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6"/>
  </p:notesMasterIdLst>
  <p:sldIdLst>
    <p:sldId id="591" r:id="rId2"/>
    <p:sldId id="607" r:id="rId3"/>
    <p:sldId id="611" r:id="rId4"/>
    <p:sldId id="601" r:id="rId5"/>
    <p:sldId id="605" r:id="rId6"/>
    <p:sldId id="599" r:id="rId7"/>
    <p:sldId id="613" r:id="rId8"/>
    <p:sldId id="593" r:id="rId9"/>
    <p:sldId id="615" r:id="rId10"/>
    <p:sldId id="595" r:id="rId11"/>
    <p:sldId id="600" r:id="rId12"/>
    <p:sldId id="602" r:id="rId13"/>
    <p:sldId id="617" r:id="rId14"/>
    <p:sldId id="609" r:id="rId1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FFD8CD"/>
    <a:srgbClr val="FFF2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79" autoAdjust="0"/>
    <p:restoredTop sz="94660"/>
  </p:normalViewPr>
  <p:slideViewPr>
    <p:cSldViewPr snapToGrid="0">
      <p:cViewPr varScale="1">
        <p:scale>
          <a:sx n="74" d="100"/>
          <a:sy n="74" d="100"/>
        </p:scale>
        <p:origin x="1122"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AAC128B-3104-49D5-9B30-F978D7A65876}" type="datetimeFigureOut">
              <a:rPr kumimoji="1" lang="ja-JP" altLang="en-US" smtClean="0"/>
              <a:t>2020/4/1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6D78C88F-0C88-4F4D-B1F1-B483906F69E5}" type="slidenum">
              <a:rPr kumimoji="1" lang="ja-JP" altLang="en-US" smtClean="0"/>
              <a:t>‹#›</a:t>
            </a:fld>
            <a:endParaRPr kumimoji="1" lang="ja-JP" altLang="en-US"/>
          </a:p>
        </p:txBody>
      </p:sp>
    </p:spTree>
    <p:extLst>
      <p:ext uri="{BB962C8B-B14F-4D97-AF65-F5344CB8AC3E}">
        <p14:creationId xmlns:p14="http://schemas.microsoft.com/office/powerpoint/2010/main" val="35035216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24FCEC0-817F-4144-A949-B9F8C7A3B541}" type="datetimeFigureOut">
              <a:rPr kumimoji="1" lang="ja-JP" altLang="en-US" smtClean="0"/>
              <a:t>2020/4/1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35C7CD-BEA5-4E5A-BC14-207F1ECF031F}" type="slidenum">
              <a:rPr kumimoji="1" lang="ja-JP" altLang="en-US" smtClean="0"/>
              <a:t>‹#›</a:t>
            </a:fld>
            <a:endParaRPr kumimoji="1" lang="ja-JP" altLang="en-US"/>
          </a:p>
        </p:txBody>
      </p:sp>
    </p:spTree>
    <p:extLst>
      <p:ext uri="{BB962C8B-B14F-4D97-AF65-F5344CB8AC3E}">
        <p14:creationId xmlns:p14="http://schemas.microsoft.com/office/powerpoint/2010/main" val="3189723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4FCEC0-817F-4144-A949-B9F8C7A3B541}" type="datetimeFigureOut">
              <a:rPr kumimoji="1" lang="ja-JP" altLang="en-US" smtClean="0"/>
              <a:t>2020/4/1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35C7CD-BEA5-4E5A-BC14-207F1ECF031F}" type="slidenum">
              <a:rPr kumimoji="1" lang="ja-JP" altLang="en-US" smtClean="0"/>
              <a:t>‹#›</a:t>
            </a:fld>
            <a:endParaRPr kumimoji="1" lang="ja-JP" altLang="en-US"/>
          </a:p>
        </p:txBody>
      </p:sp>
    </p:spTree>
    <p:extLst>
      <p:ext uri="{BB962C8B-B14F-4D97-AF65-F5344CB8AC3E}">
        <p14:creationId xmlns:p14="http://schemas.microsoft.com/office/powerpoint/2010/main" val="120898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4FCEC0-817F-4144-A949-B9F8C7A3B541}" type="datetimeFigureOut">
              <a:rPr kumimoji="1" lang="ja-JP" altLang="en-US" smtClean="0"/>
              <a:t>2020/4/1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35C7CD-BEA5-4E5A-BC14-207F1ECF031F}" type="slidenum">
              <a:rPr kumimoji="1" lang="ja-JP" altLang="en-US" smtClean="0"/>
              <a:t>‹#›</a:t>
            </a:fld>
            <a:endParaRPr kumimoji="1" lang="ja-JP" altLang="en-US"/>
          </a:p>
        </p:txBody>
      </p:sp>
    </p:spTree>
    <p:extLst>
      <p:ext uri="{BB962C8B-B14F-4D97-AF65-F5344CB8AC3E}">
        <p14:creationId xmlns:p14="http://schemas.microsoft.com/office/powerpoint/2010/main" val="3987839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4FCEC0-817F-4144-A949-B9F8C7A3B541}" type="datetimeFigureOut">
              <a:rPr kumimoji="1" lang="ja-JP" altLang="en-US" smtClean="0"/>
              <a:t>2020/4/1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35C7CD-BEA5-4E5A-BC14-207F1ECF031F}" type="slidenum">
              <a:rPr kumimoji="1" lang="ja-JP" altLang="en-US" smtClean="0"/>
              <a:t>‹#›</a:t>
            </a:fld>
            <a:endParaRPr kumimoji="1" lang="ja-JP" altLang="en-US"/>
          </a:p>
        </p:txBody>
      </p:sp>
    </p:spTree>
    <p:extLst>
      <p:ext uri="{BB962C8B-B14F-4D97-AF65-F5344CB8AC3E}">
        <p14:creationId xmlns:p14="http://schemas.microsoft.com/office/powerpoint/2010/main" val="4186012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24FCEC0-817F-4144-A949-B9F8C7A3B541}" type="datetimeFigureOut">
              <a:rPr kumimoji="1" lang="ja-JP" altLang="en-US" smtClean="0"/>
              <a:t>2020/4/1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E35C7CD-BEA5-4E5A-BC14-207F1ECF031F}" type="slidenum">
              <a:rPr kumimoji="1" lang="ja-JP" altLang="en-US" smtClean="0"/>
              <a:t>‹#›</a:t>
            </a:fld>
            <a:endParaRPr kumimoji="1" lang="ja-JP" altLang="en-US"/>
          </a:p>
        </p:txBody>
      </p:sp>
    </p:spTree>
    <p:extLst>
      <p:ext uri="{BB962C8B-B14F-4D97-AF65-F5344CB8AC3E}">
        <p14:creationId xmlns:p14="http://schemas.microsoft.com/office/powerpoint/2010/main" val="897224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24FCEC0-817F-4144-A949-B9F8C7A3B541}" type="datetimeFigureOut">
              <a:rPr kumimoji="1" lang="ja-JP" altLang="en-US" smtClean="0"/>
              <a:t>2020/4/1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35C7CD-BEA5-4E5A-BC14-207F1ECF031F}" type="slidenum">
              <a:rPr kumimoji="1" lang="ja-JP" altLang="en-US" smtClean="0"/>
              <a:t>‹#›</a:t>
            </a:fld>
            <a:endParaRPr kumimoji="1" lang="ja-JP" altLang="en-US"/>
          </a:p>
        </p:txBody>
      </p:sp>
    </p:spTree>
    <p:extLst>
      <p:ext uri="{BB962C8B-B14F-4D97-AF65-F5344CB8AC3E}">
        <p14:creationId xmlns:p14="http://schemas.microsoft.com/office/powerpoint/2010/main" val="3636560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24FCEC0-817F-4144-A949-B9F8C7A3B541}" type="datetimeFigureOut">
              <a:rPr kumimoji="1" lang="ja-JP" altLang="en-US" smtClean="0"/>
              <a:t>2020/4/1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E35C7CD-BEA5-4E5A-BC14-207F1ECF031F}" type="slidenum">
              <a:rPr kumimoji="1" lang="ja-JP" altLang="en-US" smtClean="0"/>
              <a:t>‹#›</a:t>
            </a:fld>
            <a:endParaRPr kumimoji="1" lang="ja-JP" altLang="en-US"/>
          </a:p>
        </p:txBody>
      </p:sp>
    </p:spTree>
    <p:extLst>
      <p:ext uri="{BB962C8B-B14F-4D97-AF65-F5344CB8AC3E}">
        <p14:creationId xmlns:p14="http://schemas.microsoft.com/office/powerpoint/2010/main" val="3414978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24FCEC0-817F-4144-A949-B9F8C7A3B541}" type="datetimeFigureOut">
              <a:rPr kumimoji="1" lang="ja-JP" altLang="en-US" smtClean="0"/>
              <a:t>2020/4/1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E35C7CD-BEA5-4E5A-BC14-207F1ECF031F}" type="slidenum">
              <a:rPr kumimoji="1" lang="ja-JP" altLang="en-US" smtClean="0"/>
              <a:t>‹#›</a:t>
            </a:fld>
            <a:endParaRPr kumimoji="1" lang="ja-JP" altLang="en-US"/>
          </a:p>
        </p:txBody>
      </p:sp>
    </p:spTree>
    <p:extLst>
      <p:ext uri="{BB962C8B-B14F-4D97-AF65-F5344CB8AC3E}">
        <p14:creationId xmlns:p14="http://schemas.microsoft.com/office/powerpoint/2010/main" val="3545529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4FCEC0-817F-4144-A949-B9F8C7A3B541}" type="datetimeFigureOut">
              <a:rPr kumimoji="1" lang="ja-JP" altLang="en-US" smtClean="0"/>
              <a:t>2020/4/1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E35C7CD-BEA5-4E5A-BC14-207F1ECF031F}" type="slidenum">
              <a:rPr kumimoji="1" lang="ja-JP" altLang="en-US" smtClean="0"/>
              <a:t>‹#›</a:t>
            </a:fld>
            <a:endParaRPr kumimoji="1" lang="ja-JP" altLang="en-US"/>
          </a:p>
        </p:txBody>
      </p:sp>
    </p:spTree>
    <p:extLst>
      <p:ext uri="{BB962C8B-B14F-4D97-AF65-F5344CB8AC3E}">
        <p14:creationId xmlns:p14="http://schemas.microsoft.com/office/powerpoint/2010/main" val="2258882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24FCEC0-817F-4144-A949-B9F8C7A3B541}" type="datetimeFigureOut">
              <a:rPr kumimoji="1" lang="ja-JP" altLang="en-US" smtClean="0"/>
              <a:t>2020/4/1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35C7CD-BEA5-4E5A-BC14-207F1ECF031F}" type="slidenum">
              <a:rPr kumimoji="1" lang="ja-JP" altLang="en-US" smtClean="0"/>
              <a:t>‹#›</a:t>
            </a:fld>
            <a:endParaRPr kumimoji="1" lang="ja-JP" altLang="en-US"/>
          </a:p>
        </p:txBody>
      </p:sp>
    </p:spTree>
    <p:extLst>
      <p:ext uri="{BB962C8B-B14F-4D97-AF65-F5344CB8AC3E}">
        <p14:creationId xmlns:p14="http://schemas.microsoft.com/office/powerpoint/2010/main" val="36090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24FCEC0-817F-4144-A949-B9F8C7A3B541}" type="datetimeFigureOut">
              <a:rPr kumimoji="1" lang="ja-JP" altLang="en-US" smtClean="0"/>
              <a:t>2020/4/1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E35C7CD-BEA5-4E5A-BC14-207F1ECF031F}" type="slidenum">
              <a:rPr kumimoji="1" lang="ja-JP" altLang="en-US" smtClean="0"/>
              <a:t>‹#›</a:t>
            </a:fld>
            <a:endParaRPr kumimoji="1" lang="ja-JP" altLang="en-US"/>
          </a:p>
        </p:txBody>
      </p:sp>
    </p:spTree>
    <p:extLst>
      <p:ext uri="{BB962C8B-B14F-4D97-AF65-F5344CB8AC3E}">
        <p14:creationId xmlns:p14="http://schemas.microsoft.com/office/powerpoint/2010/main" val="2278035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4FCEC0-817F-4144-A949-B9F8C7A3B541}" type="datetimeFigureOut">
              <a:rPr kumimoji="1" lang="ja-JP" altLang="en-US" smtClean="0"/>
              <a:t>2020/4/1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5C7CD-BEA5-4E5A-BC14-207F1ECF031F}" type="slidenum">
              <a:rPr kumimoji="1" lang="ja-JP" altLang="en-US" smtClean="0"/>
              <a:t>‹#›</a:t>
            </a:fld>
            <a:endParaRPr kumimoji="1" lang="ja-JP" altLang="en-US"/>
          </a:p>
        </p:txBody>
      </p:sp>
    </p:spTree>
    <p:extLst>
      <p:ext uri="{BB962C8B-B14F-4D97-AF65-F5344CB8AC3E}">
        <p14:creationId xmlns:p14="http://schemas.microsoft.com/office/powerpoint/2010/main" val="15901998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タイトル 1"/>
          <p:cNvSpPr txBox="1">
            <a:spLocks/>
          </p:cNvSpPr>
          <p:nvPr/>
        </p:nvSpPr>
        <p:spPr>
          <a:xfrm>
            <a:off x="569700" y="2559865"/>
            <a:ext cx="9143117" cy="900952"/>
          </a:xfrm>
          <a:prstGeom prst="rect">
            <a:avLst/>
          </a:prstGeom>
          <a:noFill/>
        </p:spPr>
        <p:txBody>
          <a:bodyPr vert="horz"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4500"/>
              </a:lnSpc>
            </a:pPr>
            <a:r>
              <a:rPr lang="ja-JP" altLang="en-US" sz="2800" b="1" dirty="0" smtClean="0">
                <a:latin typeface="Meiryo UI" panose="020B0604030504040204" pitchFamily="50" charset="-128"/>
                <a:ea typeface="Meiryo UI" panose="020B0604030504040204" pitchFamily="50" charset="-128"/>
              </a:rPr>
              <a:t>「万博</a:t>
            </a:r>
            <a:r>
              <a:rPr lang="ja-JP" altLang="en-US" sz="2800" b="1" dirty="0">
                <a:latin typeface="Meiryo UI" panose="020B0604030504040204" pitchFamily="50" charset="-128"/>
                <a:ea typeface="Meiryo UI" panose="020B0604030504040204" pitchFamily="50" charset="-128"/>
              </a:rPr>
              <a:t>のインパクトを活かした大阪の将来に向けた</a:t>
            </a:r>
            <a:r>
              <a:rPr lang="ja-JP" altLang="en-US" sz="2800" b="1" dirty="0" smtClean="0">
                <a:latin typeface="Meiryo UI" panose="020B0604030504040204" pitchFamily="50" charset="-128"/>
                <a:ea typeface="Meiryo UI" panose="020B0604030504040204" pitchFamily="50" charset="-128"/>
              </a:rPr>
              <a:t>ビジョン」</a:t>
            </a:r>
            <a:endParaRPr lang="en-US" altLang="ja-JP" sz="2800" b="1" dirty="0">
              <a:latin typeface="Meiryo UI" panose="020B0604030504040204" pitchFamily="50" charset="-128"/>
              <a:ea typeface="Meiryo UI" panose="020B0604030504040204" pitchFamily="50" charset="-128"/>
            </a:endParaRPr>
          </a:p>
          <a:p>
            <a:pPr>
              <a:lnSpc>
                <a:spcPts val="4500"/>
              </a:lnSpc>
            </a:pPr>
            <a:r>
              <a:rPr lang="ja-JP" altLang="en-US" sz="2800" b="1" dirty="0" smtClean="0">
                <a:latin typeface="Meiryo UI" panose="020B0604030504040204" pitchFamily="50" charset="-128"/>
                <a:ea typeface="Meiryo UI" panose="020B0604030504040204" pitchFamily="50" charset="-128"/>
              </a:rPr>
              <a:t>策定に向けた有識者</a:t>
            </a:r>
            <a:r>
              <a:rPr lang="ja-JP" altLang="en-US" sz="2800" b="1" dirty="0">
                <a:latin typeface="Meiryo UI" panose="020B0604030504040204" pitchFamily="50" charset="-128"/>
                <a:ea typeface="Meiryo UI" panose="020B0604030504040204" pitchFamily="50" charset="-128"/>
              </a:rPr>
              <a:t>ヒアリング結果</a:t>
            </a:r>
          </a:p>
        </p:txBody>
      </p:sp>
    </p:spTree>
    <p:extLst>
      <p:ext uri="{BB962C8B-B14F-4D97-AF65-F5344CB8AC3E}">
        <p14:creationId xmlns:p14="http://schemas.microsoft.com/office/powerpoint/2010/main" val="39296500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136404" y="397015"/>
            <a:ext cx="9303809" cy="6199375"/>
          </a:xfrm>
          <a:prstGeom prst="roundRect">
            <a:avLst>
              <a:gd name="adj" fmla="val 0"/>
            </a:avLst>
          </a:prstGeom>
          <a:noFill/>
          <a:ln w="12700">
            <a:noFill/>
            <a:prstDash val="sysDot"/>
          </a:ln>
        </p:spPr>
        <p:style>
          <a:lnRef idx="2">
            <a:schemeClr val="accent4"/>
          </a:lnRef>
          <a:fillRef idx="1">
            <a:schemeClr val="lt1"/>
          </a:fillRef>
          <a:effectRef idx="0">
            <a:schemeClr val="accent4"/>
          </a:effectRef>
          <a:fontRef idx="minor">
            <a:schemeClr val="dk1"/>
          </a:fontRef>
        </p:style>
        <p:txBody>
          <a:bodyPr lIns="180000" anchor="t" anchorCtr="0"/>
          <a:lstStyle/>
          <a:p>
            <a:pPr lvl="0">
              <a:lnSpc>
                <a:spcPts val="1800"/>
              </a:lnSpc>
              <a:spcBef>
                <a:spcPts val="1200"/>
              </a:spcBef>
              <a:defRPr/>
            </a:pPr>
            <a:endParaRPr lang="en-US" altLang="ja-JP" sz="1400" dirty="0" smtClean="0">
              <a:solidFill>
                <a:prstClr val="black"/>
              </a:solidFill>
              <a:latin typeface="Meiryo UI"/>
              <a:ea typeface="Meiryo UI"/>
              <a:cs typeface="Meiryo UI"/>
            </a:endParaRPr>
          </a:p>
          <a:p>
            <a:pPr lvl="0">
              <a:lnSpc>
                <a:spcPts val="1800"/>
              </a:lnSpc>
              <a:spcBef>
                <a:spcPts val="1200"/>
              </a:spcBef>
              <a:defRPr/>
            </a:pPr>
            <a:r>
              <a:rPr lang="ja-JP" altLang="en-US" sz="1400" dirty="0" smtClean="0">
                <a:solidFill>
                  <a:prstClr val="black"/>
                </a:solidFill>
                <a:latin typeface="Meiryo UI"/>
                <a:ea typeface="Meiryo UI"/>
                <a:cs typeface="Meiryo UI"/>
              </a:rPr>
              <a:t>〇</a:t>
            </a:r>
            <a:r>
              <a:rPr lang="ja-JP" altLang="en-US" sz="1400" dirty="0">
                <a:solidFill>
                  <a:prstClr val="black"/>
                </a:solidFill>
                <a:latin typeface="Meiryo UI"/>
                <a:ea typeface="Meiryo UI"/>
                <a:cs typeface="Meiryo UI"/>
              </a:rPr>
              <a:t>　大阪で活躍するスタートアップの情報が発信されれば、その</a:t>
            </a:r>
            <a:r>
              <a:rPr lang="ja-JP" altLang="en-US" sz="1400" b="1" u="sng" dirty="0">
                <a:solidFill>
                  <a:prstClr val="black"/>
                </a:solidFill>
                <a:latin typeface="Meiryo UI"/>
                <a:ea typeface="Meiryo UI"/>
                <a:cs typeface="Meiryo UI"/>
              </a:rPr>
              <a:t>人が魅力となり、大阪に人が集まってくるのではないか。</a:t>
            </a:r>
            <a:endParaRPr lang="en-US" altLang="ja-JP" sz="1400" b="1" u="sng" dirty="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　</a:t>
            </a:r>
            <a:r>
              <a:rPr lang="ja-JP" altLang="en-US" sz="1400" dirty="0" smtClean="0">
                <a:solidFill>
                  <a:prstClr val="black"/>
                </a:solidFill>
                <a:latin typeface="Meiryo UI"/>
                <a:ea typeface="Meiryo UI"/>
                <a:cs typeface="Meiryo UI"/>
              </a:rPr>
              <a:t>［民間事業者等］</a:t>
            </a:r>
            <a:endParaRPr lang="en-US" altLang="ja-JP" sz="1400" dirty="0" smtClean="0">
              <a:solidFill>
                <a:prstClr val="black"/>
              </a:solidFill>
              <a:latin typeface="Meiryo UI"/>
              <a:ea typeface="Meiryo UI"/>
              <a:cs typeface="Meiryo UI"/>
            </a:endParaRPr>
          </a:p>
          <a:p>
            <a:pPr>
              <a:lnSpc>
                <a:spcPts val="1800"/>
              </a:lnSpc>
              <a:defRPr/>
            </a:pPr>
            <a:endParaRPr lang="en-US" altLang="ja-JP" sz="1400" dirty="0" smtClean="0">
              <a:solidFill>
                <a:prstClr val="black"/>
              </a:solidFill>
              <a:latin typeface="Meiryo UI"/>
              <a:ea typeface="Meiryo UI"/>
              <a:cs typeface="Meiryo UI"/>
            </a:endParaRPr>
          </a:p>
          <a:p>
            <a:pPr>
              <a:lnSpc>
                <a:spcPts val="1800"/>
              </a:lnSpc>
              <a:defRPr/>
            </a:pPr>
            <a:r>
              <a:rPr lang="ja-JP" altLang="en-US" sz="1400" dirty="0" smtClean="0">
                <a:solidFill>
                  <a:prstClr val="black"/>
                </a:solidFill>
                <a:latin typeface="Meiryo UI"/>
                <a:ea typeface="Meiryo UI"/>
                <a:cs typeface="Meiryo UI"/>
              </a:rPr>
              <a:t>〇</a:t>
            </a:r>
            <a:r>
              <a:rPr lang="ja-JP" altLang="en-US" sz="1400" dirty="0">
                <a:solidFill>
                  <a:prstClr val="black"/>
                </a:solidFill>
                <a:latin typeface="Meiryo UI"/>
                <a:ea typeface="Meiryo UI"/>
                <a:cs typeface="Meiryo UI"/>
              </a:rPr>
              <a:t>　歴史的に振り返ると、大阪人はチャレンジ精神が旺盛だったと思うが、今は、一定の安全が担保されていないとチャレンジしない</a:t>
            </a:r>
            <a:endParaRPr lang="en-US" altLang="ja-JP" sz="1400" dirty="0">
              <a:solidFill>
                <a:prstClr val="black"/>
              </a:solidFill>
              <a:latin typeface="Meiryo UI"/>
              <a:ea typeface="Meiryo UI"/>
              <a:cs typeface="Meiryo UI"/>
            </a:endParaRPr>
          </a:p>
          <a:p>
            <a:pPr>
              <a:lnSpc>
                <a:spcPts val="1800"/>
              </a:lnSpc>
              <a:defRPr/>
            </a:pPr>
            <a:r>
              <a:rPr lang="en-US" altLang="ja-JP" sz="1400" dirty="0">
                <a:solidFill>
                  <a:prstClr val="black"/>
                </a:solidFill>
                <a:latin typeface="Meiryo UI"/>
                <a:ea typeface="Meiryo UI"/>
                <a:cs typeface="Meiryo UI"/>
              </a:rPr>
              <a:t>  </a:t>
            </a:r>
            <a:r>
              <a:rPr lang="ja-JP" altLang="en-US" sz="1400" dirty="0">
                <a:solidFill>
                  <a:prstClr val="black"/>
                </a:solidFill>
                <a:latin typeface="Meiryo UI"/>
                <a:ea typeface="Meiryo UI"/>
                <a:cs typeface="Meiryo UI"/>
              </a:rPr>
              <a:t>人も多い。そうしたこともあり、スタートアップの立場からすると、</a:t>
            </a:r>
            <a:r>
              <a:rPr lang="ja-JP" altLang="en-US" sz="1400" b="1" u="sng" dirty="0">
                <a:solidFill>
                  <a:prstClr val="black"/>
                </a:solidFill>
                <a:latin typeface="Meiryo UI"/>
                <a:ea typeface="Meiryo UI"/>
                <a:cs typeface="Meiryo UI"/>
              </a:rPr>
              <a:t>「失敗できるまち」、「失敗してもチャレンジできるまち」というのは</a:t>
            </a:r>
            <a:endParaRPr lang="en-US" altLang="ja-JP" sz="1400" b="1" u="sng" dirty="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　</a:t>
            </a:r>
            <a:r>
              <a:rPr lang="ja-JP" altLang="en-US" sz="1400" b="1" u="sng" dirty="0">
                <a:solidFill>
                  <a:prstClr val="black"/>
                </a:solidFill>
                <a:latin typeface="Meiryo UI"/>
                <a:ea typeface="Meiryo UI"/>
                <a:cs typeface="Meiryo UI"/>
              </a:rPr>
              <a:t>魅力的。</a:t>
            </a:r>
            <a:r>
              <a:rPr lang="ja-JP" altLang="en-US" sz="1400" dirty="0">
                <a:solidFill>
                  <a:prstClr val="black"/>
                </a:solidFill>
                <a:latin typeface="Meiryo UI"/>
                <a:ea typeface="Meiryo UI"/>
                <a:cs typeface="Meiryo UI"/>
              </a:rPr>
              <a:t>［民間事業者等］</a:t>
            </a:r>
            <a:endParaRPr lang="en-US" altLang="ja-JP" sz="1400" dirty="0">
              <a:solidFill>
                <a:prstClr val="black"/>
              </a:solidFill>
              <a:latin typeface="Meiryo UI"/>
              <a:ea typeface="Meiryo UI"/>
              <a:cs typeface="Meiryo UI"/>
            </a:endParaRPr>
          </a:p>
          <a:p>
            <a:pPr>
              <a:lnSpc>
                <a:spcPts val="1800"/>
              </a:lnSpc>
              <a:defRPr/>
            </a:pPr>
            <a:endParaRPr lang="en-US" altLang="ja-JP" sz="1400" dirty="0">
              <a:solidFill>
                <a:prstClr val="black"/>
              </a:solidFill>
              <a:latin typeface="Meiryo UI"/>
              <a:ea typeface="Meiryo UI"/>
              <a:cs typeface="Meiryo UI"/>
            </a:endParaRPr>
          </a:p>
          <a:p>
            <a:pPr lvl="0">
              <a:lnSpc>
                <a:spcPts val="1800"/>
              </a:lnSpc>
              <a:defRPr/>
            </a:pPr>
            <a:r>
              <a:rPr kumimoji="0" lang="ja-JP" altLang="en-US" sz="1400" b="0" i="0" u="none" strike="noStrike" kern="1200" cap="none" spc="0" normalizeH="0" baseline="0" noProof="0" dirty="0" smtClean="0">
                <a:ln>
                  <a:noFill/>
                </a:ln>
                <a:solidFill>
                  <a:prstClr val="black"/>
                </a:solidFill>
                <a:effectLst/>
                <a:uLnTx/>
                <a:uFillTx/>
                <a:latin typeface="Meiryo UI"/>
                <a:ea typeface="Meiryo UI"/>
                <a:cs typeface="Meiryo UI"/>
              </a:rPr>
              <a:t>○</a:t>
            </a:r>
            <a:r>
              <a:rPr kumimoji="0" lang="ja-JP" altLang="en-US" sz="1400" b="0" i="0" u="none" strike="noStrike" kern="1200" cap="none" spc="0" normalizeH="0" baseline="0" noProof="0" dirty="0">
                <a:ln>
                  <a:noFill/>
                </a:ln>
                <a:solidFill>
                  <a:prstClr val="black"/>
                </a:solidFill>
                <a:effectLst/>
                <a:uLnTx/>
                <a:uFillTx/>
                <a:latin typeface="Meiryo UI"/>
                <a:ea typeface="Meiryo UI"/>
                <a:cs typeface="Meiryo UI"/>
              </a:rPr>
              <a:t>　</a:t>
            </a:r>
            <a:r>
              <a:rPr lang="ja-JP" altLang="en-US" sz="1400" b="1" u="sng" dirty="0">
                <a:solidFill>
                  <a:prstClr val="black"/>
                </a:solidFill>
                <a:latin typeface="Meiryo UI"/>
                <a:ea typeface="Meiryo UI"/>
                <a:cs typeface="Meiryo UI"/>
              </a:rPr>
              <a:t>府内のスタートアップ拠点は、横のつながりが少なく、縦割りの印象。</a:t>
            </a:r>
            <a:r>
              <a:rPr lang="ja-JP" altLang="en-US" sz="1400" dirty="0">
                <a:solidFill>
                  <a:prstClr val="black"/>
                </a:solidFill>
                <a:latin typeface="Meiryo UI"/>
                <a:ea typeface="Meiryo UI"/>
                <a:cs typeface="Meiryo UI"/>
              </a:rPr>
              <a:t>他県は一体的に取り組んでいる。関西全体を見ても、</a:t>
            </a:r>
            <a:endParaRPr lang="en-US" altLang="ja-JP" sz="1400" dirty="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　大阪、京都、神戸がそれぞれで対応している。</a:t>
            </a:r>
            <a:r>
              <a:rPr lang="ja-JP" altLang="en-US" sz="1400" b="1" u="sng" dirty="0">
                <a:solidFill>
                  <a:prstClr val="black"/>
                </a:solidFill>
                <a:latin typeface="Meiryo UI"/>
                <a:ea typeface="Meiryo UI"/>
                <a:cs typeface="Meiryo UI"/>
              </a:rPr>
              <a:t>横軸をつなぐ人材が必要。</a:t>
            </a:r>
            <a:r>
              <a:rPr lang="ja-JP" altLang="en-US" sz="1400" dirty="0" smtClean="0">
                <a:solidFill>
                  <a:prstClr val="black"/>
                </a:solidFill>
                <a:latin typeface="Meiryo UI"/>
                <a:ea typeface="Meiryo UI"/>
                <a:cs typeface="Meiryo UI"/>
              </a:rPr>
              <a:t>［民間事業者等］</a:t>
            </a:r>
            <a:endParaRPr lang="en-US" altLang="ja-JP" sz="1400" dirty="0" smtClean="0">
              <a:solidFill>
                <a:prstClr val="black"/>
              </a:solidFill>
              <a:latin typeface="Meiryo UI"/>
              <a:ea typeface="Meiryo UI"/>
              <a:cs typeface="Meiryo UI"/>
            </a:endParaRPr>
          </a:p>
          <a:p>
            <a:pPr>
              <a:lnSpc>
                <a:spcPts val="1800"/>
              </a:lnSpc>
              <a:defRPr/>
            </a:pPr>
            <a:endParaRPr lang="en-US" altLang="ja-JP" sz="1400" dirty="0">
              <a:solidFill>
                <a:prstClr val="black"/>
              </a:solidFill>
              <a:latin typeface="Meiryo UI"/>
              <a:ea typeface="Meiryo UI"/>
              <a:cs typeface="Meiryo UI"/>
            </a:endParaRPr>
          </a:p>
          <a:p>
            <a:pPr lvl="0">
              <a:lnSpc>
                <a:spcPts val="1800"/>
              </a:lnSpc>
              <a:defRPr/>
            </a:pPr>
            <a:r>
              <a:rPr lang="ja-JP" altLang="en-US" sz="1400" dirty="0">
                <a:solidFill>
                  <a:prstClr val="black"/>
                </a:solidFill>
                <a:latin typeface="Meiryo UI"/>
                <a:ea typeface="Meiryo UI"/>
                <a:cs typeface="Meiryo UI"/>
              </a:rPr>
              <a:t>〇　大阪で様々なスタートアップ支援が行われているが、</a:t>
            </a:r>
            <a:r>
              <a:rPr lang="ja-JP" altLang="en-US" sz="1400" b="1" u="sng" dirty="0">
                <a:solidFill>
                  <a:prstClr val="black"/>
                </a:solidFill>
                <a:latin typeface="Meiryo UI"/>
                <a:ea typeface="Meiryo UI"/>
                <a:cs typeface="Meiryo UI"/>
              </a:rPr>
              <a:t>その情報が届きにくい状況。</a:t>
            </a:r>
            <a:r>
              <a:rPr lang="ja-JP" altLang="en-US" sz="1400" dirty="0">
                <a:solidFill>
                  <a:prstClr val="black"/>
                </a:solidFill>
                <a:latin typeface="Meiryo UI"/>
                <a:ea typeface="Meiryo UI"/>
                <a:cs typeface="Meiryo UI"/>
              </a:rPr>
              <a:t>行政のバックアップのもと、</a:t>
            </a:r>
            <a:r>
              <a:rPr lang="ja-JP" altLang="en-US" sz="1400" b="1" u="sng" dirty="0">
                <a:solidFill>
                  <a:prstClr val="black"/>
                </a:solidFill>
                <a:latin typeface="Meiryo UI"/>
                <a:ea typeface="Meiryo UI"/>
                <a:cs typeface="Meiryo UI"/>
              </a:rPr>
              <a:t>一元的な</a:t>
            </a:r>
            <a:r>
              <a:rPr lang="ja-JP" altLang="en-US" sz="1400" b="1" u="sng" dirty="0" smtClean="0">
                <a:solidFill>
                  <a:prstClr val="black"/>
                </a:solidFill>
                <a:latin typeface="Meiryo UI"/>
                <a:ea typeface="Meiryo UI"/>
                <a:cs typeface="Meiryo UI"/>
              </a:rPr>
              <a:t>支援</a:t>
            </a:r>
            <a:endParaRPr lang="en-US" altLang="ja-JP" sz="1400" b="1" u="sng" dirty="0" smtClean="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　</a:t>
            </a:r>
            <a:r>
              <a:rPr lang="ja-JP" altLang="en-US" sz="1400" b="1" u="sng" dirty="0" smtClean="0">
                <a:solidFill>
                  <a:prstClr val="black"/>
                </a:solidFill>
                <a:latin typeface="Meiryo UI"/>
                <a:ea typeface="Meiryo UI"/>
                <a:cs typeface="Meiryo UI"/>
              </a:rPr>
              <a:t>サイト</a:t>
            </a:r>
            <a:r>
              <a:rPr lang="ja-JP" altLang="en-US" sz="1400" b="1" u="sng" dirty="0">
                <a:solidFill>
                  <a:prstClr val="black"/>
                </a:solidFill>
                <a:latin typeface="Meiryo UI"/>
                <a:ea typeface="Meiryo UI"/>
                <a:cs typeface="Meiryo UI"/>
              </a:rPr>
              <a:t>の立ちあげや賞を設けるといったインセンティブが必要</a:t>
            </a:r>
            <a:r>
              <a:rPr lang="ja-JP" altLang="en-US" sz="1400" b="1" u="sng" dirty="0" smtClean="0">
                <a:solidFill>
                  <a:prstClr val="black"/>
                </a:solidFill>
                <a:latin typeface="Meiryo UI"/>
                <a:ea typeface="Meiryo UI"/>
                <a:cs typeface="Meiryo UI"/>
              </a:rPr>
              <a:t>。</a:t>
            </a:r>
            <a:r>
              <a:rPr lang="ja-JP" altLang="en-US" sz="1400" dirty="0">
                <a:solidFill>
                  <a:prstClr val="black"/>
                </a:solidFill>
                <a:latin typeface="Meiryo UI"/>
                <a:ea typeface="Meiryo UI"/>
                <a:cs typeface="Meiryo UI"/>
              </a:rPr>
              <a:t>［民間事業者等］</a:t>
            </a:r>
            <a:endParaRPr lang="en-US" altLang="ja-JP" sz="1400" dirty="0">
              <a:solidFill>
                <a:prstClr val="black"/>
              </a:solidFill>
              <a:latin typeface="Meiryo UI"/>
              <a:ea typeface="Meiryo UI"/>
              <a:cs typeface="Meiryo UI"/>
            </a:endParaRPr>
          </a:p>
          <a:p>
            <a:pPr>
              <a:lnSpc>
                <a:spcPts val="1800"/>
              </a:lnSpc>
              <a:defRPr/>
            </a:pPr>
            <a:endParaRPr lang="en-US" altLang="ja-JP" sz="1400" b="1" u="sng" dirty="0">
              <a:solidFill>
                <a:prstClr val="black"/>
              </a:solidFill>
              <a:latin typeface="Meiryo UI"/>
              <a:ea typeface="Meiryo UI"/>
              <a:cs typeface="Meiryo UI"/>
            </a:endParaRPr>
          </a:p>
          <a:p>
            <a:pPr>
              <a:lnSpc>
                <a:spcPts val="1800"/>
              </a:lnSpc>
              <a:defRPr/>
            </a:pPr>
            <a:r>
              <a:rPr lang="ja-JP" altLang="en-US" sz="1400" dirty="0" smtClean="0">
                <a:solidFill>
                  <a:prstClr val="black"/>
                </a:solidFill>
                <a:latin typeface="Meiryo UI"/>
                <a:ea typeface="Meiryo UI"/>
                <a:cs typeface="Meiryo UI"/>
              </a:rPr>
              <a:t>〇</a:t>
            </a:r>
            <a:r>
              <a:rPr lang="ja-JP" altLang="en-US" sz="1400" dirty="0">
                <a:solidFill>
                  <a:prstClr val="black"/>
                </a:solidFill>
                <a:latin typeface="Meiryo UI"/>
                <a:ea typeface="Meiryo UI"/>
                <a:cs typeface="Meiryo UI"/>
              </a:rPr>
              <a:t>　大阪ではこれまでスタートアップ支援のハード面（マイドームや産創館等）が整備されてきたが、</a:t>
            </a:r>
            <a:r>
              <a:rPr lang="ja-JP" altLang="en-US" sz="1400" b="1" u="sng" dirty="0">
                <a:solidFill>
                  <a:prstClr val="black"/>
                </a:solidFill>
                <a:latin typeface="Meiryo UI"/>
                <a:ea typeface="Meiryo UI"/>
                <a:cs typeface="Meiryo UI"/>
              </a:rPr>
              <a:t>これからはソフト面の整備</a:t>
            </a:r>
            <a:r>
              <a:rPr lang="ja-JP" altLang="en-US" sz="1400" b="1" u="sng" dirty="0" smtClean="0">
                <a:solidFill>
                  <a:prstClr val="black"/>
                </a:solidFill>
                <a:latin typeface="Meiryo UI"/>
                <a:ea typeface="Meiryo UI"/>
                <a:cs typeface="Meiryo UI"/>
              </a:rPr>
              <a:t>が</a:t>
            </a:r>
            <a:endParaRPr lang="en-US" altLang="ja-JP" sz="1400" b="1" u="sng" dirty="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　</a:t>
            </a:r>
            <a:r>
              <a:rPr lang="ja-JP" altLang="en-US" sz="1400" b="1" u="sng" dirty="0">
                <a:solidFill>
                  <a:prstClr val="black"/>
                </a:solidFill>
                <a:latin typeface="Meiryo UI"/>
                <a:ea typeface="Meiryo UI"/>
                <a:cs typeface="Meiryo UI"/>
              </a:rPr>
              <a:t>必要</a:t>
            </a:r>
            <a:r>
              <a:rPr lang="ja-JP" altLang="en-US" sz="1400" b="1" u="sng" dirty="0" smtClean="0">
                <a:solidFill>
                  <a:prstClr val="black"/>
                </a:solidFill>
                <a:latin typeface="Meiryo UI"/>
                <a:ea typeface="Meiryo UI"/>
                <a:cs typeface="Meiryo UI"/>
              </a:rPr>
              <a:t>。</a:t>
            </a:r>
            <a:r>
              <a:rPr lang="ja-JP" altLang="en-US" sz="1400" dirty="0">
                <a:solidFill>
                  <a:prstClr val="black"/>
                </a:solidFill>
                <a:latin typeface="Meiryo UI"/>
                <a:ea typeface="Meiryo UI"/>
                <a:cs typeface="Meiryo UI"/>
              </a:rPr>
              <a:t>大阪産業局が立ち上がったので、今後期待している。［［民間事業者等］</a:t>
            </a:r>
            <a:endParaRPr lang="en-US" altLang="ja-JP" sz="1400" dirty="0">
              <a:solidFill>
                <a:prstClr val="black"/>
              </a:solidFill>
              <a:latin typeface="Meiryo UI"/>
              <a:ea typeface="Meiryo UI"/>
              <a:cs typeface="Meiryo UI"/>
            </a:endParaRPr>
          </a:p>
          <a:p>
            <a:pPr>
              <a:lnSpc>
                <a:spcPts val="1800"/>
              </a:lnSpc>
              <a:defRPr/>
            </a:pPr>
            <a:endParaRPr lang="en-US" altLang="ja-JP" sz="1400" dirty="0">
              <a:solidFill>
                <a:prstClr val="black"/>
              </a:solidFill>
              <a:latin typeface="Meiryo UI"/>
              <a:ea typeface="Meiryo UI"/>
              <a:cs typeface="Meiryo UI"/>
            </a:endParaRPr>
          </a:p>
          <a:p>
            <a:pPr>
              <a:lnSpc>
                <a:spcPts val="1800"/>
              </a:lnSpc>
              <a:defRPr/>
            </a:pPr>
            <a:r>
              <a:rPr lang="ja-JP" altLang="en-US" sz="1400" dirty="0" smtClean="0">
                <a:solidFill>
                  <a:prstClr val="black"/>
                </a:solidFill>
                <a:latin typeface="Meiryo UI"/>
                <a:ea typeface="Meiryo UI"/>
                <a:cs typeface="Meiryo UI"/>
              </a:rPr>
              <a:t>〇</a:t>
            </a:r>
            <a:r>
              <a:rPr lang="ja-JP" altLang="en-US" sz="1400" dirty="0">
                <a:solidFill>
                  <a:prstClr val="black"/>
                </a:solidFill>
                <a:latin typeface="Meiryo UI"/>
                <a:ea typeface="Meiryo UI"/>
                <a:cs typeface="Meiryo UI"/>
              </a:rPr>
              <a:t>　東京に集中しているベンチャー企業など、大阪でもできる環境にすることが大事。それには、まず</a:t>
            </a:r>
            <a:r>
              <a:rPr lang="ja-JP" altLang="en-US" sz="1400" b="1" u="sng" dirty="0">
                <a:solidFill>
                  <a:prstClr val="black"/>
                </a:solidFill>
                <a:latin typeface="Meiryo UI"/>
                <a:ea typeface="Meiryo UI"/>
                <a:cs typeface="Meiryo UI"/>
              </a:rPr>
              <a:t>資金調達がスムーズにできる</a:t>
            </a:r>
            <a:r>
              <a:rPr lang="ja-JP" altLang="en-US" sz="1400" b="1" u="sng" dirty="0" err="1" smtClean="0">
                <a:solidFill>
                  <a:prstClr val="black"/>
                </a:solidFill>
                <a:latin typeface="Meiryo UI"/>
                <a:ea typeface="Meiryo UI"/>
                <a:cs typeface="Meiryo UI"/>
              </a:rPr>
              <a:t>こ</a:t>
            </a:r>
            <a:endParaRPr lang="en-US" altLang="ja-JP" sz="1400" b="1" u="sng" dirty="0" smtClean="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　</a:t>
            </a:r>
            <a:r>
              <a:rPr lang="ja-JP" altLang="en-US" sz="1400" b="1" u="sng" dirty="0" smtClean="0">
                <a:solidFill>
                  <a:prstClr val="black"/>
                </a:solidFill>
                <a:latin typeface="Meiryo UI"/>
                <a:ea typeface="Meiryo UI"/>
                <a:cs typeface="Meiryo UI"/>
              </a:rPr>
              <a:t>とが</a:t>
            </a:r>
            <a:r>
              <a:rPr lang="ja-JP" altLang="en-US" sz="1400" b="1" u="sng" dirty="0">
                <a:solidFill>
                  <a:prstClr val="black"/>
                </a:solidFill>
                <a:latin typeface="Meiryo UI"/>
                <a:ea typeface="Meiryo UI"/>
                <a:cs typeface="Meiryo UI"/>
              </a:rPr>
              <a:t>重要</a:t>
            </a:r>
            <a:r>
              <a:rPr lang="ja-JP" altLang="en-US" sz="1400" b="1" u="sng" dirty="0" smtClean="0">
                <a:solidFill>
                  <a:prstClr val="black"/>
                </a:solidFill>
                <a:latin typeface="Meiryo UI"/>
                <a:ea typeface="Meiryo UI"/>
                <a:cs typeface="Meiryo UI"/>
              </a:rPr>
              <a:t>。</a:t>
            </a:r>
            <a:r>
              <a:rPr lang="ja-JP" altLang="en-US" sz="1400" dirty="0" smtClean="0">
                <a:solidFill>
                  <a:prstClr val="black"/>
                </a:solidFill>
                <a:latin typeface="Meiryo UI"/>
                <a:ea typeface="Meiryo UI"/>
                <a:cs typeface="Meiryo UI"/>
              </a:rPr>
              <a:t>［学識者］</a:t>
            </a:r>
            <a:endParaRPr lang="en-US" altLang="ja-JP" sz="1400" dirty="0" smtClean="0">
              <a:solidFill>
                <a:prstClr val="black"/>
              </a:solidFill>
              <a:latin typeface="Meiryo UI"/>
              <a:ea typeface="Meiryo UI"/>
              <a:cs typeface="Meiryo UI"/>
            </a:endParaRPr>
          </a:p>
          <a:p>
            <a:pPr>
              <a:lnSpc>
                <a:spcPts val="1800"/>
              </a:lnSpc>
              <a:defRPr/>
            </a:pPr>
            <a:endParaRPr lang="en-US" altLang="ja-JP" sz="1400" dirty="0" smtClean="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〇　</a:t>
            </a:r>
            <a:r>
              <a:rPr lang="ja-JP" altLang="en-US" sz="1400" b="1" u="sng" dirty="0">
                <a:solidFill>
                  <a:prstClr val="black"/>
                </a:solidFill>
                <a:latin typeface="Meiryo UI"/>
                <a:ea typeface="Meiryo UI"/>
                <a:cs typeface="Meiryo UI"/>
              </a:rPr>
              <a:t>東京と大阪において、それほど企業環境に大きい差はない</a:t>
            </a:r>
            <a:r>
              <a:rPr lang="ja-JP" altLang="en-US" sz="1400" dirty="0">
                <a:solidFill>
                  <a:prstClr val="black"/>
                </a:solidFill>
                <a:latin typeface="Meiryo UI"/>
                <a:ea typeface="Meiryo UI"/>
                <a:cs typeface="Meiryo UI"/>
              </a:rPr>
              <a:t>と考えるが、</a:t>
            </a:r>
            <a:r>
              <a:rPr lang="ja-JP" altLang="en-US" sz="1400" b="1" u="sng" dirty="0">
                <a:solidFill>
                  <a:prstClr val="black"/>
                </a:solidFill>
                <a:latin typeface="Meiryo UI"/>
                <a:ea typeface="Meiryo UI"/>
                <a:cs typeface="Meiryo UI"/>
              </a:rPr>
              <a:t>他のベンチャー企業の成功例などをみると、</a:t>
            </a:r>
            <a:r>
              <a:rPr lang="ja-JP" altLang="en-US" sz="1400" b="1" u="sng" dirty="0" smtClean="0">
                <a:solidFill>
                  <a:prstClr val="black"/>
                </a:solidFill>
                <a:latin typeface="Meiryo UI"/>
                <a:ea typeface="Meiryo UI"/>
                <a:cs typeface="Meiryo UI"/>
              </a:rPr>
              <a:t>とりあえず</a:t>
            </a:r>
            <a:endParaRPr lang="en-US" altLang="ja-JP" sz="1400" b="1" u="sng" dirty="0" smtClean="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　</a:t>
            </a:r>
            <a:r>
              <a:rPr lang="ja-JP" altLang="en-US" sz="1400" b="1" u="sng" dirty="0" smtClean="0">
                <a:solidFill>
                  <a:prstClr val="black"/>
                </a:solidFill>
                <a:latin typeface="Meiryo UI"/>
                <a:ea typeface="Meiryo UI"/>
                <a:cs typeface="Meiryo UI"/>
              </a:rPr>
              <a:t>東京</a:t>
            </a:r>
            <a:r>
              <a:rPr lang="ja-JP" altLang="en-US" sz="1400" b="1" u="sng" dirty="0">
                <a:solidFill>
                  <a:prstClr val="black"/>
                </a:solidFill>
                <a:latin typeface="Meiryo UI"/>
                <a:ea typeface="Meiryo UI"/>
                <a:cs typeface="Meiryo UI"/>
              </a:rPr>
              <a:t>で起業</a:t>
            </a:r>
            <a:r>
              <a:rPr lang="ja-JP" altLang="en-US" sz="1400" dirty="0">
                <a:solidFill>
                  <a:prstClr val="black"/>
                </a:solidFill>
                <a:latin typeface="Meiryo UI"/>
                <a:ea typeface="Meiryo UI"/>
                <a:cs typeface="Meiryo UI"/>
              </a:rPr>
              <a:t>という感覚になるのではないか。大阪にも元気なソーシャルベンチャーは存在している</a:t>
            </a:r>
            <a:r>
              <a:rPr lang="ja-JP" altLang="en-US" sz="1400" dirty="0" smtClean="0">
                <a:solidFill>
                  <a:prstClr val="black"/>
                </a:solidFill>
                <a:latin typeface="Meiryo UI"/>
                <a:ea typeface="Meiryo UI"/>
                <a:cs typeface="Meiryo UI"/>
              </a:rPr>
              <a:t>。［民間事業者等］</a:t>
            </a:r>
            <a:endParaRPr lang="en-US" altLang="ja-JP" sz="1400" dirty="0">
              <a:solidFill>
                <a:prstClr val="black"/>
              </a:solidFill>
              <a:latin typeface="Meiryo UI"/>
              <a:ea typeface="Meiryo UI"/>
              <a:cs typeface="Meiryo UI"/>
            </a:endParaRPr>
          </a:p>
          <a:p>
            <a:pPr>
              <a:lnSpc>
                <a:spcPts val="1800"/>
              </a:lnSpc>
              <a:defRPr/>
            </a:pPr>
            <a:endParaRPr lang="en-US" altLang="ja-JP" sz="1400" dirty="0">
              <a:solidFill>
                <a:prstClr val="black"/>
              </a:solidFill>
              <a:latin typeface="Meiryo UI"/>
              <a:ea typeface="Meiryo UI"/>
              <a:cs typeface="Meiryo UI"/>
            </a:endParaRPr>
          </a:p>
          <a:p>
            <a:pPr>
              <a:lnSpc>
                <a:spcPts val="1800"/>
              </a:lnSpc>
              <a:defRPr/>
            </a:pPr>
            <a:endParaRPr lang="en-US" altLang="ja-JP" sz="1400" dirty="0">
              <a:solidFill>
                <a:prstClr val="black"/>
              </a:solidFill>
              <a:latin typeface="Meiryo UI"/>
              <a:ea typeface="Meiryo UI"/>
              <a:cs typeface="Meiryo UI"/>
            </a:endParaRPr>
          </a:p>
          <a:p>
            <a:pPr lvl="0">
              <a:lnSpc>
                <a:spcPts val="1800"/>
              </a:lnSpc>
              <a:spcBef>
                <a:spcPts val="1200"/>
              </a:spcBef>
              <a:defRPr/>
            </a:pPr>
            <a:endParaRPr kumimoji="0" lang="ja-JP" altLang="en-US" sz="1400" b="1" i="0" u="sng" strike="noStrike" kern="1200" cap="none" spc="0" normalizeH="0" baseline="0" noProof="0" dirty="0">
              <a:ln>
                <a:noFill/>
              </a:ln>
              <a:solidFill>
                <a:prstClr val="black"/>
              </a:solidFill>
              <a:effectLst/>
              <a:uLnTx/>
              <a:uFillTx/>
              <a:latin typeface="Meiryo UI"/>
              <a:ea typeface="Meiryo UI"/>
              <a:cs typeface="Meiryo UI"/>
            </a:endParaRPr>
          </a:p>
        </p:txBody>
      </p:sp>
      <p:sp>
        <p:nvSpPr>
          <p:cNvPr id="10" name="正方形/長方形 9"/>
          <p:cNvSpPr/>
          <p:nvPr/>
        </p:nvSpPr>
        <p:spPr>
          <a:xfrm>
            <a:off x="136404" y="300786"/>
            <a:ext cx="9303809" cy="5726528"/>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244702" y="378273"/>
            <a:ext cx="1532584" cy="338554"/>
          </a:xfrm>
          <a:prstGeom prst="rect">
            <a:avLst/>
          </a:prstGeom>
          <a:solidFill>
            <a:schemeClr val="tx1"/>
          </a:solidFill>
        </p:spPr>
        <p:txBody>
          <a:bodyPr wrap="square" rtlCol="0">
            <a:spAutoFit/>
          </a:bodyPr>
          <a:lstStyle/>
          <a:p>
            <a:r>
              <a:rPr kumimoji="1" lang="en-US" altLang="ja-JP" sz="1600" b="1" dirty="0" smtClean="0">
                <a:solidFill>
                  <a:schemeClr val="bg1"/>
                </a:solidFill>
                <a:latin typeface="Meiryo UI" panose="020B0604030504040204" pitchFamily="50" charset="-128"/>
                <a:ea typeface="Meiryo UI" panose="020B0604030504040204" pitchFamily="50" charset="-128"/>
              </a:rPr>
              <a:t>【</a:t>
            </a:r>
            <a:r>
              <a:rPr kumimoji="1" lang="ja-JP" altLang="en-US" sz="1600" b="1" dirty="0" smtClean="0">
                <a:solidFill>
                  <a:schemeClr val="bg1"/>
                </a:solidFill>
                <a:latin typeface="Meiryo UI" panose="020B0604030504040204" pitchFamily="50" charset="-128"/>
                <a:ea typeface="Meiryo UI" panose="020B0604030504040204" pitchFamily="50" charset="-128"/>
              </a:rPr>
              <a:t>スタートアップ</a:t>
            </a:r>
            <a:r>
              <a:rPr kumimoji="1" lang="en-US" altLang="ja-JP" sz="1600" b="1" dirty="0" smtClean="0">
                <a:solidFill>
                  <a:schemeClr val="bg1"/>
                </a:solidFill>
                <a:latin typeface="Meiryo UI" panose="020B0604030504040204" pitchFamily="50" charset="-128"/>
                <a:ea typeface="Meiryo UI" panose="020B0604030504040204" pitchFamily="50" charset="-128"/>
              </a:rPr>
              <a:t>】</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13" name="スライド番号プレースホルダー 3"/>
          <p:cNvSpPr>
            <a:spLocks noGrp="1"/>
          </p:cNvSpPr>
          <p:nvPr>
            <p:ph type="sldNum" sz="quarter" idx="12"/>
          </p:nvPr>
        </p:nvSpPr>
        <p:spPr>
          <a:xfrm>
            <a:off x="7772400" y="6472573"/>
            <a:ext cx="2133600" cy="365125"/>
          </a:xfrm>
        </p:spPr>
        <p:txBody>
          <a:bodyPr/>
          <a:lstStyle/>
          <a:p>
            <a:pPr>
              <a:defRPr/>
            </a:pPr>
            <a:r>
              <a:rPr lang="ja-JP" altLang="en-US" sz="1400" b="1" dirty="0" smtClean="0">
                <a:solidFill>
                  <a:schemeClr val="tx1"/>
                </a:solidFill>
                <a:latin typeface="Meiryo UI" panose="020B0604030504040204" pitchFamily="50" charset="-128"/>
                <a:ea typeface="Meiryo UI" panose="020B0604030504040204" pitchFamily="50" charset="-128"/>
              </a:rPr>
              <a:t>９</a:t>
            </a:r>
            <a:endParaRPr lang="ja-JP" altLang="en-US" sz="14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45327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136404" y="397015"/>
            <a:ext cx="9303809" cy="6199375"/>
          </a:xfrm>
          <a:prstGeom prst="roundRect">
            <a:avLst>
              <a:gd name="adj" fmla="val 0"/>
            </a:avLst>
          </a:prstGeom>
          <a:noFill/>
          <a:ln w="12700">
            <a:noFill/>
            <a:prstDash val="sysDot"/>
          </a:ln>
        </p:spPr>
        <p:style>
          <a:lnRef idx="2">
            <a:schemeClr val="accent4"/>
          </a:lnRef>
          <a:fillRef idx="1">
            <a:schemeClr val="lt1"/>
          </a:fillRef>
          <a:effectRef idx="0">
            <a:schemeClr val="accent4"/>
          </a:effectRef>
          <a:fontRef idx="minor">
            <a:schemeClr val="dk1"/>
          </a:fontRef>
        </p:style>
        <p:txBody>
          <a:bodyPr lIns="180000" anchor="t" anchorCtr="0"/>
          <a:lstStyle/>
          <a:p>
            <a:pPr lvl="0">
              <a:lnSpc>
                <a:spcPts val="1800"/>
              </a:lnSpc>
              <a:spcBef>
                <a:spcPts val="1200"/>
              </a:spcBef>
              <a:defRPr/>
            </a:pPr>
            <a:endParaRPr lang="en-US" altLang="ja-JP" sz="1400" dirty="0" smtClean="0">
              <a:solidFill>
                <a:prstClr val="black"/>
              </a:solidFill>
              <a:latin typeface="Meiryo UI"/>
              <a:ea typeface="Meiryo UI"/>
              <a:cs typeface="Meiryo UI"/>
            </a:endParaRPr>
          </a:p>
          <a:p>
            <a:pPr lvl="0">
              <a:lnSpc>
                <a:spcPts val="1800"/>
              </a:lnSpc>
              <a:spcBef>
                <a:spcPts val="1200"/>
              </a:spcBef>
              <a:defRPr/>
            </a:pPr>
            <a:r>
              <a:rPr lang="ja-JP" altLang="en-US" sz="1400" dirty="0" smtClean="0">
                <a:solidFill>
                  <a:prstClr val="black"/>
                </a:solidFill>
                <a:latin typeface="Meiryo UI"/>
                <a:ea typeface="Meiryo UI"/>
                <a:cs typeface="Meiryo UI"/>
              </a:rPr>
              <a:t>〇</a:t>
            </a:r>
            <a:r>
              <a:rPr lang="ja-JP" altLang="en-US" sz="1400" dirty="0">
                <a:solidFill>
                  <a:prstClr val="black"/>
                </a:solidFill>
                <a:latin typeface="Meiryo UI"/>
                <a:ea typeface="Meiryo UI"/>
                <a:cs typeface="Meiryo UI"/>
              </a:rPr>
              <a:t>　今後、科学技術の進展により働く場所も選べる時代となり、</a:t>
            </a:r>
            <a:r>
              <a:rPr lang="ja-JP" altLang="en-US" sz="1400" b="1" u="sng" dirty="0">
                <a:solidFill>
                  <a:prstClr val="black"/>
                </a:solidFill>
                <a:latin typeface="Meiryo UI"/>
                <a:ea typeface="Meiryo UI"/>
                <a:cs typeface="Meiryo UI"/>
              </a:rPr>
              <a:t>都心への集中型ではなく、分散型になることが想定</a:t>
            </a:r>
            <a:r>
              <a:rPr lang="ja-JP" altLang="en-US" sz="1400" dirty="0">
                <a:solidFill>
                  <a:prstClr val="black"/>
                </a:solidFill>
                <a:latin typeface="Meiryo UI"/>
                <a:ea typeface="Meiryo UI"/>
                <a:cs typeface="Meiryo UI"/>
              </a:rPr>
              <a:t>される。都心</a:t>
            </a:r>
            <a:endParaRPr lang="en-US" altLang="ja-JP" sz="1400" dirty="0">
              <a:solidFill>
                <a:prstClr val="black"/>
              </a:solidFill>
              <a:latin typeface="Meiryo UI"/>
              <a:ea typeface="Meiryo UI"/>
              <a:cs typeface="Meiryo UI"/>
            </a:endParaRPr>
          </a:p>
          <a:p>
            <a:pPr lvl="0">
              <a:lnSpc>
                <a:spcPts val="1800"/>
              </a:lnSpc>
              <a:defRPr/>
            </a:pPr>
            <a:r>
              <a:rPr lang="ja-JP" altLang="en-US" sz="1400" dirty="0">
                <a:solidFill>
                  <a:prstClr val="black"/>
                </a:solidFill>
                <a:latin typeface="Meiryo UI"/>
                <a:ea typeface="Meiryo UI"/>
                <a:cs typeface="Meiryo UI"/>
              </a:rPr>
              <a:t>　には、シェアオフィスなどが増えると思うが、観光面のウエイトが高まるのではないか。そのため、今後、都心ではホテルや空</a:t>
            </a:r>
            <a:r>
              <a:rPr lang="ja-JP" altLang="en-US" sz="1400" dirty="0" smtClean="0">
                <a:solidFill>
                  <a:prstClr val="black"/>
                </a:solidFill>
                <a:latin typeface="Meiryo UI"/>
                <a:ea typeface="Meiryo UI"/>
                <a:cs typeface="Meiryo UI"/>
              </a:rPr>
              <a:t>飛ぶクルマ</a:t>
            </a:r>
            <a:endParaRPr lang="en-US" altLang="ja-JP" sz="1400" dirty="0" smtClean="0">
              <a:solidFill>
                <a:prstClr val="black"/>
              </a:solidFill>
              <a:latin typeface="Meiryo UI"/>
              <a:ea typeface="Meiryo UI"/>
              <a:cs typeface="Meiryo UI"/>
            </a:endParaRPr>
          </a:p>
          <a:p>
            <a:pPr lvl="0">
              <a:lnSpc>
                <a:spcPts val="1800"/>
              </a:lnSpc>
              <a:defRPr/>
            </a:pPr>
            <a:r>
              <a:rPr lang="ja-JP" altLang="en-US" sz="1400" dirty="0">
                <a:solidFill>
                  <a:prstClr val="black"/>
                </a:solidFill>
                <a:latin typeface="Meiryo UI"/>
                <a:ea typeface="Meiryo UI"/>
                <a:cs typeface="Meiryo UI"/>
              </a:rPr>
              <a:t>　</a:t>
            </a:r>
            <a:r>
              <a:rPr lang="ja-JP" altLang="en-US" sz="1400" dirty="0" smtClean="0">
                <a:solidFill>
                  <a:prstClr val="black"/>
                </a:solidFill>
                <a:latin typeface="Meiryo UI"/>
                <a:ea typeface="Meiryo UI"/>
                <a:cs typeface="Meiryo UI"/>
              </a:rPr>
              <a:t>などの</a:t>
            </a:r>
            <a:r>
              <a:rPr lang="ja-JP" altLang="en-US" sz="1400" dirty="0">
                <a:solidFill>
                  <a:prstClr val="black"/>
                </a:solidFill>
                <a:latin typeface="Meiryo UI"/>
                <a:ea typeface="Meiryo UI"/>
                <a:cs typeface="Meiryo UI"/>
              </a:rPr>
              <a:t>モビリティ、通信環境など</a:t>
            </a:r>
            <a:r>
              <a:rPr lang="ja-JP" altLang="en-US" sz="1400" b="1" u="sng" dirty="0">
                <a:solidFill>
                  <a:prstClr val="black"/>
                </a:solidFill>
                <a:latin typeface="Meiryo UI"/>
                <a:ea typeface="Meiryo UI"/>
                <a:cs typeface="Meiryo UI"/>
              </a:rPr>
              <a:t>観光インフラの充実が</a:t>
            </a:r>
            <a:r>
              <a:rPr lang="ja-JP" altLang="en-US" sz="1400" b="1" u="sng" dirty="0" smtClean="0">
                <a:solidFill>
                  <a:prstClr val="black"/>
                </a:solidFill>
                <a:latin typeface="Meiryo UI"/>
                <a:ea typeface="Meiryo UI"/>
                <a:cs typeface="Meiryo UI"/>
              </a:rPr>
              <a:t>必要になる。</a:t>
            </a:r>
            <a:r>
              <a:rPr lang="ja-JP" altLang="en-US" sz="1400" dirty="0" smtClean="0">
                <a:solidFill>
                  <a:prstClr val="black"/>
                </a:solidFill>
                <a:latin typeface="Meiryo UI"/>
                <a:ea typeface="Meiryo UI"/>
                <a:cs typeface="Meiryo UI"/>
              </a:rPr>
              <a:t>［シンクタンク］</a:t>
            </a:r>
            <a:endParaRPr lang="en-US" altLang="ja-JP" sz="1400" dirty="0">
              <a:solidFill>
                <a:prstClr val="black"/>
              </a:solidFill>
              <a:latin typeface="Meiryo UI"/>
              <a:ea typeface="Meiryo UI"/>
              <a:cs typeface="Meiryo UI"/>
            </a:endParaRPr>
          </a:p>
          <a:p>
            <a:pPr lvl="0">
              <a:lnSpc>
                <a:spcPts val="1800"/>
              </a:lnSpc>
              <a:defRPr/>
            </a:pPr>
            <a:endParaRPr lang="en-US" altLang="ja-JP" sz="1400" dirty="0" smtClean="0">
              <a:solidFill>
                <a:prstClr val="black"/>
              </a:solidFill>
              <a:latin typeface="Meiryo UI"/>
              <a:ea typeface="Meiryo UI"/>
              <a:cs typeface="Meiryo UI"/>
            </a:endParaRPr>
          </a:p>
          <a:p>
            <a:pPr lvl="0">
              <a:lnSpc>
                <a:spcPts val="1800"/>
              </a:lnSpc>
              <a:defRPr/>
            </a:pPr>
            <a:r>
              <a:rPr lang="ja-JP" altLang="en-US" sz="1400" dirty="0" smtClean="0">
                <a:solidFill>
                  <a:prstClr val="black"/>
                </a:solidFill>
                <a:latin typeface="Meiryo UI"/>
                <a:ea typeface="Meiryo UI"/>
                <a:cs typeface="Meiryo UI"/>
              </a:rPr>
              <a:t>○</a:t>
            </a:r>
            <a:r>
              <a:rPr lang="ja-JP" altLang="en-US" sz="1400" dirty="0">
                <a:solidFill>
                  <a:prstClr val="black"/>
                </a:solidFill>
                <a:latin typeface="Meiryo UI"/>
                <a:ea typeface="Meiryo UI"/>
                <a:cs typeface="Meiryo UI"/>
              </a:rPr>
              <a:t>　関西には観光資源は十分あるので、受入環境が整えばリピーターも増え、</a:t>
            </a:r>
            <a:r>
              <a:rPr lang="ja-JP" altLang="en-US" sz="1400" b="1" u="sng" dirty="0">
                <a:solidFill>
                  <a:prstClr val="black"/>
                </a:solidFill>
                <a:latin typeface="Meiryo UI"/>
                <a:ea typeface="Meiryo UI"/>
                <a:cs typeface="Meiryo UI"/>
              </a:rPr>
              <a:t>インバウンドは今後も伸びていくと思う。</a:t>
            </a:r>
            <a:r>
              <a:rPr lang="ja-JP" altLang="en-US" sz="1400" dirty="0">
                <a:solidFill>
                  <a:prstClr val="black"/>
                </a:solidFill>
                <a:latin typeface="Meiryo UI"/>
                <a:ea typeface="Meiryo UI"/>
                <a:cs typeface="Meiryo UI"/>
              </a:rPr>
              <a:t>大阪の場</a:t>
            </a:r>
            <a:endParaRPr lang="en-US" altLang="ja-JP" sz="1400" dirty="0">
              <a:solidFill>
                <a:prstClr val="black"/>
              </a:solidFill>
              <a:latin typeface="Meiryo UI"/>
              <a:ea typeface="Meiryo UI"/>
              <a:cs typeface="Meiryo UI"/>
            </a:endParaRPr>
          </a:p>
          <a:p>
            <a:pPr lvl="0">
              <a:lnSpc>
                <a:spcPts val="1800"/>
              </a:lnSpc>
              <a:defRPr/>
            </a:pPr>
            <a:r>
              <a:rPr lang="ja-JP" altLang="en-US" sz="1400" dirty="0">
                <a:solidFill>
                  <a:prstClr val="black"/>
                </a:solidFill>
                <a:latin typeface="Meiryo UI"/>
                <a:ea typeface="Meiryo UI"/>
                <a:cs typeface="Meiryo UI"/>
              </a:rPr>
              <a:t>　合、ＩＲの誘致は必要であり、カジノ以外の部分の施設を充実させ、家族での</a:t>
            </a:r>
            <a:r>
              <a:rPr lang="ja-JP" altLang="en-US" sz="1400" b="1" u="sng" dirty="0">
                <a:solidFill>
                  <a:prstClr val="black"/>
                </a:solidFill>
                <a:latin typeface="Meiryo UI"/>
                <a:ea typeface="Meiryo UI"/>
                <a:cs typeface="Meiryo UI"/>
              </a:rPr>
              <a:t>長期滞在型の観光を生み出す</a:t>
            </a:r>
            <a:r>
              <a:rPr lang="ja-JP" altLang="en-US" sz="1400" dirty="0">
                <a:solidFill>
                  <a:prstClr val="black"/>
                </a:solidFill>
                <a:latin typeface="Meiryo UI"/>
                <a:ea typeface="Meiryo UI"/>
                <a:cs typeface="Meiryo UI"/>
              </a:rPr>
              <a:t>ことで、インバウン</a:t>
            </a:r>
            <a:endParaRPr lang="en-US" altLang="ja-JP" sz="1400" dirty="0">
              <a:solidFill>
                <a:prstClr val="black"/>
              </a:solidFill>
              <a:latin typeface="Meiryo UI"/>
              <a:ea typeface="Meiryo UI"/>
              <a:cs typeface="Meiryo UI"/>
            </a:endParaRPr>
          </a:p>
          <a:p>
            <a:pPr lvl="0">
              <a:lnSpc>
                <a:spcPts val="1800"/>
              </a:lnSpc>
              <a:defRPr/>
            </a:pPr>
            <a:r>
              <a:rPr lang="ja-JP" altLang="en-US" sz="1400" dirty="0">
                <a:solidFill>
                  <a:prstClr val="black"/>
                </a:solidFill>
                <a:latin typeface="Meiryo UI"/>
                <a:ea typeface="Meiryo UI"/>
                <a:cs typeface="Meiryo UI"/>
              </a:rPr>
              <a:t>　ド消費はさらに増えていく。</a:t>
            </a:r>
            <a:r>
              <a:rPr lang="ja-JP" altLang="en-US" sz="1400" dirty="0" smtClean="0">
                <a:solidFill>
                  <a:prstClr val="black"/>
                </a:solidFill>
                <a:latin typeface="Meiryo UI"/>
                <a:ea typeface="Meiryo UI"/>
                <a:cs typeface="Meiryo UI"/>
              </a:rPr>
              <a:t>［シンクタンク］</a:t>
            </a:r>
            <a:endParaRPr lang="en-US" altLang="ja-JP" sz="1400" dirty="0">
              <a:solidFill>
                <a:prstClr val="black"/>
              </a:solidFill>
              <a:latin typeface="Meiryo UI"/>
              <a:ea typeface="Meiryo UI"/>
              <a:cs typeface="Meiryo UI"/>
            </a:endParaRPr>
          </a:p>
          <a:p>
            <a:pPr lvl="0">
              <a:lnSpc>
                <a:spcPts val="1800"/>
              </a:lnSpc>
              <a:spcBef>
                <a:spcPts val="1200"/>
              </a:spcBef>
              <a:defRPr/>
            </a:pPr>
            <a:r>
              <a:rPr lang="ja-JP" altLang="en-US" sz="1400" dirty="0" smtClean="0">
                <a:solidFill>
                  <a:prstClr val="black"/>
                </a:solidFill>
                <a:latin typeface="Meiryo UI"/>
                <a:ea typeface="Meiryo UI"/>
                <a:cs typeface="Meiryo UI"/>
              </a:rPr>
              <a:t>○　観光</a:t>
            </a:r>
            <a:r>
              <a:rPr lang="ja-JP" altLang="en-US" sz="1400" dirty="0" smtClean="0">
                <a:solidFill>
                  <a:schemeClr val="tx1"/>
                </a:solidFill>
                <a:latin typeface="Meiryo UI"/>
                <a:ea typeface="Meiryo UI"/>
                <a:cs typeface="Meiryo UI"/>
              </a:rPr>
              <a:t>振興に当たっては、</a:t>
            </a:r>
            <a:r>
              <a:rPr lang="ja-JP" altLang="en-US" sz="1400" b="1" u="sng" dirty="0" smtClean="0">
                <a:solidFill>
                  <a:schemeClr val="tx1"/>
                </a:solidFill>
                <a:latin typeface="Meiryo UI"/>
                <a:ea typeface="Meiryo UI"/>
                <a:cs typeface="Meiryo UI"/>
              </a:rPr>
              <a:t>文化やスポーツなど地に足がついたコンテンツを活用して、インバウンド一辺倒ではなく国内需要も</a:t>
            </a:r>
            <a:endParaRPr lang="en-US" altLang="ja-JP" sz="1400" b="1" u="sng" dirty="0" smtClean="0">
              <a:solidFill>
                <a:schemeClr val="tx1"/>
              </a:solidFill>
              <a:latin typeface="Meiryo UI"/>
              <a:ea typeface="Meiryo UI"/>
              <a:cs typeface="Meiryo UI"/>
            </a:endParaRPr>
          </a:p>
          <a:p>
            <a:pPr lvl="0">
              <a:lnSpc>
                <a:spcPts val="1800"/>
              </a:lnSpc>
              <a:defRPr/>
            </a:pPr>
            <a:r>
              <a:rPr lang="ja-JP" altLang="en-US" sz="1400" b="1" dirty="0">
                <a:solidFill>
                  <a:schemeClr val="tx1"/>
                </a:solidFill>
                <a:latin typeface="Meiryo UI"/>
                <a:ea typeface="Meiryo UI"/>
                <a:cs typeface="Meiryo UI"/>
              </a:rPr>
              <a:t>　</a:t>
            </a:r>
            <a:r>
              <a:rPr lang="ja-JP" altLang="en-US" sz="1400" b="1" u="sng" dirty="0" smtClean="0">
                <a:solidFill>
                  <a:schemeClr val="tx1"/>
                </a:solidFill>
                <a:latin typeface="Meiryo UI"/>
                <a:ea typeface="Meiryo UI"/>
                <a:cs typeface="Meiryo UI"/>
              </a:rPr>
              <a:t>伸ばしていくことが必要。</a:t>
            </a:r>
            <a:r>
              <a:rPr lang="ja-JP" altLang="en-US" sz="1400" dirty="0" smtClean="0">
                <a:solidFill>
                  <a:schemeClr val="tx1"/>
                </a:solidFill>
                <a:latin typeface="Meiryo UI"/>
                <a:ea typeface="Meiryo UI"/>
                <a:cs typeface="Meiryo UI"/>
              </a:rPr>
              <a:t>［学識者］</a:t>
            </a:r>
            <a:endParaRPr lang="en-US" altLang="ja-JP" sz="1400" dirty="0" smtClean="0">
              <a:solidFill>
                <a:schemeClr val="tx1"/>
              </a:solidFill>
              <a:latin typeface="Meiryo UI"/>
              <a:ea typeface="Meiryo UI"/>
              <a:cs typeface="Meiryo UI"/>
            </a:endParaRPr>
          </a:p>
          <a:p>
            <a:pPr lvl="0">
              <a:lnSpc>
                <a:spcPts val="1800"/>
              </a:lnSpc>
              <a:defRPr/>
            </a:pPr>
            <a:endParaRPr lang="en-US" altLang="ja-JP" sz="1400" dirty="0">
              <a:solidFill>
                <a:prstClr val="black"/>
              </a:solidFill>
              <a:latin typeface="Meiryo UI"/>
              <a:ea typeface="Meiryo UI"/>
              <a:cs typeface="Meiryo UI"/>
            </a:endParaRPr>
          </a:p>
          <a:p>
            <a:pPr lvl="0">
              <a:lnSpc>
                <a:spcPts val="1800"/>
              </a:lnSpc>
              <a:defRPr/>
            </a:pPr>
            <a:r>
              <a:rPr lang="ja-JP" altLang="en-US" sz="1400" dirty="0">
                <a:solidFill>
                  <a:prstClr val="black"/>
                </a:solidFill>
                <a:latin typeface="Meiryo UI"/>
                <a:ea typeface="Meiryo UI"/>
                <a:cs typeface="Meiryo UI"/>
              </a:rPr>
              <a:t>○　東京は賑わいが面として広がっているが、大阪はスポットごとにしか賑わいがない。</a:t>
            </a:r>
            <a:r>
              <a:rPr lang="ja-JP" altLang="en-US" sz="1400" b="1" u="sng" dirty="0">
                <a:solidFill>
                  <a:prstClr val="black"/>
                </a:solidFill>
                <a:latin typeface="Meiryo UI"/>
                <a:ea typeface="Meiryo UI"/>
                <a:cs typeface="Meiryo UI"/>
              </a:rPr>
              <a:t>点だけではなく線や面、垂直方向だけでなく</a:t>
            </a:r>
            <a:endParaRPr lang="en-US" altLang="ja-JP" sz="1400" b="1" u="sng" dirty="0">
              <a:solidFill>
                <a:prstClr val="black"/>
              </a:solidFill>
              <a:latin typeface="Meiryo UI"/>
              <a:ea typeface="Meiryo UI"/>
              <a:cs typeface="Meiryo UI"/>
            </a:endParaRPr>
          </a:p>
          <a:p>
            <a:pPr lvl="0">
              <a:lnSpc>
                <a:spcPts val="1800"/>
              </a:lnSpc>
              <a:defRPr/>
            </a:pPr>
            <a:r>
              <a:rPr lang="ja-JP" altLang="en-US" sz="1400" dirty="0">
                <a:solidFill>
                  <a:prstClr val="black"/>
                </a:solidFill>
                <a:latin typeface="Meiryo UI"/>
                <a:ea typeface="Meiryo UI"/>
                <a:cs typeface="Meiryo UI"/>
              </a:rPr>
              <a:t>　</a:t>
            </a:r>
            <a:r>
              <a:rPr lang="ja-JP" altLang="en-US" sz="1400" b="1" u="sng" dirty="0">
                <a:solidFill>
                  <a:prstClr val="black"/>
                </a:solidFill>
                <a:latin typeface="Meiryo UI"/>
                <a:ea typeface="Meiryo UI"/>
                <a:cs typeface="Meiryo UI"/>
              </a:rPr>
              <a:t>水平方向で都市の開発を進めていくべき。</a:t>
            </a:r>
            <a:r>
              <a:rPr lang="ja-JP" altLang="en-US" sz="1400" dirty="0" smtClean="0">
                <a:solidFill>
                  <a:prstClr val="black"/>
                </a:solidFill>
                <a:latin typeface="Meiryo UI"/>
                <a:ea typeface="Meiryo UI"/>
                <a:cs typeface="Meiryo UI"/>
              </a:rPr>
              <a:t>［</a:t>
            </a:r>
            <a:r>
              <a:rPr lang="ja-JP" altLang="en-US" sz="1400" dirty="0">
                <a:solidFill>
                  <a:prstClr val="black"/>
                </a:solidFill>
                <a:latin typeface="Meiryo UI"/>
                <a:ea typeface="Meiryo UI"/>
                <a:cs typeface="Meiryo UI"/>
              </a:rPr>
              <a:t>学識者</a:t>
            </a:r>
            <a:r>
              <a:rPr lang="ja-JP" altLang="en-US" sz="1400" dirty="0" smtClean="0">
                <a:solidFill>
                  <a:prstClr val="black"/>
                </a:solidFill>
                <a:latin typeface="Meiryo UI"/>
                <a:ea typeface="Meiryo UI"/>
                <a:cs typeface="Meiryo UI"/>
              </a:rPr>
              <a:t>］</a:t>
            </a:r>
            <a:endParaRPr lang="en-US" altLang="ja-JP" sz="1400" dirty="0">
              <a:solidFill>
                <a:prstClr val="black"/>
              </a:solidFill>
              <a:latin typeface="Meiryo UI"/>
              <a:ea typeface="Meiryo UI"/>
              <a:cs typeface="Meiryo UI"/>
            </a:endParaRPr>
          </a:p>
          <a:p>
            <a:pPr lvl="0">
              <a:lnSpc>
                <a:spcPts val="1800"/>
              </a:lnSpc>
              <a:defRPr/>
            </a:pPr>
            <a:endParaRPr lang="en-US" altLang="ja-JP" sz="1400" dirty="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　ベイエリアに閉塞感があるが、</a:t>
            </a:r>
            <a:r>
              <a:rPr lang="ja-JP" altLang="en-US" sz="1400" b="1" u="sng" dirty="0">
                <a:solidFill>
                  <a:prstClr val="black"/>
                </a:solidFill>
                <a:latin typeface="Meiryo UI"/>
                <a:ea typeface="Meiryo UI"/>
                <a:cs typeface="Meiryo UI"/>
              </a:rPr>
              <a:t>都心部から夢洲までの景観を整備</a:t>
            </a:r>
            <a:r>
              <a:rPr lang="ja-JP" altLang="en-US" sz="1400" dirty="0">
                <a:solidFill>
                  <a:prstClr val="black"/>
                </a:solidFill>
                <a:latin typeface="Meiryo UI"/>
                <a:ea typeface="Meiryo UI"/>
                <a:cs typeface="Meiryo UI"/>
              </a:rPr>
              <a:t>すれば、イメージが大きく変わる。</a:t>
            </a:r>
            <a:r>
              <a:rPr lang="ja-JP" altLang="en-US" sz="1400" dirty="0" smtClean="0">
                <a:solidFill>
                  <a:prstClr val="black"/>
                </a:solidFill>
                <a:latin typeface="Meiryo UI"/>
                <a:ea typeface="Meiryo UI"/>
                <a:cs typeface="Meiryo UI"/>
              </a:rPr>
              <a:t>［学識者］</a:t>
            </a:r>
            <a:endParaRPr lang="en-US" altLang="ja-JP" sz="1400" dirty="0" smtClean="0">
              <a:solidFill>
                <a:prstClr val="black"/>
              </a:solidFill>
              <a:latin typeface="Meiryo UI"/>
              <a:ea typeface="Meiryo UI"/>
              <a:cs typeface="Meiryo UI"/>
            </a:endParaRPr>
          </a:p>
          <a:p>
            <a:pPr>
              <a:lnSpc>
                <a:spcPts val="1800"/>
              </a:lnSpc>
              <a:spcBef>
                <a:spcPts val="1200"/>
              </a:spcBef>
              <a:defRPr/>
            </a:pPr>
            <a:endParaRPr lang="en-US" altLang="ja-JP" sz="1400" b="1" u="sng" dirty="0">
              <a:solidFill>
                <a:prstClr val="black"/>
              </a:solidFill>
              <a:latin typeface="Meiryo UI"/>
              <a:ea typeface="Meiryo UI"/>
              <a:cs typeface="Meiryo UI"/>
            </a:endParaRPr>
          </a:p>
        </p:txBody>
      </p:sp>
      <p:sp>
        <p:nvSpPr>
          <p:cNvPr id="10" name="正方形/長方形 9"/>
          <p:cNvSpPr/>
          <p:nvPr/>
        </p:nvSpPr>
        <p:spPr>
          <a:xfrm>
            <a:off x="136404" y="300786"/>
            <a:ext cx="9303809" cy="4206820"/>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244701" y="378273"/>
            <a:ext cx="1957585" cy="338554"/>
          </a:xfrm>
          <a:prstGeom prst="rect">
            <a:avLst/>
          </a:prstGeom>
          <a:solidFill>
            <a:schemeClr val="tx1"/>
          </a:solidFill>
        </p:spPr>
        <p:txBody>
          <a:bodyPr wrap="square" rtlCol="0">
            <a:spAutoFit/>
          </a:bodyPr>
          <a:lstStyle/>
          <a:p>
            <a:r>
              <a:rPr kumimoji="1" lang="en-US" altLang="ja-JP" sz="1600" b="1" dirty="0" smtClean="0">
                <a:solidFill>
                  <a:schemeClr val="bg1"/>
                </a:solidFill>
                <a:latin typeface="Meiryo UI" panose="020B0604030504040204" pitchFamily="50" charset="-128"/>
                <a:ea typeface="Meiryo UI" panose="020B0604030504040204" pitchFamily="50" charset="-128"/>
              </a:rPr>
              <a:t>【</a:t>
            </a:r>
            <a:r>
              <a:rPr kumimoji="1" lang="ja-JP" altLang="en-US" sz="1600" b="1" dirty="0" smtClean="0">
                <a:solidFill>
                  <a:schemeClr val="bg1"/>
                </a:solidFill>
                <a:latin typeface="Meiryo UI" panose="020B0604030504040204" pitchFamily="50" charset="-128"/>
                <a:ea typeface="Meiryo UI" panose="020B0604030504040204" pitchFamily="50" charset="-128"/>
              </a:rPr>
              <a:t>観光・インバウンド</a:t>
            </a:r>
            <a:r>
              <a:rPr kumimoji="1" lang="en-US" altLang="ja-JP" sz="1600" b="1" dirty="0" smtClean="0">
                <a:solidFill>
                  <a:schemeClr val="bg1"/>
                </a:solidFill>
                <a:latin typeface="Meiryo UI" panose="020B0604030504040204" pitchFamily="50" charset="-128"/>
                <a:ea typeface="Meiryo UI" panose="020B0604030504040204" pitchFamily="50" charset="-128"/>
              </a:rPr>
              <a:t>】</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14" name="スライド番号プレースホルダー 3"/>
          <p:cNvSpPr>
            <a:spLocks noGrp="1"/>
          </p:cNvSpPr>
          <p:nvPr>
            <p:ph type="sldNum" sz="quarter" idx="12"/>
          </p:nvPr>
        </p:nvSpPr>
        <p:spPr>
          <a:xfrm>
            <a:off x="7772400" y="6472573"/>
            <a:ext cx="2133600" cy="365125"/>
          </a:xfrm>
        </p:spPr>
        <p:txBody>
          <a:bodyPr/>
          <a:lstStyle/>
          <a:p>
            <a:pPr>
              <a:defRPr/>
            </a:pPr>
            <a:r>
              <a:rPr lang="ja-JP" altLang="en-US" sz="1400" b="1" dirty="0" smtClean="0">
                <a:solidFill>
                  <a:schemeClr val="tx1"/>
                </a:solidFill>
                <a:latin typeface="Meiryo UI" panose="020B0604030504040204" pitchFamily="50" charset="-128"/>
                <a:ea typeface="Meiryo UI" panose="020B0604030504040204" pitchFamily="50" charset="-128"/>
              </a:rPr>
              <a:t>１０</a:t>
            </a:r>
            <a:endParaRPr lang="ja-JP" altLang="en-US" sz="14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15761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136404" y="397015"/>
            <a:ext cx="9303809" cy="6199375"/>
          </a:xfrm>
          <a:prstGeom prst="roundRect">
            <a:avLst>
              <a:gd name="adj" fmla="val 0"/>
            </a:avLst>
          </a:prstGeom>
          <a:noFill/>
          <a:ln w="12700">
            <a:noFill/>
            <a:prstDash val="sysDot"/>
          </a:ln>
        </p:spPr>
        <p:style>
          <a:lnRef idx="2">
            <a:schemeClr val="accent4"/>
          </a:lnRef>
          <a:fillRef idx="1">
            <a:schemeClr val="lt1"/>
          </a:fillRef>
          <a:effectRef idx="0">
            <a:schemeClr val="accent4"/>
          </a:effectRef>
          <a:fontRef idx="minor">
            <a:schemeClr val="dk1"/>
          </a:fontRef>
        </p:style>
        <p:txBody>
          <a:bodyPr lIns="180000" anchor="t" anchorCtr="0"/>
          <a:lstStyle/>
          <a:p>
            <a:pPr>
              <a:lnSpc>
                <a:spcPts val="1800"/>
              </a:lnSpc>
              <a:spcBef>
                <a:spcPts val="1200"/>
              </a:spcBef>
              <a:defRPr/>
            </a:pPr>
            <a:endParaRPr lang="en-US" altLang="ja-JP" sz="1400" dirty="0" smtClean="0">
              <a:solidFill>
                <a:prstClr val="black"/>
              </a:solidFill>
              <a:latin typeface="Meiryo UI"/>
              <a:ea typeface="Meiryo UI"/>
              <a:cs typeface="Meiryo UI"/>
            </a:endParaRPr>
          </a:p>
          <a:p>
            <a:pPr>
              <a:lnSpc>
                <a:spcPts val="1800"/>
              </a:lnSpc>
              <a:spcBef>
                <a:spcPts val="1200"/>
              </a:spcBef>
              <a:defRPr/>
            </a:pPr>
            <a:r>
              <a:rPr lang="ja-JP" altLang="en-US" sz="1400" dirty="0" smtClean="0">
                <a:solidFill>
                  <a:prstClr val="black"/>
                </a:solidFill>
                <a:latin typeface="Meiryo UI"/>
                <a:ea typeface="Meiryo UI"/>
                <a:cs typeface="Meiryo UI"/>
              </a:rPr>
              <a:t>〇</a:t>
            </a:r>
            <a:r>
              <a:rPr lang="ja-JP" altLang="en-US" sz="1400" dirty="0">
                <a:solidFill>
                  <a:prstClr val="black"/>
                </a:solidFill>
                <a:latin typeface="Meiryo UI"/>
                <a:ea typeface="Meiryo UI"/>
                <a:cs typeface="Meiryo UI"/>
              </a:rPr>
              <a:t>　企業では今後、人手が減っていくことを前提に考えており、</a:t>
            </a:r>
            <a:r>
              <a:rPr lang="ja-JP" altLang="en-US" sz="1400" b="1" u="sng" dirty="0">
                <a:solidFill>
                  <a:prstClr val="black"/>
                </a:solidFill>
                <a:latin typeface="Meiryo UI"/>
                <a:ea typeface="Meiryo UI"/>
                <a:cs typeface="Meiryo UI"/>
              </a:rPr>
              <a:t>今いる人材の高度化や高度人材の育成方法に関心。</a:t>
            </a:r>
            <a:r>
              <a:rPr lang="ja-JP" altLang="en-US" sz="1400" dirty="0">
                <a:solidFill>
                  <a:prstClr val="black"/>
                </a:solidFill>
                <a:latin typeface="Meiryo UI"/>
                <a:ea typeface="Meiryo UI"/>
                <a:cs typeface="Meiryo UI"/>
              </a:rPr>
              <a:t>身につけた</a:t>
            </a:r>
            <a:endParaRPr lang="en-US" altLang="ja-JP" sz="1400" dirty="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　知識はすぐに陳腐化するので、</a:t>
            </a:r>
            <a:r>
              <a:rPr lang="ja-JP" altLang="en-US" sz="1400" b="1" u="sng" dirty="0">
                <a:solidFill>
                  <a:prstClr val="black"/>
                </a:solidFill>
                <a:latin typeface="Meiryo UI"/>
                <a:ea typeface="Meiryo UI"/>
                <a:cs typeface="Meiryo UI"/>
              </a:rPr>
              <a:t>最先端の技術に触れる機会が必要。</a:t>
            </a:r>
            <a:r>
              <a:rPr lang="ja-JP" altLang="en-US" sz="1400" dirty="0">
                <a:solidFill>
                  <a:prstClr val="black"/>
                </a:solidFill>
                <a:latin typeface="Meiryo UI"/>
                <a:ea typeface="Meiryo UI"/>
                <a:cs typeface="Meiryo UI"/>
              </a:rPr>
              <a:t>また、今後若手がいなくなるので、</a:t>
            </a:r>
            <a:r>
              <a:rPr lang="ja-JP" altLang="en-US" sz="1400" b="1" u="sng" dirty="0">
                <a:solidFill>
                  <a:prstClr val="black"/>
                </a:solidFill>
                <a:latin typeface="Meiryo UI"/>
                <a:ea typeface="Meiryo UI"/>
                <a:cs typeface="Meiryo UI"/>
              </a:rPr>
              <a:t>ミドル世代をうまく使う</a:t>
            </a:r>
            <a:endParaRPr lang="en-US" altLang="ja-JP" sz="1400" b="1" u="sng" dirty="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　</a:t>
            </a:r>
            <a:r>
              <a:rPr lang="ja-JP" altLang="en-US" sz="1400" b="1" u="sng" dirty="0">
                <a:solidFill>
                  <a:prstClr val="black"/>
                </a:solidFill>
                <a:latin typeface="Meiryo UI"/>
                <a:ea typeface="Meiryo UI"/>
                <a:cs typeface="Meiryo UI"/>
              </a:rPr>
              <a:t>ことも必要になってくる。</a:t>
            </a:r>
            <a:r>
              <a:rPr lang="ja-JP" altLang="en-US" sz="1400" dirty="0" smtClean="0">
                <a:solidFill>
                  <a:prstClr val="black"/>
                </a:solidFill>
                <a:latin typeface="Meiryo UI"/>
                <a:ea typeface="Meiryo UI"/>
                <a:cs typeface="Meiryo UI"/>
              </a:rPr>
              <a:t>［民間事業者等］</a:t>
            </a:r>
            <a:endParaRPr lang="en-US" altLang="ja-JP" sz="1400" dirty="0">
              <a:solidFill>
                <a:prstClr val="black"/>
              </a:solidFill>
              <a:latin typeface="Meiryo UI"/>
              <a:ea typeface="Meiryo UI"/>
              <a:cs typeface="Meiryo UI"/>
            </a:endParaRPr>
          </a:p>
          <a:p>
            <a:pPr>
              <a:lnSpc>
                <a:spcPts val="1800"/>
              </a:lnSpc>
              <a:defRPr/>
            </a:pPr>
            <a:endParaRPr lang="en-US" altLang="ja-JP" sz="1400" dirty="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〇　大阪の発展を考えるに当たっては、「優秀な人材を集める産業をいかに育成するのか」ではなく、</a:t>
            </a:r>
            <a:r>
              <a:rPr lang="ja-JP" altLang="en-US" sz="1400" b="1" u="sng" dirty="0">
                <a:solidFill>
                  <a:prstClr val="black"/>
                </a:solidFill>
                <a:latin typeface="Meiryo UI"/>
                <a:ea typeface="Meiryo UI"/>
                <a:cs typeface="Meiryo UI"/>
              </a:rPr>
              <a:t>「新しい産業を生み出せる</a:t>
            </a:r>
            <a:endParaRPr lang="en-US" altLang="ja-JP" sz="1400" b="1" u="sng" dirty="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　</a:t>
            </a:r>
            <a:r>
              <a:rPr lang="ja-JP" altLang="en-US" sz="1400" b="1" u="sng" dirty="0">
                <a:solidFill>
                  <a:prstClr val="black"/>
                </a:solidFill>
                <a:latin typeface="Meiryo UI"/>
                <a:ea typeface="Meiryo UI"/>
                <a:cs typeface="Meiryo UI"/>
              </a:rPr>
              <a:t>人材をいかに集めるのか」</a:t>
            </a:r>
            <a:r>
              <a:rPr lang="ja-JP" altLang="en-US" sz="1400" dirty="0">
                <a:solidFill>
                  <a:prstClr val="black"/>
                </a:solidFill>
                <a:latin typeface="Meiryo UI"/>
                <a:ea typeface="Meiryo UI"/>
                <a:cs typeface="Meiryo UI"/>
              </a:rPr>
              <a:t>という観点が重要。</a:t>
            </a:r>
            <a:r>
              <a:rPr lang="ja-JP" altLang="en-US" sz="1400" dirty="0" smtClean="0">
                <a:solidFill>
                  <a:prstClr val="black"/>
                </a:solidFill>
                <a:latin typeface="Meiryo UI"/>
                <a:ea typeface="Meiryo UI"/>
                <a:cs typeface="Meiryo UI"/>
              </a:rPr>
              <a:t>［学識者］</a:t>
            </a:r>
            <a:endParaRPr lang="en-US" altLang="ja-JP" sz="1400" dirty="0">
              <a:solidFill>
                <a:prstClr val="black"/>
              </a:solidFill>
              <a:latin typeface="Meiryo UI"/>
              <a:ea typeface="Meiryo UI"/>
              <a:cs typeface="Meiryo UI"/>
            </a:endParaRPr>
          </a:p>
          <a:p>
            <a:pPr>
              <a:lnSpc>
                <a:spcPts val="1800"/>
              </a:lnSpc>
              <a:defRPr/>
            </a:pPr>
            <a:endParaRPr lang="en-US" altLang="ja-JP" sz="1400" dirty="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〇　就職等で大阪を離れた人をどう戻していくか、</a:t>
            </a:r>
            <a:r>
              <a:rPr lang="ja-JP" altLang="en-US" sz="1400" b="1" u="sng" dirty="0">
                <a:solidFill>
                  <a:prstClr val="black"/>
                </a:solidFill>
                <a:latin typeface="Meiryo UI"/>
                <a:ea typeface="Meiryo UI"/>
                <a:cs typeface="Meiryo UI"/>
              </a:rPr>
              <a:t>大阪や関西の誇りに思えるものを教育の中で若者に見せて引き寄せていく</a:t>
            </a:r>
            <a:r>
              <a:rPr lang="ja-JP" altLang="en-US" sz="1400" b="1" u="sng" dirty="0" err="1">
                <a:solidFill>
                  <a:prstClr val="black"/>
                </a:solidFill>
                <a:latin typeface="Meiryo UI"/>
                <a:ea typeface="Meiryo UI"/>
                <a:cs typeface="Meiryo UI"/>
              </a:rPr>
              <a:t>べ</a:t>
            </a:r>
            <a:endParaRPr lang="en-US" altLang="ja-JP" sz="1400" b="1" u="sng" dirty="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　</a:t>
            </a:r>
            <a:r>
              <a:rPr lang="ja-JP" altLang="en-US" sz="1400" b="1" u="sng" dirty="0">
                <a:solidFill>
                  <a:prstClr val="black"/>
                </a:solidFill>
                <a:latin typeface="Meiryo UI"/>
                <a:ea typeface="Meiryo UI"/>
                <a:cs typeface="Meiryo UI"/>
              </a:rPr>
              <a:t>き。</a:t>
            </a:r>
            <a:r>
              <a:rPr lang="ja-JP" altLang="en-US" sz="1400" dirty="0">
                <a:solidFill>
                  <a:prstClr val="black"/>
                </a:solidFill>
                <a:latin typeface="Meiryo UI"/>
                <a:ea typeface="Meiryo UI"/>
                <a:cs typeface="Meiryo UI"/>
              </a:rPr>
              <a:t>［学識者］</a:t>
            </a:r>
            <a:endParaRPr lang="en-US" altLang="ja-JP" sz="1400" dirty="0">
              <a:solidFill>
                <a:prstClr val="black"/>
              </a:solidFill>
              <a:latin typeface="Meiryo UI"/>
              <a:ea typeface="Meiryo UI"/>
              <a:cs typeface="Meiryo UI"/>
            </a:endParaRPr>
          </a:p>
          <a:p>
            <a:pPr>
              <a:lnSpc>
                <a:spcPts val="1800"/>
              </a:lnSpc>
              <a:defRPr/>
            </a:pPr>
            <a:endParaRPr lang="en-US" altLang="ja-JP" sz="1400" dirty="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〇　</a:t>
            </a:r>
            <a:r>
              <a:rPr lang="ja-JP" altLang="en-US" sz="1400" b="1" u="sng" dirty="0" smtClean="0">
                <a:solidFill>
                  <a:schemeClr val="tx1"/>
                </a:solidFill>
                <a:latin typeface="Meiryo UI"/>
                <a:ea typeface="Meiryo UI"/>
                <a:cs typeface="Meiryo UI"/>
              </a:rPr>
              <a:t>関西を、人</a:t>
            </a:r>
            <a:r>
              <a:rPr lang="ja-JP" altLang="en-US" sz="1400" b="1" u="sng" dirty="0">
                <a:solidFill>
                  <a:schemeClr val="tx1"/>
                </a:solidFill>
                <a:latin typeface="Meiryo UI"/>
                <a:ea typeface="Meiryo UI"/>
                <a:cs typeface="Meiryo UI"/>
              </a:rPr>
              <a:t>が一</a:t>
            </a:r>
            <a:r>
              <a:rPr lang="ja-JP" altLang="en-US" sz="1400" b="1" u="sng" dirty="0">
                <a:solidFill>
                  <a:prstClr val="black"/>
                </a:solidFill>
                <a:latin typeface="Meiryo UI"/>
                <a:ea typeface="Meiryo UI"/>
                <a:cs typeface="Meiryo UI"/>
              </a:rPr>
              <a:t>旦出ていったとしても、また戻ってきてもらえるような魅力的な地域</a:t>
            </a:r>
            <a:r>
              <a:rPr lang="ja-JP" altLang="en-US" sz="1400" dirty="0">
                <a:solidFill>
                  <a:prstClr val="black"/>
                </a:solidFill>
                <a:latin typeface="Meiryo UI"/>
                <a:ea typeface="Meiryo UI"/>
                <a:cs typeface="Meiryo UI"/>
              </a:rPr>
              <a:t>にしておくことが重要。［学</a:t>
            </a:r>
            <a:r>
              <a:rPr lang="ja-JP" altLang="en-US" sz="1400" dirty="0" smtClean="0">
                <a:solidFill>
                  <a:prstClr val="black"/>
                </a:solidFill>
                <a:latin typeface="Meiryo UI"/>
                <a:ea typeface="Meiryo UI"/>
                <a:cs typeface="Meiryo UI"/>
              </a:rPr>
              <a:t>識者］</a:t>
            </a:r>
            <a:endParaRPr lang="en-US" altLang="ja-JP" sz="1400" b="1" u="sng" dirty="0">
              <a:solidFill>
                <a:prstClr val="black"/>
              </a:solidFill>
              <a:latin typeface="Meiryo UI"/>
              <a:ea typeface="Meiryo UI"/>
              <a:cs typeface="Meiryo UI"/>
            </a:endParaRPr>
          </a:p>
          <a:p>
            <a:pPr>
              <a:lnSpc>
                <a:spcPts val="1800"/>
              </a:lnSpc>
              <a:defRPr/>
            </a:pPr>
            <a:endParaRPr lang="en-US" altLang="ja-JP" sz="1400" dirty="0" smtClean="0">
              <a:solidFill>
                <a:prstClr val="black"/>
              </a:solidFill>
              <a:latin typeface="Meiryo UI"/>
              <a:ea typeface="Meiryo UI"/>
              <a:cs typeface="Meiryo UI"/>
            </a:endParaRPr>
          </a:p>
          <a:p>
            <a:pPr>
              <a:lnSpc>
                <a:spcPts val="1800"/>
              </a:lnSpc>
              <a:defRPr/>
            </a:pPr>
            <a:r>
              <a:rPr lang="ja-JP" altLang="en-US" sz="1400" dirty="0" smtClean="0">
                <a:solidFill>
                  <a:prstClr val="black"/>
                </a:solidFill>
                <a:latin typeface="Meiryo UI"/>
                <a:ea typeface="Meiryo UI"/>
                <a:cs typeface="Meiryo UI"/>
              </a:rPr>
              <a:t>〇</a:t>
            </a:r>
            <a:r>
              <a:rPr lang="ja-JP" altLang="en-US" sz="1400" dirty="0">
                <a:solidFill>
                  <a:prstClr val="black"/>
                </a:solidFill>
                <a:latin typeface="Meiryo UI"/>
                <a:ea typeface="Meiryo UI"/>
                <a:cs typeface="Meiryo UI"/>
              </a:rPr>
              <a:t>　学生たちの多くは関西で就職したいと思っているが、どうしても東京に行ってしまう。</a:t>
            </a:r>
            <a:r>
              <a:rPr lang="ja-JP" altLang="en-US" sz="1400" b="1" u="sng" dirty="0">
                <a:solidFill>
                  <a:prstClr val="black"/>
                </a:solidFill>
                <a:latin typeface="Meiryo UI"/>
                <a:ea typeface="Meiryo UI"/>
                <a:cs typeface="Meiryo UI"/>
              </a:rPr>
              <a:t>東京に行かなくても就職できるように、関西</a:t>
            </a:r>
            <a:endParaRPr lang="en-US" altLang="ja-JP" sz="1400" b="1" u="sng" dirty="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　</a:t>
            </a:r>
            <a:r>
              <a:rPr lang="ja-JP" altLang="en-US" sz="1400" b="1" u="sng" dirty="0">
                <a:solidFill>
                  <a:prstClr val="black"/>
                </a:solidFill>
                <a:latin typeface="Meiryo UI"/>
                <a:ea typeface="Meiryo UI"/>
                <a:cs typeface="Meiryo UI"/>
              </a:rPr>
              <a:t>圏が連携して雇用の場を増やすことが必要。</a:t>
            </a:r>
            <a:r>
              <a:rPr lang="ja-JP" altLang="en-US" sz="1400" dirty="0">
                <a:solidFill>
                  <a:prstClr val="black"/>
                </a:solidFill>
                <a:latin typeface="Meiryo UI"/>
                <a:ea typeface="Meiryo UI"/>
                <a:cs typeface="Meiryo UI"/>
              </a:rPr>
              <a:t>［学識者］</a:t>
            </a:r>
            <a:endParaRPr lang="en-US" altLang="ja-JP" sz="1400" dirty="0">
              <a:solidFill>
                <a:prstClr val="black"/>
              </a:solidFill>
              <a:latin typeface="Meiryo UI"/>
              <a:ea typeface="Meiryo UI"/>
              <a:cs typeface="Meiryo UI"/>
            </a:endParaRPr>
          </a:p>
          <a:p>
            <a:pPr>
              <a:lnSpc>
                <a:spcPts val="1800"/>
              </a:lnSpc>
              <a:defRPr/>
            </a:pPr>
            <a:endParaRPr lang="en-US" altLang="ja-JP" sz="1400" dirty="0">
              <a:solidFill>
                <a:prstClr val="black"/>
              </a:solidFill>
              <a:latin typeface="Meiryo UI"/>
              <a:ea typeface="Meiryo UI"/>
              <a:cs typeface="Meiryo UI"/>
            </a:endParaRPr>
          </a:p>
          <a:p>
            <a:pPr lvl="0">
              <a:lnSpc>
                <a:spcPts val="1800"/>
              </a:lnSpc>
              <a:defRPr/>
            </a:pPr>
            <a:r>
              <a:rPr lang="ja-JP" altLang="en-US" sz="1400" dirty="0">
                <a:solidFill>
                  <a:prstClr val="black"/>
                </a:solidFill>
                <a:latin typeface="Meiryo UI"/>
                <a:ea typeface="Meiryo UI"/>
                <a:cs typeface="Meiryo UI"/>
              </a:rPr>
              <a:t>○　「ヒューマン・ハブ」機能を高め、</a:t>
            </a:r>
            <a:r>
              <a:rPr lang="ja-JP" altLang="en-US" sz="1400" b="1" u="sng" dirty="0">
                <a:solidFill>
                  <a:prstClr val="black"/>
                </a:solidFill>
                <a:latin typeface="Meiryo UI"/>
                <a:ea typeface="Meiryo UI"/>
                <a:cs typeface="Meiryo UI"/>
              </a:rPr>
              <a:t>多くの人がつながれるような場、たまり場的な要素を都市の中に作っていくことが必要。</a:t>
            </a:r>
            <a:endParaRPr lang="en-US" altLang="ja-JP" sz="1400" b="1" u="sng" dirty="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　 ［民間事業者等］</a:t>
            </a:r>
            <a:endParaRPr lang="en-US" altLang="ja-JP" sz="1400" dirty="0">
              <a:solidFill>
                <a:prstClr val="black"/>
              </a:solidFill>
              <a:latin typeface="Meiryo UI"/>
              <a:ea typeface="Meiryo UI"/>
              <a:cs typeface="Meiryo UI"/>
            </a:endParaRPr>
          </a:p>
          <a:p>
            <a:pPr>
              <a:lnSpc>
                <a:spcPts val="1800"/>
              </a:lnSpc>
              <a:defRPr/>
            </a:pPr>
            <a:endParaRPr lang="en-US" altLang="ja-JP" sz="1400" dirty="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〇　</a:t>
            </a:r>
            <a:r>
              <a:rPr lang="ja-JP" altLang="ja-JP" sz="1400" b="1" u="sng" dirty="0">
                <a:ea typeface="Meiryo UI" panose="020B0604030504040204" pitchFamily="50" charset="-128"/>
                <a:cs typeface="Times New Roman" panose="02020603050405020304" pitchFamily="18" charset="0"/>
              </a:rPr>
              <a:t>インバウンドビジネスを展開する企業も増えており、留学生は最適な人材。</a:t>
            </a:r>
            <a:r>
              <a:rPr lang="ja-JP" altLang="ja-JP" sz="1400" dirty="0">
                <a:ea typeface="Meiryo UI" panose="020B0604030504040204" pitchFamily="50" charset="-128"/>
                <a:cs typeface="Times New Roman" panose="02020603050405020304" pitchFamily="18" charset="0"/>
              </a:rPr>
              <a:t>受入に否定的な企業は受入の経験がないから</a:t>
            </a:r>
            <a:r>
              <a:rPr lang="ja-JP" altLang="ja-JP" sz="1400" dirty="0" smtClean="0">
                <a:ea typeface="Meiryo UI" panose="020B0604030504040204" pitchFamily="50" charset="-128"/>
                <a:cs typeface="Times New Roman" panose="02020603050405020304" pitchFamily="18" charset="0"/>
              </a:rPr>
              <a:t>で</a:t>
            </a:r>
            <a:endParaRPr lang="en-US" altLang="ja-JP" sz="1400" dirty="0" smtClean="0">
              <a:ea typeface="Meiryo UI" panose="020B0604030504040204" pitchFamily="50" charset="-128"/>
              <a:cs typeface="Times New Roman" panose="02020603050405020304" pitchFamily="18" charset="0"/>
            </a:endParaRPr>
          </a:p>
          <a:p>
            <a:pPr>
              <a:lnSpc>
                <a:spcPts val="1800"/>
              </a:lnSpc>
              <a:defRPr/>
            </a:pPr>
            <a:r>
              <a:rPr lang="ja-JP" altLang="en-US" sz="1400" dirty="0">
                <a:ea typeface="Meiryo UI" panose="020B0604030504040204" pitchFamily="50" charset="-128"/>
                <a:cs typeface="Times New Roman" panose="02020603050405020304" pitchFamily="18" charset="0"/>
              </a:rPr>
              <a:t>　</a:t>
            </a:r>
            <a:r>
              <a:rPr lang="ja-JP" altLang="ja-JP" sz="1400" dirty="0" smtClean="0">
                <a:ea typeface="Meiryo UI" panose="020B0604030504040204" pitchFamily="50" charset="-128"/>
                <a:cs typeface="Times New Roman" panose="02020603050405020304" pitchFamily="18" charset="0"/>
              </a:rPr>
              <a:t>はない</a:t>
            </a:r>
            <a:r>
              <a:rPr lang="ja-JP" altLang="ja-JP" sz="1400" dirty="0">
                <a:ea typeface="Meiryo UI" panose="020B0604030504040204" pitchFamily="50" charset="-128"/>
                <a:cs typeface="Times New Roman" panose="02020603050405020304" pitchFamily="18" charset="0"/>
              </a:rPr>
              <a:t>か。日本人が減っていく中で、留学生が日本の企業に就職してもらえるようにならないといけない。</a:t>
            </a:r>
            <a:r>
              <a:rPr lang="ja-JP" altLang="ja-JP" sz="1400" b="1" u="sng" dirty="0">
                <a:ea typeface="Meiryo UI" panose="020B0604030504040204" pitchFamily="50" charset="-128"/>
                <a:cs typeface="Times New Roman" panose="02020603050405020304" pitchFamily="18" charset="0"/>
              </a:rPr>
              <a:t>賃金面での課題は</a:t>
            </a:r>
            <a:r>
              <a:rPr lang="ja-JP" altLang="ja-JP" sz="1400" b="1" u="sng" dirty="0" smtClean="0">
                <a:ea typeface="Meiryo UI" panose="020B0604030504040204" pitchFamily="50" charset="-128"/>
                <a:cs typeface="Times New Roman" panose="02020603050405020304" pitchFamily="18" charset="0"/>
              </a:rPr>
              <a:t>ある</a:t>
            </a:r>
            <a:endParaRPr lang="en-US" altLang="ja-JP" sz="1400" b="1" u="sng" dirty="0" smtClean="0">
              <a:ea typeface="Meiryo UI" panose="020B0604030504040204" pitchFamily="50" charset="-128"/>
              <a:cs typeface="Times New Roman" panose="02020603050405020304" pitchFamily="18" charset="0"/>
            </a:endParaRPr>
          </a:p>
          <a:p>
            <a:pPr>
              <a:lnSpc>
                <a:spcPts val="1800"/>
              </a:lnSpc>
              <a:defRPr/>
            </a:pPr>
            <a:r>
              <a:rPr lang="ja-JP" altLang="en-US" sz="1400" dirty="0">
                <a:ea typeface="Meiryo UI" panose="020B0604030504040204" pitchFamily="50" charset="-128"/>
                <a:cs typeface="Times New Roman" panose="02020603050405020304" pitchFamily="18" charset="0"/>
              </a:rPr>
              <a:t>　</a:t>
            </a:r>
            <a:r>
              <a:rPr lang="ja-JP" altLang="ja-JP" sz="1400" b="1" u="sng" dirty="0" smtClean="0">
                <a:ea typeface="Meiryo UI" panose="020B0604030504040204" pitchFamily="50" charset="-128"/>
                <a:cs typeface="Times New Roman" panose="02020603050405020304" pitchFamily="18" charset="0"/>
              </a:rPr>
              <a:t>が、高い</a:t>
            </a:r>
            <a:r>
              <a:rPr lang="ja-JP" altLang="ja-JP" sz="1400" b="1" u="sng" dirty="0">
                <a:ea typeface="Meiryo UI" panose="020B0604030504040204" pitchFamily="50" charset="-128"/>
                <a:cs typeface="Times New Roman" panose="02020603050405020304" pitchFamily="18" charset="0"/>
              </a:rPr>
              <a:t>技術が学べて、治安のよい日本や大阪は留学生にとって魅力的ではないか。</a:t>
            </a:r>
            <a:r>
              <a:rPr lang="ja-JP" altLang="en-US" sz="1400" dirty="0" smtClean="0">
                <a:solidFill>
                  <a:prstClr val="black"/>
                </a:solidFill>
                <a:latin typeface="Meiryo UI"/>
                <a:ea typeface="Meiryo UI"/>
                <a:cs typeface="Meiryo UI"/>
              </a:rPr>
              <a:t>［シンクタンク］</a:t>
            </a:r>
            <a:endParaRPr lang="en-US" altLang="ja-JP" sz="1400" dirty="0" smtClean="0">
              <a:solidFill>
                <a:prstClr val="black"/>
              </a:solidFill>
              <a:latin typeface="Meiryo UI"/>
              <a:ea typeface="Meiryo UI"/>
              <a:cs typeface="Meiryo UI"/>
            </a:endParaRPr>
          </a:p>
          <a:p>
            <a:pPr>
              <a:lnSpc>
                <a:spcPts val="1800"/>
              </a:lnSpc>
              <a:defRPr/>
            </a:pPr>
            <a:endParaRPr lang="en-US" altLang="ja-JP" sz="1400" dirty="0">
              <a:solidFill>
                <a:prstClr val="black"/>
              </a:solidFill>
              <a:latin typeface="Meiryo UI"/>
              <a:ea typeface="Meiryo UI"/>
              <a:cs typeface="Meiryo UI"/>
            </a:endParaRPr>
          </a:p>
          <a:p>
            <a:pPr>
              <a:lnSpc>
                <a:spcPts val="1800"/>
              </a:lnSpc>
              <a:spcBef>
                <a:spcPts val="1200"/>
              </a:spcBef>
              <a:defRPr/>
            </a:pPr>
            <a:endParaRPr lang="en-US" altLang="ja-JP" sz="1400" b="1" u="sng" dirty="0">
              <a:solidFill>
                <a:prstClr val="black"/>
              </a:solidFill>
              <a:latin typeface="Meiryo UI"/>
              <a:ea typeface="Meiryo UI"/>
              <a:cs typeface="Meiryo UI"/>
            </a:endParaRPr>
          </a:p>
          <a:p>
            <a:pPr lvl="0">
              <a:lnSpc>
                <a:spcPts val="1800"/>
              </a:lnSpc>
              <a:defRPr/>
            </a:pPr>
            <a:endParaRPr kumimoji="0" lang="en-US" altLang="ja-JP" sz="1400" b="0" i="0" u="none" strike="noStrike" kern="1200" cap="none" spc="0" normalizeH="0" baseline="0" noProof="0" dirty="0">
              <a:ln>
                <a:noFill/>
              </a:ln>
              <a:solidFill>
                <a:prstClr val="black"/>
              </a:solidFill>
              <a:effectLst/>
              <a:uLnTx/>
              <a:uFillTx/>
              <a:latin typeface="Meiryo UI"/>
              <a:ea typeface="Meiryo UI"/>
              <a:cs typeface="Meiryo UI"/>
            </a:endParaRPr>
          </a:p>
        </p:txBody>
      </p:sp>
      <p:sp>
        <p:nvSpPr>
          <p:cNvPr id="10" name="正方形/長方形 9"/>
          <p:cNvSpPr/>
          <p:nvPr/>
        </p:nvSpPr>
        <p:spPr>
          <a:xfrm>
            <a:off x="136404" y="300785"/>
            <a:ext cx="9303809" cy="5507587"/>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スライド番号プレースホルダー 3"/>
          <p:cNvSpPr>
            <a:spLocks noGrp="1"/>
          </p:cNvSpPr>
          <p:nvPr>
            <p:ph type="sldNum" sz="quarter" idx="12"/>
          </p:nvPr>
        </p:nvSpPr>
        <p:spPr>
          <a:xfrm>
            <a:off x="7772400" y="6472573"/>
            <a:ext cx="2133600" cy="365125"/>
          </a:xfrm>
        </p:spPr>
        <p:txBody>
          <a:bodyPr/>
          <a:lstStyle/>
          <a:p>
            <a:pPr>
              <a:defRPr/>
            </a:pPr>
            <a:r>
              <a:rPr lang="ja-JP" altLang="en-US" sz="1400" b="1" dirty="0" smtClean="0">
                <a:solidFill>
                  <a:schemeClr val="tx1"/>
                </a:solidFill>
                <a:latin typeface="Meiryo UI" panose="020B0604030504040204" pitchFamily="50" charset="-128"/>
                <a:ea typeface="Meiryo UI" panose="020B0604030504040204" pitchFamily="50" charset="-128"/>
              </a:rPr>
              <a:t>１１</a:t>
            </a:r>
            <a:endParaRPr lang="ja-JP" altLang="en-US" sz="1400" b="1" dirty="0">
              <a:solidFill>
                <a:schemeClr val="tx1"/>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244701" y="397015"/>
            <a:ext cx="1764403" cy="338554"/>
          </a:xfrm>
          <a:prstGeom prst="rect">
            <a:avLst/>
          </a:prstGeom>
          <a:solidFill>
            <a:schemeClr val="tx1"/>
          </a:solidFill>
        </p:spPr>
        <p:txBody>
          <a:bodyPr wrap="square" rtlCol="0">
            <a:spAutoFit/>
          </a:bodyPr>
          <a:lstStyle/>
          <a:p>
            <a:r>
              <a:rPr kumimoji="1" lang="en-US" altLang="ja-JP" sz="1600" b="1" dirty="0" smtClean="0">
                <a:solidFill>
                  <a:schemeClr val="bg1"/>
                </a:solidFill>
                <a:latin typeface="Meiryo UI" panose="020B0604030504040204" pitchFamily="50" charset="-128"/>
                <a:ea typeface="Meiryo UI" panose="020B0604030504040204" pitchFamily="50" charset="-128"/>
              </a:rPr>
              <a:t>【</a:t>
            </a:r>
            <a:r>
              <a:rPr kumimoji="1" lang="ja-JP" altLang="en-US" sz="1600" b="1" dirty="0" smtClean="0">
                <a:solidFill>
                  <a:schemeClr val="bg1"/>
                </a:solidFill>
                <a:latin typeface="Meiryo UI" panose="020B0604030504040204" pitchFamily="50" charset="-128"/>
                <a:ea typeface="Meiryo UI" panose="020B0604030504040204" pitchFamily="50" charset="-128"/>
              </a:rPr>
              <a:t>人材育成・確保</a:t>
            </a:r>
            <a:r>
              <a:rPr kumimoji="1" lang="en-US" altLang="ja-JP" sz="1600" b="1" dirty="0" smtClean="0">
                <a:solidFill>
                  <a:schemeClr val="bg1"/>
                </a:solidFill>
                <a:latin typeface="Meiryo UI" panose="020B0604030504040204" pitchFamily="50" charset="-128"/>
                <a:ea typeface="Meiryo UI" panose="020B0604030504040204" pitchFamily="50" charset="-128"/>
              </a:rPr>
              <a:t>】</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97838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136404" y="397015"/>
            <a:ext cx="9303809" cy="5115143"/>
          </a:xfrm>
          <a:prstGeom prst="roundRect">
            <a:avLst>
              <a:gd name="adj" fmla="val 0"/>
            </a:avLst>
          </a:prstGeom>
          <a:noFill/>
          <a:ln w="12700">
            <a:noFill/>
            <a:prstDash val="sysDot"/>
          </a:ln>
        </p:spPr>
        <p:style>
          <a:lnRef idx="2">
            <a:schemeClr val="accent4"/>
          </a:lnRef>
          <a:fillRef idx="1">
            <a:schemeClr val="lt1"/>
          </a:fillRef>
          <a:effectRef idx="0">
            <a:schemeClr val="accent4"/>
          </a:effectRef>
          <a:fontRef idx="minor">
            <a:schemeClr val="dk1"/>
          </a:fontRef>
        </p:style>
        <p:txBody>
          <a:bodyPr lIns="180000" anchor="t" anchorCtr="0"/>
          <a:lstStyle/>
          <a:p>
            <a:pPr marL="0" marR="0" lvl="0" indent="0" algn="l" defTabSz="457200" rtl="0" eaLnBrk="1" fontAlgn="auto" latinLnBrk="0" hangingPunct="1">
              <a:lnSpc>
                <a:spcPts val="1800"/>
              </a:lnSpc>
              <a:spcBef>
                <a:spcPts val="1200"/>
              </a:spcBef>
              <a:spcAft>
                <a:spcPts val="0"/>
              </a:spcAft>
              <a:buClrTx/>
              <a:buSzTx/>
              <a:buFontTx/>
              <a:buNone/>
              <a:tabLst/>
              <a:defRPr/>
            </a:pPr>
            <a:endParaRPr kumimoji="0" lang="en-US" altLang="ja-JP" sz="1400" b="0" i="0" u="none" strike="noStrike" kern="1200" cap="none" spc="0" normalizeH="0" baseline="0" noProof="0" dirty="0" smtClean="0">
              <a:ln>
                <a:noFill/>
              </a:ln>
              <a:solidFill>
                <a:prstClr val="black"/>
              </a:solidFill>
              <a:effectLst/>
              <a:uLnTx/>
              <a:uFillTx/>
              <a:latin typeface="Meiryo UI"/>
              <a:ea typeface="Meiryo UI"/>
              <a:cs typeface="Meiryo UI"/>
            </a:endParaRPr>
          </a:p>
          <a:p>
            <a:pPr lvl="0">
              <a:lnSpc>
                <a:spcPts val="1800"/>
              </a:lnSpc>
              <a:spcBef>
                <a:spcPts val="1200"/>
              </a:spcBef>
              <a:defRPr/>
            </a:pPr>
            <a:r>
              <a:rPr lang="ja-JP" altLang="en-US" sz="1400" dirty="0">
                <a:solidFill>
                  <a:prstClr val="black"/>
                </a:solidFill>
                <a:latin typeface="Meiryo UI"/>
                <a:ea typeface="Meiryo UI"/>
                <a:cs typeface="Meiryo UI"/>
              </a:rPr>
              <a:t>〇　</a:t>
            </a:r>
            <a:r>
              <a:rPr lang="ja-JP" altLang="ja-JP" sz="1400" dirty="0">
                <a:solidFill>
                  <a:schemeClr val="tx1"/>
                </a:solidFill>
                <a:ea typeface="Meiryo UI" panose="020B0604030504040204" pitchFamily="50" charset="-128"/>
                <a:cs typeface="Times New Roman" panose="02020603050405020304" pitchFamily="18" charset="0"/>
              </a:rPr>
              <a:t>国では第四次環境基本計画から　「安全」の確保を前提として、「低炭素」・「循環」・「自然共生」の各分野が、各主体の参</a:t>
            </a:r>
            <a:r>
              <a:rPr lang="ja-JP" altLang="en-US" sz="1400" dirty="0">
                <a:solidFill>
                  <a:schemeClr val="tx1"/>
                </a:solidFill>
                <a:ea typeface="Meiryo UI" panose="020B0604030504040204" pitchFamily="50" charset="-128"/>
                <a:cs typeface="Times New Roman" panose="02020603050405020304" pitchFamily="18" charset="0"/>
              </a:rPr>
              <a:t>　</a:t>
            </a:r>
            <a:endParaRPr lang="en-US" altLang="ja-JP" sz="1400" dirty="0">
              <a:solidFill>
                <a:schemeClr val="tx1"/>
              </a:solidFill>
              <a:ea typeface="Meiryo UI" panose="020B0604030504040204" pitchFamily="50" charset="-128"/>
              <a:cs typeface="Times New Roman" panose="02020603050405020304" pitchFamily="18" charset="0"/>
            </a:endParaRPr>
          </a:p>
          <a:p>
            <a:pPr lvl="0">
              <a:lnSpc>
                <a:spcPts val="1800"/>
              </a:lnSpc>
              <a:defRPr/>
            </a:pPr>
            <a:r>
              <a:rPr lang="ja-JP" altLang="en-US" sz="1400" dirty="0">
                <a:solidFill>
                  <a:schemeClr val="tx1"/>
                </a:solidFill>
                <a:ea typeface="Meiryo UI" panose="020B0604030504040204" pitchFamily="50" charset="-128"/>
                <a:cs typeface="Times New Roman" panose="02020603050405020304" pitchFamily="18" charset="0"/>
              </a:rPr>
              <a:t>　</a:t>
            </a:r>
            <a:r>
              <a:rPr lang="ja-JP" altLang="ja-JP" sz="1400" dirty="0">
                <a:solidFill>
                  <a:schemeClr val="tx1"/>
                </a:solidFill>
                <a:ea typeface="Meiryo UI" panose="020B0604030504040204" pitchFamily="50" charset="-128"/>
                <a:cs typeface="Times New Roman" panose="02020603050405020304" pitchFamily="18" charset="0"/>
              </a:rPr>
              <a:t>加の下で、統合的に達成され、環境が地球規模から身近な地域にわたって保全される社会を持続可能な社会として、その実現</a:t>
            </a:r>
            <a:endParaRPr lang="en-US" altLang="ja-JP" sz="1400" dirty="0">
              <a:solidFill>
                <a:schemeClr val="tx1"/>
              </a:solidFill>
              <a:ea typeface="Meiryo UI" panose="020B0604030504040204" pitchFamily="50" charset="-128"/>
              <a:cs typeface="Times New Roman" panose="02020603050405020304" pitchFamily="18" charset="0"/>
            </a:endParaRPr>
          </a:p>
          <a:p>
            <a:pPr lvl="0">
              <a:lnSpc>
                <a:spcPts val="1800"/>
              </a:lnSpc>
              <a:defRPr/>
            </a:pPr>
            <a:r>
              <a:rPr lang="ja-JP" altLang="en-US" sz="1400" dirty="0">
                <a:solidFill>
                  <a:schemeClr val="tx1"/>
                </a:solidFill>
                <a:ea typeface="Meiryo UI" panose="020B0604030504040204" pitchFamily="50" charset="-128"/>
                <a:cs typeface="Times New Roman" panose="02020603050405020304" pitchFamily="18" charset="0"/>
              </a:rPr>
              <a:t>　</a:t>
            </a:r>
            <a:r>
              <a:rPr lang="ja-JP" altLang="ja-JP" sz="1400" dirty="0">
                <a:solidFill>
                  <a:schemeClr val="tx1"/>
                </a:solidFill>
                <a:ea typeface="Meiryo UI" panose="020B0604030504040204" pitchFamily="50" charset="-128"/>
                <a:cs typeface="Times New Roman" panose="02020603050405020304" pitchFamily="18" charset="0"/>
              </a:rPr>
              <a:t>に向け</a:t>
            </a:r>
            <a:r>
              <a:rPr lang="ja-JP" altLang="en-US" sz="1400" dirty="0">
                <a:solidFill>
                  <a:schemeClr val="tx1"/>
                </a:solidFill>
                <a:ea typeface="Meiryo UI" panose="020B0604030504040204" pitchFamily="50" charset="-128"/>
                <a:cs typeface="Times New Roman" panose="02020603050405020304" pitchFamily="18" charset="0"/>
              </a:rPr>
              <a:t>た</a:t>
            </a:r>
            <a:r>
              <a:rPr lang="ja-JP" altLang="ja-JP" sz="1400" dirty="0">
                <a:solidFill>
                  <a:schemeClr val="tx1"/>
                </a:solidFill>
                <a:ea typeface="Meiryo UI" panose="020B0604030504040204" pitchFamily="50" charset="-128"/>
                <a:cs typeface="Times New Roman" panose="02020603050405020304" pitchFamily="18" charset="0"/>
              </a:rPr>
              <a:t>議論がすすんでいる。国では低炭素・循環・生物多様性社会の実現を柱としていることから都市について考える際にも、</a:t>
            </a:r>
            <a:endParaRPr lang="en-US" altLang="ja-JP" sz="1400" dirty="0">
              <a:solidFill>
                <a:schemeClr val="tx1"/>
              </a:solidFill>
              <a:ea typeface="Meiryo UI" panose="020B0604030504040204" pitchFamily="50" charset="-128"/>
              <a:cs typeface="Times New Roman" panose="02020603050405020304" pitchFamily="18" charset="0"/>
            </a:endParaRPr>
          </a:p>
          <a:p>
            <a:pPr lvl="0">
              <a:lnSpc>
                <a:spcPts val="1800"/>
              </a:lnSpc>
              <a:defRPr/>
            </a:pPr>
            <a:r>
              <a:rPr lang="ja-JP" altLang="en-US" sz="1400" dirty="0">
                <a:solidFill>
                  <a:schemeClr val="tx1"/>
                </a:solidFill>
                <a:ea typeface="Meiryo UI" panose="020B0604030504040204" pitchFamily="50" charset="-128"/>
                <a:cs typeface="Times New Roman" panose="02020603050405020304" pitchFamily="18" charset="0"/>
              </a:rPr>
              <a:t>　</a:t>
            </a:r>
            <a:r>
              <a:rPr lang="ja-JP" altLang="ja-JP" sz="1400" dirty="0">
                <a:solidFill>
                  <a:schemeClr val="tx1"/>
                </a:solidFill>
                <a:ea typeface="Meiryo UI" panose="020B0604030504040204" pitchFamily="50" charset="-128"/>
                <a:cs typeface="Times New Roman" panose="02020603050405020304" pitchFamily="18" charset="0"/>
              </a:rPr>
              <a:t>自然共生や生物多様性に関する議論は環境面から重要な要素である。</a:t>
            </a:r>
            <a:endParaRPr lang="en-US" altLang="ja-JP" sz="1400" dirty="0">
              <a:solidFill>
                <a:schemeClr val="tx1"/>
              </a:solidFill>
              <a:ea typeface="Meiryo UI" panose="020B0604030504040204" pitchFamily="50" charset="-128"/>
              <a:cs typeface="Times New Roman" panose="02020603050405020304" pitchFamily="18" charset="0"/>
            </a:endParaRPr>
          </a:p>
          <a:p>
            <a:pPr lvl="0">
              <a:lnSpc>
                <a:spcPts val="1800"/>
              </a:lnSpc>
              <a:defRPr/>
            </a:pPr>
            <a:r>
              <a:rPr lang="ja-JP" altLang="en-US" sz="1400" dirty="0">
                <a:solidFill>
                  <a:schemeClr val="tx1"/>
                </a:solidFill>
                <a:ea typeface="Meiryo UI" panose="020B0604030504040204" pitchFamily="50" charset="-128"/>
                <a:cs typeface="Times New Roman" panose="02020603050405020304" pitchFamily="18" charset="0"/>
              </a:rPr>
              <a:t>　　</a:t>
            </a:r>
            <a:r>
              <a:rPr lang="ja-JP" altLang="en-US" sz="1400" b="1" u="sng" dirty="0">
                <a:solidFill>
                  <a:schemeClr val="tx1"/>
                </a:solidFill>
                <a:ea typeface="Meiryo UI" panose="020B0604030504040204" pitchFamily="50" charset="-128"/>
                <a:cs typeface="Times New Roman" panose="02020603050405020304" pitchFamily="18" charset="0"/>
              </a:rPr>
              <a:t>今回のビジョンでも、</a:t>
            </a:r>
            <a:r>
              <a:rPr lang="ja-JP" altLang="ja-JP" sz="1400" b="1" u="sng" dirty="0">
                <a:solidFill>
                  <a:schemeClr val="tx1"/>
                </a:solidFill>
                <a:ea typeface="Meiryo UI" panose="020B0604030504040204" pitchFamily="50" charset="-128"/>
                <a:cs typeface="Times New Roman" panose="02020603050405020304" pitchFamily="18" charset="0"/>
              </a:rPr>
              <a:t>「自然共生や生物多様性」と「都市としての大阪」をどのように考えるかという視点があればよいのでは</a:t>
            </a:r>
            <a:endParaRPr lang="en-US" altLang="ja-JP" sz="1400" b="1" u="sng" dirty="0">
              <a:solidFill>
                <a:schemeClr val="tx1"/>
              </a:solidFill>
              <a:ea typeface="Meiryo UI" panose="020B0604030504040204" pitchFamily="50" charset="-128"/>
              <a:cs typeface="Times New Roman" panose="02020603050405020304" pitchFamily="18" charset="0"/>
            </a:endParaRPr>
          </a:p>
          <a:p>
            <a:pPr lvl="0">
              <a:lnSpc>
                <a:spcPts val="1800"/>
              </a:lnSpc>
              <a:defRPr/>
            </a:pPr>
            <a:r>
              <a:rPr lang="ja-JP" altLang="en-US" sz="1400" dirty="0">
                <a:solidFill>
                  <a:schemeClr val="tx1"/>
                </a:solidFill>
                <a:ea typeface="Meiryo UI" panose="020B0604030504040204" pitchFamily="50" charset="-128"/>
                <a:cs typeface="Times New Roman" panose="02020603050405020304" pitchFamily="18" charset="0"/>
              </a:rPr>
              <a:t>　</a:t>
            </a:r>
            <a:r>
              <a:rPr lang="ja-JP" altLang="ja-JP" sz="1400" b="1" u="sng" dirty="0">
                <a:solidFill>
                  <a:schemeClr val="tx1"/>
                </a:solidFill>
                <a:ea typeface="Meiryo UI" panose="020B0604030504040204" pitchFamily="50" charset="-128"/>
                <a:cs typeface="Times New Roman" panose="02020603050405020304" pitchFamily="18" charset="0"/>
              </a:rPr>
              <a:t>ないか。</a:t>
            </a:r>
            <a:r>
              <a:rPr lang="ja-JP" altLang="en-US" sz="1400" dirty="0" smtClean="0">
                <a:solidFill>
                  <a:schemeClr val="tx1"/>
                </a:solidFill>
                <a:latin typeface="Meiryo UI"/>
                <a:ea typeface="Meiryo UI"/>
                <a:cs typeface="Meiryo UI"/>
              </a:rPr>
              <a:t>［学識者］</a:t>
            </a:r>
            <a:endParaRPr lang="en-US" altLang="ja-JP" sz="1400" dirty="0">
              <a:solidFill>
                <a:schemeClr val="tx1"/>
              </a:solidFill>
              <a:latin typeface="Meiryo UI"/>
              <a:ea typeface="Meiryo UI"/>
              <a:cs typeface="Meiryo UI"/>
            </a:endParaRPr>
          </a:p>
          <a:p>
            <a:pPr lvl="0">
              <a:lnSpc>
                <a:spcPts val="1800"/>
              </a:lnSpc>
              <a:defRPr/>
            </a:pPr>
            <a:endParaRPr lang="en-US" altLang="ja-JP" sz="1400" dirty="0">
              <a:solidFill>
                <a:schemeClr val="tx1"/>
              </a:solidFill>
              <a:latin typeface="Meiryo UI"/>
              <a:ea typeface="Meiryo UI"/>
              <a:cs typeface="Meiryo UI"/>
            </a:endParaRPr>
          </a:p>
          <a:p>
            <a:pPr lvl="0">
              <a:lnSpc>
                <a:spcPts val="1800"/>
              </a:lnSpc>
              <a:defRPr/>
            </a:pPr>
            <a:r>
              <a:rPr lang="ja-JP" altLang="en-US" sz="1400" dirty="0">
                <a:solidFill>
                  <a:schemeClr val="tx1"/>
                </a:solidFill>
                <a:latin typeface="Meiryo UI"/>
                <a:ea typeface="Meiryo UI"/>
                <a:cs typeface="Meiryo UI"/>
              </a:rPr>
              <a:t>〇　</a:t>
            </a:r>
            <a:r>
              <a:rPr lang="ja-JP" altLang="ja-JP" sz="1400" dirty="0">
                <a:solidFill>
                  <a:schemeClr val="tx1"/>
                </a:solidFill>
                <a:ea typeface="Meiryo UI" panose="020B0604030504040204" pitchFamily="50" charset="-128"/>
                <a:cs typeface="Times New Roman" panose="02020603050405020304" pitchFamily="18" charset="0"/>
              </a:rPr>
              <a:t>グリーンインフラは</a:t>
            </a:r>
            <a:r>
              <a:rPr lang="ja-JP" altLang="en-US" sz="1400" dirty="0">
                <a:solidFill>
                  <a:schemeClr val="tx1"/>
                </a:solidFill>
                <a:ea typeface="Meiryo UI" panose="020B0604030504040204" pitchFamily="50" charset="-128"/>
                <a:cs typeface="Times New Roman" panose="02020603050405020304" pitchFamily="18" charset="0"/>
              </a:rPr>
              <a:t>、</a:t>
            </a:r>
            <a:r>
              <a:rPr lang="ja-JP" altLang="ja-JP" sz="1400" dirty="0">
                <a:solidFill>
                  <a:schemeClr val="tx1"/>
                </a:solidFill>
                <a:ea typeface="Meiryo UI" panose="020B0604030504040204" pitchFamily="50" charset="-128"/>
                <a:cs typeface="Times New Roman" panose="02020603050405020304" pitchFamily="18" charset="0"/>
              </a:rPr>
              <a:t>アメリカでは雨水管理など都市の緑地形成がおこなわれている一方で、</a:t>
            </a:r>
            <a:r>
              <a:rPr lang="en-US" altLang="ja-JP" sz="1400" dirty="0">
                <a:solidFill>
                  <a:schemeClr val="tx1"/>
                </a:solidFill>
                <a:ea typeface="Meiryo UI" panose="020B0604030504040204" pitchFamily="50" charset="-128"/>
                <a:cs typeface="Times New Roman" panose="02020603050405020304" pitchFamily="18" charset="0"/>
              </a:rPr>
              <a:t>EU</a:t>
            </a:r>
            <a:r>
              <a:rPr lang="ja-JP" altLang="ja-JP" sz="1400" dirty="0">
                <a:solidFill>
                  <a:schemeClr val="tx1"/>
                </a:solidFill>
                <a:ea typeface="Meiryo UI" panose="020B0604030504040204" pitchFamily="50" charset="-128"/>
                <a:cs typeface="Times New Roman" panose="02020603050405020304" pitchFamily="18" charset="0"/>
              </a:rPr>
              <a:t>では生物多様性保全、またカナダ</a:t>
            </a:r>
            <a:endParaRPr lang="en-US" altLang="ja-JP" sz="1400" dirty="0">
              <a:solidFill>
                <a:schemeClr val="tx1"/>
              </a:solidFill>
              <a:ea typeface="Meiryo UI" panose="020B0604030504040204" pitchFamily="50" charset="-128"/>
              <a:cs typeface="Times New Roman" panose="02020603050405020304" pitchFamily="18" charset="0"/>
            </a:endParaRPr>
          </a:p>
          <a:p>
            <a:pPr lvl="0">
              <a:lnSpc>
                <a:spcPts val="1800"/>
              </a:lnSpc>
              <a:defRPr/>
            </a:pPr>
            <a:r>
              <a:rPr lang="ja-JP" altLang="en-US" sz="1400" dirty="0">
                <a:solidFill>
                  <a:schemeClr val="tx1"/>
                </a:solidFill>
                <a:ea typeface="Meiryo UI" panose="020B0604030504040204" pitchFamily="50" charset="-128"/>
                <a:cs typeface="Times New Roman" panose="02020603050405020304" pitchFamily="18" charset="0"/>
              </a:rPr>
              <a:t>　</a:t>
            </a:r>
            <a:r>
              <a:rPr lang="ja-JP" altLang="ja-JP" sz="1400" dirty="0">
                <a:solidFill>
                  <a:schemeClr val="tx1"/>
                </a:solidFill>
                <a:ea typeface="Meiryo UI" panose="020B0604030504040204" pitchFamily="50" charset="-128"/>
                <a:cs typeface="Times New Roman" panose="02020603050405020304" pitchFamily="18" charset="0"/>
              </a:rPr>
              <a:t>や</a:t>
            </a:r>
            <a:r>
              <a:rPr lang="en-US" altLang="ja-JP" sz="1400" dirty="0">
                <a:solidFill>
                  <a:schemeClr val="tx1"/>
                </a:solidFill>
                <a:ea typeface="Meiryo UI" panose="020B0604030504040204" pitchFamily="50" charset="-128"/>
                <a:cs typeface="Times New Roman" panose="02020603050405020304" pitchFamily="18" charset="0"/>
              </a:rPr>
              <a:t>OECD(Green Growth)</a:t>
            </a:r>
            <a:r>
              <a:rPr lang="ja-JP" altLang="ja-JP" sz="1400" dirty="0">
                <a:solidFill>
                  <a:schemeClr val="tx1"/>
                </a:solidFill>
                <a:ea typeface="Meiryo UI" panose="020B0604030504040204" pitchFamily="50" charset="-128"/>
                <a:cs typeface="Times New Roman" panose="02020603050405020304" pitchFamily="18" charset="0"/>
              </a:rPr>
              <a:t>では、低炭素を含む環境問題全般を対象としている。都市環境を考える上では、「効率的に都市を変え</a:t>
            </a:r>
            <a:endParaRPr lang="en-US" altLang="ja-JP" sz="1400" dirty="0">
              <a:solidFill>
                <a:schemeClr val="tx1"/>
              </a:solidFill>
              <a:ea typeface="Meiryo UI" panose="020B0604030504040204" pitchFamily="50" charset="-128"/>
              <a:cs typeface="Times New Roman" panose="02020603050405020304" pitchFamily="18" charset="0"/>
            </a:endParaRPr>
          </a:p>
          <a:p>
            <a:pPr lvl="0">
              <a:lnSpc>
                <a:spcPts val="1800"/>
              </a:lnSpc>
              <a:defRPr/>
            </a:pPr>
            <a:r>
              <a:rPr lang="ja-JP" altLang="en-US" sz="1400" dirty="0">
                <a:solidFill>
                  <a:schemeClr val="tx1"/>
                </a:solidFill>
                <a:ea typeface="Meiryo UI" panose="020B0604030504040204" pitchFamily="50" charset="-128"/>
                <a:cs typeface="Times New Roman" panose="02020603050405020304" pitchFamily="18" charset="0"/>
              </a:rPr>
              <a:t>　</a:t>
            </a:r>
            <a:r>
              <a:rPr lang="ja-JP" altLang="ja-JP" sz="1400" dirty="0" err="1">
                <a:solidFill>
                  <a:schemeClr val="tx1"/>
                </a:solidFill>
                <a:ea typeface="Meiryo UI" panose="020B0604030504040204" pitchFamily="50" charset="-128"/>
                <a:cs typeface="Times New Roman" panose="02020603050405020304" pitchFamily="18" charset="0"/>
              </a:rPr>
              <a:t>る</a:t>
            </a:r>
            <a:r>
              <a:rPr lang="ja-JP" altLang="ja-JP" sz="1400" dirty="0">
                <a:solidFill>
                  <a:schemeClr val="tx1"/>
                </a:solidFill>
                <a:ea typeface="Meiryo UI" panose="020B0604030504040204" pitchFamily="50" charset="-128"/>
                <a:cs typeface="Times New Roman" panose="02020603050405020304" pitchFamily="18" charset="0"/>
              </a:rPr>
              <a:t>ことで環境問題の解決につながる」とするアメリカ型グリーンインフラではなく、</a:t>
            </a:r>
            <a:r>
              <a:rPr lang="ja-JP" altLang="ja-JP" sz="1400" b="1" u="sng" dirty="0">
                <a:solidFill>
                  <a:schemeClr val="tx1"/>
                </a:solidFill>
                <a:ea typeface="Meiryo UI" panose="020B0604030504040204" pitchFamily="50" charset="-128"/>
                <a:cs typeface="Times New Roman" panose="02020603050405020304" pitchFamily="18" charset="0"/>
              </a:rPr>
              <a:t>「人々の暮らしが豊かになるには環境配慮した都</a:t>
            </a:r>
            <a:endParaRPr lang="en-US" altLang="ja-JP" sz="1400" b="1" u="sng" dirty="0">
              <a:solidFill>
                <a:schemeClr val="tx1"/>
              </a:solidFill>
              <a:ea typeface="Meiryo UI" panose="020B0604030504040204" pitchFamily="50" charset="-128"/>
              <a:cs typeface="Times New Roman" panose="02020603050405020304" pitchFamily="18" charset="0"/>
            </a:endParaRPr>
          </a:p>
          <a:p>
            <a:pPr lvl="0">
              <a:lnSpc>
                <a:spcPts val="1800"/>
              </a:lnSpc>
              <a:defRPr/>
            </a:pPr>
            <a:r>
              <a:rPr lang="ja-JP" altLang="en-US" sz="1400" dirty="0">
                <a:solidFill>
                  <a:schemeClr val="tx1"/>
                </a:solidFill>
                <a:ea typeface="Meiryo UI" panose="020B0604030504040204" pitchFamily="50" charset="-128"/>
                <a:cs typeface="Times New Roman" panose="02020603050405020304" pitchFamily="18" charset="0"/>
              </a:rPr>
              <a:t>　</a:t>
            </a:r>
            <a:r>
              <a:rPr lang="ja-JP" altLang="ja-JP" sz="1400" b="1" u="sng" dirty="0">
                <a:solidFill>
                  <a:schemeClr val="tx1"/>
                </a:solidFill>
                <a:ea typeface="Meiryo UI" panose="020B0604030504040204" pitchFamily="50" charset="-128"/>
                <a:cs typeface="Times New Roman" panose="02020603050405020304" pitchFamily="18" charset="0"/>
              </a:rPr>
              <a:t>市基盤が必要」</a:t>
            </a:r>
            <a:r>
              <a:rPr lang="ja-JP" altLang="ja-JP" sz="1400" dirty="0">
                <a:solidFill>
                  <a:schemeClr val="tx1"/>
                </a:solidFill>
                <a:ea typeface="Meiryo UI" panose="020B0604030504040204" pitchFamily="50" charset="-128"/>
                <a:cs typeface="Times New Roman" panose="02020603050405020304" pitchFamily="18" charset="0"/>
              </a:rPr>
              <a:t>とするヨーロッパ型グリーンインフラの考え方がより必要であると考える。</a:t>
            </a:r>
            <a:r>
              <a:rPr lang="ja-JP" altLang="en-US" sz="1400" dirty="0">
                <a:solidFill>
                  <a:schemeClr val="tx1"/>
                </a:solidFill>
                <a:latin typeface="Meiryo UI"/>
                <a:ea typeface="Meiryo UI"/>
                <a:cs typeface="Meiryo UI"/>
              </a:rPr>
              <a:t>　</a:t>
            </a:r>
            <a:r>
              <a:rPr lang="ja-JP" altLang="en-US" sz="1400" dirty="0" smtClean="0">
                <a:solidFill>
                  <a:schemeClr val="tx1"/>
                </a:solidFill>
                <a:latin typeface="Meiryo UI"/>
                <a:ea typeface="Meiryo UI"/>
                <a:cs typeface="Meiryo UI"/>
              </a:rPr>
              <a:t>［</a:t>
            </a:r>
            <a:r>
              <a:rPr lang="ja-JP" altLang="en-US" sz="1400" dirty="0">
                <a:solidFill>
                  <a:schemeClr val="tx1"/>
                </a:solidFill>
                <a:latin typeface="Meiryo UI"/>
                <a:ea typeface="Meiryo UI"/>
                <a:cs typeface="Meiryo UI"/>
              </a:rPr>
              <a:t>学識者</a:t>
            </a:r>
            <a:r>
              <a:rPr lang="ja-JP" altLang="en-US" sz="1400" dirty="0" smtClean="0">
                <a:solidFill>
                  <a:schemeClr val="tx1"/>
                </a:solidFill>
                <a:latin typeface="Meiryo UI"/>
                <a:ea typeface="Meiryo UI"/>
                <a:cs typeface="Meiryo UI"/>
              </a:rPr>
              <a:t>］</a:t>
            </a:r>
            <a:endParaRPr lang="en-US" altLang="ja-JP" sz="1400" dirty="0">
              <a:solidFill>
                <a:schemeClr val="tx1"/>
              </a:solidFill>
              <a:latin typeface="Meiryo UI"/>
              <a:ea typeface="Meiryo UI"/>
              <a:cs typeface="Meiryo UI"/>
            </a:endParaRPr>
          </a:p>
          <a:p>
            <a:pPr lvl="0">
              <a:lnSpc>
                <a:spcPts val="1800"/>
              </a:lnSpc>
              <a:defRPr/>
            </a:pPr>
            <a:endParaRPr lang="en-US" altLang="ja-JP" sz="1400" dirty="0">
              <a:solidFill>
                <a:schemeClr val="tx1"/>
              </a:solidFill>
              <a:latin typeface="Meiryo UI"/>
              <a:ea typeface="Meiryo UI"/>
              <a:cs typeface="Meiryo UI"/>
            </a:endParaRPr>
          </a:p>
          <a:p>
            <a:pPr lvl="0">
              <a:lnSpc>
                <a:spcPts val="1800"/>
              </a:lnSpc>
              <a:defRPr/>
            </a:pPr>
            <a:r>
              <a:rPr lang="ja-JP" altLang="en-US" sz="1400" dirty="0">
                <a:solidFill>
                  <a:prstClr val="black"/>
                </a:solidFill>
                <a:latin typeface="Meiryo UI"/>
                <a:ea typeface="Meiryo UI"/>
                <a:cs typeface="Meiryo UI"/>
              </a:rPr>
              <a:t>〇　大阪は一級河川があり、水害対策を行ってきた歴史から</a:t>
            </a:r>
            <a:r>
              <a:rPr lang="ja-JP" altLang="en-US" sz="1400" dirty="0" smtClean="0">
                <a:solidFill>
                  <a:prstClr val="black"/>
                </a:solidFill>
                <a:latin typeface="Meiryo UI"/>
                <a:ea typeface="Meiryo UI"/>
                <a:cs typeface="Meiryo UI"/>
              </a:rPr>
              <a:t>、</a:t>
            </a:r>
            <a:r>
              <a:rPr lang="ja-JP" altLang="en-US" sz="1400" b="1" u="sng" dirty="0" smtClean="0">
                <a:solidFill>
                  <a:prstClr val="black"/>
                </a:solidFill>
                <a:latin typeface="Meiryo UI"/>
                <a:ea typeface="Meiryo UI"/>
                <a:cs typeface="Meiryo UI"/>
              </a:rPr>
              <a:t>海</a:t>
            </a:r>
            <a:r>
              <a:rPr lang="ja-JP" altLang="en-US" sz="1400" b="1" u="sng" dirty="0">
                <a:solidFill>
                  <a:prstClr val="black"/>
                </a:solidFill>
                <a:latin typeface="Meiryo UI"/>
                <a:ea typeface="Meiryo UI"/>
                <a:cs typeface="Meiryo UI"/>
              </a:rPr>
              <a:t>や</a:t>
            </a:r>
            <a:r>
              <a:rPr lang="ja-JP" altLang="en-US" sz="1400" b="1" u="sng" dirty="0" smtClean="0">
                <a:solidFill>
                  <a:prstClr val="black"/>
                </a:solidFill>
                <a:latin typeface="Meiryo UI"/>
                <a:ea typeface="Meiryo UI"/>
                <a:cs typeface="Meiryo UI"/>
              </a:rPr>
              <a:t>河川、流域へ</a:t>
            </a:r>
            <a:r>
              <a:rPr lang="ja-JP" altLang="en-US" sz="1400" b="1" u="sng" dirty="0">
                <a:solidFill>
                  <a:prstClr val="black"/>
                </a:solidFill>
                <a:latin typeface="Meiryo UI"/>
                <a:ea typeface="Meiryo UI"/>
                <a:cs typeface="Meiryo UI"/>
              </a:rPr>
              <a:t>の取組みを盛り込むのは、大阪らしさが</a:t>
            </a:r>
            <a:r>
              <a:rPr lang="ja-JP" altLang="en-US" sz="1400" b="1" u="sng" dirty="0" smtClean="0">
                <a:solidFill>
                  <a:prstClr val="black"/>
                </a:solidFill>
                <a:latin typeface="Meiryo UI"/>
                <a:ea typeface="Meiryo UI"/>
                <a:cs typeface="Meiryo UI"/>
              </a:rPr>
              <a:t>あって</a:t>
            </a:r>
            <a:endParaRPr lang="en-US" altLang="ja-JP" sz="1400" b="1" u="sng" dirty="0" smtClean="0">
              <a:solidFill>
                <a:prstClr val="black"/>
              </a:solidFill>
              <a:latin typeface="Meiryo UI"/>
              <a:ea typeface="Meiryo UI"/>
              <a:cs typeface="Meiryo UI"/>
            </a:endParaRPr>
          </a:p>
          <a:p>
            <a:pPr lvl="0">
              <a:lnSpc>
                <a:spcPts val="1800"/>
              </a:lnSpc>
              <a:defRPr/>
            </a:pPr>
            <a:r>
              <a:rPr lang="ja-JP" altLang="en-US" sz="1400" dirty="0">
                <a:solidFill>
                  <a:prstClr val="black"/>
                </a:solidFill>
                <a:latin typeface="Meiryo UI"/>
                <a:ea typeface="Meiryo UI"/>
                <a:cs typeface="Meiryo UI"/>
              </a:rPr>
              <a:t>　</a:t>
            </a:r>
            <a:r>
              <a:rPr lang="ja-JP" altLang="en-US" sz="1400" b="1" u="sng" dirty="0" smtClean="0">
                <a:solidFill>
                  <a:prstClr val="black"/>
                </a:solidFill>
                <a:latin typeface="Meiryo UI"/>
                <a:ea typeface="Meiryo UI"/>
                <a:cs typeface="Meiryo UI"/>
              </a:rPr>
              <a:t>良い</a:t>
            </a:r>
            <a:r>
              <a:rPr lang="ja-JP" altLang="en-US" sz="1400" dirty="0" smtClean="0">
                <a:solidFill>
                  <a:prstClr val="black"/>
                </a:solidFill>
                <a:latin typeface="Meiryo UI"/>
                <a:ea typeface="Meiryo UI"/>
                <a:cs typeface="Meiryo UI"/>
              </a:rPr>
              <a:t>こと</a:t>
            </a:r>
            <a:r>
              <a:rPr lang="ja-JP" altLang="en-US" sz="1400" dirty="0">
                <a:solidFill>
                  <a:prstClr val="black"/>
                </a:solidFill>
                <a:latin typeface="Meiryo UI"/>
                <a:ea typeface="Meiryo UI"/>
                <a:cs typeface="Meiryo UI"/>
              </a:rPr>
              <a:t>だと思う。</a:t>
            </a:r>
            <a:r>
              <a:rPr lang="ja-JP" altLang="en-US" sz="1400" dirty="0" smtClean="0">
                <a:solidFill>
                  <a:prstClr val="black"/>
                </a:solidFill>
                <a:latin typeface="Meiryo UI"/>
                <a:ea typeface="Meiryo UI"/>
                <a:cs typeface="Meiryo UI"/>
              </a:rPr>
              <a:t>［</a:t>
            </a:r>
            <a:r>
              <a:rPr lang="ja-JP" altLang="en-US" sz="1400" dirty="0">
                <a:solidFill>
                  <a:prstClr val="black"/>
                </a:solidFill>
                <a:latin typeface="Meiryo UI"/>
                <a:ea typeface="Meiryo UI"/>
                <a:cs typeface="Meiryo UI"/>
              </a:rPr>
              <a:t>学識者</a:t>
            </a:r>
            <a:r>
              <a:rPr lang="ja-JP" altLang="en-US" sz="1400" dirty="0" smtClean="0">
                <a:solidFill>
                  <a:prstClr val="black"/>
                </a:solidFill>
                <a:latin typeface="Meiryo UI"/>
                <a:ea typeface="Meiryo UI"/>
                <a:cs typeface="Meiryo UI"/>
              </a:rPr>
              <a:t>］</a:t>
            </a:r>
            <a:endParaRPr lang="en-US" altLang="ja-JP" sz="1400" dirty="0">
              <a:solidFill>
                <a:prstClr val="black"/>
              </a:solidFill>
              <a:latin typeface="Meiryo UI"/>
              <a:ea typeface="Meiryo UI"/>
              <a:cs typeface="Meiryo UI"/>
            </a:endParaRPr>
          </a:p>
          <a:p>
            <a:pPr marL="0" marR="0" lvl="0" indent="0" algn="l" defTabSz="457200" rtl="0" eaLnBrk="1" fontAlgn="auto" latinLnBrk="0" hangingPunct="1">
              <a:lnSpc>
                <a:spcPts val="1800"/>
              </a:lnSpc>
              <a:spcBef>
                <a:spcPts val="1200"/>
              </a:spcBef>
              <a:spcAft>
                <a:spcPts val="0"/>
              </a:spcAft>
              <a:buClrTx/>
              <a:buSzTx/>
              <a:buFontTx/>
              <a:buNone/>
              <a:tabLst/>
              <a:defRPr/>
            </a:pPr>
            <a:endParaRPr kumimoji="0" lang="en-US" altLang="ja-JP" sz="1400" b="1" i="0" u="sng" strike="noStrike" kern="1200" cap="none" spc="0" normalizeH="0" baseline="0" noProof="0" dirty="0">
              <a:ln>
                <a:noFill/>
              </a:ln>
              <a:solidFill>
                <a:prstClr val="black"/>
              </a:solidFill>
              <a:effectLst/>
              <a:uLnTx/>
              <a:uFillTx/>
              <a:latin typeface="Meiryo UI"/>
              <a:ea typeface="Meiryo UI"/>
              <a:cs typeface="Meiryo UI"/>
            </a:endParaRPr>
          </a:p>
          <a:p>
            <a:pPr marL="0" marR="0" lvl="0" indent="0" algn="l" defTabSz="457200" rtl="0" eaLnBrk="1" fontAlgn="auto" latinLnBrk="0" hangingPunct="1">
              <a:lnSpc>
                <a:spcPts val="18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Meiryo UI"/>
              <a:ea typeface="Meiryo UI"/>
              <a:cs typeface="Meiryo UI"/>
            </a:endParaRPr>
          </a:p>
        </p:txBody>
      </p:sp>
      <p:sp>
        <p:nvSpPr>
          <p:cNvPr id="10" name="正方形/長方形 9"/>
          <p:cNvSpPr/>
          <p:nvPr/>
        </p:nvSpPr>
        <p:spPr>
          <a:xfrm>
            <a:off x="136404" y="300785"/>
            <a:ext cx="9303809" cy="4129547"/>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 name="スライド番号プレースホルダー 3"/>
          <p:cNvSpPr>
            <a:spLocks noGrp="1"/>
          </p:cNvSpPr>
          <p:nvPr>
            <p:ph type="sldNum" sz="quarter" idx="12"/>
          </p:nvPr>
        </p:nvSpPr>
        <p:spPr>
          <a:xfrm>
            <a:off x="7772400" y="6472573"/>
            <a:ext cx="21336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１２</a:t>
            </a:r>
            <a:endPar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 name="テキスト ボックス 5"/>
          <p:cNvSpPr txBox="1"/>
          <p:nvPr/>
        </p:nvSpPr>
        <p:spPr>
          <a:xfrm>
            <a:off x="334855" y="397015"/>
            <a:ext cx="811365" cy="338554"/>
          </a:xfrm>
          <a:prstGeom prst="rect">
            <a:avLst/>
          </a:prstGeom>
          <a:solidFill>
            <a:schemeClr val="tx1"/>
          </a:solidFill>
        </p:spPr>
        <p:txBody>
          <a:bodyPr wrap="square" rtlCol="0">
            <a:spAutoFit/>
          </a:bodyPr>
          <a:lstStyle/>
          <a:p>
            <a:r>
              <a:rPr kumimoji="1" lang="en-US" altLang="ja-JP" sz="1600" b="1" dirty="0" smtClean="0">
                <a:solidFill>
                  <a:schemeClr val="bg1"/>
                </a:solidFill>
                <a:latin typeface="Meiryo UI" panose="020B0604030504040204" pitchFamily="50" charset="-128"/>
                <a:ea typeface="Meiryo UI" panose="020B0604030504040204" pitchFamily="50" charset="-128"/>
              </a:rPr>
              <a:t>【</a:t>
            </a:r>
            <a:r>
              <a:rPr kumimoji="1" lang="ja-JP" altLang="en-US" sz="1600" b="1" dirty="0" smtClean="0">
                <a:solidFill>
                  <a:schemeClr val="bg1"/>
                </a:solidFill>
                <a:latin typeface="Meiryo UI" panose="020B0604030504040204" pitchFamily="50" charset="-128"/>
                <a:ea typeface="Meiryo UI" panose="020B0604030504040204" pitchFamily="50" charset="-128"/>
              </a:rPr>
              <a:t>環境</a:t>
            </a:r>
            <a:r>
              <a:rPr kumimoji="1" lang="en-US" altLang="ja-JP" sz="1600" b="1" dirty="0" smtClean="0">
                <a:solidFill>
                  <a:schemeClr val="bg1"/>
                </a:solidFill>
                <a:latin typeface="Meiryo UI" panose="020B0604030504040204" pitchFamily="50" charset="-128"/>
                <a:ea typeface="Meiryo UI" panose="020B0604030504040204" pitchFamily="50" charset="-128"/>
              </a:rPr>
              <a:t>】</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232540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36404" y="300785"/>
            <a:ext cx="9303809" cy="4000759"/>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 name="スライド番号プレースホルダー 3"/>
          <p:cNvSpPr>
            <a:spLocks noGrp="1"/>
          </p:cNvSpPr>
          <p:nvPr>
            <p:ph type="sldNum" sz="quarter" idx="12"/>
          </p:nvPr>
        </p:nvSpPr>
        <p:spPr>
          <a:xfrm>
            <a:off x="7772400" y="6472573"/>
            <a:ext cx="21336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１３</a:t>
            </a:r>
            <a:endPar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 name="テキスト ボックス 5"/>
          <p:cNvSpPr txBox="1"/>
          <p:nvPr/>
        </p:nvSpPr>
        <p:spPr>
          <a:xfrm>
            <a:off x="231823" y="429788"/>
            <a:ext cx="965912" cy="338554"/>
          </a:xfrm>
          <a:prstGeom prst="rect">
            <a:avLst/>
          </a:prstGeom>
          <a:solidFill>
            <a:schemeClr val="tx1"/>
          </a:solidFill>
        </p:spPr>
        <p:txBody>
          <a:bodyPr wrap="square" rtlCol="0">
            <a:spAutoFit/>
          </a:bodyPr>
          <a:lstStyle/>
          <a:p>
            <a:r>
              <a:rPr kumimoji="1" lang="en-US" altLang="ja-JP" sz="1600" b="1" dirty="0" smtClean="0">
                <a:solidFill>
                  <a:schemeClr val="bg1"/>
                </a:solidFill>
                <a:latin typeface="Meiryo UI" panose="020B0604030504040204" pitchFamily="50" charset="-128"/>
                <a:ea typeface="Meiryo UI" panose="020B0604030504040204" pitchFamily="50" charset="-128"/>
              </a:rPr>
              <a:t>【</a:t>
            </a:r>
            <a:r>
              <a:rPr kumimoji="1" lang="ja-JP" altLang="en-US" sz="1600" b="1" dirty="0" smtClean="0">
                <a:solidFill>
                  <a:schemeClr val="bg1"/>
                </a:solidFill>
                <a:latin typeface="Meiryo UI" panose="020B0604030504040204" pitchFamily="50" charset="-128"/>
                <a:ea typeface="Meiryo UI" panose="020B0604030504040204" pitchFamily="50" charset="-128"/>
              </a:rPr>
              <a:t>その他</a:t>
            </a:r>
            <a:r>
              <a:rPr kumimoji="1" lang="en-US" altLang="ja-JP" sz="1600" b="1" dirty="0" smtClean="0">
                <a:solidFill>
                  <a:schemeClr val="bg1"/>
                </a:solidFill>
                <a:latin typeface="Meiryo UI" panose="020B0604030504040204" pitchFamily="50" charset="-128"/>
                <a:ea typeface="Meiryo UI" panose="020B0604030504040204" pitchFamily="50" charset="-128"/>
              </a:rPr>
              <a:t>】</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8" name="角丸四角形 7"/>
          <p:cNvSpPr/>
          <p:nvPr/>
        </p:nvSpPr>
        <p:spPr>
          <a:xfrm>
            <a:off x="136404" y="449304"/>
            <a:ext cx="9625783" cy="4779519"/>
          </a:xfrm>
          <a:prstGeom prst="roundRect">
            <a:avLst>
              <a:gd name="adj" fmla="val 0"/>
            </a:avLst>
          </a:prstGeom>
          <a:noFill/>
          <a:ln w="12700">
            <a:noFill/>
            <a:prstDash val="sysDot"/>
          </a:ln>
        </p:spPr>
        <p:style>
          <a:lnRef idx="2">
            <a:schemeClr val="accent4"/>
          </a:lnRef>
          <a:fillRef idx="1">
            <a:schemeClr val="lt1"/>
          </a:fillRef>
          <a:effectRef idx="0">
            <a:schemeClr val="accent4"/>
          </a:effectRef>
          <a:fontRef idx="minor">
            <a:schemeClr val="dk1"/>
          </a:fontRef>
        </p:style>
        <p:txBody>
          <a:bodyPr lIns="180000" anchor="t" anchorCtr="0"/>
          <a:lstStyle/>
          <a:p>
            <a:pPr lvl="0">
              <a:lnSpc>
                <a:spcPts val="1800"/>
              </a:lnSpc>
              <a:spcBef>
                <a:spcPts val="1800"/>
              </a:spcBef>
              <a:defRPr/>
            </a:pPr>
            <a:endParaRPr lang="en-US" altLang="ja-JP" sz="1600" b="1" dirty="0">
              <a:solidFill>
                <a:prstClr val="black"/>
              </a:solidFill>
              <a:latin typeface="Meiryo UI"/>
              <a:ea typeface="Meiryo UI"/>
              <a:cs typeface="Meiryo UI"/>
            </a:endParaRPr>
          </a:p>
          <a:p>
            <a:pPr>
              <a:lnSpc>
                <a:spcPts val="1800"/>
              </a:lnSpc>
              <a:spcBef>
                <a:spcPts val="1200"/>
              </a:spcBef>
              <a:defRPr/>
            </a:pPr>
            <a:r>
              <a:rPr lang="ja-JP" altLang="en-US" sz="1400" dirty="0" smtClean="0">
                <a:solidFill>
                  <a:prstClr val="black"/>
                </a:solidFill>
                <a:latin typeface="Meiryo UI"/>
                <a:ea typeface="Meiryo UI"/>
                <a:cs typeface="Meiryo UI"/>
              </a:rPr>
              <a:t>〇</a:t>
            </a:r>
            <a:r>
              <a:rPr lang="ja-JP" altLang="en-US" sz="1400" dirty="0">
                <a:solidFill>
                  <a:prstClr val="black"/>
                </a:solidFill>
                <a:latin typeface="Meiryo UI"/>
                <a:ea typeface="Meiryo UI"/>
                <a:cs typeface="Meiryo UI"/>
              </a:rPr>
              <a:t>　</a:t>
            </a:r>
            <a:r>
              <a:rPr lang="ja-JP" altLang="en-US" sz="1400" b="1" u="sng" dirty="0">
                <a:solidFill>
                  <a:prstClr val="black"/>
                </a:solidFill>
                <a:latin typeface="Meiryo UI"/>
                <a:ea typeface="Meiryo UI"/>
                <a:cs typeface="Meiryo UI"/>
              </a:rPr>
              <a:t>何をしてもよいという自由さが大阪の良さ</a:t>
            </a:r>
            <a:r>
              <a:rPr lang="ja-JP" altLang="en-US" sz="1400" dirty="0">
                <a:solidFill>
                  <a:prstClr val="black"/>
                </a:solidFill>
                <a:latin typeface="Meiryo UI"/>
                <a:ea typeface="Meiryo UI"/>
                <a:cs typeface="Meiryo UI"/>
              </a:rPr>
              <a:t>であり、閉塞感が充満している今</a:t>
            </a:r>
            <a:r>
              <a:rPr lang="ja-JP" altLang="en-US" sz="1400" dirty="0" smtClean="0">
                <a:solidFill>
                  <a:prstClr val="black"/>
                </a:solidFill>
                <a:latin typeface="Meiryo UI"/>
                <a:ea typeface="Meiryo UI"/>
                <a:cs typeface="Meiryo UI"/>
              </a:rPr>
              <a:t>こそ重要となる。［</a:t>
            </a:r>
            <a:r>
              <a:rPr lang="ja-JP" altLang="en-US" sz="1400" dirty="0">
                <a:solidFill>
                  <a:prstClr val="black"/>
                </a:solidFill>
                <a:latin typeface="Meiryo UI"/>
                <a:ea typeface="Meiryo UI"/>
                <a:cs typeface="Meiryo UI"/>
              </a:rPr>
              <a:t>学識者</a:t>
            </a:r>
            <a:r>
              <a:rPr lang="ja-JP" altLang="en-US" sz="1400" dirty="0" smtClean="0">
                <a:solidFill>
                  <a:prstClr val="black"/>
                </a:solidFill>
                <a:latin typeface="Meiryo UI"/>
                <a:ea typeface="Meiryo UI"/>
                <a:cs typeface="Meiryo UI"/>
              </a:rPr>
              <a:t>］</a:t>
            </a:r>
            <a:endParaRPr lang="en-US" altLang="ja-JP" sz="1400" dirty="0">
              <a:solidFill>
                <a:prstClr val="black"/>
              </a:solidFill>
              <a:latin typeface="Meiryo UI"/>
              <a:ea typeface="Meiryo UI"/>
              <a:cs typeface="Meiryo UI"/>
            </a:endParaRPr>
          </a:p>
          <a:p>
            <a:pPr>
              <a:lnSpc>
                <a:spcPts val="1800"/>
              </a:lnSpc>
              <a:defRPr/>
            </a:pPr>
            <a:endParaRPr lang="en-US" altLang="ja-JP" sz="1400" dirty="0" smtClean="0">
              <a:solidFill>
                <a:prstClr val="black"/>
              </a:solidFill>
              <a:latin typeface="Meiryo UI"/>
              <a:ea typeface="Meiryo UI"/>
              <a:cs typeface="Meiryo UI"/>
            </a:endParaRPr>
          </a:p>
          <a:p>
            <a:pPr>
              <a:lnSpc>
                <a:spcPts val="1800"/>
              </a:lnSpc>
              <a:defRPr/>
            </a:pPr>
            <a:r>
              <a:rPr lang="ja-JP" altLang="en-US" sz="1400" dirty="0" smtClean="0">
                <a:solidFill>
                  <a:prstClr val="black"/>
                </a:solidFill>
                <a:latin typeface="Meiryo UI"/>
                <a:ea typeface="Meiryo UI"/>
                <a:cs typeface="Meiryo UI"/>
              </a:rPr>
              <a:t>〇</a:t>
            </a:r>
            <a:r>
              <a:rPr lang="ja-JP" altLang="en-US" sz="1400" dirty="0">
                <a:solidFill>
                  <a:prstClr val="black"/>
                </a:solidFill>
                <a:latin typeface="Meiryo UI"/>
                <a:ea typeface="Meiryo UI"/>
                <a:cs typeface="Meiryo UI"/>
              </a:rPr>
              <a:t>　このビジョンはこれからも安定した平和な時代が続くことが前提。これを達成するために</a:t>
            </a:r>
            <a:r>
              <a:rPr lang="ja-JP" altLang="en-US" sz="1400" dirty="0" smtClean="0">
                <a:solidFill>
                  <a:prstClr val="black"/>
                </a:solidFill>
                <a:latin typeface="Meiryo UI"/>
                <a:ea typeface="Meiryo UI"/>
                <a:cs typeface="Meiryo UI"/>
              </a:rPr>
              <a:t>は、</a:t>
            </a:r>
            <a:r>
              <a:rPr lang="ja-JP" altLang="en-US" sz="1400" dirty="0" smtClean="0">
                <a:solidFill>
                  <a:schemeClr val="tx1"/>
                </a:solidFill>
                <a:latin typeface="Meiryo UI"/>
                <a:ea typeface="Meiryo UI"/>
                <a:cs typeface="Meiryo UI"/>
              </a:rPr>
              <a:t>まず、</a:t>
            </a:r>
            <a:r>
              <a:rPr lang="ja-JP" altLang="en-US" sz="1400" b="1" u="sng" dirty="0" smtClean="0">
                <a:solidFill>
                  <a:schemeClr val="tx1"/>
                </a:solidFill>
                <a:latin typeface="Meiryo UI"/>
                <a:ea typeface="Meiryo UI"/>
                <a:cs typeface="Meiryo UI"/>
              </a:rPr>
              <a:t>安全</a:t>
            </a:r>
            <a:r>
              <a:rPr lang="ja-JP" altLang="en-US" sz="1400" b="1" u="sng" dirty="0">
                <a:solidFill>
                  <a:schemeClr val="tx1"/>
                </a:solidFill>
                <a:latin typeface="Meiryo UI"/>
                <a:ea typeface="Meiryo UI"/>
                <a:cs typeface="Meiryo UI"/>
              </a:rPr>
              <a:t>・平和が続くようみんな</a:t>
            </a:r>
            <a:r>
              <a:rPr lang="ja-JP" altLang="en-US" sz="1400" b="1" u="sng" dirty="0" smtClean="0">
                <a:solidFill>
                  <a:schemeClr val="tx1"/>
                </a:solidFill>
                <a:latin typeface="Meiryo UI"/>
                <a:ea typeface="Meiryo UI"/>
                <a:cs typeface="Meiryo UI"/>
              </a:rPr>
              <a:t>で</a:t>
            </a:r>
            <a:endParaRPr lang="en-US" altLang="ja-JP" sz="1400" b="1" u="sng" dirty="0" smtClean="0">
              <a:solidFill>
                <a:schemeClr val="tx1"/>
              </a:solidFill>
              <a:latin typeface="Meiryo UI"/>
              <a:ea typeface="Meiryo UI"/>
              <a:cs typeface="Meiryo UI"/>
            </a:endParaRPr>
          </a:p>
          <a:p>
            <a:pPr>
              <a:lnSpc>
                <a:spcPts val="1800"/>
              </a:lnSpc>
              <a:defRPr/>
            </a:pPr>
            <a:r>
              <a:rPr lang="ja-JP" altLang="en-US" sz="1400" dirty="0">
                <a:solidFill>
                  <a:schemeClr val="tx1"/>
                </a:solidFill>
                <a:latin typeface="Meiryo UI"/>
                <a:ea typeface="Meiryo UI"/>
                <a:cs typeface="Meiryo UI"/>
              </a:rPr>
              <a:t>　</a:t>
            </a:r>
            <a:r>
              <a:rPr lang="ja-JP" altLang="en-US" sz="1400" dirty="0" smtClean="0">
                <a:solidFill>
                  <a:schemeClr val="tx1"/>
                </a:solidFill>
                <a:latin typeface="Meiryo UI"/>
                <a:ea typeface="Meiryo UI"/>
                <a:cs typeface="Meiryo UI"/>
              </a:rPr>
              <a:t> </a:t>
            </a:r>
            <a:r>
              <a:rPr lang="ja-JP" altLang="en-US" sz="1400" b="1" u="sng" dirty="0" smtClean="0">
                <a:solidFill>
                  <a:schemeClr val="tx1"/>
                </a:solidFill>
                <a:latin typeface="Meiryo UI"/>
                <a:ea typeface="Meiryo UI"/>
                <a:cs typeface="Meiryo UI"/>
              </a:rPr>
              <a:t>しっかり考えて</a:t>
            </a:r>
            <a:r>
              <a:rPr lang="ja-JP" altLang="en-US" sz="1400" b="1" u="sng" dirty="0">
                <a:solidFill>
                  <a:schemeClr val="tx1"/>
                </a:solidFill>
                <a:latin typeface="Meiryo UI"/>
                <a:ea typeface="Meiryo UI"/>
                <a:cs typeface="Meiryo UI"/>
              </a:rPr>
              <a:t>社会を支えていかなければ、世界の未来をともにつくるよう</a:t>
            </a:r>
            <a:r>
              <a:rPr lang="ja-JP" altLang="en-US" sz="1400" b="1" u="sng" dirty="0" smtClean="0">
                <a:solidFill>
                  <a:schemeClr val="tx1"/>
                </a:solidFill>
                <a:latin typeface="Meiryo UI"/>
                <a:ea typeface="Meiryo UI"/>
                <a:cs typeface="Meiryo UI"/>
              </a:rPr>
              <a:t>にはならない</a:t>
            </a:r>
            <a:r>
              <a:rPr lang="ja-JP" altLang="en-US" sz="1400" b="1" u="sng" dirty="0">
                <a:solidFill>
                  <a:schemeClr val="tx1"/>
                </a:solidFill>
                <a:latin typeface="Meiryo UI"/>
                <a:ea typeface="Meiryo UI"/>
                <a:cs typeface="Meiryo UI"/>
              </a:rPr>
              <a:t>。</a:t>
            </a:r>
            <a:r>
              <a:rPr lang="ja-JP" altLang="en-US" sz="1400" dirty="0" smtClean="0">
                <a:solidFill>
                  <a:schemeClr val="tx1"/>
                </a:solidFill>
                <a:latin typeface="Meiryo UI"/>
                <a:ea typeface="Meiryo UI"/>
                <a:cs typeface="Meiryo UI"/>
              </a:rPr>
              <a:t>［学識者］</a:t>
            </a:r>
            <a:endParaRPr lang="en-US" altLang="ja-JP" sz="1400" dirty="0">
              <a:solidFill>
                <a:schemeClr val="tx1"/>
              </a:solidFill>
              <a:latin typeface="Meiryo UI"/>
              <a:ea typeface="Meiryo UI"/>
              <a:cs typeface="Meiryo UI"/>
            </a:endParaRPr>
          </a:p>
          <a:p>
            <a:pPr lvl="0">
              <a:lnSpc>
                <a:spcPts val="1800"/>
              </a:lnSpc>
              <a:defRPr/>
            </a:pPr>
            <a:endParaRPr kumimoji="0" lang="en-US" altLang="ja-JP" sz="1400" b="0" i="0" u="none" strike="noStrike" kern="1200" cap="none" spc="0" normalizeH="0" baseline="0" noProof="0" dirty="0" smtClean="0">
              <a:ln>
                <a:noFill/>
              </a:ln>
              <a:solidFill>
                <a:schemeClr val="tx1"/>
              </a:solidFill>
              <a:effectLst/>
              <a:uLnTx/>
              <a:uFillTx/>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〇　日本は国民の経済格差が拡大しており、</a:t>
            </a:r>
            <a:r>
              <a:rPr lang="ja-JP" altLang="ja-JP" sz="1400" b="1" u="sng" dirty="0">
                <a:solidFill>
                  <a:schemeClr val="tx1"/>
                </a:solidFill>
                <a:ea typeface="Meiryo UI" panose="020B0604030504040204" pitchFamily="50" charset="-128"/>
                <a:cs typeface="Times New Roman" panose="02020603050405020304" pitchFamily="18" charset="0"/>
              </a:rPr>
              <a:t>中でも</a:t>
            </a:r>
            <a:r>
              <a:rPr lang="ja-JP" altLang="en-US" sz="1400" b="1" u="sng" dirty="0">
                <a:solidFill>
                  <a:schemeClr val="tx1"/>
                </a:solidFill>
                <a:latin typeface="Meiryo UI"/>
                <a:ea typeface="Meiryo UI"/>
                <a:cs typeface="Meiryo UI"/>
              </a:rPr>
              <a:t>貧</a:t>
            </a:r>
            <a:r>
              <a:rPr lang="ja-JP" altLang="en-US" sz="1400" b="1" u="sng" dirty="0">
                <a:solidFill>
                  <a:prstClr val="black"/>
                </a:solidFill>
                <a:latin typeface="Meiryo UI"/>
                <a:ea typeface="Meiryo UI"/>
                <a:cs typeface="Meiryo UI"/>
              </a:rPr>
              <a:t>困は個人の「意思」を弱めてしまう</a:t>
            </a:r>
            <a:r>
              <a:rPr lang="ja-JP" altLang="en-US" sz="1400" dirty="0">
                <a:solidFill>
                  <a:prstClr val="black"/>
                </a:solidFill>
                <a:latin typeface="Meiryo UI"/>
                <a:ea typeface="Meiryo UI"/>
                <a:cs typeface="Meiryo UI"/>
              </a:rPr>
              <a:t>ところに問題がある。貧困は</a:t>
            </a:r>
            <a:r>
              <a:rPr lang="ja-JP" altLang="en-US" sz="1400" b="1" u="sng" dirty="0">
                <a:solidFill>
                  <a:prstClr val="black"/>
                </a:solidFill>
                <a:latin typeface="Meiryo UI"/>
                <a:ea typeface="Meiryo UI"/>
                <a:cs typeface="Meiryo UI"/>
              </a:rPr>
              <a:t>健康</a:t>
            </a:r>
            <a:r>
              <a:rPr lang="ja-JP" altLang="en-US" sz="1400" b="1" u="sng" dirty="0">
                <a:solidFill>
                  <a:schemeClr val="tx1"/>
                </a:solidFill>
                <a:latin typeface="Meiryo UI"/>
                <a:ea typeface="Meiryo UI"/>
                <a:cs typeface="Meiryo UI"/>
              </a:rPr>
              <a:t>と</a:t>
            </a:r>
            <a:r>
              <a:rPr lang="ja-JP" altLang="en-US" sz="1400" b="1" u="sng" dirty="0">
                <a:solidFill>
                  <a:prstClr val="black"/>
                </a:solidFill>
                <a:latin typeface="Meiryo UI"/>
                <a:ea typeface="Meiryo UI"/>
                <a:cs typeface="Meiryo UI"/>
              </a:rPr>
              <a:t>も相</a:t>
            </a:r>
            <a:endParaRPr lang="en-US" altLang="ja-JP" sz="1400" b="1" u="sng" dirty="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　</a:t>
            </a:r>
            <a:r>
              <a:rPr lang="ja-JP" altLang="en-US" sz="1400" b="1" u="sng" dirty="0">
                <a:solidFill>
                  <a:prstClr val="black"/>
                </a:solidFill>
                <a:latin typeface="Meiryo UI"/>
                <a:ea typeface="Meiryo UI"/>
                <a:cs typeface="Meiryo UI"/>
              </a:rPr>
              <a:t>関関係</a:t>
            </a:r>
            <a:r>
              <a:rPr lang="ja-JP" altLang="en-US" sz="1400" dirty="0">
                <a:solidFill>
                  <a:prstClr val="black"/>
                </a:solidFill>
                <a:latin typeface="Meiryo UI"/>
                <a:ea typeface="Meiryo UI"/>
                <a:cs typeface="Meiryo UI"/>
              </a:rPr>
              <a:t>がある。［シンクタンク］</a:t>
            </a:r>
            <a:endParaRPr lang="en-US" altLang="ja-JP" sz="1400" dirty="0">
              <a:solidFill>
                <a:prstClr val="black"/>
              </a:solidFill>
              <a:latin typeface="Meiryo UI"/>
              <a:ea typeface="Meiryo UI"/>
              <a:cs typeface="Meiryo UI"/>
            </a:endParaRPr>
          </a:p>
          <a:p>
            <a:pPr>
              <a:lnSpc>
                <a:spcPts val="1800"/>
              </a:lnSpc>
              <a:defRPr/>
            </a:pPr>
            <a:endParaRPr lang="en-US" altLang="ja-JP" sz="1400" dirty="0">
              <a:solidFill>
                <a:schemeClr val="tx1"/>
              </a:solidFill>
              <a:latin typeface="Meiryo UI"/>
              <a:ea typeface="Meiryo UI"/>
              <a:cs typeface="Meiryo UI"/>
            </a:endParaRPr>
          </a:p>
          <a:p>
            <a:pPr>
              <a:lnSpc>
                <a:spcPts val="1800"/>
              </a:lnSpc>
              <a:defRPr/>
            </a:pPr>
            <a:r>
              <a:rPr lang="ja-JP" altLang="en-US" sz="1400" dirty="0" smtClean="0">
                <a:solidFill>
                  <a:prstClr val="black"/>
                </a:solidFill>
                <a:latin typeface="Meiryo UI"/>
                <a:ea typeface="Meiryo UI"/>
                <a:cs typeface="Meiryo UI"/>
              </a:rPr>
              <a:t>〇</a:t>
            </a:r>
            <a:r>
              <a:rPr lang="ja-JP" altLang="en-US" sz="1400" dirty="0">
                <a:solidFill>
                  <a:schemeClr val="tx1"/>
                </a:solidFill>
                <a:latin typeface="Meiryo UI"/>
                <a:ea typeface="Meiryo UI"/>
                <a:cs typeface="Meiryo UI"/>
              </a:rPr>
              <a:t>　</a:t>
            </a:r>
            <a:r>
              <a:rPr lang="ja-JP" altLang="en-US" sz="1400" dirty="0" smtClean="0">
                <a:solidFill>
                  <a:schemeClr val="tx1"/>
                </a:solidFill>
                <a:latin typeface="Meiryo UI"/>
                <a:ea typeface="Meiryo UI"/>
                <a:cs typeface="Meiryo UI"/>
              </a:rPr>
              <a:t>ビジョンの策定に当たり、行政的</a:t>
            </a:r>
            <a:r>
              <a:rPr lang="ja-JP" altLang="en-US" sz="1400" dirty="0">
                <a:solidFill>
                  <a:schemeClr val="tx1"/>
                </a:solidFill>
                <a:latin typeface="Meiryo UI"/>
                <a:ea typeface="Meiryo UI"/>
                <a:cs typeface="Meiryo UI"/>
              </a:rPr>
              <a:t>に押さえるべきところを網羅的に</a:t>
            </a:r>
            <a:r>
              <a:rPr lang="ja-JP" altLang="en-US" sz="1400" dirty="0" smtClean="0">
                <a:solidFill>
                  <a:schemeClr val="tx1"/>
                </a:solidFill>
                <a:latin typeface="Meiryo UI"/>
                <a:ea typeface="Meiryo UI"/>
                <a:cs typeface="Meiryo UI"/>
              </a:rPr>
              <a:t>押さえており、素晴らしい資料になっていると感じる。今の時代</a:t>
            </a:r>
            <a:endParaRPr lang="en-US" altLang="ja-JP" sz="1400" dirty="0" smtClean="0">
              <a:solidFill>
                <a:schemeClr val="tx1"/>
              </a:solidFill>
              <a:latin typeface="Meiryo UI"/>
              <a:ea typeface="Meiryo UI"/>
              <a:cs typeface="Meiryo UI"/>
            </a:endParaRPr>
          </a:p>
          <a:p>
            <a:pPr>
              <a:lnSpc>
                <a:spcPts val="1800"/>
              </a:lnSpc>
              <a:defRPr/>
            </a:pPr>
            <a:r>
              <a:rPr lang="ja-JP" altLang="en-US" sz="1400" dirty="0">
                <a:solidFill>
                  <a:schemeClr val="tx1"/>
                </a:solidFill>
                <a:latin typeface="Meiryo UI"/>
                <a:ea typeface="Meiryo UI"/>
                <a:cs typeface="Meiryo UI"/>
              </a:rPr>
              <a:t>　</a:t>
            </a:r>
            <a:r>
              <a:rPr lang="ja-JP" altLang="en-US" sz="1400" dirty="0" smtClean="0">
                <a:solidFill>
                  <a:schemeClr val="tx1"/>
                </a:solidFill>
                <a:latin typeface="Meiryo UI"/>
                <a:ea typeface="Meiryo UI"/>
                <a:cs typeface="Meiryo UI"/>
              </a:rPr>
              <a:t>の大阪の地域資料としても</a:t>
            </a:r>
            <a:r>
              <a:rPr lang="ja-JP" altLang="en-US" sz="1400" dirty="0">
                <a:solidFill>
                  <a:schemeClr val="tx1"/>
                </a:solidFill>
                <a:latin typeface="Meiryo UI"/>
                <a:ea typeface="Meiryo UI"/>
                <a:cs typeface="Meiryo UI"/>
              </a:rPr>
              <a:t>大変貴重なものだ</a:t>
            </a:r>
            <a:r>
              <a:rPr lang="ja-JP" altLang="en-US" sz="1400" dirty="0" smtClean="0">
                <a:solidFill>
                  <a:schemeClr val="tx1"/>
                </a:solidFill>
                <a:latin typeface="Meiryo UI"/>
                <a:ea typeface="Meiryo UI"/>
                <a:cs typeface="Meiryo UI"/>
              </a:rPr>
              <a:t>。［学識者］</a:t>
            </a:r>
            <a:endParaRPr lang="en-US" altLang="ja-JP" sz="1400" dirty="0" smtClean="0">
              <a:solidFill>
                <a:schemeClr val="tx1"/>
              </a:solidFill>
              <a:latin typeface="Meiryo UI"/>
              <a:ea typeface="Meiryo UI"/>
              <a:cs typeface="Meiryo UI"/>
            </a:endParaRPr>
          </a:p>
          <a:p>
            <a:pPr>
              <a:lnSpc>
                <a:spcPts val="1800"/>
              </a:lnSpc>
              <a:defRPr/>
            </a:pPr>
            <a:endParaRPr lang="en-US" altLang="ja-JP" sz="1400" dirty="0">
              <a:solidFill>
                <a:schemeClr val="tx1"/>
              </a:solidFill>
              <a:latin typeface="Meiryo UI"/>
              <a:ea typeface="Meiryo UI"/>
              <a:cs typeface="Meiryo UI"/>
            </a:endParaRPr>
          </a:p>
          <a:p>
            <a:pPr>
              <a:lnSpc>
                <a:spcPts val="1800"/>
              </a:lnSpc>
              <a:defRPr/>
            </a:pPr>
            <a:r>
              <a:rPr lang="ja-JP" altLang="en-US" sz="1400" dirty="0" smtClean="0">
                <a:solidFill>
                  <a:schemeClr val="tx1"/>
                </a:solidFill>
                <a:latin typeface="Meiryo UI"/>
                <a:ea typeface="Meiryo UI"/>
                <a:cs typeface="Meiryo UI"/>
              </a:rPr>
              <a:t>〇　検討された内容は、</a:t>
            </a:r>
            <a:r>
              <a:rPr lang="ja-JP" altLang="ja-JP" sz="1400" dirty="0" smtClean="0">
                <a:solidFill>
                  <a:schemeClr val="tx1"/>
                </a:solidFill>
                <a:ea typeface="Meiryo UI" panose="020B0604030504040204" pitchFamily="50" charset="-128"/>
                <a:cs typeface="Times New Roman" panose="02020603050405020304" pitchFamily="18" charset="0"/>
              </a:rPr>
              <a:t>統計</a:t>
            </a:r>
            <a:r>
              <a:rPr lang="ja-JP" altLang="ja-JP" sz="1400" dirty="0">
                <a:solidFill>
                  <a:schemeClr val="tx1"/>
                </a:solidFill>
                <a:ea typeface="Meiryo UI" panose="020B0604030504040204" pitchFamily="50" charset="-128"/>
                <a:cs typeface="Times New Roman" panose="02020603050405020304" pitchFamily="18" charset="0"/>
              </a:rPr>
              <a:t>や書籍など、大阪の成り立ちや現状が詳細に分析されており、他の自治体でも例がない</a:t>
            </a:r>
            <a:r>
              <a:rPr lang="ja-JP" altLang="ja-JP" sz="1400" dirty="0" smtClean="0">
                <a:solidFill>
                  <a:schemeClr val="tx1"/>
                </a:solidFill>
                <a:ea typeface="Meiryo UI" panose="020B0604030504040204" pitchFamily="50" charset="-128"/>
                <a:cs typeface="Times New Roman" panose="02020603050405020304" pitchFamily="18" charset="0"/>
              </a:rPr>
              <a:t>。</a:t>
            </a:r>
            <a:endParaRPr lang="en-US" altLang="ja-JP" sz="1400" dirty="0" smtClean="0">
              <a:solidFill>
                <a:schemeClr val="tx1"/>
              </a:solidFill>
              <a:ea typeface="Meiryo UI" panose="020B0604030504040204" pitchFamily="50" charset="-128"/>
              <a:cs typeface="Times New Roman" panose="02020603050405020304" pitchFamily="18" charset="0"/>
            </a:endParaRPr>
          </a:p>
          <a:p>
            <a:pPr>
              <a:lnSpc>
                <a:spcPts val="1800"/>
              </a:lnSpc>
              <a:defRPr/>
            </a:pPr>
            <a:r>
              <a:rPr lang="ja-JP" altLang="en-US" sz="1400" dirty="0">
                <a:solidFill>
                  <a:schemeClr val="tx1"/>
                </a:solidFill>
                <a:ea typeface="Meiryo UI" panose="020B0604030504040204" pitchFamily="50" charset="-128"/>
                <a:cs typeface="Times New Roman" panose="02020603050405020304" pitchFamily="18" charset="0"/>
              </a:rPr>
              <a:t>　 </a:t>
            </a:r>
            <a:r>
              <a:rPr lang="ja-JP" altLang="ja-JP" sz="1400" dirty="0" smtClean="0">
                <a:solidFill>
                  <a:schemeClr val="tx1"/>
                </a:solidFill>
                <a:ea typeface="Meiryo UI" panose="020B0604030504040204" pitchFamily="50" charset="-128"/>
                <a:cs typeface="Times New Roman" panose="02020603050405020304" pitchFamily="18" charset="0"/>
              </a:rPr>
              <a:t>大変</a:t>
            </a:r>
            <a:r>
              <a:rPr lang="ja-JP" altLang="ja-JP" sz="1400" dirty="0">
                <a:solidFill>
                  <a:schemeClr val="tx1"/>
                </a:solidFill>
                <a:ea typeface="Meiryo UI" panose="020B0604030504040204" pitchFamily="50" charset="-128"/>
                <a:cs typeface="Times New Roman" panose="02020603050405020304" pitchFamily="18" charset="0"/>
              </a:rPr>
              <a:t>評価できる</a:t>
            </a:r>
            <a:r>
              <a:rPr lang="ja-JP" altLang="ja-JP" sz="1400" dirty="0" smtClean="0">
                <a:solidFill>
                  <a:schemeClr val="tx1"/>
                </a:solidFill>
                <a:ea typeface="Meiryo UI" panose="020B0604030504040204" pitchFamily="50" charset="-128"/>
                <a:cs typeface="Times New Roman" panose="02020603050405020304" pitchFamily="18" charset="0"/>
              </a:rPr>
              <a:t>。</a:t>
            </a:r>
            <a:r>
              <a:rPr lang="ja-JP" altLang="en-US" sz="1400" dirty="0" smtClean="0">
                <a:solidFill>
                  <a:schemeClr val="tx1"/>
                </a:solidFill>
                <a:latin typeface="Meiryo UI"/>
                <a:ea typeface="Meiryo UI"/>
                <a:cs typeface="Meiryo UI"/>
              </a:rPr>
              <a:t>［</a:t>
            </a:r>
            <a:r>
              <a:rPr lang="ja-JP" altLang="en-US" sz="1400" dirty="0">
                <a:solidFill>
                  <a:schemeClr val="tx1"/>
                </a:solidFill>
                <a:latin typeface="Meiryo UI"/>
                <a:ea typeface="Meiryo UI"/>
                <a:cs typeface="Meiryo UI"/>
              </a:rPr>
              <a:t>民間事業者等</a:t>
            </a:r>
            <a:r>
              <a:rPr lang="ja-JP" altLang="en-US" sz="1400" dirty="0" smtClean="0">
                <a:solidFill>
                  <a:schemeClr val="tx1"/>
                </a:solidFill>
                <a:latin typeface="Meiryo UI"/>
                <a:ea typeface="Meiryo UI"/>
                <a:cs typeface="Meiryo UI"/>
              </a:rPr>
              <a:t>］</a:t>
            </a:r>
            <a:endParaRPr lang="en-US" altLang="ja-JP" sz="1400" dirty="0">
              <a:solidFill>
                <a:schemeClr val="tx1"/>
              </a:solidFill>
              <a:latin typeface="Meiryo UI"/>
              <a:ea typeface="Meiryo UI"/>
              <a:cs typeface="Meiryo UI"/>
            </a:endParaRPr>
          </a:p>
          <a:p>
            <a:pPr>
              <a:lnSpc>
                <a:spcPts val="1800"/>
              </a:lnSpc>
              <a:defRPr/>
            </a:pPr>
            <a:endParaRPr lang="en-US" altLang="ja-JP" sz="1400" dirty="0">
              <a:solidFill>
                <a:prstClr val="black"/>
              </a:solidFill>
              <a:latin typeface="Meiryo UI"/>
              <a:ea typeface="Meiryo UI"/>
              <a:cs typeface="Meiryo UI"/>
            </a:endParaRPr>
          </a:p>
          <a:p>
            <a:pPr>
              <a:lnSpc>
                <a:spcPts val="1800"/>
              </a:lnSpc>
              <a:defRPr/>
            </a:pPr>
            <a:endParaRPr lang="en-US" altLang="ja-JP" sz="1400" b="1" u="sng" dirty="0">
              <a:solidFill>
                <a:prstClr val="black"/>
              </a:solidFill>
              <a:latin typeface="Meiryo UI"/>
              <a:ea typeface="Meiryo UI"/>
              <a:cs typeface="Meiryo UI"/>
            </a:endParaRPr>
          </a:p>
          <a:p>
            <a:pPr>
              <a:lnSpc>
                <a:spcPts val="1800"/>
              </a:lnSpc>
              <a:spcBef>
                <a:spcPts val="1200"/>
              </a:spcBef>
              <a:defRPr/>
            </a:pPr>
            <a:endParaRPr lang="en-US" altLang="ja-JP" sz="1400" dirty="0">
              <a:solidFill>
                <a:prstClr val="black"/>
              </a:solidFill>
              <a:latin typeface="Meiryo UI"/>
              <a:ea typeface="Meiryo UI"/>
              <a:cs typeface="Meiryo UI"/>
            </a:endParaRPr>
          </a:p>
          <a:p>
            <a:pPr lvl="0">
              <a:lnSpc>
                <a:spcPts val="1800"/>
              </a:lnSpc>
              <a:spcBef>
                <a:spcPts val="1200"/>
              </a:spcBef>
              <a:defRPr/>
            </a:pPr>
            <a:endParaRPr kumimoji="0" lang="en-US" altLang="ja-JP" sz="1400" b="0" i="0" u="none" strike="noStrike" kern="1200" cap="none" spc="0" normalizeH="0" baseline="0" noProof="0" dirty="0">
              <a:ln>
                <a:noFill/>
              </a:ln>
              <a:solidFill>
                <a:prstClr val="black"/>
              </a:solidFill>
              <a:effectLst/>
              <a:uLnTx/>
              <a:uFillTx/>
              <a:latin typeface="Meiryo UI"/>
              <a:ea typeface="Meiryo UI"/>
              <a:cs typeface="Meiryo UI"/>
            </a:endParaRPr>
          </a:p>
          <a:p>
            <a:pPr marL="0" marR="0" lvl="0" indent="0" algn="l" defTabSz="457200" rtl="0" eaLnBrk="1" fontAlgn="auto" latinLnBrk="0" hangingPunct="1">
              <a:lnSpc>
                <a:spcPts val="1800"/>
              </a:lnSpc>
              <a:spcBef>
                <a:spcPts val="120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Meiryo UI"/>
              <a:ea typeface="Meiryo UI"/>
              <a:cs typeface="Meiryo UI"/>
            </a:endParaRPr>
          </a:p>
        </p:txBody>
      </p:sp>
    </p:spTree>
    <p:extLst>
      <p:ext uri="{BB962C8B-B14F-4D97-AF65-F5344CB8AC3E}">
        <p14:creationId xmlns:p14="http://schemas.microsoft.com/office/powerpoint/2010/main" val="1373717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87923" y="2179090"/>
            <a:ext cx="8572971" cy="4108817"/>
          </a:xfrm>
          <a:prstGeom prst="rect">
            <a:avLst/>
          </a:prstGeom>
          <a:noFill/>
        </p:spPr>
        <p:txBody>
          <a:bodyPr wrap="square" rtlCol="0">
            <a:spAutoFit/>
          </a:bodyPr>
          <a:lstStyle/>
          <a:p>
            <a:pPr>
              <a:tabLst>
                <a:tab pos="1339850" algn="l"/>
              </a:tabLst>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・赤井  伸郎</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	</a:t>
            </a:r>
            <a:r>
              <a:rPr lang="zh-CN" altLang="en-US" sz="1300" dirty="0">
                <a:latin typeface="Meiryo UI" panose="020B0604030504040204" pitchFamily="50" charset="-128"/>
                <a:ea typeface="Meiryo UI" panose="020B0604030504040204" pitchFamily="50" charset="-128"/>
                <a:cs typeface="Meiryo UI" panose="020B0604030504040204" pitchFamily="50" charset="-128"/>
              </a:rPr>
              <a:t>大阪大学大学院国際公共政策</a:t>
            </a:r>
            <a:r>
              <a:rPr lang="zh-CN" altLang="en-US" sz="1300" dirty="0" smtClean="0">
                <a:latin typeface="Meiryo UI" panose="020B0604030504040204" pitchFamily="50" charset="-128"/>
                <a:ea typeface="Meiryo UI" panose="020B0604030504040204" pitchFamily="50" charset="-128"/>
                <a:cs typeface="Meiryo UI" panose="020B0604030504040204" pitchFamily="50" charset="-128"/>
              </a:rPr>
              <a:t>研究科</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zh-CN" altLang="en-US" sz="1300" dirty="0" smtClean="0">
                <a:latin typeface="Meiryo UI" panose="020B0604030504040204" pitchFamily="50" charset="-128"/>
                <a:ea typeface="Meiryo UI" panose="020B0604030504040204" pitchFamily="50" charset="-128"/>
                <a:cs typeface="Meiryo UI" panose="020B0604030504040204" pitchFamily="50" charset="-128"/>
              </a:rPr>
              <a:t>教授</a:t>
            </a:r>
            <a:endParaRPr lang="en-US" altLang="zh-CN" sz="1300" dirty="0" smtClean="0">
              <a:latin typeface="Meiryo UI" panose="020B0604030504040204" pitchFamily="50" charset="-128"/>
              <a:ea typeface="Meiryo UI" panose="020B0604030504040204" pitchFamily="50" charset="-128"/>
              <a:cs typeface="Meiryo UI" panose="020B0604030504040204" pitchFamily="50" charset="-128"/>
            </a:endParaRPr>
          </a:p>
          <a:p>
            <a:pPr>
              <a:tabLst>
                <a:tab pos="1339850" algn="l"/>
              </a:tabLst>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・荒木　秀之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りそな総合研究所株式会社　主席研究員</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	</a:t>
            </a:r>
          </a:p>
          <a:p>
            <a:pPr>
              <a:tabLst>
                <a:tab pos="1339850" algn="l"/>
              </a:tabLst>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・入江　啓彰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zh-CN" altLang="en-US" sz="1300" dirty="0">
                <a:latin typeface="Meiryo UI" panose="020B0604030504040204" pitchFamily="50" charset="-128"/>
                <a:ea typeface="Meiryo UI" panose="020B0604030504040204" pitchFamily="50" charset="-128"/>
                <a:cs typeface="Meiryo UI" panose="020B0604030504040204" pitchFamily="50" charset="-128"/>
              </a:rPr>
              <a:t>近畿大学短期</a:t>
            </a:r>
            <a:r>
              <a:rPr lang="zh-CN" altLang="en-US" sz="1300" dirty="0" smtClean="0">
                <a:latin typeface="Meiryo UI" panose="020B0604030504040204" pitchFamily="50" charset="-128"/>
                <a:ea typeface="Meiryo UI" panose="020B0604030504040204" pitchFamily="50" charset="-128"/>
                <a:cs typeface="Meiryo UI" panose="020B0604030504040204" pitchFamily="50" charset="-128"/>
              </a:rPr>
              <a:t>大学部</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zh-CN" altLang="en-US" sz="1300" dirty="0" smtClean="0">
                <a:latin typeface="Meiryo UI" panose="020B0604030504040204" pitchFamily="50" charset="-128"/>
                <a:ea typeface="Meiryo UI" panose="020B0604030504040204" pitchFamily="50" charset="-128"/>
                <a:cs typeface="Meiryo UI" panose="020B0604030504040204" pitchFamily="50" charset="-128"/>
              </a:rPr>
              <a:t>准</a:t>
            </a:r>
            <a:r>
              <a:rPr lang="zh-CN" altLang="en-US" sz="1300" dirty="0">
                <a:latin typeface="Meiryo UI" panose="020B0604030504040204" pitchFamily="50" charset="-128"/>
                <a:ea typeface="Meiryo UI" panose="020B0604030504040204" pitchFamily="50" charset="-128"/>
                <a:cs typeface="Meiryo UI" panose="020B0604030504040204" pitchFamily="50" charset="-128"/>
              </a:rPr>
              <a:t>教授</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a:tabLst>
                <a:tab pos="1339850" algn="l"/>
              </a:tabLst>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・加藤　恵正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兵庫県立大学大学院</a:t>
            </a:r>
            <a:r>
              <a:rPr lang="ja-JP" altLang="ja-JP" sz="1400" dirty="0">
                <a:ea typeface="Meiryo UI" panose="020B0604030504040204" pitchFamily="50" charset="-128"/>
                <a:cs typeface="Times New Roman" panose="02020603050405020304" pitchFamily="18" charset="0"/>
              </a:rPr>
              <a:t>減災復興政策研究科</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教授</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a:tabLst>
                <a:tab pos="1339850" algn="l"/>
              </a:tabLst>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・木下　祐輔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一般財団法人アジア太平洋研究所　調査役兼研究員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a:tabLst>
                <a:tab pos="1339850" algn="l"/>
              </a:tabLst>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・財前　英司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関西大学梅田キャンパス　スタートアップ支援マネージャー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a:tabLst>
                <a:tab pos="1339850" algn="l"/>
              </a:tabLst>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・神野　直彦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zh-CN" altLang="en-US" sz="1300" dirty="0">
                <a:latin typeface="Meiryo UI" panose="020B0604030504040204" pitchFamily="50" charset="-128"/>
                <a:ea typeface="Meiryo UI" panose="020B0604030504040204" pitchFamily="50" charset="-128"/>
                <a:cs typeface="Meiryo UI" panose="020B0604030504040204" pitchFamily="50" charset="-128"/>
              </a:rPr>
              <a:t>日本社会事業</a:t>
            </a:r>
            <a:r>
              <a:rPr lang="zh-CN" altLang="en-US" sz="1300" dirty="0" smtClean="0">
                <a:latin typeface="Meiryo UI" panose="020B0604030504040204" pitchFamily="50" charset="-128"/>
                <a:ea typeface="Meiryo UI" panose="020B0604030504040204" pitchFamily="50" charset="-128"/>
                <a:cs typeface="Meiryo UI" panose="020B0604030504040204" pitchFamily="50" charset="-128"/>
              </a:rPr>
              <a:t>大学</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zh-CN" altLang="en-US" sz="1300" dirty="0" smtClean="0">
                <a:latin typeface="Meiryo UI" panose="020B0604030504040204" pitchFamily="50" charset="-128"/>
                <a:ea typeface="Meiryo UI" panose="020B0604030504040204" pitchFamily="50" charset="-128"/>
                <a:cs typeface="Meiryo UI" panose="020B0604030504040204" pitchFamily="50" charset="-128"/>
              </a:rPr>
              <a:t>学長</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a:tabLst>
                <a:tab pos="1339850" algn="l"/>
              </a:tabLst>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・高林　喜久生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zh-CN" altLang="en-US" sz="1300" dirty="0">
                <a:latin typeface="Meiryo UI" panose="020B0604030504040204" pitchFamily="50" charset="-128"/>
                <a:ea typeface="Meiryo UI" panose="020B0604030504040204" pitchFamily="50" charset="-128"/>
                <a:cs typeface="Meiryo UI" panose="020B0604030504040204" pitchFamily="50" charset="-128"/>
              </a:rPr>
              <a:t>関西学院大学経済</a:t>
            </a:r>
            <a:r>
              <a:rPr lang="zh-CN" altLang="en-US" sz="1300" dirty="0" smtClean="0">
                <a:latin typeface="Meiryo UI" panose="020B0604030504040204" pitchFamily="50" charset="-128"/>
                <a:ea typeface="Meiryo UI" panose="020B0604030504040204" pitchFamily="50" charset="-128"/>
                <a:cs typeface="Meiryo UI" panose="020B0604030504040204" pitchFamily="50" charset="-128"/>
              </a:rPr>
              <a:t>学部</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zh-CN" altLang="en-US" sz="1300" dirty="0" smtClean="0">
                <a:latin typeface="Meiryo UI" panose="020B0604030504040204" pitchFamily="50" charset="-128"/>
                <a:ea typeface="Meiryo UI" panose="020B0604030504040204" pitchFamily="50" charset="-128"/>
                <a:cs typeface="Meiryo UI" panose="020B0604030504040204" pitchFamily="50" charset="-128"/>
              </a:rPr>
              <a:t>教授</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a:tabLst>
                <a:tab pos="1339850" algn="l"/>
              </a:tabLst>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・田口　学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株式会社</a:t>
            </a:r>
            <a:r>
              <a:rPr lang="zh-TW" altLang="en-US" sz="1300" dirty="0" smtClean="0">
                <a:latin typeface="Meiryo UI" panose="020B0604030504040204" pitchFamily="50" charset="-128"/>
                <a:ea typeface="Meiryo UI" panose="020B0604030504040204" pitchFamily="50" charset="-128"/>
                <a:cs typeface="Meiryo UI" panose="020B0604030504040204" pitchFamily="50" charset="-128"/>
              </a:rPr>
              <a:t>日本</a:t>
            </a:r>
            <a:r>
              <a:rPr lang="zh-TW" altLang="en-US" sz="1300" dirty="0">
                <a:latin typeface="Meiryo UI" panose="020B0604030504040204" pitchFamily="50" charset="-128"/>
                <a:ea typeface="Meiryo UI" panose="020B0604030504040204" pitchFamily="50" charset="-128"/>
                <a:cs typeface="Meiryo UI" panose="020B0604030504040204" pitchFamily="50" charset="-128"/>
              </a:rPr>
              <a:t>政策投資銀行関西支店企画</a:t>
            </a:r>
            <a:r>
              <a:rPr lang="zh-TW" altLang="en-US" sz="1300" dirty="0" smtClean="0">
                <a:latin typeface="Meiryo UI" panose="020B0604030504040204" pitchFamily="50" charset="-128"/>
                <a:ea typeface="Meiryo UI" panose="020B0604030504040204" pitchFamily="50" charset="-128"/>
                <a:cs typeface="Meiryo UI" panose="020B0604030504040204" pitchFamily="50" charset="-128"/>
              </a:rPr>
              <a:t>調査課</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300" dirty="0" smtClean="0">
                <a:latin typeface="Meiryo UI" panose="020B0604030504040204" pitchFamily="50" charset="-128"/>
                <a:ea typeface="Meiryo UI" panose="020B0604030504040204" pitchFamily="50" charset="-128"/>
                <a:cs typeface="Meiryo UI" panose="020B0604030504040204" pitchFamily="50" charset="-128"/>
              </a:rPr>
              <a:t>課長</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a:tabLst>
                <a:tab pos="1339850" algn="l"/>
              </a:tabLst>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・谷　隆徳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300" dirty="0">
                <a:latin typeface="Meiryo UI" panose="020B0604030504040204" pitchFamily="50" charset="-128"/>
                <a:ea typeface="Meiryo UI" panose="020B0604030504040204" pitchFamily="50" charset="-128"/>
                <a:cs typeface="Meiryo UI" panose="020B0604030504040204" pitchFamily="50" charset="-128"/>
              </a:rPr>
              <a:t>日本経済新聞</a:t>
            </a:r>
            <a:r>
              <a:rPr lang="zh-TW" altLang="en-US" sz="1300" dirty="0" smtClean="0">
                <a:latin typeface="Meiryo UI" panose="020B0604030504040204" pitchFamily="50" charset="-128"/>
                <a:ea typeface="Meiryo UI" panose="020B0604030504040204" pitchFamily="50" charset="-128"/>
                <a:cs typeface="Meiryo UI" panose="020B0604030504040204" pitchFamily="50" charset="-128"/>
              </a:rPr>
              <a:t>編集局</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300" dirty="0" smtClean="0">
                <a:latin typeface="Meiryo UI" panose="020B0604030504040204" pitchFamily="50" charset="-128"/>
                <a:ea typeface="Meiryo UI" panose="020B0604030504040204" pitchFamily="50" charset="-128"/>
                <a:cs typeface="Meiryo UI" panose="020B0604030504040204" pitchFamily="50" charset="-128"/>
              </a:rPr>
              <a:t>編集</a:t>
            </a:r>
            <a:r>
              <a:rPr lang="zh-TW" altLang="en-US" sz="1300" dirty="0">
                <a:latin typeface="Meiryo UI" panose="020B0604030504040204" pitchFamily="50" charset="-128"/>
                <a:ea typeface="Meiryo UI" panose="020B0604030504040204" pitchFamily="50" charset="-128"/>
                <a:cs typeface="Meiryo UI" panose="020B0604030504040204" pitchFamily="50" charset="-128"/>
              </a:rPr>
              <a:t>委員</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a:tabLst>
                <a:tab pos="1339850" algn="l"/>
              </a:tabLst>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・玉岡  雅之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zh-CN" altLang="en-US" sz="1300" dirty="0">
                <a:latin typeface="Meiryo UI" panose="020B0604030504040204" pitchFamily="50" charset="-128"/>
                <a:ea typeface="Meiryo UI" panose="020B0604030504040204" pitchFamily="50" charset="-128"/>
                <a:cs typeface="Meiryo UI" panose="020B0604030504040204" pitchFamily="50" charset="-128"/>
              </a:rPr>
              <a:t>神戸大学大学院経済学</a:t>
            </a:r>
            <a:r>
              <a:rPr lang="zh-CN" altLang="en-US" sz="1300" dirty="0" smtClean="0">
                <a:latin typeface="Meiryo UI" panose="020B0604030504040204" pitchFamily="50" charset="-128"/>
                <a:ea typeface="Meiryo UI" panose="020B0604030504040204" pitchFamily="50" charset="-128"/>
                <a:cs typeface="Meiryo UI" panose="020B0604030504040204" pitchFamily="50" charset="-128"/>
              </a:rPr>
              <a:t>研究科</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zh-CN" altLang="en-US" sz="1300" dirty="0" smtClean="0">
                <a:latin typeface="Meiryo UI" panose="020B0604030504040204" pitchFamily="50" charset="-128"/>
                <a:ea typeface="Meiryo UI" panose="020B0604030504040204" pitchFamily="50" charset="-128"/>
                <a:cs typeface="Meiryo UI" panose="020B0604030504040204" pitchFamily="50" charset="-128"/>
              </a:rPr>
              <a:t>教授</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a:tabLst>
                <a:tab pos="1339850" algn="l"/>
              </a:tabLst>
            </a:pP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a:t>
            </a:r>
            <a:r>
              <a:rPr lang="zh-TW" altLang="en-US" sz="1300" dirty="0">
                <a:latin typeface="Meiryo UI" panose="020B0604030504040204" pitchFamily="50" charset="-128"/>
                <a:ea typeface="Meiryo UI" panose="020B0604030504040204" pitchFamily="50" charset="-128"/>
                <a:cs typeface="Meiryo UI" panose="020B0604030504040204" pitchFamily="50" charset="-128"/>
              </a:rPr>
              <a:t>長町　理恵子</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zh-CN" altLang="en-US" sz="1300" dirty="0">
                <a:latin typeface="Meiryo UI" panose="020B0604030504040204" pitchFamily="50" charset="-128"/>
                <a:ea typeface="Meiryo UI" panose="020B0604030504040204" pitchFamily="50" charset="-128"/>
                <a:cs typeface="Meiryo UI" panose="020B0604030504040204" pitchFamily="50" charset="-128"/>
              </a:rPr>
              <a:t>追手門学院大学経済学部　准教授</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a:tabLst>
                <a:tab pos="1339850" algn="l"/>
              </a:tabLst>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・新川　達郎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zh-CN" altLang="en-US" sz="1300" dirty="0">
                <a:latin typeface="Meiryo UI" panose="020B0604030504040204" pitchFamily="50" charset="-128"/>
                <a:ea typeface="Meiryo UI" panose="020B0604030504040204" pitchFamily="50" charset="-128"/>
                <a:cs typeface="Meiryo UI" panose="020B0604030504040204" pitchFamily="50" charset="-128"/>
              </a:rPr>
              <a:t>同志社大学大学院総合政策科学</a:t>
            </a:r>
            <a:r>
              <a:rPr lang="zh-CN" altLang="en-US" sz="1300" dirty="0" smtClean="0">
                <a:latin typeface="Meiryo UI" panose="020B0604030504040204" pitchFamily="50" charset="-128"/>
                <a:ea typeface="Meiryo UI" panose="020B0604030504040204" pitchFamily="50" charset="-128"/>
                <a:cs typeface="Meiryo UI" panose="020B0604030504040204" pitchFamily="50" charset="-128"/>
              </a:rPr>
              <a:t>研究科</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zh-CN" altLang="en-US" sz="1300" dirty="0" smtClean="0">
                <a:latin typeface="Meiryo UI" panose="020B0604030504040204" pitchFamily="50" charset="-128"/>
                <a:ea typeface="Meiryo UI" panose="020B0604030504040204" pitchFamily="50" charset="-128"/>
                <a:cs typeface="Meiryo UI" panose="020B0604030504040204" pitchFamily="50" charset="-128"/>
              </a:rPr>
              <a:t>教授</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a:tabLst>
                <a:tab pos="1339850" algn="l"/>
              </a:tabLst>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・初谷　勇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zh-CN" altLang="en-US" sz="1300" dirty="0">
                <a:latin typeface="Meiryo UI" panose="020B0604030504040204" pitchFamily="50" charset="-128"/>
                <a:ea typeface="Meiryo UI" panose="020B0604030504040204" pitchFamily="50" charset="-128"/>
                <a:cs typeface="Meiryo UI" panose="020B0604030504040204" pitchFamily="50" charset="-128"/>
              </a:rPr>
              <a:t>大阪商業大学大学院地域政策学</a:t>
            </a:r>
            <a:r>
              <a:rPr lang="zh-CN" altLang="en-US" sz="1300" dirty="0" smtClean="0">
                <a:latin typeface="Meiryo UI" panose="020B0604030504040204" pitchFamily="50" charset="-128"/>
                <a:ea typeface="Meiryo UI" panose="020B0604030504040204" pitchFamily="50" charset="-128"/>
                <a:cs typeface="Meiryo UI" panose="020B0604030504040204" pitchFamily="50" charset="-128"/>
              </a:rPr>
              <a:t>研究科</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zh-CN" altLang="en-US" sz="1300" dirty="0" smtClean="0">
                <a:latin typeface="Meiryo UI" panose="020B0604030504040204" pitchFamily="50" charset="-128"/>
                <a:ea typeface="Meiryo UI" panose="020B0604030504040204" pitchFamily="50" charset="-128"/>
                <a:cs typeface="Meiryo UI" panose="020B0604030504040204" pitchFamily="50" charset="-128"/>
              </a:rPr>
              <a:t>教授</a:t>
            </a:r>
            <a:endParaRPr lang="en-US" altLang="zh-CN" sz="1300" dirty="0" smtClean="0">
              <a:latin typeface="Meiryo UI" panose="020B0604030504040204" pitchFamily="50" charset="-128"/>
              <a:ea typeface="Meiryo UI" panose="020B0604030504040204" pitchFamily="50" charset="-128"/>
              <a:cs typeface="Meiryo UI" panose="020B0604030504040204" pitchFamily="50" charset="-128"/>
            </a:endParaRPr>
          </a:p>
          <a:p>
            <a:pPr>
              <a:tabLst>
                <a:tab pos="1339850" algn="l"/>
              </a:tabLst>
            </a:pP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林　宏昭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zh-CN" altLang="en-US" sz="1300" dirty="0">
                <a:latin typeface="Meiryo UI" panose="020B0604030504040204" pitchFamily="50" charset="-128"/>
                <a:ea typeface="Meiryo UI" panose="020B0604030504040204" pitchFamily="50" charset="-128"/>
                <a:cs typeface="Meiryo UI" panose="020B0604030504040204" pitchFamily="50" charset="-128"/>
              </a:rPr>
              <a:t>関西大学経済</a:t>
            </a:r>
            <a:r>
              <a:rPr lang="zh-CN" altLang="en-US" sz="1300" dirty="0" smtClean="0">
                <a:latin typeface="Meiryo UI" panose="020B0604030504040204" pitchFamily="50" charset="-128"/>
                <a:ea typeface="Meiryo UI" panose="020B0604030504040204" pitchFamily="50" charset="-128"/>
                <a:cs typeface="Meiryo UI" panose="020B0604030504040204" pitchFamily="50" charset="-128"/>
              </a:rPr>
              <a:t>学部</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zh-CN" altLang="en-US" sz="1300" dirty="0" smtClean="0">
                <a:latin typeface="Meiryo UI" panose="020B0604030504040204" pitchFamily="50" charset="-128"/>
                <a:ea typeface="Meiryo UI" panose="020B0604030504040204" pitchFamily="50" charset="-128"/>
                <a:cs typeface="Meiryo UI" panose="020B0604030504040204" pitchFamily="50" charset="-128"/>
              </a:rPr>
              <a:t>教授</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a:tabLst>
                <a:tab pos="1339850" algn="l"/>
              </a:tabLst>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・藤田　香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zh-CN" altLang="en-US" sz="1300" dirty="0">
                <a:latin typeface="Meiryo UI" panose="020B0604030504040204" pitchFamily="50" charset="-128"/>
                <a:ea typeface="Meiryo UI" panose="020B0604030504040204" pitchFamily="50" charset="-128"/>
                <a:cs typeface="Meiryo UI" panose="020B0604030504040204" pitchFamily="50" charset="-128"/>
              </a:rPr>
              <a:t>近畿大学総合社会</a:t>
            </a:r>
            <a:r>
              <a:rPr lang="zh-CN" altLang="en-US" sz="1300" dirty="0" smtClean="0">
                <a:latin typeface="Meiryo UI" panose="020B0604030504040204" pitchFamily="50" charset="-128"/>
                <a:ea typeface="Meiryo UI" panose="020B0604030504040204" pitchFamily="50" charset="-128"/>
                <a:cs typeface="Meiryo UI" panose="020B0604030504040204" pitchFamily="50" charset="-128"/>
              </a:rPr>
              <a:t>学部</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zh-CN" altLang="en-US" sz="1300" dirty="0" smtClean="0">
                <a:latin typeface="Meiryo UI" panose="020B0604030504040204" pitchFamily="50" charset="-128"/>
                <a:ea typeface="Meiryo UI" panose="020B0604030504040204" pitchFamily="50" charset="-128"/>
                <a:cs typeface="Meiryo UI" panose="020B0604030504040204" pitchFamily="50" charset="-128"/>
              </a:rPr>
              <a:t>教授</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a:tabLst>
                <a:tab pos="1339850" algn="l"/>
              </a:tabLst>
            </a:pP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山内　幸治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NPO</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法人</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ETIC</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理事・事業統括ディレクター　</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a:tabLst>
                <a:tab pos="1339850" algn="l"/>
              </a:tabLst>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・大和　則夫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1300" dirty="0">
                <a:latin typeface="Meiryo UI" panose="020B0604030504040204" pitchFamily="50" charset="-128"/>
                <a:ea typeface="Meiryo UI" panose="020B0604030504040204" pitchFamily="50" charset="-128"/>
                <a:cs typeface="Meiryo UI" panose="020B0604030504040204" pitchFamily="50" charset="-128"/>
              </a:rPr>
              <a:t>一般財団法人森記念財団都市戦略研究所　主任研究員</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a:tabLst>
                <a:tab pos="1339850" algn="l"/>
              </a:tabLst>
            </a:pP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Xin Suzuki</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GONENGO LLC CEO</a:t>
            </a:r>
          </a:p>
          <a:p>
            <a:pPr>
              <a:tabLst>
                <a:tab pos="1339850" algn="l"/>
              </a:tabLst>
            </a:pP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その他、経済団体や企業等、民間事業者の方々からもご意見をお聞きしました。</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2619714" y="1887103"/>
            <a:ext cx="4109387" cy="261610"/>
          </a:xfrm>
          <a:prstGeom prst="rect">
            <a:avLst/>
          </a:prstGeom>
          <a:noFill/>
        </p:spPr>
        <p:txBody>
          <a:bodyPr wrap="square" rtlCol="0">
            <a:spAutoFit/>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（敬称略　五十音順）</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193184" y="1871313"/>
            <a:ext cx="2665926" cy="307777"/>
          </a:xfrm>
          <a:prstGeom prst="rect">
            <a:avLst/>
          </a:prstGeom>
          <a:noFill/>
        </p:spPr>
        <p:txBody>
          <a:bodyPr wrap="square" rtlCol="0">
            <a:spAutoFit/>
          </a:bodyPr>
          <a:lstStyle/>
          <a:p>
            <a:r>
              <a:rPr kumimoji="1" lang="en-US" altLang="ja-JP" sz="1400" b="1" dirty="0" smtClean="0">
                <a:latin typeface="Meiryo UI" panose="020B0604030504040204" pitchFamily="50" charset="-128"/>
                <a:ea typeface="Meiryo UI" panose="020B0604030504040204" pitchFamily="50" charset="-128"/>
              </a:rPr>
              <a:t>【</a:t>
            </a:r>
            <a:r>
              <a:rPr kumimoji="1" lang="ja-JP" altLang="en-US" sz="1400" b="1" u="sng" dirty="0" smtClean="0">
                <a:latin typeface="Meiryo UI" panose="020B0604030504040204" pitchFamily="50" charset="-128"/>
                <a:ea typeface="Meiryo UI" panose="020B0604030504040204" pitchFamily="50" charset="-128"/>
              </a:rPr>
              <a:t>ご協力いただいた有識者一覧</a:t>
            </a:r>
            <a:r>
              <a:rPr kumimoji="1" lang="en-US" altLang="ja-JP" sz="1400" b="1" dirty="0" smtClean="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sp>
        <p:nvSpPr>
          <p:cNvPr id="8" name="Rectangle 2"/>
          <p:cNvSpPr txBox="1">
            <a:spLocks noChangeArrowheads="1"/>
          </p:cNvSpPr>
          <p:nvPr/>
        </p:nvSpPr>
        <p:spPr bwMode="auto">
          <a:xfrm>
            <a:off x="387923" y="166009"/>
            <a:ext cx="9181080" cy="1476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kumimoji="1" sz="4400">
                <a:solidFill>
                  <a:schemeClr val="tx1"/>
                </a:solidFill>
                <a:latin typeface="+mj-lt"/>
                <a:ea typeface="+mj-ea"/>
                <a:cs typeface="+mj-cs"/>
              </a:defRPr>
            </a:lvl1pPr>
            <a:lvl2pPr algn="l" rtl="0" fontAlgn="base">
              <a:spcBef>
                <a:spcPct val="0"/>
              </a:spcBef>
              <a:spcAft>
                <a:spcPct val="0"/>
              </a:spcAft>
              <a:defRPr kumimoji="1" sz="4400">
                <a:solidFill>
                  <a:schemeClr val="tx1"/>
                </a:solidFill>
                <a:latin typeface="Arial" charset="0"/>
                <a:ea typeface="ＭＳ Ｐゴシック" pitchFamily="50" charset="-128"/>
              </a:defRPr>
            </a:lvl2pPr>
            <a:lvl3pPr algn="l" rtl="0" fontAlgn="base">
              <a:spcBef>
                <a:spcPct val="0"/>
              </a:spcBef>
              <a:spcAft>
                <a:spcPct val="0"/>
              </a:spcAft>
              <a:defRPr kumimoji="1" sz="4400">
                <a:solidFill>
                  <a:schemeClr val="tx1"/>
                </a:solidFill>
                <a:latin typeface="Arial" charset="0"/>
                <a:ea typeface="ＭＳ Ｐゴシック" pitchFamily="50" charset="-128"/>
              </a:defRPr>
            </a:lvl3pPr>
            <a:lvl4pPr algn="l" rtl="0" fontAlgn="base">
              <a:spcBef>
                <a:spcPct val="0"/>
              </a:spcBef>
              <a:spcAft>
                <a:spcPct val="0"/>
              </a:spcAft>
              <a:defRPr kumimoji="1" sz="4400">
                <a:solidFill>
                  <a:schemeClr val="tx1"/>
                </a:solidFill>
                <a:latin typeface="Arial" charset="0"/>
                <a:ea typeface="ＭＳ Ｐゴシック" pitchFamily="50" charset="-128"/>
              </a:defRPr>
            </a:lvl4pPr>
            <a:lvl5pPr algn="l" rtl="0" fontAlgn="base">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a:lstStyle>
          <a:p>
            <a:pPr>
              <a:lnSpc>
                <a:spcPts val="2300"/>
              </a:lnSpc>
              <a:spcBef>
                <a:spcPts val="600"/>
              </a:spcBef>
            </a:pP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kern="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スライド番号プレースホルダー 3"/>
          <p:cNvSpPr>
            <a:spLocks noGrp="1"/>
          </p:cNvSpPr>
          <p:nvPr>
            <p:ph type="sldNum" sz="quarter" idx="12"/>
          </p:nvPr>
        </p:nvSpPr>
        <p:spPr>
          <a:xfrm>
            <a:off x="7772400" y="6472573"/>
            <a:ext cx="2133600" cy="365125"/>
          </a:xfrm>
        </p:spPr>
        <p:txBody>
          <a:bodyPr/>
          <a:lstStyle/>
          <a:p>
            <a:pPr>
              <a:defRPr/>
            </a:pPr>
            <a:r>
              <a:rPr lang="ja-JP" altLang="en-US" sz="1400" b="1" dirty="0" smtClean="0">
                <a:solidFill>
                  <a:schemeClr val="tx1"/>
                </a:solidFill>
                <a:latin typeface="Meiryo UI" panose="020B0604030504040204" pitchFamily="50" charset="-128"/>
                <a:ea typeface="Meiryo UI" panose="020B0604030504040204" pitchFamily="50" charset="-128"/>
              </a:rPr>
              <a:t>１</a:t>
            </a:r>
            <a:endParaRPr lang="ja-JP" altLang="en-US" sz="1400" b="1" dirty="0">
              <a:solidFill>
                <a:schemeClr val="tx1"/>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387923" y="191767"/>
            <a:ext cx="9401577" cy="1695336"/>
          </a:xfrm>
          <a:prstGeom prst="rect">
            <a:avLst/>
          </a:prstGeom>
          <a:noFill/>
        </p:spPr>
        <p:txBody>
          <a:bodyPr wrap="square" rtlCol="0">
            <a:spAutoFit/>
          </a:bodyPr>
          <a:lstStyle/>
          <a:p>
            <a:pPr>
              <a:lnSpc>
                <a:spcPts val="2300"/>
              </a:lnSpc>
              <a:spcBef>
                <a:spcPts val="600"/>
              </a:spcBef>
            </a:pPr>
            <a:r>
              <a:rPr kumimoji="1" lang="ja-JP" altLang="en-US" sz="1600" dirty="0" smtClean="0">
                <a:latin typeface="Meiryo UI" panose="020B0604030504040204" pitchFamily="50" charset="-128"/>
                <a:ea typeface="Meiryo UI" panose="020B0604030504040204" pitchFamily="50" charset="-128"/>
              </a:rPr>
              <a:t>〇　</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大阪府では、「万博のインパクトを活かした大阪の将来に向けた</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ビジョン　有識者ワーキンググループ」を設置し、</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kern="0" dirty="0">
              <a:latin typeface="Meiryo UI" panose="020B0604030504040204" pitchFamily="50" charset="-128"/>
              <a:ea typeface="Meiryo UI" panose="020B0604030504040204" pitchFamily="50" charset="-128"/>
              <a:cs typeface="Meiryo UI" panose="020B0604030504040204" pitchFamily="50" charset="-128"/>
            </a:endParaRPr>
          </a:p>
          <a:p>
            <a:pPr>
              <a:spcBef>
                <a:spcPts val="0"/>
              </a:spcBef>
            </a:pP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ビジョン策定に向けて、会議を全６回開催（令和元年７月～</a:t>
            </a:r>
            <a:r>
              <a:rPr lang="en-US" altLang="ja-JP" sz="1600" kern="0" dirty="0" smtClean="0">
                <a:latin typeface="Meiryo UI" panose="020B0604030504040204" pitchFamily="50" charset="-128"/>
                <a:ea typeface="Meiryo UI" panose="020B0604030504040204" pitchFamily="50" charset="-128"/>
                <a:cs typeface="Meiryo UI" panose="020B0604030504040204" pitchFamily="50" charset="-128"/>
              </a:rPr>
              <a:t>12</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月）し、議論を行った。</a:t>
            </a:r>
            <a:endParaRPr lang="en-US" altLang="ja-JP" sz="1600" kern="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〇　有識者ワーキンググループとは別に、以下の有識者</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（学識者、シンクタンク、</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民間</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事業者等など</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）にご協力</a:t>
            </a:r>
            <a:endParaRPr lang="en-US" altLang="ja-JP" sz="1600" kern="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いただき、各専門分野</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観点から、個別ヒアリング</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（令和元年</a:t>
            </a:r>
            <a:r>
              <a:rPr lang="en-US" altLang="ja-JP" sz="1600" kern="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月～令和２年２月）</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を実施。</a:t>
            </a:r>
            <a:endParaRPr lang="en-US" altLang="ja-JP" sz="1600" kern="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　本資料では、この個別ヒアリングの要点</a:t>
            </a:r>
            <a:r>
              <a:rPr lang="ja-JP" altLang="en-US" sz="1600" kern="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600" kern="0" dirty="0" smtClean="0">
                <a:latin typeface="Meiryo UI" panose="020B0604030504040204" pitchFamily="50" charset="-128"/>
                <a:ea typeface="Meiryo UI" panose="020B0604030504040204" pitchFamily="50" charset="-128"/>
                <a:cs typeface="Meiryo UI" panose="020B0604030504040204" pitchFamily="50" charset="-128"/>
              </a:rPr>
              <a:t>取りまとめた。</a:t>
            </a:r>
            <a:endParaRPr lang="en-US" altLang="ja-JP" sz="1600" kern="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323760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36404" y="300785"/>
            <a:ext cx="9303809" cy="6370471"/>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 name="角丸四角形 6"/>
          <p:cNvSpPr/>
          <p:nvPr/>
        </p:nvSpPr>
        <p:spPr>
          <a:xfrm>
            <a:off x="136403" y="378273"/>
            <a:ext cx="9303809" cy="6292983"/>
          </a:xfrm>
          <a:prstGeom prst="roundRect">
            <a:avLst>
              <a:gd name="adj" fmla="val 0"/>
            </a:avLst>
          </a:prstGeom>
          <a:noFill/>
          <a:ln w="12700">
            <a:noFill/>
            <a:prstDash val="sysDot"/>
          </a:ln>
        </p:spPr>
        <p:style>
          <a:lnRef idx="2">
            <a:schemeClr val="accent4"/>
          </a:lnRef>
          <a:fillRef idx="1">
            <a:schemeClr val="lt1"/>
          </a:fillRef>
          <a:effectRef idx="0">
            <a:schemeClr val="accent4"/>
          </a:effectRef>
          <a:fontRef idx="minor">
            <a:schemeClr val="dk1"/>
          </a:fontRef>
        </p:style>
        <p:txBody>
          <a:bodyPr lIns="180000" anchor="t" anchorCtr="0"/>
          <a:lstStyle/>
          <a:p>
            <a:pPr marL="0" marR="0" lvl="0" indent="0" algn="l" defTabSz="457200" rtl="0" eaLnBrk="1" fontAlgn="auto" latinLnBrk="0" hangingPunct="1">
              <a:lnSpc>
                <a:spcPts val="18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Meiryo UI"/>
              <a:ea typeface="Meiryo UI"/>
              <a:cs typeface="Meiryo UI"/>
            </a:endParaRPr>
          </a:p>
          <a:p>
            <a:pPr marL="0" marR="0" lvl="0" indent="0" algn="l" defTabSz="457200" rtl="0" eaLnBrk="1" fontAlgn="auto" latinLnBrk="0" hangingPunct="1">
              <a:lnSpc>
                <a:spcPts val="18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Meiryo UI"/>
              <a:ea typeface="Meiryo UI"/>
              <a:cs typeface="Meiryo UI"/>
            </a:endParaRPr>
          </a:p>
          <a:p>
            <a:pPr lvl="0">
              <a:lnSpc>
                <a:spcPts val="1800"/>
              </a:lnSpc>
              <a:defRPr/>
            </a:pPr>
            <a:r>
              <a:rPr lang="ja-JP" altLang="en-US" sz="1400" dirty="0">
                <a:solidFill>
                  <a:prstClr val="black"/>
                </a:solidFill>
                <a:latin typeface="Meiryo UI"/>
                <a:ea typeface="Meiryo UI"/>
                <a:cs typeface="Meiryo UI"/>
              </a:rPr>
              <a:t>○　ビジョンでは、</a:t>
            </a:r>
            <a:r>
              <a:rPr lang="ja-JP" altLang="en-US" sz="1400" b="1" u="sng" dirty="0">
                <a:solidFill>
                  <a:prstClr val="black"/>
                </a:solidFill>
                <a:latin typeface="Meiryo UI"/>
                <a:ea typeface="Meiryo UI"/>
                <a:cs typeface="Meiryo UI"/>
              </a:rPr>
              <a:t>ターゲット、さらにはそのターゲット層が考える大阪のイメージを把握したうえで、めざすべき将来像の足りない</a:t>
            </a:r>
            <a:endParaRPr lang="en-US" altLang="ja-JP" sz="1400" b="1" u="sng" dirty="0">
              <a:solidFill>
                <a:prstClr val="black"/>
              </a:solidFill>
              <a:latin typeface="Meiryo UI"/>
              <a:ea typeface="Meiryo UI"/>
              <a:cs typeface="Meiryo UI"/>
            </a:endParaRPr>
          </a:p>
          <a:p>
            <a:pPr lvl="0">
              <a:lnSpc>
                <a:spcPts val="1800"/>
              </a:lnSpc>
              <a:defRPr/>
            </a:pPr>
            <a:r>
              <a:rPr lang="ja-JP" altLang="en-US" sz="1400" dirty="0">
                <a:solidFill>
                  <a:prstClr val="black"/>
                </a:solidFill>
                <a:latin typeface="Meiryo UI"/>
                <a:ea typeface="Meiryo UI"/>
                <a:cs typeface="Meiryo UI"/>
              </a:rPr>
              <a:t>　</a:t>
            </a:r>
            <a:r>
              <a:rPr lang="ja-JP" altLang="en-US" sz="1400" b="1" u="sng" dirty="0">
                <a:solidFill>
                  <a:prstClr val="black"/>
                </a:solidFill>
                <a:latin typeface="Meiryo UI"/>
                <a:ea typeface="Meiryo UI"/>
                <a:cs typeface="Meiryo UI"/>
              </a:rPr>
              <a:t>部分へ注力すること</a:t>
            </a:r>
            <a:r>
              <a:rPr lang="ja-JP" altLang="en-US" sz="1400" dirty="0">
                <a:solidFill>
                  <a:prstClr val="black"/>
                </a:solidFill>
                <a:latin typeface="Meiryo UI"/>
                <a:ea typeface="Meiryo UI"/>
                <a:cs typeface="Meiryo UI"/>
              </a:rPr>
              <a:t>が必要。</a:t>
            </a:r>
            <a:r>
              <a:rPr lang="ja-JP" altLang="en-US" sz="1400" dirty="0" smtClean="0">
                <a:solidFill>
                  <a:prstClr val="black"/>
                </a:solidFill>
                <a:latin typeface="Meiryo UI"/>
                <a:ea typeface="Meiryo UI"/>
                <a:cs typeface="Meiryo UI"/>
              </a:rPr>
              <a:t>［シンクタンク］</a:t>
            </a:r>
            <a:endParaRPr lang="en-US" altLang="ja-JP" sz="1400" dirty="0">
              <a:solidFill>
                <a:prstClr val="black"/>
              </a:solidFill>
              <a:latin typeface="Meiryo UI"/>
              <a:ea typeface="Meiryo UI"/>
              <a:cs typeface="Meiryo UI"/>
            </a:endParaRPr>
          </a:p>
          <a:p>
            <a:pPr lvl="0">
              <a:lnSpc>
                <a:spcPts val="1800"/>
              </a:lnSpc>
              <a:defRPr/>
            </a:pPr>
            <a:endParaRPr lang="en-US" altLang="ja-JP" sz="1400" dirty="0">
              <a:solidFill>
                <a:prstClr val="black"/>
              </a:solidFill>
              <a:latin typeface="Meiryo UI"/>
              <a:ea typeface="Meiryo UI"/>
              <a:cs typeface="Meiryo UI"/>
            </a:endParaRPr>
          </a:p>
          <a:p>
            <a:pPr lvl="0">
              <a:lnSpc>
                <a:spcPts val="1800"/>
              </a:lnSpc>
              <a:defRPr/>
            </a:pPr>
            <a:r>
              <a:rPr lang="ja-JP" altLang="en-US" sz="1400" dirty="0">
                <a:solidFill>
                  <a:prstClr val="black"/>
                </a:solidFill>
                <a:latin typeface="Meiryo UI"/>
                <a:ea typeface="Meiryo UI"/>
                <a:cs typeface="Meiryo UI"/>
              </a:rPr>
              <a:t>〇　</a:t>
            </a:r>
            <a:r>
              <a:rPr lang="ja-JP" altLang="en-US" sz="1400" b="1" u="sng" dirty="0">
                <a:solidFill>
                  <a:prstClr val="black"/>
                </a:solidFill>
                <a:latin typeface="Meiryo UI"/>
                <a:ea typeface="Meiryo UI"/>
                <a:cs typeface="Meiryo UI"/>
              </a:rPr>
              <a:t>何に重点的に取り組むのか</a:t>
            </a:r>
            <a:r>
              <a:rPr lang="ja-JP" altLang="en-US" sz="1400" dirty="0">
                <a:solidFill>
                  <a:prstClr val="black"/>
                </a:solidFill>
                <a:latin typeface="Meiryo UI"/>
                <a:ea typeface="Meiryo UI"/>
                <a:cs typeface="Meiryo UI"/>
              </a:rPr>
              <a:t>、また、</a:t>
            </a:r>
            <a:r>
              <a:rPr lang="ja-JP" altLang="en-US" sz="1400" b="1" u="sng" dirty="0">
                <a:solidFill>
                  <a:prstClr val="black"/>
                </a:solidFill>
                <a:latin typeface="Meiryo UI"/>
                <a:ea typeface="Meiryo UI"/>
                <a:cs typeface="Meiryo UI"/>
              </a:rPr>
              <a:t>現実的な最適解を求めながらどれを打ち上げるか</a:t>
            </a:r>
            <a:r>
              <a:rPr lang="ja-JP" altLang="en-US" sz="1400" dirty="0">
                <a:solidFill>
                  <a:prstClr val="black"/>
                </a:solidFill>
                <a:latin typeface="Meiryo UI"/>
                <a:ea typeface="Meiryo UI"/>
                <a:cs typeface="Meiryo UI"/>
              </a:rPr>
              <a:t>を考えて検討すべき。</a:t>
            </a:r>
            <a:r>
              <a:rPr lang="ja-JP" altLang="en-US" sz="1400" dirty="0" smtClean="0">
                <a:solidFill>
                  <a:prstClr val="black"/>
                </a:solidFill>
                <a:latin typeface="Meiryo UI"/>
                <a:ea typeface="Meiryo UI"/>
                <a:cs typeface="Meiryo UI"/>
              </a:rPr>
              <a:t>［学識者］</a:t>
            </a:r>
            <a:endParaRPr lang="en-US" altLang="ja-JP" sz="1400" dirty="0">
              <a:solidFill>
                <a:prstClr val="black"/>
              </a:solidFill>
              <a:latin typeface="Meiryo UI"/>
              <a:ea typeface="Meiryo UI"/>
              <a:cs typeface="Meiryo UI"/>
            </a:endParaRPr>
          </a:p>
          <a:p>
            <a:pPr lvl="0">
              <a:lnSpc>
                <a:spcPts val="1800"/>
              </a:lnSpc>
              <a:defRPr/>
            </a:pPr>
            <a:r>
              <a:rPr lang="ja-JP" altLang="en-US" sz="1400" dirty="0">
                <a:solidFill>
                  <a:prstClr val="black"/>
                </a:solidFill>
                <a:latin typeface="Meiryo UI"/>
                <a:ea typeface="Meiryo UI"/>
                <a:cs typeface="Meiryo UI"/>
              </a:rPr>
              <a:t>　　</a:t>
            </a:r>
            <a:endParaRPr lang="en-US" altLang="ja-JP" sz="1400" dirty="0">
              <a:solidFill>
                <a:prstClr val="black"/>
              </a:solidFill>
              <a:latin typeface="Meiryo UI"/>
              <a:ea typeface="Meiryo UI"/>
              <a:cs typeface="Meiryo UI"/>
            </a:endParaRPr>
          </a:p>
          <a:p>
            <a:pPr lvl="0">
              <a:lnSpc>
                <a:spcPts val="1800"/>
              </a:lnSpc>
              <a:defRPr/>
            </a:pPr>
            <a:r>
              <a:rPr lang="ja-JP" altLang="en-US" sz="1400" dirty="0">
                <a:solidFill>
                  <a:prstClr val="black"/>
                </a:solidFill>
                <a:latin typeface="Meiryo UI"/>
                <a:ea typeface="Meiryo UI"/>
                <a:cs typeface="Meiryo UI"/>
              </a:rPr>
              <a:t>〇　</a:t>
            </a:r>
            <a:r>
              <a:rPr lang="ja-JP" altLang="en-US" sz="1400" b="1" u="sng" dirty="0">
                <a:solidFill>
                  <a:prstClr val="black"/>
                </a:solidFill>
                <a:latin typeface="Meiryo UI"/>
                <a:ea typeface="Meiryo UI"/>
                <a:cs typeface="Meiryo UI"/>
              </a:rPr>
              <a:t>大阪は、大都市とその近郊、周辺の農村部と、全ての要素を兼ね備えている。</a:t>
            </a:r>
            <a:r>
              <a:rPr lang="ja-JP" altLang="en-US" sz="1400" dirty="0">
                <a:solidFill>
                  <a:prstClr val="black"/>
                </a:solidFill>
                <a:latin typeface="Meiryo UI"/>
                <a:ea typeface="Meiryo UI"/>
                <a:cs typeface="Meiryo UI"/>
              </a:rPr>
              <a:t>その望ましいあり方をうまく示して、ビジョンで</a:t>
            </a:r>
            <a:endParaRPr lang="en-US" altLang="ja-JP" sz="1400" dirty="0">
              <a:solidFill>
                <a:prstClr val="black"/>
              </a:solidFill>
              <a:latin typeface="Meiryo UI"/>
              <a:ea typeface="Meiryo UI"/>
              <a:cs typeface="Meiryo UI"/>
            </a:endParaRPr>
          </a:p>
          <a:p>
            <a:pPr lvl="0">
              <a:lnSpc>
                <a:spcPts val="1800"/>
              </a:lnSpc>
              <a:defRPr/>
            </a:pPr>
            <a:r>
              <a:rPr lang="ja-JP" altLang="en-US" sz="1400" dirty="0">
                <a:solidFill>
                  <a:prstClr val="black"/>
                </a:solidFill>
                <a:latin typeface="Meiryo UI"/>
                <a:ea typeface="Meiryo UI"/>
                <a:cs typeface="Meiryo UI"/>
              </a:rPr>
              <a:t>　共有してほしい。</a:t>
            </a:r>
            <a:r>
              <a:rPr lang="ja-JP" altLang="en-US" sz="1400" dirty="0" smtClean="0">
                <a:solidFill>
                  <a:prstClr val="black"/>
                </a:solidFill>
                <a:latin typeface="Meiryo UI"/>
                <a:ea typeface="Meiryo UI"/>
                <a:cs typeface="Meiryo UI"/>
              </a:rPr>
              <a:t>［</a:t>
            </a:r>
            <a:r>
              <a:rPr lang="ja-JP" altLang="en-US" sz="1400" dirty="0">
                <a:solidFill>
                  <a:prstClr val="black"/>
                </a:solidFill>
                <a:latin typeface="Meiryo UI"/>
                <a:ea typeface="Meiryo UI"/>
                <a:cs typeface="Meiryo UI"/>
              </a:rPr>
              <a:t>学識者</a:t>
            </a:r>
            <a:r>
              <a:rPr lang="ja-JP" altLang="en-US" sz="1400" dirty="0" smtClean="0">
                <a:solidFill>
                  <a:prstClr val="black"/>
                </a:solidFill>
                <a:latin typeface="Meiryo UI"/>
                <a:ea typeface="Meiryo UI"/>
                <a:cs typeface="Meiryo UI"/>
              </a:rPr>
              <a:t>］</a:t>
            </a:r>
            <a:endParaRPr lang="en-US" altLang="ja-JP" sz="1400" dirty="0">
              <a:solidFill>
                <a:prstClr val="black"/>
              </a:solidFill>
              <a:latin typeface="Meiryo UI"/>
              <a:ea typeface="Meiryo UI"/>
              <a:cs typeface="Meiryo UI"/>
            </a:endParaRPr>
          </a:p>
          <a:p>
            <a:pPr lvl="0">
              <a:lnSpc>
                <a:spcPts val="1800"/>
              </a:lnSpc>
              <a:defRPr/>
            </a:pPr>
            <a:endParaRPr lang="en-US" altLang="ja-JP" sz="1400" dirty="0">
              <a:solidFill>
                <a:prstClr val="black"/>
              </a:solidFill>
              <a:latin typeface="Meiryo UI"/>
              <a:ea typeface="Meiryo UI"/>
              <a:cs typeface="Meiryo UI"/>
            </a:endParaRPr>
          </a:p>
          <a:p>
            <a:pPr lvl="0">
              <a:lnSpc>
                <a:spcPts val="1800"/>
              </a:lnSpc>
              <a:defRPr/>
            </a:pPr>
            <a:r>
              <a:rPr lang="ja-JP" altLang="en-US" sz="1400" dirty="0">
                <a:solidFill>
                  <a:prstClr val="black"/>
                </a:solidFill>
                <a:latin typeface="Meiryo UI"/>
                <a:ea typeface="Meiryo UI"/>
                <a:cs typeface="Meiryo UI"/>
              </a:rPr>
              <a:t>○　万博のインパクトを活かして万博後のめざす姿を描くには、</a:t>
            </a:r>
            <a:r>
              <a:rPr lang="ja-JP" altLang="en-US" sz="1400" b="1" u="sng" dirty="0">
                <a:solidFill>
                  <a:prstClr val="black"/>
                </a:solidFill>
                <a:latin typeface="Meiryo UI"/>
                <a:ea typeface="Meiryo UI"/>
                <a:cs typeface="Meiryo UI"/>
              </a:rPr>
              <a:t>万博の位置づけを明確にして、万博のどういうインパクトを活かす</a:t>
            </a:r>
            <a:endParaRPr lang="en-US" altLang="ja-JP" sz="1400" b="1" u="sng" dirty="0">
              <a:solidFill>
                <a:prstClr val="black"/>
              </a:solidFill>
              <a:latin typeface="Meiryo UI"/>
              <a:ea typeface="Meiryo UI"/>
              <a:cs typeface="Meiryo UI"/>
            </a:endParaRPr>
          </a:p>
          <a:p>
            <a:pPr lvl="0">
              <a:lnSpc>
                <a:spcPts val="1800"/>
              </a:lnSpc>
              <a:defRPr/>
            </a:pPr>
            <a:r>
              <a:rPr lang="ja-JP" altLang="en-US" sz="1400" dirty="0">
                <a:solidFill>
                  <a:prstClr val="black"/>
                </a:solidFill>
                <a:latin typeface="Meiryo UI"/>
                <a:ea typeface="Meiryo UI"/>
                <a:cs typeface="Meiryo UI"/>
              </a:rPr>
              <a:t>　</a:t>
            </a:r>
            <a:r>
              <a:rPr lang="ja-JP" altLang="en-US" sz="1400" b="1" u="sng" dirty="0">
                <a:solidFill>
                  <a:prstClr val="black"/>
                </a:solidFill>
                <a:latin typeface="Meiryo UI"/>
                <a:ea typeface="Meiryo UI"/>
                <a:cs typeface="Meiryo UI"/>
              </a:rPr>
              <a:t>のか、万博の前後に何が変わるのかを示すことが必要。</a:t>
            </a:r>
            <a:r>
              <a:rPr lang="ja-JP" altLang="en-US" sz="1400" dirty="0">
                <a:solidFill>
                  <a:prstClr val="black"/>
                </a:solidFill>
                <a:latin typeface="Meiryo UI"/>
                <a:ea typeface="Meiryo UI"/>
                <a:cs typeface="Meiryo UI"/>
              </a:rPr>
              <a:t>そのためには、過去の万博開催都市が万博前後でどう変化したか整理</a:t>
            </a:r>
            <a:endParaRPr lang="en-US" altLang="ja-JP" sz="1400" dirty="0">
              <a:solidFill>
                <a:prstClr val="black"/>
              </a:solidFill>
              <a:latin typeface="Meiryo UI"/>
              <a:ea typeface="Meiryo UI"/>
              <a:cs typeface="Meiryo UI"/>
            </a:endParaRPr>
          </a:p>
          <a:p>
            <a:pPr lvl="0">
              <a:lnSpc>
                <a:spcPts val="1800"/>
              </a:lnSpc>
              <a:defRPr/>
            </a:pPr>
            <a:r>
              <a:rPr lang="ja-JP" altLang="en-US" sz="1400" dirty="0">
                <a:solidFill>
                  <a:prstClr val="black"/>
                </a:solidFill>
                <a:latin typeface="Meiryo UI"/>
                <a:ea typeface="Meiryo UI"/>
                <a:cs typeface="Meiryo UI"/>
              </a:rPr>
              <a:t>　すると参考になる。</a:t>
            </a:r>
            <a:r>
              <a:rPr lang="ja-JP" altLang="en-US" sz="1400" dirty="0" smtClean="0">
                <a:solidFill>
                  <a:prstClr val="black"/>
                </a:solidFill>
                <a:latin typeface="Meiryo UI"/>
                <a:ea typeface="Meiryo UI"/>
                <a:cs typeface="Meiryo UI"/>
              </a:rPr>
              <a:t>［</a:t>
            </a:r>
            <a:r>
              <a:rPr lang="ja-JP" altLang="en-US" sz="1400" dirty="0">
                <a:solidFill>
                  <a:prstClr val="black"/>
                </a:solidFill>
                <a:latin typeface="Meiryo UI"/>
                <a:ea typeface="Meiryo UI"/>
                <a:cs typeface="Meiryo UI"/>
              </a:rPr>
              <a:t>学識者</a:t>
            </a:r>
            <a:r>
              <a:rPr lang="ja-JP" altLang="en-US" sz="1400" dirty="0" smtClean="0">
                <a:solidFill>
                  <a:prstClr val="black"/>
                </a:solidFill>
                <a:latin typeface="Meiryo UI"/>
                <a:ea typeface="Meiryo UI"/>
                <a:cs typeface="Meiryo UI"/>
              </a:rPr>
              <a:t>］</a:t>
            </a:r>
            <a:endParaRPr lang="en-US" altLang="ja-JP" sz="1400" dirty="0">
              <a:solidFill>
                <a:prstClr val="black"/>
              </a:solidFill>
              <a:latin typeface="Meiryo UI"/>
              <a:ea typeface="Meiryo UI"/>
              <a:cs typeface="Meiryo UI"/>
            </a:endParaRPr>
          </a:p>
          <a:p>
            <a:pPr lvl="0">
              <a:lnSpc>
                <a:spcPts val="1800"/>
              </a:lnSpc>
              <a:defRPr/>
            </a:pPr>
            <a:endParaRPr lang="en-US" altLang="ja-JP" sz="1400" dirty="0">
              <a:solidFill>
                <a:prstClr val="black"/>
              </a:solidFill>
              <a:latin typeface="Meiryo UI"/>
              <a:ea typeface="Meiryo UI"/>
              <a:cs typeface="Meiryo UI"/>
            </a:endParaRPr>
          </a:p>
          <a:p>
            <a:pPr lvl="0">
              <a:lnSpc>
                <a:spcPts val="1800"/>
              </a:lnSpc>
              <a:defRPr/>
            </a:pPr>
            <a:r>
              <a:rPr lang="ja-JP" altLang="en-US" sz="1400" dirty="0">
                <a:solidFill>
                  <a:prstClr val="black"/>
                </a:solidFill>
                <a:latin typeface="Meiryo UI"/>
                <a:ea typeface="Meiryo UI"/>
                <a:cs typeface="Meiryo UI"/>
              </a:rPr>
              <a:t>〇　ビジョンの３つの柱は、「成長」→「幸福」→「世界」と循環</a:t>
            </a:r>
            <a:r>
              <a:rPr lang="ja-JP" altLang="en-US" sz="1400" dirty="0" smtClean="0">
                <a:solidFill>
                  <a:prstClr val="black"/>
                </a:solidFill>
                <a:latin typeface="Meiryo UI"/>
                <a:ea typeface="Meiryo UI"/>
                <a:cs typeface="Meiryo UI"/>
              </a:rPr>
              <a:t>し、また</a:t>
            </a:r>
            <a:r>
              <a:rPr lang="ja-JP" altLang="en-US" sz="1400" dirty="0">
                <a:solidFill>
                  <a:prstClr val="black"/>
                </a:solidFill>
                <a:latin typeface="Meiryo UI"/>
                <a:ea typeface="Meiryo UI"/>
                <a:cs typeface="Meiryo UI"/>
              </a:rPr>
              <a:t>「成長」にフィードバックして発展していくイメージであり、広域</a:t>
            </a:r>
            <a:endParaRPr lang="en-US" altLang="ja-JP" sz="1400" dirty="0">
              <a:solidFill>
                <a:prstClr val="black"/>
              </a:solidFill>
              <a:latin typeface="Meiryo UI"/>
              <a:ea typeface="Meiryo UI"/>
              <a:cs typeface="Meiryo UI"/>
            </a:endParaRPr>
          </a:p>
          <a:p>
            <a:pPr lvl="0">
              <a:lnSpc>
                <a:spcPts val="1800"/>
              </a:lnSpc>
              <a:defRPr/>
            </a:pPr>
            <a:r>
              <a:rPr lang="ja-JP" altLang="en-US" sz="1400" dirty="0">
                <a:solidFill>
                  <a:prstClr val="black"/>
                </a:solidFill>
                <a:latin typeface="Meiryo UI"/>
                <a:ea typeface="Meiryo UI"/>
                <a:cs typeface="Meiryo UI"/>
              </a:rPr>
              <a:t>　自治体が描くビジョンとして理解できる。</a:t>
            </a:r>
            <a:endParaRPr lang="en-US" altLang="ja-JP" sz="1400" dirty="0">
              <a:solidFill>
                <a:prstClr val="black"/>
              </a:solidFill>
              <a:latin typeface="Meiryo UI"/>
              <a:ea typeface="Meiryo UI"/>
              <a:cs typeface="Meiryo UI"/>
            </a:endParaRPr>
          </a:p>
          <a:p>
            <a:pPr lvl="0">
              <a:lnSpc>
                <a:spcPts val="1800"/>
              </a:lnSpc>
              <a:defRPr/>
            </a:pPr>
            <a:r>
              <a:rPr lang="ja-JP" altLang="en-US" sz="1400" dirty="0">
                <a:solidFill>
                  <a:prstClr val="black"/>
                </a:solidFill>
                <a:latin typeface="Meiryo UI"/>
                <a:ea typeface="Meiryo UI"/>
                <a:cs typeface="Meiryo UI"/>
              </a:rPr>
              <a:t>　　</a:t>
            </a:r>
            <a:r>
              <a:rPr lang="ja-JP" altLang="en-US" sz="1400" b="1" u="sng" dirty="0" smtClean="0">
                <a:solidFill>
                  <a:schemeClr val="tx1"/>
                </a:solidFill>
                <a:latin typeface="Meiryo UI"/>
                <a:ea typeface="Meiryo UI"/>
                <a:cs typeface="Meiryo UI"/>
              </a:rPr>
              <a:t>他方、容易</a:t>
            </a:r>
            <a:r>
              <a:rPr lang="ja-JP" altLang="en-US" sz="1400" b="1" u="sng" dirty="0">
                <a:solidFill>
                  <a:schemeClr val="tx1"/>
                </a:solidFill>
                <a:latin typeface="Meiryo UI"/>
                <a:ea typeface="Meiryo UI"/>
                <a:cs typeface="Meiryo UI"/>
              </a:rPr>
              <a:t>に成長を享受</a:t>
            </a:r>
            <a:r>
              <a:rPr lang="ja-JP" altLang="en-US" sz="1400" b="1" u="sng" dirty="0" smtClean="0">
                <a:solidFill>
                  <a:schemeClr val="tx1"/>
                </a:solidFill>
                <a:latin typeface="Meiryo UI"/>
                <a:ea typeface="Meiryo UI"/>
                <a:cs typeface="Meiryo UI"/>
              </a:rPr>
              <a:t>できない人びとが</a:t>
            </a:r>
            <a:r>
              <a:rPr lang="ja-JP" altLang="en-US" sz="1400" b="1" u="sng" dirty="0">
                <a:solidFill>
                  <a:schemeClr val="tx1"/>
                </a:solidFill>
                <a:latin typeface="Meiryo UI"/>
                <a:ea typeface="Meiryo UI"/>
                <a:cs typeface="Meiryo UI"/>
              </a:rPr>
              <a:t>存在することを意識することも重要。</a:t>
            </a:r>
            <a:r>
              <a:rPr lang="ja-JP" altLang="en-US" sz="1400" dirty="0">
                <a:solidFill>
                  <a:schemeClr val="tx1"/>
                </a:solidFill>
                <a:latin typeface="Meiryo UI"/>
                <a:ea typeface="Meiryo UI"/>
                <a:cs typeface="Meiryo UI"/>
              </a:rPr>
              <a:t>次年度以降</a:t>
            </a:r>
            <a:r>
              <a:rPr lang="ja-JP" altLang="en-US" sz="1400" dirty="0" smtClean="0">
                <a:solidFill>
                  <a:schemeClr val="tx1"/>
                </a:solidFill>
                <a:latin typeface="Meiryo UI"/>
                <a:ea typeface="Meiryo UI"/>
                <a:cs typeface="Meiryo UI"/>
              </a:rPr>
              <a:t>、基礎自治体である</a:t>
            </a:r>
            <a:r>
              <a:rPr lang="ja-JP" altLang="en-US" sz="1400" b="1" u="sng" dirty="0" smtClean="0">
                <a:solidFill>
                  <a:schemeClr val="tx1"/>
                </a:solidFill>
                <a:latin typeface="Meiryo UI"/>
                <a:ea typeface="Meiryo UI"/>
                <a:cs typeface="Meiryo UI"/>
              </a:rPr>
              <a:t>市町村の</a:t>
            </a:r>
            <a:endParaRPr lang="en-US" altLang="ja-JP" sz="1400" b="1" u="sng" dirty="0" smtClean="0">
              <a:solidFill>
                <a:schemeClr val="tx1"/>
              </a:solidFill>
              <a:latin typeface="Meiryo UI"/>
              <a:ea typeface="Meiryo UI"/>
              <a:cs typeface="Meiryo UI"/>
            </a:endParaRPr>
          </a:p>
          <a:p>
            <a:pPr lvl="0">
              <a:lnSpc>
                <a:spcPts val="1800"/>
              </a:lnSpc>
              <a:defRPr/>
            </a:pPr>
            <a:r>
              <a:rPr lang="ja-JP" altLang="en-US" sz="1400" b="1" dirty="0">
                <a:solidFill>
                  <a:schemeClr val="tx1"/>
                </a:solidFill>
                <a:latin typeface="Meiryo UI"/>
                <a:ea typeface="Meiryo UI"/>
                <a:cs typeface="Meiryo UI"/>
              </a:rPr>
              <a:t>　</a:t>
            </a:r>
            <a:r>
              <a:rPr lang="ja-JP" altLang="en-US" sz="1400" b="1" u="sng" dirty="0" smtClean="0">
                <a:solidFill>
                  <a:schemeClr val="tx1"/>
                </a:solidFill>
                <a:latin typeface="Meiryo UI"/>
                <a:ea typeface="Meiryo UI"/>
                <a:cs typeface="Meiryo UI"/>
              </a:rPr>
              <a:t>取組み</a:t>
            </a:r>
            <a:r>
              <a:rPr lang="ja-JP" altLang="en-US" sz="1400" b="1" u="sng" dirty="0">
                <a:solidFill>
                  <a:schemeClr val="tx1"/>
                </a:solidFill>
                <a:latin typeface="Meiryo UI"/>
                <a:ea typeface="Meiryo UI"/>
                <a:cs typeface="Meiryo UI"/>
              </a:rPr>
              <a:t>も加えるのなら、</a:t>
            </a:r>
            <a:r>
              <a:rPr lang="en-US" altLang="ja-JP" sz="1400" dirty="0" smtClean="0">
                <a:solidFill>
                  <a:schemeClr val="tx1"/>
                </a:solidFill>
                <a:latin typeface="Meiryo UI"/>
                <a:ea typeface="Meiryo UI"/>
                <a:cs typeface="Meiryo UI"/>
              </a:rPr>
              <a:t>SDGs</a:t>
            </a:r>
            <a:r>
              <a:rPr lang="ja-JP" altLang="en-US" sz="1400" dirty="0" smtClean="0">
                <a:solidFill>
                  <a:schemeClr val="tx1"/>
                </a:solidFill>
                <a:latin typeface="Meiryo UI"/>
                <a:ea typeface="Meiryo UI"/>
                <a:cs typeface="Meiryo UI"/>
              </a:rPr>
              <a:t>の</a:t>
            </a:r>
            <a:r>
              <a:rPr lang="ja-JP" altLang="en-US" sz="1400" dirty="0">
                <a:solidFill>
                  <a:schemeClr val="tx1"/>
                </a:solidFill>
                <a:latin typeface="Meiryo UI"/>
                <a:ea typeface="Meiryo UI"/>
                <a:cs typeface="Meiryo UI"/>
              </a:rPr>
              <a:t>「誰一人取り残さない」という考えのもと、</a:t>
            </a:r>
            <a:r>
              <a:rPr lang="ja-JP" altLang="en-US" sz="1400" b="1" u="sng" dirty="0">
                <a:solidFill>
                  <a:schemeClr val="tx1"/>
                </a:solidFill>
                <a:latin typeface="Meiryo UI"/>
                <a:ea typeface="Meiryo UI"/>
                <a:cs typeface="Meiryo UI"/>
              </a:rPr>
              <a:t>そうした地域の状況</a:t>
            </a:r>
            <a:r>
              <a:rPr lang="ja-JP" altLang="en-US" sz="1400" b="1" u="sng" dirty="0" smtClean="0">
                <a:solidFill>
                  <a:schemeClr val="tx1"/>
                </a:solidFill>
                <a:latin typeface="Meiryo UI"/>
                <a:ea typeface="Meiryo UI"/>
                <a:cs typeface="Meiryo UI"/>
              </a:rPr>
              <a:t>を十分踏まえた</a:t>
            </a:r>
            <a:r>
              <a:rPr lang="ja-JP" altLang="en-US" sz="1400" b="1" u="sng" dirty="0">
                <a:solidFill>
                  <a:schemeClr val="tx1"/>
                </a:solidFill>
                <a:latin typeface="Meiryo UI"/>
                <a:ea typeface="Meiryo UI"/>
                <a:cs typeface="Meiryo UI"/>
              </a:rPr>
              <a:t>ものとするべき</a:t>
            </a:r>
            <a:r>
              <a:rPr lang="ja-JP" altLang="en-US" sz="1400" b="1" u="sng" dirty="0" smtClean="0">
                <a:solidFill>
                  <a:schemeClr val="tx1"/>
                </a:solidFill>
                <a:latin typeface="Meiryo UI"/>
                <a:ea typeface="Meiryo UI"/>
                <a:cs typeface="Meiryo UI"/>
              </a:rPr>
              <a:t>。　　</a:t>
            </a:r>
            <a:endParaRPr lang="en-US" altLang="ja-JP" sz="1400" b="1" u="sng" dirty="0" smtClean="0">
              <a:solidFill>
                <a:schemeClr val="tx1"/>
              </a:solidFill>
              <a:latin typeface="Meiryo UI"/>
              <a:ea typeface="Meiryo UI"/>
              <a:cs typeface="Meiryo UI"/>
            </a:endParaRPr>
          </a:p>
          <a:p>
            <a:pPr lvl="0">
              <a:lnSpc>
                <a:spcPts val="1800"/>
              </a:lnSpc>
              <a:defRPr/>
            </a:pPr>
            <a:r>
              <a:rPr lang="ja-JP" altLang="en-US" sz="1400" b="1" dirty="0">
                <a:solidFill>
                  <a:schemeClr val="tx1"/>
                </a:solidFill>
                <a:latin typeface="Meiryo UI"/>
                <a:ea typeface="Meiryo UI"/>
                <a:cs typeface="Meiryo UI"/>
              </a:rPr>
              <a:t>　</a:t>
            </a:r>
            <a:r>
              <a:rPr lang="ja-JP" altLang="en-US" sz="1400" dirty="0" smtClean="0">
                <a:solidFill>
                  <a:schemeClr val="tx1"/>
                </a:solidFill>
                <a:latin typeface="Meiryo UI"/>
                <a:ea typeface="Meiryo UI"/>
                <a:cs typeface="Meiryo UI"/>
              </a:rPr>
              <a:t>［</a:t>
            </a:r>
            <a:r>
              <a:rPr lang="ja-JP" altLang="en-US" sz="1400" dirty="0">
                <a:solidFill>
                  <a:schemeClr val="tx1"/>
                </a:solidFill>
                <a:latin typeface="Meiryo UI"/>
                <a:ea typeface="Meiryo UI"/>
                <a:cs typeface="Meiryo UI"/>
              </a:rPr>
              <a:t>学識者</a:t>
            </a:r>
            <a:r>
              <a:rPr lang="ja-JP" altLang="en-US" sz="1400" dirty="0" smtClean="0">
                <a:solidFill>
                  <a:schemeClr val="tx1"/>
                </a:solidFill>
                <a:latin typeface="Meiryo UI"/>
                <a:ea typeface="Meiryo UI"/>
                <a:cs typeface="Meiryo UI"/>
              </a:rPr>
              <a:t>］</a:t>
            </a:r>
            <a:endParaRPr lang="en-US" altLang="ja-JP" sz="1400" dirty="0">
              <a:solidFill>
                <a:schemeClr val="tx1"/>
              </a:solidFill>
              <a:latin typeface="Meiryo UI"/>
              <a:ea typeface="Meiryo UI"/>
              <a:cs typeface="Meiryo UI"/>
            </a:endParaRPr>
          </a:p>
          <a:p>
            <a:pPr lvl="0">
              <a:lnSpc>
                <a:spcPts val="1800"/>
              </a:lnSpc>
              <a:defRPr/>
            </a:pPr>
            <a:endParaRPr lang="en-US" altLang="ja-JP" sz="1400" dirty="0">
              <a:solidFill>
                <a:schemeClr val="tx1"/>
              </a:solidFill>
              <a:latin typeface="Meiryo UI"/>
              <a:ea typeface="Meiryo UI"/>
              <a:cs typeface="Meiryo UI"/>
            </a:endParaRPr>
          </a:p>
          <a:p>
            <a:pPr lvl="0">
              <a:lnSpc>
                <a:spcPts val="1800"/>
              </a:lnSpc>
              <a:defRPr/>
            </a:pPr>
            <a:r>
              <a:rPr lang="ja-JP" altLang="en-US" sz="1400" dirty="0">
                <a:solidFill>
                  <a:schemeClr val="tx1"/>
                </a:solidFill>
                <a:latin typeface="Meiryo UI"/>
                <a:ea typeface="Meiryo UI"/>
                <a:cs typeface="Meiryo UI"/>
              </a:rPr>
              <a:t>〇　</a:t>
            </a:r>
            <a:r>
              <a:rPr lang="ja-JP" altLang="en-US" sz="1400" b="1" u="sng" dirty="0">
                <a:solidFill>
                  <a:schemeClr val="tx1"/>
                </a:solidFill>
                <a:latin typeface="Meiryo UI"/>
                <a:ea typeface="Meiryo UI"/>
                <a:cs typeface="Meiryo UI"/>
              </a:rPr>
              <a:t>万博のコンセプトにリビングラボがあることから、生活者の観点から意見をもらうことも必要ではないか。</a:t>
            </a:r>
            <a:r>
              <a:rPr lang="ja-JP" altLang="en-US" sz="1400" dirty="0">
                <a:solidFill>
                  <a:schemeClr val="tx1"/>
                </a:solidFill>
                <a:latin typeface="Meiryo UI"/>
                <a:ea typeface="Meiryo UI"/>
                <a:cs typeface="Meiryo UI"/>
              </a:rPr>
              <a:t>より多くの人と</a:t>
            </a:r>
            <a:r>
              <a:rPr lang="ja-JP" altLang="en-US" sz="1400" dirty="0" err="1">
                <a:solidFill>
                  <a:schemeClr val="tx1"/>
                </a:solidFill>
                <a:latin typeface="Meiryo UI"/>
                <a:ea typeface="Meiryo UI"/>
                <a:cs typeface="Meiryo UI"/>
              </a:rPr>
              <a:t>議論す</a:t>
            </a:r>
            <a:r>
              <a:rPr lang="ja-JP" altLang="en-US" sz="1400" dirty="0">
                <a:solidFill>
                  <a:schemeClr val="tx1"/>
                </a:solidFill>
                <a:latin typeface="Meiryo UI"/>
                <a:ea typeface="Meiryo UI"/>
                <a:cs typeface="Meiryo UI"/>
              </a:rPr>
              <a:t>　</a:t>
            </a:r>
            <a:endParaRPr lang="en-US" altLang="ja-JP" sz="1400" dirty="0">
              <a:solidFill>
                <a:schemeClr val="tx1"/>
              </a:solidFill>
              <a:latin typeface="Meiryo UI"/>
              <a:ea typeface="Meiryo UI"/>
              <a:cs typeface="Meiryo UI"/>
            </a:endParaRPr>
          </a:p>
          <a:p>
            <a:pPr lvl="0">
              <a:lnSpc>
                <a:spcPts val="1800"/>
              </a:lnSpc>
              <a:defRPr/>
            </a:pPr>
            <a:r>
              <a:rPr lang="ja-JP" altLang="en-US" sz="1400" dirty="0">
                <a:solidFill>
                  <a:schemeClr val="tx1"/>
                </a:solidFill>
                <a:latin typeface="Meiryo UI"/>
                <a:ea typeface="Meiryo UI"/>
                <a:cs typeface="Meiryo UI"/>
              </a:rPr>
              <a:t>　ることで、その人達も自分事として真剣に考えるようになる。</a:t>
            </a:r>
            <a:r>
              <a:rPr lang="ja-JP" altLang="en-US" sz="1400" dirty="0" smtClean="0">
                <a:solidFill>
                  <a:schemeClr val="tx1"/>
                </a:solidFill>
                <a:latin typeface="Meiryo UI"/>
                <a:ea typeface="Meiryo UI"/>
                <a:cs typeface="Meiryo UI"/>
              </a:rPr>
              <a:t>［民間事業者等］</a:t>
            </a:r>
            <a:endParaRPr lang="en-US" altLang="ja-JP" sz="1400" dirty="0">
              <a:solidFill>
                <a:schemeClr val="tx1"/>
              </a:solidFill>
              <a:latin typeface="Meiryo UI"/>
              <a:ea typeface="Meiryo UI"/>
              <a:cs typeface="Meiryo UI"/>
            </a:endParaRPr>
          </a:p>
          <a:p>
            <a:pPr lvl="0">
              <a:lnSpc>
                <a:spcPts val="1800"/>
              </a:lnSpc>
              <a:defRPr/>
            </a:pPr>
            <a:endParaRPr lang="en-US" altLang="ja-JP" sz="1400" dirty="0">
              <a:solidFill>
                <a:schemeClr val="tx1"/>
              </a:solidFill>
              <a:latin typeface="Meiryo UI"/>
              <a:ea typeface="Meiryo UI"/>
              <a:cs typeface="Meiryo UI"/>
            </a:endParaRPr>
          </a:p>
          <a:p>
            <a:pPr lvl="0">
              <a:lnSpc>
                <a:spcPts val="1800"/>
              </a:lnSpc>
              <a:defRPr/>
            </a:pPr>
            <a:r>
              <a:rPr lang="ja-JP" altLang="en-US" sz="1400" dirty="0">
                <a:solidFill>
                  <a:schemeClr val="tx1"/>
                </a:solidFill>
                <a:latin typeface="Meiryo UI"/>
                <a:ea typeface="Meiryo UI"/>
                <a:cs typeface="Meiryo UI"/>
              </a:rPr>
              <a:t>〇　</a:t>
            </a:r>
            <a:r>
              <a:rPr lang="ja-JP" altLang="ja-JP" sz="1400" u="dbl" dirty="0" smtClean="0">
                <a:solidFill>
                  <a:schemeClr val="tx1"/>
                </a:solidFill>
                <a:ea typeface="Meiryo UI" panose="020B0604030504040204" pitchFamily="50" charset="-128"/>
                <a:cs typeface="Times New Roman" panose="02020603050405020304" pitchFamily="18" charset="0"/>
              </a:rPr>
              <a:t>学生が学外に出て、社会に触れるきっかけを作っていくことが重要と考える。</a:t>
            </a:r>
            <a:r>
              <a:rPr lang="ja-JP" altLang="ja-JP" sz="1400" b="1" u="sng" dirty="0" smtClean="0">
                <a:solidFill>
                  <a:schemeClr val="tx1"/>
                </a:solidFill>
                <a:ea typeface="Meiryo UI" panose="020B0604030504040204" pitchFamily="50" charset="-128"/>
                <a:cs typeface="Times New Roman" panose="02020603050405020304" pitchFamily="18" charset="0"/>
              </a:rPr>
              <a:t>今回</a:t>
            </a:r>
            <a:r>
              <a:rPr lang="ja-JP" altLang="ja-JP" sz="1400" b="1" u="sng" dirty="0">
                <a:solidFill>
                  <a:schemeClr val="tx1"/>
                </a:solidFill>
                <a:ea typeface="Meiryo UI" panose="020B0604030504040204" pitchFamily="50" charset="-128"/>
                <a:cs typeface="Times New Roman" panose="02020603050405020304" pitchFamily="18" charset="0"/>
              </a:rPr>
              <a:t>のビジョンの検討に当たっても、将来を担う</a:t>
            </a:r>
            <a:r>
              <a:rPr lang="ja-JP" altLang="ja-JP" sz="1400" b="1" u="sng" dirty="0" smtClean="0">
                <a:solidFill>
                  <a:schemeClr val="tx1"/>
                </a:solidFill>
                <a:ea typeface="Meiryo UI" panose="020B0604030504040204" pitchFamily="50" charset="-128"/>
                <a:cs typeface="Times New Roman" panose="02020603050405020304" pitchFamily="18" charset="0"/>
              </a:rPr>
              <a:t>若</a:t>
            </a:r>
            <a:endParaRPr lang="en-US" altLang="ja-JP" sz="1400" b="1" u="sng" dirty="0" smtClean="0">
              <a:solidFill>
                <a:schemeClr val="tx1"/>
              </a:solidFill>
              <a:ea typeface="Meiryo UI" panose="020B0604030504040204" pitchFamily="50" charset="-128"/>
              <a:cs typeface="Times New Roman" panose="02020603050405020304" pitchFamily="18" charset="0"/>
            </a:endParaRPr>
          </a:p>
          <a:p>
            <a:pPr lvl="0">
              <a:lnSpc>
                <a:spcPts val="1800"/>
              </a:lnSpc>
              <a:defRPr/>
            </a:pPr>
            <a:r>
              <a:rPr lang="ja-JP" altLang="en-US" sz="1400" dirty="0">
                <a:solidFill>
                  <a:schemeClr val="tx1"/>
                </a:solidFill>
                <a:ea typeface="Meiryo UI" panose="020B0604030504040204" pitchFamily="50" charset="-128"/>
                <a:cs typeface="Times New Roman" panose="02020603050405020304" pitchFamily="18" charset="0"/>
              </a:rPr>
              <a:t>　</a:t>
            </a:r>
            <a:r>
              <a:rPr lang="ja-JP" altLang="ja-JP" sz="1400" b="1" u="sng" dirty="0" smtClean="0">
                <a:solidFill>
                  <a:schemeClr val="tx1"/>
                </a:solidFill>
                <a:ea typeface="Meiryo UI" panose="020B0604030504040204" pitchFamily="50" charset="-128"/>
                <a:cs typeface="Times New Roman" panose="02020603050405020304" pitchFamily="18" charset="0"/>
              </a:rPr>
              <a:t>者</a:t>
            </a:r>
            <a:r>
              <a:rPr lang="ja-JP" altLang="ja-JP" sz="1400" b="1" u="sng" dirty="0">
                <a:solidFill>
                  <a:schemeClr val="tx1"/>
                </a:solidFill>
                <a:ea typeface="Meiryo UI" panose="020B0604030504040204" pitchFamily="50" charset="-128"/>
                <a:cs typeface="Times New Roman" panose="02020603050405020304" pitchFamily="18" charset="0"/>
              </a:rPr>
              <a:t>の意見も聞くとよいのではないか。</a:t>
            </a:r>
            <a:r>
              <a:rPr lang="ja-JP" altLang="ja-JP" sz="1400" dirty="0">
                <a:solidFill>
                  <a:schemeClr val="tx1"/>
                </a:solidFill>
                <a:ea typeface="Meiryo UI" panose="020B0604030504040204" pitchFamily="50" charset="-128"/>
                <a:cs typeface="Times New Roman" panose="02020603050405020304" pitchFamily="18" charset="0"/>
              </a:rPr>
              <a:t>学生にとっても、その経験が自分自身の力につながる。</a:t>
            </a:r>
            <a:r>
              <a:rPr lang="ja-JP" altLang="en-US" sz="1400" dirty="0" smtClean="0">
                <a:solidFill>
                  <a:schemeClr val="tx1"/>
                </a:solidFill>
                <a:latin typeface="Meiryo UI"/>
                <a:ea typeface="Meiryo UI"/>
                <a:cs typeface="Meiryo UI"/>
              </a:rPr>
              <a:t>［学識者］</a:t>
            </a:r>
            <a:endParaRPr lang="en-US" altLang="ja-JP" sz="1400" dirty="0" smtClean="0">
              <a:solidFill>
                <a:schemeClr val="tx1"/>
              </a:solidFill>
              <a:latin typeface="Meiryo UI"/>
              <a:ea typeface="Meiryo UI"/>
              <a:cs typeface="Meiryo UI"/>
            </a:endParaRPr>
          </a:p>
          <a:p>
            <a:pPr lvl="0">
              <a:lnSpc>
                <a:spcPts val="1800"/>
              </a:lnSpc>
              <a:defRPr/>
            </a:pPr>
            <a:endParaRPr lang="en-US" altLang="ja-JP" sz="1400" dirty="0">
              <a:solidFill>
                <a:schemeClr val="tx1"/>
              </a:solidFill>
              <a:latin typeface="Meiryo UI"/>
              <a:ea typeface="Meiryo UI"/>
              <a:cs typeface="Meiryo UI"/>
            </a:endParaRPr>
          </a:p>
          <a:p>
            <a:pPr lvl="0">
              <a:lnSpc>
                <a:spcPts val="1800"/>
              </a:lnSpc>
              <a:defRPr/>
            </a:pPr>
            <a:r>
              <a:rPr lang="ja-JP" altLang="en-US" sz="1400" dirty="0" smtClean="0">
                <a:solidFill>
                  <a:schemeClr val="tx1"/>
                </a:solidFill>
                <a:latin typeface="Meiryo UI"/>
                <a:ea typeface="Meiryo UI"/>
                <a:cs typeface="Meiryo UI"/>
              </a:rPr>
              <a:t>〇　</a:t>
            </a:r>
            <a:r>
              <a:rPr lang="ja-JP" altLang="ja-JP" sz="1400" dirty="0">
                <a:solidFill>
                  <a:schemeClr val="tx1"/>
                </a:solidFill>
                <a:ea typeface="Meiryo UI" panose="020B0604030504040204" pitchFamily="50" charset="-128"/>
                <a:cs typeface="Times New Roman" panose="02020603050405020304" pitchFamily="18" charset="0"/>
              </a:rPr>
              <a:t>人類の発展に貢献するために、</a:t>
            </a:r>
            <a:r>
              <a:rPr lang="ja-JP" altLang="ja-JP" sz="1400" b="1" u="sng" dirty="0">
                <a:solidFill>
                  <a:schemeClr val="tx1"/>
                </a:solidFill>
                <a:ea typeface="Meiryo UI" panose="020B0604030504040204" pitchFamily="50" charset="-128"/>
                <a:cs typeface="Times New Roman" panose="02020603050405020304" pitchFamily="18" charset="0"/>
              </a:rPr>
              <a:t>欠点を見つけて補うのではなく、長所を見つけて伸ばすことを大切にしてほしい</a:t>
            </a:r>
            <a:r>
              <a:rPr lang="ja-JP" altLang="ja-JP" sz="1400" b="1" u="sng" dirty="0" smtClean="0">
                <a:solidFill>
                  <a:schemeClr val="tx1"/>
                </a:solidFill>
                <a:ea typeface="Meiryo UI" panose="020B0604030504040204" pitchFamily="50" charset="-128"/>
                <a:cs typeface="Times New Roman" panose="02020603050405020304" pitchFamily="18" charset="0"/>
              </a:rPr>
              <a:t>。</a:t>
            </a:r>
            <a:r>
              <a:rPr lang="ja-JP" altLang="en-US" sz="1400" dirty="0" smtClean="0">
                <a:solidFill>
                  <a:schemeClr val="tx1"/>
                </a:solidFill>
                <a:latin typeface="Meiryo UI"/>
                <a:ea typeface="Meiryo UI"/>
                <a:cs typeface="Meiryo UI"/>
              </a:rPr>
              <a:t>［学識者］</a:t>
            </a:r>
            <a:endParaRPr kumimoji="0" lang="en-US" altLang="ja-JP" sz="1400" b="0" i="0" u="none" strike="noStrike" kern="1200" cap="none" spc="0" normalizeH="0" baseline="0" noProof="0" dirty="0" smtClean="0">
              <a:ln>
                <a:noFill/>
              </a:ln>
              <a:solidFill>
                <a:schemeClr val="tx1"/>
              </a:solidFill>
              <a:effectLst/>
              <a:uLnTx/>
              <a:uFillTx/>
              <a:latin typeface="Meiryo UI"/>
              <a:ea typeface="Meiryo UI"/>
              <a:cs typeface="Meiryo UI"/>
            </a:endParaRPr>
          </a:p>
          <a:p>
            <a:pPr marL="0" marR="0" lvl="0" indent="0" algn="l" defTabSz="457200" rtl="0" eaLnBrk="1" fontAlgn="auto" latinLnBrk="0" hangingPunct="1">
              <a:lnSpc>
                <a:spcPts val="1800"/>
              </a:lnSpc>
              <a:spcBef>
                <a:spcPts val="120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Meiryo UI"/>
              <a:ea typeface="Meiryo UI"/>
              <a:cs typeface="Meiryo UI"/>
            </a:endParaRPr>
          </a:p>
          <a:p>
            <a:pPr marL="0" marR="0" lvl="0" indent="0" algn="l" defTabSz="457200" rtl="0" eaLnBrk="1" fontAlgn="auto" latinLnBrk="0" hangingPunct="1">
              <a:lnSpc>
                <a:spcPts val="1800"/>
              </a:lnSpc>
              <a:spcBef>
                <a:spcPts val="1200"/>
              </a:spcBef>
              <a:spcAft>
                <a:spcPts val="0"/>
              </a:spcAft>
              <a:buClrTx/>
              <a:buSzTx/>
              <a:buFontTx/>
              <a:buNone/>
              <a:tabLst/>
              <a:defRPr/>
            </a:pPr>
            <a:endParaRPr kumimoji="0" lang="en-US" altLang="ja-JP" sz="1400" b="1" i="0" u="sng" strike="noStrike" kern="1200" cap="none" spc="0" normalizeH="0" baseline="0" noProof="0" dirty="0">
              <a:ln>
                <a:noFill/>
              </a:ln>
              <a:solidFill>
                <a:prstClr val="black"/>
              </a:solidFill>
              <a:effectLst/>
              <a:uLnTx/>
              <a:uFillTx/>
              <a:latin typeface="Meiryo UI"/>
              <a:ea typeface="Meiryo UI"/>
              <a:cs typeface="Meiryo UI"/>
            </a:endParaRPr>
          </a:p>
          <a:p>
            <a:pPr marL="0" marR="0" lvl="0" indent="0" algn="l" defTabSz="457200" rtl="0" eaLnBrk="1" fontAlgn="auto" latinLnBrk="0" hangingPunct="1">
              <a:lnSpc>
                <a:spcPts val="1800"/>
              </a:lnSpc>
              <a:spcBef>
                <a:spcPts val="120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Meiryo UI"/>
              <a:ea typeface="Meiryo UI"/>
              <a:cs typeface="Meiryo UI"/>
            </a:endParaRPr>
          </a:p>
        </p:txBody>
      </p:sp>
      <p:sp>
        <p:nvSpPr>
          <p:cNvPr id="10" name="テキスト ボックス 9"/>
          <p:cNvSpPr txBox="1"/>
          <p:nvPr/>
        </p:nvSpPr>
        <p:spPr>
          <a:xfrm>
            <a:off x="244700" y="378273"/>
            <a:ext cx="2253802" cy="338554"/>
          </a:xfrm>
          <a:prstGeom prst="rect">
            <a:avLst/>
          </a:prstGeom>
          <a:solidFill>
            <a:schemeClr val="tx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ビジョン策定の考え方</a:t>
            </a:r>
            <a:r>
              <a:rPr kumimoji="1" lang="en-US" altLang="ja-JP"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2" name="スライド番号プレースホルダー 3"/>
          <p:cNvSpPr>
            <a:spLocks noGrp="1"/>
          </p:cNvSpPr>
          <p:nvPr>
            <p:ph type="sldNum" sz="quarter" idx="12"/>
          </p:nvPr>
        </p:nvSpPr>
        <p:spPr>
          <a:xfrm>
            <a:off x="7772400" y="6472573"/>
            <a:ext cx="21336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２</a:t>
            </a:r>
            <a:endPar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5572895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136404" y="378274"/>
            <a:ext cx="9303809" cy="5661918"/>
          </a:xfrm>
          <a:prstGeom prst="roundRect">
            <a:avLst>
              <a:gd name="adj" fmla="val 0"/>
            </a:avLst>
          </a:prstGeom>
          <a:noFill/>
          <a:ln w="12700">
            <a:noFill/>
            <a:prstDash val="sysDot"/>
          </a:ln>
        </p:spPr>
        <p:style>
          <a:lnRef idx="2">
            <a:schemeClr val="accent4"/>
          </a:lnRef>
          <a:fillRef idx="1">
            <a:schemeClr val="lt1"/>
          </a:fillRef>
          <a:effectRef idx="0">
            <a:schemeClr val="accent4"/>
          </a:effectRef>
          <a:fontRef idx="minor">
            <a:schemeClr val="dk1"/>
          </a:fontRef>
        </p:style>
        <p:txBody>
          <a:bodyPr lIns="180000" anchor="t" anchorCtr="0"/>
          <a:lstStyle/>
          <a:p>
            <a:pPr>
              <a:lnSpc>
                <a:spcPts val="1800"/>
              </a:lnSpc>
              <a:spcBef>
                <a:spcPts val="1200"/>
              </a:spcBef>
              <a:defRPr/>
            </a:pPr>
            <a:endParaRPr lang="en-US" altLang="ja-JP" sz="1400" dirty="0" smtClean="0">
              <a:solidFill>
                <a:prstClr val="black"/>
              </a:solidFill>
              <a:latin typeface="Meiryo UI"/>
              <a:ea typeface="Meiryo UI"/>
              <a:cs typeface="Meiryo UI"/>
            </a:endParaRPr>
          </a:p>
          <a:p>
            <a:pPr>
              <a:lnSpc>
                <a:spcPts val="1800"/>
              </a:lnSpc>
              <a:spcBef>
                <a:spcPts val="1200"/>
              </a:spcBef>
              <a:defRPr/>
            </a:pPr>
            <a:r>
              <a:rPr lang="ja-JP" altLang="en-US" sz="1400" dirty="0" smtClean="0">
                <a:solidFill>
                  <a:prstClr val="black"/>
                </a:solidFill>
                <a:latin typeface="Meiryo UI"/>
                <a:ea typeface="Meiryo UI"/>
                <a:cs typeface="Meiryo UI"/>
              </a:rPr>
              <a:t>〇</a:t>
            </a:r>
            <a:r>
              <a:rPr lang="ja-JP" altLang="en-US" sz="1400" dirty="0">
                <a:solidFill>
                  <a:prstClr val="black"/>
                </a:solidFill>
                <a:latin typeface="Meiryo UI"/>
                <a:ea typeface="Meiryo UI"/>
                <a:cs typeface="Meiryo UI"/>
              </a:rPr>
              <a:t>　これから世界の中で残っていくためには、一定レベルの都市としての機能を保有していることに加えて、</a:t>
            </a:r>
            <a:r>
              <a:rPr lang="ja-JP" altLang="en-US" sz="1400" b="1" u="sng" dirty="0">
                <a:solidFill>
                  <a:prstClr val="black"/>
                </a:solidFill>
                <a:latin typeface="Meiryo UI"/>
                <a:ea typeface="Meiryo UI"/>
                <a:cs typeface="Meiryo UI"/>
              </a:rPr>
              <a:t>都市独自の魅力が必</a:t>
            </a:r>
            <a:endParaRPr lang="en-US" altLang="ja-JP" sz="1400" b="1" u="sng" dirty="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　</a:t>
            </a:r>
            <a:r>
              <a:rPr lang="ja-JP" altLang="en-US" sz="1400" b="1" u="sng" dirty="0">
                <a:solidFill>
                  <a:prstClr val="black"/>
                </a:solidFill>
                <a:latin typeface="Meiryo UI"/>
                <a:ea typeface="Meiryo UI"/>
                <a:cs typeface="Meiryo UI"/>
              </a:rPr>
              <a:t>要。世界の中で存在感を発揮していくためには、都市機能を高めていくだけでは限界</a:t>
            </a:r>
            <a:r>
              <a:rPr lang="ja-JP" altLang="en-US" sz="1400" dirty="0">
                <a:solidFill>
                  <a:prstClr val="black"/>
                </a:solidFill>
                <a:latin typeface="Meiryo UI"/>
                <a:ea typeface="Meiryo UI"/>
                <a:cs typeface="Meiryo UI"/>
              </a:rPr>
              <a:t>がある</a:t>
            </a:r>
            <a:r>
              <a:rPr lang="ja-JP" altLang="en-US" sz="1400" dirty="0" smtClean="0">
                <a:solidFill>
                  <a:prstClr val="black"/>
                </a:solidFill>
                <a:latin typeface="Meiryo UI"/>
                <a:ea typeface="Meiryo UI"/>
                <a:cs typeface="Meiryo UI"/>
              </a:rPr>
              <a:t>。［シンクタンク］</a:t>
            </a:r>
            <a:endParaRPr lang="en-US" altLang="ja-JP" sz="1400" dirty="0">
              <a:solidFill>
                <a:prstClr val="black"/>
              </a:solidFill>
              <a:latin typeface="Meiryo UI"/>
              <a:ea typeface="Meiryo UI"/>
              <a:cs typeface="Meiryo UI"/>
            </a:endParaRPr>
          </a:p>
          <a:p>
            <a:pPr>
              <a:lnSpc>
                <a:spcPts val="1800"/>
              </a:lnSpc>
              <a:defRPr/>
            </a:pPr>
            <a:endParaRPr lang="en-US" altLang="ja-JP" sz="1400" dirty="0" smtClean="0">
              <a:solidFill>
                <a:prstClr val="black"/>
              </a:solidFill>
              <a:latin typeface="Meiryo UI"/>
              <a:ea typeface="Meiryo UI"/>
              <a:cs typeface="Meiryo UI"/>
            </a:endParaRPr>
          </a:p>
          <a:p>
            <a:pPr>
              <a:lnSpc>
                <a:spcPts val="1800"/>
              </a:lnSpc>
              <a:defRPr/>
            </a:pPr>
            <a:r>
              <a:rPr lang="ja-JP" altLang="en-US" sz="1400" dirty="0" smtClean="0">
                <a:solidFill>
                  <a:prstClr val="black"/>
                </a:solidFill>
                <a:latin typeface="Meiryo UI"/>
                <a:ea typeface="Meiryo UI"/>
                <a:cs typeface="Meiryo UI"/>
              </a:rPr>
              <a:t>〇</a:t>
            </a:r>
            <a:r>
              <a:rPr lang="ja-JP" altLang="en-US" sz="1400" dirty="0">
                <a:solidFill>
                  <a:prstClr val="black"/>
                </a:solidFill>
                <a:latin typeface="Meiryo UI"/>
                <a:ea typeface="Meiryo UI"/>
                <a:cs typeface="Meiryo UI"/>
              </a:rPr>
              <a:t>　</a:t>
            </a:r>
            <a:r>
              <a:rPr lang="en-US" altLang="ja-JP" sz="1400" dirty="0">
                <a:solidFill>
                  <a:prstClr val="black"/>
                </a:solidFill>
                <a:latin typeface="Meiryo UI"/>
                <a:ea typeface="Meiryo UI"/>
                <a:cs typeface="Meiryo UI"/>
              </a:rPr>
              <a:t>20</a:t>
            </a:r>
            <a:r>
              <a:rPr lang="ja-JP" altLang="en-US" sz="1400" dirty="0">
                <a:solidFill>
                  <a:prstClr val="black"/>
                </a:solidFill>
                <a:latin typeface="Meiryo UI"/>
                <a:ea typeface="Meiryo UI"/>
                <a:cs typeface="Meiryo UI"/>
              </a:rPr>
              <a:t>年後には</a:t>
            </a:r>
            <a:r>
              <a:rPr lang="ja-JP" altLang="en-US" sz="1400" dirty="0" smtClean="0">
                <a:solidFill>
                  <a:prstClr val="black"/>
                </a:solidFill>
                <a:latin typeface="Meiryo UI"/>
                <a:ea typeface="Meiryo UI"/>
                <a:cs typeface="Meiryo UI"/>
              </a:rPr>
              <a:t>、</a:t>
            </a:r>
            <a:r>
              <a:rPr lang="ja-JP" altLang="ja-JP" sz="1400" dirty="0">
                <a:solidFill>
                  <a:schemeClr val="tx1"/>
                </a:solidFill>
                <a:ea typeface="Meiryo UI" panose="020B0604030504040204" pitchFamily="50" charset="-128"/>
                <a:cs typeface="Times New Roman" panose="02020603050405020304" pitchFamily="18" charset="0"/>
              </a:rPr>
              <a:t>次々にイノベーションを起こし続ける</a:t>
            </a:r>
            <a:r>
              <a:rPr lang="ja-JP" altLang="en-US" sz="1400" dirty="0" smtClean="0">
                <a:solidFill>
                  <a:schemeClr val="tx1"/>
                </a:solidFill>
                <a:latin typeface="Meiryo UI"/>
                <a:ea typeface="Meiryo UI"/>
                <a:cs typeface="Meiryo UI"/>
              </a:rPr>
              <a:t>都市が</a:t>
            </a:r>
            <a:r>
              <a:rPr lang="ja-JP" altLang="ja-JP" sz="1400" dirty="0">
                <a:solidFill>
                  <a:schemeClr val="tx1"/>
                </a:solidFill>
                <a:ea typeface="Meiryo UI" panose="020B0604030504040204" pitchFamily="50" charset="-128"/>
                <a:cs typeface="Times New Roman" panose="02020603050405020304" pitchFamily="18" charset="0"/>
              </a:rPr>
              <a:t>創造力あふれる</a:t>
            </a:r>
            <a:r>
              <a:rPr lang="ja-JP" altLang="en-US" sz="1400" dirty="0" smtClean="0">
                <a:solidFill>
                  <a:schemeClr val="tx1"/>
                </a:solidFill>
                <a:latin typeface="Meiryo UI"/>
                <a:ea typeface="Meiryo UI"/>
                <a:cs typeface="Meiryo UI"/>
              </a:rPr>
              <a:t>人口</a:t>
            </a:r>
            <a:r>
              <a:rPr lang="ja-JP" altLang="en-US" sz="1400" dirty="0">
                <a:solidFill>
                  <a:schemeClr val="tx1"/>
                </a:solidFill>
                <a:latin typeface="Meiryo UI"/>
                <a:ea typeface="Meiryo UI"/>
                <a:cs typeface="Meiryo UI"/>
              </a:rPr>
              <a:t>の集積地と</a:t>
            </a:r>
            <a:r>
              <a:rPr lang="ja-JP" altLang="en-US" sz="1400" dirty="0" smtClean="0">
                <a:solidFill>
                  <a:schemeClr val="tx1"/>
                </a:solidFill>
                <a:latin typeface="Meiryo UI"/>
                <a:ea typeface="Meiryo UI"/>
                <a:cs typeface="Meiryo UI"/>
              </a:rPr>
              <a:t>して</a:t>
            </a:r>
            <a:r>
              <a:rPr lang="ja-JP" altLang="ja-JP" sz="1400" dirty="0">
                <a:solidFill>
                  <a:schemeClr val="tx1"/>
                </a:solidFill>
                <a:ea typeface="Meiryo UI" panose="020B0604030504040204" pitchFamily="50" charset="-128"/>
                <a:cs typeface="Times New Roman" panose="02020603050405020304" pitchFamily="18" charset="0"/>
              </a:rPr>
              <a:t>自己増殖を続けて</a:t>
            </a:r>
            <a:r>
              <a:rPr lang="ja-JP" altLang="en-US" sz="1400" dirty="0" smtClean="0">
                <a:solidFill>
                  <a:schemeClr val="tx1"/>
                </a:solidFill>
                <a:latin typeface="Meiryo UI"/>
                <a:ea typeface="Meiryo UI"/>
                <a:cs typeface="Meiryo UI"/>
              </a:rPr>
              <a:t>、</a:t>
            </a:r>
            <a:r>
              <a:rPr lang="ja-JP" altLang="en-US" sz="1400" dirty="0">
                <a:solidFill>
                  <a:schemeClr val="tx1"/>
                </a:solidFill>
                <a:latin typeface="Meiryo UI"/>
                <a:ea typeface="Meiryo UI"/>
                <a:cs typeface="Meiryo UI"/>
              </a:rPr>
              <a:t>世界</a:t>
            </a:r>
            <a:r>
              <a:rPr lang="ja-JP" altLang="en-US" sz="1400" dirty="0">
                <a:solidFill>
                  <a:prstClr val="black"/>
                </a:solidFill>
                <a:latin typeface="Meiryo UI"/>
                <a:ea typeface="Meiryo UI"/>
                <a:cs typeface="Meiryo UI"/>
              </a:rPr>
              <a:t>を</a:t>
            </a:r>
            <a:r>
              <a:rPr lang="ja-JP" altLang="en-US" sz="1400" dirty="0" err="1">
                <a:solidFill>
                  <a:prstClr val="black"/>
                </a:solidFill>
                <a:latin typeface="Meiryo UI"/>
                <a:ea typeface="Meiryo UI"/>
                <a:cs typeface="Meiryo UI"/>
              </a:rPr>
              <a:t>引</a:t>
            </a:r>
            <a:r>
              <a:rPr lang="ja-JP" altLang="en-US" sz="1400" dirty="0" err="1" smtClean="0">
                <a:solidFill>
                  <a:prstClr val="black"/>
                </a:solidFill>
                <a:latin typeface="Meiryo UI"/>
                <a:ea typeface="Meiryo UI"/>
                <a:cs typeface="Meiryo UI"/>
              </a:rPr>
              <a:t>っ</a:t>
            </a:r>
            <a:r>
              <a:rPr lang="ja-JP" altLang="en-US" sz="1400" dirty="0" smtClean="0">
                <a:solidFill>
                  <a:prstClr val="black"/>
                </a:solidFill>
                <a:latin typeface="Meiryo UI"/>
                <a:ea typeface="Meiryo UI"/>
                <a:cs typeface="Meiryo UI"/>
              </a:rPr>
              <a:t>　</a:t>
            </a:r>
            <a:endParaRPr lang="en-US" altLang="ja-JP" sz="1400" dirty="0" smtClean="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　</a:t>
            </a:r>
            <a:r>
              <a:rPr lang="ja-JP" altLang="en-US" sz="1400" dirty="0" smtClean="0">
                <a:solidFill>
                  <a:prstClr val="black"/>
                </a:solidFill>
                <a:latin typeface="Meiryo UI"/>
                <a:ea typeface="Meiryo UI"/>
                <a:cs typeface="Meiryo UI"/>
              </a:rPr>
              <a:t>張って</a:t>
            </a:r>
            <a:r>
              <a:rPr lang="ja-JP" altLang="en-US" sz="1400" dirty="0">
                <a:solidFill>
                  <a:prstClr val="black"/>
                </a:solidFill>
                <a:latin typeface="Meiryo UI"/>
                <a:ea typeface="Meiryo UI"/>
                <a:cs typeface="Meiryo UI"/>
              </a:rPr>
              <a:t>いる、世界の可能性をどんどん生み出しているのではないか</a:t>
            </a:r>
            <a:r>
              <a:rPr lang="ja-JP" altLang="en-US" sz="1400" dirty="0" smtClean="0">
                <a:solidFill>
                  <a:prstClr val="black"/>
                </a:solidFill>
                <a:latin typeface="Meiryo UI"/>
                <a:ea typeface="Meiryo UI"/>
                <a:cs typeface="Meiryo UI"/>
              </a:rPr>
              <a:t>。</a:t>
            </a:r>
            <a:r>
              <a:rPr lang="ja-JP" altLang="en-US" sz="1400" b="1" u="sng" dirty="0" smtClean="0">
                <a:solidFill>
                  <a:prstClr val="black"/>
                </a:solidFill>
                <a:latin typeface="Meiryo UI"/>
                <a:ea typeface="Meiryo UI"/>
                <a:cs typeface="Meiryo UI"/>
              </a:rPr>
              <a:t>人が集まり</a:t>
            </a:r>
            <a:r>
              <a:rPr lang="ja-JP" altLang="en-US" sz="1400" b="1" u="sng" dirty="0">
                <a:solidFill>
                  <a:prstClr val="black"/>
                </a:solidFill>
                <a:latin typeface="Meiryo UI"/>
                <a:ea typeface="Meiryo UI"/>
                <a:cs typeface="Meiryo UI"/>
              </a:rPr>
              <a:t>、都市の発展とともに自分の将来を描くことが</a:t>
            </a:r>
            <a:r>
              <a:rPr lang="ja-JP" altLang="en-US" sz="1400" b="1" u="sng" dirty="0" smtClean="0">
                <a:solidFill>
                  <a:prstClr val="black"/>
                </a:solidFill>
                <a:latin typeface="Meiryo UI"/>
                <a:ea typeface="Meiryo UI"/>
                <a:cs typeface="Meiryo UI"/>
              </a:rPr>
              <a:t>でき</a:t>
            </a:r>
            <a:endParaRPr lang="en-US" altLang="ja-JP" sz="1400" b="1" u="sng" dirty="0" smtClean="0">
              <a:solidFill>
                <a:prstClr val="black"/>
              </a:solidFill>
              <a:latin typeface="Meiryo UI"/>
              <a:ea typeface="Meiryo UI"/>
              <a:cs typeface="Meiryo UI"/>
            </a:endParaRPr>
          </a:p>
          <a:p>
            <a:pPr>
              <a:lnSpc>
                <a:spcPts val="1800"/>
              </a:lnSpc>
              <a:defRPr/>
            </a:pPr>
            <a:r>
              <a:rPr lang="ja-JP" altLang="en-US" sz="1400" b="1" dirty="0">
                <a:solidFill>
                  <a:prstClr val="black"/>
                </a:solidFill>
                <a:latin typeface="Meiryo UI"/>
                <a:ea typeface="Meiryo UI"/>
                <a:cs typeface="Meiryo UI"/>
              </a:rPr>
              <a:t>　</a:t>
            </a:r>
            <a:r>
              <a:rPr lang="ja-JP" altLang="en-US" sz="1400" b="1" u="sng" dirty="0" smtClean="0">
                <a:solidFill>
                  <a:prstClr val="black"/>
                </a:solidFill>
                <a:latin typeface="Meiryo UI"/>
                <a:ea typeface="Meiryo UI"/>
                <a:cs typeface="Meiryo UI"/>
              </a:rPr>
              <a:t>る</a:t>
            </a:r>
            <a:r>
              <a:rPr lang="ja-JP" altLang="en-US" sz="1400" b="1" u="sng" dirty="0">
                <a:solidFill>
                  <a:prstClr val="black"/>
                </a:solidFill>
                <a:latin typeface="Meiryo UI"/>
                <a:ea typeface="Meiryo UI"/>
                <a:cs typeface="Meiryo UI"/>
              </a:rPr>
              <a:t>、自分自身の可能性を伸ばすことができる 、「発展都市</a:t>
            </a:r>
            <a:r>
              <a:rPr lang="ja-JP" altLang="en-US" sz="1400" b="1" u="sng" dirty="0" smtClean="0">
                <a:solidFill>
                  <a:prstClr val="black"/>
                </a:solidFill>
                <a:latin typeface="Meiryo UI"/>
                <a:ea typeface="Meiryo UI"/>
                <a:cs typeface="Meiryo UI"/>
              </a:rPr>
              <a:t>」というイメージ</a:t>
            </a:r>
            <a:r>
              <a:rPr lang="ja-JP" altLang="en-US" sz="1400" b="1" u="sng" dirty="0">
                <a:solidFill>
                  <a:prstClr val="black"/>
                </a:solidFill>
                <a:latin typeface="Meiryo UI"/>
                <a:ea typeface="Meiryo UI"/>
                <a:cs typeface="Meiryo UI"/>
              </a:rPr>
              <a:t>を人々が持てることが重要。</a:t>
            </a:r>
            <a:r>
              <a:rPr lang="ja-JP" altLang="en-US" sz="1400" dirty="0" smtClean="0">
                <a:solidFill>
                  <a:prstClr val="black"/>
                </a:solidFill>
                <a:latin typeface="Meiryo UI"/>
                <a:ea typeface="Meiryo UI"/>
                <a:cs typeface="Meiryo UI"/>
              </a:rPr>
              <a:t>［学識者］</a:t>
            </a:r>
            <a:endParaRPr lang="en-US" altLang="ja-JP" sz="1400" dirty="0" smtClean="0">
              <a:solidFill>
                <a:prstClr val="black"/>
              </a:solidFill>
              <a:latin typeface="Meiryo UI"/>
              <a:ea typeface="Meiryo UI"/>
              <a:cs typeface="Meiryo UI"/>
            </a:endParaRPr>
          </a:p>
          <a:p>
            <a:pPr>
              <a:lnSpc>
                <a:spcPts val="1800"/>
              </a:lnSpc>
              <a:defRPr/>
            </a:pPr>
            <a:endParaRPr lang="en-US" altLang="ja-JP" sz="1400" dirty="0" smtClean="0">
              <a:solidFill>
                <a:prstClr val="black"/>
              </a:solidFill>
              <a:latin typeface="Meiryo UI"/>
              <a:ea typeface="Meiryo UI"/>
              <a:cs typeface="Meiryo UI"/>
            </a:endParaRPr>
          </a:p>
          <a:p>
            <a:pPr>
              <a:lnSpc>
                <a:spcPts val="1800"/>
              </a:lnSpc>
              <a:defRPr/>
            </a:pPr>
            <a:r>
              <a:rPr lang="ja-JP" altLang="en-US" sz="1400" dirty="0" smtClean="0">
                <a:solidFill>
                  <a:prstClr val="black"/>
                </a:solidFill>
                <a:latin typeface="Meiryo UI"/>
                <a:ea typeface="Meiryo UI"/>
                <a:cs typeface="Meiryo UI"/>
              </a:rPr>
              <a:t>〇</a:t>
            </a:r>
            <a:r>
              <a:rPr lang="ja-JP" altLang="en-US" sz="1400" dirty="0">
                <a:solidFill>
                  <a:prstClr val="black"/>
                </a:solidFill>
                <a:latin typeface="Meiryo UI"/>
                <a:ea typeface="Meiryo UI"/>
                <a:cs typeface="Meiryo UI"/>
              </a:rPr>
              <a:t>　</a:t>
            </a:r>
            <a:r>
              <a:rPr lang="ja-JP" altLang="en-US" sz="1400" b="1" u="sng" dirty="0">
                <a:solidFill>
                  <a:prstClr val="black"/>
                </a:solidFill>
                <a:latin typeface="Meiryo UI"/>
                <a:ea typeface="Meiryo UI"/>
                <a:cs typeface="Meiryo UI"/>
              </a:rPr>
              <a:t>クリエイティブな都市</a:t>
            </a:r>
            <a:r>
              <a:rPr lang="ja-JP" altLang="en-US" sz="1400" dirty="0">
                <a:solidFill>
                  <a:prstClr val="black"/>
                </a:solidFill>
                <a:latin typeface="Meiryo UI"/>
                <a:ea typeface="Meiryo UI"/>
                <a:cs typeface="Meiryo UI"/>
              </a:rPr>
              <a:t>を作るには、恵まれた階層に限定されず、</a:t>
            </a:r>
            <a:r>
              <a:rPr lang="ja-JP" altLang="en-US" sz="1400" b="1" u="sng" dirty="0">
                <a:solidFill>
                  <a:prstClr val="black"/>
                </a:solidFill>
                <a:latin typeface="Meiryo UI"/>
                <a:ea typeface="Meiryo UI"/>
                <a:cs typeface="Meiryo UI"/>
              </a:rPr>
              <a:t>全ての階層から新たなものが次々に生み出されている</a:t>
            </a:r>
            <a:r>
              <a:rPr lang="ja-JP" altLang="en-US" sz="1400" dirty="0">
                <a:solidFill>
                  <a:prstClr val="black"/>
                </a:solidFill>
                <a:latin typeface="Meiryo UI"/>
                <a:ea typeface="Meiryo UI"/>
                <a:cs typeface="Meiryo UI"/>
              </a:rPr>
              <a:t>ことが</a:t>
            </a:r>
            <a:endParaRPr lang="en-US" altLang="ja-JP" sz="1400" dirty="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　必要。</a:t>
            </a:r>
            <a:r>
              <a:rPr lang="ja-JP" altLang="en-US" sz="1400" dirty="0" smtClean="0">
                <a:solidFill>
                  <a:prstClr val="black"/>
                </a:solidFill>
                <a:latin typeface="Meiryo UI"/>
                <a:ea typeface="Meiryo UI"/>
                <a:cs typeface="Meiryo UI"/>
              </a:rPr>
              <a:t>［学識者］</a:t>
            </a:r>
            <a:endParaRPr lang="en-US" altLang="ja-JP" sz="1400" dirty="0">
              <a:solidFill>
                <a:prstClr val="black"/>
              </a:solidFill>
              <a:latin typeface="Meiryo UI"/>
              <a:ea typeface="Meiryo UI"/>
              <a:cs typeface="Meiryo UI"/>
            </a:endParaRPr>
          </a:p>
          <a:p>
            <a:pPr>
              <a:lnSpc>
                <a:spcPts val="1800"/>
              </a:lnSpc>
              <a:defRPr/>
            </a:pPr>
            <a:endParaRPr lang="en-US" altLang="ja-JP" sz="1400" dirty="0" smtClean="0">
              <a:solidFill>
                <a:prstClr val="black"/>
              </a:solidFill>
              <a:latin typeface="Meiryo UI"/>
              <a:ea typeface="Meiryo UI"/>
              <a:cs typeface="Meiryo UI"/>
            </a:endParaRPr>
          </a:p>
          <a:p>
            <a:pPr>
              <a:lnSpc>
                <a:spcPts val="1800"/>
              </a:lnSpc>
              <a:defRPr/>
            </a:pPr>
            <a:r>
              <a:rPr lang="ja-JP" altLang="en-US" sz="1400" dirty="0" smtClean="0">
                <a:solidFill>
                  <a:prstClr val="black"/>
                </a:solidFill>
                <a:latin typeface="Meiryo UI"/>
                <a:ea typeface="Meiryo UI"/>
                <a:cs typeface="Meiryo UI"/>
              </a:rPr>
              <a:t>〇</a:t>
            </a:r>
            <a:r>
              <a:rPr lang="ja-JP" altLang="en-US" sz="1400" dirty="0">
                <a:solidFill>
                  <a:prstClr val="black"/>
                </a:solidFill>
                <a:latin typeface="Meiryo UI"/>
                <a:ea typeface="Meiryo UI"/>
                <a:cs typeface="Meiryo UI"/>
              </a:rPr>
              <a:t>　</a:t>
            </a:r>
            <a:r>
              <a:rPr lang="ja-JP" altLang="en-US" sz="1400" b="1" u="sng" dirty="0">
                <a:solidFill>
                  <a:prstClr val="black"/>
                </a:solidFill>
                <a:latin typeface="Meiryo UI"/>
                <a:ea typeface="Meiryo UI"/>
                <a:cs typeface="Meiryo UI"/>
              </a:rPr>
              <a:t>「るつぼ」のような都市に大阪がなれるかどうか。</a:t>
            </a:r>
            <a:r>
              <a:rPr lang="ja-JP" altLang="en-US" sz="1400" dirty="0">
                <a:solidFill>
                  <a:prstClr val="black"/>
                </a:solidFill>
                <a:latin typeface="Meiryo UI"/>
                <a:ea typeface="Meiryo UI"/>
                <a:cs typeface="Meiryo UI"/>
              </a:rPr>
              <a:t>いろいろな産業や人が雑多に入ってくる中で、新しいものが生まれるというイ</a:t>
            </a:r>
            <a:endParaRPr lang="en-US" altLang="ja-JP" sz="1400" dirty="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　メージ。</a:t>
            </a:r>
            <a:r>
              <a:rPr lang="ja-JP" altLang="en-US" sz="1400" b="1" u="sng" dirty="0">
                <a:solidFill>
                  <a:prstClr val="black"/>
                </a:solidFill>
                <a:latin typeface="Meiryo UI"/>
                <a:ea typeface="Meiryo UI"/>
                <a:cs typeface="Meiryo UI"/>
              </a:rPr>
              <a:t>人を集める力、新しいものを生み出す力をどう示すことができるかがカギ。</a:t>
            </a:r>
            <a:r>
              <a:rPr lang="ja-JP" altLang="en-US" sz="1400" dirty="0" smtClean="0">
                <a:solidFill>
                  <a:prstClr val="black"/>
                </a:solidFill>
                <a:latin typeface="Meiryo UI"/>
                <a:ea typeface="Meiryo UI"/>
                <a:cs typeface="Meiryo UI"/>
              </a:rPr>
              <a:t>［学識者］</a:t>
            </a:r>
            <a:endParaRPr lang="en-US" altLang="ja-JP" sz="1400" dirty="0">
              <a:solidFill>
                <a:prstClr val="black"/>
              </a:solidFill>
              <a:latin typeface="Meiryo UI"/>
              <a:ea typeface="Meiryo UI"/>
              <a:cs typeface="Meiryo UI"/>
            </a:endParaRPr>
          </a:p>
          <a:p>
            <a:pPr>
              <a:lnSpc>
                <a:spcPts val="1800"/>
              </a:lnSpc>
              <a:defRPr/>
            </a:pPr>
            <a:endParaRPr lang="en-US" altLang="ja-JP" sz="1400" dirty="0" smtClean="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〇　歴史的には、豊臣秀吉の時代に大阪・関西が最もパワーがあった。</a:t>
            </a:r>
            <a:r>
              <a:rPr lang="ja-JP" altLang="en-US" sz="1400" b="1" u="sng" dirty="0">
                <a:solidFill>
                  <a:prstClr val="black"/>
                </a:solidFill>
                <a:latin typeface="Meiryo UI"/>
                <a:ea typeface="Meiryo UI"/>
                <a:cs typeface="Meiryo UI"/>
              </a:rPr>
              <a:t>大阪・関西万博を経て、大阪・関西が再びその位置</a:t>
            </a:r>
            <a:r>
              <a:rPr lang="ja-JP" altLang="en-US" sz="1400" b="1" u="sng" dirty="0" smtClean="0">
                <a:solidFill>
                  <a:prstClr val="black"/>
                </a:solidFill>
                <a:latin typeface="Meiryo UI"/>
                <a:ea typeface="Meiryo UI"/>
                <a:cs typeface="Meiryo UI"/>
              </a:rPr>
              <a:t>に</a:t>
            </a:r>
            <a:endParaRPr lang="en-US" altLang="ja-JP" sz="1400" b="1" u="sng" dirty="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　</a:t>
            </a:r>
            <a:r>
              <a:rPr lang="ja-JP" altLang="en-US" sz="1400" b="1" u="sng" dirty="0" smtClean="0">
                <a:solidFill>
                  <a:prstClr val="black"/>
                </a:solidFill>
                <a:latin typeface="Meiryo UI"/>
                <a:ea typeface="Meiryo UI"/>
                <a:cs typeface="Meiryo UI"/>
              </a:rPr>
              <a:t>復権すると</a:t>
            </a:r>
            <a:r>
              <a:rPr lang="ja-JP" altLang="en-US" sz="1400" b="1" u="sng" dirty="0">
                <a:solidFill>
                  <a:prstClr val="black"/>
                </a:solidFill>
                <a:latin typeface="Meiryo UI"/>
                <a:ea typeface="Meiryo UI"/>
                <a:cs typeface="Meiryo UI"/>
              </a:rPr>
              <a:t>いう夢を持てるとワクワクできる。</a:t>
            </a:r>
            <a:r>
              <a:rPr lang="ja-JP" altLang="en-US" sz="1400" dirty="0">
                <a:solidFill>
                  <a:prstClr val="black"/>
                </a:solidFill>
                <a:latin typeface="Meiryo UI"/>
                <a:ea typeface="Meiryo UI"/>
                <a:cs typeface="Meiryo UI"/>
              </a:rPr>
              <a:t>［学識者］</a:t>
            </a:r>
            <a:endParaRPr lang="en-US" altLang="ja-JP" sz="1400" dirty="0">
              <a:solidFill>
                <a:prstClr val="black"/>
              </a:solidFill>
              <a:latin typeface="Meiryo UI"/>
              <a:ea typeface="Meiryo UI"/>
              <a:cs typeface="Meiryo UI"/>
            </a:endParaRPr>
          </a:p>
          <a:p>
            <a:pPr>
              <a:lnSpc>
                <a:spcPts val="1800"/>
              </a:lnSpc>
              <a:defRPr/>
            </a:pPr>
            <a:endParaRPr lang="en-US" altLang="ja-JP" sz="1400" dirty="0" smtClean="0">
              <a:solidFill>
                <a:prstClr val="black"/>
              </a:solidFill>
              <a:latin typeface="Meiryo UI"/>
              <a:ea typeface="Meiryo UI"/>
              <a:cs typeface="Meiryo UI"/>
            </a:endParaRPr>
          </a:p>
          <a:p>
            <a:pPr>
              <a:lnSpc>
                <a:spcPts val="1800"/>
              </a:lnSpc>
              <a:defRPr/>
            </a:pPr>
            <a:r>
              <a:rPr lang="ja-JP" altLang="en-US" sz="1400" dirty="0" smtClean="0">
                <a:solidFill>
                  <a:prstClr val="black"/>
                </a:solidFill>
                <a:latin typeface="Meiryo UI"/>
                <a:ea typeface="Meiryo UI"/>
                <a:cs typeface="Meiryo UI"/>
              </a:rPr>
              <a:t>〇</a:t>
            </a:r>
            <a:r>
              <a:rPr lang="ja-JP" altLang="en-US" sz="1400" dirty="0">
                <a:solidFill>
                  <a:prstClr val="black"/>
                </a:solidFill>
                <a:latin typeface="Meiryo UI"/>
                <a:ea typeface="Meiryo UI"/>
                <a:cs typeface="Meiryo UI"/>
              </a:rPr>
              <a:t>　</a:t>
            </a:r>
            <a:r>
              <a:rPr lang="ja-JP" altLang="en-US" sz="1400" b="1" u="sng" dirty="0">
                <a:solidFill>
                  <a:prstClr val="black"/>
                </a:solidFill>
                <a:latin typeface="Meiryo UI"/>
                <a:ea typeface="Meiryo UI"/>
                <a:cs typeface="Meiryo UI"/>
              </a:rPr>
              <a:t>大阪・関西万博が大きな転換点となり、</a:t>
            </a:r>
            <a:r>
              <a:rPr lang="ja-JP" altLang="en-US" sz="1400" dirty="0">
                <a:solidFill>
                  <a:prstClr val="black"/>
                </a:solidFill>
                <a:latin typeface="Meiryo UI"/>
                <a:ea typeface="Meiryo UI"/>
                <a:cs typeface="Meiryo UI"/>
              </a:rPr>
              <a:t>技術革新や</a:t>
            </a:r>
            <a:r>
              <a:rPr lang="en-US" altLang="ja-JP" sz="1400" dirty="0">
                <a:solidFill>
                  <a:prstClr val="black"/>
                </a:solidFill>
                <a:latin typeface="Meiryo UI"/>
                <a:ea typeface="Meiryo UI"/>
                <a:cs typeface="Meiryo UI"/>
              </a:rPr>
              <a:t>SDGs</a:t>
            </a:r>
            <a:r>
              <a:rPr lang="ja-JP" altLang="en-US" sz="1400" dirty="0">
                <a:solidFill>
                  <a:prstClr val="black"/>
                </a:solidFill>
                <a:latin typeface="Meiryo UI"/>
                <a:ea typeface="Meiryo UI"/>
                <a:cs typeface="Meiryo UI"/>
              </a:rPr>
              <a:t>の取組が進むなど、</a:t>
            </a:r>
            <a:r>
              <a:rPr lang="ja-JP" altLang="en-US" sz="1400" b="1" u="sng" dirty="0">
                <a:solidFill>
                  <a:prstClr val="black"/>
                </a:solidFill>
                <a:latin typeface="Meiryo UI"/>
                <a:ea typeface="Meiryo UI"/>
                <a:cs typeface="Meiryo UI"/>
              </a:rPr>
              <a:t>価値観が大きく変わっていく。人々が未来に</a:t>
            </a:r>
            <a:endParaRPr lang="en-US" altLang="ja-JP" sz="1400" b="1" u="sng" dirty="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　</a:t>
            </a:r>
            <a:r>
              <a:rPr lang="ja-JP" altLang="en-US" sz="1400" b="1" u="sng" dirty="0">
                <a:solidFill>
                  <a:prstClr val="black"/>
                </a:solidFill>
                <a:latin typeface="Meiryo UI"/>
                <a:ea typeface="Meiryo UI"/>
                <a:cs typeface="Meiryo UI"/>
              </a:rPr>
              <a:t>夢を描ける都市、集って創造性を発揮しようと思える風土や雰囲気をつくることが重要</a:t>
            </a:r>
            <a:r>
              <a:rPr lang="ja-JP" altLang="en-US" sz="1400" dirty="0">
                <a:solidFill>
                  <a:prstClr val="black"/>
                </a:solidFill>
                <a:latin typeface="Meiryo UI"/>
                <a:ea typeface="Meiryo UI"/>
                <a:cs typeface="Meiryo UI"/>
              </a:rPr>
              <a:t>になる</a:t>
            </a:r>
            <a:r>
              <a:rPr lang="ja-JP" altLang="en-US" sz="1400" dirty="0" smtClean="0">
                <a:solidFill>
                  <a:prstClr val="black"/>
                </a:solidFill>
                <a:latin typeface="Meiryo UI"/>
                <a:ea typeface="Meiryo UI"/>
                <a:cs typeface="Meiryo UI"/>
              </a:rPr>
              <a:t>。</a:t>
            </a:r>
            <a:r>
              <a:rPr lang="ja-JP" altLang="en-US" sz="1400" dirty="0">
                <a:solidFill>
                  <a:prstClr val="black"/>
                </a:solidFill>
                <a:latin typeface="Meiryo UI"/>
                <a:ea typeface="Meiryo UI"/>
                <a:cs typeface="Meiryo UI"/>
              </a:rPr>
              <a:t>［学識者</a:t>
            </a:r>
            <a:r>
              <a:rPr lang="ja-JP" altLang="en-US" sz="1400" dirty="0" smtClean="0">
                <a:solidFill>
                  <a:prstClr val="black"/>
                </a:solidFill>
                <a:latin typeface="Meiryo UI"/>
                <a:ea typeface="Meiryo UI"/>
                <a:cs typeface="Meiryo UI"/>
              </a:rPr>
              <a:t>］</a:t>
            </a:r>
            <a:endParaRPr lang="en-US" altLang="ja-JP" sz="1400" dirty="0" smtClean="0">
              <a:solidFill>
                <a:prstClr val="black"/>
              </a:solidFill>
              <a:latin typeface="Meiryo UI"/>
              <a:ea typeface="Meiryo UI"/>
              <a:cs typeface="Meiryo UI"/>
            </a:endParaRPr>
          </a:p>
          <a:p>
            <a:pPr>
              <a:lnSpc>
                <a:spcPts val="1800"/>
              </a:lnSpc>
              <a:defRPr/>
            </a:pPr>
            <a:endParaRPr lang="en-US" altLang="ja-JP" sz="1400" dirty="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　</a:t>
            </a:r>
            <a:r>
              <a:rPr lang="ja-JP" altLang="en-US" sz="1400" b="1" u="sng" dirty="0">
                <a:solidFill>
                  <a:prstClr val="black"/>
                </a:solidFill>
                <a:latin typeface="Meiryo UI"/>
                <a:ea typeface="Meiryo UI"/>
                <a:cs typeface="Meiryo UI"/>
              </a:rPr>
              <a:t>イノベーションが起こる面白いまち、若い人たちが何かチャレンジできると感じられるようなまち</a:t>
            </a:r>
            <a:r>
              <a:rPr lang="ja-JP" altLang="en-US" sz="1400" dirty="0">
                <a:solidFill>
                  <a:prstClr val="black"/>
                </a:solidFill>
                <a:latin typeface="Meiryo UI"/>
                <a:ea typeface="Meiryo UI"/>
                <a:cs typeface="Meiryo UI"/>
              </a:rPr>
              <a:t>が、都市として魅力的。</a:t>
            </a:r>
            <a:endParaRPr lang="en-US" altLang="ja-JP" sz="1400" dirty="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　［学識者］</a:t>
            </a:r>
            <a:endParaRPr lang="en-US" altLang="ja-JP" sz="1400" dirty="0">
              <a:solidFill>
                <a:prstClr val="black"/>
              </a:solidFill>
              <a:latin typeface="Meiryo UI"/>
              <a:ea typeface="Meiryo UI"/>
              <a:cs typeface="Meiryo UI"/>
            </a:endParaRPr>
          </a:p>
          <a:p>
            <a:pPr>
              <a:lnSpc>
                <a:spcPts val="1800"/>
              </a:lnSpc>
              <a:defRPr/>
            </a:pPr>
            <a:endParaRPr lang="en-US" altLang="ja-JP" sz="1400" dirty="0">
              <a:solidFill>
                <a:prstClr val="black"/>
              </a:solidFill>
              <a:latin typeface="Meiryo UI"/>
              <a:ea typeface="Meiryo UI"/>
              <a:cs typeface="Meiryo UI"/>
            </a:endParaRPr>
          </a:p>
          <a:p>
            <a:pPr>
              <a:lnSpc>
                <a:spcPts val="1800"/>
              </a:lnSpc>
              <a:spcBef>
                <a:spcPts val="1200"/>
              </a:spcBef>
              <a:defRPr/>
            </a:pPr>
            <a:endParaRPr lang="en-US" altLang="ja-JP" sz="1400" b="1" u="sng" dirty="0">
              <a:solidFill>
                <a:prstClr val="black"/>
              </a:solidFill>
              <a:latin typeface="Meiryo UI"/>
              <a:ea typeface="Meiryo UI"/>
              <a:cs typeface="Meiryo UI"/>
            </a:endParaRPr>
          </a:p>
          <a:p>
            <a:pPr>
              <a:lnSpc>
                <a:spcPts val="1800"/>
              </a:lnSpc>
              <a:defRPr/>
            </a:pPr>
            <a:endParaRPr lang="en-US" altLang="ja-JP" sz="1400" dirty="0">
              <a:solidFill>
                <a:prstClr val="black"/>
              </a:solidFill>
              <a:latin typeface="Meiryo UI"/>
              <a:ea typeface="Meiryo UI"/>
              <a:cs typeface="Meiryo UI"/>
            </a:endParaRPr>
          </a:p>
          <a:p>
            <a:pPr>
              <a:lnSpc>
                <a:spcPts val="1800"/>
              </a:lnSpc>
              <a:defRPr/>
            </a:pPr>
            <a:endParaRPr lang="en-US" altLang="ja-JP" sz="1400" b="1" u="sng" dirty="0">
              <a:solidFill>
                <a:prstClr val="black"/>
              </a:solidFill>
              <a:latin typeface="Meiryo UI"/>
              <a:ea typeface="Meiryo UI"/>
              <a:cs typeface="Meiryo UI"/>
            </a:endParaRPr>
          </a:p>
          <a:p>
            <a:pPr>
              <a:lnSpc>
                <a:spcPts val="1800"/>
              </a:lnSpc>
              <a:defRPr/>
            </a:pPr>
            <a:endParaRPr lang="en-US" altLang="ja-JP" sz="1400" dirty="0">
              <a:solidFill>
                <a:prstClr val="black"/>
              </a:solidFill>
              <a:latin typeface="Meiryo UI"/>
              <a:ea typeface="Meiryo UI"/>
              <a:cs typeface="Meiryo UI"/>
            </a:endParaRPr>
          </a:p>
          <a:p>
            <a:pPr>
              <a:lnSpc>
                <a:spcPts val="1800"/>
              </a:lnSpc>
              <a:defRPr/>
            </a:pPr>
            <a:endParaRPr lang="en-US" altLang="ja-JP" sz="1400" dirty="0">
              <a:solidFill>
                <a:prstClr val="black"/>
              </a:solidFill>
              <a:latin typeface="Meiryo UI"/>
              <a:ea typeface="Meiryo UI"/>
              <a:cs typeface="Meiryo UI"/>
            </a:endParaRPr>
          </a:p>
          <a:p>
            <a:pPr>
              <a:lnSpc>
                <a:spcPts val="1800"/>
              </a:lnSpc>
              <a:spcBef>
                <a:spcPts val="1200"/>
              </a:spcBef>
              <a:defRPr/>
            </a:pPr>
            <a:endParaRPr lang="en-US" altLang="ja-JP" sz="1400" dirty="0">
              <a:solidFill>
                <a:prstClr val="black"/>
              </a:solidFill>
              <a:latin typeface="Meiryo UI"/>
              <a:ea typeface="Meiryo UI"/>
              <a:cs typeface="Meiryo UI"/>
            </a:endParaRPr>
          </a:p>
          <a:p>
            <a:pPr lvl="0">
              <a:lnSpc>
                <a:spcPts val="1800"/>
              </a:lnSpc>
              <a:spcBef>
                <a:spcPts val="1200"/>
              </a:spcBef>
              <a:defRPr/>
            </a:pPr>
            <a:endParaRPr kumimoji="0" lang="ja-JP" altLang="en-US" sz="1400" b="0" i="0" u="none" strike="noStrike" kern="1200" cap="none" spc="0" normalizeH="0" baseline="0" noProof="0" dirty="0">
              <a:ln>
                <a:noFill/>
              </a:ln>
              <a:solidFill>
                <a:prstClr val="black"/>
              </a:solidFill>
              <a:effectLst/>
              <a:uLnTx/>
              <a:uFillTx/>
              <a:latin typeface="Meiryo UI"/>
              <a:ea typeface="Meiryo UI"/>
              <a:cs typeface="Meiryo UI"/>
            </a:endParaRPr>
          </a:p>
        </p:txBody>
      </p:sp>
      <p:sp>
        <p:nvSpPr>
          <p:cNvPr id="10" name="正方形/長方形 9"/>
          <p:cNvSpPr/>
          <p:nvPr/>
        </p:nvSpPr>
        <p:spPr>
          <a:xfrm>
            <a:off x="136404" y="300785"/>
            <a:ext cx="9303809" cy="5739407"/>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244700" y="378273"/>
            <a:ext cx="2086376" cy="338554"/>
          </a:xfrm>
          <a:prstGeom prst="rect">
            <a:avLst/>
          </a:prstGeom>
          <a:solidFill>
            <a:schemeClr val="tx1"/>
          </a:solidFill>
        </p:spPr>
        <p:txBody>
          <a:bodyPr wrap="square" rtlCol="0">
            <a:spAutoFit/>
          </a:bodyPr>
          <a:lstStyle/>
          <a:p>
            <a:r>
              <a:rPr kumimoji="1" lang="en-US" altLang="ja-JP" sz="1600" b="1" dirty="0" smtClean="0">
                <a:solidFill>
                  <a:schemeClr val="bg1"/>
                </a:solidFill>
                <a:latin typeface="Meiryo UI" panose="020B0604030504040204" pitchFamily="50" charset="-128"/>
                <a:ea typeface="Meiryo UI" panose="020B0604030504040204" pitchFamily="50" charset="-128"/>
              </a:rPr>
              <a:t>【</a:t>
            </a:r>
            <a:r>
              <a:rPr kumimoji="1" lang="ja-JP" altLang="en-US" sz="1600" b="1" dirty="0" smtClean="0">
                <a:solidFill>
                  <a:schemeClr val="bg1"/>
                </a:solidFill>
                <a:latin typeface="Meiryo UI" panose="020B0604030504040204" pitchFamily="50" charset="-128"/>
                <a:ea typeface="Meiryo UI" panose="020B0604030504040204" pitchFamily="50" charset="-128"/>
              </a:rPr>
              <a:t>めざすべき都市像①</a:t>
            </a:r>
            <a:r>
              <a:rPr kumimoji="1" lang="en-US" altLang="ja-JP" sz="1600" b="1" dirty="0" smtClean="0">
                <a:solidFill>
                  <a:schemeClr val="bg1"/>
                </a:solidFill>
                <a:latin typeface="Meiryo UI" panose="020B0604030504040204" pitchFamily="50" charset="-128"/>
                <a:ea typeface="Meiryo UI" panose="020B0604030504040204" pitchFamily="50" charset="-128"/>
              </a:rPr>
              <a:t>】</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14" name="スライド番号プレースホルダー 3"/>
          <p:cNvSpPr>
            <a:spLocks noGrp="1"/>
          </p:cNvSpPr>
          <p:nvPr>
            <p:ph type="sldNum" sz="quarter" idx="12"/>
          </p:nvPr>
        </p:nvSpPr>
        <p:spPr>
          <a:xfrm>
            <a:off x="7772400" y="6472573"/>
            <a:ext cx="2133600" cy="365125"/>
          </a:xfrm>
        </p:spPr>
        <p:txBody>
          <a:bodyPr/>
          <a:lstStyle/>
          <a:p>
            <a:pPr>
              <a:defRPr/>
            </a:pPr>
            <a:r>
              <a:rPr lang="ja-JP" altLang="en-US" sz="1400" b="1" dirty="0" smtClean="0">
                <a:solidFill>
                  <a:schemeClr val="tx1"/>
                </a:solidFill>
                <a:latin typeface="Meiryo UI" panose="020B0604030504040204" pitchFamily="50" charset="-128"/>
                <a:ea typeface="Meiryo UI" panose="020B0604030504040204" pitchFamily="50" charset="-128"/>
              </a:rPr>
              <a:t>３</a:t>
            </a:r>
            <a:endParaRPr lang="ja-JP" altLang="en-US" sz="14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923726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136404" y="397016"/>
            <a:ext cx="9303809" cy="5102264"/>
          </a:xfrm>
          <a:prstGeom prst="roundRect">
            <a:avLst>
              <a:gd name="adj" fmla="val 0"/>
            </a:avLst>
          </a:prstGeom>
          <a:noFill/>
          <a:ln w="12700">
            <a:noFill/>
            <a:prstDash val="sysDot"/>
          </a:ln>
        </p:spPr>
        <p:style>
          <a:lnRef idx="2">
            <a:schemeClr val="accent4"/>
          </a:lnRef>
          <a:fillRef idx="1">
            <a:schemeClr val="lt1"/>
          </a:fillRef>
          <a:effectRef idx="0">
            <a:schemeClr val="accent4"/>
          </a:effectRef>
          <a:fontRef idx="minor">
            <a:schemeClr val="dk1"/>
          </a:fontRef>
        </p:style>
        <p:txBody>
          <a:bodyPr lIns="180000" anchor="t" anchorCtr="0"/>
          <a:lstStyle/>
          <a:p>
            <a:pPr>
              <a:lnSpc>
                <a:spcPts val="1800"/>
              </a:lnSpc>
              <a:spcBef>
                <a:spcPts val="1200"/>
              </a:spcBef>
              <a:defRPr/>
            </a:pPr>
            <a:endParaRPr lang="en-US" altLang="ja-JP" sz="1400" dirty="0" smtClean="0">
              <a:solidFill>
                <a:prstClr val="black"/>
              </a:solidFill>
              <a:latin typeface="Meiryo UI"/>
              <a:ea typeface="Meiryo UI"/>
              <a:cs typeface="Meiryo UI"/>
            </a:endParaRPr>
          </a:p>
          <a:p>
            <a:pPr>
              <a:lnSpc>
                <a:spcPts val="1800"/>
              </a:lnSpc>
              <a:defRPr/>
            </a:pPr>
            <a:endParaRPr lang="en-US" altLang="ja-JP" sz="1400" dirty="0" smtClean="0">
              <a:solidFill>
                <a:prstClr val="black"/>
              </a:solidFill>
              <a:latin typeface="Meiryo UI"/>
              <a:ea typeface="Meiryo UI"/>
              <a:cs typeface="Meiryo UI"/>
            </a:endParaRPr>
          </a:p>
          <a:p>
            <a:pPr>
              <a:lnSpc>
                <a:spcPts val="1800"/>
              </a:lnSpc>
              <a:defRPr/>
            </a:pPr>
            <a:r>
              <a:rPr lang="ja-JP" altLang="en-US" sz="1400" dirty="0" smtClean="0">
                <a:solidFill>
                  <a:prstClr val="black"/>
                </a:solidFill>
                <a:latin typeface="Meiryo UI"/>
                <a:ea typeface="Meiryo UI"/>
                <a:cs typeface="Meiryo UI"/>
              </a:rPr>
              <a:t>〇　大阪・関西には豊かな文化資源がある。こうした</a:t>
            </a:r>
            <a:r>
              <a:rPr lang="ja-JP" altLang="en-US" sz="1400" b="1" u="sng" dirty="0" smtClean="0">
                <a:solidFill>
                  <a:prstClr val="black"/>
                </a:solidFill>
                <a:latin typeface="Meiryo UI"/>
                <a:ea typeface="Meiryo UI"/>
                <a:cs typeface="Meiryo UI"/>
              </a:rPr>
              <a:t>文化も起爆剤として、新しいことを生み出すことができる</a:t>
            </a:r>
            <a:r>
              <a:rPr lang="ja-JP" altLang="en-US" sz="1400" dirty="0" smtClean="0">
                <a:solidFill>
                  <a:prstClr val="black"/>
                </a:solidFill>
                <a:latin typeface="Meiryo UI"/>
                <a:ea typeface="Meiryo UI"/>
                <a:cs typeface="Meiryo UI"/>
              </a:rPr>
              <a:t>と</a:t>
            </a:r>
            <a:r>
              <a:rPr lang="ja-JP" altLang="en-US" sz="1400" dirty="0">
                <a:solidFill>
                  <a:prstClr val="black"/>
                </a:solidFill>
                <a:latin typeface="Meiryo UI"/>
                <a:ea typeface="Meiryo UI"/>
                <a:cs typeface="Meiryo UI"/>
              </a:rPr>
              <a:t>考える</a:t>
            </a:r>
            <a:r>
              <a:rPr lang="ja-JP" altLang="en-US" sz="1400" dirty="0" smtClean="0">
                <a:solidFill>
                  <a:prstClr val="black"/>
                </a:solidFill>
                <a:latin typeface="Meiryo UI"/>
                <a:ea typeface="Meiryo UI"/>
                <a:cs typeface="Meiryo UI"/>
              </a:rPr>
              <a:t>。</a:t>
            </a:r>
            <a:endParaRPr lang="en-US" altLang="ja-JP" sz="1400" dirty="0" smtClean="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　</a:t>
            </a:r>
            <a:r>
              <a:rPr lang="ja-JP" altLang="en-US" sz="1400" dirty="0" smtClean="0">
                <a:solidFill>
                  <a:prstClr val="black"/>
                </a:solidFill>
                <a:latin typeface="Meiryo UI"/>
                <a:ea typeface="Meiryo UI"/>
                <a:cs typeface="Meiryo UI"/>
              </a:rPr>
              <a:t>［</a:t>
            </a:r>
            <a:r>
              <a:rPr lang="ja-JP" altLang="en-US" sz="1400" dirty="0">
                <a:solidFill>
                  <a:prstClr val="black"/>
                </a:solidFill>
                <a:latin typeface="Meiryo UI"/>
                <a:ea typeface="Meiryo UI"/>
                <a:cs typeface="Meiryo UI"/>
              </a:rPr>
              <a:t>学識者］</a:t>
            </a:r>
            <a:endParaRPr lang="en-US" altLang="ja-JP" sz="1400" dirty="0" smtClean="0">
              <a:solidFill>
                <a:prstClr val="black"/>
              </a:solidFill>
              <a:latin typeface="Meiryo UI"/>
              <a:ea typeface="Meiryo UI"/>
              <a:cs typeface="Meiryo UI"/>
            </a:endParaRPr>
          </a:p>
          <a:p>
            <a:pPr lvl="0">
              <a:lnSpc>
                <a:spcPts val="1800"/>
              </a:lnSpc>
              <a:defRPr/>
            </a:pPr>
            <a:endParaRPr lang="en-US" altLang="ja-JP" sz="1400" dirty="0" smtClean="0">
              <a:solidFill>
                <a:prstClr val="black"/>
              </a:solidFill>
              <a:latin typeface="Meiryo UI"/>
              <a:ea typeface="Meiryo UI"/>
              <a:cs typeface="Meiryo UI"/>
            </a:endParaRPr>
          </a:p>
          <a:p>
            <a:pPr marL="133350" indent="-133350" algn="just">
              <a:spcAft>
                <a:spcPts val="0"/>
              </a:spcAft>
            </a:pPr>
            <a:r>
              <a:rPr lang="ja-JP" altLang="en-US" sz="1400" dirty="0" smtClean="0">
                <a:solidFill>
                  <a:prstClr val="black"/>
                </a:solidFill>
                <a:latin typeface="Meiryo UI"/>
                <a:ea typeface="Meiryo UI"/>
                <a:cs typeface="Meiryo UI"/>
              </a:rPr>
              <a:t>〇　</a:t>
            </a:r>
            <a:r>
              <a:rPr lang="ja-JP" altLang="ja-JP" sz="1400" kern="100" dirty="0">
                <a:solidFill>
                  <a:schemeClr val="tx1"/>
                </a:solidFill>
                <a:latin typeface="游明朝" panose="02020400000000000000" pitchFamily="18" charset="-128"/>
                <a:ea typeface="Meiryo UI" panose="020B0604030504040204" pitchFamily="50" charset="-128"/>
                <a:cs typeface="Times New Roman" panose="02020603050405020304" pitchFamily="18" charset="0"/>
              </a:rPr>
              <a:t>地域創生と地方分権は、これからの地域経済の成長・発展を加速するうえで両輪。政府の地域創生は進化を止めているし、地方分権は曖昧・不完全なまま「隠されて」しまった</a:t>
            </a:r>
            <a:r>
              <a:rPr lang="ja-JP" altLang="ja-JP" sz="1400" kern="100" dirty="0" smtClean="0">
                <a:solidFill>
                  <a:schemeClr val="tx1"/>
                </a:solidFill>
                <a:latin typeface="游明朝" panose="02020400000000000000" pitchFamily="18" charset="-128"/>
                <a:ea typeface="Meiryo UI" panose="020B0604030504040204" pitchFamily="50" charset="-128"/>
                <a:cs typeface="Times New Roman" panose="02020603050405020304" pitchFamily="18" charset="0"/>
              </a:rPr>
              <a:t>。</a:t>
            </a:r>
            <a:endParaRPr lang="en-US" altLang="ja-JP" sz="1400" kern="100" dirty="0" smtClean="0">
              <a:solidFill>
                <a:schemeClr val="tx1"/>
              </a:solidFill>
              <a:latin typeface="游明朝" panose="02020400000000000000" pitchFamily="18"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400" kern="100" dirty="0">
                <a:solidFill>
                  <a:schemeClr val="tx1"/>
                </a:solidFill>
                <a:latin typeface="游明朝" panose="02020400000000000000" pitchFamily="18" charset="-128"/>
                <a:ea typeface="Meiryo UI" panose="020B0604030504040204" pitchFamily="50" charset="-128"/>
                <a:cs typeface="Times New Roman" panose="02020603050405020304" pitchFamily="18" charset="0"/>
              </a:rPr>
              <a:t>　</a:t>
            </a:r>
            <a:r>
              <a:rPr lang="ja-JP" altLang="en-US" sz="1400" kern="100" dirty="0" smtClean="0">
                <a:solidFill>
                  <a:schemeClr val="tx1"/>
                </a:solidFill>
                <a:latin typeface="游明朝" panose="02020400000000000000" pitchFamily="18" charset="-128"/>
                <a:ea typeface="Meiryo UI" panose="020B0604030504040204" pitchFamily="50" charset="-128"/>
                <a:cs typeface="Times New Roman" panose="02020603050405020304" pitchFamily="18" charset="0"/>
              </a:rPr>
              <a:t>　</a:t>
            </a:r>
            <a:r>
              <a:rPr lang="ja-JP" altLang="ja-JP" sz="1400" kern="100" dirty="0" smtClean="0">
                <a:solidFill>
                  <a:schemeClr val="tx1"/>
                </a:solidFill>
                <a:latin typeface="游明朝" panose="02020400000000000000" pitchFamily="18" charset="-128"/>
                <a:ea typeface="Meiryo UI" panose="020B0604030504040204" pitchFamily="50" charset="-128"/>
                <a:cs typeface="Times New Roman" panose="02020603050405020304" pitchFamily="18" charset="0"/>
              </a:rPr>
              <a:t>英国</a:t>
            </a:r>
            <a:r>
              <a:rPr lang="ja-JP" altLang="ja-JP" sz="1400" kern="100" dirty="0">
                <a:solidFill>
                  <a:schemeClr val="tx1"/>
                </a:solidFill>
                <a:latin typeface="游明朝" panose="02020400000000000000" pitchFamily="18" charset="-128"/>
                <a:ea typeface="Meiryo UI" panose="020B0604030504040204" pitchFamily="50" charset="-128"/>
                <a:cs typeface="Times New Roman" panose="02020603050405020304" pitchFamily="18" charset="0"/>
              </a:rPr>
              <a:t>の</a:t>
            </a:r>
            <a:r>
              <a:rPr lang="en-US" altLang="ja-JP" sz="1400" kern="100" dirty="0">
                <a:solidFill>
                  <a:schemeClr val="tx1"/>
                </a:solidFill>
                <a:latin typeface="游明朝" panose="02020400000000000000" pitchFamily="18" charset="-128"/>
                <a:ea typeface="Meiryo UI" panose="020B0604030504040204" pitchFamily="50" charset="-128"/>
                <a:cs typeface="Times New Roman" panose="02020603050405020304" pitchFamily="18" charset="0"/>
              </a:rPr>
              <a:t>Local Enterprise Partnership</a:t>
            </a:r>
            <a:r>
              <a:rPr lang="ja-JP" altLang="ja-JP" sz="1400" kern="100" dirty="0">
                <a:solidFill>
                  <a:schemeClr val="tx1"/>
                </a:solidFill>
                <a:latin typeface="游明朝" panose="02020400000000000000" pitchFamily="18" charset="-128"/>
                <a:ea typeface="Meiryo UI" panose="020B0604030504040204" pitchFamily="50" charset="-128"/>
                <a:cs typeface="Times New Roman" panose="02020603050405020304" pitchFamily="18" charset="0"/>
              </a:rPr>
              <a:t>は、日本が地域政策の舵をあらためて切るうえで重要な示唆を与えてくれる。たとえば、マンチェスターは、イギリスの分権改革の中で最初に動き出した都市であり、イギリス全体の成長にも寄与することを狙いとしてる</a:t>
            </a:r>
            <a:r>
              <a:rPr lang="ja-JP" altLang="ja-JP" sz="1400" kern="100" dirty="0" smtClean="0">
                <a:solidFill>
                  <a:schemeClr val="tx1"/>
                </a:solidFill>
                <a:latin typeface="游明朝" panose="02020400000000000000" pitchFamily="18" charset="-128"/>
                <a:ea typeface="Meiryo UI" panose="020B0604030504040204" pitchFamily="50" charset="-128"/>
                <a:cs typeface="Times New Roman" panose="02020603050405020304" pitchFamily="18" charset="0"/>
              </a:rPr>
              <a:t>。</a:t>
            </a:r>
            <a:r>
              <a:rPr lang="ja-JP" altLang="en-US" sz="1400" kern="100" dirty="0" smtClean="0">
                <a:solidFill>
                  <a:schemeClr val="tx1"/>
                </a:solidFill>
                <a:latin typeface="游明朝" panose="02020400000000000000" pitchFamily="18" charset="-128"/>
                <a:ea typeface="Meiryo UI" panose="020B0604030504040204" pitchFamily="50" charset="-128"/>
                <a:cs typeface="Times New Roman" panose="02020603050405020304" pitchFamily="18" charset="0"/>
              </a:rPr>
              <a:t>　</a:t>
            </a:r>
            <a:endParaRPr lang="en-US" altLang="ja-JP" sz="1400" kern="100" dirty="0" smtClean="0">
              <a:solidFill>
                <a:schemeClr val="tx1"/>
              </a:solidFill>
              <a:latin typeface="游明朝" panose="02020400000000000000" pitchFamily="18" charset="-128"/>
              <a:ea typeface="Meiryo UI" panose="020B0604030504040204" pitchFamily="50" charset="-128"/>
              <a:cs typeface="Times New Roman" panose="02020603050405020304" pitchFamily="18" charset="0"/>
            </a:endParaRPr>
          </a:p>
          <a:p>
            <a:pPr marL="133350" indent="-133350" algn="just">
              <a:spcAft>
                <a:spcPts val="0"/>
              </a:spcAft>
            </a:pPr>
            <a:r>
              <a:rPr lang="ja-JP" altLang="en-US" sz="1400" kern="100" dirty="0">
                <a:solidFill>
                  <a:schemeClr val="tx1"/>
                </a:solidFill>
                <a:latin typeface="游明朝" panose="02020400000000000000" pitchFamily="18" charset="-128"/>
                <a:ea typeface="Meiryo UI" panose="020B0604030504040204" pitchFamily="50" charset="-128"/>
                <a:cs typeface="Times New Roman" panose="02020603050405020304" pitchFamily="18" charset="0"/>
              </a:rPr>
              <a:t>　</a:t>
            </a:r>
            <a:r>
              <a:rPr lang="ja-JP" altLang="en-US" sz="1400" kern="100" dirty="0" smtClean="0">
                <a:solidFill>
                  <a:schemeClr val="tx1"/>
                </a:solidFill>
                <a:latin typeface="游明朝" panose="02020400000000000000" pitchFamily="18" charset="-128"/>
                <a:ea typeface="Meiryo UI" panose="020B0604030504040204" pitchFamily="50" charset="-128"/>
                <a:cs typeface="Times New Roman" panose="02020603050405020304" pitchFamily="18" charset="0"/>
              </a:rPr>
              <a:t>　</a:t>
            </a:r>
            <a:r>
              <a:rPr lang="ja-JP" altLang="ja-JP" sz="1400" b="1" u="sng" kern="100" dirty="0" smtClean="0">
                <a:solidFill>
                  <a:schemeClr val="tx1"/>
                </a:solidFill>
                <a:latin typeface="游明朝" panose="02020400000000000000" pitchFamily="18" charset="-128"/>
                <a:ea typeface="Meiryo UI" panose="020B0604030504040204" pitchFamily="50" charset="-128"/>
                <a:cs typeface="Times New Roman" panose="02020603050405020304" pitchFamily="18" charset="0"/>
              </a:rPr>
              <a:t>大阪</a:t>
            </a:r>
            <a:r>
              <a:rPr lang="ja-JP" altLang="ja-JP" sz="1400" b="1" u="sng" kern="100" dirty="0">
                <a:solidFill>
                  <a:schemeClr val="tx1"/>
                </a:solidFill>
                <a:latin typeface="游明朝" panose="02020400000000000000" pitchFamily="18" charset="-128"/>
                <a:ea typeface="Meiryo UI" panose="020B0604030504040204" pitchFamily="50" charset="-128"/>
                <a:cs typeface="Times New Roman" panose="02020603050405020304" pitchFamily="18" charset="0"/>
              </a:rPr>
              <a:t>も、都市の成長を考えるうえで</a:t>
            </a:r>
            <a:r>
              <a:rPr lang="ja-JP" altLang="ja-JP" sz="1400" b="1" u="sng" kern="100" dirty="0" smtClean="0">
                <a:solidFill>
                  <a:schemeClr val="tx1"/>
                </a:solidFill>
                <a:latin typeface="游明朝" panose="02020400000000000000" pitchFamily="18" charset="-128"/>
                <a:ea typeface="Meiryo UI" panose="020B0604030504040204" pitchFamily="50" charset="-128"/>
                <a:cs typeface="Times New Roman" panose="02020603050405020304" pitchFamily="18" charset="0"/>
              </a:rPr>
              <a:t>、</a:t>
            </a:r>
            <a:r>
              <a:rPr lang="ja-JP" altLang="en-US" sz="1400" b="1" u="sng" kern="100" dirty="0">
                <a:solidFill>
                  <a:schemeClr val="tx1"/>
                </a:solidFill>
                <a:latin typeface="游明朝" panose="02020400000000000000" pitchFamily="18" charset="-128"/>
                <a:ea typeface="Meiryo UI" panose="020B0604030504040204" pitchFamily="50" charset="-128"/>
                <a:cs typeface="Times New Roman" panose="02020603050405020304" pitchFamily="18" charset="0"/>
              </a:rPr>
              <a:t>日本</a:t>
            </a:r>
            <a:r>
              <a:rPr lang="ja-JP" altLang="ja-JP" sz="1400" b="1" u="sng" dirty="0" smtClean="0">
                <a:solidFill>
                  <a:schemeClr val="tx1"/>
                </a:solidFill>
                <a:ea typeface="Meiryo UI" panose="020B0604030504040204" pitchFamily="50" charset="-128"/>
                <a:cs typeface="Times New Roman" panose="02020603050405020304" pitchFamily="18" charset="0"/>
              </a:rPr>
              <a:t>全体</a:t>
            </a:r>
            <a:r>
              <a:rPr lang="ja-JP" altLang="ja-JP" sz="1400" b="1" u="sng" dirty="0">
                <a:solidFill>
                  <a:schemeClr val="tx1"/>
                </a:solidFill>
                <a:ea typeface="Meiryo UI" panose="020B0604030504040204" pitchFamily="50" charset="-128"/>
                <a:cs typeface="Times New Roman" panose="02020603050405020304" pitchFamily="18" charset="0"/>
              </a:rPr>
              <a:t>の成長に寄与するという視点が必要。</a:t>
            </a:r>
            <a:r>
              <a:rPr lang="ja-JP" altLang="en-US" sz="1400" b="1" dirty="0" smtClean="0">
                <a:solidFill>
                  <a:schemeClr val="tx1"/>
                </a:solidFill>
                <a:latin typeface="Meiryo UI"/>
                <a:ea typeface="Meiryo UI"/>
                <a:cs typeface="Meiryo UI"/>
              </a:rPr>
              <a:t> </a:t>
            </a:r>
            <a:r>
              <a:rPr lang="ja-JP" altLang="en-US" sz="1400" dirty="0" smtClean="0">
                <a:solidFill>
                  <a:schemeClr val="tx1"/>
                </a:solidFill>
                <a:latin typeface="Meiryo UI"/>
                <a:ea typeface="Meiryo UI"/>
                <a:cs typeface="Meiryo UI"/>
              </a:rPr>
              <a:t>［</a:t>
            </a:r>
            <a:r>
              <a:rPr lang="ja-JP" altLang="en-US" sz="1400" dirty="0">
                <a:solidFill>
                  <a:schemeClr val="tx1"/>
                </a:solidFill>
                <a:latin typeface="Meiryo UI"/>
                <a:ea typeface="Meiryo UI"/>
                <a:cs typeface="Meiryo UI"/>
              </a:rPr>
              <a:t>学識者］</a:t>
            </a:r>
            <a:endParaRPr lang="en-US" altLang="ja-JP" sz="1400" dirty="0" smtClean="0">
              <a:solidFill>
                <a:schemeClr val="tx1"/>
              </a:solidFill>
              <a:latin typeface="Meiryo UI"/>
              <a:ea typeface="Meiryo UI"/>
              <a:cs typeface="Meiryo UI"/>
            </a:endParaRPr>
          </a:p>
          <a:p>
            <a:pPr lvl="0">
              <a:lnSpc>
                <a:spcPts val="1800"/>
              </a:lnSpc>
              <a:defRPr/>
            </a:pPr>
            <a:endParaRPr lang="en-US" altLang="ja-JP" sz="1400" dirty="0">
              <a:solidFill>
                <a:schemeClr val="tx1"/>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〇　</a:t>
            </a:r>
            <a:r>
              <a:rPr lang="en-US" altLang="ja-JP" sz="1400" dirty="0">
                <a:solidFill>
                  <a:prstClr val="black"/>
                </a:solidFill>
                <a:latin typeface="Meiryo UI"/>
                <a:ea typeface="Meiryo UI"/>
                <a:cs typeface="Meiryo UI"/>
              </a:rPr>
              <a:t>SNS</a:t>
            </a:r>
            <a:r>
              <a:rPr lang="ja-JP" altLang="en-US" sz="1400" dirty="0">
                <a:solidFill>
                  <a:prstClr val="black"/>
                </a:solidFill>
                <a:latin typeface="Meiryo UI"/>
                <a:ea typeface="Meiryo UI"/>
                <a:cs typeface="Meiryo UI"/>
              </a:rPr>
              <a:t>で何でも情報が取得できる時代なので、</a:t>
            </a:r>
            <a:r>
              <a:rPr lang="ja-JP" altLang="en-US" sz="1400" b="1" u="sng" dirty="0">
                <a:solidFill>
                  <a:prstClr val="black"/>
                </a:solidFill>
                <a:latin typeface="Meiryo UI"/>
                <a:ea typeface="Meiryo UI"/>
                <a:cs typeface="Meiryo UI"/>
              </a:rPr>
              <a:t>大阪に行けば世界の若者の流行が全てわかる、</a:t>
            </a:r>
            <a:r>
              <a:rPr lang="en-US" altLang="ja-JP" sz="1400" b="1" u="sng" dirty="0">
                <a:solidFill>
                  <a:prstClr val="black"/>
                </a:solidFill>
                <a:latin typeface="Meiryo UI"/>
                <a:ea typeface="Meiryo UI"/>
                <a:cs typeface="Meiryo UI"/>
              </a:rPr>
              <a:t>NY</a:t>
            </a:r>
            <a:r>
              <a:rPr lang="ja-JP" altLang="en-US" sz="1400" b="1" u="sng" dirty="0">
                <a:solidFill>
                  <a:prstClr val="black"/>
                </a:solidFill>
                <a:latin typeface="Meiryo UI"/>
                <a:ea typeface="Meiryo UI"/>
                <a:cs typeface="Meiryo UI"/>
              </a:rPr>
              <a:t>のブロードウェイのように</a:t>
            </a:r>
            <a:endParaRPr lang="en-US" altLang="ja-JP" sz="1400" b="1" u="sng" dirty="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　</a:t>
            </a:r>
            <a:r>
              <a:rPr lang="ja-JP" altLang="en-US" sz="1400" b="1" u="sng" dirty="0">
                <a:solidFill>
                  <a:prstClr val="black"/>
                </a:solidFill>
                <a:latin typeface="Meiryo UI"/>
                <a:ea typeface="Meiryo UI"/>
                <a:cs typeface="Meiryo UI"/>
              </a:rPr>
              <a:t>御堂筋に行けば世界中の</a:t>
            </a:r>
            <a:r>
              <a:rPr lang="ja-JP" altLang="en-US" sz="1400" b="1" u="sng" dirty="0" smtClean="0">
                <a:solidFill>
                  <a:prstClr val="black"/>
                </a:solidFill>
                <a:latin typeface="Meiryo UI"/>
                <a:ea typeface="Meiryo UI"/>
                <a:cs typeface="Meiryo UI"/>
              </a:rPr>
              <a:t>映画がわかる</a:t>
            </a:r>
            <a:r>
              <a:rPr lang="ja-JP" altLang="en-US" sz="1400" b="1" u="sng" dirty="0">
                <a:solidFill>
                  <a:prstClr val="black"/>
                </a:solidFill>
                <a:latin typeface="Meiryo UI"/>
                <a:ea typeface="Meiryo UI"/>
                <a:cs typeface="Meiryo UI"/>
              </a:rPr>
              <a:t>といったまちにしていくことが必要</a:t>
            </a:r>
            <a:r>
              <a:rPr lang="ja-JP" altLang="en-US" sz="1400" b="1" u="sng" dirty="0" smtClean="0">
                <a:solidFill>
                  <a:prstClr val="black"/>
                </a:solidFill>
                <a:latin typeface="Meiryo UI"/>
                <a:ea typeface="Meiryo UI"/>
                <a:cs typeface="Meiryo UI"/>
              </a:rPr>
              <a:t>。</a:t>
            </a:r>
            <a:r>
              <a:rPr lang="ja-JP" altLang="en-US" sz="1400" dirty="0">
                <a:solidFill>
                  <a:schemeClr val="tx1"/>
                </a:solidFill>
                <a:latin typeface="Meiryo UI"/>
                <a:ea typeface="Meiryo UI"/>
                <a:cs typeface="Meiryo UI"/>
              </a:rPr>
              <a:t> ［</a:t>
            </a:r>
            <a:r>
              <a:rPr lang="ja-JP" altLang="en-US" sz="1400" dirty="0" smtClean="0">
                <a:solidFill>
                  <a:prstClr val="black"/>
                </a:solidFill>
                <a:latin typeface="Meiryo UI"/>
                <a:ea typeface="Meiryo UI"/>
                <a:cs typeface="Meiryo UI"/>
              </a:rPr>
              <a:t>学</a:t>
            </a:r>
            <a:r>
              <a:rPr lang="ja-JP" altLang="en-US" sz="1400" dirty="0">
                <a:solidFill>
                  <a:prstClr val="black"/>
                </a:solidFill>
                <a:latin typeface="Meiryo UI"/>
                <a:ea typeface="Meiryo UI"/>
                <a:cs typeface="Meiryo UI"/>
              </a:rPr>
              <a:t>識者］</a:t>
            </a:r>
            <a:endParaRPr lang="en-US" altLang="ja-JP" sz="1400" dirty="0">
              <a:solidFill>
                <a:prstClr val="black"/>
              </a:solidFill>
              <a:latin typeface="Meiryo UI"/>
              <a:ea typeface="Meiryo UI"/>
              <a:cs typeface="Meiryo UI"/>
            </a:endParaRPr>
          </a:p>
          <a:p>
            <a:pPr marL="0" marR="0" lvl="0" indent="0" algn="l" defTabSz="457200" rtl="0" eaLnBrk="1" fontAlgn="auto" latinLnBrk="0" hangingPunct="1">
              <a:lnSpc>
                <a:spcPts val="1800"/>
              </a:lnSpc>
              <a:spcAft>
                <a:spcPts val="0"/>
              </a:spcAft>
              <a:buClrTx/>
              <a:buSzTx/>
              <a:buFontTx/>
              <a:buNone/>
              <a:tabLst/>
              <a:defRPr/>
            </a:pPr>
            <a:endParaRPr lang="en-US" altLang="ja-JP" sz="1400" b="1" u="sng" dirty="0">
              <a:solidFill>
                <a:prstClr val="black"/>
              </a:solidFill>
              <a:latin typeface="Meiryo UI"/>
              <a:ea typeface="Meiryo UI"/>
              <a:cs typeface="Meiryo UI"/>
            </a:endParaRPr>
          </a:p>
          <a:p>
            <a:pPr marL="0" marR="0" lvl="0" indent="0" algn="l" defTabSz="457200" rtl="0" eaLnBrk="1" fontAlgn="auto" latinLnBrk="0" hangingPunct="1">
              <a:lnSpc>
                <a:spcPts val="1800"/>
              </a:lnSpc>
              <a:spcAft>
                <a:spcPts val="0"/>
              </a:spcAft>
              <a:buClrTx/>
              <a:buSzTx/>
              <a:buFontTx/>
              <a:buNone/>
              <a:tabLst/>
              <a:defRPr/>
            </a:pPr>
            <a:endParaRPr kumimoji="0" lang="en-US" altLang="ja-JP" sz="1400" b="1" i="0" u="sng" strike="noStrike" kern="1200" cap="none" spc="0" normalizeH="0" baseline="0" noProof="0" dirty="0" smtClean="0">
              <a:ln>
                <a:noFill/>
              </a:ln>
              <a:solidFill>
                <a:prstClr val="black"/>
              </a:solidFill>
              <a:effectLst/>
              <a:uLnTx/>
              <a:uFillTx/>
              <a:latin typeface="Meiryo UI"/>
              <a:ea typeface="Meiryo UI"/>
              <a:cs typeface="Meiryo UI"/>
            </a:endParaRPr>
          </a:p>
          <a:p>
            <a:pPr lvl="0">
              <a:lnSpc>
                <a:spcPts val="1800"/>
              </a:lnSpc>
              <a:spcBef>
                <a:spcPts val="1200"/>
              </a:spcBef>
              <a:defRPr/>
            </a:pPr>
            <a:endParaRPr lang="en-US" altLang="ja-JP" sz="1400" dirty="0" smtClean="0">
              <a:solidFill>
                <a:prstClr val="black"/>
              </a:solidFill>
              <a:latin typeface="Meiryo UI"/>
              <a:ea typeface="Meiryo UI"/>
              <a:cs typeface="Meiryo UI"/>
            </a:endParaRPr>
          </a:p>
          <a:p>
            <a:pPr lvl="0">
              <a:lnSpc>
                <a:spcPts val="1800"/>
              </a:lnSpc>
              <a:spcBef>
                <a:spcPts val="1200"/>
              </a:spcBef>
              <a:defRPr/>
            </a:pPr>
            <a:r>
              <a:rPr lang="ja-JP" altLang="en-US" sz="1400" dirty="0" smtClean="0">
                <a:solidFill>
                  <a:prstClr val="black"/>
                </a:solidFill>
                <a:latin typeface="Meiryo UI"/>
                <a:ea typeface="Meiryo UI"/>
                <a:cs typeface="Meiryo UI"/>
              </a:rPr>
              <a:t>○</a:t>
            </a:r>
            <a:r>
              <a:rPr lang="ja-JP" altLang="en-US" sz="1400" dirty="0">
                <a:solidFill>
                  <a:prstClr val="black"/>
                </a:solidFill>
                <a:latin typeface="Meiryo UI"/>
                <a:ea typeface="Meiryo UI"/>
                <a:cs typeface="Meiryo UI"/>
              </a:rPr>
              <a:t>　寛容度が高い大阪としては、</a:t>
            </a:r>
            <a:r>
              <a:rPr lang="ja-JP" altLang="en-US" sz="1400" b="1" u="sng" dirty="0">
                <a:solidFill>
                  <a:prstClr val="black"/>
                </a:solidFill>
                <a:latin typeface="Meiryo UI"/>
                <a:ea typeface="Meiryo UI"/>
                <a:cs typeface="Meiryo UI"/>
              </a:rPr>
              <a:t>外国人と意識せずに接することができるなど、国際化を進めなければならない。</a:t>
            </a:r>
            <a:r>
              <a:rPr lang="ja-JP" altLang="en-US" sz="1400" dirty="0">
                <a:solidFill>
                  <a:prstClr val="black"/>
                </a:solidFill>
                <a:latin typeface="Meiryo UI"/>
                <a:ea typeface="Meiryo UI"/>
                <a:cs typeface="Meiryo UI"/>
              </a:rPr>
              <a:t>［学識者］</a:t>
            </a:r>
            <a:endParaRPr lang="en-US" altLang="ja-JP" sz="1400" dirty="0">
              <a:solidFill>
                <a:prstClr val="black"/>
              </a:solidFill>
              <a:latin typeface="Meiryo UI"/>
              <a:ea typeface="Meiryo UI"/>
              <a:cs typeface="Meiryo UI"/>
            </a:endParaRPr>
          </a:p>
          <a:p>
            <a:pPr lvl="0">
              <a:lnSpc>
                <a:spcPts val="1800"/>
              </a:lnSpc>
              <a:defRPr/>
            </a:pPr>
            <a:endParaRPr lang="en-US" altLang="ja-JP" sz="1400" dirty="0">
              <a:solidFill>
                <a:prstClr val="black"/>
              </a:solidFill>
              <a:latin typeface="Meiryo UI"/>
              <a:ea typeface="Meiryo UI"/>
              <a:cs typeface="Meiryo UI"/>
            </a:endParaRPr>
          </a:p>
          <a:p>
            <a:pPr lvl="0">
              <a:lnSpc>
                <a:spcPts val="1800"/>
              </a:lnSpc>
              <a:defRPr/>
            </a:pPr>
            <a:r>
              <a:rPr lang="ja-JP" altLang="en-US" sz="1400" dirty="0">
                <a:solidFill>
                  <a:prstClr val="black"/>
                </a:solidFill>
                <a:latin typeface="Meiryo UI"/>
                <a:ea typeface="Meiryo UI"/>
                <a:cs typeface="Meiryo UI"/>
              </a:rPr>
              <a:t>〇　</a:t>
            </a:r>
            <a:r>
              <a:rPr lang="ja-JP" altLang="en-US" sz="1400" b="1" u="sng" dirty="0">
                <a:solidFill>
                  <a:prstClr val="black"/>
                </a:solidFill>
                <a:latin typeface="Meiryo UI"/>
                <a:ea typeface="Meiryo UI"/>
                <a:cs typeface="Meiryo UI"/>
              </a:rPr>
              <a:t>多様性に対応できているまちに人々は集まる。</a:t>
            </a:r>
            <a:r>
              <a:rPr lang="ja-JP" altLang="en-US" sz="1400" dirty="0">
                <a:solidFill>
                  <a:prstClr val="black"/>
                </a:solidFill>
                <a:latin typeface="Meiryo UI"/>
                <a:ea typeface="Meiryo UI"/>
                <a:cs typeface="Meiryo UI"/>
              </a:rPr>
              <a:t>高齢者や妊婦等にとって住みやすいまちづくりが必要。［学識者］</a:t>
            </a:r>
            <a:endParaRPr lang="en-US" altLang="ja-JP" sz="1400" dirty="0">
              <a:solidFill>
                <a:prstClr val="black"/>
              </a:solidFill>
              <a:latin typeface="Meiryo UI"/>
              <a:ea typeface="Meiryo UI"/>
              <a:cs typeface="Meiryo UI"/>
            </a:endParaRPr>
          </a:p>
          <a:p>
            <a:pPr marL="0" marR="0" lvl="0" indent="0" algn="l" defTabSz="457200" rtl="0" eaLnBrk="1" fontAlgn="auto" latinLnBrk="0" hangingPunct="1">
              <a:lnSpc>
                <a:spcPts val="1800"/>
              </a:lnSpc>
              <a:spcAft>
                <a:spcPts val="0"/>
              </a:spcAft>
              <a:buClrTx/>
              <a:buSzTx/>
              <a:buFontTx/>
              <a:buNone/>
              <a:tabLst/>
              <a:defRPr/>
            </a:pPr>
            <a:endParaRPr kumimoji="0" lang="en-US" altLang="ja-JP" sz="1400" b="1" i="0" u="sng" strike="noStrike" kern="1200" cap="none" spc="0" normalizeH="0" baseline="0" noProof="0" dirty="0">
              <a:ln>
                <a:noFill/>
              </a:ln>
              <a:solidFill>
                <a:prstClr val="black"/>
              </a:solidFill>
              <a:effectLst/>
              <a:uLnTx/>
              <a:uFillTx/>
              <a:latin typeface="Meiryo UI"/>
              <a:ea typeface="Meiryo UI"/>
              <a:cs typeface="Meiryo UI"/>
            </a:endParaRPr>
          </a:p>
          <a:p>
            <a:pPr marL="0" marR="0" lvl="0" indent="0" algn="l" defTabSz="457200" rtl="0" eaLnBrk="1" fontAlgn="auto" latinLnBrk="0" hangingPunct="1">
              <a:lnSpc>
                <a:spcPts val="18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Meiryo UI"/>
              <a:ea typeface="Meiryo UI"/>
              <a:cs typeface="Meiryo UI"/>
            </a:endParaRPr>
          </a:p>
          <a:p>
            <a:pPr marL="0" marR="0" lvl="0" indent="0" algn="l" defTabSz="457200" rtl="0" eaLnBrk="1" fontAlgn="auto" latinLnBrk="0" hangingPunct="1">
              <a:lnSpc>
                <a:spcPts val="1800"/>
              </a:lnSpc>
              <a:spcBef>
                <a:spcPts val="0"/>
              </a:spcBef>
              <a:spcAft>
                <a:spcPts val="0"/>
              </a:spcAft>
              <a:buClrTx/>
              <a:buSzTx/>
              <a:buFontTx/>
              <a:buNone/>
              <a:tabLst/>
              <a:defRPr/>
            </a:pPr>
            <a:endParaRPr kumimoji="0" lang="en-US" altLang="ja-JP" sz="1400" b="1" i="0" u="sng" strike="noStrike" kern="1200" cap="none" spc="0" normalizeH="0" baseline="0" noProof="0" dirty="0">
              <a:ln>
                <a:noFill/>
              </a:ln>
              <a:solidFill>
                <a:prstClr val="black"/>
              </a:solidFill>
              <a:effectLst/>
              <a:uLnTx/>
              <a:uFillTx/>
              <a:latin typeface="Meiryo UI"/>
              <a:ea typeface="Meiryo UI"/>
              <a:cs typeface="Meiryo UI"/>
            </a:endParaRPr>
          </a:p>
          <a:p>
            <a:pPr marL="0" marR="0" lvl="0" indent="0" algn="l" defTabSz="457200" rtl="0" eaLnBrk="1" fontAlgn="auto" latinLnBrk="0" hangingPunct="1">
              <a:lnSpc>
                <a:spcPts val="18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Meiryo UI"/>
              <a:ea typeface="Meiryo UI"/>
              <a:cs typeface="Meiryo UI"/>
            </a:endParaRPr>
          </a:p>
          <a:p>
            <a:pPr marL="0" marR="0" lvl="0" indent="0" algn="l" defTabSz="457200" rtl="0" eaLnBrk="1" fontAlgn="auto" latinLnBrk="0" hangingPunct="1">
              <a:lnSpc>
                <a:spcPts val="18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Meiryo UI"/>
              <a:ea typeface="Meiryo UI"/>
              <a:cs typeface="Meiryo UI"/>
            </a:endParaRPr>
          </a:p>
          <a:p>
            <a:pPr marL="0" marR="0" lvl="0" indent="0" algn="l" defTabSz="457200" rtl="0" eaLnBrk="1" fontAlgn="auto" latinLnBrk="0" hangingPunct="1">
              <a:lnSpc>
                <a:spcPts val="1800"/>
              </a:lnSpc>
              <a:spcBef>
                <a:spcPts val="120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Meiryo UI"/>
              <a:ea typeface="Meiryo UI"/>
              <a:cs typeface="Meiryo UI"/>
            </a:endParaRPr>
          </a:p>
          <a:p>
            <a:pPr marL="0" marR="0" lvl="0" indent="0" algn="l" defTabSz="457200" rtl="0" eaLnBrk="1" fontAlgn="auto" latinLnBrk="0" hangingPunct="1">
              <a:lnSpc>
                <a:spcPts val="1800"/>
              </a:lnSpc>
              <a:spcBef>
                <a:spcPts val="1200"/>
              </a:spcBef>
              <a:spcAft>
                <a:spcPts val="0"/>
              </a:spcAft>
              <a:buClrTx/>
              <a:buSzTx/>
              <a:buFontTx/>
              <a:buNone/>
              <a:tabLst/>
              <a:defRPr/>
            </a:pPr>
            <a:endParaRPr kumimoji="0" lang="ja-JP" altLang="en-US" sz="1400" b="0" i="0" u="none" strike="noStrike" kern="1200" cap="none" spc="0" normalizeH="0" baseline="0" noProof="0" dirty="0">
              <a:ln>
                <a:noFill/>
              </a:ln>
              <a:solidFill>
                <a:prstClr val="black"/>
              </a:solidFill>
              <a:effectLst/>
              <a:uLnTx/>
              <a:uFillTx/>
              <a:latin typeface="Meiryo UI"/>
              <a:ea typeface="Meiryo UI"/>
              <a:cs typeface="Meiryo UI"/>
            </a:endParaRPr>
          </a:p>
        </p:txBody>
      </p:sp>
      <p:sp>
        <p:nvSpPr>
          <p:cNvPr id="10" name="正方形/長方形 9"/>
          <p:cNvSpPr/>
          <p:nvPr/>
        </p:nvSpPr>
        <p:spPr>
          <a:xfrm>
            <a:off x="136404" y="300785"/>
            <a:ext cx="9303809" cy="5365919"/>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スライド番号プレースホルダー 3"/>
          <p:cNvSpPr>
            <a:spLocks noGrp="1"/>
          </p:cNvSpPr>
          <p:nvPr>
            <p:ph type="sldNum" sz="quarter" idx="12"/>
          </p:nvPr>
        </p:nvSpPr>
        <p:spPr>
          <a:xfrm>
            <a:off x="7772400" y="6472573"/>
            <a:ext cx="2133600" cy="365125"/>
          </a:xfrm>
        </p:spPr>
        <p:txBody>
          <a:bodyPr/>
          <a:lstStyle/>
          <a:p>
            <a:pPr>
              <a:defRPr/>
            </a:pPr>
            <a:r>
              <a:rPr lang="ja-JP" altLang="en-US" sz="1400" b="1" dirty="0" smtClean="0">
                <a:solidFill>
                  <a:schemeClr val="tx1"/>
                </a:solidFill>
                <a:latin typeface="Meiryo UI" panose="020B0604030504040204" pitchFamily="50" charset="-128"/>
                <a:ea typeface="Meiryo UI" panose="020B0604030504040204" pitchFamily="50" charset="-128"/>
              </a:rPr>
              <a:t>４</a:t>
            </a:r>
            <a:endParaRPr lang="ja-JP" altLang="en-US" sz="1400" b="1" dirty="0">
              <a:solidFill>
                <a:schemeClr val="tx1"/>
              </a:solidFill>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244700" y="378273"/>
            <a:ext cx="2086376" cy="338554"/>
          </a:xfrm>
          <a:prstGeom prst="rect">
            <a:avLst/>
          </a:prstGeom>
          <a:solidFill>
            <a:schemeClr val="tx1"/>
          </a:solidFill>
        </p:spPr>
        <p:txBody>
          <a:bodyPr wrap="square" rtlCol="0">
            <a:spAutoFit/>
          </a:bodyPr>
          <a:lstStyle/>
          <a:p>
            <a:r>
              <a:rPr kumimoji="1" lang="en-US" altLang="ja-JP" sz="1600" b="1" dirty="0" smtClean="0">
                <a:solidFill>
                  <a:schemeClr val="bg1"/>
                </a:solidFill>
                <a:latin typeface="Meiryo UI" panose="020B0604030504040204" pitchFamily="50" charset="-128"/>
                <a:ea typeface="Meiryo UI" panose="020B0604030504040204" pitchFamily="50" charset="-128"/>
              </a:rPr>
              <a:t>【</a:t>
            </a:r>
            <a:r>
              <a:rPr kumimoji="1" lang="ja-JP" altLang="en-US" sz="1600" b="1" dirty="0" smtClean="0">
                <a:solidFill>
                  <a:schemeClr val="bg1"/>
                </a:solidFill>
                <a:latin typeface="Meiryo UI" panose="020B0604030504040204" pitchFamily="50" charset="-128"/>
                <a:ea typeface="Meiryo UI" panose="020B0604030504040204" pitchFamily="50" charset="-128"/>
              </a:rPr>
              <a:t>めざすべき都市像②</a:t>
            </a:r>
            <a:r>
              <a:rPr kumimoji="1" lang="en-US" altLang="ja-JP" sz="1600" b="1" dirty="0" smtClean="0">
                <a:solidFill>
                  <a:schemeClr val="bg1"/>
                </a:solidFill>
                <a:latin typeface="Meiryo UI" panose="020B0604030504040204" pitchFamily="50" charset="-128"/>
                <a:ea typeface="Meiryo UI" panose="020B0604030504040204" pitchFamily="50" charset="-128"/>
              </a:rPr>
              <a:t>】</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244700" y="3765417"/>
            <a:ext cx="1004549" cy="338554"/>
          </a:xfrm>
          <a:prstGeom prst="rect">
            <a:avLst/>
          </a:prstGeom>
          <a:solidFill>
            <a:schemeClr val="tx1"/>
          </a:solid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多様性</a:t>
            </a:r>
            <a:r>
              <a:rPr kumimoji="1" lang="en-US" altLang="ja-JP"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40509945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136404" y="326145"/>
            <a:ext cx="9303809" cy="6681991"/>
          </a:xfrm>
          <a:prstGeom prst="roundRect">
            <a:avLst>
              <a:gd name="adj" fmla="val 0"/>
            </a:avLst>
          </a:prstGeom>
          <a:noFill/>
          <a:ln w="12700">
            <a:noFill/>
            <a:prstDash val="sysDot"/>
          </a:ln>
        </p:spPr>
        <p:style>
          <a:lnRef idx="2">
            <a:schemeClr val="accent4"/>
          </a:lnRef>
          <a:fillRef idx="1">
            <a:schemeClr val="lt1"/>
          </a:fillRef>
          <a:effectRef idx="0">
            <a:schemeClr val="accent4"/>
          </a:effectRef>
          <a:fontRef idx="minor">
            <a:schemeClr val="dk1"/>
          </a:fontRef>
        </p:style>
        <p:txBody>
          <a:bodyPr lIns="180000" anchor="t" anchorCtr="0"/>
          <a:lstStyle/>
          <a:p>
            <a:pPr lvl="0">
              <a:lnSpc>
                <a:spcPts val="1800"/>
              </a:lnSpc>
              <a:spcBef>
                <a:spcPts val="1200"/>
              </a:spcBef>
              <a:defRPr/>
            </a:pPr>
            <a:endParaRPr kumimoji="0" lang="en-US" altLang="ja-JP" sz="1400" b="0" i="0" u="none" strike="noStrike" kern="1200" cap="none" spc="0" normalizeH="0" baseline="0" noProof="0" dirty="0" smtClean="0">
              <a:ln>
                <a:noFill/>
              </a:ln>
              <a:solidFill>
                <a:prstClr val="black"/>
              </a:solidFill>
              <a:effectLst/>
              <a:uLnTx/>
              <a:uFillTx/>
              <a:latin typeface="Meiryo UI"/>
              <a:ea typeface="Meiryo UI"/>
              <a:cs typeface="Meiryo UI"/>
            </a:endParaRPr>
          </a:p>
          <a:p>
            <a:pPr lvl="0">
              <a:lnSpc>
                <a:spcPts val="1800"/>
              </a:lnSpc>
              <a:spcBef>
                <a:spcPts val="1200"/>
              </a:spcBef>
              <a:defRPr/>
            </a:pPr>
            <a:r>
              <a:rPr kumimoji="0" lang="ja-JP" altLang="en-US" sz="1400" b="0" i="0" u="none" strike="noStrike" kern="1200" cap="none" spc="0" normalizeH="0" baseline="0" noProof="0" dirty="0" smtClean="0">
                <a:ln>
                  <a:noFill/>
                </a:ln>
                <a:solidFill>
                  <a:prstClr val="black"/>
                </a:solidFill>
                <a:effectLst/>
                <a:uLnTx/>
                <a:uFillTx/>
                <a:latin typeface="Meiryo UI"/>
                <a:ea typeface="Meiryo UI"/>
                <a:cs typeface="Meiryo UI"/>
              </a:rPr>
              <a:t>○</a:t>
            </a:r>
            <a:r>
              <a:rPr kumimoji="0" lang="ja-JP" altLang="en-US" sz="1400" b="0" i="0" u="none" strike="noStrike" kern="1200" cap="none" spc="0" normalizeH="0" baseline="0" noProof="0" dirty="0">
                <a:ln>
                  <a:noFill/>
                </a:ln>
                <a:solidFill>
                  <a:prstClr val="black"/>
                </a:solidFill>
                <a:effectLst/>
                <a:uLnTx/>
                <a:uFillTx/>
                <a:latin typeface="Meiryo UI"/>
                <a:ea typeface="Meiryo UI"/>
                <a:cs typeface="Meiryo UI"/>
              </a:rPr>
              <a:t>　</a:t>
            </a:r>
            <a:r>
              <a:rPr lang="ja-JP" altLang="en-US" sz="1400" dirty="0">
                <a:solidFill>
                  <a:prstClr val="black"/>
                </a:solidFill>
                <a:latin typeface="Meiryo UI"/>
                <a:ea typeface="Meiryo UI"/>
                <a:cs typeface="Meiryo UI"/>
              </a:rPr>
              <a:t>大阪・関西万博では、人が操縦できるロボットや、ロボットと生活する未来の住宅など、</a:t>
            </a:r>
            <a:r>
              <a:rPr lang="ja-JP" altLang="en-US" sz="1400" b="1" u="sng" dirty="0">
                <a:solidFill>
                  <a:prstClr val="black"/>
                </a:solidFill>
                <a:latin typeface="Meiryo UI"/>
                <a:ea typeface="Meiryo UI"/>
                <a:cs typeface="Meiryo UI"/>
              </a:rPr>
              <a:t>未来社会を体感でき、大阪ならではの</a:t>
            </a:r>
            <a:endParaRPr lang="en-US" altLang="ja-JP" sz="1400" b="1" u="sng" dirty="0">
              <a:solidFill>
                <a:prstClr val="black"/>
              </a:solidFill>
              <a:latin typeface="Meiryo UI"/>
              <a:ea typeface="Meiryo UI"/>
              <a:cs typeface="Meiryo UI"/>
            </a:endParaRPr>
          </a:p>
          <a:p>
            <a:pPr lvl="0">
              <a:lnSpc>
                <a:spcPts val="1800"/>
              </a:lnSpc>
              <a:defRPr/>
            </a:pPr>
            <a:r>
              <a:rPr lang="ja-JP" altLang="en-US" sz="1400" dirty="0">
                <a:solidFill>
                  <a:prstClr val="black"/>
                </a:solidFill>
                <a:latin typeface="Meiryo UI"/>
                <a:ea typeface="Meiryo UI"/>
                <a:cs typeface="Meiryo UI"/>
              </a:rPr>
              <a:t>　</a:t>
            </a:r>
            <a:r>
              <a:rPr lang="ja-JP" altLang="en-US" sz="1400" b="1" u="sng" dirty="0">
                <a:solidFill>
                  <a:prstClr val="black"/>
                </a:solidFill>
                <a:latin typeface="Meiryo UI"/>
                <a:ea typeface="Meiryo UI"/>
                <a:cs typeface="Meiryo UI"/>
              </a:rPr>
              <a:t>面白く突き抜けたコンテンツが必要。</a:t>
            </a:r>
            <a:r>
              <a:rPr lang="ja-JP" altLang="en-US" sz="1400" dirty="0" smtClean="0">
                <a:solidFill>
                  <a:prstClr val="black"/>
                </a:solidFill>
                <a:latin typeface="Meiryo UI"/>
                <a:ea typeface="Meiryo UI"/>
                <a:cs typeface="Meiryo UI"/>
              </a:rPr>
              <a:t>［シンクタンク</a:t>
            </a:r>
            <a:r>
              <a:rPr kumimoji="0" lang="ja-JP" altLang="en-US" sz="1400" b="0" i="0" u="none" strike="noStrike" kern="1200" cap="none" spc="0" normalizeH="0" baseline="0" noProof="0" dirty="0" smtClean="0">
                <a:ln>
                  <a:noFill/>
                </a:ln>
                <a:solidFill>
                  <a:prstClr val="black"/>
                </a:solidFill>
                <a:effectLst/>
                <a:uLnTx/>
                <a:uFillTx/>
                <a:latin typeface="Meiryo UI"/>
                <a:ea typeface="Meiryo UI"/>
                <a:cs typeface="Meiryo UI"/>
              </a:rPr>
              <a:t>］</a:t>
            </a:r>
            <a:endParaRPr kumimoji="0" lang="en-US" altLang="ja-JP" sz="1400" b="0" i="0" u="none" strike="noStrike" kern="1200" cap="none" spc="0" normalizeH="0" baseline="0" noProof="0" dirty="0" smtClean="0">
              <a:ln>
                <a:noFill/>
              </a:ln>
              <a:solidFill>
                <a:prstClr val="black"/>
              </a:solidFill>
              <a:effectLst/>
              <a:uLnTx/>
              <a:uFillTx/>
              <a:latin typeface="Meiryo UI"/>
              <a:ea typeface="Meiryo UI"/>
              <a:cs typeface="Meiryo UI"/>
            </a:endParaRPr>
          </a:p>
          <a:p>
            <a:pPr lvl="0">
              <a:lnSpc>
                <a:spcPts val="1800"/>
              </a:lnSpc>
              <a:defRPr/>
            </a:pPr>
            <a:endParaRPr lang="en-US" altLang="ja-JP" sz="1400" dirty="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〇　万博を</a:t>
            </a:r>
            <a:r>
              <a:rPr lang="en-US" altLang="ja-JP" sz="1400" dirty="0">
                <a:solidFill>
                  <a:prstClr val="black"/>
                </a:solidFill>
                <a:latin typeface="Meiryo UI"/>
                <a:ea typeface="Meiryo UI"/>
                <a:cs typeface="Meiryo UI"/>
              </a:rPr>
              <a:t>5</a:t>
            </a:r>
            <a:r>
              <a:rPr lang="ja-JP" altLang="en-US" sz="1400" dirty="0">
                <a:solidFill>
                  <a:prstClr val="black"/>
                </a:solidFill>
                <a:latin typeface="Meiryo UI"/>
                <a:ea typeface="Meiryo UI"/>
                <a:cs typeface="Meiryo UI"/>
              </a:rPr>
              <a:t>年後に控えているが、</a:t>
            </a:r>
            <a:r>
              <a:rPr lang="ja-JP" altLang="en-US" sz="1400" dirty="0" smtClean="0">
                <a:solidFill>
                  <a:schemeClr val="tx1"/>
                </a:solidFill>
                <a:latin typeface="Meiryo UI"/>
                <a:ea typeface="Meiryo UI"/>
                <a:cs typeface="Meiryo UI"/>
              </a:rPr>
              <a:t>若者や子どもたちが</a:t>
            </a:r>
            <a:r>
              <a:rPr lang="ja-JP" altLang="en-US" sz="1400" dirty="0">
                <a:solidFill>
                  <a:schemeClr val="tx1"/>
                </a:solidFill>
                <a:latin typeface="Meiryo UI"/>
                <a:ea typeface="Meiryo UI"/>
                <a:cs typeface="Meiryo UI"/>
              </a:rPr>
              <a:t>万博にワクワクしているとは言い難い</a:t>
            </a:r>
            <a:r>
              <a:rPr lang="ja-JP" altLang="en-US" sz="1400" dirty="0" smtClean="0">
                <a:solidFill>
                  <a:schemeClr val="tx1"/>
                </a:solidFill>
                <a:latin typeface="Meiryo UI"/>
                <a:ea typeface="Meiryo UI"/>
                <a:cs typeface="Meiryo UI"/>
              </a:rPr>
              <a:t>。</a:t>
            </a:r>
            <a:r>
              <a:rPr lang="ja-JP" altLang="en-US" sz="1400" b="1" u="sng" dirty="0" smtClean="0">
                <a:solidFill>
                  <a:schemeClr val="tx1"/>
                </a:solidFill>
                <a:latin typeface="Meiryo UI"/>
                <a:ea typeface="Meiryo UI"/>
                <a:cs typeface="Meiryo UI"/>
              </a:rPr>
              <a:t>今や未来の世界</a:t>
            </a:r>
            <a:r>
              <a:rPr lang="ja-JP" altLang="en-US" sz="1400" b="1" u="sng" dirty="0">
                <a:solidFill>
                  <a:schemeClr val="tx1"/>
                </a:solidFill>
                <a:latin typeface="Meiryo UI"/>
                <a:ea typeface="Meiryo UI"/>
                <a:cs typeface="Meiryo UI"/>
              </a:rPr>
              <a:t>がどうなっているか</a:t>
            </a:r>
            <a:endParaRPr lang="en-US" altLang="ja-JP" sz="1400" b="1" u="sng" dirty="0">
              <a:solidFill>
                <a:schemeClr val="tx1"/>
              </a:solidFill>
              <a:latin typeface="Meiryo UI"/>
              <a:ea typeface="Meiryo UI"/>
              <a:cs typeface="Meiryo UI"/>
            </a:endParaRPr>
          </a:p>
          <a:p>
            <a:pPr>
              <a:lnSpc>
                <a:spcPts val="1800"/>
              </a:lnSpc>
              <a:defRPr/>
            </a:pPr>
            <a:r>
              <a:rPr lang="ja-JP" altLang="en-US" sz="1400" dirty="0">
                <a:solidFill>
                  <a:schemeClr val="tx1"/>
                </a:solidFill>
                <a:latin typeface="Meiryo UI"/>
                <a:ea typeface="Meiryo UI"/>
                <a:cs typeface="Meiryo UI"/>
              </a:rPr>
              <a:t>　</a:t>
            </a:r>
            <a:r>
              <a:rPr lang="ja-JP" altLang="en-US" sz="1400" b="1" u="sng" dirty="0" smtClean="0">
                <a:solidFill>
                  <a:schemeClr val="tx1"/>
                </a:solidFill>
                <a:latin typeface="Meiryo UI"/>
                <a:ea typeface="Meiryo UI"/>
                <a:cs typeface="Meiryo UI"/>
              </a:rPr>
              <a:t>見る</a:t>
            </a:r>
            <a:r>
              <a:rPr lang="ja-JP" altLang="en-US" sz="1400" b="1" u="sng" dirty="0">
                <a:solidFill>
                  <a:schemeClr val="tx1"/>
                </a:solidFill>
                <a:latin typeface="Meiryo UI"/>
                <a:ea typeface="Meiryo UI"/>
                <a:cs typeface="Meiryo UI"/>
              </a:rPr>
              <a:t>ことが</a:t>
            </a:r>
            <a:r>
              <a:rPr lang="ja-JP" altLang="en-US" sz="1400" b="1" u="sng" dirty="0" smtClean="0">
                <a:solidFill>
                  <a:schemeClr val="tx1"/>
                </a:solidFill>
                <a:latin typeface="Meiryo UI"/>
                <a:ea typeface="Meiryo UI"/>
                <a:cs typeface="Meiryo UI"/>
              </a:rPr>
              <a:t>できるという、ワクワク感のあるものに</a:t>
            </a:r>
            <a:r>
              <a:rPr lang="ja-JP" altLang="en-US" sz="1400" b="1" u="sng" dirty="0">
                <a:solidFill>
                  <a:schemeClr val="tx1"/>
                </a:solidFill>
                <a:latin typeface="Meiryo UI"/>
                <a:ea typeface="Meiryo UI"/>
                <a:cs typeface="Meiryo UI"/>
              </a:rPr>
              <a:t>することが必要。</a:t>
            </a:r>
            <a:r>
              <a:rPr lang="ja-JP" altLang="en-US" sz="1400" dirty="0">
                <a:solidFill>
                  <a:schemeClr val="tx1"/>
                </a:solidFill>
                <a:latin typeface="Meiryo UI"/>
                <a:ea typeface="Meiryo UI"/>
                <a:cs typeface="Meiryo UI"/>
              </a:rPr>
              <a:t>後で振り返って印象に残るものでなければならない</a:t>
            </a:r>
            <a:r>
              <a:rPr lang="ja-JP" altLang="en-US" sz="1400" dirty="0" smtClean="0">
                <a:solidFill>
                  <a:schemeClr val="tx1"/>
                </a:solidFill>
                <a:latin typeface="Meiryo UI"/>
                <a:ea typeface="Meiryo UI"/>
                <a:cs typeface="Meiryo UI"/>
              </a:rPr>
              <a:t>。</a:t>
            </a:r>
            <a:endParaRPr lang="en-US" altLang="ja-JP" sz="1400" dirty="0" smtClean="0">
              <a:solidFill>
                <a:schemeClr val="tx1"/>
              </a:solidFill>
              <a:latin typeface="Meiryo UI"/>
              <a:ea typeface="Meiryo UI"/>
              <a:cs typeface="Meiryo UI"/>
            </a:endParaRPr>
          </a:p>
          <a:p>
            <a:pPr>
              <a:lnSpc>
                <a:spcPts val="1800"/>
              </a:lnSpc>
              <a:defRPr/>
            </a:pPr>
            <a:r>
              <a:rPr lang="ja-JP" altLang="en-US" sz="1400" dirty="0">
                <a:solidFill>
                  <a:schemeClr val="tx1"/>
                </a:solidFill>
                <a:latin typeface="Meiryo UI"/>
                <a:ea typeface="Meiryo UI"/>
                <a:cs typeface="Meiryo UI"/>
              </a:rPr>
              <a:t>　</a:t>
            </a:r>
            <a:r>
              <a:rPr lang="ja-JP" altLang="en-US" sz="1400" dirty="0" smtClean="0">
                <a:solidFill>
                  <a:schemeClr val="tx1"/>
                </a:solidFill>
                <a:latin typeface="Meiryo UI"/>
                <a:ea typeface="Meiryo UI"/>
                <a:cs typeface="Meiryo UI"/>
              </a:rPr>
              <a:t>［学識者］</a:t>
            </a:r>
            <a:endParaRPr lang="en-US" altLang="ja-JP" sz="1400" dirty="0">
              <a:solidFill>
                <a:schemeClr val="tx1"/>
              </a:solidFill>
              <a:latin typeface="Meiryo UI"/>
              <a:ea typeface="Meiryo UI"/>
              <a:cs typeface="Meiryo UI"/>
            </a:endParaRPr>
          </a:p>
          <a:p>
            <a:pPr lvl="0">
              <a:lnSpc>
                <a:spcPts val="1800"/>
              </a:lnSpc>
              <a:defRPr/>
            </a:pPr>
            <a:endParaRPr kumimoji="0" lang="en-US" altLang="ja-JP" sz="1400" b="0" i="0" u="none" strike="noStrike" kern="1200" cap="none" spc="0" normalizeH="0" baseline="0" noProof="0" dirty="0" smtClean="0">
              <a:ln>
                <a:noFill/>
              </a:ln>
              <a:solidFill>
                <a:schemeClr val="tx1"/>
              </a:solidFill>
              <a:effectLst/>
              <a:uLnTx/>
              <a:uFillTx/>
              <a:latin typeface="Meiryo UI"/>
              <a:ea typeface="Meiryo UI"/>
              <a:cs typeface="Meiryo UI"/>
            </a:endParaRPr>
          </a:p>
          <a:p>
            <a:pPr>
              <a:lnSpc>
                <a:spcPts val="1800"/>
              </a:lnSpc>
              <a:defRPr/>
            </a:pPr>
            <a:r>
              <a:rPr lang="ja-JP" altLang="en-US" sz="1400" dirty="0">
                <a:solidFill>
                  <a:schemeClr val="tx1"/>
                </a:solidFill>
                <a:latin typeface="Meiryo UI"/>
                <a:ea typeface="Meiryo UI"/>
                <a:cs typeface="Meiryo UI"/>
              </a:rPr>
              <a:t>〇　</a:t>
            </a:r>
            <a:r>
              <a:rPr lang="en-US" altLang="ja-JP" sz="1400" dirty="0">
                <a:solidFill>
                  <a:schemeClr val="tx1"/>
                </a:solidFill>
                <a:latin typeface="Meiryo UI"/>
                <a:ea typeface="Meiryo UI"/>
                <a:cs typeface="Meiryo UI"/>
              </a:rPr>
              <a:t>1970</a:t>
            </a:r>
            <a:r>
              <a:rPr lang="ja-JP" altLang="en-US" sz="1400" dirty="0">
                <a:solidFill>
                  <a:schemeClr val="tx1"/>
                </a:solidFill>
                <a:latin typeface="Meiryo UI"/>
                <a:ea typeface="Meiryo UI"/>
                <a:cs typeface="Meiryo UI"/>
              </a:rPr>
              <a:t>年大阪万博と同様に</a:t>
            </a:r>
            <a:r>
              <a:rPr lang="ja-JP" altLang="en-US" sz="1400" b="1" u="sng" dirty="0">
                <a:solidFill>
                  <a:schemeClr val="tx1"/>
                </a:solidFill>
                <a:latin typeface="Meiryo UI"/>
                <a:ea typeface="Meiryo UI"/>
                <a:cs typeface="Meiryo UI"/>
              </a:rPr>
              <a:t>大阪・関西万博も子どもに見てもらうことを意識して、わかりやすい内容にするべき</a:t>
            </a:r>
            <a:r>
              <a:rPr lang="ja-JP" altLang="en-US" sz="1400" b="1" u="sng" dirty="0" smtClean="0">
                <a:solidFill>
                  <a:schemeClr val="tx1"/>
                </a:solidFill>
                <a:latin typeface="Meiryo UI"/>
                <a:ea typeface="Meiryo UI"/>
                <a:cs typeface="Meiryo UI"/>
              </a:rPr>
              <a:t>。</a:t>
            </a:r>
            <a:r>
              <a:rPr lang="ja-JP" altLang="en-US" sz="1400" dirty="0" smtClean="0">
                <a:solidFill>
                  <a:schemeClr val="tx1"/>
                </a:solidFill>
                <a:latin typeface="Meiryo UI"/>
                <a:ea typeface="Meiryo UI"/>
                <a:cs typeface="Meiryo UI"/>
              </a:rPr>
              <a:t>［学識者］</a:t>
            </a:r>
            <a:endParaRPr lang="en-US" altLang="ja-JP" sz="1400" dirty="0">
              <a:solidFill>
                <a:schemeClr val="tx1"/>
              </a:solidFill>
              <a:latin typeface="Meiryo UI"/>
              <a:ea typeface="Meiryo UI"/>
              <a:cs typeface="Meiryo UI"/>
            </a:endParaRPr>
          </a:p>
          <a:p>
            <a:pPr lvl="0">
              <a:lnSpc>
                <a:spcPts val="1800"/>
              </a:lnSpc>
              <a:defRPr/>
            </a:pPr>
            <a:endParaRPr kumimoji="0" lang="en-US" altLang="ja-JP" sz="1400" b="0" i="0" u="none" strike="noStrike" kern="1200" cap="none" spc="0" normalizeH="0" baseline="0" noProof="0" dirty="0" smtClean="0">
              <a:ln>
                <a:noFill/>
              </a:ln>
              <a:solidFill>
                <a:schemeClr val="tx1"/>
              </a:solidFill>
              <a:effectLst/>
              <a:uLnTx/>
              <a:uFillTx/>
              <a:latin typeface="Meiryo UI"/>
              <a:ea typeface="Meiryo UI"/>
              <a:cs typeface="Meiryo UI"/>
            </a:endParaRPr>
          </a:p>
          <a:p>
            <a:pPr lvl="0">
              <a:lnSpc>
                <a:spcPts val="1800"/>
              </a:lnSpc>
              <a:defRPr/>
            </a:pPr>
            <a:r>
              <a:rPr lang="ja-JP" altLang="en-US" sz="1400" dirty="0">
                <a:solidFill>
                  <a:schemeClr val="tx1"/>
                </a:solidFill>
                <a:latin typeface="Meiryo UI"/>
                <a:ea typeface="Meiryo UI"/>
                <a:cs typeface="Meiryo UI"/>
              </a:rPr>
              <a:t>○　訪問者データの取得を含め、</a:t>
            </a:r>
            <a:r>
              <a:rPr lang="ja-JP" altLang="en-US" sz="1400" b="1" u="sng" dirty="0">
                <a:solidFill>
                  <a:schemeClr val="tx1"/>
                </a:solidFill>
                <a:latin typeface="Meiryo UI"/>
                <a:ea typeface="Meiryo UI"/>
                <a:cs typeface="Meiryo UI"/>
              </a:rPr>
              <a:t>万博自体が</a:t>
            </a:r>
            <a:r>
              <a:rPr lang="en-US" altLang="ja-JP" sz="1400" b="1" u="sng" dirty="0">
                <a:solidFill>
                  <a:schemeClr val="tx1"/>
                </a:solidFill>
                <a:latin typeface="Meiryo UI"/>
                <a:ea typeface="Meiryo UI"/>
                <a:cs typeface="Meiryo UI"/>
              </a:rPr>
              <a:t>2050</a:t>
            </a:r>
            <a:r>
              <a:rPr lang="ja-JP" altLang="en-US" sz="1400" b="1" u="sng" dirty="0">
                <a:solidFill>
                  <a:schemeClr val="tx1"/>
                </a:solidFill>
                <a:latin typeface="Meiryo UI"/>
                <a:ea typeface="Meiryo UI"/>
                <a:cs typeface="Meiryo UI"/>
              </a:rPr>
              <a:t>年、</a:t>
            </a:r>
            <a:r>
              <a:rPr lang="en-US" altLang="ja-JP" sz="1400" b="1" u="sng" dirty="0">
                <a:solidFill>
                  <a:schemeClr val="tx1"/>
                </a:solidFill>
                <a:latin typeface="Meiryo UI"/>
                <a:ea typeface="Meiryo UI"/>
                <a:cs typeface="Meiryo UI"/>
              </a:rPr>
              <a:t>2100</a:t>
            </a:r>
            <a:r>
              <a:rPr lang="ja-JP" altLang="en-US" sz="1400" b="1" u="sng" dirty="0">
                <a:solidFill>
                  <a:schemeClr val="tx1"/>
                </a:solidFill>
                <a:latin typeface="Meiryo UI"/>
                <a:ea typeface="Meiryo UI"/>
                <a:cs typeface="Meiryo UI"/>
              </a:rPr>
              <a:t>年に向けた「実験都市」であるべき。特に、将来を担う子どもたち</a:t>
            </a:r>
            <a:endParaRPr lang="en-US" altLang="ja-JP" sz="1400" b="1" u="sng" dirty="0">
              <a:solidFill>
                <a:schemeClr val="tx1"/>
              </a:solidFill>
              <a:latin typeface="Meiryo UI"/>
              <a:ea typeface="Meiryo UI"/>
              <a:cs typeface="Meiryo UI"/>
            </a:endParaRPr>
          </a:p>
          <a:p>
            <a:pPr lvl="0">
              <a:lnSpc>
                <a:spcPts val="1800"/>
              </a:lnSpc>
              <a:defRPr/>
            </a:pPr>
            <a:r>
              <a:rPr lang="ja-JP" altLang="en-US" sz="1400" dirty="0">
                <a:solidFill>
                  <a:schemeClr val="tx1"/>
                </a:solidFill>
                <a:latin typeface="Meiryo UI"/>
                <a:ea typeface="Meiryo UI"/>
                <a:cs typeface="Meiryo UI"/>
              </a:rPr>
              <a:t>　</a:t>
            </a:r>
            <a:r>
              <a:rPr lang="ja-JP" altLang="en-US" sz="1400" b="1" u="sng" dirty="0">
                <a:solidFill>
                  <a:schemeClr val="tx1"/>
                </a:solidFill>
                <a:latin typeface="Meiryo UI"/>
                <a:ea typeface="Meiryo UI"/>
                <a:cs typeface="Meiryo UI"/>
              </a:rPr>
              <a:t>が、万博で様々な経験をして、自分自身で純粋に「これは、おもしろい！」と思うことが大事。</a:t>
            </a:r>
            <a:r>
              <a:rPr lang="ja-JP" altLang="en-US" sz="1400" dirty="0">
                <a:solidFill>
                  <a:schemeClr val="tx1"/>
                </a:solidFill>
                <a:latin typeface="Meiryo UI"/>
                <a:ea typeface="Meiryo UI"/>
                <a:cs typeface="Meiryo UI"/>
              </a:rPr>
              <a:t>近い未来の最先端のものを見せ、</a:t>
            </a:r>
            <a:endParaRPr lang="en-US" altLang="ja-JP" sz="1400" dirty="0">
              <a:solidFill>
                <a:schemeClr val="tx1"/>
              </a:solidFill>
              <a:latin typeface="Meiryo UI"/>
              <a:ea typeface="Meiryo UI"/>
              <a:cs typeface="Meiryo UI"/>
            </a:endParaRPr>
          </a:p>
          <a:p>
            <a:pPr lvl="0">
              <a:lnSpc>
                <a:spcPts val="1800"/>
              </a:lnSpc>
              <a:defRPr/>
            </a:pPr>
            <a:r>
              <a:rPr lang="ja-JP" altLang="en-US" sz="1400" dirty="0">
                <a:solidFill>
                  <a:schemeClr val="tx1"/>
                </a:solidFill>
                <a:latin typeface="Meiryo UI"/>
                <a:ea typeface="Meiryo UI"/>
                <a:cs typeface="Meiryo UI"/>
              </a:rPr>
              <a:t>　こんなことまで</a:t>
            </a:r>
            <a:r>
              <a:rPr lang="ja-JP" altLang="en-US" sz="1400" dirty="0" smtClean="0">
                <a:solidFill>
                  <a:schemeClr val="tx1"/>
                </a:solidFill>
                <a:latin typeface="Meiryo UI"/>
                <a:ea typeface="Meiryo UI"/>
                <a:cs typeface="Meiryo UI"/>
              </a:rPr>
              <a:t>できるように</a:t>
            </a:r>
            <a:r>
              <a:rPr lang="ja-JP" altLang="en-US" sz="1400" dirty="0" err="1" smtClean="0">
                <a:solidFill>
                  <a:schemeClr val="tx1"/>
                </a:solidFill>
                <a:latin typeface="Meiryo UI"/>
                <a:ea typeface="Meiryo UI"/>
                <a:cs typeface="Meiryo UI"/>
              </a:rPr>
              <a:t>なるの</a:t>
            </a:r>
            <a:r>
              <a:rPr lang="ja-JP" altLang="ja-JP" sz="1400" dirty="0" smtClean="0">
                <a:solidFill>
                  <a:schemeClr val="tx1"/>
                </a:solidFill>
                <a:ea typeface="Meiryo UI" panose="020B0604030504040204" pitchFamily="50" charset="-128"/>
                <a:cs typeface="Times New Roman" panose="02020603050405020304" pitchFamily="18" charset="0"/>
              </a:rPr>
              <a:t>かと</a:t>
            </a:r>
            <a:r>
              <a:rPr lang="ja-JP" altLang="ja-JP" sz="1400" dirty="0">
                <a:solidFill>
                  <a:schemeClr val="tx1"/>
                </a:solidFill>
                <a:ea typeface="Meiryo UI" panose="020B0604030504040204" pitchFamily="50" charset="-128"/>
                <a:cs typeface="Times New Roman" panose="02020603050405020304" pitchFamily="18" charset="0"/>
              </a:rPr>
              <a:t>驚く子どもたちを一人でも多く増やしてほしい。</a:t>
            </a:r>
            <a:r>
              <a:rPr lang="ja-JP" altLang="en-US" sz="1400" dirty="0" smtClean="0">
                <a:solidFill>
                  <a:schemeClr val="tx1"/>
                </a:solidFill>
                <a:latin typeface="Meiryo UI"/>
                <a:ea typeface="Meiryo UI"/>
                <a:cs typeface="Meiryo UI"/>
              </a:rPr>
              <a:t>［シンクタンク］</a:t>
            </a:r>
            <a:endParaRPr lang="en-US" altLang="ja-JP" sz="1400" dirty="0" smtClean="0">
              <a:solidFill>
                <a:schemeClr val="tx1"/>
              </a:solidFill>
              <a:latin typeface="Meiryo UI"/>
              <a:ea typeface="Meiryo UI"/>
              <a:cs typeface="Meiryo UI"/>
            </a:endParaRPr>
          </a:p>
          <a:p>
            <a:pPr lvl="0">
              <a:lnSpc>
                <a:spcPts val="1800"/>
              </a:lnSpc>
              <a:defRPr/>
            </a:pPr>
            <a:endParaRPr kumimoji="0" lang="en-US" altLang="ja-JP" sz="1400" b="0" i="0" u="none" strike="noStrike" kern="1200" cap="none" spc="0" normalizeH="0" baseline="0" noProof="0" dirty="0" smtClean="0">
              <a:ln>
                <a:noFill/>
              </a:ln>
              <a:solidFill>
                <a:schemeClr val="tx1"/>
              </a:solidFill>
              <a:effectLst/>
              <a:uLnTx/>
              <a:uFillTx/>
              <a:latin typeface="Meiryo UI"/>
              <a:ea typeface="Meiryo UI"/>
              <a:cs typeface="Meiryo UI"/>
            </a:endParaRPr>
          </a:p>
          <a:p>
            <a:pPr>
              <a:lnSpc>
                <a:spcPts val="1800"/>
              </a:lnSpc>
              <a:defRPr/>
            </a:pPr>
            <a:r>
              <a:rPr lang="ja-JP" altLang="en-US" sz="1400" dirty="0" smtClean="0">
                <a:solidFill>
                  <a:prstClr val="black"/>
                </a:solidFill>
                <a:latin typeface="Meiryo UI"/>
                <a:ea typeface="Meiryo UI"/>
                <a:cs typeface="Meiryo UI"/>
              </a:rPr>
              <a:t>〇</a:t>
            </a:r>
            <a:r>
              <a:rPr lang="ja-JP" altLang="en-US" sz="1400" dirty="0">
                <a:solidFill>
                  <a:prstClr val="black"/>
                </a:solidFill>
                <a:latin typeface="Meiryo UI"/>
                <a:ea typeface="Meiryo UI"/>
                <a:cs typeface="Meiryo UI"/>
              </a:rPr>
              <a:t>　住民が、大阪に住んでいて良かった、また万博が開催されて良かったと感じられることが大事であり、</a:t>
            </a:r>
            <a:r>
              <a:rPr lang="ja-JP" altLang="en-US" sz="1400" b="1" u="sng" dirty="0">
                <a:solidFill>
                  <a:prstClr val="black"/>
                </a:solidFill>
                <a:latin typeface="Meiryo UI"/>
                <a:ea typeface="Meiryo UI"/>
                <a:cs typeface="Meiryo UI"/>
              </a:rPr>
              <a:t>万博が住民にとってプラス</a:t>
            </a:r>
            <a:endParaRPr lang="en-US" altLang="ja-JP" sz="1400" b="1" u="sng" dirty="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　</a:t>
            </a:r>
            <a:r>
              <a:rPr lang="ja-JP" altLang="en-US" sz="1400" b="1" u="sng" dirty="0">
                <a:solidFill>
                  <a:prstClr val="black"/>
                </a:solidFill>
                <a:latin typeface="Meiryo UI"/>
                <a:ea typeface="Meiryo UI"/>
                <a:cs typeface="Meiryo UI"/>
              </a:rPr>
              <a:t>の遺産となるようにしっかりシナリオを描いていくべき。</a:t>
            </a:r>
            <a:r>
              <a:rPr lang="ja-JP" altLang="en-US" sz="1400" dirty="0">
                <a:solidFill>
                  <a:prstClr val="black"/>
                </a:solidFill>
                <a:latin typeface="Meiryo UI"/>
                <a:ea typeface="Meiryo UI"/>
                <a:cs typeface="Meiryo UI"/>
              </a:rPr>
              <a:t>［学識者］</a:t>
            </a:r>
            <a:endParaRPr lang="en-US" altLang="ja-JP" sz="1400" b="1" u="sng" dirty="0">
              <a:solidFill>
                <a:prstClr val="black"/>
              </a:solidFill>
              <a:latin typeface="Meiryo UI"/>
              <a:ea typeface="Meiryo UI"/>
              <a:cs typeface="Meiryo UI"/>
            </a:endParaRPr>
          </a:p>
          <a:p>
            <a:pPr lvl="0">
              <a:lnSpc>
                <a:spcPts val="1800"/>
              </a:lnSpc>
              <a:defRPr/>
            </a:pPr>
            <a:endParaRPr kumimoji="0" lang="en-US" altLang="ja-JP" sz="1400" b="0" i="0" u="none" strike="noStrike" kern="1200" cap="none" spc="0" normalizeH="0" baseline="0" noProof="0" dirty="0" smtClean="0">
              <a:ln>
                <a:noFill/>
              </a:ln>
              <a:solidFill>
                <a:prstClr val="black"/>
              </a:solidFill>
              <a:effectLst/>
              <a:uLnTx/>
              <a:uFillTx/>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〇　大阪・関西万博で</a:t>
            </a:r>
            <a:r>
              <a:rPr lang="ja-JP" altLang="en-US" sz="1400" b="1" u="sng" dirty="0">
                <a:solidFill>
                  <a:prstClr val="black"/>
                </a:solidFill>
                <a:latin typeface="Meiryo UI"/>
                <a:ea typeface="Meiryo UI"/>
                <a:cs typeface="Meiryo UI"/>
              </a:rPr>
              <a:t>大阪の良い点をどう発信して、大阪の企業に成果をどのようにつなげられる</a:t>
            </a:r>
            <a:r>
              <a:rPr lang="ja-JP" altLang="en-US" sz="1400" dirty="0">
                <a:solidFill>
                  <a:prstClr val="black"/>
                </a:solidFill>
                <a:latin typeface="Meiryo UI"/>
                <a:ea typeface="Meiryo UI"/>
                <a:cs typeface="Meiryo UI"/>
              </a:rPr>
              <a:t>かが重要になる</a:t>
            </a:r>
            <a:r>
              <a:rPr lang="ja-JP" altLang="en-US" sz="1400" dirty="0" smtClean="0">
                <a:solidFill>
                  <a:prstClr val="black"/>
                </a:solidFill>
                <a:latin typeface="Meiryo UI"/>
                <a:ea typeface="Meiryo UI"/>
                <a:cs typeface="Meiryo UI"/>
              </a:rPr>
              <a:t>。</a:t>
            </a:r>
            <a:r>
              <a:rPr lang="ja-JP" altLang="en-US" sz="1400" dirty="0">
                <a:solidFill>
                  <a:prstClr val="black"/>
                </a:solidFill>
                <a:latin typeface="Meiryo UI"/>
                <a:ea typeface="Meiryo UI"/>
                <a:cs typeface="Meiryo UI"/>
              </a:rPr>
              <a:t>［学識者］</a:t>
            </a:r>
            <a:endParaRPr lang="en-US" altLang="ja-JP" sz="1400" dirty="0">
              <a:solidFill>
                <a:prstClr val="black"/>
              </a:solidFill>
              <a:latin typeface="Meiryo UI"/>
              <a:ea typeface="Meiryo UI"/>
              <a:cs typeface="Meiryo UI"/>
            </a:endParaRPr>
          </a:p>
          <a:p>
            <a:pPr lvl="0">
              <a:lnSpc>
                <a:spcPts val="1800"/>
              </a:lnSpc>
              <a:defRPr/>
            </a:pPr>
            <a:endParaRPr kumimoji="0" lang="en-US" altLang="ja-JP" sz="1400" b="0" i="0" u="none" strike="noStrike" kern="1200" cap="none" spc="0" normalizeH="0" baseline="0" noProof="0" dirty="0">
              <a:ln>
                <a:noFill/>
              </a:ln>
              <a:solidFill>
                <a:prstClr val="black"/>
              </a:solidFill>
              <a:effectLst/>
              <a:uLnTx/>
              <a:uFillTx/>
              <a:latin typeface="Meiryo UI"/>
              <a:ea typeface="Meiryo UI"/>
              <a:cs typeface="Meiryo UI"/>
            </a:endParaRPr>
          </a:p>
          <a:p>
            <a:pPr>
              <a:lnSpc>
                <a:spcPts val="1800"/>
              </a:lnSpc>
              <a:defRPr/>
            </a:pPr>
            <a:r>
              <a:rPr lang="ja-JP" altLang="en-US" sz="1400" dirty="0" smtClean="0">
                <a:solidFill>
                  <a:prstClr val="black"/>
                </a:solidFill>
                <a:latin typeface="Meiryo UI"/>
                <a:ea typeface="Meiryo UI"/>
                <a:cs typeface="Meiryo UI"/>
              </a:rPr>
              <a:t>〇</a:t>
            </a:r>
            <a:r>
              <a:rPr lang="ja-JP" altLang="en-US" sz="1400" dirty="0">
                <a:solidFill>
                  <a:prstClr val="black"/>
                </a:solidFill>
                <a:latin typeface="Meiryo UI"/>
                <a:ea typeface="Meiryo UI"/>
                <a:cs typeface="Meiryo UI"/>
              </a:rPr>
              <a:t>　</a:t>
            </a:r>
            <a:r>
              <a:rPr lang="en-US" altLang="ja-JP" sz="1400" dirty="0">
                <a:solidFill>
                  <a:prstClr val="black"/>
                </a:solidFill>
                <a:latin typeface="Meiryo UI"/>
                <a:ea typeface="Meiryo UI"/>
                <a:cs typeface="Meiryo UI"/>
              </a:rPr>
              <a:t>1970</a:t>
            </a:r>
            <a:r>
              <a:rPr lang="ja-JP" altLang="en-US" sz="1400" dirty="0">
                <a:solidFill>
                  <a:prstClr val="black"/>
                </a:solidFill>
                <a:latin typeface="Meiryo UI"/>
                <a:ea typeface="Meiryo UI"/>
                <a:cs typeface="Meiryo UI"/>
              </a:rPr>
              <a:t>年大阪万博</a:t>
            </a:r>
            <a:r>
              <a:rPr lang="ja-JP" altLang="en-US" sz="1400" dirty="0" smtClean="0">
                <a:solidFill>
                  <a:prstClr val="black"/>
                </a:solidFill>
                <a:latin typeface="Meiryo UI"/>
                <a:ea typeface="Meiryo UI"/>
                <a:cs typeface="Meiryo UI"/>
              </a:rPr>
              <a:t>は、高度</a:t>
            </a:r>
            <a:r>
              <a:rPr lang="ja-JP" altLang="en-US" sz="1400" dirty="0">
                <a:solidFill>
                  <a:prstClr val="black"/>
                </a:solidFill>
                <a:latin typeface="Meiryo UI"/>
                <a:ea typeface="Meiryo UI"/>
                <a:cs typeface="Meiryo UI"/>
              </a:rPr>
              <a:t>経済成長と文明・科学の到達点を示したが、そこから先の展望が無い万博だった。</a:t>
            </a:r>
            <a:r>
              <a:rPr lang="en-US" altLang="ja-JP" sz="1400" b="1" u="sng" dirty="0">
                <a:solidFill>
                  <a:prstClr val="black"/>
                </a:solidFill>
                <a:latin typeface="Meiryo UI"/>
                <a:ea typeface="Meiryo UI"/>
                <a:cs typeface="Meiryo UI"/>
              </a:rPr>
              <a:t>2025</a:t>
            </a:r>
            <a:r>
              <a:rPr lang="ja-JP" altLang="en-US" sz="1400" b="1" u="sng" dirty="0" smtClean="0">
                <a:solidFill>
                  <a:prstClr val="black"/>
                </a:solidFill>
                <a:latin typeface="Meiryo UI"/>
                <a:ea typeface="Meiryo UI"/>
                <a:cs typeface="Meiryo UI"/>
              </a:rPr>
              <a:t>年の大</a:t>
            </a:r>
            <a:endParaRPr lang="en-US" altLang="ja-JP" sz="1400" b="1" u="sng" dirty="0" smtClean="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　</a:t>
            </a:r>
            <a:r>
              <a:rPr lang="ja-JP" altLang="en-US" sz="1400" b="1" u="sng" dirty="0" smtClean="0">
                <a:solidFill>
                  <a:prstClr val="black"/>
                </a:solidFill>
                <a:latin typeface="Meiryo UI"/>
                <a:ea typeface="Meiryo UI"/>
                <a:cs typeface="Meiryo UI"/>
              </a:rPr>
              <a:t>阪・関西</a:t>
            </a:r>
            <a:r>
              <a:rPr lang="ja-JP" altLang="en-US" sz="1400" b="1" u="sng" dirty="0">
                <a:solidFill>
                  <a:prstClr val="black"/>
                </a:solidFill>
                <a:latin typeface="Meiryo UI"/>
                <a:ea typeface="Meiryo UI"/>
                <a:cs typeface="Meiryo UI"/>
              </a:rPr>
              <a:t>万博では</a:t>
            </a:r>
            <a:r>
              <a:rPr lang="en-US" altLang="ja-JP" sz="1400" b="1" u="sng" dirty="0">
                <a:solidFill>
                  <a:prstClr val="black"/>
                </a:solidFill>
                <a:latin typeface="Meiryo UI"/>
                <a:ea typeface="Meiryo UI"/>
                <a:cs typeface="Meiryo UI"/>
              </a:rPr>
              <a:t>1970</a:t>
            </a:r>
            <a:r>
              <a:rPr lang="ja-JP" altLang="en-US" sz="1400" b="1" u="sng" dirty="0">
                <a:solidFill>
                  <a:prstClr val="black"/>
                </a:solidFill>
                <a:latin typeface="Meiryo UI"/>
                <a:ea typeface="Meiryo UI"/>
                <a:cs typeface="Meiryo UI"/>
              </a:rPr>
              <a:t>年万博と異なることをするという視点が必要。</a:t>
            </a:r>
            <a:r>
              <a:rPr lang="ja-JP" altLang="en-US" sz="1400" dirty="0">
                <a:solidFill>
                  <a:prstClr val="black"/>
                </a:solidFill>
                <a:latin typeface="Meiryo UI"/>
                <a:ea typeface="Meiryo UI"/>
                <a:cs typeface="Meiryo UI"/>
              </a:rPr>
              <a:t>［学識者］</a:t>
            </a:r>
            <a:endParaRPr lang="en-US" altLang="ja-JP" sz="1400" dirty="0" smtClean="0">
              <a:solidFill>
                <a:prstClr val="black"/>
              </a:solidFill>
              <a:latin typeface="Meiryo UI"/>
              <a:ea typeface="Meiryo UI"/>
              <a:cs typeface="Meiryo UI"/>
            </a:endParaRPr>
          </a:p>
          <a:p>
            <a:pPr>
              <a:lnSpc>
                <a:spcPts val="1800"/>
              </a:lnSpc>
              <a:defRPr/>
            </a:pPr>
            <a:endParaRPr lang="en-US" altLang="ja-JP" sz="1400" dirty="0">
              <a:solidFill>
                <a:prstClr val="black"/>
              </a:solidFill>
              <a:latin typeface="Meiryo UI"/>
              <a:ea typeface="Meiryo UI"/>
              <a:cs typeface="Meiryo UI"/>
            </a:endParaRPr>
          </a:p>
          <a:p>
            <a:pPr>
              <a:lnSpc>
                <a:spcPts val="1800"/>
              </a:lnSpc>
              <a:defRPr/>
            </a:pPr>
            <a:r>
              <a:rPr lang="ja-JP" altLang="en-US" sz="1400" dirty="0" smtClean="0">
                <a:solidFill>
                  <a:prstClr val="black"/>
                </a:solidFill>
                <a:latin typeface="Meiryo UI"/>
                <a:ea typeface="Meiryo UI"/>
                <a:cs typeface="Meiryo UI"/>
              </a:rPr>
              <a:t>〇</a:t>
            </a:r>
            <a:r>
              <a:rPr lang="ja-JP" altLang="en-US" sz="1400" dirty="0">
                <a:solidFill>
                  <a:prstClr val="black"/>
                </a:solidFill>
                <a:latin typeface="Meiryo UI"/>
                <a:ea typeface="Meiryo UI"/>
                <a:cs typeface="Meiryo UI"/>
              </a:rPr>
              <a:t>　</a:t>
            </a:r>
            <a:r>
              <a:rPr lang="ja-JP" altLang="en-US" sz="1400" dirty="0" smtClean="0">
                <a:solidFill>
                  <a:prstClr val="black"/>
                </a:solidFill>
                <a:latin typeface="Meiryo UI"/>
                <a:ea typeface="Meiryo UI"/>
                <a:cs typeface="Meiryo UI"/>
              </a:rPr>
              <a:t>パリ</a:t>
            </a:r>
            <a:r>
              <a:rPr lang="ja-JP" altLang="en-US" sz="1400" dirty="0">
                <a:solidFill>
                  <a:prstClr val="black"/>
                </a:solidFill>
                <a:latin typeface="Meiryo UI"/>
                <a:ea typeface="Meiryo UI"/>
                <a:cs typeface="Meiryo UI"/>
              </a:rPr>
              <a:t>のオリンピック・パラリンピックに係る調達ルールでは、全体の</a:t>
            </a:r>
            <a:r>
              <a:rPr lang="en-US" altLang="ja-JP" sz="1400" dirty="0">
                <a:solidFill>
                  <a:prstClr val="black"/>
                </a:solidFill>
                <a:latin typeface="Meiryo UI"/>
                <a:ea typeface="Meiryo UI"/>
                <a:cs typeface="Meiryo UI"/>
              </a:rPr>
              <a:t>25%</a:t>
            </a:r>
            <a:r>
              <a:rPr lang="ja-JP" altLang="en-US" sz="1400" dirty="0">
                <a:solidFill>
                  <a:prstClr val="black"/>
                </a:solidFill>
                <a:latin typeface="Meiryo UI"/>
                <a:ea typeface="Meiryo UI"/>
                <a:cs typeface="Meiryo UI"/>
              </a:rPr>
              <a:t>をソーシャルセクターから調達するよう目標設定されている</a:t>
            </a:r>
            <a:r>
              <a:rPr lang="ja-JP" altLang="en-US" sz="1400" dirty="0" smtClean="0">
                <a:solidFill>
                  <a:prstClr val="black"/>
                </a:solidFill>
                <a:latin typeface="Meiryo UI"/>
                <a:ea typeface="Meiryo UI"/>
                <a:cs typeface="Meiryo UI"/>
              </a:rPr>
              <a:t>。</a:t>
            </a:r>
            <a:endParaRPr lang="en-US" altLang="ja-JP" sz="1400" dirty="0" smtClean="0">
              <a:solidFill>
                <a:prstClr val="black"/>
              </a:solidFill>
              <a:latin typeface="Meiryo UI"/>
              <a:ea typeface="Meiryo UI"/>
              <a:cs typeface="Meiryo UI"/>
            </a:endParaRPr>
          </a:p>
          <a:p>
            <a:pPr>
              <a:lnSpc>
                <a:spcPts val="1800"/>
              </a:lnSpc>
              <a:defRPr/>
            </a:pPr>
            <a:r>
              <a:rPr lang="en-US" altLang="ja-JP" sz="1400" dirty="0">
                <a:solidFill>
                  <a:prstClr val="black"/>
                </a:solidFill>
                <a:latin typeface="Meiryo UI"/>
                <a:ea typeface="Meiryo UI"/>
                <a:cs typeface="Meiryo UI"/>
              </a:rPr>
              <a:t> </a:t>
            </a:r>
            <a:r>
              <a:rPr lang="ja-JP" altLang="en-US" sz="1400" dirty="0" smtClean="0">
                <a:solidFill>
                  <a:prstClr val="black"/>
                </a:solidFill>
                <a:latin typeface="Meiryo UI"/>
                <a:ea typeface="Meiryo UI"/>
                <a:cs typeface="Meiryo UI"/>
              </a:rPr>
              <a:t>　この</a:t>
            </a:r>
            <a:r>
              <a:rPr lang="ja-JP" altLang="en-US" sz="1400" dirty="0">
                <a:solidFill>
                  <a:prstClr val="black"/>
                </a:solidFill>
                <a:latin typeface="Meiryo UI"/>
                <a:ea typeface="Meiryo UI"/>
                <a:cs typeface="Meiryo UI"/>
              </a:rPr>
              <a:t>目標の達成には、</a:t>
            </a:r>
            <a:r>
              <a:rPr lang="ja-JP" altLang="en-US" sz="1400" b="1" u="sng" dirty="0">
                <a:solidFill>
                  <a:prstClr val="black"/>
                </a:solidFill>
                <a:latin typeface="Meiryo UI"/>
                <a:ea typeface="Meiryo UI"/>
                <a:cs typeface="Meiryo UI"/>
              </a:rPr>
              <a:t>ソーシャルセクター単独ではなく、中小企業などとのネットワークの構築が必要。</a:t>
            </a:r>
            <a:r>
              <a:rPr lang="ja-JP" altLang="en-US" sz="1400" dirty="0">
                <a:solidFill>
                  <a:prstClr val="black"/>
                </a:solidFill>
                <a:latin typeface="Meiryo UI"/>
                <a:ea typeface="Meiryo UI"/>
                <a:cs typeface="Meiryo UI"/>
              </a:rPr>
              <a:t>これにより、</a:t>
            </a:r>
            <a:r>
              <a:rPr lang="ja-JP" altLang="en-US" sz="1400" b="1" u="sng" dirty="0">
                <a:solidFill>
                  <a:prstClr val="black"/>
                </a:solidFill>
                <a:latin typeface="Meiryo UI"/>
                <a:ea typeface="Meiryo UI"/>
                <a:cs typeface="Meiryo UI"/>
              </a:rPr>
              <a:t>ＳＤＧｓ</a:t>
            </a:r>
            <a:r>
              <a:rPr lang="ja-JP" altLang="en-US" sz="1400" b="1" u="sng" dirty="0" smtClean="0">
                <a:solidFill>
                  <a:prstClr val="black"/>
                </a:solidFill>
                <a:latin typeface="Meiryo UI"/>
                <a:ea typeface="Meiryo UI"/>
                <a:cs typeface="Meiryo UI"/>
              </a:rPr>
              <a:t>の</a:t>
            </a:r>
            <a:endParaRPr lang="en-US" altLang="ja-JP" sz="1400" b="1" u="sng" dirty="0" smtClean="0">
              <a:solidFill>
                <a:prstClr val="black"/>
              </a:solidFill>
              <a:latin typeface="Meiryo UI"/>
              <a:ea typeface="Meiryo UI"/>
              <a:cs typeface="Meiryo UI"/>
            </a:endParaRPr>
          </a:p>
          <a:p>
            <a:pPr>
              <a:lnSpc>
                <a:spcPts val="1800"/>
              </a:lnSpc>
              <a:defRPr/>
            </a:pPr>
            <a:r>
              <a:rPr lang="en-US" altLang="ja-JP" sz="1400" dirty="0">
                <a:solidFill>
                  <a:prstClr val="black"/>
                </a:solidFill>
                <a:latin typeface="Meiryo UI"/>
                <a:ea typeface="Meiryo UI"/>
                <a:cs typeface="Meiryo UI"/>
              </a:rPr>
              <a:t> </a:t>
            </a:r>
            <a:r>
              <a:rPr lang="ja-JP" altLang="en-US" sz="1400" dirty="0" smtClean="0">
                <a:solidFill>
                  <a:prstClr val="black"/>
                </a:solidFill>
                <a:latin typeface="Meiryo UI"/>
                <a:ea typeface="Meiryo UI"/>
                <a:cs typeface="Meiryo UI"/>
              </a:rPr>
              <a:t>　</a:t>
            </a:r>
            <a:r>
              <a:rPr lang="ja-JP" altLang="en-US" sz="1400" b="1" u="sng" dirty="0" smtClean="0">
                <a:solidFill>
                  <a:prstClr val="black"/>
                </a:solidFill>
                <a:latin typeface="Meiryo UI"/>
                <a:ea typeface="Meiryo UI"/>
                <a:cs typeface="Meiryo UI"/>
              </a:rPr>
              <a:t>理念</a:t>
            </a:r>
            <a:r>
              <a:rPr lang="ja-JP" altLang="en-US" sz="1400" b="1" u="sng" dirty="0">
                <a:solidFill>
                  <a:prstClr val="black"/>
                </a:solidFill>
                <a:latin typeface="Meiryo UI"/>
                <a:ea typeface="Meiryo UI"/>
                <a:cs typeface="Meiryo UI"/>
              </a:rPr>
              <a:t>等が広く共有されていく</a:t>
            </a:r>
            <a:r>
              <a:rPr lang="ja-JP" altLang="en-US" sz="1400" dirty="0">
                <a:solidFill>
                  <a:prstClr val="black"/>
                </a:solidFill>
                <a:latin typeface="Meiryo UI"/>
                <a:ea typeface="Meiryo UI"/>
                <a:cs typeface="Meiryo UI"/>
              </a:rPr>
              <a:t>という仕組み。大阪・関西万博に向けても、このような</a:t>
            </a:r>
            <a:r>
              <a:rPr lang="ja-JP" altLang="en-US" sz="1400" dirty="0" smtClean="0">
                <a:solidFill>
                  <a:prstClr val="black"/>
                </a:solidFill>
                <a:latin typeface="Meiryo UI"/>
                <a:ea typeface="Meiryo UI"/>
                <a:cs typeface="Meiryo UI"/>
              </a:rPr>
              <a:t>取組みを検討</a:t>
            </a:r>
            <a:r>
              <a:rPr lang="ja-JP" altLang="en-US" sz="1400" dirty="0">
                <a:solidFill>
                  <a:prstClr val="black"/>
                </a:solidFill>
                <a:latin typeface="Meiryo UI"/>
                <a:ea typeface="Meiryo UI"/>
                <a:cs typeface="Meiryo UI"/>
              </a:rPr>
              <a:t>してはどうか</a:t>
            </a:r>
            <a:r>
              <a:rPr lang="ja-JP" altLang="en-US" sz="1400" dirty="0" smtClean="0">
                <a:solidFill>
                  <a:prstClr val="black"/>
                </a:solidFill>
                <a:latin typeface="Meiryo UI"/>
                <a:ea typeface="Meiryo UI"/>
                <a:cs typeface="Meiryo UI"/>
              </a:rPr>
              <a:t>。</a:t>
            </a:r>
            <a:endParaRPr lang="en-US" altLang="ja-JP" sz="1400" dirty="0">
              <a:solidFill>
                <a:prstClr val="black"/>
              </a:solidFill>
              <a:latin typeface="Meiryo UI"/>
              <a:ea typeface="Meiryo UI"/>
              <a:cs typeface="Meiryo UI"/>
            </a:endParaRPr>
          </a:p>
          <a:p>
            <a:pPr>
              <a:lnSpc>
                <a:spcPts val="1800"/>
              </a:lnSpc>
              <a:defRPr/>
            </a:pPr>
            <a:r>
              <a:rPr lang="ja-JP" altLang="en-US" sz="1400" dirty="0" smtClean="0">
                <a:solidFill>
                  <a:prstClr val="black"/>
                </a:solidFill>
                <a:latin typeface="Meiryo UI"/>
                <a:ea typeface="Meiryo UI"/>
                <a:cs typeface="Meiryo UI"/>
              </a:rPr>
              <a:t>　［民間事業者等］</a:t>
            </a:r>
            <a:endParaRPr lang="en-US" altLang="ja-JP" sz="1400" dirty="0" smtClean="0">
              <a:solidFill>
                <a:prstClr val="black"/>
              </a:solidFill>
              <a:latin typeface="Meiryo UI"/>
              <a:ea typeface="Meiryo UI"/>
              <a:cs typeface="Meiryo UI"/>
            </a:endParaRPr>
          </a:p>
          <a:p>
            <a:pPr>
              <a:lnSpc>
                <a:spcPts val="1800"/>
              </a:lnSpc>
              <a:spcBef>
                <a:spcPts val="1200"/>
              </a:spcBef>
              <a:defRPr/>
            </a:pPr>
            <a:endParaRPr lang="en-US" altLang="ja-JP" sz="1400" dirty="0">
              <a:solidFill>
                <a:prstClr val="black"/>
              </a:solidFill>
              <a:latin typeface="Meiryo UI"/>
              <a:ea typeface="Meiryo UI"/>
              <a:cs typeface="Meiryo UI"/>
            </a:endParaRPr>
          </a:p>
          <a:p>
            <a:pPr>
              <a:lnSpc>
                <a:spcPts val="1800"/>
              </a:lnSpc>
              <a:spcBef>
                <a:spcPts val="1200"/>
              </a:spcBef>
              <a:defRPr/>
            </a:pPr>
            <a:endParaRPr lang="en-US" altLang="ja-JP" sz="1400" dirty="0">
              <a:solidFill>
                <a:prstClr val="black"/>
              </a:solidFill>
              <a:latin typeface="Meiryo UI"/>
              <a:ea typeface="Meiryo UI"/>
              <a:cs typeface="Meiryo UI"/>
            </a:endParaRPr>
          </a:p>
          <a:p>
            <a:pPr>
              <a:lnSpc>
                <a:spcPts val="1800"/>
              </a:lnSpc>
              <a:spcBef>
                <a:spcPts val="1200"/>
              </a:spcBef>
              <a:defRPr/>
            </a:pPr>
            <a:endParaRPr lang="en-US" altLang="ja-JP" sz="1400" b="1" u="sng" dirty="0">
              <a:solidFill>
                <a:prstClr val="black"/>
              </a:solidFill>
              <a:latin typeface="Meiryo UI"/>
              <a:ea typeface="Meiryo UI"/>
              <a:cs typeface="Meiryo UI"/>
            </a:endParaRPr>
          </a:p>
          <a:p>
            <a:pPr>
              <a:lnSpc>
                <a:spcPts val="1800"/>
              </a:lnSpc>
              <a:spcBef>
                <a:spcPts val="1200"/>
              </a:spcBef>
              <a:defRPr/>
            </a:pPr>
            <a:endParaRPr lang="en-US" altLang="ja-JP" sz="1400" b="1" u="sng" dirty="0">
              <a:solidFill>
                <a:prstClr val="black"/>
              </a:solidFill>
              <a:latin typeface="Meiryo UI"/>
              <a:ea typeface="Meiryo UI"/>
              <a:cs typeface="Meiryo UI"/>
            </a:endParaRPr>
          </a:p>
          <a:p>
            <a:pPr>
              <a:lnSpc>
                <a:spcPts val="1800"/>
              </a:lnSpc>
              <a:spcBef>
                <a:spcPts val="1200"/>
              </a:spcBef>
              <a:defRPr/>
            </a:pPr>
            <a:endParaRPr lang="en-US" altLang="ja-JP" sz="1400" dirty="0">
              <a:solidFill>
                <a:prstClr val="black"/>
              </a:solidFill>
              <a:latin typeface="Meiryo UI"/>
              <a:ea typeface="Meiryo UI"/>
              <a:cs typeface="Meiryo UI"/>
            </a:endParaRPr>
          </a:p>
          <a:p>
            <a:pPr>
              <a:lnSpc>
                <a:spcPts val="1800"/>
              </a:lnSpc>
              <a:defRPr/>
            </a:pPr>
            <a:endParaRPr lang="ja-JP" altLang="en-US" sz="1400" b="1" u="sng" dirty="0">
              <a:solidFill>
                <a:prstClr val="black"/>
              </a:solidFill>
              <a:latin typeface="Meiryo UI"/>
              <a:ea typeface="Meiryo UI"/>
              <a:cs typeface="Meiryo UI"/>
            </a:endParaRPr>
          </a:p>
        </p:txBody>
      </p:sp>
      <p:sp>
        <p:nvSpPr>
          <p:cNvPr id="10" name="正方形/長方形 9"/>
          <p:cNvSpPr/>
          <p:nvPr/>
        </p:nvSpPr>
        <p:spPr>
          <a:xfrm>
            <a:off x="136404" y="231819"/>
            <a:ext cx="9303809" cy="6413679"/>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257580" y="326145"/>
            <a:ext cx="1764404" cy="338554"/>
          </a:xfrm>
          <a:prstGeom prst="rect">
            <a:avLst/>
          </a:prstGeom>
          <a:solidFill>
            <a:schemeClr val="tx1"/>
          </a:solidFill>
        </p:spPr>
        <p:txBody>
          <a:bodyPr wrap="square" rtlCol="0">
            <a:spAutoFit/>
          </a:bodyPr>
          <a:lstStyle/>
          <a:p>
            <a:r>
              <a:rPr kumimoji="1" lang="en-US" altLang="ja-JP" sz="1600" b="1" dirty="0" smtClean="0">
                <a:solidFill>
                  <a:schemeClr val="bg1"/>
                </a:solidFill>
                <a:latin typeface="Meiryo UI" panose="020B0604030504040204" pitchFamily="50" charset="-128"/>
                <a:ea typeface="Meiryo UI" panose="020B0604030504040204" pitchFamily="50" charset="-128"/>
              </a:rPr>
              <a:t>【</a:t>
            </a:r>
            <a:r>
              <a:rPr kumimoji="1" lang="ja-JP" altLang="en-US" sz="1600" b="1" dirty="0" smtClean="0">
                <a:solidFill>
                  <a:schemeClr val="bg1"/>
                </a:solidFill>
                <a:latin typeface="Meiryo UI" panose="020B0604030504040204" pitchFamily="50" charset="-128"/>
                <a:ea typeface="Meiryo UI" panose="020B0604030504040204" pitchFamily="50" charset="-128"/>
              </a:rPr>
              <a:t>大阪・関西万博</a:t>
            </a:r>
            <a:r>
              <a:rPr kumimoji="1" lang="en-US" altLang="ja-JP" sz="1600" b="1" dirty="0" smtClean="0">
                <a:solidFill>
                  <a:schemeClr val="bg1"/>
                </a:solidFill>
                <a:latin typeface="Meiryo UI" panose="020B0604030504040204" pitchFamily="50" charset="-128"/>
                <a:ea typeface="Meiryo UI" panose="020B0604030504040204" pitchFamily="50" charset="-128"/>
              </a:rPr>
              <a:t>】</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13" name="スライド番号プレースホルダー 3"/>
          <p:cNvSpPr>
            <a:spLocks noGrp="1"/>
          </p:cNvSpPr>
          <p:nvPr>
            <p:ph type="sldNum" sz="quarter" idx="12"/>
          </p:nvPr>
        </p:nvSpPr>
        <p:spPr>
          <a:xfrm>
            <a:off x="7772400" y="6472573"/>
            <a:ext cx="2133600" cy="365125"/>
          </a:xfrm>
        </p:spPr>
        <p:txBody>
          <a:bodyPr/>
          <a:lstStyle/>
          <a:p>
            <a:pPr>
              <a:defRPr/>
            </a:pPr>
            <a:r>
              <a:rPr lang="ja-JP" altLang="en-US" sz="1400" b="1" dirty="0" smtClean="0">
                <a:solidFill>
                  <a:schemeClr val="tx1"/>
                </a:solidFill>
                <a:latin typeface="Meiryo UI" panose="020B0604030504040204" pitchFamily="50" charset="-128"/>
                <a:ea typeface="Meiryo UI" panose="020B0604030504040204" pitchFamily="50" charset="-128"/>
              </a:rPr>
              <a:t>５</a:t>
            </a:r>
            <a:endParaRPr lang="ja-JP" altLang="en-US" sz="14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449295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136404" y="378273"/>
            <a:ext cx="9303809" cy="6199375"/>
          </a:xfrm>
          <a:prstGeom prst="roundRect">
            <a:avLst>
              <a:gd name="adj" fmla="val 0"/>
            </a:avLst>
          </a:prstGeom>
          <a:noFill/>
          <a:ln w="12700">
            <a:noFill/>
            <a:prstDash val="sysDot"/>
          </a:ln>
        </p:spPr>
        <p:style>
          <a:lnRef idx="2">
            <a:schemeClr val="accent4"/>
          </a:lnRef>
          <a:fillRef idx="1">
            <a:schemeClr val="lt1"/>
          </a:fillRef>
          <a:effectRef idx="0">
            <a:schemeClr val="accent4"/>
          </a:effectRef>
          <a:fontRef idx="minor">
            <a:schemeClr val="dk1"/>
          </a:fontRef>
        </p:style>
        <p:txBody>
          <a:bodyPr lIns="180000" anchor="t" anchorCtr="0"/>
          <a:lstStyle/>
          <a:p>
            <a:pPr marL="0" marR="0" lvl="0" indent="0" algn="l" defTabSz="457200" rtl="0" eaLnBrk="1" fontAlgn="auto" latinLnBrk="0" hangingPunct="1">
              <a:lnSpc>
                <a:spcPts val="1800"/>
              </a:lnSpc>
              <a:spcBef>
                <a:spcPts val="1200"/>
              </a:spcBef>
              <a:spcAft>
                <a:spcPts val="0"/>
              </a:spcAft>
              <a:buClrTx/>
              <a:buSzTx/>
              <a:buFontTx/>
              <a:buNone/>
              <a:tabLst/>
              <a:defRPr/>
            </a:pPr>
            <a:endParaRPr kumimoji="0" lang="en-US" altLang="ja-JP" sz="1400" b="0" i="0" u="none" strike="noStrike" kern="1200" cap="none" spc="0" normalizeH="0" baseline="0" noProof="0" dirty="0" smtClean="0">
              <a:ln>
                <a:noFill/>
              </a:ln>
              <a:solidFill>
                <a:prstClr val="black"/>
              </a:solidFill>
              <a:effectLst/>
              <a:uLnTx/>
              <a:uFillTx/>
              <a:latin typeface="Meiryo UI"/>
              <a:ea typeface="Meiryo UI"/>
              <a:cs typeface="Meiryo UI"/>
            </a:endParaRPr>
          </a:p>
          <a:p>
            <a:pPr lvl="0">
              <a:lnSpc>
                <a:spcPts val="1800"/>
              </a:lnSpc>
              <a:spcBef>
                <a:spcPts val="1200"/>
              </a:spcBef>
              <a:defRPr/>
            </a:pPr>
            <a:r>
              <a:rPr lang="ja-JP" altLang="en-US" sz="1400" dirty="0">
                <a:solidFill>
                  <a:prstClr val="black"/>
                </a:solidFill>
                <a:latin typeface="Meiryo UI"/>
                <a:ea typeface="Meiryo UI"/>
                <a:cs typeface="Meiryo UI"/>
              </a:rPr>
              <a:t>○　スマートシティの取組みを進め、</a:t>
            </a:r>
            <a:r>
              <a:rPr lang="ja-JP" altLang="en-US" sz="1400" b="1" u="sng" dirty="0">
                <a:solidFill>
                  <a:prstClr val="black"/>
                </a:solidFill>
                <a:latin typeface="Meiryo UI"/>
                <a:ea typeface="Meiryo UI"/>
                <a:cs typeface="Meiryo UI"/>
              </a:rPr>
              <a:t>住民、さらにはインバウンド対応も含め、移動などの利便性が高まることは重要なこと。　</a:t>
            </a:r>
            <a:endParaRPr lang="en-US" altLang="ja-JP" sz="1400" b="1" u="sng" dirty="0">
              <a:solidFill>
                <a:prstClr val="black"/>
              </a:solidFill>
              <a:latin typeface="Meiryo UI"/>
              <a:ea typeface="Meiryo UI"/>
              <a:cs typeface="Meiryo UI"/>
            </a:endParaRPr>
          </a:p>
          <a:p>
            <a:pPr lvl="0">
              <a:lnSpc>
                <a:spcPts val="1800"/>
              </a:lnSpc>
              <a:defRPr/>
            </a:pPr>
            <a:r>
              <a:rPr lang="ja-JP" altLang="en-US" sz="1400" dirty="0">
                <a:solidFill>
                  <a:prstClr val="black"/>
                </a:solidFill>
                <a:latin typeface="Meiryo UI"/>
                <a:ea typeface="Meiryo UI"/>
                <a:cs typeface="Meiryo UI"/>
              </a:rPr>
              <a:t>　［シンクタンク］</a:t>
            </a:r>
            <a:endParaRPr lang="en-US" altLang="ja-JP" sz="1400" dirty="0">
              <a:solidFill>
                <a:prstClr val="black"/>
              </a:solidFill>
              <a:latin typeface="Meiryo UI"/>
              <a:ea typeface="Meiryo UI"/>
              <a:cs typeface="Meiryo UI"/>
            </a:endParaRPr>
          </a:p>
          <a:p>
            <a:pPr lvl="0">
              <a:lnSpc>
                <a:spcPts val="1800"/>
              </a:lnSpc>
              <a:defRPr/>
            </a:pPr>
            <a:endParaRPr lang="en-US" altLang="ja-JP" sz="1400" dirty="0">
              <a:solidFill>
                <a:prstClr val="black"/>
              </a:solidFill>
              <a:latin typeface="Meiryo UI"/>
              <a:ea typeface="Meiryo UI"/>
              <a:cs typeface="Meiryo UI"/>
            </a:endParaRPr>
          </a:p>
          <a:p>
            <a:pPr lvl="0">
              <a:lnSpc>
                <a:spcPts val="1800"/>
              </a:lnSpc>
              <a:defRPr/>
            </a:pPr>
            <a:r>
              <a:rPr lang="ja-JP" altLang="en-US" sz="1400" dirty="0">
                <a:solidFill>
                  <a:prstClr val="black"/>
                </a:solidFill>
                <a:latin typeface="Meiryo UI"/>
                <a:ea typeface="Meiryo UI"/>
                <a:cs typeface="Meiryo UI"/>
              </a:rPr>
              <a:t>〇　</a:t>
            </a:r>
            <a:r>
              <a:rPr lang="ja-JP" altLang="en-US" sz="1400" b="1" u="sng" dirty="0">
                <a:solidFill>
                  <a:schemeClr val="tx1"/>
                </a:solidFill>
                <a:latin typeface="Meiryo UI"/>
                <a:ea typeface="Meiryo UI"/>
                <a:cs typeface="Meiryo UI"/>
              </a:rPr>
              <a:t>世界から見ると、</a:t>
            </a:r>
            <a:r>
              <a:rPr lang="ja-JP" altLang="ja-JP" sz="1400" b="1" u="sng" dirty="0">
                <a:solidFill>
                  <a:schemeClr val="tx1"/>
                </a:solidFill>
                <a:ea typeface="Meiryo UI" panose="020B0604030504040204" pitchFamily="50" charset="-128"/>
                <a:cs typeface="Times New Roman" panose="02020603050405020304" pitchFamily="18" charset="0"/>
              </a:rPr>
              <a:t>日本が直面する</a:t>
            </a:r>
            <a:r>
              <a:rPr lang="ja-JP" altLang="en-US" sz="1400" b="1" u="sng" dirty="0">
                <a:solidFill>
                  <a:schemeClr val="tx1"/>
                </a:solidFill>
                <a:latin typeface="Meiryo UI"/>
                <a:ea typeface="Meiryo UI"/>
                <a:cs typeface="Meiryo UI"/>
              </a:rPr>
              <a:t>高齢化に伴</a:t>
            </a:r>
            <a:r>
              <a:rPr lang="ja-JP" altLang="ja-JP" sz="1400" b="1" u="sng" dirty="0">
                <a:solidFill>
                  <a:schemeClr val="tx1"/>
                </a:solidFill>
                <a:ea typeface="Meiryo UI" panose="020B0604030504040204" pitchFamily="50" charset="-128"/>
                <a:cs typeface="Times New Roman" panose="02020603050405020304" pitchFamily="18" charset="0"/>
              </a:rPr>
              <a:t>い発生する</a:t>
            </a:r>
            <a:r>
              <a:rPr lang="ja-JP" altLang="en-US" sz="1400" b="1" u="sng" dirty="0">
                <a:solidFill>
                  <a:schemeClr val="tx1"/>
                </a:solidFill>
                <a:latin typeface="Meiryo UI"/>
                <a:ea typeface="Meiryo UI"/>
                <a:cs typeface="Meiryo UI"/>
              </a:rPr>
              <a:t>膨大なデータは大変魅力的</a:t>
            </a:r>
            <a:r>
              <a:rPr lang="ja-JP" altLang="en-US" sz="1400" dirty="0">
                <a:solidFill>
                  <a:schemeClr val="tx1"/>
                </a:solidFill>
                <a:latin typeface="Meiryo UI"/>
                <a:ea typeface="Meiryo UI"/>
                <a:cs typeface="Meiryo UI"/>
              </a:rPr>
              <a:t>に見える。</a:t>
            </a:r>
            <a:r>
              <a:rPr lang="ja-JP" altLang="ja-JP" sz="1400" dirty="0">
                <a:solidFill>
                  <a:schemeClr val="tx1"/>
                </a:solidFill>
                <a:ea typeface="Meiryo UI" panose="020B0604030504040204" pitchFamily="50" charset="-128"/>
                <a:cs typeface="Times New Roman" panose="02020603050405020304" pitchFamily="18" charset="0"/>
              </a:rPr>
              <a:t>関西は課題先進地域と</a:t>
            </a:r>
            <a:r>
              <a:rPr lang="ja-JP" altLang="ja-JP" sz="1400" dirty="0" err="1" smtClean="0">
                <a:solidFill>
                  <a:schemeClr val="tx1"/>
                </a:solidFill>
                <a:ea typeface="Meiryo UI" panose="020B0604030504040204" pitchFamily="50" charset="-128"/>
                <a:cs typeface="Times New Roman" panose="02020603050405020304" pitchFamily="18" charset="0"/>
              </a:rPr>
              <a:t>い</a:t>
            </a:r>
            <a:endParaRPr lang="en-US" altLang="ja-JP" sz="1400" dirty="0" smtClean="0">
              <a:solidFill>
                <a:schemeClr val="tx1"/>
              </a:solidFill>
              <a:ea typeface="Meiryo UI" panose="020B0604030504040204" pitchFamily="50" charset="-128"/>
              <a:cs typeface="Times New Roman" panose="02020603050405020304" pitchFamily="18" charset="0"/>
            </a:endParaRPr>
          </a:p>
          <a:p>
            <a:pPr lvl="0">
              <a:lnSpc>
                <a:spcPts val="1800"/>
              </a:lnSpc>
              <a:defRPr/>
            </a:pPr>
            <a:r>
              <a:rPr lang="ja-JP" altLang="en-US" sz="1400" dirty="0">
                <a:solidFill>
                  <a:schemeClr val="tx1"/>
                </a:solidFill>
                <a:ea typeface="Meiryo UI" panose="020B0604030504040204" pitchFamily="50" charset="-128"/>
                <a:cs typeface="Times New Roman" panose="02020603050405020304" pitchFamily="18" charset="0"/>
              </a:rPr>
              <a:t>　</a:t>
            </a:r>
            <a:r>
              <a:rPr lang="ja-JP" altLang="ja-JP" sz="1400" dirty="0" smtClean="0">
                <a:solidFill>
                  <a:schemeClr val="tx1"/>
                </a:solidFill>
                <a:ea typeface="Meiryo UI" panose="020B0604030504040204" pitchFamily="50" charset="-128"/>
                <a:cs typeface="Times New Roman" panose="02020603050405020304" pitchFamily="18" charset="0"/>
              </a:rPr>
              <a:t>われるが</a:t>
            </a:r>
            <a:r>
              <a:rPr lang="ja-JP" altLang="en-US" sz="1400" dirty="0">
                <a:solidFill>
                  <a:schemeClr val="tx1"/>
                </a:solidFill>
                <a:latin typeface="Meiryo UI"/>
                <a:ea typeface="Meiryo UI"/>
                <a:cs typeface="Times New Roman" panose="02020603050405020304" pitchFamily="18" charset="0"/>
              </a:rPr>
              <a:t>こ</a:t>
            </a:r>
            <a:r>
              <a:rPr lang="ja-JP" altLang="en-US" sz="1400" dirty="0">
                <a:solidFill>
                  <a:schemeClr val="tx1"/>
                </a:solidFill>
                <a:latin typeface="Meiryo UI"/>
                <a:ea typeface="Meiryo UI"/>
                <a:cs typeface="Meiryo UI"/>
              </a:rPr>
              <a:t>うした課題を逆手にとって、</a:t>
            </a:r>
            <a:r>
              <a:rPr lang="ja-JP" altLang="en-US" sz="1400" b="1" u="sng" dirty="0">
                <a:solidFill>
                  <a:schemeClr val="tx1"/>
                </a:solidFill>
                <a:latin typeface="Meiryo UI"/>
                <a:ea typeface="Meiryo UI"/>
                <a:cs typeface="Meiryo UI"/>
              </a:rPr>
              <a:t>大阪からデータの利活用例</a:t>
            </a:r>
            <a:r>
              <a:rPr lang="ja-JP" altLang="en-US" sz="1400" b="1" u="sng" dirty="0">
                <a:solidFill>
                  <a:prstClr val="black"/>
                </a:solidFill>
                <a:latin typeface="Meiryo UI"/>
                <a:ea typeface="Meiryo UI"/>
                <a:cs typeface="Meiryo UI"/>
              </a:rPr>
              <a:t>を発信できるチャンス。データ利活用</a:t>
            </a:r>
            <a:r>
              <a:rPr lang="ja-JP" altLang="en-US" sz="1400" b="1" u="sng" dirty="0">
                <a:solidFill>
                  <a:schemeClr val="tx1"/>
                </a:solidFill>
                <a:ea typeface="Meiryo UI" panose="020B0604030504040204" pitchFamily="50" charset="-128"/>
                <a:cs typeface="Times New Roman" panose="02020603050405020304" pitchFamily="18" charset="0"/>
              </a:rPr>
              <a:t>の</a:t>
            </a:r>
            <a:r>
              <a:rPr lang="ja-JP" altLang="en-US" sz="1400" b="1" u="sng" dirty="0">
                <a:solidFill>
                  <a:prstClr val="black"/>
                </a:solidFill>
                <a:latin typeface="Meiryo UI"/>
                <a:ea typeface="Meiryo UI"/>
                <a:cs typeface="Meiryo UI"/>
              </a:rPr>
              <a:t>規制緩和・強化の</a:t>
            </a:r>
            <a:r>
              <a:rPr lang="ja-JP" altLang="en-US" sz="1400" b="1" u="sng" dirty="0" smtClean="0">
                <a:solidFill>
                  <a:prstClr val="black"/>
                </a:solidFill>
                <a:latin typeface="Meiryo UI"/>
                <a:ea typeface="Meiryo UI"/>
                <a:cs typeface="Meiryo UI"/>
              </a:rPr>
              <a:t>ルー</a:t>
            </a:r>
            <a:endParaRPr lang="en-US" altLang="ja-JP" sz="1400" b="1" u="sng" dirty="0" smtClean="0">
              <a:solidFill>
                <a:prstClr val="black"/>
              </a:solidFill>
              <a:latin typeface="Meiryo UI"/>
              <a:ea typeface="Meiryo UI"/>
              <a:cs typeface="Meiryo UI"/>
            </a:endParaRPr>
          </a:p>
          <a:p>
            <a:pPr lvl="0">
              <a:lnSpc>
                <a:spcPts val="1800"/>
              </a:lnSpc>
              <a:defRPr/>
            </a:pPr>
            <a:r>
              <a:rPr lang="ja-JP" altLang="en-US" sz="1400" dirty="0">
                <a:solidFill>
                  <a:prstClr val="black"/>
                </a:solidFill>
                <a:latin typeface="Meiryo UI"/>
                <a:ea typeface="Meiryo UI"/>
                <a:cs typeface="Meiryo UI"/>
              </a:rPr>
              <a:t>　</a:t>
            </a:r>
            <a:r>
              <a:rPr lang="ja-JP" altLang="en-US" sz="1400" b="1" u="sng" dirty="0" smtClean="0">
                <a:solidFill>
                  <a:prstClr val="black"/>
                </a:solidFill>
                <a:latin typeface="Meiryo UI"/>
                <a:ea typeface="Meiryo UI"/>
                <a:cs typeface="Meiryo UI"/>
              </a:rPr>
              <a:t>ルを</a:t>
            </a:r>
            <a:r>
              <a:rPr lang="ja-JP" altLang="en-US" sz="1400" b="1" u="sng" dirty="0">
                <a:solidFill>
                  <a:prstClr val="black"/>
                </a:solidFill>
                <a:latin typeface="Meiryo UI"/>
                <a:ea typeface="Meiryo UI"/>
                <a:cs typeface="Meiryo UI"/>
              </a:rPr>
              <a:t>大阪からつくっていくことが大事。 </a:t>
            </a:r>
            <a:r>
              <a:rPr lang="ja-JP" altLang="en-US" sz="1400" dirty="0" smtClean="0">
                <a:solidFill>
                  <a:schemeClr val="tx1"/>
                </a:solidFill>
                <a:latin typeface="Meiryo UI"/>
                <a:ea typeface="Meiryo UI"/>
                <a:cs typeface="Meiryo UI"/>
              </a:rPr>
              <a:t>［</a:t>
            </a:r>
            <a:r>
              <a:rPr lang="ja-JP" altLang="en-US" sz="1400" dirty="0">
                <a:solidFill>
                  <a:schemeClr val="tx1"/>
                </a:solidFill>
                <a:latin typeface="Meiryo UI"/>
                <a:ea typeface="Meiryo UI"/>
                <a:cs typeface="Meiryo UI"/>
              </a:rPr>
              <a:t>シンクタンク］</a:t>
            </a:r>
            <a:endParaRPr lang="en-US" altLang="ja-JP" sz="1400" dirty="0">
              <a:solidFill>
                <a:schemeClr val="tx1"/>
              </a:solidFill>
              <a:latin typeface="Meiryo UI"/>
              <a:ea typeface="Meiryo UI"/>
              <a:cs typeface="Meiryo UI"/>
            </a:endParaRPr>
          </a:p>
          <a:p>
            <a:pPr lvl="0">
              <a:lnSpc>
                <a:spcPts val="1800"/>
              </a:lnSpc>
              <a:defRPr/>
            </a:pPr>
            <a:endParaRPr lang="en-US" altLang="ja-JP" sz="1400" dirty="0">
              <a:solidFill>
                <a:schemeClr val="tx1"/>
              </a:solidFill>
              <a:latin typeface="Meiryo UI"/>
              <a:ea typeface="Meiryo UI"/>
              <a:cs typeface="Meiryo UI"/>
            </a:endParaRPr>
          </a:p>
          <a:p>
            <a:pPr lvl="0">
              <a:lnSpc>
                <a:spcPts val="1800"/>
              </a:lnSpc>
              <a:defRPr/>
            </a:pPr>
            <a:r>
              <a:rPr lang="ja-JP" altLang="en-US" sz="1400" dirty="0">
                <a:solidFill>
                  <a:schemeClr val="tx1"/>
                </a:solidFill>
                <a:latin typeface="Meiryo UI"/>
                <a:ea typeface="Meiryo UI"/>
                <a:cs typeface="Meiryo UI"/>
              </a:rPr>
              <a:t>〇　海外の</a:t>
            </a:r>
            <a:r>
              <a:rPr lang="ja-JP" altLang="ja-JP" sz="1400" dirty="0">
                <a:solidFill>
                  <a:schemeClr val="tx1"/>
                </a:solidFill>
                <a:ea typeface="Meiryo UI" panose="020B0604030504040204" pitchFamily="50" charset="-128"/>
                <a:cs typeface="Times New Roman" panose="02020603050405020304" pitchFamily="18" charset="0"/>
              </a:rPr>
              <a:t>研究者</a:t>
            </a:r>
            <a:r>
              <a:rPr lang="ja-JP" altLang="en-US" sz="1400" dirty="0">
                <a:solidFill>
                  <a:schemeClr val="tx1"/>
                </a:solidFill>
                <a:latin typeface="Meiryo UI"/>
                <a:ea typeface="Meiryo UI"/>
                <a:cs typeface="Meiryo UI"/>
              </a:rPr>
              <a:t>から</a:t>
            </a:r>
            <a:r>
              <a:rPr lang="ja-JP" altLang="ja-JP" sz="1400" dirty="0">
                <a:solidFill>
                  <a:schemeClr val="tx1"/>
                </a:solidFill>
                <a:ea typeface="Meiryo UI" panose="020B0604030504040204" pitchFamily="50" charset="-128"/>
                <a:cs typeface="Times New Roman" panose="02020603050405020304" pitchFamily="18" charset="0"/>
              </a:rPr>
              <a:t>は</a:t>
            </a:r>
            <a:r>
              <a:rPr lang="ja-JP" altLang="en-US" sz="1400" dirty="0">
                <a:solidFill>
                  <a:schemeClr val="tx1"/>
                </a:solidFill>
                <a:latin typeface="Meiryo UI"/>
                <a:ea typeface="Meiryo UI"/>
                <a:cs typeface="Meiryo UI"/>
              </a:rPr>
              <a:t>「日本はデータが取りにくい」とよく言われる。</a:t>
            </a:r>
            <a:r>
              <a:rPr lang="ja-JP" altLang="en-US" sz="1400" b="1" u="sng" dirty="0">
                <a:solidFill>
                  <a:schemeClr val="tx1"/>
                </a:solidFill>
                <a:latin typeface="Meiryo UI"/>
                <a:ea typeface="Meiryo UI"/>
                <a:cs typeface="Meiryo UI"/>
              </a:rPr>
              <a:t>夢洲に行けばデータが取れるように</a:t>
            </a:r>
            <a:r>
              <a:rPr lang="ja-JP" altLang="ja-JP" sz="1400" b="1" u="sng" dirty="0">
                <a:solidFill>
                  <a:schemeClr val="tx1"/>
                </a:solidFill>
                <a:ea typeface="Meiryo UI" panose="020B0604030504040204" pitchFamily="50" charset="-128"/>
                <a:cs typeface="Times New Roman" panose="02020603050405020304" pitchFamily="18" charset="0"/>
              </a:rPr>
              <a:t>なるということであれ</a:t>
            </a:r>
            <a:r>
              <a:rPr lang="ja-JP" altLang="en-US" sz="1400" b="1" u="sng" dirty="0">
                <a:solidFill>
                  <a:schemeClr val="tx1"/>
                </a:solidFill>
                <a:latin typeface="Meiryo UI"/>
                <a:ea typeface="Meiryo UI"/>
                <a:cs typeface="Meiryo UI"/>
              </a:rPr>
              <a:t>ば、</a:t>
            </a:r>
            <a:endParaRPr lang="en-US" altLang="ja-JP" sz="1400" b="1" u="sng" dirty="0">
              <a:solidFill>
                <a:schemeClr val="tx1"/>
              </a:solidFill>
              <a:latin typeface="Meiryo UI"/>
              <a:ea typeface="Meiryo UI"/>
              <a:cs typeface="Meiryo UI"/>
            </a:endParaRPr>
          </a:p>
          <a:p>
            <a:pPr lvl="0">
              <a:lnSpc>
                <a:spcPts val="1800"/>
              </a:lnSpc>
              <a:defRPr/>
            </a:pPr>
            <a:r>
              <a:rPr lang="ja-JP" altLang="en-US" sz="1400" dirty="0">
                <a:solidFill>
                  <a:schemeClr val="tx1"/>
                </a:solidFill>
                <a:latin typeface="Meiryo UI"/>
                <a:ea typeface="Meiryo UI"/>
                <a:cs typeface="Meiryo UI"/>
              </a:rPr>
              <a:t>　</a:t>
            </a:r>
            <a:r>
              <a:rPr lang="ja-JP" altLang="en-US" sz="1400" b="1" u="sng" dirty="0">
                <a:solidFill>
                  <a:schemeClr val="tx1"/>
                </a:solidFill>
                <a:latin typeface="Meiryo UI"/>
                <a:ea typeface="Meiryo UI"/>
                <a:cs typeface="Meiryo UI"/>
              </a:rPr>
              <a:t>自然と海外から研究者が集まる</a:t>
            </a:r>
            <a:r>
              <a:rPr lang="ja-JP" altLang="ja-JP" sz="1400" b="1" u="sng" dirty="0">
                <a:solidFill>
                  <a:schemeClr val="tx1"/>
                </a:solidFill>
                <a:ea typeface="Meiryo UI" panose="020B0604030504040204" pitchFamily="50" charset="-128"/>
                <a:cs typeface="Times New Roman" panose="02020603050405020304" pitchFamily="18" charset="0"/>
              </a:rPr>
              <a:t>だろう</a:t>
            </a:r>
            <a:r>
              <a:rPr lang="ja-JP" altLang="en-US" sz="1400" b="1" u="sng" dirty="0">
                <a:solidFill>
                  <a:schemeClr val="tx1"/>
                </a:solidFill>
                <a:latin typeface="Meiryo UI"/>
                <a:ea typeface="Meiryo UI"/>
                <a:cs typeface="Meiryo UI"/>
              </a:rPr>
              <a:t>。</a:t>
            </a:r>
            <a:r>
              <a:rPr lang="ja-JP" altLang="en-US" sz="1400" dirty="0">
                <a:solidFill>
                  <a:schemeClr val="tx1"/>
                </a:solidFill>
                <a:latin typeface="Meiryo UI"/>
                <a:ea typeface="Meiryo UI"/>
                <a:cs typeface="Meiryo UI"/>
              </a:rPr>
              <a:t>［シンクタンク］</a:t>
            </a:r>
            <a:endParaRPr lang="en-US" altLang="ja-JP" sz="1400" dirty="0">
              <a:solidFill>
                <a:schemeClr val="tx1"/>
              </a:solidFill>
              <a:latin typeface="Meiryo UI"/>
              <a:ea typeface="Meiryo UI"/>
              <a:cs typeface="Meiryo UI"/>
            </a:endParaRPr>
          </a:p>
          <a:p>
            <a:pPr lvl="0">
              <a:lnSpc>
                <a:spcPts val="1800"/>
              </a:lnSpc>
              <a:defRPr/>
            </a:pPr>
            <a:endParaRPr lang="en-US" altLang="ja-JP" sz="1400" b="1" u="sng" dirty="0">
              <a:solidFill>
                <a:schemeClr val="tx1"/>
              </a:solidFill>
              <a:latin typeface="Meiryo UI"/>
              <a:ea typeface="Meiryo UI"/>
              <a:cs typeface="Meiryo UI"/>
            </a:endParaRPr>
          </a:p>
          <a:p>
            <a:pPr lvl="0">
              <a:lnSpc>
                <a:spcPts val="1800"/>
              </a:lnSpc>
              <a:defRPr/>
            </a:pPr>
            <a:r>
              <a:rPr lang="ja-JP" altLang="en-US" sz="1400" dirty="0">
                <a:solidFill>
                  <a:schemeClr val="tx1"/>
                </a:solidFill>
                <a:latin typeface="Meiryo UI"/>
                <a:ea typeface="Meiryo UI"/>
                <a:cs typeface="Meiryo UI"/>
              </a:rPr>
              <a:t>〇　バーチャルデータ分野では</a:t>
            </a:r>
            <a:r>
              <a:rPr lang="en-US" altLang="ja-JP" sz="1400" dirty="0">
                <a:solidFill>
                  <a:schemeClr val="tx1"/>
                </a:solidFill>
                <a:latin typeface="Meiryo UI"/>
                <a:ea typeface="Meiryo UI"/>
                <a:cs typeface="Meiryo UI"/>
              </a:rPr>
              <a:t>GAFA</a:t>
            </a:r>
            <a:r>
              <a:rPr lang="ja-JP" altLang="en-US" sz="1400" dirty="0">
                <a:solidFill>
                  <a:schemeClr val="tx1"/>
                </a:solidFill>
                <a:latin typeface="Meiryo UI"/>
                <a:ea typeface="Meiryo UI"/>
                <a:cs typeface="Meiryo UI"/>
              </a:rPr>
              <a:t>の牙城だが、</a:t>
            </a:r>
            <a:r>
              <a:rPr lang="ja-JP" altLang="en-US" sz="1400" b="1" u="sng" dirty="0">
                <a:solidFill>
                  <a:schemeClr val="tx1"/>
                </a:solidFill>
                <a:latin typeface="Meiryo UI"/>
                <a:ea typeface="Meiryo UI"/>
                <a:cs typeface="Meiryo UI"/>
              </a:rPr>
              <a:t>リアルデータを使ったビジネスであれば、まだ日本企業の強みを活かすこと可能。</a:t>
            </a:r>
            <a:endParaRPr lang="en-US" altLang="ja-JP" sz="1400" b="1" u="sng" dirty="0">
              <a:solidFill>
                <a:schemeClr val="tx1"/>
              </a:solidFill>
              <a:latin typeface="Meiryo UI"/>
              <a:ea typeface="Meiryo UI"/>
              <a:cs typeface="Meiryo UI"/>
            </a:endParaRPr>
          </a:p>
          <a:p>
            <a:pPr lvl="0">
              <a:lnSpc>
                <a:spcPts val="1800"/>
              </a:lnSpc>
              <a:defRPr/>
            </a:pPr>
            <a:r>
              <a:rPr lang="ja-JP" altLang="en-US" sz="1400" dirty="0">
                <a:solidFill>
                  <a:schemeClr val="tx1"/>
                </a:solidFill>
                <a:latin typeface="Meiryo UI"/>
                <a:ea typeface="Meiryo UI"/>
                <a:cs typeface="Meiryo UI"/>
              </a:rPr>
              <a:t>　しかし、データ利活用の制度整備は進んできているものの、</a:t>
            </a:r>
            <a:r>
              <a:rPr lang="ja-JP" altLang="en-US" sz="1400" b="1" u="sng" dirty="0">
                <a:solidFill>
                  <a:schemeClr val="tx1"/>
                </a:solidFill>
                <a:latin typeface="Meiryo UI"/>
                <a:ea typeface="Meiryo UI"/>
                <a:cs typeface="Meiryo UI"/>
              </a:rPr>
              <a:t>ビジネスに生かすまで至っていないことが課題。</a:t>
            </a:r>
            <a:r>
              <a:rPr lang="ja-JP" altLang="en-US" sz="1400" dirty="0">
                <a:solidFill>
                  <a:schemeClr val="tx1"/>
                </a:solidFill>
                <a:latin typeface="Meiryo UI"/>
                <a:ea typeface="Meiryo UI"/>
                <a:cs typeface="Meiryo UI"/>
              </a:rPr>
              <a:t>［民間事業者等］</a:t>
            </a:r>
            <a:endParaRPr lang="en-US" altLang="ja-JP" sz="1400" b="1" u="sng" dirty="0">
              <a:solidFill>
                <a:schemeClr val="tx1"/>
              </a:solidFill>
              <a:latin typeface="Meiryo UI"/>
              <a:ea typeface="Meiryo UI"/>
              <a:cs typeface="Meiryo UI"/>
            </a:endParaRPr>
          </a:p>
          <a:p>
            <a:pPr lvl="0">
              <a:lnSpc>
                <a:spcPts val="1800"/>
              </a:lnSpc>
              <a:defRPr/>
            </a:pPr>
            <a:endParaRPr lang="en-US" altLang="ja-JP" sz="1400" dirty="0">
              <a:solidFill>
                <a:schemeClr val="tx1"/>
              </a:solidFill>
              <a:latin typeface="Meiryo UI"/>
              <a:ea typeface="Meiryo UI"/>
              <a:cs typeface="Meiryo UI"/>
            </a:endParaRPr>
          </a:p>
          <a:p>
            <a:pPr lvl="0">
              <a:lnSpc>
                <a:spcPts val="1800"/>
              </a:lnSpc>
              <a:defRPr/>
            </a:pPr>
            <a:r>
              <a:rPr lang="ja-JP" altLang="en-US" sz="1400" dirty="0">
                <a:solidFill>
                  <a:schemeClr val="tx1"/>
                </a:solidFill>
                <a:latin typeface="Meiryo UI"/>
                <a:ea typeface="Meiryo UI"/>
                <a:cs typeface="Meiryo UI"/>
              </a:rPr>
              <a:t>〇　首都圏の方が関西よりデータ利活用が進んでいるように思えるが、実際はそうでもない。情報通信業でないとしても、</a:t>
            </a:r>
            <a:r>
              <a:rPr lang="ja-JP" altLang="en-US" sz="1400" b="1" u="sng" dirty="0">
                <a:solidFill>
                  <a:schemeClr val="tx1"/>
                </a:solidFill>
                <a:latin typeface="Meiryo UI"/>
                <a:ea typeface="Meiryo UI"/>
                <a:cs typeface="Meiryo UI"/>
              </a:rPr>
              <a:t>「人手</a:t>
            </a:r>
            <a:r>
              <a:rPr lang="ja-JP" altLang="en-US" sz="1400" b="1" u="sng" dirty="0" smtClean="0">
                <a:solidFill>
                  <a:schemeClr val="tx1"/>
                </a:solidFill>
                <a:latin typeface="Meiryo UI"/>
                <a:ea typeface="Meiryo UI"/>
                <a:cs typeface="Meiryo UI"/>
              </a:rPr>
              <a:t>が</a:t>
            </a:r>
            <a:endParaRPr lang="en-US" altLang="ja-JP" sz="1400" b="1" u="sng" dirty="0" smtClean="0">
              <a:solidFill>
                <a:schemeClr val="tx1"/>
              </a:solidFill>
              <a:latin typeface="Meiryo UI"/>
              <a:ea typeface="Meiryo UI"/>
              <a:cs typeface="Meiryo UI"/>
            </a:endParaRPr>
          </a:p>
          <a:p>
            <a:pPr lvl="0">
              <a:lnSpc>
                <a:spcPts val="1800"/>
              </a:lnSpc>
              <a:defRPr/>
            </a:pPr>
            <a:r>
              <a:rPr lang="ja-JP" altLang="en-US" sz="1400" dirty="0">
                <a:solidFill>
                  <a:schemeClr val="tx1"/>
                </a:solidFill>
                <a:latin typeface="Meiryo UI"/>
                <a:ea typeface="Meiryo UI"/>
                <a:cs typeface="Meiryo UI"/>
              </a:rPr>
              <a:t>　</a:t>
            </a:r>
            <a:r>
              <a:rPr lang="ja-JP" altLang="en-US" sz="1400" b="1" u="sng" dirty="0" smtClean="0">
                <a:solidFill>
                  <a:schemeClr val="tx1"/>
                </a:solidFill>
                <a:latin typeface="Meiryo UI"/>
                <a:ea typeface="Meiryo UI"/>
                <a:cs typeface="Meiryo UI"/>
              </a:rPr>
              <a:t>足りない</a:t>
            </a:r>
            <a:r>
              <a:rPr lang="ja-JP" altLang="en-US" sz="1400" b="1" u="sng" dirty="0">
                <a:solidFill>
                  <a:schemeClr val="tx1"/>
                </a:solidFill>
                <a:latin typeface="Meiryo UI"/>
                <a:ea typeface="Meiryo UI"/>
                <a:cs typeface="Meiryo UI"/>
              </a:rPr>
              <a:t>」、「後継ぎがいない」、「職人がいない」等の課題を抱える業界ではデータ利活用への関心が高い</a:t>
            </a:r>
            <a:r>
              <a:rPr lang="ja-JP" altLang="en-US" sz="1400" b="1" u="sng" dirty="0" smtClean="0">
                <a:solidFill>
                  <a:schemeClr val="tx1"/>
                </a:solidFill>
                <a:latin typeface="Meiryo UI"/>
                <a:ea typeface="Meiryo UI"/>
                <a:cs typeface="Meiryo UI"/>
              </a:rPr>
              <a:t>。</a:t>
            </a:r>
            <a:endParaRPr lang="en-US" altLang="ja-JP" sz="1400" b="1" u="sng" dirty="0" smtClean="0">
              <a:solidFill>
                <a:schemeClr val="tx1"/>
              </a:solidFill>
              <a:latin typeface="Meiryo UI"/>
              <a:ea typeface="Meiryo UI"/>
              <a:cs typeface="Meiryo UI"/>
            </a:endParaRPr>
          </a:p>
          <a:p>
            <a:pPr lvl="0">
              <a:lnSpc>
                <a:spcPts val="1800"/>
              </a:lnSpc>
              <a:defRPr/>
            </a:pPr>
            <a:r>
              <a:rPr lang="ja-JP" altLang="en-US" sz="1400" dirty="0">
                <a:solidFill>
                  <a:schemeClr val="tx1"/>
                </a:solidFill>
                <a:latin typeface="Meiryo UI"/>
                <a:ea typeface="Meiryo UI"/>
                <a:cs typeface="Meiryo UI"/>
              </a:rPr>
              <a:t>　</a:t>
            </a:r>
            <a:r>
              <a:rPr lang="ja-JP" altLang="en-US" sz="1400" dirty="0" smtClean="0">
                <a:solidFill>
                  <a:schemeClr val="tx1"/>
                </a:solidFill>
                <a:latin typeface="Meiryo UI"/>
                <a:ea typeface="Meiryo UI"/>
                <a:cs typeface="Meiryo UI"/>
              </a:rPr>
              <a:t>［</a:t>
            </a:r>
            <a:r>
              <a:rPr lang="ja-JP" altLang="en-US" sz="1400" dirty="0">
                <a:solidFill>
                  <a:schemeClr val="tx1"/>
                </a:solidFill>
                <a:latin typeface="Meiryo UI"/>
                <a:ea typeface="Meiryo UI"/>
                <a:cs typeface="Meiryo UI"/>
              </a:rPr>
              <a:t>民間事業者等］</a:t>
            </a:r>
            <a:endParaRPr lang="en-US" altLang="ja-JP" sz="1400" dirty="0">
              <a:solidFill>
                <a:schemeClr val="tx1"/>
              </a:solidFill>
              <a:latin typeface="Meiryo UI"/>
              <a:ea typeface="Meiryo UI"/>
              <a:cs typeface="Meiryo UI"/>
            </a:endParaRPr>
          </a:p>
          <a:p>
            <a:pPr lvl="0">
              <a:lnSpc>
                <a:spcPts val="1800"/>
              </a:lnSpc>
              <a:defRPr/>
            </a:pPr>
            <a:endParaRPr lang="en-US" altLang="ja-JP" sz="1400" dirty="0">
              <a:solidFill>
                <a:schemeClr val="tx1"/>
              </a:solidFill>
              <a:latin typeface="Meiryo UI"/>
              <a:ea typeface="Meiryo UI"/>
              <a:cs typeface="Meiryo UI"/>
            </a:endParaRPr>
          </a:p>
          <a:p>
            <a:pPr lvl="0">
              <a:lnSpc>
                <a:spcPts val="1800"/>
              </a:lnSpc>
              <a:defRPr/>
            </a:pPr>
            <a:r>
              <a:rPr lang="ja-JP" altLang="en-US" sz="1400" dirty="0">
                <a:solidFill>
                  <a:schemeClr val="tx1"/>
                </a:solidFill>
                <a:latin typeface="Meiryo UI"/>
                <a:ea typeface="Meiryo UI"/>
                <a:cs typeface="Meiryo UI"/>
              </a:rPr>
              <a:t>〇　</a:t>
            </a:r>
            <a:r>
              <a:rPr lang="en-US" altLang="ja-JP" sz="1400" dirty="0" smtClean="0">
                <a:solidFill>
                  <a:schemeClr val="tx1"/>
                </a:solidFill>
                <a:latin typeface="Meiryo UI"/>
                <a:ea typeface="Meiryo UI"/>
                <a:cs typeface="Meiryo UI"/>
              </a:rPr>
              <a:t>AI</a:t>
            </a:r>
            <a:r>
              <a:rPr lang="ja-JP" altLang="en-US" sz="1400" dirty="0">
                <a:solidFill>
                  <a:schemeClr val="tx1"/>
                </a:solidFill>
                <a:latin typeface="Meiryo UI"/>
                <a:ea typeface="Meiryo UI"/>
                <a:cs typeface="Meiryo UI"/>
              </a:rPr>
              <a:t>時代に残る職業は何かとよく議論になるが、</a:t>
            </a:r>
            <a:r>
              <a:rPr lang="en-US" altLang="ja-JP" sz="1400" dirty="0">
                <a:solidFill>
                  <a:schemeClr val="tx1"/>
                </a:solidFill>
                <a:latin typeface="Meiryo UI" panose="020B0604030504040204" pitchFamily="50" charset="-128"/>
                <a:cs typeface="Times New Roman" panose="02020603050405020304" pitchFamily="18" charset="0"/>
              </a:rPr>
              <a:t>AI</a:t>
            </a:r>
            <a:r>
              <a:rPr lang="ja-JP" altLang="ja-JP" sz="1400" dirty="0">
                <a:solidFill>
                  <a:schemeClr val="tx1"/>
                </a:solidFill>
                <a:ea typeface="Meiryo UI" panose="020B0604030504040204" pitchFamily="50" charset="-128"/>
                <a:cs typeface="Times New Roman" panose="02020603050405020304" pitchFamily="18" charset="0"/>
              </a:rPr>
              <a:t>を設計・製造したり、仕事の効率化などを通じて</a:t>
            </a:r>
            <a:r>
              <a:rPr lang="en-US" altLang="ja-JP" sz="1400" dirty="0">
                <a:solidFill>
                  <a:schemeClr val="tx1"/>
                </a:solidFill>
                <a:ea typeface="Meiryo UI" panose="020B0604030504040204" pitchFamily="50" charset="-128"/>
                <a:cs typeface="Times New Roman" panose="02020603050405020304" pitchFamily="18" charset="0"/>
              </a:rPr>
              <a:t>AI</a:t>
            </a:r>
            <a:r>
              <a:rPr lang="ja-JP" altLang="ja-JP" sz="1400" dirty="0">
                <a:solidFill>
                  <a:schemeClr val="tx1"/>
                </a:solidFill>
                <a:ea typeface="Meiryo UI" panose="020B0604030504040204" pitchFamily="50" charset="-128"/>
                <a:cs typeface="Times New Roman" panose="02020603050405020304" pitchFamily="18" charset="0"/>
              </a:rPr>
              <a:t>を企業や社会に広く普及</a:t>
            </a:r>
            <a:endParaRPr lang="en-US" altLang="ja-JP" sz="1400" dirty="0">
              <a:solidFill>
                <a:schemeClr val="tx1"/>
              </a:solidFill>
              <a:ea typeface="Meiryo UI" panose="020B0604030504040204" pitchFamily="50" charset="-128"/>
              <a:cs typeface="Times New Roman" panose="02020603050405020304" pitchFamily="18" charset="0"/>
            </a:endParaRPr>
          </a:p>
          <a:p>
            <a:pPr lvl="0">
              <a:lnSpc>
                <a:spcPts val="1800"/>
              </a:lnSpc>
              <a:defRPr/>
            </a:pPr>
            <a:r>
              <a:rPr lang="ja-JP" altLang="en-US" sz="1400" dirty="0">
                <a:solidFill>
                  <a:schemeClr val="tx1"/>
                </a:solidFill>
                <a:ea typeface="Meiryo UI" panose="020B0604030504040204" pitchFamily="50" charset="-128"/>
                <a:cs typeface="Times New Roman" panose="02020603050405020304" pitchFamily="18" charset="0"/>
              </a:rPr>
              <a:t>　</a:t>
            </a:r>
            <a:r>
              <a:rPr lang="ja-JP" altLang="ja-JP" sz="1400" dirty="0">
                <a:solidFill>
                  <a:schemeClr val="tx1"/>
                </a:solidFill>
                <a:ea typeface="Meiryo UI" panose="020B0604030504040204" pitchFamily="50" charset="-128"/>
                <a:cs typeface="Times New Roman" panose="02020603050405020304" pitchFamily="18" charset="0"/>
              </a:rPr>
              <a:t>させたりするなど、新たに生み出される仕事もある</a:t>
            </a:r>
            <a:r>
              <a:rPr lang="ja-JP" altLang="ja-JP" sz="1400" dirty="0" smtClean="0">
                <a:solidFill>
                  <a:schemeClr val="tx1"/>
                </a:solidFill>
                <a:ea typeface="Meiryo UI" panose="020B0604030504040204" pitchFamily="50" charset="-128"/>
                <a:cs typeface="Times New Roman" panose="02020603050405020304" pitchFamily="18" charset="0"/>
              </a:rPr>
              <a:t>。</a:t>
            </a:r>
            <a:r>
              <a:rPr lang="ja-JP" altLang="en-US" sz="1400" dirty="0" smtClean="0">
                <a:solidFill>
                  <a:schemeClr val="tx1"/>
                </a:solidFill>
                <a:latin typeface="Meiryo UI"/>
                <a:ea typeface="Meiryo UI"/>
                <a:cs typeface="Meiryo UI"/>
              </a:rPr>
              <a:t>そこで必要</a:t>
            </a:r>
            <a:r>
              <a:rPr lang="ja-JP" altLang="en-US" sz="1400" dirty="0">
                <a:solidFill>
                  <a:schemeClr val="tx1"/>
                </a:solidFill>
                <a:latin typeface="Meiryo UI"/>
                <a:ea typeface="Meiryo UI"/>
                <a:cs typeface="Meiryo UI"/>
              </a:rPr>
              <a:t>となるのが、</a:t>
            </a:r>
            <a:r>
              <a:rPr lang="ja-JP" altLang="en-US" sz="1400" b="1" u="sng" dirty="0">
                <a:solidFill>
                  <a:schemeClr val="tx1"/>
                </a:solidFill>
                <a:latin typeface="Meiryo UI"/>
                <a:ea typeface="Meiryo UI"/>
                <a:cs typeface="Meiryo UI"/>
              </a:rPr>
              <a:t>発想やワクワク感、そして何よりも</a:t>
            </a:r>
            <a:r>
              <a:rPr lang="ja-JP" altLang="ja-JP" sz="1400" b="1" u="sng" dirty="0">
                <a:solidFill>
                  <a:schemeClr val="tx1"/>
                </a:solidFill>
                <a:ea typeface="Meiryo UI" panose="020B0604030504040204" pitchFamily="50" charset="-128"/>
                <a:cs typeface="Times New Roman" panose="02020603050405020304" pitchFamily="18" charset="0"/>
              </a:rPr>
              <a:t>社会問題解決の</a:t>
            </a:r>
            <a:r>
              <a:rPr lang="ja-JP" altLang="ja-JP" sz="1400" b="1" u="sng" dirty="0" err="1" smtClean="0">
                <a:solidFill>
                  <a:schemeClr val="tx1"/>
                </a:solidFill>
                <a:ea typeface="Meiryo UI" panose="020B0604030504040204" pitchFamily="50" charset="-128"/>
                <a:cs typeface="Times New Roman" panose="02020603050405020304" pitchFamily="18" charset="0"/>
              </a:rPr>
              <a:t>た</a:t>
            </a:r>
            <a:endParaRPr lang="en-US" altLang="ja-JP" sz="1400" b="1" u="sng" dirty="0" smtClean="0">
              <a:solidFill>
                <a:schemeClr val="tx1"/>
              </a:solidFill>
              <a:ea typeface="Meiryo UI" panose="020B0604030504040204" pitchFamily="50" charset="-128"/>
              <a:cs typeface="Times New Roman" panose="02020603050405020304" pitchFamily="18" charset="0"/>
            </a:endParaRPr>
          </a:p>
          <a:p>
            <a:pPr lvl="0">
              <a:lnSpc>
                <a:spcPts val="1800"/>
              </a:lnSpc>
              <a:defRPr/>
            </a:pPr>
            <a:r>
              <a:rPr lang="ja-JP" altLang="en-US" sz="1400" b="1" dirty="0">
                <a:solidFill>
                  <a:schemeClr val="tx1"/>
                </a:solidFill>
                <a:ea typeface="Meiryo UI" panose="020B0604030504040204" pitchFamily="50" charset="-128"/>
                <a:cs typeface="Times New Roman" panose="02020603050405020304" pitchFamily="18" charset="0"/>
              </a:rPr>
              <a:t>　</a:t>
            </a:r>
            <a:r>
              <a:rPr lang="ja-JP" altLang="ja-JP" sz="1400" b="1" u="sng" dirty="0" smtClean="0">
                <a:solidFill>
                  <a:schemeClr val="tx1"/>
                </a:solidFill>
                <a:ea typeface="Meiryo UI" panose="020B0604030504040204" pitchFamily="50" charset="-128"/>
                <a:cs typeface="Times New Roman" panose="02020603050405020304" pitchFamily="18" charset="0"/>
              </a:rPr>
              <a:t>めの</a:t>
            </a:r>
            <a:r>
              <a:rPr lang="ja-JP" altLang="en-US" sz="1400" b="1" u="sng" dirty="0">
                <a:solidFill>
                  <a:schemeClr val="tx1"/>
                </a:solidFill>
                <a:latin typeface="Meiryo UI"/>
                <a:ea typeface="Meiryo UI"/>
                <a:cs typeface="Meiryo UI"/>
              </a:rPr>
              <a:t>「意欲」が全ての基礎になる。</a:t>
            </a:r>
            <a:r>
              <a:rPr lang="ja-JP" altLang="en-US" sz="1400" dirty="0">
                <a:solidFill>
                  <a:schemeClr val="tx1"/>
                </a:solidFill>
                <a:latin typeface="Meiryo UI"/>
                <a:ea typeface="Meiryo UI"/>
                <a:cs typeface="Meiryo UI"/>
              </a:rPr>
              <a:t>［シンクタンク］</a:t>
            </a:r>
            <a:endParaRPr lang="en-US" altLang="ja-JP" sz="1400" b="1" u="sng" dirty="0">
              <a:solidFill>
                <a:schemeClr val="tx1"/>
              </a:solidFill>
              <a:latin typeface="Meiryo UI"/>
              <a:ea typeface="Meiryo UI"/>
              <a:cs typeface="Meiryo UI"/>
            </a:endParaRPr>
          </a:p>
          <a:p>
            <a:pPr marL="0" marR="0" lvl="0" indent="0" algn="l" defTabSz="457200" rtl="0" eaLnBrk="1" fontAlgn="auto" latinLnBrk="0" hangingPunct="1">
              <a:lnSpc>
                <a:spcPts val="1800"/>
              </a:lnSpc>
              <a:spcBef>
                <a:spcPts val="1200"/>
              </a:spcBef>
              <a:spcAft>
                <a:spcPts val="0"/>
              </a:spcAft>
              <a:buClrTx/>
              <a:buSzTx/>
              <a:buFontTx/>
              <a:buNone/>
              <a:tabLst/>
              <a:defRPr/>
            </a:pPr>
            <a:endParaRPr kumimoji="0" lang="en-US" altLang="ja-JP" sz="1400" b="1" i="0" u="sng" strike="noStrike" kern="1200" cap="none" spc="0" normalizeH="0" baseline="0" noProof="0" dirty="0">
              <a:ln>
                <a:noFill/>
              </a:ln>
              <a:solidFill>
                <a:schemeClr val="tx1"/>
              </a:solidFill>
              <a:effectLst/>
              <a:uLnTx/>
              <a:uFillTx/>
              <a:latin typeface="Meiryo UI"/>
              <a:ea typeface="Meiryo UI"/>
              <a:cs typeface="Meiryo UI"/>
            </a:endParaRPr>
          </a:p>
          <a:p>
            <a:pPr marL="0" marR="0" lvl="0" indent="0" algn="l" defTabSz="457200" rtl="0" eaLnBrk="1" fontAlgn="auto" latinLnBrk="0" hangingPunct="1">
              <a:lnSpc>
                <a:spcPts val="18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Meiryo UI"/>
              <a:ea typeface="Meiryo UI"/>
              <a:cs typeface="Meiryo UI"/>
            </a:endParaRPr>
          </a:p>
          <a:p>
            <a:pPr marL="0" marR="0" lvl="0" indent="0" algn="l" defTabSz="457200" rtl="0" eaLnBrk="1" fontAlgn="auto" latinLnBrk="0" hangingPunct="1">
              <a:lnSpc>
                <a:spcPts val="1800"/>
              </a:lnSpc>
              <a:spcBef>
                <a:spcPts val="0"/>
              </a:spcBef>
              <a:spcAft>
                <a:spcPts val="0"/>
              </a:spcAft>
              <a:buClrTx/>
              <a:buSzTx/>
              <a:buFontTx/>
              <a:buNone/>
              <a:tabLst/>
              <a:defRPr/>
            </a:pPr>
            <a:endParaRPr kumimoji="0" lang="en-US" altLang="ja-JP" sz="1400" b="1" i="0" u="sng" strike="noStrike" kern="1200" cap="none" spc="0" normalizeH="0" baseline="0" noProof="0" dirty="0">
              <a:ln>
                <a:noFill/>
              </a:ln>
              <a:solidFill>
                <a:prstClr val="black"/>
              </a:solidFill>
              <a:effectLst/>
              <a:uLnTx/>
              <a:uFillTx/>
              <a:latin typeface="Meiryo UI"/>
              <a:ea typeface="Meiryo UI"/>
              <a:cs typeface="Meiryo UI"/>
            </a:endParaRPr>
          </a:p>
          <a:p>
            <a:pPr marL="0" marR="0" lvl="0" indent="0" algn="l" defTabSz="457200" rtl="0" eaLnBrk="1" fontAlgn="auto" latinLnBrk="0" hangingPunct="1">
              <a:lnSpc>
                <a:spcPts val="18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Meiryo UI"/>
              <a:ea typeface="Meiryo UI"/>
              <a:cs typeface="Meiryo UI"/>
            </a:endParaRPr>
          </a:p>
          <a:p>
            <a:pPr marL="0" marR="0" lvl="0" indent="0" algn="l" defTabSz="457200" rtl="0" eaLnBrk="1" fontAlgn="auto" latinLnBrk="0" hangingPunct="1">
              <a:lnSpc>
                <a:spcPts val="18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Meiryo UI"/>
              <a:ea typeface="Meiryo UI"/>
              <a:cs typeface="Meiryo UI"/>
            </a:endParaRPr>
          </a:p>
          <a:p>
            <a:pPr marL="0" marR="0" lvl="0" indent="0" algn="l" defTabSz="457200" rtl="0" eaLnBrk="1" fontAlgn="auto" latinLnBrk="0" hangingPunct="1">
              <a:lnSpc>
                <a:spcPts val="1800"/>
              </a:lnSpc>
              <a:spcBef>
                <a:spcPts val="120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Meiryo UI"/>
              <a:ea typeface="Meiryo UI"/>
              <a:cs typeface="Meiryo UI"/>
            </a:endParaRPr>
          </a:p>
          <a:p>
            <a:pPr marL="0" marR="0" lvl="0" indent="0" algn="l" defTabSz="457200" rtl="0" eaLnBrk="1" fontAlgn="auto" latinLnBrk="0" hangingPunct="1">
              <a:lnSpc>
                <a:spcPts val="1800"/>
              </a:lnSpc>
              <a:spcBef>
                <a:spcPts val="1200"/>
              </a:spcBef>
              <a:spcAft>
                <a:spcPts val="0"/>
              </a:spcAft>
              <a:buClrTx/>
              <a:buSzTx/>
              <a:buFontTx/>
              <a:buNone/>
              <a:tabLst/>
              <a:defRPr/>
            </a:pPr>
            <a:endParaRPr kumimoji="0" lang="ja-JP" altLang="en-US" sz="1400" b="0" i="0" u="none" strike="noStrike" kern="1200" cap="none" spc="0" normalizeH="0" baseline="0" noProof="0" dirty="0">
              <a:ln>
                <a:noFill/>
              </a:ln>
              <a:solidFill>
                <a:prstClr val="black"/>
              </a:solidFill>
              <a:effectLst/>
              <a:uLnTx/>
              <a:uFillTx/>
              <a:latin typeface="Meiryo UI"/>
              <a:ea typeface="Meiryo UI"/>
              <a:cs typeface="Meiryo UI"/>
            </a:endParaRPr>
          </a:p>
        </p:txBody>
      </p:sp>
      <p:sp>
        <p:nvSpPr>
          <p:cNvPr id="10" name="正方形/長方形 9"/>
          <p:cNvSpPr/>
          <p:nvPr/>
        </p:nvSpPr>
        <p:spPr>
          <a:xfrm>
            <a:off x="136404" y="300786"/>
            <a:ext cx="9303809" cy="5559102"/>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4" name="スライド番号プレースホルダー 3"/>
          <p:cNvSpPr>
            <a:spLocks noGrp="1"/>
          </p:cNvSpPr>
          <p:nvPr>
            <p:ph type="sldNum" sz="quarter" idx="12"/>
          </p:nvPr>
        </p:nvSpPr>
        <p:spPr>
          <a:xfrm>
            <a:off x="7772400" y="6472573"/>
            <a:ext cx="21336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６</a:t>
            </a:r>
            <a:endPar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 name="テキスト ボックス 5"/>
          <p:cNvSpPr txBox="1"/>
          <p:nvPr/>
        </p:nvSpPr>
        <p:spPr>
          <a:xfrm>
            <a:off x="257581" y="378273"/>
            <a:ext cx="1532584" cy="338554"/>
          </a:xfrm>
          <a:prstGeom prst="rect">
            <a:avLst/>
          </a:prstGeom>
          <a:solidFill>
            <a:schemeClr val="tx1"/>
          </a:solidFill>
        </p:spPr>
        <p:txBody>
          <a:bodyPr wrap="square" rtlCol="0">
            <a:spAutoFit/>
          </a:bodyPr>
          <a:lstStyle/>
          <a:p>
            <a:r>
              <a:rPr kumimoji="1" lang="en-US" altLang="ja-JP" sz="1600" b="1" dirty="0" smtClean="0">
                <a:solidFill>
                  <a:schemeClr val="bg1"/>
                </a:solidFill>
                <a:latin typeface="Meiryo UI" panose="020B0604030504040204" pitchFamily="50" charset="-128"/>
                <a:ea typeface="Meiryo UI" panose="020B0604030504040204" pitchFamily="50" charset="-128"/>
              </a:rPr>
              <a:t>【Society5.0】</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933158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136404" y="397015"/>
            <a:ext cx="9303809" cy="7317430"/>
          </a:xfrm>
          <a:prstGeom prst="roundRect">
            <a:avLst>
              <a:gd name="adj" fmla="val 0"/>
            </a:avLst>
          </a:prstGeom>
          <a:noFill/>
          <a:ln w="12700">
            <a:noFill/>
            <a:prstDash val="sysDot"/>
          </a:ln>
        </p:spPr>
        <p:style>
          <a:lnRef idx="2">
            <a:schemeClr val="accent4"/>
          </a:lnRef>
          <a:fillRef idx="1">
            <a:schemeClr val="lt1"/>
          </a:fillRef>
          <a:effectRef idx="0">
            <a:schemeClr val="accent4"/>
          </a:effectRef>
          <a:fontRef idx="minor">
            <a:schemeClr val="dk1"/>
          </a:fontRef>
        </p:style>
        <p:txBody>
          <a:bodyPr lIns="180000" anchor="t" anchorCtr="0"/>
          <a:lstStyle/>
          <a:p>
            <a:pPr>
              <a:lnSpc>
                <a:spcPts val="1800"/>
              </a:lnSpc>
              <a:spcBef>
                <a:spcPts val="1200"/>
              </a:spcBef>
              <a:defRPr/>
            </a:pPr>
            <a:endParaRPr lang="en-US" altLang="ja-JP" sz="1400" dirty="0" smtClean="0">
              <a:solidFill>
                <a:prstClr val="black"/>
              </a:solidFill>
              <a:latin typeface="Meiryo UI"/>
              <a:ea typeface="Meiryo UI"/>
              <a:cs typeface="Meiryo UI"/>
            </a:endParaRPr>
          </a:p>
          <a:p>
            <a:pPr>
              <a:lnSpc>
                <a:spcPts val="1800"/>
              </a:lnSpc>
              <a:spcBef>
                <a:spcPts val="1200"/>
              </a:spcBef>
              <a:defRPr/>
            </a:pPr>
            <a:r>
              <a:rPr lang="ja-JP" altLang="en-US" sz="1400" dirty="0" smtClean="0">
                <a:solidFill>
                  <a:prstClr val="black"/>
                </a:solidFill>
                <a:latin typeface="Meiryo UI"/>
                <a:ea typeface="Meiryo UI"/>
                <a:cs typeface="Meiryo UI"/>
              </a:rPr>
              <a:t>〇　大阪・関西には、観光や健康医療産業の強みがあり、プレイヤーもいる。</a:t>
            </a:r>
            <a:r>
              <a:rPr lang="ja-JP" altLang="en-US" sz="1400" b="1" u="sng" dirty="0" smtClean="0">
                <a:solidFill>
                  <a:prstClr val="black"/>
                </a:solidFill>
                <a:latin typeface="Meiryo UI"/>
                <a:ea typeface="Meiryo UI"/>
                <a:cs typeface="Meiryo UI"/>
              </a:rPr>
              <a:t>アジアとのつながりも活かし、大阪は独自に成長</a:t>
            </a:r>
            <a:endParaRPr lang="en-US" altLang="ja-JP" sz="1400" dirty="0" smtClean="0">
              <a:solidFill>
                <a:prstClr val="black"/>
              </a:solidFill>
              <a:latin typeface="Meiryo UI"/>
              <a:ea typeface="Meiryo UI"/>
              <a:cs typeface="Meiryo UI"/>
            </a:endParaRPr>
          </a:p>
          <a:p>
            <a:pPr>
              <a:lnSpc>
                <a:spcPts val="1800"/>
              </a:lnSpc>
              <a:defRPr/>
            </a:pPr>
            <a:r>
              <a:rPr lang="ja-JP" altLang="en-US" sz="1400" b="1" dirty="0">
                <a:solidFill>
                  <a:prstClr val="black"/>
                </a:solidFill>
                <a:latin typeface="Meiryo UI"/>
                <a:ea typeface="Meiryo UI"/>
                <a:cs typeface="Meiryo UI"/>
              </a:rPr>
              <a:t>　</a:t>
            </a:r>
            <a:r>
              <a:rPr lang="ja-JP" altLang="en-US" sz="1400" b="1" u="sng" dirty="0" smtClean="0">
                <a:solidFill>
                  <a:prstClr val="black"/>
                </a:solidFill>
                <a:latin typeface="Meiryo UI"/>
                <a:ea typeface="Meiryo UI"/>
                <a:cs typeface="Meiryo UI"/>
              </a:rPr>
              <a:t>できる</a:t>
            </a:r>
            <a:r>
              <a:rPr lang="ja-JP" altLang="en-US" sz="1400" b="1" u="sng" dirty="0">
                <a:solidFill>
                  <a:prstClr val="black"/>
                </a:solidFill>
                <a:latin typeface="Meiryo UI"/>
                <a:ea typeface="Meiryo UI"/>
                <a:cs typeface="Meiryo UI"/>
              </a:rPr>
              <a:t>ポテンシャルを持っている。</a:t>
            </a:r>
            <a:r>
              <a:rPr lang="ja-JP" altLang="en-US" sz="1400" dirty="0" smtClean="0">
                <a:solidFill>
                  <a:prstClr val="black"/>
                </a:solidFill>
                <a:latin typeface="Meiryo UI"/>
                <a:ea typeface="Meiryo UI"/>
                <a:cs typeface="Meiryo UI"/>
              </a:rPr>
              <a:t>［シンクタンク］</a:t>
            </a:r>
            <a:endParaRPr lang="en-US" altLang="ja-JP" sz="1400" dirty="0" smtClean="0">
              <a:solidFill>
                <a:prstClr val="black"/>
              </a:solidFill>
              <a:latin typeface="Meiryo UI"/>
              <a:ea typeface="Meiryo UI"/>
              <a:cs typeface="Meiryo UI"/>
            </a:endParaRPr>
          </a:p>
          <a:p>
            <a:pPr>
              <a:lnSpc>
                <a:spcPts val="1800"/>
              </a:lnSpc>
              <a:defRPr/>
            </a:pPr>
            <a:endParaRPr lang="en-US" altLang="ja-JP" sz="1400" dirty="0" smtClean="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〇　大阪が</a:t>
            </a:r>
            <a:r>
              <a:rPr lang="en-US" altLang="ja-JP" sz="1400" dirty="0">
                <a:solidFill>
                  <a:prstClr val="black"/>
                </a:solidFill>
                <a:latin typeface="Meiryo UI"/>
                <a:ea typeface="Meiryo UI"/>
                <a:cs typeface="Meiryo UI"/>
              </a:rPr>
              <a:t>1940</a:t>
            </a:r>
            <a:r>
              <a:rPr lang="ja-JP" altLang="en-US" sz="1400" dirty="0">
                <a:solidFill>
                  <a:prstClr val="black"/>
                </a:solidFill>
                <a:latin typeface="Meiryo UI"/>
                <a:ea typeface="Meiryo UI"/>
                <a:cs typeface="Meiryo UI"/>
              </a:rPr>
              <a:t>年頃をピークとして発展が止まっているのは、繊維工業、重化学工業</a:t>
            </a:r>
            <a:r>
              <a:rPr lang="ja-JP" altLang="en-US" sz="1400" dirty="0" smtClean="0">
                <a:solidFill>
                  <a:prstClr val="black"/>
                </a:solidFill>
                <a:latin typeface="Meiryo UI"/>
                <a:ea typeface="Meiryo UI"/>
                <a:cs typeface="Meiryo UI"/>
              </a:rPr>
              <a:t>などから、</a:t>
            </a:r>
            <a:r>
              <a:rPr lang="ja-JP" altLang="en-US" sz="1400" b="1" u="sng" dirty="0" smtClean="0">
                <a:solidFill>
                  <a:prstClr val="black"/>
                </a:solidFill>
                <a:latin typeface="Meiryo UI"/>
                <a:ea typeface="Meiryo UI"/>
                <a:cs typeface="Meiryo UI"/>
              </a:rPr>
              <a:t>世界</a:t>
            </a:r>
            <a:r>
              <a:rPr lang="ja-JP" altLang="en-US" sz="1400" b="1" u="sng" dirty="0">
                <a:solidFill>
                  <a:prstClr val="black"/>
                </a:solidFill>
                <a:latin typeface="Meiryo UI"/>
                <a:ea typeface="Meiryo UI"/>
                <a:cs typeface="Meiryo UI"/>
              </a:rPr>
              <a:t>全体の産業変化</a:t>
            </a:r>
            <a:r>
              <a:rPr lang="ja-JP" altLang="en-US" sz="1400" b="1" u="sng" dirty="0" smtClean="0">
                <a:solidFill>
                  <a:prstClr val="black"/>
                </a:solidFill>
                <a:latin typeface="Meiryo UI"/>
                <a:ea typeface="Meiryo UI"/>
                <a:cs typeface="Meiryo UI"/>
              </a:rPr>
              <a:t>のトレンド</a:t>
            </a:r>
            <a:endParaRPr lang="en-US" altLang="ja-JP" sz="1400" b="1" u="sng" dirty="0" smtClean="0">
              <a:solidFill>
                <a:prstClr val="black"/>
              </a:solidFill>
              <a:latin typeface="Meiryo UI"/>
              <a:ea typeface="Meiryo UI"/>
              <a:cs typeface="Meiryo UI"/>
            </a:endParaRPr>
          </a:p>
          <a:p>
            <a:pPr>
              <a:lnSpc>
                <a:spcPts val="1800"/>
              </a:lnSpc>
              <a:defRPr/>
            </a:pPr>
            <a:r>
              <a:rPr lang="ja-JP" altLang="en-US" sz="1400" dirty="0" smtClean="0">
                <a:solidFill>
                  <a:prstClr val="black"/>
                </a:solidFill>
                <a:latin typeface="Meiryo UI"/>
                <a:ea typeface="Meiryo UI"/>
                <a:cs typeface="Meiryo UI"/>
              </a:rPr>
              <a:t>　</a:t>
            </a:r>
            <a:r>
              <a:rPr lang="ja-JP" altLang="en-US" sz="1400" b="1" u="sng" dirty="0" smtClean="0">
                <a:solidFill>
                  <a:prstClr val="black"/>
                </a:solidFill>
                <a:latin typeface="Meiryo UI"/>
                <a:ea typeface="Meiryo UI"/>
                <a:cs typeface="Meiryo UI"/>
              </a:rPr>
              <a:t>を踏まえた産業転換ができなかったこと</a:t>
            </a:r>
            <a:r>
              <a:rPr lang="ja-JP" altLang="en-US" sz="1400" dirty="0" smtClean="0">
                <a:solidFill>
                  <a:prstClr val="black"/>
                </a:solidFill>
                <a:latin typeface="Meiryo UI"/>
                <a:ea typeface="Meiryo UI"/>
                <a:cs typeface="Meiryo UI"/>
              </a:rPr>
              <a:t>が</a:t>
            </a:r>
            <a:r>
              <a:rPr lang="ja-JP" altLang="en-US" sz="1400" dirty="0">
                <a:solidFill>
                  <a:prstClr val="black"/>
                </a:solidFill>
                <a:latin typeface="Meiryo UI"/>
                <a:ea typeface="Meiryo UI"/>
                <a:cs typeface="Meiryo UI"/>
              </a:rPr>
              <a:t>大きな要因。</a:t>
            </a:r>
            <a:r>
              <a:rPr lang="ja-JP" altLang="en-US" sz="1400" dirty="0" smtClean="0">
                <a:solidFill>
                  <a:prstClr val="black"/>
                </a:solidFill>
                <a:latin typeface="Meiryo UI"/>
                <a:ea typeface="Meiryo UI"/>
                <a:cs typeface="Meiryo UI"/>
              </a:rPr>
              <a:t>［</a:t>
            </a:r>
            <a:r>
              <a:rPr lang="ja-JP" altLang="en-US" sz="1400" dirty="0">
                <a:solidFill>
                  <a:prstClr val="black"/>
                </a:solidFill>
                <a:latin typeface="Meiryo UI"/>
                <a:ea typeface="Meiryo UI"/>
                <a:cs typeface="Meiryo UI"/>
              </a:rPr>
              <a:t>学識者</a:t>
            </a:r>
            <a:r>
              <a:rPr lang="ja-JP" altLang="en-US" sz="1400" dirty="0" smtClean="0">
                <a:solidFill>
                  <a:prstClr val="black"/>
                </a:solidFill>
                <a:latin typeface="Meiryo UI"/>
                <a:ea typeface="Meiryo UI"/>
                <a:cs typeface="Meiryo UI"/>
              </a:rPr>
              <a:t>］</a:t>
            </a:r>
            <a:endParaRPr lang="en-US" altLang="ja-JP" sz="1400" dirty="0">
              <a:solidFill>
                <a:prstClr val="black"/>
              </a:solidFill>
              <a:latin typeface="Meiryo UI"/>
              <a:ea typeface="Meiryo UI"/>
              <a:cs typeface="Meiryo UI"/>
            </a:endParaRPr>
          </a:p>
          <a:p>
            <a:pPr>
              <a:lnSpc>
                <a:spcPts val="1800"/>
              </a:lnSpc>
              <a:defRPr/>
            </a:pPr>
            <a:endParaRPr lang="en-US" altLang="ja-JP" sz="1400" dirty="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〇　大阪経済は卸売、小売で稼ぐ構造になっており、生産性が低い。医療関連産業など、</a:t>
            </a:r>
            <a:r>
              <a:rPr lang="ja-JP" altLang="en-US" sz="1400" b="1" u="sng" dirty="0">
                <a:solidFill>
                  <a:prstClr val="black"/>
                </a:solidFill>
                <a:latin typeface="Meiryo UI"/>
                <a:ea typeface="Meiryo UI"/>
                <a:cs typeface="Meiryo UI"/>
              </a:rPr>
              <a:t>万博を機に生産性が高い産業、企業</a:t>
            </a:r>
            <a:endParaRPr lang="en-US" altLang="ja-JP" sz="1400" b="1" u="sng" dirty="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　</a:t>
            </a:r>
            <a:r>
              <a:rPr lang="ja-JP" altLang="en-US" sz="1400" b="1" u="sng" dirty="0">
                <a:solidFill>
                  <a:prstClr val="black"/>
                </a:solidFill>
                <a:latin typeface="Meiryo UI"/>
                <a:ea typeface="Meiryo UI"/>
                <a:cs typeface="Meiryo UI"/>
              </a:rPr>
              <a:t>が引っ張って全体の底上げをすることが重要。</a:t>
            </a:r>
            <a:r>
              <a:rPr lang="ja-JP" altLang="en-US" sz="1400" dirty="0" smtClean="0">
                <a:solidFill>
                  <a:prstClr val="black"/>
                </a:solidFill>
                <a:latin typeface="Meiryo UI"/>
                <a:ea typeface="Meiryo UI"/>
                <a:cs typeface="Meiryo UI"/>
              </a:rPr>
              <a:t>［学識者］</a:t>
            </a:r>
            <a:endParaRPr lang="en-US" altLang="ja-JP" sz="1400" dirty="0">
              <a:solidFill>
                <a:prstClr val="black"/>
              </a:solidFill>
              <a:latin typeface="Meiryo UI"/>
              <a:ea typeface="Meiryo UI"/>
              <a:cs typeface="Meiryo UI"/>
            </a:endParaRPr>
          </a:p>
          <a:p>
            <a:pPr>
              <a:lnSpc>
                <a:spcPts val="1800"/>
              </a:lnSpc>
              <a:defRPr/>
            </a:pPr>
            <a:endParaRPr lang="en-US" altLang="ja-JP" sz="1400" dirty="0" smtClean="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〇　</a:t>
            </a:r>
            <a:r>
              <a:rPr lang="ja-JP" altLang="ja-JP" sz="1400" b="1" u="sng" dirty="0">
                <a:ea typeface="Meiryo UI" panose="020B0604030504040204" pitchFamily="50" charset="-128"/>
                <a:cs typeface="Times New Roman" panose="02020603050405020304" pitchFamily="18" charset="0"/>
              </a:rPr>
              <a:t>人口減少を補いながら、いかに経済成長させるかが鍵。</a:t>
            </a:r>
            <a:r>
              <a:rPr lang="ja-JP" altLang="ja-JP" sz="1400" dirty="0">
                <a:ea typeface="Meiryo UI" panose="020B0604030504040204" pitchFamily="50" charset="-128"/>
                <a:cs typeface="Times New Roman" panose="02020603050405020304" pitchFamily="18" charset="0"/>
              </a:rPr>
              <a:t>人口減少</a:t>
            </a:r>
            <a:r>
              <a:rPr lang="ja-JP" altLang="en-US" sz="1400" dirty="0">
                <a:ea typeface="Meiryo UI" panose="020B0604030504040204" pitchFamily="50" charset="-128"/>
                <a:cs typeface="Times New Roman" panose="02020603050405020304" pitchFamily="18" charset="0"/>
              </a:rPr>
              <a:t>下</a:t>
            </a:r>
            <a:r>
              <a:rPr lang="ja-JP" altLang="ja-JP" sz="1400" dirty="0">
                <a:ea typeface="Meiryo UI" panose="020B0604030504040204" pitchFamily="50" charset="-128"/>
                <a:cs typeface="Times New Roman" panose="02020603050405020304" pitchFamily="18" charset="0"/>
              </a:rPr>
              <a:t>において必要なことは、それを補うための</a:t>
            </a:r>
            <a:r>
              <a:rPr lang="ja-JP" altLang="ja-JP" sz="1400" b="1" u="sng" dirty="0">
                <a:ea typeface="Meiryo UI" panose="020B0604030504040204" pitchFamily="50" charset="-128"/>
                <a:cs typeface="Times New Roman" panose="02020603050405020304" pitchFamily="18" charset="0"/>
              </a:rPr>
              <a:t>自動化（オー</a:t>
            </a:r>
            <a:endParaRPr lang="en-US" altLang="ja-JP" sz="1400" b="1" u="sng" dirty="0">
              <a:ea typeface="Meiryo UI" panose="020B0604030504040204" pitchFamily="50" charset="-128"/>
              <a:cs typeface="Times New Roman" panose="02020603050405020304" pitchFamily="18" charset="0"/>
            </a:endParaRPr>
          </a:p>
          <a:p>
            <a:pPr>
              <a:lnSpc>
                <a:spcPts val="1800"/>
              </a:lnSpc>
              <a:defRPr/>
            </a:pPr>
            <a:r>
              <a:rPr lang="ja-JP" altLang="en-US" sz="1400" dirty="0">
                <a:ea typeface="Meiryo UI" panose="020B0604030504040204" pitchFamily="50" charset="-128"/>
                <a:cs typeface="Times New Roman" panose="02020603050405020304" pitchFamily="18" charset="0"/>
              </a:rPr>
              <a:t>　</a:t>
            </a:r>
            <a:r>
              <a:rPr lang="ja-JP" altLang="ja-JP" sz="1400" b="1" u="sng" dirty="0">
                <a:ea typeface="Meiryo UI" panose="020B0604030504040204" pitchFamily="50" charset="-128"/>
                <a:cs typeface="Times New Roman" panose="02020603050405020304" pitchFamily="18" charset="0"/>
              </a:rPr>
              <a:t>トメーション化・デジタル化）と人材育成をどう進めるか。 </a:t>
            </a:r>
            <a:r>
              <a:rPr lang="ja-JP" altLang="en-US" sz="1400" dirty="0" smtClean="0">
                <a:solidFill>
                  <a:prstClr val="black"/>
                </a:solidFill>
                <a:latin typeface="Meiryo UI"/>
                <a:ea typeface="Meiryo UI"/>
                <a:cs typeface="Meiryo UI"/>
              </a:rPr>
              <a:t>［シンクタンク］</a:t>
            </a:r>
            <a:endParaRPr lang="en-US" altLang="ja-JP" sz="1400" dirty="0">
              <a:solidFill>
                <a:prstClr val="black"/>
              </a:solidFill>
              <a:latin typeface="Meiryo UI"/>
              <a:ea typeface="Meiryo UI"/>
              <a:cs typeface="Meiryo UI"/>
            </a:endParaRPr>
          </a:p>
          <a:p>
            <a:pPr>
              <a:lnSpc>
                <a:spcPts val="1800"/>
              </a:lnSpc>
              <a:defRPr/>
            </a:pPr>
            <a:endParaRPr lang="en-US" altLang="ja-JP" sz="1400" dirty="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〇　</a:t>
            </a:r>
            <a:r>
              <a:rPr lang="ja-JP" altLang="ja-JP" sz="1400" dirty="0">
                <a:ea typeface="Meiryo UI" panose="020B0604030504040204" pitchFamily="50" charset="-128"/>
                <a:cs typeface="Times New Roman" panose="02020603050405020304" pitchFamily="18" charset="0"/>
              </a:rPr>
              <a:t>大阪の強みである</a:t>
            </a:r>
            <a:r>
              <a:rPr lang="ja-JP" altLang="en-US" sz="1400" b="1" u="sng" dirty="0">
                <a:ea typeface="Meiryo UI" panose="020B0604030504040204" pitchFamily="50" charset="-128"/>
                <a:cs typeface="Times New Roman" panose="02020603050405020304" pitchFamily="18" charset="0"/>
              </a:rPr>
              <a:t>インバウンドと健康医療産業に、自動化をいかにうまく組み合わせて成長させていくか</a:t>
            </a:r>
            <a:r>
              <a:rPr lang="ja-JP" altLang="ja-JP" sz="1400" dirty="0">
                <a:ea typeface="Meiryo UI" panose="020B0604030504040204" pitchFamily="50" charset="-128"/>
                <a:cs typeface="Times New Roman" panose="02020603050405020304" pitchFamily="18" charset="0"/>
              </a:rPr>
              <a:t>が重要</a:t>
            </a:r>
            <a:r>
              <a:rPr lang="ja-JP" altLang="ja-JP" sz="1400" dirty="0" smtClean="0">
                <a:ea typeface="Meiryo UI" panose="020B0604030504040204" pitchFamily="50" charset="-128"/>
                <a:cs typeface="Times New Roman" panose="02020603050405020304" pitchFamily="18" charset="0"/>
              </a:rPr>
              <a:t>。</a:t>
            </a:r>
            <a:endParaRPr lang="en-US" altLang="ja-JP" sz="1400" dirty="0" smtClean="0">
              <a:ea typeface="Meiryo UI" panose="020B0604030504040204" pitchFamily="50" charset="-128"/>
              <a:cs typeface="Times New Roman" panose="02020603050405020304" pitchFamily="18" charset="0"/>
            </a:endParaRPr>
          </a:p>
          <a:p>
            <a:pPr>
              <a:lnSpc>
                <a:spcPts val="1800"/>
              </a:lnSpc>
              <a:defRPr/>
            </a:pPr>
            <a:r>
              <a:rPr lang="ja-JP" altLang="en-US" sz="14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　</a:t>
            </a:r>
            <a:r>
              <a:rPr lang="ja-JP" altLang="en-US" sz="1400" dirty="0" smtClean="0">
                <a:solidFill>
                  <a:schemeClr val="tx1"/>
                </a:solidFill>
                <a:latin typeface="Meiryo UI"/>
                <a:ea typeface="Meiryo UI"/>
                <a:cs typeface="Meiryo UI"/>
              </a:rPr>
              <a:t>［</a:t>
            </a:r>
            <a:r>
              <a:rPr lang="ja-JP" altLang="en-US" sz="1400" dirty="0">
                <a:solidFill>
                  <a:schemeClr val="tx1"/>
                </a:solidFill>
                <a:latin typeface="Meiryo UI"/>
                <a:ea typeface="Meiryo UI"/>
                <a:cs typeface="Meiryo UI"/>
              </a:rPr>
              <a:t>シンクタンク</a:t>
            </a:r>
            <a:r>
              <a:rPr lang="ja-JP" altLang="en-US" sz="1400" dirty="0" smtClean="0">
                <a:solidFill>
                  <a:schemeClr val="tx1"/>
                </a:solidFill>
                <a:latin typeface="Meiryo UI"/>
                <a:ea typeface="Meiryo UI"/>
                <a:cs typeface="Meiryo UI"/>
              </a:rPr>
              <a:t>］</a:t>
            </a:r>
            <a:endParaRPr lang="en-US" altLang="ja-JP" sz="1400" dirty="0">
              <a:solidFill>
                <a:schemeClr val="tx1"/>
              </a:solidFill>
              <a:latin typeface="Meiryo UI"/>
              <a:ea typeface="Meiryo UI"/>
              <a:cs typeface="Meiryo UI"/>
            </a:endParaRPr>
          </a:p>
          <a:p>
            <a:pPr>
              <a:lnSpc>
                <a:spcPts val="1800"/>
              </a:lnSpc>
              <a:defRPr/>
            </a:pPr>
            <a:endParaRPr lang="en-US" altLang="ja-JP" sz="1400" dirty="0">
              <a:solidFill>
                <a:schemeClr val="tx1"/>
              </a:solidFill>
              <a:latin typeface="Meiryo UI"/>
              <a:ea typeface="Meiryo UI"/>
              <a:cs typeface="Meiryo UI"/>
            </a:endParaRPr>
          </a:p>
          <a:p>
            <a:pPr lvl="0">
              <a:lnSpc>
                <a:spcPts val="1800"/>
              </a:lnSpc>
              <a:defRPr/>
            </a:pPr>
            <a:r>
              <a:rPr kumimoji="0" lang="ja-JP" altLang="en-US" sz="1400" b="0" i="0" u="none" strike="noStrike" kern="1200" cap="none" spc="0" normalizeH="0" baseline="0" noProof="0" dirty="0" smtClean="0">
                <a:ln>
                  <a:noFill/>
                </a:ln>
                <a:solidFill>
                  <a:schemeClr val="tx1"/>
                </a:solidFill>
                <a:effectLst/>
                <a:uLnTx/>
                <a:uFillTx/>
                <a:latin typeface="Meiryo UI"/>
                <a:ea typeface="Meiryo UI"/>
                <a:cs typeface="Meiryo UI"/>
              </a:rPr>
              <a:t>○</a:t>
            </a:r>
            <a:r>
              <a:rPr kumimoji="0" lang="ja-JP" altLang="en-US" sz="1400" b="0" i="0" u="none" strike="noStrike" kern="1200" cap="none" spc="0" normalizeH="0" baseline="0" noProof="0" dirty="0">
                <a:ln>
                  <a:noFill/>
                </a:ln>
                <a:solidFill>
                  <a:schemeClr val="tx1"/>
                </a:solidFill>
                <a:effectLst/>
                <a:uLnTx/>
                <a:uFillTx/>
                <a:latin typeface="Meiryo UI"/>
                <a:ea typeface="Meiryo UI"/>
                <a:cs typeface="Meiryo UI"/>
              </a:rPr>
              <a:t>　</a:t>
            </a:r>
            <a:r>
              <a:rPr lang="ja-JP" altLang="ja-JP" sz="1400" dirty="0">
                <a:solidFill>
                  <a:schemeClr val="tx1"/>
                </a:solidFill>
                <a:ea typeface="Meiryo UI" panose="020B0604030504040204" pitchFamily="50" charset="-128"/>
                <a:cs typeface="Times New Roman" panose="02020603050405020304" pitchFamily="18" charset="0"/>
              </a:rPr>
              <a:t>地域経済を支える産業は時代とともに変化する。その意味で、何が都市経済に重要かは「市場」</a:t>
            </a:r>
            <a:r>
              <a:rPr lang="ja-JP" altLang="ja-JP" sz="1400" dirty="0" smtClean="0">
                <a:solidFill>
                  <a:schemeClr val="tx1"/>
                </a:solidFill>
                <a:ea typeface="Meiryo UI" panose="020B0604030504040204" pitchFamily="50" charset="-128"/>
                <a:cs typeface="Times New Roman" panose="02020603050405020304" pitchFamily="18" charset="0"/>
              </a:rPr>
              <a:t>が決める</a:t>
            </a:r>
            <a:r>
              <a:rPr lang="ja-JP" altLang="ja-JP" sz="1400" dirty="0">
                <a:solidFill>
                  <a:schemeClr val="tx1"/>
                </a:solidFill>
                <a:ea typeface="Meiryo UI" panose="020B0604030504040204" pitchFamily="50" charset="-128"/>
                <a:cs typeface="Times New Roman" panose="02020603050405020304" pitchFamily="18" charset="0"/>
              </a:rPr>
              <a:t>ことだ。ただ、</a:t>
            </a:r>
            <a:r>
              <a:rPr lang="ja-JP" altLang="ja-JP" sz="1400" dirty="0" smtClean="0">
                <a:solidFill>
                  <a:schemeClr val="tx1"/>
                </a:solidFill>
                <a:ea typeface="Meiryo UI" panose="020B0604030504040204" pitchFamily="50" charset="-128"/>
                <a:cs typeface="Times New Roman" panose="02020603050405020304" pitchFamily="18" charset="0"/>
              </a:rPr>
              <a:t>短期的</a:t>
            </a:r>
            <a:endParaRPr lang="en-US" altLang="ja-JP" sz="1400" dirty="0" smtClean="0">
              <a:solidFill>
                <a:schemeClr val="tx1"/>
              </a:solidFill>
              <a:ea typeface="Meiryo UI" panose="020B0604030504040204" pitchFamily="50" charset="-128"/>
              <a:cs typeface="Times New Roman" panose="02020603050405020304" pitchFamily="18" charset="0"/>
            </a:endParaRPr>
          </a:p>
          <a:p>
            <a:pPr lvl="0">
              <a:lnSpc>
                <a:spcPts val="1800"/>
              </a:lnSpc>
              <a:defRPr/>
            </a:pPr>
            <a:r>
              <a:rPr lang="ja-JP" altLang="en-US" sz="1400" dirty="0">
                <a:solidFill>
                  <a:schemeClr val="tx1"/>
                </a:solidFill>
                <a:ea typeface="Meiryo UI" panose="020B0604030504040204" pitchFamily="50" charset="-128"/>
                <a:cs typeface="Times New Roman" panose="02020603050405020304" pitchFamily="18" charset="0"/>
              </a:rPr>
              <a:t>　</a:t>
            </a:r>
            <a:r>
              <a:rPr lang="ja-JP" altLang="ja-JP" sz="1400" dirty="0" smtClean="0">
                <a:solidFill>
                  <a:schemeClr val="tx1"/>
                </a:solidFill>
                <a:ea typeface="Meiryo UI" panose="020B0604030504040204" pitchFamily="50" charset="-128"/>
                <a:cs typeface="Times New Roman" panose="02020603050405020304" pitchFamily="18" charset="0"/>
              </a:rPr>
              <a:t>には</a:t>
            </a:r>
            <a:r>
              <a:rPr lang="ja-JP" altLang="ja-JP" sz="1400" dirty="0">
                <a:solidFill>
                  <a:schemeClr val="tx1"/>
                </a:solidFill>
                <a:ea typeface="Meiryo UI" panose="020B0604030504040204" pitchFamily="50" charset="-128"/>
                <a:cs typeface="Times New Roman" panose="02020603050405020304" pitchFamily="18" charset="0"/>
              </a:rPr>
              <a:t>当該地域で萌芽のある産業に政策注入することは合理的</a:t>
            </a:r>
            <a:r>
              <a:rPr lang="ja-JP" altLang="ja-JP" sz="1400" dirty="0" smtClean="0">
                <a:solidFill>
                  <a:schemeClr val="tx1"/>
                </a:solidFill>
                <a:ea typeface="Meiryo UI" panose="020B0604030504040204" pitchFamily="50" charset="-128"/>
                <a:cs typeface="Times New Roman" panose="02020603050405020304" pitchFamily="18" charset="0"/>
              </a:rPr>
              <a:t>。</a:t>
            </a:r>
            <a:endParaRPr lang="en-US" altLang="ja-JP" sz="1400" dirty="0" smtClean="0">
              <a:solidFill>
                <a:schemeClr val="tx1"/>
              </a:solidFill>
              <a:ea typeface="Meiryo UI" panose="020B0604030504040204" pitchFamily="50" charset="-128"/>
              <a:cs typeface="Times New Roman" panose="02020603050405020304" pitchFamily="18" charset="0"/>
            </a:endParaRPr>
          </a:p>
          <a:p>
            <a:pPr lvl="0">
              <a:lnSpc>
                <a:spcPts val="1800"/>
              </a:lnSpc>
              <a:defRPr/>
            </a:pPr>
            <a:r>
              <a:rPr lang="ja-JP" altLang="en-US" sz="1400" dirty="0">
                <a:solidFill>
                  <a:schemeClr val="tx1"/>
                </a:solidFill>
                <a:ea typeface="Meiryo UI" panose="020B0604030504040204" pitchFamily="50" charset="-128"/>
                <a:cs typeface="Times New Roman" panose="02020603050405020304" pitchFamily="18" charset="0"/>
              </a:rPr>
              <a:t>　</a:t>
            </a:r>
            <a:r>
              <a:rPr lang="ja-JP" altLang="en-US" sz="1400" dirty="0" smtClean="0">
                <a:solidFill>
                  <a:schemeClr val="tx1"/>
                </a:solidFill>
                <a:ea typeface="Meiryo UI" panose="020B0604030504040204" pitchFamily="50" charset="-128"/>
                <a:cs typeface="Times New Roman" panose="02020603050405020304" pitchFamily="18" charset="0"/>
              </a:rPr>
              <a:t>　</a:t>
            </a:r>
            <a:r>
              <a:rPr lang="ja-JP" altLang="ja-JP" sz="1400" b="1" u="sng" dirty="0" smtClean="0">
                <a:solidFill>
                  <a:schemeClr val="tx1"/>
                </a:solidFill>
                <a:ea typeface="Meiryo UI" panose="020B0604030504040204" pitchFamily="50" charset="-128"/>
                <a:cs typeface="Times New Roman" panose="02020603050405020304" pitchFamily="18" charset="0"/>
              </a:rPr>
              <a:t>関西</a:t>
            </a:r>
            <a:r>
              <a:rPr lang="ja-JP" altLang="ja-JP" sz="1400" b="1" u="sng" dirty="0">
                <a:solidFill>
                  <a:schemeClr val="tx1"/>
                </a:solidFill>
                <a:ea typeface="Meiryo UI" panose="020B0604030504040204" pitchFamily="50" charset="-128"/>
                <a:cs typeface="Times New Roman" panose="02020603050405020304" pitchFamily="18" charset="0"/>
              </a:rPr>
              <a:t>では、</a:t>
            </a:r>
            <a:r>
              <a:rPr lang="ja-JP" altLang="ja-JP" sz="1400" b="1" u="sng" dirty="0" smtClean="0">
                <a:solidFill>
                  <a:schemeClr val="tx1"/>
                </a:solidFill>
                <a:ea typeface="Meiryo UI" panose="020B0604030504040204" pitchFamily="50" charset="-128"/>
                <a:cs typeface="Times New Roman" panose="02020603050405020304" pitchFamily="18" charset="0"/>
              </a:rPr>
              <a:t>バイオメディカル</a:t>
            </a:r>
            <a:r>
              <a:rPr lang="ja-JP" altLang="en-US" sz="1400" b="1" u="sng" dirty="0">
                <a:solidFill>
                  <a:schemeClr val="tx1"/>
                </a:solidFill>
                <a:ea typeface="Meiryo UI" panose="020B0604030504040204" pitchFamily="50" charset="-128"/>
                <a:cs typeface="Times New Roman" panose="02020603050405020304" pitchFamily="18" charset="0"/>
              </a:rPr>
              <a:t>が</a:t>
            </a:r>
            <a:r>
              <a:rPr lang="ja-JP" altLang="ja-JP" sz="1400" b="1" u="sng" dirty="0" smtClean="0">
                <a:solidFill>
                  <a:schemeClr val="tx1"/>
                </a:solidFill>
                <a:ea typeface="Meiryo UI" panose="020B0604030504040204" pitchFamily="50" charset="-128"/>
                <a:cs typeface="Times New Roman" panose="02020603050405020304" pitchFamily="18" charset="0"/>
              </a:rPr>
              <a:t>重要</a:t>
            </a:r>
            <a:r>
              <a:rPr lang="ja-JP" altLang="en-US" sz="1400" b="1" u="sng" dirty="0" smtClean="0">
                <a:solidFill>
                  <a:schemeClr val="tx1"/>
                </a:solidFill>
                <a:ea typeface="Meiryo UI" panose="020B0604030504040204" pitchFamily="50" charset="-128"/>
                <a:cs typeface="Times New Roman" panose="02020603050405020304" pitchFamily="18" charset="0"/>
              </a:rPr>
              <a:t>だ</a:t>
            </a:r>
            <a:r>
              <a:rPr lang="ja-JP" altLang="ja-JP" sz="1400" b="1" u="sng" dirty="0" smtClean="0">
                <a:solidFill>
                  <a:schemeClr val="tx1"/>
                </a:solidFill>
                <a:ea typeface="Meiryo UI" panose="020B0604030504040204" pitchFamily="50" charset="-128"/>
                <a:cs typeface="Times New Roman" panose="02020603050405020304" pitchFamily="18" charset="0"/>
              </a:rPr>
              <a:t>。</a:t>
            </a:r>
            <a:r>
              <a:rPr lang="ja-JP" altLang="ja-JP" sz="1400" b="1" u="sng" dirty="0">
                <a:solidFill>
                  <a:schemeClr val="tx1"/>
                </a:solidFill>
                <a:ea typeface="Meiryo UI" panose="020B0604030504040204" pitchFamily="50" charset="-128"/>
                <a:cs typeface="Times New Roman" panose="02020603050405020304" pitchFamily="18" charset="0"/>
              </a:rPr>
              <a:t>裾野が広いという点は大事な視点。</a:t>
            </a:r>
            <a:r>
              <a:rPr lang="ja-JP" altLang="ja-JP" sz="1400" dirty="0">
                <a:solidFill>
                  <a:schemeClr val="tx1"/>
                </a:solidFill>
                <a:ea typeface="Meiryo UI" panose="020B0604030504040204" pitchFamily="50" charset="-128"/>
                <a:cs typeface="Times New Roman" panose="02020603050405020304" pitchFamily="18" charset="0"/>
              </a:rPr>
              <a:t>バイオメディカルの分野を刺激し、文化や</a:t>
            </a:r>
            <a:r>
              <a:rPr lang="ja-JP" altLang="ja-JP" sz="1400" dirty="0" smtClean="0">
                <a:solidFill>
                  <a:schemeClr val="tx1"/>
                </a:solidFill>
                <a:ea typeface="Meiryo UI" panose="020B0604030504040204" pitchFamily="50" charset="-128"/>
                <a:cs typeface="Times New Roman" panose="02020603050405020304" pitchFamily="18" charset="0"/>
              </a:rPr>
              <a:t>スポーツ</a:t>
            </a:r>
            <a:endParaRPr lang="en-US" altLang="ja-JP" sz="1400" dirty="0" smtClean="0">
              <a:solidFill>
                <a:schemeClr val="tx1"/>
              </a:solidFill>
              <a:ea typeface="Meiryo UI" panose="020B0604030504040204" pitchFamily="50" charset="-128"/>
              <a:cs typeface="Times New Roman" panose="02020603050405020304" pitchFamily="18" charset="0"/>
            </a:endParaRPr>
          </a:p>
          <a:p>
            <a:pPr lvl="0">
              <a:lnSpc>
                <a:spcPts val="1800"/>
              </a:lnSpc>
              <a:defRPr/>
            </a:pPr>
            <a:r>
              <a:rPr lang="ja-JP" altLang="en-US" sz="1400" dirty="0">
                <a:solidFill>
                  <a:schemeClr val="tx1"/>
                </a:solidFill>
                <a:ea typeface="Meiryo UI" panose="020B0604030504040204" pitchFamily="50" charset="-128"/>
                <a:cs typeface="Times New Roman" panose="02020603050405020304" pitchFamily="18" charset="0"/>
              </a:rPr>
              <a:t>　</a:t>
            </a:r>
            <a:r>
              <a:rPr lang="ja-JP" altLang="ja-JP" sz="1400" dirty="0" smtClean="0">
                <a:solidFill>
                  <a:schemeClr val="tx1"/>
                </a:solidFill>
                <a:ea typeface="Meiryo UI" panose="020B0604030504040204" pitchFamily="50" charset="-128"/>
                <a:cs typeface="Times New Roman" panose="02020603050405020304" pitchFamily="18" charset="0"/>
              </a:rPr>
              <a:t>分野まで</a:t>
            </a:r>
            <a:r>
              <a:rPr lang="ja-JP" altLang="ja-JP" sz="1400" dirty="0">
                <a:solidFill>
                  <a:schemeClr val="tx1"/>
                </a:solidFill>
                <a:ea typeface="Meiryo UI" panose="020B0604030504040204" pitchFamily="50" charset="-128"/>
                <a:cs typeface="Times New Roman" panose="02020603050405020304" pitchFamily="18" charset="0"/>
              </a:rPr>
              <a:t>広げていくことで、地域内乗数効果を高めていくことができる。一方、</a:t>
            </a:r>
            <a:r>
              <a:rPr lang="ja-JP" altLang="ja-JP" sz="1400" b="1" u="sng" dirty="0">
                <a:solidFill>
                  <a:schemeClr val="tx1"/>
                </a:solidFill>
                <a:ea typeface="Meiryo UI" panose="020B0604030504040204" pitchFamily="50" charset="-128"/>
                <a:cs typeface="Times New Roman" panose="02020603050405020304" pitchFamily="18" charset="0"/>
              </a:rPr>
              <a:t>大阪・関西は古くからの産業地域であり、その負</a:t>
            </a:r>
            <a:r>
              <a:rPr lang="ja-JP" altLang="ja-JP" sz="1400" b="1" u="sng" dirty="0" smtClean="0">
                <a:solidFill>
                  <a:schemeClr val="tx1"/>
                </a:solidFill>
                <a:ea typeface="Meiryo UI" panose="020B0604030504040204" pitchFamily="50" charset="-128"/>
                <a:cs typeface="Times New Roman" panose="02020603050405020304" pitchFamily="18" charset="0"/>
              </a:rPr>
              <a:t>の</a:t>
            </a:r>
            <a:endParaRPr lang="en-US" altLang="ja-JP" sz="1400" b="1" u="sng" dirty="0" smtClean="0">
              <a:solidFill>
                <a:schemeClr val="tx1"/>
              </a:solidFill>
              <a:ea typeface="Meiryo UI" panose="020B0604030504040204" pitchFamily="50" charset="-128"/>
              <a:cs typeface="Times New Roman" panose="02020603050405020304" pitchFamily="18" charset="0"/>
            </a:endParaRPr>
          </a:p>
          <a:p>
            <a:pPr lvl="0">
              <a:lnSpc>
                <a:spcPts val="1800"/>
              </a:lnSpc>
              <a:defRPr/>
            </a:pPr>
            <a:r>
              <a:rPr lang="ja-JP" altLang="en-US" sz="1400" dirty="0">
                <a:solidFill>
                  <a:schemeClr val="tx1"/>
                </a:solidFill>
                <a:ea typeface="Meiryo UI" panose="020B0604030504040204" pitchFamily="50" charset="-128"/>
                <a:cs typeface="Times New Roman" panose="02020603050405020304" pitchFamily="18" charset="0"/>
              </a:rPr>
              <a:t>　</a:t>
            </a:r>
            <a:r>
              <a:rPr lang="ja-JP" altLang="ja-JP" sz="1400" b="1" u="sng" dirty="0" smtClean="0">
                <a:solidFill>
                  <a:schemeClr val="tx1"/>
                </a:solidFill>
                <a:ea typeface="Meiryo UI" panose="020B0604030504040204" pitchFamily="50" charset="-128"/>
                <a:cs typeface="Times New Roman" panose="02020603050405020304" pitchFamily="18" charset="0"/>
              </a:rPr>
              <a:t>側面として</a:t>
            </a:r>
            <a:r>
              <a:rPr lang="ja-JP" altLang="ja-JP" sz="1400" b="1" u="sng" dirty="0">
                <a:solidFill>
                  <a:schemeClr val="tx1"/>
                </a:solidFill>
                <a:ea typeface="Meiryo UI" panose="020B0604030504040204" pitchFamily="50" charset="-128"/>
                <a:cs typeface="Times New Roman" panose="02020603050405020304" pitchFamily="18" charset="0"/>
              </a:rPr>
              <a:t>既得権益や</a:t>
            </a:r>
            <a:r>
              <a:rPr lang="ja-JP" altLang="ja-JP" sz="1400" b="1" u="sng" dirty="0" smtClean="0">
                <a:solidFill>
                  <a:schemeClr val="tx1"/>
                </a:solidFill>
                <a:ea typeface="Meiryo UI" panose="020B0604030504040204" pitchFamily="50" charset="-128"/>
                <a:cs typeface="Times New Roman" panose="02020603050405020304" pitchFamily="18" charset="0"/>
              </a:rPr>
              <a:t>なれあい</a:t>
            </a:r>
            <a:r>
              <a:rPr lang="ja-JP" altLang="en-US" sz="1400" b="1" u="sng" dirty="0" smtClean="0">
                <a:solidFill>
                  <a:schemeClr val="tx1"/>
                </a:solidFill>
                <a:ea typeface="Meiryo UI" panose="020B0604030504040204" pitchFamily="50" charset="-128"/>
                <a:cs typeface="Times New Roman" panose="02020603050405020304" pitchFamily="18" charset="0"/>
              </a:rPr>
              <a:t>、</a:t>
            </a:r>
            <a:r>
              <a:rPr lang="ja-JP" altLang="ja-JP" sz="1400" b="1" u="sng" dirty="0" smtClean="0">
                <a:solidFill>
                  <a:schemeClr val="tx1"/>
                </a:solidFill>
                <a:ea typeface="Meiryo UI" panose="020B0604030504040204" pitchFamily="50" charset="-128"/>
                <a:cs typeface="Times New Roman" panose="02020603050405020304" pitchFamily="18" charset="0"/>
              </a:rPr>
              <a:t>硬直化</a:t>
            </a:r>
            <a:r>
              <a:rPr lang="ja-JP" altLang="ja-JP" sz="1400" b="1" u="sng" dirty="0">
                <a:solidFill>
                  <a:schemeClr val="tx1"/>
                </a:solidFill>
                <a:ea typeface="Meiryo UI" panose="020B0604030504040204" pitchFamily="50" charset="-128"/>
                <a:cs typeface="Times New Roman" panose="02020603050405020304" pitchFamily="18" charset="0"/>
              </a:rPr>
              <a:t>した商習慣も残る。</a:t>
            </a:r>
            <a:r>
              <a:rPr lang="ja-JP" altLang="ja-JP" sz="1400" dirty="0">
                <a:solidFill>
                  <a:schemeClr val="tx1"/>
                </a:solidFill>
                <a:ea typeface="Meiryo UI" panose="020B0604030504040204" pitchFamily="50" charset="-128"/>
                <a:cs typeface="Times New Roman" panose="02020603050405020304" pitchFamily="18" charset="0"/>
              </a:rPr>
              <a:t>こうした事態には、都市経済の将来を展望する中で、</a:t>
            </a:r>
            <a:r>
              <a:rPr lang="ja-JP" altLang="ja-JP" sz="1400" b="1" u="sng" dirty="0">
                <a:solidFill>
                  <a:schemeClr val="tx1"/>
                </a:solidFill>
                <a:ea typeface="Meiryo UI" panose="020B0604030504040204" pitchFamily="50" charset="-128"/>
                <a:cs typeface="Times New Roman" panose="02020603050405020304" pitchFamily="18" charset="0"/>
              </a:rPr>
              <a:t>規制緩和</a:t>
            </a:r>
            <a:r>
              <a:rPr lang="ja-JP" altLang="ja-JP" sz="1400" b="1" u="sng" dirty="0" smtClean="0">
                <a:solidFill>
                  <a:schemeClr val="tx1"/>
                </a:solidFill>
                <a:ea typeface="Meiryo UI" panose="020B0604030504040204" pitchFamily="50" charset="-128"/>
                <a:cs typeface="Times New Roman" panose="02020603050405020304" pitchFamily="18" charset="0"/>
              </a:rPr>
              <a:t>と</a:t>
            </a:r>
            <a:endParaRPr lang="en-US" altLang="ja-JP" sz="1400" b="1" u="sng" dirty="0" smtClean="0">
              <a:solidFill>
                <a:schemeClr val="tx1"/>
              </a:solidFill>
              <a:ea typeface="Meiryo UI" panose="020B0604030504040204" pitchFamily="50" charset="-128"/>
              <a:cs typeface="Times New Roman" panose="02020603050405020304" pitchFamily="18" charset="0"/>
            </a:endParaRPr>
          </a:p>
          <a:p>
            <a:pPr lvl="0">
              <a:lnSpc>
                <a:spcPts val="1800"/>
              </a:lnSpc>
              <a:defRPr/>
            </a:pPr>
            <a:r>
              <a:rPr lang="ja-JP" altLang="en-US" sz="1400" dirty="0">
                <a:solidFill>
                  <a:schemeClr val="tx1"/>
                </a:solidFill>
                <a:ea typeface="Meiryo UI" panose="020B0604030504040204" pitchFamily="50" charset="-128"/>
                <a:cs typeface="Times New Roman" panose="02020603050405020304" pitchFamily="18" charset="0"/>
              </a:rPr>
              <a:t>　</a:t>
            </a:r>
            <a:r>
              <a:rPr lang="ja-JP" altLang="ja-JP" sz="1400" b="1" u="sng" dirty="0" smtClean="0">
                <a:solidFill>
                  <a:schemeClr val="tx1"/>
                </a:solidFill>
                <a:ea typeface="Meiryo UI" panose="020B0604030504040204" pitchFamily="50" charset="-128"/>
                <a:cs typeface="Times New Roman" panose="02020603050405020304" pitchFamily="18" charset="0"/>
              </a:rPr>
              <a:t>ペナルティ</a:t>
            </a:r>
            <a:r>
              <a:rPr lang="ja-JP" altLang="ja-JP" sz="1400" b="1" u="sng" dirty="0">
                <a:solidFill>
                  <a:schemeClr val="tx1"/>
                </a:solidFill>
                <a:ea typeface="Meiryo UI" panose="020B0604030504040204" pitchFamily="50" charset="-128"/>
                <a:cs typeface="Times New Roman" panose="02020603050405020304" pitchFamily="18" charset="0"/>
              </a:rPr>
              <a:t>をパッケージにした政策ミックスが</a:t>
            </a:r>
            <a:r>
              <a:rPr lang="ja-JP" altLang="ja-JP" sz="1400" b="1" u="sng" dirty="0" smtClean="0">
                <a:solidFill>
                  <a:schemeClr val="tx1"/>
                </a:solidFill>
                <a:ea typeface="Meiryo UI" panose="020B0604030504040204" pitchFamily="50" charset="-128"/>
                <a:cs typeface="Times New Roman" panose="02020603050405020304" pitchFamily="18" charset="0"/>
              </a:rPr>
              <a:t>必要。 </a:t>
            </a:r>
            <a:r>
              <a:rPr kumimoji="0" lang="ja-JP" altLang="en-US" sz="1400" b="0" i="0" u="none" strike="noStrike" kern="1200" cap="none" spc="0" normalizeH="0" baseline="0" noProof="0" dirty="0" smtClean="0">
                <a:ln>
                  <a:noFill/>
                </a:ln>
                <a:solidFill>
                  <a:schemeClr val="tx1"/>
                </a:solidFill>
                <a:effectLst/>
                <a:uLnTx/>
                <a:uFillTx/>
                <a:latin typeface="Meiryo UI"/>
                <a:ea typeface="Meiryo UI"/>
                <a:cs typeface="Meiryo UI"/>
              </a:rPr>
              <a:t>［</a:t>
            </a:r>
            <a:r>
              <a:rPr lang="ja-JP" altLang="en-US" sz="1400" dirty="0" smtClean="0">
                <a:solidFill>
                  <a:schemeClr val="tx1"/>
                </a:solidFill>
                <a:latin typeface="Meiryo UI"/>
                <a:ea typeface="Meiryo UI"/>
                <a:cs typeface="Meiryo UI"/>
              </a:rPr>
              <a:t>学識者］</a:t>
            </a:r>
            <a:endParaRPr kumimoji="0" lang="en-US" altLang="ja-JP" sz="1400" b="0" i="0" u="none" strike="noStrike" kern="1200" cap="none" spc="0" normalizeH="0" baseline="0" noProof="0" dirty="0">
              <a:ln>
                <a:noFill/>
              </a:ln>
              <a:solidFill>
                <a:schemeClr val="tx1"/>
              </a:solidFill>
              <a:effectLst/>
              <a:uLnTx/>
              <a:uFillTx/>
              <a:latin typeface="Meiryo UI"/>
              <a:ea typeface="Meiryo UI"/>
              <a:cs typeface="Meiryo UI"/>
            </a:endParaRPr>
          </a:p>
          <a:p>
            <a:pPr lvl="0">
              <a:lnSpc>
                <a:spcPts val="1800"/>
              </a:lnSpc>
              <a:defRPr/>
            </a:pPr>
            <a:endParaRPr lang="en-US" altLang="ja-JP" sz="1400" dirty="0" smtClean="0">
              <a:solidFill>
                <a:schemeClr val="tx1"/>
              </a:solidFill>
              <a:latin typeface="Meiryo UI"/>
              <a:ea typeface="Meiryo UI"/>
              <a:cs typeface="Meiryo UI"/>
            </a:endParaRPr>
          </a:p>
          <a:p>
            <a:pPr lvl="0">
              <a:lnSpc>
                <a:spcPts val="1800"/>
              </a:lnSpc>
              <a:defRPr/>
            </a:pPr>
            <a:r>
              <a:rPr lang="ja-JP" altLang="en-US" sz="1400" dirty="0" smtClean="0">
                <a:solidFill>
                  <a:prstClr val="black"/>
                </a:solidFill>
                <a:latin typeface="Meiryo UI"/>
                <a:ea typeface="Meiryo UI"/>
                <a:cs typeface="Meiryo UI"/>
              </a:rPr>
              <a:t>○</a:t>
            </a:r>
            <a:r>
              <a:rPr lang="ja-JP" altLang="en-US" sz="1400" dirty="0">
                <a:solidFill>
                  <a:prstClr val="black"/>
                </a:solidFill>
                <a:latin typeface="Meiryo UI"/>
                <a:ea typeface="Meiryo UI"/>
                <a:cs typeface="Meiryo UI"/>
              </a:rPr>
              <a:t>　</a:t>
            </a:r>
            <a:r>
              <a:rPr lang="ja-JP" altLang="en-US" sz="1400" b="1" u="sng" dirty="0">
                <a:solidFill>
                  <a:prstClr val="black"/>
                </a:solidFill>
                <a:latin typeface="Meiryo UI"/>
                <a:ea typeface="Meiryo UI"/>
                <a:cs typeface="Meiryo UI"/>
              </a:rPr>
              <a:t>今後、東南アジアは世界の成長の軸</a:t>
            </a:r>
            <a:r>
              <a:rPr lang="ja-JP" altLang="en-US" sz="1400" dirty="0">
                <a:solidFill>
                  <a:prstClr val="black"/>
                </a:solidFill>
                <a:latin typeface="Meiryo UI"/>
                <a:ea typeface="Meiryo UI"/>
                <a:cs typeface="Meiryo UI"/>
              </a:rPr>
              <a:t>であり、ＬＣＣの就航都市が東南アジアにも拡大すれば、もっと大阪に人がくる。</a:t>
            </a:r>
            <a:endParaRPr lang="en-US" altLang="ja-JP" sz="1400" dirty="0">
              <a:solidFill>
                <a:prstClr val="black"/>
              </a:solidFill>
              <a:latin typeface="Meiryo UI"/>
              <a:ea typeface="Meiryo UI"/>
              <a:cs typeface="Meiryo UI"/>
            </a:endParaRPr>
          </a:p>
          <a:p>
            <a:pPr>
              <a:lnSpc>
                <a:spcPts val="1800"/>
              </a:lnSpc>
              <a:defRPr/>
            </a:pPr>
            <a:r>
              <a:rPr kumimoji="0" lang="ja-JP" altLang="en-US" sz="1400" b="0" i="0" u="none" strike="noStrike" kern="1200" cap="none" spc="0" normalizeH="0" baseline="0" noProof="0" dirty="0">
                <a:ln>
                  <a:noFill/>
                </a:ln>
                <a:solidFill>
                  <a:prstClr val="black"/>
                </a:solidFill>
                <a:effectLst/>
                <a:uLnTx/>
                <a:uFillTx/>
                <a:latin typeface="Meiryo UI"/>
                <a:ea typeface="Meiryo UI"/>
                <a:cs typeface="Meiryo UI"/>
              </a:rPr>
              <a:t>　</a:t>
            </a:r>
            <a:r>
              <a:rPr lang="ja-JP" altLang="en-US" sz="1400" dirty="0" smtClean="0">
                <a:solidFill>
                  <a:prstClr val="black"/>
                </a:solidFill>
                <a:latin typeface="Meiryo UI"/>
                <a:ea typeface="Meiryo UI"/>
                <a:cs typeface="Meiryo UI"/>
              </a:rPr>
              <a:t>［</a:t>
            </a:r>
            <a:r>
              <a:rPr lang="ja-JP" altLang="en-US" sz="1400" dirty="0">
                <a:solidFill>
                  <a:prstClr val="black"/>
                </a:solidFill>
                <a:latin typeface="Meiryo UI"/>
                <a:ea typeface="Meiryo UI"/>
                <a:cs typeface="Meiryo UI"/>
              </a:rPr>
              <a:t>シンクタンク</a:t>
            </a:r>
            <a:r>
              <a:rPr lang="ja-JP" altLang="en-US" sz="1400" dirty="0" smtClean="0">
                <a:solidFill>
                  <a:prstClr val="black"/>
                </a:solidFill>
                <a:latin typeface="Meiryo UI"/>
                <a:ea typeface="Meiryo UI"/>
                <a:cs typeface="Meiryo UI"/>
              </a:rPr>
              <a:t>］</a:t>
            </a:r>
            <a:endParaRPr lang="en-US" altLang="ja-JP" sz="1400" dirty="0" smtClean="0">
              <a:solidFill>
                <a:prstClr val="black"/>
              </a:solidFill>
              <a:latin typeface="Meiryo UI"/>
              <a:ea typeface="Meiryo UI"/>
              <a:cs typeface="Meiryo UI"/>
            </a:endParaRPr>
          </a:p>
          <a:p>
            <a:pPr>
              <a:lnSpc>
                <a:spcPts val="1800"/>
              </a:lnSpc>
              <a:defRPr/>
            </a:pPr>
            <a:endParaRPr lang="en-US" altLang="ja-JP" sz="1400" dirty="0">
              <a:solidFill>
                <a:prstClr val="black"/>
              </a:solidFill>
              <a:latin typeface="Meiryo UI"/>
              <a:ea typeface="Meiryo UI"/>
              <a:cs typeface="Meiryo UI"/>
            </a:endParaRPr>
          </a:p>
          <a:p>
            <a:pPr>
              <a:lnSpc>
                <a:spcPts val="1800"/>
              </a:lnSpc>
              <a:defRPr/>
            </a:pPr>
            <a:endParaRPr lang="en-US" altLang="ja-JP" sz="1400" dirty="0" smtClean="0">
              <a:solidFill>
                <a:prstClr val="black"/>
              </a:solidFill>
              <a:latin typeface="Meiryo UI"/>
              <a:ea typeface="Meiryo UI"/>
              <a:cs typeface="Meiryo UI"/>
            </a:endParaRPr>
          </a:p>
          <a:p>
            <a:pPr>
              <a:lnSpc>
                <a:spcPts val="1800"/>
              </a:lnSpc>
              <a:spcBef>
                <a:spcPts val="1200"/>
              </a:spcBef>
              <a:defRPr/>
            </a:pPr>
            <a:endParaRPr lang="en-US" altLang="ja-JP" sz="1400" dirty="0">
              <a:solidFill>
                <a:prstClr val="black"/>
              </a:solidFill>
              <a:latin typeface="Meiryo UI"/>
              <a:ea typeface="Meiryo UI"/>
              <a:cs typeface="Meiryo UI"/>
            </a:endParaRPr>
          </a:p>
        </p:txBody>
      </p:sp>
      <p:sp>
        <p:nvSpPr>
          <p:cNvPr id="10" name="正方形/長方形 9"/>
          <p:cNvSpPr/>
          <p:nvPr/>
        </p:nvSpPr>
        <p:spPr>
          <a:xfrm>
            <a:off x="136404" y="300786"/>
            <a:ext cx="9303809" cy="6344714"/>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244701" y="378273"/>
            <a:ext cx="1493947" cy="338554"/>
          </a:xfrm>
          <a:prstGeom prst="rect">
            <a:avLst/>
          </a:prstGeom>
          <a:solidFill>
            <a:schemeClr val="tx1"/>
          </a:solidFill>
        </p:spPr>
        <p:txBody>
          <a:bodyPr wrap="square" rtlCol="0">
            <a:spAutoFit/>
          </a:bodyPr>
          <a:lstStyle/>
          <a:p>
            <a:r>
              <a:rPr kumimoji="1" lang="en-US" altLang="ja-JP" sz="1600" b="1" dirty="0" smtClean="0">
                <a:solidFill>
                  <a:schemeClr val="bg1"/>
                </a:solidFill>
                <a:latin typeface="Meiryo UI" panose="020B0604030504040204" pitchFamily="50" charset="-128"/>
                <a:ea typeface="Meiryo UI" panose="020B0604030504040204" pitchFamily="50" charset="-128"/>
              </a:rPr>
              <a:t>【</a:t>
            </a:r>
            <a:r>
              <a:rPr kumimoji="1" lang="ja-JP" altLang="en-US" sz="1600" b="1" dirty="0" smtClean="0">
                <a:solidFill>
                  <a:schemeClr val="bg1"/>
                </a:solidFill>
                <a:latin typeface="Meiryo UI" panose="020B0604030504040204" pitchFamily="50" charset="-128"/>
                <a:ea typeface="Meiryo UI" panose="020B0604030504040204" pitchFamily="50" charset="-128"/>
              </a:rPr>
              <a:t>産業振興①</a:t>
            </a:r>
            <a:r>
              <a:rPr kumimoji="1" lang="en-US" altLang="ja-JP" sz="1600" b="1" dirty="0" smtClean="0">
                <a:solidFill>
                  <a:schemeClr val="bg1"/>
                </a:solidFill>
                <a:latin typeface="Meiryo UI" panose="020B0604030504040204" pitchFamily="50" charset="-128"/>
                <a:ea typeface="Meiryo UI" panose="020B0604030504040204" pitchFamily="50" charset="-128"/>
              </a:rPr>
              <a:t>】</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14" name="スライド番号プレースホルダー 3"/>
          <p:cNvSpPr>
            <a:spLocks noGrp="1"/>
          </p:cNvSpPr>
          <p:nvPr>
            <p:ph type="sldNum" sz="quarter" idx="12"/>
          </p:nvPr>
        </p:nvSpPr>
        <p:spPr>
          <a:xfrm>
            <a:off x="7772400" y="6472573"/>
            <a:ext cx="2133600" cy="365125"/>
          </a:xfrm>
        </p:spPr>
        <p:txBody>
          <a:bodyPr/>
          <a:lstStyle/>
          <a:p>
            <a:pPr>
              <a:defRPr/>
            </a:pPr>
            <a:r>
              <a:rPr lang="ja-JP" altLang="en-US" sz="1400" b="1" dirty="0" smtClean="0">
                <a:solidFill>
                  <a:schemeClr val="tx1"/>
                </a:solidFill>
                <a:latin typeface="Meiryo UI" panose="020B0604030504040204" pitchFamily="50" charset="-128"/>
                <a:ea typeface="Meiryo UI" panose="020B0604030504040204" pitchFamily="50" charset="-128"/>
              </a:rPr>
              <a:t>７</a:t>
            </a:r>
            <a:endParaRPr lang="ja-JP" altLang="en-US" sz="14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9351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136404" y="397015"/>
            <a:ext cx="9303809" cy="7317430"/>
          </a:xfrm>
          <a:prstGeom prst="roundRect">
            <a:avLst>
              <a:gd name="adj" fmla="val 0"/>
            </a:avLst>
          </a:prstGeom>
          <a:noFill/>
          <a:ln w="12700">
            <a:noFill/>
            <a:prstDash val="sysDot"/>
          </a:ln>
        </p:spPr>
        <p:style>
          <a:lnRef idx="2">
            <a:schemeClr val="accent4"/>
          </a:lnRef>
          <a:fillRef idx="1">
            <a:schemeClr val="lt1"/>
          </a:fillRef>
          <a:effectRef idx="0">
            <a:schemeClr val="accent4"/>
          </a:effectRef>
          <a:fontRef idx="minor">
            <a:schemeClr val="dk1"/>
          </a:fontRef>
        </p:style>
        <p:txBody>
          <a:bodyPr lIns="180000" anchor="t" anchorCtr="0"/>
          <a:lstStyle/>
          <a:p>
            <a:pPr marL="0" marR="0" lvl="0" indent="0" algn="l" defTabSz="457200" rtl="0" eaLnBrk="1" fontAlgn="auto" latinLnBrk="0" hangingPunct="1">
              <a:lnSpc>
                <a:spcPts val="1800"/>
              </a:lnSpc>
              <a:spcBef>
                <a:spcPts val="1200"/>
              </a:spcBef>
              <a:spcAft>
                <a:spcPts val="0"/>
              </a:spcAft>
              <a:buClrTx/>
              <a:buSzTx/>
              <a:buFontTx/>
              <a:buNone/>
              <a:tabLst/>
              <a:defRPr/>
            </a:pPr>
            <a:endParaRPr kumimoji="0" lang="en-US" altLang="ja-JP" sz="1400" b="0" i="0" u="none" strike="noStrike" kern="1200" cap="none" spc="0" normalizeH="0" baseline="0" noProof="0" dirty="0" smtClean="0">
              <a:ln>
                <a:noFill/>
              </a:ln>
              <a:solidFill>
                <a:prstClr val="black"/>
              </a:solidFill>
              <a:effectLst/>
              <a:uLnTx/>
              <a:uFillTx/>
              <a:latin typeface="Meiryo UI"/>
              <a:ea typeface="Meiryo UI"/>
              <a:cs typeface="Meiryo UI"/>
            </a:endParaRPr>
          </a:p>
          <a:p>
            <a:pPr>
              <a:lnSpc>
                <a:spcPts val="1800"/>
              </a:lnSpc>
              <a:spcBef>
                <a:spcPts val="1200"/>
              </a:spcBef>
              <a:defRPr/>
            </a:pPr>
            <a:r>
              <a:rPr lang="ja-JP" altLang="en-US" sz="1400" dirty="0">
                <a:solidFill>
                  <a:prstClr val="black"/>
                </a:solidFill>
                <a:latin typeface="Meiryo UI"/>
                <a:ea typeface="Meiryo UI"/>
                <a:cs typeface="Meiryo UI"/>
              </a:rPr>
              <a:t>〇　</a:t>
            </a:r>
            <a:r>
              <a:rPr lang="ja-JP" altLang="en-US" sz="1400" b="1" u="sng" dirty="0">
                <a:solidFill>
                  <a:prstClr val="black"/>
                </a:solidFill>
                <a:latin typeface="Meiryo UI"/>
                <a:ea typeface="Meiryo UI"/>
                <a:cs typeface="Meiryo UI"/>
              </a:rPr>
              <a:t>アジアとの関係では、大阪の特徴である「バランスある産業構造」は大きな強み</a:t>
            </a:r>
            <a:r>
              <a:rPr lang="ja-JP" altLang="en-US" sz="1400" dirty="0">
                <a:solidFill>
                  <a:prstClr val="black"/>
                </a:solidFill>
                <a:latin typeface="Meiryo UI"/>
                <a:ea typeface="Meiryo UI"/>
                <a:cs typeface="Meiryo UI"/>
              </a:rPr>
              <a:t>である。アジア各国は発展の度合いが異な</a:t>
            </a:r>
            <a:endParaRPr lang="en-US" altLang="ja-JP" sz="1400" dirty="0">
              <a:solidFill>
                <a:prstClr val="black"/>
              </a:solidFill>
              <a:latin typeface="Meiryo UI"/>
              <a:ea typeface="Meiryo UI"/>
              <a:cs typeface="Meiryo UI"/>
            </a:endParaRPr>
          </a:p>
          <a:p>
            <a:pPr>
              <a:lnSpc>
                <a:spcPts val="1800"/>
              </a:lnSpc>
              <a:defRPr/>
            </a:pPr>
            <a:r>
              <a:rPr lang="ja-JP" altLang="en-US" sz="1400" dirty="0">
                <a:solidFill>
                  <a:prstClr val="black"/>
                </a:solidFill>
                <a:latin typeface="Meiryo UI"/>
                <a:ea typeface="Meiryo UI"/>
                <a:cs typeface="Meiryo UI"/>
              </a:rPr>
              <a:t>　り、それに対応できるのは、産業構造のバランスだと考える。［学識者</a:t>
            </a:r>
            <a:r>
              <a:rPr lang="ja-JP" altLang="en-US" sz="1400" dirty="0" smtClean="0">
                <a:solidFill>
                  <a:prstClr val="black"/>
                </a:solidFill>
                <a:latin typeface="Meiryo UI"/>
                <a:ea typeface="Meiryo UI"/>
                <a:cs typeface="Meiryo UI"/>
              </a:rPr>
              <a:t>］</a:t>
            </a:r>
            <a:endParaRPr lang="en-US" altLang="ja-JP" sz="1400" dirty="0" smtClean="0">
              <a:solidFill>
                <a:prstClr val="black"/>
              </a:solidFill>
              <a:latin typeface="Meiryo UI"/>
              <a:ea typeface="Meiryo UI"/>
              <a:cs typeface="Meiryo UI"/>
            </a:endParaRPr>
          </a:p>
          <a:p>
            <a:pPr marL="0" marR="0" lvl="0" indent="0" algn="l" defTabSz="457200" rtl="0" eaLnBrk="1" fontAlgn="auto" latinLnBrk="0" hangingPunct="1">
              <a:lnSpc>
                <a:spcPts val="1800"/>
              </a:lnSpc>
              <a:spcBef>
                <a:spcPts val="0"/>
              </a:spcBef>
              <a:spcAft>
                <a:spcPts val="0"/>
              </a:spcAft>
              <a:buClrTx/>
              <a:buSzTx/>
              <a:buFontTx/>
              <a:buNone/>
              <a:tabLst/>
              <a:defRPr/>
            </a:pPr>
            <a:endParaRPr lang="en-US" altLang="ja-JP" sz="1400" dirty="0">
              <a:solidFill>
                <a:prstClr val="black"/>
              </a:solidFill>
              <a:latin typeface="Meiryo UI"/>
              <a:ea typeface="Meiryo UI"/>
              <a:cs typeface="Meiryo UI"/>
            </a:endParaRPr>
          </a:p>
          <a:p>
            <a:pPr marL="0" marR="0" lvl="0" indent="0" algn="l" defTabSz="457200" rtl="0" eaLnBrk="1" fontAlgn="auto" latinLnBrk="0" hangingPunct="1">
              <a:lnSpc>
                <a:spcPts val="1800"/>
              </a:lnSpc>
              <a:spcBef>
                <a:spcPts val="0"/>
              </a:spcBef>
              <a:spcAft>
                <a:spcPts val="0"/>
              </a:spcAft>
              <a:buClrTx/>
              <a:buSzTx/>
              <a:buFontTx/>
              <a:buNone/>
              <a:tabLst/>
              <a:defRPr/>
            </a:pPr>
            <a:r>
              <a:rPr kumimoji="0" lang="ja-JP" altLang="en-US" sz="1400" b="0" i="0" u="none" strike="noStrike" kern="1200" cap="none" spc="0" normalizeH="0" baseline="0" noProof="0" dirty="0" smtClean="0">
                <a:ln>
                  <a:noFill/>
                </a:ln>
                <a:solidFill>
                  <a:prstClr val="black"/>
                </a:solidFill>
                <a:effectLst/>
                <a:uLnTx/>
                <a:uFillTx/>
                <a:latin typeface="Meiryo UI"/>
                <a:ea typeface="Meiryo UI"/>
                <a:cs typeface="Meiryo UI"/>
              </a:rPr>
              <a:t>〇</a:t>
            </a:r>
            <a:r>
              <a:rPr kumimoji="0" lang="ja-JP" altLang="en-US" sz="1400" b="0" i="0" u="none" strike="noStrike" kern="1200" cap="none" spc="0" normalizeH="0" baseline="0" noProof="0" dirty="0">
                <a:ln>
                  <a:noFill/>
                </a:ln>
                <a:solidFill>
                  <a:prstClr val="black"/>
                </a:solidFill>
                <a:effectLst/>
                <a:uLnTx/>
                <a:uFillTx/>
                <a:latin typeface="Meiryo UI"/>
                <a:ea typeface="Meiryo UI"/>
                <a:cs typeface="Meiryo UI"/>
              </a:rPr>
              <a:t>　世界を見渡しても、</a:t>
            </a:r>
            <a:r>
              <a:rPr kumimoji="0" lang="ja-JP" altLang="en-US" sz="1400" b="1" i="0" u="sng" strike="noStrike" kern="1200" cap="none" spc="0" normalizeH="0" baseline="0" noProof="0" dirty="0">
                <a:ln>
                  <a:noFill/>
                </a:ln>
                <a:solidFill>
                  <a:prstClr val="black"/>
                </a:solidFill>
                <a:effectLst/>
                <a:uLnTx/>
                <a:uFillTx/>
                <a:latin typeface="Meiryo UI"/>
                <a:ea typeface="Meiryo UI"/>
                <a:cs typeface="Meiryo UI"/>
              </a:rPr>
              <a:t>企業と大学が都市部に存在し、物理的に近接していることが重要。</a:t>
            </a:r>
            <a:r>
              <a:rPr kumimoji="0" lang="ja-JP" altLang="en-US" sz="1400" b="0" i="0" u="none" strike="noStrike" kern="1200" cap="none" spc="0" normalizeH="0" baseline="0" noProof="0" dirty="0">
                <a:ln>
                  <a:noFill/>
                </a:ln>
                <a:solidFill>
                  <a:prstClr val="black"/>
                </a:solidFill>
                <a:effectLst/>
                <a:uLnTx/>
                <a:uFillTx/>
                <a:latin typeface="Meiryo UI"/>
                <a:ea typeface="Meiryo UI"/>
                <a:cs typeface="Meiryo UI"/>
              </a:rPr>
              <a:t>短期的な課題解決や利潤追求</a:t>
            </a:r>
            <a:r>
              <a:rPr kumimoji="0" lang="ja-JP" altLang="en-US" sz="1400" b="0" i="0" u="none" strike="noStrike" kern="1200" cap="none" spc="0" normalizeH="0" baseline="0" noProof="0" dirty="0" smtClean="0">
                <a:ln>
                  <a:noFill/>
                </a:ln>
                <a:solidFill>
                  <a:prstClr val="black"/>
                </a:solidFill>
                <a:effectLst/>
                <a:uLnTx/>
                <a:uFillTx/>
                <a:latin typeface="Meiryo UI"/>
                <a:ea typeface="Meiryo UI"/>
                <a:cs typeface="Meiryo UI"/>
              </a:rPr>
              <a:t>を</a:t>
            </a:r>
            <a:endParaRPr kumimoji="0" lang="en-US" altLang="ja-JP" sz="1400" b="0" i="0" u="none" strike="noStrike" kern="1200" cap="none" spc="0" normalizeH="0" baseline="0" noProof="0" dirty="0">
              <a:ln>
                <a:noFill/>
              </a:ln>
              <a:solidFill>
                <a:prstClr val="black"/>
              </a:solidFill>
              <a:effectLst/>
              <a:uLnTx/>
              <a:uFillTx/>
              <a:latin typeface="Meiryo UI"/>
              <a:ea typeface="Meiryo UI"/>
              <a:cs typeface="Meiryo UI"/>
            </a:endParaRPr>
          </a:p>
          <a:p>
            <a:pPr marL="0" marR="0" lvl="0" indent="0" algn="l" defTabSz="457200" rtl="0" eaLnBrk="1" fontAlgn="auto" latinLnBrk="0" hangingPunct="1">
              <a:lnSpc>
                <a:spcPts val="18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a:ea typeface="Meiryo UI"/>
                <a:cs typeface="Meiryo UI"/>
              </a:rPr>
              <a:t>　求</a:t>
            </a:r>
            <a:r>
              <a:rPr kumimoji="0" lang="ja-JP" altLang="en-US" sz="1400" b="0" i="0" u="none" strike="noStrike" kern="1200" cap="none" spc="0" normalizeH="0" baseline="0" noProof="0" dirty="0" smtClean="0">
                <a:ln>
                  <a:noFill/>
                </a:ln>
                <a:solidFill>
                  <a:prstClr val="black"/>
                </a:solidFill>
                <a:effectLst/>
                <a:uLnTx/>
                <a:uFillTx/>
                <a:latin typeface="Meiryo UI"/>
                <a:ea typeface="Meiryo UI"/>
                <a:cs typeface="Meiryo UI"/>
              </a:rPr>
              <a:t>める企業</a:t>
            </a:r>
            <a:r>
              <a:rPr kumimoji="0" lang="ja-JP" altLang="en-US" sz="1400" b="0" i="0" u="none" strike="noStrike" kern="1200" cap="none" spc="0" normalizeH="0" baseline="0" noProof="0" dirty="0">
                <a:ln>
                  <a:noFill/>
                </a:ln>
                <a:solidFill>
                  <a:prstClr val="black"/>
                </a:solidFill>
                <a:effectLst/>
                <a:uLnTx/>
                <a:uFillTx/>
                <a:latin typeface="Meiryo UI"/>
                <a:ea typeface="Meiryo UI"/>
                <a:cs typeface="Meiryo UI"/>
              </a:rPr>
              <a:t>と、中長期的な物事の心理を追求する大学の二者が連携することで、短期的にも中長期的にも価値を</a:t>
            </a:r>
            <a:r>
              <a:rPr kumimoji="0" lang="ja-JP" altLang="en-US" sz="1400" b="0" i="0" u="none" strike="noStrike" kern="1200" cap="none" spc="0" normalizeH="0" baseline="0" noProof="0" dirty="0" smtClean="0">
                <a:ln>
                  <a:noFill/>
                </a:ln>
                <a:solidFill>
                  <a:prstClr val="black"/>
                </a:solidFill>
                <a:effectLst/>
                <a:uLnTx/>
                <a:uFillTx/>
                <a:latin typeface="Meiryo UI"/>
                <a:ea typeface="Meiryo UI"/>
                <a:cs typeface="Meiryo UI"/>
              </a:rPr>
              <a:t>生み出せる</a:t>
            </a:r>
            <a:endParaRPr kumimoji="0" lang="en-US" altLang="ja-JP" sz="1400" b="0" i="0" u="none" strike="noStrike" kern="1200" cap="none" spc="0" normalizeH="0" baseline="0" noProof="0" dirty="0" smtClean="0">
              <a:ln>
                <a:noFill/>
              </a:ln>
              <a:solidFill>
                <a:prstClr val="black"/>
              </a:solidFill>
              <a:effectLst/>
              <a:uLnTx/>
              <a:uFillTx/>
              <a:latin typeface="Meiryo UI"/>
              <a:ea typeface="Meiryo UI"/>
              <a:cs typeface="Meiryo UI"/>
            </a:endParaRPr>
          </a:p>
          <a:p>
            <a:pPr marL="0" marR="0" lvl="0" indent="0" algn="l" defTabSz="457200" rtl="0" eaLnBrk="1" fontAlgn="auto" latinLnBrk="0" hangingPunct="1">
              <a:lnSpc>
                <a:spcPts val="1800"/>
              </a:lnSpc>
              <a:spcBef>
                <a:spcPts val="0"/>
              </a:spcBef>
              <a:spcAft>
                <a:spcPts val="0"/>
              </a:spcAft>
              <a:buClrTx/>
              <a:buSzTx/>
              <a:buFontTx/>
              <a:buNone/>
              <a:tabLst/>
              <a:defRPr/>
            </a:pPr>
            <a:r>
              <a:rPr kumimoji="0" lang="ja-JP" altLang="en-US" sz="1400" b="0" i="0" u="none" strike="noStrike" kern="1200" cap="none" spc="0" normalizeH="0" baseline="0" noProof="0" dirty="0" smtClean="0">
                <a:ln>
                  <a:noFill/>
                </a:ln>
                <a:solidFill>
                  <a:prstClr val="black"/>
                </a:solidFill>
                <a:effectLst/>
                <a:uLnTx/>
                <a:uFillTx/>
                <a:latin typeface="Meiryo UI"/>
                <a:ea typeface="Meiryo UI"/>
                <a:cs typeface="Meiryo UI"/>
              </a:rPr>
              <a:t>　ものができる。［学識者］</a:t>
            </a:r>
            <a:endParaRPr kumimoji="0" lang="en-US" altLang="ja-JP" sz="1400" b="0" i="0" u="none" strike="noStrike" kern="1200" cap="none" spc="0" normalizeH="0" baseline="0" noProof="0" dirty="0" smtClean="0">
              <a:ln>
                <a:noFill/>
              </a:ln>
              <a:solidFill>
                <a:prstClr val="black"/>
              </a:solidFill>
              <a:effectLst/>
              <a:uLnTx/>
              <a:uFillTx/>
              <a:latin typeface="Meiryo UI"/>
              <a:ea typeface="Meiryo UI"/>
              <a:cs typeface="Meiryo UI"/>
            </a:endParaRPr>
          </a:p>
          <a:p>
            <a:pPr marL="0" marR="0" lvl="0" indent="0" algn="l" defTabSz="457200" rtl="0" eaLnBrk="1" fontAlgn="auto" latinLnBrk="0" hangingPunct="1">
              <a:lnSpc>
                <a:spcPts val="1800"/>
              </a:lnSpc>
              <a:spcBef>
                <a:spcPts val="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Meiryo UI"/>
              <a:ea typeface="Meiryo UI"/>
              <a:cs typeface="Meiryo UI"/>
            </a:endParaRPr>
          </a:p>
          <a:p>
            <a:pPr marL="0" marR="0" lvl="0" indent="0" algn="l" defTabSz="457200" rtl="0" eaLnBrk="1" fontAlgn="auto" latinLnBrk="0" hangingPunct="1">
              <a:lnSpc>
                <a:spcPts val="18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a:ea typeface="Meiryo UI"/>
                <a:cs typeface="Meiryo UI"/>
              </a:rPr>
              <a:t>〇　</a:t>
            </a:r>
            <a:r>
              <a:rPr kumimoji="0" lang="ja-JP" altLang="ja-JP" sz="1400" b="1" i="0" u="sng" strike="noStrike" kern="1200" cap="none" spc="0" normalizeH="0" baseline="0" noProof="0" dirty="0">
                <a:ln>
                  <a:noFill/>
                </a:ln>
                <a:solidFill>
                  <a:schemeClr val="tx1"/>
                </a:solidFill>
                <a:effectLst/>
                <a:uLnTx/>
                <a:uFillTx/>
                <a:latin typeface="Calibri" panose="020F0502020204030204"/>
                <a:ea typeface="Meiryo UI" panose="020B0604030504040204" pitchFamily="50" charset="-128"/>
                <a:cs typeface="Times New Roman" panose="02020603050405020304" pitchFamily="18" charset="0"/>
              </a:rPr>
              <a:t>大学は、都市や地域の経済活性化の重要な引き金となる。</a:t>
            </a:r>
            <a:r>
              <a:rPr kumimoji="0" lang="ja-JP" altLang="ja-JP" sz="1400" b="0" i="0" u="none" strike="noStrike" kern="1200" cap="none" spc="0" normalizeH="0" baseline="0" noProof="0" dirty="0">
                <a:ln>
                  <a:noFill/>
                </a:ln>
                <a:solidFill>
                  <a:schemeClr val="tx1"/>
                </a:solidFill>
                <a:effectLst/>
                <a:uLnTx/>
                <a:uFillTx/>
                <a:latin typeface="Calibri" panose="020F0502020204030204"/>
                <a:ea typeface="Meiryo UI" panose="020B0604030504040204" pitchFamily="50" charset="-128"/>
                <a:cs typeface="Times New Roman" panose="02020603050405020304" pitchFamily="18" charset="0"/>
              </a:rPr>
              <a:t>日本では、大学がその役割を十分には果たしてこなかった。</a:t>
            </a:r>
            <a:r>
              <a:rPr kumimoji="0" lang="ja-JP" altLang="ja-JP" sz="1400" b="0" i="0" u="none" strike="noStrike" kern="1200" cap="none" spc="0" normalizeH="0" baseline="0" noProof="0" dirty="0" smtClean="0">
                <a:ln>
                  <a:noFill/>
                </a:ln>
                <a:solidFill>
                  <a:schemeClr val="tx1"/>
                </a:solidFill>
                <a:effectLst/>
                <a:uLnTx/>
                <a:uFillTx/>
                <a:latin typeface="Calibri" panose="020F0502020204030204"/>
                <a:ea typeface="Meiryo UI" panose="020B0604030504040204" pitchFamily="50" charset="-128"/>
                <a:cs typeface="Times New Roman" panose="02020603050405020304" pitchFamily="18" charset="0"/>
              </a:rPr>
              <a:t>米国</a:t>
            </a:r>
            <a:endParaRPr kumimoji="0" lang="en-US" altLang="ja-JP" sz="1400" b="0" i="0" u="none" strike="noStrike" kern="1200" cap="none" spc="0" normalizeH="0" baseline="0" noProof="0" dirty="0" smtClean="0">
              <a:ln>
                <a:noFill/>
              </a:ln>
              <a:solidFill>
                <a:schemeClr val="tx1"/>
              </a:solidFill>
              <a:effectLst/>
              <a:uLnTx/>
              <a:uFillTx/>
              <a:latin typeface="Calibri" panose="020F0502020204030204"/>
              <a:ea typeface="Meiryo UI" panose="020B0604030504040204" pitchFamily="50" charset="-128"/>
              <a:cs typeface="Times New Roman" panose="02020603050405020304" pitchFamily="18" charset="0"/>
            </a:endParaRPr>
          </a:p>
          <a:p>
            <a:pPr marL="0" marR="0" lvl="0" indent="0" algn="l" defTabSz="457200" rtl="0" eaLnBrk="1" fontAlgn="auto" latinLnBrk="0" hangingPunct="1">
              <a:lnSpc>
                <a:spcPts val="1800"/>
              </a:lnSpc>
              <a:spcBef>
                <a:spcPts val="0"/>
              </a:spcBef>
              <a:spcAft>
                <a:spcPts val="0"/>
              </a:spcAft>
              <a:buClrTx/>
              <a:buSzTx/>
              <a:buFontTx/>
              <a:buNone/>
              <a:tabLst/>
              <a:defRPr/>
            </a:pPr>
            <a:r>
              <a:rPr lang="ja-JP" altLang="en-US" sz="1400" dirty="0">
                <a:solidFill>
                  <a:schemeClr val="tx1"/>
                </a:solidFill>
                <a:latin typeface="Calibri" panose="020F0502020204030204"/>
                <a:ea typeface="Meiryo UI" panose="020B0604030504040204" pitchFamily="50" charset="-128"/>
                <a:cs typeface="Times New Roman" panose="02020603050405020304" pitchFamily="18" charset="0"/>
              </a:rPr>
              <a:t>　</a:t>
            </a:r>
            <a:r>
              <a:rPr kumimoji="0" lang="ja-JP" altLang="ja-JP" sz="1400" b="0" i="0" u="none" strike="noStrike" kern="1200" cap="none" spc="0" normalizeH="0" baseline="0" noProof="0" dirty="0" smtClean="0">
                <a:ln>
                  <a:noFill/>
                </a:ln>
                <a:solidFill>
                  <a:schemeClr val="tx1"/>
                </a:solidFill>
                <a:effectLst/>
                <a:uLnTx/>
                <a:uFillTx/>
                <a:latin typeface="Calibri" panose="020F0502020204030204"/>
                <a:ea typeface="Meiryo UI" panose="020B0604030504040204" pitchFamily="50" charset="-128"/>
                <a:cs typeface="Times New Roman" panose="02020603050405020304" pitchFamily="18" charset="0"/>
              </a:rPr>
              <a:t>では</a:t>
            </a:r>
            <a:r>
              <a:rPr kumimoji="0" lang="ja-JP" altLang="ja-JP" sz="1400" b="0" i="0" u="none" strike="noStrike" kern="1200" cap="none" spc="0" normalizeH="0" baseline="0" noProof="0" dirty="0">
                <a:ln>
                  <a:noFill/>
                </a:ln>
                <a:solidFill>
                  <a:schemeClr val="tx1"/>
                </a:solidFill>
                <a:effectLst/>
                <a:uLnTx/>
                <a:uFillTx/>
                <a:latin typeface="Calibri" panose="020F0502020204030204"/>
                <a:ea typeface="Meiryo UI" panose="020B0604030504040204" pitchFamily="50" charset="-128"/>
                <a:cs typeface="Times New Roman" panose="02020603050405020304" pitchFamily="18" charset="0"/>
              </a:rPr>
              <a:t>、</a:t>
            </a:r>
            <a:r>
              <a:rPr kumimoji="0" lang="en-US" altLang="ja-JP" sz="1400" b="0" i="0" u="none" strike="noStrike" kern="1200" cap="none" spc="0" normalizeH="0" baseline="0" noProof="0" dirty="0" err="1">
                <a:ln>
                  <a:noFill/>
                </a:ln>
                <a:solidFill>
                  <a:schemeClr val="tx1"/>
                </a:solidFill>
                <a:effectLst/>
                <a:uLnTx/>
                <a:uFillTx/>
                <a:latin typeface="Calibri" panose="020F0502020204030204"/>
                <a:ea typeface="Meiryo UI" panose="020B0604030504040204" pitchFamily="50" charset="-128"/>
                <a:cs typeface="Times New Roman" panose="02020603050405020304" pitchFamily="18" charset="0"/>
              </a:rPr>
              <a:t>Eds</a:t>
            </a:r>
            <a:r>
              <a:rPr kumimoji="0" lang="ja-JP" altLang="ja-JP" sz="1400" b="0" i="0" u="none" strike="noStrike" kern="1200" cap="none" spc="0" normalizeH="0" baseline="0" noProof="0" dirty="0">
                <a:ln>
                  <a:noFill/>
                </a:ln>
                <a:solidFill>
                  <a:schemeClr val="tx1"/>
                </a:solidFill>
                <a:effectLst/>
                <a:uLnTx/>
                <a:uFillTx/>
                <a:latin typeface="Calibri" panose="020F0502020204030204"/>
                <a:ea typeface="Meiryo UI" panose="020B0604030504040204" pitchFamily="50" charset="-128"/>
                <a:cs typeface="Times New Roman" panose="02020603050405020304" pitchFamily="18" charset="0"/>
              </a:rPr>
              <a:t>（</a:t>
            </a:r>
            <a:r>
              <a:rPr kumimoji="0" lang="en-US" altLang="ja-JP" sz="1400" b="0" i="0" u="none" strike="noStrike" kern="1200" cap="none" spc="0" normalizeH="0" baseline="0" noProof="0" dirty="0">
                <a:ln>
                  <a:noFill/>
                </a:ln>
                <a:solidFill>
                  <a:schemeClr val="tx1"/>
                </a:solidFill>
                <a:effectLst/>
                <a:uLnTx/>
                <a:uFillTx/>
                <a:latin typeface="Calibri" panose="020F0502020204030204"/>
                <a:ea typeface="Meiryo UI" panose="020B0604030504040204" pitchFamily="50" charset="-128"/>
                <a:cs typeface="Times New Roman" panose="02020603050405020304" pitchFamily="18" charset="0"/>
              </a:rPr>
              <a:t>Educational </a:t>
            </a:r>
            <a:r>
              <a:rPr kumimoji="0" lang="en-US" altLang="ja-JP" sz="1400" b="0" i="0" u="none" strike="noStrike" kern="1200" cap="none" spc="0" normalizeH="0" baseline="0" noProof="0" dirty="0" smtClean="0">
                <a:ln>
                  <a:noFill/>
                </a:ln>
                <a:solidFill>
                  <a:schemeClr val="tx1"/>
                </a:solidFill>
                <a:effectLst/>
                <a:uLnTx/>
                <a:uFillTx/>
                <a:latin typeface="Calibri" panose="020F0502020204030204"/>
                <a:ea typeface="Meiryo UI" panose="020B0604030504040204" pitchFamily="50" charset="-128"/>
                <a:cs typeface="Times New Roman" panose="02020603050405020304" pitchFamily="18" charset="0"/>
              </a:rPr>
              <a:t>Facilities</a:t>
            </a:r>
            <a:r>
              <a:rPr kumimoji="0" lang="ja-JP" altLang="ja-JP" sz="1400" b="0" i="0" u="none" strike="noStrike" kern="1200" cap="none" spc="0" normalizeH="0" baseline="0" noProof="0" dirty="0">
                <a:ln>
                  <a:noFill/>
                </a:ln>
                <a:solidFill>
                  <a:schemeClr val="tx1"/>
                </a:solidFill>
                <a:effectLst/>
                <a:uLnTx/>
                <a:uFillTx/>
                <a:latin typeface="Calibri" panose="020F0502020204030204"/>
                <a:ea typeface="Meiryo UI" panose="020B0604030504040204" pitchFamily="50" charset="-128"/>
                <a:cs typeface="Times New Roman" panose="02020603050405020304" pitchFamily="18" charset="0"/>
              </a:rPr>
              <a:t>：主として大学を指す）</a:t>
            </a:r>
            <a:r>
              <a:rPr kumimoji="0" lang="en-US" altLang="ja-JP" sz="1400" b="0" i="0" u="none" strike="noStrike" kern="1200" cap="none" spc="0" normalizeH="0" baseline="0" noProof="0" dirty="0">
                <a:ln>
                  <a:noFill/>
                </a:ln>
                <a:solidFill>
                  <a:schemeClr val="tx1"/>
                </a:solidFill>
                <a:effectLst/>
                <a:uLnTx/>
                <a:uFillTx/>
                <a:latin typeface="Calibri" panose="020F0502020204030204"/>
                <a:ea typeface="Meiryo UI" panose="020B0604030504040204" pitchFamily="50" charset="-128"/>
                <a:cs typeface="Times New Roman" panose="02020603050405020304" pitchFamily="18" charset="0"/>
              </a:rPr>
              <a:t>&amp;Meds</a:t>
            </a:r>
            <a:r>
              <a:rPr kumimoji="0" lang="ja-JP" altLang="ja-JP" sz="1400" b="0" i="0" u="none" strike="noStrike" kern="1200" cap="none" spc="0" normalizeH="0" baseline="0" noProof="0" dirty="0">
                <a:ln>
                  <a:noFill/>
                </a:ln>
                <a:solidFill>
                  <a:schemeClr val="tx1"/>
                </a:solidFill>
                <a:effectLst/>
                <a:uLnTx/>
                <a:uFillTx/>
                <a:latin typeface="Calibri" panose="020F0502020204030204"/>
                <a:ea typeface="Meiryo UI" panose="020B0604030504040204" pitchFamily="50" charset="-128"/>
                <a:cs typeface="Times New Roman" panose="02020603050405020304" pitchFamily="18" charset="0"/>
              </a:rPr>
              <a:t>（</a:t>
            </a:r>
            <a:r>
              <a:rPr kumimoji="0" lang="en-US" altLang="ja-JP" sz="1400" b="0" i="0" u="none" strike="noStrike" kern="1200" cap="none" spc="0" normalizeH="0" baseline="0" noProof="0" dirty="0">
                <a:ln>
                  <a:noFill/>
                </a:ln>
                <a:solidFill>
                  <a:schemeClr val="tx1"/>
                </a:solidFill>
                <a:effectLst/>
                <a:uLnTx/>
                <a:uFillTx/>
                <a:latin typeface="Calibri" panose="020F0502020204030204"/>
                <a:ea typeface="Meiryo UI" panose="020B0604030504040204" pitchFamily="50" charset="-128"/>
                <a:cs typeface="Times New Roman" panose="02020603050405020304" pitchFamily="18" charset="0"/>
              </a:rPr>
              <a:t>Medical Facilities</a:t>
            </a:r>
            <a:r>
              <a:rPr kumimoji="0" lang="ja-JP" altLang="ja-JP" sz="1400" b="0" i="0" u="none" strike="noStrike" kern="1200" cap="none" spc="0" normalizeH="0" baseline="0" noProof="0" dirty="0">
                <a:ln>
                  <a:noFill/>
                </a:ln>
                <a:solidFill>
                  <a:schemeClr val="tx1"/>
                </a:solidFill>
                <a:effectLst/>
                <a:uLnTx/>
                <a:uFillTx/>
                <a:latin typeface="Calibri" panose="020F0502020204030204"/>
                <a:ea typeface="Meiryo UI" panose="020B0604030504040204" pitchFamily="50" charset="-128"/>
                <a:cs typeface="Times New Roman" panose="02020603050405020304" pitchFamily="18" charset="0"/>
              </a:rPr>
              <a:t>）は都市再生の切り札と位置づけれて</a:t>
            </a:r>
            <a:r>
              <a:rPr kumimoji="0" lang="ja-JP" altLang="ja-JP" sz="1400" b="0" i="0" u="none" strike="noStrike" kern="1200" cap="none" spc="0" normalizeH="0" baseline="0" noProof="0" dirty="0" err="1" smtClean="0">
                <a:ln>
                  <a:noFill/>
                </a:ln>
                <a:solidFill>
                  <a:schemeClr val="tx1"/>
                </a:solidFill>
                <a:effectLst/>
                <a:uLnTx/>
                <a:uFillTx/>
                <a:latin typeface="Calibri" panose="020F0502020204030204"/>
                <a:ea typeface="Meiryo UI" panose="020B0604030504040204" pitchFamily="50" charset="-128"/>
                <a:cs typeface="Times New Roman" panose="02020603050405020304" pitchFamily="18" charset="0"/>
              </a:rPr>
              <a:t>い</a:t>
            </a:r>
            <a:r>
              <a:rPr kumimoji="0" lang="ja-JP" altLang="en-US" sz="1400" b="0" i="0" u="none" strike="noStrike" kern="1200" cap="none" spc="0" normalizeH="0" baseline="0" noProof="0" dirty="0" smtClean="0">
                <a:ln>
                  <a:noFill/>
                </a:ln>
                <a:solidFill>
                  <a:schemeClr val="tx1"/>
                </a:solidFill>
                <a:effectLst/>
                <a:uLnTx/>
                <a:uFillTx/>
                <a:latin typeface="Calibri" panose="020F0502020204030204"/>
                <a:ea typeface="Meiryo UI" panose="020B0604030504040204" pitchFamily="50" charset="-128"/>
                <a:cs typeface="Times New Roman" panose="02020603050405020304" pitchFamily="18" charset="0"/>
              </a:rPr>
              <a:t>　</a:t>
            </a:r>
            <a:endParaRPr kumimoji="0" lang="en-US" altLang="ja-JP" sz="1400" b="0" i="0" u="none" strike="noStrike" kern="1200" cap="none" spc="0" normalizeH="0" baseline="0" noProof="0" dirty="0" smtClean="0">
              <a:ln>
                <a:noFill/>
              </a:ln>
              <a:solidFill>
                <a:schemeClr val="tx1"/>
              </a:solidFill>
              <a:effectLst/>
              <a:uLnTx/>
              <a:uFillTx/>
              <a:latin typeface="Calibri" panose="020F0502020204030204"/>
              <a:ea typeface="Meiryo UI" panose="020B0604030504040204" pitchFamily="50" charset="-128"/>
              <a:cs typeface="Times New Roman" panose="02020603050405020304" pitchFamily="18" charset="0"/>
            </a:endParaRPr>
          </a:p>
          <a:p>
            <a:pPr marL="0" marR="0" lvl="0" indent="0" algn="l" defTabSz="457200" rtl="0" eaLnBrk="1" fontAlgn="auto" latinLnBrk="0" hangingPunct="1">
              <a:lnSpc>
                <a:spcPts val="1800"/>
              </a:lnSpc>
              <a:spcBef>
                <a:spcPts val="0"/>
              </a:spcBef>
              <a:spcAft>
                <a:spcPts val="0"/>
              </a:spcAft>
              <a:buClrTx/>
              <a:buSzTx/>
              <a:buFontTx/>
              <a:buNone/>
              <a:tabLst/>
              <a:defRPr/>
            </a:pPr>
            <a:r>
              <a:rPr lang="ja-JP" altLang="en-US" sz="1400" dirty="0">
                <a:solidFill>
                  <a:schemeClr val="tx1"/>
                </a:solidFill>
                <a:latin typeface="Calibri" panose="020F0502020204030204"/>
                <a:ea typeface="Meiryo UI" panose="020B0604030504040204" pitchFamily="50" charset="-128"/>
                <a:cs typeface="Times New Roman" panose="02020603050405020304" pitchFamily="18" charset="0"/>
              </a:rPr>
              <a:t>　</a:t>
            </a:r>
            <a:r>
              <a:rPr kumimoji="0" lang="ja-JP" altLang="ja-JP" sz="1400" b="0" i="0" u="none" strike="noStrike" kern="1200" cap="none" spc="0" normalizeH="0" baseline="0" noProof="0" dirty="0" smtClean="0">
                <a:ln>
                  <a:noFill/>
                </a:ln>
                <a:solidFill>
                  <a:schemeClr val="tx1"/>
                </a:solidFill>
                <a:effectLst/>
                <a:uLnTx/>
                <a:uFillTx/>
                <a:latin typeface="Calibri" panose="020F0502020204030204"/>
                <a:ea typeface="Meiryo UI" panose="020B0604030504040204" pitchFamily="50" charset="-128"/>
                <a:cs typeface="Times New Roman" panose="02020603050405020304" pitchFamily="18" charset="0"/>
              </a:rPr>
              <a:t>る</a:t>
            </a:r>
            <a:r>
              <a:rPr kumimoji="0" lang="ja-JP" altLang="ja-JP" sz="1400" b="0" i="0" u="none" strike="noStrike" kern="1200" cap="none" spc="0" normalizeH="0" baseline="0" noProof="0" dirty="0">
                <a:ln>
                  <a:noFill/>
                </a:ln>
                <a:solidFill>
                  <a:schemeClr val="tx1"/>
                </a:solidFill>
                <a:effectLst/>
                <a:uLnTx/>
                <a:uFillTx/>
                <a:latin typeface="Calibri" panose="020F0502020204030204"/>
                <a:ea typeface="Meiryo UI" panose="020B0604030504040204" pitchFamily="50" charset="-128"/>
                <a:cs typeface="Times New Roman" panose="02020603050405020304" pitchFamily="18" charset="0"/>
              </a:rPr>
              <a:t>。</a:t>
            </a:r>
            <a:r>
              <a:rPr kumimoji="0" lang="ja-JP" altLang="ja-JP" sz="1400" b="1" i="0" u="sng" strike="noStrike" kern="1200" cap="none" spc="0" normalizeH="0" baseline="0" noProof="0" dirty="0">
                <a:ln>
                  <a:noFill/>
                </a:ln>
                <a:solidFill>
                  <a:schemeClr val="tx1"/>
                </a:solidFill>
                <a:effectLst/>
                <a:uLnTx/>
                <a:uFillTx/>
                <a:latin typeface="Calibri" panose="020F0502020204030204"/>
                <a:ea typeface="Meiryo UI" panose="020B0604030504040204" pitchFamily="50" charset="-128"/>
                <a:cs typeface="Times New Roman" panose="02020603050405020304" pitchFamily="18" charset="0"/>
              </a:rPr>
              <a:t>今後、単なるサテライトではなく都心型大学へ</a:t>
            </a:r>
            <a:r>
              <a:rPr kumimoji="0" lang="ja-JP" altLang="ja-JP" sz="1400" b="1" i="0" u="sng" strike="noStrike" kern="1200" cap="none" spc="0" normalizeH="0" baseline="0" noProof="0" dirty="0" smtClean="0">
                <a:ln>
                  <a:noFill/>
                </a:ln>
                <a:solidFill>
                  <a:schemeClr val="tx1"/>
                </a:solidFill>
                <a:effectLst/>
                <a:uLnTx/>
                <a:uFillTx/>
                <a:latin typeface="Calibri" panose="020F0502020204030204"/>
                <a:ea typeface="Meiryo UI" panose="020B0604030504040204" pitchFamily="50" charset="-128"/>
                <a:cs typeface="Times New Roman" panose="02020603050405020304" pitchFamily="18" charset="0"/>
              </a:rPr>
              <a:t>の期待</a:t>
            </a:r>
            <a:r>
              <a:rPr kumimoji="0" lang="ja-JP" altLang="ja-JP" sz="1400" b="1" i="0" u="sng" strike="noStrike" kern="1200" cap="none" spc="0" normalizeH="0" baseline="0" noProof="0" dirty="0">
                <a:ln>
                  <a:noFill/>
                </a:ln>
                <a:solidFill>
                  <a:schemeClr val="tx1"/>
                </a:solidFill>
                <a:effectLst/>
                <a:uLnTx/>
                <a:uFillTx/>
                <a:latin typeface="Calibri" panose="020F0502020204030204"/>
                <a:ea typeface="Meiryo UI" panose="020B0604030504040204" pitchFamily="50" charset="-128"/>
                <a:cs typeface="Times New Roman" panose="02020603050405020304" pitchFamily="18" charset="0"/>
              </a:rPr>
              <a:t>は大きい。その際、大学と企業や都市の経済を支える経済活動</a:t>
            </a:r>
            <a:r>
              <a:rPr kumimoji="0" lang="ja-JP" altLang="ja-JP" sz="1400" b="1" i="0" u="sng" strike="noStrike" kern="1200" cap="none" spc="0" normalizeH="0" baseline="0" noProof="0" dirty="0" smtClean="0">
                <a:ln>
                  <a:noFill/>
                </a:ln>
                <a:solidFill>
                  <a:schemeClr val="tx1"/>
                </a:solidFill>
                <a:effectLst/>
                <a:uLnTx/>
                <a:uFillTx/>
                <a:latin typeface="Calibri" panose="020F0502020204030204"/>
                <a:ea typeface="Meiryo UI" panose="020B0604030504040204" pitchFamily="50" charset="-128"/>
                <a:cs typeface="Times New Roman" panose="02020603050405020304" pitchFamily="18" charset="0"/>
              </a:rPr>
              <a:t>と</a:t>
            </a:r>
            <a:endParaRPr kumimoji="0" lang="en-US" altLang="ja-JP" sz="1400" b="1" i="0" u="sng" strike="noStrike" kern="1200" cap="none" spc="0" normalizeH="0" baseline="0" noProof="0" dirty="0" smtClean="0">
              <a:ln>
                <a:noFill/>
              </a:ln>
              <a:solidFill>
                <a:schemeClr val="tx1"/>
              </a:solidFill>
              <a:effectLst/>
              <a:uLnTx/>
              <a:uFillTx/>
              <a:latin typeface="Calibri" panose="020F0502020204030204"/>
              <a:ea typeface="Meiryo UI" panose="020B0604030504040204" pitchFamily="50" charset="-128"/>
              <a:cs typeface="Times New Roman" panose="02020603050405020304" pitchFamily="18" charset="0"/>
            </a:endParaRPr>
          </a:p>
          <a:p>
            <a:pPr marL="0" marR="0" lvl="0" indent="0" algn="l" defTabSz="457200" rtl="0" eaLnBrk="1" fontAlgn="auto" latinLnBrk="0" hangingPunct="1">
              <a:lnSpc>
                <a:spcPts val="1800"/>
              </a:lnSpc>
              <a:spcBef>
                <a:spcPts val="0"/>
              </a:spcBef>
              <a:spcAft>
                <a:spcPts val="0"/>
              </a:spcAft>
              <a:buClrTx/>
              <a:buSzTx/>
              <a:buFontTx/>
              <a:buNone/>
              <a:tabLst/>
              <a:defRPr/>
            </a:pPr>
            <a:r>
              <a:rPr lang="ja-JP" altLang="en-US" sz="1400" dirty="0">
                <a:solidFill>
                  <a:schemeClr val="tx1"/>
                </a:solidFill>
                <a:latin typeface="Calibri" panose="020F0502020204030204"/>
                <a:ea typeface="Meiryo UI" panose="020B0604030504040204" pitchFamily="50" charset="-128"/>
                <a:cs typeface="Times New Roman" panose="02020603050405020304" pitchFamily="18" charset="0"/>
              </a:rPr>
              <a:t>　</a:t>
            </a:r>
            <a:r>
              <a:rPr kumimoji="0" lang="ja-JP" altLang="ja-JP" sz="1400" b="1" i="0" u="sng" strike="noStrike" kern="1200" cap="none" spc="0" normalizeH="0" baseline="0" noProof="0" dirty="0" smtClean="0">
                <a:ln>
                  <a:noFill/>
                </a:ln>
                <a:solidFill>
                  <a:schemeClr val="tx1"/>
                </a:solidFill>
                <a:effectLst/>
                <a:uLnTx/>
                <a:uFillTx/>
                <a:latin typeface="Calibri" panose="020F0502020204030204"/>
                <a:ea typeface="Meiryo UI" panose="020B0604030504040204" pitchFamily="50" charset="-128"/>
                <a:cs typeface="Times New Roman" panose="02020603050405020304" pitchFamily="18" charset="0"/>
              </a:rPr>
              <a:t>の</a:t>
            </a:r>
            <a:r>
              <a:rPr kumimoji="0" lang="ja-JP" altLang="ja-JP" sz="1400" b="1" i="0" u="sng" strike="noStrike" kern="1200" cap="none" spc="0" normalizeH="0" baseline="0" noProof="0" dirty="0">
                <a:ln>
                  <a:noFill/>
                </a:ln>
                <a:solidFill>
                  <a:schemeClr val="tx1"/>
                </a:solidFill>
                <a:effectLst/>
                <a:uLnTx/>
                <a:uFillTx/>
                <a:latin typeface="Calibri" panose="020F0502020204030204"/>
                <a:ea typeface="Meiryo UI" panose="020B0604030504040204" pitchFamily="50" charset="-128"/>
                <a:cs typeface="Times New Roman" panose="02020603050405020304" pitchFamily="18" charset="0"/>
              </a:rPr>
              <a:t>連携も重要。</a:t>
            </a:r>
            <a:r>
              <a:rPr kumimoji="0" lang="ja-JP" altLang="en-US" sz="1400" b="0" i="0" u="none" strike="noStrike" kern="1200" cap="none" spc="0" normalizeH="0" baseline="0" noProof="0" dirty="0" smtClean="0">
                <a:ln>
                  <a:noFill/>
                </a:ln>
                <a:solidFill>
                  <a:schemeClr val="tx1"/>
                </a:solidFill>
                <a:effectLst/>
                <a:uLnTx/>
                <a:uFillTx/>
                <a:latin typeface="Meiryo UI"/>
                <a:ea typeface="Meiryo UI"/>
                <a:cs typeface="Meiryo UI"/>
              </a:rPr>
              <a:t>［学識者］</a:t>
            </a:r>
            <a:endParaRPr kumimoji="0" lang="en-US" altLang="ja-JP" sz="1400" b="0" i="0" u="none" strike="noStrike" kern="1200" cap="none" spc="0" normalizeH="0" baseline="0" noProof="0" dirty="0" smtClean="0">
              <a:ln>
                <a:noFill/>
              </a:ln>
              <a:solidFill>
                <a:schemeClr val="tx1"/>
              </a:solidFill>
              <a:effectLst/>
              <a:uLnTx/>
              <a:uFillTx/>
              <a:latin typeface="Meiryo UI"/>
              <a:ea typeface="Meiryo UI"/>
              <a:cs typeface="Meiryo UI"/>
            </a:endParaRPr>
          </a:p>
          <a:p>
            <a:pPr marL="0" marR="0" lvl="0" indent="0" algn="l" defTabSz="457200" rtl="0" eaLnBrk="1" fontAlgn="auto" latinLnBrk="0" hangingPunct="1">
              <a:lnSpc>
                <a:spcPts val="1800"/>
              </a:lnSpc>
              <a:spcBef>
                <a:spcPts val="0"/>
              </a:spcBef>
              <a:spcAft>
                <a:spcPts val="0"/>
              </a:spcAft>
              <a:buClrTx/>
              <a:buSzTx/>
              <a:buFontTx/>
              <a:buNone/>
              <a:tabLst/>
              <a:defRPr/>
            </a:pPr>
            <a:endParaRPr kumimoji="0" lang="en-US" altLang="ja-JP" sz="1400" b="0" i="0" u="none" strike="noStrike" kern="1200" cap="none" spc="0" normalizeH="0" baseline="0" noProof="0" dirty="0" smtClean="0">
              <a:ln>
                <a:noFill/>
              </a:ln>
              <a:solidFill>
                <a:prstClr val="black"/>
              </a:solidFill>
              <a:effectLst/>
              <a:uLnTx/>
              <a:uFillTx/>
              <a:latin typeface="Meiryo UI"/>
              <a:ea typeface="Meiryo UI"/>
              <a:cs typeface="Meiryo UI"/>
            </a:endParaRPr>
          </a:p>
          <a:p>
            <a:pPr marL="0" marR="0" lvl="0" indent="0" algn="l" defTabSz="457200" rtl="0" eaLnBrk="1" fontAlgn="auto" latinLnBrk="0" hangingPunct="1">
              <a:lnSpc>
                <a:spcPts val="1800"/>
              </a:lnSpc>
              <a:spcBef>
                <a:spcPts val="1200"/>
              </a:spcBef>
              <a:spcAft>
                <a:spcPts val="0"/>
              </a:spcAft>
              <a:buClrTx/>
              <a:buSzTx/>
              <a:buFontTx/>
              <a:buNone/>
              <a:tabLst/>
              <a:defRPr/>
            </a:pPr>
            <a:endParaRPr kumimoji="0" lang="en-US" altLang="ja-JP" sz="1400" b="0" i="0" u="none" strike="noStrike" kern="1200" cap="none" spc="0" normalizeH="0" baseline="0" noProof="0" dirty="0">
              <a:ln>
                <a:noFill/>
              </a:ln>
              <a:solidFill>
                <a:prstClr val="black"/>
              </a:solidFill>
              <a:effectLst/>
              <a:uLnTx/>
              <a:uFillTx/>
              <a:latin typeface="Meiryo UI"/>
              <a:ea typeface="Meiryo UI"/>
              <a:cs typeface="Meiryo UI"/>
            </a:endParaRPr>
          </a:p>
        </p:txBody>
      </p:sp>
      <p:sp>
        <p:nvSpPr>
          <p:cNvPr id="10" name="正方形/長方形 9"/>
          <p:cNvSpPr/>
          <p:nvPr/>
        </p:nvSpPr>
        <p:spPr>
          <a:xfrm>
            <a:off x="136404" y="300787"/>
            <a:ext cx="9303809" cy="3292419"/>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4" name="スライド番号プレースホルダー 3"/>
          <p:cNvSpPr>
            <a:spLocks noGrp="1"/>
          </p:cNvSpPr>
          <p:nvPr>
            <p:ph type="sldNum" sz="quarter" idx="12"/>
          </p:nvPr>
        </p:nvSpPr>
        <p:spPr>
          <a:xfrm>
            <a:off x="7772400" y="6472573"/>
            <a:ext cx="2133600"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８</a:t>
            </a:r>
            <a:endParaRPr kumimoji="0"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 name="テキスト ボックス 5"/>
          <p:cNvSpPr txBox="1"/>
          <p:nvPr/>
        </p:nvSpPr>
        <p:spPr>
          <a:xfrm>
            <a:off x="244701" y="378273"/>
            <a:ext cx="1493947" cy="338554"/>
          </a:xfrm>
          <a:prstGeom prst="rect">
            <a:avLst/>
          </a:prstGeom>
          <a:solidFill>
            <a:schemeClr val="tx1"/>
          </a:solidFill>
        </p:spPr>
        <p:txBody>
          <a:bodyPr wrap="square" rtlCol="0">
            <a:spAutoFit/>
          </a:bodyPr>
          <a:lstStyle/>
          <a:p>
            <a:r>
              <a:rPr kumimoji="1" lang="en-US" altLang="ja-JP" sz="1600" b="1" dirty="0" smtClean="0">
                <a:solidFill>
                  <a:schemeClr val="bg1"/>
                </a:solidFill>
                <a:latin typeface="Meiryo UI" panose="020B0604030504040204" pitchFamily="50" charset="-128"/>
                <a:ea typeface="Meiryo UI" panose="020B0604030504040204" pitchFamily="50" charset="-128"/>
              </a:rPr>
              <a:t>【</a:t>
            </a:r>
            <a:r>
              <a:rPr kumimoji="1" lang="ja-JP" altLang="en-US" sz="1600" b="1" dirty="0" smtClean="0">
                <a:solidFill>
                  <a:schemeClr val="bg1"/>
                </a:solidFill>
                <a:latin typeface="Meiryo UI" panose="020B0604030504040204" pitchFamily="50" charset="-128"/>
                <a:ea typeface="Meiryo UI" panose="020B0604030504040204" pitchFamily="50" charset="-128"/>
              </a:rPr>
              <a:t>産業振興②</a:t>
            </a:r>
            <a:r>
              <a:rPr kumimoji="1" lang="en-US" altLang="ja-JP" sz="1600" b="1" dirty="0" smtClean="0">
                <a:solidFill>
                  <a:schemeClr val="bg1"/>
                </a:solidFill>
                <a:latin typeface="Meiryo UI" panose="020B0604030504040204" pitchFamily="50" charset="-128"/>
                <a:ea typeface="Meiryo UI" panose="020B0604030504040204" pitchFamily="50" charset="-128"/>
              </a:rPr>
              <a:t>】</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6032956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14654</TotalTime>
  <Words>117</Words>
  <Application>Microsoft Office PowerPoint</Application>
  <PresentationFormat>A4 210 x 297 mm</PresentationFormat>
  <Paragraphs>321</Paragraphs>
  <Slides>14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14</vt:i4>
      </vt:variant>
    </vt:vector>
  </HeadingPairs>
  <TitlesOfParts>
    <vt:vector size="23" baseType="lpstr">
      <vt:lpstr>Meiryo UI</vt:lpstr>
      <vt:lpstr>游ゴシック</vt:lpstr>
      <vt:lpstr>游ゴシック Light</vt:lpstr>
      <vt:lpstr>游明朝</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「万博のインパクトを活かした大阪の将来に向けたビジョン」の策定に向けて（ブレスト資料）</dc:title>
  <dc:creator>久才　知洋</dc:creator>
  <cp:lastModifiedBy>清水　浩章</cp:lastModifiedBy>
  <cp:revision>1072</cp:revision>
  <cp:lastPrinted>2020-03-27T01:37:36Z</cp:lastPrinted>
  <dcterms:created xsi:type="dcterms:W3CDTF">2019-09-05T05:26:53Z</dcterms:created>
  <dcterms:modified xsi:type="dcterms:W3CDTF">2020-04-01T01:17:54Z</dcterms:modified>
</cp:coreProperties>
</file>