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0" r:id="rId1"/>
    <p:sldMasterId id="2147483668" r:id="rId2"/>
    <p:sldMasterId id="2147483694" r:id="rId3"/>
  </p:sldMasterIdLst>
  <p:notesMasterIdLst>
    <p:notesMasterId r:id="rId50"/>
  </p:notesMasterIdLst>
  <p:handoutMasterIdLst>
    <p:handoutMasterId r:id="rId51"/>
  </p:handoutMasterIdLst>
  <p:sldIdLst>
    <p:sldId id="569" r:id="rId4"/>
    <p:sldId id="689" r:id="rId5"/>
    <p:sldId id="721" r:id="rId6"/>
    <p:sldId id="718" r:id="rId7"/>
    <p:sldId id="717" r:id="rId8"/>
    <p:sldId id="720" r:id="rId9"/>
    <p:sldId id="719" r:id="rId10"/>
    <p:sldId id="716" r:id="rId11"/>
    <p:sldId id="726" r:id="rId12"/>
    <p:sldId id="727" r:id="rId13"/>
    <p:sldId id="728" r:id="rId14"/>
    <p:sldId id="731" r:id="rId15"/>
    <p:sldId id="744" r:id="rId16"/>
    <p:sldId id="591" r:id="rId17"/>
    <p:sldId id="722" r:id="rId18"/>
    <p:sldId id="723" r:id="rId19"/>
    <p:sldId id="724" r:id="rId20"/>
    <p:sldId id="725" r:id="rId21"/>
    <p:sldId id="600" r:id="rId22"/>
    <p:sldId id="712" r:id="rId23"/>
    <p:sldId id="713" r:id="rId24"/>
    <p:sldId id="714" r:id="rId25"/>
    <p:sldId id="715" r:id="rId26"/>
    <p:sldId id="657" r:id="rId27"/>
    <p:sldId id="644" r:id="rId28"/>
    <p:sldId id="692" r:id="rId29"/>
    <p:sldId id="693" r:id="rId30"/>
    <p:sldId id="708" r:id="rId31"/>
    <p:sldId id="694" r:id="rId32"/>
    <p:sldId id="696" r:id="rId33"/>
    <p:sldId id="697" r:id="rId34"/>
    <p:sldId id="698" r:id="rId35"/>
    <p:sldId id="709" r:id="rId36"/>
    <p:sldId id="699" r:id="rId37"/>
    <p:sldId id="700" r:id="rId38"/>
    <p:sldId id="701" r:id="rId39"/>
    <p:sldId id="702" r:id="rId40"/>
    <p:sldId id="710" r:id="rId41"/>
    <p:sldId id="703" r:id="rId42"/>
    <p:sldId id="704" r:id="rId43"/>
    <p:sldId id="705" r:id="rId44"/>
    <p:sldId id="706" r:id="rId45"/>
    <p:sldId id="711" r:id="rId46"/>
    <p:sldId id="743" r:id="rId47"/>
    <p:sldId id="735" r:id="rId48"/>
    <p:sldId id="739" r:id="rId49"/>
  </p:sldIdLst>
  <p:sldSz cx="9906000" cy="7559675"/>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7"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田中　大貴" initials="田中　大貴" lastIdx="1" clrIdx="0">
    <p:extLst>
      <p:ext uri="{19B8F6BF-5375-455C-9EA6-DF929625EA0E}">
        <p15:presenceInfo xmlns:p15="http://schemas.microsoft.com/office/powerpoint/2012/main" userId="S-1-5-21-161959346-1900351369-444732941-210136" providerId="AD"/>
      </p:ext>
    </p:extLst>
  </p:cmAuthor>
  <p:cmAuthor id="2" name="西川　達也" initials="西川　達也" lastIdx="1" clrIdx="1">
    <p:extLst>
      <p:ext uri="{19B8F6BF-5375-455C-9EA6-DF929625EA0E}">
        <p15:presenceInfo xmlns:p15="http://schemas.microsoft.com/office/powerpoint/2012/main" userId="S-1-5-21-161959346-1900351369-444732941-194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2044A2"/>
    <a:srgbClr val="2E75B6"/>
    <a:srgbClr val="CC0099"/>
    <a:srgbClr val="FF6600"/>
    <a:srgbClr val="293E1A"/>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69" autoAdjust="0"/>
    <p:restoredTop sz="93896" autoAdjust="0"/>
  </p:normalViewPr>
  <p:slideViewPr>
    <p:cSldViewPr snapToGrid="0" showGuides="1">
      <p:cViewPr varScale="1">
        <p:scale>
          <a:sx n="60" d="100"/>
          <a:sy n="60" d="100"/>
        </p:scale>
        <p:origin x="1506" y="-24"/>
      </p:cViewPr>
      <p:guideLst>
        <p:guide orient="horz" pos="2177"/>
        <p:guide pos="3120"/>
      </p:guideLst>
    </p:cSldViewPr>
  </p:slideViewPr>
  <p:notesTextViewPr>
    <p:cViewPr>
      <p:scale>
        <a:sx n="150" d="100"/>
        <a:sy n="150" d="100"/>
      </p:scale>
      <p:origin x="0" y="0"/>
    </p:cViewPr>
  </p:notesTextViewPr>
  <p:notesViewPr>
    <p:cSldViewPr snapToGrid="0" showGuides="1">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______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______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______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______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______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______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______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______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______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______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______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______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______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______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______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______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______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______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______27.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___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_____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大学グラフ!$A$1:$A$10</c:f>
              <c:strCache>
                <c:ptCount val="10"/>
                <c:pt idx="0">
                  <c:v>どんな病気でも治せる新しい医療技術等が次々と生まれる</c:v>
                </c:pt>
                <c:pt idx="1">
                  <c:v>先端技術を活用して世界初の製品やサービスがどんどん生み出される</c:v>
                </c:pt>
                <c:pt idx="2">
                  <c:v>失敗しても、何度でも新たな事業に挑戦できる</c:v>
                </c:pt>
                <c:pt idx="3">
                  <c:v>世界中から芸術家が集まり新しい文化を生み出したり、仮想空間でいつでも世界中の人たちと交流できる</c:v>
                </c:pt>
                <c:pt idx="4">
                  <c:v>働く場所や時間が自由に選択できる</c:v>
                </c:pt>
                <c:pt idx="5">
                  <c:v>誰もがいつでも学び直しできる</c:v>
                </c:pt>
                <c:pt idx="6">
                  <c:v>CO2やプラスチックゴミの排出をゼロにするなど、地球の環境が守られている</c:v>
                </c:pt>
                <c:pt idx="7">
                  <c:v>自動運転や空飛ぶ車などで自由に移動できる</c:v>
                </c:pt>
                <c:pt idx="8">
                  <c:v>日常生活のデータが活用され、暮らしの豊かさにつながる新しいサービスが生み出される</c:v>
                </c:pt>
                <c:pt idx="9">
                  <c:v>国際的に開かれ、世界中から大阪に人や企業、情報が集まっている</c:v>
                </c:pt>
              </c:strCache>
            </c:strRef>
          </c:cat>
          <c:val>
            <c:numRef>
              <c:f>大学グラフ!$B$1:$B$10</c:f>
            </c:numRef>
          </c:val>
          <c:extLst>
            <c:ext xmlns:c16="http://schemas.microsoft.com/office/drawing/2014/chart" uri="{C3380CC4-5D6E-409C-BE32-E72D297353CC}">
              <c16:uniqueId val="{00000000-3554-49C2-8D1C-56C7159CDAF7}"/>
            </c:ext>
          </c:extLst>
        </c:ser>
        <c:ser>
          <c:idx val="1"/>
          <c:order val="1"/>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3554-49C2-8D1C-56C7159CDAF7}"/>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3554-49C2-8D1C-56C7159CDAF7}"/>
                </c:ext>
              </c:extLst>
            </c:dLbl>
            <c:dLbl>
              <c:idx val="9"/>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3554-49C2-8D1C-56C7159CDAF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'全体(グラフ)'!$A$1:$A$10</c:f>
              <c:strCache>
                <c:ptCount val="10"/>
                <c:pt idx="0">
                  <c:v>どんな病気でも治せる新しい医療技術等が次々と生まれる</c:v>
                </c:pt>
                <c:pt idx="1">
                  <c:v>先端技術を活用して世界初の製品やサービスがどんどん生み出される</c:v>
                </c:pt>
                <c:pt idx="2">
                  <c:v>失敗しても、何度でも新たな事業に挑戦できる</c:v>
                </c:pt>
                <c:pt idx="3">
                  <c:v>世界中から芸術家が集まり新しい文化を生み出したり、仮想空間でいつでも世界中の人たちと交流できる</c:v>
                </c:pt>
                <c:pt idx="4">
                  <c:v>働く場所や時間が自由に選択できる</c:v>
                </c:pt>
                <c:pt idx="5">
                  <c:v>誰もがいつでも学び直しできる</c:v>
                </c:pt>
                <c:pt idx="6">
                  <c:v>CO2やプラスチックゴミの排出をゼロにするなど、地球の環境が守られている</c:v>
                </c:pt>
                <c:pt idx="7">
                  <c:v>自動運転や空飛ぶ車などで自由に移動できる</c:v>
                </c:pt>
                <c:pt idx="8">
                  <c:v>日常生活のデータが活用され、暮らしの豊かさにつながる新しいサービスが生み出される</c:v>
                </c:pt>
                <c:pt idx="9">
                  <c:v>国際的に開かれ、世界中から大阪に人や企業、情報が集まっている</c:v>
                </c:pt>
              </c:strCache>
            </c:strRef>
          </c:cat>
          <c:val>
            <c:numRef>
              <c:f>'全体(グラフ)'!$C$1:$C$10</c:f>
              <c:numCache>
                <c:formatCode>0.0%</c:formatCode>
                <c:ptCount val="10"/>
                <c:pt idx="0">
                  <c:v>0.13661538461538461</c:v>
                </c:pt>
                <c:pt idx="1">
                  <c:v>0.14461538461538462</c:v>
                </c:pt>
                <c:pt idx="2">
                  <c:v>0.10030769230769231</c:v>
                </c:pt>
                <c:pt idx="3">
                  <c:v>4.6769230769230771E-2</c:v>
                </c:pt>
                <c:pt idx="4">
                  <c:v>0.12553846153846154</c:v>
                </c:pt>
                <c:pt idx="5">
                  <c:v>7.8153846153846157E-2</c:v>
                </c:pt>
                <c:pt idx="6">
                  <c:v>0.10215384615384615</c:v>
                </c:pt>
                <c:pt idx="7">
                  <c:v>2.9538461538461538E-2</c:v>
                </c:pt>
                <c:pt idx="8">
                  <c:v>7.9384615384615387E-2</c:v>
                </c:pt>
                <c:pt idx="9">
                  <c:v>0.15692307692307692</c:v>
                </c:pt>
              </c:numCache>
            </c:numRef>
          </c:val>
          <c:extLst>
            <c:ext xmlns:c16="http://schemas.microsoft.com/office/drawing/2014/chart" uri="{C3380CC4-5D6E-409C-BE32-E72D297353CC}">
              <c16:uniqueId val="{00000004-3554-49C2-8D1C-56C7159CDAF7}"/>
            </c:ext>
          </c:extLst>
        </c:ser>
        <c:dLbls>
          <c:showLegendKey val="0"/>
          <c:showVal val="0"/>
          <c:showCatName val="0"/>
          <c:showSerName val="0"/>
          <c:showPercent val="0"/>
          <c:showBubbleSize val="0"/>
        </c:dLbls>
        <c:gapWidth val="182"/>
        <c:axId val="228221903"/>
        <c:axId val="228215663"/>
      </c:barChart>
      <c:catAx>
        <c:axId val="22822190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28215663"/>
        <c:crosses val="autoZero"/>
        <c:auto val="1"/>
        <c:lblAlgn val="ctr"/>
        <c:lblOffset val="100"/>
        <c:noMultiLvlLbl val="0"/>
      </c:catAx>
      <c:valAx>
        <c:axId val="228215663"/>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28221903"/>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大学グラフ!$A$15:$A$24</c:f>
              <c:strCache>
                <c:ptCount val="10"/>
                <c:pt idx="0">
                  <c:v>医療が飛躍的に進歩し、誰もがいつまでも健康でいられる</c:v>
                </c:pt>
                <c:pt idx="1">
                  <c:v>予知技術や減災技術等により、災害による犠牲がでない</c:v>
                </c:pt>
                <c:pt idx="2">
                  <c:v>見守り技術や自動運転技術などで、犯罪や事故が起こらない</c:v>
                </c:pt>
                <c:pt idx="3">
                  <c:v>一人ひとりの人権が尊重され、誰もが個性や能力をいかして自己実現ができる</c:v>
                </c:pt>
                <c:pt idx="4">
                  <c:v>まち全体がバリアフリー</c:v>
                </c:pt>
                <c:pt idx="5">
                  <c:v>先端技術を活用した子育てサポートで、誰もが安心して子どもを生み育てることができる</c:v>
                </c:pt>
                <c:pt idx="6">
                  <c:v>貧困がなくなり、子どもたちが未来に向かってチャレンジできる</c:v>
                </c:pt>
                <c:pt idx="7">
                  <c:v>先端技術により、それぞれの子どもたちに合った学習ができる</c:v>
                </c:pt>
                <c:pt idx="8">
                  <c:v>健康や環境に配慮された人にやさしいまちが形成され、生涯を通じて暮らすことができる</c:v>
                </c:pt>
                <c:pt idx="9">
                  <c:v>自然が再生され、自然を身近に感じることができる</c:v>
                </c:pt>
              </c:strCache>
            </c:strRef>
          </c:cat>
          <c:val>
            <c:numRef>
              <c:f>大学グラフ!$B$15:$B$24</c:f>
            </c:numRef>
          </c:val>
          <c:extLst>
            <c:ext xmlns:c16="http://schemas.microsoft.com/office/drawing/2014/chart" uri="{C3380CC4-5D6E-409C-BE32-E72D297353CC}">
              <c16:uniqueId val="{00000000-20DC-4A1A-9CDC-916C92B9D4A6}"/>
            </c:ext>
          </c:extLst>
        </c:ser>
        <c:ser>
          <c:idx val="1"/>
          <c:order val="1"/>
          <c:spPr>
            <a:solidFill>
              <a:schemeClr val="accent2"/>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20DC-4A1A-9CDC-916C92B9D4A6}"/>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20DC-4A1A-9CDC-916C92B9D4A6}"/>
                </c:ext>
              </c:extLst>
            </c:dLbl>
            <c:dLbl>
              <c:idx val="6"/>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20DC-4A1A-9CDC-916C92B9D4A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学校グラフ!$A$15:$A$24</c:f>
              <c:strCache>
                <c:ptCount val="10"/>
                <c:pt idx="0">
                  <c:v>医療が飛躍的に進歩し、誰もがいつまでも健康でいられる</c:v>
                </c:pt>
                <c:pt idx="1">
                  <c:v>予知技術や減災技術等により、災害による犠牲がでない</c:v>
                </c:pt>
                <c:pt idx="2">
                  <c:v>見守り技術や自動運転技術などで、犯罪や事故が起こらない</c:v>
                </c:pt>
                <c:pt idx="3">
                  <c:v>一人ひとりの人権が尊重され、誰もが個性や能力をいかして自己実現ができる</c:v>
                </c:pt>
                <c:pt idx="4">
                  <c:v>まち全体がバリアフリー</c:v>
                </c:pt>
                <c:pt idx="5">
                  <c:v>先端技術を活用した子育てサポートで、誰もが安心して子どもを生み育てることができる</c:v>
                </c:pt>
                <c:pt idx="6">
                  <c:v>貧困がなくなり、子どもたちが未来に向かってチャレンジできる</c:v>
                </c:pt>
                <c:pt idx="7">
                  <c:v>先端技術により、それぞれの子どもたちに合った学習ができる</c:v>
                </c:pt>
                <c:pt idx="8">
                  <c:v>健康や環境に配慮された人にやさしいまちが形成され、生涯を通じて暮らすことができる</c:v>
                </c:pt>
                <c:pt idx="9">
                  <c:v>自然が再生され、自然を身近に感じることができる</c:v>
                </c:pt>
              </c:strCache>
            </c:strRef>
          </c:cat>
          <c:val>
            <c:numRef>
              <c:f>学校グラフ!$C$15:$C$24</c:f>
              <c:numCache>
                <c:formatCode>0.0%</c:formatCode>
                <c:ptCount val="10"/>
                <c:pt idx="0">
                  <c:v>0.13673469387755102</c:v>
                </c:pt>
                <c:pt idx="1">
                  <c:v>0.14285714285714285</c:v>
                </c:pt>
                <c:pt idx="2">
                  <c:v>7.3469387755102047E-2</c:v>
                </c:pt>
                <c:pt idx="3">
                  <c:v>0.15306122448979592</c:v>
                </c:pt>
                <c:pt idx="4">
                  <c:v>5.3061224489795916E-2</c:v>
                </c:pt>
                <c:pt idx="5">
                  <c:v>9.1836734693877556E-2</c:v>
                </c:pt>
                <c:pt idx="6">
                  <c:v>0.14081632653061224</c:v>
                </c:pt>
                <c:pt idx="7">
                  <c:v>5.9183673469387757E-2</c:v>
                </c:pt>
                <c:pt idx="8">
                  <c:v>8.1632653061224483E-2</c:v>
                </c:pt>
                <c:pt idx="9">
                  <c:v>6.7346938775510207E-2</c:v>
                </c:pt>
              </c:numCache>
            </c:numRef>
          </c:val>
          <c:extLst>
            <c:ext xmlns:c16="http://schemas.microsoft.com/office/drawing/2014/chart" uri="{C3380CC4-5D6E-409C-BE32-E72D297353CC}">
              <c16:uniqueId val="{00000004-20DC-4A1A-9CDC-916C92B9D4A6}"/>
            </c:ext>
          </c:extLst>
        </c:ser>
        <c:dLbls>
          <c:dLblPos val="outEnd"/>
          <c:showLegendKey val="0"/>
          <c:showVal val="1"/>
          <c:showCatName val="0"/>
          <c:showSerName val="0"/>
          <c:showPercent val="0"/>
          <c:showBubbleSize val="0"/>
        </c:dLbls>
        <c:gapWidth val="182"/>
        <c:axId val="242390527"/>
        <c:axId val="242395519"/>
      </c:barChart>
      <c:catAx>
        <c:axId val="2423905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5519"/>
        <c:crosses val="autoZero"/>
        <c:auto val="1"/>
        <c:lblAlgn val="ctr"/>
        <c:lblOffset val="100"/>
        <c:noMultiLvlLbl val="0"/>
      </c:catAx>
      <c:valAx>
        <c:axId val="242395519"/>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052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大学グラフ!$A$28:$A$31</c:f>
              <c:strCache>
                <c:ptCount val="4"/>
                <c:pt idx="0">
                  <c:v>大阪が世界に先駆けた高齢社会や健康・医療（癌や認知症の克服など）のモデルになっている</c:v>
                </c:pt>
                <c:pt idx="1">
                  <c:v>大阪が地球温暖化対策やプラスチックごみ対策などの世界のモデルになっている</c:v>
                </c:pt>
                <c:pt idx="2">
                  <c:v>大阪が有するまちづくりや交通対策、バリアフリー対策などのノウハウを活かして、世界の都市問題を解決につなげている</c:v>
                </c:pt>
                <c:pt idx="3">
                  <c:v>大阪に根付く、SDGsにも通じる「三方よし（売り手によし・買い手によし・世間によし）」や「おせっかい」の精神が世界にも広がっている</c:v>
                </c:pt>
              </c:strCache>
            </c:strRef>
          </c:cat>
          <c:val>
            <c:numRef>
              <c:f>大学グラフ!$B$28:$B$31</c:f>
            </c:numRef>
          </c:val>
          <c:extLst>
            <c:ext xmlns:c16="http://schemas.microsoft.com/office/drawing/2014/chart" uri="{C3380CC4-5D6E-409C-BE32-E72D297353CC}">
              <c16:uniqueId val="{00000000-4381-4466-AFF5-1C44997AA147}"/>
            </c:ext>
          </c:extLst>
        </c:ser>
        <c:ser>
          <c:idx val="1"/>
          <c:order val="1"/>
          <c:spPr>
            <a:solidFill>
              <a:schemeClr val="accent2"/>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4381-4466-AFF5-1C44997AA147}"/>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4381-4466-AFF5-1C44997AA14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学校グラフ!$A$28:$A$31</c:f>
              <c:strCache>
                <c:ptCount val="4"/>
                <c:pt idx="0">
                  <c:v>大阪が世界に先駆けた高齢社会や健康・医療（癌や認知症の克服など）のモデルになっている</c:v>
                </c:pt>
                <c:pt idx="1">
                  <c:v>大阪が地球温暖化対策やプラスチックごみ対策などの世界のモデルになっている</c:v>
                </c:pt>
                <c:pt idx="2">
                  <c:v>大阪が有するまちづくりや交通対策、バリアフリー対策などのノウハウを活かして、世界の都市問題を解決につなげている</c:v>
                </c:pt>
                <c:pt idx="3">
                  <c:v>大阪に根付く、SDGsにも通じる「三方よし（売り手によし・買い手によし・世間によし）」や「おせっかい」の精神が世界にも広がっている</c:v>
                </c:pt>
              </c:strCache>
            </c:strRef>
          </c:cat>
          <c:val>
            <c:numRef>
              <c:f>学校グラフ!$C$28:$C$31</c:f>
              <c:numCache>
                <c:formatCode>0.0%</c:formatCode>
                <c:ptCount val="4"/>
                <c:pt idx="0">
                  <c:v>0.21052631578947367</c:v>
                </c:pt>
                <c:pt idx="1">
                  <c:v>0.23578947368421052</c:v>
                </c:pt>
                <c:pt idx="2">
                  <c:v>0.29894736842105263</c:v>
                </c:pt>
                <c:pt idx="3">
                  <c:v>0.25473684210526315</c:v>
                </c:pt>
              </c:numCache>
            </c:numRef>
          </c:val>
          <c:extLst>
            <c:ext xmlns:c16="http://schemas.microsoft.com/office/drawing/2014/chart" uri="{C3380CC4-5D6E-409C-BE32-E72D297353CC}">
              <c16:uniqueId val="{00000003-4381-4466-AFF5-1C44997AA147}"/>
            </c:ext>
          </c:extLst>
        </c:ser>
        <c:dLbls>
          <c:dLblPos val="outEnd"/>
          <c:showLegendKey val="0"/>
          <c:showVal val="1"/>
          <c:showCatName val="0"/>
          <c:showSerName val="0"/>
          <c:showPercent val="0"/>
          <c:showBubbleSize val="0"/>
        </c:dLbls>
        <c:gapWidth val="182"/>
        <c:axId val="242389695"/>
        <c:axId val="242393439"/>
      </c:barChart>
      <c:catAx>
        <c:axId val="24238969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3439"/>
        <c:crosses val="autoZero"/>
        <c:auto val="1"/>
        <c:lblAlgn val="ctr"/>
        <c:lblOffset val="100"/>
        <c:noMultiLvlLbl val="0"/>
      </c:catAx>
      <c:valAx>
        <c:axId val="242393439"/>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89695"/>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【学校全体】外国人の受け入れの..._frequency!$B$2:$B$11</c:f>
              <c:strCache>
                <c:ptCount val="10"/>
                <c:pt idx="0">
                  <c:v>世界</c:v>
                </c:pt>
                <c:pt idx="1">
                  <c:v>AI</c:v>
                </c:pt>
                <c:pt idx="2">
                  <c:v>技術</c:v>
                </c:pt>
                <c:pt idx="3">
                  <c:v>日本</c:v>
                </c:pt>
                <c:pt idx="4">
                  <c:v>ゴミ</c:v>
                </c:pt>
                <c:pt idx="5">
                  <c:v>環境</c:v>
                </c:pt>
                <c:pt idx="6">
                  <c:v>外国人</c:v>
                </c:pt>
                <c:pt idx="7">
                  <c:v>場所</c:v>
                </c:pt>
                <c:pt idx="8">
                  <c:v>発展</c:v>
                </c:pt>
                <c:pt idx="9">
                  <c:v>人々</c:v>
                </c:pt>
              </c:strCache>
            </c:strRef>
          </c:cat>
          <c:val>
            <c:numRef>
              <c:f>【学校全体】外国人の受け入れの..._frequency!$C$2:$C$11</c:f>
              <c:numCache>
                <c:formatCode>General</c:formatCode>
                <c:ptCount val="10"/>
                <c:pt idx="0">
                  <c:v>58</c:v>
                </c:pt>
                <c:pt idx="1">
                  <c:v>47</c:v>
                </c:pt>
                <c:pt idx="2">
                  <c:v>42</c:v>
                </c:pt>
                <c:pt idx="3">
                  <c:v>36</c:v>
                </c:pt>
                <c:pt idx="4">
                  <c:v>33</c:v>
                </c:pt>
                <c:pt idx="5">
                  <c:v>31</c:v>
                </c:pt>
                <c:pt idx="6">
                  <c:v>30</c:v>
                </c:pt>
                <c:pt idx="7">
                  <c:v>27</c:v>
                </c:pt>
                <c:pt idx="8">
                  <c:v>26</c:v>
                </c:pt>
                <c:pt idx="9">
                  <c:v>26</c:v>
                </c:pt>
              </c:numCache>
            </c:numRef>
          </c:val>
          <c:extLst>
            <c:ext xmlns:c16="http://schemas.microsoft.com/office/drawing/2014/chart" uri="{C3380CC4-5D6E-409C-BE32-E72D297353CC}">
              <c16:uniqueId val="{00000000-4F8A-4E03-B163-2CC3751E05BF}"/>
            </c:ext>
          </c:extLst>
        </c:ser>
        <c:dLbls>
          <c:dLblPos val="outEnd"/>
          <c:showLegendKey val="0"/>
          <c:showVal val="1"/>
          <c:showCatName val="0"/>
          <c:showSerName val="0"/>
          <c:showPercent val="0"/>
          <c:showBubbleSize val="0"/>
        </c:dLbls>
        <c:gapWidth val="182"/>
        <c:axId val="1308629200"/>
        <c:axId val="1308627536"/>
      </c:barChart>
      <c:catAx>
        <c:axId val="13086292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08627536"/>
        <c:crosses val="autoZero"/>
        <c:auto val="1"/>
        <c:lblAlgn val="ctr"/>
        <c:lblOffset val="100"/>
        <c:noMultiLvlLbl val="0"/>
      </c:catAx>
      <c:valAx>
        <c:axId val="1308627536"/>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0862920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大学グラフ!$A$1:$A$10</c:f>
              <c:strCache>
                <c:ptCount val="10"/>
                <c:pt idx="0">
                  <c:v>どんな病気でも治せる新しい医療技術等が次々と生まれる</c:v>
                </c:pt>
                <c:pt idx="1">
                  <c:v>先端技術を活用して世界初の製品やサービスがどんどん生み出される</c:v>
                </c:pt>
                <c:pt idx="2">
                  <c:v>失敗しても、何度でも新たな事業に挑戦できる</c:v>
                </c:pt>
                <c:pt idx="3">
                  <c:v>世界中から芸術家が集まり新しい文化を生み出したり、仮想空間でいつでも世界中の人たちと交流できる</c:v>
                </c:pt>
                <c:pt idx="4">
                  <c:v>働く場所や時間が自由に選択できる</c:v>
                </c:pt>
                <c:pt idx="5">
                  <c:v>誰もがいつでも学び直しできる</c:v>
                </c:pt>
                <c:pt idx="6">
                  <c:v>CO2やプラスチックゴミの排出をゼロにするなど、地球の環境が守られている</c:v>
                </c:pt>
                <c:pt idx="7">
                  <c:v>自動運転や空飛ぶ車などで自由に移動できる</c:v>
                </c:pt>
                <c:pt idx="8">
                  <c:v>日常生活のデータが活用され、暮らしの豊かさにつながる新しいサービスが生み出される</c:v>
                </c:pt>
                <c:pt idx="9">
                  <c:v>国際的に開かれ、世界中から大阪に人や企業、情報が集まっている</c:v>
                </c:pt>
              </c:strCache>
            </c:strRef>
          </c:cat>
          <c:val>
            <c:numRef>
              <c:f>大学グラフ!$B$1:$B$10</c:f>
            </c:numRef>
          </c:val>
          <c:extLst>
            <c:ext xmlns:c16="http://schemas.microsoft.com/office/drawing/2014/chart" uri="{C3380CC4-5D6E-409C-BE32-E72D297353CC}">
              <c16:uniqueId val="{00000000-70C0-4DEA-86F4-031457F71FC1}"/>
            </c:ext>
          </c:extLst>
        </c:ser>
        <c:ser>
          <c:idx val="1"/>
          <c:order val="1"/>
          <c:spPr>
            <a:solidFill>
              <a:schemeClr val="accent2"/>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70C0-4DEA-86F4-031457F71FC1}"/>
                </c:ext>
              </c:extLst>
            </c:dLbl>
            <c:dLbl>
              <c:idx val="2"/>
              <c:layout>
                <c:manualLayout>
                  <c:x val="-1.2793588941183301E-3"/>
                  <c:y val="2.8087719666821838E-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0C0-4DEA-86F4-031457F71FC1}"/>
                </c:ext>
              </c:extLst>
            </c:dLbl>
            <c:dLbl>
              <c:idx val="9"/>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70C0-4DEA-86F4-031457F71F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大学グラフ!$A$1:$A$10</c:f>
              <c:strCache>
                <c:ptCount val="10"/>
                <c:pt idx="0">
                  <c:v>どんな病気でも治せる新しい医療技術等が次々と生まれる</c:v>
                </c:pt>
                <c:pt idx="1">
                  <c:v>先端技術を活用して世界初の製品やサービスがどんどん生み出される</c:v>
                </c:pt>
                <c:pt idx="2">
                  <c:v>失敗しても、何度でも新たな事業に挑戦できる</c:v>
                </c:pt>
                <c:pt idx="3">
                  <c:v>世界中から芸術家が集まり新しい文化を生み出したり、仮想空間でいつでも世界中の人たちと交流できる</c:v>
                </c:pt>
                <c:pt idx="4">
                  <c:v>働く場所や時間が自由に選択できる</c:v>
                </c:pt>
                <c:pt idx="5">
                  <c:v>誰もがいつでも学び直しできる</c:v>
                </c:pt>
                <c:pt idx="6">
                  <c:v>CO2やプラスチックゴミの排出をゼロにするなど、地球の環境が守られている</c:v>
                </c:pt>
                <c:pt idx="7">
                  <c:v>自動運転や空飛ぶ車などで自由に移動できる</c:v>
                </c:pt>
                <c:pt idx="8">
                  <c:v>日常生活のデータが活用され、暮らしの豊かさにつながる新しいサービスが生み出される</c:v>
                </c:pt>
                <c:pt idx="9">
                  <c:v>国際的に開かれ、世界中から大阪に人や企業、情報が集まっている</c:v>
                </c:pt>
              </c:strCache>
            </c:strRef>
          </c:cat>
          <c:val>
            <c:numRef>
              <c:f>大学グラフ!$C$1:$C$10</c:f>
              <c:numCache>
                <c:formatCode>0.0%</c:formatCode>
                <c:ptCount val="10"/>
                <c:pt idx="0">
                  <c:v>0.12380952380952381</c:v>
                </c:pt>
                <c:pt idx="1">
                  <c:v>0.14285714285714285</c:v>
                </c:pt>
                <c:pt idx="2">
                  <c:v>0.17142857142857143</c:v>
                </c:pt>
                <c:pt idx="3">
                  <c:v>3.8095238095238099E-2</c:v>
                </c:pt>
                <c:pt idx="4">
                  <c:v>9.5238095238095233E-2</c:v>
                </c:pt>
                <c:pt idx="5">
                  <c:v>5.7142857142857141E-2</c:v>
                </c:pt>
                <c:pt idx="6">
                  <c:v>5.7142857142857141E-2</c:v>
                </c:pt>
                <c:pt idx="7">
                  <c:v>2.8571428571428571E-2</c:v>
                </c:pt>
                <c:pt idx="8">
                  <c:v>0.12380952380952381</c:v>
                </c:pt>
                <c:pt idx="9">
                  <c:v>0.16190476190476191</c:v>
                </c:pt>
              </c:numCache>
            </c:numRef>
          </c:val>
          <c:extLst>
            <c:ext xmlns:c16="http://schemas.microsoft.com/office/drawing/2014/chart" uri="{C3380CC4-5D6E-409C-BE32-E72D297353CC}">
              <c16:uniqueId val="{00000004-70C0-4DEA-86F4-031457F71FC1}"/>
            </c:ext>
          </c:extLst>
        </c:ser>
        <c:dLbls>
          <c:showLegendKey val="0"/>
          <c:showVal val="0"/>
          <c:showCatName val="0"/>
          <c:showSerName val="0"/>
          <c:showPercent val="0"/>
          <c:showBubbleSize val="0"/>
        </c:dLbls>
        <c:gapWidth val="182"/>
        <c:axId val="228221903"/>
        <c:axId val="228215663"/>
      </c:barChart>
      <c:catAx>
        <c:axId val="22822190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28215663"/>
        <c:crosses val="autoZero"/>
        <c:auto val="1"/>
        <c:lblAlgn val="ctr"/>
        <c:lblOffset val="100"/>
        <c:noMultiLvlLbl val="0"/>
      </c:catAx>
      <c:valAx>
        <c:axId val="228215663"/>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28221903"/>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大学グラフ!$A$15:$A$24</c:f>
              <c:strCache>
                <c:ptCount val="10"/>
                <c:pt idx="0">
                  <c:v>医療が飛躍的に進歩し、誰もがいつまでも健康でいられる</c:v>
                </c:pt>
                <c:pt idx="1">
                  <c:v>予知技術や減災技術等により、災害による犠牲がでない</c:v>
                </c:pt>
                <c:pt idx="2">
                  <c:v>見守り技術や自動運転技術などで、犯罪や事故が起こらない</c:v>
                </c:pt>
                <c:pt idx="3">
                  <c:v>一人ひとりの人権が尊重され、誰もが個性や能力をいかして自己実現ができる</c:v>
                </c:pt>
                <c:pt idx="4">
                  <c:v>まち全体がバリアフリー</c:v>
                </c:pt>
                <c:pt idx="5">
                  <c:v>先端技術を活用した子育てサポートで、誰もが安心して子どもを生み育てることができる</c:v>
                </c:pt>
                <c:pt idx="6">
                  <c:v>貧困がなくなり、子どもたちが未来に向かってチャレンジできる</c:v>
                </c:pt>
                <c:pt idx="7">
                  <c:v>先端技術により、それぞれの子どもたちに合った学習ができる</c:v>
                </c:pt>
                <c:pt idx="8">
                  <c:v>健康や環境に配慮された人にやさしいまちが形成され、生涯を通じて暮らすことができる</c:v>
                </c:pt>
                <c:pt idx="9">
                  <c:v>自然が再生され、自然を身近に感じることができる</c:v>
                </c:pt>
              </c:strCache>
            </c:strRef>
          </c:cat>
          <c:val>
            <c:numRef>
              <c:f>大学グラフ!$B$15:$B$24</c:f>
            </c:numRef>
          </c:val>
          <c:extLst>
            <c:ext xmlns:c16="http://schemas.microsoft.com/office/drawing/2014/chart" uri="{C3380CC4-5D6E-409C-BE32-E72D297353CC}">
              <c16:uniqueId val="{00000000-F71B-41DA-B0F8-A251AA6BA662}"/>
            </c:ext>
          </c:extLst>
        </c:ser>
        <c:ser>
          <c:idx val="1"/>
          <c:order val="1"/>
          <c:spPr>
            <a:solidFill>
              <a:schemeClr val="accent2"/>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F71B-41DA-B0F8-A251AA6BA662}"/>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F71B-41DA-B0F8-A251AA6BA662}"/>
                </c:ext>
              </c:extLst>
            </c:dLbl>
            <c:dLbl>
              <c:idx val="6"/>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F71B-41DA-B0F8-A251AA6BA66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大学グラフ!$A$15:$A$24</c:f>
              <c:strCache>
                <c:ptCount val="10"/>
                <c:pt idx="0">
                  <c:v>医療が飛躍的に進歩し、誰もがいつまでも健康でいられる</c:v>
                </c:pt>
                <c:pt idx="1">
                  <c:v>予知技術や減災技術等により、災害による犠牲がでない</c:v>
                </c:pt>
                <c:pt idx="2">
                  <c:v>見守り技術や自動運転技術などで、犯罪や事故が起こらない</c:v>
                </c:pt>
                <c:pt idx="3">
                  <c:v>一人ひとりの人権が尊重され、誰もが個性や能力をいかして自己実現ができる</c:v>
                </c:pt>
                <c:pt idx="4">
                  <c:v>まち全体がバリアフリー</c:v>
                </c:pt>
                <c:pt idx="5">
                  <c:v>先端技術を活用した子育てサポートで、誰もが安心して子どもを生み育てることができる</c:v>
                </c:pt>
                <c:pt idx="6">
                  <c:v>貧困がなくなり、子どもたちが未来に向かってチャレンジできる</c:v>
                </c:pt>
                <c:pt idx="7">
                  <c:v>先端技術により、それぞれの子どもたちに合った学習ができる</c:v>
                </c:pt>
                <c:pt idx="8">
                  <c:v>健康や環境に配慮された人にやさしいまちが形成され、生涯を通じて暮らすことができる</c:v>
                </c:pt>
                <c:pt idx="9">
                  <c:v>自然が再生され、自然を身近に感じることができる</c:v>
                </c:pt>
              </c:strCache>
            </c:strRef>
          </c:cat>
          <c:val>
            <c:numRef>
              <c:f>大学グラフ!$C$15:$C$24</c:f>
              <c:numCache>
                <c:formatCode>0.0%</c:formatCode>
                <c:ptCount val="10"/>
                <c:pt idx="0">
                  <c:v>0.10476190476190476</c:v>
                </c:pt>
                <c:pt idx="1">
                  <c:v>0.12380952380952381</c:v>
                </c:pt>
                <c:pt idx="2">
                  <c:v>5.7142857142857141E-2</c:v>
                </c:pt>
                <c:pt idx="3">
                  <c:v>0.13333333333333333</c:v>
                </c:pt>
                <c:pt idx="4">
                  <c:v>9.5238095238095233E-2</c:v>
                </c:pt>
                <c:pt idx="5">
                  <c:v>8.5714285714285715E-2</c:v>
                </c:pt>
                <c:pt idx="6">
                  <c:v>0.18095238095238095</c:v>
                </c:pt>
                <c:pt idx="7">
                  <c:v>6.6666666666666666E-2</c:v>
                </c:pt>
                <c:pt idx="8">
                  <c:v>0.10476190476190476</c:v>
                </c:pt>
                <c:pt idx="9">
                  <c:v>4.7619047619047616E-2</c:v>
                </c:pt>
              </c:numCache>
            </c:numRef>
          </c:val>
          <c:extLst>
            <c:ext xmlns:c16="http://schemas.microsoft.com/office/drawing/2014/chart" uri="{C3380CC4-5D6E-409C-BE32-E72D297353CC}">
              <c16:uniqueId val="{00000004-F71B-41DA-B0F8-A251AA6BA662}"/>
            </c:ext>
          </c:extLst>
        </c:ser>
        <c:dLbls>
          <c:dLblPos val="outEnd"/>
          <c:showLegendKey val="0"/>
          <c:showVal val="1"/>
          <c:showCatName val="0"/>
          <c:showSerName val="0"/>
          <c:showPercent val="0"/>
          <c:showBubbleSize val="0"/>
        </c:dLbls>
        <c:gapWidth val="182"/>
        <c:axId val="242390527"/>
        <c:axId val="242395519"/>
      </c:barChart>
      <c:catAx>
        <c:axId val="2423905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5519"/>
        <c:crosses val="autoZero"/>
        <c:auto val="1"/>
        <c:lblAlgn val="ctr"/>
        <c:lblOffset val="100"/>
        <c:noMultiLvlLbl val="0"/>
      </c:catAx>
      <c:valAx>
        <c:axId val="242395519"/>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052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大学グラフ!$A$28:$A$31</c:f>
              <c:strCache>
                <c:ptCount val="4"/>
                <c:pt idx="0">
                  <c:v>大阪が世界に先駆けた高齢社会や健康・医療（癌や認知症の克服など）のモデルになっている</c:v>
                </c:pt>
                <c:pt idx="1">
                  <c:v>大阪が地球温暖化対策やプラスチックごみ対策などの世界のモデルになっている</c:v>
                </c:pt>
                <c:pt idx="2">
                  <c:v>大阪が有するまちづくりや交通対策、バリアフリー対策などのノウハウを活かして、世界の都市問題を解決につなげている</c:v>
                </c:pt>
                <c:pt idx="3">
                  <c:v>大阪に根付く、SDGsにも通じる「三方よし（売り手によし・買い手によし・世間によし）」や「おせっかい」の精神が世界にも広がっている</c:v>
                </c:pt>
              </c:strCache>
            </c:strRef>
          </c:cat>
          <c:val>
            <c:numRef>
              <c:f>大学グラフ!$B$28:$B$31</c:f>
            </c:numRef>
          </c:val>
          <c:extLst>
            <c:ext xmlns:c16="http://schemas.microsoft.com/office/drawing/2014/chart" uri="{C3380CC4-5D6E-409C-BE32-E72D297353CC}">
              <c16:uniqueId val="{00000000-264A-4827-82CB-2D0ECA328B69}"/>
            </c:ext>
          </c:extLst>
        </c:ser>
        <c:ser>
          <c:idx val="1"/>
          <c:order val="1"/>
          <c:spPr>
            <a:solidFill>
              <a:schemeClr val="accent2"/>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264A-4827-82CB-2D0ECA328B69}"/>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264A-4827-82CB-2D0ECA328B6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大学グラフ!$A$28:$A$31</c:f>
              <c:strCache>
                <c:ptCount val="4"/>
                <c:pt idx="0">
                  <c:v>大阪が世界に先駆けた高齢社会や健康・医療（癌や認知症の克服など）のモデルになっている</c:v>
                </c:pt>
                <c:pt idx="1">
                  <c:v>大阪が地球温暖化対策やプラスチックごみ対策などの世界のモデルになっている</c:v>
                </c:pt>
                <c:pt idx="2">
                  <c:v>大阪が有するまちづくりや交通対策、バリアフリー対策などのノウハウを活かして、世界の都市問題を解決につなげている</c:v>
                </c:pt>
                <c:pt idx="3">
                  <c:v>大阪に根付く、SDGsにも通じる「三方よし（売り手によし・買い手によし・世間によし）」や「おせっかい」の精神が世界にも広がっている</c:v>
                </c:pt>
              </c:strCache>
            </c:strRef>
          </c:cat>
          <c:val>
            <c:numRef>
              <c:f>大学グラフ!$C$28:$C$31</c:f>
              <c:numCache>
                <c:formatCode>0.0%</c:formatCode>
                <c:ptCount val="4"/>
                <c:pt idx="0">
                  <c:v>0.23762376237623761</c:v>
                </c:pt>
                <c:pt idx="1">
                  <c:v>0.21782178217821782</c:v>
                </c:pt>
                <c:pt idx="2">
                  <c:v>0.28712871287128711</c:v>
                </c:pt>
                <c:pt idx="3">
                  <c:v>0.25742574257425743</c:v>
                </c:pt>
              </c:numCache>
            </c:numRef>
          </c:val>
          <c:extLst>
            <c:ext xmlns:c16="http://schemas.microsoft.com/office/drawing/2014/chart" uri="{C3380CC4-5D6E-409C-BE32-E72D297353CC}">
              <c16:uniqueId val="{00000003-264A-4827-82CB-2D0ECA328B69}"/>
            </c:ext>
          </c:extLst>
        </c:ser>
        <c:dLbls>
          <c:dLblPos val="outEnd"/>
          <c:showLegendKey val="0"/>
          <c:showVal val="1"/>
          <c:showCatName val="0"/>
          <c:showSerName val="0"/>
          <c:showPercent val="0"/>
          <c:showBubbleSize val="0"/>
        </c:dLbls>
        <c:gapWidth val="182"/>
        <c:axId val="242389695"/>
        <c:axId val="242393439"/>
      </c:barChart>
      <c:catAx>
        <c:axId val="24238969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3439"/>
        <c:crosses val="autoZero"/>
        <c:auto val="1"/>
        <c:lblAlgn val="ctr"/>
        <c:lblOffset val="100"/>
        <c:noMultiLvlLbl val="0"/>
      </c:catAx>
      <c:valAx>
        <c:axId val="242393439"/>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89695"/>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【大学】外国人の受け入れの..._frequency!$B$2:$B$11</c:f>
              <c:strCache>
                <c:ptCount val="10"/>
                <c:pt idx="0">
                  <c:v>世界</c:v>
                </c:pt>
                <c:pt idx="1">
                  <c:v>人々</c:v>
                </c:pt>
                <c:pt idx="2">
                  <c:v>環境</c:v>
                </c:pt>
                <c:pt idx="3">
                  <c:v>技術</c:v>
                </c:pt>
                <c:pt idx="4">
                  <c:v>日本</c:v>
                </c:pt>
                <c:pt idx="5">
                  <c:v>発展</c:v>
                </c:pt>
                <c:pt idx="6">
                  <c:v>万博</c:v>
                </c:pt>
                <c:pt idx="7">
                  <c:v>利用</c:v>
                </c:pt>
                <c:pt idx="8">
                  <c:v>未来</c:v>
                </c:pt>
                <c:pt idx="9">
                  <c:v>外国人</c:v>
                </c:pt>
              </c:strCache>
            </c:strRef>
          </c:cat>
          <c:val>
            <c:numRef>
              <c:f>【大学】外国人の受け入れの..._frequency!$C$2:$C$11</c:f>
              <c:numCache>
                <c:formatCode>General</c:formatCode>
                <c:ptCount val="10"/>
                <c:pt idx="0">
                  <c:v>23</c:v>
                </c:pt>
                <c:pt idx="1">
                  <c:v>13</c:v>
                </c:pt>
                <c:pt idx="2">
                  <c:v>13</c:v>
                </c:pt>
                <c:pt idx="3">
                  <c:v>12</c:v>
                </c:pt>
                <c:pt idx="4">
                  <c:v>12</c:v>
                </c:pt>
                <c:pt idx="5">
                  <c:v>10</c:v>
                </c:pt>
                <c:pt idx="6">
                  <c:v>9</c:v>
                </c:pt>
                <c:pt idx="7">
                  <c:v>9</c:v>
                </c:pt>
                <c:pt idx="8">
                  <c:v>9</c:v>
                </c:pt>
                <c:pt idx="9">
                  <c:v>8</c:v>
                </c:pt>
              </c:numCache>
            </c:numRef>
          </c:val>
          <c:extLst>
            <c:ext xmlns:c16="http://schemas.microsoft.com/office/drawing/2014/chart" uri="{C3380CC4-5D6E-409C-BE32-E72D297353CC}">
              <c16:uniqueId val="{00000000-54C6-4D05-9074-AB5652E1AF06}"/>
            </c:ext>
          </c:extLst>
        </c:ser>
        <c:dLbls>
          <c:dLblPos val="outEnd"/>
          <c:showLegendKey val="0"/>
          <c:showVal val="1"/>
          <c:showCatName val="0"/>
          <c:showSerName val="0"/>
          <c:showPercent val="0"/>
          <c:showBubbleSize val="0"/>
        </c:dLbls>
        <c:gapWidth val="182"/>
        <c:axId val="921343472"/>
        <c:axId val="921341808"/>
      </c:barChart>
      <c:catAx>
        <c:axId val="9213434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921341808"/>
        <c:crosses val="autoZero"/>
        <c:auto val="1"/>
        <c:lblAlgn val="ctr"/>
        <c:lblOffset val="100"/>
        <c:noMultiLvlLbl val="0"/>
      </c:catAx>
      <c:valAx>
        <c:axId val="921341808"/>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92134347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大学グラフ!$A$1:$A$10</c:f>
              <c:strCache>
                <c:ptCount val="10"/>
                <c:pt idx="0">
                  <c:v>どんな病気でも治せる新しい医療技術等が次々と生まれる</c:v>
                </c:pt>
                <c:pt idx="1">
                  <c:v>先端技術を活用して世界初の製品やサービスがどんどん生み出される</c:v>
                </c:pt>
                <c:pt idx="2">
                  <c:v>失敗しても、何度でも新たな事業に挑戦できる</c:v>
                </c:pt>
                <c:pt idx="3">
                  <c:v>世界中から芸術家が集まり新しい文化を生み出したり、仮想空間でいつでも世界中の人たちと交流できる</c:v>
                </c:pt>
                <c:pt idx="4">
                  <c:v>働く場所や時間が自由に選択できる</c:v>
                </c:pt>
                <c:pt idx="5">
                  <c:v>誰もがいつでも学び直しできる</c:v>
                </c:pt>
                <c:pt idx="6">
                  <c:v>CO2やプラスチックゴミの排出をゼロにするなど、地球の環境が守られている</c:v>
                </c:pt>
                <c:pt idx="7">
                  <c:v>自動運転や空飛ぶ車などで自由に移動できる</c:v>
                </c:pt>
                <c:pt idx="8">
                  <c:v>日常生活のデータが活用され、暮らしの豊かさにつながる新しいサービスが生み出される</c:v>
                </c:pt>
                <c:pt idx="9">
                  <c:v>国際的に開かれ、世界中から大阪に人や企業、情報が集まっている</c:v>
                </c:pt>
              </c:strCache>
            </c:strRef>
          </c:cat>
          <c:val>
            <c:numRef>
              <c:f>大学グラフ!$B$1:$B$10</c:f>
            </c:numRef>
          </c:val>
          <c:extLst>
            <c:ext xmlns:c16="http://schemas.microsoft.com/office/drawing/2014/chart" uri="{C3380CC4-5D6E-409C-BE32-E72D297353CC}">
              <c16:uniqueId val="{00000000-D762-47B0-9351-E764F7C83E0C}"/>
            </c:ext>
          </c:extLst>
        </c:ser>
        <c:ser>
          <c:idx val="1"/>
          <c:order val="1"/>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D762-47B0-9351-E764F7C83E0C}"/>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D762-47B0-9351-E764F7C83E0C}"/>
                </c:ext>
              </c:extLst>
            </c:dLbl>
            <c:dLbl>
              <c:idx val="6"/>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D762-47B0-9351-E764F7C83E0C}"/>
                </c:ext>
              </c:extLst>
            </c:dLbl>
            <c:dLbl>
              <c:idx val="9"/>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4-D762-47B0-9351-E764F7C83E0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'専門学校グラフ '!$A$1:$A$10</c:f>
              <c:strCache>
                <c:ptCount val="10"/>
                <c:pt idx="0">
                  <c:v>どんな病気でも治せる新しい医療技術等が次々と生まれる</c:v>
                </c:pt>
                <c:pt idx="1">
                  <c:v>先端技術を活用して世界初の製品やサービスがどんどん生み出される</c:v>
                </c:pt>
                <c:pt idx="2">
                  <c:v>失敗しても、何度でも新たな事業に挑戦できる</c:v>
                </c:pt>
                <c:pt idx="3">
                  <c:v>世界中から芸術家が集まり新しい文化を生み出したり、仮想空間でいつでも世界中の人たちと交流できる</c:v>
                </c:pt>
                <c:pt idx="4">
                  <c:v>働く場所や時間が自由に選択できる</c:v>
                </c:pt>
                <c:pt idx="5">
                  <c:v>誰もがいつでも学び直しできる</c:v>
                </c:pt>
                <c:pt idx="6">
                  <c:v>CO2やプラスチックゴミの排出をゼロにするなど、地球の環境が守られている</c:v>
                </c:pt>
                <c:pt idx="7">
                  <c:v>自動運転や空飛ぶ車などで自由に移動できる</c:v>
                </c:pt>
                <c:pt idx="8">
                  <c:v>日常生活のデータが活用され、暮らしの豊かさにつながる新しいサービスが生み出される</c:v>
                </c:pt>
                <c:pt idx="9">
                  <c:v>国際的に開かれ、世界中から大阪に人や企業、情報が集まっている</c:v>
                </c:pt>
              </c:strCache>
            </c:strRef>
          </c:cat>
          <c:val>
            <c:numRef>
              <c:f>'専門学校グラフ '!$C$1:$C$10</c:f>
              <c:numCache>
                <c:formatCode>0.0%</c:formatCode>
                <c:ptCount val="10"/>
                <c:pt idx="0">
                  <c:v>0.14814814814814814</c:v>
                </c:pt>
                <c:pt idx="1">
                  <c:v>0.12962962962962962</c:v>
                </c:pt>
                <c:pt idx="2">
                  <c:v>7.407407407407407E-2</c:v>
                </c:pt>
                <c:pt idx="3">
                  <c:v>8.3333333333333329E-2</c:v>
                </c:pt>
                <c:pt idx="4">
                  <c:v>0.1111111111111111</c:v>
                </c:pt>
                <c:pt idx="5">
                  <c:v>9.2592592592592587E-2</c:v>
                </c:pt>
                <c:pt idx="6">
                  <c:v>0.14814814814814814</c:v>
                </c:pt>
                <c:pt idx="7">
                  <c:v>9.2592592592592587E-2</c:v>
                </c:pt>
                <c:pt idx="8">
                  <c:v>9.2592592592592587E-2</c:v>
                </c:pt>
                <c:pt idx="9">
                  <c:v>2.7777777777777776E-2</c:v>
                </c:pt>
              </c:numCache>
            </c:numRef>
          </c:val>
          <c:extLst>
            <c:ext xmlns:c16="http://schemas.microsoft.com/office/drawing/2014/chart" uri="{C3380CC4-5D6E-409C-BE32-E72D297353CC}">
              <c16:uniqueId val="{00000005-D762-47B0-9351-E764F7C83E0C}"/>
            </c:ext>
          </c:extLst>
        </c:ser>
        <c:dLbls>
          <c:showLegendKey val="0"/>
          <c:showVal val="0"/>
          <c:showCatName val="0"/>
          <c:showSerName val="0"/>
          <c:showPercent val="0"/>
          <c:showBubbleSize val="0"/>
        </c:dLbls>
        <c:gapWidth val="182"/>
        <c:axId val="228221903"/>
        <c:axId val="228215663"/>
      </c:barChart>
      <c:catAx>
        <c:axId val="22822190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28215663"/>
        <c:crosses val="autoZero"/>
        <c:auto val="1"/>
        <c:lblAlgn val="ctr"/>
        <c:lblOffset val="100"/>
        <c:noMultiLvlLbl val="0"/>
      </c:catAx>
      <c:valAx>
        <c:axId val="228215663"/>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28221903"/>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大学グラフ!$A$15:$A$24</c:f>
              <c:strCache>
                <c:ptCount val="10"/>
                <c:pt idx="0">
                  <c:v>医療が飛躍的に進歩し、誰もがいつまでも健康でいられる</c:v>
                </c:pt>
                <c:pt idx="1">
                  <c:v>予知技術や減災技術等により、災害による犠牲がでない</c:v>
                </c:pt>
                <c:pt idx="2">
                  <c:v>見守り技術や自動運転技術などで、犯罪や事故が起こらない</c:v>
                </c:pt>
                <c:pt idx="3">
                  <c:v>一人ひとりの人権が尊重され、誰もが個性や能力をいかして自己実現ができる</c:v>
                </c:pt>
                <c:pt idx="4">
                  <c:v>まち全体がバリアフリー</c:v>
                </c:pt>
                <c:pt idx="5">
                  <c:v>先端技術を活用した子育てサポートで、誰もが安心して子どもを生み育てることができる</c:v>
                </c:pt>
                <c:pt idx="6">
                  <c:v>貧困がなくなり、子どもたちが未来に向かってチャレンジできる</c:v>
                </c:pt>
                <c:pt idx="7">
                  <c:v>先端技術により、それぞれの子どもたちに合った学習ができる</c:v>
                </c:pt>
                <c:pt idx="8">
                  <c:v>健康や環境に配慮された人にやさしいまちが形成され、生涯を通じて暮らすことができる</c:v>
                </c:pt>
                <c:pt idx="9">
                  <c:v>自然が再生され、自然を身近に感じることができる</c:v>
                </c:pt>
              </c:strCache>
            </c:strRef>
          </c:cat>
          <c:val>
            <c:numRef>
              <c:f>大学グラフ!$B$15:$B$24</c:f>
            </c:numRef>
          </c:val>
          <c:extLst>
            <c:ext xmlns:c16="http://schemas.microsoft.com/office/drawing/2014/chart" uri="{C3380CC4-5D6E-409C-BE32-E72D297353CC}">
              <c16:uniqueId val="{00000000-F792-48C3-9AED-3DE538F27381}"/>
            </c:ext>
          </c:extLst>
        </c:ser>
        <c:ser>
          <c:idx val="1"/>
          <c:order val="1"/>
          <c:spPr>
            <a:solidFill>
              <a:schemeClr val="accent2"/>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F792-48C3-9AED-3DE538F27381}"/>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F792-48C3-9AED-3DE538F27381}"/>
                </c:ext>
              </c:extLst>
            </c:dLbl>
            <c:dLbl>
              <c:idx val="5"/>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F792-48C3-9AED-3DE538F27381}"/>
                </c:ext>
              </c:extLst>
            </c:dLbl>
            <c:dLbl>
              <c:idx val="6"/>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4-F792-48C3-9AED-3DE538F2738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'専門学校グラフ '!$A$15:$A$24</c:f>
              <c:strCache>
                <c:ptCount val="10"/>
                <c:pt idx="0">
                  <c:v>医療が飛躍的に進歩し、誰もがいつまでも健康でいられる</c:v>
                </c:pt>
                <c:pt idx="1">
                  <c:v>予知技術や減災技術等により、災害による犠牲がでない</c:v>
                </c:pt>
                <c:pt idx="2">
                  <c:v>見守り技術や自動運転技術などで、犯罪や事故が起こらない</c:v>
                </c:pt>
                <c:pt idx="3">
                  <c:v>一人ひとりの人権が尊重され、誰もが個性や能力をいかして自己実現ができる</c:v>
                </c:pt>
                <c:pt idx="4">
                  <c:v>まち全体がバリアフリー</c:v>
                </c:pt>
                <c:pt idx="5">
                  <c:v>先端技術を活用した子育てサポートで、誰もが安心して子どもを生み育てることができる</c:v>
                </c:pt>
                <c:pt idx="6">
                  <c:v>貧困がなくなり、子どもたちが未来に向かってチャレンジできる</c:v>
                </c:pt>
                <c:pt idx="7">
                  <c:v>先端技術により、それぞれの子どもたちに合った学習ができる</c:v>
                </c:pt>
                <c:pt idx="8">
                  <c:v>健康や環境に配慮された人にやさしいまちが形成され、生涯を通じて暮らすことができる</c:v>
                </c:pt>
                <c:pt idx="9">
                  <c:v>自然が再生され、自然を身近に感じることができる</c:v>
                </c:pt>
              </c:strCache>
            </c:strRef>
          </c:cat>
          <c:val>
            <c:numRef>
              <c:f>'専門学校グラフ '!$C$15:$C$24</c:f>
              <c:numCache>
                <c:formatCode>0.0%</c:formatCode>
                <c:ptCount val="10"/>
                <c:pt idx="0">
                  <c:v>8.3333333333333329E-2</c:v>
                </c:pt>
                <c:pt idx="1">
                  <c:v>0.12037037037037036</c:v>
                </c:pt>
                <c:pt idx="2">
                  <c:v>4.6296296296296294E-2</c:v>
                </c:pt>
                <c:pt idx="3">
                  <c:v>0.15740740740740741</c:v>
                </c:pt>
                <c:pt idx="4">
                  <c:v>4.6296296296296294E-2</c:v>
                </c:pt>
                <c:pt idx="5">
                  <c:v>0.17592592592592593</c:v>
                </c:pt>
                <c:pt idx="6">
                  <c:v>0.12037037037037036</c:v>
                </c:pt>
                <c:pt idx="7">
                  <c:v>5.5555555555555552E-2</c:v>
                </c:pt>
                <c:pt idx="8">
                  <c:v>9.2592592592592587E-2</c:v>
                </c:pt>
                <c:pt idx="9">
                  <c:v>0.10185185185185185</c:v>
                </c:pt>
              </c:numCache>
            </c:numRef>
          </c:val>
          <c:extLst>
            <c:ext xmlns:c16="http://schemas.microsoft.com/office/drawing/2014/chart" uri="{C3380CC4-5D6E-409C-BE32-E72D297353CC}">
              <c16:uniqueId val="{00000005-F792-48C3-9AED-3DE538F27381}"/>
            </c:ext>
          </c:extLst>
        </c:ser>
        <c:dLbls>
          <c:dLblPos val="outEnd"/>
          <c:showLegendKey val="0"/>
          <c:showVal val="1"/>
          <c:showCatName val="0"/>
          <c:showSerName val="0"/>
          <c:showPercent val="0"/>
          <c:showBubbleSize val="0"/>
        </c:dLbls>
        <c:gapWidth val="182"/>
        <c:axId val="242390527"/>
        <c:axId val="242395519"/>
      </c:barChart>
      <c:catAx>
        <c:axId val="2423905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5519"/>
        <c:crosses val="autoZero"/>
        <c:auto val="1"/>
        <c:lblAlgn val="ctr"/>
        <c:lblOffset val="100"/>
        <c:noMultiLvlLbl val="0"/>
      </c:catAx>
      <c:valAx>
        <c:axId val="242395519"/>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052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大学グラフ!$A$28:$A$31</c:f>
              <c:strCache>
                <c:ptCount val="4"/>
                <c:pt idx="0">
                  <c:v>大阪が世界に先駆けた高齢社会や健康・医療（癌や認知症の克服など）のモデルになっている</c:v>
                </c:pt>
                <c:pt idx="1">
                  <c:v>大阪が地球温暖化対策やプラスチックごみ対策などの世界のモデルになっている</c:v>
                </c:pt>
                <c:pt idx="2">
                  <c:v>大阪が有するまちづくりや交通対策、バリアフリー対策などのノウハウを活かして、世界の都市問題を解決につなげている</c:v>
                </c:pt>
                <c:pt idx="3">
                  <c:v>大阪に根付く、SDGsにも通じる「三方よし（売り手によし・買い手によし・世間によし）」や「おせっかい」の精神が世界にも広がっている</c:v>
                </c:pt>
              </c:strCache>
            </c:strRef>
          </c:cat>
          <c:val>
            <c:numRef>
              <c:f>大学グラフ!$B$28:$B$31</c:f>
            </c:numRef>
          </c:val>
          <c:extLst>
            <c:ext xmlns:c16="http://schemas.microsoft.com/office/drawing/2014/chart" uri="{C3380CC4-5D6E-409C-BE32-E72D297353CC}">
              <c16:uniqueId val="{00000000-1061-4020-99A4-215C3CDB5058}"/>
            </c:ext>
          </c:extLst>
        </c:ser>
        <c:ser>
          <c:idx val="1"/>
          <c:order val="1"/>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1061-4020-99A4-215C3CDB5058}"/>
                </c:ext>
              </c:extLst>
            </c:dLbl>
            <c:dLbl>
              <c:idx val="2"/>
              <c:layout>
                <c:manualLayout>
                  <c:x val="-3.8380766823544275E-3"/>
                  <c:y val="0"/>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061-4020-99A4-215C3CDB505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'専門学校グラフ '!$A$28:$A$31</c:f>
              <c:strCache>
                <c:ptCount val="4"/>
                <c:pt idx="0">
                  <c:v>大阪が世界に先駆けた高齢社会や健康・医療（癌や認知症の克服など）のモデルになっている</c:v>
                </c:pt>
                <c:pt idx="1">
                  <c:v>大阪が地球温暖化対策やプラスチックごみ対策などの世界のモデルになっている</c:v>
                </c:pt>
                <c:pt idx="2">
                  <c:v>大阪が有するまちづくりや交通対策、バリアフリー対策などのノウハウを活かして、世界の都市問題を解決につなげている</c:v>
                </c:pt>
                <c:pt idx="3">
                  <c:v>大阪に根付く、SDGsにも通じる「三方よし（売り手によし・買い手によし・世間によし）」や「おせっかい」の精神が世界にも広がっている</c:v>
                </c:pt>
              </c:strCache>
            </c:strRef>
          </c:cat>
          <c:val>
            <c:numRef>
              <c:f>'専門学校グラフ '!$C$28:$C$31</c:f>
              <c:numCache>
                <c:formatCode>0.0%</c:formatCode>
                <c:ptCount val="4"/>
                <c:pt idx="0">
                  <c:v>0.22857142857142856</c:v>
                </c:pt>
                <c:pt idx="1">
                  <c:v>0.19047619047619047</c:v>
                </c:pt>
                <c:pt idx="2">
                  <c:v>0.38095238095238093</c:v>
                </c:pt>
                <c:pt idx="3">
                  <c:v>0.2</c:v>
                </c:pt>
              </c:numCache>
            </c:numRef>
          </c:val>
          <c:extLst>
            <c:ext xmlns:c16="http://schemas.microsoft.com/office/drawing/2014/chart" uri="{C3380CC4-5D6E-409C-BE32-E72D297353CC}">
              <c16:uniqueId val="{00000003-1061-4020-99A4-215C3CDB5058}"/>
            </c:ext>
          </c:extLst>
        </c:ser>
        <c:dLbls>
          <c:dLblPos val="outEnd"/>
          <c:showLegendKey val="0"/>
          <c:showVal val="1"/>
          <c:showCatName val="0"/>
          <c:showSerName val="0"/>
          <c:showPercent val="0"/>
          <c:showBubbleSize val="0"/>
        </c:dLbls>
        <c:gapWidth val="182"/>
        <c:axId val="242389695"/>
        <c:axId val="242393439"/>
      </c:barChart>
      <c:catAx>
        <c:axId val="24238969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3439"/>
        <c:crosses val="autoZero"/>
        <c:auto val="1"/>
        <c:lblAlgn val="ctr"/>
        <c:lblOffset val="100"/>
        <c:noMultiLvlLbl val="0"/>
      </c:catAx>
      <c:valAx>
        <c:axId val="242393439"/>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89695"/>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大学グラフ!$A$15:$A$24</c:f>
              <c:strCache>
                <c:ptCount val="10"/>
                <c:pt idx="0">
                  <c:v>医療が飛躍的に進歩し、誰もがいつまでも健康でいられる</c:v>
                </c:pt>
                <c:pt idx="1">
                  <c:v>予知技術や減災技術等により、災害による犠牲がでない</c:v>
                </c:pt>
                <c:pt idx="2">
                  <c:v>見守り技術や自動運転技術などで、犯罪や事故が起こらない</c:v>
                </c:pt>
                <c:pt idx="3">
                  <c:v>一人ひとりの人権が尊重され、誰もが個性や能力をいかして自己実現ができる</c:v>
                </c:pt>
                <c:pt idx="4">
                  <c:v>まち全体がバリアフリー</c:v>
                </c:pt>
                <c:pt idx="5">
                  <c:v>先端技術を活用した子育てサポートで、誰もが安心して子どもを生み育てることができる</c:v>
                </c:pt>
                <c:pt idx="6">
                  <c:v>貧困がなくなり、子どもたちが未来に向かってチャレンジできる</c:v>
                </c:pt>
                <c:pt idx="7">
                  <c:v>先端技術により、それぞれの子どもたちに合った学習ができる</c:v>
                </c:pt>
                <c:pt idx="8">
                  <c:v>健康や環境に配慮された人にやさしいまちが形成され、生涯を通じて暮らすことができる</c:v>
                </c:pt>
                <c:pt idx="9">
                  <c:v>自然が再生され、自然を身近に感じることができる</c:v>
                </c:pt>
              </c:strCache>
            </c:strRef>
          </c:cat>
          <c:val>
            <c:numRef>
              <c:f>大学グラフ!$B$15:$B$24</c:f>
            </c:numRef>
          </c:val>
          <c:extLst>
            <c:ext xmlns:c16="http://schemas.microsoft.com/office/drawing/2014/chart" uri="{C3380CC4-5D6E-409C-BE32-E72D297353CC}">
              <c16:uniqueId val="{00000000-B450-4563-8C78-D8329835D411}"/>
            </c:ext>
          </c:extLst>
        </c:ser>
        <c:ser>
          <c:idx val="1"/>
          <c:order val="1"/>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B450-4563-8C78-D8329835D411}"/>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B450-4563-8C78-D8329835D411}"/>
                </c:ext>
              </c:extLst>
            </c:dLbl>
            <c:dLbl>
              <c:idx val="8"/>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B450-4563-8C78-D8329835D41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'全体(グラフ)'!$A$15:$A$24</c:f>
              <c:strCache>
                <c:ptCount val="10"/>
                <c:pt idx="0">
                  <c:v>医療が飛躍的に進歩し、誰もがいつまでも健康でいられる</c:v>
                </c:pt>
                <c:pt idx="1">
                  <c:v>予知技術や減災技術等により、災害による犠牲がでない</c:v>
                </c:pt>
                <c:pt idx="2">
                  <c:v>見守り技術や自動運転技術などで、犯罪や事故が起こらない</c:v>
                </c:pt>
                <c:pt idx="3">
                  <c:v>一人ひとりの人権が尊重され、誰もが個性や能力をいかして自己実現ができる</c:v>
                </c:pt>
                <c:pt idx="4">
                  <c:v>まち全体がバリアフリー</c:v>
                </c:pt>
                <c:pt idx="5">
                  <c:v>先端技術を活用した子育てサポートで、誰もが安心して子どもを生み育てることができる</c:v>
                </c:pt>
                <c:pt idx="6">
                  <c:v>貧困がなくなり、子どもたちが未来に向かってチャレンジできる</c:v>
                </c:pt>
                <c:pt idx="7">
                  <c:v>先端技術により、それぞれの子どもたちに合った学習ができる</c:v>
                </c:pt>
                <c:pt idx="8">
                  <c:v>健康や環境に配慮された人にやさしいまちが形成され、生涯を通じて暮らすことができる</c:v>
                </c:pt>
                <c:pt idx="9">
                  <c:v>自然が再生され、自然を身近に感じることができる</c:v>
                </c:pt>
              </c:strCache>
            </c:strRef>
          </c:cat>
          <c:val>
            <c:numRef>
              <c:f>'全体(グラフ)'!$C$15:$C$24</c:f>
              <c:numCache>
                <c:formatCode>0.0%</c:formatCode>
                <c:ptCount val="10"/>
                <c:pt idx="0">
                  <c:v>0.18696186961869618</c:v>
                </c:pt>
                <c:pt idx="1">
                  <c:v>0.10762607626076261</c:v>
                </c:pt>
                <c:pt idx="2">
                  <c:v>5.4120541205412057E-2</c:v>
                </c:pt>
                <c:pt idx="3">
                  <c:v>0.15436654366543665</c:v>
                </c:pt>
                <c:pt idx="4">
                  <c:v>5.4120541205412057E-2</c:v>
                </c:pt>
                <c:pt idx="5">
                  <c:v>7.626076260762607E-2</c:v>
                </c:pt>
                <c:pt idx="6">
                  <c:v>0.11992619926199262</c:v>
                </c:pt>
                <c:pt idx="7">
                  <c:v>3.4440344403444033E-2</c:v>
                </c:pt>
                <c:pt idx="8">
                  <c:v>0.13714637146371464</c:v>
                </c:pt>
                <c:pt idx="9">
                  <c:v>7.5030750307503072E-2</c:v>
                </c:pt>
              </c:numCache>
            </c:numRef>
          </c:val>
          <c:extLst>
            <c:ext xmlns:c16="http://schemas.microsoft.com/office/drawing/2014/chart" uri="{C3380CC4-5D6E-409C-BE32-E72D297353CC}">
              <c16:uniqueId val="{00000004-B450-4563-8C78-D8329835D411}"/>
            </c:ext>
          </c:extLst>
        </c:ser>
        <c:dLbls>
          <c:dLblPos val="outEnd"/>
          <c:showLegendKey val="0"/>
          <c:showVal val="1"/>
          <c:showCatName val="0"/>
          <c:showSerName val="0"/>
          <c:showPercent val="0"/>
          <c:showBubbleSize val="0"/>
        </c:dLbls>
        <c:gapWidth val="182"/>
        <c:axId val="242390527"/>
        <c:axId val="242395519"/>
      </c:barChart>
      <c:catAx>
        <c:axId val="2423905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5519"/>
        <c:crosses val="autoZero"/>
        <c:auto val="1"/>
        <c:lblAlgn val="ctr"/>
        <c:lblOffset val="100"/>
        <c:noMultiLvlLbl val="0"/>
      </c:catAx>
      <c:valAx>
        <c:axId val="242395519"/>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052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【専門学校】外を移動するエレベ..._frequency!$B$2:$B$11</c:f>
              <c:strCache>
                <c:ptCount val="10"/>
                <c:pt idx="0">
                  <c:v>AI</c:v>
                </c:pt>
                <c:pt idx="1">
                  <c:v>車</c:v>
                </c:pt>
                <c:pt idx="2">
                  <c:v>世界</c:v>
                </c:pt>
                <c:pt idx="3">
                  <c:v>ゴミ</c:v>
                </c:pt>
                <c:pt idx="4">
                  <c:v>場所</c:v>
                </c:pt>
                <c:pt idx="5">
                  <c:v>電車</c:v>
                </c:pt>
                <c:pt idx="6">
                  <c:v>社会</c:v>
                </c:pt>
                <c:pt idx="7">
                  <c:v>日本</c:v>
                </c:pt>
                <c:pt idx="8">
                  <c:v>づくり</c:v>
                </c:pt>
                <c:pt idx="9">
                  <c:v>子供</c:v>
                </c:pt>
              </c:strCache>
            </c:strRef>
          </c:cat>
          <c:val>
            <c:numRef>
              <c:f>【専門学校】外を移動するエレベ..._frequency!$C$2:$C$11</c:f>
              <c:numCache>
                <c:formatCode>General</c:formatCode>
                <c:ptCount val="10"/>
                <c:pt idx="0">
                  <c:v>19</c:v>
                </c:pt>
                <c:pt idx="1">
                  <c:v>11</c:v>
                </c:pt>
                <c:pt idx="2">
                  <c:v>10</c:v>
                </c:pt>
                <c:pt idx="3">
                  <c:v>9</c:v>
                </c:pt>
                <c:pt idx="4">
                  <c:v>9</c:v>
                </c:pt>
                <c:pt idx="5">
                  <c:v>9</c:v>
                </c:pt>
                <c:pt idx="6">
                  <c:v>8</c:v>
                </c:pt>
                <c:pt idx="7">
                  <c:v>7</c:v>
                </c:pt>
                <c:pt idx="8">
                  <c:v>6</c:v>
                </c:pt>
                <c:pt idx="9">
                  <c:v>6</c:v>
                </c:pt>
              </c:numCache>
            </c:numRef>
          </c:val>
          <c:extLst>
            <c:ext xmlns:c16="http://schemas.microsoft.com/office/drawing/2014/chart" uri="{C3380CC4-5D6E-409C-BE32-E72D297353CC}">
              <c16:uniqueId val="{00000000-F7D6-4C2A-A0E6-CAC3CAD30679}"/>
            </c:ext>
          </c:extLst>
        </c:ser>
        <c:dLbls>
          <c:dLblPos val="outEnd"/>
          <c:showLegendKey val="0"/>
          <c:showVal val="1"/>
          <c:showCatName val="0"/>
          <c:showSerName val="0"/>
          <c:showPercent val="0"/>
          <c:showBubbleSize val="0"/>
        </c:dLbls>
        <c:gapWidth val="182"/>
        <c:axId val="1155453839"/>
        <c:axId val="1155463823"/>
      </c:barChart>
      <c:catAx>
        <c:axId val="115545383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55463823"/>
        <c:crosses val="autoZero"/>
        <c:auto val="1"/>
        <c:lblAlgn val="ctr"/>
        <c:lblOffset val="100"/>
        <c:noMultiLvlLbl val="0"/>
      </c:catAx>
      <c:valAx>
        <c:axId val="1155463823"/>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55453839"/>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大学グラフ!$A$1:$A$10</c:f>
              <c:strCache>
                <c:ptCount val="10"/>
                <c:pt idx="0">
                  <c:v>どんな病気でも治せる新しい医療技術等が次々と生まれる</c:v>
                </c:pt>
                <c:pt idx="1">
                  <c:v>先端技術を活用して世界初の製品やサービスがどんどん生み出される</c:v>
                </c:pt>
                <c:pt idx="2">
                  <c:v>失敗しても、何度でも新たな事業に挑戦できる</c:v>
                </c:pt>
                <c:pt idx="3">
                  <c:v>世界中から芸術家が集まり新しい文化を生み出したり、仮想空間でいつでも世界中の人たちと交流できる</c:v>
                </c:pt>
                <c:pt idx="4">
                  <c:v>働く場所や時間が自由に選択できる</c:v>
                </c:pt>
                <c:pt idx="5">
                  <c:v>誰もがいつでも学び直しできる</c:v>
                </c:pt>
                <c:pt idx="6">
                  <c:v>CO2やプラスチックゴミの排出をゼロにするなど、地球の環境が守られている</c:v>
                </c:pt>
                <c:pt idx="7">
                  <c:v>自動運転や空飛ぶ車などで自由に移動できる</c:v>
                </c:pt>
                <c:pt idx="8">
                  <c:v>日常生活のデータが活用され、暮らしの豊かさにつながる新しいサービスが生み出される</c:v>
                </c:pt>
                <c:pt idx="9">
                  <c:v>国際的に開かれ、世界中から大阪に人や企業、情報が集まっている</c:v>
                </c:pt>
              </c:strCache>
            </c:strRef>
          </c:cat>
          <c:val>
            <c:numRef>
              <c:f>大学グラフ!$B$1:$B$10</c:f>
            </c:numRef>
          </c:val>
          <c:extLst>
            <c:ext xmlns:c16="http://schemas.microsoft.com/office/drawing/2014/chart" uri="{C3380CC4-5D6E-409C-BE32-E72D297353CC}">
              <c16:uniqueId val="{00000000-AE39-44AC-BA3E-0C6AFE853973}"/>
            </c:ext>
          </c:extLst>
        </c:ser>
        <c:ser>
          <c:idx val="1"/>
          <c:order val="1"/>
          <c:spPr>
            <a:solidFill>
              <a:schemeClr val="accent2"/>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AE39-44AC-BA3E-0C6AFE853973}"/>
                </c:ext>
              </c:extLst>
            </c:dLbl>
            <c:dLbl>
              <c:idx val="6"/>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AE39-44AC-BA3E-0C6AFE853973}"/>
                </c:ext>
              </c:extLst>
            </c:dLbl>
            <c:dLbl>
              <c:idx val="9"/>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AE39-44AC-BA3E-0C6AFE85397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'高校グラフ '!$A$1:$A$10</c:f>
              <c:strCache>
                <c:ptCount val="10"/>
                <c:pt idx="0">
                  <c:v>どんな病気でも治せる新しい医療技術等が次々と生まれる</c:v>
                </c:pt>
                <c:pt idx="1">
                  <c:v>先端技術を活用して世界初の製品やサービスがどんどん生み出される</c:v>
                </c:pt>
                <c:pt idx="2">
                  <c:v>失敗しても、何度でも新たな事業に挑戦できる</c:v>
                </c:pt>
                <c:pt idx="3">
                  <c:v>世界中から芸術家が集まり新しい文化を生み出したり、仮想空間でいつでも世界中の人たちと交流できる</c:v>
                </c:pt>
                <c:pt idx="4">
                  <c:v>働く場所や時間が自由に選択できる</c:v>
                </c:pt>
                <c:pt idx="5">
                  <c:v>誰もがいつでも学び直しできる</c:v>
                </c:pt>
                <c:pt idx="6">
                  <c:v>CO2やプラスチックゴミの排出をゼロにするなど、地球の環境が守られている</c:v>
                </c:pt>
                <c:pt idx="7">
                  <c:v>自動運転や空飛ぶ車などで自由に移動できる</c:v>
                </c:pt>
                <c:pt idx="8">
                  <c:v>日常生活のデータが活用され、暮らしの豊かさにつながる新しいサービスが生み出される</c:v>
                </c:pt>
                <c:pt idx="9">
                  <c:v>国際的に開かれ、世界中から大阪に人や企業、情報が集まっている</c:v>
                </c:pt>
              </c:strCache>
            </c:strRef>
          </c:cat>
          <c:val>
            <c:numRef>
              <c:f>'高校グラフ '!$C$1:$C$10</c:f>
              <c:numCache>
                <c:formatCode>0.0%</c:formatCode>
                <c:ptCount val="10"/>
                <c:pt idx="0">
                  <c:v>0.11965811965811966</c:v>
                </c:pt>
                <c:pt idx="1">
                  <c:v>0.17948717948717949</c:v>
                </c:pt>
                <c:pt idx="2">
                  <c:v>0.10256410256410256</c:v>
                </c:pt>
                <c:pt idx="3">
                  <c:v>9.4017094017094016E-2</c:v>
                </c:pt>
                <c:pt idx="4">
                  <c:v>0.1111111111111111</c:v>
                </c:pt>
                <c:pt idx="5">
                  <c:v>1.7094017094017096E-2</c:v>
                </c:pt>
                <c:pt idx="6">
                  <c:v>0.1623931623931624</c:v>
                </c:pt>
                <c:pt idx="7">
                  <c:v>3.4188034188034191E-2</c:v>
                </c:pt>
                <c:pt idx="8">
                  <c:v>4.2735042735042736E-2</c:v>
                </c:pt>
                <c:pt idx="9">
                  <c:v>0.13675213675213677</c:v>
                </c:pt>
              </c:numCache>
            </c:numRef>
          </c:val>
          <c:extLst>
            <c:ext xmlns:c16="http://schemas.microsoft.com/office/drawing/2014/chart" uri="{C3380CC4-5D6E-409C-BE32-E72D297353CC}">
              <c16:uniqueId val="{00000004-AE39-44AC-BA3E-0C6AFE853973}"/>
            </c:ext>
          </c:extLst>
        </c:ser>
        <c:dLbls>
          <c:showLegendKey val="0"/>
          <c:showVal val="0"/>
          <c:showCatName val="0"/>
          <c:showSerName val="0"/>
          <c:showPercent val="0"/>
          <c:showBubbleSize val="0"/>
        </c:dLbls>
        <c:gapWidth val="182"/>
        <c:axId val="228221903"/>
        <c:axId val="228215663"/>
      </c:barChart>
      <c:catAx>
        <c:axId val="22822190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28215663"/>
        <c:crosses val="autoZero"/>
        <c:auto val="1"/>
        <c:lblAlgn val="ctr"/>
        <c:lblOffset val="100"/>
        <c:noMultiLvlLbl val="0"/>
      </c:catAx>
      <c:valAx>
        <c:axId val="228215663"/>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28221903"/>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大学グラフ!$A$15:$A$24</c:f>
              <c:strCache>
                <c:ptCount val="10"/>
                <c:pt idx="0">
                  <c:v>医療が飛躍的に進歩し、誰もがいつまでも健康でいられる</c:v>
                </c:pt>
                <c:pt idx="1">
                  <c:v>予知技術や減災技術等により、災害による犠牲がでない</c:v>
                </c:pt>
                <c:pt idx="2">
                  <c:v>見守り技術や自動運転技術などで、犯罪や事故が起こらない</c:v>
                </c:pt>
                <c:pt idx="3">
                  <c:v>一人ひとりの人権が尊重され、誰もが個性や能力をいかして自己実現ができる</c:v>
                </c:pt>
                <c:pt idx="4">
                  <c:v>まち全体がバリアフリー</c:v>
                </c:pt>
                <c:pt idx="5">
                  <c:v>先端技術を活用した子育てサポートで、誰もが安心して子どもを生み育てることができる</c:v>
                </c:pt>
                <c:pt idx="6">
                  <c:v>貧困がなくなり、子どもたちが未来に向かってチャレンジできる</c:v>
                </c:pt>
                <c:pt idx="7">
                  <c:v>先端技術により、それぞれの子どもたちに合った学習ができる</c:v>
                </c:pt>
                <c:pt idx="8">
                  <c:v>健康や環境に配慮された人にやさしいまちが形成され、生涯を通じて暮らすことができる</c:v>
                </c:pt>
                <c:pt idx="9">
                  <c:v>自然が再生され、自然を身近に感じることができる</c:v>
                </c:pt>
              </c:strCache>
            </c:strRef>
          </c:cat>
          <c:val>
            <c:numRef>
              <c:f>大学グラフ!$B$15:$B$24</c:f>
            </c:numRef>
          </c:val>
          <c:extLst>
            <c:ext xmlns:c16="http://schemas.microsoft.com/office/drawing/2014/chart" uri="{C3380CC4-5D6E-409C-BE32-E72D297353CC}">
              <c16:uniqueId val="{00000000-2A02-4753-87B3-0C8AE4EBAEB8}"/>
            </c:ext>
          </c:extLst>
        </c:ser>
        <c:ser>
          <c:idx val="1"/>
          <c:order val="1"/>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2A02-4753-87B3-0C8AE4EBAEB8}"/>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2A02-4753-87B3-0C8AE4EBAEB8}"/>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2A02-4753-87B3-0C8AE4EBAEB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'高校グラフ '!$A$15:$A$24</c:f>
              <c:strCache>
                <c:ptCount val="10"/>
                <c:pt idx="0">
                  <c:v>医療が飛躍的に進歩し、誰もがいつまでも健康でいられる</c:v>
                </c:pt>
                <c:pt idx="1">
                  <c:v>予知技術や減災技術等により、災害による犠牲がでない</c:v>
                </c:pt>
                <c:pt idx="2">
                  <c:v>見守り技術や自動運転技術などで、犯罪や事故が起こらない</c:v>
                </c:pt>
                <c:pt idx="3">
                  <c:v>一人ひとりの人権が尊重され、誰もが個性や能力をいかして自己実現ができる</c:v>
                </c:pt>
                <c:pt idx="4">
                  <c:v>まち全体がバリアフリー</c:v>
                </c:pt>
                <c:pt idx="5">
                  <c:v>先端技術を活用した子育てサポートで、誰もが安心して子どもを生み育てることができる</c:v>
                </c:pt>
                <c:pt idx="6">
                  <c:v>貧困がなくなり、子どもたちが未来に向かってチャレンジできる</c:v>
                </c:pt>
                <c:pt idx="7">
                  <c:v>先端技術により、それぞれの子どもたちに合った学習ができる</c:v>
                </c:pt>
                <c:pt idx="8">
                  <c:v>健康や環境に配慮された人にやさしいまちが形成され、生涯を通じて暮らすことができる</c:v>
                </c:pt>
                <c:pt idx="9">
                  <c:v>自然が再生され、自然を身近に感じることができる</c:v>
                </c:pt>
              </c:strCache>
            </c:strRef>
          </c:cat>
          <c:val>
            <c:numRef>
              <c:f>'高校グラフ '!$C$15:$C$24</c:f>
              <c:numCache>
                <c:formatCode>0.0%</c:formatCode>
                <c:ptCount val="10"/>
                <c:pt idx="0">
                  <c:v>0.12820512820512819</c:v>
                </c:pt>
                <c:pt idx="1">
                  <c:v>0.13675213675213677</c:v>
                </c:pt>
                <c:pt idx="2">
                  <c:v>0.10256410256410256</c:v>
                </c:pt>
                <c:pt idx="3">
                  <c:v>0.14529914529914531</c:v>
                </c:pt>
                <c:pt idx="4">
                  <c:v>3.4188034188034191E-2</c:v>
                </c:pt>
                <c:pt idx="5">
                  <c:v>0.1111111111111111</c:v>
                </c:pt>
                <c:pt idx="6">
                  <c:v>0.1111111111111111</c:v>
                </c:pt>
                <c:pt idx="7">
                  <c:v>7.6923076923076927E-2</c:v>
                </c:pt>
                <c:pt idx="8">
                  <c:v>7.6923076923076927E-2</c:v>
                </c:pt>
                <c:pt idx="9">
                  <c:v>7.6923076923076927E-2</c:v>
                </c:pt>
              </c:numCache>
            </c:numRef>
          </c:val>
          <c:extLst>
            <c:ext xmlns:c16="http://schemas.microsoft.com/office/drawing/2014/chart" uri="{C3380CC4-5D6E-409C-BE32-E72D297353CC}">
              <c16:uniqueId val="{00000004-2A02-4753-87B3-0C8AE4EBAEB8}"/>
            </c:ext>
          </c:extLst>
        </c:ser>
        <c:dLbls>
          <c:dLblPos val="outEnd"/>
          <c:showLegendKey val="0"/>
          <c:showVal val="1"/>
          <c:showCatName val="0"/>
          <c:showSerName val="0"/>
          <c:showPercent val="0"/>
          <c:showBubbleSize val="0"/>
        </c:dLbls>
        <c:gapWidth val="182"/>
        <c:axId val="242390527"/>
        <c:axId val="242395519"/>
      </c:barChart>
      <c:catAx>
        <c:axId val="2423905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5519"/>
        <c:crosses val="autoZero"/>
        <c:auto val="1"/>
        <c:lblAlgn val="ctr"/>
        <c:lblOffset val="100"/>
        <c:noMultiLvlLbl val="0"/>
      </c:catAx>
      <c:valAx>
        <c:axId val="242395519"/>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052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大学グラフ!$A$28:$A$31</c:f>
              <c:strCache>
                <c:ptCount val="4"/>
                <c:pt idx="0">
                  <c:v>大阪が世界に先駆けた高齢社会や健康・医療（癌や認知症の克服など）のモデルになっている</c:v>
                </c:pt>
                <c:pt idx="1">
                  <c:v>大阪が地球温暖化対策やプラスチックごみ対策などの世界のモデルになっている</c:v>
                </c:pt>
                <c:pt idx="2">
                  <c:v>大阪が有するまちづくりや交通対策、バリアフリー対策などのノウハウを活かして、世界の都市問題を解決につなげている</c:v>
                </c:pt>
                <c:pt idx="3">
                  <c:v>大阪に根付く、SDGsにも通じる「三方よし（売り手によし・買い手によし・世間によし）」や「おせっかい」の精神が世界にも広がっている</c:v>
                </c:pt>
              </c:strCache>
            </c:strRef>
          </c:cat>
          <c:val>
            <c:numRef>
              <c:f>大学グラフ!$B$28:$B$31</c:f>
            </c:numRef>
          </c:val>
          <c:extLst>
            <c:ext xmlns:c16="http://schemas.microsoft.com/office/drawing/2014/chart" uri="{C3380CC4-5D6E-409C-BE32-E72D297353CC}">
              <c16:uniqueId val="{00000000-DEDD-41CB-B66C-09ACF28A7FB9}"/>
            </c:ext>
          </c:extLst>
        </c:ser>
        <c:ser>
          <c:idx val="1"/>
          <c:order val="1"/>
          <c:spPr>
            <a:solidFill>
              <a:schemeClr val="accent2"/>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DEDD-41CB-B66C-09ACF28A7FB9}"/>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DEDD-41CB-B66C-09ACF28A7FB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'高校グラフ '!$A$28:$A$31</c:f>
              <c:strCache>
                <c:ptCount val="4"/>
                <c:pt idx="0">
                  <c:v>大阪が世界に先駆けた高齢社会や健康・医療（癌や認知症の克服など）のモデルになっている</c:v>
                </c:pt>
                <c:pt idx="1">
                  <c:v>大阪が地球温暖化対策やプラスチックごみ対策などの世界のモデルになっている</c:v>
                </c:pt>
                <c:pt idx="2">
                  <c:v>大阪が有するまちづくりや交通対策、バリアフリー対策などのノウハウを活かして、世界の都市問題を解決につなげている</c:v>
                </c:pt>
                <c:pt idx="3">
                  <c:v>大阪に根付く、SDGsにも通じる「三方よし（売り手によし・買い手によし・世間によし）」や「おせっかい」の精神が世界にも広がっている</c:v>
                </c:pt>
              </c:strCache>
            </c:strRef>
          </c:cat>
          <c:val>
            <c:numRef>
              <c:f>'高校グラフ '!$C$28:$C$31</c:f>
              <c:numCache>
                <c:formatCode>0.0%</c:formatCode>
                <c:ptCount val="4"/>
                <c:pt idx="0">
                  <c:v>0.18584070796460178</c:v>
                </c:pt>
                <c:pt idx="1">
                  <c:v>0.24778761061946902</c:v>
                </c:pt>
                <c:pt idx="2">
                  <c:v>0.23008849557522124</c:v>
                </c:pt>
                <c:pt idx="3">
                  <c:v>0.33628318584070799</c:v>
                </c:pt>
              </c:numCache>
            </c:numRef>
          </c:val>
          <c:extLst>
            <c:ext xmlns:c16="http://schemas.microsoft.com/office/drawing/2014/chart" uri="{C3380CC4-5D6E-409C-BE32-E72D297353CC}">
              <c16:uniqueId val="{00000003-DEDD-41CB-B66C-09ACF28A7FB9}"/>
            </c:ext>
          </c:extLst>
        </c:ser>
        <c:dLbls>
          <c:dLblPos val="outEnd"/>
          <c:showLegendKey val="0"/>
          <c:showVal val="1"/>
          <c:showCatName val="0"/>
          <c:showSerName val="0"/>
          <c:showPercent val="0"/>
          <c:showBubbleSize val="0"/>
        </c:dLbls>
        <c:gapWidth val="182"/>
        <c:axId val="242389695"/>
        <c:axId val="242393439"/>
      </c:barChart>
      <c:catAx>
        <c:axId val="24238969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3439"/>
        <c:crosses val="autoZero"/>
        <c:auto val="1"/>
        <c:lblAlgn val="ctr"/>
        <c:lblOffset val="100"/>
        <c:noMultiLvlLbl val="0"/>
      </c:catAx>
      <c:valAx>
        <c:axId val="242393439"/>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89695"/>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【高校】大阪の人は短気でと..._frequency!$B$2:$B$12</c:f>
              <c:strCache>
                <c:ptCount val="11"/>
                <c:pt idx="0">
                  <c:v>AI</c:v>
                </c:pt>
                <c:pt idx="1">
                  <c:v>技術</c:v>
                </c:pt>
                <c:pt idx="2">
                  <c:v>世界</c:v>
                </c:pt>
                <c:pt idx="3">
                  <c:v>治安</c:v>
                </c:pt>
                <c:pt idx="4">
                  <c:v>地域</c:v>
                </c:pt>
                <c:pt idx="5">
                  <c:v>日本</c:v>
                </c:pt>
                <c:pt idx="6">
                  <c:v>課題</c:v>
                </c:pt>
                <c:pt idx="7">
                  <c:v>問題</c:v>
                </c:pt>
                <c:pt idx="8">
                  <c:v>発展</c:v>
                </c:pt>
                <c:pt idx="9">
                  <c:v>解決</c:v>
                </c:pt>
                <c:pt idx="10">
                  <c:v>英語</c:v>
                </c:pt>
              </c:strCache>
            </c:strRef>
          </c:cat>
          <c:val>
            <c:numRef>
              <c:f>【高校】大阪の人は短気でと..._frequency!$C$2:$C$12</c:f>
              <c:numCache>
                <c:formatCode>General</c:formatCode>
                <c:ptCount val="11"/>
                <c:pt idx="0">
                  <c:v>20</c:v>
                </c:pt>
                <c:pt idx="1">
                  <c:v>17</c:v>
                </c:pt>
                <c:pt idx="2">
                  <c:v>14</c:v>
                </c:pt>
                <c:pt idx="3">
                  <c:v>12</c:v>
                </c:pt>
                <c:pt idx="4">
                  <c:v>12</c:v>
                </c:pt>
                <c:pt idx="5">
                  <c:v>12</c:v>
                </c:pt>
                <c:pt idx="6">
                  <c:v>10</c:v>
                </c:pt>
                <c:pt idx="7">
                  <c:v>10</c:v>
                </c:pt>
                <c:pt idx="8">
                  <c:v>9</c:v>
                </c:pt>
                <c:pt idx="9">
                  <c:v>8</c:v>
                </c:pt>
                <c:pt idx="10">
                  <c:v>8</c:v>
                </c:pt>
              </c:numCache>
            </c:numRef>
          </c:val>
          <c:extLst>
            <c:ext xmlns:c16="http://schemas.microsoft.com/office/drawing/2014/chart" uri="{C3380CC4-5D6E-409C-BE32-E72D297353CC}">
              <c16:uniqueId val="{00000000-8D3D-456D-88D2-37D9638541B8}"/>
            </c:ext>
          </c:extLst>
        </c:ser>
        <c:dLbls>
          <c:dLblPos val="outEnd"/>
          <c:showLegendKey val="0"/>
          <c:showVal val="1"/>
          <c:showCatName val="0"/>
          <c:showSerName val="0"/>
          <c:showPercent val="0"/>
          <c:showBubbleSize val="0"/>
        </c:dLbls>
        <c:gapWidth val="182"/>
        <c:axId val="575566928"/>
        <c:axId val="575567344"/>
      </c:barChart>
      <c:catAx>
        <c:axId val="5755669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75567344"/>
        <c:crosses val="autoZero"/>
        <c:auto val="1"/>
        <c:lblAlgn val="ctr"/>
        <c:lblOffset val="100"/>
        <c:noMultiLvlLbl val="0"/>
      </c:catAx>
      <c:valAx>
        <c:axId val="575567344"/>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7556692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大学グラフ!$A$1:$A$10</c:f>
              <c:strCache>
                <c:ptCount val="10"/>
                <c:pt idx="0">
                  <c:v>どんな病気でも治せる新しい医療技術等が次々と生まれる</c:v>
                </c:pt>
                <c:pt idx="1">
                  <c:v>先端技術を活用して世界初の製品やサービスがどんどん生み出される</c:v>
                </c:pt>
                <c:pt idx="2">
                  <c:v>失敗しても、何度でも新たな事業に挑戦できる</c:v>
                </c:pt>
                <c:pt idx="3">
                  <c:v>世界中から芸術家が集まり新しい文化を生み出したり、仮想空間でいつでも世界中の人たちと交流できる</c:v>
                </c:pt>
                <c:pt idx="4">
                  <c:v>働く場所や時間が自由に選択できる</c:v>
                </c:pt>
                <c:pt idx="5">
                  <c:v>誰もがいつでも学び直しできる</c:v>
                </c:pt>
                <c:pt idx="6">
                  <c:v>CO2やプラスチックゴミの排出をゼロにするなど、地球の環境が守られている</c:v>
                </c:pt>
                <c:pt idx="7">
                  <c:v>自動運転や空飛ぶ車などで自由に移動できる</c:v>
                </c:pt>
                <c:pt idx="8">
                  <c:v>日常生活のデータが活用され、暮らしの豊かさにつながる新しいサービスが生み出される</c:v>
                </c:pt>
                <c:pt idx="9">
                  <c:v>国際的に開かれ、世界中から大阪に人や企業、情報が集まっている</c:v>
                </c:pt>
              </c:strCache>
            </c:strRef>
          </c:cat>
          <c:val>
            <c:numRef>
              <c:f>大学グラフ!$B$1:$B$10</c:f>
            </c:numRef>
          </c:val>
          <c:extLst>
            <c:ext xmlns:c16="http://schemas.microsoft.com/office/drawing/2014/chart" uri="{C3380CC4-5D6E-409C-BE32-E72D297353CC}">
              <c16:uniqueId val="{00000000-9485-40C6-82DD-819669952F96}"/>
            </c:ext>
          </c:extLst>
        </c:ser>
        <c:ser>
          <c:idx val="1"/>
          <c:order val="1"/>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9485-40C6-82DD-819669952F96}"/>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9485-40C6-82DD-819669952F96}"/>
                </c:ext>
              </c:extLst>
            </c:dLbl>
            <c:dLbl>
              <c:idx val="6"/>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9485-40C6-82DD-819669952F9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中学グラフ!$A$1:$A$10</c:f>
              <c:strCache>
                <c:ptCount val="10"/>
                <c:pt idx="0">
                  <c:v>どんな病気でも治せる新しい医療技術等が次々と生まれる</c:v>
                </c:pt>
                <c:pt idx="1">
                  <c:v>先端技術を活用して世界初の製品やサービスがどんどん生み出される</c:v>
                </c:pt>
                <c:pt idx="2">
                  <c:v>失敗しても、何度でも新たな事業に挑戦できる</c:v>
                </c:pt>
                <c:pt idx="3">
                  <c:v>世界中から芸術家が集まり新しい文化を生み出したり、仮想空間でいつでも世界中の人たちと交流できる</c:v>
                </c:pt>
                <c:pt idx="4">
                  <c:v>働く場所や時間が自由に選択できる</c:v>
                </c:pt>
                <c:pt idx="5">
                  <c:v>誰もがいつでも学び直しできる</c:v>
                </c:pt>
                <c:pt idx="6">
                  <c:v>CO2やプラスチックゴミの排出をゼロにするなど、地球の環境が守られている</c:v>
                </c:pt>
                <c:pt idx="7">
                  <c:v>自動運転や空飛ぶ車などで自由に移動できる</c:v>
                </c:pt>
                <c:pt idx="8">
                  <c:v>日常生活のデータが活用され、暮らしの豊かさにつながる新しいサービスが生み出される</c:v>
                </c:pt>
                <c:pt idx="9">
                  <c:v>国際的に開かれ、世界中から大阪に人や企業、情報が集まっている</c:v>
                </c:pt>
              </c:strCache>
            </c:strRef>
          </c:cat>
          <c:val>
            <c:numRef>
              <c:f>中学グラフ!$C$1:$C$10</c:f>
              <c:numCache>
                <c:formatCode>0.0%</c:formatCode>
                <c:ptCount val="10"/>
                <c:pt idx="0">
                  <c:v>0.22641509433962265</c:v>
                </c:pt>
                <c:pt idx="1">
                  <c:v>0.1069182389937107</c:v>
                </c:pt>
                <c:pt idx="2">
                  <c:v>0.11949685534591195</c:v>
                </c:pt>
                <c:pt idx="3">
                  <c:v>6.2893081761006289E-2</c:v>
                </c:pt>
                <c:pt idx="4">
                  <c:v>0.11320754716981132</c:v>
                </c:pt>
                <c:pt idx="5">
                  <c:v>4.40251572327044E-2</c:v>
                </c:pt>
                <c:pt idx="6">
                  <c:v>0.18238993710691823</c:v>
                </c:pt>
                <c:pt idx="7">
                  <c:v>3.1446540880503145E-2</c:v>
                </c:pt>
                <c:pt idx="8">
                  <c:v>5.0314465408805034E-2</c:v>
                </c:pt>
                <c:pt idx="9">
                  <c:v>6.2893081761006289E-2</c:v>
                </c:pt>
              </c:numCache>
            </c:numRef>
          </c:val>
          <c:extLst>
            <c:ext xmlns:c16="http://schemas.microsoft.com/office/drawing/2014/chart" uri="{C3380CC4-5D6E-409C-BE32-E72D297353CC}">
              <c16:uniqueId val="{00000004-9485-40C6-82DD-819669952F96}"/>
            </c:ext>
          </c:extLst>
        </c:ser>
        <c:dLbls>
          <c:showLegendKey val="0"/>
          <c:showVal val="0"/>
          <c:showCatName val="0"/>
          <c:showSerName val="0"/>
          <c:showPercent val="0"/>
          <c:showBubbleSize val="0"/>
        </c:dLbls>
        <c:gapWidth val="182"/>
        <c:axId val="228221903"/>
        <c:axId val="228215663"/>
      </c:barChart>
      <c:catAx>
        <c:axId val="22822190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28215663"/>
        <c:crosses val="autoZero"/>
        <c:auto val="1"/>
        <c:lblAlgn val="ctr"/>
        <c:lblOffset val="100"/>
        <c:noMultiLvlLbl val="0"/>
      </c:catAx>
      <c:valAx>
        <c:axId val="228215663"/>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28221903"/>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大学グラフ!$A$15:$A$24</c:f>
              <c:strCache>
                <c:ptCount val="10"/>
                <c:pt idx="0">
                  <c:v>医療が飛躍的に進歩し、誰もがいつまでも健康でいられる</c:v>
                </c:pt>
                <c:pt idx="1">
                  <c:v>予知技術や減災技術等により、災害による犠牲がでない</c:v>
                </c:pt>
                <c:pt idx="2">
                  <c:v>見守り技術や自動運転技術などで、犯罪や事故が起こらない</c:v>
                </c:pt>
                <c:pt idx="3">
                  <c:v>一人ひとりの人権が尊重され、誰もが個性や能力をいかして自己実現ができる</c:v>
                </c:pt>
                <c:pt idx="4">
                  <c:v>まち全体がバリアフリー</c:v>
                </c:pt>
                <c:pt idx="5">
                  <c:v>先端技術を活用した子育てサポートで、誰もが安心して子どもを生み育てることができる</c:v>
                </c:pt>
                <c:pt idx="6">
                  <c:v>貧困がなくなり、子どもたちが未来に向かってチャレンジできる</c:v>
                </c:pt>
                <c:pt idx="7">
                  <c:v>先端技術により、それぞれの子どもたちに合った学習ができる</c:v>
                </c:pt>
                <c:pt idx="8">
                  <c:v>健康や環境に配慮された人にやさしいまちが形成され、生涯を通じて暮らすことができる</c:v>
                </c:pt>
                <c:pt idx="9">
                  <c:v>自然が再生され、自然を身近に感じることができる</c:v>
                </c:pt>
              </c:strCache>
            </c:strRef>
          </c:cat>
          <c:val>
            <c:numRef>
              <c:f>大学グラフ!$B$15:$B$24</c:f>
            </c:numRef>
          </c:val>
          <c:extLst>
            <c:ext xmlns:c16="http://schemas.microsoft.com/office/drawing/2014/chart" uri="{C3380CC4-5D6E-409C-BE32-E72D297353CC}">
              <c16:uniqueId val="{00000000-8947-416F-A5EF-589869CB87A2}"/>
            </c:ext>
          </c:extLst>
        </c:ser>
        <c:ser>
          <c:idx val="1"/>
          <c:order val="1"/>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8947-416F-A5EF-589869CB87A2}"/>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8947-416F-A5EF-589869CB87A2}"/>
                </c:ext>
              </c:extLst>
            </c:dLbl>
            <c:dLbl>
              <c:idx val="3"/>
              <c:layout/>
              <c:tx>
                <c:rich>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fld id="{64395D73-D968-4F1B-BC7B-168DBBF10B57}" type="VALUE">
                      <a:rPr lang="en-US" altLang="ja-JP" sz="1600"/>
                      <a:pPr>
                        <a:defRPr b="1"/>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8947-416F-A5EF-589869CB87A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中学グラフ!$A$15:$A$24</c:f>
              <c:strCache>
                <c:ptCount val="10"/>
                <c:pt idx="0">
                  <c:v>医療が飛躍的に進歩し、誰もがいつまでも健康でいられる</c:v>
                </c:pt>
                <c:pt idx="1">
                  <c:v>予知技術や減災技術等により、災害による犠牲がでない</c:v>
                </c:pt>
                <c:pt idx="2">
                  <c:v>見守り技術や自動運転技術などで、犯罪や事故が起こらない</c:v>
                </c:pt>
                <c:pt idx="3">
                  <c:v>一人ひとりの人権が尊重され、誰もが個性や能力をいかして自己実現ができる</c:v>
                </c:pt>
                <c:pt idx="4">
                  <c:v>まち全体がバリアフリー</c:v>
                </c:pt>
                <c:pt idx="5">
                  <c:v>先端技術を活用した子育てサポートで、誰もが安心して子どもを生み育てることができる</c:v>
                </c:pt>
                <c:pt idx="6">
                  <c:v>貧困がなくなり、子どもたちが未来に向かってチャレンジできる</c:v>
                </c:pt>
                <c:pt idx="7">
                  <c:v>先端技術により、それぞれの子どもたちに合った学習ができる</c:v>
                </c:pt>
                <c:pt idx="8">
                  <c:v>健康や環境に配慮された人にやさしいまちが形成され、生涯を通じて暮らすことができる</c:v>
                </c:pt>
                <c:pt idx="9">
                  <c:v>自然が再生され、自然を身近に感じることができる</c:v>
                </c:pt>
              </c:strCache>
            </c:strRef>
          </c:cat>
          <c:val>
            <c:numRef>
              <c:f>中学グラフ!$C$15:$C$24</c:f>
              <c:numCache>
                <c:formatCode>0.0%</c:formatCode>
                <c:ptCount val="10"/>
                <c:pt idx="0">
                  <c:v>0.2</c:v>
                </c:pt>
                <c:pt idx="1">
                  <c:v>0.17499999999999999</c:v>
                </c:pt>
                <c:pt idx="2">
                  <c:v>8.1250000000000003E-2</c:v>
                </c:pt>
                <c:pt idx="3">
                  <c:v>0.16875000000000001</c:v>
                </c:pt>
                <c:pt idx="4">
                  <c:v>4.3749999999999997E-2</c:v>
                </c:pt>
                <c:pt idx="5">
                  <c:v>2.5000000000000001E-2</c:v>
                </c:pt>
                <c:pt idx="6">
                  <c:v>0.15</c:v>
                </c:pt>
                <c:pt idx="7">
                  <c:v>4.3749999999999997E-2</c:v>
                </c:pt>
                <c:pt idx="8">
                  <c:v>6.25E-2</c:v>
                </c:pt>
                <c:pt idx="9">
                  <c:v>0.05</c:v>
                </c:pt>
              </c:numCache>
            </c:numRef>
          </c:val>
          <c:extLst>
            <c:ext xmlns:c16="http://schemas.microsoft.com/office/drawing/2014/chart" uri="{C3380CC4-5D6E-409C-BE32-E72D297353CC}">
              <c16:uniqueId val="{00000004-8947-416F-A5EF-589869CB87A2}"/>
            </c:ext>
          </c:extLst>
        </c:ser>
        <c:dLbls>
          <c:dLblPos val="outEnd"/>
          <c:showLegendKey val="0"/>
          <c:showVal val="1"/>
          <c:showCatName val="0"/>
          <c:showSerName val="0"/>
          <c:showPercent val="0"/>
          <c:showBubbleSize val="0"/>
        </c:dLbls>
        <c:gapWidth val="182"/>
        <c:axId val="242390527"/>
        <c:axId val="242395519"/>
      </c:barChart>
      <c:catAx>
        <c:axId val="2423905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5519"/>
        <c:crosses val="autoZero"/>
        <c:auto val="1"/>
        <c:lblAlgn val="ctr"/>
        <c:lblOffset val="100"/>
        <c:noMultiLvlLbl val="0"/>
      </c:catAx>
      <c:valAx>
        <c:axId val="242395519"/>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052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大学グラフ!$A$28:$A$31</c:f>
              <c:strCache>
                <c:ptCount val="4"/>
                <c:pt idx="0">
                  <c:v>大阪が世界に先駆けた高齢社会や健康・医療（癌や認知症の克服など）のモデルになっている</c:v>
                </c:pt>
                <c:pt idx="1">
                  <c:v>大阪が地球温暖化対策やプラスチックごみ対策などの世界のモデルになっている</c:v>
                </c:pt>
                <c:pt idx="2">
                  <c:v>大阪が有するまちづくりや交通対策、バリアフリー対策などのノウハウを活かして、世界の都市問題を解決につなげている</c:v>
                </c:pt>
                <c:pt idx="3">
                  <c:v>大阪に根付く、SDGsにも通じる「三方よし（売り手によし・買い手によし・世間によし）」や「おせっかい」の精神が世界にも広がっている</c:v>
                </c:pt>
              </c:strCache>
            </c:strRef>
          </c:cat>
          <c:val>
            <c:numRef>
              <c:f>大学グラフ!$B$28:$B$31</c:f>
            </c:numRef>
          </c:val>
          <c:extLst>
            <c:ext xmlns:c16="http://schemas.microsoft.com/office/drawing/2014/chart" uri="{C3380CC4-5D6E-409C-BE32-E72D297353CC}">
              <c16:uniqueId val="{00000000-78E2-44EE-91E3-9DB67D69A738}"/>
            </c:ext>
          </c:extLst>
        </c:ser>
        <c:ser>
          <c:idx val="1"/>
          <c:order val="1"/>
          <c:spPr>
            <a:solidFill>
              <a:schemeClr val="accent2"/>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78E2-44EE-91E3-9DB67D69A738}"/>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78E2-44EE-91E3-9DB67D69A73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中学グラフ!$A$28:$A$31</c:f>
              <c:strCache>
                <c:ptCount val="4"/>
                <c:pt idx="0">
                  <c:v>大阪が世界に先駆けた高齢社会や健康・医療（癌や認知症の克服など）のモデルになっている</c:v>
                </c:pt>
                <c:pt idx="1">
                  <c:v>大阪が地球温暖化対策やプラスチックごみ対策などの世界のモデルになっている</c:v>
                </c:pt>
                <c:pt idx="2">
                  <c:v>大阪が有するまちづくりや交通対策、バリアフリー対策などのノウハウを活かして、世界の都市問題を解決につなげている</c:v>
                </c:pt>
                <c:pt idx="3">
                  <c:v>大阪に根付く、SDGsにも通じる「三方よし（売り手によし・買い手によし・世間によし）」や「おせっかい」の精神が世界にも広がっている</c:v>
                </c:pt>
              </c:strCache>
            </c:strRef>
          </c:cat>
          <c:val>
            <c:numRef>
              <c:f>中学グラフ!$C$28:$C$31</c:f>
              <c:numCache>
                <c:formatCode>0.0%</c:formatCode>
                <c:ptCount val="4"/>
                <c:pt idx="0">
                  <c:v>0.19871794871794871</c:v>
                </c:pt>
                <c:pt idx="1">
                  <c:v>0.26923076923076922</c:v>
                </c:pt>
                <c:pt idx="2">
                  <c:v>0.30128205128205127</c:v>
                </c:pt>
                <c:pt idx="3">
                  <c:v>0.23076923076923078</c:v>
                </c:pt>
              </c:numCache>
            </c:numRef>
          </c:val>
          <c:extLst>
            <c:ext xmlns:c16="http://schemas.microsoft.com/office/drawing/2014/chart" uri="{C3380CC4-5D6E-409C-BE32-E72D297353CC}">
              <c16:uniqueId val="{00000003-78E2-44EE-91E3-9DB67D69A738}"/>
            </c:ext>
          </c:extLst>
        </c:ser>
        <c:dLbls>
          <c:dLblPos val="outEnd"/>
          <c:showLegendKey val="0"/>
          <c:showVal val="1"/>
          <c:showCatName val="0"/>
          <c:showSerName val="0"/>
          <c:showPercent val="0"/>
          <c:showBubbleSize val="0"/>
        </c:dLbls>
        <c:gapWidth val="182"/>
        <c:axId val="242389695"/>
        <c:axId val="242393439"/>
      </c:barChart>
      <c:catAx>
        <c:axId val="24238969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3439"/>
        <c:crosses val="autoZero"/>
        <c:auto val="1"/>
        <c:lblAlgn val="ctr"/>
        <c:lblOffset val="100"/>
        <c:noMultiLvlLbl val="0"/>
      </c:catAx>
      <c:valAx>
        <c:axId val="242393439"/>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89695"/>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【中学校】大阪カード月5万食..._frequency!$B$2:$B$11</c:f>
              <c:strCache>
                <c:ptCount val="10"/>
                <c:pt idx="0">
                  <c:v>外国人</c:v>
                </c:pt>
                <c:pt idx="1">
                  <c:v>ゴミ</c:v>
                </c:pt>
                <c:pt idx="2">
                  <c:v>テーマパーク</c:v>
                </c:pt>
                <c:pt idx="3">
                  <c:v>きれい</c:v>
                </c:pt>
                <c:pt idx="4">
                  <c:v>世界</c:v>
                </c:pt>
                <c:pt idx="5">
                  <c:v>公園</c:v>
                </c:pt>
                <c:pt idx="6">
                  <c:v>技術</c:v>
                </c:pt>
                <c:pt idx="7">
                  <c:v>色々</c:v>
                </c:pt>
                <c:pt idx="8">
                  <c:v>交流</c:v>
                </c:pt>
                <c:pt idx="9">
                  <c:v>川</c:v>
                </c:pt>
              </c:strCache>
            </c:strRef>
          </c:cat>
          <c:val>
            <c:numRef>
              <c:f>【中学校】大阪カード月5万食..._frequency!$C$2:$C$11</c:f>
              <c:numCache>
                <c:formatCode>General</c:formatCode>
                <c:ptCount val="10"/>
                <c:pt idx="0">
                  <c:v>14</c:v>
                </c:pt>
                <c:pt idx="1">
                  <c:v>13</c:v>
                </c:pt>
                <c:pt idx="2">
                  <c:v>12</c:v>
                </c:pt>
                <c:pt idx="3">
                  <c:v>12</c:v>
                </c:pt>
                <c:pt idx="4">
                  <c:v>11</c:v>
                </c:pt>
                <c:pt idx="5">
                  <c:v>10</c:v>
                </c:pt>
                <c:pt idx="6">
                  <c:v>9</c:v>
                </c:pt>
                <c:pt idx="7">
                  <c:v>9</c:v>
                </c:pt>
                <c:pt idx="8">
                  <c:v>8</c:v>
                </c:pt>
                <c:pt idx="9">
                  <c:v>8</c:v>
                </c:pt>
              </c:numCache>
            </c:numRef>
          </c:val>
          <c:extLst>
            <c:ext xmlns:c16="http://schemas.microsoft.com/office/drawing/2014/chart" uri="{C3380CC4-5D6E-409C-BE32-E72D297353CC}">
              <c16:uniqueId val="{00000000-2DC5-4604-9EAB-B5171B4AB67D}"/>
            </c:ext>
          </c:extLst>
        </c:ser>
        <c:dLbls>
          <c:showLegendKey val="0"/>
          <c:showVal val="0"/>
          <c:showCatName val="0"/>
          <c:showSerName val="0"/>
          <c:showPercent val="0"/>
          <c:showBubbleSize val="0"/>
        </c:dLbls>
        <c:gapWidth val="182"/>
        <c:axId val="1909347647"/>
        <c:axId val="1909341823"/>
      </c:barChart>
      <c:catAx>
        <c:axId val="190934764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09341823"/>
        <c:crosses val="autoZero"/>
        <c:auto val="1"/>
        <c:lblAlgn val="ctr"/>
        <c:lblOffset val="100"/>
        <c:noMultiLvlLbl val="0"/>
      </c:catAx>
      <c:valAx>
        <c:axId val="1909341823"/>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0934764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大学グラフ!$A$28:$A$31</c:f>
              <c:strCache>
                <c:ptCount val="4"/>
                <c:pt idx="0">
                  <c:v>大阪が世界に先駆けた高齢社会や健康・医療（癌や認知症の克服など）のモデルになっている</c:v>
                </c:pt>
                <c:pt idx="1">
                  <c:v>大阪が地球温暖化対策やプラスチックごみ対策などの世界のモデルになっている</c:v>
                </c:pt>
                <c:pt idx="2">
                  <c:v>大阪が有するまちづくりや交通対策、バリアフリー対策などのノウハウを活かして、世界の都市問題を解決につなげている</c:v>
                </c:pt>
                <c:pt idx="3">
                  <c:v>大阪に根付く、SDGsにも通じる「三方よし（売り手によし・買い手によし・世間によし）」や「おせっかい」の精神が世界にも広がっている</c:v>
                </c:pt>
              </c:strCache>
            </c:strRef>
          </c:cat>
          <c:val>
            <c:numRef>
              <c:f>大学グラフ!$B$28:$B$31</c:f>
            </c:numRef>
          </c:val>
          <c:extLst>
            <c:ext xmlns:c16="http://schemas.microsoft.com/office/drawing/2014/chart" uri="{C3380CC4-5D6E-409C-BE32-E72D297353CC}">
              <c16:uniqueId val="{00000000-9500-4820-87F4-3D157A6BF044}"/>
            </c:ext>
          </c:extLst>
        </c:ser>
        <c:ser>
          <c:idx val="1"/>
          <c:order val="1"/>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9500-4820-87F4-3D157A6BF044}"/>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9500-4820-87F4-3D157A6BF0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'全体(グラフ)'!$A$28:$A$31</c:f>
              <c:strCache>
                <c:ptCount val="4"/>
                <c:pt idx="0">
                  <c:v>大阪が世界に先駆けた高齢社会や健康・医療（癌や認知症の克服など）のモデルになっている</c:v>
                </c:pt>
                <c:pt idx="1">
                  <c:v>大阪が地球温暖化対策やプラスチックごみ対策などの世界のモデルになっている</c:v>
                </c:pt>
                <c:pt idx="2">
                  <c:v>大阪が有するまちづくりや交通対策、バリアフリー対策などのノウハウを活かして、世界の都市問題を解決につなげている</c:v>
                </c:pt>
                <c:pt idx="3">
                  <c:v>大阪に根付く、SDGsにも通じる「三方よし（売り手によし・買い手によし・世間によし）」や「おせっかい」の精神が世界にも広がっている</c:v>
                </c:pt>
              </c:strCache>
            </c:strRef>
          </c:cat>
          <c:val>
            <c:numRef>
              <c:f>'全体(グラフ)'!$C$28:$C$31</c:f>
              <c:numCache>
                <c:formatCode>0.0%</c:formatCode>
                <c:ptCount val="4"/>
                <c:pt idx="0">
                  <c:v>0.27193528313627879</c:v>
                </c:pt>
                <c:pt idx="1">
                  <c:v>0.21468574984443062</c:v>
                </c:pt>
                <c:pt idx="2">
                  <c:v>0.25451151213441192</c:v>
                </c:pt>
                <c:pt idx="3">
                  <c:v>0.25886745488487867</c:v>
                </c:pt>
              </c:numCache>
            </c:numRef>
          </c:val>
          <c:extLst>
            <c:ext xmlns:c16="http://schemas.microsoft.com/office/drawing/2014/chart" uri="{C3380CC4-5D6E-409C-BE32-E72D297353CC}">
              <c16:uniqueId val="{00000003-9500-4820-87F4-3D157A6BF044}"/>
            </c:ext>
          </c:extLst>
        </c:ser>
        <c:dLbls>
          <c:dLblPos val="outEnd"/>
          <c:showLegendKey val="0"/>
          <c:showVal val="1"/>
          <c:showCatName val="0"/>
          <c:showSerName val="0"/>
          <c:showPercent val="0"/>
          <c:showBubbleSize val="0"/>
        </c:dLbls>
        <c:gapWidth val="182"/>
        <c:axId val="242389695"/>
        <c:axId val="242393439"/>
      </c:barChart>
      <c:catAx>
        <c:axId val="24238969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3439"/>
        <c:crosses val="autoZero"/>
        <c:auto val="1"/>
        <c:lblAlgn val="ctr"/>
        <c:lblOffset val="100"/>
        <c:noMultiLvlLbl val="0"/>
      </c:catAx>
      <c:valAx>
        <c:axId val="242393439"/>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89695"/>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【全体】大阪の人は短気でと..._frequency!$B$2:$B$11</c:f>
              <c:strCache>
                <c:ptCount val="10"/>
                <c:pt idx="0">
                  <c:v>世界</c:v>
                </c:pt>
                <c:pt idx="1">
                  <c:v>日本</c:v>
                </c:pt>
                <c:pt idx="2">
                  <c:v>技術</c:v>
                </c:pt>
                <c:pt idx="3">
                  <c:v>環境</c:v>
                </c:pt>
                <c:pt idx="4">
                  <c:v>AI</c:v>
                </c:pt>
                <c:pt idx="5">
                  <c:v>未来</c:v>
                </c:pt>
                <c:pt idx="6">
                  <c:v>社会</c:v>
                </c:pt>
                <c:pt idx="7">
                  <c:v>ゴミ</c:v>
                </c:pt>
                <c:pt idx="8">
                  <c:v>子供</c:v>
                </c:pt>
                <c:pt idx="9">
                  <c:v>場所</c:v>
                </c:pt>
              </c:strCache>
            </c:strRef>
          </c:cat>
          <c:val>
            <c:numRef>
              <c:f>【全体】大阪の人は短気でと..._frequency!$C$2:$C$11</c:f>
              <c:numCache>
                <c:formatCode>General</c:formatCode>
                <c:ptCount val="10"/>
                <c:pt idx="0">
                  <c:v>90</c:v>
                </c:pt>
                <c:pt idx="1">
                  <c:v>60</c:v>
                </c:pt>
                <c:pt idx="2">
                  <c:v>55</c:v>
                </c:pt>
                <c:pt idx="3">
                  <c:v>55</c:v>
                </c:pt>
                <c:pt idx="4">
                  <c:v>54</c:v>
                </c:pt>
                <c:pt idx="5">
                  <c:v>53</c:v>
                </c:pt>
                <c:pt idx="6">
                  <c:v>48</c:v>
                </c:pt>
                <c:pt idx="7">
                  <c:v>42</c:v>
                </c:pt>
                <c:pt idx="8">
                  <c:v>42</c:v>
                </c:pt>
                <c:pt idx="9">
                  <c:v>38</c:v>
                </c:pt>
              </c:numCache>
            </c:numRef>
          </c:val>
          <c:extLst>
            <c:ext xmlns:c16="http://schemas.microsoft.com/office/drawing/2014/chart" uri="{C3380CC4-5D6E-409C-BE32-E72D297353CC}">
              <c16:uniqueId val="{00000000-A5BA-4294-8E14-0729F8C08F70}"/>
            </c:ext>
          </c:extLst>
        </c:ser>
        <c:dLbls>
          <c:dLblPos val="outEnd"/>
          <c:showLegendKey val="0"/>
          <c:showVal val="1"/>
          <c:showCatName val="0"/>
          <c:showSerName val="0"/>
          <c:showPercent val="0"/>
          <c:showBubbleSize val="0"/>
        </c:dLbls>
        <c:gapWidth val="182"/>
        <c:axId val="2034721760"/>
        <c:axId val="2034708448"/>
      </c:barChart>
      <c:catAx>
        <c:axId val="20347217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34708448"/>
        <c:crosses val="autoZero"/>
        <c:auto val="1"/>
        <c:lblAlgn val="ctr"/>
        <c:lblOffset val="100"/>
        <c:noMultiLvlLbl val="0"/>
      </c:catAx>
      <c:valAx>
        <c:axId val="2034708448"/>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03472176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大学グラフ!$A$1:$A$10</c:f>
              <c:strCache>
                <c:ptCount val="10"/>
                <c:pt idx="0">
                  <c:v>どんな病気でも治せる新しい医療技術等が次々と生まれる</c:v>
                </c:pt>
                <c:pt idx="1">
                  <c:v>先端技術を活用して世界初の製品やサービスがどんどん生み出される</c:v>
                </c:pt>
                <c:pt idx="2">
                  <c:v>失敗しても、何度でも新たな事業に挑戦できる</c:v>
                </c:pt>
                <c:pt idx="3">
                  <c:v>世界中から芸術家が集まり新しい文化を生み出したり、仮想空間でいつでも世界中の人たちと交流できる</c:v>
                </c:pt>
                <c:pt idx="4">
                  <c:v>働く場所や時間が自由に選択できる</c:v>
                </c:pt>
                <c:pt idx="5">
                  <c:v>誰もがいつでも学び直しできる</c:v>
                </c:pt>
                <c:pt idx="6">
                  <c:v>CO2やプラスチックゴミの排出をゼロにするなど、地球の環境が守られている</c:v>
                </c:pt>
                <c:pt idx="7">
                  <c:v>自動運転や空飛ぶ車などで自由に移動できる</c:v>
                </c:pt>
                <c:pt idx="8">
                  <c:v>日常生活のデータが活用され、暮らしの豊かさにつながる新しいサービスが生み出される</c:v>
                </c:pt>
                <c:pt idx="9">
                  <c:v>国際的に開かれ、世界中から大阪に人や企業、情報が集まっている</c:v>
                </c:pt>
              </c:strCache>
            </c:strRef>
          </c:cat>
          <c:val>
            <c:numRef>
              <c:f>大学グラフ!$B$1:$B$10</c:f>
            </c:numRef>
          </c:val>
          <c:extLst>
            <c:ext xmlns:c16="http://schemas.microsoft.com/office/drawing/2014/chart" uri="{C3380CC4-5D6E-409C-BE32-E72D297353CC}">
              <c16:uniqueId val="{00000000-4931-431F-A435-5FDDDCF953D5}"/>
            </c:ext>
          </c:extLst>
        </c:ser>
        <c:ser>
          <c:idx val="1"/>
          <c:order val="1"/>
          <c:spPr>
            <a:solidFill>
              <a:schemeClr val="accent2"/>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4931-431F-A435-5FDDDCF953D5}"/>
                </c:ext>
              </c:extLst>
            </c:dLbl>
            <c:dLbl>
              <c:idx val="4"/>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4931-431F-A435-5FDDDCF953D5}"/>
                </c:ext>
              </c:extLst>
            </c:dLbl>
            <c:dLbl>
              <c:idx val="9"/>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4931-431F-A435-5FDDDCF953D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'MRT＋セミナーグラフ'!$A$1:$A$10</c:f>
              <c:strCache>
                <c:ptCount val="10"/>
                <c:pt idx="0">
                  <c:v>どんな病気でも治せる新しい医療技術等が次々と生まれる</c:v>
                </c:pt>
                <c:pt idx="1">
                  <c:v>先端技術を活用して世界初の製品やサービスがどんどん生み出される</c:v>
                </c:pt>
                <c:pt idx="2">
                  <c:v>失敗しても、何度でも新たな事業に挑戦できる</c:v>
                </c:pt>
                <c:pt idx="3">
                  <c:v>世界中から芸術家が集まり新しい文化を生み出したり、仮想空間でいつでも世界中の人たちと交流できる</c:v>
                </c:pt>
                <c:pt idx="4">
                  <c:v>働く場所や時間が自由に選択できる</c:v>
                </c:pt>
                <c:pt idx="5">
                  <c:v>誰もがいつでも学び直しできる</c:v>
                </c:pt>
                <c:pt idx="6">
                  <c:v>CO2やプラスチックゴミの排出をゼロにするなど、地球の環境が守られている</c:v>
                </c:pt>
                <c:pt idx="7">
                  <c:v>自動運転や空飛ぶ車などで自由に移動できる</c:v>
                </c:pt>
                <c:pt idx="8">
                  <c:v>日常生活のデータが活用され、暮らしの豊かさにつながる新しいサービスが生み出される</c:v>
                </c:pt>
                <c:pt idx="9">
                  <c:v>国際的に開かれ、世界中から大阪に人や企業、情報が集まっている</c:v>
                </c:pt>
              </c:strCache>
            </c:strRef>
          </c:cat>
          <c:val>
            <c:numRef>
              <c:f>'MRT＋セミナーグラフ'!$C$1:$C$10</c:f>
              <c:numCache>
                <c:formatCode>0.0%</c:formatCode>
                <c:ptCount val="10"/>
                <c:pt idx="0">
                  <c:v>0.12588028169014084</c:v>
                </c:pt>
                <c:pt idx="1">
                  <c:v>0.14788732394366197</c:v>
                </c:pt>
                <c:pt idx="2">
                  <c:v>9.3309859154929578E-2</c:v>
                </c:pt>
                <c:pt idx="3">
                  <c:v>3.6971830985915492E-2</c:v>
                </c:pt>
                <c:pt idx="4">
                  <c:v>0.1329225352112676</c:v>
                </c:pt>
                <c:pt idx="5">
                  <c:v>8.9788732394366202E-2</c:v>
                </c:pt>
                <c:pt idx="6">
                  <c:v>8.4507042253521125E-2</c:v>
                </c:pt>
                <c:pt idx="7">
                  <c:v>2.2887323943661973E-2</c:v>
                </c:pt>
                <c:pt idx="8">
                  <c:v>8.1866197183098594E-2</c:v>
                </c:pt>
                <c:pt idx="9">
                  <c:v>0.18397887323943662</c:v>
                </c:pt>
              </c:numCache>
            </c:numRef>
          </c:val>
          <c:extLst>
            <c:ext xmlns:c16="http://schemas.microsoft.com/office/drawing/2014/chart" uri="{C3380CC4-5D6E-409C-BE32-E72D297353CC}">
              <c16:uniqueId val="{00000004-4931-431F-A435-5FDDDCF953D5}"/>
            </c:ext>
          </c:extLst>
        </c:ser>
        <c:dLbls>
          <c:showLegendKey val="0"/>
          <c:showVal val="0"/>
          <c:showCatName val="0"/>
          <c:showSerName val="0"/>
          <c:showPercent val="0"/>
          <c:showBubbleSize val="0"/>
        </c:dLbls>
        <c:gapWidth val="182"/>
        <c:axId val="228221903"/>
        <c:axId val="228215663"/>
      </c:barChart>
      <c:catAx>
        <c:axId val="22822190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28215663"/>
        <c:crosses val="autoZero"/>
        <c:auto val="1"/>
        <c:lblAlgn val="ctr"/>
        <c:lblOffset val="100"/>
        <c:noMultiLvlLbl val="0"/>
      </c:catAx>
      <c:valAx>
        <c:axId val="228215663"/>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28221903"/>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大学グラフ!$A$15:$A$24</c:f>
              <c:strCache>
                <c:ptCount val="10"/>
                <c:pt idx="0">
                  <c:v>医療が飛躍的に進歩し、誰もがいつまでも健康でいられる</c:v>
                </c:pt>
                <c:pt idx="1">
                  <c:v>予知技術や減災技術等により、災害による犠牲がでない</c:v>
                </c:pt>
                <c:pt idx="2">
                  <c:v>見守り技術や自動運転技術などで、犯罪や事故が起こらない</c:v>
                </c:pt>
                <c:pt idx="3">
                  <c:v>一人ひとりの人権が尊重され、誰もが個性や能力をいかして自己実現ができる</c:v>
                </c:pt>
                <c:pt idx="4">
                  <c:v>まち全体がバリアフリー</c:v>
                </c:pt>
                <c:pt idx="5">
                  <c:v>先端技術を活用した子育てサポートで、誰もが安心して子どもを生み育てることができる</c:v>
                </c:pt>
                <c:pt idx="6">
                  <c:v>貧困がなくなり、子どもたちが未来に向かってチャレンジできる</c:v>
                </c:pt>
                <c:pt idx="7">
                  <c:v>先端技術により、それぞれの子どもたちに合った学習ができる</c:v>
                </c:pt>
                <c:pt idx="8">
                  <c:v>健康や環境に配慮された人にやさしいまちが形成され、生涯を通じて暮らすことができる</c:v>
                </c:pt>
                <c:pt idx="9">
                  <c:v>自然が再生され、自然を身近に感じることができる</c:v>
                </c:pt>
              </c:strCache>
            </c:strRef>
          </c:cat>
          <c:val>
            <c:numRef>
              <c:f>大学グラフ!$B$15:$B$24</c:f>
            </c:numRef>
          </c:val>
          <c:extLst>
            <c:ext xmlns:c16="http://schemas.microsoft.com/office/drawing/2014/chart" uri="{C3380CC4-5D6E-409C-BE32-E72D297353CC}">
              <c16:uniqueId val="{00000000-3BB4-4E2B-B26A-463D7AC3A4B7}"/>
            </c:ext>
          </c:extLst>
        </c:ser>
        <c:ser>
          <c:idx val="1"/>
          <c:order val="1"/>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3BB4-4E2B-B26A-463D7AC3A4B7}"/>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3BB4-4E2B-B26A-463D7AC3A4B7}"/>
                </c:ext>
              </c:extLst>
            </c:dLbl>
            <c:dLbl>
              <c:idx val="8"/>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3BB4-4E2B-B26A-463D7AC3A4B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'MRT＋セミナーグラフ'!$A$15:$A$24</c:f>
              <c:strCache>
                <c:ptCount val="10"/>
                <c:pt idx="0">
                  <c:v>医療が飛躍的に進歩し、誰もがいつまでも健康でいられる</c:v>
                </c:pt>
                <c:pt idx="1">
                  <c:v>予知技術や減災技術等により、災害による犠牲がでない</c:v>
                </c:pt>
                <c:pt idx="2">
                  <c:v>見守り技術や自動運転技術などで、犯罪や事故が起こらない</c:v>
                </c:pt>
                <c:pt idx="3">
                  <c:v>一人ひとりの人権が尊重され、誰もが個性や能力をいかして自己実現ができる</c:v>
                </c:pt>
                <c:pt idx="4">
                  <c:v>まち全体がバリアフリー</c:v>
                </c:pt>
                <c:pt idx="5">
                  <c:v>先端技術を活用した子育てサポートで、誰もが安心して子どもを生み育てることができる</c:v>
                </c:pt>
                <c:pt idx="6">
                  <c:v>貧困がなくなり、子どもたちが未来に向かってチャレンジできる</c:v>
                </c:pt>
                <c:pt idx="7">
                  <c:v>先端技術により、それぞれの子どもたちに合った学習ができる</c:v>
                </c:pt>
                <c:pt idx="8">
                  <c:v>健康や環境に配慮された人にやさしいまちが形成され、生涯を通じて暮らすことができる</c:v>
                </c:pt>
                <c:pt idx="9">
                  <c:v>自然が再生され、自然を身近に感じることができる</c:v>
                </c:pt>
              </c:strCache>
            </c:strRef>
          </c:cat>
          <c:val>
            <c:numRef>
              <c:f>'MRT＋セミナーグラフ'!$C$15:$C$24</c:f>
              <c:numCache>
                <c:formatCode>0.0%</c:formatCode>
                <c:ptCount val="10"/>
                <c:pt idx="0">
                  <c:v>0.20862676056338028</c:v>
                </c:pt>
                <c:pt idx="1">
                  <c:v>9.2429577464788734E-2</c:v>
                </c:pt>
                <c:pt idx="2">
                  <c:v>4.5774647887323945E-2</c:v>
                </c:pt>
                <c:pt idx="3">
                  <c:v>0.15492957746478872</c:v>
                </c:pt>
                <c:pt idx="4">
                  <c:v>5.4577464788732391E-2</c:v>
                </c:pt>
                <c:pt idx="5">
                  <c:v>6.9542253521126765E-2</c:v>
                </c:pt>
                <c:pt idx="6">
                  <c:v>0.11091549295774648</c:v>
                </c:pt>
                <c:pt idx="7">
                  <c:v>2.3767605633802816E-2</c:v>
                </c:pt>
                <c:pt idx="8">
                  <c:v>0.16109154929577466</c:v>
                </c:pt>
                <c:pt idx="9">
                  <c:v>7.8345070422535218E-2</c:v>
                </c:pt>
              </c:numCache>
            </c:numRef>
          </c:val>
          <c:extLst>
            <c:ext xmlns:c16="http://schemas.microsoft.com/office/drawing/2014/chart" uri="{C3380CC4-5D6E-409C-BE32-E72D297353CC}">
              <c16:uniqueId val="{00000004-3BB4-4E2B-B26A-463D7AC3A4B7}"/>
            </c:ext>
          </c:extLst>
        </c:ser>
        <c:dLbls>
          <c:dLblPos val="outEnd"/>
          <c:showLegendKey val="0"/>
          <c:showVal val="1"/>
          <c:showCatName val="0"/>
          <c:showSerName val="0"/>
          <c:showPercent val="0"/>
          <c:showBubbleSize val="0"/>
        </c:dLbls>
        <c:gapWidth val="182"/>
        <c:axId val="242390527"/>
        <c:axId val="242395519"/>
      </c:barChart>
      <c:catAx>
        <c:axId val="24239052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5519"/>
        <c:crosses val="autoZero"/>
        <c:auto val="1"/>
        <c:lblAlgn val="ctr"/>
        <c:lblOffset val="100"/>
        <c:noMultiLvlLbl val="0"/>
      </c:catAx>
      <c:valAx>
        <c:axId val="242395519"/>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052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大学グラフ!$A$28:$A$31</c:f>
              <c:strCache>
                <c:ptCount val="4"/>
                <c:pt idx="0">
                  <c:v>大阪が世界に先駆けた高齢社会や健康・医療（癌や認知症の克服など）のモデルになっている</c:v>
                </c:pt>
                <c:pt idx="1">
                  <c:v>大阪が地球温暖化対策やプラスチックごみ対策などの世界のモデルになっている</c:v>
                </c:pt>
                <c:pt idx="2">
                  <c:v>大阪が有するまちづくりや交通対策、バリアフリー対策などのノウハウを活かして、世界の都市問題を解決につなげている</c:v>
                </c:pt>
                <c:pt idx="3">
                  <c:v>大阪に根付く、SDGsにも通じる「三方よし（売り手によし・買い手によし・世間によし）」や「おせっかい」の精神が世界にも広がっている</c:v>
                </c:pt>
              </c:strCache>
            </c:strRef>
          </c:cat>
          <c:val>
            <c:numRef>
              <c:f>大学グラフ!$B$28:$B$31</c:f>
            </c:numRef>
          </c:val>
          <c:extLst>
            <c:ext xmlns:c16="http://schemas.microsoft.com/office/drawing/2014/chart" uri="{C3380CC4-5D6E-409C-BE32-E72D297353CC}">
              <c16:uniqueId val="{00000000-B7AD-4FBD-9C6A-082249015396}"/>
            </c:ext>
          </c:extLst>
        </c:ser>
        <c:ser>
          <c:idx val="1"/>
          <c:order val="1"/>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B7AD-4FBD-9C6A-082249015396}"/>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B7AD-4FBD-9C6A-08224901539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'MRT＋セミナーグラフ'!$A$28:$A$31</c:f>
              <c:strCache>
                <c:ptCount val="4"/>
                <c:pt idx="0">
                  <c:v>大阪が世界に先駆けた高齢社会や健康・医療（癌や認知症の克服など）のモデルになっている</c:v>
                </c:pt>
                <c:pt idx="1">
                  <c:v>大阪が地球温暖化対策やプラスチックごみ対策などの世界のモデルになっている</c:v>
                </c:pt>
                <c:pt idx="2">
                  <c:v>大阪が有するまちづくりや交通対策、バリアフリー対策などのノウハウを活かして、世界の都市問題を解決につなげている</c:v>
                </c:pt>
                <c:pt idx="3">
                  <c:v>大阪に根付く、SDGsにも通じる「三方よし（売り手によし・買い手によし・世間によし）」や「おせっかい」の精神が世界にも広がっている</c:v>
                </c:pt>
              </c:strCache>
            </c:strRef>
          </c:cat>
          <c:val>
            <c:numRef>
              <c:f>'MRT＋セミナーグラフ'!$C$28:$C$31</c:f>
              <c:numCache>
                <c:formatCode>0.0%</c:formatCode>
                <c:ptCount val="4"/>
                <c:pt idx="0">
                  <c:v>0.29770318021201414</c:v>
                </c:pt>
                <c:pt idx="1">
                  <c:v>0.2058303886925795</c:v>
                </c:pt>
                <c:pt idx="2">
                  <c:v>0.23586572438162545</c:v>
                </c:pt>
                <c:pt idx="3">
                  <c:v>0.26060070671378094</c:v>
                </c:pt>
              </c:numCache>
            </c:numRef>
          </c:val>
          <c:extLst>
            <c:ext xmlns:c16="http://schemas.microsoft.com/office/drawing/2014/chart" uri="{C3380CC4-5D6E-409C-BE32-E72D297353CC}">
              <c16:uniqueId val="{00000003-B7AD-4FBD-9C6A-082249015396}"/>
            </c:ext>
          </c:extLst>
        </c:ser>
        <c:dLbls>
          <c:dLblPos val="outEnd"/>
          <c:showLegendKey val="0"/>
          <c:showVal val="1"/>
          <c:showCatName val="0"/>
          <c:showSerName val="0"/>
          <c:showPercent val="0"/>
          <c:showBubbleSize val="0"/>
        </c:dLbls>
        <c:gapWidth val="182"/>
        <c:axId val="242389695"/>
        <c:axId val="242393439"/>
      </c:barChart>
      <c:catAx>
        <c:axId val="24238969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93439"/>
        <c:crosses val="autoZero"/>
        <c:auto val="1"/>
        <c:lblAlgn val="ctr"/>
        <c:lblOffset val="100"/>
        <c:noMultiLvlLbl val="0"/>
      </c:catAx>
      <c:valAx>
        <c:axId val="242393439"/>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42389695"/>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'【MRT＋セミナー】このアンケートをウ..._frequenc'!$B$2:$B$13</c:f>
              <c:strCache>
                <c:ptCount val="12"/>
                <c:pt idx="0">
                  <c:v>未来</c:v>
                </c:pt>
                <c:pt idx="1">
                  <c:v>世界</c:v>
                </c:pt>
                <c:pt idx="2">
                  <c:v>子供</c:v>
                </c:pt>
                <c:pt idx="3">
                  <c:v>社会</c:v>
                </c:pt>
                <c:pt idx="4">
                  <c:v>安心</c:v>
                </c:pt>
                <c:pt idx="5">
                  <c:v>環境</c:v>
                </c:pt>
                <c:pt idx="6">
                  <c:v>日本</c:v>
                </c:pt>
                <c:pt idx="7">
                  <c:v>生活</c:v>
                </c:pt>
                <c:pt idx="8">
                  <c:v>子供達</c:v>
                </c:pt>
                <c:pt idx="9">
                  <c:v>医療</c:v>
                </c:pt>
                <c:pt idx="10">
                  <c:v>文化</c:v>
                </c:pt>
                <c:pt idx="11">
                  <c:v>必要</c:v>
                </c:pt>
              </c:strCache>
            </c:strRef>
          </c:cat>
          <c:val>
            <c:numRef>
              <c:f>'【MRT＋セミナー】このアンケートをウ..._frequenc'!$C$2:$C$13</c:f>
              <c:numCache>
                <c:formatCode>General</c:formatCode>
                <c:ptCount val="12"/>
                <c:pt idx="0">
                  <c:v>33</c:v>
                </c:pt>
                <c:pt idx="1">
                  <c:v>32</c:v>
                </c:pt>
                <c:pt idx="2">
                  <c:v>29</c:v>
                </c:pt>
                <c:pt idx="3">
                  <c:v>27</c:v>
                </c:pt>
                <c:pt idx="4">
                  <c:v>25</c:v>
                </c:pt>
                <c:pt idx="5">
                  <c:v>24</c:v>
                </c:pt>
                <c:pt idx="6">
                  <c:v>24</c:v>
                </c:pt>
                <c:pt idx="7">
                  <c:v>19</c:v>
                </c:pt>
                <c:pt idx="8">
                  <c:v>17</c:v>
                </c:pt>
                <c:pt idx="9">
                  <c:v>17</c:v>
                </c:pt>
                <c:pt idx="10">
                  <c:v>17</c:v>
                </c:pt>
                <c:pt idx="11">
                  <c:v>17</c:v>
                </c:pt>
              </c:numCache>
            </c:numRef>
          </c:val>
          <c:extLst>
            <c:ext xmlns:c16="http://schemas.microsoft.com/office/drawing/2014/chart" uri="{C3380CC4-5D6E-409C-BE32-E72D297353CC}">
              <c16:uniqueId val="{00000000-5281-4C0E-9E7D-A5B1B8C94C97}"/>
            </c:ext>
          </c:extLst>
        </c:ser>
        <c:dLbls>
          <c:dLblPos val="outEnd"/>
          <c:showLegendKey val="0"/>
          <c:showVal val="1"/>
          <c:showCatName val="0"/>
          <c:showSerName val="0"/>
          <c:showPercent val="0"/>
          <c:showBubbleSize val="0"/>
        </c:dLbls>
        <c:gapWidth val="182"/>
        <c:axId val="859516272"/>
        <c:axId val="859522512"/>
      </c:barChart>
      <c:catAx>
        <c:axId val="8595162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59522512"/>
        <c:crosses val="autoZero"/>
        <c:auto val="1"/>
        <c:lblAlgn val="ctr"/>
        <c:lblOffset val="100"/>
        <c:noMultiLvlLbl val="0"/>
      </c:catAx>
      <c:valAx>
        <c:axId val="859522512"/>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5951627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大学グラフ!$A$1:$A$10</c:f>
              <c:strCache>
                <c:ptCount val="10"/>
                <c:pt idx="0">
                  <c:v>どんな病気でも治せる新しい医療技術等が次々と生まれる</c:v>
                </c:pt>
                <c:pt idx="1">
                  <c:v>先端技術を活用して世界初の製品やサービスがどんどん生み出される</c:v>
                </c:pt>
                <c:pt idx="2">
                  <c:v>失敗しても、何度でも新たな事業に挑戦できる</c:v>
                </c:pt>
                <c:pt idx="3">
                  <c:v>世界中から芸術家が集まり新しい文化を生み出したり、仮想空間でいつでも世界中の人たちと交流できる</c:v>
                </c:pt>
                <c:pt idx="4">
                  <c:v>働く場所や時間が自由に選択できる</c:v>
                </c:pt>
                <c:pt idx="5">
                  <c:v>誰もがいつでも学び直しできる</c:v>
                </c:pt>
                <c:pt idx="6">
                  <c:v>CO2やプラスチックゴミの排出をゼロにするなど、地球の環境が守られている</c:v>
                </c:pt>
                <c:pt idx="7">
                  <c:v>自動運転や空飛ぶ車などで自由に移動できる</c:v>
                </c:pt>
                <c:pt idx="8">
                  <c:v>日常生活のデータが活用され、暮らしの豊かさにつながる新しいサービスが生み出される</c:v>
                </c:pt>
                <c:pt idx="9">
                  <c:v>国際的に開かれ、世界中から大阪に人や企業、情報が集まっている</c:v>
                </c:pt>
              </c:strCache>
            </c:strRef>
          </c:cat>
          <c:val>
            <c:numRef>
              <c:f>大学グラフ!$B$1:$B$10</c:f>
            </c:numRef>
          </c:val>
          <c:extLst>
            <c:ext xmlns:c16="http://schemas.microsoft.com/office/drawing/2014/chart" uri="{C3380CC4-5D6E-409C-BE32-E72D297353CC}">
              <c16:uniqueId val="{00000000-A4E0-4E0C-87F6-D72393EC261A}"/>
            </c:ext>
          </c:extLst>
        </c:ser>
        <c:ser>
          <c:idx val="1"/>
          <c:order val="1"/>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A4E0-4E0C-87F6-D72393EC261A}"/>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A4E0-4E0C-87F6-D72393EC261A}"/>
                </c:ext>
              </c:extLst>
            </c:dLbl>
            <c:dLbl>
              <c:idx val="6"/>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A4E0-4E0C-87F6-D72393EC261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学校グラフ!$A$1:$A$10</c:f>
              <c:strCache>
                <c:ptCount val="10"/>
                <c:pt idx="0">
                  <c:v>どんな病気でも治せる新しい医療技術等が次々と生まれる</c:v>
                </c:pt>
                <c:pt idx="1">
                  <c:v>先端技術を活用して世界初の製品やサービスがどんどん生み出される</c:v>
                </c:pt>
                <c:pt idx="2">
                  <c:v>失敗しても、何度でも新たな事業に挑戦できる</c:v>
                </c:pt>
                <c:pt idx="3">
                  <c:v>世界中から芸術家が集まり新しい文化を生み出したり、仮想空間でいつでも世界中の人たちと交流できる</c:v>
                </c:pt>
                <c:pt idx="4">
                  <c:v>働く場所や時間が自由に選択できる</c:v>
                </c:pt>
                <c:pt idx="5">
                  <c:v>誰もがいつでも学び直しできる</c:v>
                </c:pt>
                <c:pt idx="6">
                  <c:v>CO2やプラスチックゴミの排出をゼロにするなど、地球の環境が守られている</c:v>
                </c:pt>
                <c:pt idx="7">
                  <c:v>自動運転や空飛ぶ車などで自由に移動できる</c:v>
                </c:pt>
                <c:pt idx="8">
                  <c:v>日常生活のデータが活用され、暮らしの豊かさにつながる新しいサービスが生み出される</c:v>
                </c:pt>
                <c:pt idx="9">
                  <c:v>国際的に開かれ、世界中から大阪に人や企業、情報が集まっている</c:v>
                </c:pt>
              </c:strCache>
            </c:strRef>
          </c:cat>
          <c:val>
            <c:numRef>
              <c:f>学校グラフ!$C$1:$C$10</c:f>
              <c:numCache>
                <c:formatCode>0.0%</c:formatCode>
                <c:ptCount val="10"/>
                <c:pt idx="0">
                  <c:v>0.16155419222903886</c:v>
                </c:pt>
                <c:pt idx="1">
                  <c:v>0.13701431492842536</c:v>
                </c:pt>
                <c:pt idx="2">
                  <c:v>0.1165644171779141</c:v>
                </c:pt>
                <c:pt idx="3">
                  <c:v>6.9529652351738247E-2</c:v>
                </c:pt>
                <c:pt idx="4">
                  <c:v>0.10838445807770961</c:v>
                </c:pt>
                <c:pt idx="5">
                  <c:v>5.112474437627812E-2</c:v>
                </c:pt>
                <c:pt idx="6">
                  <c:v>0.14314928425357873</c:v>
                </c:pt>
                <c:pt idx="7">
                  <c:v>4.4989775051124746E-2</c:v>
                </c:pt>
                <c:pt idx="8">
                  <c:v>7.3619631901840496E-2</c:v>
                </c:pt>
                <c:pt idx="9">
                  <c:v>9.4069529652351741E-2</c:v>
                </c:pt>
              </c:numCache>
            </c:numRef>
          </c:val>
          <c:extLst>
            <c:ext xmlns:c16="http://schemas.microsoft.com/office/drawing/2014/chart" uri="{C3380CC4-5D6E-409C-BE32-E72D297353CC}">
              <c16:uniqueId val="{00000004-A4E0-4E0C-87F6-D72393EC261A}"/>
            </c:ext>
          </c:extLst>
        </c:ser>
        <c:dLbls>
          <c:showLegendKey val="0"/>
          <c:showVal val="0"/>
          <c:showCatName val="0"/>
          <c:showSerName val="0"/>
          <c:showPercent val="0"/>
          <c:showBubbleSize val="0"/>
        </c:dLbls>
        <c:gapWidth val="182"/>
        <c:axId val="228221903"/>
        <c:axId val="228215663"/>
      </c:barChart>
      <c:catAx>
        <c:axId val="22822190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28215663"/>
        <c:crosses val="autoZero"/>
        <c:auto val="1"/>
        <c:lblAlgn val="ctr"/>
        <c:lblOffset val="100"/>
        <c:noMultiLvlLbl val="0"/>
      </c:catAx>
      <c:valAx>
        <c:axId val="228215663"/>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28221903"/>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B10D2460-EA33-4F64-A101-1AAC1F82BEBC}" type="datetimeFigureOut">
              <a:rPr kumimoji="1" lang="ja-JP" altLang="en-US" smtClean="0"/>
              <a:t>2020/3/31</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7FBB6248-C2D3-47DF-923C-02A101D0B070}" type="slidenum">
              <a:rPr kumimoji="1" lang="ja-JP" altLang="en-US" smtClean="0"/>
              <a:t>‹#›</a:t>
            </a:fld>
            <a:endParaRPr kumimoji="1" lang="ja-JP" altLang="en-US"/>
          </a:p>
        </p:txBody>
      </p:sp>
    </p:spTree>
    <p:extLst>
      <p:ext uri="{BB962C8B-B14F-4D97-AF65-F5344CB8AC3E}">
        <p14:creationId xmlns:p14="http://schemas.microsoft.com/office/powerpoint/2010/main" val="21795546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ADC004DA-1050-4399-AC60-3F835403D04A}" type="datetimeFigureOut">
              <a:rPr kumimoji="1" lang="ja-JP" altLang="en-US" smtClean="0"/>
              <a:t>2020/3/31</a:t>
            </a:fld>
            <a:endParaRPr kumimoji="1" lang="ja-JP" altLang="en-US"/>
          </a:p>
        </p:txBody>
      </p:sp>
      <p:sp>
        <p:nvSpPr>
          <p:cNvPr id="4" name="スライド イメージ プレースホルダー 3"/>
          <p:cNvSpPr>
            <a:spLocks noGrp="1" noRot="1" noChangeAspect="1"/>
          </p:cNvSpPr>
          <p:nvPr>
            <p:ph type="sldImg" idx="2"/>
          </p:nvPr>
        </p:nvSpPr>
        <p:spPr>
          <a:xfrm>
            <a:off x="1206500" y="1243013"/>
            <a:ext cx="43942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BA841F3B-5A04-41FB-8249-8E399CC488D9}" type="slidenum">
              <a:rPr kumimoji="1" lang="ja-JP" altLang="en-US" smtClean="0"/>
              <a:t>‹#›</a:t>
            </a:fld>
            <a:endParaRPr kumimoji="1" lang="ja-JP" altLang="en-US"/>
          </a:p>
        </p:txBody>
      </p:sp>
    </p:spTree>
    <p:extLst>
      <p:ext uri="{BB962C8B-B14F-4D97-AF65-F5344CB8AC3E}">
        <p14:creationId xmlns:p14="http://schemas.microsoft.com/office/powerpoint/2010/main" val="29686845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237197"/>
            <a:ext cx="7429500" cy="2631887"/>
          </a:xfrm>
        </p:spPr>
        <p:txBody>
          <a:bodyPr anchor="b"/>
          <a:lstStyle>
            <a:lvl1pPr algn="ctr">
              <a:defRPr sz="6614"/>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238250" y="3970580"/>
            <a:ext cx="742950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27D4917-32BD-448A-84C5-F9C9A5651B3C}" type="datetime1">
              <a:rPr kumimoji="1" lang="ja-JP" altLang="en-US" smtClean="0"/>
              <a:t>2020/3/31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366617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D4CCCE5-F94A-4036-AC9D-4FF11E65A0BC}" type="datetime1">
              <a:rPr kumimoji="1" lang="ja-JP" altLang="en-US" smtClean="0"/>
              <a:t>2020/3/31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253809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402483"/>
            <a:ext cx="2135188" cy="640647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81039" y="402483"/>
            <a:ext cx="6256337" cy="640647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8C9B09E-A280-4C89-98FF-F678FA24F3F1}" type="datetime1">
              <a:rPr kumimoji="1" lang="ja-JP" altLang="en-US" smtClean="0"/>
              <a:t>2020/3/31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2586381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6276" y="1884670"/>
            <a:ext cx="8543925" cy="3144614"/>
          </a:xfrm>
        </p:spPr>
        <p:txBody>
          <a:bodyPr anchor="b"/>
          <a:lstStyle>
            <a:lvl1pPr>
              <a:defRPr sz="6614"/>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76276" y="5059034"/>
            <a:ext cx="8543925" cy="1653678"/>
          </a:xfrm>
        </p:spPr>
        <p:txBody>
          <a:bodyPr/>
          <a:lstStyle>
            <a:lvl1pPr marL="0" indent="0">
              <a:buNone/>
              <a:defRPr sz="2646">
                <a:solidFill>
                  <a:schemeClr val="tx1">
                    <a:tint val="75000"/>
                  </a:schemeClr>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A843614-7666-4D5C-8343-F3651AE67179}" type="datetime1">
              <a:rPr kumimoji="1" lang="ja-JP" altLang="en-US" smtClean="0"/>
              <a:t>2020/3/31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599382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81038" y="2012414"/>
            <a:ext cx="4195762" cy="4796544"/>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29201" y="2012414"/>
            <a:ext cx="4195763" cy="4796544"/>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9EB9E85-703B-4915-96AE-BA5AFCE3E475}" type="datetime1">
              <a:rPr kumimoji="1" lang="ja-JP" altLang="en-US" smtClean="0"/>
              <a:t>2020/3/31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4250135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6" y="402483"/>
            <a:ext cx="8543925" cy="1461188"/>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82625" y="1853171"/>
            <a:ext cx="4191000"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82625" y="2761381"/>
            <a:ext cx="4191000" cy="4061576"/>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14914" y="1853171"/>
            <a:ext cx="42116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14914" y="2761381"/>
            <a:ext cx="4211637" cy="4061576"/>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2A99C3E-50F6-4F78-9102-7F6FDADE6501}" type="datetime1">
              <a:rPr kumimoji="1" lang="ja-JP" altLang="en-US" smtClean="0"/>
              <a:t>2020/3/31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4157280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64F28D7-1058-49D4-8C62-9CD1A710D58D}" type="datetime1">
              <a:rPr kumimoji="1" lang="ja-JP" altLang="en-US" smtClean="0"/>
              <a:t>2020/3/31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569792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6B1D794-2112-4F90-B2A3-EF7DA8553645}" type="datetime1">
              <a:rPr kumimoji="1" lang="ja-JP" altLang="en-US" smtClean="0"/>
              <a:t>2020/3/31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1630008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503978"/>
            <a:ext cx="3194050" cy="1763924"/>
          </a:xfrm>
        </p:spPr>
        <p:txBody>
          <a:bodyPr anchor="b"/>
          <a:lstStyle>
            <a:lvl1pPr>
              <a:defRPr sz="3527"/>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211638" y="1088454"/>
            <a:ext cx="5014912"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82625" y="2267902"/>
            <a:ext cx="3194050"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37ABFDF-BB1D-4DFA-9827-CC14A04C84BC}" type="datetime1">
              <a:rPr kumimoji="1" lang="ja-JP" altLang="en-US" smtClean="0"/>
              <a:t>2020/3/31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996053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503978"/>
            <a:ext cx="3194050" cy="1763924"/>
          </a:xfrm>
        </p:spPr>
        <p:txBody>
          <a:bodyPr anchor="b"/>
          <a:lstStyle>
            <a:lvl1pPr>
              <a:defRPr sz="3527"/>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4211638" y="1088454"/>
            <a:ext cx="5014912" cy="5372269"/>
          </a:xfrm>
        </p:spPr>
        <p:txBody>
          <a:bodyPr/>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endParaRPr kumimoji="1" lang="ja-JP" altLang="en-US"/>
          </a:p>
        </p:txBody>
      </p:sp>
      <p:sp>
        <p:nvSpPr>
          <p:cNvPr id="4" name="テキスト プレースホルダー 3"/>
          <p:cNvSpPr>
            <a:spLocks noGrp="1"/>
          </p:cNvSpPr>
          <p:nvPr>
            <p:ph type="body" sz="half" idx="2"/>
          </p:nvPr>
        </p:nvSpPr>
        <p:spPr>
          <a:xfrm>
            <a:off x="682625" y="2267902"/>
            <a:ext cx="3194050"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7331489-558A-4431-BB05-682FEB846AD2}" type="datetime1">
              <a:rPr kumimoji="1" lang="ja-JP" altLang="en-US" smtClean="0"/>
              <a:t>2020/3/31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3312933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957AC7A-CDB4-4D03-9CC6-C5BF2D126EFC}" type="datetime1">
              <a:rPr kumimoji="1" lang="ja-JP" altLang="en-US" smtClean="0"/>
              <a:t>2020/3/31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3189672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0C24D5E-9C21-40CA-9F38-36386EB9B057}" type="datetime1">
              <a:rPr kumimoji="1" lang="ja-JP" altLang="en-US" smtClean="0"/>
              <a:t>2020/3/31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678663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402483"/>
            <a:ext cx="2135188" cy="640647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81039" y="402483"/>
            <a:ext cx="6256337" cy="640647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CDE057F-C4B6-46D8-A8DE-8D80A4C7361F}" type="datetime1">
              <a:rPr kumimoji="1" lang="ja-JP" altLang="en-US" smtClean="0"/>
              <a:t>2020/3/31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1748196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237197"/>
            <a:ext cx="8420100" cy="2631887"/>
          </a:xfrm>
        </p:spPr>
        <p:txBody>
          <a:bodyPr anchor="b"/>
          <a:lstStyle>
            <a:lvl1pPr algn="ctr">
              <a:defRPr sz="65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38250" y="3970580"/>
            <a:ext cx="7429500" cy="1825171"/>
          </a:xfrm>
        </p:spPr>
        <p:txBody>
          <a:bodyPr/>
          <a:lstStyle>
            <a:lvl1pPr marL="0" indent="0" algn="ctr">
              <a:buNone/>
              <a:defRPr sz="2600"/>
            </a:lvl1pPr>
            <a:lvl2pPr marL="495285" indent="0" algn="ctr">
              <a:buNone/>
              <a:defRPr sz="2167"/>
            </a:lvl2pPr>
            <a:lvl3pPr marL="990570" indent="0" algn="ctr">
              <a:buNone/>
              <a:defRPr sz="1950"/>
            </a:lvl3pPr>
            <a:lvl4pPr marL="1485854" indent="0" algn="ctr">
              <a:buNone/>
              <a:defRPr sz="1733"/>
            </a:lvl4pPr>
            <a:lvl5pPr marL="1981139" indent="0" algn="ctr">
              <a:buNone/>
              <a:defRPr sz="1733"/>
            </a:lvl5pPr>
            <a:lvl6pPr marL="2476424" indent="0" algn="ctr">
              <a:buNone/>
              <a:defRPr sz="1733"/>
            </a:lvl6pPr>
            <a:lvl7pPr marL="2971709" indent="0" algn="ctr">
              <a:buNone/>
              <a:defRPr sz="1733"/>
            </a:lvl7pPr>
            <a:lvl8pPr marL="3466993" indent="0" algn="ctr">
              <a:buNone/>
              <a:defRPr sz="1733"/>
            </a:lvl8pPr>
            <a:lvl9pPr marL="3962278" indent="0" algn="ctr">
              <a:buNone/>
              <a:defRPr sz="1733"/>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09D8FB77-2297-473F-80DD-7EF50D2F15B3}" type="datetime1">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144422740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9D8FB77-2297-473F-80DD-7EF50D2F15B3}" type="datetime1">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171876831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884671"/>
            <a:ext cx="8543925" cy="3144614"/>
          </a:xfrm>
        </p:spPr>
        <p:txBody>
          <a:bodyPr anchor="b"/>
          <a:lstStyle>
            <a:lvl1pPr>
              <a:defRPr sz="65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5879" y="5059035"/>
            <a:ext cx="8543925" cy="1653678"/>
          </a:xfrm>
        </p:spPr>
        <p:txBody>
          <a:bodyPr/>
          <a:lstStyle>
            <a:lvl1pPr marL="0" indent="0">
              <a:buNone/>
              <a:defRPr sz="2600">
                <a:solidFill>
                  <a:schemeClr val="tx1"/>
                </a:solidFill>
              </a:defRPr>
            </a:lvl1pPr>
            <a:lvl2pPr marL="495285" indent="0">
              <a:buNone/>
              <a:defRPr sz="2167">
                <a:solidFill>
                  <a:schemeClr val="tx1">
                    <a:tint val="75000"/>
                  </a:schemeClr>
                </a:solidFill>
              </a:defRPr>
            </a:lvl2pPr>
            <a:lvl3pPr marL="990570" indent="0">
              <a:buNone/>
              <a:defRPr sz="1950">
                <a:solidFill>
                  <a:schemeClr val="tx1">
                    <a:tint val="75000"/>
                  </a:schemeClr>
                </a:solidFill>
              </a:defRPr>
            </a:lvl3pPr>
            <a:lvl4pPr marL="1485854" indent="0">
              <a:buNone/>
              <a:defRPr sz="1733">
                <a:solidFill>
                  <a:schemeClr val="tx1">
                    <a:tint val="75000"/>
                  </a:schemeClr>
                </a:solidFill>
              </a:defRPr>
            </a:lvl4pPr>
            <a:lvl5pPr marL="1981139" indent="0">
              <a:buNone/>
              <a:defRPr sz="1733">
                <a:solidFill>
                  <a:schemeClr val="tx1">
                    <a:tint val="75000"/>
                  </a:schemeClr>
                </a:solidFill>
              </a:defRPr>
            </a:lvl5pPr>
            <a:lvl6pPr marL="2476424" indent="0">
              <a:buNone/>
              <a:defRPr sz="1733">
                <a:solidFill>
                  <a:schemeClr val="tx1">
                    <a:tint val="75000"/>
                  </a:schemeClr>
                </a:solidFill>
              </a:defRPr>
            </a:lvl6pPr>
            <a:lvl7pPr marL="2971709" indent="0">
              <a:buNone/>
              <a:defRPr sz="1733">
                <a:solidFill>
                  <a:schemeClr val="tx1">
                    <a:tint val="75000"/>
                  </a:schemeClr>
                </a:solidFill>
              </a:defRPr>
            </a:lvl7pPr>
            <a:lvl8pPr marL="3466993" indent="0">
              <a:buNone/>
              <a:defRPr sz="1733">
                <a:solidFill>
                  <a:schemeClr val="tx1">
                    <a:tint val="75000"/>
                  </a:schemeClr>
                </a:solidFill>
              </a:defRPr>
            </a:lvl8pPr>
            <a:lvl9pPr marL="3962278" indent="0">
              <a:buNone/>
              <a:defRPr sz="1733">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09D8FB77-2297-473F-80DD-7EF50D2F15B3}" type="datetime1">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3051128468"/>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1038" y="2012414"/>
            <a:ext cx="4210050" cy="4796544"/>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014913" y="2012414"/>
            <a:ext cx="4210050" cy="4796544"/>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09D8FB77-2297-473F-80DD-7EF50D2F15B3}" type="datetime1">
              <a:rPr kumimoji="1" lang="ja-JP" altLang="en-US" smtClean="0"/>
              <a:t>2020/3/31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226526139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402484"/>
            <a:ext cx="8543925" cy="1461188"/>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2329" y="1853171"/>
            <a:ext cx="4190702" cy="908210"/>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lang="ja-JP" altLang="en-US" smtClean="0"/>
              <a:t>マスター テキストの書式設定</a:t>
            </a:r>
          </a:p>
        </p:txBody>
      </p:sp>
      <p:sp>
        <p:nvSpPr>
          <p:cNvPr id="4" name="Content Placeholder 3"/>
          <p:cNvSpPr>
            <a:spLocks noGrp="1"/>
          </p:cNvSpPr>
          <p:nvPr>
            <p:ph sz="half" idx="2"/>
          </p:nvPr>
        </p:nvSpPr>
        <p:spPr>
          <a:xfrm>
            <a:off x="682329" y="2761381"/>
            <a:ext cx="4190702" cy="4061576"/>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014913" y="1853171"/>
            <a:ext cx="4211340" cy="908210"/>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lang="ja-JP" altLang="en-US" smtClean="0"/>
              <a:t>マスター テキストの書式設定</a:t>
            </a:r>
          </a:p>
        </p:txBody>
      </p:sp>
      <p:sp>
        <p:nvSpPr>
          <p:cNvPr id="6" name="Content Placeholder 5"/>
          <p:cNvSpPr>
            <a:spLocks noGrp="1"/>
          </p:cNvSpPr>
          <p:nvPr>
            <p:ph sz="quarter" idx="4"/>
          </p:nvPr>
        </p:nvSpPr>
        <p:spPr>
          <a:xfrm>
            <a:off x="5014913" y="2761381"/>
            <a:ext cx="4211340" cy="4061576"/>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09D8FB77-2297-473F-80DD-7EF50D2F15B3}" type="datetime1">
              <a:rPr kumimoji="1" lang="ja-JP" altLang="en-US" smtClean="0"/>
              <a:t>2020/3/31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296000442"/>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09D8FB77-2297-473F-80DD-7EF50D2F15B3}" type="datetime1">
              <a:rPr kumimoji="1" lang="ja-JP" altLang="en-US" smtClean="0"/>
              <a:t>2020/3/31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3921372011"/>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D8FB77-2297-473F-80DD-7EF50D2F15B3}" type="datetime1">
              <a:rPr kumimoji="1" lang="ja-JP" altLang="en-US" smtClean="0"/>
              <a:t>2020/3/31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2117597279"/>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503978"/>
            <a:ext cx="3194943" cy="1763924"/>
          </a:xfrm>
        </p:spPr>
        <p:txBody>
          <a:bodyPr anchor="b"/>
          <a:lstStyle>
            <a:lvl1pPr>
              <a:defRPr sz="3467"/>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211340" y="1088455"/>
            <a:ext cx="5014913" cy="5372269"/>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82328" y="2267902"/>
            <a:ext cx="3194943" cy="4201570"/>
          </a:xfrm>
        </p:spPr>
        <p:txBody>
          <a:bodyPr/>
          <a:lstStyle>
            <a:lvl1pPr marL="0" indent="0">
              <a:buNone/>
              <a:defRPr sz="1733"/>
            </a:lvl1pPr>
            <a:lvl2pPr marL="495285" indent="0">
              <a:buNone/>
              <a:defRPr sz="1517"/>
            </a:lvl2pPr>
            <a:lvl3pPr marL="990570" indent="0">
              <a:buNone/>
              <a:defRPr sz="1300"/>
            </a:lvl3pPr>
            <a:lvl4pPr marL="1485854" indent="0">
              <a:buNone/>
              <a:defRPr sz="1083"/>
            </a:lvl4pPr>
            <a:lvl5pPr marL="1981139" indent="0">
              <a:buNone/>
              <a:defRPr sz="1083"/>
            </a:lvl5pPr>
            <a:lvl6pPr marL="2476424" indent="0">
              <a:buNone/>
              <a:defRPr sz="1083"/>
            </a:lvl6pPr>
            <a:lvl7pPr marL="2971709" indent="0">
              <a:buNone/>
              <a:defRPr sz="1083"/>
            </a:lvl7pPr>
            <a:lvl8pPr marL="3466993" indent="0">
              <a:buNone/>
              <a:defRPr sz="1083"/>
            </a:lvl8pPr>
            <a:lvl9pPr marL="3962278" indent="0">
              <a:buNone/>
              <a:defRPr sz="108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09D8FB77-2297-473F-80DD-7EF50D2F15B3}" type="datetime1">
              <a:rPr kumimoji="1" lang="ja-JP" altLang="en-US" smtClean="0"/>
              <a:t>2020/3/31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375993079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503978"/>
            <a:ext cx="3194943" cy="1763924"/>
          </a:xfrm>
        </p:spPr>
        <p:txBody>
          <a:bodyPr anchor="b"/>
          <a:lstStyle>
            <a:lvl1pPr>
              <a:defRPr sz="3467"/>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211340" y="1088455"/>
            <a:ext cx="5014913" cy="5372269"/>
          </a:xfrm>
        </p:spPr>
        <p:txBody>
          <a:bodyPr anchor="t"/>
          <a:lstStyle>
            <a:lvl1pPr marL="0" indent="0">
              <a:buNone/>
              <a:defRPr sz="3467"/>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ja-JP" altLang="en-US" smtClean="0"/>
              <a:t>図を追加</a:t>
            </a:r>
            <a:endParaRPr lang="en-US" dirty="0"/>
          </a:p>
        </p:txBody>
      </p:sp>
      <p:sp>
        <p:nvSpPr>
          <p:cNvPr id="4" name="Text Placeholder 3"/>
          <p:cNvSpPr>
            <a:spLocks noGrp="1"/>
          </p:cNvSpPr>
          <p:nvPr>
            <p:ph type="body" sz="half" idx="2"/>
          </p:nvPr>
        </p:nvSpPr>
        <p:spPr>
          <a:xfrm>
            <a:off x="682328" y="2267902"/>
            <a:ext cx="3194943" cy="4201570"/>
          </a:xfrm>
        </p:spPr>
        <p:txBody>
          <a:bodyPr/>
          <a:lstStyle>
            <a:lvl1pPr marL="0" indent="0">
              <a:buNone/>
              <a:defRPr sz="1733"/>
            </a:lvl1pPr>
            <a:lvl2pPr marL="495285" indent="0">
              <a:buNone/>
              <a:defRPr sz="1517"/>
            </a:lvl2pPr>
            <a:lvl3pPr marL="990570" indent="0">
              <a:buNone/>
              <a:defRPr sz="1300"/>
            </a:lvl3pPr>
            <a:lvl4pPr marL="1485854" indent="0">
              <a:buNone/>
              <a:defRPr sz="1083"/>
            </a:lvl4pPr>
            <a:lvl5pPr marL="1981139" indent="0">
              <a:buNone/>
              <a:defRPr sz="1083"/>
            </a:lvl5pPr>
            <a:lvl6pPr marL="2476424" indent="0">
              <a:buNone/>
              <a:defRPr sz="1083"/>
            </a:lvl6pPr>
            <a:lvl7pPr marL="2971709" indent="0">
              <a:buNone/>
              <a:defRPr sz="1083"/>
            </a:lvl7pPr>
            <a:lvl8pPr marL="3466993" indent="0">
              <a:buNone/>
              <a:defRPr sz="1083"/>
            </a:lvl8pPr>
            <a:lvl9pPr marL="3962278" indent="0">
              <a:buNone/>
              <a:defRPr sz="108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09D8FB77-2297-473F-80DD-7EF50D2F15B3}" type="datetime1">
              <a:rPr kumimoji="1" lang="ja-JP" altLang="en-US" smtClean="0"/>
              <a:t>2020/3/31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18667497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6276" y="1884670"/>
            <a:ext cx="8543925" cy="3144614"/>
          </a:xfrm>
        </p:spPr>
        <p:txBody>
          <a:bodyPr anchor="b"/>
          <a:lstStyle>
            <a:lvl1pPr>
              <a:defRPr sz="6614"/>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76276" y="5059034"/>
            <a:ext cx="8543925" cy="1653678"/>
          </a:xfrm>
        </p:spPr>
        <p:txBody>
          <a:bodyPr/>
          <a:lstStyle>
            <a:lvl1pPr marL="0" indent="0">
              <a:buNone/>
              <a:defRPr sz="2646">
                <a:solidFill>
                  <a:schemeClr val="tx1">
                    <a:tint val="75000"/>
                  </a:schemeClr>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8ED7AB3-5F74-4CC6-8421-6917E422EF85}" type="datetime1">
              <a:rPr kumimoji="1" lang="ja-JP" altLang="en-US" smtClean="0"/>
              <a:t>2020/3/31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4160731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9D8FB77-2297-473F-80DD-7EF50D2F15B3}" type="datetime1">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659738706"/>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402483"/>
            <a:ext cx="2135981" cy="640647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81038" y="402483"/>
            <a:ext cx="6284119" cy="640647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9D8FB77-2297-473F-80DD-7EF50D2F15B3}" type="datetime1">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243927649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B3C24C-9B87-4087-B524-DFC70807101E}" type="datetime1">
              <a:rPr kumimoji="1" lang="ja-JP" altLang="en-US" smtClean="0"/>
              <a:t>2020/3/31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0361073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下">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5E6014F7-CC6A-40D1-B6C1-DDBFECDF1B8F}" type="datetime1">
              <a:rPr kumimoji="1" lang="ja-JP" altLang="en-US" smtClean="0"/>
              <a:t>2020/3/31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7086696"/>
            <a:ext cx="697412" cy="402483"/>
          </a:xfrm>
          <a:solidFill>
            <a:schemeClr val="bg1"/>
          </a:solidFill>
          <a:ln>
            <a:solidFill>
              <a:schemeClr val="accent6"/>
            </a:solidFill>
          </a:ln>
        </p:spPr>
        <p:style>
          <a:lnRef idx="2">
            <a:schemeClr val="accent1"/>
          </a:lnRef>
          <a:fillRef idx="1">
            <a:schemeClr val="lt1"/>
          </a:fillRef>
          <a:effectRef idx="0">
            <a:schemeClr val="accent1"/>
          </a:effectRef>
          <a:fontRef idx="none"/>
        </p:style>
        <p:txBody>
          <a:bodyPr/>
          <a:lstStyle>
            <a:lvl1pPr algn="ctr">
              <a:defRPr sz="1543">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dirty="0"/>
          </a:p>
        </p:txBody>
      </p:sp>
    </p:spTree>
    <p:extLst>
      <p:ext uri="{BB962C8B-B14F-4D97-AF65-F5344CB8AC3E}">
        <p14:creationId xmlns:p14="http://schemas.microsoft.com/office/powerpoint/2010/main" val="241783632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奇数ページ">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29C3283-49E3-41E7-98DD-812CDF2823C7}" type="datetime1">
              <a:rPr kumimoji="1" lang="ja-JP" altLang="en-US" smtClean="0"/>
              <a:t>2020/3/31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52251854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上">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55E44190-9C04-41D4-BEFA-CF6125F7A704}" type="datetime1">
              <a:rPr kumimoji="1" lang="ja-JP" altLang="en-US" smtClean="0"/>
              <a:t>2020/3/31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126997"/>
            <a:ext cx="682898" cy="396833"/>
          </a:xfrm>
          <a:solidFill>
            <a:schemeClr val="bg1"/>
          </a:solidFill>
          <a:ln>
            <a:solidFill>
              <a:schemeClr val="accent6"/>
            </a:solidFill>
          </a:ln>
        </p:spPr>
        <p:txBody>
          <a:bodyPr/>
          <a:lstStyle>
            <a:lvl1pPr algn="ctr">
              <a:defRPr sz="1543">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a:p>
        </p:txBody>
      </p:sp>
    </p:spTree>
    <p:extLst>
      <p:ext uri="{BB962C8B-B14F-4D97-AF65-F5344CB8AC3E}">
        <p14:creationId xmlns:p14="http://schemas.microsoft.com/office/powerpoint/2010/main" val="11733955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81038" y="2012414"/>
            <a:ext cx="4195762" cy="4796544"/>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29201" y="2012414"/>
            <a:ext cx="4195763" cy="4796544"/>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113F865-806A-4A84-9283-BDCD6F30772C}" type="datetime1">
              <a:rPr kumimoji="1" lang="ja-JP" altLang="en-US" smtClean="0"/>
              <a:t>2020/3/31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4054563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6" y="402483"/>
            <a:ext cx="8543925" cy="1461188"/>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82625" y="1853171"/>
            <a:ext cx="4191000"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82625" y="2761381"/>
            <a:ext cx="4191000" cy="4061576"/>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14914" y="1853171"/>
            <a:ext cx="42116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14914" y="2761381"/>
            <a:ext cx="4211637" cy="4061576"/>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DED22CA-ECAC-46F2-A2CA-20B157237F61}" type="datetime1">
              <a:rPr kumimoji="1" lang="ja-JP" altLang="en-US" smtClean="0"/>
              <a:t>2020/3/31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781838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09B2A2D-B8CF-4864-8968-447BDC8603CD}" type="datetime1">
              <a:rPr kumimoji="1" lang="ja-JP" altLang="en-US" smtClean="0"/>
              <a:t>2020/3/31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30249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9F45D6A-78B9-4FEB-B5CF-21F8183F7C92}" type="datetime1">
              <a:rPr kumimoji="1" lang="ja-JP" altLang="en-US" smtClean="0"/>
              <a:t>2020/3/31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1060780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503978"/>
            <a:ext cx="3194050" cy="1763924"/>
          </a:xfrm>
        </p:spPr>
        <p:txBody>
          <a:bodyPr anchor="b"/>
          <a:lstStyle>
            <a:lvl1pPr>
              <a:defRPr sz="3527"/>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211638" y="1088454"/>
            <a:ext cx="5014912"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82625" y="2267902"/>
            <a:ext cx="3194050"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CB78298-0F7B-4E4B-A5D7-91C663903454}" type="datetime1">
              <a:rPr kumimoji="1" lang="ja-JP" altLang="en-US" smtClean="0"/>
              <a:t>2020/3/31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574568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503978"/>
            <a:ext cx="3194050" cy="1763924"/>
          </a:xfrm>
        </p:spPr>
        <p:txBody>
          <a:bodyPr anchor="b"/>
          <a:lstStyle>
            <a:lvl1pPr>
              <a:defRPr sz="3527"/>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4211638" y="1088454"/>
            <a:ext cx="5014912" cy="5372269"/>
          </a:xfrm>
        </p:spPr>
        <p:txBody>
          <a:bodyPr/>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endParaRPr kumimoji="1" lang="ja-JP" altLang="en-US"/>
          </a:p>
        </p:txBody>
      </p:sp>
      <p:sp>
        <p:nvSpPr>
          <p:cNvPr id="4" name="テキスト プレースホルダー 3"/>
          <p:cNvSpPr>
            <a:spLocks noGrp="1"/>
          </p:cNvSpPr>
          <p:nvPr>
            <p:ph type="body" sz="half" idx="2"/>
          </p:nvPr>
        </p:nvSpPr>
        <p:spPr>
          <a:xfrm>
            <a:off x="682625" y="2267902"/>
            <a:ext cx="3194050"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E8587E7-D4B3-4A8E-963A-2225459BCD0C}" type="datetime1">
              <a:rPr kumimoji="1" lang="ja-JP" altLang="en-US" smtClean="0"/>
              <a:t>2020/3/31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2171285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39" y="402483"/>
            <a:ext cx="8543925" cy="1461188"/>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81039" y="2012414"/>
            <a:ext cx="8543925" cy="4796544"/>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81038" y="7006699"/>
            <a:ext cx="2228850"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66FD42DC-5516-47CD-AFE8-6C793A6AAA45}" type="datetime1">
              <a:rPr kumimoji="1" lang="ja-JP" altLang="en-US" smtClean="0"/>
              <a:t>2020/3/31</a:t>
            </a:fld>
            <a:endParaRPr kumimoji="1" lang="ja-JP" altLang="en-US"/>
          </a:p>
        </p:txBody>
      </p:sp>
      <p:sp>
        <p:nvSpPr>
          <p:cNvPr id="5" name="フッター プレースホルダー 4"/>
          <p:cNvSpPr>
            <a:spLocks noGrp="1"/>
          </p:cNvSpPr>
          <p:nvPr>
            <p:ph type="ftr" sz="quarter" idx="3"/>
          </p:nvPr>
        </p:nvSpPr>
        <p:spPr>
          <a:xfrm>
            <a:off x="3281364" y="7006699"/>
            <a:ext cx="3343275"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6113" y="7006699"/>
            <a:ext cx="2228850"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243254822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iming>
    <p:tnLst>
      <p:par>
        <p:cTn id="1" dur="indefinite" restart="never" nodeType="tmRoot"/>
      </p:par>
    </p:tnLst>
  </p:timing>
  <p:hf hdr="0" ftr="0" dt="0"/>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ja-JP"/>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39" y="402483"/>
            <a:ext cx="8543925" cy="1461188"/>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81039" y="2012414"/>
            <a:ext cx="8543925" cy="4796544"/>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81038" y="7006699"/>
            <a:ext cx="2228850"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8F3C660F-58B9-4D87-9B50-76C2DEA65369}" type="datetime1">
              <a:rPr kumimoji="1" lang="ja-JP" altLang="en-US" smtClean="0"/>
              <a:t>2020/3/31</a:t>
            </a:fld>
            <a:endParaRPr kumimoji="1" lang="ja-JP" altLang="en-US"/>
          </a:p>
        </p:txBody>
      </p:sp>
      <p:sp>
        <p:nvSpPr>
          <p:cNvPr id="5" name="フッター プレースホルダー 4"/>
          <p:cNvSpPr>
            <a:spLocks noGrp="1"/>
          </p:cNvSpPr>
          <p:nvPr>
            <p:ph type="ftr" sz="quarter" idx="3"/>
          </p:nvPr>
        </p:nvSpPr>
        <p:spPr>
          <a:xfrm>
            <a:off x="3281364" y="7006699"/>
            <a:ext cx="3343275"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6113" y="7006699"/>
            <a:ext cx="2228850"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239769712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iming>
    <p:tnLst>
      <p:par>
        <p:cTn id="1" dur="indefinite" restart="never" nodeType="tmRoot"/>
      </p:par>
    </p:tnLst>
  </p:timing>
  <p:hf hdr="0" ftr="0" dt="0"/>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ja-JP"/>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402484"/>
            <a:ext cx="8543925" cy="1461188"/>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1038" y="2012414"/>
            <a:ext cx="8543925" cy="4796544"/>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81038" y="7006700"/>
            <a:ext cx="2228850" cy="402483"/>
          </a:xfrm>
          <a:prstGeom prst="rect">
            <a:avLst/>
          </a:prstGeom>
        </p:spPr>
        <p:txBody>
          <a:bodyPr vert="horz" lIns="91440" tIns="45720" rIns="91440" bIns="45720" rtlCol="0" anchor="ctr"/>
          <a:lstStyle>
            <a:lvl1pPr algn="l">
              <a:defRPr sz="1300">
                <a:solidFill>
                  <a:schemeClr val="tx1">
                    <a:tint val="75000"/>
                  </a:schemeClr>
                </a:solidFill>
              </a:defRPr>
            </a:lvl1pPr>
          </a:lstStyle>
          <a:p>
            <a:fld id="{09D8FB77-2297-473F-80DD-7EF50D2F15B3}" type="datetime1">
              <a:rPr kumimoji="1" lang="ja-JP" altLang="en-US" smtClean="0"/>
              <a:t>2020/3/31</a:t>
            </a:fld>
            <a:endParaRPr kumimoji="1" lang="ja-JP" altLang="en-US"/>
          </a:p>
        </p:txBody>
      </p:sp>
      <p:sp>
        <p:nvSpPr>
          <p:cNvPr id="5" name="Footer Placeholder 4"/>
          <p:cNvSpPr>
            <a:spLocks noGrp="1"/>
          </p:cNvSpPr>
          <p:nvPr>
            <p:ph type="ftr" sz="quarter" idx="3"/>
          </p:nvPr>
        </p:nvSpPr>
        <p:spPr>
          <a:xfrm>
            <a:off x="3281363" y="7006700"/>
            <a:ext cx="3343275" cy="402483"/>
          </a:xfrm>
          <a:prstGeom prst="rect">
            <a:avLst/>
          </a:prstGeom>
        </p:spPr>
        <p:txBody>
          <a:bodyPr vert="horz" lIns="91440" tIns="45720" rIns="91440" bIns="45720" rtlCol="0" anchor="ctr"/>
          <a:lstStyle>
            <a:lvl1pPr algn="ctr">
              <a:defRPr sz="13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7006700"/>
            <a:ext cx="2228850" cy="402483"/>
          </a:xfrm>
          <a:prstGeom prst="rect">
            <a:avLst/>
          </a:prstGeom>
        </p:spPr>
        <p:txBody>
          <a:bodyPr vert="horz" lIns="91440" tIns="45720" rIns="91440" bIns="45720" rtlCol="0" anchor="ctr"/>
          <a:lstStyle>
            <a:lvl1pPr algn="r">
              <a:defRPr sz="1300">
                <a:solidFill>
                  <a:schemeClr val="tx1">
                    <a:tint val="75000"/>
                  </a:schemeClr>
                </a:solidFill>
              </a:defRPr>
            </a:lvl1p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77954021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693" r:id="rId14"/>
    <p:sldLayoutId id="2147483669" r:id="rId15"/>
  </p:sldLayoutIdLst>
  <p:hf hdr="0" ftr="0" dt="0"/>
  <p:txStyles>
    <p:titleStyle>
      <a:lvl1pPr algn="l" defTabSz="990570" rtl="0" eaLnBrk="1" latinLnBrk="0" hangingPunct="1">
        <a:lnSpc>
          <a:spcPct val="90000"/>
        </a:lnSpc>
        <a:spcBef>
          <a:spcPct val="0"/>
        </a:spcBef>
        <a:buNone/>
        <a:defRPr kumimoji="1" sz="4767" kern="1200">
          <a:solidFill>
            <a:schemeClr val="tx1"/>
          </a:solidFill>
          <a:latin typeface="+mj-lt"/>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kumimoji="1" sz="3033" kern="1200">
          <a:solidFill>
            <a:schemeClr val="tx1"/>
          </a:solidFill>
          <a:latin typeface="+mn-lt"/>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kumimoji="1" sz="2600" kern="1200">
          <a:solidFill>
            <a:schemeClr val="tx1"/>
          </a:solidFill>
          <a:latin typeface="+mn-lt"/>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kumimoji="1" sz="2167" kern="1200">
          <a:solidFill>
            <a:schemeClr val="tx1"/>
          </a:solidFill>
          <a:latin typeface="+mn-lt"/>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kumimoji="1" sz="1950" kern="1200">
          <a:solidFill>
            <a:schemeClr val="tx1"/>
          </a:solidFill>
          <a:latin typeface="+mn-lt"/>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kumimoji="1" sz="1950" kern="1200">
          <a:solidFill>
            <a:schemeClr val="tx1"/>
          </a:solidFill>
          <a:latin typeface="+mn-lt"/>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kumimoji="1"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kumimoji="1"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kumimoji="1"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kumimoji="1" sz="1950" kern="1200">
          <a:solidFill>
            <a:schemeClr val="tx1"/>
          </a:solidFill>
          <a:latin typeface="+mn-lt"/>
          <a:ea typeface="+mn-ea"/>
          <a:cs typeface="+mn-cs"/>
        </a:defRPr>
      </a:lvl9pPr>
    </p:bodyStyle>
    <p:otherStyle>
      <a:defPPr>
        <a:defRPr lang="en-US"/>
      </a:defPPr>
      <a:lvl1pPr marL="0" algn="l" defTabSz="990570" rtl="0" eaLnBrk="1" latinLnBrk="0" hangingPunct="1">
        <a:defRPr kumimoji="1" sz="1950" kern="1200">
          <a:solidFill>
            <a:schemeClr val="tx1"/>
          </a:solidFill>
          <a:latin typeface="+mn-lt"/>
          <a:ea typeface="+mn-ea"/>
          <a:cs typeface="+mn-cs"/>
        </a:defRPr>
      </a:lvl1pPr>
      <a:lvl2pPr marL="495285" algn="l" defTabSz="990570" rtl="0" eaLnBrk="1" latinLnBrk="0" hangingPunct="1">
        <a:defRPr kumimoji="1" sz="1950" kern="1200">
          <a:solidFill>
            <a:schemeClr val="tx1"/>
          </a:solidFill>
          <a:latin typeface="+mn-lt"/>
          <a:ea typeface="+mn-ea"/>
          <a:cs typeface="+mn-cs"/>
        </a:defRPr>
      </a:lvl2pPr>
      <a:lvl3pPr marL="990570" algn="l" defTabSz="990570" rtl="0" eaLnBrk="1" latinLnBrk="0" hangingPunct="1">
        <a:defRPr kumimoji="1" sz="1950" kern="1200">
          <a:solidFill>
            <a:schemeClr val="tx1"/>
          </a:solidFill>
          <a:latin typeface="+mn-lt"/>
          <a:ea typeface="+mn-ea"/>
          <a:cs typeface="+mn-cs"/>
        </a:defRPr>
      </a:lvl3pPr>
      <a:lvl4pPr marL="1485854" algn="l" defTabSz="990570" rtl="0" eaLnBrk="1" latinLnBrk="0" hangingPunct="1">
        <a:defRPr kumimoji="1" sz="1950" kern="1200">
          <a:solidFill>
            <a:schemeClr val="tx1"/>
          </a:solidFill>
          <a:latin typeface="+mn-lt"/>
          <a:ea typeface="+mn-ea"/>
          <a:cs typeface="+mn-cs"/>
        </a:defRPr>
      </a:lvl4pPr>
      <a:lvl5pPr marL="1981139" algn="l" defTabSz="990570" rtl="0" eaLnBrk="1" latinLnBrk="0" hangingPunct="1">
        <a:defRPr kumimoji="1" sz="1950" kern="1200">
          <a:solidFill>
            <a:schemeClr val="tx1"/>
          </a:solidFill>
          <a:latin typeface="+mn-lt"/>
          <a:ea typeface="+mn-ea"/>
          <a:cs typeface="+mn-cs"/>
        </a:defRPr>
      </a:lvl5pPr>
      <a:lvl6pPr marL="2476424" algn="l" defTabSz="990570" rtl="0" eaLnBrk="1" latinLnBrk="0" hangingPunct="1">
        <a:defRPr kumimoji="1" sz="1950" kern="1200">
          <a:solidFill>
            <a:schemeClr val="tx1"/>
          </a:solidFill>
          <a:latin typeface="+mn-lt"/>
          <a:ea typeface="+mn-ea"/>
          <a:cs typeface="+mn-cs"/>
        </a:defRPr>
      </a:lvl6pPr>
      <a:lvl7pPr marL="2971709" algn="l" defTabSz="990570" rtl="0" eaLnBrk="1" latinLnBrk="0" hangingPunct="1">
        <a:defRPr kumimoji="1" sz="1950" kern="1200">
          <a:solidFill>
            <a:schemeClr val="tx1"/>
          </a:solidFill>
          <a:latin typeface="+mn-lt"/>
          <a:ea typeface="+mn-ea"/>
          <a:cs typeface="+mn-cs"/>
        </a:defRPr>
      </a:lvl7pPr>
      <a:lvl8pPr marL="3466993" algn="l" defTabSz="990570" rtl="0" eaLnBrk="1" latinLnBrk="0" hangingPunct="1">
        <a:defRPr kumimoji="1" sz="1950" kern="1200">
          <a:solidFill>
            <a:schemeClr val="tx1"/>
          </a:solidFill>
          <a:latin typeface="+mn-lt"/>
          <a:ea typeface="+mn-ea"/>
          <a:cs typeface="+mn-cs"/>
        </a:defRPr>
      </a:lvl8pPr>
      <a:lvl9pPr marL="3962278" algn="l" defTabSz="990570" rtl="0" eaLnBrk="1" latinLnBrk="0" hangingPunct="1">
        <a:defRPr kumimoji="1"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3.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614686" y="2778268"/>
            <a:ext cx="8785987" cy="584775"/>
          </a:xfrm>
          <a:prstGeom prst="rect">
            <a:avLst/>
          </a:prstGeom>
          <a:noFill/>
        </p:spPr>
        <p:txBody>
          <a:bodyPr wrap="square" rtlCol="0">
            <a:spAutoFit/>
          </a:bodyPr>
          <a:lstStyle/>
          <a:p>
            <a:pPr algn="ctr"/>
            <a:r>
              <a:rPr kumimoji="1" lang="ja-JP" altLang="en-US" sz="3200" b="1" dirty="0">
                <a:latin typeface="Meiryo UI" panose="020B0604030504040204" pitchFamily="50" charset="-128"/>
                <a:ea typeface="Meiryo UI" panose="020B0604030504040204" pitchFamily="50" charset="-128"/>
              </a:rPr>
              <a:t>万博後の大阪の将来像について</a:t>
            </a:r>
            <a:r>
              <a:rPr kumimoji="1" lang="ja-JP" altLang="en-US" sz="3200" b="1" dirty="0" smtClean="0">
                <a:latin typeface="Meiryo UI" panose="020B0604030504040204" pitchFamily="50" charset="-128"/>
                <a:ea typeface="Meiryo UI" panose="020B0604030504040204" pitchFamily="50" charset="-128"/>
              </a:rPr>
              <a:t>のアンケート　まとめ　</a:t>
            </a:r>
            <a:endParaRPr kumimoji="1" lang="en-US" altLang="ja-JP" sz="3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19205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１．アンケート結果（全体）</a:t>
            </a:r>
          </a:p>
        </p:txBody>
      </p:sp>
      <p:sp>
        <p:nvSpPr>
          <p:cNvPr id="2" name="正方形/長方形 1"/>
          <p:cNvSpPr/>
          <p:nvPr/>
        </p:nvSpPr>
        <p:spPr>
          <a:xfrm>
            <a:off x="176816" y="1999039"/>
            <a:ext cx="9418033" cy="461665"/>
          </a:xfrm>
          <a:prstGeom prst="rect">
            <a:avLst/>
          </a:prstGeom>
        </p:spPr>
        <p:txBody>
          <a:bodyPr wrap="square">
            <a:spAutoFit/>
          </a:bodyPr>
          <a:lstStyle/>
          <a:p>
            <a:r>
              <a:rPr lang="ja-JP" altLang="en-US" sz="1200" dirty="0" smtClean="0">
                <a:latin typeface="Meiryo UI" panose="020B0604030504040204" pitchFamily="50" charset="-128"/>
                <a:ea typeface="Meiryo UI" panose="020B0604030504040204" pitchFamily="50" charset="-128"/>
              </a:rPr>
              <a:t>Q「</a:t>
            </a:r>
            <a:r>
              <a:rPr lang="ja-JP" altLang="en-US" sz="1200" dirty="0">
                <a:latin typeface="Meiryo UI" panose="020B0604030504040204" pitchFamily="50" charset="-128"/>
                <a:ea typeface="Meiryo UI" panose="020B0604030504040204" pitchFamily="50" charset="-128"/>
              </a:rPr>
              <a:t>多様なチャレンジによる成長」の取組みの方向性を実現していくために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8"/>
            <a:ext cx="9608533" cy="110638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endParaRPr kumimoji="1" lang="en-US" altLang="ja-JP" sz="1400" b="1" dirty="0" smtClean="0">
              <a:solidFill>
                <a:prstClr val="black"/>
              </a:solidFill>
              <a:latin typeface="Meiryo UI" panose="020B0604030504040204" pitchFamily="50" charset="-128"/>
              <a:ea typeface="Meiryo UI" panose="020B0604030504040204" pitchFamily="50" charset="-128"/>
            </a:endParaRPr>
          </a:p>
          <a:p>
            <a:pPr lvl="0"/>
            <a:r>
              <a:rPr kumimoji="1" lang="ja-JP" altLang="en-US" sz="1400" b="1" dirty="0" smtClean="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(1)</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最も大切だと思う取組みの方向性（「多様なチャレンジによる成長」）</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363538" lvl="0" indent="-363538"/>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300" dirty="0">
                <a:solidFill>
                  <a:prstClr val="black"/>
                </a:solidFill>
                <a:latin typeface="Meiryo UI" panose="020B0604030504040204" pitchFamily="50" charset="-128"/>
                <a:ea typeface="Meiryo UI" panose="020B0604030504040204" pitchFamily="50" charset="-128"/>
              </a:rPr>
              <a:t>〇</a:t>
            </a:r>
            <a:r>
              <a:rPr kumimoji="1" lang="ja-JP" altLang="en-US" sz="1300" u="sng" dirty="0">
                <a:solidFill>
                  <a:prstClr val="black"/>
                </a:solidFill>
                <a:latin typeface="Meiryo UI" panose="020B0604030504040204" pitchFamily="50" charset="-128"/>
                <a:ea typeface="Meiryo UI" panose="020B0604030504040204" pitchFamily="50" charset="-128"/>
              </a:rPr>
              <a:t>「国際的に開かれ、世界中から大阪に人や企業、情報が集まっている」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u="sng" dirty="0">
                <a:solidFill>
                  <a:prstClr val="black"/>
                </a:solidFill>
                <a:latin typeface="Meiryo UI" panose="020B0604030504040204" pitchFamily="50" charset="-128"/>
                <a:ea typeface="Meiryo UI" panose="020B0604030504040204" pitchFamily="50" charset="-128"/>
              </a:rPr>
              <a:t>「先端技術を活用して世界初の製品やサービスがどんどん生み出される」</a:t>
            </a:r>
            <a:r>
              <a:rPr kumimoji="1" lang="ja-JP" altLang="en-US" sz="1300" dirty="0">
                <a:solidFill>
                  <a:prstClr val="black"/>
                </a:solidFill>
                <a:latin typeface="Meiryo UI" panose="020B0604030504040204" pitchFamily="50" charset="-128"/>
                <a:ea typeface="Meiryo UI" panose="020B0604030504040204" pitchFamily="50" charset="-128"/>
              </a:rPr>
              <a:t>、</a:t>
            </a:r>
            <a:r>
              <a:rPr kumimoji="1" lang="ja-JP" altLang="en-US" sz="1300" u="sng" dirty="0">
                <a:solidFill>
                  <a:prstClr val="black"/>
                </a:solidFill>
                <a:latin typeface="Meiryo UI" panose="020B0604030504040204" pitchFamily="50" charset="-128"/>
                <a:ea typeface="Meiryo UI" panose="020B0604030504040204" pitchFamily="50" charset="-128"/>
              </a:rPr>
              <a:t>「どんな病気でも治せる新しい医療技術等が次々と生まれる」</a:t>
            </a:r>
            <a:r>
              <a:rPr kumimoji="1" lang="ja-JP" altLang="en-US" sz="1300" dirty="0">
                <a:solidFill>
                  <a:prstClr val="black"/>
                </a:solidFill>
                <a:latin typeface="Meiryo UI" panose="020B0604030504040204" pitchFamily="50" charset="-128"/>
                <a:ea typeface="Meiryo UI" panose="020B0604030504040204" pitchFamily="50" charset="-128"/>
              </a:rPr>
              <a:t>の順となっている</a:t>
            </a:r>
            <a:r>
              <a:rPr kumimoji="1" lang="ja-JP" altLang="en-US" sz="1300" dirty="0" smtClean="0">
                <a:solidFill>
                  <a:prstClr val="black"/>
                </a:solidFill>
                <a:latin typeface="Meiryo UI" panose="020B0604030504040204" pitchFamily="50" charset="-128"/>
                <a:ea typeface="Meiryo UI" panose="020B0604030504040204" pitchFamily="50" charset="-128"/>
              </a:rPr>
              <a:t>。</a:t>
            </a:r>
            <a:endParaRPr kumimoji="1" lang="en-US" altLang="ja-JP" sz="1300" dirty="0" smtClean="0">
              <a:solidFill>
                <a:prstClr val="black"/>
              </a:solidFill>
              <a:latin typeface="Meiryo UI" panose="020B0604030504040204" pitchFamily="50" charset="-128"/>
              <a:ea typeface="Meiryo UI" panose="020B0604030504040204" pitchFamily="50" charset="-128"/>
            </a:endParaRPr>
          </a:p>
          <a:p>
            <a:pPr marL="363538" lvl="0" indent="-363538"/>
            <a:endParaRPr kumimoji="1" lang="en-US" altLang="ja-JP" sz="1300" dirty="0" smtClean="0">
              <a:solidFill>
                <a:prstClr val="black"/>
              </a:solidFill>
              <a:latin typeface="Meiryo UI" panose="020B0604030504040204" pitchFamily="50" charset="-128"/>
              <a:ea typeface="Meiryo UI" panose="020B0604030504040204" pitchFamily="50" charset="-128"/>
            </a:endParaRPr>
          </a:p>
          <a:p>
            <a:pPr marL="363538" lvl="0" indent="-363538"/>
            <a:endParaRPr kumimoji="1" lang="en-US" altLang="ja-JP" sz="1300" strike="sngStrike" dirty="0">
              <a:solidFill>
                <a:prstClr val="black"/>
              </a:solidFill>
              <a:latin typeface="Meiryo UI" panose="020B0604030504040204" pitchFamily="50" charset="-128"/>
              <a:ea typeface="Meiryo UI" panose="020B0604030504040204" pitchFamily="50" charset="-128"/>
            </a:endParaRP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9</a:t>
            </a:fld>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1660107416"/>
              </p:ext>
            </p:extLst>
          </p:nvPr>
        </p:nvGraphicFramePr>
        <p:xfrm>
          <a:off x="0" y="2416088"/>
          <a:ext cx="9926847" cy="4907915"/>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8826276" y="7279386"/>
            <a:ext cx="1122904"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n=1625</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83077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１．アンケート結果（全体）</a:t>
            </a:r>
          </a:p>
        </p:txBody>
      </p:sp>
      <p:sp>
        <p:nvSpPr>
          <p:cNvPr id="2" name="正方形/長方形 1"/>
          <p:cNvSpPr/>
          <p:nvPr/>
        </p:nvSpPr>
        <p:spPr>
          <a:xfrm>
            <a:off x="370765" y="2124150"/>
            <a:ext cx="9418033"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Q「いのち輝く幸せな暮らし」の取組みの方向性を実現していくために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8"/>
            <a:ext cx="9608533" cy="1203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(2)</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最も大切だと思う取組みの方向性（「いのち輝く幸せな暮らし」）</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174625" lvl="0" indent="-174625"/>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300" dirty="0">
                <a:solidFill>
                  <a:prstClr val="black"/>
                </a:solidFill>
                <a:latin typeface="Meiryo UI" panose="020B0604030504040204" pitchFamily="50" charset="-128"/>
                <a:ea typeface="Meiryo UI" panose="020B0604030504040204" pitchFamily="50" charset="-128"/>
              </a:rPr>
              <a:t>〇</a:t>
            </a:r>
            <a:r>
              <a:rPr kumimoji="1" lang="ja-JP" altLang="en-US" sz="1300" u="sng" dirty="0">
                <a:solidFill>
                  <a:prstClr val="black"/>
                </a:solidFill>
                <a:latin typeface="Meiryo UI" panose="020B0604030504040204" pitchFamily="50" charset="-128"/>
                <a:ea typeface="Meiryo UI" panose="020B0604030504040204" pitchFamily="50" charset="-128"/>
              </a:rPr>
              <a:t>「医療が飛躍的に進歩し、誰もがいつまでも健康でいられる」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u="sng" dirty="0">
                <a:solidFill>
                  <a:prstClr val="black"/>
                </a:solidFill>
                <a:latin typeface="Meiryo UI" panose="020B0604030504040204" pitchFamily="50" charset="-128"/>
                <a:ea typeface="Meiryo UI" panose="020B0604030504040204" pitchFamily="50" charset="-128"/>
              </a:rPr>
              <a:t>「一人ひとりの人権が尊重され、誰もが個性や能力をいかして自己実現ができる」</a:t>
            </a:r>
            <a:r>
              <a:rPr kumimoji="1" lang="ja-JP" altLang="en-US" sz="1300" dirty="0">
                <a:solidFill>
                  <a:prstClr val="black"/>
                </a:solidFill>
                <a:latin typeface="Meiryo UI" panose="020B0604030504040204" pitchFamily="50" charset="-128"/>
                <a:ea typeface="Meiryo UI" panose="020B0604030504040204" pitchFamily="50" charset="-128"/>
              </a:rPr>
              <a:t>、</a:t>
            </a:r>
            <a:r>
              <a:rPr kumimoji="1" lang="ja-JP" altLang="en-US" sz="1300" u="sng" dirty="0">
                <a:solidFill>
                  <a:prstClr val="black"/>
                </a:solidFill>
                <a:latin typeface="Meiryo UI" panose="020B0604030504040204" pitchFamily="50" charset="-128"/>
                <a:ea typeface="Meiryo UI" panose="020B0604030504040204" pitchFamily="50" charset="-128"/>
              </a:rPr>
              <a:t>「健康や環境に配慮された人にやさしいまちが形成され、生涯を通じて暮らすことができる」</a:t>
            </a:r>
            <a:r>
              <a:rPr kumimoji="1" lang="ja-JP" altLang="en-US" sz="1300" dirty="0">
                <a:solidFill>
                  <a:prstClr val="black"/>
                </a:solidFill>
                <a:latin typeface="Meiryo UI" panose="020B0604030504040204" pitchFamily="50" charset="-128"/>
                <a:ea typeface="Meiryo UI" panose="020B0604030504040204" pitchFamily="50" charset="-128"/>
              </a:rPr>
              <a:t>の順となっている。</a:t>
            </a: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10</a:t>
            </a:fld>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3456746753"/>
              </p:ext>
            </p:extLst>
          </p:nvPr>
        </p:nvGraphicFramePr>
        <p:xfrm>
          <a:off x="-20847" y="2585816"/>
          <a:ext cx="9926848" cy="4973860"/>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8905882" y="7282676"/>
            <a:ext cx="1082934"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n=1626</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704929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１．アンケート結果（全体）</a:t>
            </a:r>
          </a:p>
        </p:txBody>
      </p:sp>
      <p:sp>
        <p:nvSpPr>
          <p:cNvPr id="2" name="正方形/長方形 1"/>
          <p:cNvSpPr/>
          <p:nvPr/>
        </p:nvSpPr>
        <p:spPr>
          <a:xfrm>
            <a:off x="176816" y="2049363"/>
            <a:ext cx="9418033"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Q「世界の未来をともにつくる」の取組みの方向性を実現していくために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8"/>
            <a:ext cx="9608533" cy="11325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(3)</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最も大切だと思う取組みの方向性（「世界の未来をともにつくる」）</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174625" lvl="0" indent="-174625"/>
            <a:r>
              <a:rPr kumimoji="1" lang="ja-JP" altLang="en-US" sz="1300" dirty="0">
                <a:solidFill>
                  <a:prstClr val="black"/>
                </a:solidFill>
                <a:latin typeface="Meiryo UI" panose="020B0604030504040204" pitchFamily="50" charset="-128"/>
                <a:ea typeface="Meiryo UI" panose="020B0604030504040204" pitchFamily="50" charset="-128"/>
              </a:rPr>
              <a:t>　○</a:t>
            </a:r>
            <a:r>
              <a:rPr kumimoji="1" lang="ja-JP" altLang="en-US" sz="1300" u="sng" dirty="0">
                <a:solidFill>
                  <a:prstClr val="black"/>
                </a:solidFill>
                <a:latin typeface="Meiryo UI" panose="020B0604030504040204" pitchFamily="50" charset="-128"/>
                <a:ea typeface="Meiryo UI" panose="020B0604030504040204" pitchFamily="50" charset="-128"/>
              </a:rPr>
              <a:t>「大阪が世界に先駆けた高齢社会や健康・医療（癌や認知症の克服など）のモデルになっている」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u="sng" dirty="0">
                <a:solidFill>
                  <a:prstClr val="black"/>
                </a:solidFill>
                <a:latin typeface="Meiryo UI" panose="020B0604030504040204" pitchFamily="50" charset="-128"/>
                <a:ea typeface="Meiryo UI" panose="020B0604030504040204" pitchFamily="50" charset="-128"/>
              </a:rPr>
              <a:t>「大阪に根付く、</a:t>
            </a:r>
            <a:r>
              <a:rPr kumimoji="1" lang="en-US" altLang="ja-JP" sz="1300" u="sng" dirty="0">
                <a:solidFill>
                  <a:prstClr val="black"/>
                </a:solidFill>
                <a:latin typeface="Meiryo UI" panose="020B0604030504040204" pitchFamily="50" charset="-128"/>
                <a:ea typeface="Meiryo UI" panose="020B0604030504040204" pitchFamily="50" charset="-128"/>
              </a:rPr>
              <a:t>SDGs</a:t>
            </a:r>
            <a:r>
              <a:rPr kumimoji="1" lang="ja-JP" altLang="en-US" sz="1300" u="sng" dirty="0" err="1">
                <a:solidFill>
                  <a:prstClr val="black"/>
                </a:solidFill>
                <a:latin typeface="Meiryo UI" panose="020B0604030504040204" pitchFamily="50" charset="-128"/>
                <a:ea typeface="Meiryo UI" panose="020B0604030504040204" pitchFamily="50" charset="-128"/>
              </a:rPr>
              <a:t>にも</a:t>
            </a:r>
            <a:r>
              <a:rPr kumimoji="1" lang="ja-JP" altLang="en-US" sz="1300" u="sng" dirty="0">
                <a:solidFill>
                  <a:prstClr val="black"/>
                </a:solidFill>
                <a:latin typeface="Meiryo UI" panose="020B0604030504040204" pitchFamily="50" charset="-128"/>
                <a:ea typeface="Meiryo UI" panose="020B0604030504040204" pitchFamily="50" charset="-128"/>
              </a:rPr>
              <a:t>通じる</a:t>
            </a:r>
            <a:r>
              <a:rPr kumimoji="1" lang="en-US" altLang="ja-JP" sz="1300" u="sng" dirty="0">
                <a:solidFill>
                  <a:prstClr val="black"/>
                </a:solidFill>
                <a:latin typeface="Meiryo UI" panose="020B0604030504040204" pitchFamily="50" charset="-128"/>
                <a:ea typeface="Meiryo UI" panose="020B0604030504040204" pitchFamily="50" charset="-128"/>
              </a:rPr>
              <a:t>『</a:t>
            </a:r>
            <a:r>
              <a:rPr kumimoji="1" lang="ja-JP" altLang="en-US" sz="1300" u="sng" dirty="0">
                <a:solidFill>
                  <a:prstClr val="black"/>
                </a:solidFill>
                <a:latin typeface="Meiryo UI" panose="020B0604030504040204" pitchFamily="50" charset="-128"/>
                <a:ea typeface="Meiryo UI" panose="020B0604030504040204" pitchFamily="50" charset="-128"/>
              </a:rPr>
              <a:t>三方よし（売り手によし・買い手によし・世間によし）</a:t>
            </a:r>
            <a:r>
              <a:rPr kumimoji="1" lang="en-US" altLang="ja-JP" sz="1300" u="sng" dirty="0">
                <a:solidFill>
                  <a:prstClr val="black"/>
                </a:solidFill>
                <a:latin typeface="Meiryo UI" panose="020B0604030504040204" pitchFamily="50" charset="-128"/>
                <a:ea typeface="Meiryo UI" panose="020B0604030504040204" pitchFamily="50" charset="-128"/>
              </a:rPr>
              <a:t>』</a:t>
            </a:r>
            <a:r>
              <a:rPr kumimoji="1" lang="ja-JP" altLang="en-US" sz="1300" u="sng" dirty="0">
                <a:solidFill>
                  <a:prstClr val="black"/>
                </a:solidFill>
                <a:latin typeface="Meiryo UI" panose="020B0604030504040204" pitchFamily="50" charset="-128"/>
                <a:ea typeface="Meiryo UI" panose="020B0604030504040204" pitchFamily="50" charset="-128"/>
              </a:rPr>
              <a:t>や</a:t>
            </a:r>
            <a:r>
              <a:rPr kumimoji="1" lang="en-US" altLang="ja-JP" sz="1300" u="sng" dirty="0">
                <a:solidFill>
                  <a:prstClr val="black"/>
                </a:solidFill>
                <a:latin typeface="Meiryo UI" panose="020B0604030504040204" pitchFamily="50" charset="-128"/>
                <a:ea typeface="Meiryo UI" panose="020B0604030504040204" pitchFamily="50" charset="-128"/>
              </a:rPr>
              <a:t>『</a:t>
            </a:r>
            <a:r>
              <a:rPr kumimoji="1" lang="ja-JP" altLang="en-US" sz="1300" u="sng" dirty="0">
                <a:solidFill>
                  <a:prstClr val="black"/>
                </a:solidFill>
                <a:latin typeface="Meiryo UI" panose="020B0604030504040204" pitchFamily="50" charset="-128"/>
                <a:ea typeface="Meiryo UI" panose="020B0604030504040204" pitchFamily="50" charset="-128"/>
              </a:rPr>
              <a:t>おせっかい</a:t>
            </a:r>
            <a:r>
              <a:rPr kumimoji="1" lang="en-US" altLang="ja-JP" sz="1300" u="sng" dirty="0">
                <a:solidFill>
                  <a:prstClr val="black"/>
                </a:solidFill>
                <a:latin typeface="Meiryo UI" panose="020B0604030504040204" pitchFamily="50" charset="-128"/>
                <a:ea typeface="Meiryo UI" panose="020B0604030504040204" pitchFamily="50" charset="-128"/>
              </a:rPr>
              <a:t>』</a:t>
            </a:r>
            <a:r>
              <a:rPr kumimoji="1" lang="ja-JP" altLang="en-US" sz="1300" u="sng" dirty="0">
                <a:solidFill>
                  <a:prstClr val="black"/>
                </a:solidFill>
                <a:latin typeface="Meiryo UI" panose="020B0604030504040204" pitchFamily="50" charset="-128"/>
                <a:ea typeface="Meiryo UI" panose="020B0604030504040204" pitchFamily="50" charset="-128"/>
              </a:rPr>
              <a:t>の精神が世界にも広がっている」</a:t>
            </a:r>
            <a:r>
              <a:rPr kumimoji="1" lang="ja-JP" altLang="en-US" sz="1300" dirty="0">
                <a:solidFill>
                  <a:prstClr val="black"/>
                </a:solidFill>
                <a:latin typeface="Meiryo UI" panose="020B0604030504040204" pitchFamily="50" charset="-128"/>
                <a:ea typeface="Meiryo UI" panose="020B0604030504040204" pitchFamily="50" charset="-128"/>
              </a:rPr>
              <a:t>の順となっている。</a:t>
            </a: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11</a:t>
            </a:fld>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4032365487"/>
              </p:ext>
            </p:extLst>
          </p:nvPr>
        </p:nvGraphicFramePr>
        <p:xfrm>
          <a:off x="-20847" y="2511028"/>
          <a:ext cx="9926848" cy="5048648"/>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8732158" y="7282676"/>
            <a:ext cx="1094740"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n=1607</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2276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１．アンケート結果（全体）</a:t>
            </a:r>
          </a:p>
        </p:txBody>
      </p:sp>
      <p:sp>
        <p:nvSpPr>
          <p:cNvPr id="5" name="正方形/長方形 4"/>
          <p:cNvSpPr/>
          <p:nvPr/>
        </p:nvSpPr>
        <p:spPr>
          <a:xfrm>
            <a:off x="180265" y="650827"/>
            <a:ext cx="9608533" cy="9543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600" b="1" dirty="0">
                <a:latin typeface="Meiryo UI" panose="020B0604030504040204" pitchFamily="50" charset="-128"/>
                <a:ea typeface="Meiryo UI" panose="020B0604030504040204" pitchFamily="50" charset="-128"/>
              </a:rPr>
              <a:t>②</a:t>
            </a:r>
            <a:r>
              <a:rPr kumimoji="1" lang="ja-JP" altLang="en-US" sz="1600" b="1" dirty="0" smtClean="0">
                <a:latin typeface="Meiryo UI" panose="020B0604030504040204" pitchFamily="50" charset="-128"/>
                <a:ea typeface="Meiryo UI" panose="020B0604030504040204" pitchFamily="50" charset="-128"/>
              </a:rPr>
              <a:t>未来</a:t>
            </a:r>
            <a:r>
              <a:rPr kumimoji="1" lang="ja-JP" altLang="en-US" sz="1600" b="1" dirty="0">
                <a:latin typeface="Meiryo UI" panose="020B0604030504040204" pitchFamily="50" charset="-128"/>
                <a:ea typeface="Meiryo UI" panose="020B0604030504040204" pitchFamily="50" charset="-128"/>
              </a:rPr>
              <a:t>の大阪（世界一ワクワクする都市）について、あなたの夢やアイデアを教えてください</a:t>
            </a:r>
            <a:r>
              <a:rPr kumimoji="1" lang="ja-JP" altLang="en-US" sz="1600" b="1" dirty="0" smtClean="0">
                <a:latin typeface="Meiryo UI" panose="020B0604030504040204" pitchFamily="50" charset="-128"/>
                <a:ea typeface="Meiryo UI" panose="020B0604030504040204" pitchFamily="50" charset="-128"/>
              </a:rPr>
              <a:t>。（自由記述）</a:t>
            </a:r>
            <a:endParaRPr kumimoji="1" lang="en-US" altLang="ja-JP" sz="1600" b="1" dirty="0" smtClean="0">
              <a:latin typeface="Meiryo UI" panose="020B0604030504040204" pitchFamily="50" charset="-128"/>
              <a:ea typeface="Meiryo UI" panose="020B0604030504040204" pitchFamily="50" charset="-128"/>
            </a:endParaRPr>
          </a:p>
          <a:p>
            <a:pPr lvl="0"/>
            <a:r>
              <a:rPr kumimoji="1" lang="ja-JP" altLang="en-US" sz="1600" b="1" dirty="0">
                <a:solidFill>
                  <a:prstClr val="black"/>
                </a:solidFill>
                <a:latin typeface="Meiryo UI" panose="020B0604030504040204" pitchFamily="50" charset="-128"/>
                <a:ea typeface="Meiryo UI" panose="020B0604030504040204" pitchFamily="50" charset="-128"/>
              </a:rPr>
              <a:t>　</a:t>
            </a:r>
            <a:r>
              <a:rPr kumimoji="1" lang="ja-JP" altLang="en-US" sz="1600" dirty="0">
                <a:solidFill>
                  <a:prstClr val="black"/>
                </a:solidFill>
                <a:latin typeface="Meiryo UI" panose="020B0604030504040204" pitchFamily="50" charset="-128"/>
                <a:ea typeface="Meiryo UI" panose="020B0604030504040204" pitchFamily="50" charset="-128"/>
              </a:rPr>
              <a:t>〇出現頻度の高い単語（名詞）は、「世界」、「日本」、「技術</a:t>
            </a:r>
            <a:r>
              <a:rPr kumimoji="1" lang="ja-JP" altLang="en-US" sz="1600" dirty="0" smtClean="0">
                <a:solidFill>
                  <a:prstClr val="black"/>
                </a:solidFill>
                <a:latin typeface="Meiryo UI" panose="020B0604030504040204" pitchFamily="50" charset="-128"/>
                <a:ea typeface="Meiryo UI" panose="020B0604030504040204" pitchFamily="50" charset="-128"/>
              </a:rPr>
              <a:t>」、「環境」等</a:t>
            </a:r>
            <a:r>
              <a:rPr kumimoji="1" lang="ja-JP" altLang="en-US" sz="1600" dirty="0">
                <a:solidFill>
                  <a:prstClr val="black"/>
                </a:solidFill>
                <a:latin typeface="Meiryo UI" panose="020B0604030504040204" pitchFamily="50" charset="-128"/>
                <a:ea typeface="Meiryo UI" panose="020B0604030504040204" pitchFamily="50" charset="-128"/>
              </a:rPr>
              <a:t>であった</a:t>
            </a:r>
            <a:r>
              <a:rPr kumimoji="1" lang="ja-JP" altLang="en-US" sz="1600" dirty="0" smtClean="0">
                <a:solidFill>
                  <a:prstClr val="black"/>
                </a:solidFill>
                <a:latin typeface="Meiryo UI" panose="020B0604030504040204" pitchFamily="50" charset="-128"/>
                <a:ea typeface="Meiryo UI" panose="020B0604030504040204" pitchFamily="50" charset="-128"/>
              </a:rPr>
              <a:t>。</a:t>
            </a:r>
            <a:endParaRPr kumimoji="1" lang="en-US" altLang="ja-JP" sz="1600" dirty="0">
              <a:solidFill>
                <a:prstClr val="black"/>
              </a:solidFill>
              <a:latin typeface="Meiryo UI" panose="020B0604030504040204" pitchFamily="50" charset="-128"/>
              <a:ea typeface="Meiryo UI" panose="020B0604030504040204" pitchFamily="50" charset="-128"/>
            </a:endParaRP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12</a:t>
            </a:fld>
            <a:endParaRPr kumimoji="1" lang="ja-JP" altLang="en-US"/>
          </a:p>
        </p:txBody>
      </p:sp>
      <p:graphicFrame>
        <p:nvGraphicFramePr>
          <p:cNvPr id="6" name="グラフ 5"/>
          <p:cNvGraphicFramePr>
            <a:graphicFrameLocks/>
          </p:cNvGraphicFramePr>
          <p:nvPr>
            <p:extLst>
              <p:ext uri="{D42A27DB-BD31-4B8C-83A1-F6EECF244321}">
                <p14:modId xmlns:p14="http://schemas.microsoft.com/office/powerpoint/2010/main" val="2719031305"/>
              </p:ext>
            </p:extLst>
          </p:nvPr>
        </p:nvGraphicFramePr>
        <p:xfrm>
          <a:off x="180265" y="5118867"/>
          <a:ext cx="9725735" cy="2317114"/>
        </p:xfrm>
        <a:graphic>
          <a:graphicData uri="http://schemas.openxmlformats.org/drawingml/2006/chart">
            <c:chart xmlns:c="http://schemas.openxmlformats.org/drawingml/2006/chart" xmlns:r="http://schemas.openxmlformats.org/officeDocument/2006/relationships" r:id="rId2"/>
          </a:graphicData>
        </a:graphic>
      </p:graphicFrame>
      <p:sp>
        <p:nvSpPr>
          <p:cNvPr id="7" name="テキスト ボックス 6"/>
          <p:cNvSpPr txBox="1"/>
          <p:nvPr/>
        </p:nvSpPr>
        <p:spPr>
          <a:xfrm>
            <a:off x="7782737" y="7096401"/>
            <a:ext cx="2646326" cy="339580"/>
          </a:xfrm>
          <a:prstGeom prst="rect">
            <a:avLst/>
          </a:prstGeom>
          <a:noFill/>
        </p:spPr>
        <p:txBody>
          <a:bodyPr wrap="square" rtlCol="0">
            <a:spAutoFit/>
          </a:bodyPr>
          <a:lstStyle/>
          <a:p>
            <a:pPr>
              <a:lnSpc>
                <a:spcPts val="2200"/>
              </a:lnSpc>
            </a:pP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＊単語（名詞）の出現回数　</a:t>
            </a:r>
            <a:endParaRPr kumimoji="1" lang="en-US" altLang="ja-JP" sz="12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8" name="正方形/長方形 7"/>
          <p:cNvSpPr/>
          <p:nvPr/>
        </p:nvSpPr>
        <p:spPr>
          <a:xfrm>
            <a:off x="138309" y="1943416"/>
            <a:ext cx="9767691" cy="310403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200" dirty="0" smtClean="0">
                <a:solidFill>
                  <a:prstClr val="black"/>
                </a:solidFill>
                <a:latin typeface="Meiryo UI" panose="020B0604030504040204" pitchFamily="50" charset="-128"/>
                <a:ea typeface="Meiryo UI" panose="020B0604030504040204" pitchFamily="50" charset="-128"/>
              </a:rPr>
              <a:t>◆アンケート抜粋</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世界</a:t>
            </a:r>
            <a:r>
              <a:rPr kumimoji="1" lang="en-US" altLang="ja-JP" sz="1200" dirty="0" smtClean="0">
                <a:solidFill>
                  <a:prstClr val="black"/>
                </a:solidFill>
                <a:latin typeface="Meiryo UI" panose="020B0604030504040204" pitchFamily="50" charset="-128"/>
                <a:ea typeface="Meiryo UI" panose="020B0604030504040204" pitchFamily="50" charset="-128"/>
              </a:rPr>
              <a:t>】</a:t>
            </a:r>
            <a:endParaRPr kumimoji="1" lang="ja-JP" altLang="en-US" sz="1200" dirty="0" smtClean="0">
              <a:solidFill>
                <a:prstClr val="black"/>
              </a:solidFill>
              <a:latin typeface="Meiryo UI" panose="020B0604030504040204" pitchFamily="50" charset="-128"/>
              <a:ea typeface="Meiryo UI" panose="020B0604030504040204" pitchFamily="50" charset="-128"/>
            </a:endParaRPr>
          </a:p>
          <a:p>
            <a:r>
              <a:rPr kumimoji="1" lang="ja-JP" altLang="en-US" sz="1200" dirty="0" smtClean="0">
                <a:solidFill>
                  <a:prstClr val="black"/>
                </a:solidFill>
                <a:latin typeface="Meiryo UI" panose="020B0604030504040204" pitchFamily="50" charset="-128"/>
                <a:ea typeface="Meiryo UI" panose="020B0604030504040204" pitchFamily="50" charset="-128"/>
              </a:rPr>
              <a:t>　「</a:t>
            </a:r>
            <a:r>
              <a:rPr kumimoji="1" lang="ja-JP" altLang="en-US" sz="1200" dirty="0">
                <a:solidFill>
                  <a:prstClr val="black"/>
                </a:solidFill>
                <a:latin typeface="Meiryo UI" panose="020B0604030504040204" pitchFamily="50" charset="-128"/>
                <a:ea typeface="Meiryo UI" panose="020B0604030504040204" pitchFamily="50" charset="-128"/>
              </a:rPr>
              <a:t>世界一活気がある街」</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世界から良い意味で重要視される都市」、「世界が憧れるような都市」、「大阪に根付く良い文化が世界に広まる</a:t>
            </a:r>
            <a:r>
              <a:rPr kumimoji="1" lang="ja-JP" altLang="en-US" sz="1200" dirty="0" smtClean="0">
                <a:solidFill>
                  <a:prstClr val="black"/>
                </a:solidFill>
                <a:latin typeface="Meiryo UI" panose="020B0604030504040204" pitchFamily="50" charset="-128"/>
                <a:ea typeface="Meiryo UI" panose="020B0604030504040204" pitchFamily="50" charset="-128"/>
              </a:rPr>
              <a:t>」、</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人情が厚く、人と接する事を楽しめるような気質の関西人の良さを世界につなげていく」、「大阪文化の世界化」</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世界中の人たちが訪れる魅力的な街</a:t>
            </a:r>
            <a:r>
              <a:rPr kumimoji="1" lang="ja-JP" altLang="en-US" sz="1200" dirty="0" smtClean="0">
                <a:solidFill>
                  <a:prstClr val="black"/>
                </a:solidFill>
                <a:latin typeface="Meiryo UI" panose="020B0604030504040204" pitchFamily="50" charset="-128"/>
                <a:ea typeface="Meiryo UI" panose="020B0604030504040204" pitchFamily="50" charset="-128"/>
              </a:rPr>
              <a:t>」、</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世界にないものが大阪にある</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、「世界に開かれたチャレンジング</a:t>
            </a:r>
            <a:r>
              <a:rPr kumimoji="1" lang="ja-JP" altLang="en-US" sz="1200" dirty="0" smtClean="0">
                <a:solidFill>
                  <a:prstClr val="black"/>
                </a:solidFill>
                <a:latin typeface="Meiryo UI" panose="020B0604030504040204" pitchFamily="50" charset="-128"/>
                <a:ea typeface="Meiryo UI" panose="020B0604030504040204" pitchFamily="50" charset="-128"/>
              </a:rPr>
              <a:t>な大阪」</a:t>
            </a:r>
            <a:r>
              <a:rPr kumimoji="1" lang="ja-JP" altLang="en-US" sz="1200" dirty="0">
                <a:solidFill>
                  <a:prstClr val="black"/>
                </a:solidFill>
                <a:latin typeface="Meiryo UI" panose="020B0604030504040204" pitchFamily="50" charset="-128"/>
                <a:ea typeface="Meiryo UI" panose="020B0604030504040204" pitchFamily="50" charset="-128"/>
              </a:rPr>
              <a:t>、「世界の様々な国の人と触れ合える楽しい場所があちこちにできればいいと思う。</a:t>
            </a:r>
            <a:r>
              <a:rPr kumimoji="1" lang="ja-JP" altLang="en-US" sz="1200" dirty="0" smtClean="0">
                <a:solidFill>
                  <a:prstClr val="black"/>
                </a:solidFill>
                <a:latin typeface="Meiryo UI" panose="020B0604030504040204" pitchFamily="50" charset="-128"/>
                <a:ea typeface="Meiryo UI" panose="020B0604030504040204" pitchFamily="50" charset="-128"/>
              </a:rPr>
              <a:t>」など</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日本</a:t>
            </a:r>
            <a:r>
              <a:rPr kumimoji="1" lang="en-US" altLang="ja-JP" sz="1200" dirty="0" smtClean="0">
                <a:solidFill>
                  <a:prstClr val="black"/>
                </a:solidFill>
                <a:latin typeface="Meiryo UI" panose="020B0604030504040204" pitchFamily="50" charset="-128"/>
                <a:ea typeface="Meiryo UI" panose="020B0604030504040204" pitchFamily="50" charset="-128"/>
              </a:rPr>
              <a:t>】</a:t>
            </a: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日本一の技術都市</a:t>
            </a:r>
            <a:r>
              <a:rPr kumimoji="1" lang="ja-JP" altLang="en-US" sz="1200" dirty="0" smtClean="0">
                <a:solidFill>
                  <a:prstClr val="black"/>
                </a:solidFill>
                <a:latin typeface="Meiryo UI" panose="020B0604030504040204" pitchFamily="50" charset="-128"/>
                <a:ea typeface="Meiryo UI" panose="020B0604030504040204" pitchFamily="50" charset="-128"/>
              </a:rPr>
              <a:t>へ」、「</a:t>
            </a:r>
            <a:r>
              <a:rPr kumimoji="1" lang="ja-JP" altLang="en-US" sz="1200" dirty="0">
                <a:solidFill>
                  <a:prstClr val="black"/>
                </a:solidFill>
                <a:latin typeface="Meiryo UI" panose="020B0604030504040204" pitchFamily="50" charset="-128"/>
                <a:ea typeface="Meiryo UI" panose="020B0604030504040204" pitchFamily="50" charset="-128"/>
              </a:rPr>
              <a:t>日本で１番の最先端の都市にして</a:t>
            </a:r>
            <a:r>
              <a:rPr kumimoji="1" lang="ja-JP" altLang="en-US" sz="1200" dirty="0" smtClean="0">
                <a:solidFill>
                  <a:prstClr val="black"/>
                </a:solidFill>
                <a:latin typeface="Meiryo UI" panose="020B0604030504040204" pitchFamily="50" charset="-128"/>
                <a:ea typeface="Meiryo UI" panose="020B0604030504040204" pitchFamily="50" charset="-128"/>
              </a:rPr>
              <a:t>ほしい」、「</a:t>
            </a:r>
            <a:r>
              <a:rPr kumimoji="1" lang="ja-JP" altLang="en-US" sz="1200" dirty="0">
                <a:solidFill>
                  <a:prstClr val="black"/>
                </a:solidFill>
                <a:latin typeface="Meiryo UI" panose="020B0604030504040204" pitchFamily="50" charset="-128"/>
                <a:ea typeface="Meiryo UI" panose="020B0604030504040204" pitchFamily="50" charset="-128"/>
              </a:rPr>
              <a:t>日本一住みやすい町づくりを</a:t>
            </a:r>
            <a:r>
              <a:rPr kumimoji="1" lang="ja-JP" altLang="en-US" sz="1200" dirty="0" smtClean="0">
                <a:solidFill>
                  <a:prstClr val="black"/>
                </a:solidFill>
                <a:latin typeface="Meiryo UI" panose="020B0604030504040204" pitchFamily="50" charset="-128"/>
                <a:ea typeface="Meiryo UI" panose="020B0604030504040204" pitchFamily="50" charset="-128"/>
              </a:rPr>
              <a:t>する」、「</a:t>
            </a:r>
            <a:r>
              <a:rPr kumimoji="1" lang="ja-JP" altLang="en-US" sz="1200" dirty="0">
                <a:solidFill>
                  <a:prstClr val="black"/>
                </a:solidFill>
                <a:latin typeface="Meiryo UI" panose="020B0604030504040204" pitchFamily="50" charset="-128"/>
                <a:ea typeface="Meiryo UI" panose="020B0604030504040204" pitchFamily="50" charset="-128"/>
              </a:rPr>
              <a:t>日本一治安のいい都市を</a:t>
            </a:r>
            <a:r>
              <a:rPr kumimoji="1" lang="ja-JP" altLang="en-US" sz="1200" dirty="0" smtClean="0">
                <a:solidFill>
                  <a:prstClr val="black"/>
                </a:solidFill>
                <a:latin typeface="Meiryo UI" panose="020B0604030504040204" pitchFamily="50" charset="-128"/>
                <a:ea typeface="Meiryo UI" panose="020B0604030504040204" pitchFamily="50" charset="-128"/>
              </a:rPr>
              <a:t>目指す」</a:t>
            </a:r>
            <a:endParaRPr kumimoji="1" lang="ja-JP" altLang="en-US" sz="1200" dirty="0">
              <a:solidFill>
                <a:prstClr val="black"/>
              </a:solidFill>
              <a:latin typeface="Meiryo UI" panose="020B0604030504040204" pitchFamily="50" charset="-128"/>
              <a:ea typeface="Meiryo UI" panose="020B0604030504040204" pitchFamily="50" charset="-128"/>
            </a:endParaRPr>
          </a:p>
          <a:p>
            <a:pPr lvl="0"/>
            <a:r>
              <a:rPr kumimoji="1" lang="ja-JP" altLang="en-US" sz="1200" dirty="0" smtClean="0">
                <a:solidFill>
                  <a:prstClr val="black"/>
                </a:solidFill>
                <a:latin typeface="Meiryo UI" panose="020B0604030504040204" pitchFamily="50" charset="-128"/>
                <a:ea typeface="Meiryo UI" panose="020B0604030504040204" pitchFamily="50" charset="-128"/>
              </a:rPr>
              <a:t>　「</a:t>
            </a:r>
            <a:r>
              <a:rPr kumimoji="1" lang="ja-JP" altLang="en-US" sz="1200" dirty="0">
                <a:solidFill>
                  <a:prstClr val="black"/>
                </a:solidFill>
                <a:latin typeface="Meiryo UI" panose="020B0604030504040204" pitchFamily="50" charset="-128"/>
                <a:ea typeface="Meiryo UI" panose="020B0604030504040204" pitchFamily="50" charset="-128"/>
              </a:rPr>
              <a:t>綺麗な町日本一を掲げて二酸化炭素排出量を軽減する対策を</a:t>
            </a:r>
            <a:r>
              <a:rPr kumimoji="1" lang="ja-JP" altLang="en-US" sz="1200" dirty="0" smtClean="0">
                <a:solidFill>
                  <a:prstClr val="black"/>
                </a:solidFill>
                <a:latin typeface="Meiryo UI" panose="020B0604030504040204" pitchFamily="50" charset="-128"/>
                <a:ea typeface="Meiryo UI" panose="020B0604030504040204" pitchFamily="50" charset="-128"/>
              </a:rPr>
              <a:t>どんどんとっていく」</a:t>
            </a:r>
            <a:r>
              <a:rPr kumimoji="1" lang="ja-JP" altLang="en-US" sz="1200" dirty="0">
                <a:solidFill>
                  <a:prstClr val="black"/>
                </a:solidFill>
                <a:latin typeface="Meiryo UI" panose="020B0604030504040204" pitchFamily="50" charset="-128"/>
                <a:ea typeface="Meiryo UI" panose="020B0604030504040204" pitchFamily="50" charset="-128"/>
              </a:rPr>
              <a:t>、「日本人とか外国人とか一緒に住みやすい</a:t>
            </a:r>
            <a:r>
              <a:rPr kumimoji="1" lang="ja-JP" altLang="en-US" sz="1200" dirty="0" smtClean="0">
                <a:solidFill>
                  <a:prstClr val="black"/>
                </a:solidFill>
                <a:latin typeface="Meiryo UI" panose="020B0604030504040204" pitchFamily="50" charset="-128"/>
                <a:ea typeface="Meiryo UI" panose="020B0604030504040204" pitchFamily="50" charset="-128"/>
              </a:rPr>
              <a:t>環境づくり」、</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「日本</a:t>
            </a:r>
            <a:r>
              <a:rPr kumimoji="1" lang="ja-JP" altLang="en-US" sz="1200" dirty="0">
                <a:solidFill>
                  <a:prstClr val="black"/>
                </a:solidFill>
                <a:latin typeface="Meiryo UI" panose="020B0604030504040204" pitchFamily="50" charset="-128"/>
                <a:ea typeface="Meiryo UI" panose="020B0604030504040204" pitchFamily="50" charset="-128"/>
              </a:rPr>
              <a:t>の首都と言われるくらい発展していって</a:t>
            </a:r>
            <a:r>
              <a:rPr kumimoji="1" lang="ja-JP" altLang="en-US" sz="1200" dirty="0" smtClean="0">
                <a:solidFill>
                  <a:prstClr val="black"/>
                </a:solidFill>
                <a:latin typeface="Meiryo UI" panose="020B0604030504040204" pitchFamily="50" charset="-128"/>
                <a:ea typeface="Meiryo UI" panose="020B0604030504040204" pitchFamily="50" charset="-128"/>
              </a:rPr>
              <a:t>ほしい」</a:t>
            </a:r>
            <a:r>
              <a:rPr kumimoji="1" lang="ja-JP" altLang="en-US" sz="1200" dirty="0">
                <a:solidFill>
                  <a:prstClr val="black"/>
                </a:solidFill>
                <a:latin typeface="Meiryo UI" panose="020B0604030504040204" pitchFamily="50" charset="-128"/>
                <a:ea typeface="Meiryo UI" panose="020B0604030504040204" pitchFamily="50" charset="-128"/>
              </a:rPr>
              <a:t>、「途上国の貧困層と日本の学生がともに勉強できるよう</a:t>
            </a:r>
            <a:r>
              <a:rPr kumimoji="1" lang="ja-JP" altLang="en-US" sz="1200" dirty="0" smtClean="0">
                <a:solidFill>
                  <a:prstClr val="black"/>
                </a:solidFill>
                <a:latin typeface="Meiryo UI" panose="020B0604030504040204" pitchFamily="50" charset="-128"/>
                <a:ea typeface="Meiryo UI" panose="020B0604030504040204" pitchFamily="50" charset="-128"/>
              </a:rPr>
              <a:t>な機会を</a:t>
            </a:r>
            <a:r>
              <a:rPr kumimoji="1" lang="ja-JP" altLang="en-US" sz="1200" dirty="0">
                <a:solidFill>
                  <a:prstClr val="black"/>
                </a:solidFill>
                <a:latin typeface="Meiryo UI" panose="020B0604030504040204" pitchFamily="50" charset="-128"/>
                <a:ea typeface="Meiryo UI" panose="020B0604030504040204" pitchFamily="50" charset="-128"/>
              </a:rPr>
              <a:t>つくって</a:t>
            </a:r>
            <a:r>
              <a:rPr kumimoji="1" lang="ja-JP" altLang="en-US" sz="1200" dirty="0" smtClean="0">
                <a:solidFill>
                  <a:prstClr val="black"/>
                </a:solidFill>
                <a:latin typeface="Meiryo UI" panose="020B0604030504040204" pitchFamily="50" charset="-128"/>
                <a:ea typeface="Meiryo UI" panose="020B0604030504040204" pitchFamily="50" charset="-128"/>
              </a:rPr>
              <a:t>ほしい」など</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技術</a:t>
            </a:r>
            <a:r>
              <a:rPr kumimoji="1" lang="en-US" altLang="ja-JP" sz="1200" dirty="0" smtClean="0">
                <a:solidFill>
                  <a:prstClr val="black"/>
                </a:solidFill>
                <a:latin typeface="Meiryo UI" panose="020B0604030504040204" pitchFamily="50" charset="-128"/>
                <a:ea typeface="Meiryo UI" panose="020B0604030504040204" pitchFamily="50" charset="-128"/>
              </a:rPr>
              <a:t>】</a:t>
            </a:r>
          </a:p>
          <a:p>
            <a:pPr lvl="0"/>
            <a:r>
              <a:rPr kumimoji="1" lang="ja-JP" altLang="en-US" sz="1200" dirty="0">
                <a:solidFill>
                  <a:prstClr val="black"/>
                </a:solidFill>
                <a:latin typeface="Meiryo UI" panose="020B0604030504040204" pitchFamily="50" charset="-128"/>
                <a:ea typeface="Meiryo UI" panose="020B0604030504040204" pitchFamily="50" charset="-128"/>
              </a:rPr>
              <a:t>　「最先端の技術を用いて新たなチャレンジを行う</a:t>
            </a:r>
            <a:r>
              <a:rPr kumimoji="1" lang="ja-JP" altLang="en-US" sz="1200" dirty="0" smtClean="0">
                <a:solidFill>
                  <a:prstClr val="black"/>
                </a:solidFill>
                <a:latin typeface="Meiryo UI" panose="020B0604030504040204" pitchFamily="50" charset="-128"/>
                <a:ea typeface="Meiryo UI" panose="020B0604030504040204" pitchFamily="50" charset="-128"/>
              </a:rPr>
              <a:t>都市」、「</a:t>
            </a:r>
            <a:r>
              <a:rPr kumimoji="1" lang="ja-JP" altLang="en-US" sz="1200" dirty="0">
                <a:solidFill>
                  <a:prstClr val="black"/>
                </a:solidFill>
                <a:latin typeface="Meiryo UI" panose="020B0604030504040204" pitchFamily="50" charset="-128"/>
                <a:ea typeface="Meiryo UI" panose="020B0604030504040204" pitchFamily="50" charset="-128"/>
              </a:rPr>
              <a:t>自然と科学技術による都市開発が共存し、人や動植物が穏やかに暮らせる様</a:t>
            </a:r>
            <a:r>
              <a:rPr kumimoji="1" lang="ja-JP" altLang="en-US" sz="1200" dirty="0" smtClean="0">
                <a:solidFill>
                  <a:prstClr val="black"/>
                </a:solidFill>
                <a:latin typeface="Meiryo UI" panose="020B0604030504040204" pitchFamily="50" charset="-128"/>
                <a:ea typeface="Meiryo UI" panose="020B0604030504040204" pitchFamily="50" charset="-128"/>
              </a:rPr>
              <a:t>な</a:t>
            </a:r>
            <a:r>
              <a:rPr kumimoji="1" lang="ja-JP" altLang="en-US" sz="1200" dirty="0">
                <a:solidFill>
                  <a:prstClr val="black"/>
                </a:solidFill>
                <a:latin typeface="Meiryo UI" panose="020B0604030504040204" pitchFamily="50" charset="-128"/>
                <a:ea typeface="Meiryo UI" panose="020B0604030504040204" pitchFamily="50" charset="-128"/>
              </a:rPr>
              <a:t>街</a:t>
            </a:r>
            <a:r>
              <a:rPr kumimoji="1" lang="ja-JP" altLang="en-US" sz="1200" dirty="0" smtClean="0">
                <a:solidFill>
                  <a:prstClr val="black"/>
                </a:solidFill>
                <a:latin typeface="Meiryo UI" panose="020B0604030504040204" pitchFamily="50" charset="-128"/>
                <a:ea typeface="Meiryo UI" panose="020B0604030504040204" pitchFamily="50" charset="-128"/>
              </a:rPr>
              <a:t>」、</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en-US" altLang="ja-JP" sz="1200" dirty="0" smtClean="0">
                <a:solidFill>
                  <a:prstClr val="black"/>
                </a:solidFill>
                <a:latin typeface="Meiryo UI" panose="020B0604030504040204" pitchFamily="50" charset="-128"/>
                <a:ea typeface="Meiryo UI" panose="020B0604030504040204" pitchFamily="50" charset="-128"/>
              </a:rPr>
              <a:t>AI</a:t>
            </a:r>
            <a:r>
              <a:rPr kumimoji="1" lang="ja-JP" altLang="en-US" sz="1200" dirty="0" smtClean="0">
                <a:solidFill>
                  <a:prstClr val="black"/>
                </a:solidFill>
                <a:latin typeface="Meiryo UI" panose="020B0604030504040204" pitchFamily="50" charset="-128"/>
                <a:ea typeface="Meiryo UI" panose="020B0604030504040204" pitchFamily="50" charset="-128"/>
              </a:rPr>
              <a:t>の</a:t>
            </a:r>
            <a:r>
              <a:rPr kumimoji="1" lang="ja-JP" altLang="en-US" sz="1200" dirty="0">
                <a:solidFill>
                  <a:prstClr val="black"/>
                </a:solidFill>
                <a:latin typeface="Meiryo UI" panose="020B0604030504040204" pitchFamily="50" charset="-128"/>
                <a:ea typeface="Meiryo UI" panose="020B0604030504040204" pitchFamily="50" charset="-128"/>
              </a:rPr>
              <a:t>技術で、完全自動運転車やワークライフバランスの向上などを期待している」</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最先端の技術が集積する地域が大阪であって欲しい」、</a:t>
            </a: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技術を高めるだけで</a:t>
            </a:r>
            <a:r>
              <a:rPr kumimoji="1" lang="ja-JP" altLang="en-US" sz="1200" dirty="0" smtClean="0">
                <a:solidFill>
                  <a:prstClr val="black"/>
                </a:solidFill>
                <a:latin typeface="Meiryo UI" panose="020B0604030504040204" pitchFamily="50" charset="-128"/>
                <a:ea typeface="Meiryo UI" panose="020B0604030504040204" pitchFamily="50" charset="-128"/>
              </a:rPr>
              <a:t>なく</a:t>
            </a:r>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大阪らしさ</a:t>
            </a:r>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と</a:t>
            </a:r>
            <a:r>
              <a:rPr kumimoji="1" lang="ja-JP" altLang="en-US" sz="1200" dirty="0">
                <a:solidFill>
                  <a:prstClr val="black"/>
                </a:solidFill>
                <a:latin typeface="Meiryo UI" panose="020B0604030504040204" pitchFamily="50" charset="-128"/>
                <a:ea typeface="Meiryo UI" panose="020B0604030504040204" pitchFamily="50" charset="-128"/>
              </a:rPr>
              <a:t>いうものをつくりあげる」、「先端技術や医療技術が進歩する中、少子化や高齢化に伴う問題を共に解決していく</a:t>
            </a:r>
            <a:r>
              <a:rPr kumimoji="1" lang="ja-JP" altLang="en-US" sz="1200" dirty="0" smtClean="0">
                <a:solidFill>
                  <a:prstClr val="black"/>
                </a:solidFill>
                <a:latin typeface="Meiryo UI" panose="020B0604030504040204" pitchFamily="50" charset="-128"/>
                <a:ea typeface="Meiryo UI" panose="020B0604030504040204" pitchFamily="50" charset="-128"/>
              </a:rPr>
              <a:t>」など</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環境</a:t>
            </a:r>
            <a:r>
              <a:rPr kumimoji="1" lang="en-US" altLang="ja-JP" sz="1200" dirty="0" smtClean="0">
                <a:solidFill>
                  <a:prstClr val="black"/>
                </a:solidFill>
                <a:latin typeface="Meiryo UI" panose="020B0604030504040204" pitchFamily="50" charset="-128"/>
                <a:ea typeface="Meiryo UI" panose="020B0604030504040204" pitchFamily="50" charset="-128"/>
              </a:rPr>
              <a:t>】</a:t>
            </a:r>
          </a:p>
          <a:p>
            <a:pPr lvl="0"/>
            <a:r>
              <a:rPr kumimoji="1" lang="ja-JP" altLang="en-US" sz="1200" dirty="0">
                <a:solidFill>
                  <a:prstClr val="black"/>
                </a:solidFill>
                <a:latin typeface="Meiryo UI" panose="020B0604030504040204" pitchFamily="50" charset="-128"/>
                <a:ea typeface="Meiryo UI" panose="020B0604030504040204" pitchFamily="50" charset="-128"/>
              </a:rPr>
              <a:t>　「今ある環境問題が解決する。例えば、プラスチック問題の解決に向けて、ペットボトルの再利用が工場などではなく、家でも出来るように</a:t>
            </a:r>
            <a:r>
              <a:rPr kumimoji="1" lang="ja-JP" altLang="en-US" sz="1200" dirty="0" smtClean="0">
                <a:solidFill>
                  <a:prstClr val="black"/>
                </a:solidFill>
                <a:latin typeface="Meiryo UI" panose="020B0604030504040204" pitchFamily="50" charset="-128"/>
                <a:ea typeface="Meiryo UI" panose="020B0604030504040204" pitchFamily="50" charset="-128"/>
              </a:rPr>
              <a:t>したい」</a:t>
            </a:r>
            <a:r>
              <a:rPr kumimoji="1" lang="ja-JP" altLang="en-US" sz="1200" dirty="0">
                <a:solidFill>
                  <a:prstClr val="black"/>
                </a:solidFill>
                <a:latin typeface="Meiryo UI" panose="020B0604030504040204" pitchFamily="50" charset="-128"/>
                <a:ea typeface="Meiryo UI" panose="020B0604030504040204" pitchFamily="50" charset="-128"/>
              </a:rPr>
              <a:t>、</a:t>
            </a:r>
            <a:endParaRPr kumimoji="1" lang="en-US" altLang="ja-JP" sz="1200" dirty="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  </a:t>
            </a:r>
            <a:r>
              <a:rPr kumimoji="1" lang="ja-JP" altLang="en-US" sz="1200" dirty="0">
                <a:solidFill>
                  <a:prstClr val="black"/>
                </a:solidFill>
                <a:latin typeface="Meiryo UI" panose="020B0604030504040204" pitchFamily="50" charset="-128"/>
                <a:ea typeface="Meiryo UI" panose="020B0604030504040204" pitchFamily="50" charset="-128"/>
              </a:rPr>
              <a:t>「環境をきれいにして、住みやすい都市にして大阪をもっといい所にする</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いつでも自然環境が保たれ、新鮮な空気と快適な住環境が保たれている」</a:t>
            </a:r>
            <a:r>
              <a:rPr kumimoji="1" lang="ja-JP" altLang="en-US" sz="1200" dirty="0" smtClean="0">
                <a:solidFill>
                  <a:prstClr val="black"/>
                </a:solidFill>
                <a:latin typeface="Meiryo UI" panose="020B0604030504040204" pitchFamily="50" charset="-128"/>
                <a:ea typeface="Meiryo UI" panose="020B0604030504040204" pitchFamily="50" charset="-128"/>
              </a:rPr>
              <a:t>、</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「環境に配慮されているまち」、「</a:t>
            </a:r>
            <a:r>
              <a:rPr kumimoji="1" lang="ja-JP" altLang="en-US" sz="1200" dirty="0">
                <a:solidFill>
                  <a:prstClr val="black"/>
                </a:solidFill>
                <a:latin typeface="Meiryo UI" panose="020B0604030504040204" pitchFamily="50" charset="-128"/>
                <a:ea typeface="Meiryo UI" panose="020B0604030504040204" pitchFamily="50" charset="-128"/>
              </a:rPr>
              <a:t>街中に公園や緑があって、みんながのびのび生活できる環境があってこそ、心にゆとりも生まれてワクワクする未来に繋がって</a:t>
            </a:r>
            <a:r>
              <a:rPr kumimoji="1" lang="ja-JP" altLang="en-US" sz="1200" dirty="0" smtClean="0">
                <a:solidFill>
                  <a:prstClr val="black"/>
                </a:solidFill>
                <a:latin typeface="Meiryo UI" panose="020B0604030504040204" pitchFamily="50" charset="-128"/>
                <a:ea typeface="Meiryo UI" panose="020B0604030504040204" pitchFamily="50" charset="-128"/>
              </a:rPr>
              <a:t>いく」</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など</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endParaRPr kumimoji="1" lang="en-US" altLang="ja-JP" sz="1200" dirty="0" smtClean="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44858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61EF540-5CB6-483A-A4DA-F9E60F8B4EFB}" type="slidenum">
              <a:rPr kumimoji="1" lang="ja-JP" altLang="en-US" smtClean="0"/>
              <a:t>13</a:t>
            </a:fld>
            <a:endParaRPr kumimoji="1" lang="ja-JP" altLang="en-US"/>
          </a:p>
        </p:txBody>
      </p:sp>
      <p:sp>
        <p:nvSpPr>
          <p:cNvPr id="3" name="正方形/長方形 2"/>
          <p:cNvSpPr/>
          <p:nvPr/>
        </p:nvSpPr>
        <p:spPr>
          <a:xfrm>
            <a:off x="1646070" y="2602695"/>
            <a:ext cx="6654800" cy="646331"/>
          </a:xfrm>
          <a:prstGeom prst="rect">
            <a:avLst/>
          </a:prstGeom>
        </p:spPr>
        <p:txBody>
          <a:bodyPr wrap="square">
            <a:spAutoFit/>
          </a:bodyPr>
          <a:lstStyle/>
          <a:p>
            <a:pPr algn="ctr"/>
            <a:r>
              <a:rPr kumimoji="1" lang="ja-JP" altLang="en-US" sz="3600" dirty="0">
                <a:latin typeface="Meiryo UI" panose="020B0604030504040204" pitchFamily="50" charset="-128"/>
                <a:ea typeface="Meiryo UI" panose="020B0604030504040204" pitchFamily="50" charset="-128"/>
                <a:cs typeface="Microsoft Himalaya" panose="01010100010101010101" pitchFamily="2" charset="0"/>
              </a:rPr>
              <a:t>２</a:t>
            </a:r>
            <a:r>
              <a:rPr kumimoji="1" lang="ja-JP" altLang="en-US" sz="36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3600" dirty="0">
                <a:latin typeface="Meiryo UI" panose="020B0604030504040204" pitchFamily="50" charset="-128"/>
                <a:ea typeface="Meiryo UI" panose="020B0604030504040204" pitchFamily="50" charset="-128"/>
                <a:cs typeface="Microsoft Himalaya" panose="01010100010101010101" pitchFamily="2" charset="0"/>
              </a:rPr>
              <a:t>一般</a:t>
            </a:r>
            <a:r>
              <a:rPr kumimoji="1" lang="ja-JP" altLang="en-US" sz="3600" dirty="0" smtClean="0">
                <a:latin typeface="Meiryo UI" panose="020B0604030504040204" pitchFamily="50" charset="-128"/>
                <a:ea typeface="Meiryo UI" panose="020B0604030504040204" pitchFamily="50" charset="-128"/>
                <a:cs typeface="Microsoft Himalaya" panose="01010100010101010101" pitchFamily="2" charset="0"/>
              </a:rPr>
              <a:t>府民向けアンケート結果</a:t>
            </a:r>
            <a:endParaRPr kumimoji="1" lang="ja-JP" altLang="en-US" sz="360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5" name="テキスト ボックス 4"/>
          <p:cNvSpPr txBox="1"/>
          <p:nvPr/>
        </p:nvSpPr>
        <p:spPr>
          <a:xfrm>
            <a:off x="2657194" y="4000149"/>
            <a:ext cx="5420006" cy="2221121"/>
          </a:xfrm>
          <a:prstGeom prst="rect">
            <a:avLst/>
          </a:prstGeom>
          <a:noFill/>
        </p:spPr>
        <p:txBody>
          <a:bodyPr wrap="square" rtlCol="0">
            <a:spAutoFit/>
          </a:bodyPr>
          <a:lstStyle/>
          <a:p>
            <a:pPr>
              <a:lnSpc>
                <a:spcPts val="2200"/>
              </a:lnSpc>
            </a:pPr>
            <a:r>
              <a:rPr kumimoji="1" lang="ja-JP" altLang="en-US" sz="1600" b="1" dirty="0" smtClean="0">
                <a:latin typeface="Meiryo UI" panose="020B0604030504040204" pitchFamily="50" charset="-128"/>
                <a:ea typeface="Meiryo UI" panose="020B0604030504040204" pitchFamily="50" charset="-128"/>
                <a:cs typeface="Microsoft Himalaya" panose="01010100010101010101" pitchFamily="2" charset="0"/>
              </a:rPr>
              <a:t>＜実施概要＞</a:t>
            </a:r>
            <a:endParaRPr kumimoji="1" lang="en-US" altLang="ja-JP" sz="1600" b="1"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spcBef>
                <a:spcPts val="600"/>
              </a:spcBef>
            </a:pP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以下の２つの実施方法によるアンケート結果を合算。</a:t>
            </a:r>
            <a:endPar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spcBef>
                <a:spcPts val="600"/>
              </a:spcBef>
            </a:pP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①　インターネットアンケート（民間会社を通じて実施）</a:t>
            </a:r>
            <a:endPar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 対      象：</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大阪府民</a:t>
            </a:r>
            <a:r>
              <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rPr>
              <a:t>1,000</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人</a:t>
            </a:r>
            <a:endPar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pP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②　アンケート用紙の配布（セミナーを通じて実施）</a:t>
            </a:r>
            <a:endPar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 対      象</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：セミナー参加者</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138</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人</a:t>
            </a:r>
            <a:endPar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　</a:t>
            </a:r>
            <a:endPar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3455424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一般府民向けアンケート</a:t>
            </a:r>
          </a:p>
        </p:txBody>
      </p:sp>
      <p:sp>
        <p:nvSpPr>
          <p:cNvPr id="2" name="正方形/長方形 1"/>
          <p:cNvSpPr/>
          <p:nvPr/>
        </p:nvSpPr>
        <p:spPr>
          <a:xfrm>
            <a:off x="176816" y="2072438"/>
            <a:ext cx="9418033" cy="461665"/>
          </a:xfrm>
          <a:prstGeom prst="rect">
            <a:avLst/>
          </a:prstGeom>
        </p:spPr>
        <p:txBody>
          <a:bodyPr wrap="square">
            <a:spAutoFit/>
          </a:bodyPr>
          <a:lstStyle/>
          <a:p>
            <a:r>
              <a:rPr lang="ja-JP" altLang="en-US" sz="1200" dirty="0" smtClean="0">
                <a:latin typeface="Meiryo UI" panose="020B0604030504040204" pitchFamily="50" charset="-128"/>
                <a:ea typeface="Meiryo UI" panose="020B0604030504040204" pitchFamily="50" charset="-128"/>
              </a:rPr>
              <a:t>Q「</a:t>
            </a:r>
            <a:r>
              <a:rPr lang="ja-JP" altLang="en-US" sz="1200" dirty="0">
                <a:latin typeface="Meiryo UI" panose="020B0604030504040204" pitchFamily="50" charset="-128"/>
                <a:ea typeface="Meiryo UI" panose="020B0604030504040204" pitchFamily="50" charset="-128"/>
              </a:rPr>
              <a:t>多様なチャレンジによる成長」の取組みの方向性を実現していくために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7"/>
            <a:ext cx="9608533" cy="12080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(1)</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最も大切だと思う取組みの方向性（「多様なチャレンジによる成長」）</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363538" lvl="0" indent="-363538"/>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300" dirty="0">
                <a:solidFill>
                  <a:prstClr val="black"/>
                </a:solidFill>
                <a:latin typeface="Meiryo UI" panose="020B0604030504040204" pitchFamily="50" charset="-128"/>
                <a:ea typeface="Meiryo UI" panose="020B0604030504040204" pitchFamily="50" charset="-128"/>
              </a:rPr>
              <a:t>〇</a:t>
            </a:r>
            <a:r>
              <a:rPr kumimoji="1" lang="ja-JP" altLang="en-US" sz="1300" u="sng" dirty="0">
                <a:solidFill>
                  <a:prstClr val="black"/>
                </a:solidFill>
                <a:latin typeface="Meiryo UI" panose="020B0604030504040204" pitchFamily="50" charset="-128"/>
                <a:ea typeface="Meiryo UI" panose="020B0604030504040204" pitchFamily="50" charset="-128"/>
              </a:rPr>
              <a:t>「国際的に開かれ、世界中から大阪に人や企業、情報が集まっている」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u="sng" dirty="0">
                <a:solidFill>
                  <a:prstClr val="black"/>
                </a:solidFill>
                <a:latin typeface="Meiryo UI" panose="020B0604030504040204" pitchFamily="50" charset="-128"/>
                <a:ea typeface="Meiryo UI" panose="020B0604030504040204" pitchFamily="50" charset="-128"/>
              </a:rPr>
              <a:t>「先端技術を活用して世界初の製品やサービスがどんどん生み出される」</a:t>
            </a:r>
            <a:r>
              <a:rPr kumimoji="1" lang="ja-JP" altLang="en-US" sz="1300" dirty="0">
                <a:solidFill>
                  <a:prstClr val="black"/>
                </a:solidFill>
                <a:latin typeface="Meiryo UI" panose="020B0604030504040204" pitchFamily="50" charset="-128"/>
                <a:ea typeface="Meiryo UI" panose="020B0604030504040204" pitchFamily="50" charset="-128"/>
              </a:rPr>
              <a:t>、</a:t>
            </a:r>
            <a:r>
              <a:rPr kumimoji="1" lang="ja-JP" altLang="en-US" sz="1300" u="sng" dirty="0">
                <a:solidFill>
                  <a:prstClr val="black"/>
                </a:solidFill>
                <a:latin typeface="Meiryo UI" panose="020B0604030504040204" pitchFamily="50" charset="-128"/>
                <a:ea typeface="Meiryo UI" panose="020B0604030504040204" pitchFamily="50" charset="-128"/>
              </a:rPr>
              <a:t>「働く場所や時間が自由に選択できる」</a:t>
            </a:r>
            <a:r>
              <a:rPr kumimoji="1" lang="ja-JP" altLang="en-US" sz="1300" dirty="0">
                <a:solidFill>
                  <a:prstClr val="black"/>
                </a:solidFill>
                <a:latin typeface="Meiryo UI" panose="020B0604030504040204" pitchFamily="50" charset="-128"/>
                <a:ea typeface="Meiryo UI" panose="020B0604030504040204" pitchFamily="50" charset="-128"/>
              </a:rPr>
              <a:t>の順となっている</a:t>
            </a:r>
            <a:r>
              <a:rPr kumimoji="1" lang="ja-JP" altLang="en-US" sz="1300" dirty="0" smtClean="0">
                <a:solidFill>
                  <a:prstClr val="black"/>
                </a:solidFill>
                <a:latin typeface="Meiryo UI" panose="020B0604030504040204" pitchFamily="50" charset="-128"/>
                <a:ea typeface="Meiryo UI" panose="020B0604030504040204" pitchFamily="50" charset="-128"/>
              </a:rPr>
              <a:t>。</a:t>
            </a:r>
            <a:endParaRPr kumimoji="1" lang="en-US" altLang="ja-JP" sz="1300" dirty="0" smtClean="0">
              <a:solidFill>
                <a:prstClr val="black"/>
              </a:solidFill>
              <a:latin typeface="Meiryo UI" panose="020B0604030504040204" pitchFamily="50" charset="-128"/>
              <a:ea typeface="Meiryo UI" panose="020B0604030504040204" pitchFamily="50" charset="-128"/>
            </a:endParaRPr>
          </a:p>
          <a:p>
            <a:pPr marL="363538" lvl="0" indent="-363538"/>
            <a:endParaRPr kumimoji="1" lang="en-US" altLang="ja-JP" sz="1300" dirty="0">
              <a:solidFill>
                <a:prstClr val="black"/>
              </a:solidFill>
              <a:latin typeface="Meiryo UI" panose="020B0604030504040204" pitchFamily="50" charset="-128"/>
              <a:ea typeface="Meiryo UI" panose="020B0604030504040204" pitchFamily="50" charset="-128"/>
            </a:endParaRP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14</a:t>
            </a:fld>
            <a:endParaRPr kumimoji="1" lang="ja-JP" altLang="en-US"/>
          </a:p>
        </p:txBody>
      </p:sp>
      <p:graphicFrame>
        <p:nvGraphicFramePr>
          <p:cNvPr id="8" name="グラフ 7"/>
          <p:cNvGraphicFramePr>
            <a:graphicFrameLocks/>
          </p:cNvGraphicFramePr>
          <p:nvPr>
            <p:extLst>
              <p:ext uri="{D42A27DB-BD31-4B8C-83A1-F6EECF244321}">
                <p14:modId xmlns:p14="http://schemas.microsoft.com/office/powerpoint/2010/main" val="2353302861"/>
              </p:ext>
            </p:extLst>
          </p:nvPr>
        </p:nvGraphicFramePr>
        <p:xfrm>
          <a:off x="-20847" y="2594038"/>
          <a:ext cx="9926847" cy="4883437"/>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p:cNvSpPr txBox="1"/>
          <p:nvPr/>
        </p:nvSpPr>
        <p:spPr>
          <a:xfrm>
            <a:off x="8885897" y="7282676"/>
            <a:ext cx="1122904"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n=1136</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925198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一般府民向けアンケート</a:t>
            </a:r>
          </a:p>
        </p:txBody>
      </p:sp>
      <p:sp>
        <p:nvSpPr>
          <p:cNvPr id="2" name="正方形/長方形 1"/>
          <p:cNvSpPr/>
          <p:nvPr/>
        </p:nvSpPr>
        <p:spPr>
          <a:xfrm>
            <a:off x="272067" y="1936869"/>
            <a:ext cx="9418033"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Q「いのち輝く幸せな暮らし」の取組みの方向性を実現していくために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7"/>
            <a:ext cx="9608533" cy="9862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(2)</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最も大切だと思う取組みの方向性（「いのち輝く幸せな暮らし」）</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174625" lvl="0" indent="-174625"/>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300" dirty="0">
                <a:solidFill>
                  <a:prstClr val="black"/>
                </a:solidFill>
                <a:latin typeface="Meiryo UI" panose="020B0604030504040204" pitchFamily="50" charset="-128"/>
                <a:ea typeface="Meiryo UI" panose="020B0604030504040204" pitchFamily="50" charset="-128"/>
              </a:rPr>
              <a:t>〇</a:t>
            </a:r>
            <a:r>
              <a:rPr kumimoji="1" lang="ja-JP" altLang="en-US" sz="1300" u="sng" dirty="0">
                <a:solidFill>
                  <a:prstClr val="black"/>
                </a:solidFill>
                <a:latin typeface="Meiryo UI" panose="020B0604030504040204" pitchFamily="50" charset="-128"/>
                <a:ea typeface="Meiryo UI" panose="020B0604030504040204" pitchFamily="50" charset="-128"/>
              </a:rPr>
              <a:t>「医療が飛躍的に進歩し、誰もがいつまでも健康でいられる」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dirty="0" smtClean="0">
                <a:solidFill>
                  <a:prstClr val="black"/>
                </a:solidFill>
                <a:latin typeface="Meiryo UI" panose="020B0604030504040204" pitchFamily="50" charset="-128"/>
                <a:ea typeface="Meiryo UI" panose="020B0604030504040204" pitchFamily="50" charset="-128"/>
              </a:rPr>
              <a:t>、</a:t>
            </a:r>
            <a:r>
              <a:rPr kumimoji="1" lang="ja-JP" altLang="en-US" sz="1300" u="sng" dirty="0" smtClean="0">
                <a:solidFill>
                  <a:prstClr val="black"/>
                </a:solidFill>
                <a:latin typeface="Meiryo UI" panose="020B0604030504040204" pitchFamily="50" charset="-128"/>
                <a:ea typeface="Meiryo UI" panose="020B0604030504040204" pitchFamily="50" charset="-128"/>
              </a:rPr>
              <a:t>「</a:t>
            </a:r>
            <a:r>
              <a:rPr kumimoji="1" lang="ja-JP" altLang="en-US" sz="1300" u="sng" dirty="0">
                <a:solidFill>
                  <a:prstClr val="black"/>
                </a:solidFill>
                <a:latin typeface="Meiryo UI" panose="020B0604030504040204" pitchFamily="50" charset="-128"/>
                <a:ea typeface="Meiryo UI" panose="020B0604030504040204" pitchFamily="50" charset="-128"/>
              </a:rPr>
              <a:t>健康や環境に配慮された人にやさしいまちが形成され、生涯を通じて暮らすことができる</a:t>
            </a:r>
            <a:r>
              <a:rPr kumimoji="1" lang="ja-JP" altLang="en-US" sz="1300" u="sng" dirty="0" smtClean="0">
                <a:solidFill>
                  <a:prstClr val="black"/>
                </a:solidFill>
                <a:latin typeface="Meiryo UI" panose="020B0604030504040204" pitchFamily="50" charset="-128"/>
                <a:ea typeface="Meiryo UI" panose="020B0604030504040204" pitchFamily="50" charset="-128"/>
              </a:rPr>
              <a:t>」、</a:t>
            </a:r>
            <a:r>
              <a:rPr kumimoji="1" lang="ja-JP" altLang="en-US" sz="1300" u="sng" dirty="0">
                <a:solidFill>
                  <a:prstClr val="black"/>
                </a:solidFill>
                <a:latin typeface="Meiryo UI" panose="020B0604030504040204" pitchFamily="50" charset="-128"/>
                <a:ea typeface="Meiryo UI" panose="020B0604030504040204" pitchFamily="50" charset="-128"/>
              </a:rPr>
              <a:t> 「一人ひとりの人権が尊重され、誰もが個性や能力をいかして自己実現ができる</a:t>
            </a:r>
            <a:r>
              <a:rPr kumimoji="1" lang="ja-JP" altLang="en-US" sz="1300" u="sng" dirty="0" smtClean="0">
                <a:solidFill>
                  <a:prstClr val="black"/>
                </a:solidFill>
                <a:latin typeface="Meiryo UI" panose="020B0604030504040204" pitchFamily="50" charset="-128"/>
                <a:ea typeface="Meiryo UI" panose="020B0604030504040204" pitchFamily="50" charset="-128"/>
              </a:rPr>
              <a:t>」</a:t>
            </a:r>
            <a:r>
              <a:rPr kumimoji="1" lang="ja-JP" altLang="en-US" sz="1300" dirty="0" smtClean="0">
                <a:solidFill>
                  <a:prstClr val="black"/>
                </a:solidFill>
                <a:latin typeface="Meiryo UI" panose="020B0604030504040204" pitchFamily="50" charset="-128"/>
                <a:ea typeface="Meiryo UI" panose="020B0604030504040204" pitchFamily="50" charset="-128"/>
              </a:rPr>
              <a:t>の</a:t>
            </a:r>
            <a:r>
              <a:rPr kumimoji="1" lang="ja-JP" altLang="en-US" sz="1300" dirty="0">
                <a:solidFill>
                  <a:prstClr val="black"/>
                </a:solidFill>
                <a:latin typeface="Meiryo UI" panose="020B0604030504040204" pitchFamily="50" charset="-128"/>
                <a:ea typeface="Meiryo UI" panose="020B0604030504040204" pitchFamily="50" charset="-128"/>
              </a:rPr>
              <a:t>順となっている。</a:t>
            </a: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15</a:t>
            </a:fld>
            <a:endParaRPr kumimoji="1" lang="ja-JP" altLang="en-US"/>
          </a:p>
        </p:txBody>
      </p:sp>
      <p:graphicFrame>
        <p:nvGraphicFramePr>
          <p:cNvPr id="8" name="グラフ 7"/>
          <p:cNvGraphicFramePr>
            <a:graphicFrameLocks/>
          </p:cNvGraphicFramePr>
          <p:nvPr>
            <p:extLst>
              <p:ext uri="{D42A27DB-BD31-4B8C-83A1-F6EECF244321}">
                <p14:modId xmlns:p14="http://schemas.microsoft.com/office/powerpoint/2010/main" val="294806187"/>
              </p:ext>
            </p:extLst>
          </p:nvPr>
        </p:nvGraphicFramePr>
        <p:xfrm>
          <a:off x="-20847" y="2594028"/>
          <a:ext cx="9926848" cy="4965647"/>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p:cNvSpPr txBox="1"/>
          <p:nvPr/>
        </p:nvSpPr>
        <p:spPr>
          <a:xfrm>
            <a:off x="8680826" y="7282676"/>
            <a:ext cx="1225174"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n=1136</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117271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一般府民向けアンケート</a:t>
            </a:r>
          </a:p>
        </p:txBody>
      </p:sp>
      <p:sp>
        <p:nvSpPr>
          <p:cNvPr id="2" name="正方形/長方形 1"/>
          <p:cNvSpPr/>
          <p:nvPr/>
        </p:nvSpPr>
        <p:spPr>
          <a:xfrm>
            <a:off x="370765" y="1972950"/>
            <a:ext cx="9418033"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Q「世界の未来をともにつくる」の取組みの方向性を実現していくために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7"/>
            <a:ext cx="9608533" cy="9930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(3)</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最も大切だと思う取組みの方向性（「世界の未来をともにつくる」）</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174625" lvl="0" indent="-174625"/>
            <a:r>
              <a:rPr kumimoji="1" lang="ja-JP" altLang="en-US" sz="1300" dirty="0">
                <a:solidFill>
                  <a:prstClr val="black"/>
                </a:solidFill>
                <a:latin typeface="Meiryo UI" panose="020B0604030504040204" pitchFamily="50" charset="-128"/>
                <a:ea typeface="Meiryo UI" panose="020B0604030504040204" pitchFamily="50" charset="-128"/>
              </a:rPr>
              <a:t>　</a:t>
            </a:r>
            <a:r>
              <a:rPr kumimoji="1" lang="ja-JP" altLang="en-US" sz="1300" dirty="0" smtClean="0">
                <a:solidFill>
                  <a:prstClr val="black"/>
                </a:solidFill>
                <a:latin typeface="Meiryo UI" panose="020B0604030504040204" pitchFamily="50" charset="-128"/>
                <a:ea typeface="Meiryo UI" panose="020B0604030504040204" pitchFamily="50" charset="-128"/>
              </a:rPr>
              <a:t>〇</a:t>
            </a:r>
            <a:r>
              <a:rPr kumimoji="1" lang="ja-JP" altLang="en-US" sz="1300" u="sng" dirty="0" smtClean="0">
                <a:solidFill>
                  <a:prstClr val="black"/>
                </a:solidFill>
                <a:latin typeface="Meiryo UI" panose="020B0604030504040204" pitchFamily="50" charset="-128"/>
                <a:ea typeface="Meiryo UI" panose="020B0604030504040204" pitchFamily="50" charset="-128"/>
              </a:rPr>
              <a:t>「</a:t>
            </a:r>
            <a:r>
              <a:rPr kumimoji="1" lang="ja-JP" altLang="en-US" sz="1300" u="sng" dirty="0">
                <a:solidFill>
                  <a:prstClr val="black"/>
                </a:solidFill>
                <a:latin typeface="Meiryo UI" panose="020B0604030504040204" pitchFamily="50" charset="-128"/>
                <a:ea typeface="Meiryo UI" panose="020B0604030504040204" pitchFamily="50" charset="-128"/>
              </a:rPr>
              <a:t>大阪が世界に先駆けた高齢社会や健康・医療（癌や認知症の克服など）のモデルになっている」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u="sng" dirty="0">
                <a:solidFill>
                  <a:prstClr val="black"/>
                </a:solidFill>
                <a:latin typeface="Meiryo UI" panose="020B0604030504040204" pitchFamily="50" charset="-128"/>
                <a:ea typeface="Meiryo UI" panose="020B0604030504040204" pitchFamily="50" charset="-128"/>
              </a:rPr>
              <a:t>「大阪に根付く、</a:t>
            </a:r>
            <a:r>
              <a:rPr kumimoji="1" lang="en-US" altLang="ja-JP" sz="1300" u="sng" dirty="0">
                <a:solidFill>
                  <a:prstClr val="black"/>
                </a:solidFill>
                <a:latin typeface="Meiryo UI" panose="020B0604030504040204" pitchFamily="50" charset="-128"/>
                <a:ea typeface="Meiryo UI" panose="020B0604030504040204" pitchFamily="50" charset="-128"/>
              </a:rPr>
              <a:t>SDGs</a:t>
            </a:r>
            <a:r>
              <a:rPr kumimoji="1" lang="ja-JP" altLang="en-US" sz="1300" u="sng" dirty="0" err="1">
                <a:solidFill>
                  <a:prstClr val="black"/>
                </a:solidFill>
                <a:latin typeface="Meiryo UI" panose="020B0604030504040204" pitchFamily="50" charset="-128"/>
                <a:ea typeface="Meiryo UI" panose="020B0604030504040204" pitchFamily="50" charset="-128"/>
              </a:rPr>
              <a:t>にも</a:t>
            </a:r>
            <a:r>
              <a:rPr kumimoji="1" lang="ja-JP" altLang="en-US" sz="1300" u="sng" dirty="0">
                <a:solidFill>
                  <a:prstClr val="black"/>
                </a:solidFill>
                <a:latin typeface="Meiryo UI" panose="020B0604030504040204" pitchFamily="50" charset="-128"/>
                <a:ea typeface="Meiryo UI" panose="020B0604030504040204" pitchFamily="50" charset="-128"/>
              </a:rPr>
              <a:t>通じる</a:t>
            </a:r>
            <a:r>
              <a:rPr kumimoji="1" lang="en-US" altLang="ja-JP" sz="1300" u="sng" dirty="0">
                <a:solidFill>
                  <a:prstClr val="black"/>
                </a:solidFill>
                <a:latin typeface="Meiryo UI" panose="020B0604030504040204" pitchFamily="50" charset="-128"/>
                <a:ea typeface="Meiryo UI" panose="020B0604030504040204" pitchFamily="50" charset="-128"/>
              </a:rPr>
              <a:t>『</a:t>
            </a:r>
            <a:r>
              <a:rPr kumimoji="1" lang="ja-JP" altLang="en-US" sz="1300" u="sng" dirty="0">
                <a:solidFill>
                  <a:prstClr val="black"/>
                </a:solidFill>
                <a:latin typeface="Meiryo UI" panose="020B0604030504040204" pitchFamily="50" charset="-128"/>
                <a:ea typeface="Meiryo UI" panose="020B0604030504040204" pitchFamily="50" charset="-128"/>
              </a:rPr>
              <a:t>三方よし（売り手によし・買い手によし・世間によし）</a:t>
            </a:r>
            <a:r>
              <a:rPr kumimoji="1" lang="en-US" altLang="ja-JP" sz="1300" u="sng" dirty="0">
                <a:solidFill>
                  <a:prstClr val="black"/>
                </a:solidFill>
                <a:latin typeface="Meiryo UI" panose="020B0604030504040204" pitchFamily="50" charset="-128"/>
                <a:ea typeface="Meiryo UI" panose="020B0604030504040204" pitchFamily="50" charset="-128"/>
              </a:rPr>
              <a:t>』</a:t>
            </a:r>
            <a:r>
              <a:rPr kumimoji="1" lang="ja-JP" altLang="en-US" sz="1300" u="sng" dirty="0">
                <a:solidFill>
                  <a:prstClr val="black"/>
                </a:solidFill>
                <a:latin typeface="Meiryo UI" panose="020B0604030504040204" pitchFamily="50" charset="-128"/>
                <a:ea typeface="Meiryo UI" panose="020B0604030504040204" pitchFamily="50" charset="-128"/>
              </a:rPr>
              <a:t>や</a:t>
            </a:r>
            <a:r>
              <a:rPr kumimoji="1" lang="en-US" altLang="ja-JP" sz="1300" u="sng" dirty="0">
                <a:solidFill>
                  <a:prstClr val="black"/>
                </a:solidFill>
                <a:latin typeface="Meiryo UI" panose="020B0604030504040204" pitchFamily="50" charset="-128"/>
                <a:ea typeface="Meiryo UI" panose="020B0604030504040204" pitchFamily="50" charset="-128"/>
              </a:rPr>
              <a:t>『</a:t>
            </a:r>
            <a:r>
              <a:rPr kumimoji="1" lang="ja-JP" altLang="en-US" sz="1300" u="sng" dirty="0">
                <a:solidFill>
                  <a:prstClr val="black"/>
                </a:solidFill>
                <a:latin typeface="Meiryo UI" panose="020B0604030504040204" pitchFamily="50" charset="-128"/>
                <a:ea typeface="Meiryo UI" panose="020B0604030504040204" pitchFamily="50" charset="-128"/>
              </a:rPr>
              <a:t>おせっかい</a:t>
            </a:r>
            <a:r>
              <a:rPr kumimoji="1" lang="en-US" altLang="ja-JP" sz="1300" u="sng" dirty="0">
                <a:solidFill>
                  <a:prstClr val="black"/>
                </a:solidFill>
                <a:latin typeface="Meiryo UI" panose="020B0604030504040204" pitchFamily="50" charset="-128"/>
                <a:ea typeface="Meiryo UI" panose="020B0604030504040204" pitchFamily="50" charset="-128"/>
              </a:rPr>
              <a:t>』</a:t>
            </a:r>
            <a:r>
              <a:rPr kumimoji="1" lang="ja-JP" altLang="en-US" sz="1300" u="sng" dirty="0">
                <a:solidFill>
                  <a:prstClr val="black"/>
                </a:solidFill>
                <a:latin typeface="Meiryo UI" panose="020B0604030504040204" pitchFamily="50" charset="-128"/>
                <a:ea typeface="Meiryo UI" panose="020B0604030504040204" pitchFamily="50" charset="-128"/>
              </a:rPr>
              <a:t>の精神が世界にも広がっている」</a:t>
            </a:r>
            <a:r>
              <a:rPr kumimoji="1" lang="ja-JP" altLang="en-US" sz="1300" dirty="0">
                <a:solidFill>
                  <a:prstClr val="black"/>
                </a:solidFill>
                <a:latin typeface="Meiryo UI" panose="020B0604030504040204" pitchFamily="50" charset="-128"/>
                <a:ea typeface="Meiryo UI" panose="020B0604030504040204" pitchFamily="50" charset="-128"/>
              </a:rPr>
              <a:t>の順となっている。</a:t>
            </a: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16</a:t>
            </a:fld>
            <a:endParaRPr kumimoji="1" lang="ja-JP" altLang="en-US"/>
          </a:p>
        </p:txBody>
      </p:sp>
      <p:graphicFrame>
        <p:nvGraphicFramePr>
          <p:cNvPr id="8" name="グラフ 7"/>
          <p:cNvGraphicFramePr>
            <a:graphicFrameLocks/>
          </p:cNvGraphicFramePr>
          <p:nvPr>
            <p:extLst>
              <p:ext uri="{D42A27DB-BD31-4B8C-83A1-F6EECF244321}">
                <p14:modId xmlns:p14="http://schemas.microsoft.com/office/powerpoint/2010/main" val="2406042767"/>
              </p:ext>
            </p:extLst>
          </p:nvPr>
        </p:nvGraphicFramePr>
        <p:xfrm>
          <a:off x="-1" y="2434615"/>
          <a:ext cx="9906001" cy="5125060"/>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p:cNvSpPr txBox="1"/>
          <p:nvPr/>
        </p:nvSpPr>
        <p:spPr>
          <a:xfrm>
            <a:off x="8700770" y="7198226"/>
            <a:ext cx="1094740"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n=1132</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308497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a:t>
            </a:r>
            <a:r>
              <a:rPr kumimoji="1" lang="en-US" altLang="ja-JP" sz="2000" b="1" dirty="0" smtClean="0">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2000" b="1" dirty="0" err="1"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一般府民向けアンケート</a:t>
            </a:r>
          </a:p>
        </p:txBody>
      </p:sp>
      <p:sp>
        <p:nvSpPr>
          <p:cNvPr id="5" name="正方形/長方形 4"/>
          <p:cNvSpPr/>
          <p:nvPr/>
        </p:nvSpPr>
        <p:spPr>
          <a:xfrm>
            <a:off x="138309" y="767967"/>
            <a:ext cx="9608533" cy="92367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600" b="1" dirty="0">
                <a:solidFill>
                  <a:prstClr val="black"/>
                </a:solidFill>
                <a:latin typeface="Meiryo UI" panose="020B0604030504040204" pitchFamily="50" charset="-128"/>
                <a:ea typeface="Meiryo UI" panose="020B0604030504040204" pitchFamily="50" charset="-128"/>
              </a:rPr>
              <a:t>②未来の大阪（世界一ワクワクする都市）について、あなたの夢やアイデアを教えてください。（自由記述）</a:t>
            </a:r>
            <a:endParaRPr kumimoji="1" lang="en-US" altLang="ja-JP" sz="1600" b="1" dirty="0">
              <a:solidFill>
                <a:prstClr val="black"/>
              </a:solidFill>
              <a:latin typeface="Meiryo UI" panose="020B0604030504040204" pitchFamily="50" charset="-128"/>
              <a:ea typeface="Meiryo UI" panose="020B0604030504040204" pitchFamily="50" charset="-128"/>
            </a:endParaRPr>
          </a:p>
          <a:p>
            <a:pPr lvl="0"/>
            <a:r>
              <a:rPr kumimoji="1" lang="ja-JP" altLang="en-US" sz="1600" b="1" dirty="0">
                <a:solidFill>
                  <a:prstClr val="black"/>
                </a:solidFill>
                <a:latin typeface="Meiryo UI" panose="020B0604030504040204" pitchFamily="50" charset="-128"/>
                <a:ea typeface="Meiryo UI" panose="020B0604030504040204" pitchFamily="50" charset="-128"/>
              </a:rPr>
              <a:t>　</a:t>
            </a:r>
            <a:r>
              <a:rPr kumimoji="1" lang="ja-JP" altLang="en-US" sz="1600" dirty="0">
                <a:solidFill>
                  <a:prstClr val="black"/>
                </a:solidFill>
                <a:latin typeface="Meiryo UI" panose="020B0604030504040204" pitchFamily="50" charset="-128"/>
                <a:ea typeface="Meiryo UI" panose="020B0604030504040204" pitchFamily="50" charset="-128"/>
              </a:rPr>
              <a:t>〇出現頻度の高い単語（名詞）は、「未来」、「世界」、</a:t>
            </a:r>
            <a:r>
              <a:rPr kumimoji="1" lang="ja-JP" altLang="en-US" sz="1600" dirty="0" smtClean="0">
                <a:solidFill>
                  <a:prstClr val="black"/>
                </a:solidFill>
                <a:latin typeface="Meiryo UI" panose="020B0604030504040204" pitchFamily="50" charset="-128"/>
                <a:ea typeface="Meiryo UI" panose="020B0604030504040204" pitchFamily="50" charset="-128"/>
              </a:rPr>
              <a:t>「子</a:t>
            </a:r>
            <a:r>
              <a:rPr kumimoji="1" lang="ja-JP" altLang="en-US" sz="1600" dirty="0">
                <a:solidFill>
                  <a:prstClr val="black"/>
                </a:solidFill>
                <a:latin typeface="Meiryo UI" panose="020B0604030504040204" pitchFamily="50" charset="-128"/>
                <a:ea typeface="Meiryo UI" panose="020B0604030504040204" pitchFamily="50" charset="-128"/>
              </a:rPr>
              <a:t>供</a:t>
            </a:r>
            <a:r>
              <a:rPr kumimoji="1" lang="ja-JP" altLang="en-US" sz="1600" dirty="0" smtClean="0">
                <a:solidFill>
                  <a:prstClr val="black"/>
                </a:solidFill>
                <a:latin typeface="Meiryo UI" panose="020B0604030504040204" pitchFamily="50" charset="-128"/>
                <a:ea typeface="Meiryo UI" panose="020B0604030504040204" pitchFamily="50" charset="-128"/>
              </a:rPr>
              <a:t>」</a:t>
            </a:r>
            <a:r>
              <a:rPr kumimoji="1" lang="ja-JP" altLang="en-US" sz="1600" dirty="0">
                <a:solidFill>
                  <a:prstClr val="black"/>
                </a:solidFill>
                <a:latin typeface="Meiryo UI" panose="020B0604030504040204" pitchFamily="50" charset="-128"/>
                <a:ea typeface="Meiryo UI" panose="020B0604030504040204" pitchFamily="50" charset="-128"/>
              </a:rPr>
              <a:t>等であった</a:t>
            </a:r>
            <a:r>
              <a:rPr kumimoji="1" lang="ja-JP" altLang="en-US" sz="1600" dirty="0" smtClean="0">
                <a:solidFill>
                  <a:prstClr val="black"/>
                </a:solidFill>
                <a:latin typeface="Meiryo UI" panose="020B0604030504040204" pitchFamily="50" charset="-128"/>
                <a:ea typeface="Meiryo UI" panose="020B0604030504040204" pitchFamily="50" charset="-128"/>
              </a:rPr>
              <a:t>。</a:t>
            </a:r>
            <a:endParaRPr kumimoji="1" lang="en-US" altLang="ja-JP" sz="1600" dirty="0">
              <a:solidFill>
                <a:prstClr val="black"/>
              </a:solidFill>
              <a:latin typeface="Meiryo UI" panose="020B0604030504040204" pitchFamily="50" charset="-128"/>
              <a:ea typeface="Meiryo UI" panose="020B0604030504040204" pitchFamily="50" charset="-128"/>
            </a:endParaRP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17</a:t>
            </a:fld>
            <a:endParaRPr kumimoji="1" lang="ja-JP" altLang="en-US"/>
          </a:p>
        </p:txBody>
      </p:sp>
      <p:graphicFrame>
        <p:nvGraphicFramePr>
          <p:cNvPr id="6" name="グラフ 5"/>
          <p:cNvGraphicFramePr>
            <a:graphicFrameLocks/>
          </p:cNvGraphicFramePr>
          <p:nvPr>
            <p:extLst>
              <p:ext uri="{D42A27DB-BD31-4B8C-83A1-F6EECF244321}">
                <p14:modId xmlns:p14="http://schemas.microsoft.com/office/powerpoint/2010/main" val="2560960076"/>
              </p:ext>
            </p:extLst>
          </p:nvPr>
        </p:nvGraphicFramePr>
        <p:xfrm>
          <a:off x="-20847" y="5130917"/>
          <a:ext cx="9926847" cy="2428757"/>
        </p:xfrm>
        <a:graphic>
          <a:graphicData uri="http://schemas.openxmlformats.org/drawingml/2006/chart">
            <c:chart xmlns:c="http://schemas.openxmlformats.org/drawingml/2006/chart" xmlns:r="http://schemas.openxmlformats.org/officeDocument/2006/relationships" r:id="rId2"/>
          </a:graphicData>
        </a:graphic>
      </p:graphicFrame>
      <p:sp>
        <p:nvSpPr>
          <p:cNvPr id="7" name="テキスト ボックス 6"/>
          <p:cNvSpPr txBox="1"/>
          <p:nvPr/>
        </p:nvSpPr>
        <p:spPr>
          <a:xfrm>
            <a:off x="7782737" y="7096401"/>
            <a:ext cx="2646326" cy="339580"/>
          </a:xfrm>
          <a:prstGeom prst="rect">
            <a:avLst/>
          </a:prstGeom>
          <a:noFill/>
        </p:spPr>
        <p:txBody>
          <a:bodyPr wrap="square" rtlCol="0">
            <a:spAutoFit/>
          </a:bodyPr>
          <a:lstStyle/>
          <a:p>
            <a:pPr>
              <a:lnSpc>
                <a:spcPts val="2200"/>
              </a:lnSpc>
            </a:pP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＊単語（名詞）の出現回数　</a:t>
            </a:r>
            <a:endParaRPr kumimoji="1" lang="en-US" altLang="ja-JP" sz="12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8" name="正方形/長方形 7"/>
          <p:cNvSpPr/>
          <p:nvPr/>
        </p:nvSpPr>
        <p:spPr>
          <a:xfrm>
            <a:off x="138309" y="1864357"/>
            <a:ext cx="9608533" cy="30938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200" dirty="0" smtClean="0">
                <a:solidFill>
                  <a:prstClr val="black"/>
                </a:solidFill>
                <a:latin typeface="Meiryo UI" panose="020B0604030504040204" pitchFamily="50" charset="-128"/>
                <a:ea typeface="Meiryo UI" panose="020B0604030504040204" pitchFamily="50" charset="-128"/>
              </a:rPr>
              <a:t>◆アンケート抜粋</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未来</a:t>
            </a:r>
            <a:r>
              <a:rPr kumimoji="1" lang="en-US" altLang="ja-JP" sz="1200" dirty="0" smtClean="0">
                <a:solidFill>
                  <a:prstClr val="black"/>
                </a:solidFill>
                <a:latin typeface="Meiryo UI" panose="020B0604030504040204" pitchFamily="50" charset="-128"/>
                <a:ea typeface="Meiryo UI" panose="020B0604030504040204" pitchFamily="50" charset="-128"/>
              </a:rPr>
              <a:t>】</a:t>
            </a:r>
            <a:endParaRPr kumimoji="1" lang="ja-JP" altLang="en-US"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「多様性を受け入れる未来の大阪」、「誰もが心身共に健康で思いやりを持って楽しく笑って過ごせる未来が来れば良いと思います</a:t>
            </a:r>
            <a:r>
              <a:rPr kumimoji="1" lang="ja-JP" altLang="en-US" sz="1200" dirty="0" smtClean="0">
                <a:solidFill>
                  <a:prstClr val="black"/>
                </a:solidFill>
                <a:latin typeface="Meiryo UI" panose="020B0604030504040204" pitchFamily="50" charset="-128"/>
                <a:ea typeface="Meiryo UI" panose="020B0604030504040204" pitchFamily="50" charset="-128"/>
              </a:rPr>
              <a:t>」、</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「子供</a:t>
            </a:r>
            <a:r>
              <a:rPr kumimoji="1" lang="ja-JP" altLang="en-US" sz="1200" dirty="0">
                <a:solidFill>
                  <a:prstClr val="black"/>
                </a:solidFill>
                <a:latin typeface="Meiryo UI" panose="020B0604030504040204" pitchFamily="50" charset="-128"/>
                <a:ea typeface="Meiryo UI" panose="020B0604030504040204" pitchFamily="50" charset="-128"/>
              </a:rPr>
              <a:t>も大人も未来に対し興味や知識を増やせるように、学習の場や環境が充実してる</a:t>
            </a:r>
            <a:r>
              <a:rPr kumimoji="1" lang="ja-JP" altLang="en-US" sz="1200" dirty="0" smtClean="0">
                <a:solidFill>
                  <a:prstClr val="black"/>
                </a:solidFill>
                <a:latin typeface="Meiryo UI" panose="020B0604030504040204" pitchFamily="50" charset="-128"/>
                <a:ea typeface="Meiryo UI" panose="020B0604030504040204" pitchFamily="50" charset="-128"/>
              </a:rPr>
              <a:t>街</a:t>
            </a:r>
            <a:r>
              <a:rPr kumimoji="1" lang="ja-JP" altLang="en-US" sz="1200" dirty="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、「未来</a:t>
            </a:r>
            <a:r>
              <a:rPr kumimoji="1" lang="ja-JP" altLang="en-US" sz="1200" dirty="0">
                <a:solidFill>
                  <a:prstClr val="black"/>
                </a:solidFill>
                <a:latin typeface="Meiryo UI" panose="020B0604030504040204" pitchFamily="50" charset="-128"/>
                <a:ea typeface="Meiryo UI" panose="020B0604030504040204" pitchFamily="50" charset="-128"/>
              </a:rPr>
              <a:t>を担う子どもたちが朗らかに育つ</a:t>
            </a:r>
            <a:r>
              <a:rPr kumimoji="1" lang="ja-JP" altLang="en-US" sz="1200" dirty="0" smtClean="0">
                <a:solidFill>
                  <a:prstClr val="black"/>
                </a:solidFill>
                <a:latin typeface="Meiryo UI" panose="020B0604030504040204" pitchFamily="50" charset="-128"/>
                <a:ea typeface="Meiryo UI" panose="020B0604030504040204" pitchFamily="50" charset="-128"/>
              </a:rPr>
              <a:t>環境」、</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「未来</a:t>
            </a:r>
            <a:r>
              <a:rPr kumimoji="1" lang="ja-JP" altLang="en-US" sz="1200" dirty="0">
                <a:solidFill>
                  <a:prstClr val="black"/>
                </a:solidFill>
                <a:latin typeface="Meiryo UI" panose="020B0604030504040204" pitchFamily="50" charset="-128"/>
                <a:ea typeface="Meiryo UI" panose="020B0604030504040204" pitchFamily="50" charset="-128"/>
              </a:rPr>
              <a:t>に向けて、医療、健康、子供のため、高齢者のため、しっかり働いてる人たちのために</a:t>
            </a:r>
            <a:r>
              <a:rPr kumimoji="1" lang="ja-JP" altLang="en-US" sz="1200" dirty="0" smtClean="0">
                <a:solidFill>
                  <a:prstClr val="black"/>
                </a:solidFill>
                <a:latin typeface="Meiryo UI" panose="020B0604030504040204" pitchFamily="50" charset="-128"/>
                <a:ea typeface="Meiryo UI" panose="020B0604030504040204" pitchFamily="50" charset="-128"/>
              </a:rPr>
              <a:t>住みやすい</a:t>
            </a:r>
            <a:r>
              <a:rPr kumimoji="1" lang="ja-JP" altLang="en-US" sz="1200" dirty="0">
                <a:solidFill>
                  <a:prstClr val="black"/>
                </a:solidFill>
                <a:latin typeface="Meiryo UI" panose="020B0604030504040204" pitchFamily="50" charset="-128"/>
                <a:ea typeface="Meiryo UI" panose="020B0604030504040204" pitchFamily="50" charset="-128"/>
              </a:rPr>
              <a:t>、暮らしやすいストレスフリーで楽しい街にしたい</a:t>
            </a:r>
            <a:r>
              <a:rPr kumimoji="1" lang="ja-JP" altLang="en-US" sz="1200" dirty="0" smtClean="0">
                <a:solidFill>
                  <a:prstClr val="black"/>
                </a:solidFill>
                <a:latin typeface="Meiryo UI" panose="020B0604030504040204" pitchFamily="50" charset="-128"/>
                <a:ea typeface="Meiryo UI" panose="020B0604030504040204" pitchFamily="50" charset="-128"/>
              </a:rPr>
              <a:t>」など</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世界</a:t>
            </a:r>
            <a:r>
              <a:rPr kumimoji="1" lang="en-US" altLang="ja-JP" sz="1200" dirty="0" smtClean="0">
                <a:solidFill>
                  <a:prstClr val="black"/>
                </a:solidFill>
                <a:latin typeface="Meiryo UI" panose="020B0604030504040204" pitchFamily="50" charset="-128"/>
                <a:ea typeface="Meiryo UI" panose="020B0604030504040204" pitchFamily="50" charset="-128"/>
              </a:rPr>
              <a:t>】</a:t>
            </a:r>
          </a:p>
          <a:p>
            <a:pPr lvl="0"/>
            <a:r>
              <a:rPr kumimoji="1" lang="ja-JP" altLang="en-US" sz="1200" dirty="0">
                <a:solidFill>
                  <a:prstClr val="black"/>
                </a:solidFill>
                <a:latin typeface="Meiryo UI" panose="020B0604030504040204" pitchFamily="50" charset="-128"/>
                <a:ea typeface="Meiryo UI" panose="020B0604030504040204" pitchFamily="50" charset="-128"/>
              </a:rPr>
              <a:t>　「世界で一番の商人のまち</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、「世界をリード」、「おもろい、人情にあふれる大阪を世界中に</a:t>
            </a:r>
            <a:r>
              <a:rPr kumimoji="1" lang="ja-JP" altLang="en-US" sz="1200" dirty="0" smtClean="0">
                <a:solidFill>
                  <a:prstClr val="black"/>
                </a:solidFill>
                <a:latin typeface="Meiryo UI" panose="020B0604030504040204" pitchFamily="50" charset="-128"/>
                <a:ea typeface="Meiryo UI" panose="020B0604030504040204" pitchFamily="50" charset="-128"/>
              </a:rPr>
              <a:t>広めたい」</a:t>
            </a:r>
            <a:r>
              <a:rPr kumimoji="1" lang="ja-JP" altLang="en-US" sz="1200" dirty="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笑いの文化</a:t>
            </a:r>
            <a:r>
              <a:rPr kumimoji="1" lang="ja-JP" altLang="en-US" sz="1200" dirty="0">
                <a:solidFill>
                  <a:prstClr val="black"/>
                </a:solidFill>
                <a:latin typeface="Meiryo UI" panose="020B0604030504040204" pitchFamily="50" charset="-128"/>
                <a:ea typeface="Meiryo UI" panose="020B0604030504040204" pitchFamily="50" charset="-128"/>
              </a:rPr>
              <a:t>と食の文化を世界に</a:t>
            </a:r>
            <a:r>
              <a:rPr kumimoji="1" lang="ja-JP" altLang="en-US" sz="1200" dirty="0" smtClean="0">
                <a:solidFill>
                  <a:prstClr val="black"/>
                </a:solidFill>
                <a:latin typeface="Meiryo UI" panose="020B0604030504040204" pitchFamily="50" charset="-128"/>
                <a:ea typeface="Meiryo UI" panose="020B0604030504040204" pitchFamily="50" charset="-128"/>
              </a:rPr>
              <a:t>届けたい」、</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大阪の良いところは知らない人とでも会話できる社交性とユーモアがあるところだと思うので、もっと世界中の人と交流できる場があったら</a:t>
            </a:r>
            <a:r>
              <a:rPr kumimoji="1" lang="ja-JP" altLang="en-US" sz="1200" dirty="0" smtClean="0">
                <a:solidFill>
                  <a:prstClr val="black"/>
                </a:solidFill>
                <a:latin typeface="Meiryo UI" panose="020B0604030504040204" pitchFamily="50" charset="-128"/>
                <a:ea typeface="Meiryo UI" panose="020B0604030504040204" pitchFamily="50" charset="-128"/>
              </a:rPr>
              <a:t>楽しいと思います」、</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「楽しい大阪が世界のモデルになる」</a:t>
            </a:r>
            <a:r>
              <a:rPr kumimoji="1" lang="ja-JP" altLang="en-US" sz="1200" dirty="0" smtClean="0">
                <a:solidFill>
                  <a:prstClr val="black"/>
                </a:solidFill>
                <a:latin typeface="Meiryo UI" panose="020B0604030504040204" pitchFamily="50" charset="-128"/>
                <a:ea typeface="Meiryo UI" panose="020B0604030504040204" pitchFamily="50" charset="-128"/>
              </a:rPr>
              <a:t>、「大阪</a:t>
            </a:r>
            <a:r>
              <a:rPr kumimoji="1" lang="ja-JP" altLang="en-US" sz="1200" dirty="0">
                <a:solidFill>
                  <a:prstClr val="black"/>
                </a:solidFill>
                <a:latin typeface="Meiryo UI" panose="020B0604030504040204" pitchFamily="50" charset="-128"/>
                <a:ea typeface="Meiryo UI" panose="020B0604030504040204" pitchFamily="50" charset="-128"/>
              </a:rPr>
              <a:t>の魅力をもっと全国、世界に発展していく」、「大阪は世界に先駆けてチャレンジする都市であってほしい</a:t>
            </a:r>
            <a:r>
              <a:rPr kumimoji="1" lang="ja-JP" altLang="en-US" sz="1200" dirty="0" smtClean="0">
                <a:solidFill>
                  <a:prstClr val="black"/>
                </a:solidFill>
                <a:latin typeface="Meiryo UI" panose="020B0604030504040204" pitchFamily="50" charset="-128"/>
                <a:ea typeface="Meiryo UI" panose="020B0604030504040204" pitchFamily="50" charset="-128"/>
              </a:rPr>
              <a:t>」など</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子供</a:t>
            </a:r>
            <a:r>
              <a:rPr kumimoji="1" lang="en-US" altLang="ja-JP" sz="1200" dirty="0" smtClean="0">
                <a:solidFill>
                  <a:prstClr val="black"/>
                </a:solidFill>
                <a:latin typeface="Meiryo UI" panose="020B0604030504040204" pitchFamily="50" charset="-128"/>
                <a:ea typeface="Meiryo UI" panose="020B0604030504040204" pitchFamily="50" charset="-128"/>
              </a:rPr>
              <a:t>】</a:t>
            </a:r>
          </a:p>
          <a:p>
            <a:pPr lvl="0"/>
            <a:r>
              <a:rPr kumimoji="1" lang="ja-JP" altLang="en-US" sz="1200" dirty="0">
                <a:solidFill>
                  <a:prstClr val="black"/>
                </a:solidFill>
                <a:latin typeface="Meiryo UI" panose="020B0604030504040204" pitchFamily="50" charset="-128"/>
                <a:ea typeface="Meiryo UI" panose="020B0604030504040204" pitchFamily="50" charset="-128"/>
              </a:rPr>
              <a:t>　「高齢者や子供がいきいきと暮らせるまちづくり」</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将来を担う子供たちが伸び伸びと育ち、教育環境が整って</a:t>
            </a:r>
            <a:r>
              <a:rPr kumimoji="1" lang="ja-JP" altLang="en-US" sz="1200" dirty="0" smtClean="0">
                <a:solidFill>
                  <a:prstClr val="black"/>
                </a:solidFill>
                <a:latin typeface="Meiryo UI" panose="020B0604030504040204" pitchFamily="50" charset="-128"/>
                <a:ea typeface="Meiryo UI" panose="020B0604030504040204" pitchFamily="50" charset="-128"/>
              </a:rPr>
              <a:t>いる</a:t>
            </a:r>
            <a:r>
              <a:rPr kumimoji="1" lang="ja-JP" altLang="en-US" sz="1200" dirty="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、「子供</a:t>
            </a:r>
            <a:r>
              <a:rPr kumimoji="1" lang="ja-JP" altLang="en-US" sz="1200" dirty="0">
                <a:solidFill>
                  <a:prstClr val="black"/>
                </a:solidFill>
                <a:latin typeface="Meiryo UI" panose="020B0604030504040204" pitchFamily="50" charset="-128"/>
                <a:ea typeface="Meiryo UI" panose="020B0604030504040204" pitchFamily="50" charset="-128"/>
              </a:rPr>
              <a:t>が住みやすいまちづくりの</a:t>
            </a:r>
            <a:r>
              <a:rPr kumimoji="1" lang="ja-JP" altLang="en-US" sz="1200" dirty="0" smtClean="0">
                <a:solidFill>
                  <a:prstClr val="black"/>
                </a:solidFill>
                <a:latin typeface="Meiryo UI" panose="020B0604030504040204" pitchFamily="50" charset="-128"/>
                <a:ea typeface="Meiryo UI" panose="020B0604030504040204" pitchFamily="50" charset="-128"/>
              </a:rPr>
              <a:t>推進」、</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「お節介と思われるほど</a:t>
            </a:r>
            <a:r>
              <a:rPr kumimoji="1" lang="ja-JP" altLang="en-US" sz="1200" dirty="0" smtClean="0">
                <a:solidFill>
                  <a:prstClr val="black"/>
                </a:solidFill>
                <a:latin typeface="Meiryo UI" panose="020B0604030504040204" pitchFamily="50" charset="-128"/>
                <a:ea typeface="Meiryo UI" panose="020B0604030504040204" pitchFamily="50" charset="-128"/>
              </a:rPr>
              <a:t>の今</a:t>
            </a:r>
            <a:r>
              <a:rPr kumimoji="1" lang="ja-JP" altLang="en-US" sz="1200" dirty="0">
                <a:solidFill>
                  <a:prstClr val="black"/>
                </a:solidFill>
                <a:latin typeface="Meiryo UI" panose="020B0604030504040204" pitchFamily="50" charset="-128"/>
                <a:ea typeface="Meiryo UI" panose="020B0604030504040204" pitchFamily="50" charset="-128"/>
              </a:rPr>
              <a:t>の気持ちを持ちながら、技術革新などで子供たちが安心して暮らせる街に」、「子供達がのびのびと暮らしていける施設が溢れた町</a:t>
            </a:r>
            <a:r>
              <a:rPr kumimoji="1" lang="ja-JP" altLang="en-US" sz="1200" dirty="0" smtClean="0">
                <a:solidFill>
                  <a:prstClr val="black"/>
                </a:solidFill>
                <a:latin typeface="Meiryo UI" panose="020B0604030504040204" pitchFamily="50" charset="-128"/>
                <a:ea typeface="Meiryo UI" panose="020B0604030504040204" pitchFamily="50" charset="-128"/>
              </a:rPr>
              <a:t>」</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「美味しい物が沢山有って安心して食べられる。子供も大人も気持ち良く楽しんでもらえる都市づくり」</a:t>
            </a:r>
            <a:r>
              <a:rPr kumimoji="1" lang="ja-JP" altLang="en-US" sz="1200" dirty="0" smtClean="0">
                <a:solidFill>
                  <a:prstClr val="black"/>
                </a:solidFill>
                <a:latin typeface="Meiryo UI" panose="020B0604030504040204" pitchFamily="50" charset="-128"/>
                <a:ea typeface="Meiryo UI" panose="020B0604030504040204" pitchFamily="50" charset="-128"/>
              </a:rPr>
              <a:t>、</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良い環境下での子供達の成長は将来、価値あるものになると</a:t>
            </a:r>
            <a:r>
              <a:rPr kumimoji="1" lang="ja-JP" altLang="en-US" sz="1200" dirty="0" smtClean="0">
                <a:solidFill>
                  <a:prstClr val="black"/>
                </a:solidFill>
                <a:latin typeface="Meiryo UI" panose="020B0604030504040204" pitchFamily="50" charset="-128"/>
                <a:ea typeface="Meiryo UI" panose="020B0604030504040204" pitchFamily="50" charset="-128"/>
              </a:rPr>
              <a:t>思う」など</a:t>
            </a:r>
            <a:endParaRPr kumimoji="1" lang="en-US" altLang="ja-JP" sz="1200" dirty="0" smtClean="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405964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61EF540-5CB6-483A-A4DA-F9E60F8B4EFB}" type="slidenum">
              <a:rPr lang="ja-JP" altLang="en-US" smtClean="0"/>
              <a:pPr/>
              <a:t>18</a:t>
            </a:fld>
            <a:endParaRPr lang="ja-JP" altLang="en-US"/>
          </a:p>
        </p:txBody>
      </p:sp>
      <p:sp>
        <p:nvSpPr>
          <p:cNvPr id="3" name="正方形/長方形 2"/>
          <p:cNvSpPr/>
          <p:nvPr/>
        </p:nvSpPr>
        <p:spPr>
          <a:xfrm>
            <a:off x="1508908" y="2880371"/>
            <a:ext cx="6654800" cy="646331"/>
          </a:xfrm>
          <a:prstGeom prst="rect">
            <a:avLst/>
          </a:prstGeom>
        </p:spPr>
        <p:txBody>
          <a:bodyPr wrap="square">
            <a:spAutoFit/>
          </a:bodyPr>
          <a:lstStyle/>
          <a:p>
            <a:pPr algn="ctr"/>
            <a:r>
              <a:rPr kumimoji="1" lang="en-US" altLang="ja-JP" sz="3600" dirty="0">
                <a:latin typeface="Meiryo UI" panose="020B0604030504040204" pitchFamily="50" charset="-128"/>
                <a:ea typeface="Meiryo UI" panose="020B0604030504040204" pitchFamily="50" charset="-128"/>
                <a:cs typeface="Microsoft Himalaya" panose="01010100010101010101" pitchFamily="2" charset="0"/>
              </a:rPr>
              <a:t>3</a:t>
            </a:r>
            <a:r>
              <a:rPr kumimoji="1" lang="ja-JP" altLang="en-US" sz="3600" dirty="0" err="1"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3600" dirty="0" smtClean="0">
                <a:latin typeface="Meiryo UI" panose="020B0604030504040204" pitchFamily="50" charset="-128"/>
                <a:ea typeface="Meiryo UI" panose="020B0604030504040204" pitchFamily="50" charset="-128"/>
                <a:cs typeface="Microsoft Himalaya" panose="01010100010101010101" pitchFamily="2" charset="0"/>
              </a:rPr>
              <a:t>若者（学生）アンケート結果</a:t>
            </a:r>
            <a:endParaRPr kumimoji="1" lang="en-US" altLang="ja-JP" sz="36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5" name="テキスト ボックス 4"/>
          <p:cNvSpPr txBox="1"/>
          <p:nvPr/>
        </p:nvSpPr>
        <p:spPr>
          <a:xfrm>
            <a:off x="2627463" y="4676041"/>
            <a:ext cx="5301603" cy="1297791"/>
          </a:xfrm>
          <a:prstGeom prst="rect">
            <a:avLst/>
          </a:prstGeom>
          <a:noFill/>
        </p:spPr>
        <p:txBody>
          <a:bodyPr wrap="square" rtlCol="0">
            <a:spAutoFit/>
          </a:bodyPr>
          <a:lstStyle/>
          <a:p>
            <a:pPr>
              <a:lnSpc>
                <a:spcPts val="2200"/>
              </a:lnSpc>
            </a:pPr>
            <a:r>
              <a:rPr kumimoji="1" lang="ja-JP" altLang="en-US" sz="1600" b="1"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600" b="1" dirty="0">
                <a:latin typeface="Meiryo UI" panose="020B0604030504040204" pitchFamily="50" charset="-128"/>
                <a:ea typeface="Meiryo UI" panose="020B0604030504040204" pitchFamily="50" charset="-128"/>
                <a:cs typeface="Microsoft Himalaya" panose="01010100010101010101" pitchFamily="2" charset="0"/>
              </a:rPr>
              <a:t>実施</a:t>
            </a:r>
            <a:r>
              <a:rPr kumimoji="1" lang="ja-JP" altLang="en-US" sz="1600" b="1" dirty="0" smtClean="0">
                <a:latin typeface="Meiryo UI" panose="020B0604030504040204" pitchFamily="50" charset="-128"/>
                <a:ea typeface="Meiryo UI" panose="020B0604030504040204" pitchFamily="50" charset="-128"/>
                <a:cs typeface="Microsoft Himalaya" panose="01010100010101010101" pitchFamily="2" charset="0"/>
              </a:rPr>
              <a:t>概要＞</a:t>
            </a:r>
            <a:endParaRPr kumimoji="1" lang="en-US" altLang="ja-JP" sz="1600" b="1"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spcBef>
                <a:spcPts val="600"/>
              </a:spcBef>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（府内</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11</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の</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学校</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の</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授業等で実施）</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 対      象：</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学生</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494</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人 </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実施期間</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：令和</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年</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月</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10</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日</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令和</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年</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月</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30</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日</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2612069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61EF540-5CB6-483A-A4DA-F9E60F8B4EFB}" type="slidenum">
              <a:rPr kumimoji="1" lang="ja-JP" altLang="en-US" smtClean="0"/>
              <a:t>1</a:t>
            </a:fld>
            <a:endParaRPr kumimoji="1" lang="ja-JP" altLang="en-US"/>
          </a:p>
        </p:txBody>
      </p:sp>
      <p:sp>
        <p:nvSpPr>
          <p:cNvPr id="3" name="正方形/長方形 2"/>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目　次</a:t>
            </a:r>
            <a:endParaRPr kumimoji="1" lang="en-US" altLang="ja-JP" sz="2000" b="1"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4" name="正方形/長方形 3"/>
          <p:cNvSpPr/>
          <p:nvPr/>
        </p:nvSpPr>
        <p:spPr>
          <a:xfrm>
            <a:off x="412540" y="937236"/>
            <a:ext cx="9264860" cy="59207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600" dirty="0" smtClean="0">
                <a:latin typeface="Meiryo UI" panose="020B0604030504040204" pitchFamily="50" charset="-128"/>
                <a:ea typeface="Meiryo UI" panose="020B0604030504040204" pitchFamily="50" charset="-128"/>
                <a:cs typeface="Microsoft Himalaya" panose="01010100010101010101" pitchFamily="2" charset="0"/>
              </a:rPr>
              <a:t>アンケート実施方法等について</a:t>
            </a:r>
            <a:r>
              <a:rPr kumimoji="1" lang="en-US" altLang="ja-JP" sz="2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26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2600" dirty="0" smtClean="0">
                <a:latin typeface="Meiryo UI" panose="020B0604030504040204" pitchFamily="50" charset="-128"/>
                <a:ea typeface="Meiryo UI" panose="020B0604030504040204" pitchFamily="50" charset="-128"/>
              </a:rPr>
              <a:t>・</a:t>
            </a:r>
            <a:r>
              <a:rPr kumimoji="1" lang="ja-JP" altLang="en-US" sz="2600" dirty="0">
                <a:latin typeface="Meiryo UI" panose="020B0604030504040204" pitchFamily="50" charset="-128"/>
                <a:ea typeface="Meiryo UI" panose="020B0604030504040204" pitchFamily="50" charset="-128"/>
              </a:rPr>
              <a:t>・・</a:t>
            </a:r>
            <a:r>
              <a:rPr kumimoji="1" lang="en-US" altLang="ja-JP" sz="2600" dirty="0" smtClean="0">
                <a:latin typeface="Meiryo UI" panose="020B0604030504040204" pitchFamily="50" charset="-128"/>
                <a:ea typeface="Meiryo UI" panose="020B0604030504040204" pitchFamily="50" charset="-128"/>
              </a:rPr>
              <a:t>P2</a:t>
            </a:r>
            <a:endParaRPr kumimoji="1" lang="en-US" altLang="ja-JP" sz="2600" dirty="0" smtClean="0">
              <a:latin typeface="Meiryo UI" panose="020B0604030504040204" pitchFamily="50" charset="-128"/>
              <a:ea typeface="Meiryo UI" panose="020B0604030504040204" pitchFamily="50" charset="-128"/>
              <a:cs typeface="Microsoft Himalaya" panose="01010100010101010101" pitchFamily="2" charset="0"/>
            </a:endParaRPr>
          </a:p>
          <a:p>
            <a:pPr lvl="0"/>
            <a:endParaRPr kumimoji="1" lang="en-US" altLang="ja-JP" sz="20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2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１</a:t>
            </a:r>
            <a:r>
              <a:rPr kumimoji="1" lang="ja-JP" altLang="en-US" sz="26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．アンケート結果</a:t>
            </a:r>
            <a:r>
              <a:rPr kumimoji="1" lang="en-US" altLang="ja-JP" sz="2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26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全体</a:t>
            </a:r>
            <a:r>
              <a:rPr kumimoji="1" lang="en-US" altLang="ja-JP" sz="26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2600" dirty="0" smtClean="0">
                <a:solidFill>
                  <a:prstClr val="black"/>
                </a:solidFill>
                <a:latin typeface="Meiryo UI" panose="020B0604030504040204" pitchFamily="50" charset="-128"/>
                <a:ea typeface="Meiryo UI" panose="020B0604030504040204" pitchFamily="50" charset="-128"/>
              </a:rPr>
              <a:t>・</a:t>
            </a:r>
            <a:r>
              <a:rPr kumimoji="1" lang="ja-JP" altLang="en-US" sz="2600" dirty="0">
                <a:solidFill>
                  <a:prstClr val="black"/>
                </a:solidFill>
                <a:latin typeface="Meiryo UI" panose="020B0604030504040204" pitchFamily="50" charset="-128"/>
                <a:ea typeface="Meiryo UI" panose="020B0604030504040204" pitchFamily="50" charset="-128"/>
              </a:rPr>
              <a:t>・・</a:t>
            </a:r>
            <a:r>
              <a:rPr kumimoji="1" lang="en-US" altLang="ja-JP" sz="2600" dirty="0" smtClean="0">
                <a:solidFill>
                  <a:prstClr val="black"/>
                </a:solidFill>
                <a:latin typeface="Meiryo UI" panose="020B0604030504040204" pitchFamily="50" charset="-128"/>
                <a:ea typeface="Meiryo UI" panose="020B0604030504040204" pitchFamily="50" charset="-128"/>
              </a:rPr>
              <a:t>P8</a:t>
            </a:r>
          </a:p>
          <a:p>
            <a:pPr lvl="0"/>
            <a:endParaRPr kumimoji="1" lang="ja-JP" altLang="en-US" sz="20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2600" dirty="0">
                <a:latin typeface="Meiryo UI" panose="020B0604030504040204" pitchFamily="50" charset="-128"/>
                <a:ea typeface="Meiryo UI" panose="020B0604030504040204" pitchFamily="50" charset="-128"/>
                <a:cs typeface="Microsoft Himalaya" panose="01010100010101010101" pitchFamily="2" charset="0"/>
              </a:rPr>
              <a:t>２</a:t>
            </a:r>
            <a:r>
              <a:rPr kumimoji="1" lang="ja-JP" altLang="en-US" sz="26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2600" dirty="0">
                <a:latin typeface="Meiryo UI" panose="020B0604030504040204" pitchFamily="50" charset="-128"/>
                <a:ea typeface="Meiryo UI" panose="020B0604030504040204" pitchFamily="50" charset="-128"/>
                <a:cs typeface="Microsoft Himalaya" panose="01010100010101010101" pitchFamily="2" charset="0"/>
              </a:rPr>
              <a:t>一般</a:t>
            </a:r>
            <a:r>
              <a:rPr kumimoji="1" lang="ja-JP" altLang="en-US" sz="2600" dirty="0" smtClean="0">
                <a:latin typeface="Meiryo UI" panose="020B0604030504040204" pitchFamily="50" charset="-128"/>
                <a:ea typeface="Meiryo UI" panose="020B0604030504040204" pitchFamily="50" charset="-128"/>
                <a:cs typeface="Microsoft Himalaya" panose="01010100010101010101" pitchFamily="2" charset="0"/>
              </a:rPr>
              <a:t>府民向けアンケート結果                        </a:t>
            </a:r>
            <a:r>
              <a:rPr kumimoji="1" lang="ja-JP" altLang="en-US" sz="2600" dirty="0" smtClean="0">
                <a:latin typeface="Meiryo UI" panose="020B0604030504040204" pitchFamily="50" charset="-128"/>
                <a:ea typeface="Meiryo UI" panose="020B0604030504040204" pitchFamily="50" charset="-128"/>
              </a:rPr>
              <a:t>・</a:t>
            </a:r>
            <a:r>
              <a:rPr kumimoji="1" lang="ja-JP" altLang="en-US" sz="2600" dirty="0">
                <a:latin typeface="Meiryo UI" panose="020B0604030504040204" pitchFamily="50" charset="-128"/>
                <a:ea typeface="Meiryo UI" panose="020B0604030504040204" pitchFamily="50" charset="-128"/>
              </a:rPr>
              <a:t>・</a:t>
            </a:r>
            <a:r>
              <a:rPr kumimoji="1" lang="ja-JP" altLang="en-US" sz="2600" dirty="0" smtClean="0">
                <a:latin typeface="Meiryo UI" panose="020B0604030504040204" pitchFamily="50" charset="-128"/>
                <a:ea typeface="Meiryo UI" panose="020B0604030504040204" pitchFamily="50" charset="-128"/>
              </a:rPr>
              <a:t>・</a:t>
            </a:r>
            <a:r>
              <a:rPr kumimoji="1" lang="en-US" altLang="ja-JP" sz="2600" dirty="0" smtClean="0">
                <a:latin typeface="Meiryo UI" panose="020B0604030504040204" pitchFamily="50" charset="-128"/>
                <a:ea typeface="Meiryo UI" panose="020B0604030504040204" pitchFamily="50" charset="-128"/>
              </a:rPr>
              <a:t>P13</a:t>
            </a:r>
          </a:p>
          <a:p>
            <a:endParaRPr kumimoji="1" lang="en-US" altLang="ja-JP" sz="2600" dirty="0">
              <a:latin typeface="Meiryo UI" panose="020B0604030504040204" pitchFamily="50" charset="-128"/>
              <a:ea typeface="Meiryo UI" panose="020B0604030504040204" pitchFamily="50" charset="-128"/>
            </a:endParaRPr>
          </a:p>
          <a:p>
            <a:r>
              <a:rPr kumimoji="1" lang="ja-JP" altLang="en-US" sz="2600" dirty="0">
                <a:latin typeface="Meiryo UI" panose="020B0604030504040204" pitchFamily="50" charset="-128"/>
                <a:ea typeface="Meiryo UI" panose="020B0604030504040204" pitchFamily="50" charset="-128"/>
                <a:cs typeface="Microsoft Himalaya" panose="01010100010101010101" pitchFamily="2" charset="0"/>
              </a:rPr>
              <a:t>３</a:t>
            </a:r>
            <a:r>
              <a:rPr kumimoji="1" lang="ja-JP" altLang="en-US" sz="26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2600" dirty="0">
                <a:latin typeface="Meiryo UI" panose="020B0604030504040204" pitchFamily="50" charset="-128"/>
                <a:ea typeface="Meiryo UI" panose="020B0604030504040204" pitchFamily="50" charset="-128"/>
                <a:cs typeface="Microsoft Himalaya" panose="01010100010101010101" pitchFamily="2" charset="0"/>
              </a:rPr>
              <a:t>若者（学生）</a:t>
            </a:r>
            <a:r>
              <a:rPr kumimoji="1" lang="ja-JP" altLang="en-US" sz="2600" dirty="0" smtClean="0">
                <a:latin typeface="Meiryo UI" panose="020B0604030504040204" pitchFamily="50" charset="-128"/>
                <a:ea typeface="Meiryo UI" panose="020B0604030504040204" pitchFamily="50" charset="-128"/>
                <a:cs typeface="Microsoft Himalaya" panose="01010100010101010101" pitchFamily="2" charset="0"/>
              </a:rPr>
              <a:t>向けアンケート結果　　　　　　　　　 ・</a:t>
            </a:r>
            <a:r>
              <a:rPr kumimoji="1" lang="ja-JP" altLang="en-US" sz="2600" dirty="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26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en-US" altLang="ja-JP" sz="2600" dirty="0" smtClean="0">
                <a:latin typeface="Meiryo UI" panose="020B0604030504040204" pitchFamily="50" charset="-128"/>
                <a:ea typeface="Meiryo UI" panose="020B0604030504040204" pitchFamily="50" charset="-128"/>
                <a:cs typeface="Microsoft Himalaya" panose="01010100010101010101" pitchFamily="2" charset="0"/>
              </a:rPr>
              <a:t>P1</a:t>
            </a:r>
            <a:r>
              <a:rPr kumimoji="1" lang="en-US" altLang="ja-JP" sz="2600" dirty="0">
                <a:latin typeface="Meiryo UI" panose="020B0604030504040204" pitchFamily="50" charset="-128"/>
                <a:ea typeface="Meiryo UI" panose="020B0604030504040204" pitchFamily="50" charset="-128"/>
                <a:cs typeface="Microsoft Himalaya" panose="01010100010101010101" pitchFamily="2" charset="0"/>
              </a:rPr>
              <a:t>8</a:t>
            </a:r>
            <a:endParaRPr kumimoji="1" lang="en-US" altLang="ja-JP" sz="2600"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20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2000" dirty="0" smtClean="0">
                <a:latin typeface="Meiryo UI" panose="020B0604030504040204" pitchFamily="50" charset="-128"/>
                <a:ea typeface="Meiryo UI" panose="020B0604030504040204" pitchFamily="50" charset="-128"/>
                <a:cs typeface="Microsoft Himalaya" panose="01010100010101010101" pitchFamily="2" charset="0"/>
              </a:rPr>
              <a:t>①　</a:t>
            </a:r>
            <a:r>
              <a:rPr kumimoji="1" lang="zh-TW" altLang="en-US" sz="2000" dirty="0">
                <a:latin typeface="Meiryo UI" panose="020B0604030504040204" pitchFamily="50" charset="-128"/>
                <a:ea typeface="Meiryo UI" panose="020B0604030504040204" pitchFamily="50" charset="-128"/>
                <a:cs typeface="Microsoft Himalaya" panose="01010100010101010101" pitchFamily="2" charset="0"/>
              </a:rPr>
              <a:t>学校種類別</a:t>
            </a:r>
            <a:r>
              <a:rPr kumimoji="1" lang="en-US" altLang="zh-TW" sz="2000" dirty="0">
                <a:latin typeface="Meiryo UI" panose="020B0604030504040204" pitchFamily="50" charset="-128"/>
                <a:ea typeface="Meiryo UI" panose="020B0604030504040204" pitchFamily="50" charset="-128"/>
                <a:cs typeface="Microsoft Himalaya" panose="01010100010101010101" pitchFamily="2" charset="0"/>
              </a:rPr>
              <a:t>【</a:t>
            </a:r>
            <a:r>
              <a:rPr kumimoji="1" lang="zh-TW" altLang="en-US" sz="2000" dirty="0">
                <a:latin typeface="Meiryo UI" panose="020B0604030504040204" pitchFamily="50" charset="-128"/>
                <a:ea typeface="Meiryo UI" panose="020B0604030504040204" pitchFamily="50" charset="-128"/>
                <a:cs typeface="Microsoft Himalaya" panose="01010100010101010101" pitchFamily="2" charset="0"/>
              </a:rPr>
              <a:t>大学</a:t>
            </a:r>
            <a:r>
              <a:rPr kumimoji="1" lang="en-US" altLang="zh-TW" sz="2000" dirty="0">
                <a:latin typeface="Meiryo UI" panose="020B0604030504040204" pitchFamily="50" charset="-128"/>
                <a:ea typeface="Meiryo UI" panose="020B0604030504040204" pitchFamily="50" charset="-128"/>
                <a:cs typeface="Microsoft Himalaya" panose="01010100010101010101" pitchFamily="2" charset="0"/>
              </a:rPr>
              <a:t>】</a:t>
            </a:r>
            <a:r>
              <a:rPr kumimoji="1" lang="en-US" altLang="ja-JP" sz="20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20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2000" dirty="0" smtClean="0">
                <a:latin typeface="Meiryo UI" panose="020B0604030504040204" pitchFamily="50" charset="-128"/>
                <a:ea typeface="Meiryo UI" panose="020B0604030504040204" pitchFamily="50" charset="-128"/>
                <a:cs typeface="Microsoft Himalaya" panose="01010100010101010101" pitchFamily="2" charset="0"/>
              </a:rPr>
              <a:t>P23</a:t>
            </a:r>
          </a:p>
          <a:p>
            <a:r>
              <a:rPr kumimoji="1" lang="ja-JP" altLang="en-US" sz="2000" dirty="0" smtClean="0">
                <a:latin typeface="Meiryo UI" panose="020B0604030504040204" pitchFamily="50" charset="-128"/>
                <a:ea typeface="Meiryo UI" panose="020B0604030504040204" pitchFamily="50" charset="-128"/>
                <a:cs typeface="Microsoft Himalaya" panose="01010100010101010101" pitchFamily="2" charset="0"/>
              </a:rPr>
              <a:t>　②　</a:t>
            </a:r>
            <a:r>
              <a:rPr kumimoji="1" lang="zh-TW" altLang="en-US" sz="2000" dirty="0">
                <a:latin typeface="Meiryo UI" panose="020B0604030504040204" pitchFamily="50" charset="-128"/>
                <a:ea typeface="Meiryo UI" panose="020B0604030504040204" pitchFamily="50" charset="-128"/>
                <a:cs typeface="Microsoft Himalaya" panose="01010100010101010101" pitchFamily="2" charset="0"/>
              </a:rPr>
              <a:t>学校種類別</a:t>
            </a:r>
            <a:r>
              <a:rPr kumimoji="1" lang="en-US" altLang="zh-TW" sz="20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2000" dirty="0">
                <a:latin typeface="Meiryo UI" panose="020B0604030504040204" pitchFamily="50" charset="-128"/>
                <a:ea typeface="Meiryo UI" panose="020B0604030504040204" pitchFamily="50" charset="-128"/>
                <a:cs typeface="Microsoft Himalaya" panose="01010100010101010101" pitchFamily="2" charset="0"/>
              </a:rPr>
              <a:t>専門学校</a:t>
            </a:r>
            <a:r>
              <a:rPr kumimoji="1" lang="en-US" altLang="zh-TW" sz="20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en-US" altLang="ja-JP" sz="2000" dirty="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20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2000" dirty="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20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20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2000" dirty="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20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en-US" altLang="ja-JP" sz="2000" dirty="0" smtClean="0">
                <a:latin typeface="Meiryo UI" panose="020B0604030504040204" pitchFamily="50" charset="-128"/>
                <a:ea typeface="Meiryo UI" panose="020B0604030504040204" pitchFamily="50" charset="-128"/>
                <a:cs typeface="Microsoft Himalaya" panose="01010100010101010101" pitchFamily="2" charset="0"/>
              </a:rPr>
              <a:t>P28</a:t>
            </a:r>
          </a:p>
          <a:p>
            <a:r>
              <a:rPr kumimoji="1" lang="ja-JP" altLang="en-US" sz="20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2000" dirty="0" smtClean="0">
                <a:latin typeface="Meiryo UI" panose="020B0604030504040204" pitchFamily="50" charset="-128"/>
                <a:ea typeface="Meiryo UI" panose="020B0604030504040204" pitchFamily="50" charset="-128"/>
                <a:cs typeface="Microsoft Himalaya" panose="01010100010101010101" pitchFamily="2" charset="0"/>
              </a:rPr>
              <a:t>③　</a:t>
            </a:r>
            <a:r>
              <a:rPr kumimoji="1" lang="zh-TW" altLang="en-US" sz="2000" dirty="0">
                <a:latin typeface="Meiryo UI" panose="020B0604030504040204" pitchFamily="50" charset="-128"/>
                <a:ea typeface="Meiryo UI" panose="020B0604030504040204" pitchFamily="50" charset="-128"/>
                <a:cs typeface="Microsoft Himalaya" panose="01010100010101010101" pitchFamily="2" charset="0"/>
              </a:rPr>
              <a:t>学校種類別</a:t>
            </a:r>
            <a:r>
              <a:rPr kumimoji="1" lang="en-US" altLang="zh-TW" sz="20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2000" dirty="0" smtClean="0">
                <a:latin typeface="Meiryo UI" panose="020B0604030504040204" pitchFamily="50" charset="-128"/>
                <a:ea typeface="Meiryo UI" panose="020B0604030504040204" pitchFamily="50" charset="-128"/>
                <a:cs typeface="Microsoft Himalaya" panose="01010100010101010101" pitchFamily="2" charset="0"/>
              </a:rPr>
              <a:t>高等学校</a:t>
            </a:r>
            <a:r>
              <a:rPr kumimoji="1" lang="en-US" altLang="zh-TW" sz="20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en-US" altLang="ja-JP" sz="2000" dirty="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20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20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2000" dirty="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20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en-US" altLang="ja-JP" sz="2000" dirty="0" smtClean="0">
                <a:latin typeface="Meiryo UI" panose="020B0604030504040204" pitchFamily="50" charset="-128"/>
                <a:ea typeface="Meiryo UI" panose="020B0604030504040204" pitchFamily="50" charset="-128"/>
                <a:cs typeface="Microsoft Himalaya" panose="01010100010101010101" pitchFamily="2" charset="0"/>
              </a:rPr>
              <a:t>P33</a:t>
            </a:r>
          </a:p>
          <a:p>
            <a:r>
              <a:rPr kumimoji="1" lang="ja-JP" altLang="en-US" sz="20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2000" dirty="0" smtClean="0">
                <a:latin typeface="Meiryo UI" panose="020B0604030504040204" pitchFamily="50" charset="-128"/>
                <a:ea typeface="Meiryo UI" panose="020B0604030504040204" pitchFamily="50" charset="-128"/>
                <a:cs typeface="Microsoft Himalaya" panose="01010100010101010101" pitchFamily="2" charset="0"/>
              </a:rPr>
              <a:t>④　</a:t>
            </a:r>
            <a:r>
              <a:rPr kumimoji="1" lang="zh-TW" altLang="en-US" sz="2000" dirty="0">
                <a:latin typeface="Meiryo UI" panose="020B0604030504040204" pitchFamily="50" charset="-128"/>
                <a:ea typeface="Meiryo UI" panose="020B0604030504040204" pitchFamily="50" charset="-128"/>
                <a:cs typeface="Microsoft Himalaya" panose="01010100010101010101" pitchFamily="2" charset="0"/>
              </a:rPr>
              <a:t>学校種類別</a:t>
            </a:r>
            <a:r>
              <a:rPr kumimoji="1" lang="en-US" altLang="zh-TW" sz="20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2000" dirty="0" smtClean="0">
                <a:latin typeface="Meiryo UI" panose="020B0604030504040204" pitchFamily="50" charset="-128"/>
                <a:ea typeface="Meiryo UI" panose="020B0604030504040204" pitchFamily="50" charset="-128"/>
                <a:cs typeface="Microsoft Himalaya" panose="01010100010101010101" pitchFamily="2" charset="0"/>
              </a:rPr>
              <a:t>中学校</a:t>
            </a:r>
            <a:r>
              <a:rPr kumimoji="1" lang="en-US" altLang="zh-TW" sz="20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en-US" altLang="zh-TW" sz="2000" dirty="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zh-TW" sz="20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20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2000" dirty="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20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en-US" altLang="ja-JP" sz="2000" dirty="0" smtClean="0">
                <a:latin typeface="Meiryo UI" panose="020B0604030504040204" pitchFamily="50" charset="-128"/>
                <a:ea typeface="Meiryo UI" panose="020B0604030504040204" pitchFamily="50" charset="-128"/>
                <a:cs typeface="Microsoft Himalaya" panose="01010100010101010101" pitchFamily="2" charset="0"/>
              </a:rPr>
              <a:t>P38</a:t>
            </a:r>
          </a:p>
          <a:p>
            <a:endParaRPr kumimoji="1" lang="en-US" altLang="ja-JP" sz="20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2400" dirty="0" smtClean="0">
                <a:latin typeface="Meiryo UI" panose="020B0604030504040204" pitchFamily="50" charset="-128"/>
                <a:ea typeface="Meiryo UI" panose="020B0604030504040204" pitchFamily="50" charset="-128"/>
                <a:cs typeface="Microsoft Himalaya" panose="01010100010101010101" pitchFamily="2" charset="0"/>
              </a:rPr>
              <a:t>（参考）ワードクラウド分析</a:t>
            </a:r>
            <a:r>
              <a:rPr kumimoji="1" lang="en-US" altLang="ja-JP" sz="24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2600" dirty="0">
                <a:latin typeface="Meiryo UI" panose="020B0604030504040204" pitchFamily="50" charset="-128"/>
                <a:ea typeface="Meiryo UI" panose="020B0604030504040204" pitchFamily="50" charset="-128"/>
                <a:cs typeface="Microsoft Himalaya" panose="01010100010101010101" pitchFamily="2" charset="0"/>
              </a:rPr>
              <a:t>・・・</a:t>
            </a:r>
            <a:r>
              <a:rPr kumimoji="1" lang="en-US" altLang="ja-JP" sz="2600" dirty="0" smtClean="0">
                <a:latin typeface="Meiryo UI" panose="020B0604030504040204" pitchFamily="50" charset="-128"/>
                <a:ea typeface="Meiryo UI" panose="020B0604030504040204" pitchFamily="50" charset="-128"/>
                <a:cs typeface="Microsoft Himalaya" panose="01010100010101010101" pitchFamily="2" charset="0"/>
              </a:rPr>
              <a:t>P43</a:t>
            </a:r>
            <a:endParaRPr kumimoji="1" lang="en-US" altLang="ja-JP" sz="2600" dirty="0">
              <a:latin typeface="Meiryo UI" panose="020B0604030504040204" pitchFamily="50" charset="-128"/>
              <a:ea typeface="Meiryo UI" panose="020B0604030504040204" pitchFamily="50" charset="-128"/>
              <a:cs typeface="Microsoft Himalaya" panose="01010100010101010101" pitchFamily="2" charset="0"/>
            </a:endParaRPr>
          </a:p>
          <a:p>
            <a:endParaRPr kumimoji="1" lang="en-US" altLang="ja-JP" sz="2400" dirty="0">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683870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a:t>
            </a:r>
            <a:r>
              <a:rPr kumimoji="1" lang="en-US" altLang="ja-JP" sz="2000" b="1" dirty="0" smtClean="0">
                <a:latin typeface="Meiryo UI" panose="020B0604030504040204" pitchFamily="50" charset="-128"/>
                <a:ea typeface="Meiryo UI" panose="020B0604030504040204" pitchFamily="50" charset="-128"/>
                <a:cs typeface="Microsoft Himalaya" panose="01010100010101010101" pitchFamily="2" charset="0"/>
              </a:rPr>
              <a:t>3</a:t>
            </a:r>
            <a:r>
              <a:rPr kumimoji="1" lang="ja-JP" altLang="en-US" sz="2000" b="1" dirty="0" err="1"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学生アンケート結果</a:t>
            </a:r>
            <a:endParaRPr kumimoji="1" lang="en-US" altLang="ja-JP" sz="2000" b="1"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 name="正方形/長方形 1"/>
          <p:cNvSpPr/>
          <p:nvPr/>
        </p:nvSpPr>
        <p:spPr>
          <a:xfrm>
            <a:off x="176816" y="2067483"/>
            <a:ext cx="9418033" cy="461665"/>
          </a:xfrm>
          <a:prstGeom prst="rect">
            <a:avLst/>
          </a:prstGeom>
        </p:spPr>
        <p:txBody>
          <a:bodyPr wrap="square">
            <a:spAutoFit/>
          </a:bodyPr>
          <a:lstStyle/>
          <a:p>
            <a:r>
              <a:rPr lang="ja-JP" altLang="en-US" sz="1200" dirty="0" smtClean="0">
                <a:latin typeface="Meiryo UI" panose="020B0604030504040204" pitchFamily="50" charset="-128"/>
                <a:ea typeface="Meiryo UI" panose="020B0604030504040204" pitchFamily="50" charset="-128"/>
              </a:rPr>
              <a:t>Q「</a:t>
            </a:r>
            <a:r>
              <a:rPr lang="ja-JP" altLang="en-US" sz="1200" dirty="0">
                <a:latin typeface="Meiryo UI" panose="020B0604030504040204" pitchFamily="50" charset="-128"/>
                <a:ea typeface="Meiryo UI" panose="020B0604030504040204" pitchFamily="50" charset="-128"/>
              </a:rPr>
              <a:t>多様なチャレンジによる成長」の取組みの方向性を実現していくために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7"/>
            <a:ext cx="9608533" cy="12182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(1)</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最も大切だと思う取組みの方向性（「多様なチャレンジによる成長」）</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363538" lvl="0" indent="-363538"/>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300" dirty="0">
                <a:solidFill>
                  <a:prstClr val="black"/>
                </a:solidFill>
                <a:latin typeface="Meiryo UI" panose="020B0604030504040204" pitchFamily="50" charset="-128"/>
                <a:ea typeface="Meiryo UI" panose="020B0604030504040204" pitchFamily="50" charset="-128"/>
              </a:rPr>
              <a:t>〇</a:t>
            </a:r>
            <a:r>
              <a:rPr kumimoji="1" lang="ja-JP" altLang="en-US" sz="1300" u="sng" dirty="0">
                <a:solidFill>
                  <a:prstClr val="black"/>
                </a:solidFill>
                <a:latin typeface="Meiryo UI" panose="020B0604030504040204" pitchFamily="50" charset="-128"/>
                <a:ea typeface="Meiryo UI" panose="020B0604030504040204" pitchFamily="50" charset="-128"/>
              </a:rPr>
              <a:t>「どんな病気でも治せる新しい医療技術等が次々と生まれる」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u="sng" dirty="0" smtClean="0">
                <a:solidFill>
                  <a:prstClr val="black"/>
                </a:solidFill>
                <a:latin typeface="Meiryo UI" panose="020B0604030504040204" pitchFamily="50" charset="-128"/>
                <a:ea typeface="Meiryo UI" panose="020B0604030504040204" pitchFamily="50" charset="-128"/>
              </a:rPr>
              <a:t>「</a:t>
            </a:r>
            <a:r>
              <a:rPr kumimoji="1" lang="en-US" altLang="ja-JP" sz="1300" u="sng" dirty="0">
                <a:solidFill>
                  <a:prstClr val="black"/>
                </a:solidFill>
                <a:latin typeface="Meiryo UI" panose="020B0604030504040204" pitchFamily="50" charset="-128"/>
                <a:ea typeface="Meiryo UI" panose="020B0604030504040204" pitchFamily="50" charset="-128"/>
              </a:rPr>
              <a:t>CO2</a:t>
            </a:r>
            <a:r>
              <a:rPr kumimoji="1" lang="ja-JP" altLang="en-US" sz="1300" u="sng" dirty="0">
                <a:solidFill>
                  <a:prstClr val="black"/>
                </a:solidFill>
                <a:latin typeface="Meiryo UI" panose="020B0604030504040204" pitchFamily="50" charset="-128"/>
                <a:ea typeface="Meiryo UI" panose="020B0604030504040204" pitchFamily="50" charset="-128"/>
              </a:rPr>
              <a:t>やプラスチックゴミの排出をゼロにするなど、地球の環境が守られている」</a:t>
            </a:r>
            <a:r>
              <a:rPr kumimoji="1" lang="ja-JP" altLang="en-US" sz="1300" dirty="0">
                <a:solidFill>
                  <a:prstClr val="black"/>
                </a:solidFill>
                <a:latin typeface="Meiryo UI" panose="020B0604030504040204" pitchFamily="50" charset="-128"/>
                <a:ea typeface="Meiryo UI" panose="020B0604030504040204" pitchFamily="50" charset="-128"/>
              </a:rPr>
              <a:t>、</a:t>
            </a:r>
            <a:r>
              <a:rPr kumimoji="1" lang="ja-JP" altLang="en-US" sz="1300" u="sng" dirty="0">
                <a:solidFill>
                  <a:prstClr val="black"/>
                </a:solidFill>
                <a:latin typeface="Meiryo UI" panose="020B0604030504040204" pitchFamily="50" charset="-128"/>
                <a:ea typeface="Meiryo UI" panose="020B0604030504040204" pitchFamily="50" charset="-128"/>
              </a:rPr>
              <a:t>「先端技術を活用して世界初の製品やサービスがどんどん生み出される」</a:t>
            </a:r>
            <a:r>
              <a:rPr kumimoji="1" lang="ja-JP" altLang="en-US" sz="1300" dirty="0">
                <a:solidFill>
                  <a:prstClr val="black"/>
                </a:solidFill>
                <a:latin typeface="Meiryo UI" panose="020B0604030504040204" pitchFamily="50" charset="-128"/>
                <a:ea typeface="Meiryo UI" panose="020B0604030504040204" pitchFamily="50" charset="-128"/>
              </a:rPr>
              <a:t>の順となっている。</a:t>
            </a:r>
            <a:endParaRPr kumimoji="1" lang="en-US" altLang="ja-JP" sz="1300" dirty="0">
              <a:solidFill>
                <a:prstClr val="black"/>
              </a:solidFill>
              <a:latin typeface="Meiryo UI" panose="020B0604030504040204" pitchFamily="50" charset="-128"/>
              <a:ea typeface="Meiryo UI" panose="020B0604030504040204" pitchFamily="50" charset="-128"/>
            </a:endParaRP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19</a:t>
            </a:fld>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227583178"/>
              </p:ext>
            </p:extLst>
          </p:nvPr>
        </p:nvGraphicFramePr>
        <p:xfrm>
          <a:off x="-20847" y="2656146"/>
          <a:ext cx="9926847" cy="4903530"/>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8813995" y="7111923"/>
            <a:ext cx="982423"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n=489</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586979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a:t>
            </a:r>
            <a:r>
              <a:rPr kumimoji="1" lang="en-US" altLang="ja-JP" sz="2000" b="1" dirty="0" smtClean="0">
                <a:latin typeface="Meiryo UI" panose="020B0604030504040204" pitchFamily="50" charset="-128"/>
                <a:ea typeface="Meiryo UI" panose="020B0604030504040204" pitchFamily="50" charset="-128"/>
                <a:cs typeface="Microsoft Himalaya" panose="01010100010101010101" pitchFamily="2" charset="0"/>
              </a:rPr>
              <a:t>3</a:t>
            </a:r>
            <a:r>
              <a:rPr kumimoji="1" lang="ja-JP" altLang="en-US" sz="2000" b="1" dirty="0" err="1"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学生アンケート結果</a:t>
            </a:r>
          </a:p>
        </p:txBody>
      </p:sp>
      <p:sp>
        <p:nvSpPr>
          <p:cNvPr id="2" name="正方形/長方形 1"/>
          <p:cNvSpPr/>
          <p:nvPr/>
        </p:nvSpPr>
        <p:spPr>
          <a:xfrm>
            <a:off x="233559" y="1926326"/>
            <a:ext cx="9418033"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Q「いのち輝く幸せな暮らし」の取組みの方向性を実現していくために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7"/>
            <a:ext cx="9608533" cy="10854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(2)</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最も大切だと思う取組みの方向性（「いのち輝く幸せな暮らし」）</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174625" lvl="0" indent="-174625"/>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300" dirty="0">
                <a:solidFill>
                  <a:prstClr val="black"/>
                </a:solidFill>
                <a:latin typeface="Meiryo UI" panose="020B0604030504040204" pitchFamily="50" charset="-128"/>
                <a:ea typeface="Meiryo UI" panose="020B0604030504040204" pitchFamily="50" charset="-128"/>
              </a:rPr>
              <a:t>〇</a:t>
            </a:r>
            <a:r>
              <a:rPr kumimoji="1" lang="ja-JP" altLang="en-US" sz="1300" u="sng" dirty="0">
                <a:solidFill>
                  <a:prstClr val="black"/>
                </a:solidFill>
                <a:latin typeface="Meiryo UI" panose="020B0604030504040204" pitchFamily="50" charset="-128"/>
                <a:ea typeface="Meiryo UI" panose="020B0604030504040204" pitchFamily="50" charset="-128"/>
              </a:rPr>
              <a:t>「一人ひとりの人権が尊重され、誰もが個性や能力をいかして自己実現ができる」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u="sng" dirty="0">
                <a:solidFill>
                  <a:prstClr val="black"/>
                </a:solidFill>
                <a:latin typeface="Meiryo UI" panose="020B0604030504040204" pitchFamily="50" charset="-128"/>
                <a:ea typeface="Meiryo UI" panose="020B0604030504040204" pitchFamily="50" charset="-128"/>
              </a:rPr>
              <a:t>「予知技術や減災技術等により、災害による犠牲がでない」、 「貧困がなくなり、子どもたちが未来に向かってチャレンジできる」</a:t>
            </a:r>
            <a:r>
              <a:rPr kumimoji="1" lang="ja-JP" altLang="en-US" sz="1300" dirty="0">
                <a:solidFill>
                  <a:prstClr val="black"/>
                </a:solidFill>
                <a:latin typeface="Meiryo UI" panose="020B0604030504040204" pitchFamily="50" charset="-128"/>
                <a:ea typeface="Meiryo UI" panose="020B0604030504040204" pitchFamily="50" charset="-128"/>
              </a:rPr>
              <a:t>の順となっている。</a:t>
            </a: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20</a:t>
            </a:fld>
            <a:endParaRPr kumimoji="1" lang="ja-JP" altLang="en-US"/>
          </a:p>
        </p:txBody>
      </p:sp>
      <p:graphicFrame>
        <p:nvGraphicFramePr>
          <p:cNvPr id="10" name="グラフ 9"/>
          <p:cNvGraphicFramePr>
            <a:graphicFrameLocks/>
          </p:cNvGraphicFramePr>
          <p:nvPr>
            <p:extLst>
              <p:ext uri="{D42A27DB-BD31-4B8C-83A1-F6EECF244321}">
                <p14:modId xmlns:p14="http://schemas.microsoft.com/office/powerpoint/2010/main" val="2693709631"/>
              </p:ext>
            </p:extLst>
          </p:nvPr>
        </p:nvGraphicFramePr>
        <p:xfrm>
          <a:off x="-20847" y="2788920"/>
          <a:ext cx="9926848" cy="4770755"/>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8844475" y="7140505"/>
            <a:ext cx="982423"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n=490</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647334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．学生アンケート結果</a:t>
            </a:r>
          </a:p>
        </p:txBody>
      </p:sp>
      <p:sp>
        <p:nvSpPr>
          <p:cNvPr id="2" name="正方形/長方形 1"/>
          <p:cNvSpPr/>
          <p:nvPr/>
        </p:nvSpPr>
        <p:spPr>
          <a:xfrm>
            <a:off x="233559" y="2036836"/>
            <a:ext cx="9418033"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Q「世界の未来をともにつくる」の取組みの方向性を実現していくために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7"/>
            <a:ext cx="9608533" cy="12059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(3)</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最も大切だと思う取組みの方向性（「世界の未来をともにつくる」）</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174625" lvl="0" indent="-174625"/>
            <a:r>
              <a:rPr kumimoji="1" lang="ja-JP" altLang="en-US" sz="1300" dirty="0">
                <a:solidFill>
                  <a:prstClr val="black"/>
                </a:solidFill>
                <a:latin typeface="Meiryo UI" panose="020B0604030504040204" pitchFamily="50" charset="-128"/>
                <a:ea typeface="Meiryo UI" panose="020B0604030504040204" pitchFamily="50" charset="-128"/>
              </a:rPr>
              <a:t>　○</a:t>
            </a:r>
            <a:r>
              <a:rPr kumimoji="1" lang="ja-JP" altLang="en-US" sz="1300" u="sng" dirty="0">
                <a:solidFill>
                  <a:prstClr val="black"/>
                </a:solidFill>
                <a:latin typeface="Meiryo UI" panose="020B0604030504040204" pitchFamily="50" charset="-128"/>
                <a:ea typeface="Meiryo UI" panose="020B0604030504040204" pitchFamily="50" charset="-128"/>
              </a:rPr>
              <a:t>「大阪が有するまちづくりや交通対策、バリアフリー対策などのノウハウを活かして、世界の都市問題を解決につなげている」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u="sng" dirty="0">
                <a:solidFill>
                  <a:prstClr val="black"/>
                </a:solidFill>
                <a:latin typeface="Meiryo UI" panose="020B0604030504040204" pitchFamily="50" charset="-128"/>
                <a:ea typeface="Meiryo UI" panose="020B0604030504040204" pitchFamily="50" charset="-128"/>
              </a:rPr>
              <a:t>「大阪に根付く、</a:t>
            </a:r>
            <a:r>
              <a:rPr kumimoji="1" lang="en-US" altLang="ja-JP" sz="1300" u="sng" dirty="0">
                <a:solidFill>
                  <a:prstClr val="black"/>
                </a:solidFill>
                <a:latin typeface="Meiryo UI" panose="020B0604030504040204" pitchFamily="50" charset="-128"/>
                <a:ea typeface="Meiryo UI" panose="020B0604030504040204" pitchFamily="50" charset="-128"/>
              </a:rPr>
              <a:t>SDGs</a:t>
            </a:r>
            <a:r>
              <a:rPr kumimoji="1" lang="ja-JP" altLang="en-US" sz="1300" u="sng" dirty="0" err="1">
                <a:solidFill>
                  <a:prstClr val="black"/>
                </a:solidFill>
                <a:latin typeface="Meiryo UI" panose="020B0604030504040204" pitchFamily="50" charset="-128"/>
                <a:ea typeface="Meiryo UI" panose="020B0604030504040204" pitchFamily="50" charset="-128"/>
              </a:rPr>
              <a:t>にも</a:t>
            </a:r>
            <a:r>
              <a:rPr kumimoji="1" lang="ja-JP" altLang="en-US" sz="1300" u="sng" dirty="0" smtClean="0">
                <a:solidFill>
                  <a:prstClr val="black"/>
                </a:solidFill>
                <a:latin typeface="Meiryo UI" panose="020B0604030504040204" pitchFamily="50" charset="-128"/>
                <a:ea typeface="Meiryo UI" panose="020B0604030504040204" pitchFamily="50" charset="-128"/>
              </a:rPr>
              <a:t>通じる</a:t>
            </a:r>
            <a:r>
              <a:rPr kumimoji="1" lang="en-US" altLang="ja-JP" sz="1300" u="sng" dirty="0" smtClean="0">
                <a:solidFill>
                  <a:prstClr val="black"/>
                </a:solidFill>
                <a:latin typeface="Meiryo UI" panose="020B0604030504040204" pitchFamily="50" charset="-128"/>
                <a:ea typeface="Meiryo UI" panose="020B0604030504040204" pitchFamily="50" charset="-128"/>
              </a:rPr>
              <a:t>『</a:t>
            </a:r>
            <a:r>
              <a:rPr kumimoji="1" lang="ja-JP" altLang="en-US" sz="1300" u="sng" dirty="0" smtClean="0">
                <a:solidFill>
                  <a:prstClr val="black"/>
                </a:solidFill>
                <a:latin typeface="Meiryo UI" panose="020B0604030504040204" pitchFamily="50" charset="-128"/>
                <a:ea typeface="Meiryo UI" panose="020B0604030504040204" pitchFamily="50" charset="-128"/>
              </a:rPr>
              <a:t>三方</a:t>
            </a:r>
            <a:r>
              <a:rPr kumimoji="1" lang="ja-JP" altLang="en-US" sz="1300" u="sng" dirty="0">
                <a:solidFill>
                  <a:prstClr val="black"/>
                </a:solidFill>
                <a:latin typeface="Meiryo UI" panose="020B0604030504040204" pitchFamily="50" charset="-128"/>
                <a:ea typeface="Meiryo UI" panose="020B0604030504040204" pitchFamily="50" charset="-128"/>
              </a:rPr>
              <a:t>よし（売り手によし・買い手によし・世間によし</a:t>
            </a:r>
            <a:r>
              <a:rPr kumimoji="1" lang="ja-JP" altLang="en-US" sz="1300" u="sng" dirty="0" smtClean="0">
                <a:solidFill>
                  <a:prstClr val="black"/>
                </a:solidFill>
                <a:latin typeface="Meiryo UI" panose="020B0604030504040204" pitchFamily="50" charset="-128"/>
                <a:ea typeface="Meiryo UI" panose="020B0604030504040204" pitchFamily="50" charset="-128"/>
              </a:rPr>
              <a:t>）</a:t>
            </a:r>
            <a:r>
              <a:rPr kumimoji="1" lang="en-US" altLang="ja-JP" sz="1300" u="sng" dirty="0" smtClean="0">
                <a:solidFill>
                  <a:prstClr val="black"/>
                </a:solidFill>
                <a:latin typeface="Meiryo UI" panose="020B0604030504040204" pitchFamily="50" charset="-128"/>
                <a:ea typeface="Meiryo UI" panose="020B0604030504040204" pitchFamily="50" charset="-128"/>
              </a:rPr>
              <a:t>』</a:t>
            </a:r>
            <a:r>
              <a:rPr kumimoji="1" lang="ja-JP" altLang="en-US" sz="1300" u="sng" dirty="0" smtClean="0">
                <a:solidFill>
                  <a:prstClr val="black"/>
                </a:solidFill>
                <a:latin typeface="Meiryo UI" panose="020B0604030504040204" pitchFamily="50" charset="-128"/>
                <a:ea typeface="Meiryo UI" panose="020B0604030504040204" pitchFamily="50" charset="-128"/>
              </a:rPr>
              <a:t>や</a:t>
            </a:r>
            <a:r>
              <a:rPr kumimoji="1" lang="en-US" altLang="ja-JP" sz="1300" u="sng" dirty="0" smtClean="0">
                <a:solidFill>
                  <a:prstClr val="black"/>
                </a:solidFill>
                <a:latin typeface="Meiryo UI" panose="020B0604030504040204" pitchFamily="50" charset="-128"/>
                <a:ea typeface="Meiryo UI" panose="020B0604030504040204" pitchFamily="50" charset="-128"/>
              </a:rPr>
              <a:t>『</a:t>
            </a:r>
            <a:r>
              <a:rPr kumimoji="1" lang="ja-JP" altLang="en-US" sz="1300" u="sng" dirty="0" smtClean="0">
                <a:solidFill>
                  <a:prstClr val="black"/>
                </a:solidFill>
                <a:latin typeface="Meiryo UI" panose="020B0604030504040204" pitchFamily="50" charset="-128"/>
                <a:ea typeface="Meiryo UI" panose="020B0604030504040204" pitchFamily="50" charset="-128"/>
              </a:rPr>
              <a:t>おせっかい</a:t>
            </a:r>
            <a:r>
              <a:rPr kumimoji="1" lang="en-US" altLang="ja-JP" sz="1300" u="sng" dirty="0" smtClean="0">
                <a:solidFill>
                  <a:prstClr val="black"/>
                </a:solidFill>
                <a:latin typeface="Meiryo UI" panose="020B0604030504040204" pitchFamily="50" charset="-128"/>
                <a:ea typeface="Meiryo UI" panose="020B0604030504040204" pitchFamily="50" charset="-128"/>
              </a:rPr>
              <a:t>』</a:t>
            </a:r>
            <a:r>
              <a:rPr kumimoji="1" lang="ja-JP" altLang="en-US" sz="1300" u="sng" dirty="0" smtClean="0">
                <a:solidFill>
                  <a:prstClr val="black"/>
                </a:solidFill>
                <a:latin typeface="Meiryo UI" panose="020B0604030504040204" pitchFamily="50" charset="-128"/>
                <a:ea typeface="Meiryo UI" panose="020B0604030504040204" pitchFamily="50" charset="-128"/>
              </a:rPr>
              <a:t>の</a:t>
            </a:r>
            <a:r>
              <a:rPr kumimoji="1" lang="ja-JP" altLang="en-US" sz="1300" u="sng" dirty="0">
                <a:solidFill>
                  <a:prstClr val="black"/>
                </a:solidFill>
                <a:latin typeface="Meiryo UI" panose="020B0604030504040204" pitchFamily="50" charset="-128"/>
                <a:ea typeface="Meiryo UI" panose="020B0604030504040204" pitchFamily="50" charset="-128"/>
              </a:rPr>
              <a:t>精神が世界にも広がっている」</a:t>
            </a:r>
            <a:r>
              <a:rPr kumimoji="1" lang="ja-JP" altLang="en-US" sz="1300" dirty="0">
                <a:solidFill>
                  <a:prstClr val="black"/>
                </a:solidFill>
                <a:latin typeface="Meiryo UI" panose="020B0604030504040204" pitchFamily="50" charset="-128"/>
                <a:ea typeface="Meiryo UI" panose="020B0604030504040204" pitchFamily="50" charset="-128"/>
              </a:rPr>
              <a:t>の順となっている。</a:t>
            </a: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21</a:t>
            </a:fld>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2685055209"/>
              </p:ext>
            </p:extLst>
          </p:nvPr>
        </p:nvGraphicFramePr>
        <p:xfrm>
          <a:off x="-20847" y="2607173"/>
          <a:ext cx="9926848" cy="4952501"/>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8788595" y="7116588"/>
            <a:ext cx="982423"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n=475</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630175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a:t>
            </a:r>
            <a:r>
              <a:rPr kumimoji="1" lang="en-US" altLang="ja-JP" sz="2000" b="1" dirty="0" smtClean="0">
                <a:latin typeface="Meiryo UI" panose="020B0604030504040204" pitchFamily="50" charset="-128"/>
                <a:ea typeface="Meiryo UI" panose="020B0604030504040204" pitchFamily="50" charset="-128"/>
                <a:cs typeface="Microsoft Himalaya" panose="01010100010101010101" pitchFamily="2" charset="0"/>
              </a:rPr>
              <a:t>3</a:t>
            </a:r>
            <a:r>
              <a:rPr kumimoji="1" lang="ja-JP" altLang="en-US" sz="2000" b="1" dirty="0" err="1"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学生アンケート結果</a:t>
            </a:r>
          </a:p>
        </p:txBody>
      </p:sp>
      <p:sp>
        <p:nvSpPr>
          <p:cNvPr id="5" name="正方形/長方形 4"/>
          <p:cNvSpPr/>
          <p:nvPr/>
        </p:nvSpPr>
        <p:spPr>
          <a:xfrm>
            <a:off x="180263" y="666957"/>
            <a:ext cx="9608533" cy="7046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600" b="1" dirty="0">
                <a:solidFill>
                  <a:prstClr val="black"/>
                </a:solidFill>
                <a:latin typeface="Meiryo UI" panose="020B0604030504040204" pitchFamily="50" charset="-128"/>
                <a:ea typeface="Meiryo UI" panose="020B0604030504040204" pitchFamily="50" charset="-128"/>
              </a:rPr>
              <a:t>②未来の大阪（世界一ワクワクする都市）について、あなたの夢やアイデアを教えてください。（自由記述）</a:t>
            </a:r>
            <a:endParaRPr kumimoji="1" lang="en-US" altLang="ja-JP" sz="1600" b="1" dirty="0">
              <a:solidFill>
                <a:prstClr val="black"/>
              </a:solidFill>
              <a:latin typeface="Meiryo UI" panose="020B0604030504040204" pitchFamily="50" charset="-128"/>
              <a:ea typeface="Meiryo UI" panose="020B0604030504040204" pitchFamily="50" charset="-128"/>
            </a:endParaRPr>
          </a:p>
          <a:p>
            <a:pPr lvl="0"/>
            <a:r>
              <a:rPr kumimoji="1" lang="ja-JP" altLang="en-US" sz="1600" b="1" dirty="0">
                <a:solidFill>
                  <a:prstClr val="black"/>
                </a:solidFill>
                <a:latin typeface="Meiryo UI" panose="020B0604030504040204" pitchFamily="50" charset="-128"/>
                <a:ea typeface="Meiryo UI" panose="020B0604030504040204" pitchFamily="50" charset="-128"/>
              </a:rPr>
              <a:t>　</a:t>
            </a:r>
            <a:r>
              <a:rPr kumimoji="1" lang="ja-JP" altLang="en-US" sz="1600" dirty="0">
                <a:solidFill>
                  <a:prstClr val="black"/>
                </a:solidFill>
                <a:latin typeface="Meiryo UI" panose="020B0604030504040204" pitchFamily="50" charset="-128"/>
                <a:ea typeface="Meiryo UI" panose="020B0604030504040204" pitchFamily="50" charset="-128"/>
              </a:rPr>
              <a:t>〇出現頻度の高い単語（名詞）は、</a:t>
            </a:r>
            <a:r>
              <a:rPr kumimoji="1" lang="ja-JP" altLang="en-US" sz="1600" dirty="0" smtClean="0">
                <a:solidFill>
                  <a:prstClr val="black"/>
                </a:solidFill>
                <a:latin typeface="Meiryo UI" panose="020B0604030504040204" pitchFamily="50" charset="-128"/>
                <a:ea typeface="Meiryo UI" panose="020B0604030504040204" pitchFamily="50" charset="-128"/>
              </a:rPr>
              <a:t>「世界」</a:t>
            </a:r>
            <a:r>
              <a:rPr kumimoji="1" lang="ja-JP" altLang="en-US" sz="1600" dirty="0">
                <a:solidFill>
                  <a:prstClr val="black"/>
                </a:solidFill>
                <a:latin typeface="Meiryo UI" panose="020B0604030504040204" pitchFamily="50" charset="-128"/>
                <a:ea typeface="Meiryo UI" panose="020B0604030504040204" pitchFamily="50" charset="-128"/>
              </a:rPr>
              <a:t>、</a:t>
            </a:r>
            <a:r>
              <a:rPr kumimoji="1" lang="ja-JP" altLang="en-US" sz="1600" dirty="0" smtClean="0">
                <a:solidFill>
                  <a:prstClr val="black"/>
                </a:solidFill>
                <a:latin typeface="Meiryo UI" panose="020B0604030504040204" pitchFamily="50" charset="-128"/>
                <a:ea typeface="Meiryo UI" panose="020B0604030504040204" pitchFamily="50" charset="-128"/>
              </a:rPr>
              <a:t>「</a:t>
            </a:r>
            <a:r>
              <a:rPr kumimoji="1" lang="en-US" altLang="ja-JP" sz="1600" dirty="0" smtClean="0">
                <a:solidFill>
                  <a:prstClr val="black"/>
                </a:solidFill>
                <a:latin typeface="Meiryo UI" panose="020B0604030504040204" pitchFamily="50" charset="-128"/>
                <a:ea typeface="Meiryo UI" panose="020B0604030504040204" pitchFamily="50" charset="-128"/>
              </a:rPr>
              <a:t>A</a:t>
            </a:r>
            <a:r>
              <a:rPr kumimoji="1" lang="en-US" altLang="ja-JP" sz="1600" dirty="0">
                <a:solidFill>
                  <a:prstClr val="black"/>
                </a:solidFill>
                <a:latin typeface="Meiryo UI" panose="020B0604030504040204" pitchFamily="50" charset="-128"/>
                <a:ea typeface="Meiryo UI" panose="020B0604030504040204" pitchFamily="50" charset="-128"/>
              </a:rPr>
              <a:t>I</a:t>
            </a:r>
            <a:r>
              <a:rPr kumimoji="1" lang="ja-JP" altLang="en-US" sz="1600" dirty="0" smtClean="0">
                <a:solidFill>
                  <a:prstClr val="black"/>
                </a:solidFill>
                <a:latin typeface="Meiryo UI" panose="020B0604030504040204" pitchFamily="50" charset="-128"/>
                <a:ea typeface="Meiryo UI" panose="020B0604030504040204" pitchFamily="50" charset="-128"/>
              </a:rPr>
              <a:t>」</a:t>
            </a:r>
            <a:r>
              <a:rPr kumimoji="1" lang="ja-JP" altLang="en-US" sz="1600" dirty="0">
                <a:solidFill>
                  <a:prstClr val="black"/>
                </a:solidFill>
                <a:latin typeface="Meiryo UI" panose="020B0604030504040204" pitchFamily="50" charset="-128"/>
                <a:ea typeface="Meiryo UI" panose="020B0604030504040204" pitchFamily="50" charset="-128"/>
              </a:rPr>
              <a:t>、</a:t>
            </a:r>
            <a:r>
              <a:rPr kumimoji="1" lang="ja-JP" altLang="en-US" sz="1600" dirty="0" smtClean="0">
                <a:solidFill>
                  <a:prstClr val="black"/>
                </a:solidFill>
                <a:latin typeface="Meiryo UI" panose="020B0604030504040204" pitchFamily="50" charset="-128"/>
                <a:ea typeface="Meiryo UI" panose="020B0604030504040204" pitchFamily="50" charset="-128"/>
              </a:rPr>
              <a:t>「</a:t>
            </a:r>
            <a:r>
              <a:rPr kumimoji="1" lang="ja-JP" altLang="en-US" sz="1600" dirty="0">
                <a:solidFill>
                  <a:prstClr val="black"/>
                </a:solidFill>
                <a:latin typeface="Meiryo UI" panose="020B0604030504040204" pitchFamily="50" charset="-128"/>
                <a:ea typeface="Meiryo UI" panose="020B0604030504040204" pitchFamily="50" charset="-128"/>
              </a:rPr>
              <a:t>技術</a:t>
            </a:r>
            <a:r>
              <a:rPr kumimoji="1" lang="ja-JP" altLang="en-US" sz="1600" dirty="0" smtClean="0">
                <a:solidFill>
                  <a:prstClr val="black"/>
                </a:solidFill>
                <a:latin typeface="Meiryo UI" panose="020B0604030504040204" pitchFamily="50" charset="-128"/>
                <a:ea typeface="Meiryo UI" panose="020B0604030504040204" pitchFamily="50" charset="-128"/>
              </a:rPr>
              <a:t>」</a:t>
            </a:r>
            <a:r>
              <a:rPr kumimoji="1" lang="ja-JP" altLang="en-US" sz="1600" dirty="0">
                <a:solidFill>
                  <a:prstClr val="black"/>
                </a:solidFill>
                <a:latin typeface="Meiryo UI" panose="020B0604030504040204" pitchFamily="50" charset="-128"/>
                <a:ea typeface="Meiryo UI" panose="020B0604030504040204" pitchFamily="50" charset="-128"/>
              </a:rPr>
              <a:t>等であった</a:t>
            </a:r>
            <a:r>
              <a:rPr kumimoji="1" lang="ja-JP" altLang="en-US" sz="1600" dirty="0" smtClean="0">
                <a:solidFill>
                  <a:prstClr val="black"/>
                </a:solidFill>
                <a:latin typeface="Meiryo UI" panose="020B0604030504040204" pitchFamily="50" charset="-128"/>
                <a:ea typeface="Meiryo UI" panose="020B0604030504040204" pitchFamily="50" charset="-128"/>
              </a:rPr>
              <a:t>。</a:t>
            </a:r>
            <a:endParaRPr kumimoji="1" lang="en-US" altLang="ja-JP" sz="1600" dirty="0">
              <a:solidFill>
                <a:prstClr val="black"/>
              </a:solidFill>
              <a:latin typeface="Meiryo UI" panose="020B0604030504040204" pitchFamily="50" charset="-128"/>
              <a:ea typeface="Meiryo UI" panose="020B0604030504040204" pitchFamily="50" charset="-128"/>
            </a:endParaRP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22</a:t>
            </a:fld>
            <a:endParaRPr kumimoji="1" lang="ja-JP" altLang="en-US"/>
          </a:p>
        </p:txBody>
      </p:sp>
      <p:graphicFrame>
        <p:nvGraphicFramePr>
          <p:cNvPr id="7" name="グラフ 6"/>
          <p:cNvGraphicFramePr>
            <a:graphicFrameLocks/>
          </p:cNvGraphicFramePr>
          <p:nvPr>
            <p:extLst>
              <p:ext uri="{D42A27DB-BD31-4B8C-83A1-F6EECF244321}">
                <p14:modId xmlns:p14="http://schemas.microsoft.com/office/powerpoint/2010/main" val="4265656857"/>
              </p:ext>
            </p:extLst>
          </p:nvPr>
        </p:nvGraphicFramePr>
        <p:xfrm>
          <a:off x="0" y="4962556"/>
          <a:ext cx="9906000" cy="2597120"/>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p:cNvSpPr txBox="1"/>
          <p:nvPr/>
        </p:nvSpPr>
        <p:spPr>
          <a:xfrm>
            <a:off x="7782737" y="7096401"/>
            <a:ext cx="2646326" cy="339580"/>
          </a:xfrm>
          <a:prstGeom prst="rect">
            <a:avLst/>
          </a:prstGeom>
          <a:noFill/>
        </p:spPr>
        <p:txBody>
          <a:bodyPr wrap="square" rtlCol="0">
            <a:spAutoFit/>
          </a:bodyPr>
          <a:lstStyle/>
          <a:p>
            <a:pPr>
              <a:lnSpc>
                <a:spcPts val="2200"/>
              </a:lnSpc>
            </a:pP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＊単語（名詞）の出現回数　</a:t>
            </a:r>
            <a:endParaRPr kumimoji="1" lang="en-US" altLang="ja-JP" sz="12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9" name="正方形/長方形 8"/>
          <p:cNvSpPr/>
          <p:nvPr/>
        </p:nvSpPr>
        <p:spPr>
          <a:xfrm>
            <a:off x="180262" y="1620156"/>
            <a:ext cx="9608533" cy="30938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200" dirty="0" smtClean="0">
                <a:solidFill>
                  <a:prstClr val="black"/>
                </a:solidFill>
                <a:latin typeface="Meiryo UI" panose="020B0604030504040204" pitchFamily="50" charset="-128"/>
                <a:ea typeface="Meiryo UI" panose="020B0604030504040204" pitchFamily="50" charset="-128"/>
              </a:rPr>
              <a:t>◆アンケート抜粋</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世界</a:t>
            </a:r>
            <a:r>
              <a:rPr kumimoji="1" lang="en-US" altLang="ja-JP" sz="1200" dirty="0" smtClean="0">
                <a:solidFill>
                  <a:prstClr val="black"/>
                </a:solidFill>
                <a:latin typeface="Meiryo UI" panose="020B0604030504040204" pitchFamily="50" charset="-128"/>
                <a:ea typeface="Meiryo UI" panose="020B0604030504040204" pitchFamily="50" charset="-128"/>
              </a:rPr>
              <a:t>】</a:t>
            </a:r>
          </a:p>
          <a:p>
            <a:pPr lvl="0"/>
            <a:r>
              <a:rPr kumimoji="1" lang="ja-JP" altLang="en-US" sz="1200" dirty="0">
                <a:solidFill>
                  <a:prstClr val="black"/>
                </a:solidFill>
                <a:latin typeface="Meiryo UI" panose="020B0604030504040204" pitchFamily="50" charset="-128"/>
                <a:ea typeface="Meiryo UI" panose="020B0604030504040204" pitchFamily="50" charset="-128"/>
              </a:rPr>
              <a:t>　「万博を通じて大阪・関西の魅力が伝われば、一過性のものにはならないと思います。今、世界中の人々に対して大阪がアピールできる物、事を</a:t>
            </a:r>
            <a:r>
              <a:rPr kumimoji="1" lang="ja-JP" altLang="en-US" sz="1200" dirty="0" smtClean="0">
                <a:solidFill>
                  <a:prstClr val="black"/>
                </a:solidFill>
                <a:latin typeface="Meiryo UI" panose="020B0604030504040204" pitchFamily="50" charset="-128"/>
                <a:ea typeface="Meiryo UI" panose="020B0604030504040204" pitchFamily="50" charset="-128"/>
              </a:rPr>
              <a:t>伸ばしつつ</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marL="96838" lvl="0" indent="-96838"/>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足りない</a:t>
            </a:r>
            <a:r>
              <a:rPr kumimoji="1" lang="ja-JP" altLang="en-US" sz="1200" dirty="0">
                <a:solidFill>
                  <a:prstClr val="black"/>
                </a:solidFill>
                <a:latin typeface="Meiryo UI" panose="020B0604030504040204" pitchFamily="50" charset="-128"/>
                <a:ea typeface="Meiryo UI" panose="020B0604030504040204" pitchFamily="50" charset="-128"/>
              </a:rPr>
              <a:t>部分を補うことが</a:t>
            </a:r>
            <a:r>
              <a:rPr kumimoji="1" lang="ja-JP" altLang="en-US" sz="1200" dirty="0" smtClean="0">
                <a:solidFill>
                  <a:prstClr val="black"/>
                </a:solidFill>
                <a:latin typeface="Meiryo UI" panose="020B0604030504040204" pitchFamily="50" charset="-128"/>
                <a:ea typeface="Meiryo UI" panose="020B0604030504040204" pitchFamily="50" charset="-128"/>
              </a:rPr>
              <a:t>大事」</a:t>
            </a:r>
            <a:r>
              <a:rPr kumimoji="1" lang="ja-JP" altLang="en-US" sz="1200" dirty="0">
                <a:solidFill>
                  <a:prstClr val="black"/>
                </a:solidFill>
                <a:latin typeface="Meiryo UI" panose="020B0604030504040204" pitchFamily="50" charset="-128"/>
                <a:ea typeface="Meiryo UI" panose="020B0604030504040204" pitchFamily="50" charset="-128"/>
              </a:rPr>
              <a:t>、「誰もが住みやすい所と感じれば、世界一の都市になると思う」、「世界的な課題を大阪が真っ先に取り組む</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全ての課題を解決し、おもてなしの心を持ち、世界の人と交流する」</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「大阪から世界に発信できそう</a:t>
            </a:r>
            <a:r>
              <a:rPr kumimoji="1" lang="ja-JP" altLang="en-US" sz="1200" dirty="0" smtClean="0">
                <a:solidFill>
                  <a:prstClr val="black"/>
                </a:solidFill>
                <a:latin typeface="Meiryo UI" panose="020B0604030504040204" pitchFamily="50" charset="-128"/>
                <a:ea typeface="Meiryo UI" panose="020B0604030504040204" pitchFamily="50" charset="-128"/>
              </a:rPr>
              <a:t>なものを</a:t>
            </a:r>
            <a:r>
              <a:rPr kumimoji="1" lang="ja-JP" altLang="en-US" sz="1200" dirty="0">
                <a:solidFill>
                  <a:prstClr val="black"/>
                </a:solidFill>
                <a:latin typeface="Meiryo UI" panose="020B0604030504040204" pitchFamily="50" charset="-128"/>
                <a:ea typeface="Meiryo UI" panose="020B0604030504040204" pitchFamily="50" charset="-128"/>
              </a:rPr>
              <a:t>のばしていく」、「いろんな世界の文化をとりいれる</a:t>
            </a:r>
            <a:r>
              <a:rPr kumimoji="1" lang="ja-JP" altLang="en-US" sz="1200" dirty="0" smtClean="0">
                <a:solidFill>
                  <a:prstClr val="black"/>
                </a:solidFill>
                <a:latin typeface="Meiryo UI" panose="020B0604030504040204" pitchFamily="50" charset="-128"/>
                <a:ea typeface="Meiryo UI" panose="020B0604030504040204" pitchFamily="50" charset="-128"/>
              </a:rPr>
              <a:t>」など</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【AI】</a:t>
            </a: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「両親</a:t>
            </a:r>
            <a:r>
              <a:rPr kumimoji="1" lang="ja-JP" altLang="en-US" sz="1200" dirty="0">
                <a:solidFill>
                  <a:prstClr val="black"/>
                </a:solidFill>
                <a:latin typeface="Meiryo UI" panose="020B0604030504040204" pitchFamily="50" charset="-128"/>
                <a:ea typeface="Meiryo UI" panose="020B0604030504040204" pitchFamily="50" charset="-128"/>
              </a:rPr>
              <a:t>が</a:t>
            </a:r>
            <a:r>
              <a:rPr kumimoji="1" lang="en-US" altLang="ja-JP" sz="1200" dirty="0">
                <a:solidFill>
                  <a:prstClr val="black"/>
                </a:solidFill>
                <a:latin typeface="Meiryo UI" panose="020B0604030504040204" pitchFamily="50" charset="-128"/>
                <a:ea typeface="Meiryo UI" panose="020B0604030504040204" pitchFamily="50" charset="-128"/>
              </a:rPr>
              <a:t>2040</a:t>
            </a:r>
            <a:r>
              <a:rPr kumimoji="1" lang="ja-JP" altLang="en-US" sz="1200" dirty="0">
                <a:solidFill>
                  <a:prstClr val="black"/>
                </a:solidFill>
                <a:latin typeface="Meiryo UI" panose="020B0604030504040204" pitchFamily="50" charset="-128"/>
                <a:ea typeface="Meiryo UI" panose="020B0604030504040204" pitchFamily="50" charset="-128"/>
              </a:rPr>
              <a:t>年頃には高齢になるので、サポートが今よりも</a:t>
            </a:r>
            <a:r>
              <a:rPr kumimoji="1" lang="en-US" altLang="ja-JP" sz="1200" dirty="0">
                <a:solidFill>
                  <a:prstClr val="black"/>
                </a:solidFill>
                <a:latin typeface="Meiryo UI" panose="020B0604030504040204" pitchFamily="50" charset="-128"/>
                <a:ea typeface="Meiryo UI" panose="020B0604030504040204" pitchFamily="50" charset="-128"/>
              </a:rPr>
              <a:t>AI</a:t>
            </a:r>
            <a:r>
              <a:rPr kumimoji="1" lang="ja-JP" altLang="en-US" sz="1200" dirty="0">
                <a:solidFill>
                  <a:prstClr val="black"/>
                </a:solidFill>
                <a:latin typeface="Meiryo UI" panose="020B0604030504040204" pitchFamily="50" charset="-128"/>
                <a:ea typeface="Meiryo UI" panose="020B0604030504040204" pitchFamily="50" charset="-128"/>
              </a:rPr>
              <a:t>などを利用して充実していて</a:t>
            </a:r>
            <a:r>
              <a:rPr kumimoji="1" lang="ja-JP" altLang="en-US" sz="1200" dirty="0" smtClean="0">
                <a:solidFill>
                  <a:prstClr val="black"/>
                </a:solidFill>
                <a:latin typeface="Meiryo UI" panose="020B0604030504040204" pitchFamily="50" charset="-128"/>
                <a:ea typeface="Meiryo UI" panose="020B0604030504040204" pitchFamily="50" charset="-128"/>
              </a:rPr>
              <a:t>ほしい</a:t>
            </a:r>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en-US" altLang="ja-JP" sz="1200" dirty="0">
                <a:solidFill>
                  <a:prstClr val="black"/>
                </a:solidFill>
                <a:latin typeface="Meiryo UI" panose="020B0604030504040204" pitchFamily="50" charset="-128"/>
                <a:ea typeface="Meiryo UI" panose="020B0604030504040204" pitchFamily="50" charset="-128"/>
              </a:rPr>
              <a:t>AI</a:t>
            </a:r>
            <a:r>
              <a:rPr kumimoji="1" lang="ja-JP" altLang="en-US" sz="1200" dirty="0">
                <a:solidFill>
                  <a:prstClr val="black"/>
                </a:solidFill>
                <a:latin typeface="Meiryo UI" panose="020B0604030504040204" pitchFamily="50" charset="-128"/>
                <a:ea typeface="Meiryo UI" panose="020B0604030504040204" pitchFamily="50" charset="-128"/>
              </a:rPr>
              <a:t>と人間が協力して、世界の問題を解決していく」、</a:t>
            </a:r>
          </a:p>
          <a:p>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en-US" altLang="ja-JP" sz="1200" dirty="0">
                <a:solidFill>
                  <a:prstClr val="black"/>
                </a:solidFill>
                <a:latin typeface="Meiryo UI" panose="020B0604030504040204" pitchFamily="50" charset="-128"/>
                <a:ea typeface="Meiryo UI" panose="020B0604030504040204" pitchFamily="50" charset="-128"/>
              </a:rPr>
              <a:t>AI</a:t>
            </a:r>
            <a:r>
              <a:rPr kumimoji="1" lang="ja-JP" altLang="en-US" sz="1200" dirty="0">
                <a:solidFill>
                  <a:prstClr val="black"/>
                </a:solidFill>
                <a:latin typeface="Meiryo UI" panose="020B0604030504040204" pitchFamily="50" charset="-128"/>
                <a:ea typeface="Meiryo UI" panose="020B0604030504040204" pitchFamily="50" charset="-128"/>
              </a:rPr>
              <a:t>が発達し、無駄な時間や準備の時間</a:t>
            </a:r>
            <a:r>
              <a:rPr kumimoji="1" lang="ja-JP" altLang="en-US" sz="1200" dirty="0" smtClean="0">
                <a:solidFill>
                  <a:prstClr val="black"/>
                </a:solidFill>
                <a:latin typeface="Meiryo UI" panose="020B0604030504040204" pitchFamily="50" charset="-128"/>
                <a:ea typeface="Meiryo UI" panose="020B0604030504040204" pitchFamily="50" charset="-128"/>
              </a:rPr>
              <a:t>などで睡眠</a:t>
            </a:r>
            <a:r>
              <a:rPr kumimoji="1" lang="ja-JP" altLang="en-US" sz="1200" dirty="0">
                <a:solidFill>
                  <a:prstClr val="black"/>
                </a:solidFill>
                <a:latin typeface="Meiryo UI" panose="020B0604030504040204" pitchFamily="50" charset="-128"/>
                <a:ea typeface="Meiryo UI" panose="020B0604030504040204" pitchFamily="50" charset="-128"/>
              </a:rPr>
              <a:t>や個人の時間をつくり、楽しいと思える時間を</a:t>
            </a:r>
            <a:r>
              <a:rPr kumimoji="1" lang="ja-JP" altLang="en-US" sz="1200" dirty="0" smtClean="0">
                <a:solidFill>
                  <a:prstClr val="black"/>
                </a:solidFill>
                <a:latin typeface="Meiryo UI" panose="020B0604030504040204" pitchFamily="50" charset="-128"/>
                <a:ea typeface="Meiryo UI" panose="020B0604030504040204" pitchFamily="50" charset="-128"/>
              </a:rPr>
              <a:t>増やす」、「</a:t>
            </a:r>
            <a:r>
              <a:rPr kumimoji="1" lang="en-US" altLang="ja-JP" sz="1200" dirty="0">
                <a:solidFill>
                  <a:prstClr val="black"/>
                </a:solidFill>
                <a:latin typeface="Meiryo UI" panose="020B0604030504040204" pitchFamily="50" charset="-128"/>
                <a:ea typeface="Meiryo UI" panose="020B0604030504040204" pitchFamily="50" charset="-128"/>
              </a:rPr>
              <a:t>AI</a:t>
            </a:r>
            <a:r>
              <a:rPr kumimoji="1" lang="ja-JP" altLang="en-US" sz="1200" dirty="0">
                <a:solidFill>
                  <a:prstClr val="black"/>
                </a:solidFill>
                <a:latin typeface="Meiryo UI" panose="020B0604030504040204" pitchFamily="50" charset="-128"/>
                <a:ea typeface="Meiryo UI" panose="020B0604030504040204" pitchFamily="50" charset="-128"/>
              </a:rPr>
              <a:t>と共生</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a:t>
            </a:r>
            <a:r>
              <a:rPr kumimoji="1" lang="en-US" altLang="ja-JP" sz="1200" dirty="0">
                <a:solidFill>
                  <a:prstClr val="black"/>
                </a:solidFill>
                <a:latin typeface="Meiryo UI" panose="020B0604030504040204" pitchFamily="50" charset="-128"/>
                <a:ea typeface="Meiryo UI" panose="020B0604030504040204" pitchFamily="50" charset="-128"/>
              </a:rPr>
              <a:t>AI</a:t>
            </a:r>
            <a:r>
              <a:rPr kumimoji="1" lang="ja-JP" altLang="en-US" sz="1200" dirty="0">
                <a:solidFill>
                  <a:prstClr val="black"/>
                </a:solidFill>
                <a:latin typeface="Meiryo UI" panose="020B0604030504040204" pitchFamily="50" charset="-128"/>
                <a:ea typeface="Meiryo UI" panose="020B0604030504040204" pitchFamily="50" charset="-128"/>
              </a:rPr>
              <a:t>芸人によるライブ視聴」</a:t>
            </a:r>
            <a:r>
              <a:rPr kumimoji="1" lang="ja-JP" altLang="en-US" sz="1200" dirty="0" smtClean="0">
                <a:solidFill>
                  <a:prstClr val="black"/>
                </a:solidFill>
                <a:latin typeface="Meiryo UI" panose="020B0604030504040204" pitchFamily="50" charset="-128"/>
                <a:ea typeface="Meiryo UI" panose="020B0604030504040204" pitchFamily="50" charset="-128"/>
              </a:rPr>
              <a:t>、</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en-US" altLang="ja-JP" sz="1200" dirty="0" smtClean="0">
                <a:solidFill>
                  <a:prstClr val="black"/>
                </a:solidFill>
                <a:latin typeface="Meiryo UI" panose="020B0604030504040204" pitchFamily="50" charset="-128"/>
                <a:ea typeface="Meiryo UI" panose="020B0604030504040204" pitchFamily="50" charset="-128"/>
              </a:rPr>
              <a:t>AI</a:t>
            </a:r>
            <a:r>
              <a:rPr kumimoji="1" lang="ja-JP" altLang="en-US" sz="1200" dirty="0" smtClean="0">
                <a:solidFill>
                  <a:prstClr val="black"/>
                </a:solidFill>
                <a:latin typeface="Meiryo UI" panose="020B0604030504040204" pitchFamily="50" charset="-128"/>
                <a:ea typeface="Meiryo UI" panose="020B0604030504040204" pitchFamily="50" charset="-128"/>
              </a:rPr>
              <a:t>技術の開発促進」、「</a:t>
            </a:r>
            <a:r>
              <a:rPr kumimoji="1" lang="en-US" altLang="ja-JP" sz="1200" dirty="0">
                <a:solidFill>
                  <a:prstClr val="black"/>
                </a:solidFill>
                <a:latin typeface="Meiryo UI" panose="020B0604030504040204" pitchFamily="50" charset="-128"/>
                <a:ea typeface="Meiryo UI" panose="020B0604030504040204" pitchFamily="50" charset="-128"/>
              </a:rPr>
              <a:t>AI</a:t>
            </a:r>
            <a:r>
              <a:rPr kumimoji="1" lang="ja-JP" altLang="en-US" sz="1200" dirty="0">
                <a:solidFill>
                  <a:prstClr val="black"/>
                </a:solidFill>
                <a:latin typeface="Meiryo UI" panose="020B0604030504040204" pitchFamily="50" charset="-128"/>
                <a:ea typeface="Meiryo UI" panose="020B0604030504040204" pitchFamily="50" charset="-128"/>
              </a:rPr>
              <a:t>が発達するのは素晴らしいけど、人情も大事にしたい」　</a:t>
            </a:r>
            <a:r>
              <a:rPr kumimoji="1" lang="ja-JP" altLang="en-US" sz="1200" dirty="0" smtClean="0">
                <a:solidFill>
                  <a:prstClr val="black"/>
                </a:solidFill>
                <a:latin typeface="Meiryo UI" panose="020B0604030504040204" pitchFamily="50" charset="-128"/>
                <a:ea typeface="Meiryo UI" panose="020B0604030504040204" pitchFamily="50" charset="-128"/>
              </a:rPr>
              <a:t>など</a:t>
            </a:r>
            <a:endParaRPr kumimoji="1" lang="en-US" altLang="ja-JP" sz="1200" dirty="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技術</a:t>
            </a:r>
            <a:r>
              <a:rPr kumimoji="1" lang="en-US" altLang="ja-JP" sz="1200" dirty="0" smtClean="0">
                <a:solidFill>
                  <a:prstClr val="black"/>
                </a:solidFill>
                <a:latin typeface="Meiryo UI" panose="020B0604030504040204" pitchFamily="50" charset="-128"/>
                <a:ea typeface="Meiryo UI" panose="020B0604030504040204" pitchFamily="50" charset="-128"/>
              </a:rPr>
              <a:t>】</a:t>
            </a:r>
          </a:p>
          <a:p>
            <a:pPr lvl="0"/>
            <a:r>
              <a:rPr kumimoji="1" lang="ja-JP" altLang="en-US" sz="1200" dirty="0">
                <a:solidFill>
                  <a:prstClr val="black"/>
                </a:solidFill>
                <a:latin typeface="Meiryo UI" panose="020B0604030504040204" pitchFamily="50" charset="-128"/>
                <a:ea typeface="Meiryo UI" panose="020B0604030504040204" pitchFamily="50" charset="-128"/>
              </a:rPr>
              <a:t>　「技術がより進歩して、高齢者でも事故が起こらないような車や転んだりしない自転車などができればおもしろい」、「技術が進んで、色々なことが自由になる」</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将来的に</a:t>
            </a:r>
            <a:r>
              <a:rPr kumimoji="1" lang="en-US" altLang="ja-JP" sz="1200" dirty="0">
                <a:solidFill>
                  <a:prstClr val="black"/>
                </a:solidFill>
                <a:latin typeface="Meiryo UI" panose="020B0604030504040204" pitchFamily="50" charset="-128"/>
                <a:ea typeface="Meiryo UI" panose="020B0604030504040204" pitchFamily="50" charset="-128"/>
              </a:rPr>
              <a:t>VR</a:t>
            </a:r>
            <a:r>
              <a:rPr kumimoji="1" lang="ja-JP" altLang="en-US" sz="1200" dirty="0">
                <a:solidFill>
                  <a:prstClr val="black"/>
                </a:solidFill>
                <a:latin typeface="Meiryo UI" panose="020B0604030504040204" pitchFamily="50" charset="-128"/>
                <a:ea typeface="Meiryo UI" panose="020B0604030504040204" pitchFamily="50" charset="-128"/>
              </a:rPr>
              <a:t>技術を応用したものが広く普及し、誰でも体験できるような環境が整っていればいいなと思っています</a:t>
            </a:r>
            <a:r>
              <a:rPr kumimoji="1" lang="ja-JP" altLang="en-US" sz="1200" dirty="0" smtClean="0">
                <a:solidFill>
                  <a:prstClr val="black"/>
                </a:solidFill>
                <a:latin typeface="Meiryo UI" panose="020B0604030504040204" pitchFamily="50" charset="-128"/>
                <a:ea typeface="Meiryo UI" panose="020B0604030504040204" pitchFamily="50" charset="-128"/>
              </a:rPr>
              <a:t>」、</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「最近、自然災害の脅威のため、様々な被害が出て</a:t>
            </a:r>
            <a:r>
              <a:rPr kumimoji="1" lang="ja-JP" altLang="en-US" sz="1200" dirty="0" smtClean="0">
                <a:solidFill>
                  <a:prstClr val="black"/>
                </a:solidFill>
                <a:latin typeface="Meiryo UI" panose="020B0604030504040204" pitchFamily="50" charset="-128"/>
                <a:ea typeface="Meiryo UI" panose="020B0604030504040204" pitchFamily="50" charset="-128"/>
              </a:rPr>
              <a:t>いるので、予知</a:t>
            </a:r>
            <a:r>
              <a:rPr kumimoji="1" lang="ja-JP" altLang="en-US" sz="1200" dirty="0">
                <a:solidFill>
                  <a:prstClr val="black"/>
                </a:solidFill>
                <a:latin typeface="Meiryo UI" panose="020B0604030504040204" pitchFamily="50" charset="-128"/>
                <a:ea typeface="Meiryo UI" panose="020B0604030504040204" pitchFamily="50" charset="-128"/>
              </a:rPr>
              <a:t>技術などでその被害をなくしてほしい</a:t>
            </a:r>
            <a:r>
              <a:rPr kumimoji="1" lang="ja-JP" altLang="en-US" sz="1200" dirty="0" smtClean="0">
                <a:solidFill>
                  <a:prstClr val="black"/>
                </a:solidFill>
                <a:latin typeface="Meiryo UI" panose="020B0604030504040204" pitchFamily="50" charset="-128"/>
                <a:ea typeface="Meiryo UI" panose="020B0604030504040204" pitchFamily="50" charset="-128"/>
              </a:rPr>
              <a:t>」、「先端技術の導入と伝統ある大阪らしさをハイブリッドに発展していけば良い町になると思います」、「どんな病気にかかっても治せるような医療技術を生み出す」など</a:t>
            </a:r>
            <a:endParaRPr kumimoji="1" lang="en-US" altLang="ja-JP" sz="1200" dirty="0" smtClean="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074426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172143" y="3333878"/>
            <a:ext cx="7431314" cy="584775"/>
          </a:xfrm>
          <a:prstGeom prst="rect">
            <a:avLst/>
          </a:prstGeom>
        </p:spPr>
        <p:txBody>
          <a:bodyPr wrap="square">
            <a:spAutoFit/>
          </a:bodyPr>
          <a:lstStyle/>
          <a:p>
            <a:pPr algn="ctr"/>
            <a:r>
              <a:rPr kumimoji="1" lang="ja-JP" altLang="en-US" sz="3200" dirty="0" smtClean="0">
                <a:latin typeface="Meiryo UI" panose="020B0604030504040204" pitchFamily="50" charset="-128"/>
                <a:ea typeface="Meiryo UI" panose="020B0604030504040204" pitchFamily="50" charset="-128"/>
                <a:cs typeface="Microsoft Himalaya" panose="01010100010101010101" pitchFamily="2" charset="0"/>
              </a:rPr>
              <a:t>（学校種類別</a:t>
            </a:r>
            <a:r>
              <a:rPr kumimoji="1" lang="en-US" altLang="ja-JP" sz="32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3200" dirty="0" smtClean="0">
                <a:latin typeface="Meiryo UI" panose="020B0604030504040204" pitchFamily="50" charset="-128"/>
                <a:ea typeface="Meiryo UI" panose="020B0604030504040204" pitchFamily="50" charset="-128"/>
                <a:cs typeface="Microsoft Himalaya" panose="01010100010101010101" pitchFamily="2" charset="0"/>
              </a:rPr>
              <a:t>大学</a:t>
            </a:r>
            <a:r>
              <a:rPr kumimoji="1" lang="en-US" altLang="ja-JP" sz="32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3200" dirty="0" smtClean="0">
                <a:latin typeface="Meiryo UI" panose="020B0604030504040204" pitchFamily="50" charset="-128"/>
                <a:ea typeface="Meiryo UI" panose="020B0604030504040204" pitchFamily="50" charset="-128"/>
                <a:cs typeface="Microsoft Himalaya" panose="01010100010101010101" pitchFamily="2" charset="0"/>
              </a:rPr>
              <a:t>）</a:t>
            </a:r>
            <a:endParaRPr kumimoji="1" lang="en-US" altLang="ja-JP" sz="32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6" name="正方形/長方形 5"/>
          <p:cNvSpPr/>
          <p:nvPr/>
        </p:nvSpPr>
        <p:spPr>
          <a:xfrm>
            <a:off x="1172143" y="1930160"/>
            <a:ext cx="7567596" cy="646331"/>
          </a:xfrm>
          <a:prstGeom prst="rect">
            <a:avLst/>
          </a:prstGeom>
        </p:spPr>
        <p:txBody>
          <a:bodyPr wrap="square">
            <a:spAutoFit/>
          </a:bodyPr>
          <a:lstStyle/>
          <a:p>
            <a:pPr algn="ctr"/>
            <a:r>
              <a:rPr kumimoji="1" lang="ja-JP" altLang="en-US" sz="3600" dirty="0">
                <a:latin typeface="Meiryo UI" panose="020B0604030504040204" pitchFamily="50" charset="-128"/>
                <a:ea typeface="Meiryo UI" panose="020B0604030504040204" pitchFamily="50" charset="-128"/>
                <a:cs typeface="Microsoft Himalaya" panose="01010100010101010101" pitchFamily="2" charset="0"/>
              </a:rPr>
              <a:t>３</a:t>
            </a:r>
            <a:r>
              <a:rPr kumimoji="1" lang="ja-JP" altLang="en-US" sz="3600" dirty="0" smtClean="0">
                <a:latin typeface="Meiryo UI" panose="020B0604030504040204" pitchFamily="50" charset="-128"/>
                <a:ea typeface="Meiryo UI" panose="020B0604030504040204" pitchFamily="50" charset="-128"/>
                <a:cs typeface="Microsoft Himalaya" panose="01010100010101010101" pitchFamily="2" charset="0"/>
              </a:rPr>
              <a:t>－①．若者（学生</a:t>
            </a:r>
            <a:r>
              <a:rPr kumimoji="1" lang="ja-JP" altLang="en-US" sz="3600" dirty="0">
                <a:latin typeface="Meiryo UI" panose="020B0604030504040204" pitchFamily="50" charset="-128"/>
                <a:ea typeface="Meiryo UI" panose="020B0604030504040204" pitchFamily="50" charset="-128"/>
                <a:cs typeface="Microsoft Himalaya" panose="01010100010101010101" pitchFamily="2" charset="0"/>
              </a:rPr>
              <a:t>）アンケート結果</a:t>
            </a:r>
          </a:p>
        </p:txBody>
      </p:sp>
      <p:sp>
        <p:nvSpPr>
          <p:cNvPr id="10"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23</a:t>
            </a:fld>
            <a:endParaRPr kumimoji="1" lang="ja-JP" altLang="en-US"/>
          </a:p>
        </p:txBody>
      </p:sp>
      <p:sp>
        <p:nvSpPr>
          <p:cNvPr id="7" name="テキスト ボックス 6"/>
          <p:cNvSpPr txBox="1"/>
          <p:nvPr/>
        </p:nvSpPr>
        <p:spPr>
          <a:xfrm>
            <a:off x="2627463" y="4676041"/>
            <a:ext cx="5301603" cy="1297791"/>
          </a:xfrm>
          <a:prstGeom prst="rect">
            <a:avLst/>
          </a:prstGeom>
          <a:noFill/>
        </p:spPr>
        <p:txBody>
          <a:bodyPr wrap="square" rtlCol="0">
            <a:spAutoFit/>
          </a:bodyPr>
          <a:lstStyle/>
          <a:p>
            <a:pPr>
              <a:lnSpc>
                <a:spcPts val="2200"/>
              </a:lnSpc>
            </a:pPr>
            <a:r>
              <a:rPr kumimoji="1" lang="ja-JP" altLang="en-US" sz="1600" b="1"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600" b="1" dirty="0">
                <a:latin typeface="Meiryo UI" panose="020B0604030504040204" pitchFamily="50" charset="-128"/>
                <a:ea typeface="Meiryo UI" panose="020B0604030504040204" pitchFamily="50" charset="-128"/>
                <a:cs typeface="Microsoft Himalaya" panose="01010100010101010101" pitchFamily="2" charset="0"/>
              </a:rPr>
              <a:t>実施</a:t>
            </a:r>
            <a:r>
              <a:rPr kumimoji="1" lang="ja-JP" altLang="en-US" sz="1600" b="1" dirty="0" smtClean="0">
                <a:latin typeface="Meiryo UI" panose="020B0604030504040204" pitchFamily="50" charset="-128"/>
                <a:ea typeface="Meiryo UI" panose="020B0604030504040204" pitchFamily="50" charset="-128"/>
                <a:cs typeface="Microsoft Himalaya" panose="01010100010101010101" pitchFamily="2" charset="0"/>
              </a:rPr>
              <a:t>概要＞</a:t>
            </a:r>
            <a:endParaRPr kumimoji="1" lang="en-US" altLang="ja-JP" sz="1600" b="1"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spcBef>
                <a:spcPts val="600"/>
              </a:spcBef>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（府内の</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3</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大学の</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授業等で実施）</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 対      象：</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学生</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106</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人 </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実施期間</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：令和</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年</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月</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15</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日</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令和</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年</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月</a:t>
            </a:r>
            <a:r>
              <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rPr>
              <a:t>2</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0</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日</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3302136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a:t>
            </a:r>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結果（大学）</a:t>
            </a:r>
            <a:endParaRPr kumimoji="1" lang="en-US" altLang="ja-JP" sz="2000" b="1"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 name="正方形/長方形 1"/>
          <p:cNvSpPr/>
          <p:nvPr/>
        </p:nvSpPr>
        <p:spPr>
          <a:xfrm>
            <a:off x="176816" y="2113708"/>
            <a:ext cx="9418033" cy="461665"/>
          </a:xfrm>
          <a:prstGeom prst="rect">
            <a:avLst/>
          </a:prstGeom>
        </p:spPr>
        <p:txBody>
          <a:bodyPr wrap="square">
            <a:spAutoFit/>
          </a:bodyPr>
          <a:lstStyle/>
          <a:p>
            <a:r>
              <a:rPr lang="ja-JP" altLang="en-US" sz="1200" dirty="0" smtClean="0">
                <a:latin typeface="Meiryo UI" panose="020B0604030504040204" pitchFamily="50" charset="-128"/>
                <a:ea typeface="Meiryo UI" panose="020B0604030504040204" pitchFamily="50" charset="-128"/>
              </a:rPr>
              <a:t>Q「</a:t>
            </a:r>
            <a:r>
              <a:rPr lang="ja-JP" altLang="en-US" sz="1200" dirty="0">
                <a:latin typeface="Meiryo UI" panose="020B0604030504040204" pitchFamily="50" charset="-128"/>
                <a:ea typeface="Meiryo UI" panose="020B0604030504040204" pitchFamily="50" charset="-128"/>
              </a:rPr>
              <a:t>多様なチャレンジによる成長」の取組みの方向性を実現していくために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7"/>
            <a:ext cx="9608533" cy="107607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(1)</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最も大切だと思う取組みの方向性（「多様なチャレンジによる成長」）</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363538" lvl="0" indent="-363538"/>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300" dirty="0">
                <a:solidFill>
                  <a:prstClr val="black"/>
                </a:solidFill>
                <a:latin typeface="Meiryo UI" panose="020B0604030504040204" pitchFamily="50" charset="-128"/>
                <a:ea typeface="Meiryo UI" panose="020B0604030504040204" pitchFamily="50" charset="-128"/>
              </a:rPr>
              <a:t>〇</a:t>
            </a:r>
            <a:r>
              <a:rPr kumimoji="1" lang="ja-JP" altLang="en-US" sz="1300" u="sng" dirty="0">
                <a:solidFill>
                  <a:prstClr val="black"/>
                </a:solidFill>
                <a:latin typeface="Meiryo UI" panose="020B0604030504040204" pitchFamily="50" charset="-128"/>
                <a:ea typeface="Meiryo UI" panose="020B0604030504040204" pitchFamily="50" charset="-128"/>
              </a:rPr>
              <a:t>「失敗しても、何度でも新たな事業に挑戦できる」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u="sng" dirty="0">
                <a:solidFill>
                  <a:prstClr val="black"/>
                </a:solidFill>
                <a:latin typeface="Meiryo UI" panose="020B0604030504040204" pitchFamily="50" charset="-128"/>
                <a:ea typeface="Meiryo UI" panose="020B0604030504040204" pitchFamily="50" charset="-128"/>
              </a:rPr>
              <a:t>「国際的に開かれ、世界中から大阪に人や企業、情報が集まっている」</a:t>
            </a:r>
            <a:r>
              <a:rPr kumimoji="1" lang="ja-JP" altLang="en-US" sz="1300" dirty="0">
                <a:solidFill>
                  <a:prstClr val="black"/>
                </a:solidFill>
                <a:latin typeface="Meiryo UI" panose="020B0604030504040204" pitchFamily="50" charset="-128"/>
                <a:ea typeface="Meiryo UI" panose="020B0604030504040204" pitchFamily="50" charset="-128"/>
              </a:rPr>
              <a:t>、</a:t>
            </a:r>
            <a:r>
              <a:rPr kumimoji="1" lang="ja-JP" altLang="en-US" sz="1300" u="sng" dirty="0">
                <a:solidFill>
                  <a:prstClr val="black"/>
                </a:solidFill>
                <a:latin typeface="Meiryo UI" panose="020B0604030504040204" pitchFamily="50" charset="-128"/>
                <a:ea typeface="Meiryo UI" panose="020B0604030504040204" pitchFamily="50" charset="-128"/>
              </a:rPr>
              <a:t>「先端技術を活用して世界初の製品やサービスがどんどん生み出される」</a:t>
            </a:r>
            <a:r>
              <a:rPr kumimoji="1" lang="ja-JP" altLang="en-US" sz="1300" dirty="0">
                <a:solidFill>
                  <a:prstClr val="black"/>
                </a:solidFill>
                <a:latin typeface="Meiryo UI" panose="020B0604030504040204" pitchFamily="50" charset="-128"/>
                <a:ea typeface="Meiryo UI" panose="020B0604030504040204" pitchFamily="50" charset="-128"/>
              </a:rPr>
              <a:t>の順となっている。</a:t>
            </a:r>
            <a:endParaRPr kumimoji="1" lang="en-US" altLang="ja-JP" sz="1300" dirty="0">
              <a:solidFill>
                <a:prstClr val="black"/>
              </a:solidFill>
              <a:latin typeface="Meiryo UI" panose="020B0604030504040204" pitchFamily="50" charset="-128"/>
              <a:ea typeface="Meiryo UI" panose="020B0604030504040204" pitchFamily="50" charset="-128"/>
            </a:endParaRP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24</a:t>
            </a:fld>
            <a:endParaRPr kumimoji="1" lang="ja-JP" altLang="en-US"/>
          </a:p>
        </p:txBody>
      </p:sp>
      <p:graphicFrame>
        <p:nvGraphicFramePr>
          <p:cNvPr id="8" name="グラフ 7"/>
          <p:cNvGraphicFramePr>
            <a:graphicFrameLocks/>
          </p:cNvGraphicFramePr>
          <p:nvPr>
            <p:extLst>
              <p:ext uri="{D42A27DB-BD31-4B8C-83A1-F6EECF244321}">
                <p14:modId xmlns:p14="http://schemas.microsoft.com/office/powerpoint/2010/main" val="1239589660"/>
              </p:ext>
            </p:extLst>
          </p:nvPr>
        </p:nvGraphicFramePr>
        <p:xfrm>
          <a:off x="-20847" y="2686262"/>
          <a:ext cx="9926847" cy="4707303"/>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p:cNvSpPr txBox="1"/>
          <p:nvPr/>
        </p:nvSpPr>
        <p:spPr>
          <a:xfrm>
            <a:off x="8925784" y="7282676"/>
            <a:ext cx="982423"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n=105</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751200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．学生アンケート結果（大学）</a:t>
            </a:r>
          </a:p>
        </p:txBody>
      </p:sp>
      <p:sp>
        <p:nvSpPr>
          <p:cNvPr id="2" name="正方形/長方形 1"/>
          <p:cNvSpPr/>
          <p:nvPr/>
        </p:nvSpPr>
        <p:spPr>
          <a:xfrm>
            <a:off x="176816" y="2094241"/>
            <a:ext cx="9418033"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Q「いのち輝く幸せな暮らし」の取組みの方向性を実現していくために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7"/>
            <a:ext cx="9608533" cy="10475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(2)</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最も大切だと思う取組みの方向性（「いのち輝く幸せな暮らし」）</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174625" lvl="0" indent="-174625"/>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300" dirty="0">
                <a:solidFill>
                  <a:prstClr val="black"/>
                </a:solidFill>
                <a:latin typeface="Meiryo UI" panose="020B0604030504040204" pitchFamily="50" charset="-128"/>
                <a:ea typeface="Meiryo UI" panose="020B0604030504040204" pitchFamily="50" charset="-128"/>
              </a:rPr>
              <a:t>〇</a:t>
            </a:r>
            <a:r>
              <a:rPr kumimoji="1" lang="ja-JP" altLang="en-US" sz="1300" u="sng" dirty="0">
                <a:solidFill>
                  <a:prstClr val="black"/>
                </a:solidFill>
                <a:latin typeface="Meiryo UI" panose="020B0604030504040204" pitchFamily="50" charset="-128"/>
                <a:ea typeface="Meiryo UI" panose="020B0604030504040204" pitchFamily="50" charset="-128"/>
              </a:rPr>
              <a:t>「貧困がなくなり、子どもたちが未来に向かってチャレンジできる」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u="sng" dirty="0">
                <a:solidFill>
                  <a:prstClr val="black"/>
                </a:solidFill>
                <a:latin typeface="Meiryo UI" panose="020B0604030504040204" pitchFamily="50" charset="-128"/>
                <a:ea typeface="Meiryo UI" panose="020B0604030504040204" pitchFamily="50" charset="-128"/>
              </a:rPr>
              <a:t>「一人ひとりの人権が尊重され、誰もが個性や能力をいかして自己実現ができる」、 「予知技術や減災技術等により、災害による犠牲がでない」</a:t>
            </a:r>
            <a:r>
              <a:rPr kumimoji="1" lang="ja-JP" altLang="en-US" sz="1300" dirty="0">
                <a:solidFill>
                  <a:prstClr val="black"/>
                </a:solidFill>
                <a:latin typeface="Meiryo UI" panose="020B0604030504040204" pitchFamily="50" charset="-128"/>
                <a:ea typeface="Meiryo UI" panose="020B0604030504040204" pitchFamily="50" charset="-128"/>
              </a:rPr>
              <a:t>の順となっている。</a:t>
            </a: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25</a:t>
            </a:fld>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920496321"/>
              </p:ext>
            </p:extLst>
          </p:nvPr>
        </p:nvGraphicFramePr>
        <p:xfrm>
          <a:off x="-20847" y="2880360"/>
          <a:ext cx="9926846" cy="4679315"/>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8902533" y="7169160"/>
            <a:ext cx="982423"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n=105</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960062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．学生アンケート結果（大学）</a:t>
            </a:r>
          </a:p>
        </p:txBody>
      </p:sp>
      <p:sp>
        <p:nvSpPr>
          <p:cNvPr id="2" name="正方形/長方形 1"/>
          <p:cNvSpPr/>
          <p:nvPr/>
        </p:nvSpPr>
        <p:spPr>
          <a:xfrm>
            <a:off x="176816" y="2092913"/>
            <a:ext cx="9418033"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Q「世界の未来をともにつくる」の取組みの方向性を実現していくために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7"/>
            <a:ext cx="9608533" cy="119817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(3)</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最も大切だと思う取組みの方向性（「世界の未来をともにつくる」）</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174625" lvl="0" indent="-174625"/>
            <a:r>
              <a:rPr kumimoji="1" lang="ja-JP" altLang="en-US" sz="1300" dirty="0">
                <a:solidFill>
                  <a:prstClr val="black"/>
                </a:solidFill>
                <a:latin typeface="Meiryo UI" panose="020B0604030504040204" pitchFamily="50" charset="-128"/>
                <a:ea typeface="Meiryo UI" panose="020B0604030504040204" pitchFamily="50" charset="-128"/>
              </a:rPr>
              <a:t>　○</a:t>
            </a:r>
            <a:r>
              <a:rPr kumimoji="1" lang="ja-JP" altLang="en-US" sz="1300" u="sng" dirty="0">
                <a:solidFill>
                  <a:prstClr val="black"/>
                </a:solidFill>
                <a:latin typeface="Meiryo UI" panose="020B0604030504040204" pitchFamily="50" charset="-128"/>
                <a:ea typeface="Meiryo UI" panose="020B0604030504040204" pitchFamily="50" charset="-128"/>
              </a:rPr>
              <a:t>「大阪が有するまちづくりや交通対策、バリアフリー対策などのノウハウを活かして、世界の都市問題を解決につなげている」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dirty="0" smtClean="0">
                <a:solidFill>
                  <a:prstClr val="black"/>
                </a:solidFill>
                <a:latin typeface="Meiryo UI" panose="020B0604030504040204" pitchFamily="50" charset="-128"/>
                <a:ea typeface="Meiryo UI" panose="020B0604030504040204" pitchFamily="50" charset="-128"/>
              </a:rPr>
              <a:t>、</a:t>
            </a:r>
            <a:r>
              <a:rPr kumimoji="1" lang="ja-JP" altLang="en-US" sz="1300" u="sng" dirty="0" smtClean="0">
                <a:latin typeface="Meiryo UI" panose="020B0604030504040204" pitchFamily="50" charset="-128"/>
                <a:ea typeface="Meiryo UI" panose="020B0604030504040204" pitchFamily="50" charset="-128"/>
              </a:rPr>
              <a:t>「</a:t>
            </a:r>
            <a:r>
              <a:rPr kumimoji="1" lang="ja-JP" altLang="en-US" sz="1300" u="sng" dirty="0">
                <a:latin typeface="Meiryo UI" panose="020B0604030504040204" pitchFamily="50" charset="-128"/>
                <a:ea typeface="Meiryo UI" panose="020B0604030504040204" pitchFamily="50" charset="-128"/>
              </a:rPr>
              <a:t>大阪に根付く、</a:t>
            </a:r>
            <a:r>
              <a:rPr kumimoji="1" lang="en-US" altLang="ja-JP" sz="1300" u="sng" dirty="0">
                <a:latin typeface="Meiryo UI" panose="020B0604030504040204" pitchFamily="50" charset="-128"/>
                <a:ea typeface="Meiryo UI" panose="020B0604030504040204" pitchFamily="50" charset="-128"/>
              </a:rPr>
              <a:t>SDGs</a:t>
            </a:r>
            <a:r>
              <a:rPr kumimoji="1" lang="ja-JP" altLang="en-US" sz="1300" u="sng" dirty="0" err="1">
                <a:latin typeface="Meiryo UI" panose="020B0604030504040204" pitchFamily="50" charset="-128"/>
                <a:ea typeface="Meiryo UI" panose="020B0604030504040204" pitchFamily="50" charset="-128"/>
              </a:rPr>
              <a:t>にも</a:t>
            </a:r>
            <a:r>
              <a:rPr kumimoji="1" lang="ja-JP" altLang="en-US" sz="1300" u="sng" dirty="0">
                <a:latin typeface="Meiryo UI" panose="020B0604030504040204" pitchFamily="50" charset="-128"/>
                <a:ea typeface="Meiryo UI" panose="020B0604030504040204" pitchFamily="50" charset="-128"/>
              </a:rPr>
              <a:t>通じる</a:t>
            </a:r>
            <a:r>
              <a:rPr kumimoji="1" lang="en-US" altLang="ja-JP" sz="1300" u="sng" dirty="0">
                <a:latin typeface="Meiryo UI" panose="020B0604030504040204" pitchFamily="50" charset="-128"/>
                <a:ea typeface="Meiryo UI" panose="020B0604030504040204" pitchFamily="50" charset="-128"/>
              </a:rPr>
              <a:t>『</a:t>
            </a:r>
            <a:r>
              <a:rPr kumimoji="1" lang="ja-JP" altLang="en-US" sz="1300" u="sng" dirty="0">
                <a:latin typeface="Meiryo UI" panose="020B0604030504040204" pitchFamily="50" charset="-128"/>
                <a:ea typeface="Meiryo UI" panose="020B0604030504040204" pitchFamily="50" charset="-128"/>
              </a:rPr>
              <a:t>三方よし（売り手によし・買い手によし・世間によし）</a:t>
            </a:r>
            <a:r>
              <a:rPr kumimoji="1" lang="en-US" altLang="ja-JP" sz="1300" u="sng" dirty="0">
                <a:latin typeface="Meiryo UI" panose="020B0604030504040204" pitchFamily="50" charset="-128"/>
                <a:ea typeface="Meiryo UI" panose="020B0604030504040204" pitchFamily="50" charset="-128"/>
              </a:rPr>
              <a:t>』</a:t>
            </a:r>
            <a:r>
              <a:rPr kumimoji="1" lang="ja-JP" altLang="en-US" sz="1300" u="sng" dirty="0">
                <a:latin typeface="Meiryo UI" panose="020B0604030504040204" pitchFamily="50" charset="-128"/>
                <a:ea typeface="Meiryo UI" panose="020B0604030504040204" pitchFamily="50" charset="-128"/>
              </a:rPr>
              <a:t>や</a:t>
            </a:r>
            <a:r>
              <a:rPr kumimoji="1" lang="en-US" altLang="ja-JP" sz="1300" u="sng" dirty="0">
                <a:latin typeface="Meiryo UI" panose="020B0604030504040204" pitchFamily="50" charset="-128"/>
                <a:ea typeface="Meiryo UI" panose="020B0604030504040204" pitchFamily="50" charset="-128"/>
              </a:rPr>
              <a:t>『</a:t>
            </a:r>
            <a:r>
              <a:rPr kumimoji="1" lang="ja-JP" altLang="en-US" sz="1300" u="sng" dirty="0">
                <a:latin typeface="Meiryo UI" panose="020B0604030504040204" pitchFamily="50" charset="-128"/>
                <a:ea typeface="Meiryo UI" panose="020B0604030504040204" pitchFamily="50" charset="-128"/>
              </a:rPr>
              <a:t>おせっかい</a:t>
            </a:r>
            <a:r>
              <a:rPr kumimoji="1" lang="en-US" altLang="ja-JP" sz="1300" u="sng" dirty="0">
                <a:latin typeface="Meiryo UI" panose="020B0604030504040204" pitchFamily="50" charset="-128"/>
                <a:ea typeface="Meiryo UI" panose="020B0604030504040204" pitchFamily="50" charset="-128"/>
              </a:rPr>
              <a:t>』</a:t>
            </a:r>
            <a:r>
              <a:rPr kumimoji="1" lang="ja-JP" altLang="en-US" sz="1300" u="sng" dirty="0">
                <a:latin typeface="Meiryo UI" panose="020B0604030504040204" pitchFamily="50" charset="-128"/>
                <a:ea typeface="Meiryo UI" panose="020B0604030504040204" pitchFamily="50" charset="-128"/>
              </a:rPr>
              <a:t>の精神が世界にも広がっている」 </a:t>
            </a:r>
            <a:r>
              <a:rPr kumimoji="1" lang="ja-JP" altLang="en-US" sz="1300" dirty="0" smtClean="0">
                <a:solidFill>
                  <a:prstClr val="black"/>
                </a:solidFill>
                <a:latin typeface="Meiryo UI" panose="020B0604030504040204" pitchFamily="50" charset="-128"/>
                <a:ea typeface="Meiryo UI" panose="020B0604030504040204" pitchFamily="50" charset="-128"/>
              </a:rPr>
              <a:t>の</a:t>
            </a:r>
            <a:r>
              <a:rPr kumimoji="1" lang="ja-JP" altLang="en-US" sz="1300" dirty="0">
                <a:solidFill>
                  <a:prstClr val="black"/>
                </a:solidFill>
                <a:latin typeface="Meiryo UI" panose="020B0604030504040204" pitchFamily="50" charset="-128"/>
                <a:ea typeface="Meiryo UI" panose="020B0604030504040204" pitchFamily="50" charset="-128"/>
              </a:rPr>
              <a:t>順となっている。</a:t>
            </a: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26</a:t>
            </a:fld>
            <a:endParaRPr kumimoji="1" lang="ja-JP" altLang="en-US"/>
          </a:p>
        </p:txBody>
      </p:sp>
      <p:graphicFrame>
        <p:nvGraphicFramePr>
          <p:cNvPr id="8" name="グラフ 7"/>
          <p:cNvGraphicFramePr>
            <a:graphicFrameLocks/>
          </p:cNvGraphicFramePr>
          <p:nvPr>
            <p:extLst>
              <p:ext uri="{D42A27DB-BD31-4B8C-83A1-F6EECF244321}">
                <p14:modId xmlns:p14="http://schemas.microsoft.com/office/powerpoint/2010/main" val="1446708978"/>
              </p:ext>
            </p:extLst>
          </p:nvPr>
        </p:nvGraphicFramePr>
        <p:xfrm>
          <a:off x="-20847" y="2819399"/>
          <a:ext cx="9926848" cy="4740275"/>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p:cNvSpPr txBox="1"/>
          <p:nvPr/>
        </p:nvSpPr>
        <p:spPr>
          <a:xfrm>
            <a:off x="8806375" y="7081886"/>
            <a:ext cx="982423"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n=101</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669863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．学生アンケート結果（大学）</a:t>
            </a: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27</a:t>
            </a:fld>
            <a:endParaRPr kumimoji="1" lang="ja-JP" altLang="en-US"/>
          </a:p>
        </p:txBody>
      </p:sp>
      <p:sp>
        <p:nvSpPr>
          <p:cNvPr id="8" name="正方形/長方形 7"/>
          <p:cNvSpPr/>
          <p:nvPr/>
        </p:nvSpPr>
        <p:spPr>
          <a:xfrm>
            <a:off x="182880" y="748234"/>
            <a:ext cx="9605918" cy="867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600" b="1" dirty="0" smtClean="0">
                <a:latin typeface="Meiryo UI" panose="020B0604030504040204" pitchFamily="50" charset="-128"/>
                <a:ea typeface="Meiryo UI" panose="020B0604030504040204" pitchFamily="50" charset="-128"/>
              </a:rPr>
              <a:t>②未来</a:t>
            </a:r>
            <a:r>
              <a:rPr kumimoji="1" lang="ja-JP" altLang="en-US" sz="1600" b="1" dirty="0">
                <a:latin typeface="Meiryo UI" panose="020B0604030504040204" pitchFamily="50" charset="-128"/>
                <a:ea typeface="Meiryo UI" panose="020B0604030504040204" pitchFamily="50" charset="-128"/>
              </a:rPr>
              <a:t>の大阪（世界一ワクワクする都市）について、あなたの夢やアイデアを教えてください</a:t>
            </a:r>
            <a:r>
              <a:rPr kumimoji="1" lang="ja-JP" altLang="en-US" sz="1600" b="1" dirty="0" smtClean="0">
                <a:latin typeface="Meiryo UI" panose="020B0604030504040204" pitchFamily="50" charset="-128"/>
                <a:ea typeface="Meiryo UI" panose="020B0604030504040204" pitchFamily="50" charset="-128"/>
              </a:rPr>
              <a:t>。（自由記述）</a:t>
            </a:r>
          </a:p>
          <a:p>
            <a:pPr lvl="0"/>
            <a:r>
              <a:rPr kumimoji="1" lang="ja-JP" altLang="en-US" sz="1600" b="1" dirty="0" smtClean="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〇</a:t>
            </a:r>
            <a:r>
              <a:rPr kumimoji="1" lang="ja-JP" altLang="en-US" sz="1600" dirty="0">
                <a:solidFill>
                  <a:prstClr val="black"/>
                </a:solidFill>
                <a:latin typeface="Meiryo UI" panose="020B0604030504040204" pitchFamily="50" charset="-128"/>
                <a:ea typeface="Meiryo UI" panose="020B0604030504040204" pitchFamily="50" charset="-128"/>
              </a:rPr>
              <a:t>出現頻度の高い単語（名詞）は、「世界」、</a:t>
            </a:r>
            <a:r>
              <a:rPr kumimoji="1" lang="ja-JP" altLang="en-US" sz="1600" dirty="0" smtClean="0">
                <a:solidFill>
                  <a:prstClr val="black"/>
                </a:solidFill>
                <a:latin typeface="Meiryo UI" panose="020B0604030504040204" pitchFamily="50" charset="-128"/>
                <a:ea typeface="Meiryo UI" panose="020B0604030504040204" pitchFamily="50" charset="-128"/>
              </a:rPr>
              <a:t>「</a:t>
            </a:r>
            <a:r>
              <a:rPr kumimoji="1" lang="ja-JP" altLang="en-US" sz="1600" dirty="0">
                <a:solidFill>
                  <a:prstClr val="black"/>
                </a:solidFill>
                <a:latin typeface="Meiryo UI" panose="020B0604030504040204" pitchFamily="50" charset="-128"/>
                <a:ea typeface="Meiryo UI" panose="020B0604030504040204" pitchFamily="50" charset="-128"/>
              </a:rPr>
              <a:t>人々</a:t>
            </a:r>
            <a:r>
              <a:rPr kumimoji="1" lang="ja-JP" altLang="en-US" sz="1600" dirty="0" smtClean="0">
                <a:solidFill>
                  <a:prstClr val="black"/>
                </a:solidFill>
                <a:latin typeface="Meiryo UI" panose="020B0604030504040204" pitchFamily="50" charset="-128"/>
                <a:ea typeface="Meiryo UI" panose="020B0604030504040204" pitchFamily="50" charset="-128"/>
              </a:rPr>
              <a:t>」、「環境」等</a:t>
            </a:r>
            <a:r>
              <a:rPr kumimoji="1" lang="ja-JP" altLang="en-US" sz="1600" dirty="0">
                <a:solidFill>
                  <a:prstClr val="black"/>
                </a:solidFill>
                <a:latin typeface="Meiryo UI" panose="020B0604030504040204" pitchFamily="50" charset="-128"/>
                <a:ea typeface="Meiryo UI" panose="020B0604030504040204" pitchFamily="50" charset="-128"/>
              </a:rPr>
              <a:t>であった</a:t>
            </a:r>
            <a:r>
              <a:rPr kumimoji="1" lang="ja-JP" altLang="en-US" sz="1600" dirty="0" smtClean="0">
                <a:solidFill>
                  <a:prstClr val="black"/>
                </a:solidFill>
                <a:latin typeface="Meiryo UI" panose="020B0604030504040204" pitchFamily="50" charset="-128"/>
                <a:ea typeface="Meiryo UI" panose="020B0604030504040204" pitchFamily="50" charset="-128"/>
              </a:rPr>
              <a:t>。</a:t>
            </a:r>
            <a:endParaRPr kumimoji="1" lang="en-US" altLang="ja-JP" sz="1600" dirty="0">
              <a:solidFill>
                <a:prstClr val="black"/>
              </a:solidFill>
              <a:latin typeface="Meiryo UI" panose="020B0604030504040204" pitchFamily="50" charset="-128"/>
              <a:ea typeface="Meiryo UI" panose="020B0604030504040204" pitchFamily="50" charset="-128"/>
            </a:endParaRPr>
          </a:p>
        </p:txBody>
      </p:sp>
      <p:graphicFrame>
        <p:nvGraphicFramePr>
          <p:cNvPr id="5" name="グラフ 4"/>
          <p:cNvGraphicFramePr>
            <a:graphicFrameLocks/>
          </p:cNvGraphicFramePr>
          <p:nvPr>
            <p:extLst>
              <p:ext uri="{D42A27DB-BD31-4B8C-83A1-F6EECF244321}">
                <p14:modId xmlns:p14="http://schemas.microsoft.com/office/powerpoint/2010/main" val="1646037777"/>
              </p:ext>
            </p:extLst>
          </p:nvPr>
        </p:nvGraphicFramePr>
        <p:xfrm>
          <a:off x="-20847" y="4862267"/>
          <a:ext cx="9926847" cy="2697407"/>
        </p:xfrm>
        <a:graphic>
          <a:graphicData uri="http://schemas.openxmlformats.org/drawingml/2006/chart">
            <c:chart xmlns:c="http://schemas.openxmlformats.org/drawingml/2006/chart" xmlns:r="http://schemas.openxmlformats.org/officeDocument/2006/relationships" r:id="rId2"/>
          </a:graphicData>
        </a:graphic>
      </p:graphicFrame>
      <p:sp>
        <p:nvSpPr>
          <p:cNvPr id="7" name="正方形/長方形 6"/>
          <p:cNvSpPr/>
          <p:nvPr/>
        </p:nvSpPr>
        <p:spPr>
          <a:xfrm>
            <a:off x="182880" y="1768424"/>
            <a:ext cx="9608533" cy="30938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200" dirty="0" smtClean="0">
                <a:solidFill>
                  <a:prstClr val="black"/>
                </a:solidFill>
                <a:latin typeface="Meiryo UI" panose="020B0604030504040204" pitchFamily="50" charset="-128"/>
                <a:ea typeface="Meiryo UI" panose="020B0604030504040204" pitchFamily="50" charset="-128"/>
              </a:rPr>
              <a:t>◆アンケート抜粋</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世界</a:t>
            </a:r>
            <a:r>
              <a:rPr kumimoji="1" lang="en-US" altLang="ja-JP" sz="1200" dirty="0" smtClean="0">
                <a:solidFill>
                  <a:prstClr val="black"/>
                </a:solidFill>
                <a:latin typeface="Meiryo UI" panose="020B0604030504040204" pitchFamily="50" charset="-128"/>
                <a:ea typeface="Meiryo UI" panose="020B0604030504040204" pitchFamily="50" charset="-128"/>
              </a:rPr>
              <a:t>】</a:t>
            </a: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「大阪</a:t>
            </a:r>
            <a:r>
              <a:rPr kumimoji="1" lang="ja-JP" altLang="en-US" sz="1200" dirty="0">
                <a:solidFill>
                  <a:prstClr val="black"/>
                </a:solidFill>
                <a:latin typeface="Meiryo UI" panose="020B0604030504040204" pitchFamily="50" charset="-128"/>
                <a:ea typeface="Meiryo UI" panose="020B0604030504040204" pitchFamily="50" charset="-128"/>
              </a:rPr>
              <a:t>に住んでいる人側がもっと異文化を</a:t>
            </a:r>
            <a:r>
              <a:rPr kumimoji="1" lang="ja-JP" altLang="en-US" sz="1200" dirty="0" smtClean="0">
                <a:solidFill>
                  <a:prstClr val="black"/>
                </a:solidFill>
                <a:latin typeface="Meiryo UI" panose="020B0604030504040204" pitchFamily="50" charset="-128"/>
                <a:ea typeface="Meiryo UI" panose="020B0604030504040204" pitchFamily="50" charset="-128"/>
              </a:rPr>
              <a:t>受け入れる体制を</a:t>
            </a:r>
            <a:r>
              <a:rPr kumimoji="1" lang="ja-JP" altLang="en-US" sz="1200" dirty="0">
                <a:solidFill>
                  <a:prstClr val="black"/>
                </a:solidFill>
                <a:latin typeface="Meiryo UI" panose="020B0604030504040204" pitchFamily="50" charset="-128"/>
                <a:ea typeface="Meiryo UI" panose="020B0604030504040204" pitchFamily="50" charset="-128"/>
              </a:rPr>
              <a:t>つくって日本だけでなく世界からも愛される地域になればいいなと</a:t>
            </a:r>
            <a:r>
              <a:rPr kumimoji="1" lang="ja-JP" altLang="en-US" sz="1200" dirty="0" smtClean="0">
                <a:solidFill>
                  <a:prstClr val="black"/>
                </a:solidFill>
                <a:latin typeface="Meiryo UI" panose="020B0604030504040204" pitchFamily="50" charset="-128"/>
                <a:ea typeface="Meiryo UI" panose="020B0604030504040204" pitchFamily="50" charset="-128"/>
              </a:rPr>
              <a:t>思います」、</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「世界の最先端を走りつつも文化・伝統とともに共存していくような都市</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、「大阪に根付く良い文化が世界に広まって</a:t>
            </a:r>
            <a:r>
              <a:rPr kumimoji="1" lang="ja-JP" altLang="en-US" sz="1200" dirty="0" smtClean="0">
                <a:solidFill>
                  <a:prstClr val="black"/>
                </a:solidFill>
                <a:latin typeface="Meiryo UI" panose="020B0604030504040204" pitchFamily="50" charset="-128"/>
                <a:ea typeface="Meiryo UI" panose="020B0604030504040204" pitchFamily="50" charset="-128"/>
              </a:rPr>
              <a:t>ほしい」、</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「世界</a:t>
            </a:r>
            <a:r>
              <a:rPr kumimoji="1" lang="ja-JP" altLang="en-US" sz="1200" dirty="0" smtClean="0">
                <a:solidFill>
                  <a:prstClr val="black"/>
                </a:solidFill>
                <a:latin typeface="Meiryo UI" panose="020B0604030504040204" pitchFamily="50" charset="-128"/>
                <a:ea typeface="Meiryo UI" panose="020B0604030504040204" pitchFamily="50" charset="-128"/>
              </a:rPr>
              <a:t>に</a:t>
            </a:r>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三方</a:t>
            </a:r>
            <a:r>
              <a:rPr kumimoji="1" lang="ja-JP" altLang="en-US" sz="1200" dirty="0">
                <a:solidFill>
                  <a:prstClr val="black"/>
                </a:solidFill>
                <a:latin typeface="Meiryo UI" panose="020B0604030504040204" pitchFamily="50" charset="-128"/>
                <a:ea typeface="Meiryo UI" panose="020B0604030504040204" pitchFamily="50" charset="-128"/>
              </a:rPr>
              <a:t>よし、</a:t>
            </a:r>
            <a:r>
              <a:rPr kumimoji="1" lang="ja-JP" altLang="en-US" sz="1200" dirty="0" smtClean="0">
                <a:solidFill>
                  <a:prstClr val="black"/>
                </a:solidFill>
                <a:latin typeface="Meiryo UI" panose="020B0604030504040204" pitchFamily="50" charset="-128"/>
                <a:ea typeface="Meiryo UI" panose="020B0604030504040204" pitchFamily="50" charset="-128"/>
              </a:rPr>
              <a:t>おせっかい</a:t>
            </a:r>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の</a:t>
            </a:r>
            <a:r>
              <a:rPr kumimoji="1" lang="ja-JP" altLang="en-US" sz="1200" dirty="0">
                <a:solidFill>
                  <a:prstClr val="black"/>
                </a:solidFill>
                <a:latin typeface="Meiryo UI" panose="020B0604030504040204" pitchFamily="50" charset="-128"/>
                <a:ea typeface="Meiryo UI" panose="020B0604030504040204" pitchFamily="50" charset="-128"/>
              </a:rPr>
              <a:t>商売を</a:t>
            </a:r>
            <a:r>
              <a:rPr kumimoji="1" lang="ja-JP" altLang="en-US" sz="1200" dirty="0" smtClean="0">
                <a:solidFill>
                  <a:prstClr val="black"/>
                </a:solidFill>
                <a:latin typeface="Meiryo UI" panose="020B0604030504040204" pitchFamily="50" charset="-128"/>
                <a:ea typeface="Meiryo UI" panose="020B0604030504040204" pitchFamily="50" charset="-128"/>
              </a:rPr>
              <a:t>広げていきたい。</a:t>
            </a:r>
            <a:r>
              <a:rPr kumimoji="1" lang="ja-JP" altLang="en-US" sz="1200" dirty="0">
                <a:solidFill>
                  <a:prstClr val="black"/>
                </a:solidFill>
                <a:latin typeface="Meiryo UI" panose="020B0604030504040204" pitchFamily="50" charset="-128"/>
                <a:ea typeface="Meiryo UI" panose="020B0604030504040204" pitchFamily="50" charset="-128"/>
              </a:rPr>
              <a:t>世界を見た時、本当に</a:t>
            </a:r>
            <a:r>
              <a:rPr kumimoji="1" lang="ja-JP" altLang="en-US" sz="1200" dirty="0" smtClean="0">
                <a:solidFill>
                  <a:prstClr val="black"/>
                </a:solidFill>
                <a:latin typeface="Meiryo UI" panose="020B0604030504040204" pitchFamily="50" charset="-128"/>
                <a:ea typeface="Meiryo UI" panose="020B0604030504040204" pitchFamily="50" charset="-128"/>
              </a:rPr>
              <a:t>日本、特</a:t>
            </a:r>
            <a:r>
              <a:rPr kumimoji="1" lang="ja-JP" altLang="en-US" sz="1200" dirty="0">
                <a:solidFill>
                  <a:prstClr val="black"/>
                </a:solidFill>
                <a:latin typeface="Meiryo UI" panose="020B0604030504040204" pitchFamily="50" charset="-128"/>
                <a:ea typeface="Meiryo UI" panose="020B0604030504040204" pitchFamily="50" charset="-128"/>
              </a:rPr>
              <a:t>に大阪のサービスのレベルの高さを実感</a:t>
            </a:r>
            <a:r>
              <a:rPr kumimoji="1" lang="ja-JP" altLang="en-US" sz="1200" dirty="0" smtClean="0">
                <a:solidFill>
                  <a:prstClr val="black"/>
                </a:solidFill>
                <a:latin typeface="Meiryo UI" panose="020B0604030504040204" pitchFamily="50" charset="-128"/>
                <a:ea typeface="Meiryo UI" panose="020B0604030504040204" pitchFamily="50" charset="-128"/>
              </a:rPr>
              <a:t>した」、</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「大阪が抱える多くの行政</a:t>
            </a:r>
            <a:r>
              <a:rPr kumimoji="1" lang="ja-JP" altLang="en-US" sz="1200" dirty="0">
                <a:solidFill>
                  <a:prstClr val="black"/>
                </a:solidFill>
                <a:latin typeface="Meiryo UI" panose="020B0604030504040204" pitchFamily="50" charset="-128"/>
                <a:ea typeface="Meiryo UI" panose="020B0604030504040204" pitchFamily="50" charset="-128"/>
              </a:rPr>
              <a:t>課題に対しても、民間の創意工夫により、アプローチすることで、日本、世界のさきがけとなる都市を実現</a:t>
            </a:r>
            <a:r>
              <a:rPr kumimoji="1" lang="ja-JP" altLang="en-US" sz="1200" dirty="0" smtClean="0">
                <a:solidFill>
                  <a:prstClr val="black"/>
                </a:solidFill>
                <a:latin typeface="Meiryo UI" panose="020B0604030504040204" pitchFamily="50" charset="-128"/>
                <a:ea typeface="Meiryo UI" panose="020B0604030504040204" pitchFamily="50" charset="-128"/>
              </a:rPr>
              <a:t>」、</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r>
              <a:rPr kumimoji="1" lang="ja-JP" altLang="en-US" sz="1200" dirty="0">
                <a:solidFill>
                  <a:prstClr val="black"/>
                </a:solidFill>
                <a:latin typeface="Meiryo UI" panose="020B0604030504040204" pitchFamily="50" charset="-128"/>
                <a:ea typeface="Meiryo UI" panose="020B0604030504040204" pitchFamily="50" charset="-128"/>
              </a:rPr>
              <a:t>　「世界の人々が、大阪になら求めているサービスや技術があると言える</a:t>
            </a:r>
            <a:r>
              <a:rPr kumimoji="1" lang="ja-JP" altLang="en-US" sz="1200" dirty="0" smtClean="0">
                <a:solidFill>
                  <a:prstClr val="black"/>
                </a:solidFill>
                <a:latin typeface="Meiryo UI" panose="020B0604030504040204" pitchFamily="50" charset="-128"/>
                <a:ea typeface="Meiryo UI" panose="020B0604030504040204" pitchFamily="50" charset="-128"/>
              </a:rPr>
              <a:t>」など</a:t>
            </a:r>
            <a:endParaRPr kumimoji="1" lang="en-US" altLang="ja-JP" sz="1200" dirty="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人々</a:t>
            </a:r>
            <a:r>
              <a:rPr kumimoji="1" lang="en-US" altLang="ja-JP" sz="1200" dirty="0" smtClean="0">
                <a:solidFill>
                  <a:prstClr val="black"/>
                </a:solidFill>
                <a:latin typeface="Meiryo UI" panose="020B0604030504040204" pitchFamily="50" charset="-128"/>
                <a:ea typeface="Meiryo UI" panose="020B0604030504040204" pitchFamily="50" charset="-128"/>
              </a:rPr>
              <a:t>】</a:t>
            </a: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何</a:t>
            </a:r>
            <a:r>
              <a:rPr kumimoji="1" lang="ja-JP" altLang="en-US" sz="1200" dirty="0">
                <a:solidFill>
                  <a:prstClr val="black"/>
                </a:solidFill>
                <a:latin typeface="Meiryo UI" panose="020B0604030504040204" pitchFamily="50" charset="-128"/>
                <a:ea typeface="Meiryo UI" panose="020B0604030504040204" pitchFamily="50" charset="-128"/>
              </a:rPr>
              <a:t>でもまずは大阪から</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err="1" smtClean="0">
                <a:solidFill>
                  <a:prstClr val="black"/>
                </a:solidFill>
                <a:latin typeface="Meiryo UI" panose="020B0604030504040204" pitchFamily="50" charset="-128"/>
                <a:ea typeface="Meiryo UI" panose="020B0604030504040204" pitchFamily="50" charset="-128"/>
              </a:rPr>
              <a:t>のような</a:t>
            </a:r>
            <a:r>
              <a:rPr kumimoji="1" lang="ja-JP" altLang="en-US" sz="1200" dirty="0" smtClean="0">
                <a:solidFill>
                  <a:prstClr val="black"/>
                </a:solidFill>
                <a:latin typeface="Meiryo UI" panose="020B0604030504040204" pitchFamily="50" charset="-128"/>
                <a:ea typeface="Meiryo UI" panose="020B0604030504040204" pitchFamily="50" charset="-128"/>
              </a:rPr>
              <a:t>キャッチコピー</a:t>
            </a:r>
            <a:r>
              <a:rPr kumimoji="1" lang="ja-JP" altLang="en-US" sz="1200" dirty="0">
                <a:solidFill>
                  <a:prstClr val="black"/>
                </a:solidFill>
                <a:latin typeface="Meiryo UI" panose="020B0604030504040204" pitchFamily="50" charset="-128"/>
                <a:ea typeface="Meiryo UI" panose="020B0604030504040204" pitchFamily="50" charset="-128"/>
              </a:rPr>
              <a:t>が人々に認知されるような都市になっていって</a:t>
            </a:r>
            <a:r>
              <a:rPr kumimoji="1" lang="ja-JP" altLang="en-US" sz="1200" dirty="0" smtClean="0">
                <a:solidFill>
                  <a:prstClr val="black"/>
                </a:solidFill>
                <a:latin typeface="Meiryo UI" panose="020B0604030504040204" pitchFamily="50" charset="-128"/>
                <a:ea typeface="Meiryo UI" panose="020B0604030504040204" pitchFamily="50" charset="-128"/>
              </a:rPr>
              <a:t>ほしい」、</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「未来</a:t>
            </a:r>
            <a:r>
              <a:rPr kumimoji="1" lang="ja-JP" altLang="en-US" sz="1200" dirty="0">
                <a:solidFill>
                  <a:prstClr val="black"/>
                </a:solidFill>
                <a:latin typeface="Meiryo UI" panose="020B0604030504040204" pitchFamily="50" charset="-128"/>
                <a:ea typeface="Meiryo UI" panose="020B0604030504040204" pitchFamily="50" charset="-128"/>
              </a:rPr>
              <a:t>の大阪は、世界に対して無理に背伸びして存在感を主張するのではなく、人々の暮らしや価値観を大切にしながら、そこに住む人々が自分たちの</a:t>
            </a:r>
            <a:r>
              <a:rPr kumimoji="1" lang="ja-JP" altLang="en-US" sz="1200" dirty="0" smtClean="0">
                <a:solidFill>
                  <a:prstClr val="black"/>
                </a:solidFill>
                <a:latin typeface="Meiryo UI" panose="020B0604030504040204" pitchFamily="50" charset="-128"/>
                <a:ea typeface="Meiryo UI" panose="020B0604030504040204" pitchFamily="50" charset="-128"/>
              </a:rPr>
              <a:t>暮らし　</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に</a:t>
            </a:r>
            <a:r>
              <a:rPr kumimoji="1" lang="ja-JP" altLang="en-US" sz="1200" dirty="0">
                <a:solidFill>
                  <a:prstClr val="black"/>
                </a:solidFill>
                <a:latin typeface="Meiryo UI" panose="020B0604030504040204" pitchFamily="50" charset="-128"/>
                <a:ea typeface="Meiryo UI" panose="020B0604030504040204" pitchFamily="50" charset="-128"/>
              </a:rPr>
              <a:t>誇りをもっているような小粒でもキラリと光る存在になっていて</a:t>
            </a:r>
            <a:r>
              <a:rPr kumimoji="1" lang="ja-JP" altLang="en-US" sz="1200" dirty="0" smtClean="0">
                <a:solidFill>
                  <a:prstClr val="black"/>
                </a:solidFill>
                <a:latin typeface="Meiryo UI" panose="020B0604030504040204" pitchFamily="50" charset="-128"/>
                <a:ea typeface="Meiryo UI" panose="020B0604030504040204" pitchFamily="50" charset="-128"/>
              </a:rPr>
              <a:t>ほしい」、</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今の大阪は、外国人観光客がすごく多く、観光スポットも沢山あると思うので、それ</a:t>
            </a:r>
            <a:r>
              <a:rPr kumimoji="1" lang="ja-JP" altLang="en-US" sz="1200" dirty="0" smtClean="0">
                <a:solidFill>
                  <a:prstClr val="black"/>
                </a:solidFill>
                <a:latin typeface="Meiryo UI" panose="020B0604030504040204" pitchFamily="50" charset="-128"/>
                <a:ea typeface="Meiryo UI" panose="020B0604030504040204" pitchFamily="50" charset="-128"/>
              </a:rPr>
              <a:t>をより</a:t>
            </a:r>
            <a:r>
              <a:rPr kumimoji="1" lang="ja-JP" altLang="en-US" sz="1200" dirty="0">
                <a:solidFill>
                  <a:prstClr val="black"/>
                </a:solidFill>
                <a:latin typeface="Meiryo UI" panose="020B0604030504040204" pitchFamily="50" charset="-128"/>
                <a:ea typeface="Meiryo UI" panose="020B0604030504040204" pitchFamily="50" charset="-128"/>
              </a:rPr>
              <a:t>快適に利用できるしくみを</a:t>
            </a:r>
            <a:r>
              <a:rPr kumimoji="1" lang="ja-JP" altLang="en-US" sz="1200" dirty="0" smtClean="0">
                <a:solidFill>
                  <a:prstClr val="black"/>
                </a:solidFill>
                <a:latin typeface="Meiryo UI" panose="020B0604030504040204" pitchFamily="50" charset="-128"/>
                <a:ea typeface="Meiryo UI" panose="020B0604030504040204" pitchFamily="50" charset="-128"/>
              </a:rPr>
              <a:t>つくりつつ、大阪</a:t>
            </a:r>
            <a:r>
              <a:rPr kumimoji="1" lang="ja-JP" altLang="en-US" sz="1200" dirty="0">
                <a:solidFill>
                  <a:prstClr val="black"/>
                </a:solidFill>
                <a:latin typeface="Meiryo UI" panose="020B0604030504040204" pitchFamily="50" charset="-128"/>
                <a:ea typeface="Meiryo UI" panose="020B0604030504040204" pitchFamily="50" charset="-128"/>
              </a:rPr>
              <a:t>に住む地域の人々が、</a:t>
            </a:r>
            <a:r>
              <a:rPr kumimoji="1" lang="ja-JP" altLang="en-US" sz="1200" dirty="0" smtClean="0">
                <a:solidFill>
                  <a:prstClr val="black"/>
                </a:solidFill>
                <a:latin typeface="Meiryo UI" panose="020B0604030504040204" pitchFamily="50" charset="-128"/>
                <a:ea typeface="Meiryo UI" panose="020B0604030504040204" pitchFamily="50" charset="-128"/>
              </a:rPr>
              <a:t>より</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住みやすく</a:t>
            </a:r>
            <a:r>
              <a:rPr kumimoji="1" lang="ja-JP" altLang="en-US" sz="1200" dirty="0">
                <a:solidFill>
                  <a:prstClr val="black"/>
                </a:solidFill>
                <a:latin typeface="Meiryo UI" panose="020B0604030504040204" pitchFamily="50" charset="-128"/>
                <a:ea typeface="Meiryo UI" panose="020B0604030504040204" pitchFamily="50" charset="-128"/>
              </a:rPr>
              <a:t>なるしくみをつくることが大事</a:t>
            </a:r>
            <a:r>
              <a:rPr kumimoji="1" lang="ja-JP" altLang="en-US" sz="1200" dirty="0" smtClean="0">
                <a:solidFill>
                  <a:prstClr val="black"/>
                </a:solidFill>
                <a:latin typeface="Meiryo UI" panose="020B0604030504040204" pitchFamily="50" charset="-128"/>
                <a:ea typeface="Meiryo UI" panose="020B0604030504040204" pitchFamily="50" charset="-128"/>
              </a:rPr>
              <a:t>」など</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環境</a:t>
            </a:r>
            <a:r>
              <a:rPr kumimoji="1" lang="en-US" altLang="ja-JP" sz="1200" dirty="0" smtClean="0">
                <a:solidFill>
                  <a:prstClr val="black"/>
                </a:solidFill>
                <a:latin typeface="Meiryo UI" panose="020B0604030504040204" pitchFamily="50" charset="-128"/>
                <a:ea typeface="Meiryo UI" panose="020B0604030504040204" pitchFamily="50" charset="-128"/>
              </a:rPr>
              <a:t>】</a:t>
            </a:r>
          </a:p>
          <a:p>
            <a:pPr lvl="0"/>
            <a:r>
              <a:rPr kumimoji="1" lang="ja-JP" altLang="en-US" sz="1200" dirty="0">
                <a:solidFill>
                  <a:prstClr val="black"/>
                </a:solidFill>
                <a:latin typeface="Meiryo UI" panose="020B0604030504040204" pitchFamily="50" charset="-128"/>
                <a:ea typeface="Meiryo UI" panose="020B0604030504040204" pitchFamily="50" charset="-128"/>
              </a:rPr>
              <a:t>　「未来の世代のためにも、環境保全への機運を高めることは万博の</a:t>
            </a:r>
            <a:r>
              <a:rPr kumimoji="1" lang="ja-JP" altLang="en-US" sz="1200" dirty="0" smtClean="0">
                <a:solidFill>
                  <a:prstClr val="black"/>
                </a:solidFill>
                <a:latin typeface="Meiryo UI" panose="020B0604030504040204" pitchFamily="50" charset="-128"/>
                <a:ea typeface="Meiryo UI" panose="020B0604030504040204" pitchFamily="50" charset="-128"/>
              </a:rPr>
              <a:t>大きなレガシーと</a:t>
            </a:r>
            <a:r>
              <a:rPr kumimoji="1" lang="ja-JP" altLang="en-US" sz="1200" dirty="0">
                <a:solidFill>
                  <a:prstClr val="black"/>
                </a:solidFill>
                <a:latin typeface="Meiryo UI" panose="020B0604030504040204" pitchFamily="50" charset="-128"/>
                <a:ea typeface="Meiryo UI" panose="020B0604030504040204" pitchFamily="50" charset="-128"/>
              </a:rPr>
              <a:t>なりうるのではないだろうか</a:t>
            </a:r>
            <a:r>
              <a:rPr kumimoji="1" lang="ja-JP" altLang="en-US" sz="1200" dirty="0" smtClean="0">
                <a:solidFill>
                  <a:prstClr val="black"/>
                </a:solidFill>
                <a:latin typeface="Meiryo UI" panose="020B0604030504040204" pitchFamily="50" charset="-128"/>
                <a:ea typeface="Meiryo UI" panose="020B0604030504040204" pitchFamily="50" charset="-128"/>
              </a:rPr>
              <a:t>」</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「人間だけではなく、将来他の動物たちの住みやすい環境、または命が平等に尊重される</a:t>
            </a:r>
            <a:r>
              <a:rPr kumimoji="1" lang="ja-JP" altLang="en-US" sz="1200" dirty="0" smtClean="0">
                <a:solidFill>
                  <a:prstClr val="black"/>
                </a:solidFill>
                <a:latin typeface="Meiryo UI" panose="020B0604030504040204" pitchFamily="50" charset="-128"/>
                <a:ea typeface="Meiryo UI" panose="020B0604030504040204" pitchFamily="50" charset="-128"/>
              </a:rPr>
              <a:t>」など</a:t>
            </a:r>
            <a:r>
              <a:rPr kumimoji="1" lang="ja-JP" altLang="en-US" sz="1200" dirty="0">
                <a:solidFill>
                  <a:prstClr val="black"/>
                </a:solidFill>
                <a:latin typeface="Meiryo UI" panose="020B0604030504040204" pitchFamily="50" charset="-128"/>
                <a:ea typeface="Meiryo UI" panose="020B0604030504040204" pitchFamily="50" charset="-128"/>
              </a:rPr>
              <a:t>　</a:t>
            </a:r>
          </a:p>
          <a:p>
            <a:pPr lvl="0"/>
            <a:endParaRPr kumimoji="1" lang="en-US" altLang="ja-JP" sz="1200" dirty="0" smtClean="0">
              <a:solidFill>
                <a:prstClr val="black"/>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7782737" y="7096401"/>
            <a:ext cx="2646326" cy="339580"/>
          </a:xfrm>
          <a:prstGeom prst="rect">
            <a:avLst/>
          </a:prstGeom>
          <a:noFill/>
        </p:spPr>
        <p:txBody>
          <a:bodyPr wrap="square" rtlCol="0">
            <a:spAutoFit/>
          </a:bodyPr>
          <a:lstStyle/>
          <a:p>
            <a:pPr>
              <a:lnSpc>
                <a:spcPts val="2200"/>
              </a:lnSpc>
            </a:pP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＊単語（名詞）の出現回数　</a:t>
            </a:r>
            <a:endParaRPr kumimoji="1" lang="en-US" altLang="ja-JP" sz="12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35677808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172143" y="3122533"/>
            <a:ext cx="7431314" cy="584775"/>
          </a:xfrm>
          <a:prstGeom prst="rect">
            <a:avLst/>
          </a:prstGeom>
        </p:spPr>
        <p:txBody>
          <a:bodyPr wrap="square">
            <a:spAutoFit/>
          </a:bodyPr>
          <a:lstStyle/>
          <a:p>
            <a:pPr algn="ctr"/>
            <a:r>
              <a:rPr kumimoji="1" lang="ja-JP" altLang="en-US" sz="3200" dirty="0" smtClean="0">
                <a:latin typeface="Meiryo UI" panose="020B0604030504040204" pitchFamily="50" charset="-128"/>
                <a:ea typeface="Meiryo UI" panose="020B0604030504040204" pitchFamily="50" charset="-128"/>
                <a:cs typeface="Microsoft Himalaya" panose="01010100010101010101" pitchFamily="2" charset="0"/>
              </a:rPr>
              <a:t>（学校種類別</a:t>
            </a:r>
            <a:r>
              <a:rPr kumimoji="1" lang="en-US" altLang="ja-JP" sz="32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3200" dirty="0">
                <a:latin typeface="Meiryo UI" panose="020B0604030504040204" pitchFamily="50" charset="-128"/>
                <a:ea typeface="Meiryo UI" panose="020B0604030504040204" pitchFamily="50" charset="-128"/>
                <a:cs typeface="Microsoft Himalaya" panose="01010100010101010101" pitchFamily="2" charset="0"/>
              </a:rPr>
              <a:t>専門学校</a:t>
            </a:r>
            <a:r>
              <a:rPr kumimoji="1" lang="en-US" altLang="ja-JP" sz="32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3200" dirty="0" smtClean="0">
                <a:latin typeface="Meiryo UI" panose="020B0604030504040204" pitchFamily="50" charset="-128"/>
                <a:ea typeface="Meiryo UI" panose="020B0604030504040204" pitchFamily="50" charset="-128"/>
                <a:cs typeface="Microsoft Himalaya" panose="01010100010101010101" pitchFamily="2" charset="0"/>
              </a:rPr>
              <a:t>）</a:t>
            </a:r>
            <a:endParaRPr kumimoji="1" lang="en-US" altLang="ja-JP" sz="32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6" name="正方形/長方形 5"/>
          <p:cNvSpPr/>
          <p:nvPr/>
        </p:nvSpPr>
        <p:spPr>
          <a:xfrm>
            <a:off x="1332564" y="1991835"/>
            <a:ext cx="7506636" cy="646331"/>
          </a:xfrm>
          <a:prstGeom prst="rect">
            <a:avLst/>
          </a:prstGeom>
        </p:spPr>
        <p:txBody>
          <a:bodyPr wrap="square">
            <a:spAutoFit/>
          </a:bodyPr>
          <a:lstStyle/>
          <a:p>
            <a:pPr algn="ctr"/>
            <a:r>
              <a:rPr kumimoji="1" lang="en-US" altLang="ja-JP" sz="3600" dirty="0" smtClean="0">
                <a:latin typeface="Meiryo UI" panose="020B0604030504040204" pitchFamily="50" charset="-128"/>
                <a:ea typeface="Meiryo UI" panose="020B0604030504040204" pitchFamily="50" charset="-128"/>
                <a:cs typeface="Microsoft Himalaya" panose="01010100010101010101" pitchFamily="2" charset="0"/>
              </a:rPr>
              <a:t>3</a:t>
            </a:r>
            <a:r>
              <a:rPr kumimoji="1" lang="ja-JP" altLang="en-US" sz="3600" dirty="0" smtClean="0">
                <a:latin typeface="Meiryo UI" panose="020B0604030504040204" pitchFamily="50" charset="-128"/>
                <a:ea typeface="Meiryo UI" panose="020B0604030504040204" pitchFamily="50" charset="-128"/>
                <a:cs typeface="Microsoft Himalaya" panose="01010100010101010101" pitchFamily="2" charset="0"/>
              </a:rPr>
              <a:t>－②．若者（学生</a:t>
            </a:r>
            <a:r>
              <a:rPr kumimoji="1" lang="ja-JP" altLang="en-US" sz="3600" dirty="0">
                <a:latin typeface="Meiryo UI" panose="020B0604030504040204" pitchFamily="50" charset="-128"/>
                <a:ea typeface="Meiryo UI" panose="020B0604030504040204" pitchFamily="50" charset="-128"/>
                <a:cs typeface="Microsoft Himalaya" panose="01010100010101010101" pitchFamily="2" charset="0"/>
              </a:rPr>
              <a:t>）アンケート結果</a:t>
            </a:r>
          </a:p>
        </p:txBody>
      </p:sp>
      <p:sp>
        <p:nvSpPr>
          <p:cNvPr id="10"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28</a:t>
            </a:fld>
            <a:endParaRPr kumimoji="1" lang="ja-JP" altLang="en-US"/>
          </a:p>
        </p:txBody>
      </p:sp>
      <p:sp>
        <p:nvSpPr>
          <p:cNvPr id="7" name="テキスト ボックス 6"/>
          <p:cNvSpPr txBox="1"/>
          <p:nvPr/>
        </p:nvSpPr>
        <p:spPr>
          <a:xfrm>
            <a:off x="2627463" y="4676041"/>
            <a:ext cx="5301603" cy="1297791"/>
          </a:xfrm>
          <a:prstGeom prst="rect">
            <a:avLst/>
          </a:prstGeom>
          <a:noFill/>
        </p:spPr>
        <p:txBody>
          <a:bodyPr wrap="square" rtlCol="0">
            <a:spAutoFit/>
          </a:bodyPr>
          <a:lstStyle/>
          <a:p>
            <a:pPr>
              <a:lnSpc>
                <a:spcPts val="2200"/>
              </a:lnSpc>
            </a:pPr>
            <a:r>
              <a:rPr kumimoji="1" lang="ja-JP" altLang="en-US" sz="1600" b="1"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600" b="1" dirty="0">
                <a:latin typeface="Meiryo UI" panose="020B0604030504040204" pitchFamily="50" charset="-128"/>
                <a:ea typeface="Meiryo UI" panose="020B0604030504040204" pitchFamily="50" charset="-128"/>
                <a:cs typeface="Microsoft Himalaya" panose="01010100010101010101" pitchFamily="2" charset="0"/>
              </a:rPr>
              <a:t>実施</a:t>
            </a:r>
            <a:r>
              <a:rPr kumimoji="1" lang="ja-JP" altLang="en-US" sz="1600" b="1" dirty="0" smtClean="0">
                <a:latin typeface="Meiryo UI" panose="020B0604030504040204" pitchFamily="50" charset="-128"/>
                <a:ea typeface="Meiryo UI" panose="020B0604030504040204" pitchFamily="50" charset="-128"/>
                <a:cs typeface="Microsoft Himalaya" panose="01010100010101010101" pitchFamily="2" charset="0"/>
              </a:rPr>
              <a:t>概要＞</a:t>
            </a:r>
            <a:endParaRPr kumimoji="1" lang="en-US" altLang="ja-JP" sz="1600" b="1"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spcBef>
                <a:spcPts val="600"/>
              </a:spcBef>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（府内の３専門</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学校</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の</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授業等で実施）</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 対      象</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生徒</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108</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人 </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実施期間</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：令和</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年</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月</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10</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日</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令和</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年</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月</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30</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日</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3258687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61EF540-5CB6-483A-A4DA-F9E60F8B4EFB}" type="slidenum">
              <a:rPr kumimoji="1" lang="ja-JP" altLang="en-US" smtClean="0"/>
              <a:t>2</a:t>
            </a:fld>
            <a:endParaRPr kumimoji="1" lang="ja-JP" altLang="en-US"/>
          </a:p>
        </p:txBody>
      </p:sp>
      <p:sp>
        <p:nvSpPr>
          <p:cNvPr id="3" name="正方形/長方形 2"/>
          <p:cNvSpPr/>
          <p:nvPr/>
        </p:nvSpPr>
        <p:spPr>
          <a:xfrm>
            <a:off x="1646070" y="3181815"/>
            <a:ext cx="6654800" cy="646331"/>
          </a:xfrm>
          <a:prstGeom prst="rect">
            <a:avLst/>
          </a:prstGeom>
        </p:spPr>
        <p:txBody>
          <a:bodyPr wrap="square">
            <a:spAutoFit/>
          </a:bodyPr>
          <a:lstStyle/>
          <a:p>
            <a:pPr algn="ctr"/>
            <a:r>
              <a:rPr kumimoji="1" lang="ja-JP" altLang="en-US" sz="3600" dirty="0" smtClean="0">
                <a:latin typeface="Meiryo UI" panose="020B0604030504040204" pitchFamily="50" charset="-128"/>
                <a:ea typeface="Meiryo UI" panose="020B0604030504040204" pitchFamily="50" charset="-128"/>
                <a:cs typeface="Microsoft Himalaya" panose="01010100010101010101" pitchFamily="2" charset="0"/>
              </a:rPr>
              <a:t>アンケート実施方法等について</a:t>
            </a:r>
            <a:endParaRPr kumimoji="1" lang="ja-JP" altLang="en-US" sz="3600" dirty="0">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1145974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．学生アンケート結果（専門学校）</a:t>
            </a:r>
          </a:p>
        </p:txBody>
      </p:sp>
      <p:sp>
        <p:nvSpPr>
          <p:cNvPr id="2" name="正方形/長方形 1"/>
          <p:cNvSpPr/>
          <p:nvPr/>
        </p:nvSpPr>
        <p:spPr>
          <a:xfrm>
            <a:off x="272067" y="2164219"/>
            <a:ext cx="9418033" cy="461665"/>
          </a:xfrm>
          <a:prstGeom prst="rect">
            <a:avLst/>
          </a:prstGeom>
        </p:spPr>
        <p:txBody>
          <a:bodyPr wrap="square">
            <a:spAutoFit/>
          </a:bodyPr>
          <a:lstStyle/>
          <a:p>
            <a:r>
              <a:rPr lang="ja-JP" altLang="en-US" sz="1200" dirty="0" smtClean="0">
                <a:latin typeface="Meiryo UI" panose="020B0604030504040204" pitchFamily="50" charset="-128"/>
                <a:ea typeface="Meiryo UI" panose="020B0604030504040204" pitchFamily="50" charset="-128"/>
              </a:rPr>
              <a:t>Q「</a:t>
            </a:r>
            <a:r>
              <a:rPr lang="ja-JP" altLang="en-US" sz="1200" dirty="0">
                <a:latin typeface="Meiryo UI" panose="020B0604030504040204" pitchFamily="50" charset="-128"/>
                <a:ea typeface="Meiryo UI" panose="020B0604030504040204" pitchFamily="50" charset="-128"/>
              </a:rPr>
              <a:t>多様なチャレンジによる成長」の取組みの方向性を実現していくために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8"/>
            <a:ext cx="9608533" cy="111807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(1)</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最も大切だと思う取組みの方向性（「多様なチャレンジによる成長」）</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363538" lvl="0" indent="-363538"/>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300" dirty="0">
                <a:solidFill>
                  <a:prstClr val="black"/>
                </a:solidFill>
                <a:latin typeface="Meiryo UI" panose="020B0604030504040204" pitchFamily="50" charset="-128"/>
                <a:ea typeface="Meiryo UI" panose="020B0604030504040204" pitchFamily="50" charset="-128"/>
              </a:rPr>
              <a:t>〇</a:t>
            </a:r>
            <a:r>
              <a:rPr kumimoji="1" lang="ja-JP" altLang="en-US" sz="1300" u="sng" dirty="0">
                <a:solidFill>
                  <a:prstClr val="black"/>
                </a:solidFill>
                <a:latin typeface="Meiryo UI" panose="020B0604030504040204" pitchFamily="50" charset="-128"/>
                <a:ea typeface="Meiryo UI" panose="020B0604030504040204" pitchFamily="50" charset="-128"/>
              </a:rPr>
              <a:t>「どんな病気でも治せる新しい医療技術等が次々と生まれる</a:t>
            </a:r>
            <a:r>
              <a:rPr kumimoji="1" lang="ja-JP" altLang="en-US" sz="1300" u="sng" dirty="0" smtClean="0">
                <a:solidFill>
                  <a:prstClr val="black"/>
                </a:solidFill>
                <a:latin typeface="Meiryo UI" panose="020B0604030504040204" pitchFamily="50" charset="-128"/>
                <a:ea typeface="Meiryo UI" panose="020B0604030504040204" pitchFamily="50" charset="-128"/>
              </a:rPr>
              <a:t>」</a:t>
            </a:r>
            <a:r>
              <a:rPr kumimoji="1" lang="ja-JP" altLang="en-US" sz="1300" smtClean="0">
                <a:solidFill>
                  <a:prstClr val="black"/>
                </a:solidFill>
                <a:latin typeface="Meiryo UI" panose="020B0604030504040204" pitchFamily="50" charset="-128"/>
                <a:ea typeface="Meiryo UI" panose="020B0604030504040204" pitchFamily="50" charset="-128"/>
              </a:rPr>
              <a:t>及び</a:t>
            </a:r>
            <a:r>
              <a:rPr kumimoji="1" lang="ja-JP" altLang="en-US" sz="1300" u="sng" smtClean="0">
                <a:solidFill>
                  <a:prstClr val="black"/>
                </a:solidFill>
                <a:latin typeface="Meiryo UI" panose="020B0604030504040204" pitchFamily="50" charset="-128"/>
                <a:ea typeface="Meiryo UI" panose="020B0604030504040204" pitchFamily="50" charset="-128"/>
              </a:rPr>
              <a:t>「</a:t>
            </a:r>
            <a:r>
              <a:rPr kumimoji="1" lang="en-US" altLang="ja-JP" sz="1300" u="sng" smtClean="0">
                <a:solidFill>
                  <a:prstClr val="black"/>
                </a:solidFill>
                <a:latin typeface="Meiryo UI" panose="020B0604030504040204" pitchFamily="50" charset="-128"/>
                <a:ea typeface="Meiryo UI" panose="020B0604030504040204" pitchFamily="50" charset="-128"/>
              </a:rPr>
              <a:t>CO2</a:t>
            </a:r>
            <a:r>
              <a:rPr kumimoji="1" lang="ja-JP" altLang="en-US" sz="1300" u="sng" dirty="0">
                <a:solidFill>
                  <a:prstClr val="black"/>
                </a:solidFill>
                <a:latin typeface="Meiryo UI" panose="020B0604030504040204" pitchFamily="50" charset="-128"/>
                <a:ea typeface="Meiryo UI" panose="020B0604030504040204" pitchFamily="50" charset="-128"/>
              </a:rPr>
              <a:t>やプラスチックゴミの排出をゼロにするなど、地球の環境が守られている」</a:t>
            </a:r>
            <a:r>
              <a:rPr kumimoji="1" lang="ja-JP" altLang="en-US" sz="1300" dirty="0" smtClean="0">
                <a:solidFill>
                  <a:prstClr val="black"/>
                </a:solidFill>
                <a:latin typeface="Meiryo UI" panose="020B0604030504040204" pitchFamily="50" charset="-128"/>
                <a:ea typeface="Meiryo UI" panose="020B0604030504040204" pitchFamily="50" charset="-128"/>
              </a:rPr>
              <a:t>の</a:t>
            </a:r>
            <a:r>
              <a:rPr kumimoji="1" lang="ja-JP" altLang="en-US" sz="1300" dirty="0">
                <a:solidFill>
                  <a:prstClr val="black"/>
                </a:solidFill>
                <a:latin typeface="Meiryo UI" panose="020B0604030504040204" pitchFamily="50" charset="-128"/>
                <a:ea typeface="Meiryo UI" panose="020B0604030504040204" pitchFamily="50" charset="-128"/>
              </a:rPr>
              <a:t>回答が最も多く、次いで</a:t>
            </a:r>
            <a:r>
              <a:rPr kumimoji="1" lang="ja-JP" altLang="en-US" sz="1300" u="sng" dirty="0">
                <a:solidFill>
                  <a:prstClr val="black"/>
                </a:solidFill>
                <a:latin typeface="Meiryo UI" panose="020B0604030504040204" pitchFamily="50" charset="-128"/>
                <a:ea typeface="Meiryo UI" panose="020B0604030504040204" pitchFamily="50" charset="-128"/>
              </a:rPr>
              <a:t>「先端技術を活用して世界初の製品やサービスがどんどん生み出される」</a:t>
            </a:r>
            <a:r>
              <a:rPr kumimoji="1" lang="ja-JP" altLang="en-US" sz="1300" dirty="0" smtClean="0">
                <a:solidFill>
                  <a:prstClr val="black"/>
                </a:solidFill>
                <a:latin typeface="Meiryo UI" panose="020B0604030504040204" pitchFamily="50" charset="-128"/>
                <a:ea typeface="Meiryo UI" panose="020B0604030504040204" pitchFamily="50" charset="-128"/>
              </a:rPr>
              <a:t>と</a:t>
            </a:r>
            <a:r>
              <a:rPr kumimoji="1" lang="ja-JP" altLang="en-US" sz="1300" dirty="0">
                <a:solidFill>
                  <a:prstClr val="black"/>
                </a:solidFill>
                <a:latin typeface="Meiryo UI" panose="020B0604030504040204" pitchFamily="50" charset="-128"/>
                <a:ea typeface="Meiryo UI" panose="020B0604030504040204" pitchFamily="50" charset="-128"/>
              </a:rPr>
              <a:t>なっている。</a:t>
            </a:r>
            <a:endParaRPr kumimoji="1" lang="en-US" altLang="ja-JP" sz="1300" dirty="0">
              <a:solidFill>
                <a:prstClr val="black"/>
              </a:solidFill>
              <a:latin typeface="Meiryo UI" panose="020B0604030504040204" pitchFamily="50" charset="-128"/>
              <a:ea typeface="Meiryo UI" panose="020B0604030504040204" pitchFamily="50" charset="-128"/>
            </a:endParaRP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29</a:t>
            </a:fld>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3270941212"/>
              </p:ext>
            </p:extLst>
          </p:nvPr>
        </p:nvGraphicFramePr>
        <p:xfrm>
          <a:off x="-20847" y="2788920"/>
          <a:ext cx="9926847" cy="4770755"/>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8826333" y="7132459"/>
            <a:ext cx="982423"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n=108</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823228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．学生アンケート結果（専門学校）</a:t>
            </a:r>
          </a:p>
        </p:txBody>
      </p:sp>
      <p:sp>
        <p:nvSpPr>
          <p:cNvPr id="2" name="正方形/長方形 1"/>
          <p:cNvSpPr/>
          <p:nvPr/>
        </p:nvSpPr>
        <p:spPr>
          <a:xfrm>
            <a:off x="215891" y="2094241"/>
            <a:ext cx="9418033"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Q「いのち輝く幸せな暮らし」の取組みの方向性を実現していくために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8"/>
            <a:ext cx="9608533" cy="11711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(2)</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最も大切だと思う取組みの方向性（「いのち輝く幸せな暮らし」）</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174625" lvl="0" indent="-174625"/>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300" dirty="0">
                <a:solidFill>
                  <a:prstClr val="black"/>
                </a:solidFill>
                <a:latin typeface="Meiryo UI" panose="020B0604030504040204" pitchFamily="50" charset="-128"/>
                <a:ea typeface="Meiryo UI" panose="020B0604030504040204" pitchFamily="50" charset="-128"/>
              </a:rPr>
              <a:t>〇</a:t>
            </a:r>
            <a:r>
              <a:rPr kumimoji="1" lang="ja-JP" altLang="en-US" sz="1300" u="sng" dirty="0">
                <a:solidFill>
                  <a:prstClr val="black"/>
                </a:solidFill>
                <a:latin typeface="Meiryo UI" panose="020B0604030504040204" pitchFamily="50" charset="-128"/>
                <a:ea typeface="Meiryo UI" panose="020B0604030504040204" pitchFamily="50" charset="-128"/>
              </a:rPr>
              <a:t>「先端技術を活用した子育てサポートで、誰もが安心して子どもを生み育てることができる」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u="sng" dirty="0">
                <a:solidFill>
                  <a:prstClr val="black"/>
                </a:solidFill>
                <a:latin typeface="Meiryo UI" panose="020B0604030504040204" pitchFamily="50" charset="-128"/>
                <a:ea typeface="Meiryo UI" panose="020B0604030504040204" pitchFamily="50" charset="-128"/>
              </a:rPr>
              <a:t>「一人ひとりの人権が尊重され、誰もが個性や能力をいかして自己実現ができる</a:t>
            </a:r>
            <a:r>
              <a:rPr kumimoji="1" lang="ja-JP" altLang="en-US" sz="1300" u="sng" dirty="0" smtClean="0">
                <a:solidFill>
                  <a:prstClr val="black"/>
                </a:solidFill>
                <a:latin typeface="Meiryo UI" panose="020B0604030504040204" pitchFamily="50" charset="-128"/>
                <a:ea typeface="Meiryo UI" panose="020B0604030504040204" pitchFamily="50" charset="-128"/>
              </a:rPr>
              <a:t>」</a:t>
            </a:r>
            <a:r>
              <a:rPr kumimoji="1" lang="ja-JP" altLang="en-US" sz="1300" dirty="0" smtClean="0">
                <a:solidFill>
                  <a:prstClr val="black"/>
                </a:solidFill>
                <a:latin typeface="Meiryo UI" panose="020B0604030504040204" pitchFamily="50" charset="-128"/>
                <a:ea typeface="Meiryo UI" panose="020B0604030504040204" pitchFamily="50" charset="-128"/>
              </a:rPr>
              <a:t>の回答が多く、</a:t>
            </a:r>
            <a:r>
              <a:rPr kumimoji="1" lang="ja-JP" altLang="en-US" sz="1300" dirty="0">
                <a:solidFill>
                  <a:prstClr val="black"/>
                </a:solidFill>
                <a:latin typeface="Meiryo UI" panose="020B0604030504040204" pitchFamily="50" charset="-128"/>
                <a:ea typeface="Meiryo UI" panose="020B0604030504040204" pitchFamily="50" charset="-128"/>
              </a:rPr>
              <a:t>その次に、</a:t>
            </a:r>
            <a:r>
              <a:rPr kumimoji="1" lang="ja-JP" altLang="en-US" sz="1300" u="sng" dirty="0">
                <a:solidFill>
                  <a:prstClr val="black"/>
                </a:solidFill>
                <a:latin typeface="Meiryo UI" panose="020B0604030504040204" pitchFamily="50" charset="-128"/>
                <a:ea typeface="Meiryo UI" panose="020B0604030504040204" pitchFamily="50" charset="-128"/>
              </a:rPr>
              <a:t>「予知技術や減災技術等により、災害による犠牲がでない</a:t>
            </a:r>
            <a:r>
              <a:rPr kumimoji="1" lang="ja-JP" altLang="en-US" sz="1300" u="sng" dirty="0" smtClean="0">
                <a:solidFill>
                  <a:prstClr val="black"/>
                </a:solidFill>
                <a:latin typeface="Meiryo UI" panose="020B0604030504040204" pitchFamily="50" charset="-128"/>
                <a:ea typeface="Meiryo UI" panose="020B0604030504040204" pitchFamily="50" charset="-128"/>
              </a:rPr>
              <a:t>」</a:t>
            </a:r>
            <a:r>
              <a:rPr kumimoji="1" lang="ja-JP" altLang="en-US" sz="1300" dirty="0" smtClean="0">
                <a:solidFill>
                  <a:prstClr val="black"/>
                </a:solidFill>
                <a:latin typeface="Meiryo UI" panose="020B0604030504040204" pitchFamily="50" charset="-128"/>
                <a:ea typeface="Meiryo UI" panose="020B0604030504040204" pitchFamily="50" charset="-128"/>
              </a:rPr>
              <a:t>及び</a:t>
            </a:r>
            <a:r>
              <a:rPr kumimoji="1" lang="ja-JP" altLang="en-US" sz="1300" u="sng" dirty="0">
                <a:solidFill>
                  <a:prstClr val="black"/>
                </a:solidFill>
                <a:latin typeface="Meiryo UI" panose="020B0604030504040204" pitchFamily="50" charset="-128"/>
                <a:ea typeface="Meiryo UI" panose="020B0604030504040204" pitchFamily="50" charset="-128"/>
              </a:rPr>
              <a:t>「貧困がなくなり、子どもたちが未来に向かってチャレンジできる</a:t>
            </a:r>
            <a:r>
              <a:rPr kumimoji="1" lang="ja-JP" altLang="en-US" sz="1300" u="sng" dirty="0" smtClean="0">
                <a:solidFill>
                  <a:prstClr val="black"/>
                </a:solidFill>
                <a:latin typeface="Meiryo UI" panose="020B0604030504040204" pitchFamily="50" charset="-128"/>
                <a:ea typeface="Meiryo UI" panose="020B0604030504040204" pitchFamily="50" charset="-128"/>
              </a:rPr>
              <a:t>」</a:t>
            </a:r>
            <a:r>
              <a:rPr kumimoji="1" lang="ja-JP" altLang="en-US" sz="1300" dirty="0" smtClean="0">
                <a:solidFill>
                  <a:prstClr val="black"/>
                </a:solidFill>
                <a:latin typeface="Meiryo UI" panose="020B0604030504040204" pitchFamily="50" charset="-128"/>
                <a:ea typeface="Meiryo UI" panose="020B0604030504040204" pitchFamily="50" charset="-128"/>
              </a:rPr>
              <a:t>の順となっている。</a:t>
            </a:r>
            <a:endParaRPr kumimoji="1" lang="ja-JP" altLang="en-US" sz="1300" dirty="0">
              <a:solidFill>
                <a:prstClr val="black"/>
              </a:solidFill>
              <a:latin typeface="Meiryo UI" panose="020B0604030504040204" pitchFamily="50" charset="-128"/>
              <a:ea typeface="Meiryo UI" panose="020B0604030504040204" pitchFamily="50" charset="-128"/>
            </a:endParaRP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30</a:t>
            </a:fld>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3997261282"/>
              </p:ext>
            </p:extLst>
          </p:nvPr>
        </p:nvGraphicFramePr>
        <p:xfrm>
          <a:off x="-20847" y="2756783"/>
          <a:ext cx="9891511" cy="4802893"/>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8806375" y="7282676"/>
            <a:ext cx="982423"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n=108</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737720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．学生アンケート結果（専門学校）</a:t>
            </a:r>
          </a:p>
        </p:txBody>
      </p:sp>
      <p:sp>
        <p:nvSpPr>
          <p:cNvPr id="2" name="正方形/長方形 1"/>
          <p:cNvSpPr/>
          <p:nvPr/>
        </p:nvSpPr>
        <p:spPr>
          <a:xfrm>
            <a:off x="272067" y="2315078"/>
            <a:ext cx="9418033"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Q「世界の未来をともにつくる」の取組みの方向性を実現していくために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8"/>
            <a:ext cx="9608533" cy="12132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(3)</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最も大切だと思う取組みの方向性（「世界の未来をともにつくる」）</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174625" lvl="0" indent="-174625"/>
            <a:r>
              <a:rPr kumimoji="1" lang="ja-JP" altLang="en-US" sz="1300" dirty="0">
                <a:solidFill>
                  <a:prstClr val="black"/>
                </a:solidFill>
                <a:latin typeface="Meiryo UI" panose="020B0604030504040204" pitchFamily="50" charset="-128"/>
                <a:ea typeface="Meiryo UI" panose="020B0604030504040204" pitchFamily="50" charset="-128"/>
              </a:rPr>
              <a:t>　○</a:t>
            </a:r>
            <a:r>
              <a:rPr kumimoji="1" lang="ja-JP" altLang="en-US" sz="1300" u="sng" dirty="0">
                <a:solidFill>
                  <a:prstClr val="black"/>
                </a:solidFill>
                <a:latin typeface="Meiryo UI" panose="020B0604030504040204" pitchFamily="50" charset="-128"/>
                <a:ea typeface="Meiryo UI" panose="020B0604030504040204" pitchFamily="50" charset="-128"/>
              </a:rPr>
              <a:t>「大阪が有するまちづくりや交通対策、バリアフリー対策などのノウハウを活かして、世界の都市問題を解決につなげている」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u="sng" dirty="0">
                <a:solidFill>
                  <a:prstClr val="black"/>
                </a:solidFill>
                <a:latin typeface="Meiryo UI" panose="020B0604030504040204" pitchFamily="50" charset="-128"/>
                <a:ea typeface="Meiryo UI" panose="020B0604030504040204" pitchFamily="50" charset="-128"/>
              </a:rPr>
              <a:t>「大阪が世界に先駆けた高齢社会や健康・医療（癌や認知症の克服など）のモデルになっている」</a:t>
            </a:r>
            <a:r>
              <a:rPr kumimoji="1" lang="ja-JP" altLang="en-US" sz="1300" dirty="0">
                <a:solidFill>
                  <a:prstClr val="black"/>
                </a:solidFill>
                <a:latin typeface="Meiryo UI" panose="020B0604030504040204" pitchFamily="50" charset="-128"/>
                <a:ea typeface="Meiryo UI" panose="020B0604030504040204" pitchFamily="50" charset="-128"/>
              </a:rPr>
              <a:t>の順となっている。</a:t>
            </a: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31</a:t>
            </a:fld>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2711914317"/>
              </p:ext>
            </p:extLst>
          </p:nvPr>
        </p:nvGraphicFramePr>
        <p:xfrm>
          <a:off x="-20847" y="3115115"/>
          <a:ext cx="9926847" cy="4444560"/>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8806375" y="7175996"/>
            <a:ext cx="982423"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n=105</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985750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．学生アンケート結果（専門学校）</a:t>
            </a: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32</a:t>
            </a:fld>
            <a:endParaRPr kumimoji="1" lang="ja-JP" altLang="en-US"/>
          </a:p>
        </p:txBody>
      </p:sp>
      <p:sp>
        <p:nvSpPr>
          <p:cNvPr id="8" name="正方形/長方形 7"/>
          <p:cNvSpPr/>
          <p:nvPr/>
        </p:nvSpPr>
        <p:spPr>
          <a:xfrm>
            <a:off x="180265" y="650827"/>
            <a:ext cx="9608533" cy="7512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600" b="1" dirty="0" smtClean="0">
                <a:latin typeface="Meiryo UI" panose="020B0604030504040204" pitchFamily="50" charset="-128"/>
                <a:ea typeface="Meiryo UI" panose="020B0604030504040204" pitchFamily="50" charset="-128"/>
              </a:rPr>
              <a:t>②</a:t>
            </a:r>
            <a:r>
              <a:rPr kumimoji="1" lang="ja-JP" altLang="en-US" sz="1600" b="1" dirty="0">
                <a:latin typeface="Meiryo UI" panose="020B0604030504040204" pitchFamily="50" charset="-128"/>
                <a:ea typeface="Meiryo UI" panose="020B0604030504040204" pitchFamily="50" charset="-128"/>
              </a:rPr>
              <a:t> </a:t>
            </a:r>
            <a:r>
              <a:rPr kumimoji="1" lang="ja-JP" altLang="en-US" sz="1600" b="1" dirty="0" smtClean="0">
                <a:latin typeface="Meiryo UI" panose="020B0604030504040204" pitchFamily="50" charset="-128"/>
                <a:ea typeface="Meiryo UI" panose="020B0604030504040204" pitchFamily="50" charset="-128"/>
              </a:rPr>
              <a:t>未来</a:t>
            </a:r>
            <a:r>
              <a:rPr kumimoji="1" lang="ja-JP" altLang="en-US" sz="1600" b="1" dirty="0">
                <a:latin typeface="Meiryo UI" panose="020B0604030504040204" pitchFamily="50" charset="-128"/>
                <a:ea typeface="Meiryo UI" panose="020B0604030504040204" pitchFamily="50" charset="-128"/>
              </a:rPr>
              <a:t>の大阪（世界一ワクワクする都市）について、あなたの夢やアイデアを教えてください</a:t>
            </a:r>
            <a:r>
              <a:rPr kumimoji="1" lang="ja-JP" altLang="en-US" sz="1600" b="1" dirty="0" smtClean="0">
                <a:latin typeface="Meiryo UI" panose="020B0604030504040204" pitchFamily="50" charset="-128"/>
                <a:ea typeface="Meiryo UI" panose="020B0604030504040204" pitchFamily="50" charset="-128"/>
              </a:rPr>
              <a:t>。（自由記述）</a:t>
            </a:r>
            <a:endParaRPr kumimoji="1" lang="en-US" altLang="ja-JP" sz="1600" b="1" dirty="0" smtClean="0">
              <a:latin typeface="Meiryo UI" panose="020B0604030504040204" pitchFamily="50" charset="-128"/>
              <a:ea typeface="Meiryo UI" panose="020B0604030504040204" pitchFamily="50" charset="-128"/>
            </a:endParaRPr>
          </a:p>
          <a:p>
            <a:pPr lvl="0"/>
            <a:r>
              <a:rPr kumimoji="1" lang="ja-JP" altLang="en-US" sz="1600" b="1" dirty="0" smtClean="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〇</a:t>
            </a:r>
            <a:r>
              <a:rPr kumimoji="1" lang="ja-JP" altLang="en-US" sz="1600" dirty="0">
                <a:solidFill>
                  <a:prstClr val="black"/>
                </a:solidFill>
                <a:latin typeface="Meiryo UI" panose="020B0604030504040204" pitchFamily="50" charset="-128"/>
                <a:ea typeface="Meiryo UI" panose="020B0604030504040204" pitchFamily="50" charset="-128"/>
              </a:rPr>
              <a:t>出現頻度の高い単語（名詞）は、</a:t>
            </a:r>
            <a:r>
              <a:rPr kumimoji="1" lang="ja-JP" altLang="en-US" sz="1600" dirty="0" smtClean="0">
                <a:solidFill>
                  <a:prstClr val="black"/>
                </a:solidFill>
                <a:latin typeface="Meiryo UI" panose="020B0604030504040204" pitchFamily="50" charset="-128"/>
                <a:ea typeface="Meiryo UI" panose="020B0604030504040204" pitchFamily="50" charset="-128"/>
              </a:rPr>
              <a:t>「</a:t>
            </a:r>
            <a:r>
              <a:rPr kumimoji="1" lang="en-US" altLang="ja-JP" sz="1600" dirty="0" smtClean="0">
                <a:solidFill>
                  <a:prstClr val="black"/>
                </a:solidFill>
                <a:latin typeface="Meiryo UI" panose="020B0604030504040204" pitchFamily="50" charset="-128"/>
                <a:ea typeface="Meiryo UI" panose="020B0604030504040204" pitchFamily="50" charset="-128"/>
              </a:rPr>
              <a:t>AI</a:t>
            </a:r>
            <a:r>
              <a:rPr kumimoji="1" lang="ja-JP" altLang="en-US" sz="1600" dirty="0" smtClean="0">
                <a:solidFill>
                  <a:prstClr val="black"/>
                </a:solidFill>
                <a:latin typeface="Meiryo UI" panose="020B0604030504040204" pitchFamily="50" charset="-128"/>
                <a:ea typeface="Meiryo UI" panose="020B0604030504040204" pitchFamily="50" charset="-128"/>
              </a:rPr>
              <a:t>」</a:t>
            </a:r>
            <a:r>
              <a:rPr kumimoji="1" lang="ja-JP" altLang="en-US" sz="1600" dirty="0">
                <a:solidFill>
                  <a:prstClr val="black"/>
                </a:solidFill>
                <a:latin typeface="Meiryo UI" panose="020B0604030504040204" pitchFamily="50" charset="-128"/>
                <a:ea typeface="Meiryo UI" panose="020B0604030504040204" pitchFamily="50" charset="-128"/>
              </a:rPr>
              <a:t>、</a:t>
            </a:r>
            <a:r>
              <a:rPr kumimoji="1" lang="ja-JP" altLang="en-US" sz="1600" dirty="0" smtClean="0">
                <a:solidFill>
                  <a:prstClr val="black"/>
                </a:solidFill>
                <a:latin typeface="Meiryo UI" panose="020B0604030504040204" pitchFamily="50" charset="-128"/>
                <a:ea typeface="Meiryo UI" panose="020B0604030504040204" pitchFamily="50" charset="-128"/>
              </a:rPr>
              <a:t>「</a:t>
            </a:r>
            <a:r>
              <a:rPr kumimoji="1" lang="ja-JP" altLang="en-US" sz="1600" dirty="0">
                <a:solidFill>
                  <a:prstClr val="black"/>
                </a:solidFill>
                <a:latin typeface="Meiryo UI" panose="020B0604030504040204" pitchFamily="50" charset="-128"/>
                <a:ea typeface="Meiryo UI" panose="020B0604030504040204" pitchFamily="50" charset="-128"/>
              </a:rPr>
              <a:t>車</a:t>
            </a:r>
            <a:r>
              <a:rPr kumimoji="1" lang="ja-JP" altLang="en-US" sz="1600" dirty="0" smtClean="0">
                <a:solidFill>
                  <a:prstClr val="black"/>
                </a:solidFill>
                <a:latin typeface="Meiryo UI" panose="020B0604030504040204" pitchFamily="50" charset="-128"/>
                <a:ea typeface="Meiryo UI" panose="020B0604030504040204" pitchFamily="50" charset="-128"/>
              </a:rPr>
              <a:t>」</a:t>
            </a:r>
            <a:r>
              <a:rPr kumimoji="1" lang="ja-JP" altLang="en-US" sz="1600" dirty="0">
                <a:solidFill>
                  <a:prstClr val="black"/>
                </a:solidFill>
                <a:latin typeface="Meiryo UI" panose="020B0604030504040204" pitchFamily="50" charset="-128"/>
                <a:ea typeface="Meiryo UI" panose="020B0604030504040204" pitchFamily="50" charset="-128"/>
              </a:rPr>
              <a:t>、</a:t>
            </a:r>
            <a:r>
              <a:rPr kumimoji="1" lang="ja-JP" altLang="en-US" sz="1600" dirty="0" smtClean="0">
                <a:solidFill>
                  <a:prstClr val="black"/>
                </a:solidFill>
                <a:latin typeface="Meiryo UI" panose="020B0604030504040204" pitchFamily="50" charset="-128"/>
                <a:ea typeface="Meiryo UI" panose="020B0604030504040204" pitchFamily="50" charset="-128"/>
              </a:rPr>
              <a:t>「世界」等</a:t>
            </a:r>
            <a:r>
              <a:rPr kumimoji="1" lang="ja-JP" altLang="en-US" sz="1600" dirty="0">
                <a:solidFill>
                  <a:prstClr val="black"/>
                </a:solidFill>
                <a:latin typeface="Meiryo UI" panose="020B0604030504040204" pitchFamily="50" charset="-128"/>
                <a:ea typeface="Meiryo UI" panose="020B0604030504040204" pitchFamily="50" charset="-128"/>
              </a:rPr>
              <a:t>であった</a:t>
            </a:r>
            <a:r>
              <a:rPr kumimoji="1" lang="ja-JP" altLang="en-US" sz="1600" dirty="0" smtClean="0">
                <a:solidFill>
                  <a:prstClr val="black"/>
                </a:solidFill>
                <a:latin typeface="Meiryo UI" panose="020B0604030504040204" pitchFamily="50" charset="-128"/>
                <a:ea typeface="Meiryo UI" panose="020B0604030504040204" pitchFamily="50" charset="-128"/>
              </a:rPr>
              <a:t>。</a:t>
            </a:r>
            <a:endParaRPr kumimoji="1" lang="en-US" altLang="ja-JP" sz="1600" dirty="0">
              <a:solidFill>
                <a:prstClr val="black"/>
              </a:solidFill>
              <a:latin typeface="Meiryo UI" panose="020B0604030504040204" pitchFamily="50" charset="-128"/>
              <a:ea typeface="Meiryo UI" panose="020B0604030504040204" pitchFamily="50" charset="-128"/>
            </a:endParaRPr>
          </a:p>
        </p:txBody>
      </p:sp>
      <p:graphicFrame>
        <p:nvGraphicFramePr>
          <p:cNvPr id="5" name="グラフ 4"/>
          <p:cNvGraphicFramePr>
            <a:graphicFrameLocks/>
          </p:cNvGraphicFramePr>
          <p:nvPr>
            <p:extLst>
              <p:ext uri="{D42A27DB-BD31-4B8C-83A1-F6EECF244321}">
                <p14:modId xmlns:p14="http://schemas.microsoft.com/office/powerpoint/2010/main" val="966026437"/>
              </p:ext>
            </p:extLst>
          </p:nvPr>
        </p:nvGraphicFramePr>
        <p:xfrm>
          <a:off x="0" y="4862851"/>
          <a:ext cx="9906000" cy="2696823"/>
        </p:xfrm>
        <a:graphic>
          <a:graphicData uri="http://schemas.openxmlformats.org/drawingml/2006/chart">
            <c:chart xmlns:c="http://schemas.openxmlformats.org/drawingml/2006/chart" xmlns:r="http://schemas.openxmlformats.org/officeDocument/2006/relationships" r:id="rId2"/>
          </a:graphicData>
        </a:graphic>
      </p:graphicFrame>
      <p:sp>
        <p:nvSpPr>
          <p:cNvPr id="7" name="正方形/長方形 6"/>
          <p:cNvSpPr/>
          <p:nvPr/>
        </p:nvSpPr>
        <p:spPr>
          <a:xfrm>
            <a:off x="180264" y="1585544"/>
            <a:ext cx="9608533" cy="30938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200" dirty="0" smtClean="0">
                <a:solidFill>
                  <a:prstClr val="black"/>
                </a:solidFill>
                <a:latin typeface="Meiryo UI" panose="020B0604030504040204" pitchFamily="50" charset="-128"/>
                <a:ea typeface="Meiryo UI" panose="020B0604030504040204" pitchFamily="50" charset="-128"/>
              </a:rPr>
              <a:t>◆アンケート抜粋</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【AI】</a:t>
            </a:r>
          </a:p>
          <a:p>
            <a:pPr lvl="0"/>
            <a:r>
              <a:rPr kumimoji="1" lang="ja-JP" altLang="en-US" sz="1200" dirty="0" smtClean="0">
                <a:solidFill>
                  <a:prstClr val="black"/>
                </a:solidFill>
                <a:latin typeface="Meiryo UI" panose="020B0604030504040204" pitchFamily="50" charset="-128"/>
                <a:ea typeface="Meiryo UI" panose="020B0604030504040204" pitchFamily="50" charset="-128"/>
              </a:rPr>
              <a:t>　「</a:t>
            </a:r>
            <a:r>
              <a:rPr kumimoji="1" lang="ja-JP" altLang="en-US" sz="1200" dirty="0">
                <a:solidFill>
                  <a:prstClr val="black"/>
                </a:solidFill>
                <a:latin typeface="Meiryo UI" panose="020B0604030504040204" pitchFamily="50" charset="-128"/>
                <a:ea typeface="Meiryo UI" panose="020B0604030504040204" pitchFamily="50" charset="-128"/>
              </a:rPr>
              <a:t>機械などに疎い高齢者のために、</a:t>
            </a:r>
            <a:r>
              <a:rPr kumimoji="1" lang="en-US" altLang="ja-JP" sz="1200" dirty="0">
                <a:solidFill>
                  <a:prstClr val="black"/>
                </a:solidFill>
                <a:latin typeface="Meiryo UI" panose="020B0604030504040204" pitchFamily="50" charset="-128"/>
                <a:ea typeface="Meiryo UI" panose="020B0604030504040204" pitchFamily="50" charset="-128"/>
              </a:rPr>
              <a:t>PC</a:t>
            </a:r>
            <a:r>
              <a:rPr kumimoji="1" lang="ja-JP" altLang="en-US" sz="1200" dirty="0">
                <a:solidFill>
                  <a:prstClr val="black"/>
                </a:solidFill>
                <a:latin typeface="Meiryo UI" panose="020B0604030504040204" pitchFamily="50" charset="-128"/>
                <a:ea typeface="Meiryo UI" panose="020B0604030504040204" pitchFamily="50" charset="-128"/>
              </a:rPr>
              <a:t>やスマホなどを使いこなせるよう、講習会や学校といったサービスの実施。それ</a:t>
            </a:r>
            <a:r>
              <a:rPr kumimoji="1" lang="ja-JP" altLang="en-US" sz="1200" dirty="0" smtClean="0">
                <a:solidFill>
                  <a:prstClr val="black"/>
                </a:solidFill>
                <a:latin typeface="Meiryo UI" panose="020B0604030504040204" pitchFamily="50" charset="-128"/>
                <a:ea typeface="Meiryo UI" panose="020B0604030504040204" pitchFamily="50" charset="-128"/>
              </a:rPr>
              <a:t>こそ</a:t>
            </a:r>
            <a:r>
              <a:rPr kumimoji="1" lang="en-US" altLang="ja-JP" sz="1200" dirty="0" smtClean="0">
                <a:solidFill>
                  <a:prstClr val="black"/>
                </a:solidFill>
                <a:latin typeface="Meiryo UI" panose="020B0604030504040204" pitchFamily="50" charset="-128"/>
                <a:ea typeface="Meiryo UI" panose="020B0604030504040204" pitchFamily="50" charset="-128"/>
              </a:rPr>
              <a:t>『AI</a:t>
            </a:r>
            <a:r>
              <a:rPr kumimoji="1" lang="ja-JP" altLang="en-US" sz="1200" dirty="0">
                <a:solidFill>
                  <a:prstClr val="black"/>
                </a:solidFill>
                <a:latin typeface="Meiryo UI" panose="020B0604030504040204" pitchFamily="50" charset="-128"/>
                <a:ea typeface="Meiryo UI" panose="020B0604030504040204" pitchFamily="50" charset="-128"/>
              </a:rPr>
              <a:t>が</a:t>
            </a:r>
            <a:r>
              <a:rPr kumimoji="1" lang="ja-JP" altLang="en-US" sz="1200" dirty="0" smtClean="0">
                <a:solidFill>
                  <a:prstClr val="black"/>
                </a:solidFill>
                <a:latin typeface="Meiryo UI" panose="020B0604030504040204" pitchFamily="50" charset="-128"/>
                <a:ea typeface="Meiryo UI" panose="020B0604030504040204" pitchFamily="50" charset="-128"/>
              </a:rPr>
              <a:t>先生</a:t>
            </a:r>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と</a:t>
            </a:r>
            <a:r>
              <a:rPr kumimoji="1" lang="ja-JP" altLang="en-US" sz="1200" dirty="0">
                <a:solidFill>
                  <a:prstClr val="black"/>
                </a:solidFill>
                <a:latin typeface="Meiryo UI" panose="020B0604030504040204" pitchFamily="50" charset="-128"/>
                <a:ea typeface="Meiryo UI" panose="020B0604030504040204" pitchFamily="50" charset="-128"/>
              </a:rPr>
              <a:t>いった先端技術を</a:t>
            </a:r>
            <a:r>
              <a:rPr kumimoji="1" lang="ja-JP" altLang="en-US" sz="1200" dirty="0" smtClean="0">
                <a:solidFill>
                  <a:prstClr val="black"/>
                </a:solidFill>
                <a:latin typeface="Meiryo UI" panose="020B0604030504040204" pitchFamily="50" charset="-128"/>
                <a:ea typeface="Meiryo UI" panose="020B0604030504040204" pitchFamily="50" charset="-128"/>
              </a:rPr>
              <a:t>用いて」</a:t>
            </a:r>
            <a:endParaRPr kumimoji="1" lang="ja-JP" altLang="en-US" sz="1200" dirty="0">
              <a:solidFill>
                <a:prstClr val="black"/>
              </a:solidFill>
              <a:latin typeface="Meiryo UI" panose="020B0604030504040204" pitchFamily="50" charset="-128"/>
              <a:ea typeface="Meiryo UI" panose="020B0604030504040204" pitchFamily="50" charset="-128"/>
            </a:endParaRPr>
          </a:p>
          <a:p>
            <a:pPr lvl="0"/>
            <a:r>
              <a:rPr kumimoji="1" lang="ja-JP" altLang="en-US" sz="1200" dirty="0" smtClean="0">
                <a:solidFill>
                  <a:prstClr val="black"/>
                </a:solidFill>
                <a:latin typeface="Meiryo UI" panose="020B0604030504040204" pitchFamily="50" charset="-128"/>
                <a:ea typeface="Meiryo UI" panose="020B0604030504040204" pitchFamily="50" charset="-128"/>
              </a:rPr>
              <a:t>　「</a:t>
            </a:r>
            <a:r>
              <a:rPr kumimoji="1" lang="ja-JP" altLang="en-US" sz="1200" dirty="0">
                <a:solidFill>
                  <a:prstClr val="black"/>
                </a:solidFill>
                <a:latin typeface="Meiryo UI" panose="020B0604030504040204" pitchFamily="50" charset="-128"/>
                <a:ea typeface="Meiryo UI" panose="020B0604030504040204" pitchFamily="50" charset="-128"/>
              </a:rPr>
              <a:t>車や</a:t>
            </a:r>
            <a:r>
              <a:rPr kumimoji="1" lang="en-US" altLang="ja-JP" sz="1200" dirty="0">
                <a:solidFill>
                  <a:prstClr val="black"/>
                </a:solidFill>
                <a:latin typeface="Meiryo UI" panose="020B0604030504040204" pitchFamily="50" charset="-128"/>
                <a:ea typeface="Meiryo UI" panose="020B0604030504040204" pitchFamily="50" charset="-128"/>
              </a:rPr>
              <a:t>AI</a:t>
            </a:r>
            <a:r>
              <a:rPr kumimoji="1" lang="ja-JP" altLang="en-US" sz="1200" dirty="0">
                <a:solidFill>
                  <a:prstClr val="black"/>
                </a:solidFill>
                <a:latin typeface="Meiryo UI" panose="020B0604030504040204" pitchFamily="50" charset="-128"/>
                <a:ea typeface="Meiryo UI" panose="020B0604030504040204" pitchFamily="50" charset="-128"/>
              </a:rPr>
              <a:t>などの物が発展しすぎるのではなく、仕事や移動のなか身体を動かして自分で健康な身体を</a:t>
            </a:r>
            <a:r>
              <a:rPr kumimoji="1" lang="ja-JP" altLang="en-US" sz="1200" dirty="0" smtClean="0">
                <a:solidFill>
                  <a:prstClr val="black"/>
                </a:solidFill>
                <a:latin typeface="Meiryo UI" panose="020B0604030504040204" pitchFamily="50" charset="-128"/>
                <a:ea typeface="Meiryo UI" panose="020B0604030504040204" pitchFamily="50" charset="-128"/>
              </a:rPr>
              <a:t>つくる」、「</a:t>
            </a:r>
            <a:r>
              <a:rPr kumimoji="1" lang="ja-JP" altLang="en-US" sz="1200" dirty="0">
                <a:solidFill>
                  <a:prstClr val="black"/>
                </a:solidFill>
                <a:latin typeface="Meiryo UI" panose="020B0604030504040204" pitchFamily="50" charset="-128"/>
                <a:ea typeface="Meiryo UI" panose="020B0604030504040204" pitchFamily="50" charset="-128"/>
              </a:rPr>
              <a:t>飲食店など</a:t>
            </a:r>
            <a:r>
              <a:rPr kumimoji="1" lang="en-US" altLang="ja-JP" sz="1200" dirty="0">
                <a:solidFill>
                  <a:prstClr val="black"/>
                </a:solidFill>
                <a:latin typeface="Meiryo UI" panose="020B0604030504040204" pitchFamily="50" charset="-128"/>
                <a:ea typeface="Meiryo UI" panose="020B0604030504040204" pitchFamily="50" charset="-128"/>
              </a:rPr>
              <a:t>AI</a:t>
            </a:r>
            <a:r>
              <a:rPr kumimoji="1" lang="ja-JP" altLang="en-US" sz="1200" dirty="0">
                <a:solidFill>
                  <a:prstClr val="black"/>
                </a:solidFill>
                <a:latin typeface="Meiryo UI" panose="020B0604030504040204" pitchFamily="50" charset="-128"/>
                <a:ea typeface="Meiryo UI" panose="020B0604030504040204" pitchFamily="50" charset="-128"/>
              </a:rPr>
              <a:t>などによる外国の方への</a:t>
            </a:r>
            <a:r>
              <a:rPr kumimoji="1" lang="ja-JP" altLang="en-US" sz="1200" dirty="0" smtClean="0">
                <a:solidFill>
                  <a:prstClr val="black"/>
                </a:solidFill>
                <a:latin typeface="Meiryo UI" panose="020B0604030504040204" pitchFamily="50" charset="-128"/>
                <a:ea typeface="Meiryo UI" panose="020B0604030504040204" pitchFamily="50" charset="-128"/>
              </a:rPr>
              <a:t>対応」、</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en-US" altLang="ja-JP" sz="1200" dirty="0">
                <a:solidFill>
                  <a:prstClr val="black"/>
                </a:solidFill>
                <a:latin typeface="Meiryo UI" panose="020B0604030504040204" pitchFamily="50" charset="-128"/>
                <a:ea typeface="Meiryo UI" panose="020B0604030504040204" pitchFamily="50" charset="-128"/>
              </a:rPr>
              <a:t>AI</a:t>
            </a:r>
            <a:r>
              <a:rPr kumimoji="1" lang="ja-JP" altLang="en-US" sz="1200" dirty="0">
                <a:solidFill>
                  <a:prstClr val="black"/>
                </a:solidFill>
                <a:latin typeface="Meiryo UI" panose="020B0604030504040204" pitchFamily="50" charset="-128"/>
                <a:ea typeface="Meiryo UI" panose="020B0604030504040204" pitchFamily="50" charset="-128"/>
              </a:rPr>
              <a:t>を中心にした生活」、「</a:t>
            </a:r>
            <a:r>
              <a:rPr kumimoji="1" lang="en-US" altLang="ja-JP" sz="1200" dirty="0">
                <a:solidFill>
                  <a:prstClr val="black"/>
                </a:solidFill>
                <a:latin typeface="Meiryo UI" panose="020B0604030504040204" pitchFamily="50" charset="-128"/>
                <a:ea typeface="Meiryo UI" panose="020B0604030504040204" pitchFamily="50" charset="-128"/>
              </a:rPr>
              <a:t>AI</a:t>
            </a:r>
            <a:r>
              <a:rPr kumimoji="1" lang="ja-JP" altLang="en-US" sz="1200" dirty="0">
                <a:solidFill>
                  <a:prstClr val="black"/>
                </a:solidFill>
                <a:latin typeface="Meiryo UI" panose="020B0604030504040204" pitchFamily="50" charset="-128"/>
                <a:ea typeface="Meiryo UI" panose="020B0604030504040204" pitchFamily="50" charset="-128"/>
              </a:rPr>
              <a:t>に頼りすぎず共存できるようにしたい</a:t>
            </a:r>
            <a:r>
              <a:rPr kumimoji="1" lang="ja-JP" altLang="en-US" sz="1200" dirty="0" smtClean="0">
                <a:solidFill>
                  <a:prstClr val="black"/>
                </a:solidFill>
                <a:latin typeface="Meiryo UI" panose="020B0604030504040204" pitchFamily="50" charset="-128"/>
                <a:ea typeface="Meiryo UI" panose="020B0604030504040204" pitchFamily="50" charset="-128"/>
              </a:rPr>
              <a:t>」など</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車</a:t>
            </a:r>
            <a:r>
              <a:rPr kumimoji="1" lang="en-US" altLang="ja-JP" sz="1200" dirty="0" smtClean="0">
                <a:solidFill>
                  <a:prstClr val="black"/>
                </a:solidFill>
                <a:latin typeface="Meiryo UI" panose="020B0604030504040204" pitchFamily="50" charset="-128"/>
                <a:ea typeface="Meiryo UI" panose="020B0604030504040204" pitchFamily="50" charset="-128"/>
              </a:rPr>
              <a:t>】</a:t>
            </a:r>
          </a:p>
          <a:p>
            <a:pPr lvl="0"/>
            <a:r>
              <a:rPr kumimoji="1" lang="ja-JP" altLang="en-US" sz="1200" dirty="0">
                <a:solidFill>
                  <a:prstClr val="black"/>
                </a:solidFill>
                <a:latin typeface="Meiryo UI" panose="020B0604030504040204" pitchFamily="50" charset="-128"/>
                <a:ea typeface="Meiryo UI" panose="020B0604030504040204" pitchFamily="50" charset="-128"/>
              </a:rPr>
              <a:t>　「事故・犯罪などが</a:t>
            </a:r>
            <a:r>
              <a:rPr kumimoji="1" lang="ja-JP" altLang="en-US" sz="1200" dirty="0" smtClean="0">
                <a:solidFill>
                  <a:prstClr val="black"/>
                </a:solidFill>
                <a:latin typeface="Meiryo UI" panose="020B0604030504040204" pitchFamily="50" charset="-128"/>
                <a:ea typeface="Meiryo UI" panose="020B0604030504040204" pitchFamily="50" charset="-128"/>
              </a:rPr>
              <a:t>減り、車</a:t>
            </a:r>
            <a:r>
              <a:rPr kumimoji="1" lang="ja-JP" altLang="en-US" sz="1200" dirty="0">
                <a:solidFill>
                  <a:prstClr val="black"/>
                </a:solidFill>
                <a:latin typeface="Meiryo UI" panose="020B0604030504040204" pitchFamily="50" charset="-128"/>
                <a:ea typeface="Meiryo UI" panose="020B0604030504040204" pitchFamily="50" charset="-128"/>
              </a:rPr>
              <a:t>の事故を減らす為に一定</a:t>
            </a:r>
            <a:r>
              <a:rPr kumimoji="1" lang="ja-JP" altLang="en-US" sz="1200" dirty="0" smtClean="0">
                <a:solidFill>
                  <a:prstClr val="black"/>
                </a:solidFill>
                <a:latin typeface="Meiryo UI" panose="020B0604030504040204" pitchFamily="50" charset="-128"/>
                <a:ea typeface="Meiryo UI" panose="020B0604030504040204" pitchFamily="50" charset="-128"/>
              </a:rPr>
              <a:t>距離を</a:t>
            </a:r>
            <a:r>
              <a:rPr kumimoji="1" lang="ja-JP" altLang="en-US" sz="1200" dirty="0">
                <a:solidFill>
                  <a:prstClr val="black"/>
                </a:solidFill>
                <a:latin typeface="Meiryo UI" panose="020B0604030504040204" pitchFamily="50" charset="-128"/>
                <a:ea typeface="Meiryo UI" panose="020B0604030504040204" pitchFamily="50" charset="-128"/>
              </a:rPr>
              <a:t>超えると自動停止するような車を作る」、「車をほぼ０にする（</a:t>
            </a:r>
            <a:r>
              <a:rPr kumimoji="1" lang="en-US" altLang="ja-JP" sz="1200" dirty="0">
                <a:solidFill>
                  <a:prstClr val="black"/>
                </a:solidFill>
                <a:latin typeface="Meiryo UI" panose="020B0604030504040204" pitchFamily="50" charset="-128"/>
                <a:ea typeface="Meiryo UI" panose="020B0604030504040204" pitchFamily="50" charset="-128"/>
              </a:rPr>
              <a:t>CO₂</a:t>
            </a:r>
            <a:r>
              <a:rPr kumimoji="1" lang="ja-JP" altLang="en-US" sz="1200" dirty="0" err="1">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事故の削減）」</a:t>
            </a:r>
          </a:p>
          <a:p>
            <a:pPr lvl="0"/>
            <a:r>
              <a:rPr kumimoji="1" lang="ja-JP" altLang="en-US" sz="1200" dirty="0" smtClean="0">
                <a:solidFill>
                  <a:prstClr val="black"/>
                </a:solidFill>
                <a:latin typeface="Meiryo UI" panose="020B0604030504040204" pitchFamily="50" charset="-128"/>
                <a:ea typeface="Meiryo UI" panose="020B0604030504040204" pitchFamily="50" charset="-128"/>
              </a:rPr>
              <a:t>　「</a:t>
            </a:r>
            <a:r>
              <a:rPr kumimoji="1" lang="ja-JP" altLang="en-US" sz="1200" dirty="0">
                <a:solidFill>
                  <a:prstClr val="black"/>
                </a:solidFill>
                <a:latin typeface="Meiryo UI" panose="020B0604030504040204" pitchFamily="50" charset="-128"/>
                <a:ea typeface="Meiryo UI" panose="020B0604030504040204" pitchFamily="50" charset="-128"/>
              </a:rPr>
              <a:t>車のガソリンや家で使う電気やガスは、音や風力での発電でまかなえるようになれば、燃料（石油）などに頼らずに済むと</a:t>
            </a:r>
            <a:r>
              <a:rPr kumimoji="1" lang="ja-JP" altLang="en-US" sz="1200" dirty="0" smtClean="0">
                <a:solidFill>
                  <a:prstClr val="black"/>
                </a:solidFill>
                <a:latin typeface="Meiryo UI" panose="020B0604030504040204" pitchFamily="50" charset="-128"/>
                <a:ea typeface="Meiryo UI" panose="020B0604030504040204" pitchFamily="50" charset="-128"/>
              </a:rPr>
              <a:t>思う」、</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r>
              <a:rPr kumimoji="1" lang="ja-JP" altLang="en-US" sz="1200" dirty="0">
                <a:solidFill>
                  <a:prstClr val="black"/>
                </a:solidFill>
                <a:latin typeface="Meiryo UI" panose="020B0604030504040204" pitchFamily="50" charset="-128"/>
                <a:ea typeface="Meiryo UI" panose="020B0604030504040204" pitchFamily="50" charset="-128"/>
              </a:rPr>
              <a:t>　「車のない公共交通機関を中心に</a:t>
            </a:r>
            <a:r>
              <a:rPr kumimoji="1" lang="en-US" altLang="ja-JP" sz="1200" dirty="0">
                <a:solidFill>
                  <a:prstClr val="black"/>
                </a:solidFill>
                <a:latin typeface="Meiryo UI" panose="020B0604030504040204" pitchFamily="50" charset="-128"/>
                <a:ea typeface="Meiryo UI" panose="020B0604030504040204" pitchFamily="50" charset="-128"/>
              </a:rPr>
              <a:t>AI</a:t>
            </a:r>
            <a:r>
              <a:rPr kumimoji="1" lang="ja-JP" altLang="en-US" sz="1200" dirty="0">
                <a:solidFill>
                  <a:prstClr val="black"/>
                </a:solidFill>
                <a:latin typeface="Meiryo UI" panose="020B0604030504040204" pitchFamily="50" charset="-128"/>
                <a:ea typeface="Meiryo UI" panose="020B0604030504040204" pitchFamily="50" charset="-128"/>
              </a:rPr>
              <a:t>を利用した都市づくり</a:t>
            </a:r>
            <a:r>
              <a:rPr kumimoji="1" lang="ja-JP" altLang="en-US" sz="1200" dirty="0" smtClean="0">
                <a:solidFill>
                  <a:prstClr val="black"/>
                </a:solidFill>
                <a:latin typeface="Meiryo UI" panose="020B0604030504040204" pitchFamily="50" charset="-128"/>
                <a:ea typeface="Meiryo UI" panose="020B0604030504040204" pitchFamily="50" charset="-128"/>
              </a:rPr>
              <a:t>」など</a:t>
            </a:r>
            <a:endParaRPr kumimoji="1" lang="ja-JP" altLang="en-US" sz="1200" dirty="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世界</a:t>
            </a:r>
            <a:r>
              <a:rPr kumimoji="1" lang="en-US" altLang="ja-JP" sz="1200" dirty="0" smtClean="0">
                <a:solidFill>
                  <a:prstClr val="black"/>
                </a:solidFill>
                <a:latin typeface="Meiryo UI" panose="020B0604030504040204" pitchFamily="50" charset="-128"/>
                <a:ea typeface="Meiryo UI" panose="020B0604030504040204" pitchFamily="50" charset="-128"/>
              </a:rPr>
              <a:t>】</a:t>
            </a:r>
          </a:p>
          <a:p>
            <a:pPr lvl="0"/>
            <a:r>
              <a:rPr kumimoji="1" lang="ja-JP" altLang="en-US" sz="1200" dirty="0">
                <a:solidFill>
                  <a:prstClr val="black"/>
                </a:solidFill>
                <a:latin typeface="Meiryo UI" panose="020B0604030504040204" pitchFamily="50" charset="-128"/>
                <a:ea typeface="Meiryo UI" panose="020B0604030504040204" pitchFamily="50" charset="-128"/>
              </a:rPr>
              <a:t>　「大阪の短所を長所に変えるのではなくて、大阪本来がもっている長所をのばし世界に広げていってほしい」、「世界の人を繋がれる仮想空間はいいと</a:t>
            </a:r>
            <a:r>
              <a:rPr kumimoji="1" lang="ja-JP" altLang="en-US" sz="1200" dirty="0" smtClean="0">
                <a:solidFill>
                  <a:prstClr val="black"/>
                </a:solidFill>
                <a:latin typeface="Meiryo UI" panose="020B0604030504040204" pitchFamily="50" charset="-128"/>
                <a:ea typeface="Meiryo UI" panose="020B0604030504040204" pitchFamily="50" charset="-128"/>
              </a:rPr>
              <a:t>思う」、</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「世界中の人がいつどこに行っても、言葉が通じない所をつくらない」、「世界中の人々が遊びを通して、交流できる都市にする」</a:t>
            </a: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「世界の都市づくりの先進的な例になる」、「大阪独自のカルチャーを生み出し、世界に発信する」など</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endParaRPr kumimoji="1" lang="en-US" altLang="ja-JP" sz="1200" dirty="0" smtClean="0">
              <a:solidFill>
                <a:prstClr val="black"/>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7782737" y="7096401"/>
            <a:ext cx="2646326" cy="339580"/>
          </a:xfrm>
          <a:prstGeom prst="rect">
            <a:avLst/>
          </a:prstGeom>
          <a:noFill/>
        </p:spPr>
        <p:txBody>
          <a:bodyPr wrap="square" rtlCol="0">
            <a:spAutoFit/>
          </a:bodyPr>
          <a:lstStyle/>
          <a:p>
            <a:pPr>
              <a:lnSpc>
                <a:spcPts val="2200"/>
              </a:lnSpc>
            </a:pP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＊単語（名詞）の出現回数　</a:t>
            </a:r>
            <a:endParaRPr kumimoji="1" lang="en-US" altLang="ja-JP" sz="12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1553302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156903" y="2916793"/>
            <a:ext cx="7431314" cy="584775"/>
          </a:xfrm>
          <a:prstGeom prst="rect">
            <a:avLst/>
          </a:prstGeom>
        </p:spPr>
        <p:txBody>
          <a:bodyPr wrap="square">
            <a:spAutoFit/>
          </a:bodyPr>
          <a:lstStyle/>
          <a:p>
            <a:pPr algn="ctr"/>
            <a:r>
              <a:rPr kumimoji="1" lang="ja-JP" altLang="en-US" sz="3200" dirty="0" smtClean="0">
                <a:latin typeface="Meiryo UI" panose="020B0604030504040204" pitchFamily="50" charset="-128"/>
                <a:ea typeface="Meiryo UI" panose="020B0604030504040204" pitchFamily="50" charset="-128"/>
                <a:cs typeface="Microsoft Himalaya" panose="01010100010101010101" pitchFamily="2" charset="0"/>
              </a:rPr>
              <a:t>（学校種類別</a:t>
            </a:r>
            <a:r>
              <a:rPr kumimoji="1" lang="en-US" altLang="ja-JP" sz="32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3200" dirty="0">
                <a:latin typeface="Meiryo UI" panose="020B0604030504040204" pitchFamily="50" charset="-128"/>
                <a:ea typeface="Meiryo UI" panose="020B0604030504040204" pitchFamily="50" charset="-128"/>
                <a:cs typeface="Microsoft Himalaya" panose="01010100010101010101" pitchFamily="2" charset="0"/>
              </a:rPr>
              <a:t>高等</a:t>
            </a:r>
            <a:r>
              <a:rPr kumimoji="1" lang="ja-JP" altLang="en-US" sz="3200" dirty="0" smtClean="0">
                <a:latin typeface="Meiryo UI" panose="020B0604030504040204" pitchFamily="50" charset="-128"/>
                <a:ea typeface="Meiryo UI" panose="020B0604030504040204" pitchFamily="50" charset="-128"/>
                <a:cs typeface="Microsoft Himalaya" panose="01010100010101010101" pitchFamily="2" charset="0"/>
              </a:rPr>
              <a:t>学校</a:t>
            </a:r>
            <a:r>
              <a:rPr kumimoji="1" lang="en-US" altLang="ja-JP" sz="32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3200" dirty="0" smtClean="0">
                <a:latin typeface="Meiryo UI" panose="020B0604030504040204" pitchFamily="50" charset="-128"/>
                <a:ea typeface="Meiryo UI" panose="020B0604030504040204" pitchFamily="50" charset="-128"/>
                <a:cs typeface="Microsoft Himalaya" panose="01010100010101010101" pitchFamily="2" charset="0"/>
              </a:rPr>
              <a:t>）</a:t>
            </a:r>
            <a:endParaRPr kumimoji="1" lang="en-US" altLang="ja-JP" sz="32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6" name="正方形/長方形 5"/>
          <p:cNvSpPr/>
          <p:nvPr/>
        </p:nvSpPr>
        <p:spPr>
          <a:xfrm>
            <a:off x="1317324" y="1823480"/>
            <a:ext cx="7567596" cy="646331"/>
          </a:xfrm>
          <a:prstGeom prst="rect">
            <a:avLst/>
          </a:prstGeom>
        </p:spPr>
        <p:txBody>
          <a:bodyPr wrap="square">
            <a:spAutoFit/>
          </a:bodyPr>
          <a:lstStyle/>
          <a:p>
            <a:pPr algn="ctr"/>
            <a:r>
              <a:rPr kumimoji="1" lang="en-US" altLang="ja-JP" sz="3600" dirty="0">
                <a:latin typeface="Meiryo UI" panose="020B0604030504040204" pitchFamily="50" charset="-128"/>
                <a:ea typeface="Meiryo UI" panose="020B0604030504040204" pitchFamily="50" charset="-128"/>
                <a:cs typeface="Microsoft Himalaya" panose="01010100010101010101" pitchFamily="2" charset="0"/>
              </a:rPr>
              <a:t>3</a:t>
            </a:r>
            <a:r>
              <a:rPr kumimoji="1" lang="ja-JP" altLang="en-US" sz="3600" dirty="0" smtClean="0">
                <a:latin typeface="Meiryo UI" panose="020B0604030504040204" pitchFamily="50" charset="-128"/>
                <a:ea typeface="Meiryo UI" panose="020B0604030504040204" pitchFamily="50" charset="-128"/>
                <a:cs typeface="Microsoft Himalaya" panose="01010100010101010101" pitchFamily="2" charset="0"/>
              </a:rPr>
              <a:t>－③．若者（学生</a:t>
            </a:r>
            <a:r>
              <a:rPr kumimoji="1" lang="ja-JP" altLang="en-US" sz="3600" dirty="0">
                <a:latin typeface="Meiryo UI" panose="020B0604030504040204" pitchFamily="50" charset="-128"/>
                <a:ea typeface="Meiryo UI" panose="020B0604030504040204" pitchFamily="50" charset="-128"/>
                <a:cs typeface="Microsoft Himalaya" panose="01010100010101010101" pitchFamily="2" charset="0"/>
              </a:rPr>
              <a:t>）アンケート結果</a:t>
            </a:r>
          </a:p>
        </p:txBody>
      </p:sp>
      <p:sp>
        <p:nvSpPr>
          <p:cNvPr id="10"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33</a:t>
            </a:fld>
            <a:endParaRPr kumimoji="1" lang="ja-JP" altLang="en-US"/>
          </a:p>
        </p:txBody>
      </p:sp>
      <p:sp>
        <p:nvSpPr>
          <p:cNvPr id="7" name="テキスト ボックス 6"/>
          <p:cNvSpPr txBox="1"/>
          <p:nvPr/>
        </p:nvSpPr>
        <p:spPr>
          <a:xfrm>
            <a:off x="2627463" y="4676041"/>
            <a:ext cx="5301603" cy="1297791"/>
          </a:xfrm>
          <a:prstGeom prst="rect">
            <a:avLst/>
          </a:prstGeom>
          <a:noFill/>
        </p:spPr>
        <p:txBody>
          <a:bodyPr wrap="square" rtlCol="0">
            <a:spAutoFit/>
          </a:bodyPr>
          <a:lstStyle/>
          <a:p>
            <a:pPr>
              <a:lnSpc>
                <a:spcPts val="2200"/>
              </a:lnSpc>
            </a:pPr>
            <a:r>
              <a:rPr kumimoji="1" lang="ja-JP" altLang="en-US" sz="1600" b="1"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600" b="1" dirty="0">
                <a:latin typeface="Meiryo UI" panose="020B0604030504040204" pitchFamily="50" charset="-128"/>
                <a:ea typeface="Meiryo UI" panose="020B0604030504040204" pitchFamily="50" charset="-128"/>
                <a:cs typeface="Microsoft Himalaya" panose="01010100010101010101" pitchFamily="2" charset="0"/>
              </a:rPr>
              <a:t>実施</a:t>
            </a:r>
            <a:r>
              <a:rPr kumimoji="1" lang="ja-JP" altLang="en-US" sz="1600" b="1" dirty="0" smtClean="0">
                <a:latin typeface="Meiryo UI" panose="020B0604030504040204" pitchFamily="50" charset="-128"/>
                <a:ea typeface="Meiryo UI" panose="020B0604030504040204" pitchFamily="50" charset="-128"/>
                <a:cs typeface="Microsoft Himalaya" panose="01010100010101010101" pitchFamily="2" charset="0"/>
              </a:rPr>
              <a:t>概要＞</a:t>
            </a:r>
            <a:endParaRPr kumimoji="1" lang="en-US" altLang="ja-JP" sz="1600" b="1"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spcBef>
                <a:spcPts val="600"/>
              </a:spcBef>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（府内の</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3</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高等学校の</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授業等で実施）</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 対      象</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生徒</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117</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人 </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実施期間</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：令和</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年</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月</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14</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日</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令和</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年</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月</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27</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日</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1440301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．学生アンケート結果（高等学校）</a:t>
            </a:r>
          </a:p>
        </p:txBody>
      </p:sp>
      <p:sp>
        <p:nvSpPr>
          <p:cNvPr id="2" name="正方形/長方形 1"/>
          <p:cNvSpPr/>
          <p:nvPr/>
        </p:nvSpPr>
        <p:spPr>
          <a:xfrm>
            <a:off x="370765" y="2109629"/>
            <a:ext cx="9418033" cy="461665"/>
          </a:xfrm>
          <a:prstGeom prst="rect">
            <a:avLst/>
          </a:prstGeom>
        </p:spPr>
        <p:txBody>
          <a:bodyPr wrap="square">
            <a:spAutoFit/>
          </a:bodyPr>
          <a:lstStyle/>
          <a:p>
            <a:r>
              <a:rPr lang="ja-JP" altLang="en-US" sz="1200" dirty="0" smtClean="0">
                <a:latin typeface="Meiryo UI" panose="020B0604030504040204" pitchFamily="50" charset="-128"/>
                <a:ea typeface="Meiryo UI" panose="020B0604030504040204" pitchFamily="50" charset="-128"/>
              </a:rPr>
              <a:t>Q「</a:t>
            </a:r>
            <a:r>
              <a:rPr lang="ja-JP" altLang="en-US" sz="1200" dirty="0">
                <a:latin typeface="Meiryo UI" panose="020B0604030504040204" pitchFamily="50" charset="-128"/>
                <a:ea typeface="Meiryo UI" panose="020B0604030504040204" pitchFamily="50" charset="-128"/>
              </a:rPr>
              <a:t>多様なチャレンジによる成長」の取組みの方向性を実現していくために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7"/>
            <a:ext cx="9608533" cy="11087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(1)</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最も大切だと思う取組みの方向性（「多様なチャレンジによる成長」）</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363538" lvl="0" indent="-363538"/>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300" dirty="0">
                <a:solidFill>
                  <a:prstClr val="black"/>
                </a:solidFill>
                <a:latin typeface="Meiryo UI" panose="020B0604030504040204" pitchFamily="50" charset="-128"/>
                <a:ea typeface="Meiryo UI" panose="020B0604030504040204" pitchFamily="50" charset="-128"/>
              </a:rPr>
              <a:t>〇</a:t>
            </a:r>
            <a:r>
              <a:rPr kumimoji="1" lang="ja-JP" altLang="en-US" sz="1300" u="sng" dirty="0">
                <a:solidFill>
                  <a:prstClr val="black"/>
                </a:solidFill>
                <a:latin typeface="Meiryo UI" panose="020B0604030504040204" pitchFamily="50" charset="-128"/>
                <a:ea typeface="Meiryo UI" panose="020B0604030504040204" pitchFamily="50" charset="-128"/>
              </a:rPr>
              <a:t>「先端技術を活用して世界初の製品やサービスがどんどん生み出される」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u="sng" dirty="0" smtClean="0">
                <a:solidFill>
                  <a:prstClr val="black"/>
                </a:solidFill>
                <a:latin typeface="Meiryo UI" panose="020B0604030504040204" pitchFamily="50" charset="-128"/>
                <a:ea typeface="Meiryo UI" panose="020B0604030504040204" pitchFamily="50" charset="-128"/>
              </a:rPr>
              <a:t>「</a:t>
            </a:r>
            <a:r>
              <a:rPr kumimoji="1" lang="en-US" altLang="ja-JP" sz="1300" u="sng" dirty="0" smtClean="0">
                <a:solidFill>
                  <a:prstClr val="black"/>
                </a:solidFill>
                <a:latin typeface="Meiryo UI" panose="020B0604030504040204" pitchFamily="50" charset="-128"/>
                <a:ea typeface="Meiryo UI" panose="020B0604030504040204" pitchFamily="50" charset="-128"/>
              </a:rPr>
              <a:t>CO2</a:t>
            </a:r>
            <a:r>
              <a:rPr kumimoji="1" lang="ja-JP" altLang="en-US" sz="1300" u="sng" dirty="0">
                <a:solidFill>
                  <a:prstClr val="black"/>
                </a:solidFill>
                <a:latin typeface="Meiryo UI" panose="020B0604030504040204" pitchFamily="50" charset="-128"/>
                <a:ea typeface="Meiryo UI" panose="020B0604030504040204" pitchFamily="50" charset="-128"/>
              </a:rPr>
              <a:t>やプラスチックゴミの排出をゼロにするなど、地球の環境が守られている」</a:t>
            </a:r>
            <a:r>
              <a:rPr kumimoji="1" lang="ja-JP" altLang="en-US" sz="1300" dirty="0">
                <a:solidFill>
                  <a:prstClr val="black"/>
                </a:solidFill>
                <a:latin typeface="Meiryo UI" panose="020B0604030504040204" pitchFamily="50" charset="-128"/>
                <a:ea typeface="Meiryo UI" panose="020B0604030504040204" pitchFamily="50" charset="-128"/>
              </a:rPr>
              <a:t>、</a:t>
            </a:r>
            <a:r>
              <a:rPr kumimoji="1" lang="ja-JP" altLang="en-US" sz="1300" u="sng" dirty="0">
                <a:solidFill>
                  <a:prstClr val="black"/>
                </a:solidFill>
                <a:latin typeface="Meiryo UI" panose="020B0604030504040204" pitchFamily="50" charset="-128"/>
                <a:ea typeface="Meiryo UI" panose="020B0604030504040204" pitchFamily="50" charset="-128"/>
              </a:rPr>
              <a:t>「国際的に開かれ、世界中から大阪に人や企業、情報が集まっている」</a:t>
            </a:r>
            <a:r>
              <a:rPr kumimoji="1" lang="ja-JP" altLang="en-US" sz="1300" dirty="0">
                <a:solidFill>
                  <a:prstClr val="black"/>
                </a:solidFill>
                <a:latin typeface="Meiryo UI" panose="020B0604030504040204" pitchFamily="50" charset="-128"/>
                <a:ea typeface="Meiryo UI" panose="020B0604030504040204" pitchFamily="50" charset="-128"/>
              </a:rPr>
              <a:t>の順となっている。</a:t>
            </a:r>
            <a:endParaRPr kumimoji="1" lang="en-US" altLang="ja-JP" sz="1300" dirty="0">
              <a:solidFill>
                <a:prstClr val="black"/>
              </a:solidFill>
              <a:latin typeface="Meiryo UI" panose="020B0604030504040204" pitchFamily="50" charset="-128"/>
              <a:ea typeface="Meiryo UI" panose="020B0604030504040204" pitchFamily="50" charset="-128"/>
            </a:endParaRP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34</a:t>
            </a:fld>
            <a:endParaRPr kumimoji="1" lang="ja-JP" altLang="en-US"/>
          </a:p>
        </p:txBody>
      </p:sp>
      <p:graphicFrame>
        <p:nvGraphicFramePr>
          <p:cNvPr id="10" name="グラフ 9"/>
          <p:cNvGraphicFramePr>
            <a:graphicFrameLocks/>
          </p:cNvGraphicFramePr>
          <p:nvPr>
            <p:extLst>
              <p:ext uri="{D42A27DB-BD31-4B8C-83A1-F6EECF244321}">
                <p14:modId xmlns:p14="http://schemas.microsoft.com/office/powerpoint/2010/main" val="782099071"/>
              </p:ext>
            </p:extLst>
          </p:nvPr>
        </p:nvGraphicFramePr>
        <p:xfrm>
          <a:off x="-20847" y="2849880"/>
          <a:ext cx="9926847" cy="4709795"/>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8923577" y="7282676"/>
            <a:ext cx="982423"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n=117</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283862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．学生アンケート結果（高等学校）</a:t>
            </a:r>
          </a:p>
        </p:txBody>
      </p:sp>
      <p:sp>
        <p:nvSpPr>
          <p:cNvPr id="2" name="正方形/長方形 1"/>
          <p:cNvSpPr/>
          <p:nvPr/>
        </p:nvSpPr>
        <p:spPr>
          <a:xfrm>
            <a:off x="272067" y="2113708"/>
            <a:ext cx="9418033"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Q「いのち輝く幸せな暮らし」の取組みの方向性を実現していくために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7"/>
            <a:ext cx="9608533" cy="108647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(2)</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最も大切だと思う取組みの方向性（「いのち輝く幸せな暮らし」）</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174625" lvl="0" indent="-174625"/>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300" dirty="0">
                <a:solidFill>
                  <a:prstClr val="black"/>
                </a:solidFill>
                <a:latin typeface="Meiryo UI" panose="020B0604030504040204" pitchFamily="50" charset="-128"/>
                <a:ea typeface="Meiryo UI" panose="020B0604030504040204" pitchFamily="50" charset="-128"/>
              </a:rPr>
              <a:t>〇</a:t>
            </a:r>
            <a:r>
              <a:rPr kumimoji="1" lang="ja-JP" altLang="en-US" sz="1300" u="sng" dirty="0">
                <a:solidFill>
                  <a:prstClr val="black"/>
                </a:solidFill>
                <a:latin typeface="Meiryo UI" panose="020B0604030504040204" pitchFamily="50" charset="-128"/>
                <a:ea typeface="Meiryo UI" panose="020B0604030504040204" pitchFamily="50" charset="-128"/>
              </a:rPr>
              <a:t>「一人ひとりの人権が尊重され、誰もが個性や能力をいかして自己実現ができる」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u="sng" dirty="0">
                <a:solidFill>
                  <a:prstClr val="black"/>
                </a:solidFill>
                <a:latin typeface="Meiryo UI" panose="020B0604030504040204" pitchFamily="50" charset="-128"/>
                <a:ea typeface="Meiryo UI" panose="020B0604030504040204" pitchFamily="50" charset="-128"/>
              </a:rPr>
              <a:t>「予知技術や減災技術等により、災害による犠牲がでない」、 「医療が飛躍的に進歩し、誰もがいつまでも健康でいられる」</a:t>
            </a:r>
            <a:r>
              <a:rPr kumimoji="1" lang="ja-JP" altLang="en-US" sz="1300" dirty="0">
                <a:solidFill>
                  <a:prstClr val="black"/>
                </a:solidFill>
                <a:latin typeface="Meiryo UI" panose="020B0604030504040204" pitchFamily="50" charset="-128"/>
                <a:ea typeface="Meiryo UI" panose="020B0604030504040204" pitchFamily="50" charset="-128"/>
              </a:rPr>
              <a:t>の順となっている。</a:t>
            </a: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35</a:t>
            </a:fld>
            <a:endParaRPr kumimoji="1" lang="ja-JP" altLang="en-US"/>
          </a:p>
        </p:txBody>
      </p:sp>
      <p:graphicFrame>
        <p:nvGraphicFramePr>
          <p:cNvPr id="10" name="グラフ 9"/>
          <p:cNvGraphicFramePr>
            <a:graphicFrameLocks/>
          </p:cNvGraphicFramePr>
          <p:nvPr>
            <p:extLst>
              <p:ext uri="{D42A27DB-BD31-4B8C-83A1-F6EECF244321}">
                <p14:modId xmlns:p14="http://schemas.microsoft.com/office/powerpoint/2010/main" val="2223447950"/>
              </p:ext>
            </p:extLst>
          </p:nvPr>
        </p:nvGraphicFramePr>
        <p:xfrm>
          <a:off x="14488" y="2799101"/>
          <a:ext cx="9891512" cy="4899073"/>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8806375" y="7421175"/>
            <a:ext cx="982423"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n=117</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264264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．学生アンケート結果（高等学校）</a:t>
            </a:r>
          </a:p>
        </p:txBody>
      </p:sp>
      <p:sp>
        <p:nvSpPr>
          <p:cNvPr id="2" name="正方形/長方形 1"/>
          <p:cNvSpPr/>
          <p:nvPr/>
        </p:nvSpPr>
        <p:spPr>
          <a:xfrm>
            <a:off x="272067" y="2135353"/>
            <a:ext cx="9418033"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Q「世界の未来をともにつくる」の取組みの方向性を実現していくために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5" name="正方形/長方形 4"/>
          <p:cNvSpPr/>
          <p:nvPr/>
        </p:nvSpPr>
        <p:spPr>
          <a:xfrm>
            <a:off x="81567" y="722248"/>
            <a:ext cx="9608533" cy="109928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(3)</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最も大切だと思う取組みの方向性（「世界の未来をともにつくる」）</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174625" lvl="0" indent="-174625"/>
            <a:r>
              <a:rPr kumimoji="1" lang="ja-JP" altLang="en-US" sz="1300" dirty="0">
                <a:solidFill>
                  <a:prstClr val="black"/>
                </a:solidFill>
                <a:latin typeface="Meiryo UI" panose="020B0604030504040204" pitchFamily="50" charset="-128"/>
                <a:ea typeface="Meiryo UI" panose="020B0604030504040204" pitchFamily="50" charset="-128"/>
              </a:rPr>
              <a:t>　</a:t>
            </a:r>
            <a:r>
              <a:rPr kumimoji="1" lang="ja-JP" altLang="en-US" sz="1300" u="sng" dirty="0" smtClean="0">
                <a:solidFill>
                  <a:prstClr val="black"/>
                </a:solidFill>
                <a:latin typeface="Meiryo UI" panose="020B0604030504040204" pitchFamily="50" charset="-128"/>
                <a:ea typeface="Meiryo UI" panose="020B0604030504040204" pitchFamily="50" charset="-128"/>
              </a:rPr>
              <a:t>○</a:t>
            </a:r>
            <a:r>
              <a:rPr kumimoji="1" lang="ja-JP" altLang="en-US" sz="1300" u="sng" dirty="0">
                <a:latin typeface="Meiryo UI" panose="020B0604030504040204" pitchFamily="50" charset="-128"/>
                <a:ea typeface="Meiryo UI" panose="020B0604030504040204" pitchFamily="50" charset="-128"/>
              </a:rPr>
              <a:t> 「大阪に根付く、</a:t>
            </a:r>
            <a:r>
              <a:rPr kumimoji="1" lang="en-US" altLang="ja-JP" sz="1300" u="sng" dirty="0">
                <a:latin typeface="Meiryo UI" panose="020B0604030504040204" pitchFamily="50" charset="-128"/>
                <a:ea typeface="Meiryo UI" panose="020B0604030504040204" pitchFamily="50" charset="-128"/>
              </a:rPr>
              <a:t>SDGs</a:t>
            </a:r>
            <a:r>
              <a:rPr kumimoji="1" lang="ja-JP" altLang="en-US" sz="1300" u="sng" dirty="0" err="1">
                <a:latin typeface="Meiryo UI" panose="020B0604030504040204" pitchFamily="50" charset="-128"/>
                <a:ea typeface="Meiryo UI" panose="020B0604030504040204" pitchFamily="50" charset="-128"/>
              </a:rPr>
              <a:t>にも</a:t>
            </a:r>
            <a:r>
              <a:rPr kumimoji="1" lang="ja-JP" altLang="en-US" sz="1300" u="sng" dirty="0">
                <a:latin typeface="Meiryo UI" panose="020B0604030504040204" pitchFamily="50" charset="-128"/>
                <a:ea typeface="Meiryo UI" panose="020B0604030504040204" pitchFamily="50" charset="-128"/>
              </a:rPr>
              <a:t>通じる</a:t>
            </a:r>
            <a:r>
              <a:rPr kumimoji="1" lang="en-US" altLang="ja-JP" sz="1300" u="sng" dirty="0">
                <a:latin typeface="Meiryo UI" panose="020B0604030504040204" pitchFamily="50" charset="-128"/>
                <a:ea typeface="Meiryo UI" panose="020B0604030504040204" pitchFamily="50" charset="-128"/>
              </a:rPr>
              <a:t>『</a:t>
            </a:r>
            <a:r>
              <a:rPr kumimoji="1" lang="ja-JP" altLang="en-US" sz="1300" u="sng" dirty="0">
                <a:latin typeface="Meiryo UI" panose="020B0604030504040204" pitchFamily="50" charset="-128"/>
                <a:ea typeface="Meiryo UI" panose="020B0604030504040204" pitchFamily="50" charset="-128"/>
              </a:rPr>
              <a:t>三方よし（売り手によし・買い手によし・世間によし）</a:t>
            </a:r>
            <a:r>
              <a:rPr kumimoji="1" lang="en-US" altLang="ja-JP" sz="1300" u="sng" dirty="0">
                <a:latin typeface="Meiryo UI" panose="020B0604030504040204" pitchFamily="50" charset="-128"/>
                <a:ea typeface="Meiryo UI" panose="020B0604030504040204" pitchFamily="50" charset="-128"/>
              </a:rPr>
              <a:t>』</a:t>
            </a:r>
            <a:r>
              <a:rPr kumimoji="1" lang="ja-JP" altLang="en-US" sz="1300" u="sng" dirty="0">
                <a:latin typeface="Meiryo UI" panose="020B0604030504040204" pitchFamily="50" charset="-128"/>
                <a:ea typeface="Meiryo UI" panose="020B0604030504040204" pitchFamily="50" charset="-128"/>
              </a:rPr>
              <a:t>や</a:t>
            </a:r>
            <a:r>
              <a:rPr kumimoji="1" lang="en-US" altLang="ja-JP" sz="1300" u="sng" dirty="0">
                <a:latin typeface="Meiryo UI" panose="020B0604030504040204" pitchFamily="50" charset="-128"/>
                <a:ea typeface="Meiryo UI" panose="020B0604030504040204" pitchFamily="50" charset="-128"/>
              </a:rPr>
              <a:t>『</a:t>
            </a:r>
            <a:r>
              <a:rPr kumimoji="1" lang="ja-JP" altLang="en-US" sz="1300" u="sng" dirty="0">
                <a:latin typeface="Meiryo UI" panose="020B0604030504040204" pitchFamily="50" charset="-128"/>
                <a:ea typeface="Meiryo UI" panose="020B0604030504040204" pitchFamily="50" charset="-128"/>
              </a:rPr>
              <a:t>おせっかい</a:t>
            </a:r>
            <a:r>
              <a:rPr kumimoji="1" lang="en-US" altLang="ja-JP" sz="1300" u="sng" dirty="0">
                <a:latin typeface="Meiryo UI" panose="020B0604030504040204" pitchFamily="50" charset="-128"/>
                <a:ea typeface="Meiryo UI" panose="020B0604030504040204" pitchFamily="50" charset="-128"/>
              </a:rPr>
              <a:t>』</a:t>
            </a:r>
            <a:r>
              <a:rPr kumimoji="1" lang="ja-JP" altLang="en-US" sz="1300" u="sng" dirty="0">
                <a:latin typeface="Meiryo UI" panose="020B0604030504040204" pitchFamily="50" charset="-128"/>
                <a:ea typeface="Meiryo UI" panose="020B0604030504040204" pitchFamily="50" charset="-128"/>
              </a:rPr>
              <a:t>の精神が世界にも広がっている」</a:t>
            </a:r>
            <a:r>
              <a:rPr kumimoji="1" lang="ja-JP" altLang="en-US" sz="1300" dirty="0" smtClean="0">
                <a:solidFill>
                  <a:prstClr val="black"/>
                </a:solidFill>
                <a:latin typeface="Meiryo UI" panose="020B0604030504040204" pitchFamily="50" charset="-128"/>
                <a:ea typeface="Meiryo UI" panose="020B0604030504040204" pitchFamily="50" charset="-128"/>
              </a:rPr>
              <a:t>の</a:t>
            </a:r>
            <a:r>
              <a:rPr kumimoji="1" lang="ja-JP" altLang="en-US" sz="1300" dirty="0">
                <a:solidFill>
                  <a:prstClr val="black"/>
                </a:solidFill>
                <a:latin typeface="Meiryo UI" panose="020B0604030504040204" pitchFamily="50" charset="-128"/>
                <a:ea typeface="Meiryo UI" panose="020B0604030504040204" pitchFamily="50" charset="-128"/>
              </a:rPr>
              <a:t>回答が最も多く、次いで、</a:t>
            </a:r>
            <a:r>
              <a:rPr kumimoji="1" lang="ja-JP" altLang="en-US" sz="1300" u="sng" dirty="0">
                <a:solidFill>
                  <a:prstClr val="black"/>
                </a:solidFill>
                <a:latin typeface="Meiryo UI" panose="020B0604030504040204" pitchFamily="50" charset="-128"/>
                <a:ea typeface="Meiryo UI" panose="020B0604030504040204" pitchFamily="50" charset="-128"/>
              </a:rPr>
              <a:t>「大阪が地球温暖化対策やプラスチックごみ対策などの世界のモデルになっている」</a:t>
            </a:r>
            <a:r>
              <a:rPr kumimoji="1" lang="ja-JP" altLang="en-US" sz="1300" dirty="0">
                <a:solidFill>
                  <a:prstClr val="black"/>
                </a:solidFill>
                <a:latin typeface="Meiryo UI" panose="020B0604030504040204" pitchFamily="50" charset="-128"/>
                <a:ea typeface="Meiryo UI" panose="020B0604030504040204" pitchFamily="50" charset="-128"/>
              </a:rPr>
              <a:t>の順となっている。</a:t>
            </a: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36</a:t>
            </a:fld>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2950753128"/>
              </p:ext>
            </p:extLst>
          </p:nvPr>
        </p:nvGraphicFramePr>
        <p:xfrm>
          <a:off x="-1" y="2910839"/>
          <a:ext cx="9870665" cy="4648835"/>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8806375" y="7282675"/>
            <a:ext cx="982423"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n=113</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080661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．学生アンケート結果（高等学校）</a:t>
            </a: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37</a:t>
            </a:fld>
            <a:endParaRPr kumimoji="1" lang="ja-JP" altLang="en-US"/>
          </a:p>
        </p:txBody>
      </p:sp>
      <p:sp>
        <p:nvSpPr>
          <p:cNvPr id="8" name="正方形/長方形 7"/>
          <p:cNvSpPr/>
          <p:nvPr/>
        </p:nvSpPr>
        <p:spPr>
          <a:xfrm>
            <a:off x="180265" y="722247"/>
            <a:ext cx="9608533" cy="9084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600" dirty="0" smtClean="0">
                <a:latin typeface="Meiryo UI" panose="020B0604030504040204" pitchFamily="50" charset="-128"/>
                <a:ea typeface="Meiryo UI" panose="020B0604030504040204" pitchFamily="50" charset="-128"/>
              </a:rPr>
              <a:t>②</a:t>
            </a:r>
            <a:r>
              <a:rPr kumimoji="1" lang="ja-JP" altLang="en-US" sz="1600" b="1" dirty="0" smtClean="0">
                <a:latin typeface="Meiryo UI" panose="020B0604030504040204" pitchFamily="50" charset="-128"/>
                <a:ea typeface="Meiryo UI" panose="020B0604030504040204" pitchFamily="50" charset="-128"/>
              </a:rPr>
              <a:t>未来</a:t>
            </a:r>
            <a:r>
              <a:rPr kumimoji="1" lang="ja-JP" altLang="en-US" sz="1600" b="1" dirty="0">
                <a:latin typeface="Meiryo UI" panose="020B0604030504040204" pitchFamily="50" charset="-128"/>
                <a:ea typeface="Meiryo UI" panose="020B0604030504040204" pitchFamily="50" charset="-128"/>
              </a:rPr>
              <a:t>の大阪（世界一ワクワクする都市）について、あなたの夢やアイデアを教えてください</a:t>
            </a:r>
            <a:r>
              <a:rPr kumimoji="1" lang="ja-JP" altLang="en-US" sz="1600" b="1" dirty="0" smtClean="0">
                <a:latin typeface="Meiryo UI" panose="020B0604030504040204" pitchFamily="50" charset="-128"/>
                <a:ea typeface="Meiryo UI" panose="020B0604030504040204" pitchFamily="50" charset="-128"/>
              </a:rPr>
              <a:t>。（自由記述）</a:t>
            </a:r>
            <a:endParaRPr kumimoji="1" lang="en-US" altLang="ja-JP" sz="1600" b="1" dirty="0" smtClean="0">
              <a:latin typeface="Meiryo UI" panose="020B0604030504040204" pitchFamily="50" charset="-128"/>
              <a:ea typeface="Meiryo UI" panose="020B0604030504040204" pitchFamily="50" charset="-128"/>
            </a:endParaRPr>
          </a:p>
          <a:p>
            <a:pPr lvl="0"/>
            <a:r>
              <a:rPr kumimoji="1" lang="ja-JP" altLang="en-US" sz="1600" b="1"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〇</a:t>
            </a:r>
            <a:r>
              <a:rPr kumimoji="1" lang="ja-JP" altLang="en-US" sz="1600" dirty="0">
                <a:solidFill>
                  <a:prstClr val="black"/>
                </a:solidFill>
                <a:latin typeface="Meiryo UI" panose="020B0604030504040204" pitchFamily="50" charset="-128"/>
                <a:ea typeface="Meiryo UI" panose="020B0604030504040204" pitchFamily="50" charset="-128"/>
              </a:rPr>
              <a:t>出現頻度の高い単語（名詞）は、</a:t>
            </a:r>
            <a:r>
              <a:rPr kumimoji="1" lang="ja-JP" altLang="en-US" sz="1600" dirty="0" smtClean="0">
                <a:solidFill>
                  <a:prstClr val="black"/>
                </a:solidFill>
                <a:latin typeface="Meiryo UI" panose="020B0604030504040204" pitchFamily="50" charset="-128"/>
                <a:ea typeface="Meiryo UI" panose="020B0604030504040204" pitchFamily="50" charset="-128"/>
              </a:rPr>
              <a:t>「</a:t>
            </a:r>
            <a:r>
              <a:rPr kumimoji="1" lang="en-US" altLang="ja-JP" sz="1600" dirty="0" smtClean="0">
                <a:solidFill>
                  <a:prstClr val="black"/>
                </a:solidFill>
                <a:latin typeface="Meiryo UI" panose="020B0604030504040204" pitchFamily="50" charset="-128"/>
                <a:ea typeface="Meiryo UI" panose="020B0604030504040204" pitchFamily="50" charset="-128"/>
              </a:rPr>
              <a:t>AI</a:t>
            </a:r>
            <a:r>
              <a:rPr kumimoji="1" lang="ja-JP" altLang="en-US" sz="1600" dirty="0" smtClean="0">
                <a:solidFill>
                  <a:prstClr val="black"/>
                </a:solidFill>
                <a:latin typeface="Meiryo UI" panose="020B0604030504040204" pitchFamily="50" charset="-128"/>
                <a:ea typeface="Meiryo UI" panose="020B0604030504040204" pitchFamily="50" charset="-128"/>
              </a:rPr>
              <a:t>」</a:t>
            </a:r>
            <a:r>
              <a:rPr kumimoji="1" lang="ja-JP" altLang="en-US" sz="1600" dirty="0">
                <a:solidFill>
                  <a:prstClr val="black"/>
                </a:solidFill>
                <a:latin typeface="Meiryo UI" panose="020B0604030504040204" pitchFamily="50" charset="-128"/>
                <a:ea typeface="Meiryo UI" panose="020B0604030504040204" pitchFamily="50" charset="-128"/>
              </a:rPr>
              <a:t>、</a:t>
            </a:r>
            <a:r>
              <a:rPr kumimoji="1" lang="ja-JP" altLang="en-US" sz="1600" dirty="0" smtClean="0">
                <a:solidFill>
                  <a:prstClr val="black"/>
                </a:solidFill>
                <a:latin typeface="Meiryo UI" panose="020B0604030504040204" pitchFamily="50" charset="-128"/>
                <a:ea typeface="Meiryo UI" panose="020B0604030504040204" pitchFamily="50" charset="-128"/>
              </a:rPr>
              <a:t>「</a:t>
            </a:r>
            <a:r>
              <a:rPr kumimoji="1" lang="ja-JP" altLang="en-US" sz="1600" dirty="0">
                <a:solidFill>
                  <a:prstClr val="black"/>
                </a:solidFill>
                <a:latin typeface="Meiryo UI" panose="020B0604030504040204" pitchFamily="50" charset="-128"/>
                <a:ea typeface="Meiryo UI" panose="020B0604030504040204" pitchFamily="50" charset="-128"/>
              </a:rPr>
              <a:t>技術</a:t>
            </a:r>
            <a:r>
              <a:rPr kumimoji="1" lang="ja-JP" altLang="en-US" sz="1600" dirty="0" smtClean="0">
                <a:solidFill>
                  <a:prstClr val="black"/>
                </a:solidFill>
                <a:latin typeface="Meiryo UI" panose="020B0604030504040204" pitchFamily="50" charset="-128"/>
                <a:ea typeface="Meiryo UI" panose="020B0604030504040204" pitchFamily="50" charset="-128"/>
              </a:rPr>
              <a:t>」</a:t>
            </a:r>
            <a:r>
              <a:rPr kumimoji="1" lang="ja-JP" altLang="en-US" sz="1600" dirty="0">
                <a:solidFill>
                  <a:prstClr val="black"/>
                </a:solidFill>
                <a:latin typeface="Meiryo UI" panose="020B0604030504040204" pitchFamily="50" charset="-128"/>
                <a:ea typeface="Meiryo UI" panose="020B0604030504040204" pitchFamily="50" charset="-128"/>
              </a:rPr>
              <a:t>、</a:t>
            </a:r>
            <a:r>
              <a:rPr kumimoji="1" lang="ja-JP" altLang="en-US" sz="1600" dirty="0" smtClean="0">
                <a:solidFill>
                  <a:prstClr val="black"/>
                </a:solidFill>
                <a:latin typeface="Meiryo UI" panose="020B0604030504040204" pitchFamily="50" charset="-128"/>
                <a:ea typeface="Meiryo UI" panose="020B0604030504040204" pitchFamily="50" charset="-128"/>
              </a:rPr>
              <a:t>「世界」等</a:t>
            </a:r>
            <a:r>
              <a:rPr kumimoji="1" lang="ja-JP" altLang="en-US" sz="1600" dirty="0">
                <a:solidFill>
                  <a:prstClr val="black"/>
                </a:solidFill>
                <a:latin typeface="Meiryo UI" panose="020B0604030504040204" pitchFamily="50" charset="-128"/>
                <a:ea typeface="Meiryo UI" panose="020B0604030504040204" pitchFamily="50" charset="-128"/>
              </a:rPr>
              <a:t>であった</a:t>
            </a:r>
            <a:r>
              <a:rPr kumimoji="1" lang="ja-JP" altLang="en-US" sz="1600" dirty="0" smtClean="0">
                <a:solidFill>
                  <a:prstClr val="black"/>
                </a:solidFill>
                <a:latin typeface="Meiryo UI" panose="020B0604030504040204" pitchFamily="50" charset="-128"/>
                <a:ea typeface="Meiryo UI" panose="020B0604030504040204" pitchFamily="50" charset="-128"/>
              </a:rPr>
              <a:t>。</a:t>
            </a:r>
            <a:endParaRPr kumimoji="1" lang="en-US" altLang="ja-JP" sz="1600" dirty="0">
              <a:solidFill>
                <a:prstClr val="black"/>
              </a:solidFill>
              <a:latin typeface="Meiryo UI" panose="020B0604030504040204" pitchFamily="50" charset="-128"/>
              <a:ea typeface="Meiryo UI" panose="020B0604030504040204" pitchFamily="50" charset="-128"/>
            </a:endParaRPr>
          </a:p>
        </p:txBody>
      </p:sp>
      <p:graphicFrame>
        <p:nvGraphicFramePr>
          <p:cNvPr id="5" name="グラフ 4"/>
          <p:cNvGraphicFramePr>
            <a:graphicFrameLocks/>
          </p:cNvGraphicFramePr>
          <p:nvPr>
            <p:extLst>
              <p:ext uri="{D42A27DB-BD31-4B8C-83A1-F6EECF244321}">
                <p14:modId xmlns:p14="http://schemas.microsoft.com/office/powerpoint/2010/main" val="2530684904"/>
              </p:ext>
            </p:extLst>
          </p:nvPr>
        </p:nvGraphicFramePr>
        <p:xfrm>
          <a:off x="0" y="4937821"/>
          <a:ext cx="9906000" cy="2621854"/>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p:cNvSpPr txBox="1"/>
          <p:nvPr/>
        </p:nvSpPr>
        <p:spPr>
          <a:xfrm>
            <a:off x="7782737" y="7096401"/>
            <a:ext cx="2646326" cy="339580"/>
          </a:xfrm>
          <a:prstGeom prst="rect">
            <a:avLst/>
          </a:prstGeom>
          <a:noFill/>
        </p:spPr>
        <p:txBody>
          <a:bodyPr wrap="square" rtlCol="0">
            <a:spAutoFit/>
          </a:bodyPr>
          <a:lstStyle/>
          <a:p>
            <a:pPr>
              <a:lnSpc>
                <a:spcPts val="2200"/>
              </a:lnSpc>
            </a:pP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＊単語（名詞）の出現回数　</a:t>
            </a:r>
            <a:endParaRPr kumimoji="1" lang="en-US" altLang="ja-JP" sz="12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9" name="正方形/長方形 8"/>
          <p:cNvSpPr/>
          <p:nvPr/>
        </p:nvSpPr>
        <p:spPr>
          <a:xfrm>
            <a:off x="138308" y="1843978"/>
            <a:ext cx="9608533" cy="30938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200" dirty="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アンケート抜粋</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【AI】</a:t>
            </a: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en-US" altLang="ja-JP" sz="1200" dirty="0">
                <a:solidFill>
                  <a:prstClr val="black"/>
                </a:solidFill>
                <a:latin typeface="Meiryo UI" panose="020B0604030504040204" pitchFamily="50" charset="-128"/>
                <a:ea typeface="Meiryo UI" panose="020B0604030504040204" pitchFamily="50" charset="-128"/>
              </a:rPr>
              <a:t>AI</a:t>
            </a:r>
            <a:r>
              <a:rPr kumimoji="1" lang="ja-JP" altLang="en-US" sz="1200" dirty="0">
                <a:solidFill>
                  <a:prstClr val="black"/>
                </a:solidFill>
                <a:latin typeface="Meiryo UI" panose="020B0604030504040204" pitchFamily="50" charset="-128"/>
                <a:ea typeface="Meiryo UI" panose="020B0604030504040204" pitchFamily="50" charset="-128"/>
              </a:rPr>
              <a:t>や</a:t>
            </a:r>
            <a:r>
              <a:rPr kumimoji="1" lang="en-US" altLang="ja-JP" sz="1200" dirty="0">
                <a:solidFill>
                  <a:prstClr val="black"/>
                </a:solidFill>
                <a:latin typeface="Meiryo UI" panose="020B0604030504040204" pitchFamily="50" charset="-128"/>
                <a:ea typeface="Meiryo UI" panose="020B0604030504040204" pitchFamily="50" charset="-128"/>
              </a:rPr>
              <a:t>lot</a:t>
            </a:r>
            <a:r>
              <a:rPr kumimoji="1" lang="ja-JP" altLang="en-US" sz="1200" dirty="0">
                <a:solidFill>
                  <a:prstClr val="black"/>
                </a:solidFill>
                <a:latin typeface="Meiryo UI" panose="020B0604030504040204" pitchFamily="50" charset="-128"/>
                <a:ea typeface="Meiryo UI" panose="020B0604030504040204" pitchFamily="50" charset="-128"/>
              </a:rPr>
              <a:t>に頼りきるのではなく、あえて大阪の特徴でも</a:t>
            </a:r>
            <a:r>
              <a:rPr kumimoji="1" lang="ja-JP" altLang="en-US" sz="1200" dirty="0" smtClean="0">
                <a:solidFill>
                  <a:prstClr val="black"/>
                </a:solidFill>
                <a:latin typeface="Meiryo UI" panose="020B0604030504040204" pitchFamily="50" charset="-128"/>
                <a:ea typeface="Meiryo UI" panose="020B0604030504040204" pitchFamily="50" charset="-128"/>
              </a:rPr>
              <a:t>ある</a:t>
            </a:r>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人情味</a:t>
            </a:r>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を</a:t>
            </a:r>
            <a:r>
              <a:rPr kumimoji="1" lang="ja-JP" altLang="en-US" sz="1200" dirty="0">
                <a:solidFill>
                  <a:prstClr val="black"/>
                </a:solidFill>
                <a:latin typeface="Meiryo UI" panose="020B0604030504040204" pitchFamily="50" charset="-128"/>
                <a:ea typeface="Meiryo UI" panose="020B0604030504040204" pitchFamily="50" charset="-128"/>
              </a:rPr>
              <a:t>生かしておけば未来</a:t>
            </a:r>
            <a:r>
              <a:rPr kumimoji="1" lang="ja-JP" altLang="en-US" sz="1200" dirty="0" smtClean="0">
                <a:solidFill>
                  <a:prstClr val="black"/>
                </a:solidFill>
                <a:latin typeface="Meiryo UI" panose="020B0604030504040204" pitchFamily="50" charset="-128"/>
                <a:ea typeface="Meiryo UI" panose="020B0604030504040204" pitchFamily="50" charset="-128"/>
              </a:rPr>
              <a:t>の</a:t>
            </a:r>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電子</a:t>
            </a:r>
            <a:r>
              <a:rPr kumimoji="1" lang="ja-JP" altLang="en-US" sz="1200" dirty="0">
                <a:solidFill>
                  <a:prstClr val="black"/>
                </a:solidFill>
                <a:latin typeface="Meiryo UI" panose="020B0604030504040204" pitchFamily="50" charset="-128"/>
                <a:ea typeface="Meiryo UI" panose="020B0604030504040204" pitchFamily="50" charset="-128"/>
              </a:rPr>
              <a:t>機器に慣れた</a:t>
            </a:r>
            <a:r>
              <a:rPr kumimoji="1" lang="ja-JP" altLang="en-US" sz="1200" dirty="0" smtClean="0">
                <a:solidFill>
                  <a:prstClr val="black"/>
                </a:solidFill>
                <a:latin typeface="Meiryo UI" panose="020B0604030504040204" pitchFamily="50" charset="-128"/>
                <a:ea typeface="Meiryo UI" panose="020B0604030504040204" pitchFamily="50" charset="-128"/>
              </a:rPr>
              <a:t>旅行客</a:t>
            </a:r>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err="1" smtClean="0">
                <a:solidFill>
                  <a:prstClr val="black"/>
                </a:solidFill>
                <a:latin typeface="Meiryo UI" panose="020B0604030504040204" pitchFamily="50" charset="-128"/>
                <a:ea typeface="Meiryo UI" panose="020B0604030504040204" pitchFamily="50" charset="-128"/>
              </a:rPr>
              <a:t>に</a:t>
            </a:r>
            <a:r>
              <a:rPr kumimoji="1" lang="ja-JP" altLang="en-US" sz="1200" dirty="0" err="1">
                <a:solidFill>
                  <a:prstClr val="black"/>
                </a:solidFill>
                <a:latin typeface="Meiryo UI" panose="020B0604030504040204" pitchFamily="50" charset="-128"/>
                <a:ea typeface="Meiryo UI" panose="020B0604030504040204" pitchFamily="50" charset="-128"/>
              </a:rPr>
              <a:t>は</a:t>
            </a:r>
            <a:r>
              <a:rPr kumimoji="1" lang="ja-JP" altLang="en-US" sz="1200" dirty="0">
                <a:solidFill>
                  <a:prstClr val="black"/>
                </a:solidFill>
                <a:latin typeface="Meiryo UI" panose="020B0604030504040204" pitchFamily="50" charset="-128"/>
                <a:ea typeface="Meiryo UI" panose="020B0604030504040204" pitchFamily="50" charset="-128"/>
              </a:rPr>
              <a:t>良いと思う</a:t>
            </a:r>
            <a:r>
              <a:rPr kumimoji="1" lang="ja-JP" altLang="en-US" sz="1200" dirty="0" smtClean="0">
                <a:solidFill>
                  <a:prstClr val="black"/>
                </a:solidFill>
                <a:latin typeface="Meiryo UI" panose="020B0604030504040204" pitchFamily="50" charset="-128"/>
                <a:ea typeface="Meiryo UI" panose="020B0604030504040204" pitchFamily="50" charset="-128"/>
              </a:rPr>
              <a:t>。</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　（</a:t>
            </a:r>
            <a:r>
              <a:rPr kumimoji="1" lang="ja-JP" altLang="en-US" sz="1200" dirty="0">
                <a:solidFill>
                  <a:prstClr val="black"/>
                </a:solidFill>
                <a:latin typeface="Meiryo UI" panose="020B0604030504040204" pitchFamily="50" charset="-128"/>
                <a:ea typeface="Meiryo UI" panose="020B0604030504040204" pitchFamily="50" charset="-128"/>
              </a:rPr>
              <a:t>例）駄菓子屋さんで、ロボットではなくおばあちゃんがいるが、電子</a:t>
            </a:r>
            <a:r>
              <a:rPr kumimoji="1" lang="ja-JP" altLang="en-US" sz="1200" dirty="0" smtClean="0">
                <a:solidFill>
                  <a:prstClr val="black"/>
                </a:solidFill>
                <a:latin typeface="Meiryo UI" panose="020B0604030504040204" pitchFamily="50" charset="-128"/>
                <a:ea typeface="Meiryo UI" panose="020B0604030504040204" pitchFamily="50" charset="-128"/>
              </a:rPr>
              <a:t>決済」、</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ja-JP" altLang="en-US" sz="1200" dirty="0" smtClean="0">
                <a:solidFill>
                  <a:prstClr val="black"/>
                </a:solidFill>
                <a:latin typeface="Meiryo UI" panose="020B0604030504040204" pitchFamily="50" charset="-128"/>
                <a:ea typeface="Meiryo UI" panose="020B0604030504040204" pitchFamily="50" charset="-128"/>
              </a:rPr>
              <a:t>　「近代的</a:t>
            </a:r>
            <a:r>
              <a:rPr kumimoji="1" lang="ja-JP" altLang="en-US" sz="1200" dirty="0">
                <a:solidFill>
                  <a:prstClr val="black"/>
                </a:solidFill>
                <a:latin typeface="Meiryo UI" panose="020B0604030504040204" pitchFamily="50" charset="-128"/>
                <a:ea typeface="Meiryo UI" panose="020B0604030504040204" pitchFamily="50" charset="-128"/>
              </a:rPr>
              <a:t>なロボットや</a:t>
            </a:r>
            <a:r>
              <a:rPr kumimoji="1" lang="en-US" altLang="ja-JP" sz="1200" dirty="0">
                <a:solidFill>
                  <a:prstClr val="black"/>
                </a:solidFill>
                <a:latin typeface="Meiryo UI" panose="020B0604030504040204" pitchFamily="50" charset="-128"/>
                <a:ea typeface="Meiryo UI" panose="020B0604030504040204" pitchFamily="50" charset="-128"/>
              </a:rPr>
              <a:t>AI</a:t>
            </a:r>
            <a:r>
              <a:rPr kumimoji="1" lang="ja-JP" altLang="en-US" sz="1200" dirty="0">
                <a:solidFill>
                  <a:prstClr val="black"/>
                </a:solidFill>
                <a:latin typeface="Meiryo UI" panose="020B0604030504040204" pitchFamily="50" charset="-128"/>
                <a:ea typeface="Meiryo UI" panose="020B0604030504040204" pitchFamily="50" charset="-128"/>
              </a:rPr>
              <a:t>に大阪のユニークさをかけあわせたらとても楽しそうだと思います（たこやきロボ、漫才</a:t>
            </a:r>
            <a:r>
              <a:rPr kumimoji="1" lang="en-US" altLang="ja-JP" sz="1200" dirty="0" smtClean="0">
                <a:solidFill>
                  <a:prstClr val="black"/>
                </a:solidFill>
                <a:latin typeface="Meiryo UI" panose="020B0604030504040204" pitchFamily="50" charset="-128"/>
                <a:ea typeface="Meiryo UI" panose="020B0604030504040204" pitchFamily="50" charset="-128"/>
              </a:rPr>
              <a:t>AI</a:t>
            </a:r>
            <a:r>
              <a:rPr kumimoji="1" lang="ja-JP" altLang="en-US" sz="1200" dirty="0" smtClean="0">
                <a:solidFill>
                  <a:prstClr val="black"/>
                </a:solidFill>
                <a:latin typeface="Meiryo UI" panose="020B0604030504040204" pitchFamily="50" charset="-128"/>
                <a:ea typeface="Meiryo UI" panose="020B0604030504040204" pitchFamily="50" charset="-128"/>
              </a:rPr>
              <a:t>　</a:t>
            </a:r>
            <a:r>
              <a:rPr kumimoji="1" lang="en-US" altLang="ja-JP" sz="1200" dirty="0" err="1" smtClean="0">
                <a:solidFill>
                  <a:prstClr val="black"/>
                </a:solidFill>
                <a:latin typeface="Meiryo UI" panose="020B0604030504040204" pitchFamily="50" charset="-128"/>
                <a:ea typeface="Meiryo UI" panose="020B0604030504040204" pitchFamily="50" charset="-128"/>
              </a:rPr>
              <a:t>etc</a:t>
            </a:r>
            <a:r>
              <a:rPr kumimoji="1" lang="ja-JP" altLang="en-US" sz="1200" dirty="0" smtClean="0">
                <a:solidFill>
                  <a:prstClr val="black"/>
                </a:solidFill>
                <a:latin typeface="Meiryo UI" panose="020B0604030504040204" pitchFamily="50" charset="-128"/>
                <a:ea typeface="Meiryo UI" panose="020B0604030504040204" pitchFamily="50" charset="-128"/>
              </a:rPr>
              <a:t>）」</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r>
              <a:rPr kumimoji="1" lang="ja-JP" altLang="en-US" sz="1200" dirty="0">
                <a:solidFill>
                  <a:prstClr val="black"/>
                </a:solidFill>
                <a:latin typeface="Meiryo UI" panose="020B0604030504040204" pitchFamily="50" charset="-128"/>
                <a:ea typeface="Meiryo UI" panose="020B0604030504040204" pitchFamily="50" charset="-128"/>
              </a:rPr>
              <a:t>　「関西弁の</a:t>
            </a:r>
            <a:r>
              <a:rPr kumimoji="1" lang="en-US" altLang="ja-JP" sz="1200" dirty="0">
                <a:solidFill>
                  <a:prstClr val="black"/>
                </a:solidFill>
                <a:latin typeface="Meiryo UI" panose="020B0604030504040204" pitchFamily="50" charset="-128"/>
                <a:ea typeface="Meiryo UI" panose="020B0604030504040204" pitchFamily="50" charset="-128"/>
              </a:rPr>
              <a:t>AI</a:t>
            </a:r>
            <a:r>
              <a:rPr kumimoji="1" lang="ja-JP" altLang="en-US" sz="1200" dirty="0">
                <a:solidFill>
                  <a:prstClr val="black"/>
                </a:solidFill>
                <a:latin typeface="Meiryo UI" panose="020B0604030504040204" pitchFamily="50" charset="-128"/>
                <a:ea typeface="Meiryo UI" panose="020B0604030504040204" pitchFamily="50" charset="-128"/>
              </a:rPr>
              <a:t>があったらいい</a:t>
            </a:r>
            <a:r>
              <a:rPr kumimoji="1" lang="ja-JP" altLang="en-US" sz="1200" dirty="0" smtClean="0">
                <a:solidFill>
                  <a:prstClr val="black"/>
                </a:solidFill>
                <a:latin typeface="Meiryo UI" panose="020B0604030504040204" pitchFamily="50" charset="-128"/>
                <a:ea typeface="Meiryo UI" panose="020B0604030504040204" pitchFamily="50" charset="-128"/>
              </a:rPr>
              <a:t>な」、「</a:t>
            </a:r>
            <a:r>
              <a:rPr kumimoji="1" lang="en-US" altLang="ja-JP" sz="1200" dirty="0">
                <a:solidFill>
                  <a:prstClr val="black"/>
                </a:solidFill>
                <a:latin typeface="Meiryo UI" panose="020B0604030504040204" pitchFamily="50" charset="-128"/>
                <a:ea typeface="Meiryo UI" panose="020B0604030504040204" pitchFamily="50" charset="-128"/>
              </a:rPr>
              <a:t>AI</a:t>
            </a:r>
            <a:r>
              <a:rPr kumimoji="1" lang="ja-JP" altLang="en-US" sz="1200" dirty="0">
                <a:solidFill>
                  <a:prstClr val="black"/>
                </a:solidFill>
                <a:latin typeface="Meiryo UI" panose="020B0604030504040204" pitchFamily="50" charset="-128"/>
                <a:ea typeface="Meiryo UI" panose="020B0604030504040204" pitchFamily="50" charset="-128"/>
              </a:rPr>
              <a:t>技術の発達による事故が少なくなる</a:t>
            </a:r>
            <a:r>
              <a:rPr kumimoji="1" lang="ja-JP" altLang="en-US" sz="1200" dirty="0" smtClean="0">
                <a:solidFill>
                  <a:prstClr val="black"/>
                </a:solidFill>
                <a:latin typeface="Meiryo UI" panose="020B0604030504040204" pitchFamily="50" charset="-128"/>
                <a:ea typeface="Meiryo UI" panose="020B0604030504040204" pitchFamily="50" charset="-128"/>
              </a:rPr>
              <a:t>こと」など</a:t>
            </a:r>
            <a:endParaRPr kumimoji="1" lang="en-US" altLang="ja-JP" sz="1200" dirty="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技術</a:t>
            </a:r>
            <a:r>
              <a:rPr kumimoji="1" lang="en-US" altLang="ja-JP" sz="1200" dirty="0" smtClean="0">
                <a:solidFill>
                  <a:prstClr val="black"/>
                </a:solidFill>
                <a:latin typeface="Meiryo UI" panose="020B0604030504040204" pitchFamily="50" charset="-128"/>
                <a:ea typeface="Meiryo UI" panose="020B0604030504040204" pitchFamily="50" charset="-128"/>
              </a:rPr>
              <a:t>】</a:t>
            </a:r>
          </a:p>
          <a:p>
            <a:r>
              <a:rPr kumimoji="1" lang="ja-JP" altLang="en-US" sz="1200" dirty="0">
                <a:solidFill>
                  <a:prstClr val="black"/>
                </a:solidFill>
                <a:latin typeface="Meiryo UI" panose="020B0604030504040204" pitchFamily="50" charset="-128"/>
                <a:ea typeface="Meiryo UI" panose="020B0604030504040204" pitchFamily="50" charset="-128"/>
              </a:rPr>
              <a:t>　「最先端の技術をどんどん取り入れ、その技術を有効に活用していってほしい」、「技術特</a:t>
            </a:r>
            <a:r>
              <a:rPr kumimoji="1" lang="ja-JP" altLang="en-US" sz="1200" dirty="0" smtClean="0">
                <a:solidFill>
                  <a:prstClr val="black"/>
                </a:solidFill>
                <a:latin typeface="Meiryo UI" panose="020B0604030504040204" pitchFamily="50" charset="-128"/>
                <a:ea typeface="Meiryo UI" panose="020B0604030504040204" pitchFamily="50" charset="-128"/>
              </a:rPr>
              <a:t>区をつくる」</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r>
              <a:rPr kumimoji="1" lang="ja-JP" altLang="en-US" sz="1200" dirty="0" smtClean="0">
                <a:solidFill>
                  <a:prstClr val="black"/>
                </a:solidFill>
                <a:latin typeface="Meiryo UI" panose="020B0604030504040204" pitchFamily="50" charset="-128"/>
                <a:ea typeface="Meiryo UI" panose="020B0604030504040204" pitchFamily="50" charset="-128"/>
              </a:rPr>
              <a:t>　「</a:t>
            </a:r>
            <a:r>
              <a:rPr kumimoji="1" lang="ja-JP" altLang="en-US" sz="1200" dirty="0">
                <a:solidFill>
                  <a:prstClr val="black"/>
                </a:solidFill>
                <a:latin typeface="Meiryo UI" panose="020B0604030504040204" pitchFamily="50" charset="-128"/>
                <a:ea typeface="Meiryo UI" panose="020B0604030504040204" pitchFamily="50" charset="-128"/>
              </a:rPr>
              <a:t>大阪が日本のシリコンバレーになるようにすべての人に最高レベルの教育、どんな人</a:t>
            </a:r>
            <a:r>
              <a:rPr kumimoji="1" lang="ja-JP" altLang="en-US" sz="1200" dirty="0" smtClean="0">
                <a:solidFill>
                  <a:prstClr val="black"/>
                </a:solidFill>
                <a:latin typeface="Meiryo UI" panose="020B0604030504040204" pitchFamily="50" charset="-128"/>
                <a:ea typeface="Meiryo UI" panose="020B0604030504040204" pitchFamily="50" charset="-128"/>
              </a:rPr>
              <a:t>でも起業し</a:t>
            </a:r>
            <a:r>
              <a:rPr kumimoji="1" lang="ja-JP" altLang="en-US" sz="1200" dirty="0">
                <a:solidFill>
                  <a:prstClr val="black"/>
                </a:solidFill>
                <a:latin typeface="Meiryo UI" panose="020B0604030504040204" pitchFamily="50" charset="-128"/>
                <a:ea typeface="Meiryo UI" panose="020B0604030504040204" pitchFamily="50" charset="-128"/>
              </a:rPr>
              <a:t>、新しい技術開発をできるチャンスを与え、出来た技術を</a:t>
            </a:r>
            <a:r>
              <a:rPr kumimoji="1" lang="ja-JP" altLang="en-US" sz="1200" dirty="0" smtClean="0">
                <a:solidFill>
                  <a:prstClr val="black"/>
                </a:solidFill>
                <a:latin typeface="Meiryo UI" panose="020B0604030504040204" pitchFamily="50" charset="-128"/>
                <a:ea typeface="Meiryo UI" panose="020B0604030504040204" pitchFamily="50" charset="-128"/>
              </a:rPr>
              <a:t>全力</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サポート</a:t>
            </a:r>
            <a:r>
              <a:rPr kumimoji="1" lang="ja-JP" altLang="en-US" sz="1200" dirty="0">
                <a:solidFill>
                  <a:prstClr val="black"/>
                </a:solidFill>
                <a:latin typeface="Meiryo UI" panose="020B0604030504040204" pitchFamily="50" charset="-128"/>
                <a:ea typeface="Meiryo UI" panose="020B0604030504040204" pitchFamily="50" charset="-128"/>
              </a:rPr>
              <a:t>する</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一番大事なのは</a:t>
            </a:r>
            <a:r>
              <a:rPr kumimoji="1" lang="ja-JP" altLang="en-US" sz="1200" dirty="0" smtClean="0">
                <a:solidFill>
                  <a:prstClr val="black"/>
                </a:solidFill>
                <a:latin typeface="Meiryo UI" panose="020B0604030504040204" pitchFamily="50" charset="-128"/>
                <a:ea typeface="Meiryo UI" panose="020B0604030504040204" pitchFamily="50" charset="-128"/>
              </a:rPr>
              <a:t>安心・安全</a:t>
            </a:r>
            <a:r>
              <a:rPr kumimoji="1" lang="ja-JP" altLang="en-US" sz="1200" dirty="0">
                <a:solidFill>
                  <a:prstClr val="black"/>
                </a:solidFill>
                <a:latin typeface="Meiryo UI" panose="020B0604030504040204" pitchFamily="50" charset="-128"/>
                <a:ea typeface="Meiryo UI" panose="020B0604030504040204" pitchFamily="50" charset="-128"/>
              </a:rPr>
              <a:t>な</a:t>
            </a:r>
            <a:r>
              <a:rPr kumimoji="1" lang="ja-JP" altLang="en-US" sz="1200" dirty="0" smtClean="0">
                <a:solidFill>
                  <a:prstClr val="black"/>
                </a:solidFill>
                <a:latin typeface="Meiryo UI" panose="020B0604030504040204" pitchFamily="50" charset="-128"/>
                <a:ea typeface="Meiryo UI" panose="020B0604030504040204" pitchFamily="50" charset="-128"/>
              </a:rPr>
              <a:t>生活で</a:t>
            </a:r>
            <a:r>
              <a:rPr kumimoji="1" lang="ja-JP" altLang="en-US" sz="1200" dirty="0">
                <a:solidFill>
                  <a:prstClr val="black"/>
                </a:solidFill>
                <a:latin typeface="Meiryo UI" panose="020B0604030504040204" pitchFamily="50" charset="-128"/>
                <a:ea typeface="Meiryo UI" panose="020B0604030504040204" pitchFamily="50" charset="-128"/>
              </a:rPr>
              <a:t>あり、前提条件だと思うので、危険がなく事故が</a:t>
            </a:r>
            <a:r>
              <a:rPr kumimoji="1" lang="ja-JP" altLang="en-US" sz="1200" dirty="0" smtClean="0">
                <a:solidFill>
                  <a:prstClr val="black"/>
                </a:solidFill>
                <a:latin typeface="Meiryo UI" panose="020B0604030504040204" pitchFamily="50" charset="-128"/>
                <a:ea typeface="Meiryo UI" panose="020B0604030504040204" pitchFamily="50" charset="-128"/>
              </a:rPr>
              <a:t>少ない</a:t>
            </a:r>
            <a:r>
              <a:rPr kumimoji="1" lang="ja-JP" altLang="en-US" sz="1200" dirty="0" err="1" smtClean="0">
                <a:solidFill>
                  <a:prstClr val="black"/>
                </a:solidFill>
                <a:latin typeface="Meiryo UI" panose="020B0604030504040204" pitchFamily="50" charset="-128"/>
                <a:ea typeface="Meiryo UI" panose="020B0604030504040204" pitchFamily="50" charset="-128"/>
              </a:rPr>
              <a:t>を</a:t>
            </a:r>
            <a:r>
              <a:rPr kumimoji="1" lang="ja-JP" altLang="en-US" sz="1200" dirty="0" smtClean="0">
                <a:solidFill>
                  <a:prstClr val="black"/>
                </a:solidFill>
                <a:latin typeface="Meiryo UI" panose="020B0604030504040204" pitchFamily="50" charset="-128"/>
                <a:ea typeface="Meiryo UI" panose="020B0604030504040204" pitchFamily="50" charset="-128"/>
              </a:rPr>
              <a:t>高い技術で実現」など</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世界</a:t>
            </a:r>
            <a:r>
              <a:rPr kumimoji="1" lang="en-US" altLang="ja-JP" sz="1200" dirty="0" smtClean="0">
                <a:solidFill>
                  <a:prstClr val="black"/>
                </a:solidFill>
                <a:latin typeface="Meiryo UI" panose="020B0604030504040204" pitchFamily="50" charset="-128"/>
                <a:ea typeface="Meiryo UI" panose="020B0604030504040204" pitchFamily="50" charset="-128"/>
              </a:rPr>
              <a:t>】</a:t>
            </a:r>
          </a:p>
          <a:p>
            <a:r>
              <a:rPr kumimoji="1" lang="ja-JP" altLang="en-US" sz="1200" dirty="0" smtClean="0">
                <a:solidFill>
                  <a:prstClr val="black"/>
                </a:solidFill>
                <a:latin typeface="Meiryo UI" panose="020B0604030504040204" pitchFamily="50" charset="-128"/>
                <a:ea typeface="Meiryo UI" panose="020B0604030504040204" pitchFamily="50" charset="-128"/>
              </a:rPr>
              <a:t>　「世界</a:t>
            </a:r>
            <a:r>
              <a:rPr kumimoji="1" lang="ja-JP" altLang="en-US" sz="1200" dirty="0">
                <a:solidFill>
                  <a:prstClr val="black"/>
                </a:solidFill>
                <a:latin typeface="Meiryo UI" panose="020B0604030504040204" pitchFamily="50" charset="-128"/>
                <a:ea typeface="Meiryo UI" panose="020B0604030504040204" pitchFamily="50" charset="-128"/>
              </a:rPr>
              <a:t>が未だ見つけていない課題を見つけて発表</a:t>
            </a:r>
            <a:r>
              <a:rPr kumimoji="1" lang="ja-JP" altLang="en-US" sz="1200" dirty="0" smtClean="0">
                <a:solidFill>
                  <a:prstClr val="black"/>
                </a:solidFill>
                <a:latin typeface="Meiryo UI" panose="020B0604030504040204" pitchFamily="50" charset="-128"/>
                <a:ea typeface="Meiryo UI" panose="020B0604030504040204" pitchFamily="50" charset="-128"/>
              </a:rPr>
              <a:t>する」、「世界をリードする</a:t>
            </a:r>
            <a:r>
              <a:rPr kumimoji="1" lang="ja-JP" altLang="en-US" sz="1200" dirty="0">
                <a:solidFill>
                  <a:prstClr val="black"/>
                </a:solidFill>
                <a:latin typeface="Meiryo UI" panose="020B0604030504040204" pitchFamily="50" charset="-128"/>
                <a:ea typeface="Meiryo UI" panose="020B0604030504040204" pitchFamily="50" charset="-128"/>
              </a:rPr>
              <a:t>」、「大阪が世界一“夢が叶う”町になってほしい</a:t>
            </a:r>
            <a:r>
              <a:rPr kumimoji="1" lang="ja-JP" altLang="en-US" sz="1200" dirty="0" smtClean="0">
                <a:solidFill>
                  <a:prstClr val="black"/>
                </a:solidFill>
                <a:latin typeface="Meiryo UI" panose="020B0604030504040204" pitchFamily="50" charset="-128"/>
                <a:ea typeface="Meiryo UI" panose="020B0604030504040204" pitchFamily="50" charset="-128"/>
              </a:rPr>
              <a:t>」、</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r>
              <a:rPr kumimoji="1" lang="ja-JP" altLang="en-US" sz="1200" dirty="0">
                <a:solidFill>
                  <a:prstClr val="black"/>
                </a:solidFill>
                <a:latin typeface="Meiryo UI" panose="020B0604030504040204" pitchFamily="50" charset="-128"/>
                <a:ea typeface="Meiryo UI" panose="020B0604030504040204" pitchFamily="50" charset="-128"/>
              </a:rPr>
              <a:t>　「世界の最先端を一番に取り入れ、日本の昔を重んじる心よりも、柔軟に何事もチャレンジする心を中心として</a:t>
            </a:r>
            <a:r>
              <a:rPr kumimoji="1" lang="ja-JP" altLang="en-US" sz="1200" dirty="0" smtClean="0">
                <a:solidFill>
                  <a:prstClr val="black"/>
                </a:solidFill>
                <a:latin typeface="Meiryo UI" panose="020B0604030504040204" pitchFamily="50" charset="-128"/>
                <a:ea typeface="Meiryo UI" panose="020B0604030504040204" pitchFamily="50" charset="-128"/>
              </a:rPr>
              <a:t>いく」、</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r>
              <a:rPr kumimoji="1" lang="ja-JP" altLang="en-US" sz="1200" dirty="0" smtClean="0">
                <a:solidFill>
                  <a:prstClr val="black"/>
                </a:solidFill>
                <a:latin typeface="Meiryo UI" panose="020B0604030504040204" pitchFamily="50" charset="-128"/>
                <a:ea typeface="Meiryo UI" panose="020B0604030504040204" pitchFamily="50" charset="-128"/>
              </a:rPr>
              <a:t>　「大阪府が決して大阪だけのためでなく、先駆者として世界の困っている人を助けられるようなことを行ってほしい」など</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r>
              <a:rPr kumimoji="1" lang="ja-JP" altLang="en-US" sz="1200" dirty="0">
                <a:solidFill>
                  <a:prstClr val="black"/>
                </a:solidFill>
                <a:latin typeface="Meiryo UI" panose="020B0604030504040204" pitchFamily="50" charset="-128"/>
                <a:ea typeface="Meiryo UI" panose="020B0604030504040204" pitchFamily="50" charset="-128"/>
              </a:rPr>
              <a:t>　</a:t>
            </a:r>
            <a:endParaRPr kumimoji="1" lang="en-US" altLang="ja-JP" sz="1200" dirty="0" smtClean="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053066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172143" y="3008233"/>
            <a:ext cx="7431314" cy="584775"/>
          </a:xfrm>
          <a:prstGeom prst="rect">
            <a:avLst/>
          </a:prstGeom>
        </p:spPr>
        <p:txBody>
          <a:bodyPr wrap="square">
            <a:spAutoFit/>
          </a:bodyPr>
          <a:lstStyle/>
          <a:p>
            <a:pPr algn="ctr"/>
            <a:r>
              <a:rPr kumimoji="1" lang="ja-JP" altLang="en-US" sz="3200" dirty="0" smtClean="0">
                <a:latin typeface="Meiryo UI" panose="020B0604030504040204" pitchFamily="50" charset="-128"/>
                <a:ea typeface="Meiryo UI" panose="020B0604030504040204" pitchFamily="50" charset="-128"/>
                <a:cs typeface="Microsoft Himalaya" panose="01010100010101010101" pitchFamily="2" charset="0"/>
              </a:rPr>
              <a:t>（学校種類別</a:t>
            </a:r>
            <a:r>
              <a:rPr kumimoji="1" lang="en-US" altLang="ja-JP" sz="32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zh-CN" altLang="en-US" sz="3200" dirty="0" smtClean="0">
                <a:latin typeface="Meiryo UI" panose="020B0604030504040204" pitchFamily="50" charset="-128"/>
                <a:ea typeface="Meiryo UI" panose="020B0604030504040204" pitchFamily="50" charset="-128"/>
                <a:cs typeface="Microsoft Himalaya" panose="01010100010101010101" pitchFamily="2" charset="0"/>
              </a:rPr>
              <a:t>中学校</a:t>
            </a:r>
            <a:r>
              <a:rPr kumimoji="1" lang="en-US" altLang="ja-JP" sz="32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3200" dirty="0" smtClean="0">
                <a:latin typeface="Meiryo UI" panose="020B0604030504040204" pitchFamily="50" charset="-128"/>
                <a:ea typeface="Meiryo UI" panose="020B0604030504040204" pitchFamily="50" charset="-128"/>
                <a:cs typeface="Microsoft Himalaya" panose="01010100010101010101" pitchFamily="2" charset="0"/>
              </a:rPr>
              <a:t>）</a:t>
            </a:r>
            <a:endParaRPr kumimoji="1" lang="en-US" altLang="ja-JP" sz="32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6" name="正方形/長方形 5"/>
          <p:cNvSpPr/>
          <p:nvPr/>
        </p:nvSpPr>
        <p:spPr>
          <a:xfrm>
            <a:off x="1332564" y="1863646"/>
            <a:ext cx="7476156" cy="646331"/>
          </a:xfrm>
          <a:prstGeom prst="rect">
            <a:avLst/>
          </a:prstGeom>
        </p:spPr>
        <p:txBody>
          <a:bodyPr wrap="square">
            <a:spAutoFit/>
          </a:bodyPr>
          <a:lstStyle/>
          <a:p>
            <a:pPr algn="ctr"/>
            <a:r>
              <a:rPr kumimoji="1" lang="en-US" altLang="ja-JP" sz="3600" dirty="0">
                <a:latin typeface="Meiryo UI" panose="020B0604030504040204" pitchFamily="50" charset="-128"/>
                <a:ea typeface="Meiryo UI" panose="020B0604030504040204" pitchFamily="50" charset="-128"/>
                <a:cs typeface="Microsoft Himalaya" panose="01010100010101010101" pitchFamily="2" charset="0"/>
              </a:rPr>
              <a:t>3</a:t>
            </a:r>
            <a:r>
              <a:rPr kumimoji="1" lang="ja-JP" altLang="en-US" sz="3600" dirty="0" smtClean="0">
                <a:latin typeface="Meiryo UI" panose="020B0604030504040204" pitchFamily="50" charset="-128"/>
                <a:ea typeface="Meiryo UI" panose="020B0604030504040204" pitchFamily="50" charset="-128"/>
                <a:cs typeface="Microsoft Himalaya" panose="01010100010101010101" pitchFamily="2" charset="0"/>
              </a:rPr>
              <a:t>－④．若者（学生</a:t>
            </a:r>
            <a:r>
              <a:rPr kumimoji="1" lang="ja-JP" altLang="en-US" sz="3600" dirty="0">
                <a:latin typeface="Meiryo UI" panose="020B0604030504040204" pitchFamily="50" charset="-128"/>
                <a:ea typeface="Meiryo UI" panose="020B0604030504040204" pitchFamily="50" charset="-128"/>
                <a:cs typeface="Microsoft Himalaya" panose="01010100010101010101" pitchFamily="2" charset="0"/>
              </a:rPr>
              <a:t>）アンケート結果</a:t>
            </a:r>
          </a:p>
        </p:txBody>
      </p:sp>
      <p:sp>
        <p:nvSpPr>
          <p:cNvPr id="10"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38</a:t>
            </a:fld>
            <a:endParaRPr kumimoji="1" lang="ja-JP" altLang="en-US"/>
          </a:p>
        </p:txBody>
      </p:sp>
      <p:sp>
        <p:nvSpPr>
          <p:cNvPr id="8" name="テキスト ボックス 7"/>
          <p:cNvSpPr txBox="1"/>
          <p:nvPr/>
        </p:nvSpPr>
        <p:spPr>
          <a:xfrm>
            <a:off x="2627463" y="4676041"/>
            <a:ext cx="5301603" cy="1297791"/>
          </a:xfrm>
          <a:prstGeom prst="rect">
            <a:avLst/>
          </a:prstGeom>
          <a:noFill/>
        </p:spPr>
        <p:txBody>
          <a:bodyPr wrap="square" rtlCol="0">
            <a:spAutoFit/>
          </a:bodyPr>
          <a:lstStyle/>
          <a:p>
            <a:pPr>
              <a:lnSpc>
                <a:spcPts val="2200"/>
              </a:lnSpc>
            </a:pPr>
            <a:r>
              <a:rPr kumimoji="1" lang="ja-JP" altLang="en-US" sz="1600" b="1"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600" b="1" dirty="0">
                <a:latin typeface="Meiryo UI" panose="020B0604030504040204" pitchFamily="50" charset="-128"/>
                <a:ea typeface="Meiryo UI" panose="020B0604030504040204" pitchFamily="50" charset="-128"/>
                <a:cs typeface="Microsoft Himalaya" panose="01010100010101010101" pitchFamily="2" charset="0"/>
              </a:rPr>
              <a:t>実施</a:t>
            </a:r>
            <a:r>
              <a:rPr kumimoji="1" lang="ja-JP" altLang="en-US" sz="1600" b="1" dirty="0" smtClean="0">
                <a:latin typeface="Meiryo UI" panose="020B0604030504040204" pitchFamily="50" charset="-128"/>
                <a:ea typeface="Meiryo UI" panose="020B0604030504040204" pitchFamily="50" charset="-128"/>
                <a:cs typeface="Microsoft Himalaya" panose="01010100010101010101" pitchFamily="2" charset="0"/>
              </a:rPr>
              <a:t>概要＞</a:t>
            </a:r>
            <a:endParaRPr kumimoji="1" lang="en-US" altLang="ja-JP" sz="1600" b="1"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spcBef>
                <a:spcPts val="600"/>
              </a:spcBef>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（府内の２中学校の</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授業等で実施）</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 対      象</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生徒</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163</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人 </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2200"/>
              </a:lnSpc>
            </a:pP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 実施</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期間</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：令和</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年</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月</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20</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日</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令和</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年</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月</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21</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日</a:t>
            </a:r>
            <a:endPar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1385145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61EF540-5CB6-483A-A4DA-F9E60F8B4EFB}" type="slidenum">
              <a:rPr lang="ja-JP" altLang="en-US" smtClean="0"/>
              <a:pPr/>
              <a:t>3</a:t>
            </a:fld>
            <a:endParaRPr lang="ja-JP" altLang="en-US"/>
          </a:p>
        </p:txBody>
      </p:sp>
      <p:sp>
        <p:nvSpPr>
          <p:cNvPr id="3" name="正方形/長方形 2"/>
          <p:cNvSpPr/>
          <p:nvPr/>
        </p:nvSpPr>
        <p:spPr>
          <a:xfrm>
            <a:off x="1725917" y="546707"/>
            <a:ext cx="6654800" cy="646331"/>
          </a:xfrm>
          <a:prstGeom prst="rect">
            <a:avLst/>
          </a:prstGeom>
        </p:spPr>
        <p:txBody>
          <a:bodyPr wrap="square">
            <a:spAutoFit/>
          </a:bodyPr>
          <a:lstStyle/>
          <a:p>
            <a:pPr algn="ctr"/>
            <a:r>
              <a:rPr kumimoji="1" lang="ja-JP" altLang="en-US" sz="3600" dirty="0" smtClean="0">
                <a:latin typeface="Meiryo UI" panose="020B0604030504040204" pitchFamily="50" charset="-128"/>
                <a:ea typeface="Meiryo UI" panose="020B0604030504040204" pitchFamily="50" charset="-128"/>
                <a:cs typeface="Microsoft Himalaya" panose="01010100010101010101" pitchFamily="2" charset="0"/>
              </a:rPr>
              <a:t>アンケート実施目的等</a:t>
            </a:r>
            <a:endParaRPr kumimoji="1" lang="en-US" altLang="ja-JP" sz="36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7" name="テキスト ボックス 6"/>
          <p:cNvSpPr txBox="1"/>
          <p:nvPr/>
        </p:nvSpPr>
        <p:spPr>
          <a:xfrm>
            <a:off x="317837" y="1862246"/>
            <a:ext cx="9470961" cy="483209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0"/>
            <a:r>
              <a:rPr kumimoji="1" lang="ja-JP" altLang="en-US" sz="1400" b="1"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■実施目的</a:t>
            </a:r>
            <a:endParaRPr kumimoji="1" lang="en-US" altLang="ja-JP" sz="1400" b="1"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marL="268288" lvl="0" indent="-268288"/>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・大阪の将来を府民の皆さんと共に創り上げていくため</a:t>
            </a:r>
            <a:r>
              <a:rPr kumimoji="1" lang="ja-JP" altLang="en-US" sz="14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、「万博のインパクトを活かした大阪の将来に向けたビジョン」の策定</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に向けた検討状況（有識者ＷＧにおける議論等）を踏まえ、将来の大阪について、アンケート調査を実施するとともに、次代を担う若者を中心に意見交換を実施。</a:t>
            </a:r>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400" b="1"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■実施方法、対象等</a:t>
            </a:r>
            <a:endParaRPr kumimoji="1" lang="en-US" altLang="ja-JP" sz="1400" b="1"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一般府民</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a:t>
            </a:r>
          </a:p>
          <a:p>
            <a:pPr lvl="0"/>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○インターネットアンケート（民間会社を通じて実施）　令和</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年</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月に実施。</a:t>
            </a:r>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・対　　象 ：府民</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1,000</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人（国勢調査の結果に基づいて性・年代・居住地による割付）</a:t>
            </a:r>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・実施手法：ビジョン策定に向けた検討状況を確認（本府ホームページの閲覧）いただいたうえで回答。</a:t>
            </a:r>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○アンケート用紙の配布（セミナー開催を通じて実施）令和</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年</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月</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２月に実施。</a:t>
            </a:r>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・対　　象 ：府民</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138</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人（セミナー参加者）</a:t>
            </a:r>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・実施手法：府職員からビジョン策定に向けた検討状況を説明のうえ、アンケートに回答。</a:t>
            </a:r>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学生等</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a:t>
            </a:r>
          </a:p>
          <a:p>
            <a:pPr lvl="0"/>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○アンケート用紙の配布（学校の授業等を通じて実施）令和</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年</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月に実施</a:t>
            </a:r>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・対　　象 ：府内の学生・生徒</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494</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人（学校の授業等で実施。実施校</a:t>
            </a:r>
            <a:r>
              <a:rPr kumimoji="1" lang="ja-JP" altLang="en-US" sz="14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は４ページ</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に記載。）</a:t>
            </a:r>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・実施手法：府職員からビジョン策定に向けた検討状況を説明のうえ、意見交換等を実施し、アンケートに回答。</a:t>
            </a:r>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当該アンケートのほか、令和元年</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10</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月</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〜12</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月の間に、大学生（約</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150</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名）と意見交換を実施。</a:t>
            </a:r>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940769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．学生アンケート結果（中学校）</a:t>
            </a:r>
          </a:p>
        </p:txBody>
      </p:sp>
      <p:sp>
        <p:nvSpPr>
          <p:cNvPr id="2" name="正方形/長方形 1"/>
          <p:cNvSpPr/>
          <p:nvPr/>
        </p:nvSpPr>
        <p:spPr>
          <a:xfrm>
            <a:off x="243983" y="1901282"/>
            <a:ext cx="9418033" cy="461665"/>
          </a:xfrm>
          <a:prstGeom prst="rect">
            <a:avLst/>
          </a:prstGeom>
        </p:spPr>
        <p:txBody>
          <a:bodyPr wrap="square">
            <a:spAutoFit/>
          </a:bodyPr>
          <a:lstStyle/>
          <a:p>
            <a:r>
              <a:rPr lang="ja-JP" altLang="en-US" sz="1200" dirty="0" smtClean="0">
                <a:latin typeface="Meiryo UI" panose="020B0604030504040204" pitchFamily="50" charset="-128"/>
                <a:ea typeface="Meiryo UI" panose="020B0604030504040204" pitchFamily="50" charset="-128"/>
              </a:rPr>
              <a:t>Q「</a:t>
            </a:r>
            <a:r>
              <a:rPr lang="ja-JP" altLang="en-US" sz="1200" dirty="0">
                <a:latin typeface="Meiryo UI" panose="020B0604030504040204" pitchFamily="50" charset="-128"/>
                <a:ea typeface="Meiryo UI" panose="020B0604030504040204" pitchFamily="50" charset="-128"/>
              </a:rPr>
              <a:t>多様なチャレンジによる成長」の取組みの方向性を実現していくために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7"/>
            <a:ext cx="9608533" cy="10187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(1)</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最も大切だと思う取組みの方向性（「多様なチャレンジによる成長」）</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363538" lvl="0" indent="-363538"/>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300" dirty="0">
                <a:solidFill>
                  <a:prstClr val="black"/>
                </a:solidFill>
                <a:latin typeface="Meiryo UI" panose="020B0604030504040204" pitchFamily="50" charset="-128"/>
                <a:ea typeface="Meiryo UI" panose="020B0604030504040204" pitchFamily="50" charset="-128"/>
              </a:rPr>
              <a:t>〇</a:t>
            </a:r>
            <a:r>
              <a:rPr kumimoji="1" lang="ja-JP" altLang="en-US" sz="1300" u="sng" dirty="0">
                <a:solidFill>
                  <a:prstClr val="black"/>
                </a:solidFill>
                <a:latin typeface="Meiryo UI" panose="020B0604030504040204" pitchFamily="50" charset="-128"/>
                <a:ea typeface="Meiryo UI" panose="020B0604030504040204" pitchFamily="50" charset="-128"/>
              </a:rPr>
              <a:t>「どんな病気でも治せる新しい医療技術等が次々と生まれる」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u="sng" dirty="0" smtClean="0">
                <a:solidFill>
                  <a:prstClr val="black"/>
                </a:solidFill>
                <a:latin typeface="Meiryo UI" panose="020B0604030504040204" pitchFamily="50" charset="-128"/>
                <a:ea typeface="Meiryo UI" panose="020B0604030504040204" pitchFamily="50" charset="-128"/>
              </a:rPr>
              <a:t>「</a:t>
            </a:r>
            <a:r>
              <a:rPr kumimoji="1" lang="en-US" altLang="ja-JP" sz="1300" u="sng" dirty="0" smtClean="0">
                <a:solidFill>
                  <a:prstClr val="black"/>
                </a:solidFill>
                <a:latin typeface="Meiryo UI" panose="020B0604030504040204" pitchFamily="50" charset="-128"/>
                <a:ea typeface="Meiryo UI" panose="020B0604030504040204" pitchFamily="50" charset="-128"/>
              </a:rPr>
              <a:t>CO2</a:t>
            </a:r>
            <a:r>
              <a:rPr kumimoji="1" lang="ja-JP" altLang="en-US" sz="1300" u="sng" dirty="0">
                <a:solidFill>
                  <a:prstClr val="black"/>
                </a:solidFill>
                <a:latin typeface="Meiryo UI" panose="020B0604030504040204" pitchFamily="50" charset="-128"/>
                <a:ea typeface="Meiryo UI" panose="020B0604030504040204" pitchFamily="50" charset="-128"/>
              </a:rPr>
              <a:t>やプラスチックゴミの排出をゼロにするなど、地球の環境が守られている」</a:t>
            </a:r>
            <a:r>
              <a:rPr kumimoji="1" lang="ja-JP" altLang="en-US" sz="1300" dirty="0">
                <a:solidFill>
                  <a:prstClr val="black"/>
                </a:solidFill>
                <a:latin typeface="Meiryo UI" panose="020B0604030504040204" pitchFamily="50" charset="-128"/>
                <a:ea typeface="Meiryo UI" panose="020B0604030504040204" pitchFamily="50" charset="-128"/>
              </a:rPr>
              <a:t>、</a:t>
            </a:r>
            <a:r>
              <a:rPr kumimoji="1" lang="ja-JP" altLang="en-US" sz="1300" u="sng" dirty="0">
                <a:solidFill>
                  <a:prstClr val="black"/>
                </a:solidFill>
                <a:latin typeface="Meiryo UI" panose="020B0604030504040204" pitchFamily="50" charset="-128"/>
                <a:ea typeface="Meiryo UI" panose="020B0604030504040204" pitchFamily="50" charset="-128"/>
              </a:rPr>
              <a:t>「失敗しても、何度でも新たな事業に挑戦できる」</a:t>
            </a:r>
            <a:r>
              <a:rPr kumimoji="1" lang="ja-JP" altLang="en-US" sz="1300" dirty="0">
                <a:solidFill>
                  <a:prstClr val="black"/>
                </a:solidFill>
                <a:latin typeface="Meiryo UI" panose="020B0604030504040204" pitchFamily="50" charset="-128"/>
                <a:ea typeface="Meiryo UI" panose="020B0604030504040204" pitchFamily="50" charset="-128"/>
              </a:rPr>
              <a:t>の順となっている。</a:t>
            </a:r>
            <a:endParaRPr kumimoji="1" lang="en-US" altLang="ja-JP" sz="1300" dirty="0">
              <a:solidFill>
                <a:prstClr val="black"/>
              </a:solidFill>
              <a:latin typeface="Meiryo UI" panose="020B0604030504040204" pitchFamily="50" charset="-128"/>
              <a:ea typeface="Meiryo UI" panose="020B0604030504040204" pitchFamily="50" charset="-128"/>
            </a:endParaRP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39</a:t>
            </a:fld>
            <a:endParaRPr kumimoji="1" lang="ja-JP" altLang="en-US"/>
          </a:p>
        </p:txBody>
      </p:sp>
      <p:graphicFrame>
        <p:nvGraphicFramePr>
          <p:cNvPr id="8" name="グラフ 7"/>
          <p:cNvGraphicFramePr>
            <a:graphicFrameLocks/>
          </p:cNvGraphicFramePr>
          <p:nvPr>
            <p:extLst>
              <p:ext uri="{D42A27DB-BD31-4B8C-83A1-F6EECF244321}">
                <p14:modId xmlns:p14="http://schemas.microsoft.com/office/powerpoint/2010/main" val="1214716152"/>
              </p:ext>
            </p:extLst>
          </p:nvPr>
        </p:nvGraphicFramePr>
        <p:xfrm>
          <a:off x="0" y="2895600"/>
          <a:ext cx="99060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p:cNvSpPr txBox="1"/>
          <p:nvPr/>
        </p:nvSpPr>
        <p:spPr>
          <a:xfrm>
            <a:off x="8806375" y="7113362"/>
            <a:ext cx="982423"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n=159</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455933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．学生アンケート結果（中学校）</a:t>
            </a:r>
          </a:p>
        </p:txBody>
      </p:sp>
      <p:sp>
        <p:nvSpPr>
          <p:cNvPr id="2" name="正方形/長方形 1"/>
          <p:cNvSpPr/>
          <p:nvPr/>
        </p:nvSpPr>
        <p:spPr>
          <a:xfrm>
            <a:off x="233559" y="1906351"/>
            <a:ext cx="9418033"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Q「いのち輝く幸せな暮らし」の取組みの方向性を実現していくために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8"/>
            <a:ext cx="9608533" cy="10517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(2)</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最も大切だと思う取組みの方向性（「いのち輝く幸せな暮らし」）</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174625" lvl="0" indent="-174625"/>
            <a:r>
              <a:rPr kumimoji="1" lang="ja-JP" altLang="en-US" sz="1400" dirty="0">
                <a:solidFill>
                  <a:prstClr val="black"/>
                </a:solidFill>
                <a:latin typeface="Meiryo UI" panose="020B0604030504040204" pitchFamily="50" charset="-128"/>
                <a:ea typeface="Meiryo UI" panose="020B0604030504040204" pitchFamily="50" charset="-128"/>
              </a:rPr>
              <a:t>　</a:t>
            </a:r>
            <a:r>
              <a:rPr kumimoji="1" lang="ja-JP" altLang="en-US" sz="1300" dirty="0">
                <a:solidFill>
                  <a:prstClr val="black"/>
                </a:solidFill>
                <a:latin typeface="Meiryo UI" panose="020B0604030504040204" pitchFamily="50" charset="-128"/>
                <a:ea typeface="Meiryo UI" panose="020B0604030504040204" pitchFamily="50" charset="-128"/>
              </a:rPr>
              <a:t>〇</a:t>
            </a:r>
            <a:r>
              <a:rPr kumimoji="1" lang="ja-JP" altLang="en-US" sz="1300" u="sng" dirty="0">
                <a:solidFill>
                  <a:prstClr val="black"/>
                </a:solidFill>
                <a:latin typeface="Meiryo UI" panose="020B0604030504040204" pitchFamily="50" charset="-128"/>
                <a:ea typeface="Meiryo UI" panose="020B0604030504040204" pitchFamily="50" charset="-128"/>
              </a:rPr>
              <a:t>「医療が飛躍的に進歩し、誰もがいつまでも健康でいられる」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u="sng" dirty="0">
                <a:solidFill>
                  <a:prstClr val="black"/>
                </a:solidFill>
                <a:latin typeface="Meiryo UI" panose="020B0604030504040204" pitchFamily="50" charset="-128"/>
                <a:ea typeface="Meiryo UI" panose="020B0604030504040204" pitchFamily="50" charset="-128"/>
              </a:rPr>
              <a:t>「予知技術や減災技術等により、災害による犠牲がでない」、 「一人ひとりの人権が尊重され、誰もが個性や能力をいかして自己実現ができる」</a:t>
            </a:r>
            <a:r>
              <a:rPr kumimoji="1" lang="ja-JP" altLang="en-US" sz="1300" dirty="0">
                <a:solidFill>
                  <a:prstClr val="black"/>
                </a:solidFill>
                <a:latin typeface="Meiryo UI" panose="020B0604030504040204" pitchFamily="50" charset="-128"/>
                <a:ea typeface="Meiryo UI" panose="020B0604030504040204" pitchFamily="50" charset="-128"/>
              </a:rPr>
              <a:t>の順となっている。</a:t>
            </a: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40</a:t>
            </a:fld>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3913727363"/>
              </p:ext>
            </p:extLst>
          </p:nvPr>
        </p:nvGraphicFramePr>
        <p:xfrm>
          <a:off x="-20847" y="2849880"/>
          <a:ext cx="9926848" cy="4709795"/>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8707677" y="7080711"/>
            <a:ext cx="982423"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n=160</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816602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．学生アンケート結果（中学校）</a:t>
            </a:r>
          </a:p>
        </p:txBody>
      </p:sp>
      <p:sp>
        <p:nvSpPr>
          <p:cNvPr id="2" name="正方形/長方形 1"/>
          <p:cNvSpPr/>
          <p:nvPr/>
        </p:nvSpPr>
        <p:spPr>
          <a:xfrm>
            <a:off x="272067" y="2072596"/>
            <a:ext cx="9418033"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Q「世界の未来をともにつくる」の取組みの方向性を実現していくために</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をどのようなまちにしていくことが大切だと思うか</a:t>
            </a:r>
          </a:p>
          <a:p>
            <a:r>
              <a:rPr lang="ja-JP" altLang="en-US" sz="1200" dirty="0">
                <a:latin typeface="Meiryo UI" panose="020B0604030504040204" pitchFamily="50" charset="-128"/>
                <a:ea typeface="Meiryo UI" panose="020B0604030504040204" pitchFamily="50" charset="-128"/>
              </a:rPr>
              <a:t>　（最も大切だと思うことを一つ）</a:t>
            </a:r>
          </a:p>
        </p:txBody>
      </p:sp>
      <p:sp>
        <p:nvSpPr>
          <p:cNvPr id="5" name="正方形/長方形 4"/>
          <p:cNvSpPr/>
          <p:nvPr/>
        </p:nvSpPr>
        <p:spPr>
          <a:xfrm>
            <a:off x="81567" y="722248"/>
            <a:ext cx="9608533" cy="9737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400" b="1" dirty="0">
                <a:solidFill>
                  <a:prstClr val="black"/>
                </a:solidFill>
                <a:latin typeface="Meiryo UI" panose="020B0604030504040204" pitchFamily="50" charset="-128"/>
                <a:ea typeface="Meiryo UI" panose="020B0604030504040204" pitchFamily="50" charset="-128"/>
              </a:rPr>
              <a:t>Ｑ１</a:t>
            </a:r>
            <a:r>
              <a:rPr kumimoji="1" lang="en-US" altLang="ja-JP" sz="1400" b="1" dirty="0">
                <a:solidFill>
                  <a:prstClr val="black"/>
                </a:solidFill>
                <a:latin typeface="Meiryo UI" panose="020B0604030504040204" pitchFamily="50" charset="-128"/>
                <a:ea typeface="Meiryo UI" panose="020B0604030504040204" pitchFamily="50" charset="-128"/>
              </a:rPr>
              <a:t>(3)</a:t>
            </a:r>
            <a:r>
              <a:rPr kumimoji="1" lang="ja-JP" altLang="en-US" sz="1400" b="1" dirty="0">
                <a:solidFill>
                  <a:prstClr val="black"/>
                </a:solidFill>
                <a:latin typeface="Meiryo UI" panose="020B0604030504040204" pitchFamily="50" charset="-128"/>
                <a:ea typeface="Meiryo UI" panose="020B0604030504040204" pitchFamily="50" charset="-128"/>
              </a:rPr>
              <a:t>　最も大切だと思う取組みの方向性（「世界の未来をともにつくる」）</a:t>
            </a:r>
            <a:endParaRPr kumimoji="1" lang="en-US" altLang="ja-JP" sz="1400" b="1" dirty="0">
              <a:solidFill>
                <a:prstClr val="black"/>
              </a:solidFill>
              <a:latin typeface="Meiryo UI" panose="020B0604030504040204" pitchFamily="50" charset="-128"/>
              <a:ea typeface="Meiryo UI" panose="020B0604030504040204" pitchFamily="50" charset="-128"/>
            </a:endParaRPr>
          </a:p>
          <a:p>
            <a:pPr lvl="0"/>
            <a:endParaRPr kumimoji="1" lang="en-US" altLang="ja-JP" sz="1400" b="1" dirty="0">
              <a:solidFill>
                <a:prstClr val="black"/>
              </a:solidFill>
              <a:latin typeface="Meiryo UI" panose="020B0604030504040204" pitchFamily="50" charset="-128"/>
              <a:ea typeface="Meiryo UI" panose="020B0604030504040204" pitchFamily="50" charset="-128"/>
            </a:endParaRPr>
          </a:p>
          <a:p>
            <a:pPr marL="174625" lvl="0" indent="-174625"/>
            <a:r>
              <a:rPr kumimoji="1" lang="ja-JP" altLang="en-US" sz="1300" dirty="0">
                <a:solidFill>
                  <a:prstClr val="black"/>
                </a:solidFill>
                <a:latin typeface="Meiryo UI" panose="020B0604030504040204" pitchFamily="50" charset="-128"/>
                <a:ea typeface="Meiryo UI" panose="020B0604030504040204" pitchFamily="50" charset="-128"/>
              </a:rPr>
              <a:t>　○</a:t>
            </a:r>
            <a:r>
              <a:rPr kumimoji="1" lang="ja-JP" altLang="en-US" sz="1300" u="sng" dirty="0">
                <a:solidFill>
                  <a:prstClr val="black"/>
                </a:solidFill>
                <a:latin typeface="Meiryo UI" panose="020B0604030504040204" pitchFamily="50" charset="-128"/>
                <a:ea typeface="Meiryo UI" panose="020B0604030504040204" pitchFamily="50" charset="-128"/>
              </a:rPr>
              <a:t>「大阪が有するまちづくりや交通対策、バリアフリー対策などのノウハウを活かして、世界の都市問題を解決につなげている」</a:t>
            </a:r>
            <a:r>
              <a:rPr kumimoji="1" lang="ja-JP" altLang="en-US" sz="1300" dirty="0">
                <a:solidFill>
                  <a:prstClr val="black"/>
                </a:solidFill>
                <a:latin typeface="Meiryo UI" panose="020B0604030504040204" pitchFamily="50" charset="-128"/>
                <a:ea typeface="Meiryo UI" panose="020B0604030504040204" pitchFamily="50" charset="-128"/>
              </a:rPr>
              <a:t>の回答が最も多く、次いで、</a:t>
            </a:r>
            <a:r>
              <a:rPr kumimoji="1" lang="ja-JP" altLang="en-US" sz="1300" u="sng" dirty="0">
                <a:solidFill>
                  <a:prstClr val="black"/>
                </a:solidFill>
                <a:latin typeface="Meiryo UI" panose="020B0604030504040204" pitchFamily="50" charset="-128"/>
                <a:ea typeface="Meiryo UI" panose="020B0604030504040204" pitchFamily="50" charset="-128"/>
              </a:rPr>
              <a:t>「大阪が地球温暖化対策やプラスチックごみ対策などの世界のモデルになっている」</a:t>
            </a:r>
            <a:r>
              <a:rPr kumimoji="1" lang="ja-JP" altLang="en-US" sz="1300" dirty="0">
                <a:solidFill>
                  <a:prstClr val="black"/>
                </a:solidFill>
                <a:latin typeface="Meiryo UI" panose="020B0604030504040204" pitchFamily="50" charset="-128"/>
                <a:ea typeface="Meiryo UI" panose="020B0604030504040204" pitchFamily="50" charset="-128"/>
              </a:rPr>
              <a:t>の順となっている。</a:t>
            </a: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41</a:t>
            </a:fld>
            <a:endParaRPr kumimoji="1" lang="ja-JP" altLang="en-US"/>
          </a:p>
        </p:txBody>
      </p:sp>
      <p:graphicFrame>
        <p:nvGraphicFramePr>
          <p:cNvPr id="8" name="グラフ 7"/>
          <p:cNvGraphicFramePr>
            <a:graphicFrameLocks/>
          </p:cNvGraphicFramePr>
          <p:nvPr>
            <p:extLst>
              <p:ext uri="{D42A27DB-BD31-4B8C-83A1-F6EECF244321}">
                <p14:modId xmlns:p14="http://schemas.microsoft.com/office/powerpoint/2010/main" val="4176082981"/>
              </p:ext>
            </p:extLst>
          </p:nvPr>
        </p:nvGraphicFramePr>
        <p:xfrm>
          <a:off x="-20847" y="2910839"/>
          <a:ext cx="9926848" cy="4648835"/>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p:cNvSpPr txBox="1"/>
          <p:nvPr/>
        </p:nvSpPr>
        <p:spPr>
          <a:xfrm>
            <a:off x="8809501" y="7080165"/>
            <a:ext cx="982423" cy="276999"/>
          </a:xfrm>
          <a:prstGeom prst="rect">
            <a:avLst/>
          </a:prstGeom>
          <a:noFill/>
          <a:ln>
            <a:noFill/>
          </a:ln>
        </p:spPr>
        <p:txBody>
          <a:bodyPr wrap="square" rtlCol="0">
            <a:spAutoFit/>
          </a:bodyPr>
          <a:lstStyle/>
          <a:p>
            <a:pPr algn="ctr"/>
            <a:r>
              <a:rPr kumimoji="1" lang="en-US" altLang="ja-JP" sz="1200" dirty="0" smtClean="0">
                <a:latin typeface="Meiryo UI" panose="020B0604030504040204" pitchFamily="50" charset="-128"/>
                <a:ea typeface="Meiryo UI" panose="020B0604030504040204" pitchFamily="50" charset="-128"/>
              </a:rPr>
              <a:t>n=156</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628975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結果概要　２</a:t>
            </a:r>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．学生アンケート結果（中学校）</a:t>
            </a: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42</a:t>
            </a:fld>
            <a:endParaRPr kumimoji="1" lang="ja-JP" altLang="en-US"/>
          </a:p>
        </p:txBody>
      </p:sp>
      <p:sp>
        <p:nvSpPr>
          <p:cNvPr id="8" name="正方形/長方形 7"/>
          <p:cNvSpPr/>
          <p:nvPr/>
        </p:nvSpPr>
        <p:spPr>
          <a:xfrm>
            <a:off x="138309" y="695623"/>
            <a:ext cx="9608533" cy="9045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600" b="1" dirty="0">
                <a:latin typeface="Meiryo UI" panose="020B0604030504040204" pitchFamily="50" charset="-128"/>
                <a:ea typeface="Meiryo UI" panose="020B0604030504040204" pitchFamily="50" charset="-128"/>
              </a:rPr>
              <a:t>②</a:t>
            </a:r>
            <a:r>
              <a:rPr kumimoji="1" lang="ja-JP" altLang="en-US" sz="1600" b="1" dirty="0" smtClean="0">
                <a:latin typeface="Meiryo UI" panose="020B0604030504040204" pitchFamily="50" charset="-128"/>
                <a:ea typeface="Meiryo UI" panose="020B0604030504040204" pitchFamily="50" charset="-128"/>
              </a:rPr>
              <a:t>未来</a:t>
            </a:r>
            <a:r>
              <a:rPr kumimoji="1" lang="ja-JP" altLang="en-US" sz="1600" b="1" dirty="0">
                <a:latin typeface="Meiryo UI" panose="020B0604030504040204" pitchFamily="50" charset="-128"/>
                <a:ea typeface="Meiryo UI" panose="020B0604030504040204" pitchFamily="50" charset="-128"/>
              </a:rPr>
              <a:t>の大阪（世界一ワクワクする都市）について、あなたの夢やアイデアを教えてください</a:t>
            </a:r>
            <a:r>
              <a:rPr kumimoji="1" lang="ja-JP" altLang="en-US" sz="1600" b="1" dirty="0" smtClean="0">
                <a:latin typeface="Meiryo UI" panose="020B0604030504040204" pitchFamily="50" charset="-128"/>
                <a:ea typeface="Meiryo UI" panose="020B0604030504040204" pitchFamily="50" charset="-128"/>
              </a:rPr>
              <a:t>。（自由記述）</a:t>
            </a:r>
            <a:endParaRPr kumimoji="1" lang="en-US" altLang="ja-JP" sz="1600" b="1" dirty="0" smtClean="0">
              <a:latin typeface="Meiryo UI" panose="020B0604030504040204" pitchFamily="50" charset="-128"/>
              <a:ea typeface="Meiryo UI" panose="020B0604030504040204" pitchFamily="50" charset="-128"/>
            </a:endParaRPr>
          </a:p>
          <a:p>
            <a:pPr lvl="0"/>
            <a:r>
              <a:rPr kumimoji="1" lang="ja-JP" altLang="en-US" sz="1600" b="1" dirty="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〇</a:t>
            </a:r>
            <a:r>
              <a:rPr kumimoji="1" lang="ja-JP" altLang="en-US" sz="1600" dirty="0">
                <a:solidFill>
                  <a:prstClr val="black"/>
                </a:solidFill>
                <a:latin typeface="Meiryo UI" panose="020B0604030504040204" pitchFamily="50" charset="-128"/>
                <a:ea typeface="Meiryo UI" panose="020B0604030504040204" pitchFamily="50" charset="-128"/>
              </a:rPr>
              <a:t>出現頻度の高い単語（名詞）は、</a:t>
            </a:r>
            <a:r>
              <a:rPr kumimoji="1" lang="ja-JP" altLang="en-US" sz="1600" dirty="0" smtClean="0">
                <a:solidFill>
                  <a:prstClr val="black"/>
                </a:solidFill>
                <a:latin typeface="Meiryo UI" panose="020B0604030504040204" pitchFamily="50" charset="-128"/>
                <a:ea typeface="Meiryo UI" panose="020B0604030504040204" pitchFamily="50" charset="-128"/>
              </a:rPr>
              <a:t>「外国人」、「ゴミ」、「テーマパーク」、「きれい」等</a:t>
            </a:r>
            <a:r>
              <a:rPr kumimoji="1" lang="ja-JP" altLang="en-US" sz="1600" dirty="0">
                <a:solidFill>
                  <a:prstClr val="black"/>
                </a:solidFill>
                <a:latin typeface="Meiryo UI" panose="020B0604030504040204" pitchFamily="50" charset="-128"/>
                <a:ea typeface="Meiryo UI" panose="020B0604030504040204" pitchFamily="50" charset="-128"/>
              </a:rPr>
              <a:t>であった</a:t>
            </a:r>
            <a:r>
              <a:rPr kumimoji="1" lang="ja-JP" altLang="en-US" sz="1600" dirty="0" smtClean="0">
                <a:solidFill>
                  <a:prstClr val="black"/>
                </a:solidFill>
                <a:latin typeface="Meiryo UI" panose="020B0604030504040204" pitchFamily="50" charset="-128"/>
                <a:ea typeface="Meiryo UI" panose="020B0604030504040204" pitchFamily="50" charset="-128"/>
              </a:rPr>
              <a:t>。</a:t>
            </a:r>
            <a:endParaRPr kumimoji="1" lang="en-US" altLang="ja-JP" sz="1600" dirty="0">
              <a:solidFill>
                <a:prstClr val="black"/>
              </a:solidFill>
              <a:latin typeface="Meiryo UI" panose="020B0604030504040204" pitchFamily="50" charset="-128"/>
              <a:ea typeface="Meiryo UI" panose="020B0604030504040204" pitchFamily="50" charset="-128"/>
            </a:endParaRPr>
          </a:p>
        </p:txBody>
      </p:sp>
      <p:graphicFrame>
        <p:nvGraphicFramePr>
          <p:cNvPr id="5" name="グラフ 4"/>
          <p:cNvGraphicFramePr>
            <a:graphicFrameLocks/>
          </p:cNvGraphicFramePr>
          <p:nvPr>
            <p:extLst>
              <p:ext uri="{D42A27DB-BD31-4B8C-83A1-F6EECF244321}">
                <p14:modId xmlns:p14="http://schemas.microsoft.com/office/powerpoint/2010/main" val="421375327"/>
              </p:ext>
            </p:extLst>
          </p:nvPr>
        </p:nvGraphicFramePr>
        <p:xfrm>
          <a:off x="0" y="5181600"/>
          <a:ext cx="9926847" cy="2378075"/>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p:cNvSpPr txBox="1"/>
          <p:nvPr/>
        </p:nvSpPr>
        <p:spPr>
          <a:xfrm>
            <a:off x="7782737" y="7096401"/>
            <a:ext cx="2646326" cy="339580"/>
          </a:xfrm>
          <a:prstGeom prst="rect">
            <a:avLst/>
          </a:prstGeom>
          <a:noFill/>
        </p:spPr>
        <p:txBody>
          <a:bodyPr wrap="square" rtlCol="0">
            <a:spAutoFit/>
          </a:bodyPr>
          <a:lstStyle/>
          <a:p>
            <a:pPr>
              <a:lnSpc>
                <a:spcPts val="2200"/>
              </a:lnSpc>
            </a:pP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＊単語（名詞）の出現回数　</a:t>
            </a:r>
            <a:endParaRPr kumimoji="1" lang="en-US" altLang="ja-JP" sz="12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9" name="正方形/長方形 8"/>
          <p:cNvSpPr/>
          <p:nvPr/>
        </p:nvSpPr>
        <p:spPr>
          <a:xfrm>
            <a:off x="138308" y="1843978"/>
            <a:ext cx="9608533" cy="30938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r>
              <a:rPr kumimoji="1" lang="ja-JP" altLang="en-US" sz="1200" dirty="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アンケート抜粋</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pPr lvl="0"/>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外国人</a:t>
            </a:r>
            <a:r>
              <a:rPr kumimoji="1" lang="en-US" altLang="ja-JP" sz="1200" dirty="0" smtClean="0">
                <a:solidFill>
                  <a:prstClr val="black"/>
                </a:solidFill>
                <a:latin typeface="Meiryo UI" panose="020B0604030504040204" pitchFamily="50" charset="-128"/>
                <a:ea typeface="Meiryo UI" panose="020B0604030504040204" pitchFamily="50" charset="-128"/>
              </a:rPr>
              <a:t>】</a:t>
            </a:r>
            <a:endParaRPr kumimoji="1" lang="ja-JP" altLang="en-US" sz="1200" dirty="0">
              <a:solidFill>
                <a:prstClr val="black"/>
              </a:solidFill>
              <a:latin typeface="Meiryo UI" panose="020B0604030504040204" pitchFamily="50" charset="-128"/>
              <a:ea typeface="Meiryo UI" panose="020B0604030504040204" pitchFamily="50" charset="-128"/>
            </a:endParaRPr>
          </a:p>
          <a:p>
            <a:r>
              <a:rPr kumimoji="1" lang="ja-JP" altLang="en-US" sz="1200" dirty="0" smtClean="0">
                <a:solidFill>
                  <a:prstClr val="black"/>
                </a:solidFill>
                <a:latin typeface="Meiryo UI" panose="020B0604030504040204" pitchFamily="50" charset="-128"/>
                <a:ea typeface="Meiryo UI" panose="020B0604030504040204" pitchFamily="50" charset="-128"/>
              </a:rPr>
              <a:t>　「</a:t>
            </a:r>
            <a:r>
              <a:rPr kumimoji="1" lang="ja-JP" altLang="en-US" sz="1200" dirty="0">
                <a:solidFill>
                  <a:prstClr val="black"/>
                </a:solidFill>
                <a:latin typeface="Meiryo UI" panose="020B0604030504040204" pitchFamily="50" charset="-128"/>
                <a:ea typeface="Meiryo UI" panose="020B0604030504040204" pitchFamily="50" charset="-128"/>
              </a:rPr>
              <a:t>外国人向けの会社を起業する</a:t>
            </a:r>
            <a:r>
              <a:rPr kumimoji="1" lang="ja-JP" altLang="en-US" sz="1200" dirty="0" smtClean="0">
                <a:solidFill>
                  <a:prstClr val="black"/>
                </a:solidFill>
                <a:latin typeface="Meiryo UI" panose="020B0604030504040204" pitchFamily="50" charset="-128"/>
                <a:ea typeface="Meiryo UI" panose="020B0604030504040204" pitchFamily="50" charset="-128"/>
              </a:rPr>
              <a:t>」、「外国人</a:t>
            </a:r>
            <a:r>
              <a:rPr kumimoji="1" lang="ja-JP" altLang="en-US" sz="1200" dirty="0">
                <a:solidFill>
                  <a:prstClr val="black"/>
                </a:solidFill>
                <a:latin typeface="Meiryo UI" panose="020B0604030504040204" pitchFamily="50" charset="-128"/>
                <a:ea typeface="Meiryo UI" panose="020B0604030504040204" pitchFamily="50" charset="-128"/>
              </a:rPr>
              <a:t>との関わりを多くする</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大阪に来る外国人の人や大阪の在住者が楽しく暮らせるようにより良いサービスを</a:t>
            </a:r>
            <a:r>
              <a:rPr kumimoji="1" lang="ja-JP" altLang="en-US" sz="1200" dirty="0" smtClean="0">
                <a:solidFill>
                  <a:prstClr val="black"/>
                </a:solidFill>
                <a:latin typeface="Meiryo UI" panose="020B0604030504040204" pitchFamily="50" charset="-128"/>
                <a:ea typeface="Meiryo UI" panose="020B0604030504040204" pitchFamily="50" charset="-128"/>
              </a:rPr>
              <a:t>作る」、</a:t>
            </a:r>
            <a:endParaRPr kumimoji="1" lang="ja-JP" altLang="en-US" sz="1200" dirty="0">
              <a:solidFill>
                <a:prstClr val="black"/>
              </a:solidFill>
              <a:latin typeface="Meiryo UI" panose="020B0604030504040204" pitchFamily="50" charset="-128"/>
              <a:ea typeface="Meiryo UI" panose="020B0604030504040204" pitchFamily="50" charset="-128"/>
            </a:endParaRPr>
          </a:p>
          <a:p>
            <a:r>
              <a:rPr kumimoji="1" lang="ja-JP" altLang="en-US" sz="1200" dirty="0" smtClean="0">
                <a:solidFill>
                  <a:prstClr val="black"/>
                </a:solidFill>
                <a:latin typeface="Meiryo UI" panose="020B0604030504040204" pitchFamily="50" charset="-128"/>
                <a:ea typeface="Meiryo UI" panose="020B0604030504040204" pitchFamily="50" charset="-128"/>
              </a:rPr>
              <a:t>　「</a:t>
            </a:r>
            <a:r>
              <a:rPr kumimoji="1" lang="ja-JP" altLang="en-US" sz="1200" dirty="0">
                <a:solidFill>
                  <a:prstClr val="black"/>
                </a:solidFill>
                <a:latin typeface="Meiryo UI" panose="020B0604030504040204" pitchFamily="50" charset="-128"/>
                <a:ea typeface="Meiryo UI" panose="020B0604030504040204" pitchFamily="50" charset="-128"/>
              </a:rPr>
              <a:t>外国人をたくさん集めて各地でイベントを行う」、「外国人との交流を多くして、外国人と仲良く</a:t>
            </a:r>
            <a:r>
              <a:rPr kumimoji="1" lang="ja-JP" altLang="en-US" sz="1200" dirty="0" smtClean="0">
                <a:solidFill>
                  <a:prstClr val="black"/>
                </a:solidFill>
                <a:latin typeface="Meiryo UI" panose="020B0604030504040204" pitchFamily="50" charset="-128"/>
                <a:ea typeface="Meiryo UI" panose="020B0604030504040204" pitchFamily="50" charset="-128"/>
              </a:rPr>
              <a:t>なる」、「</a:t>
            </a:r>
            <a:r>
              <a:rPr kumimoji="1" lang="ja-JP" altLang="en-US" sz="1200" dirty="0">
                <a:solidFill>
                  <a:prstClr val="black"/>
                </a:solidFill>
                <a:latin typeface="Meiryo UI" panose="020B0604030504040204" pitchFamily="50" charset="-128"/>
                <a:ea typeface="Meiryo UI" panose="020B0604030504040204" pitchFamily="50" charset="-128"/>
              </a:rPr>
              <a:t>外国人と気軽に関われたら楽しいと思う」</a:t>
            </a:r>
          </a:p>
          <a:p>
            <a:r>
              <a:rPr kumimoji="1" lang="ja-JP" altLang="en-US" sz="1200" dirty="0" smtClean="0">
                <a:solidFill>
                  <a:prstClr val="black"/>
                </a:solidFill>
                <a:latin typeface="Meiryo UI" panose="020B0604030504040204" pitchFamily="50" charset="-128"/>
                <a:ea typeface="Meiryo UI" panose="020B0604030504040204" pitchFamily="50" charset="-128"/>
              </a:rPr>
              <a:t>　「</a:t>
            </a:r>
            <a:r>
              <a:rPr kumimoji="1" lang="ja-JP" altLang="en-US" sz="1200" dirty="0">
                <a:solidFill>
                  <a:prstClr val="black"/>
                </a:solidFill>
                <a:latin typeface="Meiryo UI" panose="020B0604030504040204" pitchFamily="50" charset="-128"/>
                <a:ea typeface="Meiryo UI" panose="020B0604030504040204" pitchFamily="50" charset="-128"/>
              </a:rPr>
              <a:t>外国人のためにサービスをしたり、外国人が日本人と交流できる場を無料で提供する</a:t>
            </a:r>
            <a:r>
              <a:rPr kumimoji="1" lang="ja-JP" altLang="en-US" sz="1200" dirty="0" smtClean="0">
                <a:solidFill>
                  <a:prstClr val="black"/>
                </a:solidFill>
                <a:latin typeface="Meiryo UI" panose="020B0604030504040204" pitchFamily="50" charset="-128"/>
                <a:ea typeface="Meiryo UI" panose="020B0604030504040204" pitchFamily="50" charset="-128"/>
              </a:rPr>
              <a:t>」など</a:t>
            </a:r>
            <a:endParaRPr kumimoji="1" lang="ja-JP" altLang="en-US" sz="1200" dirty="0">
              <a:solidFill>
                <a:prstClr val="black"/>
              </a:solidFill>
              <a:latin typeface="Meiryo UI" panose="020B0604030504040204" pitchFamily="50" charset="-128"/>
              <a:ea typeface="Meiryo UI" panose="020B0604030504040204" pitchFamily="50" charset="-128"/>
            </a:endParaRPr>
          </a:p>
          <a:p>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ゴミ</a:t>
            </a:r>
            <a:r>
              <a:rPr kumimoji="1" lang="en-US" altLang="ja-JP" sz="1200" dirty="0" smtClean="0">
                <a:solidFill>
                  <a:prstClr val="black"/>
                </a:solidFill>
                <a:latin typeface="Meiryo UI" panose="020B0604030504040204" pitchFamily="50" charset="-128"/>
                <a:ea typeface="Meiryo UI" panose="020B0604030504040204" pitchFamily="50" charset="-128"/>
              </a:rPr>
              <a:t>】</a:t>
            </a:r>
          </a:p>
          <a:p>
            <a:r>
              <a:rPr kumimoji="1" lang="ja-JP" altLang="en-US" sz="1200" dirty="0" smtClean="0">
                <a:solidFill>
                  <a:prstClr val="black"/>
                </a:solidFill>
                <a:latin typeface="Meiryo UI" panose="020B0604030504040204" pitchFamily="50" charset="-128"/>
                <a:ea typeface="Meiryo UI" panose="020B0604030504040204" pitchFamily="50" charset="-128"/>
              </a:rPr>
              <a:t>　「環境</a:t>
            </a:r>
            <a:r>
              <a:rPr kumimoji="1" lang="ja-JP" altLang="en-US" sz="1200" dirty="0">
                <a:solidFill>
                  <a:prstClr val="black"/>
                </a:solidFill>
                <a:latin typeface="Meiryo UI" panose="020B0604030504040204" pitchFamily="50" charset="-128"/>
                <a:ea typeface="Meiryo UI" panose="020B0604030504040204" pitchFamily="50" charset="-128"/>
              </a:rPr>
              <a:t>でプラスチックなど海や川にゴミを捨てないようにする</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町中にゴミ箱を増やす</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ゴミ拾いを実施する」、「ゴミを捨てないのが当たり前の社会」</a:t>
            </a:r>
          </a:p>
          <a:p>
            <a:r>
              <a:rPr kumimoji="1" lang="ja-JP" altLang="en-US" sz="1200" dirty="0" smtClean="0">
                <a:solidFill>
                  <a:prstClr val="black"/>
                </a:solidFill>
                <a:latin typeface="Meiryo UI" panose="020B0604030504040204" pitchFamily="50" charset="-128"/>
                <a:ea typeface="Meiryo UI" panose="020B0604030504040204" pitchFamily="50" charset="-128"/>
              </a:rPr>
              <a:t>　「</a:t>
            </a:r>
            <a:r>
              <a:rPr kumimoji="1" lang="ja-JP" altLang="en-US" sz="1200" dirty="0">
                <a:solidFill>
                  <a:prstClr val="black"/>
                </a:solidFill>
                <a:latin typeface="Meiryo UI" panose="020B0604030504040204" pitchFamily="50" charset="-128"/>
                <a:ea typeface="Meiryo UI" panose="020B0604030504040204" pitchFamily="50" charset="-128"/>
              </a:rPr>
              <a:t>医療が発達し、交通が便利で、近くにスーパーがあり、ゴミがなく、世界の見本となれるような都市</a:t>
            </a:r>
            <a:r>
              <a:rPr kumimoji="1" lang="ja-JP" altLang="en-US" sz="1200" dirty="0" smtClean="0">
                <a:solidFill>
                  <a:prstClr val="black"/>
                </a:solidFill>
                <a:latin typeface="Meiryo UI" panose="020B0604030504040204" pitchFamily="50" charset="-128"/>
                <a:ea typeface="Meiryo UI" panose="020B0604030504040204" pitchFamily="50" charset="-128"/>
              </a:rPr>
              <a:t>」など</a:t>
            </a:r>
            <a:endParaRPr kumimoji="1" lang="ja-JP" altLang="en-US" sz="1200" dirty="0">
              <a:solidFill>
                <a:prstClr val="black"/>
              </a:solidFill>
              <a:latin typeface="Meiryo UI" panose="020B0604030504040204" pitchFamily="50" charset="-128"/>
              <a:ea typeface="Meiryo UI" panose="020B0604030504040204" pitchFamily="50" charset="-128"/>
            </a:endParaRPr>
          </a:p>
          <a:p>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テーマパーク</a:t>
            </a:r>
            <a:r>
              <a:rPr kumimoji="1" lang="en-US" altLang="ja-JP" sz="1200" dirty="0" smtClean="0">
                <a:solidFill>
                  <a:prstClr val="black"/>
                </a:solidFill>
                <a:latin typeface="Meiryo UI" panose="020B0604030504040204" pitchFamily="50" charset="-128"/>
                <a:ea typeface="Meiryo UI" panose="020B0604030504040204" pitchFamily="50" charset="-128"/>
              </a:rPr>
              <a:t>】</a:t>
            </a:r>
          </a:p>
          <a:p>
            <a:r>
              <a:rPr kumimoji="1" lang="ja-JP" altLang="en-US" sz="1200" dirty="0" smtClean="0">
                <a:solidFill>
                  <a:prstClr val="black"/>
                </a:solidFill>
                <a:latin typeface="Meiryo UI" panose="020B0604030504040204" pitchFamily="50" charset="-128"/>
                <a:ea typeface="Meiryo UI" panose="020B0604030504040204" pitchFamily="50" charset="-128"/>
              </a:rPr>
              <a:t>　「</a:t>
            </a:r>
            <a:r>
              <a:rPr kumimoji="1" lang="ja-JP" altLang="en-US" sz="1200" dirty="0">
                <a:solidFill>
                  <a:prstClr val="black"/>
                </a:solidFill>
                <a:latin typeface="Meiryo UI" panose="020B0604030504040204" pitchFamily="50" charset="-128"/>
                <a:ea typeface="Meiryo UI" panose="020B0604030504040204" pitchFamily="50" charset="-128"/>
              </a:rPr>
              <a:t>大きなテーマパークをつくって、色んな国の人が来てくれる</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テーマパークを増やす</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公園とかテーマパークが多い都市</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大阪をテーマパークの町にする</a:t>
            </a:r>
            <a:r>
              <a:rPr kumimoji="1" lang="ja-JP" altLang="en-US" sz="1200" dirty="0" smtClean="0">
                <a:solidFill>
                  <a:prstClr val="black"/>
                </a:solidFill>
                <a:latin typeface="Meiryo UI" panose="020B0604030504040204" pitchFamily="50" charset="-128"/>
                <a:ea typeface="Meiryo UI" panose="020B0604030504040204" pitchFamily="50" charset="-128"/>
              </a:rPr>
              <a:t>」、</a:t>
            </a:r>
            <a:endParaRPr kumimoji="1" lang="ja-JP" altLang="en-US" sz="1200" dirty="0">
              <a:solidFill>
                <a:prstClr val="black"/>
              </a:solidFill>
              <a:latin typeface="Meiryo UI" panose="020B0604030504040204" pitchFamily="50" charset="-128"/>
              <a:ea typeface="Meiryo UI" panose="020B0604030504040204" pitchFamily="50" charset="-128"/>
            </a:endParaRPr>
          </a:p>
          <a:p>
            <a:r>
              <a:rPr kumimoji="1" lang="ja-JP" altLang="en-US" sz="1200" dirty="0" smtClean="0">
                <a:solidFill>
                  <a:prstClr val="black"/>
                </a:solidFill>
                <a:latin typeface="Meiryo UI" panose="020B0604030504040204" pitchFamily="50" charset="-128"/>
                <a:ea typeface="Meiryo UI" panose="020B0604030504040204" pitchFamily="50" charset="-128"/>
              </a:rPr>
              <a:t>　「</a:t>
            </a:r>
            <a:r>
              <a:rPr kumimoji="1" lang="ja-JP" altLang="en-US" sz="1200" dirty="0">
                <a:solidFill>
                  <a:prstClr val="black"/>
                </a:solidFill>
                <a:latin typeface="Meiryo UI" panose="020B0604030504040204" pitchFamily="50" charset="-128"/>
                <a:ea typeface="Meiryo UI" panose="020B0604030504040204" pitchFamily="50" charset="-128"/>
              </a:rPr>
              <a:t>誰もが楽しい、社会にも貢献するテーマパークがある</a:t>
            </a:r>
            <a:r>
              <a:rPr kumimoji="1" lang="ja-JP" altLang="en-US" sz="1200" dirty="0" smtClean="0">
                <a:solidFill>
                  <a:prstClr val="black"/>
                </a:solidFill>
                <a:latin typeface="Meiryo UI" panose="020B0604030504040204" pitchFamily="50" charset="-128"/>
                <a:ea typeface="Meiryo UI" panose="020B0604030504040204" pitchFamily="50" charset="-128"/>
              </a:rPr>
              <a:t>」など</a:t>
            </a:r>
            <a:endParaRPr kumimoji="1" lang="ja-JP" altLang="en-US" sz="1200" dirty="0">
              <a:solidFill>
                <a:prstClr val="black"/>
              </a:solidFill>
              <a:latin typeface="Meiryo UI" panose="020B0604030504040204" pitchFamily="50" charset="-128"/>
              <a:ea typeface="Meiryo UI" panose="020B0604030504040204" pitchFamily="50" charset="-128"/>
            </a:endParaRPr>
          </a:p>
          <a:p>
            <a:r>
              <a:rPr kumimoji="1" lang="en-US" altLang="ja-JP"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smtClean="0">
                <a:solidFill>
                  <a:prstClr val="black"/>
                </a:solidFill>
                <a:latin typeface="Meiryo UI" panose="020B0604030504040204" pitchFamily="50" charset="-128"/>
                <a:ea typeface="Meiryo UI" panose="020B0604030504040204" pitchFamily="50" charset="-128"/>
              </a:rPr>
              <a:t>きれ</a:t>
            </a:r>
            <a:r>
              <a:rPr kumimoji="1" lang="ja-JP" altLang="en-US" sz="1200" dirty="0">
                <a:solidFill>
                  <a:prstClr val="black"/>
                </a:solidFill>
                <a:latin typeface="Meiryo UI" panose="020B0604030504040204" pitchFamily="50" charset="-128"/>
                <a:ea typeface="Meiryo UI" panose="020B0604030504040204" pitchFamily="50" charset="-128"/>
              </a:rPr>
              <a:t>い</a:t>
            </a:r>
            <a:r>
              <a:rPr kumimoji="1" lang="en-US" altLang="ja-JP" sz="1200" dirty="0" smtClean="0">
                <a:solidFill>
                  <a:prstClr val="black"/>
                </a:solidFill>
                <a:latin typeface="Meiryo UI" panose="020B0604030504040204" pitchFamily="50" charset="-128"/>
                <a:ea typeface="Meiryo UI" panose="020B0604030504040204" pitchFamily="50" charset="-128"/>
              </a:rPr>
              <a:t>】</a:t>
            </a:r>
          </a:p>
          <a:p>
            <a:r>
              <a:rPr kumimoji="1" lang="ja-JP" altLang="en-US" sz="1200" dirty="0" smtClean="0">
                <a:solidFill>
                  <a:prstClr val="black"/>
                </a:solidFill>
                <a:latin typeface="Meiryo UI" panose="020B0604030504040204" pitchFamily="50" charset="-128"/>
                <a:ea typeface="Meiryo UI" panose="020B0604030504040204" pitchFamily="50" charset="-128"/>
              </a:rPr>
              <a:t>　「</a:t>
            </a:r>
            <a:r>
              <a:rPr kumimoji="1" lang="ja-JP" altLang="en-US" sz="1200" dirty="0">
                <a:solidFill>
                  <a:prstClr val="black"/>
                </a:solidFill>
                <a:latin typeface="Meiryo UI" panose="020B0604030504040204" pitchFamily="50" charset="-128"/>
                <a:ea typeface="Meiryo UI" panose="020B0604030504040204" pitchFamily="50" charset="-128"/>
              </a:rPr>
              <a:t>街や道などがきれいで過ごしやすい町にしたい</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環境をきれいにして、住みやすい都市にして大阪をもっといい所にする</a:t>
            </a:r>
            <a:r>
              <a:rPr kumimoji="1" lang="ja-JP" altLang="en-US" sz="1200" dirty="0" smtClean="0">
                <a:solidFill>
                  <a:prstClr val="black"/>
                </a:solidFill>
                <a:latin typeface="Meiryo UI" panose="020B0604030504040204" pitchFamily="50" charset="-128"/>
                <a:ea typeface="Meiryo UI" panose="020B0604030504040204" pitchFamily="50" charset="-128"/>
              </a:rPr>
              <a:t>」、</a:t>
            </a:r>
            <a:endParaRPr kumimoji="1" lang="en-US" altLang="ja-JP" sz="1200" dirty="0" smtClean="0">
              <a:solidFill>
                <a:prstClr val="black"/>
              </a:solidFill>
              <a:latin typeface="Meiryo UI" panose="020B0604030504040204" pitchFamily="50" charset="-128"/>
              <a:ea typeface="Meiryo UI" panose="020B0604030504040204" pitchFamily="50" charset="-128"/>
            </a:endParaRPr>
          </a:p>
          <a:p>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海や川をきれいに保ち、空気のきれいな大阪にしたい</a:t>
            </a:r>
            <a:r>
              <a:rPr kumimoji="1"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みんなが常に笑っていられるように町をきれい</a:t>
            </a:r>
            <a:r>
              <a:rPr kumimoji="1" lang="ja-JP" altLang="en-US" sz="1200" dirty="0" smtClean="0">
                <a:solidFill>
                  <a:prstClr val="black"/>
                </a:solidFill>
                <a:latin typeface="Meiryo UI" panose="020B0604030504040204" pitchFamily="50" charset="-128"/>
                <a:ea typeface="Meiryo UI" panose="020B0604030504040204" pitchFamily="50" charset="-128"/>
              </a:rPr>
              <a:t>にする」など</a:t>
            </a:r>
            <a:endParaRPr kumimoji="1" lang="ja-JP" altLang="en-US" sz="1200" dirty="0">
              <a:solidFill>
                <a:prstClr val="black"/>
              </a:solidFill>
              <a:latin typeface="Meiryo UI" panose="020B0604030504040204" pitchFamily="50" charset="-128"/>
              <a:ea typeface="Meiryo UI" panose="020B0604030504040204" pitchFamily="50" charset="-128"/>
            </a:endParaRPr>
          </a:p>
          <a:p>
            <a:endParaRPr kumimoji="1" lang="en-US" altLang="ja-JP" sz="1200" dirty="0" smtClean="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830764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156903" y="3408440"/>
            <a:ext cx="7567596" cy="646331"/>
          </a:xfrm>
          <a:prstGeom prst="rect">
            <a:avLst/>
          </a:prstGeom>
        </p:spPr>
        <p:txBody>
          <a:bodyPr wrap="square">
            <a:spAutoFit/>
          </a:bodyPr>
          <a:lstStyle/>
          <a:p>
            <a:pPr algn="ctr"/>
            <a:r>
              <a:rPr kumimoji="1" lang="ja-JP" altLang="en-US" sz="3600" dirty="0">
                <a:latin typeface="Meiryo UI" panose="020B0604030504040204" pitchFamily="50" charset="-128"/>
                <a:ea typeface="Meiryo UI" panose="020B0604030504040204" pitchFamily="50" charset="-128"/>
                <a:cs typeface="Microsoft Himalaya" panose="01010100010101010101" pitchFamily="2" charset="0"/>
              </a:rPr>
              <a:t>（参考）ワードクラウド分析</a:t>
            </a:r>
          </a:p>
        </p:txBody>
      </p:sp>
      <p:sp>
        <p:nvSpPr>
          <p:cNvPr id="10"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43</a:t>
            </a:fld>
            <a:endParaRPr kumimoji="1" lang="ja-JP" altLang="en-US"/>
          </a:p>
        </p:txBody>
      </p:sp>
    </p:spTree>
    <p:extLst>
      <p:ext uri="{BB962C8B-B14F-4D97-AF65-F5344CB8AC3E}">
        <p14:creationId xmlns:p14="http://schemas.microsoft.com/office/powerpoint/2010/main" val="890455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105900" y="35557"/>
            <a:ext cx="682898" cy="396833"/>
          </a:xfrm>
        </p:spPr>
        <p:txBody>
          <a:bodyPr/>
          <a:lstStyle/>
          <a:p>
            <a:fld id="{E61EF540-5CB6-483A-A4DA-F9E60F8B4EFB}" type="slidenum">
              <a:rPr lang="ja-JP" altLang="en-US" smtClean="0"/>
              <a:pPr/>
              <a:t>44</a:t>
            </a:fld>
            <a:endParaRPr lang="ja-JP" altLang="en-US"/>
          </a:p>
        </p:txBody>
      </p:sp>
      <p:sp>
        <p:nvSpPr>
          <p:cNvPr id="3" name="正方形/長方形 2"/>
          <p:cNvSpPr/>
          <p:nvPr/>
        </p:nvSpPr>
        <p:spPr>
          <a:xfrm>
            <a:off x="1670218" y="58638"/>
            <a:ext cx="6654800" cy="461665"/>
          </a:xfrm>
          <a:prstGeom prst="rect">
            <a:avLst/>
          </a:prstGeom>
        </p:spPr>
        <p:txBody>
          <a:bodyPr wrap="square">
            <a:spAutoFit/>
          </a:bodyPr>
          <a:lstStyle/>
          <a:p>
            <a:pPr algn="ctr"/>
            <a:r>
              <a:rPr kumimoji="1" lang="ja-JP" altLang="en-US" sz="2400" dirty="0" smtClean="0">
                <a:latin typeface="Meiryo UI" panose="020B0604030504040204" pitchFamily="50" charset="-128"/>
                <a:ea typeface="Meiryo UI" panose="020B0604030504040204" pitchFamily="50" charset="-128"/>
                <a:cs typeface="Microsoft Himalaya" panose="01010100010101010101" pitchFamily="2" charset="0"/>
              </a:rPr>
              <a:t>ワードクラウドによる分析方法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Q</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②自由記述）</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8" name="テキスト ボックス 7"/>
          <p:cNvSpPr txBox="1"/>
          <p:nvPr/>
        </p:nvSpPr>
        <p:spPr>
          <a:xfrm>
            <a:off x="323640" y="860138"/>
            <a:ext cx="9582360" cy="6440225"/>
          </a:xfrm>
          <a:prstGeom prst="rect">
            <a:avLst/>
          </a:prstGeom>
          <a:noFill/>
          <a:ln>
            <a:solidFill>
              <a:srgbClr val="00CC00"/>
            </a:solidFill>
          </a:ln>
        </p:spPr>
        <p:txBody>
          <a:bodyPr wrap="square" rtlCol="0">
            <a:spAutoFit/>
          </a:bodyPr>
          <a:lstStyle/>
          <a:p>
            <a:pPr>
              <a:lnSpc>
                <a:spcPts val="1300"/>
              </a:lnSpc>
              <a:spcBef>
                <a:spcPts val="600"/>
              </a:spcBef>
            </a:pP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ユーザーローカル </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テキストマイニングツール（ </a:t>
            </a:r>
            <a:r>
              <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rPr>
              <a:t>https://textmining.userlocal.jp/ </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）に</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より解析。</a:t>
            </a:r>
            <a:endPar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＊解析設定：名詞で解析　</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lvl="0">
              <a:lnSpc>
                <a:spcPts val="1500"/>
              </a:lnSpc>
              <a:spcBef>
                <a:spcPts val="600"/>
              </a:spcBef>
            </a:pP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＊除外語設定：大阪、大阪府、都市、街、</a:t>
            </a:r>
            <a:r>
              <a:rPr kumimoji="1" lang="ja-JP" altLang="en-US" sz="1400" dirty="0" err="1">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づ</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くり</a:t>
            </a:r>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marL="631825" lvl="0" indent="-631825">
              <a:lnSpc>
                <a:spcPts val="1500"/>
              </a:lnSpc>
              <a:spcBef>
                <a:spcPts val="600"/>
              </a:spcBef>
            </a:pP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除外語設定</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とは、設定した単語を解析結果から除外するもの。</a:t>
            </a:r>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lnSpc>
                <a:spcPts val="1500"/>
              </a:lnSpc>
              <a:spcBef>
                <a:spcPts val="600"/>
              </a:spcBef>
            </a:pP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＊同義語設定：テーマパークに関連するワードについては、すべて「テーマパーク」として同義語設定</a:t>
            </a:r>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lnSpc>
                <a:spcPts val="1500"/>
              </a:lnSpc>
              <a:spcBef>
                <a:spcPts val="600"/>
              </a:spcBef>
            </a:pP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→同義語設定とは、解析時に同じ意味を持つ単語を</a:t>
            </a:r>
            <a:r>
              <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400" dirty="0" err="1">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つに</a:t>
            </a:r>
            <a:r>
              <a:rPr kumimoji="1" lang="ja-JP" altLang="en-US"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まとめるもの。</a:t>
            </a:r>
            <a:endParaRPr kumimoji="1" lang="en-US" altLang="ja-JP" sz="14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a:lnSpc>
                <a:spcPts val="200"/>
              </a:lnSpc>
              <a:spcBef>
                <a:spcPts val="600"/>
              </a:spcBef>
            </a:pP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u="sng" dirty="0" smtClean="0">
                <a:latin typeface="Meiryo UI" panose="020B0604030504040204" pitchFamily="50" charset="-128"/>
                <a:ea typeface="Meiryo UI" panose="020B0604030504040204" pitchFamily="50" charset="-128"/>
                <a:cs typeface="Microsoft Himalaya" panose="01010100010101010101" pitchFamily="2" charset="0"/>
              </a:rPr>
              <a:t>語句解説</a:t>
            </a:r>
            <a:endParaRPr kumimoji="1" lang="en-US" altLang="ja-JP" sz="1400" u="sng"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ワードクラウド</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a:t>
            </a:r>
          </a:p>
          <a:p>
            <a:pPr>
              <a:lnSpc>
                <a:spcPts val="13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スコア</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が高い単語を複数選び出し、その値に応じた大きさで図示したもの。単語の色は品詞の種類で異なっており、青色が名詞</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赤色が動詞</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、緑色</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が形容</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詞、灰色が感動</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詞を</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表現している</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。（今回は青色の名詞で解析。）</a:t>
            </a:r>
            <a:endPar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スコア</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その</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単語の「重要度」を表す</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値。</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一般的</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な文書では、単語の出現回数だけでいえば「今日」</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や</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思う</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ある」などといった、”ごく一般的な単語”が何度も</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出現する。</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この</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ような単語は、どういった文書にも出現</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するため、出現</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回数</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が</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多いとして</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も、意味が薄い、あまり重要では</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ない単語</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と</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いえる。</a:t>
            </a:r>
            <a:endPar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このため、「</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一般的な文書でよく出る単語は、重要ではないため</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重み付けを</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軽くする」、いっぽう「一般的な文書ではあまり</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出現しない</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けれど</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調査対象の文書（今回はアンケートの自由記述部分）だけ</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に</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よく出現する</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単語</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は重視する」仕組みを</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取り入れ、統計処理により、</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単語の出現回数だけでなく、重要度を加味した値。</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4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＊語句の説明については、</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上記</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の「ユーザーローカル テキストマイニング</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ツール」のＨＰから抜粋、作成したものです。</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a:lnSpc>
                <a:spcPts val="1300"/>
              </a:lnSpc>
              <a:spcBef>
                <a:spcPts val="600"/>
              </a:spcBef>
            </a:pP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6" name="正方形/長方形 5"/>
          <p:cNvSpPr/>
          <p:nvPr/>
        </p:nvSpPr>
        <p:spPr>
          <a:xfrm>
            <a:off x="6199109" y="3926361"/>
            <a:ext cx="2805497" cy="307777"/>
          </a:xfrm>
          <a:prstGeom prst="rect">
            <a:avLst/>
          </a:prstGeom>
        </p:spPr>
        <p:txBody>
          <a:bodyPr wrap="square">
            <a:spAutoFit/>
          </a:bodyPr>
          <a:lstStyle/>
          <a:p>
            <a:pPr algn="ct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＜アンケート全体から作成＞</a:t>
            </a:r>
            <a:endPar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4918" y="3926361"/>
            <a:ext cx="4373880" cy="3796885"/>
          </a:xfrm>
          <a:prstGeom prst="rect">
            <a:avLst/>
          </a:prstGeom>
        </p:spPr>
      </p:pic>
    </p:spTree>
    <p:extLst>
      <p:ext uri="{BB962C8B-B14F-4D97-AF65-F5344CB8AC3E}">
        <p14:creationId xmlns:p14="http://schemas.microsoft.com/office/powerpoint/2010/main" val="8225555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0847" y="0"/>
            <a:ext cx="9926847" cy="59525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rPr>
              <a:t>ワードクラウド分析</a:t>
            </a:r>
            <a:r>
              <a:rPr kumimoji="1" lang="ja-JP" altLang="en-US" sz="2000" b="1" dirty="0" smtClean="0">
                <a:latin typeface="Meiryo UI" panose="020B0604030504040204" pitchFamily="50" charset="-128"/>
                <a:ea typeface="Meiryo UI" panose="020B0604030504040204" pitchFamily="50" charset="-128"/>
                <a:cs typeface="Microsoft Himalaya" panose="01010100010101010101" pitchFamily="2" charset="0"/>
              </a:rPr>
              <a:t>　学校種類別</a:t>
            </a:r>
            <a:endParaRPr kumimoji="1" lang="ja-JP" altLang="en-US" sz="2000" b="1"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2" name="スライド番号プレースホルダー 1"/>
          <p:cNvSpPr>
            <a:spLocks noGrp="1"/>
          </p:cNvSpPr>
          <p:nvPr>
            <p:ph type="sldNum" sz="quarter" idx="12"/>
          </p:nvPr>
        </p:nvSpPr>
        <p:spPr>
          <a:xfrm>
            <a:off x="9105900" y="126997"/>
            <a:ext cx="682898" cy="396833"/>
          </a:xfrm>
        </p:spPr>
        <p:txBody>
          <a:bodyPr/>
          <a:lstStyle/>
          <a:p>
            <a:fld id="{E61EF540-5CB6-483A-A4DA-F9E60F8B4EFB}" type="slidenum">
              <a:rPr kumimoji="1" lang="ja-JP" altLang="en-US" smtClean="0"/>
              <a:t>45</a:t>
            </a:fld>
            <a:endParaRPr kumimoji="1" lang="ja-JP" altLang="en-US"/>
          </a:p>
        </p:txBody>
      </p:sp>
      <p:sp>
        <p:nvSpPr>
          <p:cNvPr id="8" name="正方形/長方形 7"/>
          <p:cNvSpPr/>
          <p:nvPr/>
        </p:nvSpPr>
        <p:spPr>
          <a:xfrm>
            <a:off x="102649" y="641555"/>
            <a:ext cx="9605918" cy="5624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600" b="1" dirty="0" smtClean="0">
                <a:latin typeface="Meiryo UI" panose="020B0604030504040204" pitchFamily="50" charset="-128"/>
                <a:ea typeface="Meiryo UI" panose="020B0604030504040204" pitchFamily="50" charset="-128"/>
              </a:rPr>
              <a:t>②未来</a:t>
            </a:r>
            <a:r>
              <a:rPr kumimoji="1" lang="ja-JP" altLang="en-US" sz="1600" b="1" dirty="0">
                <a:latin typeface="Meiryo UI" panose="020B0604030504040204" pitchFamily="50" charset="-128"/>
                <a:ea typeface="Meiryo UI" panose="020B0604030504040204" pitchFamily="50" charset="-128"/>
              </a:rPr>
              <a:t>の大阪（世界一ワクワクする都市）について、あなたの夢やアイデアを教えてください</a:t>
            </a:r>
            <a:r>
              <a:rPr kumimoji="1" lang="ja-JP" altLang="en-US" sz="1600" b="1" dirty="0" smtClean="0">
                <a:latin typeface="Meiryo UI" panose="020B0604030504040204" pitchFamily="50" charset="-128"/>
                <a:ea typeface="Meiryo UI" panose="020B0604030504040204" pitchFamily="50" charset="-128"/>
              </a:rPr>
              <a:t>。（自由記述）</a:t>
            </a: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49" y="1026830"/>
            <a:ext cx="5052342" cy="3436548"/>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0858" y="960732"/>
            <a:ext cx="4745142" cy="3502646"/>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73526"/>
            <a:ext cx="5154991" cy="4137977"/>
          </a:xfrm>
          <a:prstGeom prst="rect">
            <a:avLst/>
          </a:prstGeom>
        </p:spPr>
      </p:pic>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4991" y="3773526"/>
            <a:ext cx="4721683" cy="3786149"/>
          </a:xfrm>
          <a:prstGeom prst="rect">
            <a:avLst/>
          </a:prstGeom>
        </p:spPr>
      </p:pic>
      <p:sp>
        <p:nvSpPr>
          <p:cNvPr id="18" name="正方形/長方形 17"/>
          <p:cNvSpPr/>
          <p:nvPr/>
        </p:nvSpPr>
        <p:spPr>
          <a:xfrm>
            <a:off x="5163136" y="4358732"/>
            <a:ext cx="1069652" cy="334451"/>
          </a:xfrm>
          <a:prstGeom prst="rect">
            <a:avLst/>
          </a:prstGeom>
        </p:spPr>
        <p:txBody>
          <a:bodyPr wrap="square">
            <a:spAutoFit/>
          </a:bodyPr>
          <a:lstStyle/>
          <a:p>
            <a:pPr lvl="0">
              <a:lnSpc>
                <a:spcPts val="2200"/>
              </a:lnSpc>
            </a:pPr>
            <a:r>
              <a:rPr kumimoji="1" lang="ja-JP" altLang="en-US" sz="1200" b="1"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中学校</a:t>
            </a:r>
            <a:endParaRPr kumimoji="1" lang="ja-JP" altLang="en-US" sz="1200" b="1"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4" name="正方形/長方形 23"/>
          <p:cNvSpPr/>
          <p:nvPr/>
        </p:nvSpPr>
        <p:spPr>
          <a:xfrm>
            <a:off x="5160858" y="1297208"/>
            <a:ext cx="1069652" cy="374461"/>
          </a:xfrm>
          <a:prstGeom prst="rect">
            <a:avLst/>
          </a:prstGeom>
        </p:spPr>
        <p:txBody>
          <a:bodyPr wrap="square">
            <a:spAutoFit/>
          </a:bodyPr>
          <a:lstStyle/>
          <a:p>
            <a:pPr lvl="0">
              <a:lnSpc>
                <a:spcPts val="2200"/>
              </a:lnSpc>
            </a:pPr>
            <a:r>
              <a:rPr kumimoji="1" lang="ja-JP" altLang="en-US" sz="1200" b="1"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専門学校</a:t>
            </a:r>
          </a:p>
        </p:txBody>
      </p:sp>
      <p:sp>
        <p:nvSpPr>
          <p:cNvPr id="25" name="正方形/長方形 24"/>
          <p:cNvSpPr/>
          <p:nvPr/>
        </p:nvSpPr>
        <p:spPr>
          <a:xfrm>
            <a:off x="6752474" y="7110197"/>
            <a:ext cx="3825240" cy="331950"/>
          </a:xfrm>
          <a:prstGeom prst="rect">
            <a:avLst/>
          </a:prstGeom>
        </p:spPr>
        <p:txBody>
          <a:bodyPr wrap="square">
            <a:spAutoFit/>
          </a:bodyPr>
          <a:lstStyle/>
          <a:p>
            <a:pPr lvl="0">
              <a:lnSpc>
                <a:spcPts val="2200"/>
              </a:lnSpc>
            </a:pPr>
            <a:r>
              <a:rPr kumimoji="1" lang="ja-JP" altLang="en-US" sz="11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＊画像はスコアによる解析。（詳細は</a:t>
            </a:r>
            <a:r>
              <a:rPr kumimoji="1" lang="en-US" altLang="ja-JP" sz="11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44</a:t>
            </a:r>
            <a:r>
              <a:rPr kumimoji="1" lang="ja-JP" altLang="en-US" sz="11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ページ参照）</a:t>
            </a:r>
            <a:endParaRPr kumimoji="1" lang="ja-JP" altLang="en-US" sz="11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6" name="正方形/長方形 25"/>
          <p:cNvSpPr/>
          <p:nvPr/>
        </p:nvSpPr>
        <p:spPr>
          <a:xfrm>
            <a:off x="96782" y="1297207"/>
            <a:ext cx="594360" cy="374461"/>
          </a:xfrm>
          <a:prstGeom prst="rect">
            <a:avLst/>
          </a:prstGeom>
        </p:spPr>
        <p:txBody>
          <a:bodyPr wrap="square">
            <a:spAutoFit/>
          </a:bodyPr>
          <a:lstStyle/>
          <a:p>
            <a:pPr lvl="0">
              <a:lnSpc>
                <a:spcPts val="2200"/>
              </a:lnSpc>
            </a:pPr>
            <a:r>
              <a:rPr kumimoji="1" lang="ja-JP" altLang="en-US" sz="1200" b="1"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大学</a:t>
            </a:r>
            <a:endParaRPr kumimoji="1" lang="ja-JP" altLang="en-US" sz="1200" b="1"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7" name="正方形/長方形 26"/>
          <p:cNvSpPr/>
          <p:nvPr/>
        </p:nvSpPr>
        <p:spPr>
          <a:xfrm>
            <a:off x="94504" y="4358732"/>
            <a:ext cx="1069652" cy="334451"/>
          </a:xfrm>
          <a:prstGeom prst="rect">
            <a:avLst/>
          </a:prstGeom>
        </p:spPr>
        <p:txBody>
          <a:bodyPr wrap="square">
            <a:spAutoFit/>
          </a:bodyPr>
          <a:lstStyle/>
          <a:p>
            <a:pPr lvl="0">
              <a:lnSpc>
                <a:spcPts val="2200"/>
              </a:lnSpc>
            </a:pPr>
            <a:r>
              <a:rPr kumimoji="1" lang="ja-JP" altLang="en-US" sz="1200" b="1"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高等学校</a:t>
            </a:r>
            <a:endParaRPr kumimoji="1" lang="ja-JP" altLang="en-US" sz="1200" b="1"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42623875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61EF540-5CB6-483A-A4DA-F9E60F8B4EFB}" type="slidenum">
              <a:rPr lang="ja-JP" altLang="en-US" smtClean="0"/>
              <a:pPr/>
              <a:t>4</a:t>
            </a:fld>
            <a:endParaRPr lang="ja-JP" altLang="en-US"/>
          </a:p>
        </p:txBody>
      </p:sp>
      <p:sp>
        <p:nvSpPr>
          <p:cNvPr id="3" name="正方形/長方形 2"/>
          <p:cNvSpPr/>
          <p:nvPr/>
        </p:nvSpPr>
        <p:spPr>
          <a:xfrm>
            <a:off x="806882" y="810116"/>
            <a:ext cx="8075869" cy="646331"/>
          </a:xfrm>
          <a:prstGeom prst="rect">
            <a:avLst/>
          </a:prstGeom>
        </p:spPr>
        <p:txBody>
          <a:bodyPr wrap="square">
            <a:spAutoFit/>
          </a:bodyPr>
          <a:lstStyle/>
          <a:p>
            <a:pPr algn="ctr"/>
            <a:r>
              <a:rPr kumimoji="1" lang="ja-JP" altLang="en-US" sz="3600" dirty="0" smtClean="0">
                <a:latin typeface="Meiryo UI" panose="020B0604030504040204" pitchFamily="50" charset="-128"/>
                <a:ea typeface="Meiryo UI" panose="020B0604030504040204" pitchFamily="50" charset="-128"/>
                <a:cs typeface="Microsoft Himalaya" panose="01010100010101010101" pitchFamily="2" charset="0"/>
              </a:rPr>
              <a:t>アンケートにご協力いただいた学校一覧</a:t>
            </a:r>
            <a:endParaRPr kumimoji="1" lang="en-US" altLang="ja-JP" sz="36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7" name="テキスト ボックス 6"/>
          <p:cNvSpPr txBox="1"/>
          <p:nvPr/>
        </p:nvSpPr>
        <p:spPr>
          <a:xfrm>
            <a:off x="3138037" y="1742733"/>
            <a:ext cx="3872363" cy="5139869"/>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r>
              <a:rPr kumimoji="1" lang="en-US" altLang="ja-JP"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大学</a:t>
            </a:r>
            <a:r>
              <a:rPr kumimoji="1" lang="en-US" altLang="ja-JP"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a:t>
            </a:r>
          </a:p>
          <a:p>
            <a:pPr lvl="0"/>
            <a:r>
              <a:rPr kumimoji="1" lang="ja-JP"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○大阪市立大学</a:t>
            </a:r>
            <a:endParaRPr kumimoji="1" lang="en-US" altLang="ja-JP"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○追手門学院大学</a:t>
            </a:r>
            <a:endParaRPr kumimoji="1" lang="en-US" altLang="ja-JP"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○大阪府立大学</a:t>
            </a:r>
            <a:endParaRPr kumimoji="1" lang="en-US" altLang="ja-JP"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○近畿大学、近畿大学短期大学部</a:t>
            </a:r>
            <a:endParaRPr kumimoji="1" lang="en-US" altLang="ja-JP"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○大阪大学</a:t>
            </a:r>
            <a:endParaRPr kumimoji="1" lang="en-US" altLang="ja-JP"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endParaRPr kumimoji="1" lang="en-US" altLang="ja-JP"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en-US" altLang="ja-JP"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専門学校</a:t>
            </a:r>
            <a:r>
              <a:rPr kumimoji="1" lang="en-US" altLang="ja-JP"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a:t>
            </a:r>
          </a:p>
          <a:p>
            <a:pPr lvl="0"/>
            <a:r>
              <a:rPr kumimoji="1" lang="ja-JP"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zh-TW"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修成建設専門学校</a:t>
            </a:r>
            <a:endParaRPr kumimoji="1" lang="en-US" altLang="zh-TW"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zh-TW"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大阪医療技術学園専門学校</a:t>
            </a:r>
            <a:endParaRPr kumimoji="1" lang="en-US" altLang="zh-TW"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zh-TW"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大阪工業技術専門学校</a:t>
            </a:r>
            <a:endParaRPr kumimoji="1" lang="en-US" altLang="ja-JP"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endParaRPr kumimoji="1" lang="en-US" altLang="ja-JP"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en-US" altLang="ja-JP"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高等学校</a:t>
            </a:r>
            <a:r>
              <a:rPr kumimoji="1" lang="en-US" altLang="ja-JP"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a:t>
            </a:r>
          </a:p>
          <a:p>
            <a:pPr lvl="0"/>
            <a:r>
              <a:rPr kumimoji="1" lang="ja-JP"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○四條畷学園高等学校</a:t>
            </a:r>
            <a:endParaRPr kumimoji="1" lang="en-US" altLang="ja-JP"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zh-CN"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府立泉北高等学校</a:t>
            </a:r>
            <a:endParaRPr kumimoji="1" lang="en-US" altLang="ja-JP"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zh-TW"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清風南海</a:t>
            </a:r>
            <a:r>
              <a:rPr kumimoji="1" lang="ja-JP"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高等学校</a:t>
            </a:r>
            <a:endParaRPr kumimoji="1" lang="en-US" altLang="ja-JP"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endParaRPr kumimoji="1" lang="en-US" altLang="ja-JP"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en-US" altLang="ja-JP"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中学校</a:t>
            </a:r>
            <a:r>
              <a:rPr kumimoji="1" lang="en-US" altLang="ja-JP"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a:t>
            </a:r>
          </a:p>
          <a:p>
            <a:pPr lvl="0"/>
            <a:r>
              <a:rPr kumimoji="1" lang="ja-JP"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zh-CN"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大阪市立新巽中学校</a:t>
            </a:r>
            <a:endParaRPr kumimoji="1" lang="en-US" altLang="zh-CN"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○大阪市立</a:t>
            </a:r>
            <a:r>
              <a:rPr kumimoji="1" lang="zh-CN" altLang="en-US"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水都国際中学校</a:t>
            </a:r>
            <a:endParaRPr kumimoji="1" lang="en-US" altLang="ja-JP" sz="16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4030272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61EF540-5CB6-483A-A4DA-F9E60F8B4EFB}" type="slidenum">
              <a:rPr lang="ja-JP" altLang="en-US" smtClean="0"/>
              <a:pPr/>
              <a:t>5</a:t>
            </a:fld>
            <a:endParaRPr lang="ja-JP" altLang="en-US"/>
          </a:p>
        </p:txBody>
      </p:sp>
      <p:sp>
        <p:nvSpPr>
          <p:cNvPr id="3" name="正方形/長方形 2"/>
          <p:cNvSpPr/>
          <p:nvPr/>
        </p:nvSpPr>
        <p:spPr>
          <a:xfrm>
            <a:off x="1588757" y="535962"/>
            <a:ext cx="6654800" cy="646331"/>
          </a:xfrm>
          <a:prstGeom prst="rect">
            <a:avLst/>
          </a:prstGeom>
        </p:spPr>
        <p:txBody>
          <a:bodyPr wrap="square">
            <a:spAutoFit/>
          </a:bodyPr>
          <a:lstStyle/>
          <a:p>
            <a:pPr algn="ctr"/>
            <a:r>
              <a:rPr kumimoji="1" lang="ja-JP" altLang="en-US" sz="3600" dirty="0" smtClean="0">
                <a:latin typeface="Meiryo UI" panose="020B0604030504040204" pitchFamily="50" charset="-128"/>
                <a:ea typeface="Meiryo UI" panose="020B0604030504040204" pitchFamily="50" charset="-128"/>
                <a:cs typeface="Microsoft Himalaya" panose="01010100010101010101" pitchFamily="2" charset="0"/>
              </a:rPr>
              <a:t>アンケートの内容（趣旨）</a:t>
            </a:r>
            <a:endParaRPr kumimoji="1" lang="en-US" altLang="ja-JP" sz="36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7" name="テキスト ボックス 6"/>
          <p:cNvSpPr txBox="1"/>
          <p:nvPr/>
        </p:nvSpPr>
        <p:spPr>
          <a:xfrm>
            <a:off x="180676" y="1412265"/>
            <a:ext cx="9470961" cy="415498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ct val="150000"/>
              </a:lnSpc>
            </a:pP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　大阪府</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では、</a:t>
            </a:r>
            <a:r>
              <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rPr>
              <a:t>2025</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年大阪・関西万博の開催を一過性のものとせず、持続的に大阪を発展させていくため、「万博のインパクトを活かした大阪の将来に向けたビジョン」の策定に取り組んでいます。</a:t>
            </a:r>
          </a:p>
          <a:p>
            <a:pPr>
              <a:lnSpc>
                <a:spcPct val="150000"/>
              </a:lnSpc>
            </a:pP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　万博</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ビジョンでは、万博後の</a:t>
            </a:r>
            <a:r>
              <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rPr>
              <a:t>2040</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年ごろの大阪の将来像を示すこととしており、現在、有識者ワーキングを設置し、検討を進めています。</a:t>
            </a:r>
          </a:p>
          <a:p>
            <a:pPr>
              <a:lnSpc>
                <a:spcPct val="150000"/>
              </a:lnSpc>
            </a:pP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　有識者</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ワーキングでは、大阪が持つ「人を惹きつける力」、「おもてなし精神」といった歴史に培われた魅力や、地球規模の環境問題、日本における少子高齢化などの課題にひるむことなく、前向きに進んでいくといった意味合いを込め、さらには、子どもたちが未来に向かって夢や希望を持ち、そして、すべての人たちが可能性を最大限に発揮できるような都市（「人を中心」とした都市）していくため、大阪の将来像として、「世界一ワクワクする都市（</a:t>
            </a:r>
            <a:r>
              <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rPr>
              <a:t>Osaka -Amusing Creations-</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）」という案をベースに議論が行われています。</a:t>
            </a:r>
          </a:p>
          <a:p>
            <a:pPr>
              <a:lnSpc>
                <a:spcPct val="150000"/>
              </a:lnSpc>
            </a:pP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　今後</a:t>
            </a:r>
            <a:r>
              <a:rPr kumimoji="1" lang="ja-JP" altLang="en-US" sz="1600" dirty="0">
                <a:latin typeface="Meiryo UI" panose="020B0604030504040204" pitchFamily="50" charset="-128"/>
                <a:ea typeface="Meiryo UI" panose="020B0604030504040204" pitchFamily="50" charset="-128"/>
                <a:cs typeface="Microsoft Himalaya" panose="01010100010101010101" pitchFamily="2" charset="0"/>
              </a:rPr>
              <a:t>、さらに万博ビジョンの策定に向けた検討を進めるにあたり、万博後の大阪の姿を、一緒に創り上げていくため、ご意見をお聞かせください</a:t>
            </a:r>
            <a:r>
              <a:rPr kumimoji="1" lang="ja-JP" altLang="en-US" sz="1600" dirty="0" smtClean="0">
                <a:latin typeface="Meiryo UI" panose="020B0604030504040204" pitchFamily="50" charset="-128"/>
                <a:ea typeface="Meiryo UI" panose="020B0604030504040204" pitchFamily="50" charset="-128"/>
                <a:cs typeface="Microsoft Himalaya" panose="01010100010101010101" pitchFamily="2" charset="0"/>
              </a:rPr>
              <a:t>。</a:t>
            </a:r>
            <a:endPar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3608113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61EF540-5CB6-483A-A4DA-F9E60F8B4EFB}" type="slidenum">
              <a:rPr lang="ja-JP" altLang="en-US" smtClean="0"/>
              <a:pPr/>
              <a:t>6</a:t>
            </a:fld>
            <a:endParaRPr lang="ja-JP" altLang="en-US"/>
          </a:p>
        </p:txBody>
      </p:sp>
      <p:sp>
        <p:nvSpPr>
          <p:cNvPr id="7" name="テキスト ボックス 6"/>
          <p:cNvSpPr txBox="1"/>
          <p:nvPr/>
        </p:nvSpPr>
        <p:spPr>
          <a:xfrm>
            <a:off x="317837" y="677603"/>
            <a:ext cx="9470961" cy="680186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kumimoji="1" lang="en-US" altLang="ja-JP" sz="1600" u="sng" dirty="0" smtClean="0">
                <a:latin typeface="Meiryo UI" panose="020B0604030504040204" pitchFamily="50" charset="-128"/>
                <a:ea typeface="Meiryo UI" panose="020B0604030504040204" pitchFamily="50" charset="-128"/>
                <a:cs typeface="Microsoft Himalaya" panose="01010100010101010101" pitchFamily="2" charset="0"/>
              </a:rPr>
              <a:t>Q</a:t>
            </a:r>
            <a:r>
              <a:rPr kumimoji="1" lang="ja-JP" altLang="en-US" sz="1600" u="sng" dirty="0" smtClean="0">
                <a:latin typeface="Meiryo UI" panose="020B0604030504040204" pitchFamily="50" charset="-128"/>
                <a:ea typeface="Meiryo UI" panose="020B0604030504040204" pitchFamily="50" charset="-128"/>
                <a:cs typeface="Microsoft Himalaya" panose="01010100010101010101" pitchFamily="2" charset="0"/>
              </a:rPr>
              <a:t>１　それぞれ</a:t>
            </a:r>
            <a:r>
              <a:rPr kumimoji="1" lang="ja-JP" altLang="en-US" sz="1600" u="sng" dirty="0">
                <a:latin typeface="Meiryo UI" panose="020B0604030504040204" pitchFamily="50" charset="-128"/>
                <a:ea typeface="Meiryo UI" panose="020B0604030504040204" pitchFamily="50" charset="-128"/>
                <a:cs typeface="Microsoft Himalaya" panose="01010100010101010101" pitchFamily="2" charset="0"/>
              </a:rPr>
              <a:t>の取組の方向性を実現するために、大阪をどのようなまちにして</a:t>
            </a:r>
            <a:r>
              <a:rPr kumimoji="1" lang="ja-JP" altLang="en-US" sz="1600" u="sng" dirty="0" smtClean="0">
                <a:latin typeface="Meiryo UI" panose="020B0604030504040204" pitchFamily="50" charset="-128"/>
                <a:ea typeface="Meiryo UI" panose="020B0604030504040204" pitchFamily="50" charset="-128"/>
                <a:cs typeface="Microsoft Himalaya" panose="01010100010101010101" pitchFamily="2" charset="0"/>
              </a:rPr>
              <a:t>いくこと</a:t>
            </a:r>
            <a:r>
              <a:rPr kumimoji="1" lang="ja-JP" altLang="en-US" sz="1600" u="sng" dirty="0">
                <a:latin typeface="Meiryo UI" panose="020B0604030504040204" pitchFamily="50" charset="-128"/>
                <a:ea typeface="Meiryo UI" panose="020B0604030504040204" pitchFamily="50" charset="-128"/>
                <a:cs typeface="Microsoft Himalaya" panose="01010100010101010101" pitchFamily="2" charset="0"/>
              </a:rPr>
              <a:t>が大切だ</a:t>
            </a:r>
            <a:r>
              <a:rPr kumimoji="1" lang="ja-JP" altLang="en-US" sz="1600" u="sng" dirty="0" smtClean="0">
                <a:latin typeface="Meiryo UI" panose="020B0604030504040204" pitchFamily="50" charset="-128"/>
                <a:ea typeface="Meiryo UI" panose="020B0604030504040204" pitchFamily="50" charset="-128"/>
                <a:cs typeface="Microsoft Himalaya" panose="01010100010101010101" pitchFamily="2" charset="0"/>
              </a:rPr>
              <a:t>と思います</a:t>
            </a:r>
            <a:r>
              <a:rPr kumimoji="1" lang="ja-JP" altLang="en-US" sz="1600" u="sng" dirty="0">
                <a:latin typeface="Meiryo UI" panose="020B0604030504040204" pitchFamily="50" charset="-128"/>
                <a:ea typeface="Meiryo UI" panose="020B0604030504040204" pitchFamily="50" charset="-128"/>
                <a:cs typeface="Microsoft Himalaya" panose="01010100010101010101" pitchFamily="2" charset="0"/>
              </a:rPr>
              <a:t>か</a:t>
            </a:r>
            <a:r>
              <a:rPr kumimoji="1" lang="ja-JP" altLang="en-US" sz="1600" u="sng" dirty="0" smtClean="0">
                <a:latin typeface="Meiryo UI" panose="020B0604030504040204" pitchFamily="50" charset="-128"/>
                <a:ea typeface="Meiryo UI" panose="020B0604030504040204" pitchFamily="50" charset="-128"/>
                <a:cs typeface="Microsoft Himalaya" panose="01010100010101010101" pitchFamily="2" charset="0"/>
              </a:rPr>
              <a:t>。  </a:t>
            </a:r>
            <a:endParaRPr kumimoji="1" lang="en-US" altLang="ja-JP" sz="1600" u="sng"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en-US" altLang="ja-JP" sz="1600" dirty="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6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u="sng" dirty="0" smtClean="0">
                <a:latin typeface="Meiryo UI" panose="020B0604030504040204" pitchFamily="50" charset="-128"/>
                <a:ea typeface="Meiryo UI" panose="020B0604030504040204" pitchFamily="50" charset="-128"/>
                <a:cs typeface="Microsoft Himalaya" panose="01010100010101010101" pitchFamily="2" charset="0"/>
              </a:rPr>
              <a:t>最も</a:t>
            </a:r>
            <a:r>
              <a:rPr kumimoji="1" lang="ja-JP" altLang="en-US" sz="1600" u="sng" dirty="0">
                <a:latin typeface="Meiryo UI" panose="020B0604030504040204" pitchFamily="50" charset="-128"/>
                <a:ea typeface="Meiryo UI" panose="020B0604030504040204" pitchFamily="50" charset="-128"/>
                <a:cs typeface="Microsoft Himalaya" panose="01010100010101010101" pitchFamily="2" charset="0"/>
              </a:rPr>
              <a:t>大切だと思うことを１つ選んでください</a:t>
            </a:r>
            <a:r>
              <a:rPr kumimoji="1" lang="ja-JP" altLang="en-US" sz="1600" u="sng"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600" u="sng" dirty="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600" u="sng" dirty="0" smtClean="0">
                <a:latin typeface="Meiryo UI" panose="020B0604030504040204" pitchFamily="50" charset="-128"/>
                <a:ea typeface="Meiryo UI" panose="020B0604030504040204" pitchFamily="50" charset="-128"/>
                <a:cs typeface="Microsoft Himalaya" panose="01010100010101010101" pitchFamily="2" charset="0"/>
              </a:rPr>
              <a:t>選択式）</a:t>
            </a:r>
            <a:endParaRPr kumimoji="1" lang="en-US" altLang="ja-JP" sz="1600" u="sng"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rPr>
              <a:t> </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多様なチャレンジによる</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成長</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   １  どんな</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病気でも治せる新しい医療技術等が次々と生まれる</a:t>
            </a:r>
          </a:p>
          <a:p>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　　　　   ２  先端</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技術を活用して世界初の製品やサービスがどんどん生み出される</a:t>
            </a:r>
          </a:p>
          <a:p>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　　　　   ３  失敗</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しても、何度でも新たな事業に挑戦できる</a:t>
            </a:r>
          </a:p>
          <a:p>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　　　　   ４  世界中</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から芸術家が集まり新しい文化を生み出したり、仮想空間でいつでも世界中の人たちと交流できる</a:t>
            </a:r>
          </a:p>
          <a:p>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　　　　   ５  働く</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場所や時間が自由に選択できる</a:t>
            </a:r>
          </a:p>
          <a:p>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　　　　   ６  誰</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もがいつでも学び直しできる</a:t>
            </a:r>
          </a:p>
          <a:p>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　　　　   ７  </a:t>
            </a:r>
            <a:r>
              <a:rPr kumimoji="1" lang="en-US" altLang="ja-JP" sz="1200" dirty="0" smtClean="0">
                <a:latin typeface="Meiryo UI" panose="020B0604030504040204" pitchFamily="50" charset="-128"/>
                <a:ea typeface="Meiryo UI" panose="020B0604030504040204" pitchFamily="50" charset="-128"/>
                <a:cs typeface="Microsoft Himalaya" panose="01010100010101010101" pitchFamily="2" charset="0"/>
              </a:rPr>
              <a:t>CO2</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やプラスチックゴミの排出をゼロにするなど、地球の環境が守られている</a:t>
            </a:r>
          </a:p>
          <a:p>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　　　　   ８  自動</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運転や空飛ぶ車などで自由に移動できる</a:t>
            </a:r>
          </a:p>
          <a:p>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　　　　   ９  日常</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生活のデータが活用され、暮らしの豊かさにつながる新しいサービスが生み出される</a:t>
            </a:r>
          </a:p>
          <a:p>
            <a:r>
              <a:rPr kumimoji="1" lang="ja-JP" altLang="en-US" sz="1200" dirty="0" smtClean="0">
                <a:latin typeface="Meiryo UI" panose="020B0604030504040204" pitchFamily="50" charset="-128"/>
                <a:ea typeface="Meiryo UI" panose="020B0604030504040204" pitchFamily="50" charset="-128"/>
                <a:cs typeface="Microsoft Himalaya" panose="01010100010101010101" pitchFamily="2" charset="0"/>
              </a:rPr>
              <a:t>　　　　１０　国際的</a:t>
            </a:r>
            <a:r>
              <a:rPr kumimoji="1" lang="ja-JP" altLang="en-US" sz="1200" dirty="0">
                <a:latin typeface="Meiryo UI" panose="020B0604030504040204" pitchFamily="50" charset="-128"/>
                <a:ea typeface="Meiryo UI" panose="020B0604030504040204" pitchFamily="50" charset="-128"/>
                <a:cs typeface="Microsoft Himalaya" panose="01010100010101010101" pitchFamily="2" charset="0"/>
              </a:rPr>
              <a:t>に開かれ、世界中から大阪に人や企業、情報が集まっている</a:t>
            </a:r>
          </a:p>
          <a:p>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   </a:t>
            </a:r>
          </a:p>
          <a:p>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いのち輝く幸せな</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くらし</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１  医療</a:t>
            </a:r>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が飛躍的に進歩し、誰もがいつまでも健康で</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いられる</a:t>
            </a:r>
            <a:endParaRPr kumimoji="1" lang="en-US" altLang="ja-JP"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２  予知</a:t>
            </a:r>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技術や減災技術等により、災害による犠牲が</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でない</a:t>
            </a:r>
            <a:endParaRPr kumimoji="1" lang="en-US" altLang="ja-JP"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３  見守り</a:t>
            </a:r>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技術や自動運転技術などで、犯罪や事故が起こらない</a:t>
            </a:r>
            <a:endPar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４  一人</a:t>
            </a:r>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ひとりの人権が尊重され、誰もが個性や能力をいかして自己実現ができる</a:t>
            </a:r>
          </a:p>
          <a:p>
            <a:pPr lvl="0"/>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５  まち</a:t>
            </a:r>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全体がバリアフリー</a:t>
            </a:r>
          </a:p>
          <a:p>
            <a:pPr lvl="0"/>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６  先端</a:t>
            </a:r>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技術を活用した子育てサポートで、誰もが安心して子どもを生み育てることができる</a:t>
            </a:r>
            <a:endParaRPr kumimoji="1" lang="en-US" altLang="ja-JP"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７  貧困</a:t>
            </a:r>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がなくなり、子どもたちが未来に向かってチャレンジ</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できる</a:t>
            </a:r>
            <a:endParaRPr kumimoji="1" lang="en-US" altLang="ja-JP"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８  先端</a:t>
            </a:r>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技術により、それぞれの子どもたちに合った学習が</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できる</a:t>
            </a:r>
            <a:endParaRPr kumimoji="1" lang="en-US" altLang="ja-JP"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９  健康</a:t>
            </a:r>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や環境に配慮された人にやさしいまちが形成され、生涯を通じて暮らすことが</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できる</a:t>
            </a:r>
            <a:endParaRPr kumimoji="1" lang="en-US" altLang="ja-JP"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１０　自然が再生され、自然を身近に感じることが</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できる</a:t>
            </a:r>
            <a:endParaRPr kumimoji="1" lang="en-US" altLang="ja-JP"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    </a:t>
            </a:r>
          </a:p>
          <a:p>
            <a:pPr lvl="0"/>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rPr>
              <a:t>(3)</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世界の未来をともに</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つくる</a:t>
            </a:r>
            <a:endParaRPr kumimoji="1" lang="en-US" altLang="ja-JP" sz="1400" dirty="0" smtClean="0">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１  大阪</a:t>
            </a:r>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が世界に先駆けた高齢社会や健康・医療（癌や認知症の克服など）のモデルになって</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いる</a:t>
            </a:r>
            <a:endParaRPr kumimoji="1" lang="en-US" altLang="ja-JP"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２  大阪</a:t>
            </a:r>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が地球温暖化対策やプラスチックごみ対策などの世界のモデルになっている</a:t>
            </a:r>
            <a:endParaRPr kumimoji="1" lang="en-US" altLang="ja-JP"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３  大阪</a:t>
            </a:r>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が有するまちづくりや交通対策、バリアフリー対策などのノウハウを活かして、世界の都市問題を解決につなげている</a:t>
            </a:r>
            <a:endParaRPr kumimoji="1" lang="en-US" altLang="ja-JP"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４  大阪</a:t>
            </a:r>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に根付く、</a:t>
            </a:r>
            <a:r>
              <a:rPr kumimoji="1" lang="en-US" altLang="ja-JP"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SDGs</a:t>
            </a:r>
            <a:r>
              <a:rPr kumimoji="1" lang="ja-JP" altLang="en-US" sz="1200" dirty="0" err="1">
                <a:solidFill>
                  <a:prstClr val="black"/>
                </a:solidFill>
                <a:latin typeface="Meiryo UI" panose="020B0604030504040204" pitchFamily="50" charset="-128"/>
                <a:ea typeface="Meiryo UI" panose="020B0604030504040204" pitchFamily="50" charset="-128"/>
                <a:cs typeface="Microsoft Himalaya" panose="01010100010101010101" pitchFamily="2" charset="0"/>
              </a:rPr>
              <a:t>にも</a:t>
            </a:r>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通じる「三方よし（売り手によし・買い手によし・世間によし）」や「おせっかい」の精神が</a:t>
            </a:r>
            <a:r>
              <a:rPr kumimoji="1" lang="ja-JP" altLang="en-US" sz="1200" dirty="0" smtClean="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世界にも</a:t>
            </a:r>
            <a:r>
              <a:rPr kumimoji="1" lang="ja-JP" altLang="en-US"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rPr>
              <a:t>広がっている</a:t>
            </a:r>
            <a:endParaRPr kumimoji="1" lang="en-US" altLang="ja-JP" sz="1200" dirty="0">
              <a:solidFill>
                <a:prstClr val="black"/>
              </a:solidFill>
              <a:latin typeface="Meiryo UI" panose="020B0604030504040204" pitchFamily="50" charset="-128"/>
              <a:ea typeface="Meiryo UI" panose="020B0604030504040204" pitchFamily="50" charset="-128"/>
              <a:cs typeface="Microsoft Himalaya" panose="01010100010101010101" pitchFamily="2" charset="0"/>
            </a:endParaRPr>
          </a:p>
          <a:p>
            <a:pPr lvl="0"/>
            <a:endParaRPr kumimoji="1" lang="en-US" altLang="ja-JP" sz="1600" u="sng" dirty="0" smtClean="0">
              <a:latin typeface="Meiryo UI" panose="020B0604030504040204" pitchFamily="50" charset="-128"/>
              <a:ea typeface="Meiryo UI" panose="020B0604030504040204" pitchFamily="50" charset="-128"/>
              <a:cs typeface="Microsoft Himalaya" panose="01010100010101010101" pitchFamily="2" charset="0"/>
            </a:endParaRPr>
          </a:p>
          <a:p>
            <a:pPr lvl="0"/>
            <a:r>
              <a:rPr kumimoji="1" lang="en-US" altLang="ja-JP" sz="1600" u="sng" dirty="0" smtClean="0">
                <a:latin typeface="Meiryo UI" panose="020B0604030504040204" pitchFamily="50" charset="-128"/>
                <a:ea typeface="Meiryo UI" panose="020B0604030504040204" pitchFamily="50" charset="-128"/>
                <a:cs typeface="Microsoft Himalaya" panose="01010100010101010101" pitchFamily="2" charset="0"/>
              </a:rPr>
              <a:t>Q</a:t>
            </a:r>
            <a:r>
              <a:rPr kumimoji="1" lang="ja-JP" altLang="en-US" sz="1600" u="sng" dirty="0" smtClean="0">
                <a:latin typeface="Meiryo UI" panose="020B0604030504040204" pitchFamily="50" charset="-128"/>
                <a:ea typeface="Meiryo UI" panose="020B0604030504040204" pitchFamily="50" charset="-128"/>
                <a:cs typeface="Microsoft Himalaya" panose="01010100010101010101" pitchFamily="2" charset="0"/>
              </a:rPr>
              <a:t>２　未来</a:t>
            </a:r>
            <a:r>
              <a:rPr kumimoji="1" lang="ja-JP" altLang="en-US" sz="1600" u="sng" dirty="0">
                <a:latin typeface="Meiryo UI" panose="020B0604030504040204" pitchFamily="50" charset="-128"/>
                <a:ea typeface="Meiryo UI" panose="020B0604030504040204" pitchFamily="50" charset="-128"/>
                <a:cs typeface="Microsoft Himalaya" panose="01010100010101010101" pitchFamily="2" charset="0"/>
              </a:rPr>
              <a:t>の大阪（世界一ワクワクする都市）について、あなたの夢やアイデア</a:t>
            </a:r>
            <a:r>
              <a:rPr kumimoji="1" lang="ja-JP" altLang="en-US" sz="1600" u="sng" dirty="0" smtClean="0">
                <a:latin typeface="Meiryo UI" panose="020B0604030504040204" pitchFamily="50" charset="-128"/>
                <a:ea typeface="Meiryo UI" panose="020B0604030504040204" pitchFamily="50" charset="-128"/>
                <a:cs typeface="Microsoft Himalaya" panose="01010100010101010101" pitchFamily="2" charset="0"/>
              </a:rPr>
              <a:t>を教えて</a:t>
            </a:r>
            <a:r>
              <a:rPr kumimoji="1" lang="ja-JP" altLang="en-US" sz="1600" u="sng" dirty="0">
                <a:latin typeface="Meiryo UI" panose="020B0604030504040204" pitchFamily="50" charset="-128"/>
                <a:ea typeface="Meiryo UI" panose="020B0604030504040204" pitchFamily="50" charset="-128"/>
                <a:cs typeface="Microsoft Himalaya" panose="01010100010101010101" pitchFamily="2" charset="0"/>
              </a:rPr>
              <a:t>ください</a:t>
            </a:r>
            <a:r>
              <a:rPr kumimoji="1" lang="ja-JP" altLang="en-US" sz="1600" u="sng" dirty="0" smtClean="0">
                <a:latin typeface="Meiryo UI" panose="020B0604030504040204" pitchFamily="50" charset="-128"/>
                <a:ea typeface="Meiryo UI" panose="020B0604030504040204" pitchFamily="50" charset="-128"/>
                <a:cs typeface="Microsoft Himalaya" panose="01010100010101010101" pitchFamily="2" charset="0"/>
              </a:rPr>
              <a:t>。</a:t>
            </a:r>
            <a:r>
              <a:rPr kumimoji="1" lang="en-US" altLang="ja-JP" sz="1600" u="sng" dirty="0" smtClean="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600" u="sng" dirty="0" smtClean="0">
                <a:latin typeface="Meiryo UI" panose="020B0604030504040204" pitchFamily="50" charset="-128"/>
                <a:ea typeface="Meiryo UI" panose="020B0604030504040204" pitchFamily="50" charset="-128"/>
                <a:cs typeface="Microsoft Himalaya" panose="01010100010101010101" pitchFamily="2" charset="0"/>
              </a:rPr>
              <a:t>自由記述</a:t>
            </a:r>
            <a:r>
              <a:rPr kumimoji="1" lang="en-US" altLang="ja-JP" sz="1600" u="sng" dirty="0" smtClean="0">
                <a:latin typeface="Meiryo UI" panose="020B0604030504040204" pitchFamily="50" charset="-128"/>
                <a:ea typeface="Meiryo UI" panose="020B0604030504040204" pitchFamily="50" charset="-128"/>
                <a:cs typeface="Microsoft Himalaya" panose="01010100010101010101" pitchFamily="2" charset="0"/>
              </a:rPr>
              <a:t>)</a:t>
            </a:r>
            <a:endParaRPr kumimoji="1" lang="ja-JP" altLang="en-US" sz="1600" u="sng"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5" name="正方形/長方形 4"/>
          <p:cNvSpPr/>
          <p:nvPr/>
        </p:nvSpPr>
        <p:spPr>
          <a:xfrm>
            <a:off x="1540630" y="45974"/>
            <a:ext cx="6654800" cy="646331"/>
          </a:xfrm>
          <a:prstGeom prst="rect">
            <a:avLst/>
          </a:prstGeom>
        </p:spPr>
        <p:txBody>
          <a:bodyPr wrap="square">
            <a:spAutoFit/>
          </a:bodyPr>
          <a:lstStyle/>
          <a:p>
            <a:pPr algn="ctr"/>
            <a:r>
              <a:rPr kumimoji="1" lang="ja-JP" altLang="en-US" sz="3600" dirty="0" smtClean="0">
                <a:latin typeface="Meiryo UI" panose="020B0604030504040204" pitchFamily="50" charset="-128"/>
                <a:ea typeface="Meiryo UI" panose="020B0604030504040204" pitchFamily="50" charset="-128"/>
                <a:cs typeface="Microsoft Himalaya" panose="01010100010101010101" pitchFamily="2" charset="0"/>
              </a:rPr>
              <a:t>アンケートの内容（質問項目）</a:t>
            </a:r>
            <a:endParaRPr kumimoji="1" lang="en-US" altLang="ja-JP" sz="36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224018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61EF540-5CB6-483A-A4DA-F9E60F8B4EFB}" type="slidenum">
              <a:rPr lang="ja-JP" altLang="en-US" smtClean="0"/>
              <a:pPr/>
              <a:t>7</a:t>
            </a:fld>
            <a:endParaRPr lang="ja-JP" altLang="en-US"/>
          </a:p>
        </p:txBody>
      </p:sp>
      <p:sp>
        <p:nvSpPr>
          <p:cNvPr id="3" name="正方形/長方形 2"/>
          <p:cNvSpPr/>
          <p:nvPr/>
        </p:nvSpPr>
        <p:spPr>
          <a:xfrm>
            <a:off x="1670218" y="1107444"/>
            <a:ext cx="6654800" cy="646331"/>
          </a:xfrm>
          <a:prstGeom prst="rect">
            <a:avLst/>
          </a:prstGeom>
        </p:spPr>
        <p:txBody>
          <a:bodyPr wrap="square">
            <a:spAutoFit/>
          </a:bodyPr>
          <a:lstStyle/>
          <a:p>
            <a:pPr algn="ctr"/>
            <a:r>
              <a:rPr kumimoji="1" lang="ja-JP" altLang="en-US" sz="3600" dirty="0" smtClean="0">
                <a:latin typeface="Meiryo UI" panose="020B0604030504040204" pitchFamily="50" charset="-128"/>
                <a:ea typeface="Meiryo UI" panose="020B0604030504040204" pitchFamily="50" charset="-128"/>
                <a:cs typeface="Microsoft Himalaya" panose="01010100010101010101" pitchFamily="2" charset="0"/>
              </a:rPr>
              <a:t>アンケート集計方法</a:t>
            </a:r>
            <a:endParaRPr kumimoji="1" lang="en-US" altLang="ja-JP" sz="36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8" name="テキスト ボックス 7"/>
          <p:cNvSpPr txBox="1"/>
          <p:nvPr/>
        </p:nvSpPr>
        <p:spPr>
          <a:xfrm>
            <a:off x="206438" y="2038841"/>
            <a:ext cx="9582360" cy="2977738"/>
          </a:xfrm>
          <a:prstGeom prst="rect">
            <a:avLst/>
          </a:prstGeom>
          <a:noFill/>
          <a:ln>
            <a:solidFill>
              <a:srgbClr val="00CC00"/>
            </a:solidFill>
          </a:ln>
        </p:spPr>
        <p:txBody>
          <a:bodyPr wrap="square" rtlCol="0">
            <a:spAutoFit/>
          </a:bodyPr>
          <a:lstStyle/>
          <a:p>
            <a:pPr>
              <a:lnSpc>
                <a:spcPts val="1500"/>
              </a:lnSpc>
              <a:spcBef>
                <a:spcPts val="600"/>
              </a:spcBef>
            </a:pPr>
            <a:r>
              <a:rPr kumimoji="1" lang="en-US" altLang="ja-JP" sz="1400" b="1" dirty="0">
                <a:latin typeface="Meiryo UI" panose="020B0604030504040204" pitchFamily="50" charset="-128"/>
                <a:ea typeface="Meiryo UI" panose="020B0604030504040204" pitchFamily="50" charset="-128"/>
                <a:cs typeface="Microsoft Himalaya" panose="01010100010101010101" pitchFamily="2" charset="0"/>
              </a:rPr>
              <a:t>Q</a:t>
            </a:r>
            <a:r>
              <a:rPr kumimoji="1" lang="ja-JP" altLang="en-US" sz="1400" b="1" dirty="0">
                <a:latin typeface="Meiryo UI" panose="020B0604030504040204" pitchFamily="50" charset="-128"/>
                <a:ea typeface="Meiryo UI" panose="020B0604030504040204" pitchFamily="50" charset="-128"/>
                <a:cs typeface="Microsoft Himalaya" panose="01010100010101010101" pitchFamily="2" charset="0"/>
              </a:rPr>
              <a:t>１関係</a:t>
            </a:r>
            <a:endParaRPr kumimoji="1" lang="en-US" altLang="ja-JP" sz="1400" b="1"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5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・割合にて集計（パーセント）</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5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rPr>
              <a:t>n</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は、有効回答数。</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500"/>
              </a:lnSpc>
              <a:spcBef>
                <a:spcPts val="600"/>
              </a:spcBef>
            </a:pP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500"/>
              </a:lnSpc>
              <a:spcBef>
                <a:spcPts val="600"/>
              </a:spcBef>
            </a:pPr>
            <a:r>
              <a:rPr kumimoji="1" lang="en-US" altLang="ja-JP" sz="1400" b="1" dirty="0">
                <a:latin typeface="Meiryo UI" panose="020B0604030504040204" pitchFamily="50" charset="-128"/>
                <a:ea typeface="Meiryo UI" panose="020B0604030504040204" pitchFamily="50" charset="-128"/>
                <a:cs typeface="Microsoft Himalaya" panose="01010100010101010101" pitchFamily="2" charset="0"/>
              </a:rPr>
              <a:t>Q</a:t>
            </a:r>
            <a:r>
              <a:rPr kumimoji="1" lang="ja-JP" altLang="en-US" sz="1400" b="1" dirty="0">
                <a:latin typeface="Meiryo UI" panose="020B0604030504040204" pitchFamily="50" charset="-128"/>
                <a:ea typeface="Meiryo UI" panose="020B0604030504040204" pitchFamily="50" charset="-128"/>
                <a:cs typeface="Microsoft Himalaya" panose="01010100010101010101" pitchFamily="2" charset="0"/>
              </a:rPr>
              <a:t>２関係</a:t>
            </a:r>
            <a:endParaRPr kumimoji="1" lang="en-US" altLang="ja-JP" sz="1400" b="1"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5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・ユーザーローカル テキストマイニングツール（ </a:t>
            </a:r>
            <a:r>
              <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rPr>
              <a:t>https://textmining.userlocal.jp/ </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）により、</a:t>
            </a:r>
            <a:r>
              <a:rPr kumimoji="1" lang="zh-TW" altLang="en-US" sz="1400" dirty="0">
                <a:latin typeface="Meiryo UI" panose="020B0604030504040204" pitchFamily="50" charset="-128"/>
                <a:ea typeface="Meiryo UI" panose="020B0604030504040204" pitchFamily="50" charset="-128"/>
                <a:cs typeface="Microsoft Himalaya" panose="01010100010101010101" pitchFamily="2" charset="0"/>
              </a:rPr>
              <a:t>単語出現頻度</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を解析。</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5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名詞の出現回数の上位</a:t>
            </a:r>
            <a:r>
              <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rPr>
              <a:t>10</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位の単語（同数を含む）</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までをグラフ化。</a:t>
            </a:r>
          </a:p>
          <a:p>
            <a:pPr>
              <a:lnSpc>
                <a:spcPts val="15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＊除外語設定：大阪、大阪府、都市、</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街、</a:t>
            </a:r>
            <a:r>
              <a:rPr kumimoji="1" lang="ja-JP" altLang="en-US" sz="1400" dirty="0" err="1">
                <a:latin typeface="Meiryo UI" panose="020B0604030504040204" pitchFamily="50" charset="-128"/>
                <a:ea typeface="Meiryo UI" panose="020B0604030504040204" pitchFamily="50" charset="-128"/>
                <a:cs typeface="Microsoft Himalaya" panose="01010100010101010101" pitchFamily="2" charset="0"/>
              </a:rPr>
              <a:t>づ</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くり</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pPr marL="631825" indent="-631825">
              <a:lnSpc>
                <a:spcPts val="15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a:t>
            </a:r>
            <a:r>
              <a:rPr kumimoji="1" lang="ja-JP" altLang="en-US" sz="1400" dirty="0" smtClean="0">
                <a:latin typeface="Meiryo UI" panose="020B0604030504040204" pitchFamily="50" charset="-128"/>
                <a:ea typeface="Meiryo UI" panose="020B0604030504040204" pitchFamily="50" charset="-128"/>
                <a:cs typeface="Microsoft Himalaya" panose="01010100010101010101" pitchFamily="2" charset="0"/>
              </a:rPr>
              <a:t>除外語設定</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とは、設定した単語を解析結果から除外するもの。</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5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＊同義語設定：テーマパークに関連するワードについては、すべて「テーマパーク」として同義語設定</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a:p>
            <a:pPr>
              <a:lnSpc>
                <a:spcPts val="1500"/>
              </a:lnSpc>
              <a:spcBef>
                <a:spcPts val="600"/>
              </a:spcBef>
            </a:pP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　　　　→同義語設定とは、解析時に同じ意味を持つ単語を</a:t>
            </a:r>
            <a:r>
              <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rPr>
              <a:t>1</a:t>
            </a:r>
            <a:r>
              <a:rPr kumimoji="1" lang="ja-JP" altLang="en-US" sz="1400" dirty="0" err="1">
                <a:latin typeface="Meiryo UI" panose="020B0604030504040204" pitchFamily="50" charset="-128"/>
                <a:ea typeface="Meiryo UI" panose="020B0604030504040204" pitchFamily="50" charset="-128"/>
                <a:cs typeface="Microsoft Himalaya" panose="01010100010101010101" pitchFamily="2" charset="0"/>
              </a:rPr>
              <a:t>つに</a:t>
            </a:r>
            <a:r>
              <a:rPr kumimoji="1" lang="ja-JP" altLang="en-US" sz="1400" dirty="0">
                <a:latin typeface="Meiryo UI" panose="020B0604030504040204" pitchFamily="50" charset="-128"/>
                <a:ea typeface="Meiryo UI" panose="020B0604030504040204" pitchFamily="50" charset="-128"/>
                <a:cs typeface="Microsoft Himalaya" panose="01010100010101010101" pitchFamily="2" charset="0"/>
              </a:rPr>
              <a:t>まとめるもの。</a:t>
            </a:r>
            <a:endParaRPr kumimoji="1"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2933777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61EF540-5CB6-483A-A4DA-F9E60F8B4EFB}" type="slidenum">
              <a:rPr kumimoji="1" lang="ja-JP" altLang="en-US" smtClean="0"/>
              <a:t>8</a:t>
            </a:fld>
            <a:endParaRPr kumimoji="1" lang="ja-JP" altLang="en-US"/>
          </a:p>
        </p:txBody>
      </p:sp>
      <p:sp>
        <p:nvSpPr>
          <p:cNvPr id="3" name="正方形/長方形 2"/>
          <p:cNvSpPr/>
          <p:nvPr/>
        </p:nvSpPr>
        <p:spPr>
          <a:xfrm>
            <a:off x="1844190" y="3212295"/>
            <a:ext cx="6654800" cy="646331"/>
          </a:xfrm>
          <a:prstGeom prst="rect">
            <a:avLst/>
          </a:prstGeom>
        </p:spPr>
        <p:txBody>
          <a:bodyPr wrap="square">
            <a:spAutoFit/>
          </a:bodyPr>
          <a:lstStyle/>
          <a:p>
            <a:pPr algn="ctr"/>
            <a:r>
              <a:rPr kumimoji="1" lang="ja-JP" altLang="en-US" sz="3600" dirty="0" smtClean="0">
                <a:latin typeface="Meiryo UI" panose="020B0604030504040204" pitchFamily="50" charset="-128"/>
                <a:ea typeface="Meiryo UI" panose="020B0604030504040204" pitchFamily="50" charset="-128"/>
                <a:cs typeface="Microsoft Himalaya" panose="01010100010101010101" pitchFamily="2" charset="0"/>
              </a:rPr>
              <a:t>１</a:t>
            </a:r>
            <a:r>
              <a:rPr kumimoji="1" lang="ja-JP" altLang="en-US" sz="3600" dirty="0">
                <a:latin typeface="Meiryo UI" panose="020B0604030504040204" pitchFamily="50" charset="-128"/>
                <a:ea typeface="Meiryo UI" panose="020B0604030504040204" pitchFamily="50" charset="-128"/>
                <a:cs typeface="Microsoft Himalaya" panose="01010100010101010101" pitchFamily="2" charset="0"/>
              </a:rPr>
              <a:t>．アンケート結果（全体）	</a:t>
            </a:r>
          </a:p>
        </p:txBody>
      </p:sp>
    </p:spTree>
    <p:extLst>
      <p:ext uri="{BB962C8B-B14F-4D97-AF65-F5344CB8AC3E}">
        <p14:creationId xmlns:p14="http://schemas.microsoft.com/office/powerpoint/2010/main" val="1943708188"/>
      </p:ext>
    </p:extLst>
  </p:cSld>
  <p:clrMapOvr>
    <a:masterClrMapping/>
  </p:clrMapOvr>
</p:sld>
</file>

<file path=ppt/theme/theme1.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15297</TotalTime>
  <Words>1548</Words>
  <Application>Microsoft Office PowerPoint</Application>
  <PresentationFormat>ユーザー設定</PresentationFormat>
  <Paragraphs>565</Paragraphs>
  <Slides>46</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3</vt:i4>
      </vt:variant>
      <vt:variant>
        <vt:lpstr>スライド タイトル</vt:lpstr>
      </vt:variant>
      <vt:variant>
        <vt:i4>46</vt:i4>
      </vt:variant>
    </vt:vector>
  </HeadingPairs>
  <TitlesOfParts>
    <vt:vector size="56" baseType="lpstr">
      <vt:lpstr>Meiryo UI</vt:lpstr>
      <vt:lpstr>游ゴシック</vt:lpstr>
      <vt:lpstr>游ゴシック Light</vt:lpstr>
      <vt:lpstr>Arial</vt:lpstr>
      <vt:lpstr>Calibri</vt:lpstr>
      <vt:lpstr>Calibri Light</vt:lpstr>
      <vt:lpstr>Microsoft Himalaya</vt:lpstr>
      <vt:lpstr>1_デザインの設定</vt:lpstr>
      <vt:lpstr>デザインの設定</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dc:creator>
  <cp:lastModifiedBy>久才　知洋</cp:lastModifiedBy>
  <cp:revision>1876</cp:revision>
  <cp:lastPrinted>2020-03-27T01:38:11Z</cp:lastPrinted>
  <dcterms:created xsi:type="dcterms:W3CDTF">2019-02-01T00:27:44Z</dcterms:created>
  <dcterms:modified xsi:type="dcterms:W3CDTF">2020-03-31T08:31:26Z</dcterms:modified>
</cp:coreProperties>
</file>