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Lst>
  <p:sldSz cx="12801600" cy="9601200" type="A3"/>
  <p:notesSz cx="9939338" cy="143684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BF0"/>
    <a:srgbClr val="0066FF"/>
    <a:srgbClr val="FFC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3" d="100"/>
          <a:sy n="53" d="100"/>
        </p:scale>
        <p:origin x="13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538E659-9326-4489-90B3-B976EA0778B2}" type="datetimeFigureOut">
              <a:rPr kumimoji="1" lang="ja-JP" altLang="en-US" smtClean="0"/>
              <a:t>2022/12/26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A23741E-D021-490E-8CAE-18C0F279ECA3}" type="slidenum">
              <a:rPr kumimoji="1" lang="ja-JP" altLang="en-US" smtClean="0"/>
              <a:t>‹#›</a:t>
            </a:fld>
            <a:endParaRPr kumimoji="1" lang="ja-JP" altLang="en-US"/>
          </a:p>
        </p:txBody>
      </p:sp>
    </p:spTree>
    <p:extLst>
      <p:ext uri="{BB962C8B-B14F-4D97-AF65-F5344CB8AC3E}">
        <p14:creationId xmlns:p14="http://schemas.microsoft.com/office/powerpoint/2010/main" val="358694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38E659-9326-4489-90B3-B976EA0778B2}" type="datetimeFigureOut">
              <a:rPr kumimoji="1" lang="ja-JP" altLang="en-US" smtClean="0"/>
              <a:t>2022/12/26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A23741E-D021-490E-8CAE-18C0F279ECA3}" type="slidenum">
              <a:rPr kumimoji="1" lang="ja-JP" altLang="en-US" smtClean="0"/>
              <a:t>‹#›</a:t>
            </a:fld>
            <a:endParaRPr kumimoji="1" lang="ja-JP" altLang="en-US"/>
          </a:p>
        </p:txBody>
      </p:sp>
    </p:spTree>
    <p:extLst>
      <p:ext uri="{BB962C8B-B14F-4D97-AF65-F5344CB8AC3E}">
        <p14:creationId xmlns:p14="http://schemas.microsoft.com/office/powerpoint/2010/main" val="45083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38E659-9326-4489-90B3-B976EA0778B2}" type="datetimeFigureOut">
              <a:rPr kumimoji="1" lang="ja-JP" altLang="en-US" smtClean="0"/>
              <a:t>2022/12/26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A23741E-D021-490E-8CAE-18C0F279ECA3}" type="slidenum">
              <a:rPr kumimoji="1" lang="ja-JP" altLang="en-US" smtClean="0"/>
              <a:t>‹#›</a:t>
            </a:fld>
            <a:endParaRPr kumimoji="1" lang="ja-JP" altLang="en-US"/>
          </a:p>
        </p:txBody>
      </p:sp>
    </p:spTree>
    <p:extLst>
      <p:ext uri="{BB962C8B-B14F-4D97-AF65-F5344CB8AC3E}">
        <p14:creationId xmlns:p14="http://schemas.microsoft.com/office/powerpoint/2010/main" val="3215260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38E659-9326-4489-90B3-B976EA0778B2}" type="datetimeFigureOut">
              <a:rPr kumimoji="1" lang="ja-JP" altLang="en-US" smtClean="0"/>
              <a:t>2022/12/26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A23741E-D021-490E-8CAE-18C0F279ECA3}" type="slidenum">
              <a:rPr kumimoji="1" lang="ja-JP" altLang="en-US" smtClean="0"/>
              <a:t>‹#›</a:t>
            </a:fld>
            <a:endParaRPr kumimoji="1" lang="ja-JP" altLang="en-US"/>
          </a:p>
        </p:txBody>
      </p:sp>
    </p:spTree>
    <p:extLst>
      <p:ext uri="{BB962C8B-B14F-4D97-AF65-F5344CB8AC3E}">
        <p14:creationId xmlns:p14="http://schemas.microsoft.com/office/powerpoint/2010/main" val="67021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538E659-9326-4489-90B3-B976EA0778B2}" type="datetimeFigureOut">
              <a:rPr kumimoji="1" lang="ja-JP" altLang="en-US" smtClean="0"/>
              <a:t>2022/12/26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A23741E-D021-490E-8CAE-18C0F279ECA3}" type="slidenum">
              <a:rPr kumimoji="1" lang="ja-JP" altLang="en-US" smtClean="0"/>
              <a:t>‹#›</a:t>
            </a:fld>
            <a:endParaRPr kumimoji="1" lang="ja-JP" altLang="en-US"/>
          </a:p>
        </p:txBody>
      </p:sp>
    </p:spTree>
    <p:extLst>
      <p:ext uri="{BB962C8B-B14F-4D97-AF65-F5344CB8AC3E}">
        <p14:creationId xmlns:p14="http://schemas.microsoft.com/office/powerpoint/2010/main" val="3867373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538E659-9326-4489-90B3-B976EA0778B2}" type="datetimeFigureOut">
              <a:rPr kumimoji="1" lang="ja-JP" altLang="en-US" smtClean="0"/>
              <a:t>2022/12/26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A23741E-D021-490E-8CAE-18C0F279ECA3}" type="slidenum">
              <a:rPr kumimoji="1" lang="ja-JP" altLang="en-US" smtClean="0"/>
              <a:t>‹#›</a:t>
            </a:fld>
            <a:endParaRPr kumimoji="1" lang="ja-JP" altLang="en-US"/>
          </a:p>
        </p:txBody>
      </p:sp>
    </p:spTree>
    <p:extLst>
      <p:ext uri="{BB962C8B-B14F-4D97-AF65-F5344CB8AC3E}">
        <p14:creationId xmlns:p14="http://schemas.microsoft.com/office/powerpoint/2010/main" val="358576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538E659-9326-4489-90B3-B976EA0778B2}" type="datetimeFigureOut">
              <a:rPr kumimoji="1" lang="ja-JP" altLang="en-US" smtClean="0"/>
              <a:t>2022/12/26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A23741E-D021-490E-8CAE-18C0F279ECA3}" type="slidenum">
              <a:rPr kumimoji="1" lang="ja-JP" altLang="en-US" smtClean="0"/>
              <a:t>‹#›</a:t>
            </a:fld>
            <a:endParaRPr kumimoji="1" lang="ja-JP" altLang="en-US"/>
          </a:p>
        </p:txBody>
      </p:sp>
    </p:spTree>
    <p:extLst>
      <p:ext uri="{BB962C8B-B14F-4D97-AF65-F5344CB8AC3E}">
        <p14:creationId xmlns:p14="http://schemas.microsoft.com/office/powerpoint/2010/main" val="336171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538E659-9326-4489-90B3-B976EA0778B2}" type="datetimeFigureOut">
              <a:rPr kumimoji="1" lang="ja-JP" altLang="en-US" smtClean="0"/>
              <a:t>2022/12/26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A23741E-D021-490E-8CAE-18C0F279ECA3}" type="slidenum">
              <a:rPr kumimoji="1" lang="ja-JP" altLang="en-US" smtClean="0"/>
              <a:t>‹#›</a:t>
            </a:fld>
            <a:endParaRPr kumimoji="1" lang="ja-JP" altLang="en-US"/>
          </a:p>
        </p:txBody>
      </p:sp>
    </p:spTree>
    <p:extLst>
      <p:ext uri="{BB962C8B-B14F-4D97-AF65-F5344CB8AC3E}">
        <p14:creationId xmlns:p14="http://schemas.microsoft.com/office/powerpoint/2010/main" val="3280677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8E659-9326-4489-90B3-B976EA0778B2}" type="datetimeFigureOut">
              <a:rPr kumimoji="1" lang="ja-JP" altLang="en-US" smtClean="0"/>
              <a:t>2022/12/26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A23741E-D021-490E-8CAE-18C0F279ECA3}" type="slidenum">
              <a:rPr kumimoji="1" lang="ja-JP" altLang="en-US" smtClean="0"/>
              <a:t>‹#›</a:t>
            </a:fld>
            <a:endParaRPr kumimoji="1" lang="ja-JP" altLang="en-US"/>
          </a:p>
        </p:txBody>
      </p:sp>
    </p:spTree>
    <p:extLst>
      <p:ext uri="{BB962C8B-B14F-4D97-AF65-F5344CB8AC3E}">
        <p14:creationId xmlns:p14="http://schemas.microsoft.com/office/powerpoint/2010/main" val="2002859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538E659-9326-4489-90B3-B976EA0778B2}" type="datetimeFigureOut">
              <a:rPr kumimoji="1" lang="ja-JP" altLang="en-US" smtClean="0"/>
              <a:t>2022/12/26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A23741E-D021-490E-8CAE-18C0F279ECA3}" type="slidenum">
              <a:rPr kumimoji="1" lang="ja-JP" altLang="en-US" smtClean="0"/>
              <a:t>‹#›</a:t>
            </a:fld>
            <a:endParaRPr kumimoji="1" lang="ja-JP" altLang="en-US"/>
          </a:p>
        </p:txBody>
      </p:sp>
    </p:spTree>
    <p:extLst>
      <p:ext uri="{BB962C8B-B14F-4D97-AF65-F5344CB8AC3E}">
        <p14:creationId xmlns:p14="http://schemas.microsoft.com/office/powerpoint/2010/main" val="1375126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538E659-9326-4489-90B3-B976EA0778B2}" type="datetimeFigureOut">
              <a:rPr kumimoji="1" lang="ja-JP" altLang="en-US" smtClean="0"/>
              <a:t>2022/12/26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A23741E-D021-490E-8CAE-18C0F279ECA3}" type="slidenum">
              <a:rPr kumimoji="1" lang="ja-JP" altLang="en-US" smtClean="0"/>
              <a:t>‹#›</a:t>
            </a:fld>
            <a:endParaRPr kumimoji="1" lang="ja-JP" altLang="en-US"/>
          </a:p>
        </p:txBody>
      </p:sp>
    </p:spTree>
    <p:extLst>
      <p:ext uri="{BB962C8B-B14F-4D97-AF65-F5344CB8AC3E}">
        <p14:creationId xmlns:p14="http://schemas.microsoft.com/office/powerpoint/2010/main" val="316489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F538E659-9326-4489-90B3-B976EA0778B2}" type="datetimeFigureOut">
              <a:rPr kumimoji="1" lang="ja-JP" altLang="en-US" smtClean="0"/>
              <a:t>2022/12/26</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EA23741E-D021-490E-8CAE-18C0F279ECA3}" type="slidenum">
              <a:rPr kumimoji="1" lang="ja-JP" altLang="en-US" smtClean="0"/>
              <a:t>‹#›</a:t>
            </a:fld>
            <a:endParaRPr kumimoji="1" lang="ja-JP" altLang="en-US"/>
          </a:p>
        </p:txBody>
      </p:sp>
    </p:spTree>
    <p:extLst>
      <p:ext uri="{BB962C8B-B14F-4D97-AF65-F5344CB8AC3E}">
        <p14:creationId xmlns:p14="http://schemas.microsoft.com/office/powerpoint/2010/main" val="2696160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正方形/長方形 90"/>
          <p:cNvSpPr/>
          <p:nvPr/>
        </p:nvSpPr>
        <p:spPr>
          <a:xfrm>
            <a:off x="29414" y="7871469"/>
            <a:ext cx="12759486" cy="1636874"/>
          </a:xfrm>
          <a:prstGeom prst="rect">
            <a:avLst/>
          </a:prstGeom>
          <a:solidFill>
            <a:srgbClr val="E8EBF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26568" y="485938"/>
            <a:ext cx="3897732" cy="30646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b="1" dirty="0">
                <a:latin typeface="Meiryo UI" panose="020B0604030504040204" pitchFamily="50" charset="-128"/>
                <a:ea typeface="Meiryo UI" panose="020B0604030504040204" pitchFamily="50" charset="-128"/>
              </a:rPr>
              <a:t>大阪・関西万博 来場者輸送具体方針（アクションプラン）</a:t>
            </a:r>
            <a:endParaRPr kumimoji="1" lang="en-US" altLang="ja-JP" sz="1200" b="1"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A5CC3054-D5A7-4402-A920-FA616A818BB4}"/>
              </a:ext>
            </a:extLst>
          </p:cNvPr>
          <p:cNvSpPr/>
          <p:nvPr/>
        </p:nvSpPr>
        <p:spPr>
          <a:xfrm>
            <a:off x="55145" y="878989"/>
            <a:ext cx="6281974" cy="791061"/>
          </a:xfrm>
          <a:prstGeom prst="rect">
            <a:avLst/>
          </a:prstGeom>
          <a:ln>
            <a:solidFill>
              <a:schemeClr val="tx1"/>
            </a:solidFill>
          </a:ln>
        </p:spPr>
        <p:txBody>
          <a:bodyPr wrap="square" lIns="36000" rIns="36000">
            <a:noAutofit/>
          </a:bodyPr>
          <a:lstStyle/>
          <a:p>
            <a:pPr defTabSz="493456">
              <a:defRPr/>
            </a:pPr>
            <a:r>
              <a:rPr lang="ja-JP" altLang="en-US" sz="1200" b="1" dirty="0">
                <a:latin typeface="メイリオ" panose="020B0604030504040204" pitchFamily="50" charset="-128"/>
                <a:ea typeface="メイリオ" panose="020B0604030504040204" pitchFamily="50" charset="-128"/>
              </a:rPr>
              <a:t>策定</a:t>
            </a:r>
            <a:r>
              <a:rPr lang="ja-JP" altLang="en-US" sz="1200" b="1" dirty="0">
                <a:solidFill>
                  <a:prstClr val="black"/>
                </a:solidFill>
                <a:latin typeface="メイリオ" panose="020B0604030504040204" pitchFamily="50" charset="-128"/>
                <a:ea typeface="メイリオ" panose="020B0604030504040204" pitchFamily="50" charset="-128"/>
              </a:rPr>
              <a:t>時期 </a:t>
            </a:r>
            <a:r>
              <a:rPr lang="en-US" altLang="ja-JP" sz="1200" b="1" dirty="0">
                <a:solidFill>
                  <a:prstClr val="black"/>
                </a:solidFill>
                <a:latin typeface="メイリオ" panose="020B0604030504040204" pitchFamily="50" charset="-128"/>
                <a:ea typeface="メイリオ" panose="020B0604030504040204" pitchFamily="50" charset="-128"/>
              </a:rPr>
              <a:t>2022</a:t>
            </a:r>
            <a:r>
              <a:rPr lang="ja-JP" altLang="en-US" sz="1200" b="1" dirty="0">
                <a:solidFill>
                  <a:prstClr val="black"/>
                </a:solidFill>
                <a:latin typeface="メイリオ" panose="020B0604030504040204" pitchFamily="50" charset="-128"/>
                <a:ea typeface="メイリオ" panose="020B0604030504040204" pitchFamily="50" charset="-128"/>
              </a:rPr>
              <a:t>年</a:t>
            </a:r>
            <a:r>
              <a:rPr lang="en-US" altLang="ja-JP" sz="1200" b="1" dirty="0">
                <a:solidFill>
                  <a:prstClr val="black"/>
                </a:solidFill>
                <a:latin typeface="メイリオ" panose="020B0604030504040204" pitchFamily="50" charset="-128"/>
                <a:ea typeface="メイリオ" panose="020B0604030504040204" pitchFamily="50" charset="-128"/>
              </a:rPr>
              <a:t>10</a:t>
            </a:r>
            <a:r>
              <a:rPr lang="ja-JP" altLang="en-US" sz="1200" b="1" dirty="0">
                <a:solidFill>
                  <a:prstClr val="black"/>
                </a:solidFill>
                <a:latin typeface="メイリオ" panose="020B0604030504040204" pitchFamily="50" charset="-128"/>
                <a:ea typeface="メイリオ" panose="020B0604030504040204" pitchFamily="50" charset="-128"/>
              </a:rPr>
              <a:t>月</a:t>
            </a:r>
            <a:endParaRPr lang="en-US" altLang="ja-JP" sz="1200" b="1" dirty="0">
              <a:solidFill>
                <a:prstClr val="black"/>
              </a:solidFill>
              <a:latin typeface="メイリオ" panose="020B0604030504040204" pitchFamily="50" charset="-128"/>
              <a:ea typeface="メイリオ" panose="020B0604030504040204" pitchFamily="50" charset="-128"/>
            </a:endParaRPr>
          </a:p>
          <a:p>
            <a:pPr defTabSz="493456">
              <a:defRPr/>
            </a:pPr>
            <a:r>
              <a:rPr lang="ja-JP" altLang="en-US" sz="1200" b="1" dirty="0">
                <a:latin typeface="メイリオ" panose="020B0604030504040204" pitchFamily="50" charset="-128"/>
                <a:ea typeface="メイリオ" panose="020B0604030504040204" pitchFamily="50" charset="-128"/>
              </a:rPr>
              <a:t>策定</a:t>
            </a:r>
            <a:r>
              <a:rPr lang="ja-JP" altLang="en-US" sz="1200" b="1" dirty="0">
                <a:solidFill>
                  <a:prstClr val="black"/>
                </a:solidFill>
                <a:latin typeface="メイリオ" panose="020B0604030504040204" pitchFamily="50" charset="-128"/>
                <a:ea typeface="メイリオ" panose="020B0604030504040204" pitchFamily="50" charset="-128"/>
              </a:rPr>
              <a:t>者　 </a:t>
            </a:r>
            <a:r>
              <a:rPr lang="en-US" altLang="ja-JP" sz="1200" b="1" dirty="0">
                <a:solidFill>
                  <a:prstClr val="black"/>
                </a:solidFill>
                <a:latin typeface="メイリオ" panose="020B0604030504040204" pitchFamily="50" charset="-128"/>
                <a:ea typeface="メイリオ" panose="020B0604030504040204" pitchFamily="50" charset="-128"/>
              </a:rPr>
              <a:t>2025</a:t>
            </a:r>
            <a:r>
              <a:rPr lang="ja-JP" altLang="en-US" sz="1200" b="1" dirty="0">
                <a:solidFill>
                  <a:prstClr val="black"/>
                </a:solidFill>
                <a:latin typeface="メイリオ" panose="020B0604030504040204" pitchFamily="50" charset="-128"/>
                <a:ea typeface="メイリオ" panose="020B0604030504040204" pitchFamily="50" charset="-128"/>
              </a:rPr>
              <a:t>年日本国際博覧会来場者輸送対策協議会</a:t>
            </a:r>
            <a:endParaRPr lang="en-US" altLang="ja-JP" sz="1200" b="1" dirty="0">
              <a:solidFill>
                <a:prstClr val="black"/>
              </a:solidFill>
              <a:latin typeface="メイリオ" panose="020B0604030504040204" pitchFamily="50" charset="-128"/>
              <a:ea typeface="メイリオ" panose="020B0604030504040204" pitchFamily="50" charset="-128"/>
            </a:endParaRPr>
          </a:p>
          <a:p>
            <a:pPr defTabSz="493456">
              <a:defRPr/>
            </a:pPr>
            <a:r>
              <a:rPr lang="ja-JP" altLang="en-US" sz="1200" b="1" dirty="0">
                <a:solidFill>
                  <a:prstClr val="black"/>
                </a:solidFill>
                <a:latin typeface="メイリオ" panose="020B0604030504040204" pitchFamily="50" charset="-128"/>
                <a:ea typeface="メイリオ" panose="020B0604030504040204" pitchFamily="50" charset="-128"/>
              </a:rPr>
              <a:t>目的　　 万博開催期間中における来場者の安全かつ円滑な来場を実現するための具体方針</a:t>
            </a:r>
            <a:endParaRPr lang="en-US" altLang="ja-JP" sz="1200" b="1" dirty="0">
              <a:solidFill>
                <a:prstClr val="black"/>
              </a:solidFill>
              <a:latin typeface="メイリオ" panose="020B0604030504040204" pitchFamily="50" charset="-128"/>
              <a:ea typeface="メイリオ" panose="020B0604030504040204" pitchFamily="50" charset="-128"/>
            </a:endParaRPr>
          </a:p>
          <a:p>
            <a:pPr defTabSz="493456">
              <a:defRPr/>
            </a:pPr>
            <a:r>
              <a:rPr lang="ja-JP" altLang="en-US" sz="1200" b="1" dirty="0">
                <a:solidFill>
                  <a:prstClr val="black"/>
                </a:solidFill>
                <a:latin typeface="メイリオ" panose="020B0604030504040204" pitchFamily="50" charset="-128"/>
                <a:ea typeface="メイリオ" panose="020B0604030504040204" pitchFamily="50" charset="-128"/>
              </a:rPr>
              <a:t>主な内容 来場者輸送対策、万博交通による影響、</a:t>
            </a:r>
            <a:r>
              <a:rPr lang="ja-JP" altLang="en-US" sz="1200" b="1" u="sng" dirty="0">
                <a:latin typeface="メイリオ" panose="020B0604030504040204" pitchFamily="50" charset="-128"/>
                <a:ea typeface="メイリオ" panose="020B0604030504040204" pitchFamily="50" charset="-128"/>
              </a:rPr>
              <a:t>働きかけ</a:t>
            </a:r>
            <a:r>
              <a:rPr lang="en-US" altLang="ja-JP" sz="1200" b="1" u="sng" dirty="0">
                <a:latin typeface="メイリオ" panose="020B0604030504040204" pitchFamily="50" charset="-128"/>
                <a:ea typeface="メイリオ" panose="020B0604030504040204" pitchFamily="50" charset="-128"/>
              </a:rPr>
              <a:t>TDM</a:t>
            </a:r>
            <a:r>
              <a:rPr lang="ja-JP" altLang="en-US" sz="1200" b="1" u="sng" dirty="0">
                <a:latin typeface="メイリオ" panose="020B0604030504040204" pitchFamily="50" charset="-128"/>
                <a:ea typeface="メイリオ" panose="020B0604030504040204" pitchFamily="50" charset="-128"/>
              </a:rPr>
              <a:t>イメージ</a:t>
            </a:r>
            <a:endParaRPr lang="en-US" altLang="ja-JP" sz="1200" b="1" u="sng" dirty="0">
              <a:latin typeface="メイリオ" panose="020B0604030504040204" pitchFamily="50" charset="-128"/>
              <a:ea typeface="メイリオ" panose="020B0604030504040204" pitchFamily="50" charset="-128"/>
            </a:endParaRPr>
          </a:p>
        </p:txBody>
      </p:sp>
      <p:sp>
        <p:nvSpPr>
          <p:cNvPr id="6" name="タイトル 1"/>
          <p:cNvSpPr txBox="1">
            <a:spLocks/>
          </p:cNvSpPr>
          <p:nvPr/>
        </p:nvSpPr>
        <p:spPr>
          <a:xfrm>
            <a:off x="0" y="-972"/>
            <a:ext cx="12801600" cy="355373"/>
          </a:xfrm>
          <a:prstGeom prst="rect">
            <a:avLst/>
          </a:prstGeom>
          <a:solidFill>
            <a:schemeClr val="tx2"/>
          </a:solidFill>
        </p:spPr>
        <p:txBody>
          <a:bodyPr vert="horz" lIns="65314" tIns="32657" rIns="65314" bIns="32657" rtlCol="0" anchor="b">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r>
              <a:rPr lang="ja-JP" altLang="en-US" sz="2000" b="1" dirty="0">
                <a:solidFill>
                  <a:schemeClr val="bg1"/>
                </a:solidFill>
                <a:latin typeface="Meiryo UI" panose="020B0604030504040204" pitchFamily="50" charset="-128"/>
                <a:ea typeface="Meiryo UI" panose="020B0604030504040204" pitchFamily="50" charset="-128"/>
              </a:rPr>
              <a:t>２０２５年大阪・関西</a:t>
            </a:r>
            <a:r>
              <a:rPr lang="ja-JP" altLang="en-US" sz="2000" b="1" dirty="0" smtClean="0">
                <a:solidFill>
                  <a:schemeClr val="bg1"/>
                </a:solidFill>
                <a:latin typeface="Meiryo UI" panose="020B0604030504040204" pitchFamily="50" charset="-128"/>
                <a:ea typeface="Meiryo UI" panose="020B0604030504040204" pitchFamily="50" charset="-128"/>
              </a:rPr>
              <a:t>万博 交通</a:t>
            </a:r>
            <a:r>
              <a:rPr lang="ja-JP" altLang="en-US" sz="2000" b="1" dirty="0">
                <a:solidFill>
                  <a:schemeClr val="bg1"/>
                </a:solidFill>
                <a:latin typeface="Meiryo UI" panose="020B0604030504040204" pitchFamily="50" charset="-128"/>
                <a:ea typeface="Meiryo UI" panose="020B0604030504040204" pitchFamily="50" charset="-128"/>
              </a:rPr>
              <a:t>円滑化推進会議　</a:t>
            </a:r>
            <a:r>
              <a:rPr lang="ja-JP" altLang="en-US" sz="2000" b="1">
                <a:solidFill>
                  <a:schemeClr val="bg1"/>
                </a:solidFill>
                <a:latin typeface="Meiryo UI" panose="020B0604030504040204" pitchFamily="50" charset="-128"/>
                <a:ea typeface="Meiryo UI" panose="020B0604030504040204" pitchFamily="50" charset="-128"/>
              </a:rPr>
              <a:t>　</a:t>
            </a:r>
            <a:r>
              <a:rPr lang="ja-JP" altLang="en-US" sz="2000" b="1" smtClean="0">
                <a:solidFill>
                  <a:schemeClr val="bg1"/>
                </a:solidFill>
                <a:latin typeface="Meiryo UI" panose="020B0604030504040204" pitchFamily="50" charset="-128"/>
                <a:ea typeface="Meiryo UI" panose="020B0604030504040204" pitchFamily="50" charset="-128"/>
              </a:rPr>
              <a:t>現状と今後の進め方（</a:t>
            </a:r>
            <a:r>
              <a:rPr lang="ja-JP" altLang="en-US" sz="2000" b="1" dirty="0">
                <a:solidFill>
                  <a:schemeClr val="bg1"/>
                </a:solidFill>
                <a:latin typeface="Meiryo UI" panose="020B0604030504040204" pitchFamily="50" charset="-128"/>
                <a:ea typeface="Meiryo UI" panose="020B0604030504040204" pitchFamily="50" charset="-128"/>
              </a:rPr>
              <a:t>案）</a:t>
            </a:r>
          </a:p>
        </p:txBody>
      </p:sp>
      <p:sp>
        <p:nvSpPr>
          <p:cNvPr id="33" name="正方形/長方形 32"/>
          <p:cNvSpPr/>
          <p:nvPr/>
        </p:nvSpPr>
        <p:spPr>
          <a:xfrm>
            <a:off x="-52839" y="1747109"/>
            <a:ext cx="1415772" cy="276999"/>
          </a:xfrm>
          <a:prstGeom prst="rect">
            <a:avLst/>
          </a:prstGeom>
        </p:spPr>
        <p:txBody>
          <a:bodyPr wrap="none">
            <a:spAutoFit/>
          </a:bodyPr>
          <a:lstStyle/>
          <a:p>
            <a:r>
              <a:rPr lang="ja-JP" altLang="en-US" sz="1200" b="1" dirty="0">
                <a:solidFill>
                  <a:prstClr val="black"/>
                </a:solidFill>
                <a:latin typeface="メイリオ" panose="020B0604030504040204" pitchFamily="50" charset="-128"/>
                <a:ea typeface="メイリオ" panose="020B0604030504040204" pitchFamily="50" charset="-128"/>
              </a:rPr>
              <a:t>〇来場者輸送対策</a:t>
            </a:r>
            <a:endParaRPr lang="ja-JP" altLang="en-US" sz="1200" dirty="0"/>
          </a:p>
        </p:txBody>
      </p:sp>
      <p:grpSp>
        <p:nvGrpSpPr>
          <p:cNvPr id="129" name="グループ化 128"/>
          <p:cNvGrpSpPr/>
          <p:nvPr/>
        </p:nvGrpSpPr>
        <p:grpSpPr>
          <a:xfrm>
            <a:off x="-44436" y="4756971"/>
            <a:ext cx="6384911" cy="1031052"/>
            <a:chOff x="-44436" y="3562063"/>
            <a:chExt cx="6384911" cy="1031052"/>
          </a:xfrm>
        </p:grpSpPr>
        <p:sp>
          <p:nvSpPr>
            <p:cNvPr id="34" name="正方形/長方形 33"/>
            <p:cNvSpPr/>
            <p:nvPr/>
          </p:nvSpPr>
          <p:spPr>
            <a:xfrm>
              <a:off x="26568" y="3762118"/>
              <a:ext cx="2800767" cy="830997"/>
            </a:xfrm>
            <a:prstGeom prst="rect">
              <a:avLst/>
            </a:prstGeom>
          </p:spPr>
          <p:txBody>
            <a:bodyPr wrap="none">
              <a:spAutoFit/>
            </a:bodyPr>
            <a:lstStyle/>
            <a:p>
              <a:r>
                <a:rPr lang="en-US" altLang="ja-JP" sz="1200" dirty="0">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鉄道</a:t>
              </a:r>
              <a:r>
                <a:rPr lang="en-US" altLang="ja-JP" sz="1200" dirty="0">
                  <a:solidFill>
                    <a:prstClr val="black"/>
                  </a:solidFill>
                  <a:latin typeface="メイリオ" panose="020B0604030504040204" pitchFamily="50" charset="-128"/>
                  <a:ea typeface="メイリオ" panose="020B0604030504040204" pitchFamily="50" charset="-128"/>
                </a:rPr>
                <a:t>〕</a:t>
              </a:r>
            </a:p>
            <a:p>
              <a:r>
                <a:rPr lang="ja-JP" altLang="en-US" sz="1200" dirty="0">
                  <a:solidFill>
                    <a:prstClr val="black"/>
                  </a:solidFill>
                  <a:latin typeface="メイリオ" panose="020B0604030504040204" pitchFamily="50" charset="-128"/>
                  <a:ea typeface="メイリオ" panose="020B0604030504040204" pitchFamily="50" charset="-128"/>
                </a:rPr>
                <a:t>・</a:t>
              </a:r>
              <a:r>
                <a:rPr lang="en-US" altLang="ja-JP" sz="1200" dirty="0" err="1">
                  <a:solidFill>
                    <a:prstClr val="black"/>
                  </a:solidFill>
                  <a:latin typeface="メイリオ" panose="020B0604030504040204" pitchFamily="50" charset="-128"/>
                  <a:ea typeface="メイリオ" panose="020B0604030504040204" pitchFamily="50" charset="-128"/>
                </a:rPr>
                <a:t>OsakaMetro</a:t>
              </a:r>
              <a:r>
                <a:rPr lang="ja-JP" altLang="en-US" sz="1200" dirty="0">
                  <a:solidFill>
                    <a:prstClr val="black"/>
                  </a:solidFill>
                  <a:latin typeface="メイリオ" panose="020B0604030504040204" pitchFamily="50" charset="-128"/>
                  <a:ea typeface="メイリオ" panose="020B0604030504040204" pitchFamily="50" charset="-128"/>
                </a:rPr>
                <a:t>中央線への集中</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混雑率約</a:t>
              </a:r>
              <a:r>
                <a:rPr lang="en-US" altLang="ja-JP" sz="1200" dirty="0">
                  <a:solidFill>
                    <a:prstClr val="black"/>
                  </a:solidFill>
                  <a:latin typeface="メイリオ" panose="020B0604030504040204" pitchFamily="50" charset="-128"/>
                  <a:ea typeface="メイリオ" panose="020B0604030504040204" pitchFamily="50" charset="-128"/>
                </a:rPr>
                <a:t>140</a:t>
              </a:r>
              <a:r>
                <a:rPr lang="ja-JP" altLang="en-US" sz="1200" dirty="0">
                  <a:solidFill>
                    <a:prstClr val="black"/>
                  </a:solidFill>
                  <a:latin typeface="メイリオ" panose="020B0604030504040204" pitchFamily="50" charset="-128"/>
                  <a:ea typeface="メイリオ" panose="020B0604030504040204" pitchFamily="50" charset="-128"/>
                </a:rPr>
                <a:t>％</a:t>
              </a:r>
              <a:endParaRPr lang="en-US" altLang="ja-JP" sz="1200" dirty="0">
                <a:solidFill>
                  <a:prstClr val="black"/>
                </a:solidFill>
                <a:latin typeface="メイリオ" panose="020B0604030504040204" pitchFamily="50" charset="-128"/>
                <a:ea typeface="メイリオ" panose="020B0604030504040204" pitchFamily="50" charset="-128"/>
              </a:endParaRPr>
            </a:p>
            <a:p>
              <a:pPr>
                <a:spcAft>
                  <a:spcPts val="600"/>
                </a:spcAft>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b="1" u="sng" dirty="0">
                  <a:solidFill>
                    <a:srgbClr val="FF0000"/>
                  </a:solidFill>
                  <a:latin typeface="メイリオ" panose="020B0604030504040204" pitchFamily="50" charset="-128"/>
                  <a:ea typeface="メイリオ" panose="020B0604030504040204" pitchFamily="50" charset="-128"/>
                </a:rPr>
                <a:t>安全円滑な誘導等に課題</a:t>
              </a:r>
              <a:endParaRPr lang="ja-JP" altLang="en-US" sz="1200" b="1" u="sng" dirty="0">
                <a:solidFill>
                  <a:srgbClr val="FF0000"/>
                </a:solidFill>
              </a:endParaRPr>
            </a:p>
          </p:txBody>
        </p:sp>
        <p:sp>
          <p:nvSpPr>
            <p:cNvPr id="40" name="正方形/長方形 39"/>
            <p:cNvSpPr/>
            <p:nvPr/>
          </p:nvSpPr>
          <p:spPr>
            <a:xfrm>
              <a:off x="-44436" y="3562063"/>
              <a:ext cx="1723549" cy="276999"/>
            </a:xfrm>
            <a:prstGeom prst="rect">
              <a:avLst/>
            </a:prstGeom>
          </p:spPr>
          <p:txBody>
            <a:bodyPr wrap="none">
              <a:spAutoFit/>
            </a:bodyPr>
            <a:lstStyle/>
            <a:p>
              <a:r>
                <a:rPr lang="ja-JP" altLang="en-US" sz="1200" b="1" dirty="0">
                  <a:solidFill>
                    <a:prstClr val="black"/>
                  </a:solidFill>
                  <a:latin typeface="メイリオ" panose="020B0604030504040204" pitchFamily="50" charset="-128"/>
                  <a:ea typeface="メイリオ" panose="020B0604030504040204" pitchFamily="50" charset="-128"/>
                </a:rPr>
                <a:t>〇万博交通による影響</a:t>
              </a:r>
              <a:endParaRPr lang="ja-JP" altLang="en-US" sz="1200" dirty="0"/>
            </a:p>
          </p:txBody>
        </p:sp>
        <p:sp>
          <p:nvSpPr>
            <p:cNvPr id="41" name="正方形/長方形 40"/>
            <p:cNvSpPr/>
            <p:nvPr/>
          </p:nvSpPr>
          <p:spPr>
            <a:xfrm>
              <a:off x="3385820" y="3707526"/>
              <a:ext cx="2954655" cy="830997"/>
            </a:xfrm>
            <a:prstGeom prst="rect">
              <a:avLst/>
            </a:prstGeom>
          </p:spPr>
          <p:txBody>
            <a:bodyPr wrap="none">
              <a:spAutoFit/>
            </a:bodyPr>
            <a:lstStyle/>
            <a:p>
              <a:r>
                <a:rPr lang="en-US" altLang="ja-JP" sz="1200" dirty="0">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道路</a:t>
              </a:r>
              <a:r>
                <a:rPr lang="en-US" altLang="ja-JP" sz="1200" dirty="0">
                  <a:solidFill>
                    <a:prstClr val="black"/>
                  </a:solidFill>
                  <a:latin typeface="メイリオ" panose="020B0604030504040204" pitchFamily="50" charset="-128"/>
                  <a:ea typeface="メイリオ" panose="020B0604030504040204" pitchFamily="50" charset="-128"/>
                </a:rPr>
                <a:t>〕</a:t>
              </a:r>
            </a:p>
            <a:p>
              <a:r>
                <a:rPr lang="ja-JP" altLang="en-US" sz="1200" dirty="0">
                  <a:solidFill>
                    <a:prstClr val="black"/>
                  </a:solidFill>
                  <a:latin typeface="メイリオ" panose="020B0604030504040204" pitchFamily="50" charset="-128"/>
                  <a:ea typeface="メイリオ" panose="020B0604030504040204" pitchFamily="50" charset="-128"/>
                </a:rPr>
                <a:t>・阪神高速等の交通状況の悪化</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渋滞発生・悪化</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b="1" u="sng" dirty="0">
                  <a:solidFill>
                    <a:srgbClr val="FF0000"/>
                  </a:solidFill>
                  <a:latin typeface="メイリオ" panose="020B0604030504040204" pitchFamily="50" charset="-128"/>
                  <a:ea typeface="メイリオ" panose="020B0604030504040204" pitchFamily="50" charset="-128"/>
                </a:rPr>
                <a:t>社会経済活動に大きな影響</a:t>
              </a:r>
              <a:endParaRPr lang="ja-JP" altLang="en-US" sz="1200" b="1" u="sng" dirty="0">
                <a:solidFill>
                  <a:srgbClr val="FF0000"/>
                </a:solidFill>
              </a:endParaRPr>
            </a:p>
          </p:txBody>
        </p:sp>
      </p:grpSp>
      <p:sp>
        <p:nvSpPr>
          <p:cNvPr id="43" name="正方形/長方形 42"/>
          <p:cNvSpPr/>
          <p:nvPr/>
        </p:nvSpPr>
        <p:spPr>
          <a:xfrm>
            <a:off x="175635" y="6192284"/>
            <a:ext cx="6161484" cy="135593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124372" y="6233916"/>
            <a:ext cx="2934229" cy="369332"/>
          </a:xfrm>
          <a:prstGeom prst="rect">
            <a:avLst/>
          </a:prstGeom>
        </p:spPr>
        <p:txBody>
          <a:bodyPr wrap="square">
            <a:spAutoFit/>
          </a:bodyPr>
          <a:lstStyle/>
          <a:p>
            <a:r>
              <a:rPr lang="ja-JP" altLang="en-US" b="1" dirty="0">
                <a:solidFill>
                  <a:prstClr val="black"/>
                </a:solidFill>
                <a:latin typeface="メイリオ" panose="020B0604030504040204" pitchFamily="50" charset="-128"/>
                <a:ea typeface="メイリオ" panose="020B0604030504040204" pitchFamily="50" charset="-128"/>
              </a:rPr>
              <a:t>＜働きかけ</a:t>
            </a:r>
            <a:r>
              <a:rPr lang="en-US" altLang="ja-JP" b="1" dirty="0">
                <a:solidFill>
                  <a:prstClr val="black"/>
                </a:solidFill>
                <a:latin typeface="メイリオ" panose="020B0604030504040204" pitchFamily="50" charset="-128"/>
                <a:ea typeface="メイリオ" panose="020B0604030504040204" pitchFamily="50" charset="-128"/>
              </a:rPr>
              <a:t>TDM</a:t>
            </a:r>
            <a:r>
              <a:rPr lang="ja-JP" altLang="en-US" b="1" dirty="0">
                <a:solidFill>
                  <a:prstClr val="black"/>
                </a:solidFill>
                <a:latin typeface="メイリオ" panose="020B0604030504040204" pitchFamily="50" charset="-128"/>
                <a:ea typeface="メイリオ" panose="020B0604030504040204" pitchFamily="50" charset="-128"/>
              </a:rPr>
              <a:t>の目標＞</a:t>
            </a:r>
            <a:endParaRPr lang="ja-JP" altLang="en-US" dirty="0"/>
          </a:p>
        </p:txBody>
      </p:sp>
      <p:sp>
        <p:nvSpPr>
          <p:cNvPr id="39" name="正方形/長方形 38"/>
          <p:cNvSpPr/>
          <p:nvPr/>
        </p:nvSpPr>
        <p:spPr>
          <a:xfrm>
            <a:off x="80670" y="6498459"/>
            <a:ext cx="3118161" cy="1031051"/>
          </a:xfrm>
          <a:prstGeom prst="rect">
            <a:avLst/>
          </a:prstGeom>
        </p:spPr>
        <p:txBody>
          <a:bodyPr wrap="none">
            <a:spAutoFit/>
          </a:bodyPr>
          <a:lstStyle/>
          <a:p>
            <a:r>
              <a:rPr lang="en-US" altLang="ja-JP" sz="1200" dirty="0">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鉄道</a:t>
            </a:r>
            <a:r>
              <a:rPr lang="en-US" altLang="ja-JP" sz="1200" dirty="0">
                <a:solidFill>
                  <a:prstClr val="black"/>
                </a:solidFill>
                <a:latin typeface="メイリオ" panose="020B0604030504040204" pitchFamily="50" charset="-128"/>
                <a:ea typeface="メイリオ" panose="020B0604030504040204" pitchFamily="50" charset="-128"/>
              </a:rPr>
              <a:t>〕</a:t>
            </a:r>
          </a:p>
          <a:p>
            <a:r>
              <a:rPr lang="ja-JP" altLang="en-US" sz="1400" dirty="0">
                <a:solidFill>
                  <a:prstClr val="black"/>
                </a:solidFill>
                <a:latin typeface="メイリオ" panose="020B0604030504040204" pitchFamily="50" charset="-128"/>
                <a:ea typeface="メイリオ" panose="020B0604030504040204" pitchFamily="50" charset="-128"/>
              </a:rPr>
              <a:t>＊混雑率</a:t>
            </a:r>
            <a:r>
              <a:rPr lang="ja-JP" altLang="en-US" sz="1400" b="1" u="sng" dirty="0">
                <a:solidFill>
                  <a:srgbClr val="FF0000"/>
                </a:solidFill>
                <a:latin typeface="メイリオ" panose="020B0604030504040204" pitchFamily="50" charset="-128"/>
                <a:ea typeface="メイリオ" panose="020B0604030504040204" pitchFamily="50" charset="-128"/>
              </a:rPr>
              <a:t>約</a:t>
            </a:r>
            <a:r>
              <a:rPr lang="en-US" altLang="ja-JP" sz="1400" b="1" u="sng" dirty="0">
                <a:solidFill>
                  <a:srgbClr val="FF0000"/>
                </a:solidFill>
                <a:latin typeface="メイリオ" panose="020B0604030504040204" pitchFamily="50" charset="-128"/>
                <a:ea typeface="メイリオ" panose="020B0604030504040204" pitchFamily="50" charset="-128"/>
              </a:rPr>
              <a:t>120%</a:t>
            </a:r>
          </a:p>
          <a:p>
            <a:r>
              <a:rPr lang="ja-JP" altLang="en-US" sz="1400" dirty="0">
                <a:solidFill>
                  <a:prstClr val="black"/>
                </a:solidFill>
                <a:latin typeface="メイリオ" panose="020B0604030504040204" pitchFamily="50" charset="-128"/>
                <a:ea typeface="メイリオ" panose="020B0604030504040204" pitchFamily="50" charset="-128"/>
              </a:rPr>
              <a:t>　</a:t>
            </a:r>
            <a:r>
              <a:rPr lang="ja-JP" altLang="en-US" sz="1050" dirty="0">
                <a:solidFill>
                  <a:prstClr val="black"/>
                </a:solidFill>
                <a:latin typeface="メイリオ" panose="020B0604030504040204" pitchFamily="50" charset="-128"/>
                <a:ea typeface="メイリオ" panose="020B0604030504040204" pitchFamily="50" charset="-128"/>
              </a:rPr>
              <a:t>混雑率</a:t>
            </a:r>
            <a:r>
              <a:rPr lang="en-US" altLang="ja-JP" sz="1050" dirty="0">
                <a:solidFill>
                  <a:prstClr val="black"/>
                </a:solidFill>
                <a:latin typeface="メイリオ" panose="020B0604030504040204" pitchFamily="50" charset="-128"/>
                <a:ea typeface="メイリオ" panose="020B0604030504040204" pitchFamily="50" charset="-128"/>
              </a:rPr>
              <a:t>120%</a:t>
            </a:r>
            <a:r>
              <a:rPr lang="ja-JP" altLang="en-US" sz="1050" dirty="0">
                <a:solidFill>
                  <a:prstClr val="black"/>
                </a:solidFill>
                <a:latin typeface="メイリオ" panose="020B0604030504040204" pitchFamily="50" charset="-128"/>
                <a:ea typeface="メイリオ" panose="020B0604030504040204" pitchFamily="50" charset="-128"/>
              </a:rPr>
              <a:t>は大阪圏の主要区間の平均</a:t>
            </a:r>
            <a:r>
              <a:rPr lang="en-US" altLang="ja-JP" sz="1050" dirty="0">
                <a:solidFill>
                  <a:prstClr val="black"/>
                </a:solidFill>
                <a:latin typeface="メイリオ" panose="020B0604030504040204" pitchFamily="50" charset="-128"/>
                <a:ea typeface="メイリオ" panose="020B0604030504040204" pitchFamily="50" charset="-128"/>
              </a:rPr>
              <a:t>(R</a:t>
            </a:r>
            <a:r>
              <a:rPr lang="ja-JP" altLang="en-US" sz="1050" dirty="0">
                <a:solidFill>
                  <a:prstClr val="black"/>
                </a:solidFill>
                <a:latin typeface="メイリオ" panose="020B0604030504040204" pitchFamily="50" charset="-128"/>
                <a:ea typeface="メイリオ" panose="020B0604030504040204" pitchFamily="50" charset="-128"/>
              </a:rPr>
              <a:t>元</a:t>
            </a:r>
            <a:r>
              <a:rPr lang="en-US" altLang="ja-JP" sz="1050" dirty="0">
                <a:solidFill>
                  <a:prstClr val="black"/>
                </a:solidFill>
                <a:latin typeface="メイリオ" panose="020B0604030504040204" pitchFamily="50" charset="-128"/>
                <a:ea typeface="メイリオ" panose="020B0604030504040204" pitchFamily="50" charset="-128"/>
              </a:rPr>
              <a:t>)</a:t>
            </a:r>
          </a:p>
          <a:p>
            <a:r>
              <a:rPr lang="ja-JP" altLang="en-US" sz="1050" dirty="0">
                <a:solidFill>
                  <a:prstClr val="black"/>
                </a:solidFill>
                <a:latin typeface="メイリオ" panose="020B0604030504040204" pitchFamily="50" charset="-128"/>
                <a:ea typeface="メイリオ" panose="020B0604030504040204" pitchFamily="50" charset="-128"/>
              </a:rPr>
              <a:t>　　　（参考）御堂筋線</a:t>
            </a:r>
            <a:r>
              <a:rPr lang="en-US" altLang="ja-JP" sz="1050" dirty="0">
                <a:solidFill>
                  <a:prstClr val="black"/>
                </a:solidFill>
                <a:latin typeface="メイリオ" panose="020B0604030504040204" pitchFamily="50" charset="-128"/>
                <a:ea typeface="メイリオ" panose="020B0604030504040204" pitchFamily="50" charset="-128"/>
              </a:rPr>
              <a:t>(</a:t>
            </a:r>
            <a:r>
              <a:rPr lang="ja-JP" altLang="en-US" sz="1050" dirty="0">
                <a:solidFill>
                  <a:prstClr val="black"/>
                </a:solidFill>
                <a:latin typeface="メイリオ" panose="020B0604030504040204" pitchFamily="50" charset="-128"/>
                <a:ea typeface="メイリオ" panose="020B0604030504040204" pitchFamily="50" charset="-128"/>
              </a:rPr>
              <a:t>梅田→淀屋橋</a:t>
            </a:r>
            <a:r>
              <a:rPr lang="en-US" altLang="ja-JP" sz="1050" dirty="0">
                <a:solidFill>
                  <a:prstClr val="black"/>
                </a:solidFill>
                <a:latin typeface="メイリオ" panose="020B0604030504040204" pitchFamily="50" charset="-128"/>
                <a:ea typeface="メイリオ" panose="020B0604030504040204" pitchFamily="50" charset="-128"/>
              </a:rPr>
              <a:t>148%)</a:t>
            </a:r>
          </a:p>
          <a:p>
            <a:pPr>
              <a:spcAft>
                <a:spcPts val="600"/>
              </a:spcAft>
            </a:pPr>
            <a:r>
              <a:rPr lang="ja-JP" altLang="en-US" sz="1050" dirty="0">
                <a:solidFill>
                  <a:prstClr val="black"/>
                </a:solidFill>
                <a:latin typeface="メイリオ" panose="020B0604030504040204" pitchFamily="50" charset="-128"/>
                <a:ea typeface="メイリオ" panose="020B0604030504040204" pitchFamily="50" charset="-128"/>
              </a:rPr>
              <a:t>　　　　　　　谷町線　</a:t>
            </a:r>
            <a:r>
              <a:rPr lang="en-US" altLang="ja-JP" sz="1050" dirty="0">
                <a:solidFill>
                  <a:prstClr val="black"/>
                </a:solidFill>
                <a:latin typeface="メイリオ" panose="020B0604030504040204" pitchFamily="50" charset="-128"/>
                <a:ea typeface="メイリオ" panose="020B0604030504040204" pitchFamily="50" charset="-128"/>
              </a:rPr>
              <a:t>(</a:t>
            </a:r>
            <a:r>
              <a:rPr lang="ja-JP" altLang="en-US" sz="1050" dirty="0">
                <a:solidFill>
                  <a:prstClr val="black"/>
                </a:solidFill>
                <a:latin typeface="メイリオ" panose="020B0604030504040204" pitchFamily="50" charset="-128"/>
                <a:ea typeface="メイリオ" panose="020B0604030504040204" pitchFamily="50" charset="-128"/>
              </a:rPr>
              <a:t>谷九→谷六　</a:t>
            </a:r>
            <a:r>
              <a:rPr lang="en-US" altLang="ja-JP" sz="1050" dirty="0">
                <a:solidFill>
                  <a:prstClr val="black"/>
                </a:solidFill>
                <a:latin typeface="メイリオ" panose="020B0604030504040204" pitchFamily="50" charset="-128"/>
                <a:ea typeface="メイリオ" panose="020B0604030504040204" pitchFamily="50" charset="-128"/>
              </a:rPr>
              <a:t>124%)</a:t>
            </a:r>
            <a:endParaRPr lang="ja-JP" altLang="en-US" sz="1050" b="1" u="sng" dirty="0">
              <a:solidFill>
                <a:srgbClr val="FF0000"/>
              </a:solidFill>
            </a:endParaRPr>
          </a:p>
        </p:txBody>
      </p:sp>
      <p:sp>
        <p:nvSpPr>
          <p:cNvPr id="42" name="正方形/長方形 41"/>
          <p:cNvSpPr/>
          <p:nvPr/>
        </p:nvSpPr>
        <p:spPr>
          <a:xfrm>
            <a:off x="3300698" y="6483388"/>
            <a:ext cx="3057247" cy="492443"/>
          </a:xfrm>
          <a:prstGeom prst="rect">
            <a:avLst/>
          </a:prstGeom>
        </p:spPr>
        <p:txBody>
          <a:bodyPr wrap="none">
            <a:spAutoFit/>
          </a:bodyPr>
          <a:lstStyle/>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道路</a:t>
            </a:r>
            <a:r>
              <a:rPr lang="en-US" altLang="ja-JP" sz="1200" dirty="0">
                <a:latin typeface="メイリオ" panose="020B0604030504040204" pitchFamily="50" charset="-128"/>
                <a:ea typeface="メイリオ" panose="020B0604030504040204" pitchFamily="50" charset="-128"/>
              </a:rPr>
              <a:t>〕</a:t>
            </a:r>
          </a:p>
          <a:p>
            <a:r>
              <a:rPr lang="ja-JP" altLang="en-US" sz="1400" b="1" dirty="0">
                <a:latin typeface="メイリオ" panose="020B0604030504040204" pitchFamily="50" charset="-128"/>
                <a:ea typeface="メイリオ" panose="020B0604030504040204" pitchFamily="50" charset="-128"/>
              </a:rPr>
              <a:t>＊</a:t>
            </a:r>
            <a:r>
              <a:rPr lang="ja-JP" altLang="en-US" sz="1400" b="1" u="sng" dirty="0">
                <a:solidFill>
                  <a:srgbClr val="FF0000"/>
                </a:solidFill>
                <a:latin typeface="メイリオ" panose="020B0604030504040204" pitchFamily="50" charset="-128"/>
                <a:ea typeface="メイリオ" panose="020B0604030504040204" pitchFamily="50" charset="-128"/>
              </a:rPr>
              <a:t>渋滞長が通常時の最大を超えない</a:t>
            </a:r>
            <a:endParaRPr lang="ja-JP" altLang="en-US" sz="1400" b="1" u="sng" dirty="0">
              <a:solidFill>
                <a:srgbClr val="FF0000"/>
              </a:solidFill>
            </a:endParaRPr>
          </a:p>
        </p:txBody>
      </p:sp>
      <p:sp>
        <p:nvSpPr>
          <p:cNvPr id="45" name="正方形/長方形 44"/>
          <p:cNvSpPr/>
          <p:nvPr/>
        </p:nvSpPr>
        <p:spPr>
          <a:xfrm>
            <a:off x="-36779" y="2071717"/>
            <a:ext cx="2928759" cy="2349361"/>
          </a:xfrm>
          <a:prstGeom prst="rect">
            <a:avLst/>
          </a:prstGeom>
        </p:spPr>
        <p:txBody>
          <a:bodyPr wrap="square">
            <a:spAutoFit/>
          </a:bodyPr>
          <a:lstStyle/>
          <a:p>
            <a:pPr>
              <a:lnSpc>
                <a:spcPts val="1600"/>
              </a:lnSpc>
            </a:pPr>
            <a:r>
              <a:rPr lang="ja-JP" altLang="en-US" sz="1200" dirty="0">
                <a:solidFill>
                  <a:prstClr val="black"/>
                </a:solidFill>
                <a:latin typeface="メイリオ" panose="020B0604030504040204" pitchFamily="50" charset="-128"/>
                <a:ea typeface="メイリオ" panose="020B0604030504040204" pitchFamily="50" charset="-128"/>
              </a:rPr>
              <a:t>・公共交通機関の利用を呼びかけ</a:t>
            </a:r>
            <a:endParaRPr lang="en-US" altLang="ja-JP" sz="1200" dirty="0">
              <a:solidFill>
                <a:prstClr val="black"/>
              </a:solidFill>
              <a:latin typeface="メイリオ" panose="020B0604030504040204" pitchFamily="50" charset="-128"/>
              <a:ea typeface="メイリオ" panose="020B0604030504040204" pitchFamily="50" charset="-128"/>
            </a:endParaRPr>
          </a:p>
          <a:p>
            <a:pPr>
              <a:lnSpc>
                <a:spcPts val="1600"/>
              </a:lnSpc>
            </a:pPr>
            <a:r>
              <a:rPr lang="ja-JP" altLang="en-US" sz="1200" dirty="0">
                <a:solidFill>
                  <a:prstClr val="black"/>
                </a:solidFill>
                <a:latin typeface="メイリオ" panose="020B0604030504040204" pitchFamily="50" charset="-128"/>
                <a:ea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rPr>
              <a:t>需要平準化策</a:t>
            </a:r>
            <a:endParaRPr lang="en-US" altLang="ja-JP" sz="1200" b="1" dirty="0">
              <a:solidFill>
                <a:prstClr val="black"/>
              </a:solidFill>
              <a:latin typeface="メイリオ" panose="020B0604030504040204" pitchFamily="50" charset="-128"/>
              <a:ea typeface="メイリオ" panose="020B0604030504040204" pitchFamily="50" charset="-128"/>
            </a:endParaRPr>
          </a:p>
          <a:p>
            <a:pPr>
              <a:lnSpc>
                <a:spcPts val="1600"/>
              </a:lnSpc>
            </a:pPr>
            <a:r>
              <a:rPr lang="ja-JP" altLang="en-US" sz="1200" dirty="0">
                <a:solidFill>
                  <a:prstClr val="black"/>
                </a:solidFill>
                <a:latin typeface="メイリオ" panose="020B0604030504040204" pitchFamily="50" charset="-128"/>
                <a:ea typeface="メイリオ" panose="020B0604030504040204" pitchFamily="50" charset="-128"/>
              </a:rPr>
              <a:t>　チケットコントロール</a:t>
            </a:r>
            <a:endParaRPr lang="en-US" altLang="ja-JP" sz="1200" dirty="0">
              <a:solidFill>
                <a:prstClr val="black"/>
              </a:solidFill>
              <a:latin typeface="メイリオ" panose="020B0604030504040204" pitchFamily="50" charset="-128"/>
              <a:ea typeface="メイリオ" panose="020B0604030504040204" pitchFamily="50" charset="-128"/>
            </a:endParaRPr>
          </a:p>
          <a:p>
            <a:pPr>
              <a:lnSpc>
                <a:spcPts val="1600"/>
              </a:lnSpc>
            </a:pPr>
            <a:r>
              <a:rPr lang="ja-JP" altLang="en-US" sz="1200" dirty="0">
                <a:solidFill>
                  <a:prstClr val="black"/>
                </a:solidFill>
                <a:latin typeface="メイリオ" panose="020B0604030504040204" pitchFamily="50" charset="-128"/>
                <a:ea typeface="メイリオ" panose="020B0604030504040204" pitchFamily="50" charset="-128"/>
              </a:rPr>
              <a:t>　（会期前半入場券の料金割引等）</a:t>
            </a:r>
            <a:endParaRPr lang="en-US" altLang="ja-JP" sz="1200" dirty="0">
              <a:solidFill>
                <a:prstClr val="black"/>
              </a:solidFill>
              <a:latin typeface="メイリオ" panose="020B0604030504040204" pitchFamily="50" charset="-128"/>
              <a:ea typeface="メイリオ" panose="020B0604030504040204" pitchFamily="50" charset="-128"/>
            </a:endParaRPr>
          </a:p>
          <a:p>
            <a:pPr>
              <a:lnSpc>
                <a:spcPts val="1600"/>
              </a:lnSpc>
            </a:pPr>
            <a:r>
              <a:rPr lang="ja-JP" altLang="en-US" sz="1200" dirty="0">
                <a:solidFill>
                  <a:prstClr val="black"/>
                </a:solidFill>
                <a:latin typeface="メイリオ" panose="020B0604030504040204" pitchFamily="50" charset="-128"/>
                <a:ea typeface="メイリオ" panose="020B0604030504040204" pitchFamily="50" charset="-128"/>
              </a:rPr>
              <a:t>　会場への入場時間予約</a:t>
            </a:r>
            <a:endParaRPr lang="en-US" altLang="ja-JP" sz="1200" dirty="0">
              <a:solidFill>
                <a:prstClr val="black"/>
              </a:solidFill>
              <a:latin typeface="メイリオ" panose="020B0604030504040204" pitchFamily="50" charset="-128"/>
              <a:ea typeface="メイリオ" panose="020B0604030504040204" pitchFamily="50" charset="-128"/>
            </a:endParaRPr>
          </a:p>
          <a:p>
            <a:pPr>
              <a:lnSpc>
                <a:spcPts val="1600"/>
              </a:lnSpc>
            </a:pPr>
            <a:r>
              <a:rPr lang="ja-JP" altLang="en-US" sz="1200" dirty="0">
                <a:solidFill>
                  <a:prstClr val="black"/>
                </a:solidFill>
                <a:latin typeface="メイリオ" panose="020B0604030504040204" pitchFamily="50" charset="-128"/>
                <a:ea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rPr>
              <a:t>供給拡大策</a:t>
            </a:r>
            <a:endParaRPr lang="en-US" altLang="ja-JP" sz="1200" b="1" dirty="0">
              <a:solidFill>
                <a:prstClr val="black"/>
              </a:solidFill>
              <a:latin typeface="メイリオ" panose="020B0604030504040204" pitchFamily="50" charset="-128"/>
              <a:ea typeface="メイリオ" panose="020B0604030504040204" pitchFamily="50" charset="-128"/>
            </a:endParaRPr>
          </a:p>
          <a:p>
            <a:pPr>
              <a:lnSpc>
                <a:spcPts val="1600"/>
              </a:lnSpc>
            </a:pPr>
            <a:r>
              <a:rPr lang="ja-JP" altLang="en-US" sz="1200" dirty="0">
                <a:solidFill>
                  <a:prstClr val="black"/>
                </a:solidFill>
                <a:latin typeface="メイリオ" panose="020B0604030504040204" pitchFamily="50" charset="-128"/>
                <a:ea typeface="メイリオ" panose="020B0604030504040204" pitchFamily="50" charset="-128"/>
              </a:rPr>
              <a:t>　鉄道運行本数増便</a:t>
            </a:r>
            <a:endParaRPr lang="en-US" altLang="ja-JP" sz="1200" dirty="0">
              <a:solidFill>
                <a:prstClr val="black"/>
              </a:solidFill>
              <a:latin typeface="メイリオ" panose="020B0604030504040204" pitchFamily="50" charset="-128"/>
              <a:ea typeface="メイリオ" panose="020B0604030504040204" pitchFamily="50" charset="-128"/>
            </a:endParaRPr>
          </a:p>
          <a:p>
            <a:pPr>
              <a:lnSpc>
                <a:spcPts val="1600"/>
              </a:lnSpc>
            </a:pPr>
            <a:r>
              <a:rPr lang="ja-JP" altLang="en-US" sz="1200" dirty="0">
                <a:solidFill>
                  <a:prstClr val="black"/>
                </a:solidFill>
                <a:latin typeface="メイリオ" panose="020B0604030504040204" pitchFamily="50" charset="-128"/>
                <a:ea typeface="メイリオ" panose="020B0604030504040204" pitchFamily="50" charset="-128"/>
              </a:rPr>
              <a:t>　（メトロ中央線</a:t>
            </a:r>
            <a:r>
              <a:rPr lang="en-US" altLang="ja-JP" sz="1200" dirty="0">
                <a:solidFill>
                  <a:prstClr val="black"/>
                </a:solidFill>
                <a:latin typeface="メイリオ" panose="020B0604030504040204" pitchFamily="50" charset="-128"/>
                <a:ea typeface="メイリオ" panose="020B0604030504040204" pitchFamily="50" charset="-128"/>
              </a:rPr>
              <a:t>16→24</a:t>
            </a:r>
            <a:r>
              <a:rPr lang="ja-JP" altLang="en-US" sz="1200" dirty="0">
                <a:solidFill>
                  <a:prstClr val="black"/>
                </a:solidFill>
                <a:latin typeface="メイリオ" panose="020B0604030504040204" pitchFamily="50" charset="-128"/>
                <a:ea typeface="メイリオ" panose="020B0604030504040204" pitchFamily="50" charset="-128"/>
              </a:rPr>
              <a:t>本</a:t>
            </a:r>
            <a:r>
              <a:rPr lang="en-US" altLang="ja-JP" sz="1200" dirty="0">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時間など）</a:t>
            </a:r>
            <a:endParaRPr lang="en-US" altLang="ja-JP" sz="1200" dirty="0">
              <a:solidFill>
                <a:prstClr val="black"/>
              </a:solidFill>
              <a:latin typeface="メイリオ" panose="020B0604030504040204" pitchFamily="50" charset="-128"/>
              <a:ea typeface="メイリオ" panose="020B0604030504040204" pitchFamily="50" charset="-128"/>
            </a:endParaRPr>
          </a:p>
          <a:p>
            <a:pPr marL="115888" indent="-115888">
              <a:lnSpc>
                <a:spcPts val="1600"/>
              </a:lnSpc>
              <a:tabLst>
                <a:tab pos="101600" algn="l"/>
              </a:tabLst>
            </a:pPr>
            <a:r>
              <a:rPr lang="ja-JP" altLang="en-US" sz="1200" dirty="0">
                <a:solidFill>
                  <a:prstClr val="black"/>
                </a:solidFill>
                <a:latin typeface="メイリオ" panose="020B0604030504040204" pitchFamily="50" charset="-128"/>
                <a:ea typeface="メイリオ" panose="020B0604030504040204" pitchFamily="50" charset="-128"/>
              </a:rPr>
              <a:t>　淀川左岸線２期をシャトルバス等の　アクセスルートとし活用</a:t>
            </a:r>
            <a:endParaRPr lang="en-US" altLang="ja-JP" sz="1200" dirty="0">
              <a:solidFill>
                <a:prstClr val="black"/>
              </a:solidFill>
              <a:latin typeface="メイリオ" panose="020B0604030504040204" pitchFamily="50" charset="-128"/>
              <a:ea typeface="メイリオ" panose="020B0604030504040204" pitchFamily="50" charset="-128"/>
            </a:endParaRPr>
          </a:p>
          <a:p>
            <a:pPr marL="115888" indent="-115888">
              <a:lnSpc>
                <a:spcPts val="1600"/>
              </a:lnSpc>
              <a:tabLst>
                <a:tab pos="101600" algn="l"/>
              </a:tabLst>
            </a:pPr>
            <a:r>
              <a:rPr lang="ja-JP" altLang="en-US" sz="1200" dirty="0">
                <a:solidFill>
                  <a:prstClr val="black"/>
                </a:solidFill>
                <a:latin typeface="メイリオ" panose="020B0604030504040204" pitchFamily="50" charset="-128"/>
                <a:ea typeface="メイリオ" panose="020B0604030504040204" pitchFamily="50" charset="-128"/>
              </a:rPr>
              <a:t>　阪神高速</a:t>
            </a:r>
            <a:r>
              <a:rPr lang="en-US" altLang="ja-JP" sz="1200" dirty="0">
                <a:solidFill>
                  <a:prstClr val="black"/>
                </a:solidFill>
                <a:latin typeface="メイリオ" panose="020B0604030504040204" pitchFamily="50" charset="-128"/>
                <a:ea typeface="メイリオ" panose="020B0604030504040204" pitchFamily="50" charset="-128"/>
              </a:rPr>
              <a:t>JCT</a:t>
            </a:r>
            <a:r>
              <a:rPr lang="ja-JP" altLang="en-US" sz="1200" dirty="0">
                <a:solidFill>
                  <a:prstClr val="black"/>
                </a:solidFill>
                <a:latin typeface="メイリオ" panose="020B0604030504040204" pitchFamily="50" charset="-128"/>
                <a:ea typeface="メイリオ" panose="020B0604030504040204" pitchFamily="50" charset="-128"/>
              </a:rPr>
              <a:t>の交通容量拡大等</a:t>
            </a:r>
            <a:endParaRPr lang="ja-JP" altLang="en-US" sz="1200" dirty="0"/>
          </a:p>
        </p:txBody>
      </p:sp>
      <p:sp>
        <p:nvSpPr>
          <p:cNvPr id="48" name="正方形/長方形 47">
            <a:extLst>
              <a:ext uri="{FF2B5EF4-FFF2-40B4-BE49-F238E27FC236}">
                <a16:creationId xmlns:a16="http://schemas.microsoft.com/office/drawing/2014/main" id="{A5CC3054-D5A7-4402-A920-FA616A818BB4}"/>
              </a:ext>
            </a:extLst>
          </p:cNvPr>
          <p:cNvSpPr/>
          <p:nvPr/>
        </p:nvSpPr>
        <p:spPr>
          <a:xfrm>
            <a:off x="6429828" y="878989"/>
            <a:ext cx="6302540" cy="1538254"/>
          </a:xfrm>
          <a:prstGeom prst="rect">
            <a:avLst/>
          </a:prstGeom>
          <a:ln>
            <a:solidFill>
              <a:schemeClr val="tx1"/>
            </a:solidFill>
            <a:prstDash val="sysDot"/>
          </a:ln>
        </p:spPr>
        <p:txBody>
          <a:bodyPr wrap="square">
            <a:noAutofit/>
          </a:bodyPr>
          <a:lstStyle/>
          <a:p>
            <a:pPr marL="406400" indent="-406400" defTabSz="493456">
              <a:lnSpc>
                <a:spcPts val="1800"/>
              </a:lnSpc>
              <a:spcAft>
                <a:spcPts val="300"/>
              </a:spcAft>
              <a:defRPr/>
            </a:pPr>
            <a:r>
              <a:rPr lang="ja-JP" altLang="en-US" sz="1200" b="1" dirty="0">
                <a:solidFill>
                  <a:prstClr val="black"/>
                </a:solidFill>
                <a:latin typeface="メイリオ" panose="020B0604030504040204" pitchFamily="50" charset="-128"/>
                <a:ea typeface="メイリオ" panose="020B0604030504040204" pitchFamily="50" charset="-128"/>
              </a:rPr>
              <a:t>○働きかけ</a:t>
            </a:r>
            <a:r>
              <a:rPr lang="en-US" altLang="ja-JP" sz="1200" b="1" dirty="0">
                <a:solidFill>
                  <a:prstClr val="black"/>
                </a:solidFill>
                <a:latin typeface="メイリオ" panose="020B0604030504040204" pitchFamily="50" charset="-128"/>
                <a:ea typeface="メイリオ" panose="020B0604030504040204" pitchFamily="50" charset="-128"/>
              </a:rPr>
              <a:t>TDM</a:t>
            </a:r>
            <a:r>
              <a:rPr lang="ja-JP" altLang="en-US" sz="1200" b="1" dirty="0">
                <a:solidFill>
                  <a:prstClr val="black"/>
                </a:solidFill>
                <a:latin typeface="メイリオ" panose="020B0604030504040204" pitchFamily="50" charset="-128"/>
                <a:ea typeface="メイリオ" panose="020B0604030504040204" pitchFamily="50" charset="-128"/>
              </a:rPr>
              <a:t>のイメージ</a:t>
            </a:r>
            <a:endParaRPr lang="en-US" altLang="ja-JP" sz="1200" b="1" dirty="0">
              <a:solidFill>
                <a:prstClr val="black"/>
              </a:solidFill>
              <a:latin typeface="メイリオ" panose="020B0604030504040204" pitchFamily="50" charset="-128"/>
              <a:ea typeface="メイリオ" panose="020B0604030504040204" pitchFamily="50" charset="-128"/>
            </a:endParaRPr>
          </a:p>
          <a:p>
            <a:pPr marL="406400" indent="-406400" defTabSz="493456">
              <a:lnSpc>
                <a:spcPts val="1800"/>
              </a:lnSpc>
              <a:spcAft>
                <a:spcPts val="300"/>
              </a:spcAft>
              <a:defRPr/>
            </a:pPr>
            <a:r>
              <a:rPr lang="ja-JP" altLang="en-US" sz="1200" dirty="0">
                <a:solidFill>
                  <a:prstClr val="black"/>
                </a:solidFill>
                <a:latin typeface="メイリオ" panose="020B0604030504040204" pitchFamily="50" charset="-128"/>
                <a:ea typeface="メイリオ" panose="020B0604030504040204" pitchFamily="50" charset="-128"/>
              </a:rPr>
              <a:t>・　来場者輸送対策を実施しても、交通における課題が解消されないことから、一般交通の抑制、分散、平準化を目的とした</a:t>
            </a:r>
            <a:r>
              <a:rPr lang="en-US" altLang="ja-JP" sz="1200" dirty="0">
                <a:solidFill>
                  <a:prstClr val="black"/>
                </a:solidFill>
                <a:latin typeface="メイリオ" panose="020B0604030504040204" pitchFamily="50" charset="-128"/>
                <a:ea typeface="メイリオ" panose="020B0604030504040204" pitchFamily="50" charset="-128"/>
              </a:rPr>
              <a:t>TDM</a:t>
            </a:r>
            <a:r>
              <a:rPr lang="ja-JP" altLang="en-US" sz="1200" dirty="0">
                <a:solidFill>
                  <a:prstClr val="black"/>
                </a:solidFill>
                <a:latin typeface="メイリオ" panose="020B0604030504040204" pitchFamily="50" charset="-128"/>
                <a:ea typeface="メイリオ" panose="020B0604030504040204" pitchFamily="50" charset="-128"/>
              </a:rPr>
              <a:t>の実施を働きかける必要がある。</a:t>
            </a:r>
            <a:endParaRPr lang="en-US" altLang="ja-JP" sz="1200" dirty="0">
              <a:solidFill>
                <a:prstClr val="black"/>
              </a:solidFill>
              <a:latin typeface="メイリオ" panose="020B0604030504040204" pitchFamily="50" charset="-128"/>
              <a:ea typeface="メイリオ" panose="020B0604030504040204" pitchFamily="50" charset="-128"/>
            </a:endParaRPr>
          </a:p>
          <a:p>
            <a:pPr marL="406400" indent="-406400" defTabSz="493456">
              <a:lnSpc>
                <a:spcPts val="1800"/>
              </a:lnSpc>
              <a:spcAft>
                <a:spcPts val="300"/>
              </a:spcAft>
              <a:defRPr/>
            </a:pPr>
            <a:r>
              <a:rPr lang="ja-JP" altLang="en-US" sz="1200" dirty="0">
                <a:solidFill>
                  <a:prstClr val="black"/>
                </a:solidFill>
                <a:latin typeface="メイリオ" panose="020B0604030504040204" pitchFamily="50" charset="-128"/>
                <a:ea typeface="メイリオ" panose="020B0604030504040204" pitchFamily="50" charset="-128"/>
              </a:rPr>
              <a:t>・　万博開催期間は、６か月と長期にわたるため、</a:t>
            </a:r>
            <a:r>
              <a:rPr lang="ja-JP" altLang="en-US" sz="1200" b="1" u="sng" dirty="0">
                <a:solidFill>
                  <a:srgbClr val="FF0000"/>
                </a:solidFill>
                <a:latin typeface="メイリオ" panose="020B0604030504040204" pitchFamily="50" charset="-128"/>
                <a:ea typeface="メイリオ" panose="020B0604030504040204" pitchFamily="50" charset="-128"/>
              </a:rPr>
              <a:t>早い時期から</a:t>
            </a:r>
            <a:r>
              <a:rPr lang="en-US" altLang="ja-JP" sz="1200" b="1" u="sng" dirty="0">
                <a:solidFill>
                  <a:srgbClr val="FF0000"/>
                </a:solidFill>
                <a:latin typeface="メイリオ" panose="020B0604030504040204" pitchFamily="50" charset="-128"/>
                <a:ea typeface="メイリオ" panose="020B0604030504040204" pitchFamily="50" charset="-128"/>
              </a:rPr>
              <a:t>TDM</a:t>
            </a:r>
            <a:r>
              <a:rPr lang="ja-JP" altLang="en-US" sz="1200" b="1" u="sng" dirty="0">
                <a:solidFill>
                  <a:srgbClr val="FF0000"/>
                </a:solidFill>
                <a:latin typeface="メイリオ" panose="020B0604030504040204" pitchFamily="50" charset="-128"/>
                <a:ea typeface="メイリオ" panose="020B0604030504040204" pitchFamily="50" charset="-128"/>
              </a:rPr>
              <a:t>の必要性を丁寧に説明</a:t>
            </a:r>
            <a:r>
              <a:rPr lang="ja-JP" altLang="en-US" sz="1200" dirty="0">
                <a:solidFill>
                  <a:prstClr val="black"/>
                </a:solidFill>
                <a:latin typeface="メイリオ" panose="020B0604030504040204" pitchFamily="50" charset="-128"/>
                <a:ea typeface="メイリオ" panose="020B0604030504040204" pitchFamily="50" charset="-128"/>
              </a:rPr>
              <a:t>し、実施の程度について段階を設けるなど、府県市民・企業の</a:t>
            </a:r>
            <a:r>
              <a:rPr lang="ja-JP" altLang="en-US" sz="1200" b="1" u="sng" dirty="0">
                <a:solidFill>
                  <a:srgbClr val="FF0000"/>
                </a:solidFill>
                <a:latin typeface="メイリオ" panose="020B0604030504040204" pitchFamily="50" charset="-128"/>
                <a:ea typeface="メイリオ" panose="020B0604030504040204" pitchFamily="50" charset="-128"/>
              </a:rPr>
              <a:t>協力が得られやすい取り組み等の工夫を実施</a:t>
            </a:r>
            <a:r>
              <a:rPr lang="ja-JP" altLang="en-US" sz="1200" dirty="0">
                <a:solidFill>
                  <a:prstClr val="black"/>
                </a:solidFill>
                <a:latin typeface="メイリオ" panose="020B0604030504040204" pitchFamily="50" charset="-128"/>
                <a:ea typeface="メイリオ" panose="020B0604030504040204" pitchFamily="50" charset="-128"/>
              </a:rPr>
              <a:t>する。</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49" name="正方形/長方形 48"/>
          <p:cNvSpPr/>
          <p:nvPr/>
        </p:nvSpPr>
        <p:spPr>
          <a:xfrm>
            <a:off x="6444063" y="2491455"/>
            <a:ext cx="2543222" cy="276999"/>
          </a:xfrm>
          <a:prstGeom prst="rect">
            <a:avLst/>
          </a:prstGeom>
        </p:spPr>
        <p:txBody>
          <a:bodyPr wrap="square">
            <a:spAutoFit/>
          </a:bodyPr>
          <a:lstStyle/>
          <a:p>
            <a:r>
              <a:rPr lang="ja-JP" altLang="en-US" sz="1200" b="1" dirty="0">
                <a:solidFill>
                  <a:prstClr val="black"/>
                </a:solidFill>
                <a:latin typeface="メイリオ" panose="020B0604030504040204" pitchFamily="50" charset="-128"/>
                <a:ea typeface="メイリオ" panose="020B0604030504040204" pitchFamily="50" charset="-128"/>
              </a:rPr>
              <a:t>〇</a:t>
            </a:r>
            <a:r>
              <a:rPr lang="en-US" altLang="ja-JP" sz="1200" b="1" dirty="0">
                <a:solidFill>
                  <a:prstClr val="black"/>
                </a:solidFill>
                <a:latin typeface="メイリオ" panose="020B0604030504040204" pitchFamily="50" charset="-128"/>
                <a:ea typeface="メイリオ" panose="020B0604030504040204" pitchFamily="50" charset="-128"/>
              </a:rPr>
              <a:t>TDM</a:t>
            </a:r>
            <a:r>
              <a:rPr lang="ja-JP" altLang="en-US" sz="1200" b="1" dirty="0">
                <a:solidFill>
                  <a:prstClr val="black"/>
                </a:solidFill>
                <a:latin typeface="メイリオ" panose="020B0604030504040204" pitchFamily="50" charset="-128"/>
                <a:ea typeface="メイリオ" panose="020B0604030504040204" pitchFamily="50" charset="-128"/>
              </a:rPr>
              <a:t>実施のイメージ</a:t>
            </a:r>
            <a:endParaRPr lang="ja-JP" altLang="en-US" sz="1200" dirty="0"/>
          </a:p>
        </p:txBody>
      </p:sp>
      <p:sp>
        <p:nvSpPr>
          <p:cNvPr id="50" name="正方形/長方形 49"/>
          <p:cNvSpPr/>
          <p:nvPr/>
        </p:nvSpPr>
        <p:spPr>
          <a:xfrm>
            <a:off x="6429828" y="2689215"/>
            <a:ext cx="6574972" cy="646331"/>
          </a:xfrm>
          <a:prstGeom prst="rect">
            <a:avLst/>
          </a:prstGeom>
        </p:spPr>
        <p:txBody>
          <a:bodyPr wrap="square">
            <a:spAutoFit/>
          </a:bodyPr>
          <a:lstStyle/>
          <a:p>
            <a:pPr marL="246063" indent="-246063">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a:t>
            </a:r>
            <a:r>
              <a:rPr lang="ja-JP" altLang="en-US" sz="1200" b="1" u="sng" dirty="0">
                <a:solidFill>
                  <a:srgbClr val="FF0000"/>
                </a:solidFill>
                <a:latin typeface="メイリオ" panose="020B0604030504040204" pitchFamily="50" charset="-128"/>
                <a:ea typeface="メイリオ" panose="020B0604030504040204" pitchFamily="50" charset="-128"/>
              </a:rPr>
              <a:t>来場者は会期前半で少なく、会期終盤に集中し大幅に増加</a:t>
            </a:r>
            <a:r>
              <a:rPr lang="ja-JP" altLang="en-US" sz="1200" dirty="0">
                <a:solidFill>
                  <a:prstClr val="black"/>
                </a:solidFill>
                <a:latin typeface="メイリオ" panose="020B0604030504040204" pitchFamily="50" charset="-128"/>
                <a:ea typeface="メイリオ" panose="020B0604030504040204" pitchFamily="50" charset="-128"/>
              </a:rPr>
              <a:t>する。</a:t>
            </a:r>
            <a:endParaRPr lang="en-US" altLang="ja-JP" sz="1200" dirty="0">
              <a:solidFill>
                <a:prstClr val="black"/>
              </a:solidFill>
              <a:latin typeface="メイリオ" panose="020B0604030504040204" pitchFamily="50" charset="-128"/>
              <a:ea typeface="メイリオ" panose="020B0604030504040204" pitchFamily="50" charset="-128"/>
            </a:endParaRPr>
          </a:p>
          <a:p>
            <a:pPr marL="246063" indent="-246063">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◆わかりやすさの観点から</a:t>
            </a:r>
            <a:r>
              <a:rPr lang="en-US" altLang="ja-JP" sz="1200" dirty="0">
                <a:solidFill>
                  <a:prstClr val="black"/>
                </a:solidFill>
                <a:latin typeface="メイリオ" panose="020B0604030504040204" pitchFamily="50" charset="-128"/>
                <a:ea typeface="メイリオ" panose="020B0604030504040204" pitchFamily="50" charset="-128"/>
              </a:rPr>
              <a:t>3</a:t>
            </a:r>
            <a:r>
              <a:rPr lang="ja-JP" altLang="en-US" sz="1200" dirty="0">
                <a:solidFill>
                  <a:prstClr val="black"/>
                </a:solidFill>
                <a:latin typeface="メイリオ" panose="020B0604030504040204" pitchFamily="50" charset="-128"/>
                <a:ea typeface="メイリオ" panose="020B0604030504040204" pitchFamily="50" charset="-128"/>
              </a:rPr>
              <a:t>段階程度に</a:t>
            </a:r>
            <a:r>
              <a:rPr lang="en-US" altLang="ja-JP" sz="1200" dirty="0">
                <a:solidFill>
                  <a:prstClr val="black"/>
                </a:solidFill>
                <a:latin typeface="メイリオ" panose="020B0604030504040204" pitchFamily="50" charset="-128"/>
                <a:ea typeface="メイリオ" panose="020B0604030504040204" pitchFamily="50" charset="-128"/>
              </a:rPr>
              <a:t>TDM</a:t>
            </a:r>
            <a:r>
              <a:rPr lang="ja-JP" altLang="en-US" sz="1200" dirty="0">
                <a:solidFill>
                  <a:prstClr val="black"/>
                </a:solidFill>
                <a:latin typeface="メイリオ" panose="020B0604030504040204" pitchFamily="50" charset="-128"/>
                <a:ea typeface="メイリオ" panose="020B0604030504040204" pitchFamily="50" charset="-128"/>
              </a:rPr>
              <a:t>実施の強度をわける</a:t>
            </a:r>
            <a:r>
              <a:rPr lang="ja-JP" altLang="en-US" sz="700" dirty="0">
                <a:solidFill>
                  <a:prstClr val="black"/>
                </a:solidFill>
                <a:latin typeface="メイリオ" panose="020B0604030504040204" pitchFamily="50" charset="-128"/>
                <a:ea typeface="メイリオ" panose="020B0604030504040204" pitchFamily="50" charset="-128"/>
              </a:rPr>
              <a:t>（カレンダー方式によるメリハリ付け）</a:t>
            </a:r>
            <a:r>
              <a:rPr lang="ja-JP" altLang="en-US" sz="1200" dirty="0">
                <a:solidFill>
                  <a:prstClr val="black"/>
                </a:solidFill>
                <a:latin typeface="メイリオ" panose="020B0604030504040204" pitchFamily="50" charset="-128"/>
                <a:ea typeface="メイリオ" panose="020B0604030504040204" pitchFamily="50" charset="-128"/>
              </a:rPr>
              <a:t>。</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54" name="正方形/長方形 53"/>
          <p:cNvSpPr/>
          <p:nvPr/>
        </p:nvSpPr>
        <p:spPr>
          <a:xfrm>
            <a:off x="255858" y="7919732"/>
            <a:ext cx="2213022" cy="307777"/>
          </a:xfrm>
          <a:prstGeom prst="rect">
            <a:avLst/>
          </a:prstGeom>
        </p:spPr>
        <p:txBody>
          <a:bodyPr wrap="square">
            <a:spAutoFit/>
          </a:bodyPr>
          <a:lstStyle/>
          <a:p>
            <a:r>
              <a:rPr lang="ja-JP" altLang="en-US" sz="1400" b="1" dirty="0">
                <a:solidFill>
                  <a:prstClr val="black"/>
                </a:solidFill>
                <a:latin typeface="メイリオ" panose="020B0604030504040204" pitchFamily="50" charset="-128"/>
                <a:ea typeface="メイリオ" panose="020B0604030504040204" pitchFamily="50" charset="-128"/>
              </a:rPr>
              <a:t>〇今後の進め方（案）</a:t>
            </a:r>
            <a:endParaRPr lang="ja-JP" altLang="en-US" sz="1400" dirty="0"/>
          </a:p>
        </p:txBody>
      </p:sp>
      <p:sp>
        <p:nvSpPr>
          <p:cNvPr id="55" name="正方形/長方形 54"/>
          <p:cNvSpPr/>
          <p:nvPr/>
        </p:nvSpPr>
        <p:spPr>
          <a:xfrm>
            <a:off x="2312087" y="7858053"/>
            <a:ext cx="10420281" cy="707886"/>
          </a:xfrm>
          <a:prstGeom prst="rect">
            <a:avLst/>
          </a:prstGeom>
        </p:spPr>
        <p:txBody>
          <a:bodyPr wrap="square">
            <a:spAutoFit/>
          </a:bodyPr>
          <a:lstStyle/>
          <a:p>
            <a:pPr marL="246063" indent="-246063">
              <a:lnSpc>
                <a:spcPts val="2400"/>
              </a:lnSpc>
            </a:pPr>
            <a:r>
              <a:rPr lang="ja-JP" altLang="en-US" sz="1400" dirty="0">
                <a:solidFill>
                  <a:prstClr val="black"/>
                </a:solidFill>
                <a:latin typeface="メイリオ" panose="020B0604030504040204" pitchFamily="50" charset="-128"/>
                <a:ea typeface="メイリオ" panose="020B0604030504040204" pitchFamily="50" charset="-128"/>
              </a:rPr>
              <a:t>・通勤や物流等にかかる一般交通に向けた本会議での検討と万博来場者交通向けの検討が相互に関係することから、万博来場者</a:t>
            </a:r>
            <a:r>
              <a:rPr lang="ja-JP" altLang="en-US" sz="1400" dirty="0">
                <a:latin typeface="メイリオ" panose="020B0604030504040204" pitchFamily="50" charset="-128"/>
                <a:ea typeface="メイリオ" panose="020B0604030504040204" pitchFamily="50" charset="-128"/>
              </a:rPr>
              <a:t>輸送対策を検討する「２０２５年日本国際博</a:t>
            </a:r>
            <a:r>
              <a:rPr lang="ja-JP" altLang="en-US" sz="1400" dirty="0">
                <a:solidFill>
                  <a:prstClr val="black"/>
                </a:solidFill>
                <a:latin typeface="メイリオ" panose="020B0604030504040204" pitchFamily="50" charset="-128"/>
                <a:ea typeface="メイリオ" panose="020B0604030504040204" pitchFamily="50" charset="-128"/>
              </a:rPr>
              <a:t>万博来場者輸送対策協議会」と並列して検討・対策を進める</a:t>
            </a:r>
          </a:p>
        </p:txBody>
      </p:sp>
      <p:sp>
        <p:nvSpPr>
          <p:cNvPr id="57" name="正方形/長方形 56"/>
          <p:cNvSpPr/>
          <p:nvPr/>
        </p:nvSpPr>
        <p:spPr>
          <a:xfrm>
            <a:off x="2312088" y="8490805"/>
            <a:ext cx="8842713" cy="1015663"/>
          </a:xfrm>
          <a:prstGeom prst="rect">
            <a:avLst/>
          </a:prstGeom>
        </p:spPr>
        <p:txBody>
          <a:bodyPr wrap="square">
            <a:spAutoFit/>
          </a:bodyPr>
          <a:lstStyle/>
          <a:p>
            <a:pPr marL="246063" indent="-246063">
              <a:lnSpc>
                <a:spcPts val="2400"/>
              </a:lnSpc>
            </a:pPr>
            <a:r>
              <a:rPr lang="ja-JP" altLang="en-US" sz="1400" dirty="0">
                <a:solidFill>
                  <a:prstClr val="black"/>
                </a:solidFill>
                <a:latin typeface="メイリオ" panose="020B0604030504040204" pitchFamily="50" charset="-128"/>
                <a:ea typeface="メイリオ" panose="020B0604030504040204" pitchFamily="50" charset="-128"/>
              </a:rPr>
              <a:t>・</a:t>
            </a:r>
            <a:r>
              <a:rPr lang="en-US" altLang="ja-JP" sz="1400" dirty="0">
                <a:solidFill>
                  <a:prstClr val="black"/>
                </a:solidFill>
                <a:latin typeface="メイリオ" panose="020B0604030504040204" pitchFamily="50" charset="-128"/>
                <a:ea typeface="メイリオ" panose="020B0604030504040204" pitchFamily="50" charset="-128"/>
              </a:rPr>
              <a:t>2022</a:t>
            </a:r>
            <a:r>
              <a:rPr lang="ja-JP" altLang="en-US" sz="1400" dirty="0">
                <a:solidFill>
                  <a:prstClr val="black"/>
                </a:solidFill>
                <a:latin typeface="メイリオ" panose="020B0604030504040204" pitchFamily="50" charset="-128"/>
                <a:ea typeface="メイリオ" panose="020B0604030504040204" pitchFamily="50" charset="-128"/>
              </a:rPr>
              <a:t>年度　会議・検討体制の設置・整理</a:t>
            </a:r>
          </a:p>
          <a:p>
            <a:pPr marL="246063" indent="-246063">
              <a:lnSpc>
                <a:spcPts val="2400"/>
              </a:lnSpc>
            </a:pPr>
            <a:r>
              <a:rPr lang="ja-JP" altLang="en-US" sz="1400" dirty="0">
                <a:solidFill>
                  <a:prstClr val="black"/>
                </a:solidFill>
                <a:latin typeface="メイリオ" panose="020B0604030504040204" pitchFamily="50" charset="-128"/>
                <a:ea typeface="メイリオ" panose="020B0604030504040204" pitchFamily="50" charset="-128"/>
              </a:rPr>
              <a:t>　</a:t>
            </a:r>
            <a:r>
              <a:rPr lang="en-US" altLang="ja-JP" sz="1400" dirty="0">
                <a:solidFill>
                  <a:prstClr val="black"/>
                </a:solidFill>
                <a:latin typeface="メイリオ" panose="020B0604030504040204" pitchFamily="50" charset="-128"/>
                <a:ea typeface="メイリオ" panose="020B0604030504040204" pitchFamily="50" charset="-128"/>
              </a:rPr>
              <a:t>2023</a:t>
            </a:r>
            <a:r>
              <a:rPr lang="ja-JP" altLang="en-US" sz="1400" dirty="0">
                <a:solidFill>
                  <a:prstClr val="black"/>
                </a:solidFill>
                <a:latin typeface="メイリオ" panose="020B0604030504040204" pitchFamily="50" charset="-128"/>
                <a:ea typeface="メイリオ" panose="020B0604030504040204" pitchFamily="50" charset="-128"/>
              </a:rPr>
              <a:t>年度　働きかけＴＤＭの対象・メニューの整理、関係者への協力要請</a:t>
            </a:r>
          </a:p>
          <a:p>
            <a:pPr marL="246063" indent="-246063">
              <a:lnSpc>
                <a:spcPts val="2400"/>
              </a:lnSpc>
            </a:pPr>
            <a:r>
              <a:rPr lang="ja-JP" altLang="en-US" sz="1400" dirty="0">
                <a:solidFill>
                  <a:prstClr val="black"/>
                </a:solidFill>
                <a:latin typeface="メイリオ" panose="020B0604030504040204" pitchFamily="50" charset="-128"/>
                <a:ea typeface="メイリオ" panose="020B0604030504040204" pitchFamily="50" charset="-128"/>
              </a:rPr>
              <a:t>　</a:t>
            </a:r>
            <a:r>
              <a:rPr lang="en-US" altLang="ja-JP" sz="1400" dirty="0">
                <a:solidFill>
                  <a:prstClr val="black"/>
                </a:solidFill>
                <a:latin typeface="メイリオ" panose="020B0604030504040204" pitchFamily="50" charset="-128"/>
                <a:ea typeface="メイリオ" panose="020B0604030504040204" pitchFamily="50" charset="-128"/>
              </a:rPr>
              <a:t>2024</a:t>
            </a:r>
            <a:r>
              <a:rPr lang="ja-JP" altLang="en-US" sz="1400" dirty="0">
                <a:solidFill>
                  <a:prstClr val="black"/>
                </a:solidFill>
                <a:latin typeface="メイリオ" panose="020B0604030504040204" pitchFamily="50" charset="-128"/>
                <a:ea typeface="メイリオ" panose="020B0604030504040204" pitchFamily="50" charset="-128"/>
              </a:rPr>
              <a:t>年度　働きかけＴＤＭにかかる周知・広報、働きかけＴＤＭの試行</a:t>
            </a:r>
          </a:p>
        </p:txBody>
      </p:sp>
      <p:pic>
        <p:nvPicPr>
          <p:cNvPr id="60" name="図 59"/>
          <p:cNvPicPr>
            <a:picLocks noChangeAspect="1"/>
          </p:cNvPicPr>
          <p:nvPr/>
        </p:nvPicPr>
        <p:blipFill rotWithShape="1">
          <a:blip r:embed="rId2"/>
          <a:srcRect l="8642" t="7392" r="11892" b="8103"/>
          <a:stretch/>
        </p:blipFill>
        <p:spPr>
          <a:xfrm>
            <a:off x="2718130" y="1712829"/>
            <a:ext cx="3618988" cy="3176936"/>
          </a:xfrm>
          <a:prstGeom prst="rect">
            <a:avLst/>
          </a:prstGeom>
          <a:ln>
            <a:solidFill>
              <a:schemeClr val="tx1"/>
            </a:solidFill>
          </a:ln>
        </p:spPr>
      </p:pic>
      <p:grpSp>
        <p:nvGrpSpPr>
          <p:cNvPr id="61" name="グループ化 60"/>
          <p:cNvGrpSpPr/>
          <p:nvPr/>
        </p:nvGrpSpPr>
        <p:grpSpPr>
          <a:xfrm>
            <a:off x="5010983" y="3693625"/>
            <a:ext cx="1214949" cy="1043784"/>
            <a:chOff x="5065153" y="4746812"/>
            <a:chExt cx="1769036" cy="1519810"/>
          </a:xfrm>
        </p:grpSpPr>
        <p:sp>
          <p:nvSpPr>
            <p:cNvPr id="62" name="正方形/長方形 61">
              <a:extLst>
                <a:ext uri="{FF2B5EF4-FFF2-40B4-BE49-F238E27FC236}">
                  <a16:creationId xmlns:a16="http://schemas.microsoft.com/office/drawing/2014/main" id="{3C23437F-62C3-4E71-A77F-9C969B0561BD}"/>
                </a:ext>
              </a:extLst>
            </p:cNvPr>
            <p:cNvSpPr/>
            <p:nvPr/>
          </p:nvSpPr>
          <p:spPr>
            <a:xfrm>
              <a:off x="5065153" y="4746812"/>
              <a:ext cx="1769036" cy="151981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defRPr/>
              </a:pPr>
              <a:endParaRPr lang="ja-JP" altLang="en-US" sz="1000" dirty="0">
                <a:solidFill>
                  <a:prstClr val="white"/>
                </a:solidFill>
                <a:latin typeface="Arial"/>
                <a:ea typeface="HGP創英角ｺﾞｼｯｸUB"/>
              </a:endParaRPr>
            </a:p>
          </p:txBody>
        </p:sp>
        <p:sp>
          <p:nvSpPr>
            <p:cNvPr id="63" name="テキスト ボックス 62">
              <a:extLst>
                <a:ext uri="{FF2B5EF4-FFF2-40B4-BE49-F238E27FC236}">
                  <a16:creationId xmlns:a16="http://schemas.microsoft.com/office/drawing/2014/main" id="{9F6B4EE6-411C-420C-B967-BA309CC88F16}"/>
                </a:ext>
              </a:extLst>
            </p:cNvPr>
            <p:cNvSpPr txBox="1"/>
            <p:nvPr/>
          </p:nvSpPr>
          <p:spPr>
            <a:xfrm>
              <a:off x="5631498" y="4888556"/>
              <a:ext cx="792686" cy="276949"/>
            </a:xfrm>
            <a:prstGeom prst="rect">
              <a:avLst/>
            </a:prstGeom>
            <a:noFill/>
          </p:spPr>
          <p:txBody>
            <a:bodyPr wrap="square" lIns="0" tIns="0" rIns="0" bIns="0" rtlCol="0">
              <a:spAutoFit/>
            </a:bodyPr>
            <a:lstStyle/>
            <a:p>
              <a:pPr defTabSz="653156">
                <a:defRPr/>
              </a:pPr>
              <a:r>
                <a:rPr lang="en-US" altLang="ja-JP" sz="600" dirty="0" err="1">
                  <a:solidFill>
                    <a:prstClr val="black"/>
                  </a:solidFill>
                  <a:latin typeface="Meiryo UI" panose="020B0604030504040204" pitchFamily="50" charset="-128"/>
                  <a:ea typeface="Meiryo UI" panose="020B0604030504040204" pitchFamily="50" charset="-128"/>
                </a:rPr>
                <a:t>OsakaMetro</a:t>
              </a:r>
              <a:endParaRPr lang="en-US" altLang="ja-JP" sz="600" dirty="0">
                <a:solidFill>
                  <a:prstClr val="black"/>
                </a:solidFill>
                <a:latin typeface="Meiryo UI" panose="020B0604030504040204" pitchFamily="50" charset="-128"/>
                <a:ea typeface="Meiryo UI" panose="020B0604030504040204" pitchFamily="50" charset="-128"/>
              </a:endParaRPr>
            </a:p>
            <a:p>
              <a:pPr defTabSz="653156">
                <a:defRPr/>
              </a:pPr>
              <a:r>
                <a:rPr lang="en-US" altLang="ja-JP" sz="600" dirty="0">
                  <a:solidFill>
                    <a:prstClr val="black"/>
                  </a:solidFill>
                  <a:latin typeface="Meiryo UI" panose="020B0604030504040204" pitchFamily="50" charset="-128"/>
                  <a:ea typeface="Meiryo UI" panose="020B0604030504040204" pitchFamily="50" charset="-128"/>
                </a:rPr>
                <a:t>JR</a:t>
              </a:r>
              <a:r>
                <a:rPr lang="ja-JP" altLang="en-US" sz="600" dirty="0">
                  <a:solidFill>
                    <a:prstClr val="black"/>
                  </a:solidFill>
                  <a:latin typeface="Meiryo UI" panose="020B0604030504040204" pitchFamily="50" charset="-128"/>
                  <a:ea typeface="Meiryo UI" panose="020B0604030504040204" pitchFamily="50" charset="-128"/>
                </a:rPr>
                <a:t>桜島線</a:t>
              </a:r>
            </a:p>
          </p:txBody>
        </p:sp>
        <p:cxnSp>
          <p:nvCxnSpPr>
            <p:cNvPr id="64" name="直線コネクタ 63">
              <a:extLst>
                <a:ext uri="{FF2B5EF4-FFF2-40B4-BE49-F238E27FC236}">
                  <a16:creationId xmlns:a16="http://schemas.microsoft.com/office/drawing/2014/main" id="{26CC690B-00EA-4AB5-8334-B30A9FE0F2FF}"/>
                </a:ext>
              </a:extLst>
            </p:cNvPr>
            <p:cNvCxnSpPr/>
            <p:nvPr/>
          </p:nvCxnSpPr>
          <p:spPr>
            <a:xfrm>
              <a:off x="6368419" y="4966053"/>
              <a:ext cx="335838" cy="0"/>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2F3BB2CD-67BD-404D-B408-CC8A07003FF4}"/>
                </a:ext>
              </a:extLst>
            </p:cNvPr>
            <p:cNvCxnSpPr/>
            <p:nvPr/>
          </p:nvCxnSpPr>
          <p:spPr>
            <a:xfrm>
              <a:off x="6368419" y="5090461"/>
              <a:ext cx="335838" cy="0"/>
            </a:xfrm>
            <a:prstGeom prst="line">
              <a:avLst/>
            </a:prstGeom>
            <a:ln w="38100" cmpd="dbl">
              <a:solidFill>
                <a:srgbClr val="002060"/>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266CD95F-9BD4-4BF1-ADB7-9041FF729739}"/>
                </a:ext>
              </a:extLst>
            </p:cNvPr>
            <p:cNvSpPr txBox="1"/>
            <p:nvPr/>
          </p:nvSpPr>
          <p:spPr>
            <a:xfrm>
              <a:off x="5631498" y="5297072"/>
              <a:ext cx="736897" cy="138475"/>
            </a:xfrm>
            <a:prstGeom prst="rect">
              <a:avLst/>
            </a:prstGeom>
            <a:noFill/>
          </p:spPr>
          <p:txBody>
            <a:bodyPr wrap="square" lIns="0" tIns="0" rIns="0" bIns="0" rtlCol="0">
              <a:spAutoFit/>
            </a:bodyPr>
            <a:lstStyle/>
            <a:p>
              <a:pPr defTabSz="653156">
                <a:defRPr/>
              </a:pPr>
              <a:r>
                <a:rPr lang="ja-JP" altLang="en-US" sz="600" dirty="0">
                  <a:solidFill>
                    <a:prstClr val="black"/>
                  </a:solidFill>
                  <a:latin typeface="Meiryo UI" panose="020B0604030504040204" pitchFamily="50" charset="-128"/>
                  <a:ea typeface="Meiryo UI" panose="020B0604030504040204" pitchFamily="50" charset="-128"/>
                </a:rPr>
                <a:t>駅シャトルバス</a:t>
              </a:r>
            </a:p>
          </p:txBody>
        </p:sp>
        <p:grpSp>
          <p:nvGrpSpPr>
            <p:cNvPr id="67" name="グループ化 66"/>
            <p:cNvGrpSpPr/>
            <p:nvPr/>
          </p:nvGrpSpPr>
          <p:grpSpPr>
            <a:xfrm>
              <a:off x="5160618" y="5958877"/>
              <a:ext cx="433385" cy="233346"/>
              <a:chOff x="6442821" y="5374677"/>
              <a:chExt cx="433385" cy="233346"/>
            </a:xfrm>
          </p:grpSpPr>
          <p:sp>
            <p:nvSpPr>
              <p:cNvPr id="83" name="テキスト ボックス 82">
                <a:extLst>
                  <a:ext uri="{FF2B5EF4-FFF2-40B4-BE49-F238E27FC236}">
                    <a16:creationId xmlns:a16="http://schemas.microsoft.com/office/drawing/2014/main" id="{1FDB1932-03FE-4F70-9E2E-68F949012186}"/>
                  </a:ext>
                </a:extLst>
              </p:cNvPr>
              <p:cNvSpPr txBox="1"/>
              <p:nvPr/>
            </p:nvSpPr>
            <p:spPr>
              <a:xfrm>
                <a:off x="6442821" y="5427334"/>
                <a:ext cx="433385" cy="138474"/>
              </a:xfrm>
              <a:prstGeom prst="rect">
                <a:avLst/>
              </a:prstGeom>
              <a:noFill/>
            </p:spPr>
            <p:txBody>
              <a:bodyPr wrap="square" lIns="0" tIns="0" rIns="0" bIns="0" rtlCol="0">
                <a:spAutoFit/>
              </a:bodyPr>
              <a:lstStyle/>
              <a:p>
                <a:pPr algn="ctr" defTabSz="653156">
                  <a:defRPr/>
                </a:pPr>
                <a:r>
                  <a:rPr lang="en-US" altLang="ja-JP" sz="600" b="1" dirty="0">
                    <a:solidFill>
                      <a:prstClr val="black"/>
                    </a:solidFill>
                    <a:latin typeface="Meiryo UI" panose="020B0604030504040204" pitchFamily="50" charset="-128"/>
                    <a:ea typeface="Meiryo UI" panose="020B0604030504040204" pitchFamily="50" charset="-128"/>
                  </a:rPr>
                  <a:t>P&amp;R</a:t>
                </a:r>
                <a:endParaRPr lang="ja-JP" altLang="en-US" sz="600" b="1" dirty="0">
                  <a:solidFill>
                    <a:prstClr val="black"/>
                  </a:solidFill>
                  <a:latin typeface="Meiryo UI" panose="020B0604030504040204" pitchFamily="50" charset="-128"/>
                  <a:ea typeface="Meiryo UI" panose="020B0604030504040204" pitchFamily="50" charset="-128"/>
                </a:endParaRPr>
              </a:p>
            </p:txBody>
          </p:sp>
          <p:sp>
            <p:nvSpPr>
              <p:cNvPr id="84" name="正方形/長方形 83">
                <a:extLst>
                  <a:ext uri="{FF2B5EF4-FFF2-40B4-BE49-F238E27FC236}">
                    <a16:creationId xmlns:a16="http://schemas.microsoft.com/office/drawing/2014/main" id="{D3514B6C-FF48-4329-8C8C-67CE369F7B6B}"/>
                  </a:ext>
                </a:extLst>
              </p:cNvPr>
              <p:cNvSpPr/>
              <p:nvPr/>
            </p:nvSpPr>
            <p:spPr>
              <a:xfrm>
                <a:off x="6461917" y="5374677"/>
                <a:ext cx="401471" cy="233346"/>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defRPr/>
                </a:pPr>
                <a:endParaRPr lang="ja-JP" altLang="en-US" sz="1000" dirty="0">
                  <a:solidFill>
                    <a:prstClr val="white"/>
                  </a:solidFill>
                  <a:latin typeface="Arial"/>
                  <a:ea typeface="HGP創英角ｺﾞｼｯｸUB"/>
                </a:endParaRPr>
              </a:p>
            </p:txBody>
          </p:sp>
        </p:grpSp>
        <p:sp>
          <p:nvSpPr>
            <p:cNvPr id="68" name="テキスト ボックス 67">
              <a:extLst>
                <a:ext uri="{FF2B5EF4-FFF2-40B4-BE49-F238E27FC236}">
                  <a16:creationId xmlns:a16="http://schemas.microsoft.com/office/drawing/2014/main" id="{799E88C4-3774-4824-8100-2C314117DA88}"/>
                </a:ext>
              </a:extLst>
            </p:cNvPr>
            <p:cNvSpPr txBox="1"/>
            <p:nvPr/>
          </p:nvSpPr>
          <p:spPr>
            <a:xfrm>
              <a:off x="5631498" y="5940892"/>
              <a:ext cx="861165" cy="240302"/>
            </a:xfrm>
            <a:prstGeom prst="rect">
              <a:avLst/>
            </a:prstGeom>
            <a:noFill/>
          </p:spPr>
          <p:txBody>
            <a:bodyPr wrap="square" lIns="0" tIns="36000" rIns="0" bIns="36000" rtlCol="0">
              <a:spAutoFit/>
            </a:bodyPr>
            <a:lstStyle/>
            <a:p>
              <a:pPr defTabSz="653156">
                <a:defRPr/>
              </a:pPr>
              <a:r>
                <a:rPr lang="ja-JP" altLang="en-US" sz="600" dirty="0">
                  <a:solidFill>
                    <a:prstClr val="black"/>
                  </a:solidFill>
                  <a:latin typeface="Meiryo UI" panose="020B0604030504040204" pitchFamily="50" charset="-128"/>
                  <a:ea typeface="Meiryo UI" panose="020B0604030504040204" pitchFamily="50" charset="-128"/>
                </a:rPr>
                <a:t>会場外駐車場</a:t>
              </a:r>
            </a:p>
          </p:txBody>
        </p:sp>
        <p:sp>
          <p:nvSpPr>
            <p:cNvPr id="69" name="テキスト ボックス 68">
              <a:extLst>
                <a:ext uri="{FF2B5EF4-FFF2-40B4-BE49-F238E27FC236}">
                  <a16:creationId xmlns:a16="http://schemas.microsoft.com/office/drawing/2014/main" id="{4154116E-67B3-48D1-A131-7BE0D891213A}"/>
                </a:ext>
              </a:extLst>
            </p:cNvPr>
            <p:cNvSpPr txBox="1"/>
            <p:nvPr/>
          </p:nvSpPr>
          <p:spPr>
            <a:xfrm>
              <a:off x="5631498" y="5662013"/>
              <a:ext cx="675604" cy="138475"/>
            </a:xfrm>
            <a:prstGeom prst="rect">
              <a:avLst/>
            </a:prstGeom>
            <a:noFill/>
          </p:spPr>
          <p:txBody>
            <a:bodyPr wrap="square" lIns="0" tIns="0" rIns="0" bIns="0" rtlCol="0">
              <a:spAutoFit/>
            </a:bodyPr>
            <a:lstStyle/>
            <a:p>
              <a:pPr defTabSz="653156">
                <a:defRPr/>
              </a:pPr>
              <a:r>
                <a:rPr lang="ja-JP" altLang="en-US" sz="600" dirty="0">
                  <a:solidFill>
                    <a:prstClr val="black"/>
                  </a:solidFill>
                  <a:latin typeface="Meiryo UI" panose="020B0604030504040204" pitchFamily="50" charset="-128"/>
                  <a:ea typeface="Meiryo UI" panose="020B0604030504040204" pitchFamily="50" charset="-128"/>
                </a:rPr>
                <a:t>直行バス</a:t>
              </a:r>
            </a:p>
          </p:txBody>
        </p:sp>
        <p:grpSp>
          <p:nvGrpSpPr>
            <p:cNvPr id="70" name="グループ化 69"/>
            <p:cNvGrpSpPr/>
            <p:nvPr/>
          </p:nvGrpSpPr>
          <p:grpSpPr>
            <a:xfrm>
              <a:off x="5141353" y="4875205"/>
              <a:ext cx="425592" cy="277980"/>
              <a:chOff x="6423556" y="4144955"/>
              <a:chExt cx="425592" cy="277980"/>
            </a:xfrm>
          </p:grpSpPr>
          <p:sp>
            <p:nvSpPr>
              <p:cNvPr id="81" name="正方形/長方形 80">
                <a:extLst>
                  <a:ext uri="{FF2B5EF4-FFF2-40B4-BE49-F238E27FC236}">
                    <a16:creationId xmlns:a16="http://schemas.microsoft.com/office/drawing/2014/main" id="{90ED5261-B070-4A8E-92AF-49A51D4C1A25}"/>
                  </a:ext>
                </a:extLst>
              </p:cNvPr>
              <p:cNvSpPr/>
              <p:nvPr/>
            </p:nvSpPr>
            <p:spPr>
              <a:xfrm>
                <a:off x="6454083" y="4144955"/>
                <a:ext cx="369299" cy="267132"/>
              </a:xfrm>
              <a:prstGeom prst="rect">
                <a:avLst/>
              </a:prstGeom>
              <a:solidFill>
                <a:schemeClr val="bg1"/>
              </a:solidFill>
              <a:ln w="1905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defRPr/>
                </a:pPr>
                <a:endParaRPr lang="ja-JP" altLang="en-US" sz="1000">
                  <a:solidFill>
                    <a:prstClr val="white"/>
                  </a:solidFill>
                  <a:latin typeface="Arial"/>
                  <a:ea typeface="HGP創英角ｺﾞｼｯｸUB"/>
                </a:endParaRPr>
              </a:p>
            </p:txBody>
          </p:sp>
          <p:sp>
            <p:nvSpPr>
              <p:cNvPr id="82" name="テキスト ボックス 81">
                <a:extLst>
                  <a:ext uri="{FF2B5EF4-FFF2-40B4-BE49-F238E27FC236}">
                    <a16:creationId xmlns:a16="http://schemas.microsoft.com/office/drawing/2014/main" id="{EFA0A601-AE19-40DF-A68F-BC21C9A5B086}"/>
                  </a:ext>
                </a:extLst>
              </p:cNvPr>
              <p:cNvSpPr txBox="1"/>
              <p:nvPr/>
            </p:nvSpPr>
            <p:spPr>
              <a:xfrm>
                <a:off x="6423556" y="4154051"/>
                <a:ext cx="425592" cy="268884"/>
              </a:xfrm>
              <a:prstGeom prst="rect">
                <a:avLst/>
              </a:prstGeom>
              <a:noFill/>
            </p:spPr>
            <p:txBody>
              <a:bodyPr wrap="square" lIns="0" tIns="0" rIns="0" bIns="0" rtlCol="0">
                <a:spAutoFit/>
              </a:bodyPr>
              <a:lstStyle/>
              <a:p>
                <a:pPr algn="ctr" defTabSz="653156">
                  <a:defRPr/>
                </a:pPr>
                <a:r>
                  <a:rPr lang="ja-JP" altLang="en-US" sz="600" b="1" dirty="0">
                    <a:solidFill>
                      <a:prstClr val="black"/>
                    </a:solidFill>
                    <a:latin typeface="Meiryo UI" panose="020B0604030504040204" pitchFamily="50" charset="-128"/>
                    <a:ea typeface="Meiryo UI" panose="020B0604030504040204" pitchFamily="50" charset="-128"/>
                  </a:rPr>
                  <a:t>鉄道</a:t>
                </a:r>
                <a:r>
                  <a:rPr lang="en-US" altLang="ja-JP" sz="600" b="1" dirty="0">
                    <a:solidFill>
                      <a:prstClr val="black"/>
                    </a:solidFill>
                    <a:latin typeface="Meiryo UI" panose="020B0604030504040204" pitchFamily="50" charset="-128"/>
                    <a:ea typeface="Meiryo UI" panose="020B0604030504040204" pitchFamily="50" charset="-128"/>
                  </a:rPr>
                  <a:t/>
                </a:r>
                <a:br>
                  <a:rPr lang="en-US" altLang="ja-JP" sz="600" b="1" dirty="0">
                    <a:solidFill>
                      <a:prstClr val="black"/>
                    </a:solidFill>
                    <a:latin typeface="Meiryo UI" panose="020B0604030504040204" pitchFamily="50" charset="-128"/>
                    <a:ea typeface="Meiryo UI" panose="020B0604030504040204" pitchFamily="50" charset="-128"/>
                  </a:rPr>
                </a:br>
                <a:r>
                  <a:rPr lang="ja-JP" altLang="en-US" sz="600" b="1" dirty="0">
                    <a:solidFill>
                      <a:prstClr val="black"/>
                    </a:solidFill>
                    <a:latin typeface="Meiryo UI" panose="020B0604030504040204" pitchFamily="50" charset="-128"/>
                    <a:ea typeface="Meiryo UI" panose="020B0604030504040204" pitchFamily="50" charset="-128"/>
                  </a:rPr>
                  <a:t>乗換駅</a:t>
                </a:r>
              </a:p>
            </p:txBody>
          </p:sp>
        </p:grpSp>
        <p:sp>
          <p:nvSpPr>
            <p:cNvPr id="71" name="テキスト ボックス 70">
              <a:extLst>
                <a:ext uri="{FF2B5EF4-FFF2-40B4-BE49-F238E27FC236}">
                  <a16:creationId xmlns:a16="http://schemas.microsoft.com/office/drawing/2014/main" id="{2F0494D5-5383-4FA8-8AC6-AC07524CE6BA}"/>
                </a:ext>
              </a:extLst>
            </p:cNvPr>
            <p:cNvSpPr txBox="1"/>
            <p:nvPr/>
          </p:nvSpPr>
          <p:spPr>
            <a:xfrm>
              <a:off x="5516738" y="4752203"/>
              <a:ext cx="1019600" cy="138475"/>
            </a:xfrm>
            <a:prstGeom prst="rect">
              <a:avLst/>
            </a:prstGeom>
            <a:noFill/>
          </p:spPr>
          <p:txBody>
            <a:bodyPr wrap="square" lIns="0" tIns="0" rIns="0" bIns="0" rtlCol="0">
              <a:spAutoFit/>
            </a:bodyPr>
            <a:lstStyle/>
            <a:p>
              <a:pPr defTabSz="653156">
                <a:defRPr/>
              </a:pPr>
              <a:r>
                <a:rPr lang="ja-JP" altLang="en-US" sz="500" dirty="0">
                  <a:solidFill>
                    <a:prstClr val="black"/>
                  </a:solidFill>
                  <a:latin typeface="Meiryo UI" panose="020B0604030504040204" pitchFamily="50" charset="-128"/>
                  <a:ea typeface="Meiryo UI" panose="020B0604030504040204" pitchFamily="50" charset="-128"/>
                </a:rPr>
                <a:t>（主要鉄道路線）</a:t>
              </a:r>
            </a:p>
          </p:txBody>
        </p:sp>
        <p:grpSp>
          <p:nvGrpSpPr>
            <p:cNvPr id="72" name="グループ化 71"/>
            <p:cNvGrpSpPr/>
            <p:nvPr/>
          </p:nvGrpSpPr>
          <p:grpSpPr>
            <a:xfrm>
              <a:off x="5100036" y="5585757"/>
              <a:ext cx="543870" cy="310331"/>
              <a:chOff x="6382239" y="4961529"/>
              <a:chExt cx="543870" cy="310331"/>
            </a:xfrm>
          </p:grpSpPr>
          <p:sp>
            <p:nvSpPr>
              <p:cNvPr id="79" name="楕円 78">
                <a:extLst>
                  <a:ext uri="{FF2B5EF4-FFF2-40B4-BE49-F238E27FC236}">
                    <a16:creationId xmlns:a16="http://schemas.microsoft.com/office/drawing/2014/main" id="{256ED64E-4419-4E95-BABD-77F73412A8EF}"/>
                  </a:ext>
                </a:extLst>
              </p:cNvPr>
              <p:cNvSpPr/>
              <p:nvPr/>
            </p:nvSpPr>
            <p:spPr>
              <a:xfrm>
                <a:off x="6471592" y="4961529"/>
                <a:ext cx="359633" cy="310331"/>
              </a:xfrm>
              <a:prstGeom prst="ellipse">
                <a:avLst/>
              </a:prstGeom>
              <a:solidFill>
                <a:schemeClr val="bg1"/>
              </a:solidFill>
              <a:ln w="19050">
                <a:solidFill>
                  <a:srgbClr val="7F7F7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defRPr/>
                </a:pPr>
                <a:r>
                  <a:rPr lang="ja-JP" altLang="en-US" sz="200">
                    <a:solidFill>
                      <a:prstClr val="white"/>
                    </a:solidFill>
                    <a:latin typeface="Meiryo UI" panose="020B0604030504040204" pitchFamily="50" charset="-128"/>
                    <a:ea typeface="Meiryo UI" panose="020B0604030504040204" pitchFamily="50" charset="-128"/>
                  </a:rPr>
                  <a:t>新大阪</a:t>
                </a:r>
              </a:p>
            </p:txBody>
          </p:sp>
          <p:sp>
            <p:nvSpPr>
              <p:cNvPr id="80" name="テキスト ボックス 79">
                <a:extLst>
                  <a:ext uri="{FF2B5EF4-FFF2-40B4-BE49-F238E27FC236}">
                    <a16:creationId xmlns:a16="http://schemas.microsoft.com/office/drawing/2014/main" id="{B2DC5896-35C9-4325-B663-36E2338147B1}"/>
                  </a:ext>
                </a:extLst>
              </p:cNvPr>
              <p:cNvSpPr txBox="1"/>
              <p:nvPr/>
            </p:nvSpPr>
            <p:spPr>
              <a:xfrm>
                <a:off x="6382239" y="5012182"/>
                <a:ext cx="543870" cy="224070"/>
              </a:xfrm>
              <a:prstGeom prst="rect">
                <a:avLst/>
              </a:prstGeom>
              <a:noFill/>
              <a:ln>
                <a:noFill/>
                <a:prstDash val="sysDot"/>
              </a:ln>
            </p:spPr>
            <p:txBody>
              <a:bodyPr wrap="square" lIns="0" tIns="0" rIns="0" bIns="0" rtlCol="0">
                <a:spAutoFit/>
              </a:bodyPr>
              <a:lstStyle/>
              <a:p>
                <a:pPr algn="ctr" defTabSz="653156">
                  <a:defRPr/>
                </a:pPr>
                <a:r>
                  <a:rPr lang="ja-JP" altLang="en-US" sz="500" b="1" dirty="0">
                    <a:solidFill>
                      <a:prstClr val="black"/>
                    </a:solidFill>
                    <a:latin typeface="Meiryo UI" panose="020B0604030504040204" pitchFamily="50" charset="-128"/>
                    <a:ea typeface="Meiryo UI" panose="020B0604030504040204" pitchFamily="50" charset="-128"/>
                  </a:rPr>
                  <a:t>直行バス</a:t>
                </a:r>
                <a:endParaRPr lang="en-US" altLang="ja-JP" sz="500" b="1" dirty="0">
                  <a:solidFill>
                    <a:prstClr val="black"/>
                  </a:solidFill>
                  <a:latin typeface="Meiryo UI" panose="020B0604030504040204" pitchFamily="50" charset="-128"/>
                  <a:ea typeface="Meiryo UI" panose="020B0604030504040204" pitchFamily="50" charset="-128"/>
                </a:endParaRPr>
              </a:p>
              <a:p>
                <a:pPr algn="ctr" defTabSz="653156">
                  <a:defRPr/>
                </a:pPr>
                <a:r>
                  <a:rPr lang="ja-JP" altLang="en-US" sz="500" b="1" dirty="0">
                    <a:solidFill>
                      <a:prstClr val="black"/>
                    </a:solidFill>
                    <a:latin typeface="Meiryo UI" panose="020B0604030504040204" pitchFamily="50" charset="-128"/>
                    <a:ea typeface="Meiryo UI" panose="020B0604030504040204" pitchFamily="50" charset="-128"/>
                  </a:rPr>
                  <a:t>出発地</a:t>
                </a:r>
              </a:p>
            </p:txBody>
          </p:sp>
        </p:grpSp>
        <p:cxnSp>
          <p:nvCxnSpPr>
            <p:cNvPr id="73" name="直線コネクタ 72">
              <a:extLst>
                <a:ext uri="{FF2B5EF4-FFF2-40B4-BE49-F238E27FC236}">
                  <a16:creationId xmlns:a16="http://schemas.microsoft.com/office/drawing/2014/main" id="{9612E1F4-5756-4706-8234-EEBB2F8FD6F9}"/>
                </a:ext>
              </a:extLst>
            </p:cNvPr>
            <p:cNvCxnSpPr>
              <a:cxnSpLocks/>
            </p:cNvCxnSpPr>
            <p:nvPr/>
          </p:nvCxnSpPr>
          <p:spPr>
            <a:xfrm>
              <a:off x="6382797" y="6075550"/>
              <a:ext cx="307083" cy="0"/>
            </a:xfrm>
            <a:prstGeom prst="line">
              <a:avLst/>
            </a:prstGeom>
            <a:ln w="19050"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30FA150C-18E6-4EE0-AA12-DB45675820CD}"/>
                </a:ext>
              </a:extLst>
            </p:cNvPr>
            <p:cNvCxnSpPr>
              <a:cxnSpLocks/>
            </p:cNvCxnSpPr>
            <p:nvPr/>
          </p:nvCxnSpPr>
          <p:spPr>
            <a:xfrm>
              <a:off x="6382797" y="5367803"/>
              <a:ext cx="307083" cy="0"/>
            </a:xfrm>
            <a:prstGeom prst="line">
              <a:avLst/>
            </a:prstGeom>
            <a:ln w="19050" cmpd="sng">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75" name="グループ化 74"/>
            <p:cNvGrpSpPr/>
            <p:nvPr/>
          </p:nvGrpSpPr>
          <p:grpSpPr>
            <a:xfrm>
              <a:off x="5100036" y="5212638"/>
              <a:ext cx="507198" cy="310331"/>
              <a:chOff x="6382239" y="4558433"/>
              <a:chExt cx="507198" cy="310331"/>
            </a:xfrm>
          </p:grpSpPr>
          <p:sp>
            <p:nvSpPr>
              <p:cNvPr id="76" name="楕円 75">
                <a:extLst>
                  <a:ext uri="{FF2B5EF4-FFF2-40B4-BE49-F238E27FC236}">
                    <a16:creationId xmlns:a16="http://schemas.microsoft.com/office/drawing/2014/main" id="{79F201F8-EAD0-4EB6-ABD2-5ACBAE097A07}"/>
                  </a:ext>
                </a:extLst>
              </p:cNvPr>
              <p:cNvSpPr/>
              <p:nvPr/>
            </p:nvSpPr>
            <p:spPr>
              <a:xfrm>
                <a:off x="6453210" y="4558433"/>
                <a:ext cx="359633" cy="310331"/>
              </a:xfrm>
              <a:prstGeom prst="ellipse">
                <a:avLst/>
              </a:prstGeom>
              <a:solidFill>
                <a:schemeClr val="bg1"/>
              </a:solid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53156">
                  <a:defRPr/>
                </a:pPr>
                <a:r>
                  <a:rPr lang="ja-JP" altLang="en-US" sz="200">
                    <a:solidFill>
                      <a:prstClr val="white"/>
                    </a:solidFill>
                    <a:latin typeface="Meiryo UI" panose="020B0604030504040204" pitchFamily="50" charset="-128"/>
                    <a:ea typeface="Meiryo UI" panose="020B0604030504040204" pitchFamily="50" charset="-128"/>
                  </a:rPr>
                  <a:t>新大阪</a:t>
                </a:r>
              </a:p>
            </p:txBody>
          </p:sp>
          <p:sp>
            <p:nvSpPr>
              <p:cNvPr id="77" name="テキスト ボックス 76">
                <a:extLst>
                  <a:ext uri="{FF2B5EF4-FFF2-40B4-BE49-F238E27FC236}">
                    <a16:creationId xmlns:a16="http://schemas.microsoft.com/office/drawing/2014/main" id="{882FA75B-5986-4169-B92C-40BE88064876}"/>
                  </a:ext>
                </a:extLst>
              </p:cNvPr>
              <p:cNvSpPr txBox="1"/>
              <p:nvPr/>
            </p:nvSpPr>
            <p:spPr>
              <a:xfrm>
                <a:off x="6382239" y="4623396"/>
                <a:ext cx="507198" cy="89628"/>
              </a:xfrm>
              <a:prstGeom prst="rect">
                <a:avLst/>
              </a:prstGeom>
              <a:noFill/>
              <a:ln>
                <a:noFill/>
              </a:ln>
            </p:spPr>
            <p:txBody>
              <a:bodyPr wrap="square" lIns="0" tIns="0" rIns="0" bIns="0" rtlCol="0">
                <a:spAutoFit/>
              </a:bodyPr>
              <a:lstStyle/>
              <a:p>
                <a:pPr algn="ctr" defTabSz="653156">
                  <a:defRPr/>
                </a:pPr>
                <a:r>
                  <a:rPr lang="ja-JP" altLang="en-US" sz="400" b="1" dirty="0">
                    <a:solidFill>
                      <a:prstClr val="black"/>
                    </a:solidFill>
                    <a:latin typeface="Meiryo UI" panose="020B0604030504040204" pitchFamily="50" charset="-128"/>
                    <a:ea typeface="Meiryo UI" panose="020B0604030504040204" pitchFamily="50" charset="-128"/>
                  </a:rPr>
                  <a:t>シャトルバス</a:t>
                </a:r>
              </a:p>
            </p:txBody>
          </p:sp>
          <p:sp>
            <p:nvSpPr>
              <p:cNvPr id="78" name="テキスト ボックス 77">
                <a:extLst>
                  <a:ext uri="{FF2B5EF4-FFF2-40B4-BE49-F238E27FC236}">
                    <a16:creationId xmlns:a16="http://schemas.microsoft.com/office/drawing/2014/main" id="{B2DC5896-35C9-4325-B663-36E2338147B1}"/>
                  </a:ext>
                </a:extLst>
              </p:cNvPr>
              <p:cNvSpPr txBox="1"/>
              <p:nvPr/>
            </p:nvSpPr>
            <p:spPr>
              <a:xfrm>
                <a:off x="6459554" y="4696033"/>
                <a:ext cx="371669" cy="112035"/>
              </a:xfrm>
              <a:prstGeom prst="rect">
                <a:avLst/>
              </a:prstGeom>
              <a:noFill/>
              <a:ln>
                <a:noFill/>
                <a:prstDash val="sysDot"/>
              </a:ln>
            </p:spPr>
            <p:txBody>
              <a:bodyPr wrap="square" lIns="0" tIns="0" rIns="0" bIns="0" rtlCol="0">
                <a:spAutoFit/>
              </a:bodyPr>
              <a:lstStyle/>
              <a:p>
                <a:pPr algn="ctr" defTabSz="653156">
                  <a:defRPr/>
                </a:pPr>
                <a:r>
                  <a:rPr lang="ja-JP" altLang="en-US" sz="500" b="1" dirty="0">
                    <a:solidFill>
                      <a:prstClr val="black"/>
                    </a:solidFill>
                    <a:latin typeface="Meiryo UI" panose="020B0604030504040204" pitchFamily="50" charset="-128"/>
                    <a:ea typeface="Meiryo UI" panose="020B0604030504040204" pitchFamily="50" charset="-128"/>
                  </a:rPr>
                  <a:t>出発地</a:t>
                </a:r>
              </a:p>
            </p:txBody>
          </p:sp>
        </p:grpSp>
      </p:grpSp>
      <p:sp>
        <p:nvSpPr>
          <p:cNvPr id="3" name="正方形/長方形 2"/>
          <p:cNvSpPr/>
          <p:nvPr/>
        </p:nvSpPr>
        <p:spPr>
          <a:xfrm>
            <a:off x="4999596" y="3693625"/>
            <a:ext cx="1242781" cy="104378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11794930" y="0"/>
            <a:ext cx="1093496" cy="338554"/>
          </a:xfrm>
          <a:prstGeom prst="rect">
            <a:avLst/>
          </a:prstGeom>
        </p:spPr>
        <p:txBody>
          <a:bodyPr wrap="square">
            <a:spAutoFit/>
          </a:bodyPr>
          <a:lstStyle/>
          <a:p>
            <a:r>
              <a:rPr lang="ja-JP" altLang="en-US" sz="1600" b="1" dirty="0">
                <a:solidFill>
                  <a:schemeClr val="bg1"/>
                </a:solidFill>
                <a:latin typeface="Meiryo UI" panose="020B0604030504040204" pitchFamily="50" charset="-128"/>
                <a:ea typeface="Meiryo UI" panose="020B0604030504040204" pitchFamily="50" charset="-128"/>
              </a:rPr>
              <a:t>資料２</a:t>
            </a:r>
          </a:p>
        </p:txBody>
      </p:sp>
      <p:sp>
        <p:nvSpPr>
          <p:cNvPr id="9" name="正方形/長方形 8"/>
          <p:cNvSpPr/>
          <p:nvPr/>
        </p:nvSpPr>
        <p:spPr>
          <a:xfrm>
            <a:off x="11834239" y="31892"/>
            <a:ext cx="696323" cy="28825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465409" y="5871319"/>
            <a:ext cx="5321357" cy="180000"/>
            <a:chOff x="465409" y="5757019"/>
            <a:chExt cx="5321357" cy="180000"/>
          </a:xfrm>
          <a:solidFill>
            <a:schemeClr val="tx2">
              <a:lumMod val="40000"/>
              <a:lumOff val="60000"/>
            </a:schemeClr>
          </a:solidFill>
        </p:grpSpPr>
        <p:sp>
          <p:nvSpPr>
            <p:cNvPr id="92" name="二等辺三角形 91"/>
            <p:cNvSpPr/>
            <p:nvPr/>
          </p:nvSpPr>
          <p:spPr>
            <a:xfrm rot="10800000">
              <a:off x="5092592" y="5757019"/>
              <a:ext cx="694174" cy="180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二等辺三角形 95"/>
            <p:cNvSpPr/>
            <p:nvPr/>
          </p:nvSpPr>
          <p:spPr>
            <a:xfrm rot="10800000">
              <a:off x="4167155" y="5757019"/>
              <a:ext cx="694174" cy="180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二等辺三角形 96"/>
            <p:cNvSpPr/>
            <p:nvPr/>
          </p:nvSpPr>
          <p:spPr>
            <a:xfrm rot="10800000">
              <a:off x="3241719" y="5757019"/>
              <a:ext cx="694174" cy="180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二等辺三角形 97"/>
            <p:cNvSpPr/>
            <p:nvPr/>
          </p:nvSpPr>
          <p:spPr>
            <a:xfrm rot="10800000">
              <a:off x="465409" y="5757019"/>
              <a:ext cx="694174" cy="180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二等辺三角形 104"/>
            <p:cNvSpPr/>
            <p:nvPr/>
          </p:nvSpPr>
          <p:spPr>
            <a:xfrm rot="10800000">
              <a:off x="2316282" y="5757019"/>
              <a:ext cx="694174" cy="180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二等辺三角形 105"/>
            <p:cNvSpPr/>
            <p:nvPr/>
          </p:nvSpPr>
          <p:spPr>
            <a:xfrm rot="10800000">
              <a:off x="1390846" y="5757019"/>
              <a:ext cx="694174" cy="180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6" name="正方形/長方形 85"/>
          <p:cNvSpPr/>
          <p:nvPr/>
        </p:nvSpPr>
        <p:spPr>
          <a:xfrm>
            <a:off x="29414" y="402664"/>
            <a:ext cx="12759486" cy="7315649"/>
          </a:xfrm>
          <a:prstGeom prst="rect">
            <a:avLst/>
          </a:prstGeom>
          <a:noFill/>
          <a:ln w="63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p:cNvGrpSpPr/>
          <p:nvPr/>
        </p:nvGrpSpPr>
        <p:grpSpPr>
          <a:xfrm>
            <a:off x="6407344" y="6714095"/>
            <a:ext cx="6289661" cy="866879"/>
            <a:chOff x="6429583" y="3262138"/>
            <a:chExt cx="6289661" cy="866879"/>
          </a:xfrm>
        </p:grpSpPr>
        <p:grpSp>
          <p:nvGrpSpPr>
            <p:cNvPr id="7" name="グループ化 6"/>
            <p:cNvGrpSpPr/>
            <p:nvPr/>
          </p:nvGrpSpPr>
          <p:grpSpPr>
            <a:xfrm>
              <a:off x="6678985" y="3575019"/>
              <a:ext cx="6001519" cy="553998"/>
              <a:chOff x="7371275" y="6719384"/>
              <a:chExt cx="4375853" cy="529502"/>
            </a:xfrm>
          </p:grpSpPr>
          <p:sp>
            <p:nvSpPr>
              <p:cNvPr id="90" name="正方形/長方形 89"/>
              <p:cNvSpPr/>
              <p:nvPr/>
            </p:nvSpPr>
            <p:spPr>
              <a:xfrm>
                <a:off x="7392524" y="6719384"/>
                <a:ext cx="4354602" cy="529502"/>
              </a:xfrm>
              <a:prstGeom prst="rect">
                <a:avLst/>
              </a:prstGeom>
            </p:spPr>
            <p:txBody>
              <a:bodyPr wrap="square">
                <a:spAutoFit/>
              </a:bodyPr>
              <a:lstStyle/>
              <a:p>
                <a:r>
                  <a:rPr lang="en-US" altLang="ja-JP" sz="1000" dirty="0">
                    <a:solidFill>
                      <a:prstClr val="black"/>
                    </a:solidFill>
                    <a:latin typeface="メイリオ" panose="020B0604030504040204" pitchFamily="50" charset="-128"/>
                    <a:ea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rPr>
                  <a:t>「強く呼びかける」のイメージ</a:t>
                </a:r>
                <a:endParaRPr lang="en-US" altLang="ja-JP" sz="1000" dirty="0">
                  <a:solidFill>
                    <a:prstClr val="black"/>
                  </a:solidFill>
                  <a:latin typeface="メイリオ" panose="020B0604030504040204" pitchFamily="50" charset="-128"/>
                  <a:ea typeface="メイリオ" panose="020B0604030504040204" pitchFamily="50" charset="-128"/>
                </a:endParaRPr>
              </a:p>
              <a:p>
                <a:r>
                  <a:rPr lang="ja-JP" altLang="en-US" sz="1000" dirty="0">
                    <a:solidFill>
                      <a:prstClr val="black"/>
                    </a:solidFill>
                    <a:latin typeface="メイリオ" panose="020B0604030504040204" pitchFamily="50" charset="-128"/>
                    <a:ea typeface="メイリオ" panose="020B0604030504040204" pitchFamily="50" charset="-128"/>
                  </a:rPr>
                  <a:t>　：</a:t>
                </a:r>
                <a:r>
                  <a:rPr lang="en-US" altLang="ja-JP" sz="1000" dirty="0">
                    <a:solidFill>
                      <a:prstClr val="black"/>
                    </a:solidFill>
                    <a:latin typeface="メイリオ" panose="020B0604030504040204" pitchFamily="50" charset="-128"/>
                    <a:ea typeface="メイリオ" panose="020B0604030504040204" pitchFamily="50" charset="-128"/>
                  </a:rPr>
                  <a:t>Osaka Metro</a:t>
                </a:r>
                <a:r>
                  <a:rPr lang="ja-JP" altLang="en-US" sz="1000" dirty="0">
                    <a:solidFill>
                      <a:prstClr val="black"/>
                    </a:solidFill>
                    <a:latin typeface="メイリオ" panose="020B0604030504040204" pitchFamily="50" charset="-128"/>
                    <a:ea typeface="メイリオ" panose="020B0604030504040204" pitchFamily="50" charset="-128"/>
                  </a:rPr>
                  <a:t>中央線を通勤等に利用する割合が高い咲洲等の関係機関・企業に対して、</a:t>
                </a:r>
                <a:endParaRPr lang="en-US" altLang="ja-JP" sz="1000" dirty="0">
                  <a:solidFill>
                    <a:prstClr val="black"/>
                  </a:solidFill>
                  <a:latin typeface="メイリオ" panose="020B0604030504040204" pitchFamily="50" charset="-128"/>
                  <a:ea typeface="メイリオ" panose="020B0604030504040204" pitchFamily="50" charset="-128"/>
                </a:endParaRPr>
              </a:p>
              <a:p>
                <a:r>
                  <a:rPr lang="ja-JP" altLang="en-US" sz="1000" dirty="0">
                    <a:solidFill>
                      <a:prstClr val="black"/>
                    </a:solidFill>
                    <a:latin typeface="メイリオ" panose="020B0604030504040204" pitchFamily="50" charset="-128"/>
                    <a:ea typeface="メイリオ" panose="020B0604030504040204" pitchFamily="50" charset="-128"/>
                  </a:rPr>
                  <a:t>　　個別に呼びかけを実施し、</a:t>
                </a:r>
                <a:r>
                  <a:rPr lang="en-US" altLang="ja-JP" sz="1000" dirty="0">
                    <a:solidFill>
                      <a:prstClr val="black"/>
                    </a:solidFill>
                    <a:latin typeface="メイリオ" panose="020B0604030504040204" pitchFamily="50" charset="-128"/>
                    <a:ea typeface="メイリオ" panose="020B0604030504040204" pitchFamily="50" charset="-128"/>
                  </a:rPr>
                  <a:t>TDM</a:t>
                </a:r>
                <a:r>
                  <a:rPr lang="ja-JP" altLang="en-US" sz="1000" dirty="0">
                    <a:solidFill>
                      <a:prstClr val="black"/>
                    </a:solidFill>
                    <a:latin typeface="メイリオ" panose="020B0604030504040204" pitchFamily="50" charset="-128"/>
                    <a:ea typeface="メイリオ" panose="020B0604030504040204" pitchFamily="50" charset="-128"/>
                  </a:rPr>
                  <a:t>の実効性を高める取り組みを行う</a:t>
                </a:r>
                <a:endParaRPr lang="ja-JP" altLang="en-US" sz="1000" dirty="0"/>
              </a:p>
            </p:txBody>
          </p:sp>
          <p:sp>
            <p:nvSpPr>
              <p:cNvPr id="11" name="大かっこ 10"/>
              <p:cNvSpPr/>
              <p:nvPr/>
            </p:nvSpPr>
            <p:spPr>
              <a:xfrm>
                <a:off x="7371275" y="6738566"/>
                <a:ext cx="4375853" cy="474652"/>
              </a:xfrm>
              <a:prstGeom prst="bracketPair">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grpSp>
        <p:sp>
          <p:nvSpPr>
            <p:cNvPr id="103" name="正方形/長方形 102"/>
            <p:cNvSpPr/>
            <p:nvPr/>
          </p:nvSpPr>
          <p:spPr>
            <a:xfrm>
              <a:off x="6429583" y="3262138"/>
              <a:ext cx="6289661" cy="369332"/>
            </a:xfrm>
            <a:prstGeom prst="rect">
              <a:avLst/>
            </a:prstGeom>
          </p:spPr>
          <p:txBody>
            <a:bodyPr wrap="square">
              <a:spAutoFit/>
            </a:bodyPr>
            <a:lstStyle/>
            <a:p>
              <a:pPr marL="246063" indent="-246063">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b="1" u="sng" dirty="0">
                  <a:solidFill>
                    <a:srgbClr val="FF0000"/>
                  </a:solidFill>
                  <a:latin typeface="メイリオ" panose="020B0604030504040204" pitchFamily="50" charset="-128"/>
                  <a:ea typeface="メイリオ" panose="020B0604030504040204" pitchFamily="50" charset="-128"/>
                </a:rPr>
                <a:t>強く呼びかける</a:t>
              </a:r>
              <a:r>
                <a:rPr lang="en-US" altLang="ja-JP" sz="1200" b="1" u="sng" baseline="30000" dirty="0">
                  <a:solidFill>
                    <a:srgbClr val="FF0000"/>
                  </a:solidFill>
                  <a:latin typeface="メイリオ" panose="020B0604030504040204" pitchFamily="50" charset="-128"/>
                  <a:ea typeface="メイリオ" panose="020B0604030504040204" pitchFamily="50" charset="-128"/>
                </a:rPr>
                <a:t>※</a:t>
              </a:r>
              <a:r>
                <a:rPr lang="ja-JP" altLang="en-US" sz="1200" b="1" u="sng" dirty="0">
                  <a:solidFill>
                    <a:srgbClr val="FF0000"/>
                  </a:solidFill>
                  <a:latin typeface="メイリオ" panose="020B0604030504040204" pitchFamily="50" charset="-128"/>
                  <a:ea typeface="メイリオ" panose="020B0604030504040204" pitchFamily="50" charset="-128"/>
                </a:rPr>
                <a:t>日には個別に呼び掛け</a:t>
              </a:r>
              <a:r>
                <a:rPr lang="ja-JP" altLang="en-US" sz="1200" dirty="0">
                  <a:solidFill>
                    <a:prstClr val="black"/>
                  </a:solidFill>
                  <a:latin typeface="メイリオ" panose="020B0604030504040204" pitchFamily="50" charset="-128"/>
                  <a:ea typeface="メイリオ" panose="020B0604030504040204" pitchFamily="50" charset="-128"/>
                </a:rPr>
                <a:t>、</a:t>
              </a:r>
              <a:r>
                <a:rPr lang="en-US" altLang="ja-JP" sz="1200" dirty="0">
                  <a:solidFill>
                    <a:prstClr val="black"/>
                  </a:solidFill>
                  <a:latin typeface="メイリオ" panose="020B0604030504040204" pitchFamily="50" charset="-128"/>
                  <a:ea typeface="メイリオ" panose="020B0604030504040204" pitchFamily="50" charset="-128"/>
                </a:rPr>
                <a:t>TDM</a:t>
              </a:r>
              <a:r>
                <a:rPr lang="ja-JP" altLang="en-US" sz="1200" dirty="0">
                  <a:solidFill>
                    <a:prstClr val="black"/>
                  </a:solidFill>
                  <a:latin typeface="メイリオ" panose="020B0604030504040204" pitchFamily="50" charset="-128"/>
                  <a:ea typeface="メイリオ" panose="020B0604030504040204" pitchFamily="50" charset="-128"/>
                </a:rPr>
                <a:t>の実効性を高める取り組みを行う。</a:t>
              </a:r>
              <a:endParaRPr lang="en-US" altLang="ja-JP" sz="1200" dirty="0">
                <a:solidFill>
                  <a:prstClr val="black"/>
                </a:solidFill>
                <a:latin typeface="メイリオ" panose="020B0604030504040204" pitchFamily="50" charset="-128"/>
                <a:ea typeface="メイリオ" panose="020B0604030504040204" pitchFamily="50" charset="-128"/>
              </a:endParaRPr>
            </a:p>
          </p:txBody>
        </p:sp>
      </p:grpSp>
      <p:sp>
        <p:nvSpPr>
          <p:cNvPr id="16" name="テキスト ボックス 15"/>
          <p:cNvSpPr txBox="1"/>
          <p:nvPr/>
        </p:nvSpPr>
        <p:spPr>
          <a:xfrm>
            <a:off x="9274629" y="5519249"/>
            <a:ext cx="3523801" cy="261610"/>
          </a:xfrm>
          <a:prstGeom prst="rect">
            <a:avLst/>
          </a:prstGeom>
          <a:noFill/>
        </p:spPr>
        <p:txBody>
          <a:bodyPr wrap="square" rtlCol="0">
            <a:spAutoFit/>
          </a:bodyPr>
          <a:lstStyle/>
          <a:p>
            <a:pPr algn="r" defTabSz="326578">
              <a:defRPr/>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公益社団法人 </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年日本国際博覧会協会にて推計</a:t>
            </a:r>
            <a:r>
              <a:rPr lang="en-US" altLang="ja-JP" sz="1100" dirty="0">
                <a:latin typeface="Meiryo UI" panose="020B0604030504040204" pitchFamily="50" charset="-128"/>
                <a:ea typeface="Meiryo UI" panose="020B0604030504040204" pitchFamily="50" charset="-128"/>
              </a:rPr>
              <a:t>】</a:t>
            </a:r>
          </a:p>
        </p:txBody>
      </p:sp>
      <p:sp>
        <p:nvSpPr>
          <p:cNvPr id="87" name="テキスト ボックス 86"/>
          <p:cNvSpPr txBox="1"/>
          <p:nvPr/>
        </p:nvSpPr>
        <p:spPr>
          <a:xfrm>
            <a:off x="6745620" y="3278801"/>
            <a:ext cx="1997092" cy="246130"/>
          </a:xfrm>
          <a:prstGeom prst="rect">
            <a:avLst/>
          </a:prstGeom>
          <a:noFill/>
        </p:spPr>
        <p:txBody>
          <a:bodyPr wrap="none" rtlCol="0">
            <a:spAutoFit/>
          </a:bodyPr>
          <a:lstStyle/>
          <a:p>
            <a:pPr algn="r" defTabSz="326578">
              <a:defRPr/>
            </a:pP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TDM</a:t>
            </a:r>
            <a:r>
              <a:rPr lang="ja-JP" altLang="en-US" sz="1100" dirty="0">
                <a:latin typeface="Meiryo UI" panose="020B0604030504040204" pitchFamily="50" charset="-128"/>
                <a:ea typeface="Meiryo UI" panose="020B0604030504040204" pitchFamily="50" charset="-128"/>
              </a:rPr>
              <a:t>実施の強度分けのイメージ</a:t>
            </a:r>
            <a:endParaRPr lang="en-US" altLang="ja-JP" sz="1100" dirty="0">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rotWithShape="1">
          <a:blip r:embed="rId3"/>
          <a:srcRect l="711" t="10347" r="2490" b="18665"/>
          <a:stretch/>
        </p:blipFill>
        <p:spPr>
          <a:xfrm>
            <a:off x="6944846" y="3503314"/>
            <a:ext cx="5753100" cy="2003493"/>
          </a:xfrm>
          <a:prstGeom prst="rect">
            <a:avLst/>
          </a:prstGeom>
        </p:spPr>
      </p:pic>
      <p:pic>
        <p:nvPicPr>
          <p:cNvPr id="22" name="図 21"/>
          <p:cNvPicPr>
            <a:picLocks noChangeAspect="1"/>
          </p:cNvPicPr>
          <p:nvPr/>
        </p:nvPicPr>
        <p:blipFill>
          <a:blip r:embed="rId4"/>
          <a:stretch>
            <a:fillRect/>
          </a:stretch>
        </p:blipFill>
        <p:spPr>
          <a:xfrm>
            <a:off x="7409814" y="5292988"/>
            <a:ext cx="5269621" cy="222091"/>
          </a:xfrm>
          <a:prstGeom prst="rect">
            <a:avLst/>
          </a:prstGeom>
        </p:spPr>
      </p:pic>
      <p:sp>
        <p:nvSpPr>
          <p:cNvPr id="115" name="正方形/長方形 114">
            <a:extLst>
              <a:ext uri="{FF2B5EF4-FFF2-40B4-BE49-F238E27FC236}">
                <a16:creationId xmlns:a16="http://schemas.microsoft.com/office/drawing/2014/main" id="{21D32A95-3A78-4A5E-8149-E6F747F9F125}"/>
              </a:ext>
            </a:extLst>
          </p:cNvPr>
          <p:cNvSpPr/>
          <p:nvPr/>
        </p:nvSpPr>
        <p:spPr>
          <a:xfrm>
            <a:off x="9252016" y="3583274"/>
            <a:ext cx="274279" cy="127289"/>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16" name="テキスト ボックス 115">
            <a:extLst>
              <a:ext uri="{FF2B5EF4-FFF2-40B4-BE49-F238E27FC236}">
                <a16:creationId xmlns:a16="http://schemas.microsoft.com/office/drawing/2014/main" id="{67158998-2651-463F-8B09-C372DE23E5A2}"/>
              </a:ext>
            </a:extLst>
          </p:cNvPr>
          <p:cNvSpPr txBox="1"/>
          <p:nvPr/>
        </p:nvSpPr>
        <p:spPr>
          <a:xfrm>
            <a:off x="9516360" y="3541717"/>
            <a:ext cx="1418710" cy="246221"/>
          </a:xfrm>
          <a:prstGeom prst="rect">
            <a:avLst/>
          </a:prstGeom>
          <a:noFill/>
        </p:spPr>
        <p:txBody>
          <a:bodyPr wrap="square" rtlCol="0">
            <a:spAutoFit/>
          </a:bodyPr>
          <a:lstStyle/>
          <a:p>
            <a:r>
              <a:rPr lang="ja-JP" altLang="en-US" sz="1000" dirty="0"/>
              <a:t>当初来場者想定</a:t>
            </a:r>
          </a:p>
        </p:txBody>
      </p:sp>
      <p:sp>
        <p:nvSpPr>
          <p:cNvPr id="117" name="テキスト ボックス 116">
            <a:extLst>
              <a:ext uri="{FF2B5EF4-FFF2-40B4-BE49-F238E27FC236}">
                <a16:creationId xmlns:a16="http://schemas.microsoft.com/office/drawing/2014/main" id="{9DCFBA1B-1F45-46B9-B92D-25A92E6014D3}"/>
              </a:ext>
            </a:extLst>
          </p:cNvPr>
          <p:cNvSpPr txBox="1"/>
          <p:nvPr/>
        </p:nvSpPr>
        <p:spPr>
          <a:xfrm>
            <a:off x="9516360" y="3692387"/>
            <a:ext cx="2314705" cy="246221"/>
          </a:xfrm>
          <a:prstGeom prst="rect">
            <a:avLst/>
          </a:prstGeom>
          <a:noFill/>
        </p:spPr>
        <p:txBody>
          <a:bodyPr wrap="square" rtlCol="0">
            <a:spAutoFit/>
          </a:bodyPr>
          <a:lstStyle/>
          <a:p>
            <a:r>
              <a:rPr lang="ja-JP" altLang="en-US" sz="1000" dirty="0"/>
              <a:t>チケットコントロール後来場者想定</a:t>
            </a:r>
          </a:p>
        </p:txBody>
      </p:sp>
      <p:sp>
        <p:nvSpPr>
          <p:cNvPr id="118" name="正方形/長方形 117">
            <a:extLst>
              <a:ext uri="{FF2B5EF4-FFF2-40B4-BE49-F238E27FC236}">
                <a16:creationId xmlns:a16="http://schemas.microsoft.com/office/drawing/2014/main" id="{B0FE61FE-1D43-4B8A-8296-478DB68F8434}"/>
              </a:ext>
            </a:extLst>
          </p:cNvPr>
          <p:cNvSpPr/>
          <p:nvPr/>
        </p:nvSpPr>
        <p:spPr>
          <a:xfrm>
            <a:off x="9250816" y="3752038"/>
            <a:ext cx="274279" cy="1272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19" name="楕円 118">
            <a:extLst>
              <a:ext uri="{FF2B5EF4-FFF2-40B4-BE49-F238E27FC236}">
                <a16:creationId xmlns:a16="http://schemas.microsoft.com/office/drawing/2014/main" id="{EF700CE3-6CB1-4D1C-9AFB-2280EC3E74CC}"/>
              </a:ext>
            </a:extLst>
          </p:cNvPr>
          <p:cNvSpPr/>
          <p:nvPr/>
        </p:nvSpPr>
        <p:spPr>
          <a:xfrm>
            <a:off x="11704319" y="3564002"/>
            <a:ext cx="961775" cy="956207"/>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defRPr/>
            </a:pPr>
            <a:endParaRPr lang="ja-JP" altLang="en-US" sz="1000">
              <a:solidFill>
                <a:prstClr val="white"/>
              </a:solidFill>
              <a:latin typeface="Calibri" panose="020F0502020204030204"/>
              <a:ea typeface="游ゴシック" panose="020B0400000000000000" pitchFamily="50" charset="-128"/>
            </a:endParaRPr>
          </a:p>
        </p:txBody>
      </p:sp>
      <p:sp>
        <p:nvSpPr>
          <p:cNvPr id="120" name="テキスト ボックス 1">
            <a:extLst>
              <a:ext uri="{FF2B5EF4-FFF2-40B4-BE49-F238E27FC236}">
                <a16:creationId xmlns:a16="http://schemas.microsoft.com/office/drawing/2014/main" id="{A84240A1-996F-421F-9F5E-8907ACC6BFE0}"/>
              </a:ext>
            </a:extLst>
          </p:cNvPr>
          <p:cNvSpPr txBox="1"/>
          <p:nvPr/>
        </p:nvSpPr>
        <p:spPr>
          <a:xfrm>
            <a:off x="11725638" y="3294661"/>
            <a:ext cx="940456" cy="221511"/>
          </a:xfrm>
          <a:prstGeom prst="rect">
            <a:avLst/>
          </a:prstGeom>
          <a:solidFill>
            <a:schemeClr val="bg1"/>
          </a:solidFill>
          <a:ln w="254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326578">
              <a:defRPr/>
            </a:pPr>
            <a:r>
              <a:rPr kumimoji="0" lang="ja-JP" altLang="en-US" sz="1000" dirty="0">
                <a:solidFill>
                  <a:srgbClr val="FF0000"/>
                </a:solidFill>
                <a:latin typeface="Meiryo UI" panose="020B0604030504040204" pitchFamily="50" charset="-128"/>
                <a:ea typeface="Meiryo UI" panose="020B0604030504040204" pitchFamily="50" charset="-128"/>
              </a:rPr>
              <a:t>終盤期の集中</a:t>
            </a:r>
          </a:p>
        </p:txBody>
      </p:sp>
      <p:sp>
        <p:nvSpPr>
          <p:cNvPr id="121" name="テキスト ボックス 10">
            <a:extLst>
              <a:ext uri="{FF2B5EF4-FFF2-40B4-BE49-F238E27FC236}">
                <a16:creationId xmlns:a16="http://schemas.microsoft.com/office/drawing/2014/main" id="{AA9BC857-97CF-4821-939D-9FC1FCC80906}"/>
              </a:ext>
            </a:extLst>
          </p:cNvPr>
          <p:cNvSpPr txBox="1"/>
          <p:nvPr/>
        </p:nvSpPr>
        <p:spPr>
          <a:xfrm>
            <a:off x="6665590" y="4369577"/>
            <a:ext cx="1224365"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b="1" dirty="0">
                <a:solidFill>
                  <a:srgbClr val="00B050"/>
                </a:solidFill>
              </a:rPr>
              <a:t>②呼びかける日</a:t>
            </a:r>
            <a:endParaRPr kumimoji="1" lang="en-US" altLang="ja-JP" sz="1000" b="1" dirty="0">
              <a:solidFill>
                <a:srgbClr val="00B050"/>
              </a:solidFill>
            </a:endParaRPr>
          </a:p>
        </p:txBody>
      </p:sp>
      <p:sp>
        <p:nvSpPr>
          <p:cNvPr id="122" name="テキスト ボックス 10">
            <a:extLst>
              <a:ext uri="{FF2B5EF4-FFF2-40B4-BE49-F238E27FC236}">
                <a16:creationId xmlns:a16="http://schemas.microsoft.com/office/drawing/2014/main" id="{ECB7CFD2-F7A8-430F-A11E-8642814E2593}"/>
              </a:ext>
            </a:extLst>
          </p:cNvPr>
          <p:cNvSpPr txBox="1"/>
          <p:nvPr/>
        </p:nvSpPr>
        <p:spPr>
          <a:xfrm>
            <a:off x="6665590" y="3869004"/>
            <a:ext cx="1358212" cy="24622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b="1" dirty="0">
                <a:solidFill>
                  <a:srgbClr val="FF0000"/>
                </a:solidFill>
              </a:rPr>
              <a:t>①強く呼びかける日</a:t>
            </a:r>
            <a:endParaRPr kumimoji="1" lang="en-US" altLang="ja-JP" sz="1000" b="1" dirty="0">
              <a:solidFill>
                <a:srgbClr val="FF0000"/>
              </a:solidFill>
            </a:endParaRPr>
          </a:p>
        </p:txBody>
      </p:sp>
      <p:sp>
        <p:nvSpPr>
          <p:cNvPr id="123" name="テキスト ボックス 10">
            <a:extLst>
              <a:ext uri="{FF2B5EF4-FFF2-40B4-BE49-F238E27FC236}">
                <a16:creationId xmlns:a16="http://schemas.microsoft.com/office/drawing/2014/main" id="{049C8489-CCCD-4735-8A2D-F045022844E9}"/>
              </a:ext>
            </a:extLst>
          </p:cNvPr>
          <p:cNvSpPr txBox="1"/>
          <p:nvPr/>
        </p:nvSpPr>
        <p:spPr>
          <a:xfrm>
            <a:off x="6665590" y="4773772"/>
            <a:ext cx="1137213" cy="5279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b="1" dirty="0">
                <a:solidFill>
                  <a:srgbClr val="00B0F0"/>
                </a:solidFill>
              </a:rPr>
              <a:t>③特に</a:t>
            </a:r>
            <a:r>
              <a:rPr kumimoji="1" lang="ja-JP" altLang="en-US" sz="1000" b="1" dirty="0" smtClean="0">
                <a:solidFill>
                  <a:srgbClr val="00B0F0"/>
                </a:solidFill>
              </a:rPr>
              <a:t>は</a:t>
            </a:r>
            <a:endParaRPr kumimoji="1" lang="en-US" altLang="ja-JP" sz="1000" b="1" dirty="0" smtClean="0">
              <a:solidFill>
                <a:srgbClr val="00B0F0"/>
              </a:solidFill>
            </a:endParaRPr>
          </a:p>
          <a:p>
            <a:pPr algn="l"/>
            <a:r>
              <a:rPr kumimoji="1" lang="ja-JP" altLang="en-US" sz="1000" b="1" dirty="0">
                <a:solidFill>
                  <a:srgbClr val="00B0F0"/>
                </a:solidFill>
              </a:rPr>
              <a:t>　</a:t>
            </a:r>
            <a:r>
              <a:rPr kumimoji="1" lang="ja-JP" altLang="en-US" sz="1000" b="1" dirty="0" smtClean="0">
                <a:solidFill>
                  <a:srgbClr val="00B0F0"/>
                </a:solidFill>
              </a:rPr>
              <a:t>呼びかけ</a:t>
            </a:r>
            <a:endParaRPr kumimoji="1" lang="en-US" altLang="ja-JP" sz="1000" b="1" dirty="0" smtClean="0">
              <a:solidFill>
                <a:srgbClr val="00B0F0"/>
              </a:solidFill>
            </a:endParaRPr>
          </a:p>
          <a:p>
            <a:pPr algn="l"/>
            <a:r>
              <a:rPr kumimoji="1" lang="ja-JP" altLang="en-US" sz="1000" b="1" dirty="0">
                <a:solidFill>
                  <a:srgbClr val="00B0F0"/>
                </a:solidFill>
              </a:rPr>
              <a:t>　</a:t>
            </a:r>
            <a:r>
              <a:rPr kumimoji="1" lang="ja-JP" altLang="en-US" sz="1000" b="1" dirty="0" smtClean="0">
                <a:solidFill>
                  <a:srgbClr val="00B0F0"/>
                </a:solidFill>
              </a:rPr>
              <a:t>ない</a:t>
            </a:r>
            <a:r>
              <a:rPr kumimoji="1" lang="ja-JP" altLang="en-US" sz="1000" b="1" dirty="0">
                <a:solidFill>
                  <a:srgbClr val="00B0F0"/>
                </a:solidFill>
              </a:rPr>
              <a:t>日</a:t>
            </a:r>
            <a:endParaRPr kumimoji="1" lang="en-US" altLang="ja-JP" sz="1000" b="1" dirty="0">
              <a:solidFill>
                <a:srgbClr val="00B0F0"/>
              </a:solidFill>
            </a:endParaRPr>
          </a:p>
        </p:txBody>
      </p:sp>
      <p:sp>
        <p:nvSpPr>
          <p:cNvPr id="124" name="二等辺三角形 123"/>
          <p:cNvSpPr/>
          <p:nvPr/>
        </p:nvSpPr>
        <p:spPr>
          <a:xfrm>
            <a:off x="6830501" y="4225074"/>
            <a:ext cx="405934" cy="10525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二等辺三角形 124"/>
          <p:cNvSpPr/>
          <p:nvPr/>
        </p:nvSpPr>
        <p:spPr>
          <a:xfrm>
            <a:off x="6830501" y="4618747"/>
            <a:ext cx="405934" cy="10525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6830500" y="4335096"/>
            <a:ext cx="58680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6" name="直線コネクタ 125"/>
          <p:cNvCxnSpPr/>
          <p:nvPr/>
        </p:nvCxnSpPr>
        <p:spPr>
          <a:xfrm>
            <a:off x="6830500" y="4731127"/>
            <a:ext cx="5868000" cy="0"/>
          </a:xfrm>
          <a:prstGeom prst="line">
            <a:avLst/>
          </a:prstGeom>
          <a:ln w="19050">
            <a:solidFill>
              <a:srgbClr val="00B050"/>
            </a:solidFill>
          </a:ln>
        </p:spPr>
        <p:style>
          <a:lnRef idx="1">
            <a:schemeClr val="accent2"/>
          </a:lnRef>
          <a:fillRef idx="0">
            <a:schemeClr val="accent2"/>
          </a:fillRef>
          <a:effectRef idx="0">
            <a:schemeClr val="accent2"/>
          </a:effectRef>
          <a:fontRef idx="minor">
            <a:schemeClr val="tx1"/>
          </a:fontRef>
        </p:style>
      </p:cxnSp>
      <p:grpSp>
        <p:nvGrpSpPr>
          <p:cNvPr id="14" name="グループ化 13"/>
          <p:cNvGrpSpPr/>
          <p:nvPr/>
        </p:nvGrpSpPr>
        <p:grpSpPr>
          <a:xfrm>
            <a:off x="7543508" y="5902837"/>
            <a:ext cx="5203654" cy="736633"/>
            <a:chOff x="2952750" y="3657600"/>
            <a:chExt cx="16148549" cy="2286000"/>
          </a:xfrm>
        </p:grpSpPr>
        <p:pic>
          <p:nvPicPr>
            <p:cNvPr id="10" name="図 9"/>
            <p:cNvPicPr>
              <a:picLocks noChangeAspect="1"/>
            </p:cNvPicPr>
            <p:nvPr/>
          </p:nvPicPr>
          <p:blipFill>
            <a:blip r:embed="rId5"/>
            <a:stretch>
              <a:fillRect/>
            </a:stretch>
          </p:blipFill>
          <p:spPr>
            <a:xfrm>
              <a:off x="2952750" y="3657600"/>
              <a:ext cx="6896100" cy="2286000"/>
            </a:xfrm>
            <a:prstGeom prst="rect">
              <a:avLst/>
            </a:prstGeom>
          </p:spPr>
        </p:pic>
        <p:pic>
          <p:nvPicPr>
            <p:cNvPr id="13" name="図 12"/>
            <p:cNvPicPr>
              <a:picLocks noChangeAspect="1"/>
            </p:cNvPicPr>
            <p:nvPr/>
          </p:nvPicPr>
          <p:blipFill>
            <a:blip r:embed="rId6"/>
            <a:stretch>
              <a:fillRect/>
            </a:stretch>
          </p:blipFill>
          <p:spPr>
            <a:xfrm>
              <a:off x="9909674" y="3685274"/>
              <a:ext cx="9191625" cy="2209800"/>
            </a:xfrm>
            <a:prstGeom prst="rect">
              <a:avLst/>
            </a:prstGeom>
          </p:spPr>
        </p:pic>
      </p:grpSp>
      <p:pic>
        <p:nvPicPr>
          <p:cNvPr id="17" name="図 16"/>
          <p:cNvPicPr>
            <a:picLocks noChangeAspect="1"/>
          </p:cNvPicPr>
          <p:nvPr/>
        </p:nvPicPr>
        <p:blipFill>
          <a:blip r:embed="rId7"/>
          <a:stretch>
            <a:fillRect/>
          </a:stretch>
        </p:blipFill>
        <p:spPr>
          <a:xfrm>
            <a:off x="6848822" y="6052034"/>
            <a:ext cx="668125" cy="560682"/>
          </a:xfrm>
          <a:prstGeom prst="rect">
            <a:avLst/>
          </a:prstGeom>
        </p:spPr>
      </p:pic>
      <p:sp>
        <p:nvSpPr>
          <p:cNvPr id="102" name="テキスト ボックス 101"/>
          <p:cNvSpPr txBox="1"/>
          <p:nvPr/>
        </p:nvSpPr>
        <p:spPr>
          <a:xfrm>
            <a:off x="6745620" y="5626899"/>
            <a:ext cx="2206053" cy="261610"/>
          </a:xfrm>
          <a:prstGeom prst="rect">
            <a:avLst/>
          </a:prstGeom>
          <a:noFill/>
        </p:spPr>
        <p:txBody>
          <a:bodyPr wrap="none" rtlCol="0">
            <a:spAutoFit/>
          </a:bodyPr>
          <a:lstStyle/>
          <a:p>
            <a:pPr algn="r" defTabSz="326578">
              <a:defRPr/>
            </a:pPr>
            <a:r>
              <a:rPr lang="ja-JP" altLang="en-US" sz="1100" dirty="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TDM</a:t>
            </a:r>
            <a:r>
              <a:rPr lang="ja-JP" altLang="en-US" sz="1100" dirty="0" smtClean="0">
                <a:latin typeface="Meiryo UI" panose="020B0604030504040204" pitchFamily="50" charset="-128"/>
                <a:ea typeface="Meiryo UI" panose="020B0604030504040204" pitchFamily="50" charset="-128"/>
              </a:rPr>
              <a:t>呼びかけカレンダーの</a:t>
            </a:r>
            <a:r>
              <a:rPr lang="ja-JP" altLang="en-US" sz="1100" dirty="0">
                <a:latin typeface="Meiryo UI" panose="020B0604030504040204" pitchFamily="50" charset="-128"/>
                <a:ea typeface="Meiryo UI" panose="020B0604030504040204" pitchFamily="50" charset="-128"/>
              </a:rPr>
              <a:t>イメージ</a:t>
            </a:r>
            <a:endParaRPr lang="en-US" altLang="ja-JP" sz="1100" dirty="0">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7447240" y="5191609"/>
            <a:ext cx="5199347" cy="80740"/>
            <a:chOff x="7474253" y="5191609"/>
            <a:chExt cx="5199347" cy="80740"/>
          </a:xfrm>
        </p:grpSpPr>
        <p:grpSp>
          <p:nvGrpSpPr>
            <p:cNvPr id="88" name="グループ化 87"/>
            <p:cNvGrpSpPr/>
            <p:nvPr/>
          </p:nvGrpSpPr>
          <p:grpSpPr>
            <a:xfrm>
              <a:off x="7474253" y="5191609"/>
              <a:ext cx="816307" cy="80740"/>
              <a:chOff x="998806" y="4121834"/>
              <a:chExt cx="8939515" cy="1434904"/>
            </a:xfrm>
          </p:grpSpPr>
          <p:sp>
            <p:nvSpPr>
              <p:cNvPr id="89" name="フリーフォーム 88"/>
              <p:cNvSpPr/>
              <p:nvPr/>
            </p:nvSpPr>
            <p:spPr>
              <a:xfrm>
                <a:off x="998806" y="4121834"/>
                <a:ext cx="2982351" cy="1434904"/>
              </a:xfrm>
              <a:custGeom>
                <a:avLst/>
                <a:gdLst>
                  <a:gd name="connsiteX0" fmla="*/ 0 w 2982351"/>
                  <a:gd name="connsiteY0" fmla="*/ 14068 h 14068"/>
                  <a:gd name="connsiteX1" fmla="*/ 2982351 w 2982351"/>
                  <a:gd name="connsiteY1" fmla="*/ 0 h 14068"/>
                  <a:gd name="connsiteX2" fmla="*/ 2982351 w 2982351"/>
                  <a:gd name="connsiteY2" fmla="*/ 0 h 14068"/>
                  <a:gd name="connsiteX0" fmla="*/ 0 w 2982351"/>
                  <a:gd name="connsiteY0" fmla="*/ 745588 h 745588"/>
                  <a:gd name="connsiteX1" fmla="*/ 787791 w 2982351"/>
                  <a:gd name="connsiteY1" fmla="*/ 0 h 745588"/>
                  <a:gd name="connsiteX2" fmla="*/ 2982351 w 2982351"/>
                  <a:gd name="connsiteY2" fmla="*/ 731520 h 745588"/>
                  <a:gd name="connsiteX3" fmla="*/ 2982351 w 2982351"/>
                  <a:gd name="connsiteY3" fmla="*/ 731520 h 745588"/>
                  <a:gd name="connsiteX0" fmla="*/ 0 w 2982351"/>
                  <a:gd name="connsiteY0" fmla="*/ 745588 h 1448972"/>
                  <a:gd name="connsiteX1" fmla="*/ 787791 w 2982351"/>
                  <a:gd name="connsiteY1" fmla="*/ 0 h 1448972"/>
                  <a:gd name="connsiteX2" fmla="*/ 2236763 w 2982351"/>
                  <a:gd name="connsiteY2" fmla="*/ 1448972 h 1448972"/>
                  <a:gd name="connsiteX3" fmla="*/ 2982351 w 2982351"/>
                  <a:gd name="connsiteY3" fmla="*/ 731520 h 1448972"/>
                  <a:gd name="connsiteX4" fmla="*/ 2982351 w 2982351"/>
                  <a:gd name="connsiteY4" fmla="*/ 731520 h 1448972"/>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351" h="1434904">
                    <a:moveTo>
                      <a:pt x="0" y="745588"/>
                    </a:moveTo>
                    <a:cubicBezTo>
                      <a:pt x="281355" y="473613"/>
                      <a:pt x="534572" y="4689"/>
                      <a:pt x="787791" y="0"/>
                    </a:cubicBezTo>
                    <a:cubicBezTo>
                      <a:pt x="1266093" y="164123"/>
                      <a:pt x="1674055" y="1242645"/>
                      <a:pt x="2236763" y="1434904"/>
                    </a:cubicBezTo>
                    <a:cubicBezTo>
                      <a:pt x="2625970" y="1312985"/>
                      <a:pt x="2832296" y="1022252"/>
                      <a:pt x="2982351" y="731520"/>
                    </a:cubicBezTo>
                    <a:lnTo>
                      <a:pt x="2982351" y="731520"/>
                    </a:lnTo>
                  </a:path>
                </a:pathLst>
              </a:custGeom>
              <a:noFill/>
              <a:ln w="508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92"/>
              <p:cNvSpPr/>
              <p:nvPr/>
            </p:nvSpPr>
            <p:spPr>
              <a:xfrm>
                <a:off x="3981157" y="4121834"/>
                <a:ext cx="2982351" cy="1434904"/>
              </a:xfrm>
              <a:custGeom>
                <a:avLst/>
                <a:gdLst>
                  <a:gd name="connsiteX0" fmla="*/ 0 w 2982351"/>
                  <a:gd name="connsiteY0" fmla="*/ 14068 h 14068"/>
                  <a:gd name="connsiteX1" fmla="*/ 2982351 w 2982351"/>
                  <a:gd name="connsiteY1" fmla="*/ 0 h 14068"/>
                  <a:gd name="connsiteX2" fmla="*/ 2982351 w 2982351"/>
                  <a:gd name="connsiteY2" fmla="*/ 0 h 14068"/>
                  <a:gd name="connsiteX0" fmla="*/ 0 w 2982351"/>
                  <a:gd name="connsiteY0" fmla="*/ 745588 h 745588"/>
                  <a:gd name="connsiteX1" fmla="*/ 787791 w 2982351"/>
                  <a:gd name="connsiteY1" fmla="*/ 0 h 745588"/>
                  <a:gd name="connsiteX2" fmla="*/ 2982351 w 2982351"/>
                  <a:gd name="connsiteY2" fmla="*/ 731520 h 745588"/>
                  <a:gd name="connsiteX3" fmla="*/ 2982351 w 2982351"/>
                  <a:gd name="connsiteY3" fmla="*/ 731520 h 745588"/>
                  <a:gd name="connsiteX0" fmla="*/ 0 w 2982351"/>
                  <a:gd name="connsiteY0" fmla="*/ 745588 h 1448972"/>
                  <a:gd name="connsiteX1" fmla="*/ 787791 w 2982351"/>
                  <a:gd name="connsiteY1" fmla="*/ 0 h 1448972"/>
                  <a:gd name="connsiteX2" fmla="*/ 2236763 w 2982351"/>
                  <a:gd name="connsiteY2" fmla="*/ 1448972 h 1448972"/>
                  <a:gd name="connsiteX3" fmla="*/ 2982351 w 2982351"/>
                  <a:gd name="connsiteY3" fmla="*/ 731520 h 1448972"/>
                  <a:gd name="connsiteX4" fmla="*/ 2982351 w 2982351"/>
                  <a:gd name="connsiteY4" fmla="*/ 731520 h 1448972"/>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351" h="1434904">
                    <a:moveTo>
                      <a:pt x="0" y="745588"/>
                    </a:moveTo>
                    <a:cubicBezTo>
                      <a:pt x="281355" y="473613"/>
                      <a:pt x="534572" y="4689"/>
                      <a:pt x="787791" y="0"/>
                    </a:cubicBezTo>
                    <a:cubicBezTo>
                      <a:pt x="1266093" y="164123"/>
                      <a:pt x="1674055" y="1242645"/>
                      <a:pt x="2236763" y="1434904"/>
                    </a:cubicBezTo>
                    <a:cubicBezTo>
                      <a:pt x="2625970" y="1312985"/>
                      <a:pt x="2832296" y="1022252"/>
                      <a:pt x="2982351" y="731520"/>
                    </a:cubicBezTo>
                    <a:lnTo>
                      <a:pt x="2982351" y="731520"/>
                    </a:lnTo>
                  </a:path>
                </a:pathLst>
              </a:custGeom>
              <a:noFill/>
              <a:ln w="508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フリーフォーム 93"/>
              <p:cNvSpPr/>
              <p:nvPr/>
            </p:nvSpPr>
            <p:spPr>
              <a:xfrm>
                <a:off x="6955970" y="4121834"/>
                <a:ext cx="2982351" cy="1434904"/>
              </a:xfrm>
              <a:custGeom>
                <a:avLst/>
                <a:gdLst>
                  <a:gd name="connsiteX0" fmla="*/ 0 w 2982351"/>
                  <a:gd name="connsiteY0" fmla="*/ 14068 h 14068"/>
                  <a:gd name="connsiteX1" fmla="*/ 2982351 w 2982351"/>
                  <a:gd name="connsiteY1" fmla="*/ 0 h 14068"/>
                  <a:gd name="connsiteX2" fmla="*/ 2982351 w 2982351"/>
                  <a:gd name="connsiteY2" fmla="*/ 0 h 14068"/>
                  <a:gd name="connsiteX0" fmla="*/ 0 w 2982351"/>
                  <a:gd name="connsiteY0" fmla="*/ 745588 h 745588"/>
                  <a:gd name="connsiteX1" fmla="*/ 787791 w 2982351"/>
                  <a:gd name="connsiteY1" fmla="*/ 0 h 745588"/>
                  <a:gd name="connsiteX2" fmla="*/ 2982351 w 2982351"/>
                  <a:gd name="connsiteY2" fmla="*/ 731520 h 745588"/>
                  <a:gd name="connsiteX3" fmla="*/ 2982351 w 2982351"/>
                  <a:gd name="connsiteY3" fmla="*/ 731520 h 745588"/>
                  <a:gd name="connsiteX0" fmla="*/ 0 w 2982351"/>
                  <a:gd name="connsiteY0" fmla="*/ 745588 h 1448972"/>
                  <a:gd name="connsiteX1" fmla="*/ 787791 w 2982351"/>
                  <a:gd name="connsiteY1" fmla="*/ 0 h 1448972"/>
                  <a:gd name="connsiteX2" fmla="*/ 2236763 w 2982351"/>
                  <a:gd name="connsiteY2" fmla="*/ 1448972 h 1448972"/>
                  <a:gd name="connsiteX3" fmla="*/ 2982351 w 2982351"/>
                  <a:gd name="connsiteY3" fmla="*/ 731520 h 1448972"/>
                  <a:gd name="connsiteX4" fmla="*/ 2982351 w 2982351"/>
                  <a:gd name="connsiteY4" fmla="*/ 731520 h 1448972"/>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351" h="1434904">
                    <a:moveTo>
                      <a:pt x="0" y="745588"/>
                    </a:moveTo>
                    <a:cubicBezTo>
                      <a:pt x="281355" y="473613"/>
                      <a:pt x="534572" y="4689"/>
                      <a:pt x="787791" y="0"/>
                    </a:cubicBezTo>
                    <a:cubicBezTo>
                      <a:pt x="1266093" y="164123"/>
                      <a:pt x="1674055" y="1242645"/>
                      <a:pt x="2236763" y="1434904"/>
                    </a:cubicBezTo>
                    <a:cubicBezTo>
                      <a:pt x="2625970" y="1312985"/>
                      <a:pt x="2832296" y="1022252"/>
                      <a:pt x="2982351" y="731520"/>
                    </a:cubicBezTo>
                    <a:lnTo>
                      <a:pt x="2982351" y="731520"/>
                    </a:lnTo>
                  </a:path>
                </a:pathLst>
              </a:custGeom>
              <a:noFill/>
              <a:ln w="508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5" name="グループ化 94"/>
            <p:cNvGrpSpPr/>
            <p:nvPr/>
          </p:nvGrpSpPr>
          <p:grpSpPr>
            <a:xfrm>
              <a:off x="8290560" y="5191609"/>
              <a:ext cx="816307" cy="80740"/>
              <a:chOff x="998806" y="4121834"/>
              <a:chExt cx="8939515" cy="1434904"/>
            </a:xfrm>
          </p:grpSpPr>
          <p:sp>
            <p:nvSpPr>
              <p:cNvPr id="99" name="フリーフォーム 98"/>
              <p:cNvSpPr/>
              <p:nvPr/>
            </p:nvSpPr>
            <p:spPr>
              <a:xfrm>
                <a:off x="998806" y="4121834"/>
                <a:ext cx="2982351" cy="1434904"/>
              </a:xfrm>
              <a:custGeom>
                <a:avLst/>
                <a:gdLst>
                  <a:gd name="connsiteX0" fmla="*/ 0 w 2982351"/>
                  <a:gd name="connsiteY0" fmla="*/ 14068 h 14068"/>
                  <a:gd name="connsiteX1" fmla="*/ 2982351 w 2982351"/>
                  <a:gd name="connsiteY1" fmla="*/ 0 h 14068"/>
                  <a:gd name="connsiteX2" fmla="*/ 2982351 w 2982351"/>
                  <a:gd name="connsiteY2" fmla="*/ 0 h 14068"/>
                  <a:gd name="connsiteX0" fmla="*/ 0 w 2982351"/>
                  <a:gd name="connsiteY0" fmla="*/ 745588 h 745588"/>
                  <a:gd name="connsiteX1" fmla="*/ 787791 w 2982351"/>
                  <a:gd name="connsiteY1" fmla="*/ 0 h 745588"/>
                  <a:gd name="connsiteX2" fmla="*/ 2982351 w 2982351"/>
                  <a:gd name="connsiteY2" fmla="*/ 731520 h 745588"/>
                  <a:gd name="connsiteX3" fmla="*/ 2982351 w 2982351"/>
                  <a:gd name="connsiteY3" fmla="*/ 731520 h 745588"/>
                  <a:gd name="connsiteX0" fmla="*/ 0 w 2982351"/>
                  <a:gd name="connsiteY0" fmla="*/ 745588 h 1448972"/>
                  <a:gd name="connsiteX1" fmla="*/ 787791 w 2982351"/>
                  <a:gd name="connsiteY1" fmla="*/ 0 h 1448972"/>
                  <a:gd name="connsiteX2" fmla="*/ 2236763 w 2982351"/>
                  <a:gd name="connsiteY2" fmla="*/ 1448972 h 1448972"/>
                  <a:gd name="connsiteX3" fmla="*/ 2982351 w 2982351"/>
                  <a:gd name="connsiteY3" fmla="*/ 731520 h 1448972"/>
                  <a:gd name="connsiteX4" fmla="*/ 2982351 w 2982351"/>
                  <a:gd name="connsiteY4" fmla="*/ 731520 h 1448972"/>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351" h="1434904">
                    <a:moveTo>
                      <a:pt x="0" y="745588"/>
                    </a:moveTo>
                    <a:cubicBezTo>
                      <a:pt x="281355" y="473613"/>
                      <a:pt x="534572" y="4689"/>
                      <a:pt x="787791" y="0"/>
                    </a:cubicBezTo>
                    <a:cubicBezTo>
                      <a:pt x="1266093" y="164123"/>
                      <a:pt x="1674055" y="1242645"/>
                      <a:pt x="2236763" y="1434904"/>
                    </a:cubicBezTo>
                    <a:cubicBezTo>
                      <a:pt x="2625970" y="1312985"/>
                      <a:pt x="2832296" y="1022252"/>
                      <a:pt x="2982351" y="731520"/>
                    </a:cubicBezTo>
                    <a:lnTo>
                      <a:pt x="2982351" y="731520"/>
                    </a:lnTo>
                  </a:path>
                </a:pathLst>
              </a:custGeom>
              <a:noFill/>
              <a:ln w="508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リーフォーム 99"/>
              <p:cNvSpPr/>
              <p:nvPr/>
            </p:nvSpPr>
            <p:spPr>
              <a:xfrm>
                <a:off x="3981157" y="4121834"/>
                <a:ext cx="2982351" cy="1434904"/>
              </a:xfrm>
              <a:custGeom>
                <a:avLst/>
                <a:gdLst>
                  <a:gd name="connsiteX0" fmla="*/ 0 w 2982351"/>
                  <a:gd name="connsiteY0" fmla="*/ 14068 h 14068"/>
                  <a:gd name="connsiteX1" fmla="*/ 2982351 w 2982351"/>
                  <a:gd name="connsiteY1" fmla="*/ 0 h 14068"/>
                  <a:gd name="connsiteX2" fmla="*/ 2982351 w 2982351"/>
                  <a:gd name="connsiteY2" fmla="*/ 0 h 14068"/>
                  <a:gd name="connsiteX0" fmla="*/ 0 w 2982351"/>
                  <a:gd name="connsiteY0" fmla="*/ 745588 h 745588"/>
                  <a:gd name="connsiteX1" fmla="*/ 787791 w 2982351"/>
                  <a:gd name="connsiteY1" fmla="*/ 0 h 745588"/>
                  <a:gd name="connsiteX2" fmla="*/ 2982351 w 2982351"/>
                  <a:gd name="connsiteY2" fmla="*/ 731520 h 745588"/>
                  <a:gd name="connsiteX3" fmla="*/ 2982351 w 2982351"/>
                  <a:gd name="connsiteY3" fmla="*/ 731520 h 745588"/>
                  <a:gd name="connsiteX0" fmla="*/ 0 w 2982351"/>
                  <a:gd name="connsiteY0" fmla="*/ 745588 h 1448972"/>
                  <a:gd name="connsiteX1" fmla="*/ 787791 w 2982351"/>
                  <a:gd name="connsiteY1" fmla="*/ 0 h 1448972"/>
                  <a:gd name="connsiteX2" fmla="*/ 2236763 w 2982351"/>
                  <a:gd name="connsiteY2" fmla="*/ 1448972 h 1448972"/>
                  <a:gd name="connsiteX3" fmla="*/ 2982351 w 2982351"/>
                  <a:gd name="connsiteY3" fmla="*/ 731520 h 1448972"/>
                  <a:gd name="connsiteX4" fmla="*/ 2982351 w 2982351"/>
                  <a:gd name="connsiteY4" fmla="*/ 731520 h 1448972"/>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351" h="1434904">
                    <a:moveTo>
                      <a:pt x="0" y="745588"/>
                    </a:moveTo>
                    <a:cubicBezTo>
                      <a:pt x="281355" y="473613"/>
                      <a:pt x="534572" y="4689"/>
                      <a:pt x="787791" y="0"/>
                    </a:cubicBezTo>
                    <a:cubicBezTo>
                      <a:pt x="1266093" y="164123"/>
                      <a:pt x="1674055" y="1242645"/>
                      <a:pt x="2236763" y="1434904"/>
                    </a:cubicBezTo>
                    <a:cubicBezTo>
                      <a:pt x="2625970" y="1312985"/>
                      <a:pt x="2832296" y="1022252"/>
                      <a:pt x="2982351" y="731520"/>
                    </a:cubicBezTo>
                    <a:lnTo>
                      <a:pt x="2982351" y="731520"/>
                    </a:lnTo>
                  </a:path>
                </a:pathLst>
              </a:custGeom>
              <a:noFill/>
              <a:ln w="508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フリーフォーム 100"/>
              <p:cNvSpPr/>
              <p:nvPr/>
            </p:nvSpPr>
            <p:spPr>
              <a:xfrm>
                <a:off x="6955970" y="4121834"/>
                <a:ext cx="2982351" cy="1434904"/>
              </a:xfrm>
              <a:custGeom>
                <a:avLst/>
                <a:gdLst>
                  <a:gd name="connsiteX0" fmla="*/ 0 w 2982351"/>
                  <a:gd name="connsiteY0" fmla="*/ 14068 h 14068"/>
                  <a:gd name="connsiteX1" fmla="*/ 2982351 w 2982351"/>
                  <a:gd name="connsiteY1" fmla="*/ 0 h 14068"/>
                  <a:gd name="connsiteX2" fmla="*/ 2982351 w 2982351"/>
                  <a:gd name="connsiteY2" fmla="*/ 0 h 14068"/>
                  <a:gd name="connsiteX0" fmla="*/ 0 w 2982351"/>
                  <a:gd name="connsiteY0" fmla="*/ 745588 h 745588"/>
                  <a:gd name="connsiteX1" fmla="*/ 787791 w 2982351"/>
                  <a:gd name="connsiteY1" fmla="*/ 0 h 745588"/>
                  <a:gd name="connsiteX2" fmla="*/ 2982351 w 2982351"/>
                  <a:gd name="connsiteY2" fmla="*/ 731520 h 745588"/>
                  <a:gd name="connsiteX3" fmla="*/ 2982351 w 2982351"/>
                  <a:gd name="connsiteY3" fmla="*/ 731520 h 745588"/>
                  <a:gd name="connsiteX0" fmla="*/ 0 w 2982351"/>
                  <a:gd name="connsiteY0" fmla="*/ 745588 h 1448972"/>
                  <a:gd name="connsiteX1" fmla="*/ 787791 w 2982351"/>
                  <a:gd name="connsiteY1" fmla="*/ 0 h 1448972"/>
                  <a:gd name="connsiteX2" fmla="*/ 2236763 w 2982351"/>
                  <a:gd name="connsiteY2" fmla="*/ 1448972 h 1448972"/>
                  <a:gd name="connsiteX3" fmla="*/ 2982351 w 2982351"/>
                  <a:gd name="connsiteY3" fmla="*/ 731520 h 1448972"/>
                  <a:gd name="connsiteX4" fmla="*/ 2982351 w 2982351"/>
                  <a:gd name="connsiteY4" fmla="*/ 731520 h 1448972"/>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351" h="1434904">
                    <a:moveTo>
                      <a:pt x="0" y="745588"/>
                    </a:moveTo>
                    <a:cubicBezTo>
                      <a:pt x="281355" y="473613"/>
                      <a:pt x="534572" y="4689"/>
                      <a:pt x="787791" y="0"/>
                    </a:cubicBezTo>
                    <a:cubicBezTo>
                      <a:pt x="1266093" y="164123"/>
                      <a:pt x="1674055" y="1242645"/>
                      <a:pt x="2236763" y="1434904"/>
                    </a:cubicBezTo>
                    <a:cubicBezTo>
                      <a:pt x="2625970" y="1312985"/>
                      <a:pt x="2832296" y="1022252"/>
                      <a:pt x="2982351" y="731520"/>
                    </a:cubicBezTo>
                    <a:lnTo>
                      <a:pt x="2982351" y="731520"/>
                    </a:lnTo>
                  </a:path>
                </a:pathLst>
              </a:custGeom>
              <a:noFill/>
              <a:ln w="508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4" name="グループ化 103"/>
            <p:cNvGrpSpPr/>
            <p:nvPr/>
          </p:nvGrpSpPr>
          <p:grpSpPr>
            <a:xfrm>
              <a:off x="9116941" y="5191609"/>
              <a:ext cx="816307" cy="80740"/>
              <a:chOff x="998806" y="4121834"/>
              <a:chExt cx="8939515" cy="1434904"/>
            </a:xfrm>
          </p:grpSpPr>
          <p:sp>
            <p:nvSpPr>
              <p:cNvPr id="107" name="フリーフォーム 106"/>
              <p:cNvSpPr/>
              <p:nvPr/>
            </p:nvSpPr>
            <p:spPr>
              <a:xfrm>
                <a:off x="998806" y="4121834"/>
                <a:ext cx="2982351" cy="1434904"/>
              </a:xfrm>
              <a:custGeom>
                <a:avLst/>
                <a:gdLst>
                  <a:gd name="connsiteX0" fmla="*/ 0 w 2982351"/>
                  <a:gd name="connsiteY0" fmla="*/ 14068 h 14068"/>
                  <a:gd name="connsiteX1" fmla="*/ 2982351 w 2982351"/>
                  <a:gd name="connsiteY1" fmla="*/ 0 h 14068"/>
                  <a:gd name="connsiteX2" fmla="*/ 2982351 w 2982351"/>
                  <a:gd name="connsiteY2" fmla="*/ 0 h 14068"/>
                  <a:gd name="connsiteX0" fmla="*/ 0 w 2982351"/>
                  <a:gd name="connsiteY0" fmla="*/ 745588 h 745588"/>
                  <a:gd name="connsiteX1" fmla="*/ 787791 w 2982351"/>
                  <a:gd name="connsiteY1" fmla="*/ 0 h 745588"/>
                  <a:gd name="connsiteX2" fmla="*/ 2982351 w 2982351"/>
                  <a:gd name="connsiteY2" fmla="*/ 731520 h 745588"/>
                  <a:gd name="connsiteX3" fmla="*/ 2982351 w 2982351"/>
                  <a:gd name="connsiteY3" fmla="*/ 731520 h 745588"/>
                  <a:gd name="connsiteX0" fmla="*/ 0 w 2982351"/>
                  <a:gd name="connsiteY0" fmla="*/ 745588 h 1448972"/>
                  <a:gd name="connsiteX1" fmla="*/ 787791 w 2982351"/>
                  <a:gd name="connsiteY1" fmla="*/ 0 h 1448972"/>
                  <a:gd name="connsiteX2" fmla="*/ 2236763 w 2982351"/>
                  <a:gd name="connsiteY2" fmla="*/ 1448972 h 1448972"/>
                  <a:gd name="connsiteX3" fmla="*/ 2982351 w 2982351"/>
                  <a:gd name="connsiteY3" fmla="*/ 731520 h 1448972"/>
                  <a:gd name="connsiteX4" fmla="*/ 2982351 w 2982351"/>
                  <a:gd name="connsiteY4" fmla="*/ 731520 h 1448972"/>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351" h="1434904">
                    <a:moveTo>
                      <a:pt x="0" y="745588"/>
                    </a:moveTo>
                    <a:cubicBezTo>
                      <a:pt x="281355" y="473613"/>
                      <a:pt x="534572" y="4689"/>
                      <a:pt x="787791" y="0"/>
                    </a:cubicBezTo>
                    <a:cubicBezTo>
                      <a:pt x="1266093" y="164123"/>
                      <a:pt x="1674055" y="1242645"/>
                      <a:pt x="2236763" y="1434904"/>
                    </a:cubicBezTo>
                    <a:cubicBezTo>
                      <a:pt x="2625970" y="1312985"/>
                      <a:pt x="2832296" y="1022252"/>
                      <a:pt x="2982351" y="731520"/>
                    </a:cubicBezTo>
                    <a:lnTo>
                      <a:pt x="2982351" y="731520"/>
                    </a:lnTo>
                  </a:path>
                </a:pathLst>
              </a:custGeom>
              <a:noFill/>
              <a:ln w="508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フリーフォーム 107"/>
              <p:cNvSpPr/>
              <p:nvPr/>
            </p:nvSpPr>
            <p:spPr>
              <a:xfrm>
                <a:off x="3981157" y="4121834"/>
                <a:ext cx="2982351" cy="1434904"/>
              </a:xfrm>
              <a:custGeom>
                <a:avLst/>
                <a:gdLst>
                  <a:gd name="connsiteX0" fmla="*/ 0 w 2982351"/>
                  <a:gd name="connsiteY0" fmla="*/ 14068 h 14068"/>
                  <a:gd name="connsiteX1" fmla="*/ 2982351 w 2982351"/>
                  <a:gd name="connsiteY1" fmla="*/ 0 h 14068"/>
                  <a:gd name="connsiteX2" fmla="*/ 2982351 w 2982351"/>
                  <a:gd name="connsiteY2" fmla="*/ 0 h 14068"/>
                  <a:gd name="connsiteX0" fmla="*/ 0 w 2982351"/>
                  <a:gd name="connsiteY0" fmla="*/ 745588 h 745588"/>
                  <a:gd name="connsiteX1" fmla="*/ 787791 w 2982351"/>
                  <a:gd name="connsiteY1" fmla="*/ 0 h 745588"/>
                  <a:gd name="connsiteX2" fmla="*/ 2982351 w 2982351"/>
                  <a:gd name="connsiteY2" fmla="*/ 731520 h 745588"/>
                  <a:gd name="connsiteX3" fmla="*/ 2982351 w 2982351"/>
                  <a:gd name="connsiteY3" fmla="*/ 731520 h 745588"/>
                  <a:gd name="connsiteX0" fmla="*/ 0 w 2982351"/>
                  <a:gd name="connsiteY0" fmla="*/ 745588 h 1448972"/>
                  <a:gd name="connsiteX1" fmla="*/ 787791 w 2982351"/>
                  <a:gd name="connsiteY1" fmla="*/ 0 h 1448972"/>
                  <a:gd name="connsiteX2" fmla="*/ 2236763 w 2982351"/>
                  <a:gd name="connsiteY2" fmla="*/ 1448972 h 1448972"/>
                  <a:gd name="connsiteX3" fmla="*/ 2982351 w 2982351"/>
                  <a:gd name="connsiteY3" fmla="*/ 731520 h 1448972"/>
                  <a:gd name="connsiteX4" fmla="*/ 2982351 w 2982351"/>
                  <a:gd name="connsiteY4" fmla="*/ 731520 h 1448972"/>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351" h="1434904">
                    <a:moveTo>
                      <a:pt x="0" y="745588"/>
                    </a:moveTo>
                    <a:cubicBezTo>
                      <a:pt x="281355" y="473613"/>
                      <a:pt x="534572" y="4689"/>
                      <a:pt x="787791" y="0"/>
                    </a:cubicBezTo>
                    <a:cubicBezTo>
                      <a:pt x="1266093" y="164123"/>
                      <a:pt x="1674055" y="1242645"/>
                      <a:pt x="2236763" y="1434904"/>
                    </a:cubicBezTo>
                    <a:cubicBezTo>
                      <a:pt x="2625970" y="1312985"/>
                      <a:pt x="2832296" y="1022252"/>
                      <a:pt x="2982351" y="731520"/>
                    </a:cubicBezTo>
                    <a:lnTo>
                      <a:pt x="2982351" y="731520"/>
                    </a:lnTo>
                  </a:path>
                </a:pathLst>
              </a:custGeom>
              <a:noFill/>
              <a:ln w="508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フリーフォーム 108"/>
              <p:cNvSpPr/>
              <p:nvPr/>
            </p:nvSpPr>
            <p:spPr>
              <a:xfrm>
                <a:off x="6955970" y="4121834"/>
                <a:ext cx="2982351" cy="1434904"/>
              </a:xfrm>
              <a:custGeom>
                <a:avLst/>
                <a:gdLst>
                  <a:gd name="connsiteX0" fmla="*/ 0 w 2982351"/>
                  <a:gd name="connsiteY0" fmla="*/ 14068 h 14068"/>
                  <a:gd name="connsiteX1" fmla="*/ 2982351 w 2982351"/>
                  <a:gd name="connsiteY1" fmla="*/ 0 h 14068"/>
                  <a:gd name="connsiteX2" fmla="*/ 2982351 w 2982351"/>
                  <a:gd name="connsiteY2" fmla="*/ 0 h 14068"/>
                  <a:gd name="connsiteX0" fmla="*/ 0 w 2982351"/>
                  <a:gd name="connsiteY0" fmla="*/ 745588 h 745588"/>
                  <a:gd name="connsiteX1" fmla="*/ 787791 w 2982351"/>
                  <a:gd name="connsiteY1" fmla="*/ 0 h 745588"/>
                  <a:gd name="connsiteX2" fmla="*/ 2982351 w 2982351"/>
                  <a:gd name="connsiteY2" fmla="*/ 731520 h 745588"/>
                  <a:gd name="connsiteX3" fmla="*/ 2982351 w 2982351"/>
                  <a:gd name="connsiteY3" fmla="*/ 731520 h 745588"/>
                  <a:gd name="connsiteX0" fmla="*/ 0 w 2982351"/>
                  <a:gd name="connsiteY0" fmla="*/ 745588 h 1448972"/>
                  <a:gd name="connsiteX1" fmla="*/ 787791 w 2982351"/>
                  <a:gd name="connsiteY1" fmla="*/ 0 h 1448972"/>
                  <a:gd name="connsiteX2" fmla="*/ 2236763 w 2982351"/>
                  <a:gd name="connsiteY2" fmla="*/ 1448972 h 1448972"/>
                  <a:gd name="connsiteX3" fmla="*/ 2982351 w 2982351"/>
                  <a:gd name="connsiteY3" fmla="*/ 731520 h 1448972"/>
                  <a:gd name="connsiteX4" fmla="*/ 2982351 w 2982351"/>
                  <a:gd name="connsiteY4" fmla="*/ 731520 h 1448972"/>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351" h="1434904">
                    <a:moveTo>
                      <a:pt x="0" y="745588"/>
                    </a:moveTo>
                    <a:cubicBezTo>
                      <a:pt x="281355" y="473613"/>
                      <a:pt x="534572" y="4689"/>
                      <a:pt x="787791" y="0"/>
                    </a:cubicBezTo>
                    <a:cubicBezTo>
                      <a:pt x="1266093" y="164123"/>
                      <a:pt x="1674055" y="1242645"/>
                      <a:pt x="2236763" y="1434904"/>
                    </a:cubicBezTo>
                    <a:cubicBezTo>
                      <a:pt x="2625970" y="1312985"/>
                      <a:pt x="2832296" y="1022252"/>
                      <a:pt x="2982351" y="731520"/>
                    </a:cubicBezTo>
                    <a:lnTo>
                      <a:pt x="2982351" y="731520"/>
                    </a:lnTo>
                  </a:path>
                </a:pathLst>
              </a:custGeom>
              <a:noFill/>
              <a:ln w="508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0" name="グループ化 109"/>
            <p:cNvGrpSpPr/>
            <p:nvPr/>
          </p:nvGrpSpPr>
          <p:grpSpPr>
            <a:xfrm>
              <a:off x="9953036" y="5191609"/>
              <a:ext cx="816307" cy="80740"/>
              <a:chOff x="998806" y="4121834"/>
              <a:chExt cx="8939515" cy="1434904"/>
            </a:xfrm>
          </p:grpSpPr>
          <p:sp>
            <p:nvSpPr>
              <p:cNvPr id="111" name="フリーフォーム 110"/>
              <p:cNvSpPr/>
              <p:nvPr/>
            </p:nvSpPr>
            <p:spPr>
              <a:xfrm>
                <a:off x="998806" y="4121834"/>
                <a:ext cx="2982351" cy="1434904"/>
              </a:xfrm>
              <a:custGeom>
                <a:avLst/>
                <a:gdLst>
                  <a:gd name="connsiteX0" fmla="*/ 0 w 2982351"/>
                  <a:gd name="connsiteY0" fmla="*/ 14068 h 14068"/>
                  <a:gd name="connsiteX1" fmla="*/ 2982351 w 2982351"/>
                  <a:gd name="connsiteY1" fmla="*/ 0 h 14068"/>
                  <a:gd name="connsiteX2" fmla="*/ 2982351 w 2982351"/>
                  <a:gd name="connsiteY2" fmla="*/ 0 h 14068"/>
                  <a:gd name="connsiteX0" fmla="*/ 0 w 2982351"/>
                  <a:gd name="connsiteY0" fmla="*/ 745588 h 745588"/>
                  <a:gd name="connsiteX1" fmla="*/ 787791 w 2982351"/>
                  <a:gd name="connsiteY1" fmla="*/ 0 h 745588"/>
                  <a:gd name="connsiteX2" fmla="*/ 2982351 w 2982351"/>
                  <a:gd name="connsiteY2" fmla="*/ 731520 h 745588"/>
                  <a:gd name="connsiteX3" fmla="*/ 2982351 w 2982351"/>
                  <a:gd name="connsiteY3" fmla="*/ 731520 h 745588"/>
                  <a:gd name="connsiteX0" fmla="*/ 0 w 2982351"/>
                  <a:gd name="connsiteY0" fmla="*/ 745588 h 1448972"/>
                  <a:gd name="connsiteX1" fmla="*/ 787791 w 2982351"/>
                  <a:gd name="connsiteY1" fmla="*/ 0 h 1448972"/>
                  <a:gd name="connsiteX2" fmla="*/ 2236763 w 2982351"/>
                  <a:gd name="connsiteY2" fmla="*/ 1448972 h 1448972"/>
                  <a:gd name="connsiteX3" fmla="*/ 2982351 w 2982351"/>
                  <a:gd name="connsiteY3" fmla="*/ 731520 h 1448972"/>
                  <a:gd name="connsiteX4" fmla="*/ 2982351 w 2982351"/>
                  <a:gd name="connsiteY4" fmla="*/ 731520 h 1448972"/>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351" h="1434904">
                    <a:moveTo>
                      <a:pt x="0" y="745588"/>
                    </a:moveTo>
                    <a:cubicBezTo>
                      <a:pt x="281355" y="473613"/>
                      <a:pt x="534572" y="4689"/>
                      <a:pt x="787791" y="0"/>
                    </a:cubicBezTo>
                    <a:cubicBezTo>
                      <a:pt x="1266093" y="164123"/>
                      <a:pt x="1674055" y="1242645"/>
                      <a:pt x="2236763" y="1434904"/>
                    </a:cubicBezTo>
                    <a:cubicBezTo>
                      <a:pt x="2625970" y="1312985"/>
                      <a:pt x="2832296" y="1022252"/>
                      <a:pt x="2982351" y="731520"/>
                    </a:cubicBezTo>
                    <a:lnTo>
                      <a:pt x="2982351" y="731520"/>
                    </a:lnTo>
                  </a:path>
                </a:pathLst>
              </a:custGeom>
              <a:noFill/>
              <a:ln w="508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フリーフォーム 111"/>
              <p:cNvSpPr/>
              <p:nvPr/>
            </p:nvSpPr>
            <p:spPr>
              <a:xfrm>
                <a:off x="3981157" y="4121834"/>
                <a:ext cx="2982351" cy="1434904"/>
              </a:xfrm>
              <a:custGeom>
                <a:avLst/>
                <a:gdLst>
                  <a:gd name="connsiteX0" fmla="*/ 0 w 2982351"/>
                  <a:gd name="connsiteY0" fmla="*/ 14068 h 14068"/>
                  <a:gd name="connsiteX1" fmla="*/ 2982351 w 2982351"/>
                  <a:gd name="connsiteY1" fmla="*/ 0 h 14068"/>
                  <a:gd name="connsiteX2" fmla="*/ 2982351 w 2982351"/>
                  <a:gd name="connsiteY2" fmla="*/ 0 h 14068"/>
                  <a:gd name="connsiteX0" fmla="*/ 0 w 2982351"/>
                  <a:gd name="connsiteY0" fmla="*/ 745588 h 745588"/>
                  <a:gd name="connsiteX1" fmla="*/ 787791 w 2982351"/>
                  <a:gd name="connsiteY1" fmla="*/ 0 h 745588"/>
                  <a:gd name="connsiteX2" fmla="*/ 2982351 w 2982351"/>
                  <a:gd name="connsiteY2" fmla="*/ 731520 h 745588"/>
                  <a:gd name="connsiteX3" fmla="*/ 2982351 w 2982351"/>
                  <a:gd name="connsiteY3" fmla="*/ 731520 h 745588"/>
                  <a:gd name="connsiteX0" fmla="*/ 0 w 2982351"/>
                  <a:gd name="connsiteY0" fmla="*/ 745588 h 1448972"/>
                  <a:gd name="connsiteX1" fmla="*/ 787791 w 2982351"/>
                  <a:gd name="connsiteY1" fmla="*/ 0 h 1448972"/>
                  <a:gd name="connsiteX2" fmla="*/ 2236763 w 2982351"/>
                  <a:gd name="connsiteY2" fmla="*/ 1448972 h 1448972"/>
                  <a:gd name="connsiteX3" fmla="*/ 2982351 w 2982351"/>
                  <a:gd name="connsiteY3" fmla="*/ 731520 h 1448972"/>
                  <a:gd name="connsiteX4" fmla="*/ 2982351 w 2982351"/>
                  <a:gd name="connsiteY4" fmla="*/ 731520 h 1448972"/>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351" h="1434904">
                    <a:moveTo>
                      <a:pt x="0" y="745588"/>
                    </a:moveTo>
                    <a:cubicBezTo>
                      <a:pt x="281355" y="473613"/>
                      <a:pt x="534572" y="4689"/>
                      <a:pt x="787791" y="0"/>
                    </a:cubicBezTo>
                    <a:cubicBezTo>
                      <a:pt x="1266093" y="164123"/>
                      <a:pt x="1674055" y="1242645"/>
                      <a:pt x="2236763" y="1434904"/>
                    </a:cubicBezTo>
                    <a:cubicBezTo>
                      <a:pt x="2625970" y="1312985"/>
                      <a:pt x="2832296" y="1022252"/>
                      <a:pt x="2982351" y="731520"/>
                    </a:cubicBezTo>
                    <a:lnTo>
                      <a:pt x="2982351" y="731520"/>
                    </a:lnTo>
                  </a:path>
                </a:pathLst>
              </a:custGeom>
              <a:noFill/>
              <a:ln w="508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フリーフォーム 112"/>
              <p:cNvSpPr/>
              <p:nvPr/>
            </p:nvSpPr>
            <p:spPr>
              <a:xfrm>
                <a:off x="6955970" y="4121834"/>
                <a:ext cx="2982351" cy="1434904"/>
              </a:xfrm>
              <a:custGeom>
                <a:avLst/>
                <a:gdLst>
                  <a:gd name="connsiteX0" fmla="*/ 0 w 2982351"/>
                  <a:gd name="connsiteY0" fmla="*/ 14068 h 14068"/>
                  <a:gd name="connsiteX1" fmla="*/ 2982351 w 2982351"/>
                  <a:gd name="connsiteY1" fmla="*/ 0 h 14068"/>
                  <a:gd name="connsiteX2" fmla="*/ 2982351 w 2982351"/>
                  <a:gd name="connsiteY2" fmla="*/ 0 h 14068"/>
                  <a:gd name="connsiteX0" fmla="*/ 0 w 2982351"/>
                  <a:gd name="connsiteY0" fmla="*/ 745588 h 745588"/>
                  <a:gd name="connsiteX1" fmla="*/ 787791 w 2982351"/>
                  <a:gd name="connsiteY1" fmla="*/ 0 h 745588"/>
                  <a:gd name="connsiteX2" fmla="*/ 2982351 w 2982351"/>
                  <a:gd name="connsiteY2" fmla="*/ 731520 h 745588"/>
                  <a:gd name="connsiteX3" fmla="*/ 2982351 w 2982351"/>
                  <a:gd name="connsiteY3" fmla="*/ 731520 h 745588"/>
                  <a:gd name="connsiteX0" fmla="*/ 0 w 2982351"/>
                  <a:gd name="connsiteY0" fmla="*/ 745588 h 1448972"/>
                  <a:gd name="connsiteX1" fmla="*/ 787791 w 2982351"/>
                  <a:gd name="connsiteY1" fmla="*/ 0 h 1448972"/>
                  <a:gd name="connsiteX2" fmla="*/ 2236763 w 2982351"/>
                  <a:gd name="connsiteY2" fmla="*/ 1448972 h 1448972"/>
                  <a:gd name="connsiteX3" fmla="*/ 2982351 w 2982351"/>
                  <a:gd name="connsiteY3" fmla="*/ 731520 h 1448972"/>
                  <a:gd name="connsiteX4" fmla="*/ 2982351 w 2982351"/>
                  <a:gd name="connsiteY4" fmla="*/ 731520 h 1448972"/>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351" h="1434904">
                    <a:moveTo>
                      <a:pt x="0" y="745588"/>
                    </a:moveTo>
                    <a:cubicBezTo>
                      <a:pt x="281355" y="473613"/>
                      <a:pt x="534572" y="4689"/>
                      <a:pt x="787791" y="0"/>
                    </a:cubicBezTo>
                    <a:cubicBezTo>
                      <a:pt x="1266093" y="164123"/>
                      <a:pt x="1674055" y="1242645"/>
                      <a:pt x="2236763" y="1434904"/>
                    </a:cubicBezTo>
                    <a:cubicBezTo>
                      <a:pt x="2625970" y="1312985"/>
                      <a:pt x="2832296" y="1022252"/>
                      <a:pt x="2982351" y="731520"/>
                    </a:cubicBezTo>
                    <a:lnTo>
                      <a:pt x="2982351" y="731520"/>
                    </a:lnTo>
                  </a:path>
                </a:pathLst>
              </a:custGeom>
              <a:noFill/>
              <a:ln w="508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4" name="グループ化 113"/>
            <p:cNvGrpSpPr/>
            <p:nvPr/>
          </p:nvGrpSpPr>
          <p:grpSpPr>
            <a:xfrm>
              <a:off x="10769343" y="5191609"/>
              <a:ext cx="816307" cy="80740"/>
              <a:chOff x="998806" y="4121834"/>
              <a:chExt cx="8939515" cy="1434904"/>
            </a:xfrm>
          </p:grpSpPr>
          <p:sp>
            <p:nvSpPr>
              <p:cNvPr id="127" name="フリーフォーム 126"/>
              <p:cNvSpPr/>
              <p:nvPr/>
            </p:nvSpPr>
            <p:spPr>
              <a:xfrm>
                <a:off x="998806" y="4121834"/>
                <a:ext cx="2982351" cy="1434904"/>
              </a:xfrm>
              <a:custGeom>
                <a:avLst/>
                <a:gdLst>
                  <a:gd name="connsiteX0" fmla="*/ 0 w 2982351"/>
                  <a:gd name="connsiteY0" fmla="*/ 14068 h 14068"/>
                  <a:gd name="connsiteX1" fmla="*/ 2982351 w 2982351"/>
                  <a:gd name="connsiteY1" fmla="*/ 0 h 14068"/>
                  <a:gd name="connsiteX2" fmla="*/ 2982351 w 2982351"/>
                  <a:gd name="connsiteY2" fmla="*/ 0 h 14068"/>
                  <a:gd name="connsiteX0" fmla="*/ 0 w 2982351"/>
                  <a:gd name="connsiteY0" fmla="*/ 745588 h 745588"/>
                  <a:gd name="connsiteX1" fmla="*/ 787791 w 2982351"/>
                  <a:gd name="connsiteY1" fmla="*/ 0 h 745588"/>
                  <a:gd name="connsiteX2" fmla="*/ 2982351 w 2982351"/>
                  <a:gd name="connsiteY2" fmla="*/ 731520 h 745588"/>
                  <a:gd name="connsiteX3" fmla="*/ 2982351 w 2982351"/>
                  <a:gd name="connsiteY3" fmla="*/ 731520 h 745588"/>
                  <a:gd name="connsiteX0" fmla="*/ 0 w 2982351"/>
                  <a:gd name="connsiteY0" fmla="*/ 745588 h 1448972"/>
                  <a:gd name="connsiteX1" fmla="*/ 787791 w 2982351"/>
                  <a:gd name="connsiteY1" fmla="*/ 0 h 1448972"/>
                  <a:gd name="connsiteX2" fmla="*/ 2236763 w 2982351"/>
                  <a:gd name="connsiteY2" fmla="*/ 1448972 h 1448972"/>
                  <a:gd name="connsiteX3" fmla="*/ 2982351 w 2982351"/>
                  <a:gd name="connsiteY3" fmla="*/ 731520 h 1448972"/>
                  <a:gd name="connsiteX4" fmla="*/ 2982351 w 2982351"/>
                  <a:gd name="connsiteY4" fmla="*/ 731520 h 1448972"/>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351" h="1434904">
                    <a:moveTo>
                      <a:pt x="0" y="745588"/>
                    </a:moveTo>
                    <a:cubicBezTo>
                      <a:pt x="281355" y="473613"/>
                      <a:pt x="534572" y="4689"/>
                      <a:pt x="787791" y="0"/>
                    </a:cubicBezTo>
                    <a:cubicBezTo>
                      <a:pt x="1266093" y="164123"/>
                      <a:pt x="1674055" y="1242645"/>
                      <a:pt x="2236763" y="1434904"/>
                    </a:cubicBezTo>
                    <a:cubicBezTo>
                      <a:pt x="2625970" y="1312985"/>
                      <a:pt x="2832296" y="1022252"/>
                      <a:pt x="2982351" y="731520"/>
                    </a:cubicBezTo>
                    <a:lnTo>
                      <a:pt x="2982351" y="731520"/>
                    </a:lnTo>
                  </a:path>
                </a:pathLst>
              </a:custGeom>
              <a:noFill/>
              <a:ln w="508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フリーフォーム 127"/>
              <p:cNvSpPr/>
              <p:nvPr/>
            </p:nvSpPr>
            <p:spPr>
              <a:xfrm>
                <a:off x="3981157" y="4121834"/>
                <a:ext cx="2982351" cy="1434904"/>
              </a:xfrm>
              <a:custGeom>
                <a:avLst/>
                <a:gdLst>
                  <a:gd name="connsiteX0" fmla="*/ 0 w 2982351"/>
                  <a:gd name="connsiteY0" fmla="*/ 14068 h 14068"/>
                  <a:gd name="connsiteX1" fmla="*/ 2982351 w 2982351"/>
                  <a:gd name="connsiteY1" fmla="*/ 0 h 14068"/>
                  <a:gd name="connsiteX2" fmla="*/ 2982351 w 2982351"/>
                  <a:gd name="connsiteY2" fmla="*/ 0 h 14068"/>
                  <a:gd name="connsiteX0" fmla="*/ 0 w 2982351"/>
                  <a:gd name="connsiteY0" fmla="*/ 745588 h 745588"/>
                  <a:gd name="connsiteX1" fmla="*/ 787791 w 2982351"/>
                  <a:gd name="connsiteY1" fmla="*/ 0 h 745588"/>
                  <a:gd name="connsiteX2" fmla="*/ 2982351 w 2982351"/>
                  <a:gd name="connsiteY2" fmla="*/ 731520 h 745588"/>
                  <a:gd name="connsiteX3" fmla="*/ 2982351 w 2982351"/>
                  <a:gd name="connsiteY3" fmla="*/ 731520 h 745588"/>
                  <a:gd name="connsiteX0" fmla="*/ 0 w 2982351"/>
                  <a:gd name="connsiteY0" fmla="*/ 745588 h 1448972"/>
                  <a:gd name="connsiteX1" fmla="*/ 787791 w 2982351"/>
                  <a:gd name="connsiteY1" fmla="*/ 0 h 1448972"/>
                  <a:gd name="connsiteX2" fmla="*/ 2236763 w 2982351"/>
                  <a:gd name="connsiteY2" fmla="*/ 1448972 h 1448972"/>
                  <a:gd name="connsiteX3" fmla="*/ 2982351 w 2982351"/>
                  <a:gd name="connsiteY3" fmla="*/ 731520 h 1448972"/>
                  <a:gd name="connsiteX4" fmla="*/ 2982351 w 2982351"/>
                  <a:gd name="connsiteY4" fmla="*/ 731520 h 1448972"/>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351" h="1434904">
                    <a:moveTo>
                      <a:pt x="0" y="745588"/>
                    </a:moveTo>
                    <a:cubicBezTo>
                      <a:pt x="281355" y="473613"/>
                      <a:pt x="534572" y="4689"/>
                      <a:pt x="787791" y="0"/>
                    </a:cubicBezTo>
                    <a:cubicBezTo>
                      <a:pt x="1266093" y="164123"/>
                      <a:pt x="1674055" y="1242645"/>
                      <a:pt x="2236763" y="1434904"/>
                    </a:cubicBezTo>
                    <a:cubicBezTo>
                      <a:pt x="2625970" y="1312985"/>
                      <a:pt x="2832296" y="1022252"/>
                      <a:pt x="2982351" y="731520"/>
                    </a:cubicBezTo>
                    <a:lnTo>
                      <a:pt x="2982351" y="731520"/>
                    </a:lnTo>
                  </a:path>
                </a:pathLst>
              </a:custGeom>
              <a:noFill/>
              <a:ln w="508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129"/>
              <p:cNvSpPr/>
              <p:nvPr/>
            </p:nvSpPr>
            <p:spPr>
              <a:xfrm>
                <a:off x="6955970" y="4121834"/>
                <a:ext cx="2982351" cy="1434904"/>
              </a:xfrm>
              <a:custGeom>
                <a:avLst/>
                <a:gdLst>
                  <a:gd name="connsiteX0" fmla="*/ 0 w 2982351"/>
                  <a:gd name="connsiteY0" fmla="*/ 14068 h 14068"/>
                  <a:gd name="connsiteX1" fmla="*/ 2982351 w 2982351"/>
                  <a:gd name="connsiteY1" fmla="*/ 0 h 14068"/>
                  <a:gd name="connsiteX2" fmla="*/ 2982351 w 2982351"/>
                  <a:gd name="connsiteY2" fmla="*/ 0 h 14068"/>
                  <a:gd name="connsiteX0" fmla="*/ 0 w 2982351"/>
                  <a:gd name="connsiteY0" fmla="*/ 745588 h 745588"/>
                  <a:gd name="connsiteX1" fmla="*/ 787791 w 2982351"/>
                  <a:gd name="connsiteY1" fmla="*/ 0 h 745588"/>
                  <a:gd name="connsiteX2" fmla="*/ 2982351 w 2982351"/>
                  <a:gd name="connsiteY2" fmla="*/ 731520 h 745588"/>
                  <a:gd name="connsiteX3" fmla="*/ 2982351 w 2982351"/>
                  <a:gd name="connsiteY3" fmla="*/ 731520 h 745588"/>
                  <a:gd name="connsiteX0" fmla="*/ 0 w 2982351"/>
                  <a:gd name="connsiteY0" fmla="*/ 745588 h 1448972"/>
                  <a:gd name="connsiteX1" fmla="*/ 787791 w 2982351"/>
                  <a:gd name="connsiteY1" fmla="*/ 0 h 1448972"/>
                  <a:gd name="connsiteX2" fmla="*/ 2236763 w 2982351"/>
                  <a:gd name="connsiteY2" fmla="*/ 1448972 h 1448972"/>
                  <a:gd name="connsiteX3" fmla="*/ 2982351 w 2982351"/>
                  <a:gd name="connsiteY3" fmla="*/ 731520 h 1448972"/>
                  <a:gd name="connsiteX4" fmla="*/ 2982351 w 2982351"/>
                  <a:gd name="connsiteY4" fmla="*/ 731520 h 1448972"/>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351" h="1434904">
                    <a:moveTo>
                      <a:pt x="0" y="745588"/>
                    </a:moveTo>
                    <a:cubicBezTo>
                      <a:pt x="281355" y="473613"/>
                      <a:pt x="534572" y="4689"/>
                      <a:pt x="787791" y="0"/>
                    </a:cubicBezTo>
                    <a:cubicBezTo>
                      <a:pt x="1266093" y="164123"/>
                      <a:pt x="1674055" y="1242645"/>
                      <a:pt x="2236763" y="1434904"/>
                    </a:cubicBezTo>
                    <a:cubicBezTo>
                      <a:pt x="2625970" y="1312985"/>
                      <a:pt x="2832296" y="1022252"/>
                      <a:pt x="2982351" y="731520"/>
                    </a:cubicBezTo>
                    <a:lnTo>
                      <a:pt x="2982351" y="731520"/>
                    </a:lnTo>
                  </a:path>
                </a:pathLst>
              </a:custGeom>
              <a:noFill/>
              <a:ln w="508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1" name="グループ化 130"/>
            <p:cNvGrpSpPr/>
            <p:nvPr/>
          </p:nvGrpSpPr>
          <p:grpSpPr>
            <a:xfrm>
              <a:off x="11574334" y="5191609"/>
              <a:ext cx="816307" cy="80740"/>
              <a:chOff x="998806" y="4121834"/>
              <a:chExt cx="8939515" cy="1434904"/>
            </a:xfrm>
          </p:grpSpPr>
          <p:sp>
            <p:nvSpPr>
              <p:cNvPr id="132" name="フリーフォーム 131"/>
              <p:cNvSpPr/>
              <p:nvPr/>
            </p:nvSpPr>
            <p:spPr>
              <a:xfrm>
                <a:off x="998806" y="4121834"/>
                <a:ext cx="2982351" cy="1434904"/>
              </a:xfrm>
              <a:custGeom>
                <a:avLst/>
                <a:gdLst>
                  <a:gd name="connsiteX0" fmla="*/ 0 w 2982351"/>
                  <a:gd name="connsiteY0" fmla="*/ 14068 h 14068"/>
                  <a:gd name="connsiteX1" fmla="*/ 2982351 w 2982351"/>
                  <a:gd name="connsiteY1" fmla="*/ 0 h 14068"/>
                  <a:gd name="connsiteX2" fmla="*/ 2982351 w 2982351"/>
                  <a:gd name="connsiteY2" fmla="*/ 0 h 14068"/>
                  <a:gd name="connsiteX0" fmla="*/ 0 w 2982351"/>
                  <a:gd name="connsiteY0" fmla="*/ 745588 h 745588"/>
                  <a:gd name="connsiteX1" fmla="*/ 787791 w 2982351"/>
                  <a:gd name="connsiteY1" fmla="*/ 0 h 745588"/>
                  <a:gd name="connsiteX2" fmla="*/ 2982351 w 2982351"/>
                  <a:gd name="connsiteY2" fmla="*/ 731520 h 745588"/>
                  <a:gd name="connsiteX3" fmla="*/ 2982351 w 2982351"/>
                  <a:gd name="connsiteY3" fmla="*/ 731520 h 745588"/>
                  <a:gd name="connsiteX0" fmla="*/ 0 w 2982351"/>
                  <a:gd name="connsiteY0" fmla="*/ 745588 h 1448972"/>
                  <a:gd name="connsiteX1" fmla="*/ 787791 w 2982351"/>
                  <a:gd name="connsiteY1" fmla="*/ 0 h 1448972"/>
                  <a:gd name="connsiteX2" fmla="*/ 2236763 w 2982351"/>
                  <a:gd name="connsiteY2" fmla="*/ 1448972 h 1448972"/>
                  <a:gd name="connsiteX3" fmla="*/ 2982351 w 2982351"/>
                  <a:gd name="connsiteY3" fmla="*/ 731520 h 1448972"/>
                  <a:gd name="connsiteX4" fmla="*/ 2982351 w 2982351"/>
                  <a:gd name="connsiteY4" fmla="*/ 731520 h 1448972"/>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351" h="1434904">
                    <a:moveTo>
                      <a:pt x="0" y="745588"/>
                    </a:moveTo>
                    <a:cubicBezTo>
                      <a:pt x="281355" y="473613"/>
                      <a:pt x="534572" y="4689"/>
                      <a:pt x="787791" y="0"/>
                    </a:cubicBezTo>
                    <a:cubicBezTo>
                      <a:pt x="1266093" y="164123"/>
                      <a:pt x="1674055" y="1242645"/>
                      <a:pt x="2236763" y="1434904"/>
                    </a:cubicBezTo>
                    <a:cubicBezTo>
                      <a:pt x="2625970" y="1312985"/>
                      <a:pt x="2832296" y="1022252"/>
                      <a:pt x="2982351" y="731520"/>
                    </a:cubicBezTo>
                    <a:lnTo>
                      <a:pt x="2982351" y="731520"/>
                    </a:lnTo>
                  </a:path>
                </a:pathLst>
              </a:custGeom>
              <a:noFill/>
              <a:ln w="508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132"/>
              <p:cNvSpPr/>
              <p:nvPr/>
            </p:nvSpPr>
            <p:spPr>
              <a:xfrm>
                <a:off x="3981157" y="4121834"/>
                <a:ext cx="2982351" cy="1434904"/>
              </a:xfrm>
              <a:custGeom>
                <a:avLst/>
                <a:gdLst>
                  <a:gd name="connsiteX0" fmla="*/ 0 w 2982351"/>
                  <a:gd name="connsiteY0" fmla="*/ 14068 h 14068"/>
                  <a:gd name="connsiteX1" fmla="*/ 2982351 w 2982351"/>
                  <a:gd name="connsiteY1" fmla="*/ 0 h 14068"/>
                  <a:gd name="connsiteX2" fmla="*/ 2982351 w 2982351"/>
                  <a:gd name="connsiteY2" fmla="*/ 0 h 14068"/>
                  <a:gd name="connsiteX0" fmla="*/ 0 w 2982351"/>
                  <a:gd name="connsiteY0" fmla="*/ 745588 h 745588"/>
                  <a:gd name="connsiteX1" fmla="*/ 787791 w 2982351"/>
                  <a:gd name="connsiteY1" fmla="*/ 0 h 745588"/>
                  <a:gd name="connsiteX2" fmla="*/ 2982351 w 2982351"/>
                  <a:gd name="connsiteY2" fmla="*/ 731520 h 745588"/>
                  <a:gd name="connsiteX3" fmla="*/ 2982351 w 2982351"/>
                  <a:gd name="connsiteY3" fmla="*/ 731520 h 745588"/>
                  <a:gd name="connsiteX0" fmla="*/ 0 w 2982351"/>
                  <a:gd name="connsiteY0" fmla="*/ 745588 h 1448972"/>
                  <a:gd name="connsiteX1" fmla="*/ 787791 w 2982351"/>
                  <a:gd name="connsiteY1" fmla="*/ 0 h 1448972"/>
                  <a:gd name="connsiteX2" fmla="*/ 2236763 w 2982351"/>
                  <a:gd name="connsiteY2" fmla="*/ 1448972 h 1448972"/>
                  <a:gd name="connsiteX3" fmla="*/ 2982351 w 2982351"/>
                  <a:gd name="connsiteY3" fmla="*/ 731520 h 1448972"/>
                  <a:gd name="connsiteX4" fmla="*/ 2982351 w 2982351"/>
                  <a:gd name="connsiteY4" fmla="*/ 731520 h 1448972"/>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351" h="1434904">
                    <a:moveTo>
                      <a:pt x="0" y="745588"/>
                    </a:moveTo>
                    <a:cubicBezTo>
                      <a:pt x="281355" y="473613"/>
                      <a:pt x="534572" y="4689"/>
                      <a:pt x="787791" y="0"/>
                    </a:cubicBezTo>
                    <a:cubicBezTo>
                      <a:pt x="1266093" y="164123"/>
                      <a:pt x="1674055" y="1242645"/>
                      <a:pt x="2236763" y="1434904"/>
                    </a:cubicBezTo>
                    <a:cubicBezTo>
                      <a:pt x="2625970" y="1312985"/>
                      <a:pt x="2832296" y="1022252"/>
                      <a:pt x="2982351" y="731520"/>
                    </a:cubicBezTo>
                    <a:lnTo>
                      <a:pt x="2982351" y="731520"/>
                    </a:lnTo>
                  </a:path>
                </a:pathLst>
              </a:custGeom>
              <a:noFill/>
              <a:ln w="508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フリーフォーム 133"/>
              <p:cNvSpPr/>
              <p:nvPr/>
            </p:nvSpPr>
            <p:spPr>
              <a:xfrm>
                <a:off x="6955970" y="4121834"/>
                <a:ext cx="2982351" cy="1434904"/>
              </a:xfrm>
              <a:custGeom>
                <a:avLst/>
                <a:gdLst>
                  <a:gd name="connsiteX0" fmla="*/ 0 w 2982351"/>
                  <a:gd name="connsiteY0" fmla="*/ 14068 h 14068"/>
                  <a:gd name="connsiteX1" fmla="*/ 2982351 w 2982351"/>
                  <a:gd name="connsiteY1" fmla="*/ 0 h 14068"/>
                  <a:gd name="connsiteX2" fmla="*/ 2982351 w 2982351"/>
                  <a:gd name="connsiteY2" fmla="*/ 0 h 14068"/>
                  <a:gd name="connsiteX0" fmla="*/ 0 w 2982351"/>
                  <a:gd name="connsiteY0" fmla="*/ 745588 h 745588"/>
                  <a:gd name="connsiteX1" fmla="*/ 787791 w 2982351"/>
                  <a:gd name="connsiteY1" fmla="*/ 0 h 745588"/>
                  <a:gd name="connsiteX2" fmla="*/ 2982351 w 2982351"/>
                  <a:gd name="connsiteY2" fmla="*/ 731520 h 745588"/>
                  <a:gd name="connsiteX3" fmla="*/ 2982351 w 2982351"/>
                  <a:gd name="connsiteY3" fmla="*/ 731520 h 745588"/>
                  <a:gd name="connsiteX0" fmla="*/ 0 w 2982351"/>
                  <a:gd name="connsiteY0" fmla="*/ 745588 h 1448972"/>
                  <a:gd name="connsiteX1" fmla="*/ 787791 w 2982351"/>
                  <a:gd name="connsiteY1" fmla="*/ 0 h 1448972"/>
                  <a:gd name="connsiteX2" fmla="*/ 2236763 w 2982351"/>
                  <a:gd name="connsiteY2" fmla="*/ 1448972 h 1448972"/>
                  <a:gd name="connsiteX3" fmla="*/ 2982351 w 2982351"/>
                  <a:gd name="connsiteY3" fmla="*/ 731520 h 1448972"/>
                  <a:gd name="connsiteX4" fmla="*/ 2982351 w 2982351"/>
                  <a:gd name="connsiteY4" fmla="*/ 731520 h 1448972"/>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351" h="1434904">
                    <a:moveTo>
                      <a:pt x="0" y="745588"/>
                    </a:moveTo>
                    <a:cubicBezTo>
                      <a:pt x="281355" y="473613"/>
                      <a:pt x="534572" y="4689"/>
                      <a:pt x="787791" y="0"/>
                    </a:cubicBezTo>
                    <a:cubicBezTo>
                      <a:pt x="1266093" y="164123"/>
                      <a:pt x="1674055" y="1242645"/>
                      <a:pt x="2236763" y="1434904"/>
                    </a:cubicBezTo>
                    <a:cubicBezTo>
                      <a:pt x="2625970" y="1312985"/>
                      <a:pt x="2832296" y="1022252"/>
                      <a:pt x="2982351" y="731520"/>
                    </a:cubicBezTo>
                    <a:lnTo>
                      <a:pt x="2982351" y="731520"/>
                    </a:lnTo>
                  </a:path>
                </a:pathLst>
              </a:custGeom>
              <a:noFill/>
              <a:ln w="508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5" name="グループ化 134"/>
            <p:cNvGrpSpPr/>
            <p:nvPr/>
          </p:nvGrpSpPr>
          <p:grpSpPr>
            <a:xfrm>
              <a:off x="11857293" y="5191609"/>
              <a:ext cx="816307" cy="80740"/>
              <a:chOff x="998806" y="4121834"/>
              <a:chExt cx="8939515" cy="1434904"/>
            </a:xfrm>
          </p:grpSpPr>
          <p:sp>
            <p:nvSpPr>
              <p:cNvPr id="136" name="フリーフォーム 135"/>
              <p:cNvSpPr/>
              <p:nvPr/>
            </p:nvSpPr>
            <p:spPr>
              <a:xfrm>
                <a:off x="998806" y="4121834"/>
                <a:ext cx="2982351" cy="1434904"/>
              </a:xfrm>
              <a:custGeom>
                <a:avLst/>
                <a:gdLst>
                  <a:gd name="connsiteX0" fmla="*/ 0 w 2982351"/>
                  <a:gd name="connsiteY0" fmla="*/ 14068 h 14068"/>
                  <a:gd name="connsiteX1" fmla="*/ 2982351 w 2982351"/>
                  <a:gd name="connsiteY1" fmla="*/ 0 h 14068"/>
                  <a:gd name="connsiteX2" fmla="*/ 2982351 w 2982351"/>
                  <a:gd name="connsiteY2" fmla="*/ 0 h 14068"/>
                  <a:gd name="connsiteX0" fmla="*/ 0 w 2982351"/>
                  <a:gd name="connsiteY0" fmla="*/ 745588 h 745588"/>
                  <a:gd name="connsiteX1" fmla="*/ 787791 w 2982351"/>
                  <a:gd name="connsiteY1" fmla="*/ 0 h 745588"/>
                  <a:gd name="connsiteX2" fmla="*/ 2982351 w 2982351"/>
                  <a:gd name="connsiteY2" fmla="*/ 731520 h 745588"/>
                  <a:gd name="connsiteX3" fmla="*/ 2982351 w 2982351"/>
                  <a:gd name="connsiteY3" fmla="*/ 731520 h 745588"/>
                  <a:gd name="connsiteX0" fmla="*/ 0 w 2982351"/>
                  <a:gd name="connsiteY0" fmla="*/ 745588 h 1448972"/>
                  <a:gd name="connsiteX1" fmla="*/ 787791 w 2982351"/>
                  <a:gd name="connsiteY1" fmla="*/ 0 h 1448972"/>
                  <a:gd name="connsiteX2" fmla="*/ 2236763 w 2982351"/>
                  <a:gd name="connsiteY2" fmla="*/ 1448972 h 1448972"/>
                  <a:gd name="connsiteX3" fmla="*/ 2982351 w 2982351"/>
                  <a:gd name="connsiteY3" fmla="*/ 731520 h 1448972"/>
                  <a:gd name="connsiteX4" fmla="*/ 2982351 w 2982351"/>
                  <a:gd name="connsiteY4" fmla="*/ 731520 h 1448972"/>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351" h="1434904">
                    <a:moveTo>
                      <a:pt x="0" y="745588"/>
                    </a:moveTo>
                    <a:cubicBezTo>
                      <a:pt x="281355" y="473613"/>
                      <a:pt x="534572" y="4689"/>
                      <a:pt x="787791" y="0"/>
                    </a:cubicBezTo>
                    <a:cubicBezTo>
                      <a:pt x="1266093" y="164123"/>
                      <a:pt x="1674055" y="1242645"/>
                      <a:pt x="2236763" y="1434904"/>
                    </a:cubicBezTo>
                    <a:cubicBezTo>
                      <a:pt x="2625970" y="1312985"/>
                      <a:pt x="2832296" y="1022252"/>
                      <a:pt x="2982351" y="731520"/>
                    </a:cubicBezTo>
                    <a:lnTo>
                      <a:pt x="2982351" y="731520"/>
                    </a:lnTo>
                  </a:path>
                </a:pathLst>
              </a:custGeom>
              <a:noFill/>
              <a:ln w="508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136"/>
              <p:cNvSpPr/>
              <p:nvPr/>
            </p:nvSpPr>
            <p:spPr>
              <a:xfrm>
                <a:off x="3981157" y="4121834"/>
                <a:ext cx="2982351" cy="1434904"/>
              </a:xfrm>
              <a:custGeom>
                <a:avLst/>
                <a:gdLst>
                  <a:gd name="connsiteX0" fmla="*/ 0 w 2982351"/>
                  <a:gd name="connsiteY0" fmla="*/ 14068 h 14068"/>
                  <a:gd name="connsiteX1" fmla="*/ 2982351 w 2982351"/>
                  <a:gd name="connsiteY1" fmla="*/ 0 h 14068"/>
                  <a:gd name="connsiteX2" fmla="*/ 2982351 w 2982351"/>
                  <a:gd name="connsiteY2" fmla="*/ 0 h 14068"/>
                  <a:gd name="connsiteX0" fmla="*/ 0 w 2982351"/>
                  <a:gd name="connsiteY0" fmla="*/ 745588 h 745588"/>
                  <a:gd name="connsiteX1" fmla="*/ 787791 w 2982351"/>
                  <a:gd name="connsiteY1" fmla="*/ 0 h 745588"/>
                  <a:gd name="connsiteX2" fmla="*/ 2982351 w 2982351"/>
                  <a:gd name="connsiteY2" fmla="*/ 731520 h 745588"/>
                  <a:gd name="connsiteX3" fmla="*/ 2982351 w 2982351"/>
                  <a:gd name="connsiteY3" fmla="*/ 731520 h 745588"/>
                  <a:gd name="connsiteX0" fmla="*/ 0 w 2982351"/>
                  <a:gd name="connsiteY0" fmla="*/ 745588 h 1448972"/>
                  <a:gd name="connsiteX1" fmla="*/ 787791 w 2982351"/>
                  <a:gd name="connsiteY1" fmla="*/ 0 h 1448972"/>
                  <a:gd name="connsiteX2" fmla="*/ 2236763 w 2982351"/>
                  <a:gd name="connsiteY2" fmla="*/ 1448972 h 1448972"/>
                  <a:gd name="connsiteX3" fmla="*/ 2982351 w 2982351"/>
                  <a:gd name="connsiteY3" fmla="*/ 731520 h 1448972"/>
                  <a:gd name="connsiteX4" fmla="*/ 2982351 w 2982351"/>
                  <a:gd name="connsiteY4" fmla="*/ 731520 h 1448972"/>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351" h="1434904">
                    <a:moveTo>
                      <a:pt x="0" y="745588"/>
                    </a:moveTo>
                    <a:cubicBezTo>
                      <a:pt x="281355" y="473613"/>
                      <a:pt x="534572" y="4689"/>
                      <a:pt x="787791" y="0"/>
                    </a:cubicBezTo>
                    <a:cubicBezTo>
                      <a:pt x="1266093" y="164123"/>
                      <a:pt x="1674055" y="1242645"/>
                      <a:pt x="2236763" y="1434904"/>
                    </a:cubicBezTo>
                    <a:cubicBezTo>
                      <a:pt x="2625970" y="1312985"/>
                      <a:pt x="2832296" y="1022252"/>
                      <a:pt x="2982351" y="731520"/>
                    </a:cubicBezTo>
                    <a:lnTo>
                      <a:pt x="2982351" y="731520"/>
                    </a:lnTo>
                  </a:path>
                </a:pathLst>
              </a:custGeom>
              <a:noFill/>
              <a:ln w="508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137"/>
              <p:cNvSpPr/>
              <p:nvPr/>
            </p:nvSpPr>
            <p:spPr>
              <a:xfrm>
                <a:off x="6955970" y="4121834"/>
                <a:ext cx="2982351" cy="1434904"/>
              </a:xfrm>
              <a:custGeom>
                <a:avLst/>
                <a:gdLst>
                  <a:gd name="connsiteX0" fmla="*/ 0 w 2982351"/>
                  <a:gd name="connsiteY0" fmla="*/ 14068 h 14068"/>
                  <a:gd name="connsiteX1" fmla="*/ 2982351 w 2982351"/>
                  <a:gd name="connsiteY1" fmla="*/ 0 h 14068"/>
                  <a:gd name="connsiteX2" fmla="*/ 2982351 w 2982351"/>
                  <a:gd name="connsiteY2" fmla="*/ 0 h 14068"/>
                  <a:gd name="connsiteX0" fmla="*/ 0 w 2982351"/>
                  <a:gd name="connsiteY0" fmla="*/ 745588 h 745588"/>
                  <a:gd name="connsiteX1" fmla="*/ 787791 w 2982351"/>
                  <a:gd name="connsiteY1" fmla="*/ 0 h 745588"/>
                  <a:gd name="connsiteX2" fmla="*/ 2982351 w 2982351"/>
                  <a:gd name="connsiteY2" fmla="*/ 731520 h 745588"/>
                  <a:gd name="connsiteX3" fmla="*/ 2982351 w 2982351"/>
                  <a:gd name="connsiteY3" fmla="*/ 731520 h 745588"/>
                  <a:gd name="connsiteX0" fmla="*/ 0 w 2982351"/>
                  <a:gd name="connsiteY0" fmla="*/ 745588 h 1448972"/>
                  <a:gd name="connsiteX1" fmla="*/ 787791 w 2982351"/>
                  <a:gd name="connsiteY1" fmla="*/ 0 h 1448972"/>
                  <a:gd name="connsiteX2" fmla="*/ 2236763 w 2982351"/>
                  <a:gd name="connsiteY2" fmla="*/ 1448972 h 1448972"/>
                  <a:gd name="connsiteX3" fmla="*/ 2982351 w 2982351"/>
                  <a:gd name="connsiteY3" fmla="*/ 731520 h 1448972"/>
                  <a:gd name="connsiteX4" fmla="*/ 2982351 w 2982351"/>
                  <a:gd name="connsiteY4" fmla="*/ 731520 h 1448972"/>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 name="connsiteX0" fmla="*/ 0 w 2982351"/>
                  <a:gd name="connsiteY0" fmla="*/ 745588 h 1434904"/>
                  <a:gd name="connsiteX1" fmla="*/ 787791 w 2982351"/>
                  <a:gd name="connsiteY1" fmla="*/ 0 h 1434904"/>
                  <a:gd name="connsiteX2" fmla="*/ 2236763 w 2982351"/>
                  <a:gd name="connsiteY2" fmla="*/ 1434904 h 1434904"/>
                  <a:gd name="connsiteX3" fmla="*/ 2982351 w 2982351"/>
                  <a:gd name="connsiteY3" fmla="*/ 731520 h 1434904"/>
                  <a:gd name="connsiteX4" fmla="*/ 2982351 w 2982351"/>
                  <a:gd name="connsiteY4" fmla="*/ 731520 h 143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351" h="1434904">
                    <a:moveTo>
                      <a:pt x="0" y="745588"/>
                    </a:moveTo>
                    <a:cubicBezTo>
                      <a:pt x="281355" y="473613"/>
                      <a:pt x="534572" y="4689"/>
                      <a:pt x="787791" y="0"/>
                    </a:cubicBezTo>
                    <a:cubicBezTo>
                      <a:pt x="1266093" y="164123"/>
                      <a:pt x="1674055" y="1242645"/>
                      <a:pt x="2236763" y="1434904"/>
                    </a:cubicBezTo>
                    <a:cubicBezTo>
                      <a:pt x="2625970" y="1312985"/>
                      <a:pt x="2832296" y="1022252"/>
                      <a:pt x="2982351" y="731520"/>
                    </a:cubicBezTo>
                    <a:lnTo>
                      <a:pt x="2982351" y="731520"/>
                    </a:lnTo>
                  </a:path>
                </a:pathLst>
              </a:custGeom>
              <a:noFill/>
              <a:ln w="508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39667745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710</Words>
  <Application>Microsoft Office PowerPoint</Application>
  <PresentationFormat>A3 297x420 mm</PresentationFormat>
  <Paragraphs>75</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HGP創英角ｺﾞｼｯｸUB</vt:lpstr>
      <vt:lpstr>Meiryo UI</vt:lpstr>
      <vt:lpstr>メイリオ</vt:lpstr>
      <vt:lpstr>游ゴシック</vt:lpstr>
      <vt:lpstr>游ゴシック Light</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2022-12-26T04:14:48Z</dcterms:modified>
</cp:coreProperties>
</file>