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removePersonalInfoOnSave="1" saveSubsetFonts="1">
  <p:sldMasterIdLst>
    <p:sldMasterId id="2147483660" r:id="rId1"/>
  </p:sldMasterIdLst>
  <p:notesMasterIdLst>
    <p:notesMasterId r:id="rId22"/>
  </p:notesMasterIdLst>
  <p:handoutMasterIdLst>
    <p:handoutMasterId r:id="rId23"/>
  </p:handoutMasterIdLst>
  <p:sldIdLst>
    <p:sldId id="343" r:id="rId2"/>
    <p:sldId id="324" r:id="rId3"/>
    <p:sldId id="325" r:id="rId4"/>
    <p:sldId id="326" r:id="rId5"/>
    <p:sldId id="327" r:id="rId6"/>
    <p:sldId id="328" r:id="rId7"/>
    <p:sldId id="329" r:id="rId8"/>
    <p:sldId id="330" r:id="rId9"/>
    <p:sldId id="331" r:id="rId10"/>
    <p:sldId id="332" r:id="rId11"/>
    <p:sldId id="333" r:id="rId12"/>
    <p:sldId id="334" r:id="rId13"/>
    <p:sldId id="335" r:id="rId14"/>
    <p:sldId id="336" r:id="rId15"/>
    <p:sldId id="337" r:id="rId16"/>
    <p:sldId id="338" r:id="rId17"/>
    <p:sldId id="339" r:id="rId18"/>
    <p:sldId id="340" r:id="rId19"/>
    <p:sldId id="341" r:id="rId20"/>
    <p:sldId id="342" r:id="rId21"/>
  </p:sldIdLst>
  <p:sldSz cx="9906000" cy="6858000" type="A4"/>
  <p:notesSz cx="6807200" cy="99393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70C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スタイルなし、表のグリッド線あり">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D5ABB26-0587-4C30-8999-92F81FD0307C}" styleName="スタイルなし、表のグリッド線なし">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000" autoAdjust="0"/>
    <p:restoredTop sz="84917" autoAdjust="0"/>
  </p:normalViewPr>
  <p:slideViewPr>
    <p:cSldViewPr snapToGrid="0">
      <p:cViewPr varScale="1">
        <p:scale>
          <a:sx n="96" d="100"/>
          <a:sy n="96" d="100"/>
        </p:scale>
        <p:origin x="1842"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5" y="0"/>
            <a:ext cx="2950529" cy="497524"/>
          </a:xfrm>
          <a:prstGeom prst="rect">
            <a:avLst/>
          </a:prstGeom>
        </p:spPr>
        <p:txBody>
          <a:bodyPr vert="horz" lIns="91514" tIns="45754" rIns="91514" bIns="45754" rtlCol="0"/>
          <a:lstStyle>
            <a:lvl1pPr algn="l">
              <a:defRPr sz="1200"/>
            </a:lvl1pPr>
          </a:lstStyle>
          <a:p>
            <a:endParaRPr kumimoji="1" lang="ja-JP" altLang="en-US"/>
          </a:p>
        </p:txBody>
      </p:sp>
      <p:sp>
        <p:nvSpPr>
          <p:cNvPr id="3" name="日付プレースホルダー 2"/>
          <p:cNvSpPr>
            <a:spLocks noGrp="1"/>
          </p:cNvSpPr>
          <p:nvPr>
            <p:ph type="dt" sz="quarter" idx="1"/>
          </p:nvPr>
        </p:nvSpPr>
        <p:spPr>
          <a:xfrm>
            <a:off x="3855082" y="0"/>
            <a:ext cx="2950529" cy="497524"/>
          </a:xfrm>
          <a:prstGeom prst="rect">
            <a:avLst/>
          </a:prstGeom>
        </p:spPr>
        <p:txBody>
          <a:bodyPr vert="horz" lIns="91514" tIns="45754" rIns="91514" bIns="45754" rtlCol="0"/>
          <a:lstStyle>
            <a:lvl1pPr algn="r">
              <a:defRPr sz="1200"/>
            </a:lvl1pPr>
          </a:lstStyle>
          <a:p>
            <a:fld id="{B44B4B3C-FCD6-4F37-91A6-1A814D814B47}" type="datetimeFigureOut">
              <a:rPr kumimoji="1" lang="ja-JP" altLang="en-US" smtClean="0"/>
              <a:t>2025/9/25</a:t>
            </a:fld>
            <a:endParaRPr kumimoji="1" lang="ja-JP" altLang="en-US"/>
          </a:p>
        </p:txBody>
      </p:sp>
      <p:sp>
        <p:nvSpPr>
          <p:cNvPr id="4" name="フッター プレースホルダー 3"/>
          <p:cNvSpPr>
            <a:spLocks noGrp="1"/>
          </p:cNvSpPr>
          <p:nvPr>
            <p:ph type="ftr" sz="quarter" idx="2"/>
          </p:nvPr>
        </p:nvSpPr>
        <p:spPr>
          <a:xfrm>
            <a:off x="5" y="9441814"/>
            <a:ext cx="2950529" cy="497524"/>
          </a:xfrm>
          <a:prstGeom prst="rect">
            <a:avLst/>
          </a:prstGeom>
        </p:spPr>
        <p:txBody>
          <a:bodyPr vert="horz" lIns="91514" tIns="45754" rIns="91514" bIns="45754" rtlCol="0" anchor="b"/>
          <a:lstStyle>
            <a:lvl1pPr algn="l">
              <a:defRPr sz="1200"/>
            </a:lvl1pPr>
          </a:lstStyle>
          <a:p>
            <a:endParaRPr kumimoji="1" lang="ja-JP" altLang="en-US"/>
          </a:p>
        </p:txBody>
      </p:sp>
      <p:sp>
        <p:nvSpPr>
          <p:cNvPr id="5" name="スライド番号プレースホルダー 4"/>
          <p:cNvSpPr>
            <a:spLocks noGrp="1"/>
          </p:cNvSpPr>
          <p:nvPr>
            <p:ph type="sldNum" sz="quarter" idx="3"/>
          </p:nvPr>
        </p:nvSpPr>
        <p:spPr>
          <a:xfrm>
            <a:off x="3855082" y="9441814"/>
            <a:ext cx="2950529" cy="497524"/>
          </a:xfrm>
          <a:prstGeom prst="rect">
            <a:avLst/>
          </a:prstGeom>
        </p:spPr>
        <p:txBody>
          <a:bodyPr vert="horz" lIns="91514" tIns="45754" rIns="91514" bIns="45754" rtlCol="0" anchor="b"/>
          <a:lstStyle>
            <a:lvl1pPr algn="r">
              <a:defRPr sz="1200"/>
            </a:lvl1pPr>
          </a:lstStyle>
          <a:p>
            <a:fld id="{F2255B0F-3209-4667-8702-5087C9B6607E}" type="slidenum">
              <a:rPr kumimoji="1" lang="ja-JP" altLang="en-US" smtClean="0"/>
              <a:t>‹#›</a:t>
            </a:fld>
            <a:endParaRPr kumimoji="1" lang="ja-JP" altLang="en-US"/>
          </a:p>
        </p:txBody>
      </p:sp>
    </p:spTree>
    <p:extLst>
      <p:ext uri="{BB962C8B-B14F-4D97-AF65-F5344CB8AC3E}">
        <p14:creationId xmlns:p14="http://schemas.microsoft.com/office/powerpoint/2010/main" val="397407575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7" y="0"/>
            <a:ext cx="2949786" cy="498693"/>
          </a:xfrm>
          <a:prstGeom prst="rect">
            <a:avLst/>
          </a:prstGeom>
        </p:spPr>
        <p:txBody>
          <a:bodyPr vert="horz" lIns="91386" tIns="45690" rIns="91386" bIns="4569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55839" y="0"/>
            <a:ext cx="2949786" cy="498693"/>
          </a:xfrm>
          <a:prstGeom prst="rect">
            <a:avLst/>
          </a:prstGeom>
        </p:spPr>
        <p:txBody>
          <a:bodyPr vert="horz" lIns="91386" tIns="45690" rIns="91386" bIns="45690" rtlCol="0"/>
          <a:lstStyle>
            <a:lvl1pPr algn="r">
              <a:defRPr sz="1200"/>
            </a:lvl1pPr>
          </a:lstStyle>
          <a:p>
            <a:fld id="{E095158F-B2B9-49FC-A124-18DC6343B660}" type="datetimeFigureOut">
              <a:rPr kumimoji="1" lang="ja-JP" altLang="en-US" smtClean="0"/>
              <a:t>2025/9/25</a:t>
            </a:fld>
            <a:endParaRPr kumimoji="1" lang="ja-JP" altLang="en-US"/>
          </a:p>
        </p:txBody>
      </p:sp>
      <p:sp>
        <p:nvSpPr>
          <p:cNvPr id="4" name="スライド イメージ プレースホルダー 3"/>
          <p:cNvSpPr>
            <a:spLocks noGrp="1" noRot="1" noChangeAspect="1"/>
          </p:cNvSpPr>
          <p:nvPr>
            <p:ph type="sldImg" idx="2"/>
          </p:nvPr>
        </p:nvSpPr>
        <p:spPr>
          <a:xfrm>
            <a:off x="981075" y="1243013"/>
            <a:ext cx="4845050" cy="3354387"/>
          </a:xfrm>
          <a:prstGeom prst="rect">
            <a:avLst/>
          </a:prstGeom>
          <a:noFill/>
          <a:ln w="12700">
            <a:solidFill>
              <a:prstClr val="black"/>
            </a:solidFill>
          </a:ln>
        </p:spPr>
        <p:txBody>
          <a:bodyPr vert="horz" lIns="91386" tIns="45690" rIns="91386" bIns="45690" rtlCol="0" anchor="ctr"/>
          <a:lstStyle/>
          <a:p>
            <a:endParaRPr lang="ja-JP" altLang="en-US"/>
          </a:p>
        </p:txBody>
      </p:sp>
      <p:sp>
        <p:nvSpPr>
          <p:cNvPr id="5" name="ノート プレースホルダー 4"/>
          <p:cNvSpPr>
            <a:spLocks noGrp="1"/>
          </p:cNvSpPr>
          <p:nvPr>
            <p:ph type="body" sz="quarter" idx="3"/>
          </p:nvPr>
        </p:nvSpPr>
        <p:spPr>
          <a:xfrm>
            <a:off x="680721" y="4783307"/>
            <a:ext cx="5445760" cy="3913614"/>
          </a:xfrm>
          <a:prstGeom prst="rect">
            <a:avLst/>
          </a:prstGeom>
        </p:spPr>
        <p:txBody>
          <a:bodyPr vert="horz" lIns="91386" tIns="45690" rIns="91386" bIns="4569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7" y="9440647"/>
            <a:ext cx="2949786" cy="498692"/>
          </a:xfrm>
          <a:prstGeom prst="rect">
            <a:avLst/>
          </a:prstGeom>
        </p:spPr>
        <p:txBody>
          <a:bodyPr vert="horz" lIns="91386" tIns="45690" rIns="91386" bIns="4569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55839" y="9440647"/>
            <a:ext cx="2949786" cy="498692"/>
          </a:xfrm>
          <a:prstGeom prst="rect">
            <a:avLst/>
          </a:prstGeom>
        </p:spPr>
        <p:txBody>
          <a:bodyPr vert="horz" lIns="91386" tIns="45690" rIns="91386" bIns="45690" rtlCol="0" anchor="b"/>
          <a:lstStyle>
            <a:lvl1pPr algn="r">
              <a:defRPr sz="1200"/>
            </a:lvl1pPr>
          </a:lstStyle>
          <a:p>
            <a:fld id="{9AA0ED26-2718-4A93-9E4D-0BDAD5094BC5}" type="slidenum">
              <a:rPr kumimoji="1" lang="ja-JP" altLang="en-US" smtClean="0"/>
              <a:t>‹#›</a:t>
            </a:fld>
            <a:endParaRPr kumimoji="1" lang="ja-JP" altLang="en-US"/>
          </a:p>
        </p:txBody>
      </p:sp>
    </p:spTree>
    <p:extLst>
      <p:ext uri="{BB962C8B-B14F-4D97-AF65-F5344CB8AC3E}">
        <p14:creationId xmlns:p14="http://schemas.microsoft.com/office/powerpoint/2010/main" val="4140243007"/>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pPr defTabSz="456919">
              <a:defRPr/>
            </a:pPr>
            <a:fld id="{67AE9E58-E5B9-4E57-80C2-ECCF39F3F7BD}" type="slidenum">
              <a:rPr kumimoji="1" lang="ja-JP" altLang="en-US">
                <a:solidFill>
                  <a:prstClr val="black"/>
                </a:solidFill>
                <a:latin typeface="游ゴシック" panose="020F0502020204030204"/>
                <a:ea typeface="游ゴシック" panose="020B0400000000000000" pitchFamily="50" charset="-128"/>
              </a:rPr>
              <a:pPr defTabSz="456919">
                <a:defRPr/>
              </a:pPr>
              <a:t>1</a:t>
            </a:fld>
            <a:endParaRPr kumimoji="1" lang="ja-JP" altLang="en-US">
              <a:solidFill>
                <a:prstClr val="black"/>
              </a:solidFill>
              <a:latin typeface="游ゴシック" panose="020F0502020204030204"/>
              <a:ea typeface="游ゴシック" panose="020B0400000000000000" pitchFamily="50" charset="-128"/>
            </a:endParaRPr>
          </a:p>
        </p:txBody>
      </p:sp>
    </p:spTree>
    <p:extLst>
      <p:ext uri="{BB962C8B-B14F-4D97-AF65-F5344CB8AC3E}">
        <p14:creationId xmlns:p14="http://schemas.microsoft.com/office/powerpoint/2010/main" val="350318160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9AA0ED26-2718-4A93-9E4D-0BDAD5094BC5}" type="slidenum">
              <a:rPr kumimoji="1" lang="ja-JP" altLang="en-US" smtClean="0"/>
              <a:t>9</a:t>
            </a:fld>
            <a:endParaRPr kumimoji="1" lang="ja-JP" altLang="en-US"/>
          </a:p>
        </p:txBody>
      </p:sp>
    </p:spTree>
    <p:extLst>
      <p:ext uri="{BB962C8B-B14F-4D97-AF65-F5344CB8AC3E}">
        <p14:creationId xmlns:p14="http://schemas.microsoft.com/office/powerpoint/2010/main" val="310407740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81075" y="1241425"/>
            <a:ext cx="4835525" cy="3349625"/>
          </a:xfrm>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pPr defTabSz="456872">
              <a:defRPr/>
            </a:pPr>
            <a:fld id="{67AE9E58-E5B9-4E57-80C2-ECCF39F3F7BD}" type="slidenum">
              <a:rPr kumimoji="1" lang="ja-JP" altLang="en-US">
                <a:solidFill>
                  <a:prstClr val="black"/>
                </a:solidFill>
                <a:latin typeface="游ゴシック" panose="020F0502020204030204"/>
                <a:ea typeface="游ゴシック" panose="020B0400000000000000" pitchFamily="50" charset="-128"/>
              </a:rPr>
              <a:pPr defTabSz="456872">
                <a:defRPr/>
              </a:pPr>
              <a:t>12</a:t>
            </a:fld>
            <a:endParaRPr kumimoji="1" lang="ja-JP" altLang="en-US">
              <a:solidFill>
                <a:prstClr val="black"/>
              </a:solidFill>
              <a:latin typeface="游ゴシック" panose="020F0502020204030204"/>
              <a:ea typeface="游ゴシック" panose="020B0400000000000000" pitchFamily="50" charset="-128"/>
            </a:endParaRPr>
          </a:p>
        </p:txBody>
      </p:sp>
    </p:spTree>
    <p:extLst>
      <p:ext uri="{BB962C8B-B14F-4D97-AF65-F5344CB8AC3E}">
        <p14:creationId xmlns:p14="http://schemas.microsoft.com/office/powerpoint/2010/main" val="171784599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82663" y="1244600"/>
            <a:ext cx="4851400" cy="3359150"/>
          </a:xfrm>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pPr defTabSz="458248">
              <a:defRPr/>
            </a:pPr>
            <a:fld id="{67AE9E58-E5B9-4E57-80C2-ECCF39F3F7BD}" type="slidenum">
              <a:rPr kumimoji="1" lang="ja-JP" altLang="en-US">
                <a:solidFill>
                  <a:prstClr val="black"/>
                </a:solidFill>
                <a:latin typeface="游ゴシック" panose="020F0502020204030204"/>
                <a:ea typeface="游ゴシック" panose="020B0400000000000000" pitchFamily="50" charset="-128"/>
              </a:rPr>
              <a:pPr defTabSz="458248">
                <a:defRPr/>
              </a:pPr>
              <a:t>16</a:t>
            </a:fld>
            <a:endParaRPr kumimoji="1" lang="ja-JP" altLang="en-US">
              <a:solidFill>
                <a:prstClr val="black"/>
              </a:solidFill>
              <a:latin typeface="游ゴシック" panose="020F0502020204030204"/>
              <a:ea typeface="游ゴシック" panose="020B0400000000000000" pitchFamily="50" charset="-128"/>
            </a:endParaRPr>
          </a:p>
        </p:txBody>
      </p:sp>
    </p:spTree>
    <p:extLst>
      <p:ext uri="{BB962C8B-B14F-4D97-AF65-F5344CB8AC3E}">
        <p14:creationId xmlns:p14="http://schemas.microsoft.com/office/powerpoint/2010/main" val="300815364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82663" y="1244600"/>
            <a:ext cx="4851400" cy="3359150"/>
          </a:xfrm>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pPr defTabSz="458248">
              <a:defRPr/>
            </a:pPr>
            <a:fld id="{67AE9E58-E5B9-4E57-80C2-ECCF39F3F7BD}" type="slidenum">
              <a:rPr kumimoji="1" lang="ja-JP" altLang="en-US">
                <a:solidFill>
                  <a:prstClr val="black"/>
                </a:solidFill>
                <a:latin typeface="游ゴシック" panose="020F0502020204030204"/>
                <a:ea typeface="游ゴシック" panose="020B0400000000000000" pitchFamily="50" charset="-128"/>
              </a:rPr>
              <a:pPr defTabSz="458248">
                <a:defRPr/>
              </a:pPr>
              <a:t>17</a:t>
            </a:fld>
            <a:endParaRPr kumimoji="1" lang="ja-JP" altLang="en-US">
              <a:solidFill>
                <a:prstClr val="black"/>
              </a:solidFill>
              <a:latin typeface="游ゴシック" panose="020F0502020204030204"/>
              <a:ea typeface="游ゴシック" panose="020B0400000000000000" pitchFamily="50" charset="-128"/>
            </a:endParaRPr>
          </a:p>
        </p:txBody>
      </p:sp>
    </p:spTree>
    <p:extLst>
      <p:ext uri="{BB962C8B-B14F-4D97-AF65-F5344CB8AC3E}">
        <p14:creationId xmlns:p14="http://schemas.microsoft.com/office/powerpoint/2010/main" val="87390071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81075" y="1243013"/>
            <a:ext cx="4845050" cy="3354387"/>
          </a:xfrm>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pPr defTabSz="457419">
              <a:defRPr/>
            </a:pPr>
            <a:fld id="{67AE9E58-E5B9-4E57-80C2-ECCF39F3F7BD}" type="slidenum">
              <a:rPr kumimoji="1" lang="ja-JP" altLang="en-US">
                <a:solidFill>
                  <a:prstClr val="black"/>
                </a:solidFill>
                <a:latin typeface="游ゴシック" panose="020F0502020204030204"/>
                <a:ea typeface="游ゴシック" panose="020B0400000000000000" pitchFamily="50" charset="-128"/>
              </a:rPr>
              <a:pPr defTabSz="457419">
                <a:defRPr/>
              </a:pPr>
              <a:t>19</a:t>
            </a:fld>
            <a:endParaRPr kumimoji="1" lang="ja-JP" altLang="en-US">
              <a:solidFill>
                <a:prstClr val="black"/>
              </a:solidFill>
              <a:latin typeface="游ゴシック" panose="020F0502020204030204"/>
              <a:ea typeface="游ゴシック" panose="020B0400000000000000" pitchFamily="50" charset="-128"/>
            </a:endParaRPr>
          </a:p>
        </p:txBody>
      </p:sp>
    </p:spTree>
    <p:extLst>
      <p:ext uri="{BB962C8B-B14F-4D97-AF65-F5344CB8AC3E}">
        <p14:creationId xmlns:p14="http://schemas.microsoft.com/office/powerpoint/2010/main" val="173219395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742950" y="1122363"/>
            <a:ext cx="8420100" cy="2387600"/>
          </a:xfrm>
        </p:spPr>
        <p:txBody>
          <a:bodyPr anchor="b"/>
          <a:lstStyle>
            <a:lvl1pPr algn="ctr">
              <a:defRPr sz="6000"/>
            </a:lvl1pPr>
          </a:lstStyle>
          <a:p>
            <a:r>
              <a:rPr lang="ja-JP" altLang="en-US"/>
              <a:t>マスター タイトルの書式設定</a:t>
            </a:r>
            <a:endParaRPr lang="en-US" dirty="0"/>
          </a:p>
        </p:txBody>
      </p:sp>
      <p:sp>
        <p:nvSpPr>
          <p:cNvPr id="3" name="Subtitle 2"/>
          <p:cNvSpPr>
            <a:spLocks noGrp="1"/>
          </p:cNvSpPr>
          <p:nvPr>
            <p:ph type="subTitle" idx="1"/>
          </p:nvPr>
        </p:nvSpPr>
        <p:spPr>
          <a:xfrm>
            <a:off x="1238250" y="3602038"/>
            <a:ext cx="74295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4DCBB50F-3940-4DA8-A309-774C524A2DA7}" type="datetime1">
              <a:rPr kumimoji="1" lang="ja-JP" altLang="en-US" smtClean="0"/>
              <a:t>2025/9/25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87C2D5A9-7FE8-4BCE-BC19-6C3698A60E78}" type="slidenum">
              <a:rPr kumimoji="1" lang="ja-JP" altLang="en-US" smtClean="0"/>
              <a:t>‹#›</a:t>
            </a:fld>
            <a:endParaRPr kumimoji="1" lang="ja-JP" altLang="en-US"/>
          </a:p>
        </p:txBody>
      </p:sp>
    </p:spTree>
    <p:extLst>
      <p:ext uri="{BB962C8B-B14F-4D97-AF65-F5344CB8AC3E}">
        <p14:creationId xmlns:p14="http://schemas.microsoft.com/office/powerpoint/2010/main" val="63265322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B306E946-1F7F-444C-AAC7-5B5AEA45970C}" type="datetime1">
              <a:rPr kumimoji="1" lang="ja-JP" altLang="en-US" smtClean="0"/>
              <a:t>2025/9/25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87C2D5A9-7FE8-4BCE-BC19-6C3698A60E78}" type="slidenum">
              <a:rPr kumimoji="1" lang="ja-JP" altLang="en-US" smtClean="0"/>
              <a:t>‹#›</a:t>
            </a:fld>
            <a:endParaRPr kumimoji="1" lang="ja-JP" altLang="en-US"/>
          </a:p>
        </p:txBody>
      </p:sp>
    </p:spTree>
    <p:extLst>
      <p:ext uri="{BB962C8B-B14F-4D97-AF65-F5344CB8AC3E}">
        <p14:creationId xmlns:p14="http://schemas.microsoft.com/office/powerpoint/2010/main" val="242896032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88982" y="365125"/>
            <a:ext cx="2135981" cy="5811838"/>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681038" y="365125"/>
            <a:ext cx="6284119" cy="5811838"/>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48A2EEB5-2BFA-4D63-8326-EDE3BBDF2EF1}" type="datetime1">
              <a:rPr kumimoji="1" lang="ja-JP" altLang="en-US" smtClean="0"/>
              <a:t>2025/9/25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87C2D5A9-7FE8-4BCE-BC19-6C3698A60E78}" type="slidenum">
              <a:rPr kumimoji="1" lang="ja-JP" altLang="en-US" smtClean="0"/>
              <a:t>‹#›</a:t>
            </a:fld>
            <a:endParaRPr kumimoji="1" lang="ja-JP" altLang="en-US"/>
          </a:p>
        </p:txBody>
      </p:sp>
    </p:spTree>
    <p:extLst>
      <p:ext uri="{BB962C8B-B14F-4D97-AF65-F5344CB8AC3E}">
        <p14:creationId xmlns:p14="http://schemas.microsoft.com/office/powerpoint/2010/main" val="26144579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B56384A0-C137-4D0E-B3D3-6B195577A9C7}" type="datetime1">
              <a:rPr kumimoji="1" lang="ja-JP" altLang="en-US" smtClean="0"/>
              <a:t>2025/9/25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87C2D5A9-7FE8-4BCE-BC19-6C3698A60E78}" type="slidenum">
              <a:rPr kumimoji="1" lang="ja-JP" altLang="en-US" smtClean="0"/>
              <a:t>‹#›</a:t>
            </a:fld>
            <a:endParaRPr kumimoji="1" lang="ja-JP" altLang="en-US"/>
          </a:p>
        </p:txBody>
      </p:sp>
    </p:spTree>
    <p:extLst>
      <p:ext uri="{BB962C8B-B14F-4D97-AF65-F5344CB8AC3E}">
        <p14:creationId xmlns:p14="http://schemas.microsoft.com/office/powerpoint/2010/main" val="40891472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75879" y="1709740"/>
            <a:ext cx="8543925" cy="2852737"/>
          </a:xfrm>
        </p:spPr>
        <p:txBody>
          <a:bodyPr anchor="b"/>
          <a:lstStyle>
            <a:lvl1pPr>
              <a:defRPr sz="60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75879" y="4589465"/>
            <a:ext cx="8543925"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0FC45492-C4D3-4CC7-AC87-2F741CFAEFB4}" type="datetime1">
              <a:rPr kumimoji="1" lang="ja-JP" altLang="en-US" smtClean="0"/>
              <a:t>2025/9/25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87C2D5A9-7FE8-4BCE-BC19-6C3698A60E78}" type="slidenum">
              <a:rPr kumimoji="1" lang="ja-JP" altLang="en-US" smtClean="0"/>
              <a:t>‹#›</a:t>
            </a:fld>
            <a:endParaRPr kumimoji="1" lang="ja-JP" altLang="en-US"/>
          </a:p>
        </p:txBody>
      </p:sp>
    </p:spTree>
    <p:extLst>
      <p:ext uri="{BB962C8B-B14F-4D97-AF65-F5344CB8AC3E}">
        <p14:creationId xmlns:p14="http://schemas.microsoft.com/office/powerpoint/2010/main" val="22564926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681038" y="1825625"/>
            <a:ext cx="421005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5014913" y="1825625"/>
            <a:ext cx="421005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AECA022D-29E4-4B91-AA57-408152FEC677}" type="datetime1">
              <a:rPr kumimoji="1" lang="ja-JP" altLang="en-US" smtClean="0"/>
              <a:t>2025/9/25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87C2D5A9-7FE8-4BCE-BC19-6C3698A60E78}" type="slidenum">
              <a:rPr kumimoji="1" lang="ja-JP" altLang="en-US" smtClean="0"/>
              <a:t>‹#›</a:t>
            </a:fld>
            <a:endParaRPr kumimoji="1" lang="ja-JP" altLang="en-US"/>
          </a:p>
        </p:txBody>
      </p:sp>
    </p:spTree>
    <p:extLst>
      <p:ext uri="{BB962C8B-B14F-4D97-AF65-F5344CB8AC3E}">
        <p14:creationId xmlns:p14="http://schemas.microsoft.com/office/powerpoint/2010/main" val="174148736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82328" y="365127"/>
            <a:ext cx="8543925" cy="1325563"/>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682329" y="1681163"/>
            <a:ext cx="4190702"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Content Placeholder 3"/>
          <p:cNvSpPr>
            <a:spLocks noGrp="1"/>
          </p:cNvSpPr>
          <p:nvPr>
            <p:ph sz="half" idx="2"/>
          </p:nvPr>
        </p:nvSpPr>
        <p:spPr>
          <a:xfrm>
            <a:off x="682329" y="2505075"/>
            <a:ext cx="4190702"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5014913" y="1681163"/>
            <a:ext cx="4211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Content Placeholder 5"/>
          <p:cNvSpPr>
            <a:spLocks noGrp="1"/>
          </p:cNvSpPr>
          <p:nvPr>
            <p:ph sz="quarter" idx="4"/>
          </p:nvPr>
        </p:nvSpPr>
        <p:spPr>
          <a:xfrm>
            <a:off x="5014913" y="2505075"/>
            <a:ext cx="4211340"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E901394B-1C90-4BDE-8CAE-9B5D21FD501E}" type="datetime1">
              <a:rPr kumimoji="1" lang="ja-JP" altLang="en-US" smtClean="0"/>
              <a:t>2025/9/25</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87C2D5A9-7FE8-4BCE-BC19-6C3698A60E78}" type="slidenum">
              <a:rPr kumimoji="1" lang="ja-JP" altLang="en-US" smtClean="0"/>
              <a:t>‹#›</a:t>
            </a:fld>
            <a:endParaRPr kumimoji="1" lang="ja-JP" altLang="en-US"/>
          </a:p>
        </p:txBody>
      </p:sp>
    </p:spTree>
    <p:extLst>
      <p:ext uri="{BB962C8B-B14F-4D97-AF65-F5344CB8AC3E}">
        <p14:creationId xmlns:p14="http://schemas.microsoft.com/office/powerpoint/2010/main" val="216280399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5D614806-ABFE-4390-A533-62C8B66610E1}" type="datetime1">
              <a:rPr kumimoji="1" lang="ja-JP" altLang="en-US" smtClean="0"/>
              <a:t>2025/9/25</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87C2D5A9-7FE8-4BCE-BC19-6C3698A60E78}" type="slidenum">
              <a:rPr kumimoji="1" lang="ja-JP" altLang="en-US" smtClean="0"/>
              <a:t>‹#›</a:t>
            </a:fld>
            <a:endParaRPr kumimoji="1" lang="ja-JP" altLang="en-US"/>
          </a:p>
        </p:txBody>
      </p:sp>
    </p:spTree>
    <p:extLst>
      <p:ext uri="{BB962C8B-B14F-4D97-AF65-F5344CB8AC3E}">
        <p14:creationId xmlns:p14="http://schemas.microsoft.com/office/powerpoint/2010/main" val="163373364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8D2F87A-1FF6-4D31-9E6B-4D21CFE50575}" type="datetime1">
              <a:rPr kumimoji="1" lang="ja-JP" altLang="en-US" smtClean="0"/>
              <a:t>2025/9/25</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87C2D5A9-7FE8-4BCE-BC19-6C3698A60E78}" type="slidenum">
              <a:rPr kumimoji="1" lang="ja-JP" altLang="en-US" smtClean="0"/>
              <a:t>‹#›</a:t>
            </a:fld>
            <a:endParaRPr kumimoji="1" lang="ja-JP" altLang="en-US"/>
          </a:p>
        </p:txBody>
      </p:sp>
    </p:spTree>
    <p:extLst>
      <p:ext uri="{BB962C8B-B14F-4D97-AF65-F5344CB8AC3E}">
        <p14:creationId xmlns:p14="http://schemas.microsoft.com/office/powerpoint/2010/main" val="91112269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82328" y="457200"/>
            <a:ext cx="3194943" cy="1600200"/>
          </a:xfrm>
        </p:spPr>
        <p:txBody>
          <a:bodyPr anchor="b"/>
          <a:lstStyle>
            <a:lvl1pPr>
              <a:defRPr sz="3200"/>
            </a:lvl1pPr>
          </a:lstStyle>
          <a:p>
            <a:r>
              <a:rPr lang="ja-JP" altLang="en-US"/>
              <a:t>マスター タイトルの書式設定</a:t>
            </a:r>
            <a:endParaRPr lang="en-US" dirty="0"/>
          </a:p>
        </p:txBody>
      </p:sp>
      <p:sp>
        <p:nvSpPr>
          <p:cNvPr id="3" name="Content Placeholder 2"/>
          <p:cNvSpPr>
            <a:spLocks noGrp="1"/>
          </p:cNvSpPr>
          <p:nvPr>
            <p:ph idx="1"/>
          </p:nvPr>
        </p:nvSpPr>
        <p:spPr>
          <a:xfrm>
            <a:off x="4211340" y="987427"/>
            <a:ext cx="5014913"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682328" y="2057400"/>
            <a:ext cx="3194943"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49883507-F574-49C7-893B-AD7A576D209F}" type="datetime1">
              <a:rPr kumimoji="1" lang="ja-JP" altLang="en-US" smtClean="0"/>
              <a:t>2025/9/25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87C2D5A9-7FE8-4BCE-BC19-6C3698A60E78}" type="slidenum">
              <a:rPr kumimoji="1" lang="ja-JP" altLang="en-US" smtClean="0"/>
              <a:t>‹#›</a:t>
            </a:fld>
            <a:endParaRPr kumimoji="1" lang="ja-JP" altLang="en-US"/>
          </a:p>
        </p:txBody>
      </p:sp>
    </p:spTree>
    <p:extLst>
      <p:ext uri="{BB962C8B-B14F-4D97-AF65-F5344CB8AC3E}">
        <p14:creationId xmlns:p14="http://schemas.microsoft.com/office/powerpoint/2010/main" val="33776067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82328" y="457200"/>
            <a:ext cx="3194943" cy="1600200"/>
          </a:xfrm>
        </p:spPr>
        <p:txBody>
          <a:bodyPr anchor="b"/>
          <a:lstStyle>
            <a:lvl1pPr>
              <a:defRPr sz="32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4211340" y="987427"/>
            <a:ext cx="5014913"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図を追加</a:t>
            </a:r>
            <a:endParaRPr lang="en-US" dirty="0"/>
          </a:p>
        </p:txBody>
      </p:sp>
      <p:sp>
        <p:nvSpPr>
          <p:cNvPr id="4" name="Text Placeholder 3"/>
          <p:cNvSpPr>
            <a:spLocks noGrp="1"/>
          </p:cNvSpPr>
          <p:nvPr>
            <p:ph type="body" sz="half" idx="2"/>
          </p:nvPr>
        </p:nvSpPr>
        <p:spPr>
          <a:xfrm>
            <a:off x="682328" y="2057400"/>
            <a:ext cx="3194943"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7228CF23-7D5B-40D6-991E-A50E7C14291A}" type="datetime1">
              <a:rPr kumimoji="1" lang="ja-JP" altLang="en-US" smtClean="0"/>
              <a:t>2025/9/25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87C2D5A9-7FE8-4BCE-BC19-6C3698A60E78}" type="slidenum">
              <a:rPr kumimoji="1" lang="ja-JP" altLang="en-US" smtClean="0"/>
              <a:t>‹#›</a:t>
            </a:fld>
            <a:endParaRPr kumimoji="1" lang="ja-JP" altLang="en-US"/>
          </a:p>
        </p:txBody>
      </p:sp>
    </p:spTree>
    <p:extLst>
      <p:ext uri="{BB962C8B-B14F-4D97-AF65-F5344CB8AC3E}">
        <p14:creationId xmlns:p14="http://schemas.microsoft.com/office/powerpoint/2010/main" val="29979666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1038" y="365127"/>
            <a:ext cx="8543925" cy="1325563"/>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681038" y="1825625"/>
            <a:ext cx="8543925" cy="4351338"/>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681038" y="6356352"/>
            <a:ext cx="222885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EDEA758-C93F-4A9E-8CBF-58629DE07B5C}" type="datetime1">
              <a:rPr kumimoji="1" lang="ja-JP" altLang="en-US" smtClean="0"/>
              <a:t>2025/9/25</a:t>
            </a:fld>
            <a:endParaRPr kumimoji="1" lang="ja-JP" altLang="en-US"/>
          </a:p>
        </p:txBody>
      </p:sp>
      <p:sp>
        <p:nvSpPr>
          <p:cNvPr id="5" name="Footer Placeholder 4"/>
          <p:cNvSpPr>
            <a:spLocks noGrp="1"/>
          </p:cNvSpPr>
          <p:nvPr>
            <p:ph type="ftr" sz="quarter" idx="3"/>
          </p:nvPr>
        </p:nvSpPr>
        <p:spPr>
          <a:xfrm>
            <a:off x="3281363" y="6356352"/>
            <a:ext cx="3343275"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7677150" y="6492875"/>
            <a:ext cx="2228850" cy="365125"/>
          </a:xfrm>
          <a:prstGeom prst="rect">
            <a:avLst/>
          </a:prstGeom>
        </p:spPr>
        <p:txBody>
          <a:bodyPr vert="horz" lIns="91440" tIns="45720" rIns="91440" bIns="45720" rtlCol="0" anchor="ctr"/>
          <a:lstStyle>
            <a:lvl1pPr algn="r">
              <a:defRPr sz="1400">
                <a:solidFill>
                  <a:schemeClr val="tx1"/>
                </a:solidFill>
              </a:defRPr>
            </a:lvl1pPr>
          </a:lstStyle>
          <a:p>
            <a:fld id="{87C2D5A9-7FE8-4BCE-BC19-6C3698A60E78}" type="slidenum">
              <a:rPr kumimoji="1" lang="ja-JP" altLang="en-US" smtClean="0"/>
              <a:pPr/>
              <a:t>‹#›</a:t>
            </a:fld>
            <a:endParaRPr kumimoji="1" lang="ja-JP" altLang="en-US" dirty="0"/>
          </a:p>
        </p:txBody>
      </p:sp>
    </p:spTree>
    <p:extLst>
      <p:ext uri="{BB962C8B-B14F-4D97-AF65-F5344CB8AC3E}">
        <p14:creationId xmlns:p14="http://schemas.microsoft.com/office/powerpoint/2010/main" val="277810637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emf"/><Relationship Id="rId1" Type="http://schemas.openxmlformats.org/officeDocument/2006/relationships/slideLayout" Target="../slideLayouts/slideLayout1.xml"/><Relationship Id="rId4" Type="http://schemas.openxmlformats.org/officeDocument/2006/relationships/image" Target="../media/image7.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image" Target="../media/image10.png"/></Relationships>
</file>

<file path=ppt/slides/_rels/slide1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18.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p:cNvSpPr txBox="1"/>
          <p:nvPr/>
        </p:nvSpPr>
        <p:spPr>
          <a:xfrm>
            <a:off x="3239589" y="1384658"/>
            <a:ext cx="4153988" cy="646331"/>
          </a:xfrm>
          <a:prstGeom prst="rect">
            <a:avLst/>
          </a:prstGeom>
          <a:noFill/>
        </p:spPr>
        <p:txBody>
          <a:bodyPr wrap="square" rtlCol="0">
            <a:spAutoFit/>
          </a:bodyPr>
          <a:lstStyle/>
          <a:p>
            <a:r>
              <a:rPr kumimoji="1" lang="ja-JP" altLang="en-US" sz="3600" b="1" dirty="0">
                <a:solidFill>
                  <a:srgbClr val="000000"/>
                </a:solidFill>
                <a:latin typeface="メイリオ" panose="020B0604030504040204" pitchFamily="50" charset="-128"/>
                <a:ea typeface="メイリオ" panose="020B0604030504040204" pitchFamily="50" charset="-128"/>
              </a:rPr>
              <a:t>各分野の連携項目</a:t>
            </a:r>
            <a:endParaRPr kumimoji="1" lang="ja-JP" altLang="en-US" sz="3600" dirty="0">
              <a:latin typeface="メイリオ" panose="020B0604030504040204" pitchFamily="50" charset="-128"/>
              <a:ea typeface="メイリオ" panose="020B0604030504040204" pitchFamily="50" charset="-128"/>
            </a:endParaRPr>
          </a:p>
        </p:txBody>
      </p:sp>
      <p:cxnSp>
        <p:nvCxnSpPr>
          <p:cNvPr id="6" name="直線コネクタ 5"/>
          <p:cNvCxnSpPr/>
          <p:nvPr/>
        </p:nvCxnSpPr>
        <p:spPr>
          <a:xfrm flipV="1">
            <a:off x="548640" y="2030989"/>
            <a:ext cx="8934994" cy="13063"/>
          </a:xfrm>
          <a:prstGeom prst="line">
            <a:avLst/>
          </a:prstGeom>
        </p:spPr>
        <p:style>
          <a:lnRef idx="1">
            <a:schemeClr val="dk1"/>
          </a:lnRef>
          <a:fillRef idx="0">
            <a:schemeClr val="dk1"/>
          </a:fillRef>
          <a:effectRef idx="0">
            <a:schemeClr val="dk1"/>
          </a:effectRef>
          <a:fontRef idx="minor">
            <a:schemeClr val="tx1"/>
          </a:fontRef>
        </p:style>
      </p:cxnSp>
      <p:sp>
        <p:nvSpPr>
          <p:cNvPr id="7" name="テキスト ボックス 6"/>
          <p:cNvSpPr txBox="1"/>
          <p:nvPr/>
        </p:nvSpPr>
        <p:spPr>
          <a:xfrm>
            <a:off x="4287355" y="2336137"/>
            <a:ext cx="5222405" cy="4382738"/>
          </a:xfrm>
          <a:prstGeom prst="rect">
            <a:avLst/>
          </a:prstGeom>
          <a:noFill/>
        </p:spPr>
        <p:txBody>
          <a:bodyPr wrap="square" rtlCol="0">
            <a:spAutoFit/>
          </a:bodyPr>
          <a:lstStyle/>
          <a:p>
            <a:pPr algn="l">
              <a:lnSpc>
                <a:spcPct val="130000"/>
              </a:lnSpc>
              <a:spcAft>
                <a:spcPts val="600"/>
              </a:spcAft>
            </a:pPr>
            <a:r>
              <a:rPr kumimoji="1" lang="ja-JP" altLang="en-US" sz="1600" b="1" dirty="0">
                <a:latin typeface="+mn-ea"/>
              </a:rPr>
              <a:t>（１）産業振興分野</a:t>
            </a:r>
            <a:endParaRPr kumimoji="1" lang="en-US" altLang="ja-JP" sz="1600" b="1" dirty="0">
              <a:latin typeface="+mn-ea"/>
            </a:endParaRPr>
          </a:p>
          <a:p>
            <a:pPr>
              <a:lnSpc>
                <a:spcPct val="130000"/>
              </a:lnSpc>
              <a:spcAft>
                <a:spcPts val="600"/>
              </a:spcAft>
            </a:pPr>
            <a:r>
              <a:rPr kumimoji="1" lang="en-US" altLang="ja-JP" sz="1600" dirty="0">
                <a:latin typeface="+mn-ea"/>
              </a:rPr>
              <a:t>     </a:t>
            </a:r>
            <a:r>
              <a:rPr kumimoji="1" lang="ja-JP" altLang="en-US" sz="1600" dirty="0">
                <a:latin typeface="+mn-ea"/>
              </a:rPr>
              <a:t>・めざすべき姿   ･･････････････</a:t>
            </a:r>
            <a:r>
              <a:rPr kumimoji="1" lang="en-US" altLang="ja-JP" sz="1600" dirty="0">
                <a:latin typeface="+mn-ea"/>
              </a:rPr>
              <a:t>	P</a:t>
            </a:r>
            <a:r>
              <a:rPr kumimoji="1" lang="ja-JP" altLang="en-US" sz="1600" dirty="0">
                <a:latin typeface="+mn-ea"/>
              </a:rPr>
              <a:t>１</a:t>
            </a:r>
            <a:endParaRPr kumimoji="1" lang="en-US" altLang="ja-JP" sz="1600" dirty="0">
              <a:latin typeface="+mn-ea"/>
            </a:endParaRPr>
          </a:p>
          <a:p>
            <a:pPr>
              <a:lnSpc>
                <a:spcPct val="130000"/>
              </a:lnSpc>
              <a:spcAft>
                <a:spcPts val="600"/>
              </a:spcAft>
            </a:pPr>
            <a:r>
              <a:rPr kumimoji="1" lang="en-US" altLang="ja-JP" sz="1600" dirty="0">
                <a:latin typeface="+mn-ea"/>
              </a:rPr>
              <a:t>     </a:t>
            </a:r>
            <a:r>
              <a:rPr kumimoji="1" lang="ja-JP" altLang="en-US" sz="1600" dirty="0">
                <a:latin typeface="+mn-ea"/>
              </a:rPr>
              <a:t>・連携項目等   ････････････････</a:t>
            </a:r>
            <a:r>
              <a:rPr kumimoji="1" lang="en-US" altLang="ja-JP" sz="1600" dirty="0">
                <a:latin typeface="+mn-ea"/>
              </a:rPr>
              <a:t>	P</a:t>
            </a:r>
            <a:r>
              <a:rPr kumimoji="1" lang="ja-JP" altLang="en-US" sz="1600" dirty="0">
                <a:latin typeface="+mn-ea"/>
              </a:rPr>
              <a:t>２～</a:t>
            </a:r>
            <a:r>
              <a:rPr kumimoji="1" lang="en-US" altLang="ja-JP" sz="1600" dirty="0">
                <a:latin typeface="+mn-ea"/>
              </a:rPr>
              <a:t>11</a:t>
            </a:r>
          </a:p>
          <a:p>
            <a:pPr algn="l">
              <a:lnSpc>
                <a:spcPct val="130000"/>
              </a:lnSpc>
              <a:spcAft>
                <a:spcPts val="600"/>
              </a:spcAft>
            </a:pPr>
            <a:r>
              <a:rPr kumimoji="1" lang="ja-JP" altLang="en-US" sz="1600" b="1" dirty="0">
                <a:latin typeface="+mn-ea"/>
              </a:rPr>
              <a:t>（２）観光振興分野</a:t>
            </a:r>
            <a:endParaRPr kumimoji="1" lang="en-US" altLang="ja-JP" sz="1600" b="1" dirty="0">
              <a:latin typeface="+mn-ea"/>
            </a:endParaRPr>
          </a:p>
          <a:p>
            <a:pPr>
              <a:lnSpc>
                <a:spcPct val="130000"/>
              </a:lnSpc>
              <a:spcAft>
                <a:spcPts val="600"/>
              </a:spcAft>
            </a:pPr>
            <a:r>
              <a:rPr kumimoji="1" lang="en-US" altLang="ja-JP" sz="1600" dirty="0">
                <a:latin typeface="+mn-ea"/>
              </a:rPr>
              <a:t>     </a:t>
            </a:r>
            <a:r>
              <a:rPr kumimoji="1" lang="ja-JP" altLang="en-US" sz="1600" dirty="0">
                <a:latin typeface="+mn-ea"/>
              </a:rPr>
              <a:t>・めざすべき姿   ･･････････････</a:t>
            </a:r>
            <a:r>
              <a:rPr kumimoji="1" lang="en-US" altLang="ja-JP" sz="1600" dirty="0">
                <a:latin typeface="+mn-ea"/>
              </a:rPr>
              <a:t>	</a:t>
            </a:r>
            <a:r>
              <a:rPr kumimoji="1" lang="ja-JP" altLang="en-US" sz="1600" dirty="0">
                <a:latin typeface="+mn-ea"/>
              </a:rPr>
              <a:t>Ｐ</a:t>
            </a:r>
            <a:r>
              <a:rPr kumimoji="1" lang="en-US" altLang="ja-JP" sz="1600" dirty="0">
                <a:latin typeface="+mn-ea"/>
              </a:rPr>
              <a:t>12</a:t>
            </a:r>
          </a:p>
          <a:p>
            <a:pPr>
              <a:lnSpc>
                <a:spcPct val="130000"/>
              </a:lnSpc>
              <a:spcAft>
                <a:spcPts val="600"/>
              </a:spcAft>
            </a:pPr>
            <a:r>
              <a:rPr kumimoji="1" lang="en-US" altLang="ja-JP" sz="1600" dirty="0">
                <a:latin typeface="+mn-ea"/>
              </a:rPr>
              <a:t>     </a:t>
            </a:r>
            <a:r>
              <a:rPr kumimoji="1" lang="ja-JP" altLang="en-US" sz="1600" dirty="0">
                <a:latin typeface="+mn-ea"/>
              </a:rPr>
              <a:t>・連携項目等   ････････････････</a:t>
            </a:r>
            <a:r>
              <a:rPr kumimoji="1" lang="en-US" altLang="ja-JP" sz="1600" dirty="0">
                <a:latin typeface="+mn-ea"/>
              </a:rPr>
              <a:t>	</a:t>
            </a:r>
            <a:r>
              <a:rPr kumimoji="1" lang="ja-JP" altLang="en-US" sz="1600" dirty="0">
                <a:latin typeface="+mn-ea"/>
              </a:rPr>
              <a:t>Ｐ</a:t>
            </a:r>
            <a:r>
              <a:rPr kumimoji="1" lang="en-US" altLang="ja-JP" sz="1600" dirty="0">
                <a:latin typeface="+mn-ea"/>
              </a:rPr>
              <a:t>13</a:t>
            </a:r>
            <a:r>
              <a:rPr kumimoji="1" lang="ja-JP" altLang="en-US" sz="1600" dirty="0">
                <a:latin typeface="+mn-ea"/>
              </a:rPr>
              <a:t>～</a:t>
            </a:r>
            <a:r>
              <a:rPr kumimoji="1" lang="en-US" altLang="ja-JP" sz="1600" dirty="0">
                <a:latin typeface="+mn-ea"/>
              </a:rPr>
              <a:t>15</a:t>
            </a:r>
          </a:p>
          <a:p>
            <a:pPr>
              <a:lnSpc>
                <a:spcPct val="130000"/>
              </a:lnSpc>
              <a:spcAft>
                <a:spcPts val="600"/>
              </a:spcAft>
            </a:pPr>
            <a:r>
              <a:rPr kumimoji="1" lang="ja-JP" altLang="en-US" sz="1600" b="1" dirty="0">
                <a:latin typeface="+mn-ea"/>
              </a:rPr>
              <a:t>（３）国際金融都市分野</a:t>
            </a:r>
            <a:endParaRPr kumimoji="1" lang="en-US" altLang="ja-JP" sz="1600" b="1" dirty="0">
              <a:latin typeface="+mn-ea"/>
            </a:endParaRPr>
          </a:p>
          <a:p>
            <a:pPr>
              <a:lnSpc>
                <a:spcPct val="130000"/>
              </a:lnSpc>
              <a:spcAft>
                <a:spcPts val="600"/>
              </a:spcAft>
            </a:pPr>
            <a:r>
              <a:rPr kumimoji="1" lang="en-US" altLang="ja-JP" sz="1600" dirty="0">
                <a:latin typeface="+mn-ea"/>
              </a:rPr>
              <a:t>     </a:t>
            </a:r>
            <a:r>
              <a:rPr kumimoji="1" lang="ja-JP" altLang="en-US" sz="1600" dirty="0">
                <a:latin typeface="+mn-ea"/>
              </a:rPr>
              <a:t>・めざすべき姿   ･･････････････</a:t>
            </a:r>
            <a:r>
              <a:rPr kumimoji="1" lang="en-US" altLang="ja-JP" sz="1600" dirty="0">
                <a:latin typeface="+mn-ea"/>
              </a:rPr>
              <a:t>	</a:t>
            </a:r>
            <a:r>
              <a:rPr kumimoji="1" lang="ja-JP" altLang="en-US" sz="1600" dirty="0">
                <a:latin typeface="+mn-ea"/>
              </a:rPr>
              <a:t>Ｐ</a:t>
            </a:r>
            <a:r>
              <a:rPr kumimoji="1" lang="en-US" altLang="ja-JP" sz="1600" dirty="0">
                <a:latin typeface="+mn-ea"/>
              </a:rPr>
              <a:t>16</a:t>
            </a:r>
          </a:p>
          <a:p>
            <a:pPr>
              <a:lnSpc>
                <a:spcPct val="130000"/>
              </a:lnSpc>
              <a:spcAft>
                <a:spcPts val="600"/>
              </a:spcAft>
            </a:pPr>
            <a:r>
              <a:rPr kumimoji="1" lang="en-US" altLang="ja-JP" sz="1600" dirty="0">
                <a:latin typeface="+mn-ea"/>
              </a:rPr>
              <a:t>     </a:t>
            </a:r>
            <a:r>
              <a:rPr kumimoji="1" lang="ja-JP" altLang="en-US" sz="1600" dirty="0">
                <a:latin typeface="+mn-ea"/>
              </a:rPr>
              <a:t>・連携項目等   ････････････････</a:t>
            </a:r>
            <a:r>
              <a:rPr kumimoji="1" lang="en-US" altLang="ja-JP" sz="1600" dirty="0">
                <a:latin typeface="+mn-ea"/>
              </a:rPr>
              <a:t>	</a:t>
            </a:r>
            <a:r>
              <a:rPr kumimoji="1" lang="ja-JP" altLang="en-US" sz="1600" dirty="0">
                <a:latin typeface="+mn-ea"/>
              </a:rPr>
              <a:t>Ｐ</a:t>
            </a:r>
            <a:r>
              <a:rPr kumimoji="1" lang="en-US" altLang="ja-JP" sz="1600" dirty="0">
                <a:latin typeface="+mn-ea"/>
              </a:rPr>
              <a:t>17</a:t>
            </a:r>
            <a:r>
              <a:rPr kumimoji="1" lang="ja-JP" altLang="en-US" sz="1600" dirty="0">
                <a:latin typeface="+mn-ea"/>
              </a:rPr>
              <a:t>～</a:t>
            </a:r>
            <a:r>
              <a:rPr kumimoji="1" lang="en-US" altLang="ja-JP" sz="1600" dirty="0">
                <a:latin typeface="+mn-ea"/>
              </a:rPr>
              <a:t>18</a:t>
            </a:r>
            <a:r>
              <a:rPr kumimoji="1" lang="ja-JP" altLang="en-US" sz="1600" dirty="0">
                <a:latin typeface="+mn-ea"/>
              </a:rPr>
              <a:t> </a:t>
            </a:r>
            <a:endParaRPr kumimoji="1" lang="en-US" altLang="ja-JP" sz="1600" dirty="0">
              <a:latin typeface="+mn-ea"/>
            </a:endParaRPr>
          </a:p>
          <a:p>
            <a:pPr>
              <a:lnSpc>
                <a:spcPct val="130000"/>
              </a:lnSpc>
              <a:spcAft>
                <a:spcPts val="600"/>
              </a:spcAft>
            </a:pPr>
            <a:r>
              <a:rPr kumimoji="1" lang="ja-JP" altLang="en-US" sz="1600" b="1" dirty="0">
                <a:latin typeface="+mn-ea"/>
              </a:rPr>
              <a:t>（４）各分野共通</a:t>
            </a:r>
            <a:r>
              <a:rPr kumimoji="1" lang="ja-JP" altLang="en-US" sz="1600" dirty="0">
                <a:latin typeface="+mn-ea"/>
              </a:rPr>
              <a:t>    ･･････････････</a:t>
            </a:r>
            <a:r>
              <a:rPr kumimoji="1" lang="en-US" altLang="ja-JP" sz="1600" dirty="0">
                <a:latin typeface="+mn-ea"/>
              </a:rPr>
              <a:t>	</a:t>
            </a:r>
            <a:r>
              <a:rPr kumimoji="1" lang="ja-JP" altLang="en-US" sz="1600" dirty="0">
                <a:latin typeface="+mn-ea"/>
              </a:rPr>
              <a:t>Ｐ</a:t>
            </a:r>
            <a:r>
              <a:rPr kumimoji="1" lang="en-US" altLang="ja-JP" sz="1600" dirty="0">
                <a:latin typeface="+mn-ea"/>
              </a:rPr>
              <a:t>19</a:t>
            </a:r>
            <a:endParaRPr kumimoji="1" lang="en-US" altLang="ja-JP" sz="1600" b="1" dirty="0">
              <a:latin typeface="+mn-ea"/>
            </a:endParaRPr>
          </a:p>
          <a:p>
            <a:pPr>
              <a:lnSpc>
                <a:spcPct val="130000"/>
              </a:lnSpc>
              <a:spcAft>
                <a:spcPts val="600"/>
              </a:spcAft>
            </a:pPr>
            <a:endParaRPr kumimoji="1" lang="ja-JP" altLang="en-US" sz="1600" dirty="0">
              <a:latin typeface="+mn-ea"/>
            </a:endParaRPr>
          </a:p>
        </p:txBody>
      </p:sp>
      <p:sp>
        <p:nvSpPr>
          <p:cNvPr id="5" name="テキスト ボックス 4"/>
          <p:cNvSpPr txBox="1"/>
          <p:nvPr/>
        </p:nvSpPr>
        <p:spPr>
          <a:xfrm>
            <a:off x="8216537" y="586839"/>
            <a:ext cx="1267097" cy="400110"/>
          </a:xfrm>
          <a:prstGeom prst="rect">
            <a:avLst/>
          </a:prstGeom>
          <a:solidFill>
            <a:schemeClr val="bg1"/>
          </a:solidFill>
          <a:ln>
            <a:solidFill>
              <a:schemeClr val="tx1"/>
            </a:solidFill>
          </a:ln>
        </p:spPr>
        <p:txBody>
          <a:bodyPr wrap="square" rtlCol="0">
            <a:spAutoFit/>
          </a:bodyPr>
          <a:lstStyle/>
          <a:p>
            <a:pPr algn="ctr"/>
            <a:r>
              <a:rPr kumimoji="1" lang="ja-JP" altLang="en-US" sz="2000" b="1" dirty="0">
                <a:latin typeface="ＭＳ ゴシック" panose="020B0609070205080204" pitchFamily="49" charset="-128"/>
                <a:ea typeface="ＭＳ ゴシック" panose="020B0609070205080204" pitchFamily="49" charset="-128"/>
              </a:rPr>
              <a:t>資料 ２</a:t>
            </a:r>
          </a:p>
        </p:txBody>
      </p:sp>
    </p:spTree>
    <p:extLst>
      <p:ext uri="{BB962C8B-B14F-4D97-AF65-F5344CB8AC3E}">
        <p14:creationId xmlns:p14="http://schemas.microsoft.com/office/powerpoint/2010/main" val="420784911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 name="角丸四角形 42"/>
          <p:cNvSpPr/>
          <p:nvPr/>
        </p:nvSpPr>
        <p:spPr>
          <a:xfrm>
            <a:off x="189639" y="3185452"/>
            <a:ext cx="9640161" cy="1604119"/>
          </a:xfrm>
          <a:prstGeom prst="roundRect">
            <a:avLst>
              <a:gd name="adj" fmla="val 6195"/>
            </a:avLst>
          </a:prstGeom>
          <a:solidFill>
            <a:schemeClr val="accent1">
              <a:lumMod val="20000"/>
              <a:lumOff val="80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dirty="0">
                <a:solidFill>
                  <a:schemeClr val="tx1"/>
                </a:solidFill>
                <a:latin typeface="UD デジタル 教科書体 NK-B" panose="02020700000000000000" pitchFamily="18" charset="-128"/>
                <a:ea typeface="UD デジタル 教科書体 NK-B" panose="02020700000000000000" pitchFamily="18" charset="-128"/>
              </a:rPr>
              <a:t>　</a:t>
            </a:r>
            <a:endParaRPr kumimoji="1" lang="en-US" altLang="ja-JP" dirty="0">
              <a:solidFill>
                <a:schemeClr val="tx1"/>
              </a:solidFill>
              <a:latin typeface="UD デジタル 教科書体 NK-B" panose="02020700000000000000" pitchFamily="18" charset="-128"/>
              <a:ea typeface="UD デジタル 教科書体 NK-B" panose="02020700000000000000" pitchFamily="18" charset="-128"/>
            </a:endParaRPr>
          </a:p>
        </p:txBody>
      </p:sp>
      <p:sp>
        <p:nvSpPr>
          <p:cNvPr id="4" name="正方形/長方形 3"/>
          <p:cNvSpPr/>
          <p:nvPr/>
        </p:nvSpPr>
        <p:spPr>
          <a:xfrm>
            <a:off x="0" y="1"/>
            <a:ext cx="9906000" cy="473953"/>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286" b="1" dirty="0">
                <a:latin typeface="UD デジタル 教科書体 NK-B" panose="02020700000000000000" pitchFamily="18" charset="-128"/>
                <a:ea typeface="UD デジタル 教科書体 NK-B" panose="02020700000000000000" pitchFamily="18" charset="-128"/>
              </a:rPr>
              <a:t>空飛ぶクルマの実装推進　</a:t>
            </a:r>
          </a:p>
        </p:txBody>
      </p:sp>
      <p:sp>
        <p:nvSpPr>
          <p:cNvPr id="5" name="正方形/長方形 4"/>
          <p:cNvSpPr/>
          <p:nvPr/>
        </p:nvSpPr>
        <p:spPr>
          <a:xfrm>
            <a:off x="226875" y="46514"/>
            <a:ext cx="1761417" cy="38380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600" dirty="0">
                <a:solidFill>
                  <a:schemeClr val="tx1"/>
                </a:solidFill>
                <a:latin typeface="UD デジタル 教科書体 NK-B" panose="02020700000000000000" pitchFamily="18" charset="-128"/>
                <a:ea typeface="UD デジタル 教科書体 NK-B" panose="02020700000000000000" pitchFamily="18" charset="-128"/>
              </a:rPr>
              <a:t>産業振興</a:t>
            </a:r>
            <a:r>
              <a:rPr kumimoji="1" lang="en-US" altLang="ja-JP" sz="1600" dirty="0">
                <a:solidFill>
                  <a:schemeClr val="tx1"/>
                </a:solidFill>
                <a:latin typeface="UD デジタル 教科書体 NK-B" panose="02020700000000000000" pitchFamily="18" charset="-128"/>
                <a:ea typeface="UD デジタル 教科書体 NK-B" panose="02020700000000000000" pitchFamily="18" charset="-128"/>
              </a:rPr>
              <a:t>PT</a:t>
            </a:r>
            <a:endParaRPr kumimoji="1" lang="ja-JP" altLang="en-US" sz="1600" dirty="0">
              <a:solidFill>
                <a:schemeClr val="tx1"/>
              </a:solidFill>
              <a:latin typeface="UD デジタル 教科書体 NK-B" panose="02020700000000000000" pitchFamily="18" charset="-128"/>
              <a:ea typeface="UD デジタル 教科書体 NK-B" panose="02020700000000000000" pitchFamily="18" charset="-128"/>
            </a:endParaRPr>
          </a:p>
        </p:txBody>
      </p:sp>
      <p:sp>
        <p:nvSpPr>
          <p:cNvPr id="6" name="角丸四角形 5"/>
          <p:cNvSpPr/>
          <p:nvPr/>
        </p:nvSpPr>
        <p:spPr>
          <a:xfrm>
            <a:off x="226875" y="907874"/>
            <a:ext cx="9657103" cy="2231181"/>
          </a:xfrm>
          <a:prstGeom prst="roundRect">
            <a:avLst>
              <a:gd name="adj" fmla="val 6195"/>
            </a:avLst>
          </a:prstGeom>
          <a:solidFill>
            <a:schemeClr val="accent1">
              <a:lumMod val="20000"/>
              <a:lumOff val="80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dirty="0">
                <a:solidFill>
                  <a:schemeClr val="tx1"/>
                </a:solidFill>
                <a:latin typeface="UD デジタル 教科書体 NK-B" panose="02020700000000000000" pitchFamily="18" charset="-128"/>
                <a:ea typeface="UD デジタル 教科書体 NK-B" panose="02020700000000000000" pitchFamily="18" charset="-128"/>
              </a:rPr>
              <a:t>　</a:t>
            </a:r>
            <a:endParaRPr kumimoji="1" lang="en-US" altLang="ja-JP" dirty="0">
              <a:solidFill>
                <a:schemeClr val="tx1"/>
              </a:solidFill>
              <a:latin typeface="UD デジタル 教科書体 NK-B" panose="02020700000000000000" pitchFamily="18" charset="-128"/>
              <a:ea typeface="UD デジタル 教科書体 NK-B" panose="02020700000000000000" pitchFamily="18" charset="-128"/>
            </a:endParaRPr>
          </a:p>
        </p:txBody>
      </p:sp>
      <p:sp>
        <p:nvSpPr>
          <p:cNvPr id="7" name="テキスト ボックス 6"/>
          <p:cNvSpPr txBox="1"/>
          <p:nvPr/>
        </p:nvSpPr>
        <p:spPr>
          <a:xfrm>
            <a:off x="64693" y="527438"/>
            <a:ext cx="2280478" cy="400110"/>
          </a:xfrm>
          <a:prstGeom prst="rect">
            <a:avLst/>
          </a:prstGeom>
          <a:noFill/>
        </p:spPr>
        <p:txBody>
          <a:bodyPr wrap="square" rtlCol="0">
            <a:spAutoFit/>
          </a:bodyPr>
          <a:lstStyle/>
          <a:p>
            <a:r>
              <a:rPr kumimoji="1" lang="en-US" altLang="ja-JP" sz="2000" dirty="0">
                <a:latin typeface="UD デジタル 教科書体 NK-B" panose="02020700000000000000" pitchFamily="18" charset="-128"/>
                <a:ea typeface="UD デジタル 教科書体 NK-B" panose="02020700000000000000" pitchFamily="18" charset="-128"/>
              </a:rPr>
              <a:t>【</a:t>
            </a:r>
            <a:r>
              <a:rPr kumimoji="1" lang="ja-JP" altLang="en-US" sz="2000" dirty="0">
                <a:latin typeface="UD デジタル 教科書体 NK-B" panose="02020700000000000000" pitchFamily="18" charset="-128"/>
                <a:ea typeface="UD デジタル 教科書体 NK-B" panose="02020700000000000000" pitchFamily="18" charset="-128"/>
              </a:rPr>
              <a:t>連携内容</a:t>
            </a:r>
            <a:r>
              <a:rPr kumimoji="1" lang="en-US" altLang="ja-JP" sz="2000" dirty="0">
                <a:latin typeface="UD デジタル 教科書体 NK-B" panose="02020700000000000000" pitchFamily="18" charset="-128"/>
                <a:ea typeface="UD デジタル 教科書体 NK-B" panose="02020700000000000000" pitchFamily="18" charset="-128"/>
              </a:rPr>
              <a:t>】</a:t>
            </a:r>
          </a:p>
        </p:txBody>
      </p:sp>
      <p:sp>
        <p:nvSpPr>
          <p:cNvPr id="11" name="角丸四角形 10"/>
          <p:cNvSpPr/>
          <p:nvPr/>
        </p:nvSpPr>
        <p:spPr>
          <a:xfrm>
            <a:off x="189639" y="4846956"/>
            <a:ext cx="9694338" cy="1796075"/>
          </a:xfrm>
          <a:prstGeom prst="roundRect">
            <a:avLst>
              <a:gd name="adj" fmla="val 6195"/>
            </a:avLst>
          </a:prstGeom>
          <a:solidFill>
            <a:schemeClr val="accent1">
              <a:lumMod val="20000"/>
              <a:lumOff val="80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dirty="0">
                <a:solidFill>
                  <a:schemeClr val="tx1"/>
                </a:solidFill>
                <a:latin typeface="UD デジタル 教科書体 NK-B" panose="02020700000000000000" pitchFamily="18" charset="-128"/>
                <a:ea typeface="UD デジタル 教科書体 NK-B" panose="02020700000000000000" pitchFamily="18" charset="-128"/>
              </a:rPr>
              <a:t>　</a:t>
            </a:r>
            <a:endParaRPr kumimoji="1" lang="en-US" altLang="ja-JP" dirty="0">
              <a:solidFill>
                <a:schemeClr val="tx1"/>
              </a:solidFill>
              <a:latin typeface="UD デジタル 教科書体 NK-B" panose="02020700000000000000" pitchFamily="18" charset="-128"/>
              <a:ea typeface="UD デジタル 教科書体 NK-B" panose="02020700000000000000" pitchFamily="18" charset="-128"/>
            </a:endParaRPr>
          </a:p>
        </p:txBody>
      </p:sp>
      <p:sp>
        <p:nvSpPr>
          <p:cNvPr id="17" name="角丸四角形 16"/>
          <p:cNvSpPr/>
          <p:nvPr/>
        </p:nvSpPr>
        <p:spPr>
          <a:xfrm>
            <a:off x="2132339" y="1062165"/>
            <a:ext cx="3681225" cy="1951783"/>
          </a:xfrm>
          <a:prstGeom prst="roundRect">
            <a:avLst>
              <a:gd name="adj" fmla="val 11811"/>
            </a:avLst>
          </a:prstGeom>
          <a:ln w="28575">
            <a:solidFill>
              <a:schemeClr val="accent6">
                <a:lumMod val="60000"/>
                <a:lumOff val="40000"/>
              </a:schemeClr>
            </a:solidFill>
          </a:ln>
        </p:spPr>
        <p:style>
          <a:lnRef idx="2">
            <a:schemeClr val="accent1"/>
          </a:lnRef>
          <a:fillRef idx="1">
            <a:schemeClr val="lt1"/>
          </a:fillRef>
          <a:effectRef idx="0">
            <a:schemeClr val="accent1"/>
          </a:effectRef>
          <a:fontRef idx="minor">
            <a:schemeClr val="dk1"/>
          </a:fontRef>
        </p:style>
        <p:txBody>
          <a:bodyPr lIns="0" tIns="0" rIns="0" bIns="0" rtlCol="0" anchor="t" anchorCtr="0"/>
          <a:lstStyle/>
          <a:p>
            <a:r>
              <a:rPr kumimoji="1" lang="ja-JP" altLang="en-US" sz="1600" dirty="0">
                <a:solidFill>
                  <a:schemeClr val="tx1"/>
                </a:solidFill>
                <a:latin typeface="UD デジタル 教科書体 NK-B" panose="02020700000000000000" pitchFamily="18" charset="-128"/>
                <a:ea typeface="UD デジタル 教科書体 NK-B" panose="02020700000000000000" pitchFamily="18" charset="-128"/>
              </a:rPr>
              <a:t>◇実証実験の支援体制・環境の整備</a:t>
            </a:r>
            <a:endParaRPr kumimoji="1" lang="en-US" altLang="ja-JP" sz="1600" dirty="0">
              <a:solidFill>
                <a:schemeClr val="tx1"/>
              </a:solidFill>
              <a:latin typeface="UD デジタル 教科書体 NK-B" panose="02020700000000000000" pitchFamily="18" charset="-128"/>
              <a:ea typeface="UD デジタル 教科書体 NK-B" panose="02020700000000000000" pitchFamily="18" charset="-128"/>
            </a:endParaRPr>
          </a:p>
          <a:p>
            <a:endParaRPr kumimoji="1" lang="en-US" altLang="ja-JP" sz="1600" dirty="0">
              <a:solidFill>
                <a:schemeClr val="tx1"/>
              </a:solidFill>
              <a:latin typeface="UD デジタル 教科書体 NK-B" panose="02020700000000000000" pitchFamily="18" charset="-128"/>
              <a:ea typeface="UD デジタル 教科書体 NK-B" panose="02020700000000000000" pitchFamily="18" charset="-128"/>
            </a:endParaRPr>
          </a:p>
          <a:p>
            <a:endParaRPr kumimoji="1" lang="en-US" altLang="ja-JP" sz="1600" dirty="0">
              <a:solidFill>
                <a:schemeClr val="tx1"/>
              </a:solidFill>
              <a:latin typeface="UD デジタル 教科書体 NK-B" panose="02020700000000000000" pitchFamily="18" charset="-128"/>
              <a:ea typeface="UD デジタル 教科書体 NK-B" panose="02020700000000000000" pitchFamily="18" charset="-128"/>
            </a:endParaRPr>
          </a:p>
        </p:txBody>
      </p:sp>
      <p:sp>
        <p:nvSpPr>
          <p:cNvPr id="19" name="角丸四角形 18"/>
          <p:cNvSpPr/>
          <p:nvPr/>
        </p:nvSpPr>
        <p:spPr>
          <a:xfrm>
            <a:off x="6171424" y="1046562"/>
            <a:ext cx="3658376" cy="1967387"/>
          </a:xfrm>
          <a:prstGeom prst="roundRect">
            <a:avLst>
              <a:gd name="adj" fmla="val 11811"/>
            </a:avLst>
          </a:prstGeom>
          <a:ln w="28575">
            <a:solidFill>
              <a:schemeClr val="accent6">
                <a:lumMod val="60000"/>
                <a:lumOff val="40000"/>
              </a:schemeClr>
            </a:solidFill>
          </a:ln>
        </p:spPr>
        <p:style>
          <a:lnRef idx="2">
            <a:schemeClr val="accent1"/>
          </a:lnRef>
          <a:fillRef idx="1">
            <a:schemeClr val="lt1"/>
          </a:fillRef>
          <a:effectRef idx="0">
            <a:schemeClr val="accent1"/>
          </a:effectRef>
          <a:fontRef idx="minor">
            <a:schemeClr val="dk1"/>
          </a:fontRef>
        </p:style>
        <p:txBody>
          <a:bodyPr lIns="0" tIns="0" rIns="0" bIns="0" rtlCol="0" anchor="t" anchorCtr="0"/>
          <a:lstStyle/>
          <a:p>
            <a:r>
              <a:rPr kumimoji="1" lang="ja-JP" altLang="en-US" sz="1600" dirty="0">
                <a:solidFill>
                  <a:schemeClr val="tx1"/>
                </a:solidFill>
                <a:latin typeface="UD デジタル 教科書体 NK-B" panose="02020700000000000000" pitchFamily="18" charset="-128"/>
                <a:ea typeface="UD デジタル 教科書体 NK-B" panose="02020700000000000000" pitchFamily="18" charset="-128"/>
              </a:rPr>
              <a:t>　◇実証支援体制・環境の提供／</a:t>
            </a:r>
            <a:endParaRPr kumimoji="1" lang="en-US" altLang="ja-JP" sz="1600" dirty="0">
              <a:solidFill>
                <a:schemeClr val="tx1"/>
              </a:solidFill>
              <a:latin typeface="UD デジタル 教科書体 NK-B" panose="02020700000000000000" pitchFamily="18" charset="-128"/>
              <a:ea typeface="UD デジタル 教科書体 NK-B" panose="02020700000000000000" pitchFamily="18" charset="-128"/>
            </a:endParaRPr>
          </a:p>
          <a:p>
            <a:r>
              <a:rPr kumimoji="1" lang="ja-JP" altLang="en-US" sz="1600" dirty="0">
                <a:solidFill>
                  <a:schemeClr val="tx1"/>
                </a:solidFill>
                <a:latin typeface="UD デジタル 教科書体 NK-B" panose="02020700000000000000" pitchFamily="18" charset="-128"/>
                <a:ea typeface="UD デジタル 教科書体 NK-B" panose="02020700000000000000" pitchFamily="18" charset="-128"/>
              </a:rPr>
              <a:t>　　　機能拡張</a:t>
            </a:r>
            <a:endParaRPr kumimoji="1" lang="en-US" altLang="ja-JP" sz="1600" dirty="0">
              <a:solidFill>
                <a:schemeClr val="tx1"/>
              </a:solidFill>
              <a:latin typeface="UD デジタル 教科書体 NK-B" panose="02020700000000000000" pitchFamily="18" charset="-128"/>
              <a:ea typeface="UD デジタル 教科書体 NK-B" panose="02020700000000000000" pitchFamily="18" charset="-128"/>
            </a:endParaRPr>
          </a:p>
          <a:p>
            <a:endParaRPr kumimoji="1" lang="en-US" altLang="ja-JP" sz="1600" dirty="0">
              <a:solidFill>
                <a:schemeClr val="tx1"/>
              </a:solidFill>
              <a:latin typeface="UD デジタル 教科書体 NK-B" panose="02020700000000000000" pitchFamily="18" charset="-128"/>
              <a:ea typeface="UD デジタル 教科書体 NK-B" panose="02020700000000000000" pitchFamily="18" charset="-128"/>
            </a:endParaRPr>
          </a:p>
          <a:p>
            <a:endParaRPr kumimoji="1" lang="en-US" altLang="ja-JP" sz="1600" dirty="0">
              <a:solidFill>
                <a:schemeClr val="tx1"/>
              </a:solidFill>
              <a:latin typeface="UD デジタル 教科書体 NK-B" panose="02020700000000000000" pitchFamily="18" charset="-128"/>
              <a:ea typeface="UD デジタル 教科書体 NK-B" panose="02020700000000000000" pitchFamily="18" charset="-128"/>
            </a:endParaRPr>
          </a:p>
          <a:p>
            <a:r>
              <a:rPr kumimoji="1" lang="ja-JP" altLang="en-US" sz="1600" dirty="0">
                <a:solidFill>
                  <a:schemeClr val="tx1"/>
                </a:solidFill>
                <a:latin typeface="UD デジタル 教科書体 NK-B" panose="02020700000000000000" pitchFamily="18" charset="-128"/>
                <a:ea typeface="UD デジタル 教科書体 NK-B" panose="02020700000000000000" pitchFamily="18" charset="-128"/>
              </a:rPr>
              <a:t>　</a:t>
            </a:r>
            <a:endParaRPr kumimoji="1" lang="en-US" altLang="ja-JP" sz="1600" dirty="0">
              <a:solidFill>
                <a:schemeClr val="tx1"/>
              </a:solidFill>
              <a:latin typeface="UD デジタル 教科書体 NK-B" panose="02020700000000000000" pitchFamily="18" charset="-128"/>
              <a:ea typeface="UD デジタル 教科書体 NK-B" panose="02020700000000000000" pitchFamily="18" charset="-128"/>
            </a:endParaRPr>
          </a:p>
        </p:txBody>
      </p:sp>
      <p:sp>
        <p:nvSpPr>
          <p:cNvPr id="20" name="角丸四角形 19"/>
          <p:cNvSpPr/>
          <p:nvPr/>
        </p:nvSpPr>
        <p:spPr>
          <a:xfrm>
            <a:off x="2132339" y="3280569"/>
            <a:ext cx="3681225" cy="1395021"/>
          </a:xfrm>
          <a:prstGeom prst="roundRect">
            <a:avLst>
              <a:gd name="adj" fmla="val 11811"/>
            </a:avLst>
          </a:prstGeom>
          <a:solidFill>
            <a:schemeClr val="bg1"/>
          </a:solidFill>
          <a:ln w="28575">
            <a:solidFill>
              <a:schemeClr val="accent6">
                <a:lumMod val="60000"/>
                <a:lumOff val="40000"/>
              </a:schemeClr>
            </a:solidFill>
          </a:ln>
        </p:spPr>
        <p:style>
          <a:lnRef idx="2">
            <a:schemeClr val="accent1"/>
          </a:lnRef>
          <a:fillRef idx="1">
            <a:schemeClr val="lt1"/>
          </a:fillRef>
          <a:effectRef idx="0">
            <a:schemeClr val="accent1"/>
          </a:effectRef>
          <a:fontRef idx="minor">
            <a:schemeClr val="dk1"/>
          </a:fontRef>
        </p:style>
        <p:txBody>
          <a:bodyPr lIns="0" tIns="54000" rIns="0" bIns="0" rtlCol="0" anchor="t" anchorCtr="0"/>
          <a:lstStyle/>
          <a:p>
            <a:r>
              <a:rPr kumimoji="1" lang="ja-JP" altLang="en-US" sz="1600" dirty="0">
                <a:solidFill>
                  <a:schemeClr val="tx1"/>
                </a:solidFill>
                <a:latin typeface="UD デジタル 教科書体 NK-B" panose="02020700000000000000" pitchFamily="18" charset="-128"/>
                <a:ea typeface="UD デジタル 教科書体 NK-B" panose="02020700000000000000" pitchFamily="18" charset="-128"/>
              </a:rPr>
              <a:t>◇ 社会受容性の向上のための情報発信</a:t>
            </a:r>
          </a:p>
        </p:txBody>
      </p:sp>
      <p:sp>
        <p:nvSpPr>
          <p:cNvPr id="21" name="角丸四角形 20"/>
          <p:cNvSpPr/>
          <p:nvPr/>
        </p:nvSpPr>
        <p:spPr>
          <a:xfrm>
            <a:off x="6171424" y="3280569"/>
            <a:ext cx="3658376" cy="1393226"/>
          </a:xfrm>
          <a:prstGeom prst="roundRect">
            <a:avLst>
              <a:gd name="adj" fmla="val 11811"/>
            </a:avLst>
          </a:prstGeom>
          <a:solidFill>
            <a:schemeClr val="bg1"/>
          </a:solidFill>
          <a:ln w="28575">
            <a:solidFill>
              <a:schemeClr val="accent6">
                <a:lumMod val="60000"/>
                <a:lumOff val="40000"/>
              </a:schemeClr>
            </a:solidFill>
          </a:ln>
        </p:spPr>
        <p:style>
          <a:lnRef idx="2">
            <a:schemeClr val="accent1"/>
          </a:lnRef>
          <a:fillRef idx="1">
            <a:schemeClr val="lt1"/>
          </a:fillRef>
          <a:effectRef idx="0">
            <a:schemeClr val="accent1"/>
          </a:effectRef>
          <a:fontRef idx="minor">
            <a:schemeClr val="dk1"/>
          </a:fontRef>
        </p:style>
        <p:txBody>
          <a:bodyPr lIns="0" tIns="54000" rIns="0" bIns="0" rtlCol="0" anchor="t" anchorCtr="0"/>
          <a:lstStyle/>
          <a:p>
            <a:r>
              <a:rPr kumimoji="1" lang="ja-JP" altLang="en-US" sz="1600" dirty="0">
                <a:solidFill>
                  <a:schemeClr val="tx1"/>
                </a:solidFill>
                <a:latin typeface="UD デジタル 教科書体 NK-B" panose="02020700000000000000" pitchFamily="18" charset="-128"/>
                <a:ea typeface="UD デジタル 教科書体 NK-B" panose="02020700000000000000" pitchFamily="18" charset="-128"/>
              </a:rPr>
              <a:t>　◇</a:t>
            </a:r>
            <a:r>
              <a:rPr kumimoji="1" lang="en-US" altLang="ja-JP" sz="1600" dirty="0">
                <a:solidFill>
                  <a:schemeClr val="tx1"/>
                </a:solidFill>
                <a:latin typeface="UD デジタル 教科書体 NK-B" panose="02020700000000000000" pitchFamily="18" charset="-128"/>
                <a:ea typeface="UD デジタル 教科書体 NK-B" panose="02020700000000000000" pitchFamily="18" charset="-128"/>
              </a:rPr>
              <a:t>【2023</a:t>
            </a:r>
            <a:r>
              <a:rPr kumimoji="1" lang="ja-JP" altLang="en-US" sz="1600" dirty="0">
                <a:solidFill>
                  <a:schemeClr val="tx1"/>
                </a:solidFill>
                <a:latin typeface="UD デジタル 教科書体 NK-B" panose="02020700000000000000" pitchFamily="18" charset="-128"/>
                <a:ea typeface="UD デジタル 教科書体 NK-B" panose="02020700000000000000" pitchFamily="18" charset="-128"/>
              </a:rPr>
              <a:t>年度</a:t>
            </a:r>
            <a:r>
              <a:rPr kumimoji="1" lang="en-US" altLang="ja-JP" sz="1600" dirty="0">
                <a:solidFill>
                  <a:schemeClr val="tx1"/>
                </a:solidFill>
                <a:latin typeface="UD デジタル 教科書体 NK-B" panose="02020700000000000000" pitchFamily="18" charset="-128"/>
                <a:ea typeface="UD デジタル 教科書体 NK-B" panose="02020700000000000000" pitchFamily="18" charset="-128"/>
              </a:rPr>
              <a:t>】</a:t>
            </a:r>
            <a:r>
              <a:rPr kumimoji="1" lang="ja-JP" altLang="en-US" sz="1600" dirty="0">
                <a:solidFill>
                  <a:schemeClr val="tx1"/>
                </a:solidFill>
                <a:latin typeface="UD デジタル 教科書体 NK-B" panose="02020700000000000000" pitchFamily="18" charset="-128"/>
                <a:ea typeface="UD デジタル 教科書体 NK-B" panose="02020700000000000000" pitchFamily="18" charset="-128"/>
              </a:rPr>
              <a:t>両知事出席の</a:t>
            </a:r>
            <a:endParaRPr kumimoji="1" lang="en-US" altLang="ja-JP" sz="1600" dirty="0">
              <a:solidFill>
                <a:schemeClr val="tx1"/>
              </a:solidFill>
              <a:latin typeface="UD デジタル 教科書体 NK-B" panose="02020700000000000000" pitchFamily="18" charset="-128"/>
              <a:ea typeface="UD デジタル 教科書体 NK-B" panose="02020700000000000000" pitchFamily="18" charset="-128"/>
            </a:endParaRPr>
          </a:p>
          <a:p>
            <a:r>
              <a:rPr kumimoji="1" lang="en-US" altLang="ja-JP" sz="1600" dirty="0">
                <a:solidFill>
                  <a:schemeClr val="tx1"/>
                </a:solidFill>
                <a:latin typeface="UD デジタル 教科書体 NK-B" panose="02020700000000000000" pitchFamily="18" charset="-128"/>
                <a:ea typeface="UD デジタル 教科書体 NK-B" panose="02020700000000000000" pitchFamily="18" charset="-128"/>
              </a:rPr>
              <a:t>     </a:t>
            </a:r>
            <a:r>
              <a:rPr kumimoji="1" lang="ja-JP" altLang="en-US" sz="1600" dirty="0">
                <a:solidFill>
                  <a:schemeClr val="tx1"/>
                </a:solidFill>
                <a:latin typeface="UD デジタル 教科書体 NK-B" panose="02020700000000000000" pitchFamily="18" charset="-128"/>
                <a:ea typeface="UD デジタル 教科書体 NK-B" panose="02020700000000000000" pitchFamily="18" charset="-128"/>
              </a:rPr>
              <a:t>共同イベント の開催を検討</a:t>
            </a:r>
            <a:endParaRPr kumimoji="1" lang="en-US" altLang="ja-JP" sz="1600" dirty="0">
              <a:solidFill>
                <a:schemeClr val="tx1"/>
              </a:solidFill>
              <a:latin typeface="UD デジタル 教科書体 NK-B" panose="02020700000000000000" pitchFamily="18" charset="-128"/>
              <a:ea typeface="UD デジタル 教科書体 NK-B" panose="02020700000000000000" pitchFamily="18" charset="-128"/>
            </a:endParaRPr>
          </a:p>
          <a:p>
            <a:endParaRPr kumimoji="1" lang="en-US" altLang="ja-JP" sz="1600" dirty="0">
              <a:solidFill>
                <a:schemeClr val="tx1"/>
              </a:solidFill>
              <a:latin typeface="UD デジタル 教科書体 NK-B" panose="02020700000000000000" pitchFamily="18" charset="-128"/>
              <a:ea typeface="UD デジタル 教科書体 NK-B" panose="02020700000000000000" pitchFamily="18" charset="-128"/>
            </a:endParaRPr>
          </a:p>
          <a:p>
            <a:pPr>
              <a:lnSpc>
                <a:spcPts val="1200"/>
              </a:lnSpc>
            </a:pPr>
            <a:endParaRPr kumimoji="1" lang="en-US" altLang="ja-JP" sz="1600" dirty="0">
              <a:solidFill>
                <a:schemeClr val="tx1"/>
              </a:solidFill>
              <a:latin typeface="UD デジタル 教科書体 NK-B" panose="02020700000000000000" pitchFamily="18" charset="-128"/>
              <a:ea typeface="UD デジタル 教科書体 NK-B" panose="02020700000000000000" pitchFamily="18" charset="-128"/>
            </a:endParaRPr>
          </a:p>
          <a:p>
            <a:pPr>
              <a:lnSpc>
                <a:spcPts val="1200"/>
              </a:lnSpc>
            </a:pPr>
            <a:endParaRPr kumimoji="1" lang="en-US" altLang="ja-JP" sz="1600" dirty="0">
              <a:solidFill>
                <a:schemeClr val="tx1"/>
              </a:solidFill>
              <a:latin typeface="UD デジタル 教科書体 NK-B" panose="02020700000000000000" pitchFamily="18" charset="-128"/>
              <a:ea typeface="UD デジタル 教科書体 NK-B" panose="02020700000000000000" pitchFamily="18" charset="-128"/>
            </a:endParaRPr>
          </a:p>
          <a:p>
            <a:r>
              <a:rPr kumimoji="1" lang="ja-JP" altLang="en-US" sz="1600" dirty="0">
                <a:solidFill>
                  <a:schemeClr val="tx1"/>
                </a:solidFill>
                <a:latin typeface="UD デジタル 教科書体 NK-B" panose="02020700000000000000" pitchFamily="18" charset="-128"/>
                <a:ea typeface="UD デジタル 教科書体 NK-B" panose="02020700000000000000" pitchFamily="18" charset="-128"/>
              </a:rPr>
              <a:t>　◇府作成動画の共同利用</a:t>
            </a:r>
          </a:p>
        </p:txBody>
      </p:sp>
      <p:sp>
        <p:nvSpPr>
          <p:cNvPr id="22" name="角丸四角形 21"/>
          <p:cNvSpPr/>
          <p:nvPr/>
        </p:nvSpPr>
        <p:spPr>
          <a:xfrm>
            <a:off x="2132005" y="4996003"/>
            <a:ext cx="3650753" cy="1565340"/>
          </a:xfrm>
          <a:prstGeom prst="roundRect">
            <a:avLst>
              <a:gd name="adj" fmla="val 11811"/>
            </a:avLst>
          </a:prstGeom>
          <a:ln w="28575">
            <a:solidFill>
              <a:schemeClr val="accent6">
                <a:lumMod val="60000"/>
                <a:lumOff val="40000"/>
              </a:schemeClr>
            </a:solidFill>
          </a:ln>
        </p:spPr>
        <p:style>
          <a:lnRef idx="2">
            <a:schemeClr val="accent1"/>
          </a:lnRef>
          <a:fillRef idx="1">
            <a:schemeClr val="lt1"/>
          </a:fillRef>
          <a:effectRef idx="0">
            <a:schemeClr val="accent1"/>
          </a:effectRef>
          <a:fontRef idx="minor">
            <a:schemeClr val="dk1"/>
          </a:fontRef>
        </p:style>
        <p:txBody>
          <a:bodyPr lIns="0" tIns="54000" rIns="0" bIns="0" rtlCol="0" anchor="t" anchorCtr="0"/>
          <a:lstStyle/>
          <a:p>
            <a:r>
              <a:rPr kumimoji="1" lang="ja-JP" altLang="en-US" sz="1600" dirty="0">
                <a:solidFill>
                  <a:schemeClr val="tx1"/>
                </a:solidFill>
                <a:latin typeface="UD デジタル 教科書体 NK-B" panose="02020700000000000000" pitchFamily="18" charset="-128"/>
                <a:ea typeface="UD デジタル 教科書体 NK-B" panose="02020700000000000000" pitchFamily="18" charset="-128"/>
              </a:rPr>
              <a:t>◇離着陸場の設置・構築に資する調査・</a:t>
            </a:r>
            <a:endParaRPr kumimoji="1" lang="en-US" altLang="ja-JP" sz="1600" dirty="0">
              <a:solidFill>
                <a:schemeClr val="tx1"/>
              </a:solidFill>
              <a:latin typeface="UD デジタル 教科書体 NK-B" panose="02020700000000000000" pitchFamily="18" charset="-128"/>
              <a:ea typeface="UD デジタル 教科書体 NK-B" panose="02020700000000000000" pitchFamily="18" charset="-128"/>
            </a:endParaRPr>
          </a:p>
          <a:p>
            <a:r>
              <a:rPr kumimoji="1" lang="ja-JP" altLang="en-US" sz="1600" dirty="0">
                <a:solidFill>
                  <a:schemeClr val="tx1"/>
                </a:solidFill>
                <a:latin typeface="UD デジタル 教科書体 NK-B" panose="02020700000000000000" pitchFamily="18" charset="-128"/>
                <a:ea typeface="UD デジタル 教科書体 NK-B" panose="02020700000000000000" pitchFamily="18" charset="-128"/>
              </a:rPr>
              <a:t>　 検討</a:t>
            </a:r>
            <a:endParaRPr kumimoji="1" lang="en-US" altLang="ja-JP" sz="1600" dirty="0">
              <a:solidFill>
                <a:schemeClr val="tx1"/>
              </a:solidFill>
              <a:latin typeface="UD デジタル 教科書体 NK-B" panose="02020700000000000000" pitchFamily="18" charset="-128"/>
              <a:ea typeface="UD デジタル 教科書体 NK-B" panose="02020700000000000000" pitchFamily="18" charset="-128"/>
            </a:endParaRPr>
          </a:p>
          <a:p>
            <a:endParaRPr kumimoji="1" lang="ja-JP" altLang="en-US" sz="1600" dirty="0">
              <a:solidFill>
                <a:schemeClr val="tx1"/>
              </a:solidFill>
              <a:latin typeface="UD デジタル 教科書体 NK-B" panose="02020700000000000000" pitchFamily="18" charset="-128"/>
              <a:ea typeface="UD デジタル 教科書体 NK-B" panose="02020700000000000000" pitchFamily="18" charset="-128"/>
            </a:endParaRPr>
          </a:p>
        </p:txBody>
      </p:sp>
      <p:sp>
        <p:nvSpPr>
          <p:cNvPr id="23" name="角丸四角形 22"/>
          <p:cNvSpPr/>
          <p:nvPr/>
        </p:nvSpPr>
        <p:spPr>
          <a:xfrm>
            <a:off x="6171424" y="4996002"/>
            <a:ext cx="3658376" cy="1573289"/>
          </a:xfrm>
          <a:prstGeom prst="roundRect">
            <a:avLst>
              <a:gd name="adj" fmla="val 11811"/>
            </a:avLst>
          </a:prstGeom>
          <a:ln w="28575">
            <a:solidFill>
              <a:schemeClr val="accent6">
                <a:lumMod val="60000"/>
                <a:lumOff val="40000"/>
              </a:schemeClr>
            </a:solidFill>
          </a:ln>
        </p:spPr>
        <p:style>
          <a:lnRef idx="2">
            <a:schemeClr val="accent1"/>
          </a:lnRef>
          <a:fillRef idx="1">
            <a:schemeClr val="lt1"/>
          </a:fillRef>
          <a:effectRef idx="0">
            <a:schemeClr val="accent1"/>
          </a:effectRef>
          <a:fontRef idx="minor">
            <a:schemeClr val="dk1"/>
          </a:fontRef>
        </p:style>
        <p:txBody>
          <a:bodyPr lIns="0" tIns="54000" rIns="0" bIns="0" rtlCol="0" anchor="t" anchorCtr="0"/>
          <a:lstStyle/>
          <a:p>
            <a:r>
              <a:rPr kumimoji="1" lang="ja-JP" altLang="en-US" sz="1600" dirty="0">
                <a:solidFill>
                  <a:schemeClr val="tx1"/>
                </a:solidFill>
                <a:latin typeface="UD デジタル 教科書体 NK-B" panose="02020700000000000000" pitchFamily="18" charset="-128"/>
                <a:ea typeface="UD デジタル 教科書体 NK-B" panose="02020700000000000000" pitchFamily="18" charset="-128"/>
              </a:rPr>
              <a:t>　◇ 設置場所の検討、整備支援</a:t>
            </a:r>
            <a:endParaRPr kumimoji="1" lang="en-US" altLang="ja-JP" sz="1600" dirty="0">
              <a:solidFill>
                <a:schemeClr val="tx1"/>
              </a:solidFill>
              <a:latin typeface="UD デジタル 教科書体 NK-B" panose="02020700000000000000" pitchFamily="18" charset="-128"/>
              <a:ea typeface="UD デジタル 教科書体 NK-B" panose="02020700000000000000" pitchFamily="18" charset="-128"/>
            </a:endParaRPr>
          </a:p>
        </p:txBody>
      </p:sp>
      <p:sp>
        <p:nvSpPr>
          <p:cNvPr id="24" name="テキスト ボックス 23"/>
          <p:cNvSpPr txBox="1"/>
          <p:nvPr/>
        </p:nvSpPr>
        <p:spPr>
          <a:xfrm>
            <a:off x="2290928" y="3745774"/>
            <a:ext cx="3481037" cy="923330"/>
          </a:xfrm>
          <a:prstGeom prst="rect">
            <a:avLst/>
          </a:prstGeom>
          <a:noFill/>
        </p:spPr>
        <p:txBody>
          <a:bodyPr wrap="square" lIns="0" tIns="0" rIns="0" bIns="0" rtlCol="0">
            <a:spAutoFit/>
          </a:bodyPr>
          <a:lstStyle/>
          <a:p>
            <a:r>
              <a:rPr kumimoji="1" lang="ja-JP" altLang="en-US" sz="1200" dirty="0">
                <a:latin typeface="UD デジタル 教科書体 NK-R" panose="02020400000000000000" pitchFamily="18" charset="-128"/>
                <a:ea typeface="UD デジタル 教科書体 NK-R" panose="02020400000000000000" pitchFamily="18" charset="-128"/>
              </a:rPr>
              <a:t>・兵庫：「万博</a:t>
            </a:r>
            <a:r>
              <a:rPr kumimoji="1" lang="en-US" altLang="ja-JP" sz="1200" dirty="0">
                <a:latin typeface="UD デジタル 教科書体 NK-R" panose="02020400000000000000" pitchFamily="18" charset="-128"/>
                <a:ea typeface="UD デジタル 教科書体 NK-R" panose="02020400000000000000" pitchFamily="18" charset="-128"/>
              </a:rPr>
              <a:t>1000</a:t>
            </a:r>
            <a:r>
              <a:rPr kumimoji="1" lang="ja-JP" altLang="en-US" sz="1200" dirty="0">
                <a:latin typeface="UD デジタル 教科書体 NK-R" panose="02020400000000000000" pitchFamily="18" charset="-128"/>
                <a:ea typeface="UD デジタル 教科書体 NK-R" panose="02020400000000000000" pitchFamily="18" charset="-128"/>
              </a:rPr>
              <a:t>日前空飛ぶクルマ イベント」開催</a:t>
            </a:r>
            <a:endParaRPr kumimoji="1" lang="en-US" altLang="ja-JP" sz="1200" dirty="0">
              <a:latin typeface="UD デジタル 教科書体 NK-R" panose="02020400000000000000" pitchFamily="18" charset="-128"/>
              <a:ea typeface="UD デジタル 教科書体 NK-R" panose="02020400000000000000" pitchFamily="18" charset="-128"/>
            </a:endParaRPr>
          </a:p>
          <a:p>
            <a:r>
              <a:rPr kumimoji="1" lang="ja-JP" altLang="en-US" sz="1200" dirty="0">
                <a:latin typeface="UD デジタル 教科書体 NK-R" panose="02020400000000000000" pitchFamily="18" charset="-128"/>
                <a:ea typeface="UD デジタル 教科書体 NK-R" panose="02020400000000000000" pitchFamily="18" charset="-128"/>
              </a:rPr>
              <a:t>　　　　　　（</a:t>
            </a:r>
            <a:r>
              <a:rPr kumimoji="1" lang="en-US" altLang="ja-JP" sz="1200" dirty="0">
                <a:latin typeface="UD デジタル 教科書体 NK-R" panose="02020400000000000000" pitchFamily="18" charset="-128"/>
                <a:ea typeface="UD デジタル 教科書体 NK-R" panose="02020400000000000000" pitchFamily="18" charset="-128"/>
              </a:rPr>
              <a:t>R4.7</a:t>
            </a:r>
            <a:r>
              <a:rPr kumimoji="1" lang="ja-JP" altLang="en-US" sz="1200" dirty="0">
                <a:latin typeface="UD デジタル 教科書体 NK-R" panose="02020400000000000000" pitchFamily="18" charset="-128"/>
                <a:ea typeface="UD デジタル 教科書体 NK-R" panose="02020400000000000000" pitchFamily="18" charset="-128"/>
              </a:rPr>
              <a:t>）</a:t>
            </a:r>
            <a:endParaRPr kumimoji="1" lang="en-US" altLang="ja-JP" sz="1200" dirty="0">
              <a:latin typeface="UD デジタル 教科書体 NK-R" panose="02020400000000000000" pitchFamily="18" charset="-128"/>
              <a:ea typeface="UD デジタル 教科書体 NK-R" panose="02020400000000000000" pitchFamily="18" charset="-128"/>
            </a:endParaRPr>
          </a:p>
          <a:p>
            <a:r>
              <a:rPr kumimoji="1" lang="ja-JP" altLang="en-US" sz="1200" dirty="0">
                <a:solidFill>
                  <a:srgbClr val="FF0000"/>
                </a:solidFill>
                <a:latin typeface="UD デジタル 教科書体 NK-R" panose="02020400000000000000" pitchFamily="18" charset="-128"/>
                <a:ea typeface="UD デジタル 教科書体 NK-R" panose="02020400000000000000" pitchFamily="18" charset="-128"/>
              </a:rPr>
              <a:t>　</a:t>
            </a:r>
            <a:r>
              <a:rPr kumimoji="1" lang="ja-JP" altLang="en-US" sz="1200" dirty="0">
                <a:latin typeface="UD デジタル 教科書体 NK-R" panose="02020400000000000000" pitchFamily="18" charset="-128"/>
                <a:ea typeface="UD デジタル 教科書体 NK-R" panose="02020400000000000000" pitchFamily="18" charset="-128"/>
              </a:rPr>
              <a:t>　　　　　「国際フロンティア産業メッセ」における次世代　　</a:t>
            </a:r>
            <a:endParaRPr kumimoji="1" lang="en-US" altLang="ja-JP" sz="1200" dirty="0">
              <a:latin typeface="UD デジタル 教科書体 NK-R" panose="02020400000000000000" pitchFamily="18" charset="-128"/>
              <a:ea typeface="UD デジタル 教科書体 NK-R" panose="02020400000000000000" pitchFamily="18" charset="-128"/>
            </a:endParaRPr>
          </a:p>
          <a:p>
            <a:r>
              <a:rPr kumimoji="1" lang="ja-JP" altLang="en-US" sz="1200" dirty="0">
                <a:latin typeface="UD デジタル 教科書体 NK-R" panose="02020400000000000000" pitchFamily="18" charset="-128"/>
                <a:ea typeface="UD デジタル 教科書体 NK-R" panose="02020400000000000000" pitchFamily="18" charset="-128"/>
              </a:rPr>
              <a:t>　　　　　　モビリティの展示（</a:t>
            </a:r>
            <a:r>
              <a:rPr kumimoji="1" lang="en-US" altLang="ja-JP" sz="1200" dirty="0">
                <a:latin typeface="UD デジタル 教科書体 NK-R" panose="02020400000000000000" pitchFamily="18" charset="-128"/>
                <a:ea typeface="UD デジタル 教科書体 NK-R" panose="02020400000000000000" pitchFamily="18" charset="-128"/>
              </a:rPr>
              <a:t>R4.9</a:t>
            </a:r>
            <a:r>
              <a:rPr kumimoji="1" lang="ja-JP" altLang="en-US" sz="1200" dirty="0">
                <a:latin typeface="UD デジタル 教科書体 NK-R" panose="02020400000000000000" pitchFamily="18" charset="-128"/>
                <a:ea typeface="UD デジタル 教科書体 NK-R" panose="02020400000000000000" pitchFamily="18" charset="-128"/>
              </a:rPr>
              <a:t>）</a:t>
            </a:r>
            <a:endParaRPr kumimoji="1" lang="en-US" altLang="ja-JP" sz="1200" dirty="0">
              <a:latin typeface="UD デジタル 教科書体 NK-R" panose="02020400000000000000" pitchFamily="18" charset="-128"/>
              <a:ea typeface="UD デジタル 教科書体 NK-R" panose="02020400000000000000" pitchFamily="18" charset="-128"/>
            </a:endParaRPr>
          </a:p>
          <a:p>
            <a:r>
              <a:rPr kumimoji="1" lang="ja-JP" altLang="en-US" sz="1200" dirty="0">
                <a:latin typeface="UD デジタル 教科書体 NK-R" panose="02020400000000000000" pitchFamily="18" charset="-128"/>
                <a:ea typeface="UD デジタル 教科書体 NK-R" panose="02020400000000000000" pitchFamily="18" charset="-128"/>
              </a:rPr>
              <a:t>・大阪：シンポジウム開催や広報用動画の作成　</a:t>
            </a:r>
            <a:endParaRPr kumimoji="1" lang="en-US" altLang="ja-JP" sz="1200" dirty="0">
              <a:latin typeface="UD デジタル 教科書体 NK-R" panose="02020400000000000000" pitchFamily="18" charset="-128"/>
              <a:ea typeface="UD デジタル 教科書体 NK-R" panose="02020400000000000000" pitchFamily="18" charset="-128"/>
            </a:endParaRPr>
          </a:p>
        </p:txBody>
      </p:sp>
      <p:sp>
        <p:nvSpPr>
          <p:cNvPr id="25" name="テキスト ボックス 24"/>
          <p:cNvSpPr txBox="1"/>
          <p:nvPr/>
        </p:nvSpPr>
        <p:spPr>
          <a:xfrm>
            <a:off x="6512328" y="3853177"/>
            <a:ext cx="3133255" cy="553998"/>
          </a:xfrm>
          <a:prstGeom prst="rect">
            <a:avLst/>
          </a:prstGeom>
          <a:noFill/>
        </p:spPr>
        <p:txBody>
          <a:bodyPr wrap="square" lIns="0" tIns="0" rIns="0" bIns="0" rtlCol="0">
            <a:spAutoFit/>
          </a:bodyPr>
          <a:lstStyle/>
          <a:p>
            <a:r>
              <a:rPr kumimoji="1" lang="ja-JP" altLang="en-US" sz="1200" dirty="0">
                <a:latin typeface="UD デジタル 教科書体 NK-R" panose="02020400000000000000" pitchFamily="18" charset="-128"/>
                <a:ea typeface="UD デジタル 教科書体 NK-R" panose="02020400000000000000" pitchFamily="18" charset="-128"/>
              </a:rPr>
              <a:t>（イベント概要案）</a:t>
            </a:r>
            <a:endParaRPr kumimoji="1" lang="en-US" altLang="ja-JP" sz="1200" dirty="0">
              <a:latin typeface="UD デジタル 教科書体 NK-R" panose="02020400000000000000" pitchFamily="18" charset="-128"/>
              <a:ea typeface="UD デジタル 教科書体 NK-R" panose="02020400000000000000" pitchFamily="18" charset="-128"/>
            </a:endParaRPr>
          </a:p>
          <a:p>
            <a:r>
              <a:rPr kumimoji="1" lang="ja-JP" altLang="en-US" sz="1200" dirty="0">
                <a:latin typeface="UD デジタル 教科書体 NK-R" panose="02020400000000000000" pitchFamily="18" charset="-128"/>
                <a:ea typeface="UD デジタル 教科書体 NK-R" panose="02020400000000000000" pitchFamily="18" charset="-128"/>
              </a:rPr>
              <a:t>・空飛ぶクルマの飛行デモンストレーション</a:t>
            </a:r>
            <a:endParaRPr kumimoji="1" lang="en-US" altLang="ja-JP" sz="1200" dirty="0">
              <a:latin typeface="UD デジタル 教科書体 NK-R" panose="02020400000000000000" pitchFamily="18" charset="-128"/>
              <a:ea typeface="UD デジタル 教科書体 NK-R" panose="02020400000000000000" pitchFamily="18" charset="-128"/>
            </a:endParaRPr>
          </a:p>
          <a:p>
            <a:r>
              <a:rPr kumimoji="1" lang="ja-JP" altLang="en-US" sz="1200" dirty="0">
                <a:latin typeface="UD デジタル 教科書体 NK-R" panose="02020400000000000000" pitchFamily="18" charset="-128"/>
                <a:ea typeface="UD デジタル 教科書体 NK-R" panose="02020400000000000000" pitchFamily="18" charset="-128"/>
              </a:rPr>
              <a:t>・実機への乗降体験会 など</a:t>
            </a:r>
            <a:endParaRPr kumimoji="1" lang="en-US" altLang="ja-JP" sz="1200" dirty="0">
              <a:latin typeface="UD デジタル 教科書体 NK-R" panose="02020400000000000000" pitchFamily="18" charset="-128"/>
              <a:ea typeface="UD デジタル 教科書体 NK-R" panose="02020400000000000000" pitchFamily="18" charset="-128"/>
            </a:endParaRPr>
          </a:p>
        </p:txBody>
      </p:sp>
      <p:sp>
        <p:nvSpPr>
          <p:cNvPr id="26" name="テキスト ボックス 25"/>
          <p:cNvSpPr txBox="1"/>
          <p:nvPr/>
        </p:nvSpPr>
        <p:spPr>
          <a:xfrm>
            <a:off x="2363389" y="5644827"/>
            <a:ext cx="3314924" cy="553998"/>
          </a:xfrm>
          <a:prstGeom prst="rect">
            <a:avLst/>
          </a:prstGeom>
          <a:noFill/>
        </p:spPr>
        <p:txBody>
          <a:bodyPr wrap="square" lIns="0" tIns="0" rIns="0" bIns="0" rtlCol="0">
            <a:spAutoFit/>
          </a:bodyPr>
          <a:lstStyle/>
          <a:p>
            <a:r>
              <a:rPr kumimoji="1" lang="ja-JP" altLang="en-US" sz="1200" dirty="0">
                <a:latin typeface="UD デジタル 教科書体 NK-R" panose="02020400000000000000" pitchFamily="18" charset="-128"/>
                <a:ea typeface="UD デジタル 教科書体 NK-R" panose="02020400000000000000" pitchFamily="18" charset="-128"/>
                <a:sym typeface="Wingdings" panose="05000000000000000000" pitchFamily="2" charset="2"/>
              </a:rPr>
              <a:t>・離着陸場候補地について、大阪府内を起点とする</a:t>
            </a:r>
            <a:endParaRPr kumimoji="1" lang="en-US" altLang="ja-JP" sz="1200" dirty="0">
              <a:latin typeface="UD デジタル 教科書体 NK-R" panose="02020400000000000000" pitchFamily="18" charset="-128"/>
              <a:ea typeface="UD デジタル 教科書体 NK-R" panose="02020400000000000000" pitchFamily="18" charset="-128"/>
              <a:sym typeface="Wingdings" panose="05000000000000000000" pitchFamily="2" charset="2"/>
            </a:endParaRPr>
          </a:p>
          <a:p>
            <a:r>
              <a:rPr kumimoji="1" lang="ja-JP" altLang="en-US" sz="1200" dirty="0">
                <a:latin typeface="UD デジタル 教科書体 NK-R" panose="02020400000000000000" pitchFamily="18" charset="-128"/>
                <a:ea typeface="UD デジタル 教科書体 NK-R" panose="02020400000000000000" pitchFamily="18" charset="-128"/>
                <a:sym typeface="Wingdings" panose="05000000000000000000" pitchFamily="2" charset="2"/>
              </a:rPr>
              <a:t>　運航ルート・離着陸場の調査・検討</a:t>
            </a:r>
            <a:endParaRPr kumimoji="1" lang="en-US" altLang="ja-JP" sz="1200" dirty="0">
              <a:latin typeface="UD デジタル 教科書体 NK-R" panose="02020400000000000000" pitchFamily="18" charset="-128"/>
              <a:ea typeface="UD デジタル 教科書体 NK-R" panose="02020400000000000000" pitchFamily="18" charset="-128"/>
              <a:sym typeface="Wingdings" panose="05000000000000000000" pitchFamily="2" charset="2"/>
            </a:endParaRPr>
          </a:p>
          <a:p>
            <a:r>
              <a:rPr kumimoji="1" lang="ja-JP" altLang="en-US" sz="1200" dirty="0">
                <a:latin typeface="UD デジタル 教科書体 NK-R" panose="02020400000000000000" pitchFamily="18" charset="-128"/>
                <a:ea typeface="UD デジタル 教科書体 NK-R" panose="02020400000000000000" pitchFamily="18" charset="-128"/>
                <a:sym typeface="Wingdings" panose="05000000000000000000" pitchFamily="2" charset="2"/>
              </a:rPr>
              <a:t>　（</a:t>
            </a:r>
            <a:r>
              <a:rPr kumimoji="1" lang="en-US" altLang="ja-JP" sz="1200" dirty="0">
                <a:latin typeface="UD デジタル 教科書体 NK-R" panose="02020400000000000000" pitchFamily="18" charset="-128"/>
                <a:ea typeface="UD デジタル 教科書体 NK-R" panose="02020400000000000000" pitchFamily="18" charset="-128"/>
                <a:sym typeface="Wingdings" panose="05000000000000000000" pitchFamily="2" charset="2"/>
              </a:rPr>
              <a:t>※</a:t>
            </a:r>
            <a:r>
              <a:rPr kumimoji="1" lang="ja-JP" altLang="en-US" sz="1200" dirty="0">
                <a:latin typeface="UD デジタル 教科書体 NK-R" panose="02020400000000000000" pitchFamily="18" charset="-128"/>
                <a:ea typeface="UD デジタル 教科書体 NK-R" panose="02020400000000000000" pitchFamily="18" charset="-128"/>
                <a:sym typeface="Wingdings" panose="05000000000000000000" pitchFamily="2" charset="2"/>
              </a:rPr>
              <a:t>兵庫も運航エリアとして調査範囲内）</a:t>
            </a:r>
            <a:endParaRPr kumimoji="1" lang="en-US" altLang="ja-JP" sz="1200" dirty="0">
              <a:latin typeface="UD デジタル 教科書体 NK-R" panose="02020400000000000000" pitchFamily="18" charset="-128"/>
              <a:ea typeface="UD デジタル 教科書体 NK-R" panose="02020400000000000000" pitchFamily="18" charset="-128"/>
            </a:endParaRPr>
          </a:p>
        </p:txBody>
      </p:sp>
      <p:sp>
        <p:nvSpPr>
          <p:cNvPr id="28" name="テキスト ボックス 27"/>
          <p:cNvSpPr txBox="1"/>
          <p:nvPr/>
        </p:nvSpPr>
        <p:spPr>
          <a:xfrm>
            <a:off x="6482322" y="5390846"/>
            <a:ext cx="3408930" cy="553998"/>
          </a:xfrm>
          <a:prstGeom prst="rect">
            <a:avLst/>
          </a:prstGeom>
          <a:noFill/>
        </p:spPr>
        <p:txBody>
          <a:bodyPr wrap="square" lIns="0" tIns="0" rIns="0" bIns="0" rtlCol="0">
            <a:spAutoFit/>
          </a:bodyPr>
          <a:lstStyle/>
          <a:p>
            <a:r>
              <a:rPr kumimoji="1" lang="ja-JP" altLang="en-US" sz="1200" dirty="0">
                <a:latin typeface="UD デジタル 教科書体 NK-R" panose="02020400000000000000" pitchFamily="18" charset="-128"/>
                <a:ea typeface="UD デジタル 教科書体 NK-R" panose="02020400000000000000" pitchFamily="18" charset="-128"/>
              </a:rPr>
              <a:t>・</a:t>
            </a:r>
            <a:r>
              <a:rPr kumimoji="1" lang="en-US" altLang="ja-JP" sz="1200" dirty="0">
                <a:latin typeface="UD デジタル 教科書体 NK-R" panose="02020400000000000000" pitchFamily="18" charset="-128"/>
                <a:ea typeface="UD デジタル 教科書体 NK-R" panose="02020400000000000000" pitchFamily="18" charset="-128"/>
              </a:rPr>
              <a:t>2022</a:t>
            </a:r>
            <a:r>
              <a:rPr kumimoji="1" lang="ja-JP" altLang="en-US" sz="1200" dirty="0">
                <a:latin typeface="UD デジタル 教科書体 NK-R" panose="02020400000000000000" pitchFamily="18" charset="-128"/>
                <a:ea typeface="UD デジタル 教科書体 NK-R" panose="02020400000000000000" pitchFamily="18" charset="-128"/>
              </a:rPr>
              <a:t>年度の調査を踏まえ、ルート開発、</a:t>
            </a:r>
            <a:endParaRPr kumimoji="1" lang="en-US" altLang="ja-JP" sz="1200" dirty="0">
              <a:latin typeface="UD デジタル 教科書体 NK-R" panose="02020400000000000000" pitchFamily="18" charset="-128"/>
              <a:ea typeface="UD デジタル 教科書体 NK-R" panose="02020400000000000000" pitchFamily="18" charset="-128"/>
            </a:endParaRPr>
          </a:p>
          <a:p>
            <a:r>
              <a:rPr kumimoji="1" lang="ja-JP" altLang="en-US" sz="1200" dirty="0">
                <a:latin typeface="UD デジタル 教科書体 NK-R" panose="02020400000000000000" pitchFamily="18" charset="-128"/>
                <a:ea typeface="UD デジタル 教科書体 NK-R" panose="02020400000000000000" pitchFamily="18" charset="-128"/>
              </a:rPr>
              <a:t>　離着陸場整備に向けた各種調整・事業者支援</a:t>
            </a:r>
            <a:endParaRPr kumimoji="1" lang="en-US" altLang="ja-JP" sz="1200" dirty="0">
              <a:latin typeface="UD デジタル 教科書体 NK-R" panose="02020400000000000000" pitchFamily="18" charset="-128"/>
              <a:ea typeface="UD デジタル 教科書体 NK-R" panose="02020400000000000000" pitchFamily="18" charset="-128"/>
            </a:endParaRPr>
          </a:p>
          <a:p>
            <a:r>
              <a:rPr kumimoji="1" lang="ja-JP" altLang="en-US" sz="1200" dirty="0">
                <a:latin typeface="UD デジタル 教科書体 NK-R" panose="02020400000000000000" pitchFamily="18" charset="-128"/>
                <a:ea typeface="UD デジタル 教科書体 NK-R" panose="02020400000000000000" pitchFamily="18" charset="-128"/>
              </a:rPr>
              <a:t>・実証実験を踏まえた国への働きかけ</a:t>
            </a:r>
            <a:endParaRPr kumimoji="1" lang="en-US" altLang="ja-JP" sz="1200" dirty="0">
              <a:latin typeface="UD デジタル 教科書体 NK-R" panose="02020400000000000000" pitchFamily="18" charset="-128"/>
              <a:ea typeface="UD デジタル 教科書体 NK-R" panose="02020400000000000000" pitchFamily="18" charset="-128"/>
            </a:endParaRPr>
          </a:p>
        </p:txBody>
      </p:sp>
      <p:pic>
        <p:nvPicPr>
          <p:cNvPr id="33" name="図 3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91459" y="5340783"/>
            <a:ext cx="1508166" cy="1131126"/>
          </a:xfrm>
          <a:prstGeom prst="rect">
            <a:avLst/>
          </a:prstGeom>
        </p:spPr>
      </p:pic>
      <p:sp>
        <p:nvSpPr>
          <p:cNvPr id="34" name="正方形/長方形 33">
            <a:extLst>
              <a:ext uri="{FF2B5EF4-FFF2-40B4-BE49-F238E27FC236}">
                <a16:creationId xmlns:a16="http://schemas.microsoft.com/office/drawing/2014/main" id="{F4FE66A9-C375-442A-A769-1FA9071998F2}"/>
              </a:ext>
            </a:extLst>
          </p:cNvPr>
          <p:cNvSpPr/>
          <p:nvPr/>
        </p:nvSpPr>
        <p:spPr>
          <a:xfrm>
            <a:off x="422019" y="6461463"/>
            <a:ext cx="1186122" cy="380516"/>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r>
              <a:rPr lang="ja-JP" altLang="en-US" sz="900" dirty="0">
                <a:solidFill>
                  <a:schemeClr val="tx1"/>
                </a:solidFill>
                <a:latin typeface="UD デジタル 教科書体 NK-R" panose="02020400000000000000" pitchFamily="18" charset="-128"/>
                <a:ea typeface="UD デジタル 教科書体 NK-R" panose="02020400000000000000" pitchFamily="18" charset="-128"/>
              </a:rPr>
              <a:t>▲</a:t>
            </a:r>
            <a:r>
              <a:rPr kumimoji="1" lang="ja-JP" altLang="en-US" sz="900" b="1" dirty="0">
                <a:solidFill>
                  <a:schemeClr val="tx1"/>
                </a:solidFill>
                <a:latin typeface="UD デジタル 教科書体 NK-R" panose="02020400000000000000" pitchFamily="18" charset="-128"/>
                <a:ea typeface="UD デジタル 教科書体 NK-R" panose="02020400000000000000" pitchFamily="18" charset="-128"/>
              </a:rPr>
              <a:t>空飛ぶクルマ イメージ</a:t>
            </a:r>
            <a:endParaRPr kumimoji="1" lang="en-US" altLang="ja-JP" sz="900" b="1" dirty="0">
              <a:solidFill>
                <a:schemeClr val="tx1"/>
              </a:solidFill>
              <a:latin typeface="UD デジタル 教科書体 NK-R" panose="02020400000000000000" pitchFamily="18" charset="-128"/>
              <a:ea typeface="UD デジタル 教科書体 NK-R" panose="02020400000000000000" pitchFamily="18" charset="-128"/>
            </a:endParaRPr>
          </a:p>
          <a:p>
            <a:r>
              <a:rPr kumimoji="1" lang="ja-JP" altLang="en-US" sz="900" b="1" dirty="0">
                <a:solidFill>
                  <a:schemeClr val="tx1"/>
                </a:solidFill>
                <a:latin typeface="UD デジタル 教科書体 NK-R" panose="02020400000000000000" pitchFamily="18" charset="-128"/>
                <a:ea typeface="UD デジタル 教科書体 NK-R" panose="02020400000000000000" pitchFamily="18" charset="-128"/>
              </a:rPr>
              <a:t>　　（</a:t>
            </a:r>
            <a:r>
              <a:rPr lang="zh-TW" altLang="en-US" sz="900" dirty="0">
                <a:solidFill>
                  <a:schemeClr val="tx1"/>
                </a:solidFill>
                <a:latin typeface="UD デジタル 教科書体 NK-R" panose="02020400000000000000" pitchFamily="18" charset="-128"/>
                <a:ea typeface="UD デジタル 教科書体 NK-R" panose="02020400000000000000" pitchFamily="18" charset="-128"/>
              </a:rPr>
              <a:t>出典</a:t>
            </a:r>
            <a:r>
              <a:rPr lang="ja-JP" altLang="en-US" sz="900" dirty="0">
                <a:solidFill>
                  <a:schemeClr val="tx1"/>
                </a:solidFill>
                <a:latin typeface="UD デジタル 教科書体 NK-R" panose="02020400000000000000" pitchFamily="18" charset="-128"/>
                <a:ea typeface="UD デジタル 教科書体 NK-R" panose="02020400000000000000" pitchFamily="18" charset="-128"/>
              </a:rPr>
              <a:t>）</a:t>
            </a:r>
            <a:r>
              <a:rPr lang="zh-TW" altLang="en-US" sz="900" dirty="0">
                <a:solidFill>
                  <a:schemeClr val="tx1"/>
                </a:solidFill>
                <a:latin typeface="UD デジタル 教科書体 NK-R" panose="02020400000000000000" pitchFamily="18" charset="-128"/>
                <a:ea typeface="UD デジタル 教科書体 NK-R" panose="02020400000000000000" pitchFamily="18" charset="-128"/>
              </a:rPr>
              <a:t>経済産業省</a:t>
            </a:r>
          </a:p>
        </p:txBody>
      </p:sp>
      <p:sp>
        <p:nvSpPr>
          <p:cNvPr id="37" name="テキスト ボックス 36"/>
          <p:cNvSpPr txBox="1"/>
          <p:nvPr/>
        </p:nvSpPr>
        <p:spPr>
          <a:xfrm>
            <a:off x="6448808" y="1619286"/>
            <a:ext cx="3039788" cy="738664"/>
          </a:xfrm>
          <a:prstGeom prst="rect">
            <a:avLst/>
          </a:prstGeom>
          <a:noFill/>
        </p:spPr>
        <p:txBody>
          <a:bodyPr wrap="square" lIns="0" tIns="0" rIns="0" bIns="0" rtlCol="0">
            <a:spAutoFit/>
          </a:bodyPr>
          <a:lstStyle/>
          <a:p>
            <a:r>
              <a:rPr kumimoji="1" lang="ja-JP" altLang="en-US" sz="1200" dirty="0">
                <a:latin typeface="UD デジタル 教科書体 NK-R" panose="02020400000000000000" pitchFamily="18" charset="-128"/>
                <a:ea typeface="UD デジタル 教科書体 NK-R" panose="02020400000000000000" pitchFamily="18" charset="-128"/>
              </a:rPr>
              <a:t>・事業者ニーズに応じた両府県による環境整備</a:t>
            </a:r>
            <a:endParaRPr kumimoji="1" lang="en-US" altLang="ja-JP" sz="1200" dirty="0">
              <a:latin typeface="UD デジタル 教科書体 NK-R" panose="02020400000000000000" pitchFamily="18" charset="-128"/>
              <a:ea typeface="UD デジタル 教科書体 NK-R" panose="02020400000000000000" pitchFamily="18" charset="-128"/>
            </a:endParaRPr>
          </a:p>
          <a:p>
            <a:r>
              <a:rPr kumimoji="1" lang="ja-JP" altLang="en-US" sz="1200" dirty="0">
                <a:latin typeface="UD デジタル 教科書体 NK-R" panose="02020400000000000000" pitchFamily="18" charset="-128"/>
                <a:ea typeface="UD デジタル 教科書体 NK-R" panose="02020400000000000000" pitchFamily="18" charset="-128"/>
              </a:rPr>
              <a:t>・実証フィールドの相互提供</a:t>
            </a:r>
            <a:endParaRPr kumimoji="1" lang="en-US" altLang="ja-JP" sz="1200" dirty="0">
              <a:latin typeface="UD デジタル 教科書体 NK-R" panose="02020400000000000000" pitchFamily="18" charset="-128"/>
              <a:ea typeface="UD デジタル 教科書体 NK-R" panose="02020400000000000000" pitchFamily="18" charset="-128"/>
            </a:endParaRPr>
          </a:p>
          <a:p>
            <a:r>
              <a:rPr kumimoji="1" lang="ja-JP" altLang="en-US" sz="1200" dirty="0">
                <a:latin typeface="UD デジタル 教科書体 NK-R" panose="02020400000000000000" pitchFamily="18" charset="-128"/>
                <a:ea typeface="UD デジタル 教科書体 NK-R" panose="02020400000000000000" pitchFamily="18" charset="-128"/>
              </a:rPr>
              <a:t>・両府県補助金の活用による事業者支援</a:t>
            </a:r>
            <a:endParaRPr kumimoji="1" lang="en-US" altLang="ja-JP" sz="1200" dirty="0">
              <a:latin typeface="UD デジタル 教科書体 NK-R" panose="02020400000000000000" pitchFamily="18" charset="-128"/>
              <a:ea typeface="UD デジタル 教科書体 NK-R" panose="02020400000000000000" pitchFamily="18" charset="-128"/>
            </a:endParaRPr>
          </a:p>
          <a:p>
            <a:r>
              <a:rPr kumimoji="1" lang="ja-JP" altLang="en-US" sz="1200" dirty="0">
                <a:latin typeface="UD デジタル 教科書体 NK-R" panose="02020400000000000000" pitchFamily="18" charset="-128"/>
                <a:ea typeface="UD デジタル 教科書体 NK-R" panose="02020400000000000000" pitchFamily="18" charset="-128"/>
              </a:rPr>
              <a:t>・国への働きかけ</a:t>
            </a:r>
            <a:endParaRPr kumimoji="1" lang="en-US" altLang="ja-JP" sz="1200" dirty="0">
              <a:latin typeface="UD デジタル 教科書体 NK-R" panose="02020400000000000000" pitchFamily="18" charset="-128"/>
              <a:ea typeface="UD デジタル 教科書体 NK-R" panose="02020400000000000000" pitchFamily="18" charset="-128"/>
            </a:endParaRPr>
          </a:p>
        </p:txBody>
      </p:sp>
      <p:sp>
        <p:nvSpPr>
          <p:cNvPr id="32" name="角丸四角形 31"/>
          <p:cNvSpPr/>
          <p:nvPr/>
        </p:nvSpPr>
        <p:spPr>
          <a:xfrm>
            <a:off x="284426" y="957965"/>
            <a:ext cx="1679504" cy="452639"/>
          </a:xfrm>
          <a:prstGeom prst="round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600" dirty="0">
                <a:solidFill>
                  <a:schemeClr val="bg1"/>
                </a:solidFill>
                <a:latin typeface="UD デジタル 教科書体 NK-B" panose="02020700000000000000" pitchFamily="18" charset="-128"/>
                <a:ea typeface="UD デジタル 教科書体 NK-B" panose="02020700000000000000" pitchFamily="18" charset="-128"/>
              </a:rPr>
              <a:t>実証実験の支援</a:t>
            </a:r>
          </a:p>
        </p:txBody>
      </p:sp>
      <p:sp>
        <p:nvSpPr>
          <p:cNvPr id="35" name="角丸四角形 34"/>
          <p:cNvSpPr/>
          <p:nvPr/>
        </p:nvSpPr>
        <p:spPr>
          <a:xfrm>
            <a:off x="284426" y="3310178"/>
            <a:ext cx="1684409" cy="434303"/>
          </a:xfrm>
          <a:prstGeom prst="round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ja-JP" altLang="en-US" sz="1600" dirty="0">
                <a:solidFill>
                  <a:schemeClr val="bg1"/>
                </a:solidFill>
                <a:latin typeface="UD デジタル 教科書体 NK-B" panose="02020700000000000000" pitchFamily="18" charset="-128"/>
                <a:ea typeface="UD デジタル 教科書体 NK-B" panose="02020700000000000000" pitchFamily="18" charset="-128"/>
              </a:rPr>
              <a:t>社会受容性の向上</a:t>
            </a:r>
          </a:p>
        </p:txBody>
      </p:sp>
      <p:sp>
        <p:nvSpPr>
          <p:cNvPr id="36" name="角丸四角形 35"/>
          <p:cNvSpPr/>
          <p:nvPr/>
        </p:nvSpPr>
        <p:spPr>
          <a:xfrm>
            <a:off x="303250" y="4896612"/>
            <a:ext cx="1684409" cy="426793"/>
          </a:xfrm>
          <a:prstGeom prst="round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600" dirty="0">
                <a:solidFill>
                  <a:schemeClr val="bg1"/>
                </a:solidFill>
                <a:latin typeface="UD デジタル 教科書体 NK-B" panose="02020700000000000000" pitchFamily="18" charset="-128"/>
                <a:ea typeface="UD デジタル 教科書体 NK-B" panose="02020700000000000000" pitchFamily="18" charset="-128"/>
              </a:rPr>
              <a:t>離着陸場の整備</a:t>
            </a:r>
          </a:p>
        </p:txBody>
      </p:sp>
      <p:sp>
        <p:nvSpPr>
          <p:cNvPr id="40" name="テキスト ボックス 39"/>
          <p:cNvSpPr txBox="1"/>
          <p:nvPr/>
        </p:nvSpPr>
        <p:spPr>
          <a:xfrm>
            <a:off x="1733707" y="563416"/>
            <a:ext cx="4603469" cy="349702"/>
          </a:xfrm>
          <a:prstGeom prst="rect">
            <a:avLst/>
          </a:prstGeom>
          <a:noFill/>
        </p:spPr>
        <p:txBody>
          <a:bodyPr wrap="square" lIns="0" tIns="36000" rIns="0" bIns="36000" rtlCol="0">
            <a:spAutoFit/>
          </a:bodyPr>
          <a:lstStyle/>
          <a:p>
            <a:pPr algn="ctr"/>
            <a:r>
              <a:rPr kumimoji="1" lang="ja-JP" altLang="en-US" dirty="0">
                <a:latin typeface="UD デジタル 教科書体 NK-B" panose="02020700000000000000" pitchFamily="18" charset="-128"/>
                <a:ea typeface="UD デジタル 教科書体 NK-B" panose="02020700000000000000" pitchFamily="18" charset="-128"/>
              </a:rPr>
              <a:t>２０２２年度</a:t>
            </a:r>
          </a:p>
        </p:txBody>
      </p:sp>
      <p:sp>
        <p:nvSpPr>
          <p:cNvPr id="41" name="テキスト ボックス 40"/>
          <p:cNvSpPr txBox="1"/>
          <p:nvPr/>
        </p:nvSpPr>
        <p:spPr>
          <a:xfrm>
            <a:off x="5813564" y="555690"/>
            <a:ext cx="4603469" cy="349702"/>
          </a:xfrm>
          <a:prstGeom prst="rect">
            <a:avLst/>
          </a:prstGeom>
          <a:noFill/>
        </p:spPr>
        <p:txBody>
          <a:bodyPr wrap="square" lIns="0" tIns="36000" rIns="0" bIns="36000" rtlCol="0">
            <a:spAutoFit/>
          </a:bodyPr>
          <a:lstStyle/>
          <a:p>
            <a:pPr algn="ctr"/>
            <a:r>
              <a:rPr kumimoji="1" lang="ja-JP" altLang="en-US" dirty="0">
                <a:latin typeface="UD デジタル 教科書体 NK-B" panose="02020700000000000000" pitchFamily="18" charset="-128"/>
                <a:ea typeface="UD デジタル 教科書体 NK-B" panose="02020700000000000000" pitchFamily="18" charset="-128"/>
              </a:rPr>
              <a:t>２０２３～</a:t>
            </a:r>
            <a:r>
              <a:rPr kumimoji="1" lang="en-US" altLang="ja-JP" dirty="0">
                <a:latin typeface="UD デジタル 教科書体 NK-B" panose="02020700000000000000" pitchFamily="18" charset="-128"/>
                <a:ea typeface="UD デジタル 教科書体 NK-B" panose="02020700000000000000" pitchFamily="18" charset="-128"/>
              </a:rPr>
              <a:t>2025</a:t>
            </a:r>
            <a:r>
              <a:rPr kumimoji="1" lang="ja-JP" altLang="en-US" dirty="0">
                <a:latin typeface="UD デジタル 教科書体 NK-B" panose="02020700000000000000" pitchFamily="18" charset="-128"/>
                <a:ea typeface="UD デジタル 教科書体 NK-B" panose="02020700000000000000" pitchFamily="18" charset="-128"/>
              </a:rPr>
              <a:t>年度</a:t>
            </a:r>
          </a:p>
        </p:txBody>
      </p:sp>
      <p:sp>
        <p:nvSpPr>
          <p:cNvPr id="30" name="正方形/長方形 29">
            <a:extLst>
              <a:ext uri="{FF2B5EF4-FFF2-40B4-BE49-F238E27FC236}">
                <a16:creationId xmlns:a16="http://schemas.microsoft.com/office/drawing/2014/main" id="{F4FE66A9-C375-442A-A769-1FA9071998F2}"/>
              </a:ext>
            </a:extLst>
          </p:cNvPr>
          <p:cNvSpPr/>
          <p:nvPr/>
        </p:nvSpPr>
        <p:spPr>
          <a:xfrm>
            <a:off x="2132339" y="6655422"/>
            <a:ext cx="6373826" cy="230721"/>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r>
              <a:rPr kumimoji="1" lang="en-US" altLang="ja-JP" sz="1200" b="1" dirty="0">
                <a:solidFill>
                  <a:schemeClr val="tx1"/>
                </a:solidFill>
                <a:latin typeface="UD デジタル 教科書体 NK-R" panose="02020400000000000000" pitchFamily="18" charset="-128"/>
                <a:ea typeface="UD デジタル 教科書体 NK-R" panose="02020400000000000000" pitchFamily="18" charset="-128"/>
              </a:rPr>
              <a:t>※</a:t>
            </a:r>
            <a:r>
              <a:rPr kumimoji="1" lang="ja-JP" altLang="en-US" sz="1200" b="1" dirty="0">
                <a:solidFill>
                  <a:schemeClr val="tx1"/>
                </a:solidFill>
                <a:latin typeface="UD デジタル 教科書体 NK-R" panose="02020400000000000000" pitchFamily="18" charset="-128"/>
                <a:ea typeface="UD デジタル 教科書体 NK-R" panose="02020400000000000000" pitchFamily="18" charset="-128"/>
              </a:rPr>
              <a:t>「空の移動革命社会実装大阪ラウンドテーブル」等を活用して連携</a:t>
            </a:r>
          </a:p>
        </p:txBody>
      </p:sp>
      <p:sp>
        <p:nvSpPr>
          <p:cNvPr id="31" name="テキスト ボックス 30"/>
          <p:cNvSpPr txBox="1"/>
          <p:nvPr/>
        </p:nvSpPr>
        <p:spPr>
          <a:xfrm>
            <a:off x="6528563" y="2393884"/>
            <a:ext cx="3219349" cy="553998"/>
          </a:xfrm>
          <a:prstGeom prst="rect">
            <a:avLst/>
          </a:prstGeom>
          <a:noFill/>
          <a:ln>
            <a:solidFill>
              <a:schemeClr val="tx1"/>
            </a:solidFill>
            <a:prstDash val="dash"/>
          </a:ln>
        </p:spPr>
        <p:txBody>
          <a:bodyPr wrap="square" lIns="0" tIns="0" rIns="0" bIns="0" rtlCol="0">
            <a:spAutoFit/>
          </a:bodyPr>
          <a:lstStyle/>
          <a:p>
            <a:r>
              <a:rPr kumimoji="1" lang="ja-JP" altLang="en-US" sz="1200" dirty="0">
                <a:latin typeface="UD デジタル 教科書体 NK-R" panose="02020400000000000000" pitchFamily="18" charset="-128"/>
                <a:ea typeface="UD デジタル 教科書体 NK-R" panose="02020400000000000000" pitchFamily="18" charset="-128"/>
              </a:rPr>
              <a:t>　</a:t>
            </a:r>
            <a:r>
              <a:rPr kumimoji="1" lang="en-US" altLang="ja-JP" sz="1200" dirty="0">
                <a:latin typeface="UD デジタル 教科書体 NK-R" panose="02020400000000000000" pitchFamily="18" charset="-128"/>
                <a:ea typeface="UD デジタル 教科書体 NK-R" panose="02020400000000000000" pitchFamily="18" charset="-128"/>
              </a:rPr>
              <a:t>‣</a:t>
            </a:r>
            <a:r>
              <a:rPr kumimoji="1" lang="ja-JP" altLang="en-US" sz="1200" dirty="0">
                <a:latin typeface="UD デジタル 教科書体 NK-R" panose="02020400000000000000" pitchFamily="18" charset="-128"/>
                <a:ea typeface="UD デジタル 教科書体 NK-R" panose="02020400000000000000" pitchFamily="18" charset="-128"/>
              </a:rPr>
              <a:t>機体の研究開発・実証事業への技術・財政支援</a:t>
            </a:r>
            <a:endParaRPr kumimoji="1" lang="en-US" altLang="ja-JP" sz="1200" dirty="0">
              <a:latin typeface="UD デジタル 教科書体 NK-R" panose="02020400000000000000" pitchFamily="18" charset="-128"/>
              <a:ea typeface="UD デジタル 教科書体 NK-R" panose="02020400000000000000" pitchFamily="18" charset="-128"/>
            </a:endParaRPr>
          </a:p>
          <a:p>
            <a:r>
              <a:rPr kumimoji="1" lang="ja-JP" altLang="en-US" sz="1200" dirty="0">
                <a:latin typeface="UD デジタル 教科書体 NK-R" panose="02020400000000000000" pitchFamily="18" charset="-128"/>
                <a:ea typeface="UD デジタル 教科書体 NK-R" panose="02020400000000000000" pitchFamily="18" charset="-128"/>
              </a:rPr>
              <a:t>　</a:t>
            </a:r>
            <a:r>
              <a:rPr kumimoji="1" lang="en-US" altLang="ja-JP" sz="1200" dirty="0">
                <a:latin typeface="UD デジタル 教科書体 NK-R" panose="02020400000000000000" pitchFamily="18" charset="-128"/>
                <a:ea typeface="UD デジタル 教科書体 NK-R" panose="02020400000000000000" pitchFamily="18" charset="-128"/>
              </a:rPr>
              <a:t>‣</a:t>
            </a:r>
            <a:r>
              <a:rPr kumimoji="1" lang="ja-JP" altLang="en-US" sz="1200" dirty="0">
                <a:latin typeface="UD デジタル 教科書体 NK-R" panose="02020400000000000000" pitchFamily="18" charset="-128"/>
                <a:ea typeface="UD デジタル 教科書体 NK-R" panose="02020400000000000000" pitchFamily="18" charset="-128"/>
              </a:rPr>
              <a:t>運航環境・安全性に関する制度整備</a:t>
            </a:r>
            <a:endParaRPr kumimoji="1" lang="en-US" altLang="ja-JP" sz="1200" dirty="0">
              <a:latin typeface="UD デジタル 教科書体 NK-R" panose="02020400000000000000" pitchFamily="18" charset="-128"/>
              <a:ea typeface="UD デジタル 教科書体 NK-R" panose="02020400000000000000" pitchFamily="18" charset="-128"/>
            </a:endParaRPr>
          </a:p>
          <a:p>
            <a:r>
              <a:rPr kumimoji="1" lang="ja-JP" altLang="en-US" sz="1200" dirty="0">
                <a:latin typeface="UD デジタル 教科書体 NK-R" panose="02020400000000000000" pitchFamily="18" charset="-128"/>
                <a:ea typeface="UD デジタル 教科書体 NK-R" panose="02020400000000000000" pitchFamily="18" charset="-128"/>
              </a:rPr>
              <a:t>　</a:t>
            </a:r>
            <a:r>
              <a:rPr kumimoji="1" lang="en-US" altLang="ja-JP" sz="1200" dirty="0">
                <a:latin typeface="UD デジタル 教科書体 NK-R" panose="02020400000000000000" pitchFamily="18" charset="-128"/>
                <a:ea typeface="UD デジタル 教科書体 NK-R" panose="02020400000000000000" pitchFamily="18" charset="-128"/>
              </a:rPr>
              <a:t>‣</a:t>
            </a:r>
            <a:r>
              <a:rPr kumimoji="1" lang="ja-JP" altLang="en-US" sz="1200" dirty="0">
                <a:latin typeface="UD デジタル 教科書体 NK-R" panose="02020400000000000000" pitchFamily="18" charset="-128"/>
                <a:ea typeface="UD デジタル 教科書体 NK-R" panose="02020400000000000000" pitchFamily="18" charset="-128"/>
              </a:rPr>
              <a:t>試験飛行に係る許認可申請等手続きの簡素化</a:t>
            </a:r>
            <a:endParaRPr kumimoji="1" lang="en-US" altLang="ja-JP" sz="1200" dirty="0">
              <a:latin typeface="UD デジタル 教科書体 NK-R" panose="02020400000000000000" pitchFamily="18" charset="-128"/>
              <a:ea typeface="UD デジタル 教科書体 NK-R" panose="02020400000000000000" pitchFamily="18" charset="-128"/>
            </a:endParaRPr>
          </a:p>
        </p:txBody>
      </p:sp>
      <p:sp>
        <p:nvSpPr>
          <p:cNvPr id="42" name="テキスト ボックス 41"/>
          <p:cNvSpPr txBox="1"/>
          <p:nvPr/>
        </p:nvSpPr>
        <p:spPr>
          <a:xfrm>
            <a:off x="6760881" y="6045504"/>
            <a:ext cx="2479462" cy="369332"/>
          </a:xfrm>
          <a:prstGeom prst="rect">
            <a:avLst/>
          </a:prstGeom>
          <a:noFill/>
          <a:ln>
            <a:solidFill>
              <a:schemeClr val="tx1"/>
            </a:solidFill>
            <a:prstDash val="dash"/>
          </a:ln>
        </p:spPr>
        <p:txBody>
          <a:bodyPr wrap="square" lIns="0" tIns="0" rIns="0" bIns="0" rtlCol="0">
            <a:spAutoFit/>
          </a:bodyPr>
          <a:lstStyle/>
          <a:p>
            <a:r>
              <a:rPr kumimoji="1" lang="ja-JP" altLang="en-US" sz="1200" dirty="0">
                <a:latin typeface="UD デジタル 教科書体 NK-R" panose="02020400000000000000" pitchFamily="18" charset="-128"/>
                <a:ea typeface="UD デジタル 教科書体 NK-R" panose="02020400000000000000" pitchFamily="18" charset="-128"/>
              </a:rPr>
              <a:t>　</a:t>
            </a:r>
            <a:r>
              <a:rPr kumimoji="1" lang="en-US" altLang="ja-JP" sz="1200" dirty="0">
                <a:latin typeface="UD デジタル 教科書体 NK-R" panose="02020400000000000000" pitchFamily="18" charset="-128"/>
                <a:ea typeface="UD デジタル 教科書体 NK-R" panose="02020400000000000000" pitchFamily="18" charset="-128"/>
              </a:rPr>
              <a:t>‣</a:t>
            </a:r>
            <a:r>
              <a:rPr kumimoji="1" lang="ja-JP" altLang="en-US" sz="1200" dirty="0">
                <a:latin typeface="UD デジタル 教科書体 NK-R" panose="02020400000000000000" pitchFamily="18" charset="-128"/>
                <a:ea typeface="UD デジタル 教科書体 NK-R" panose="02020400000000000000" pitchFamily="18" charset="-128"/>
              </a:rPr>
              <a:t>離着陸場の整備に関する制度整備</a:t>
            </a:r>
            <a:endParaRPr kumimoji="1" lang="en-US" altLang="ja-JP" sz="1200" dirty="0">
              <a:latin typeface="UD デジタル 教科書体 NK-R" panose="02020400000000000000" pitchFamily="18" charset="-128"/>
              <a:ea typeface="UD デジタル 教科書体 NK-R" panose="02020400000000000000" pitchFamily="18" charset="-128"/>
            </a:endParaRPr>
          </a:p>
          <a:p>
            <a:r>
              <a:rPr kumimoji="1" lang="ja-JP" altLang="en-US" sz="1200" dirty="0">
                <a:latin typeface="UD デジタル 教科書体 NK-R" panose="02020400000000000000" pitchFamily="18" charset="-128"/>
                <a:ea typeface="UD デジタル 教科書体 NK-R" panose="02020400000000000000" pitchFamily="18" charset="-128"/>
              </a:rPr>
              <a:t>　</a:t>
            </a:r>
            <a:r>
              <a:rPr kumimoji="1" lang="en-US" altLang="ja-JP" sz="1200" dirty="0">
                <a:latin typeface="UD デジタル 教科書体 NK-R" panose="02020400000000000000" pitchFamily="18" charset="-128"/>
                <a:ea typeface="UD デジタル 教科書体 NK-R" panose="02020400000000000000" pitchFamily="18" charset="-128"/>
              </a:rPr>
              <a:t>‣</a:t>
            </a:r>
            <a:r>
              <a:rPr kumimoji="1" lang="ja-JP" altLang="en-US" sz="1200" dirty="0">
                <a:latin typeface="UD デジタル 教科書体 NK-R" panose="02020400000000000000" pitchFamily="18" charset="-128"/>
                <a:ea typeface="UD デジタル 教科書体 NK-R" panose="02020400000000000000" pitchFamily="18" charset="-128"/>
              </a:rPr>
              <a:t>整備に係る補助制度の創設</a:t>
            </a:r>
            <a:endParaRPr kumimoji="1" lang="en-US" altLang="ja-JP" sz="1200" dirty="0">
              <a:latin typeface="UD デジタル 教科書体 NK-R" panose="02020400000000000000" pitchFamily="18" charset="-128"/>
              <a:ea typeface="UD デジタル 教科書体 NK-R" panose="02020400000000000000" pitchFamily="18" charset="-128"/>
            </a:endParaRPr>
          </a:p>
        </p:txBody>
      </p:sp>
      <p:sp>
        <p:nvSpPr>
          <p:cNvPr id="38" name="テキスト ボックス 37"/>
          <p:cNvSpPr txBox="1"/>
          <p:nvPr/>
        </p:nvSpPr>
        <p:spPr>
          <a:xfrm>
            <a:off x="2382739" y="1619286"/>
            <a:ext cx="3613341" cy="754053"/>
          </a:xfrm>
          <a:prstGeom prst="rect">
            <a:avLst/>
          </a:prstGeom>
          <a:noFill/>
        </p:spPr>
        <p:txBody>
          <a:bodyPr wrap="square" lIns="0" tIns="0" rIns="0" bIns="0" rtlCol="0">
            <a:spAutoFit/>
          </a:bodyPr>
          <a:lstStyle/>
          <a:p>
            <a:r>
              <a:rPr kumimoji="1" lang="ja-JP" altLang="en-US" sz="1200" dirty="0">
                <a:latin typeface="UD デジタル 教科書体 NK-R" panose="02020400000000000000" pitchFamily="18" charset="-128"/>
                <a:ea typeface="UD デジタル 教科書体 NK-R" panose="02020400000000000000" pitchFamily="18" charset="-128"/>
              </a:rPr>
              <a:t>・ベイエリア・陸地における課題抽出</a:t>
            </a:r>
            <a:endParaRPr kumimoji="1" lang="en-US" altLang="ja-JP" sz="1200" dirty="0">
              <a:latin typeface="UD デジタル 教科書体 NK-R" panose="02020400000000000000" pitchFamily="18" charset="-128"/>
              <a:ea typeface="UD デジタル 教科書体 NK-R" panose="02020400000000000000" pitchFamily="18" charset="-128"/>
            </a:endParaRPr>
          </a:p>
          <a:p>
            <a:r>
              <a:rPr kumimoji="1" lang="ja-JP" altLang="en-US" sz="1200" dirty="0">
                <a:latin typeface="UD デジタル 教科書体 NK-R" panose="02020400000000000000" pitchFamily="18" charset="-128"/>
                <a:ea typeface="UD デジタル 教科書体 NK-R" panose="02020400000000000000" pitchFamily="18" charset="-128"/>
              </a:rPr>
              <a:t>・補助金の活用による事業者支援</a:t>
            </a:r>
            <a:endParaRPr kumimoji="1" lang="en-US" altLang="ja-JP" sz="1200" dirty="0">
              <a:latin typeface="UD デジタル 教科書体 NK-R" panose="02020400000000000000" pitchFamily="18" charset="-128"/>
              <a:ea typeface="UD デジタル 教科書体 NK-R" panose="02020400000000000000" pitchFamily="18" charset="-128"/>
            </a:endParaRPr>
          </a:p>
          <a:p>
            <a:r>
              <a:rPr kumimoji="1" lang="ja-JP" altLang="en-US" sz="1300" dirty="0">
                <a:latin typeface="UD デジタル 教科書体 NK-R" panose="02020400000000000000" pitchFamily="18" charset="-128"/>
                <a:ea typeface="UD デジタル 教科書体 NK-R" panose="02020400000000000000" pitchFamily="18" charset="-128"/>
              </a:rPr>
              <a:t> </a:t>
            </a:r>
            <a:r>
              <a:rPr kumimoji="1" lang="ja-JP" altLang="en-US" sz="1200" dirty="0">
                <a:latin typeface="UD デジタル 教科書体 NK-R" panose="02020400000000000000" pitchFamily="18" charset="-128"/>
                <a:ea typeface="UD デジタル 教科書体 NK-R" panose="02020400000000000000" pitchFamily="18" charset="-128"/>
              </a:rPr>
              <a:t>大阪：</a:t>
            </a:r>
            <a:r>
              <a:rPr kumimoji="1" lang="ja-JP" altLang="en-US" sz="1200" dirty="0">
                <a:latin typeface="UD デジタル 教科書体 NK-R" panose="02020400000000000000" pitchFamily="18" charset="-128"/>
                <a:ea typeface="UD デジタル 教科書体 NK-R" panose="02020400000000000000" pitchFamily="18" charset="-128"/>
                <a:sym typeface="Wingdings" panose="05000000000000000000" pitchFamily="2" charset="2"/>
              </a:rPr>
              <a:t>空飛ぶｸﾙﾏ都市型ﾋﾞｼﾞﾈｽ創造都市推進事業</a:t>
            </a:r>
            <a:endParaRPr kumimoji="1" lang="en-US" altLang="ja-JP" sz="1200" dirty="0">
              <a:latin typeface="UD デジタル 教科書体 NK-R" panose="02020400000000000000" pitchFamily="18" charset="-128"/>
              <a:ea typeface="UD デジタル 教科書体 NK-R" panose="02020400000000000000" pitchFamily="18" charset="-128"/>
              <a:sym typeface="Wingdings" panose="05000000000000000000" pitchFamily="2" charset="2"/>
            </a:endParaRPr>
          </a:p>
          <a:p>
            <a:r>
              <a:rPr kumimoji="1" lang="ja-JP" altLang="en-US" sz="1200" dirty="0">
                <a:latin typeface="UD デジタル 教科書体 NK-R" panose="02020400000000000000" pitchFamily="18" charset="-128"/>
                <a:ea typeface="UD デジタル 教科書体 NK-R" panose="02020400000000000000" pitchFamily="18" charset="-128"/>
                <a:sym typeface="Wingdings" panose="05000000000000000000" pitchFamily="2" charset="2"/>
              </a:rPr>
              <a:t>　　　　　 補助金</a:t>
            </a:r>
            <a:endParaRPr kumimoji="1" lang="en-US" altLang="ja-JP" sz="1200" dirty="0">
              <a:latin typeface="UD デジタル 教科書体 NK-R" panose="02020400000000000000" pitchFamily="18" charset="-128"/>
              <a:ea typeface="UD デジタル 教科書体 NK-R" panose="02020400000000000000" pitchFamily="18" charset="-128"/>
              <a:sym typeface="Wingdings" panose="05000000000000000000" pitchFamily="2" charset="2"/>
            </a:endParaRPr>
          </a:p>
        </p:txBody>
      </p:sp>
      <p:sp>
        <p:nvSpPr>
          <p:cNvPr id="2" name="スライド番号プレースホルダー 1"/>
          <p:cNvSpPr>
            <a:spLocks noGrp="1"/>
          </p:cNvSpPr>
          <p:nvPr>
            <p:ph type="sldNum" sz="quarter" idx="12"/>
          </p:nvPr>
        </p:nvSpPr>
        <p:spPr/>
        <p:txBody>
          <a:bodyPr/>
          <a:lstStyle/>
          <a:p>
            <a:fld id="{87C2D5A9-7FE8-4BCE-BC19-6C3698A60E78}" type="slidenum">
              <a:rPr kumimoji="1" lang="ja-JP" altLang="en-US" smtClean="0"/>
              <a:t>9</a:t>
            </a:fld>
            <a:endParaRPr kumimoji="1" lang="ja-JP" altLang="en-US"/>
          </a:p>
        </p:txBody>
      </p:sp>
    </p:spTree>
    <p:extLst>
      <p:ext uri="{BB962C8B-B14F-4D97-AF65-F5344CB8AC3E}">
        <p14:creationId xmlns:p14="http://schemas.microsoft.com/office/powerpoint/2010/main" val="321441313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図 4"/>
          <p:cNvPicPr>
            <a:picLocks noChangeAspect="1"/>
          </p:cNvPicPr>
          <p:nvPr/>
        </p:nvPicPr>
        <p:blipFill>
          <a:blip r:embed="rId2"/>
          <a:stretch>
            <a:fillRect/>
          </a:stretch>
        </p:blipFill>
        <p:spPr>
          <a:xfrm>
            <a:off x="1713283" y="3870871"/>
            <a:ext cx="5729641" cy="3301928"/>
          </a:xfrm>
          <a:prstGeom prst="rect">
            <a:avLst/>
          </a:prstGeom>
        </p:spPr>
      </p:pic>
      <p:sp>
        <p:nvSpPr>
          <p:cNvPr id="10" name="楕円 9"/>
          <p:cNvSpPr/>
          <p:nvPr/>
        </p:nvSpPr>
        <p:spPr>
          <a:xfrm>
            <a:off x="2730321" y="3456186"/>
            <a:ext cx="3773618" cy="3401814"/>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endParaRPr kumimoji="1" lang="en-US" altLang="ja-JP" sz="1400" b="1" u="sng" dirty="0">
              <a:solidFill>
                <a:schemeClr val="tx1"/>
              </a:solidFill>
              <a:latin typeface="UD デジタル 教科書体 NK-B" panose="02020700000000000000" pitchFamily="18" charset="-128"/>
              <a:ea typeface="UD デジタル 教科書体 NK-B" panose="02020700000000000000" pitchFamily="18" charset="-128"/>
            </a:endParaRPr>
          </a:p>
        </p:txBody>
      </p:sp>
      <p:sp>
        <p:nvSpPr>
          <p:cNvPr id="27" name="角丸四角形 26"/>
          <p:cNvSpPr/>
          <p:nvPr/>
        </p:nvSpPr>
        <p:spPr>
          <a:xfrm>
            <a:off x="278036" y="3506653"/>
            <a:ext cx="3007391" cy="1334725"/>
          </a:xfrm>
          <a:prstGeom prst="roundRect">
            <a:avLst>
              <a:gd name="adj" fmla="val 12577"/>
            </a:avLst>
          </a:prstGeom>
          <a:solidFill>
            <a:schemeClr val="bg1"/>
          </a:solidFill>
          <a:ln>
            <a:noFill/>
          </a:ln>
          <a:effectLst>
            <a:glow rad="127000">
              <a:srgbClr val="00B050">
                <a:alpha val="60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0" name="正方形/長方形 29"/>
          <p:cNvSpPr/>
          <p:nvPr/>
        </p:nvSpPr>
        <p:spPr>
          <a:xfrm>
            <a:off x="0" y="1"/>
            <a:ext cx="9906000" cy="473953"/>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286" b="1" dirty="0">
                <a:solidFill>
                  <a:srgbClr val="FF0000"/>
                </a:solidFill>
                <a:latin typeface="UD デジタル 教科書体 NK-B" panose="02020700000000000000" pitchFamily="18" charset="-128"/>
                <a:ea typeface="UD デジタル 教科書体 NK-B" panose="02020700000000000000" pitchFamily="18" charset="-128"/>
              </a:rPr>
              <a:t>　</a:t>
            </a:r>
            <a:r>
              <a:rPr kumimoji="1" lang="ja-JP" altLang="en-US" sz="2286" b="1" dirty="0">
                <a:solidFill>
                  <a:schemeClr val="bg1"/>
                </a:solidFill>
                <a:latin typeface="UD デジタル 教科書体 NK-B" panose="02020700000000000000" pitchFamily="18" charset="-128"/>
                <a:ea typeface="UD デジタル 教科書体 NK-B" panose="02020700000000000000" pitchFamily="18" charset="-128"/>
              </a:rPr>
              <a:t>トッププロモーション</a:t>
            </a:r>
            <a:endParaRPr kumimoji="1" lang="ja-JP" altLang="en-US" sz="2286" b="1" strike="sngStrike" dirty="0">
              <a:solidFill>
                <a:schemeClr val="bg1"/>
              </a:solidFill>
              <a:latin typeface="UD デジタル 教科書体 NK-B" panose="02020700000000000000" pitchFamily="18" charset="-128"/>
              <a:ea typeface="UD デジタル 教科書体 NK-B" panose="02020700000000000000" pitchFamily="18" charset="-128"/>
            </a:endParaRPr>
          </a:p>
        </p:txBody>
      </p:sp>
      <p:sp>
        <p:nvSpPr>
          <p:cNvPr id="20" name="正方形/長方形 19"/>
          <p:cNvSpPr/>
          <p:nvPr/>
        </p:nvSpPr>
        <p:spPr>
          <a:xfrm>
            <a:off x="226875" y="46514"/>
            <a:ext cx="1761417" cy="38380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600" dirty="0">
                <a:solidFill>
                  <a:schemeClr val="tx1"/>
                </a:solidFill>
                <a:latin typeface="UD デジタル 教科書体 NK-B" panose="02020700000000000000" pitchFamily="18" charset="-128"/>
                <a:ea typeface="UD デジタル 教科書体 NK-B" panose="02020700000000000000" pitchFamily="18" charset="-128"/>
              </a:rPr>
              <a:t>産業振興</a:t>
            </a:r>
            <a:r>
              <a:rPr kumimoji="1" lang="en-US" altLang="ja-JP" sz="1600" dirty="0">
                <a:solidFill>
                  <a:schemeClr val="tx1"/>
                </a:solidFill>
                <a:latin typeface="UD デジタル 教科書体 NK-B" panose="02020700000000000000" pitchFamily="18" charset="-128"/>
                <a:ea typeface="UD デジタル 教科書体 NK-B" panose="02020700000000000000" pitchFamily="18" charset="-128"/>
              </a:rPr>
              <a:t>PT</a:t>
            </a:r>
            <a:endParaRPr kumimoji="1" lang="ja-JP" altLang="en-US" sz="1600" dirty="0">
              <a:solidFill>
                <a:schemeClr val="tx1"/>
              </a:solidFill>
              <a:latin typeface="UD デジタル 教科書体 NK-B" panose="02020700000000000000" pitchFamily="18" charset="-128"/>
              <a:ea typeface="UD デジタル 教科書体 NK-B" panose="02020700000000000000" pitchFamily="18" charset="-128"/>
            </a:endParaRPr>
          </a:p>
        </p:txBody>
      </p:sp>
      <p:sp>
        <p:nvSpPr>
          <p:cNvPr id="76" name="テキスト ボックス 75"/>
          <p:cNvSpPr txBox="1"/>
          <p:nvPr/>
        </p:nvSpPr>
        <p:spPr>
          <a:xfrm>
            <a:off x="73214" y="1899849"/>
            <a:ext cx="2606477" cy="400110"/>
          </a:xfrm>
          <a:prstGeom prst="rect">
            <a:avLst/>
          </a:prstGeom>
          <a:noFill/>
        </p:spPr>
        <p:txBody>
          <a:bodyPr wrap="square" rtlCol="0">
            <a:spAutoFit/>
          </a:bodyPr>
          <a:lstStyle/>
          <a:p>
            <a:r>
              <a:rPr kumimoji="1" lang="en-US" altLang="ja-JP" sz="2000" dirty="0">
                <a:latin typeface="UD デジタル 教科書体 NK-B" panose="02020700000000000000" pitchFamily="18" charset="-128"/>
                <a:ea typeface="UD デジタル 教科書体 NK-B" panose="02020700000000000000" pitchFamily="18" charset="-128"/>
              </a:rPr>
              <a:t>【</a:t>
            </a:r>
            <a:r>
              <a:rPr kumimoji="1" lang="ja-JP" altLang="en-US" sz="2000" dirty="0">
                <a:latin typeface="UD デジタル 教科書体 NK-B" panose="02020700000000000000" pitchFamily="18" charset="-128"/>
                <a:ea typeface="UD デジタル 教科書体 NK-B" panose="02020700000000000000" pitchFamily="18" charset="-128"/>
              </a:rPr>
              <a:t>今後の取組み</a:t>
            </a:r>
            <a:r>
              <a:rPr kumimoji="1" lang="en-US" altLang="ja-JP" sz="2000" dirty="0">
                <a:latin typeface="UD デジタル 教科書体 NK-B" panose="02020700000000000000" pitchFamily="18" charset="-128"/>
                <a:ea typeface="UD デジタル 教科書体 NK-B" panose="02020700000000000000" pitchFamily="18" charset="-128"/>
              </a:rPr>
              <a:t>】</a:t>
            </a:r>
          </a:p>
        </p:txBody>
      </p:sp>
      <p:sp>
        <p:nvSpPr>
          <p:cNvPr id="99" name="角丸四角形 98"/>
          <p:cNvSpPr/>
          <p:nvPr/>
        </p:nvSpPr>
        <p:spPr>
          <a:xfrm>
            <a:off x="241955" y="881940"/>
            <a:ext cx="9422090" cy="923171"/>
          </a:xfrm>
          <a:prstGeom prst="round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2000" dirty="0">
                <a:solidFill>
                  <a:schemeClr val="tx1"/>
                </a:solidFill>
                <a:latin typeface="UD デジタル 教科書体 NK-B" panose="02020700000000000000" pitchFamily="18" charset="-128"/>
                <a:ea typeface="UD デジタル 教科書体 NK-B" panose="02020700000000000000" pitchFamily="18" charset="-128"/>
              </a:rPr>
              <a:t>　万博を契機として、兵庫・大阪のポテンシャルを発信し、</a:t>
            </a:r>
            <a:endParaRPr kumimoji="1" lang="en-US" altLang="ja-JP" sz="2000" dirty="0">
              <a:solidFill>
                <a:schemeClr val="tx1"/>
              </a:solidFill>
              <a:latin typeface="UD デジタル 教科書体 NK-B" panose="02020700000000000000" pitchFamily="18" charset="-128"/>
              <a:ea typeface="UD デジタル 教科書体 NK-B" panose="02020700000000000000" pitchFamily="18" charset="-128"/>
            </a:endParaRPr>
          </a:p>
          <a:p>
            <a:r>
              <a:rPr kumimoji="1" lang="ja-JP" altLang="en-US" sz="2000" dirty="0">
                <a:solidFill>
                  <a:schemeClr val="tx1"/>
                </a:solidFill>
                <a:latin typeface="UD デジタル 教科書体 NK-B" panose="02020700000000000000" pitchFamily="18" charset="-128"/>
                <a:ea typeface="UD デジタル 教科書体 NK-B" panose="02020700000000000000" pitchFamily="18" charset="-128"/>
              </a:rPr>
              <a:t>　　　◆　国内外から「ヒト・モノ・投資」を呼込む</a:t>
            </a:r>
            <a:endParaRPr kumimoji="1" lang="en-US" altLang="ja-JP" sz="2000" dirty="0">
              <a:solidFill>
                <a:schemeClr val="tx1"/>
              </a:solidFill>
              <a:latin typeface="UD デジタル 教科書体 NK-B" panose="02020700000000000000" pitchFamily="18" charset="-128"/>
              <a:ea typeface="UD デジタル 教科書体 NK-B" panose="02020700000000000000" pitchFamily="18" charset="-128"/>
            </a:endParaRPr>
          </a:p>
          <a:p>
            <a:r>
              <a:rPr kumimoji="1" lang="ja-JP" altLang="en-US" sz="2000" dirty="0">
                <a:solidFill>
                  <a:schemeClr val="tx1"/>
                </a:solidFill>
                <a:latin typeface="UD デジタル 教科書体 NK-B" panose="02020700000000000000" pitchFamily="18" charset="-128"/>
                <a:ea typeface="UD デジタル 教科書体 NK-B" panose="02020700000000000000" pitchFamily="18" charset="-128"/>
              </a:rPr>
              <a:t>　　　◆　国内外へ産業資源を売込む</a:t>
            </a:r>
          </a:p>
        </p:txBody>
      </p:sp>
      <p:sp>
        <p:nvSpPr>
          <p:cNvPr id="100" name="テキスト ボックス 99"/>
          <p:cNvSpPr txBox="1"/>
          <p:nvPr/>
        </p:nvSpPr>
        <p:spPr>
          <a:xfrm>
            <a:off x="58823" y="504619"/>
            <a:ext cx="1669152" cy="400110"/>
          </a:xfrm>
          <a:prstGeom prst="rect">
            <a:avLst/>
          </a:prstGeom>
          <a:noFill/>
        </p:spPr>
        <p:txBody>
          <a:bodyPr wrap="square" rtlCol="0">
            <a:spAutoFit/>
          </a:bodyPr>
          <a:lstStyle/>
          <a:p>
            <a:r>
              <a:rPr kumimoji="1" lang="en-US" altLang="ja-JP" sz="2000" dirty="0">
                <a:latin typeface="UD デジタル 教科書体 NK-B" panose="02020700000000000000" pitchFamily="18" charset="-128"/>
                <a:ea typeface="UD デジタル 教科書体 NK-B" panose="02020700000000000000" pitchFamily="18" charset="-128"/>
              </a:rPr>
              <a:t>【</a:t>
            </a:r>
            <a:r>
              <a:rPr kumimoji="1" lang="ja-JP" altLang="en-US" sz="2000" dirty="0">
                <a:latin typeface="UD デジタル 教科書体 NK-B" panose="02020700000000000000" pitchFamily="18" charset="-128"/>
                <a:ea typeface="UD デジタル 教科書体 NK-B" panose="02020700000000000000" pitchFamily="18" charset="-128"/>
              </a:rPr>
              <a:t>目標</a:t>
            </a:r>
            <a:r>
              <a:rPr kumimoji="1" lang="en-US" altLang="ja-JP" sz="2000" dirty="0">
                <a:latin typeface="UD デジタル 教科書体 NK-B" panose="02020700000000000000" pitchFamily="18" charset="-128"/>
                <a:ea typeface="UD デジタル 教科書体 NK-B" panose="02020700000000000000" pitchFamily="18" charset="-128"/>
              </a:rPr>
              <a:t>】</a:t>
            </a:r>
          </a:p>
        </p:txBody>
      </p:sp>
      <p:sp>
        <p:nvSpPr>
          <p:cNvPr id="50" name="角丸四角形 49"/>
          <p:cNvSpPr/>
          <p:nvPr/>
        </p:nvSpPr>
        <p:spPr>
          <a:xfrm>
            <a:off x="226875" y="2262974"/>
            <a:ext cx="9422090" cy="785401"/>
          </a:xfrm>
          <a:prstGeom prst="roundRect">
            <a:avLst>
              <a:gd name="adj" fmla="val 24381"/>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tIns="36000" bIns="36000" rtlCol="0" anchor="t" anchorCtr="0"/>
          <a:lstStyle/>
          <a:p>
            <a:r>
              <a:rPr kumimoji="1" lang="ja-JP" altLang="en-US" dirty="0">
                <a:solidFill>
                  <a:schemeClr val="tx1"/>
                </a:solidFill>
                <a:latin typeface="UD デジタル 教科書体 NK-B" panose="02020700000000000000" pitchFamily="18" charset="-128"/>
                <a:ea typeface="UD デジタル 教科書体 NK-B" panose="02020700000000000000" pitchFamily="18" charset="-128"/>
              </a:rPr>
              <a:t>　</a:t>
            </a:r>
            <a:r>
              <a:rPr kumimoji="1" lang="ja-JP" altLang="en-US" sz="2000" dirty="0">
                <a:solidFill>
                  <a:schemeClr val="tx1"/>
                </a:solidFill>
                <a:latin typeface="UD デジタル 教科書体 NK-B" panose="02020700000000000000" pitchFamily="18" charset="-128"/>
                <a:ea typeface="UD デジタル 教科書体 NK-B" panose="02020700000000000000" pitchFamily="18" charset="-128"/>
              </a:rPr>
              <a:t>◆　兵庫・大阪の一体的な魅力・強みを国内外に向けて共同発信</a:t>
            </a:r>
            <a:endParaRPr kumimoji="1" lang="en-US" altLang="ja-JP" sz="2000" dirty="0">
              <a:solidFill>
                <a:schemeClr val="tx1"/>
              </a:solidFill>
              <a:latin typeface="UD デジタル 教科書体 NK-B" panose="02020700000000000000" pitchFamily="18" charset="-128"/>
              <a:ea typeface="UD デジタル 教科書体 NK-B" panose="02020700000000000000" pitchFamily="18" charset="-128"/>
            </a:endParaRPr>
          </a:p>
          <a:p>
            <a:r>
              <a:rPr kumimoji="1" lang="ja-JP" altLang="en-US" sz="2000" dirty="0">
                <a:solidFill>
                  <a:schemeClr val="tx1"/>
                </a:solidFill>
                <a:latin typeface="UD デジタル 教科書体 NK-B" panose="02020700000000000000" pitchFamily="18" charset="-128"/>
                <a:ea typeface="UD デジタル 教科書体 NK-B" panose="02020700000000000000" pitchFamily="18" charset="-128"/>
              </a:rPr>
              <a:t>　◆　特に、成長分野をターゲットにトッププロモーションを強化</a:t>
            </a:r>
            <a:endParaRPr kumimoji="1" lang="en-US" altLang="ja-JP" sz="2000" dirty="0">
              <a:solidFill>
                <a:schemeClr val="tx1"/>
              </a:solidFill>
              <a:latin typeface="UD デジタル 教科書体 NK-B" panose="02020700000000000000" pitchFamily="18" charset="-128"/>
              <a:ea typeface="UD デジタル 教科書体 NK-B" panose="02020700000000000000" pitchFamily="18" charset="-128"/>
            </a:endParaRPr>
          </a:p>
        </p:txBody>
      </p:sp>
      <p:sp>
        <p:nvSpPr>
          <p:cNvPr id="15" name="角丸四角形 14"/>
          <p:cNvSpPr/>
          <p:nvPr/>
        </p:nvSpPr>
        <p:spPr>
          <a:xfrm>
            <a:off x="6179876" y="3456186"/>
            <a:ext cx="3609197" cy="3309480"/>
          </a:xfrm>
          <a:prstGeom prst="roundRect">
            <a:avLst>
              <a:gd name="adj" fmla="val 12577"/>
            </a:avLst>
          </a:prstGeom>
          <a:solidFill>
            <a:schemeClr val="bg1"/>
          </a:solidFill>
          <a:ln>
            <a:noFill/>
          </a:ln>
          <a:effectLst>
            <a:glow rad="127000">
              <a:srgbClr val="00B050">
                <a:alpha val="60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22" name="角丸四角形 21"/>
          <p:cNvSpPr/>
          <p:nvPr/>
        </p:nvSpPr>
        <p:spPr>
          <a:xfrm>
            <a:off x="188866" y="3367484"/>
            <a:ext cx="1209297" cy="341908"/>
          </a:xfrm>
          <a:prstGeom prst="roundRect">
            <a:avLst>
              <a:gd name="adj" fmla="val 26321"/>
            </a:avLst>
          </a:prstGeom>
        </p:spPr>
        <p:style>
          <a:lnRef idx="2">
            <a:schemeClr val="accent5"/>
          </a:lnRef>
          <a:fillRef idx="1">
            <a:schemeClr val="lt1"/>
          </a:fillRef>
          <a:effectRef idx="0">
            <a:schemeClr val="accent5"/>
          </a:effectRef>
          <a:fontRef idx="minor">
            <a:schemeClr val="dk1"/>
          </a:fontRef>
        </p:style>
        <p:txBody>
          <a:bodyPr lIns="0" tIns="0" rIns="0" bIns="0" rtlCol="0" anchor="ctr"/>
          <a:lstStyle/>
          <a:p>
            <a:pPr algn="ctr"/>
            <a:r>
              <a:rPr kumimoji="1" lang="ja-JP" altLang="en-US" sz="1400" dirty="0">
                <a:solidFill>
                  <a:srgbClr val="002060"/>
                </a:solidFill>
                <a:latin typeface="UD デジタル 教科書体 NK-B" panose="02020700000000000000" pitchFamily="18" charset="-128"/>
                <a:ea typeface="UD デジタル 教科書体 NK-B" panose="02020700000000000000" pitchFamily="18" charset="-128"/>
              </a:rPr>
              <a:t>経済・産業</a:t>
            </a:r>
          </a:p>
        </p:txBody>
      </p:sp>
      <p:sp>
        <p:nvSpPr>
          <p:cNvPr id="26" name="角丸四角形 25"/>
          <p:cNvSpPr/>
          <p:nvPr/>
        </p:nvSpPr>
        <p:spPr>
          <a:xfrm>
            <a:off x="6167844" y="3363852"/>
            <a:ext cx="1867162" cy="319879"/>
          </a:xfrm>
          <a:prstGeom prst="roundRect">
            <a:avLst>
              <a:gd name="adj" fmla="val 26321"/>
            </a:avLst>
          </a:prstGeom>
        </p:spPr>
        <p:style>
          <a:lnRef idx="2">
            <a:schemeClr val="accent5"/>
          </a:lnRef>
          <a:fillRef idx="1">
            <a:schemeClr val="lt1"/>
          </a:fillRef>
          <a:effectRef idx="0">
            <a:schemeClr val="accent5"/>
          </a:effectRef>
          <a:fontRef idx="minor">
            <a:schemeClr val="dk1"/>
          </a:fontRef>
        </p:style>
        <p:txBody>
          <a:bodyPr lIns="0" tIns="0" rIns="0" bIns="0" rtlCol="0" anchor="ctr"/>
          <a:lstStyle/>
          <a:p>
            <a:pPr algn="ctr"/>
            <a:r>
              <a:rPr kumimoji="1" lang="ja-JP" altLang="en-US" sz="1400" dirty="0">
                <a:solidFill>
                  <a:srgbClr val="002060"/>
                </a:solidFill>
                <a:latin typeface="UD デジタル 教科書体 NK-B" panose="02020700000000000000" pitchFamily="18" charset="-128"/>
                <a:ea typeface="UD デジタル 教科書体 NK-B" panose="02020700000000000000" pitchFamily="18" charset="-128"/>
              </a:rPr>
              <a:t>成長分野</a:t>
            </a:r>
            <a:endParaRPr kumimoji="1" lang="ja-JP" altLang="en-US" sz="1400" strike="sngStrike" dirty="0">
              <a:solidFill>
                <a:schemeClr val="tx1"/>
              </a:solidFill>
              <a:latin typeface="UD デジタル 教科書体 NK-B" panose="02020700000000000000" pitchFamily="18" charset="-128"/>
              <a:ea typeface="UD デジタル 教科書体 NK-B" panose="02020700000000000000" pitchFamily="18" charset="-128"/>
            </a:endParaRPr>
          </a:p>
        </p:txBody>
      </p:sp>
      <p:sp>
        <p:nvSpPr>
          <p:cNvPr id="37" name="角丸四角形 36"/>
          <p:cNvSpPr/>
          <p:nvPr/>
        </p:nvSpPr>
        <p:spPr>
          <a:xfrm>
            <a:off x="226875" y="5156177"/>
            <a:ext cx="3058552" cy="1617057"/>
          </a:xfrm>
          <a:prstGeom prst="roundRect">
            <a:avLst>
              <a:gd name="adj" fmla="val 12577"/>
            </a:avLst>
          </a:prstGeom>
          <a:solidFill>
            <a:schemeClr val="bg1"/>
          </a:solidFill>
          <a:ln>
            <a:noFill/>
          </a:ln>
          <a:effectLst>
            <a:glow rad="127000">
              <a:srgbClr val="00B050">
                <a:alpha val="60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8" name="角丸四角形 37"/>
          <p:cNvSpPr/>
          <p:nvPr/>
        </p:nvSpPr>
        <p:spPr>
          <a:xfrm>
            <a:off x="188866" y="4896177"/>
            <a:ext cx="1209297" cy="341908"/>
          </a:xfrm>
          <a:prstGeom prst="roundRect">
            <a:avLst>
              <a:gd name="adj" fmla="val 26321"/>
            </a:avLst>
          </a:prstGeom>
        </p:spPr>
        <p:style>
          <a:lnRef idx="2">
            <a:schemeClr val="accent5"/>
          </a:lnRef>
          <a:fillRef idx="1">
            <a:schemeClr val="lt1"/>
          </a:fillRef>
          <a:effectRef idx="0">
            <a:schemeClr val="accent5"/>
          </a:effectRef>
          <a:fontRef idx="minor">
            <a:schemeClr val="dk1"/>
          </a:fontRef>
        </p:style>
        <p:txBody>
          <a:bodyPr lIns="0" tIns="0" rIns="0" bIns="0" rtlCol="0" anchor="ctr"/>
          <a:lstStyle/>
          <a:p>
            <a:pPr algn="ctr"/>
            <a:r>
              <a:rPr kumimoji="1" lang="ja-JP" altLang="en-US" sz="1400" dirty="0">
                <a:solidFill>
                  <a:srgbClr val="002060"/>
                </a:solidFill>
                <a:latin typeface="UD デジタル 教科書体 NK-B" panose="02020700000000000000" pitchFamily="18" charset="-128"/>
                <a:ea typeface="UD デジタル 教科書体 NK-B" panose="02020700000000000000" pitchFamily="18" charset="-128"/>
              </a:rPr>
              <a:t>インフラ</a:t>
            </a:r>
          </a:p>
        </p:txBody>
      </p:sp>
      <p:sp>
        <p:nvSpPr>
          <p:cNvPr id="39" name="角丸四角形 38"/>
          <p:cNvSpPr/>
          <p:nvPr/>
        </p:nvSpPr>
        <p:spPr>
          <a:xfrm>
            <a:off x="284597" y="5707299"/>
            <a:ext cx="3000830" cy="1065934"/>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lvl="0"/>
            <a:r>
              <a:rPr kumimoji="1" lang="ja-JP" altLang="en-US" sz="1200" dirty="0">
                <a:solidFill>
                  <a:srgbClr val="0070C0"/>
                </a:solidFill>
                <a:latin typeface="UD デジタル 教科書体 NK-B" panose="02020700000000000000" pitchFamily="18" charset="-128"/>
                <a:ea typeface="UD デジタル 教科書体 NK-B" panose="02020700000000000000" pitchFamily="18" charset="-128"/>
              </a:rPr>
              <a:t>●　</a:t>
            </a:r>
            <a:r>
              <a:rPr kumimoji="1" lang="ja-JP" altLang="en-US" sz="1200" dirty="0">
                <a:solidFill>
                  <a:prstClr val="black"/>
                </a:solidFill>
                <a:latin typeface="UD デジタル 教科書体 NK-B" panose="02020700000000000000" pitchFamily="18" charset="-128"/>
                <a:ea typeface="UD デジタル 教科書体 NK-B" panose="02020700000000000000" pitchFamily="18" charset="-128"/>
              </a:rPr>
              <a:t>港湾</a:t>
            </a:r>
            <a:endParaRPr kumimoji="1" lang="en-US" altLang="ja-JP" sz="1200" dirty="0">
              <a:solidFill>
                <a:prstClr val="black"/>
              </a:solidFill>
              <a:latin typeface="UD デジタル 教科書体 NK-B" panose="02020700000000000000" pitchFamily="18" charset="-128"/>
              <a:ea typeface="UD デジタル 教科書体 NK-B" panose="02020700000000000000" pitchFamily="18" charset="-128"/>
            </a:endParaRPr>
          </a:p>
          <a:p>
            <a:pPr lvl="0"/>
            <a:r>
              <a:rPr kumimoji="1" lang="ja-JP" altLang="en-US" sz="1200" dirty="0">
                <a:solidFill>
                  <a:prstClr val="black"/>
                </a:solidFill>
                <a:latin typeface="UD デジタル 教科書体 NK-B" panose="02020700000000000000" pitchFamily="18" charset="-128"/>
                <a:ea typeface="UD デジタル 教科書体 NK-B" panose="02020700000000000000" pitchFamily="18" charset="-128"/>
              </a:rPr>
              <a:t>　　　</a:t>
            </a:r>
            <a:r>
              <a:rPr kumimoji="1" lang="ja-JP" altLang="en-US" sz="1200" dirty="0">
                <a:solidFill>
                  <a:prstClr val="black"/>
                </a:solidFill>
                <a:latin typeface="UD デジタル 教科書体 NK-R" panose="02020400000000000000" pitchFamily="18" charset="-128"/>
                <a:ea typeface="UD デジタル 教科書体 NK-R" panose="02020400000000000000" pitchFamily="18" charset="-128"/>
              </a:rPr>
              <a:t>（神戸、大阪、尼崎西宮芦屋、堺泉北等）</a:t>
            </a:r>
            <a:endParaRPr kumimoji="1" lang="en-US" altLang="ja-JP" sz="1200" dirty="0">
              <a:solidFill>
                <a:prstClr val="black"/>
              </a:solidFill>
              <a:latin typeface="UD デジタル 教科書体 NK-R" panose="02020400000000000000" pitchFamily="18" charset="-128"/>
              <a:ea typeface="UD デジタル 教科書体 NK-R" panose="02020400000000000000" pitchFamily="18" charset="-128"/>
            </a:endParaRPr>
          </a:p>
          <a:p>
            <a:pPr lvl="0"/>
            <a:r>
              <a:rPr kumimoji="1" lang="ja-JP" altLang="en-US" sz="1200" dirty="0">
                <a:solidFill>
                  <a:srgbClr val="0070C0"/>
                </a:solidFill>
                <a:latin typeface="UD デジタル 教科書体 NK-B" panose="02020700000000000000" pitchFamily="18" charset="-128"/>
                <a:ea typeface="UD デジタル 教科書体 NK-B" panose="02020700000000000000" pitchFamily="18" charset="-128"/>
              </a:rPr>
              <a:t>●　</a:t>
            </a:r>
            <a:r>
              <a:rPr kumimoji="1" lang="ja-JP" altLang="en-US" sz="1200" dirty="0">
                <a:solidFill>
                  <a:prstClr val="black"/>
                </a:solidFill>
                <a:latin typeface="UD デジタル 教科書体 NK-B" panose="02020700000000000000" pitchFamily="18" charset="-128"/>
                <a:ea typeface="UD デジタル 教科書体 NK-B" panose="02020700000000000000" pitchFamily="18" charset="-128"/>
              </a:rPr>
              <a:t>空港</a:t>
            </a:r>
            <a:endParaRPr kumimoji="1" lang="en-US" altLang="ja-JP" sz="1200" dirty="0">
              <a:solidFill>
                <a:prstClr val="black"/>
              </a:solidFill>
              <a:latin typeface="UD デジタル 教科書体 NK-B" panose="02020700000000000000" pitchFamily="18" charset="-128"/>
              <a:ea typeface="UD デジタル 教科書体 NK-B" panose="02020700000000000000" pitchFamily="18" charset="-128"/>
            </a:endParaRPr>
          </a:p>
          <a:p>
            <a:pPr lvl="0"/>
            <a:r>
              <a:rPr kumimoji="1" lang="ja-JP" altLang="en-US" sz="1200" dirty="0">
                <a:solidFill>
                  <a:prstClr val="black"/>
                </a:solidFill>
                <a:latin typeface="UD デジタル 教科書体 NK-R" panose="02020400000000000000" pitchFamily="18" charset="-128"/>
                <a:ea typeface="UD デジタル 教科書体 NK-R" panose="02020400000000000000" pitchFamily="18" charset="-128"/>
              </a:rPr>
              <a:t>　　　（神戸、大阪国際、関西国際等</a:t>
            </a:r>
            <a:r>
              <a:rPr kumimoji="1" lang="ja-JP" altLang="en-US" sz="1200" dirty="0">
                <a:solidFill>
                  <a:schemeClr val="tx1"/>
                </a:solidFill>
                <a:latin typeface="UD デジタル 教科書体 NK-R" panose="02020400000000000000" pitchFamily="18" charset="-128"/>
                <a:ea typeface="UD デジタル 教科書体 NK-R" panose="02020400000000000000" pitchFamily="18" charset="-128"/>
              </a:rPr>
              <a:t>）</a:t>
            </a:r>
            <a:endParaRPr kumimoji="1" lang="en-US" altLang="ja-JP" sz="1200" dirty="0">
              <a:solidFill>
                <a:schemeClr val="tx1"/>
              </a:solidFill>
              <a:latin typeface="UD デジタル 教科書体 NK-R" panose="02020400000000000000" pitchFamily="18" charset="-128"/>
              <a:ea typeface="UD デジタル 教科書体 NK-R" panose="02020400000000000000" pitchFamily="18" charset="-128"/>
            </a:endParaRPr>
          </a:p>
          <a:p>
            <a:pPr lvl="0"/>
            <a:r>
              <a:rPr kumimoji="1" lang="ja-JP" altLang="en-US" sz="1200" dirty="0">
                <a:solidFill>
                  <a:srgbClr val="0070C0"/>
                </a:solidFill>
                <a:latin typeface="UD デジタル 教科書体 NK-B" panose="02020700000000000000" pitchFamily="18" charset="-128"/>
                <a:ea typeface="UD デジタル 教科書体 NK-B" panose="02020700000000000000" pitchFamily="18" charset="-128"/>
              </a:rPr>
              <a:t>●</a:t>
            </a:r>
            <a:r>
              <a:rPr kumimoji="1" lang="ja-JP" altLang="en-US" sz="1200" dirty="0">
                <a:solidFill>
                  <a:schemeClr val="tx1"/>
                </a:solidFill>
                <a:latin typeface="UD デジタル 教科書体 NK-B" panose="02020700000000000000" pitchFamily="18" charset="-128"/>
                <a:ea typeface="UD デジタル 教科書体 NK-B" panose="02020700000000000000" pitchFamily="18" charset="-128"/>
              </a:rPr>
              <a:t>　鉄道・道路</a:t>
            </a:r>
            <a:endParaRPr kumimoji="1" lang="en-US" altLang="ja-JP" sz="1200" dirty="0">
              <a:solidFill>
                <a:schemeClr val="tx1"/>
              </a:solidFill>
              <a:latin typeface="UD デジタル 教科書体 NK-B" panose="02020700000000000000" pitchFamily="18" charset="-128"/>
              <a:ea typeface="UD デジタル 教科書体 NK-B" panose="02020700000000000000" pitchFamily="18" charset="-128"/>
            </a:endParaRPr>
          </a:p>
          <a:p>
            <a:pPr lvl="0"/>
            <a:r>
              <a:rPr kumimoji="1" lang="ja-JP" altLang="en-US" sz="1200" dirty="0">
                <a:solidFill>
                  <a:schemeClr val="tx1"/>
                </a:solidFill>
                <a:latin typeface="UD デジタル 教科書体 NK-R" panose="02020400000000000000" pitchFamily="18" charset="-128"/>
                <a:ea typeface="UD デジタル 教科書体 NK-R" panose="02020400000000000000" pitchFamily="18" charset="-128"/>
              </a:rPr>
              <a:t>　　　（新幹線、阪神高速、中国自動車道等）</a:t>
            </a:r>
          </a:p>
        </p:txBody>
      </p:sp>
      <p:sp>
        <p:nvSpPr>
          <p:cNvPr id="44" name="角丸四角形 43"/>
          <p:cNvSpPr/>
          <p:nvPr/>
        </p:nvSpPr>
        <p:spPr>
          <a:xfrm>
            <a:off x="278036" y="5260252"/>
            <a:ext cx="2936696" cy="39726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lvl="0"/>
            <a:r>
              <a:rPr kumimoji="1" lang="ja-JP" altLang="en-US" sz="1400" dirty="0">
                <a:solidFill>
                  <a:srgbClr val="0070C0"/>
                </a:solidFill>
                <a:latin typeface="UD デジタル 教科書体 NK-B" panose="02020700000000000000" pitchFamily="18" charset="-128"/>
                <a:ea typeface="UD デジタル 教科書体 NK-B" panose="02020700000000000000" pitchFamily="18" charset="-128"/>
              </a:rPr>
              <a:t>　 </a:t>
            </a:r>
            <a:r>
              <a:rPr kumimoji="1" lang="ja-JP" altLang="en-US" sz="1400" dirty="0">
                <a:solidFill>
                  <a:schemeClr val="tx1"/>
                </a:solidFill>
                <a:latin typeface="UD デジタル 教科書体 NK-B" panose="02020700000000000000" pitchFamily="18" charset="-128"/>
                <a:ea typeface="UD デジタル 教科書体 NK-B" panose="02020700000000000000" pitchFamily="18" charset="-128"/>
              </a:rPr>
              <a:t>国内はもとより</a:t>
            </a:r>
            <a:endParaRPr kumimoji="1" lang="en-US" altLang="ja-JP" sz="1400" dirty="0">
              <a:solidFill>
                <a:schemeClr val="tx1"/>
              </a:solidFill>
              <a:latin typeface="UD デジタル 教科書体 NK-B" panose="02020700000000000000" pitchFamily="18" charset="-128"/>
              <a:ea typeface="UD デジタル 教科書体 NK-B" panose="02020700000000000000" pitchFamily="18" charset="-128"/>
            </a:endParaRPr>
          </a:p>
          <a:p>
            <a:pPr lvl="0"/>
            <a:r>
              <a:rPr kumimoji="1" lang="ja-JP" altLang="en-US" sz="1400" dirty="0">
                <a:solidFill>
                  <a:schemeClr val="tx1"/>
                </a:solidFill>
                <a:latin typeface="UD デジタル 教科書体 NK-B" panose="02020700000000000000" pitchFamily="18" charset="-128"/>
                <a:ea typeface="UD デジタル 教科書体 NK-B" panose="02020700000000000000" pitchFamily="18" charset="-128"/>
              </a:rPr>
              <a:t>　　　　世界・アジアへのアクセス</a:t>
            </a:r>
            <a:r>
              <a:rPr kumimoji="1" lang="ja-JP" altLang="en-US" sz="1400" dirty="0">
                <a:solidFill>
                  <a:prstClr val="black"/>
                </a:solidFill>
                <a:latin typeface="UD デジタル 教科書体 NK-B" panose="02020700000000000000" pitchFamily="18" charset="-128"/>
                <a:ea typeface="UD デジタル 教科書体 NK-B" panose="02020700000000000000" pitchFamily="18" charset="-128"/>
              </a:rPr>
              <a:t>抜群</a:t>
            </a:r>
            <a:endParaRPr kumimoji="1" lang="en-US" altLang="ja-JP" sz="1400" dirty="0">
              <a:solidFill>
                <a:prstClr val="black"/>
              </a:solidFill>
              <a:latin typeface="UD デジタル 教科書体 NK-B" panose="02020700000000000000" pitchFamily="18" charset="-128"/>
              <a:ea typeface="UD デジタル 教科書体 NK-B" panose="02020700000000000000" pitchFamily="18" charset="-128"/>
            </a:endParaRPr>
          </a:p>
        </p:txBody>
      </p:sp>
      <p:sp>
        <p:nvSpPr>
          <p:cNvPr id="17" name="テキスト ボックス 16"/>
          <p:cNvSpPr txBox="1"/>
          <p:nvPr/>
        </p:nvSpPr>
        <p:spPr>
          <a:xfrm>
            <a:off x="3118278" y="3109594"/>
            <a:ext cx="3020157" cy="800219"/>
          </a:xfrm>
          <a:prstGeom prst="rect">
            <a:avLst/>
          </a:prstGeom>
          <a:noFill/>
          <a:ln>
            <a:noFill/>
          </a:ln>
          <a:effectLst>
            <a:glow rad="228600">
              <a:schemeClr val="accent6">
                <a:satMod val="175000"/>
                <a:alpha val="40000"/>
              </a:schemeClr>
            </a:glow>
          </a:effectLst>
        </p:spPr>
        <p:txBody>
          <a:bodyPr wrap="square" rtlCol="0">
            <a:spAutoFit/>
          </a:bodyPr>
          <a:lstStyle/>
          <a:p>
            <a:pPr algn="ctr"/>
            <a:r>
              <a:rPr kumimoji="1" lang="ja-JP" altLang="en-US" sz="1400" b="1" dirty="0">
                <a:solidFill>
                  <a:srgbClr val="000099"/>
                </a:solidFill>
                <a:latin typeface="UD デジタル 教科書体 NK-B" panose="02020700000000000000" pitchFamily="18" charset="-128"/>
                <a:ea typeface="UD デジタル 教科書体 NK-B" panose="02020700000000000000" pitchFamily="18" charset="-128"/>
              </a:rPr>
              <a:t>「大阪・関西万博」を契機に、</a:t>
            </a:r>
            <a:endParaRPr kumimoji="1" lang="en-US" altLang="ja-JP" sz="1400" b="1" dirty="0">
              <a:solidFill>
                <a:srgbClr val="000099"/>
              </a:solidFill>
              <a:latin typeface="UD デジタル 教科書体 NK-B" panose="02020700000000000000" pitchFamily="18" charset="-128"/>
              <a:ea typeface="UD デジタル 教科書体 NK-B" panose="02020700000000000000" pitchFamily="18" charset="-128"/>
            </a:endParaRPr>
          </a:p>
          <a:p>
            <a:pPr algn="ctr"/>
            <a:r>
              <a:rPr kumimoji="1" lang="ja-JP" altLang="en-US" b="1" dirty="0">
                <a:ln>
                  <a:solidFill>
                    <a:schemeClr val="accent6">
                      <a:lumMod val="60000"/>
                      <a:lumOff val="40000"/>
                    </a:schemeClr>
                  </a:solidFill>
                </a:ln>
                <a:solidFill>
                  <a:srgbClr val="000099"/>
                </a:solidFill>
                <a:latin typeface="UD デジタル 教科書体 NK-B" panose="02020700000000000000" pitchFamily="18" charset="-128"/>
                <a:ea typeface="UD デジタル 教科書体 NK-B" panose="02020700000000000000" pitchFamily="18" charset="-128"/>
              </a:rPr>
              <a:t>「兵庫・大阪のポテンシャル」</a:t>
            </a:r>
            <a:endParaRPr kumimoji="1" lang="en-US" altLang="ja-JP" b="1" dirty="0">
              <a:ln>
                <a:solidFill>
                  <a:schemeClr val="accent6">
                    <a:lumMod val="60000"/>
                    <a:lumOff val="40000"/>
                  </a:schemeClr>
                </a:solidFill>
              </a:ln>
              <a:solidFill>
                <a:srgbClr val="000099"/>
              </a:solidFill>
              <a:latin typeface="UD デジタル 教科書体 NK-B" panose="02020700000000000000" pitchFamily="18" charset="-128"/>
              <a:ea typeface="UD デジタル 教科書体 NK-B" panose="02020700000000000000" pitchFamily="18" charset="-128"/>
            </a:endParaRPr>
          </a:p>
          <a:p>
            <a:pPr algn="ctr"/>
            <a:r>
              <a:rPr kumimoji="1" lang="ja-JP" altLang="en-US" sz="1400" b="1" dirty="0">
                <a:solidFill>
                  <a:srgbClr val="000099"/>
                </a:solidFill>
                <a:latin typeface="UD デジタル 教科書体 NK-B" panose="02020700000000000000" pitchFamily="18" charset="-128"/>
                <a:ea typeface="UD デジタル 教科書体 NK-B" panose="02020700000000000000" pitchFamily="18" charset="-128"/>
              </a:rPr>
              <a:t>を発信</a:t>
            </a:r>
            <a:endParaRPr kumimoji="1" lang="en-US" altLang="ja-JP" sz="1400" b="1" dirty="0">
              <a:solidFill>
                <a:srgbClr val="000099"/>
              </a:solidFill>
              <a:latin typeface="UD デジタル 教科書体 NK-B" panose="02020700000000000000" pitchFamily="18" charset="-128"/>
              <a:ea typeface="UD デジタル 教科書体 NK-B" panose="02020700000000000000" pitchFamily="18" charset="-128"/>
            </a:endParaRPr>
          </a:p>
        </p:txBody>
      </p:sp>
      <p:sp>
        <p:nvSpPr>
          <p:cNvPr id="42" name="角丸四角形 41"/>
          <p:cNvSpPr/>
          <p:nvPr/>
        </p:nvSpPr>
        <p:spPr>
          <a:xfrm>
            <a:off x="3983583" y="6163409"/>
            <a:ext cx="1209297" cy="341908"/>
          </a:xfrm>
          <a:prstGeom prst="roundRect">
            <a:avLst>
              <a:gd name="adj" fmla="val 26321"/>
            </a:avLst>
          </a:prstGeom>
          <a:noFill/>
          <a:ln>
            <a:noFill/>
          </a:ln>
        </p:spPr>
        <p:style>
          <a:lnRef idx="2">
            <a:schemeClr val="accent5"/>
          </a:lnRef>
          <a:fillRef idx="1">
            <a:schemeClr val="lt1"/>
          </a:fillRef>
          <a:effectRef idx="0">
            <a:schemeClr val="accent5"/>
          </a:effectRef>
          <a:fontRef idx="minor">
            <a:schemeClr val="dk1"/>
          </a:fontRef>
        </p:style>
        <p:txBody>
          <a:bodyPr lIns="0" tIns="0" rIns="0" bIns="0" rtlCol="0" anchor="ctr"/>
          <a:lstStyle/>
          <a:p>
            <a:pPr algn="r"/>
            <a:r>
              <a:rPr kumimoji="1" lang="ja-JP" altLang="en-US" sz="1400" dirty="0">
                <a:solidFill>
                  <a:srgbClr val="FF0000"/>
                </a:solidFill>
                <a:latin typeface="UD デジタル 教科書体 NK-B" panose="02020700000000000000" pitchFamily="18" charset="-128"/>
                <a:ea typeface="UD デジタル 教科書体 NK-B" panose="02020700000000000000" pitchFamily="18" charset="-128"/>
              </a:rPr>
              <a:t>夢洲</a:t>
            </a:r>
            <a:endParaRPr kumimoji="1" lang="en-US" altLang="ja-JP" sz="1400" dirty="0">
              <a:solidFill>
                <a:srgbClr val="FF0000"/>
              </a:solidFill>
              <a:latin typeface="UD デジタル 教科書体 NK-B" panose="02020700000000000000" pitchFamily="18" charset="-128"/>
              <a:ea typeface="UD デジタル 教科書体 NK-B" panose="02020700000000000000" pitchFamily="18" charset="-128"/>
            </a:endParaRPr>
          </a:p>
          <a:p>
            <a:pPr algn="r"/>
            <a:r>
              <a:rPr kumimoji="1" lang="ja-JP" altLang="en-US" sz="1200" dirty="0">
                <a:solidFill>
                  <a:srgbClr val="002060"/>
                </a:solidFill>
                <a:latin typeface="UD デジタル 教科書体 NK-B" panose="02020700000000000000" pitchFamily="18" charset="-128"/>
                <a:ea typeface="UD デジタル 教科書体 NK-B" panose="02020700000000000000" pitchFamily="18" charset="-128"/>
              </a:rPr>
              <a:t>（万博会場）</a:t>
            </a:r>
            <a:endParaRPr kumimoji="1" lang="ja-JP" altLang="en-US" sz="1200" dirty="0">
              <a:solidFill>
                <a:srgbClr val="FF0000"/>
              </a:solidFill>
              <a:latin typeface="UD デジタル 教科書体 NK-B" panose="02020700000000000000" pitchFamily="18" charset="-128"/>
              <a:ea typeface="UD デジタル 教科書体 NK-B" panose="02020700000000000000" pitchFamily="18" charset="-128"/>
            </a:endParaRPr>
          </a:p>
        </p:txBody>
      </p:sp>
      <p:sp>
        <p:nvSpPr>
          <p:cNvPr id="31" name="角丸四角形 30"/>
          <p:cNvSpPr/>
          <p:nvPr/>
        </p:nvSpPr>
        <p:spPr>
          <a:xfrm>
            <a:off x="150488" y="3752575"/>
            <a:ext cx="3212213" cy="39726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lvl="0"/>
            <a:r>
              <a:rPr kumimoji="1" lang="ja-JP" altLang="en-US" sz="1400" dirty="0">
                <a:solidFill>
                  <a:srgbClr val="0070C0"/>
                </a:solidFill>
                <a:latin typeface="UD デジタル 教科書体 NK-B" panose="02020700000000000000" pitchFamily="18" charset="-128"/>
                <a:ea typeface="UD デジタル 教科書体 NK-B" panose="02020700000000000000" pitchFamily="18" charset="-128"/>
              </a:rPr>
              <a:t>　 </a:t>
            </a:r>
            <a:r>
              <a:rPr kumimoji="1" lang="ja-JP" altLang="en-US" sz="1400" dirty="0">
                <a:solidFill>
                  <a:prstClr val="black"/>
                </a:solidFill>
                <a:latin typeface="UD デジタル 教科書体 NK-B" panose="02020700000000000000" pitchFamily="18" charset="-128"/>
                <a:ea typeface="UD デジタル 教科書体 NK-B" panose="02020700000000000000" pitchFamily="18" charset="-128"/>
              </a:rPr>
              <a:t>東京に匹敵する規模を有する経済圏域</a:t>
            </a:r>
            <a:endParaRPr kumimoji="1" lang="en-US" altLang="ja-JP" sz="1400" dirty="0">
              <a:solidFill>
                <a:prstClr val="black"/>
              </a:solidFill>
              <a:latin typeface="UD デジタル 教科書体 NK-B" panose="02020700000000000000" pitchFamily="18" charset="-128"/>
              <a:ea typeface="UD デジタル 教科書体 NK-B" panose="02020700000000000000" pitchFamily="18" charset="-128"/>
            </a:endParaRPr>
          </a:p>
        </p:txBody>
      </p:sp>
      <p:sp>
        <p:nvSpPr>
          <p:cNvPr id="35" name="角丸四角形 34"/>
          <p:cNvSpPr/>
          <p:nvPr/>
        </p:nvSpPr>
        <p:spPr>
          <a:xfrm>
            <a:off x="379456" y="3839768"/>
            <a:ext cx="3292298" cy="1068624"/>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lvl="0"/>
            <a:r>
              <a:rPr kumimoji="1" lang="ja-JP" altLang="en-US" sz="1100" dirty="0">
                <a:solidFill>
                  <a:schemeClr val="tx1"/>
                </a:solidFill>
                <a:latin typeface="UD デジタル 教科書体 NK-R" panose="02020400000000000000" pitchFamily="18" charset="-128"/>
                <a:ea typeface="UD デジタル 教科書体 NK-R" panose="02020400000000000000" pitchFamily="18" charset="-128"/>
              </a:rPr>
              <a:t>人口：</a:t>
            </a:r>
            <a:r>
              <a:rPr kumimoji="1" lang="en-US" altLang="ja-JP" sz="1100" dirty="0">
                <a:solidFill>
                  <a:schemeClr val="tx1"/>
                </a:solidFill>
                <a:latin typeface="UD デジタル 教科書体 NK-R" panose="02020400000000000000" pitchFamily="18" charset="-128"/>
                <a:ea typeface="UD デジタル 教科書体 NK-R" panose="02020400000000000000" pitchFamily="18" charset="-128"/>
              </a:rPr>
              <a:t>14,238</a:t>
            </a:r>
            <a:r>
              <a:rPr kumimoji="1" lang="ja-JP" altLang="en-US" sz="1100" dirty="0">
                <a:solidFill>
                  <a:schemeClr val="tx1"/>
                </a:solidFill>
                <a:latin typeface="UD デジタル 教科書体 NK-R" panose="02020400000000000000" pitchFamily="18" charset="-128"/>
                <a:ea typeface="UD デジタル 教科書体 NK-R" panose="02020400000000000000" pitchFamily="18" charset="-128"/>
              </a:rPr>
              <a:t>千人（東京：</a:t>
            </a:r>
            <a:r>
              <a:rPr kumimoji="1" lang="en-US" altLang="ja-JP" sz="1100" dirty="0">
                <a:solidFill>
                  <a:schemeClr val="tx1"/>
                </a:solidFill>
                <a:latin typeface="UD デジタル 教科書体 NK-R" panose="02020400000000000000" pitchFamily="18" charset="-128"/>
                <a:ea typeface="UD デジタル 教科書体 NK-R" panose="02020400000000000000" pitchFamily="18" charset="-128"/>
              </a:rPr>
              <a:t>14,010</a:t>
            </a:r>
            <a:r>
              <a:rPr kumimoji="1" lang="ja-JP" altLang="en-US" sz="1100" dirty="0">
                <a:solidFill>
                  <a:schemeClr val="tx1"/>
                </a:solidFill>
                <a:latin typeface="UD デジタル 教科書体 NK-R" panose="02020400000000000000" pitchFamily="18" charset="-128"/>
                <a:ea typeface="UD デジタル 教科書体 NK-R" panose="02020400000000000000" pitchFamily="18" charset="-128"/>
              </a:rPr>
              <a:t>千人）</a:t>
            </a:r>
            <a:endParaRPr kumimoji="1" lang="en-US" altLang="ja-JP" sz="1100" dirty="0">
              <a:solidFill>
                <a:schemeClr val="tx1"/>
              </a:solidFill>
              <a:latin typeface="UD デジタル 教科書体 NK-R" panose="02020400000000000000" pitchFamily="18" charset="-128"/>
              <a:ea typeface="UD デジタル 教科書体 NK-R" panose="02020400000000000000" pitchFamily="18" charset="-128"/>
            </a:endParaRPr>
          </a:p>
          <a:p>
            <a:pPr lvl="0"/>
            <a:r>
              <a:rPr kumimoji="1" lang="ja-JP" altLang="en-US" sz="1100" dirty="0">
                <a:solidFill>
                  <a:schemeClr val="tx1"/>
                </a:solidFill>
                <a:latin typeface="UD デジタル 教科書体 NK-R" panose="02020400000000000000" pitchFamily="18" charset="-128"/>
                <a:ea typeface="UD デジタル 教科書体 NK-R" panose="02020400000000000000" pitchFamily="18" charset="-128"/>
              </a:rPr>
              <a:t>事業所数：</a:t>
            </a:r>
            <a:r>
              <a:rPr kumimoji="1" lang="en-US" altLang="ja-JP" sz="1100" dirty="0">
                <a:solidFill>
                  <a:schemeClr val="tx1"/>
                </a:solidFill>
                <a:latin typeface="UD デジタル 教科書体 NK-R" panose="02020400000000000000" pitchFamily="18" charset="-128"/>
                <a:ea typeface="UD デジタル 教科書体 NK-R" panose="02020400000000000000" pitchFamily="18" charset="-128"/>
              </a:rPr>
              <a:t>577,925</a:t>
            </a:r>
            <a:r>
              <a:rPr kumimoji="1" lang="ja-JP" altLang="en-US" sz="1100" dirty="0">
                <a:solidFill>
                  <a:schemeClr val="tx1"/>
                </a:solidFill>
                <a:latin typeface="UD デジタル 教科書体 NK-R" panose="02020400000000000000" pitchFamily="18" charset="-128"/>
                <a:ea typeface="UD デジタル 教科書体 NK-R" panose="02020400000000000000" pitchFamily="18" charset="-128"/>
              </a:rPr>
              <a:t>社（東京：</a:t>
            </a:r>
            <a:r>
              <a:rPr kumimoji="1" lang="en-US" altLang="ja-JP" sz="1100" dirty="0">
                <a:solidFill>
                  <a:schemeClr val="tx1"/>
                </a:solidFill>
                <a:latin typeface="UD デジタル 教科書体 NK-R" panose="02020400000000000000" pitchFamily="18" charset="-128"/>
                <a:ea typeface="UD デジタル 教科書体 NK-R" panose="02020400000000000000" pitchFamily="18" charset="-128"/>
              </a:rPr>
              <a:t>616,002</a:t>
            </a:r>
            <a:r>
              <a:rPr kumimoji="1" lang="ja-JP" altLang="en-US" sz="1100" dirty="0">
                <a:solidFill>
                  <a:schemeClr val="tx1"/>
                </a:solidFill>
                <a:latin typeface="UD デジタル 教科書体 NK-R" panose="02020400000000000000" pitchFamily="18" charset="-128"/>
                <a:ea typeface="UD デジタル 教科書体 NK-R" panose="02020400000000000000" pitchFamily="18" charset="-128"/>
              </a:rPr>
              <a:t>社）</a:t>
            </a:r>
            <a:endParaRPr kumimoji="1" lang="en-US" altLang="ja-JP" sz="1100" dirty="0">
              <a:solidFill>
                <a:schemeClr val="tx1"/>
              </a:solidFill>
              <a:latin typeface="UD デジタル 教科書体 NK-R" panose="02020400000000000000" pitchFamily="18" charset="-128"/>
              <a:ea typeface="UD デジタル 教科書体 NK-R" panose="02020400000000000000" pitchFamily="18" charset="-128"/>
            </a:endParaRPr>
          </a:p>
          <a:p>
            <a:pPr lvl="0"/>
            <a:r>
              <a:rPr kumimoji="1" lang="ja-JP" altLang="en-US" sz="1100" dirty="0">
                <a:solidFill>
                  <a:schemeClr val="tx1"/>
                </a:solidFill>
                <a:latin typeface="UD デジタル 教科書体 NK-R" panose="02020400000000000000" pitchFamily="18" charset="-128"/>
                <a:ea typeface="UD デジタル 教科書体 NK-R" panose="02020400000000000000" pitchFamily="18" charset="-128"/>
              </a:rPr>
              <a:t>従業者数：</a:t>
            </a:r>
            <a:r>
              <a:rPr kumimoji="1" lang="en-US" altLang="ja-JP" sz="1100" dirty="0">
                <a:solidFill>
                  <a:schemeClr val="tx1"/>
                </a:solidFill>
                <a:latin typeface="UD デジタル 教科書体 NK-R" panose="02020400000000000000" pitchFamily="18" charset="-128"/>
                <a:ea typeface="UD デジタル 教科書体 NK-R" panose="02020400000000000000" pitchFamily="18" charset="-128"/>
              </a:rPr>
              <a:t>7,098</a:t>
            </a:r>
            <a:r>
              <a:rPr kumimoji="1" lang="ja-JP" altLang="en-US" sz="1100" dirty="0">
                <a:solidFill>
                  <a:schemeClr val="tx1"/>
                </a:solidFill>
                <a:latin typeface="UD デジタル 教科書体 NK-R" panose="02020400000000000000" pitchFamily="18" charset="-128"/>
                <a:ea typeface="UD デジタル 教科書体 NK-R" panose="02020400000000000000" pitchFamily="18" charset="-128"/>
              </a:rPr>
              <a:t>千人（東京：</a:t>
            </a:r>
            <a:r>
              <a:rPr kumimoji="1" lang="en-US" altLang="ja-JP" sz="1100" dirty="0">
                <a:solidFill>
                  <a:schemeClr val="tx1"/>
                </a:solidFill>
                <a:latin typeface="UD デジタル 教科書体 NK-R" panose="02020400000000000000" pitchFamily="18" charset="-128"/>
                <a:ea typeface="UD デジタル 教科書体 NK-R" panose="02020400000000000000" pitchFamily="18" charset="-128"/>
              </a:rPr>
              <a:t>9,935</a:t>
            </a:r>
            <a:r>
              <a:rPr kumimoji="1" lang="ja-JP" altLang="en-US" sz="1100" dirty="0">
                <a:solidFill>
                  <a:schemeClr val="tx1"/>
                </a:solidFill>
                <a:latin typeface="UD デジタル 教科書体 NK-R" panose="02020400000000000000" pitchFamily="18" charset="-128"/>
                <a:ea typeface="UD デジタル 教科書体 NK-R" panose="02020400000000000000" pitchFamily="18" charset="-128"/>
              </a:rPr>
              <a:t>千人）</a:t>
            </a:r>
            <a:endParaRPr kumimoji="1" lang="en-US" altLang="ja-JP" sz="1100" dirty="0">
              <a:solidFill>
                <a:schemeClr val="tx1"/>
              </a:solidFill>
              <a:latin typeface="UD デジタル 教科書体 NK-R" panose="02020400000000000000" pitchFamily="18" charset="-128"/>
              <a:ea typeface="UD デジタル 教科書体 NK-R" panose="02020400000000000000" pitchFamily="18" charset="-128"/>
            </a:endParaRPr>
          </a:p>
          <a:p>
            <a:pPr lvl="0"/>
            <a:r>
              <a:rPr kumimoji="1" lang="ja-JP" altLang="en-US" sz="1200" b="1" dirty="0">
                <a:solidFill>
                  <a:schemeClr val="tx1"/>
                </a:solidFill>
                <a:latin typeface="UD デジタル 教科書体 NK-R" panose="02020400000000000000" pitchFamily="18" charset="-128"/>
                <a:ea typeface="UD デジタル 教科書体 NK-R" panose="02020400000000000000" pitchFamily="18" charset="-128"/>
              </a:rPr>
              <a:t>関西の域内総生産の約７割を創出</a:t>
            </a:r>
            <a:endParaRPr kumimoji="1" lang="en-US" altLang="ja-JP" sz="1200" strike="sngStrike" dirty="0">
              <a:solidFill>
                <a:schemeClr val="tx1"/>
              </a:solidFill>
              <a:latin typeface="UD デジタル 教科書体 NK-R" panose="02020400000000000000" pitchFamily="18" charset="-128"/>
              <a:ea typeface="UD デジタル 教科書体 NK-R" panose="02020400000000000000" pitchFamily="18" charset="-128"/>
            </a:endParaRPr>
          </a:p>
        </p:txBody>
      </p:sp>
      <p:sp>
        <p:nvSpPr>
          <p:cNvPr id="2" name="スライド番号プレースホルダー 1"/>
          <p:cNvSpPr>
            <a:spLocks noGrp="1"/>
          </p:cNvSpPr>
          <p:nvPr>
            <p:ph type="sldNum" sz="quarter" idx="12"/>
          </p:nvPr>
        </p:nvSpPr>
        <p:spPr/>
        <p:txBody>
          <a:bodyPr/>
          <a:lstStyle/>
          <a:p>
            <a:fld id="{87C2D5A9-7FE8-4BCE-BC19-6C3698A60E78}" type="slidenum">
              <a:rPr kumimoji="1" lang="ja-JP" altLang="en-US" smtClean="0"/>
              <a:t>10</a:t>
            </a:fld>
            <a:endParaRPr kumimoji="1" lang="ja-JP" altLang="en-US"/>
          </a:p>
        </p:txBody>
      </p:sp>
      <p:pic>
        <p:nvPicPr>
          <p:cNvPr id="28" name="図 27"/>
          <p:cNvPicPr>
            <a:picLocks noChangeAspect="1"/>
          </p:cNvPicPr>
          <p:nvPr/>
        </p:nvPicPr>
        <p:blipFill>
          <a:blip r:embed="rId3"/>
          <a:stretch>
            <a:fillRect/>
          </a:stretch>
        </p:blipFill>
        <p:spPr>
          <a:xfrm>
            <a:off x="4624432" y="5042683"/>
            <a:ext cx="626976" cy="922022"/>
          </a:xfrm>
          <a:prstGeom prst="rect">
            <a:avLst/>
          </a:prstGeom>
        </p:spPr>
      </p:pic>
      <p:sp>
        <p:nvSpPr>
          <p:cNvPr id="36" name="角丸四角形 35"/>
          <p:cNvSpPr/>
          <p:nvPr/>
        </p:nvSpPr>
        <p:spPr>
          <a:xfrm>
            <a:off x="6358509" y="6169990"/>
            <a:ext cx="3251930" cy="673574"/>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lvl="0">
              <a:lnSpc>
                <a:spcPts val="1900"/>
              </a:lnSpc>
            </a:pPr>
            <a:r>
              <a:rPr kumimoji="1" lang="ja-JP" altLang="en-US" sz="1400" dirty="0">
                <a:solidFill>
                  <a:srgbClr val="0070C0"/>
                </a:solidFill>
                <a:latin typeface="UD デジタル 教科書体 NK-B" panose="02020700000000000000" pitchFamily="18" charset="-128"/>
                <a:ea typeface="UD デジタル 教科書体 NK-B" panose="02020700000000000000" pitchFamily="18" charset="-128"/>
              </a:rPr>
              <a:t>●　</a:t>
            </a:r>
            <a:r>
              <a:rPr kumimoji="1" lang="ja-JP" altLang="en-US" sz="1400" dirty="0">
                <a:solidFill>
                  <a:schemeClr val="tx1"/>
                </a:solidFill>
                <a:latin typeface="UD デジタル 教科書体 NK-B" panose="02020700000000000000" pitchFamily="18" charset="-128"/>
                <a:ea typeface="UD デジタル 教科書体 NK-B" panose="02020700000000000000" pitchFamily="18" charset="-128"/>
              </a:rPr>
              <a:t>水素・燃料電池、ライフサイエンス等の</a:t>
            </a:r>
            <a:endParaRPr kumimoji="1" lang="en-US" altLang="ja-JP" sz="1400" dirty="0">
              <a:solidFill>
                <a:schemeClr val="tx1"/>
              </a:solidFill>
              <a:latin typeface="UD デジタル 教科書体 NK-B" panose="02020700000000000000" pitchFamily="18" charset="-128"/>
              <a:ea typeface="UD デジタル 教科書体 NK-B" panose="02020700000000000000" pitchFamily="18" charset="-128"/>
            </a:endParaRPr>
          </a:p>
          <a:p>
            <a:pPr lvl="0">
              <a:lnSpc>
                <a:spcPts val="1900"/>
              </a:lnSpc>
            </a:pPr>
            <a:r>
              <a:rPr kumimoji="1" lang="ja-JP" altLang="en-US" sz="1400" dirty="0">
                <a:solidFill>
                  <a:schemeClr val="tx1"/>
                </a:solidFill>
                <a:latin typeface="UD デジタル 教科書体 NK-B" panose="02020700000000000000" pitchFamily="18" charset="-128"/>
                <a:ea typeface="UD デジタル 教科書体 NK-B" panose="02020700000000000000" pitchFamily="18" charset="-128"/>
              </a:rPr>
              <a:t>　　　分野で日本をリードする産業集積地域</a:t>
            </a:r>
            <a:endParaRPr kumimoji="1" lang="en-US" altLang="ja-JP" sz="1400" dirty="0">
              <a:solidFill>
                <a:schemeClr val="tx1"/>
              </a:solidFill>
              <a:latin typeface="UD デジタル 教科書体 NK-B" panose="02020700000000000000" pitchFamily="18" charset="-128"/>
              <a:ea typeface="UD デジタル 教科書体 NK-B" panose="02020700000000000000" pitchFamily="18" charset="-128"/>
            </a:endParaRPr>
          </a:p>
        </p:txBody>
      </p:sp>
      <p:pic>
        <p:nvPicPr>
          <p:cNvPr id="40" name="図 3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646010" y="4490270"/>
            <a:ext cx="2405138" cy="1601822"/>
          </a:xfrm>
          <a:prstGeom prst="rect">
            <a:avLst/>
          </a:prstGeom>
        </p:spPr>
      </p:pic>
      <p:sp>
        <p:nvSpPr>
          <p:cNvPr id="41" name="角丸四角形 40"/>
          <p:cNvSpPr/>
          <p:nvPr/>
        </p:nvSpPr>
        <p:spPr>
          <a:xfrm>
            <a:off x="6325090" y="3674403"/>
            <a:ext cx="3764170" cy="673574"/>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lvl="0">
              <a:lnSpc>
                <a:spcPts val="1900"/>
              </a:lnSpc>
            </a:pPr>
            <a:r>
              <a:rPr kumimoji="1" lang="ja-JP" altLang="en-US" sz="1400" dirty="0">
                <a:solidFill>
                  <a:srgbClr val="0070C0"/>
                </a:solidFill>
                <a:latin typeface="UD デジタル 教科書体 NK-B" panose="02020700000000000000" pitchFamily="18" charset="-128"/>
                <a:ea typeface="UD デジタル 教科書体 NK-B" panose="02020700000000000000" pitchFamily="18" charset="-128"/>
              </a:rPr>
              <a:t>●　</a:t>
            </a:r>
            <a:r>
              <a:rPr kumimoji="1" lang="ja-JP" altLang="en-US" sz="1400" dirty="0">
                <a:solidFill>
                  <a:schemeClr val="tx1"/>
                </a:solidFill>
                <a:latin typeface="UD デジタル 教科書体 NK-B" panose="02020700000000000000" pitchFamily="18" charset="-128"/>
                <a:ea typeface="UD デジタル 教科書体 NK-B" panose="02020700000000000000" pitchFamily="18" charset="-128"/>
              </a:rPr>
              <a:t>２０２５年に、世界的ビッグイベントで　</a:t>
            </a:r>
            <a:endParaRPr kumimoji="1" lang="en-US" altLang="ja-JP" sz="1400" dirty="0">
              <a:solidFill>
                <a:schemeClr val="tx1"/>
              </a:solidFill>
              <a:latin typeface="UD デジタル 教科書体 NK-B" panose="02020700000000000000" pitchFamily="18" charset="-128"/>
              <a:ea typeface="UD デジタル 教科書体 NK-B" panose="02020700000000000000" pitchFamily="18" charset="-128"/>
            </a:endParaRPr>
          </a:p>
          <a:p>
            <a:pPr lvl="0">
              <a:lnSpc>
                <a:spcPts val="1900"/>
              </a:lnSpc>
            </a:pPr>
            <a:r>
              <a:rPr kumimoji="1" lang="ja-JP" altLang="en-US" sz="1400" dirty="0">
                <a:solidFill>
                  <a:schemeClr val="tx1"/>
                </a:solidFill>
                <a:latin typeface="UD デジタル 教科書体 NK-B" panose="02020700000000000000" pitchFamily="18" charset="-128"/>
                <a:ea typeface="UD デジタル 教科書体 NK-B" panose="02020700000000000000" pitchFamily="18" charset="-128"/>
              </a:rPr>
              <a:t>　　ある「大阪・関西万博」を開催</a:t>
            </a:r>
            <a:endParaRPr kumimoji="1" lang="en-US" altLang="ja-JP" sz="1400" dirty="0">
              <a:solidFill>
                <a:schemeClr val="tx1"/>
              </a:solidFill>
              <a:latin typeface="UD デジタル 教科書体 NK-B" panose="02020700000000000000" pitchFamily="18" charset="-128"/>
              <a:ea typeface="UD デジタル 教科書体 NK-B" panose="02020700000000000000" pitchFamily="18" charset="-128"/>
            </a:endParaRPr>
          </a:p>
          <a:p>
            <a:pPr lvl="0"/>
            <a:r>
              <a:rPr kumimoji="1" lang="ja-JP" altLang="en-US" sz="1400" dirty="0">
                <a:solidFill>
                  <a:schemeClr val="tx1"/>
                </a:solidFill>
                <a:latin typeface="UD デジタル 教科書体 NK-B" panose="02020700000000000000" pitchFamily="18" charset="-128"/>
                <a:ea typeface="UD デジタル 教科書体 NK-B" panose="02020700000000000000" pitchFamily="18" charset="-128"/>
              </a:rPr>
              <a:t>　　</a:t>
            </a:r>
            <a:r>
              <a:rPr kumimoji="1" lang="ja-JP" altLang="en-US" sz="1400" dirty="0">
                <a:solidFill>
                  <a:schemeClr val="tx1"/>
                </a:solidFill>
                <a:latin typeface="UD デジタル 教科書体 NK-R" panose="02020400000000000000" pitchFamily="18" charset="-128"/>
                <a:ea typeface="UD デジタル 教科書体 NK-R" panose="02020400000000000000" pitchFamily="18" charset="-128"/>
              </a:rPr>
              <a:t>⇒「未来社会の実験場」として</a:t>
            </a:r>
            <a:endParaRPr kumimoji="1" lang="en-US" altLang="ja-JP" sz="1400" dirty="0">
              <a:solidFill>
                <a:schemeClr val="tx1"/>
              </a:solidFill>
              <a:latin typeface="UD デジタル 教科書体 NK-R" panose="02020400000000000000" pitchFamily="18" charset="-128"/>
              <a:ea typeface="UD デジタル 教科書体 NK-R" panose="02020400000000000000" pitchFamily="18" charset="-128"/>
            </a:endParaRPr>
          </a:p>
          <a:p>
            <a:pPr lvl="0"/>
            <a:r>
              <a:rPr kumimoji="1" lang="ja-JP" altLang="en-US" sz="1400" dirty="0">
                <a:solidFill>
                  <a:schemeClr val="tx1"/>
                </a:solidFill>
                <a:latin typeface="UD デジタル 教科書体 NK-R" panose="02020400000000000000" pitchFamily="18" charset="-128"/>
                <a:ea typeface="UD デジタル 教科書体 NK-R" panose="02020400000000000000" pitchFamily="18" charset="-128"/>
              </a:rPr>
              <a:t>　　　　イノベーションを実証・実装</a:t>
            </a:r>
            <a:endParaRPr kumimoji="1" lang="en-US" altLang="ja-JP" sz="1400" dirty="0">
              <a:solidFill>
                <a:schemeClr val="tx1"/>
              </a:solidFill>
              <a:latin typeface="UD デジタル 教科書体 NK-R" panose="02020400000000000000" pitchFamily="18" charset="-128"/>
              <a:ea typeface="UD デジタル 教科書体 NK-R" panose="02020400000000000000" pitchFamily="18" charset="-128"/>
            </a:endParaRPr>
          </a:p>
        </p:txBody>
      </p:sp>
      <p:sp>
        <p:nvSpPr>
          <p:cNvPr id="43" name="テキスト ボックス 42"/>
          <p:cNvSpPr txBox="1"/>
          <p:nvPr/>
        </p:nvSpPr>
        <p:spPr>
          <a:xfrm>
            <a:off x="7293242" y="5886820"/>
            <a:ext cx="2657938" cy="276999"/>
          </a:xfrm>
          <a:prstGeom prst="rect">
            <a:avLst/>
          </a:prstGeom>
          <a:noFill/>
        </p:spPr>
        <p:txBody>
          <a:bodyPr wrap="square" rtlCol="0">
            <a:spAutoFit/>
          </a:bodyPr>
          <a:lstStyle/>
          <a:p>
            <a:r>
              <a:rPr lang="zh-CN" altLang="en-US" sz="1200" dirty="0">
                <a:latin typeface="UD デジタル 教科書体 NK-R" panose="02020400000000000000" pitchFamily="18" charset="-128"/>
                <a:ea typeface="UD デジタル 教科書体 NK-R" panose="02020400000000000000" pitchFamily="18" charset="-128"/>
              </a:rPr>
              <a:t>提供：２０２５年日本国際博覧会協会</a:t>
            </a:r>
            <a:endParaRPr kumimoji="1" lang="ja-JP" altLang="en-US" sz="1200" dirty="0">
              <a:latin typeface="UD デジタル 教科書体 NK-R" panose="02020400000000000000" pitchFamily="18" charset="-128"/>
              <a:ea typeface="UD デジタル 教科書体 NK-R" panose="02020400000000000000" pitchFamily="18" charset="-128"/>
            </a:endParaRPr>
          </a:p>
        </p:txBody>
      </p:sp>
    </p:spTree>
    <p:extLst>
      <p:ext uri="{BB962C8B-B14F-4D97-AF65-F5344CB8AC3E}">
        <p14:creationId xmlns:p14="http://schemas.microsoft.com/office/powerpoint/2010/main" val="172921840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角丸四角形 27"/>
          <p:cNvSpPr/>
          <p:nvPr/>
        </p:nvSpPr>
        <p:spPr>
          <a:xfrm>
            <a:off x="6222381" y="1863222"/>
            <a:ext cx="3385276" cy="552734"/>
          </a:xfrm>
          <a:prstGeom prst="round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角丸四角形 1"/>
          <p:cNvSpPr/>
          <p:nvPr/>
        </p:nvSpPr>
        <p:spPr>
          <a:xfrm>
            <a:off x="2206603" y="1876454"/>
            <a:ext cx="3697541" cy="552734"/>
          </a:xfrm>
          <a:prstGeom prst="round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5" name="角丸四角形 24"/>
          <p:cNvSpPr/>
          <p:nvPr/>
        </p:nvSpPr>
        <p:spPr>
          <a:xfrm>
            <a:off x="221921" y="5184871"/>
            <a:ext cx="9531274" cy="1642756"/>
          </a:xfrm>
          <a:prstGeom prst="roundRect">
            <a:avLst>
              <a:gd name="adj" fmla="val 6195"/>
            </a:avLst>
          </a:prstGeom>
          <a:solidFill>
            <a:schemeClr val="accent1">
              <a:lumMod val="20000"/>
              <a:lumOff val="80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kumimoji="1" lang="en-US" altLang="ja-JP" dirty="0">
              <a:solidFill>
                <a:schemeClr val="tx1"/>
              </a:solidFill>
              <a:latin typeface="UD デジタル 教科書体 NK-B" panose="02020700000000000000" pitchFamily="18" charset="-128"/>
              <a:ea typeface="UD デジタル 教科書体 NK-B" panose="02020700000000000000" pitchFamily="18" charset="-128"/>
            </a:endParaRPr>
          </a:p>
        </p:txBody>
      </p:sp>
      <p:sp>
        <p:nvSpPr>
          <p:cNvPr id="30" name="正方形/長方形 29"/>
          <p:cNvSpPr/>
          <p:nvPr/>
        </p:nvSpPr>
        <p:spPr>
          <a:xfrm>
            <a:off x="0" y="-25447"/>
            <a:ext cx="9906000" cy="473953"/>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286" b="1" dirty="0">
                <a:solidFill>
                  <a:srgbClr val="FF0000"/>
                </a:solidFill>
                <a:latin typeface="UD デジタル 教科書体 NK-B" panose="02020700000000000000" pitchFamily="18" charset="-128"/>
                <a:ea typeface="UD デジタル 教科書体 NK-B" panose="02020700000000000000" pitchFamily="18" charset="-128"/>
              </a:rPr>
              <a:t>　</a:t>
            </a:r>
            <a:r>
              <a:rPr kumimoji="1" lang="ja-JP" altLang="en-US" sz="2286" b="1" dirty="0">
                <a:solidFill>
                  <a:schemeClr val="bg1"/>
                </a:solidFill>
                <a:latin typeface="UD デジタル 教科書体 NK-B" panose="02020700000000000000" pitchFamily="18" charset="-128"/>
                <a:ea typeface="UD デジタル 教科書体 NK-B" panose="02020700000000000000" pitchFamily="18" charset="-128"/>
              </a:rPr>
              <a:t>トッププロモーション</a:t>
            </a:r>
            <a:endParaRPr kumimoji="1" lang="ja-JP" altLang="en-US" sz="2286" b="1" strike="sngStrike" dirty="0">
              <a:solidFill>
                <a:schemeClr val="bg1"/>
              </a:solidFill>
              <a:latin typeface="UD デジタル 教科書体 NK-B" panose="02020700000000000000" pitchFamily="18" charset="-128"/>
              <a:ea typeface="UD デジタル 教科書体 NK-B" panose="02020700000000000000" pitchFamily="18" charset="-128"/>
            </a:endParaRPr>
          </a:p>
        </p:txBody>
      </p:sp>
      <p:sp>
        <p:nvSpPr>
          <p:cNvPr id="20" name="正方形/長方形 19"/>
          <p:cNvSpPr/>
          <p:nvPr/>
        </p:nvSpPr>
        <p:spPr>
          <a:xfrm>
            <a:off x="226875" y="46514"/>
            <a:ext cx="1761417" cy="38380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600" dirty="0">
                <a:solidFill>
                  <a:schemeClr val="tx1"/>
                </a:solidFill>
                <a:latin typeface="UD デジタル 教科書体 NK-B" panose="02020700000000000000" pitchFamily="18" charset="-128"/>
                <a:ea typeface="UD デジタル 教科書体 NK-B" panose="02020700000000000000" pitchFamily="18" charset="-128"/>
              </a:rPr>
              <a:t>産業振興</a:t>
            </a:r>
            <a:r>
              <a:rPr kumimoji="1" lang="en-US" altLang="ja-JP" sz="1600" dirty="0">
                <a:solidFill>
                  <a:schemeClr val="tx1"/>
                </a:solidFill>
                <a:latin typeface="UD デジタル 教科書体 NK-B" panose="02020700000000000000" pitchFamily="18" charset="-128"/>
                <a:ea typeface="UD デジタル 教科書体 NK-B" panose="02020700000000000000" pitchFamily="18" charset="-128"/>
              </a:rPr>
              <a:t>PT</a:t>
            </a:r>
            <a:endParaRPr kumimoji="1" lang="ja-JP" altLang="en-US" sz="1600" dirty="0">
              <a:solidFill>
                <a:schemeClr val="tx1"/>
              </a:solidFill>
              <a:latin typeface="UD デジタル 教科書体 NK-B" panose="02020700000000000000" pitchFamily="18" charset="-128"/>
              <a:ea typeface="UD デジタル 教科書体 NK-B" panose="02020700000000000000" pitchFamily="18" charset="-128"/>
            </a:endParaRPr>
          </a:p>
        </p:txBody>
      </p:sp>
      <p:sp>
        <p:nvSpPr>
          <p:cNvPr id="34" name="角丸四角形 33"/>
          <p:cNvSpPr/>
          <p:nvPr/>
        </p:nvSpPr>
        <p:spPr>
          <a:xfrm>
            <a:off x="221921" y="2518537"/>
            <a:ext cx="9531274" cy="2577744"/>
          </a:xfrm>
          <a:prstGeom prst="roundRect">
            <a:avLst>
              <a:gd name="adj" fmla="val 6195"/>
            </a:avLst>
          </a:prstGeom>
          <a:solidFill>
            <a:schemeClr val="accent1">
              <a:lumMod val="20000"/>
              <a:lumOff val="80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kumimoji="1" lang="en-US" altLang="ja-JP" dirty="0">
              <a:solidFill>
                <a:schemeClr val="tx1"/>
              </a:solidFill>
              <a:latin typeface="UD デジタル 教科書体 NK-B" panose="02020700000000000000" pitchFamily="18" charset="-128"/>
              <a:ea typeface="UD デジタル 教科書体 NK-B" panose="02020700000000000000" pitchFamily="18" charset="-128"/>
            </a:endParaRPr>
          </a:p>
        </p:txBody>
      </p:sp>
      <p:sp>
        <p:nvSpPr>
          <p:cNvPr id="35" name="正方形/長方形 34"/>
          <p:cNvSpPr/>
          <p:nvPr/>
        </p:nvSpPr>
        <p:spPr>
          <a:xfrm>
            <a:off x="374770" y="2625653"/>
            <a:ext cx="1409169" cy="425916"/>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rIns="72000" rtlCol="0" anchor="ctr"/>
          <a:lstStyle/>
          <a:p>
            <a:pPr algn="ctr"/>
            <a:r>
              <a:rPr kumimoji="1" lang="ja-JP" altLang="en-US" dirty="0">
                <a:solidFill>
                  <a:schemeClr val="bg1"/>
                </a:solidFill>
                <a:latin typeface="UD デジタル 教科書体 NK-B" panose="02020700000000000000" pitchFamily="18" charset="-128"/>
                <a:ea typeface="UD デジタル 教科書体 NK-B" panose="02020700000000000000" pitchFamily="18" charset="-128"/>
              </a:rPr>
              <a:t>国内向け</a:t>
            </a:r>
            <a:endParaRPr kumimoji="1" lang="en-US" altLang="ja-JP" dirty="0">
              <a:solidFill>
                <a:schemeClr val="bg1"/>
              </a:solidFill>
              <a:latin typeface="UD デジタル 教科書体 NK-B" panose="02020700000000000000" pitchFamily="18" charset="-128"/>
              <a:ea typeface="UD デジタル 教科書体 NK-B" panose="02020700000000000000" pitchFamily="18" charset="-128"/>
            </a:endParaRPr>
          </a:p>
        </p:txBody>
      </p:sp>
      <p:sp>
        <p:nvSpPr>
          <p:cNvPr id="36" name="角丸四角形 35"/>
          <p:cNvSpPr/>
          <p:nvPr/>
        </p:nvSpPr>
        <p:spPr>
          <a:xfrm>
            <a:off x="6213824" y="2625653"/>
            <a:ext cx="3393834" cy="2365780"/>
          </a:xfrm>
          <a:prstGeom prst="roundRect">
            <a:avLst>
              <a:gd name="adj" fmla="val 11811"/>
            </a:avLst>
          </a:prstGeom>
          <a:ln w="28575">
            <a:solidFill>
              <a:schemeClr val="accent6">
                <a:lumMod val="60000"/>
                <a:lumOff val="40000"/>
              </a:schemeClr>
            </a:solidFill>
          </a:ln>
        </p:spPr>
        <p:style>
          <a:lnRef idx="2">
            <a:schemeClr val="accent1"/>
          </a:lnRef>
          <a:fillRef idx="1">
            <a:schemeClr val="lt1"/>
          </a:fillRef>
          <a:effectRef idx="0">
            <a:schemeClr val="accent1"/>
          </a:effectRef>
          <a:fontRef idx="minor">
            <a:schemeClr val="dk1"/>
          </a:fontRef>
        </p:style>
        <p:txBody>
          <a:bodyPr lIns="0" tIns="36000" rIns="0" bIns="0" rtlCol="0" anchor="t" anchorCtr="0"/>
          <a:lstStyle/>
          <a:p>
            <a:r>
              <a:rPr kumimoji="1" lang="ja-JP" altLang="en-US" sz="1600" dirty="0">
                <a:solidFill>
                  <a:schemeClr val="tx1"/>
                </a:solidFill>
                <a:latin typeface="UD デジタル 教科書体 NK-B" panose="02020700000000000000" pitchFamily="18" charset="-128"/>
                <a:ea typeface="UD デジタル 教科書体 NK-B" panose="02020700000000000000" pitchFamily="18" charset="-128"/>
              </a:rPr>
              <a:t> ◇首都圏でのセミナーの共催</a:t>
            </a:r>
            <a:endParaRPr kumimoji="1" lang="en-US" altLang="ja-JP" sz="1600" dirty="0">
              <a:solidFill>
                <a:schemeClr val="tx1"/>
              </a:solidFill>
              <a:latin typeface="UD デジタル 教科書体 NK-B" panose="02020700000000000000" pitchFamily="18" charset="-128"/>
              <a:ea typeface="UD デジタル 教科書体 NK-B" panose="02020700000000000000" pitchFamily="18" charset="-128"/>
            </a:endParaRPr>
          </a:p>
          <a:p>
            <a:r>
              <a:rPr kumimoji="1" lang="ja-JP" altLang="en-US" sz="1600" dirty="0">
                <a:solidFill>
                  <a:schemeClr val="tx1"/>
                </a:solidFill>
                <a:latin typeface="UD デジタル 教科書体 NK-B" panose="02020700000000000000" pitchFamily="18" charset="-128"/>
                <a:ea typeface="UD デジタル 教科書体 NK-B" panose="02020700000000000000" pitchFamily="18" charset="-128"/>
              </a:rPr>
              <a:t>　　　⇒両知事によるﾄｯﾌﾟﾌﾟﾛﾓｰｼｮﾝ</a:t>
            </a:r>
            <a:endParaRPr kumimoji="1" lang="en-US" altLang="ja-JP" sz="1600" dirty="0">
              <a:solidFill>
                <a:schemeClr val="tx1"/>
              </a:solidFill>
              <a:latin typeface="UD デジタル 教科書体 NK-B" panose="02020700000000000000" pitchFamily="18" charset="-128"/>
              <a:ea typeface="UD デジタル 教科書体 NK-B" panose="02020700000000000000" pitchFamily="18" charset="-128"/>
            </a:endParaRPr>
          </a:p>
          <a:p>
            <a:endParaRPr kumimoji="1" lang="en-US" altLang="ja-JP" sz="1600" dirty="0">
              <a:solidFill>
                <a:schemeClr val="tx1"/>
              </a:solidFill>
              <a:latin typeface="UD デジタル 教科書体 NK-B" panose="02020700000000000000" pitchFamily="18" charset="-128"/>
              <a:ea typeface="UD デジタル 教科書体 NK-B" panose="02020700000000000000" pitchFamily="18" charset="-128"/>
            </a:endParaRPr>
          </a:p>
        </p:txBody>
      </p:sp>
      <p:sp>
        <p:nvSpPr>
          <p:cNvPr id="38" name="角丸四角形 37"/>
          <p:cNvSpPr/>
          <p:nvPr/>
        </p:nvSpPr>
        <p:spPr>
          <a:xfrm>
            <a:off x="6195152" y="5352314"/>
            <a:ext cx="3439733" cy="1414247"/>
          </a:xfrm>
          <a:prstGeom prst="roundRect">
            <a:avLst>
              <a:gd name="adj" fmla="val 11811"/>
            </a:avLst>
          </a:prstGeom>
          <a:ln w="28575">
            <a:solidFill>
              <a:schemeClr val="accent6">
                <a:lumMod val="60000"/>
                <a:lumOff val="40000"/>
              </a:schemeClr>
            </a:solidFill>
          </a:ln>
        </p:spPr>
        <p:style>
          <a:lnRef idx="2">
            <a:schemeClr val="accent1"/>
          </a:lnRef>
          <a:fillRef idx="1">
            <a:schemeClr val="lt1"/>
          </a:fillRef>
          <a:effectRef idx="0">
            <a:schemeClr val="accent1"/>
          </a:effectRef>
          <a:fontRef idx="minor">
            <a:schemeClr val="dk1"/>
          </a:fontRef>
        </p:style>
        <p:txBody>
          <a:bodyPr lIns="0" tIns="36000" rIns="0" bIns="0" rtlCol="0" anchor="t" anchorCtr="0"/>
          <a:lstStyle/>
          <a:p>
            <a:pPr>
              <a:lnSpc>
                <a:spcPts val="1800"/>
              </a:lnSpc>
            </a:pPr>
            <a:r>
              <a:rPr kumimoji="1" lang="ja-JP" altLang="en-US" sz="1600" dirty="0">
                <a:solidFill>
                  <a:schemeClr val="tx1"/>
                </a:solidFill>
                <a:latin typeface="UD デジタル 教科書体 NK-B" panose="02020700000000000000" pitchFamily="18" charset="-128"/>
                <a:ea typeface="UD デジタル 教科書体 NK-B" panose="02020700000000000000" pitchFamily="18" charset="-128"/>
              </a:rPr>
              <a:t>◇両府県の海外プロモーションでの</a:t>
            </a:r>
            <a:endParaRPr kumimoji="1" lang="en-US" altLang="ja-JP" sz="1600" strike="sngStrike" dirty="0">
              <a:solidFill>
                <a:srgbClr val="FF0000"/>
              </a:solidFill>
              <a:latin typeface="UD デジタル 教科書体 NK-B" panose="02020700000000000000" pitchFamily="18" charset="-128"/>
              <a:ea typeface="UD デジタル 教科書体 NK-B" panose="02020700000000000000" pitchFamily="18" charset="-128"/>
            </a:endParaRPr>
          </a:p>
          <a:p>
            <a:pPr>
              <a:lnSpc>
                <a:spcPts val="1800"/>
              </a:lnSpc>
            </a:pPr>
            <a:r>
              <a:rPr kumimoji="1" lang="ja-JP" altLang="en-US" sz="1600" dirty="0">
                <a:solidFill>
                  <a:srgbClr val="FF0000"/>
                </a:solidFill>
                <a:latin typeface="UD デジタル 教科書体 NK-B" panose="02020700000000000000" pitchFamily="18" charset="-128"/>
                <a:ea typeface="UD デジタル 教科書体 NK-B" panose="02020700000000000000" pitchFamily="18" charset="-128"/>
              </a:rPr>
              <a:t>　</a:t>
            </a:r>
            <a:r>
              <a:rPr kumimoji="1" lang="ja-JP" altLang="en-US" sz="1600" dirty="0">
                <a:solidFill>
                  <a:schemeClr val="tx1"/>
                </a:solidFill>
                <a:latin typeface="UD デジタル 教科書体 NK-B" panose="02020700000000000000" pitchFamily="18" charset="-128"/>
                <a:ea typeface="UD デジタル 教科書体 NK-B" panose="02020700000000000000" pitchFamily="18" charset="-128"/>
              </a:rPr>
              <a:t>　一体的な魅力・強みの発信</a:t>
            </a:r>
            <a:endParaRPr kumimoji="1" lang="en-US" altLang="ja-JP" sz="1600" dirty="0">
              <a:solidFill>
                <a:schemeClr val="tx1"/>
              </a:solidFill>
              <a:latin typeface="UD デジタル 教科書体 NK-B" panose="02020700000000000000" pitchFamily="18" charset="-128"/>
              <a:ea typeface="UD デジタル 教科書体 NK-B" panose="02020700000000000000" pitchFamily="18" charset="-128"/>
            </a:endParaRPr>
          </a:p>
          <a:p>
            <a:endParaRPr kumimoji="1" lang="en-US" altLang="ja-JP" sz="1600" dirty="0">
              <a:solidFill>
                <a:schemeClr val="tx1"/>
              </a:solidFill>
              <a:latin typeface="UD デジタル 教科書体 NK-B" panose="02020700000000000000" pitchFamily="18" charset="-128"/>
              <a:ea typeface="UD デジタル 教科書体 NK-B" panose="02020700000000000000" pitchFamily="18" charset="-128"/>
            </a:endParaRPr>
          </a:p>
          <a:p>
            <a:endParaRPr kumimoji="1" lang="en-US" altLang="ja-JP" sz="1600" dirty="0">
              <a:solidFill>
                <a:schemeClr val="tx1"/>
              </a:solidFill>
              <a:latin typeface="UD デジタル 教科書体 NK-B" panose="02020700000000000000" pitchFamily="18" charset="-128"/>
              <a:ea typeface="UD デジタル 教科書体 NK-B" panose="02020700000000000000" pitchFamily="18" charset="-128"/>
            </a:endParaRPr>
          </a:p>
          <a:p>
            <a:endParaRPr kumimoji="1" lang="en-US" altLang="ja-JP" sz="1600" dirty="0">
              <a:solidFill>
                <a:schemeClr val="tx1"/>
              </a:solidFill>
              <a:latin typeface="UD デジタル 教科書体 NK-B" panose="02020700000000000000" pitchFamily="18" charset="-128"/>
              <a:ea typeface="UD デジタル 教科書体 NK-B" panose="02020700000000000000" pitchFamily="18" charset="-128"/>
            </a:endParaRPr>
          </a:p>
        </p:txBody>
      </p:sp>
      <p:sp>
        <p:nvSpPr>
          <p:cNvPr id="39" name="テキスト ボックス 38"/>
          <p:cNvSpPr txBox="1"/>
          <p:nvPr/>
        </p:nvSpPr>
        <p:spPr>
          <a:xfrm>
            <a:off x="6267276" y="5974793"/>
            <a:ext cx="3295484" cy="430887"/>
          </a:xfrm>
          <a:prstGeom prst="rect">
            <a:avLst/>
          </a:prstGeom>
          <a:noFill/>
        </p:spPr>
        <p:txBody>
          <a:bodyPr wrap="square" lIns="0" tIns="0" rIns="0" bIns="0" rtlCol="0">
            <a:spAutoFit/>
          </a:bodyPr>
          <a:lstStyle/>
          <a:p>
            <a:r>
              <a:rPr kumimoji="1" lang="ja-JP" altLang="en-US" sz="1400" dirty="0">
                <a:latin typeface="UD デジタル 教科書体 NK-R" panose="02020400000000000000" pitchFamily="18" charset="-128"/>
                <a:ea typeface="UD デジタル 教科書体 NK-R" panose="02020400000000000000" pitchFamily="18" charset="-128"/>
              </a:rPr>
              <a:t>・各海外事務所に加え、国際見本市等での</a:t>
            </a:r>
            <a:endParaRPr kumimoji="1" lang="en-US" altLang="ja-JP" sz="1400" dirty="0">
              <a:latin typeface="UD デジタル 教科書体 NK-R" panose="02020400000000000000" pitchFamily="18" charset="-128"/>
              <a:ea typeface="UD デジタル 教科書体 NK-R" panose="02020400000000000000" pitchFamily="18" charset="-128"/>
            </a:endParaRPr>
          </a:p>
          <a:p>
            <a:r>
              <a:rPr kumimoji="1" lang="ja-JP" altLang="en-US" sz="1400" dirty="0">
                <a:latin typeface="UD デジタル 教科書体 NK-R" panose="02020400000000000000" pitchFamily="18" charset="-128"/>
                <a:ea typeface="UD デジタル 教科書体 NK-R" panose="02020400000000000000" pitchFamily="18" charset="-128"/>
              </a:rPr>
              <a:t>　共同</a:t>
            </a:r>
            <a:r>
              <a:rPr kumimoji="1" lang="en-US" altLang="ja-JP" sz="1400" dirty="0">
                <a:latin typeface="UD デジタル 教科書体 NK-R" panose="02020400000000000000" pitchFamily="18" charset="-128"/>
                <a:ea typeface="UD デジタル 教科書体 NK-R" panose="02020400000000000000" pitchFamily="18" charset="-128"/>
              </a:rPr>
              <a:t>PR</a:t>
            </a:r>
            <a:r>
              <a:rPr kumimoji="1" lang="ja-JP" altLang="en-US" sz="1400" dirty="0">
                <a:latin typeface="UD デジタル 教科書体 NK-R" panose="02020400000000000000" pitchFamily="18" charset="-128"/>
                <a:ea typeface="UD デジタル 教科書体 NK-R" panose="02020400000000000000" pitchFamily="18" charset="-128"/>
              </a:rPr>
              <a:t>を実施</a:t>
            </a:r>
            <a:endParaRPr kumimoji="1" lang="en-US" altLang="ja-JP" sz="1400" dirty="0">
              <a:latin typeface="UD デジタル 教科書体 NK-R" panose="02020400000000000000" pitchFamily="18" charset="-128"/>
              <a:ea typeface="UD デジタル 教科書体 NK-R" panose="02020400000000000000" pitchFamily="18" charset="-128"/>
            </a:endParaRPr>
          </a:p>
        </p:txBody>
      </p:sp>
      <p:sp>
        <p:nvSpPr>
          <p:cNvPr id="40" name="角丸四角形 39"/>
          <p:cNvSpPr/>
          <p:nvPr/>
        </p:nvSpPr>
        <p:spPr>
          <a:xfrm>
            <a:off x="2221567" y="2618389"/>
            <a:ext cx="3800819" cy="2404168"/>
          </a:xfrm>
          <a:prstGeom prst="roundRect">
            <a:avLst>
              <a:gd name="adj" fmla="val 11811"/>
            </a:avLst>
          </a:prstGeom>
          <a:ln w="28575">
            <a:solidFill>
              <a:schemeClr val="accent6">
                <a:lumMod val="60000"/>
                <a:lumOff val="40000"/>
              </a:schemeClr>
            </a:solidFill>
          </a:ln>
        </p:spPr>
        <p:style>
          <a:lnRef idx="2">
            <a:schemeClr val="accent1"/>
          </a:lnRef>
          <a:fillRef idx="1">
            <a:schemeClr val="lt1"/>
          </a:fillRef>
          <a:effectRef idx="0">
            <a:schemeClr val="accent1"/>
          </a:effectRef>
          <a:fontRef idx="minor">
            <a:schemeClr val="dk1"/>
          </a:fontRef>
        </p:style>
        <p:txBody>
          <a:bodyPr lIns="0" tIns="36000" rIns="0" bIns="0" rtlCol="0" anchor="t" anchorCtr="0"/>
          <a:lstStyle/>
          <a:p>
            <a:r>
              <a:rPr kumimoji="1" lang="ja-JP" altLang="en-US" sz="1600" dirty="0">
                <a:solidFill>
                  <a:schemeClr val="tx1"/>
                </a:solidFill>
                <a:latin typeface="UD デジタル 教科書体 NK-B" panose="02020700000000000000" pitchFamily="18" charset="-128"/>
                <a:ea typeface="UD デジタル 教科書体 NK-B" panose="02020700000000000000" pitchFamily="18" charset="-128"/>
              </a:rPr>
              <a:t>◇「大阪未来ビジネスセミナー」の開催</a:t>
            </a:r>
            <a:endParaRPr kumimoji="1" lang="en-US" altLang="ja-JP" sz="1600" dirty="0">
              <a:solidFill>
                <a:schemeClr val="tx1"/>
              </a:solidFill>
              <a:latin typeface="UD デジタル 教科書体 NK-B" panose="02020700000000000000" pitchFamily="18" charset="-128"/>
              <a:ea typeface="UD デジタル 教科書体 NK-B" panose="02020700000000000000" pitchFamily="18" charset="-128"/>
            </a:endParaRPr>
          </a:p>
          <a:p>
            <a:r>
              <a:rPr kumimoji="1" lang="ja-JP" altLang="en-US" sz="1600" dirty="0">
                <a:solidFill>
                  <a:schemeClr val="tx1"/>
                </a:solidFill>
                <a:latin typeface="UD デジタル 教科書体 NK-B" panose="02020700000000000000" pitchFamily="18" charset="-128"/>
                <a:ea typeface="UD デジタル 教科書体 NK-B" panose="02020700000000000000" pitchFamily="18" charset="-128"/>
              </a:rPr>
              <a:t>　　　⇒兵庫県の</a:t>
            </a:r>
            <a:r>
              <a:rPr kumimoji="1" lang="en-US" altLang="ja-JP" sz="1600" dirty="0">
                <a:solidFill>
                  <a:schemeClr val="tx1"/>
                </a:solidFill>
                <a:latin typeface="UD デジタル 教科書体 NK-B" panose="02020700000000000000" pitchFamily="18" charset="-128"/>
                <a:ea typeface="UD デジタル 教科書体 NK-B" panose="02020700000000000000" pitchFamily="18" charset="-128"/>
              </a:rPr>
              <a:t>PR</a:t>
            </a:r>
            <a:r>
              <a:rPr kumimoji="1" lang="ja-JP" altLang="en-US" sz="1600" dirty="0">
                <a:solidFill>
                  <a:schemeClr val="tx1"/>
                </a:solidFill>
                <a:latin typeface="UD デジタル 教科書体 NK-B" panose="02020700000000000000" pitchFamily="18" charset="-128"/>
                <a:ea typeface="UD デジタル 教科書体 NK-B" panose="02020700000000000000" pitchFamily="18" charset="-128"/>
              </a:rPr>
              <a:t>動画配信</a:t>
            </a:r>
            <a:r>
              <a:rPr kumimoji="1" lang="ja-JP" altLang="en-US" sz="1050" dirty="0">
                <a:solidFill>
                  <a:schemeClr val="tx1"/>
                </a:solidFill>
                <a:latin typeface="UD デジタル 教科書体 NK-R" panose="02020400000000000000" pitchFamily="18" charset="-128"/>
                <a:ea typeface="UD デジタル 教科書体 NK-R" panose="02020400000000000000" pitchFamily="18" charset="-128"/>
              </a:rPr>
              <a:t>（</a:t>
            </a:r>
            <a:r>
              <a:rPr kumimoji="1" lang="en-US" altLang="ja-JP" sz="1050" dirty="0">
                <a:solidFill>
                  <a:schemeClr val="tx1"/>
                </a:solidFill>
                <a:latin typeface="UD デジタル 教科書体 NK-R" panose="02020400000000000000" pitchFamily="18" charset="-128"/>
                <a:ea typeface="UD デジタル 教科書体 NK-R" panose="02020400000000000000" pitchFamily="18" charset="-128"/>
              </a:rPr>
              <a:t>8</a:t>
            </a:r>
            <a:r>
              <a:rPr kumimoji="1" lang="ja-JP" altLang="en-US" sz="1050" dirty="0">
                <a:solidFill>
                  <a:schemeClr val="tx1"/>
                </a:solidFill>
                <a:latin typeface="UD デジタル 教科書体 NK-R" panose="02020400000000000000" pitchFamily="18" charset="-128"/>
                <a:ea typeface="UD デジタル 教科書体 NK-R" panose="02020400000000000000" pitchFamily="18" charset="-128"/>
              </a:rPr>
              <a:t>月</a:t>
            </a:r>
            <a:r>
              <a:rPr kumimoji="1" lang="en-US" altLang="ja-JP" sz="1050" dirty="0">
                <a:solidFill>
                  <a:schemeClr val="tx1"/>
                </a:solidFill>
                <a:latin typeface="UD デジタル 教科書体 NK-R" panose="02020400000000000000" pitchFamily="18" charset="-128"/>
                <a:ea typeface="UD デジタル 教科書体 NK-R" panose="02020400000000000000" pitchFamily="18" charset="-128"/>
              </a:rPr>
              <a:t>26</a:t>
            </a:r>
            <a:r>
              <a:rPr kumimoji="1" lang="ja-JP" altLang="en-US" sz="1050" dirty="0">
                <a:solidFill>
                  <a:schemeClr val="tx1"/>
                </a:solidFill>
                <a:latin typeface="UD デジタル 教科書体 NK-R" panose="02020400000000000000" pitchFamily="18" charset="-128"/>
                <a:ea typeface="UD デジタル 教科書体 NK-R" panose="02020400000000000000" pitchFamily="18" charset="-128"/>
              </a:rPr>
              <a:t>日）</a:t>
            </a:r>
            <a:endParaRPr kumimoji="1" lang="en-US" altLang="ja-JP" sz="1050" dirty="0">
              <a:solidFill>
                <a:schemeClr val="tx1"/>
              </a:solidFill>
              <a:latin typeface="UD デジタル 教科書体 NK-R" panose="02020400000000000000" pitchFamily="18" charset="-128"/>
              <a:ea typeface="UD デジタル 教科書体 NK-R" panose="02020400000000000000" pitchFamily="18" charset="-128"/>
            </a:endParaRPr>
          </a:p>
          <a:p>
            <a:pPr>
              <a:lnSpc>
                <a:spcPts val="1000"/>
              </a:lnSpc>
            </a:pPr>
            <a:endParaRPr kumimoji="1" lang="en-US" altLang="ja-JP" sz="1600" dirty="0">
              <a:latin typeface="UD デジタル 教科書体 NK-B" panose="02020700000000000000" pitchFamily="18" charset="-128"/>
              <a:ea typeface="UD デジタル 教科書体 NK-B" panose="02020700000000000000" pitchFamily="18" charset="-128"/>
            </a:endParaRPr>
          </a:p>
          <a:p>
            <a:pPr>
              <a:lnSpc>
                <a:spcPts val="1000"/>
              </a:lnSpc>
            </a:pPr>
            <a:endParaRPr kumimoji="1" lang="en-US" altLang="ja-JP" sz="1600" dirty="0">
              <a:latin typeface="UD デジタル 教科書体 NK-B" panose="02020700000000000000" pitchFamily="18" charset="-128"/>
              <a:ea typeface="UD デジタル 教科書体 NK-B" panose="02020700000000000000" pitchFamily="18" charset="-128"/>
            </a:endParaRPr>
          </a:p>
          <a:p>
            <a:pPr>
              <a:lnSpc>
                <a:spcPts val="1000"/>
              </a:lnSpc>
            </a:pPr>
            <a:endParaRPr kumimoji="1" lang="en-US" altLang="ja-JP" sz="1600" dirty="0">
              <a:latin typeface="UD デジタル 教科書体 NK-B" panose="02020700000000000000" pitchFamily="18" charset="-128"/>
              <a:ea typeface="UD デジタル 教科書体 NK-B" panose="02020700000000000000" pitchFamily="18" charset="-128"/>
            </a:endParaRPr>
          </a:p>
          <a:p>
            <a:pPr>
              <a:lnSpc>
                <a:spcPts val="1000"/>
              </a:lnSpc>
            </a:pPr>
            <a:endParaRPr kumimoji="1" lang="en-US" altLang="ja-JP" sz="1600" dirty="0">
              <a:latin typeface="UD デジタル 教科書体 NK-B" panose="02020700000000000000" pitchFamily="18" charset="-128"/>
              <a:ea typeface="UD デジタル 教科書体 NK-B" panose="02020700000000000000" pitchFamily="18" charset="-128"/>
            </a:endParaRPr>
          </a:p>
          <a:p>
            <a:pPr>
              <a:lnSpc>
                <a:spcPts val="1000"/>
              </a:lnSpc>
            </a:pPr>
            <a:endParaRPr kumimoji="1" lang="en-US" altLang="ja-JP" sz="1600" dirty="0">
              <a:latin typeface="UD デジタル 教科書体 NK-B" panose="02020700000000000000" pitchFamily="18" charset="-128"/>
              <a:ea typeface="UD デジタル 教科書体 NK-B" panose="02020700000000000000" pitchFamily="18" charset="-128"/>
            </a:endParaRPr>
          </a:p>
          <a:p>
            <a:pPr>
              <a:lnSpc>
                <a:spcPts val="1000"/>
              </a:lnSpc>
            </a:pPr>
            <a:endParaRPr kumimoji="1" lang="en-US" altLang="ja-JP" sz="1600" dirty="0">
              <a:latin typeface="UD デジタル 教科書体 NK-B" panose="02020700000000000000" pitchFamily="18" charset="-128"/>
              <a:ea typeface="UD デジタル 教科書体 NK-B" panose="02020700000000000000" pitchFamily="18" charset="-128"/>
            </a:endParaRPr>
          </a:p>
          <a:p>
            <a:pPr>
              <a:lnSpc>
                <a:spcPts val="1000"/>
              </a:lnSpc>
            </a:pPr>
            <a:endParaRPr kumimoji="1" lang="en-US" altLang="ja-JP" sz="1600" dirty="0">
              <a:latin typeface="UD デジタル 教科書体 NK-B" panose="02020700000000000000" pitchFamily="18" charset="-128"/>
              <a:ea typeface="UD デジタル 教科書体 NK-B" panose="02020700000000000000" pitchFamily="18" charset="-128"/>
            </a:endParaRPr>
          </a:p>
          <a:p>
            <a:pPr>
              <a:lnSpc>
                <a:spcPts val="1000"/>
              </a:lnSpc>
            </a:pPr>
            <a:endParaRPr kumimoji="1" lang="en-US" altLang="ja-JP" sz="1600" dirty="0">
              <a:latin typeface="UD デジタル 教科書体 NK-B" panose="02020700000000000000" pitchFamily="18" charset="-128"/>
              <a:ea typeface="UD デジタル 教科書体 NK-B" panose="02020700000000000000" pitchFamily="18" charset="-128"/>
            </a:endParaRPr>
          </a:p>
          <a:p>
            <a:pPr>
              <a:lnSpc>
                <a:spcPts val="1000"/>
              </a:lnSpc>
            </a:pPr>
            <a:endParaRPr kumimoji="1" lang="en-US" altLang="ja-JP" sz="1600" dirty="0">
              <a:latin typeface="UD デジタル 教科書体 NK-B" panose="02020700000000000000" pitchFamily="18" charset="-128"/>
              <a:ea typeface="UD デジタル 教科書体 NK-B" panose="02020700000000000000" pitchFamily="18" charset="-128"/>
            </a:endParaRPr>
          </a:p>
          <a:p>
            <a:r>
              <a:rPr kumimoji="1" lang="ja-JP" altLang="en-US" sz="1600" dirty="0">
                <a:latin typeface="UD デジタル 教科書体 NK-B" panose="02020700000000000000" pitchFamily="18" charset="-128"/>
                <a:ea typeface="UD デジタル 教科書体 NK-B" panose="02020700000000000000" pitchFamily="18" charset="-128"/>
              </a:rPr>
              <a:t>◇「兵庫県首都圏企業誘致ｾﾐﾅｰ」の開催</a:t>
            </a:r>
            <a:endParaRPr kumimoji="1" lang="en-US" altLang="ja-JP" sz="1600" dirty="0">
              <a:latin typeface="UD デジタル 教科書体 NK-B" panose="02020700000000000000" pitchFamily="18" charset="-128"/>
              <a:ea typeface="UD デジタル 教科書体 NK-B" panose="02020700000000000000" pitchFamily="18" charset="-128"/>
            </a:endParaRPr>
          </a:p>
          <a:p>
            <a:r>
              <a:rPr kumimoji="1" lang="ja-JP" altLang="en-US" sz="1600" dirty="0">
                <a:latin typeface="UD デジタル 教科書体 NK-B" panose="02020700000000000000" pitchFamily="18" charset="-128"/>
                <a:ea typeface="UD デジタル 教科書体 NK-B" panose="02020700000000000000" pitchFamily="18" charset="-128"/>
              </a:rPr>
              <a:t>　　　⇒大阪府の</a:t>
            </a:r>
            <a:r>
              <a:rPr kumimoji="1" lang="en-US" altLang="ja-JP" sz="1600" dirty="0">
                <a:latin typeface="UD デジタル 教科書体 NK-B" panose="02020700000000000000" pitchFamily="18" charset="-128"/>
                <a:ea typeface="UD デジタル 教科書体 NK-B" panose="02020700000000000000" pitchFamily="18" charset="-128"/>
              </a:rPr>
              <a:t>PR</a:t>
            </a:r>
            <a:r>
              <a:rPr kumimoji="1" lang="ja-JP" altLang="en-US" sz="1600" dirty="0">
                <a:latin typeface="UD デジタル 教科書体 NK-B" panose="02020700000000000000" pitchFamily="18" charset="-128"/>
                <a:ea typeface="UD デジタル 教科書体 NK-B" panose="02020700000000000000" pitchFamily="18" charset="-128"/>
              </a:rPr>
              <a:t>ブース出展</a:t>
            </a:r>
            <a:r>
              <a:rPr kumimoji="1" lang="ja-JP" altLang="en-US" sz="1050" dirty="0">
                <a:solidFill>
                  <a:schemeClr val="tx1"/>
                </a:solidFill>
                <a:latin typeface="UD デジタル 教科書体 NK-R" panose="02020400000000000000" pitchFamily="18" charset="-128"/>
                <a:ea typeface="UD デジタル 教科書体 NK-R" panose="02020400000000000000" pitchFamily="18" charset="-128"/>
              </a:rPr>
              <a:t>（</a:t>
            </a:r>
            <a:r>
              <a:rPr kumimoji="1" lang="en-US" altLang="ja-JP" sz="1050" dirty="0">
                <a:solidFill>
                  <a:schemeClr val="tx1"/>
                </a:solidFill>
                <a:latin typeface="UD デジタル 教科書体 NK-R" panose="02020400000000000000" pitchFamily="18" charset="-128"/>
                <a:ea typeface="UD デジタル 教科書体 NK-R" panose="02020400000000000000" pitchFamily="18" charset="-128"/>
              </a:rPr>
              <a:t>11</a:t>
            </a:r>
            <a:r>
              <a:rPr kumimoji="1" lang="ja-JP" altLang="en-US" sz="1050" dirty="0">
                <a:solidFill>
                  <a:schemeClr val="tx1"/>
                </a:solidFill>
                <a:latin typeface="UD デジタル 教科書体 NK-R" panose="02020400000000000000" pitchFamily="18" charset="-128"/>
                <a:ea typeface="UD デジタル 教科書体 NK-R" panose="02020400000000000000" pitchFamily="18" charset="-128"/>
              </a:rPr>
              <a:t>月</a:t>
            </a:r>
            <a:r>
              <a:rPr kumimoji="1" lang="en-US" altLang="ja-JP" sz="1050" dirty="0">
                <a:solidFill>
                  <a:schemeClr val="tx1"/>
                </a:solidFill>
                <a:latin typeface="UD デジタル 教科書体 NK-R" panose="02020400000000000000" pitchFamily="18" charset="-128"/>
                <a:ea typeface="UD デジタル 教科書体 NK-R" panose="02020400000000000000" pitchFamily="18" charset="-128"/>
              </a:rPr>
              <a:t>22</a:t>
            </a:r>
            <a:r>
              <a:rPr kumimoji="1" lang="ja-JP" altLang="en-US" sz="1050" dirty="0">
                <a:solidFill>
                  <a:schemeClr val="tx1"/>
                </a:solidFill>
                <a:latin typeface="UD デジタル 教科書体 NK-R" panose="02020400000000000000" pitchFamily="18" charset="-128"/>
                <a:ea typeface="UD デジタル 教科書体 NK-R" panose="02020400000000000000" pitchFamily="18" charset="-128"/>
              </a:rPr>
              <a:t>日）</a:t>
            </a:r>
            <a:endParaRPr kumimoji="1" lang="en-US" altLang="ja-JP" sz="1050" dirty="0">
              <a:solidFill>
                <a:schemeClr val="tx1"/>
              </a:solidFill>
              <a:latin typeface="UD デジタル 教科書体 NK-R" panose="02020400000000000000" pitchFamily="18" charset="-128"/>
              <a:ea typeface="UD デジタル 教科書体 NK-R" panose="02020400000000000000" pitchFamily="18" charset="-128"/>
            </a:endParaRPr>
          </a:p>
          <a:p>
            <a:endParaRPr kumimoji="1" lang="en-US" altLang="ja-JP" sz="1600" dirty="0">
              <a:latin typeface="UD デジタル 教科書体 NK-R" panose="02020400000000000000" pitchFamily="18" charset="-128"/>
              <a:ea typeface="UD デジタル 教科書体 NK-R" panose="02020400000000000000" pitchFamily="18" charset="-128"/>
            </a:endParaRPr>
          </a:p>
        </p:txBody>
      </p:sp>
      <p:sp>
        <p:nvSpPr>
          <p:cNvPr id="42" name="角丸四角形 41"/>
          <p:cNvSpPr/>
          <p:nvPr/>
        </p:nvSpPr>
        <p:spPr>
          <a:xfrm>
            <a:off x="2221568" y="5352315"/>
            <a:ext cx="3819490" cy="1414246"/>
          </a:xfrm>
          <a:prstGeom prst="roundRect">
            <a:avLst>
              <a:gd name="adj" fmla="val 11811"/>
            </a:avLst>
          </a:prstGeom>
          <a:ln w="28575">
            <a:solidFill>
              <a:schemeClr val="accent6">
                <a:lumMod val="60000"/>
                <a:lumOff val="40000"/>
              </a:schemeClr>
            </a:solidFill>
          </a:ln>
        </p:spPr>
        <p:style>
          <a:lnRef idx="2">
            <a:schemeClr val="accent1"/>
          </a:lnRef>
          <a:fillRef idx="1">
            <a:schemeClr val="lt1"/>
          </a:fillRef>
          <a:effectRef idx="0">
            <a:schemeClr val="accent1"/>
          </a:effectRef>
          <a:fontRef idx="minor">
            <a:schemeClr val="dk1"/>
          </a:fontRef>
        </p:style>
        <p:txBody>
          <a:bodyPr lIns="0" tIns="36000" rIns="0" bIns="0" rtlCol="0" anchor="t" anchorCtr="0"/>
          <a:lstStyle/>
          <a:p>
            <a:r>
              <a:rPr kumimoji="1" lang="ja-JP" altLang="en-US" sz="1600" dirty="0">
                <a:solidFill>
                  <a:schemeClr val="tx1"/>
                </a:solidFill>
                <a:latin typeface="UD デジタル 教科書体 NK-B" panose="02020700000000000000" pitchFamily="18" charset="-128"/>
                <a:ea typeface="UD デジタル 教科書体 NK-B" panose="02020700000000000000" pitchFamily="18" charset="-128"/>
              </a:rPr>
              <a:t>◇両府県の海外事務所における相互発信</a:t>
            </a:r>
            <a:endParaRPr kumimoji="1" lang="en-US" altLang="ja-JP" sz="1600" strike="sngStrike" dirty="0">
              <a:solidFill>
                <a:schemeClr val="tx1"/>
              </a:solidFill>
              <a:latin typeface="UD デジタル 教科書体 NK-B" panose="02020700000000000000" pitchFamily="18" charset="-128"/>
              <a:ea typeface="UD デジタル 教科書体 NK-B" panose="02020700000000000000" pitchFamily="18" charset="-128"/>
            </a:endParaRPr>
          </a:p>
        </p:txBody>
      </p:sp>
      <p:sp>
        <p:nvSpPr>
          <p:cNvPr id="43" name="テキスト ボックス 42"/>
          <p:cNvSpPr txBox="1"/>
          <p:nvPr/>
        </p:nvSpPr>
        <p:spPr>
          <a:xfrm>
            <a:off x="2281883" y="5714935"/>
            <a:ext cx="3740503" cy="984885"/>
          </a:xfrm>
          <a:prstGeom prst="rect">
            <a:avLst/>
          </a:prstGeom>
          <a:noFill/>
        </p:spPr>
        <p:txBody>
          <a:bodyPr wrap="square" lIns="0" tIns="0" rIns="0" bIns="0" rtlCol="0">
            <a:spAutoFit/>
          </a:bodyPr>
          <a:lstStyle/>
          <a:p>
            <a:r>
              <a:rPr kumimoji="1" lang="ja-JP" altLang="en-US" sz="1400" dirty="0">
                <a:latin typeface="UD デジタル 教科書体 NK-R" panose="02020400000000000000" pitchFamily="18" charset="-128"/>
                <a:ea typeface="UD デジタル 教科書体 NK-R" panose="02020400000000000000" pitchFamily="18" charset="-128"/>
              </a:rPr>
              <a:t>・各海外事務所において実施するビジネスセミナー</a:t>
            </a:r>
            <a:endParaRPr kumimoji="1" lang="en-US" altLang="ja-JP" sz="1400" dirty="0">
              <a:latin typeface="UD デジタル 教科書体 NK-R" panose="02020400000000000000" pitchFamily="18" charset="-128"/>
              <a:ea typeface="UD デジタル 教科書体 NK-R" panose="02020400000000000000" pitchFamily="18" charset="-128"/>
            </a:endParaRPr>
          </a:p>
          <a:p>
            <a:r>
              <a:rPr kumimoji="1" lang="ja-JP" altLang="en-US" sz="1400" dirty="0">
                <a:latin typeface="UD デジタル 教科書体 NK-R" panose="02020400000000000000" pitchFamily="18" charset="-128"/>
                <a:ea typeface="UD デジタル 教科書体 NK-R" panose="02020400000000000000" pitchFamily="18" charset="-128"/>
              </a:rPr>
              <a:t>　や商談会で両府県が持つポテンシャルを</a:t>
            </a:r>
            <a:r>
              <a:rPr kumimoji="1" lang="en-US" altLang="ja-JP" sz="1400" dirty="0">
                <a:latin typeface="UD デジタル 教科書体 NK-R" panose="02020400000000000000" pitchFamily="18" charset="-128"/>
                <a:ea typeface="UD デジタル 教科書体 NK-R" panose="02020400000000000000" pitchFamily="18" charset="-128"/>
              </a:rPr>
              <a:t>PR</a:t>
            </a:r>
          </a:p>
          <a:p>
            <a:r>
              <a:rPr kumimoji="1" lang="ja-JP" altLang="en-US" sz="1200" dirty="0">
                <a:latin typeface="UD デジタル 教科書体 NK-R" panose="02020400000000000000" pitchFamily="18" charset="-128"/>
                <a:ea typeface="UD デジタル 教科書体 NK-R" panose="02020400000000000000" pitchFamily="18" charset="-128"/>
              </a:rPr>
              <a:t>（海外事務所の所在地）</a:t>
            </a:r>
            <a:endParaRPr kumimoji="1" lang="en-US" altLang="ja-JP" sz="1200" dirty="0">
              <a:latin typeface="UD デジタル 教科書体 NK-R" panose="02020400000000000000" pitchFamily="18" charset="-128"/>
              <a:ea typeface="UD デジタル 教科書体 NK-R" panose="02020400000000000000" pitchFamily="18" charset="-128"/>
            </a:endParaRPr>
          </a:p>
          <a:p>
            <a:r>
              <a:rPr kumimoji="1" lang="ja-JP" altLang="en-US" sz="1200" dirty="0">
                <a:latin typeface="UD デジタル 教科書体 NK-R" panose="02020400000000000000" pitchFamily="18" charset="-128"/>
                <a:ea typeface="UD デジタル 教科書体 NK-R" panose="02020400000000000000" pitchFamily="18" charset="-128"/>
              </a:rPr>
              <a:t>・兵庫：ワシントン、パリ、香港</a:t>
            </a:r>
          </a:p>
          <a:p>
            <a:r>
              <a:rPr kumimoji="1" lang="ja-JP" altLang="en-US" sz="1200" dirty="0">
                <a:latin typeface="UD デジタル 教科書体 NK-R" panose="02020400000000000000" pitchFamily="18" charset="-128"/>
                <a:ea typeface="UD デジタル 教科書体 NK-R" panose="02020400000000000000" pitchFamily="18" charset="-128"/>
              </a:rPr>
              <a:t>・大阪：上海</a:t>
            </a:r>
          </a:p>
        </p:txBody>
      </p:sp>
      <p:sp>
        <p:nvSpPr>
          <p:cNvPr id="44" name="正方形/長方形 43"/>
          <p:cNvSpPr/>
          <p:nvPr/>
        </p:nvSpPr>
        <p:spPr>
          <a:xfrm>
            <a:off x="374770" y="5361312"/>
            <a:ext cx="1409169" cy="392784"/>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rIns="72000" rtlCol="0" anchor="ctr"/>
          <a:lstStyle/>
          <a:p>
            <a:pPr algn="ctr"/>
            <a:r>
              <a:rPr kumimoji="1" lang="ja-JP" altLang="en-US" dirty="0">
                <a:solidFill>
                  <a:schemeClr val="bg1"/>
                </a:solidFill>
                <a:latin typeface="UD デジタル 教科書体 NK-B" panose="02020700000000000000" pitchFamily="18" charset="-128"/>
                <a:ea typeface="UD デジタル 教科書体 NK-B" panose="02020700000000000000" pitchFamily="18" charset="-128"/>
              </a:rPr>
              <a:t>海外向け</a:t>
            </a:r>
            <a:endParaRPr kumimoji="1" lang="en-US" altLang="ja-JP" dirty="0">
              <a:solidFill>
                <a:schemeClr val="bg1"/>
              </a:solidFill>
              <a:latin typeface="UD デジタル 教科書体 NK-B" panose="02020700000000000000" pitchFamily="18" charset="-128"/>
              <a:ea typeface="UD デジタル 教科書体 NK-B" panose="02020700000000000000" pitchFamily="18" charset="-128"/>
            </a:endParaRPr>
          </a:p>
        </p:txBody>
      </p:sp>
      <p:sp>
        <p:nvSpPr>
          <p:cNvPr id="45" name="テキスト ボックス 44"/>
          <p:cNvSpPr txBox="1"/>
          <p:nvPr/>
        </p:nvSpPr>
        <p:spPr>
          <a:xfrm>
            <a:off x="1699375" y="1572130"/>
            <a:ext cx="4603469" cy="380480"/>
          </a:xfrm>
          <a:prstGeom prst="rect">
            <a:avLst/>
          </a:prstGeom>
          <a:noFill/>
        </p:spPr>
        <p:txBody>
          <a:bodyPr wrap="square" lIns="0" tIns="36000" rIns="0" bIns="36000" rtlCol="0">
            <a:spAutoFit/>
          </a:bodyPr>
          <a:lstStyle/>
          <a:p>
            <a:pPr algn="ctr"/>
            <a:r>
              <a:rPr kumimoji="1" lang="ja-JP" altLang="en-US" sz="2000" dirty="0">
                <a:latin typeface="UD デジタル 教科書体 NK-B" panose="02020700000000000000" pitchFamily="18" charset="-128"/>
                <a:ea typeface="UD デジタル 教科書体 NK-B" panose="02020700000000000000" pitchFamily="18" charset="-128"/>
              </a:rPr>
              <a:t>２０２２年度</a:t>
            </a:r>
          </a:p>
        </p:txBody>
      </p:sp>
      <p:sp>
        <p:nvSpPr>
          <p:cNvPr id="46" name="テキスト ボックス 45"/>
          <p:cNvSpPr txBox="1"/>
          <p:nvPr/>
        </p:nvSpPr>
        <p:spPr>
          <a:xfrm>
            <a:off x="5594042" y="1541352"/>
            <a:ext cx="4603469" cy="380480"/>
          </a:xfrm>
          <a:prstGeom prst="rect">
            <a:avLst/>
          </a:prstGeom>
          <a:noFill/>
        </p:spPr>
        <p:txBody>
          <a:bodyPr wrap="square" lIns="0" tIns="36000" rIns="0" bIns="36000" rtlCol="0">
            <a:spAutoFit/>
          </a:bodyPr>
          <a:lstStyle/>
          <a:p>
            <a:pPr algn="ctr"/>
            <a:r>
              <a:rPr kumimoji="1" lang="ja-JP" altLang="en-US" sz="2000" dirty="0">
                <a:latin typeface="UD デジタル 教科書体 NK-B" panose="02020700000000000000" pitchFamily="18" charset="-128"/>
                <a:ea typeface="UD デジタル 教科書体 NK-B" panose="02020700000000000000" pitchFamily="18" charset="-128"/>
              </a:rPr>
              <a:t>２０２３～</a:t>
            </a:r>
            <a:r>
              <a:rPr kumimoji="1" lang="en-US" altLang="ja-JP" sz="2000" dirty="0">
                <a:latin typeface="UD デジタル 教科書体 NK-B" panose="02020700000000000000" pitchFamily="18" charset="-128"/>
                <a:ea typeface="UD デジタル 教科書体 NK-B" panose="02020700000000000000" pitchFamily="18" charset="-128"/>
              </a:rPr>
              <a:t>2025</a:t>
            </a:r>
            <a:r>
              <a:rPr kumimoji="1" lang="ja-JP" altLang="en-US" sz="2000" dirty="0">
                <a:latin typeface="UD デジタル 教科書体 NK-B" panose="02020700000000000000" pitchFamily="18" charset="-128"/>
                <a:ea typeface="UD デジタル 教科書体 NK-B" panose="02020700000000000000" pitchFamily="18" charset="-128"/>
              </a:rPr>
              <a:t>年度</a:t>
            </a:r>
          </a:p>
        </p:txBody>
      </p:sp>
      <p:sp>
        <p:nvSpPr>
          <p:cNvPr id="47" name="テキスト ボックス 46"/>
          <p:cNvSpPr txBox="1"/>
          <p:nvPr/>
        </p:nvSpPr>
        <p:spPr>
          <a:xfrm>
            <a:off x="112333" y="1618223"/>
            <a:ext cx="2280478" cy="400110"/>
          </a:xfrm>
          <a:prstGeom prst="rect">
            <a:avLst/>
          </a:prstGeom>
          <a:noFill/>
        </p:spPr>
        <p:txBody>
          <a:bodyPr wrap="square" rtlCol="0">
            <a:spAutoFit/>
          </a:bodyPr>
          <a:lstStyle/>
          <a:p>
            <a:r>
              <a:rPr kumimoji="1" lang="en-US" altLang="ja-JP" sz="2000" dirty="0">
                <a:latin typeface="UD デジタル 教科書体 NK-B" panose="02020700000000000000" pitchFamily="18" charset="-128"/>
                <a:ea typeface="UD デジタル 教科書体 NK-B" panose="02020700000000000000" pitchFamily="18" charset="-128"/>
              </a:rPr>
              <a:t>【</a:t>
            </a:r>
            <a:r>
              <a:rPr kumimoji="1" lang="ja-JP" altLang="en-US" sz="2000" dirty="0">
                <a:latin typeface="UD デジタル 教科書体 NK-B" panose="02020700000000000000" pitchFamily="18" charset="-128"/>
                <a:ea typeface="UD デジタル 教科書体 NK-B" panose="02020700000000000000" pitchFamily="18" charset="-128"/>
              </a:rPr>
              <a:t>連携内容</a:t>
            </a:r>
            <a:r>
              <a:rPr kumimoji="1" lang="en-US" altLang="ja-JP" sz="2000" dirty="0">
                <a:latin typeface="UD デジタル 教科書体 NK-B" panose="02020700000000000000" pitchFamily="18" charset="-128"/>
                <a:ea typeface="UD デジタル 教科書体 NK-B" panose="02020700000000000000" pitchFamily="18" charset="-128"/>
              </a:rPr>
              <a:t>】</a:t>
            </a:r>
          </a:p>
        </p:txBody>
      </p:sp>
      <p:sp>
        <p:nvSpPr>
          <p:cNvPr id="48" name="テキスト ボックス 47"/>
          <p:cNvSpPr txBox="1"/>
          <p:nvPr/>
        </p:nvSpPr>
        <p:spPr>
          <a:xfrm>
            <a:off x="6488290" y="3432019"/>
            <a:ext cx="3070435" cy="369332"/>
          </a:xfrm>
          <a:prstGeom prst="rect">
            <a:avLst/>
          </a:prstGeom>
          <a:noFill/>
        </p:spPr>
        <p:txBody>
          <a:bodyPr wrap="square" lIns="0" tIns="0" rIns="0" bIns="0" rtlCol="0">
            <a:spAutoFit/>
          </a:bodyPr>
          <a:lstStyle/>
          <a:p>
            <a:r>
              <a:rPr kumimoji="1" lang="ja-JP" altLang="en-US" sz="1200" dirty="0">
                <a:latin typeface="UD デジタル 教科書体 NK-R" panose="02020400000000000000" pitchFamily="18" charset="-128"/>
                <a:ea typeface="UD デジタル 教科書体 NK-R" panose="02020400000000000000" pitchFamily="18" charset="-128"/>
              </a:rPr>
              <a:t>・兵庫・大阪の共同プロモーションを首都圏で</a:t>
            </a:r>
            <a:endParaRPr kumimoji="1" lang="en-US" altLang="ja-JP" sz="1200" dirty="0">
              <a:latin typeface="UD デジタル 教科書体 NK-R" panose="02020400000000000000" pitchFamily="18" charset="-128"/>
              <a:ea typeface="UD デジタル 教科書体 NK-R" panose="02020400000000000000" pitchFamily="18" charset="-128"/>
            </a:endParaRPr>
          </a:p>
          <a:p>
            <a:r>
              <a:rPr kumimoji="1" lang="ja-JP" altLang="en-US" sz="1200" dirty="0">
                <a:latin typeface="UD デジタル 教科書体 NK-R" panose="02020400000000000000" pitchFamily="18" charset="-128"/>
                <a:ea typeface="UD デジタル 教科書体 NK-R" panose="02020400000000000000" pitchFamily="18" charset="-128"/>
              </a:rPr>
              <a:t>　展開し、両府県への企業立地や投資を促進</a:t>
            </a:r>
          </a:p>
        </p:txBody>
      </p:sp>
      <p:sp>
        <p:nvSpPr>
          <p:cNvPr id="22" name="テキスト ボックス 21"/>
          <p:cNvSpPr txBox="1"/>
          <p:nvPr/>
        </p:nvSpPr>
        <p:spPr>
          <a:xfrm>
            <a:off x="2221567" y="3307963"/>
            <a:ext cx="3790089" cy="923330"/>
          </a:xfrm>
          <a:prstGeom prst="rect">
            <a:avLst/>
          </a:prstGeom>
          <a:noFill/>
        </p:spPr>
        <p:txBody>
          <a:bodyPr wrap="square" lIns="0" tIns="0" rIns="0" bIns="0" rtlCol="0">
            <a:spAutoFit/>
          </a:bodyPr>
          <a:lstStyle/>
          <a:p>
            <a:r>
              <a:rPr kumimoji="1" lang="ja-JP" altLang="en-US" sz="1200" dirty="0">
                <a:latin typeface="UD デジタル 教科書体 NK-R" panose="02020400000000000000" pitchFamily="18" charset="-128"/>
                <a:ea typeface="UD デジタル 教科書体 NK-R" panose="02020400000000000000" pitchFamily="18" charset="-128"/>
              </a:rPr>
              <a:t>　会場：ナレッジキャピタル　ｺﾝｸﾞﾚｺﾝﾍﾞﾝｼｮﾝｾﾝﾀｰ</a:t>
            </a:r>
            <a:endParaRPr kumimoji="1" lang="en-US" altLang="ja-JP" sz="1200" dirty="0">
              <a:latin typeface="UD デジタル 教科書体 NK-R" panose="02020400000000000000" pitchFamily="18" charset="-128"/>
              <a:ea typeface="UD デジタル 教科書体 NK-R" panose="02020400000000000000" pitchFamily="18" charset="-128"/>
            </a:endParaRPr>
          </a:p>
          <a:p>
            <a:r>
              <a:rPr kumimoji="1" lang="ja-JP" altLang="en-US" sz="1200" dirty="0">
                <a:latin typeface="UD デジタル 教科書体 NK-R" panose="02020400000000000000" pitchFamily="18" charset="-128"/>
                <a:ea typeface="UD デジタル 教科書体 NK-R" panose="02020400000000000000" pitchFamily="18" charset="-128"/>
              </a:rPr>
              <a:t>　　　　　　（オンラインとのハイブリット開催）</a:t>
            </a:r>
            <a:endParaRPr kumimoji="1" lang="en-US" altLang="ja-JP" sz="1200" dirty="0">
              <a:latin typeface="UD デジタル 教科書体 NK-R" panose="02020400000000000000" pitchFamily="18" charset="-128"/>
              <a:ea typeface="UD デジタル 教科書体 NK-R" panose="02020400000000000000" pitchFamily="18" charset="-128"/>
            </a:endParaRPr>
          </a:p>
          <a:p>
            <a:r>
              <a:rPr kumimoji="1" lang="ja-JP" altLang="en-US" sz="1200" dirty="0">
                <a:latin typeface="UD デジタル 教科書体 NK-R" panose="02020400000000000000" pitchFamily="18" charset="-128"/>
                <a:ea typeface="UD デジタル 教科書体 NK-R" panose="02020400000000000000" pitchFamily="18" charset="-128"/>
              </a:rPr>
              <a:t>　テーマ：</a:t>
            </a:r>
            <a:endParaRPr kumimoji="1" lang="en-US" altLang="ja-JP" sz="1200" dirty="0">
              <a:latin typeface="UD デジタル 教科書体 NK-R" panose="02020400000000000000" pitchFamily="18" charset="-128"/>
              <a:ea typeface="UD デジタル 教科書体 NK-R" panose="02020400000000000000" pitchFamily="18" charset="-128"/>
            </a:endParaRPr>
          </a:p>
          <a:p>
            <a:r>
              <a:rPr kumimoji="1" lang="ja-JP" altLang="en-US" sz="1200" dirty="0">
                <a:latin typeface="UD デジタル 教科書体 NK-R" panose="02020400000000000000" pitchFamily="18" charset="-128"/>
                <a:ea typeface="UD デジタル 教科書体 NK-R" panose="02020400000000000000" pitchFamily="18" charset="-128"/>
              </a:rPr>
              <a:t>　・空飛ぶクルマ（商用運航実現に向けた取組みの紹介等）</a:t>
            </a:r>
            <a:endParaRPr kumimoji="1" lang="en-US" altLang="ja-JP" sz="1200" dirty="0">
              <a:latin typeface="UD デジタル 教科書体 NK-R" panose="02020400000000000000" pitchFamily="18" charset="-128"/>
              <a:ea typeface="UD デジタル 教科書体 NK-R" panose="02020400000000000000" pitchFamily="18" charset="-128"/>
            </a:endParaRPr>
          </a:p>
          <a:p>
            <a:r>
              <a:rPr kumimoji="1" lang="ja-JP" altLang="en-US" sz="1200" dirty="0">
                <a:latin typeface="UD デジタル 教科書体 NK-R" panose="02020400000000000000" pitchFamily="18" charset="-128"/>
                <a:ea typeface="UD デジタル 教科書体 NK-R" panose="02020400000000000000" pitchFamily="18" charset="-128"/>
              </a:rPr>
              <a:t>　・カーボンニュートラル（技術開発等支援の紹介等）</a:t>
            </a:r>
          </a:p>
        </p:txBody>
      </p:sp>
      <p:sp>
        <p:nvSpPr>
          <p:cNvPr id="23" name="角丸四角形 22"/>
          <p:cNvSpPr/>
          <p:nvPr/>
        </p:nvSpPr>
        <p:spPr>
          <a:xfrm>
            <a:off x="1950616" y="1866655"/>
            <a:ext cx="4198173" cy="638939"/>
          </a:xfrm>
          <a:prstGeom prst="roundRect">
            <a:avLst>
              <a:gd name="adj" fmla="val 11811"/>
            </a:avLst>
          </a:prstGeom>
          <a:noFill/>
          <a:ln w="28575">
            <a:noFill/>
          </a:ln>
        </p:spPr>
        <p:style>
          <a:lnRef idx="2">
            <a:schemeClr val="accent1"/>
          </a:lnRef>
          <a:fillRef idx="1">
            <a:schemeClr val="lt1"/>
          </a:fillRef>
          <a:effectRef idx="0">
            <a:schemeClr val="accent1"/>
          </a:effectRef>
          <a:fontRef idx="minor">
            <a:schemeClr val="dk1"/>
          </a:fontRef>
        </p:style>
        <p:txBody>
          <a:bodyPr lIns="0" tIns="36000" rIns="0" bIns="0" rtlCol="0" anchor="t" anchorCtr="0"/>
          <a:lstStyle/>
          <a:p>
            <a:pPr algn="ctr"/>
            <a:r>
              <a:rPr kumimoji="1" lang="ja-JP" altLang="en-US" sz="1600" dirty="0">
                <a:latin typeface="UD デジタル 教科書体 NK-B" panose="02020700000000000000" pitchFamily="18" charset="-128"/>
                <a:ea typeface="UD デジタル 教科書体 NK-B" panose="02020700000000000000" pitchFamily="18" charset="-128"/>
              </a:rPr>
              <a:t>府県それぞれの機会・媒体を活用し</a:t>
            </a:r>
            <a:endParaRPr kumimoji="1" lang="en-US" altLang="ja-JP" sz="1600" dirty="0">
              <a:latin typeface="UD デジタル 教科書体 NK-B" panose="02020700000000000000" pitchFamily="18" charset="-128"/>
              <a:ea typeface="UD デジタル 教科書体 NK-B" panose="02020700000000000000" pitchFamily="18" charset="-128"/>
            </a:endParaRPr>
          </a:p>
          <a:p>
            <a:pPr algn="ctr"/>
            <a:r>
              <a:rPr kumimoji="1" lang="ja-JP" altLang="en-US" sz="1600" dirty="0">
                <a:solidFill>
                  <a:schemeClr val="tx1"/>
                </a:solidFill>
                <a:latin typeface="UD デジタル 教科書体 NK-B" panose="02020700000000000000" pitchFamily="18" charset="-128"/>
                <a:ea typeface="UD デジタル 教科書体 NK-B" panose="02020700000000000000" pitchFamily="18" charset="-128"/>
              </a:rPr>
              <a:t>一体的な魅力・強みを相互発信</a:t>
            </a:r>
            <a:endParaRPr kumimoji="1" lang="en-US" altLang="ja-JP" sz="1600" dirty="0">
              <a:solidFill>
                <a:schemeClr val="tx1"/>
              </a:solidFill>
              <a:latin typeface="UD デジタル 教科書体 NK-B" panose="02020700000000000000" pitchFamily="18" charset="-128"/>
              <a:ea typeface="UD デジタル 教科書体 NK-B" panose="02020700000000000000" pitchFamily="18" charset="-128"/>
            </a:endParaRPr>
          </a:p>
        </p:txBody>
      </p:sp>
      <p:sp>
        <p:nvSpPr>
          <p:cNvPr id="24" name="角丸四角形 23"/>
          <p:cNvSpPr/>
          <p:nvPr/>
        </p:nvSpPr>
        <p:spPr>
          <a:xfrm>
            <a:off x="6036697" y="1866747"/>
            <a:ext cx="3790090" cy="638939"/>
          </a:xfrm>
          <a:prstGeom prst="roundRect">
            <a:avLst>
              <a:gd name="adj" fmla="val 11811"/>
            </a:avLst>
          </a:prstGeom>
          <a:noFill/>
          <a:ln w="28575">
            <a:noFill/>
          </a:ln>
        </p:spPr>
        <p:style>
          <a:lnRef idx="2">
            <a:schemeClr val="accent1"/>
          </a:lnRef>
          <a:fillRef idx="1">
            <a:schemeClr val="lt1"/>
          </a:fillRef>
          <a:effectRef idx="0">
            <a:schemeClr val="accent1"/>
          </a:effectRef>
          <a:fontRef idx="minor">
            <a:schemeClr val="dk1"/>
          </a:fontRef>
        </p:style>
        <p:txBody>
          <a:bodyPr lIns="0" tIns="36000" rIns="0" bIns="0" rtlCol="0" anchor="t" anchorCtr="0"/>
          <a:lstStyle/>
          <a:p>
            <a:pPr algn="ctr"/>
            <a:r>
              <a:rPr kumimoji="1" lang="ja-JP" altLang="en-US" sz="1600" dirty="0">
                <a:solidFill>
                  <a:schemeClr val="tx1"/>
                </a:solidFill>
                <a:latin typeface="UD デジタル 教科書体 NK-B" panose="02020700000000000000" pitchFamily="18" charset="-128"/>
                <a:ea typeface="UD デジタル 教科書体 NK-B" panose="02020700000000000000" pitchFamily="18" charset="-128"/>
              </a:rPr>
              <a:t>成長分野をターゲットに</a:t>
            </a:r>
            <a:endParaRPr kumimoji="1" lang="en-US" altLang="ja-JP" sz="1600" dirty="0">
              <a:solidFill>
                <a:schemeClr val="tx1"/>
              </a:solidFill>
              <a:latin typeface="UD デジタル 教科書体 NK-B" panose="02020700000000000000" pitchFamily="18" charset="-128"/>
              <a:ea typeface="UD デジタル 教科書体 NK-B" panose="02020700000000000000" pitchFamily="18" charset="-128"/>
            </a:endParaRPr>
          </a:p>
          <a:p>
            <a:pPr algn="ctr"/>
            <a:r>
              <a:rPr kumimoji="1" lang="ja-JP" altLang="en-US" sz="1600" dirty="0">
                <a:solidFill>
                  <a:schemeClr val="tx1"/>
                </a:solidFill>
                <a:latin typeface="UD デジタル 教科書体 NK-B" panose="02020700000000000000" pitchFamily="18" charset="-128"/>
                <a:ea typeface="UD デジタル 教科書体 NK-B" panose="02020700000000000000" pitchFamily="18" charset="-128"/>
              </a:rPr>
              <a:t>共同でのトッププロモーション</a:t>
            </a:r>
            <a:r>
              <a:rPr kumimoji="1" lang="ja-JP" altLang="en-US" sz="1600" dirty="0">
                <a:latin typeface="UD デジタル 教科書体 NK-B" panose="02020700000000000000" pitchFamily="18" charset="-128"/>
                <a:ea typeface="UD デジタル 教科書体 NK-B" panose="02020700000000000000" pitchFamily="18" charset="-128"/>
              </a:rPr>
              <a:t>を検討</a:t>
            </a:r>
            <a:endParaRPr kumimoji="1" lang="en-US" altLang="ja-JP" sz="1600" dirty="0">
              <a:latin typeface="UD デジタル 教科書体 NK-B" panose="02020700000000000000" pitchFamily="18" charset="-128"/>
              <a:ea typeface="UD デジタル 教科書体 NK-B" panose="02020700000000000000" pitchFamily="18" charset="-128"/>
            </a:endParaRPr>
          </a:p>
        </p:txBody>
      </p:sp>
      <p:grpSp>
        <p:nvGrpSpPr>
          <p:cNvPr id="50" name="グループ化 49"/>
          <p:cNvGrpSpPr/>
          <p:nvPr/>
        </p:nvGrpSpPr>
        <p:grpSpPr>
          <a:xfrm>
            <a:off x="114652" y="488484"/>
            <a:ext cx="9645542" cy="1096767"/>
            <a:chOff x="114652" y="488484"/>
            <a:chExt cx="9645542" cy="1096767"/>
          </a:xfrm>
        </p:grpSpPr>
        <p:sp>
          <p:nvSpPr>
            <p:cNvPr id="52" name="正方形/長方形 51"/>
            <p:cNvSpPr/>
            <p:nvPr/>
          </p:nvSpPr>
          <p:spPr>
            <a:xfrm>
              <a:off x="226875" y="788610"/>
              <a:ext cx="9533319" cy="761399"/>
            </a:xfrm>
            <a:prstGeom prst="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p:cNvSpPr txBox="1"/>
            <p:nvPr/>
          </p:nvSpPr>
          <p:spPr>
            <a:xfrm>
              <a:off x="2094009" y="845729"/>
              <a:ext cx="4686861" cy="369332"/>
            </a:xfrm>
            <a:prstGeom prst="rect">
              <a:avLst/>
            </a:prstGeom>
            <a:noFill/>
          </p:spPr>
          <p:txBody>
            <a:bodyPr wrap="square" rtlCol="0">
              <a:spAutoFit/>
            </a:bodyPr>
            <a:lstStyle/>
            <a:p>
              <a:pPr algn="ctr"/>
              <a:r>
                <a:rPr kumimoji="1" lang="ja-JP" altLang="en-US" dirty="0">
                  <a:latin typeface="UD デジタル 教科書体 NK-B" panose="02020700000000000000" pitchFamily="18" charset="-128"/>
                  <a:ea typeface="UD デジタル 教科書体 NK-B" panose="02020700000000000000" pitchFamily="18" charset="-128"/>
                </a:rPr>
                <a:t>兵庫・大阪の魅力・強みを発信</a:t>
              </a:r>
            </a:p>
          </p:txBody>
        </p:sp>
        <p:sp>
          <p:nvSpPr>
            <p:cNvPr id="54" name="テキスト ボックス 53"/>
            <p:cNvSpPr txBox="1"/>
            <p:nvPr/>
          </p:nvSpPr>
          <p:spPr>
            <a:xfrm>
              <a:off x="1763166" y="1215919"/>
              <a:ext cx="4686861" cy="369332"/>
            </a:xfrm>
            <a:prstGeom prst="rect">
              <a:avLst/>
            </a:prstGeom>
            <a:noFill/>
          </p:spPr>
          <p:txBody>
            <a:bodyPr wrap="square" rtlCol="0">
              <a:spAutoFit/>
            </a:bodyPr>
            <a:lstStyle/>
            <a:p>
              <a:pPr algn="ctr"/>
              <a:r>
                <a:rPr kumimoji="1" lang="ja-JP" altLang="en-US" dirty="0">
                  <a:latin typeface="UD デジタル 教科書体 NK-B" panose="02020700000000000000" pitchFamily="18" charset="-128"/>
                  <a:ea typeface="UD デジタル 教科書体 NK-B" panose="02020700000000000000" pitchFamily="18" charset="-128"/>
                </a:rPr>
                <a:t>企業立地や投資の促進</a:t>
              </a:r>
            </a:p>
          </p:txBody>
        </p:sp>
        <p:sp>
          <p:nvSpPr>
            <p:cNvPr id="55" name="テキスト ボックス 54"/>
            <p:cNvSpPr txBox="1"/>
            <p:nvPr/>
          </p:nvSpPr>
          <p:spPr>
            <a:xfrm>
              <a:off x="114652" y="488484"/>
              <a:ext cx="3567734" cy="400110"/>
            </a:xfrm>
            <a:prstGeom prst="rect">
              <a:avLst/>
            </a:prstGeom>
            <a:noFill/>
          </p:spPr>
          <p:txBody>
            <a:bodyPr wrap="square" rtlCol="0">
              <a:spAutoFit/>
            </a:bodyPr>
            <a:lstStyle/>
            <a:p>
              <a:r>
                <a:rPr kumimoji="1" lang="en-US" altLang="ja-JP" sz="2000" dirty="0">
                  <a:latin typeface="UD デジタル 教科書体 NK-B" panose="02020700000000000000" pitchFamily="18" charset="-128"/>
                  <a:ea typeface="UD デジタル 教科書体 NK-B" panose="02020700000000000000" pitchFamily="18" charset="-128"/>
                </a:rPr>
                <a:t>【</a:t>
              </a:r>
              <a:r>
                <a:rPr kumimoji="1" lang="ja-JP" altLang="en-US" sz="2000" dirty="0">
                  <a:latin typeface="UD デジタル 教科書体 NK-B" panose="02020700000000000000" pitchFamily="18" charset="-128"/>
                  <a:ea typeface="UD デジタル 教科書体 NK-B" panose="02020700000000000000" pitchFamily="18" charset="-128"/>
                </a:rPr>
                <a:t>取組みの方向性</a:t>
              </a:r>
              <a:r>
                <a:rPr kumimoji="1" lang="en-US" altLang="ja-JP" sz="2000" dirty="0">
                  <a:latin typeface="UD デジタル 教科書体 NK-B" panose="02020700000000000000" pitchFamily="18" charset="-128"/>
                  <a:ea typeface="UD デジタル 教科書体 NK-B" panose="02020700000000000000" pitchFamily="18" charset="-128"/>
                </a:rPr>
                <a:t>】</a:t>
              </a:r>
            </a:p>
          </p:txBody>
        </p:sp>
        <p:sp>
          <p:nvSpPr>
            <p:cNvPr id="56" name="角丸四角形 55"/>
            <p:cNvSpPr/>
            <p:nvPr/>
          </p:nvSpPr>
          <p:spPr>
            <a:xfrm>
              <a:off x="399821" y="836992"/>
              <a:ext cx="2163651" cy="308438"/>
            </a:xfrm>
            <a:prstGeom prst="round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600" dirty="0">
                  <a:solidFill>
                    <a:schemeClr val="bg1"/>
                  </a:solidFill>
                  <a:latin typeface="UD デジタル 教科書体 NK-B" panose="02020700000000000000" pitchFamily="18" charset="-128"/>
                  <a:ea typeface="UD デジタル 教科書体 NK-B" panose="02020700000000000000" pitchFamily="18" charset="-128"/>
                </a:rPr>
                <a:t>連携・協調</a:t>
              </a:r>
            </a:p>
          </p:txBody>
        </p:sp>
        <p:sp>
          <p:nvSpPr>
            <p:cNvPr id="57" name="角丸四角形 56"/>
            <p:cNvSpPr/>
            <p:nvPr/>
          </p:nvSpPr>
          <p:spPr>
            <a:xfrm>
              <a:off x="391709" y="1209411"/>
              <a:ext cx="2163651" cy="308438"/>
            </a:xfrm>
            <a:prstGeom prst="round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600" dirty="0">
                  <a:solidFill>
                    <a:schemeClr val="bg1"/>
                  </a:solidFill>
                  <a:latin typeface="UD デジタル 教科書体 NK-B" panose="02020700000000000000" pitchFamily="18" charset="-128"/>
                  <a:ea typeface="UD デジタル 教科書体 NK-B" panose="02020700000000000000" pitchFamily="18" charset="-128"/>
                </a:rPr>
                <a:t>切磋琢磨・競争</a:t>
              </a:r>
            </a:p>
          </p:txBody>
        </p:sp>
        <p:sp>
          <p:nvSpPr>
            <p:cNvPr id="58" name="二等辺三角形 57"/>
            <p:cNvSpPr/>
            <p:nvPr/>
          </p:nvSpPr>
          <p:spPr>
            <a:xfrm rot="5400000">
              <a:off x="2617980" y="938344"/>
              <a:ext cx="325369" cy="157335"/>
            </a:xfrm>
            <a:prstGeom prst="triangl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9" name="二等辺三角形 58"/>
            <p:cNvSpPr/>
            <p:nvPr/>
          </p:nvSpPr>
          <p:spPr>
            <a:xfrm rot="5400000">
              <a:off x="2615832" y="1296808"/>
              <a:ext cx="325369" cy="157335"/>
            </a:xfrm>
            <a:prstGeom prst="triangl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3" name="スライド番号プレースホルダー 2"/>
          <p:cNvSpPr>
            <a:spLocks noGrp="1"/>
          </p:cNvSpPr>
          <p:nvPr>
            <p:ph type="sldNum" sz="quarter" idx="12"/>
          </p:nvPr>
        </p:nvSpPr>
        <p:spPr/>
        <p:txBody>
          <a:bodyPr/>
          <a:lstStyle/>
          <a:p>
            <a:fld id="{87C2D5A9-7FE8-4BCE-BC19-6C3698A60E78}" type="slidenum">
              <a:rPr kumimoji="1" lang="ja-JP" altLang="en-US" smtClean="0"/>
              <a:t>11</a:t>
            </a:fld>
            <a:endParaRPr kumimoji="1" lang="ja-JP" altLang="en-US"/>
          </a:p>
        </p:txBody>
      </p:sp>
    </p:spTree>
    <p:extLst>
      <p:ext uri="{BB962C8B-B14F-4D97-AF65-F5344CB8AC3E}">
        <p14:creationId xmlns:p14="http://schemas.microsoft.com/office/powerpoint/2010/main" val="65246228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角丸四角形 28"/>
          <p:cNvSpPr/>
          <p:nvPr/>
        </p:nvSpPr>
        <p:spPr>
          <a:xfrm>
            <a:off x="94675" y="6075814"/>
            <a:ext cx="9679125" cy="741595"/>
          </a:xfrm>
          <a:prstGeom prst="round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2300"/>
              </a:lnSpc>
            </a:pPr>
            <a:r>
              <a:rPr kumimoji="1" lang="ja-JP" altLang="en-US" sz="2000" dirty="0">
                <a:solidFill>
                  <a:schemeClr val="tx1"/>
                </a:solidFill>
                <a:latin typeface="UD デジタル 教科書体 NK-B" panose="02020700000000000000" pitchFamily="18" charset="-128"/>
                <a:ea typeface="UD デジタル 教科書体 NK-B" panose="02020700000000000000" pitchFamily="18" charset="-128"/>
              </a:rPr>
              <a:t>　</a:t>
            </a:r>
            <a:r>
              <a:rPr lang="ja-JP" altLang="en-US" sz="2000" dirty="0">
                <a:solidFill>
                  <a:schemeClr val="tx1"/>
                </a:solidFill>
                <a:latin typeface="UD デジタル 教科書体 NK-B" panose="02020700000000000000" pitchFamily="18" charset="-128"/>
                <a:ea typeface="UD デジタル 教科書体 NK-B" panose="02020700000000000000" pitchFamily="18" charset="-128"/>
              </a:rPr>
              <a:t>両府県がもつ多彩な観光資源を活用し、</a:t>
            </a:r>
            <a:endParaRPr lang="en-US" altLang="ja-JP" sz="2000" dirty="0">
              <a:solidFill>
                <a:schemeClr val="tx1"/>
              </a:solidFill>
              <a:latin typeface="UD デジタル 教科書体 NK-B" panose="02020700000000000000" pitchFamily="18" charset="-128"/>
              <a:ea typeface="UD デジタル 教科書体 NK-B" panose="02020700000000000000" pitchFamily="18" charset="-128"/>
            </a:endParaRPr>
          </a:p>
          <a:p>
            <a:pPr algn="ctr">
              <a:lnSpc>
                <a:spcPts val="2300"/>
              </a:lnSpc>
            </a:pPr>
            <a:r>
              <a:rPr lang="ja-JP" altLang="en-US" sz="2000" u="sng" dirty="0">
                <a:solidFill>
                  <a:schemeClr val="tx1"/>
                </a:solidFill>
                <a:latin typeface="UD デジタル 教科書体 NK-B" panose="02020700000000000000" pitchFamily="18" charset="-128"/>
                <a:ea typeface="UD デジタル 教科書体 NK-B" panose="02020700000000000000" pitchFamily="18" charset="-128"/>
              </a:rPr>
              <a:t>コロナ禍で落ち込んだ観光客の早期回復と、万博時にはそれを上回る誘客を達成</a:t>
            </a:r>
            <a:endParaRPr lang="en-US" altLang="ja-JP" sz="2000" u="sng" dirty="0">
              <a:solidFill>
                <a:schemeClr val="tx1"/>
              </a:solidFill>
              <a:latin typeface="UD デジタル 教科書体 NK-B" panose="02020700000000000000" pitchFamily="18" charset="-128"/>
              <a:ea typeface="UD デジタル 教科書体 NK-B" panose="02020700000000000000" pitchFamily="18" charset="-128"/>
            </a:endParaRPr>
          </a:p>
        </p:txBody>
      </p:sp>
      <p:sp>
        <p:nvSpPr>
          <p:cNvPr id="33" name="角丸四角形 32"/>
          <p:cNvSpPr/>
          <p:nvPr/>
        </p:nvSpPr>
        <p:spPr>
          <a:xfrm>
            <a:off x="85547" y="397329"/>
            <a:ext cx="3494296" cy="59998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326663">
              <a:lnSpc>
                <a:spcPct val="150000"/>
              </a:lnSpc>
            </a:pPr>
            <a:r>
              <a:rPr lang="en-US" altLang="ja-JP" sz="1910" b="1" dirty="0">
                <a:solidFill>
                  <a:prstClr val="black"/>
                </a:solidFill>
                <a:latin typeface="UD デジタル 教科書体 NK-B" panose="02020700000000000000" pitchFamily="18" charset="-128"/>
                <a:ea typeface="UD デジタル 教科書体 NK-B" panose="02020700000000000000" pitchFamily="18" charset="-128"/>
              </a:rPr>
              <a:t>【</a:t>
            </a:r>
            <a:r>
              <a:rPr lang="ja-JP" altLang="en-US" sz="1910" b="1" dirty="0">
                <a:solidFill>
                  <a:prstClr val="black"/>
                </a:solidFill>
                <a:latin typeface="UD デジタル 教科書体 NK-B" panose="02020700000000000000" pitchFamily="18" charset="-128"/>
                <a:ea typeface="UD デジタル 教科書体 NK-B" panose="02020700000000000000" pitchFamily="18" charset="-128"/>
              </a:rPr>
              <a:t>めざす方向性</a:t>
            </a:r>
            <a:r>
              <a:rPr lang="en-US" altLang="ja-JP" sz="1910" b="1" dirty="0">
                <a:solidFill>
                  <a:prstClr val="black"/>
                </a:solidFill>
                <a:latin typeface="UD デジタル 教科書体 NK-B" panose="02020700000000000000" pitchFamily="18" charset="-128"/>
                <a:ea typeface="UD デジタル 教科書体 NK-B" panose="02020700000000000000" pitchFamily="18" charset="-128"/>
              </a:rPr>
              <a:t>】</a:t>
            </a:r>
          </a:p>
        </p:txBody>
      </p:sp>
      <p:sp>
        <p:nvSpPr>
          <p:cNvPr id="11" name="角丸四角形 10"/>
          <p:cNvSpPr/>
          <p:nvPr/>
        </p:nvSpPr>
        <p:spPr>
          <a:xfrm>
            <a:off x="85547" y="1951332"/>
            <a:ext cx="2359921" cy="59998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326663">
              <a:lnSpc>
                <a:spcPct val="150000"/>
              </a:lnSpc>
            </a:pPr>
            <a:r>
              <a:rPr lang="en-US" altLang="ja-JP" sz="2000" b="1" dirty="0">
                <a:solidFill>
                  <a:prstClr val="black"/>
                </a:solidFill>
                <a:latin typeface="UD デジタル 教科書体 NK-B" panose="02020700000000000000" pitchFamily="18" charset="-128"/>
                <a:ea typeface="UD デジタル 教科書体 NK-B" panose="02020700000000000000" pitchFamily="18" charset="-128"/>
              </a:rPr>
              <a:t>【</a:t>
            </a:r>
            <a:r>
              <a:rPr lang="ja-JP" altLang="en-US" sz="2000" b="1" dirty="0">
                <a:solidFill>
                  <a:prstClr val="black"/>
                </a:solidFill>
                <a:latin typeface="UD デジタル 教科書体 NK-B" panose="02020700000000000000" pitchFamily="18" charset="-128"/>
                <a:ea typeface="UD デジタル 教科書体 NK-B" panose="02020700000000000000" pitchFamily="18" charset="-128"/>
              </a:rPr>
              <a:t>めざす姿</a:t>
            </a:r>
            <a:r>
              <a:rPr lang="en-US" altLang="ja-JP" sz="2000" b="1" dirty="0">
                <a:solidFill>
                  <a:prstClr val="black"/>
                </a:solidFill>
                <a:latin typeface="UD デジタル 教科書体 NK-B" panose="02020700000000000000" pitchFamily="18" charset="-128"/>
                <a:ea typeface="UD デジタル 教科書体 NK-B" panose="02020700000000000000" pitchFamily="18" charset="-128"/>
              </a:rPr>
              <a:t>】</a:t>
            </a:r>
          </a:p>
        </p:txBody>
      </p:sp>
      <p:sp>
        <p:nvSpPr>
          <p:cNvPr id="20" name="二等辺三角形 19"/>
          <p:cNvSpPr/>
          <p:nvPr/>
        </p:nvSpPr>
        <p:spPr>
          <a:xfrm rot="5400000">
            <a:off x="4485929" y="3628063"/>
            <a:ext cx="791709" cy="173571"/>
          </a:xfrm>
          <a:prstGeom prst="triangl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26663"/>
            <a:endParaRPr lang="ja-JP" altLang="en-US" sz="1286">
              <a:solidFill>
                <a:prstClr val="white"/>
              </a:solidFill>
              <a:latin typeface="Calibri" panose="020F0502020204030204"/>
              <a:ea typeface="游ゴシック" panose="020B0400000000000000" pitchFamily="50" charset="-128"/>
            </a:endParaRPr>
          </a:p>
        </p:txBody>
      </p:sp>
      <p:sp>
        <p:nvSpPr>
          <p:cNvPr id="22" name="角丸四角形 21"/>
          <p:cNvSpPr/>
          <p:nvPr/>
        </p:nvSpPr>
        <p:spPr>
          <a:xfrm>
            <a:off x="5393069" y="3112135"/>
            <a:ext cx="3570954" cy="1116000"/>
          </a:xfrm>
          <a:prstGeom prst="roundRect">
            <a:avLst/>
          </a:prstGeom>
          <a:solidFill>
            <a:schemeClr val="bg1"/>
          </a:solidFill>
          <a:ln w="38100">
            <a:solidFill>
              <a:srgbClr val="FF9900"/>
            </a:solidFill>
          </a:ln>
        </p:spPr>
        <p:style>
          <a:lnRef idx="2">
            <a:schemeClr val="accent1">
              <a:shade val="50000"/>
            </a:schemeClr>
          </a:lnRef>
          <a:fillRef idx="1">
            <a:schemeClr val="accent1"/>
          </a:fillRef>
          <a:effectRef idx="0">
            <a:schemeClr val="accent1"/>
          </a:effectRef>
          <a:fontRef idx="minor">
            <a:schemeClr val="lt1"/>
          </a:fontRef>
        </p:style>
        <p:txBody>
          <a:bodyPr lIns="51440" rtlCol="0" anchor="ctr"/>
          <a:lstStyle/>
          <a:p>
            <a:pPr algn="ctr" defTabSz="326663">
              <a:lnSpc>
                <a:spcPts val="2492"/>
              </a:lnSpc>
            </a:pPr>
            <a:r>
              <a:rPr lang="ja-JP" altLang="en-US" sz="1600" b="1" dirty="0">
                <a:solidFill>
                  <a:prstClr val="black"/>
                </a:solidFill>
                <a:latin typeface="UD デジタル 教科書体 NK-B" panose="02020700000000000000" pitchFamily="18" charset="-128"/>
                <a:ea typeface="UD デジタル 教科書体 NK-B" panose="02020700000000000000" pitchFamily="18" charset="-128"/>
              </a:rPr>
              <a:t>世界中から観光客が訪れる</a:t>
            </a:r>
            <a:endParaRPr lang="en-US" altLang="ja-JP" sz="1600" b="1" dirty="0">
              <a:solidFill>
                <a:prstClr val="black"/>
              </a:solidFill>
              <a:latin typeface="UD デジタル 教科書体 NK-B" panose="02020700000000000000" pitchFamily="18" charset="-128"/>
              <a:ea typeface="UD デジタル 教科書体 NK-B" panose="02020700000000000000" pitchFamily="18" charset="-128"/>
            </a:endParaRPr>
          </a:p>
          <a:p>
            <a:pPr algn="ctr" defTabSz="326663">
              <a:lnSpc>
                <a:spcPts val="2492"/>
              </a:lnSpc>
            </a:pPr>
            <a:r>
              <a:rPr lang="ja-JP" altLang="en-US" b="1" u="sng" dirty="0">
                <a:solidFill>
                  <a:prstClr val="black"/>
                </a:solidFill>
                <a:latin typeface="UD デジタル 教科書体 NK-B" panose="02020700000000000000" pitchFamily="18" charset="-128"/>
                <a:ea typeface="UD デジタル 教科書体 NK-B" panose="02020700000000000000" pitchFamily="18" charset="-128"/>
              </a:rPr>
              <a:t>「広域観光エリア」</a:t>
            </a:r>
            <a:endParaRPr lang="en-US" altLang="ja-JP" b="1" u="sng" dirty="0">
              <a:solidFill>
                <a:prstClr val="black"/>
              </a:solidFill>
              <a:latin typeface="UD デジタル 教科書体 NK-B" panose="02020700000000000000" pitchFamily="18" charset="-128"/>
              <a:ea typeface="UD デジタル 教科書体 NK-B" panose="02020700000000000000" pitchFamily="18" charset="-128"/>
            </a:endParaRPr>
          </a:p>
          <a:p>
            <a:pPr algn="ctr" defTabSz="326663">
              <a:lnSpc>
                <a:spcPts val="2492"/>
              </a:lnSpc>
            </a:pPr>
            <a:r>
              <a:rPr lang="ja-JP" altLang="en-US" sz="1600" b="1" dirty="0">
                <a:solidFill>
                  <a:prstClr val="black"/>
                </a:solidFill>
                <a:latin typeface="UD デジタル 教科書体 NK-B" panose="02020700000000000000" pitchFamily="18" charset="-128"/>
                <a:ea typeface="UD デジタル 教科書体 NK-B" panose="02020700000000000000" pitchFamily="18" charset="-128"/>
              </a:rPr>
              <a:t>としてのプレゼンスの確立</a:t>
            </a:r>
            <a:endParaRPr lang="en-US" altLang="ja-JP" sz="1600" b="1" dirty="0">
              <a:solidFill>
                <a:prstClr val="black"/>
              </a:solidFill>
              <a:latin typeface="UD デジタル 教科書体 NK-B" panose="02020700000000000000" pitchFamily="18" charset="-128"/>
              <a:ea typeface="UD デジタル 教科書体 NK-B" panose="02020700000000000000" pitchFamily="18" charset="-128"/>
            </a:endParaRPr>
          </a:p>
        </p:txBody>
      </p:sp>
      <p:sp>
        <p:nvSpPr>
          <p:cNvPr id="30" name="正方形/長方形 29"/>
          <p:cNvSpPr/>
          <p:nvPr/>
        </p:nvSpPr>
        <p:spPr>
          <a:xfrm>
            <a:off x="0" y="3708"/>
            <a:ext cx="9906000" cy="501986"/>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r>
              <a:rPr lang="ja-JP" altLang="en-US" sz="2290" b="1" dirty="0">
                <a:latin typeface="UD デジタル 教科書体 NK-B" panose="02020700000000000000" pitchFamily="18" charset="-128"/>
                <a:ea typeface="UD デジタル 教科書体 NK-B" panose="02020700000000000000" pitchFamily="18" charset="-128"/>
              </a:rPr>
              <a:t>兵庫・大阪連携による「めざすべき姿」　</a:t>
            </a:r>
          </a:p>
        </p:txBody>
      </p:sp>
      <p:sp>
        <p:nvSpPr>
          <p:cNvPr id="31" name="正方形/長方形 30"/>
          <p:cNvSpPr/>
          <p:nvPr/>
        </p:nvSpPr>
        <p:spPr>
          <a:xfrm>
            <a:off x="235130" y="61649"/>
            <a:ext cx="1711317" cy="35427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r>
              <a:rPr lang="ja-JP" altLang="en-US" sz="1600" dirty="0">
                <a:solidFill>
                  <a:schemeClr val="tx1"/>
                </a:solidFill>
                <a:latin typeface="UD デジタル 教科書体 NK-B" panose="02020700000000000000" pitchFamily="18" charset="-128"/>
                <a:ea typeface="UD デジタル 教科書体 NK-B" panose="02020700000000000000" pitchFamily="18" charset="-128"/>
              </a:rPr>
              <a:t>観光振興</a:t>
            </a:r>
            <a:r>
              <a:rPr lang="en-US" altLang="ja-JP" sz="1600" dirty="0">
                <a:solidFill>
                  <a:schemeClr val="tx1"/>
                </a:solidFill>
                <a:latin typeface="UD デジタル 教科書体 NK-B" panose="02020700000000000000" pitchFamily="18" charset="-128"/>
                <a:ea typeface="UD デジタル 教科書体 NK-B" panose="02020700000000000000" pitchFamily="18" charset="-128"/>
              </a:rPr>
              <a:t>PT</a:t>
            </a:r>
            <a:endParaRPr lang="ja-JP" altLang="en-US" sz="1600" dirty="0">
              <a:solidFill>
                <a:schemeClr val="tx1"/>
              </a:solidFill>
              <a:latin typeface="UD デジタル 教科書体 NK-B" panose="02020700000000000000" pitchFamily="18" charset="-128"/>
              <a:ea typeface="UD デジタル 教科書体 NK-B" panose="02020700000000000000" pitchFamily="18" charset="-128"/>
            </a:endParaRPr>
          </a:p>
        </p:txBody>
      </p:sp>
      <p:sp>
        <p:nvSpPr>
          <p:cNvPr id="18" name="角丸四角形 17"/>
          <p:cNvSpPr/>
          <p:nvPr/>
        </p:nvSpPr>
        <p:spPr>
          <a:xfrm>
            <a:off x="698790" y="3105353"/>
            <a:ext cx="3600000" cy="1116000"/>
          </a:xfrm>
          <a:prstGeom prst="roundRect">
            <a:avLst/>
          </a:prstGeom>
          <a:noFill/>
          <a:ln w="38100">
            <a:solidFill>
              <a:srgbClr val="FF9900"/>
            </a:solidFill>
          </a:ln>
        </p:spPr>
        <p:style>
          <a:lnRef idx="2">
            <a:schemeClr val="accent1">
              <a:shade val="50000"/>
            </a:schemeClr>
          </a:lnRef>
          <a:fillRef idx="1">
            <a:schemeClr val="accent1"/>
          </a:fillRef>
          <a:effectRef idx="0">
            <a:schemeClr val="accent1"/>
          </a:effectRef>
          <a:fontRef idx="minor">
            <a:schemeClr val="lt1"/>
          </a:fontRef>
        </p:style>
        <p:txBody>
          <a:bodyPr lIns="51440" rtlCol="0" anchor="ctr"/>
          <a:lstStyle/>
          <a:p>
            <a:pPr algn="ctr" defTabSz="326663">
              <a:lnSpc>
                <a:spcPts val="2492"/>
              </a:lnSpc>
            </a:pPr>
            <a:r>
              <a:rPr lang="ja-JP" altLang="en-US" sz="1600" b="1" dirty="0">
                <a:solidFill>
                  <a:prstClr val="black"/>
                </a:solidFill>
                <a:latin typeface="UD デジタル 教科書体 NK-B" panose="02020700000000000000" pitchFamily="18" charset="-128"/>
                <a:ea typeface="UD デジタル 教科書体 NK-B" panose="02020700000000000000" pitchFamily="18" charset="-128"/>
              </a:rPr>
              <a:t>万博来訪者が</a:t>
            </a:r>
            <a:endParaRPr lang="en-US" altLang="ja-JP" sz="1600" b="1" dirty="0">
              <a:solidFill>
                <a:prstClr val="black"/>
              </a:solidFill>
              <a:latin typeface="UD デジタル 教科書体 NK-B" panose="02020700000000000000" pitchFamily="18" charset="-128"/>
              <a:ea typeface="UD デジタル 教科書体 NK-B" panose="02020700000000000000" pitchFamily="18" charset="-128"/>
            </a:endParaRPr>
          </a:p>
          <a:p>
            <a:pPr algn="ctr" defTabSz="326663">
              <a:lnSpc>
                <a:spcPts val="2492"/>
              </a:lnSpc>
            </a:pPr>
            <a:r>
              <a:rPr lang="ja-JP" altLang="en-US" b="1" u="sng" dirty="0">
                <a:solidFill>
                  <a:prstClr val="black"/>
                </a:solidFill>
                <a:latin typeface="UD デジタル 教科書体 NK-B" panose="02020700000000000000" pitchFamily="18" charset="-128"/>
                <a:ea typeface="UD デジタル 教科書体 NK-B" panose="02020700000000000000" pitchFamily="18" charset="-128"/>
              </a:rPr>
              <a:t>関西広域等に周遊・滞在</a:t>
            </a:r>
            <a:endParaRPr lang="en-US" altLang="ja-JP" b="1" u="sng" dirty="0">
              <a:solidFill>
                <a:prstClr val="black"/>
              </a:solidFill>
              <a:latin typeface="UD デジタル 教科書体 NK-B" panose="02020700000000000000" pitchFamily="18" charset="-128"/>
              <a:ea typeface="UD デジタル 教科書体 NK-B" panose="02020700000000000000" pitchFamily="18" charset="-128"/>
            </a:endParaRPr>
          </a:p>
        </p:txBody>
      </p:sp>
      <p:sp>
        <p:nvSpPr>
          <p:cNvPr id="23" name="角丸四角形 22"/>
          <p:cNvSpPr/>
          <p:nvPr/>
        </p:nvSpPr>
        <p:spPr>
          <a:xfrm>
            <a:off x="5388356" y="2537795"/>
            <a:ext cx="3575667" cy="521380"/>
          </a:xfrm>
          <a:prstGeom prst="round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26663"/>
            <a:r>
              <a:rPr lang="ja-JP" altLang="en-US" b="1" dirty="0">
                <a:solidFill>
                  <a:prstClr val="white"/>
                </a:solidFill>
                <a:latin typeface="UD デジタル 教科書体 NK-B" panose="02020700000000000000" pitchFamily="18" charset="-128"/>
                <a:ea typeface="UD デジタル 教科書体 NK-B" panose="02020700000000000000" pitchFamily="18" charset="-128"/>
              </a:rPr>
              <a:t>２０３０（万博後）</a:t>
            </a:r>
            <a:endParaRPr lang="en-US" altLang="ja-JP" b="1" dirty="0">
              <a:solidFill>
                <a:prstClr val="white"/>
              </a:solidFill>
              <a:latin typeface="UD デジタル 教科書体 NK-B" panose="02020700000000000000" pitchFamily="18" charset="-128"/>
              <a:ea typeface="UD デジタル 教科書体 NK-B" panose="02020700000000000000" pitchFamily="18" charset="-128"/>
            </a:endParaRPr>
          </a:p>
        </p:txBody>
      </p:sp>
      <p:sp>
        <p:nvSpPr>
          <p:cNvPr id="24" name="角丸四角形 23"/>
          <p:cNvSpPr/>
          <p:nvPr/>
        </p:nvSpPr>
        <p:spPr>
          <a:xfrm>
            <a:off x="95430" y="4192622"/>
            <a:ext cx="2359921" cy="59998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326663">
              <a:lnSpc>
                <a:spcPct val="150000"/>
              </a:lnSpc>
            </a:pPr>
            <a:r>
              <a:rPr lang="en-US" altLang="ja-JP" sz="2000" b="1" dirty="0">
                <a:solidFill>
                  <a:prstClr val="black"/>
                </a:solidFill>
                <a:latin typeface="UD デジタル 教科書体 NK-B" panose="02020700000000000000" pitchFamily="18" charset="-128"/>
                <a:ea typeface="UD デジタル 教科書体 NK-B" panose="02020700000000000000" pitchFamily="18" charset="-128"/>
              </a:rPr>
              <a:t>【</a:t>
            </a:r>
            <a:r>
              <a:rPr lang="ja-JP" altLang="en-US" sz="2000" b="1" dirty="0">
                <a:solidFill>
                  <a:prstClr val="black"/>
                </a:solidFill>
                <a:latin typeface="UD デジタル 教科書体 NK-B" panose="02020700000000000000" pitchFamily="18" charset="-128"/>
                <a:ea typeface="UD デジタル 教科書体 NK-B" panose="02020700000000000000" pitchFamily="18" charset="-128"/>
              </a:rPr>
              <a:t>連携分野</a:t>
            </a:r>
            <a:r>
              <a:rPr lang="en-US" altLang="ja-JP" sz="2000" b="1" dirty="0">
                <a:solidFill>
                  <a:prstClr val="black"/>
                </a:solidFill>
                <a:latin typeface="UD デジタル 教科書体 NK-B" panose="02020700000000000000" pitchFamily="18" charset="-128"/>
                <a:ea typeface="UD デジタル 教科書体 NK-B" panose="02020700000000000000" pitchFamily="18" charset="-128"/>
              </a:rPr>
              <a:t>】</a:t>
            </a:r>
          </a:p>
        </p:txBody>
      </p:sp>
      <p:grpSp>
        <p:nvGrpSpPr>
          <p:cNvPr id="5" name="グループ化 4"/>
          <p:cNvGrpSpPr/>
          <p:nvPr/>
        </p:nvGrpSpPr>
        <p:grpSpPr>
          <a:xfrm>
            <a:off x="593373" y="4691000"/>
            <a:ext cx="8743264" cy="796250"/>
            <a:chOff x="156210" y="5072000"/>
            <a:chExt cx="9617590" cy="796250"/>
          </a:xfrm>
        </p:grpSpPr>
        <p:sp>
          <p:nvSpPr>
            <p:cNvPr id="4" name="角丸四角形 3"/>
            <p:cNvSpPr/>
            <p:nvPr/>
          </p:nvSpPr>
          <p:spPr>
            <a:xfrm>
              <a:off x="156210" y="5072000"/>
              <a:ext cx="9617590" cy="796250"/>
            </a:xfrm>
            <a:prstGeom prst="roundRec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5" name="角丸四角形 24"/>
            <p:cNvSpPr/>
            <p:nvPr/>
          </p:nvSpPr>
          <p:spPr>
            <a:xfrm>
              <a:off x="698790" y="5124535"/>
              <a:ext cx="2706858" cy="663148"/>
            </a:xfrm>
            <a:prstGeom prst="roundRect">
              <a:avLst/>
            </a:prstGeom>
            <a:solidFill>
              <a:srgbClr val="FF9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26663"/>
              <a:r>
                <a:rPr lang="ja-JP" altLang="en-US" b="1" dirty="0">
                  <a:solidFill>
                    <a:prstClr val="white"/>
                  </a:solidFill>
                  <a:latin typeface="UD デジタル 教科書体 NK-B" panose="02020700000000000000" pitchFamily="18" charset="-128"/>
                  <a:ea typeface="UD デジタル 教科書体 NK-B" panose="02020700000000000000" pitchFamily="18" charset="-128"/>
                </a:rPr>
                <a:t>観光メニューの充実</a:t>
              </a:r>
            </a:p>
          </p:txBody>
        </p:sp>
        <p:sp>
          <p:nvSpPr>
            <p:cNvPr id="21" name="角丸四角形 20"/>
            <p:cNvSpPr/>
            <p:nvPr/>
          </p:nvSpPr>
          <p:spPr>
            <a:xfrm>
              <a:off x="3624409" y="5124535"/>
              <a:ext cx="2688320" cy="663148"/>
            </a:xfrm>
            <a:prstGeom prst="roundRect">
              <a:avLst/>
            </a:prstGeom>
            <a:solidFill>
              <a:srgbClr val="FF9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26663"/>
              <a:r>
                <a:rPr lang="ja-JP" altLang="en-US" b="1" dirty="0">
                  <a:solidFill>
                    <a:prstClr val="white"/>
                  </a:solidFill>
                  <a:latin typeface="UD デジタル 教科書体 NK-B" panose="02020700000000000000" pitchFamily="18" charset="-128"/>
                  <a:ea typeface="UD デジタル 教科書体 NK-B" panose="02020700000000000000" pitchFamily="18" charset="-128"/>
                </a:rPr>
                <a:t>トップセールス</a:t>
              </a:r>
              <a:endParaRPr lang="en-US" altLang="ja-JP" b="1" dirty="0">
                <a:solidFill>
                  <a:prstClr val="white"/>
                </a:solidFill>
                <a:latin typeface="UD デジタル 教科書体 NK-B" panose="02020700000000000000" pitchFamily="18" charset="-128"/>
                <a:ea typeface="UD デジタル 教科書体 NK-B" panose="02020700000000000000" pitchFamily="18" charset="-128"/>
              </a:endParaRPr>
            </a:p>
            <a:p>
              <a:pPr algn="ctr" defTabSz="326663"/>
              <a:r>
                <a:rPr lang="ja-JP" altLang="en-US" b="1" dirty="0">
                  <a:solidFill>
                    <a:prstClr val="white"/>
                  </a:solidFill>
                  <a:latin typeface="UD デジタル 教科書体 NK-B" panose="02020700000000000000" pitchFamily="18" charset="-128"/>
                  <a:ea typeface="UD デジタル 教科書体 NK-B" panose="02020700000000000000" pitchFamily="18" charset="-128"/>
                </a:rPr>
                <a:t>（プロモーション）</a:t>
              </a:r>
            </a:p>
          </p:txBody>
        </p:sp>
        <p:sp>
          <p:nvSpPr>
            <p:cNvPr id="26" name="角丸四角形 25"/>
            <p:cNvSpPr/>
            <p:nvPr/>
          </p:nvSpPr>
          <p:spPr>
            <a:xfrm>
              <a:off x="6482017" y="5142541"/>
              <a:ext cx="2706858" cy="657842"/>
            </a:xfrm>
            <a:prstGeom prst="roundRect">
              <a:avLst/>
            </a:prstGeom>
            <a:solidFill>
              <a:srgbClr val="FF9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26663"/>
              <a:r>
                <a:rPr lang="ja-JP" altLang="en-US" b="1" dirty="0">
                  <a:solidFill>
                    <a:prstClr val="white"/>
                  </a:solidFill>
                  <a:latin typeface="UD デジタル 教科書体 NK-B" panose="02020700000000000000" pitchFamily="18" charset="-128"/>
                  <a:ea typeface="UD デジタル 教科書体 NK-B" panose="02020700000000000000" pitchFamily="18" charset="-128"/>
                </a:rPr>
                <a:t>海上交通など</a:t>
              </a:r>
              <a:endParaRPr lang="en-US" altLang="ja-JP" b="1" dirty="0">
                <a:solidFill>
                  <a:prstClr val="white"/>
                </a:solidFill>
                <a:latin typeface="UD デジタル 教科書体 NK-B" panose="02020700000000000000" pitchFamily="18" charset="-128"/>
                <a:ea typeface="UD デジタル 教科書体 NK-B" panose="02020700000000000000" pitchFamily="18" charset="-128"/>
              </a:endParaRPr>
            </a:p>
            <a:p>
              <a:pPr algn="ctr" defTabSz="326663"/>
              <a:r>
                <a:rPr lang="ja-JP" altLang="en-US" b="1" dirty="0">
                  <a:solidFill>
                    <a:prstClr val="white"/>
                  </a:solidFill>
                  <a:latin typeface="UD デジタル 教科書体 NK-B" panose="02020700000000000000" pitchFamily="18" charset="-128"/>
                  <a:ea typeface="UD デジタル 教科書体 NK-B" panose="02020700000000000000" pitchFamily="18" charset="-128"/>
                </a:rPr>
                <a:t>周遊観光の充実</a:t>
              </a:r>
            </a:p>
          </p:txBody>
        </p:sp>
      </p:grpSp>
      <p:sp>
        <p:nvSpPr>
          <p:cNvPr id="3" name="スライド番号プレースホルダー 2"/>
          <p:cNvSpPr>
            <a:spLocks noGrp="1"/>
          </p:cNvSpPr>
          <p:nvPr>
            <p:ph type="sldNum" sz="quarter" idx="12"/>
          </p:nvPr>
        </p:nvSpPr>
        <p:spPr/>
        <p:txBody>
          <a:bodyPr/>
          <a:lstStyle/>
          <a:p>
            <a:fld id="{57114E26-2483-49A6-BD16-549090905E5E}" type="slidenum">
              <a:rPr kumimoji="1" lang="ja-JP" altLang="en-US" smtClean="0"/>
              <a:t>12</a:t>
            </a:fld>
            <a:endParaRPr kumimoji="1" lang="ja-JP" altLang="en-US" dirty="0"/>
          </a:p>
        </p:txBody>
      </p:sp>
      <p:sp>
        <p:nvSpPr>
          <p:cNvPr id="38" name="角丸四角形 37"/>
          <p:cNvSpPr/>
          <p:nvPr/>
        </p:nvSpPr>
        <p:spPr>
          <a:xfrm>
            <a:off x="133530" y="889437"/>
            <a:ext cx="9617590" cy="936538"/>
          </a:xfrm>
          <a:prstGeom prst="round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326663"/>
            <a:endParaRPr lang="en-US" altLang="ja-JP" sz="1143" b="1" dirty="0">
              <a:solidFill>
                <a:prstClr val="black"/>
              </a:solidFill>
              <a:latin typeface="BIZ UDPゴシック" panose="020B0400000000000000" pitchFamily="50" charset="-128"/>
              <a:ea typeface="BIZ UDPゴシック" panose="020B0400000000000000" pitchFamily="50" charset="-128"/>
            </a:endParaRPr>
          </a:p>
        </p:txBody>
      </p:sp>
      <p:sp>
        <p:nvSpPr>
          <p:cNvPr id="39" name="角丸四角形 38"/>
          <p:cNvSpPr/>
          <p:nvPr/>
        </p:nvSpPr>
        <p:spPr>
          <a:xfrm>
            <a:off x="153962" y="1070985"/>
            <a:ext cx="9668061" cy="573441"/>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16531" indent="-316531" defTabSz="326663">
              <a:spcAft>
                <a:spcPts val="1108"/>
              </a:spcAft>
              <a:buFont typeface="Wingdings" panose="05000000000000000000" pitchFamily="2" charset="2"/>
              <a:buChar char="u"/>
            </a:pPr>
            <a:r>
              <a:rPr lang="ja-JP" altLang="en-US" sz="1750" dirty="0">
                <a:solidFill>
                  <a:prstClr val="black"/>
                </a:solidFill>
                <a:latin typeface="UD デジタル 教科書体 NK-B" panose="02020700000000000000" pitchFamily="18" charset="-128"/>
                <a:ea typeface="UD デジタル 教科書体 NK-B" panose="02020700000000000000" pitchFamily="18" charset="-128"/>
              </a:rPr>
              <a:t>観光分野での連携を一層深め、兵庫・大阪地域に世界有数の広域観光エリアを形成</a:t>
            </a:r>
            <a:endParaRPr lang="en-US" altLang="ja-JP" sz="1750" dirty="0">
              <a:solidFill>
                <a:prstClr val="black"/>
              </a:solidFill>
              <a:latin typeface="UD デジタル 教科書体 NK-B" panose="02020700000000000000" pitchFamily="18" charset="-128"/>
              <a:ea typeface="UD デジタル 教科書体 NK-B" panose="02020700000000000000" pitchFamily="18" charset="-128"/>
            </a:endParaRPr>
          </a:p>
          <a:p>
            <a:pPr marL="316531" indent="-316531" defTabSz="326663">
              <a:spcAft>
                <a:spcPts val="1108"/>
              </a:spcAft>
              <a:buFont typeface="Wingdings" panose="05000000000000000000" pitchFamily="2" charset="2"/>
              <a:buChar char="u"/>
            </a:pPr>
            <a:r>
              <a:rPr lang="ja-JP" altLang="en-US" sz="1750" dirty="0">
                <a:solidFill>
                  <a:prstClr val="black"/>
                </a:solidFill>
                <a:latin typeface="UD デジタル 教科書体 NK-B" panose="02020700000000000000" pitchFamily="18" charset="-128"/>
                <a:ea typeface="UD デジタル 教科書体 NK-B" panose="02020700000000000000" pitchFamily="18" charset="-128"/>
              </a:rPr>
              <a:t>万博・</a:t>
            </a:r>
            <a:r>
              <a:rPr lang="en-US" altLang="ja-JP" sz="1750" dirty="0">
                <a:solidFill>
                  <a:prstClr val="black"/>
                </a:solidFill>
                <a:latin typeface="UD デジタル 教科書体 NK-B" panose="02020700000000000000" pitchFamily="18" charset="-128"/>
                <a:ea typeface="UD デジタル 教科書体 NK-B" panose="02020700000000000000" pitchFamily="18" charset="-128"/>
              </a:rPr>
              <a:t>IR</a:t>
            </a:r>
            <a:r>
              <a:rPr lang="ja-JP" altLang="en-US" sz="1750" dirty="0">
                <a:solidFill>
                  <a:prstClr val="black"/>
                </a:solidFill>
                <a:latin typeface="UD デジタル 教科書体 NK-B" panose="02020700000000000000" pitchFamily="18" charset="-128"/>
                <a:ea typeface="UD デジタル 教科書体 NK-B" panose="02020700000000000000" pitchFamily="18" charset="-128"/>
              </a:rPr>
              <a:t>を契機に、兵庫・大阪がもつ多彩な観光資源を発信し、さらなる観光客の増加につなげる</a:t>
            </a:r>
            <a:endParaRPr lang="en-US" altLang="ja-JP" sz="1750" dirty="0">
              <a:solidFill>
                <a:prstClr val="black"/>
              </a:solidFill>
              <a:latin typeface="UD デジタル 教科書体 NK-B" panose="02020700000000000000" pitchFamily="18" charset="-128"/>
              <a:ea typeface="UD デジタル 教科書体 NK-B" panose="02020700000000000000" pitchFamily="18" charset="-128"/>
            </a:endParaRPr>
          </a:p>
        </p:txBody>
      </p:sp>
      <p:sp>
        <p:nvSpPr>
          <p:cNvPr id="28" name="テキスト ボックス 27"/>
          <p:cNvSpPr txBox="1"/>
          <p:nvPr/>
        </p:nvSpPr>
        <p:spPr>
          <a:xfrm>
            <a:off x="133530" y="5734381"/>
            <a:ext cx="1669152" cy="400110"/>
          </a:xfrm>
          <a:prstGeom prst="rect">
            <a:avLst/>
          </a:prstGeom>
          <a:noFill/>
        </p:spPr>
        <p:txBody>
          <a:bodyPr wrap="square" rtlCol="0">
            <a:spAutoFit/>
          </a:bodyPr>
          <a:lstStyle/>
          <a:p>
            <a:r>
              <a:rPr kumimoji="1" lang="en-US" altLang="ja-JP" sz="2000" dirty="0">
                <a:latin typeface="UD デジタル 教科書体 NK-B" panose="02020700000000000000" pitchFamily="18" charset="-128"/>
                <a:ea typeface="UD デジタル 教科書体 NK-B" panose="02020700000000000000" pitchFamily="18" charset="-128"/>
              </a:rPr>
              <a:t>【</a:t>
            </a:r>
            <a:r>
              <a:rPr kumimoji="1" lang="ja-JP" altLang="en-US" sz="2000" dirty="0">
                <a:latin typeface="UD デジタル 教科書体 NK-B" panose="02020700000000000000" pitchFamily="18" charset="-128"/>
                <a:ea typeface="UD デジタル 教科書体 NK-B" panose="02020700000000000000" pitchFamily="18" charset="-128"/>
              </a:rPr>
              <a:t>目　　　標</a:t>
            </a:r>
            <a:r>
              <a:rPr kumimoji="1" lang="en-US" altLang="ja-JP" sz="2000" dirty="0">
                <a:latin typeface="UD デジタル 教科書体 NK-B" panose="02020700000000000000" pitchFamily="18" charset="-128"/>
                <a:ea typeface="UD デジタル 教科書体 NK-B" panose="02020700000000000000" pitchFamily="18" charset="-128"/>
              </a:rPr>
              <a:t>】</a:t>
            </a:r>
          </a:p>
        </p:txBody>
      </p:sp>
      <p:sp>
        <p:nvSpPr>
          <p:cNvPr id="19" name="角丸四角形 18"/>
          <p:cNvSpPr/>
          <p:nvPr/>
        </p:nvSpPr>
        <p:spPr>
          <a:xfrm>
            <a:off x="712446" y="2539070"/>
            <a:ext cx="3575667" cy="521380"/>
          </a:xfrm>
          <a:prstGeom prst="round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26663"/>
            <a:r>
              <a:rPr lang="ja-JP" altLang="en-US" b="1" dirty="0">
                <a:solidFill>
                  <a:prstClr val="white"/>
                </a:solidFill>
                <a:latin typeface="UD デジタル 教科書体 NK-B" panose="02020700000000000000" pitchFamily="18" charset="-128"/>
                <a:ea typeface="UD デジタル 教科書体 NK-B" panose="02020700000000000000" pitchFamily="18" charset="-128"/>
              </a:rPr>
              <a:t>２０２５（万博開催）</a:t>
            </a:r>
            <a:endParaRPr lang="en-US" altLang="ja-JP" b="1" dirty="0">
              <a:solidFill>
                <a:prstClr val="white"/>
              </a:solidFill>
              <a:latin typeface="UD デジタル 教科書体 NK-B" panose="02020700000000000000" pitchFamily="18" charset="-128"/>
              <a:ea typeface="UD デジタル 教科書体 NK-B" panose="02020700000000000000" pitchFamily="18" charset="-128"/>
            </a:endParaRPr>
          </a:p>
        </p:txBody>
      </p:sp>
      <p:sp>
        <p:nvSpPr>
          <p:cNvPr id="35" name="二等辺三角形 34"/>
          <p:cNvSpPr/>
          <p:nvPr/>
        </p:nvSpPr>
        <p:spPr>
          <a:xfrm rot="10800000">
            <a:off x="3882632" y="5665495"/>
            <a:ext cx="1936376" cy="268941"/>
          </a:xfrm>
          <a:prstGeom prst="triangle">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407767804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テキスト ボックス 6"/>
          <p:cNvSpPr txBox="1"/>
          <p:nvPr/>
        </p:nvSpPr>
        <p:spPr>
          <a:xfrm>
            <a:off x="31341" y="1430764"/>
            <a:ext cx="2280478" cy="400110"/>
          </a:xfrm>
          <a:prstGeom prst="rect">
            <a:avLst/>
          </a:prstGeom>
          <a:noFill/>
        </p:spPr>
        <p:txBody>
          <a:bodyPr wrap="square" rtlCol="0">
            <a:spAutoFit/>
          </a:bodyPr>
          <a:lstStyle/>
          <a:p>
            <a:r>
              <a:rPr kumimoji="1" lang="en-US" altLang="ja-JP" sz="2000" dirty="0">
                <a:latin typeface="UD デジタル 教科書体 NK-B" panose="02020700000000000000" pitchFamily="18" charset="-128"/>
                <a:ea typeface="UD デジタル 教科書体 NK-B" panose="02020700000000000000" pitchFamily="18" charset="-128"/>
              </a:rPr>
              <a:t>【</a:t>
            </a:r>
            <a:r>
              <a:rPr kumimoji="1" lang="ja-JP" altLang="en-US" sz="2000" dirty="0">
                <a:latin typeface="UD デジタル 教科書体 NK-B" panose="02020700000000000000" pitchFamily="18" charset="-128"/>
                <a:ea typeface="UD デジタル 教科書体 NK-B" panose="02020700000000000000" pitchFamily="18" charset="-128"/>
              </a:rPr>
              <a:t>連携内容</a:t>
            </a:r>
            <a:r>
              <a:rPr kumimoji="1" lang="en-US" altLang="ja-JP" sz="2000" dirty="0">
                <a:latin typeface="UD デジタル 教科書体 NK-B" panose="02020700000000000000" pitchFamily="18" charset="-128"/>
                <a:ea typeface="UD デジタル 教科書体 NK-B" panose="02020700000000000000" pitchFamily="18" charset="-128"/>
              </a:rPr>
              <a:t>】</a:t>
            </a:r>
          </a:p>
        </p:txBody>
      </p:sp>
      <p:sp>
        <p:nvSpPr>
          <p:cNvPr id="10" name="角丸四角形 9"/>
          <p:cNvSpPr/>
          <p:nvPr/>
        </p:nvSpPr>
        <p:spPr>
          <a:xfrm>
            <a:off x="173523" y="2346238"/>
            <a:ext cx="9714707" cy="3044436"/>
          </a:xfrm>
          <a:prstGeom prst="roundRect">
            <a:avLst>
              <a:gd name="adj" fmla="val 6195"/>
            </a:avLst>
          </a:prstGeom>
          <a:solidFill>
            <a:schemeClr val="accent1">
              <a:lumMod val="20000"/>
              <a:lumOff val="80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dirty="0">
                <a:solidFill>
                  <a:schemeClr val="tx1"/>
                </a:solidFill>
                <a:latin typeface="UD デジタル 教科書体 NK-B" panose="02020700000000000000" pitchFamily="18" charset="-128"/>
                <a:ea typeface="UD デジタル 教科書体 NK-B" panose="02020700000000000000" pitchFamily="18" charset="-128"/>
              </a:rPr>
              <a:t>　</a:t>
            </a:r>
            <a:endParaRPr kumimoji="1" lang="en-US" altLang="ja-JP" dirty="0">
              <a:solidFill>
                <a:schemeClr val="tx1"/>
              </a:solidFill>
              <a:latin typeface="UD デジタル 教科書体 NK-B" panose="02020700000000000000" pitchFamily="18" charset="-128"/>
              <a:ea typeface="UD デジタル 教科書体 NK-B" panose="02020700000000000000" pitchFamily="18" charset="-128"/>
            </a:endParaRPr>
          </a:p>
        </p:txBody>
      </p:sp>
      <p:sp>
        <p:nvSpPr>
          <p:cNvPr id="11" name="角丸四角形 10"/>
          <p:cNvSpPr/>
          <p:nvPr/>
        </p:nvSpPr>
        <p:spPr>
          <a:xfrm>
            <a:off x="173524" y="5458368"/>
            <a:ext cx="9714705" cy="1363760"/>
          </a:xfrm>
          <a:prstGeom prst="roundRect">
            <a:avLst>
              <a:gd name="adj" fmla="val 6195"/>
            </a:avLst>
          </a:prstGeom>
          <a:solidFill>
            <a:schemeClr val="accent1">
              <a:lumMod val="20000"/>
              <a:lumOff val="80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dirty="0">
                <a:solidFill>
                  <a:schemeClr val="tx1"/>
                </a:solidFill>
                <a:latin typeface="UD デジタル 教科書体 NK-B" panose="02020700000000000000" pitchFamily="18" charset="-128"/>
                <a:ea typeface="UD デジタル 教科書体 NK-B" panose="02020700000000000000" pitchFamily="18" charset="-128"/>
              </a:rPr>
              <a:t>　</a:t>
            </a:r>
            <a:endParaRPr kumimoji="1" lang="en-US" altLang="ja-JP" dirty="0">
              <a:solidFill>
                <a:schemeClr val="tx1"/>
              </a:solidFill>
              <a:latin typeface="UD デジタル 教科書体 NK-B" panose="02020700000000000000" pitchFamily="18" charset="-128"/>
              <a:ea typeface="UD デジタル 教科書体 NK-B" panose="02020700000000000000" pitchFamily="18" charset="-128"/>
            </a:endParaRPr>
          </a:p>
        </p:txBody>
      </p:sp>
      <p:sp>
        <p:nvSpPr>
          <p:cNvPr id="20" name="角丸四角形 19"/>
          <p:cNvSpPr/>
          <p:nvPr/>
        </p:nvSpPr>
        <p:spPr>
          <a:xfrm>
            <a:off x="1671286" y="2451199"/>
            <a:ext cx="3903239" cy="2882177"/>
          </a:xfrm>
          <a:prstGeom prst="roundRect">
            <a:avLst>
              <a:gd name="adj" fmla="val 11811"/>
            </a:avLst>
          </a:prstGeom>
          <a:ln w="28575">
            <a:solidFill>
              <a:schemeClr val="accent6">
                <a:lumMod val="60000"/>
                <a:lumOff val="40000"/>
              </a:schemeClr>
            </a:solidFill>
          </a:ln>
        </p:spPr>
        <p:style>
          <a:lnRef idx="2">
            <a:schemeClr val="accent1"/>
          </a:lnRef>
          <a:fillRef idx="1">
            <a:schemeClr val="lt1"/>
          </a:fillRef>
          <a:effectRef idx="0">
            <a:schemeClr val="accent1"/>
          </a:effectRef>
          <a:fontRef idx="minor">
            <a:schemeClr val="dk1"/>
          </a:fontRef>
        </p:style>
        <p:txBody>
          <a:bodyPr lIns="0" tIns="54000" rIns="0" bIns="0" rtlCol="0" anchor="t" anchorCtr="0"/>
          <a:lstStyle/>
          <a:p>
            <a:r>
              <a:rPr kumimoji="1" lang="ja-JP" altLang="en-US" sz="1600" dirty="0">
                <a:solidFill>
                  <a:schemeClr val="tx1"/>
                </a:solidFill>
                <a:latin typeface="UD デジタル 教科書体 NK-B" panose="02020700000000000000" pitchFamily="18" charset="-128"/>
                <a:ea typeface="UD デジタル 教科書体 NK-B" panose="02020700000000000000" pitchFamily="18" charset="-128"/>
              </a:rPr>
              <a:t> </a:t>
            </a:r>
            <a:endParaRPr lang="en-US" altLang="ja-JP" sz="1600" dirty="0">
              <a:latin typeface="UD デジタル 教科書体 NK-B" panose="02020700000000000000" pitchFamily="18" charset="-128"/>
              <a:ea typeface="UD デジタル 教科書体 NK-B" panose="02020700000000000000" pitchFamily="18" charset="-128"/>
            </a:endParaRPr>
          </a:p>
          <a:p>
            <a:r>
              <a:rPr lang="ja-JP" altLang="en-US" sz="1600" dirty="0">
                <a:latin typeface="UD デジタル 教科書体 NK-B" panose="02020700000000000000" pitchFamily="18" charset="-128"/>
                <a:ea typeface="UD デジタル 教科書体 NK-B" panose="02020700000000000000" pitchFamily="18" charset="-128"/>
              </a:rPr>
              <a:t> </a:t>
            </a:r>
            <a:endParaRPr lang="en-US" altLang="ja-JP" sz="1600" dirty="0">
              <a:latin typeface="UD デジタル 教科書体 NK-B" panose="02020700000000000000" pitchFamily="18" charset="-128"/>
              <a:ea typeface="UD デジタル 教科書体 NK-B" panose="02020700000000000000" pitchFamily="18" charset="-128"/>
            </a:endParaRPr>
          </a:p>
          <a:p>
            <a:endParaRPr lang="en-US" altLang="ja-JP" sz="1600" dirty="0">
              <a:latin typeface="UD デジタル 教科書体 NK-B" panose="02020700000000000000" pitchFamily="18" charset="-128"/>
              <a:ea typeface="UD デジタル 教科書体 NK-B" panose="02020700000000000000" pitchFamily="18" charset="-128"/>
            </a:endParaRPr>
          </a:p>
          <a:p>
            <a:endParaRPr lang="en-US" altLang="ja-JP" sz="1600" dirty="0">
              <a:latin typeface="UD デジタル 教科書体 NK-B" panose="02020700000000000000" pitchFamily="18" charset="-128"/>
              <a:ea typeface="UD デジタル 教科書体 NK-B" panose="02020700000000000000" pitchFamily="18" charset="-128"/>
            </a:endParaRPr>
          </a:p>
          <a:p>
            <a:endParaRPr lang="en-US" altLang="ja-JP" sz="1600" dirty="0">
              <a:latin typeface="UD デジタル 教科書体 NK-B" panose="02020700000000000000" pitchFamily="18" charset="-128"/>
              <a:ea typeface="UD デジタル 教科書体 NK-B" panose="02020700000000000000" pitchFamily="18" charset="-128"/>
            </a:endParaRPr>
          </a:p>
          <a:p>
            <a:r>
              <a:rPr lang="ja-JP" altLang="en-US" sz="1600" dirty="0">
                <a:latin typeface="UD デジタル 教科書体 NK-B" panose="02020700000000000000" pitchFamily="18" charset="-128"/>
                <a:ea typeface="UD デジタル 教科書体 NK-B" panose="02020700000000000000" pitchFamily="18" charset="-128"/>
              </a:rPr>
              <a:t> </a:t>
            </a:r>
          </a:p>
          <a:p>
            <a:endParaRPr lang="ja-JP" altLang="en-US" sz="1600" dirty="0">
              <a:latin typeface="UD デジタル 教科書体 NK-B" panose="02020700000000000000" pitchFamily="18" charset="-128"/>
              <a:ea typeface="UD デジタル 教科書体 NK-B" panose="02020700000000000000" pitchFamily="18" charset="-128"/>
            </a:endParaRPr>
          </a:p>
        </p:txBody>
      </p:sp>
      <p:sp>
        <p:nvSpPr>
          <p:cNvPr id="21" name="角丸四角形 20"/>
          <p:cNvSpPr/>
          <p:nvPr/>
        </p:nvSpPr>
        <p:spPr>
          <a:xfrm>
            <a:off x="5715771" y="2439603"/>
            <a:ext cx="4031213" cy="2893773"/>
          </a:xfrm>
          <a:prstGeom prst="roundRect">
            <a:avLst>
              <a:gd name="adj" fmla="val 11811"/>
            </a:avLst>
          </a:prstGeom>
          <a:ln w="28575">
            <a:solidFill>
              <a:schemeClr val="accent6">
                <a:lumMod val="60000"/>
                <a:lumOff val="40000"/>
              </a:schemeClr>
            </a:solidFill>
          </a:ln>
        </p:spPr>
        <p:style>
          <a:lnRef idx="2">
            <a:schemeClr val="accent1"/>
          </a:lnRef>
          <a:fillRef idx="1">
            <a:schemeClr val="lt1"/>
          </a:fillRef>
          <a:effectRef idx="0">
            <a:schemeClr val="accent1"/>
          </a:effectRef>
          <a:fontRef idx="minor">
            <a:schemeClr val="dk1"/>
          </a:fontRef>
        </p:style>
        <p:txBody>
          <a:bodyPr lIns="0" tIns="54000" rIns="0" bIns="0" rtlCol="0" anchor="t" anchorCtr="0"/>
          <a:lstStyle/>
          <a:p>
            <a:endParaRPr lang="en-US" altLang="ja-JP" sz="1600" dirty="0">
              <a:latin typeface="UD デジタル 教科書体 NK-B" panose="02020700000000000000" pitchFamily="18" charset="-128"/>
              <a:ea typeface="UD デジタル 教科書体 NK-B" panose="02020700000000000000" pitchFamily="18" charset="-128"/>
            </a:endParaRPr>
          </a:p>
          <a:p>
            <a:r>
              <a:rPr lang="ja-JP" altLang="en-US" sz="1600" dirty="0">
                <a:latin typeface="UD デジタル 教科書体 NK-B" panose="02020700000000000000" pitchFamily="18" charset="-128"/>
                <a:ea typeface="UD デジタル 教科書体 NK-B" panose="02020700000000000000" pitchFamily="18" charset="-128"/>
              </a:rPr>
              <a:t> </a:t>
            </a:r>
            <a:endParaRPr lang="en-US" altLang="ja-JP" sz="1600" dirty="0">
              <a:latin typeface="UD デジタル 教科書体 NK-B" panose="02020700000000000000" pitchFamily="18" charset="-128"/>
              <a:ea typeface="UD デジタル 教科書体 NK-B" panose="02020700000000000000" pitchFamily="18" charset="-128"/>
            </a:endParaRPr>
          </a:p>
          <a:p>
            <a:endParaRPr lang="ja-JP" altLang="en-US" sz="1600" dirty="0">
              <a:latin typeface="UD デジタル 教科書体 NK-B" panose="02020700000000000000" pitchFamily="18" charset="-128"/>
              <a:ea typeface="UD デジタル 教科書体 NK-B" panose="02020700000000000000" pitchFamily="18" charset="-128"/>
            </a:endParaRPr>
          </a:p>
          <a:p>
            <a:endParaRPr kumimoji="1" lang="ja-JP" altLang="en-US" sz="1600" dirty="0">
              <a:solidFill>
                <a:schemeClr val="tx1"/>
              </a:solidFill>
              <a:latin typeface="UD デジタル 教科書体 NK-B" panose="02020700000000000000" pitchFamily="18" charset="-128"/>
              <a:ea typeface="UD デジタル 教科書体 NK-B" panose="02020700000000000000" pitchFamily="18" charset="-128"/>
            </a:endParaRPr>
          </a:p>
        </p:txBody>
      </p:sp>
      <p:sp>
        <p:nvSpPr>
          <p:cNvPr id="22" name="角丸四角形 21"/>
          <p:cNvSpPr/>
          <p:nvPr/>
        </p:nvSpPr>
        <p:spPr>
          <a:xfrm>
            <a:off x="1671286" y="5576598"/>
            <a:ext cx="8075698" cy="1072181"/>
          </a:xfrm>
          <a:prstGeom prst="roundRect">
            <a:avLst>
              <a:gd name="adj" fmla="val 11811"/>
            </a:avLst>
          </a:prstGeom>
          <a:ln w="28575">
            <a:solidFill>
              <a:schemeClr val="accent6">
                <a:lumMod val="60000"/>
                <a:lumOff val="40000"/>
              </a:schemeClr>
            </a:solidFill>
          </a:ln>
        </p:spPr>
        <p:style>
          <a:lnRef idx="2">
            <a:schemeClr val="accent1"/>
          </a:lnRef>
          <a:fillRef idx="1">
            <a:schemeClr val="lt1"/>
          </a:fillRef>
          <a:effectRef idx="0">
            <a:schemeClr val="accent1"/>
          </a:effectRef>
          <a:fontRef idx="minor">
            <a:schemeClr val="dk1"/>
          </a:fontRef>
        </p:style>
        <p:txBody>
          <a:bodyPr lIns="0" tIns="54000" rIns="0" bIns="0" rtlCol="0" anchor="t" anchorCtr="0"/>
          <a:lstStyle/>
          <a:p>
            <a:endParaRPr lang="ja-JP" altLang="en-US" sz="1600" dirty="0">
              <a:latin typeface="UD デジタル 教科書体 NK-B" panose="02020700000000000000" pitchFamily="18" charset="-128"/>
              <a:ea typeface="UD デジタル 教科書体 NK-B" panose="02020700000000000000" pitchFamily="18" charset="-128"/>
            </a:endParaRPr>
          </a:p>
        </p:txBody>
      </p:sp>
      <p:sp>
        <p:nvSpPr>
          <p:cNvPr id="35" name="角丸四角形 34"/>
          <p:cNvSpPr/>
          <p:nvPr/>
        </p:nvSpPr>
        <p:spPr>
          <a:xfrm>
            <a:off x="279770" y="3563438"/>
            <a:ext cx="1232211" cy="646101"/>
          </a:xfrm>
          <a:prstGeom prst="round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ja-JP" altLang="en-US" sz="1600" dirty="0">
                <a:latin typeface="UD デジタル 教科書体 NK-B" panose="02020700000000000000" pitchFamily="18" charset="-128"/>
                <a:ea typeface="UD デジタル 教科書体 NK-B" panose="02020700000000000000" pitchFamily="18" charset="-128"/>
              </a:rPr>
              <a:t>コンテンツ</a:t>
            </a:r>
            <a:endParaRPr kumimoji="1" lang="en-US" altLang="ja-JP" sz="1600" dirty="0">
              <a:latin typeface="UD デジタル 教科書体 NK-B" panose="02020700000000000000" pitchFamily="18" charset="-128"/>
              <a:ea typeface="UD デジタル 教科書体 NK-B" panose="02020700000000000000" pitchFamily="18" charset="-128"/>
            </a:endParaRPr>
          </a:p>
          <a:p>
            <a:pPr algn="ctr"/>
            <a:r>
              <a:rPr kumimoji="1" lang="ja-JP" altLang="en-US" sz="1600" dirty="0">
                <a:latin typeface="UD デジタル 教科書体 NK-B" panose="02020700000000000000" pitchFamily="18" charset="-128"/>
                <a:ea typeface="UD デジタル 教科書体 NK-B" panose="02020700000000000000" pitchFamily="18" charset="-128"/>
              </a:rPr>
              <a:t>創出</a:t>
            </a:r>
          </a:p>
        </p:txBody>
      </p:sp>
      <p:sp>
        <p:nvSpPr>
          <p:cNvPr id="36" name="角丸四角形 35"/>
          <p:cNvSpPr/>
          <p:nvPr/>
        </p:nvSpPr>
        <p:spPr>
          <a:xfrm>
            <a:off x="271486" y="5576598"/>
            <a:ext cx="1214818" cy="596404"/>
          </a:xfrm>
          <a:prstGeom prst="round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600" dirty="0">
                <a:latin typeface="UD デジタル 教科書体 NK-B" panose="02020700000000000000" pitchFamily="18" charset="-128"/>
                <a:ea typeface="UD デジタル 教科書体 NK-B" panose="02020700000000000000" pitchFamily="18" charset="-128"/>
              </a:rPr>
              <a:t>周遊促進</a:t>
            </a:r>
          </a:p>
        </p:txBody>
      </p:sp>
      <p:sp>
        <p:nvSpPr>
          <p:cNvPr id="41" name="テキスト ボックス 40"/>
          <p:cNvSpPr txBox="1"/>
          <p:nvPr/>
        </p:nvSpPr>
        <p:spPr>
          <a:xfrm>
            <a:off x="1671286" y="1485884"/>
            <a:ext cx="3852069" cy="380480"/>
          </a:xfrm>
          <a:prstGeom prst="rect">
            <a:avLst/>
          </a:prstGeom>
          <a:noFill/>
        </p:spPr>
        <p:txBody>
          <a:bodyPr wrap="square" lIns="0" tIns="36000" rIns="0" bIns="36000" rtlCol="0">
            <a:spAutoFit/>
          </a:bodyPr>
          <a:lstStyle/>
          <a:p>
            <a:pPr algn="ctr"/>
            <a:r>
              <a:rPr kumimoji="1" lang="ja-JP" altLang="en-US" sz="2000" dirty="0">
                <a:latin typeface="UD デジタル 教科書体 NK-B" panose="02020700000000000000" pitchFamily="18" charset="-128"/>
                <a:ea typeface="UD デジタル 教科書体 NK-B" panose="02020700000000000000" pitchFamily="18" charset="-128"/>
              </a:rPr>
              <a:t>２０２２年度</a:t>
            </a:r>
          </a:p>
        </p:txBody>
      </p:sp>
      <p:sp>
        <p:nvSpPr>
          <p:cNvPr id="42" name="テキスト ボックス 41"/>
          <p:cNvSpPr txBox="1"/>
          <p:nvPr/>
        </p:nvSpPr>
        <p:spPr>
          <a:xfrm>
            <a:off x="5715771" y="1488624"/>
            <a:ext cx="4046453" cy="380480"/>
          </a:xfrm>
          <a:prstGeom prst="rect">
            <a:avLst/>
          </a:prstGeom>
          <a:noFill/>
        </p:spPr>
        <p:txBody>
          <a:bodyPr wrap="square" lIns="0" tIns="36000" rIns="0" bIns="36000" rtlCol="0">
            <a:spAutoFit/>
          </a:bodyPr>
          <a:lstStyle/>
          <a:p>
            <a:pPr algn="ctr"/>
            <a:r>
              <a:rPr kumimoji="1" lang="ja-JP" altLang="en-US" sz="2000" dirty="0">
                <a:latin typeface="UD デジタル 教科書体 NK-B" panose="02020700000000000000" pitchFamily="18" charset="-128"/>
                <a:ea typeface="UD デジタル 教科書体 NK-B" panose="02020700000000000000" pitchFamily="18" charset="-128"/>
              </a:rPr>
              <a:t>２０２３～２０２５年度</a:t>
            </a:r>
          </a:p>
        </p:txBody>
      </p:sp>
      <p:sp>
        <p:nvSpPr>
          <p:cNvPr id="43" name="テキスト ボックス 42"/>
          <p:cNvSpPr txBox="1"/>
          <p:nvPr/>
        </p:nvSpPr>
        <p:spPr>
          <a:xfrm>
            <a:off x="30057" y="542219"/>
            <a:ext cx="5090469" cy="400110"/>
          </a:xfrm>
          <a:prstGeom prst="rect">
            <a:avLst/>
          </a:prstGeom>
          <a:noFill/>
        </p:spPr>
        <p:txBody>
          <a:bodyPr wrap="square" rtlCol="0">
            <a:spAutoFit/>
          </a:bodyPr>
          <a:lstStyle/>
          <a:p>
            <a:r>
              <a:rPr kumimoji="1" lang="en-US" altLang="ja-JP" sz="2000" dirty="0">
                <a:latin typeface="UD デジタル 教科書体 NK-B" panose="02020700000000000000" pitchFamily="18" charset="-128"/>
                <a:ea typeface="UD デジタル 教科書体 NK-B" panose="02020700000000000000" pitchFamily="18" charset="-128"/>
              </a:rPr>
              <a:t>【</a:t>
            </a:r>
            <a:r>
              <a:rPr kumimoji="1" lang="ja-JP" altLang="en-US" sz="2000" dirty="0">
                <a:latin typeface="UD デジタル 教科書体 NK-B" panose="02020700000000000000" pitchFamily="18" charset="-128"/>
                <a:ea typeface="UD デジタル 教科書体 NK-B" panose="02020700000000000000" pitchFamily="18" charset="-128"/>
              </a:rPr>
              <a:t>今後の取組み</a:t>
            </a:r>
            <a:r>
              <a:rPr kumimoji="1" lang="en-US" altLang="ja-JP" sz="2000" dirty="0">
                <a:latin typeface="UD デジタル 教科書体 NK-B" panose="02020700000000000000" pitchFamily="18" charset="-128"/>
                <a:ea typeface="UD デジタル 教科書体 NK-B" panose="02020700000000000000" pitchFamily="18" charset="-128"/>
              </a:rPr>
              <a:t>】</a:t>
            </a:r>
          </a:p>
        </p:txBody>
      </p:sp>
      <p:sp>
        <p:nvSpPr>
          <p:cNvPr id="44" name="角丸四角形 43"/>
          <p:cNvSpPr/>
          <p:nvPr/>
        </p:nvSpPr>
        <p:spPr>
          <a:xfrm>
            <a:off x="194144" y="937307"/>
            <a:ext cx="9694087" cy="414021"/>
          </a:xfrm>
          <a:prstGeom prst="roundRect">
            <a:avLst>
              <a:gd name="adj" fmla="val 6195"/>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r>
              <a:rPr lang="ja-JP" altLang="en-US" b="1" dirty="0">
                <a:solidFill>
                  <a:prstClr val="black"/>
                </a:solidFill>
                <a:latin typeface="UD デジタル 教科書体 NK-B" panose="02020700000000000000" pitchFamily="18" charset="-128"/>
                <a:ea typeface="UD デジタル 教科書体 NK-B" panose="02020700000000000000" pitchFamily="18" charset="-128"/>
              </a:rPr>
              <a:t>多様な観光資源を強力に発信するため、旅行者ニーズをとらえた観光コンテンツの創出</a:t>
            </a:r>
            <a:endParaRPr lang="en-US" altLang="ja-JP" b="1" dirty="0">
              <a:solidFill>
                <a:prstClr val="black"/>
              </a:solidFill>
              <a:latin typeface="UD デジタル 教科書体 NK-B" panose="02020700000000000000" pitchFamily="18" charset="-128"/>
              <a:ea typeface="UD デジタル 教科書体 NK-B" panose="02020700000000000000" pitchFamily="18" charset="-128"/>
            </a:endParaRPr>
          </a:p>
          <a:p>
            <a:endParaRPr kumimoji="1" lang="en-US" altLang="ja-JP" dirty="0">
              <a:solidFill>
                <a:schemeClr val="tx1"/>
              </a:solidFill>
              <a:latin typeface="UD デジタル 教科書体 NK-B" panose="02020700000000000000" pitchFamily="18" charset="-128"/>
              <a:ea typeface="UD デジタル 教科書体 NK-B" panose="02020700000000000000" pitchFamily="18" charset="-128"/>
            </a:endParaRPr>
          </a:p>
        </p:txBody>
      </p:sp>
      <p:sp>
        <p:nvSpPr>
          <p:cNvPr id="45" name="正方形/長方形 44"/>
          <p:cNvSpPr/>
          <p:nvPr/>
        </p:nvSpPr>
        <p:spPr>
          <a:xfrm>
            <a:off x="0" y="13503"/>
            <a:ext cx="9906000" cy="48332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286" b="1" dirty="0">
                <a:latin typeface="UD デジタル 教科書体 NK-B" panose="02020700000000000000" pitchFamily="18" charset="-128"/>
                <a:ea typeface="UD デジタル 教科書体 NK-B" panose="02020700000000000000" pitchFamily="18" charset="-128"/>
              </a:rPr>
              <a:t>観光メニューの充実　</a:t>
            </a:r>
          </a:p>
        </p:txBody>
      </p:sp>
      <p:sp>
        <p:nvSpPr>
          <p:cNvPr id="46" name="正方形/長方形 45"/>
          <p:cNvSpPr/>
          <p:nvPr/>
        </p:nvSpPr>
        <p:spPr>
          <a:xfrm>
            <a:off x="204898" y="60548"/>
            <a:ext cx="1750422" cy="33230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600" dirty="0">
                <a:solidFill>
                  <a:schemeClr val="tx1"/>
                </a:solidFill>
                <a:latin typeface="UD デジタル 教科書体 NK-B" panose="02020700000000000000" pitchFamily="18" charset="-128"/>
                <a:ea typeface="UD デジタル 教科書体 NK-B" panose="02020700000000000000" pitchFamily="18" charset="-128"/>
              </a:rPr>
              <a:t>観光振興</a:t>
            </a:r>
            <a:r>
              <a:rPr lang="en-US" altLang="ja-JP" sz="1600" dirty="0">
                <a:solidFill>
                  <a:schemeClr val="tx1"/>
                </a:solidFill>
                <a:latin typeface="UD デジタル 教科書体 NK-B" panose="02020700000000000000" pitchFamily="18" charset="-128"/>
                <a:ea typeface="UD デジタル 教科書体 NK-B" panose="02020700000000000000" pitchFamily="18" charset="-128"/>
              </a:rPr>
              <a:t>PT</a:t>
            </a:r>
            <a:endParaRPr lang="ja-JP" altLang="en-US" sz="1600" dirty="0">
              <a:solidFill>
                <a:schemeClr val="tx1"/>
              </a:solidFill>
              <a:latin typeface="UD デジタル 教科書体 NK-B" panose="02020700000000000000" pitchFamily="18" charset="-128"/>
              <a:ea typeface="UD デジタル 教科書体 NK-B" panose="02020700000000000000" pitchFamily="18" charset="-128"/>
            </a:endParaRPr>
          </a:p>
        </p:txBody>
      </p:sp>
      <p:sp>
        <p:nvSpPr>
          <p:cNvPr id="47" name="テキスト ボックス 46">
            <a:extLst>
              <a:ext uri="{FF2B5EF4-FFF2-40B4-BE49-F238E27FC236}">
                <a16:creationId xmlns:a16="http://schemas.microsoft.com/office/drawing/2014/main" id="{EFF80923-FFBB-469D-8ADD-6706A9F97B59}"/>
              </a:ext>
            </a:extLst>
          </p:cNvPr>
          <p:cNvSpPr txBox="1"/>
          <p:nvPr/>
        </p:nvSpPr>
        <p:spPr>
          <a:xfrm>
            <a:off x="1908681" y="6031956"/>
            <a:ext cx="4325581" cy="523220"/>
          </a:xfrm>
          <a:prstGeom prst="rect">
            <a:avLst/>
          </a:prstGeom>
          <a:noFill/>
          <a:ln>
            <a:noFill/>
          </a:ln>
        </p:spPr>
        <p:txBody>
          <a:bodyPr wrap="square" rtlCol="0">
            <a:spAutoFit/>
          </a:bodyPr>
          <a:lstStyle/>
          <a:p>
            <a:r>
              <a:rPr lang="ja-JP" altLang="en-US" sz="1400" dirty="0">
                <a:latin typeface="UD デジタル 教科書体 NP-R" panose="02020400000000000000" pitchFamily="18" charset="-128"/>
                <a:ea typeface="UD デジタル 教科書体 NP-R" panose="02020400000000000000" pitchFamily="18" charset="-128"/>
              </a:rPr>
              <a:t>・観光案内所での観光パスの相互案内</a:t>
            </a:r>
          </a:p>
          <a:p>
            <a:r>
              <a:rPr lang="ja-JP" altLang="en-US" sz="1400" dirty="0">
                <a:latin typeface="UD デジタル 教科書体 NP-R" panose="02020400000000000000" pitchFamily="18" charset="-128"/>
                <a:ea typeface="UD デジタル 教科書体 NP-R" panose="02020400000000000000" pitchFamily="18" charset="-128"/>
              </a:rPr>
              <a:t>・各観光パスのホームページでの相互リンク</a:t>
            </a:r>
          </a:p>
        </p:txBody>
      </p:sp>
      <p:sp>
        <p:nvSpPr>
          <p:cNvPr id="54" name="テキスト ボックス 53">
            <a:extLst>
              <a:ext uri="{FF2B5EF4-FFF2-40B4-BE49-F238E27FC236}">
                <a16:creationId xmlns:a16="http://schemas.microsoft.com/office/drawing/2014/main" id="{EFF80923-FFBB-469D-8ADD-6706A9F97B59}"/>
              </a:ext>
            </a:extLst>
          </p:cNvPr>
          <p:cNvSpPr txBox="1"/>
          <p:nvPr/>
        </p:nvSpPr>
        <p:spPr>
          <a:xfrm>
            <a:off x="1654165" y="2823110"/>
            <a:ext cx="4370749" cy="738664"/>
          </a:xfrm>
          <a:prstGeom prst="rect">
            <a:avLst/>
          </a:prstGeom>
          <a:noFill/>
          <a:ln>
            <a:noFill/>
          </a:ln>
        </p:spPr>
        <p:txBody>
          <a:bodyPr wrap="square" rtlCol="0">
            <a:spAutoFit/>
          </a:bodyPr>
          <a:lstStyle/>
          <a:p>
            <a:r>
              <a:rPr lang="ja-JP" altLang="en-US" sz="1400" dirty="0">
                <a:latin typeface="UD デジタル 教科書体 NP-R" panose="02020400000000000000" pitchFamily="18" charset="-128"/>
                <a:ea typeface="UD デジタル 教科書体 NP-R" panose="02020400000000000000" pitchFamily="18" charset="-128"/>
              </a:rPr>
              <a:t>・ひょうご観光本部や大阪観光局が持つデータ</a:t>
            </a:r>
            <a:endParaRPr lang="en-US" altLang="ja-JP" sz="1400" dirty="0">
              <a:latin typeface="UD デジタル 教科書体 NP-R" panose="02020400000000000000" pitchFamily="18" charset="-128"/>
              <a:ea typeface="UD デジタル 教科書体 NP-R" panose="02020400000000000000" pitchFamily="18" charset="-128"/>
            </a:endParaRPr>
          </a:p>
          <a:p>
            <a:r>
              <a:rPr lang="ja-JP" altLang="en-US" sz="1400" dirty="0">
                <a:latin typeface="UD デジタル 教科書体 NP-R" panose="02020400000000000000" pitchFamily="18" charset="-128"/>
                <a:ea typeface="UD デジタル 教科書体 NP-R" panose="02020400000000000000" pitchFamily="18" charset="-128"/>
              </a:rPr>
              <a:t>　等も活用した、兵庫・大阪エリアの観光周遊</a:t>
            </a:r>
            <a:endParaRPr lang="en-US" altLang="ja-JP" sz="1400" dirty="0">
              <a:latin typeface="UD デジタル 教科書体 NP-R" panose="02020400000000000000" pitchFamily="18" charset="-128"/>
              <a:ea typeface="UD デジタル 教科書体 NP-R" panose="02020400000000000000" pitchFamily="18" charset="-128"/>
            </a:endParaRPr>
          </a:p>
          <a:p>
            <a:r>
              <a:rPr lang="ja-JP" altLang="en-US" sz="1400" dirty="0">
                <a:latin typeface="UD デジタル 教科書体 NP-R" panose="02020400000000000000" pitchFamily="18" charset="-128"/>
                <a:ea typeface="UD デジタル 教科書体 NP-R" panose="02020400000000000000" pitchFamily="18" charset="-128"/>
              </a:rPr>
              <a:t>　に関する現状分析・ニーズ把握の実施</a:t>
            </a:r>
            <a:endParaRPr lang="en-US" altLang="ja-JP" sz="1400" dirty="0">
              <a:latin typeface="UD デジタル 教科書体 NP-R" panose="02020400000000000000" pitchFamily="18" charset="-128"/>
              <a:ea typeface="UD デジタル 教科書体 NP-R" panose="02020400000000000000" pitchFamily="18" charset="-128"/>
            </a:endParaRPr>
          </a:p>
        </p:txBody>
      </p:sp>
      <p:sp>
        <p:nvSpPr>
          <p:cNvPr id="55" name="テキスト ボックス 54">
            <a:extLst>
              <a:ext uri="{FF2B5EF4-FFF2-40B4-BE49-F238E27FC236}">
                <a16:creationId xmlns:a16="http://schemas.microsoft.com/office/drawing/2014/main" id="{EFF80923-FFBB-469D-8ADD-6706A9F97B59}"/>
              </a:ext>
            </a:extLst>
          </p:cNvPr>
          <p:cNvSpPr txBox="1"/>
          <p:nvPr/>
        </p:nvSpPr>
        <p:spPr>
          <a:xfrm>
            <a:off x="1635134" y="3970863"/>
            <a:ext cx="4108124" cy="1446550"/>
          </a:xfrm>
          <a:prstGeom prst="rect">
            <a:avLst/>
          </a:prstGeom>
          <a:noFill/>
          <a:ln>
            <a:noFill/>
          </a:ln>
        </p:spPr>
        <p:txBody>
          <a:bodyPr wrap="square" rtlCol="0">
            <a:spAutoFit/>
          </a:bodyPr>
          <a:lstStyle/>
          <a:p>
            <a:r>
              <a:rPr lang="ja-JP" altLang="en-US" sz="1400" dirty="0">
                <a:latin typeface="UD デジタル 教科書体 NP-R" panose="02020400000000000000" pitchFamily="18" charset="-128"/>
                <a:ea typeface="UD デジタル 教科書体 NP-R" panose="02020400000000000000" pitchFamily="18" charset="-128"/>
              </a:rPr>
              <a:t>・阪神間を多く訪れており、将来のリピーター</a:t>
            </a:r>
            <a:endParaRPr lang="en-US" altLang="ja-JP" sz="1400" dirty="0">
              <a:latin typeface="UD デジタル 教科書体 NP-R" panose="02020400000000000000" pitchFamily="18" charset="-128"/>
              <a:ea typeface="UD デジタル 教科書体 NP-R" panose="02020400000000000000" pitchFamily="18" charset="-128"/>
            </a:endParaRPr>
          </a:p>
          <a:p>
            <a:r>
              <a:rPr lang="ja-JP" altLang="en-US" sz="1400" dirty="0">
                <a:latin typeface="UD デジタル 教科書体 NP-R" panose="02020400000000000000" pitchFamily="18" charset="-128"/>
                <a:ea typeface="UD デジタル 教科書体 NP-R" panose="02020400000000000000" pitchFamily="18" charset="-128"/>
              </a:rPr>
              <a:t>　獲得にもつながる「若い世代」に向けた、</a:t>
            </a:r>
            <a:endParaRPr lang="en-US" altLang="ja-JP" sz="1400" dirty="0">
              <a:latin typeface="UD デジタル 教科書体 NP-R" panose="02020400000000000000" pitchFamily="18" charset="-128"/>
              <a:ea typeface="UD デジタル 教科書体 NP-R" panose="02020400000000000000" pitchFamily="18" charset="-128"/>
            </a:endParaRPr>
          </a:p>
          <a:p>
            <a:r>
              <a:rPr lang="ja-JP" altLang="en-US" sz="1400" dirty="0">
                <a:latin typeface="UD デジタル 教科書体 NP-R" panose="02020400000000000000" pitchFamily="18" charset="-128"/>
                <a:ea typeface="UD デジタル 教科書体 NP-R" panose="02020400000000000000" pitchFamily="18" charset="-128"/>
              </a:rPr>
              <a:t>　大阪・関西万博がめざす「</a:t>
            </a:r>
            <a:r>
              <a:rPr lang="en-US" altLang="ja-JP" sz="1400" dirty="0">
                <a:latin typeface="UD デジタル 教科書体 NP-R" panose="02020400000000000000" pitchFamily="18" charset="-128"/>
                <a:ea typeface="UD デジタル 教科書体 NP-R" panose="02020400000000000000" pitchFamily="18" charset="-128"/>
              </a:rPr>
              <a:t>SDGs</a:t>
            </a:r>
            <a:r>
              <a:rPr lang="ja-JP" altLang="en-US" sz="1400" dirty="0">
                <a:latin typeface="UD デジタル 教科書体 NP-R" panose="02020400000000000000" pitchFamily="18" charset="-128"/>
                <a:ea typeface="UD デジタル 教科書体 NP-R" panose="02020400000000000000" pitchFamily="18" charset="-128"/>
              </a:rPr>
              <a:t>」等をテー</a:t>
            </a:r>
            <a:endParaRPr lang="en-US" altLang="ja-JP" sz="1400" dirty="0">
              <a:latin typeface="UD デジタル 教科書体 NP-R" panose="02020400000000000000" pitchFamily="18" charset="-128"/>
              <a:ea typeface="UD デジタル 教科書体 NP-R" panose="02020400000000000000" pitchFamily="18" charset="-128"/>
            </a:endParaRPr>
          </a:p>
          <a:p>
            <a:r>
              <a:rPr lang="ja-JP" altLang="en-US" sz="1400" dirty="0">
                <a:latin typeface="UD デジタル 教科書体 NP-R" panose="02020400000000000000" pitchFamily="18" charset="-128"/>
                <a:ea typeface="UD デジタル 教科書体 NP-R" panose="02020400000000000000" pitchFamily="18" charset="-128"/>
              </a:rPr>
              <a:t>　マに設定した兵庫・大阪ならではの教育旅行</a:t>
            </a:r>
            <a:endParaRPr lang="en-US" altLang="ja-JP" sz="1400" dirty="0">
              <a:latin typeface="UD デジタル 教科書体 NP-R" panose="02020400000000000000" pitchFamily="18" charset="-128"/>
              <a:ea typeface="UD デジタル 教科書体 NP-R" panose="02020400000000000000" pitchFamily="18" charset="-128"/>
            </a:endParaRPr>
          </a:p>
          <a:p>
            <a:r>
              <a:rPr lang="ja-JP" altLang="en-US" sz="1400" dirty="0">
                <a:latin typeface="UD デジタル 教科書体 NP-R" panose="02020400000000000000" pitchFamily="18" charset="-128"/>
                <a:ea typeface="UD デジタル 教科書体 NP-R" panose="02020400000000000000" pitchFamily="18" charset="-128"/>
              </a:rPr>
              <a:t>　コースの開発、旅行会社等への提案</a:t>
            </a:r>
            <a:endParaRPr lang="en-US" altLang="ja-JP" sz="1400" dirty="0">
              <a:latin typeface="UD デジタル 教科書体 NP-R" panose="02020400000000000000" pitchFamily="18" charset="-128"/>
              <a:ea typeface="UD デジタル 教科書体 NP-R" panose="02020400000000000000" pitchFamily="18" charset="-128"/>
            </a:endParaRPr>
          </a:p>
          <a:p>
            <a:endParaRPr lang="en-US" altLang="ja-JP" sz="400" dirty="0">
              <a:latin typeface="UD デジタル 教科書体 NP-R" panose="02020400000000000000" pitchFamily="18" charset="-128"/>
              <a:ea typeface="UD デジタル 教科書体 NP-R" panose="02020400000000000000" pitchFamily="18" charset="-128"/>
            </a:endParaRPr>
          </a:p>
          <a:p>
            <a:endParaRPr lang="en-US" altLang="ja-JP" sz="1400" dirty="0">
              <a:latin typeface="UD デジタル 教科書体 NP-R" panose="02020400000000000000" pitchFamily="18" charset="-128"/>
              <a:ea typeface="UD デジタル 教科書体 NP-R" panose="02020400000000000000" pitchFamily="18" charset="-128"/>
            </a:endParaRPr>
          </a:p>
        </p:txBody>
      </p:sp>
      <p:sp>
        <p:nvSpPr>
          <p:cNvPr id="56" name="テキスト ボックス 55"/>
          <p:cNvSpPr txBox="1"/>
          <p:nvPr/>
        </p:nvSpPr>
        <p:spPr>
          <a:xfrm>
            <a:off x="1715691" y="2555212"/>
            <a:ext cx="3671819" cy="338554"/>
          </a:xfrm>
          <a:prstGeom prst="rect">
            <a:avLst/>
          </a:prstGeom>
          <a:noFill/>
        </p:spPr>
        <p:txBody>
          <a:bodyPr wrap="square" rtlCol="0">
            <a:spAutoFit/>
          </a:bodyPr>
          <a:lstStyle/>
          <a:p>
            <a:r>
              <a:rPr lang="ja-JP" altLang="en-US" sz="1600" dirty="0">
                <a:latin typeface="UD デジタル 教科書体 NK-B" panose="02020700000000000000" pitchFamily="18" charset="-128"/>
                <a:ea typeface="UD デジタル 教科書体 NK-B" panose="02020700000000000000" pitchFamily="18" charset="-128"/>
              </a:rPr>
              <a:t>◇ 現状分析・コンテンツの洗い出し</a:t>
            </a:r>
          </a:p>
        </p:txBody>
      </p:sp>
      <p:sp>
        <p:nvSpPr>
          <p:cNvPr id="57" name="テキスト ボックス 56"/>
          <p:cNvSpPr txBox="1"/>
          <p:nvPr/>
        </p:nvSpPr>
        <p:spPr>
          <a:xfrm>
            <a:off x="1655120" y="3730130"/>
            <a:ext cx="4267237" cy="584775"/>
          </a:xfrm>
          <a:prstGeom prst="rect">
            <a:avLst/>
          </a:prstGeom>
          <a:noFill/>
        </p:spPr>
        <p:txBody>
          <a:bodyPr wrap="square" rtlCol="0">
            <a:spAutoFit/>
          </a:bodyPr>
          <a:lstStyle/>
          <a:p>
            <a:r>
              <a:rPr lang="ja-JP" altLang="en-US" sz="1600" dirty="0">
                <a:latin typeface="UD デジタル 教科書体 NK-B" panose="02020700000000000000" pitchFamily="18" charset="-128"/>
                <a:ea typeface="UD デジタル 教科書体 NK-B" panose="02020700000000000000" pitchFamily="18" charset="-128"/>
              </a:rPr>
              <a:t>◇ 若い世代に向けた旅行コースの開発</a:t>
            </a:r>
          </a:p>
          <a:p>
            <a:pPr marL="285750" indent="-285750">
              <a:buFont typeface="Wingdings" panose="05000000000000000000" pitchFamily="2" charset="2"/>
              <a:buChar char="p"/>
            </a:pPr>
            <a:endParaRPr lang="en-US" altLang="ja-JP" sz="1600" dirty="0">
              <a:latin typeface="UD デジタル 教科書体 NK-B" panose="02020700000000000000" pitchFamily="18" charset="-128"/>
              <a:ea typeface="UD デジタル 教科書体 NK-B" panose="02020700000000000000" pitchFamily="18" charset="-128"/>
            </a:endParaRPr>
          </a:p>
        </p:txBody>
      </p:sp>
      <p:sp>
        <p:nvSpPr>
          <p:cNvPr id="58" name="テキスト ボックス 57"/>
          <p:cNvSpPr txBox="1"/>
          <p:nvPr/>
        </p:nvSpPr>
        <p:spPr>
          <a:xfrm>
            <a:off x="1808367" y="5673839"/>
            <a:ext cx="4267850" cy="338554"/>
          </a:xfrm>
          <a:prstGeom prst="rect">
            <a:avLst/>
          </a:prstGeom>
          <a:noFill/>
        </p:spPr>
        <p:txBody>
          <a:bodyPr wrap="square" rtlCol="0">
            <a:spAutoFit/>
          </a:bodyPr>
          <a:lstStyle/>
          <a:p>
            <a:r>
              <a:rPr lang="ja-JP" altLang="en-US" sz="1600" dirty="0">
                <a:latin typeface="UD デジタル 教科書体 NK-B" panose="02020700000000000000" pitchFamily="18" charset="-128"/>
                <a:ea typeface="UD デジタル 教科書体 NK-B" panose="02020700000000000000" pitchFamily="18" charset="-128"/>
              </a:rPr>
              <a:t> ◇ 主要都市の既存観光パスの相互利用促進</a:t>
            </a:r>
          </a:p>
        </p:txBody>
      </p:sp>
      <p:sp>
        <p:nvSpPr>
          <p:cNvPr id="59" name="テキスト ボックス 58"/>
          <p:cNvSpPr txBox="1"/>
          <p:nvPr/>
        </p:nvSpPr>
        <p:spPr>
          <a:xfrm>
            <a:off x="5715771" y="2563828"/>
            <a:ext cx="3671819" cy="338554"/>
          </a:xfrm>
          <a:prstGeom prst="rect">
            <a:avLst/>
          </a:prstGeom>
          <a:noFill/>
        </p:spPr>
        <p:txBody>
          <a:bodyPr wrap="square" rtlCol="0">
            <a:spAutoFit/>
          </a:bodyPr>
          <a:lstStyle/>
          <a:p>
            <a:r>
              <a:rPr lang="ja-JP" altLang="en-US" sz="1600" dirty="0">
                <a:latin typeface="UD デジタル 教科書体 NK-B" panose="02020700000000000000" pitchFamily="18" charset="-128"/>
                <a:ea typeface="UD デジタル 教科書体 NK-B" panose="02020700000000000000" pitchFamily="18" charset="-128"/>
              </a:rPr>
              <a:t> ◇ 広域周遊コースの開発</a:t>
            </a:r>
          </a:p>
        </p:txBody>
      </p:sp>
      <p:sp>
        <p:nvSpPr>
          <p:cNvPr id="60" name="テキスト ボックス 59"/>
          <p:cNvSpPr txBox="1"/>
          <p:nvPr/>
        </p:nvSpPr>
        <p:spPr>
          <a:xfrm>
            <a:off x="5703463" y="3721054"/>
            <a:ext cx="4043521" cy="338554"/>
          </a:xfrm>
          <a:prstGeom prst="rect">
            <a:avLst/>
          </a:prstGeom>
          <a:noFill/>
        </p:spPr>
        <p:txBody>
          <a:bodyPr wrap="square" rtlCol="0">
            <a:spAutoFit/>
          </a:bodyPr>
          <a:lstStyle/>
          <a:p>
            <a:r>
              <a:rPr lang="ja-JP" altLang="en-US" sz="1600" dirty="0">
                <a:latin typeface="UD デジタル 教科書体 NK-B" panose="02020700000000000000" pitchFamily="18" charset="-128"/>
                <a:ea typeface="UD デジタル 教科書体 NK-B" panose="02020700000000000000" pitchFamily="18" charset="-128"/>
              </a:rPr>
              <a:t> ◇ 海上交通と連携した周遊コースの開発</a:t>
            </a:r>
          </a:p>
        </p:txBody>
      </p:sp>
      <p:sp>
        <p:nvSpPr>
          <p:cNvPr id="61" name="テキスト ボックス 60"/>
          <p:cNvSpPr txBox="1"/>
          <p:nvPr/>
        </p:nvSpPr>
        <p:spPr>
          <a:xfrm>
            <a:off x="5759424" y="4531025"/>
            <a:ext cx="3908933" cy="338554"/>
          </a:xfrm>
          <a:prstGeom prst="rect">
            <a:avLst/>
          </a:prstGeom>
          <a:noFill/>
        </p:spPr>
        <p:txBody>
          <a:bodyPr wrap="square" rtlCol="0">
            <a:spAutoFit/>
          </a:bodyPr>
          <a:lstStyle/>
          <a:p>
            <a:r>
              <a:rPr lang="ja-JP" altLang="en-US" sz="1600" dirty="0">
                <a:latin typeface="UD デジタル 教科書体 NK-B" panose="02020700000000000000" pitchFamily="18" charset="-128"/>
                <a:ea typeface="UD デジタル 教科書体 NK-B" panose="02020700000000000000" pitchFamily="18" charset="-128"/>
              </a:rPr>
              <a:t>◇ インバウンド向け教育旅行コースの開発</a:t>
            </a:r>
          </a:p>
        </p:txBody>
      </p:sp>
      <p:sp>
        <p:nvSpPr>
          <p:cNvPr id="62" name="テキスト ボックス 61">
            <a:extLst>
              <a:ext uri="{FF2B5EF4-FFF2-40B4-BE49-F238E27FC236}">
                <a16:creationId xmlns:a16="http://schemas.microsoft.com/office/drawing/2014/main" id="{EFF80923-FFBB-469D-8ADD-6706A9F97B59}"/>
              </a:ext>
            </a:extLst>
          </p:cNvPr>
          <p:cNvSpPr txBox="1"/>
          <p:nvPr/>
        </p:nvSpPr>
        <p:spPr>
          <a:xfrm>
            <a:off x="5799053" y="2819617"/>
            <a:ext cx="4210657" cy="954107"/>
          </a:xfrm>
          <a:prstGeom prst="rect">
            <a:avLst/>
          </a:prstGeom>
          <a:noFill/>
          <a:ln>
            <a:noFill/>
          </a:ln>
        </p:spPr>
        <p:txBody>
          <a:bodyPr wrap="square" rtlCol="0">
            <a:spAutoFit/>
          </a:bodyPr>
          <a:lstStyle/>
          <a:p>
            <a:r>
              <a:rPr lang="ja-JP" altLang="en-US" sz="1400" dirty="0">
                <a:latin typeface="UD デジタル 教科書体 NP-R" panose="02020400000000000000" pitchFamily="18" charset="-128"/>
                <a:ea typeface="UD デジタル 教科書体 NP-R" panose="02020400000000000000" pitchFamily="18" charset="-128"/>
              </a:rPr>
              <a:t>・兵庫・大阪における一体的な観光ニーズの</a:t>
            </a:r>
            <a:endParaRPr lang="en-US" altLang="ja-JP" sz="1400" dirty="0">
              <a:latin typeface="UD デジタル 教科書体 NP-R" panose="02020400000000000000" pitchFamily="18" charset="-128"/>
              <a:ea typeface="UD デジタル 教科書体 NP-R" panose="02020400000000000000" pitchFamily="18" charset="-128"/>
            </a:endParaRPr>
          </a:p>
          <a:p>
            <a:r>
              <a:rPr lang="ja-JP" altLang="en-US" sz="1400" dirty="0">
                <a:latin typeface="UD デジタル 教科書体 NP-R" panose="02020400000000000000" pitchFamily="18" charset="-128"/>
                <a:ea typeface="UD デジタル 教科書体 NP-R" panose="02020400000000000000" pitchFamily="18" charset="-128"/>
              </a:rPr>
              <a:t>　調査・実証等を通じた、双方の観光コンテ</a:t>
            </a:r>
            <a:endParaRPr lang="en-US" altLang="ja-JP" sz="1400" dirty="0">
              <a:latin typeface="UD デジタル 教科書体 NP-R" panose="02020400000000000000" pitchFamily="18" charset="-128"/>
              <a:ea typeface="UD デジタル 教科書体 NP-R" panose="02020400000000000000" pitchFamily="18" charset="-128"/>
            </a:endParaRPr>
          </a:p>
          <a:p>
            <a:r>
              <a:rPr lang="ja-JP" altLang="en-US" sz="1400" dirty="0">
                <a:latin typeface="UD デジタル 教科書体 NP-R" panose="02020400000000000000" pitchFamily="18" charset="-128"/>
                <a:ea typeface="UD デジタル 教科書体 NP-R" panose="02020400000000000000" pitchFamily="18" charset="-128"/>
              </a:rPr>
              <a:t>　ンツの強みを活かした広域周遊コースの開発</a:t>
            </a:r>
            <a:endParaRPr lang="en-US" altLang="ja-JP" sz="1400" dirty="0">
              <a:latin typeface="UD デジタル 教科書体 NP-R" panose="02020400000000000000" pitchFamily="18" charset="-128"/>
              <a:ea typeface="UD デジタル 教科書体 NP-R" panose="02020400000000000000" pitchFamily="18" charset="-128"/>
            </a:endParaRPr>
          </a:p>
          <a:p>
            <a:r>
              <a:rPr lang="ja-JP" altLang="en-US" sz="1400" dirty="0">
                <a:latin typeface="UD デジタル 教科書体 NP-R" panose="02020400000000000000" pitchFamily="18" charset="-128"/>
                <a:ea typeface="UD デジタル 教科書体 NP-R" panose="02020400000000000000" pitchFamily="18" charset="-128"/>
              </a:rPr>
              <a:t>　・提案</a:t>
            </a:r>
          </a:p>
        </p:txBody>
      </p:sp>
      <p:sp>
        <p:nvSpPr>
          <p:cNvPr id="63" name="テキスト ボックス 62">
            <a:extLst>
              <a:ext uri="{FF2B5EF4-FFF2-40B4-BE49-F238E27FC236}">
                <a16:creationId xmlns:a16="http://schemas.microsoft.com/office/drawing/2014/main" id="{EFF80923-FFBB-469D-8ADD-6706A9F97B59}"/>
              </a:ext>
            </a:extLst>
          </p:cNvPr>
          <p:cNvSpPr txBox="1"/>
          <p:nvPr/>
        </p:nvSpPr>
        <p:spPr>
          <a:xfrm>
            <a:off x="5833698" y="4013661"/>
            <a:ext cx="4083200" cy="523220"/>
          </a:xfrm>
          <a:prstGeom prst="rect">
            <a:avLst/>
          </a:prstGeom>
          <a:noFill/>
          <a:ln>
            <a:noFill/>
          </a:ln>
        </p:spPr>
        <p:txBody>
          <a:bodyPr wrap="square" rtlCol="0">
            <a:spAutoFit/>
          </a:bodyPr>
          <a:lstStyle/>
          <a:p>
            <a:r>
              <a:rPr lang="ja-JP" altLang="en-US" sz="1400" dirty="0">
                <a:latin typeface="UD デジタル 教科書体 NP-R" panose="02020400000000000000" pitchFamily="18" charset="-128"/>
                <a:ea typeface="UD デジタル 教科書体 NP-R" panose="02020400000000000000" pitchFamily="18" charset="-128"/>
              </a:rPr>
              <a:t>・実証結果を踏まえた、海上交通と陸路を組</a:t>
            </a:r>
            <a:endParaRPr lang="en-US" altLang="ja-JP" sz="1400" dirty="0">
              <a:latin typeface="UD デジタル 教科書体 NP-R" panose="02020400000000000000" pitchFamily="18" charset="-128"/>
              <a:ea typeface="UD デジタル 教科書体 NP-R" panose="02020400000000000000" pitchFamily="18" charset="-128"/>
            </a:endParaRPr>
          </a:p>
          <a:p>
            <a:r>
              <a:rPr lang="en-US" altLang="ja-JP" sz="1400" dirty="0">
                <a:latin typeface="UD デジタル 教科書体 NP-R" panose="02020400000000000000" pitchFamily="18" charset="-128"/>
                <a:ea typeface="UD デジタル 教科書体 NP-R" panose="02020400000000000000" pitchFamily="18" charset="-128"/>
              </a:rPr>
              <a:t>   </a:t>
            </a:r>
            <a:r>
              <a:rPr lang="ja-JP" altLang="en-US" sz="1400" dirty="0">
                <a:latin typeface="UD デジタル 教科書体 NP-R" panose="02020400000000000000" pitchFamily="18" charset="-128"/>
                <a:ea typeface="UD デジタル 教科書体 NP-R" panose="02020400000000000000" pitchFamily="18" charset="-128"/>
              </a:rPr>
              <a:t>み合わせた周遊コースの開発</a:t>
            </a:r>
          </a:p>
        </p:txBody>
      </p:sp>
      <p:sp>
        <p:nvSpPr>
          <p:cNvPr id="64" name="テキスト ボックス 63">
            <a:extLst>
              <a:ext uri="{FF2B5EF4-FFF2-40B4-BE49-F238E27FC236}">
                <a16:creationId xmlns:a16="http://schemas.microsoft.com/office/drawing/2014/main" id="{EFF80923-FFBB-469D-8ADD-6706A9F97B59}"/>
              </a:ext>
            </a:extLst>
          </p:cNvPr>
          <p:cNvSpPr txBox="1"/>
          <p:nvPr/>
        </p:nvSpPr>
        <p:spPr>
          <a:xfrm>
            <a:off x="5819409" y="4783747"/>
            <a:ext cx="3824386" cy="523220"/>
          </a:xfrm>
          <a:prstGeom prst="rect">
            <a:avLst/>
          </a:prstGeom>
          <a:noFill/>
          <a:ln>
            <a:noFill/>
          </a:ln>
        </p:spPr>
        <p:txBody>
          <a:bodyPr wrap="square" rtlCol="0">
            <a:spAutoFit/>
          </a:bodyPr>
          <a:lstStyle/>
          <a:p>
            <a:r>
              <a:rPr lang="ja-JP" altLang="en-US" sz="1400" dirty="0">
                <a:latin typeface="UD デジタル 教科書体 NP-R" panose="02020400000000000000" pitchFamily="18" charset="-128"/>
                <a:ea typeface="UD デジタル 教科書体 NP-R" panose="02020400000000000000" pitchFamily="18" charset="-128"/>
              </a:rPr>
              <a:t>・主にインバウンドを対象とした教育旅行の</a:t>
            </a:r>
            <a:endParaRPr lang="en-US" altLang="ja-JP" sz="1400" dirty="0">
              <a:latin typeface="UD デジタル 教科書体 NP-R" panose="02020400000000000000" pitchFamily="18" charset="-128"/>
              <a:ea typeface="UD デジタル 教科書体 NP-R" panose="02020400000000000000" pitchFamily="18" charset="-128"/>
            </a:endParaRPr>
          </a:p>
          <a:p>
            <a:r>
              <a:rPr lang="en-US" altLang="ja-JP" sz="1400" dirty="0">
                <a:latin typeface="UD デジタル 教科書体 NP-R" panose="02020400000000000000" pitchFamily="18" charset="-128"/>
                <a:ea typeface="UD デジタル 教科書体 NP-R" panose="02020400000000000000" pitchFamily="18" charset="-128"/>
              </a:rPr>
              <a:t>   </a:t>
            </a:r>
            <a:r>
              <a:rPr lang="ja-JP" altLang="en-US" sz="1400" dirty="0">
                <a:latin typeface="UD デジタル 教科書体 NP-R" panose="02020400000000000000" pitchFamily="18" charset="-128"/>
                <a:ea typeface="UD デジタル 教科書体 NP-R" panose="02020400000000000000" pitchFamily="18" charset="-128"/>
              </a:rPr>
              <a:t>周遊コースの開発</a:t>
            </a:r>
          </a:p>
        </p:txBody>
      </p:sp>
      <p:sp>
        <p:nvSpPr>
          <p:cNvPr id="37" name="角丸四角形 36"/>
          <p:cNvSpPr/>
          <p:nvPr/>
        </p:nvSpPr>
        <p:spPr>
          <a:xfrm>
            <a:off x="1671286" y="1855660"/>
            <a:ext cx="3915815" cy="498311"/>
          </a:xfrm>
          <a:prstGeom prst="round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8" name="テキスト ボックス 37"/>
          <p:cNvSpPr txBox="1"/>
          <p:nvPr/>
        </p:nvSpPr>
        <p:spPr>
          <a:xfrm>
            <a:off x="1698261" y="1814647"/>
            <a:ext cx="3900344" cy="584775"/>
          </a:xfrm>
          <a:prstGeom prst="rect">
            <a:avLst/>
          </a:prstGeom>
          <a:noFill/>
        </p:spPr>
        <p:txBody>
          <a:bodyPr wrap="square" rtlCol="0">
            <a:spAutoFit/>
          </a:bodyPr>
          <a:lstStyle/>
          <a:p>
            <a:pPr algn="ctr"/>
            <a:r>
              <a:rPr lang="ja-JP" altLang="en-US" sz="1600" dirty="0">
                <a:solidFill>
                  <a:srgbClr val="0000CC"/>
                </a:solidFill>
                <a:latin typeface="UD デジタル 教科書体 NK-B" panose="02020700000000000000" pitchFamily="18" charset="-128"/>
                <a:ea typeface="UD デジタル 教科書体 NK-B" panose="02020700000000000000" pitchFamily="18" charset="-128"/>
              </a:rPr>
              <a:t>コロナ禍の需要喚起と、</a:t>
            </a:r>
            <a:endParaRPr lang="en-US" altLang="ja-JP" sz="1600" dirty="0">
              <a:solidFill>
                <a:srgbClr val="0000CC"/>
              </a:solidFill>
              <a:latin typeface="UD デジタル 教科書体 NK-B" panose="02020700000000000000" pitchFamily="18" charset="-128"/>
              <a:ea typeface="UD デジタル 教科書体 NK-B" panose="02020700000000000000" pitchFamily="18" charset="-128"/>
            </a:endParaRPr>
          </a:p>
          <a:p>
            <a:pPr algn="ctr"/>
            <a:r>
              <a:rPr lang="ja-JP" altLang="en-US" sz="1600" dirty="0">
                <a:solidFill>
                  <a:srgbClr val="0000CC"/>
                </a:solidFill>
                <a:latin typeface="UD デジタル 教科書体 NK-B" panose="02020700000000000000" pitchFamily="18" charset="-128"/>
                <a:ea typeface="UD デジタル 教科書体 NK-B" panose="02020700000000000000" pitchFamily="18" charset="-128"/>
              </a:rPr>
              <a:t>ポストコロナを見据えた取組</a:t>
            </a:r>
            <a:endParaRPr lang="en-US" altLang="ja-JP" sz="1600" dirty="0">
              <a:solidFill>
                <a:srgbClr val="0000CC"/>
              </a:solidFill>
              <a:latin typeface="UD デジタル 教科書体 NK-B" panose="02020700000000000000" pitchFamily="18" charset="-128"/>
              <a:ea typeface="UD デジタル 教科書体 NK-B" panose="02020700000000000000" pitchFamily="18" charset="-128"/>
            </a:endParaRPr>
          </a:p>
        </p:txBody>
      </p:sp>
      <p:sp>
        <p:nvSpPr>
          <p:cNvPr id="65" name="角丸四角形 64"/>
          <p:cNvSpPr/>
          <p:nvPr/>
        </p:nvSpPr>
        <p:spPr>
          <a:xfrm>
            <a:off x="5752542" y="1844319"/>
            <a:ext cx="3915815" cy="498311"/>
          </a:xfrm>
          <a:prstGeom prst="round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6" name="テキスト ボックス 65"/>
          <p:cNvSpPr txBox="1"/>
          <p:nvPr/>
        </p:nvSpPr>
        <p:spPr>
          <a:xfrm>
            <a:off x="5791021" y="1814646"/>
            <a:ext cx="3900344" cy="584775"/>
          </a:xfrm>
          <a:prstGeom prst="rect">
            <a:avLst/>
          </a:prstGeom>
          <a:noFill/>
        </p:spPr>
        <p:txBody>
          <a:bodyPr wrap="square" rtlCol="0">
            <a:spAutoFit/>
          </a:bodyPr>
          <a:lstStyle/>
          <a:p>
            <a:pPr algn="ctr"/>
            <a:r>
              <a:rPr lang="ja-JP" altLang="en-US" sz="1600" dirty="0">
                <a:solidFill>
                  <a:srgbClr val="0000CC"/>
                </a:solidFill>
                <a:latin typeface="UD デジタル 教科書体 NK-B" panose="02020700000000000000" pitchFamily="18" charset="-128"/>
                <a:ea typeface="UD デジタル 教科書体 NK-B" panose="02020700000000000000" pitchFamily="18" charset="-128"/>
              </a:rPr>
              <a:t>ポストコロナの国内観光の充実と、</a:t>
            </a:r>
            <a:endParaRPr lang="en-US" altLang="ja-JP" sz="1600" dirty="0">
              <a:solidFill>
                <a:srgbClr val="0000CC"/>
              </a:solidFill>
              <a:latin typeface="UD デジタル 教科書体 NK-B" panose="02020700000000000000" pitchFamily="18" charset="-128"/>
              <a:ea typeface="UD デジタル 教科書体 NK-B" panose="02020700000000000000" pitchFamily="18" charset="-128"/>
            </a:endParaRPr>
          </a:p>
          <a:p>
            <a:pPr algn="ctr"/>
            <a:r>
              <a:rPr lang="ja-JP" altLang="en-US" sz="1600" dirty="0">
                <a:solidFill>
                  <a:srgbClr val="0000CC"/>
                </a:solidFill>
                <a:latin typeface="UD デジタル 教科書体 NK-B" panose="02020700000000000000" pitchFamily="18" charset="-128"/>
                <a:ea typeface="UD デジタル 教科書体 NK-B" panose="02020700000000000000" pitchFamily="18" charset="-128"/>
              </a:rPr>
              <a:t>インバウンド対策の強化</a:t>
            </a:r>
            <a:endParaRPr lang="en-US" altLang="ja-JP" sz="1600" dirty="0">
              <a:solidFill>
                <a:srgbClr val="0000CC"/>
              </a:solidFill>
              <a:latin typeface="UD デジタル 教科書体 NK-B" panose="02020700000000000000" pitchFamily="18" charset="-128"/>
              <a:ea typeface="UD デジタル 教科書体 NK-B" panose="02020700000000000000" pitchFamily="18" charset="-128"/>
            </a:endParaRPr>
          </a:p>
        </p:txBody>
      </p:sp>
      <p:pic>
        <p:nvPicPr>
          <p:cNvPr id="39" name="図 38"/>
          <p:cNvPicPr>
            <a:picLocks noChangeAspect="1"/>
          </p:cNvPicPr>
          <p:nvPr/>
        </p:nvPicPr>
        <p:blipFill rotWithShape="1">
          <a:blip r:embed="rId2" cstate="print">
            <a:extLst>
              <a:ext uri="{28A0092B-C50C-407E-A947-70E740481C1C}">
                <a14:useLocalDpi xmlns:a14="http://schemas.microsoft.com/office/drawing/2010/main"/>
              </a:ext>
            </a:extLst>
          </a:blip>
          <a:srcRect/>
          <a:stretch/>
        </p:blipFill>
        <p:spPr>
          <a:xfrm>
            <a:off x="5752542" y="6027835"/>
            <a:ext cx="725716" cy="403374"/>
          </a:xfrm>
          <a:prstGeom prst="rect">
            <a:avLst/>
          </a:prstGeom>
        </p:spPr>
      </p:pic>
      <p:pic>
        <p:nvPicPr>
          <p:cNvPr id="52" name="図 51"/>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6500588" y="6024188"/>
            <a:ext cx="1017123" cy="410668"/>
          </a:xfrm>
          <a:prstGeom prst="rect">
            <a:avLst/>
          </a:prstGeom>
        </p:spPr>
      </p:pic>
      <p:pic>
        <p:nvPicPr>
          <p:cNvPr id="53" name="図 52"/>
          <p:cNvPicPr>
            <a:picLocks noChangeAspect="1"/>
          </p:cNvPicPr>
          <p:nvPr/>
        </p:nvPicPr>
        <p:blipFill rotWithShape="1">
          <a:blip r:embed="rId4" cstate="print">
            <a:extLst>
              <a:ext uri="{28A0092B-C50C-407E-A947-70E740481C1C}">
                <a14:useLocalDpi xmlns:a14="http://schemas.microsoft.com/office/drawing/2010/main"/>
              </a:ext>
            </a:extLst>
          </a:blip>
          <a:srcRect/>
          <a:stretch/>
        </p:blipFill>
        <p:spPr>
          <a:xfrm>
            <a:off x="7604070" y="6067299"/>
            <a:ext cx="766352" cy="340853"/>
          </a:xfrm>
          <a:prstGeom prst="rect">
            <a:avLst/>
          </a:prstGeom>
        </p:spPr>
      </p:pic>
      <p:pic>
        <p:nvPicPr>
          <p:cNvPr id="67" name="図 66"/>
          <p:cNvPicPr>
            <a:picLocks noChangeAspect="1"/>
          </p:cNvPicPr>
          <p:nvPr/>
        </p:nvPicPr>
        <p:blipFill rotWithShape="1">
          <a:blip r:embed="rId5" cstate="print">
            <a:extLst>
              <a:ext uri="{28A0092B-C50C-407E-A947-70E740481C1C}">
                <a14:useLocalDpi xmlns:a14="http://schemas.microsoft.com/office/drawing/2010/main"/>
              </a:ext>
            </a:extLst>
          </a:blip>
          <a:srcRect/>
          <a:stretch/>
        </p:blipFill>
        <p:spPr>
          <a:xfrm>
            <a:off x="8501002" y="6103788"/>
            <a:ext cx="1026169" cy="267873"/>
          </a:xfrm>
          <a:prstGeom prst="rect">
            <a:avLst/>
          </a:prstGeom>
        </p:spPr>
      </p:pic>
      <p:sp>
        <p:nvSpPr>
          <p:cNvPr id="2" name="スライド番号プレースホルダー 1"/>
          <p:cNvSpPr>
            <a:spLocks noGrp="1"/>
          </p:cNvSpPr>
          <p:nvPr>
            <p:ph type="sldNum" sz="quarter" idx="12"/>
          </p:nvPr>
        </p:nvSpPr>
        <p:spPr/>
        <p:txBody>
          <a:bodyPr/>
          <a:lstStyle/>
          <a:p>
            <a:fld id="{87C2D5A9-7FE8-4BCE-BC19-6C3698A60E78}" type="slidenum">
              <a:rPr kumimoji="1" lang="ja-JP" altLang="en-US" smtClean="0"/>
              <a:t>13</a:t>
            </a:fld>
            <a:endParaRPr kumimoji="1" lang="ja-JP" altLang="en-US"/>
          </a:p>
        </p:txBody>
      </p:sp>
    </p:spTree>
    <p:extLst>
      <p:ext uri="{BB962C8B-B14F-4D97-AF65-F5344CB8AC3E}">
        <p14:creationId xmlns:p14="http://schemas.microsoft.com/office/powerpoint/2010/main" val="353073761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 name="角丸四角形 54"/>
          <p:cNvSpPr/>
          <p:nvPr/>
        </p:nvSpPr>
        <p:spPr>
          <a:xfrm>
            <a:off x="5752542" y="1844319"/>
            <a:ext cx="3915815" cy="498311"/>
          </a:xfrm>
          <a:prstGeom prst="round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テキスト ボックス 6"/>
          <p:cNvSpPr txBox="1"/>
          <p:nvPr/>
        </p:nvSpPr>
        <p:spPr>
          <a:xfrm>
            <a:off x="31341" y="1430764"/>
            <a:ext cx="2280478" cy="400110"/>
          </a:xfrm>
          <a:prstGeom prst="rect">
            <a:avLst/>
          </a:prstGeom>
          <a:noFill/>
        </p:spPr>
        <p:txBody>
          <a:bodyPr wrap="square" rtlCol="0">
            <a:spAutoFit/>
          </a:bodyPr>
          <a:lstStyle/>
          <a:p>
            <a:r>
              <a:rPr kumimoji="1" lang="en-US" altLang="ja-JP" sz="2000" dirty="0">
                <a:latin typeface="UD デジタル 教科書体 NK-B" panose="02020700000000000000" pitchFamily="18" charset="-128"/>
                <a:ea typeface="UD デジタル 教科書体 NK-B" panose="02020700000000000000" pitchFamily="18" charset="-128"/>
              </a:rPr>
              <a:t>【</a:t>
            </a:r>
            <a:r>
              <a:rPr kumimoji="1" lang="ja-JP" altLang="en-US" sz="2000" dirty="0">
                <a:latin typeface="UD デジタル 教科書体 NK-B" panose="02020700000000000000" pitchFamily="18" charset="-128"/>
                <a:ea typeface="UD デジタル 教科書体 NK-B" panose="02020700000000000000" pitchFamily="18" charset="-128"/>
              </a:rPr>
              <a:t>連携内容</a:t>
            </a:r>
            <a:r>
              <a:rPr kumimoji="1" lang="en-US" altLang="ja-JP" sz="2000" dirty="0">
                <a:latin typeface="UD デジタル 教科書体 NK-B" panose="02020700000000000000" pitchFamily="18" charset="-128"/>
                <a:ea typeface="UD デジタル 教科書体 NK-B" panose="02020700000000000000" pitchFamily="18" charset="-128"/>
              </a:rPr>
              <a:t>】</a:t>
            </a:r>
          </a:p>
        </p:txBody>
      </p:sp>
      <p:sp>
        <p:nvSpPr>
          <p:cNvPr id="10" name="角丸四角形 9"/>
          <p:cNvSpPr/>
          <p:nvPr/>
        </p:nvSpPr>
        <p:spPr>
          <a:xfrm>
            <a:off x="173524" y="2340323"/>
            <a:ext cx="9732476" cy="2312440"/>
          </a:xfrm>
          <a:prstGeom prst="roundRect">
            <a:avLst>
              <a:gd name="adj" fmla="val 6195"/>
            </a:avLst>
          </a:prstGeom>
          <a:solidFill>
            <a:schemeClr val="accent1">
              <a:lumMod val="20000"/>
              <a:lumOff val="80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dirty="0">
                <a:solidFill>
                  <a:schemeClr val="tx1"/>
                </a:solidFill>
                <a:latin typeface="UD デジタル 教科書体 NK-B" panose="02020700000000000000" pitchFamily="18" charset="-128"/>
                <a:ea typeface="UD デジタル 教科書体 NK-B" panose="02020700000000000000" pitchFamily="18" charset="-128"/>
              </a:rPr>
              <a:t>　</a:t>
            </a:r>
            <a:endParaRPr kumimoji="1" lang="en-US" altLang="ja-JP" dirty="0">
              <a:solidFill>
                <a:schemeClr val="tx1"/>
              </a:solidFill>
              <a:latin typeface="UD デジタル 教科書体 NK-B" panose="02020700000000000000" pitchFamily="18" charset="-128"/>
              <a:ea typeface="UD デジタル 教科書体 NK-B" panose="02020700000000000000" pitchFamily="18" charset="-128"/>
            </a:endParaRPr>
          </a:p>
        </p:txBody>
      </p:sp>
      <p:sp>
        <p:nvSpPr>
          <p:cNvPr id="11" name="角丸四角形 10"/>
          <p:cNvSpPr/>
          <p:nvPr/>
        </p:nvSpPr>
        <p:spPr>
          <a:xfrm>
            <a:off x="173524" y="4769139"/>
            <a:ext cx="9732475" cy="2055880"/>
          </a:xfrm>
          <a:prstGeom prst="roundRect">
            <a:avLst>
              <a:gd name="adj" fmla="val 6195"/>
            </a:avLst>
          </a:prstGeom>
          <a:solidFill>
            <a:schemeClr val="accent1">
              <a:lumMod val="20000"/>
              <a:lumOff val="80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dirty="0">
                <a:solidFill>
                  <a:schemeClr val="tx1"/>
                </a:solidFill>
                <a:latin typeface="UD デジタル 教科書体 NK-B" panose="02020700000000000000" pitchFamily="18" charset="-128"/>
                <a:ea typeface="UD デジタル 教科書体 NK-B" panose="02020700000000000000" pitchFamily="18" charset="-128"/>
              </a:rPr>
              <a:t>　</a:t>
            </a:r>
            <a:endParaRPr kumimoji="1" lang="en-US" altLang="ja-JP" dirty="0">
              <a:solidFill>
                <a:schemeClr val="tx1"/>
              </a:solidFill>
              <a:latin typeface="UD デジタル 教科書体 NK-B" panose="02020700000000000000" pitchFamily="18" charset="-128"/>
              <a:ea typeface="UD デジタル 教科書体 NK-B" panose="02020700000000000000" pitchFamily="18" charset="-128"/>
            </a:endParaRPr>
          </a:p>
        </p:txBody>
      </p:sp>
      <p:sp>
        <p:nvSpPr>
          <p:cNvPr id="20" name="角丸四角形 19"/>
          <p:cNvSpPr/>
          <p:nvPr/>
        </p:nvSpPr>
        <p:spPr>
          <a:xfrm>
            <a:off x="1671285" y="2472738"/>
            <a:ext cx="3980691" cy="1844624"/>
          </a:xfrm>
          <a:prstGeom prst="roundRect">
            <a:avLst>
              <a:gd name="adj" fmla="val 11811"/>
            </a:avLst>
          </a:prstGeom>
          <a:ln w="28575">
            <a:solidFill>
              <a:schemeClr val="accent6">
                <a:lumMod val="60000"/>
                <a:lumOff val="40000"/>
              </a:schemeClr>
            </a:solidFill>
          </a:ln>
        </p:spPr>
        <p:style>
          <a:lnRef idx="2">
            <a:schemeClr val="accent1"/>
          </a:lnRef>
          <a:fillRef idx="1">
            <a:schemeClr val="lt1"/>
          </a:fillRef>
          <a:effectRef idx="0">
            <a:schemeClr val="accent1"/>
          </a:effectRef>
          <a:fontRef idx="minor">
            <a:schemeClr val="dk1"/>
          </a:fontRef>
        </p:style>
        <p:txBody>
          <a:bodyPr lIns="0" tIns="54000" rIns="0" bIns="0" rtlCol="0" anchor="t" anchorCtr="0"/>
          <a:lstStyle/>
          <a:p>
            <a:r>
              <a:rPr kumimoji="1" lang="ja-JP" altLang="en-US" sz="1600" dirty="0">
                <a:solidFill>
                  <a:schemeClr val="tx1"/>
                </a:solidFill>
                <a:latin typeface="UD デジタル 教科書体 NK-B" panose="02020700000000000000" pitchFamily="18" charset="-128"/>
                <a:ea typeface="UD デジタル 教科書体 NK-B" panose="02020700000000000000" pitchFamily="18" charset="-128"/>
              </a:rPr>
              <a:t> </a:t>
            </a:r>
            <a:endParaRPr lang="en-US" altLang="ja-JP" sz="1600" dirty="0">
              <a:latin typeface="UD デジタル 教科書体 NK-B" panose="02020700000000000000" pitchFamily="18" charset="-128"/>
              <a:ea typeface="UD デジタル 教科書体 NK-B" panose="02020700000000000000" pitchFamily="18" charset="-128"/>
            </a:endParaRPr>
          </a:p>
          <a:p>
            <a:r>
              <a:rPr lang="ja-JP" altLang="en-US" sz="1600" dirty="0">
                <a:latin typeface="UD デジタル 教科書体 NK-B" panose="02020700000000000000" pitchFamily="18" charset="-128"/>
                <a:ea typeface="UD デジタル 教科書体 NK-B" panose="02020700000000000000" pitchFamily="18" charset="-128"/>
              </a:rPr>
              <a:t> </a:t>
            </a:r>
            <a:endParaRPr lang="en-US" altLang="ja-JP" sz="1600" dirty="0">
              <a:latin typeface="UD デジタル 教科書体 NK-B" panose="02020700000000000000" pitchFamily="18" charset="-128"/>
              <a:ea typeface="UD デジタル 教科書体 NK-B" panose="02020700000000000000" pitchFamily="18" charset="-128"/>
            </a:endParaRPr>
          </a:p>
          <a:p>
            <a:endParaRPr lang="en-US" altLang="ja-JP" sz="1600" dirty="0">
              <a:latin typeface="UD デジタル 教科書体 NK-B" panose="02020700000000000000" pitchFamily="18" charset="-128"/>
              <a:ea typeface="UD デジタル 教科書体 NK-B" panose="02020700000000000000" pitchFamily="18" charset="-128"/>
            </a:endParaRPr>
          </a:p>
          <a:p>
            <a:endParaRPr lang="en-US" altLang="ja-JP" sz="1600" dirty="0">
              <a:latin typeface="UD デジタル 教科書体 NK-B" panose="02020700000000000000" pitchFamily="18" charset="-128"/>
              <a:ea typeface="UD デジタル 教科書体 NK-B" panose="02020700000000000000" pitchFamily="18" charset="-128"/>
            </a:endParaRPr>
          </a:p>
          <a:p>
            <a:endParaRPr lang="en-US" altLang="ja-JP" sz="1600" dirty="0">
              <a:latin typeface="UD デジタル 教科書体 NK-B" panose="02020700000000000000" pitchFamily="18" charset="-128"/>
              <a:ea typeface="UD デジタル 教科書体 NK-B" panose="02020700000000000000" pitchFamily="18" charset="-128"/>
            </a:endParaRPr>
          </a:p>
          <a:p>
            <a:r>
              <a:rPr lang="ja-JP" altLang="en-US" sz="1600" dirty="0">
                <a:latin typeface="UD デジタル 教科書体 NK-B" panose="02020700000000000000" pitchFamily="18" charset="-128"/>
                <a:ea typeface="UD デジタル 教科書体 NK-B" panose="02020700000000000000" pitchFamily="18" charset="-128"/>
              </a:rPr>
              <a:t> </a:t>
            </a:r>
          </a:p>
          <a:p>
            <a:endParaRPr lang="ja-JP" altLang="en-US" sz="1600" dirty="0">
              <a:latin typeface="UD デジタル 教科書体 NK-B" panose="02020700000000000000" pitchFamily="18" charset="-128"/>
              <a:ea typeface="UD デジタル 教科書体 NK-B" panose="02020700000000000000" pitchFamily="18" charset="-128"/>
            </a:endParaRPr>
          </a:p>
        </p:txBody>
      </p:sp>
      <p:sp>
        <p:nvSpPr>
          <p:cNvPr id="21" name="角丸四角形 20"/>
          <p:cNvSpPr/>
          <p:nvPr/>
        </p:nvSpPr>
        <p:spPr>
          <a:xfrm>
            <a:off x="5770200" y="2471649"/>
            <a:ext cx="4031213" cy="4238921"/>
          </a:xfrm>
          <a:prstGeom prst="roundRect">
            <a:avLst>
              <a:gd name="adj" fmla="val 7923"/>
            </a:avLst>
          </a:prstGeom>
          <a:ln w="28575">
            <a:solidFill>
              <a:schemeClr val="accent6">
                <a:lumMod val="60000"/>
                <a:lumOff val="40000"/>
              </a:schemeClr>
            </a:solidFill>
          </a:ln>
        </p:spPr>
        <p:style>
          <a:lnRef idx="2">
            <a:schemeClr val="accent1"/>
          </a:lnRef>
          <a:fillRef idx="1">
            <a:schemeClr val="lt1"/>
          </a:fillRef>
          <a:effectRef idx="0">
            <a:schemeClr val="accent1"/>
          </a:effectRef>
          <a:fontRef idx="minor">
            <a:schemeClr val="dk1"/>
          </a:fontRef>
        </p:style>
        <p:txBody>
          <a:bodyPr lIns="0" tIns="54000" rIns="0" bIns="0" rtlCol="0" anchor="t" anchorCtr="0"/>
          <a:lstStyle/>
          <a:p>
            <a:endParaRPr lang="en-US" altLang="ja-JP" sz="1600" dirty="0">
              <a:latin typeface="UD デジタル 教科書体 NK-B" panose="02020700000000000000" pitchFamily="18" charset="-128"/>
              <a:ea typeface="UD デジタル 教科書体 NK-B" panose="02020700000000000000" pitchFamily="18" charset="-128"/>
            </a:endParaRPr>
          </a:p>
          <a:p>
            <a:r>
              <a:rPr lang="ja-JP" altLang="en-US" sz="1600" dirty="0">
                <a:latin typeface="UD デジタル 教科書体 NK-B" panose="02020700000000000000" pitchFamily="18" charset="-128"/>
                <a:ea typeface="UD デジタル 教科書体 NK-B" panose="02020700000000000000" pitchFamily="18" charset="-128"/>
              </a:rPr>
              <a:t> </a:t>
            </a:r>
            <a:endParaRPr lang="en-US" altLang="ja-JP" sz="1600" dirty="0">
              <a:latin typeface="UD デジタル 教科書体 NK-B" panose="02020700000000000000" pitchFamily="18" charset="-128"/>
              <a:ea typeface="UD デジタル 教科書体 NK-B" panose="02020700000000000000" pitchFamily="18" charset="-128"/>
            </a:endParaRPr>
          </a:p>
          <a:p>
            <a:endParaRPr lang="ja-JP" altLang="en-US" sz="1600" dirty="0">
              <a:latin typeface="UD デジタル 教科書体 NK-B" panose="02020700000000000000" pitchFamily="18" charset="-128"/>
              <a:ea typeface="UD デジタル 教科書体 NK-B" panose="02020700000000000000" pitchFamily="18" charset="-128"/>
            </a:endParaRPr>
          </a:p>
          <a:p>
            <a:endParaRPr kumimoji="1" lang="ja-JP" altLang="en-US" sz="1600" dirty="0">
              <a:solidFill>
                <a:schemeClr val="tx1"/>
              </a:solidFill>
              <a:latin typeface="UD デジタル 教科書体 NK-B" panose="02020700000000000000" pitchFamily="18" charset="-128"/>
              <a:ea typeface="UD デジタル 教科書体 NK-B" panose="02020700000000000000" pitchFamily="18" charset="-128"/>
            </a:endParaRPr>
          </a:p>
        </p:txBody>
      </p:sp>
      <p:sp>
        <p:nvSpPr>
          <p:cNvPr id="22" name="角丸四角形 21"/>
          <p:cNvSpPr/>
          <p:nvPr/>
        </p:nvSpPr>
        <p:spPr>
          <a:xfrm>
            <a:off x="1671286" y="4840938"/>
            <a:ext cx="3980690" cy="1907496"/>
          </a:xfrm>
          <a:prstGeom prst="roundRect">
            <a:avLst>
              <a:gd name="adj" fmla="val 11811"/>
            </a:avLst>
          </a:prstGeom>
          <a:ln w="28575">
            <a:solidFill>
              <a:schemeClr val="accent6">
                <a:lumMod val="60000"/>
                <a:lumOff val="40000"/>
              </a:schemeClr>
            </a:solidFill>
          </a:ln>
        </p:spPr>
        <p:style>
          <a:lnRef idx="2">
            <a:schemeClr val="accent1"/>
          </a:lnRef>
          <a:fillRef idx="1">
            <a:schemeClr val="lt1"/>
          </a:fillRef>
          <a:effectRef idx="0">
            <a:schemeClr val="accent1"/>
          </a:effectRef>
          <a:fontRef idx="minor">
            <a:schemeClr val="dk1"/>
          </a:fontRef>
        </p:style>
        <p:txBody>
          <a:bodyPr lIns="0" tIns="54000" rIns="0" bIns="0" rtlCol="0" anchor="t" anchorCtr="0"/>
          <a:lstStyle/>
          <a:p>
            <a:endParaRPr lang="ja-JP" altLang="en-US" sz="1600" dirty="0">
              <a:latin typeface="UD デジタル 教科書体 NK-B" panose="02020700000000000000" pitchFamily="18" charset="-128"/>
              <a:ea typeface="UD デジタル 教科書体 NK-B" panose="02020700000000000000" pitchFamily="18" charset="-128"/>
            </a:endParaRPr>
          </a:p>
        </p:txBody>
      </p:sp>
      <p:sp>
        <p:nvSpPr>
          <p:cNvPr id="35" name="角丸四角形 34"/>
          <p:cNvSpPr/>
          <p:nvPr/>
        </p:nvSpPr>
        <p:spPr>
          <a:xfrm>
            <a:off x="310537" y="2536599"/>
            <a:ext cx="1232211" cy="646101"/>
          </a:xfrm>
          <a:prstGeom prst="round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ja-JP" altLang="en-US" sz="1600" dirty="0">
                <a:latin typeface="UD デジタル 教科書体 NK-B" panose="02020700000000000000" pitchFamily="18" charset="-128"/>
                <a:ea typeface="UD デジタル 教科書体 NK-B" panose="02020700000000000000" pitchFamily="18" charset="-128"/>
              </a:rPr>
              <a:t>プロモー</a:t>
            </a:r>
            <a:endParaRPr kumimoji="1" lang="en-US" altLang="ja-JP" sz="1600" dirty="0">
              <a:latin typeface="UD デジタル 教科書体 NK-B" panose="02020700000000000000" pitchFamily="18" charset="-128"/>
              <a:ea typeface="UD デジタル 教科書体 NK-B" panose="02020700000000000000" pitchFamily="18" charset="-128"/>
            </a:endParaRPr>
          </a:p>
          <a:p>
            <a:pPr algn="ctr"/>
            <a:r>
              <a:rPr kumimoji="1" lang="ja-JP" altLang="en-US" sz="1600" dirty="0">
                <a:latin typeface="UD デジタル 教科書体 NK-B" panose="02020700000000000000" pitchFamily="18" charset="-128"/>
                <a:ea typeface="UD デジタル 教科書体 NK-B" panose="02020700000000000000" pitchFamily="18" charset="-128"/>
              </a:rPr>
              <a:t>ション</a:t>
            </a:r>
            <a:endParaRPr kumimoji="1" lang="en-US" altLang="ja-JP" sz="1600" dirty="0">
              <a:latin typeface="UD デジタル 教科書体 NK-B" panose="02020700000000000000" pitchFamily="18" charset="-128"/>
              <a:ea typeface="UD デジタル 教科書体 NK-B" panose="02020700000000000000" pitchFamily="18" charset="-128"/>
            </a:endParaRPr>
          </a:p>
        </p:txBody>
      </p:sp>
      <p:sp>
        <p:nvSpPr>
          <p:cNvPr id="36" name="角丸四角形 35"/>
          <p:cNvSpPr/>
          <p:nvPr/>
        </p:nvSpPr>
        <p:spPr>
          <a:xfrm>
            <a:off x="280804" y="4863536"/>
            <a:ext cx="1214818" cy="596404"/>
          </a:xfrm>
          <a:prstGeom prst="round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600" dirty="0">
                <a:latin typeface="UD デジタル 教科書体 NK-B" panose="02020700000000000000" pitchFamily="18" charset="-128"/>
                <a:ea typeface="UD デジタル 教科書体 NK-B" panose="02020700000000000000" pitchFamily="18" charset="-128"/>
              </a:rPr>
              <a:t>情報発信</a:t>
            </a:r>
          </a:p>
        </p:txBody>
      </p:sp>
      <p:sp>
        <p:nvSpPr>
          <p:cNvPr id="3" name="スライド番号プレースホルダー 2"/>
          <p:cNvSpPr>
            <a:spLocks noGrp="1"/>
          </p:cNvSpPr>
          <p:nvPr>
            <p:ph type="sldNum" sz="quarter" idx="12"/>
          </p:nvPr>
        </p:nvSpPr>
        <p:spPr>
          <a:xfrm>
            <a:off x="7624856" y="6472875"/>
            <a:ext cx="2228850" cy="365125"/>
          </a:xfrm>
        </p:spPr>
        <p:txBody>
          <a:bodyPr/>
          <a:lstStyle/>
          <a:p>
            <a:fld id="{87C2D5A9-7FE8-4BCE-BC19-6C3698A60E78}" type="slidenum">
              <a:rPr kumimoji="1" lang="ja-JP" altLang="en-US" sz="1400" smtClean="0">
                <a:solidFill>
                  <a:schemeClr val="tx1"/>
                </a:solidFill>
              </a:rPr>
              <a:t>14</a:t>
            </a:fld>
            <a:endParaRPr kumimoji="1" lang="ja-JP" altLang="en-US" sz="1400" dirty="0">
              <a:solidFill>
                <a:schemeClr val="tx1"/>
              </a:solidFill>
            </a:endParaRPr>
          </a:p>
        </p:txBody>
      </p:sp>
      <p:sp>
        <p:nvSpPr>
          <p:cNvPr id="41" name="テキスト ボックス 40"/>
          <p:cNvSpPr txBox="1"/>
          <p:nvPr/>
        </p:nvSpPr>
        <p:spPr>
          <a:xfrm>
            <a:off x="1671286" y="1485884"/>
            <a:ext cx="3852069" cy="380480"/>
          </a:xfrm>
          <a:prstGeom prst="rect">
            <a:avLst/>
          </a:prstGeom>
          <a:noFill/>
        </p:spPr>
        <p:txBody>
          <a:bodyPr wrap="square" lIns="0" tIns="36000" rIns="0" bIns="36000" rtlCol="0">
            <a:spAutoFit/>
          </a:bodyPr>
          <a:lstStyle/>
          <a:p>
            <a:pPr algn="ctr"/>
            <a:r>
              <a:rPr kumimoji="1" lang="ja-JP" altLang="en-US" sz="2000" dirty="0">
                <a:latin typeface="UD デジタル 教科書体 NK-B" panose="02020700000000000000" pitchFamily="18" charset="-128"/>
                <a:ea typeface="UD デジタル 教科書体 NK-B" panose="02020700000000000000" pitchFamily="18" charset="-128"/>
              </a:rPr>
              <a:t>２０２２年度</a:t>
            </a:r>
          </a:p>
        </p:txBody>
      </p:sp>
      <p:sp>
        <p:nvSpPr>
          <p:cNvPr id="42" name="テキスト ボックス 41"/>
          <p:cNvSpPr txBox="1"/>
          <p:nvPr/>
        </p:nvSpPr>
        <p:spPr>
          <a:xfrm>
            <a:off x="5715771" y="1488624"/>
            <a:ext cx="4046453" cy="380480"/>
          </a:xfrm>
          <a:prstGeom prst="rect">
            <a:avLst/>
          </a:prstGeom>
          <a:noFill/>
        </p:spPr>
        <p:txBody>
          <a:bodyPr wrap="square" lIns="0" tIns="36000" rIns="0" bIns="36000" rtlCol="0">
            <a:spAutoFit/>
          </a:bodyPr>
          <a:lstStyle/>
          <a:p>
            <a:pPr algn="ctr"/>
            <a:r>
              <a:rPr kumimoji="1" lang="ja-JP" altLang="en-US" sz="2000" dirty="0">
                <a:latin typeface="UD デジタル 教科書体 NK-B" panose="02020700000000000000" pitchFamily="18" charset="-128"/>
                <a:ea typeface="UD デジタル 教科書体 NK-B" panose="02020700000000000000" pitchFamily="18" charset="-128"/>
              </a:rPr>
              <a:t>２０２３～２０２５年度</a:t>
            </a:r>
          </a:p>
        </p:txBody>
      </p:sp>
      <p:sp>
        <p:nvSpPr>
          <p:cNvPr id="43" name="テキスト ボックス 42"/>
          <p:cNvSpPr txBox="1"/>
          <p:nvPr/>
        </p:nvSpPr>
        <p:spPr>
          <a:xfrm>
            <a:off x="30057" y="542219"/>
            <a:ext cx="5090469" cy="400110"/>
          </a:xfrm>
          <a:prstGeom prst="rect">
            <a:avLst/>
          </a:prstGeom>
          <a:noFill/>
        </p:spPr>
        <p:txBody>
          <a:bodyPr wrap="square" rtlCol="0">
            <a:spAutoFit/>
          </a:bodyPr>
          <a:lstStyle/>
          <a:p>
            <a:r>
              <a:rPr kumimoji="1" lang="en-US" altLang="ja-JP" sz="2000" dirty="0">
                <a:latin typeface="UD デジタル 教科書体 NK-B" panose="02020700000000000000" pitchFamily="18" charset="-128"/>
                <a:ea typeface="UD デジタル 教科書体 NK-B" panose="02020700000000000000" pitchFamily="18" charset="-128"/>
              </a:rPr>
              <a:t>【</a:t>
            </a:r>
            <a:r>
              <a:rPr kumimoji="1" lang="ja-JP" altLang="en-US" sz="2000" dirty="0">
                <a:latin typeface="UD デジタル 教科書体 NK-B" panose="02020700000000000000" pitchFamily="18" charset="-128"/>
                <a:ea typeface="UD デジタル 教科書体 NK-B" panose="02020700000000000000" pitchFamily="18" charset="-128"/>
              </a:rPr>
              <a:t>今後の取組み</a:t>
            </a:r>
            <a:r>
              <a:rPr kumimoji="1" lang="en-US" altLang="ja-JP" sz="2000" dirty="0">
                <a:latin typeface="UD デジタル 教科書体 NK-B" panose="02020700000000000000" pitchFamily="18" charset="-128"/>
                <a:ea typeface="UD デジタル 教科書体 NK-B" panose="02020700000000000000" pitchFamily="18" charset="-128"/>
              </a:rPr>
              <a:t>】</a:t>
            </a:r>
          </a:p>
        </p:txBody>
      </p:sp>
      <p:sp>
        <p:nvSpPr>
          <p:cNvPr id="44" name="角丸四角形 43"/>
          <p:cNvSpPr/>
          <p:nvPr/>
        </p:nvSpPr>
        <p:spPr>
          <a:xfrm>
            <a:off x="194144" y="937307"/>
            <a:ext cx="9694087" cy="414021"/>
          </a:xfrm>
          <a:prstGeom prst="roundRect">
            <a:avLst>
              <a:gd name="adj" fmla="val 6195"/>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defTabSz="326663"/>
            <a:r>
              <a:rPr lang="ja-JP" altLang="en-US" b="1" dirty="0">
                <a:solidFill>
                  <a:prstClr val="black"/>
                </a:solidFill>
                <a:latin typeface="UD デジタル 教科書体 NK-B" panose="02020700000000000000" pitchFamily="18" charset="-128"/>
                <a:ea typeface="UD デジタル 教科書体 NK-B" panose="02020700000000000000" pitchFamily="18" charset="-128"/>
              </a:rPr>
              <a:t>デジタル技術等を活用しながら、国内外の観光客に対し、効果的なプロモーションを展開</a:t>
            </a:r>
            <a:endParaRPr lang="en-US" altLang="ja-JP" b="1" dirty="0">
              <a:solidFill>
                <a:prstClr val="black"/>
              </a:solidFill>
              <a:latin typeface="UD デジタル 教科書体 NK-B" panose="02020700000000000000" pitchFamily="18" charset="-128"/>
              <a:ea typeface="UD デジタル 教科書体 NK-B" panose="02020700000000000000" pitchFamily="18" charset="-128"/>
            </a:endParaRPr>
          </a:p>
        </p:txBody>
      </p:sp>
      <p:sp>
        <p:nvSpPr>
          <p:cNvPr id="45" name="正方形/長方形 44"/>
          <p:cNvSpPr/>
          <p:nvPr/>
        </p:nvSpPr>
        <p:spPr>
          <a:xfrm>
            <a:off x="0" y="6"/>
            <a:ext cx="9906000" cy="473953"/>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286" b="1" dirty="0">
                <a:latin typeface="UD デジタル 教科書体 NK-B" panose="02020700000000000000" pitchFamily="18" charset="-128"/>
                <a:ea typeface="UD デジタル 教科書体 NK-B" panose="02020700000000000000" pitchFamily="18" charset="-128"/>
              </a:rPr>
              <a:t>トップセールス（プロモーション）</a:t>
            </a:r>
          </a:p>
        </p:txBody>
      </p:sp>
      <p:sp>
        <p:nvSpPr>
          <p:cNvPr id="46" name="正方形/長方形 45"/>
          <p:cNvSpPr/>
          <p:nvPr/>
        </p:nvSpPr>
        <p:spPr>
          <a:xfrm>
            <a:off x="204898" y="60548"/>
            <a:ext cx="1750422" cy="33230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600" dirty="0">
                <a:solidFill>
                  <a:schemeClr val="tx1"/>
                </a:solidFill>
                <a:latin typeface="UD デジタル 教科書体 NK-B" panose="02020700000000000000" pitchFamily="18" charset="-128"/>
                <a:ea typeface="UD デジタル 教科書体 NK-B" panose="02020700000000000000" pitchFamily="18" charset="-128"/>
              </a:rPr>
              <a:t>観光振興</a:t>
            </a:r>
            <a:r>
              <a:rPr lang="en-US" altLang="ja-JP" sz="1600" dirty="0">
                <a:solidFill>
                  <a:schemeClr val="tx1"/>
                </a:solidFill>
                <a:latin typeface="UD デジタル 教科書体 NK-B" panose="02020700000000000000" pitchFamily="18" charset="-128"/>
                <a:ea typeface="UD デジタル 教科書体 NK-B" panose="02020700000000000000" pitchFamily="18" charset="-128"/>
              </a:rPr>
              <a:t>PT</a:t>
            </a:r>
            <a:endParaRPr lang="ja-JP" altLang="en-US" sz="1600" dirty="0">
              <a:solidFill>
                <a:schemeClr val="tx1"/>
              </a:solidFill>
              <a:latin typeface="UD デジタル 教科書体 NK-B" panose="02020700000000000000" pitchFamily="18" charset="-128"/>
              <a:ea typeface="UD デジタル 教科書体 NK-B" panose="02020700000000000000" pitchFamily="18" charset="-128"/>
            </a:endParaRPr>
          </a:p>
        </p:txBody>
      </p:sp>
      <p:sp>
        <p:nvSpPr>
          <p:cNvPr id="47" name="テキスト ボックス 46">
            <a:extLst>
              <a:ext uri="{FF2B5EF4-FFF2-40B4-BE49-F238E27FC236}">
                <a16:creationId xmlns:a16="http://schemas.microsoft.com/office/drawing/2014/main" id="{EFF80923-FFBB-469D-8ADD-6706A9F97B59}"/>
              </a:ext>
            </a:extLst>
          </p:cNvPr>
          <p:cNvSpPr txBox="1"/>
          <p:nvPr/>
        </p:nvSpPr>
        <p:spPr>
          <a:xfrm>
            <a:off x="1898534" y="5410731"/>
            <a:ext cx="3670857" cy="1384995"/>
          </a:xfrm>
          <a:prstGeom prst="rect">
            <a:avLst/>
          </a:prstGeom>
          <a:noFill/>
          <a:ln>
            <a:noFill/>
          </a:ln>
        </p:spPr>
        <p:txBody>
          <a:bodyPr wrap="square" rtlCol="0">
            <a:spAutoFit/>
          </a:bodyPr>
          <a:lstStyle/>
          <a:p>
            <a:r>
              <a:rPr lang="ja-JP" altLang="en-US" sz="1400" dirty="0">
                <a:latin typeface="UD デジタル 教科書体 NP-R" panose="02020400000000000000" pitchFamily="18" charset="-128"/>
                <a:ea typeface="UD デジタル 教科書体 NP-R" panose="02020400000000000000" pitchFamily="18" charset="-128"/>
              </a:rPr>
              <a:t>・ひょうご観光本部・大阪観光局が連携し</a:t>
            </a:r>
            <a:endParaRPr lang="en-US" altLang="ja-JP" sz="1400" dirty="0">
              <a:latin typeface="UD デジタル 教科書体 NP-R" panose="02020400000000000000" pitchFamily="18" charset="-128"/>
              <a:ea typeface="UD デジタル 教科書体 NP-R" panose="02020400000000000000" pitchFamily="18" charset="-128"/>
            </a:endParaRPr>
          </a:p>
          <a:p>
            <a:r>
              <a:rPr lang="ja-JP" altLang="en-US" sz="1400" dirty="0">
                <a:latin typeface="UD デジタル 教科書体 NP-R" panose="02020400000000000000" pitchFamily="18" charset="-128"/>
                <a:ea typeface="UD デジタル 教科書体 NP-R" panose="02020400000000000000" pitchFamily="18" charset="-128"/>
              </a:rPr>
              <a:t>　</a:t>
            </a:r>
            <a:r>
              <a:rPr lang="ja-JP" altLang="en-US" sz="1400" dirty="0" err="1">
                <a:latin typeface="UD デジタル 教科書体 NP-R" panose="02020400000000000000" pitchFamily="18" charset="-128"/>
                <a:ea typeface="UD デジタル 教科書体 NP-R" panose="02020400000000000000" pitchFamily="18" charset="-128"/>
              </a:rPr>
              <a:t>た</a:t>
            </a:r>
            <a:r>
              <a:rPr lang="ja-JP" altLang="en-US" sz="1400" dirty="0">
                <a:latin typeface="UD デジタル 教科書体 NP-R" panose="02020400000000000000" pitchFamily="18" charset="-128"/>
                <a:ea typeface="UD デジタル 教科書体 NP-R" panose="02020400000000000000" pitchFamily="18" charset="-128"/>
              </a:rPr>
              <a:t>インバウンド向けプロモーション</a:t>
            </a:r>
            <a:endParaRPr lang="en-US" altLang="ja-JP" sz="1400" dirty="0">
              <a:latin typeface="UD デジタル 教科書体 NP-R" panose="02020400000000000000" pitchFamily="18" charset="-128"/>
              <a:ea typeface="UD デジタル 教科書体 NP-R" panose="02020400000000000000" pitchFamily="18" charset="-128"/>
            </a:endParaRPr>
          </a:p>
          <a:p>
            <a:r>
              <a:rPr lang="ja-JP" altLang="en-US" sz="1400" spc="-170" dirty="0">
                <a:latin typeface="UD デジタル 教科書体 NP-R" panose="02020400000000000000" pitchFamily="18" charset="-128"/>
                <a:ea typeface="UD デジタル 教科書体 NP-R" panose="02020400000000000000" pitchFamily="18" charset="-128"/>
              </a:rPr>
              <a:t>（例：インフルエンサーによる旅行記事作成 等）</a:t>
            </a:r>
            <a:endParaRPr lang="en-US" altLang="ja-JP" sz="1400" spc="-170" dirty="0">
              <a:latin typeface="UD デジタル 教科書体 NP-R" panose="02020400000000000000" pitchFamily="18" charset="-128"/>
              <a:ea typeface="UD デジタル 教科書体 NP-R" panose="02020400000000000000" pitchFamily="18" charset="-128"/>
            </a:endParaRPr>
          </a:p>
          <a:p>
            <a:r>
              <a:rPr lang="ja-JP" altLang="en-US" sz="1400" dirty="0">
                <a:latin typeface="UD デジタル 教科書体 NP-R" panose="02020400000000000000" pitchFamily="18" charset="-128"/>
                <a:ea typeface="UD デジタル 教科書体 NP-R" panose="02020400000000000000" pitchFamily="18" charset="-128"/>
              </a:rPr>
              <a:t>・インバウンド向けの感染症対策マナー啓</a:t>
            </a:r>
            <a:endParaRPr lang="en-US" altLang="ja-JP" sz="1400" dirty="0">
              <a:latin typeface="UD デジタル 教科書体 NP-R" panose="02020400000000000000" pitchFamily="18" charset="-128"/>
              <a:ea typeface="UD デジタル 教科書体 NP-R" panose="02020400000000000000" pitchFamily="18" charset="-128"/>
            </a:endParaRPr>
          </a:p>
          <a:p>
            <a:r>
              <a:rPr lang="en-US" altLang="ja-JP" sz="1400" dirty="0">
                <a:latin typeface="UD デジタル 教科書体 NP-R" panose="02020400000000000000" pitchFamily="18" charset="-128"/>
                <a:ea typeface="UD デジタル 教科書体 NP-R" panose="02020400000000000000" pitchFamily="18" charset="-128"/>
              </a:rPr>
              <a:t>   </a:t>
            </a:r>
            <a:r>
              <a:rPr lang="ja-JP" altLang="en-US" sz="1400" dirty="0">
                <a:latin typeface="UD デジタル 教科書体 NP-R" panose="02020400000000000000" pitchFamily="18" charset="-128"/>
                <a:ea typeface="UD デジタル 教科書体 NP-R" panose="02020400000000000000" pitchFamily="18" charset="-128"/>
              </a:rPr>
              <a:t>発パンフレットを両府県の観光案内所等</a:t>
            </a:r>
            <a:endParaRPr lang="en-US" altLang="ja-JP" sz="1400" dirty="0">
              <a:latin typeface="UD デジタル 教科書体 NP-R" panose="02020400000000000000" pitchFamily="18" charset="-128"/>
              <a:ea typeface="UD デジタル 教科書体 NP-R" panose="02020400000000000000" pitchFamily="18" charset="-128"/>
            </a:endParaRPr>
          </a:p>
          <a:p>
            <a:r>
              <a:rPr lang="en-US" altLang="ja-JP" sz="1400" dirty="0">
                <a:latin typeface="UD デジタル 教科書体 NP-R" panose="02020400000000000000" pitchFamily="18" charset="-128"/>
                <a:ea typeface="UD デジタル 教科書体 NP-R" panose="02020400000000000000" pitchFamily="18" charset="-128"/>
              </a:rPr>
              <a:t>   </a:t>
            </a:r>
            <a:r>
              <a:rPr lang="ja-JP" altLang="en-US" sz="1400" dirty="0">
                <a:latin typeface="UD デジタル 教科書体 NP-R" panose="02020400000000000000" pitchFamily="18" charset="-128"/>
                <a:ea typeface="UD デジタル 教科書体 NP-R" panose="02020400000000000000" pitchFamily="18" charset="-128"/>
              </a:rPr>
              <a:t>で配布</a:t>
            </a:r>
            <a:endParaRPr lang="en-US" altLang="ja-JP" sz="1400" dirty="0">
              <a:latin typeface="UD デジタル 教科書体 NP-R" panose="02020400000000000000" pitchFamily="18" charset="-128"/>
              <a:ea typeface="UD デジタル 教科書体 NP-R" panose="02020400000000000000" pitchFamily="18" charset="-128"/>
            </a:endParaRPr>
          </a:p>
        </p:txBody>
      </p:sp>
      <p:sp>
        <p:nvSpPr>
          <p:cNvPr id="54" name="テキスト ボックス 53">
            <a:extLst>
              <a:ext uri="{FF2B5EF4-FFF2-40B4-BE49-F238E27FC236}">
                <a16:creationId xmlns:a16="http://schemas.microsoft.com/office/drawing/2014/main" id="{EFF80923-FFBB-469D-8ADD-6706A9F97B59}"/>
              </a:ext>
            </a:extLst>
          </p:cNvPr>
          <p:cNvSpPr txBox="1"/>
          <p:nvPr/>
        </p:nvSpPr>
        <p:spPr>
          <a:xfrm>
            <a:off x="1886099" y="2775542"/>
            <a:ext cx="3749686" cy="1461939"/>
          </a:xfrm>
          <a:prstGeom prst="rect">
            <a:avLst/>
          </a:prstGeom>
          <a:noFill/>
          <a:ln>
            <a:noFill/>
          </a:ln>
        </p:spPr>
        <p:txBody>
          <a:bodyPr wrap="square" rtlCol="0">
            <a:spAutoFit/>
          </a:bodyPr>
          <a:lstStyle/>
          <a:p>
            <a:r>
              <a:rPr lang="ja-JP" altLang="en-US" sz="1400" dirty="0">
                <a:latin typeface="UD デジタル 教科書体 NP-R" panose="02020400000000000000" pitchFamily="18" charset="-128"/>
                <a:ea typeface="UD デジタル 教科書体 NP-R" panose="02020400000000000000" pitchFamily="18" charset="-128"/>
              </a:rPr>
              <a:t>＊「全国旅行支援」の開始に合わせて実施</a:t>
            </a:r>
            <a:endParaRPr lang="en-US" altLang="ja-JP" sz="1400" dirty="0">
              <a:latin typeface="UD デジタル 教科書体 NP-R" panose="02020400000000000000" pitchFamily="18" charset="-128"/>
              <a:ea typeface="UD デジタル 教科書体 NP-R" panose="02020400000000000000" pitchFamily="18" charset="-128"/>
            </a:endParaRPr>
          </a:p>
          <a:p>
            <a:r>
              <a:rPr lang="en-US" altLang="ja-JP" sz="1400" dirty="0">
                <a:latin typeface="UD デジタル 教科書体 NP-R" panose="02020400000000000000" pitchFamily="18" charset="-128"/>
                <a:ea typeface="UD デジタル 教科書体 NP-R" panose="02020400000000000000" pitchFamily="18" charset="-128"/>
              </a:rPr>
              <a:t>   </a:t>
            </a:r>
            <a:r>
              <a:rPr lang="ja-JP" altLang="en-US" sz="1400" dirty="0">
                <a:latin typeface="UD デジタル 教科書体 NP-R" panose="02020400000000000000" pitchFamily="18" charset="-128"/>
                <a:ea typeface="UD デジタル 教科書体 NP-R" panose="02020400000000000000" pitchFamily="18" charset="-128"/>
              </a:rPr>
              <a:t>（</a:t>
            </a:r>
            <a:r>
              <a:rPr lang="en-US" altLang="ja-JP" sz="1400" dirty="0">
                <a:latin typeface="UD デジタル 教科書体 NP-R" panose="02020400000000000000" pitchFamily="18" charset="-128"/>
                <a:ea typeface="UD デジタル 教科書体 NP-R" panose="02020400000000000000" pitchFamily="18" charset="-128"/>
              </a:rPr>
              <a:t>R4.10</a:t>
            </a:r>
            <a:r>
              <a:rPr lang="ja-JP" altLang="en-US" sz="1400" dirty="0">
                <a:latin typeface="UD デジタル 教科書体 NP-R" panose="02020400000000000000" pitchFamily="18" charset="-128"/>
                <a:ea typeface="UD デジタル 教科書体 NP-R" panose="02020400000000000000" pitchFamily="18" charset="-128"/>
              </a:rPr>
              <a:t>月以降想定）</a:t>
            </a:r>
            <a:endParaRPr lang="en-US" altLang="ja-JP" sz="1400" dirty="0">
              <a:latin typeface="UD デジタル 教科書体 NP-R" panose="02020400000000000000" pitchFamily="18" charset="-128"/>
              <a:ea typeface="UD デジタル 教科書体 NP-R" panose="02020400000000000000" pitchFamily="18" charset="-128"/>
            </a:endParaRPr>
          </a:p>
          <a:p>
            <a:pPr>
              <a:lnSpc>
                <a:spcPts val="600"/>
              </a:lnSpc>
            </a:pPr>
            <a:endParaRPr lang="en-US" altLang="ja-JP" sz="1400" dirty="0">
              <a:latin typeface="UD デジタル 教科書体 NP-R" panose="02020400000000000000" pitchFamily="18" charset="-128"/>
              <a:ea typeface="UD デジタル 教科書体 NP-R" panose="02020400000000000000" pitchFamily="18" charset="-128"/>
            </a:endParaRPr>
          </a:p>
          <a:p>
            <a:r>
              <a:rPr lang="ja-JP" altLang="en-US" sz="1400" dirty="0">
                <a:latin typeface="UD デジタル 教科書体 NP-R" panose="02020400000000000000" pitchFamily="18" charset="-128"/>
                <a:ea typeface="UD デジタル 教科書体 NP-R" panose="02020400000000000000" pitchFamily="18" charset="-128"/>
              </a:rPr>
              <a:t>・首都圏や国内主要都市の主要駅でデジタル</a:t>
            </a:r>
            <a:endParaRPr lang="en-US" altLang="ja-JP" sz="1400" dirty="0">
              <a:latin typeface="UD デジタル 教科書体 NP-R" panose="02020400000000000000" pitchFamily="18" charset="-128"/>
              <a:ea typeface="UD デジタル 教科書体 NP-R" panose="02020400000000000000" pitchFamily="18" charset="-128"/>
            </a:endParaRPr>
          </a:p>
          <a:p>
            <a:r>
              <a:rPr lang="en-US" altLang="ja-JP" sz="1400" dirty="0">
                <a:latin typeface="UD デジタル 教科書体 NP-R" panose="02020400000000000000" pitchFamily="18" charset="-128"/>
                <a:ea typeface="UD デジタル 教科書体 NP-R" panose="02020400000000000000" pitchFamily="18" charset="-128"/>
              </a:rPr>
              <a:t>   </a:t>
            </a:r>
            <a:r>
              <a:rPr lang="ja-JP" altLang="en-US" sz="1400" dirty="0">
                <a:latin typeface="UD デジタル 教科書体 NP-R" panose="02020400000000000000" pitchFamily="18" charset="-128"/>
                <a:ea typeface="UD デジタル 教科書体 NP-R" panose="02020400000000000000" pitchFamily="18" charset="-128"/>
              </a:rPr>
              <a:t>サイネージや</a:t>
            </a:r>
            <a:r>
              <a:rPr lang="en-US" altLang="ja-JP" sz="1400" dirty="0">
                <a:latin typeface="UD デジタル 教科書体 NP-R" panose="02020400000000000000" pitchFamily="18" charset="-128"/>
                <a:ea typeface="UD デジタル 教科書体 NP-R" panose="02020400000000000000" pitchFamily="18" charset="-128"/>
              </a:rPr>
              <a:t>SNS</a:t>
            </a:r>
            <a:r>
              <a:rPr lang="ja-JP" altLang="en-US" sz="1400" dirty="0">
                <a:latin typeface="UD デジタル 教科書体 NP-R" panose="02020400000000000000" pitchFamily="18" charset="-128"/>
                <a:ea typeface="UD デジタル 教科書体 NP-R" panose="02020400000000000000" pitchFamily="18" charset="-128"/>
              </a:rPr>
              <a:t>広告などへの共同出稿</a:t>
            </a:r>
            <a:endParaRPr lang="en-US" altLang="ja-JP" sz="1400" dirty="0">
              <a:latin typeface="UD デジタル 教科書体 NP-R" panose="02020400000000000000" pitchFamily="18" charset="-128"/>
              <a:ea typeface="UD デジタル 教科書体 NP-R" panose="02020400000000000000" pitchFamily="18" charset="-128"/>
            </a:endParaRPr>
          </a:p>
          <a:p>
            <a:r>
              <a:rPr lang="ja-JP" altLang="en-US" sz="1400" dirty="0">
                <a:latin typeface="UD デジタル 教科書体 NP-R" panose="02020400000000000000" pitchFamily="18" charset="-128"/>
                <a:ea typeface="UD デジタル 教科書体 NP-R" panose="02020400000000000000" pitchFamily="18" charset="-128"/>
              </a:rPr>
              <a:t>・両府県の観光客の特徴を踏まえ、近隣府県</a:t>
            </a:r>
            <a:endParaRPr lang="en-US" altLang="ja-JP" sz="1400" dirty="0">
              <a:latin typeface="UD デジタル 教科書体 NP-R" panose="02020400000000000000" pitchFamily="18" charset="-128"/>
              <a:ea typeface="UD デジタル 教科書体 NP-R" panose="02020400000000000000" pitchFamily="18" charset="-128"/>
            </a:endParaRPr>
          </a:p>
          <a:p>
            <a:r>
              <a:rPr lang="ja-JP" altLang="en-US" sz="1400" dirty="0">
                <a:latin typeface="UD デジタル 教科書体 NP-R" panose="02020400000000000000" pitchFamily="18" charset="-128"/>
                <a:ea typeface="UD デジタル 教科書体 NP-R" panose="02020400000000000000" pitchFamily="18" charset="-128"/>
              </a:rPr>
              <a:t>　の都市に対しても鉄道広告等を共同で実施</a:t>
            </a:r>
            <a:endParaRPr lang="en-US" altLang="ja-JP" sz="1400" dirty="0">
              <a:latin typeface="UD デジタル 教科書体 NP-R" panose="02020400000000000000" pitchFamily="18" charset="-128"/>
              <a:ea typeface="UD デジタル 教科書体 NP-R" panose="02020400000000000000" pitchFamily="18" charset="-128"/>
            </a:endParaRPr>
          </a:p>
        </p:txBody>
      </p:sp>
      <p:sp>
        <p:nvSpPr>
          <p:cNvPr id="56" name="テキスト ボックス 55"/>
          <p:cNvSpPr txBox="1"/>
          <p:nvPr/>
        </p:nvSpPr>
        <p:spPr>
          <a:xfrm>
            <a:off x="1808980" y="2494497"/>
            <a:ext cx="3671819" cy="584775"/>
          </a:xfrm>
          <a:prstGeom prst="rect">
            <a:avLst/>
          </a:prstGeom>
          <a:noFill/>
        </p:spPr>
        <p:txBody>
          <a:bodyPr wrap="square" rtlCol="0">
            <a:spAutoFit/>
          </a:bodyPr>
          <a:lstStyle/>
          <a:p>
            <a:r>
              <a:rPr lang="ja-JP" altLang="en-US" sz="1600" dirty="0">
                <a:latin typeface="UD デジタル 教科書体 NK-B" panose="02020700000000000000" pitchFamily="18" charset="-128"/>
                <a:ea typeface="UD デジタル 教科書体 NK-B" panose="02020700000000000000" pitchFamily="18" charset="-128"/>
              </a:rPr>
              <a:t>◇ 国内向け共同プロモーションの実施</a:t>
            </a:r>
            <a:endParaRPr lang="en-US" altLang="ja-JP" sz="1600" dirty="0">
              <a:latin typeface="UD デジタル 教科書体 NK-B" panose="02020700000000000000" pitchFamily="18" charset="-128"/>
              <a:ea typeface="UD デジタル 教科書体 NK-B" panose="02020700000000000000" pitchFamily="18" charset="-128"/>
            </a:endParaRPr>
          </a:p>
          <a:p>
            <a:pPr marL="285750" indent="-285750">
              <a:buFont typeface="Wingdings" panose="05000000000000000000" pitchFamily="2" charset="2"/>
              <a:buChar char="p"/>
            </a:pPr>
            <a:endParaRPr lang="en-US" altLang="ja-JP" sz="1600" dirty="0">
              <a:latin typeface="UD デジタル 教科書体 NK-B" panose="02020700000000000000" pitchFamily="18" charset="-128"/>
              <a:ea typeface="UD デジタル 教科書体 NK-B" panose="02020700000000000000" pitchFamily="18" charset="-128"/>
            </a:endParaRPr>
          </a:p>
        </p:txBody>
      </p:sp>
      <p:sp>
        <p:nvSpPr>
          <p:cNvPr id="58" name="テキスト ボックス 57"/>
          <p:cNvSpPr txBox="1"/>
          <p:nvPr/>
        </p:nvSpPr>
        <p:spPr>
          <a:xfrm>
            <a:off x="1808367" y="4893782"/>
            <a:ext cx="3672432" cy="584775"/>
          </a:xfrm>
          <a:prstGeom prst="rect">
            <a:avLst/>
          </a:prstGeom>
          <a:noFill/>
        </p:spPr>
        <p:txBody>
          <a:bodyPr wrap="square" rtlCol="0">
            <a:spAutoFit/>
          </a:bodyPr>
          <a:lstStyle/>
          <a:p>
            <a:r>
              <a:rPr lang="ja-JP" altLang="en-US" sz="1600" dirty="0">
                <a:latin typeface="UD デジタル 教科書体 NK-B" panose="02020700000000000000" pitchFamily="18" charset="-128"/>
                <a:ea typeface="UD デジタル 教科書体 NK-B" panose="02020700000000000000" pitchFamily="18" charset="-128"/>
              </a:rPr>
              <a:t>◇ インバウンド受入本格再開に向けた</a:t>
            </a:r>
            <a:endParaRPr lang="en-US" altLang="ja-JP" sz="1600" dirty="0">
              <a:latin typeface="UD デジタル 教科書体 NK-B" panose="02020700000000000000" pitchFamily="18" charset="-128"/>
              <a:ea typeface="UD デジタル 教科書体 NK-B" panose="02020700000000000000" pitchFamily="18" charset="-128"/>
            </a:endParaRPr>
          </a:p>
          <a:p>
            <a:r>
              <a:rPr lang="en-US" altLang="ja-JP" sz="1600" dirty="0">
                <a:latin typeface="UD デジタル 教科書体 NK-B" panose="02020700000000000000" pitchFamily="18" charset="-128"/>
                <a:ea typeface="UD デジタル 教科書体 NK-B" panose="02020700000000000000" pitchFamily="18" charset="-128"/>
              </a:rPr>
              <a:t>    </a:t>
            </a:r>
            <a:r>
              <a:rPr lang="ja-JP" altLang="en-US" sz="1600" dirty="0">
                <a:latin typeface="UD デジタル 教科書体 NK-B" panose="02020700000000000000" pitchFamily="18" charset="-128"/>
                <a:ea typeface="UD デジタル 教科書体 NK-B" panose="02020700000000000000" pitchFamily="18" charset="-128"/>
              </a:rPr>
              <a:t>情報発信</a:t>
            </a:r>
            <a:endParaRPr lang="en-US" altLang="ja-JP" sz="1600" dirty="0">
              <a:latin typeface="UD デジタル 教科書体 NK-B" panose="02020700000000000000" pitchFamily="18" charset="-128"/>
              <a:ea typeface="UD デジタル 教科書体 NK-B" panose="02020700000000000000" pitchFamily="18" charset="-128"/>
            </a:endParaRPr>
          </a:p>
        </p:txBody>
      </p:sp>
      <p:sp>
        <p:nvSpPr>
          <p:cNvPr id="59" name="テキスト ボックス 58"/>
          <p:cNvSpPr txBox="1"/>
          <p:nvPr/>
        </p:nvSpPr>
        <p:spPr>
          <a:xfrm>
            <a:off x="5937842" y="2485658"/>
            <a:ext cx="3900344" cy="584775"/>
          </a:xfrm>
          <a:prstGeom prst="rect">
            <a:avLst/>
          </a:prstGeom>
          <a:noFill/>
        </p:spPr>
        <p:txBody>
          <a:bodyPr wrap="square" rtlCol="0">
            <a:spAutoFit/>
          </a:bodyPr>
          <a:lstStyle/>
          <a:p>
            <a:r>
              <a:rPr lang="ja-JP" altLang="en-US" sz="1600" dirty="0">
                <a:latin typeface="UD デジタル 教科書体 NK-B" panose="02020700000000000000" pitchFamily="18" charset="-128"/>
                <a:ea typeface="UD デジタル 教科書体 NK-B" panose="02020700000000000000" pitchFamily="18" charset="-128"/>
              </a:rPr>
              <a:t>◇ 万博に向けたトッププロモーション等</a:t>
            </a:r>
            <a:endParaRPr lang="en-US" altLang="ja-JP" sz="1600" dirty="0">
              <a:latin typeface="UD デジタル 教科書体 NK-B" panose="02020700000000000000" pitchFamily="18" charset="-128"/>
              <a:ea typeface="UD デジタル 教科書体 NK-B" panose="02020700000000000000" pitchFamily="18" charset="-128"/>
            </a:endParaRPr>
          </a:p>
          <a:p>
            <a:r>
              <a:rPr lang="en-US" altLang="ja-JP" sz="1600" dirty="0">
                <a:latin typeface="UD デジタル 教科書体 NK-B" panose="02020700000000000000" pitchFamily="18" charset="-128"/>
                <a:ea typeface="UD デジタル 教科書体 NK-B" panose="02020700000000000000" pitchFamily="18" charset="-128"/>
              </a:rPr>
              <a:t>    </a:t>
            </a:r>
            <a:r>
              <a:rPr lang="ja-JP" altLang="en-US" sz="1600" dirty="0">
                <a:latin typeface="UD デジタル 教科書体 NK-B" panose="02020700000000000000" pitchFamily="18" charset="-128"/>
                <a:ea typeface="UD デジタル 教科書体 NK-B" panose="02020700000000000000" pitchFamily="18" charset="-128"/>
              </a:rPr>
              <a:t>の実施</a:t>
            </a:r>
            <a:endParaRPr lang="en-US" altLang="ja-JP" sz="1600" dirty="0">
              <a:latin typeface="UD デジタル 教科書体 NK-B" panose="02020700000000000000" pitchFamily="18" charset="-128"/>
              <a:ea typeface="UD デジタル 教科書体 NK-B" panose="02020700000000000000" pitchFamily="18" charset="-128"/>
            </a:endParaRPr>
          </a:p>
        </p:txBody>
      </p:sp>
      <p:grpSp>
        <p:nvGrpSpPr>
          <p:cNvPr id="40" name="グループ化 39"/>
          <p:cNvGrpSpPr/>
          <p:nvPr/>
        </p:nvGrpSpPr>
        <p:grpSpPr>
          <a:xfrm>
            <a:off x="272107" y="3482433"/>
            <a:ext cx="1286847" cy="579696"/>
            <a:chOff x="2360712" y="1380839"/>
            <a:chExt cx="3256135" cy="1331613"/>
          </a:xfrm>
        </p:grpSpPr>
        <p:pic>
          <p:nvPicPr>
            <p:cNvPr id="65" name="図 64"/>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2360712" y="1380839"/>
              <a:ext cx="1675772" cy="1331612"/>
            </a:xfrm>
            <a:prstGeom prst="rect">
              <a:avLst/>
            </a:prstGeom>
          </p:spPr>
        </p:pic>
        <p:pic>
          <p:nvPicPr>
            <p:cNvPr id="66" name="図 65"/>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4016897" y="1394908"/>
              <a:ext cx="1599950" cy="1317544"/>
            </a:xfrm>
            <a:prstGeom prst="rect">
              <a:avLst/>
            </a:prstGeom>
          </p:spPr>
        </p:pic>
      </p:grpSp>
      <p:pic>
        <p:nvPicPr>
          <p:cNvPr id="67" name="Picture 2" descr="ãã¼ãªãºã EXPOã¸ã£ãã³ ã­ã´ãã¼ã¯"/>
          <p:cNvPicPr>
            <a:picLocks noChangeAspect="1" noChangeArrowheads="1"/>
          </p:cNvPicPr>
          <p:nvPr/>
        </p:nvPicPr>
        <p:blipFill>
          <a:blip r:embed="rId4" cstate="print">
            <a:extLst>
              <a:ext uri="{28A0092B-C50C-407E-A947-70E740481C1C}">
                <a14:useLocalDpi xmlns:a14="http://schemas.microsoft.com/office/drawing/2010/main"/>
              </a:ext>
            </a:extLst>
          </a:blip>
          <a:srcRect/>
          <a:stretch>
            <a:fillRect/>
          </a:stretch>
        </p:blipFill>
        <p:spPr bwMode="auto">
          <a:xfrm>
            <a:off x="5877609" y="3450094"/>
            <a:ext cx="557359" cy="828079"/>
          </a:xfrm>
          <a:prstGeom prst="rect">
            <a:avLst/>
          </a:prstGeom>
          <a:noFill/>
          <a:extLst>
            <a:ext uri="{909E8E84-426E-40DD-AFC4-6F175D3DCCD1}">
              <a14:hiddenFill xmlns:a14="http://schemas.microsoft.com/office/drawing/2010/main">
                <a:solidFill>
                  <a:srgbClr val="FFFFFF"/>
                </a:solidFill>
              </a14:hiddenFill>
            </a:ext>
          </a:extLst>
        </p:spPr>
      </p:pic>
      <p:sp>
        <p:nvSpPr>
          <p:cNvPr id="68" name="テキスト ボックス 67">
            <a:extLst>
              <a:ext uri="{FF2B5EF4-FFF2-40B4-BE49-F238E27FC236}">
                <a16:creationId xmlns:a16="http://schemas.microsoft.com/office/drawing/2014/main" id="{EFF80923-FFBB-469D-8ADD-6706A9F97B59}"/>
              </a:ext>
            </a:extLst>
          </p:cNvPr>
          <p:cNvSpPr txBox="1"/>
          <p:nvPr/>
        </p:nvSpPr>
        <p:spPr>
          <a:xfrm>
            <a:off x="6332844" y="3073912"/>
            <a:ext cx="3505341" cy="738664"/>
          </a:xfrm>
          <a:prstGeom prst="rect">
            <a:avLst/>
          </a:prstGeom>
          <a:noFill/>
          <a:ln>
            <a:noFill/>
          </a:ln>
        </p:spPr>
        <p:txBody>
          <a:bodyPr wrap="square" rtlCol="0">
            <a:spAutoFit/>
          </a:bodyPr>
          <a:lstStyle/>
          <a:p>
            <a:r>
              <a:rPr lang="ja-JP" altLang="en-US" sz="1400" dirty="0">
                <a:latin typeface="UD デジタル 教科書体 NP-R" panose="02020400000000000000" pitchFamily="18" charset="-128"/>
                <a:ea typeface="UD デジタル 教科書体 NP-R" panose="02020400000000000000" pitchFamily="18" charset="-128"/>
              </a:rPr>
              <a:t>・ツーリズム</a:t>
            </a:r>
            <a:r>
              <a:rPr lang="en-US" altLang="ja-JP" sz="1400" dirty="0">
                <a:latin typeface="UD デジタル 教科書体 NP-R" panose="02020400000000000000" pitchFamily="18" charset="-128"/>
                <a:ea typeface="UD デジタル 教科書体 NP-R" panose="02020400000000000000" pitchFamily="18" charset="-128"/>
              </a:rPr>
              <a:t>EXPO</a:t>
            </a:r>
            <a:r>
              <a:rPr lang="ja-JP" altLang="en-US" sz="1400" dirty="0">
                <a:latin typeface="UD デジタル 教科書体 NP-R" panose="02020400000000000000" pitchFamily="18" charset="-128"/>
                <a:ea typeface="UD デジタル 教科書体 NP-R" panose="02020400000000000000" pitchFamily="18" charset="-128"/>
              </a:rPr>
              <a:t>等の商談会への共同</a:t>
            </a:r>
            <a:endParaRPr lang="en-US" altLang="ja-JP" sz="1400" dirty="0">
              <a:latin typeface="UD デジタル 教科書体 NP-R" panose="02020400000000000000" pitchFamily="18" charset="-128"/>
              <a:ea typeface="UD デジタル 教科書体 NP-R" panose="02020400000000000000" pitchFamily="18" charset="-128"/>
            </a:endParaRPr>
          </a:p>
          <a:p>
            <a:r>
              <a:rPr lang="en-US" altLang="ja-JP" sz="1400" dirty="0">
                <a:latin typeface="UD デジタル 教科書体 NP-R" panose="02020400000000000000" pitchFamily="18" charset="-128"/>
                <a:ea typeface="UD デジタル 教科書体 NP-R" panose="02020400000000000000" pitchFamily="18" charset="-128"/>
              </a:rPr>
              <a:t>   </a:t>
            </a:r>
            <a:r>
              <a:rPr lang="ja-JP" altLang="en-US" sz="1400" dirty="0">
                <a:latin typeface="UD デジタル 教科書体 NP-R" panose="02020400000000000000" pitchFamily="18" charset="-128"/>
                <a:ea typeface="UD デジタル 教科書体 NP-R" panose="02020400000000000000" pitchFamily="18" charset="-128"/>
              </a:rPr>
              <a:t>出展や特設会場を活用した両知事から</a:t>
            </a:r>
            <a:endParaRPr lang="en-US" altLang="ja-JP" sz="1400" dirty="0">
              <a:latin typeface="UD デジタル 教科書体 NP-R" panose="02020400000000000000" pitchFamily="18" charset="-128"/>
              <a:ea typeface="UD デジタル 教科書体 NP-R" panose="02020400000000000000" pitchFamily="18" charset="-128"/>
            </a:endParaRPr>
          </a:p>
          <a:p>
            <a:r>
              <a:rPr lang="en-US" altLang="ja-JP" sz="1400" dirty="0">
                <a:latin typeface="UD デジタル 教科書体 NP-R" panose="02020400000000000000" pitchFamily="18" charset="-128"/>
                <a:ea typeface="UD デジタル 教科書体 NP-R" panose="02020400000000000000" pitchFamily="18" charset="-128"/>
              </a:rPr>
              <a:t>   </a:t>
            </a:r>
            <a:r>
              <a:rPr lang="ja-JP" altLang="en-US" sz="1400" dirty="0">
                <a:latin typeface="UD デジタル 教科書体 NP-R" panose="02020400000000000000" pitchFamily="18" charset="-128"/>
                <a:ea typeface="UD デジタル 教科書体 NP-R" panose="02020400000000000000" pitchFamily="18" charset="-128"/>
              </a:rPr>
              <a:t>のトッププロモーションを実施</a:t>
            </a:r>
            <a:endParaRPr lang="en-US" altLang="ja-JP" sz="1400" dirty="0">
              <a:latin typeface="UD デジタル 教科書体 NP-R" panose="02020400000000000000" pitchFamily="18" charset="-128"/>
              <a:ea typeface="UD デジタル 教科書体 NP-R" panose="02020400000000000000" pitchFamily="18" charset="-128"/>
            </a:endParaRPr>
          </a:p>
        </p:txBody>
      </p:sp>
      <p:sp>
        <p:nvSpPr>
          <p:cNvPr id="69" name="テキスト ボックス 68">
            <a:extLst>
              <a:ext uri="{FF2B5EF4-FFF2-40B4-BE49-F238E27FC236}">
                <a16:creationId xmlns:a16="http://schemas.microsoft.com/office/drawing/2014/main" id="{EFF80923-FFBB-469D-8ADD-6706A9F97B59}"/>
              </a:ext>
            </a:extLst>
          </p:cNvPr>
          <p:cNvSpPr txBox="1"/>
          <p:nvPr/>
        </p:nvSpPr>
        <p:spPr>
          <a:xfrm>
            <a:off x="6344085" y="4074531"/>
            <a:ext cx="3468569" cy="523220"/>
          </a:xfrm>
          <a:prstGeom prst="rect">
            <a:avLst/>
          </a:prstGeom>
          <a:noFill/>
          <a:ln>
            <a:noFill/>
          </a:ln>
        </p:spPr>
        <p:txBody>
          <a:bodyPr wrap="square" rtlCol="0">
            <a:spAutoFit/>
          </a:bodyPr>
          <a:lstStyle/>
          <a:p>
            <a:r>
              <a:rPr lang="ja-JP" altLang="en-US" sz="1400" dirty="0">
                <a:latin typeface="UD デジタル 教科書体 NP-R" panose="02020400000000000000" pitchFamily="18" charset="-128"/>
                <a:ea typeface="UD デジタル 教科書体 NP-R" panose="02020400000000000000" pitchFamily="18" charset="-128"/>
              </a:rPr>
              <a:t>   両知事による海外でのトッププロモー</a:t>
            </a:r>
            <a:endParaRPr lang="en-US" altLang="ja-JP" sz="1400" dirty="0">
              <a:latin typeface="UD デジタル 教科書体 NP-R" panose="02020400000000000000" pitchFamily="18" charset="-128"/>
              <a:ea typeface="UD デジタル 教科書体 NP-R" panose="02020400000000000000" pitchFamily="18" charset="-128"/>
            </a:endParaRPr>
          </a:p>
          <a:p>
            <a:r>
              <a:rPr lang="en-US" altLang="ja-JP" sz="1400" dirty="0">
                <a:latin typeface="UD デジタル 教科書体 NP-R" panose="02020400000000000000" pitchFamily="18" charset="-128"/>
                <a:ea typeface="UD デジタル 教科書体 NP-R" panose="02020400000000000000" pitchFamily="18" charset="-128"/>
              </a:rPr>
              <a:t>   </a:t>
            </a:r>
            <a:r>
              <a:rPr lang="ja-JP" altLang="en-US" sz="1400" dirty="0">
                <a:latin typeface="UD デジタル 教科書体 NP-R" panose="02020400000000000000" pitchFamily="18" charset="-128"/>
                <a:ea typeface="UD デジタル 教科書体 NP-R" panose="02020400000000000000" pitchFamily="18" charset="-128"/>
              </a:rPr>
              <a:t>ション実施</a:t>
            </a:r>
            <a:r>
              <a:rPr lang="en-US" altLang="ja-JP" sz="1400" dirty="0">
                <a:latin typeface="UD デジタル 教科書体 NP-R" panose="02020400000000000000" pitchFamily="18" charset="-128"/>
                <a:ea typeface="UD デジタル 教科書体 NP-R" panose="02020400000000000000" pitchFamily="18" charset="-128"/>
              </a:rPr>
              <a:t> </a:t>
            </a:r>
            <a:r>
              <a:rPr lang="ja-JP" altLang="en-US" sz="1400" dirty="0">
                <a:latin typeface="UD デジタル 教科書体 NP-R" panose="02020400000000000000" pitchFamily="18" charset="-128"/>
                <a:ea typeface="UD デジタル 教科書体 NP-R" panose="02020400000000000000" pitchFamily="18" charset="-128"/>
              </a:rPr>
              <a:t>（～</a:t>
            </a:r>
            <a:r>
              <a:rPr lang="en-US" altLang="ja-JP" sz="1400" dirty="0">
                <a:latin typeface="UD デジタル 教科書体 NP-R" panose="02020400000000000000" pitchFamily="18" charset="-128"/>
                <a:ea typeface="UD デジタル 教科書体 NP-R" panose="02020400000000000000" pitchFamily="18" charset="-128"/>
              </a:rPr>
              <a:t>2025</a:t>
            </a:r>
            <a:r>
              <a:rPr lang="ja-JP" altLang="en-US" sz="1400" dirty="0">
                <a:latin typeface="UD デジタル 教科書体 NP-R" panose="02020400000000000000" pitchFamily="18" charset="-128"/>
                <a:ea typeface="UD デジタル 教科書体 NP-R" panose="02020400000000000000" pitchFamily="18" charset="-128"/>
              </a:rPr>
              <a:t>年）</a:t>
            </a:r>
            <a:endParaRPr lang="en-US" altLang="ja-JP" sz="1400" dirty="0">
              <a:latin typeface="UD デジタル 教科書体 NP-R" panose="02020400000000000000" pitchFamily="18" charset="-128"/>
              <a:ea typeface="UD デジタル 教科書体 NP-R" panose="02020400000000000000" pitchFamily="18" charset="-128"/>
            </a:endParaRPr>
          </a:p>
        </p:txBody>
      </p:sp>
      <p:sp>
        <p:nvSpPr>
          <p:cNvPr id="70" name="テキスト ボックス 69">
            <a:extLst>
              <a:ext uri="{FF2B5EF4-FFF2-40B4-BE49-F238E27FC236}">
                <a16:creationId xmlns:a16="http://schemas.microsoft.com/office/drawing/2014/main" id="{EFF80923-FFBB-469D-8ADD-6706A9F97B59}"/>
              </a:ext>
            </a:extLst>
          </p:cNvPr>
          <p:cNvSpPr txBox="1"/>
          <p:nvPr/>
        </p:nvSpPr>
        <p:spPr>
          <a:xfrm>
            <a:off x="6354447" y="5005263"/>
            <a:ext cx="3468569" cy="738664"/>
          </a:xfrm>
          <a:prstGeom prst="rect">
            <a:avLst/>
          </a:prstGeom>
          <a:noFill/>
          <a:ln>
            <a:noFill/>
          </a:ln>
        </p:spPr>
        <p:txBody>
          <a:bodyPr wrap="square" rtlCol="0">
            <a:spAutoFit/>
          </a:bodyPr>
          <a:lstStyle/>
          <a:p>
            <a:r>
              <a:rPr lang="ja-JP" altLang="en-US" sz="1400" dirty="0">
                <a:latin typeface="UD デジタル 教科書体 NP-R" panose="02020400000000000000" pitchFamily="18" charset="-128"/>
                <a:ea typeface="UD デジタル 教科書体 NP-R" panose="02020400000000000000" pitchFamily="18" charset="-128"/>
              </a:rPr>
              <a:t>・万博開催期間中は諸外国の来場者に対</a:t>
            </a:r>
            <a:endParaRPr lang="en-US" altLang="ja-JP" sz="1400" dirty="0">
              <a:latin typeface="UD デジタル 教科書体 NP-R" panose="02020400000000000000" pitchFamily="18" charset="-128"/>
              <a:ea typeface="UD デジタル 教科書体 NP-R" panose="02020400000000000000" pitchFamily="18" charset="-128"/>
            </a:endParaRPr>
          </a:p>
          <a:p>
            <a:r>
              <a:rPr lang="en-US" altLang="ja-JP" sz="1400" dirty="0">
                <a:latin typeface="UD デジタル 教科書体 NP-R" panose="02020400000000000000" pitchFamily="18" charset="-128"/>
                <a:ea typeface="UD デジタル 教科書体 NP-R" panose="02020400000000000000" pitchFamily="18" charset="-128"/>
              </a:rPr>
              <a:t>   </a:t>
            </a:r>
            <a:r>
              <a:rPr lang="ja-JP" altLang="en-US" sz="1400" dirty="0">
                <a:latin typeface="UD デジタル 教科書体 NP-R" panose="02020400000000000000" pitchFamily="18" charset="-128"/>
                <a:ea typeface="UD デジタル 教科書体 NP-R" panose="02020400000000000000" pitchFamily="18" charset="-128"/>
              </a:rPr>
              <a:t>し、兵庫・大阪地域を広域観光エリア</a:t>
            </a:r>
            <a:endParaRPr lang="en-US" altLang="ja-JP" sz="1400" dirty="0">
              <a:latin typeface="UD デジタル 教科書体 NP-R" panose="02020400000000000000" pitchFamily="18" charset="-128"/>
              <a:ea typeface="UD デジタル 教科書体 NP-R" panose="02020400000000000000" pitchFamily="18" charset="-128"/>
            </a:endParaRPr>
          </a:p>
          <a:p>
            <a:r>
              <a:rPr lang="en-US" altLang="ja-JP" sz="1400" dirty="0">
                <a:latin typeface="UD デジタル 教科書体 NP-R" panose="02020400000000000000" pitchFamily="18" charset="-128"/>
                <a:ea typeface="UD デジタル 教科書体 NP-R" panose="02020400000000000000" pitchFamily="18" charset="-128"/>
              </a:rPr>
              <a:t>   </a:t>
            </a:r>
            <a:r>
              <a:rPr lang="ja-JP" altLang="en-US" sz="1400" dirty="0">
                <a:latin typeface="UD デジタル 教科書体 NP-R" panose="02020400000000000000" pitchFamily="18" charset="-128"/>
                <a:ea typeface="UD デジタル 教科書体 NP-R" panose="02020400000000000000" pitchFamily="18" charset="-128"/>
              </a:rPr>
              <a:t>として</a:t>
            </a:r>
            <a:r>
              <a:rPr lang="en-US" altLang="ja-JP" sz="1400" dirty="0">
                <a:latin typeface="UD デジタル 教科書体 NP-R" panose="02020400000000000000" pitchFamily="18" charset="-128"/>
                <a:ea typeface="UD デジタル 教科書体 NP-R" panose="02020400000000000000" pitchFamily="18" charset="-128"/>
              </a:rPr>
              <a:t>PR</a:t>
            </a:r>
          </a:p>
        </p:txBody>
      </p:sp>
      <p:sp>
        <p:nvSpPr>
          <p:cNvPr id="71" name="テキスト ボックス 70">
            <a:extLst>
              <a:ext uri="{FF2B5EF4-FFF2-40B4-BE49-F238E27FC236}">
                <a16:creationId xmlns:a16="http://schemas.microsoft.com/office/drawing/2014/main" id="{EFF80923-FFBB-469D-8ADD-6706A9F97B59}"/>
              </a:ext>
            </a:extLst>
          </p:cNvPr>
          <p:cNvSpPr txBox="1"/>
          <p:nvPr/>
        </p:nvSpPr>
        <p:spPr>
          <a:xfrm>
            <a:off x="6383294" y="5903512"/>
            <a:ext cx="3457328" cy="738664"/>
          </a:xfrm>
          <a:prstGeom prst="rect">
            <a:avLst/>
          </a:prstGeom>
          <a:noFill/>
          <a:ln>
            <a:noFill/>
          </a:ln>
        </p:spPr>
        <p:txBody>
          <a:bodyPr wrap="square" rtlCol="0">
            <a:spAutoFit/>
          </a:bodyPr>
          <a:lstStyle/>
          <a:p>
            <a:r>
              <a:rPr lang="ja-JP" altLang="en-US" sz="1400" dirty="0">
                <a:latin typeface="UD デジタル 教科書体 NP-R" panose="02020400000000000000" pitchFamily="18" charset="-128"/>
                <a:ea typeface="UD デジタル 教科書体 NP-R" panose="02020400000000000000" pitchFamily="18" charset="-128"/>
              </a:rPr>
              <a:t>・万博後は大阪関西万博のインパクトを</a:t>
            </a:r>
            <a:endParaRPr lang="en-US" altLang="ja-JP" sz="1400" dirty="0">
              <a:latin typeface="UD デジタル 教科書体 NP-R" panose="02020400000000000000" pitchFamily="18" charset="-128"/>
              <a:ea typeface="UD デジタル 教科書体 NP-R" panose="02020400000000000000" pitchFamily="18" charset="-128"/>
            </a:endParaRPr>
          </a:p>
          <a:p>
            <a:r>
              <a:rPr lang="en-US" altLang="ja-JP" sz="1400" dirty="0">
                <a:latin typeface="UD デジタル 教科書体 NP-R" panose="02020400000000000000" pitchFamily="18" charset="-128"/>
                <a:ea typeface="UD デジタル 教科書体 NP-R" panose="02020400000000000000" pitchFamily="18" charset="-128"/>
              </a:rPr>
              <a:t>    </a:t>
            </a:r>
            <a:r>
              <a:rPr lang="ja-JP" altLang="en-US" sz="1400" dirty="0">
                <a:latin typeface="UD デジタル 教科書体 NP-R" panose="02020400000000000000" pitchFamily="18" charset="-128"/>
                <a:ea typeface="UD デジタル 教科書体 NP-R" panose="02020400000000000000" pitchFamily="18" charset="-128"/>
              </a:rPr>
              <a:t>活かしつつ、広域観光エリアとしての</a:t>
            </a:r>
            <a:endParaRPr lang="en-US" altLang="ja-JP" sz="1400" dirty="0">
              <a:latin typeface="UD デジタル 教科書体 NP-R" panose="02020400000000000000" pitchFamily="18" charset="-128"/>
              <a:ea typeface="UD デジタル 教科書体 NP-R" panose="02020400000000000000" pitchFamily="18" charset="-128"/>
            </a:endParaRPr>
          </a:p>
          <a:p>
            <a:r>
              <a:rPr lang="en-US" altLang="ja-JP" sz="1400" dirty="0">
                <a:latin typeface="UD デジタル 教科書体 NP-R" panose="02020400000000000000" pitchFamily="18" charset="-128"/>
                <a:ea typeface="UD デジタル 教科書体 NP-R" panose="02020400000000000000" pitchFamily="18" charset="-128"/>
              </a:rPr>
              <a:t>    </a:t>
            </a:r>
            <a:r>
              <a:rPr lang="ja-JP" altLang="en-US" sz="1400" dirty="0">
                <a:latin typeface="UD デジタル 教科書体 NP-R" panose="02020400000000000000" pitchFamily="18" charset="-128"/>
                <a:ea typeface="UD デジタル 教科書体 NP-R" panose="02020400000000000000" pitchFamily="18" charset="-128"/>
              </a:rPr>
              <a:t>魅力を海外へ発信</a:t>
            </a:r>
            <a:endParaRPr lang="en-US" altLang="ja-JP" sz="1400" dirty="0">
              <a:latin typeface="UD デジタル 教科書体 NP-R" panose="02020400000000000000" pitchFamily="18" charset="-128"/>
              <a:ea typeface="UD デジタル 教科書体 NP-R" panose="02020400000000000000" pitchFamily="18" charset="-128"/>
            </a:endParaRPr>
          </a:p>
        </p:txBody>
      </p:sp>
      <p:sp>
        <p:nvSpPr>
          <p:cNvPr id="72" name="テキスト ボックス 71"/>
          <p:cNvSpPr txBox="1"/>
          <p:nvPr/>
        </p:nvSpPr>
        <p:spPr>
          <a:xfrm>
            <a:off x="5681607" y="3099939"/>
            <a:ext cx="859199" cy="258550"/>
          </a:xfrm>
          <a:prstGeom prst="rect">
            <a:avLst/>
          </a:prstGeom>
          <a:noFill/>
        </p:spPr>
        <p:txBody>
          <a:bodyPr wrap="square" lIns="0" tIns="36000" rIns="0" bIns="36000" rtlCol="0">
            <a:spAutoFit/>
          </a:bodyPr>
          <a:lstStyle/>
          <a:p>
            <a:pPr algn="ctr"/>
            <a:r>
              <a:rPr kumimoji="1" lang="ja-JP" altLang="en-US" sz="1200" dirty="0">
                <a:solidFill>
                  <a:srgbClr val="0000CC"/>
                </a:solidFill>
                <a:latin typeface="UD デジタル 教科書体 NK-B" panose="02020700000000000000" pitchFamily="18" charset="-128"/>
                <a:ea typeface="UD デジタル 教科書体 NK-B" panose="02020700000000000000" pitchFamily="18" charset="-128"/>
              </a:rPr>
              <a:t>２０２３年</a:t>
            </a:r>
          </a:p>
        </p:txBody>
      </p:sp>
      <p:sp>
        <p:nvSpPr>
          <p:cNvPr id="74" name="テキスト ボックス 73"/>
          <p:cNvSpPr txBox="1"/>
          <p:nvPr/>
        </p:nvSpPr>
        <p:spPr>
          <a:xfrm>
            <a:off x="5710046" y="5032463"/>
            <a:ext cx="859199" cy="258550"/>
          </a:xfrm>
          <a:prstGeom prst="rect">
            <a:avLst/>
          </a:prstGeom>
          <a:noFill/>
        </p:spPr>
        <p:txBody>
          <a:bodyPr wrap="square" lIns="0" tIns="36000" rIns="0" bIns="36000" rtlCol="0">
            <a:spAutoFit/>
          </a:bodyPr>
          <a:lstStyle/>
          <a:p>
            <a:pPr algn="ctr"/>
            <a:r>
              <a:rPr kumimoji="1" lang="ja-JP" altLang="en-US" sz="1200" dirty="0">
                <a:solidFill>
                  <a:srgbClr val="0000CC"/>
                </a:solidFill>
                <a:latin typeface="UD デジタル 教科書体 NK-B" panose="02020700000000000000" pitchFamily="18" charset="-128"/>
                <a:ea typeface="UD デジタル 教科書体 NK-B" panose="02020700000000000000" pitchFamily="18" charset="-128"/>
              </a:rPr>
              <a:t>２０２５年</a:t>
            </a:r>
          </a:p>
        </p:txBody>
      </p:sp>
      <p:sp>
        <p:nvSpPr>
          <p:cNvPr id="76" name="二等辺三角形 75"/>
          <p:cNvSpPr/>
          <p:nvPr/>
        </p:nvSpPr>
        <p:spPr>
          <a:xfrm rot="10800000">
            <a:off x="7416287" y="3841913"/>
            <a:ext cx="943454" cy="128431"/>
          </a:xfrm>
          <a:prstGeom prst="triangl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53876"/>
            <a:endParaRPr lang="ja-JP" altLang="en-US" sz="1393">
              <a:solidFill>
                <a:prstClr val="white"/>
              </a:solidFill>
              <a:latin typeface="Calibri" panose="020F0502020204030204"/>
              <a:ea typeface="游ゴシック" panose="020B0400000000000000" pitchFamily="50" charset="-128"/>
            </a:endParaRPr>
          </a:p>
        </p:txBody>
      </p:sp>
      <p:sp>
        <p:nvSpPr>
          <p:cNvPr id="77" name="二等辺三角形 76"/>
          <p:cNvSpPr/>
          <p:nvPr/>
        </p:nvSpPr>
        <p:spPr>
          <a:xfrm rot="10800000">
            <a:off x="7410511" y="4812348"/>
            <a:ext cx="943454" cy="128431"/>
          </a:xfrm>
          <a:prstGeom prst="triangl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53876"/>
            <a:endParaRPr lang="ja-JP" altLang="en-US" sz="1393">
              <a:solidFill>
                <a:prstClr val="white"/>
              </a:solidFill>
              <a:latin typeface="Calibri" panose="020F0502020204030204"/>
              <a:ea typeface="游ゴシック" panose="020B0400000000000000" pitchFamily="50" charset="-128"/>
            </a:endParaRPr>
          </a:p>
        </p:txBody>
      </p:sp>
      <p:sp>
        <p:nvSpPr>
          <p:cNvPr id="78" name="二等辺三角形 77"/>
          <p:cNvSpPr/>
          <p:nvPr/>
        </p:nvSpPr>
        <p:spPr>
          <a:xfrm rot="10800000">
            <a:off x="7416286" y="5729028"/>
            <a:ext cx="943454" cy="128431"/>
          </a:xfrm>
          <a:prstGeom prst="triangl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53876"/>
            <a:endParaRPr lang="ja-JP" altLang="en-US" sz="1393">
              <a:solidFill>
                <a:prstClr val="white"/>
              </a:solidFill>
              <a:latin typeface="Calibri" panose="020F0502020204030204"/>
              <a:ea typeface="游ゴシック" panose="020B0400000000000000" pitchFamily="50" charset="-128"/>
            </a:endParaRPr>
          </a:p>
        </p:txBody>
      </p:sp>
      <p:sp>
        <p:nvSpPr>
          <p:cNvPr id="2" name="大かっこ 1"/>
          <p:cNvSpPr/>
          <p:nvPr/>
        </p:nvSpPr>
        <p:spPr>
          <a:xfrm>
            <a:off x="6474177" y="3955073"/>
            <a:ext cx="3242854" cy="800804"/>
          </a:xfrm>
          <a:prstGeom prst="bracketPair">
            <a:avLst/>
          </a:prstGeom>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a:p>
        </p:txBody>
      </p:sp>
      <p:sp>
        <p:nvSpPr>
          <p:cNvPr id="51" name="角丸四角形 50"/>
          <p:cNvSpPr/>
          <p:nvPr/>
        </p:nvSpPr>
        <p:spPr>
          <a:xfrm>
            <a:off x="1671286" y="1842012"/>
            <a:ext cx="3915815" cy="498311"/>
          </a:xfrm>
          <a:prstGeom prst="round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2" name="テキスト ボックス 51"/>
          <p:cNvSpPr txBox="1"/>
          <p:nvPr/>
        </p:nvSpPr>
        <p:spPr>
          <a:xfrm>
            <a:off x="1698261" y="1814647"/>
            <a:ext cx="3900344" cy="584775"/>
          </a:xfrm>
          <a:prstGeom prst="rect">
            <a:avLst/>
          </a:prstGeom>
          <a:noFill/>
        </p:spPr>
        <p:txBody>
          <a:bodyPr wrap="square" rtlCol="0">
            <a:spAutoFit/>
          </a:bodyPr>
          <a:lstStyle/>
          <a:p>
            <a:pPr algn="ctr"/>
            <a:r>
              <a:rPr lang="ja-JP" altLang="en-US" sz="1600" dirty="0">
                <a:solidFill>
                  <a:srgbClr val="0000CC"/>
                </a:solidFill>
                <a:latin typeface="UD デジタル 教科書体 NK-B" panose="02020700000000000000" pitchFamily="18" charset="-128"/>
                <a:ea typeface="UD デジタル 教科書体 NK-B" panose="02020700000000000000" pitchFamily="18" charset="-128"/>
              </a:rPr>
              <a:t>コロナ禍の需要喚起と、ポストコロナを</a:t>
            </a:r>
            <a:endParaRPr lang="en-US" altLang="ja-JP" sz="1600" dirty="0">
              <a:solidFill>
                <a:srgbClr val="0000CC"/>
              </a:solidFill>
              <a:latin typeface="UD デジタル 教科書体 NK-B" panose="02020700000000000000" pitchFamily="18" charset="-128"/>
              <a:ea typeface="UD デジタル 教科書体 NK-B" panose="02020700000000000000" pitchFamily="18" charset="-128"/>
            </a:endParaRPr>
          </a:p>
          <a:p>
            <a:pPr algn="ctr"/>
            <a:r>
              <a:rPr lang="ja-JP" altLang="en-US" sz="1600" dirty="0">
                <a:solidFill>
                  <a:srgbClr val="0000CC"/>
                </a:solidFill>
                <a:latin typeface="UD デジタル 教科書体 NK-B" panose="02020700000000000000" pitchFamily="18" charset="-128"/>
                <a:ea typeface="UD デジタル 教科書体 NK-B" panose="02020700000000000000" pitchFamily="18" charset="-128"/>
              </a:rPr>
              <a:t>見据えた取組</a:t>
            </a:r>
            <a:endParaRPr lang="en-US" altLang="ja-JP" sz="1600" dirty="0">
              <a:solidFill>
                <a:srgbClr val="0000CC"/>
              </a:solidFill>
              <a:latin typeface="UD デジタル 教科書体 NK-B" panose="02020700000000000000" pitchFamily="18" charset="-128"/>
              <a:ea typeface="UD デジタル 教科書体 NK-B" panose="02020700000000000000" pitchFamily="18" charset="-128"/>
            </a:endParaRPr>
          </a:p>
        </p:txBody>
      </p:sp>
      <p:sp>
        <p:nvSpPr>
          <p:cNvPr id="53" name="テキスト ボックス 52"/>
          <p:cNvSpPr txBox="1"/>
          <p:nvPr/>
        </p:nvSpPr>
        <p:spPr>
          <a:xfrm>
            <a:off x="5779517" y="1816954"/>
            <a:ext cx="3900344" cy="584775"/>
          </a:xfrm>
          <a:prstGeom prst="rect">
            <a:avLst/>
          </a:prstGeom>
          <a:noFill/>
        </p:spPr>
        <p:txBody>
          <a:bodyPr wrap="square" rtlCol="0">
            <a:spAutoFit/>
          </a:bodyPr>
          <a:lstStyle/>
          <a:p>
            <a:pPr algn="ctr"/>
            <a:r>
              <a:rPr lang="ja-JP" altLang="en-US" sz="1600" dirty="0">
                <a:solidFill>
                  <a:srgbClr val="0000CC"/>
                </a:solidFill>
                <a:latin typeface="UD デジタル 教科書体 NK-B" panose="02020700000000000000" pitchFamily="18" charset="-128"/>
                <a:ea typeface="UD デジタル 教科書体 NK-B" panose="02020700000000000000" pitchFamily="18" charset="-128"/>
              </a:rPr>
              <a:t>ポストコロナの国内観光の充実と、</a:t>
            </a:r>
            <a:endParaRPr lang="en-US" altLang="ja-JP" sz="1600" dirty="0">
              <a:solidFill>
                <a:srgbClr val="0000CC"/>
              </a:solidFill>
              <a:latin typeface="UD デジタル 教科書体 NK-B" panose="02020700000000000000" pitchFamily="18" charset="-128"/>
              <a:ea typeface="UD デジタル 教科書体 NK-B" panose="02020700000000000000" pitchFamily="18" charset="-128"/>
            </a:endParaRPr>
          </a:p>
          <a:p>
            <a:pPr algn="ctr"/>
            <a:r>
              <a:rPr lang="ja-JP" altLang="en-US" sz="1600" dirty="0">
                <a:solidFill>
                  <a:srgbClr val="0000CC"/>
                </a:solidFill>
                <a:latin typeface="UD デジタル 教科書体 NK-B" panose="02020700000000000000" pitchFamily="18" charset="-128"/>
                <a:ea typeface="UD デジタル 教科書体 NK-B" panose="02020700000000000000" pitchFamily="18" charset="-128"/>
              </a:rPr>
              <a:t>インバウンド対策の強化</a:t>
            </a:r>
            <a:endParaRPr lang="en-US" altLang="ja-JP" sz="1600" dirty="0">
              <a:solidFill>
                <a:srgbClr val="0000CC"/>
              </a:solidFill>
              <a:latin typeface="UD デジタル 教科書体 NK-B" panose="02020700000000000000" pitchFamily="18" charset="-128"/>
              <a:ea typeface="UD デジタル 教科書体 NK-B" panose="02020700000000000000" pitchFamily="18" charset="-128"/>
            </a:endParaRPr>
          </a:p>
        </p:txBody>
      </p:sp>
      <p:pic>
        <p:nvPicPr>
          <p:cNvPr id="4" name="図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72203" y="5531795"/>
            <a:ext cx="859894" cy="1233471"/>
          </a:xfrm>
          <a:prstGeom prst="rect">
            <a:avLst/>
          </a:prstGeom>
        </p:spPr>
      </p:pic>
      <p:pic>
        <p:nvPicPr>
          <p:cNvPr id="48" name="図 47"/>
          <p:cNvPicPr>
            <a:picLocks noChangeAspect="1"/>
          </p:cNvPicPr>
          <p:nvPr/>
        </p:nvPicPr>
        <p:blipFill>
          <a:blip r:embed="rId6"/>
          <a:stretch>
            <a:fillRect/>
          </a:stretch>
        </p:blipFill>
        <p:spPr>
          <a:xfrm>
            <a:off x="5827640" y="5347207"/>
            <a:ext cx="627028" cy="922405"/>
          </a:xfrm>
          <a:prstGeom prst="rect">
            <a:avLst/>
          </a:prstGeom>
        </p:spPr>
      </p:pic>
    </p:spTree>
    <p:extLst>
      <p:ext uri="{BB962C8B-B14F-4D97-AF65-F5344CB8AC3E}">
        <p14:creationId xmlns:p14="http://schemas.microsoft.com/office/powerpoint/2010/main" val="51917947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角丸四角形 28"/>
          <p:cNvSpPr/>
          <p:nvPr/>
        </p:nvSpPr>
        <p:spPr>
          <a:xfrm>
            <a:off x="5959902" y="1899230"/>
            <a:ext cx="3753116" cy="553517"/>
          </a:xfrm>
          <a:prstGeom prst="round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角丸四角形 10"/>
          <p:cNvSpPr/>
          <p:nvPr/>
        </p:nvSpPr>
        <p:spPr>
          <a:xfrm>
            <a:off x="105710" y="5063712"/>
            <a:ext cx="9831664" cy="1685471"/>
          </a:xfrm>
          <a:prstGeom prst="roundRect">
            <a:avLst>
              <a:gd name="adj" fmla="val 6195"/>
            </a:avLst>
          </a:prstGeom>
          <a:solidFill>
            <a:schemeClr val="accent1">
              <a:lumMod val="20000"/>
              <a:lumOff val="80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dirty="0">
                <a:solidFill>
                  <a:schemeClr val="tx1"/>
                </a:solidFill>
                <a:latin typeface="UD デジタル 教科書体 NK-B" panose="02020700000000000000" pitchFamily="18" charset="-128"/>
                <a:ea typeface="UD デジタル 教科書体 NK-B" panose="02020700000000000000" pitchFamily="18" charset="-128"/>
              </a:rPr>
              <a:t>　</a:t>
            </a:r>
            <a:endParaRPr kumimoji="1" lang="en-US" altLang="ja-JP" dirty="0">
              <a:solidFill>
                <a:schemeClr val="tx1"/>
              </a:solidFill>
              <a:latin typeface="UD デジタル 教科書体 NK-B" panose="02020700000000000000" pitchFamily="18" charset="-128"/>
              <a:ea typeface="UD デジタル 教科書体 NK-B" panose="02020700000000000000" pitchFamily="18" charset="-128"/>
            </a:endParaRPr>
          </a:p>
        </p:txBody>
      </p:sp>
      <p:sp>
        <p:nvSpPr>
          <p:cNvPr id="51" name="角丸四角形 50"/>
          <p:cNvSpPr/>
          <p:nvPr/>
        </p:nvSpPr>
        <p:spPr>
          <a:xfrm>
            <a:off x="1689104" y="5206613"/>
            <a:ext cx="3980691" cy="1408627"/>
          </a:xfrm>
          <a:prstGeom prst="roundRect">
            <a:avLst>
              <a:gd name="adj" fmla="val 11811"/>
            </a:avLst>
          </a:prstGeom>
          <a:ln w="28575">
            <a:solidFill>
              <a:schemeClr val="accent6">
                <a:lumMod val="60000"/>
                <a:lumOff val="40000"/>
              </a:schemeClr>
            </a:solidFill>
          </a:ln>
        </p:spPr>
        <p:style>
          <a:lnRef idx="2">
            <a:schemeClr val="accent1"/>
          </a:lnRef>
          <a:fillRef idx="1">
            <a:schemeClr val="lt1"/>
          </a:fillRef>
          <a:effectRef idx="0">
            <a:schemeClr val="accent1"/>
          </a:effectRef>
          <a:fontRef idx="minor">
            <a:schemeClr val="dk1"/>
          </a:fontRef>
        </p:style>
        <p:txBody>
          <a:bodyPr lIns="0" tIns="54000" rIns="0" bIns="0" rtlCol="0" anchor="t" anchorCtr="0"/>
          <a:lstStyle/>
          <a:p>
            <a:r>
              <a:rPr kumimoji="1" lang="ja-JP" altLang="en-US" sz="1600" dirty="0">
                <a:solidFill>
                  <a:schemeClr val="tx1"/>
                </a:solidFill>
                <a:latin typeface="UD デジタル 教科書体 NK-B" panose="02020700000000000000" pitchFamily="18" charset="-128"/>
                <a:ea typeface="UD デジタル 教科書体 NK-B" panose="02020700000000000000" pitchFamily="18" charset="-128"/>
              </a:rPr>
              <a:t> </a:t>
            </a:r>
            <a:endParaRPr lang="en-US" altLang="ja-JP" sz="1600" dirty="0">
              <a:latin typeface="UD デジタル 教科書体 NK-B" panose="02020700000000000000" pitchFamily="18" charset="-128"/>
              <a:ea typeface="UD デジタル 教科書体 NK-B" panose="02020700000000000000" pitchFamily="18" charset="-128"/>
            </a:endParaRPr>
          </a:p>
          <a:p>
            <a:r>
              <a:rPr lang="ja-JP" altLang="en-US" sz="1600" dirty="0">
                <a:latin typeface="UD デジタル 教科書体 NK-B" panose="02020700000000000000" pitchFamily="18" charset="-128"/>
                <a:ea typeface="UD デジタル 教科書体 NK-B" panose="02020700000000000000" pitchFamily="18" charset="-128"/>
              </a:rPr>
              <a:t> </a:t>
            </a:r>
            <a:endParaRPr lang="en-US" altLang="ja-JP" sz="1600" dirty="0">
              <a:latin typeface="UD デジタル 教科書体 NK-B" panose="02020700000000000000" pitchFamily="18" charset="-128"/>
              <a:ea typeface="UD デジタル 教科書体 NK-B" panose="02020700000000000000" pitchFamily="18" charset="-128"/>
            </a:endParaRPr>
          </a:p>
          <a:p>
            <a:endParaRPr lang="en-US" altLang="ja-JP" sz="1600" dirty="0">
              <a:latin typeface="UD デジタル 教科書体 NK-B" panose="02020700000000000000" pitchFamily="18" charset="-128"/>
              <a:ea typeface="UD デジタル 教科書体 NK-B" panose="02020700000000000000" pitchFamily="18" charset="-128"/>
            </a:endParaRPr>
          </a:p>
          <a:p>
            <a:endParaRPr lang="en-US" altLang="ja-JP" sz="1600" dirty="0">
              <a:latin typeface="UD デジタル 教科書体 NK-B" panose="02020700000000000000" pitchFamily="18" charset="-128"/>
              <a:ea typeface="UD デジタル 教科書体 NK-B" panose="02020700000000000000" pitchFamily="18" charset="-128"/>
            </a:endParaRPr>
          </a:p>
          <a:p>
            <a:endParaRPr lang="en-US" altLang="ja-JP" sz="1600" dirty="0">
              <a:latin typeface="UD デジタル 教科書体 NK-B" panose="02020700000000000000" pitchFamily="18" charset="-128"/>
              <a:ea typeface="UD デジタル 教科書体 NK-B" panose="02020700000000000000" pitchFamily="18" charset="-128"/>
            </a:endParaRPr>
          </a:p>
          <a:p>
            <a:r>
              <a:rPr lang="ja-JP" altLang="en-US" sz="1600" dirty="0">
                <a:latin typeface="UD デジタル 教科書体 NK-B" panose="02020700000000000000" pitchFamily="18" charset="-128"/>
                <a:ea typeface="UD デジタル 教科書体 NK-B" panose="02020700000000000000" pitchFamily="18" charset="-128"/>
              </a:rPr>
              <a:t> </a:t>
            </a:r>
          </a:p>
          <a:p>
            <a:endParaRPr lang="ja-JP" altLang="en-US" sz="1600" dirty="0">
              <a:latin typeface="UD デジタル 教科書体 NK-B" panose="02020700000000000000" pitchFamily="18" charset="-128"/>
              <a:ea typeface="UD デジタル 教科書体 NK-B" panose="02020700000000000000" pitchFamily="18" charset="-128"/>
            </a:endParaRPr>
          </a:p>
        </p:txBody>
      </p:sp>
      <p:sp>
        <p:nvSpPr>
          <p:cNvPr id="7" name="テキスト ボックス 6"/>
          <p:cNvSpPr txBox="1"/>
          <p:nvPr/>
        </p:nvSpPr>
        <p:spPr>
          <a:xfrm>
            <a:off x="31341" y="1509142"/>
            <a:ext cx="2280478" cy="400110"/>
          </a:xfrm>
          <a:prstGeom prst="rect">
            <a:avLst/>
          </a:prstGeom>
          <a:noFill/>
        </p:spPr>
        <p:txBody>
          <a:bodyPr wrap="square" rtlCol="0">
            <a:spAutoFit/>
          </a:bodyPr>
          <a:lstStyle/>
          <a:p>
            <a:r>
              <a:rPr kumimoji="1" lang="en-US" altLang="ja-JP" sz="2000" dirty="0">
                <a:latin typeface="UD デジタル 教科書体 NK-B" panose="02020700000000000000" pitchFamily="18" charset="-128"/>
                <a:ea typeface="UD デジタル 教科書体 NK-B" panose="02020700000000000000" pitchFamily="18" charset="-128"/>
              </a:rPr>
              <a:t>【</a:t>
            </a:r>
            <a:r>
              <a:rPr kumimoji="1" lang="ja-JP" altLang="en-US" sz="2000" dirty="0">
                <a:latin typeface="UD デジタル 教科書体 NK-B" panose="02020700000000000000" pitchFamily="18" charset="-128"/>
                <a:ea typeface="UD デジタル 教科書体 NK-B" panose="02020700000000000000" pitchFamily="18" charset="-128"/>
              </a:rPr>
              <a:t>連携内容</a:t>
            </a:r>
            <a:r>
              <a:rPr kumimoji="1" lang="en-US" altLang="ja-JP" sz="2000" dirty="0">
                <a:latin typeface="UD デジタル 教科書体 NK-B" panose="02020700000000000000" pitchFamily="18" charset="-128"/>
                <a:ea typeface="UD デジタル 教科書体 NK-B" panose="02020700000000000000" pitchFamily="18" charset="-128"/>
              </a:rPr>
              <a:t>】</a:t>
            </a:r>
          </a:p>
        </p:txBody>
      </p:sp>
      <p:sp>
        <p:nvSpPr>
          <p:cNvPr id="10" name="角丸四角形 9"/>
          <p:cNvSpPr/>
          <p:nvPr/>
        </p:nvSpPr>
        <p:spPr>
          <a:xfrm>
            <a:off x="105708" y="2538654"/>
            <a:ext cx="9831665" cy="2444833"/>
          </a:xfrm>
          <a:prstGeom prst="roundRect">
            <a:avLst>
              <a:gd name="adj" fmla="val 6195"/>
            </a:avLst>
          </a:prstGeom>
          <a:solidFill>
            <a:schemeClr val="accent1">
              <a:lumMod val="20000"/>
              <a:lumOff val="80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dirty="0">
                <a:solidFill>
                  <a:schemeClr val="tx1"/>
                </a:solidFill>
                <a:latin typeface="UD デジタル 教科書体 NK-B" panose="02020700000000000000" pitchFamily="18" charset="-128"/>
                <a:ea typeface="UD デジタル 教科書体 NK-B" panose="02020700000000000000" pitchFamily="18" charset="-128"/>
              </a:rPr>
              <a:t>　</a:t>
            </a:r>
            <a:endParaRPr kumimoji="1" lang="en-US" altLang="ja-JP" dirty="0">
              <a:solidFill>
                <a:schemeClr val="tx1"/>
              </a:solidFill>
              <a:latin typeface="UD デジタル 教科書体 NK-B" panose="02020700000000000000" pitchFamily="18" charset="-128"/>
              <a:ea typeface="UD デジタル 教科書体 NK-B" panose="02020700000000000000" pitchFamily="18" charset="-128"/>
            </a:endParaRPr>
          </a:p>
        </p:txBody>
      </p:sp>
      <p:sp>
        <p:nvSpPr>
          <p:cNvPr id="20" name="角丸四角形 19"/>
          <p:cNvSpPr/>
          <p:nvPr/>
        </p:nvSpPr>
        <p:spPr>
          <a:xfrm>
            <a:off x="1671285" y="2633129"/>
            <a:ext cx="4107180" cy="2283537"/>
          </a:xfrm>
          <a:prstGeom prst="roundRect">
            <a:avLst>
              <a:gd name="adj" fmla="val 11811"/>
            </a:avLst>
          </a:prstGeom>
          <a:ln w="28575">
            <a:solidFill>
              <a:schemeClr val="accent6">
                <a:lumMod val="60000"/>
                <a:lumOff val="40000"/>
              </a:schemeClr>
            </a:solidFill>
          </a:ln>
        </p:spPr>
        <p:style>
          <a:lnRef idx="2">
            <a:schemeClr val="accent1"/>
          </a:lnRef>
          <a:fillRef idx="1">
            <a:schemeClr val="lt1"/>
          </a:fillRef>
          <a:effectRef idx="0">
            <a:schemeClr val="accent1"/>
          </a:effectRef>
          <a:fontRef idx="minor">
            <a:schemeClr val="dk1"/>
          </a:fontRef>
        </p:style>
        <p:txBody>
          <a:bodyPr lIns="0" tIns="54000" rIns="0" bIns="0" rtlCol="0" anchor="t" anchorCtr="0"/>
          <a:lstStyle/>
          <a:p>
            <a:r>
              <a:rPr kumimoji="1" lang="ja-JP" altLang="en-US" sz="1600" dirty="0">
                <a:solidFill>
                  <a:schemeClr val="tx1"/>
                </a:solidFill>
                <a:latin typeface="UD デジタル 教科書体 NK-B" panose="02020700000000000000" pitchFamily="18" charset="-128"/>
                <a:ea typeface="UD デジタル 教科書体 NK-B" panose="02020700000000000000" pitchFamily="18" charset="-128"/>
              </a:rPr>
              <a:t> </a:t>
            </a:r>
            <a:endParaRPr lang="en-US" altLang="ja-JP" sz="1600" dirty="0">
              <a:latin typeface="UD デジタル 教科書体 NK-B" panose="02020700000000000000" pitchFamily="18" charset="-128"/>
              <a:ea typeface="UD デジタル 教科書体 NK-B" panose="02020700000000000000" pitchFamily="18" charset="-128"/>
            </a:endParaRPr>
          </a:p>
          <a:p>
            <a:r>
              <a:rPr lang="ja-JP" altLang="en-US" sz="1600" dirty="0">
                <a:latin typeface="UD デジタル 教科書体 NK-B" panose="02020700000000000000" pitchFamily="18" charset="-128"/>
                <a:ea typeface="UD デジタル 教科書体 NK-B" panose="02020700000000000000" pitchFamily="18" charset="-128"/>
              </a:rPr>
              <a:t> </a:t>
            </a:r>
            <a:endParaRPr lang="en-US" altLang="ja-JP" sz="1600" dirty="0">
              <a:latin typeface="UD デジタル 教科書体 NK-B" panose="02020700000000000000" pitchFamily="18" charset="-128"/>
              <a:ea typeface="UD デジタル 教科書体 NK-B" panose="02020700000000000000" pitchFamily="18" charset="-128"/>
            </a:endParaRPr>
          </a:p>
          <a:p>
            <a:endParaRPr lang="en-US" altLang="ja-JP" sz="1600" dirty="0">
              <a:latin typeface="UD デジタル 教科書体 NK-B" panose="02020700000000000000" pitchFamily="18" charset="-128"/>
              <a:ea typeface="UD デジタル 教科書体 NK-B" panose="02020700000000000000" pitchFamily="18" charset="-128"/>
            </a:endParaRPr>
          </a:p>
          <a:p>
            <a:endParaRPr lang="en-US" altLang="ja-JP" sz="1600" dirty="0">
              <a:latin typeface="UD デジタル 教科書体 NK-B" panose="02020700000000000000" pitchFamily="18" charset="-128"/>
              <a:ea typeface="UD デジタル 教科書体 NK-B" panose="02020700000000000000" pitchFamily="18" charset="-128"/>
            </a:endParaRPr>
          </a:p>
          <a:p>
            <a:endParaRPr lang="en-US" altLang="ja-JP" sz="1600" dirty="0">
              <a:latin typeface="UD デジタル 教科書体 NK-B" panose="02020700000000000000" pitchFamily="18" charset="-128"/>
              <a:ea typeface="UD デジタル 教科書体 NK-B" panose="02020700000000000000" pitchFamily="18" charset="-128"/>
            </a:endParaRPr>
          </a:p>
          <a:p>
            <a:r>
              <a:rPr lang="ja-JP" altLang="en-US" sz="1600" dirty="0">
                <a:latin typeface="UD デジタル 教科書体 NK-B" panose="02020700000000000000" pitchFamily="18" charset="-128"/>
                <a:ea typeface="UD デジタル 教科書体 NK-B" panose="02020700000000000000" pitchFamily="18" charset="-128"/>
              </a:rPr>
              <a:t> </a:t>
            </a:r>
          </a:p>
          <a:p>
            <a:endParaRPr lang="ja-JP" altLang="en-US" sz="1600" dirty="0">
              <a:latin typeface="UD デジタル 教科書体 NK-B" panose="02020700000000000000" pitchFamily="18" charset="-128"/>
              <a:ea typeface="UD デジタル 教科書体 NK-B" panose="02020700000000000000" pitchFamily="18" charset="-128"/>
            </a:endParaRPr>
          </a:p>
        </p:txBody>
      </p:sp>
      <p:sp>
        <p:nvSpPr>
          <p:cNvPr id="21" name="角丸四角形 20"/>
          <p:cNvSpPr/>
          <p:nvPr/>
        </p:nvSpPr>
        <p:spPr>
          <a:xfrm>
            <a:off x="5917565" y="2633129"/>
            <a:ext cx="3895984" cy="2809410"/>
          </a:xfrm>
          <a:prstGeom prst="roundRect">
            <a:avLst>
              <a:gd name="adj" fmla="val 7923"/>
            </a:avLst>
          </a:prstGeom>
          <a:ln w="28575">
            <a:solidFill>
              <a:schemeClr val="accent6">
                <a:lumMod val="60000"/>
                <a:lumOff val="40000"/>
              </a:schemeClr>
            </a:solidFill>
          </a:ln>
        </p:spPr>
        <p:style>
          <a:lnRef idx="2">
            <a:schemeClr val="accent1"/>
          </a:lnRef>
          <a:fillRef idx="1">
            <a:schemeClr val="lt1"/>
          </a:fillRef>
          <a:effectRef idx="0">
            <a:schemeClr val="accent1"/>
          </a:effectRef>
          <a:fontRef idx="minor">
            <a:schemeClr val="dk1"/>
          </a:fontRef>
        </p:style>
        <p:txBody>
          <a:bodyPr lIns="0" tIns="54000" rIns="0" bIns="0" rtlCol="0" anchor="t" anchorCtr="0"/>
          <a:lstStyle/>
          <a:p>
            <a:endParaRPr lang="en-US" altLang="ja-JP" sz="1600" dirty="0">
              <a:latin typeface="UD デジタル 教科書体 NK-B" panose="02020700000000000000" pitchFamily="18" charset="-128"/>
              <a:ea typeface="UD デジタル 教科書体 NK-B" panose="02020700000000000000" pitchFamily="18" charset="-128"/>
            </a:endParaRPr>
          </a:p>
          <a:p>
            <a:r>
              <a:rPr lang="ja-JP" altLang="en-US" sz="1600" dirty="0">
                <a:latin typeface="UD デジタル 教科書体 NK-B" panose="02020700000000000000" pitchFamily="18" charset="-128"/>
                <a:ea typeface="UD デジタル 教科書体 NK-B" panose="02020700000000000000" pitchFamily="18" charset="-128"/>
              </a:rPr>
              <a:t> </a:t>
            </a:r>
            <a:endParaRPr lang="en-US" altLang="ja-JP" sz="1600" dirty="0">
              <a:latin typeface="UD デジタル 教科書体 NK-B" panose="02020700000000000000" pitchFamily="18" charset="-128"/>
              <a:ea typeface="UD デジタル 教科書体 NK-B" panose="02020700000000000000" pitchFamily="18" charset="-128"/>
            </a:endParaRPr>
          </a:p>
          <a:p>
            <a:endParaRPr lang="ja-JP" altLang="en-US" sz="1600" dirty="0">
              <a:latin typeface="UD デジタル 教科書体 NK-B" panose="02020700000000000000" pitchFamily="18" charset="-128"/>
              <a:ea typeface="UD デジタル 教科書体 NK-B" panose="02020700000000000000" pitchFamily="18" charset="-128"/>
            </a:endParaRPr>
          </a:p>
          <a:p>
            <a:endParaRPr kumimoji="1" lang="ja-JP" altLang="en-US" sz="1600" dirty="0">
              <a:solidFill>
                <a:schemeClr val="tx1"/>
              </a:solidFill>
              <a:latin typeface="UD デジタル 教科書体 NK-B" panose="02020700000000000000" pitchFamily="18" charset="-128"/>
              <a:ea typeface="UD デジタル 教科書体 NK-B" panose="02020700000000000000" pitchFamily="18" charset="-128"/>
            </a:endParaRPr>
          </a:p>
        </p:txBody>
      </p:sp>
      <p:sp>
        <p:nvSpPr>
          <p:cNvPr id="35" name="角丸四角形 34"/>
          <p:cNvSpPr/>
          <p:nvPr/>
        </p:nvSpPr>
        <p:spPr>
          <a:xfrm>
            <a:off x="248812" y="2633129"/>
            <a:ext cx="1232211" cy="646101"/>
          </a:xfrm>
          <a:prstGeom prst="round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ja-JP" altLang="en-US" sz="1600" dirty="0">
                <a:latin typeface="UD デジタル 教科書体 NK-B" panose="02020700000000000000" pitchFamily="18" charset="-128"/>
                <a:ea typeface="UD デジタル 教科書体 NK-B" panose="02020700000000000000" pitchFamily="18" charset="-128"/>
              </a:rPr>
              <a:t>周遊ツアー</a:t>
            </a:r>
            <a:endParaRPr kumimoji="1" lang="en-US" altLang="ja-JP" sz="1600" dirty="0">
              <a:latin typeface="UD デジタル 教科書体 NK-B" panose="02020700000000000000" pitchFamily="18" charset="-128"/>
              <a:ea typeface="UD デジタル 教科書体 NK-B" panose="02020700000000000000" pitchFamily="18" charset="-128"/>
            </a:endParaRPr>
          </a:p>
        </p:txBody>
      </p:sp>
      <p:sp>
        <p:nvSpPr>
          <p:cNvPr id="36" name="角丸四角形 35"/>
          <p:cNvSpPr/>
          <p:nvPr/>
        </p:nvSpPr>
        <p:spPr>
          <a:xfrm>
            <a:off x="248812" y="5226867"/>
            <a:ext cx="1214818" cy="596404"/>
          </a:xfrm>
          <a:prstGeom prst="round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600" dirty="0">
                <a:latin typeface="UD デジタル 教科書体 NK-B" panose="02020700000000000000" pitchFamily="18" charset="-128"/>
                <a:ea typeface="UD デジタル 教科書体 NK-B" panose="02020700000000000000" pitchFamily="18" charset="-128"/>
              </a:rPr>
              <a:t>新しい</a:t>
            </a:r>
            <a:endParaRPr kumimoji="1" lang="en-US" altLang="ja-JP" sz="1600" dirty="0">
              <a:latin typeface="UD デジタル 教科書体 NK-B" panose="02020700000000000000" pitchFamily="18" charset="-128"/>
              <a:ea typeface="UD デジタル 教科書体 NK-B" panose="02020700000000000000" pitchFamily="18" charset="-128"/>
            </a:endParaRPr>
          </a:p>
          <a:p>
            <a:pPr algn="ctr"/>
            <a:r>
              <a:rPr kumimoji="1" lang="ja-JP" altLang="en-US" sz="1600" dirty="0">
                <a:latin typeface="UD デジタル 教科書体 NK-B" panose="02020700000000000000" pitchFamily="18" charset="-128"/>
                <a:ea typeface="UD デジタル 教科書体 NK-B" panose="02020700000000000000" pitchFamily="18" charset="-128"/>
              </a:rPr>
              <a:t>水上交通</a:t>
            </a:r>
          </a:p>
        </p:txBody>
      </p:sp>
      <p:sp>
        <p:nvSpPr>
          <p:cNvPr id="3" name="スライド番号プレースホルダー 2"/>
          <p:cNvSpPr>
            <a:spLocks noGrp="1"/>
          </p:cNvSpPr>
          <p:nvPr>
            <p:ph type="sldNum" sz="quarter" idx="12"/>
          </p:nvPr>
        </p:nvSpPr>
        <p:spPr>
          <a:xfrm>
            <a:off x="7659381" y="6492875"/>
            <a:ext cx="2228850" cy="365125"/>
          </a:xfrm>
        </p:spPr>
        <p:txBody>
          <a:bodyPr/>
          <a:lstStyle/>
          <a:p>
            <a:fld id="{87C2D5A9-7FE8-4BCE-BC19-6C3698A60E78}" type="slidenum">
              <a:rPr kumimoji="1" lang="ja-JP" altLang="en-US" sz="1400" smtClean="0">
                <a:solidFill>
                  <a:schemeClr val="tx1"/>
                </a:solidFill>
              </a:rPr>
              <a:t>15</a:t>
            </a:fld>
            <a:endParaRPr kumimoji="1" lang="ja-JP" altLang="en-US" sz="1400" dirty="0">
              <a:solidFill>
                <a:schemeClr val="tx1"/>
              </a:solidFill>
            </a:endParaRPr>
          </a:p>
        </p:txBody>
      </p:sp>
      <p:sp>
        <p:nvSpPr>
          <p:cNvPr id="41" name="テキスト ボックス 40"/>
          <p:cNvSpPr txBox="1"/>
          <p:nvPr/>
        </p:nvSpPr>
        <p:spPr>
          <a:xfrm>
            <a:off x="1671286" y="1564262"/>
            <a:ext cx="3852069" cy="380480"/>
          </a:xfrm>
          <a:prstGeom prst="rect">
            <a:avLst/>
          </a:prstGeom>
          <a:noFill/>
        </p:spPr>
        <p:txBody>
          <a:bodyPr wrap="square" lIns="0" tIns="36000" rIns="0" bIns="36000" rtlCol="0">
            <a:spAutoFit/>
          </a:bodyPr>
          <a:lstStyle/>
          <a:p>
            <a:pPr algn="ctr"/>
            <a:r>
              <a:rPr kumimoji="1" lang="ja-JP" altLang="en-US" sz="2000" dirty="0">
                <a:latin typeface="UD デジタル 教科書体 NK-B" panose="02020700000000000000" pitchFamily="18" charset="-128"/>
                <a:ea typeface="UD デジタル 教科書体 NK-B" panose="02020700000000000000" pitchFamily="18" charset="-128"/>
              </a:rPr>
              <a:t>２０２２年度</a:t>
            </a:r>
          </a:p>
        </p:txBody>
      </p:sp>
      <p:sp>
        <p:nvSpPr>
          <p:cNvPr id="42" name="テキスト ボックス 41"/>
          <p:cNvSpPr txBox="1"/>
          <p:nvPr/>
        </p:nvSpPr>
        <p:spPr>
          <a:xfrm>
            <a:off x="5715771" y="1567002"/>
            <a:ext cx="4046453" cy="380480"/>
          </a:xfrm>
          <a:prstGeom prst="rect">
            <a:avLst/>
          </a:prstGeom>
          <a:noFill/>
        </p:spPr>
        <p:txBody>
          <a:bodyPr wrap="square" lIns="0" tIns="36000" rIns="0" bIns="36000" rtlCol="0">
            <a:spAutoFit/>
          </a:bodyPr>
          <a:lstStyle/>
          <a:p>
            <a:pPr algn="ctr"/>
            <a:r>
              <a:rPr kumimoji="1" lang="ja-JP" altLang="en-US" sz="2000" dirty="0">
                <a:latin typeface="UD デジタル 教科書体 NK-B" panose="02020700000000000000" pitchFamily="18" charset="-128"/>
                <a:ea typeface="UD デジタル 教科書体 NK-B" panose="02020700000000000000" pitchFamily="18" charset="-128"/>
              </a:rPr>
              <a:t>２０２３～２０２５年度</a:t>
            </a:r>
          </a:p>
        </p:txBody>
      </p:sp>
      <p:sp>
        <p:nvSpPr>
          <p:cNvPr id="43" name="テキスト ボックス 42"/>
          <p:cNvSpPr txBox="1"/>
          <p:nvPr/>
        </p:nvSpPr>
        <p:spPr>
          <a:xfrm>
            <a:off x="30057" y="542219"/>
            <a:ext cx="5090469" cy="400110"/>
          </a:xfrm>
          <a:prstGeom prst="rect">
            <a:avLst/>
          </a:prstGeom>
          <a:noFill/>
        </p:spPr>
        <p:txBody>
          <a:bodyPr wrap="square" rtlCol="0">
            <a:spAutoFit/>
          </a:bodyPr>
          <a:lstStyle/>
          <a:p>
            <a:r>
              <a:rPr kumimoji="1" lang="en-US" altLang="ja-JP" sz="2000" dirty="0">
                <a:latin typeface="UD デジタル 教科書体 NK-B" panose="02020700000000000000" pitchFamily="18" charset="-128"/>
                <a:ea typeface="UD デジタル 教科書体 NK-B" panose="02020700000000000000" pitchFamily="18" charset="-128"/>
              </a:rPr>
              <a:t>【</a:t>
            </a:r>
            <a:r>
              <a:rPr kumimoji="1" lang="ja-JP" altLang="en-US" sz="2000" dirty="0">
                <a:latin typeface="UD デジタル 教科書体 NK-B" panose="02020700000000000000" pitchFamily="18" charset="-128"/>
                <a:ea typeface="UD デジタル 教科書体 NK-B" panose="02020700000000000000" pitchFamily="18" charset="-128"/>
              </a:rPr>
              <a:t>今後の取組み</a:t>
            </a:r>
            <a:r>
              <a:rPr kumimoji="1" lang="en-US" altLang="ja-JP" sz="2000" dirty="0">
                <a:latin typeface="UD デジタル 教科書体 NK-B" panose="02020700000000000000" pitchFamily="18" charset="-128"/>
                <a:ea typeface="UD デジタル 教科書体 NK-B" panose="02020700000000000000" pitchFamily="18" charset="-128"/>
              </a:rPr>
              <a:t>】</a:t>
            </a:r>
          </a:p>
        </p:txBody>
      </p:sp>
      <p:sp>
        <p:nvSpPr>
          <p:cNvPr id="44" name="角丸四角形 43"/>
          <p:cNvSpPr/>
          <p:nvPr/>
        </p:nvSpPr>
        <p:spPr>
          <a:xfrm>
            <a:off x="194144" y="937307"/>
            <a:ext cx="9694087" cy="414021"/>
          </a:xfrm>
          <a:prstGeom prst="roundRect">
            <a:avLst>
              <a:gd name="adj" fmla="val 6195"/>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defTabSz="326663"/>
            <a:r>
              <a:rPr lang="ja-JP" altLang="en-US" b="1" dirty="0">
                <a:solidFill>
                  <a:prstClr val="black"/>
                </a:solidFill>
                <a:latin typeface="UD デジタル 教科書体 NK-B" panose="02020700000000000000" pitchFamily="18" charset="-128"/>
                <a:ea typeface="UD デジタル 教科書体 NK-B" panose="02020700000000000000" pitchFamily="18" charset="-128"/>
              </a:rPr>
              <a:t>兵庫・大阪を訪れる観光客の増加につながる水上交通も含む観光ルートの整備</a:t>
            </a:r>
          </a:p>
        </p:txBody>
      </p:sp>
      <p:sp>
        <p:nvSpPr>
          <p:cNvPr id="45" name="正方形/長方形 44"/>
          <p:cNvSpPr/>
          <p:nvPr/>
        </p:nvSpPr>
        <p:spPr>
          <a:xfrm>
            <a:off x="0" y="6"/>
            <a:ext cx="9906000" cy="473953"/>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286" b="1" dirty="0">
                <a:latin typeface="UD デジタル 教科書体 NK-B" panose="02020700000000000000" pitchFamily="18" charset="-128"/>
                <a:ea typeface="UD デジタル 教科書体 NK-B" panose="02020700000000000000" pitchFamily="18" charset="-128"/>
              </a:rPr>
              <a:t>海上交通など周遊観光の充実</a:t>
            </a:r>
          </a:p>
        </p:txBody>
      </p:sp>
      <p:sp>
        <p:nvSpPr>
          <p:cNvPr id="46" name="正方形/長方形 45"/>
          <p:cNvSpPr/>
          <p:nvPr/>
        </p:nvSpPr>
        <p:spPr>
          <a:xfrm>
            <a:off x="204898" y="60548"/>
            <a:ext cx="1750422" cy="33230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600" dirty="0">
                <a:solidFill>
                  <a:schemeClr val="tx1"/>
                </a:solidFill>
                <a:latin typeface="UD デジタル 教科書体 NK-B" panose="02020700000000000000" pitchFamily="18" charset="-128"/>
                <a:ea typeface="UD デジタル 教科書体 NK-B" panose="02020700000000000000" pitchFamily="18" charset="-128"/>
              </a:rPr>
              <a:t>観光振興</a:t>
            </a:r>
            <a:r>
              <a:rPr lang="en-US" altLang="ja-JP" sz="1600" dirty="0">
                <a:solidFill>
                  <a:schemeClr val="tx1"/>
                </a:solidFill>
                <a:latin typeface="UD デジタル 教科書体 NK-B" panose="02020700000000000000" pitchFamily="18" charset="-128"/>
                <a:ea typeface="UD デジタル 教科書体 NK-B" panose="02020700000000000000" pitchFamily="18" charset="-128"/>
              </a:rPr>
              <a:t>PT</a:t>
            </a:r>
            <a:endParaRPr lang="ja-JP" altLang="en-US" sz="1600" dirty="0">
              <a:solidFill>
                <a:schemeClr val="tx1"/>
              </a:solidFill>
              <a:latin typeface="UD デジタル 教科書体 NK-B" panose="02020700000000000000" pitchFamily="18" charset="-128"/>
              <a:ea typeface="UD デジタル 教科書体 NK-B" panose="02020700000000000000" pitchFamily="18" charset="-128"/>
            </a:endParaRPr>
          </a:p>
        </p:txBody>
      </p:sp>
      <p:sp>
        <p:nvSpPr>
          <p:cNvPr id="47" name="テキスト ボックス 46">
            <a:extLst>
              <a:ext uri="{FF2B5EF4-FFF2-40B4-BE49-F238E27FC236}">
                <a16:creationId xmlns:a16="http://schemas.microsoft.com/office/drawing/2014/main" id="{EFF80923-FFBB-469D-8ADD-6706A9F97B59}"/>
              </a:ext>
            </a:extLst>
          </p:cNvPr>
          <p:cNvSpPr txBox="1"/>
          <p:nvPr/>
        </p:nvSpPr>
        <p:spPr>
          <a:xfrm>
            <a:off x="1955320" y="5980027"/>
            <a:ext cx="3614071" cy="547842"/>
          </a:xfrm>
          <a:prstGeom prst="rect">
            <a:avLst/>
          </a:prstGeom>
          <a:noFill/>
          <a:ln>
            <a:noFill/>
          </a:ln>
        </p:spPr>
        <p:txBody>
          <a:bodyPr wrap="square" rtlCol="0">
            <a:spAutoFit/>
          </a:bodyPr>
          <a:lstStyle/>
          <a:p>
            <a:pPr>
              <a:lnSpc>
                <a:spcPts val="1800"/>
              </a:lnSpc>
            </a:pPr>
            <a:r>
              <a:rPr lang="ja-JP" altLang="en-US" sz="1400" dirty="0">
                <a:latin typeface="UD デジタル 教科書体 NK-R" panose="02020400000000000000" pitchFamily="18" charset="-128"/>
                <a:ea typeface="UD デジタル 教科書体 NK-R" panose="02020400000000000000" pitchFamily="18" charset="-128"/>
              </a:rPr>
              <a:t>・将来の大阪湾ベイエリアでの開催を見据え、　</a:t>
            </a:r>
            <a:endParaRPr lang="en-US" altLang="ja-JP" sz="1400" dirty="0">
              <a:latin typeface="UD デジタル 教科書体 NK-R" panose="02020400000000000000" pitchFamily="18" charset="-128"/>
              <a:ea typeface="UD デジタル 教科書体 NK-R" panose="02020400000000000000" pitchFamily="18" charset="-128"/>
            </a:endParaRPr>
          </a:p>
          <a:p>
            <a:pPr>
              <a:lnSpc>
                <a:spcPts val="1800"/>
              </a:lnSpc>
            </a:pPr>
            <a:r>
              <a:rPr lang="ja-JP" altLang="en-US" sz="1400" dirty="0">
                <a:latin typeface="UD デジタル 教科書体 NK-R" panose="02020400000000000000" pitchFamily="18" charset="-128"/>
                <a:ea typeface="UD デジタル 教科書体 NK-R" panose="02020400000000000000" pitchFamily="18" charset="-128"/>
              </a:rPr>
              <a:t>訪日団体 と兵庫県が船上での会議等を開催</a:t>
            </a:r>
            <a:r>
              <a:rPr lang="ja-JP" altLang="en-US" sz="300" dirty="0">
                <a:latin typeface="UD デジタル 教科書体 NK-R" panose="02020400000000000000" pitchFamily="18" charset="-128"/>
                <a:ea typeface="UD デジタル 教科書体 NK-R" panose="02020400000000000000" pitchFamily="18" charset="-128"/>
              </a:rPr>
              <a:t>　　</a:t>
            </a:r>
          </a:p>
        </p:txBody>
      </p:sp>
      <p:sp>
        <p:nvSpPr>
          <p:cNvPr id="54" name="テキスト ボックス 53">
            <a:extLst>
              <a:ext uri="{FF2B5EF4-FFF2-40B4-BE49-F238E27FC236}">
                <a16:creationId xmlns:a16="http://schemas.microsoft.com/office/drawing/2014/main" id="{EFF80923-FFBB-469D-8ADD-6706A9F97B59}"/>
              </a:ext>
            </a:extLst>
          </p:cNvPr>
          <p:cNvSpPr txBox="1"/>
          <p:nvPr/>
        </p:nvSpPr>
        <p:spPr>
          <a:xfrm>
            <a:off x="1661677" y="3208506"/>
            <a:ext cx="4054094" cy="1708160"/>
          </a:xfrm>
          <a:prstGeom prst="rect">
            <a:avLst/>
          </a:prstGeom>
          <a:noFill/>
          <a:ln>
            <a:noFill/>
          </a:ln>
        </p:spPr>
        <p:txBody>
          <a:bodyPr wrap="square" rtlCol="0">
            <a:spAutoFit/>
          </a:bodyPr>
          <a:lstStyle/>
          <a:p>
            <a:pPr>
              <a:lnSpc>
                <a:spcPts val="1800"/>
              </a:lnSpc>
            </a:pPr>
            <a:r>
              <a:rPr lang="ja-JP" altLang="en-US" sz="1400" spc="-100" dirty="0">
                <a:latin typeface="UD デジタル 教科書体 NK-R" panose="02020400000000000000" pitchFamily="18" charset="-128"/>
                <a:ea typeface="UD デジタル 教科書体 NK-R" panose="02020400000000000000" pitchFamily="18" charset="-128"/>
              </a:rPr>
              <a:t>    ・ </a:t>
            </a:r>
            <a:r>
              <a:rPr lang="ja-JP" altLang="en-US" sz="1400" dirty="0">
                <a:latin typeface="UD デジタル 教科書体 NK-R" panose="02020400000000000000" pitchFamily="18" charset="-128"/>
                <a:ea typeface="UD デジタル 教科書体 NK-R" panose="02020400000000000000" pitchFamily="18" charset="-128"/>
              </a:rPr>
              <a:t>関空を起点に、兵庫・大阪間を船上コンテンツを</a:t>
            </a:r>
            <a:endParaRPr lang="en-US" altLang="ja-JP" sz="1400" dirty="0">
              <a:latin typeface="UD デジタル 教科書体 NK-R" panose="02020400000000000000" pitchFamily="18" charset="-128"/>
              <a:ea typeface="UD デジタル 教科書体 NK-R" panose="02020400000000000000" pitchFamily="18" charset="-128"/>
            </a:endParaRPr>
          </a:p>
          <a:p>
            <a:pPr>
              <a:lnSpc>
                <a:spcPts val="1800"/>
              </a:lnSpc>
            </a:pPr>
            <a:r>
              <a:rPr lang="en-US" altLang="ja-JP" sz="1400" dirty="0">
                <a:latin typeface="UD デジタル 教科書体 NK-R" panose="02020400000000000000" pitchFamily="18" charset="-128"/>
                <a:ea typeface="UD デジタル 教科書体 NK-R" panose="02020400000000000000" pitchFamily="18" charset="-128"/>
              </a:rPr>
              <a:t>     </a:t>
            </a:r>
            <a:r>
              <a:rPr lang="ja-JP" altLang="en-US" sz="1400" dirty="0">
                <a:latin typeface="UD デジタル 教科書体 NK-R" panose="02020400000000000000" pitchFamily="18" charset="-128"/>
                <a:ea typeface="UD デジタル 教科書体 NK-R" panose="02020400000000000000" pitchFamily="18" charset="-128"/>
              </a:rPr>
              <a:t>楽しみながら周遊できるツアー　</a:t>
            </a:r>
            <a:endParaRPr lang="en-US" altLang="ja-JP" sz="1400" dirty="0">
              <a:latin typeface="UD デジタル 教科書体 NK-R" panose="02020400000000000000" pitchFamily="18" charset="-128"/>
              <a:ea typeface="UD デジタル 教科書体 NK-R" panose="02020400000000000000" pitchFamily="18" charset="-128"/>
            </a:endParaRPr>
          </a:p>
          <a:p>
            <a:pPr>
              <a:lnSpc>
                <a:spcPts val="1800"/>
              </a:lnSpc>
            </a:pPr>
            <a:r>
              <a:rPr lang="en-US" altLang="ja-JP" sz="1400" dirty="0">
                <a:solidFill>
                  <a:srgbClr val="0070C0"/>
                </a:solidFill>
                <a:latin typeface="UD デジタル 教科書体 NK-R" panose="02020400000000000000" pitchFamily="18" charset="-128"/>
                <a:ea typeface="UD デジタル 教科書体 NK-R" panose="02020400000000000000" pitchFamily="18" charset="-128"/>
              </a:rPr>
              <a:t>  </a:t>
            </a:r>
            <a:r>
              <a:rPr lang="ja-JP" altLang="en-US" sz="1400" dirty="0">
                <a:solidFill>
                  <a:srgbClr val="0070C0"/>
                </a:solidFill>
                <a:latin typeface="UD デジタル 教科書体 NK-R" panose="02020400000000000000" pitchFamily="18" charset="-128"/>
                <a:ea typeface="UD デジタル 教科書体 NK-R" panose="02020400000000000000" pitchFamily="18" charset="-128"/>
              </a:rPr>
              <a:t> ［航路］関空～淡路交流の翼港～神戸港～大阪港</a:t>
            </a:r>
            <a:r>
              <a:rPr lang="ja-JP" altLang="en-US" sz="1400" dirty="0">
                <a:latin typeface="UD デジタル 教科書体 NK-R" panose="02020400000000000000" pitchFamily="18" charset="-128"/>
                <a:ea typeface="UD デジタル 教科書体 NK-R" panose="02020400000000000000" pitchFamily="18" charset="-128"/>
              </a:rPr>
              <a:t>　</a:t>
            </a:r>
            <a:endParaRPr lang="en-US" altLang="ja-JP" sz="1400" dirty="0">
              <a:latin typeface="UD デジタル 教科書体 NK-R" panose="02020400000000000000" pitchFamily="18" charset="-128"/>
              <a:ea typeface="UD デジタル 教科書体 NK-R" panose="02020400000000000000" pitchFamily="18" charset="-128"/>
            </a:endParaRPr>
          </a:p>
          <a:p>
            <a:pPr>
              <a:lnSpc>
                <a:spcPts val="1800"/>
              </a:lnSpc>
            </a:pPr>
            <a:r>
              <a:rPr lang="ja-JP" altLang="en-US" sz="1400" dirty="0">
                <a:latin typeface="UD デジタル 教科書体 NK-R" panose="02020400000000000000" pitchFamily="18" charset="-128"/>
                <a:ea typeface="UD デジタル 教科書体 NK-R" panose="02020400000000000000" pitchFamily="18" charset="-128"/>
              </a:rPr>
              <a:t>　  ・ 兵庫県からクルーズ船による万博会場へのアク</a:t>
            </a:r>
            <a:endParaRPr lang="en-US" altLang="ja-JP" sz="1400" dirty="0">
              <a:latin typeface="UD デジタル 教科書体 NK-R" panose="02020400000000000000" pitchFamily="18" charset="-128"/>
              <a:ea typeface="UD デジタル 教科書体 NK-R" panose="02020400000000000000" pitchFamily="18" charset="-128"/>
            </a:endParaRPr>
          </a:p>
          <a:p>
            <a:pPr>
              <a:lnSpc>
                <a:spcPts val="1800"/>
              </a:lnSpc>
            </a:pPr>
            <a:r>
              <a:rPr lang="en-US" altLang="ja-JP" sz="1400" dirty="0">
                <a:latin typeface="UD デジタル 教科書体 NK-R" panose="02020400000000000000" pitchFamily="18" charset="-128"/>
                <a:ea typeface="UD デジタル 教科書体 NK-R" panose="02020400000000000000" pitchFamily="18" charset="-128"/>
              </a:rPr>
              <a:t>      </a:t>
            </a:r>
            <a:r>
              <a:rPr lang="ja-JP" altLang="en-US" sz="1400" dirty="0">
                <a:latin typeface="UD デジタル 教科書体 NK-R" panose="02020400000000000000" pitchFamily="18" charset="-128"/>
                <a:ea typeface="UD デジタル 教科書体 NK-R" panose="02020400000000000000" pitchFamily="18" charset="-128"/>
              </a:rPr>
              <a:t>セス及び大阪湾沿岸を周遊するインバウンド向</a:t>
            </a:r>
            <a:endParaRPr lang="en-US" altLang="ja-JP" sz="1400" dirty="0">
              <a:latin typeface="UD デジタル 教科書体 NK-R" panose="02020400000000000000" pitchFamily="18" charset="-128"/>
              <a:ea typeface="UD デジタル 教科書体 NK-R" panose="02020400000000000000" pitchFamily="18" charset="-128"/>
            </a:endParaRPr>
          </a:p>
          <a:p>
            <a:pPr>
              <a:lnSpc>
                <a:spcPts val="1800"/>
              </a:lnSpc>
            </a:pPr>
            <a:r>
              <a:rPr lang="en-US" altLang="ja-JP" sz="1400" dirty="0">
                <a:latin typeface="UD デジタル 教科書体 NK-R" panose="02020400000000000000" pitchFamily="18" charset="-128"/>
                <a:ea typeface="UD デジタル 教科書体 NK-R" panose="02020400000000000000" pitchFamily="18" charset="-128"/>
              </a:rPr>
              <a:t>      </a:t>
            </a:r>
            <a:r>
              <a:rPr lang="ja-JP" altLang="en-US" sz="1400" dirty="0">
                <a:latin typeface="UD デジタル 教科書体 NK-R" panose="02020400000000000000" pitchFamily="18" charset="-128"/>
                <a:ea typeface="UD デジタル 教科書体 NK-R" panose="02020400000000000000" pitchFamily="18" charset="-128"/>
              </a:rPr>
              <a:t>け、</a:t>
            </a:r>
            <a:r>
              <a:rPr lang="en-US" altLang="ja-JP" sz="1400" dirty="0">
                <a:latin typeface="UD デジタル 教科書体 NK-R" panose="02020400000000000000" pitchFamily="18" charset="-128"/>
                <a:ea typeface="UD デジタル 教科書体 NK-R" panose="02020400000000000000" pitchFamily="18" charset="-128"/>
              </a:rPr>
              <a:t> </a:t>
            </a:r>
            <a:r>
              <a:rPr lang="ja-JP" altLang="en-US" sz="1400" dirty="0">
                <a:latin typeface="UD デジタル 教科書体 NK-R" panose="02020400000000000000" pitchFamily="18" charset="-128"/>
                <a:ea typeface="UD デジタル 教科書体 NK-R" panose="02020400000000000000" pitchFamily="18" charset="-128"/>
              </a:rPr>
              <a:t>富裕層向けの観光モデルツアー</a:t>
            </a:r>
            <a:endParaRPr lang="en-US" altLang="ja-JP" sz="1400" dirty="0">
              <a:latin typeface="UD デジタル 教科書体 NK-R" panose="02020400000000000000" pitchFamily="18" charset="-128"/>
              <a:ea typeface="UD デジタル 教科書体 NK-R" panose="02020400000000000000" pitchFamily="18" charset="-128"/>
            </a:endParaRPr>
          </a:p>
          <a:p>
            <a:pPr>
              <a:lnSpc>
                <a:spcPts val="1800"/>
              </a:lnSpc>
            </a:pPr>
            <a:r>
              <a:rPr lang="ja-JP" altLang="en-US" sz="1400" dirty="0">
                <a:latin typeface="UD デジタル 教科書体 NK-R" panose="02020400000000000000" pitchFamily="18" charset="-128"/>
                <a:ea typeface="UD デジタル 教科書体 NK-R" panose="02020400000000000000" pitchFamily="18" charset="-128"/>
              </a:rPr>
              <a:t>　　</a:t>
            </a:r>
            <a:r>
              <a:rPr lang="ja-JP" altLang="en-US" sz="1400" dirty="0">
                <a:solidFill>
                  <a:srgbClr val="0070C0"/>
                </a:solidFill>
                <a:latin typeface="UD デジタル 教科書体 NK-R" panose="02020400000000000000" pitchFamily="18" charset="-128"/>
                <a:ea typeface="UD デジタル 教科書体 NK-R" panose="02020400000000000000" pitchFamily="18" charset="-128"/>
              </a:rPr>
              <a:t>［航路］洲本港～須磨～中之島</a:t>
            </a:r>
            <a:r>
              <a:rPr lang="en-US" altLang="ja-JP" sz="1400" dirty="0">
                <a:solidFill>
                  <a:srgbClr val="0070C0"/>
                </a:solidFill>
                <a:latin typeface="UD デジタル 教科書体 NK-R" panose="02020400000000000000" pitchFamily="18" charset="-128"/>
                <a:ea typeface="UD デジタル 教科書体 NK-R" panose="02020400000000000000" pitchFamily="18" charset="-128"/>
              </a:rPr>
              <a:t>GATE</a:t>
            </a:r>
          </a:p>
        </p:txBody>
      </p:sp>
      <p:sp>
        <p:nvSpPr>
          <p:cNvPr id="56" name="テキスト ボックス 55"/>
          <p:cNvSpPr txBox="1"/>
          <p:nvPr/>
        </p:nvSpPr>
        <p:spPr>
          <a:xfrm>
            <a:off x="1777403" y="2680173"/>
            <a:ext cx="3938368" cy="800219"/>
          </a:xfrm>
          <a:prstGeom prst="rect">
            <a:avLst/>
          </a:prstGeom>
          <a:noFill/>
        </p:spPr>
        <p:txBody>
          <a:bodyPr wrap="square" rtlCol="0">
            <a:spAutoFit/>
          </a:bodyPr>
          <a:lstStyle/>
          <a:p>
            <a:pPr>
              <a:lnSpc>
                <a:spcPts val="1800"/>
              </a:lnSpc>
            </a:pPr>
            <a:r>
              <a:rPr lang="ja-JP" altLang="en-US" sz="1400" dirty="0">
                <a:latin typeface="UD デジタル 教科書体 NK-B" panose="02020700000000000000" pitchFamily="18" charset="-128"/>
                <a:ea typeface="UD デジタル 教科書体 NK-B" panose="02020700000000000000" pitchFamily="18" charset="-128"/>
              </a:rPr>
              <a:t>◇ </a:t>
            </a:r>
            <a:r>
              <a:rPr lang="ja-JP" altLang="en-US" sz="1400" b="1" spc="-100" dirty="0">
                <a:latin typeface="UD デジタル 教科書体 NK-R" panose="02020400000000000000" pitchFamily="18" charset="-128"/>
                <a:ea typeface="UD デジタル 教科書体 NK-R" panose="02020400000000000000" pitchFamily="18" charset="-128"/>
              </a:rPr>
              <a:t>発着地での観光コンテンツを含めた、海上交通を</a:t>
            </a:r>
            <a:endParaRPr lang="en-US" altLang="ja-JP" sz="1400" b="1" spc="-100" dirty="0">
              <a:latin typeface="UD デジタル 教科書体 NK-R" panose="02020400000000000000" pitchFamily="18" charset="-128"/>
              <a:ea typeface="UD デジタル 教科書体 NK-R" panose="02020400000000000000" pitchFamily="18" charset="-128"/>
            </a:endParaRPr>
          </a:p>
          <a:p>
            <a:pPr>
              <a:lnSpc>
                <a:spcPts val="1800"/>
              </a:lnSpc>
            </a:pPr>
            <a:r>
              <a:rPr lang="ja-JP" altLang="en-US" sz="1400" b="1" spc="-100" dirty="0">
                <a:latin typeface="UD デジタル 教科書体 NK-R" panose="02020400000000000000" pitchFamily="18" charset="-128"/>
                <a:ea typeface="UD デジタル 教科書体 NK-R" panose="02020400000000000000" pitchFamily="18" charset="-128"/>
              </a:rPr>
              <a:t>　　　利用したインバウンド向け観光モデルツアーの実施</a:t>
            </a:r>
            <a:endParaRPr lang="en-US" altLang="ja-JP" sz="1400" b="1" spc="-100" dirty="0">
              <a:latin typeface="UD デジタル 教科書体 NK-R" panose="02020400000000000000" pitchFamily="18" charset="-128"/>
              <a:ea typeface="UD デジタル 教科書体 NK-R" panose="02020400000000000000" pitchFamily="18" charset="-128"/>
            </a:endParaRPr>
          </a:p>
          <a:p>
            <a:pPr marL="285750" indent="-285750">
              <a:buFont typeface="Wingdings" panose="05000000000000000000" pitchFamily="2" charset="2"/>
              <a:buChar char="p"/>
            </a:pPr>
            <a:endParaRPr lang="en-US" altLang="ja-JP" sz="1600" dirty="0">
              <a:latin typeface="UD デジタル 教科書体 NK-B" panose="02020700000000000000" pitchFamily="18" charset="-128"/>
              <a:ea typeface="UD デジタル 教科書体 NK-B" panose="02020700000000000000" pitchFamily="18" charset="-128"/>
            </a:endParaRPr>
          </a:p>
        </p:txBody>
      </p:sp>
      <p:sp>
        <p:nvSpPr>
          <p:cNvPr id="58" name="テキスト ボックス 57"/>
          <p:cNvSpPr txBox="1"/>
          <p:nvPr/>
        </p:nvSpPr>
        <p:spPr>
          <a:xfrm>
            <a:off x="1808367" y="5245745"/>
            <a:ext cx="3811196" cy="778675"/>
          </a:xfrm>
          <a:prstGeom prst="rect">
            <a:avLst/>
          </a:prstGeom>
          <a:noFill/>
        </p:spPr>
        <p:txBody>
          <a:bodyPr wrap="square" rtlCol="0">
            <a:spAutoFit/>
          </a:bodyPr>
          <a:lstStyle/>
          <a:p>
            <a:pPr>
              <a:lnSpc>
                <a:spcPts val="1800"/>
              </a:lnSpc>
            </a:pPr>
            <a:r>
              <a:rPr lang="ja-JP" altLang="en-US" sz="1400" dirty="0">
                <a:latin typeface="UD デジタル 教科書体 NK-B" panose="02020700000000000000" pitchFamily="18" charset="-128"/>
                <a:ea typeface="UD デジタル 教科書体 NK-B" panose="02020700000000000000" pitchFamily="18" charset="-128"/>
              </a:rPr>
              <a:t>◇ </a:t>
            </a:r>
            <a:r>
              <a:rPr lang="ja-JP" altLang="en-US" sz="1400" b="1" dirty="0">
                <a:latin typeface="UD デジタル 教科書体 NK-R" panose="02020400000000000000" pitchFamily="18" charset="-128"/>
                <a:ea typeface="UD デジタル 教科書体 NK-R" panose="02020400000000000000" pitchFamily="18" charset="-128"/>
              </a:rPr>
              <a:t>船上での会議や体験イベント等を含む、兵庫・</a:t>
            </a:r>
            <a:endParaRPr lang="en-US" altLang="ja-JP" sz="1400" b="1" dirty="0">
              <a:latin typeface="UD デジタル 教科書体 NK-R" panose="02020400000000000000" pitchFamily="18" charset="-128"/>
              <a:ea typeface="UD デジタル 教科書体 NK-R" panose="02020400000000000000" pitchFamily="18" charset="-128"/>
            </a:endParaRPr>
          </a:p>
          <a:p>
            <a:pPr>
              <a:lnSpc>
                <a:spcPts val="1800"/>
              </a:lnSpc>
            </a:pPr>
            <a:r>
              <a:rPr lang="en-US" altLang="ja-JP" sz="1400" b="1" dirty="0">
                <a:latin typeface="UD デジタル 教科書体 NK-R" panose="02020400000000000000" pitchFamily="18" charset="-128"/>
                <a:ea typeface="UD デジタル 教科書体 NK-R" panose="02020400000000000000" pitchFamily="18" charset="-128"/>
              </a:rPr>
              <a:t>    </a:t>
            </a:r>
            <a:r>
              <a:rPr lang="ja-JP" altLang="en-US" sz="1400" b="1" dirty="0">
                <a:latin typeface="UD デジタル 教科書体 NK-R" panose="02020400000000000000" pitchFamily="18" charset="-128"/>
                <a:ea typeface="UD デジタル 教科書体 NK-R" panose="02020400000000000000" pitchFamily="18" charset="-128"/>
              </a:rPr>
              <a:t>大阪をつなぐ新しい海上交通（クルージン</a:t>
            </a:r>
            <a:endParaRPr lang="en-US" altLang="ja-JP" sz="1400" b="1" dirty="0">
              <a:latin typeface="UD デジタル 教科書体 NK-R" panose="02020400000000000000" pitchFamily="18" charset="-128"/>
              <a:ea typeface="UD デジタル 教科書体 NK-R" panose="02020400000000000000" pitchFamily="18" charset="-128"/>
            </a:endParaRPr>
          </a:p>
          <a:p>
            <a:pPr>
              <a:lnSpc>
                <a:spcPts val="1800"/>
              </a:lnSpc>
            </a:pPr>
            <a:r>
              <a:rPr lang="en-US" altLang="ja-JP" sz="1400" b="1" dirty="0">
                <a:latin typeface="UD デジタル 教科書体 NK-R" panose="02020400000000000000" pitchFamily="18" charset="-128"/>
                <a:ea typeface="UD デジタル 教科書体 NK-R" panose="02020400000000000000" pitchFamily="18" charset="-128"/>
              </a:rPr>
              <a:t>    </a:t>
            </a:r>
            <a:r>
              <a:rPr lang="ja-JP" altLang="en-US" sz="1400" b="1" dirty="0">
                <a:latin typeface="UD デジタル 教科書体 NK-R" panose="02020400000000000000" pitchFamily="18" charset="-128"/>
                <a:ea typeface="UD デジタル 教科書体 NK-R" panose="02020400000000000000" pitchFamily="18" charset="-128"/>
              </a:rPr>
              <a:t>グ</a:t>
            </a:r>
            <a:r>
              <a:rPr lang="en-US" altLang="ja-JP" sz="1400" b="1" dirty="0">
                <a:latin typeface="UD デジタル 教科書体 NK-R" panose="02020400000000000000" pitchFamily="18" charset="-128"/>
                <a:ea typeface="UD デジタル 教科書体 NK-R" panose="02020400000000000000" pitchFamily="18" charset="-128"/>
              </a:rPr>
              <a:t>MICE</a:t>
            </a:r>
            <a:r>
              <a:rPr lang="ja-JP" altLang="en-US" sz="1400" b="1" dirty="0">
                <a:latin typeface="UD デジタル 教科書体 NK-R" panose="02020400000000000000" pitchFamily="18" charset="-128"/>
                <a:ea typeface="UD デジタル 教科書体 NK-R" panose="02020400000000000000" pitchFamily="18" charset="-128"/>
              </a:rPr>
              <a:t>）の可能性の検証</a:t>
            </a:r>
            <a:endParaRPr lang="en-US" altLang="ja-JP" sz="1400" b="1" dirty="0">
              <a:latin typeface="UD デジタル 教科書体 NK-R" panose="02020400000000000000" pitchFamily="18" charset="-128"/>
              <a:ea typeface="UD デジタル 教科書体 NK-R" panose="02020400000000000000" pitchFamily="18" charset="-128"/>
            </a:endParaRPr>
          </a:p>
        </p:txBody>
      </p:sp>
      <p:sp>
        <p:nvSpPr>
          <p:cNvPr id="50" name="テキスト ボックス 49"/>
          <p:cNvSpPr txBox="1"/>
          <p:nvPr/>
        </p:nvSpPr>
        <p:spPr>
          <a:xfrm>
            <a:off x="5900810" y="1909252"/>
            <a:ext cx="3786081" cy="584775"/>
          </a:xfrm>
          <a:prstGeom prst="rect">
            <a:avLst/>
          </a:prstGeom>
          <a:noFill/>
        </p:spPr>
        <p:txBody>
          <a:bodyPr wrap="square" rtlCol="0">
            <a:spAutoFit/>
          </a:bodyPr>
          <a:lstStyle/>
          <a:p>
            <a:pPr algn="ctr"/>
            <a:r>
              <a:rPr lang="ja-JP" altLang="en-US" sz="1600" dirty="0">
                <a:solidFill>
                  <a:srgbClr val="0000CC"/>
                </a:solidFill>
                <a:latin typeface="UD デジタル 教科書体 NK-B" panose="02020700000000000000" pitchFamily="18" charset="-128"/>
                <a:ea typeface="UD デジタル 教科書体 NK-B" panose="02020700000000000000" pitchFamily="18" charset="-128"/>
              </a:rPr>
              <a:t>  万博に向けた海上交通の活用による</a:t>
            </a:r>
            <a:endParaRPr lang="en-US" altLang="ja-JP" sz="1600" dirty="0">
              <a:solidFill>
                <a:srgbClr val="0000CC"/>
              </a:solidFill>
              <a:latin typeface="UD デジタル 教科書体 NK-B" panose="02020700000000000000" pitchFamily="18" charset="-128"/>
              <a:ea typeface="UD デジタル 教科書体 NK-B" panose="02020700000000000000" pitchFamily="18" charset="-128"/>
            </a:endParaRPr>
          </a:p>
          <a:p>
            <a:pPr algn="ctr"/>
            <a:r>
              <a:rPr lang="en-US" altLang="ja-JP" sz="1600" dirty="0">
                <a:solidFill>
                  <a:srgbClr val="0000CC"/>
                </a:solidFill>
                <a:latin typeface="UD デジタル 教科書体 NK-B" panose="02020700000000000000" pitchFamily="18" charset="-128"/>
                <a:ea typeface="UD デジタル 教科書体 NK-B" panose="02020700000000000000" pitchFamily="18" charset="-128"/>
              </a:rPr>
              <a:t>  </a:t>
            </a:r>
            <a:r>
              <a:rPr lang="ja-JP" altLang="en-US" sz="1600" dirty="0">
                <a:solidFill>
                  <a:srgbClr val="0000CC"/>
                </a:solidFill>
                <a:latin typeface="UD デジタル 教科書体 NK-B" panose="02020700000000000000" pitchFamily="18" charset="-128"/>
                <a:ea typeface="UD デジタル 教科書体 NK-B" panose="02020700000000000000" pitchFamily="18" charset="-128"/>
              </a:rPr>
              <a:t>広域周遊の実現</a:t>
            </a:r>
            <a:endParaRPr lang="en-US" altLang="ja-JP" sz="1600" dirty="0">
              <a:solidFill>
                <a:srgbClr val="0000CC"/>
              </a:solidFill>
              <a:latin typeface="UD デジタル 教科書体 NK-B" panose="02020700000000000000" pitchFamily="18" charset="-128"/>
              <a:ea typeface="UD デジタル 教科書体 NK-B" panose="02020700000000000000" pitchFamily="18" charset="-128"/>
            </a:endParaRPr>
          </a:p>
        </p:txBody>
      </p:sp>
      <p:sp>
        <p:nvSpPr>
          <p:cNvPr id="52" name="テキスト ボックス 51"/>
          <p:cNvSpPr txBox="1"/>
          <p:nvPr/>
        </p:nvSpPr>
        <p:spPr>
          <a:xfrm>
            <a:off x="5975883" y="2720123"/>
            <a:ext cx="3671819" cy="1415772"/>
          </a:xfrm>
          <a:prstGeom prst="rect">
            <a:avLst/>
          </a:prstGeom>
          <a:noFill/>
        </p:spPr>
        <p:txBody>
          <a:bodyPr wrap="square" rtlCol="0">
            <a:spAutoFit/>
          </a:bodyPr>
          <a:lstStyle/>
          <a:p>
            <a:r>
              <a:rPr lang="ja-JP" altLang="en-US" sz="1400" b="1" dirty="0">
                <a:latin typeface="UD デジタル 教科書体 NK-R" panose="02020400000000000000" pitchFamily="18" charset="-128"/>
                <a:ea typeface="UD デジタル 教科書体 NK-R" panose="02020400000000000000" pitchFamily="18" charset="-128"/>
              </a:rPr>
              <a:t>◇ 夢洲での兵庫・大阪の旅客船事業者の</a:t>
            </a:r>
            <a:endParaRPr lang="en-US" altLang="ja-JP" sz="1400" b="1" dirty="0">
              <a:latin typeface="UD デジタル 教科書体 NK-R" panose="02020400000000000000" pitchFamily="18" charset="-128"/>
              <a:ea typeface="UD デジタル 教科書体 NK-R" panose="02020400000000000000" pitchFamily="18" charset="-128"/>
            </a:endParaRPr>
          </a:p>
          <a:p>
            <a:r>
              <a:rPr lang="ja-JP" altLang="en-US" sz="1400" b="1" dirty="0">
                <a:latin typeface="UD デジタル 教科書体 NK-R" panose="02020400000000000000" pitchFamily="18" charset="-128"/>
                <a:ea typeface="UD デジタル 教科書体 NK-R" panose="02020400000000000000" pitchFamily="18" charset="-128"/>
              </a:rPr>
              <a:t>　　 相互乗入等を検討</a:t>
            </a:r>
            <a:endParaRPr lang="en-US" altLang="ja-JP" sz="1400" b="1" dirty="0">
              <a:latin typeface="UD デジタル 教科書体 NK-R" panose="02020400000000000000" pitchFamily="18" charset="-128"/>
              <a:ea typeface="UD デジタル 教科書体 NK-R" panose="02020400000000000000" pitchFamily="18" charset="-128"/>
            </a:endParaRPr>
          </a:p>
          <a:p>
            <a:pPr marL="285750" indent="-285750">
              <a:buFont typeface="Wingdings" panose="05000000000000000000" pitchFamily="2" charset="2"/>
              <a:buChar char="p"/>
            </a:pPr>
            <a:endParaRPr lang="en-US" altLang="ja-JP" sz="1400" b="1" dirty="0">
              <a:latin typeface="UD デジタル 教科書体 NK-B" panose="02020700000000000000" pitchFamily="18" charset="-128"/>
              <a:ea typeface="UD デジタル 教科書体 NK-B" panose="02020700000000000000" pitchFamily="18" charset="-128"/>
            </a:endParaRPr>
          </a:p>
          <a:p>
            <a:r>
              <a:rPr lang="ja-JP" altLang="en-US" sz="1400" b="1" dirty="0">
                <a:latin typeface="UD デジタル 教科書体 NK-B" panose="02020700000000000000" pitchFamily="18" charset="-128"/>
                <a:ea typeface="UD デジタル 教科書体 NK-B" panose="02020700000000000000" pitchFamily="18" charset="-128"/>
              </a:rPr>
              <a:t>◇ </a:t>
            </a:r>
            <a:r>
              <a:rPr lang="ja-JP" altLang="en-US" sz="1400" b="1" dirty="0">
                <a:latin typeface="UD デジタル 教科書体 NK-R" panose="02020400000000000000" pitchFamily="18" charset="-128"/>
                <a:ea typeface="UD デジタル 教科書体 NK-R" panose="02020400000000000000" pitchFamily="18" charset="-128"/>
              </a:rPr>
              <a:t>実証事業内容をベースにした旅行商品化</a:t>
            </a:r>
            <a:endParaRPr lang="en-US" altLang="ja-JP" sz="1400" b="1" dirty="0">
              <a:latin typeface="UD デジタル 教科書体 NK-R" panose="02020400000000000000" pitchFamily="18" charset="-128"/>
              <a:ea typeface="UD デジタル 教科書体 NK-R" panose="02020400000000000000" pitchFamily="18" charset="-128"/>
            </a:endParaRPr>
          </a:p>
          <a:p>
            <a:r>
              <a:rPr lang="en-US" altLang="ja-JP" sz="1400" b="1" dirty="0">
                <a:latin typeface="UD デジタル 教科書体 NK-R" panose="02020400000000000000" pitchFamily="18" charset="-128"/>
                <a:ea typeface="UD デジタル 教科書体 NK-R" panose="02020400000000000000" pitchFamily="18" charset="-128"/>
              </a:rPr>
              <a:t>   </a:t>
            </a:r>
            <a:r>
              <a:rPr lang="ja-JP" altLang="en-US" sz="1400" b="1" dirty="0">
                <a:latin typeface="UD デジタル 教科書体 NK-R" panose="02020400000000000000" pitchFamily="18" charset="-128"/>
                <a:ea typeface="UD デジタル 教科書体 NK-R" panose="02020400000000000000" pitchFamily="18" charset="-128"/>
              </a:rPr>
              <a:t>（万博入場券とセット）の検討</a:t>
            </a:r>
            <a:endParaRPr lang="en-US" altLang="ja-JP" sz="1400" b="1" dirty="0">
              <a:latin typeface="UD デジタル 教科書体 NK-R" panose="02020400000000000000" pitchFamily="18" charset="-128"/>
              <a:ea typeface="UD デジタル 教科書体 NK-R" panose="02020400000000000000" pitchFamily="18" charset="-128"/>
            </a:endParaRPr>
          </a:p>
          <a:p>
            <a:pPr marL="285750" indent="-285750">
              <a:buFont typeface="Wingdings" panose="05000000000000000000" pitchFamily="2" charset="2"/>
              <a:buChar char="p"/>
            </a:pPr>
            <a:endParaRPr lang="en-US" altLang="ja-JP" sz="1600" dirty="0">
              <a:latin typeface="UD デジタル 教科書体 NK-B" panose="02020700000000000000" pitchFamily="18" charset="-128"/>
              <a:ea typeface="UD デジタル 教科書体 NK-B" panose="02020700000000000000" pitchFamily="18" charset="-128"/>
            </a:endParaRPr>
          </a:p>
        </p:txBody>
      </p:sp>
      <p:sp>
        <p:nvSpPr>
          <p:cNvPr id="53" name="テキスト ボックス 52"/>
          <p:cNvSpPr txBox="1"/>
          <p:nvPr/>
        </p:nvSpPr>
        <p:spPr>
          <a:xfrm>
            <a:off x="5993322" y="4026767"/>
            <a:ext cx="3671819" cy="1415772"/>
          </a:xfrm>
          <a:prstGeom prst="rect">
            <a:avLst/>
          </a:prstGeom>
          <a:noFill/>
        </p:spPr>
        <p:txBody>
          <a:bodyPr wrap="square" rtlCol="0">
            <a:spAutoFit/>
          </a:bodyPr>
          <a:lstStyle/>
          <a:p>
            <a:r>
              <a:rPr lang="ja-JP" altLang="en-US" sz="1400" b="1" dirty="0">
                <a:latin typeface="UD デジタル 教科書体 NK-R" panose="02020400000000000000" pitchFamily="18" charset="-128"/>
                <a:ea typeface="UD デジタル 教科書体 NK-R" panose="02020400000000000000" pitchFamily="18" charset="-128"/>
              </a:rPr>
              <a:t>◇ 兵庫から大阪市内へ水上ルートで周遊する</a:t>
            </a:r>
            <a:endParaRPr lang="en-US" altLang="ja-JP" sz="1400" b="1" dirty="0">
              <a:latin typeface="UD デジタル 教科書体 NK-R" panose="02020400000000000000" pitchFamily="18" charset="-128"/>
              <a:ea typeface="UD デジタル 教科書体 NK-R" panose="02020400000000000000" pitchFamily="18" charset="-128"/>
            </a:endParaRPr>
          </a:p>
          <a:p>
            <a:r>
              <a:rPr lang="en-US" altLang="ja-JP" sz="1400" b="1" dirty="0">
                <a:latin typeface="UD デジタル 教科書体 NK-R" panose="02020400000000000000" pitchFamily="18" charset="-128"/>
                <a:ea typeface="UD デジタル 教科書体 NK-R" panose="02020400000000000000" pitchFamily="18" charset="-128"/>
              </a:rPr>
              <a:t>    </a:t>
            </a:r>
            <a:r>
              <a:rPr lang="ja-JP" altLang="en-US" sz="1400" b="1" dirty="0">
                <a:latin typeface="UD デジタル 教科書体 NK-R" panose="02020400000000000000" pitchFamily="18" charset="-128"/>
                <a:ea typeface="UD デジタル 教科書体 NK-R" panose="02020400000000000000" pitchFamily="18" charset="-128"/>
              </a:rPr>
              <a:t>社会実験の実施</a:t>
            </a:r>
            <a:endParaRPr lang="en-US" altLang="ja-JP" sz="1400" b="1" dirty="0">
              <a:latin typeface="UD デジタル 教科書体 NK-R" panose="02020400000000000000" pitchFamily="18" charset="-128"/>
              <a:ea typeface="UD デジタル 教科書体 NK-R" panose="02020400000000000000" pitchFamily="18" charset="-128"/>
            </a:endParaRPr>
          </a:p>
          <a:p>
            <a:endParaRPr lang="en-US" altLang="ja-JP" sz="1400" b="1" dirty="0">
              <a:latin typeface="UD デジタル 教科書体 NK-R" panose="02020400000000000000" pitchFamily="18" charset="-128"/>
              <a:ea typeface="UD デジタル 教科書体 NK-R" panose="02020400000000000000" pitchFamily="18" charset="-128"/>
            </a:endParaRPr>
          </a:p>
          <a:p>
            <a:r>
              <a:rPr lang="ja-JP" altLang="en-US" sz="1400" b="1" dirty="0">
                <a:latin typeface="UD デジタル 教科書体 NK-R" panose="02020400000000000000" pitchFamily="18" charset="-128"/>
                <a:ea typeface="UD デジタル 教科書体 NK-R" panose="02020400000000000000" pitchFamily="18" charset="-128"/>
              </a:rPr>
              <a:t>◇ 船員法の一律適用の見直し等、海上交通の</a:t>
            </a:r>
            <a:endParaRPr lang="en-US" altLang="ja-JP" sz="1400" b="1" dirty="0">
              <a:latin typeface="UD デジタル 教科書体 NK-R" panose="02020400000000000000" pitchFamily="18" charset="-128"/>
              <a:ea typeface="UD デジタル 教科書体 NK-R" panose="02020400000000000000" pitchFamily="18" charset="-128"/>
            </a:endParaRPr>
          </a:p>
          <a:p>
            <a:r>
              <a:rPr lang="en-US" altLang="ja-JP" sz="1400" b="1" dirty="0">
                <a:latin typeface="UD デジタル 教科書体 NK-R" panose="02020400000000000000" pitchFamily="18" charset="-128"/>
                <a:ea typeface="UD デジタル 教科書体 NK-R" panose="02020400000000000000" pitchFamily="18" charset="-128"/>
              </a:rPr>
              <a:t>    </a:t>
            </a:r>
            <a:r>
              <a:rPr lang="ja-JP" altLang="en-US" sz="1400" b="1" dirty="0">
                <a:latin typeface="UD デジタル 教科書体 NK-R" panose="02020400000000000000" pitchFamily="18" charset="-128"/>
                <a:ea typeface="UD デジタル 教科書体 NK-R" panose="02020400000000000000" pitchFamily="18" charset="-128"/>
              </a:rPr>
              <a:t>充実に向けた規制緩和の共同提案</a:t>
            </a:r>
            <a:endParaRPr lang="en-US" altLang="ja-JP" sz="1400" b="1" dirty="0">
              <a:latin typeface="UD デジタル 教科書体 NK-R" panose="02020400000000000000" pitchFamily="18" charset="-128"/>
              <a:ea typeface="UD デジタル 教科書体 NK-R" panose="02020400000000000000" pitchFamily="18" charset="-128"/>
            </a:endParaRPr>
          </a:p>
          <a:p>
            <a:pPr marL="285750" indent="-285750">
              <a:buFont typeface="Wingdings" panose="05000000000000000000" pitchFamily="2" charset="2"/>
              <a:buChar char="p"/>
            </a:pPr>
            <a:endParaRPr lang="en-US" altLang="ja-JP" sz="1600" dirty="0">
              <a:latin typeface="UD デジタル 教科書体 NK-B" panose="02020700000000000000" pitchFamily="18" charset="-128"/>
              <a:ea typeface="UD デジタル 教科書体 NK-B" panose="02020700000000000000" pitchFamily="18" charset="-128"/>
            </a:endParaRPr>
          </a:p>
        </p:txBody>
      </p:sp>
      <p:sp>
        <p:nvSpPr>
          <p:cNvPr id="27" name="角丸四角形 26"/>
          <p:cNvSpPr/>
          <p:nvPr/>
        </p:nvSpPr>
        <p:spPr>
          <a:xfrm>
            <a:off x="1751681" y="1893626"/>
            <a:ext cx="3915815" cy="543959"/>
          </a:xfrm>
          <a:prstGeom prst="round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9" name="テキスト ボックス 48"/>
          <p:cNvSpPr txBox="1"/>
          <p:nvPr/>
        </p:nvSpPr>
        <p:spPr>
          <a:xfrm>
            <a:off x="1836786" y="1911814"/>
            <a:ext cx="3900344" cy="584775"/>
          </a:xfrm>
          <a:prstGeom prst="rect">
            <a:avLst/>
          </a:prstGeom>
          <a:noFill/>
        </p:spPr>
        <p:txBody>
          <a:bodyPr wrap="square" rtlCol="0">
            <a:spAutoFit/>
          </a:bodyPr>
          <a:lstStyle/>
          <a:p>
            <a:pPr algn="ctr"/>
            <a:r>
              <a:rPr lang="ja-JP" altLang="en-US" sz="1600" dirty="0">
                <a:solidFill>
                  <a:srgbClr val="0000CC"/>
                </a:solidFill>
                <a:latin typeface="UD デジタル 教科書体 NK-B" panose="02020700000000000000" pitchFamily="18" charset="-128"/>
                <a:ea typeface="UD デジタル 教科書体 NK-B" panose="02020700000000000000" pitchFamily="18" charset="-128"/>
              </a:rPr>
              <a:t>クルーズ船等を活用した実証事業の</a:t>
            </a:r>
            <a:endParaRPr lang="en-US" altLang="ja-JP" sz="1600" dirty="0">
              <a:solidFill>
                <a:srgbClr val="0000CC"/>
              </a:solidFill>
              <a:latin typeface="UD デジタル 教科書体 NK-B" panose="02020700000000000000" pitchFamily="18" charset="-128"/>
              <a:ea typeface="UD デジタル 教科書体 NK-B" panose="02020700000000000000" pitchFamily="18" charset="-128"/>
            </a:endParaRPr>
          </a:p>
          <a:p>
            <a:pPr algn="ctr"/>
            <a:r>
              <a:rPr lang="ja-JP" altLang="en-US" sz="1600" dirty="0">
                <a:solidFill>
                  <a:srgbClr val="0000CC"/>
                </a:solidFill>
                <a:latin typeface="UD デジタル 教科書体 NK-B" panose="02020700000000000000" pitchFamily="18" charset="-128"/>
                <a:ea typeface="UD デジタル 教科書体 NK-B" panose="02020700000000000000" pitchFamily="18" charset="-128"/>
              </a:rPr>
              <a:t>実施に向けた準備</a:t>
            </a:r>
            <a:endParaRPr lang="en-US" altLang="ja-JP" sz="1600" dirty="0">
              <a:solidFill>
                <a:srgbClr val="0000CC"/>
              </a:solidFill>
              <a:latin typeface="UD デジタル 教科書体 NK-B" panose="02020700000000000000" pitchFamily="18" charset="-128"/>
              <a:ea typeface="UD デジタル 教科書体 NK-B" panose="02020700000000000000" pitchFamily="18" charset="-128"/>
            </a:endParaRPr>
          </a:p>
        </p:txBody>
      </p:sp>
    </p:spTree>
    <p:extLst>
      <p:ext uri="{BB962C8B-B14F-4D97-AF65-F5344CB8AC3E}">
        <p14:creationId xmlns:p14="http://schemas.microsoft.com/office/powerpoint/2010/main" val="145236240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角丸四角形 8"/>
          <p:cNvSpPr/>
          <p:nvPr/>
        </p:nvSpPr>
        <p:spPr>
          <a:xfrm>
            <a:off x="226875" y="920970"/>
            <a:ext cx="9334637" cy="3697144"/>
          </a:xfrm>
          <a:prstGeom prst="roundRect">
            <a:avLst>
              <a:gd name="adj" fmla="val 8921"/>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353867"/>
            <a:endParaRPr kumimoji="1" lang="en-US" altLang="ja-JP" sz="1238" b="1" dirty="0">
              <a:solidFill>
                <a:prstClr val="black"/>
              </a:solidFill>
              <a:latin typeface="BIZ UDPゴシック" panose="020B0400000000000000" pitchFamily="50" charset="-128"/>
              <a:ea typeface="BIZ UDPゴシック" panose="020B0400000000000000" pitchFamily="50" charset="-128"/>
            </a:endParaRPr>
          </a:p>
        </p:txBody>
      </p:sp>
      <p:sp>
        <p:nvSpPr>
          <p:cNvPr id="28" name="角丸四角形 27"/>
          <p:cNvSpPr/>
          <p:nvPr/>
        </p:nvSpPr>
        <p:spPr>
          <a:xfrm>
            <a:off x="226875" y="1299908"/>
            <a:ext cx="9190621" cy="649978"/>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21167" indent="-221167" defTabSz="353867">
              <a:spcAft>
                <a:spcPts val="465"/>
              </a:spcAft>
              <a:buFont typeface="Wingdings" panose="05000000000000000000" pitchFamily="2" charset="2"/>
              <a:buChar char="u"/>
            </a:pPr>
            <a:r>
              <a:rPr kumimoji="1" lang="ja-JP" altLang="en-US" sz="1600" b="1" dirty="0">
                <a:solidFill>
                  <a:prstClr val="black"/>
                </a:solidFill>
                <a:latin typeface="UD デジタル 教科書体 NK-B" panose="02020700000000000000" pitchFamily="18" charset="-128"/>
                <a:ea typeface="UD デジタル 教科書体 NK-B" panose="02020700000000000000" pitchFamily="18" charset="-128"/>
              </a:rPr>
              <a:t>「経済の血液」とも言われる金融機能の強化を図ることは、ポストコロナに向けた大阪・関西の成長・発展に寄与するとともに、府民の利益・幸福につながる。</a:t>
            </a:r>
            <a:endParaRPr kumimoji="1" lang="en-US" altLang="ja-JP" sz="1600" b="1" dirty="0">
              <a:solidFill>
                <a:prstClr val="black"/>
              </a:solidFill>
              <a:latin typeface="UD デジタル 教科書体 NK-B" panose="02020700000000000000" pitchFamily="18" charset="-128"/>
              <a:ea typeface="UD デジタル 教科書体 NK-B" panose="02020700000000000000" pitchFamily="18" charset="-128"/>
            </a:endParaRPr>
          </a:p>
          <a:p>
            <a:pPr marL="221167" indent="-221167" defTabSz="353867">
              <a:spcAft>
                <a:spcPts val="465"/>
              </a:spcAft>
              <a:buFont typeface="Wingdings" panose="05000000000000000000" pitchFamily="2" charset="2"/>
              <a:buChar char="u"/>
            </a:pPr>
            <a:r>
              <a:rPr kumimoji="1" lang="ja-JP" altLang="en-US" sz="1600" b="1" dirty="0">
                <a:solidFill>
                  <a:prstClr val="black"/>
                </a:solidFill>
                <a:latin typeface="UD デジタル 教科書体 NK-B" panose="02020700000000000000" pitchFamily="18" charset="-128"/>
                <a:ea typeface="UD デジタル 教科書体 NK-B" panose="02020700000000000000" pitchFamily="18" charset="-128"/>
              </a:rPr>
              <a:t>金融分野を大阪・関西の新たな成長の柱とするだけでなく、日本全体の経済発展にもつなげるため、国際金融都市の実現をめざす。</a:t>
            </a:r>
            <a:endParaRPr kumimoji="1" lang="en-US" altLang="ja-JP" sz="1600" b="1" dirty="0">
              <a:solidFill>
                <a:prstClr val="black"/>
              </a:solidFill>
              <a:latin typeface="UD デジタル 教科書体 NK-B" panose="02020700000000000000" pitchFamily="18" charset="-128"/>
              <a:ea typeface="UD デジタル 教科書体 NK-B" panose="02020700000000000000" pitchFamily="18" charset="-128"/>
            </a:endParaRPr>
          </a:p>
        </p:txBody>
      </p:sp>
      <p:sp>
        <p:nvSpPr>
          <p:cNvPr id="33" name="角丸四角形 32"/>
          <p:cNvSpPr/>
          <p:nvPr/>
        </p:nvSpPr>
        <p:spPr>
          <a:xfrm>
            <a:off x="128715" y="402758"/>
            <a:ext cx="4388345" cy="649978"/>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353867">
              <a:lnSpc>
                <a:spcPct val="150000"/>
              </a:lnSpc>
            </a:pPr>
            <a:r>
              <a:rPr kumimoji="1" lang="en-US" altLang="ja-JP" sz="2000" b="1" dirty="0">
                <a:solidFill>
                  <a:prstClr val="black"/>
                </a:solidFill>
                <a:latin typeface="UD デジタル 教科書体 NK-B" panose="02020700000000000000" pitchFamily="18" charset="-128"/>
                <a:ea typeface="UD デジタル 教科書体 NK-B" panose="02020700000000000000" pitchFamily="18" charset="-128"/>
              </a:rPr>
              <a:t>【</a:t>
            </a:r>
            <a:r>
              <a:rPr kumimoji="1" lang="ja-JP" altLang="en-US" sz="2000" b="1" dirty="0">
                <a:solidFill>
                  <a:prstClr val="black"/>
                </a:solidFill>
                <a:latin typeface="UD デジタル 教科書体 NK-B" panose="02020700000000000000" pitchFamily="18" charset="-128"/>
                <a:ea typeface="UD デジタル 教科書体 NK-B" panose="02020700000000000000" pitchFamily="18" charset="-128"/>
              </a:rPr>
              <a:t>めざす方向性</a:t>
            </a:r>
            <a:r>
              <a:rPr kumimoji="1" lang="en-US" altLang="ja-JP" sz="2000" b="1" dirty="0">
                <a:solidFill>
                  <a:prstClr val="black"/>
                </a:solidFill>
                <a:latin typeface="UD デジタル 教科書体 NK-B" panose="02020700000000000000" pitchFamily="18" charset="-128"/>
                <a:ea typeface="UD デジタル 教科書体 NK-B" panose="02020700000000000000" pitchFamily="18" charset="-128"/>
              </a:rPr>
              <a:t>】</a:t>
            </a:r>
          </a:p>
        </p:txBody>
      </p:sp>
      <p:sp>
        <p:nvSpPr>
          <p:cNvPr id="11" name="角丸四角形 10"/>
          <p:cNvSpPr/>
          <p:nvPr/>
        </p:nvSpPr>
        <p:spPr>
          <a:xfrm>
            <a:off x="14338" y="4725144"/>
            <a:ext cx="2556581" cy="649978"/>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353867">
              <a:lnSpc>
                <a:spcPct val="150000"/>
              </a:lnSpc>
            </a:pPr>
            <a:r>
              <a:rPr kumimoji="1" lang="en-US" altLang="ja-JP" sz="2000" b="1" dirty="0">
                <a:solidFill>
                  <a:prstClr val="black"/>
                </a:solidFill>
                <a:latin typeface="UD デジタル 教科書体 NK-B" panose="02020700000000000000" pitchFamily="18" charset="-128"/>
                <a:ea typeface="UD デジタル 教科書体 NK-B" panose="02020700000000000000" pitchFamily="18" charset="-128"/>
              </a:rPr>
              <a:t>【</a:t>
            </a:r>
            <a:r>
              <a:rPr kumimoji="1" lang="ja-JP" altLang="en-US" sz="2000" b="1" dirty="0">
                <a:solidFill>
                  <a:prstClr val="black"/>
                </a:solidFill>
                <a:latin typeface="UD デジタル 教科書体 NK-B" panose="02020700000000000000" pitchFamily="18" charset="-128"/>
                <a:ea typeface="UD デジタル 教科書体 NK-B" panose="02020700000000000000" pitchFamily="18" charset="-128"/>
              </a:rPr>
              <a:t>めざす姿</a:t>
            </a:r>
            <a:r>
              <a:rPr kumimoji="1" lang="en-US" altLang="ja-JP" sz="2000" b="1" dirty="0">
                <a:solidFill>
                  <a:prstClr val="black"/>
                </a:solidFill>
                <a:latin typeface="UD デジタル 教科書体 NK-B" panose="02020700000000000000" pitchFamily="18" charset="-128"/>
                <a:ea typeface="UD デジタル 教科書体 NK-B" panose="02020700000000000000" pitchFamily="18" charset="-128"/>
              </a:rPr>
              <a:t>】</a:t>
            </a:r>
          </a:p>
        </p:txBody>
      </p:sp>
      <p:sp>
        <p:nvSpPr>
          <p:cNvPr id="13" name="角丸四角形 12"/>
          <p:cNvSpPr/>
          <p:nvPr/>
        </p:nvSpPr>
        <p:spPr>
          <a:xfrm>
            <a:off x="2198554" y="2296232"/>
            <a:ext cx="6700656" cy="649978"/>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21167" indent="-221167" defTabSz="353867">
              <a:buFont typeface="Wingdings" panose="05000000000000000000" pitchFamily="2" charset="2"/>
              <a:buChar char="u"/>
            </a:pPr>
            <a:r>
              <a:rPr kumimoji="1" lang="ja-JP" altLang="en-US" sz="1400" b="1" dirty="0">
                <a:solidFill>
                  <a:prstClr val="black"/>
                </a:solidFill>
                <a:latin typeface="UD デジタル 教科書体 NK-B" panose="02020700000000000000" pitchFamily="18" charset="-128"/>
                <a:ea typeface="UD デジタル 教科書体 NK-B" panose="02020700000000000000" pitchFamily="18" charset="-128"/>
              </a:rPr>
              <a:t>アジア・世界の活力を呼び込み「金融をテコに発展するグローバル都市」</a:t>
            </a:r>
            <a:endParaRPr kumimoji="1" lang="en-US" altLang="ja-JP" sz="1400" b="1" dirty="0">
              <a:solidFill>
                <a:prstClr val="black"/>
              </a:solidFill>
              <a:latin typeface="UD デジタル 教科書体 NK-B" panose="02020700000000000000" pitchFamily="18" charset="-128"/>
              <a:ea typeface="UD デジタル 教科書体 NK-B" panose="02020700000000000000" pitchFamily="18" charset="-128"/>
            </a:endParaRPr>
          </a:p>
          <a:p>
            <a:pPr marL="221167" indent="-221167" defTabSz="353867">
              <a:buFont typeface="Wingdings" panose="05000000000000000000" pitchFamily="2" charset="2"/>
              <a:buChar char="u"/>
            </a:pPr>
            <a:r>
              <a:rPr kumimoji="1" lang="ja-JP" altLang="en-US" sz="1400" b="1" dirty="0">
                <a:solidFill>
                  <a:prstClr val="black"/>
                </a:solidFill>
                <a:latin typeface="UD デジタル 教科書体 NK-B" panose="02020700000000000000" pitchFamily="18" charset="-128"/>
                <a:ea typeface="UD デジタル 教科書体 NK-B" panose="02020700000000000000" pitchFamily="18" charset="-128"/>
              </a:rPr>
              <a:t>先駆けた取組みで世界に挑戦する「金融のフロントランナー都市」</a:t>
            </a:r>
            <a:endParaRPr kumimoji="1" lang="en-US" altLang="ja-JP" sz="1400" b="1" dirty="0">
              <a:solidFill>
                <a:prstClr val="black"/>
              </a:solidFill>
              <a:latin typeface="UD デジタル 教科書体 NK-B" panose="02020700000000000000" pitchFamily="18" charset="-128"/>
              <a:ea typeface="UD デジタル 教科書体 NK-B" panose="02020700000000000000" pitchFamily="18" charset="-128"/>
            </a:endParaRPr>
          </a:p>
        </p:txBody>
      </p:sp>
      <p:sp>
        <p:nvSpPr>
          <p:cNvPr id="20" name="二等辺三角形 19"/>
          <p:cNvSpPr/>
          <p:nvPr/>
        </p:nvSpPr>
        <p:spPr>
          <a:xfrm rot="5400000">
            <a:off x="3554281" y="5688706"/>
            <a:ext cx="1021325" cy="191937"/>
          </a:xfrm>
          <a:prstGeom prst="triangl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53867"/>
            <a:endParaRPr kumimoji="1" lang="ja-JP" altLang="en-US" sz="1393">
              <a:solidFill>
                <a:prstClr val="white"/>
              </a:solidFill>
              <a:latin typeface="Calibri" panose="020F0502020204030204"/>
              <a:ea typeface="游ゴシック" panose="020B0400000000000000" pitchFamily="50" charset="-128"/>
            </a:endParaRPr>
          </a:p>
        </p:txBody>
      </p:sp>
      <p:sp>
        <p:nvSpPr>
          <p:cNvPr id="24" name="角丸四角形 23"/>
          <p:cNvSpPr/>
          <p:nvPr/>
        </p:nvSpPr>
        <p:spPr>
          <a:xfrm>
            <a:off x="648054" y="2423900"/>
            <a:ext cx="1438699" cy="394642"/>
          </a:xfrm>
          <a:prstGeom prst="round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53867"/>
            <a:r>
              <a:rPr kumimoji="1" lang="ja-JP" altLang="en-US" sz="1400" b="1" dirty="0">
                <a:solidFill>
                  <a:prstClr val="white"/>
                </a:solidFill>
                <a:latin typeface="UD デジタル 教科書体 NK-B" panose="02020700000000000000" pitchFamily="18" charset="-128"/>
                <a:ea typeface="UD デジタル 教科書体 NK-B" panose="02020700000000000000" pitchFamily="18" charset="-128"/>
              </a:rPr>
              <a:t>めざす都市像</a:t>
            </a:r>
            <a:endParaRPr kumimoji="1" lang="en-US" altLang="ja-JP" sz="1400" b="1" dirty="0">
              <a:solidFill>
                <a:prstClr val="white"/>
              </a:solidFill>
              <a:latin typeface="UD デジタル 教科書体 NK-B" panose="02020700000000000000" pitchFamily="18" charset="-128"/>
              <a:ea typeface="UD デジタル 教科書体 NK-B" panose="02020700000000000000" pitchFamily="18" charset="-128"/>
            </a:endParaRPr>
          </a:p>
        </p:txBody>
      </p:sp>
      <p:sp>
        <p:nvSpPr>
          <p:cNvPr id="25" name="角丸四角形 24"/>
          <p:cNvSpPr/>
          <p:nvPr/>
        </p:nvSpPr>
        <p:spPr>
          <a:xfrm>
            <a:off x="648054" y="3118087"/>
            <a:ext cx="1438699" cy="380572"/>
          </a:xfrm>
          <a:prstGeom prst="round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53867"/>
            <a:r>
              <a:rPr kumimoji="1" lang="ja-JP" altLang="en-US" sz="1400" b="1" dirty="0">
                <a:solidFill>
                  <a:prstClr val="white"/>
                </a:solidFill>
                <a:latin typeface="UD デジタル 教科書体 NK-B" panose="02020700000000000000" pitchFamily="18" charset="-128"/>
                <a:ea typeface="UD デジタル 教科書体 NK-B" panose="02020700000000000000" pitchFamily="18" charset="-128"/>
              </a:rPr>
              <a:t>戦略目標</a:t>
            </a:r>
            <a:endParaRPr kumimoji="1" lang="en-US" altLang="ja-JP" sz="1400" b="1" dirty="0">
              <a:solidFill>
                <a:prstClr val="white"/>
              </a:solidFill>
              <a:latin typeface="UD デジタル 教科書体 NK-B" panose="02020700000000000000" pitchFamily="18" charset="-128"/>
              <a:ea typeface="UD デジタル 教科書体 NK-B" panose="02020700000000000000" pitchFamily="18" charset="-128"/>
            </a:endParaRPr>
          </a:p>
        </p:txBody>
      </p:sp>
      <p:graphicFrame>
        <p:nvGraphicFramePr>
          <p:cNvPr id="5" name="表 4"/>
          <p:cNvGraphicFramePr>
            <a:graphicFrameLocks noGrp="1"/>
          </p:cNvGraphicFramePr>
          <p:nvPr/>
        </p:nvGraphicFramePr>
        <p:xfrm>
          <a:off x="2322887" y="3085752"/>
          <a:ext cx="7162569" cy="1401036"/>
        </p:xfrm>
        <a:graphic>
          <a:graphicData uri="http://schemas.openxmlformats.org/drawingml/2006/table">
            <a:tbl>
              <a:tblPr firstRow="1" bandRow="1">
                <a:tableStyleId>{5940675A-B579-460E-94D1-54222C63F5DA}</a:tableStyleId>
              </a:tblPr>
              <a:tblGrid>
                <a:gridCol w="4426265">
                  <a:extLst>
                    <a:ext uri="{9D8B030D-6E8A-4147-A177-3AD203B41FA5}">
                      <a16:colId xmlns:a16="http://schemas.microsoft.com/office/drawing/2014/main" val="1034137024"/>
                    </a:ext>
                  </a:extLst>
                </a:gridCol>
                <a:gridCol w="2736304">
                  <a:extLst>
                    <a:ext uri="{9D8B030D-6E8A-4147-A177-3AD203B41FA5}">
                      <a16:colId xmlns:a16="http://schemas.microsoft.com/office/drawing/2014/main" val="4116326007"/>
                    </a:ext>
                  </a:extLst>
                </a:gridCol>
              </a:tblGrid>
              <a:tr h="401046">
                <a:tc>
                  <a:txBody>
                    <a:bodyPr/>
                    <a:lstStyle/>
                    <a:p>
                      <a:pPr algn="l"/>
                      <a:r>
                        <a:rPr kumimoji="1" lang="ja-JP" altLang="en-US" sz="1200" dirty="0">
                          <a:solidFill>
                            <a:schemeClr val="tx1"/>
                          </a:solidFill>
                          <a:latin typeface="UD デジタル 教科書体 NK-B" panose="02020700000000000000" pitchFamily="18" charset="-128"/>
                          <a:ea typeface="UD デジタル 教科書体 NK-B" panose="02020700000000000000" pitchFamily="18" charset="-128"/>
                        </a:rPr>
                        <a:t>（アウトプット目標）</a:t>
                      </a:r>
                      <a:endParaRPr kumimoji="1" lang="en-US" altLang="ja-JP" sz="1200" dirty="0">
                        <a:solidFill>
                          <a:schemeClr val="tx1"/>
                        </a:solidFill>
                        <a:latin typeface="UD デジタル 教科書体 NK-B" panose="02020700000000000000" pitchFamily="18" charset="-128"/>
                        <a:ea typeface="UD デジタル 教科書体 NK-B" panose="02020700000000000000" pitchFamily="18" charset="-128"/>
                      </a:endParaRPr>
                    </a:p>
                    <a:p>
                      <a:pPr algn="l"/>
                      <a:r>
                        <a:rPr kumimoji="1" lang="ja-JP" altLang="en-US" sz="1400" dirty="0">
                          <a:solidFill>
                            <a:schemeClr val="tx1"/>
                          </a:solidFill>
                          <a:latin typeface="UD デジタル 教科書体 NK-B" panose="02020700000000000000" pitchFamily="18" charset="-128"/>
                          <a:ea typeface="UD デジタル 教科書体 NK-B" panose="02020700000000000000" pitchFamily="18" charset="-128"/>
                        </a:rPr>
                        <a:t>国際金融ワンストップサポートセンター大阪の相談件数</a:t>
                      </a:r>
                    </a:p>
                  </a:txBody>
                  <a:tcPr marL="70773" marR="70773" marT="35386" marB="35386" anchor="ctr"/>
                </a:tc>
                <a:tc>
                  <a:txBody>
                    <a:bodyPr/>
                    <a:lstStyle/>
                    <a:p>
                      <a:pPr algn="l"/>
                      <a:r>
                        <a:rPr kumimoji="1" lang="en-US" altLang="ja-JP" sz="1200" dirty="0">
                          <a:solidFill>
                            <a:schemeClr val="tx1"/>
                          </a:solidFill>
                          <a:latin typeface="UD デジタル 教科書体 NK-B" panose="02020700000000000000" pitchFamily="18" charset="-128"/>
                          <a:ea typeface="UD デジタル 教科書体 NK-B" panose="02020700000000000000" pitchFamily="18" charset="-128"/>
                        </a:rPr>
                        <a:t>2025</a:t>
                      </a:r>
                      <a:r>
                        <a:rPr kumimoji="1" lang="ja-JP" altLang="en-US" sz="1200" dirty="0">
                          <a:solidFill>
                            <a:schemeClr val="tx1"/>
                          </a:solidFill>
                          <a:latin typeface="UD デジタル 教科書体 NK-B" panose="02020700000000000000" pitchFamily="18" charset="-128"/>
                          <a:ea typeface="UD デジタル 教科書体 NK-B" panose="02020700000000000000" pitchFamily="18" charset="-128"/>
                        </a:rPr>
                        <a:t>年度までに１００社／年平均</a:t>
                      </a:r>
                    </a:p>
                  </a:txBody>
                  <a:tcPr marL="70773" marR="70773" marT="35386" marB="35386" anchor="ctr"/>
                </a:tc>
                <a:extLst>
                  <a:ext uri="{0D108BD9-81ED-4DB2-BD59-A6C34878D82A}">
                    <a16:rowId xmlns:a16="http://schemas.microsoft.com/office/drawing/2014/main" val="2296330694"/>
                  </a:ext>
                </a:extLst>
              </a:tr>
              <a:tr h="401046">
                <a:tc>
                  <a:txBody>
                    <a:bodyPr/>
                    <a:lstStyle/>
                    <a:p>
                      <a:pPr algn="l"/>
                      <a:r>
                        <a:rPr kumimoji="1" lang="ja-JP" altLang="en-US" sz="1200" dirty="0">
                          <a:solidFill>
                            <a:schemeClr val="tx1"/>
                          </a:solidFill>
                          <a:latin typeface="UD デジタル 教科書体 NK-B" panose="02020700000000000000" pitchFamily="18" charset="-128"/>
                          <a:ea typeface="UD デジタル 教科書体 NK-B" panose="02020700000000000000" pitchFamily="18" charset="-128"/>
                        </a:rPr>
                        <a:t>（アウトカム目標）</a:t>
                      </a:r>
                      <a:endParaRPr kumimoji="1" lang="en-US" altLang="ja-JP" sz="1200" dirty="0">
                        <a:solidFill>
                          <a:schemeClr val="tx1"/>
                        </a:solidFill>
                        <a:latin typeface="UD デジタル 教科書体 NK-B" panose="02020700000000000000" pitchFamily="18" charset="-128"/>
                        <a:ea typeface="UD デジタル 教科書体 NK-B" panose="02020700000000000000" pitchFamily="18" charset="-128"/>
                      </a:endParaRPr>
                    </a:p>
                    <a:p>
                      <a:pPr algn="l"/>
                      <a:r>
                        <a:rPr kumimoji="1" lang="ja-JP" altLang="en-US" sz="1400" dirty="0">
                          <a:solidFill>
                            <a:schemeClr val="tx1"/>
                          </a:solidFill>
                          <a:latin typeface="UD デジタル 教科書体 NK-B" panose="02020700000000000000" pitchFamily="18" charset="-128"/>
                          <a:ea typeface="UD デジタル 教科書体 NK-B" panose="02020700000000000000" pitchFamily="18" charset="-128"/>
                        </a:rPr>
                        <a:t>金融系外国企業（フィンテック含む）・投資家等の誘致数</a:t>
                      </a:r>
                    </a:p>
                  </a:txBody>
                  <a:tcPr marL="70773" marR="70773" marT="35386" marB="35386" anchor="ctr"/>
                </a:tc>
                <a:tc>
                  <a:txBody>
                    <a:bodyPr/>
                    <a:lstStyle/>
                    <a:p>
                      <a:pPr algn="l"/>
                      <a:r>
                        <a:rPr kumimoji="1" lang="ja-JP" altLang="en-US" sz="1200" dirty="0">
                          <a:solidFill>
                            <a:schemeClr val="tx1"/>
                          </a:solidFill>
                          <a:latin typeface="UD デジタル 教科書体 NK-B" panose="02020700000000000000" pitchFamily="18" charset="-128"/>
                          <a:ea typeface="UD デジタル 教科書体 NK-B" panose="02020700000000000000" pitchFamily="18" charset="-128"/>
                        </a:rPr>
                        <a:t>２０２５年度までに３０社</a:t>
                      </a:r>
                    </a:p>
                  </a:txBody>
                  <a:tcPr marL="70773" marR="70773" marT="35386" marB="35386" anchor="ctr"/>
                </a:tc>
                <a:extLst>
                  <a:ext uri="{0D108BD9-81ED-4DB2-BD59-A6C34878D82A}">
                    <a16:rowId xmlns:a16="http://schemas.microsoft.com/office/drawing/2014/main" val="1110379948"/>
                  </a:ext>
                </a:extLst>
              </a:tr>
              <a:tr h="401046">
                <a:tc>
                  <a:txBody>
                    <a:bodyPr/>
                    <a:lstStyle/>
                    <a:p>
                      <a:pPr marL="0" marR="0" lvl="0" indent="0" algn="l" defTabSz="959937" rtl="0" eaLnBrk="1" fontAlgn="auto" latinLnBrk="0" hangingPunct="1">
                        <a:lnSpc>
                          <a:spcPct val="100000"/>
                        </a:lnSpc>
                        <a:spcBef>
                          <a:spcPts val="0"/>
                        </a:spcBef>
                        <a:spcAft>
                          <a:spcPts val="0"/>
                        </a:spcAft>
                        <a:buClrTx/>
                        <a:buSzTx/>
                        <a:buFontTx/>
                        <a:buNone/>
                        <a:tabLst/>
                        <a:defRPr/>
                      </a:pPr>
                      <a:r>
                        <a:rPr kumimoji="1" lang="ja-JP" altLang="en-US" sz="1200" dirty="0">
                          <a:solidFill>
                            <a:schemeClr val="tx1"/>
                          </a:solidFill>
                          <a:latin typeface="UD デジタル 教科書体 NK-B" panose="02020700000000000000" pitchFamily="18" charset="-128"/>
                          <a:ea typeface="UD デジタル 教科書体 NK-B" panose="02020700000000000000" pitchFamily="18" charset="-128"/>
                        </a:rPr>
                        <a:t>（アウトカム目標）</a:t>
                      </a:r>
                      <a:endParaRPr kumimoji="1" lang="en-US" altLang="ja-JP" sz="1200" dirty="0">
                        <a:solidFill>
                          <a:schemeClr val="tx1"/>
                        </a:solidFill>
                        <a:latin typeface="UD デジタル 教科書体 NK-B" panose="02020700000000000000" pitchFamily="18" charset="-128"/>
                        <a:ea typeface="UD デジタル 教科書体 NK-B" panose="02020700000000000000" pitchFamily="18" charset="-128"/>
                      </a:endParaRPr>
                    </a:p>
                    <a:p>
                      <a:pPr algn="l"/>
                      <a:r>
                        <a:rPr kumimoji="1" lang="ja-JP" altLang="en-US" sz="1400" dirty="0">
                          <a:solidFill>
                            <a:schemeClr val="tx1"/>
                          </a:solidFill>
                          <a:latin typeface="UD デジタル 教科書体 NK-B" panose="02020700000000000000" pitchFamily="18" charset="-128"/>
                          <a:ea typeface="UD デジタル 教科書体 NK-B" panose="02020700000000000000" pitchFamily="18" charset="-128"/>
                        </a:rPr>
                        <a:t>ユニコーン・スタートアップ・大学発ベンチャー創出数</a:t>
                      </a:r>
                    </a:p>
                  </a:txBody>
                  <a:tcPr marL="70773" marR="70773" marT="35386" marB="35386" anchor="ctr"/>
                </a:tc>
                <a:tc>
                  <a:txBody>
                    <a:bodyPr/>
                    <a:lstStyle/>
                    <a:p>
                      <a:pPr algn="l"/>
                      <a:r>
                        <a:rPr kumimoji="1" lang="en-US" altLang="ja-JP" sz="1200" dirty="0">
                          <a:solidFill>
                            <a:schemeClr val="tx1"/>
                          </a:solidFill>
                          <a:latin typeface="UD デジタル 教科書体 NK-B" panose="02020700000000000000" pitchFamily="18" charset="-128"/>
                          <a:ea typeface="UD デジタル 教科書体 NK-B" panose="02020700000000000000" pitchFamily="18" charset="-128"/>
                        </a:rPr>
                        <a:t>2024</a:t>
                      </a:r>
                      <a:r>
                        <a:rPr kumimoji="1" lang="ja-JP" altLang="en-US" sz="1200" dirty="0">
                          <a:solidFill>
                            <a:schemeClr val="tx1"/>
                          </a:solidFill>
                          <a:latin typeface="UD デジタル 教科書体 NK-B" panose="02020700000000000000" pitchFamily="18" charset="-128"/>
                          <a:ea typeface="UD デジタル 教科書体 NK-B" panose="02020700000000000000" pitchFamily="18" charset="-128"/>
                        </a:rPr>
                        <a:t>年度までにユニコーン３社、</a:t>
                      </a:r>
                      <a:endParaRPr kumimoji="1" lang="en-US" altLang="ja-JP" sz="1200" dirty="0">
                        <a:solidFill>
                          <a:schemeClr val="tx1"/>
                        </a:solidFill>
                        <a:latin typeface="UD デジタル 教科書体 NK-B" panose="02020700000000000000" pitchFamily="18" charset="-128"/>
                        <a:ea typeface="UD デジタル 教科書体 NK-B" panose="02020700000000000000" pitchFamily="18" charset="-128"/>
                      </a:endParaRPr>
                    </a:p>
                    <a:p>
                      <a:pPr algn="l"/>
                      <a:r>
                        <a:rPr kumimoji="1" lang="ja-JP" altLang="en-US" sz="1200" dirty="0">
                          <a:solidFill>
                            <a:schemeClr val="tx1"/>
                          </a:solidFill>
                          <a:latin typeface="UD デジタル 教科書体 NK-B" panose="02020700000000000000" pitchFamily="18" charset="-128"/>
                          <a:ea typeface="UD デジタル 教科書体 NK-B" panose="02020700000000000000" pitchFamily="18" charset="-128"/>
                        </a:rPr>
                        <a:t>スタートアップ</a:t>
                      </a:r>
                      <a:r>
                        <a:rPr kumimoji="1" lang="en-US" altLang="ja-JP" sz="1200" dirty="0">
                          <a:solidFill>
                            <a:schemeClr val="tx1"/>
                          </a:solidFill>
                          <a:latin typeface="UD デジタル 教科書体 NK-B" panose="02020700000000000000" pitchFamily="18" charset="-128"/>
                          <a:ea typeface="UD デジタル 教科書体 NK-B" panose="02020700000000000000" pitchFamily="18" charset="-128"/>
                        </a:rPr>
                        <a:t>300</a:t>
                      </a:r>
                      <a:r>
                        <a:rPr kumimoji="1" lang="ja-JP" altLang="en-US" sz="1200" dirty="0">
                          <a:solidFill>
                            <a:schemeClr val="tx1"/>
                          </a:solidFill>
                          <a:latin typeface="UD デジタル 教科書体 NK-B" panose="02020700000000000000" pitchFamily="18" charset="-128"/>
                          <a:ea typeface="UD デジタル 教科書体 NK-B" panose="02020700000000000000" pitchFamily="18" charset="-128"/>
                        </a:rPr>
                        <a:t>社</a:t>
                      </a:r>
                      <a:r>
                        <a:rPr kumimoji="1" lang="ja-JP" altLang="en-US" sz="1050" dirty="0">
                          <a:solidFill>
                            <a:schemeClr val="tx1"/>
                          </a:solidFill>
                          <a:latin typeface="UD デジタル 教科書体 NK-B" panose="02020700000000000000" pitchFamily="18" charset="-128"/>
                          <a:ea typeface="UD デジタル 教科書体 NK-B" panose="02020700000000000000" pitchFamily="18" charset="-128"/>
                        </a:rPr>
                        <a:t>（うち大学発１００社）</a:t>
                      </a:r>
                    </a:p>
                  </a:txBody>
                  <a:tcPr marL="70773" marR="70773" marT="35386" marB="35386" anchor="ctr"/>
                </a:tc>
                <a:extLst>
                  <a:ext uri="{0D108BD9-81ED-4DB2-BD59-A6C34878D82A}">
                    <a16:rowId xmlns:a16="http://schemas.microsoft.com/office/drawing/2014/main" val="2400596081"/>
                  </a:ext>
                </a:extLst>
              </a:tr>
            </a:tbl>
          </a:graphicData>
        </a:graphic>
      </p:graphicFrame>
      <p:sp>
        <p:nvSpPr>
          <p:cNvPr id="27" name="正方形/長方形 26"/>
          <p:cNvSpPr/>
          <p:nvPr/>
        </p:nvSpPr>
        <p:spPr>
          <a:xfrm>
            <a:off x="0" y="1"/>
            <a:ext cx="9906000" cy="473953"/>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286" b="1" dirty="0">
                <a:latin typeface="UD デジタル 教科書体 NK-B" panose="02020700000000000000" pitchFamily="18" charset="-128"/>
                <a:ea typeface="UD デジタル 教科書体 NK-B" panose="02020700000000000000" pitchFamily="18" charset="-128"/>
              </a:rPr>
              <a:t>兵庫・大阪連携による「めざすべき姿」　</a:t>
            </a:r>
          </a:p>
        </p:txBody>
      </p:sp>
      <p:sp>
        <p:nvSpPr>
          <p:cNvPr id="31" name="正方形/長方形 30"/>
          <p:cNvSpPr/>
          <p:nvPr/>
        </p:nvSpPr>
        <p:spPr>
          <a:xfrm>
            <a:off x="226875" y="46514"/>
            <a:ext cx="1761417" cy="38380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600" dirty="0">
                <a:solidFill>
                  <a:schemeClr val="tx1"/>
                </a:solidFill>
                <a:latin typeface="UD デジタル 教科書体 NK-B" panose="02020700000000000000" pitchFamily="18" charset="-128"/>
                <a:ea typeface="UD デジタル 教科書体 NK-B" panose="02020700000000000000" pitchFamily="18" charset="-128"/>
              </a:rPr>
              <a:t>国際金融都市</a:t>
            </a:r>
            <a:r>
              <a:rPr kumimoji="1" lang="en-US" altLang="ja-JP" sz="1600" dirty="0">
                <a:solidFill>
                  <a:schemeClr val="tx1"/>
                </a:solidFill>
                <a:latin typeface="UD デジタル 教科書体 NK-B" panose="02020700000000000000" pitchFamily="18" charset="-128"/>
                <a:ea typeface="UD デジタル 教科書体 NK-B" panose="02020700000000000000" pitchFamily="18" charset="-128"/>
              </a:rPr>
              <a:t>PT</a:t>
            </a:r>
            <a:endParaRPr kumimoji="1" lang="ja-JP" altLang="en-US" sz="1600" dirty="0">
              <a:solidFill>
                <a:schemeClr val="tx1"/>
              </a:solidFill>
              <a:latin typeface="UD デジタル 教科書体 NK-B" panose="02020700000000000000" pitchFamily="18" charset="-128"/>
              <a:ea typeface="UD デジタル 教科書体 NK-B" panose="02020700000000000000" pitchFamily="18" charset="-128"/>
            </a:endParaRPr>
          </a:p>
        </p:txBody>
      </p:sp>
      <p:sp>
        <p:nvSpPr>
          <p:cNvPr id="32" name="角丸四角形 31"/>
          <p:cNvSpPr/>
          <p:nvPr/>
        </p:nvSpPr>
        <p:spPr>
          <a:xfrm>
            <a:off x="539073" y="5671500"/>
            <a:ext cx="3333807" cy="692877"/>
          </a:xfrm>
          <a:prstGeom prst="roundRect">
            <a:avLst/>
          </a:prstGeom>
          <a:noFill/>
          <a:ln w="38100">
            <a:solidFill>
              <a:srgbClr val="FF9900"/>
            </a:solidFill>
          </a:ln>
        </p:spPr>
        <p:style>
          <a:lnRef idx="2">
            <a:schemeClr val="accent1">
              <a:shade val="50000"/>
            </a:schemeClr>
          </a:lnRef>
          <a:fillRef idx="1">
            <a:schemeClr val="accent1"/>
          </a:fillRef>
          <a:effectRef idx="0">
            <a:schemeClr val="accent1"/>
          </a:effectRef>
          <a:fontRef idx="minor">
            <a:schemeClr val="lt1"/>
          </a:fontRef>
        </p:style>
        <p:txBody>
          <a:bodyPr lIns="55727" rtlCol="0" anchor="ctr"/>
          <a:lstStyle/>
          <a:p>
            <a:pPr algn="ctr" defTabSz="353876">
              <a:lnSpc>
                <a:spcPts val="2700"/>
              </a:lnSpc>
            </a:pPr>
            <a:r>
              <a:rPr kumimoji="1" lang="ja-JP" altLang="en-US" b="1" dirty="0">
                <a:solidFill>
                  <a:prstClr val="black"/>
                </a:solidFill>
                <a:latin typeface="UD デジタル 教科書体 NK-B" panose="02020700000000000000" pitchFamily="18" charset="-128"/>
                <a:ea typeface="UD デジタル 教科書体 NK-B" panose="02020700000000000000" pitchFamily="18" charset="-128"/>
              </a:rPr>
              <a:t>国際金融都市実現の土台づくり</a:t>
            </a:r>
            <a:endParaRPr kumimoji="1" lang="en-US" altLang="ja-JP" b="1" dirty="0">
              <a:solidFill>
                <a:prstClr val="black"/>
              </a:solidFill>
              <a:latin typeface="UD デジタル 教科書体 NK-B" panose="02020700000000000000" pitchFamily="18" charset="-128"/>
              <a:ea typeface="UD デジタル 教科書体 NK-B" panose="02020700000000000000" pitchFamily="18" charset="-128"/>
            </a:endParaRPr>
          </a:p>
        </p:txBody>
      </p:sp>
      <p:sp>
        <p:nvSpPr>
          <p:cNvPr id="34" name="角丸四角形 33"/>
          <p:cNvSpPr/>
          <p:nvPr/>
        </p:nvSpPr>
        <p:spPr>
          <a:xfrm>
            <a:off x="527714" y="5276669"/>
            <a:ext cx="3341680" cy="331130"/>
          </a:xfrm>
          <a:prstGeom prst="round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53876"/>
            <a:r>
              <a:rPr kumimoji="1" lang="ja-JP" altLang="en-US" sz="1600" b="1" dirty="0">
                <a:solidFill>
                  <a:prstClr val="white"/>
                </a:solidFill>
                <a:latin typeface="UD デジタル 教科書体 NK-B" panose="02020700000000000000" pitchFamily="18" charset="-128"/>
                <a:ea typeface="UD デジタル 教科書体 NK-B" panose="02020700000000000000" pitchFamily="18" charset="-128"/>
              </a:rPr>
              <a:t>２０２５年度まで（万博開催）</a:t>
            </a:r>
            <a:endParaRPr kumimoji="1" lang="en-US" altLang="ja-JP" sz="1600" b="1" dirty="0">
              <a:solidFill>
                <a:prstClr val="white"/>
              </a:solidFill>
              <a:latin typeface="UD デジタル 教科書体 NK-B" panose="02020700000000000000" pitchFamily="18" charset="-128"/>
              <a:ea typeface="UD デジタル 教科書体 NK-B" panose="02020700000000000000" pitchFamily="18" charset="-128"/>
            </a:endParaRPr>
          </a:p>
        </p:txBody>
      </p:sp>
      <p:sp>
        <p:nvSpPr>
          <p:cNvPr id="35" name="角丸四角形 34"/>
          <p:cNvSpPr/>
          <p:nvPr/>
        </p:nvSpPr>
        <p:spPr>
          <a:xfrm>
            <a:off x="7231255" y="5668842"/>
            <a:ext cx="2469711" cy="692877"/>
          </a:xfrm>
          <a:prstGeom prst="roundRect">
            <a:avLst/>
          </a:prstGeom>
          <a:noFill/>
          <a:ln w="38100">
            <a:solidFill>
              <a:srgbClr val="FF9900"/>
            </a:solidFill>
          </a:ln>
        </p:spPr>
        <p:style>
          <a:lnRef idx="2">
            <a:schemeClr val="accent1">
              <a:shade val="50000"/>
            </a:schemeClr>
          </a:lnRef>
          <a:fillRef idx="1">
            <a:schemeClr val="accent1"/>
          </a:fillRef>
          <a:effectRef idx="0">
            <a:schemeClr val="accent1"/>
          </a:effectRef>
          <a:fontRef idx="minor">
            <a:schemeClr val="lt1"/>
          </a:fontRef>
        </p:style>
        <p:txBody>
          <a:bodyPr lIns="55727" rtlCol="0" anchor="ctr"/>
          <a:lstStyle/>
          <a:p>
            <a:pPr algn="ctr" defTabSz="353876">
              <a:lnSpc>
                <a:spcPts val="2700"/>
              </a:lnSpc>
            </a:pPr>
            <a:r>
              <a:rPr kumimoji="1" lang="ja-JP" altLang="en-US" b="1" dirty="0">
                <a:solidFill>
                  <a:prstClr val="black"/>
                </a:solidFill>
                <a:latin typeface="UD デジタル 教科書体 NK-B" panose="02020700000000000000" pitchFamily="18" charset="-128"/>
                <a:ea typeface="UD デジタル 教科書体 NK-B" panose="02020700000000000000" pitchFamily="18" charset="-128"/>
              </a:rPr>
              <a:t>めざす都市像を実現</a:t>
            </a:r>
            <a:endParaRPr kumimoji="1" lang="en-US" altLang="ja-JP" b="1" dirty="0">
              <a:solidFill>
                <a:prstClr val="black"/>
              </a:solidFill>
              <a:latin typeface="UD デジタル 教科書体 NK-B" panose="02020700000000000000" pitchFamily="18" charset="-128"/>
              <a:ea typeface="UD デジタル 教科書体 NK-B" panose="02020700000000000000" pitchFamily="18" charset="-128"/>
            </a:endParaRPr>
          </a:p>
        </p:txBody>
      </p:sp>
      <p:sp>
        <p:nvSpPr>
          <p:cNvPr id="36" name="角丸四角形 35"/>
          <p:cNvSpPr/>
          <p:nvPr/>
        </p:nvSpPr>
        <p:spPr>
          <a:xfrm>
            <a:off x="7249743" y="5274012"/>
            <a:ext cx="2451224" cy="331130"/>
          </a:xfrm>
          <a:prstGeom prst="round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53876"/>
            <a:r>
              <a:rPr kumimoji="1" lang="ja-JP" altLang="en-US" sz="1600" b="1" dirty="0">
                <a:solidFill>
                  <a:prstClr val="white"/>
                </a:solidFill>
                <a:latin typeface="UD デジタル 教科書体 NK-B" panose="02020700000000000000" pitchFamily="18" charset="-128"/>
                <a:ea typeface="UD デジタル 教科書体 NK-B" panose="02020700000000000000" pitchFamily="18" charset="-128"/>
              </a:rPr>
              <a:t>２０５０年度</a:t>
            </a:r>
            <a:endParaRPr kumimoji="1" lang="en-US" altLang="ja-JP" sz="1600" b="1" dirty="0">
              <a:solidFill>
                <a:prstClr val="white"/>
              </a:solidFill>
              <a:latin typeface="UD デジタル 教科書体 NK-B" panose="02020700000000000000" pitchFamily="18" charset="-128"/>
              <a:ea typeface="UD デジタル 教科書体 NK-B" panose="02020700000000000000" pitchFamily="18" charset="-128"/>
            </a:endParaRPr>
          </a:p>
        </p:txBody>
      </p:sp>
      <p:sp>
        <p:nvSpPr>
          <p:cNvPr id="21" name="角丸四角形 20"/>
          <p:cNvSpPr/>
          <p:nvPr/>
        </p:nvSpPr>
        <p:spPr>
          <a:xfrm>
            <a:off x="4283489" y="5668843"/>
            <a:ext cx="2541719" cy="692877"/>
          </a:xfrm>
          <a:prstGeom prst="roundRect">
            <a:avLst/>
          </a:prstGeom>
          <a:noFill/>
          <a:ln w="38100">
            <a:solidFill>
              <a:srgbClr val="FF9900"/>
            </a:solidFill>
          </a:ln>
        </p:spPr>
        <p:style>
          <a:lnRef idx="2">
            <a:schemeClr val="accent1">
              <a:shade val="50000"/>
            </a:schemeClr>
          </a:lnRef>
          <a:fillRef idx="1">
            <a:schemeClr val="accent1"/>
          </a:fillRef>
          <a:effectRef idx="0">
            <a:schemeClr val="accent1"/>
          </a:effectRef>
          <a:fontRef idx="minor">
            <a:schemeClr val="lt1"/>
          </a:fontRef>
        </p:style>
        <p:txBody>
          <a:bodyPr lIns="55727" rtlCol="0" anchor="ctr"/>
          <a:lstStyle/>
          <a:p>
            <a:pPr algn="ctr" defTabSz="353876">
              <a:lnSpc>
                <a:spcPts val="2700"/>
              </a:lnSpc>
            </a:pPr>
            <a:r>
              <a:rPr kumimoji="1" lang="ja-JP" altLang="en-US" b="1" dirty="0">
                <a:solidFill>
                  <a:prstClr val="black"/>
                </a:solidFill>
                <a:latin typeface="UD デジタル 教科書体 NK-B" panose="02020700000000000000" pitchFamily="18" charset="-128"/>
                <a:ea typeface="UD デジタル 教科書体 NK-B" panose="02020700000000000000" pitchFamily="18" charset="-128"/>
              </a:rPr>
              <a:t>取組みの深化</a:t>
            </a:r>
            <a:endParaRPr kumimoji="1" lang="en-US" altLang="ja-JP" b="1" dirty="0">
              <a:solidFill>
                <a:prstClr val="black"/>
              </a:solidFill>
              <a:latin typeface="UD デジタル 教科書体 NK-B" panose="02020700000000000000" pitchFamily="18" charset="-128"/>
              <a:ea typeface="UD デジタル 教科書体 NK-B" panose="02020700000000000000" pitchFamily="18" charset="-128"/>
            </a:endParaRPr>
          </a:p>
        </p:txBody>
      </p:sp>
      <p:sp>
        <p:nvSpPr>
          <p:cNvPr id="23" name="角丸四角形 22"/>
          <p:cNvSpPr/>
          <p:nvPr/>
        </p:nvSpPr>
        <p:spPr>
          <a:xfrm>
            <a:off x="4272130" y="5274012"/>
            <a:ext cx="2547721" cy="331130"/>
          </a:xfrm>
          <a:prstGeom prst="round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53876"/>
            <a:r>
              <a:rPr kumimoji="1" lang="ja-JP" altLang="en-US" sz="1600" b="1" dirty="0">
                <a:solidFill>
                  <a:prstClr val="white"/>
                </a:solidFill>
                <a:latin typeface="UD デジタル 教科書体 NK-B" panose="02020700000000000000" pitchFamily="18" charset="-128"/>
                <a:ea typeface="UD デジタル 教科書体 NK-B" panose="02020700000000000000" pitchFamily="18" charset="-128"/>
              </a:rPr>
              <a:t>２０</a:t>
            </a:r>
            <a:r>
              <a:rPr kumimoji="1" lang="en-US" altLang="ja-JP" sz="1600" b="1" dirty="0">
                <a:solidFill>
                  <a:prstClr val="white"/>
                </a:solidFill>
                <a:latin typeface="UD デジタル 教科書体 NK-B" panose="02020700000000000000" pitchFamily="18" charset="-128"/>
                <a:ea typeface="UD デジタル 教科書体 NK-B" panose="02020700000000000000" pitchFamily="18" charset="-128"/>
              </a:rPr>
              <a:t>30</a:t>
            </a:r>
            <a:r>
              <a:rPr kumimoji="1" lang="ja-JP" altLang="en-US" sz="1600" b="1" dirty="0">
                <a:solidFill>
                  <a:prstClr val="white"/>
                </a:solidFill>
                <a:latin typeface="UD デジタル 教科書体 NK-B" panose="02020700000000000000" pitchFamily="18" charset="-128"/>
                <a:ea typeface="UD デジタル 教科書体 NK-B" panose="02020700000000000000" pitchFamily="18" charset="-128"/>
              </a:rPr>
              <a:t>年度まで（万博後）</a:t>
            </a:r>
            <a:endParaRPr kumimoji="1" lang="en-US" altLang="ja-JP" sz="1600" b="1" dirty="0">
              <a:solidFill>
                <a:prstClr val="white"/>
              </a:solidFill>
              <a:latin typeface="UD デジタル 教科書体 NK-B" panose="02020700000000000000" pitchFamily="18" charset="-128"/>
              <a:ea typeface="UD デジタル 教科書体 NK-B" panose="02020700000000000000" pitchFamily="18" charset="-128"/>
            </a:endParaRPr>
          </a:p>
        </p:txBody>
      </p:sp>
      <p:sp>
        <p:nvSpPr>
          <p:cNvPr id="26" name="二等辺三角形 25"/>
          <p:cNvSpPr/>
          <p:nvPr/>
        </p:nvSpPr>
        <p:spPr>
          <a:xfrm rot="5400000">
            <a:off x="6506609" y="5688706"/>
            <a:ext cx="1021325" cy="191937"/>
          </a:xfrm>
          <a:prstGeom prst="triangl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53867"/>
            <a:endParaRPr kumimoji="1" lang="ja-JP" altLang="en-US" sz="1393">
              <a:solidFill>
                <a:prstClr val="white"/>
              </a:solidFill>
              <a:latin typeface="Calibri" panose="020F0502020204030204"/>
              <a:ea typeface="游ゴシック" panose="020B0400000000000000" pitchFamily="50" charset="-128"/>
            </a:endParaRPr>
          </a:p>
        </p:txBody>
      </p:sp>
      <p:sp>
        <p:nvSpPr>
          <p:cNvPr id="22" name="角丸四角形 21"/>
          <p:cNvSpPr/>
          <p:nvPr/>
        </p:nvSpPr>
        <p:spPr>
          <a:xfrm>
            <a:off x="6809412" y="6426054"/>
            <a:ext cx="2880320" cy="462877"/>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353867">
              <a:spcAft>
                <a:spcPts val="465"/>
              </a:spcAft>
            </a:pPr>
            <a:r>
              <a:rPr kumimoji="1" lang="ja-JP" altLang="en-US" sz="1400" b="1" dirty="0">
                <a:solidFill>
                  <a:schemeClr val="tx1"/>
                </a:solidFill>
                <a:latin typeface="UD デジタル 教科書体 NK-R" panose="02020400000000000000" pitchFamily="18" charset="-128"/>
                <a:ea typeface="UD デジタル 教科書体 NK-R" panose="02020400000000000000" pitchFamily="18" charset="-128"/>
              </a:rPr>
              <a:t>出典：国際金融都市</a:t>
            </a:r>
            <a:r>
              <a:rPr kumimoji="1" lang="en-US" altLang="ja-JP" sz="1400" b="1" dirty="0">
                <a:solidFill>
                  <a:schemeClr val="tx1"/>
                </a:solidFill>
                <a:latin typeface="UD デジタル 教科書体 NK-R" panose="02020400000000000000" pitchFamily="18" charset="-128"/>
                <a:ea typeface="UD デジタル 教科書体 NK-R" panose="02020400000000000000" pitchFamily="18" charset="-128"/>
              </a:rPr>
              <a:t>OSAKA</a:t>
            </a:r>
            <a:r>
              <a:rPr kumimoji="1" lang="ja-JP" altLang="en-US" sz="1400" b="1" dirty="0">
                <a:solidFill>
                  <a:schemeClr val="tx1"/>
                </a:solidFill>
                <a:latin typeface="UD デジタル 教科書体 NK-R" panose="02020400000000000000" pitchFamily="18" charset="-128"/>
                <a:ea typeface="UD デジタル 教科書体 NK-R" panose="02020400000000000000" pitchFamily="18" charset="-128"/>
              </a:rPr>
              <a:t>戦略</a:t>
            </a:r>
            <a:endParaRPr kumimoji="1" lang="en-US" altLang="ja-JP" sz="1400" b="1" dirty="0">
              <a:solidFill>
                <a:schemeClr val="tx1"/>
              </a:solidFill>
              <a:latin typeface="UD デジタル 教科書体 NK-R" panose="02020400000000000000" pitchFamily="18" charset="-128"/>
              <a:ea typeface="UD デジタル 教科書体 NK-R" panose="02020400000000000000" pitchFamily="18" charset="-128"/>
            </a:endParaRPr>
          </a:p>
        </p:txBody>
      </p:sp>
      <p:sp>
        <p:nvSpPr>
          <p:cNvPr id="3" name="スライド番号プレースホルダー 2"/>
          <p:cNvSpPr>
            <a:spLocks noGrp="1"/>
          </p:cNvSpPr>
          <p:nvPr>
            <p:ph type="sldNum" sz="quarter" idx="12"/>
          </p:nvPr>
        </p:nvSpPr>
        <p:spPr/>
        <p:txBody>
          <a:bodyPr/>
          <a:lstStyle/>
          <a:p>
            <a:fld id="{4A29C0C3-80A2-4EDA-8DD4-D638D41F3C0E}" type="slidenum">
              <a:rPr kumimoji="1" lang="ja-JP" altLang="en-US" smtClean="0"/>
              <a:t>16</a:t>
            </a:fld>
            <a:endParaRPr kumimoji="1" lang="ja-JP" altLang="en-US" dirty="0"/>
          </a:p>
        </p:txBody>
      </p:sp>
    </p:spTree>
    <p:extLst>
      <p:ext uri="{BB962C8B-B14F-4D97-AF65-F5344CB8AC3E}">
        <p14:creationId xmlns:p14="http://schemas.microsoft.com/office/powerpoint/2010/main" val="306147508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 name="楕円 51"/>
          <p:cNvSpPr/>
          <p:nvPr/>
        </p:nvSpPr>
        <p:spPr>
          <a:xfrm>
            <a:off x="-258791" y="4396820"/>
            <a:ext cx="10335695" cy="1594007"/>
          </a:xfrm>
          <a:prstGeom prst="ellipse">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endParaRPr lang="en-US" altLang="ja-JP" sz="1400" b="1" u="sng" dirty="0">
              <a:solidFill>
                <a:schemeClr val="tx1"/>
              </a:solidFill>
              <a:latin typeface="UD デジタル 教科書体 NK-B" panose="02020700000000000000" pitchFamily="18" charset="-128"/>
              <a:ea typeface="UD デジタル 教科書体 NK-B" panose="02020700000000000000" pitchFamily="18" charset="-128"/>
            </a:endParaRPr>
          </a:p>
        </p:txBody>
      </p:sp>
      <p:sp>
        <p:nvSpPr>
          <p:cNvPr id="13" name="角丸四角形 12"/>
          <p:cNvSpPr/>
          <p:nvPr/>
        </p:nvSpPr>
        <p:spPr>
          <a:xfrm>
            <a:off x="3334438" y="2508900"/>
            <a:ext cx="6215555" cy="649978"/>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353867">
              <a:lnSpc>
                <a:spcPts val="2500"/>
              </a:lnSpc>
            </a:pPr>
            <a:r>
              <a:rPr kumimoji="1" lang="ja-JP" altLang="en-US" sz="1600" b="1" dirty="0">
                <a:solidFill>
                  <a:prstClr val="black"/>
                </a:solidFill>
                <a:latin typeface="UD デジタル 教科書体 NK-B" panose="02020700000000000000" pitchFamily="18" charset="-128"/>
                <a:ea typeface="UD デジタル 教科書体 NK-B" panose="02020700000000000000" pitchFamily="18" charset="-128"/>
              </a:rPr>
              <a:t>教育・医療等における環境整備や多言語での情報発信等を実施</a:t>
            </a:r>
            <a:endParaRPr kumimoji="1" lang="en-US" altLang="ja-JP" sz="1600" b="1" dirty="0">
              <a:solidFill>
                <a:prstClr val="black"/>
              </a:solidFill>
              <a:latin typeface="UD デジタル 教科書体 NK-B" panose="02020700000000000000" pitchFamily="18" charset="-128"/>
              <a:ea typeface="UD デジタル 教科書体 NK-B" panose="02020700000000000000" pitchFamily="18" charset="-128"/>
            </a:endParaRPr>
          </a:p>
        </p:txBody>
      </p:sp>
      <p:sp>
        <p:nvSpPr>
          <p:cNvPr id="24" name="角丸四角形 23"/>
          <p:cNvSpPr/>
          <p:nvPr/>
        </p:nvSpPr>
        <p:spPr>
          <a:xfrm>
            <a:off x="226875" y="2560643"/>
            <a:ext cx="2948491" cy="507935"/>
          </a:xfrm>
          <a:prstGeom prst="round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53867"/>
            <a:r>
              <a:rPr kumimoji="1" lang="ja-JP" altLang="en-US" sz="1600" b="1" dirty="0">
                <a:solidFill>
                  <a:prstClr val="white"/>
                </a:solidFill>
                <a:latin typeface="UD デジタル 教科書体 NK-B" panose="02020700000000000000" pitchFamily="18" charset="-128"/>
                <a:ea typeface="UD デジタル 教科書体 NK-B" panose="02020700000000000000" pitchFamily="18" charset="-128"/>
              </a:rPr>
              <a:t>外国人にとっても</a:t>
            </a:r>
            <a:endParaRPr kumimoji="1" lang="en-US" altLang="ja-JP" sz="1600" b="1" dirty="0">
              <a:solidFill>
                <a:prstClr val="white"/>
              </a:solidFill>
              <a:latin typeface="UD デジタル 教科書体 NK-B" panose="02020700000000000000" pitchFamily="18" charset="-128"/>
              <a:ea typeface="UD デジタル 教科書体 NK-B" panose="02020700000000000000" pitchFamily="18" charset="-128"/>
            </a:endParaRPr>
          </a:p>
          <a:p>
            <a:pPr algn="ctr" defTabSz="353867"/>
            <a:r>
              <a:rPr kumimoji="1" lang="ja-JP" altLang="en-US" sz="1600" b="1" dirty="0">
                <a:solidFill>
                  <a:prstClr val="white"/>
                </a:solidFill>
                <a:latin typeface="UD デジタル 教科書体 NK-B" panose="02020700000000000000" pitchFamily="18" charset="-128"/>
                <a:ea typeface="UD デジタル 教科書体 NK-B" panose="02020700000000000000" pitchFamily="18" charset="-128"/>
              </a:rPr>
              <a:t>魅力的な生活環境の提供</a:t>
            </a:r>
            <a:endParaRPr kumimoji="1" lang="en-US" altLang="ja-JP" sz="1600" b="1" dirty="0">
              <a:solidFill>
                <a:prstClr val="white"/>
              </a:solidFill>
              <a:latin typeface="UD デジタル 教科書体 NK-B" panose="02020700000000000000" pitchFamily="18" charset="-128"/>
              <a:ea typeface="UD デジタル 教科書体 NK-B" panose="02020700000000000000" pitchFamily="18" charset="-128"/>
            </a:endParaRPr>
          </a:p>
        </p:txBody>
      </p:sp>
      <p:sp>
        <p:nvSpPr>
          <p:cNvPr id="27" name="正方形/長方形 26"/>
          <p:cNvSpPr/>
          <p:nvPr/>
        </p:nvSpPr>
        <p:spPr>
          <a:xfrm>
            <a:off x="0" y="1"/>
            <a:ext cx="9906000" cy="473953"/>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286" b="1" dirty="0">
                <a:latin typeface="UD デジタル 教科書体 NK-B" panose="02020700000000000000" pitchFamily="18" charset="-128"/>
                <a:ea typeface="UD デジタル 教科書体 NK-B" panose="02020700000000000000" pitchFamily="18" charset="-128"/>
              </a:rPr>
              <a:t>今後の取組み　</a:t>
            </a:r>
          </a:p>
        </p:txBody>
      </p:sp>
      <p:sp>
        <p:nvSpPr>
          <p:cNvPr id="31" name="正方形/長方形 30"/>
          <p:cNvSpPr/>
          <p:nvPr/>
        </p:nvSpPr>
        <p:spPr>
          <a:xfrm>
            <a:off x="226875" y="46514"/>
            <a:ext cx="1761417" cy="38380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600" dirty="0">
                <a:solidFill>
                  <a:schemeClr val="tx1"/>
                </a:solidFill>
                <a:latin typeface="UD デジタル 教科書体 NK-B" panose="02020700000000000000" pitchFamily="18" charset="-128"/>
                <a:ea typeface="UD デジタル 教科書体 NK-B" panose="02020700000000000000" pitchFamily="18" charset="-128"/>
              </a:rPr>
              <a:t>国際金融都市</a:t>
            </a:r>
            <a:r>
              <a:rPr kumimoji="1" lang="en-US" altLang="ja-JP" sz="1600" dirty="0">
                <a:solidFill>
                  <a:schemeClr val="tx1"/>
                </a:solidFill>
                <a:latin typeface="UD デジタル 教科書体 NK-B" panose="02020700000000000000" pitchFamily="18" charset="-128"/>
                <a:ea typeface="UD デジタル 教科書体 NK-B" panose="02020700000000000000" pitchFamily="18" charset="-128"/>
              </a:rPr>
              <a:t>PT</a:t>
            </a:r>
            <a:endParaRPr kumimoji="1" lang="ja-JP" altLang="en-US" sz="1600" dirty="0">
              <a:solidFill>
                <a:schemeClr val="tx1"/>
              </a:solidFill>
              <a:latin typeface="UD デジタル 教科書体 NK-B" panose="02020700000000000000" pitchFamily="18" charset="-128"/>
              <a:ea typeface="UD デジタル 教科書体 NK-B" panose="02020700000000000000" pitchFamily="18" charset="-128"/>
            </a:endParaRPr>
          </a:p>
        </p:txBody>
      </p:sp>
      <p:sp>
        <p:nvSpPr>
          <p:cNvPr id="29" name="角丸四角形 28"/>
          <p:cNvSpPr/>
          <p:nvPr/>
        </p:nvSpPr>
        <p:spPr>
          <a:xfrm>
            <a:off x="226875" y="3227731"/>
            <a:ext cx="2948491" cy="423459"/>
          </a:xfrm>
          <a:prstGeom prst="round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53867"/>
            <a:r>
              <a:rPr kumimoji="1" lang="ja-JP" altLang="en-US" sz="1600" b="1" dirty="0">
                <a:solidFill>
                  <a:prstClr val="white"/>
                </a:solidFill>
                <a:latin typeface="UD デジタル 教科書体 NK-B" panose="02020700000000000000" pitchFamily="18" charset="-128"/>
                <a:ea typeface="UD デジタル 教科書体 NK-B" panose="02020700000000000000" pitchFamily="18" charset="-128"/>
              </a:rPr>
              <a:t>情報発信・プロモーション</a:t>
            </a:r>
            <a:endParaRPr kumimoji="1" lang="en-US" altLang="ja-JP" sz="1600" b="1" dirty="0">
              <a:solidFill>
                <a:prstClr val="white"/>
              </a:solidFill>
              <a:latin typeface="UD デジタル 教科書体 NK-B" panose="02020700000000000000" pitchFamily="18" charset="-128"/>
              <a:ea typeface="UD デジタル 教科書体 NK-B" panose="02020700000000000000" pitchFamily="18" charset="-128"/>
            </a:endParaRPr>
          </a:p>
        </p:txBody>
      </p:sp>
      <p:sp>
        <p:nvSpPr>
          <p:cNvPr id="30" name="角丸四角形 29"/>
          <p:cNvSpPr/>
          <p:nvPr/>
        </p:nvSpPr>
        <p:spPr>
          <a:xfrm>
            <a:off x="226875" y="3787775"/>
            <a:ext cx="2948491" cy="439521"/>
          </a:xfrm>
          <a:prstGeom prst="round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53867"/>
            <a:r>
              <a:rPr kumimoji="1" lang="ja-JP" altLang="en-US" sz="1600" b="1" dirty="0">
                <a:solidFill>
                  <a:prstClr val="white"/>
                </a:solidFill>
                <a:latin typeface="UD デジタル 教科書体 NK-B" panose="02020700000000000000" pitchFamily="18" charset="-128"/>
                <a:ea typeface="UD デジタル 教科書体 NK-B" panose="02020700000000000000" pitchFamily="18" charset="-128"/>
              </a:rPr>
              <a:t>金融分野における人材育成</a:t>
            </a:r>
            <a:r>
              <a:rPr kumimoji="1" lang="ja-JP" altLang="en-US" sz="1600" b="1" dirty="0">
                <a:solidFill>
                  <a:schemeClr val="bg1"/>
                </a:solidFill>
                <a:latin typeface="UD デジタル 教科書体 NK-B" panose="02020700000000000000" pitchFamily="18" charset="-128"/>
                <a:ea typeface="UD デジタル 教科書体 NK-B" panose="02020700000000000000" pitchFamily="18" charset="-128"/>
              </a:rPr>
              <a:t>等</a:t>
            </a:r>
            <a:endParaRPr kumimoji="1" lang="en-US" altLang="ja-JP" sz="1600" b="1" dirty="0">
              <a:solidFill>
                <a:schemeClr val="bg1"/>
              </a:solidFill>
              <a:latin typeface="UD デジタル 教科書体 NK-B" panose="02020700000000000000" pitchFamily="18" charset="-128"/>
              <a:ea typeface="UD デジタル 教科書体 NK-B" panose="02020700000000000000" pitchFamily="18" charset="-128"/>
            </a:endParaRPr>
          </a:p>
        </p:txBody>
      </p:sp>
      <p:sp>
        <p:nvSpPr>
          <p:cNvPr id="38" name="角丸四角形 37"/>
          <p:cNvSpPr/>
          <p:nvPr/>
        </p:nvSpPr>
        <p:spPr>
          <a:xfrm>
            <a:off x="3326910" y="3109848"/>
            <a:ext cx="6215555" cy="649978"/>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353867">
              <a:lnSpc>
                <a:spcPts val="2500"/>
              </a:lnSpc>
            </a:pPr>
            <a:r>
              <a:rPr kumimoji="1" lang="ja-JP" altLang="en-US" sz="1600" b="1" dirty="0">
                <a:solidFill>
                  <a:prstClr val="black"/>
                </a:solidFill>
                <a:latin typeface="UD デジタル 教科書体 NK-B" panose="02020700000000000000" pitchFamily="18" charset="-128"/>
                <a:ea typeface="UD デジタル 教科書体 NK-B" panose="02020700000000000000" pitchFamily="18" charset="-128"/>
              </a:rPr>
              <a:t>兵庫・大阪それぞれの強みを活かしたプロモーション活動を展開</a:t>
            </a:r>
            <a:endParaRPr kumimoji="1" lang="en-US" altLang="ja-JP" sz="1600" b="1" dirty="0">
              <a:solidFill>
                <a:prstClr val="black"/>
              </a:solidFill>
              <a:latin typeface="UD デジタル 教科書体 NK-B" panose="02020700000000000000" pitchFamily="18" charset="-128"/>
              <a:ea typeface="UD デジタル 教科書体 NK-B" panose="02020700000000000000" pitchFamily="18" charset="-128"/>
            </a:endParaRPr>
          </a:p>
        </p:txBody>
      </p:sp>
      <p:sp>
        <p:nvSpPr>
          <p:cNvPr id="39" name="角丸四角形 38"/>
          <p:cNvSpPr/>
          <p:nvPr/>
        </p:nvSpPr>
        <p:spPr>
          <a:xfrm>
            <a:off x="3319382" y="3714057"/>
            <a:ext cx="6537177" cy="649978"/>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353867">
              <a:lnSpc>
                <a:spcPts val="2500"/>
              </a:lnSpc>
            </a:pPr>
            <a:r>
              <a:rPr kumimoji="1" lang="ja-JP" altLang="en-US" sz="1600" b="1" dirty="0">
                <a:solidFill>
                  <a:prstClr val="black"/>
                </a:solidFill>
                <a:latin typeface="UD デジタル 教科書体 NK-B" panose="02020700000000000000" pitchFamily="18" charset="-128"/>
                <a:ea typeface="UD デジタル 教科書体 NK-B" panose="02020700000000000000" pitchFamily="18" charset="-128"/>
              </a:rPr>
              <a:t>金融教育、</a:t>
            </a:r>
            <a:r>
              <a:rPr kumimoji="1" lang="ja-JP" altLang="en-US" sz="1600" b="1" dirty="0">
                <a:solidFill>
                  <a:schemeClr val="tx1"/>
                </a:solidFill>
                <a:latin typeface="UD デジタル 教科書体 NK-B" panose="02020700000000000000" pitchFamily="18" charset="-128"/>
                <a:ea typeface="UD デジタル 教科書体 NK-B" panose="02020700000000000000" pitchFamily="18" charset="-128"/>
              </a:rPr>
              <a:t>金融面からの</a:t>
            </a:r>
            <a:r>
              <a:rPr kumimoji="1" lang="en-US" altLang="ja-JP" sz="1600" b="1" dirty="0">
                <a:solidFill>
                  <a:schemeClr val="tx1"/>
                </a:solidFill>
                <a:latin typeface="UD デジタル 教科書体 NK-B" panose="02020700000000000000" pitchFamily="18" charset="-128"/>
                <a:ea typeface="UD デジタル 教科書体 NK-B" panose="02020700000000000000" pitchFamily="18" charset="-128"/>
              </a:rPr>
              <a:t>SDGs</a:t>
            </a:r>
            <a:r>
              <a:rPr kumimoji="1" lang="ja-JP" altLang="en-US" sz="1600" b="1" dirty="0">
                <a:solidFill>
                  <a:schemeClr val="tx1"/>
                </a:solidFill>
                <a:latin typeface="UD デジタル 教科書体 NK-B" panose="02020700000000000000" pitchFamily="18" charset="-128"/>
                <a:ea typeface="UD デジタル 教科書体 NK-B" panose="02020700000000000000" pitchFamily="18" charset="-128"/>
              </a:rPr>
              <a:t>等を推進</a:t>
            </a:r>
            <a:endParaRPr kumimoji="1" lang="en-US" altLang="ja-JP" sz="1600" b="1" dirty="0">
              <a:solidFill>
                <a:schemeClr val="tx1"/>
              </a:solidFill>
              <a:latin typeface="UD デジタル 教科書体 NK-B" panose="02020700000000000000" pitchFamily="18" charset="-128"/>
              <a:ea typeface="UD デジタル 教科書体 NK-B" panose="02020700000000000000" pitchFamily="18" charset="-128"/>
            </a:endParaRPr>
          </a:p>
        </p:txBody>
      </p:sp>
      <p:sp>
        <p:nvSpPr>
          <p:cNvPr id="25" name="角丸四角形 24"/>
          <p:cNvSpPr/>
          <p:nvPr/>
        </p:nvSpPr>
        <p:spPr>
          <a:xfrm>
            <a:off x="128715" y="391791"/>
            <a:ext cx="1457068" cy="649978"/>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353867">
              <a:lnSpc>
                <a:spcPct val="150000"/>
              </a:lnSpc>
            </a:pPr>
            <a:r>
              <a:rPr kumimoji="1" lang="en-US" altLang="ja-JP" sz="2000" b="1" dirty="0">
                <a:solidFill>
                  <a:prstClr val="black"/>
                </a:solidFill>
                <a:latin typeface="UD デジタル 教科書体 NK-B" panose="02020700000000000000" pitchFamily="18" charset="-128"/>
                <a:ea typeface="UD デジタル 教科書体 NK-B" panose="02020700000000000000" pitchFamily="18" charset="-128"/>
              </a:rPr>
              <a:t>【</a:t>
            </a:r>
            <a:r>
              <a:rPr kumimoji="1" lang="ja-JP" altLang="en-US" sz="2000" b="1" dirty="0">
                <a:solidFill>
                  <a:prstClr val="black"/>
                </a:solidFill>
                <a:latin typeface="UD デジタル 教科書体 NK-B" panose="02020700000000000000" pitchFamily="18" charset="-128"/>
                <a:ea typeface="UD デジタル 教科書体 NK-B" panose="02020700000000000000" pitchFamily="18" charset="-128"/>
              </a:rPr>
              <a:t>目標</a:t>
            </a:r>
            <a:r>
              <a:rPr kumimoji="1" lang="en-US" altLang="ja-JP" sz="2000" b="1" dirty="0">
                <a:solidFill>
                  <a:prstClr val="black"/>
                </a:solidFill>
                <a:latin typeface="UD デジタル 教科書体 NK-B" panose="02020700000000000000" pitchFamily="18" charset="-128"/>
                <a:ea typeface="UD デジタル 教科書体 NK-B" panose="02020700000000000000" pitchFamily="18" charset="-128"/>
              </a:rPr>
              <a:t>】</a:t>
            </a:r>
          </a:p>
        </p:txBody>
      </p:sp>
      <p:sp>
        <p:nvSpPr>
          <p:cNvPr id="26" name="角丸四角形 25"/>
          <p:cNvSpPr/>
          <p:nvPr/>
        </p:nvSpPr>
        <p:spPr>
          <a:xfrm>
            <a:off x="208950" y="912423"/>
            <a:ext cx="9334637" cy="537474"/>
          </a:xfrm>
          <a:prstGeom prst="round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353867"/>
            <a:endParaRPr kumimoji="1" lang="en-US" altLang="ja-JP" sz="1238" b="1" dirty="0">
              <a:solidFill>
                <a:prstClr val="black"/>
              </a:solidFill>
              <a:latin typeface="BIZ UDPゴシック" panose="020B0400000000000000" pitchFamily="50" charset="-128"/>
              <a:ea typeface="BIZ UDPゴシック" panose="020B0400000000000000" pitchFamily="50" charset="-128"/>
            </a:endParaRPr>
          </a:p>
        </p:txBody>
      </p:sp>
      <p:sp>
        <p:nvSpPr>
          <p:cNvPr id="37" name="角丸四角形 36"/>
          <p:cNvSpPr/>
          <p:nvPr/>
        </p:nvSpPr>
        <p:spPr>
          <a:xfrm>
            <a:off x="226875" y="882953"/>
            <a:ext cx="9316712" cy="649978"/>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353867">
              <a:lnSpc>
                <a:spcPts val="2500"/>
              </a:lnSpc>
            </a:pPr>
            <a:r>
              <a:rPr kumimoji="1" lang="ja-JP" altLang="en-US" b="1" dirty="0">
                <a:solidFill>
                  <a:schemeClr val="tx1"/>
                </a:solidFill>
                <a:latin typeface="UD デジタル 教科書体 NK-B" panose="02020700000000000000" pitchFamily="18" charset="-128"/>
                <a:ea typeface="UD デジタル 教科書体 NK-B" panose="02020700000000000000" pitchFamily="18" charset="-128"/>
              </a:rPr>
              <a:t>国際金融都市</a:t>
            </a:r>
            <a:r>
              <a:rPr kumimoji="1" lang="en-US" altLang="ja-JP" b="1" dirty="0">
                <a:solidFill>
                  <a:schemeClr val="tx1"/>
                </a:solidFill>
                <a:latin typeface="UD デジタル 教科書体 NK-B" panose="02020700000000000000" pitchFamily="18" charset="-128"/>
                <a:ea typeface="UD デジタル 教科書体 NK-B" panose="02020700000000000000" pitchFamily="18" charset="-128"/>
              </a:rPr>
              <a:t>OSAKA</a:t>
            </a:r>
            <a:r>
              <a:rPr kumimoji="1" lang="ja-JP" altLang="en-US" b="1" dirty="0">
                <a:solidFill>
                  <a:schemeClr val="tx1"/>
                </a:solidFill>
                <a:latin typeface="UD デジタル 教科書体 NK-B" panose="02020700000000000000" pitchFamily="18" charset="-128"/>
                <a:ea typeface="UD デジタル 教科書体 NK-B" panose="02020700000000000000" pitchFamily="18" charset="-128"/>
              </a:rPr>
              <a:t>実現に向けて、兵庫・大阪の魅力を国内外に向け、</a:t>
            </a:r>
            <a:r>
              <a:rPr kumimoji="1" lang="ja-JP" altLang="en-US" b="1">
                <a:solidFill>
                  <a:schemeClr val="tx1"/>
                </a:solidFill>
                <a:latin typeface="UD デジタル 教科書体 NK-B" panose="02020700000000000000" pitchFamily="18" charset="-128"/>
                <a:ea typeface="UD デジタル 教科書体 NK-B" panose="02020700000000000000" pitchFamily="18" charset="-128"/>
              </a:rPr>
              <a:t>連携して発信</a:t>
            </a:r>
            <a:endParaRPr kumimoji="1" lang="en-US" altLang="ja-JP" b="1" dirty="0">
              <a:solidFill>
                <a:schemeClr val="tx1"/>
              </a:solidFill>
              <a:latin typeface="UD デジタル 教科書体 NK-B" panose="02020700000000000000" pitchFamily="18" charset="-128"/>
              <a:ea typeface="UD デジタル 教科書体 NK-B" panose="02020700000000000000" pitchFamily="18" charset="-128"/>
            </a:endParaRPr>
          </a:p>
        </p:txBody>
      </p:sp>
      <p:sp>
        <p:nvSpPr>
          <p:cNvPr id="28" name="角丸四角形 27"/>
          <p:cNvSpPr/>
          <p:nvPr/>
        </p:nvSpPr>
        <p:spPr>
          <a:xfrm>
            <a:off x="140408" y="1536331"/>
            <a:ext cx="3517292" cy="649978"/>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353867">
              <a:lnSpc>
                <a:spcPct val="150000"/>
              </a:lnSpc>
            </a:pPr>
            <a:r>
              <a:rPr kumimoji="1" lang="en-US" altLang="ja-JP" sz="2000" b="1" dirty="0">
                <a:solidFill>
                  <a:prstClr val="black"/>
                </a:solidFill>
                <a:latin typeface="UD デジタル 教科書体 NK-B" panose="02020700000000000000" pitchFamily="18" charset="-128"/>
                <a:ea typeface="UD デジタル 教科書体 NK-B" panose="02020700000000000000" pitchFamily="18" charset="-128"/>
              </a:rPr>
              <a:t>【</a:t>
            </a:r>
            <a:r>
              <a:rPr kumimoji="1" lang="ja-JP" altLang="en-US" sz="2000" b="1" dirty="0">
                <a:solidFill>
                  <a:prstClr val="black"/>
                </a:solidFill>
                <a:latin typeface="UD デジタル 教科書体 NK-B" panose="02020700000000000000" pitchFamily="18" charset="-128"/>
                <a:ea typeface="UD デジタル 教科書体 NK-B" panose="02020700000000000000" pitchFamily="18" charset="-128"/>
              </a:rPr>
              <a:t>今後の取組み</a:t>
            </a:r>
            <a:r>
              <a:rPr kumimoji="1" lang="en-US" altLang="ja-JP" sz="2000" b="1" dirty="0">
                <a:solidFill>
                  <a:prstClr val="black"/>
                </a:solidFill>
                <a:latin typeface="UD デジタル 教科書体 NK-B" panose="02020700000000000000" pitchFamily="18" charset="-128"/>
                <a:ea typeface="UD デジタル 教科書体 NK-B" panose="02020700000000000000" pitchFamily="18" charset="-128"/>
              </a:rPr>
              <a:t>】</a:t>
            </a:r>
          </a:p>
        </p:txBody>
      </p:sp>
      <p:sp>
        <p:nvSpPr>
          <p:cNvPr id="4" name="スライド番号プレースホルダー 3"/>
          <p:cNvSpPr>
            <a:spLocks noGrp="1"/>
          </p:cNvSpPr>
          <p:nvPr>
            <p:ph type="sldNum" sz="quarter" idx="12"/>
          </p:nvPr>
        </p:nvSpPr>
        <p:spPr/>
        <p:txBody>
          <a:bodyPr/>
          <a:lstStyle/>
          <a:p>
            <a:fld id="{4A29C0C3-80A2-4EDA-8DD4-D638D41F3C0E}" type="slidenum">
              <a:rPr kumimoji="1" lang="ja-JP" altLang="en-US" smtClean="0"/>
              <a:t>17</a:t>
            </a:fld>
            <a:endParaRPr kumimoji="1" lang="ja-JP" altLang="en-US" dirty="0"/>
          </a:p>
        </p:txBody>
      </p:sp>
      <p:sp>
        <p:nvSpPr>
          <p:cNvPr id="32" name="角丸四角形 31"/>
          <p:cNvSpPr/>
          <p:nvPr/>
        </p:nvSpPr>
        <p:spPr>
          <a:xfrm>
            <a:off x="346306" y="1965776"/>
            <a:ext cx="9081458" cy="649978"/>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353867">
              <a:lnSpc>
                <a:spcPts val="2500"/>
              </a:lnSpc>
            </a:pPr>
            <a:r>
              <a:rPr kumimoji="1" lang="ja-JP" altLang="en-US" b="1" dirty="0">
                <a:solidFill>
                  <a:schemeClr val="tx1"/>
                </a:solidFill>
                <a:latin typeface="UD デジタル 教科書体 NK-B" panose="02020700000000000000" pitchFamily="18" charset="-128"/>
                <a:ea typeface="UD デジタル 教科書体 NK-B" panose="02020700000000000000" pitchFamily="18" charset="-128"/>
              </a:rPr>
              <a:t>国際金融都市をめざす大阪府の取組みに、歴史的に国際的な地域である兵庫県が協力</a:t>
            </a:r>
            <a:endParaRPr kumimoji="1" lang="en-US" altLang="ja-JP" b="1" dirty="0">
              <a:solidFill>
                <a:schemeClr val="tx1"/>
              </a:solidFill>
              <a:latin typeface="UD デジタル 教科書体 NK-B" panose="02020700000000000000" pitchFamily="18" charset="-128"/>
              <a:ea typeface="UD デジタル 教科書体 NK-B" panose="02020700000000000000" pitchFamily="18" charset="-128"/>
            </a:endParaRPr>
          </a:p>
        </p:txBody>
      </p:sp>
      <p:sp>
        <p:nvSpPr>
          <p:cNvPr id="53" name="テキスト ボックス 52"/>
          <p:cNvSpPr txBox="1"/>
          <p:nvPr/>
        </p:nvSpPr>
        <p:spPr>
          <a:xfrm>
            <a:off x="1207955" y="6204980"/>
            <a:ext cx="7631983" cy="723275"/>
          </a:xfrm>
          <a:prstGeom prst="rect">
            <a:avLst/>
          </a:prstGeom>
          <a:noFill/>
        </p:spPr>
        <p:txBody>
          <a:bodyPr wrap="square" rtlCol="0">
            <a:spAutoFit/>
          </a:bodyPr>
          <a:lstStyle/>
          <a:p>
            <a:pPr lvl="0" algn="ctr">
              <a:defRPr/>
            </a:pPr>
            <a:r>
              <a:rPr lang="ja-JP" altLang="en-US" sz="1600" dirty="0">
                <a:solidFill>
                  <a:prstClr val="black"/>
                </a:solidFill>
                <a:latin typeface="UD デジタル 教科書体 NK-B" panose="02020700000000000000" pitchFamily="18" charset="-128"/>
                <a:ea typeface="UD デジタル 教科書体 NK-B" panose="02020700000000000000" pitchFamily="18" charset="-128"/>
              </a:rPr>
              <a:t>優れたビジネス環境、金融面での強み、外国人にも優しい生活環境など</a:t>
            </a:r>
            <a:endParaRPr lang="en-US" altLang="ja-JP" sz="1600" dirty="0">
              <a:solidFill>
                <a:prstClr val="black"/>
              </a:solidFill>
              <a:latin typeface="UD デジタル 教科書体 NK-B" panose="02020700000000000000" pitchFamily="18" charset="-128"/>
              <a:ea typeface="UD デジタル 教科書体 NK-B" panose="02020700000000000000" pitchFamily="18" charset="-128"/>
            </a:endParaRPr>
          </a:p>
          <a:p>
            <a:pPr lvl="0" algn="ctr">
              <a:lnSpc>
                <a:spcPts val="3000"/>
              </a:lnSpc>
              <a:defRPr/>
            </a:pPr>
            <a:r>
              <a:rPr lang="ja-JP" altLang="en-US" sz="2000" dirty="0">
                <a:solidFill>
                  <a:prstClr val="black"/>
                </a:solidFill>
                <a:latin typeface="UD デジタル 教科書体 NK-B" panose="02020700000000000000" pitchFamily="18" charset="-128"/>
                <a:ea typeface="UD デジタル 教科書体 NK-B" panose="02020700000000000000" pitchFamily="18" charset="-128"/>
              </a:rPr>
              <a:t>国際金融都市をめざすポテンシャル</a:t>
            </a:r>
            <a:endParaRPr lang="en-US" altLang="ja-JP" sz="2000" dirty="0">
              <a:solidFill>
                <a:prstClr val="black"/>
              </a:solidFill>
              <a:latin typeface="UD デジタル 教科書体 NK-B" panose="02020700000000000000" pitchFamily="18" charset="-128"/>
              <a:ea typeface="UD デジタル 教科書体 NK-B" panose="02020700000000000000" pitchFamily="18" charset="-128"/>
            </a:endParaRPr>
          </a:p>
        </p:txBody>
      </p:sp>
      <p:sp>
        <p:nvSpPr>
          <p:cNvPr id="54" name="角丸四角形 53"/>
          <p:cNvSpPr/>
          <p:nvPr/>
        </p:nvSpPr>
        <p:spPr>
          <a:xfrm>
            <a:off x="556620" y="4825537"/>
            <a:ext cx="5456595" cy="272255"/>
          </a:xfrm>
          <a:prstGeom prst="roundRect">
            <a:avLst/>
          </a:prstGeom>
          <a:noFill/>
          <a:ln w="127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53867"/>
            <a:r>
              <a:rPr lang="ja-JP" altLang="en-US" sz="1400" b="1" dirty="0">
                <a:solidFill>
                  <a:schemeClr val="tx1"/>
                </a:solidFill>
                <a:latin typeface="UD デジタル 教科書体 NK-B" panose="02020700000000000000" pitchFamily="18" charset="-128"/>
                <a:ea typeface="UD デジタル 教科書体 NK-B" panose="02020700000000000000" pitchFamily="18" charset="-128"/>
              </a:rPr>
              <a:t>ビジネス・金融</a:t>
            </a:r>
            <a:endParaRPr lang="en-US" altLang="ja-JP" sz="1400" b="1" dirty="0">
              <a:solidFill>
                <a:schemeClr val="tx1"/>
              </a:solidFill>
              <a:latin typeface="UD デジタル 教科書体 NK-B" panose="02020700000000000000" pitchFamily="18" charset="-128"/>
              <a:ea typeface="UD デジタル 教科書体 NK-B" panose="02020700000000000000" pitchFamily="18" charset="-128"/>
            </a:endParaRPr>
          </a:p>
        </p:txBody>
      </p:sp>
      <p:sp>
        <p:nvSpPr>
          <p:cNvPr id="56" name="テキスト ボックス 55"/>
          <p:cNvSpPr txBox="1"/>
          <p:nvPr/>
        </p:nvSpPr>
        <p:spPr>
          <a:xfrm>
            <a:off x="649193" y="5181252"/>
            <a:ext cx="2917435" cy="954107"/>
          </a:xfrm>
          <a:prstGeom prst="rect">
            <a:avLst/>
          </a:prstGeom>
          <a:noFill/>
        </p:spPr>
        <p:txBody>
          <a:bodyPr wrap="square" rtlCol="0">
            <a:spAutoFit/>
          </a:bodyPr>
          <a:lstStyle/>
          <a:p>
            <a:pPr lvl="0">
              <a:defRPr/>
            </a:pPr>
            <a:r>
              <a:rPr lang="ja-JP" altLang="en-US" sz="1400" dirty="0">
                <a:solidFill>
                  <a:srgbClr val="0070C0"/>
                </a:solidFill>
                <a:latin typeface="UD デジタル 教科書体 NK-B" panose="02020700000000000000" pitchFamily="18" charset="-128"/>
                <a:ea typeface="UD デジタル 教科書体 NK-B" panose="02020700000000000000" pitchFamily="18" charset="-128"/>
              </a:rPr>
              <a:t>●</a:t>
            </a:r>
            <a:r>
              <a:rPr lang="ja-JP" altLang="en-US" sz="1400" dirty="0">
                <a:solidFill>
                  <a:prstClr val="black"/>
                </a:solidFill>
                <a:latin typeface="UD デジタル 教科書体 NK-B" panose="02020700000000000000" pitchFamily="18" charset="-128"/>
                <a:ea typeface="UD デジタル 教科書体 NK-B" panose="02020700000000000000" pitchFamily="18" charset="-128"/>
              </a:rPr>
              <a:t>　ライフサイエンス産業の集積</a:t>
            </a:r>
            <a:endParaRPr lang="en-US" altLang="ja-JP" sz="1400" dirty="0">
              <a:solidFill>
                <a:prstClr val="black"/>
              </a:solidFill>
              <a:latin typeface="UD デジタル 教科書体 NK-B" panose="02020700000000000000" pitchFamily="18" charset="-128"/>
              <a:ea typeface="UD デジタル 教科書体 NK-B" panose="02020700000000000000" pitchFamily="18" charset="-128"/>
            </a:endParaRPr>
          </a:p>
          <a:p>
            <a:pPr lvl="0">
              <a:defRPr/>
            </a:pPr>
            <a:r>
              <a:rPr lang="ja-JP" altLang="en-US" sz="1400" dirty="0">
                <a:solidFill>
                  <a:srgbClr val="0070C0"/>
                </a:solidFill>
                <a:latin typeface="UD デジタル 教科書体 NK-B" panose="02020700000000000000" pitchFamily="18" charset="-128"/>
                <a:ea typeface="UD デジタル 教科書体 NK-B" panose="02020700000000000000" pitchFamily="18" charset="-128"/>
              </a:rPr>
              <a:t>●</a:t>
            </a:r>
            <a:r>
              <a:rPr lang="ja-JP" altLang="en-US" sz="1400" dirty="0">
                <a:solidFill>
                  <a:prstClr val="black"/>
                </a:solidFill>
                <a:latin typeface="UD デジタル 教科書体 NK-B" panose="02020700000000000000" pitchFamily="18" charset="-128"/>
                <a:ea typeface="UD デジタル 教科書体 NK-B" panose="02020700000000000000" pitchFamily="18" charset="-128"/>
              </a:rPr>
              <a:t>　</a:t>
            </a:r>
            <a:r>
              <a:rPr lang="ja-JP" altLang="en-US" sz="1400" dirty="0">
                <a:latin typeface="UD デジタル 教科書体 NK-B" panose="02020700000000000000" pitchFamily="18" charset="-128"/>
                <a:ea typeface="UD デジタル 教科書体 NK-B" panose="02020700000000000000" pitchFamily="18" charset="-128"/>
              </a:rPr>
              <a:t>科学技術基盤の集積</a:t>
            </a:r>
            <a:endParaRPr lang="en-US" altLang="ja-JP" sz="1400" dirty="0">
              <a:latin typeface="UD デジタル 教科書体 NK-B" panose="02020700000000000000" pitchFamily="18" charset="-128"/>
              <a:ea typeface="UD デジタル 教科書体 NK-B" panose="02020700000000000000" pitchFamily="18" charset="-128"/>
            </a:endParaRPr>
          </a:p>
          <a:p>
            <a:pPr lvl="0">
              <a:defRPr/>
            </a:pPr>
            <a:r>
              <a:rPr lang="ja-JP" altLang="en-US" sz="1400" dirty="0">
                <a:solidFill>
                  <a:srgbClr val="0070C0"/>
                </a:solidFill>
                <a:latin typeface="UD デジタル 教科書体 NK-B" panose="02020700000000000000" pitchFamily="18" charset="-128"/>
                <a:ea typeface="UD デジタル 教科書体 NK-B" panose="02020700000000000000" pitchFamily="18" charset="-128"/>
              </a:rPr>
              <a:t>●  </a:t>
            </a:r>
            <a:r>
              <a:rPr lang="ja-JP" altLang="en-US" sz="1400" spc="-100" dirty="0">
                <a:solidFill>
                  <a:prstClr val="black"/>
                </a:solidFill>
                <a:latin typeface="UD デジタル 教科書体 NK-B" panose="02020700000000000000" pitchFamily="18" charset="-128"/>
                <a:ea typeface="UD デジタル 教科書体 NK-B" panose="02020700000000000000" pitchFamily="18" charset="-128"/>
              </a:rPr>
              <a:t>うめきた２期等ｲﾉﾍﾞｰｼｮﾝ拠点創出</a:t>
            </a:r>
            <a:endParaRPr lang="en-US" altLang="ja-JP" sz="1400" spc="-100" dirty="0">
              <a:solidFill>
                <a:prstClr val="black"/>
              </a:solidFill>
              <a:latin typeface="UD デジタル 教科書体 NK-B" panose="02020700000000000000" pitchFamily="18" charset="-128"/>
              <a:ea typeface="UD デジタル 教科書体 NK-B" panose="02020700000000000000" pitchFamily="18" charset="-128"/>
            </a:endParaRPr>
          </a:p>
          <a:p>
            <a:pPr lvl="0">
              <a:defRPr/>
            </a:pPr>
            <a:r>
              <a:rPr lang="ja-JP" altLang="en-US" sz="1400" dirty="0">
                <a:solidFill>
                  <a:srgbClr val="0070C0"/>
                </a:solidFill>
                <a:latin typeface="UD デジタル 教科書体 NK-B" panose="02020700000000000000" pitchFamily="18" charset="-128"/>
                <a:ea typeface="UD デジタル 教科書体 NK-B" panose="02020700000000000000" pitchFamily="18" charset="-128"/>
              </a:rPr>
              <a:t>●</a:t>
            </a:r>
            <a:r>
              <a:rPr lang="ja-JP" altLang="en-US" sz="1400" dirty="0">
                <a:solidFill>
                  <a:prstClr val="black"/>
                </a:solidFill>
                <a:latin typeface="UD デジタル 教科書体 NK-B" panose="02020700000000000000" pitchFamily="18" charset="-128"/>
                <a:ea typeface="UD デジタル 教科書体 NK-B" panose="02020700000000000000" pitchFamily="18" charset="-128"/>
              </a:rPr>
              <a:t>　</a:t>
            </a:r>
            <a:r>
              <a:rPr lang="en-US" altLang="ja-JP" sz="1400" dirty="0">
                <a:solidFill>
                  <a:prstClr val="black"/>
                </a:solidFill>
                <a:latin typeface="UD デジタル 教科書体 NK-B" panose="02020700000000000000" pitchFamily="18" charset="-128"/>
                <a:ea typeface="UD デジタル 教科書体 NK-B" panose="02020700000000000000" pitchFamily="18" charset="-128"/>
              </a:rPr>
              <a:t>2025</a:t>
            </a:r>
            <a:r>
              <a:rPr lang="ja-JP" altLang="en-US" sz="1400" dirty="0">
                <a:solidFill>
                  <a:prstClr val="black"/>
                </a:solidFill>
                <a:latin typeface="UD デジタル 教科書体 NK-B" panose="02020700000000000000" pitchFamily="18" charset="-128"/>
                <a:ea typeface="UD デジタル 教科書体 NK-B" panose="02020700000000000000" pitchFamily="18" charset="-128"/>
              </a:rPr>
              <a:t>年の大阪・関西万博開催　</a:t>
            </a:r>
            <a:endParaRPr lang="en-US" altLang="ja-JP" sz="1400" dirty="0">
              <a:solidFill>
                <a:srgbClr val="FF0000"/>
              </a:solidFill>
              <a:latin typeface="UD デジタル 教科書体 NK-B" panose="02020700000000000000" pitchFamily="18" charset="-128"/>
              <a:ea typeface="UD デジタル 教科書体 NK-B" panose="02020700000000000000" pitchFamily="18" charset="-128"/>
            </a:endParaRPr>
          </a:p>
        </p:txBody>
      </p:sp>
      <p:sp>
        <p:nvSpPr>
          <p:cNvPr id="57" name="テキスト ボックス 56"/>
          <p:cNvSpPr txBox="1"/>
          <p:nvPr/>
        </p:nvSpPr>
        <p:spPr>
          <a:xfrm>
            <a:off x="3598741" y="5181252"/>
            <a:ext cx="2555054" cy="579967"/>
          </a:xfrm>
          <a:prstGeom prst="rect">
            <a:avLst/>
          </a:prstGeom>
          <a:noFill/>
        </p:spPr>
        <p:txBody>
          <a:bodyPr wrap="square" rtlCol="0">
            <a:spAutoFit/>
          </a:bodyPr>
          <a:lstStyle/>
          <a:p>
            <a:pPr lvl="0">
              <a:defRPr/>
            </a:pPr>
            <a:r>
              <a:rPr lang="ja-JP" altLang="en-US" sz="1400" dirty="0">
                <a:solidFill>
                  <a:srgbClr val="0070C0"/>
                </a:solidFill>
                <a:latin typeface="UD デジタル 教科書体 NK-B" panose="02020700000000000000" pitchFamily="18" charset="-128"/>
                <a:ea typeface="UD デジタル 教科書体 NK-B" panose="02020700000000000000" pitchFamily="18" charset="-128"/>
              </a:rPr>
              <a:t>●</a:t>
            </a:r>
            <a:r>
              <a:rPr lang="ja-JP" altLang="en-US" sz="1400" dirty="0">
                <a:solidFill>
                  <a:prstClr val="black"/>
                </a:solidFill>
                <a:latin typeface="UD デジタル 教科書体 NK-B" panose="02020700000000000000" pitchFamily="18" charset="-128"/>
                <a:ea typeface="UD デジタル 教科書体 NK-B" panose="02020700000000000000" pitchFamily="18" charset="-128"/>
              </a:rPr>
              <a:t>　デリバティブ発祥の地</a:t>
            </a:r>
            <a:endParaRPr lang="en-US" altLang="ja-JP" sz="1400" dirty="0">
              <a:solidFill>
                <a:prstClr val="black"/>
              </a:solidFill>
              <a:latin typeface="UD デジタル 教科書体 NK-B" panose="02020700000000000000" pitchFamily="18" charset="-128"/>
              <a:ea typeface="UD デジタル 教科書体 NK-B" panose="02020700000000000000" pitchFamily="18" charset="-128"/>
            </a:endParaRPr>
          </a:p>
          <a:p>
            <a:pPr lvl="0">
              <a:defRPr/>
            </a:pPr>
            <a:r>
              <a:rPr lang="ja-JP" altLang="en-US" sz="1400" dirty="0">
                <a:solidFill>
                  <a:srgbClr val="0070C0"/>
                </a:solidFill>
                <a:latin typeface="UD デジタル 教科書体 NK-B" panose="02020700000000000000" pitchFamily="18" charset="-128"/>
                <a:ea typeface="UD デジタル 教科書体 NK-B" panose="02020700000000000000" pitchFamily="18" charset="-128"/>
              </a:rPr>
              <a:t>●</a:t>
            </a:r>
            <a:r>
              <a:rPr lang="ja-JP" altLang="en-US" sz="1400" dirty="0">
                <a:solidFill>
                  <a:prstClr val="black"/>
                </a:solidFill>
                <a:latin typeface="UD デジタル 教科書体 NK-B" panose="02020700000000000000" pitchFamily="18" charset="-128"/>
                <a:ea typeface="UD デジタル 教科書体 NK-B" panose="02020700000000000000" pitchFamily="18" charset="-128"/>
              </a:rPr>
              <a:t>　２つの取引所が存在</a:t>
            </a:r>
            <a:endParaRPr lang="en-US" altLang="ja-JP" sz="1400" dirty="0">
              <a:solidFill>
                <a:prstClr val="black"/>
              </a:solidFill>
              <a:latin typeface="UD デジタル 教科書体 NK-B" panose="02020700000000000000" pitchFamily="18" charset="-128"/>
              <a:ea typeface="UD デジタル 教科書体 NK-B" panose="02020700000000000000" pitchFamily="18" charset="-128"/>
            </a:endParaRPr>
          </a:p>
        </p:txBody>
      </p:sp>
      <p:sp>
        <p:nvSpPr>
          <p:cNvPr id="58" name="二等辺三角形 57"/>
          <p:cNvSpPr/>
          <p:nvPr/>
        </p:nvSpPr>
        <p:spPr>
          <a:xfrm rot="10800000">
            <a:off x="4034676" y="5902784"/>
            <a:ext cx="1978539" cy="306756"/>
          </a:xfrm>
          <a:prstGeom prst="triangl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60" name="角丸四角形 59"/>
          <p:cNvSpPr/>
          <p:nvPr/>
        </p:nvSpPr>
        <p:spPr>
          <a:xfrm>
            <a:off x="6592479" y="4818936"/>
            <a:ext cx="3074441" cy="297001"/>
          </a:xfrm>
          <a:prstGeom prst="roundRect">
            <a:avLst/>
          </a:prstGeom>
          <a:noFill/>
          <a:ln w="127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53867"/>
            <a:r>
              <a:rPr lang="ja-JP" altLang="en-US" sz="1400" b="1" dirty="0">
                <a:solidFill>
                  <a:schemeClr val="tx1"/>
                </a:solidFill>
                <a:latin typeface="UD デジタル 教科書体 NK-B" panose="02020700000000000000" pitchFamily="18" charset="-128"/>
                <a:ea typeface="UD デジタル 教科書体 NK-B" panose="02020700000000000000" pitchFamily="18" charset="-128"/>
              </a:rPr>
              <a:t>生活環境</a:t>
            </a:r>
            <a:endParaRPr lang="en-US" altLang="ja-JP" sz="1400" b="1" dirty="0">
              <a:solidFill>
                <a:schemeClr val="tx1"/>
              </a:solidFill>
              <a:latin typeface="UD デジタル 教科書体 NK-B" panose="02020700000000000000" pitchFamily="18" charset="-128"/>
              <a:ea typeface="UD デジタル 教科書体 NK-B" panose="02020700000000000000" pitchFamily="18" charset="-128"/>
            </a:endParaRPr>
          </a:p>
        </p:txBody>
      </p:sp>
      <p:sp>
        <p:nvSpPr>
          <p:cNvPr id="61" name="テキスト ボックス 60"/>
          <p:cNvSpPr txBox="1"/>
          <p:nvPr/>
        </p:nvSpPr>
        <p:spPr>
          <a:xfrm>
            <a:off x="6609648" y="5137273"/>
            <a:ext cx="3440807" cy="738664"/>
          </a:xfrm>
          <a:prstGeom prst="rect">
            <a:avLst/>
          </a:prstGeom>
          <a:noFill/>
        </p:spPr>
        <p:txBody>
          <a:bodyPr wrap="square" rtlCol="0">
            <a:spAutoFit/>
          </a:bodyPr>
          <a:lstStyle/>
          <a:p>
            <a:pPr lvl="0">
              <a:defRPr/>
            </a:pPr>
            <a:r>
              <a:rPr lang="ja-JP" altLang="en-US" sz="1400" dirty="0">
                <a:solidFill>
                  <a:srgbClr val="0070C0"/>
                </a:solidFill>
                <a:latin typeface="UD デジタル 教科書体 NK-B" panose="02020700000000000000" pitchFamily="18" charset="-128"/>
                <a:ea typeface="UD デジタル 教科書体 NK-B" panose="02020700000000000000" pitchFamily="18" charset="-128"/>
              </a:rPr>
              <a:t>●</a:t>
            </a:r>
            <a:r>
              <a:rPr lang="ja-JP" altLang="en-US" sz="1400" dirty="0">
                <a:solidFill>
                  <a:prstClr val="black"/>
                </a:solidFill>
                <a:latin typeface="UD デジタル 教科書体 NK-B" panose="02020700000000000000" pitchFamily="18" charset="-128"/>
                <a:ea typeface="UD デジタル 教科書体 NK-B" panose="02020700000000000000" pitchFamily="18" charset="-128"/>
              </a:rPr>
              <a:t>　伝統ある外国人学校</a:t>
            </a:r>
            <a:endParaRPr lang="en-US" altLang="ja-JP" sz="1400" dirty="0">
              <a:solidFill>
                <a:prstClr val="black"/>
              </a:solidFill>
              <a:latin typeface="UD デジタル 教科書体 NK-B" panose="02020700000000000000" pitchFamily="18" charset="-128"/>
              <a:ea typeface="UD デジタル 教科書体 NK-B" panose="02020700000000000000" pitchFamily="18" charset="-128"/>
            </a:endParaRPr>
          </a:p>
          <a:p>
            <a:pPr lvl="0">
              <a:defRPr/>
            </a:pPr>
            <a:r>
              <a:rPr lang="ja-JP" altLang="en-US" sz="1400" dirty="0">
                <a:solidFill>
                  <a:srgbClr val="0070C0"/>
                </a:solidFill>
                <a:latin typeface="UD デジタル 教科書体 NK-B" panose="02020700000000000000" pitchFamily="18" charset="-128"/>
                <a:ea typeface="UD デジタル 教科書体 NK-B" panose="02020700000000000000" pitchFamily="18" charset="-128"/>
              </a:rPr>
              <a:t>●</a:t>
            </a:r>
            <a:r>
              <a:rPr lang="ja-JP" altLang="en-US" sz="1400" dirty="0">
                <a:solidFill>
                  <a:prstClr val="black"/>
                </a:solidFill>
                <a:latin typeface="UD デジタル 教科書体 NK-B" panose="02020700000000000000" pitchFamily="18" charset="-128"/>
                <a:ea typeface="UD デジタル 教科書体 NK-B" panose="02020700000000000000" pitchFamily="18" charset="-128"/>
              </a:rPr>
              <a:t>　外国語対応可能な病院等</a:t>
            </a:r>
            <a:endParaRPr lang="en-US" altLang="ja-JP" sz="1400" dirty="0">
              <a:solidFill>
                <a:prstClr val="black"/>
              </a:solidFill>
              <a:latin typeface="UD デジタル 教科書体 NK-B" panose="02020700000000000000" pitchFamily="18" charset="-128"/>
              <a:ea typeface="UD デジタル 教科書体 NK-B" panose="02020700000000000000" pitchFamily="18" charset="-128"/>
            </a:endParaRPr>
          </a:p>
          <a:p>
            <a:pPr lvl="0">
              <a:defRPr/>
            </a:pPr>
            <a:r>
              <a:rPr lang="ja-JP" altLang="en-US" sz="1400" dirty="0">
                <a:solidFill>
                  <a:srgbClr val="0070C0"/>
                </a:solidFill>
                <a:latin typeface="UD デジタル 教科書体 NK-B" panose="02020700000000000000" pitchFamily="18" charset="-128"/>
                <a:ea typeface="UD デジタル 教科書体 NK-B" panose="02020700000000000000" pitchFamily="18" charset="-128"/>
              </a:rPr>
              <a:t>●</a:t>
            </a:r>
            <a:r>
              <a:rPr lang="ja-JP" altLang="en-US" sz="1400" dirty="0">
                <a:solidFill>
                  <a:prstClr val="black"/>
                </a:solidFill>
                <a:latin typeface="UD デジタル 教科書体 NK-B" panose="02020700000000000000" pitchFamily="18" charset="-128"/>
                <a:ea typeface="UD デジタル 教科書体 NK-B" panose="02020700000000000000" pitchFamily="18" charset="-128"/>
              </a:rPr>
              <a:t>　安らぎのある落ち着いた住環境</a:t>
            </a:r>
            <a:endParaRPr lang="en-US" altLang="ja-JP" sz="1400" dirty="0">
              <a:solidFill>
                <a:prstClr val="black"/>
              </a:solidFill>
              <a:latin typeface="UD デジタル 教科書体 NK-B" panose="02020700000000000000" pitchFamily="18" charset="-128"/>
              <a:ea typeface="UD デジタル 教科書体 NK-B" panose="02020700000000000000" pitchFamily="18" charset="-128"/>
            </a:endParaRPr>
          </a:p>
        </p:txBody>
      </p:sp>
      <p:sp>
        <p:nvSpPr>
          <p:cNvPr id="33" name="テキスト ボックス 32"/>
          <p:cNvSpPr txBox="1"/>
          <p:nvPr/>
        </p:nvSpPr>
        <p:spPr>
          <a:xfrm>
            <a:off x="2915773" y="4387083"/>
            <a:ext cx="3960440" cy="369332"/>
          </a:xfrm>
          <a:prstGeom prst="rect">
            <a:avLst/>
          </a:prstGeom>
          <a:noFill/>
        </p:spPr>
        <p:txBody>
          <a:bodyPr wrap="square" rtlCol="0">
            <a:spAutoFit/>
          </a:bodyPr>
          <a:lstStyle/>
          <a:p>
            <a:pPr lvl="0" algn="ctr">
              <a:defRPr/>
            </a:pPr>
            <a:r>
              <a:rPr lang="en-US" altLang="ja-JP" spc="100" dirty="0">
                <a:solidFill>
                  <a:prstClr val="black"/>
                </a:solidFill>
                <a:latin typeface="UD デジタル 教科書体 NK-B" panose="02020700000000000000" pitchFamily="18" charset="-128"/>
                <a:ea typeface="UD デジタル 教科書体 NK-B" panose="02020700000000000000" pitchFamily="18" charset="-128"/>
              </a:rPr>
              <a:t>【</a:t>
            </a:r>
            <a:r>
              <a:rPr lang="ja-JP" altLang="en-US" spc="100" dirty="0">
                <a:solidFill>
                  <a:prstClr val="black"/>
                </a:solidFill>
                <a:latin typeface="UD デジタル 教科書体 NK-B" panose="02020700000000000000" pitchFamily="18" charset="-128"/>
                <a:ea typeface="UD デジタル 教科書体 NK-B" panose="02020700000000000000" pitchFamily="18" charset="-128"/>
              </a:rPr>
              <a:t>兵庫・大阪の強み</a:t>
            </a:r>
            <a:r>
              <a:rPr lang="en-US" altLang="ja-JP" spc="100" dirty="0">
                <a:solidFill>
                  <a:prstClr val="black"/>
                </a:solidFill>
                <a:latin typeface="UD デジタル 教科書体 NK-B" panose="02020700000000000000" pitchFamily="18" charset="-128"/>
                <a:ea typeface="UD デジタル 教科書体 NK-B" panose="02020700000000000000" pitchFamily="18" charset="-128"/>
              </a:rPr>
              <a:t>】</a:t>
            </a:r>
          </a:p>
        </p:txBody>
      </p:sp>
    </p:spTree>
    <p:extLst>
      <p:ext uri="{BB962C8B-B14F-4D97-AF65-F5344CB8AC3E}">
        <p14:creationId xmlns:p14="http://schemas.microsoft.com/office/powerpoint/2010/main" val="347894231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角丸四角形 3"/>
          <p:cNvSpPr/>
          <p:nvPr/>
        </p:nvSpPr>
        <p:spPr>
          <a:xfrm>
            <a:off x="83950" y="970946"/>
            <a:ext cx="9775545" cy="5706535"/>
          </a:xfrm>
          <a:prstGeom prst="roundRect">
            <a:avLst>
              <a:gd name="adj" fmla="val 6195"/>
            </a:avLst>
          </a:prstGeom>
          <a:solidFill>
            <a:schemeClr val="accent1">
              <a:lumMod val="20000"/>
              <a:lumOff val="80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kumimoji="1" lang="en-US" altLang="ja-JP" dirty="0">
              <a:solidFill>
                <a:schemeClr val="tx1"/>
              </a:solidFill>
              <a:latin typeface="UD デジタル 教科書体 NK-B" panose="02020700000000000000" pitchFamily="18" charset="-128"/>
              <a:ea typeface="UD デジタル 教科書体 NK-B" panose="02020700000000000000" pitchFamily="18" charset="-128"/>
            </a:endParaRPr>
          </a:p>
        </p:txBody>
      </p:sp>
      <p:sp>
        <p:nvSpPr>
          <p:cNvPr id="30" name="正方形/長方形 29"/>
          <p:cNvSpPr/>
          <p:nvPr/>
        </p:nvSpPr>
        <p:spPr>
          <a:xfrm>
            <a:off x="0" y="1"/>
            <a:ext cx="9906000" cy="473953"/>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286" b="1" dirty="0">
                <a:solidFill>
                  <a:schemeClr val="bg1"/>
                </a:solidFill>
                <a:latin typeface="UD デジタル 教科書体 NK-B" panose="02020700000000000000" pitchFamily="18" charset="-128"/>
                <a:ea typeface="UD デジタル 教科書体 NK-B" panose="02020700000000000000" pitchFamily="18" charset="-128"/>
              </a:rPr>
              <a:t>連携内容</a:t>
            </a:r>
          </a:p>
        </p:txBody>
      </p:sp>
      <p:sp>
        <p:nvSpPr>
          <p:cNvPr id="17" name="正方形/長方形 16"/>
          <p:cNvSpPr/>
          <p:nvPr/>
        </p:nvSpPr>
        <p:spPr>
          <a:xfrm>
            <a:off x="226875" y="46514"/>
            <a:ext cx="1761417" cy="38380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600" dirty="0">
                <a:solidFill>
                  <a:schemeClr val="tx1"/>
                </a:solidFill>
                <a:latin typeface="UD デジタル 教科書体 NK-B" panose="02020700000000000000" pitchFamily="18" charset="-128"/>
                <a:ea typeface="UD デジタル 教科書体 NK-B" panose="02020700000000000000" pitchFamily="18" charset="-128"/>
              </a:rPr>
              <a:t>国際金融都市</a:t>
            </a:r>
            <a:r>
              <a:rPr kumimoji="1" lang="en-US" altLang="ja-JP" sz="1600" dirty="0">
                <a:solidFill>
                  <a:schemeClr val="tx1"/>
                </a:solidFill>
                <a:latin typeface="UD デジタル 教科書体 NK-B" panose="02020700000000000000" pitchFamily="18" charset="-128"/>
                <a:ea typeface="UD デジタル 教科書体 NK-B" panose="02020700000000000000" pitchFamily="18" charset="-128"/>
              </a:rPr>
              <a:t>PT</a:t>
            </a:r>
            <a:endParaRPr kumimoji="1" lang="ja-JP" altLang="en-US" sz="1600" dirty="0">
              <a:solidFill>
                <a:schemeClr val="tx1"/>
              </a:solidFill>
              <a:latin typeface="UD デジタル 教科書体 NK-B" panose="02020700000000000000" pitchFamily="18" charset="-128"/>
              <a:ea typeface="UD デジタル 教科書体 NK-B" panose="02020700000000000000" pitchFamily="18" charset="-128"/>
            </a:endParaRPr>
          </a:p>
        </p:txBody>
      </p:sp>
      <p:sp>
        <p:nvSpPr>
          <p:cNvPr id="43" name="角丸四角形 42"/>
          <p:cNvSpPr/>
          <p:nvPr/>
        </p:nvSpPr>
        <p:spPr>
          <a:xfrm>
            <a:off x="2429748" y="1186220"/>
            <a:ext cx="3789254" cy="1949716"/>
          </a:xfrm>
          <a:prstGeom prst="roundRect">
            <a:avLst>
              <a:gd name="adj" fmla="val 11811"/>
            </a:avLst>
          </a:prstGeom>
          <a:solidFill>
            <a:schemeClr val="bg1"/>
          </a:solidFill>
          <a:ln w="28575">
            <a:solidFill>
              <a:schemeClr val="accent6">
                <a:lumMod val="60000"/>
                <a:lumOff val="40000"/>
              </a:schemeClr>
            </a:solidFill>
          </a:ln>
        </p:spPr>
        <p:style>
          <a:lnRef idx="2">
            <a:schemeClr val="accent1"/>
          </a:lnRef>
          <a:fillRef idx="1">
            <a:schemeClr val="lt1"/>
          </a:fillRef>
          <a:effectRef idx="0">
            <a:schemeClr val="accent1"/>
          </a:effectRef>
          <a:fontRef idx="minor">
            <a:schemeClr val="dk1"/>
          </a:fontRef>
        </p:style>
        <p:txBody>
          <a:bodyPr lIns="0" tIns="36000" rIns="0" bIns="0" rtlCol="0" anchor="t" anchorCtr="0"/>
          <a:lstStyle/>
          <a:p>
            <a:pPr>
              <a:lnSpc>
                <a:spcPts val="1700"/>
              </a:lnSpc>
            </a:pPr>
            <a:r>
              <a:rPr kumimoji="1" lang="ja-JP" altLang="en-US" sz="1600" dirty="0">
                <a:latin typeface="UD デジタル 教科書体 NK-B" panose="02020700000000000000" pitchFamily="18" charset="-128"/>
                <a:ea typeface="UD デジタル 教科書体 NK-B" panose="02020700000000000000" pitchFamily="18" charset="-128"/>
              </a:rPr>
              <a:t>◇ｲﾝﾀｰﾅｼｮﾅﾙｽｸｰﾙに係る</a:t>
            </a:r>
            <a:r>
              <a:rPr kumimoji="1" lang="ja-JP" altLang="en-US" sz="1600" dirty="0">
                <a:solidFill>
                  <a:schemeClr val="tx1"/>
                </a:solidFill>
                <a:latin typeface="UD デジタル 教科書体 NK-B" panose="02020700000000000000" pitchFamily="18" charset="-128"/>
                <a:ea typeface="UD デジタル 教科書体 NK-B" panose="02020700000000000000" pitchFamily="18" charset="-128"/>
              </a:rPr>
              <a:t>実態調査</a:t>
            </a:r>
            <a:endParaRPr kumimoji="1" lang="en-US" altLang="ja-JP" sz="1600" dirty="0">
              <a:solidFill>
                <a:schemeClr val="tx1"/>
              </a:solidFill>
              <a:latin typeface="UD デジタル 教科書体 NK-B" panose="02020700000000000000" pitchFamily="18" charset="-128"/>
              <a:ea typeface="UD デジタル 教科書体 NK-B" panose="02020700000000000000" pitchFamily="18" charset="-128"/>
            </a:endParaRPr>
          </a:p>
          <a:p>
            <a:pPr>
              <a:lnSpc>
                <a:spcPts val="1700"/>
              </a:lnSpc>
            </a:pPr>
            <a:r>
              <a:rPr kumimoji="1" lang="ja-JP" altLang="en-US" sz="1600" dirty="0">
                <a:solidFill>
                  <a:schemeClr val="tx1"/>
                </a:solidFill>
                <a:latin typeface="UD デジタル 教科書体 NK-B" panose="02020700000000000000" pitchFamily="18" charset="-128"/>
                <a:ea typeface="UD デジタル 教科書体 NK-B" panose="02020700000000000000" pitchFamily="18" charset="-128"/>
              </a:rPr>
              <a:t>　　　　　　　　　　　　　　　　　　　　　　（大阪府）</a:t>
            </a:r>
            <a:endParaRPr kumimoji="1" lang="en-US" altLang="ja-JP" sz="1600" dirty="0">
              <a:solidFill>
                <a:schemeClr val="tx1"/>
              </a:solidFill>
              <a:latin typeface="UD デジタル 教科書体 NK-B" panose="02020700000000000000" pitchFamily="18" charset="-128"/>
              <a:ea typeface="UD デジタル 教科書体 NK-B" panose="02020700000000000000" pitchFamily="18" charset="-128"/>
            </a:endParaRPr>
          </a:p>
          <a:p>
            <a:pPr>
              <a:lnSpc>
                <a:spcPts val="1700"/>
              </a:lnSpc>
            </a:pPr>
            <a:endParaRPr kumimoji="1" lang="en-US" altLang="ja-JP" sz="1600" dirty="0">
              <a:latin typeface="UD デジタル 教科書体 NK-B" panose="02020700000000000000" pitchFamily="18" charset="-128"/>
              <a:ea typeface="UD デジタル 教科書体 NK-B" panose="02020700000000000000" pitchFamily="18" charset="-128"/>
            </a:endParaRPr>
          </a:p>
          <a:p>
            <a:pPr>
              <a:lnSpc>
                <a:spcPts val="1700"/>
              </a:lnSpc>
            </a:pPr>
            <a:r>
              <a:rPr kumimoji="1" lang="ja-JP" altLang="en-US" sz="1600" dirty="0">
                <a:latin typeface="UD デジタル 教科書体 NK-B" panose="02020700000000000000" pitchFamily="18" charset="-128"/>
                <a:ea typeface="UD デジタル 教科書体 NK-B" panose="02020700000000000000" pitchFamily="18" charset="-128"/>
              </a:rPr>
              <a:t>◇魅力的な住環境を</a:t>
            </a:r>
            <a:r>
              <a:rPr kumimoji="1" lang="en-US" altLang="ja-JP" sz="1600" dirty="0">
                <a:latin typeface="UD デジタル 教科書体 NK-B" panose="02020700000000000000" pitchFamily="18" charset="-128"/>
                <a:ea typeface="UD デジタル 教科書体 NK-B" panose="02020700000000000000" pitchFamily="18" charset="-128"/>
              </a:rPr>
              <a:t>HP</a:t>
            </a:r>
            <a:r>
              <a:rPr kumimoji="1" lang="ja-JP" altLang="en-US" sz="1600" dirty="0">
                <a:latin typeface="UD デジタル 教科書体 NK-B" panose="02020700000000000000" pitchFamily="18" charset="-128"/>
                <a:ea typeface="UD デジタル 教科書体 NK-B" panose="02020700000000000000" pitchFamily="18" charset="-128"/>
              </a:rPr>
              <a:t>で</a:t>
            </a:r>
            <a:r>
              <a:rPr kumimoji="1" lang="en-US" altLang="ja-JP" sz="1600" dirty="0">
                <a:latin typeface="UD デジタル 教科書体 NK-B" panose="02020700000000000000" pitchFamily="18" charset="-128"/>
                <a:ea typeface="UD デジタル 教科書体 NK-B" panose="02020700000000000000" pitchFamily="18" charset="-128"/>
              </a:rPr>
              <a:t>PR</a:t>
            </a:r>
          </a:p>
          <a:p>
            <a:pPr>
              <a:lnSpc>
                <a:spcPts val="1700"/>
              </a:lnSpc>
            </a:pPr>
            <a:endParaRPr kumimoji="1" lang="en-US" altLang="ja-JP" sz="1600" dirty="0">
              <a:latin typeface="UD デジタル 教科書体 NK-B" panose="02020700000000000000" pitchFamily="18" charset="-128"/>
              <a:ea typeface="UD デジタル 教科書体 NK-B" panose="02020700000000000000" pitchFamily="18" charset="-128"/>
            </a:endParaRPr>
          </a:p>
          <a:p>
            <a:pPr>
              <a:lnSpc>
                <a:spcPts val="1700"/>
              </a:lnSpc>
            </a:pPr>
            <a:endParaRPr kumimoji="1" lang="en-US" altLang="ja-JP" sz="1600" dirty="0">
              <a:latin typeface="UD デジタル 教科書体 NK-B" panose="02020700000000000000" pitchFamily="18" charset="-128"/>
              <a:ea typeface="UD デジタル 教科書体 NK-B" panose="02020700000000000000" pitchFamily="18" charset="-128"/>
            </a:endParaRPr>
          </a:p>
          <a:p>
            <a:pPr>
              <a:lnSpc>
                <a:spcPts val="1700"/>
              </a:lnSpc>
            </a:pPr>
            <a:endParaRPr kumimoji="1" lang="en-US" altLang="ja-JP" sz="1600" dirty="0">
              <a:latin typeface="UD デジタル 教科書体 NK-B" panose="02020700000000000000" pitchFamily="18" charset="-128"/>
              <a:ea typeface="UD デジタル 教科書体 NK-B" panose="02020700000000000000" pitchFamily="18" charset="-128"/>
            </a:endParaRPr>
          </a:p>
          <a:p>
            <a:pPr>
              <a:lnSpc>
                <a:spcPts val="1700"/>
              </a:lnSpc>
            </a:pPr>
            <a:endParaRPr kumimoji="1" lang="en-US" altLang="ja-JP" sz="1600" dirty="0">
              <a:latin typeface="UD デジタル 教科書体 NK-B" panose="02020700000000000000" pitchFamily="18" charset="-128"/>
              <a:ea typeface="UD デジタル 教科書体 NK-B" panose="02020700000000000000" pitchFamily="18" charset="-128"/>
            </a:endParaRPr>
          </a:p>
          <a:p>
            <a:pPr>
              <a:lnSpc>
                <a:spcPts val="1700"/>
              </a:lnSpc>
            </a:pPr>
            <a:endParaRPr kumimoji="1" lang="en-US" altLang="ja-JP" sz="1600" dirty="0">
              <a:latin typeface="UD デジタル 教科書体 NK-B" panose="02020700000000000000" pitchFamily="18" charset="-128"/>
              <a:ea typeface="UD デジタル 教科書体 NK-B" panose="02020700000000000000" pitchFamily="18" charset="-128"/>
            </a:endParaRPr>
          </a:p>
          <a:p>
            <a:endParaRPr kumimoji="1" lang="en-US" altLang="ja-JP" sz="1600" dirty="0">
              <a:latin typeface="UD デジタル 教科書体 NK-B" panose="02020700000000000000" pitchFamily="18" charset="-128"/>
              <a:ea typeface="UD デジタル 教科書体 NK-B" panose="02020700000000000000" pitchFamily="18" charset="-128"/>
            </a:endParaRPr>
          </a:p>
        </p:txBody>
      </p:sp>
      <p:sp>
        <p:nvSpPr>
          <p:cNvPr id="49" name="角丸四角形 48"/>
          <p:cNvSpPr/>
          <p:nvPr/>
        </p:nvSpPr>
        <p:spPr>
          <a:xfrm>
            <a:off x="6330978" y="1203905"/>
            <a:ext cx="3439733" cy="3011188"/>
          </a:xfrm>
          <a:prstGeom prst="roundRect">
            <a:avLst>
              <a:gd name="adj" fmla="val 11811"/>
            </a:avLst>
          </a:prstGeom>
          <a:ln w="28575">
            <a:solidFill>
              <a:schemeClr val="accent6">
                <a:lumMod val="60000"/>
                <a:lumOff val="40000"/>
              </a:schemeClr>
            </a:solidFill>
          </a:ln>
        </p:spPr>
        <p:style>
          <a:lnRef idx="2">
            <a:schemeClr val="accent1"/>
          </a:lnRef>
          <a:fillRef idx="1">
            <a:schemeClr val="lt1"/>
          </a:fillRef>
          <a:effectRef idx="0">
            <a:schemeClr val="accent1"/>
          </a:effectRef>
          <a:fontRef idx="minor">
            <a:schemeClr val="dk1"/>
          </a:fontRef>
        </p:style>
        <p:txBody>
          <a:bodyPr lIns="0" tIns="36000" rIns="0" bIns="0" rtlCol="0" anchor="t" anchorCtr="0"/>
          <a:lstStyle/>
          <a:p>
            <a:endParaRPr kumimoji="1" lang="en-US" altLang="ja-JP" sz="1600" dirty="0">
              <a:solidFill>
                <a:schemeClr val="tx1"/>
              </a:solidFill>
              <a:latin typeface="UD デジタル 教科書体 NK-B" panose="02020700000000000000" pitchFamily="18" charset="-128"/>
              <a:ea typeface="UD デジタル 教科書体 NK-B" panose="02020700000000000000" pitchFamily="18" charset="-128"/>
            </a:endParaRPr>
          </a:p>
          <a:p>
            <a:r>
              <a:rPr kumimoji="1" lang="ja-JP" altLang="en-US" sz="1600" dirty="0">
                <a:solidFill>
                  <a:schemeClr val="tx1"/>
                </a:solidFill>
                <a:latin typeface="UD デジタル 教科書体 NK-B" panose="02020700000000000000" pitchFamily="18" charset="-128"/>
                <a:ea typeface="UD デジタル 教科書体 NK-B" panose="02020700000000000000" pitchFamily="18" charset="-128"/>
              </a:rPr>
              <a:t>◇情報発信・プロモーションの連携</a:t>
            </a:r>
            <a:endParaRPr kumimoji="1" lang="en-US" altLang="ja-JP" sz="1600" dirty="0">
              <a:solidFill>
                <a:schemeClr val="tx1"/>
              </a:solidFill>
              <a:latin typeface="UD デジタル 教科書体 NK-B" panose="02020700000000000000" pitchFamily="18" charset="-128"/>
              <a:ea typeface="UD デジタル 教科書体 NK-B" panose="02020700000000000000" pitchFamily="18" charset="-128"/>
            </a:endParaRPr>
          </a:p>
          <a:p>
            <a:r>
              <a:rPr kumimoji="1" lang="ja-JP" altLang="en-US" sz="1600" dirty="0">
                <a:solidFill>
                  <a:schemeClr val="tx1"/>
                </a:solidFill>
                <a:latin typeface="UD デジタル 教科書体 NK-B" panose="02020700000000000000" pitchFamily="18" charset="-128"/>
                <a:ea typeface="UD デジタル 教科書体 NK-B" panose="02020700000000000000" pitchFamily="18" charset="-128"/>
              </a:rPr>
              <a:t>　　を検討　</a:t>
            </a:r>
            <a:endParaRPr kumimoji="1" lang="en-US" altLang="ja-JP" sz="1600" dirty="0">
              <a:solidFill>
                <a:schemeClr val="tx1"/>
              </a:solidFill>
              <a:latin typeface="UD デジタル 教科書体 NK-B" panose="02020700000000000000" pitchFamily="18" charset="-128"/>
              <a:ea typeface="UD デジタル 教科書体 NK-B" panose="02020700000000000000" pitchFamily="18" charset="-128"/>
            </a:endParaRPr>
          </a:p>
          <a:p>
            <a:endParaRPr kumimoji="1" lang="en-US" altLang="ja-JP" sz="1600" dirty="0">
              <a:solidFill>
                <a:schemeClr val="tx1"/>
              </a:solidFill>
              <a:latin typeface="UD デジタル 教科書体 NK-B" panose="02020700000000000000" pitchFamily="18" charset="-128"/>
              <a:ea typeface="UD デジタル 教科書体 NK-B" panose="02020700000000000000" pitchFamily="18" charset="-128"/>
            </a:endParaRPr>
          </a:p>
          <a:p>
            <a:r>
              <a:rPr kumimoji="1" lang="ja-JP" altLang="en-US" sz="1600" dirty="0">
                <a:solidFill>
                  <a:schemeClr val="tx1"/>
                </a:solidFill>
                <a:latin typeface="UD デジタル 教科書体 NK-B" panose="02020700000000000000" pitchFamily="18" charset="-128"/>
                <a:ea typeface="UD デジタル 教科書体 NK-B" panose="02020700000000000000" pitchFamily="18" charset="-128"/>
              </a:rPr>
              <a:t>◇海外プロモーション実施時の</a:t>
            </a:r>
            <a:endParaRPr kumimoji="1" lang="en-US" altLang="ja-JP" sz="1600" dirty="0">
              <a:solidFill>
                <a:schemeClr val="tx1"/>
              </a:solidFill>
              <a:latin typeface="UD デジタル 教科書体 NK-B" panose="02020700000000000000" pitchFamily="18" charset="-128"/>
              <a:ea typeface="UD デジタル 教科書体 NK-B" panose="02020700000000000000" pitchFamily="18" charset="-128"/>
            </a:endParaRPr>
          </a:p>
          <a:p>
            <a:r>
              <a:rPr kumimoji="1" lang="ja-JP" altLang="en-US" sz="1600" dirty="0">
                <a:solidFill>
                  <a:schemeClr val="tx1"/>
                </a:solidFill>
                <a:latin typeface="UD デジタル 教科書体 NK-B" panose="02020700000000000000" pitchFamily="18" charset="-128"/>
                <a:ea typeface="UD デジタル 教科書体 NK-B" panose="02020700000000000000" pitchFamily="18" charset="-128"/>
              </a:rPr>
              <a:t>　　連携を検討</a:t>
            </a:r>
          </a:p>
        </p:txBody>
      </p:sp>
      <p:sp>
        <p:nvSpPr>
          <p:cNvPr id="32" name="テキスト ボックス 31"/>
          <p:cNvSpPr txBox="1"/>
          <p:nvPr/>
        </p:nvSpPr>
        <p:spPr>
          <a:xfrm>
            <a:off x="2869685" y="2212606"/>
            <a:ext cx="3303153" cy="738664"/>
          </a:xfrm>
          <a:prstGeom prst="rect">
            <a:avLst/>
          </a:prstGeom>
          <a:noFill/>
        </p:spPr>
        <p:txBody>
          <a:bodyPr wrap="square" lIns="0" tIns="0" rIns="0" bIns="0" rtlCol="0">
            <a:spAutoFit/>
          </a:bodyPr>
          <a:lstStyle/>
          <a:p>
            <a:r>
              <a:rPr kumimoji="1" lang="ja-JP" altLang="en-US" sz="1200" dirty="0">
                <a:latin typeface="UD デジタル 教科書体 NK-R" panose="02020400000000000000" pitchFamily="18" charset="-128"/>
                <a:ea typeface="UD デジタル 教科書体 NK-R" panose="02020400000000000000" pitchFamily="18" charset="-128"/>
              </a:rPr>
              <a:t>外国人が安全で安心して生活できる住環境を</a:t>
            </a:r>
            <a:r>
              <a:rPr kumimoji="1" lang="en-US" altLang="ja-JP" sz="1200" dirty="0">
                <a:latin typeface="UD デジタル 教科書体 NK-R" panose="02020400000000000000" pitchFamily="18" charset="-128"/>
                <a:ea typeface="UD デジタル 教科書体 NK-R" panose="02020400000000000000" pitchFamily="18" charset="-128"/>
              </a:rPr>
              <a:t>PR</a:t>
            </a:r>
          </a:p>
          <a:p>
            <a:r>
              <a:rPr kumimoji="1" lang="ja-JP" altLang="en-US" sz="1200" dirty="0">
                <a:latin typeface="UD デジタル 教科書体 NK-R" panose="02020400000000000000" pitchFamily="18" charset="-128"/>
                <a:ea typeface="UD デジタル 教科書体 NK-R" panose="02020400000000000000" pitchFamily="18" charset="-128"/>
              </a:rPr>
              <a:t>　・伝統ある教育を行う外国人学校</a:t>
            </a:r>
            <a:endParaRPr kumimoji="1" lang="en-US" altLang="ja-JP" sz="1200" dirty="0">
              <a:latin typeface="UD デジタル 教科書体 NK-R" panose="02020400000000000000" pitchFamily="18" charset="-128"/>
              <a:ea typeface="UD デジタル 教科書体 NK-R" panose="02020400000000000000" pitchFamily="18" charset="-128"/>
            </a:endParaRPr>
          </a:p>
          <a:p>
            <a:r>
              <a:rPr kumimoji="1" lang="ja-JP" altLang="en-US" sz="1200" dirty="0">
                <a:latin typeface="UD デジタル 教科書体 NK-R" panose="02020400000000000000" pitchFamily="18" charset="-128"/>
                <a:ea typeface="UD デジタル 教科書体 NK-R" panose="02020400000000000000" pitchFamily="18" charset="-128"/>
              </a:rPr>
              <a:t>　・外国語対応が可能な病院</a:t>
            </a:r>
            <a:endParaRPr kumimoji="1" lang="en-US" altLang="ja-JP" sz="1200" dirty="0">
              <a:latin typeface="UD デジタル 教科書体 NK-R" panose="02020400000000000000" pitchFamily="18" charset="-128"/>
              <a:ea typeface="UD デジタル 教科書体 NK-R" panose="02020400000000000000" pitchFamily="18" charset="-128"/>
            </a:endParaRPr>
          </a:p>
          <a:p>
            <a:r>
              <a:rPr kumimoji="1" lang="ja-JP" altLang="en-US" sz="1200" dirty="0">
                <a:latin typeface="UD デジタル 教科書体 NK-R" panose="02020400000000000000" pitchFamily="18" charset="-128"/>
                <a:ea typeface="UD デジタル 教科書体 NK-R" panose="02020400000000000000" pitchFamily="18" charset="-128"/>
              </a:rPr>
              <a:t>　・その他生活相談機関、各種宗教施設など</a:t>
            </a:r>
            <a:endParaRPr kumimoji="1" lang="en-US" altLang="ja-JP" sz="1200" dirty="0">
              <a:latin typeface="UD デジタル 教科書体 NK-R" panose="02020400000000000000" pitchFamily="18" charset="-128"/>
              <a:ea typeface="UD デジタル 教科書体 NK-R" panose="02020400000000000000" pitchFamily="18" charset="-128"/>
            </a:endParaRPr>
          </a:p>
        </p:txBody>
      </p:sp>
      <p:sp>
        <p:nvSpPr>
          <p:cNvPr id="27" name="テキスト ボックス 26"/>
          <p:cNvSpPr txBox="1"/>
          <p:nvPr/>
        </p:nvSpPr>
        <p:spPr>
          <a:xfrm>
            <a:off x="2017771" y="473178"/>
            <a:ext cx="4603469" cy="380480"/>
          </a:xfrm>
          <a:prstGeom prst="rect">
            <a:avLst/>
          </a:prstGeom>
          <a:noFill/>
        </p:spPr>
        <p:txBody>
          <a:bodyPr wrap="square" lIns="0" tIns="36000" rIns="0" bIns="36000" rtlCol="0">
            <a:spAutoFit/>
          </a:bodyPr>
          <a:lstStyle/>
          <a:p>
            <a:pPr algn="ctr"/>
            <a:r>
              <a:rPr kumimoji="1" lang="ja-JP" altLang="en-US" sz="2000" dirty="0">
                <a:latin typeface="UD デジタル 教科書体 NK-B" panose="02020700000000000000" pitchFamily="18" charset="-128"/>
                <a:ea typeface="UD デジタル 教科書体 NK-B" panose="02020700000000000000" pitchFamily="18" charset="-128"/>
              </a:rPr>
              <a:t>２０２２年度</a:t>
            </a:r>
          </a:p>
        </p:txBody>
      </p:sp>
      <p:sp>
        <p:nvSpPr>
          <p:cNvPr id="28" name="テキスト ボックス 27"/>
          <p:cNvSpPr txBox="1"/>
          <p:nvPr/>
        </p:nvSpPr>
        <p:spPr>
          <a:xfrm>
            <a:off x="5922749" y="490899"/>
            <a:ext cx="4603469" cy="380480"/>
          </a:xfrm>
          <a:prstGeom prst="rect">
            <a:avLst/>
          </a:prstGeom>
          <a:noFill/>
        </p:spPr>
        <p:txBody>
          <a:bodyPr wrap="square" lIns="0" tIns="36000" rIns="0" bIns="36000" rtlCol="0">
            <a:spAutoFit/>
          </a:bodyPr>
          <a:lstStyle/>
          <a:p>
            <a:pPr algn="ctr"/>
            <a:r>
              <a:rPr kumimoji="1" lang="ja-JP" altLang="en-US" sz="2000" dirty="0">
                <a:latin typeface="UD デジタル 教科書体 NK-B" panose="02020700000000000000" pitchFamily="18" charset="-128"/>
                <a:ea typeface="UD デジタル 教科書体 NK-B" panose="02020700000000000000" pitchFamily="18" charset="-128"/>
              </a:rPr>
              <a:t>２０２３年度以降</a:t>
            </a:r>
          </a:p>
        </p:txBody>
      </p:sp>
      <p:sp>
        <p:nvSpPr>
          <p:cNvPr id="21" name="正方形/長方形 20"/>
          <p:cNvSpPr/>
          <p:nvPr/>
        </p:nvSpPr>
        <p:spPr>
          <a:xfrm>
            <a:off x="205973" y="1340549"/>
            <a:ext cx="2011358" cy="84302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600" b="1" dirty="0">
                <a:latin typeface="UD デジタル 教科書体 NK-B" panose="02020700000000000000" pitchFamily="18" charset="-128"/>
                <a:ea typeface="UD デジタル 教科書体 NK-B" panose="02020700000000000000" pitchFamily="18" charset="-128"/>
              </a:rPr>
              <a:t>外国人にとっても</a:t>
            </a:r>
            <a:endParaRPr kumimoji="1" lang="en-US" altLang="ja-JP" sz="1600" b="1" dirty="0">
              <a:latin typeface="UD デジタル 教科書体 NK-B" panose="02020700000000000000" pitchFamily="18" charset="-128"/>
              <a:ea typeface="UD デジタル 教科書体 NK-B" panose="02020700000000000000" pitchFamily="18" charset="-128"/>
            </a:endParaRPr>
          </a:p>
          <a:p>
            <a:pPr algn="ctr"/>
            <a:r>
              <a:rPr kumimoji="1" lang="ja-JP" altLang="en-US" sz="1600" b="1" dirty="0">
                <a:latin typeface="UD デジタル 教科書体 NK-B" panose="02020700000000000000" pitchFamily="18" charset="-128"/>
                <a:ea typeface="UD デジタル 教科書体 NK-B" panose="02020700000000000000" pitchFamily="18" charset="-128"/>
              </a:rPr>
              <a:t>魅力的な</a:t>
            </a:r>
            <a:endParaRPr kumimoji="1" lang="en-US" altLang="ja-JP" sz="1600" b="1" dirty="0">
              <a:latin typeface="UD デジタル 教科書体 NK-B" panose="02020700000000000000" pitchFamily="18" charset="-128"/>
              <a:ea typeface="UD デジタル 教科書体 NK-B" panose="02020700000000000000" pitchFamily="18" charset="-128"/>
            </a:endParaRPr>
          </a:p>
          <a:p>
            <a:pPr algn="ctr"/>
            <a:r>
              <a:rPr kumimoji="1" lang="ja-JP" altLang="en-US" sz="1600" b="1" dirty="0">
                <a:latin typeface="UD デジタル 教科書体 NK-B" panose="02020700000000000000" pitchFamily="18" charset="-128"/>
                <a:ea typeface="UD デジタル 教科書体 NK-B" panose="02020700000000000000" pitchFamily="18" charset="-128"/>
              </a:rPr>
              <a:t>生活環境の提供</a:t>
            </a:r>
            <a:endParaRPr kumimoji="1" lang="en-US" altLang="ja-JP" sz="1600" b="1" dirty="0">
              <a:latin typeface="UD デジタル 教科書体 NK-B" panose="02020700000000000000" pitchFamily="18" charset="-128"/>
              <a:ea typeface="UD デジタル 教科書体 NK-B" panose="02020700000000000000" pitchFamily="18" charset="-128"/>
            </a:endParaRPr>
          </a:p>
        </p:txBody>
      </p:sp>
      <p:sp>
        <p:nvSpPr>
          <p:cNvPr id="22" name="正方形/長方形 21"/>
          <p:cNvSpPr/>
          <p:nvPr/>
        </p:nvSpPr>
        <p:spPr>
          <a:xfrm>
            <a:off x="176284" y="3396191"/>
            <a:ext cx="2011358" cy="562233"/>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Ins="0" rtlCol="0" anchor="ctr"/>
          <a:lstStyle/>
          <a:p>
            <a:pPr algn="ctr"/>
            <a:r>
              <a:rPr kumimoji="1" lang="ja-JP" altLang="en-US" sz="1600" dirty="0">
                <a:solidFill>
                  <a:schemeClr val="bg1"/>
                </a:solidFill>
                <a:latin typeface="UD デジタル 教科書体 NK-B" panose="02020700000000000000" pitchFamily="18" charset="-128"/>
                <a:ea typeface="UD デジタル 教科書体 NK-B" panose="02020700000000000000" pitchFamily="18" charset="-128"/>
              </a:rPr>
              <a:t>情報発信・</a:t>
            </a:r>
            <a:endParaRPr kumimoji="1" lang="en-US" altLang="ja-JP" sz="1600" dirty="0">
              <a:solidFill>
                <a:schemeClr val="bg1"/>
              </a:solidFill>
              <a:latin typeface="UD デジタル 教科書体 NK-B" panose="02020700000000000000" pitchFamily="18" charset="-128"/>
              <a:ea typeface="UD デジタル 教科書体 NK-B" panose="02020700000000000000" pitchFamily="18" charset="-128"/>
            </a:endParaRPr>
          </a:p>
          <a:p>
            <a:pPr algn="ctr"/>
            <a:r>
              <a:rPr kumimoji="1" lang="ja-JP" altLang="en-US" sz="1600" dirty="0">
                <a:solidFill>
                  <a:schemeClr val="bg1"/>
                </a:solidFill>
                <a:latin typeface="UD デジタル 教科書体 NK-B" panose="02020700000000000000" pitchFamily="18" charset="-128"/>
                <a:ea typeface="UD デジタル 教科書体 NK-B" panose="02020700000000000000" pitchFamily="18" charset="-128"/>
              </a:rPr>
              <a:t>プロモーション</a:t>
            </a:r>
            <a:endParaRPr kumimoji="1" lang="en-US" altLang="ja-JP" sz="1600" dirty="0">
              <a:solidFill>
                <a:schemeClr val="bg1"/>
              </a:solidFill>
              <a:latin typeface="UD デジタル 教科書体 NK-B" panose="02020700000000000000" pitchFamily="18" charset="-128"/>
              <a:ea typeface="UD デジタル 教科書体 NK-B" panose="02020700000000000000" pitchFamily="18" charset="-128"/>
            </a:endParaRPr>
          </a:p>
        </p:txBody>
      </p:sp>
      <p:sp>
        <p:nvSpPr>
          <p:cNvPr id="31" name="テキスト ボックス 30"/>
          <p:cNvSpPr txBox="1"/>
          <p:nvPr/>
        </p:nvSpPr>
        <p:spPr>
          <a:xfrm>
            <a:off x="2818377" y="1755248"/>
            <a:ext cx="3303153" cy="184666"/>
          </a:xfrm>
          <a:prstGeom prst="rect">
            <a:avLst/>
          </a:prstGeom>
          <a:noFill/>
        </p:spPr>
        <p:txBody>
          <a:bodyPr wrap="square" lIns="0" tIns="0" rIns="0" bIns="0" rtlCol="0">
            <a:spAutoFit/>
          </a:bodyPr>
          <a:lstStyle/>
          <a:p>
            <a:r>
              <a:rPr kumimoji="1" lang="ja-JP" altLang="en-US" sz="1200" dirty="0">
                <a:latin typeface="UD デジタル 教科書体 NK-R" panose="02020400000000000000" pitchFamily="18" charset="-128"/>
                <a:ea typeface="UD デジタル 教科書体 NK-R" panose="02020400000000000000" pitchFamily="18" charset="-128"/>
              </a:rPr>
              <a:t>・調査内容を踏まえ、情報開示を促進</a:t>
            </a:r>
          </a:p>
        </p:txBody>
      </p:sp>
      <p:sp>
        <p:nvSpPr>
          <p:cNvPr id="36" name="角丸四角形 35"/>
          <p:cNvSpPr/>
          <p:nvPr/>
        </p:nvSpPr>
        <p:spPr>
          <a:xfrm>
            <a:off x="6359359" y="4559237"/>
            <a:ext cx="3439733" cy="1894099"/>
          </a:xfrm>
          <a:prstGeom prst="roundRect">
            <a:avLst>
              <a:gd name="adj" fmla="val 11811"/>
            </a:avLst>
          </a:prstGeom>
          <a:ln w="28575">
            <a:solidFill>
              <a:schemeClr val="accent6">
                <a:lumMod val="60000"/>
                <a:lumOff val="40000"/>
              </a:schemeClr>
            </a:solidFill>
          </a:ln>
        </p:spPr>
        <p:style>
          <a:lnRef idx="2">
            <a:schemeClr val="accent1"/>
          </a:lnRef>
          <a:fillRef idx="1">
            <a:schemeClr val="lt1"/>
          </a:fillRef>
          <a:effectRef idx="0">
            <a:schemeClr val="accent1"/>
          </a:effectRef>
          <a:fontRef idx="minor">
            <a:schemeClr val="dk1"/>
          </a:fontRef>
        </p:style>
        <p:txBody>
          <a:bodyPr lIns="0" tIns="36000" rIns="0" bIns="0" rtlCol="0" anchor="t" anchorCtr="0"/>
          <a:lstStyle/>
          <a:p>
            <a:r>
              <a:rPr kumimoji="1" lang="ja-JP" altLang="en-US" sz="1600" dirty="0">
                <a:solidFill>
                  <a:schemeClr val="tx1"/>
                </a:solidFill>
                <a:latin typeface="UD デジタル 教科書体 NK-B" panose="02020700000000000000" pitchFamily="18" charset="-128"/>
                <a:ea typeface="UD デジタル 教科書体 NK-B" panose="02020700000000000000" pitchFamily="18" charset="-128"/>
              </a:rPr>
              <a:t> ◇大学等における金融・起業・テク</a:t>
            </a:r>
            <a:endParaRPr kumimoji="1" lang="en-US" altLang="ja-JP" sz="1600" dirty="0">
              <a:solidFill>
                <a:schemeClr val="tx1"/>
              </a:solidFill>
              <a:latin typeface="UD デジタル 教科書体 NK-B" panose="02020700000000000000" pitchFamily="18" charset="-128"/>
              <a:ea typeface="UD デジタル 教科書体 NK-B" panose="02020700000000000000" pitchFamily="18" charset="-128"/>
            </a:endParaRPr>
          </a:p>
          <a:p>
            <a:r>
              <a:rPr kumimoji="1" lang="ja-JP" altLang="en-US" sz="1600" dirty="0">
                <a:solidFill>
                  <a:schemeClr val="tx1"/>
                </a:solidFill>
                <a:latin typeface="UD デジタル 教科書体 NK-B" panose="02020700000000000000" pitchFamily="18" charset="-128"/>
                <a:ea typeface="UD デジタル 教科書体 NK-B" panose="02020700000000000000" pitchFamily="18" charset="-128"/>
              </a:rPr>
              <a:t>　　ノロジー等教育の連携を検討</a:t>
            </a:r>
            <a:endParaRPr kumimoji="1" lang="en-US" altLang="ja-JP" sz="1600" dirty="0">
              <a:solidFill>
                <a:schemeClr val="tx1"/>
              </a:solidFill>
              <a:latin typeface="UD デジタル 教科書体 NK-B" panose="02020700000000000000" pitchFamily="18" charset="-128"/>
              <a:ea typeface="UD デジタル 教科書体 NK-B" panose="02020700000000000000" pitchFamily="18" charset="-128"/>
            </a:endParaRPr>
          </a:p>
          <a:p>
            <a:endParaRPr kumimoji="1" lang="en-US" altLang="ja-JP" sz="1600" dirty="0">
              <a:solidFill>
                <a:schemeClr val="tx1"/>
              </a:solidFill>
              <a:latin typeface="UD デジタル 教科書体 NK-B" panose="02020700000000000000" pitchFamily="18" charset="-128"/>
              <a:ea typeface="UD デジタル 教科書体 NK-B" panose="02020700000000000000" pitchFamily="18" charset="-128"/>
            </a:endParaRPr>
          </a:p>
          <a:p>
            <a:r>
              <a:rPr kumimoji="1" lang="ja-JP" altLang="en-US" sz="1600" dirty="0">
                <a:solidFill>
                  <a:schemeClr val="tx1"/>
                </a:solidFill>
                <a:latin typeface="UD デジタル 教科書体 NK-B" panose="02020700000000000000" pitchFamily="18" charset="-128"/>
                <a:ea typeface="UD デジタル 教科書体 NK-B" panose="02020700000000000000" pitchFamily="18" charset="-128"/>
              </a:rPr>
              <a:t>◇金融面からの企業の</a:t>
            </a:r>
            <a:r>
              <a:rPr kumimoji="1" lang="en-US" altLang="ja-JP" sz="1600" dirty="0">
                <a:solidFill>
                  <a:schemeClr val="tx1"/>
                </a:solidFill>
                <a:latin typeface="UD デジタル 教科書体 NK-B" panose="02020700000000000000" pitchFamily="18" charset="-128"/>
                <a:ea typeface="UD デジタル 教科書体 NK-B" panose="02020700000000000000" pitchFamily="18" charset="-128"/>
              </a:rPr>
              <a:t>SDGs</a:t>
            </a:r>
            <a:r>
              <a:rPr kumimoji="1" lang="ja-JP" altLang="en-US" sz="1600" dirty="0">
                <a:solidFill>
                  <a:schemeClr val="tx1"/>
                </a:solidFill>
                <a:latin typeface="UD デジタル 教科書体 NK-B" panose="02020700000000000000" pitchFamily="18" charset="-128"/>
                <a:ea typeface="UD デジタル 教科書体 NK-B" panose="02020700000000000000" pitchFamily="18" charset="-128"/>
              </a:rPr>
              <a:t>推進</a:t>
            </a:r>
            <a:endParaRPr kumimoji="1" lang="en-US" altLang="ja-JP" sz="1600" dirty="0">
              <a:solidFill>
                <a:schemeClr val="tx1"/>
              </a:solidFill>
              <a:latin typeface="UD デジタル 教科書体 NK-B" panose="02020700000000000000" pitchFamily="18" charset="-128"/>
              <a:ea typeface="UD デジタル 教科書体 NK-B" panose="02020700000000000000" pitchFamily="18" charset="-128"/>
            </a:endParaRPr>
          </a:p>
        </p:txBody>
      </p:sp>
      <p:sp>
        <p:nvSpPr>
          <p:cNvPr id="44" name="テキスト ボックス 43"/>
          <p:cNvSpPr txBox="1"/>
          <p:nvPr/>
        </p:nvSpPr>
        <p:spPr>
          <a:xfrm>
            <a:off x="6705271" y="2870903"/>
            <a:ext cx="2747908" cy="369332"/>
          </a:xfrm>
          <a:prstGeom prst="rect">
            <a:avLst/>
          </a:prstGeom>
          <a:noFill/>
        </p:spPr>
        <p:txBody>
          <a:bodyPr wrap="square" lIns="0" tIns="0" rIns="0" bIns="0" rtlCol="0">
            <a:spAutoFit/>
          </a:bodyPr>
          <a:lstStyle/>
          <a:p>
            <a:r>
              <a:rPr kumimoji="1" lang="ja-JP" altLang="en-US" sz="1200" dirty="0">
                <a:latin typeface="UD デジタル 教科書体 NK-R" panose="02020400000000000000" pitchFamily="18" charset="-128"/>
                <a:ea typeface="UD デジタル 教科書体 NK-R" panose="02020400000000000000" pitchFamily="18" charset="-128"/>
              </a:rPr>
              <a:t>・両府県の海外でのプロモーションの中で、国際金融都市について</a:t>
            </a:r>
            <a:r>
              <a:rPr kumimoji="1" lang="en-US" altLang="ja-JP" sz="1200" dirty="0">
                <a:latin typeface="UD デジタル 教科書体 NK-R" panose="02020400000000000000" pitchFamily="18" charset="-128"/>
                <a:ea typeface="UD デジタル 教科書体 NK-R" panose="02020400000000000000" pitchFamily="18" charset="-128"/>
              </a:rPr>
              <a:t>PR</a:t>
            </a:r>
          </a:p>
        </p:txBody>
      </p:sp>
      <p:sp>
        <p:nvSpPr>
          <p:cNvPr id="37" name="角丸四角形 36"/>
          <p:cNvSpPr/>
          <p:nvPr/>
        </p:nvSpPr>
        <p:spPr>
          <a:xfrm>
            <a:off x="2452940" y="4555390"/>
            <a:ext cx="3775606" cy="1897946"/>
          </a:xfrm>
          <a:prstGeom prst="roundRect">
            <a:avLst>
              <a:gd name="adj" fmla="val 11811"/>
            </a:avLst>
          </a:prstGeom>
          <a:ln w="28575">
            <a:solidFill>
              <a:schemeClr val="accent6">
                <a:lumMod val="60000"/>
                <a:lumOff val="40000"/>
              </a:schemeClr>
            </a:solidFill>
          </a:ln>
        </p:spPr>
        <p:style>
          <a:lnRef idx="2">
            <a:schemeClr val="accent1"/>
          </a:lnRef>
          <a:fillRef idx="1">
            <a:schemeClr val="lt1"/>
          </a:fillRef>
          <a:effectRef idx="0">
            <a:schemeClr val="accent1"/>
          </a:effectRef>
          <a:fontRef idx="minor">
            <a:schemeClr val="dk1"/>
          </a:fontRef>
        </p:style>
        <p:txBody>
          <a:bodyPr lIns="0" tIns="36000" rIns="0" bIns="0" rtlCol="0" anchor="t" anchorCtr="0"/>
          <a:lstStyle/>
          <a:p>
            <a:r>
              <a:rPr kumimoji="1" lang="ja-JP" altLang="en-US" sz="1600" dirty="0">
                <a:solidFill>
                  <a:schemeClr val="tx1"/>
                </a:solidFill>
                <a:latin typeface="UD デジタル 教科書体 NK-B" panose="02020700000000000000" pitchFamily="18" charset="-128"/>
                <a:ea typeface="UD デジタル 教科書体 NK-B" panose="02020700000000000000" pitchFamily="18" charset="-128"/>
              </a:rPr>
              <a:t>◇金融リテラシーや金融に関する知見の</a:t>
            </a:r>
            <a:endParaRPr kumimoji="1" lang="en-US" altLang="ja-JP" sz="1600" dirty="0">
              <a:solidFill>
                <a:schemeClr val="tx1"/>
              </a:solidFill>
              <a:latin typeface="UD デジタル 教科書体 NK-B" panose="02020700000000000000" pitchFamily="18" charset="-128"/>
              <a:ea typeface="UD デジタル 教科書体 NK-B" panose="02020700000000000000" pitchFamily="18" charset="-128"/>
            </a:endParaRPr>
          </a:p>
          <a:p>
            <a:r>
              <a:rPr kumimoji="1" lang="en-US" altLang="ja-JP" sz="1600" dirty="0">
                <a:solidFill>
                  <a:schemeClr val="tx1"/>
                </a:solidFill>
                <a:latin typeface="UD デジタル 教科書体 NK-B" panose="02020700000000000000" pitchFamily="18" charset="-128"/>
                <a:ea typeface="UD デジタル 教科書体 NK-B" panose="02020700000000000000" pitchFamily="18" charset="-128"/>
              </a:rPr>
              <a:t>   </a:t>
            </a:r>
            <a:r>
              <a:rPr kumimoji="1" lang="ja-JP" altLang="en-US" sz="1600" dirty="0">
                <a:solidFill>
                  <a:schemeClr val="tx1"/>
                </a:solidFill>
                <a:latin typeface="UD デジタル 教科書体 NK-B" panose="02020700000000000000" pitchFamily="18" charset="-128"/>
                <a:ea typeface="UD デジタル 教科書体 NK-B" panose="02020700000000000000" pitchFamily="18" charset="-128"/>
              </a:rPr>
              <a:t>高い職員の育成</a:t>
            </a:r>
            <a:endParaRPr kumimoji="1" lang="en-US" altLang="ja-JP" sz="1600" dirty="0">
              <a:solidFill>
                <a:schemeClr val="tx1"/>
              </a:solidFill>
              <a:latin typeface="UD デジタル 教科書体 NK-B" panose="02020700000000000000" pitchFamily="18" charset="-128"/>
              <a:ea typeface="UD デジタル 教科書体 NK-B" panose="02020700000000000000" pitchFamily="18" charset="-128"/>
            </a:endParaRPr>
          </a:p>
          <a:p>
            <a:endParaRPr kumimoji="1" lang="en-US" altLang="ja-JP" sz="1600" dirty="0">
              <a:solidFill>
                <a:schemeClr val="tx1"/>
              </a:solidFill>
              <a:latin typeface="UD デジタル 教科書体 NK-B" panose="02020700000000000000" pitchFamily="18" charset="-128"/>
              <a:ea typeface="UD デジタル 教科書体 NK-B" panose="02020700000000000000" pitchFamily="18" charset="-128"/>
            </a:endParaRPr>
          </a:p>
          <a:p>
            <a:endParaRPr kumimoji="1" lang="en-US" altLang="ja-JP" sz="1600" dirty="0">
              <a:solidFill>
                <a:schemeClr val="tx1"/>
              </a:solidFill>
              <a:latin typeface="UD デジタル 教科書体 NK-B" panose="02020700000000000000" pitchFamily="18" charset="-128"/>
              <a:ea typeface="UD デジタル 教科書体 NK-B" panose="02020700000000000000" pitchFamily="18" charset="-128"/>
            </a:endParaRPr>
          </a:p>
          <a:p>
            <a:r>
              <a:rPr kumimoji="1" lang="ja-JP" altLang="en-US" sz="1600" dirty="0">
                <a:solidFill>
                  <a:schemeClr val="tx1"/>
                </a:solidFill>
                <a:latin typeface="UD デジタル 教科書体 NK-B" panose="02020700000000000000" pitchFamily="18" charset="-128"/>
                <a:ea typeface="UD デジタル 教科書体 NK-B" panose="02020700000000000000" pitchFamily="18" charset="-128"/>
              </a:rPr>
              <a:t>◇「国際金融都市ＯＳＡＫＡ推進委員会」へ　</a:t>
            </a:r>
            <a:endParaRPr kumimoji="1" lang="en-US" altLang="ja-JP" sz="1600" dirty="0">
              <a:solidFill>
                <a:schemeClr val="tx1"/>
              </a:solidFill>
              <a:latin typeface="UD デジタル 教科書体 NK-B" panose="02020700000000000000" pitchFamily="18" charset="-128"/>
              <a:ea typeface="UD デジタル 教科書体 NK-B" panose="02020700000000000000" pitchFamily="18" charset="-128"/>
            </a:endParaRPr>
          </a:p>
          <a:p>
            <a:r>
              <a:rPr kumimoji="1" lang="ja-JP" altLang="en-US" sz="1600" dirty="0">
                <a:solidFill>
                  <a:schemeClr val="tx1"/>
                </a:solidFill>
                <a:latin typeface="UD デジタル 教科書体 NK-B" panose="02020700000000000000" pitchFamily="18" charset="-128"/>
                <a:ea typeface="UD デジタル 教科書体 NK-B" panose="02020700000000000000" pitchFamily="18" charset="-128"/>
              </a:rPr>
              <a:t>　　の兵庫県のオブサーバー参画</a:t>
            </a:r>
          </a:p>
          <a:p>
            <a:endParaRPr kumimoji="1" lang="en-US" altLang="ja-JP" sz="1600" dirty="0">
              <a:solidFill>
                <a:schemeClr val="tx1"/>
              </a:solidFill>
              <a:latin typeface="UD デジタル 教科書体 NK-B" panose="02020700000000000000" pitchFamily="18" charset="-128"/>
              <a:ea typeface="UD デジタル 教科書体 NK-B" panose="02020700000000000000" pitchFamily="18" charset="-128"/>
            </a:endParaRPr>
          </a:p>
        </p:txBody>
      </p:sp>
      <p:sp>
        <p:nvSpPr>
          <p:cNvPr id="38" name="テキスト ボックス 37"/>
          <p:cNvSpPr txBox="1"/>
          <p:nvPr/>
        </p:nvSpPr>
        <p:spPr>
          <a:xfrm>
            <a:off x="2804876" y="5169288"/>
            <a:ext cx="3405768" cy="184666"/>
          </a:xfrm>
          <a:prstGeom prst="rect">
            <a:avLst/>
          </a:prstGeom>
          <a:noFill/>
        </p:spPr>
        <p:txBody>
          <a:bodyPr wrap="square" lIns="0" tIns="0" rIns="0" bIns="0" rtlCol="0">
            <a:spAutoFit/>
          </a:bodyPr>
          <a:lstStyle/>
          <a:p>
            <a:r>
              <a:rPr kumimoji="1" lang="ja-JP" altLang="en-US" sz="1200" dirty="0">
                <a:latin typeface="UD デジタル 教科書体 NK-R" panose="02020400000000000000" pitchFamily="18" charset="-128"/>
                <a:ea typeface="UD デジタル 教科書体 NK-R" panose="02020400000000000000" pitchFamily="18" charset="-128"/>
              </a:rPr>
              <a:t>・研修素材の共用等</a:t>
            </a:r>
            <a:endParaRPr kumimoji="1" lang="en-US" altLang="ja-JP" sz="1200" dirty="0">
              <a:latin typeface="UD デジタル 教科書体 NK-R" panose="02020400000000000000" pitchFamily="18" charset="-128"/>
              <a:ea typeface="UD デジタル 教科書体 NK-R" panose="02020400000000000000" pitchFamily="18" charset="-128"/>
            </a:endParaRPr>
          </a:p>
        </p:txBody>
      </p:sp>
      <p:sp>
        <p:nvSpPr>
          <p:cNvPr id="48" name="正方形/長方形 47"/>
          <p:cNvSpPr/>
          <p:nvPr/>
        </p:nvSpPr>
        <p:spPr>
          <a:xfrm>
            <a:off x="176284" y="5082640"/>
            <a:ext cx="2011358" cy="612483"/>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Ins="0" rtlCol="0" anchor="ctr"/>
          <a:lstStyle/>
          <a:p>
            <a:pPr algn="ctr"/>
            <a:r>
              <a:rPr kumimoji="1" lang="ja-JP" altLang="en-US" sz="1600" dirty="0">
                <a:solidFill>
                  <a:schemeClr val="bg1"/>
                </a:solidFill>
                <a:latin typeface="UD デジタル 教科書体 NK-B" panose="02020700000000000000" pitchFamily="18" charset="-128"/>
                <a:ea typeface="UD デジタル 教科書体 NK-B" panose="02020700000000000000" pitchFamily="18" charset="-128"/>
              </a:rPr>
              <a:t>金融分野における</a:t>
            </a:r>
            <a:endParaRPr kumimoji="1" lang="en-US" altLang="ja-JP" sz="1600" dirty="0">
              <a:solidFill>
                <a:schemeClr val="bg1"/>
              </a:solidFill>
              <a:latin typeface="UD デジタル 教科書体 NK-B" panose="02020700000000000000" pitchFamily="18" charset="-128"/>
              <a:ea typeface="UD デジタル 教科書体 NK-B" panose="02020700000000000000" pitchFamily="18" charset="-128"/>
            </a:endParaRPr>
          </a:p>
          <a:p>
            <a:pPr algn="ctr"/>
            <a:r>
              <a:rPr kumimoji="1" lang="ja-JP" altLang="en-US" sz="1600" dirty="0">
                <a:solidFill>
                  <a:schemeClr val="bg1"/>
                </a:solidFill>
                <a:latin typeface="UD デジタル 教科書体 NK-B" panose="02020700000000000000" pitchFamily="18" charset="-128"/>
                <a:ea typeface="UD デジタル 教科書体 NK-B" panose="02020700000000000000" pitchFamily="18" charset="-128"/>
              </a:rPr>
              <a:t>人材育成等</a:t>
            </a:r>
          </a:p>
        </p:txBody>
      </p:sp>
      <p:sp>
        <p:nvSpPr>
          <p:cNvPr id="24" name="角丸四角形 23"/>
          <p:cNvSpPr/>
          <p:nvPr/>
        </p:nvSpPr>
        <p:spPr>
          <a:xfrm>
            <a:off x="2452940" y="3240235"/>
            <a:ext cx="3789254" cy="974858"/>
          </a:xfrm>
          <a:prstGeom prst="roundRect">
            <a:avLst>
              <a:gd name="adj" fmla="val 11811"/>
            </a:avLst>
          </a:prstGeom>
          <a:solidFill>
            <a:schemeClr val="bg1"/>
          </a:solidFill>
          <a:ln w="28575">
            <a:solidFill>
              <a:schemeClr val="accent6">
                <a:lumMod val="60000"/>
                <a:lumOff val="40000"/>
              </a:schemeClr>
            </a:solidFill>
          </a:ln>
        </p:spPr>
        <p:style>
          <a:lnRef idx="2">
            <a:schemeClr val="accent1"/>
          </a:lnRef>
          <a:fillRef idx="1">
            <a:schemeClr val="lt1"/>
          </a:fillRef>
          <a:effectRef idx="0">
            <a:schemeClr val="accent1"/>
          </a:effectRef>
          <a:fontRef idx="minor">
            <a:schemeClr val="dk1"/>
          </a:fontRef>
        </p:style>
        <p:txBody>
          <a:bodyPr lIns="0" tIns="36000" rIns="0" bIns="0" rtlCol="0" anchor="t" anchorCtr="0"/>
          <a:lstStyle/>
          <a:p>
            <a:pPr>
              <a:lnSpc>
                <a:spcPts val="1700"/>
              </a:lnSpc>
            </a:pPr>
            <a:r>
              <a:rPr kumimoji="1" lang="ja-JP" altLang="en-US" sz="1600" dirty="0">
                <a:latin typeface="UD デジタル 教科書体 NK-B" panose="02020700000000000000" pitchFamily="18" charset="-128"/>
                <a:ea typeface="UD デジタル 教科書体 NK-B" panose="02020700000000000000" pitchFamily="18" charset="-128"/>
              </a:rPr>
              <a:t>◇情報発信・プロモーションの連携</a:t>
            </a:r>
            <a:endParaRPr kumimoji="1" lang="en-US" altLang="ja-JP" sz="1600" dirty="0">
              <a:latin typeface="UD デジタル 教科書体 NK-B" panose="02020700000000000000" pitchFamily="18" charset="-128"/>
              <a:ea typeface="UD デジタル 教科書体 NK-B" panose="02020700000000000000" pitchFamily="18" charset="-128"/>
            </a:endParaRPr>
          </a:p>
          <a:p>
            <a:pPr>
              <a:lnSpc>
                <a:spcPts val="1700"/>
              </a:lnSpc>
            </a:pPr>
            <a:endParaRPr kumimoji="1" lang="en-US" altLang="ja-JP" sz="1600" dirty="0">
              <a:latin typeface="UD デジタル 教科書体 NK-B" panose="02020700000000000000" pitchFamily="18" charset="-128"/>
              <a:ea typeface="UD デジタル 教科書体 NK-B" panose="02020700000000000000" pitchFamily="18" charset="-128"/>
            </a:endParaRPr>
          </a:p>
          <a:p>
            <a:endParaRPr kumimoji="1" lang="en-US" altLang="ja-JP" sz="1600" dirty="0">
              <a:latin typeface="UD デジタル 教科書体 NK-B" panose="02020700000000000000" pitchFamily="18" charset="-128"/>
              <a:ea typeface="UD デジタル 教科書体 NK-B" panose="02020700000000000000" pitchFamily="18" charset="-128"/>
            </a:endParaRPr>
          </a:p>
          <a:p>
            <a:endParaRPr kumimoji="1" lang="en-US" altLang="ja-JP" sz="1600" dirty="0">
              <a:latin typeface="UD デジタル 教科書体 NK-B" panose="02020700000000000000" pitchFamily="18" charset="-128"/>
              <a:ea typeface="UD デジタル 教科書体 NK-B" panose="02020700000000000000" pitchFamily="18" charset="-128"/>
            </a:endParaRPr>
          </a:p>
        </p:txBody>
      </p:sp>
      <p:sp>
        <p:nvSpPr>
          <p:cNvPr id="52" name="テキスト ボックス 51"/>
          <p:cNvSpPr txBox="1"/>
          <p:nvPr/>
        </p:nvSpPr>
        <p:spPr>
          <a:xfrm>
            <a:off x="2785031" y="3611338"/>
            <a:ext cx="3303153" cy="369332"/>
          </a:xfrm>
          <a:prstGeom prst="rect">
            <a:avLst/>
          </a:prstGeom>
          <a:noFill/>
        </p:spPr>
        <p:txBody>
          <a:bodyPr wrap="square" lIns="0" tIns="0" rIns="0" bIns="0" rtlCol="0">
            <a:spAutoFit/>
          </a:bodyPr>
          <a:lstStyle/>
          <a:p>
            <a:r>
              <a:rPr kumimoji="1" lang="ja-JP" altLang="en-US" sz="1200" dirty="0">
                <a:latin typeface="UD デジタル 教科書体 NK-R" panose="02020400000000000000" pitchFamily="18" charset="-128"/>
                <a:ea typeface="UD デジタル 教科書体 NK-R" panose="02020400000000000000" pitchFamily="18" charset="-128"/>
              </a:rPr>
              <a:t>・大阪府国際金融</a:t>
            </a:r>
            <a:r>
              <a:rPr kumimoji="1" lang="en-US" altLang="ja-JP" sz="1200" dirty="0">
                <a:latin typeface="UD デジタル 教科書体 NK-R" panose="02020400000000000000" pitchFamily="18" charset="-128"/>
                <a:ea typeface="UD デジタル 教科書体 NK-R" panose="02020400000000000000" pitchFamily="18" charset="-128"/>
              </a:rPr>
              <a:t>HP</a:t>
            </a:r>
            <a:r>
              <a:rPr kumimoji="1" lang="ja-JP" altLang="en-US" sz="1200" dirty="0">
                <a:latin typeface="UD デジタル 教科書体 NK-R" panose="02020400000000000000" pitchFamily="18" charset="-128"/>
                <a:ea typeface="UD デジタル 教科書体 NK-R" panose="02020400000000000000" pitchFamily="18" charset="-128"/>
              </a:rPr>
              <a:t>において、県の魅力的な</a:t>
            </a:r>
            <a:endParaRPr kumimoji="1" lang="en-US" altLang="ja-JP" sz="1200" dirty="0">
              <a:latin typeface="UD デジタル 教科書体 NK-R" panose="02020400000000000000" pitchFamily="18" charset="-128"/>
              <a:ea typeface="UD デジタル 教科書体 NK-R" panose="02020400000000000000" pitchFamily="18" charset="-128"/>
            </a:endParaRPr>
          </a:p>
          <a:p>
            <a:r>
              <a:rPr kumimoji="1" lang="ja-JP" altLang="en-US" sz="1200" dirty="0">
                <a:latin typeface="UD デジタル 教科書体 NK-R" panose="02020400000000000000" pitchFamily="18" charset="-128"/>
                <a:ea typeface="UD デジタル 教科書体 NK-R" panose="02020400000000000000" pitchFamily="18" charset="-128"/>
              </a:rPr>
              <a:t>　住環境を紹介</a:t>
            </a:r>
            <a:endParaRPr kumimoji="1" lang="en-US" altLang="ja-JP" sz="1200" dirty="0">
              <a:latin typeface="UD デジタル 教科書体 NK-R" panose="02020400000000000000" pitchFamily="18" charset="-128"/>
              <a:ea typeface="UD デジタル 教科書体 NK-R" panose="02020400000000000000" pitchFamily="18" charset="-128"/>
            </a:endParaRPr>
          </a:p>
        </p:txBody>
      </p:sp>
      <p:sp>
        <p:nvSpPr>
          <p:cNvPr id="2" name="スライド番号プレースホルダー 1"/>
          <p:cNvSpPr>
            <a:spLocks noGrp="1"/>
          </p:cNvSpPr>
          <p:nvPr>
            <p:ph type="sldNum" sz="quarter" idx="12"/>
          </p:nvPr>
        </p:nvSpPr>
        <p:spPr/>
        <p:txBody>
          <a:bodyPr/>
          <a:lstStyle/>
          <a:p>
            <a:fld id="{4A29C0C3-80A2-4EDA-8DD4-D638D41F3C0E}" type="slidenum">
              <a:rPr kumimoji="1" lang="ja-JP" altLang="en-US" smtClean="0"/>
              <a:t>18</a:t>
            </a:fld>
            <a:endParaRPr kumimoji="1" lang="ja-JP" altLang="en-US" dirty="0"/>
          </a:p>
        </p:txBody>
      </p:sp>
    </p:spTree>
    <p:extLst>
      <p:ext uri="{BB962C8B-B14F-4D97-AF65-F5344CB8AC3E}">
        <p14:creationId xmlns:p14="http://schemas.microsoft.com/office/powerpoint/2010/main" val="306544158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楕円 4"/>
          <p:cNvSpPr/>
          <p:nvPr/>
        </p:nvSpPr>
        <p:spPr>
          <a:xfrm>
            <a:off x="3154210" y="5919784"/>
            <a:ext cx="4343784" cy="824248"/>
          </a:xfrm>
          <a:prstGeom prst="ellipse">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 name="正方形/長方形 3"/>
          <p:cNvSpPr/>
          <p:nvPr/>
        </p:nvSpPr>
        <p:spPr>
          <a:xfrm>
            <a:off x="0" y="1"/>
            <a:ext cx="9906000" cy="473953"/>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286" b="1" dirty="0">
                <a:latin typeface="UD デジタル 教科書体 NK-B" panose="02020700000000000000" pitchFamily="18" charset="-128"/>
                <a:ea typeface="UD デジタル 教科書体 NK-B" panose="02020700000000000000" pitchFamily="18" charset="-128"/>
              </a:rPr>
              <a:t>兵庫・大阪連携による「めざすべき姿」　</a:t>
            </a:r>
          </a:p>
        </p:txBody>
      </p:sp>
      <p:sp>
        <p:nvSpPr>
          <p:cNvPr id="9" name="角丸四角形 8"/>
          <p:cNvSpPr/>
          <p:nvPr/>
        </p:nvSpPr>
        <p:spPr>
          <a:xfrm>
            <a:off x="39160" y="893615"/>
            <a:ext cx="9828436" cy="896729"/>
          </a:xfrm>
          <a:prstGeom prst="round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334" dirty="0">
                <a:solidFill>
                  <a:schemeClr val="tx1"/>
                </a:solidFill>
              </a:rPr>
              <a:t>　</a:t>
            </a:r>
            <a:r>
              <a:rPr kumimoji="1" lang="ja-JP" altLang="en-US" sz="1905" dirty="0">
                <a:solidFill>
                  <a:schemeClr val="tx1"/>
                </a:solidFill>
                <a:latin typeface="UD デジタル 教科書体 NK-B" panose="02020700000000000000" pitchFamily="18" charset="-128"/>
                <a:ea typeface="UD デジタル 教科書体 NK-B" panose="02020700000000000000" pitchFamily="18" charset="-128"/>
              </a:rPr>
              <a:t>２０２５年大阪・関西万博を見据え、両府県の強みを活かした方策を集中的に実施することで、次世代成長産業の創出・育成をめざす</a:t>
            </a:r>
            <a:endParaRPr kumimoji="1" lang="ja-JP" altLang="en-US" sz="1715" dirty="0">
              <a:solidFill>
                <a:schemeClr val="tx1"/>
              </a:solidFill>
              <a:latin typeface="UD デジタル 教科書体 NK-B" panose="02020700000000000000" pitchFamily="18" charset="-128"/>
              <a:ea typeface="UD デジタル 教科書体 NK-B" panose="02020700000000000000" pitchFamily="18" charset="-128"/>
            </a:endParaRPr>
          </a:p>
        </p:txBody>
      </p:sp>
      <p:sp>
        <p:nvSpPr>
          <p:cNvPr id="28" name="角丸四角形 27"/>
          <p:cNvSpPr/>
          <p:nvPr/>
        </p:nvSpPr>
        <p:spPr>
          <a:xfrm>
            <a:off x="226875" y="1138204"/>
            <a:ext cx="8156594" cy="1192395"/>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50000"/>
              </a:lnSpc>
            </a:pPr>
            <a:endParaRPr kumimoji="1" lang="en-US" altLang="ja-JP" sz="1524" b="1" dirty="0">
              <a:solidFill>
                <a:schemeClr val="tx1"/>
              </a:solidFill>
              <a:latin typeface="UD デジタル 教科書体 NK-B" panose="02020700000000000000" pitchFamily="18" charset="-128"/>
              <a:ea typeface="UD デジタル 教科書体 NK-B" panose="02020700000000000000" pitchFamily="18" charset="-128"/>
            </a:endParaRPr>
          </a:p>
        </p:txBody>
      </p:sp>
      <p:sp>
        <p:nvSpPr>
          <p:cNvPr id="2" name="正方形/長方形 1"/>
          <p:cNvSpPr/>
          <p:nvPr/>
        </p:nvSpPr>
        <p:spPr>
          <a:xfrm>
            <a:off x="226875" y="46514"/>
            <a:ext cx="1761417" cy="38380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600" dirty="0">
                <a:solidFill>
                  <a:schemeClr val="tx1"/>
                </a:solidFill>
                <a:latin typeface="UD デジタル 教科書体 NK-B" panose="02020700000000000000" pitchFamily="18" charset="-128"/>
                <a:ea typeface="UD デジタル 教科書体 NK-B" panose="02020700000000000000" pitchFamily="18" charset="-128"/>
              </a:rPr>
              <a:t>産業振興</a:t>
            </a:r>
            <a:r>
              <a:rPr kumimoji="1" lang="en-US" altLang="ja-JP" sz="1600" dirty="0">
                <a:solidFill>
                  <a:schemeClr val="tx1"/>
                </a:solidFill>
                <a:latin typeface="UD デジタル 教科書体 NK-B" panose="02020700000000000000" pitchFamily="18" charset="-128"/>
                <a:ea typeface="UD デジタル 教科書体 NK-B" panose="02020700000000000000" pitchFamily="18" charset="-128"/>
              </a:rPr>
              <a:t>PT</a:t>
            </a:r>
            <a:endParaRPr kumimoji="1" lang="ja-JP" altLang="en-US" sz="1600" dirty="0">
              <a:solidFill>
                <a:schemeClr val="tx1"/>
              </a:solidFill>
              <a:latin typeface="UD デジタル 教科書体 NK-B" panose="02020700000000000000" pitchFamily="18" charset="-128"/>
              <a:ea typeface="UD デジタル 教科書体 NK-B" panose="02020700000000000000" pitchFamily="18" charset="-128"/>
            </a:endParaRPr>
          </a:p>
        </p:txBody>
      </p:sp>
      <p:sp>
        <p:nvSpPr>
          <p:cNvPr id="14" name="角丸四角形 13"/>
          <p:cNvSpPr/>
          <p:nvPr/>
        </p:nvSpPr>
        <p:spPr>
          <a:xfrm>
            <a:off x="175195" y="1763475"/>
            <a:ext cx="2556581" cy="649978"/>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353876">
              <a:lnSpc>
                <a:spcPct val="150000"/>
              </a:lnSpc>
            </a:pPr>
            <a:r>
              <a:rPr kumimoji="1" lang="en-US" altLang="ja-JP" sz="2000" b="1" dirty="0">
                <a:solidFill>
                  <a:prstClr val="black"/>
                </a:solidFill>
                <a:latin typeface="UD デジタル 教科書体 NK-B" panose="02020700000000000000" pitchFamily="18" charset="-128"/>
                <a:ea typeface="UD デジタル 教科書体 NK-B" panose="02020700000000000000" pitchFamily="18" charset="-128"/>
              </a:rPr>
              <a:t>【</a:t>
            </a:r>
            <a:r>
              <a:rPr kumimoji="1" lang="ja-JP" altLang="en-US" sz="2000" b="1" dirty="0">
                <a:solidFill>
                  <a:prstClr val="black"/>
                </a:solidFill>
                <a:latin typeface="UD デジタル 教科書体 NK-B" panose="02020700000000000000" pitchFamily="18" charset="-128"/>
                <a:ea typeface="UD デジタル 教科書体 NK-B" panose="02020700000000000000" pitchFamily="18" charset="-128"/>
              </a:rPr>
              <a:t>めざす姿</a:t>
            </a:r>
            <a:r>
              <a:rPr kumimoji="1" lang="en-US" altLang="ja-JP" sz="2000" b="1" dirty="0">
                <a:solidFill>
                  <a:prstClr val="black"/>
                </a:solidFill>
                <a:latin typeface="UD デジタル 教科書体 NK-B" panose="02020700000000000000" pitchFamily="18" charset="-128"/>
                <a:ea typeface="UD デジタル 教科書体 NK-B" panose="02020700000000000000" pitchFamily="18" charset="-128"/>
              </a:rPr>
              <a:t>】</a:t>
            </a:r>
          </a:p>
        </p:txBody>
      </p:sp>
      <p:sp>
        <p:nvSpPr>
          <p:cNvPr id="15" name="二等辺三角形 14"/>
          <p:cNvSpPr/>
          <p:nvPr/>
        </p:nvSpPr>
        <p:spPr>
          <a:xfrm rot="5400000">
            <a:off x="4610817" y="3224412"/>
            <a:ext cx="857685" cy="170941"/>
          </a:xfrm>
          <a:prstGeom prst="triangl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53876"/>
            <a:endParaRPr kumimoji="1" lang="ja-JP" altLang="en-US" sz="1393">
              <a:solidFill>
                <a:prstClr val="white"/>
              </a:solidFill>
              <a:latin typeface="Calibri" panose="020F0502020204030204"/>
              <a:ea typeface="游ゴシック" panose="020B0400000000000000" pitchFamily="50" charset="-128"/>
            </a:endParaRPr>
          </a:p>
        </p:txBody>
      </p:sp>
      <p:sp>
        <p:nvSpPr>
          <p:cNvPr id="16" name="角丸四角形 15"/>
          <p:cNvSpPr/>
          <p:nvPr/>
        </p:nvSpPr>
        <p:spPr>
          <a:xfrm>
            <a:off x="5603478" y="2824821"/>
            <a:ext cx="3868534" cy="880566"/>
          </a:xfrm>
          <a:prstGeom prst="roundRect">
            <a:avLst/>
          </a:prstGeom>
          <a:noFill/>
          <a:ln w="38100">
            <a:solidFill>
              <a:srgbClr val="FF9900"/>
            </a:solidFill>
          </a:ln>
        </p:spPr>
        <p:style>
          <a:lnRef idx="2">
            <a:schemeClr val="accent1">
              <a:shade val="50000"/>
            </a:schemeClr>
          </a:lnRef>
          <a:fillRef idx="1">
            <a:schemeClr val="accent1"/>
          </a:fillRef>
          <a:effectRef idx="0">
            <a:schemeClr val="accent1"/>
          </a:effectRef>
          <a:fontRef idx="minor">
            <a:schemeClr val="lt1"/>
          </a:fontRef>
        </p:style>
        <p:txBody>
          <a:bodyPr lIns="55727" rtlCol="0" anchor="ctr"/>
          <a:lstStyle/>
          <a:p>
            <a:pPr algn="ctr" defTabSz="353876">
              <a:lnSpc>
                <a:spcPts val="2700"/>
              </a:lnSpc>
            </a:pPr>
            <a:r>
              <a:rPr kumimoji="1" lang="ja-JP" altLang="en-US" b="1" dirty="0">
                <a:solidFill>
                  <a:prstClr val="black"/>
                </a:solidFill>
                <a:latin typeface="UD デジタル 教科書体 NK-B" panose="02020700000000000000" pitchFamily="18" charset="-128"/>
                <a:ea typeface="UD デジタル 教科書体 NK-B" panose="02020700000000000000" pitchFamily="18" charset="-128"/>
              </a:rPr>
              <a:t>次世代技術の産業化</a:t>
            </a:r>
            <a:endParaRPr kumimoji="1" lang="en-US" altLang="ja-JP" b="1" dirty="0">
              <a:solidFill>
                <a:prstClr val="black"/>
              </a:solidFill>
              <a:latin typeface="UD デジタル 教科書体 NK-B" panose="02020700000000000000" pitchFamily="18" charset="-128"/>
              <a:ea typeface="UD デジタル 教科書体 NK-B" panose="02020700000000000000" pitchFamily="18" charset="-128"/>
            </a:endParaRPr>
          </a:p>
        </p:txBody>
      </p:sp>
      <p:sp>
        <p:nvSpPr>
          <p:cNvPr id="17" name="角丸四角形 16"/>
          <p:cNvSpPr/>
          <p:nvPr/>
        </p:nvSpPr>
        <p:spPr>
          <a:xfrm>
            <a:off x="506632" y="2312208"/>
            <a:ext cx="3888432" cy="492829"/>
          </a:xfrm>
          <a:prstGeom prst="round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53876"/>
            <a:r>
              <a:rPr kumimoji="1" lang="ja-JP" altLang="en-US" b="1" dirty="0">
                <a:solidFill>
                  <a:prstClr val="white"/>
                </a:solidFill>
                <a:latin typeface="UD デジタル 教科書体 NK-B" panose="02020700000000000000" pitchFamily="18" charset="-128"/>
                <a:ea typeface="UD デジタル 教科書体 NK-B" panose="02020700000000000000" pitchFamily="18" charset="-128"/>
              </a:rPr>
              <a:t>２０２５（万博開催）</a:t>
            </a:r>
            <a:endParaRPr kumimoji="1" lang="en-US" altLang="ja-JP" b="1" dirty="0">
              <a:solidFill>
                <a:prstClr val="white"/>
              </a:solidFill>
              <a:latin typeface="UD デジタル 教科書体 NK-B" panose="02020700000000000000" pitchFamily="18" charset="-128"/>
              <a:ea typeface="UD デジタル 教科書体 NK-B" panose="02020700000000000000" pitchFamily="18" charset="-128"/>
            </a:endParaRPr>
          </a:p>
        </p:txBody>
      </p:sp>
      <p:sp>
        <p:nvSpPr>
          <p:cNvPr id="18" name="角丸四角形 17"/>
          <p:cNvSpPr/>
          <p:nvPr/>
        </p:nvSpPr>
        <p:spPr>
          <a:xfrm>
            <a:off x="526715" y="2858840"/>
            <a:ext cx="3888433" cy="846547"/>
          </a:xfrm>
          <a:prstGeom prst="roundRect">
            <a:avLst/>
          </a:prstGeom>
          <a:noFill/>
          <a:ln w="38100">
            <a:solidFill>
              <a:srgbClr val="FF9900"/>
            </a:solidFill>
          </a:ln>
        </p:spPr>
        <p:style>
          <a:lnRef idx="2">
            <a:schemeClr val="accent1">
              <a:shade val="50000"/>
            </a:schemeClr>
          </a:lnRef>
          <a:fillRef idx="1">
            <a:schemeClr val="accent1"/>
          </a:fillRef>
          <a:effectRef idx="0">
            <a:schemeClr val="accent1"/>
          </a:effectRef>
          <a:fontRef idx="minor">
            <a:schemeClr val="lt1"/>
          </a:fontRef>
        </p:style>
        <p:txBody>
          <a:bodyPr lIns="55727" rtlCol="0" anchor="ctr"/>
          <a:lstStyle/>
          <a:p>
            <a:pPr algn="ctr" defTabSz="353876">
              <a:lnSpc>
                <a:spcPts val="2700"/>
              </a:lnSpc>
            </a:pPr>
            <a:r>
              <a:rPr kumimoji="1" lang="ja-JP" altLang="en-US" b="1" dirty="0">
                <a:solidFill>
                  <a:prstClr val="black"/>
                </a:solidFill>
                <a:latin typeface="UD デジタル 教科書体 NK-B" panose="02020700000000000000" pitchFamily="18" charset="-128"/>
                <a:ea typeface="UD デジタル 教科書体 NK-B" panose="02020700000000000000" pitchFamily="18" charset="-128"/>
              </a:rPr>
              <a:t>万博の機会を活かして</a:t>
            </a:r>
            <a:endParaRPr kumimoji="1" lang="en-US" altLang="ja-JP" b="1" dirty="0">
              <a:solidFill>
                <a:prstClr val="black"/>
              </a:solidFill>
              <a:latin typeface="UD デジタル 教科書体 NK-B" panose="02020700000000000000" pitchFamily="18" charset="-128"/>
              <a:ea typeface="UD デジタル 教科書体 NK-B" panose="02020700000000000000" pitchFamily="18" charset="-128"/>
            </a:endParaRPr>
          </a:p>
          <a:p>
            <a:pPr algn="ctr" defTabSz="353876">
              <a:lnSpc>
                <a:spcPts val="2700"/>
              </a:lnSpc>
            </a:pPr>
            <a:r>
              <a:rPr kumimoji="1" lang="ja-JP" altLang="en-US" b="1" dirty="0">
                <a:solidFill>
                  <a:prstClr val="black"/>
                </a:solidFill>
                <a:latin typeface="UD デジタル 教科書体 NK-B" panose="02020700000000000000" pitchFamily="18" charset="-128"/>
                <a:ea typeface="UD デジタル 教科書体 NK-B" panose="02020700000000000000" pitchFamily="18" charset="-128"/>
              </a:rPr>
              <a:t>革新的技術を提供</a:t>
            </a:r>
            <a:endParaRPr kumimoji="1" lang="en-US" altLang="ja-JP" b="1" dirty="0">
              <a:solidFill>
                <a:prstClr val="black"/>
              </a:solidFill>
              <a:latin typeface="UD デジタル 教科書体 NK-B" panose="02020700000000000000" pitchFamily="18" charset="-128"/>
              <a:ea typeface="UD デジタル 教科書体 NK-B" panose="02020700000000000000" pitchFamily="18" charset="-128"/>
            </a:endParaRPr>
          </a:p>
        </p:txBody>
      </p:sp>
      <p:sp>
        <p:nvSpPr>
          <p:cNvPr id="21" name="角丸四角形 20"/>
          <p:cNvSpPr/>
          <p:nvPr/>
        </p:nvSpPr>
        <p:spPr>
          <a:xfrm>
            <a:off x="5631899" y="2312208"/>
            <a:ext cx="3888432" cy="463114"/>
          </a:xfrm>
          <a:prstGeom prst="round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53876"/>
            <a:r>
              <a:rPr kumimoji="1" lang="ja-JP" altLang="en-US" b="1" dirty="0">
                <a:solidFill>
                  <a:prstClr val="white"/>
                </a:solidFill>
                <a:latin typeface="UD デジタル 教科書体 NK-B" panose="02020700000000000000" pitchFamily="18" charset="-128"/>
                <a:ea typeface="UD デジタル 教科書体 NK-B" panose="02020700000000000000" pitchFamily="18" charset="-128"/>
              </a:rPr>
              <a:t>万博後</a:t>
            </a:r>
            <a:endParaRPr kumimoji="1" lang="en-US" altLang="ja-JP" b="1" dirty="0">
              <a:solidFill>
                <a:prstClr val="white"/>
              </a:solidFill>
              <a:latin typeface="UD デジタル 教科書体 NK-B" panose="02020700000000000000" pitchFamily="18" charset="-128"/>
              <a:ea typeface="UD デジタル 教科書体 NK-B" panose="02020700000000000000" pitchFamily="18" charset="-128"/>
            </a:endParaRPr>
          </a:p>
        </p:txBody>
      </p:sp>
      <p:sp>
        <p:nvSpPr>
          <p:cNvPr id="25" name="角丸四角形 24"/>
          <p:cNvSpPr/>
          <p:nvPr/>
        </p:nvSpPr>
        <p:spPr>
          <a:xfrm>
            <a:off x="226875" y="3681916"/>
            <a:ext cx="2556581" cy="649978"/>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353876">
              <a:lnSpc>
                <a:spcPct val="150000"/>
              </a:lnSpc>
            </a:pPr>
            <a:r>
              <a:rPr kumimoji="1" lang="en-US" altLang="ja-JP" sz="2000" b="1" dirty="0">
                <a:solidFill>
                  <a:prstClr val="black"/>
                </a:solidFill>
                <a:latin typeface="UD デジタル 教科書体 NK-B" panose="02020700000000000000" pitchFamily="18" charset="-128"/>
                <a:ea typeface="UD デジタル 教科書体 NK-B" panose="02020700000000000000" pitchFamily="18" charset="-128"/>
              </a:rPr>
              <a:t>【</a:t>
            </a:r>
            <a:r>
              <a:rPr kumimoji="1" lang="ja-JP" altLang="en-US" sz="2000" b="1" dirty="0">
                <a:solidFill>
                  <a:prstClr val="black"/>
                </a:solidFill>
                <a:latin typeface="UD デジタル 教科書体 NK-B" panose="02020700000000000000" pitchFamily="18" charset="-128"/>
                <a:ea typeface="UD デジタル 教科書体 NK-B" panose="02020700000000000000" pitchFamily="18" charset="-128"/>
              </a:rPr>
              <a:t>連携分野</a:t>
            </a:r>
            <a:r>
              <a:rPr kumimoji="1" lang="en-US" altLang="ja-JP" sz="2000" b="1" dirty="0">
                <a:solidFill>
                  <a:prstClr val="black"/>
                </a:solidFill>
                <a:latin typeface="UD デジタル 教科書体 NK-B" panose="02020700000000000000" pitchFamily="18" charset="-128"/>
                <a:ea typeface="UD デジタル 教科書体 NK-B" panose="02020700000000000000" pitchFamily="18" charset="-128"/>
              </a:rPr>
              <a:t>】</a:t>
            </a:r>
          </a:p>
        </p:txBody>
      </p:sp>
      <p:sp>
        <p:nvSpPr>
          <p:cNvPr id="29" name="角丸四角形 28"/>
          <p:cNvSpPr/>
          <p:nvPr/>
        </p:nvSpPr>
        <p:spPr>
          <a:xfrm>
            <a:off x="526715" y="4195459"/>
            <a:ext cx="2990702" cy="725447"/>
          </a:xfrm>
          <a:prstGeom prst="roundRect">
            <a:avLst/>
          </a:prstGeom>
          <a:solidFill>
            <a:srgbClr val="FF9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53876"/>
            <a:r>
              <a:rPr kumimoji="1" lang="ja-JP" altLang="en-US" b="1" dirty="0">
                <a:solidFill>
                  <a:prstClr val="white"/>
                </a:solidFill>
                <a:latin typeface="UD デジタル 教科書体 NK-B" panose="02020700000000000000" pitchFamily="18" charset="-128"/>
                <a:ea typeface="UD デジタル 教科書体 NK-B" panose="02020700000000000000" pitchFamily="18" charset="-128"/>
              </a:rPr>
              <a:t>スタートアップの創出・育成</a:t>
            </a:r>
          </a:p>
        </p:txBody>
      </p:sp>
      <p:sp>
        <p:nvSpPr>
          <p:cNvPr id="19" name="角丸四角形 18"/>
          <p:cNvSpPr/>
          <p:nvPr/>
        </p:nvSpPr>
        <p:spPr>
          <a:xfrm>
            <a:off x="3629779" y="4189650"/>
            <a:ext cx="2990702" cy="725447"/>
          </a:xfrm>
          <a:prstGeom prst="roundRect">
            <a:avLst/>
          </a:prstGeom>
          <a:solidFill>
            <a:srgbClr val="FF9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53876"/>
            <a:r>
              <a:rPr kumimoji="1" lang="ja-JP" altLang="en-US" b="1" dirty="0">
                <a:solidFill>
                  <a:prstClr val="white"/>
                </a:solidFill>
                <a:latin typeface="UD デジタル 教科書体 NK-B" panose="02020700000000000000" pitchFamily="18" charset="-128"/>
                <a:ea typeface="UD デジタル 教科書体 NK-B" panose="02020700000000000000" pitchFamily="18" charset="-128"/>
              </a:rPr>
              <a:t>ライフサイエンス産業</a:t>
            </a:r>
            <a:endParaRPr kumimoji="1" lang="en-US" altLang="ja-JP" b="1" dirty="0">
              <a:solidFill>
                <a:prstClr val="white"/>
              </a:solidFill>
              <a:latin typeface="UD デジタル 教科書体 NK-B" panose="02020700000000000000" pitchFamily="18" charset="-128"/>
              <a:ea typeface="UD デジタル 教科書体 NK-B" panose="02020700000000000000" pitchFamily="18" charset="-128"/>
            </a:endParaRPr>
          </a:p>
          <a:p>
            <a:pPr algn="ctr" defTabSz="353876"/>
            <a:r>
              <a:rPr kumimoji="1" lang="ja-JP" altLang="en-US" b="1" dirty="0">
                <a:solidFill>
                  <a:prstClr val="white"/>
                </a:solidFill>
                <a:latin typeface="UD デジタル 教科書体 NK-B" panose="02020700000000000000" pitchFamily="18" charset="-128"/>
                <a:ea typeface="UD デジタル 教科書体 NK-B" panose="02020700000000000000" pitchFamily="18" charset="-128"/>
              </a:rPr>
              <a:t>の創出･育成</a:t>
            </a:r>
          </a:p>
        </p:txBody>
      </p:sp>
      <p:sp>
        <p:nvSpPr>
          <p:cNvPr id="20" name="角丸四角形 19"/>
          <p:cNvSpPr/>
          <p:nvPr/>
        </p:nvSpPr>
        <p:spPr>
          <a:xfrm>
            <a:off x="6732843" y="4189650"/>
            <a:ext cx="2990702" cy="725447"/>
          </a:xfrm>
          <a:prstGeom prst="roundRect">
            <a:avLst/>
          </a:prstGeom>
          <a:solidFill>
            <a:srgbClr val="FF9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53876"/>
            <a:r>
              <a:rPr kumimoji="1" lang="ja-JP" altLang="en-US" b="1" dirty="0">
                <a:solidFill>
                  <a:prstClr val="white"/>
                </a:solidFill>
                <a:latin typeface="UD デジタル 教科書体 NK-B" panose="02020700000000000000" pitchFamily="18" charset="-128"/>
                <a:ea typeface="UD デジタル 教科書体 NK-B" panose="02020700000000000000" pitchFamily="18" charset="-128"/>
              </a:rPr>
              <a:t>カーボンニュートラルの実現</a:t>
            </a:r>
            <a:r>
              <a:rPr kumimoji="1" lang="ja-JP" altLang="en-US" sz="1500" b="1" dirty="0">
                <a:solidFill>
                  <a:prstClr val="white"/>
                </a:solidFill>
                <a:latin typeface="UD デジタル 教科書体 NK-B" panose="02020700000000000000" pitchFamily="18" charset="-128"/>
                <a:ea typeface="UD デジタル 教科書体 NK-B" panose="02020700000000000000" pitchFamily="18" charset="-128"/>
              </a:rPr>
              <a:t>（水素関連産業の創出・育成等）</a:t>
            </a:r>
          </a:p>
        </p:txBody>
      </p:sp>
      <p:sp>
        <p:nvSpPr>
          <p:cNvPr id="22" name="角丸四角形 21"/>
          <p:cNvSpPr/>
          <p:nvPr/>
        </p:nvSpPr>
        <p:spPr>
          <a:xfrm>
            <a:off x="2134428" y="4968709"/>
            <a:ext cx="2990702" cy="725447"/>
          </a:xfrm>
          <a:prstGeom prst="roundRect">
            <a:avLst/>
          </a:prstGeom>
          <a:solidFill>
            <a:srgbClr val="FF9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53876"/>
            <a:r>
              <a:rPr kumimoji="1" lang="ja-JP" altLang="en-US" b="1" dirty="0">
                <a:solidFill>
                  <a:prstClr val="white"/>
                </a:solidFill>
                <a:latin typeface="UD デジタル 教科書体 NK-B" panose="02020700000000000000" pitchFamily="18" charset="-128"/>
                <a:ea typeface="UD デジタル 教科書体 NK-B" panose="02020700000000000000" pitchFamily="18" charset="-128"/>
              </a:rPr>
              <a:t>空飛ぶクルマの実装推進</a:t>
            </a:r>
          </a:p>
        </p:txBody>
      </p:sp>
      <p:sp>
        <p:nvSpPr>
          <p:cNvPr id="23" name="角丸四角形 22"/>
          <p:cNvSpPr/>
          <p:nvPr/>
        </p:nvSpPr>
        <p:spPr>
          <a:xfrm>
            <a:off x="5241845" y="4964253"/>
            <a:ext cx="2990702" cy="725447"/>
          </a:xfrm>
          <a:prstGeom prst="roundRect">
            <a:avLst/>
          </a:prstGeom>
          <a:solidFill>
            <a:srgbClr val="FF9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53876"/>
            <a:r>
              <a:rPr kumimoji="1" lang="ja-JP" altLang="en-US" b="1" dirty="0">
                <a:solidFill>
                  <a:schemeClr val="bg1"/>
                </a:solidFill>
                <a:latin typeface="UD デジタル 教科書体 NK-B" panose="02020700000000000000" pitchFamily="18" charset="-128"/>
                <a:ea typeface="UD デジタル 教科書体 NK-B" panose="02020700000000000000" pitchFamily="18" charset="-128"/>
              </a:rPr>
              <a:t>トッププロモーション</a:t>
            </a:r>
            <a:endParaRPr kumimoji="1" lang="en-US" altLang="ja-JP" b="1" dirty="0">
              <a:solidFill>
                <a:schemeClr val="bg1"/>
              </a:solidFill>
              <a:latin typeface="UD デジタル 教科書体 NK-B" panose="02020700000000000000" pitchFamily="18" charset="-128"/>
              <a:ea typeface="UD デジタル 教科書体 NK-B" panose="02020700000000000000" pitchFamily="18" charset="-128"/>
            </a:endParaRPr>
          </a:p>
        </p:txBody>
      </p:sp>
      <p:sp>
        <p:nvSpPr>
          <p:cNvPr id="24" name="角丸四角形 23"/>
          <p:cNvSpPr/>
          <p:nvPr/>
        </p:nvSpPr>
        <p:spPr>
          <a:xfrm>
            <a:off x="39160" y="451687"/>
            <a:ext cx="2136845" cy="569131"/>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50000"/>
              </a:lnSpc>
            </a:pPr>
            <a:r>
              <a:rPr kumimoji="1" lang="en-US" altLang="ja-JP" sz="1905" b="1" dirty="0">
                <a:solidFill>
                  <a:schemeClr val="tx1"/>
                </a:solidFill>
                <a:latin typeface="UD デジタル 教科書体 NK-B" panose="02020700000000000000" pitchFamily="18" charset="-128"/>
                <a:ea typeface="UD デジタル 教科書体 NK-B" panose="02020700000000000000" pitchFamily="18" charset="-128"/>
              </a:rPr>
              <a:t>【</a:t>
            </a:r>
            <a:r>
              <a:rPr kumimoji="1" lang="ja-JP" altLang="en-US" sz="1905" b="1" dirty="0">
                <a:solidFill>
                  <a:schemeClr val="tx1"/>
                </a:solidFill>
                <a:latin typeface="UD デジタル 教科書体 NK-B" panose="02020700000000000000" pitchFamily="18" charset="-128"/>
                <a:ea typeface="UD デジタル 教科書体 NK-B" panose="02020700000000000000" pitchFamily="18" charset="-128"/>
              </a:rPr>
              <a:t>めざす方向性</a:t>
            </a:r>
            <a:r>
              <a:rPr kumimoji="1" lang="en-US" altLang="ja-JP" sz="1905" b="1" dirty="0">
                <a:solidFill>
                  <a:schemeClr val="tx1"/>
                </a:solidFill>
                <a:latin typeface="UD デジタル 教科書体 NK-B" panose="02020700000000000000" pitchFamily="18" charset="-128"/>
                <a:ea typeface="UD デジタル 教科書体 NK-B" panose="02020700000000000000" pitchFamily="18" charset="-128"/>
              </a:rPr>
              <a:t>】</a:t>
            </a:r>
          </a:p>
        </p:txBody>
      </p:sp>
      <p:sp>
        <p:nvSpPr>
          <p:cNvPr id="3" name="右矢印 2"/>
          <p:cNvSpPr/>
          <p:nvPr/>
        </p:nvSpPr>
        <p:spPr>
          <a:xfrm>
            <a:off x="2296667" y="5950055"/>
            <a:ext cx="539759" cy="758737"/>
          </a:xfrm>
          <a:prstGeom prst="rightArrow">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6" name="角丸四角形 25"/>
          <p:cNvSpPr/>
          <p:nvPr/>
        </p:nvSpPr>
        <p:spPr>
          <a:xfrm>
            <a:off x="928659" y="5853178"/>
            <a:ext cx="8794885" cy="896729"/>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r>
              <a:rPr kumimoji="1" lang="ja-JP" altLang="en-US" sz="2800" dirty="0">
                <a:solidFill>
                  <a:schemeClr val="tx1"/>
                </a:solidFill>
                <a:latin typeface="UD デジタル 教科書体 NK-B" panose="02020700000000000000" pitchFamily="18" charset="-128"/>
                <a:ea typeface="UD デジタル 教科書体 NK-B" panose="02020700000000000000" pitchFamily="18" charset="-128"/>
              </a:rPr>
              <a:t>目標を共有</a:t>
            </a:r>
            <a:r>
              <a:rPr kumimoji="1" lang="ja-JP" altLang="en-US" dirty="0">
                <a:solidFill>
                  <a:schemeClr val="tx1"/>
                </a:solidFill>
                <a:latin typeface="UD デジタル 教科書体 NK-B" panose="02020700000000000000" pitchFamily="18" charset="-128"/>
                <a:ea typeface="UD デジタル 教科書体 NK-B" panose="02020700000000000000" pitchFamily="18" charset="-128"/>
              </a:rPr>
              <a:t>したうえで、</a:t>
            </a:r>
            <a:endParaRPr kumimoji="1" lang="en-US" altLang="ja-JP" dirty="0">
              <a:solidFill>
                <a:schemeClr val="tx1"/>
              </a:solidFill>
              <a:latin typeface="UD デジタル 教科書体 NK-B" panose="02020700000000000000" pitchFamily="18" charset="-128"/>
              <a:ea typeface="UD デジタル 教科書体 NK-B" panose="02020700000000000000" pitchFamily="18" charset="-128"/>
            </a:endParaRPr>
          </a:p>
          <a:p>
            <a:pPr algn="ctr"/>
            <a:r>
              <a:rPr kumimoji="1" lang="ja-JP" altLang="en-US" dirty="0">
                <a:solidFill>
                  <a:schemeClr val="tx1"/>
                </a:solidFill>
                <a:latin typeface="UD デジタル 教科書体 NK-B" panose="02020700000000000000" pitchFamily="18" charset="-128"/>
                <a:ea typeface="UD デジタル 教科書体 NK-B" panose="02020700000000000000" pitchFamily="18" charset="-128"/>
              </a:rPr>
              <a:t>兵庫・大阪が、協調と切磋琢磨をしながら</a:t>
            </a:r>
            <a:endParaRPr kumimoji="1" lang="en-US" altLang="ja-JP" dirty="0">
              <a:solidFill>
                <a:schemeClr val="tx1"/>
              </a:solidFill>
              <a:latin typeface="UD デジタル 教科書体 NK-B" panose="02020700000000000000" pitchFamily="18" charset="-128"/>
              <a:ea typeface="UD デジタル 教科書体 NK-B" panose="02020700000000000000" pitchFamily="18" charset="-128"/>
            </a:endParaRPr>
          </a:p>
          <a:p>
            <a:pPr algn="ctr"/>
            <a:r>
              <a:rPr kumimoji="1" lang="ja-JP" altLang="en-US" dirty="0">
                <a:solidFill>
                  <a:schemeClr val="tx1"/>
                </a:solidFill>
                <a:latin typeface="UD デジタル 教科書体 NK-B" panose="02020700000000000000" pitchFamily="18" charset="-128"/>
                <a:ea typeface="UD デジタル 教科書体 NK-B" panose="02020700000000000000" pitchFamily="18" charset="-128"/>
              </a:rPr>
              <a:t>両府県のポテンシャルを高め、成長を実現</a:t>
            </a:r>
          </a:p>
        </p:txBody>
      </p:sp>
      <p:sp>
        <p:nvSpPr>
          <p:cNvPr id="6" name="スライド番号プレースホルダー 5"/>
          <p:cNvSpPr>
            <a:spLocks noGrp="1"/>
          </p:cNvSpPr>
          <p:nvPr>
            <p:ph type="sldNum" sz="quarter" idx="12"/>
          </p:nvPr>
        </p:nvSpPr>
        <p:spPr/>
        <p:txBody>
          <a:bodyPr/>
          <a:lstStyle/>
          <a:p>
            <a:fld id="{87C2D5A9-7FE8-4BCE-BC19-6C3698A60E78}" type="slidenum">
              <a:rPr kumimoji="1" lang="ja-JP" altLang="en-US" smtClean="0"/>
              <a:t>1</a:t>
            </a:fld>
            <a:endParaRPr kumimoji="1" lang="ja-JP" altLang="en-US"/>
          </a:p>
        </p:txBody>
      </p:sp>
    </p:spTree>
    <p:extLst>
      <p:ext uri="{BB962C8B-B14F-4D97-AF65-F5344CB8AC3E}">
        <p14:creationId xmlns:p14="http://schemas.microsoft.com/office/powerpoint/2010/main" val="103162259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角丸四角形 8"/>
          <p:cNvSpPr/>
          <p:nvPr/>
        </p:nvSpPr>
        <p:spPr>
          <a:xfrm>
            <a:off x="87990" y="566422"/>
            <a:ext cx="9791612" cy="862501"/>
          </a:xfrm>
          <a:prstGeom prst="round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326663"/>
            <a:endParaRPr lang="en-US" altLang="ja-JP" sz="1143" b="1" dirty="0">
              <a:solidFill>
                <a:prstClr val="black"/>
              </a:solidFill>
              <a:latin typeface="BIZ UDPゴシック" panose="020B0400000000000000" pitchFamily="50" charset="-128"/>
              <a:ea typeface="BIZ UDPゴシック" panose="020B0400000000000000" pitchFamily="50" charset="-128"/>
            </a:endParaRPr>
          </a:p>
        </p:txBody>
      </p:sp>
      <p:sp>
        <p:nvSpPr>
          <p:cNvPr id="28" name="角丸四角形 27"/>
          <p:cNvSpPr/>
          <p:nvPr/>
        </p:nvSpPr>
        <p:spPr>
          <a:xfrm>
            <a:off x="181228" y="656726"/>
            <a:ext cx="9706123" cy="722472"/>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defTabSz="326663">
              <a:lnSpc>
                <a:spcPts val="2050"/>
              </a:lnSpc>
              <a:spcAft>
                <a:spcPts val="600"/>
              </a:spcAft>
            </a:pPr>
            <a:r>
              <a:rPr lang="ja-JP" altLang="en-US" sz="1900" b="1" dirty="0">
                <a:solidFill>
                  <a:prstClr val="black"/>
                </a:solidFill>
                <a:latin typeface="UD デジタル 教科書体 NK-B" panose="02020700000000000000" pitchFamily="18" charset="-128"/>
                <a:ea typeface="UD デジタル 教科書体 NK-B" panose="02020700000000000000" pitchFamily="18" charset="-128"/>
              </a:rPr>
              <a:t>◆ 万博を契機として、まずはインバウンドの早期回復をめざすとともに、海外から「ヒト・モノ・</a:t>
            </a:r>
            <a:endParaRPr lang="en-US" altLang="ja-JP" sz="1900" b="1" dirty="0">
              <a:solidFill>
                <a:prstClr val="black"/>
              </a:solidFill>
              <a:latin typeface="UD デジタル 教科書体 NK-B" panose="02020700000000000000" pitchFamily="18" charset="-128"/>
              <a:ea typeface="UD デジタル 教科書体 NK-B" panose="02020700000000000000" pitchFamily="18" charset="-128"/>
            </a:endParaRPr>
          </a:p>
          <a:p>
            <a:pPr defTabSz="326663">
              <a:lnSpc>
                <a:spcPts val="2050"/>
              </a:lnSpc>
              <a:spcAft>
                <a:spcPts val="600"/>
              </a:spcAft>
            </a:pPr>
            <a:r>
              <a:rPr lang="ja-JP" altLang="en-US" sz="1900" b="1" dirty="0">
                <a:solidFill>
                  <a:prstClr val="black"/>
                </a:solidFill>
                <a:latin typeface="UD デジタル 教科書体 NK-B" panose="02020700000000000000" pitchFamily="18" charset="-128"/>
                <a:ea typeface="UD デジタル 教科書体 NK-B" panose="02020700000000000000" pitchFamily="18" charset="-128"/>
              </a:rPr>
              <a:t>　　 投資」を呼び込むため、海外における「両府県知事によるトッププロモーション」を実施</a:t>
            </a:r>
            <a:endParaRPr lang="en-US" altLang="ja-JP" sz="1900" b="1" dirty="0">
              <a:solidFill>
                <a:prstClr val="black"/>
              </a:solidFill>
              <a:latin typeface="UD デジタル 教科書体 NK-B" panose="02020700000000000000" pitchFamily="18" charset="-128"/>
              <a:ea typeface="UD デジタル 教科書体 NK-B" panose="02020700000000000000" pitchFamily="18" charset="-128"/>
            </a:endParaRPr>
          </a:p>
        </p:txBody>
      </p:sp>
      <p:sp>
        <p:nvSpPr>
          <p:cNvPr id="20" name="二等辺三角形 19"/>
          <p:cNvSpPr/>
          <p:nvPr/>
        </p:nvSpPr>
        <p:spPr>
          <a:xfrm rot="5400000">
            <a:off x="3502078" y="4163664"/>
            <a:ext cx="3312107" cy="739298"/>
          </a:xfrm>
          <a:prstGeom prst="triangle">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26663"/>
            <a:endParaRPr lang="ja-JP" altLang="en-US" sz="1286">
              <a:solidFill>
                <a:prstClr val="white"/>
              </a:solidFill>
              <a:latin typeface="Calibri" panose="020F0502020204030204"/>
              <a:ea typeface="游ゴシック" panose="020B0400000000000000" pitchFamily="50" charset="-128"/>
            </a:endParaRPr>
          </a:p>
        </p:txBody>
      </p:sp>
      <p:sp>
        <p:nvSpPr>
          <p:cNvPr id="30" name="正方形/長方形 29"/>
          <p:cNvSpPr/>
          <p:nvPr/>
        </p:nvSpPr>
        <p:spPr>
          <a:xfrm>
            <a:off x="0" y="-12205"/>
            <a:ext cx="9906000" cy="501986"/>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r>
              <a:rPr lang="ja-JP" altLang="en-US" sz="2290" b="1" dirty="0">
                <a:latin typeface="UD デジタル 教科書体 NK-B" panose="02020700000000000000" pitchFamily="18" charset="-128"/>
                <a:ea typeface="UD デジタル 教科書体 NK-B" panose="02020700000000000000" pitchFamily="18" charset="-128"/>
              </a:rPr>
              <a:t>海外向け両知事トッププロモーションの実施　</a:t>
            </a:r>
          </a:p>
        </p:txBody>
      </p:sp>
      <p:sp>
        <p:nvSpPr>
          <p:cNvPr id="31" name="正方形/長方形 30"/>
          <p:cNvSpPr/>
          <p:nvPr/>
        </p:nvSpPr>
        <p:spPr>
          <a:xfrm>
            <a:off x="235130" y="61649"/>
            <a:ext cx="1711317" cy="35427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r>
              <a:rPr lang="ja-JP" altLang="en-US" sz="1600" dirty="0">
                <a:solidFill>
                  <a:schemeClr val="tx1"/>
                </a:solidFill>
                <a:latin typeface="UD デジタル 教科書体 NK-B" panose="02020700000000000000" pitchFamily="18" charset="-128"/>
                <a:ea typeface="UD デジタル 教科書体 NK-B" panose="02020700000000000000" pitchFamily="18" charset="-128"/>
              </a:rPr>
              <a:t>全</a:t>
            </a:r>
            <a:r>
              <a:rPr lang="en-US" altLang="ja-JP" sz="1600" dirty="0">
                <a:solidFill>
                  <a:schemeClr val="tx1"/>
                </a:solidFill>
                <a:latin typeface="UD デジタル 教科書体 NK-B" panose="02020700000000000000" pitchFamily="18" charset="-128"/>
                <a:ea typeface="UD デジタル 教科書体 NK-B" panose="02020700000000000000" pitchFamily="18" charset="-128"/>
              </a:rPr>
              <a:t>PT</a:t>
            </a:r>
            <a:r>
              <a:rPr lang="ja-JP" altLang="en-US" sz="1600" dirty="0">
                <a:solidFill>
                  <a:schemeClr val="tx1"/>
                </a:solidFill>
                <a:latin typeface="UD デジタル 教科書体 NK-B" panose="02020700000000000000" pitchFamily="18" charset="-128"/>
                <a:ea typeface="UD デジタル 教科書体 NK-B" panose="02020700000000000000" pitchFamily="18" charset="-128"/>
              </a:rPr>
              <a:t>共通</a:t>
            </a:r>
          </a:p>
        </p:txBody>
      </p:sp>
      <p:sp>
        <p:nvSpPr>
          <p:cNvPr id="32" name="角丸四角形 31"/>
          <p:cNvSpPr/>
          <p:nvPr/>
        </p:nvSpPr>
        <p:spPr>
          <a:xfrm>
            <a:off x="87990" y="2006279"/>
            <a:ext cx="4559263" cy="4807366"/>
          </a:xfrm>
          <a:prstGeom prst="roundRect">
            <a:avLst>
              <a:gd name="adj" fmla="val 6195"/>
            </a:avLst>
          </a:prstGeom>
          <a:solidFill>
            <a:schemeClr val="accent1">
              <a:lumMod val="20000"/>
              <a:lumOff val="80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dirty="0">
                <a:solidFill>
                  <a:schemeClr val="tx1"/>
                </a:solidFill>
                <a:latin typeface="UD デジタル 教科書体 NK-B" panose="02020700000000000000" pitchFamily="18" charset="-128"/>
                <a:ea typeface="UD デジタル 教科書体 NK-B" panose="02020700000000000000" pitchFamily="18" charset="-128"/>
              </a:rPr>
              <a:t>　</a:t>
            </a:r>
            <a:endParaRPr kumimoji="1" lang="en-US" altLang="ja-JP" dirty="0">
              <a:solidFill>
                <a:schemeClr val="tx1"/>
              </a:solidFill>
              <a:latin typeface="UD デジタル 教科書体 NK-B" panose="02020700000000000000" pitchFamily="18" charset="-128"/>
              <a:ea typeface="UD デジタル 教科書体 NK-B" panose="02020700000000000000" pitchFamily="18" charset="-128"/>
            </a:endParaRPr>
          </a:p>
        </p:txBody>
      </p:sp>
      <p:sp>
        <p:nvSpPr>
          <p:cNvPr id="40" name="角丸四角形 39"/>
          <p:cNvSpPr/>
          <p:nvPr/>
        </p:nvSpPr>
        <p:spPr>
          <a:xfrm>
            <a:off x="5535272" y="2257165"/>
            <a:ext cx="4344330" cy="4583067"/>
          </a:xfrm>
          <a:prstGeom prst="roundRect">
            <a:avLst>
              <a:gd name="adj" fmla="val 6195"/>
            </a:avLst>
          </a:prstGeom>
          <a:noFill/>
          <a:ln w="2857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dirty="0">
                <a:solidFill>
                  <a:schemeClr val="tx1"/>
                </a:solidFill>
                <a:latin typeface="UD デジタル 教科書体 NK-B" panose="02020700000000000000" pitchFamily="18" charset="-128"/>
                <a:ea typeface="UD デジタル 教科書体 NK-B" panose="02020700000000000000" pitchFamily="18" charset="-128"/>
              </a:rPr>
              <a:t>　</a:t>
            </a:r>
            <a:endParaRPr kumimoji="1" lang="en-US" altLang="ja-JP" dirty="0">
              <a:solidFill>
                <a:schemeClr val="tx1"/>
              </a:solidFill>
              <a:latin typeface="UD デジタル 教科書体 NK-B" panose="02020700000000000000" pitchFamily="18" charset="-128"/>
              <a:ea typeface="UD デジタル 教科書体 NK-B" panose="02020700000000000000" pitchFamily="18" charset="-128"/>
            </a:endParaRPr>
          </a:p>
        </p:txBody>
      </p:sp>
      <p:sp>
        <p:nvSpPr>
          <p:cNvPr id="42" name="テキスト ボックス 41"/>
          <p:cNvSpPr txBox="1"/>
          <p:nvPr/>
        </p:nvSpPr>
        <p:spPr>
          <a:xfrm>
            <a:off x="181228" y="3251753"/>
            <a:ext cx="4580047" cy="369332"/>
          </a:xfrm>
          <a:prstGeom prst="rect">
            <a:avLst/>
          </a:prstGeom>
          <a:noFill/>
        </p:spPr>
        <p:txBody>
          <a:bodyPr wrap="square" rtlCol="0">
            <a:spAutoFit/>
          </a:bodyPr>
          <a:lstStyle/>
          <a:p>
            <a:r>
              <a:rPr lang="ja-JP" altLang="en-US" dirty="0">
                <a:latin typeface="UD デジタル 教科書体 NK-B" panose="02020700000000000000" pitchFamily="18" charset="-128"/>
                <a:ea typeface="UD デジタル 教科書体 NK-B" panose="02020700000000000000" pitchFamily="18" charset="-128"/>
              </a:rPr>
              <a:t>◇ インバウンド回復に向けた</a:t>
            </a:r>
            <a:r>
              <a:rPr lang="en-US" altLang="ja-JP" dirty="0">
                <a:latin typeface="UD デジタル 教科書体 NK-B" panose="02020700000000000000" pitchFamily="18" charset="-128"/>
                <a:ea typeface="UD デジタル 教科書体 NK-B" panose="02020700000000000000" pitchFamily="18" charset="-128"/>
              </a:rPr>
              <a:t>PR</a:t>
            </a:r>
          </a:p>
        </p:txBody>
      </p:sp>
      <p:sp>
        <p:nvSpPr>
          <p:cNvPr id="43" name="テキスト ボックス 42"/>
          <p:cNvSpPr txBox="1"/>
          <p:nvPr/>
        </p:nvSpPr>
        <p:spPr>
          <a:xfrm>
            <a:off x="130865" y="1579578"/>
            <a:ext cx="5057785" cy="400110"/>
          </a:xfrm>
          <a:prstGeom prst="rect">
            <a:avLst/>
          </a:prstGeom>
          <a:noFill/>
        </p:spPr>
        <p:txBody>
          <a:bodyPr wrap="square" rtlCol="0">
            <a:spAutoFit/>
          </a:bodyPr>
          <a:lstStyle/>
          <a:p>
            <a:r>
              <a:rPr kumimoji="1" lang="en-US" altLang="ja-JP" sz="2000" dirty="0">
                <a:latin typeface="UD デジタル 教科書体 NK-B" panose="02020700000000000000" pitchFamily="18" charset="-128"/>
                <a:ea typeface="UD デジタル 教科書体 NK-B" panose="02020700000000000000" pitchFamily="18" charset="-128"/>
              </a:rPr>
              <a:t>【</a:t>
            </a:r>
            <a:r>
              <a:rPr lang="ja-JP" altLang="en-US" sz="2000" dirty="0">
                <a:latin typeface="UD デジタル 教科書体 NK-B" panose="02020700000000000000" pitchFamily="18" charset="-128"/>
                <a:ea typeface="UD デジタル 教科書体 NK-B" panose="02020700000000000000" pitchFamily="18" charset="-128"/>
              </a:rPr>
              <a:t>トッププロモーションの視点</a:t>
            </a:r>
            <a:r>
              <a:rPr kumimoji="1" lang="en-US" altLang="ja-JP" sz="2000" dirty="0">
                <a:latin typeface="UD デジタル 教科書体 NK-B" panose="02020700000000000000" pitchFamily="18" charset="-128"/>
                <a:ea typeface="UD デジタル 教科書体 NK-B" panose="02020700000000000000" pitchFamily="18" charset="-128"/>
              </a:rPr>
              <a:t>】</a:t>
            </a:r>
          </a:p>
        </p:txBody>
      </p:sp>
      <p:sp>
        <p:nvSpPr>
          <p:cNvPr id="44" name="テキスト ボックス 43"/>
          <p:cNvSpPr txBox="1"/>
          <p:nvPr/>
        </p:nvSpPr>
        <p:spPr>
          <a:xfrm>
            <a:off x="5616026" y="1561644"/>
            <a:ext cx="4046453" cy="688256"/>
          </a:xfrm>
          <a:prstGeom prst="rect">
            <a:avLst/>
          </a:prstGeom>
          <a:noFill/>
        </p:spPr>
        <p:txBody>
          <a:bodyPr wrap="square" lIns="0" tIns="36000" rIns="0" bIns="36000" rtlCol="0">
            <a:spAutoFit/>
          </a:bodyPr>
          <a:lstStyle/>
          <a:p>
            <a:r>
              <a:rPr lang="en-US" altLang="ja-JP" sz="2000" dirty="0">
                <a:latin typeface="UD デジタル 教科書体 NK-B" panose="02020700000000000000" pitchFamily="18" charset="-128"/>
                <a:ea typeface="UD デジタル 教科書体 NK-B" panose="02020700000000000000" pitchFamily="18" charset="-128"/>
              </a:rPr>
              <a:t>【</a:t>
            </a:r>
            <a:r>
              <a:rPr lang="ja-JP" altLang="en-US" sz="2000" dirty="0">
                <a:latin typeface="UD デジタル 教科書体 NK-B" panose="02020700000000000000" pitchFamily="18" charset="-128"/>
                <a:ea typeface="UD デジタル 教科書体 NK-B" panose="02020700000000000000" pitchFamily="18" charset="-128"/>
              </a:rPr>
              <a:t>トッププロモーションの実施</a:t>
            </a:r>
            <a:r>
              <a:rPr lang="en-US" altLang="ja-JP" sz="2000" dirty="0">
                <a:latin typeface="UD デジタル 教科書体 NK-B" panose="02020700000000000000" pitchFamily="18" charset="-128"/>
                <a:ea typeface="UD デジタル 教科書体 NK-B" panose="02020700000000000000" pitchFamily="18" charset="-128"/>
              </a:rPr>
              <a:t>】</a:t>
            </a:r>
          </a:p>
          <a:p>
            <a:r>
              <a:rPr kumimoji="1" lang="ja-JP" altLang="en-US" sz="2000" dirty="0">
                <a:latin typeface="UD デジタル 教科書体 NK-B" panose="02020700000000000000" pitchFamily="18" charset="-128"/>
                <a:ea typeface="UD デジタル 教科書体 NK-B" panose="02020700000000000000" pitchFamily="18" charset="-128"/>
              </a:rPr>
              <a:t>　（</a:t>
            </a:r>
            <a:r>
              <a:rPr kumimoji="1" lang="en-US" altLang="ja-JP" sz="2000" dirty="0">
                <a:latin typeface="UD デジタル 教科書体 NK-B" panose="02020700000000000000" pitchFamily="18" charset="-128"/>
                <a:ea typeface="UD デジタル 教科書体 NK-B" panose="02020700000000000000" pitchFamily="18" charset="-128"/>
              </a:rPr>
              <a:t>2023</a:t>
            </a:r>
            <a:r>
              <a:rPr kumimoji="1" lang="ja-JP" altLang="en-US" sz="2000" dirty="0">
                <a:latin typeface="UD デジタル 教科書体 NK-B" panose="02020700000000000000" pitchFamily="18" charset="-128"/>
                <a:ea typeface="UD デジタル 教科書体 NK-B" panose="02020700000000000000" pitchFamily="18" charset="-128"/>
              </a:rPr>
              <a:t>～２０２５年度）</a:t>
            </a:r>
          </a:p>
        </p:txBody>
      </p:sp>
      <p:sp>
        <p:nvSpPr>
          <p:cNvPr id="57" name="テキスト ボックス 56"/>
          <p:cNvSpPr txBox="1"/>
          <p:nvPr/>
        </p:nvSpPr>
        <p:spPr>
          <a:xfrm>
            <a:off x="5616026" y="2420227"/>
            <a:ext cx="4768257" cy="646331"/>
          </a:xfrm>
          <a:prstGeom prst="rect">
            <a:avLst/>
          </a:prstGeom>
          <a:noFill/>
        </p:spPr>
        <p:txBody>
          <a:bodyPr wrap="square" rtlCol="0">
            <a:spAutoFit/>
          </a:bodyPr>
          <a:lstStyle/>
          <a:p>
            <a:r>
              <a:rPr lang="ja-JP" altLang="en-US" sz="1400" dirty="0">
                <a:latin typeface="UD デジタル 教科書体 NK-B" panose="02020700000000000000" pitchFamily="18" charset="-128"/>
                <a:ea typeface="UD デジタル 教科書体 NK-B" panose="02020700000000000000" pitchFamily="18" charset="-128"/>
              </a:rPr>
              <a:t> ■</a:t>
            </a:r>
            <a:r>
              <a:rPr lang="ja-JP" altLang="en-US" sz="1600" dirty="0">
                <a:latin typeface="UD デジタル 教科書体 NK-B" panose="02020700000000000000" pitchFamily="18" charset="-128"/>
                <a:ea typeface="UD デジタル 教科書体 NK-B" panose="02020700000000000000" pitchFamily="18" charset="-128"/>
              </a:rPr>
              <a:t> </a:t>
            </a:r>
            <a:r>
              <a:rPr lang="ja-JP" altLang="en-US" dirty="0">
                <a:latin typeface="UD デジタル 教科書体 NK-B" panose="02020700000000000000" pitchFamily="18" charset="-128"/>
                <a:ea typeface="UD デジタル 教科書体 NK-B" panose="02020700000000000000" pitchFamily="18" charset="-128"/>
              </a:rPr>
              <a:t>優先順位をつけながら、両府県知事</a:t>
            </a:r>
            <a:endParaRPr lang="en-US" altLang="ja-JP" dirty="0">
              <a:latin typeface="UD デジタル 教科書体 NK-B" panose="02020700000000000000" pitchFamily="18" charset="-128"/>
              <a:ea typeface="UD デジタル 教科書体 NK-B" panose="02020700000000000000" pitchFamily="18" charset="-128"/>
            </a:endParaRPr>
          </a:p>
          <a:p>
            <a:r>
              <a:rPr lang="ja-JP" altLang="en-US" dirty="0">
                <a:latin typeface="UD デジタル 教科書体 NK-B" panose="02020700000000000000" pitchFamily="18" charset="-128"/>
                <a:ea typeface="UD デジタル 教科書体 NK-B" panose="02020700000000000000" pitchFamily="18" charset="-128"/>
              </a:rPr>
              <a:t>　　による効果的なプロモーションを実施</a:t>
            </a:r>
            <a:endParaRPr lang="en-US" altLang="ja-JP" dirty="0">
              <a:latin typeface="UD デジタル 教科書体 NK-B" panose="02020700000000000000" pitchFamily="18" charset="-128"/>
              <a:ea typeface="UD デジタル 教科書体 NK-B" panose="02020700000000000000" pitchFamily="18" charset="-128"/>
            </a:endParaRPr>
          </a:p>
        </p:txBody>
      </p:sp>
      <p:sp>
        <p:nvSpPr>
          <p:cNvPr id="29" name="テキスト ボックス 28"/>
          <p:cNvSpPr txBox="1"/>
          <p:nvPr/>
        </p:nvSpPr>
        <p:spPr>
          <a:xfrm>
            <a:off x="507187" y="3527676"/>
            <a:ext cx="4149479" cy="738664"/>
          </a:xfrm>
          <a:prstGeom prst="rect">
            <a:avLst/>
          </a:prstGeom>
          <a:noFill/>
        </p:spPr>
        <p:txBody>
          <a:bodyPr wrap="square" rtlCol="0">
            <a:spAutoFit/>
          </a:bodyPr>
          <a:lstStyle/>
          <a:p>
            <a:pPr marL="285750" indent="-285750">
              <a:buFont typeface="Arial" panose="020B0604020202020204" pitchFamily="34" charset="0"/>
              <a:buChar char="•"/>
            </a:pPr>
            <a:r>
              <a:rPr lang="ja-JP" altLang="en-US" sz="1400" dirty="0">
                <a:latin typeface="UD デジタル 教科書体 NP-R" panose="02020400000000000000" pitchFamily="18" charset="-128"/>
                <a:ea typeface="UD デジタル 教科書体 NP-R" panose="02020400000000000000" pitchFamily="18" charset="-128"/>
              </a:rPr>
              <a:t>令和４年６月、インバウンドの受入れが再開</a:t>
            </a:r>
            <a:endParaRPr lang="en-US" altLang="ja-JP" sz="1400" dirty="0">
              <a:latin typeface="UD デジタル 教科書体 NP-R" panose="02020400000000000000" pitchFamily="18" charset="-128"/>
              <a:ea typeface="UD デジタル 教科書体 NP-R" panose="02020400000000000000" pitchFamily="18" charset="-128"/>
            </a:endParaRPr>
          </a:p>
          <a:p>
            <a:pPr marL="285750" indent="-285750">
              <a:buFont typeface="Arial" panose="020B0604020202020204" pitchFamily="34" charset="0"/>
              <a:buChar char="•"/>
            </a:pPr>
            <a:r>
              <a:rPr lang="ja-JP" altLang="en-US" sz="1400" dirty="0">
                <a:latin typeface="UD デジタル 教科書体 NP-R" panose="02020400000000000000" pitchFamily="18" charset="-128"/>
                <a:ea typeface="UD デジタル 教科書体 NP-R" panose="02020400000000000000" pitchFamily="18" charset="-128"/>
              </a:rPr>
              <a:t>今後の受入れ拡大に合わせ、コロナ禍で急激に落ち込んだインバウンドを再び取込む必要</a:t>
            </a:r>
            <a:endParaRPr lang="en-US" altLang="ja-JP" sz="1400" dirty="0">
              <a:latin typeface="UD デジタル 教科書体 NP-R" panose="02020400000000000000" pitchFamily="18" charset="-128"/>
              <a:ea typeface="UD デジタル 教科書体 NP-R" panose="02020400000000000000" pitchFamily="18" charset="-128"/>
            </a:endParaRPr>
          </a:p>
        </p:txBody>
      </p:sp>
      <p:sp>
        <p:nvSpPr>
          <p:cNvPr id="33" name="テキスト ボックス 32"/>
          <p:cNvSpPr txBox="1"/>
          <p:nvPr/>
        </p:nvSpPr>
        <p:spPr>
          <a:xfrm>
            <a:off x="181228" y="2071897"/>
            <a:ext cx="4580047" cy="369332"/>
          </a:xfrm>
          <a:prstGeom prst="rect">
            <a:avLst/>
          </a:prstGeom>
          <a:noFill/>
        </p:spPr>
        <p:txBody>
          <a:bodyPr wrap="square" rtlCol="0">
            <a:spAutoFit/>
          </a:bodyPr>
          <a:lstStyle/>
          <a:p>
            <a:r>
              <a:rPr lang="ja-JP" altLang="en-US" dirty="0">
                <a:latin typeface="UD デジタル 教科書体 NK-B" panose="02020700000000000000" pitchFamily="18" charset="-128"/>
                <a:ea typeface="UD デジタル 教科書体 NK-B" panose="02020700000000000000" pitchFamily="18" charset="-128"/>
              </a:rPr>
              <a:t>◇ 大阪・関西万博の</a:t>
            </a:r>
            <a:r>
              <a:rPr lang="en-US" altLang="ja-JP" dirty="0">
                <a:latin typeface="UD デジタル 教科書体 NK-B" panose="02020700000000000000" pitchFamily="18" charset="-128"/>
                <a:ea typeface="UD デジタル 教科書体 NK-B" panose="02020700000000000000" pitchFamily="18" charset="-128"/>
              </a:rPr>
              <a:t>PR</a:t>
            </a:r>
          </a:p>
        </p:txBody>
      </p:sp>
      <p:sp>
        <p:nvSpPr>
          <p:cNvPr id="35" name="テキスト ボックス 34"/>
          <p:cNvSpPr txBox="1"/>
          <p:nvPr/>
        </p:nvSpPr>
        <p:spPr>
          <a:xfrm>
            <a:off x="511890" y="2373578"/>
            <a:ext cx="4061379" cy="954107"/>
          </a:xfrm>
          <a:prstGeom prst="rect">
            <a:avLst/>
          </a:prstGeom>
          <a:noFill/>
        </p:spPr>
        <p:txBody>
          <a:bodyPr wrap="square" rtlCol="0">
            <a:spAutoFit/>
          </a:bodyPr>
          <a:lstStyle/>
          <a:p>
            <a:pPr marL="285750" indent="-285750">
              <a:buFont typeface="Arial" panose="020B0604020202020204" pitchFamily="34" charset="0"/>
              <a:buChar char="•"/>
            </a:pPr>
            <a:r>
              <a:rPr lang="en-US" altLang="ja-JP" sz="1400" dirty="0">
                <a:latin typeface="UD デジタル 教科書体 NP-R" panose="02020400000000000000" pitchFamily="18" charset="-128"/>
                <a:ea typeface="UD デジタル 教科書体 NP-R" panose="02020400000000000000" pitchFamily="18" charset="-128"/>
              </a:rPr>
              <a:t>2025</a:t>
            </a:r>
            <a:r>
              <a:rPr lang="ja-JP" altLang="en-US" sz="1400" dirty="0">
                <a:latin typeface="UD デジタル 教科書体 NP-R" panose="02020400000000000000" pitchFamily="18" charset="-128"/>
                <a:ea typeface="UD デジタル 教科書体 NP-R" panose="02020400000000000000" pitchFamily="18" charset="-128"/>
              </a:rPr>
              <a:t>年に開催する万博は、世界中から人々が集まる絶好の機会</a:t>
            </a:r>
            <a:endParaRPr lang="en-US" altLang="ja-JP" sz="1400" dirty="0">
              <a:latin typeface="UD デジタル 教科書体 NP-R" panose="02020400000000000000" pitchFamily="18" charset="-128"/>
              <a:ea typeface="UD デジタル 教科書体 NP-R" panose="02020400000000000000" pitchFamily="18" charset="-128"/>
            </a:endParaRPr>
          </a:p>
          <a:p>
            <a:pPr marL="285750" indent="-285750">
              <a:buFont typeface="Arial" panose="020B0604020202020204" pitchFamily="34" charset="0"/>
              <a:buChar char="•"/>
            </a:pPr>
            <a:r>
              <a:rPr lang="ja-JP" altLang="en-US" sz="1400" dirty="0">
                <a:latin typeface="UD デジタル 教科書体 NP-R" panose="02020400000000000000" pitchFamily="18" charset="-128"/>
                <a:ea typeface="UD デジタル 教科書体 NP-R" panose="02020400000000000000" pitchFamily="18" charset="-128"/>
              </a:rPr>
              <a:t>この機を逃さず、広域観光エリアとして海外に</a:t>
            </a:r>
            <a:r>
              <a:rPr lang="en-US" altLang="ja-JP" sz="1400" dirty="0">
                <a:latin typeface="UD デジタル 教科書体 NP-R" panose="02020400000000000000" pitchFamily="18" charset="-128"/>
                <a:ea typeface="UD デジタル 教科書体 NP-R" panose="02020400000000000000" pitchFamily="18" charset="-128"/>
              </a:rPr>
              <a:t>PR</a:t>
            </a:r>
          </a:p>
        </p:txBody>
      </p:sp>
      <p:sp>
        <p:nvSpPr>
          <p:cNvPr id="62" name="テキスト ボックス 61"/>
          <p:cNvSpPr txBox="1"/>
          <p:nvPr/>
        </p:nvSpPr>
        <p:spPr>
          <a:xfrm>
            <a:off x="4845965" y="2592544"/>
            <a:ext cx="677108" cy="3074223"/>
          </a:xfrm>
          <a:prstGeom prst="rect">
            <a:avLst/>
          </a:prstGeom>
          <a:noFill/>
        </p:spPr>
        <p:txBody>
          <a:bodyPr vert="eaVert" wrap="square" rtlCol="0">
            <a:spAutoFit/>
          </a:bodyPr>
          <a:lstStyle/>
          <a:p>
            <a:r>
              <a:rPr lang="ja-JP" altLang="en-US" sz="1600" dirty="0">
                <a:solidFill>
                  <a:srgbClr val="FFC000"/>
                </a:solidFill>
                <a:latin typeface="UD デジタル 教科書体 NK-B" panose="02020700000000000000" pitchFamily="18" charset="-128"/>
                <a:ea typeface="UD デジタル 教科書体 NK-B" panose="02020700000000000000" pitchFamily="18" charset="-128"/>
              </a:rPr>
              <a:t>●</a:t>
            </a:r>
            <a:r>
              <a:rPr lang="ja-JP" altLang="en-US" sz="1600" dirty="0">
                <a:latin typeface="UD デジタル 教科書体 NK-B" panose="02020700000000000000" pitchFamily="18" charset="-128"/>
                <a:ea typeface="UD デジタル 教科書体 NK-B" panose="02020700000000000000" pitchFamily="18" charset="-128"/>
              </a:rPr>
              <a:t>　海外に売り込むコンテンツ</a:t>
            </a:r>
            <a:endParaRPr lang="en-US" altLang="ja-JP" sz="1600" dirty="0">
              <a:latin typeface="UD デジタル 教科書体 NK-B" panose="02020700000000000000" pitchFamily="18" charset="-128"/>
              <a:ea typeface="UD デジタル 教科書体 NK-B" panose="02020700000000000000" pitchFamily="18" charset="-128"/>
            </a:endParaRPr>
          </a:p>
          <a:p>
            <a:r>
              <a:rPr lang="ja-JP" altLang="en-US" sz="1600" dirty="0">
                <a:solidFill>
                  <a:srgbClr val="FFC000"/>
                </a:solidFill>
                <a:latin typeface="UD デジタル 教科書体 NK-B" panose="02020700000000000000" pitchFamily="18" charset="-128"/>
                <a:ea typeface="UD デジタル 教科書体 NK-B" panose="02020700000000000000" pitchFamily="18" charset="-128"/>
              </a:rPr>
              <a:t>●</a:t>
            </a:r>
            <a:r>
              <a:rPr lang="ja-JP" altLang="en-US" sz="1600" dirty="0">
                <a:latin typeface="UD デジタル 教科書体 NK-B" panose="02020700000000000000" pitchFamily="18" charset="-128"/>
                <a:ea typeface="UD デジタル 教科書体 NK-B" panose="02020700000000000000" pitchFamily="18" charset="-128"/>
              </a:rPr>
              <a:t>　ターゲットとする地域</a:t>
            </a:r>
            <a:endParaRPr lang="en-US" altLang="ja-JP" sz="1600" dirty="0">
              <a:latin typeface="UD デジタル 教科書体 NK-B" panose="02020700000000000000" pitchFamily="18" charset="-128"/>
              <a:ea typeface="UD デジタル 教科書体 NK-B" panose="02020700000000000000" pitchFamily="18" charset="-128"/>
            </a:endParaRPr>
          </a:p>
        </p:txBody>
      </p:sp>
      <p:sp>
        <p:nvSpPr>
          <p:cNvPr id="63" name="テキスト ボックス 62"/>
          <p:cNvSpPr txBox="1"/>
          <p:nvPr/>
        </p:nvSpPr>
        <p:spPr>
          <a:xfrm>
            <a:off x="4956794" y="5544090"/>
            <a:ext cx="430887" cy="1418829"/>
          </a:xfrm>
          <a:prstGeom prst="rect">
            <a:avLst/>
          </a:prstGeom>
          <a:noFill/>
        </p:spPr>
        <p:txBody>
          <a:bodyPr vert="eaVert" wrap="square" rtlCol="0">
            <a:spAutoFit/>
          </a:bodyPr>
          <a:lstStyle/>
          <a:p>
            <a:r>
              <a:rPr lang="ja-JP" altLang="en-US" sz="1600" dirty="0">
                <a:latin typeface="UD デジタル 教科書体 NK-B" panose="02020700000000000000" pitchFamily="18" charset="-128"/>
                <a:ea typeface="UD デジタル 教科書体 NK-B" panose="02020700000000000000" pitchFamily="18" charset="-128"/>
              </a:rPr>
              <a:t>を整理</a:t>
            </a:r>
            <a:endParaRPr lang="en-US" altLang="ja-JP" sz="1600" dirty="0">
              <a:latin typeface="UD デジタル 教科書体 NK-B" panose="02020700000000000000" pitchFamily="18" charset="-128"/>
              <a:ea typeface="UD デジタル 教科書体 NK-B" panose="02020700000000000000" pitchFamily="18" charset="-128"/>
            </a:endParaRPr>
          </a:p>
        </p:txBody>
      </p:sp>
      <p:sp>
        <p:nvSpPr>
          <p:cNvPr id="36" name="テキスト ボックス 35"/>
          <p:cNvSpPr txBox="1"/>
          <p:nvPr/>
        </p:nvSpPr>
        <p:spPr>
          <a:xfrm>
            <a:off x="380027" y="4615018"/>
            <a:ext cx="4264157" cy="738664"/>
          </a:xfrm>
          <a:prstGeom prst="rect">
            <a:avLst/>
          </a:prstGeom>
          <a:noFill/>
        </p:spPr>
        <p:txBody>
          <a:bodyPr wrap="square" rtlCol="0">
            <a:spAutoFit/>
          </a:bodyPr>
          <a:lstStyle/>
          <a:p>
            <a:r>
              <a:rPr lang="en-US" altLang="ja-JP" sz="1400" dirty="0">
                <a:latin typeface="UD デジタル 教科書体 NK-B" panose="02020700000000000000" pitchFamily="18" charset="-128"/>
                <a:ea typeface="UD デジタル 教科書体 NK-B" panose="02020700000000000000" pitchFamily="18" charset="-128"/>
              </a:rPr>
              <a:t>【</a:t>
            </a:r>
            <a:r>
              <a:rPr lang="ja-JP" altLang="en-US" sz="1400" dirty="0">
                <a:latin typeface="UD デジタル 教科書体 NK-B" panose="02020700000000000000" pitchFamily="18" charset="-128"/>
                <a:ea typeface="UD デジタル 教科書体 NK-B" panose="02020700000000000000" pitchFamily="18" charset="-128"/>
              </a:rPr>
              <a:t>兵庫県</a:t>
            </a:r>
            <a:r>
              <a:rPr lang="en-US" altLang="ja-JP" sz="1400" dirty="0">
                <a:latin typeface="UD デジタル 教科書体 NK-B" panose="02020700000000000000" pitchFamily="18" charset="-128"/>
                <a:ea typeface="UD デジタル 教科書体 NK-B" panose="02020700000000000000" pitchFamily="18" charset="-128"/>
              </a:rPr>
              <a:t>】</a:t>
            </a:r>
          </a:p>
          <a:p>
            <a:r>
              <a:rPr lang="ja-JP" altLang="en-US" sz="1400" dirty="0">
                <a:latin typeface="UD デジタル 教科書体 NP-R" panose="02020400000000000000" pitchFamily="18" charset="-128"/>
                <a:ea typeface="UD デジタル 教科書体 NP-R" panose="02020400000000000000" pitchFamily="18" charset="-128"/>
              </a:rPr>
              <a:t>高度なものづくり産業、世界有数の科学技術基盤の集積、ブランド農産物   など</a:t>
            </a:r>
            <a:endParaRPr lang="en-US" altLang="ja-JP" sz="1400" dirty="0">
              <a:latin typeface="UD デジタル 教科書体 NP-R" panose="02020400000000000000" pitchFamily="18" charset="-128"/>
              <a:ea typeface="UD デジタル 教科書体 NP-R" panose="02020400000000000000" pitchFamily="18" charset="-128"/>
            </a:endParaRPr>
          </a:p>
        </p:txBody>
      </p:sp>
      <p:sp>
        <p:nvSpPr>
          <p:cNvPr id="7" name="右中かっこ 6"/>
          <p:cNvSpPr/>
          <p:nvPr/>
        </p:nvSpPr>
        <p:spPr>
          <a:xfrm rot="5400000">
            <a:off x="5083293" y="5040684"/>
            <a:ext cx="153147" cy="597116"/>
          </a:xfrm>
          <a:prstGeom prst="rightBrace">
            <a:avLst/>
          </a:prstGeom>
          <a:ln w="22225"/>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a:p>
        </p:txBody>
      </p:sp>
      <p:sp>
        <p:nvSpPr>
          <p:cNvPr id="38" name="テキスト ボックス 37"/>
          <p:cNvSpPr txBox="1"/>
          <p:nvPr/>
        </p:nvSpPr>
        <p:spPr>
          <a:xfrm>
            <a:off x="5983632" y="4345512"/>
            <a:ext cx="5953896" cy="271869"/>
          </a:xfrm>
          <a:prstGeom prst="rect">
            <a:avLst/>
          </a:prstGeom>
          <a:noFill/>
          <a:ln>
            <a:noFill/>
          </a:ln>
        </p:spPr>
        <p:txBody>
          <a:bodyPr wrap="square" rtlCol="0">
            <a:spAutoFit/>
          </a:bodyPr>
          <a:lstStyle/>
          <a:p>
            <a:pPr>
              <a:lnSpc>
                <a:spcPts val="1400"/>
              </a:lnSpc>
              <a:spcBef>
                <a:spcPts val="600"/>
              </a:spcBef>
            </a:pPr>
            <a:r>
              <a:rPr lang="ja-JP" altLang="en-US" sz="1200" dirty="0">
                <a:latin typeface="UD デジタル 教科書体 NK-B" panose="02020700000000000000" pitchFamily="18" charset="-128"/>
                <a:ea typeface="UD デジタル 教科書体 NK-B" panose="02020700000000000000" pitchFamily="18" charset="-128"/>
              </a:rPr>
              <a:t>・兵庫・大阪への国別訪問者の構成比（％）</a:t>
            </a:r>
            <a:endParaRPr kumimoji="1" lang="ja-JP" altLang="en-US" sz="1200" dirty="0">
              <a:latin typeface="UD デジタル 教科書体 NK-B" panose="02020700000000000000" pitchFamily="18" charset="-128"/>
              <a:ea typeface="UD デジタル 教科書体 NK-B" panose="02020700000000000000" pitchFamily="18" charset="-128"/>
            </a:endParaRPr>
          </a:p>
        </p:txBody>
      </p:sp>
      <p:sp>
        <p:nvSpPr>
          <p:cNvPr id="49" name="テキスト ボックス 48"/>
          <p:cNvSpPr txBox="1"/>
          <p:nvPr/>
        </p:nvSpPr>
        <p:spPr>
          <a:xfrm>
            <a:off x="6378693" y="6525784"/>
            <a:ext cx="5953896" cy="271869"/>
          </a:xfrm>
          <a:prstGeom prst="rect">
            <a:avLst/>
          </a:prstGeom>
          <a:noFill/>
          <a:ln>
            <a:noFill/>
          </a:ln>
        </p:spPr>
        <p:txBody>
          <a:bodyPr wrap="square" rtlCol="0">
            <a:spAutoFit/>
          </a:bodyPr>
          <a:lstStyle/>
          <a:p>
            <a:pPr>
              <a:lnSpc>
                <a:spcPts val="1400"/>
              </a:lnSpc>
              <a:spcBef>
                <a:spcPts val="600"/>
              </a:spcBef>
            </a:pPr>
            <a:r>
              <a:rPr kumimoji="1" lang="ja-JP" altLang="en-US" sz="1200" dirty="0">
                <a:latin typeface="UD デジタル 教科書体 NP-R" panose="02020400000000000000" pitchFamily="18" charset="-128"/>
                <a:ea typeface="UD デジタル 教科書体 NP-R" panose="02020400000000000000" pitchFamily="18" charset="-128"/>
              </a:rPr>
              <a:t>（観光庁：訪日外国人消費動向調査</a:t>
            </a:r>
            <a:r>
              <a:rPr kumimoji="1" lang="en-US" altLang="ja-JP" sz="1200" dirty="0">
                <a:latin typeface="UD デジタル 教科書体 NP-R" panose="02020400000000000000" pitchFamily="18" charset="-128"/>
                <a:ea typeface="UD デジタル 教科書体 NP-R" panose="02020400000000000000" pitchFamily="18" charset="-128"/>
              </a:rPr>
              <a:t>2019</a:t>
            </a:r>
            <a:r>
              <a:rPr kumimoji="1" lang="ja-JP" altLang="en-US" sz="1200" dirty="0">
                <a:latin typeface="UD デジタル 教科書体 NP-R" panose="02020400000000000000" pitchFamily="18" charset="-128"/>
                <a:ea typeface="UD デジタル 教科書体 NP-R" panose="02020400000000000000" pitchFamily="18" charset="-128"/>
              </a:rPr>
              <a:t>年）</a:t>
            </a:r>
          </a:p>
        </p:txBody>
      </p:sp>
      <p:sp>
        <p:nvSpPr>
          <p:cNvPr id="50" name="テキスト ボックス 49"/>
          <p:cNvSpPr txBox="1"/>
          <p:nvPr/>
        </p:nvSpPr>
        <p:spPr>
          <a:xfrm>
            <a:off x="5866644" y="4120328"/>
            <a:ext cx="2298544" cy="271869"/>
          </a:xfrm>
          <a:prstGeom prst="rect">
            <a:avLst/>
          </a:prstGeom>
          <a:noFill/>
          <a:ln>
            <a:noFill/>
          </a:ln>
        </p:spPr>
        <p:txBody>
          <a:bodyPr wrap="square" rtlCol="0">
            <a:spAutoFit/>
          </a:bodyPr>
          <a:lstStyle/>
          <a:p>
            <a:pPr>
              <a:lnSpc>
                <a:spcPts val="1400"/>
              </a:lnSpc>
              <a:spcBef>
                <a:spcPts val="600"/>
              </a:spcBef>
            </a:pPr>
            <a:r>
              <a:rPr lang="en-US" altLang="ja-JP" sz="1200" b="1" dirty="0">
                <a:latin typeface="UD デジタル 教科書体 NP-R" panose="02020400000000000000" pitchFamily="18" charset="-128"/>
                <a:ea typeface="UD デジタル 教科書体 NP-R" panose="02020400000000000000" pitchFamily="18" charset="-128"/>
              </a:rPr>
              <a:t>【</a:t>
            </a:r>
            <a:r>
              <a:rPr lang="ja-JP" altLang="en-US" sz="1200" b="1" dirty="0">
                <a:latin typeface="UD デジタル 教科書体 NP-R" panose="02020400000000000000" pitchFamily="18" charset="-128"/>
                <a:ea typeface="UD デジタル 教科書体 NP-R" panose="02020400000000000000" pitchFamily="18" charset="-128"/>
              </a:rPr>
              <a:t>参考</a:t>
            </a:r>
            <a:r>
              <a:rPr lang="en-US" altLang="ja-JP" sz="1200" b="1" dirty="0">
                <a:latin typeface="UD デジタル 教科書体 NP-R" panose="02020400000000000000" pitchFamily="18" charset="-128"/>
                <a:ea typeface="UD デジタル 教科書体 NP-R" panose="02020400000000000000" pitchFamily="18" charset="-128"/>
              </a:rPr>
              <a:t>】</a:t>
            </a:r>
            <a:endParaRPr kumimoji="1" lang="ja-JP" altLang="en-US" sz="1200" b="1" dirty="0">
              <a:latin typeface="UD デジタル 教科書体 NP-R" panose="02020400000000000000" pitchFamily="18" charset="-128"/>
              <a:ea typeface="UD デジタル 教科書体 NP-R" panose="02020400000000000000" pitchFamily="18" charset="-128"/>
            </a:endParaRPr>
          </a:p>
        </p:txBody>
      </p:sp>
      <p:sp>
        <p:nvSpPr>
          <p:cNvPr id="5" name="テキスト ボックス 4"/>
          <p:cNvSpPr txBox="1"/>
          <p:nvPr/>
        </p:nvSpPr>
        <p:spPr>
          <a:xfrm>
            <a:off x="6130472" y="4613002"/>
            <a:ext cx="1403798" cy="307777"/>
          </a:xfrm>
          <a:prstGeom prst="rect">
            <a:avLst/>
          </a:prstGeom>
          <a:noFill/>
        </p:spPr>
        <p:txBody>
          <a:bodyPr wrap="square" rtlCol="0">
            <a:spAutoFit/>
          </a:bodyPr>
          <a:lstStyle/>
          <a:p>
            <a:pPr algn="ctr"/>
            <a:r>
              <a:rPr kumimoji="1" lang="ja-JP" altLang="en-US" sz="1400" dirty="0">
                <a:latin typeface="UD デジタル 教科書体 NK-B" panose="02020700000000000000" pitchFamily="18" charset="-128"/>
                <a:ea typeface="UD デジタル 教科書体 NK-B" panose="02020700000000000000" pitchFamily="18" charset="-128"/>
              </a:rPr>
              <a:t>兵庫県</a:t>
            </a:r>
          </a:p>
        </p:txBody>
      </p:sp>
      <p:sp>
        <p:nvSpPr>
          <p:cNvPr id="51" name="テキスト ボックス 50"/>
          <p:cNvSpPr txBox="1"/>
          <p:nvPr/>
        </p:nvSpPr>
        <p:spPr>
          <a:xfrm>
            <a:off x="8258681" y="4605976"/>
            <a:ext cx="1403798" cy="307777"/>
          </a:xfrm>
          <a:prstGeom prst="rect">
            <a:avLst/>
          </a:prstGeom>
          <a:noFill/>
        </p:spPr>
        <p:txBody>
          <a:bodyPr wrap="square" rtlCol="0">
            <a:spAutoFit/>
          </a:bodyPr>
          <a:lstStyle/>
          <a:p>
            <a:pPr algn="ctr"/>
            <a:r>
              <a:rPr lang="ja-JP" altLang="en-US" sz="1400" dirty="0">
                <a:latin typeface="UD デジタル 教科書体 NK-B" panose="02020700000000000000" pitchFamily="18" charset="-128"/>
                <a:ea typeface="UD デジタル 教科書体 NK-B" panose="02020700000000000000" pitchFamily="18" charset="-128"/>
              </a:rPr>
              <a:t>大阪府</a:t>
            </a:r>
            <a:endParaRPr kumimoji="1" lang="ja-JP" altLang="en-US" sz="1400" dirty="0">
              <a:latin typeface="UD デジタル 教科書体 NK-B" panose="02020700000000000000" pitchFamily="18" charset="-128"/>
              <a:ea typeface="UD デジタル 教科書体 NK-B" panose="02020700000000000000" pitchFamily="18" charset="-128"/>
            </a:endParaRPr>
          </a:p>
        </p:txBody>
      </p:sp>
      <p:pic>
        <p:nvPicPr>
          <p:cNvPr id="2" name="図 1"/>
          <p:cNvPicPr>
            <a:picLocks noChangeAspect="1"/>
          </p:cNvPicPr>
          <p:nvPr/>
        </p:nvPicPr>
        <p:blipFill>
          <a:blip r:embed="rId3"/>
          <a:stretch>
            <a:fillRect/>
          </a:stretch>
        </p:blipFill>
        <p:spPr>
          <a:xfrm>
            <a:off x="5490959" y="4656603"/>
            <a:ext cx="2859272" cy="2133785"/>
          </a:xfrm>
          <a:prstGeom prst="rect">
            <a:avLst/>
          </a:prstGeom>
        </p:spPr>
      </p:pic>
      <p:pic>
        <p:nvPicPr>
          <p:cNvPr id="4" name="図 3"/>
          <p:cNvPicPr>
            <a:picLocks noChangeAspect="1"/>
          </p:cNvPicPr>
          <p:nvPr/>
        </p:nvPicPr>
        <p:blipFill>
          <a:blip r:embed="rId4"/>
          <a:stretch>
            <a:fillRect/>
          </a:stretch>
        </p:blipFill>
        <p:spPr>
          <a:xfrm>
            <a:off x="7452922" y="4671563"/>
            <a:ext cx="3200677" cy="2109399"/>
          </a:xfrm>
          <a:prstGeom prst="rect">
            <a:avLst/>
          </a:prstGeom>
        </p:spPr>
      </p:pic>
      <p:sp>
        <p:nvSpPr>
          <p:cNvPr id="37" name="テキスト ボックス 36"/>
          <p:cNvSpPr txBox="1"/>
          <p:nvPr/>
        </p:nvSpPr>
        <p:spPr>
          <a:xfrm>
            <a:off x="392499" y="6032754"/>
            <a:ext cx="4193746" cy="738664"/>
          </a:xfrm>
          <a:prstGeom prst="rect">
            <a:avLst/>
          </a:prstGeom>
          <a:noFill/>
        </p:spPr>
        <p:txBody>
          <a:bodyPr wrap="square" rtlCol="0">
            <a:spAutoFit/>
          </a:bodyPr>
          <a:lstStyle/>
          <a:p>
            <a:r>
              <a:rPr lang="en-US" altLang="ja-JP" sz="1400" dirty="0">
                <a:latin typeface="UD デジタル 教科書体 NK-B" panose="02020700000000000000" pitchFamily="18" charset="-128"/>
                <a:ea typeface="UD デジタル 教科書体 NK-B" panose="02020700000000000000" pitchFamily="18" charset="-128"/>
              </a:rPr>
              <a:t>【</a:t>
            </a:r>
            <a:r>
              <a:rPr lang="ja-JP" altLang="en-US" sz="1400" dirty="0">
                <a:latin typeface="UD デジタル 教科書体 NK-B" panose="02020700000000000000" pitchFamily="18" charset="-128"/>
                <a:ea typeface="UD デジタル 教科書体 NK-B" panose="02020700000000000000" pitchFamily="18" charset="-128"/>
              </a:rPr>
              <a:t>共通</a:t>
            </a:r>
            <a:r>
              <a:rPr lang="en-US" altLang="ja-JP" sz="1400" dirty="0">
                <a:latin typeface="UD デジタル 教科書体 NK-B" panose="02020700000000000000" pitchFamily="18" charset="-128"/>
                <a:ea typeface="UD デジタル 教科書体 NK-B" panose="02020700000000000000" pitchFamily="18" charset="-128"/>
              </a:rPr>
              <a:t>】</a:t>
            </a:r>
          </a:p>
          <a:p>
            <a:r>
              <a:rPr lang="ja-JP" altLang="en-US" sz="1400" dirty="0">
                <a:latin typeface="UD デジタル 教科書体 NP-R" panose="02020400000000000000" pitchFamily="18" charset="-128"/>
                <a:ea typeface="UD デジタル 教科書体 NP-R" panose="02020400000000000000" pitchFamily="18" charset="-128"/>
              </a:rPr>
              <a:t>東京に匹敵する経済圏域、港湾・空港など抜群の交通アクセス   など</a:t>
            </a:r>
            <a:endParaRPr lang="en-US" altLang="ja-JP" sz="1400" dirty="0">
              <a:latin typeface="UD デジタル 教科書体 NP-R" panose="02020400000000000000" pitchFamily="18" charset="-128"/>
              <a:ea typeface="UD デジタル 教科書体 NP-R" panose="02020400000000000000" pitchFamily="18" charset="-128"/>
            </a:endParaRPr>
          </a:p>
        </p:txBody>
      </p:sp>
      <p:sp>
        <p:nvSpPr>
          <p:cNvPr id="39" name="テキスト ボックス 38"/>
          <p:cNvSpPr txBox="1"/>
          <p:nvPr/>
        </p:nvSpPr>
        <p:spPr>
          <a:xfrm>
            <a:off x="214797" y="4335816"/>
            <a:ext cx="4580047" cy="369332"/>
          </a:xfrm>
          <a:prstGeom prst="rect">
            <a:avLst/>
          </a:prstGeom>
          <a:noFill/>
        </p:spPr>
        <p:txBody>
          <a:bodyPr wrap="square" rtlCol="0">
            <a:spAutoFit/>
          </a:bodyPr>
          <a:lstStyle/>
          <a:p>
            <a:r>
              <a:rPr lang="ja-JP" altLang="en-US" dirty="0">
                <a:latin typeface="UD デジタル 教科書体 NK-B" panose="02020700000000000000" pitchFamily="18" charset="-128"/>
                <a:ea typeface="UD デジタル 教科書体 NK-B" panose="02020700000000000000" pitchFamily="18" charset="-128"/>
              </a:rPr>
              <a:t>◇ 兵庫・大阪の一体的な強みの</a:t>
            </a:r>
            <a:r>
              <a:rPr lang="en-US" altLang="ja-JP" dirty="0">
                <a:latin typeface="UD デジタル 教科書体 NK-B" panose="02020700000000000000" pitchFamily="18" charset="-128"/>
                <a:ea typeface="UD デジタル 教科書体 NK-B" panose="02020700000000000000" pitchFamily="18" charset="-128"/>
              </a:rPr>
              <a:t>PR</a:t>
            </a:r>
          </a:p>
        </p:txBody>
      </p:sp>
      <p:sp>
        <p:nvSpPr>
          <p:cNvPr id="41" name="テキスト ボックス 40"/>
          <p:cNvSpPr txBox="1"/>
          <p:nvPr/>
        </p:nvSpPr>
        <p:spPr>
          <a:xfrm>
            <a:off x="384736" y="5294090"/>
            <a:ext cx="4157196" cy="738664"/>
          </a:xfrm>
          <a:prstGeom prst="rect">
            <a:avLst/>
          </a:prstGeom>
          <a:noFill/>
        </p:spPr>
        <p:txBody>
          <a:bodyPr wrap="square" rtlCol="0">
            <a:spAutoFit/>
          </a:bodyPr>
          <a:lstStyle/>
          <a:p>
            <a:r>
              <a:rPr lang="en-US" altLang="ja-JP" sz="1400" dirty="0">
                <a:latin typeface="UD デジタル 教科書体 NK-B" panose="02020700000000000000" pitchFamily="18" charset="-128"/>
                <a:ea typeface="UD デジタル 教科書体 NK-B" panose="02020700000000000000" pitchFamily="18" charset="-128"/>
              </a:rPr>
              <a:t>【</a:t>
            </a:r>
            <a:r>
              <a:rPr lang="ja-JP" altLang="en-US" sz="1400" dirty="0">
                <a:latin typeface="UD デジタル 教科書体 NK-B" panose="02020700000000000000" pitchFamily="18" charset="-128"/>
                <a:ea typeface="UD デジタル 教科書体 NK-B" panose="02020700000000000000" pitchFamily="18" charset="-128"/>
              </a:rPr>
              <a:t>大阪府</a:t>
            </a:r>
            <a:r>
              <a:rPr lang="en-US" altLang="ja-JP" sz="1400" dirty="0">
                <a:latin typeface="UD デジタル 教科書体 NK-B" panose="02020700000000000000" pitchFamily="18" charset="-128"/>
                <a:ea typeface="UD デジタル 教科書体 NK-B" panose="02020700000000000000" pitchFamily="18" charset="-128"/>
              </a:rPr>
              <a:t>】</a:t>
            </a:r>
          </a:p>
          <a:p>
            <a:r>
              <a:rPr lang="ja-JP" altLang="en-US" sz="1400" spc="-100" dirty="0">
                <a:latin typeface="UD デジタル 教科書体 NP-R" panose="02020400000000000000" pitchFamily="18" charset="-128"/>
                <a:ea typeface="UD デジタル 教科書体 NP-R" panose="02020400000000000000" pitchFamily="18" charset="-128"/>
              </a:rPr>
              <a:t>水素・燃料電池、ライフサイエンス等の成長分野、国際金融都市実現に向けた取組み、豊かな食文化　など</a:t>
            </a:r>
            <a:endParaRPr lang="en-US" altLang="ja-JP" sz="1400" spc="-100" dirty="0">
              <a:latin typeface="UD デジタル 教科書体 NP-R" panose="02020400000000000000" pitchFamily="18" charset="-128"/>
              <a:ea typeface="UD デジタル 教科書体 NP-R" panose="02020400000000000000" pitchFamily="18" charset="-128"/>
            </a:endParaRPr>
          </a:p>
        </p:txBody>
      </p:sp>
      <p:sp>
        <p:nvSpPr>
          <p:cNvPr id="45" name="テキスト ボックス 44"/>
          <p:cNvSpPr txBox="1"/>
          <p:nvPr/>
        </p:nvSpPr>
        <p:spPr>
          <a:xfrm>
            <a:off x="5921245" y="3042475"/>
            <a:ext cx="4157817" cy="969753"/>
          </a:xfrm>
          <a:prstGeom prst="rect">
            <a:avLst/>
          </a:prstGeom>
          <a:noFill/>
        </p:spPr>
        <p:txBody>
          <a:bodyPr wrap="square" rtlCol="0">
            <a:spAutoFit/>
          </a:bodyPr>
          <a:lstStyle/>
          <a:p>
            <a:pPr>
              <a:lnSpc>
                <a:spcPts val="2300"/>
              </a:lnSpc>
            </a:pPr>
            <a:r>
              <a:rPr lang="ja-JP" altLang="en-US" sz="1400" dirty="0">
                <a:latin typeface="UD デジタル 教科書体 NK-B" panose="02020700000000000000" pitchFamily="18" charset="-128"/>
                <a:ea typeface="UD デジタル 教科書体 NK-B" panose="02020700000000000000" pitchFamily="18" charset="-128"/>
              </a:rPr>
              <a:t>⇒　まずは、</a:t>
            </a:r>
            <a:r>
              <a:rPr lang="ja-JP" altLang="en-US" sz="1600" dirty="0">
                <a:latin typeface="UD デジタル 教科書体 NK-B" panose="02020700000000000000" pitchFamily="18" charset="-128"/>
                <a:ea typeface="UD デジタル 教科書体 NK-B" panose="02020700000000000000" pitchFamily="18" charset="-128"/>
              </a:rPr>
              <a:t>大阪・関西万博の成功</a:t>
            </a:r>
            <a:r>
              <a:rPr lang="ja-JP" altLang="en-US" sz="1400" dirty="0">
                <a:latin typeface="UD デジタル 教科書体 NK-B" panose="02020700000000000000" pitchFamily="18" charset="-128"/>
                <a:ea typeface="UD デジタル 教科書体 NK-B" panose="02020700000000000000" pitchFamily="18" charset="-128"/>
              </a:rPr>
              <a:t>に向け</a:t>
            </a:r>
            <a:endParaRPr lang="en-US" altLang="ja-JP" sz="1400" dirty="0">
              <a:latin typeface="UD デジタル 教科書体 NK-B" panose="02020700000000000000" pitchFamily="18" charset="-128"/>
              <a:ea typeface="UD デジタル 教科書体 NK-B" panose="02020700000000000000" pitchFamily="18" charset="-128"/>
            </a:endParaRPr>
          </a:p>
          <a:p>
            <a:pPr>
              <a:lnSpc>
                <a:spcPts val="2300"/>
              </a:lnSpc>
            </a:pPr>
            <a:r>
              <a:rPr lang="ja-JP" altLang="en-US" sz="1400" dirty="0">
                <a:latin typeface="UD デジタル 教科書体 NK-B" panose="02020700000000000000" pitchFamily="18" charset="-128"/>
                <a:ea typeface="UD デジタル 教科書体 NK-B" panose="02020700000000000000" pitchFamily="18" charset="-128"/>
              </a:rPr>
              <a:t>　　　</a:t>
            </a:r>
            <a:r>
              <a:rPr lang="ja-JP" altLang="en-US" sz="1600" dirty="0">
                <a:latin typeface="UD デジタル 教科書体 NK-B" panose="02020700000000000000" pitchFamily="18" charset="-128"/>
                <a:ea typeface="UD デジタル 教科書体 NK-B" panose="02020700000000000000" pitchFamily="18" charset="-128"/>
              </a:rPr>
              <a:t>インバウンドの復活</a:t>
            </a:r>
            <a:r>
              <a:rPr lang="ja-JP" altLang="en-US" sz="1400" dirty="0">
                <a:latin typeface="UD デジタル 教科書体 NK-B" panose="02020700000000000000" pitchFamily="18" charset="-128"/>
                <a:ea typeface="UD デジタル 教科書体 NK-B" panose="02020700000000000000" pitchFamily="18" charset="-128"/>
              </a:rPr>
              <a:t>をめざす</a:t>
            </a:r>
            <a:endParaRPr lang="en-US" altLang="ja-JP" sz="1400" dirty="0">
              <a:latin typeface="UD デジタル 教科書体 NK-B" panose="02020700000000000000" pitchFamily="18" charset="-128"/>
              <a:ea typeface="UD デジタル 教科書体 NK-B" panose="02020700000000000000" pitchFamily="18" charset="-128"/>
            </a:endParaRPr>
          </a:p>
          <a:p>
            <a:pPr>
              <a:lnSpc>
                <a:spcPts val="2300"/>
              </a:lnSpc>
            </a:pPr>
            <a:r>
              <a:rPr lang="ja-JP" altLang="en-US" sz="1400" dirty="0">
                <a:latin typeface="UD デジタル 教科書体 NK-B" panose="02020700000000000000" pitchFamily="18" charset="-128"/>
                <a:ea typeface="UD デジタル 教科書体 NK-B" panose="02020700000000000000" pitchFamily="18" charset="-128"/>
              </a:rPr>
              <a:t>⇒　これに合わせ、</a:t>
            </a:r>
            <a:r>
              <a:rPr lang="ja-JP" altLang="en-US" sz="1600" dirty="0">
                <a:latin typeface="UD デジタル 教科書体 NK-B" panose="02020700000000000000" pitchFamily="18" charset="-128"/>
                <a:ea typeface="UD デジタル 教科書体 NK-B" panose="02020700000000000000" pitchFamily="18" charset="-128"/>
              </a:rPr>
              <a:t>産業分野でのＰＲ</a:t>
            </a:r>
            <a:r>
              <a:rPr lang="ja-JP" altLang="en-US" sz="1400" dirty="0">
                <a:latin typeface="UD デジタル 教科書体 NK-B" panose="02020700000000000000" pitchFamily="18" charset="-128"/>
                <a:ea typeface="UD デジタル 教科書体 NK-B" panose="02020700000000000000" pitchFamily="18" charset="-128"/>
              </a:rPr>
              <a:t>も実施</a:t>
            </a:r>
            <a:endParaRPr lang="en-US" altLang="ja-JP" sz="1600" dirty="0">
              <a:latin typeface="UD デジタル 教科書体 NK-B" panose="02020700000000000000" pitchFamily="18" charset="-128"/>
              <a:ea typeface="UD デジタル 教科書体 NK-B" panose="02020700000000000000" pitchFamily="18" charset="-128"/>
            </a:endParaRPr>
          </a:p>
        </p:txBody>
      </p:sp>
      <p:sp>
        <p:nvSpPr>
          <p:cNvPr id="3" name="スライド番号プレースホルダー 2"/>
          <p:cNvSpPr>
            <a:spLocks noGrp="1"/>
          </p:cNvSpPr>
          <p:nvPr>
            <p:ph type="sldNum" sz="quarter" idx="12"/>
          </p:nvPr>
        </p:nvSpPr>
        <p:spPr/>
        <p:txBody>
          <a:bodyPr/>
          <a:lstStyle/>
          <a:p>
            <a:fld id="{87C2D5A9-7FE8-4BCE-BC19-6C3698A60E78}" type="slidenum">
              <a:rPr kumimoji="1" lang="ja-JP" altLang="en-US" smtClean="0"/>
              <a:t>19</a:t>
            </a:fld>
            <a:endParaRPr kumimoji="1" lang="ja-JP" altLang="en-US"/>
          </a:p>
        </p:txBody>
      </p:sp>
    </p:spTree>
    <p:extLst>
      <p:ext uri="{BB962C8B-B14F-4D97-AF65-F5344CB8AC3E}">
        <p14:creationId xmlns:p14="http://schemas.microsoft.com/office/powerpoint/2010/main" val="340609652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楕円 19"/>
          <p:cNvSpPr/>
          <p:nvPr/>
        </p:nvSpPr>
        <p:spPr>
          <a:xfrm>
            <a:off x="2933706" y="2660665"/>
            <a:ext cx="4069724" cy="131208"/>
          </a:xfrm>
          <a:prstGeom prst="ellipse">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 name="角丸四角形 15"/>
          <p:cNvSpPr/>
          <p:nvPr/>
        </p:nvSpPr>
        <p:spPr>
          <a:xfrm>
            <a:off x="422326" y="2540571"/>
            <a:ext cx="9092484" cy="361770"/>
          </a:xfrm>
          <a:prstGeom prst="roundRect">
            <a:avLst>
              <a:gd name="adj" fmla="val 6195"/>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r>
              <a:rPr kumimoji="1" lang="ja-JP" altLang="en-US" dirty="0">
                <a:solidFill>
                  <a:schemeClr val="tx1"/>
                </a:solidFill>
                <a:latin typeface="UD デジタル 教科書体 NK-B" panose="02020700000000000000" pitchFamily="18" charset="-128"/>
                <a:ea typeface="UD デジタル 教科書体 NK-B" panose="02020700000000000000" pitchFamily="18" charset="-128"/>
              </a:rPr>
              <a:t>２０２２年</a:t>
            </a:r>
            <a:r>
              <a:rPr kumimoji="1" lang="ja-JP" altLang="en-US" sz="1400" dirty="0">
                <a:solidFill>
                  <a:schemeClr val="tx1"/>
                </a:solidFill>
                <a:latin typeface="UD デジタル 教科書体 NK-B" panose="02020700000000000000" pitchFamily="18" charset="-128"/>
                <a:ea typeface="UD デジタル 教科書体 NK-B" panose="02020700000000000000" pitchFamily="18" charset="-128"/>
              </a:rPr>
              <a:t>を</a:t>
            </a:r>
            <a:r>
              <a:rPr kumimoji="1" lang="ja-JP" altLang="en-US" dirty="0">
                <a:solidFill>
                  <a:schemeClr val="tx1"/>
                </a:solidFill>
                <a:latin typeface="UD デジタル 教科書体 NK-B" panose="02020700000000000000" pitchFamily="18" charset="-128"/>
                <a:ea typeface="UD デジタル 教科書体 NK-B" panose="02020700000000000000" pitchFamily="18" charset="-128"/>
              </a:rPr>
              <a:t>「スタートアップ元年」</a:t>
            </a:r>
            <a:r>
              <a:rPr kumimoji="1" lang="ja-JP" altLang="en-US" sz="1400" dirty="0">
                <a:solidFill>
                  <a:schemeClr val="tx1"/>
                </a:solidFill>
                <a:latin typeface="UD デジタル 教科書体 NK-B" panose="02020700000000000000" pitchFamily="18" charset="-128"/>
                <a:ea typeface="UD デジタル 教科書体 NK-B" panose="02020700000000000000" pitchFamily="18" charset="-128"/>
              </a:rPr>
              <a:t>に位置付け</a:t>
            </a:r>
          </a:p>
          <a:p>
            <a:endParaRPr kumimoji="1" lang="ja-JP" altLang="en-US" sz="1600" dirty="0">
              <a:solidFill>
                <a:srgbClr val="FF0000"/>
              </a:solidFill>
              <a:latin typeface="UD デジタル 教科書体 NK-B" panose="02020700000000000000" pitchFamily="18" charset="-128"/>
              <a:ea typeface="UD デジタル 教科書体 NK-B" panose="02020700000000000000" pitchFamily="18" charset="-128"/>
            </a:endParaRPr>
          </a:p>
          <a:p>
            <a:endParaRPr kumimoji="1" lang="en-US" altLang="ja-JP" sz="1600" dirty="0">
              <a:solidFill>
                <a:schemeClr val="tx1"/>
              </a:solidFill>
              <a:latin typeface="UD デジタル 教科書体 NK-B" panose="02020700000000000000" pitchFamily="18" charset="-128"/>
              <a:ea typeface="UD デジタル 教科書体 NK-B" panose="02020700000000000000" pitchFamily="18" charset="-128"/>
            </a:endParaRPr>
          </a:p>
        </p:txBody>
      </p:sp>
      <p:sp>
        <p:nvSpPr>
          <p:cNvPr id="21" name="楕円 20"/>
          <p:cNvSpPr/>
          <p:nvPr/>
        </p:nvSpPr>
        <p:spPr>
          <a:xfrm>
            <a:off x="711143" y="3407819"/>
            <a:ext cx="3668181" cy="142266"/>
          </a:xfrm>
          <a:prstGeom prst="ellipse">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 name="正方形/長方形 3"/>
          <p:cNvSpPr/>
          <p:nvPr/>
        </p:nvSpPr>
        <p:spPr>
          <a:xfrm>
            <a:off x="0" y="1"/>
            <a:ext cx="9906000" cy="473953"/>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286" b="1" dirty="0">
                <a:latin typeface="UD デジタル 教科書体 NK-B" panose="02020700000000000000" pitchFamily="18" charset="-128"/>
                <a:ea typeface="UD デジタル 教科書体 NK-B" panose="02020700000000000000" pitchFamily="18" charset="-128"/>
              </a:rPr>
              <a:t>スタートアップの創出・育成　</a:t>
            </a:r>
          </a:p>
        </p:txBody>
      </p:sp>
      <p:sp>
        <p:nvSpPr>
          <p:cNvPr id="5" name="正方形/長方形 4"/>
          <p:cNvSpPr/>
          <p:nvPr/>
        </p:nvSpPr>
        <p:spPr>
          <a:xfrm>
            <a:off x="226875" y="46514"/>
            <a:ext cx="1761417" cy="38380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600" dirty="0">
                <a:solidFill>
                  <a:schemeClr val="tx1"/>
                </a:solidFill>
                <a:latin typeface="UD デジタル 教科書体 NK-B" panose="02020700000000000000" pitchFamily="18" charset="-128"/>
                <a:ea typeface="UD デジタル 教科書体 NK-B" panose="02020700000000000000" pitchFamily="18" charset="-128"/>
              </a:rPr>
              <a:t>産業振興</a:t>
            </a:r>
            <a:r>
              <a:rPr kumimoji="1" lang="en-US" altLang="ja-JP" sz="1600" dirty="0">
                <a:solidFill>
                  <a:schemeClr val="tx1"/>
                </a:solidFill>
                <a:latin typeface="UD デジタル 教科書体 NK-B" panose="02020700000000000000" pitchFamily="18" charset="-128"/>
                <a:ea typeface="UD デジタル 教科書体 NK-B" panose="02020700000000000000" pitchFamily="18" charset="-128"/>
              </a:rPr>
              <a:t>PT</a:t>
            </a:r>
            <a:endParaRPr kumimoji="1" lang="ja-JP" altLang="en-US" sz="1600" dirty="0">
              <a:solidFill>
                <a:schemeClr val="tx1"/>
              </a:solidFill>
              <a:latin typeface="UD デジタル 教科書体 NK-B" panose="02020700000000000000" pitchFamily="18" charset="-128"/>
              <a:ea typeface="UD デジタル 教科書体 NK-B" panose="02020700000000000000" pitchFamily="18" charset="-128"/>
            </a:endParaRPr>
          </a:p>
        </p:txBody>
      </p:sp>
      <p:sp>
        <p:nvSpPr>
          <p:cNvPr id="6" name="角丸四角形 5"/>
          <p:cNvSpPr/>
          <p:nvPr/>
        </p:nvSpPr>
        <p:spPr>
          <a:xfrm>
            <a:off x="226875" y="942098"/>
            <a:ext cx="9415440" cy="598545"/>
          </a:xfrm>
          <a:prstGeom prst="round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ts val="2300"/>
              </a:lnSpc>
            </a:pPr>
            <a:r>
              <a:rPr kumimoji="1" lang="ja-JP" altLang="en-US" dirty="0">
                <a:solidFill>
                  <a:schemeClr val="tx1"/>
                </a:solidFill>
                <a:latin typeface="UD デジタル 教科書体 NK-B" panose="02020700000000000000" pitchFamily="18" charset="-128"/>
                <a:ea typeface="UD デジタル 教科書体 NK-B" panose="02020700000000000000" pitchFamily="18" charset="-128"/>
              </a:rPr>
              <a:t>　　</a:t>
            </a:r>
            <a:r>
              <a:rPr kumimoji="1" lang="ja-JP" altLang="en-US" sz="2000" dirty="0">
                <a:solidFill>
                  <a:schemeClr val="tx1"/>
                </a:solidFill>
                <a:latin typeface="UD デジタル 教科書体 NK-B" panose="02020700000000000000" pitchFamily="18" charset="-128"/>
                <a:ea typeface="UD デジタル 教科書体 NK-B" panose="02020700000000000000" pitchFamily="18" charset="-128"/>
              </a:rPr>
              <a:t>万博までに、「大阪」「ひょうご・神戸」のスタートアップ・エコシステムを形成</a:t>
            </a:r>
            <a:r>
              <a:rPr kumimoji="1" lang="ja-JP" altLang="en-US" sz="1600" dirty="0">
                <a:solidFill>
                  <a:schemeClr val="tx1"/>
                </a:solidFill>
                <a:latin typeface="UD デジタル 教科書体 NK-R" panose="02020400000000000000" pitchFamily="18" charset="-128"/>
                <a:ea typeface="UD デジタル 教科書体 NK-R" panose="02020400000000000000" pitchFamily="18" charset="-128"/>
              </a:rPr>
              <a:t>　　</a:t>
            </a:r>
            <a:endParaRPr kumimoji="1" lang="en-US" altLang="ja-JP" sz="1600" strike="sngStrike" dirty="0">
              <a:solidFill>
                <a:srgbClr val="FF0000"/>
              </a:solidFill>
              <a:latin typeface="UD デジタル 教科書体 NK-R" panose="02020400000000000000" pitchFamily="18" charset="-128"/>
              <a:ea typeface="UD デジタル 教科書体 NK-R" panose="02020400000000000000" pitchFamily="18" charset="-128"/>
            </a:endParaRPr>
          </a:p>
        </p:txBody>
      </p:sp>
      <p:sp>
        <p:nvSpPr>
          <p:cNvPr id="7" name="テキスト ボックス 6"/>
          <p:cNvSpPr txBox="1"/>
          <p:nvPr/>
        </p:nvSpPr>
        <p:spPr>
          <a:xfrm>
            <a:off x="39641" y="547003"/>
            <a:ext cx="1669152" cy="400110"/>
          </a:xfrm>
          <a:prstGeom prst="rect">
            <a:avLst/>
          </a:prstGeom>
          <a:noFill/>
        </p:spPr>
        <p:txBody>
          <a:bodyPr wrap="square" rtlCol="0">
            <a:spAutoFit/>
          </a:bodyPr>
          <a:lstStyle/>
          <a:p>
            <a:r>
              <a:rPr kumimoji="1" lang="en-US" altLang="ja-JP" sz="2000" dirty="0">
                <a:latin typeface="UD デジタル 教科書体 NK-B" panose="02020700000000000000" pitchFamily="18" charset="-128"/>
                <a:ea typeface="UD デジタル 教科書体 NK-B" panose="02020700000000000000" pitchFamily="18" charset="-128"/>
              </a:rPr>
              <a:t>【</a:t>
            </a:r>
            <a:r>
              <a:rPr kumimoji="1" lang="ja-JP" altLang="en-US" sz="2000" dirty="0">
                <a:latin typeface="UD デジタル 教科書体 NK-B" panose="02020700000000000000" pitchFamily="18" charset="-128"/>
                <a:ea typeface="UD デジタル 教科書体 NK-B" panose="02020700000000000000" pitchFamily="18" charset="-128"/>
              </a:rPr>
              <a:t>目標</a:t>
            </a:r>
            <a:r>
              <a:rPr kumimoji="1" lang="en-US" altLang="ja-JP" sz="2000" dirty="0">
                <a:latin typeface="UD デジタル 教科書体 NK-B" panose="02020700000000000000" pitchFamily="18" charset="-128"/>
                <a:ea typeface="UD デジタル 教科書体 NK-B" panose="02020700000000000000" pitchFamily="18" charset="-128"/>
              </a:rPr>
              <a:t>】</a:t>
            </a:r>
          </a:p>
        </p:txBody>
      </p:sp>
      <p:sp>
        <p:nvSpPr>
          <p:cNvPr id="8" name="角丸四角形 7"/>
          <p:cNvSpPr/>
          <p:nvPr/>
        </p:nvSpPr>
        <p:spPr>
          <a:xfrm>
            <a:off x="188767" y="1548739"/>
            <a:ext cx="9867325" cy="664647"/>
          </a:xfrm>
          <a:prstGeom prst="roundRect">
            <a:avLst>
              <a:gd name="adj" fmla="val 6195"/>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kumimoji="1" lang="ja-JP" altLang="en-US" dirty="0">
                <a:solidFill>
                  <a:schemeClr val="tx1"/>
                </a:solidFill>
                <a:latin typeface="UD デジタル 教科書体 NK-B" panose="02020700000000000000" pitchFamily="18" charset="-128"/>
                <a:ea typeface="UD デジタル 教科書体 NK-B" panose="02020700000000000000" pitchFamily="18" charset="-128"/>
              </a:rPr>
              <a:t>◆</a:t>
            </a:r>
            <a:r>
              <a:rPr kumimoji="1" lang="ja-JP" altLang="en-US" dirty="0">
                <a:solidFill>
                  <a:srgbClr val="FF0000"/>
                </a:solidFill>
                <a:latin typeface="UD デジタル 教科書体 NK-B" panose="02020700000000000000" pitchFamily="18" charset="-128"/>
                <a:ea typeface="UD デジタル 教科書体 NK-B" panose="02020700000000000000" pitchFamily="18" charset="-128"/>
              </a:rPr>
              <a:t> </a:t>
            </a:r>
            <a:r>
              <a:rPr kumimoji="1" lang="ja-JP" altLang="en-US" dirty="0">
                <a:solidFill>
                  <a:schemeClr val="tx1"/>
                </a:solidFill>
                <a:latin typeface="UD デジタル 教科書体 NK-B" panose="02020700000000000000" pitchFamily="18" charset="-128"/>
                <a:ea typeface="UD デジタル 教科書体 NK-B" panose="02020700000000000000" pitchFamily="18" charset="-128"/>
              </a:rPr>
              <a:t>「世界に伍するスタートアップ・エコシステム拠点形成計画」における、スタートアップ設立数　</a:t>
            </a:r>
            <a:endParaRPr kumimoji="1" lang="en-US" altLang="ja-JP" dirty="0">
              <a:solidFill>
                <a:schemeClr val="tx1"/>
              </a:solidFill>
              <a:latin typeface="UD デジタル 教科書体 NK-B" panose="02020700000000000000" pitchFamily="18" charset="-128"/>
              <a:ea typeface="UD デジタル 教科書体 NK-B" panose="02020700000000000000" pitchFamily="18" charset="-128"/>
            </a:endParaRPr>
          </a:p>
          <a:p>
            <a:r>
              <a:rPr kumimoji="1" lang="ja-JP" altLang="en-US" dirty="0">
                <a:solidFill>
                  <a:schemeClr val="tx1"/>
                </a:solidFill>
                <a:latin typeface="UD デジタル 教科書体 NK-B" panose="02020700000000000000" pitchFamily="18" charset="-128"/>
                <a:ea typeface="UD デジタル 教科書体 NK-B" panose="02020700000000000000" pitchFamily="18" charset="-128"/>
              </a:rPr>
              <a:t>　［大阪：３００社、兵庫：７６社］等の目標を達成し、東京と並び日本を代表するスタートアップ拠点に</a:t>
            </a:r>
          </a:p>
        </p:txBody>
      </p:sp>
      <p:sp>
        <p:nvSpPr>
          <p:cNvPr id="10" name="テキスト ボックス 9"/>
          <p:cNvSpPr txBox="1"/>
          <p:nvPr/>
        </p:nvSpPr>
        <p:spPr>
          <a:xfrm>
            <a:off x="73613" y="4422969"/>
            <a:ext cx="5090469" cy="400110"/>
          </a:xfrm>
          <a:prstGeom prst="rect">
            <a:avLst/>
          </a:prstGeom>
          <a:noFill/>
        </p:spPr>
        <p:txBody>
          <a:bodyPr wrap="square" rtlCol="0">
            <a:spAutoFit/>
          </a:bodyPr>
          <a:lstStyle/>
          <a:p>
            <a:r>
              <a:rPr kumimoji="1" lang="en-US" altLang="ja-JP" sz="2000" dirty="0">
                <a:latin typeface="UD デジタル 教科書体 NK-B" panose="02020700000000000000" pitchFamily="18" charset="-128"/>
                <a:ea typeface="UD デジタル 教科書体 NK-B" panose="02020700000000000000" pitchFamily="18" charset="-128"/>
              </a:rPr>
              <a:t>【</a:t>
            </a:r>
            <a:r>
              <a:rPr kumimoji="1" lang="ja-JP" altLang="en-US" sz="2000" dirty="0">
                <a:latin typeface="UD デジタル 教科書体 NK-B" panose="02020700000000000000" pitchFamily="18" charset="-128"/>
                <a:ea typeface="UD デジタル 教科書体 NK-B" panose="02020700000000000000" pitchFamily="18" charset="-128"/>
              </a:rPr>
              <a:t>今後の取組み</a:t>
            </a:r>
            <a:r>
              <a:rPr kumimoji="1" lang="en-US" altLang="ja-JP" sz="2000" dirty="0">
                <a:latin typeface="UD デジタル 教科書体 NK-B" panose="02020700000000000000" pitchFamily="18" charset="-128"/>
                <a:ea typeface="UD デジタル 教科書体 NK-B" panose="02020700000000000000" pitchFamily="18" charset="-128"/>
              </a:rPr>
              <a:t>】</a:t>
            </a:r>
          </a:p>
        </p:txBody>
      </p:sp>
      <p:sp>
        <p:nvSpPr>
          <p:cNvPr id="12" name="角丸四角形 11"/>
          <p:cNvSpPr/>
          <p:nvPr/>
        </p:nvSpPr>
        <p:spPr>
          <a:xfrm>
            <a:off x="226875" y="5124376"/>
            <a:ext cx="2864055" cy="883377"/>
          </a:xfrm>
          <a:prstGeom prst="round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a:solidFill>
                  <a:schemeClr val="bg1"/>
                </a:solidFill>
                <a:latin typeface="UD デジタル 教科書体 NK-B" panose="02020700000000000000" pitchFamily="18" charset="-128"/>
                <a:ea typeface="UD デジタル 教科書体 NK-B" panose="02020700000000000000" pitchFamily="18" charset="-128"/>
              </a:rPr>
              <a:t>チャレンジする若手の</a:t>
            </a:r>
            <a:endParaRPr kumimoji="1" lang="en-US" altLang="ja-JP" dirty="0">
              <a:solidFill>
                <a:schemeClr val="bg1"/>
              </a:solidFill>
              <a:latin typeface="UD デジタル 教科書体 NK-B" panose="02020700000000000000" pitchFamily="18" charset="-128"/>
              <a:ea typeface="UD デジタル 教科書体 NK-B" panose="02020700000000000000" pitchFamily="18" charset="-128"/>
            </a:endParaRPr>
          </a:p>
          <a:p>
            <a:pPr algn="ctr"/>
            <a:r>
              <a:rPr kumimoji="1" lang="ja-JP" altLang="en-US" dirty="0">
                <a:solidFill>
                  <a:schemeClr val="bg1"/>
                </a:solidFill>
                <a:latin typeface="UD デジタル 教科書体 NK-B" panose="02020700000000000000" pitchFamily="18" charset="-128"/>
                <a:ea typeface="UD デジタル 教科書体 NK-B" panose="02020700000000000000" pitchFamily="18" charset="-128"/>
              </a:rPr>
              <a:t>人材・企業の掘り起こし、</a:t>
            </a:r>
            <a:endParaRPr kumimoji="1" lang="en-US" altLang="ja-JP" dirty="0">
              <a:solidFill>
                <a:schemeClr val="bg1"/>
              </a:solidFill>
              <a:latin typeface="UD デジタル 教科書体 NK-B" panose="02020700000000000000" pitchFamily="18" charset="-128"/>
              <a:ea typeface="UD デジタル 教科書体 NK-B" panose="02020700000000000000" pitchFamily="18" charset="-128"/>
            </a:endParaRPr>
          </a:p>
          <a:p>
            <a:pPr algn="ctr"/>
            <a:r>
              <a:rPr kumimoji="1" lang="ja-JP" altLang="en-US" dirty="0">
                <a:solidFill>
                  <a:schemeClr val="bg1"/>
                </a:solidFill>
                <a:latin typeface="UD デジタル 教科書体 NK-B" panose="02020700000000000000" pitchFamily="18" charset="-128"/>
                <a:ea typeface="UD デジタル 教科書体 NK-B" panose="02020700000000000000" pitchFamily="18" charset="-128"/>
              </a:rPr>
              <a:t>成長環境の整備</a:t>
            </a:r>
          </a:p>
        </p:txBody>
      </p:sp>
      <p:sp>
        <p:nvSpPr>
          <p:cNvPr id="14" name="角丸四角形 13"/>
          <p:cNvSpPr/>
          <p:nvPr/>
        </p:nvSpPr>
        <p:spPr>
          <a:xfrm>
            <a:off x="226875" y="6060058"/>
            <a:ext cx="2873155" cy="718612"/>
          </a:xfrm>
          <a:prstGeom prst="round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a:solidFill>
                  <a:schemeClr val="bg1"/>
                </a:solidFill>
                <a:latin typeface="UD デジタル 教科書体 NK-B" panose="02020700000000000000" pitchFamily="18" charset="-128"/>
                <a:ea typeface="UD デジタル 教科書体 NK-B" panose="02020700000000000000" pitchFamily="18" charset="-128"/>
              </a:rPr>
              <a:t>革新的な技術シーズの</a:t>
            </a:r>
            <a:endParaRPr kumimoji="1" lang="en-US" altLang="ja-JP" dirty="0">
              <a:solidFill>
                <a:schemeClr val="bg1"/>
              </a:solidFill>
              <a:latin typeface="UD デジタル 教科書体 NK-B" panose="02020700000000000000" pitchFamily="18" charset="-128"/>
              <a:ea typeface="UD デジタル 教科書体 NK-B" panose="02020700000000000000" pitchFamily="18" charset="-128"/>
            </a:endParaRPr>
          </a:p>
          <a:p>
            <a:pPr algn="ctr"/>
            <a:r>
              <a:rPr kumimoji="1" lang="ja-JP" altLang="en-US" dirty="0">
                <a:solidFill>
                  <a:schemeClr val="bg1"/>
                </a:solidFill>
                <a:latin typeface="UD デジタル 教科書体 NK-B" panose="02020700000000000000" pitchFamily="18" charset="-128"/>
                <a:ea typeface="UD デジタル 教科書体 NK-B" panose="02020700000000000000" pitchFamily="18" charset="-128"/>
              </a:rPr>
              <a:t>事業化に向けた掘り起こし</a:t>
            </a:r>
            <a:endParaRPr kumimoji="1" lang="en-US" altLang="ja-JP" dirty="0">
              <a:solidFill>
                <a:schemeClr val="bg1"/>
              </a:solidFill>
              <a:latin typeface="UD デジタル 教科書体 NK-B" panose="02020700000000000000" pitchFamily="18" charset="-128"/>
              <a:ea typeface="UD デジタル 教科書体 NK-B" panose="02020700000000000000" pitchFamily="18" charset="-128"/>
            </a:endParaRPr>
          </a:p>
        </p:txBody>
      </p:sp>
      <p:sp>
        <p:nvSpPr>
          <p:cNvPr id="13" name="テキスト ボックス 12"/>
          <p:cNvSpPr txBox="1"/>
          <p:nvPr/>
        </p:nvSpPr>
        <p:spPr>
          <a:xfrm>
            <a:off x="260848" y="4769467"/>
            <a:ext cx="9415440" cy="369332"/>
          </a:xfrm>
          <a:prstGeom prst="rect">
            <a:avLst/>
          </a:prstGeom>
          <a:noFill/>
        </p:spPr>
        <p:txBody>
          <a:bodyPr wrap="square" rtlCol="0">
            <a:spAutoFit/>
          </a:bodyPr>
          <a:lstStyle/>
          <a:p>
            <a:r>
              <a:rPr kumimoji="1" lang="ja-JP" altLang="en-US" dirty="0">
                <a:latin typeface="UD デジタル 教科書体 NK-B" panose="02020700000000000000" pitchFamily="18" charset="-128"/>
                <a:ea typeface="UD デジタル 教科書体 NK-B" panose="02020700000000000000" pitchFamily="18" charset="-128"/>
              </a:rPr>
              <a:t>　スタートアップ・エコシステムの形成に向け、国の動きを踏まえながら、課題解決に向け連携</a:t>
            </a:r>
          </a:p>
        </p:txBody>
      </p:sp>
      <p:sp>
        <p:nvSpPr>
          <p:cNvPr id="15" name="テキスト ボックス 14"/>
          <p:cNvSpPr txBox="1"/>
          <p:nvPr/>
        </p:nvSpPr>
        <p:spPr>
          <a:xfrm>
            <a:off x="159805" y="2448568"/>
            <a:ext cx="2612424" cy="400110"/>
          </a:xfrm>
          <a:prstGeom prst="rect">
            <a:avLst/>
          </a:prstGeom>
          <a:noFill/>
        </p:spPr>
        <p:txBody>
          <a:bodyPr wrap="square" rtlCol="0">
            <a:spAutoFit/>
          </a:bodyPr>
          <a:lstStyle/>
          <a:p>
            <a:r>
              <a:rPr kumimoji="1" lang="en-US" altLang="ja-JP" sz="2000" dirty="0">
                <a:latin typeface="UD デジタル 教科書体 NK-B" panose="02020700000000000000" pitchFamily="18" charset="-128"/>
                <a:ea typeface="UD デジタル 教科書体 NK-B" panose="02020700000000000000" pitchFamily="18" charset="-128"/>
              </a:rPr>
              <a:t>【</a:t>
            </a:r>
            <a:r>
              <a:rPr kumimoji="1" lang="ja-JP" altLang="en-US" sz="2000" dirty="0">
                <a:latin typeface="UD デジタル 教科書体 NK-B" panose="02020700000000000000" pitchFamily="18" charset="-128"/>
                <a:ea typeface="UD デジタル 教科書体 NK-B" panose="02020700000000000000" pitchFamily="18" charset="-128"/>
              </a:rPr>
              <a:t>国の動き</a:t>
            </a:r>
            <a:r>
              <a:rPr kumimoji="1" lang="en-US" altLang="ja-JP" sz="2000" dirty="0">
                <a:latin typeface="UD デジタル 教科書体 NK-B" panose="02020700000000000000" pitchFamily="18" charset="-128"/>
                <a:ea typeface="UD デジタル 教科書体 NK-B" panose="02020700000000000000" pitchFamily="18" charset="-128"/>
              </a:rPr>
              <a:t>】</a:t>
            </a:r>
          </a:p>
        </p:txBody>
      </p:sp>
      <p:sp>
        <p:nvSpPr>
          <p:cNvPr id="2" name="右矢印 1"/>
          <p:cNvSpPr/>
          <p:nvPr/>
        </p:nvSpPr>
        <p:spPr>
          <a:xfrm>
            <a:off x="422326" y="2718769"/>
            <a:ext cx="9092484" cy="759853"/>
          </a:xfrm>
          <a:prstGeom prst="rightArrow">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 name="角丸四角形 16"/>
          <p:cNvSpPr/>
          <p:nvPr/>
        </p:nvSpPr>
        <p:spPr>
          <a:xfrm>
            <a:off x="3329991" y="2945980"/>
            <a:ext cx="765026" cy="361770"/>
          </a:xfrm>
          <a:prstGeom prst="roundRect">
            <a:avLst>
              <a:gd name="adj" fmla="val 6195"/>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r>
              <a:rPr kumimoji="1" lang="ja-JP" altLang="en-US" dirty="0">
                <a:solidFill>
                  <a:schemeClr val="tx1"/>
                </a:solidFill>
                <a:latin typeface="UD デジタル 教科書体 NK-B" panose="02020700000000000000" pitchFamily="18" charset="-128"/>
                <a:ea typeface="UD デジタル 教科書体 NK-B" panose="02020700000000000000" pitchFamily="18" charset="-128"/>
              </a:rPr>
              <a:t>８月</a:t>
            </a:r>
            <a:endParaRPr kumimoji="1" lang="ja-JP" altLang="en-US" sz="1400" dirty="0">
              <a:solidFill>
                <a:schemeClr val="tx1"/>
              </a:solidFill>
              <a:latin typeface="UD デジタル 教科書体 NK-B" panose="02020700000000000000" pitchFamily="18" charset="-128"/>
              <a:ea typeface="UD デジタル 教科書体 NK-B" panose="02020700000000000000" pitchFamily="18" charset="-128"/>
            </a:endParaRPr>
          </a:p>
          <a:p>
            <a:endParaRPr kumimoji="1" lang="ja-JP" altLang="en-US" sz="1600" dirty="0">
              <a:solidFill>
                <a:srgbClr val="FF0000"/>
              </a:solidFill>
              <a:latin typeface="UD デジタル 教科書体 NK-B" panose="02020700000000000000" pitchFamily="18" charset="-128"/>
              <a:ea typeface="UD デジタル 教科書体 NK-B" panose="02020700000000000000" pitchFamily="18" charset="-128"/>
            </a:endParaRPr>
          </a:p>
          <a:p>
            <a:endParaRPr kumimoji="1" lang="en-US" altLang="ja-JP" sz="1600" dirty="0">
              <a:solidFill>
                <a:schemeClr val="tx1"/>
              </a:solidFill>
              <a:latin typeface="UD デジタル 教科書体 NK-B" panose="02020700000000000000" pitchFamily="18" charset="-128"/>
              <a:ea typeface="UD デジタル 教科書体 NK-B" panose="02020700000000000000" pitchFamily="18" charset="-128"/>
            </a:endParaRPr>
          </a:p>
        </p:txBody>
      </p:sp>
      <p:sp>
        <p:nvSpPr>
          <p:cNvPr id="18" name="角丸四角形 17"/>
          <p:cNvSpPr/>
          <p:nvPr/>
        </p:nvSpPr>
        <p:spPr>
          <a:xfrm>
            <a:off x="812782" y="3295256"/>
            <a:ext cx="4277687" cy="1040388"/>
          </a:xfrm>
          <a:prstGeom prst="roundRect">
            <a:avLst>
              <a:gd name="adj" fmla="val 6195"/>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kumimoji="1" lang="ja-JP" altLang="en-US" dirty="0">
                <a:solidFill>
                  <a:schemeClr val="tx1"/>
                </a:solidFill>
                <a:latin typeface="UD デジタル 教科書体 NK-B" panose="02020700000000000000" pitchFamily="18" charset="-128"/>
                <a:ea typeface="UD デジタル 教科書体 NK-B" panose="02020700000000000000" pitchFamily="18" charset="-128"/>
              </a:rPr>
              <a:t>スタートアップの司令塔機能</a:t>
            </a:r>
            <a:r>
              <a:rPr kumimoji="1" lang="ja-JP" altLang="en-US" sz="1400" dirty="0">
                <a:solidFill>
                  <a:schemeClr val="tx1"/>
                </a:solidFill>
                <a:latin typeface="UD デジタル 教科書体 NK-B" panose="02020700000000000000" pitchFamily="18" charset="-128"/>
                <a:ea typeface="UD デジタル 教科書体 NK-B" panose="02020700000000000000" pitchFamily="18" charset="-128"/>
              </a:rPr>
              <a:t>を明確化</a:t>
            </a:r>
            <a:endParaRPr kumimoji="1" lang="en-US" altLang="ja-JP" sz="1400" dirty="0">
              <a:solidFill>
                <a:schemeClr val="tx1"/>
              </a:solidFill>
              <a:latin typeface="UD デジタル 教科書体 NK-B" panose="02020700000000000000" pitchFamily="18" charset="-128"/>
              <a:ea typeface="UD デジタル 教科書体 NK-B" panose="02020700000000000000" pitchFamily="18" charset="-128"/>
            </a:endParaRPr>
          </a:p>
          <a:p>
            <a:r>
              <a:rPr kumimoji="1" lang="ja-JP" altLang="en-US" sz="1400" dirty="0">
                <a:solidFill>
                  <a:schemeClr val="tx1"/>
                </a:solidFill>
                <a:latin typeface="UD デジタル 教科書体 NK-B" panose="02020700000000000000" pitchFamily="18" charset="-128"/>
                <a:ea typeface="UD デジタル 教科書体 NK-B" panose="02020700000000000000" pitchFamily="18" charset="-128"/>
              </a:rPr>
              <a:t>　　・スタートアップ担当大臣を新設</a:t>
            </a:r>
            <a:endParaRPr kumimoji="1" lang="en-US" altLang="ja-JP" sz="1400" dirty="0">
              <a:solidFill>
                <a:schemeClr val="tx1"/>
              </a:solidFill>
              <a:latin typeface="UD デジタル 教科書体 NK-B" panose="02020700000000000000" pitchFamily="18" charset="-128"/>
              <a:ea typeface="UD デジタル 教科書体 NK-B" panose="02020700000000000000" pitchFamily="18" charset="-128"/>
            </a:endParaRPr>
          </a:p>
          <a:p>
            <a:r>
              <a:rPr kumimoji="1" lang="ja-JP" altLang="en-US" sz="1400" dirty="0">
                <a:solidFill>
                  <a:schemeClr val="tx1"/>
                </a:solidFill>
                <a:latin typeface="UD デジタル 教科書体 NK-B" panose="02020700000000000000" pitchFamily="18" charset="-128"/>
                <a:ea typeface="UD デジタル 教科書体 NK-B" panose="02020700000000000000" pitchFamily="18" charset="-128"/>
              </a:rPr>
              <a:t>　　・内閣官房に</a:t>
            </a:r>
            <a:endParaRPr kumimoji="1" lang="en-US" altLang="ja-JP" sz="1400" dirty="0">
              <a:solidFill>
                <a:schemeClr val="tx1"/>
              </a:solidFill>
              <a:latin typeface="UD デジタル 教科書体 NK-B" panose="02020700000000000000" pitchFamily="18" charset="-128"/>
              <a:ea typeface="UD デジタル 教科書体 NK-B" panose="02020700000000000000" pitchFamily="18" charset="-128"/>
            </a:endParaRPr>
          </a:p>
          <a:p>
            <a:r>
              <a:rPr kumimoji="1" lang="ja-JP" altLang="en-US" sz="1400" dirty="0">
                <a:solidFill>
                  <a:schemeClr val="tx1"/>
                </a:solidFill>
                <a:latin typeface="UD デジタル 教科書体 NK-B" panose="02020700000000000000" pitchFamily="18" charset="-128"/>
                <a:ea typeface="UD デジタル 教科書体 NK-B" panose="02020700000000000000" pitchFamily="18" charset="-128"/>
              </a:rPr>
              <a:t>　　　「ｸﾞﾛｰﾊﾞﾙ･ｽﾀｰﾄｱｯﾌﾟ･ｷｬﾝﾊﾟｽ構想推進室」を設置</a:t>
            </a:r>
          </a:p>
          <a:p>
            <a:pPr algn="r"/>
            <a:endParaRPr kumimoji="1" lang="ja-JP" altLang="en-US" sz="1600" dirty="0">
              <a:solidFill>
                <a:srgbClr val="FF0000"/>
              </a:solidFill>
              <a:latin typeface="UD デジタル 教科書体 NK-B" panose="02020700000000000000" pitchFamily="18" charset="-128"/>
              <a:ea typeface="UD デジタル 教科書体 NK-B" panose="02020700000000000000" pitchFamily="18" charset="-128"/>
            </a:endParaRPr>
          </a:p>
          <a:p>
            <a:endParaRPr kumimoji="1" lang="en-US" altLang="ja-JP" sz="1600" dirty="0">
              <a:solidFill>
                <a:schemeClr val="tx1"/>
              </a:solidFill>
              <a:latin typeface="UD デジタル 教科書体 NK-B" panose="02020700000000000000" pitchFamily="18" charset="-128"/>
              <a:ea typeface="UD デジタル 教科書体 NK-B" panose="02020700000000000000" pitchFamily="18" charset="-128"/>
            </a:endParaRPr>
          </a:p>
        </p:txBody>
      </p:sp>
      <p:sp>
        <p:nvSpPr>
          <p:cNvPr id="19" name="角丸四角形 18"/>
          <p:cNvSpPr/>
          <p:nvPr/>
        </p:nvSpPr>
        <p:spPr>
          <a:xfrm>
            <a:off x="8455007" y="2933486"/>
            <a:ext cx="765026" cy="361770"/>
          </a:xfrm>
          <a:prstGeom prst="roundRect">
            <a:avLst>
              <a:gd name="adj" fmla="val 6195"/>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r>
              <a:rPr kumimoji="1" lang="ja-JP" altLang="en-US" sz="1600" dirty="0">
                <a:solidFill>
                  <a:schemeClr val="tx1"/>
                </a:solidFill>
                <a:latin typeface="UD デジタル 教科書体 NK-B" panose="02020700000000000000" pitchFamily="18" charset="-128"/>
                <a:ea typeface="UD デジタル 教科書体 NK-B" panose="02020700000000000000" pitchFamily="18" charset="-128"/>
              </a:rPr>
              <a:t>年末</a:t>
            </a:r>
          </a:p>
          <a:p>
            <a:endParaRPr kumimoji="1" lang="en-US" altLang="ja-JP" sz="1600" dirty="0">
              <a:solidFill>
                <a:schemeClr val="tx1"/>
              </a:solidFill>
              <a:latin typeface="UD デジタル 教科書体 NK-B" panose="02020700000000000000" pitchFamily="18" charset="-128"/>
              <a:ea typeface="UD デジタル 教科書体 NK-B" panose="02020700000000000000" pitchFamily="18" charset="-128"/>
            </a:endParaRPr>
          </a:p>
        </p:txBody>
      </p:sp>
      <p:sp>
        <p:nvSpPr>
          <p:cNvPr id="22" name="楕円 21"/>
          <p:cNvSpPr/>
          <p:nvPr/>
        </p:nvSpPr>
        <p:spPr>
          <a:xfrm>
            <a:off x="6164456" y="3703868"/>
            <a:ext cx="3496264" cy="160620"/>
          </a:xfrm>
          <a:prstGeom prst="ellipse">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3" name="角丸四角形 22"/>
          <p:cNvSpPr/>
          <p:nvPr/>
        </p:nvSpPr>
        <p:spPr>
          <a:xfrm>
            <a:off x="6170512" y="3323714"/>
            <a:ext cx="3468465" cy="1040388"/>
          </a:xfrm>
          <a:prstGeom prst="roundRect">
            <a:avLst>
              <a:gd name="adj" fmla="val 6195"/>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kumimoji="1" lang="ja-JP" altLang="en-US" sz="1400" dirty="0">
                <a:solidFill>
                  <a:schemeClr val="tx1"/>
                </a:solidFill>
                <a:latin typeface="UD デジタル 教科書体 NK-B" panose="02020700000000000000" pitchFamily="18" charset="-128"/>
                <a:ea typeface="UD デジタル 教科書体 NK-B" panose="02020700000000000000" pitchFamily="18" charset="-128"/>
              </a:rPr>
              <a:t>スタートアップの</a:t>
            </a:r>
            <a:r>
              <a:rPr kumimoji="1" lang="ja-JP" altLang="en-US" dirty="0">
                <a:solidFill>
                  <a:schemeClr val="tx1"/>
                </a:solidFill>
                <a:latin typeface="UD デジタル 教科書体 NK-B" panose="02020700000000000000" pitchFamily="18" charset="-128"/>
                <a:ea typeface="UD デジタル 教科書体 NK-B" panose="02020700000000000000" pitchFamily="18" charset="-128"/>
              </a:rPr>
              <a:t>５年</a:t>
            </a:r>
            <a:r>
              <a:rPr kumimoji="1" lang="en-US" altLang="ja-JP" dirty="0">
                <a:solidFill>
                  <a:schemeClr val="tx1"/>
                </a:solidFill>
                <a:latin typeface="UD デジタル 教科書体 NK-B" panose="02020700000000000000" pitchFamily="18" charset="-128"/>
                <a:ea typeface="UD デジタル 教科書体 NK-B" panose="02020700000000000000" pitchFamily="18" charset="-128"/>
              </a:rPr>
              <a:t>10</a:t>
            </a:r>
            <a:r>
              <a:rPr kumimoji="1" lang="ja-JP" altLang="en-US" dirty="0">
                <a:solidFill>
                  <a:schemeClr val="tx1"/>
                </a:solidFill>
                <a:latin typeface="UD デジタル 教科書体 NK-B" panose="02020700000000000000" pitchFamily="18" charset="-128"/>
                <a:ea typeface="UD デジタル 教科書体 NK-B" panose="02020700000000000000" pitchFamily="18" charset="-128"/>
              </a:rPr>
              <a:t>倍増</a:t>
            </a:r>
            <a:r>
              <a:rPr kumimoji="1" lang="ja-JP" altLang="en-US" sz="1400" dirty="0">
                <a:solidFill>
                  <a:schemeClr val="tx1"/>
                </a:solidFill>
                <a:latin typeface="UD デジタル 教科書体 NK-B" panose="02020700000000000000" pitchFamily="18" charset="-128"/>
                <a:ea typeface="UD デジタル 教科書体 NK-B" panose="02020700000000000000" pitchFamily="18" charset="-128"/>
              </a:rPr>
              <a:t>を視野に</a:t>
            </a:r>
            <a:endParaRPr kumimoji="1" lang="en-US" altLang="ja-JP" sz="1400" dirty="0">
              <a:solidFill>
                <a:schemeClr val="tx1"/>
              </a:solidFill>
              <a:latin typeface="UD デジタル 教科書体 NK-B" panose="02020700000000000000" pitchFamily="18" charset="-128"/>
              <a:ea typeface="UD デジタル 教科書体 NK-B" panose="02020700000000000000" pitchFamily="18" charset="-128"/>
            </a:endParaRPr>
          </a:p>
          <a:p>
            <a:r>
              <a:rPr kumimoji="1" lang="ja-JP" altLang="en-US" dirty="0">
                <a:solidFill>
                  <a:schemeClr val="tx1"/>
                </a:solidFill>
                <a:latin typeface="UD デジタル 教科書体 NK-B" panose="02020700000000000000" pitchFamily="18" charset="-128"/>
                <a:ea typeface="UD デジタル 教科書体 NK-B" panose="02020700000000000000" pitchFamily="18" charset="-128"/>
              </a:rPr>
              <a:t>「スタートアップ育成５か年計画」</a:t>
            </a:r>
            <a:endParaRPr kumimoji="1" lang="en-US" altLang="ja-JP" dirty="0">
              <a:solidFill>
                <a:schemeClr val="tx1"/>
              </a:solidFill>
              <a:latin typeface="UD デジタル 教科書体 NK-B" panose="02020700000000000000" pitchFamily="18" charset="-128"/>
              <a:ea typeface="UD デジタル 教科書体 NK-B" panose="02020700000000000000" pitchFamily="18" charset="-128"/>
            </a:endParaRPr>
          </a:p>
          <a:p>
            <a:r>
              <a:rPr kumimoji="1" lang="ja-JP" altLang="en-US" sz="1400" dirty="0">
                <a:solidFill>
                  <a:schemeClr val="tx1"/>
                </a:solidFill>
                <a:latin typeface="UD デジタル 教科書体 NK-B" panose="02020700000000000000" pitchFamily="18" charset="-128"/>
                <a:ea typeface="UD デジタル 教科書体 NK-B" panose="02020700000000000000" pitchFamily="18" charset="-128"/>
              </a:rPr>
              <a:t>　　　　　　　　　　　　　　　　　　　　　　　　　を作成</a:t>
            </a:r>
            <a:endParaRPr kumimoji="1" lang="en-US" altLang="ja-JP" sz="1400" dirty="0">
              <a:solidFill>
                <a:schemeClr val="tx1"/>
              </a:solidFill>
              <a:latin typeface="UD デジタル 教科書体 NK-B" panose="02020700000000000000" pitchFamily="18" charset="-128"/>
              <a:ea typeface="UD デジタル 教科書体 NK-B" panose="02020700000000000000" pitchFamily="18" charset="-128"/>
            </a:endParaRPr>
          </a:p>
          <a:p>
            <a:r>
              <a:rPr kumimoji="1" lang="ja-JP" altLang="en-US" sz="1400" dirty="0">
                <a:solidFill>
                  <a:schemeClr val="tx1"/>
                </a:solidFill>
                <a:latin typeface="UD デジタル 教科書体 NK-B" panose="02020700000000000000" pitchFamily="18" charset="-128"/>
                <a:ea typeface="UD デジタル 教科書体 NK-B" panose="02020700000000000000" pitchFamily="18" charset="-128"/>
              </a:rPr>
              <a:t>　　</a:t>
            </a:r>
            <a:endParaRPr kumimoji="1" lang="ja-JP" altLang="en-US" sz="1600" dirty="0">
              <a:solidFill>
                <a:srgbClr val="FF0000"/>
              </a:solidFill>
              <a:latin typeface="UD デジタル 教科書体 NK-B" panose="02020700000000000000" pitchFamily="18" charset="-128"/>
              <a:ea typeface="UD デジタル 教科書体 NK-B" panose="02020700000000000000" pitchFamily="18" charset="-128"/>
            </a:endParaRPr>
          </a:p>
          <a:p>
            <a:endParaRPr kumimoji="1" lang="en-US" altLang="ja-JP" sz="1600" dirty="0">
              <a:solidFill>
                <a:schemeClr val="tx1"/>
              </a:solidFill>
              <a:latin typeface="UD デジタル 教科書体 NK-B" panose="02020700000000000000" pitchFamily="18" charset="-128"/>
              <a:ea typeface="UD デジタル 教科書体 NK-B" panose="02020700000000000000" pitchFamily="18" charset="-128"/>
            </a:endParaRPr>
          </a:p>
        </p:txBody>
      </p:sp>
      <p:sp>
        <p:nvSpPr>
          <p:cNvPr id="24" name="正方形/長方形 23"/>
          <p:cNvSpPr/>
          <p:nvPr/>
        </p:nvSpPr>
        <p:spPr>
          <a:xfrm>
            <a:off x="3125442" y="6034703"/>
            <a:ext cx="6763493" cy="784830"/>
          </a:xfrm>
          <a:prstGeom prst="rect">
            <a:avLst/>
          </a:prstGeom>
        </p:spPr>
        <p:txBody>
          <a:bodyPr wrap="square">
            <a:spAutoFit/>
          </a:bodyPr>
          <a:lstStyle/>
          <a:p>
            <a:r>
              <a:rPr kumimoji="1" lang="ja-JP" altLang="en-US" sz="1500" dirty="0">
                <a:latin typeface="UD デジタル 教科書体 NK-B" panose="02020700000000000000" pitchFamily="18" charset="-128"/>
                <a:ea typeface="UD デジタル 教科書体 NK-B" panose="02020700000000000000" pitchFamily="18" charset="-128"/>
              </a:rPr>
              <a:t>国の「スタートアップ育成５か年計画」（本年末策定予定）や「グローバル・スタートアップ・キャンパス構想」を見据え、経営人材確保策の検討や特徴ある大学・研究機関等の技術シーズを核としたイノベーションやスタートアップを創出</a:t>
            </a:r>
            <a:endParaRPr kumimoji="1" lang="en-US" altLang="ja-JP" sz="1500" dirty="0">
              <a:latin typeface="UD デジタル 教科書体 NK-B" panose="02020700000000000000" pitchFamily="18" charset="-128"/>
              <a:ea typeface="UD デジタル 教科書体 NK-B" panose="02020700000000000000" pitchFamily="18" charset="-128"/>
            </a:endParaRPr>
          </a:p>
        </p:txBody>
      </p:sp>
      <p:sp>
        <p:nvSpPr>
          <p:cNvPr id="9" name="正方形/長方形 8"/>
          <p:cNvSpPr/>
          <p:nvPr/>
        </p:nvSpPr>
        <p:spPr>
          <a:xfrm>
            <a:off x="3125442" y="5250710"/>
            <a:ext cx="6763493" cy="634020"/>
          </a:xfrm>
          <a:prstGeom prst="rect">
            <a:avLst/>
          </a:prstGeom>
        </p:spPr>
        <p:txBody>
          <a:bodyPr wrap="square">
            <a:spAutoFit/>
          </a:bodyPr>
          <a:lstStyle/>
          <a:p>
            <a:pPr>
              <a:lnSpc>
                <a:spcPct val="110000"/>
              </a:lnSpc>
            </a:pPr>
            <a:r>
              <a:rPr kumimoji="1" lang="ja-JP" altLang="en-US" sz="1600" dirty="0">
                <a:latin typeface="UD デジタル 教科書体 NK-B" panose="02020700000000000000" pitchFamily="18" charset="-128"/>
                <a:ea typeface="UD デジタル 教科書体 NK-B" panose="02020700000000000000" pitchFamily="18" charset="-128"/>
              </a:rPr>
              <a:t>チャレンジする人材を発掘し、裾野を拡大するとともに、成長支援の環境整備を進め、</a:t>
            </a:r>
            <a:r>
              <a:rPr kumimoji="1" lang="en-US" altLang="ja-JP" sz="1600" dirty="0">
                <a:latin typeface="UD デジタル 教科書体 NK-B" panose="02020700000000000000" pitchFamily="18" charset="-128"/>
                <a:ea typeface="UD デジタル 教科書体 NK-B" panose="02020700000000000000" pitchFamily="18" charset="-128"/>
              </a:rPr>
              <a:t>SDGs</a:t>
            </a:r>
            <a:r>
              <a:rPr kumimoji="1" lang="ja-JP" altLang="en-US" sz="1600" dirty="0">
                <a:latin typeface="UD デジタル 教科書体 NK-B" panose="02020700000000000000" pitchFamily="18" charset="-128"/>
                <a:ea typeface="UD デジタル 教科書体 NK-B" panose="02020700000000000000" pitchFamily="18" charset="-128"/>
              </a:rPr>
              <a:t>をはじめとした様々な社会課題を解決する起業を創出</a:t>
            </a:r>
          </a:p>
        </p:txBody>
      </p:sp>
      <p:sp>
        <p:nvSpPr>
          <p:cNvPr id="3" name="スライド番号プレースホルダー 2"/>
          <p:cNvSpPr>
            <a:spLocks noGrp="1"/>
          </p:cNvSpPr>
          <p:nvPr>
            <p:ph type="sldNum" sz="quarter" idx="12"/>
          </p:nvPr>
        </p:nvSpPr>
        <p:spPr/>
        <p:txBody>
          <a:bodyPr/>
          <a:lstStyle/>
          <a:p>
            <a:fld id="{87C2D5A9-7FE8-4BCE-BC19-6C3698A60E78}" type="slidenum">
              <a:rPr kumimoji="1" lang="ja-JP" altLang="en-US" smtClean="0"/>
              <a:t>2</a:t>
            </a:fld>
            <a:endParaRPr kumimoji="1" lang="ja-JP" altLang="en-US"/>
          </a:p>
        </p:txBody>
      </p:sp>
    </p:spTree>
    <p:extLst>
      <p:ext uri="{BB962C8B-B14F-4D97-AF65-F5344CB8AC3E}">
        <p14:creationId xmlns:p14="http://schemas.microsoft.com/office/powerpoint/2010/main" val="217126334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角丸四角形 19"/>
          <p:cNvSpPr/>
          <p:nvPr/>
        </p:nvSpPr>
        <p:spPr>
          <a:xfrm>
            <a:off x="14621" y="4621372"/>
            <a:ext cx="9844031" cy="2216448"/>
          </a:xfrm>
          <a:prstGeom prst="roundRect">
            <a:avLst>
              <a:gd name="adj" fmla="val 6195"/>
            </a:avLst>
          </a:prstGeom>
          <a:solidFill>
            <a:schemeClr val="accent1">
              <a:lumMod val="20000"/>
              <a:lumOff val="80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dirty="0">
                <a:solidFill>
                  <a:schemeClr val="tx1"/>
                </a:solidFill>
                <a:latin typeface="UD デジタル 教科書体 NK-B" panose="02020700000000000000" pitchFamily="18" charset="-128"/>
                <a:ea typeface="UD デジタル 教科書体 NK-B" panose="02020700000000000000" pitchFamily="18" charset="-128"/>
              </a:rPr>
              <a:t>　</a:t>
            </a:r>
            <a:endParaRPr kumimoji="1" lang="en-US" altLang="ja-JP" dirty="0">
              <a:solidFill>
                <a:schemeClr val="tx1"/>
              </a:solidFill>
              <a:latin typeface="UD デジタル 教科書体 NK-B" panose="02020700000000000000" pitchFamily="18" charset="-128"/>
              <a:ea typeface="UD デジタル 教科書体 NK-B" panose="02020700000000000000" pitchFamily="18" charset="-128"/>
            </a:endParaRPr>
          </a:p>
        </p:txBody>
      </p:sp>
      <p:sp>
        <p:nvSpPr>
          <p:cNvPr id="4" name="角丸四角形 3"/>
          <p:cNvSpPr/>
          <p:nvPr/>
        </p:nvSpPr>
        <p:spPr>
          <a:xfrm>
            <a:off x="0" y="2124467"/>
            <a:ext cx="9858652" cy="2477206"/>
          </a:xfrm>
          <a:prstGeom prst="roundRect">
            <a:avLst>
              <a:gd name="adj" fmla="val 6195"/>
            </a:avLst>
          </a:prstGeom>
          <a:solidFill>
            <a:schemeClr val="accent1">
              <a:lumMod val="20000"/>
              <a:lumOff val="80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dirty="0">
                <a:solidFill>
                  <a:schemeClr val="tx1"/>
                </a:solidFill>
                <a:latin typeface="UD デジタル 教科書体 NK-B" panose="02020700000000000000" pitchFamily="18" charset="-128"/>
                <a:ea typeface="UD デジタル 教科書体 NK-B" panose="02020700000000000000" pitchFamily="18" charset="-128"/>
              </a:rPr>
              <a:t>　</a:t>
            </a:r>
            <a:endParaRPr kumimoji="1" lang="en-US" altLang="ja-JP" dirty="0">
              <a:solidFill>
                <a:schemeClr val="tx1"/>
              </a:solidFill>
              <a:latin typeface="UD デジタル 教科書体 NK-B" panose="02020700000000000000" pitchFamily="18" charset="-128"/>
              <a:ea typeface="UD デジタル 教科書体 NK-B" panose="02020700000000000000" pitchFamily="18" charset="-128"/>
            </a:endParaRPr>
          </a:p>
        </p:txBody>
      </p:sp>
      <p:sp>
        <p:nvSpPr>
          <p:cNvPr id="10" name="テキスト ボックス 9"/>
          <p:cNvSpPr txBox="1"/>
          <p:nvPr/>
        </p:nvSpPr>
        <p:spPr>
          <a:xfrm>
            <a:off x="-32656" y="1749766"/>
            <a:ext cx="2280478" cy="400110"/>
          </a:xfrm>
          <a:prstGeom prst="rect">
            <a:avLst/>
          </a:prstGeom>
          <a:noFill/>
        </p:spPr>
        <p:txBody>
          <a:bodyPr wrap="square" rtlCol="0">
            <a:spAutoFit/>
          </a:bodyPr>
          <a:lstStyle/>
          <a:p>
            <a:r>
              <a:rPr kumimoji="1" lang="en-US" altLang="ja-JP" sz="2000" dirty="0">
                <a:latin typeface="UD デジタル 教科書体 NK-B" panose="02020700000000000000" pitchFamily="18" charset="-128"/>
                <a:ea typeface="UD デジタル 教科書体 NK-B" panose="02020700000000000000" pitchFamily="18" charset="-128"/>
              </a:rPr>
              <a:t>【</a:t>
            </a:r>
            <a:r>
              <a:rPr kumimoji="1" lang="ja-JP" altLang="en-US" sz="2000" dirty="0">
                <a:latin typeface="UD デジタル 教科書体 NK-B" panose="02020700000000000000" pitchFamily="18" charset="-128"/>
                <a:ea typeface="UD デジタル 教科書体 NK-B" panose="02020700000000000000" pitchFamily="18" charset="-128"/>
              </a:rPr>
              <a:t>連携内容</a:t>
            </a:r>
            <a:r>
              <a:rPr kumimoji="1" lang="en-US" altLang="ja-JP" sz="2000" dirty="0">
                <a:latin typeface="UD デジタル 教科書体 NK-B" panose="02020700000000000000" pitchFamily="18" charset="-128"/>
                <a:ea typeface="UD デジタル 教科書体 NK-B" panose="02020700000000000000" pitchFamily="18" charset="-128"/>
              </a:rPr>
              <a:t>】</a:t>
            </a:r>
          </a:p>
        </p:txBody>
      </p:sp>
      <p:sp>
        <p:nvSpPr>
          <p:cNvPr id="16" name="正方形/長方形 15"/>
          <p:cNvSpPr/>
          <p:nvPr/>
        </p:nvSpPr>
        <p:spPr>
          <a:xfrm>
            <a:off x="0" y="1"/>
            <a:ext cx="9906000" cy="473953"/>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286" b="1" dirty="0">
                <a:latin typeface="UD デジタル 教科書体 NK-B" panose="02020700000000000000" pitchFamily="18" charset="-128"/>
                <a:ea typeface="UD デジタル 教科書体 NK-B" panose="02020700000000000000" pitchFamily="18" charset="-128"/>
              </a:rPr>
              <a:t>スタートアップの創出・育成　</a:t>
            </a:r>
          </a:p>
        </p:txBody>
      </p:sp>
      <p:sp>
        <p:nvSpPr>
          <p:cNvPr id="17" name="正方形/長方形 16"/>
          <p:cNvSpPr/>
          <p:nvPr/>
        </p:nvSpPr>
        <p:spPr>
          <a:xfrm>
            <a:off x="226875" y="46514"/>
            <a:ext cx="1761417" cy="38380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600" dirty="0">
                <a:solidFill>
                  <a:schemeClr val="tx1"/>
                </a:solidFill>
                <a:latin typeface="UD デジタル 教科書体 NK-B" panose="02020700000000000000" pitchFamily="18" charset="-128"/>
                <a:ea typeface="UD デジタル 教科書体 NK-B" panose="02020700000000000000" pitchFamily="18" charset="-128"/>
              </a:rPr>
              <a:t>産業振興</a:t>
            </a:r>
            <a:r>
              <a:rPr kumimoji="1" lang="en-US" altLang="ja-JP" sz="1600" dirty="0">
                <a:solidFill>
                  <a:schemeClr val="tx1"/>
                </a:solidFill>
                <a:latin typeface="UD デジタル 教科書体 NK-B" panose="02020700000000000000" pitchFamily="18" charset="-128"/>
                <a:ea typeface="UD デジタル 教科書体 NK-B" panose="02020700000000000000" pitchFamily="18" charset="-128"/>
              </a:rPr>
              <a:t>PT</a:t>
            </a:r>
            <a:endParaRPr kumimoji="1" lang="ja-JP" altLang="en-US" sz="1600" dirty="0">
              <a:solidFill>
                <a:schemeClr val="tx1"/>
              </a:solidFill>
              <a:latin typeface="UD デジタル 教科書体 NK-B" panose="02020700000000000000" pitchFamily="18" charset="-128"/>
              <a:ea typeface="UD デジタル 教科書体 NK-B" panose="02020700000000000000" pitchFamily="18" charset="-128"/>
            </a:endParaRPr>
          </a:p>
        </p:txBody>
      </p:sp>
      <p:sp>
        <p:nvSpPr>
          <p:cNvPr id="43" name="角丸四角形 42"/>
          <p:cNvSpPr/>
          <p:nvPr/>
        </p:nvSpPr>
        <p:spPr>
          <a:xfrm>
            <a:off x="3248760" y="2311042"/>
            <a:ext cx="3156342" cy="1841795"/>
          </a:xfrm>
          <a:prstGeom prst="roundRect">
            <a:avLst>
              <a:gd name="adj" fmla="val 11811"/>
            </a:avLst>
          </a:prstGeom>
          <a:solidFill>
            <a:schemeClr val="bg1"/>
          </a:solidFill>
          <a:ln w="28575">
            <a:solidFill>
              <a:schemeClr val="accent6">
                <a:lumMod val="60000"/>
                <a:lumOff val="40000"/>
              </a:schemeClr>
            </a:solidFill>
          </a:ln>
        </p:spPr>
        <p:style>
          <a:lnRef idx="2">
            <a:schemeClr val="accent1"/>
          </a:lnRef>
          <a:fillRef idx="1">
            <a:schemeClr val="lt1"/>
          </a:fillRef>
          <a:effectRef idx="0">
            <a:schemeClr val="accent1"/>
          </a:effectRef>
          <a:fontRef idx="minor">
            <a:schemeClr val="dk1"/>
          </a:fontRef>
        </p:style>
        <p:txBody>
          <a:bodyPr lIns="0" tIns="0" rIns="0" bIns="0" rtlCol="0" anchor="t" anchorCtr="0"/>
          <a:lstStyle/>
          <a:p>
            <a:r>
              <a:rPr kumimoji="1" lang="ja-JP" altLang="en-US" sz="1600" dirty="0">
                <a:latin typeface="UD デジタル 教科書体 NK-B" panose="02020700000000000000" pitchFamily="18" charset="-128"/>
                <a:ea typeface="UD デジタル 教科書体 NK-B" panose="02020700000000000000" pitchFamily="18" charset="-128"/>
              </a:rPr>
              <a:t>◇ビジネスプランコンテスト</a:t>
            </a:r>
            <a:endParaRPr kumimoji="1" lang="en-US" altLang="ja-JP" sz="1600" dirty="0">
              <a:latin typeface="UD デジタル 教科書体 NK-B" panose="02020700000000000000" pitchFamily="18" charset="-128"/>
              <a:ea typeface="UD デジタル 教科書体 NK-B" panose="02020700000000000000" pitchFamily="18" charset="-128"/>
            </a:endParaRPr>
          </a:p>
          <a:p>
            <a:r>
              <a:rPr kumimoji="1" lang="ja-JP" altLang="en-US" sz="1600" dirty="0">
                <a:latin typeface="UD デジタル 教科書体 NK-B" panose="02020700000000000000" pitchFamily="18" charset="-128"/>
                <a:ea typeface="UD デジタル 教科書体 NK-B" panose="02020700000000000000" pitchFamily="18" charset="-128"/>
              </a:rPr>
              <a:t>「スタートアップ甲子園</a:t>
            </a:r>
            <a:r>
              <a:rPr kumimoji="1" lang="ja-JP" altLang="en-US" sz="1600" dirty="0">
                <a:solidFill>
                  <a:schemeClr val="tx1"/>
                </a:solidFill>
                <a:latin typeface="UD デジタル 教科書体 NK-B" panose="02020700000000000000" pitchFamily="18" charset="-128"/>
                <a:ea typeface="UD デジタル 教科書体 NK-B" panose="02020700000000000000" pitchFamily="18" charset="-128"/>
              </a:rPr>
              <a:t>（仮称）」を　　　共同開催</a:t>
            </a:r>
            <a:endParaRPr kumimoji="1" lang="en-US" altLang="ja-JP" sz="1600" dirty="0">
              <a:solidFill>
                <a:schemeClr val="tx1"/>
              </a:solidFill>
              <a:latin typeface="UD デジタル 教科書体 NK-B" panose="02020700000000000000" pitchFamily="18" charset="-128"/>
              <a:ea typeface="UD デジタル 教科書体 NK-B" panose="02020700000000000000" pitchFamily="18" charset="-128"/>
            </a:endParaRPr>
          </a:p>
          <a:p>
            <a:endParaRPr kumimoji="1" lang="ja-JP" altLang="en-US" sz="1600" dirty="0">
              <a:solidFill>
                <a:schemeClr val="tx1"/>
              </a:solidFill>
              <a:latin typeface="UD デジタル 教科書体 NK-B" panose="02020700000000000000" pitchFamily="18" charset="-128"/>
              <a:ea typeface="UD デジタル 教科書体 NK-B" panose="02020700000000000000" pitchFamily="18" charset="-128"/>
            </a:endParaRPr>
          </a:p>
        </p:txBody>
      </p:sp>
      <p:sp>
        <p:nvSpPr>
          <p:cNvPr id="49" name="角丸四角形 48"/>
          <p:cNvSpPr/>
          <p:nvPr/>
        </p:nvSpPr>
        <p:spPr>
          <a:xfrm>
            <a:off x="6647208" y="2331446"/>
            <a:ext cx="3024588" cy="1846395"/>
          </a:xfrm>
          <a:prstGeom prst="roundRect">
            <a:avLst>
              <a:gd name="adj" fmla="val 11811"/>
            </a:avLst>
          </a:prstGeom>
          <a:ln w="28575">
            <a:solidFill>
              <a:schemeClr val="accent6">
                <a:lumMod val="60000"/>
                <a:lumOff val="40000"/>
              </a:schemeClr>
            </a:solidFill>
          </a:ln>
        </p:spPr>
        <p:style>
          <a:lnRef idx="2">
            <a:schemeClr val="accent1"/>
          </a:lnRef>
          <a:fillRef idx="1">
            <a:schemeClr val="lt1"/>
          </a:fillRef>
          <a:effectRef idx="0">
            <a:schemeClr val="accent1"/>
          </a:effectRef>
          <a:fontRef idx="minor">
            <a:schemeClr val="dk1"/>
          </a:fontRef>
        </p:style>
        <p:txBody>
          <a:bodyPr lIns="0" tIns="0" rIns="0" bIns="0" rtlCol="0" anchor="ctr" anchorCtr="0"/>
          <a:lstStyle/>
          <a:p>
            <a:pPr>
              <a:lnSpc>
                <a:spcPts val="1800"/>
              </a:lnSpc>
            </a:pPr>
            <a:r>
              <a:rPr kumimoji="1" lang="ja-JP" altLang="en-US" sz="1600" dirty="0">
                <a:solidFill>
                  <a:schemeClr val="tx1"/>
                </a:solidFill>
                <a:latin typeface="UD デジタル 教科書体 NK-B" panose="02020700000000000000" pitchFamily="18" charset="-128"/>
                <a:ea typeface="UD デジタル 教科書体 NK-B" panose="02020700000000000000" pitchFamily="18" charset="-128"/>
              </a:rPr>
              <a:t>◇ビジネスプランコンテスト　　　</a:t>
            </a:r>
            <a:endParaRPr kumimoji="1" lang="en-US" altLang="ja-JP" sz="1600" dirty="0">
              <a:solidFill>
                <a:schemeClr val="tx1"/>
              </a:solidFill>
              <a:latin typeface="UD デジタル 教科書体 NK-B" panose="02020700000000000000" pitchFamily="18" charset="-128"/>
              <a:ea typeface="UD デジタル 教科書体 NK-B" panose="02020700000000000000" pitchFamily="18" charset="-128"/>
            </a:endParaRPr>
          </a:p>
          <a:p>
            <a:pPr>
              <a:lnSpc>
                <a:spcPts val="1800"/>
              </a:lnSpc>
            </a:pPr>
            <a:r>
              <a:rPr kumimoji="1" lang="ja-JP" altLang="en-US" sz="1600" dirty="0">
                <a:solidFill>
                  <a:schemeClr val="tx1"/>
                </a:solidFill>
                <a:latin typeface="UD デジタル 教科書体 NK-B" panose="02020700000000000000" pitchFamily="18" charset="-128"/>
                <a:ea typeface="UD デジタル 教科書体 NK-B" panose="02020700000000000000" pitchFamily="18" charset="-128"/>
              </a:rPr>
              <a:t>「スタートアップ甲子園（仮称）」を共同開催</a:t>
            </a:r>
            <a:r>
              <a:rPr kumimoji="1" lang="ja-JP" altLang="en-US" sz="1400" dirty="0">
                <a:solidFill>
                  <a:schemeClr val="tx1"/>
                </a:solidFill>
                <a:latin typeface="UD デジタル 教科書体 NK-B" panose="02020700000000000000" pitchFamily="18" charset="-128"/>
                <a:ea typeface="UD デジタル 教科書体 NK-B" panose="02020700000000000000" pitchFamily="18" charset="-128"/>
              </a:rPr>
              <a:t>（</a:t>
            </a:r>
            <a:r>
              <a:rPr kumimoji="1" lang="en-US" altLang="ja-JP" sz="1400" dirty="0">
                <a:solidFill>
                  <a:schemeClr val="tx1"/>
                </a:solidFill>
                <a:latin typeface="UD デジタル 教科書体 NK-B" panose="02020700000000000000" pitchFamily="18" charset="-128"/>
                <a:ea typeface="UD デジタル 教科書体 NK-B" panose="02020700000000000000" pitchFamily="18" charset="-128"/>
              </a:rPr>
              <a:t>2023</a:t>
            </a:r>
            <a:r>
              <a:rPr kumimoji="1" lang="ja-JP" altLang="en-US" sz="1400" dirty="0">
                <a:solidFill>
                  <a:schemeClr val="tx1"/>
                </a:solidFill>
                <a:latin typeface="UD デジタル 教科書体 NK-B" panose="02020700000000000000" pitchFamily="18" charset="-128"/>
                <a:ea typeface="UD デジタル 教科書体 NK-B" panose="02020700000000000000" pitchFamily="18" charset="-128"/>
              </a:rPr>
              <a:t>年度大阪開催）</a:t>
            </a:r>
            <a:endParaRPr kumimoji="1" lang="en-US" altLang="ja-JP" sz="1400" dirty="0">
              <a:solidFill>
                <a:schemeClr val="tx1"/>
              </a:solidFill>
              <a:latin typeface="UD デジタル 教科書体 NK-B" panose="02020700000000000000" pitchFamily="18" charset="-128"/>
              <a:ea typeface="UD デジタル 教科書体 NK-B" panose="02020700000000000000" pitchFamily="18" charset="-128"/>
            </a:endParaRPr>
          </a:p>
          <a:p>
            <a:pPr>
              <a:lnSpc>
                <a:spcPts val="1600"/>
              </a:lnSpc>
            </a:pPr>
            <a:endParaRPr kumimoji="1" lang="en-US" altLang="ja-JP" sz="800" dirty="0">
              <a:solidFill>
                <a:schemeClr val="tx1"/>
              </a:solidFill>
              <a:latin typeface="UD デジタル 教科書体 NK-B" panose="02020700000000000000" pitchFamily="18" charset="-128"/>
              <a:ea typeface="UD デジタル 教科書体 NK-B" panose="02020700000000000000" pitchFamily="18" charset="-128"/>
            </a:endParaRPr>
          </a:p>
          <a:p>
            <a:pPr>
              <a:lnSpc>
                <a:spcPts val="1600"/>
              </a:lnSpc>
            </a:pPr>
            <a:r>
              <a:rPr kumimoji="1" lang="ja-JP" altLang="en-US" sz="1600" dirty="0">
                <a:solidFill>
                  <a:schemeClr val="tx1"/>
                </a:solidFill>
                <a:latin typeface="UD デジタル 教科書体 NK-B" panose="02020700000000000000" pitchFamily="18" charset="-128"/>
                <a:ea typeface="UD デジタル 教科書体 NK-B" panose="02020700000000000000" pitchFamily="18" charset="-128"/>
              </a:rPr>
              <a:t>◇</a:t>
            </a:r>
            <a:r>
              <a:rPr kumimoji="1" lang="ja-JP" altLang="en-US" sz="1400" dirty="0">
                <a:solidFill>
                  <a:schemeClr val="tx1"/>
                </a:solidFill>
                <a:latin typeface="UD デジタル 教科書体 NK-B" panose="02020700000000000000" pitchFamily="18" charset="-128"/>
                <a:ea typeface="UD デジタル 教科書体 NK-B" panose="02020700000000000000" pitchFamily="18" charset="-128"/>
              </a:rPr>
              <a:t>関西広域において</a:t>
            </a:r>
            <a:r>
              <a:rPr kumimoji="1" lang="en-US" altLang="ja-JP" sz="1400" dirty="0">
                <a:solidFill>
                  <a:schemeClr val="tx1"/>
                </a:solidFill>
                <a:latin typeface="UD デジタル 教科書体 NK-B" panose="02020700000000000000" pitchFamily="18" charset="-128"/>
                <a:ea typeface="UD デジタル 教科書体 NK-B" panose="02020700000000000000" pitchFamily="18" charset="-128"/>
              </a:rPr>
              <a:t>2023</a:t>
            </a:r>
            <a:r>
              <a:rPr kumimoji="1" lang="ja-JP" altLang="en-US" sz="1400" dirty="0">
                <a:solidFill>
                  <a:schemeClr val="tx1"/>
                </a:solidFill>
                <a:latin typeface="UD デジタル 教科書体 NK-B" panose="02020700000000000000" pitchFamily="18" charset="-128"/>
                <a:ea typeface="UD デジタル 教科書体 NK-B" panose="02020700000000000000" pitchFamily="18" charset="-128"/>
              </a:rPr>
              <a:t>年度までの事業を効果検証した上で</a:t>
            </a:r>
            <a:endParaRPr kumimoji="1" lang="en-US" altLang="ja-JP" sz="1400" dirty="0">
              <a:solidFill>
                <a:schemeClr val="tx1"/>
              </a:solidFill>
              <a:latin typeface="UD デジタル 教科書体 NK-B" panose="02020700000000000000" pitchFamily="18" charset="-128"/>
              <a:ea typeface="UD デジタル 教科書体 NK-B" panose="02020700000000000000" pitchFamily="18" charset="-128"/>
            </a:endParaRPr>
          </a:p>
          <a:p>
            <a:pPr>
              <a:lnSpc>
                <a:spcPts val="1800"/>
              </a:lnSpc>
            </a:pPr>
            <a:r>
              <a:rPr kumimoji="1" lang="ja-JP" altLang="en-US" sz="1600" spc="-100" dirty="0">
                <a:solidFill>
                  <a:schemeClr val="tx1"/>
                </a:solidFill>
                <a:latin typeface="UD デジタル 教科書体 NK-B" panose="02020700000000000000" pitchFamily="18" charset="-128"/>
                <a:ea typeface="UD デジタル 教科書体 NK-B" panose="02020700000000000000" pitchFamily="18" charset="-128"/>
              </a:rPr>
              <a:t>「</a:t>
            </a:r>
            <a:r>
              <a:rPr kumimoji="1" lang="en-US" altLang="ja-JP" sz="1600" spc="-100" dirty="0">
                <a:solidFill>
                  <a:schemeClr val="tx1"/>
                </a:solidFill>
                <a:latin typeface="UD デジタル 教科書体 NK-B" panose="02020700000000000000" pitchFamily="18" charset="-128"/>
                <a:ea typeface="UD デジタル 教科書体 NK-B" panose="02020700000000000000" pitchFamily="18" charset="-128"/>
              </a:rPr>
              <a:t>Youth</a:t>
            </a:r>
            <a:r>
              <a:rPr kumimoji="1" lang="ja-JP" altLang="en-US" sz="1600" spc="-100" dirty="0">
                <a:solidFill>
                  <a:schemeClr val="tx1"/>
                </a:solidFill>
                <a:latin typeface="UD デジタル 教科書体 NK-B" panose="02020700000000000000" pitchFamily="18" charset="-128"/>
                <a:ea typeface="UD デジタル 教科書体 NK-B" panose="02020700000000000000" pitchFamily="18" charset="-128"/>
              </a:rPr>
              <a:t>ﾋﾞｼﾞﾈｽﾌﾟﾗﾝｺﾝﾃｽﾄ</a:t>
            </a:r>
            <a:r>
              <a:rPr kumimoji="1" lang="ja-JP" altLang="en-US" sz="1600" spc="-100" dirty="0">
                <a:latin typeface="UD デジタル 教科書体 NK-B" panose="02020700000000000000" pitchFamily="18" charset="-128"/>
                <a:ea typeface="UD デジタル 教科書体 NK-B" panose="02020700000000000000" pitchFamily="18" charset="-128"/>
              </a:rPr>
              <a:t> </a:t>
            </a:r>
            <a:r>
              <a:rPr kumimoji="1" lang="en-US" altLang="ja-JP" sz="1600" spc="-100" dirty="0">
                <a:solidFill>
                  <a:schemeClr val="tx1"/>
                </a:solidFill>
                <a:latin typeface="UD デジタル 教科書体 NK-B" panose="02020700000000000000" pitchFamily="18" charset="-128"/>
                <a:ea typeface="UD デジタル 教科書体 NK-B" panose="02020700000000000000" pitchFamily="18" charset="-128"/>
              </a:rPr>
              <a:t>(</a:t>
            </a:r>
            <a:r>
              <a:rPr kumimoji="1" lang="ja-JP" altLang="en-US" sz="1600" spc="-100" dirty="0">
                <a:solidFill>
                  <a:schemeClr val="tx1"/>
                </a:solidFill>
                <a:latin typeface="UD デジタル 教科書体 NK-B" panose="02020700000000000000" pitchFamily="18" charset="-128"/>
                <a:ea typeface="UD デジタル 教科書体 NK-B" panose="02020700000000000000" pitchFamily="18" charset="-128"/>
              </a:rPr>
              <a:t>仮称</a:t>
            </a:r>
            <a:r>
              <a:rPr kumimoji="1" lang="en-US" altLang="ja-JP" sz="1600" spc="-100" dirty="0">
                <a:solidFill>
                  <a:schemeClr val="tx1"/>
                </a:solidFill>
                <a:latin typeface="UD デジタル 教科書体 NK-B" panose="02020700000000000000" pitchFamily="18" charset="-128"/>
                <a:ea typeface="UD デジタル 教科書体 NK-B" panose="02020700000000000000" pitchFamily="18" charset="-128"/>
              </a:rPr>
              <a:t>)</a:t>
            </a:r>
            <a:r>
              <a:rPr kumimoji="1" lang="ja-JP" altLang="en-US" sz="1600" spc="-100" dirty="0">
                <a:solidFill>
                  <a:schemeClr val="tx1"/>
                </a:solidFill>
                <a:latin typeface="UD デジタル 教科書体 NK-B" panose="02020700000000000000" pitchFamily="18" charset="-128"/>
                <a:ea typeface="UD デジタル 教科書体 NK-B" panose="02020700000000000000" pitchFamily="18" charset="-128"/>
              </a:rPr>
              <a:t>」</a:t>
            </a:r>
            <a:r>
              <a:rPr kumimoji="1" lang="ja-JP" altLang="en-US" sz="1600" dirty="0">
                <a:solidFill>
                  <a:schemeClr val="tx1"/>
                </a:solidFill>
                <a:latin typeface="UD デジタル 教科書体 NK-B" panose="02020700000000000000" pitchFamily="18" charset="-128"/>
                <a:ea typeface="UD デジタル 教科書体 NK-B" panose="02020700000000000000" pitchFamily="18" charset="-128"/>
              </a:rPr>
              <a:t>の開催を共同提案</a:t>
            </a:r>
            <a:endParaRPr kumimoji="1" lang="en-US" altLang="ja-JP" sz="1600" dirty="0">
              <a:solidFill>
                <a:schemeClr val="tx1"/>
              </a:solidFill>
              <a:latin typeface="UD デジタル 教科書体 NK-B" panose="02020700000000000000" pitchFamily="18" charset="-128"/>
              <a:ea typeface="UD デジタル 教科書体 NK-B" panose="02020700000000000000" pitchFamily="18" charset="-128"/>
            </a:endParaRPr>
          </a:p>
        </p:txBody>
      </p:sp>
      <p:sp>
        <p:nvSpPr>
          <p:cNvPr id="51" name="テキスト ボックス 50"/>
          <p:cNvSpPr txBox="1"/>
          <p:nvPr/>
        </p:nvSpPr>
        <p:spPr>
          <a:xfrm>
            <a:off x="3361583" y="3195599"/>
            <a:ext cx="3043519" cy="861774"/>
          </a:xfrm>
          <a:prstGeom prst="rect">
            <a:avLst/>
          </a:prstGeom>
          <a:noFill/>
        </p:spPr>
        <p:txBody>
          <a:bodyPr wrap="square" lIns="0" tIns="0" rIns="0" bIns="0" rtlCol="0">
            <a:spAutoFit/>
          </a:bodyPr>
          <a:lstStyle/>
          <a:p>
            <a:r>
              <a:rPr kumimoji="1" lang="ja-JP" altLang="en-US" sz="1400" dirty="0">
                <a:latin typeface="UD デジタル 教科書体 NK-R" panose="02020400000000000000" pitchFamily="18" charset="-128"/>
                <a:ea typeface="UD デジタル 教科書体 NK-R" panose="02020400000000000000" pitchFamily="18" charset="-128"/>
              </a:rPr>
              <a:t>・学生・若手起業家を対象に実施</a:t>
            </a:r>
            <a:endParaRPr kumimoji="1" lang="en-US" altLang="ja-JP" sz="1400" dirty="0">
              <a:latin typeface="UD デジタル 教科書体 NK-R" panose="02020400000000000000" pitchFamily="18" charset="-128"/>
              <a:ea typeface="UD デジタル 教科書体 NK-R" panose="02020400000000000000" pitchFamily="18" charset="-128"/>
            </a:endParaRPr>
          </a:p>
          <a:p>
            <a:r>
              <a:rPr kumimoji="1" lang="ja-JP" altLang="en-US" sz="1400" dirty="0">
                <a:latin typeface="UD デジタル 教科書体 NK-R" panose="02020400000000000000" pitchFamily="18" charset="-128"/>
                <a:ea typeface="UD デジタル 教科書体 NK-R" panose="02020400000000000000" pitchFamily="18" charset="-128"/>
              </a:rPr>
              <a:t>・２０２２年度兵庫県が実施する「アントレプレナーシップ（起業家）教育」の成果</a:t>
            </a:r>
            <a:endParaRPr kumimoji="1" lang="en-US" altLang="ja-JP" sz="1400" dirty="0">
              <a:latin typeface="UD デジタル 教科書体 NK-R" panose="02020400000000000000" pitchFamily="18" charset="-128"/>
              <a:ea typeface="UD デジタル 教科書体 NK-R" panose="02020400000000000000" pitchFamily="18" charset="-128"/>
            </a:endParaRPr>
          </a:p>
          <a:p>
            <a:r>
              <a:rPr kumimoji="1" lang="ja-JP" altLang="en-US" sz="1400" dirty="0">
                <a:latin typeface="UD デジタル 教科書体 NK-R" panose="02020400000000000000" pitchFamily="18" charset="-128"/>
                <a:ea typeface="UD デジタル 教科書体 NK-R" panose="02020400000000000000" pitchFamily="18" charset="-128"/>
              </a:rPr>
              <a:t>発表の場を大阪府が連携して開催</a:t>
            </a:r>
            <a:endParaRPr kumimoji="1" lang="en-US" altLang="ja-JP" sz="1400" dirty="0">
              <a:latin typeface="UD デジタル 教科書体 NK-R" panose="02020400000000000000" pitchFamily="18" charset="-128"/>
              <a:ea typeface="UD デジタル 教科書体 NK-R" panose="02020400000000000000" pitchFamily="18" charset="-128"/>
            </a:endParaRPr>
          </a:p>
        </p:txBody>
      </p:sp>
      <p:sp>
        <p:nvSpPr>
          <p:cNvPr id="27" name="テキスト ボックス 26"/>
          <p:cNvSpPr txBox="1"/>
          <p:nvPr/>
        </p:nvSpPr>
        <p:spPr>
          <a:xfrm>
            <a:off x="2581607" y="1789888"/>
            <a:ext cx="4603469" cy="380480"/>
          </a:xfrm>
          <a:prstGeom prst="rect">
            <a:avLst/>
          </a:prstGeom>
          <a:noFill/>
        </p:spPr>
        <p:txBody>
          <a:bodyPr wrap="square" lIns="0" tIns="36000" rIns="0" bIns="36000" rtlCol="0">
            <a:spAutoFit/>
          </a:bodyPr>
          <a:lstStyle/>
          <a:p>
            <a:pPr algn="ctr"/>
            <a:r>
              <a:rPr kumimoji="1" lang="ja-JP" altLang="en-US" sz="2000" dirty="0">
                <a:latin typeface="UD デジタル 教科書体 NK-B" panose="02020700000000000000" pitchFamily="18" charset="-128"/>
                <a:ea typeface="UD デジタル 教科書体 NK-B" panose="02020700000000000000" pitchFamily="18" charset="-128"/>
              </a:rPr>
              <a:t>２０２２年度</a:t>
            </a:r>
          </a:p>
        </p:txBody>
      </p:sp>
      <p:sp>
        <p:nvSpPr>
          <p:cNvPr id="28" name="テキスト ボックス 27"/>
          <p:cNvSpPr txBox="1"/>
          <p:nvPr/>
        </p:nvSpPr>
        <p:spPr>
          <a:xfrm>
            <a:off x="5908178" y="1812469"/>
            <a:ext cx="4603469" cy="380480"/>
          </a:xfrm>
          <a:prstGeom prst="rect">
            <a:avLst/>
          </a:prstGeom>
          <a:noFill/>
        </p:spPr>
        <p:txBody>
          <a:bodyPr wrap="square" lIns="0" tIns="36000" rIns="0" bIns="36000" rtlCol="0">
            <a:spAutoFit/>
          </a:bodyPr>
          <a:lstStyle/>
          <a:p>
            <a:pPr algn="ctr"/>
            <a:r>
              <a:rPr kumimoji="1" lang="ja-JP" altLang="en-US" sz="2000" dirty="0">
                <a:latin typeface="UD デジタル 教科書体 NK-B" panose="02020700000000000000" pitchFamily="18" charset="-128"/>
                <a:ea typeface="UD デジタル 教科書体 NK-B" panose="02020700000000000000" pitchFamily="18" charset="-128"/>
              </a:rPr>
              <a:t>２０２３～２０２５年度</a:t>
            </a:r>
          </a:p>
        </p:txBody>
      </p:sp>
      <p:sp>
        <p:nvSpPr>
          <p:cNvPr id="25" name="角丸四角形 24"/>
          <p:cNvSpPr/>
          <p:nvPr/>
        </p:nvSpPr>
        <p:spPr>
          <a:xfrm>
            <a:off x="3248758" y="4246994"/>
            <a:ext cx="6423037" cy="280544"/>
          </a:xfrm>
          <a:prstGeom prst="roundRect">
            <a:avLst>
              <a:gd name="adj" fmla="val 11811"/>
            </a:avLst>
          </a:prstGeom>
          <a:solidFill>
            <a:schemeClr val="bg1"/>
          </a:solidFill>
          <a:ln w="28575">
            <a:solidFill>
              <a:schemeClr val="accent6">
                <a:lumMod val="60000"/>
                <a:lumOff val="40000"/>
              </a:schemeClr>
            </a:solidFill>
          </a:ln>
        </p:spPr>
        <p:style>
          <a:lnRef idx="2">
            <a:schemeClr val="accent1"/>
          </a:lnRef>
          <a:fillRef idx="1">
            <a:schemeClr val="lt1"/>
          </a:fillRef>
          <a:effectRef idx="0">
            <a:schemeClr val="accent1"/>
          </a:effectRef>
          <a:fontRef idx="minor">
            <a:schemeClr val="dk1"/>
          </a:fontRef>
        </p:style>
        <p:txBody>
          <a:bodyPr lIns="0" tIns="0" rIns="0" bIns="0" rtlCol="0" anchor="ctr" anchorCtr="0"/>
          <a:lstStyle/>
          <a:p>
            <a:r>
              <a:rPr kumimoji="1" lang="ja-JP" altLang="en-US" sz="1600" dirty="0">
                <a:latin typeface="UD デジタル 教科書体 NK-B" panose="02020700000000000000" pitchFamily="18" charset="-128"/>
                <a:ea typeface="UD デジタル 教科書体 NK-B" panose="02020700000000000000" pitchFamily="18" charset="-128"/>
              </a:rPr>
              <a:t>　◇府県の「スタートアップ育成</a:t>
            </a:r>
            <a:r>
              <a:rPr kumimoji="1" lang="ja-JP" altLang="en-US" sz="1600" dirty="0">
                <a:solidFill>
                  <a:schemeClr val="tx1"/>
                </a:solidFill>
                <a:latin typeface="UD デジタル 教科書体 NK-B" panose="02020700000000000000" pitchFamily="18" charset="-128"/>
                <a:ea typeface="UD デジタル 教科書体 NK-B" panose="02020700000000000000" pitchFamily="18" charset="-128"/>
              </a:rPr>
              <a:t>プログラム」等への交流を促進</a:t>
            </a:r>
          </a:p>
        </p:txBody>
      </p:sp>
      <p:sp>
        <p:nvSpPr>
          <p:cNvPr id="21" name="正方形/長方形 20"/>
          <p:cNvSpPr/>
          <p:nvPr/>
        </p:nvSpPr>
        <p:spPr>
          <a:xfrm>
            <a:off x="96284" y="2306060"/>
            <a:ext cx="3017692" cy="105701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000" b="1" dirty="0">
                <a:solidFill>
                  <a:schemeClr val="bg1"/>
                </a:solidFill>
                <a:latin typeface="UD デジタル 教科書体 NK-B" panose="02020700000000000000" pitchFamily="18" charset="-128"/>
                <a:ea typeface="UD デジタル 教科書体 NK-B" panose="02020700000000000000" pitchFamily="18" charset="-128"/>
              </a:rPr>
              <a:t>チャレンジする若手の</a:t>
            </a:r>
            <a:endParaRPr kumimoji="1" lang="en-US" altLang="ja-JP" sz="2000" b="1" dirty="0">
              <a:solidFill>
                <a:schemeClr val="bg1"/>
              </a:solidFill>
              <a:latin typeface="UD デジタル 教科書体 NK-B" panose="02020700000000000000" pitchFamily="18" charset="-128"/>
              <a:ea typeface="UD デジタル 教科書体 NK-B" panose="02020700000000000000" pitchFamily="18" charset="-128"/>
            </a:endParaRPr>
          </a:p>
          <a:p>
            <a:pPr algn="ctr"/>
            <a:r>
              <a:rPr kumimoji="1" lang="ja-JP" altLang="en-US" sz="2000" b="1" dirty="0">
                <a:latin typeface="UD デジタル 教科書体 NK-B" panose="02020700000000000000" pitchFamily="18" charset="-128"/>
                <a:ea typeface="UD デジタル 教科書体 NK-B" panose="02020700000000000000" pitchFamily="18" charset="-128"/>
              </a:rPr>
              <a:t>人材・企業の掘り起こし、</a:t>
            </a:r>
            <a:endParaRPr kumimoji="1" lang="en-US" altLang="ja-JP" sz="2000" b="1" dirty="0">
              <a:latin typeface="UD デジタル 教科書体 NK-B" panose="02020700000000000000" pitchFamily="18" charset="-128"/>
              <a:ea typeface="UD デジタル 教科書体 NK-B" panose="02020700000000000000" pitchFamily="18" charset="-128"/>
            </a:endParaRPr>
          </a:p>
          <a:p>
            <a:pPr algn="ctr"/>
            <a:r>
              <a:rPr kumimoji="1" lang="ja-JP" altLang="en-US" sz="2000" b="1" dirty="0">
                <a:solidFill>
                  <a:schemeClr val="bg1"/>
                </a:solidFill>
                <a:latin typeface="UD デジタル 教科書体 NK-B" panose="02020700000000000000" pitchFamily="18" charset="-128"/>
                <a:ea typeface="UD デジタル 教科書体 NK-B" panose="02020700000000000000" pitchFamily="18" charset="-128"/>
              </a:rPr>
              <a:t>成長環境の整備</a:t>
            </a:r>
          </a:p>
        </p:txBody>
      </p:sp>
      <p:sp>
        <p:nvSpPr>
          <p:cNvPr id="19" name="正方形/長方形 18"/>
          <p:cNvSpPr/>
          <p:nvPr/>
        </p:nvSpPr>
        <p:spPr>
          <a:xfrm>
            <a:off x="81582" y="4771699"/>
            <a:ext cx="3032394" cy="946882"/>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000" dirty="0">
                <a:solidFill>
                  <a:schemeClr val="bg1"/>
                </a:solidFill>
                <a:latin typeface="UD デジタル 教科書体 NK-B" panose="02020700000000000000" pitchFamily="18" charset="-128"/>
                <a:ea typeface="UD デジタル 教科書体 NK-B" panose="02020700000000000000" pitchFamily="18" charset="-128"/>
              </a:rPr>
              <a:t>革新的な技術シーズの</a:t>
            </a:r>
          </a:p>
          <a:p>
            <a:pPr algn="ctr"/>
            <a:r>
              <a:rPr kumimoji="1" lang="ja-JP" altLang="en-US" sz="2000" dirty="0">
                <a:solidFill>
                  <a:schemeClr val="bg1"/>
                </a:solidFill>
                <a:latin typeface="UD デジタル 教科書体 NK-B" panose="02020700000000000000" pitchFamily="18" charset="-128"/>
                <a:ea typeface="UD デジタル 教科書体 NK-B" panose="02020700000000000000" pitchFamily="18" charset="-128"/>
              </a:rPr>
              <a:t>事業化に向けた掘り起こし</a:t>
            </a:r>
          </a:p>
        </p:txBody>
      </p:sp>
      <p:sp>
        <p:nvSpPr>
          <p:cNvPr id="22" name="角丸四角形 21"/>
          <p:cNvSpPr/>
          <p:nvPr/>
        </p:nvSpPr>
        <p:spPr>
          <a:xfrm>
            <a:off x="3248759" y="4710958"/>
            <a:ext cx="3156343" cy="2052628"/>
          </a:xfrm>
          <a:prstGeom prst="roundRect">
            <a:avLst>
              <a:gd name="adj" fmla="val 11811"/>
            </a:avLst>
          </a:prstGeom>
          <a:solidFill>
            <a:schemeClr val="bg1"/>
          </a:solidFill>
          <a:ln w="28575">
            <a:solidFill>
              <a:schemeClr val="accent6">
                <a:lumMod val="60000"/>
                <a:lumOff val="40000"/>
              </a:schemeClr>
            </a:solidFill>
          </a:ln>
        </p:spPr>
        <p:style>
          <a:lnRef idx="2">
            <a:schemeClr val="accent1"/>
          </a:lnRef>
          <a:fillRef idx="1">
            <a:schemeClr val="lt1"/>
          </a:fillRef>
          <a:effectRef idx="0">
            <a:schemeClr val="accent1"/>
          </a:effectRef>
          <a:fontRef idx="minor">
            <a:schemeClr val="dk1"/>
          </a:fontRef>
        </p:style>
        <p:txBody>
          <a:bodyPr lIns="0" tIns="0" rIns="0" bIns="0" rtlCol="0" anchor="t" anchorCtr="0"/>
          <a:lstStyle/>
          <a:p>
            <a:r>
              <a:rPr kumimoji="1" lang="ja-JP" altLang="en-US" sz="1600" dirty="0">
                <a:latin typeface="UD デジタル 教科書体 NK-B" panose="02020700000000000000" pitchFamily="18" charset="-128"/>
                <a:ea typeface="UD デジタル 教科書体 NK-B" panose="02020700000000000000" pitchFamily="18" charset="-128"/>
              </a:rPr>
              <a:t>◇</a:t>
            </a:r>
            <a:r>
              <a:rPr kumimoji="1" lang="ja-JP" altLang="en-US" sz="1600" dirty="0">
                <a:solidFill>
                  <a:schemeClr val="tx1"/>
                </a:solidFill>
                <a:latin typeface="UD デジタル 教科書体 NK-B" panose="02020700000000000000" pitchFamily="18" charset="-128"/>
                <a:ea typeface="UD デジタル 教科書体 NK-B" panose="02020700000000000000" pitchFamily="18" charset="-128"/>
              </a:rPr>
              <a:t>スタートアップ育成５か年計画へ</a:t>
            </a:r>
            <a:endParaRPr kumimoji="1" lang="en-US" altLang="ja-JP" sz="1600" dirty="0">
              <a:solidFill>
                <a:schemeClr val="tx1"/>
              </a:solidFill>
              <a:latin typeface="UD デジタル 教科書体 NK-B" panose="02020700000000000000" pitchFamily="18" charset="-128"/>
              <a:ea typeface="UD デジタル 教科書体 NK-B" panose="02020700000000000000" pitchFamily="18" charset="-128"/>
            </a:endParaRPr>
          </a:p>
          <a:p>
            <a:pPr>
              <a:spcAft>
                <a:spcPts val="600"/>
              </a:spcAft>
            </a:pPr>
            <a:r>
              <a:rPr kumimoji="1" lang="ja-JP" altLang="en-US" sz="1600" dirty="0">
                <a:solidFill>
                  <a:schemeClr val="tx1"/>
                </a:solidFill>
                <a:latin typeface="UD デジタル 教科書体 NK-B" panose="02020700000000000000" pitchFamily="18" charset="-128"/>
                <a:ea typeface="UD デジタル 教科書体 NK-B" panose="02020700000000000000" pitchFamily="18" charset="-128"/>
              </a:rPr>
              <a:t>　 の対応</a:t>
            </a:r>
            <a:endParaRPr kumimoji="1" lang="en-US" altLang="ja-JP" sz="1600" dirty="0">
              <a:solidFill>
                <a:schemeClr val="tx1"/>
              </a:solidFill>
              <a:latin typeface="UD デジタル 教科書体 NK-B" panose="02020700000000000000" pitchFamily="18" charset="-128"/>
              <a:ea typeface="UD デジタル 教科書体 NK-B" panose="02020700000000000000" pitchFamily="18" charset="-128"/>
            </a:endParaRPr>
          </a:p>
          <a:p>
            <a:r>
              <a:rPr kumimoji="1" lang="en-US" altLang="ja-JP" sz="1400" dirty="0">
                <a:solidFill>
                  <a:schemeClr val="tx1"/>
                </a:solidFill>
                <a:latin typeface="UD デジタル 教科書体 NK-B" panose="02020700000000000000" pitchFamily="18" charset="-128"/>
                <a:ea typeface="UD デジタル 教科書体 NK-B" panose="02020700000000000000" pitchFamily="18" charset="-128"/>
              </a:rPr>
              <a:t>〔</a:t>
            </a:r>
            <a:r>
              <a:rPr kumimoji="1" lang="ja-JP" altLang="en-US" sz="1400" dirty="0">
                <a:solidFill>
                  <a:schemeClr val="tx1"/>
                </a:solidFill>
                <a:latin typeface="UD デジタル 教科書体 NK-B" panose="02020700000000000000" pitchFamily="18" charset="-128"/>
                <a:ea typeface="UD デジタル 教科書体 NK-B" panose="02020700000000000000" pitchFamily="18" charset="-128"/>
              </a:rPr>
              <a:t>取組み例</a:t>
            </a:r>
            <a:r>
              <a:rPr kumimoji="1" lang="en-US" altLang="ja-JP" sz="1400" dirty="0">
                <a:solidFill>
                  <a:schemeClr val="tx1"/>
                </a:solidFill>
                <a:latin typeface="UD デジタル 教科書体 NK-B" panose="02020700000000000000" pitchFamily="18" charset="-128"/>
                <a:ea typeface="UD デジタル 教科書体 NK-B" panose="02020700000000000000" pitchFamily="18" charset="-128"/>
              </a:rPr>
              <a:t>〕</a:t>
            </a:r>
          </a:p>
          <a:p>
            <a:r>
              <a:rPr kumimoji="1" lang="ja-JP" altLang="en-US" sz="1400" dirty="0">
                <a:solidFill>
                  <a:schemeClr val="tx1"/>
                </a:solidFill>
                <a:latin typeface="UD デジタル 教科書体 NK-B" panose="02020700000000000000" pitchFamily="18" charset="-128"/>
                <a:ea typeface="UD デジタル 教科書体 NK-B" panose="02020700000000000000" pitchFamily="18" charset="-128"/>
              </a:rPr>
              <a:t>・国の動きに係る情報収集、要望等検討</a:t>
            </a:r>
          </a:p>
          <a:p>
            <a:r>
              <a:rPr kumimoji="1" lang="ja-JP" altLang="en-US" sz="1400" dirty="0">
                <a:solidFill>
                  <a:schemeClr val="tx1"/>
                </a:solidFill>
                <a:latin typeface="UD デジタル 教科書体 NK-B" panose="02020700000000000000" pitchFamily="18" charset="-128"/>
                <a:ea typeface="UD デジタル 教科書体 NK-B" panose="02020700000000000000" pitchFamily="18" charset="-128"/>
              </a:rPr>
              <a:t>・経営人材確保に向けた支援</a:t>
            </a:r>
            <a:endParaRPr kumimoji="1" lang="en-US" altLang="ja-JP" sz="1400" dirty="0">
              <a:solidFill>
                <a:schemeClr val="tx1"/>
              </a:solidFill>
              <a:latin typeface="UD デジタル 教科書体 NK-B" panose="02020700000000000000" pitchFamily="18" charset="-128"/>
              <a:ea typeface="UD デジタル 教科書体 NK-B" panose="02020700000000000000" pitchFamily="18" charset="-128"/>
            </a:endParaRPr>
          </a:p>
          <a:p>
            <a:endParaRPr kumimoji="1" lang="en-US" altLang="ja-JP" sz="1400" dirty="0">
              <a:solidFill>
                <a:srgbClr val="FF0000"/>
              </a:solidFill>
              <a:latin typeface="UD デジタル 教科書体 NK-B" panose="02020700000000000000" pitchFamily="18" charset="-128"/>
              <a:ea typeface="UD デジタル 教科書体 NK-B" panose="02020700000000000000" pitchFamily="18" charset="-128"/>
            </a:endParaRPr>
          </a:p>
          <a:p>
            <a:endParaRPr kumimoji="1" lang="ja-JP" altLang="en-US" sz="1600" dirty="0">
              <a:solidFill>
                <a:schemeClr val="tx1"/>
              </a:solidFill>
              <a:latin typeface="UD デジタル 教科書体 NK-B" panose="02020700000000000000" pitchFamily="18" charset="-128"/>
              <a:ea typeface="UD デジタル 教科書体 NK-B" panose="02020700000000000000" pitchFamily="18" charset="-128"/>
            </a:endParaRPr>
          </a:p>
        </p:txBody>
      </p:sp>
      <p:sp>
        <p:nvSpPr>
          <p:cNvPr id="23" name="角丸四角形 22"/>
          <p:cNvSpPr/>
          <p:nvPr/>
        </p:nvSpPr>
        <p:spPr>
          <a:xfrm>
            <a:off x="6647208" y="4716440"/>
            <a:ext cx="3024588" cy="2047146"/>
          </a:xfrm>
          <a:prstGeom prst="roundRect">
            <a:avLst>
              <a:gd name="adj" fmla="val 11811"/>
            </a:avLst>
          </a:prstGeom>
          <a:solidFill>
            <a:schemeClr val="bg1"/>
          </a:solidFill>
          <a:ln w="28575">
            <a:solidFill>
              <a:schemeClr val="accent6">
                <a:lumMod val="60000"/>
                <a:lumOff val="40000"/>
              </a:schemeClr>
            </a:solidFill>
          </a:ln>
        </p:spPr>
        <p:style>
          <a:lnRef idx="2">
            <a:schemeClr val="accent1"/>
          </a:lnRef>
          <a:fillRef idx="1">
            <a:schemeClr val="lt1"/>
          </a:fillRef>
          <a:effectRef idx="0">
            <a:schemeClr val="accent1"/>
          </a:effectRef>
          <a:fontRef idx="minor">
            <a:schemeClr val="dk1"/>
          </a:fontRef>
        </p:style>
        <p:txBody>
          <a:bodyPr lIns="0" tIns="0" rIns="0" bIns="0" rtlCol="0" anchor="t" anchorCtr="0"/>
          <a:lstStyle/>
          <a:p>
            <a:r>
              <a:rPr kumimoji="1" lang="ja-JP" altLang="en-US" sz="1600" dirty="0">
                <a:latin typeface="UD デジタル 教科書体 NK-B" panose="02020700000000000000" pitchFamily="18" charset="-128"/>
                <a:ea typeface="UD デジタル 教科書体 NK-B" panose="02020700000000000000" pitchFamily="18" charset="-128"/>
              </a:rPr>
              <a:t>◇スタートアップ育成５か年計画</a:t>
            </a:r>
            <a:endParaRPr kumimoji="1" lang="en-US" altLang="ja-JP" sz="1600" dirty="0">
              <a:solidFill>
                <a:srgbClr val="FF0000"/>
              </a:solidFill>
              <a:latin typeface="UD デジタル 教科書体 NK-B" panose="02020700000000000000" pitchFamily="18" charset="-128"/>
              <a:ea typeface="UD デジタル 教科書体 NK-B" panose="02020700000000000000" pitchFamily="18" charset="-128"/>
            </a:endParaRPr>
          </a:p>
          <a:p>
            <a:r>
              <a:rPr kumimoji="1" lang="ja-JP" altLang="en-US" sz="1600" dirty="0">
                <a:latin typeface="UD デジタル 教科書体 NK-B" panose="02020700000000000000" pitchFamily="18" charset="-128"/>
                <a:ea typeface="UD デジタル 教科書体 NK-B" panose="02020700000000000000" pitchFamily="18" charset="-128"/>
              </a:rPr>
              <a:t>   を踏まえた連携活動</a:t>
            </a:r>
            <a:endParaRPr kumimoji="1" lang="en-US" altLang="ja-JP" sz="1600" dirty="0">
              <a:latin typeface="UD デジタル 教科書体 NK-B" panose="02020700000000000000" pitchFamily="18" charset="-128"/>
              <a:ea typeface="UD デジタル 教科書体 NK-B" panose="02020700000000000000" pitchFamily="18" charset="-128"/>
            </a:endParaRPr>
          </a:p>
          <a:p>
            <a:endParaRPr kumimoji="1" lang="en-US" altLang="ja-JP" sz="800" dirty="0">
              <a:latin typeface="UD デジタル 教科書体 NK-B" panose="02020700000000000000" pitchFamily="18" charset="-128"/>
              <a:ea typeface="UD デジタル 教科書体 NK-B" panose="02020700000000000000" pitchFamily="18" charset="-128"/>
            </a:endParaRPr>
          </a:p>
          <a:p>
            <a:endParaRPr kumimoji="1" lang="en-US" altLang="ja-JP" sz="1400" dirty="0">
              <a:latin typeface="UD デジタル 教科書体 NK-B" panose="02020700000000000000" pitchFamily="18" charset="-128"/>
              <a:ea typeface="UD デジタル 教科書体 NK-B" panose="02020700000000000000" pitchFamily="18" charset="-128"/>
            </a:endParaRPr>
          </a:p>
        </p:txBody>
      </p:sp>
      <p:grpSp>
        <p:nvGrpSpPr>
          <p:cNvPr id="37" name="グループ化 36"/>
          <p:cNvGrpSpPr/>
          <p:nvPr/>
        </p:nvGrpSpPr>
        <p:grpSpPr>
          <a:xfrm>
            <a:off x="-21126" y="511163"/>
            <a:ext cx="9645542" cy="1160632"/>
            <a:chOff x="114652" y="488484"/>
            <a:chExt cx="9645542" cy="1160632"/>
          </a:xfrm>
        </p:grpSpPr>
        <p:sp>
          <p:nvSpPr>
            <p:cNvPr id="38" name="正方形/長方形 37"/>
            <p:cNvSpPr/>
            <p:nvPr/>
          </p:nvSpPr>
          <p:spPr>
            <a:xfrm>
              <a:off x="226875" y="788610"/>
              <a:ext cx="9533319" cy="860506"/>
            </a:xfrm>
            <a:prstGeom prst="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kumimoji="1" lang="ja-JP" altLang="en-US"/>
            </a:p>
          </p:txBody>
        </p:sp>
        <p:sp>
          <p:nvSpPr>
            <p:cNvPr id="39" name="テキスト ボックス 35"/>
            <p:cNvSpPr txBox="1"/>
            <p:nvPr/>
          </p:nvSpPr>
          <p:spPr>
            <a:xfrm>
              <a:off x="2857184" y="923141"/>
              <a:ext cx="6757445" cy="338554"/>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kumimoji="1" lang="ja-JP" altLang="en-US" sz="1600" dirty="0">
                  <a:latin typeface="UD デジタル 教科書体 NK-B" panose="02020700000000000000" pitchFamily="18" charset="-128"/>
                  <a:ea typeface="UD デジタル 教科書体 NK-B" panose="02020700000000000000" pitchFamily="18" charset="-128"/>
                </a:rPr>
                <a:t>人材や技術シーズの掘り起こし、国プロジェクト等へのアプローチ・</a:t>
              </a:r>
              <a:r>
                <a:rPr kumimoji="1" lang="en-US" altLang="ja-JP" sz="1600" dirty="0">
                  <a:latin typeface="UD デジタル 教科書体 NK-B" panose="02020700000000000000" pitchFamily="18" charset="-128"/>
                  <a:ea typeface="UD デジタル 教科書体 NK-B" panose="02020700000000000000" pitchFamily="18" charset="-128"/>
                </a:rPr>
                <a:t>PR</a:t>
              </a:r>
              <a:endParaRPr kumimoji="1" lang="ja-JP" altLang="en-US" sz="1600" dirty="0">
                <a:latin typeface="UD デジタル 教科書体 NK-B" panose="02020700000000000000" pitchFamily="18" charset="-128"/>
                <a:ea typeface="UD デジタル 教科書体 NK-B" panose="02020700000000000000" pitchFamily="18" charset="-128"/>
              </a:endParaRPr>
            </a:p>
          </p:txBody>
        </p:sp>
        <p:sp>
          <p:nvSpPr>
            <p:cNvPr id="40" name="テキスト ボックス 50"/>
            <p:cNvSpPr txBox="1"/>
            <p:nvPr/>
          </p:nvSpPr>
          <p:spPr>
            <a:xfrm>
              <a:off x="2857184" y="1253656"/>
              <a:ext cx="6757445" cy="338554"/>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kumimoji="1" lang="ja-JP" altLang="en-US" sz="1600" dirty="0">
                  <a:latin typeface="UD デジタル 教科書体 NK-B" panose="02020700000000000000" pitchFamily="18" charset="-128"/>
                  <a:ea typeface="UD デジタル 教科書体 NK-B" panose="02020700000000000000" pitchFamily="18" charset="-128"/>
                </a:rPr>
                <a:t>上記連携を踏まえつつ、各拠点でのスタートアップの育成・事業化</a:t>
              </a:r>
            </a:p>
          </p:txBody>
        </p:sp>
        <p:sp>
          <p:nvSpPr>
            <p:cNvPr id="41" name="テキスト ボックス 49"/>
            <p:cNvSpPr txBox="1"/>
            <p:nvPr/>
          </p:nvSpPr>
          <p:spPr>
            <a:xfrm>
              <a:off x="114652" y="488484"/>
              <a:ext cx="3567734" cy="400110"/>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kumimoji="1" lang="en-US" altLang="ja-JP" sz="2000" dirty="0">
                  <a:latin typeface="UD デジタル 教科書体 NK-B" panose="02020700000000000000" pitchFamily="18" charset="-128"/>
                  <a:ea typeface="UD デジタル 教科書体 NK-B" panose="02020700000000000000" pitchFamily="18" charset="-128"/>
                </a:rPr>
                <a:t>【</a:t>
              </a:r>
              <a:r>
                <a:rPr kumimoji="1" lang="ja-JP" altLang="en-US" sz="2000" dirty="0">
                  <a:latin typeface="UD デジタル 教科書体 NK-B" panose="02020700000000000000" pitchFamily="18" charset="-128"/>
                  <a:ea typeface="UD デジタル 教科書体 NK-B" panose="02020700000000000000" pitchFamily="18" charset="-128"/>
                </a:rPr>
                <a:t>取組みの方向性</a:t>
              </a:r>
              <a:r>
                <a:rPr kumimoji="1" lang="en-US" altLang="ja-JP" sz="2000" dirty="0">
                  <a:latin typeface="UD デジタル 教科書体 NK-B" panose="02020700000000000000" pitchFamily="18" charset="-128"/>
                  <a:ea typeface="UD デジタル 教科書体 NK-B" panose="02020700000000000000" pitchFamily="18" charset="-128"/>
                </a:rPr>
                <a:t>】</a:t>
              </a:r>
            </a:p>
          </p:txBody>
        </p:sp>
        <p:sp>
          <p:nvSpPr>
            <p:cNvPr id="42" name="角丸四角形 41"/>
            <p:cNvSpPr/>
            <p:nvPr/>
          </p:nvSpPr>
          <p:spPr>
            <a:xfrm>
              <a:off x="399821" y="875629"/>
              <a:ext cx="2163651" cy="308438"/>
            </a:xfrm>
            <a:prstGeom prst="round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r>
                <a:rPr kumimoji="1" lang="ja-JP" altLang="en-US" sz="1600" dirty="0">
                  <a:solidFill>
                    <a:schemeClr val="bg1"/>
                  </a:solidFill>
                  <a:latin typeface="UD デジタル 教科書体 NK-B" panose="02020700000000000000" pitchFamily="18" charset="-128"/>
                  <a:ea typeface="UD デジタル 教科書体 NK-B" panose="02020700000000000000" pitchFamily="18" charset="-128"/>
                </a:rPr>
                <a:t>連携・協調</a:t>
              </a:r>
            </a:p>
          </p:txBody>
        </p:sp>
        <p:sp>
          <p:nvSpPr>
            <p:cNvPr id="44" name="角丸四角形 43"/>
            <p:cNvSpPr/>
            <p:nvPr/>
          </p:nvSpPr>
          <p:spPr>
            <a:xfrm>
              <a:off x="391709" y="1248048"/>
              <a:ext cx="2163651" cy="308438"/>
            </a:xfrm>
            <a:prstGeom prst="round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r>
                <a:rPr kumimoji="1" lang="ja-JP" altLang="en-US" sz="1600" dirty="0">
                  <a:solidFill>
                    <a:schemeClr val="bg1"/>
                  </a:solidFill>
                  <a:latin typeface="UD デジタル 教科書体 NK-B" panose="02020700000000000000" pitchFamily="18" charset="-128"/>
                  <a:ea typeface="UD デジタル 教科書体 NK-B" panose="02020700000000000000" pitchFamily="18" charset="-128"/>
                </a:rPr>
                <a:t>切磋琢磨・競争</a:t>
              </a:r>
            </a:p>
          </p:txBody>
        </p:sp>
        <p:sp>
          <p:nvSpPr>
            <p:cNvPr id="45" name="二等辺三角形 44"/>
            <p:cNvSpPr/>
            <p:nvPr/>
          </p:nvSpPr>
          <p:spPr>
            <a:xfrm rot="5400000">
              <a:off x="2617980" y="976981"/>
              <a:ext cx="325369" cy="157335"/>
            </a:xfrm>
            <a:prstGeom prst="triangl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kumimoji="1" lang="ja-JP" altLang="en-US"/>
            </a:p>
          </p:txBody>
        </p:sp>
        <p:sp>
          <p:nvSpPr>
            <p:cNvPr id="46" name="二等辺三角形 45"/>
            <p:cNvSpPr/>
            <p:nvPr/>
          </p:nvSpPr>
          <p:spPr>
            <a:xfrm rot="5400000">
              <a:off x="2615832" y="1335445"/>
              <a:ext cx="325369" cy="157335"/>
            </a:xfrm>
            <a:prstGeom prst="triangl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kumimoji="1" lang="ja-JP" altLang="en-US"/>
            </a:p>
          </p:txBody>
        </p:sp>
      </p:grpSp>
      <p:sp>
        <p:nvSpPr>
          <p:cNvPr id="5" name="スライド番号プレースホルダー 4"/>
          <p:cNvSpPr>
            <a:spLocks noGrp="1"/>
          </p:cNvSpPr>
          <p:nvPr>
            <p:ph type="sldNum" sz="quarter" idx="12"/>
          </p:nvPr>
        </p:nvSpPr>
        <p:spPr/>
        <p:txBody>
          <a:bodyPr/>
          <a:lstStyle/>
          <a:p>
            <a:fld id="{87C2D5A9-7FE8-4BCE-BC19-6C3698A60E78}" type="slidenum">
              <a:rPr kumimoji="1" lang="ja-JP" altLang="en-US" smtClean="0"/>
              <a:t>3</a:t>
            </a:fld>
            <a:endParaRPr kumimoji="1" lang="ja-JP" altLang="en-US"/>
          </a:p>
        </p:txBody>
      </p:sp>
      <p:sp>
        <p:nvSpPr>
          <p:cNvPr id="32" name="テキスト ボックス 31">
            <a:extLst>
              <a:ext uri="{FF2B5EF4-FFF2-40B4-BE49-F238E27FC236}">
                <a16:creationId xmlns:a16="http://schemas.microsoft.com/office/drawing/2014/main" id="{A86DFB8D-03B0-4BFD-B7F3-47DB604F4917}"/>
              </a:ext>
            </a:extLst>
          </p:cNvPr>
          <p:cNvSpPr txBox="1"/>
          <p:nvPr/>
        </p:nvSpPr>
        <p:spPr>
          <a:xfrm>
            <a:off x="6704931" y="5272023"/>
            <a:ext cx="3055542" cy="1532727"/>
          </a:xfrm>
          <a:prstGeom prst="rect">
            <a:avLst/>
          </a:prstGeom>
          <a:noFill/>
        </p:spPr>
        <p:txBody>
          <a:bodyPr wrap="square" rtlCol="0">
            <a:spAutoFit/>
          </a:bodyPr>
          <a:lstStyle/>
          <a:p>
            <a:pPr>
              <a:lnSpc>
                <a:spcPts val="2100"/>
              </a:lnSpc>
            </a:pPr>
            <a:r>
              <a:rPr kumimoji="1" lang="en-US" altLang="ja-JP" sz="1400" dirty="0">
                <a:latin typeface="UD デジタル 教科書体 NK-B" panose="02020700000000000000" pitchFamily="18" charset="-128"/>
                <a:ea typeface="UD デジタル 教科書体 NK-B" panose="02020700000000000000" pitchFamily="18" charset="-128"/>
              </a:rPr>
              <a:t>〔</a:t>
            </a:r>
            <a:r>
              <a:rPr kumimoji="1" lang="ja-JP" altLang="en-US" sz="1400" dirty="0">
                <a:latin typeface="UD デジタル 教科書体 NK-B" panose="02020700000000000000" pitchFamily="18" charset="-128"/>
                <a:ea typeface="UD デジタル 教科書体 NK-B" panose="02020700000000000000" pitchFamily="18" charset="-128"/>
              </a:rPr>
              <a:t>取組み例</a:t>
            </a:r>
            <a:r>
              <a:rPr kumimoji="1" lang="en-US" altLang="ja-JP" sz="1400" dirty="0">
                <a:latin typeface="UD デジタル 教科書体 NK-B" panose="02020700000000000000" pitchFamily="18" charset="-128"/>
                <a:ea typeface="UD デジタル 教科書体 NK-B" panose="02020700000000000000" pitchFamily="18" charset="-128"/>
              </a:rPr>
              <a:t>〕</a:t>
            </a:r>
          </a:p>
          <a:p>
            <a:pPr>
              <a:lnSpc>
                <a:spcPts val="1500"/>
              </a:lnSpc>
            </a:pPr>
            <a:r>
              <a:rPr kumimoji="1" lang="ja-JP" altLang="en-US" sz="1400" dirty="0">
                <a:latin typeface="UD デジタル 教科書体 NK-B" panose="02020700000000000000" pitchFamily="18" charset="-128"/>
                <a:ea typeface="UD デジタル 教科書体 NK-B" panose="02020700000000000000" pitchFamily="18" charset="-128"/>
              </a:rPr>
              <a:t>・ｸﾞﾛｰﾊﾞﾙ･ｽﾀｰﾄｱｯﾌﾟ･ｷｬﾝﾊﾟｽ構想</a:t>
            </a:r>
            <a:r>
              <a:rPr kumimoji="1" lang="ja-JP" altLang="en-US" sz="1400" dirty="0">
                <a:solidFill>
                  <a:schemeClr val="tx1"/>
                </a:solidFill>
                <a:latin typeface="UD デジタル 教科書体 NK-B" panose="02020700000000000000" pitchFamily="18" charset="-128"/>
                <a:ea typeface="UD デジタル 教科書体 NK-B" panose="02020700000000000000" pitchFamily="18" charset="-128"/>
              </a:rPr>
              <a:t>に</a:t>
            </a:r>
            <a:endParaRPr kumimoji="1" lang="en-US" altLang="ja-JP" sz="1400" dirty="0">
              <a:solidFill>
                <a:schemeClr val="tx1"/>
              </a:solidFill>
              <a:latin typeface="UD デジタル 教科書体 NK-B" panose="02020700000000000000" pitchFamily="18" charset="-128"/>
              <a:ea typeface="UD デジタル 教科書体 NK-B" panose="02020700000000000000" pitchFamily="18" charset="-128"/>
            </a:endParaRPr>
          </a:p>
          <a:p>
            <a:pPr>
              <a:lnSpc>
                <a:spcPts val="1500"/>
              </a:lnSpc>
            </a:pPr>
            <a:r>
              <a:rPr kumimoji="1" lang="ja-JP" altLang="en-US" sz="1400" dirty="0">
                <a:solidFill>
                  <a:schemeClr val="tx1"/>
                </a:solidFill>
                <a:latin typeface="UD デジタル 教科書体 NK-B" panose="02020700000000000000" pitchFamily="18" charset="-128"/>
                <a:ea typeface="UD デジタル 教科書体 NK-B" panose="02020700000000000000" pitchFamily="18" charset="-128"/>
              </a:rPr>
              <a:t>　向けた検討・要望活動</a:t>
            </a:r>
            <a:endParaRPr kumimoji="1" lang="en-US" altLang="ja-JP" sz="1400" dirty="0">
              <a:solidFill>
                <a:schemeClr val="tx1"/>
              </a:solidFill>
              <a:latin typeface="UD デジタル 教科書体 NK-B" panose="02020700000000000000" pitchFamily="18" charset="-128"/>
              <a:ea typeface="UD デジタル 教科書体 NK-B" panose="02020700000000000000" pitchFamily="18" charset="-128"/>
            </a:endParaRPr>
          </a:p>
          <a:p>
            <a:pPr>
              <a:lnSpc>
                <a:spcPts val="1500"/>
              </a:lnSpc>
            </a:pPr>
            <a:r>
              <a:rPr kumimoji="1" lang="ja-JP" altLang="en-US" sz="1400" dirty="0">
                <a:latin typeface="UD デジタル 教科書体 NK-B" panose="02020700000000000000" pitchFamily="18" charset="-128"/>
                <a:ea typeface="UD デジタル 教科書体 NK-B" panose="02020700000000000000" pitchFamily="18" charset="-128"/>
              </a:rPr>
              <a:t>・経営人材確保策に関する情報収集</a:t>
            </a:r>
            <a:endParaRPr kumimoji="1" lang="en-US" altLang="ja-JP" sz="1400" dirty="0">
              <a:latin typeface="UD デジタル 教科書体 NK-B" panose="02020700000000000000" pitchFamily="18" charset="-128"/>
              <a:ea typeface="UD デジタル 教科書体 NK-B" panose="02020700000000000000" pitchFamily="18" charset="-128"/>
            </a:endParaRPr>
          </a:p>
          <a:p>
            <a:pPr>
              <a:lnSpc>
                <a:spcPts val="1500"/>
              </a:lnSpc>
            </a:pPr>
            <a:r>
              <a:rPr kumimoji="1" lang="ja-JP" altLang="en-US" sz="1400" dirty="0">
                <a:latin typeface="UD デジタル 教科書体 NK-B" panose="02020700000000000000" pitchFamily="18" charset="-128"/>
                <a:ea typeface="UD デジタル 教科書体 NK-B" panose="02020700000000000000" pitchFamily="18" charset="-128"/>
              </a:rPr>
              <a:t>  及び広域的な要望活動</a:t>
            </a:r>
            <a:endParaRPr kumimoji="1" lang="en-US" altLang="ja-JP" sz="1400" dirty="0">
              <a:latin typeface="UD デジタル 教科書体 NK-B" panose="02020700000000000000" pitchFamily="18" charset="-128"/>
              <a:ea typeface="UD デジタル 教科書体 NK-B" panose="02020700000000000000" pitchFamily="18" charset="-128"/>
            </a:endParaRPr>
          </a:p>
          <a:p>
            <a:pPr>
              <a:lnSpc>
                <a:spcPts val="1500"/>
              </a:lnSpc>
            </a:pPr>
            <a:r>
              <a:rPr kumimoji="1" lang="ja-JP" altLang="en-US" sz="1400" dirty="0">
                <a:latin typeface="UD デジタル 教科書体 NK-B" panose="02020700000000000000" pitchFamily="18" charset="-128"/>
                <a:ea typeface="UD デジタル 教科書体 NK-B" panose="02020700000000000000" pitchFamily="18" charset="-128"/>
              </a:rPr>
              <a:t>・各府県の大学の特徴的なシーズの</a:t>
            </a:r>
            <a:endParaRPr kumimoji="1" lang="en-US" altLang="ja-JP" sz="1400" dirty="0">
              <a:latin typeface="UD デジタル 教科書体 NK-B" panose="02020700000000000000" pitchFamily="18" charset="-128"/>
              <a:ea typeface="UD デジタル 教科書体 NK-B" panose="02020700000000000000" pitchFamily="18" charset="-128"/>
            </a:endParaRPr>
          </a:p>
          <a:p>
            <a:pPr>
              <a:lnSpc>
                <a:spcPts val="1500"/>
              </a:lnSpc>
            </a:pPr>
            <a:r>
              <a:rPr kumimoji="1" lang="ja-JP" altLang="en-US" sz="1400" dirty="0">
                <a:latin typeface="UD デジタル 教科書体 NK-B" panose="02020700000000000000" pitchFamily="18" charset="-128"/>
                <a:ea typeface="UD デジタル 教科書体 NK-B" panose="02020700000000000000" pitchFamily="18" charset="-128"/>
              </a:rPr>
              <a:t>　事業化支援　　　　　　</a:t>
            </a:r>
            <a:r>
              <a:rPr kumimoji="1" lang="ja-JP" altLang="en-US" sz="1400" dirty="0">
                <a:solidFill>
                  <a:srgbClr val="FF0000"/>
                </a:solidFill>
                <a:latin typeface="UD デジタル 教科書体 NK-B" panose="02020700000000000000" pitchFamily="18" charset="-128"/>
                <a:ea typeface="UD デジタル 教科書体 NK-B" panose="02020700000000000000" pitchFamily="18" charset="-128"/>
              </a:rPr>
              <a:t>　　　　　　　　</a:t>
            </a:r>
            <a:r>
              <a:rPr kumimoji="1" lang="ja-JP" altLang="en-US" sz="1400" dirty="0">
                <a:latin typeface="UD デジタル 教科書体 NK-B" panose="02020700000000000000" pitchFamily="18" charset="-128"/>
                <a:ea typeface="UD デジタル 教科書体 NK-B" panose="02020700000000000000" pitchFamily="18" charset="-128"/>
              </a:rPr>
              <a:t>など</a:t>
            </a:r>
            <a:endParaRPr kumimoji="1" lang="ja-JP" altLang="en-US" sz="1400" dirty="0"/>
          </a:p>
        </p:txBody>
      </p:sp>
      <p:sp>
        <p:nvSpPr>
          <p:cNvPr id="34" name="テキスト ボックス 33">
            <a:extLst>
              <a:ext uri="{FF2B5EF4-FFF2-40B4-BE49-F238E27FC236}">
                <a16:creationId xmlns:a16="http://schemas.microsoft.com/office/drawing/2014/main" id="{EF99EFE8-3A8E-46A8-A0C5-E53FD9704370}"/>
              </a:ext>
            </a:extLst>
          </p:cNvPr>
          <p:cNvSpPr txBox="1"/>
          <p:nvPr/>
        </p:nvSpPr>
        <p:spPr>
          <a:xfrm>
            <a:off x="3378839" y="6023671"/>
            <a:ext cx="3043519" cy="646331"/>
          </a:xfrm>
          <a:prstGeom prst="rect">
            <a:avLst/>
          </a:prstGeom>
          <a:noFill/>
        </p:spPr>
        <p:txBody>
          <a:bodyPr wrap="square" lIns="0" tIns="0" rIns="0" bIns="0" rtlCol="0">
            <a:spAutoFit/>
          </a:bodyPr>
          <a:lstStyle/>
          <a:p>
            <a:r>
              <a:rPr kumimoji="1" lang="en-US" altLang="ja-JP" sz="1050" dirty="0">
                <a:latin typeface="UD デジタル 教科書体 NK-R" panose="02020400000000000000" pitchFamily="18" charset="-128"/>
                <a:ea typeface="UD デジタル 教科書体 NK-R" panose="02020400000000000000" pitchFamily="18" charset="-128"/>
              </a:rPr>
              <a:t>【</a:t>
            </a:r>
            <a:r>
              <a:rPr kumimoji="1" lang="ja-JP" altLang="en-US" sz="1050" dirty="0">
                <a:latin typeface="UD デジタル 教科書体 NK-R" panose="02020400000000000000" pitchFamily="18" charset="-128"/>
                <a:ea typeface="UD デジタル 教科書体 NK-R" panose="02020400000000000000" pitchFamily="18" charset="-128"/>
              </a:rPr>
              <a:t>参考</a:t>
            </a:r>
            <a:r>
              <a:rPr kumimoji="1" lang="en-US" altLang="ja-JP" sz="1050" dirty="0">
                <a:latin typeface="UD デジタル 教科書体 NK-R" panose="02020400000000000000" pitchFamily="18" charset="-128"/>
                <a:ea typeface="UD デジタル 教科書体 NK-R" panose="02020400000000000000" pitchFamily="18" charset="-128"/>
              </a:rPr>
              <a:t>】</a:t>
            </a:r>
          </a:p>
          <a:p>
            <a:r>
              <a:rPr kumimoji="1" lang="ja-JP" altLang="en-US" sz="1050" dirty="0">
                <a:latin typeface="UD デジタル 教科書体 NK-R" panose="02020400000000000000" pitchFamily="18" charset="-128"/>
                <a:ea typeface="UD デジタル 教科書体 NK-R" panose="02020400000000000000" pitchFamily="18" charset="-128"/>
              </a:rPr>
              <a:t>京阪神スタートアップアカデミアコアリション（</a:t>
            </a:r>
            <a:r>
              <a:rPr kumimoji="1" lang="en-US" altLang="ja-JP" sz="1050" dirty="0">
                <a:latin typeface="UD デジタル 教科書体 NK-R" panose="02020400000000000000" pitchFamily="18" charset="-128"/>
                <a:ea typeface="UD デジタル 教科書体 NK-R" panose="02020400000000000000" pitchFamily="18" charset="-128"/>
              </a:rPr>
              <a:t>KSAC)</a:t>
            </a:r>
          </a:p>
          <a:p>
            <a:r>
              <a:rPr kumimoji="1" lang="ja-JP" altLang="en-US" sz="1050" dirty="0">
                <a:latin typeface="UD デジタル 教科書体 NK-R" panose="02020400000000000000" pitchFamily="18" charset="-128"/>
                <a:ea typeface="UD デジタル 教科書体 NK-R" panose="02020400000000000000" pitchFamily="18" charset="-128"/>
              </a:rPr>
              <a:t>における取組み　</a:t>
            </a:r>
            <a:r>
              <a:rPr kumimoji="1" lang="en-US" altLang="ja-JP" sz="1050" dirty="0">
                <a:latin typeface="UD デジタル 教科書体 NK-R" panose="02020400000000000000" pitchFamily="18" charset="-128"/>
                <a:ea typeface="UD デジタル 教科書体 NK-R" panose="02020400000000000000" pitchFamily="18" charset="-128"/>
              </a:rPr>
              <a:t>〔</a:t>
            </a:r>
            <a:r>
              <a:rPr kumimoji="1" lang="ja-JP" altLang="en-US" sz="1050" dirty="0">
                <a:latin typeface="UD デジタル 教科書体 NK-R" panose="02020400000000000000" pitchFamily="18" charset="-128"/>
                <a:ea typeface="UD デジタル 教科書体 NK-R" panose="02020400000000000000" pitchFamily="18" charset="-128"/>
              </a:rPr>
              <a:t>大学（</a:t>
            </a:r>
            <a:r>
              <a:rPr kumimoji="1" lang="en-US" altLang="ja-JP" sz="1050" dirty="0">
                <a:latin typeface="UD デジタル 教科書体 NK-R" panose="02020400000000000000" pitchFamily="18" charset="-128"/>
                <a:ea typeface="UD デジタル 教科書体 NK-R" panose="02020400000000000000" pitchFamily="18" charset="-128"/>
              </a:rPr>
              <a:t>22</a:t>
            </a:r>
            <a:r>
              <a:rPr kumimoji="1" lang="ja-JP" altLang="en-US" sz="1050" dirty="0">
                <a:latin typeface="UD デジタル 教科書体 NK-R" panose="02020400000000000000" pitchFamily="18" charset="-128"/>
                <a:ea typeface="UD デジタル 教科書体 NK-R" panose="02020400000000000000" pitchFamily="18" charset="-128"/>
              </a:rPr>
              <a:t>大学）　、産業界・金融界・官公庁（</a:t>
            </a:r>
            <a:r>
              <a:rPr kumimoji="1" lang="en-US" altLang="ja-JP" sz="1050" dirty="0">
                <a:latin typeface="UD デジタル 教科書体 NK-R" panose="02020400000000000000" pitchFamily="18" charset="-128"/>
                <a:ea typeface="UD デジタル 教科書体 NK-R" panose="02020400000000000000" pitchFamily="18" charset="-128"/>
              </a:rPr>
              <a:t>32</a:t>
            </a:r>
            <a:r>
              <a:rPr kumimoji="1" lang="ja-JP" altLang="en-US" sz="1050" dirty="0">
                <a:latin typeface="UD デジタル 教科書体 NK-R" panose="02020400000000000000" pitchFamily="18" charset="-128"/>
                <a:ea typeface="UD デジタル 教科書体 NK-R" panose="02020400000000000000" pitchFamily="18" charset="-128"/>
              </a:rPr>
              <a:t> 機関）が参画</a:t>
            </a:r>
            <a:r>
              <a:rPr kumimoji="1" lang="en-US" altLang="ja-JP" sz="1050" dirty="0">
                <a:latin typeface="UD デジタル 教科書体 NK-R" panose="02020400000000000000" pitchFamily="18" charset="-128"/>
                <a:ea typeface="UD デジタル 教科書体 NK-R" panose="02020400000000000000" pitchFamily="18" charset="-128"/>
              </a:rPr>
              <a:t>〕</a:t>
            </a:r>
            <a:endParaRPr kumimoji="1" lang="ja-JP" altLang="en-US" sz="1050" dirty="0">
              <a:latin typeface="UD デジタル 教科書体 NK-R" panose="02020400000000000000" pitchFamily="18" charset="-128"/>
              <a:ea typeface="UD デジタル 教科書体 NK-R" panose="02020400000000000000" pitchFamily="18" charset="-128"/>
            </a:endParaRPr>
          </a:p>
        </p:txBody>
      </p:sp>
    </p:spTree>
    <p:extLst>
      <p:ext uri="{BB962C8B-B14F-4D97-AF65-F5344CB8AC3E}">
        <p14:creationId xmlns:p14="http://schemas.microsoft.com/office/powerpoint/2010/main" val="209909412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楕円 26">
            <a:extLst>
              <a:ext uri="{FF2B5EF4-FFF2-40B4-BE49-F238E27FC236}">
                <a16:creationId xmlns:a16="http://schemas.microsoft.com/office/drawing/2014/main" id="{2385C8F0-1EEC-46CC-80EF-F28F87D55427}"/>
              </a:ext>
            </a:extLst>
          </p:cNvPr>
          <p:cNvSpPr/>
          <p:nvPr/>
        </p:nvSpPr>
        <p:spPr>
          <a:xfrm>
            <a:off x="4917923" y="4331296"/>
            <a:ext cx="4948438" cy="2388471"/>
          </a:xfrm>
          <a:prstGeom prst="ellipse">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endParaRPr kumimoji="1" lang="en-US" altLang="ja-JP" sz="1400" b="1" u="sng" dirty="0">
              <a:solidFill>
                <a:schemeClr val="tx1"/>
              </a:solidFill>
              <a:latin typeface="UD デジタル 教科書体 NK-B" panose="02020700000000000000" pitchFamily="18" charset="-128"/>
              <a:ea typeface="UD デジタル 教科書体 NK-B" panose="02020700000000000000" pitchFamily="18" charset="-128"/>
            </a:endParaRPr>
          </a:p>
        </p:txBody>
      </p:sp>
      <p:sp>
        <p:nvSpPr>
          <p:cNvPr id="28" name="楕円 27"/>
          <p:cNvSpPr/>
          <p:nvPr/>
        </p:nvSpPr>
        <p:spPr>
          <a:xfrm>
            <a:off x="39640" y="4363053"/>
            <a:ext cx="4987559" cy="2388471"/>
          </a:xfrm>
          <a:prstGeom prst="ellipse">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endParaRPr kumimoji="1" lang="en-US" altLang="ja-JP" sz="1400" b="1" u="sng" dirty="0">
              <a:solidFill>
                <a:schemeClr val="tx1"/>
              </a:solidFill>
              <a:latin typeface="UD デジタル 教科書体 NK-B" panose="02020700000000000000" pitchFamily="18" charset="-128"/>
              <a:ea typeface="UD デジタル 教科書体 NK-B" panose="02020700000000000000" pitchFamily="18" charset="-128"/>
            </a:endParaRPr>
          </a:p>
        </p:txBody>
      </p:sp>
      <p:sp>
        <p:nvSpPr>
          <p:cNvPr id="66" name="正方形/長方形 65"/>
          <p:cNvSpPr/>
          <p:nvPr/>
        </p:nvSpPr>
        <p:spPr>
          <a:xfrm>
            <a:off x="0" y="1"/>
            <a:ext cx="9906000" cy="473953"/>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286" b="1" dirty="0">
                <a:latin typeface="UD デジタル 教科書体 NK-B" panose="02020700000000000000" pitchFamily="18" charset="-128"/>
                <a:ea typeface="UD デジタル 教科書体 NK-B" panose="02020700000000000000" pitchFamily="18" charset="-128"/>
              </a:rPr>
              <a:t>　ライフサイエンス産業の創出・育成</a:t>
            </a:r>
          </a:p>
        </p:txBody>
      </p:sp>
      <p:sp>
        <p:nvSpPr>
          <p:cNvPr id="20" name="正方形/長方形 19"/>
          <p:cNvSpPr/>
          <p:nvPr/>
        </p:nvSpPr>
        <p:spPr>
          <a:xfrm>
            <a:off x="226875" y="46514"/>
            <a:ext cx="1761417" cy="38380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600" dirty="0">
                <a:solidFill>
                  <a:schemeClr val="tx1"/>
                </a:solidFill>
                <a:latin typeface="UD デジタル 教科書体 NK-B" panose="02020700000000000000" pitchFamily="18" charset="-128"/>
                <a:ea typeface="UD デジタル 教科書体 NK-B" panose="02020700000000000000" pitchFamily="18" charset="-128"/>
              </a:rPr>
              <a:t>産業振興</a:t>
            </a:r>
            <a:r>
              <a:rPr kumimoji="1" lang="en-US" altLang="ja-JP" sz="1600" dirty="0">
                <a:solidFill>
                  <a:schemeClr val="tx1"/>
                </a:solidFill>
                <a:latin typeface="UD デジタル 教科書体 NK-B" panose="02020700000000000000" pitchFamily="18" charset="-128"/>
                <a:ea typeface="UD デジタル 教科書体 NK-B" panose="02020700000000000000" pitchFamily="18" charset="-128"/>
              </a:rPr>
              <a:t>PT</a:t>
            </a:r>
            <a:endParaRPr kumimoji="1" lang="ja-JP" altLang="en-US" sz="1600" dirty="0">
              <a:solidFill>
                <a:schemeClr val="tx1"/>
              </a:solidFill>
              <a:latin typeface="UD デジタル 教科書体 NK-B" panose="02020700000000000000" pitchFamily="18" charset="-128"/>
              <a:ea typeface="UD デジタル 教科書体 NK-B" panose="02020700000000000000" pitchFamily="18" charset="-128"/>
            </a:endParaRPr>
          </a:p>
        </p:txBody>
      </p:sp>
      <p:sp>
        <p:nvSpPr>
          <p:cNvPr id="76" name="テキスト ボックス 75"/>
          <p:cNvSpPr txBox="1"/>
          <p:nvPr/>
        </p:nvSpPr>
        <p:spPr>
          <a:xfrm>
            <a:off x="21912" y="1775086"/>
            <a:ext cx="2606477" cy="400110"/>
          </a:xfrm>
          <a:prstGeom prst="rect">
            <a:avLst/>
          </a:prstGeom>
          <a:noFill/>
        </p:spPr>
        <p:txBody>
          <a:bodyPr wrap="square" rtlCol="0">
            <a:spAutoFit/>
          </a:bodyPr>
          <a:lstStyle/>
          <a:p>
            <a:r>
              <a:rPr kumimoji="1" lang="en-US" altLang="ja-JP" sz="2000" dirty="0">
                <a:latin typeface="UD デジタル 教科書体 NK-B" panose="02020700000000000000" pitchFamily="18" charset="-128"/>
                <a:ea typeface="UD デジタル 教科書体 NK-B" panose="02020700000000000000" pitchFamily="18" charset="-128"/>
              </a:rPr>
              <a:t>【</a:t>
            </a:r>
            <a:r>
              <a:rPr kumimoji="1" lang="ja-JP" altLang="en-US" sz="2000" dirty="0">
                <a:latin typeface="UD デジタル 教科書体 NK-B" panose="02020700000000000000" pitchFamily="18" charset="-128"/>
                <a:ea typeface="UD デジタル 教科書体 NK-B" panose="02020700000000000000" pitchFamily="18" charset="-128"/>
              </a:rPr>
              <a:t>今後の取組み</a:t>
            </a:r>
            <a:r>
              <a:rPr kumimoji="1" lang="en-US" altLang="ja-JP" sz="2000" dirty="0">
                <a:latin typeface="UD デジタル 教科書体 NK-B" panose="02020700000000000000" pitchFamily="18" charset="-128"/>
                <a:ea typeface="UD デジタル 教科書体 NK-B" panose="02020700000000000000" pitchFamily="18" charset="-128"/>
              </a:rPr>
              <a:t>】</a:t>
            </a:r>
          </a:p>
        </p:txBody>
      </p:sp>
      <p:sp>
        <p:nvSpPr>
          <p:cNvPr id="99" name="角丸四角形 98"/>
          <p:cNvSpPr/>
          <p:nvPr/>
        </p:nvSpPr>
        <p:spPr>
          <a:xfrm>
            <a:off x="226874" y="1036122"/>
            <a:ext cx="9401023" cy="702797"/>
          </a:xfrm>
          <a:prstGeom prst="round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Ins="0" rtlCol="0" anchor="ctr"/>
          <a:lstStyle/>
          <a:p>
            <a:r>
              <a:rPr kumimoji="1" lang="ja-JP" altLang="en-US" sz="2000" dirty="0">
                <a:solidFill>
                  <a:schemeClr val="tx1"/>
                </a:solidFill>
                <a:latin typeface="UD デジタル 教科書体 NK-B" panose="02020700000000000000" pitchFamily="18" charset="-128"/>
                <a:ea typeface="UD デジタル 教科書体 NK-B" panose="02020700000000000000" pitchFamily="18" charset="-128"/>
              </a:rPr>
              <a:t>　万博を契機に、兵庫・大阪の拠点間連携を強化し、</a:t>
            </a:r>
            <a:endParaRPr kumimoji="1" lang="en-US" altLang="ja-JP" sz="2000" dirty="0">
              <a:solidFill>
                <a:schemeClr val="tx1"/>
              </a:solidFill>
              <a:latin typeface="UD デジタル 教科書体 NK-B" panose="02020700000000000000" pitchFamily="18" charset="-128"/>
              <a:ea typeface="UD デジタル 教科書体 NK-B" panose="02020700000000000000" pitchFamily="18" charset="-128"/>
            </a:endParaRPr>
          </a:p>
          <a:p>
            <a:r>
              <a:rPr kumimoji="1" lang="ja-JP" altLang="en-US" sz="2000" dirty="0">
                <a:solidFill>
                  <a:schemeClr val="tx1"/>
                </a:solidFill>
                <a:latin typeface="UD デジタル 教科書体 NK-B" panose="02020700000000000000" pitchFamily="18" charset="-128"/>
                <a:ea typeface="UD デジタル 教科書体 NK-B" panose="02020700000000000000" pitchFamily="18" charset="-128"/>
              </a:rPr>
              <a:t>　　　　　　　　　　　　　　　                  兵庫・大阪が革新的技術の産業化をけん引</a:t>
            </a:r>
          </a:p>
        </p:txBody>
      </p:sp>
      <p:sp>
        <p:nvSpPr>
          <p:cNvPr id="100" name="テキスト ボックス 99"/>
          <p:cNvSpPr txBox="1"/>
          <p:nvPr/>
        </p:nvSpPr>
        <p:spPr>
          <a:xfrm>
            <a:off x="49580" y="665894"/>
            <a:ext cx="1669152" cy="400110"/>
          </a:xfrm>
          <a:prstGeom prst="rect">
            <a:avLst/>
          </a:prstGeom>
          <a:noFill/>
        </p:spPr>
        <p:txBody>
          <a:bodyPr wrap="square" rtlCol="0">
            <a:spAutoFit/>
          </a:bodyPr>
          <a:lstStyle/>
          <a:p>
            <a:r>
              <a:rPr kumimoji="1" lang="en-US" altLang="ja-JP" sz="2000" dirty="0">
                <a:latin typeface="UD デジタル 教科書体 NK-B" panose="02020700000000000000" pitchFamily="18" charset="-128"/>
                <a:ea typeface="UD デジタル 教科書体 NK-B" panose="02020700000000000000" pitchFamily="18" charset="-128"/>
              </a:rPr>
              <a:t>【</a:t>
            </a:r>
            <a:r>
              <a:rPr kumimoji="1" lang="ja-JP" altLang="en-US" sz="2000" dirty="0">
                <a:latin typeface="UD デジタル 教科書体 NK-B" panose="02020700000000000000" pitchFamily="18" charset="-128"/>
                <a:ea typeface="UD デジタル 教科書体 NK-B" panose="02020700000000000000" pitchFamily="18" charset="-128"/>
              </a:rPr>
              <a:t>目標</a:t>
            </a:r>
            <a:r>
              <a:rPr kumimoji="1" lang="en-US" altLang="ja-JP" sz="2000" dirty="0">
                <a:latin typeface="UD デジタル 教科書体 NK-B" panose="02020700000000000000" pitchFamily="18" charset="-128"/>
                <a:ea typeface="UD デジタル 教科書体 NK-B" panose="02020700000000000000" pitchFamily="18" charset="-128"/>
              </a:rPr>
              <a:t>】</a:t>
            </a:r>
          </a:p>
        </p:txBody>
      </p:sp>
      <p:sp>
        <p:nvSpPr>
          <p:cNvPr id="59" name="角丸四角形 58"/>
          <p:cNvSpPr/>
          <p:nvPr/>
        </p:nvSpPr>
        <p:spPr>
          <a:xfrm>
            <a:off x="565195" y="2791458"/>
            <a:ext cx="1866072" cy="522671"/>
          </a:xfrm>
          <a:prstGeom prst="round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600" b="1" dirty="0">
                <a:solidFill>
                  <a:schemeClr val="bg1"/>
                </a:solidFill>
                <a:latin typeface="UD デジタル 教科書体 NK-B" panose="02020700000000000000" pitchFamily="18" charset="-128"/>
                <a:ea typeface="UD デジタル 教科書体 NK-B" panose="02020700000000000000" pitchFamily="18" charset="-128"/>
              </a:rPr>
              <a:t>産業化に向けた</a:t>
            </a:r>
            <a:endParaRPr kumimoji="1" lang="en-US" altLang="ja-JP" sz="1600" b="1" dirty="0">
              <a:solidFill>
                <a:schemeClr val="bg1"/>
              </a:solidFill>
              <a:latin typeface="UD デジタル 教科書体 NK-B" panose="02020700000000000000" pitchFamily="18" charset="-128"/>
              <a:ea typeface="UD デジタル 教科書体 NK-B" panose="02020700000000000000" pitchFamily="18" charset="-128"/>
            </a:endParaRPr>
          </a:p>
          <a:p>
            <a:pPr algn="ctr"/>
            <a:r>
              <a:rPr kumimoji="1" lang="ja-JP" altLang="en-US" sz="1600" b="1" dirty="0">
                <a:solidFill>
                  <a:schemeClr val="bg1"/>
                </a:solidFill>
                <a:latin typeface="UD デジタル 教科書体 NK-B" panose="02020700000000000000" pitchFamily="18" charset="-128"/>
                <a:ea typeface="UD デジタル 教科書体 NK-B" panose="02020700000000000000" pitchFamily="18" charset="-128"/>
              </a:rPr>
              <a:t>革新的技術の創出</a:t>
            </a:r>
          </a:p>
        </p:txBody>
      </p:sp>
      <p:sp>
        <p:nvSpPr>
          <p:cNvPr id="61" name="角丸四角形 60"/>
          <p:cNvSpPr/>
          <p:nvPr/>
        </p:nvSpPr>
        <p:spPr>
          <a:xfrm>
            <a:off x="559385" y="3893852"/>
            <a:ext cx="1866072" cy="469257"/>
          </a:xfrm>
          <a:prstGeom prst="round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Ins="0" rtlCol="0" anchor="ctr"/>
          <a:lstStyle/>
          <a:p>
            <a:pPr algn="ctr"/>
            <a:r>
              <a:rPr kumimoji="1" lang="ja-JP" altLang="en-US" sz="1600" dirty="0">
                <a:solidFill>
                  <a:schemeClr val="bg1"/>
                </a:solidFill>
                <a:latin typeface="UD デジタル 教科書体 NK-B" panose="02020700000000000000" pitchFamily="18" charset="-128"/>
                <a:ea typeface="UD デジタル 教科書体 NK-B" panose="02020700000000000000" pitchFamily="18" charset="-128"/>
              </a:rPr>
              <a:t>革新的技術等の</a:t>
            </a:r>
            <a:endParaRPr kumimoji="1" lang="en-US" altLang="ja-JP" sz="1600" dirty="0">
              <a:solidFill>
                <a:schemeClr val="bg1"/>
              </a:solidFill>
              <a:latin typeface="UD デジタル 教科書体 NK-B" panose="02020700000000000000" pitchFamily="18" charset="-128"/>
              <a:ea typeface="UD デジタル 教科書体 NK-B" panose="02020700000000000000" pitchFamily="18" charset="-128"/>
            </a:endParaRPr>
          </a:p>
          <a:p>
            <a:pPr algn="ctr"/>
            <a:r>
              <a:rPr kumimoji="1" lang="ja-JP" altLang="en-US" sz="1600" dirty="0">
                <a:solidFill>
                  <a:schemeClr val="bg1"/>
                </a:solidFill>
                <a:latin typeface="UD デジタル 教科書体 NK-B" panose="02020700000000000000" pitchFamily="18" charset="-128"/>
                <a:ea typeface="UD デジタル 教科書体 NK-B" panose="02020700000000000000" pitchFamily="18" charset="-128"/>
              </a:rPr>
              <a:t>情報発信</a:t>
            </a:r>
            <a:endParaRPr kumimoji="1" lang="en-US" altLang="ja-JP" sz="1600" dirty="0">
              <a:solidFill>
                <a:schemeClr val="bg1"/>
              </a:solidFill>
              <a:latin typeface="UD デジタル 教科書体 NK-B" panose="02020700000000000000" pitchFamily="18" charset="-128"/>
              <a:ea typeface="UD デジタル 教科書体 NK-B" panose="02020700000000000000" pitchFamily="18" charset="-128"/>
            </a:endParaRPr>
          </a:p>
        </p:txBody>
      </p:sp>
      <p:sp>
        <p:nvSpPr>
          <p:cNvPr id="63" name="テキスト ボックス 62"/>
          <p:cNvSpPr txBox="1"/>
          <p:nvPr/>
        </p:nvSpPr>
        <p:spPr>
          <a:xfrm>
            <a:off x="2540450" y="3926776"/>
            <a:ext cx="7129710" cy="338554"/>
          </a:xfrm>
          <a:prstGeom prst="rect">
            <a:avLst/>
          </a:prstGeom>
          <a:noFill/>
        </p:spPr>
        <p:txBody>
          <a:bodyPr wrap="square" rtlCol="0">
            <a:spAutoFit/>
          </a:bodyPr>
          <a:lstStyle/>
          <a:p>
            <a:r>
              <a:rPr kumimoji="1" lang="ja-JP" altLang="en-US" sz="1600" dirty="0">
                <a:latin typeface="UD デジタル 教科書体 NK-B" panose="02020700000000000000" pitchFamily="18" charset="-128"/>
                <a:ea typeface="UD デジタル 教科書体 NK-B" panose="02020700000000000000" pitchFamily="18" charset="-128"/>
              </a:rPr>
              <a:t>兵庫・大阪のポテンシャルやライフサイエンス産業にかかる取組みを海外へ発信</a:t>
            </a:r>
          </a:p>
        </p:txBody>
      </p:sp>
      <p:sp>
        <p:nvSpPr>
          <p:cNvPr id="65" name="テキスト ボックス 64"/>
          <p:cNvSpPr txBox="1"/>
          <p:nvPr/>
        </p:nvSpPr>
        <p:spPr>
          <a:xfrm>
            <a:off x="2425457" y="2899822"/>
            <a:ext cx="7474733" cy="338554"/>
          </a:xfrm>
          <a:prstGeom prst="rect">
            <a:avLst/>
          </a:prstGeom>
          <a:noFill/>
        </p:spPr>
        <p:txBody>
          <a:bodyPr wrap="square" rtlCol="0">
            <a:spAutoFit/>
          </a:bodyPr>
          <a:lstStyle/>
          <a:p>
            <a:r>
              <a:rPr kumimoji="1" lang="ja-JP" altLang="en-US" sz="1600" dirty="0">
                <a:latin typeface="UD デジタル 教科書体 NK-B" panose="02020700000000000000" pitchFamily="18" charset="-128"/>
                <a:ea typeface="UD デジタル 教科書体 NK-B" panose="02020700000000000000" pitchFamily="18" charset="-128"/>
              </a:rPr>
              <a:t>　兵庫・大阪の産学官連携の強化を図り、イノベーションを創出</a:t>
            </a:r>
            <a:endParaRPr kumimoji="1" lang="en-US" altLang="ja-JP" sz="1600" dirty="0">
              <a:latin typeface="UD デジタル 教科書体 NK-B" panose="02020700000000000000" pitchFamily="18" charset="-128"/>
              <a:ea typeface="UD デジタル 教科書体 NK-B" panose="02020700000000000000" pitchFamily="18" charset="-128"/>
            </a:endParaRPr>
          </a:p>
        </p:txBody>
      </p:sp>
      <p:sp>
        <p:nvSpPr>
          <p:cNvPr id="12" name="テキスト ボックス 11"/>
          <p:cNvSpPr txBox="1"/>
          <p:nvPr/>
        </p:nvSpPr>
        <p:spPr>
          <a:xfrm>
            <a:off x="384591" y="2102879"/>
            <a:ext cx="9171023" cy="646331"/>
          </a:xfrm>
          <a:prstGeom prst="rect">
            <a:avLst/>
          </a:prstGeom>
          <a:noFill/>
        </p:spPr>
        <p:txBody>
          <a:bodyPr wrap="square" rtlCol="0">
            <a:spAutoFit/>
          </a:bodyPr>
          <a:lstStyle/>
          <a:p>
            <a:r>
              <a:rPr kumimoji="1" lang="ja-JP" altLang="en-US" dirty="0">
                <a:solidFill>
                  <a:srgbClr val="FF0000"/>
                </a:solidFill>
                <a:latin typeface="UD デジタル 教科書体 NK-B" panose="02020700000000000000" pitchFamily="18" charset="-128"/>
                <a:ea typeface="UD デジタル 教科書体 NK-B" panose="02020700000000000000" pitchFamily="18" charset="-128"/>
              </a:rPr>
              <a:t>　</a:t>
            </a:r>
            <a:r>
              <a:rPr kumimoji="1" lang="ja-JP" altLang="en-US" dirty="0">
                <a:latin typeface="UD デジタル 教科書体 NK-B" panose="02020700000000000000" pitchFamily="18" charset="-128"/>
                <a:ea typeface="UD デジタル 教科書体 NK-B" panose="02020700000000000000" pitchFamily="18" charset="-128"/>
              </a:rPr>
              <a:t>ライフサイエンス産業の成長に向け、産学官の多様な主体の交流促進、万博テーマと親和性が高いライフサイエンス分野のポテンシャルの発信の点から取組みを実施</a:t>
            </a:r>
          </a:p>
        </p:txBody>
      </p:sp>
      <p:grpSp>
        <p:nvGrpSpPr>
          <p:cNvPr id="13" name="グループ化 12"/>
          <p:cNvGrpSpPr/>
          <p:nvPr/>
        </p:nvGrpSpPr>
        <p:grpSpPr>
          <a:xfrm>
            <a:off x="2259475" y="4507030"/>
            <a:ext cx="7631614" cy="2393120"/>
            <a:chOff x="2259475" y="4507030"/>
            <a:chExt cx="7631614" cy="2393120"/>
          </a:xfrm>
        </p:grpSpPr>
        <p:sp>
          <p:nvSpPr>
            <p:cNvPr id="14" name="ホームベース 13"/>
            <p:cNvSpPr/>
            <p:nvPr/>
          </p:nvSpPr>
          <p:spPr>
            <a:xfrm rot="5400000">
              <a:off x="4574110" y="5523246"/>
              <a:ext cx="468190" cy="770372"/>
            </a:xfrm>
            <a:prstGeom prst="homePlate">
              <a:avLst>
                <a:gd name="adj" fmla="val 15071"/>
              </a:avLst>
            </a:prstGeom>
            <a:gradFill flip="none" rotWithShape="1">
              <a:gsLst>
                <a:gs pos="0">
                  <a:srgbClr val="0070C0">
                    <a:tint val="66000"/>
                    <a:satMod val="160000"/>
                  </a:srgbClr>
                </a:gs>
                <a:gs pos="0">
                  <a:srgbClr val="0070C0"/>
                </a:gs>
                <a:gs pos="100000">
                  <a:srgbClr val="0070C0">
                    <a:tint val="23500"/>
                    <a:satMod val="160000"/>
                  </a:srgb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15" name="グループ化 14"/>
            <p:cNvGrpSpPr/>
            <p:nvPr/>
          </p:nvGrpSpPr>
          <p:grpSpPr>
            <a:xfrm rot="5400000">
              <a:off x="4666106" y="5882850"/>
              <a:ext cx="280917" cy="767089"/>
              <a:chOff x="3905942" y="4374348"/>
              <a:chExt cx="267475" cy="379490"/>
            </a:xfrm>
          </p:grpSpPr>
          <p:sp>
            <p:nvSpPr>
              <p:cNvPr id="25" name="矢印: 山形 171">
                <a:extLst>
                  <a:ext uri="{FF2B5EF4-FFF2-40B4-BE49-F238E27FC236}">
                    <a16:creationId xmlns:a16="http://schemas.microsoft.com/office/drawing/2014/main" id="{5E891F8C-4EB7-4192-8E15-A0D21548D940}"/>
                  </a:ext>
                </a:extLst>
              </p:cNvPr>
              <p:cNvSpPr/>
              <p:nvPr/>
            </p:nvSpPr>
            <p:spPr bwMode="gray">
              <a:xfrm>
                <a:off x="3905942" y="4374348"/>
                <a:ext cx="145856" cy="379490"/>
              </a:xfrm>
              <a:prstGeom prst="chevron">
                <a:avLst/>
              </a:prstGeom>
              <a:solidFill>
                <a:srgbClr val="A3C4FF"/>
              </a:solidFill>
              <a:ln w="12700" algn="ctr">
                <a:noFill/>
                <a:miter lim="800000"/>
                <a:headEnd/>
                <a:tailEnd/>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indent="0" algn="ctr" defTabSz="990564" rtl="0" eaLnBrk="1" fontAlgn="auto" latinLnBrk="0" hangingPunct="1">
                  <a:lnSpc>
                    <a:spcPct val="100000"/>
                  </a:lnSpc>
                  <a:spcBef>
                    <a:spcPts val="0"/>
                  </a:spcBef>
                  <a:spcAft>
                    <a:spcPts val="0"/>
                  </a:spcAft>
                  <a:buClrTx/>
                  <a:buSzPct val="100000"/>
                  <a:buFont typeface="Wingdings" panose="05000000000000000000" pitchFamily="2" charset="2"/>
                  <a:buNone/>
                  <a:tabLst/>
                </a:pPr>
                <a:endParaRPr kumimoji="1" lang="ja-JP" altLang="en-US" sz="1200" b="0" i="0" u="none" strike="noStrike" kern="1200" cap="none" spc="0" normalizeH="0" baseline="0" noProof="0" dirty="0">
                  <a:ln>
                    <a:noFill/>
                  </a:ln>
                  <a:solidFill>
                    <a:prstClr val="black"/>
                  </a:solidFill>
                  <a:effectLst/>
                  <a:uLnTx/>
                  <a:uFillTx/>
                  <a:latin typeface="+mn-lt"/>
                  <a:cs typeface="+mn-cs"/>
                </a:endParaRPr>
              </a:p>
            </p:txBody>
          </p:sp>
          <p:sp>
            <p:nvSpPr>
              <p:cNvPr id="26" name="矢印: 山形 175">
                <a:extLst>
                  <a:ext uri="{FF2B5EF4-FFF2-40B4-BE49-F238E27FC236}">
                    <a16:creationId xmlns:a16="http://schemas.microsoft.com/office/drawing/2014/main" id="{D3A76A9C-DA78-49E2-B2EE-B3A27BB5305A}"/>
                  </a:ext>
                </a:extLst>
              </p:cNvPr>
              <p:cNvSpPr/>
              <p:nvPr/>
            </p:nvSpPr>
            <p:spPr bwMode="gray">
              <a:xfrm>
                <a:off x="4027561" y="4374348"/>
                <a:ext cx="145856" cy="379490"/>
              </a:xfrm>
              <a:prstGeom prst="chevron">
                <a:avLst/>
              </a:prstGeom>
              <a:solidFill>
                <a:srgbClr val="0059FA"/>
              </a:solidFill>
              <a:ln w="12700" algn="ctr">
                <a:noFill/>
                <a:miter lim="800000"/>
                <a:headEnd/>
                <a:tailEnd/>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indent="0" algn="ctr" defTabSz="990564" rtl="0" eaLnBrk="1" fontAlgn="auto" latinLnBrk="0" hangingPunct="1">
                  <a:lnSpc>
                    <a:spcPct val="100000"/>
                  </a:lnSpc>
                  <a:spcBef>
                    <a:spcPts val="0"/>
                  </a:spcBef>
                  <a:spcAft>
                    <a:spcPts val="0"/>
                  </a:spcAft>
                  <a:buClrTx/>
                  <a:buSzPct val="100000"/>
                  <a:buFont typeface="Wingdings" panose="05000000000000000000" pitchFamily="2" charset="2"/>
                  <a:buNone/>
                  <a:tabLst/>
                </a:pPr>
                <a:endParaRPr kumimoji="1" lang="ja-JP" altLang="en-US" sz="1200" b="0" i="0" u="none" strike="noStrike" kern="1200" cap="none" spc="0" normalizeH="0" baseline="0" noProof="0" dirty="0">
                  <a:ln>
                    <a:noFill/>
                  </a:ln>
                  <a:solidFill>
                    <a:prstClr val="black"/>
                  </a:solidFill>
                  <a:effectLst/>
                  <a:uLnTx/>
                  <a:uFillTx/>
                  <a:latin typeface="+mn-lt"/>
                  <a:cs typeface="+mn-cs"/>
                </a:endParaRPr>
              </a:p>
            </p:txBody>
          </p:sp>
        </p:grpSp>
        <p:sp>
          <p:nvSpPr>
            <p:cNvPr id="17" name="テキスト ボックス 16"/>
            <p:cNvSpPr txBox="1"/>
            <p:nvPr/>
          </p:nvSpPr>
          <p:spPr>
            <a:xfrm>
              <a:off x="2259475" y="4964688"/>
              <a:ext cx="2549265" cy="1077218"/>
            </a:xfrm>
            <a:prstGeom prst="rect">
              <a:avLst/>
            </a:prstGeom>
            <a:noFill/>
          </p:spPr>
          <p:txBody>
            <a:bodyPr wrap="square" rtlCol="0">
              <a:spAutoFit/>
            </a:bodyPr>
            <a:lstStyle/>
            <a:p>
              <a:pPr lvl="0">
                <a:defRPr/>
              </a:pPr>
              <a:r>
                <a:rPr kumimoji="1" lang="ja-JP" altLang="en-US" sz="1600" dirty="0">
                  <a:solidFill>
                    <a:prstClr val="black"/>
                  </a:solidFill>
                  <a:latin typeface="UD デジタル 教科書体 NK-B" panose="02020700000000000000" pitchFamily="18" charset="-128"/>
                  <a:ea typeface="UD デジタル 教科書体 NK-B" panose="02020700000000000000" pitchFamily="18" charset="-128"/>
                </a:rPr>
                <a:t>神戸医療産業都市を核に、</a:t>
              </a:r>
              <a:endParaRPr kumimoji="1" lang="en-US" altLang="ja-JP" sz="1600" dirty="0">
                <a:solidFill>
                  <a:prstClr val="black"/>
                </a:solidFill>
                <a:latin typeface="UD デジタル 教科書体 NK-B" panose="02020700000000000000" pitchFamily="18" charset="-128"/>
                <a:ea typeface="UD デジタル 教科書体 NK-B" panose="02020700000000000000" pitchFamily="18" charset="-128"/>
              </a:endParaRPr>
            </a:p>
            <a:p>
              <a:pPr lvl="0">
                <a:defRPr/>
              </a:pPr>
              <a:r>
                <a:rPr kumimoji="1" lang="ja-JP" altLang="en-US" sz="1600" dirty="0">
                  <a:solidFill>
                    <a:prstClr val="black"/>
                  </a:solidFill>
                  <a:latin typeface="UD デジタル 教科書体 NK-B" panose="02020700000000000000" pitchFamily="18" charset="-128"/>
                  <a:ea typeface="UD デジタル 教科書体 NK-B" panose="02020700000000000000" pitchFamily="18" charset="-128"/>
                </a:rPr>
                <a:t>研究開発拠点</a:t>
              </a:r>
              <a:endParaRPr kumimoji="1" lang="en-US" altLang="ja-JP" sz="1600" dirty="0">
                <a:solidFill>
                  <a:prstClr val="black"/>
                </a:solidFill>
                <a:latin typeface="UD デジタル 教科書体 NK-B" panose="02020700000000000000" pitchFamily="18" charset="-128"/>
                <a:ea typeface="UD デジタル 教科書体 NK-B" panose="02020700000000000000" pitchFamily="18" charset="-128"/>
              </a:endParaRPr>
            </a:p>
            <a:p>
              <a:pPr lvl="0">
                <a:defRPr/>
              </a:pPr>
              <a:r>
                <a:rPr kumimoji="1" lang="ja-JP" altLang="en-US" sz="1400" dirty="0">
                  <a:solidFill>
                    <a:prstClr val="black"/>
                  </a:solidFill>
                  <a:latin typeface="UD デジタル 教科書体 NK-B" panose="02020700000000000000" pitchFamily="18" charset="-128"/>
                  <a:ea typeface="UD デジタル 教科書体 NK-B" panose="02020700000000000000" pitchFamily="18" charset="-128"/>
                </a:rPr>
                <a:t>（理研・</a:t>
              </a:r>
              <a:r>
                <a:rPr kumimoji="1" lang="en-US" altLang="ja-JP" sz="1400" dirty="0" err="1">
                  <a:solidFill>
                    <a:prstClr val="black"/>
                  </a:solidFill>
                  <a:latin typeface="UD デジタル 教科書体 NK-B" panose="02020700000000000000" pitchFamily="18" charset="-128"/>
                  <a:ea typeface="UD デジタル 教科書体 NK-B" panose="02020700000000000000" pitchFamily="18" charset="-128"/>
                </a:rPr>
                <a:t>SPring</a:t>
              </a:r>
              <a:r>
                <a:rPr kumimoji="1" lang="en-US" altLang="ja-JP" sz="1400" dirty="0">
                  <a:solidFill>
                    <a:prstClr val="black"/>
                  </a:solidFill>
                  <a:latin typeface="UD デジタル 教科書体 NK-B" panose="02020700000000000000" pitchFamily="18" charset="-128"/>
                  <a:ea typeface="UD デジタル 教科書体 NK-B" panose="02020700000000000000" pitchFamily="18" charset="-128"/>
                </a:rPr>
                <a:t>-</a:t>
              </a:r>
              <a:r>
                <a:rPr kumimoji="1" lang="ja-JP" altLang="en-US" sz="1400" dirty="0">
                  <a:solidFill>
                    <a:prstClr val="black"/>
                  </a:solidFill>
                  <a:latin typeface="UD デジタル 教科書体 NK-B" panose="02020700000000000000" pitchFamily="18" charset="-128"/>
                  <a:ea typeface="UD デジタル 教科書体 NK-B" panose="02020700000000000000" pitchFamily="18" charset="-128"/>
                </a:rPr>
                <a:t>８等）</a:t>
              </a:r>
              <a:r>
                <a:rPr kumimoji="1" lang="ja-JP" altLang="en-US" sz="1600" dirty="0">
                  <a:solidFill>
                    <a:prstClr val="black"/>
                  </a:solidFill>
                  <a:latin typeface="UD デジタル 教科書体 NK-B" panose="02020700000000000000" pitchFamily="18" charset="-128"/>
                  <a:ea typeface="UD デジタル 教科書体 NK-B" panose="02020700000000000000" pitchFamily="18" charset="-128"/>
                </a:rPr>
                <a:t>や</a:t>
              </a:r>
              <a:endParaRPr kumimoji="1" lang="en-US" altLang="ja-JP" sz="1600" dirty="0">
                <a:solidFill>
                  <a:prstClr val="black"/>
                </a:solidFill>
                <a:latin typeface="UD デジタル 教科書体 NK-B" panose="02020700000000000000" pitchFamily="18" charset="-128"/>
                <a:ea typeface="UD デジタル 教科書体 NK-B" panose="02020700000000000000" pitchFamily="18" charset="-128"/>
              </a:endParaRPr>
            </a:p>
            <a:p>
              <a:pPr lvl="0">
                <a:defRPr/>
              </a:pPr>
              <a:r>
                <a:rPr kumimoji="1" lang="ja-JP" altLang="en-US" sz="1600" dirty="0">
                  <a:solidFill>
                    <a:prstClr val="black"/>
                  </a:solidFill>
                  <a:latin typeface="UD デジタル 教科書体 NK-B" panose="02020700000000000000" pitchFamily="18" charset="-128"/>
                  <a:ea typeface="UD デジタル 教科書体 NK-B" panose="02020700000000000000" pitchFamily="18" charset="-128"/>
                </a:rPr>
                <a:t>医療関連産業が集積</a:t>
              </a:r>
            </a:p>
          </p:txBody>
        </p:sp>
        <p:sp>
          <p:nvSpPr>
            <p:cNvPr id="18" name="テキスト ボックス 17"/>
            <p:cNvSpPr txBox="1"/>
            <p:nvPr/>
          </p:nvSpPr>
          <p:spPr>
            <a:xfrm>
              <a:off x="2540450" y="4507030"/>
              <a:ext cx="1208494" cy="400110"/>
            </a:xfrm>
            <a:prstGeom prst="rect">
              <a:avLst/>
            </a:prstGeom>
            <a:noFill/>
          </p:spPr>
          <p:txBody>
            <a:bodyPr wrap="square" rtlCol="0">
              <a:spAutoFit/>
            </a:bodyPr>
            <a:lstStyle/>
            <a:p>
              <a:pPr lvl="0">
                <a:defRPr/>
              </a:pPr>
              <a:r>
                <a:rPr kumimoji="1" lang="ja-JP" altLang="en-US" sz="2000" dirty="0">
                  <a:solidFill>
                    <a:schemeClr val="accent6">
                      <a:lumMod val="50000"/>
                    </a:schemeClr>
                  </a:solidFill>
                  <a:latin typeface="UD デジタル 教科書体 NK-B" panose="02020700000000000000" pitchFamily="18" charset="-128"/>
                  <a:ea typeface="UD デジタル 教科書体 NK-B" panose="02020700000000000000" pitchFamily="18" charset="-128"/>
                </a:rPr>
                <a:t>兵庫県</a:t>
              </a:r>
            </a:p>
          </p:txBody>
        </p:sp>
        <p:sp>
          <p:nvSpPr>
            <p:cNvPr id="19" name="テキスト ボックス 18"/>
            <p:cNvSpPr txBox="1"/>
            <p:nvPr/>
          </p:nvSpPr>
          <p:spPr>
            <a:xfrm>
              <a:off x="7341824" y="4968885"/>
              <a:ext cx="2549265" cy="1077218"/>
            </a:xfrm>
            <a:prstGeom prst="rect">
              <a:avLst/>
            </a:prstGeom>
            <a:noFill/>
          </p:spPr>
          <p:txBody>
            <a:bodyPr wrap="square" rtlCol="0">
              <a:spAutoFit/>
            </a:bodyPr>
            <a:lstStyle/>
            <a:p>
              <a:pPr lvl="0">
                <a:defRPr/>
              </a:pPr>
              <a:r>
                <a:rPr kumimoji="1" lang="ja-JP" altLang="en-US" sz="1600" dirty="0">
                  <a:latin typeface="UD デジタル 教科書体 NK-B" panose="02020700000000000000" pitchFamily="18" charset="-128"/>
                  <a:ea typeface="UD デジタル 教科書体 NK-B" panose="02020700000000000000" pitchFamily="18" charset="-128"/>
                </a:rPr>
                <a:t>彩都、健都、中之島</a:t>
              </a:r>
              <a:endParaRPr kumimoji="1" lang="en-US" altLang="ja-JP" sz="1600" dirty="0">
                <a:latin typeface="UD デジタル 教科書体 NK-B" panose="02020700000000000000" pitchFamily="18" charset="-128"/>
                <a:ea typeface="UD デジタル 教科書体 NK-B" panose="02020700000000000000" pitchFamily="18" charset="-128"/>
              </a:endParaRPr>
            </a:p>
            <a:p>
              <a:pPr lvl="0">
                <a:defRPr/>
              </a:pPr>
              <a:r>
                <a:rPr kumimoji="1" lang="ja-JP" altLang="en-US" sz="1400" dirty="0">
                  <a:latin typeface="UD デジタル 教科書体 NK-B" panose="02020700000000000000" pitchFamily="18" charset="-128"/>
                  <a:ea typeface="UD デジタル 教科書体 NK-B" panose="02020700000000000000" pitchFamily="18" charset="-128"/>
                </a:rPr>
                <a:t>（未来医療国際拠点）</a:t>
              </a:r>
              <a:r>
                <a:rPr kumimoji="1" lang="ja-JP" altLang="en-US" sz="1600" dirty="0">
                  <a:latin typeface="UD デジタル 教科書体 NK-B" panose="02020700000000000000" pitchFamily="18" charset="-128"/>
                  <a:ea typeface="UD デジタル 教科書体 NK-B" panose="02020700000000000000" pitchFamily="18" charset="-128"/>
                </a:rPr>
                <a:t>など</a:t>
              </a:r>
            </a:p>
            <a:p>
              <a:pPr lvl="0">
                <a:defRPr/>
              </a:pPr>
              <a:r>
                <a:rPr kumimoji="1" lang="ja-JP" altLang="en-US" sz="1600" dirty="0">
                  <a:latin typeface="UD デジタル 教科書体 NK-B" panose="02020700000000000000" pitchFamily="18" charset="-128"/>
                  <a:ea typeface="UD デジタル 教科書体 NK-B" panose="02020700000000000000" pitchFamily="18" charset="-128"/>
                </a:rPr>
                <a:t>３拠点の形成及び</a:t>
              </a:r>
              <a:r>
                <a:rPr kumimoji="1" lang="en-US" altLang="ja-JP" sz="1600" dirty="0">
                  <a:latin typeface="UD デジタル 教科書体 NK-B" panose="02020700000000000000" pitchFamily="18" charset="-128"/>
                  <a:ea typeface="UD デジタル 教科書体 NK-B" panose="02020700000000000000" pitchFamily="18" charset="-128"/>
                </a:rPr>
                <a:t>3</a:t>
              </a:r>
              <a:r>
                <a:rPr kumimoji="1" lang="ja-JP" altLang="en-US" sz="1600" dirty="0">
                  <a:latin typeface="UD デジタル 教科書体 NK-B" panose="02020700000000000000" pitchFamily="18" charset="-128"/>
                  <a:ea typeface="UD デジタル 教科書体 NK-B" panose="02020700000000000000" pitchFamily="18" charset="-128"/>
                </a:rPr>
                <a:t>拠点間の連携</a:t>
              </a:r>
              <a:endParaRPr kumimoji="1" lang="en-US" altLang="ja-JP" sz="1600" dirty="0">
                <a:latin typeface="UD デジタル 教科書体 NK-B" panose="02020700000000000000" pitchFamily="18" charset="-128"/>
                <a:ea typeface="UD デジタル 教科書体 NK-B" panose="02020700000000000000" pitchFamily="18" charset="-128"/>
              </a:endParaRPr>
            </a:p>
          </p:txBody>
        </p:sp>
        <p:sp>
          <p:nvSpPr>
            <p:cNvPr id="21" name="テキスト ボックス 20"/>
            <p:cNvSpPr txBox="1"/>
            <p:nvPr/>
          </p:nvSpPr>
          <p:spPr>
            <a:xfrm>
              <a:off x="7899167" y="4515071"/>
              <a:ext cx="1208494" cy="400110"/>
            </a:xfrm>
            <a:prstGeom prst="rect">
              <a:avLst/>
            </a:prstGeom>
            <a:noFill/>
            <a:ln>
              <a:noFill/>
            </a:ln>
          </p:spPr>
          <p:txBody>
            <a:bodyPr wrap="square" rtlCol="0">
              <a:spAutoFit/>
            </a:bodyPr>
            <a:lstStyle/>
            <a:p>
              <a:pPr lvl="0">
                <a:defRPr/>
              </a:pPr>
              <a:r>
                <a:rPr kumimoji="1" lang="ja-JP" altLang="en-US" sz="2000" dirty="0">
                  <a:solidFill>
                    <a:schemeClr val="accent2">
                      <a:lumMod val="50000"/>
                    </a:schemeClr>
                  </a:solidFill>
                  <a:latin typeface="UD デジタル 教科書体 NK-B" panose="02020700000000000000" pitchFamily="18" charset="-128"/>
                  <a:ea typeface="UD デジタル 教科書体 NK-B" panose="02020700000000000000" pitchFamily="18" charset="-128"/>
                </a:rPr>
                <a:t>大阪府</a:t>
              </a:r>
            </a:p>
          </p:txBody>
        </p:sp>
        <p:sp>
          <p:nvSpPr>
            <p:cNvPr id="22" name="テキスト ボックス 21"/>
            <p:cNvSpPr txBox="1"/>
            <p:nvPr/>
          </p:nvSpPr>
          <p:spPr>
            <a:xfrm>
              <a:off x="3356194" y="6376930"/>
              <a:ext cx="2990540" cy="523220"/>
            </a:xfrm>
            <a:prstGeom prst="rect">
              <a:avLst/>
            </a:prstGeom>
            <a:noFill/>
            <a:effectLst>
              <a:glow rad="228600">
                <a:schemeClr val="accent6">
                  <a:satMod val="175000"/>
                  <a:alpha val="40000"/>
                </a:schemeClr>
              </a:glow>
            </a:effectLst>
          </p:spPr>
          <p:txBody>
            <a:bodyPr wrap="square" rtlCol="0">
              <a:spAutoFit/>
            </a:bodyPr>
            <a:lstStyle/>
            <a:p>
              <a:pPr algn="ctr"/>
              <a:r>
                <a:rPr kumimoji="1" lang="ja-JP" altLang="en-US" sz="1400" b="1" dirty="0">
                  <a:latin typeface="UD デジタル 教科書体 NK-B" panose="02020700000000000000" pitchFamily="18" charset="-128"/>
                  <a:ea typeface="UD デジタル 教科書体 NK-B" panose="02020700000000000000" pitchFamily="18" charset="-128"/>
                </a:rPr>
                <a:t>拠点間連携を促進し、</a:t>
              </a:r>
              <a:endParaRPr kumimoji="1" lang="en-US" altLang="ja-JP" sz="1400" b="1" dirty="0">
                <a:latin typeface="UD デジタル 教科書体 NK-B" panose="02020700000000000000" pitchFamily="18" charset="-128"/>
                <a:ea typeface="UD デジタル 教科書体 NK-B" panose="02020700000000000000" pitchFamily="18" charset="-128"/>
              </a:endParaRPr>
            </a:p>
            <a:p>
              <a:pPr algn="ctr"/>
              <a:r>
                <a:rPr kumimoji="1" lang="ja-JP" altLang="en-US" sz="1400" b="1" dirty="0">
                  <a:latin typeface="UD デジタル 教科書体 NK-B" panose="02020700000000000000" pitchFamily="18" charset="-128"/>
                  <a:ea typeface="UD デジタル 教科書体 NK-B" panose="02020700000000000000" pitchFamily="18" charset="-128"/>
                </a:rPr>
                <a:t>ライフサイエンス産業の成長を促進</a:t>
              </a:r>
              <a:endParaRPr kumimoji="1" lang="en-US" altLang="ja-JP" sz="1400" b="1" dirty="0">
                <a:latin typeface="UD デジタル 教科書体 NK-B" panose="02020700000000000000" pitchFamily="18" charset="-128"/>
                <a:ea typeface="UD デジタル 教科書体 NK-B" panose="02020700000000000000" pitchFamily="18" charset="-128"/>
              </a:endParaRPr>
            </a:p>
          </p:txBody>
        </p:sp>
        <p:sp>
          <p:nvSpPr>
            <p:cNvPr id="23" name="テキスト ボックス 22">
              <a:extLst>
                <a:ext uri="{FF2B5EF4-FFF2-40B4-BE49-F238E27FC236}">
                  <a16:creationId xmlns:a16="http://schemas.microsoft.com/office/drawing/2014/main" id="{233774CE-BB03-49E5-94E8-1F2C71E354FD}"/>
                </a:ext>
              </a:extLst>
            </p:cNvPr>
            <p:cNvSpPr txBox="1"/>
            <p:nvPr/>
          </p:nvSpPr>
          <p:spPr>
            <a:xfrm>
              <a:off x="5944828" y="6307165"/>
              <a:ext cx="2202124" cy="322258"/>
            </a:xfrm>
            <a:prstGeom prst="rect">
              <a:avLst/>
            </a:prstGeom>
            <a:noFill/>
          </p:spPr>
          <p:txBody>
            <a:bodyPr wrap="square" lIns="0" tIns="0" rIns="0" bIns="0" rtlCol="0" anchor="ctr" anchorCtr="0">
              <a:noAutofit/>
            </a:bodyPr>
            <a:lstStyle/>
            <a:p>
              <a:r>
                <a:rPr lang="ja-JP" altLang="en-US" sz="800" dirty="0">
                  <a:latin typeface="UD デジタル 教科書体 NK-R" panose="02020400000000000000" pitchFamily="18" charset="-128"/>
                  <a:ea typeface="UD デジタル 教科書体 NK-R" panose="02020400000000000000" pitchFamily="18" charset="-128"/>
                  <a:cs typeface="Meiryo UI" panose="020B0604030504040204" pitchFamily="50" charset="-128"/>
                </a:rPr>
                <a:t>▲</a:t>
              </a:r>
              <a:r>
                <a:rPr lang="zh-CN" altLang="en-US" sz="800" dirty="0">
                  <a:latin typeface="UD デジタル 教科書体 NK-R" panose="02020400000000000000" pitchFamily="18" charset="-128"/>
                  <a:ea typeface="UD デジタル 教科書体 NK-R" panose="02020400000000000000" pitchFamily="18" charset="-128"/>
                  <a:cs typeface="Meiryo UI" panose="020B0604030504040204" pitchFamily="50" charset="-128"/>
                </a:rPr>
                <a:t>「未来医療国際拠点」</a:t>
              </a:r>
              <a:r>
                <a:rPr lang="ja-JP" altLang="en-US" sz="800" dirty="0">
                  <a:latin typeface="UD デジタル 教科書体 NK-R" panose="02020400000000000000" pitchFamily="18" charset="-128"/>
                  <a:ea typeface="UD デジタル 教科書体 NK-R" panose="02020400000000000000" pitchFamily="18" charset="-128"/>
                  <a:cs typeface="Meiryo UI" panose="020B0604030504040204" pitchFamily="50" charset="-128"/>
                </a:rPr>
                <a:t>イメージ</a:t>
              </a:r>
              <a:endParaRPr lang="en-US" altLang="ja-JP" sz="800" dirty="0">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r>
                <a:rPr lang="ja-JP" altLang="en-US" sz="800" dirty="0">
                  <a:latin typeface="UD デジタル 教科書体 NK-R" panose="02020400000000000000" pitchFamily="18" charset="-128"/>
                  <a:ea typeface="UD デジタル 教科書体 NK-R" panose="02020400000000000000" pitchFamily="18" charset="-128"/>
                  <a:cs typeface="Meiryo UI" panose="020B0604030504040204" pitchFamily="50" charset="-128"/>
                </a:rPr>
                <a:t>（出典）</a:t>
              </a:r>
              <a:r>
                <a:rPr lang="zh-TW" altLang="en-US" sz="800" dirty="0">
                  <a:latin typeface="UD デジタル 教科書体 NK-R" panose="02020400000000000000" pitchFamily="18" charset="-128"/>
                  <a:ea typeface="UD デジタル 教科書体 NK-R" panose="02020400000000000000" pitchFamily="18" charset="-128"/>
                  <a:cs typeface="Meiryo UI" panose="020B0604030504040204" pitchFamily="50" charset="-128"/>
                </a:rPr>
                <a:t>一般財団法人未来医療推進機構</a:t>
              </a:r>
              <a:r>
                <a:rPr lang="en-US" altLang="ja-JP" sz="800" dirty="0">
                  <a:latin typeface="UD デジタル 教科書体 NK-R" panose="02020400000000000000" pitchFamily="18" charset="-128"/>
                  <a:ea typeface="UD デジタル 教科書体 NK-R" panose="02020400000000000000" pitchFamily="18" charset="-128"/>
                  <a:cs typeface="Meiryo UI" panose="020B0604030504040204" pitchFamily="50" charset="-128"/>
                </a:rPr>
                <a:t>HP</a:t>
              </a:r>
            </a:p>
          </p:txBody>
        </p:sp>
        <p:pic>
          <p:nvPicPr>
            <p:cNvPr id="24" name="図 23"/>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5602634" y="4608553"/>
              <a:ext cx="1721099" cy="1700853"/>
            </a:xfrm>
            <a:prstGeom prst="rect">
              <a:avLst/>
            </a:prstGeom>
            <a:noFill/>
            <a:ln w="19050">
              <a:noFill/>
            </a:ln>
            <a:effectLst/>
          </p:spPr>
        </p:pic>
      </p:grpSp>
      <p:sp>
        <p:nvSpPr>
          <p:cNvPr id="29" name="角丸四角形 28"/>
          <p:cNvSpPr/>
          <p:nvPr/>
        </p:nvSpPr>
        <p:spPr>
          <a:xfrm>
            <a:off x="564745" y="3358168"/>
            <a:ext cx="1866072" cy="483386"/>
          </a:xfrm>
          <a:prstGeom prst="round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600" b="1" dirty="0">
                <a:solidFill>
                  <a:schemeClr val="bg1"/>
                </a:solidFill>
                <a:latin typeface="UD デジタル 教科書体 NK-B" panose="02020700000000000000" pitchFamily="18" charset="-128"/>
                <a:ea typeface="UD デジタル 教科書体 NK-B" panose="02020700000000000000" pitchFamily="18" charset="-128"/>
              </a:rPr>
              <a:t>ネットワークの強化</a:t>
            </a:r>
          </a:p>
        </p:txBody>
      </p:sp>
      <p:sp>
        <p:nvSpPr>
          <p:cNvPr id="30" name="テキスト ボックス 29"/>
          <p:cNvSpPr txBox="1"/>
          <p:nvPr/>
        </p:nvSpPr>
        <p:spPr>
          <a:xfrm>
            <a:off x="2416356" y="3447070"/>
            <a:ext cx="7474733" cy="338554"/>
          </a:xfrm>
          <a:prstGeom prst="rect">
            <a:avLst/>
          </a:prstGeom>
          <a:noFill/>
        </p:spPr>
        <p:txBody>
          <a:bodyPr wrap="square" rtlCol="0">
            <a:spAutoFit/>
          </a:bodyPr>
          <a:lstStyle/>
          <a:p>
            <a:r>
              <a:rPr kumimoji="1" lang="ja-JP" altLang="en-US" sz="1600" dirty="0">
                <a:latin typeface="UD デジタル 教科書体 NK-B" panose="02020700000000000000" pitchFamily="18" charset="-128"/>
                <a:ea typeface="UD デジタル 教科書体 NK-B" panose="02020700000000000000" pitchFamily="18" charset="-128"/>
              </a:rPr>
              <a:t>　兵庫・大阪の各拠点の連携・ネットワークの強化により、産業化を支援</a:t>
            </a:r>
            <a:endParaRPr kumimoji="1" lang="en-US" altLang="ja-JP" sz="1600" dirty="0">
              <a:latin typeface="UD デジタル 教科書体 NK-B" panose="02020700000000000000" pitchFamily="18" charset="-128"/>
              <a:ea typeface="UD デジタル 教科書体 NK-B" panose="02020700000000000000" pitchFamily="18" charset="-128"/>
            </a:endParaRPr>
          </a:p>
        </p:txBody>
      </p:sp>
      <p:sp>
        <p:nvSpPr>
          <p:cNvPr id="2" name="スライド番号プレースホルダー 1"/>
          <p:cNvSpPr>
            <a:spLocks noGrp="1"/>
          </p:cNvSpPr>
          <p:nvPr>
            <p:ph type="sldNum" sz="quarter" idx="12"/>
          </p:nvPr>
        </p:nvSpPr>
        <p:spPr/>
        <p:txBody>
          <a:bodyPr/>
          <a:lstStyle/>
          <a:p>
            <a:fld id="{87C2D5A9-7FE8-4BCE-BC19-6C3698A60E78}" type="slidenum">
              <a:rPr kumimoji="1" lang="ja-JP" altLang="en-US" smtClean="0"/>
              <a:t>4</a:t>
            </a:fld>
            <a:endParaRPr kumimoji="1" lang="ja-JP" altLang="en-US"/>
          </a:p>
        </p:txBody>
      </p:sp>
      <p:pic>
        <p:nvPicPr>
          <p:cNvPr id="4" name="図 3"/>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245773" y="4655435"/>
            <a:ext cx="2006959" cy="1336174"/>
          </a:xfrm>
          <a:prstGeom prst="rect">
            <a:avLst/>
          </a:prstGeom>
        </p:spPr>
      </p:pic>
      <p:sp>
        <p:nvSpPr>
          <p:cNvPr id="31" name="正方形/長方形 30">
            <a:extLst>
              <a:ext uri="{FF2B5EF4-FFF2-40B4-BE49-F238E27FC236}">
                <a16:creationId xmlns:a16="http://schemas.microsoft.com/office/drawing/2014/main" id="{F4FE66A9-C375-442A-A769-1FA9071998F2}"/>
              </a:ext>
            </a:extLst>
          </p:cNvPr>
          <p:cNvSpPr/>
          <p:nvPr/>
        </p:nvSpPr>
        <p:spPr>
          <a:xfrm>
            <a:off x="691785" y="6041906"/>
            <a:ext cx="2034015" cy="385171"/>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r>
              <a:rPr lang="ja-JP" altLang="en-US" sz="900" dirty="0">
                <a:solidFill>
                  <a:schemeClr val="tx1"/>
                </a:solidFill>
                <a:latin typeface="UD デジタル 教科書体 NK-R" panose="02020400000000000000" pitchFamily="18" charset="-128"/>
                <a:ea typeface="UD デジタル 教科書体 NK-R" panose="02020400000000000000" pitchFamily="18" charset="-128"/>
              </a:rPr>
              <a:t>▲</a:t>
            </a:r>
            <a:r>
              <a:rPr kumimoji="1" lang="zh-TW" altLang="en-US" sz="900" dirty="0">
                <a:solidFill>
                  <a:schemeClr val="tx1"/>
                </a:solidFill>
                <a:latin typeface="UD デジタル 教科書体 NK-R" panose="02020400000000000000" pitchFamily="18" charset="-128"/>
                <a:ea typeface="UD デジタル 教科書体 NK-R" panose="02020400000000000000" pitchFamily="18" charset="-128"/>
              </a:rPr>
              <a:t>神戸医療産業都市</a:t>
            </a:r>
            <a:endParaRPr kumimoji="1" lang="en-US" altLang="zh-TW" sz="900" dirty="0">
              <a:solidFill>
                <a:schemeClr val="tx1"/>
              </a:solidFill>
              <a:latin typeface="UD デジタル 教科書体 NK-R" panose="02020400000000000000" pitchFamily="18" charset="-128"/>
              <a:ea typeface="UD デジタル 教科書体 NK-R" panose="02020400000000000000" pitchFamily="18" charset="-128"/>
            </a:endParaRPr>
          </a:p>
          <a:p>
            <a:r>
              <a:rPr kumimoji="1" lang="ja-JP" altLang="en-US" sz="900" dirty="0">
                <a:solidFill>
                  <a:schemeClr val="tx1"/>
                </a:solidFill>
                <a:latin typeface="UD デジタル 教科書体 NK-R" panose="02020400000000000000" pitchFamily="18" charset="-128"/>
                <a:ea typeface="UD デジタル 教科書体 NK-R" panose="02020400000000000000" pitchFamily="18" charset="-128"/>
              </a:rPr>
              <a:t>　　　　　　　　（出典）神戸市</a:t>
            </a:r>
            <a:endParaRPr kumimoji="1" lang="zh-TW" altLang="en-US" sz="900" dirty="0">
              <a:solidFill>
                <a:schemeClr val="tx1"/>
              </a:solidFill>
              <a:latin typeface="UD デジタル 教科書体 NK-R" panose="02020400000000000000" pitchFamily="18" charset="-128"/>
              <a:ea typeface="UD デジタル 教科書体 NK-R" panose="02020400000000000000" pitchFamily="18" charset="-128"/>
            </a:endParaRPr>
          </a:p>
        </p:txBody>
      </p:sp>
    </p:spTree>
    <p:extLst>
      <p:ext uri="{BB962C8B-B14F-4D97-AF65-F5344CB8AC3E}">
        <p14:creationId xmlns:p14="http://schemas.microsoft.com/office/powerpoint/2010/main" val="3567133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角丸四角形 39"/>
          <p:cNvSpPr/>
          <p:nvPr/>
        </p:nvSpPr>
        <p:spPr>
          <a:xfrm>
            <a:off x="71583" y="3364664"/>
            <a:ext cx="9775545" cy="1473911"/>
          </a:xfrm>
          <a:prstGeom prst="roundRect">
            <a:avLst>
              <a:gd name="adj" fmla="val 6195"/>
            </a:avLst>
          </a:prstGeom>
          <a:solidFill>
            <a:schemeClr val="accent1">
              <a:lumMod val="20000"/>
              <a:lumOff val="80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kumimoji="1" lang="en-US" altLang="ja-JP" dirty="0">
              <a:solidFill>
                <a:schemeClr val="tx1"/>
              </a:solidFill>
              <a:latin typeface="UD デジタル 教科書体 NK-B" panose="02020700000000000000" pitchFamily="18" charset="-128"/>
              <a:ea typeface="UD デジタル 教科書体 NK-B" panose="02020700000000000000" pitchFamily="18" charset="-128"/>
            </a:endParaRPr>
          </a:p>
        </p:txBody>
      </p:sp>
      <p:sp>
        <p:nvSpPr>
          <p:cNvPr id="4" name="角丸四角形 3"/>
          <p:cNvSpPr/>
          <p:nvPr/>
        </p:nvSpPr>
        <p:spPr>
          <a:xfrm>
            <a:off x="71582" y="1918585"/>
            <a:ext cx="9775545" cy="1446079"/>
          </a:xfrm>
          <a:prstGeom prst="roundRect">
            <a:avLst>
              <a:gd name="adj" fmla="val 6195"/>
            </a:avLst>
          </a:prstGeom>
          <a:solidFill>
            <a:schemeClr val="accent1">
              <a:lumMod val="20000"/>
              <a:lumOff val="80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kumimoji="1" lang="en-US" altLang="ja-JP" dirty="0">
              <a:solidFill>
                <a:schemeClr val="tx1"/>
              </a:solidFill>
              <a:latin typeface="UD デジタル 教科書体 NK-B" panose="02020700000000000000" pitchFamily="18" charset="-128"/>
              <a:ea typeface="UD デジタル 教科書体 NK-B" panose="02020700000000000000" pitchFamily="18" charset="-128"/>
            </a:endParaRPr>
          </a:p>
        </p:txBody>
      </p:sp>
      <p:sp>
        <p:nvSpPr>
          <p:cNvPr id="45" name="角丸四角形 44"/>
          <p:cNvSpPr/>
          <p:nvPr/>
        </p:nvSpPr>
        <p:spPr>
          <a:xfrm>
            <a:off x="83949" y="4881754"/>
            <a:ext cx="9775546" cy="1976246"/>
          </a:xfrm>
          <a:prstGeom prst="roundRect">
            <a:avLst>
              <a:gd name="adj" fmla="val 6195"/>
            </a:avLst>
          </a:prstGeom>
          <a:solidFill>
            <a:schemeClr val="accent1">
              <a:lumMod val="20000"/>
              <a:lumOff val="80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kumimoji="1" lang="en-US" altLang="ja-JP" dirty="0">
              <a:solidFill>
                <a:schemeClr val="tx1"/>
              </a:solidFill>
              <a:latin typeface="UD デジタル 教科書体 NK-B" panose="02020700000000000000" pitchFamily="18" charset="-128"/>
              <a:ea typeface="UD デジタル 教科書体 NK-B" panose="02020700000000000000" pitchFamily="18" charset="-128"/>
            </a:endParaRPr>
          </a:p>
        </p:txBody>
      </p:sp>
      <p:sp>
        <p:nvSpPr>
          <p:cNvPr id="30" name="正方形/長方形 29"/>
          <p:cNvSpPr/>
          <p:nvPr/>
        </p:nvSpPr>
        <p:spPr>
          <a:xfrm>
            <a:off x="0" y="1"/>
            <a:ext cx="9906000" cy="473953"/>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286" b="1" dirty="0">
                <a:latin typeface="UD デジタル 教科書体 NK-B" panose="02020700000000000000" pitchFamily="18" charset="-128"/>
                <a:ea typeface="UD デジタル 教科書体 NK-B" panose="02020700000000000000" pitchFamily="18" charset="-128"/>
              </a:rPr>
              <a:t>　ライフサイエンス産業の創出・育成</a:t>
            </a:r>
          </a:p>
        </p:txBody>
      </p:sp>
      <p:sp>
        <p:nvSpPr>
          <p:cNvPr id="10" name="テキスト ボックス 9"/>
          <p:cNvSpPr txBox="1"/>
          <p:nvPr/>
        </p:nvSpPr>
        <p:spPr>
          <a:xfrm>
            <a:off x="94841" y="1571992"/>
            <a:ext cx="2280478" cy="400110"/>
          </a:xfrm>
          <a:prstGeom prst="rect">
            <a:avLst/>
          </a:prstGeom>
          <a:noFill/>
        </p:spPr>
        <p:txBody>
          <a:bodyPr wrap="square" rtlCol="0">
            <a:spAutoFit/>
          </a:bodyPr>
          <a:lstStyle/>
          <a:p>
            <a:r>
              <a:rPr kumimoji="1" lang="en-US" altLang="ja-JP" sz="2000" dirty="0">
                <a:latin typeface="UD デジタル 教科書体 NK-B" panose="02020700000000000000" pitchFamily="18" charset="-128"/>
                <a:ea typeface="UD デジタル 教科書体 NK-B" panose="02020700000000000000" pitchFamily="18" charset="-128"/>
              </a:rPr>
              <a:t>【</a:t>
            </a:r>
            <a:r>
              <a:rPr kumimoji="1" lang="ja-JP" altLang="en-US" sz="2000" dirty="0">
                <a:latin typeface="UD デジタル 教科書体 NK-B" panose="02020700000000000000" pitchFamily="18" charset="-128"/>
                <a:ea typeface="UD デジタル 教科書体 NK-B" panose="02020700000000000000" pitchFamily="18" charset="-128"/>
              </a:rPr>
              <a:t>連携内容</a:t>
            </a:r>
            <a:r>
              <a:rPr kumimoji="1" lang="en-US" altLang="ja-JP" sz="2000" dirty="0">
                <a:latin typeface="UD デジタル 教科書体 NK-B" panose="02020700000000000000" pitchFamily="18" charset="-128"/>
                <a:ea typeface="UD デジタル 教科書体 NK-B" panose="02020700000000000000" pitchFamily="18" charset="-128"/>
              </a:rPr>
              <a:t>】</a:t>
            </a:r>
          </a:p>
        </p:txBody>
      </p:sp>
      <p:sp>
        <p:nvSpPr>
          <p:cNvPr id="17" name="正方形/長方形 16"/>
          <p:cNvSpPr/>
          <p:nvPr/>
        </p:nvSpPr>
        <p:spPr>
          <a:xfrm>
            <a:off x="226875" y="46514"/>
            <a:ext cx="1761417" cy="38380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600" dirty="0">
                <a:solidFill>
                  <a:schemeClr val="tx1"/>
                </a:solidFill>
                <a:latin typeface="UD デジタル 教科書体 NK-B" panose="02020700000000000000" pitchFamily="18" charset="-128"/>
                <a:ea typeface="UD デジタル 教科書体 NK-B" panose="02020700000000000000" pitchFamily="18" charset="-128"/>
              </a:rPr>
              <a:t>産業振興</a:t>
            </a:r>
            <a:r>
              <a:rPr kumimoji="1" lang="en-US" altLang="ja-JP" sz="1600" dirty="0">
                <a:solidFill>
                  <a:schemeClr val="tx1"/>
                </a:solidFill>
                <a:latin typeface="UD デジタル 教科書体 NK-B" panose="02020700000000000000" pitchFamily="18" charset="-128"/>
                <a:ea typeface="UD デジタル 教科書体 NK-B" panose="02020700000000000000" pitchFamily="18" charset="-128"/>
              </a:rPr>
              <a:t>PT</a:t>
            </a:r>
            <a:endParaRPr kumimoji="1" lang="ja-JP" altLang="en-US" sz="1600" dirty="0">
              <a:solidFill>
                <a:schemeClr val="tx1"/>
              </a:solidFill>
              <a:latin typeface="UD デジタル 教科書体 NK-B" panose="02020700000000000000" pitchFamily="18" charset="-128"/>
              <a:ea typeface="UD デジタル 教科書体 NK-B" panose="02020700000000000000" pitchFamily="18" charset="-128"/>
            </a:endParaRPr>
          </a:p>
        </p:txBody>
      </p:sp>
      <p:sp>
        <p:nvSpPr>
          <p:cNvPr id="43" name="角丸四角形 42"/>
          <p:cNvSpPr/>
          <p:nvPr/>
        </p:nvSpPr>
        <p:spPr>
          <a:xfrm>
            <a:off x="2393122" y="2157303"/>
            <a:ext cx="3569966" cy="812598"/>
          </a:xfrm>
          <a:prstGeom prst="roundRect">
            <a:avLst>
              <a:gd name="adj" fmla="val 11811"/>
            </a:avLst>
          </a:prstGeom>
          <a:solidFill>
            <a:schemeClr val="bg1"/>
          </a:solidFill>
          <a:ln w="28575">
            <a:solidFill>
              <a:schemeClr val="accent6">
                <a:lumMod val="60000"/>
                <a:lumOff val="40000"/>
              </a:schemeClr>
            </a:solidFill>
          </a:ln>
        </p:spPr>
        <p:style>
          <a:lnRef idx="2">
            <a:schemeClr val="accent1"/>
          </a:lnRef>
          <a:fillRef idx="1">
            <a:schemeClr val="lt1"/>
          </a:fillRef>
          <a:effectRef idx="0">
            <a:schemeClr val="accent1"/>
          </a:effectRef>
          <a:fontRef idx="minor">
            <a:schemeClr val="dk1"/>
          </a:fontRef>
        </p:style>
        <p:txBody>
          <a:bodyPr lIns="0" tIns="36000" rIns="0" bIns="0" rtlCol="0" anchor="t" anchorCtr="0"/>
          <a:lstStyle/>
          <a:p>
            <a:r>
              <a:rPr kumimoji="1" lang="ja-JP" altLang="en-US" sz="1600" dirty="0">
                <a:solidFill>
                  <a:schemeClr val="tx1"/>
                </a:solidFill>
                <a:latin typeface="UD デジタル 教科書体 NK-B" panose="02020700000000000000" pitchFamily="18" charset="-128"/>
                <a:ea typeface="UD デジタル 教科書体 NK-B" panose="02020700000000000000" pitchFamily="18" charset="-128"/>
              </a:rPr>
              <a:t>◇</a:t>
            </a:r>
            <a:r>
              <a:rPr kumimoji="1" lang="ja-JP" altLang="en-US" sz="1400" dirty="0">
                <a:solidFill>
                  <a:schemeClr val="tx1"/>
                </a:solidFill>
                <a:latin typeface="UD デジタル 教科書体 NK-B" panose="02020700000000000000" pitchFamily="18" charset="-128"/>
                <a:ea typeface="UD デジタル 教科書体 NK-B" panose="02020700000000000000" pitchFamily="18" charset="-128"/>
              </a:rPr>
              <a:t>「大阪府産学官ライフサイエンスイノベーショ　　</a:t>
            </a:r>
            <a:endParaRPr kumimoji="1" lang="en-US" altLang="ja-JP" sz="1400" dirty="0">
              <a:solidFill>
                <a:schemeClr val="tx1"/>
              </a:solidFill>
              <a:latin typeface="UD デジタル 教科書体 NK-B" panose="02020700000000000000" pitchFamily="18" charset="-128"/>
              <a:ea typeface="UD デジタル 教科書体 NK-B" panose="02020700000000000000" pitchFamily="18" charset="-128"/>
            </a:endParaRPr>
          </a:p>
          <a:p>
            <a:r>
              <a:rPr kumimoji="1" lang="ja-JP" altLang="en-US" sz="1400" dirty="0">
                <a:solidFill>
                  <a:schemeClr val="tx1"/>
                </a:solidFill>
                <a:latin typeface="UD デジタル 教科書体 NK-B" panose="02020700000000000000" pitchFamily="18" charset="-128"/>
                <a:ea typeface="UD デジタル 教科書体 NK-B" panose="02020700000000000000" pitchFamily="18" charset="-128"/>
              </a:rPr>
              <a:t>　　ンステージ」への兵庫県企業の参画</a:t>
            </a:r>
            <a:endParaRPr kumimoji="1" lang="en-US" altLang="ja-JP" sz="1400" dirty="0">
              <a:solidFill>
                <a:schemeClr val="tx1"/>
              </a:solidFill>
              <a:latin typeface="UD デジタル 教科書体 NK-B" panose="02020700000000000000" pitchFamily="18" charset="-128"/>
              <a:ea typeface="UD デジタル 教科書体 NK-B" panose="02020700000000000000" pitchFamily="18" charset="-128"/>
            </a:endParaRPr>
          </a:p>
          <a:p>
            <a:endParaRPr kumimoji="1" lang="en-US" altLang="ja-JP" sz="1600" dirty="0">
              <a:solidFill>
                <a:schemeClr val="tx1"/>
              </a:solidFill>
              <a:latin typeface="UD デジタル 教科書体 NK-B" panose="02020700000000000000" pitchFamily="18" charset="-128"/>
              <a:ea typeface="UD デジタル 教科書体 NK-B" panose="02020700000000000000" pitchFamily="18" charset="-128"/>
            </a:endParaRPr>
          </a:p>
        </p:txBody>
      </p:sp>
      <p:sp>
        <p:nvSpPr>
          <p:cNvPr id="49" name="角丸四角形 48"/>
          <p:cNvSpPr/>
          <p:nvPr/>
        </p:nvSpPr>
        <p:spPr>
          <a:xfrm>
            <a:off x="6079212" y="2147309"/>
            <a:ext cx="3719882" cy="851607"/>
          </a:xfrm>
          <a:prstGeom prst="roundRect">
            <a:avLst>
              <a:gd name="adj" fmla="val 11811"/>
            </a:avLst>
          </a:prstGeom>
          <a:ln w="28575">
            <a:solidFill>
              <a:schemeClr val="accent6">
                <a:lumMod val="60000"/>
                <a:lumOff val="40000"/>
              </a:schemeClr>
            </a:solidFill>
          </a:ln>
        </p:spPr>
        <p:style>
          <a:lnRef idx="2">
            <a:schemeClr val="accent1"/>
          </a:lnRef>
          <a:fillRef idx="1">
            <a:schemeClr val="lt1"/>
          </a:fillRef>
          <a:effectRef idx="0">
            <a:schemeClr val="accent1"/>
          </a:effectRef>
          <a:fontRef idx="minor">
            <a:schemeClr val="dk1"/>
          </a:fontRef>
        </p:style>
        <p:txBody>
          <a:bodyPr lIns="0" tIns="36000" rIns="0" bIns="0" rtlCol="0" anchor="t" anchorCtr="0"/>
          <a:lstStyle/>
          <a:p>
            <a:r>
              <a:rPr kumimoji="1" lang="ja-JP" altLang="en-US" sz="1600" dirty="0">
                <a:solidFill>
                  <a:schemeClr val="tx1"/>
                </a:solidFill>
                <a:latin typeface="UD デジタル 教科書体 NK-B" panose="02020700000000000000" pitchFamily="18" charset="-128"/>
                <a:ea typeface="UD デジタル 教科書体 NK-B" panose="02020700000000000000" pitchFamily="18" charset="-128"/>
              </a:rPr>
              <a:t>◇アジア最大級のビジネスマッチング</a:t>
            </a:r>
            <a:endParaRPr kumimoji="1" lang="en-US" altLang="ja-JP" sz="1600" dirty="0">
              <a:solidFill>
                <a:schemeClr val="tx1"/>
              </a:solidFill>
              <a:latin typeface="UD デジタル 教科書体 NK-B" panose="02020700000000000000" pitchFamily="18" charset="-128"/>
              <a:ea typeface="UD デジタル 教科書体 NK-B" panose="02020700000000000000" pitchFamily="18" charset="-128"/>
            </a:endParaRPr>
          </a:p>
          <a:p>
            <a:r>
              <a:rPr kumimoji="1" lang="ja-JP" altLang="en-US" sz="1600" dirty="0">
                <a:solidFill>
                  <a:schemeClr val="tx1"/>
                </a:solidFill>
                <a:latin typeface="UD デジタル 教科書体 NK-B" panose="02020700000000000000" pitchFamily="18" charset="-128"/>
                <a:ea typeface="UD デジタル 教科書体 NK-B" panose="02020700000000000000" pitchFamily="18" charset="-128"/>
              </a:rPr>
              <a:t>　 「</a:t>
            </a:r>
            <a:r>
              <a:rPr kumimoji="1" lang="en-US" altLang="ja-JP" sz="1600" dirty="0" err="1">
                <a:solidFill>
                  <a:schemeClr val="tx1"/>
                </a:solidFill>
                <a:latin typeface="UD デジタル 教科書体 NK-B" panose="02020700000000000000" pitchFamily="18" charset="-128"/>
                <a:ea typeface="UD デジタル 教科書体 NK-B" panose="02020700000000000000" pitchFamily="18" charset="-128"/>
              </a:rPr>
              <a:t>BioJapan</a:t>
            </a:r>
            <a:r>
              <a:rPr kumimoji="1" lang="ja-JP" altLang="en-US" sz="1600" dirty="0">
                <a:solidFill>
                  <a:schemeClr val="tx1"/>
                </a:solidFill>
                <a:latin typeface="UD デジタル 教科書体 NK-B" panose="02020700000000000000" pitchFamily="18" charset="-128"/>
                <a:ea typeface="UD デジタル 教科書体 NK-B" panose="02020700000000000000" pitchFamily="18" charset="-128"/>
              </a:rPr>
              <a:t>」の共同出展に向けた検討</a:t>
            </a:r>
            <a:endParaRPr kumimoji="1" lang="en-US" altLang="ja-JP" sz="1600" dirty="0">
              <a:solidFill>
                <a:schemeClr val="tx1"/>
              </a:solidFill>
              <a:latin typeface="UD デジタル 教科書体 NK-B" panose="02020700000000000000" pitchFamily="18" charset="-128"/>
              <a:ea typeface="UD デジタル 教科書体 NK-B" panose="02020700000000000000" pitchFamily="18" charset="-128"/>
            </a:endParaRPr>
          </a:p>
          <a:p>
            <a:endParaRPr kumimoji="1" lang="en-US" altLang="ja-JP" sz="1600" dirty="0">
              <a:solidFill>
                <a:schemeClr val="tx1"/>
              </a:solidFill>
              <a:latin typeface="UD デジタル 教科書体 NK-B" panose="02020700000000000000" pitchFamily="18" charset="-128"/>
              <a:ea typeface="UD デジタル 教科書体 NK-B" panose="02020700000000000000" pitchFamily="18" charset="-128"/>
            </a:endParaRPr>
          </a:p>
          <a:p>
            <a:endParaRPr kumimoji="1" lang="en-US" altLang="ja-JP" sz="1600" dirty="0">
              <a:solidFill>
                <a:schemeClr val="tx1"/>
              </a:solidFill>
              <a:latin typeface="UD デジタル 教科書体 NK-B" panose="02020700000000000000" pitchFamily="18" charset="-128"/>
              <a:ea typeface="UD デジタル 教科書体 NK-B" panose="02020700000000000000" pitchFamily="18" charset="-128"/>
            </a:endParaRPr>
          </a:p>
        </p:txBody>
      </p:sp>
      <p:sp>
        <p:nvSpPr>
          <p:cNvPr id="32" name="テキスト ボックス 31"/>
          <p:cNvSpPr txBox="1"/>
          <p:nvPr/>
        </p:nvSpPr>
        <p:spPr>
          <a:xfrm>
            <a:off x="2659934" y="2684172"/>
            <a:ext cx="3303153" cy="215444"/>
          </a:xfrm>
          <a:prstGeom prst="rect">
            <a:avLst/>
          </a:prstGeom>
          <a:noFill/>
        </p:spPr>
        <p:txBody>
          <a:bodyPr wrap="square" lIns="0" tIns="0" rIns="0" bIns="0" rtlCol="0">
            <a:spAutoFit/>
          </a:bodyPr>
          <a:lstStyle/>
          <a:p>
            <a:r>
              <a:rPr kumimoji="1" lang="ja-JP" altLang="en-US" sz="1400" dirty="0">
                <a:latin typeface="UD デジタル 教科書体 NK-R" panose="02020400000000000000" pitchFamily="18" charset="-128"/>
                <a:ea typeface="UD デジタル 教科書体 NK-R" panose="02020400000000000000" pitchFamily="18" charset="-128"/>
              </a:rPr>
              <a:t>・企業と大学・研究機関等との意見交換</a:t>
            </a:r>
            <a:endParaRPr kumimoji="1" lang="en-US" altLang="ja-JP" sz="1400" dirty="0">
              <a:latin typeface="UD デジタル 教科書体 NK-R" panose="02020400000000000000" pitchFamily="18" charset="-128"/>
              <a:ea typeface="UD デジタル 教科書体 NK-R" panose="02020400000000000000" pitchFamily="18" charset="-128"/>
            </a:endParaRPr>
          </a:p>
        </p:txBody>
      </p:sp>
      <p:sp>
        <p:nvSpPr>
          <p:cNvPr id="27" name="テキスト ボックス 26"/>
          <p:cNvSpPr txBox="1"/>
          <p:nvPr/>
        </p:nvSpPr>
        <p:spPr>
          <a:xfrm>
            <a:off x="1900007" y="1620295"/>
            <a:ext cx="4603469" cy="380480"/>
          </a:xfrm>
          <a:prstGeom prst="rect">
            <a:avLst/>
          </a:prstGeom>
          <a:noFill/>
        </p:spPr>
        <p:txBody>
          <a:bodyPr wrap="square" lIns="0" tIns="36000" rIns="0" bIns="36000" rtlCol="0">
            <a:spAutoFit/>
          </a:bodyPr>
          <a:lstStyle/>
          <a:p>
            <a:pPr algn="ctr"/>
            <a:r>
              <a:rPr kumimoji="1" lang="ja-JP" altLang="en-US" sz="2000" dirty="0">
                <a:latin typeface="UD デジタル 教科書体 NK-B" panose="02020700000000000000" pitchFamily="18" charset="-128"/>
                <a:ea typeface="UD デジタル 教科書体 NK-B" panose="02020700000000000000" pitchFamily="18" charset="-128"/>
              </a:rPr>
              <a:t>２０２２年度</a:t>
            </a:r>
          </a:p>
        </p:txBody>
      </p:sp>
      <p:sp>
        <p:nvSpPr>
          <p:cNvPr id="28" name="テキスト ボックス 27"/>
          <p:cNvSpPr txBox="1"/>
          <p:nvPr/>
        </p:nvSpPr>
        <p:spPr>
          <a:xfrm>
            <a:off x="5466268" y="1612547"/>
            <a:ext cx="4603469" cy="380480"/>
          </a:xfrm>
          <a:prstGeom prst="rect">
            <a:avLst/>
          </a:prstGeom>
          <a:noFill/>
        </p:spPr>
        <p:txBody>
          <a:bodyPr wrap="square" lIns="0" tIns="36000" rIns="0" bIns="36000" rtlCol="0">
            <a:spAutoFit/>
          </a:bodyPr>
          <a:lstStyle/>
          <a:p>
            <a:pPr algn="ctr"/>
            <a:r>
              <a:rPr kumimoji="1" lang="ja-JP" altLang="en-US" sz="2000" dirty="0">
                <a:latin typeface="UD デジタル 教科書体 NK-B" panose="02020700000000000000" pitchFamily="18" charset="-128"/>
                <a:ea typeface="UD デジタル 教科書体 NK-B" panose="02020700000000000000" pitchFamily="18" charset="-128"/>
              </a:rPr>
              <a:t>２０２３～</a:t>
            </a:r>
            <a:r>
              <a:rPr kumimoji="1" lang="en-US" altLang="ja-JP" sz="2000" dirty="0">
                <a:latin typeface="UD デジタル 教科書体 NK-B" panose="02020700000000000000" pitchFamily="18" charset="-128"/>
                <a:ea typeface="UD デジタル 教科書体 NK-B" panose="02020700000000000000" pitchFamily="18" charset="-128"/>
              </a:rPr>
              <a:t>2025</a:t>
            </a:r>
            <a:r>
              <a:rPr kumimoji="1" lang="ja-JP" altLang="en-US" sz="2000" dirty="0">
                <a:latin typeface="UD デジタル 教科書体 NK-B" panose="02020700000000000000" pitchFamily="18" charset="-128"/>
                <a:ea typeface="UD デジタル 教科書体 NK-B" panose="02020700000000000000" pitchFamily="18" charset="-128"/>
              </a:rPr>
              <a:t>年度</a:t>
            </a:r>
          </a:p>
        </p:txBody>
      </p:sp>
      <p:sp>
        <p:nvSpPr>
          <p:cNvPr id="21" name="正方形/長方形 20"/>
          <p:cNvSpPr/>
          <p:nvPr/>
        </p:nvSpPr>
        <p:spPr>
          <a:xfrm>
            <a:off x="158635" y="2170577"/>
            <a:ext cx="2011358" cy="72000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dirty="0">
                <a:solidFill>
                  <a:schemeClr val="bg1"/>
                </a:solidFill>
                <a:latin typeface="UD デジタル 教科書体 NK-B" panose="02020700000000000000" pitchFamily="18" charset="-128"/>
                <a:ea typeface="UD デジタル 教科書体 NK-B" panose="02020700000000000000" pitchFamily="18" charset="-128"/>
              </a:rPr>
              <a:t>産業化に向けた</a:t>
            </a:r>
            <a:endParaRPr kumimoji="1" lang="en-US" altLang="ja-JP" b="1" dirty="0">
              <a:solidFill>
                <a:schemeClr val="bg1"/>
              </a:solidFill>
              <a:latin typeface="UD デジタル 教科書体 NK-B" panose="02020700000000000000" pitchFamily="18" charset="-128"/>
              <a:ea typeface="UD デジタル 教科書体 NK-B" panose="02020700000000000000" pitchFamily="18" charset="-128"/>
            </a:endParaRPr>
          </a:p>
          <a:p>
            <a:pPr algn="ctr"/>
            <a:r>
              <a:rPr kumimoji="1" lang="ja-JP" altLang="en-US" b="1" dirty="0">
                <a:solidFill>
                  <a:schemeClr val="bg1"/>
                </a:solidFill>
                <a:latin typeface="UD デジタル 教科書体 NK-B" panose="02020700000000000000" pitchFamily="18" charset="-128"/>
                <a:ea typeface="UD デジタル 教科書体 NK-B" panose="02020700000000000000" pitchFamily="18" charset="-128"/>
              </a:rPr>
              <a:t>革新的技術の創出</a:t>
            </a:r>
          </a:p>
        </p:txBody>
      </p:sp>
      <p:sp>
        <p:nvSpPr>
          <p:cNvPr id="22" name="正方形/長方形 21"/>
          <p:cNvSpPr/>
          <p:nvPr/>
        </p:nvSpPr>
        <p:spPr>
          <a:xfrm>
            <a:off x="158635" y="4976605"/>
            <a:ext cx="2011358" cy="72000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Ins="0" rtlCol="0" anchor="ctr"/>
          <a:lstStyle/>
          <a:p>
            <a:pPr algn="ctr"/>
            <a:r>
              <a:rPr kumimoji="1" lang="ja-JP" altLang="en-US" dirty="0">
                <a:solidFill>
                  <a:schemeClr val="bg1"/>
                </a:solidFill>
                <a:latin typeface="UD デジタル 教科書体 NK-B" panose="02020700000000000000" pitchFamily="18" charset="-128"/>
                <a:ea typeface="UD デジタル 教科書体 NK-B" panose="02020700000000000000" pitchFamily="18" charset="-128"/>
              </a:rPr>
              <a:t>革新的技術等の</a:t>
            </a:r>
          </a:p>
          <a:p>
            <a:pPr algn="ctr"/>
            <a:r>
              <a:rPr kumimoji="1" lang="ja-JP" altLang="en-US" dirty="0">
                <a:solidFill>
                  <a:schemeClr val="bg1"/>
                </a:solidFill>
                <a:latin typeface="UD デジタル 教科書体 NK-B" panose="02020700000000000000" pitchFamily="18" charset="-128"/>
                <a:ea typeface="UD デジタル 教科書体 NK-B" panose="02020700000000000000" pitchFamily="18" charset="-128"/>
              </a:rPr>
              <a:t>情報発信</a:t>
            </a:r>
            <a:endParaRPr kumimoji="1" lang="en-US" altLang="ja-JP" dirty="0">
              <a:solidFill>
                <a:schemeClr val="bg1"/>
              </a:solidFill>
              <a:latin typeface="UD デジタル 教科書体 NK-B" panose="02020700000000000000" pitchFamily="18" charset="-128"/>
              <a:ea typeface="UD デジタル 教科書体 NK-B" panose="02020700000000000000" pitchFamily="18" charset="-128"/>
            </a:endParaRPr>
          </a:p>
        </p:txBody>
      </p:sp>
      <p:sp>
        <p:nvSpPr>
          <p:cNvPr id="35" name="テキスト ボックス 34"/>
          <p:cNvSpPr txBox="1"/>
          <p:nvPr/>
        </p:nvSpPr>
        <p:spPr>
          <a:xfrm>
            <a:off x="6304479" y="2742294"/>
            <a:ext cx="3303153" cy="215444"/>
          </a:xfrm>
          <a:prstGeom prst="rect">
            <a:avLst/>
          </a:prstGeom>
          <a:noFill/>
        </p:spPr>
        <p:txBody>
          <a:bodyPr wrap="square" lIns="0" tIns="0" rIns="0" bIns="0" rtlCol="0">
            <a:spAutoFit/>
          </a:bodyPr>
          <a:lstStyle/>
          <a:p>
            <a:r>
              <a:rPr kumimoji="1" lang="ja-JP" altLang="en-US" sz="1400" dirty="0">
                <a:latin typeface="UD デジタル 教科書体 NK-R" panose="02020400000000000000" pitchFamily="18" charset="-128"/>
                <a:ea typeface="UD デジタル 教科書体 NK-R" panose="02020400000000000000" pitchFamily="18" charset="-128"/>
              </a:rPr>
              <a:t>・府県事業者のビジネスマッチングを支援</a:t>
            </a:r>
          </a:p>
        </p:txBody>
      </p:sp>
      <p:sp>
        <p:nvSpPr>
          <p:cNvPr id="25" name="角丸四角形 24"/>
          <p:cNvSpPr/>
          <p:nvPr/>
        </p:nvSpPr>
        <p:spPr>
          <a:xfrm>
            <a:off x="2362662" y="4994555"/>
            <a:ext cx="3616834" cy="978092"/>
          </a:xfrm>
          <a:prstGeom prst="roundRect">
            <a:avLst>
              <a:gd name="adj" fmla="val 11811"/>
            </a:avLst>
          </a:prstGeom>
          <a:ln w="28575">
            <a:solidFill>
              <a:schemeClr val="accent6">
                <a:lumMod val="60000"/>
                <a:lumOff val="40000"/>
              </a:schemeClr>
            </a:solidFill>
          </a:ln>
        </p:spPr>
        <p:style>
          <a:lnRef idx="2">
            <a:schemeClr val="accent1"/>
          </a:lnRef>
          <a:fillRef idx="1">
            <a:schemeClr val="lt1"/>
          </a:fillRef>
          <a:effectRef idx="0">
            <a:schemeClr val="accent1"/>
          </a:effectRef>
          <a:fontRef idx="minor">
            <a:schemeClr val="dk1"/>
          </a:fontRef>
        </p:style>
        <p:txBody>
          <a:bodyPr lIns="0" tIns="36000" rIns="0" bIns="0" rtlCol="0" anchor="t" anchorCtr="0"/>
          <a:lstStyle/>
          <a:p>
            <a:r>
              <a:rPr kumimoji="1" lang="ja-JP" altLang="en-US" sz="1600" dirty="0">
                <a:solidFill>
                  <a:schemeClr val="tx1"/>
                </a:solidFill>
                <a:latin typeface="UD デジタル 教科書体 NK-B" panose="02020700000000000000" pitchFamily="18" charset="-128"/>
                <a:ea typeface="UD デジタル 教科書体 NK-B" panose="02020700000000000000" pitchFamily="18" charset="-128"/>
              </a:rPr>
              <a:t>◇</a:t>
            </a:r>
            <a:r>
              <a:rPr kumimoji="1" lang="zh-TW" altLang="en-US" sz="1500" dirty="0">
                <a:solidFill>
                  <a:schemeClr val="tx1"/>
                </a:solidFill>
                <a:latin typeface="UD デジタル 教科書体 NK-B" panose="02020700000000000000" pitchFamily="18" charset="-128"/>
                <a:ea typeface="UD デジタル 教科書体 NK-B" panose="02020700000000000000" pitchFamily="18" charset="-128"/>
              </a:rPr>
              <a:t>再生医療</a:t>
            </a:r>
            <a:r>
              <a:rPr kumimoji="1" lang="ja-JP" altLang="en-US" sz="1500" dirty="0">
                <a:solidFill>
                  <a:schemeClr val="tx1"/>
                </a:solidFill>
                <a:latin typeface="UD デジタル 教科書体 NK-B" panose="02020700000000000000" pitchFamily="18" charset="-128"/>
                <a:ea typeface="UD デジタル 教科書体 NK-B" panose="02020700000000000000" pitchFamily="18" charset="-128"/>
              </a:rPr>
              <a:t>等の情報発信の手法等の検討</a:t>
            </a:r>
            <a:endParaRPr kumimoji="1" lang="en-US" altLang="ja-JP" sz="1400" dirty="0">
              <a:solidFill>
                <a:srgbClr val="0070C0"/>
              </a:solidFill>
              <a:latin typeface="UD デジタル 教科書体 NK-B" panose="02020700000000000000" pitchFamily="18" charset="-128"/>
              <a:ea typeface="UD デジタル 教科書体 NK-B" panose="02020700000000000000" pitchFamily="18" charset="-128"/>
            </a:endParaRPr>
          </a:p>
        </p:txBody>
      </p:sp>
      <p:sp>
        <p:nvSpPr>
          <p:cNvPr id="29" name="テキスト ボックス 28"/>
          <p:cNvSpPr txBox="1"/>
          <p:nvPr/>
        </p:nvSpPr>
        <p:spPr>
          <a:xfrm>
            <a:off x="2431367" y="5350797"/>
            <a:ext cx="3507465" cy="507831"/>
          </a:xfrm>
          <a:prstGeom prst="rect">
            <a:avLst/>
          </a:prstGeom>
          <a:noFill/>
        </p:spPr>
        <p:txBody>
          <a:bodyPr wrap="square" lIns="0" tIns="0" rIns="0" bIns="0" rtlCol="0">
            <a:spAutoFit/>
          </a:bodyPr>
          <a:lstStyle/>
          <a:p>
            <a:pPr marL="72000" indent="-457200"/>
            <a:r>
              <a:rPr kumimoji="1" lang="ja-JP" altLang="en-US" sz="1100" dirty="0">
                <a:latin typeface="UD デジタル 教科書体 NK-R" panose="02020400000000000000" pitchFamily="18" charset="-128"/>
                <a:ea typeface="UD デジタル 教科書体 NK-R" panose="02020400000000000000" pitchFamily="18" charset="-128"/>
              </a:rPr>
              <a:t>・神戸医療産業都市、未来医療国際拠点</a:t>
            </a:r>
            <a:r>
              <a:rPr kumimoji="1" lang="ja-JP" altLang="en-US" sz="900" dirty="0">
                <a:latin typeface="UD デジタル 教科書体 NK-R" panose="02020400000000000000" pitchFamily="18" charset="-128"/>
                <a:ea typeface="UD デジタル 教科書体 NK-R" panose="02020400000000000000" pitchFamily="18" charset="-128"/>
              </a:rPr>
              <a:t>（</a:t>
            </a:r>
            <a:r>
              <a:rPr kumimoji="1" lang="en-US" altLang="ja-JP" sz="900" dirty="0">
                <a:latin typeface="UD デジタル 教科書体 NK-R" panose="02020400000000000000" pitchFamily="18" charset="-128"/>
                <a:ea typeface="UD デジタル 教科書体 NK-R" panose="02020400000000000000" pitchFamily="18" charset="-128"/>
              </a:rPr>
              <a:t>2024</a:t>
            </a:r>
            <a:r>
              <a:rPr kumimoji="1" lang="ja-JP" altLang="en-US" sz="900" dirty="0">
                <a:latin typeface="UD デジタル 教科書体 NK-R" panose="02020400000000000000" pitchFamily="18" charset="-128"/>
                <a:ea typeface="UD デジタル 教科書体 NK-R" panose="02020400000000000000" pitchFamily="18" charset="-128"/>
              </a:rPr>
              <a:t>年開設予定）</a:t>
            </a:r>
            <a:r>
              <a:rPr kumimoji="1" lang="ja-JP" altLang="en-US" sz="1100" dirty="0">
                <a:latin typeface="UD デジタル 教科書体 NK-R" panose="02020400000000000000" pitchFamily="18" charset="-128"/>
                <a:ea typeface="UD デジタル 教科書体 NK-R" panose="02020400000000000000" pitchFamily="18" charset="-128"/>
              </a:rPr>
              <a:t>等を活用し、再生医療等のポテンシャルを広く発信するためのコンテンツ展示やイベント、万博会場との連携方策を検討</a:t>
            </a:r>
            <a:endParaRPr kumimoji="1" lang="en-US" altLang="ja-JP" sz="1100" dirty="0">
              <a:latin typeface="UD デジタル 教科書体 NK-R" panose="02020400000000000000" pitchFamily="18" charset="-128"/>
              <a:ea typeface="UD デジタル 教科書体 NK-R" panose="02020400000000000000" pitchFamily="18" charset="-128"/>
            </a:endParaRPr>
          </a:p>
        </p:txBody>
      </p:sp>
      <p:sp>
        <p:nvSpPr>
          <p:cNvPr id="37" name="角丸四角形 36"/>
          <p:cNvSpPr/>
          <p:nvPr/>
        </p:nvSpPr>
        <p:spPr>
          <a:xfrm>
            <a:off x="2362662" y="6022738"/>
            <a:ext cx="3595226" cy="707509"/>
          </a:xfrm>
          <a:prstGeom prst="roundRect">
            <a:avLst>
              <a:gd name="adj" fmla="val 11811"/>
            </a:avLst>
          </a:prstGeom>
          <a:ln w="28575">
            <a:solidFill>
              <a:schemeClr val="accent6">
                <a:lumMod val="60000"/>
                <a:lumOff val="40000"/>
              </a:schemeClr>
            </a:solidFill>
          </a:ln>
        </p:spPr>
        <p:style>
          <a:lnRef idx="2">
            <a:schemeClr val="accent1"/>
          </a:lnRef>
          <a:fillRef idx="1">
            <a:schemeClr val="lt1"/>
          </a:fillRef>
          <a:effectRef idx="0">
            <a:schemeClr val="accent1"/>
          </a:effectRef>
          <a:fontRef idx="minor">
            <a:schemeClr val="dk1"/>
          </a:fontRef>
        </p:style>
        <p:txBody>
          <a:bodyPr lIns="0" tIns="0" rIns="0" bIns="0" rtlCol="0" anchor="t" anchorCtr="0"/>
          <a:lstStyle/>
          <a:p>
            <a:r>
              <a:rPr kumimoji="1" lang="ja-JP" altLang="en-US" sz="1600" dirty="0">
                <a:solidFill>
                  <a:schemeClr val="tx1"/>
                </a:solidFill>
                <a:latin typeface="UD デジタル 教科書体 NK-B" panose="02020700000000000000" pitchFamily="18" charset="-128"/>
                <a:ea typeface="UD デジタル 教科書体 NK-B" panose="02020700000000000000" pitchFamily="18" charset="-128"/>
              </a:rPr>
              <a:t>◇ 海外プロモーションの実施</a:t>
            </a:r>
          </a:p>
          <a:p>
            <a:r>
              <a:rPr kumimoji="1" lang="ja-JP" altLang="en-US" sz="1600" dirty="0">
                <a:solidFill>
                  <a:schemeClr val="tx1"/>
                </a:solidFill>
                <a:latin typeface="UD デジタル 教科書体 NK-B" panose="02020700000000000000" pitchFamily="18" charset="-128"/>
                <a:ea typeface="UD デジタル 教科書体 NK-B" panose="02020700000000000000" pitchFamily="18" charset="-128"/>
              </a:rPr>
              <a:t>　</a:t>
            </a:r>
            <a:endParaRPr kumimoji="1" lang="en-US" altLang="ja-JP" sz="1600" dirty="0">
              <a:solidFill>
                <a:schemeClr val="tx1"/>
              </a:solidFill>
              <a:latin typeface="UD デジタル 教科書体 NK-B" panose="02020700000000000000" pitchFamily="18" charset="-128"/>
              <a:ea typeface="UD デジタル 教科書体 NK-B" panose="02020700000000000000" pitchFamily="18" charset="-128"/>
            </a:endParaRPr>
          </a:p>
        </p:txBody>
      </p:sp>
      <p:sp>
        <p:nvSpPr>
          <p:cNvPr id="38" name="テキスト ボックス 37"/>
          <p:cNvSpPr txBox="1"/>
          <p:nvPr/>
        </p:nvSpPr>
        <p:spPr>
          <a:xfrm>
            <a:off x="2517462" y="6328889"/>
            <a:ext cx="3462033" cy="369332"/>
          </a:xfrm>
          <a:prstGeom prst="rect">
            <a:avLst/>
          </a:prstGeom>
          <a:noFill/>
        </p:spPr>
        <p:txBody>
          <a:bodyPr wrap="square" lIns="0" tIns="0" rIns="0" bIns="0" rtlCol="0">
            <a:spAutoFit/>
          </a:bodyPr>
          <a:lstStyle/>
          <a:p>
            <a:r>
              <a:rPr kumimoji="1" lang="ja-JP" altLang="en-US" sz="1200" dirty="0">
                <a:latin typeface="UD デジタル 教科書体 NK-R" panose="02020400000000000000" pitchFamily="18" charset="-128"/>
                <a:ea typeface="UD デジタル 教科書体 NK-R" panose="02020400000000000000" pitchFamily="18" charset="-128"/>
              </a:rPr>
              <a:t>・未来医療国際拠点等における先進的な取組みを</a:t>
            </a:r>
            <a:endParaRPr kumimoji="1" lang="en-US" altLang="ja-JP" sz="1200" dirty="0">
              <a:latin typeface="UD デジタル 教科書体 NK-R" panose="02020400000000000000" pitchFamily="18" charset="-128"/>
              <a:ea typeface="UD デジタル 教科書体 NK-R" panose="02020400000000000000" pitchFamily="18" charset="-128"/>
            </a:endParaRPr>
          </a:p>
          <a:p>
            <a:r>
              <a:rPr kumimoji="1" lang="ja-JP" altLang="en-US" sz="1200" dirty="0">
                <a:latin typeface="UD デジタル 教科書体 NK-R" panose="02020400000000000000" pitchFamily="18" charset="-128"/>
                <a:ea typeface="UD デジタル 教科書体 NK-R" panose="02020400000000000000" pitchFamily="18" charset="-128"/>
              </a:rPr>
              <a:t>　「Ｎａｔｕｒｅ」誌を活用して世界に発信</a:t>
            </a:r>
            <a:endParaRPr kumimoji="1" lang="en-US" altLang="ja-JP" sz="1200" dirty="0">
              <a:latin typeface="UD デジタル 教科書体 NK-R" panose="02020400000000000000" pitchFamily="18" charset="-128"/>
              <a:ea typeface="UD デジタル 教科書体 NK-R" panose="02020400000000000000" pitchFamily="18" charset="-128"/>
            </a:endParaRPr>
          </a:p>
        </p:txBody>
      </p:sp>
      <p:sp>
        <p:nvSpPr>
          <p:cNvPr id="41" name="正方形/長方形 40"/>
          <p:cNvSpPr/>
          <p:nvPr/>
        </p:nvSpPr>
        <p:spPr>
          <a:xfrm>
            <a:off x="246418" y="6021870"/>
            <a:ext cx="2094155" cy="77471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nSpc>
                <a:spcPct val="110000"/>
              </a:lnSpc>
            </a:pPr>
            <a:endParaRPr kumimoji="1" lang="en-US" altLang="ja-JP" sz="1400" dirty="0">
              <a:solidFill>
                <a:schemeClr val="tx1"/>
              </a:solidFill>
              <a:latin typeface="UD デジタル 教科書体 NK-B" panose="02020700000000000000" pitchFamily="18" charset="-128"/>
              <a:ea typeface="UD デジタル 教科書体 NK-B" panose="02020700000000000000" pitchFamily="18" charset="-128"/>
            </a:endParaRPr>
          </a:p>
        </p:txBody>
      </p:sp>
      <p:sp>
        <p:nvSpPr>
          <p:cNvPr id="44" name="正方形/長方形 43"/>
          <p:cNvSpPr/>
          <p:nvPr/>
        </p:nvSpPr>
        <p:spPr>
          <a:xfrm>
            <a:off x="158635" y="3772191"/>
            <a:ext cx="2011358" cy="72000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dirty="0">
                <a:solidFill>
                  <a:schemeClr val="bg1"/>
                </a:solidFill>
                <a:latin typeface="UD デジタル 教科書体 NK-B" panose="02020700000000000000" pitchFamily="18" charset="-128"/>
                <a:ea typeface="UD デジタル 教科書体 NK-B" panose="02020700000000000000" pitchFamily="18" charset="-128"/>
              </a:rPr>
              <a:t>ネットワークの強化</a:t>
            </a:r>
          </a:p>
        </p:txBody>
      </p:sp>
      <p:sp>
        <p:nvSpPr>
          <p:cNvPr id="46" name="角丸四角形 42">
            <a:extLst>
              <a:ext uri="{FF2B5EF4-FFF2-40B4-BE49-F238E27FC236}">
                <a16:creationId xmlns:a16="http://schemas.microsoft.com/office/drawing/2014/main" id="{8EB72A5B-074A-4BFA-A5B9-79EACD06F47A}"/>
              </a:ext>
            </a:extLst>
          </p:cNvPr>
          <p:cNvSpPr/>
          <p:nvPr/>
        </p:nvSpPr>
        <p:spPr>
          <a:xfrm>
            <a:off x="2419383" y="3103335"/>
            <a:ext cx="7396115" cy="449827"/>
          </a:xfrm>
          <a:prstGeom prst="roundRect">
            <a:avLst>
              <a:gd name="adj" fmla="val 11811"/>
            </a:avLst>
          </a:prstGeom>
          <a:solidFill>
            <a:schemeClr val="bg1"/>
          </a:solidFill>
          <a:ln w="28575">
            <a:solidFill>
              <a:schemeClr val="accent6">
                <a:lumMod val="60000"/>
                <a:lumOff val="40000"/>
              </a:schemeClr>
            </a:solidFill>
          </a:ln>
        </p:spPr>
        <p:style>
          <a:lnRef idx="2">
            <a:schemeClr val="accent1"/>
          </a:lnRef>
          <a:fillRef idx="1">
            <a:schemeClr val="lt1"/>
          </a:fillRef>
          <a:effectRef idx="0">
            <a:schemeClr val="accent1"/>
          </a:effectRef>
          <a:fontRef idx="minor">
            <a:schemeClr val="dk1"/>
          </a:fontRef>
        </p:style>
        <p:txBody>
          <a:bodyPr lIns="0" tIns="36000" rIns="0" bIns="0" rtlCol="0" anchor="t" anchorCtr="0"/>
          <a:lstStyle/>
          <a:p>
            <a:r>
              <a:rPr kumimoji="1" lang="ja-JP" altLang="en-US" sz="1400" dirty="0">
                <a:latin typeface="UD デジタル 教科書体 NK-B" panose="02020700000000000000" pitchFamily="18" charset="-128"/>
                <a:ea typeface="UD デジタル 教科書体 NK-B" panose="02020700000000000000" pitchFamily="18" charset="-128"/>
              </a:rPr>
              <a:t>◇兵庫県研究施設「</a:t>
            </a:r>
            <a:r>
              <a:rPr kumimoji="1" lang="en-US" altLang="ja-JP" sz="1400" dirty="0" err="1">
                <a:latin typeface="UD デジタル 教科書体 NK-B" panose="02020700000000000000" pitchFamily="18" charset="-128"/>
                <a:ea typeface="UD デジタル 教科書体 NK-B" panose="02020700000000000000" pitchFamily="18" charset="-128"/>
              </a:rPr>
              <a:t>SPring</a:t>
            </a:r>
            <a:r>
              <a:rPr kumimoji="1" lang="en-US" altLang="ja-JP" sz="1400" dirty="0">
                <a:latin typeface="UD デジタル 教科書体 NK-B" panose="02020700000000000000" pitchFamily="18" charset="-128"/>
                <a:ea typeface="UD デジタル 教科書体 NK-B" panose="02020700000000000000" pitchFamily="18" charset="-128"/>
              </a:rPr>
              <a:t>-</a:t>
            </a:r>
            <a:r>
              <a:rPr kumimoji="1" lang="ja-JP" altLang="en-US" sz="1400" dirty="0">
                <a:latin typeface="UD デジタル 教科書体 NK-B" panose="02020700000000000000" pitchFamily="18" charset="-128"/>
                <a:ea typeface="UD デジタル 教科書体 NK-B" panose="02020700000000000000" pitchFamily="18" charset="-128"/>
              </a:rPr>
              <a:t>８兵庫県ビームライン」に係る府内企業の共同利用</a:t>
            </a:r>
            <a:r>
              <a:rPr kumimoji="1" lang="ja-JP" altLang="en-US" sz="1000" dirty="0">
                <a:solidFill>
                  <a:schemeClr val="tx1"/>
                </a:solidFill>
                <a:latin typeface="UD デジタル 教科書体 NK-B" panose="02020700000000000000" pitchFamily="18" charset="-128"/>
                <a:ea typeface="UD デジタル 教科書体 NK-B" panose="02020700000000000000" pitchFamily="18" charset="-128"/>
              </a:rPr>
              <a:t>（</a:t>
            </a:r>
            <a:r>
              <a:rPr kumimoji="1" lang="en-US" altLang="ja-JP" sz="1000" dirty="0">
                <a:solidFill>
                  <a:schemeClr val="tx1"/>
                </a:solidFill>
                <a:latin typeface="UD デジタル 教科書体 NK-B" panose="02020700000000000000" pitchFamily="18" charset="-128"/>
                <a:ea typeface="UD デジタル 教科書体 NK-B" panose="02020700000000000000" pitchFamily="18" charset="-128"/>
              </a:rPr>
              <a:t>2022</a:t>
            </a:r>
            <a:r>
              <a:rPr kumimoji="1" lang="ja-JP" altLang="en-US" sz="1000" dirty="0">
                <a:solidFill>
                  <a:schemeClr val="tx1"/>
                </a:solidFill>
                <a:latin typeface="UD デジタル 教科書体 NK-B" panose="02020700000000000000" pitchFamily="18" charset="-128"/>
                <a:ea typeface="UD デジタル 教科書体 NK-B" panose="02020700000000000000" pitchFamily="18" charset="-128"/>
              </a:rPr>
              <a:t>年度利用開始）</a:t>
            </a:r>
            <a:endParaRPr kumimoji="1" lang="ja-JP" altLang="en-US" sz="2400" dirty="0">
              <a:solidFill>
                <a:schemeClr val="tx1"/>
              </a:solidFill>
              <a:latin typeface="UD デジタル 教科書体 NK-B" panose="02020700000000000000" pitchFamily="18" charset="-128"/>
              <a:ea typeface="UD デジタル 教科書体 NK-B" panose="02020700000000000000" pitchFamily="18" charset="-128"/>
            </a:endParaRPr>
          </a:p>
        </p:txBody>
      </p:sp>
      <p:sp>
        <p:nvSpPr>
          <p:cNvPr id="48" name="テキスト ボックス 47"/>
          <p:cNvSpPr txBox="1"/>
          <p:nvPr/>
        </p:nvSpPr>
        <p:spPr>
          <a:xfrm>
            <a:off x="2591371" y="3369574"/>
            <a:ext cx="3303153" cy="184666"/>
          </a:xfrm>
          <a:prstGeom prst="rect">
            <a:avLst/>
          </a:prstGeom>
          <a:noFill/>
        </p:spPr>
        <p:txBody>
          <a:bodyPr wrap="square" lIns="0" tIns="0" rIns="0" bIns="0" rtlCol="0">
            <a:spAutoFit/>
          </a:bodyPr>
          <a:lstStyle/>
          <a:p>
            <a:r>
              <a:rPr kumimoji="1" lang="ja-JP" altLang="en-US" sz="1200" dirty="0">
                <a:latin typeface="UD デジタル 教科書体 NK-R" panose="02020400000000000000" pitchFamily="18" charset="-128"/>
                <a:ea typeface="UD デジタル 教科書体 NK-R" panose="02020400000000000000" pitchFamily="18" charset="-128"/>
              </a:rPr>
              <a:t>・大阪府内事業者向け説明会の開催</a:t>
            </a:r>
          </a:p>
        </p:txBody>
      </p:sp>
      <p:sp>
        <p:nvSpPr>
          <p:cNvPr id="33" name="角丸四角形 42">
            <a:extLst>
              <a:ext uri="{FF2B5EF4-FFF2-40B4-BE49-F238E27FC236}">
                <a16:creationId xmlns:a16="http://schemas.microsoft.com/office/drawing/2014/main" id="{ED1FAC00-A970-4F13-B4A2-4064582D6069}"/>
              </a:ext>
            </a:extLst>
          </p:cNvPr>
          <p:cNvSpPr/>
          <p:nvPr/>
        </p:nvSpPr>
        <p:spPr>
          <a:xfrm>
            <a:off x="2390704" y="3770703"/>
            <a:ext cx="3588792" cy="722976"/>
          </a:xfrm>
          <a:prstGeom prst="roundRect">
            <a:avLst>
              <a:gd name="adj" fmla="val 11811"/>
            </a:avLst>
          </a:prstGeom>
          <a:solidFill>
            <a:schemeClr val="bg1"/>
          </a:solidFill>
          <a:ln w="28575">
            <a:solidFill>
              <a:schemeClr val="accent6">
                <a:lumMod val="60000"/>
                <a:lumOff val="40000"/>
              </a:schemeClr>
            </a:solidFill>
          </a:ln>
        </p:spPr>
        <p:style>
          <a:lnRef idx="2">
            <a:schemeClr val="accent1"/>
          </a:lnRef>
          <a:fillRef idx="1">
            <a:schemeClr val="lt1"/>
          </a:fillRef>
          <a:effectRef idx="0">
            <a:schemeClr val="accent1"/>
          </a:effectRef>
          <a:fontRef idx="minor">
            <a:schemeClr val="dk1"/>
          </a:fontRef>
        </p:style>
        <p:txBody>
          <a:bodyPr lIns="0" tIns="36000" rIns="0" bIns="0" rtlCol="0" anchor="t" anchorCtr="0"/>
          <a:lstStyle/>
          <a:p>
            <a:r>
              <a:rPr kumimoji="1" lang="ja-JP" altLang="en-US" sz="1600" dirty="0">
                <a:solidFill>
                  <a:schemeClr val="tx1"/>
                </a:solidFill>
                <a:latin typeface="UD デジタル 教科書体 NK-B" panose="02020700000000000000" pitchFamily="18" charset="-128"/>
                <a:ea typeface="UD デジタル 教科書体 NK-B" panose="02020700000000000000" pitchFamily="18" charset="-128"/>
              </a:rPr>
              <a:t>◇各拠点における産学官連携の推進</a:t>
            </a:r>
            <a:endParaRPr kumimoji="1" lang="en-US" altLang="ja-JP" sz="1600" dirty="0">
              <a:solidFill>
                <a:schemeClr val="tx1"/>
              </a:solidFill>
              <a:latin typeface="UD デジタル 教科書体 NK-B" panose="02020700000000000000" pitchFamily="18" charset="-128"/>
              <a:ea typeface="UD デジタル 教科書体 NK-B" panose="02020700000000000000" pitchFamily="18" charset="-128"/>
            </a:endParaRPr>
          </a:p>
        </p:txBody>
      </p:sp>
      <p:sp>
        <p:nvSpPr>
          <p:cNvPr id="53" name="テキスト ボックス 52">
            <a:extLst>
              <a:ext uri="{FF2B5EF4-FFF2-40B4-BE49-F238E27FC236}">
                <a16:creationId xmlns:a16="http://schemas.microsoft.com/office/drawing/2014/main" id="{7B7CA3D8-BEA4-486D-A2B1-0566306EEDE9}"/>
              </a:ext>
            </a:extLst>
          </p:cNvPr>
          <p:cNvSpPr txBox="1"/>
          <p:nvPr/>
        </p:nvSpPr>
        <p:spPr>
          <a:xfrm>
            <a:off x="2604992" y="4086225"/>
            <a:ext cx="3303153" cy="369332"/>
          </a:xfrm>
          <a:prstGeom prst="rect">
            <a:avLst/>
          </a:prstGeom>
          <a:noFill/>
        </p:spPr>
        <p:txBody>
          <a:bodyPr wrap="square" lIns="0" tIns="0" rIns="0" bIns="0" rtlCol="0">
            <a:spAutoFit/>
          </a:bodyPr>
          <a:lstStyle/>
          <a:p>
            <a:r>
              <a:rPr kumimoji="1" lang="ja-JP" altLang="en-US" sz="1200" dirty="0">
                <a:latin typeface="UD デジタル 教科書体 NK-R" panose="02020400000000000000" pitchFamily="18" charset="-128"/>
                <a:ea typeface="UD デジタル 教科書体 NK-R" panose="02020400000000000000" pitchFamily="18" charset="-128"/>
              </a:rPr>
              <a:t>   ・彩都バイオインキュベーション施設の運営、</a:t>
            </a:r>
            <a:endParaRPr kumimoji="1" lang="en-US" altLang="ja-JP" sz="1200" dirty="0">
              <a:latin typeface="UD デジタル 教科書体 NK-R" panose="02020400000000000000" pitchFamily="18" charset="-128"/>
              <a:ea typeface="UD デジタル 教科書体 NK-R" panose="02020400000000000000" pitchFamily="18" charset="-128"/>
            </a:endParaRPr>
          </a:p>
          <a:p>
            <a:r>
              <a:rPr kumimoji="1" lang="ja-JP" altLang="en-US" sz="1200" dirty="0">
                <a:latin typeface="UD デジタル 教科書体 NK-R" panose="02020400000000000000" pitchFamily="18" charset="-128"/>
                <a:ea typeface="UD デジタル 教科書体 NK-R" panose="02020400000000000000" pitchFamily="18" charset="-128"/>
              </a:rPr>
              <a:t>　　  健都におけるワンストップ窓口設置</a:t>
            </a:r>
            <a:endParaRPr kumimoji="1" lang="en-US" altLang="ja-JP" sz="1200" strike="sngStrike" dirty="0">
              <a:solidFill>
                <a:srgbClr val="FF0000"/>
              </a:solidFill>
              <a:latin typeface="UD デジタル 教科書体 NK-R" panose="02020400000000000000" pitchFamily="18" charset="-128"/>
              <a:ea typeface="UD デジタル 教科書体 NK-R" panose="02020400000000000000" pitchFamily="18" charset="-128"/>
            </a:endParaRPr>
          </a:p>
        </p:txBody>
      </p:sp>
      <p:sp>
        <p:nvSpPr>
          <p:cNvPr id="54" name="角丸四角形 42">
            <a:extLst>
              <a:ext uri="{FF2B5EF4-FFF2-40B4-BE49-F238E27FC236}">
                <a16:creationId xmlns:a16="http://schemas.microsoft.com/office/drawing/2014/main" id="{ED1FAC00-A970-4F13-B4A2-4064582D6069}"/>
              </a:ext>
            </a:extLst>
          </p:cNvPr>
          <p:cNvSpPr/>
          <p:nvPr/>
        </p:nvSpPr>
        <p:spPr>
          <a:xfrm>
            <a:off x="6079212" y="3783580"/>
            <a:ext cx="3736287" cy="710099"/>
          </a:xfrm>
          <a:prstGeom prst="roundRect">
            <a:avLst>
              <a:gd name="adj" fmla="val 11811"/>
            </a:avLst>
          </a:prstGeom>
          <a:solidFill>
            <a:schemeClr val="bg1"/>
          </a:solidFill>
          <a:ln w="28575">
            <a:solidFill>
              <a:schemeClr val="accent6">
                <a:lumMod val="60000"/>
                <a:lumOff val="40000"/>
              </a:schemeClr>
            </a:solidFill>
          </a:ln>
        </p:spPr>
        <p:style>
          <a:lnRef idx="2">
            <a:schemeClr val="accent1"/>
          </a:lnRef>
          <a:fillRef idx="1">
            <a:schemeClr val="lt1"/>
          </a:fillRef>
          <a:effectRef idx="0">
            <a:schemeClr val="accent1"/>
          </a:effectRef>
          <a:fontRef idx="minor">
            <a:schemeClr val="dk1"/>
          </a:fontRef>
        </p:style>
        <p:txBody>
          <a:bodyPr lIns="0" tIns="36000" rIns="0" bIns="0" rtlCol="0" anchor="t" anchorCtr="0"/>
          <a:lstStyle/>
          <a:p>
            <a:r>
              <a:rPr kumimoji="1" lang="ja-JP" altLang="en-US" sz="1600" dirty="0">
                <a:solidFill>
                  <a:schemeClr val="tx1"/>
                </a:solidFill>
                <a:latin typeface="UD デジタル 教科書体 NK-B" panose="02020700000000000000" pitchFamily="18" charset="-128"/>
                <a:ea typeface="UD デジタル 教科書体 NK-B" panose="02020700000000000000" pitchFamily="18" charset="-128"/>
              </a:rPr>
              <a:t>◇各拠点における産学官連携の拡大</a:t>
            </a:r>
            <a:endParaRPr kumimoji="1" lang="en-US" altLang="ja-JP" sz="1600" dirty="0">
              <a:solidFill>
                <a:schemeClr val="tx1"/>
              </a:solidFill>
              <a:latin typeface="UD デジタル 教科書体 NK-B" panose="02020700000000000000" pitchFamily="18" charset="-128"/>
              <a:ea typeface="UD デジタル 教科書体 NK-B" panose="02020700000000000000" pitchFamily="18" charset="-128"/>
            </a:endParaRPr>
          </a:p>
          <a:p>
            <a:endParaRPr kumimoji="1" lang="en-US" altLang="ja-JP" sz="1600" dirty="0">
              <a:solidFill>
                <a:srgbClr val="0070C0"/>
              </a:solidFill>
              <a:latin typeface="UD デジタル 教科書体 NK-B" panose="02020700000000000000" pitchFamily="18" charset="-128"/>
              <a:ea typeface="UD デジタル 教科書体 NK-B" panose="02020700000000000000" pitchFamily="18" charset="-128"/>
            </a:endParaRPr>
          </a:p>
        </p:txBody>
      </p:sp>
      <p:sp>
        <p:nvSpPr>
          <p:cNvPr id="55" name="テキスト ボックス 54"/>
          <p:cNvSpPr txBox="1"/>
          <p:nvPr/>
        </p:nvSpPr>
        <p:spPr>
          <a:xfrm>
            <a:off x="6469776" y="4089022"/>
            <a:ext cx="3265804" cy="184666"/>
          </a:xfrm>
          <a:prstGeom prst="rect">
            <a:avLst/>
          </a:prstGeom>
          <a:noFill/>
        </p:spPr>
        <p:txBody>
          <a:bodyPr wrap="square" lIns="0" tIns="0" rIns="0" bIns="0" rtlCol="0">
            <a:spAutoFit/>
          </a:bodyPr>
          <a:lstStyle/>
          <a:p>
            <a:r>
              <a:rPr kumimoji="1" lang="ja-JP" altLang="en-US" sz="1200" dirty="0">
                <a:latin typeface="UD デジタル 教科書体 NK-R" panose="02020400000000000000" pitchFamily="18" charset="-128"/>
                <a:ea typeface="UD デジタル 教科書体 NK-R" panose="02020400000000000000" pitchFamily="18" charset="-128"/>
              </a:rPr>
              <a:t>・神戸医療産業都市等との産学官連携</a:t>
            </a:r>
          </a:p>
        </p:txBody>
      </p:sp>
      <p:sp>
        <p:nvSpPr>
          <p:cNvPr id="56" name="角丸四角形 55"/>
          <p:cNvSpPr/>
          <p:nvPr/>
        </p:nvSpPr>
        <p:spPr>
          <a:xfrm>
            <a:off x="6079212" y="4997396"/>
            <a:ext cx="3751799" cy="1732851"/>
          </a:xfrm>
          <a:prstGeom prst="roundRect">
            <a:avLst>
              <a:gd name="adj" fmla="val 11811"/>
            </a:avLst>
          </a:prstGeom>
          <a:ln w="28575">
            <a:solidFill>
              <a:schemeClr val="accent6">
                <a:lumMod val="60000"/>
                <a:lumOff val="40000"/>
              </a:schemeClr>
            </a:solidFill>
          </a:ln>
        </p:spPr>
        <p:style>
          <a:lnRef idx="2">
            <a:schemeClr val="accent1"/>
          </a:lnRef>
          <a:fillRef idx="1">
            <a:schemeClr val="lt1"/>
          </a:fillRef>
          <a:effectRef idx="0">
            <a:schemeClr val="accent1"/>
          </a:effectRef>
          <a:fontRef idx="minor">
            <a:schemeClr val="dk1"/>
          </a:fontRef>
        </p:style>
        <p:txBody>
          <a:bodyPr lIns="0" tIns="36000" rIns="0" bIns="0" rtlCol="0" anchor="t" anchorCtr="0"/>
          <a:lstStyle/>
          <a:p>
            <a:r>
              <a:rPr kumimoji="1" lang="ja-JP" altLang="en-US" sz="1600" dirty="0">
                <a:solidFill>
                  <a:schemeClr val="tx1"/>
                </a:solidFill>
                <a:latin typeface="UD デジタル 教科書体 NK-B" panose="02020700000000000000" pitchFamily="18" charset="-128"/>
                <a:ea typeface="UD デジタル 教科書体 NK-B" panose="02020700000000000000" pitchFamily="18" charset="-128"/>
              </a:rPr>
              <a:t> ◇</a:t>
            </a:r>
            <a:r>
              <a:rPr kumimoji="1" lang="ja-JP" altLang="en-US" sz="1600" b="1" dirty="0">
                <a:solidFill>
                  <a:schemeClr val="tx1"/>
                </a:solidFill>
                <a:latin typeface="UD デジタル 教科書体 NK-B" panose="02020700000000000000" pitchFamily="18" charset="-128"/>
                <a:ea typeface="UD デジタル 教科書体 NK-B" panose="02020700000000000000" pitchFamily="18" charset="-128"/>
              </a:rPr>
              <a:t>万博と連携した</a:t>
            </a:r>
            <a:r>
              <a:rPr kumimoji="1" lang="ja-JP" altLang="en-US" sz="1600" dirty="0">
                <a:solidFill>
                  <a:schemeClr val="tx1"/>
                </a:solidFill>
                <a:latin typeface="UD デジタル 教科書体 NK-B" panose="02020700000000000000" pitchFamily="18" charset="-128"/>
                <a:ea typeface="UD デジタル 教科書体 NK-B" panose="02020700000000000000" pitchFamily="18" charset="-128"/>
              </a:rPr>
              <a:t>再生医療等の情報発信</a:t>
            </a:r>
            <a:endParaRPr kumimoji="1" lang="en-US" altLang="ja-JP" sz="1600" dirty="0">
              <a:solidFill>
                <a:schemeClr val="tx1"/>
              </a:solidFill>
              <a:latin typeface="UD デジタル 教科書体 NK-B" panose="02020700000000000000" pitchFamily="18" charset="-128"/>
              <a:ea typeface="UD デジタル 教科書体 NK-B" panose="02020700000000000000" pitchFamily="18" charset="-128"/>
            </a:endParaRPr>
          </a:p>
        </p:txBody>
      </p:sp>
      <p:sp>
        <p:nvSpPr>
          <p:cNvPr id="57" name="テキスト ボックス 56"/>
          <p:cNvSpPr txBox="1"/>
          <p:nvPr/>
        </p:nvSpPr>
        <p:spPr>
          <a:xfrm>
            <a:off x="6258337" y="5617001"/>
            <a:ext cx="3393641" cy="738664"/>
          </a:xfrm>
          <a:prstGeom prst="rect">
            <a:avLst/>
          </a:prstGeom>
          <a:noFill/>
        </p:spPr>
        <p:txBody>
          <a:bodyPr wrap="square" lIns="0" tIns="0" rIns="0" bIns="0" rtlCol="0">
            <a:spAutoFit/>
          </a:bodyPr>
          <a:lstStyle/>
          <a:p>
            <a:pPr marL="72000" indent="-457200"/>
            <a:r>
              <a:rPr kumimoji="1" lang="ja-JP" altLang="en-US" sz="1200" dirty="0">
                <a:latin typeface="UD デジタル 教科書体 NK-R" panose="02020400000000000000" pitchFamily="18" charset="-128"/>
                <a:ea typeface="UD デジタル 教科書体 NK-R" panose="02020400000000000000" pitchFamily="18" charset="-128"/>
              </a:rPr>
              <a:t>・再生医療等の情報発信のためのコンテンツを制作し、</a:t>
            </a:r>
            <a:endParaRPr kumimoji="1" lang="en-US" altLang="ja-JP" sz="1200" dirty="0">
              <a:latin typeface="UD デジタル 教科書体 NK-R" panose="02020400000000000000" pitchFamily="18" charset="-128"/>
              <a:ea typeface="UD デジタル 教科書体 NK-R" panose="02020400000000000000" pitchFamily="18" charset="-128"/>
            </a:endParaRPr>
          </a:p>
          <a:p>
            <a:pPr marL="72000" indent="-457200"/>
            <a:r>
              <a:rPr kumimoji="1" lang="ja-JP" altLang="en-US" sz="1200" dirty="0">
                <a:latin typeface="UD デジタル 教科書体 NK-R" panose="02020400000000000000" pitchFamily="18" charset="-128"/>
                <a:ea typeface="UD デジタル 教科書体 NK-R" panose="02020400000000000000" pitchFamily="18" charset="-128"/>
              </a:rPr>
              <a:t>　万博会場内外での発信</a:t>
            </a:r>
            <a:endParaRPr kumimoji="1" lang="en-US" altLang="ja-JP" sz="1200" dirty="0">
              <a:latin typeface="UD デジタル 教科書体 NK-R" panose="02020400000000000000" pitchFamily="18" charset="-128"/>
              <a:ea typeface="UD デジタル 教科書体 NK-R" panose="02020400000000000000" pitchFamily="18" charset="-128"/>
            </a:endParaRPr>
          </a:p>
          <a:p>
            <a:pPr marL="72000" indent="-457200"/>
            <a:r>
              <a:rPr kumimoji="1" lang="ja-JP" altLang="en-US" sz="1200" dirty="0">
                <a:latin typeface="UD デジタル 教科書体 NK-R" panose="02020400000000000000" pitchFamily="18" charset="-128"/>
                <a:ea typeface="UD デジタル 教科書体 NK-R" panose="02020400000000000000" pitchFamily="18" charset="-128"/>
              </a:rPr>
              <a:t>・未来医療国際拠点など関西圏の拠点における発信を検討</a:t>
            </a:r>
            <a:endParaRPr kumimoji="1" lang="en-US" altLang="ja-JP" sz="1200" dirty="0">
              <a:latin typeface="UD デジタル 教科書体 NK-R" panose="02020400000000000000" pitchFamily="18" charset="-128"/>
              <a:ea typeface="UD デジタル 教科書体 NK-R" panose="02020400000000000000" pitchFamily="18" charset="-128"/>
            </a:endParaRPr>
          </a:p>
        </p:txBody>
      </p:sp>
      <p:grpSp>
        <p:nvGrpSpPr>
          <p:cNvPr id="3" name="グループ化 2"/>
          <p:cNvGrpSpPr/>
          <p:nvPr/>
        </p:nvGrpSpPr>
        <p:grpSpPr>
          <a:xfrm>
            <a:off x="114652" y="488484"/>
            <a:ext cx="9645542" cy="1084514"/>
            <a:chOff x="114652" y="488484"/>
            <a:chExt cx="9645542" cy="1084514"/>
          </a:xfrm>
        </p:grpSpPr>
        <p:sp>
          <p:nvSpPr>
            <p:cNvPr id="34" name="正方形/長方形 33"/>
            <p:cNvSpPr/>
            <p:nvPr/>
          </p:nvSpPr>
          <p:spPr>
            <a:xfrm>
              <a:off x="226875" y="788610"/>
              <a:ext cx="9533319" cy="761399"/>
            </a:xfrm>
            <a:prstGeom prst="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6" name="テキスト ボックス 35"/>
            <p:cNvSpPr txBox="1"/>
            <p:nvPr/>
          </p:nvSpPr>
          <p:spPr>
            <a:xfrm>
              <a:off x="2857184" y="819262"/>
              <a:ext cx="4686861" cy="369332"/>
            </a:xfrm>
            <a:prstGeom prst="rect">
              <a:avLst/>
            </a:prstGeom>
            <a:noFill/>
          </p:spPr>
          <p:txBody>
            <a:bodyPr wrap="square" rtlCol="0">
              <a:spAutoFit/>
            </a:bodyPr>
            <a:lstStyle/>
            <a:p>
              <a:r>
                <a:rPr kumimoji="1" lang="ja-JP" altLang="en-US" dirty="0">
                  <a:latin typeface="UD デジタル 教科書体 NK-B" panose="02020700000000000000" pitchFamily="18" charset="-128"/>
                  <a:ea typeface="UD デジタル 教科書体 NK-B" panose="02020700000000000000" pitchFamily="18" charset="-128"/>
                </a:rPr>
                <a:t>情報発信、　産学官のネットワーク強化</a:t>
              </a:r>
            </a:p>
          </p:txBody>
        </p:sp>
        <p:sp>
          <p:nvSpPr>
            <p:cNvPr id="51" name="テキスト ボックス 50"/>
            <p:cNvSpPr txBox="1"/>
            <p:nvPr/>
          </p:nvSpPr>
          <p:spPr>
            <a:xfrm>
              <a:off x="2857184" y="1203666"/>
              <a:ext cx="4686861" cy="369332"/>
            </a:xfrm>
            <a:prstGeom prst="rect">
              <a:avLst/>
            </a:prstGeom>
            <a:noFill/>
          </p:spPr>
          <p:txBody>
            <a:bodyPr wrap="square" rtlCol="0">
              <a:spAutoFit/>
            </a:bodyPr>
            <a:lstStyle/>
            <a:p>
              <a:r>
                <a:rPr kumimoji="1" lang="ja-JP" altLang="en-US" dirty="0">
                  <a:latin typeface="UD デジタル 教科書体 NK-B" panose="02020700000000000000" pitchFamily="18" charset="-128"/>
                  <a:ea typeface="UD デジタル 教科書体 NK-B" panose="02020700000000000000" pitchFamily="18" charset="-128"/>
                </a:rPr>
                <a:t>再生医療等の革新的技術の産業化</a:t>
              </a:r>
            </a:p>
          </p:txBody>
        </p:sp>
        <p:sp>
          <p:nvSpPr>
            <p:cNvPr id="50" name="テキスト ボックス 49"/>
            <p:cNvSpPr txBox="1"/>
            <p:nvPr/>
          </p:nvSpPr>
          <p:spPr>
            <a:xfrm>
              <a:off x="114652" y="488484"/>
              <a:ext cx="3567734" cy="400110"/>
            </a:xfrm>
            <a:prstGeom prst="rect">
              <a:avLst/>
            </a:prstGeom>
            <a:noFill/>
          </p:spPr>
          <p:txBody>
            <a:bodyPr wrap="square" rtlCol="0">
              <a:spAutoFit/>
            </a:bodyPr>
            <a:lstStyle/>
            <a:p>
              <a:r>
                <a:rPr kumimoji="1" lang="en-US" altLang="ja-JP" sz="2000" dirty="0">
                  <a:latin typeface="UD デジタル 教科書体 NK-B" panose="02020700000000000000" pitchFamily="18" charset="-128"/>
                  <a:ea typeface="UD デジタル 教科書体 NK-B" panose="02020700000000000000" pitchFamily="18" charset="-128"/>
                </a:rPr>
                <a:t>【</a:t>
              </a:r>
              <a:r>
                <a:rPr kumimoji="1" lang="ja-JP" altLang="en-US" sz="2000" dirty="0">
                  <a:latin typeface="UD デジタル 教科書体 NK-B" panose="02020700000000000000" pitchFamily="18" charset="-128"/>
                  <a:ea typeface="UD デジタル 教科書体 NK-B" panose="02020700000000000000" pitchFamily="18" charset="-128"/>
                </a:rPr>
                <a:t>取組みの方向性</a:t>
              </a:r>
              <a:r>
                <a:rPr kumimoji="1" lang="en-US" altLang="ja-JP" sz="2000" dirty="0">
                  <a:latin typeface="UD デジタル 教科書体 NK-B" panose="02020700000000000000" pitchFamily="18" charset="-128"/>
                  <a:ea typeface="UD デジタル 教科書体 NK-B" panose="02020700000000000000" pitchFamily="18" charset="-128"/>
                </a:rPr>
                <a:t>】</a:t>
              </a:r>
            </a:p>
          </p:txBody>
        </p:sp>
        <p:sp>
          <p:nvSpPr>
            <p:cNvPr id="2" name="角丸四角形 1"/>
            <p:cNvSpPr/>
            <p:nvPr/>
          </p:nvSpPr>
          <p:spPr>
            <a:xfrm>
              <a:off x="399821" y="836992"/>
              <a:ext cx="2163651" cy="308438"/>
            </a:xfrm>
            <a:prstGeom prst="round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600" dirty="0">
                  <a:solidFill>
                    <a:schemeClr val="bg1"/>
                  </a:solidFill>
                  <a:latin typeface="UD デジタル 教科書体 NK-B" panose="02020700000000000000" pitchFamily="18" charset="-128"/>
                  <a:ea typeface="UD デジタル 教科書体 NK-B" panose="02020700000000000000" pitchFamily="18" charset="-128"/>
                </a:rPr>
                <a:t>連携・協調</a:t>
              </a:r>
            </a:p>
          </p:txBody>
        </p:sp>
        <p:sp>
          <p:nvSpPr>
            <p:cNvPr id="58" name="角丸四角形 57"/>
            <p:cNvSpPr/>
            <p:nvPr/>
          </p:nvSpPr>
          <p:spPr>
            <a:xfrm>
              <a:off x="391709" y="1209411"/>
              <a:ext cx="2163651" cy="308438"/>
            </a:xfrm>
            <a:prstGeom prst="round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600" dirty="0">
                  <a:solidFill>
                    <a:schemeClr val="bg1"/>
                  </a:solidFill>
                  <a:latin typeface="UD デジタル 教科書体 NK-B" panose="02020700000000000000" pitchFamily="18" charset="-128"/>
                  <a:ea typeface="UD デジタル 教科書体 NK-B" panose="02020700000000000000" pitchFamily="18" charset="-128"/>
                </a:rPr>
                <a:t>切磋琢磨・競争</a:t>
              </a:r>
            </a:p>
          </p:txBody>
        </p:sp>
        <p:sp>
          <p:nvSpPr>
            <p:cNvPr id="5" name="二等辺三角形 4"/>
            <p:cNvSpPr/>
            <p:nvPr/>
          </p:nvSpPr>
          <p:spPr>
            <a:xfrm rot="5400000">
              <a:off x="2617980" y="938344"/>
              <a:ext cx="325369" cy="157335"/>
            </a:xfrm>
            <a:prstGeom prst="triangl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9" name="二等辺三角形 58"/>
            <p:cNvSpPr/>
            <p:nvPr/>
          </p:nvSpPr>
          <p:spPr>
            <a:xfrm rot="5400000">
              <a:off x="2615832" y="1296808"/>
              <a:ext cx="325369" cy="157335"/>
            </a:xfrm>
            <a:prstGeom prst="triangl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6" name="スライド番号プレースホルダー 5"/>
          <p:cNvSpPr>
            <a:spLocks noGrp="1"/>
          </p:cNvSpPr>
          <p:nvPr>
            <p:ph type="sldNum" sz="quarter" idx="12"/>
          </p:nvPr>
        </p:nvSpPr>
        <p:spPr/>
        <p:txBody>
          <a:bodyPr/>
          <a:lstStyle/>
          <a:p>
            <a:fld id="{87C2D5A9-7FE8-4BCE-BC19-6C3698A60E78}" type="slidenum">
              <a:rPr kumimoji="1" lang="ja-JP" altLang="en-US" smtClean="0"/>
              <a:t>5</a:t>
            </a:fld>
            <a:endParaRPr kumimoji="1" lang="ja-JP" altLang="en-US"/>
          </a:p>
        </p:txBody>
      </p:sp>
    </p:spTree>
    <p:extLst>
      <p:ext uri="{BB962C8B-B14F-4D97-AF65-F5344CB8AC3E}">
        <p14:creationId xmlns:p14="http://schemas.microsoft.com/office/powerpoint/2010/main" val="186958487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 name="楕円 47"/>
          <p:cNvSpPr/>
          <p:nvPr/>
        </p:nvSpPr>
        <p:spPr>
          <a:xfrm>
            <a:off x="7671206" y="3000494"/>
            <a:ext cx="2020245" cy="119768"/>
          </a:xfrm>
          <a:prstGeom prst="ellipse">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4" name="楕円 43"/>
          <p:cNvSpPr/>
          <p:nvPr/>
        </p:nvSpPr>
        <p:spPr>
          <a:xfrm>
            <a:off x="6029207" y="3035583"/>
            <a:ext cx="1045884" cy="98410"/>
          </a:xfrm>
          <a:prstGeom prst="ellipse">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楕円 9"/>
          <p:cNvSpPr/>
          <p:nvPr/>
        </p:nvSpPr>
        <p:spPr>
          <a:xfrm>
            <a:off x="559295" y="3091021"/>
            <a:ext cx="1045884" cy="98410"/>
          </a:xfrm>
          <a:prstGeom prst="ellipse">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 name="正方形/長方形 3"/>
          <p:cNvSpPr/>
          <p:nvPr/>
        </p:nvSpPr>
        <p:spPr>
          <a:xfrm>
            <a:off x="0" y="-11396"/>
            <a:ext cx="9906000" cy="473953"/>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2286" b="1" dirty="0">
                <a:latin typeface="UD デジタル 教科書体 NK-B" panose="02020700000000000000" pitchFamily="18" charset="-128"/>
                <a:ea typeface="UD デジタル 教科書体 NK-B" panose="02020700000000000000" pitchFamily="18" charset="-128"/>
              </a:rPr>
              <a:t>　　　　　　　　　　　　カーボンニュートラルの実現（水素関連産業の創出・育成等）　</a:t>
            </a:r>
          </a:p>
        </p:txBody>
      </p:sp>
      <p:sp>
        <p:nvSpPr>
          <p:cNvPr id="5" name="正方形/長方形 4"/>
          <p:cNvSpPr/>
          <p:nvPr/>
        </p:nvSpPr>
        <p:spPr>
          <a:xfrm>
            <a:off x="39641" y="46988"/>
            <a:ext cx="1761417" cy="38380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600" dirty="0">
                <a:solidFill>
                  <a:schemeClr val="tx1"/>
                </a:solidFill>
                <a:latin typeface="UD デジタル 教科書体 NK-B" panose="02020700000000000000" pitchFamily="18" charset="-128"/>
                <a:ea typeface="UD デジタル 教科書体 NK-B" panose="02020700000000000000" pitchFamily="18" charset="-128"/>
              </a:rPr>
              <a:t>産業振興</a:t>
            </a:r>
            <a:r>
              <a:rPr kumimoji="1" lang="en-US" altLang="ja-JP" sz="1600" dirty="0">
                <a:solidFill>
                  <a:schemeClr val="tx1"/>
                </a:solidFill>
                <a:latin typeface="UD デジタル 教科書体 NK-B" panose="02020700000000000000" pitchFamily="18" charset="-128"/>
                <a:ea typeface="UD デジタル 教科書体 NK-B" panose="02020700000000000000" pitchFamily="18" charset="-128"/>
              </a:rPr>
              <a:t>PT</a:t>
            </a:r>
            <a:endParaRPr kumimoji="1" lang="ja-JP" altLang="en-US" sz="1600" dirty="0">
              <a:solidFill>
                <a:schemeClr val="tx1"/>
              </a:solidFill>
              <a:latin typeface="UD デジタル 教科書体 NK-B" panose="02020700000000000000" pitchFamily="18" charset="-128"/>
              <a:ea typeface="UD デジタル 教科書体 NK-B" panose="02020700000000000000" pitchFamily="18" charset="-128"/>
            </a:endParaRPr>
          </a:p>
        </p:txBody>
      </p:sp>
      <p:sp>
        <p:nvSpPr>
          <p:cNvPr id="6" name="角丸四角形 5"/>
          <p:cNvSpPr/>
          <p:nvPr/>
        </p:nvSpPr>
        <p:spPr>
          <a:xfrm>
            <a:off x="436233" y="835085"/>
            <a:ext cx="9289572" cy="506664"/>
          </a:xfrm>
          <a:prstGeom prst="round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ts val="2300"/>
              </a:lnSpc>
            </a:pPr>
            <a:r>
              <a:rPr kumimoji="1" lang="ja-JP" altLang="en-US" dirty="0">
                <a:solidFill>
                  <a:schemeClr val="tx1"/>
                </a:solidFill>
                <a:latin typeface="UD デジタル 教科書体 NK-B" panose="02020700000000000000" pitchFamily="18" charset="-128"/>
                <a:ea typeface="UD デジタル 教科書体 NK-B" panose="02020700000000000000" pitchFamily="18" charset="-128"/>
              </a:rPr>
              <a:t>　カーボンニュートラルの実現に向けた水素の利活用拡大をめざす</a:t>
            </a:r>
            <a:endParaRPr kumimoji="1" lang="en-US" altLang="ja-JP" sz="2000" dirty="0">
              <a:solidFill>
                <a:schemeClr val="tx1"/>
              </a:solidFill>
              <a:latin typeface="UD デジタル 教科書体 NK-B" panose="02020700000000000000" pitchFamily="18" charset="-128"/>
              <a:ea typeface="UD デジタル 教科書体 NK-B" panose="02020700000000000000" pitchFamily="18" charset="-128"/>
            </a:endParaRPr>
          </a:p>
        </p:txBody>
      </p:sp>
      <p:sp>
        <p:nvSpPr>
          <p:cNvPr id="7" name="テキスト ボックス 6"/>
          <p:cNvSpPr txBox="1"/>
          <p:nvPr/>
        </p:nvSpPr>
        <p:spPr>
          <a:xfrm>
            <a:off x="39641" y="508903"/>
            <a:ext cx="1669152" cy="400110"/>
          </a:xfrm>
          <a:prstGeom prst="rect">
            <a:avLst/>
          </a:prstGeom>
          <a:noFill/>
        </p:spPr>
        <p:txBody>
          <a:bodyPr wrap="square" rtlCol="0">
            <a:spAutoFit/>
          </a:bodyPr>
          <a:lstStyle/>
          <a:p>
            <a:r>
              <a:rPr kumimoji="1" lang="en-US" altLang="ja-JP" sz="2000" dirty="0">
                <a:latin typeface="UD デジタル 教科書体 NK-B" panose="02020700000000000000" pitchFamily="18" charset="-128"/>
                <a:ea typeface="UD デジタル 教科書体 NK-B" panose="02020700000000000000" pitchFamily="18" charset="-128"/>
              </a:rPr>
              <a:t>【</a:t>
            </a:r>
            <a:r>
              <a:rPr kumimoji="1" lang="ja-JP" altLang="en-US" sz="2000" dirty="0">
                <a:latin typeface="UD デジタル 教科書体 NK-B" panose="02020700000000000000" pitchFamily="18" charset="-128"/>
                <a:ea typeface="UD デジタル 教科書体 NK-B" panose="02020700000000000000" pitchFamily="18" charset="-128"/>
              </a:rPr>
              <a:t>目標</a:t>
            </a:r>
            <a:r>
              <a:rPr kumimoji="1" lang="en-US" altLang="ja-JP" sz="2000" dirty="0">
                <a:latin typeface="UD デジタル 教科書体 NK-B" panose="02020700000000000000" pitchFamily="18" charset="-128"/>
                <a:ea typeface="UD デジタル 教科書体 NK-B" panose="02020700000000000000" pitchFamily="18" charset="-128"/>
              </a:rPr>
              <a:t>】</a:t>
            </a:r>
          </a:p>
        </p:txBody>
      </p:sp>
      <p:sp>
        <p:nvSpPr>
          <p:cNvPr id="51" name="テキスト ボックス 50"/>
          <p:cNvSpPr txBox="1"/>
          <p:nvPr/>
        </p:nvSpPr>
        <p:spPr>
          <a:xfrm>
            <a:off x="0" y="5599068"/>
            <a:ext cx="2852382" cy="400110"/>
          </a:xfrm>
          <a:prstGeom prst="rect">
            <a:avLst/>
          </a:prstGeom>
          <a:noFill/>
        </p:spPr>
        <p:txBody>
          <a:bodyPr wrap="square" rtlCol="0">
            <a:spAutoFit/>
          </a:bodyPr>
          <a:lstStyle/>
          <a:p>
            <a:r>
              <a:rPr kumimoji="1" lang="en-US" altLang="ja-JP" sz="2000" dirty="0">
                <a:latin typeface="UD デジタル 教科書体 NK-B" panose="02020700000000000000" pitchFamily="18" charset="-128"/>
                <a:ea typeface="UD デジタル 教科書体 NK-B" panose="02020700000000000000" pitchFamily="18" charset="-128"/>
              </a:rPr>
              <a:t>【</a:t>
            </a:r>
            <a:r>
              <a:rPr kumimoji="1" lang="ja-JP" altLang="en-US" sz="2000" dirty="0">
                <a:latin typeface="UD デジタル 教科書体 NK-B" panose="02020700000000000000" pitchFamily="18" charset="-128"/>
                <a:ea typeface="UD デジタル 教科書体 NK-B" panose="02020700000000000000" pitchFamily="18" charset="-128"/>
              </a:rPr>
              <a:t>今後の取組み</a:t>
            </a:r>
            <a:r>
              <a:rPr kumimoji="1" lang="en-US" altLang="ja-JP" sz="2000" dirty="0">
                <a:latin typeface="UD デジタル 教科書体 NK-B" panose="02020700000000000000" pitchFamily="18" charset="-128"/>
                <a:ea typeface="UD デジタル 教科書体 NK-B" panose="02020700000000000000" pitchFamily="18" charset="-128"/>
              </a:rPr>
              <a:t>】</a:t>
            </a:r>
          </a:p>
        </p:txBody>
      </p:sp>
      <p:sp>
        <p:nvSpPr>
          <p:cNvPr id="52" name="角丸四角形 51"/>
          <p:cNvSpPr/>
          <p:nvPr/>
        </p:nvSpPr>
        <p:spPr>
          <a:xfrm>
            <a:off x="173152" y="6020429"/>
            <a:ext cx="9559695" cy="742689"/>
          </a:xfrm>
          <a:prstGeom prst="roundRect">
            <a:avLst>
              <a:gd name="adj" fmla="val 24381"/>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kumimoji="1" lang="ja-JP" altLang="en-US" sz="1700" dirty="0">
                <a:solidFill>
                  <a:schemeClr val="tx1"/>
                </a:solidFill>
                <a:latin typeface="UD デジタル 教科書体 NK-B" panose="02020700000000000000" pitchFamily="18" charset="-128"/>
                <a:ea typeface="UD デジタル 教科書体 NK-B" panose="02020700000000000000" pitchFamily="18" charset="-128"/>
              </a:rPr>
              <a:t>◆　２０２５年の大阪・関西万博をターゲットに</a:t>
            </a:r>
          </a:p>
          <a:p>
            <a:r>
              <a:rPr kumimoji="1" lang="ja-JP" altLang="en-US" sz="1600" dirty="0">
                <a:solidFill>
                  <a:schemeClr val="tx1"/>
                </a:solidFill>
                <a:latin typeface="UD デジタル 教科書体 NK-B" panose="02020700000000000000" pitchFamily="18" charset="-128"/>
                <a:ea typeface="UD デジタル 教科書体 NK-B" panose="02020700000000000000" pitchFamily="18" charset="-128"/>
              </a:rPr>
              <a:t>　（１）水素技術の実用化に向けた支援 （２）ゼロエミッションモビリティの社会実装に向けた支援　に取組む</a:t>
            </a:r>
            <a:endParaRPr kumimoji="1" lang="en-US" altLang="ja-JP" sz="1600" dirty="0">
              <a:solidFill>
                <a:schemeClr val="tx1"/>
              </a:solidFill>
              <a:latin typeface="UD デジタル 教科書体 NK-B" panose="02020700000000000000" pitchFamily="18" charset="-128"/>
              <a:ea typeface="UD デジタル 教科書体 NK-B" panose="02020700000000000000" pitchFamily="18" charset="-128"/>
            </a:endParaRPr>
          </a:p>
        </p:txBody>
      </p:sp>
      <p:sp>
        <p:nvSpPr>
          <p:cNvPr id="26" name="図形 25"/>
          <p:cNvSpPr/>
          <p:nvPr/>
        </p:nvSpPr>
        <p:spPr>
          <a:xfrm rot="19377106" flipV="1">
            <a:off x="-1033989" y="1939449"/>
            <a:ext cx="6214785" cy="4928987"/>
          </a:xfrm>
          <a:prstGeom prst="swooshArrow">
            <a:avLst>
              <a:gd name="adj1" fmla="val 14718"/>
              <a:gd name="adj2" fmla="val 16015"/>
            </a:avLst>
          </a:prstGeom>
          <a:gradFill flip="none" rotWithShape="1">
            <a:gsLst>
              <a:gs pos="0">
                <a:srgbClr val="00B050"/>
              </a:gs>
              <a:gs pos="50000">
                <a:schemeClr val="accent6">
                  <a:lumMod val="75000"/>
                  <a:tint val="44500"/>
                  <a:satMod val="160000"/>
                </a:schemeClr>
              </a:gs>
              <a:gs pos="100000">
                <a:schemeClr val="accent6">
                  <a:lumMod val="75000"/>
                  <a:tint val="23500"/>
                  <a:satMod val="160000"/>
                </a:schemeClr>
              </a:gs>
            </a:gsLst>
            <a:lin ang="10800000" scaled="1"/>
            <a:tileRect/>
          </a:gradFill>
          <a:ln>
            <a:noFill/>
          </a:ln>
          <a:effectLst/>
          <a:scene3d>
            <a:camera prst="orthographicFront"/>
            <a:lightRig rig="flat" dir="t"/>
          </a:scene3d>
          <a:sp3d z="-190500" extrusionH="12700" prstMaterial="plastic">
            <a:bevelT w="50800" h="50800"/>
          </a:sp3d>
        </p:spPr>
      </p:sp>
      <p:sp>
        <p:nvSpPr>
          <p:cNvPr id="35" name="角丸四角形 34"/>
          <p:cNvSpPr/>
          <p:nvPr/>
        </p:nvSpPr>
        <p:spPr>
          <a:xfrm>
            <a:off x="5927345" y="2814019"/>
            <a:ext cx="1249607" cy="349096"/>
          </a:xfrm>
          <a:prstGeom prst="roundRect">
            <a:avLst>
              <a:gd name="adj" fmla="val 6195"/>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r>
              <a:rPr kumimoji="1" lang="ja-JP" altLang="en-US" sz="2000" dirty="0">
                <a:solidFill>
                  <a:schemeClr val="tx1"/>
                </a:solidFill>
                <a:latin typeface="UD デジタル 教科書体 NK-B" panose="02020700000000000000" pitchFamily="18" charset="-128"/>
                <a:ea typeface="UD デジタル 教科書体 NK-B" panose="02020700000000000000" pitchFamily="18" charset="-128"/>
              </a:rPr>
              <a:t>２０２５年</a:t>
            </a:r>
          </a:p>
          <a:p>
            <a:endParaRPr kumimoji="1" lang="en-US" altLang="ja-JP" dirty="0">
              <a:solidFill>
                <a:schemeClr val="tx1"/>
              </a:solidFill>
              <a:latin typeface="UD デジタル 教科書体 NK-B" panose="02020700000000000000" pitchFamily="18" charset="-128"/>
              <a:ea typeface="UD デジタル 教科書体 NK-B" panose="02020700000000000000" pitchFamily="18" charset="-128"/>
            </a:endParaRPr>
          </a:p>
        </p:txBody>
      </p:sp>
      <p:sp>
        <p:nvSpPr>
          <p:cNvPr id="38" name="角丸四角形 37"/>
          <p:cNvSpPr/>
          <p:nvPr/>
        </p:nvSpPr>
        <p:spPr>
          <a:xfrm>
            <a:off x="5622848" y="3282414"/>
            <a:ext cx="2048358" cy="945160"/>
          </a:xfrm>
          <a:prstGeom prst="roundRect">
            <a:avLst/>
          </a:prstGeom>
          <a:solidFill>
            <a:srgbClr val="0070C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p>
            <a:pPr algn="ctr"/>
            <a:r>
              <a:rPr kumimoji="1" lang="ja-JP" altLang="en-US" sz="2000" dirty="0">
                <a:latin typeface="UD デジタル 教科書体 NK-B" panose="02020700000000000000" pitchFamily="18" charset="-128"/>
                <a:ea typeface="UD デジタル 教科書体 NK-B" panose="02020700000000000000" pitchFamily="18" charset="-128"/>
              </a:rPr>
              <a:t>大阪・関西万博</a:t>
            </a:r>
          </a:p>
        </p:txBody>
      </p:sp>
      <p:sp>
        <p:nvSpPr>
          <p:cNvPr id="39" name="角丸四角形 38"/>
          <p:cNvSpPr/>
          <p:nvPr/>
        </p:nvSpPr>
        <p:spPr>
          <a:xfrm>
            <a:off x="7972964" y="3554372"/>
            <a:ext cx="505617" cy="2106448"/>
          </a:xfrm>
          <a:prstGeom prst="roundRect">
            <a:avLst/>
          </a:prstGeom>
          <a:solidFill>
            <a:schemeClr val="accent1">
              <a:lumMod val="40000"/>
              <a:lumOff val="60000"/>
            </a:schemeClr>
          </a:solidFill>
          <a:ln w="3810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vert="eaVert" lIns="36000" rIns="36000" rtlCol="0" anchor="ctr"/>
          <a:lstStyle/>
          <a:p>
            <a:pPr algn="ctr"/>
            <a:r>
              <a:rPr kumimoji="1" lang="ja-JP" altLang="en-US" sz="1400" dirty="0">
                <a:solidFill>
                  <a:schemeClr val="tx1"/>
                </a:solidFill>
                <a:latin typeface="UD デジタル 教科書体 NK-B" panose="02020700000000000000" pitchFamily="18" charset="-128"/>
                <a:ea typeface="UD デジタル 教科書体 NK-B" panose="02020700000000000000" pitchFamily="18" charset="-128"/>
              </a:rPr>
              <a:t>輸入水素の本格導入</a:t>
            </a:r>
          </a:p>
        </p:txBody>
      </p:sp>
      <p:sp>
        <p:nvSpPr>
          <p:cNvPr id="36" name="角丸四角形 35"/>
          <p:cNvSpPr/>
          <p:nvPr/>
        </p:nvSpPr>
        <p:spPr>
          <a:xfrm>
            <a:off x="7656561" y="3254554"/>
            <a:ext cx="1138421" cy="349096"/>
          </a:xfrm>
          <a:prstGeom prst="roundRect">
            <a:avLst>
              <a:gd name="adj" fmla="val 6195"/>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r>
              <a:rPr kumimoji="1" lang="ja-JP" altLang="en-US" sz="1600" dirty="0">
                <a:solidFill>
                  <a:schemeClr val="tx1"/>
                </a:solidFill>
                <a:latin typeface="UD デジタル 教科書体 NK-B" panose="02020700000000000000" pitchFamily="18" charset="-128"/>
                <a:ea typeface="UD デジタル 教科書体 NK-B" panose="02020700000000000000" pitchFamily="18" charset="-128"/>
              </a:rPr>
              <a:t>２０３０頃</a:t>
            </a:r>
          </a:p>
          <a:p>
            <a:endParaRPr kumimoji="1" lang="en-US" altLang="ja-JP" dirty="0">
              <a:solidFill>
                <a:schemeClr val="tx1"/>
              </a:solidFill>
              <a:latin typeface="UD デジタル 教科書体 NK-B" panose="02020700000000000000" pitchFamily="18" charset="-128"/>
              <a:ea typeface="UD デジタル 教科書体 NK-B" panose="02020700000000000000" pitchFamily="18" charset="-128"/>
            </a:endParaRPr>
          </a:p>
        </p:txBody>
      </p:sp>
      <p:sp>
        <p:nvSpPr>
          <p:cNvPr id="41" name="角丸四角形 40"/>
          <p:cNvSpPr/>
          <p:nvPr/>
        </p:nvSpPr>
        <p:spPr>
          <a:xfrm>
            <a:off x="9033476" y="3603650"/>
            <a:ext cx="524453" cy="2057170"/>
          </a:xfrm>
          <a:prstGeom prst="roundRect">
            <a:avLst/>
          </a:prstGeom>
          <a:solidFill>
            <a:schemeClr val="accent1">
              <a:lumMod val="40000"/>
              <a:lumOff val="60000"/>
            </a:schemeClr>
          </a:solidFill>
          <a:ln w="3810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vert="eaVert" lIns="36000" rIns="36000" rtlCol="0" anchor="ctr"/>
          <a:lstStyle/>
          <a:p>
            <a:pPr algn="ctr"/>
            <a:r>
              <a:rPr kumimoji="1" lang="ja-JP" altLang="en-US" sz="1200" dirty="0">
                <a:solidFill>
                  <a:schemeClr val="tx1"/>
                </a:solidFill>
                <a:latin typeface="UD デジタル 教科書体 NK-B" panose="02020700000000000000" pitchFamily="18" charset="-128"/>
                <a:ea typeface="UD デジタル 教科書体 NK-B" panose="02020700000000000000" pitchFamily="18" charset="-128"/>
              </a:rPr>
              <a:t>カーボンニュートラルの実現</a:t>
            </a:r>
            <a:endParaRPr kumimoji="1" lang="en-US" altLang="ja-JP" sz="1200" dirty="0">
              <a:solidFill>
                <a:schemeClr val="tx1"/>
              </a:solidFill>
              <a:latin typeface="UD デジタル 教科書体 NK-B" panose="02020700000000000000" pitchFamily="18" charset="-128"/>
              <a:ea typeface="UD デジタル 教科書体 NK-B" panose="02020700000000000000" pitchFamily="18" charset="-128"/>
            </a:endParaRPr>
          </a:p>
        </p:txBody>
      </p:sp>
      <p:sp>
        <p:nvSpPr>
          <p:cNvPr id="28" name="角丸四角形 27"/>
          <p:cNvSpPr/>
          <p:nvPr/>
        </p:nvSpPr>
        <p:spPr>
          <a:xfrm>
            <a:off x="8597685" y="3267679"/>
            <a:ext cx="1377645" cy="349096"/>
          </a:xfrm>
          <a:prstGeom prst="roundRect">
            <a:avLst>
              <a:gd name="adj" fmla="val 6195"/>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r>
              <a:rPr kumimoji="1" lang="ja-JP" altLang="en-US" sz="1600" dirty="0">
                <a:solidFill>
                  <a:schemeClr val="tx1"/>
                </a:solidFill>
                <a:latin typeface="UD デジタル 教科書体 NK-B" panose="02020700000000000000" pitchFamily="18" charset="-128"/>
                <a:ea typeface="UD デジタル 教科書体 NK-B" panose="02020700000000000000" pitchFamily="18" charset="-128"/>
              </a:rPr>
              <a:t>２０５０頃</a:t>
            </a:r>
          </a:p>
          <a:p>
            <a:endParaRPr kumimoji="1" lang="en-US" altLang="ja-JP" dirty="0">
              <a:solidFill>
                <a:schemeClr val="tx1"/>
              </a:solidFill>
              <a:latin typeface="UD デジタル 教科書体 NK-B" panose="02020700000000000000" pitchFamily="18" charset="-128"/>
              <a:ea typeface="UD デジタル 教科書体 NK-B" panose="02020700000000000000" pitchFamily="18" charset="-128"/>
            </a:endParaRPr>
          </a:p>
        </p:txBody>
      </p:sp>
      <p:sp>
        <p:nvSpPr>
          <p:cNvPr id="24" name="テキスト ボックス 23"/>
          <p:cNvSpPr txBox="1"/>
          <p:nvPr/>
        </p:nvSpPr>
        <p:spPr>
          <a:xfrm>
            <a:off x="54596" y="1473603"/>
            <a:ext cx="5339744" cy="400110"/>
          </a:xfrm>
          <a:prstGeom prst="rect">
            <a:avLst/>
          </a:prstGeom>
          <a:noFill/>
        </p:spPr>
        <p:txBody>
          <a:bodyPr wrap="square" rtlCol="0">
            <a:spAutoFit/>
          </a:bodyPr>
          <a:lstStyle/>
          <a:p>
            <a:r>
              <a:rPr kumimoji="1" lang="en-US" altLang="ja-JP" sz="2000" dirty="0">
                <a:latin typeface="UD デジタル 教科書体 NK-B" panose="02020700000000000000" pitchFamily="18" charset="-128"/>
                <a:ea typeface="UD デジタル 教科書体 NK-B" panose="02020700000000000000" pitchFamily="18" charset="-128"/>
              </a:rPr>
              <a:t>【</a:t>
            </a:r>
            <a:r>
              <a:rPr kumimoji="1" lang="ja-JP" altLang="en-US" sz="2000" dirty="0">
                <a:latin typeface="UD デジタル 教科書体 NK-B" panose="02020700000000000000" pitchFamily="18" charset="-128"/>
                <a:ea typeface="UD デジタル 教科書体 NK-B" panose="02020700000000000000" pitchFamily="18" charset="-128"/>
              </a:rPr>
              <a:t>水素の利活用拡大に向けた取組の方向性</a:t>
            </a:r>
            <a:r>
              <a:rPr kumimoji="1" lang="en-US" altLang="ja-JP" sz="2000" dirty="0">
                <a:latin typeface="UD デジタル 教科書体 NK-B" panose="02020700000000000000" pitchFamily="18" charset="-128"/>
                <a:ea typeface="UD デジタル 教科書体 NK-B" panose="02020700000000000000" pitchFamily="18" charset="-128"/>
              </a:rPr>
              <a:t>】</a:t>
            </a:r>
          </a:p>
        </p:txBody>
      </p:sp>
      <p:sp>
        <p:nvSpPr>
          <p:cNvPr id="9" name="楕円 8"/>
          <p:cNvSpPr/>
          <p:nvPr/>
        </p:nvSpPr>
        <p:spPr>
          <a:xfrm>
            <a:off x="1672190" y="3998588"/>
            <a:ext cx="2555831" cy="1454255"/>
          </a:xfrm>
          <a:prstGeom prst="ellipse">
            <a:avLst/>
          </a:prstGeom>
          <a:solidFill>
            <a:schemeClr val="accent6">
              <a:lumMod val="60000"/>
              <a:lumOff val="40000"/>
            </a:schemeClr>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3" name="角丸四角形 42"/>
          <p:cNvSpPr/>
          <p:nvPr/>
        </p:nvSpPr>
        <p:spPr>
          <a:xfrm>
            <a:off x="1395106" y="4159054"/>
            <a:ext cx="2960688" cy="350910"/>
          </a:xfrm>
          <a:prstGeom prst="roundRect">
            <a:avLst>
              <a:gd name="adj" fmla="val 6195"/>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r>
              <a:rPr kumimoji="1" lang="ja-JP" altLang="en-US" sz="1600" dirty="0">
                <a:solidFill>
                  <a:schemeClr val="tx1"/>
                </a:solidFill>
                <a:latin typeface="UD デジタル 教科書体 NK-B" panose="02020700000000000000" pitchFamily="18" charset="-128"/>
                <a:ea typeface="UD デジタル 教科書体 NK-B" panose="02020700000000000000" pitchFamily="18" charset="-128"/>
              </a:rPr>
              <a:t>水素活用プロジェクトの実現</a:t>
            </a:r>
            <a:endParaRPr kumimoji="1" lang="en-US" altLang="ja-JP" sz="1600" dirty="0">
              <a:solidFill>
                <a:schemeClr val="tx1"/>
              </a:solidFill>
              <a:latin typeface="UD デジタル 教科書体 NK-B" panose="02020700000000000000" pitchFamily="18" charset="-128"/>
              <a:ea typeface="UD デジタル 教科書体 NK-B" panose="02020700000000000000" pitchFamily="18" charset="-128"/>
            </a:endParaRPr>
          </a:p>
        </p:txBody>
      </p:sp>
      <p:sp>
        <p:nvSpPr>
          <p:cNvPr id="2" name="テキスト ボックス 1"/>
          <p:cNvSpPr txBox="1"/>
          <p:nvPr/>
        </p:nvSpPr>
        <p:spPr>
          <a:xfrm>
            <a:off x="7621285" y="5732569"/>
            <a:ext cx="2104520" cy="261610"/>
          </a:xfrm>
          <a:prstGeom prst="rect">
            <a:avLst/>
          </a:prstGeom>
          <a:noFill/>
        </p:spPr>
        <p:txBody>
          <a:bodyPr wrap="square" rtlCol="0">
            <a:spAutoFit/>
          </a:bodyPr>
          <a:lstStyle/>
          <a:p>
            <a:pPr algn="r"/>
            <a:r>
              <a:rPr kumimoji="1" lang="ja-JP" altLang="en-US" sz="1100" dirty="0">
                <a:latin typeface="UD デジタル 教科書体 NK-R" panose="02020400000000000000" pitchFamily="18" charset="-128"/>
                <a:ea typeface="UD デジタル 教科書体 NK-R" panose="02020400000000000000" pitchFamily="18" charset="-128"/>
              </a:rPr>
              <a:t>（参考）</a:t>
            </a:r>
            <a:r>
              <a:rPr kumimoji="1" lang="en-US" altLang="ja-JP" sz="1100" dirty="0">
                <a:latin typeface="UD デジタル 教科書体 NK-R" panose="02020400000000000000" pitchFamily="18" charset="-128"/>
                <a:ea typeface="UD デジタル 教科書体 NK-R" panose="02020400000000000000" pitchFamily="18" charset="-128"/>
              </a:rPr>
              <a:t>H2Osaka</a:t>
            </a:r>
            <a:r>
              <a:rPr kumimoji="1" lang="ja-JP" altLang="en-US" sz="1100" dirty="0">
                <a:latin typeface="UD デジタル 教科書体 NK-R" panose="02020400000000000000" pitchFamily="18" charset="-128"/>
                <a:ea typeface="UD デジタル 教科書体 NK-R" panose="02020400000000000000" pitchFamily="18" charset="-128"/>
              </a:rPr>
              <a:t>ビジョン２０２２</a:t>
            </a:r>
            <a:endParaRPr kumimoji="1" lang="en-US" altLang="ja-JP" sz="1100" dirty="0">
              <a:latin typeface="UD デジタル 教科書体 NK-R" panose="02020400000000000000" pitchFamily="18" charset="-128"/>
              <a:ea typeface="UD デジタル 教科書体 NK-R" panose="02020400000000000000" pitchFamily="18" charset="-128"/>
            </a:endParaRPr>
          </a:p>
        </p:txBody>
      </p:sp>
      <p:sp>
        <p:nvSpPr>
          <p:cNvPr id="42" name="角丸四角形 41"/>
          <p:cNvSpPr/>
          <p:nvPr/>
        </p:nvSpPr>
        <p:spPr>
          <a:xfrm>
            <a:off x="275968" y="1885007"/>
            <a:ext cx="10181677" cy="625944"/>
          </a:xfrm>
          <a:prstGeom prst="roundRect">
            <a:avLst>
              <a:gd name="adj" fmla="val 6195"/>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nSpc>
                <a:spcPts val="2300"/>
              </a:lnSpc>
            </a:pPr>
            <a:r>
              <a:rPr kumimoji="1" lang="ja-JP" altLang="en-US" dirty="0">
                <a:solidFill>
                  <a:schemeClr val="tx1"/>
                </a:solidFill>
                <a:latin typeface="UD デジタル 教科書体 NK-B" panose="02020700000000000000" pitchFamily="18" charset="-128"/>
                <a:ea typeface="UD デジタル 教科書体 NK-B" panose="02020700000000000000" pitchFamily="18" charset="-128"/>
              </a:rPr>
              <a:t>大阪・関西万博が開催される２０２５年をターゲットに</a:t>
            </a:r>
            <a:endParaRPr kumimoji="1" lang="en-US" altLang="ja-JP" dirty="0">
              <a:solidFill>
                <a:schemeClr val="tx1"/>
              </a:solidFill>
              <a:latin typeface="UD デジタル 教科書体 NK-B" panose="02020700000000000000" pitchFamily="18" charset="-128"/>
              <a:ea typeface="UD デジタル 教科書体 NK-B" panose="02020700000000000000" pitchFamily="18" charset="-128"/>
            </a:endParaRPr>
          </a:p>
          <a:p>
            <a:pPr>
              <a:lnSpc>
                <a:spcPts val="2300"/>
              </a:lnSpc>
            </a:pPr>
            <a:r>
              <a:rPr kumimoji="1" lang="ja-JP" altLang="en-US" dirty="0">
                <a:solidFill>
                  <a:schemeClr val="tx1"/>
                </a:solidFill>
                <a:latin typeface="UD デジタル 教科書体 NK-B" panose="02020700000000000000" pitchFamily="18" charset="-128"/>
                <a:ea typeface="UD デジタル 教科書体 NK-B" panose="02020700000000000000" pitchFamily="18" charset="-128"/>
              </a:rPr>
              <a:t>● 万博会場内外での最先端技術の披露、技術の実証・活用</a:t>
            </a:r>
          </a:p>
          <a:p>
            <a:pPr>
              <a:lnSpc>
                <a:spcPts val="2300"/>
              </a:lnSpc>
            </a:pPr>
            <a:r>
              <a:rPr kumimoji="1" lang="ja-JP" altLang="en-US" dirty="0">
                <a:solidFill>
                  <a:schemeClr val="tx1"/>
                </a:solidFill>
                <a:latin typeface="UD デジタル 教科書体 NK-B" panose="02020700000000000000" pitchFamily="18" charset="-128"/>
                <a:ea typeface="UD デジタル 教科書体 NK-B" panose="02020700000000000000" pitchFamily="18" charset="-128"/>
              </a:rPr>
              <a:t>● </a:t>
            </a:r>
            <a:r>
              <a:rPr kumimoji="1" lang="en-US" altLang="ja-JP" dirty="0">
                <a:solidFill>
                  <a:schemeClr val="tx1"/>
                </a:solidFill>
                <a:latin typeface="UD デジタル 教科書体 NK-B" panose="02020700000000000000" pitchFamily="18" charset="-128"/>
                <a:ea typeface="UD デジタル 教科書体 NK-B" panose="02020700000000000000" pitchFamily="18" charset="-128"/>
              </a:rPr>
              <a:t>FC</a:t>
            </a:r>
            <a:r>
              <a:rPr kumimoji="1" lang="ja-JP" altLang="en-US" dirty="0">
                <a:solidFill>
                  <a:schemeClr val="tx1"/>
                </a:solidFill>
                <a:latin typeface="UD デジタル 教科書体 NK-B" panose="02020700000000000000" pitchFamily="18" charset="-128"/>
                <a:ea typeface="UD デジタル 教科書体 NK-B" panose="02020700000000000000" pitchFamily="18" charset="-128"/>
              </a:rPr>
              <a:t>バス・</a:t>
            </a:r>
            <a:r>
              <a:rPr kumimoji="1" lang="en-US" altLang="ja-JP" dirty="0">
                <a:solidFill>
                  <a:schemeClr val="tx1"/>
                </a:solidFill>
                <a:latin typeface="UD デジタル 教科書体 NK-B" panose="02020700000000000000" pitchFamily="18" charset="-128"/>
                <a:ea typeface="UD デジタル 教科書体 NK-B" panose="02020700000000000000" pitchFamily="18" charset="-128"/>
              </a:rPr>
              <a:t>FC</a:t>
            </a:r>
            <a:r>
              <a:rPr kumimoji="1" lang="ja-JP" altLang="en-US" dirty="0">
                <a:solidFill>
                  <a:schemeClr val="tx1"/>
                </a:solidFill>
                <a:latin typeface="UD デジタル 教科書体 NK-B" panose="02020700000000000000" pitchFamily="18" charset="-128"/>
                <a:ea typeface="UD デジタル 教科書体 NK-B" panose="02020700000000000000" pitchFamily="18" charset="-128"/>
              </a:rPr>
              <a:t>船活用など、ゼロエミッションモビリティの社会実装に向けた支援</a:t>
            </a:r>
          </a:p>
        </p:txBody>
      </p:sp>
      <p:sp>
        <p:nvSpPr>
          <p:cNvPr id="45" name="角丸四角形 44"/>
          <p:cNvSpPr/>
          <p:nvPr/>
        </p:nvSpPr>
        <p:spPr>
          <a:xfrm>
            <a:off x="1550149" y="4708590"/>
            <a:ext cx="2863888" cy="609284"/>
          </a:xfrm>
          <a:prstGeom prst="roundRect">
            <a:avLst>
              <a:gd name="adj" fmla="val 6195"/>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r>
              <a:rPr kumimoji="1" lang="ja-JP" altLang="en-US" sz="1600" dirty="0">
                <a:solidFill>
                  <a:schemeClr val="tx1"/>
                </a:solidFill>
                <a:latin typeface="UD デジタル 教科書体 NK-B" panose="02020700000000000000" pitchFamily="18" charset="-128"/>
                <a:ea typeface="UD デジタル 教科書体 NK-B" panose="02020700000000000000" pitchFamily="18" charset="-128"/>
              </a:rPr>
              <a:t>水素技術の実用化に向け　</a:t>
            </a:r>
          </a:p>
          <a:p>
            <a:pPr algn="ctr"/>
            <a:r>
              <a:rPr kumimoji="1" lang="ja-JP" altLang="en-US" sz="1600" dirty="0">
                <a:solidFill>
                  <a:schemeClr val="tx1"/>
                </a:solidFill>
                <a:latin typeface="UD デジタル 教科書体 NK-B" panose="02020700000000000000" pitchFamily="18" charset="-128"/>
                <a:ea typeface="UD デジタル 教科書体 NK-B" panose="02020700000000000000" pitchFamily="18" charset="-128"/>
              </a:rPr>
              <a:t>技術開発を加速化</a:t>
            </a:r>
          </a:p>
        </p:txBody>
      </p:sp>
      <p:sp>
        <p:nvSpPr>
          <p:cNvPr id="3" name="二等辺三角形 2"/>
          <p:cNvSpPr/>
          <p:nvPr/>
        </p:nvSpPr>
        <p:spPr>
          <a:xfrm rot="10800000">
            <a:off x="2621732" y="4482061"/>
            <a:ext cx="656746" cy="223085"/>
          </a:xfrm>
          <a:prstGeom prst="triangl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0" name="角丸四角形 29"/>
          <p:cNvSpPr/>
          <p:nvPr/>
        </p:nvSpPr>
        <p:spPr>
          <a:xfrm>
            <a:off x="7065969" y="2826453"/>
            <a:ext cx="3215152" cy="349096"/>
          </a:xfrm>
          <a:prstGeom prst="roundRect">
            <a:avLst>
              <a:gd name="adj" fmla="val 6195"/>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r>
              <a:rPr kumimoji="1" lang="ja-JP" altLang="en-US" sz="2000" dirty="0">
                <a:solidFill>
                  <a:schemeClr val="tx1"/>
                </a:solidFill>
                <a:latin typeface="UD デジタル 教科書体 NK-B" panose="02020700000000000000" pitchFamily="18" charset="-128"/>
                <a:ea typeface="UD デジタル 教科書体 NK-B" panose="02020700000000000000" pitchFamily="18" charset="-128"/>
              </a:rPr>
              <a:t>２０３０～２０５０年頃</a:t>
            </a:r>
          </a:p>
          <a:p>
            <a:endParaRPr kumimoji="1" lang="en-US" altLang="ja-JP" dirty="0">
              <a:solidFill>
                <a:schemeClr val="tx1"/>
              </a:solidFill>
              <a:latin typeface="UD デジタル 教科書体 NK-B" panose="02020700000000000000" pitchFamily="18" charset="-128"/>
              <a:ea typeface="UD デジタル 教科書体 NK-B" panose="02020700000000000000" pitchFamily="18" charset="-128"/>
            </a:endParaRPr>
          </a:p>
        </p:txBody>
      </p:sp>
      <p:sp>
        <p:nvSpPr>
          <p:cNvPr id="40" name="角丸四角形 39"/>
          <p:cNvSpPr/>
          <p:nvPr/>
        </p:nvSpPr>
        <p:spPr>
          <a:xfrm>
            <a:off x="467532" y="2902591"/>
            <a:ext cx="1249607" cy="349096"/>
          </a:xfrm>
          <a:prstGeom prst="roundRect">
            <a:avLst>
              <a:gd name="adj" fmla="val 6195"/>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r>
              <a:rPr kumimoji="1" lang="ja-JP" altLang="en-US" sz="2000" dirty="0">
                <a:solidFill>
                  <a:schemeClr val="tx1"/>
                </a:solidFill>
                <a:latin typeface="UD デジタル 教科書体 NK-B" panose="02020700000000000000" pitchFamily="18" charset="-128"/>
                <a:ea typeface="UD デジタル 教科書体 NK-B" panose="02020700000000000000" pitchFamily="18" charset="-128"/>
              </a:rPr>
              <a:t>２０２２年</a:t>
            </a:r>
          </a:p>
          <a:p>
            <a:endParaRPr kumimoji="1" lang="en-US" altLang="ja-JP" dirty="0">
              <a:solidFill>
                <a:schemeClr val="tx1"/>
              </a:solidFill>
              <a:latin typeface="UD デジタル 教科書体 NK-B" panose="02020700000000000000" pitchFamily="18" charset="-128"/>
              <a:ea typeface="UD デジタル 教科書体 NK-B" panose="02020700000000000000" pitchFamily="18" charset="-128"/>
            </a:endParaRPr>
          </a:p>
        </p:txBody>
      </p:sp>
      <p:sp>
        <p:nvSpPr>
          <p:cNvPr id="49" name="楕円 48"/>
          <p:cNvSpPr/>
          <p:nvPr/>
        </p:nvSpPr>
        <p:spPr>
          <a:xfrm>
            <a:off x="5537089" y="4366386"/>
            <a:ext cx="2190852" cy="484841"/>
          </a:xfrm>
          <a:prstGeom prst="ellipse">
            <a:avLst/>
          </a:prstGeom>
          <a:solidFill>
            <a:schemeClr val="accent6">
              <a:lumMod val="60000"/>
              <a:lumOff val="40000"/>
            </a:schemeClr>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0" name="角丸四角形 49"/>
          <p:cNvSpPr/>
          <p:nvPr/>
        </p:nvSpPr>
        <p:spPr>
          <a:xfrm>
            <a:off x="5271818" y="4294800"/>
            <a:ext cx="2863888" cy="609284"/>
          </a:xfrm>
          <a:prstGeom prst="roundRect">
            <a:avLst>
              <a:gd name="adj" fmla="val 6195"/>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r>
              <a:rPr kumimoji="1" lang="ja-JP" altLang="en-US" sz="1600" dirty="0">
                <a:solidFill>
                  <a:schemeClr val="tx1"/>
                </a:solidFill>
                <a:latin typeface="UD デジタル 教科書体 NK-B" panose="02020700000000000000" pitchFamily="18" charset="-128"/>
                <a:ea typeface="UD デジタル 教科書体 NK-B" panose="02020700000000000000" pitchFamily="18" charset="-128"/>
              </a:rPr>
              <a:t>万博会場内外での</a:t>
            </a:r>
            <a:endParaRPr kumimoji="1" lang="en-US" altLang="ja-JP" sz="1600" dirty="0">
              <a:solidFill>
                <a:schemeClr val="tx1"/>
              </a:solidFill>
              <a:latin typeface="UD デジタル 教科書体 NK-B" panose="02020700000000000000" pitchFamily="18" charset="-128"/>
              <a:ea typeface="UD デジタル 教科書体 NK-B" panose="02020700000000000000" pitchFamily="18" charset="-128"/>
            </a:endParaRPr>
          </a:p>
          <a:p>
            <a:pPr algn="ctr"/>
            <a:r>
              <a:rPr kumimoji="1" lang="ja-JP" altLang="en-US" sz="1600" dirty="0">
                <a:solidFill>
                  <a:schemeClr val="tx1"/>
                </a:solidFill>
                <a:latin typeface="UD デジタル 教科書体 NK-B" panose="02020700000000000000" pitchFamily="18" charset="-128"/>
                <a:ea typeface="UD デジタル 教科書体 NK-B" panose="02020700000000000000" pitchFamily="18" charset="-128"/>
              </a:rPr>
              <a:t>水素技術実証</a:t>
            </a:r>
          </a:p>
        </p:txBody>
      </p:sp>
      <p:sp>
        <p:nvSpPr>
          <p:cNvPr id="8" name="スライド番号プレースホルダー 7"/>
          <p:cNvSpPr>
            <a:spLocks noGrp="1"/>
          </p:cNvSpPr>
          <p:nvPr>
            <p:ph type="sldNum" sz="quarter" idx="12"/>
          </p:nvPr>
        </p:nvSpPr>
        <p:spPr/>
        <p:txBody>
          <a:bodyPr/>
          <a:lstStyle/>
          <a:p>
            <a:fld id="{87C2D5A9-7FE8-4BCE-BC19-6C3698A60E78}" type="slidenum">
              <a:rPr kumimoji="1" lang="ja-JP" altLang="en-US" smtClean="0"/>
              <a:t>6</a:t>
            </a:fld>
            <a:endParaRPr kumimoji="1" lang="ja-JP" altLang="en-US"/>
          </a:p>
        </p:txBody>
      </p:sp>
      <p:pic>
        <p:nvPicPr>
          <p:cNvPr id="31" name="図 30"/>
          <p:cNvPicPr>
            <a:picLocks noChangeAspect="1"/>
          </p:cNvPicPr>
          <p:nvPr/>
        </p:nvPicPr>
        <p:blipFill>
          <a:blip r:embed="rId2"/>
          <a:stretch>
            <a:fillRect/>
          </a:stretch>
        </p:blipFill>
        <p:spPr>
          <a:xfrm>
            <a:off x="6283351" y="4875886"/>
            <a:ext cx="738381" cy="1085853"/>
          </a:xfrm>
          <a:prstGeom prst="rect">
            <a:avLst/>
          </a:prstGeom>
        </p:spPr>
      </p:pic>
    </p:spTree>
    <p:extLst>
      <p:ext uri="{BB962C8B-B14F-4D97-AF65-F5344CB8AC3E}">
        <p14:creationId xmlns:p14="http://schemas.microsoft.com/office/powerpoint/2010/main" val="238934365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角丸四角形 28"/>
          <p:cNvSpPr/>
          <p:nvPr/>
        </p:nvSpPr>
        <p:spPr>
          <a:xfrm>
            <a:off x="-16399" y="4276079"/>
            <a:ext cx="9866359" cy="2581921"/>
          </a:xfrm>
          <a:prstGeom prst="roundRect">
            <a:avLst>
              <a:gd name="adj" fmla="val 6195"/>
            </a:avLst>
          </a:prstGeom>
          <a:solidFill>
            <a:schemeClr val="accent1">
              <a:lumMod val="20000"/>
              <a:lumOff val="80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dirty="0">
                <a:solidFill>
                  <a:schemeClr val="tx1"/>
                </a:solidFill>
                <a:latin typeface="UD デジタル 教科書体 NK-B" panose="02020700000000000000" pitchFamily="18" charset="-128"/>
                <a:ea typeface="UD デジタル 教科書体 NK-B" panose="02020700000000000000" pitchFamily="18" charset="-128"/>
              </a:rPr>
              <a:t>　</a:t>
            </a:r>
            <a:endParaRPr kumimoji="1" lang="en-US" altLang="ja-JP" dirty="0">
              <a:solidFill>
                <a:schemeClr val="tx1"/>
              </a:solidFill>
              <a:latin typeface="UD デジタル 教科書体 NK-B" panose="02020700000000000000" pitchFamily="18" charset="-128"/>
              <a:ea typeface="UD デジタル 教科書体 NK-B" panose="02020700000000000000" pitchFamily="18" charset="-128"/>
            </a:endParaRPr>
          </a:p>
        </p:txBody>
      </p:sp>
      <p:sp>
        <p:nvSpPr>
          <p:cNvPr id="4" name="角丸四角形 3"/>
          <p:cNvSpPr/>
          <p:nvPr/>
        </p:nvSpPr>
        <p:spPr>
          <a:xfrm>
            <a:off x="39641" y="1002480"/>
            <a:ext cx="9844103" cy="3182947"/>
          </a:xfrm>
          <a:prstGeom prst="roundRect">
            <a:avLst>
              <a:gd name="adj" fmla="val 6195"/>
            </a:avLst>
          </a:prstGeom>
          <a:solidFill>
            <a:schemeClr val="accent1">
              <a:lumMod val="20000"/>
              <a:lumOff val="80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dirty="0">
                <a:solidFill>
                  <a:schemeClr val="tx1"/>
                </a:solidFill>
                <a:latin typeface="UD デジタル 教科書体 NK-B" panose="02020700000000000000" pitchFamily="18" charset="-128"/>
                <a:ea typeface="UD デジタル 教科書体 NK-B" panose="02020700000000000000" pitchFamily="18" charset="-128"/>
              </a:rPr>
              <a:t>　</a:t>
            </a:r>
            <a:endParaRPr kumimoji="1" lang="en-US" altLang="ja-JP" dirty="0">
              <a:solidFill>
                <a:schemeClr val="tx1"/>
              </a:solidFill>
              <a:latin typeface="UD デジタル 教科書体 NK-B" panose="02020700000000000000" pitchFamily="18" charset="-128"/>
              <a:ea typeface="UD デジタル 教科書体 NK-B" panose="02020700000000000000" pitchFamily="18" charset="-128"/>
            </a:endParaRPr>
          </a:p>
        </p:txBody>
      </p:sp>
      <p:sp>
        <p:nvSpPr>
          <p:cNvPr id="10" name="テキスト ボックス 9"/>
          <p:cNvSpPr txBox="1"/>
          <p:nvPr/>
        </p:nvSpPr>
        <p:spPr>
          <a:xfrm>
            <a:off x="39641" y="595193"/>
            <a:ext cx="2280478" cy="400110"/>
          </a:xfrm>
          <a:prstGeom prst="rect">
            <a:avLst/>
          </a:prstGeom>
          <a:noFill/>
        </p:spPr>
        <p:txBody>
          <a:bodyPr wrap="square" rtlCol="0">
            <a:spAutoFit/>
          </a:bodyPr>
          <a:lstStyle/>
          <a:p>
            <a:r>
              <a:rPr kumimoji="1" lang="en-US" altLang="ja-JP" sz="2000" dirty="0">
                <a:latin typeface="UD デジタル 教科書体 NK-B" panose="02020700000000000000" pitchFamily="18" charset="-128"/>
                <a:ea typeface="UD デジタル 教科書体 NK-B" panose="02020700000000000000" pitchFamily="18" charset="-128"/>
              </a:rPr>
              <a:t>【</a:t>
            </a:r>
            <a:r>
              <a:rPr kumimoji="1" lang="ja-JP" altLang="en-US" sz="2000" dirty="0">
                <a:latin typeface="UD デジタル 教科書体 NK-B" panose="02020700000000000000" pitchFamily="18" charset="-128"/>
                <a:ea typeface="UD デジタル 教科書体 NK-B" panose="02020700000000000000" pitchFamily="18" charset="-128"/>
              </a:rPr>
              <a:t>連携内容</a:t>
            </a:r>
            <a:r>
              <a:rPr kumimoji="1" lang="en-US" altLang="ja-JP" sz="2000" dirty="0">
                <a:latin typeface="UD デジタル 教科書体 NK-B" panose="02020700000000000000" pitchFamily="18" charset="-128"/>
                <a:ea typeface="UD デジタル 教科書体 NK-B" panose="02020700000000000000" pitchFamily="18" charset="-128"/>
              </a:rPr>
              <a:t>】</a:t>
            </a:r>
          </a:p>
        </p:txBody>
      </p:sp>
      <p:sp>
        <p:nvSpPr>
          <p:cNvPr id="43" name="角丸四角形 42"/>
          <p:cNvSpPr/>
          <p:nvPr/>
        </p:nvSpPr>
        <p:spPr>
          <a:xfrm>
            <a:off x="2954534" y="1158248"/>
            <a:ext cx="3298669" cy="516219"/>
          </a:xfrm>
          <a:prstGeom prst="roundRect">
            <a:avLst>
              <a:gd name="adj" fmla="val 11811"/>
            </a:avLst>
          </a:prstGeom>
          <a:solidFill>
            <a:schemeClr val="bg1"/>
          </a:solidFill>
          <a:ln w="28575">
            <a:solidFill>
              <a:schemeClr val="accent6">
                <a:lumMod val="60000"/>
                <a:lumOff val="40000"/>
              </a:schemeClr>
            </a:solidFill>
          </a:ln>
        </p:spPr>
        <p:style>
          <a:lnRef idx="2">
            <a:schemeClr val="accent1"/>
          </a:lnRef>
          <a:fillRef idx="1">
            <a:schemeClr val="lt1"/>
          </a:fillRef>
          <a:effectRef idx="0">
            <a:schemeClr val="accent1"/>
          </a:effectRef>
          <a:fontRef idx="minor">
            <a:schemeClr val="dk1"/>
          </a:fontRef>
        </p:style>
        <p:txBody>
          <a:bodyPr lIns="0" tIns="0" rIns="0" bIns="0" rtlCol="0" anchor="ctr" anchorCtr="0"/>
          <a:lstStyle/>
          <a:p>
            <a:r>
              <a:rPr kumimoji="1" lang="ja-JP" altLang="en-US" sz="1600" dirty="0">
                <a:solidFill>
                  <a:schemeClr val="tx1"/>
                </a:solidFill>
                <a:latin typeface="UD デジタル 教科書体 NK-B" panose="02020700000000000000" pitchFamily="18" charset="-128"/>
                <a:ea typeface="UD デジタル 教科書体 NK-B" panose="02020700000000000000" pitchFamily="18" charset="-128"/>
              </a:rPr>
              <a:t>　◇事業者によるコンソーシアム</a:t>
            </a:r>
            <a:endParaRPr kumimoji="1" lang="en-US" altLang="ja-JP" sz="1600" dirty="0">
              <a:solidFill>
                <a:schemeClr val="tx1"/>
              </a:solidFill>
              <a:latin typeface="UD デジタル 教科書体 NK-B" panose="02020700000000000000" pitchFamily="18" charset="-128"/>
              <a:ea typeface="UD デジタル 教科書体 NK-B" panose="02020700000000000000" pitchFamily="18" charset="-128"/>
            </a:endParaRPr>
          </a:p>
          <a:p>
            <a:r>
              <a:rPr kumimoji="1" lang="ja-JP" altLang="en-US" sz="1600" dirty="0">
                <a:solidFill>
                  <a:schemeClr val="tx1"/>
                </a:solidFill>
                <a:latin typeface="UD デジタル 教科書体 NK-B" panose="02020700000000000000" pitchFamily="18" charset="-128"/>
                <a:ea typeface="UD デジタル 教科書体 NK-B" panose="02020700000000000000" pitchFamily="18" charset="-128"/>
              </a:rPr>
              <a:t>　　ネットワークの相互利用支援</a:t>
            </a:r>
            <a:endParaRPr kumimoji="1" lang="en-US" altLang="ja-JP" sz="1600" dirty="0">
              <a:solidFill>
                <a:schemeClr val="tx1"/>
              </a:solidFill>
              <a:latin typeface="UD デジタル 教科書体 NK-B" panose="02020700000000000000" pitchFamily="18" charset="-128"/>
              <a:ea typeface="UD デジタル 教科書体 NK-B" panose="02020700000000000000" pitchFamily="18" charset="-128"/>
            </a:endParaRPr>
          </a:p>
        </p:txBody>
      </p:sp>
      <p:sp>
        <p:nvSpPr>
          <p:cNvPr id="27" name="テキスト ボックス 26"/>
          <p:cNvSpPr txBox="1"/>
          <p:nvPr/>
        </p:nvSpPr>
        <p:spPr>
          <a:xfrm>
            <a:off x="2383574" y="650576"/>
            <a:ext cx="4603469" cy="380480"/>
          </a:xfrm>
          <a:prstGeom prst="rect">
            <a:avLst/>
          </a:prstGeom>
          <a:noFill/>
        </p:spPr>
        <p:txBody>
          <a:bodyPr wrap="square" lIns="0" tIns="36000" rIns="0" bIns="36000" rtlCol="0">
            <a:spAutoFit/>
          </a:bodyPr>
          <a:lstStyle/>
          <a:p>
            <a:pPr algn="ctr"/>
            <a:r>
              <a:rPr kumimoji="1" lang="ja-JP" altLang="en-US" sz="2000" dirty="0">
                <a:latin typeface="UD デジタル 教科書体 NK-B" panose="02020700000000000000" pitchFamily="18" charset="-128"/>
                <a:ea typeface="UD デジタル 教科書体 NK-B" panose="02020700000000000000" pitchFamily="18" charset="-128"/>
              </a:rPr>
              <a:t>２０２２年度</a:t>
            </a:r>
          </a:p>
        </p:txBody>
      </p:sp>
      <p:sp>
        <p:nvSpPr>
          <p:cNvPr id="28" name="テキスト ボックス 27"/>
          <p:cNvSpPr txBox="1"/>
          <p:nvPr/>
        </p:nvSpPr>
        <p:spPr>
          <a:xfrm>
            <a:off x="5956612" y="627551"/>
            <a:ext cx="4603469" cy="380480"/>
          </a:xfrm>
          <a:prstGeom prst="rect">
            <a:avLst/>
          </a:prstGeom>
          <a:noFill/>
        </p:spPr>
        <p:txBody>
          <a:bodyPr wrap="square" lIns="0" tIns="36000" rIns="0" bIns="36000" rtlCol="0">
            <a:spAutoFit/>
          </a:bodyPr>
          <a:lstStyle/>
          <a:p>
            <a:pPr algn="ctr"/>
            <a:r>
              <a:rPr kumimoji="1" lang="ja-JP" altLang="en-US" sz="2000" dirty="0">
                <a:latin typeface="UD デジタル 教科書体 NK-B" panose="02020700000000000000" pitchFamily="18" charset="-128"/>
                <a:ea typeface="UD デジタル 教科書体 NK-B" panose="02020700000000000000" pitchFamily="18" charset="-128"/>
              </a:rPr>
              <a:t>２０２３～</a:t>
            </a:r>
            <a:r>
              <a:rPr kumimoji="1" lang="en-US" altLang="ja-JP" sz="2000" dirty="0">
                <a:latin typeface="UD デジタル 教科書体 NK-B" panose="02020700000000000000" pitchFamily="18" charset="-128"/>
                <a:ea typeface="UD デジタル 教科書体 NK-B" panose="02020700000000000000" pitchFamily="18" charset="-128"/>
              </a:rPr>
              <a:t>2025</a:t>
            </a:r>
            <a:r>
              <a:rPr kumimoji="1" lang="ja-JP" altLang="en-US" sz="2000" dirty="0">
                <a:latin typeface="UD デジタル 教科書体 NK-B" panose="02020700000000000000" pitchFamily="18" charset="-128"/>
                <a:ea typeface="UD デジタル 教科書体 NK-B" panose="02020700000000000000" pitchFamily="18" charset="-128"/>
              </a:rPr>
              <a:t>年度</a:t>
            </a:r>
          </a:p>
        </p:txBody>
      </p:sp>
      <p:sp>
        <p:nvSpPr>
          <p:cNvPr id="21" name="正方形/長方形 20"/>
          <p:cNvSpPr/>
          <p:nvPr/>
        </p:nvSpPr>
        <p:spPr>
          <a:xfrm>
            <a:off x="126376" y="1135661"/>
            <a:ext cx="2565254" cy="1042204"/>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dirty="0">
                <a:latin typeface="UD デジタル 教科書体 NK-B" panose="02020700000000000000" pitchFamily="18" charset="-128"/>
                <a:ea typeface="UD デジタル 教科書体 NK-B" panose="02020700000000000000" pitchFamily="18" charset="-128"/>
              </a:rPr>
              <a:t>水素</a:t>
            </a:r>
            <a:r>
              <a:rPr kumimoji="1" lang="ja-JP" altLang="en-US" b="1" dirty="0">
                <a:solidFill>
                  <a:schemeClr val="bg1"/>
                </a:solidFill>
                <a:latin typeface="UD デジタル 教科書体 NK-B" panose="02020700000000000000" pitchFamily="18" charset="-128"/>
                <a:ea typeface="UD デジタル 教科書体 NK-B" panose="02020700000000000000" pitchFamily="18" charset="-128"/>
              </a:rPr>
              <a:t>関連</a:t>
            </a:r>
            <a:r>
              <a:rPr kumimoji="1" lang="ja-JP" altLang="en-US" b="1" dirty="0">
                <a:latin typeface="UD デジタル 教科書体 NK-B" panose="02020700000000000000" pitchFamily="18" charset="-128"/>
                <a:ea typeface="UD デジタル 教科書体 NK-B" panose="02020700000000000000" pitchFamily="18" charset="-128"/>
              </a:rPr>
              <a:t>技術の実用化</a:t>
            </a:r>
            <a:endParaRPr kumimoji="1" lang="en-US" altLang="ja-JP" b="1" dirty="0">
              <a:latin typeface="UD デジタル 教科書体 NK-B" panose="02020700000000000000" pitchFamily="18" charset="-128"/>
              <a:ea typeface="UD デジタル 教科書体 NK-B" panose="02020700000000000000" pitchFamily="18" charset="-128"/>
            </a:endParaRPr>
          </a:p>
          <a:p>
            <a:pPr algn="ctr"/>
            <a:r>
              <a:rPr kumimoji="1" lang="ja-JP" altLang="en-US" b="1" dirty="0">
                <a:latin typeface="UD デジタル 教科書体 NK-B" panose="02020700000000000000" pitchFamily="18" charset="-128"/>
                <a:ea typeface="UD デジタル 教科書体 NK-B" panose="02020700000000000000" pitchFamily="18" charset="-128"/>
              </a:rPr>
              <a:t>に向けた支援</a:t>
            </a:r>
            <a:endParaRPr kumimoji="1" lang="en-US" altLang="ja-JP" b="1" dirty="0">
              <a:latin typeface="UD デジタル 教科書体 NK-B" panose="02020700000000000000" pitchFamily="18" charset="-128"/>
              <a:ea typeface="UD デジタル 教科書体 NK-B" panose="02020700000000000000" pitchFamily="18" charset="-128"/>
            </a:endParaRPr>
          </a:p>
        </p:txBody>
      </p:sp>
      <p:sp>
        <p:nvSpPr>
          <p:cNvPr id="22" name="正方形/長方形 21"/>
          <p:cNvSpPr/>
          <p:nvPr/>
        </p:nvSpPr>
        <p:spPr>
          <a:xfrm>
            <a:off x="154839" y="4404650"/>
            <a:ext cx="2536792" cy="1046146"/>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pc="-150" dirty="0">
                <a:solidFill>
                  <a:schemeClr val="bg1"/>
                </a:solidFill>
                <a:latin typeface="UD デジタル 教科書体 NK-B" panose="02020700000000000000" pitchFamily="18" charset="-128"/>
                <a:ea typeface="UD デジタル 教科書体 NK-B" panose="02020700000000000000" pitchFamily="18" charset="-128"/>
              </a:rPr>
              <a:t>ゼロエミッションモビリティ</a:t>
            </a:r>
            <a:r>
              <a:rPr kumimoji="1" lang="ja-JP" altLang="en-US" sz="1700" dirty="0">
                <a:solidFill>
                  <a:schemeClr val="bg1"/>
                </a:solidFill>
                <a:latin typeface="UD デジタル 教科書体 NK-B" panose="02020700000000000000" pitchFamily="18" charset="-128"/>
                <a:ea typeface="UD デジタル 教科書体 NK-B" panose="02020700000000000000" pitchFamily="18" charset="-128"/>
              </a:rPr>
              <a:t>の社会実装に向けた支援</a:t>
            </a:r>
            <a:endParaRPr kumimoji="1" lang="en-US" altLang="ja-JP" sz="1700" dirty="0">
              <a:solidFill>
                <a:schemeClr val="bg1"/>
              </a:solidFill>
              <a:latin typeface="UD デジタル 教科書体 NK-B" panose="02020700000000000000" pitchFamily="18" charset="-128"/>
              <a:ea typeface="UD デジタル 教科書体 NK-B" panose="02020700000000000000" pitchFamily="18" charset="-128"/>
            </a:endParaRPr>
          </a:p>
        </p:txBody>
      </p:sp>
      <p:sp>
        <p:nvSpPr>
          <p:cNvPr id="37" name="角丸四角形 36"/>
          <p:cNvSpPr/>
          <p:nvPr/>
        </p:nvSpPr>
        <p:spPr>
          <a:xfrm>
            <a:off x="2954534" y="4570588"/>
            <a:ext cx="3320874" cy="1999313"/>
          </a:xfrm>
          <a:prstGeom prst="roundRect">
            <a:avLst>
              <a:gd name="adj" fmla="val 11811"/>
            </a:avLst>
          </a:prstGeom>
          <a:solidFill>
            <a:schemeClr val="bg1"/>
          </a:solidFill>
          <a:ln w="28575">
            <a:solidFill>
              <a:schemeClr val="accent6">
                <a:lumMod val="60000"/>
                <a:lumOff val="40000"/>
              </a:schemeClr>
            </a:solidFill>
          </a:ln>
        </p:spPr>
        <p:style>
          <a:lnRef idx="2">
            <a:schemeClr val="accent1"/>
          </a:lnRef>
          <a:fillRef idx="1">
            <a:schemeClr val="lt1"/>
          </a:fillRef>
          <a:effectRef idx="0">
            <a:schemeClr val="accent1"/>
          </a:effectRef>
          <a:fontRef idx="minor">
            <a:schemeClr val="dk1"/>
          </a:fontRef>
        </p:style>
        <p:txBody>
          <a:bodyPr lIns="0" tIns="0" rIns="0" bIns="0" rtlCol="0" anchor="t" anchorCtr="0"/>
          <a:lstStyle/>
          <a:p>
            <a:r>
              <a:rPr kumimoji="1" lang="ja-JP" altLang="en-US" sz="1600" dirty="0">
                <a:latin typeface="UD デジタル 教科書体 NK-B" panose="02020700000000000000" pitchFamily="18" charset="-128"/>
                <a:ea typeface="UD デジタル 教科書体 NK-B" panose="02020700000000000000" pitchFamily="18" charset="-128"/>
              </a:rPr>
              <a:t>◇</a:t>
            </a:r>
            <a:r>
              <a:rPr lang="en-US" altLang="ja-JP" sz="1600" dirty="0">
                <a:solidFill>
                  <a:schemeClr val="tx1"/>
                </a:solidFill>
                <a:latin typeface="UD デジタル 教科書体 NK-B" panose="02020700000000000000" pitchFamily="18" charset="-128"/>
                <a:ea typeface="UD デジタル 教科書体 NK-B" panose="02020700000000000000" pitchFamily="18" charset="-128"/>
              </a:rPr>
              <a:t>FC</a:t>
            </a:r>
            <a:r>
              <a:rPr lang="ja-JP" altLang="ja-JP" sz="1600" dirty="0">
                <a:solidFill>
                  <a:schemeClr val="tx1"/>
                </a:solidFill>
                <a:latin typeface="UD デジタル 教科書体 NK-B" panose="02020700000000000000" pitchFamily="18" charset="-128"/>
                <a:ea typeface="UD デジタル 教科書体 NK-B" panose="02020700000000000000" pitchFamily="18" charset="-128"/>
              </a:rPr>
              <a:t>バス導入促進</a:t>
            </a:r>
            <a:r>
              <a:rPr lang="ja-JP" altLang="en-US" sz="1600" dirty="0">
                <a:solidFill>
                  <a:schemeClr val="tx1"/>
                </a:solidFill>
                <a:latin typeface="UD デジタル 教科書体 NK-B" panose="02020700000000000000" pitchFamily="18" charset="-128"/>
                <a:ea typeface="UD デジタル 教科書体 NK-B" panose="02020700000000000000" pitchFamily="18" charset="-128"/>
              </a:rPr>
              <a:t>に向けた支援</a:t>
            </a:r>
            <a:endParaRPr kumimoji="1" lang="en-US" altLang="ja-JP" sz="1600" strike="sngStrike" dirty="0">
              <a:solidFill>
                <a:schemeClr val="tx1"/>
              </a:solidFill>
              <a:latin typeface="UD デジタル 教科書体 NK-B" panose="02020700000000000000" pitchFamily="18" charset="-128"/>
              <a:ea typeface="UD デジタル 教科書体 NK-B" panose="02020700000000000000" pitchFamily="18" charset="-128"/>
            </a:endParaRPr>
          </a:p>
        </p:txBody>
      </p:sp>
      <p:sp>
        <p:nvSpPr>
          <p:cNvPr id="31" name="正方形/長方形 30"/>
          <p:cNvSpPr/>
          <p:nvPr/>
        </p:nvSpPr>
        <p:spPr>
          <a:xfrm>
            <a:off x="0" y="1"/>
            <a:ext cx="9906000" cy="473953"/>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286" b="1" dirty="0">
                <a:latin typeface="UD デジタル 教科書体 NK-B" panose="02020700000000000000" pitchFamily="18" charset="-128"/>
                <a:ea typeface="UD デジタル 教科書体 NK-B" panose="02020700000000000000" pitchFamily="18" charset="-128"/>
              </a:rPr>
              <a:t>　　　　　　　　カーボンニュートラルの実現</a:t>
            </a:r>
            <a:r>
              <a:rPr kumimoji="1" lang="ja-JP" altLang="en-US" sz="2286" b="1">
                <a:latin typeface="UD デジタル 教科書体 NK-B" panose="02020700000000000000" pitchFamily="18" charset="-128"/>
                <a:ea typeface="UD デジタル 教科書体 NK-B" panose="02020700000000000000" pitchFamily="18" charset="-128"/>
              </a:rPr>
              <a:t>（水素関連産業</a:t>
            </a:r>
            <a:r>
              <a:rPr kumimoji="1" lang="ja-JP" altLang="en-US" sz="2286" b="1" dirty="0">
                <a:latin typeface="UD デジタル 教科書体 NK-B" panose="02020700000000000000" pitchFamily="18" charset="-128"/>
                <a:ea typeface="UD デジタル 教科書体 NK-B" panose="02020700000000000000" pitchFamily="18" charset="-128"/>
              </a:rPr>
              <a:t>の創出</a:t>
            </a:r>
            <a:r>
              <a:rPr kumimoji="1" lang="ja-JP" altLang="en-US" sz="2286" b="1">
                <a:latin typeface="UD デジタル 教科書体 NK-B" panose="02020700000000000000" pitchFamily="18" charset="-128"/>
                <a:ea typeface="UD デジタル 教科書体 NK-B" panose="02020700000000000000" pitchFamily="18" charset="-128"/>
              </a:rPr>
              <a:t>・育成等）</a:t>
            </a:r>
            <a:r>
              <a:rPr kumimoji="1" lang="ja-JP" altLang="en-US" sz="2286" b="1" dirty="0">
                <a:latin typeface="UD デジタル 教科書体 NK-B" panose="02020700000000000000" pitchFamily="18" charset="-128"/>
                <a:ea typeface="UD デジタル 教科書体 NK-B" panose="02020700000000000000" pitchFamily="18" charset="-128"/>
              </a:rPr>
              <a:t>　</a:t>
            </a:r>
          </a:p>
        </p:txBody>
      </p:sp>
      <p:sp>
        <p:nvSpPr>
          <p:cNvPr id="35" name="正方形/長方形 34"/>
          <p:cNvSpPr/>
          <p:nvPr/>
        </p:nvSpPr>
        <p:spPr>
          <a:xfrm>
            <a:off x="39641" y="46988"/>
            <a:ext cx="1761417" cy="38380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600" dirty="0">
                <a:solidFill>
                  <a:schemeClr val="tx1"/>
                </a:solidFill>
                <a:latin typeface="UD デジタル 教科書体 NK-B" panose="02020700000000000000" pitchFamily="18" charset="-128"/>
                <a:ea typeface="UD デジタル 教科書体 NK-B" panose="02020700000000000000" pitchFamily="18" charset="-128"/>
              </a:rPr>
              <a:t>産業振興</a:t>
            </a:r>
            <a:r>
              <a:rPr kumimoji="1" lang="en-US" altLang="ja-JP" sz="1600" dirty="0">
                <a:solidFill>
                  <a:schemeClr val="tx1"/>
                </a:solidFill>
                <a:latin typeface="UD デジタル 教科書体 NK-B" panose="02020700000000000000" pitchFamily="18" charset="-128"/>
                <a:ea typeface="UD デジタル 教科書体 NK-B" panose="02020700000000000000" pitchFamily="18" charset="-128"/>
              </a:rPr>
              <a:t>PT</a:t>
            </a:r>
            <a:endParaRPr kumimoji="1" lang="ja-JP" altLang="en-US" sz="1600" dirty="0">
              <a:solidFill>
                <a:schemeClr val="tx1"/>
              </a:solidFill>
              <a:latin typeface="UD デジタル 教科書体 NK-B" panose="02020700000000000000" pitchFamily="18" charset="-128"/>
              <a:ea typeface="UD デジタル 教科書体 NK-B" panose="02020700000000000000" pitchFamily="18" charset="-128"/>
            </a:endParaRPr>
          </a:p>
        </p:txBody>
      </p:sp>
      <p:sp>
        <p:nvSpPr>
          <p:cNvPr id="42" name="角丸四角形 41"/>
          <p:cNvSpPr/>
          <p:nvPr/>
        </p:nvSpPr>
        <p:spPr>
          <a:xfrm>
            <a:off x="2954534" y="1762281"/>
            <a:ext cx="3298669" cy="1460329"/>
          </a:xfrm>
          <a:prstGeom prst="roundRect">
            <a:avLst>
              <a:gd name="adj" fmla="val 11811"/>
            </a:avLst>
          </a:prstGeom>
          <a:solidFill>
            <a:schemeClr val="bg1"/>
          </a:solidFill>
          <a:ln w="28575">
            <a:solidFill>
              <a:schemeClr val="accent6">
                <a:lumMod val="60000"/>
                <a:lumOff val="40000"/>
              </a:schemeClr>
            </a:solidFill>
          </a:ln>
        </p:spPr>
        <p:style>
          <a:lnRef idx="2">
            <a:schemeClr val="accent1"/>
          </a:lnRef>
          <a:fillRef idx="1">
            <a:schemeClr val="lt1"/>
          </a:fillRef>
          <a:effectRef idx="0">
            <a:schemeClr val="accent1"/>
          </a:effectRef>
          <a:fontRef idx="minor">
            <a:schemeClr val="dk1"/>
          </a:fontRef>
        </p:style>
        <p:txBody>
          <a:bodyPr lIns="0" tIns="0" rIns="0" bIns="0" rtlCol="0" anchor="t" anchorCtr="0"/>
          <a:lstStyle/>
          <a:p>
            <a:r>
              <a:rPr kumimoji="1" lang="ja-JP" altLang="en-US" sz="1600" dirty="0">
                <a:solidFill>
                  <a:schemeClr val="tx1"/>
                </a:solidFill>
                <a:latin typeface="UD デジタル 教科書体 NK-B" panose="02020700000000000000" pitchFamily="18" charset="-128"/>
                <a:ea typeface="UD デジタル 教科書体 NK-B" panose="02020700000000000000" pitchFamily="18" charset="-128"/>
              </a:rPr>
              <a:t>　◇県域・府域における実証実験を</a:t>
            </a:r>
            <a:endParaRPr kumimoji="1" lang="en-US" altLang="ja-JP" sz="1600" dirty="0">
              <a:solidFill>
                <a:schemeClr val="tx1"/>
              </a:solidFill>
              <a:latin typeface="UD デジタル 教科書体 NK-B" panose="02020700000000000000" pitchFamily="18" charset="-128"/>
              <a:ea typeface="UD デジタル 教科書体 NK-B" panose="02020700000000000000" pitchFamily="18" charset="-128"/>
            </a:endParaRPr>
          </a:p>
          <a:p>
            <a:r>
              <a:rPr kumimoji="1" lang="ja-JP" altLang="en-US" sz="1600" dirty="0">
                <a:solidFill>
                  <a:schemeClr val="tx1"/>
                </a:solidFill>
                <a:latin typeface="UD デジタル 教科書体 NK-B" panose="02020700000000000000" pitchFamily="18" charset="-128"/>
                <a:ea typeface="UD デジタル 教科書体 NK-B" panose="02020700000000000000" pitchFamily="18" charset="-128"/>
              </a:rPr>
              <a:t>　　 実施</a:t>
            </a:r>
            <a:endParaRPr kumimoji="1" lang="en-US" altLang="ja-JP" sz="1600" dirty="0">
              <a:solidFill>
                <a:schemeClr val="tx1"/>
              </a:solidFill>
              <a:latin typeface="UD デジタル 教科書体 NK-B" panose="02020700000000000000" pitchFamily="18" charset="-128"/>
              <a:ea typeface="UD デジタル 教科書体 NK-B" panose="02020700000000000000" pitchFamily="18" charset="-128"/>
            </a:endParaRPr>
          </a:p>
        </p:txBody>
      </p:sp>
      <p:sp>
        <p:nvSpPr>
          <p:cNvPr id="44" name="テキスト ボックス 43"/>
          <p:cNvSpPr txBox="1"/>
          <p:nvPr/>
        </p:nvSpPr>
        <p:spPr>
          <a:xfrm>
            <a:off x="3077988" y="2303354"/>
            <a:ext cx="3335175" cy="923330"/>
          </a:xfrm>
          <a:prstGeom prst="rect">
            <a:avLst/>
          </a:prstGeom>
          <a:noFill/>
        </p:spPr>
        <p:txBody>
          <a:bodyPr wrap="square" lIns="0" tIns="0" rIns="0" bIns="0" rtlCol="0">
            <a:spAutoFit/>
          </a:bodyPr>
          <a:lstStyle/>
          <a:p>
            <a:r>
              <a:rPr kumimoji="1" lang="ja-JP" altLang="en-US" sz="1200" dirty="0">
                <a:latin typeface="UD デジタル 教科書体 NK-R" panose="02020400000000000000" pitchFamily="18" charset="-128"/>
                <a:ea typeface="UD デジタル 教科書体 NK-R" panose="02020400000000000000" pitchFamily="18" charset="-128"/>
              </a:rPr>
              <a:t>兵庫：日豪間の国際水素サプライチェーン構築に</a:t>
            </a:r>
            <a:endParaRPr kumimoji="1" lang="en-US" altLang="ja-JP" sz="1200" dirty="0">
              <a:latin typeface="UD デジタル 教科書体 NK-R" panose="02020400000000000000" pitchFamily="18" charset="-128"/>
              <a:ea typeface="UD デジタル 教科書体 NK-R" panose="02020400000000000000" pitchFamily="18" charset="-128"/>
            </a:endParaRPr>
          </a:p>
          <a:p>
            <a:r>
              <a:rPr kumimoji="1" lang="ja-JP" altLang="en-US" sz="1200" dirty="0">
                <a:latin typeface="UD デジタル 教科書体 NK-R" panose="02020400000000000000" pitchFamily="18" charset="-128"/>
                <a:ea typeface="UD デジタル 教科書体 NK-R" panose="02020400000000000000" pitchFamily="18" charset="-128"/>
              </a:rPr>
              <a:t>　　　　　向けた実証　等</a:t>
            </a:r>
            <a:endParaRPr kumimoji="1" lang="en-US" altLang="ja-JP" sz="1200" dirty="0">
              <a:latin typeface="UD デジタル 教科書体 NK-R" panose="02020400000000000000" pitchFamily="18" charset="-128"/>
              <a:ea typeface="UD デジタル 教科書体 NK-R" panose="02020400000000000000" pitchFamily="18" charset="-128"/>
            </a:endParaRPr>
          </a:p>
          <a:p>
            <a:r>
              <a:rPr kumimoji="1" lang="ja-JP" altLang="en-US" sz="1200" dirty="0">
                <a:latin typeface="UD デジタル 教科書体 NK-R" panose="02020400000000000000" pitchFamily="18" charset="-128"/>
                <a:ea typeface="UD デジタル 教科書体 NK-R" panose="02020400000000000000" pitchFamily="18" charset="-128"/>
              </a:rPr>
              <a:t>大阪：カーボンニュートラル技術開発・実証補助金</a:t>
            </a:r>
            <a:endParaRPr kumimoji="1" lang="en-US" altLang="ja-JP" sz="1200" dirty="0">
              <a:latin typeface="UD デジタル 教科書体 NK-R" panose="02020400000000000000" pitchFamily="18" charset="-128"/>
              <a:ea typeface="UD デジタル 教科書体 NK-R" panose="02020400000000000000" pitchFamily="18" charset="-128"/>
            </a:endParaRPr>
          </a:p>
          <a:p>
            <a:r>
              <a:rPr kumimoji="1" lang="ja-JP" altLang="en-US" sz="1200" dirty="0">
                <a:latin typeface="UD デジタル 教科書体 NK-R" panose="02020400000000000000" pitchFamily="18" charset="-128"/>
                <a:ea typeface="UD デジタル 教科書体 NK-R" panose="02020400000000000000" pitchFamily="18" charset="-128"/>
              </a:rPr>
              <a:t>　　　　　を活用した水素関連技術の万博に向けた</a:t>
            </a:r>
            <a:endParaRPr kumimoji="1" lang="en-US" altLang="ja-JP" sz="1200" dirty="0">
              <a:latin typeface="UD デジタル 教科書体 NK-R" panose="02020400000000000000" pitchFamily="18" charset="-128"/>
              <a:ea typeface="UD デジタル 教科書体 NK-R" panose="02020400000000000000" pitchFamily="18" charset="-128"/>
            </a:endParaRPr>
          </a:p>
          <a:p>
            <a:r>
              <a:rPr kumimoji="1" lang="ja-JP" altLang="en-US" sz="1200" dirty="0">
                <a:latin typeface="UD デジタル 教科書体 NK-R" panose="02020400000000000000" pitchFamily="18" charset="-128"/>
                <a:ea typeface="UD デジタル 教科書体 NK-R" panose="02020400000000000000" pitchFamily="18" charset="-128"/>
              </a:rPr>
              <a:t>　　　　　開発・実証等</a:t>
            </a:r>
            <a:endParaRPr kumimoji="1" lang="en-US" altLang="ja-JP" sz="1200" dirty="0">
              <a:latin typeface="UD デジタル 教科書体 NK-R" panose="02020400000000000000" pitchFamily="18" charset="-128"/>
              <a:ea typeface="UD デジタル 教科書体 NK-R" panose="02020400000000000000" pitchFamily="18" charset="-128"/>
            </a:endParaRPr>
          </a:p>
        </p:txBody>
      </p:sp>
      <p:sp>
        <p:nvSpPr>
          <p:cNvPr id="46" name="角丸四角形 45"/>
          <p:cNvSpPr/>
          <p:nvPr/>
        </p:nvSpPr>
        <p:spPr>
          <a:xfrm>
            <a:off x="6444066" y="4570588"/>
            <a:ext cx="3405894" cy="763945"/>
          </a:xfrm>
          <a:prstGeom prst="roundRect">
            <a:avLst>
              <a:gd name="adj" fmla="val 11811"/>
            </a:avLst>
          </a:prstGeom>
          <a:ln w="28575">
            <a:solidFill>
              <a:schemeClr val="accent6">
                <a:lumMod val="60000"/>
                <a:lumOff val="40000"/>
              </a:schemeClr>
            </a:solidFill>
          </a:ln>
        </p:spPr>
        <p:style>
          <a:lnRef idx="2">
            <a:schemeClr val="accent1"/>
          </a:lnRef>
          <a:fillRef idx="1">
            <a:schemeClr val="lt1"/>
          </a:fillRef>
          <a:effectRef idx="0">
            <a:schemeClr val="accent1"/>
          </a:effectRef>
          <a:fontRef idx="minor">
            <a:schemeClr val="dk1"/>
          </a:fontRef>
        </p:style>
        <p:txBody>
          <a:bodyPr lIns="0" tIns="0" rIns="0" bIns="0" rtlCol="0" anchor="t" anchorCtr="0"/>
          <a:lstStyle/>
          <a:p>
            <a:r>
              <a:rPr kumimoji="1" lang="ja-JP" altLang="en-US" sz="1600" dirty="0">
                <a:solidFill>
                  <a:schemeClr val="tx1"/>
                </a:solidFill>
                <a:latin typeface="UD デジタル 教科書体 NK-B" panose="02020700000000000000" pitchFamily="18" charset="-128"/>
                <a:ea typeface="UD デジタル 教科書体 NK-B" panose="02020700000000000000" pitchFamily="18" charset="-128"/>
              </a:rPr>
              <a:t>◇水素旅客船の試験運航に向けた</a:t>
            </a:r>
            <a:endParaRPr kumimoji="1" lang="en-US" altLang="ja-JP" sz="1600" dirty="0">
              <a:solidFill>
                <a:schemeClr val="tx1"/>
              </a:solidFill>
              <a:latin typeface="UD デジタル 教科書体 NK-B" panose="02020700000000000000" pitchFamily="18" charset="-128"/>
              <a:ea typeface="UD デジタル 教科書体 NK-B" panose="02020700000000000000" pitchFamily="18" charset="-128"/>
            </a:endParaRPr>
          </a:p>
          <a:p>
            <a:r>
              <a:rPr kumimoji="1" lang="ja-JP" altLang="en-US" sz="1600" dirty="0">
                <a:solidFill>
                  <a:schemeClr val="tx1"/>
                </a:solidFill>
                <a:latin typeface="UD デジタル 教科書体 NK-B" panose="02020700000000000000" pitchFamily="18" charset="-128"/>
                <a:ea typeface="UD デジタル 教科書体 NK-B" panose="02020700000000000000" pitchFamily="18" charset="-128"/>
              </a:rPr>
              <a:t>   支援</a:t>
            </a:r>
            <a:endParaRPr kumimoji="1" lang="en-US" altLang="ja-JP" sz="1600" dirty="0">
              <a:solidFill>
                <a:schemeClr val="tx1"/>
              </a:solidFill>
              <a:latin typeface="UD デジタル 教科書体 NK-B" panose="02020700000000000000" pitchFamily="18" charset="-128"/>
              <a:ea typeface="UD デジタル 教科書体 NK-B" panose="02020700000000000000" pitchFamily="18" charset="-128"/>
            </a:endParaRPr>
          </a:p>
        </p:txBody>
      </p:sp>
      <p:sp>
        <p:nvSpPr>
          <p:cNvPr id="47" name="テキスト ボックス 46"/>
          <p:cNvSpPr txBox="1"/>
          <p:nvPr/>
        </p:nvSpPr>
        <p:spPr>
          <a:xfrm>
            <a:off x="6756610" y="5117550"/>
            <a:ext cx="3335175" cy="184666"/>
          </a:xfrm>
          <a:prstGeom prst="rect">
            <a:avLst/>
          </a:prstGeom>
          <a:noFill/>
        </p:spPr>
        <p:txBody>
          <a:bodyPr wrap="square" lIns="0" tIns="0" rIns="0" bIns="0" rtlCol="0">
            <a:spAutoFit/>
          </a:bodyPr>
          <a:lstStyle/>
          <a:p>
            <a:r>
              <a:rPr kumimoji="1" lang="ja-JP" altLang="en-US" sz="1200" dirty="0">
                <a:latin typeface="UD デジタル 教科書体 NK-R" panose="02020400000000000000" pitchFamily="18" charset="-128"/>
                <a:ea typeface="UD デジタル 教科書体 NK-R" panose="02020400000000000000" pitchFamily="18" charset="-128"/>
              </a:rPr>
              <a:t>ベイエリアでの運航を目標</a:t>
            </a:r>
            <a:endParaRPr kumimoji="1" lang="en-US" altLang="ja-JP" sz="1200" dirty="0">
              <a:latin typeface="UD デジタル 教科書体 NK-R" panose="02020400000000000000" pitchFamily="18" charset="-128"/>
              <a:ea typeface="UD デジタル 教科書体 NK-R" panose="02020400000000000000" pitchFamily="18" charset="-128"/>
            </a:endParaRPr>
          </a:p>
        </p:txBody>
      </p:sp>
      <p:sp>
        <p:nvSpPr>
          <p:cNvPr id="48" name="角丸四角形 47"/>
          <p:cNvSpPr/>
          <p:nvPr/>
        </p:nvSpPr>
        <p:spPr>
          <a:xfrm>
            <a:off x="6444066" y="1762281"/>
            <a:ext cx="3408775" cy="1460329"/>
          </a:xfrm>
          <a:prstGeom prst="roundRect">
            <a:avLst>
              <a:gd name="adj" fmla="val 11811"/>
            </a:avLst>
          </a:prstGeom>
          <a:ln w="28575">
            <a:solidFill>
              <a:schemeClr val="accent6">
                <a:lumMod val="60000"/>
                <a:lumOff val="40000"/>
              </a:schemeClr>
            </a:solidFill>
          </a:ln>
        </p:spPr>
        <p:style>
          <a:lnRef idx="2">
            <a:schemeClr val="accent1"/>
          </a:lnRef>
          <a:fillRef idx="1">
            <a:schemeClr val="lt1"/>
          </a:fillRef>
          <a:effectRef idx="0">
            <a:schemeClr val="accent1"/>
          </a:effectRef>
          <a:fontRef idx="minor">
            <a:schemeClr val="dk1"/>
          </a:fontRef>
        </p:style>
        <p:txBody>
          <a:bodyPr lIns="0" tIns="0" rIns="0" bIns="0" rtlCol="0" anchor="t" anchorCtr="0"/>
          <a:lstStyle/>
          <a:p>
            <a:r>
              <a:rPr kumimoji="1" lang="ja-JP" altLang="en-US" sz="1600" dirty="0">
                <a:solidFill>
                  <a:schemeClr val="tx1"/>
                </a:solidFill>
                <a:latin typeface="UD デジタル 教科書体 NK-B" panose="02020700000000000000" pitchFamily="18" charset="-128"/>
                <a:ea typeface="UD デジタル 教科書体 NK-B" panose="02020700000000000000" pitchFamily="18" charset="-128"/>
              </a:rPr>
              <a:t>◇最先端技術の万博会場内外での</a:t>
            </a:r>
            <a:endParaRPr kumimoji="1" lang="en-US" altLang="ja-JP" sz="1600" dirty="0">
              <a:solidFill>
                <a:schemeClr val="tx1"/>
              </a:solidFill>
              <a:latin typeface="UD デジタル 教科書体 NK-B" panose="02020700000000000000" pitchFamily="18" charset="-128"/>
              <a:ea typeface="UD デジタル 教科書体 NK-B" panose="02020700000000000000" pitchFamily="18" charset="-128"/>
            </a:endParaRPr>
          </a:p>
          <a:p>
            <a:r>
              <a:rPr kumimoji="1" lang="ja-JP" altLang="en-US" sz="1600" dirty="0">
                <a:solidFill>
                  <a:schemeClr val="tx1"/>
                </a:solidFill>
                <a:latin typeface="UD デジタル 教科書体 NK-B" panose="02020700000000000000" pitchFamily="18" charset="-128"/>
                <a:ea typeface="UD デジタル 教科書体 NK-B" panose="02020700000000000000" pitchFamily="18" charset="-128"/>
              </a:rPr>
              <a:t>　　披露に向けた支援</a:t>
            </a:r>
            <a:endParaRPr kumimoji="1" lang="en-US" altLang="ja-JP" sz="1600" dirty="0">
              <a:solidFill>
                <a:schemeClr val="tx1"/>
              </a:solidFill>
              <a:latin typeface="UD デジタル 教科書体 NK-B" panose="02020700000000000000" pitchFamily="18" charset="-128"/>
              <a:ea typeface="UD デジタル 教科書体 NK-B" panose="02020700000000000000" pitchFamily="18" charset="-128"/>
            </a:endParaRPr>
          </a:p>
        </p:txBody>
      </p:sp>
      <p:sp>
        <p:nvSpPr>
          <p:cNvPr id="50" name="テキスト ボックス 49"/>
          <p:cNvSpPr txBox="1"/>
          <p:nvPr/>
        </p:nvSpPr>
        <p:spPr>
          <a:xfrm>
            <a:off x="6660189" y="2406233"/>
            <a:ext cx="3123589" cy="553998"/>
          </a:xfrm>
          <a:prstGeom prst="rect">
            <a:avLst/>
          </a:prstGeom>
          <a:noFill/>
        </p:spPr>
        <p:txBody>
          <a:bodyPr wrap="square" lIns="0" tIns="0" rIns="0" bIns="0" rtlCol="0">
            <a:spAutoFit/>
          </a:bodyPr>
          <a:lstStyle/>
          <a:p>
            <a:r>
              <a:rPr kumimoji="1" lang="ja-JP" altLang="en-US" sz="1200" dirty="0">
                <a:latin typeface="UD デジタル 教科書体 NK-R" panose="02020400000000000000" pitchFamily="18" charset="-128"/>
                <a:ea typeface="UD デジタル 教科書体 NK-R" panose="02020400000000000000" pitchFamily="18" charset="-128"/>
              </a:rPr>
              <a:t>万博会場内外での、</a:t>
            </a:r>
            <a:r>
              <a:rPr kumimoji="1" lang="en-US" altLang="ja-JP" sz="1200" dirty="0">
                <a:latin typeface="UD デジタル 教科書体 NK-R" panose="02020400000000000000" pitchFamily="18" charset="-128"/>
                <a:ea typeface="UD デジタル 教科書体 NK-R" panose="02020400000000000000" pitchFamily="18" charset="-128"/>
              </a:rPr>
              <a:t>CO2</a:t>
            </a:r>
            <a:r>
              <a:rPr kumimoji="1" lang="ja-JP" altLang="en-US" sz="1200" dirty="0">
                <a:latin typeface="UD デジタル 教科書体 NK-R" panose="02020400000000000000" pitchFamily="18" charset="-128"/>
                <a:ea typeface="UD デジタル 教科書体 NK-R" panose="02020400000000000000" pitchFamily="18" charset="-128"/>
              </a:rPr>
              <a:t>フリー水素の活用、水素で発電した電力の利活用など水素技術の利活用に向けた取組みを支援</a:t>
            </a:r>
            <a:endParaRPr kumimoji="1" lang="en-US" altLang="ja-JP" sz="1200" dirty="0">
              <a:latin typeface="UD デジタル 教科書体 NK-R" panose="02020400000000000000" pitchFamily="18" charset="-128"/>
              <a:ea typeface="UD デジタル 教科書体 NK-R" panose="02020400000000000000" pitchFamily="18" charset="-128"/>
            </a:endParaRPr>
          </a:p>
        </p:txBody>
      </p:sp>
      <p:sp>
        <p:nvSpPr>
          <p:cNvPr id="56" name="角丸四角形 55"/>
          <p:cNvSpPr/>
          <p:nvPr/>
        </p:nvSpPr>
        <p:spPr>
          <a:xfrm>
            <a:off x="6444066" y="1172454"/>
            <a:ext cx="3408775" cy="496423"/>
          </a:xfrm>
          <a:prstGeom prst="roundRect">
            <a:avLst>
              <a:gd name="adj" fmla="val 11811"/>
            </a:avLst>
          </a:prstGeom>
          <a:ln w="28575">
            <a:solidFill>
              <a:schemeClr val="accent6">
                <a:lumMod val="60000"/>
                <a:lumOff val="40000"/>
              </a:schemeClr>
            </a:solidFill>
          </a:ln>
        </p:spPr>
        <p:style>
          <a:lnRef idx="2">
            <a:schemeClr val="accent1"/>
          </a:lnRef>
          <a:fillRef idx="1">
            <a:schemeClr val="lt1"/>
          </a:fillRef>
          <a:effectRef idx="0">
            <a:schemeClr val="accent1"/>
          </a:effectRef>
          <a:fontRef idx="minor">
            <a:schemeClr val="dk1"/>
          </a:fontRef>
        </p:style>
        <p:txBody>
          <a:bodyPr lIns="0" tIns="0" rIns="0" bIns="0" rtlCol="0" anchor="t" anchorCtr="0"/>
          <a:lstStyle/>
          <a:p>
            <a:r>
              <a:rPr kumimoji="1" lang="ja-JP" altLang="en-US" sz="1600" dirty="0">
                <a:solidFill>
                  <a:schemeClr val="tx1"/>
                </a:solidFill>
                <a:latin typeface="UD デジタル 教科書体 NK-B" panose="02020700000000000000" pitchFamily="18" charset="-128"/>
                <a:ea typeface="UD デジタル 教科書体 NK-B" panose="02020700000000000000" pitchFamily="18" charset="-128"/>
              </a:rPr>
              <a:t>◇国際フロンティア産業メッセ</a:t>
            </a:r>
            <a:endParaRPr kumimoji="1" lang="en-US" altLang="ja-JP" sz="1600" dirty="0">
              <a:solidFill>
                <a:schemeClr val="tx1"/>
              </a:solidFill>
              <a:latin typeface="UD デジタル 教科書体 NK-B" panose="02020700000000000000" pitchFamily="18" charset="-128"/>
              <a:ea typeface="UD デジタル 教科書体 NK-B" panose="02020700000000000000" pitchFamily="18" charset="-128"/>
            </a:endParaRPr>
          </a:p>
          <a:p>
            <a:r>
              <a:rPr kumimoji="1" lang="ja-JP" altLang="en-US" sz="1600" dirty="0">
                <a:solidFill>
                  <a:schemeClr val="tx1"/>
                </a:solidFill>
                <a:latin typeface="UD デジタル 教科書体 NK-B" panose="02020700000000000000" pitchFamily="18" charset="-128"/>
                <a:ea typeface="UD デジタル 教科書体 NK-B" panose="02020700000000000000" pitchFamily="18" charset="-128"/>
              </a:rPr>
              <a:t>　　（県主催）への府内企業出展</a:t>
            </a:r>
            <a:endParaRPr kumimoji="1" lang="en-US" altLang="ja-JP" sz="1600" dirty="0">
              <a:solidFill>
                <a:schemeClr val="tx1"/>
              </a:solidFill>
              <a:latin typeface="UD デジタル 教科書体 NK-B" panose="02020700000000000000" pitchFamily="18" charset="-128"/>
              <a:ea typeface="UD デジタル 教科書体 NK-B" panose="02020700000000000000" pitchFamily="18" charset="-128"/>
            </a:endParaRPr>
          </a:p>
        </p:txBody>
      </p:sp>
      <p:sp>
        <p:nvSpPr>
          <p:cNvPr id="30" name="角丸四角形 29"/>
          <p:cNvSpPr/>
          <p:nvPr/>
        </p:nvSpPr>
        <p:spPr>
          <a:xfrm>
            <a:off x="2958995" y="3284294"/>
            <a:ext cx="3316413" cy="808753"/>
          </a:xfrm>
          <a:prstGeom prst="roundRect">
            <a:avLst>
              <a:gd name="adj" fmla="val 11811"/>
            </a:avLst>
          </a:prstGeom>
          <a:solidFill>
            <a:schemeClr val="bg1"/>
          </a:solidFill>
          <a:ln w="28575">
            <a:solidFill>
              <a:schemeClr val="accent6">
                <a:lumMod val="60000"/>
                <a:lumOff val="40000"/>
              </a:schemeClr>
            </a:solidFill>
          </a:ln>
        </p:spPr>
        <p:style>
          <a:lnRef idx="2">
            <a:schemeClr val="accent1"/>
          </a:lnRef>
          <a:fillRef idx="1">
            <a:schemeClr val="lt1"/>
          </a:fillRef>
          <a:effectRef idx="0">
            <a:schemeClr val="accent1"/>
          </a:effectRef>
          <a:fontRef idx="minor">
            <a:schemeClr val="dk1"/>
          </a:fontRef>
        </p:style>
        <p:txBody>
          <a:bodyPr lIns="0" tIns="0" rIns="0" bIns="0" rtlCol="0" anchor="t" anchorCtr="0"/>
          <a:lstStyle/>
          <a:p>
            <a:r>
              <a:rPr kumimoji="1" lang="ja-JP" altLang="en-US" sz="1600" dirty="0">
                <a:solidFill>
                  <a:schemeClr val="tx1"/>
                </a:solidFill>
                <a:latin typeface="UD デジタル 教科書体 NK-B" panose="02020700000000000000" pitchFamily="18" charset="-128"/>
                <a:ea typeface="UD デジタル 教科書体 NK-B" panose="02020700000000000000" pitchFamily="18" charset="-128"/>
              </a:rPr>
              <a:t>　◇中小企業の水素関連産業への</a:t>
            </a:r>
            <a:endParaRPr kumimoji="1" lang="en-US" altLang="ja-JP" sz="1600" dirty="0">
              <a:solidFill>
                <a:schemeClr val="tx1"/>
              </a:solidFill>
              <a:latin typeface="UD デジタル 教科書体 NK-B" panose="02020700000000000000" pitchFamily="18" charset="-128"/>
              <a:ea typeface="UD デジタル 教科書体 NK-B" panose="02020700000000000000" pitchFamily="18" charset="-128"/>
            </a:endParaRPr>
          </a:p>
          <a:p>
            <a:r>
              <a:rPr kumimoji="1" lang="ja-JP" altLang="en-US" sz="1600" dirty="0">
                <a:solidFill>
                  <a:schemeClr val="tx1"/>
                </a:solidFill>
                <a:latin typeface="UD デジタル 教科書体 NK-B" panose="02020700000000000000" pitchFamily="18" charset="-128"/>
                <a:ea typeface="UD デジタル 教科書体 NK-B" panose="02020700000000000000" pitchFamily="18" charset="-128"/>
              </a:rPr>
              <a:t>　 参入に向けたマッチングを開催</a:t>
            </a:r>
            <a:endParaRPr kumimoji="1" lang="en-US" altLang="ja-JP" sz="1600" dirty="0">
              <a:solidFill>
                <a:schemeClr val="tx1"/>
              </a:solidFill>
              <a:latin typeface="UD デジタル 教科書体 NK-B" panose="02020700000000000000" pitchFamily="18" charset="-128"/>
              <a:ea typeface="UD デジタル 教科書体 NK-B" panose="02020700000000000000" pitchFamily="18" charset="-128"/>
            </a:endParaRPr>
          </a:p>
        </p:txBody>
      </p:sp>
      <p:sp>
        <p:nvSpPr>
          <p:cNvPr id="32" name="テキスト ボックス 31"/>
          <p:cNvSpPr txBox="1"/>
          <p:nvPr/>
        </p:nvSpPr>
        <p:spPr>
          <a:xfrm>
            <a:off x="3270391" y="3800491"/>
            <a:ext cx="3335175" cy="184666"/>
          </a:xfrm>
          <a:prstGeom prst="rect">
            <a:avLst/>
          </a:prstGeom>
          <a:noFill/>
        </p:spPr>
        <p:txBody>
          <a:bodyPr wrap="square" lIns="0" tIns="0" rIns="0" bIns="0" rtlCol="0">
            <a:spAutoFit/>
          </a:bodyPr>
          <a:lstStyle/>
          <a:p>
            <a:r>
              <a:rPr kumimoji="1" lang="ja-JP" altLang="en-US" sz="1200" dirty="0">
                <a:latin typeface="UD デジタル 教科書体 NK-R" panose="02020400000000000000" pitchFamily="18" charset="-128"/>
                <a:ea typeface="UD デジタル 教科書体 NK-R" panose="02020400000000000000" pitchFamily="18" charset="-128"/>
              </a:rPr>
              <a:t>国と連携しイベントを開催</a:t>
            </a:r>
            <a:endParaRPr kumimoji="1" lang="en-US" altLang="ja-JP" sz="1200" dirty="0">
              <a:latin typeface="UD デジタル 教科書体 NK-R" panose="02020400000000000000" pitchFamily="18" charset="-128"/>
              <a:ea typeface="UD デジタル 教科書体 NK-R" panose="02020400000000000000" pitchFamily="18" charset="-128"/>
            </a:endParaRPr>
          </a:p>
        </p:txBody>
      </p:sp>
      <p:sp>
        <p:nvSpPr>
          <p:cNvPr id="45" name="角丸四角形 44"/>
          <p:cNvSpPr/>
          <p:nvPr/>
        </p:nvSpPr>
        <p:spPr>
          <a:xfrm>
            <a:off x="6444066" y="3284294"/>
            <a:ext cx="3408775" cy="808754"/>
          </a:xfrm>
          <a:prstGeom prst="roundRect">
            <a:avLst>
              <a:gd name="adj" fmla="val 11811"/>
            </a:avLst>
          </a:prstGeom>
          <a:solidFill>
            <a:schemeClr val="bg1"/>
          </a:solidFill>
          <a:ln w="28575">
            <a:solidFill>
              <a:schemeClr val="accent6">
                <a:lumMod val="60000"/>
                <a:lumOff val="40000"/>
              </a:schemeClr>
            </a:solidFill>
          </a:ln>
        </p:spPr>
        <p:style>
          <a:lnRef idx="2">
            <a:schemeClr val="accent1"/>
          </a:lnRef>
          <a:fillRef idx="1">
            <a:schemeClr val="lt1"/>
          </a:fillRef>
          <a:effectRef idx="0">
            <a:schemeClr val="accent1"/>
          </a:effectRef>
          <a:fontRef idx="minor">
            <a:schemeClr val="dk1"/>
          </a:fontRef>
        </p:style>
        <p:txBody>
          <a:bodyPr lIns="0" tIns="0" rIns="0" bIns="0" rtlCol="0" anchor="t" anchorCtr="0"/>
          <a:lstStyle/>
          <a:p>
            <a:r>
              <a:rPr kumimoji="1" lang="ja-JP" altLang="en-US" sz="1600" dirty="0">
                <a:solidFill>
                  <a:schemeClr val="tx1"/>
                </a:solidFill>
                <a:latin typeface="UD デジタル 教科書体 NK-B" panose="02020700000000000000" pitchFamily="18" charset="-128"/>
                <a:ea typeface="UD デジタル 教科書体 NK-B" panose="02020700000000000000" pitchFamily="18" charset="-128"/>
              </a:rPr>
              <a:t>◇補助金による事業者支援や</a:t>
            </a:r>
            <a:endParaRPr kumimoji="1" lang="en-US" altLang="ja-JP" sz="1600" dirty="0">
              <a:solidFill>
                <a:schemeClr val="tx1"/>
              </a:solidFill>
              <a:latin typeface="UD デジタル 教科書体 NK-B" panose="02020700000000000000" pitchFamily="18" charset="-128"/>
              <a:ea typeface="UD デジタル 教科書体 NK-B" panose="02020700000000000000" pitchFamily="18" charset="-128"/>
            </a:endParaRPr>
          </a:p>
          <a:p>
            <a:r>
              <a:rPr kumimoji="1" lang="ja-JP" altLang="en-US" sz="1600" dirty="0">
                <a:solidFill>
                  <a:schemeClr val="tx1"/>
                </a:solidFill>
                <a:latin typeface="UD デジタル 教科書体 NK-B" panose="02020700000000000000" pitchFamily="18" charset="-128"/>
                <a:ea typeface="UD デジタル 教科書体 NK-B" panose="02020700000000000000" pitchFamily="18" charset="-128"/>
              </a:rPr>
              <a:t>   事業者間マッチングなどを開催</a:t>
            </a:r>
            <a:endParaRPr kumimoji="1" lang="en-US" altLang="ja-JP" sz="1600" dirty="0">
              <a:solidFill>
                <a:schemeClr val="tx1"/>
              </a:solidFill>
              <a:latin typeface="UD デジタル 教科書体 NK-B" panose="02020700000000000000" pitchFamily="18" charset="-128"/>
              <a:ea typeface="UD デジタル 教科書体 NK-B" panose="02020700000000000000" pitchFamily="18" charset="-128"/>
            </a:endParaRPr>
          </a:p>
        </p:txBody>
      </p:sp>
      <p:sp>
        <p:nvSpPr>
          <p:cNvPr id="49" name="テキスト ボックス 48"/>
          <p:cNvSpPr txBox="1"/>
          <p:nvPr/>
        </p:nvSpPr>
        <p:spPr>
          <a:xfrm>
            <a:off x="6497682" y="3849136"/>
            <a:ext cx="3439440" cy="184666"/>
          </a:xfrm>
          <a:prstGeom prst="rect">
            <a:avLst/>
          </a:prstGeom>
          <a:noFill/>
        </p:spPr>
        <p:txBody>
          <a:bodyPr wrap="square" lIns="0" tIns="0" rIns="0" bIns="0" rtlCol="0">
            <a:spAutoFit/>
          </a:bodyPr>
          <a:lstStyle/>
          <a:p>
            <a:r>
              <a:rPr kumimoji="1" lang="ja-JP" altLang="en-US" sz="1200" dirty="0">
                <a:latin typeface="UD デジタル 教科書体 NK-R" panose="02020400000000000000" pitchFamily="18" charset="-128"/>
                <a:ea typeface="UD デジタル 教科書体 NK-R" panose="02020400000000000000" pitchFamily="18" charset="-128"/>
              </a:rPr>
              <a:t>国とも連携し、水素の利活用を促進する取組みを支援</a:t>
            </a:r>
            <a:endParaRPr kumimoji="1" lang="en-US" altLang="ja-JP" sz="1200" dirty="0">
              <a:latin typeface="UD デジタル 教科書体 NK-R" panose="02020400000000000000" pitchFamily="18" charset="-128"/>
              <a:ea typeface="UD デジタル 教科書体 NK-R" panose="02020400000000000000" pitchFamily="18" charset="-128"/>
            </a:endParaRPr>
          </a:p>
        </p:txBody>
      </p:sp>
      <p:sp>
        <p:nvSpPr>
          <p:cNvPr id="33" name="角丸四角形 32"/>
          <p:cNvSpPr/>
          <p:nvPr/>
        </p:nvSpPr>
        <p:spPr>
          <a:xfrm>
            <a:off x="6422231" y="5448714"/>
            <a:ext cx="3427729" cy="1121187"/>
          </a:xfrm>
          <a:prstGeom prst="roundRect">
            <a:avLst>
              <a:gd name="adj" fmla="val 11811"/>
            </a:avLst>
          </a:prstGeom>
          <a:ln w="28575">
            <a:solidFill>
              <a:schemeClr val="accent6">
                <a:lumMod val="60000"/>
                <a:lumOff val="40000"/>
              </a:schemeClr>
            </a:solidFill>
          </a:ln>
        </p:spPr>
        <p:style>
          <a:lnRef idx="2">
            <a:schemeClr val="accent1"/>
          </a:lnRef>
          <a:fillRef idx="1">
            <a:schemeClr val="lt1"/>
          </a:fillRef>
          <a:effectRef idx="0">
            <a:schemeClr val="accent1"/>
          </a:effectRef>
          <a:fontRef idx="minor">
            <a:schemeClr val="dk1"/>
          </a:fontRef>
        </p:style>
        <p:txBody>
          <a:bodyPr lIns="0" tIns="0" rIns="0" bIns="0" rtlCol="0" anchor="t" anchorCtr="0"/>
          <a:lstStyle/>
          <a:p>
            <a:r>
              <a:rPr kumimoji="1" lang="ja-JP" altLang="en-US" sz="1600" dirty="0">
                <a:solidFill>
                  <a:schemeClr val="tx1"/>
                </a:solidFill>
                <a:latin typeface="UD デジタル 教科書体 NK-B" panose="02020700000000000000" pitchFamily="18" charset="-128"/>
                <a:ea typeface="UD デジタル 教科書体 NK-B" panose="02020700000000000000" pitchFamily="18" charset="-128"/>
              </a:rPr>
              <a:t>◇水素ステーションの誘致促進</a:t>
            </a:r>
            <a:endParaRPr kumimoji="1" lang="en-US" altLang="ja-JP" sz="1600" strike="dblStrike" dirty="0">
              <a:solidFill>
                <a:schemeClr val="tx1"/>
              </a:solidFill>
              <a:highlight>
                <a:srgbClr val="FFFF00"/>
              </a:highlight>
              <a:latin typeface="UD デジタル 教科書体 NK-B" panose="02020700000000000000" pitchFamily="18" charset="-128"/>
              <a:ea typeface="UD デジタル 教科書体 NK-B" panose="02020700000000000000" pitchFamily="18" charset="-128"/>
            </a:endParaRPr>
          </a:p>
        </p:txBody>
      </p:sp>
      <p:sp>
        <p:nvSpPr>
          <p:cNvPr id="38" name="テキスト ボックス 37"/>
          <p:cNvSpPr txBox="1"/>
          <p:nvPr/>
        </p:nvSpPr>
        <p:spPr>
          <a:xfrm>
            <a:off x="6514785" y="5831237"/>
            <a:ext cx="3335175" cy="738664"/>
          </a:xfrm>
          <a:prstGeom prst="rect">
            <a:avLst/>
          </a:prstGeom>
          <a:noFill/>
        </p:spPr>
        <p:txBody>
          <a:bodyPr wrap="square" lIns="0" tIns="0" rIns="0" bIns="0" rtlCol="0">
            <a:spAutoFit/>
          </a:bodyPr>
          <a:lstStyle/>
          <a:p>
            <a:r>
              <a:rPr kumimoji="1" lang="ja-JP" altLang="en-US" sz="1200" dirty="0">
                <a:latin typeface="UD デジタル 教科書体 NK-R" panose="02020400000000000000" pitchFamily="18" charset="-128"/>
                <a:ea typeface="UD デジタル 教科書体 NK-R" panose="02020400000000000000" pitchFamily="18" charset="-128"/>
              </a:rPr>
              <a:t>・廉価な水素供給が可能となるよう水素ステーション</a:t>
            </a:r>
            <a:endParaRPr kumimoji="1" lang="en-US" altLang="ja-JP" sz="1200" dirty="0">
              <a:latin typeface="UD デジタル 教科書体 NK-R" panose="02020400000000000000" pitchFamily="18" charset="-128"/>
              <a:ea typeface="UD デジタル 教科書体 NK-R" panose="02020400000000000000" pitchFamily="18" charset="-128"/>
            </a:endParaRPr>
          </a:p>
          <a:p>
            <a:r>
              <a:rPr kumimoji="1" lang="ja-JP" altLang="en-US" sz="1200" dirty="0">
                <a:latin typeface="UD デジタル 教科書体 NK-R" panose="02020400000000000000" pitchFamily="18" charset="-128"/>
                <a:ea typeface="UD デジタル 教科書体 NK-R" panose="02020400000000000000" pitchFamily="18" charset="-128"/>
              </a:rPr>
              <a:t>　整備促進に向けた国の財政支援を働きかけ</a:t>
            </a:r>
            <a:endParaRPr kumimoji="1" lang="en-US" altLang="ja-JP" sz="1200" dirty="0">
              <a:latin typeface="UD デジタル 教科書体 NK-R" panose="02020400000000000000" pitchFamily="18" charset="-128"/>
              <a:ea typeface="UD デジタル 教科書体 NK-R" panose="02020400000000000000" pitchFamily="18" charset="-128"/>
            </a:endParaRPr>
          </a:p>
          <a:p>
            <a:r>
              <a:rPr kumimoji="1" lang="ja-JP" altLang="en-US" sz="1200" dirty="0">
                <a:latin typeface="UD デジタル 教科書体 NK-R" panose="02020400000000000000" pitchFamily="18" charset="-128"/>
                <a:ea typeface="UD デジタル 教科書体 NK-R" panose="02020400000000000000" pitchFamily="18" charset="-128"/>
              </a:rPr>
              <a:t>・ゼロエミッションモビリティ活用エリアへの水素</a:t>
            </a:r>
            <a:endParaRPr kumimoji="1" lang="en-US" altLang="ja-JP" sz="1200" dirty="0">
              <a:latin typeface="UD デジタル 教科書体 NK-R" panose="02020400000000000000" pitchFamily="18" charset="-128"/>
              <a:ea typeface="UD デジタル 教科書体 NK-R" panose="02020400000000000000" pitchFamily="18" charset="-128"/>
            </a:endParaRPr>
          </a:p>
          <a:p>
            <a:r>
              <a:rPr kumimoji="1" lang="ja-JP" altLang="en-US" sz="1200" dirty="0">
                <a:latin typeface="UD デジタル 教科書体 NK-R" panose="02020400000000000000" pitchFamily="18" charset="-128"/>
                <a:ea typeface="UD デジタル 教科書体 NK-R" panose="02020400000000000000" pitchFamily="18" charset="-128"/>
              </a:rPr>
              <a:t>　ステーションの効果的な誘致方策の検討</a:t>
            </a:r>
          </a:p>
        </p:txBody>
      </p:sp>
      <p:sp>
        <p:nvSpPr>
          <p:cNvPr id="2" name="スライド番号プレースホルダー 1"/>
          <p:cNvSpPr>
            <a:spLocks noGrp="1"/>
          </p:cNvSpPr>
          <p:nvPr>
            <p:ph type="sldNum" sz="quarter" idx="12"/>
          </p:nvPr>
        </p:nvSpPr>
        <p:spPr/>
        <p:txBody>
          <a:bodyPr/>
          <a:lstStyle/>
          <a:p>
            <a:fld id="{87C2D5A9-7FE8-4BCE-BC19-6C3698A60E78}" type="slidenum">
              <a:rPr kumimoji="1" lang="ja-JP" altLang="en-US" smtClean="0"/>
              <a:t>7</a:t>
            </a:fld>
            <a:endParaRPr kumimoji="1" lang="ja-JP" altLang="en-US" dirty="0"/>
          </a:p>
        </p:txBody>
      </p:sp>
      <p:sp>
        <p:nvSpPr>
          <p:cNvPr id="34" name="テキスト ボックス 33"/>
          <p:cNvSpPr txBox="1"/>
          <p:nvPr/>
        </p:nvSpPr>
        <p:spPr>
          <a:xfrm>
            <a:off x="3023303" y="4957601"/>
            <a:ext cx="3180184" cy="1477328"/>
          </a:xfrm>
          <a:prstGeom prst="rect">
            <a:avLst/>
          </a:prstGeom>
          <a:noFill/>
        </p:spPr>
        <p:txBody>
          <a:bodyPr wrap="square" lIns="0" tIns="0" rIns="0" bIns="0" rtlCol="0">
            <a:spAutoFit/>
          </a:bodyPr>
          <a:lstStyle/>
          <a:p>
            <a:r>
              <a:rPr kumimoji="1" lang="ja-JP" altLang="en-US" sz="1200" dirty="0">
                <a:latin typeface="UD デジタル 教科書体 NK-R" panose="02020400000000000000" pitchFamily="18" charset="-128"/>
                <a:ea typeface="UD デジタル 教科書体 NK-R" panose="02020400000000000000" pitchFamily="18" charset="-128"/>
              </a:rPr>
              <a:t>・</a:t>
            </a:r>
            <a:r>
              <a:rPr kumimoji="1" lang="en-US" altLang="ja-JP" sz="1200" dirty="0">
                <a:latin typeface="UD デジタル 教科書体 NK-R" panose="02020400000000000000" pitchFamily="18" charset="-128"/>
                <a:ea typeface="UD デジタル 教科書体 NK-R" panose="02020400000000000000" pitchFamily="18" charset="-128"/>
              </a:rPr>
              <a:t>FC</a:t>
            </a:r>
            <a:r>
              <a:rPr kumimoji="1" lang="ja-JP" altLang="en-US" sz="1200" dirty="0">
                <a:latin typeface="UD デジタル 教科書体 NK-R" panose="02020400000000000000" pitchFamily="18" charset="-128"/>
                <a:ea typeface="UD デジタル 教科書体 NK-R" panose="02020400000000000000" pitchFamily="18" charset="-128"/>
              </a:rPr>
              <a:t>バスの運行データ等の分析、</a:t>
            </a:r>
          </a:p>
          <a:p>
            <a:r>
              <a:rPr kumimoji="1" lang="ja-JP" altLang="en-US" sz="1200" dirty="0">
                <a:latin typeface="UD デジタル 教科書体 NK-R" panose="02020400000000000000" pitchFamily="18" charset="-128"/>
                <a:ea typeface="UD デジタル 教科書体 NK-R" panose="02020400000000000000" pitchFamily="18" charset="-128"/>
              </a:rPr>
              <a:t>　導入環境検証等（</a:t>
            </a:r>
            <a:r>
              <a:rPr kumimoji="1" lang="en-US" altLang="ja-JP" sz="1200" dirty="0">
                <a:latin typeface="UD デジタル 教科書体 NK-R" panose="02020400000000000000" pitchFamily="18" charset="-128"/>
                <a:ea typeface="UD デジタル 教科書体 NK-R" panose="02020400000000000000" pitchFamily="18" charset="-128"/>
              </a:rPr>
              <a:t>H2Osaka</a:t>
            </a:r>
            <a:r>
              <a:rPr kumimoji="1" lang="ja-JP" altLang="en-US" sz="1200" dirty="0">
                <a:latin typeface="UD デジタル 教科書体 NK-R" panose="02020400000000000000" pitchFamily="18" charset="-128"/>
                <a:ea typeface="UD デジタル 教科書体 NK-R" panose="02020400000000000000" pitchFamily="18" charset="-128"/>
              </a:rPr>
              <a:t>ビジョン推進会議）</a:t>
            </a:r>
            <a:endParaRPr kumimoji="1" lang="en-US" altLang="ja-JP" sz="1200" dirty="0">
              <a:latin typeface="UD デジタル 教科書体 NK-R" panose="02020400000000000000" pitchFamily="18" charset="-128"/>
              <a:ea typeface="UD デジタル 教科書体 NK-R" panose="02020400000000000000" pitchFamily="18" charset="-128"/>
            </a:endParaRPr>
          </a:p>
          <a:p>
            <a:endParaRPr kumimoji="1" lang="en-US" altLang="ja-JP" sz="1200" dirty="0">
              <a:latin typeface="UD デジタル 教科書体 NK-R" panose="02020400000000000000" pitchFamily="18" charset="-128"/>
              <a:ea typeface="UD デジタル 教科書体 NK-R" panose="02020400000000000000" pitchFamily="18" charset="-128"/>
            </a:endParaRPr>
          </a:p>
          <a:p>
            <a:r>
              <a:rPr kumimoji="1" lang="en-US" altLang="ja-JP" sz="1200" dirty="0">
                <a:latin typeface="UD デジタル 教科書体 NK-R" panose="02020400000000000000" pitchFamily="18" charset="-128"/>
                <a:ea typeface="UD デジタル 教科書体 NK-R" panose="02020400000000000000" pitchFamily="18" charset="-128"/>
              </a:rPr>
              <a:t>【</a:t>
            </a:r>
            <a:r>
              <a:rPr kumimoji="1" lang="ja-JP" altLang="en-US" sz="1200" dirty="0">
                <a:latin typeface="UD デジタル 教科書体 NK-R" panose="02020400000000000000" pitchFamily="18" charset="-128"/>
                <a:ea typeface="UD デジタル 教科書体 NK-R" panose="02020400000000000000" pitchFamily="18" charset="-128"/>
              </a:rPr>
              <a:t>参考</a:t>
            </a:r>
            <a:r>
              <a:rPr kumimoji="1" lang="en-US" altLang="ja-JP" sz="1200" dirty="0">
                <a:latin typeface="UD デジタル 教科書体 NK-R" panose="02020400000000000000" pitchFamily="18" charset="-128"/>
                <a:ea typeface="UD デジタル 教科書体 NK-R" panose="02020400000000000000" pitchFamily="18" charset="-128"/>
              </a:rPr>
              <a:t>】</a:t>
            </a:r>
          </a:p>
          <a:p>
            <a:r>
              <a:rPr kumimoji="1" lang="en-US" altLang="ja-JP" sz="1200" dirty="0">
                <a:latin typeface="UD デジタル 教科書体 NK-R" panose="02020400000000000000" pitchFamily="18" charset="-128"/>
                <a:ea typeface="UD デジタル 教科書体 NK-R" panose="02020400000000000000" pitchFamily="18" charset="-128"/>
              </a:rPr>
              <a:t>FC</a:t>
            </a:r>
            <a:r>
              <a:rPr kumimoji="1" lang="ja-JP" altLang="en-US" sz="1200" dirty="0">
                <a:latin typeface="UD デジタル 教科書体 NK-R" panose="02020400000000000000" pitchFamily="18" charset="-128"/>
                <a:ea typeface="UD デジタル 教科書体 NK-R" panose="02020400000000000000" pitchFamily="18" charset="-128"/>
              </a:rPr>
              <a:t>バス導入費用に対して補助（令和</a:t>
            </a:r>
            <a:r>
              <a:rPr kumimoji="1" lang="en-US" altLang="ja-JP" sz="1200" dirty="0">
                <a:latin typeface="UD デジタル 教科書体 NK-R" panose="02020400000000000000" pitchFamily="18" charset="-128"/>
                <a:ea typeface="UD デジタル 教科書体 NK-R" panose="02020400000000000000" pitchFamily="18" charset="-128"/>
              </a:rPr>
              <a:t>3</a:t>
            </a:r>
            <a:r>
              <a:rPr kumimoji="1" lang="ja-JP" altLang="en-US" sz="1200" dirty="0">
                <a:latin typeface="UD デジタル 教科書体 NK-R" panose="02020400000000000000" pitchFamily="18" charset="-128"/>
                <a:ea typeface="UD デジタル 教科書体 NK-R" panose="02020400000000000000" pitchFamily="18" charset="-128"/>
              </a:rPr>
              <a:t>年度実績）</a:t>
            </a:r>
            <a:endParaRPr kumimoji="1" lang="en-US" altLang="ja-JP" sz="1200" dirty="0">
              <a:latin typeface="UD デジタル 教科書体 NK-R" panose="02020400000000000000" pitchFamily="18" charset="-128"/>
              <a:ea typeface="UD デジタル 教科書体 NK-R" panose="02020400000000000000" pitchFamily="18" charset="-128"/>
            </a:endParaRPr>
          </a:p>
          <a:p>
            <a:r>
              <a:rPr kumimoji="1" lang="ja-JP" altLang="en-US" sz="1200" dirty="0">
                <a:latin typeface="UD デジタル 教科書体 NK-R" panose="02020400000000000000" pitchFamily="18" charset="-128"/>
                <a:ea typeface="UD デジタル 教科書体 NK-R" panose="02020400000000000000" pitchFamily="18" charset="-128"/>
              </a:rPr>
              <a:t>　</a:t>
            </a:r>
            <a:r>
              <a:rPr kumimoji="1" lang="en-US" altLang="ja-JP" sz="1200" dirty="0">
                <a:latin typeface="UD デジタル 教科書体 NK-R" panose="02020400000000000000" pitchFamily="18" charset="-128"/>
                <a:ea typeface="UD デジタル 教科書体 NK-R" panose="02020400000000000000" pitchFamily="18" charset="-128"/>
              </a:rPr>
              <a:t>※</a:t>
            </a:r>
            <a:r>
              <a:rPr kumimoji="1" lang="ja-JP" altLang="en-US" sz="1200" dirty="0">
                <a:latin typeface="UD デジタル 教科書体 NK-R" panose="02020400000000000000" pitchFamily="18" charset="-128"/>
                <a:ea typeface="UD デジタル 教科書体 NK-R" panose="02020400000000000000" pitchFamily="18" charset="-128"/>
              </a:rPr>
              <a:t>現在の</a:t>
            </a:r>
            <a:r>
              <a:rPr kumimoji="1" lang="en-US" altLang="ja-JP" sz="1200" dirty="0">
                <a:latin typeface="UD デジタル 教科書体 NK-R" panose="02020400000000000000" pitchFamily="18" charset="-128"/>
                <a:ea typeface="UD デジタル 教科書体 NK-R" panose="02020400000000000000" pitchFamily="18" charset="-128"/>
              </a:rPr>
              <a:t>FC</a:t>
            </a:r>
            <a:r>
              <a:rPr kumimoji="1" lang="ja-JP" altLang="en-US" sz="1200" dirty="0">
                <a:latin typeface="UD デジタル 教科書体 NK-R" panose="02020400000000000000" pitchFamily="18" charset="-128"/>
                <a:ea typeface="UD デジタル 教科書体 NK-R" panose="02020400000000000000" pitchFamily="18" charset="-128"/>
              </a:rPr>
              <a:t>バスの導入台数</a:t>
            </a:r>
            <a:endParaRPr kumimoji="1" lang="en-US" altLang="ja-JP" sz="1200" dirty="0">
              <a:latin typeface="UD デジタル 教科書体 NK-R" panose="02020400000000000000" pitchFamily="18" charset="-128"/>
              <a:ea typeface="UD デジタル 教科書体 NK-R" panose="02020400000000000000" pitchFamily="18" charset="-128"/>
            </a:endParaRPr>
          </a:p>
          <a:p>
            <a:r>
              <a:rPr kumimoji="1" lang="ja-JP" altLang="en-US" sz="1200" dirty="0">
                <a:latin typeface="UD デジタル 教科書体 NK-R" panose="02020400000000000000" pitchFamily="18" charset="-128"/>
                <a:ea typeface="UD デジタル 教科書体 NK-R" panose="02020400000000000000" pitchFamily="18" charset="-128"/>
              </a:rPr>
              <a:t>　　　兵庫県：１台</a:t>
            </a:r>
            <a:endParaRPr kumimoji="1" lang="en-US" altLang="ja-JP" sz="1200" dirty="0">
              <a:latin typeface="UD デジタル 教科書体 NK-R" panose="02020400000000000000" pitchFamily="18" charset="-128"/>
              <a:ea typeface="UD デジタル 教科書体 NK-R" panose="02020400000000000000" pitchFamily="18" charset="-128"/>
            </a:endParaRPr>
          </a:p>
          <a:p>
            <a:r>
              <a:rPr kumimoji="1" lang="ja-JP" altLang="en-US" sz="1200" dirty="0">
                <a:latin typeface="UD デジタル 教科書体 NK-R" panose="02020400000000000000" pitchFamily="18" charset="-128"/>
                <a:ea typeface="UD デジタル 教科書体 NK-R" panose="02020400000000000000" pitchFamily="18" charset="-128"/>
              </a:rPr>
              <a:t>　　　大阪府：２台</a:t>
            </a:r>
            <a:endParaRPr kumimoji="1" lang="en-US" altLang="ja-JP" sz="1200" dirty="0">
              <a:latin typeface="UD デジタル 教科書体 NK-R" panose="02020400000000000000" pitchFamily="18" charset="-128"/>
              <a:ea typeface="UD デジタル 教科書体 NK-R" panose="02020400000000000000" pitchFamily="18" charset="-128"/>
            </a:endParaRPr>
          </a:p>
        </p:txBody>
      </p:sp>
    </p:spTree>
    <p:extLst>
      <p:ext uri="{BB962C8B-B14F-4D97-AF65-F5344CB8AC3E}">
        <p14:creationId xmlns:p14="http://schemas.microsoft.com/office/powerpoint/2010/main" val="67444563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 name="ホームベース 90"/>
          <p:cNvSpPr/>
          <p:nvPr/>
        </p:nvSpPr>
        <p:spPr>
          <a:xfrm>
            <a:off x="1907105" y="5577630"/>
            <a:ext cx="2299125" cy="288825"/>
          </a:xfrm>
          <a:prstGeom prst="homePlate">
            <a:avLst/>
          </a:prstGeom>
          <a:gradFill flip="none" rotWithShape="1">
            <a:gsLst>
              <a:gs pos="7000">
                <a:srgbClr val="00B0F0">
                  <a:tint val="66000"/>
                  <a:satMod val="160000"/>
                </a:srgbClr>
              </a:gs>
              <a:gs pos="34000">
                <a:srgbClr val="00B0F0">
                  <a:tint val="44500"/>
                  <a:satMod val="160000"/>
                </a:srgbClr>
              </a:gs>
              <a:gs pos="100000">
                <a:srgbClr val="00B0F0">
                  <a:tint val="23500"/>
                  <a:satMod val="160000"/>
                </a:srgb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19" name="正方形/長方形 18"/>
          <p:cNvSpPr/>
          <p:nvPr/>
        </p:nvSpPr>
        <p:spPr>
          <a:xfrm>
            <a:off x="0" y="1"/>
            <a:ext cx="9906000" cy="473953"/>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286" b="1" dirty="0">
                <a:latin typeface="UD デジタル 教科書体 NK-B" panose="02020700000000000000" pitchFamily="18" charset="-128"/>
                <a:ea typeface="UD デジタル 教科書体 NK-B" panose="02020700000000000000" pitchFamily="18" charset="-128"/>
              </a:rPr>
              <a:t>空飛ぶクルマの実装推進　</a:t>
            </a:r>
          </a:p>
        </p:txBody>
      </p:sp>
      <p:sp>
        <p:nvSpPr>
          <p:cNvPr id="20" name="正方形/長方形 19"/>
          <p:cNvSpPr/>
          <p:nvPr/>
        </p:nvSpPr>
        <p:spPr>
          <a:xfrm>
            <a:off x="226875" y="46514"/>
            <a:ext cx="1761417" cy="38380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600" dirty="0">
                <a:solidFill>
                  <a:schemeClr val="tx1"/>
                </a:solidFill>
                <a:latin typeface="UD デジタル 教科書体 NK-B" panose="02020700000000000000" pitchFamily="18" charset="-128"/>
                <a:ea typeface="UD デジタル 教科書体 NK-B" panose="02020700000000000000" pitchFamily="18" charset="-128"/>
              </a:rPr>
              <a:t>産業振興</a:t>
            </a:r>
            <a:r>
              <a:rPr kumimoji="1" lang="en-US" altLang="ja-JP" sz="1600" dirty="0">
                <a:solidFill>
                  <a:schemeClr val="tx1"/>
                </a:solidFill>
                <a:latin typeface="UD デジタル 教科書体 NK-B" panose="02020700000000000000" pitchFamily="18" charset="-128"/>
                <a:ea typeface="UD デジタル 教科書体 NK-B" panose="02020700000000000000" pitchFamily="18" charset="-128"/>
              </a:rPr>
              <a:t>PT</a:t>
            </a:r>
            <a:endParaRPr kumimoji="1" lang="ja-JP" altLang="en-US" sz="1600" dirty="0">
              <a:solidFill>
                <a:schemeClr val="tx1"/>
              </a:solidFill>
              <a:latin typeface="UD デジタル 教科書体 NK-B" panose="02020700000000000000" pitchFamily="18" charset="-128"/>
              <a:ea typeface="UD デジタル 教科書体 NK-B" panose="02020700000000000000" pitchFamily="18" charset="-128"/>
            </a:endParaRPr>
          </a:p>
        </p:txBody>
      </p:sp>
      <p:sp>
        <p:nvSpPr>
          <p:cNvPr id="72" name="テキスト ボックス 71">
            <a:extLst>
              <a:ext uri="{FF2B5EF4-FFF2-40B4-BE49-F238E27FC236}">
                <a16:creationId xmlns:a16="http://schemas.microsoft.com/office/drawing/2014/main" id="{233774CE-BB03-49E5-94E8-1F2C71E354FD}"/>
              </a:ext>
            </a:extLst>
          </p:cNvPr>
          <p:cNvSpPr txBox="1"/>
          <p:nvPr/>
        </p:nvSpPr>
        <p:spPr>
          <a:xfrm>
            <a:off x="7569755" y="1873475"/>
            <a:ext cx="2356971" cy="298765"/>
          </a:xfrm>
          <a:prstGeom prst="rect">
            <a:avLst/>
          </a:prstGeom>
          <a:noFill/>
        </p:spPr>
        <p:txBody>
          <a:bodyPr wrap="square" lIns="0" tIns="0" rIns="0" bIns="0" rtlCol="0" anchor="ctr" anchorCtr="0">
            <a:noAutofit/>
          </a:bodyPr>
          <a:lstStyle/>
          <a:p>
            <a:r>
              <a:rPr lang="ja-JP" altLang="en-US" sz="700" dirty="0">
                <a:latin typeface="BIZ UDPゴシック" panose="020B0400000000000000" pitchFamily="50" charset="-128"/>
                <a:ea typeface="BIZ UDPゴシック" panose="020B0400000000000000" pitchFamily="50" charset="-128"/>
                <a:cs typeface="Meiryo UI" panose="020B0604030504040204" pitchFamily="50" charset="-128"/>
              </a:rPr>
              <a:t>（出典）空の移動革命社会実装に向けた大阪版ロードマップ</a:t>
            </a:r>
            <a:endParaRPr lang="en-US" altLang="ja-JP" sz="700" dirty="0">
              <a:latin typeface="BIZ UDPゴシック" panose="020B0400000000000000" pitchFamily="50" charset="-128"/>
              <a:ea typeface="BIZ UDPゴシック" panose="020B0400000000000000" pitchFamily="50" charset="-128"/>
              <a:cs typeface="Meiryo UI" panose="020B0604030504040204" pitchFamily="50" charset="-128"/>
            </a:endParaRPr>
          </a:p>
          <a:p>
            <a:r>
              <a:rPr lang="ja-JP" altLang="en-US" sz="700" dirty="0">
                <a:latin typeface="BIZ UDPゴシック" panose="020B0400000000000000" pitchFamily="50" charset="-128"/>
                <a:ea typeface="BIZ UDPゴシック" panose="020B0400000000000000" pitchFamily="50" charset="-128"/>
                <a:cs typeface="Meiryo UI" panose="020B0604030504040204" pitchFamily="50" charset="-128"/>
              </a:rPr>
              <a:t>　　　　　　　　　　　　　　　　　　　　アクションプラン（一部加工）</a:t>
            </a:r>
          </a:p>
        </p:txBody>
      </p:sp>
      <p:sp>
        <p:nvSpPr>
          <p:cNvPr id="76" name="テキスト ボックス 75"/>
          <p:cNvSpPr txBox="1"/>
          <p:nvPr/>
        </p:nvSpPr>
        <p:spPr>
          <a:xfrm>
            <a:off x="21912" y="1747379"/>
            <a:ext cx="2606477" cy="400110"/>
          </a:xfrm>
          <a:prstGeom prst="rect">
            <a:avLst/>
          </a:prstGeom>
          <a:noFill/>
        </p:spPr>
        <p:txBody>
          <a:bodyPr wrap="square" rtlCol="0">
            <a:spAutoFit/>
          </a:bodyPr>
          <a:lstStyle/>
          <a:p>
            <a:r>
              <a:rPr kumimoji="1" lang="en-US" altLang="ja-JP" sz="2000" dirty="0">
                <a:latin typeface="UD デジタル 教科書体 NK-B" panose="02020700000000000000" pitchFamily="18" charset="-128"/>
                <a:ea typeface="UD デジタル 教科書体 NK-B" panose="02020700000000000000" pitchFamily="18" charset="-128"/>
              </a:rPr>
              <a:t>【</a:t>
            </a:r>
            <a:r>
              <a:rPr kumimoji="1" lang="ja-JP" altLang="en-US" sz="2000" dirty="0">
                <a:latin typeface="UD デジタル 教科書体 NK-B" panose="02020700000000000000" pitchFamily="18" charset="-128"/>
                <a:ea typeface="UD デジタル 教科書体 NK-B" panose="02020700000000000000" pitchFamily="18" charset="-128"/>
              </a:rPr>
              <a:t>今後の取組み</a:t>
            </a:r>
            <a:r>
              <a:rPr kumimoji="1" lang="en-US" altLang="ja-JP" sz="2000" dirty="0">
                <a:latin typeface="UD デジタル 教科書体 NK-B" panose="02020700000000000000" pitchFamily="18" charset="-128"/>
                <a:ea typeface="UD デジタル 教科書体 NK-B" panose="02020700000000000000" pitchFamily="18" charset="-128"/>
              </a:rPr>
              <a:t>】</a:t>
            </a:r>
          </a:p>
        </p:txBody>
      </p:sp>
      <p:sp>
        <p:nvSpPr>
          <p:cNvPr id="77" name="テキスト ボックス 76"/>
          <p:cNvSpPr txBox="1"/>
          <p:nvPr/>
        </p:nvSpPr>
        <p:spPr>
          <a:xfrm>
            <a:off x="21912" y="4141561"/>
            <a:ext cx="2057457" cy="400110"/>
          </a:xfrm>
          <a:prstGeom prst="rect">
            <a:avLst/>
          </a:prstGeom>
          <a:noFill/>
        </p:spPr>
        <p:txBody>
          <a:bodyPr wrap="square" rtlCol="0">
            <a:spAutoFit/>
          </a:bodyPr>
          <a:lstStyle/>
          <a:p>
            <a:r>
              <a:rPr kumimoji="1" lang="en-US" altLang="ja-JP" sz="2000" dirty="0">
                <a:latin typeface="UD デジタル 教科書体 NK-B" panose="02020700000000000000" pitchFamily="18" charset="-128"/>
                <a:ea typeface="UD デジタル 教科書体 NK-B" panose="02020700000000000000" pitchFamily="18" charset="-128"/>
              </a:rPr>
              <a:t>【</a:t>
            </a:r>
            <a:r>
              <a:rPr kumimoji="1" lang="ja-JP" altLang="en-US" sz="2000" dirty="0">
                <a:latin typeface="UD デジタル 教科書体 NK-B" panose="02020700000000000000" pitchFamily="18" charset="-128"/>
                <a:ea typeface="UD デジタル 教科書体 NK-B" panose="02020700000000000000" pitchFamily="18" charset="-128"/>
              </a:rPr>
              <a:t>スケジュール</a:t>
            </a:r>
            <a:r>
              <a:rPr kumimoji="1" lang="en-US" altLang="ja-JP" sz="2000" dirty="0">
                <a:latin typeface="UD デジタル 教科書体 NK-B" panose="02020700000000000000" pitchFamily="18" charset="-128"/>
                <a:ea typeface="UD デジタル 教科書体 NK-B" panose="02020700000000000000" pitchFamily="18" charset="-128"/>
              </a:rPr>
              <a:t>】</a:t>
            </a:r>
          </a:p>
        </p:txBody>
      </p:sp>
      <p:sp>
        <p:nvSpPr>
          <p:cNvPr id="97" name="ホームベース 96"/>
          <p:cNvSpPr/>
          <p:nvPr/>
        </p:nvSpPr>
        <p:spPr>
          <a:xfrm>
            <a:off x="4249446" y="4449833"/>
            <a:ext cx="4397934" cy="449496"/>
          </a:xfrm>
          <a:prstGeom prst="homePlate">
            <a:avLst/>
          </a:prstGeom>
          <a:gradFill flip="none" rotWithShape="1">
            <a:gsLst>
              <a:gs pos="0">
                <a:srgbClr val="0070C0">
                  <a:tint val="66000"/>
                  <a:satMod val="160000"/>
                </a:srgbClr>
              </a:gs>
              <a:gs pos="0">
                <a:srgbClr val="0070C0"/>
              </a:gs>
              <a:gs pos="100000">
                <a:srgbClr val="0070C0">
                  <a:tint val="23500"/>
                  <a:satMod val="160000"/>
                </a:srgb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4" name="ホームベース 3"/>
          <p:cNvSpPr/>
          <p:nvPr/>
        </p:nvSpPr>
        <p:spPr>
          <a:xfrm>
            <a:off x="1907105" y="4450580"/>
            <a:ext cx="2005230" cy="442664"/>
          </a:xfrm>
          <a:prstGeom prst="homePlate">
            <a:avLst>
              <a:gd name="adj" fmla="val 25818"/>
            </a:avLst>
          </a:prstGeom>
          <a:gradFill flip="none" rotWithShape="1">
            <a:gsLst>
              <a:gs pos="0">
                <a:srgbClr val="0070C0">
                  <a:tint val="66000"/>
                  <a:satMod val="160000"/>
                </a:srgbClr>
              </a:gs>
              <a:gs pos="0">
                <a:srgbClr val="0070C0"/>
              </a:gs>
              <a:gs pos="100000">
                <a:srgbClr val="0070C0">
                  <a:tint val="23500"/>
                  <a:satMod val="160000"/>
                </a:srgb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85" name="テキスト ボックス 84"/>
          <p:cNvSpPr txBox="1"/>
          <p:nvPr/>
        </p:nvSpPr>
        <p:spPr>
          <a:xfrm>
            <a:off x="5418094" y="4521818"/>
            <a:ext cx="1983219" cy="338554"/>
          </a:xfrm>
          <a:prstGeom prst="rect">
            <a:avLst/>
          </a:prstGeom>
          <a:noFill/>
        </p:spPr>
        <p:txBody>
          <a:bodyPr wrap="square" rtlCol="0">
            <a:spAutoFit/>
          </a:bodyPr>
          <a:lstStyle/>
          <a:p>
            <a:pPr algn="ctr"/>
            <a:r>
              <a:rPr kumimoji="1" lang="ja-JP" altLang="en-US" sz="1600" dirty="0">
                <a:latin typeface="UD デジタル 教科書体 NK-B" panose="02020700000000000000" pitchFamily="18" charset="-128"/>
                <a:ea typeface="UD デジタル 教科書体 NK-B" panose="02020700000000000000" pitchFamily="18" charset="-128"/>
              </a:rPr>
              <a:t>ビジネス開発・実証</a:t>
            </a:r>
            <a:endParaRPr kumimoji="1" lang="en-US" altLang="ja-JP" sz="1600" dirty="0">
              <a:latin typeface="UD デジタル 教科書体 NK-B" panose="02020700000000000000" pitchFamily="18" charset="-128"/>
              <a:ea typeface="UD デジタル 教科書体 NK-B" panose="02020700000000000000" pitchFamily="18" charset="-128"/>
            </a:endParaRPr>
          </a:p>
        </p:txBody>
      </p:sp>
      <p:sp>
        <p:nvSpPr>
          <p:cNvPr id="84" name="テキスト ボックス 83"/>
          <p:cNvSpPr txBox="1"/>
          <p:nvPr/>
        </p:nvSpPr>
        <p:spPr>
          <a:xfrm>
            <a:off x="1988292" y="4506109"/>
            <a:ext cx="1696705" cy="338554"/>
          </a:xfrm>
          <a:prstGeom prst="rect">
            <a:avLst/>
          </a:prstGeom>
          <a:noFill/>
        </p:spPr>
        <p:txBody>
          <a:bodyPr wrap="square" rtlCol="0">
            <a:spAutoFit/>
          </a:bodyPr>
          <a:lstStyle/>
          <a:p>
            <a:pPr algn="ctr"/>
            <a:r>
              <a:rPr kumimoji="1" lang="ja-JP" altLang="en-US" sz="1600" dirty="0">
                <a:latin typeface="UD デジタル 教科書体 NK-B" panose="02020700000000000000" pitchFamily="18" charset="-128"/>
                <a:ea typeface="UD デジタル 教科書体 NK-B" panose="02020700000000000000" pitchFamily="18" charset="-128"/>
              </a:rPr>
              <a:t>地固め・下準備</a:t>
            </a:r>
            <a:endParaRPr kumimoji="1" lang="en-US" altLang="ja-JP" sz="1600" dirty="0">
              <a:latin typeface="UD デジタル 教科書体 NK-B" panose="02020700000000000000" pitchFamily="18" charset="-128"/>
              <a:ea typeface="UD デジタル 教科書体 NK-B" panose="02020700000000000000" pitchFamily="18" charset="-128"/>
            </a:endParaRPr>
          </a:p>
        </p:txBody>
      </p:sp>
      <p:sp>
        <p:nvSpPr>
          <p:cNvPr id="7" name="正方形/長方形 6"/>
          <p:cNvSpPr/>
          <p:nvPr/>
        </p:nvSpPr>
        <p:spPr>
          <a:xfrm>
            <a:off x="2396277" y="4210423"/>
            <a:ext cx="1026464" cy="25380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400" b="1" dirty="0">
                <a:solidFill>
                  <a:schemeClr val="tx1"/>
                </a:solidFill>
                <a:latin typeface="UD デジタル 教科書体 N-B" panose="02020700000000000000" pitchFamily="17" charset="-128"/>
                <a:ea typeface="UD デジタル 教科書体 N-B" panose="02020700000000000000" pitchFamily="17" charset="-128"/>
              </a:rPr>
              <a:t>2022</a:t>
            </a:r>
            <a:r>
              <a:rPr kumimoji="1" lang="ja-JP" altLang="en-US" sz="1400" b="1" dirty="0">
                <a:solidFill>
                  <a:schemeClr val="tx1"/>
                </a:solidFill>
                <a:latin typeface="UD デジタル 教科書体 N-B" panose="02020700000000000000" pitchFamily="17" charset="-128"/>
                <a:ea typeface="UD デジタル 教科書体 N-B" panose="02020700000000000000" pitchFamily="17" charset="-128"/>
              </a:rPr>
              <a:t>年度</a:t>
            </a:r>
          </a:p>
        </p:txBody>
      </p:sp>
      <p:sp>
        <p:nvSpPr>
          <p:cNvPr id="81" name="正方形/長方形 80"/>
          <p:cNvSpPr/>
          <p:nvPr/>
        </p:nvSpPr>
        <p:spPr>
          <a:xfrm>
            <a:off x="4486708" y="4220155"/>
            <a:ext cx="1347990" cy="24292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400" b="1" dirty="0">
                <a:solidFill>
                  <a:schemeClr val="tx1"/>
                </a:solidFill>
                <a:latin typeface="UD デジタル 教科書体 N-B" panose="02020700000000000000" pitchFamily="17" charset="-128"/>
                <a:ea typeface="UD デジタル 教科書体 N-B" panose="02020700000000000000" pitchFamily="17" charset="-128"/>
              </a:rPr>
              <a:t>2023</a:t>
            </a:r>
            <a:r>
              <a:rPr kumimoji="1" lang="ja-JP" altLang="en-US" sz="1400" b="1" dirty="0">
                <a:solidFill>
                  <a:schemeClr val="tx1"/>
                </a:solidFill>
                <a:latin typeface="UD デジタル 教科書体 N-B" panose="02020700000000000000" pitchFamily="17" charset="-128"/>
                <a:ea typeface="UD デジタル 教科書体 N-B" panose="02020700000000000000" pitchFamily="17" charset="-128"/>
              </a:rPr>
              <a:t>年度</a:t>
            </a:r>
          </a:p>
        </p:txBody>
      </p:sp>
      <p:sp>
        <p:nvSpPr>
          <p:cNvPr id="82" name="正方形/長方形 81"/>
          <p:cNvSpPr/>
          <p:nvPr/>
        </p:nvSpPr>
        <p:spPr>
          <a:xfrm>
            <a:off x="8774844" y="4226065"/>
            <a:ext cx="983529" cy="23382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en-US" altLang="ja-JP" sz="1400" b="1" dirty="0">
                <a:solidFill>
                  <a:schemeClr val="tx1"/>
                </a:solidFill>
                <a:latin typeface="UD デジタル 教科書体 N-B" panose="02020700000000000000" pitchFamily="17" charset="-128"/>
                <a:ea typeface="UD デジタル 教科書体 N-B" panose="02020700000000000000" pitchFamily="17" charset="-128"/>
              </a:rPr>
              <a:t>2025</a:t>
            </a:r>
            <a:r>
              <a:rPr kumimoji="1" lang="ja-JP" altLang="en-US" sz="1400" b="1" dirty="0">
                <a:solidFill>
                  <a:schemeClr val="tx1"/>
                </a:solidFill>
                <a:latin typeface="UD デジタル 教科書体 N-B" panose="02020700000000000000" pitchFamily="17" charset="-128"/>
                <a:ea typeface="UD デジタル 教科書体 N-B" panose="02020700000000000000" pitchFamily="17" charset="-128"/>
              </a:rPr>
              <a:t>年度</a:t>
            </a:r>
          </a:p>
        </p:txBody>
      </p:sp>
      <p:sp>
        <p:nvSpPr>
          <p:cNvPr id="99" name="角丸四角形 98"/>
          <p:cNvSpPr/>
          <p:nvPr/>
        </p:nvSpPr>
        <p:spPr>
          <a:xfrm>
            <a:off x="226875" y="1036123"/>
            <a:ext cx="8874632" cy="548942"/>
          </a:xfrm>
          <a:prstGeom prst="round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dirty="0">
                <a:solidFill>
                  <a:schemeClr val="tx1"/>
                </a:solidFill>
                <a:latin typeface="UD デジタル 教科書体 NK-B" panose="02020700000000000000" pitchFamily="18" charset="-128"/>
                <a:ea typeface="UD デジタル 教科書体 NK-B" panose="02020700000000000000" pitchFamily="18" charset="-128"/>
              </a:rPr>
              <a:t>　</a:t>
            </a:r>
            <a:r>
              <a:rPr kumimoji="1" lang="ja-JP" altLang="en-US" sz="2000" dirty="0">
                <a:solidFill>
                  <a:schemeClr val="tx1"/>
                </a:solidFill>
                <a:latin typeface="UD デジタル 教科書体 NK-B" panose="02020700000000000000" pitchFamily="18" charset="-128"/>
                <a:ea typeface="UD デジタル 教科書体 NK-B" panose="02020700000000000000" pitchFamily="18" charset="-128"/>
              </a:rPr>
              <a:t>万博開催時に、 ベイエリアで「商用運航」を実現</a:t>
            </a:r>
            <a:endParaRPr kumimoji="1" lang="en-US" altLang="ja-JP" sz="2000" dirty="0">
              <a:solidFill>
                <a:schemeClr val="tx1"/>
              </a:solidFill>
              <a:latin typeface="UD デジタル 教科書体 NK-B" panose="02020700000000000000" pitchFamily="18" charset="-128"/>
              <a:ea typeface="UD デジタル 教科書体 NK-B" panose="02020700000000000000" pitchFamily="18" charset="-128"/>
            </a:endParaRPr>
          </a:p>
        </p:txBody>
      </p:sp>
      <p:sp>
        <p:nvSpPr>
          <p:cNvPr id="100" name="テキスト ボックス 99"/>
          <p:cNvSpPr txBox="1"/>
          <p:nvPr/>
        </p:nvSpPr>
        <p:spPr>
          <a:xfrm>
            <a:off x="39641" y="655955"/>
            <a:ext cx="1669152" cy="400110"/>
          </a:xfrm>
          <a:prstGeom prst="rect">
            <a:avLst/>
          </a:prstGeom>
          <a:noFill/>
        </p:spPr>
        <p:txBody>
          <a:bodyPr wrap="square" rtlCol="0">
            <a:spAutoFit/>
          </a:bodyPr>
          <a:lstStyle/>
          <a:p>
            <a:r>
              <a:rPr kumimoji="1" lang="en-US" altLang="ja-JP" sz="2000" dirty="0">
                <a:latin typeface="UD デジタル 教科書体 NK-B" panose="02020700000000000000" pitchFamily="18" charset="-128"/>
                <a:ea typeface="UD デジタル 教科書体 NK-B" panose="02020700000000000000" pitchFamily="18" charset="-128"/>
              </a:rPr>
              <a:t>【</a:t>
            </a:r>
            <a:r>
              <a:rPr kumimoji="1" lang="ja-JP" altLang="en-US" sz="2000" dirty="0">
                <a:latin typeface="UD デジタル 教科書体 NK-B" panose="02020700000000000000" pitchFamily="18" charset="-128"/>
                <a:ea typeface="UD デジタル 教科書体 NK-B" panose="02020700000000000000" pitchFamily="18" charset="-128"/>
              </a:rPr>
              <a:t>目標</a:t>
            </a:r>
            <a:r>
              <a:rPr kumimoji="1" lang="en-US" altLang="ja-JP" sz="2000" dirty="0">
                <a:latin typeface="UD デジタル 教科書体 NK-B" panose="02020700000000000000" pitchFamily="18" charset="-128"/>
                <a:ea typeface="UD デジタル 教科書体 NK-B" panose="02020700000000000000" pitchFamily="18" charset="-128"/>
              </a:rPr>
              <a:t>】</a:t>
            </a:r>
          </a:p>
        </p:txBody>
      </p:sp>
      <p:sp>
        <p:nvSpPr>
          <p:cNvPr id="108" name="角丸四角形 107"/>
          <p:cNvSpPr/>
          <p:nvPr/>
        </p:nvSpPr>
        <p:spPr>
          <a:xfrm>
            <a:off x="8941275" y="4497493"/>
            <a:ext cx="614340" cy="2312194"/>
          </a:xfrm>
          <a:prstGeom prst="roundRect">
            <a:avLst/>
          </a:prstGeom>
          <a:solidFill>
            <a:schemeClr val="accent1">
              <a:lumMod val="40000"/>
              <a:lumOff val="60000"/>
              <a:alpha val="81961"/>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9" name="テキスト ボックス 108"/>
          <p:cNvSpPr txBox="1"/>
          <p:nvPr/>
        </p:nvSpPr>
        <p:spPr>
          <a:xfrm>
            <a:off x="9101507" y="4697958"/>
            <a:ext cx="276999" cy="2107617"/>
          </a:xfrm>
          <a:prstGeom prst="rect">
            <a:avLst/>
          </a:prstGeom>
          <a:noFill/>
        </p:spPr>
        <p:txBody>
          <a:bodyPr vert="eaVert" wrap="square" lIns="0" tIns="0" rIns="0" bIns="0" rtlCol="0">
            <a:spAutoFit/>
          </a:bodyPr>
          <a:lstStyle/>
          <a:p>
            <a:r>
              <a:rPr kumimoji="1" lang="ja-JP" altLang="en-US" dirty="0">
                <a:latin typeface="UD デジタル 教科書体 NK-B" panose="02020700000000000000" pitchFamily="18" charset="-128"/>
                <a:ea typeface="UD デジタル 教科書体 NK-B" panose="02020700000000000000" pitchFamily="18" charset="-128"/>
              </a:rPr>
              <a:t>「商用運航」を実現</a:t>
            </a:r>
            <a:endParaRPr kumimoji="1" lang="en-US" altLang="ja-JP" dirty="0">
              <a:latin typeface="UD デジタル 教科書体 NK-B" panose="02020700000000000000" pitchFamily="18" charset="-128"/>
              <a:ea typeface="UD デジタル 教科書体 NK-B" panose="02020700000000000000" pitchFamily="18" charset="-128"/>
            </a:endParaRPr>
          </a:p>
        </p:txBody>
      </p:sp>
      <p:sp>
        <p:nvSpPr>
          <p:cNvPr id="111" name="正方形/長方形 110"/>
          <p:cNvSpPr/>
          <p:nvPr/>
        </p:nvSpPr>
        <p:spPr>
          <a:xfrm>
            <a:off x="189263" y="5039690"/>
            <a:ext cx="1538461" cy="52898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r>
              <a:rPr kumimoji="1" lang="ja-JP" altLang="en-US" sz="1600" dirty="0">
                <a:solidFill>
                  <a:schemeClr val="tx1"/>
                </a:solidFill>
                <a:latin typeface="UD デジタル 教科書体 NK-B" panose="02020700000000000000" pitchFamily="18" charset="-128"/>
                <a:ea typeface="UD デジタル 教科書体 NK-B" panose="02020700000000000000" pitchFamily="18" charset="-128"/>
              </a:rPr>
              <a:t>実証実験の支援</a:t>
            </a:r>
          </a:p>
        </p:txBody>
      </p:sp>
      <p:sp>
        <p:nvSpPr>
          <p:cNvPr id="112" name="正方形/長方形 111"/>
          <p:cNvSpPr/>
          <p:nvPr/>
        </p:nvSpPr>
        <p:spPr>
          <a:xfrm>
            <a:off x="206721" y="6297521"/>
            <a:ext cx="1538461" cy="52898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r>
              <a:rPr kumimoji="1" lang="ja-JP" altLang="en-US" sz="1600" dirty="0">
                <a:solidFill>
                  <a:schemeClr val="tx1"/>
                </a:solidFill>
                <a:latin typeface="UD デジタル 教科書体 NK-B" panose="02020700000000000000" pitchFamily="18" charset="-128"/>
                <a:ea typeface="UD デジタル 教科書体 NK-B" panose="02020700000000000000" pitchFamily="18" charset="-128"/>
              </a:rPr>
              <a:t>離着陸場の整備</a:t>
            </a:r>
          </a:p>
        </p:txBody>
      </p:sp>
      <p:sp>
        <p:nvSpPr>
          <p:cNvPr id="113" name="正方形/長方形 112"/>
          <p:cNvSpPr/>
          <p:nvPr/>
        </p:nvSpPr>
        <p:spPr>
          <a:xfrm>
            <a:off x="193073" y="5662591"/>
            <a:ext cx="1852139" cy="52898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r>
              <a:rPr kumimoji="1" lang="ja-JP" altLang="en-US" sz="1600" dirty="0">
                <a:solidFill>
                  <a:schemeClr val="tx1"/>
                </a:solidFill>
                <a:latin typeface="UD デジタル 教科書体 NK-B" panose="02020700000000000000" pitchFamily="18" charset="-128"/>
                <a:ea typeface="UD デジタル 教科書体 NK-B" panose="02020700000000000000" pitchFamily="18" charset="-128"/>
              </a:rPr>
              <a:t>社会受容性の向上</a:t>
            </a:r>
          </a:p>
        </p:txBody>
      </p:sp>
      <p:sp>
        <p:nvSpPr>
          <p:cNvPr id="114" name="正方形/長方形 113"/>
          <p:cNvSpPr/>
          <p:nvPr/>
        </p:nvSpPr>
        <p:spPr>
          <a:xfrm>
            <a:off x="6924033" y="4209421"/>
            <a:ext cx="983529" cy="23382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en-US" altLang="ja-JP" sz="1400" b="1" dirty="0">
                <a:solidFill>
                  <a:schemeClr val="tx1"/>
                </a:solidFill>
                <a:latin typeface="UD デジタル 教科書体 N-B" panose="02020700000000000000" pitchFamily="17" charset="-128"/>
                <a:ea typeface="UD デジタル 教科書体 N-B" panose="02020700000000000000" pitchFamily="17" charset="-128"/>
              </a:rPr>
              <a:t>2024</a:t>
            </a:r>
            <a:r>
              <a:rPr kumimoji="1" lang="ja-JP" altLang="en-US" sz="1400" b="1" dirty="0">
                <a:solidFill>
                  <a:schemeClr val="tx1"/>
                </a:solidFill>
                <a:latin typeface="UD デジタル 教科書体 N-B" panose="02020700000000000000" pitchFamily="17" charset="-128"/>
                <a:ea typeface="UD デジタル 教科書体 N-B" panose="02020700000000000000" pitchFamily="17" charset="-128"/>
              </a:rPr>
              <a:t>年度</a:t>
            </a:r>
          </a:p>
        </p:txBody>
      </p:sp>
      <p:sp>
        <p:nvSpPr>
          <p:cNvPr id="115" name="テキスト ボックス 114"/>
          <p:cNvSpPr txBox="1"/>
          <p:nvPr/>
        </p:nvSpPr>
        <p:spPr>
          <a:xfrm>
            <a:off x="2045212" y="5624685"/>
            <a:ext cx="1903751" cy="215444"/>
          </a:xfrm>
          <a:prstGeom prst="rect">
            <a:avLst/>
          </a:prstGeom>
          <a:noFill/>
        </p:spPr>
        <p:txBody>
          <a:bodyPr wrap="square" lIns="0" tIns="0" rIns="0" bIns="0" rtlCol="0">
            <a:spAutoFit/>
          </a:bodyPr>
          <a:lstStyle/>
          <a:p>
            <a:r>
              <a:rPr kumimoji="1" lang="ja-JP" altLang="en-US" sz="1400" dirty="0">
                <a:latin typeface="UD デジタル 教科書体 NK-B" panose="02020700000000000000" pitchFamily="18" charset="-128"/>
                <a:ea typeface="UD デジタル 教科書体 NK-B" panose="02020700000000000000" pitchFamily="18" charset="-128"/>
              </a:rPr>
              <a:t>各府県による情報発信</a:t>
            </a:r>
            <a:endParaRPr kumimoji="1" lang="en-US" altLang="ja-JP" sz="1400" dirty="0">
              <a:latin typeface="UD デジタル 教科書体 NK-B" panose="02020700000000000000" pitchFamily="18" charset="-128"/>
              <a:ea typeface="UD デジタル 教科書体 NK-B" panose="02020700000000000000" pitchFamily="18" charset="-128"/>
            </a:endParaRPr>
          </a:p>
        </p:txBody>
      </p:sp>
      <p:sp>
        <p:nvSpPr>
          <p:cNvPr id="116" name="ホームベース 115"/>
          <p:cNvSpPr/>
          <p:nvPr/>
        </p:nvSpPr>
        <p:spPr>
          <a:xfrm>
            <a:off x="4258874" y="5577630"/>
            <a:ext cx="4372490" cy="288824"/>
          </a:xfrm>
          <a:prstGeom prst="homePlate">
            <a:avLst/>
          </a:prstGeom>
          <a:gradFill flip="none" rotWithShape="1">
            <a:gsLst>
              <a:gs pos="7000">
                <a:srgbClr val="00B0F0">
                  <a:tint val="66000"/>
                  <a:satMod val="160000"/>
                </a:srgbClr>
              </a:gs>
              <a:gs pos="34000">
                <a:srgbClr val="00B0F0">
                  <a:tint val="44500"/>
                  <a:satMod val="160000"/>
                </a:srgbClr>
              </a:gs>
              <a:gs pos="100000">
                <a:srgbClr val="00B0F0">
                  <a:tint val="23500"/>
                  <a:satMod val="160000"/>
                </a:srgb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117" name="テキスト ボックス 116"/>
          <p:cNvSpPr txBox="1"/>
          <p:nvPr/>
        </p:nvSpPr>
        <p:spPr>
          <a:xfrm>
            <a:off x="4584393" y="5624685"/>
            <a:ext cx="3869315" cy="215444"/>
          </a:xfrm>
          <a:prstGeom prst="rect">
            <a:avLst/>
          </a:prstGeom>
          <a:noFill/>
        </p:spPr>
        <p:txBody>
          <a:bodyPr wrap="square" lIns="0" tIns="0" rIns="0" bIns="0" rtlCol="0">
            <a:spAutoFit/>
          </a:bodyPr>
          <a:lstStyle/>
          <a:p>
            <a:r>
              <a:rPr kumimoji="1" lang="ja-JP" altLang="en-US" sz="1400" dirty="0">
                <a:latin typeface="UD デジタル 教科書体 NK-B" panose="02020700000000000000" pitchFamily="18" charset="-128"/>
                <a:ea typeface="UD デジタル 教科書体 NK-B" panose="02020700000000000000" pitchFamily="18" charset="-128"/>
              </a:rPr>
              <a:t>両府県共同の情報発信（共同イベントの開催など）</a:t>
            </a:r>
            <a:endParaRPr kumimoji="1" lang="en-US" altLang="ja-JP" sz="1400" dirty="0">
              <a:latin typeface="UD デジタル 教科書体 NK-B" panose="02020700000000000000" pitchFamily="18" charset="-128"/>
              <a:ea typeface="UD デジタル 教科書体 NK-B" panose="02020700000000000000" pitchFamily="18" charset="-128"/>
            </a:endParaRPr>
          </a:p>
        </p:txBody>
      </p:sp>
      <p:sp>
        <p:nvSpPr>
          <p:cNvPr id="121" name="ホームベース 120"/>
          <p:cNvSpPr/>
          <p:nvPr/>
        </p:nvSpPr>
        <p:spPr>
          <a:xfrm>
            <a:off x="1913565" y="5004040"/>
            <a:ext cx="2312868" cy="524604"/>
          </a:xfrm>
          <a:prstGeom prst="homePlate">
            <a:avLst>
              <a:gd name="adj" fmla="val 36992"/>
            </a:avLst>
          </a:prstGeom>
          <a:gradFill flip="none" rotWithShape="1">
            <a:gsLst>
              <a:gs pos="7000">
                <a:srgbClr val="00B0F0">
                  <a:tint val="66000"/>
                  <a:satMod val="160000"/>
                </a:srgbClr>
              </a:gs>
              <a:gs pos="34000">
                <a:srgbClr val="00B0F0">
                  <a:tint val="44500"/>
                  <a:satMod val="160000"/>
                </a:srgbClr>
              </a:gs>
              <a:gs pos="100000">
                <a:srgbClr val="00B0F0">
                  <a:tint val="23500"/>
                  <a:satMod val="160000"/>
                </a:srgb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123" name="ホームベース 122"/>
          <p:cNvSpPr/>
          <p:nvPr/>
        </p:nvSpPr>
        <p:spPr>
          <a:xfrm>
            <a:off x="1913565" y="6279042"/>
            <a:ext cx="2992963" cy="531345"/>
          </a:xfrm>
          <a:prstGeom prst="homePlate">
            <a:avLst/>
          </a:prstGeom>
          <a:gradFill flip="none" rotWithShape="1">
            <a:gsLst>
              <a:gs pos="7000">
                <a:srgbClr val="00B0F0">
                  <a:tint val="66000"/>
                  <a:satMod val="160000"/>
                </a:srgbClr>
              </a:gs>
              <a:gs pos="34000">
                <a:srgbClr val="00B0F0">
                  <a:tint val="44500"/>
                  <a:satMod val="160000"/>
                </a:srgbClr>
              </a:gs>
              <a:gs pos="100000">
                <a:srgbClr val="00B0F0">
                  <a:tint val="23500"/>
                  <a:satMod val="160000"/>
                </a:srgb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4" name="テキスト ボックス 123"/>
          <p:cNvSpPr txBox="1"/>
          <p:nvPr/>
        </p:nvSpPr>
        <p:spPr>
          <a:xfrm>
            <a:off x="2065789" y="6329270"/>
            <a:ext cx="2518604" cy="430887"/>
          </a:xfrm>
          <a:prstGeom prst="rect">
            <a:avLst/>
          </a:prstGeom>
          <a:noFill/>
        </p:spPr>
        <p:txBody>
          <a:bodyPr wrap="square" lIns="0" tIns="0" rIns="0" bIns="0" rtlCol="0">
            <a:spAutoFit/>
          </a:bodyPr>
          <a:lstStyle/>
          <a:p>
            <a:r>
              <a:rPr kumimoji="1" lang="ja-JP" altLang="en-US" sz="1400" dirty="0">
                <a:latin typeface="UD デジタル 教科書体 NK-B" panose="02020700000000000000" pitchFamily="18" charset="-128"/>
                <a:ea typeface="UD デジタル 教科書体 NK-B" panose="02020700000000000000" pitchFamily="18" charset="-128"/>
              </a:rPr>
              <a:t>離着陸場の設置・構築に資する</a:t>
            </a:r>
            <a:endParaRPr kumimoji="1" lang="en-US" altLang="ja-JP" sz="1400" dirty="0">
              <a:latin typeface="UD デジタル 教科書体 NK-B" panose="02020700000000000000" pitchFamily="18" charset="-128"/>
              <a:ea typeface="UD デジタル 教科書体 NK-B" panose="02020700000000000000" pitchFamily="18" charset="-128"/>
            </a:endParaRPr>
          </a:p>
          <a:p>
            <a:r>
              <a:rPr kumimoji="1" lang="ja-JP" altLang="en-US" sz="1400" dirty="0">
                <a:latin typeface="UD デジタル 教科書体 NK-B" panose="02020700000000000000" pitchFamily="18" charset="-128"/>
                <a:ea typeface="UD デジタル 教科書体 NK-B" panose="02020700000000000000" pitchFamily="18" charset="-128"/>
              </a:rPr>
              <a:t>調査・検討</a:t>
            </a:r>
            <a:endParaRPr kumimoji="1" lang="en-US" altLang="ja-JP" sz="1400" dirty="0">
              <a:latin typeface="UD デジタル 教科書体 NK-B" panose="02020700000000000000" pitchFamily="18" charset="-128"/>
              <a:ea typeface="UD デジタル 教科書体 NK-B" panose="02020700000000000000" pitchFamily="18" charset="-128"/>
            </a:endParaRPr>
          </a:p>
        </p:txBody>
      </p:sp>
      <p:sp>
        <p:nvSpPr>
          <p:cNvPr id="127" name="ホームベース 126"/>
          <p:cNvSpPr/>
          <p:nvPr/>
        </p:nvSpPr>
        <p:spPr>
          <a:xfrm>
            <a:off x="4939553" y="6279043"/>
            <a:ext cx="3712110" cy="511192"/>
          </a:xfrm>
          <a:prstGeom prst="homePlate">
            <a:avLst>
              <a:gd name="adj" fmla="val 28642"/>
            </a:avLst>
          </a:prstGeom>
          <a:gradFill flip="none" rotWithShape="1">
            <a:gsLst>
              <a:gs pos="7000">
                <a:srgbClr val="00B0F0">
                  <a:tint val="66000"/>
                  <a:satMod val="160000"/>
                </a:srgbClr>
              </a:gs>
              <a:gs pos="34000">
                <a:srgbClr val="00B0F0">
                  <a:tint val="44500"/>
                  <a:satMod val="160000"/>
                </a:srgbClr>
              </a:gs>
              <a:gs pos="100000">
                <a:srgbClr val="00B0F0">
                  <a:tint val="23500"/>
                  <a:satMod val="160000"/>
                </a:srgb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128" name="テキスト ボックス 127"/>
          <p:cNvSpPr txBox="1"/>
          <p:nvPr/>
        </p:nvSpPr>
        <p:spPr>
          <a:xfrm>
            <a:off x="5341946" y="6454291"/>
            <a:ext cx="3065328" cy="215444"/>
          </a:xfrm>
          <a:prstGeom prst="rect">
            <a:avLst/>
          </a:prstGeom>
          <a:noFill/>
        </p:spPr>
        <p:txBody>
          <a:bodyPr wrap="square" lIns="0" tIns="0" rIns="0" bIns="0" rtlCol="0">
            <a:spAutoFit/>
          </a:bodyPr>
          <a:lstStyle/>
          <a:p>
            <a:r>
              <a:rPr kumimoji="1" lang="ja-JP" altLang="en-US" sz="1400" dirty="0">
                <a:latin typeface="UD デジタル 教科書体 NK-B" panose="02020700000000000000" pitchFamily="18" charset="-128"/>
                <a:ea typeface="UD デジタル 教科書体 NK-B" panose="02020700000000000000" pitchFamily="18" charset="-128"/>
              </a:rPr>
              <a:t>設置場所の検討、整備支援</a:t>
            </a:r>
            <a:endParaRPr kumimoji="1" lang="en-US" altLang="ja-JP" sz="1400" dirty="0">
              <a:latin typeface="UD デジタル 教科書体 NK-B" panose="02020700000000000000" pitchFamily="18" charset="-128"/>
              <a:ea typeface="UD デジタル 教科書体 NK-B" panose="02020700000000000000" pitchFamily="18" charset="-128"/>
            </a:endParaRPr>
          </a:p>
        </p:txBody>
      </p:sp>
      <p:sp>
        <p:nvSpPr>
          <p:cNvPr id="129" name="ホームベース 128"/>
          <p:cNvSpPr/>
          <p:nvPr/>
        </p:nvSpPr>
        <p:spPr>
          <a:xfrm>
            <a:off x="4265478" y="5004040"/>
            <a:ext cx="4386185" cy="514308"/>
          </a:xfrm>
          <a:prstGeom prst="homePlate">
            <a:avLst>
              <a:gd name="adj" fmla="val 39386"/>
            </a:avLst>
          </a:prstGeom>
          <a:gradFill flip="none" rotWithShape="1">
            <a:gsLst>
              <a:gs pos="7000">
                <a:srgbClr val="00B0F0">
                  <a:tint val="66000"/>
                  <a:satMod val="160000"/>
                </a:srgbClr>
              </a:gs>
              <a:gs pos="34000">
                <a:srgbClr val="00B0F0">
                  <a:tint val="44500"/>
                  <a:satMod val="160000"/>
                </a:srgbClr>
              </a:gs>
              <a:gs pos="100000">
                <a:srgbClr val="00B0F0">
                  <a:tint val="23500"/>
                  <a:satMod val="160000"/>
                </a:srgb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130" name="テキスト ボックス 129"/>
          <p:cNvSpPr txBox="1"/>
          <p:nvPr/>
        </p:nvSpPr>
        <p:spPr>
          <a:xfrm>
            <a:off x="5151549" y="5156372"/>
            <a:ext cx="3184640" cy="215444"/>
          </a:xfrm>
          <a:prstGeom prst="rect">
            <a:avLst/>
          </a:prstGeom>
          <a:noFill/>
        </p:spPr>
        <p:txBody>
          <a:bodyPr wrap="square" lIns="0" tIns="0" rIns="0" bIns="0" rtlCol="0">
            <a:spAutoFit/>
          </a:bodyPr>
          <a:lstStyle/>
          <a:p>
            <a:r>
              <a:rPr kumimoji="1" lang="ja-JP" altLang="en-US" sz="1400" dirty="0">
                <a:latin typeface="UD デジタル 教科書体 NK-B" panose="02020700000000000000" pitchFamily="18" charset="-128"/>
                <a:ea typeface="UD デジタル 教科書体 NK-B" panose="02020700000000000000" pitchFamily="18" charset="-128"/>
              </a:rPr>
              <a:t>実証支援体制・環境の提供／機能拡張</a:t>
            </a:r>
            <a:endParaRPr kumimoji="1" lang="en-US" altLang="ja-JP" sz="1400" dirty="0">
              <a:latin typeface="UD デジタル 教科書体 NK-B" panose="02020700000000000000" pitchFamily="18" charset="-128"/>
              <a:ea typeface="UD デジタル 教科書体 NK-B" panose="02020700000000000000" pitchFamily="18" charset="-128"/>
            </a:endParaRPr>
          </a:p>
        </p:txBody>
      </p:sp>
      <p:sp>
        <p:nvSpPr>
          <p:cNvPr id="132" name="ホームベース 131"/>
          <p:cNvSpPr/>
          <p:nvPr/>
        </p:nvSpPr>
        <p:spPr>
          <a:xfrm>
            <a:off x="1907105" y="5909620"/>
            <a:ext cx="6744558" cy="306576"/>
          </a:xfrm>
          <a:prstGeom prst="homePlate">
            <a:avLst/>
          </a:prstGeom>
          <a:gradFill flip="none" rotWithShape="1">
            <a:gsLst>
              <a:gs pos="7000">
                <a:srgbClr val="00B0F0">
                  <a:tint val="66000"/>
                  <a:satMod val="160000"/>
                </a:srgbClr>
              </a:gs>
              <a:gs pos="34000">
                <a:srgbClr val="00B0F0">
                  <a:tint val="44500"/>
                  <a:satMod val="160000"/>
                </a:srgbClr>
              </a:gs>
              <a:gs pos="100000">
                <a:srgbClr val="00B0F0">
                  <a:tint val="23500"/>
                  <a:satMod val="160000"/>
                </a:srgb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118" name="テキスト ボックス 117"/>
          <p:cNvSpPr txBox="1"/>
          <p:nvPr/>
        </p:nvSpPr>
        <p:spPr>
          <a:xfrm>
            <a:off x="3818146" y="5948451"/>
            <a:ext cx="4164307" cy="215444"/>
          </a:xfrm>
          <a:prstGeom prst="rect">
            <a:avLst/>
          </a:prstGeom>
          <a:noFill/>
        </p:spPr>
        <p:txBody>
          <a:bodyPr wrap="square" lIns="0" tIns="0" rIns="0" bIns="0" rtlCol="0">
            <a:spAutoFit/>
          </a:bodyPr>
          <a:lstStyle/>
          <a:p>
            <a:r>
              <a:rPr kumimoji="1" lang="ja-JP" altLang="en-US" sz="1400" dirty="0">
                <a:latin typeface="UD デジタル 教科書体 NK-B" panose="02020700000000000000" pitchFamily="18" charset="-128"/>
                <a:ea typeface="UD デジタル 教科書体 NK-B" panose="02020700000000000000" pitchFamily="18" charset="-128"/>
              </a:rPr>
              <a:t>地域社会とのコミュニケーション等</a:t>
            </a:r>
          </a:p>
        </p:txBody>
      </p:sp>
      <p:sp>
        <p:nvSpPr>
          <p:cNvPr id="122" name="テキスト ボックス 121"/>
          <p:cNvSpPr txBox="1"/>
          <p:nvPr/>
        </p:nvSpPr>
        <p:spPr>
          <a:xfrm>
            <a:off x="2020182" y="5077304"/>
            <a:ext cx="2137884" cy="430887"/>
          </a:xfrm>
          <a:prstGeom prst="rect">
            <a:avLst/>
          </a:prstGeom>
          <a:noFill/>
        </p:spPr>
        <p:txBody>
          <a:bodyPr wrap="square" lIns="0" tIns="0" rIns="0" bIns="0" rtlCol="0">
            <a:spAutoFit/>
          </a:bodyPr>
          <a:lstStyle/>
          <a:p>
            <a:r>
              <a:rPr kumimoji="1" lang="ja-JP" altLang="en-US" sz="1400" dirty="0">
                <a:latin typeface="UD デジタル 教科書体 NK-B" panose="02020700000000000000" pitchFamily="18" charset="-128"/>
                <a:ea typeface="UD デジタル 教科書体 NK-B" panose="02020700000000000000" pitchFamily="18" charset="-128"/>
              </a:rPr>
              <a:t>実証実験の支援体制・</a:t>
            </a:r>
            <a:endParaRPr kumimoji="1" lang="en-US" altLang="ja-JP" sz="1400" dirty="0">
              <a:latin typeface="UD デジタル 教科書体 NK-B" panose="02020700000000000000" pitchFamily="18" charset="-128"/>
              <a:ea typeface="UD デジタル 教科書体 NK-B" panose="02020700000000000000" pitchFamily="18" charset="-128"/>
            </a:endParaRPr>
          </a:p>
          <a:p>
            <a:r>
              <a:rPr kumimoji="1" lang="ja-JP" altLang="en-US" sz="1400" dirty="0">
                <a:latin typeface="UD デジタル 教科書体 NK-B" panose="02020700000000000000" pitchFamily="18" charset="-128"/>
                <a:ea typeface="UD デジタル 教科書体 NK-B" panose="02020700000000000000" pitchFamily="18" charset="-128"/>
              </a:rPr>
              <a:t>環境の整備</a:t>
            </a:r>
            <a:endParaRPr kumimoji="1" lang="en-US" altLang="ja-JP" sz="1400" dirty="0">
              <a:latin typeface="UD デジタル 教科書体 NK-B" panose="02020700000000000000" pitchFamily="18" charset="-128"/>
              <a:ea typeface="UD デジタル 教科書体 NK-B" panose="02020700000000000000" pitchFamily="18" charset="-128"/>
            </a:endParaRPr>
          </a:p>
        </p:txBody>
      </p:sp>
      <p:grpSp>
        <p:nvGrpSpPr>
          <p:cNvPr id="8" name="グループ化 7"/>
          <p:cNvGrpSpPr/>
          <p:nvPr/>
        </p:nvGrpSpPr>
        <p:grpSpPr>
          <a:xfrm>
            <a:off x="3878646" y="4442588"/>
            <a:ext cx="357478" cy="440082"/>
            <a:chOff x="3905942" y="4374348"/>
            <a:chExt cx="267475" cy="379490"/>
          </a:xfrm>
        </p:grpSpPr>
        <p:sp>
          <p:nvSpPr>
            <p:cNvPr id="141" name="矢印: 山形 171">
              <a:extLst>
                <a:ext uri="{FF2B5EF4-FFF2-40B4-BE49-F238E27FC236}">
                  <a16:creationId xmlns:a16="http://schemas.microsoft.com/office/drawing/2014/main" id="{5E891F8C-4EB7-4192-8E15-A0D21548D940}"/>
                </a:ext>
              </a:extLst>
            </p:cNvPr>
            <p:cNvSpPr/>
            <p:nvPr/>
          </p:nvSpPr>
          <p:spPr bwMode="gray">
            <a:xfrm>
              <a:off x="3905942" y="4374348"/>
              <a:ext cx="145856" cy="379490"/>
            </a:xfrm>
            <a:prstGeom prst="chevron">
              <a:avLst/>
            </a:prstGeom>
            <a:solidFill>
              <a:srgbClr val="A3C4FF"/>
            </a:solidFill>
            <a:ln w="12700" algn="ctr">
              <a:noFill/>
              <a:miter lim="800000"/>
              <a:headEnd/>
              <a:tailEnd/>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indent="0" algn="ctr" defTabSz="990564" rtl="0" eaLnBrk="1" fontAlgn="auto" latinLnBrk="0" hangingPunct="1">
                <a:lnSpc>
                  <a:spcPct val="100000"/>
                </a:lnSpc>
                <a:spcBef>
                  <a:spcPts val="0"/>
                </a:spcBef>
                <a:spcAft>
                  <a:spcPts val="0"/>
                </a:spcAft>
                <a:buClrTx/>
                <a:buSzPct val="100000"/>
                <a:buFont typeface="Wingdings" panose="05000000000000000000" pitchFamily="2" charset="2"/>
                <a:buNone/>
                <a:tabLst/>
              </a:pPr>
              <a:endParaRPr kumimoji="1" lang="ja-JP" altLang="en-US" sz="1200" b="0" i="0" u="none" strike="noStrike" kern="1200" cap="none" spc="0" normalizeH="0" baseline="0" noProof="0" dirty="0">
                <a:ln>
                  <a:noFill/>
                </a:ln>
                <a:effectLst/>
                <a:uLnTx/>
                <a:uFillTx/>
                <a:latin typeface="+mn-lt"/>
                <a:cs typeface="+mn-cs"/>
              </a:endParaRPr>
            </a:p>
          </p:txBody>
        </p:sp>
        <p:sp>
          <p:nvSpPr>
            <p:cNvPr id="142" name="矢印: 山形 175">
              <a:extLst>
                <a:ext uri="{FF2B5EF4-FFF2-40B4-BE49-F238E27FC236}">
                  <a16:creationId xmlns:a16="http://schemas.microsoft.com/office/drawing/2014/main" id="{D3A76A9C-DA78-49E2-B2EE-B3A27BB5305A}"/>
                </a:ext>
              </a:extLst>
            </p:cNvPr>
            <p:cNvSpPr/>
            <p:nvPr/>
          </p:nvSpPr>
          <p:spPr bwMode="gray">
            <a:xfrm>
              <a:off x="4027561" y="4374348"/>
              <a:ext cx="145856" cy="379490"/>
            </a:xfrm>
            <a:prstGeom prst="chevron">
              <a:avLst/>
            </a:prstGeom>
            <a:solidFill>
              <a:srgbClr val="0059FA"/>
            </a:solidFill>
            <a:ln w="12700" algn="ctr">
              <a:noFill/>
              <a:miter lim="800000"/>
              <a:headEnd/>
              <a:tailEnd/>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indent="0" algn="ctr" defTabSz="990564" rtl="0" eaLnBrk="1" fontAlgn="auto" latinLnBrk="0" hangingPunct="1">
                <a:lnSpc>
                  <a:spcPct val="100000"/>
                </a:lnSpc>
                <a:spcBef>
                  <a:spcPts val="0"/>
                </a:spcBef>
                <a:spcAft>
                  <a:spcPts val="0"/>
                </a:spcAft>
                <a:buClrTx/>
                <a:buSzPct val="100000"/>
                <a:buFont typeface="Wingdings" panose="05000000000000000000" pitchFamily="2" charset="2"/>
                <a:buNone/>
                <a:tabLst/>
              </a:pPr>
              <a:endParaRPr kumimoji="1" lang="ja-JP" altLang="en-US" sz="1200" b="0" i="0" u="none" strike="noStrike" kern="1200" cap="none" spc="0" normalizeH="0" baseline="0" noProof="0" dirty="0">
                <a:ln>
                  <a:noFill/>
                </a:ln>
                <a:effectLst/>
                <a:uLnTx/>
                <a:uFillTx/>
                <a:latin typeface="+mn-lt"/>
                <a:cs typeface="+mn-cs"/>
              </a:endParaRPr>
            </a:p>
          </p:txBody>
        </p:sp>
      </p:grpSp>
      <p:grpSp>
        <p:nvGrpSpPr>
          <p:cNvPr id="22" name="グループ化 21"/>
          <p:cNvGrpSpPr/>
          <p:nvPr/>
        </p:nvGrpSpPr>
        <p:grpSpPr>
          <a:xfrm>
            <a:off x="7796189" y="486258"/>
            <a:ext cx="1904102" cy="1388562"/>
            <a:chOff x="4116552" y="2822210"/>
            <a:chExt cx="1904102" cy="1388562"/>
          </a:xfrm>
        </p:grpSpPr>
        <p:grpSp>
          <p:nvGrpSpPr>
            <p:cNvPr id="23" name="グループ化 22">
              <a:extLst>
                <a:ext uri="{FF2B5EF4-FFF2-40B4-BE49-F238E27FC236}">
                  <a16:creationId xmlns:a16="http://schemas.microsoft.com/office/drawing/2014/main" id="{FC300622-8B3C-4404-ADF8-8E9527A5377B}"/>
                </a:ext>
              </a:extLst>
            </p:cNvPr>
            <p:cNvGrpSpPr>
              <a:grpSpLocks noChangeAspect="1"/>
            </p:cNvGrpSpPr>
            <p:nvPr/>
          </p:nvGrpSpPr>
          <p:grpSpPr>
            <a:xfrm>
              <a:off x="4307396" y="2822210"/>
              <a:ext cx="1713258" cy="1368000"/>
              <a:chOff x="958326" y="3419998"/>
              <a:chExt cx="1893600" cy="1512000"/>
            </a:xfrm>
          </p:grpSpPr>
          <p:sp>
            <p:nvSpPr>
              <p:cNvPr id="29" name="正方形/長方形 28">
                <a:extLst>
                  <a:ext uri="{FF2B5EF4-FFF2-40B4-BE49-F238E27FC236}">
                    <a16:creationId xmlns:a16="http://schemas.microsoft.com/office/drawing/2014/main" id="{8BC1D7C2-61E6-481E-9359-A5670D789E8B}"/>
                  </a:ext>
                </a:extLst>
              </p:cNvPr>
              <p:cNvSpPr/>
              <p:nvPr/>
            </p:nvSpPr>
            <p:spPr bwMode="gray">
              <a:xfrm>
                <a:off x="958326" y="3419998"/>
                <a:ext cx="1884908" cy="1512000"/>
              </a:xfrm>
              <a:prstGeom prst="rect">
                <a:avLst/>
              </a:prstGeom>
              <a:solidFill>
                <a:schemeClr val="bg1"/>
              </a:solidFill>
              <a:ln w="12700" algn="ctr">
                <a:noFill/>
                <a:miter lim="800000"/>
                <a:headEnd/>
                <a:tailEnd/>
              </a:ln>
              <a:effectLst>
                <a:outerShdw blurRad="50800" dist="38100" dir="2700000" algn="tl" rotWithShape="0">
                  <a:prstClr val="black">
                    <a:alpha val="40000"/>
                  </a:prstClr>
                </a:outerShdw>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indent="0" algn="ctr" defTabSz="990564" rtl="0" eaLnBrk="1" fontAlgn="auto" latinLnBrk="0" hangingPunct="1">
                  <a:lnSpc>
                    <a:spcPct val="100000"/>
                  </a:lnSpc>
                  <a:spcBef>
                    <a:spcPts val="0"/>
                  </a:spcBef>
                  <a:spcAft>
                    <a:spcPts val="0"/>
                  </a:spcAft>
                  <a:buClrTx/>
                  <a:buSzPct val="100000"/>
                  <a:buFont typeface="Wingdings" panose="05000000000000000000" pitchFamily="2" charset="2"/>
                  <a:buNone/>
                  <a:tabLst/>
                </a:pPr>
                <a:endParaRPr kumimoji="1" lang="ja-JP" altLang="en-US" sz="1200" b="0" i="0" u="none" strike="noStrike" kern="1200" cap="none" spc="0" normalizeH="0" baseline="0" noProof="0" dirty="0">
                  <a:ln>
                    <a:noFill/>
                  </a:ln>
                  <a:solidFill>
                    <a:prstClr val="black"/>
                  </a:solidFill>
                  <a:effectLst/>
                  <a:uLnTx/>
                  <a:uFillTx/>
                  <a:latin typeface="+mn-lt"/>
                  <a:ea typeface="+mn-ea"/>
                  <a:cs typeface="+mn-cs"/>
                </a:endParaRPr>
              </a:p>
            </p:txBody>
          </p:sp>
          <p:pic>
            <p:nvPicPr>
              <p:cNvPr id="30" name="図 29">
                <a:extLst>
                  <a:ext uri="{FF2B5EF4-FFF2-40B4-BE49-F238E27FC236}">
                    <a16:creationId xmlns:a16="http://schemas.microsoft.com/office/drawing/2014/main" id="{7335C9A8-5147-422C-8E4F-17F91F30D805}"/>
                  </a:ext>
                </a:extLst>
              </p:cNvPr>
              <p:cNvPicPr>
                <a:picLocks noChangeAspect="1"/>
              </p:cNvPicPr>
              <p:nvPr/>
            </p:nvPicPr>
            <p:blipFill rotWithShape="1">
              <a:blip r:embed="rId2"/>
              <a:srcRect l="36116" t="30359" r="24241" b="32343"/>
              <a:stretch/>
            </p:blipFill>
            <p:spPr>
              <a:xfrm>
                <a:off x="958327" y="3419998"/>
                <a:ext cx="1893599" cy="1511162"/>
              </a:xfrm>
              <a:custGeom>
                <a:avLst/>
                <a:gdLst>
                  <a:gd name="connsiteX0" fmla="*/ 0 w 2759694"/>
                  <a:gd name="connsiteY0" fmla="*/ 0 h 2215453"/>
                  <a:gd name="connsiteX1" fmla="*/ 2759694 w 2759694"/>
                  <a:gd name="connsiteY1" fmla="*/ 0 h 2215453"/>
                  <a:gd name="connsiteX2" fmla="*/ 2759694 w 2759694"/>
                  <a:gd name="connsiteY2" fmla="*/ 2215453 h 2215453"/>
                  <a:gd name="connsiteX3" fmla="*/ 0 w 2759694"/>
                  <a:gd name="connsiteY3" fmla="*/ 2215453 h 2215453"/>
                </a:gdLst>
                <a:ahLst/>
                <a:cxnLst>
                  <a:cxn ang="0">
                    <a:pos x="connsiteX0" y="connsiteY0"/>
                  </a:cxn>
                  <a:cxn ang="0">
                    <a:pos x="connsiteX1" y="connsiteY1"/>
                  </a:cxn>
                  <a:cxn ang="0">
                    <a:pos x="connsiteX2" y="connsiteY2"/>
                  </a:cxn>
                  <a:cxn ang="0">
                    <a:pos x="connsiteX3" y="connsiteY3"/>
                  </a:cxn>
                </a:cxnLst>
                <a:rect l="l" t="t" r="r" b="b"/>
                <a:pathLst>
                  <a:path w="2759694" h="2215453">
                    <a:moveTo>
                      <a:pt x="0" y="0"/>
                    </a:moveTo>
                    <a:lnTo>
                      <a:pt x="2759694" y="0"/>
                    </a:lnTo>
                    <a:lnTo>
                      <a:pt x="2759694" y="2215453"/>
                    </a:lnTo>
                    <a:lnTo>
                      <a:pt x="0" y="2215453"/>
                    </a:lnTo>
                    <a:close/>
                  </a:path>
                </a:pathLst>
              </a:custGeom>
              <a:effectLst>
                <a:outerShdw blurRad="50800" dist="38100" dir="2700000" algn="tl" rotWithShape="0">
                  <a:prstClr val="black">
                    <a:alpha val="40000"/>
                  </a:prstClr>
                </a:outerShdw>
              </a:effectLst>
            </p:spPr>
          </p:pic>
          <p:sp>
            <p:nvSpPr>
              <p:cNvPr id="31" name="楕円 30">
                <a:extLst>
                  <a:ext uri="{FF2B5EF4-FFF2-40B4-BE49-F238E27FC236}">
                    <a16:creationId xmlns:a16="http://schemas.microsoft.com/office/drawing/2014/main" id="{6EE41140-4C89-4651-BA1A-CCD90315F6B0}"/>
                  </a:ext>
                </a:extLst>
              </p:cNvPr>
              <p:cNvSpPr/>
              <p:nvPr/>
            </p:nvSpPr>
            <p:spPr bwMode="gray">
              <a:xfrm>
                <a:off x="1313708" y="3991078"/>
                <a:ext cx="952652" cy="906316"/>
              </a:xfrm>
              <a:prstGeom prst="ellipse">
                <a:avLst/>
              </a:prstGeom>
              <a:solidFill>
                <a:srgbClr val="FFC000">
                  <a:alpha val="10000"/>
                </a:srgbClr>
              </a:solidFill>
              <a:ln w="12700" algn="ctr">
                <a:noFill/>
                <a:miter lim="800000"/>
                <a:headEnd/>
                <a:tailEnd/>
              </a:ln>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indent="0" algn="ctr" defTabSz="990564" rtl="0" eaLnBrk="1" fontAlgn="auto" latinLnBrk="0" hangingPunct="1">
                  <a:lnSpc>
                    <a:spcPct val="100000"/>
                  </a:lnSpc>
                  <a:spcBef>
                    <a:spcPts val="0"/>
                  </a:spcBef>
                  <a:spcAft>
                    <a:spcPts val="0"/>
                  </a:spcAft>
                  <a:buClrTx/>
                  <a:buSzPct val="100000"/>
                  <a:buFont typeface="Wingdings" panose="05000000000000000000" pitchFamily="2" charset="2"/>
                  <a:buNone/>
                  <a:tabLst/>
                </a:pPr>
                <a:endParaRPr kumimoji="1" lang="ja-JP" altLang="en-US" sz="1200" b="0" i="0" u="none" strike="noStrike" kern="1200" cap="none" spc="0" normalizeH="0" baseline="0" noProof="0" dirty="0">
                  <a:ln>
                    <a:noFill/>
                  </a:ln>
                  <a:solidFill>
                    <a:prstClr val="black"/>
                  </a:solidFill>
                  <a:effectLst/>
                  <a:uLnTx/>
                  <a:uFillTx/>
                  <a:latin typeface="+mn-lt"/>
                  <a:ea typeface="+mn-ea"/>
                  <a:cs typeface="+mn-cs"/>
                </a:endParaRPr>
              </a:p>
            </p:txBody>
          </p:sp>
          <p:sp>
            <p:nvSpPr>
              <p:cNvPr id="32" name="円弧 31">
                <a:extLst>
                  <a:ext uri="{FF2B5EF4-FFF2-40B4-BE49-F238E27FC236}">
                    <a16:creationId xmlns:a16="http://schemas.microsoft.com/office/drawing/2014/main" id="{E7D35028-E533-45ED-8B00-242AB576EFEC}"/>
                  </a:ext>
                </a:extLst>
              </p:cNvPr>
              <p:cNvSpPr/>
              <p:nvPr/>
            </p:nvSpPr>
            <p:spPr bwMode="gray">
              <a:xfrm rot="18210099" flipH="1" flipV="1">
                <a:off x="1604795" y="4252319"/>
                <a:ext cx="619124" cy="424069"/>
              </a:xfrm>
              <a:prstGeom prst="arc">
                <a:avLst>
                  <a:gd name="adj1" fmla="val 1429629"/>
                  <a:gd name="adj2" fmla="val 10356812"/>
                </a:avLst>
              </a:prstGeom>
              <a:ln w="9525">
                <a:solidFill>
                  <a:srgbClr val="FFCD00"/>
                </a:solidFill>
                <a:prstDash val="solid"/>
                <a:headEnd type="none" w="med" len="med"/>
                <a:tailEnd type="none" w="med" len="med"/>
              </a:ln>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dirty="0">
                  <a:effectLst/>
                </a:endParaRPr>
              </a:p>
            </p:txBody>
          </p:sp>
          <p:sp>
            <p:nvSpPr>
              <p:cNvPr id="33" name="円弧 32">
                <a:extLst>
                  <a:ext uri="{FF2B5EF4-FFF2-40B4-BE49-F238E27FC236}">
                    <a16:creationId xmlns:a16="http://schemas.microsoft.com/office/drawing/2014/main" id="{43F3AE5A-15E4-499E-9480-04E2F53ED866}"/>
                  </a:ext>
                </a:extLst>
              </p:cNvPr>
              <p:cNvSpPr/>
              <p:nvPr/>
            </p:nvSpPr>
            <p:spPr bwMode="gray">
              <a:xfrm rot="20407907" flipH="1" flipV="1">
                <a:off x="2058884" y="4159693"/>
                <a:ext cx="95949" cy="89949"/>
              </a:xfrm>
              <a:prstGeom prst="arc">
                <a:avLst>
                  <a:gd name="adj1" fmla="val 693786"/>
                  <a:gd name="adj2" fmla="val 10699501"/>
                </a:avLst>
              </a:prstGeom>
              <a:ln w="9525">
                <a:solidFill>
                  <a:srgbClr val="FFCD00"/>
                </a:solidFill>
                <a:prstDash val="solid"/>
                <a:headEnd type="none" w="med" len="med"/>
                <a:tailEnd type="none" w="med" len="med"/>
              </a:ln>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dirty="0">
                  <a:effectLst/>
                </a:endParaRPr>
              </a:p>
            </p:txBody>
          </p:sp>
          <p:sp>
            <p:nvSpPr>
              <p:cNvPr id="34" name="円弧 33">
                <a:extLst>
                  <a:ext uri="{FF2B5EF4-FFF2-40B4-BE49-F238E27FC236}">
                    <a16:creationId xmlns:a16="http://schemas.microsoft.com/office/drawing/2014/main" id="{58594B74-22EE-4A58-987B-322F271B7D9D}"/>
                  </a:ext>
                </a:extLst>
              </p:cNvPr>
              <p:cNvSpPr/>
              <p:nvPr/>
            </p:nvSpPr>
            <p:spPr bwMode="gray">
              <a:xfrm rot="19895116" flipH="1" flipV="1">
                <a:off x="1295679" y="4252028"/>
                <a:ext cx="811012" cy="281274"/>
              </a:xfrm>
              <a:prstGeom prst="arc">
                <a:avLst>
                  <a:gd name="adj1" fmla="val 136023"/>
                  <a:gd name="adj2" fmla="val 10764651"/>
                </a:avLst>
              </a:prstGeom>
              <a:ln w="9525">
                <a:solidFill>
                  <a:srgbClr val="FFCD00"/>
                </a:solidFill>
                <a:prstDash val="solid"/>
                <a:headEnd type="none" w="med" len="med"/>
                <a:tailEnd type="none" w="med" len="med"/>
              </a:ln>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dirty="0">
                  <a:effectLst/>
                </a:endParaRPr>
              </a:p>
            </p:txBody>
          </p:sp>
          <p:sp>
            <p:nvSpPr>
              <p:cNvPr id="35" name="円弧 34">
                <a:extLst>
                  <a:ext uri="{FF2B5EF4-FFF2-40B4-BE49-F238E27FC236}">
                    <a16:creationId xmlns:a16="http://schemas.microsoft.com/office/drawing/2014/main" id="{730AC356-A7AC-46A1-BADE-E14BED49BD6C}"/>
                  </a:ext>
                </a:extLst>
              </p:cNvPr>
              <p:cNvSpPr/>
              <p:nvPr/>
            </p:nvSpPr>
            <p:spPr bwMode="gray">
              <a:xfrm rot="171797" flipH="1" flipV="1">
                <a:off x="1650397" y="4123707"/>
                <a:ext cx="426726" cy="226563"/>
              </a:xfrm>
              <a:prstGeom prst="arc">
                <a:avLst>
                  <a:gd name="adj1" fmla="val 180848"/>
                  <a:gd name="adj2" fmla="val 10241919"/>
                </a:avLst>
              </a:prstGeom>
              <a:ln w="9525">
                <a:solidFill>
                  <a:srgbClr val="FFCD00"/>
                </a:solidFill>
                <a:prstDash val="solid"/>
                <a:headEnd type="none" w="med" len="med"/>
                <a:tailEnd type="none" w="med" len="med"/>
              </a:ln>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dirty="0">
                  <a:effectLst/>
                </a:endParaRPr>
              </a:p>
            </p:txBody>
          </p:sp>
          <p:sp>
            <p:nvSpPr>
              <p:cNvPr id="36" name="楕円 35">
                <a:extLst>
                  <a:ext uri="{FF2B5EF4-FFF2-40B4-BE49-F238E27FC236}">
                    <a16:creationId xmlns:a16="http://schemas.microsoft.com/office/drawing/2014/main" id="{98BF4D4F-C9C0-41B3-97B0-352298857C0F}"/>
                  </a:ext>
                </a:extLst>
              </p:cNvPr>
              <p:cNvSpPr/>
              <p:nvPr/>
            </p:nvSpPr>
            <p:spPr bwMode="gray">
              <a:xfrm>
                <a:off x="1640311" y="4619692"/>
                <a:ext cx="53712" cy="53712"/>
              </a:xfrm>
              <a:prstGeom prst="ellipse">
                <a:avLst/>
              </a:prstGeom>
              <a:solidFill>
                <a:schemeClr val="bg1"/>
              </a:solidFill>
              <a:ln w="12700" algn="ctr">
                <a:solidFill>
                  <a:schemeClr val="accent6"/>
                </a:solidFill>
                <a:miter lim="800000"/>
                <a:headEnd/>
                <a:tailEnd/>
              </a:ln>
            </p:spPr>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marR="0" indent="0" algn="ctr" defTabSz="990564" rtl="0" eaLnBrk="1" fontAlgn="auto" latinLnBrk="0" hangingPunct="1">
                  <a:lnSpc>
                    <a:spcPct val="100000"/>
                  </a:lnSpc>
                  <a:spcBef>
                    <a:spcPts val="0"/>
                  </a:spcBef>
                  <a:spcAft>
                    <a:spcPts val="0"/>
                  </a:spcAft>
                  <a:buClrTx/>
                  <a:buSzPct val="100000"/>
                  <a:buFont typeface="Wingdings" panose="05000000000000000000" pitchFamily="2" charset="2"/>
                  <a:buNone/>
                  <a:tabLst/>
                </a:pPr>
                <a:endParaRPr kumimoji="1" lang="ja-JP" altLang="en-US" sz="800" b="1" i="0" u="none" strike="noStrike" kern="1200" cap="none" spc="0" normalizeH="0" baseline="0" noProof="0" dirty="0">
                  <a:ln>
                    <a:noFill/>
                  </a:ln>
                  <a:solidFill>
                    <a:schemeClr val="accent6"/>
                  </a:solidFill>
                  <a:effectLst/>
                  <a:uLnTx/>
                  <a:uFillTx/>
                  <a:latin typeface="+mn-lt"/>
                  <a:ea typeface="+mn-ea"/>
                  <a:cs typeface="+mn-cs"/>
                </a:endParaRPr>
              </a:p>
            </p:txBody>
          </p:sp>
          <p:sp>
            <p:nvSpPr>
              <p:cNvPr id="37" name="楕円 36">
                <a:extLst>
                  <a:ext uri="{FF2B5EF4-FFF2-40B4-BE49-F238E27FC236}">
                    <a16:creationId xmlns:a16="http://schemas.microsoft.com/office/drawing/2014/main" id="{67050AB0-C476-4DA7-9E35-993AF491345B}"/>
                  </a:ext>
                </a:extLst>
              </p:cNvPr>
              <p:cNvSpPr/>
              <p:nvPr/>
            </p:nvSpPr>
            <p:spPr bwMode="gray">
              <a:xfrm>
                <a:off x="2024664" y="4154643"/>
                <a:ext cx="53712" cy="53712"/>
              </a:xfrm>
              <a:prstGeom prst="ellipse">
                <a:avLst/>
              </a:prstGeom>
              <a:solidFill>
                <a:schemeClr val="bg1"/>
              </a:solidFill>
              <a:ln w="12700" algn="ctr">
                <a:solidFill>
                  <a:schemeClr val="tx2"/>
                </a:solidFill>
                <a:miter lim="800000"/>
                <a:headEnd/>
                <a:tailEnd/>
              </a:ln>
            </p:spPr>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algn="ctr" defTabSz="990564" fontAlgn="auto">
                  <a:spcBef>
                    <a:spcPts val="0"/>
                  </a:spcBef>
                  <a:spcAft>
                    <a:spcPts val="0"/>
                  </a:spcAft>
                  <a:buSzPct val="100000"/>
                </a:pPr>
                <a:endParaRPr kumimoji="1" lang="ja-JP" altLang="en-US" sz="800" b="1" dirty="0">
                  <a:solidFill>
                    <a:schemeClr val="accent2"/>
                  </a:solidFill>
                  <a:latin typeface="+mn-lt"/>
                  <a:cs typeface="+mn-cs"/>
                </a:endParaRPr>
              </a:p>
            </p:txBody>
          </p:sp>
          <p:sp>
            <p:nvSpPr>
              <p:cNvPr id="38" name="楕円 37">
                <a:extLst>
                  <a:ext uri="{FF2B5EF4-FFF2-40B4-BE49-F238E27FC236}">
                    <a16:creationId xmlns:a16="http://schemas.microsoft.com/office/drawing/2014/main" id="{246342A8-5777-4CB9-95B0-109FAD940D0E}"/>
                  </a:ext>
                </a:extLst>
              </p:cNvPr>
              <p:cNvSpPr/>
              <p:nvPr/>
            </p:nvSpPr>
            <p:spPr bwMode="gray">
              <a:xfrm>
                <a:off x="1609035" y="4191057"/>
                <a:ext cx="53712" cy="53712"/>
              </a:xfrm>
              <a:prstGeom prst="ellipse">
                <a:avLst/>
              </a:prstGeom>
              <a:solidFill>
                <a:schemeClr val="bg1"/>
              </a:solidFill>
              <a:ln w="12700" algn="ctr">
                <a:solidFill>
                  <a:schemeClr val="accent6"/>
                </a:solidFill>
                <a:miter lim="800000"/>
                <a:headEnd/>
                <a:tailEnd/>
              </a:ln>
            </p:spPr>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marR="0" indent="0" algn="ctr" defTabSz="990564" rtl="0" eaLnBrk="1" fontAlgn="auto" latinLnBrk="0" hangingPunct="1">
                  <a:lnSpc>
                    <a:spcPct val="100000"/>
                  </a:lnSpc>
                  <a:spcBef>
                    <a:spcPts val="0"/>
                  </a:spcBef>
                  <a:spcAft>
                    <a:spcPts val="0"/>
                  </a:spcAft>
                  <a:buClrTx/>
                  <a:buSzPct val="100000"/>
                  <a:buFont typeface="Wingdings" panose="05000000000000000000" pitchFamily="2" charset="2"/>
                  <a:buNone/>
                  <a:tabLst/>
                </a:pPr>
                <a:endParaRPr kumimoji="1" lang="ja-JP" altLang="en-US" sz="800" b="1" i="0" u="none" strike="noStrike" kern="1200" cap="none" spc="0" normalizeH="0" baseline="0" noProof="0" dirty="0">
                  <a:ln>
                    <a:noFill/>
                  </a:ln>
                  <a:solidFill>
                    <a:schemeClr val="accent6"/>
                  </a:solidFill>
                  <a:effectLst/>
                  <a:uLnTx/>
                  <a:uFillTx/>
                  <a:latin typeface="+mn-lt"/>
                  <a:ea typeface="+mn-ea"/>
                  <a:cs typeface="+mn-cs"/>
                </a:endParaRPr>
              </a:p>
            </p:txBody>
          </p:sp>
          <p:sp>
            <p:nvSpPr>
              <p:cNvPr id="39" name="楕円 38">
                <a:extLst>
                  <a:ext uri="{FF2B5EF4-FFF2-40B4-BE49-F238E27FC236}">
                    <a16:creationId xmlns:a16="http://schemas.microsoft.com/office/drawing/2014/main" id="{71FC0DF2-A85B-46A4-A40B-74C5651D9F3A}"/>
                  </a:ext>
                </a:extLst>
              </p:cNvPr>
              <p:cNvSpPr/>
              <p:nvPr/>
            </p:nvSpPr>
            <p:spPr bwMode="gray">
              <a:xfrm>
                <a:off x="1326571" y="4579317"/>
                <a:ext cx="36000" cy="36000"/>
              </a:xfrm>
              <a:prstGeom prst="ellipse">
                <a:avLst/>
              </a:prstGeom>
              <a:solidFill>
                <a:schemeClr val="bg1"/>
              </a:solidFill>
              <a:ln w="12700" algn="ctr">
                <a:solidFill>
                  <a:schemeClr val="accent2"/>
                </a:solidFill>
                <a:miter lim="800000"/>
                <a:headEnd/>
                <a:tailEnd/>
              </a:ln>
            </p:spPr>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algn="ctr" defTabSz="990564" fontAlgn="auto">
                  <a:spcBef>
                    <a:spcPts val="0"/>
                  </a:spcBef>
                  <a:spcAft>
                    <a:spcPts val="0"/>
                  </a:spcAft>
                  <a:buSzPct val="100000"/>
                </a:pPr>
                <a:endParaRPr kumimoji="1" lang="ja-JP" altLang="en-US" sz="800" b="1" dirty="0">
                  <a:solidFill>
                    <a:schemeClr val="accent2"/>
                  </a:solidFill>
                  <a:latin typeface="+mn-lt"/>
                  <a:cs typeface="+mn-cs"/>
                </a:endParaRPr>
              </a:p>
            </p:txBody>
          </p:sp>
          <p:sp>
            <p:nvSpPr>
              <p:cNvPr id="40" name="楕円 39">
                <a:extLst>
                  <a:ext uri="{FF2B5EF4-FFF2-40B4-BE49-F238E27FC236}">
                    <a16:creationId xmlns:a16="http://schemas.microsoft.com/office/drawing/2014/main" id="{31F17E1A-A9B7-4A5D-8F70-0FCACB52C28D}"/>
                  </a:ext>
                </a:extLst>
              </p:cNvPr>
              <p:cNvSpPr/>
              <p:nvPr/>
            </p:nvSpPr>
            <p:spPr bwMode="gray">
              <a:xfrm>
                <a:off x="2131390" y="4174946"/>
                <a:ext cx="36000" cy="36000"/>
              </a:xfrm>
              <a:prstGeom prst="ellipse">
                <a:avLst/>
              </a:prstGeom>
              <a:solidFill>
                <a:schemeClr val="bg1"/>
              </a:solidFill>
              <a:ln w="12700" algn="ctr">
                <a:solidFill>
                  <a:schemeClr val="accent2"/>
                </a:solidFill>
                <a:miter lim="800000"/>
                <a:headEnd/>
                <a:tailEnd/>
              </a:ln>
            </p:spPr>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marR="0" indent="0" algn="ctr" defTabSz="990564" rtl="0" eaLnBrk="1" fontAlgn="auto" latinLnBrk="0" hangingPunct="1">
                  <a:lnSpc>
                    <a:spcPct val="100000"/>
                  </a:lnSpc>
                  <a:spcBef>
                    <a:spcPts val="0"/>
                  </a:spcBef>
                  <a:spcAft>
                    <a:spcPts val="0"/>
                  </a:spcAft>
                  <a:buClrTx/>
                  <a:buSzPct val="100000"/>
                  <a:buFont typeface="Wingdings" panose="05000000000000000000" pitchFamily="2" charset="2"/>
                  <a:buNone/>
                  <a:tabLst/>
                </a:pPr>
                <a:endParaRPr kumimoji="1" lang="ja-JP" altLang="en-US" sz="800" b="1" i="0" u="none" strike="noStrike" kern="1200" cap="none" spc="0" normalizeH="0" baseline="0" noProof="0" dirty="0">
                  <a:ln>
                    <a:noFill/>
                  </a:ln>
                  <a:solidFill>
                    <a:schemeClr val="accent2"/>
                  </a:solidFill>
                  <a:effectLst/>
                  <a:uLnTx/>
                  <a:uFillTx/>
                  <a:latin typeface="+mn-lt"/>
                  <a:cs typeface="+mn-cs"/>
                </a:endParaRPr>
              </a:p>
            </p:txBody>
          </p:sp>
        </p:grpSp>
        <p:sp>
          <p:nvSpPr>
            <p:cNvPr id="24" name="正方形/長方形 23"/>
            <p:cNvSpPr/>
            <p:nvPr/>
          </p:nvSpPr>
          <p:spPr>
            <a:xfrm>
              <a:off x="5053108" y="3958772"/>
              <a:ext cx="468000" cy="252000"/>
            </a:xfrm>
            <a:prstGeom prst="rect">
              <a:avLst/>
            </a:prstGeom>
            <a:solidFill>
              <a:schemeClr val="bg1"/>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900" dirty="0">
                  <a:solidFill>
                    <a:schemeClr val="tx1"/>
                  </a:solidFill>
                  <a:latin typeface="BIZ UDPゴシック" panose="020B0400000000000000" pitchFamily="50" charset="-128"/>
                  <a:ea typeface="BIZ UDPゴシック" panose="020B0400000000000000" pitchFamily="50" charset="-128"/>
                </a:rPr>
                <a:t>関空</a:t>
              </a:r>
            </a:p>
          </p:txBody>
        </p:sp>
        <p:sp>
          <p:nvSpPr>
            <p:cNvPr id="25" name="正方形/長方形 24"/>
            <p:cNvSpPr/>
            <p:nvPr/>
          </p:nvSpPr>
          <p:spPr>
            <a:xfrm>
              <a:off x="4116552" y="3469050"/>
              <a:ext cx="540000" cy="252000"/>
            </a:xfrm>
            <a:prstGeom prst="rect">
              <a:avLst/>
            </a:prstGeom>
            <a:solidFill>
              <a:schemeClr val="bg1"/>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900" dirty="0">
                  <a:solidFill>
                    <a:schemeClr val="tx1"/>
                  </a:solidFill>
                  <a:latin typeface="BIZ UDPゴシック" panose="020B0400000000000000" pitchFamily="50" charset="-128"/>
                  <a:ea typeface="BIZ UDPゴシック" panose="020B0400000000000000" pitchFamily="50" charset="-128"/>
                </a:rPr>
                <a:t>淡路島</a:t>
              </a:r>
            </a:p>
          </p:txBody>
        </p:sp>
        <p:sp>
          <p:nvSpPr>
            <p:cNvPr id="26" name="正方形/長方形 25"/>
            <p:cNvSpPr/>
            <p:nvPr/>
          </p:nvSpPr>
          <p:spPr>
            <a:xfrm>
              <a:off x="4572869" y="3089009"/>
              <a:ext cx="648000" cy="252000"/>
            </a:xfrm>
            <a:prstGeom prst="rect">
              <a:avLst/>
            </a:prstGeom>
            <a:solidFill>
              <a:schemeClr val="bg1"/>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900" dirty="0">
                  <a:solidFill>
                    <a:schemeClr val="tx1"/>
                  </a:solidFill>
                  <a:latin typeface="BIZ UDPゴシック" panose="020B0400000000000000" pitchFamily="50" charset="-128"/>
                  <a:ea typeface="BIZ UDPゴシック" panose="020B0400000000000000" pitchFamily="50" charset="-128"/>
                </a:rPr>
                <a:t>神戸空港</a:t>
              </a:r>
            </a:p>
          </p:txBody>
        </p:sp>
        <p:sp>
          <p:nvSpPr>
            <p:cNvPr id="27" name="正方形/長方形 26"/>
            <p:cNvSpPr/>
            <p:nvPr/>
          </p:nvSpPr>
          <p:spPr>
            <a:xfrm>
              <a:off x="5143224" y="3617216"/>
              <a:ext cx="648000" cy="252000"/>
            </a:xfrm>
            <a:prstGeom prst="rect">
              <a:avLst/>
            </a:prstGeom>
            <a:solidFill>
              <a:schemeClr val="accent1">
                <a:lumMod val="20000"/>
                <a:lumOff val="80000"/>
              </a:schemeClr>
            </a:solidFill>
            <a:ln w="190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900" b="1" dirty="0">
                  <a:solidFill>
                    <a:schemeClr val="tx1"/>
                  </a:solidFill>
                  <a:latin typeface="BIZ UDPゴシック" panose="020B0400000000000000" pitchFamily="50" charset="-128"/>
                  <a:ea typeface="BIZ UDPゴシック" panose="020B0400000000000000" pitchFamily="50" charset="-128"/>
                </a:rPr>
                <a:t>万博会場</a:t>
              </a:r>
            </a:p>
          </p:txBody>
        </p:sp>
        <p:sp>
          <p:nvSpPr>
            <p:cNvPr id="28" name="フローチャート: 結合子 27"/>
            <p:cNvSpPr/>
            <p:nvPr/>
          </p:nvSpPr>
          <p:spPr>
            <a:xfrm>
              <a:off x="5232124" y="3455667"/>
              <a:ext cx="108000" cy="108000"/>
            </a:xfrm>
            <a:prstGeom prst="flowChartConnector">
              <a:avLst/>
            </a:prstGeom>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59" name="角丸四角形 58"/>
          <p:cNvSpPr/>
          <p:nvPr/>
        </p:nvSpPr>
        <p:spPr>
          <a:xfrm>
            <a:off x="674379" y="2726228"/>
            <a:ext cx="1866072" cy="376361"/>
          </a:xfrm>
          <a:prstGeom prst="round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600" dirty="0">
                <a:solidFill>
                  <a:schemeClr val="bg1"/>
                </a:solidFill>
                <a:latin typeface="UD デジタル 教科書体 NK-B" panose="02020700000000000000" pitchFamily="18" charset="-128"/>
                <a:ea typeface="UD デジタル 教科書体 NK-B" panose="02020700000000000000" pitchFamily="18" charset="-128"/>
              </a:rPr>
              <a:t>実証実験の支援</a:t>
            </a:r>
          </a:p>
        </p:txBody>
      </p:sp>
      <p:sp>
        <p:nvSpPr>
          <p:cNvPr id="60" name="テキスト ボックス 59"/>
          <p:cNvSpPr txBox="1"/>
          <p:nvPr/>
        </p:nvSpPr>
        <p:spPr>
          <a:xfrm>
            <a:off x="2696841" y="2744803"/>
            <a:ext cx="6046572" cy="338554"/>
          </a:xfrm>
          <a:prstGeom prst="rect">
            <a:avLst/>
          </a:prstGeom>
          <a:noFill/>
        </p:spPr>
        <p:txBody>
          <a:bodyPr wrap="square" rtlCol="0">
            <a:spAutoFit/>
          </a:bodyPr>
          <a:lstStyle/>
          <a:p>
            <a:r>
              <a:rPr kumimoji="1" lang="ja-JP" altLang="en-US" sz="1600" dirty="0">
                <a:latin typeface="UD デジタル 教科書体 NK-B" panose="02020700000000000000" pitchFamily="18" charset="-128"/>
                <a:ea typeface="UD デジタル 教科書体 NK-B" panose="02020700000000000000" pitchFamily="18" charset="-128"/>
              </a:rPr>
              <a:t>実用化に向けた課題抽出、事業者の技術開発やルート開発の支援</a:t>
            </a:r>
          </a:p>
        </p:txBody>
      </p:sp>
      <p:sp>
        <p:nvSpPr>
          <p:cNvPr id="61" name="角丸四角形 60"/>
          <p:cNvSpPr/>
          <p:nvPr/>
        </p:nvSpPr>
        <p:spPr>
          <a:xfrm>
            <a:off x="674378" y="3164087"/>
            <a:ext cx="1866073" cy="376361"/>
          </a:xfrm>
          <a:prstGeom prst="round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600" dirty="0">
                <a:solidFill>
                  <a:schemeClr val="bg1"/>
                </a:solidFill>
                <a:latin typeface="UD デジタル 教科書体 NK-B" panose="02020700000000000000" pitchFamily="18" charset="-128"/>
                <a:ea typeface="UD デジタル 教科書体 NK-B" panose="02020700000000000000" pitchFamily="18" charset="-128"/>
              </a:rPr>
              <a:t>社会受容性の向上</a:t>
            </a:r>
          </a:p>
        </p:txBody>
      </p:sp>
      <p:sp>
        <p:nvSpPr>
          <p:cNvPr id="62" name="角丸四角形 61"/>
          <p:cNvSpPr/>
          <p:nvPr/>
        </p:nvSpPr>
        <p:spPr>
          <a:xfrm>
            <a:off x="674379" y="3599575"/>
            <a:ext cx="1866072" cy="376361"/>
          </a:xfrm>
          <a:prstGeom prst="round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600" dirty="0">
                <a:solidFill>
                  <a:schemeClr val="bg1"/>
                </a:solidFill>
                <a:latin typeface="UD デジタル 教科書体 NK-B" panose="02020700000000000000" pitchFamily="18" charset="-128"/>
                <a:ea typeface="UD デジタル 教科書体 NK-B" panose="02020700000000000000" pitchFamily="18" charset="-128"/>
              </a:rPr>
              <a:t>離着陸場の整備</a:t>
            </a:r>
          </a:p>
        </p:txBody>
      </p:sp>
      <p:sp>
        <p:nvSpPr>
          <p:cNvPr id="63" name="テキスト ボックス 62"/>
          <p:cNvSpPr txBox="1"/>
          <p:nvPr/>
        </p:nvSpPr>
        <p:spPr>
          <a:xfrm>
            <a:off x="2704880" y="3181533"/>
            <a:ext cx="6325218" cy="338554"/>
          </a:xfrm>
          <a:prstGeom prst="rect">
            <a:avLst/>
          </a:prstGeom>
          <a:noFill/>
        </p:spPr>
        <p:txBody>
          <a:bodyPr wrap="square" rtlCol="0">
            <a:spAutoFit/>
          </a:bodyPr>
          <a:lstStyle/>
          <a:p>
            <a:r>
              <a:rPr kumimoji="1" lang="ja-JP" altLang="en-US" sz="1600" dirty="0">
                <a:latin typeface="UD デジタル 教科書体 NK-B" panose="02020700000000000000" pitchFamily="18" charset="-128"/>
                <a:ea typeface="UD デジタル 教科書体 NK-B" panose="02020700000000000000" pitchFamily="18" charset="-128"/>
              </a:rPr>
              <a:t>空飛ぶクルマの安全性や利便性等について、府県民等の理解の促進</a:t>
            </a:r>
          </a:p>
        </p:txBody>
      </p:sp>
      <p:sp>
        <p:nvSpPr>
          <p:cNvPr id="64" name="テキスト ボックス 63"/>
          <p:cNvSpPr txBox="1"/>
          <p:nvPr/>
        </p:nvSpPr>
        <p:spPr>
          <a:xfrm>
            <a:off x="2761801" y="3624646"/>
            <a:ext cx="5761161" cy="338554"/>
          </a:xfrm>
          <a:prstGeom prst="rect">
            <a:avLst/>
          </a:prstGeom>
          <a:noFill/>
        </p:spPr>
        <p:txBody>
          <a:bodyPr wrap="square" rtlCol="0">
            <a:spAutoFit/>
          </a:bodyPr>
          <a:lstStyle/>
          <a:p>
            <a:r>
              <a:rPr kumimoji="1" lang="ja-JP" altLang="en-US" sz="1600" dirty="0">
                <a:latin typeface="UD デジタル 教科書体 NK-B" panose="02020700000000000000" pitchFamily="18" charset="-128"/>
                <a:ea typeface="UD デジタル 教科書体 NK-B" panose="02020700000000000000" pitchFamily="18" charset="-128"/>
              </a:rPr>
              <a:t>事業者による離着陸場整備に向けた支援、国への働きかけ</a:t>
            </a:r>
          </a:p>
        </p:txBody>
      </p:sp>
      <p:sp>
        <p:nvSpPr>
          <p:cNvPr id="65" name="テキスト ボックス 64"/>
          <p:cNvSpPr txBox="1"/>
          <p:nvPr/>
        </p:nvSpPr>
        <p:spPr>
          <a:xfrm>
            <a:off x="392043" y="2117837"/>
            <a:ext cx="8347488" cy="584775"/>
          </a:xfrm>
          <a:prstGeom prst="rect">
            <a:avLst/>
          </a:prstGeom>
          <a:noFill/>
        </p:spPr>
        <p:txBody>
          <a:bodyPr wrap="square" rtlCol="0">
            <a:spAutoFit/>
          </a:bodyPr>
          <a:lstStyle/>
          <a:p>
            <a:r>
              <a:rPr kumimoji="1" lang="ja-JP" altLang="en-US" sz="1600" dirty="0">
                <a:latin typeface="UD デジタル 教科書体 NK-B" panose="02020700000000000000" pitchFamily="18" charset="-128"/>
                <a:ea typeface="UD デジタル 教科書体 NK-B" panose="02020700000000000000" pitchFamily="18" charset="-128"/>
              </a:rPr>
              <a:t>　空飛ぶクルマの実現に向け、国とも連携しながら、「実証実験の支援」 「社会受容性の向上」 「離着陸場の整備」の点から取組みを実施</a:t>
            </a:r>
          </a:p>
        </p:txBody>
      </p:sp>
      <p:sp>
        <p:nvSpPr>
          <p:cNvPr id="2" name="スライド番号プレースホルダー 1"/>
          <p:cNvSpPr>
            <a:spLocks noGrp="1"/>
          </p:cNvSpPr>
          <p:nvPr>
            <p:ph type="sldNum" sz="quarter" idx="12"/>
          </p:nvPr>
        </p:nvSpPr>
        <p:spPr/>
        <p:txBody>
          <a:bodyPr/>
          <a:lstStyle/>
          <a:p>
            <a:fld id="{87C2D5A9-7FE8-4BCE-BC19-6C3698A60E78}" type="slidenum">
              <a:rPr kumimoji="1" lang="ja-JP" altLang="en-US" smtClean="0"/>
              <a:t>8</a:t>
            </a:fld>
            <a:endParaRPr kumimoji="1" lang="ja-JP" altLang="en-US"/>
          </a:p>
        </p:txBody>
      </p:sp>
    </p:spTree>
    <p:extLst>
      <p:ext uri="{BB962C8B-B14F-4D97-AF65-F5344CB8AC3E}">
        <p14:creationId xmlns:p14="http://schemas.microsoft.com/office/powerpoint/2010/main" val="148573411"/>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5446</Words>
  <Application>Microsoft Office PowerPoint</Application>
  <PresentationFormat>A4 210 x 297 mm</PresentationFormat>
  <Paragraphs>764</Paragraphs>
  <Slides>20</Slides>
  <Notes>6</Notes>
  <HiddenSlides>0</HiddenSlides>
  <MMClips>0</MMClips>
  <ScaleCrop>false</ScaleCrop>
  <HeadingPairs>
    <vt:vector size="6" baseType="variant">
      <vt:variant>
        <vt:lpstr>使用されているフォント</vt:lpstr>
      </vt:variant>
      <vt:variant>
        <vt:i4>12</vt:i4>
      </vt:variant>
      <vt:variant>
        <vt:lpstr>テーマ</vt:lpstr>
      </vt:variant>
      <vt:variant>
        <vt:i4>1</vt:i4>
      </vt:variant>
      <vt:variant>
        <vt:lpstr>スライド タイトル</vt:lpstr>
      </vt:variant>
      <vt:variant>
        <vt:i4>20</vt:i4>
      </vt:variant>
    </vt:vector>
  </HeadingPairs>
  <TitlesOfParts>
    <vt:vector size="33" baseType="lpstr">
      <vt:lpstr>BIZ UDPゴシック</vt:lpstr>
      <vt:lpstr>ＭＳ ゴシック</vt:lpstr>
      <vt:lpstr>UD デジタル 教科書体 N-B</vt:lpstr>
      <vt:lpstr>UD デジタル 教科書体 NK-B</vt:lpstr>
      <vt:lpstr>UD デジタル 教科書体 NK-R</vt:lpstr>
      <vt:lpstr>UD デジタル 教科書体 NP-R</vt:lpstr>
      <vt:lpstr>メイリオ</vt:lpstr>
      <vt:lpstr>游ゴシック</vt:lpstr>
      <vt:lpstr>Arial</vt:lpstr>
      <vt:lpstr>Calibri</vt:lpstr>
      <vt:lpstr>Calibri Light</vt:lpstr>
      <vt:lpstr>Wingdings</vt:lpstr>
      <vt:lpstr>Office テーマ</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cp:lastModifiedBy/>
  <cp:revision>1</cp:revision>
  <dcterms:modified xsi:type="dcterms:W3CDTF">2025-09-25T05:05:30Z</dcterms:modified>
</cp:coreProperties>
</file>