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4"/>
  </p:notesMasterIdLst>
  <p:sldIdLst>
    <p:sldId id="263" r:id="rId2"/>
    <p:sldId id="264" r:id="rId3"/>
    <p:sldId id="266" r:id="rId4"/>
    <p:sldId id="265" r:id="rId5"/>
    <p:sldId id="267" r:id="rId6"/>
    <p:sldId id="277" r:id="rId7"/>
    <p:sldId id="271" r:id="rId8"/>
    <p:sldId id="278" r:id="rId9"/>
    <p:sldId id="274" r:id="rId10"/>
    <p:sldId id="279" r:id="rId11"/>
    <p:sldId id="276" r:id="rId12"/>
    <p:sldId id="270" r:id="rId1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32" autoAdjust="0"/>
    <p:restoredTop sz="88361" autoAdjust="0"/>
  </p:normalViewPr>
  <p:slideViewPr>
    <p:cSldViewPr snapToGrid="0">
      <p:cViewPr varScale="1">
        <p:scale>
          <a:sx n="100" d="100"/>
          <a:sy n="100" d="100"/>
        </p:scale>
        <p:origin x="21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1D95760-841E-42D1-9871-4963CE88C33B}"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C13A8DD-E99C-49B3-911B-E91738CBD44B}" type="slidenum">
              <a:rPr kumimoji="1" lang="ja-JP" altLang="en-US" smtClean="0"/>
              <a:t>‹#›</a:t>
            </a:fld>
            <a:endParaRPr kumimoji="1" lang="ja-JP" altLang="en-US"/>
          </a:p>
        </p:txBody>
      </p:sp>
    </p:spTree>
    <p:extLst>
      <p:ext uri="{BB962C8B-B14F-4D97-AF65-F5344CB8AC3E}">
        <p14:creationId xmlns:p14="http://schemas.microsoft.com/office/powerpoint/2010/main" val="36422785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13A8DD-E99C-49B3-911B-E91738CBD44B}" type="slidenum">
              <a:rPr kumimoji="1" lang="ja-JP" altLang="en-US" smtClean="0"/>
              <a:t>8</a:t>
            </a:fld>
            <a:endParaRPr kumimoji="1" lang="ja-JP" altLang="en-US"/>
          </a:p>
        </p:txBody>
      </p:sp>
    </p:spTree>
    <p:extLst>
      <p:ext uri="{BB962C8B-B14F-4D97-AF65-F5344CB8AC3E}">
        <p14:creationId xmlns:p14="http://schemas.microsoft.com/office/powerpoint/2010/main" val="266913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13A8DD-E99C-49B3-911B-E91738CBD44B}" type="slidenum">
              <a:rPr kumimoji="1" lang="ja-JP" altLang="en-US" smtClean="0"/>
              <a:t>9</a:t>
            </a:fld>
            <a:endParaRPr kumimoji="1" lang="ja-JP" altLang="en-US"/>
          </a:p>
        </p:txBody>
      </p:sp>
    </p:spTree>
    <p:extLst>
      <p:ext uri="{BB962C8B-B14F-4D97-AF65-F5344CB8AC3E}">
        <p14:creationId xmlns:p14="http://schemas.microsoft.com/office/powerpoint/2010/main" val="307966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12</a:t>
            </a:fld>
            <a:endParaRPr kumimoji="1" lang="ja-JP" altLang="en-US" dirty="0"/>
          </a:p>
        </p:txBody>
      </p:sp>
    </p:spTree>
    <p:extLst>
      <p:ext uri="{BB962C8B-B14F-4D97-AF65-F5344CB8AC3E}">
        <p14:creationId xmlns:p14="http://schemas.microsoft.com/office/powerpoint/2010/main" val="393013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B069EB-B104-42F8-9866-1E2E064AA137}"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382798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6A9F6B-EFAE-4E88-B674-2B2F8D291024}"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3784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13D321-D7C2-4145-8691-BDC01ADEB965}"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14774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2ECA58-2232-4803-9B93-730EAB1DC36E}"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171371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BA25987-81DE-4A26-B87E-7388DF64B56C}"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293336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7CAFEF-6FBC-4BE0-95C1-C42B8BC199E4}" type="datetime1">
              <a:rPr kumimoji="1" lang="ja-JP" altLang="en-US" smtClean="0"/>
              <a:t>2025/9/25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294760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D41109-D031-41DA-A575-B0250DCFB932}" type="datetime1">
              <a:rPr kumimoji="1" lang="ja-JP" altLang="en-US" smtClean="0"/>
              <a:t>2025/9/25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186709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FAFAFD5-8927-4F54-9773-168A7E94E53A}" type="datetime1">
              <a:rPr kumimoji="1" lang="ja-JP" altLang="en-US" smtClean="0"/>
              <a:t>2025/9/25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50301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EB213-430C-4839-AE74-D398B0BFC1D1}" type="datetime1">
              <a:rPr kumimoji="1" lang="ja-JP" altLang="en-US" smtClean="0"/>
              <a:t>2025/9/25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82048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8EC594-F5E8-48A3-8069-108038EE0241}" type="datetime1">
              <a:rPr kumimoji="1" lang="ja-JP" altLang="en-US" smtClean="0"/>
              <a:t>2025/9/25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16807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592BF8-4E9D-4870-9EED-E638067C7178}" type="datetime1">
              <a:rPr kumimoji="1" lang="ja-JP" altLang="en-US" smtClean="0"/>
              <a:t>2025/9/25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259488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1F3C0-44D9-4E46-B825-6D79986B006F}" type="datetime1">
              <a:rPr kumimoji="1" lang="ja-JP" altLang="en-US" smtClean="0"/>
              <a:t>2025/9/25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7A1FC-339E-41C3-B4E8-F54DB4E21795}" type="slidenum">
              <a:rPr kumimoji="1" lang="ja-JP" altLang="en-US" smtClean="0"/>
              <a:t>‹#›</a:t>
            </a:fld>
            <a:endParaRPr kumimoji="1" lang="ja-JP" altLang="en-US"/>
          </a:p>
        </p:txBody>
      </p:sp>
    </p:spTree>
    <p:extLst>
      <p:ext uri="{BB962C8B-B14F-4D97-AF65-F5344CB8AC3E}">
        <p14:creationId xmlns:p14="http://schemas.microsoft.com/office/powerpoint/2010/main" val="1305390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4863" y="665162"/>
            <a:ext cx="8420100" cy="2387600"/>
          </a:xfrm>
        </p:spPr>
        <p:txBody>
          <a:bodyPr>
            <a:norm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兵庫県との連携に向けた提案</a:t>
            </a:r>
          </a:p>
        </p:txBody>
      </p:sp>
      <p:sp>
        <p:nvSpPr>
          <p:cNvPr id="5" name="角丸四角形 4"/>
          <p:cNvSpPr/>
          <p:nvPr/>
        </p:nvSpPr>
        <p:spPr>
          <a:xfrm>
            <a:off x="-9994" y="4515094"/>
            <a:ext cx="9906000" cy="16538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令和３年</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月２６日</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lnSpc>
                <a:spcPts val="2400"/>
              </a:lnSpc>
            </a:pP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lnSpc>
                <a:spcPts val="4100"/>
              </a:lnSpc>
            </a:pP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大阪府知事</a:t>
            </a:r>
            <a:endPar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lnSpc>
                <a:spcPts val="4100"/>
              </a:lnSpc>
            </a:pPr>
            <a:r>
              <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吉 村　 洋 文</a:t>
            </a:r>
            <a:endParaRPr kumimoji="1" lang="en-US" altLang="ja-JP"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03941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0439"/>
          <a:stretch/>
        </p:blipFill>
        <p:spPr>
          <a:xfrm>
            <a:off x="675360" y="1784205"/>
            <a:ext cx="7571555" cy="5031585"/>
          </a:xfrm>
          <a:prstGeom prst="rect">
            <a:avLst/>
          </a:prstGeom>
        </p:spPr>
      </p:pic>
      <p:sp>
        <p:nvSpPr>
          <p:cNvPr id="234" name="線吹き出し 2 233"/>
          <p:cNvSpPr/>
          <p:nvPr/>
        </p:nvSpPr>
        <p:spPr>
          <a:xfrm>
            <a:off x="8759557" y="4198012"/>
            <a:ext cx="2900105" cy="536867"/>
          </a:xfrm>
          <a:prstGeom prst="callout2">
            <a:avLst>
              <a:gd name="adj1" fmla="val -116529"/>
              <a:gd name="adj2" fmla="val 13419"/>
              <a:gd name="adj3" fmla="val -116329"/>
              <a:gd name="adj4" fmla="val -9451"/>
              <a:gd name="adj5" fmla="val -185075"/>
              <a:gd name="adj6" fmla="val -37075"/>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線吹き出し 2 270"/>
          <p:cNvSpPr/>
          <p:nvPr/>
        </p:nvSpPr>
        <p:spPr>
          <a:xfrm flipV="1">
            <a:off x="8888653" y="2044369"/>
            <a:ext cx="2900105" cy="327980"/>
          </a:xfrm>
          <a:prstGeom prst="callout2">
            <a:avLst>
              <a:gd name="adj1" fmla="val -246550"/>
              <a:gd name="adj2" fmla="val 8131"/>
              <a:gd name="adj3" fmla="val -247271"/>
              <a:gd name="adj4" fmla="val -15606"/>
              <a:gd name="adj5" fmla="val -166063"/>
              <a:gd name="adj6" fmla="val -37733"/>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フリーフォーム 280"/>
          <p:cNvSpPr/>
          <p:nvPr/>
        </p:nvSpPr>
        <p:spPr>
          <a:xfrm rot="412706">
            <a:off x="4399787" y="1672983"/>
            <a:ext cx="2899916" cy="1740105"/>
          </a:xfrm>
          <a:custGeom>
            <a:avLst/>
            <a:gdLst>
              <a:gd name="connsiteX0" fmla="*/ 1519004 w 2742746"/>
              <a:gd name="connsiteY0" fmla="*/ 12922 h 1555496"/>
              <a:gd name="connsiteX1" fmla="*/ 1821226 w 2742746"/>
              <a:gd name="connsiteY1" fmla="*/ 15947 h 1555496"/>
              <a:gd name="connsiteX2" fmla="*/ 1877569 w 2742746"/>
              <a:gd name="connsiteY2" fmla="*/ 39000 h 1555496"/>
              <a:gd name="connsiteX3" fmla="*/ 1922687 w 2742746"/>
              <a:gd name="connsiteY3" fmla="*/ 32556 h 1555496"/>
              <a:gd name="connsiteX4" fmla="*/ 2060236 w 2742746"/>
              <a:gd name="connsiteY4" fmla="*/ 26176 h 1555496"/>
              <a:gd name="connsiteX5" fmla="*/ 2742746 w 2742746"/>
              <a:gd name="connsiteY5" fmla="*/ 340199 h 1555496"/>
              <a:gd name="connsiteX6" fmla="*/ 2060236 w 2742746"/>
              <a:gd name="connsiteY6" fmla="*/ 654222 h 1555496"/>
              <a:gd name="connsiteX7" fmla="*/ 1922686 w 2742746"/>
              <a:gd name="connsiteY7" fmla="*/ 647842 h 1555496"/>
              <a:gd name="connsiteX8" fmla="*/ 1917361 w 2742746"/>
              <a:gd name="connsiteY8" fmla="*/ 647081 h 1555496"/>
              <a:gd name="connsiteX9" fmla="*/ 1814233 w 2742746"/>
              <a:gd name="connsiteY9" fmla="*/ 785615 h 1555496"/>
              <a:gd name="connsiteX10" fmla="*/ 1312788 w 2742746"/>
              <a:gd name="connsiteY10" fmla="*/ 1219010 h 1555496"/>
              <a:gd name="connsiteX11" fmla="*/ 41247 w 2742746"/>
              <a:gd name="connsiteY11" fmla="*/ 1418113 h 1555496"/>
              <a:gd name="connsiteX12" fmla="*/ 738771 w 2742746"/>
              <a:gd name="connsiteY12" fmla="*/ 336486 h 1555496"/>
              <a:gd name="connsiteX13" fmla="*/ 1519004 w 2742746"/>
              <a:gd name="connsiteY13" fmla="*/ 12922 h 1555496"/>
              <a:gd name="connsiteX0" fmla="*/ 1519004 w 2742746"/>
              <a:gd name="connsiteY0" fmla="*/ 12922 h 1530728"/>
              <a:gd name="connsiteX1" fmla="*/ 1821226 w 2742746"/>
              <a:gd name="connsiteY1" fmla="*/ 15947 h 1530728"/>
              <a:gd name="connsiteX2" fmla="*/ 1877569 w 2742746"/>
              <a:gd name="connsiteY2" fmla="*/ 39000 h 1530728"/>
              <a:gd name="connsiteX3" fmla="*/ 1922687 w 2742746"/>
              <a:gd name="connsiteY3" fmla="*/ 32556 h 1530728"/>
              <a:gd name="connsiteX4" fmla="*/ 2060236 w 2742746"/>
              <a:gd name="connsiteY4" fmla="*/ 26176 h 1530728"/>
              <a:gd name="connsiteX5" fmla="*/ 2742746 w 2742746"/>
              <a:gd name="connsiteY5" fmla="*/ 340199 h 1530728"/>
              <a:gd name="connsiteX6" fmla="*/ 2060236 w 2742746"/>
              <a:gd name="connsiteY6" fmla="*/ 654222 h 1530728"/>
              <a:gd name="connsiteX7" fmla="*/ 1922686 w 2742746"/>
              <a:gd name="connsiteY7" fmla="*/ 647842 h 1530728"/>
              <a:gd name="connsiteX8" fmla="*/ 1917361 w 2742746"/>
              <a:gd name="connsiteY8" fmla="*/ 647081 h 1530728"/>
              <a:gd name="connsiteX9" fmla="*/ 1814233 w 2742746"/>
              <a:gd name="connsiteY9" fmla="*/ 785615 h 1530728"/>
              <a:gd name="connsiteX10" fmla="*/ 1302141 w 2742746"/>
              <a:gd name="connsiteY10" fmla="*/ 1130749 h 1530728"/>
              <a:gd name="connsiteX11" fmla="*/ 41247 w 2742746"/>
              <a:gd name="connsiteY11" fmla="*/ 1418113 h 1530728"/>
              <a:gd name="connsiteX12" fmla="*/ 738771 w 2742746"/>
              <a:gd name="connsiteY12" fmla="*/ 336486 h 1530728"/>
              <a:gd name="connsiteX13" fmla="*/ 1519004 w 2742746"/>
              <a:gd name="connsiteY13" fmla="*/ 12922 h 1530728"/>
              <a:gd name="connsiteX0" fmla="*/ 1519004 w 2742746"/>
              <a:gd name="connsiteY0" fmla="*/ 12922 h 1477172"/>
              <a:gd name="connsiteX1" fmla="*/ 1821226 w 2742746"/>
              <a:gd name="connsiteY1" fmla="*/ 15947 h 1477172"/>
              <a:gd name="connsiteX2" fmla="*/ 1877569 w 2742746"/>
              <a:gd name="connsiteY2" fmla="*/ 39000 h 1477172"/>
              <a:gd name="connsiteX3" fmla="*/ 1922687 w 2742746"/>
              <a:gd name="connsiteY3" fmla="*/ 32556 h 1477172"/>
              <a:gd name="connsiteX4" fmla="*/ 2060236 w 2742746"/>
              <a:gd name="connsiteY4" fmla="*/ 26176 h 1477172"/>
              <a:gd name="connsiteX5" fmla="*/ 2742746 w 2742746"/>
              <a:gd name="connsiteY5" fmla="*/ 340199 h 1477172"/>
              <a:gd name="connsiteX6" fmla="*/ 2060236 w 2742746"/>
              <a:gd name="connsiteY6" fmla="*/ 654222 h 1477172"/>
              <a:gd name="connsiteX7" fmla="*/ 1922686 w 2742746"/>
              <a:gd name="connsiteY7" fmla="*/ 647842 h 1477172"/>
              <a:gd name="connsiteX8" fmla="*/ 1917361 w 2742746"/>
              <a:gd name="connsiteY8" fmla="*/ 647081 h 1477172"/>
              <a:gd name="connsiteX9" fmla="*/ 1814233 w 2742746"/>
              <a:gd name="connsiteY9" fmla="*/ 785615 h 1477172"/>
              <a:gd name="connsiteX10" fmla="*/ 1302141 w 2742746"/>
              <a:gd name="connsiteY10" fmla="*/ 1130749 h 1477172"/>
              <a:gd name="connsiteX11" fmla="*/ 41247 w 2742746"/>
              <a:gd name="connsiteY11" fmla="*/ 1418113 h 1477172"/>
              <a:gd name="connsiteX12" fmla="*/ 738771 w 2742746"/>
              <a:gd name="connsiteY12" fmla="*/ 336486 h 1477172"/>
              <a:gd name="connsiteX13" fmla="*/ 1519004 w 2742746"/>
              <a:gd name="connsiteY13" fmla="*/ 12922 h 1477172"/>
              <a:gd name="connsiteX0" fmla="*/ 1519004 w 2742746"/>
              <a:gd name="connsiteY0" fmla="*/ 12922 h 1497744"/>
              <a:gd name="connsiteX1" fmla="*/ 1821226 w 2742746"/>
              <a:gd name="connsiteY1" fmla="*/ 15947 h 1497744"/>
              <a:gd name="connsiteX2" fmla="*/ 1877569 w 2742746"/>
              <a:gd name="connsiteY2" fmla="*/ 39000 h 1497744"/>
              <a:gd name="connsiteX3" fmla="*/ 1922687 w 2742746"/>
              <a:gd name="connsiteY3" fmla="*/ 32556 h 1497744"/>
              <a:gd name="connsiteX4" fmla="*/ 2060236 w 2742746"/>
              <a:gd name="connsiteY4" fmla="*/ 26176 h 1497744"/>
              <a:gd name="connsiteX5" fmla="*/ 2742746 w 2742746"/>
              <a:gd name="connsiteY5" fmla="*/ 340199 h 1497744"/>
              <a:gd name="connsiteX6" fmla="*/ 2060236 w 2742746"/>
              <a:gd name="connsiteY6" fmla="*/ 654222 h 1497744"/>
              <a:gd name="connsiteX7" fmla="*/ 1922686 w 2742746"/>
              <a:gd name="connsiteY7" fmla="*/ 647842 h 1497744"/>
              <a:gd name="connsiteX8" fmla="*/ 1917361 w 2742746"/>
              <a:gd name="connsiteY8" fmla="*/ 647081 h 1497744"/>
              <a:gd name="connsiteX9" fmla="*/ 1814233 w 2742746"/>
              <a:gd name="connsiteY9" fmla="*/ 785615 h 1497744"/>
              <a:gd name="connsiteX10" fmla="*/ 1302141 w 2742746"/>
              <a:gd name="connsiteY10" fmla="*/ 1130749 h 1497744"/>
              <a:gd name="connsiteX11" fmla="*/ 41247 w 2742746"/>
              <a:gd name="connsiteY11" fmla="*/ 1418113 h 1497744"/>
              <a:gd name="connsiteX12" fmla="*/ 738771 w 2742746"/>
              <a:gd name="connsiteY12" fmla="*/ 336486 h 1497744"/>
              <a:gd name="connsiteX13" fmla="*/ 1519004 w 2742746"/>
              <a:gd name="connsiteY13" fmla="*/ 12922 h 1497744"/>
              <a:gd name="connsiteX0" fmla="*/ 1519004 w 2742746"/>
              <a:gd name="connsiteY0" fmla="*/ 12922 h 1497744"/>
              <a:gd name="connsiteX1" fmla="*/ 1821226 w 2742746"/>
              <a:gd name="connsiteY1" fmla="*/ 15947 h 1497744"/>
              <a:gd name="connsiteX2" fmla="*/ 1877569 w 2742746"/>
              <a:gd name="connsiteY2" fmla="*/ 39000 h 1497744"/>
              <a:gd name="connsiteX3" fmla="*/ 1922687 w 2742746"/>
              <a:gd name="connsiteY3" fmla="*/ 32556 h 1497744"/>
              <a:gd name="connsiteX4" fmla="*/ 2060236 w 2742746"/>
              <a:gd name="connsiteY4" fmla="*/ 26176 h 1497744"/>
              <a:gd name="connsiteX5" fmla="*/ 2742746 w 2742746"/>
              <a:gd name="connsiteY5" fmla="*/ 340199 h 1497744"/>
              <a:gd name="connsiteX6" fmla="*/ 2060236 w 2742746"/>
              <a:gd name="connsiteY6" fmla="*/ 654222 h 1497744"/>
              <a:gd name="connsiteX7" fmla="*/ 1922686 w 2742746"/>
              <a:gd name="connsiteY7" fmla="*/ 647842 h 1497744"/>
              <a:gd name="connsiteX8" fmla="*/ 1917361 w 2742746"/>
              <a:gd name="connsiteY8" fmla="*/ 647081 h 1497744"/>
              <a:gd name="connsiteX9" fmla="*/ 1814233 w 2742746"/>
              <a:gd name="connsiteY9" fmla="*/ 785615 h 1497744"/>
              <a:gd name="connsiteX10" fmla="*/ 1302141 w 2742746"/>
              <a:gd name="connsiteY10" fmla="*/ 1130749 h 1497744"/>
              <a:gd name="connsiteX11" fmla="*/ 41247 w 2742746"/>
              <a:gd name="connsiteY11" fmla="*/ 1418113 h 1497744"/>
              <a:gd name="connsiteX12" fmla="*/ 738771 w 2742746"/>
              <a:gd name="connsiteY12" fmla="*/ 336486 h 1497744"/>
              <a:gd name="connsiteX13" fmla="*/ 1519004 w 2742746"/>
              <a:gd name="connsiteY13" fmla="*/ 12922 h 1497744"/>
              <a:gd name="connsiteX0" fmla="*/ 1519004 w 2742746"/>
              <a:gd name="connsiteY0" fmla="*/ 12922 h 1503267"/>
              <a:gd name="connsiteX1" fmla="*/ 1821226 w 2742746"/>
              <a:gd name="connsiteY1" fmla="*/ 15947 h 1503267"/>
              <a:gd name="connsiteX2" fmla="*/ 1877569 w 2742746"/>
              <a:gd name="connsiteY2" fmla="*/ 39000 h 1503267"/>
              <a:gd name="connsiteX3" fmla="*/ 1922687 w 2742746"/>
              <a:gd name="connsiteY3" fmla="*/ 32556 h 1503267"/>
              <a:gd name="connsiteX4" fmla="*/ 2060236 w 2742746"/>
              <a:gd name="connsiteY4" fmla="*/ 26176 h 1503267"/>
              <a:gd name="connsiteX5" fmla="*/ 2742746 w 2742746"/>
              <a:gd name="connsiteY5" fmla="*/ 340199 h 1503267"/>
              <a:gd name="connsiteX6" fmla="*/ 2060236 w 2742746"/>
              <a:gd name="connsiteY6" fmla="*/ 654222 h 1503267"/>
              <a:gd name="connsiteX7" fmla="*/ 1922686 w 2742746"/>
              <a:gd name="connsiteY7" fmla="*/ 647842 h 1503267"/>
              <a:gd name="connsiteX8" fmla="*/ 1917361 w 2742746"/>
              <a:gd name="connsiteY8" fmla="*/ 647081 h 1503267"/>
              <a:gd name="connsiteX9" fmla="*/ 1814233 w 2742746"/>
              <a:gd name="connsiteY9" fmla="*/ 785615 h 1503267"/>
              <a:gd name="connsiteX10" fmla="*/ 1306704 w 2742746"/>
              <a:gd name="connsiteY10" fmla="*/ 1168575 h 1503267"/>
              <a:gd name="connsiteX11" fmla="*/ 41247 w 2742746"/>
              <a:gd name="connsiteY11" fmla="*/ 1418113 h 1503267"/>
              <a:gd name="connsiteX12" fmla="*/ 738771 w 2742746"/>
              <a:gd name="connsiteY12" fmla="*/ 336486 h 1503267"/>
              <a:gd name="connsiteX13" fmla="*/ 1519004 w 2742746"/>
              <a:gd name="connsiteY13" fmla="*/ 12922 h 1503267"/>
              <a:gd name="connsiteX0" fmla="*/ 1519004 w 2742746"/>
              <a:gd name="connsiteY0" fmla="*/ 12922 h 1485597"/>
              <a:gd name="connsiteX1" fmla="*/ 1821226 w 2742746"/>
              <a:gd name="connsiteY1" fmla="*/ 15947 h 1485597"/>
              <a:gd name="connsiteX2" fmla="*/ 1877569 w 2742746"/>
              <a:gd name="connsiteY2" fmla="*/ 39000 h 1485597"/>
              <a:gd name="connsiteX3" fmla="*/ 1922687 w 2742746"/>
              <a:gd name="connsiteY3" fmla="*/ 32556 h 1485597"/>
              <a:gd name="connsiteX4" fmla="*/ 2060236 w 2742746"/>
              <a:gd name="connsiteY4" fmla="*/ 26176 h 1485597"/>
              <a:gd name="connsiteX5" fmla="*/ 2742746 w 2742746"/>
              <a:gd name="connsiteY5" fmla="*/ 340199 h 1485597"/>
              <a:gd name="connsiteX6" fmla="*/ 2060236 w 2742746"/>
              <a:gd name="connsiteY6" fmla="*/ 654222 h 1485597"/>
              <a:gd name="connsiteX7" fmla="*/ 1922686 w 2742746"/>
              <a:gd name="connsiteY7" fmla="*/ 647842 h 1485597"/>
              <a:gd name="connsiteX8" fmla="*/ 1917361 w 2742746"/>
              <a:gd name="connsiteY8" fmla="*/ 647081 h 1485597"/>
              <a:gd name="connsiteX9" fmla="*/ 1814233 w 2742746"/>
              <a:gd name="connsiteY9" fmla="*/ 785615 h 1485597"/>
              <a:gd name="connsiteX10" fmla="*/ 1306704 w 2742746"/>
              <a:gd name="connsiteY10" fmla="*/ 1168575 h 1485597"/>
              <a:gd name="connsiteX11" fmla="*/ 41247 w 2742746"/>
              <a:gd name="connsiteY11" fmla="*/ 1418113 h 1485597"/>
              <a:gd name="connsiteX12" fmla="*/ 738771 w 2742746"/>
              <a:gd name="connsiteY12" fmla="*/ 336486 h 1485597"/>
              <a:gd name="connsiteX13" fmla="*/ 1519004 w 2742746"/>
              <a:gd name="connsiteY13" fmla="*/ 12922 h 1485597"/>
              <a:gd name="connsiteX0" fmla="*/ 1519004 w 2742746"/>
              <a:gd name="connsiteY0" fmla="*/ 12922 h 1448629"/>
              <a:gd name="connsiteX1" fmla="*/ 1821226 w 2742746"/>
              <a:gd name="connsiteY1" fmla="*/ 15947 h 1448629"/>
              <a:gd name="connsiteX2" fmla="*/ 1877569 w 2742746"/>
              <a:gd name="connsiteY2" fmla="*/ 39000 h 1448629"/>
              <a:gd name="connsiteX3" fmla="*/ 1922687 w 2742746"/>
              <a:gd name="connsiteY3" fmla="*/ 32556 h 1448629"/>
              <a:gd name="connsiteX4" fmla="*/ 2060236 w 2742746"/>
              <a:gd name="connsiteY4" fmla="*/ 26176 h 1448629"/>
              <a:gd name="connsiteX5" fmla="*/ 2742746 w 2742746"/>
              <a:gd name="connsiteY5" fmla="*/ 340199 h 1448629"/>
              <a:gd name="connsiteX6" fmla="*/ 2060236 w 2742746"/>
              <a:gd name="connsiteY6" fmla="*/ 654222 h 1448629"/>
              <a:gd name="connsiteX7" fmla="*/ 1922686 w 2742746"/>
              <a:gd name="connsiteY7" fmla="*/ 647842 h 1448629"/>
              <a:gd name="connsiteX8" fmla="*/ 1917361 w 2742746"/>
              <a:gd name="connsiteY8" fmla="*/ 647081 h 1448629"/>
              <a:gd name="connsiteX9" fmla="*/ 1814233 w 2742746"/>
              <a:gd name="connsiteY9" fmla="*/ 785615 h 1448629"/>
              <a:gd name="connsiteX10" fmla="*/ 1306704 w 2742746"/>
              <a:gd name="connsiteY10" fmla="*/ 1168575 h 1448629"/>
              <a:gd name="connsiteX11" fmla="*/ 41247 w 2742746"/>
              <a:gd name="connsiteY11" fmla="*/ 1418113 h 1448629"/>
              <a:gd name="connsiteX12" fmla="*/ 738771 w 2742746"/>
              <a:gd name="connsiteY12" fmla="*/ 336486 h 1448629"/>
              <a:gd name="connsiteX13" fmla="*/ 1519004 w 2742746"/>
              <a:gd name="connsiteY13" fmla="*/ 12922 h 1448629"/>
              <a:gd name="connsiteX0" fmla="*/ 1519004 w 2742746"/>
              <a:gd name="connsiteY0" fmla="*/ 12922 h 1510877"/>
              <a:gd name="connsiteX1" fmla="*/ 1821226 w 2742746"/>
              <a:gd name="connsiteY1" fmla="*/ 15947 h 1510877"/>
              <a:gd name="connsiteX2" fmla="*/ 1877569 w 2742746"/>
              <a:gd name="connsiteY2" fmla="*/ 39000 h 1510877"/>
              <a:gd name="connsiteX3" fmla="*/ 1922687 w 2742746"/>
              <a:gd name="connsiteY3" fmla="*/ 32556 h 1510877"/>
              <a:gd name="connsiteX4" fmla="*/ 2060236 w 2742746"/>
              <a:gd name="connsiteY4" fmla="*/ 26176 h 1510877"/>
              <a:gd name="connsiteX5" fmla="*/ 2742746 w 2742746"/>
              <a:gd name="connsiteY5" fmla="*/ 340199 h 1510877"/>
              <a:gd name="connsiteX6" fmla="*/ 2060236 w 2742746"/>
              <a:gd name="connsiteY6" fmla="*/ 654222 h 1510877"/>
              <a:gd name="connsiteX7" fmla="*/ 1922686 w 2742746"/>
              <a:gd name="connsiteY7" fmla="*/ 647842 h 1510877"/>
              <a:gd name="connsiteX8" fmla="*/ 1917361 w 2742746"/>
              <a:gd name="connsiteY8" fmla="*/ 647081 h 1510877"/>
              <a:gd name="connsiteX9" fmla="*/ 1814233 w 2742746"/>
              <a:gd name="connsiteY9" fmla="*/ 785615 h 1510877"/>
              <a:gd name="connsiteX10" fmla="*/ 1306704 w 2742746"/>
              <a:gd name="connsiteY10" fmla="*/ 1168575 h 1510877"/>
              <a:gd name="connsiteX11" fmla="*/ 556012 w 2742746"/>
              <a:gd name="connsiteY11" fmla="*/ 1450856 h 1510877"/>
              <a:gd name="connsiteX12" fmla="*/ 41247 w 2742746"/>
              <a:gd name="connsiteY12" fmla="*/ 1418113 h 1510877"/>
              <a:gd name="connsiteX13" fmla="*/ 738771 w 2742746"/>
              <a:gd name="connsiteY13" fmla="*/ 336486 h 1510877"/>
              <a:gd name="connsiteX14" fmla="*/ 1519004 w 2742746"/>
              <a:gd name="connsiteY14" fmla="*/ 12922 h 1510877"/>
              <a:gd name="connsiteX0" fmla="*/ 1519004 w 2742746"/>
              <a:gd name="connsiteY0" fmla="*/ 12922 h 1465768"/>
              <a:gd name="connsiteX1" fmla="*/ 1821226 w 2742746"/>
              <a:gd name="connsiteY1" fmla="*/ 15947 h 1465768"/>
              <a:gd name="connsiteX2" fmla="*/ 1877569 w 2742746"/>
              <a:gd name="connsiteY2" fmla="*/ 39000 h 1465768"/>
              <a:gd name="connsiteX3" fmla="*/ 1922687 w 2742746"/>
              <a:gd name="connsiteY3" fmla="*/ 32556 h 1465768"/>
              <a:gd name="connsiteX4" fmla="*/ 2060236 w 2742746"/>
              <a:gd name="connsiteY4" fmla="*/ 26176 h 1465768"/>
              <a:gd name="connsiteX5" fmla="*/ 2742746 w 2742746"/>
              <a:gd name="connsiteY5" fmla="*/ 340199 h 1465768"/>
              <a:gd name="connsiteX6" fmla="*/ 2060236 w 2742746"/>
              <a:gd name="connsiteY6" fmla="*/ 654222 h 1465768"/>
              <a:gd name="connsiteX7" fmla="*/ 1922686 w 2742746"/>
              <a:gd name="connsiteY7" fmla="*/ 647842 h 1465768"/>
              <a:gd name="connsiteX8" fmla="*/ 1917361 w 2742746"/>
              <a:gd name="connsiteY8" fmla="*/ 647081 h 1465768"/>
              <a:gd name="connsiteX9" fmla="*/ 1814233 w 2742746"/>
              <a:gd name="connsiteY9" fmla="*/ 785615 h 1465768"/>
              <a:gd name="connsiteX10" fmla="*/ 1306704 w 2742746"/>
              <a:gd name="connsiteY10" fmla="*/ 1168575 h 1465768"/>
              <a:gd name="connsiteX11" fmla="*/ 556012 w 2742746"/>
              <a:gd name="connsiteY11" fmla="*/ 1450856 h 1465768"/>
              <a:gd name="connsiteX12" fmla="*/ 41247 w 2742746"/>
              <a:gd name="connsiteY12" fmla="*/ 1418113 h 1465768"/>
              <a:gd name="connsiteX13" fmla="*/ 738771 w 2742746"/>
              <a:gd name="connsiteY13" fmla="*/ 336486 h 1465768"/>
              <a:gd name="connsiteX14" fmla="*/ 1519004 w 2742746"/>
              <a:gd name="connsiteY14" fmla="*/ 12922 h 1465768"/>
              <a:gd name="connsiteX0" fmla="*/ 1519004 w 2742746"/>
              <a:gd name="connsiteY0" fmla="*/ 12922 h 1524110"/>
              <a:gd name="connsiteX1" fmla="*/ 1821226 w 2742746"/>
              <a:gd name="connsiteY1" fmla="*/ 15947 h 1524110"/>
              <a:gd name="connsiteX2" fmla="*/ 1877569 w 2742746"/>
              <a:gd name="connsiteY2" fmla="*/ 39000 h 1524110"/>
              <a:gd name="connsiteX3" fmla="*/ 1922687 w 2742746"/>
              <a:gd name="connsiteY3" fmla="*/ 32556 h 1524110"/>
              <a:gd name="connsiteX4" fmla="*/ 2060236 w 2742746"/>
              <a:gd name="connsiteY4" fmla="*/ 26176 h 1524110"/>
              <a:gd name="connsiteX5" fmla="*/ 2742746 w 2742746"/>
              <a:gd name="connsiteY5" fmla="*/ 340199 h 1524110"/>
              <a:gd name="connsiteX6" fmla="*/ 2060236 w 2742746"/>
              <a:gd name="connsiteY6" fmla="*/ 654222 h 1524110"/>
              <a:gd name="connsiteX7" fmla="*/ 1922686 w 2742746"/>
              <a:gd name="connsiteY7" fmla="*/ 647842 h 1524110"/>
              <a:gd name="connsiteX8" fmla="*/ 1917361 w 2742746"/>
              <a:gd name="connsiteY8" fmla="*/ 647081 h 1524110"/>
              <a:gd name="connsiteX9" fmla="*/ 1814233 w 2742746"/>
              <a:gd name="connsiteY9" fmla="*/ 785615 h 1524110"/>
              <a:gd name="connsiteX10" fmla="*/ 1306704 w 2742746"/>
              <a:gd name="connsiteY10" fmla="*/ 1168575 h 1524110"/>
              <a:gd name="connsiteX11" fmla="*/ 556012 w 2742746"/>
              <a:gd name="connsiteY11" fmla="*/ 1450856 h 1524110"/>
              <a:gd name="connsiteX12" fmla="*/ 41247 w 2742746"/>
              <a:gd name="connsiteY12" fmla="*/ 1418113 h 1524110"/>
              <a:gd name="connsiteX13" fmla="*/ 738771 w 2742746"/>
              <a:gd name="connsiteY13" fmla="*/ 336486 h 1524110"/>
              <a:gd name="connsiteX14" fmla="*/ 1519004 w 2742746"/>
              <a:gd name="connsiteY14" fmla="*/ 12922 h 1524110"/>
              <a:gd name="connsiteX0" fmla="*/ 1519004 w 2742746"/>
              <a:gd name="connsiteY0" fmla="*/ 12922 h 1524110"/>
              <a:gd name="connsiteX1" fmla="*/ 1821226 w 2742746"/>
              <a:gd name="connsiteY1" fmla="*/ 15947 h 1524110"/>
              <a:gd name="connsiteX2" fmla="*/ 1877569 w 2742746"/>
              <a:gd name="connsiteY2" fmla="*/ 39000 h 1524110"/>
              <a:gd name="connsiteX3" fmla="*/ 1922687 w 2742746"/>
              <a:gd name="connsiteY3" fmla="*/ 32556 h 1524110"/>
              <a:gd name="connsiteX4" fmla="*/ 2060236 w 2742746"/>
              <a:gd name="connsiteY4" fmla="*/ 26176 h 1524110"/>
              <a:gd name="connsiteX5" fmla="*/ 2742746 w 2742746"/>
              <a:gd name="connsiteY5" fmla="*/ 340199 h 1524110"/>
              <a:gd name="connsiteX6" fmla="*/ 2060236 w 2742746"/>
              <a:gd name="connsiteY6" fmla="*/ 654222 h 1524110"/>
              <a:gd name="connsiteX7" fmla="*/ 1922686 w 2742746"/>
              <a:gd name="connsiteY7" fmla="*/ 647842 h 1524110"/>
              <a:gd name="connsiteX8" fmla="*/ 1917361 w 2742746"/>
              <a:gd name="connsiteY8" fmla="*/ 647081 h 1524110"/>
              <a:gd name="connsiteX9" fmla="*/ 1814233 w 2742746"/>
              <a:gd name="connsiteY9" fmla="*/ 785615 h 1524110"/>
              <a:gd name="connsiteX10" fmla="*/ 1306704 w 2742746"/>
              <a:gd name="connsiteY10" fmla="*/ 1168575 h 1524110"/>
              <a:gd name="connsiteX11" fmla="*/ 556012 w 2742746"/>
              <a:gd name="connsiteY11" fmla="*/ 1450856 h 1524110"/>
              <a:gd name="connsiteX12" fmla="*/ 41247 w 2742746"/>
              <a:gd name="connsiteY12" fmla="*/ 1418113 h 1524110"/>
              <a:gd name="connsiteX13" fmla="*/ 738771 w 2742746"/>
              <a:gd name="connsiteY13" fmla="*/ 336486 h 1524110"/>
              <a:gd name="connsiteX14" fmla="*/ 1519004 w 2742746"/>
              <a:gd name="connsiteY14" fmla="*/ 12922 h 1524110"/>
              <a:gd name="connsiteX0" fmla="*/ 1519004 w 2742746"/>
              <a:gd name="connsiteY0" fmla="*/ 12922 h 1478570"/>
              <a:gd name="connsiteX1" fmla="*/ 1821226 w 2742746"/>
              <a:gd name="connsiteY1" fmla="*/ 15947 h 1478570"/>
              <a:gd name="connsiteX2" fmla="*/ 1877569 w 2742746"/>
              <a:gd name="connsiteY2" fmla="*/ 39000 h 1478570"/>
              <a:gd name="connsiteX3" fmla="*/ 1922687 w 2742746"/>
              <a:gd name="connsiteY3" fmla="*/ 32556 h 1478570"/>
              <a:gd name="connsiteX4" fmla="*/ 2060236 w 2742746"/>
              <a:gd name="connsiteY4" fmla="*/ 26176 h 1478570"/>
              <a:gd name="connsiteX5" fmla="*/ 2742746 w 2742746"/>
              <a:gd name="connsiteY5" fmla="*/ 340199 h 1478570"/>
              <a:gd name="connsiteX6" fmla="*/ 2060236 w 2742746"/>
              <a:gd name="connsiteY6" fmla="*/ 654222 h 1478570"/>
              <a:gd name="connsiteX7" fmla="*/ 1922686 w 2742746"/>
              <a:gd name="connsiteY7" fmla="*/ 647842 h 1478570"/>
              <a:gd name="connsiteX8" fmla="*/ 1917361 w 2742746"/>
              <a:gd name="connsiteY8" fmla="*/ 647081 h 1478570"/>
              <a:gd name="connsiteX9" fmla="*/ 1814233 w 2742746"/>
              <a:gd name="connsiteY9" fmla="*/ 785615 h 1478570"/>
              <a:gd name="connsiteX10" fmla="*/ 1306704 w 2742746"/>
              <a:gd name="connsiteY10" fmla="*/ 1168575 h 1478570"/>
              <a:gd name="connsiteX11" fmla="*/ 556012 w 2742746"/>
              <a:gd name="connsiteY11" fmla="*/ 1450856 h 1478570"/>
              <a:gd name="connsiteX12" fmla="*/ 41247 w 2742746"/>
              <a:gd name="connsiteY12" fmla="*/ 1418113 h 1478570"/>
              <a:gd name="connsiteX13" fmla="*/ 738771 w 2742746"/>
              <a:gd name="connsiteY13" fmla="*/ 336486 h 1478570"/>
              <a:gd name="connsiteX14" fmla="*/ 1519004 w 2742746"/>
              <a:gd name="connsiteY14" fmla="*/ 12922 h 1478570"/>
              <a:gd name="connsiteX0" fmla="*/ 1519004 w 2742746"/>
              <a:gd name="connsiteY0" fmla="*/ 12922 h 1485806"/>
              <a:gd name="connsiteX1" fmla="*/ 1821226 w 2742746"/>
              <a:gd name="connsiteY1" fmla="*/ 15947 h 1485806"/>
              <a:gd name="connsiteX2" fmla="*/ 1877569 w 2742746"/>
              <a:gd name="connsiteY2" fmla="*/ 39000 h 1485806"/>
              <a:gd name="connsiteX3" fmla="*/ 1922687 w 2742746"/>
              <a:gd name="connsiteY3" fmla="*/ 32556 h 1485806"/>
              <a:gd name="connsiteX4" fmla="*/ 2060236 w 2742746"/>
              <a:gd name="connsiteY4" fmla="*/ 26176 h 1485806"/>
              <a:gd name="connsiteX5" fmla="*/ 2742746 w 2742746"/>
              <a:gd name="connsiteY5" fmla="*/ 340199 h 1485806"/>
              <a:gd name="connsiteX6" fmla="*/ 2060236 w 2742746"/>
              <a:gd name="connsiteY6" fmla="*/ 654222 h 1485806"/>
              <a:gd name="connsiteX7" fmla="*/ 1922686 w 2742746"/>
              <a:gd name="connsiteY7" fmla="*/ 647842 h 1485806"/>
              <a:gd name="connsiteX8" fmla="*/ 1917361 w 2742746"/>
              <a:gd name="connsiteY8" fmla="*/ 647081 h 1485806"/>
              <a:gd name="connsiteX9" fmla="*/ 1814233 w 2742746"/>
              <a:gd name="connsiteY9" fmla="*/ 785615 h 1485806"/>
              <a:gd name="connsiteX10" fmla="*/ 1306704 w 2742746"/>
              <a:gd name="connsiteY10" fmla="*/ 1168575 h 1485806"/>
              <a:gd name="connsiteX11" fmla="*/ 556012 w 2742746"/>
              <a:gd name="connsiteY11" fmla="*/ 1450856 h 1485806"/>
              <a:gd name="connsiteX12" fmla="*/ 41247 w 2742746"/>
              <a:gd name="connsiteY12" fmla="*/ 1418113 h 1485806"/>
              <a:gd name="connsiteX13" fmla="*/ 738771 w 2742746"/>
              <a:gd name="connsiteY13" fmla="*/ 336486 h 1485806"/>
              <a:gd name="connsiteX14" fmla="*/ 1519004 w 2742746"/>
              <a:gd name="connsiteY14" fmla="*/ 12922 h 1485806"/>
              <a:gd name="connsiteX0" fmla="*/ 1519004 w 2742746"/>
              <a:gd name="connsiteY0" fmla="*/ 12922 h 1485806"/>
              <a:gd name="connsiteX1" fmla="*/ 1821226 w 2742746"/>
              <a:gd name="connsiteY1" fmla="*/ 15947 h 1485806"/>
              <a:gd name="connsiteX2" fmla="*/ 1877569 w 2742746"/>
              <a:gd name="connsiteY2" fmla="*/ 39000 h 1485806"/>
              <a:gd name="connsiteX3" fmla="*/ 1922687 w 2742746"/>
              <a:gd name="connsiteY3" fmla="*/ 32556 h 1485806"/>
              <a:gd name="connsiteX4" fmla="*/ 2060236 w 2742746"/>
              <a:gd name="connsiteY4" fmla="*/ 26176 h 1485806"/>
              <a:gd name="connsiteX5" fmla="*/ 2742746 w 2742746"/>
              <a:gd name="connsiteY5" fmla="*/ 340199 h 1485806"/>
              <a:gd name="connsiteX6" fmla="*/ 2060236 w 2742746"/>
              <a:gd name="connsiteY6" fmla="*/ 654222 h 1485806"/>
              <a:gd name="connsiteX7" fmla="*/ 1922686 w 2742746"/>
              <a:gd name="connsiteY7" fmla="*/ 647842 h 1485806"/>
              <a:gd name="connsiteX8" fmla="*/ 1917361 w 2742746"/>
              <a:gd name="connsiteY8" fmla="*/ 647081 h 1485806"/>
              <a:gd name="connsiteX9" fmla="*/ 1814233 w 2742746"/>
              <a:gd name="connsiteY9" fmla="*/ 785615 h 1485806"/>
              <a:gd name="connsiteX10" fmla="*/ 1533659 w 2742746"/>
              <a:gd name="connsiteY10" fmla="*/ 1141197 h 1485806"/>
              <a:gd name="connsiteX11" fmla="*/ 556012 w 2742746"/>
              <a:gd name="connsiteY11" fmla="*/ 1450856 h 1485806"/>
              <a:gd name="connsiteX12" fmla="*/ 41247 w 2742746"/>
              <a:gd name="connsiteY12" fmla="*/ 1418113 h 1485806"/>
              <a:gd name="connsiteX13" fmla="*/ 738771 w 2742746"/>
              <a:gd name="connsiteY13" fmla="*/ 336486 h 1485806"/>
              <a:gd name="connsiteX14" fmla="*/ 1519004 w 2742746"/>
              <a:gd name="connsiteY14" fmla="*/ 12922 h 1485806"/>
              <a:gd name="connsiteX0" fmla="*/ 1519004 w 2743657"/>
              <a:gd name="connsiteY0" fmla="*/ 12922 h 1485806"/>
              <a:gd name="connsiteX1" fmla="*/ 1821226 w 2743657"/>
              <a:gd name="connsiteY1" fmla="*/ 15947 h 1485806"/>
              <a:gd name="connsiteX2" fmla="*/ 1877569 w 2743657"/>
              <a:gd name="connsiteY2" fmla="*/ 39000 h 1485806"/>
              <a:gd name="connsiteX3" fmla="*/ 1922687 w 2743657"/>
              <a:gd name="connsiteY3" fmla="*/ 32556 h 1485806"/>
              <a:gd name="connsiteX4" fmla="*/ 2060236 w 2743657"/>
              <a:gd name="connsiteY4" fmla="*/ 26176 h 1485806"/>
              <a:gd name="connsiteX5" fmla="*/ 2742746 w 2743657"/>
              <a:gd name="connsiteY5" fmla="*/ 340199 h 1485806"/>
              <a:gd name="connsiteX6" fmla="*/ 2060236 w 2743657"/>
              <a:gd name="connsiteY6" fmla="*/ 654222 h 1485806"/>
              <a:gd name="connsiteX7" fmla="*/ 1922686 w 2743657"/>
              <a:gd name="connsiteY7" fmla="*/ 647842 h 1485806"/>
              <a:gd name="connsiteX8" fmla="*/ 1917361 w 2743657"/>
              <a:gd name="connsiteY8" fmla="*/ 647081 h 1485806"/>
              <a:gd name="connsiteX9" fmla="*/ 1814233 w 2743657"/>
              <a:gd name="connsiteY9" fmla="*/ 785615 h 1485806"/>
              <a:gd name="connsiteX10" fmla="*/ 1533659 w 2743657"/>
              <a:gd name="connsiteY10" fmla="*/ 1141197 h 1485806"/>
              <a:gd name="connsiteX11" fmla="*/ 556012 w 2743657"/>
              <a:gd name="connsiteY11" fmla="*/ 1450856 h 1485806"/>
              <a:gd name="connsiteX12" fmla="*/ 41247 w 2743657"/>
              <a:gd name="connsiteY12" fmla="*/ 1418113 h 1485806"/>
              <a:gd name="connsiteX13" fmla="*/ 738771 w 2743657"/>
              <a:gd name="connsiteY13" fmla="*/ 336486 h 1485806"/>
              <a:gd name="connsiteX14" fmla="*/ 1519004 w 2743657"/>
              <a:gd name="connsiteY14" fmla="*/ 12922 h 1485806"/>
              <a:gd name="connsiteX0" fmla="*/ 1519004 w 2745816"/>
              <a:gd name="connsiteY0" fmla="*/ 12922 h 1485806"/>
              <a:gd name="connsiteX1" fmla="*/ 1821226 w 2745816"/>
              <a:gd name="connsiteY1" fmla="*/ 15947 h 1485806"/>
              <a:gd name="connsiteX2" fmla="*/ 1877569 w 2745816"/>
              <a:gd name="connsiteY2" fmla="*/ 39000 h 1485806"/>
              <a:gd name="connsiteX3" fmla="*/ 1922687 w 2745816"/>
              <a:gd name="connsiteY3" fmla="*/ 32556 h 1485806"/>
              <a:gd name="connsiteX4" fmla="*/ 2060236 w 2745816"/>
              <a:gd name="connsiteY4" fmla="*/ 26176 h 1485806"/>
              <a:gd name="connsiteX5" fmla="*/ 2742746 w 2745816"/>
              <a:gd name="connsiteY5" fmla="*/ 340199 h 1485806"/>
              <a:gd name="connsiteX6" fmla="*/ 2060236 w 2745816"/>
              <a:gd name="connsiteY6" fmla="*/ 654222 h 1485806"/>
              <a:gd name="connsiteX7" fmla="*/ 1922686 w 2745816"/>
              <a:gd name="connsiteY7" fmla="*/ 647842 h 1485806"/>
              <a:gd name="connsiteX8" fmla="*/ 1917361 w 2745816"/>
              <a:gd name="connsiteY8" fmla="*/ 647081 h 1485806"/>
              <a:gd name="connsiteX9" fmla="*/ 1814233 w 2745816"/>
              <a:gd name="connsiteY9" fmla="*/ 785615 h 1485806"/>
              <a:gd name="connsiteX10" fmla="*/ 1533659 w 2745816"/>
              <a:gd name="connsiteY10" fmla="*/ 1141197 h 1485806"/>
              <a:gd name="connsiteX11" fmla="*/ 556012 w 2745816"/>
              <a:gd name="connsiteY11" fmla="*/ 1450856 h 1485806"/>
              <a:gd name="connsiteX12" fmla="*/ 41247 w 2745816"/>
              <a:gd name="connsiteY12" fmla="*/ 1418113 h 1485806"/>
              <a:gd name="connsiteX13" fmla="*/ 738771 w 2745816"/>
              <a:gd name="connsiteY13" fmla="*/ 336486 h 1485806"/>
              <a:gd name="connsiteX14" fmla="*/ 1519004 w 2745816"/>
              <a:gd name="connsiteY14" fmla="*/ 12922 h 1485806"/>
              <a:gd name="connsiteX0" fmla="*/ 1519004 w 2745816"/>
              <a:gd name="connsiteY0" fmla="*/ 12922 h 1485806"/>
              <a:gd name="connsiteX1" fmla="*/ 1821226 w 2745816"/>
              <a:gd name="connsiteY1" fmla="*/ 15947 h 1485806"/>
              <a:gd name="connsiteX2" fmla="*/ 1877569 w 2745816"/>
              <a:gd name="connsiteY2" fmla="*/ 39000 h 1485806"/>
              <a:gd name="connsiteX3" fmla="*/ 1922687 w 2745816"/>
              <a:gd name="connsiteY3" fmla="*/ 32556 h 1485806"/>
              <a:gd name="connsiteX4" fmla="*/ 2060236 w 2745816"/>
              <a:gd name="connsiteY4" fmla="*/ 26176 h 1485806"/>
              <a:gd name="connsiteX5" fmla="*/ 2742746 w 2745816"/>
              <a:gd name="connsiteY5" fmla="*/ 340199 h 1485806"/>
              <a:gd name="connsiteX6" fmla="*/ 2060236 w 2745816"/>
              <a:gd name="connsiteY6" fmla="*/ 654222 h 1485806"/>
              <a:gd name="connsiteX7" fmla="*/ 1922686 w 2745816"/>
              <a:gd name="connsiteY7" fmla="*/ 647842 h 1485806"/>
              <a:gd name="connsiteX8" fmla="*/ 1917361 w 2745816"/>
              <a:gd name="connsiteY8" fmla="*/ 647081 h 1485806"/>
              <a:gd name="connsiteX9" fmla="*/ 1814233 w 2745816"/>
              <a:gd name="connsiteY9" fmla="*/ 785615 h 1485806"/>
              <a:gd name="connsiteX10" fmla="*/ 1532901 w 2745816"/>
              <a:gd name="connsiteY10" fmla="*/ 1134893 h 1485806"/>
              <a:gd name="connsiteX11" fmla="*/ 556012 w 2745816"/>
              <a:gd name="connsiteY11" fmla="*/ 1450856 h 1485806"/>
              <a:gd name="connsiteX12" fmla="*/ 41247 w 2745816"/>
              <a:gd name="connsiteY12" fmla="*/ 1418113 h 1485806"/>
              <a:gd name="connsiteX13" fmla="*/ 738771 w 2745816"/>
              <a:gd name="connsiteY13" fmla="*/ 336486 h 1485806"/>
              <a:gd name="connsiteX14" fmla="*/ 1519004 w 2745816"/>
              <a:gd name="connsiteY14" fmla="*/ 12922 h 1485806"/>
              <a:gd name="connsiteX0" fmla="*/ 1519004 w 2745816"/>
              <a:gd name="connsiteY0" fmla="*/ 12922 h 1485806"/>
              <a:gd name="connsiteX1" fmla="*/ 1821226 w 2745816"/>
              <a:gd name="connsiteY1" fmla="*/ 15947 h 1485806"/>
              <a:gd name="connsiteX2" fmla="*/ 1877569 w 2745816"/>
              <a:gd name="connsiteY2" fmla="*/ 39000 h 1485806"/>
              <a:gd name="connsiteX3" fmla="*/ 1922687 w 2745816"/>
              <a:gd name="connsiteY3" fmla="*/ 32556 h 1485806"/>
              <a:gd name="connsiteX4" fmla="*/ 2060236 w 2745816"/>
              <a:gd name="connsiteY4" fmla="*/ 26176 h 1485806"/>
              <a:gd name="connsiteX5" fmla="*/ 2742746 w 2745816"/>
              <a:gd name="connsiteY5" fmla="*/ 340199 h 1485806"/>
              <a:gd name="connsiteX6" fmla="*/ 2060236 w 2745816"/>
              <a:gd name="connsiteY6" fmla="*/ 654222 h 1485806"/>
              <a:gd name="connsiteX7" fmla="*/ 1922686 w 2745816"/>
              <a:gd name="connsiteY7" fmla="*/ 647842 h 1485806"/>
              <a:gd name="connsiteX8" fmla="*/ 1917361 w 2745816"/>
              <a:gd name="connsiteY8" fmla="*/ 647081 h 1485806"/>
              <a:gd name="connsiteX9" fmla="*/ 1876295 w 2745816"/>
              <a:gd name="connsiteY9" fmla="*/ 822901 h 1485806"/>
              <a:gd name="connsiteX10" fmla="*/ 1532901 w 2745816"/>
              <a:gd name="connsiteY10" fmla="*/ 1134893 h 1485806"/>
              <a:gd name="connsiteX11" fmla="*/ 556012 w 2745816"/>
              <a:gd name="connsiteY11" fmla="*/ 1450856 h 1485806"/>
              <a:gd name="connsiteX12" fmla="*/ 41247 w 2745816"/>
              <a:gd name="connsiteY12" fmla="*/ 1418113 h 1485806"/>
              <a:gd name="connsiteX13" fmla="*/ 738771 w 2745816"/>
              <a:gd name="connsiteY13" fmla="*/ 336486 h 1485806"/>
              <a:gd name="connsiteX14" fmla="*/ 1519004 w 2745816"/>
              <a:gd name="connsiteY14" fmla="*/ 12922 h 1485806"/>
              <a:gd name="connsiteX0" fmla="*/ 1519004 w 2745816"/>
              <a:gd name="connsiteY0" fmla="*/ 24356 h 1497240"/>
              <a:gd name="connsiteX1" fmla="*/ 1821226 w 2745816"/>
              <a:gd name="connsiteY1" fmla="*/ 27381 h 1497240"/>
              <a:gd name="connsiteX2" fmla="*/ 1871485 w 2745816"/>
              <a:gd name="connsiteY2" fmla="*/ 0 h 1497240"/>
              <a:gd name="connsiteX3" fmla="*/ 1922687 w 2745816"/>
              <a:gd name="connsiteY3" fmla="*/ 43990 h 1497240"/>
              <a:gd name="connsiteX4" fmla="*/ 2060236 w 2745816"/>
              <a:gd name="connsiteY4" fmla="*/ 37610 h 1497240"/>
              <a:gd name="connsiteX5" fmla="*/ 2742746 w 2745816"/>
              <a:gd name="connsiteY5" fmla="*/ 351633 h 1497240"/>
              <a:gd name="connsiteX6" fmla="*/ 2060236 w 2745816"/>
              <a:gd name="connsiteY6" fmla="*/ 665656 h 1497240"/>
              <a:gd name="connsiteX7" fmla="*/ 1922686 w 2745816"/>
              <a:gd name="connsiteY7" fmla="*/ 659276 h 1497240"/>
              <a:gd name="connsiteX8" fmla="*/ 1917361 w 2745816"/>
              <a:gd name="connsiteY8" fmla="*/ 658515 h 1497240"/>
              <a:gd name="connsiteX9" fmla="*/ 1876295 w 2745816"/>
              <a:gd name="connsiteY9" fmla="*/ 834335 h 1497240"/>
              <a:gd name="connsiteX10" fmla="*/ 1532901 w 2745816"/>
              <a:gd name="connsiteY10" fmla="*/ 1146327 h 1497240"/>
              <a:gd name="connsiteX11" fmla="*/ 556012 w 2745816"/>
              <a:gd name="connsiteY11" fmla="*/ 1462290 h 1497240"/>
              <a:gd name="connsiteX12" fmla="*/ 41247 w 2745816"/>
              <a:gd name="connsiteY12" fmla="*/ 1429547 h 1497240"/>
              <a:gd name="connsiteX13" fmla="*/ 738771 w 2745816"/>
              <a:gd name="connsiteY13" fmla="*/ 347920 h 1497240"/>
              <a:gd name="connsiteX14" fmla="*/ 1519004 w 2745816"/>
              <a:gd name="connsiteY14" fmla="*/ 24356 h 1497240"/>
              <a:gd name="connsiteX0" fmla="*/ 1519004 w 2745816"/>
              <a:gd name="connsiteY0" fmla="*/ 33256 h 1506140"/>
              <a:gd name="connsiteX1" fmla="*/ 1798510 w 2745816"/>
              <a:gd name="connsiteY1" fmla="*/ 7041 h 1506140"/>
              <a:gd name="connsiteX2" fmla="*/ 1871485 w 2745816"/>
              <a:gd name="connsiteY2" fmla="*/ 8900 h 1506140"/>
              <a:gd name="connsiteX3" fmla="*/ 1922687 w 2745816"/>
              <a:gd name="connsiteY3" fmla="*/ 52890 h 1506140"/>
              <a:gd name="connsiteX4" fmla="*/ 2060236 w 2745816"/>
              <a:gd name="connsiteY4" fmla="*/ 46510 h 1506140"/>
              <a:gd name="connsiteX5" fmla="*/ 2742746 w 2745816"/>
              <a:gd name="connsiteY5" fmla="*/ 360533 h 1506140"/>
              <a:gd name="connsiteX6" fmla="*/ 2060236 w 2745816"/>
              <a:gd name="connsiteY6" fmla="*/ 674556 h 1506140"/>
              <a:gd name="connsiteX7" fmla="*/ 1922686 w 2745816"/>
              <a:gd name="connsiteY7" fmla="*/ 668176 h 1506140"/>
              <a:gd name="connsiteX8" fmla="*/ 1917361 w 2745816"/>
              <a:gd name="connsiteY8" fmla="*/ 667415 h 1506140"/>
              <a:gd name="connsiteX9" fmla="*/ 1876295 w 2745816"/>
              <a:gd name="connsiteY9" fmla="*/ 843235 h 1506140"/>
              <a:gd name="connsiteX10" fmla="*/ 1532901 w 2745816"/>
              <a:gd name="connsiteY10" fmla="*/ 1155227 h 1506140"/>
              <a:gd name="connsiteX11" fmla="*/ 556012 w 2745816"/>
              <a:gd name="connsiteY11" fmla="*/ 1471190 h 1506140"/>
              <a:gd name="connsiteX12" fmla="*/ 41247 w 2745816"/>
              <a:gd name="connsiteY12" fmla="*/ 1438447 h 1506140"/>
              <a:gd name="connsiteX13" fmla="*/ 738771 w 2745816"/>
              <a:gd name="connsiteY13" fmla="*/ 356820 h 1506140"/>
              <a:gd name="connsiteX14" fmla="*/ 1519004 w 2745816"/>
              <a:gd name="connsiteY14" fmla="*/ 33256 h 1506140"/>
              <a:gd name="connsiteX0" fmla="*/ 1519004 w 2744641"/>
              <a:gd name="connsiteY0" fmla="*/ 33256 h 1506140"/>
              <a:gd name="connsiteX1" fmla="*/ 1798510 w 2744641"/>
              <a:gd name="connsiteY1" fmla="*/ 7041 h 1506140"/>
              <a:gd name="connsiteX2" fmla="*/ 1871485 w 2744641"/>
              <a:gd name="connsiteY2" fmla="*/ 8900 h 1506140"/>
              <a:gd name="connsiteX3" fmla="*/ 1919645 w 2744641"/>
              <a:gd name="connsiteY3" fmla="*/ 27673 h 1506140"/>
              <a:gd name="connsiteX4" fmla="*/ 2060236 w 2744641"/>
              <a:gd name="connsiteY4" fmla="*/ 46510 h 1506140"/>
              <a:gd name="connsiteX5" fmla="*/ 2742746 w 2744641"/>
              <a:gd name="connsiteY5" fmla="*/ 360533 h 1506140"/>
              <a:gd name="connsiteX6" fmla="*/ 2060236 w 2744641"/>
              <a:gd name="connsiteY6" fmla="*/ 674556 h 1506140"/>
              <a:gd name="connsiteX7" fmla="*/ 1922686 w 2744641"/>
              <a:gd name="connsiteY7" fmla="*/ 668176 h 1506140"/>
              <a:gd name="connsiteX8" fmla="*/ 1917361 w 2744641"/>
              <a:gd name="connsiteY8" fmla="*/ 667415 h 1506140"/>
              <a:gd name="connsiteX9" fmla="*/ 1876295 w 2744641"/>
              <a:gd name="connsiteY9" fmla="*/ 843235 h 1506140"/>
              <a:gd name="connsiteX10" fmla="*/ 1532901 w 2744641"/>
              <a:gd name="connsiteY10" fmla="*/ 1155227 h 1506140"/>
              <a:gd name="connsiteX11" fmla="*/ 556012 w 2744641"/>
              <a:gd name="connsiteY11" fmla="*/ 1471190 h 1506140"/>
              <a:gd name="connsiteX12" fmla="*/ 41247 w 2744641"/>
              <a:gd name="connsiteY12" fmla="*/ 1438447 h 1506140"/>
              <a:gd name="connsiteX13" fmla="*/ 738771 w 2744641"/>
              <a:gd name="connsiteY13" fmla="*/ 356820 h 1506140"/>
              <a:gd name="connsiteX14" fmla="*/ 1519004 w 2744641"/>
              <a:gd name="connsiteY14" fmla="*/ 33256 h 1506140"/>
              <a:gd name="connsiteX0" fmla="*/ 1519004 w 2750506"/>
              <a:gd name="connsiteY0" fmla="*/ 33256 h 1506140"/>
              <a:gd name="connsiteX1" fmla="*/ 1798510 w 2750506"/>
              <a:gd name="connsiteY1" fmla="*/ 7041 h 1506140"/>
              <a:gd name="connsiteX2" fmla="*/ 1871485 w 2750506"/>
              <a:gd name="connsiteY2" fmla="*/ 8900 h 1506140"/>
              <a:gd name="connsiteX3" fmla="*/ 1919645 w 2750506"/>
              <a:gd name="connsiteY3" fmla="*/ 27673 h 1506140"/>
              <a:gd name="connsiteX4" fmla="*/ 2060236 w 2750506"/>
              <a:gd name="connsiteY4" fmla="*/ 46510 h 1506140"/>
              <a:gd name="connsiteX5" fmla="*/ 2742746 w 2750506"/>
              <a:gd name="connsiteY5" fmla="*/ 360533 h 1506140"/>
              <a:gd name="connsiteX6" fmla="*/ 2060236 w 2750506"/>
              <a:gd name="connsiteY6" fmla="*/ 674556 h 1506140"/>
              <a:gd name="connsiteX7" fmla="*/ 1922686 w 2750506"/>
              <a:gd name="connsiteY7" fmla="*/ 668176 h 1506140"/>
              <a:gd name="connsiteX8" fmla="*/ 1917361 w 2750506"/>
              <a:gd name="connsiteY8" fmla="*/ 667415 h 1506140"/>
              <a:gd name="connsiteX9" fmla="*/ 1876295 w 2750506"/>
              <a:gd name="connsiteY9" fmla="*/ 843235 h 1506140"/>
              <a:gd name="connsiteX10" fmla="*/ 1532901 w 2750506"/>
              <a:gd name="connsiteY10" fmla="*/ 1155227 h 1506140"/>
              <a:gd name="connsiteX11" fmla="*/ 556012 w 2750506"/>
              <a:gd name="connsiteY11" fmla="*/ 1471190 h 1506140"/>
              <a:gd name="connsiteX12" fmla="*/ 41247 w 2750506"/>
              <a:gd name="connsiteY12" fmla="*/ 1438447 h 1506140"/>
              <a:gd name="connsiteX13" fmla="*/ 738771 w 2750506"/>
              <a:gd name="connsiteY13" fmla="*/ 356820 h 1506140"/>
              <a:gd name="connsiteX14" fmla="*/ 1519004 w 2750506"/>
              <a:gd name="connsiteY14" fmla="*/ 33256 h 1506140"/>
              <a:gd name="connsiteX0" fmla="*/ 1519004 w 2749851"/>
              <a:gd name="connsiteY0" fmla="*/ 33256 h 1506140"/>
              <a:gd name="connsiteX1" fmla="*/ 1798510 w 2749851"/>
              <a:gd name="connsiteY1" fmla="*/ 7041 h 1506140"/>
              <a:gd name="connsiteX2" fmla="*/ 1871485 w 2749851"/>
              <a:gd name="connsiteY2" fmla="*/ 8900 h 1506140"/>
              <a:gd name="connsiteX3" fmla="*/ 1919645 w 2749851"/>
              <a:gd name="connsiteY3" fmla="*/ 27673 h 1506140"/>
              <a:gd name="connsiteX4" fmla="*/ 2060236 w 2749851"/>
              <a:gd name="connsiteY4" fmla="*/ 46510 h 1506140"/>
              <a:gd name="connsiteX5" fmla="*/ 2742746 w 2749851"/>
              <a:gd name="connsiteY5" fmla="*/ 360533 h 1506140"/>
              <a:gd name="connsiteX6" fmla="*/ 2395808 w 2749851"/>
              <a:gd name="connsiteY6" fmla="*/ 763154 h 1506140"/>
              <a:gd name="connsiteX7" fmla="*/ 2060236 w 2749851"/>
              <a:gd name="connsiteY7" fmla="*/ 674556 h 1506140"/>
              <a:gd name="connsiteX8" fmla="*/ 1922686 w 2749851"/>
              <a:gd name="connsiteY8" fmla="*/ 668176 h 1506140"/>
              <a:gd name="connsiteX9" fmla="*/ 1917361 w 2749851"/>
              <a:gd name="connsiteY9" fmla="*/ 667415 h 1506140"/>
              <a:gd name="connsiteX10" fmla="*/ 1876295 w 2749851"/>
              <a:gd name="connsiteY10" fmla="*/ 843235 h 1506140"/>
              <a:gd name="connsiteX11" fmla="*/ 1532901 w 2749851"/>
              <a:gd name="connsiteY11" fmla="*/ 1155227 h 1506140"/>
              <a:gd name="connsiteX12" fmla="*/ 556012 w 2749851"/>
              <a:gd name="connsiteY12" fmla="*/ 1471190 h 1506140"/>
              <a:gd name="connsiteX13" fmla="*/ 41247 w 2749851"/>
              <a:gd name="connsiteY13" fmla="*/ 1438447 h 1506140"/>
              <a:gd name="connsiteX14" fmla="*/ 738771 w 2749851"/>
              <a:gd name="connsiteY14" fmla="*/ 356820 h 1506140"/>
              <a:gd name="connsiteX15" fmla="*/ 1519004 w 2749851"/>
              <a:gd name="connsiteY15" fmla="*/ 33256 h 1506140"/>
              <a:gd name="connsiteX0" fmla="*/ 1519004 w 2749851"/>
              <a:gd name="connsiteY0" fmla="*/ 33256 h 1506140"/>
              <a:gd name="connsiteX1" fmla="*/ 1798510 w 2749851"/>
              <a:gd name="connsiteY1" fmla="*/ 7041 h 1506140"/>
              <a:gd name="connsiteX2" fmla="*/ 1871485 w 2749851"/>
              <a:gd name="connsiteY2" fmla="*/ 8900 h 1506140"/>
              <a:gd name="connsiteX3" fmla="*/ 1919645 w 2749851"/>
              <a:gd name="connsiteY3" fmla="*/ 27673 h 1506140"/>
              <a:gd name="connsiteX4" fmla="*/ 2060236 w 2749851"/>
              <a:gd name="connsiteY4" fmla="*/ 46510 h 1506140"/>
              <a:gd name="connsiteX5" fmla="*/ 2742746 w 2749851"/>
              <a:gd name="connsiteY5" fmla="*/ 360533 h 1506140"/>
              <a:gd name="connsiteX6" fmla="*/ 2395808 w 2749851"/>
              <a:gd name="connsiteY6" fmla="*/ 763154 h 1506140"/>
              <a:gd name="connsiteX7" fmla="*/ 2060236 w 2749851"/>
              <a:gd name="connsiteY7" fmla="*/ 674556 h 1506140"/>
              <a:gd name="connsiteX8" fmla="*/ 1922686 w 2749851"/>
              <a:gd name="connsiteY8" fmla="*/ 668176 h 1506140"/>
              <a:gd name="connsiteX9" fmla="*/ 1917361 w 2749851"/>
              <a:gd name="connsiteY9" fmla="*/ 667415 h 1506140"/>
              <a:gd name="connsiteX10" fmla="*/ 1876295 w 2749851"/>
              <a:gd name="connsiteY10" fmla="*/ 843235 h 1506140"/>
              <a:gd name="connsiteX11" fmla="*/ 1532901 w 2749851"/>
              <a:gd name="connsiteY11" fmla="*/ 1155227 h 1506140"/>
              <a:gd name="connsiteX12" fmla="*/ 556012 w 2749851"/>
              <a:gd name="connsiteY12" fmla="*/ 1471190 h 1506140"/>
              <a:gd name="connsiteX13" fmla="*/ 41247 w 2749851"/>
              <a:gd name="connsiteY13" fmla="*/ 1438447 h 1506140"/>
              <a:gd name="connsiteX14" fmla="*/ 738771 w 2749851"/>
              <a:gd name="connsiteY14" fmla="*/ 356820 h 1506140"/>
              <a:gd name="connsiteX15" fmla="*/ 1519004 w 2749851"/>
              <a:gd name="connsiteY15" fmla="*/ 33256 h 150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9851" h="1506140">
                <a:moveTo>
                  <a:pt x="1519004" y="33256"/>
                </a:moveTo>
                <a:cubicBezTo>
                  <a:pt x="1634056" y="15240"/>
                  <a:pt x="1714353" y="-13347"/>
                  <a:pt x="1798510" y="7041"/>
                </a:cubicBezTo>
                <a:lnTo>
                  <a:pt x="1871485" y="8900"/>
                </a:lnTo>
                <a:lnTo>
                  <a:pt x="1919645" y="27673"/>
                </a:lnTo>
                <a:cubicBezTo>
                  <a:pt x="1964074" y="23490"/>
                  <a:pt x="1912574" y="36870"/>
                  <a:pt x="2060236" y="46510"/>
                </a:cubicBezTo>
                <a:cubicBezTo>
                  <a:pt x="2172423" y="53834"/>
                  <a:pt x="2686817" y="241092"/>
                  <a:pt x="2742746" y="360533"/>
                </a:cubicBezTo>
                <a:cubicBezTo>
                  <a:pt x="2798675" y="479974"/>
                  <a:pt x="2509560" y="710817"/>
                  <a:pt x="2395808" y="763154"/>
                </a:cubicBezTo>
                <a:cubicBezTo>
                  <a:pt x="2282056" y="815491"/>
                  <a:pt x="2139090" y="690386"/>
                  <a:pt x="2060236" y="674556"/>
                </a:cubicBezTo>
                <a:cubicBezTo>
                  <a:pt x="1981382" y="658726"/>
                  <a:pt x="1967116" y="672359"/>
                  <a:pt x="1922686" y="668176"/>
                </a:cubicBezTo>
                <a:lnTo>
                  <a:pt x="1917361" y="667415"/>
                </a:lnTo>
                <a:lnTo>
                  <a:pt x="1876295" y="843235"/>
                </a:lnTo>
                <a:cubicBezTo>
                  <a:pt x="1750109" y="993017"/>
                  <a:pt x="1752948" y="1050568"/>
                  <a:pt x="1532901" y="1155227"/>
                </a:cubicBezTo>
                <a:cubicBezTo>
                  <a:pt x="1312854" y="1259886"/>
                  <a:pt x="727035" y="1364057"/>
                  <a:pt x="556012" y="1471190"/>
                </a:cubicBezTo>
                <a:cubicBezTo>
                  <a:pt x="452055" y="1551047"/>
                  <a:pt x="239977" y="1473938"/>
                  <a:pt x="41247" y="1438447"/>
                </a:cubicBezTo>
                <a:cubicBezTo>
                  <a:pt x="-117263" y="1194745"/>
                  <a:pt x="195029" y="710484"/>
                  <a:pt x="738771" y="356820"/>
                </a:cubicBezTo>
                <a:cubicBezTo>
                  <a:pt x="1010642" y="179988"/>
                  <a:pt x="1288900" y="69286"/>
                  <a:pt x="1519004" y="33256"/>
                </a:cubicBezTo>
                <a:close/>
              </a:path>
            </a:pathLst>
          </a:custGeom>
          <a:solidFill>
            <a:srgbClr val="FF33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83" name="フリーフォーム 282"/>
          <p:cNvSpPr/>
          <p:nvPr/>
        </p:nvSpPr>
        <p:spPr>
          <a:xfrm rot="1949815">
            <a:off x="745731" y="1459353"/>
            <a:ext cx="3701377" cy="1658645"/>
          </a:xfrm>
          <a:custGeom>
            <a:avLst/>
            <a:gdLst>
              <a:gd name="connsiteX0" fmla="*/ 840708 w 3789474"/>
              <a:gd name="connsiteY0" fmla="*/ 473527 h 1500292"/>
              <a:gd name="connsiteX1" fmla="*/ 1898878 w 3789474"/>
              <a:gd name="connsiteY1" fmla="*/ 64278 h 1500292"/>
              <a:gd name="connsiteX2" fmla="*/ 1906353 w 3789474"/>
              <a:gd name="connsiteY2" fmla="*/ 65840 h 1500292"/>
              <a:gd name="connsiteX3" fmla="*/ 1907283 w 3789474"/>
              <a:gd name="connsiteY3" fmla="*/ 65596 h 1500292"/>
              <a:gd name="connsiteX4" fmla="*/ 2582252 w 3789474"/>
              <a:gd name="connsiteY4" fmla="*/ 0 h 1500292"/>
              <a:gd name="connsiteX5" fmla="*/ 3789474 w 3789474"/>
              <a:gd name="connsiteY5" fmla="*/ 384085 h 1500292"/>
              <a:gd name="connsiteX6" fmla="*/ 2582252 w 3789474"/>
              <a:gd name="connsiteY6" fmla="*/ 768170 h 1500292"/>
              <a:gd name="connsiteX7" fmla="*/ 1907283 w 3789474"/>
              <a:gd name="connsiteY7" fmla="*/ 702574 h 1500292"/>
              <a:gd name="connsiteX8" fmla="*/ 1775954 w 3789474"/>
              <a:gd name="connsiteY8" fmla="*/ 668100 h 1500292"/>
              <a:gd name="connsiteX9" fmla="*/ 1769358 w 3789474"/>
              <a:gd name="connsiteY9" fmla="*/ 675058 h 1500292"/>
              <a:gd name="connsiteX10" fmla="*/ 1233628 w 3789474"/>
              <a:gd name="connsiteY10" fmla="*/ 1090361 h 1500292"/>
              <a:gd name="connsiteX11" fmla="*/ 18972 w 3789474"/>
              <a:gd name="connsiteY11" fmla="*/ 1430529 h 1500292"/>
              <a:gd name="connsiteX12" fmla="*/ 840708 w 3789474"/>
              <a:gd name="connsiteY12" fmla="*/ 473527 h 1500292"/>
              <a:gd name="connsiteX0" fmla="*/ 844413 w 3793179"/>
              <a:gd name="connsiteY0" fmla="*/ 473527 h 1585244"/>
              <a:gd name="connsiteX1" fmla="*/ 1902583 w 3793179"/>
              <a:gd name="connsiteY1" fmla="*/ 64278 h 1585244"/>
              <a:gd name="connsiteX2" fmla="*/ 1910058 w 3793179"/>
              <a:gd name="connsiteY2" fmla="*/ 65840 h 1585244"/>
              <a:gd name="connsiteX3" fmla="*/ 1910988 w 3793179"/>
              <a:gd name="connsiteY3" fmla="*/ 65596 h 1585244"/>
              <a:gd name="connsiteX4" fmla="*/ 2585957 w 3793179"/>
              <a:gd name="connsiteY4" fmla="*/ 0 h 1585244"/>
              <a:gd name="connsiteX5" fmla="*/ 3793179 w 3793179"/>
              <a:gd name="connsiteY5" fmla="*/ 384085 h 1585244"/>
              <a:gd name="connsiteX6" fmla="*/ 2585957 w 3793179"/>
              <a:gd name="connsiteY6" fmla="*/ 768170 h 1585244"/>
              <a:gd name="connsiteX7" fmla="*/ 1910988 w 3793179"/>
              <a:gd name="connsiteY7" fmla="*/ 702574 h 1585244"/>
              <a:gd name="connsiteX8" fmla="*/ 1779659 w 3793179"/>
              <a:gd name="connsiteY8" fmla="*/ 668100 h 1585244"/>
              <a:gd name="connsiteX9" fmla="*/ 1773063 w 3793179"/>
              <a:gd name="connsiteY9" fmla="*/ 675058 h 1585244"/>
              <a:gd name="connsiteX10" fmla="*/ 1237333 w 3793179"/>
              <a:gd name="connsiteY10" fmla="*/ 1090361 h 1585244"/>
              <a:gd name="connsiteX11" fmla="*/ 18825 w 3793179"/>
              <a:gd name="connsiteY11" fmla="*/ 1530858 h 1585244"/>
              <a:gd name="connsiteX12" fmla="*/ 844413 w 3793179"/>
              <a:gd name="connsiteY12" fmla="*/ 473527 h 1585244"/>
              <a:gd name="connsiteX0" fmla="*/ 872813 w 3821579"/>
              <a:gd name="connsiteY0" fmla="*/ 473527 h 1562631"/>
              <a:gd name="connsiteX1" fmla="*/ 1930983 w 3821579"/>
              <a:gd name="connsiteY1" fmla="*/ 64278 h 1562631"/>
              <a:gd name="connsiteX2" fmla="*/ 1938458 w 3821579"/>
              <a:gd name="connsiteY2" fmla="*/ 65840 h 1562631"/>
              <a:gd name="connsiteX3" fmla="*/ 1939388 w 3821579"/>
              <a:gd name="connsiteY3" fmla="*/ 65596 h 1562631"/>
              <a:gd name="connsiteX4" fmla="*/ 2614357 w 3821579"/>
              <a:gd name="connsiteY4" fmla="*/ 0 h 1562631"/>
              <a:gd name="connsiteX5" fmla="*/ 3821579 w 3821579"/>
              <a:gd name="connsiteY5" fmla="*/ 384085 h 1562631"/>
              <a:gd name="connsiteX6" fmla="*/ 2614357 w 3821579"/>
              <a:gd name="connsiteY6" fmla="*/ 768170 h 1562631"/>
              <a:gd name="connsiteX7" fmla="*/ 1939388 w 3821579"/>
              <a:gd name="connsiteY7" fmla="*/ 702574 h 1562631"/>
              <a:gd name="connsiteX8" fmla="*/ 1808059 w 3821579"/>
              <a:gd name="connsiteY8" fmla="*/ 668100 h 1562631"/>
              <a:gd name="connsiteX9" fmla="*/ 1801463 w 3821579"/>
              <a:gd name="connsiteY9" fmla="*/ 675058 h 1562631"/>
              <a:gd name="connsiteX10" fmla="*/ 1265733 w 3821579"/>
              <a:gd name="connsiteY10" fmla="*/ 1090361 h 1562631"/>
              <a:gd name="connsiteX11" fmla="*/ 47225 w 3821579"/>
              <a:gd name="connsiteY11" fmla="*/ 1530858 h 1562631"/>
              <a:gd name="connsiteX12" fmla="*/ 872813 w 3821579"/>
              <a:gd name="connsiteY12" fmla="*/ 473527 h 1562631"/>
              <a:gd name="connsiteX0" fmla="*/ 850526 w 3799292"/>
              <a:gd name="connsiteY0" fmla="*/ 473527 h 1613555"/>
              <a:gd name="connsiteX1" fmla="*/ 1908696 w 3799292"/>
              <a:gd name="connsiteY1" fmla="*/ 64278 h 1613555"/>
              <a:gd name="connsiteX2" fmla="*/ 1916171 w 3799292"/>
              <a:gd name="connsiteY2" fmla="*/ 65840 h 1613555"/>
              <a:gd name="connsiteX3" fmla="*/ 1917101 w 3799292"/>
              <a:gd name="connsiteY3" fmla="*/ 65596 h 1613555"/>
              <a:gd name="connsiteX4" fmla="*/ 2592070 w 3799292"/>
              <a:gd name="connsiteY4" fmla="*/ 0 h 1613555"/>
              <a:gd name="connsiteX5" fmla="*/ 3799292 w 3799292"/>
              <a:gd name="connsiteY5" fmla="*/ 384085 h 1613555"/>
              <a:gd name="connsiteX6" fmla="*/ 2592070 w 3799292"/>
              <a:gd name="connsiteY6" fmla="*/ 768170 h 1613555"/>
              <a:gd name="connsiteX7" fmla="*/ 1917101 w 3799292"/>
              <a:gd name="connsiteY7" fmla="*/ 702574 h 1613555"/>
              <a:gd name="connsiteX8" fmla="*/ 1785772 w 3799292"/>
              <a:gd name="connsiteY8" fmla="*/ 668100 h 1613555"/>
              <a:gd name="connsiteX9" fmla="*/ 1779176 w 3799292"/>
              <a:gd name="connsiteY9" fmla="*/ 675058 h 1613555"/>
              <a:gd name="connsiteX10" fmla="*/ 1243446 w 3799292"/>
              <a:gd name="connsiteY10" fmla="*/ 1090361 h 1613555"/>
              <a:gd name="connsiteX11" fmla="*/ 24938 w 3799292"/>
              <a:gd name="connsiteY11" fmla="*/ 1530858 h 1613555"/>
              <a:gd name="connsiteX12" fmla="*/ 850526 w 3799292"/>
              <a:gd name="connsiteY12" fmla="*/ 473527 h 1613555"/>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79176 w 3799292"/>
              <a:gd name="connsiteY9" fmla="*/ 675058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79176 w 3799292"/>
              <a:gd name="connsiteY9" fmla="*/ 675058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85999 w 3799292"/>
              <a:gd name="connsiteY9" fmla="*/ 685769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85999 w 3799292"/>
              <a:gd name="connsiteY9" fmla="*/ 685769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85999 w 3799292"/>
              <a:gd name="connsiteY9" fmla="*/ 685769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85999 w 3799292"/>
              <a:gd name="connsiteY9" fmla="*/ 685769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85999 w 3799292"/>
              <a:gd name="connsiteY9" fmla="*/ 685769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99292"/>
              <a:gd name="connsiteY0" fmla="*/ 473527 h 1617199"/>
              <a:gd name="connsiteX1" fmla="*/ 1908696 w 3799292"/>
              <a:gd name="connsiteY1" fmla="*/ 64278 h 1617199"/>
              <a:gd name="connsiteX2" fmla="*/ 1916171 w 3799292"/>
              <a:gd name="connsiteY2" fmla="*/ 65840 h 1617199"/>
              <a:gd name="connsiteX3" fmla="*/ 1917101 w 3799292"/>
              <a:gd name="connsiteY3" fmla="*/ 65596 h 1617199"/>
              <a:gd name="connsiteX4" fmla="*/ 2592070 w 3799292"/>
              <a:gd name="connsiteY4" fmla="*/ 0 h 1617199"/>
              <a:gd name="connsiteX5" fmla="*/ 3799292 w 3799292"/>
              <a:gd name="connsiteY5" fmla="*/ 384085 h 1617199"/>
              <a:gd name="connsiteX6" fmla="*/ 2592070 w 3799292"/>
              <a:gd name="connsiteY6" fmla="*/ 768170 h 1617199"/>
              <a:gd name="connsiteX7" fmla="*/ 1917101 w 3799292"/>
              <a:gd name="connsiteY7" fmla="*/ 702574 h 1617199"/>
              <a:gd name="connsiteX8" fmla="*/ 1785772 w 3799292"/>
              <a:gd name="connsiteY8" fmla="*/ 668100 h 1617199"/>
              <a:gd name="connsiteX9" fmla="*/ 1785999 w 3799292"/>
              <a:gd name="connsiteY9" fmla="*/ 685769 h 1617199"/>
              <a:gd name="connsiteX10" fmla="*/ 1243446 w 3799292"/>
              <a:gd name="connsiteY10" fmla="*/ 1090361 h 1617199"/>
              <a:gd name="connsiteX11" fmla="*/ 24938 w 3799292"/>
              <a:gd name="connsiteY11" fmla="*/ 1530858 h 1617199"/>
              <a:gd name="connsiteX12" fmla="*/ 850526 w 3799292"/>
              <a:gd name="connsiteY12" fmla="*/ 473527 h 1617199"/>
              <a:gd name="connsiteX0" fmla="*/ 850526 w 3742800"/>
              <a:gd name="connsiteY0" fmla="*/ 491927 h 1635599"/>
              <a:gd name="connsiteX1" fmla="*/ 1908696 w 3742800"/>
              <a:gd name="connsiteY1" fmla="*/ 82678 h 1635599"/>
              <a:gd name="connsiteX2" fmla="*/ 1916171 w 3742800"/>
              <a:gd name="connsiteY2" fmla="*/ 84240 h 1635599"/>
              <a:gd name="connsiteX3" fmla="*/ 1917101 w 3742800"/>
              <a:gd name="connsiteY3" fmla="*/ 83996 h 1635599"/>
              <a:gd name="connsiteX4" fmla="*/ 2592070 w 3742800"/>
              <a:gd name="connsiteY4" fmla="*/ 18400 h 1635599"/>
              <a:gd name="connsiteX5" fmla="*/ 3742800 w 3742800"/>
              <a:gd name="connsiteY5" fmla="*/ 408354 h 1635599"/>
              <a:gd name="connsiteX6" fmla="*/ 2592070 w 3742800"/>
              <a:gd name="connsiteY6" fmla="*/ 786570 h 1635599"/>
              <a:gd name="connsiteX7" fmla="*/ 1917101 w 3742800"/>
              <a:gd name="connsiteY7" fmla="*/ 720974 h 1635599"/>
              <a:gd name="connsiteX8" fmla="*/ 1785772 w 3742800"/>
              <a:gd name="connsiteY8" fmla="*/ 686500 h 1635599"/>
              <a:gd name="connsiteX9" fmla="*/ 1785999 w 3742800"/>
              <a:gd name="connsiteY9" fmla="*/ 704169 h 1635599"/>
              <a:gd name="connsiteX10" fmla="*/ 1243446 w 3742800"/>
              <a:gd name="connsiteY10" fmla="*/ 1108761 h 1635599"/>
              <a:gd name="connsiteX11" fmla="*/ 24938 w 3742800"/>
              <a:gd name="connsiteY11" fmla="*/ 1549258 h 1635599"/>
              <a:gd name="connsiteX12" fmla="*/ 850526 w 3742800"/>
              <a:gd name="connsiteY12" fmla="*/ 491927 h 1635599"/>
              <a:gd name="connsiteX0" fmla="*/ 850526 w 3745766"/>
              <a:gd name="connsiteY0" fmla="*/ 491927 h 1635599"/>
              <a:gd name="connsiteX1" fmla="*/ 1908696 w 3745766"/>
              <a:gd name="connsiteY1" fmla="*/ 82678 h 1635599"/>
              <a:gd name="connsiteX2" fmla="*/ 1916171 w 3745766"/>
              <a:gd name="connsiteY2" fmla="*/ 84240 h 1635599"/>
              <a:gd name="connsiteX3" fmla="*/ 1917101 w 3745766"/>
              <a:gd name="connsiteY3" fmla="*/ 83996 h 1635599"/>
              <a:gd name="connsiteX4" fmla="*/ 2592070 w 3745766"/>
              <a:gd name="connsiteY4" fmla="*/ 18400 h 1635599"/>
              <a:gd name="connsiteX5" fmla="*/ 3742800 w 3745766"/>
              <a:gd name="connsiteY5" fmla="*/ 408354 h 1635599"/>
              <a:gd name="connsiteX6" fmla="*/ 2592070 w 3745766"/>
              <a:gd name="connsiteY6" fmla="*/ 786570 h 1635599"/>
              <a:gd name="connsiteX7" fmla="*/ 1917101 w 3745766"/>
              <a:gd name="connsiteY7" fmla="*/ 720974 h 1635599"/>
              <a:gd name="connsiteX8" fmla="*/ 1785772 w 3745766"/>
              <a:gd name="connsiteY8" fmla="*/ 686500 h 1635599"/>
              <a:gd name="connsiteX9" fmla="*/ 1785999 w 3745766"/>
              <a:gd name="connsiteY9" fmla="*/ 704169 h 1635599"/>
              <a:gd name="connsiteX10" fmla="*/ 1243446 w 3745766"/>
              <a:gd name="connsiteY10" fmla="*/ 1108761 h 1635599"/>
              <a:gd name="connsiteX11" fmla="*/ 24938 w 3745766"/>
              <a:gd name="connsiteY11" fmla="*/ 1549258 h 1635599"/>
              <a:gd name="connsiteX12" fmla="*/ 850526 w 3745766"/>
              <a:gd name="connsiteY12" fmla="*/ 491927 h 1635599"/>
              <a:gd name="connsiteX0" fmla="*/ 850526 w 3821072"/>
              <a:gd name="connsiteY0" fmla="*/ 491927 h 1635599"/>
              <a:gd name="connsiteX1" fmla="*/ 1908696 w 3821072"/>
              <a:gd name="connsiteY1" fmla="*/ 82678 h 1635599"/>
              <a:gd name="connsiteX2" fmla="*/ 1916171 w 3821072"/>
              <a:gd name="connsiteY2" fmla="*/ 84240 h 1635599"/>
              <a:gd name="connsiteX3" fmla="*/ 1917101 w 3821072"/>
              <a:gd name="connsiteY3" fmla="*/ 83996 h 1635599"/>
              <a:gd name="connsiteX4" fmla="*/ 2592070 w 3821072"/>
              <a:gd name="connsiteY4" fmla="*/ 18400 h 1635599"/>
              <a:gd name="connsiteX5" fmla="*/ 3742800 w 3821072"/>
              <a:gd name="connsiteY5" fmla="*/ 408354 h 1635599"/>
              <a:gd name="connsiteX6" fmla="*/ 3593990 w 3821072"/>
              <a:gd name="connsiteY6" fmla="*/ 651685 h 1635599"/>
              <a:gd name="connsiteX7" fmla="*/ 2592070 w 3821072"/>
              <a:gd name="connsiteY7" fmla="*/ 786570 h 1635599"/>
              <a:gd name="connsiteX8" fmla="*/ 1917101 w 3821072"/>
              <a:gd name="connsiteY8" fmla="*/ 720974 h 1635599"/>
              <a:gd name="connsiteX9" fmla="*/ 1785772 w 3821072"/>
              <a:gd name="connsiteY9" fmla="*/ 686500 h 1635599"/>
              <a:gd name="connsiteX10" fmla="*/ 1785999 w 3821072"/>
              <a:gd name="connsiteY10" fmla="*/ 704169 h 1635599"/>
              <a:gd name="connsiteX11" fmla="*/ 1243446 w 3821072"/>
              <a:gd name="connsiteY11" fmla="*/ 1108761 h 1635599"/>
              <a:gd name="connsiteX12" fmla="*/ 24938 w 3821072"/>
              <a:gd name="connsiteY12" fmla="*/ 1549258 h 1635599"/>
              <a:gd name="connsiteX13" fmla="*/ 850526 w 3821072"/>
              <a:gd name="connsiteY13" fmla="*/ 491927 h 1635599"/>
              <a:gd name="connsiteX0" fmla="*/ 850526 w 3816445"/>
              <a:gd name="connsiteY0" fmla="*/ 491927 h 1635599"/>
              <a:gd name="connsiteX1" fmla="*/ 1908696 w 3816445"/>
              <a:gd name="connsiteY1" fmla="*/ 82678 h 1635599"/>
              <a:gd name="connsiteX2" fmla="*/ 1916171 w 3816445"/>
              <a:gd name="connsiteY2" fmla="*/ 84240 h 1635599"/>
              <a:gd name="connsiteX3" fmla="*/ 1917101 w 3816445"/>
              <a:gd name="connsiteY3" fmla="*/ 83996 h 1635599"/>
              <a:gd name="connsiteX4" fmla="*/ 2592070 w 3816445"/>
              <a:gd name="connsiteY4" fmla="*/ 18400 h 1635599"/>
              <a:gd name="connsiteX5" fmla="*/ 3742800 w 3816445"/>
              <a:gd name="connsiteY5" fmla="*/ 408354 h 1635599"/>
              <a:gd name="connsiteX6" fmla="*/ 3579390 w 3816445"/>
              <a:gd name="connsiteY6" fmla="*/ 676043 h 1635599"/>
              <a:gd name="connsiteX7" fmla="*/ 2592070 w 3816445"/>
              <a:gd name="connsiteY7" fmla="*/ 786570 h 1635599"/>
              <a:gd name="connsiteX8" fmla="*/ 1917101 w 3816445"/>
              <a:gd name="connsiteY8" fmla="*/ 720974 h 1635599"/>
              <a:gd name="connsiteX9" fmla="*/ 1785772 w 3816445"/>
              <a:gd name="connsiteY9" fmla="*/ 686500 h 1635599"/>
              <a:gd name="connsiteX10" fmla="*/ 1785999 w 3816445"/>
              <a:gd name="connsiteY10" fmla="*/ 704169 h 1635599"/>
              <a:gd name="connsiteX11" fmla="*/ 1243446 w 3816445"/>
              <a:gd name="connsiteY11" fmla="*/ 1108761 h 1635599"/>
              <a:gd name="connsiteX12" fmla="*/ 24938 w 3816445"/>
              <a:gd name="connsiteY12" fmla="*/ 1549258 h 1635599"/>
              <a:gd name="connsiteX13" fmla="*/ 850526 w 3816445"/>
              <a:gd name="connsiteY13" fmla="*/ 491927 h 1635599"/>
              <a:gd name="connsiteX0" fmla="*/ 850526 w 3767464"/>
              <a:gd name="connsiteY0" fmla="*/ 505148 h 1648820"/>
              <a:gd name="connsiteX1" fmla="*/ 1908696 w 3767464"/>
              <a:gd name="connsiteY1" fmla="*/ 95899 h 1648820"/>
              <a:gd name="connsiteX2" fmla="*/ 1916171 w 3767464"/>
              <a:gd name="connsiteY2" fmla="*/ 97461 h 1648820"/>
              <a:gd name="connsiteX3" fmla="*/ 1917101 w 3767464"/>
              <a:gd name="connsiteY3" fmla="*/ 97217 h 1648820"/>
              <a:gd name="connsiteX4" fmla="*/ 2592070 w 3767464"/>
              <a:gd name="connsiteY4" fmla="*/ 31621 h 1648820"/>
              <a:gd name="connsiteX5" fmla="*/ 3257004 w 3767464"/>
              <a:gd name="connsiteY5" fmla="*/ 31419 h 1648820"/>
              <a:gd name="connsiteX6" fmla="*/ 3742800 w 3767464"/>
              <a:gd name="connsiteY6" fmla="*/ 421575 h 1648820"/>
              <a:gd name="connsiteX7" fmla="*/ 3579390 w 3767464"/>
              <a:gd name="connsiteY7" fmla="*/ 689264 h 1648820"/>
              <a:gd name="connsiteX8" fmla="*/ 2592070 w 3767464"/>
              <a:gd name="connsiteY8" fmla="*/ 799791 h 1648820"/>
              <a:gd name="connsiteX9" fmla="*/ 1917101 w 3767464"/>
              <a:gd name="connsiteY9" fmla="*/ 734195 h 1648820"/>
              <a:gd name="connsiteX10" fmla="*/ 1785772 w 3767464"/>
              <a:gd name="connsiteY10" fmla="*/ 699721 h 1648820"/>
              <a:gd name="connsiteX11" fmla="*/ 1785999 w 3767464"/>
              <a:gd name="connsiteY11" fmla="*/ 717390 h 1648820"/>
              <a:gd name="connsiteX12" fmla="*/ 1243446 w 3767464"/>
              <a:gd name="connsiteY12" fmla="*/ 1121982 h 1648820"/>
              <a:gd name="connsiteX13" fmla="*/ 24938 w 3767464"/>
              <a:gd name="connsiteY13" fmla="*/ 1562479 h 1648820"/>
              <a:gd name="connsiteX14" fmla="*/ 850526 w 3767464"/>
              <a:gd name="connsiteY14" fmla="*/ 505148 h 1648820"/>
              <a:gd name="connsiteX0" fmla="*/ 850526 w 3767464"/>
              <a:gd name="connsiteY0" fmla="*/ 514556 h 1658228"/>
              <a:gd name="connsiteX1" fmla="*/ 1908696 w 3767464"/>
              <a:gd name="connsiteY1" fmla="*/ 105307 h 1658228"/>
              <a:gd name="connsiteX2" fmla="*/ 1916171 w 3767464"/>
              <a:gd name="connsiteY2" fmla="*/ 106869 h 1658228"/>
              <a:gd name="connsiteX3" fmla="*/ 1917101 w 3767464"/>
              <a:gd name="connsiteY3" fmla="*/ 106625 h 1658228"/>
              <a:gd name="connsiteX4" fmla="*/ 2583779 w 3767464"/>
              <a:gd name="connsiteY4" fmla="*/ 16195 h 1658228"/>
              <a:gd name="connsiteX5" fmla="*/ 3257004 w 3767464"/>
              <a:gd name="connsiteY5" fmla="*/ 40827 h 1658228"/>
              <a:gd name="connsiteX6" fmla="*/ 3742800 w 3767464"/>
              <a:gd name="connsiteY6" fmla="*/ 430983 h 1658228"/>
              <a:gd name="connsiteX7" fmla="*/ 3579390 w 3767464"/>
              <a:gd name="connsiteY7" fmla="*/ 698672 h 1658228"/>
              <a:gd name="connsiteX8" fmla="*/ 2592070 w 3767464"/>
              <a:gd name="connsiteY8" fmla="*/ 809199 h 1658228"/>
              <a:gd name="connsiteX9" fmla="*/ 1917101 w 3767464"/>
              <a:gd name="connsiteY9" fmla="*/ 743603 h 1658228"/>
              <a:gd name="connsiteX10" fmla="*/ 1785772 w 3767464"/>
              <a:gd name="connsiteY10" fmla="*/ 709129 h 1658228"/>
              <a:gd name="connsiteX11" fmla="*/ 1785999 w 3767464"/>
              <a:gd name="connsiteY11" fmla="*/ 726798 h 1658228"/>
              <a:gd name="connsiteX12" fmla="*/ 1243446 w 3767464"/>
              <a:gd name="connsiteY12" fmla="*/ 1131390 h 1658228"/>
              <a:gd name="connsiteX13" fmla="*/ 24938 w 3767464"/>
              <a:gd name="connsiteY13" fmla="*/ 1571887 h 1658228"/>
              <a:gd name="connsiteX14" fmla="*/ 850526 w 3767464"/>
              <a:gd name="connsiteY14" fmla="*/ 514556 h 1658228"/>
              <a:gd name="connsiteX0" fmla="*/ 850526 w 3767464"/>
              <a:gd name="connsiteY0" fmla="*/ 513682 h 1657354"/>
              <a:gd name="connsiteX1" fmla="*/ 1908696 w 3767464"/>
              <a:gd name="connsiteY1" fmla="*/ 104433 h 1657354"/>
              <a:gd name="connsiteX2" fmla="*/ 1916171 w 3767464"/>
              <a:gd name="connsiteY2" fmla="*/ 105995 h 1657354"/>
              <a:gd name="connsiteX3" fmla="*/ 1892743 w 3767464"/>
              <a:gd name="connsiteY3" fmla="*/ 91151 h 1657354"/>
              <a:gd name="connsiteX4" fmla="*/ 2583779 w 3767464"/>
              <a:gd name="connsiteY4" fmla="*/ 15321 h 1657354"/>
              <a:gd name="connsiteX5" fmla="*/ 3257004 w 3767464"/>
              <a:gd name="connsiteY5" fmla="*/ 39953 h 1657354"/>
              <a:gd name="connsiteX6" fmla="*/ 3742800 w 3767464"/>
              <a:gd name="connsiteY6" fmla="*/ 430109 h 1657354"/>
              <a:gd name="connsiteX7" fmla="*/ 3579390 w 3767464"/>
              <a:gd name="connsiteY7" fmla="*/ 697798 h 1657354"/>
              <a:gd name="connsiteX8" fmla="*/ 2592070 w 3767464"/>
              <a:gd name="connsiteY8" fmla="*/ 808325 h 1657354"/>
              <a:gd name="connsiteX9" fmla="*/ 1917101 w 3767464"/>
              <a:gd name="connsiteY9" fmla="*/ 742729 h 1657354"/>
              <a:gd name="connsiteX10" fmla="*/ 1785772 w 3767464"/>
              <a:gd name="connsiteY10" fmla="*/ 708255 h 1657354"/>
              <a:gd name="connsiteX11" fmla="*/ 1785999 w 3767464"/>
              <a:gd name="connsiteY11" fmla="*/ 725924 h 1657354"/>
              <a:gd name="connsiteX12" fmla="*/ 1243446 w 3767464"/>
              <a:gd name="connsiteY12" fmla="*/ 1130516 h 1657354"/>
              <a:gd name="connsiteX13" fmla="*/ 24938 w 3767464"/>
              <a:gd name="connsiteY13" fmla="*/ 1571013 h 1657354"/>
              <a:gd name="connsiteX14" fmla="*/ 850526 w 3767464"/>
              <a:gd name="connsiteY14" fmla="*/ 513682 h 1657354"/>
              <a:gd name="connsiteX0" fmla="*/ 850526 w 3768106"/>
              <a:gd name="connsiteY0" fmla="*/ 514851 h 1658523"/>
              <a:gd name="connsiteX1" fmla="*/ 1908696 w 3768106"/>
              <a:gd name="connsiteY1" fmla="*/ 105602 h 1658523"/>
              <a:gd name="connsiteX2" fmla="*/ 1916171 w 3768106"/>
              <a:gd name="connsiteY2" fmla="*/ 107164 h 1658523"/>
              <a:gd name="connsiteX3" fmla="*/ 1892743 w 3768106"/>
              <a:gd name="connsiteY3" fmla="*/ 92320 h 1658523"/>
              <a:gd name="connsiteX4" fmla="*/ 2583779 w 3768106"/>
              <a:gd name="connsiteY4" fmla="*/ 16490 h 1658523"/>
              <a:gd name="connsiteX5" fmla="*/ 3248236 w 3768106"/>
              <a:gd name="connsiteY5" fmla="*/ 39178 h 1658523"/>
              <a:gd name="connsiteX6" fmla="*/ 3742800 w 3768106"/>
              <a:gd name="connsiteY6" fmla="*/ 431278 h 1658523"/>
              <a:gd name="connsiteX7" fmla="*/ 3579390 w 3768106"/>
              <a:gd name="connsiteY7" fmla="*/ 698967 h 1658523"/>
              <a:gd name="connsiteX8" fmla="*/ 2592070 w 3768106"/>
              <a:gd name="connsiteY8" fmla="*/ 809494 h 1658523"/>
              <a:gd name="connsiteX9" fmla="*/ 1917101 w 3768106"/>
              <a:gd name="connsiteY9" fmla="*/ 743898 h 1658523"/>
              <a:gd name="connsiteX10" fmla="*/ 1785772 w 3768106"/>
              <a:gd name="connsiteY10" fmla="*/ 709424 h 1658523"/>
              <a:gd name="connsiteX11" fmla="*/ 1785999 w 3768106"/>
              <a:gd name="connsiteY11" fmla="*/ 727093 h 1658523"/>
              <a:gd name="connsiteX12" fmla="*/ 1243446 w 3768106"/>
              <a:gd name="connsiteY12" fmla="*/ 1131685 h 1658523"/>
              <a:gd name="connsiteX13" fmla="*/ 24938 w 3768106"/>
              <a:gd name="connsiteY13" fmla="*/ 1572182 h 1658523"/>
              <a:gd name="connsiteX14" fmla="*/ 850526 w 3768106"/>
              <a:gd name="connsiteY14" fmla="*/ 514851 h 1658523"/>
              <a:gd name="connsiteX0" fmla="*/ 850526 w 3768106"/>
              <a:gd name="connsiteY0" fmla="*/ 500824 h 1644496"/>
              <a:gd name="connsiteX1" fmla="*/ 1908696 w 3768106"/>
              <a:gd name="connsiteY1" fmla="*/ 91575 h 1644496"/>
              <a:gd name="connsiteX2" fmla="*/ 1916171 w 3768106"/>
              <a:gd name="connsiteY2" fmla="*/ 93137 h 1644496"/>
              <a:gd name="connsiteX3" fmla="*/ 1892743 w 3768106"/>
              <a:gd name="connsiteY3" fmla="*/ 78293 h 1644496"/>
              <a:gd name="connsiteX4" fmla="*/ 2583779 w 3768106"/>
              <a:gd name="connsiteY4" fmla="*/ 2463 h 1644496"/>
              <a:gd name="connsiteX5" fmla="*/ 3248236 w 3768106"/>
              <a:gd name="connsiteY5" fmla="*/ 25151 h 1644496"/>
              <a:gd name="connsiteX6" fmla="*/ 3742800 w 3768106"/>
              <a:gd name="connsiteY6" fmla="*/ 417251 h 1644496"/>
              <a:gd name="connsiteX7" fmla="*/ 3579390 w 3768106"/>
              <a:gd name="connsiteY7" fmla="*/ 684940 h 1644496"/>
              <a:gd name="connsiteX8" fmla="*/ 2592070 w 3768106"/>
              <a:gd name="connsiteY8" fmla="*/ 795467 h 1644496"/>
              <a:gd name="connsiteX9" fmla="*/ 1917101 w 3768106"/>
              <a:gd name="connsiteY9" fmla="*/ 729871 h 1644496"/>
              <a:gd name="connsiteX10" fmla="*/ 1785772 w 3768106"/>
              <a:gd name="connsiteY10" fmla="*/ 695397 h 1644496"/>
              <a:gd name="connsiteX11" fmla="*/ 1785999 w 3768106"/>
              <a:gd name="connsiteY11" fmla="*/ 713066 h 1644496"/>
              <a:gd name="connsiteX12" fmla="*/ 1243446 w 3768106"/>
              <a:gd name="connsiteY12" fmla="*/ 1117658 h 1644496"/>
              <a:gd name="connsiteX13" fmla="*/ 24938 w 3768106"/>
              <a:gd name="connsiteY13" fmla="*/ 1558155 h 1644496"/>
              <a:gd name="connsiteX14" fmla="*/ 850526 w 3768106"/>
              <a:gd name="connsiteY14" fmla="*/ 500824 h 1644496"/>
              <a:gd name="connsiteX0" fmla="*/ 850526 w 3768106"/>
              <a:gd name="connsiteY0" fmla="*/ 500824 h 1644496"/>
              <a:gd name="connsiteX1" fmla="*/ 1908696 w 3768106"/>
              <a:gd name="connsiteY1" fmla="*/ 91575 h 1644496"/>
              <a:gd name="connsiteX2" fmla="*/ 1916171 w 3768106"/>
              <a:gd name="connsiteY2" fmla="*/ 93137 h 1644496"/>
              <a:gd name="connsiteX3" fmla="*/ 1892743 w 3768106"/>
              <a:gd name="connsiteY3" fmla="*/ 78293 h 1644496"/>
              <a:gd name="connsiteX4" fmla="*/ 2583779 w 3768106"/>
              <a:gd name="connsiteY4" fmla="*/ 2463 h 1644496"/>
              <a:gd name="connsiteX5" fmla="*/ 3248236 w 3768106"/>
              <a:gd name="connsiteY5" fmla="*/ 25151 h 1644496"/>
              <a:gd name="connsiteX6" fmla="*/ 3742800 w 3768106"/>
              <a:gd name="connsiteY6" fmla="*/ 417251 h 1644496"/>
              <a:gd name="connsiteX7" fmla="*/ 3579390 w 3768106"/>
              <a:gd name="connsiteY7" fmla="*/ 684940 h 1644496"/>
              <a:gd name="connsiteX8" fmla="*/ 2592070 w 3768106"/>
              <a:gd name="connsiteY8" fmla="*/ 795467 h 1644496"/>
              <a:gd name="connsiteX9" fmla="*/ 1917101 w 3768106"/>
              <a:gd name="connsiteY9" fmla="*/ 729871 h 1644496"/>
              <a:gd name="connsiteX10" fmla="*/ 1785772 w 3768106"/>
              <a:gd name="connsiteY10" fmla="*/ 695397 h 1644496"/>
              <a:gd name="connsiteX11" fmla="*/ 1785999 w 3768106"/>
              <a:gd name="connsiteY11" fmla="*/ 713066 h 1644496"/>
              <a:gd name="connsiteX12" fmla="*/ 1243446 w 3768106"/>
              <a:gd name="connsiteY12" fmla="*/ 1117658 h 1644496"/>
              <a:gd name="connsiteX13" fmla="*/ 24938 w 3768106"/>
              <a:gd name="connsiteY13" fmla="*/ 1558155 h 1644496"/>
              <a:gd name="connsiteX14" fmla="*/ 850526 w 3768106"/>
              <a:gd name="connsiteY14" fmla="*/ 500824 h 1644496"/>
              <a:gd name="connsiteX0" fmla="*/ 850526 w 3768106"/>
              <a:gd name="connsiteY0" fmla="*/ 512911 h 1656583"/>
              <a:gd name="connsiteX1" fmla="*/ 1908696 w 3768106"/>
              <a:gd name="connsiteY1" fmla="*/ 103662 h 1656583"/>
              <a:gd name="connsiteX2" fmla="*/ 1916171 w 3768106"/>
              <a:gd name="connsiteY2" fmla="*/ 105224 h 1656583"/>
              <a:gd name="connsiteX3" fmla="*/ 1892743 w 3768106"/>
              <a:gd name="connsiteY3" fmla="*/ 90380 h 1656583"/>
              <a:gd name="connsiteX4" fmla="*/ 2583779 w 3768106"/>
              <a:gd name="connsiteY4" fmla="*/ 14550 h 1656583"/>
              <a:gd name="connsiteX5" fmla="*/ 3248236 w 3768106"/>
              <a:gd name="connsiteY5" fmla="*/ 37238 h 1656583"/>
              <a:gd name="connsiteX6" fmla="*/ 3742800 w 3768106"/>
              <a:gd name="connsiteY6" fmla="*/ 429338 h 1656583"/>
              <a:gd name="connsiteX7" fmla="*/ 3579390 w 3768106"/>
              <a:gd name="connsiteY7" fmla="*/ 697027 h 1656583"/>
              <a:gd name="connsiteX8" fmla="*/ 2592070 w 3768106"/>
              <a:gd name="connsiteY8" fmla="*/ 807554 h 1656583"/>
              <a:gd name="connsiteX9" fmla="*/ 1917101 w 3768106"/>
              <a:gd name="connsiteY9" fmla="*/ 741958 h 1656583"/>
              <a:gd name="connsiteX10" fmla="*/ 1785772 w 3768106"/>
              <a:gd name="connsiteY10" fmla="*/ 707484 h 1656583"/>
              <a:gd name="connsiteX11" fmla="*/ 1785999 w 3768106"/>
              <a:gd name="connsiteY11" fmla="*/ 725153 h 1656583"/>
              <a:gd name="connsiteX12" fmla="*/ 1243446 w 3768106"/>
              <a:gd name="connsiteY12" fmla="*/ 1129745 h 1656583"/>
              <a:gd name="connsiteX13" fmla="*/ 24938 w 3768106"/>
              <a:gd name="connsiteY13" fmla="*/ 1570242 h 1656583"/>
              <a:gd name="connsiteX14" fmla="*/ 850526 w 3768106"/>
              <a:gd name="connsiteY14" fmla="*/ 512911 h 1656583"/>
              <a:gd name="connsiteX0" fmla="*/ 850526 w 3768106"/>
              <a:gd name="connsiteY0" fmla="*/ 512911 h 1656583"/>
              <a:gd name="connsiteX1" fmla="*/ 1908696 w 3768106"/>
              <a:gd name="connsiteY1" fmla="*/ 103662 h 1656583"/>
              <a:gd name="connsiteX2" fmla="*/ 1916171 w 3768106"/>
              <a:gd name="connsiteY2" fmla="*/ 105224 h 1656583"/>
              <a:gd name="connsiteX3" fmla="*/ 1892743 w 3768106"/>
              <a:gd name="connsiteY3" fmla="*/ 90380 h 1656583"/>
              <a:gd name="connsiteX4" fmla="*/ 2583779 w 3768106"/>
              <a:gd name="connsiteY4" fmla="*/ 14550 h 1656583"/>
              <a:gd name="connsiteX5" fmla="*/ 3248236 w 3768106"/>
              <a:gd name="connsiteY5" fmla="*/ 37238 h 1656583"/>
              <a:gd name="connsiteX6" fmla="*/ 3742800 w 3768106"/>
              <a:gd name="connsiteY6" fmla="*/ 429338 h 1656583"/>
              <a:gd name="connsiteX7" fmla="*/ 3579390 w 3768106"/>
              <a:gd name="connsiteY7" fmla="*/ 697027 h 1656583"/>
              <a:gd name="connsiteX8" fmla="*/ 2592070 w 3768106"/>
              <a:gd name="connsiteY8" fmla="*/ 807554 h 1656583"/>
              <a:gd name="connsiteX9" fmla="*/ 1917101 w 3768106"/>
              <a:gd name="connsiteY9" fmla="*/ 741958 h 1656583"/>
              <a:gd name="connsiteX10" fmla="*/ 1785772 w 3768106"/>
              <a:gd name="connsiteY10" fmla="*/ 707484 h 1656583"/>
              <a:gd name="connsiteX11" fmla="*/ 1785999 w 3768106"/>
              <a:gd name="connsiteY11" fmla="*/ 725153 h 1656583"/>
              <a:gd name="connsiteX12" fmla="*/ 1243446 w 3768106"/>
              <a:gd name="connsiteY12" fmla="*/ 1129745 h 1656583"/>
              <a:gd name="connsiteX13" fmla="*/ 24938 w 3768106"/>
              <a:gd name="connsiteY13" fmla="*/ 1570242 h 1656583"/>
              <a:gd name="connsiteX14" fmla="*/ 850526 w 3768106"/>
              <a:gd name="connsiteY14" fmla="*/ 512911 h 1656583"/>
              <a:gd name="connsiteX0" fmla="*/ 850526 w 3767714"/>
              <a:gd name="connsiteY0" fmla="*/ 514973 h 1658645"/>
              <a:gd name="connsiteX1" fmla="*/ 1908696 w 3767714"/>
              <a:gd name="connsiteY1" fmla="*/ 105724 h 1658645"/>
              <a:gd name="connsiteX2" fmla="*/ 1916171 w 3767714"/>
              <a:gd name="connsiteY2" fmla="*/ 107286 h 1658645"/>
              <a:gd name="connsiteX3" fmla="*/ 1892743 w 3767714"/>
              <a:gd name="connsiteY3" fmla="*/ 92442 h 1658645"/>
              <a:gd name="connsiteX4" fmla="*/ 2583779 w 3767714"/>
              <a:gd name="connsiteY4" fmla="*/ 16612 h 1658645"/>
              <a:gd name="connsiteX5" fmla="*/ 3253592 w 3767714"/>
              <a:gd name="connsiteY5" fmla="*/ 35890 h 1658645"/>
              <a:gd name="connsiteX6" fmla="*/ 3742800 w 3767714"/>
              <a:gd name="connsiteY6" fmla="*/ 431400 h 1658645"/>
              <a:gd name="connsiteX7" fmla="*/ 3579390 w 3767714"/>
              <a:gd name="connsiteY7" fmla="*/ 699089 h 1658645"/>
              <a:gd name="connsiteX8" fmla="*/ 2592070 w 3767714"/>
              <a:gd name="connsiteY8" fmla="*/ 809616 h 1658645"/>
              <a:gd name="connsiteX9" fmla="*/ 1917101 w 3767714"/>
              <a:gd name="connsiteY9" fmla="*/ 744020 h 1658645"/>
              <a:gd name="connsiteX10" fmla="*/ 1785772 w 3767714"/>
              <a:gd name="connsiteY10" fmla="*/ 709546 h 1658645"/>
              <a:gd name="connsiteX11" fmla="*/ 1785999 w 3767714"/>
              <a:gd name="connsiteY11" fmla="*/ 727215 h 1658645"/>
              <a:gd name="connsiteX12" fmla="*/ 1243446 w 3767714"/>
              <a:gd name="connsiteY12" fmla="*/ 1131807 h 1658645"/>
              <a:gd name="connsiteX13" fmla="*/ 24938 w 3767714"/>
              <a:gd name="connsiteY13" fmla="*/ 1572304 h 1658645"/>
              <a:gd name="connsiteX14" fmla="*/ 850526 w 3767714"/>
              <a:gd name="connsiteY14" fmla="*/ 514973 h 1658645"/>
              <a:gd name="connsiteX0" fmla="*/ 850526 w 3765145"/>
              <a:gd name="connsiteY0" fmla="*/ 514973 h 1658645"/>
              <a:gd name="connsiteX1" fmla="*/ 1908696 w 3765145"/>
              <a:gd name="connsiteY1" fmla="*/ 105724 h 1658645"/>
              <a:gd name="connsiteX2" fmla="*/ 1916171 w 3765145"/>
              <a:gd name="connsiteY2" fmla="*/ 107286 h 1658645"/>
              <a:gd name="connsiteX3" fmla="*/ 1892743 w 3765145"/>
              <a:gd name="connsiteY3" fmla="*/ 92442 h 1658645"/>
              <a:gd name="connsiteX4" fmla="*/ 2583779 w 3765145"/>
              <a:gd name="connsiteY4" fmla="*/ 16612 h 1658645"/>
              <a:gd name="connsiteX5" fmla="*/ 3253592 w 3765145"/>
              <a:gd name="connsiteY5" fmla="*/ 35890 h 1658645"/>
              <a:gd name="connsiteX6" fmla="*/ 3742800 w 3765145"/>
              <a:gd name="connsiteY6" fmla="*/ 431400 h 1658645"/>
              <a:gd name="connsiteX7" fmla="*/ 3579390 w 3765145"/>
              <a:gd name="connsiteY7" fmla="*/ 699089 h 1658645"/>
              <a:gd name="connsiteX8" fmla="*/ 2592070 w 3765145"/>
              <a:gd name="connsiteY8" fmla="*/ 809616 h 1658645"/>
              <a:gd name="connsiteX9" fmla="*/ 1917101 w 3765145"/>
              <a:gd name="connsiteY9" fmla="*/ 744020 h 1658645"/>
              <a:gd name="connsiteX10" fmla="*/ 1785772 w 3765145"/>
              <a:gd name="connsiteY10" fmla="*/ 709546 h 1658645"/>
              <a:gd name="connsiteX11" fmla="*/ 1785999 w 3765145"/>
              <a:gd name="connsiteY11" fmla="*/ 727215 h 1658645"/>
              <a:gd name="connsiteX12" fmla="*/ 1243446 w 3765145"/>
              <a:gd name="connsiteY12" fmla="*/ 1131807 h 1658645"/>
              <a:gd name="connsiteX13" fmla="*/ 24938 w 3765145"/>
              <a:gd name="connsiteY13" fmla="*/ 1572304 h 1658645"/>
              <a:gd name="connsiteX14" fmla="*/ 850526 w 3765145"/>
              <a:gd name="connsiteY14" fmla="*/ 514973 h 1658645"/>
              <a:gd name="connsiteX0" fmla="*/ 850526 w 3764323"/>
              <a:gd name="connsiteY0" fmla="*/ 514973 h 1658645"/>
              <a:gd name="connsiteX1" fmla="*/ 1908696 w 3764323"/>
              <a:gd name="connsiteY1" fmla="*/ 105724 h 1658645"/>
              <a:gd name="connsiteX2" fmla="*/ 1916171 w 3764323"/>
              <a:gd name="connsiteY2" fmla="*/ 107286 h 1658645"/>
              <a:gd name="connsiteX3" fmla="*/ 1892743 w 3764323"/>
              <a:gd name="connsiteY3" fmla="*/ 92442 h 1658645"/>
              <a:gd name="connsiteX4" fmla="*/ 2583779 w 3764323"/>
              <a:gd name="connsiteY4" fmla="*/ 16612 h 1658645"/>
              <a:gd name="connsiteX5" fmla="*/ 3253592 w 3764323"/>
              <a:gd name="connsiteY5" fmla="*/ 35890 h 1658645"/>
              <a:gd name="connsiteX6" fmla="*/ 3742800 w 3764323"/>
              <a:gd name="connsiteY6" fmla="*/ 431400 h 1658645"/>
              <a:gd name="connsiteX7" fmla="*/ 3579390 w 3764323"/>
              <a:gd name="connsiteY7" fmla="*/ 699089 h 1658645"/>
              <a:gd name="connsiteX8" fmla="*/ 2592070 w 3764323"/>
              <a:gd name="connsiteY8" fmla="*/ 809616 h 1658645"/>
              <a:gd name="connsiteX9" fmla="*/ 1917101 w 3764323"/>
              <a:gd name="connsiteY9" fmla="*/ 744020 h 1658645"/>
              <a:gd name="connsiteX10" fmla="*/ 1785772 w 3764323"/>
              <a:gd name="connsiteY10" fmla="*/ 709546 h 1658645"/>
              <a:gd name="connsiteX11" fmla="*/ 1785999 w 3764323"/>
              <a:gd name="connsiteY11" fmla="*/ 727215 h 1658645"/>
              <a:gd name="connsiteX12" fmla="*/ 1243446 w 3764323"/>
              <a:gd name="connsiteY12" fmla="*/ 1131807 h 1658645"/>
              <a:gd name="connsiteX13" fmla="*/ 24938 w 3764323"/>
              <a:gd name="connsiteY13" fmla="*/ 1572304 h 1658645"/>
              <a:gd name="connsiteX14" fmla="*/ 850526 w 3764323"/>
              <a:gd name="connsiteY14" fmla="*/ 514973 h 16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323" h="1658645">
                <a:moveTo>
                  <a:pt x="850526" y="514973"/>
                </a:moveTo>
                <a:cubicBezTo>
                  <a:pt x="1272276" y="246320"/>
                  <a:pt x="1683613" y="93489"/>
                  <a:pt x="1908696" y="105724"/>
                </a:cubicBezTo>
                <a:lnTo>
                  <a:pt x="1916171" y="107286"/>
                </a:lnTo>
                <a:lnTo>
                  <a:pt x="1892743" y="92442"/>
                </a:lnTo>
                <a:cubicBezTo>
                  <a:pt x="2085417" y="51028"/>
                  <a:pt x="2356971" y="26037"/>
                  <a:pt x="2583779" y="16612"/>
                </a:cubicBezTo>
                <a:cubicBezTo>
                  <a:pt x="2810587" y="7187"/>
                  <a:pt x="2959531" y="-24185"/>
                  <a:pt x="3253592" y="35890"/>
                </a:cubicBezTo>
                <a:cubicBezTo>
                  <a:pt x="3428836" y="134007"/>
                  <a:pt x="3690407" y="229306"/>
                  <a:pt x="3742800" y="431400"/>
                </a:cubicBezTo>
                <a:cubicBezTo>
                  <a:pt x="3795193" y="633494"/>
                  <a:pt x="3756102" y="683302"/>
                  <a:pt x="3579390" y="699089"/>
                </a:cubicBezTo>
                <a:cubicBezTo>
                  <a:pt x="3387602" y="762125"/>
                  <a:pt x="2869118" y="802128"/>
                  <a:pt x="2592070" y="809616"/>
                </a:cubicBezTo>
                <a:cubicBezTo>
                  <a:pt x="2315022" y="817104"/>
                  <a:pt x="2137030" y="745485"/>
                  <a:pt x="1917101" y="744020"/>
                </a:cubicBezTo>
                <a:cubicBezTo>
                  <a:pt x="1898636" y="701347"/>
                  <a:pt x="1829548" y="721037"/>
                  <a:pt x="1785772" y="709546"/>
                </a:cubicBezTo>
                <a:cubicBezTo>
                  <a:pt x="1785848" y="715436"/>
                  <a:pt x="1785923" y="721325"/>
                  <a:pt x="1785999" y="727215"/>
                </a:cubicBezTo>
                <a:cubicBezTo>
                  <a:pt x="1606674" y="827963"/>
                  <a:pt x="1433412" y="1071030"/>
                  <a:pt x="1243446" y="1131807"/>
                </a:cubicBezTo>
                <a:cubicBezTo>
                  <a:pt x="698170" y="1516789"/>
                  <a:pt x="154899" y="1811786"/>
                  <a:pt x="24938" y="1572304"/>
                </a:cubicBezTo>
                <a:cubicBezTo>
                  <a:pt x="-105023" y="1332822"/>
                  <a:pt x="288192" y="873176"/>
                  <a:pt x="850526" y="514973"/>
                </a:cubicBezTo>
                <a:close/>
              </a:path>
            </a:pathLst>
          </a:custGeom>
          <a:solidFill>
            <a:srgbClr val="447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283"/>
          <p:cNvSpPr/>
          <p:nvPr/>
        </p:nvSpPr>
        <p:spPr>
          <a:xfrm rot="19669557">
            <a:off x="4837699" y="4304736"/>
            <a:ext cx="3661066" cy="1347560"/>
          </a:xfrm>
          <a:custGeom>
            <a:avLst/>
            <a:gdLst>
              <a:gd name="connsiteX0" fmla="*/ 3618901 w 3733192"/>
              <a:gd name="connsiteY0" fmla="*/ 97342 h 1231715"/>
              <a:gd name="connsiteX1" fmla="*/ 3718913 w 3733192"/>
              <a:gd name="connsiteY1" fmla="*/ 219763 h 1231715"/>
              <a:gd name="connsiteX2" fmla="*/ 2822554 w 3733192"/>
              <a:gd name="connsiteY2" fmla="*/ 1087422 h 1231715"/>
              <a:gd name="connsiteX3" fmla="*/ 1729371 w 3733192"/>
              <a:gd name="connsiteY3" fmla="*/ 1164378 h 1231715"/>
              <a:gd name="connsiteX4" fmla="*/ 1708830 w 3733192"/>
              <a:gd name="connsiteY4" fmla="*/ 1152533 h 1231715"/>
              <a:gd name="connsiteX5" fmla="*/ 1577988 w 3733192"/>
              <a:gd name="connsiteY5" fmla="*/ 1155520 h 1231715"/>
              <a:gd name="connsiteX6" fmla="*/ 0 w 3733192"/>
              <a:gd name="connsiteY6" fmla="*/ 798149 h 1231715"/>
              <a:gd name="connsiteX7" fmla="*/ 1577988 w 3733192"/>
              <a:gd name="connsiteY7" fmla="*/ 440778 h 1231715"/>
              <a:gd name="connsiteX8" fmla="*/ 1896008 w 3733192"/>
              <a:gd name="connsiteY8" fmla="*/ 448039 h 1231715"/>
              <a:gd name="connsiteX9" fmla="*/ 1902203 w 3733192"/>
              <a:gd name="connsiteY9" fmla="*/ 448474 h 1231715"/>
              <a:gd name="connsiteX10" fmla="*/ 1904784 w 3733192"/>
              <a:gd name="connsiteY10" fmla="*/ 446288 h 1231715"/>
              <a:gd name="connsiteX11" fmla="*/ 2473684 w 3733192"/>
              <a:gd name="connsiteY11" fmla="*/ 144293 h 1231715"/>
              <a:gd name="connsiteX12" fmla="*/ 3618901 w 3733192"/>
              <a:gd name="connsiteY12" fmla="*/ 97342 h 1231715"/>
              <a:gd name="connsiteX0" fmla="*/ 3618901 w 3733192"/>
              <a:gd name="connsiteY0" fmla="*/ 97342 h 1231715"/>
              <a:gd name="connsiteX1" fmla="*/ 3718913 w 3733192"/>
              <a:gd name="connsiteY1" fmla="*/ 219763 h 1231715"/>
              <a:gd name="connsiteX2" fmla="*/ 2822554 w 3733192"/>
              <a:gd name="connsiteY2" fmla="*/ 1087422 h 1231715"/>
              <a:gd name="connsiteX3" fmla="*/ 1729371 w 3733192"/>
              <a:gd name="connsiteY3" fmla="*/ 1164378 h 1231715"/>
              <a:gd name="connsiteX4" fmla="*/ 1714028 w 3733192"/>
              <a:gd name="connsiteY4" fmla="*/ 1215820 h 1231715"/>
              <a:gd name="connsiteX5" fmla="*/ 1577988 w 3733192"/>
              <a:gd name="connsiteY5" fmla="*/ 1155520 h 1231715"/>
              <a:gd name="connsiteX6" fmla="*/ 0 w 3733192"/>
              <a:gd name="connsiteY6" fmla="*/ 798149 h 1231715"/>
              <a:gd name="connsiteX7" fmla="*/ 1577988 w 3733192"/>
              <a:gd name="connsiteY7" fmla="*/ 440778 h 1231715"/>
              <a:gd name="connsiteX8" fmla="*/ 1896008 w 3733192"/>
              <a:gd name="connsiteY8" fmla="*/ 448039 h 1231715"/>
              <a:gd name="connsiteX9" fmla="*/ 1902203 w 3733192"/>
              <a:gd name="connsiteY9" fmla="*/ 448474 h 1231715"/>
              <a:gd name="connsiteX10" fmla="*/ 1904784 w 3733192"/>
              <a:gd name="connsiteY10" fmla="*/ 446288 h 1231715"/>
              <a:gd name="connsiteX11" fmla="*/ 2473684 w 3733192"/>
              <a:gd name="connsiteY11" fmla="*/ 144293 h 1231715"/>
              <a:gd name="connsiteX12" fmla="*/ 3618901 w 3733192"/>
              <a:gd name="connsiteY12" fmla="*/ 97342 h 1231715"/>
              <a:gd name="connsiteX0" fmla="*/ 3618901 w 3728381"/>
              <a:gd name="connsiteY0" fmla="*/ 97342 h 1280041"/>
              <a:gd name="connsiteX1" fmla="*/ 3718913 w 3728381"/>
              <a:gd name="connsiteY1" fmla="*/ 219763 h 1280041"/>
              <a:gd name="connsiteX2" fmla="*/ 2822554 w 3728381"/>
              <a:gd name="connsiteY2" fmla="*/ 1087422 h 1280041"/>
              <a:gd name="connsiteX3" fmla="*/ 1739945 w 3728381"/>
              <a:gd name="connsiteY3" fmla="*/ 1231046 h 1280041"/>
              <a:gd name="connsiteX4" fmla="*/ 1714028 w 3728381"/>
              <a:gd name="connsiteY4" fmla="*/ 1215820 h 1280041"/>
              <a:gd name="connsiteX5" fmla="*/ 1577988 w 3728381"/>
              <a:gd name="connsiteY5" fmla="*/ 1155520 h 1280041"/>
              <a:gd name="connsiteX6" fmla="*/ 0 w 3728381"/>
              <a:gd name="connsiteY6" fmla="*/ 798149 h 1280041"/>
              <a:gd name="connsiteX7" fmla="*/ 1577988 w 3728381"/>
              <a:gd name="connsiteY7" fmla="*/ 440778 h 1280041"/>
              <a:gd name="connsiteX8" fmla="*/ 1896008 w 3728381"/>
              <a:gd name="connsiteY8" fmla="*/ 448039 h 1280041"/>
              <a:gd name="connsiteX9" fmla="*/ 1902203 w 3728381"/>
              <a:gd name="connsiteY9" fmla="*/ 448474 h 1280041"/>
              <a:gd name="connsiteX10" fmla="*/ 1904784 w 3728381"/>
              <a:gd name="connsiteY10" fmla="*/ 446288 h 1280041"/>
              <a:gd name="connsiteX11" fmla="*/ 2473684 w 3728381"/>
              <a:gd name="connsiteY11" fmla="*/ 144293 h 1280041"/>
              <a:gd name="connsiteX12" fmla="*/ 3618901 w 3728381"/>
              <a:gd name="connsiteY12" fmla="*/ 97342 h 1280041"/>
              <a:gd name="connsiteX0" fmla="*/ 3618901 w 3728381"/>
              <a:gd name="connsiteY0" fmla="*/ 97342 h 1249984"/>
              <a:gd name="connsiteX1" fmla="*/ 3718913 w 3728381"/>
              <a:gd name="connsiteY1" fmla="*/ 219763 h 1249984"/>
              <a:gd name="connsiteX2" fmla="*/ 2822554 w 3728381"/>
              <a:gd name="connsiteY2" fmla="*/ 1087422 h 1249984"/>
              <a:gd name="connsiteX3" fmla="*/ 1739945 w 3728381"/>
              <a:gd name="connsiteY3" fmla="*/ 1231046 h 1249984"/>
              <a:gd name="connsiteX4" fmla="*/ 1714028 w 3728381"/>
              <a:gd name="connsiteY4" fmla="*/ 1215820 h 1249984"/>
              <a:gd name="connsiteX5" fmla="*/ 1577988 w 3728381"/>
              <a:gd name="connsiteY5" fmla="*/ 1155520 h 1249984"/>
              <a:gd name="connsiteX6" fmla="*/ 0 w 3728381"/>
              <a:gd name="connsiteY6" fmla="*/ 798149 h 1249984"/>
              <a:gd name="connsiteX7" fmla="*/ 1577988 w 3728381"/>
              <a:gd name="connsiteY7" fmla="*/ 440778 h 1249984"/>
              <a:gd name="connsiteX8" fmla="*/ 1896008 w 3728381"/>
              <a:gd name="connsiteY8" fmla="*/ 448039 h 1249984"/>
              <a:gd name="connsiteX9" fmla="*/ 1902203 w 3728381"/>
              <a:gd name="connsiteY9" fmla="*/ 448474 h 1249984"/>
              <a:gd name="connsiteX10" fmla="*/ 1904784 w 3728381"/>
              <a:gd name="connsiteY10" fmla="*/ 446288 h 1249984"/>
              <a:gd name="connsiteX11" fmla="*/ 2473684 w 3728381"/>
              <a:gd name="connsiteY11" fmla="*/ 144293 h 1249984"/>
              <a:gd name="connsiteX12" fmla="*/ 3618901 w 3728381"/>
              <a:gd name="connsiteY12" fmla="*/ 97342 h 1249984"/>
              <a:gd name="connsiteX0" fmla="*/ 3618905 w 3728385"/>
              <a:gd name="connsiteY0" fmla="*/ 97342 h 1249984"/>
              <a:gd name="connsiteX1" fmla="*/ 3718917 w 3728385"/>
              <a:gd name="connsiteY1" fmla="*/ 219763 h 1249984"/>
              <a:gd name="connsiteX2" fmla="*/ 2822558 w 3728385"/>
              <a:gd name="connsiteY2" fmla="*/ 1087422 h 1249984"/>
              <a:gd name="connsiteX3" fmla="*/ 1739949 w 3728385"/>
              <a:gd name="connsiteY3" fmla="*/ 1231046 h 1249984"/>
              <a:gd name="connsiteX4" fmla="*/ 1714032 w 3728385"/>
              <a:gd name="connsiteY4" fmla="*/ 1215820 h 1249984"/>
              <a:gd name="connsiteX5" fmla="*/ 1565678 w 3728385"/>
              <a:gd name="connsiteY5" fmla="*/ 1222794 h 1249984"/>
              <a:gd name="connsiteX6" fmla="*/ 4 w 3728385"/>
              <a:gd name="connsiteY6" fmla="*/ 798149 h 1249984"/>
              <a:gd name="connsiteX7" fmla="*/ 1577992 w 3728385"/>
              <a:gd name="connsiteY7" fmla="*/ 440778 h 1249984"/>
              <a:gd name="connsiteX8" fmla="*/ 1896012 w 3728385"/>
              <a:gd name="connsiteY8" fmla="*/ 448039 h 1249984"/>
              <a:gd name="connsiteX9" fmla="*/ 1902207 w 3728385"/>
              <a:gd name="connsiteY9" fmla="*/ 448474 h 1249984"/>
              <a:gd name="connsiteX10" fmla="*/ 1904788 w 3728385"/>
              <a:gd name="connsiteY10" fmla="*/ 446288 h 1249984"/>
              <a:gd name="connsiteX11" fmla="*/ 2473688 w 3728385"/>
              <a:gd name="connsiteY11" fmla="*/ 144293 h 1249984"/>
              <a:gd name="connsiteX12" fmla="*/ 3618905 w 3728385"/>
              <a:gd name="connsiteY12" fmla="*/ 97342 h 1249984"/>
              <a:gd name="connsiteX0" fmla="*/ 3607628 w 3717108"/>
              <a:gd name="connsiteY0" fmla="*/ 97342 h 1249984"/>
              <a:gd name="connsiteX1" fmla="*/ 3707640 w 3717108"/>
              <a:gd name="connsiteY1" fmla="*/ 219763 h 1249984"/>
              <a:gd name="connsiteX2" fmla="*/ 2811281 w 3717108"/>
              <a:gd name="connsiteY2" fmla="*/ 1087422 h 1249984"/>
              <a:gd name="connsiteX3" fmla="*/ 1728672 w 3717108"/>
              <a:gd name="connsiteY3" fmla="*/ 1231046 h 1249984"/>
              <a:gd name="connsiteX4" fmla="*/ 1702755 w 3717108"/>
              <a:gd name="connsiteY4" fmla="*/ 1215820 h 1249984"/>
              <a:gd name="connsiteX5" fmla="*/ 1554401 w 3717108"/>
              <a:gd name="connsiteY5" fmla="*/ 1222794 h 1249984"/>
              <a:gd name="connsiteX6" fmla="*/ 5 w 3717108"/>
              <a:gd name="connsiteY6" fmla="*/ 625196 h 1249984"/>
              <a:gd name="connsiteX7" fmla="*/ 1566715 w 3717108"/>
              <a:gd name="connsiteY7" fmla="*/ 440778 h 1249984"/>
              <a:gd name="connsiteX8" fmla="*/ 1884735 w 3717108"/>
              <a:gd name="connsiteY8" fmla="*/ 448039 h 1249984"/>
              <a:gd name="connsiteX9" fmla="*/ 1890930 w 3717108"/>
              <a:gd name="connsiteY9" fmla="*/ 448474 h 1249984"/>
              <a:gd name="connsiteX10" fmla="*/ 1893511 w 3717108"/>
              <a:gd name="connsiteY10" fmla="*/ 446288 h 1249984"/>
              <a:gd name="connsiteX11" fmla="*/ 2462411 w 3717108"/>
              <a:gd name="connsiteY11" fmla="*/ 144293 h 1249984"/>
              <a:gd name="connsiteX12" fmla="*/ 3607628 w 3717108"/>
              <a:gd name="connsiteY12" fmla="*/ 97342 h 1249984"/>
              <a:gd name="connsiteX0" fmla="*/ 3607638 w 3717118"/>
              <a:gd name="connsiteY0" fmla="*/ 97342 h 1249984"/>
              <a:gd name="connsiteX1" fmla="*/ 3707650 w 3717118"/>
              <a:gd name="connsiteY1" fmla="*/ 219763 h 1249984"/>
              <a:gd name="connsiteX2" fmla="*/ 2811291 w 3717118"/>
              <a:gd name="connsiteY2" fmla="*/ 1087422 h 1249984"/>
              <a:gd name="connsiteX3" fmla="*/ 1728682 w 3717118"/>
              <a:gd name="connsiteY3" fmla="*/ 1231046 h 1249984"/>
              <a:gd name="connsiteX4" fmla="*/ 1702765 w 3717118"/>
              <a:gd name="connsiteY4" fmla="*/ 1215820 h 1249984"/>
              <a:gd name="connsiteX5" fmla="*/ 1554411 w 3717118"/>
              <a:gd name="connsiteY5" fmla="*/ 1222794 h 1249984"/>
              <a:gd name="connsiteX6" fmla="*/ 15 w 3717118"/>
              <a:gd name="connsiteY6" fmla="*/ 625196 h 1249984"/>
              <a:gd name="connsiteX7" fmla="*/ 1577298 w 3717118"/>
              <a:gd name="connsiteY7" fmla="*/ 507446 h 1249984"/>
              <a:gd name="connsiteX8" fmla="*/ 1884745 w 3717118"/>
              <a:gd name="connsiteY8" fmla="*/ 448039 h 1249984"/>
              <a:gd name="connsiteX9" fmla="*/ 1890940 w 3717118"/>
              <a:gd name="connsiteY9" fmla="*/ 448474 h 1249984"/>
              <a:gd name="connsiteX10" fmla="*/ 1893521 w 3717118"/>
              <a:gd name="connsiteY10" fmla="*/ 446288 h 1249984"/>
              <a:gd name="connsiteX11" fmla="*/ 2462421 w 3717118"/>
              <a:gd name="connsiteY11" fmla="*/ 144293 h 1249984"/>
              <a:gd name="connsiteX12" fmla="*/ 3607638 w 3717118"/>
              <a:gd name="connsiteY12" fmla="*/ 97342 h 1249984"/>
              <a:gd name="connsiteX0" fmla="*/ 3607638 w 3717118"/>
              <a:gd name="connsiteY0" fmla="*/ 97342 h 1249984"/>
              <a:gd name="connsiteX1" fmla="*/ 3707650 w 3717118"/>
              <a:gd name="connsiteY1" fmla="*/ 219763 h 1249984"/>
              <a:gd name="connsiteX2" fmla="*/ 2811291 w 3717118"/>
              <a:gd name="connsiteY2" fmla="*/ 1087422 h 1249984"/>
              <a:gd name="connsiteX3" fmla="*/ 1728682 w 3717118"/>
              <a:gd name="connsiteY3" fmla="*/ 1231046 h 1249984"/>
              <a:gd name="connsiteX4" fmla="*/ 1702765 w 3717118"/>
              <a:gd name="connsiteY4" fmla="*/ 1215820 h 1249984"/>
              <a:gd name="connsiteX5" fmla="*/ 1554411 w 3717118"/>
              <a:gd name="connsiteY5" fmla="*/ 1222794 h 1249984"/>
              <a:gd name="connsiteX6" fmla="*/ 15 w 3717118"/>
              <a:gd name="connsiteY6" fmla="*/ 625196 h 1249984"/>
              <a:gd name="connsiteX7" fmla="*/ 1577298 w 3717118"/>
              <a:gd name="connsiteY7" fmla="*/ 507446 h 1249984"/>
              <a:gd name="connsiteX8" fmla="*/ 1884745 w 3717118"/>
              <a:gd name="connsiteY8" fmla="*/ 448039 h 1249984"/>
              <a:gd name="connsiteX9" fmla="*/ 1890940 w 3717118"/>
              <a:gd name="connsiteY9" fmla="*/ 448474 h 1249984"/>
              <a:gd name="connsiteX10" fmla="*/ 1893521 w 3717118"/>
              <a:gd name="connsiteY10" fmla="*/ 446288 h 1249984"/>
              <a:gd name="connsiteX11" fmla="*/ 2462421 w 3717118"/>
              <a:gd name="connsiteY11" fmla="*/ 144293 h 1249984"/>
              <a:gd name="connsiteX12" fmla="*/ 3607638 w 3717118"/>
              <a:gd name="connsiteY12" fmla="*/ 97342 h 1249984"/>
              <a:gd name="connsiteX0" fmla="*/ 3607638 w 3717118"/>
              <a:gd name="connsiteY0" fmla="*/ 97342 h 1249984"/>
              <a:gd name="connsiteX1" fmla="*/ 3707650 w 3717118"/>
              <a:gd name="connsiteY1" fmla="*/ 219763 h 1249984"/>
              <a:gd name="connsiteX2" fmla="*/ 2811291 w 3717118"/>
              <a:gd name="connsiteY2" fmla="*/ 1087422 h 1249984"/>
              <a:gd name="connsiteX3" fmla="*/ 1728682 w 3717118"/>
              <a:gd name="connsiteY3" fmla="*/ 1231046 h 1249984"/>
              <a:gd name="connsiteX4" fmla="*/ 1702765 w 3717118"/>
              <a:gd name="connsiteY4" fmla="*/ 1215820 h 1249984"/>
              <a:gd name="connsiteX5" fmla="*/ 1554411 w 3717118"/>
              <a:gd name="connsiteY5" fmla="*/ 1222794 h 1249984"/>
              <a:gd name="connsiteX6" fmla="*/ 15 w 3717118"/>
              <a:gd name="connsiteY6" fmla="*/ 625196 h 1249984"/>
              <a:gd name="connsiteX7" fmla="*/ 1577298 w 3717118"/>
              <a:gd name="connsiteY7" fmla="*/ 507446 h 1249984"/>
              <a:gd name="connsiteX8" fmla="*/ 1884745 w 3717118"/>
              <a:gd name="connsiteY8" fmla="*/ 448039 h 1249984"/>
              <a:gd name="connsiteX9" fmla="*/ 1890940 w 3717118"/>
              <a:gd name="connsiteY9" fmla="*/ 448474 h 1249984"/>
              <a:gd name="connsiteX10" fmla="*/ 1893521 w 3717118"/>
              <a:gd name="connsiteY10" fmla="*/ 446288 h 1249984"/>
              <a:gd name="connsiteX11" fmla="*/ 2462421 w 3717118"/>
              <a:gd name="connsiteY11" fmla="*/ 144293 h 1249984"/>
              <a:gd name="connsiteX12" fmla="*/ 3607638 w 3717118"/>
              <a:gd name="connsiteY12" fmla="*/ 97342 h 1249984"/>
              <a:gd name="connsiteX0" fmla="*/ 3607638 w 3717118"/>
              <a:gd name="connsiteY0" fmla="*/ 97342 h 1249984"/>
              <a:gd name="connsiteX1" fmla="*/ 3707650 w 3717118"/>
              <a:gd name="connsiteY1" fmla="*/ 219763 h 1249984"/>
              <a:gd name="connsiteX2" fmla="*/ 2811291 w 3717118"/>
              <a:gd name="connsiteY2" fmla="*/ 1087422 h 1249984"/>
              <a:gd name="connsiteX3" fmla="*/ 1728682 w 3717118"/>
              <a:gd name="connsiteY3" fmla="*/ 1231046 h 1249984"/>
              <a:gd name="connsiteX4" fmla="*/ 1702765 w 3717118"/>
              <a:gd name="connsiteY4" fmla="*/ 1215820 h 1249984"/>
              <a:gd name="connsiteX5" fmla="*/ 1554411 w 3717118"/>
              <a:gd name="connsiteY5" fmla="*/ 1222794 h 1249984"/>
              <a:gd name="connsiteX6" fmla="*/ 15 w 3717118"/>
              <a:gd name="connsiteY6" fmla="*/ 625196 h 1249984"/>
              <a:gd name="connsiteX7" fmla="*/ 1577298 w 3717118"/>
              <a:gd name="connsiteY7" fmla="*/ 507446 h 1249984"/>
              <a:gd name="connsiteX8" fmla="*/ 1884745 w 3717118"/>
              <a:gd name="connsiteY8" fmla="*/ 448039 h 1249984"/>
              <a:gd name="connsiteX9" fmla="*/ 1890940 w 3717118"/>
              <a:gd name="connsiteY9" fmla="*/ 448474 h 1249984"/>
              <a:gd name="connsiteX10" fmla="*/ 1893521 w 3717118"/>
              <a:gd name="connsiteY10" fmla="*/ 446288 h 1249984"/>
              <a:gd name="connsiteX11" fmla="*/ 2462421 w 3717118"/>
              <a:gd name="connsiteY11" fmla="*/ 144293 h 1249984"/>
              <a:gd name="connsiteX12" fmla="*/ 3607638 w 3717118"/>
              <a:gd name="connsiteY12" fmla="*/ 97342 h 1249984"/>
              <a:gd name="connsiteX0" fmla="*/ 3607638 w 3717118"/>
              <a:gd name="connsiteY0" fmla="*/ 97342 h 1249984"/>
              <a:gd name="connsiteX1" fmla="*/ 3707650 w 3717118"/>
              <a:gd name="connsiteY1" fmla="*/ 219763 h 1249984"/>
              <a:gd name="connsiteX2" fmla="*/ 2811291 w 3717118"/>
              <a:gd name="connsiteY2" fmla="*/ 1087422 h 1249984"/>
              <a:gd name="connsiteX3" fmla="*/ 1728682 w 3717118"/>
              <a:gd name="connsiteY3" fmla="*/ 1231046 h 1249984"/>
              <a:gd name="connsiteX4" fmla="*/ 1702765 w 3717118"/>
              <a:gd name="connsiteY4" fmla="*/ 1215820 h 1249984"/>
              <a:gd name="connsiteX5" fmla="*/ 1554411 w 3717118"/>
              <a:gd name="connsiteY5" fmla="*/ 1222794 h 1249984"/>
              <a:gd name="connsiteX6" fmla="*/ 15 w 3717118"/>
              <a:gd name="connsiteY6" fmla="*/ 625196 h 1249984"/>
              <a:gd name="connsiteX7" fmla="*/ 1577298 w 3717118"/>
              <a:gd name="connsiteY7" fmla="*/ 507446 h 1249984"/>
              <a:gd name="connsiteX8" fmla="*/ 1884745 w 3717118"/>
              <a:gd name="connsiteY8" fmla="*/ 448039 h 1249984"/>
              <a:gd name="connsiteX9" fmla="*/ 1890940 w 3717118"/>
              <a:gd name="connsiteY9" fmla="*/ 448474 h 1249984"/>
              <a:gd name="connsiteX10" fmla="*/ 1903665 w 3717118"/>
              <a:gd name="connsiteY10" fmla="*/ 430163 h 1249984"/>
              <a:gd name="connsiteX11" fmla="*/ 2462421 w 3717118"/>
              <a:gd name="connsiteY11" fmla="*/ 144293 h 1249984"/>
              <a:gd name="connsiteX12" fmla="*/ 3607638 w 3717118"/>
              <a:gd name="connsiteY12" fmla="*/ 97342 h 1249984"/>
              <a:gd name="connsiteX0" fmla="*/ 3619616 w 3729096"/>
              <a:gd name="connsiteY0" fmla="*/ 97342 h 1249984"/>
              <a:gd name="connsiteX1" fmla="*/ 3719628 w 3729096"/>
              <a:gd name="connsiteY1" fmla="*/ 219763 h 1249984"/>
              <a:gd name="connsiteX2" fmla="*/ 2823269 w 3729096"/>
              <a:gd name="connsiteY2" fmla="*/ 1087422 h 1249984"/>
              <a:gd name="connsiteX3" fmla="*/ 1740660 w 3729096"/>
              <a:gd name="connsiteY3" fmla="*/ 1231046 h 1249984"/>
              <a:gd name="connsiteX4" fmla="*/ 1714743 w 3729096"/>
              <a:gd name="connsiteY4" fmla="*/ 1215820 h 1249984"/>
              <a:gd name="connsiteX5" fmla="*/ 1566389 w 3729096"/>
              <a:gd name="connsiteY5" fmla="*/ 1222794 h 1249984"/>
              <a:gd name="connsiteX6" fmla="*/ 11993 w 3729096"/>
              <a:gd name="connsiteY6" fmla="*/ 625196 h 1249984"/>
              <a:gd name="connsiteX7" fmla="*/ 885005 w 3729096"/>
              <a:gd name="connsiteY7" fmla="*/ 649459 h 1249984"/>
              <a:gd name="connsiteX8" fmla="*/ 1589276 w 3729096"/>
              <a:gd name="connsiteY8" fmla="*/ 507446 h 1249984"/>
              <a:gd name="connsiteX9" fmla="*/ 1896723 w 3729096"/>
              <a:gd name="connsiteY9" fmla="*/ 448039 h 1249984"/>
              <a:gd name="connsiteX10" fmla="*/ 1902918 w 3729096"/>
              <a:gd name="connsiteY10" fmla="*/ 448474 h 1249984"/>
              <a:gd name="connsiteX11" fmla="*/ 1915643 w 3729096"/>
              <a:gd name="connsiteY11" fmla="*/ 430163 h 1249984"/>
              <a:gd name="connsiteX12" fmla="*/ 2474399 w 3729096"/>
              <a:gd name="connsiteY12" fmla="*/ 144293 h 1249984"/>
              <a:gd name="connsiteX13" fmla="*/ 3619616 w 3729096"/>
              <a:gd name="connsiteY13" fmla="*/ 97342 h 1249984"/>
              <a:gd name="connsiteX0" fmla="*/ 3619423 w 3728903"/>
              <a:gd name="connsiteY0" fmla="*/ 97342 h 1249984"/>
              <a:gd name="connsiteX1" fmla="*/ 3719435 w 3728903"/>
              <a:gd name="connsiteY1" fmla="*/ 219763 h 1249984"/>
              <a:gd name="connsiteX2" fmla="*/ 2823076 w 3728903"/>
              <a:gd name="connsiteY2" fmla="*/ 1087422 h 1249984"/>
              <a:gd name="connsiteX3" fmla="*/ 1740467 w 3728903"/>
              <a:gd name="connsiteY3" fmla="*/ 1231046 h 1249984"/>
              <a:gd name="connsiteX4" fmla="*/ 1714550 w 3728903"/>
              <a:gd name="connsiteY4" fmla="*/ 1215820 h 1249984"/>
              <a:gd name="connsiteX5" fmla="*/ 1566196 w 3728903"/>
              <a:gd name="connsiteY5" fmla="*/ 1222794 h 1249984"/>
              <a:gd name="connsiteX6" fmla="*/ 11800 w 3728903"/>
              <a:gd name="connsiteY6" fmla="*/ 625196 h 1249984"/>
              <a:gd name="connsiteX7" fmla="*/ 884812 w 3728903"/>
              <a:gd name="connsiteY7" fmla="*/ 649459 h 1249984"/>
              <a:gd name="connsiteX8" fmla="*/ 1589083 w 3728903"/>
              <a:gd name="connsiteY8" fmla="*/ 507446 h 1249984"/>
              <a:gd name="connsiteX9" fmla="*/ 1896530 w 3728903"/>
              <a:gd name="connsiteY9" fmla="*/ 448039 h 1249984"/>
              <a:gd name="connsiteX10" fmla="*/ 1902725 w 3728903"/>
              <a:gd name="connsiteY10" fmla="*/ 448474 h 1249984"/>
              <a:gd name="connsiteX11" fmla="*/ 1915450 w 3728903"/>
              <a:gd name="connsiteY11" fmla="*/ 430163 h 1249984"/>
              <a:gd name="connsiteX12" fmla="*/ 2474206 w 3728903"/>
              <a:gd name="connsiteY12" fmla="*/ 144293 h 1249984"/>
              <a:gd name="connsiteX13" fmla="*/ 3619423 w 3728903"/>
              <a:gd name="connsiteY13" fmla="*/ 97342 h 1249984"/>
              <a:gd name="connsiteX0" fmla="*/ 3619423 w 3728903"/>
              <a:gd name="connsiteY0" fmla="*/ 97342 h 1249984"/>
              <a:gd name="connsiteX1" fmla="*/ 3719435 w 3728903"/>
              <a:gd name="connsiteY1" fmla="*/ 219763 h 1249984"/>
              <a:gd name="connsiteX2" fmla="*/ 2823076 w 3728903"/>
              <a:gd name="connsiteY2" fmla="*/ 1087422 h 1249984"/>
              <a:gd name="connsiteX3" fmla="*/ 1740467 w 3728903"/>
              <a:gd name="connsiteY3" fmla="*/ 1231046 h 1249984"/>
              <a:gd name="connsiteX4" fmla="*/ 1714550 w 3728903"/>
              <a:gd name="connsiteY4" fmla="*/ 1215820 h 1249984"/>
              <a:gd name="connsiteX5" fmla="*/ 1566196 w 3728903"/>
              <a:gd name="connsiteY5" fmla="*/ 1222794 h 1249984"/>
              <a:gd name="connsiteX6" fmla="*/ 11800 w 3728903"/>
              <a:gd name="connsiteY6" fmla="*/ 625196 h 1249984"/>
              <a:gd name="connsiteX7" fmla="*/ 884812 w 3728903"/>
              <a:gd name="connsiteY7" fmla="*/ 649459 h 1249984"/>
              <a:gd name="connsiteX8" fmla="*/ 1589083 w 3728903"/>
              <a:gd name="connsiteY8" fmla="*/ 507446 h 1249984"/>
              <a:gd name="connsiteX9" fmla="*/ 1896530 w 3728903"/>
              <a:gd name="connsiteY9" fmla="*/ 448039 h 1249984"/>
              <a:gd name="connsiteX10" fmla="*/ 1902725 w 3728903"/>
              <a:gd name="connsiteY10" fmla="*/ 448474 h 1249984"/>
              <a:gd name="connsiteX11" fmla="*/ 1915450 w 3728903"/>
              <a:gd name="connsiteY11" fmla="*/ 430163 h 1249984"/>
              <a:gd name="connsiteX12" fmla="*/ 2474206 w 3728903"/>
              <a:gd name="connsiteY12" fmla="*/ 144293 h 1249984"/>
              <a:gd name="connsiteX13" fmla="*/ 3619423 w 3728903"/>
              <a:gd name="connsiteY13" fmla="*/ 97342 h 1249984"/>
              <a:gd name="connsiteX0" fmla="*/ 3606690 w 3716170"/>
              <a:gd name="connsiteY0" fmla="*/ 97342 h 1249984"/>
              <a:gd name="connsiteX1" fmla="*/ 3706702 w 3716170"/>
              <a:gd name="connsiteY1" fmla="*/ 219763 h 1249984"/>
              <a:gd name="connsiteX2" fmla="*/ 2810343 w 3716170"/>
              <a:gd name="connsiteY2" fmla="*/ 1087422 h 1249984"/>
              <a:gd name="connsiteX3" fmla="*/ 1727734 w 3716170"/>
              <a:gd name="connsiteY3" fmla="*/ 1231046 h 1249984"/>
              <a:gd name="connsiteX4" fmla="*/ 1701817 w 3716170"/>
              <a:gd name="connsiteY4" fmla="*/ 1215820 h 1249984"/>
              <a:gd name="connsiteX5" fmla="*/ 1553463 w 3716170"/>
              <a:gd name="connsiteY5" fmla="*/ 1222794 h 1249984"/>
              <a:gd name="connsiteX6" fmla="*/ 11987 w 3716170"/>
              <a:gd name="connsiteY6" fmla="*/ 580809 h 1249984"/>
              <a:gd name="connsiteX7" fmla="*/ 872079 w 3716170"/>
              <a:gd name="connsiteY7" fmla="*/ 649459 h 1249984"/>
              <a:gd name="connsiteX8" fmla="*/ 1576350 w 3716170"/>
              <a:gd name="connsiteY8" fmla="*/ 507446 h 1249984"/>
              <a:gd name="connsiteX9" fmla="*/ 1883797 w 3716170"/>
              <a:gd name="connsiteY9" fmla="*/ 448039 h 1249984"/>
              <a:gd name="connsiteX10" fmla="*/ 1889992 w 3716170"/>
              <a:gd name="connsiteY10" fmla="*/ 448474 h 1249984"/>
              <a:gd name="connsiteX11" fmla="*/ 1902717 w 3716170"/>
              <a:gd name="connsiteY11" fmla="*/ 430163 h 1249984"/>
              <a:gd name="connsiteX12" fmla="*/ 2461473 w 3716170"/>
              <a:gd name="connsiteY12" fmla="*/ 144293 h 1249984"/>
              <a:gd name="connsiteX13" fmla="*/ 3606690 w 3716170"/>
              <a:gd name="connsiteY13" fmla="*/ 97342 h 1249984"/>
              <a:gd name="connsiteX0" fmla="*/ 3601368 w 3710848"/>
              <a:gd name="connsiteY0" fmla="*/ 97342 h 1249984"/>
              <a:gd name="connsiteX1" fmla="*/ 3701380 w 3710848"/>
              <a:gd name="connsiteY1" fmla="*/ 219763 h 1249984"/>
              <a:gd name="connsiteX2" fmla="*/ 2805021 w 3710848"/>
              <a:gd name="connsiteY2" fmla="*/ 1087422 h 1249984"/>
              <a:gd name="connsiteX3" fmla="*/ 1722412 w 3710848"/>
              <a:gd name="connsiteY3" fmla="*/ 1231046 h 1249984"/>
              <a:gd name="connsiteX4" fmla="*/ 1696495 w 3710848"/>
              <a:gd name="connsiteY4" fmla="*/ 1215820 h 1249984"/>
              <a:gd name="connsiteX5" fmla="*/ 1548141 w 3710848"/>
              <a:gd name="connsiteY5" fmla="*/ 1222794 h 1249984"/>
              <a:gd name="connsiteX6" fmla="*/ 6665 w 3710848"/>
              <a:gd name="connsiteY6" fmla="*/ 580809 h 1249984"/>
              <a:gd name="connsiteX7" fmla="*/ 866757 w 3710848"/>
              <a:gd name="connsiteY7" fmla="*/ 649459 h 1249984"/>
              <a:gd name="connsiteX8" fmla="*/ 1571028 w 3710848"/>
              <a:gd name="connsiteY8" fmla="*/ 507446 h 1249984"/>
              <a:gd name="connsiteX9" fmla="*/ 1878475 w 3710848"/>
              <a:gd name="connsiteY9" fmla="*/ 448039 h 1249984"/>
              <a:gd name="connsiteX10" fmla="*/ 1884670 w 3710848"/>
              <a:gd name="connsiteY10" fmla="*/ 448474 h 1249984"/>
              <a:gd name="connsiteX11" fmla="*/ 1897395 w 3710848"/>
              <a:gd name="connsiteY11" fmla="*/ 430163 h 1249984"/>
              <a:gd name="connsiteX12" fmla="*/ 2456151 w 3710848"/>
              <a:gd name="connsiteY12" fmla="*/ 144293 h 1249984"/>
              <a:gd name="connsiteX13" fmla="*/ 3601368 w 3710848"/>
              <a:gd name="connsiteY13" fmla="*/ 97342 h 1249984"/>
              <a:gd name="connsiteX0" fmla="*/ 3606139 w 3715619"/>
              <a:gd name="connsiteY0" fmla="*/ 97342 h 1249984"/>
              <a:gd name="connsiteX1" fmla="*/ 3706151 w 3715619"/>
              <a:gd name="connsiteY1" fmla="*/ 219763 h 1249984"/>
              <a:gd name="connsiteX2" fmla="*/ 2809792 w 3715619"/>
              <a:gd name="connsiteY2" fmla="*/ 1087422 h 1249984"/>
              <a:gd name="connsiteX3" fmla="*/ 1727183 w 3715619"/>
              <a:gd name="connsiteY3" fmla="*/ 1231046 h 1249984"/>
              <a:gd name="connsiteX4" fmla="*/ 1701266 w 3715619"/>
              <a:gd name="connsiteY4" fmla="*/ 1215820 h 1249984"/>
              <a:gd name="connsiteX5" fmla="*/ 1534970 w 3715619"/>
              <a:gd name="connsiteY5" fmla="*/ 1143989 h 1249984"/>
              <a:gd name="connsiteX6" fmla="*/ 11436 w 3715619"/>
              <a:gd name="connsiteY6" fmla="*/ 580809 h 1249984"/>
              <a:gd name="connsiteX7" fmla="*/ 871528 w 3715619"/>
              <a:gd name="connsiteY7" fmla="*/ 649459 h 1249984"/>
              <a:gd name="connsiteX8" fmla="*/ 1575799 w 3715619"/>
              <a:gd name="connsiteY8" fmla="*/ 507446 h 1249984"/>
              <a:gd name="connsiteX9" fmla="*/ 1883246 w 3715619"/>
              <a:gd name="connsiteY9" fmla="*/ 448039 h 1249984"/>
              <a:gd name="connsiteX10" fmla="*/ 1889441 w 3715619"/>
              <a:gd name="connsiteY10" fmla="*/ 448474 h 1249984"/>
              <a:gd name="connsiteX11" fmla="*/ 1902166 w 3715619"/>
              <a:gd name="connsiteY11" fmla="*/ 430163 h 1249984"/>
              <a:gd name="connsiteX12" fmla="*/ 2460922 w 3715619"/>
              <a:gd name="connsiteY12" fmla="*/ 144293 h 1249984"/>
              <a:gd name="connsiteX13" fmla="*/ 3606139 w 3715619"/>
              <a:gd name="connsiteY13" fmla="*/ 97342 h 1249984"/>
              <a:gd name="connsiteX0" fmla="*/ 3595947 w 3705427"/>
              <a:gd name="connsiteY0" fmla="*/ 97342 h 1249984"/>
              <a:gd name="connsiteX1" fmla="*/ 3695959 w 3705427"/>
              <a:gd name="connsiteY1" fmla="*/ 219763 h 1249984"/>
              <a:gd name="connsiteX2" fmla="*/ 2799600 w 3705427"/>
              <a:gd name="connsiteY2" fmla="*/ 1087422 h 1249984"/>
              <a:gd name="connsiteX3" fmla="*/ 1716991 w 3705427"/>
              <a:gd name="connsiteY3" fmla="*/ 1231046 h 1249984"/>
              <a:gd name="connsiteX4" fmla="*/ 1691074 w 3705427"/>
              <a:gd name="connsiteY4" fmla="*/ 1215820 h 1249984"/>
              <a:gd name="connsiteX5" fmla="*/ 1524778 w 3705427"/>
              <a:gd name="connsiteY5" fmla="*/ 1143989 h 1249984"/>
              <a:gd name="connsiteX6" fmla="*/ 1244 w 3705427"/>
              <a:gd name="connsiteY6" fmla="*/ 580809 h 1249984"/>
              <a:gd name="connsiteX7" fmla="*/ 861336 w 3705427"/>
              <a:gd name="connsiteY7" fmla="*/ 649459 h 1249984"/>
              <a:gd name="connsiteX8" fmla="*/ 1565607 w 3705427"/>
              <a:gd name="connsiteY8" fmla="*/ 507446 h 1249984"/>
              <a:gd name="connsiteX9" fmla="*/ 1873054 w 3705427"/>
              <a:gd name="connsiteY9" fmla="*/ 448039 h 1249984"/>
              <a:gd name="connsiteX10" fmla="*/ 1879249 w 3705427"/>
              <a:gd name="connsiteY10" fmla="*/ 448474 h 1249984"/>
              <a:gd name="connsiteX11" fmla="*/ 1891974 w 3705427"/>
              <a:gd name="connsiteY11" fmla="*/ 430163 h 1249984"/>
              <a:gd name="connsiteX12" fmla="*/ 2450730 w 3705427"/>
              <a:gd name="connsiteY12" fmla="*/ 144293 h 1249984"/>
              <a:gd name="connsiteX13" fmla="*/ 3595947 w 3705427"/>
              <a:gd name="connsiteY13" fmla="*/ 97342 h 1249984"/>
              <a:gd name="connsiteX0" fmla="*/ 3605470 w 3714950"/>
              <a:gd name="connsiteY0" fmla="*/ 97342 h 1249984"/>
              <a:gd name="connsiteX1" fmla="*/ 3705482 w 3714950"/>
              <a:gd name="connsiteY1" fmla="*/ 219763 h 1249984"/>
              <a:gd name="connsiteX2" fmla="*/ 2809123 w 3714950"/>
              <a:gd name="connsiteY2" fmla="*/ 1087422 h 1249984"/>
              <a:gd name="connsiteX3" fmla="*/ 1726514 w 3714950"/>
              <a:gd name="connsiteY3" fmla="*/ 1231046 h 1249984"/>
              <a:gd name="connsiteX4" fmla="*/ 1700597 w 3714950"/>
              <a:gd name="connsiteY4" fmla="*/ 1215820 h 1249984"/>
              <a:gd name="connsiteX5" fmla="*/ 1512020 w 3714950"/>
              <a:gd name="connsiteY5" fmla="*/ 1167482 h 1249984"/>
              <a:gd name="connsiteX6" fmla="*/ 10767 w 3714950"/>
              <a:gd name="connsiteY6" fmla="*/ 580809 h 1249984"/>
              <a:gd name="connsiteX7" fmla="*/ 870859 w 3714950"/>
              <a:gd name="connsiteY7" fmla="*/ 649459 h 1249984"/>
              <a:gd name="connsiteX8" fmla="*/ 1575130 w 3714950"/>
              <a:gd name="connsiteY8" fmla="*/ 507446 h 1249984"/>
              <a:gd name="connsiteX9" fmla="*/ 1882577 w 3714950"/>
              <a:gd name="connsiteY9" fmla="*/ 448039 h 1249984"/>
              <a:gd name="connsiteX10" fmla="*/ 1888772 w 3714950"/>
              <a:gd name="connsiteY10" fmla="*/ 448474 h 1249984"/>
              <a:gd name="connsiteX11" fmla="*/ 1901497 w 3714950"/>
              <a:gd name="connsiteY11" fmla="*/ 430163 h 1249984"/>
              <a:gd name="connsiteX12" fmla="*/ 2460253 w 3714950"/>
              <a:gd name="connsiteY12" fmla="*/ 144293 h 1249984"/>
              <a:gd name="connsiteX13" fmla="*/ 3605470 w 3714950"/>
              <a:gd name="connsiteY13" fmla="*/ 97342 h 1249984"/>
              <a:gd name="connsiteX0" fmla="*/ 3605470 w 3714950"/>
              <a:gd name="connsiteY0" fmla="*/ 97342 h 1249984"/>
              <a:gd name="connsiteX1" fmla="*/ 3705482 w 3714950"/>
              <a:gd name="connsiteY1" fmla="*/ 219763 h 1249984"/>
              <a:gd name="connsiteX2" fmla="*/ 2809123 w 3714950"/>
              <a:gd name="connsiteY2" fmla="*/ 1087422 h 1249984"/>
              <a:gd name="connsiteX3" fmla="*/ 1726514 w 3714950"/>
              <a:gd name="connsiteY3" fmla="*/ 1231046 h 1249984"/>
              <a:gd name="connsiteX4" fmla="*/ 1700597 w 3714950"/>
              <a:gd name="connsiteY4" fmla="*/ 1215820 h 1249984"/>
              <a:gd name="connsiteX5" fmla="*/ 1512020 w 3714950"/>
              <a:gd name="connsiteY5" fmla="*/ 1167482 h 1249984"/>
              <a:gd name="connsiteX6" fmla="*/ 10767 w 3714950"/>
              <a:gd name="connsiteY6" fmla="*/ 580809 h 1249984"/>
              <a:gd name="connsiteX7" fmla="*/ 870859 w 3714950"/>
              <a:gd name="connsiteY7" fmla="*/ 649459 h 1249984"/>
              <a:gd name="connsiteX8" fmla="*/ 1575130 w 3714950"/>
              <a:gd name="connsiteY8" fmla="*/ 507446 h 1249984"/>
              <a:gd name="connsiteX9" fmla="*/ 1882577 w 3714950"/>
              <a:gd name="connsiteY9" fmla="*/ 448039 h 1249984"/>
              <a:gd name="connsiteX10" fmla="*/ 1888772 w 3714950"/>
              <a:gd name="connsiteY10" fmla="*/ 448474 h 1249984"/>
              <a:gd name="connsiteX11" fmla="*/ 1901497 w 3714950"/>
              <a:gd name="connsiteY11" fmla="*/ 430163 h 1249984"/>
              <a:gd name="connsiteX12" fmla="*/ 2460253 w 3714950"/>
              <a:gd name="connsiteY12" fmla="*/ 144293 h 1249984"/>
              <a:gd name="connsiteX13" fmla="*/ 3605470 w 3714950"/>
              <a:gd name="connsiteY13" fmla="*/ 97342 h 1249984"/>
              <a:gd name="connsiteX0" fmla="*/ 3597295 w 3706775"/>
              <a:gd name="connsiteY0" fmla="*/ 97342 h 1249984"/>
              <a:gd name="connsiteX1" fmla="*/ 3697307 w 3706775"/>
              <a:gd name="connsiteY1" fmla="*/ 219763 h 1249984"/>
              <a:gd name="connsiteX2" fmla="*/ 2800948 w 3706775"/>
              <a:gd name="connsiteY2" fmla="*/ 1087422 h 1249984"/>
              <a:gd name="connsiteX3" fmla="*/ 1718339 w 3706775"/>
              <a:gd name="connsiteY3" fmla="*/ 1231046 h 1249984"/>
              <a:gd name="connsiteX4" fmla="*/ 1692422 w 3706775"/>
              <a:gd name="connsiteY4" fmla="*/ 1215820 h 1249984"/>
              <a:gd name="connsiteX5" fmla="*/ 1503845 w 3706775"/>
              <a:gd name="connsiteY5" fmla="*/ 1167482 h 1249984"/>
              <a:gd name="connsiteX6" fmla="*/ 2592 w 3706775"/>
              <a:gd name="connsiteY6" fmla="*/ 580809 h 1249984"/>
              <a:gd name="connsiteX7" fmla="*/ 862684 w 3706775"/>
              <a:gd name="connsiteY7" fmla="*/ 649459 h 1249984"/>
              <a:gd name="connsiteX8" fmla="*/ 1566955 w 3706775"/>
              <a:gd name="connsiteY8" fmla="*/ 507446 h 1249984"/>
              <a:gd name="connsiteX9" fmla="*/ 1874402 w 3706775"/>
              <a:gd name="connsiteY9" fmla="*/ 448039 h 1249984"/>
              <a:gd name="connsiteX10" fmla="*/ 1880597 w 3706775"/>
              <a:gd name="connsiteY10" fmla="*/ 448474 h 1249984"/>
              <a:gd name="connsiteX11" fmla="*/ 1893322 w 3706775"/>
              <a:gd name="connsiteY11" fmla="*/ 430163 h 1249984"/>
              <a:gd name="connsiteX12" fmla="*/ 2452078 w 3706775"/>
              <a:gd name="connsiteY12" fmla="*/ 144293 h 1249984"/>
              <a:gd name="connsiteX13" fmla="*/ 3597295 w 3706775"/>
              <a:gd name="connsiteY13" fmla="*/ 97342 h 124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6775" h="1249984">
                <a:moveTo>
                  <a:pt x="3597295" y="97342"/>
                </a:moveTo>
                <a:cubicBezTo>
                  <a:pt x="3644968" y="130067"/>
                  <a:pt x="3679244" y="170931"/>
                  <a:pt x="3697307" y="219763"/>
                </a:cubicBezTo>
                <a:cubicBezTo>
                  <a:pt x="3793645" y="480201"/>
                  <a:pt x="3130776" y="918875"/>
                  <a:pt x="2800948" y="1087422"/>
                </a:cubicBezTo>
                <a:cubicBezTo>
                  <a:pt x="2471120" y="1255969"/>
                  <a:pt x="2121401" y="1272036"/>
                  <a:pt x="1718339" y="1231046"/>
                </a:cubicBezTo>
                <a:lnTo>
                  <a:pt x="1692422" y="1215820"/>
                </a:lnTo>
                <a:cubicBezTo>
                  <a:pt x="1648808" y="1216816"/>
                  <a:pt x="1547459" y="1166486"/>
                  <a:pt x="1503845" y="1167482"/>
                </a:cubicBezTo>
                <a:cubicBezTo>
                  <a:pt x="619602" y="1151963"/>
                  <a:pt x="-46948" y="748803"/>
                  <a:pt x="2592" y="580809"/>
                </a:cubicBezTo>
                <a:cubicBezTo>
                  <a:pt x="52132" y="412815"/>
                  <a:pt x="613506" y="587679"/>
                  <a:pt x="862684" y="649459"/>
                </a:cubicBezTo>
                <a:cubicBezTo>
                  <a:pt x="1143252" y="565941"/>
                  <a:pt x="1398335" y="541016"/>
                  <a:pt x="1566955" y="507446"/>
                </a:cubicBezTo>
                <a:cubicBezTo>
                  <a:pt x="1735575" y="473876"/>
                  <a:pt x="1771679" y="443278"/>
                  <a:pt x="1874402" y="448039"/>
                </a:cubicBezTo>
                <a:lnTo>
                  <a:pt x="1880597" y="448474"/>
                </a:lnTo>
                <a:lnTo>
                  <a:pt x="1893322" y="430163"/>
                </a:lnTo>
                <a:cubicBezTo>
                  <a:pt x="2045413" y="316100"/>
                  <a:pt x="2230310" y="226326"/>
                  <a:pt x="2452078" y="144293"/>
                </a:cubicBezTo>
                <a:cubicBezTo>
                  <a:pt x="2932577" y="-33447"/>
                  <a:pt x="3390713" y="-44467"/>
                  <a:pt x="3597295" y="97342"/>
                </a:cubicBezTo>
                <a:close/>
              </a:path>
            </a:pathLst>
          </a:custGeom>
          <a:solidFill>
            <a:srgbClr val="00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5" name="楕円 284"/>
          <p:cNvSpPr/>
          <p:nvPr/>
        </p:nvSpPr>
        <p:spPr>
          <a:xfrm>
            <a:off x="6918810" y="2372658"/>
            <a:ext cx="1492868" cy="1287052"/>
          </a:xfrm>
          <a:prstGeom prst="ellipse">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bwMode="white">
          <a:xfrm>
            <a:off x="4553716" y="2216322"/>
            <a:ext cx="1087804" cy="264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旧居留地</a:t>
            </a:r>
          </a:p>
        </p:txBody>
      </p:sp>
      <p:sp>
        <p:nvSpPr>
          <p:cNvPr id="287" name="線吹き出し 2 286"/>
          <p:cNvSpPr/>
          <p:nvPr/>
        </p:nvSpPr>
        <p:spPr>
          <a:xfrm flipH="1">
            <a:off x="2818613" y="1930321"/>
            <a:ext cx="1972045" cy="651872"/>
          </a:xfrm>
          <a:prstGeom prst="callout2">
            <a:avLst>
              <a:gd name="adj1" fmla="val 82955"/>
              <a:gd name="adj2" fmla="val 1130"/>
              <a:gd name="adj3" fmla="val 82954"/>
              <a:gd name="adj4" fmla="val -30860"/>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楕円 287"/>
          <p:cNvSpPr/>
          <p:nvPr/>
        </p:nvSpPr>
        <p:spPr>
          <a:xfrm>
            <a:off x="5659610" y="2597675"/>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bwMode="white">
          <a:xfrm>
            <a:off x="4809172" y="2744080"/>
            <a:ext cx="689831" cy="221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南京町</a:t>
            </a:r>
          </a:p>
        </p:txBody>
      </p:sp>
      <p:sp>
        <p:nvSpPr>
          <p:cNvPr id="290" name="線吹き出し 2 289"/>
          <p:cNvSpPr/>
          <p:nvPr/>
        </p:nvSpPr>
        <p:spPr>
          <a:xfrm flipH="1">
            <a:off x="2907804" y="2100349"/>
            <a:ext cx="1797241" cy="651872"/>
          </a:xfrm>
          <a:prstGeom prst="callout2">
            <a:avLst>
              <a:gd name="adj1" fmla="val 135645"/>
              <a:gd name="adj2" fmla="val -11442"/>
              <a:gd name="adj3" fmla="val 135644"/>
              <a:gd name="adj4" fmla="val -39279"/>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楕円 290"/>
          <p:cNvSpPr/>
          <p:nvPr/>
        </p:nvSpPr>
        <p:spPr>
          <a:xfrm>
            <a:off x="5472919" y="2764182"/>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bwMode="white">
          <a:xfrm>
            <a:off x="5471414" y="2144608"/>
            <a:ext cx="1268547" cy="215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阪神甲子園球場</a:t>
            </a:r>
          </a:p>
        </p:txBody>
      </p:sp>
      <p:sp>
        <p:nvSpPr>
          <p:cNvPr id="293" name="線吹き出し 2 292"/>
          <p:cNvSpPr/>
          <p:nvPr/>
        </p:nvSpPr>
        <p:spPr>
          <a:xfrm flipH="1">
            <a:off x="4159712" y="1821388"/>
            <a:ext cx="1797241" cy="651872"/>
          </a:xfrm>
          <a:prstGeom prst="callout2">
            <a:avLst>
              <a:gd name="adj1" fmla="val 88888"/>
              <a:gd name="adj2" fmla="val 22938"/>
              <a:gd name="adj3" fmla="val 84503"/>
              <a:gd name="adj4" fmla="val -37161"/>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楕円 293"/>
          <p:cNvSpPr/>
          <p:nvPr/>
        </p:nvSpPr>
        <p:spPr>
          <a:xfrm>
            <a:off x="6711604" y="2488742"/>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bwMode="white">
          <a:xfrm>
            <a:off x="3492921" y="2539027"/>
            <a:ext cx="1087804" cy="264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明石公園</a:t>
            </a:r>
          </a:p>
        </p:txBody>
      </p:sp>
      <p:sp>
        <p:nvSpPr>
          <p:cNvPr id="296" name="線吹き出し 2 295"/>
          <p:cNvSpPr/>
          <p:nvPr/>
        </p:nvSpPr>
        <p:spPr>
          <a:xfrm flipH="1">
            <a:off x="1827900" y="2649878"/>
            <a:ext cx="1797241" cy="651872"/>
          </a:xfrm>
          <a:prstGeom prst="callout2">
            <a:avLst>
              <a:gd name="adj1" fmla="val 23135"/>
              <a:gd name="adj2" fmla="val -9037"/>
              <a:gd name="adj3" fmla="val 21672"/>
              <a:gd name="adj4" fmla="val -42636"/>
              <a:gd name="adj5" fmla="val 104707"/>
              <a:gd name="adj6" fmla="val -445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楕円 296"/>
          <p:cNvSpPr/>
          <p:nvPr/>
        </p:nvSpPr>
        <p:spPr>
          <a:xfrm>
            <a:off x="4359964" y="3059718"/>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正方形/長方形 299"/>
          <p:cNvSpPr/>
          <p:nvPr/>
        </p:nvSpPr>
        <p:spPr bwMode="white">
          <a:xfrm>
            <a:off x="2841846" y="2944784"/>
            <a:ext cx="1214988" cy="227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明石海峡大橋</a:t>
            </a:r>
          </a:p>
        </p:txBody>
      </p:sp>
      <p:sp>
        <p:nvSpPr>
          <p:cNvPr id="301" name="線吹き出し 2 300"/>
          <p:cNvSpPr/>
          <p:nvPr/>
        </p:nvSpPr>
        <p:spPr>
          <a:xfrm flipH="1">
            <a:off x="1761189" y="2952846"/>
            <a:ext cx="1797241" cy="651872"/>
          </a:xfrm>
          <a:prstGeom prst="callout2">
            <a:avLst>
              <a:gd name="adj1" fmla="val 34337"/>
              <a:gd name="adj2" fmla="val 37148"/>
              <a:gd name="adj3" fmla="val 34336"/>
              <a:gd name="adj4" fmla="val -23733"/>
              <a:gd name="adj5" fmla="val 76430"/>
              <a:gd name="adj6" fmla="val -5433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bwMode="white">
          <a:xfrm>
            <a:off x="5125575" y="3601618"/>
            <a:ext cx="1258068" cy="223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六甲アイランド</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4" name="線吹き出し 2 303"/>
          <p:cNvSpPr/>
          <p:nvPr/>
        </p:nvSpPr>
        <p:spPr>
          <a:xfrm flipH="1">
            <a:off x="2569707" y="4162651"/>
            <a:ext cx="2673824" cy="651872"/>
          </a:xfrm>
          <a:prstGeom prst="callout2">
            <a:avLst>
              <a:gd name="adj1" fmla="val -54028"/>
              <a:gd name="adj2" fmla="val -1822"/>
              <a:gd name="adj3" fmla="val -57643"/>
              <a:gd name="adj4" fmla="val -37351"/>
              <a:gd name="adj5" fmla="val -202177"/>
              <a:gd name="adj6" fmla="val -3542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楕円 304"/>
          <p:cNvSpPr/>
          <p:nvPr/>
        </p:nvSpPr>
        <p:spPr>
          <a:xfrm>
            <a:off x="6121761" y="2772883"/>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bwMode="white">
          <a:xfrm>
            <a:off x="3658074" y="2141106"/>
            <a:ext cx="1116914" cy="2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須磨離宮公園</a:t>
            </a:r>
          </a:p>
        </p:txBody>
      </p:sp>
      <p:sp>
        <p:nvSpPr>
          <p:cNvPr id="307" name="線吹き出し 2 306"/>
          <p:cNvSpPr/>
          <p:nvPr/>
        </p:nvSpPr>
        <p:spPr>
          <a:xfrm flipH="1">
            <a:off x="2201328" y="2543603"/>
            <a:ext cx="1797241" cy="651872"/>
          </a:xfrm>
          <a:prstGeom prst="callout2">
            <a:avLst>
              <a:gd name="adj1" fmla="val -25472"/>
              <a:gd name="adj2" fmla="val 14348"/>
              <a:gd name="adj3" fmla="val -25079"/>
              <a:gd name="adj4" fmla="val -37196"/>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楕円 307"/>
          <p:cNvSpPr/>
          <p:nvPr/>
        </p:nvSpPr>
        <p:spPr>
          <a:xfrm>
            <a:off x="4774988" y="3037539"/>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bwMode="white">
          <a:xfrm>
            <a:off x="8460468" y="3322049"/>
            <a:ext cx="686725" cy="240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新世界</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3" name="楕円 312"/>
          <p:cNvSpPr/>
          <p:nvPr/>
        </p:nvSpPr>
        <p:spPr>
          <a:xfrm>
            <a:off x="7597550" y="3152454"/>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bwMode="white">
          <a:xfrm>
            <a:off x="8546484" y="2372167"/>
            <a:ext cx="719100" cy="278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USJ</a:t>
            </a:r>
          </a:p>
        </p:txBody>
      </p:sp>
      <p:sp>
        <p:nvSpPr>
          <p:cNvPr id="315" name="線吹き出し 2 314"/>
          <p:cNvSpPr/>
          <p:nvPr/>
        </p:nvSpPr>
        <p:spPr>
          <a:xfrm flipV="1">
            <a:off x="8249872" y="2034971"/>
            <a:ext cx="2900105" cy="327980"/>
          </a:xfrm>
          <a:prstGeom prst="callout2">
            <a:avLst>
              <a:gd name="adj1" fmla="val -81605"/>
              <a:gd name="adj2" fmla="val 30013"/>
              <a:gd name="adj3" fmla="val -82326"/>
              <a:gd name="adj4" fmla="val 11016"/>
              <a:gd name="adj5" fmla="val -177952"/>
              <a:gd name="adj6" fmla="val -38028"/>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楕円 318"/>
          <p:cNvSpPr/>
          <p:nvPr/>
        </p:nvSpPr>
        <p:spPr>
          <a:xfrm>
            <a:off x="7750028" y="2876217"/>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bwMode="white">
          <a:xfrm>
            <a:off x="8460468" y="2956577"/>
            <a:ext cx="654109" cy="21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大阪城</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8" name="グループ化 7"/>
          <p:cNvGrpSpPr/>
          <p:nvPr/>
        </p:nvGrpSpPr>
        <p:grpSpPr>
          <a:xfrm>
            <a:off x="6399785" y="4879895"/>
            <a:ext cx="4080813" cy="1578718"/>
            <a:chOff x="6399785" y="4803695"/>
            <a:chExt cx="4080813" cy="1578718"/>
          </a:xfrm>
        </p:grpSpPr>
        <p:sp>
          <p:nvSpPr>
            <p:cNvPr id="321" name="正方形/長方形 320"/>
            <p:cNvSpPr/>
            <p:nvPr/>
          </p:nvSpPr>
          <p:spPr bwMode="white">
            <a:xfrm>
              <a:off x="7155344" y="5440393"/>
              <a:ext cx="1205813" cy="14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りんくうタウン</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2" name="楕円 321"/>
            <p:cNvSpPr/>
            <p:nvPr/>
          </p:nvSpPr>
          <p:spPr>
            <a:xfrm>
              <a:off x="6399785" y="4803695"/>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線吹き出し 2 324"/>
            <p:cNvSpPr/>
            <p:nvPr/>
          </p:nvSpPr>
          <p:spPr>
            <a:xfrm>
              <a:off x="7580493" y="5845546"/>
              <a:ext cx="2900105" cy="536867"/>
            </a:xfrm>
            <a:prstGeom prst="callout2">
              <a:avLst>
                <a:gd name="adj1" fmla="val -42174"/>
                <a:gd name="adj2" fmla="val 23380"/>
                <a:gd name="adj3" fmla="val -45048"/>
                <a:gd name="adj4" fmla="val -10991"/>
                <a:gd name="adj5" fmla="val -182676"/>
                <a:gd name="adj6" fmla="val -38407"/>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6676404" y="5379337"/>
            <a:ext cx="4071091" cy="1583101"/>
            <a:chOff x="6676404" y="5303137"/>
            <a:chExt cx="4071091" cy="1583101"/>
          </a:xfrm>
        </p:grpSpPr>
        <p:sp>
          <p:nvSpPr>
            <p:cNvPr id="323" name="正方形/長方形 322"/>
            <p:cNvSpPr/>
            <p:nvPr/>
          </p:nvSpPr>
          <p:spPr bwMode="white">
            <a:xfrm>
              <a:off x="7025973" y="5708805"/>
              <a:ext cx="1258068" cy="22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犬鳴山温泉</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4" name="楕円 323"/>
            <p:cNvSpPr/>
            <p:nvPr/>
          </p:nvSpPr>
          <p:spPr>
            <a:xfrm>
              <a:off x="6676404" y="5303137"/>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線吹き出し 2 325"/>
            <p:cNvSpPr/>
            <p:nvPr/>
          </p:nvSpPr>
          <p:spPr>
            <a:xfrm>
              <a:off x="7847390" y="6349371"/>
              <a:ext cx="2900105" cy="536867"/>
            </a:xfrm>
            <a:prstGeom prst="callout2">
              <a:avLst>
                <a:gd name="adj1" fmla="val -73400"/>
                <a:gd name="adj2" fmla="val 9387"/>
                <a:gd name="adj3" fmla="val -73435"/>
                <a:gd name="adj4" fmla="val -22026"/>
                <a:gd name="adj5" fmla="val -182676"/>
                <a:gd name="adj6" fmla="val -38407"/>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8" name="楕円 327"/>
          <p:cNvSpPr/>
          <p:nvPr/>
        </p:nvSpPr>
        <p:spPr>
          <a:xfrm>
            <a:off x="6798669" y="3044236"/>
            <a:ext cx="216000" cy="216000"/>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p:cNvSpPr/>
          <p:nvPr/>
        </p:nvSpPr>
        <p:spPr bwMode="white">
          <a:xfrm>
            <a:off x="2823050" y="1332632"/>
            <a:ext cx="1001080" cy="238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世界遺産</a:t>
            </a:r>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a:t>
            </a:r>
          </a:p>
        </p:txBody>
      </p:sp>
      <p:sp>
        <p:nvSpPr>
          <p:cNvPr id="330" name="正方形/長方形 329"/>
          <p:cNvSpPr/>
          <p:nvPr/>
        </p:nvSpPr>
        <p:spPr bwMode="white">
          <a:xfrm>
            <a:off x="2926686" y="1465620"/>
            <a:ext cx="772217" cy="285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姫路城</a:t>
            </a:r>
          </a:p>
        </p:txBody>
      </p:sp>
      <p:sp>
        <p:nvSpPr>
          <p:cNvPr id="331" name="正方形/長方形 330"/>
          <p:cNvSpPr/>
          <p:nvPr/>
        </p:nvSpPr>
        <p:spPr bwMode="white">
          <a:xfrm>
            <a:off x="8567151" y="4205445"/>
            <a:ext cx="1108114" cy="28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世界遺産</a:t>
            </a:r>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a:t>
            </a:r>
          </a:p>
        </p:txBody>
      </p:sp>
      <p:sp>
        <p:nvSpPr>
          <p:cNvPr id="332" name="楕円 331"/>
          <p:cNvSpPr/>
          <p:nvPr/>
        </p:nvSpPr>
        <p:spPr>
          <a:xfrm>
            <a:off x="7373368" y="3827264"/>
            <a:ext cx="306439" cy="306439"/>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楕円 332"/>
          <p:cNvSpPr/>
          <p:nvPr/>
        </p:nvSpPr>
        <p:spPr>
          <a:xfrm>
            <a:off x="7077370" y="2922625"/>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p:cNvSpPr/>
          <p:nvPr/>
        </p:nvSpPr>
        <p:spPr bwMode="white">
          <a:xfrm>
            <a:off x="8500978" y="3656829"/>
            <a:ext cx="686725" cy="240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海遊館</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35" name="線吹き出し 2 334"/>
          <p:cNvSpPr/>
          <p:nvPr/>
        </p:nvSpPr>
        <p:spPr>
          <a:xfrm>
            <a:off x="7873983" y="4220153"/>
            <a:ext cx="2900105" cy="536867"/>
          </a:xfrm>
          <a:prstGeom prst="callout2">
            <a:avLst>
              <a:gd name="adj1" fmla="val -58159"/>
              <a:gd name="adj2" fmla="val 45265"/>
              <a:gd name="adj3" fmla="val -57662"/>
              <a:gd name="adj4" fmla="val 23097"/>
              <a:gd name="adj5" fmla="val -212482"/>
              <a:gd name="adj6" fmla="val -22379"/>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楕円 335"/>
          <p:cNvSpPr/>
          <p:nvPr/>
        </p:nvSpPr>
        <p:spPr>
          <a:xfrm>
            <a:off x="7171953" y="3012378"/>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楕円 336"/>
          <p:cNvSpPr/>
          <p:nvPr/>
        </p:nvSpPr>
        <p:spPr>
          <a:xfrm>
            <a:off x="6599311" y="1880856"/>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bwMode="white">
          <a:xfrm>
            <a:off x="6480039" y="1438052"/>
            <a:ext cx="1268547" cy="30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宝塚大劇場</a:t>
            </a:r>
          </a:p>
        </p:txBody>
      </p:sp>
      <p:sp>
        <p:nvSpPr>
          <p:cNvPr id="339" name="線吹き出し 2 338"/>
          <p:cNvSpPr/>
          <p:nvPr/>
        </p:nvSpPr>
        <p:spPr>
          <a:xfrm>
            <a:off x="6487208" y="1230607"/>
            <a:ext cx="1279336" cy="651872"/>
          </a:xfrm>
          <a:prstGeom prst="callout2">
            <a:avLst>
              <a:gd name="adj1" fmla="val 82458"/>
              <a:gd name="adj2" fmla="val 8099"/>
              <a:gd name="adj3" fmla="val 81679"/>
              <a:gd name="adj4" fmla="val -36290"/>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bwMode="white">
          <a:xfrm>
            <a:off x="5893708" y="1526263"/>
            <a:ext cx="900659" cy="193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有馬温泉</a:t>
            </a:r>
            <a:endParaRPr kumimoji="1" lang="en-US" altLang="ja-JP" sz="12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341" name="線吹き出し 2 340"/>
          <p:cNvSpPr/>
          <p:nvPr/>
        </p:nvSpPr>
        <p:spPr>
          <a:xfrm>
            <a:off x="7445019" y="1162883"/>
            <a:ext cx="1707857" cy="651872"/>
          </a:xfrm>
          <a:prstGeom prst="callout2">
            <a:avLst>
              <a:gd name="adj1" fmla="val 88693"/>
              <a:gd name="adj2" fmla="val 1455"/>
              <a:gd name="adj3" fmla="val 85965"/>
              <a:gd name="adj4" fmla="val -37691"/>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楕円 341"/>
          <p:cNvSpPr/>
          <p:nvPr/>
        </p:nvSpPr>
        <p:spPr>
          <a:xfrm>
            <a:off x="5843075" y="1925906"/>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線吹き出し 2 342"/>
          <p:cNvSpPr/>
          <p:nvPr/>
        </p:nvSpPr>
        <p:spPr>
          <a:xfrm flipH="1" flipV="1">
            <a:off x="144506" y="2294568"/>
            <a:ext cx="1797241" cy="868953"/>
          </a:xfrm>
          <a:prstGeom prst="callout2">
            <a:avLst>
              <a:gd name="adj1" fmla="val 170874"/>
              <a:gd name="adj2" fmla="val -93229"/>
              <a:gd name="adj3" fmla="val 170873"/>
              <a:gd name="adj4" fmla="val -44235"/>
              <a:gd name="adj5" fmla="val 132408"/>
              <a:gd name="adj6" fmla="val -2604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楕円 344"/>
          <p:cNvSpPr/>
          <p:nvPr/>
        </p:nvSpPr>
        <p:spPr>
          <a:xfrm>
            <a:off x="5596842" y="2849496"/>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bwMode="white">
          <a:xfrm>
            <a:off x="8361157" y="4445925"/>
            <a:ext cx="1493610" cy="22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百舌鳥・古市古墳群</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7" name="線吹き出し 2 346"/>
          <p:cNvSpPr/>
          <p:nvPr/>
        </p:nvSpPr>
        <p:spPr>
          <a:xfrm>
            <a:off x="7542798" y="4949818"/>
            <a:ext cx="1675460" cy="816596"/>
          </a:xfrm>
          <a:prstGeom prst="callout2">
            <a:avLst>
              <a:gd name="adj1" fmla="val -28940"/>
              <a:gd name="adj2" fmla="val 136158"/>
              <a:gd name="adj3" fmla="val -29308"/>
              <a:gd name="adj4" fmla="val 52064"/>
              <a:gd name="adj5" fmla="val -114925"/>
              <a:gd name="adj6" fmla="val -1521"/>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4874448" y="5903050"/>
            <a:ext cx="1817621" cy="864000"/>
            <a:chOff x="5052222" y="5336093"/>
            <a:chExt cx="1817621" cy="864000"/>
          </a:xfrm>
        </p:grpSpPr>
        <p:sp>
          <p:nvSpPr>
            <p:cNvPr id="350" name="正方形/長方形 349"/>
            <p:cNvSpPr/>
            <p:nvPr/>
          </p:nvSpPr>
          <p:spPr>
            <a:xfrm>
              <a:off x="5052222" y="5336093"/>
              <a:ext cx="1817621" cy="864000"/>
            </a:xfrm>
            <a:prstGeom prst="rect">
              <a:avLst/>
            </a:prstGeom>
            <a:solidFill>
              <a:srgbClr val="00FF00"/>
            </a:solidFill>
            <a:ln>
              <a:solidFill>
                <a:srgbClr val="00FF00"/>
              </a:solidFill>
            </a:ln>
          </p:spPr>
          <p:txBody>
            <a:bodyPr wrap="square">
              <a:spAutoFit/>
            </a:bodyPr>
            <a:lstStyle/>
            <a:p>
              <a:pPr lvl="0" algn="ctr">
                <a:lnSpc>
                  <a:spcPct val="150000"/>
                </a:lnSpc>
              </a:pP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51" name="正方形/長方形 350"/>
            <p:cNvSpPr/>
            <p:nvPr/>
          </p:nvSpPr>
          <p:spPr>
            <a:xfrm>
              <a:off x="5098956" y="5402820"/>
              <a:ext cx="1720695" cy="738664"/>
            </a:xfrm>
            <a:prstGeom prst="rect">
              <a:avLst/>
            </a:prstGeom>
            <a:solidFill>
              <a:schemeClr val="bg1"/>
            </a:solidFill>
            <a:ln w="79375" cmpd="dbl">
              <a:solidFill>
                <a:srgbClr val="00FF00"/>
              </a:solidFill>
            </a:ln>
          </p:spPr>
          <p:txBody>
            <a:bodyPr wrap="square">
              <a:spAutoFit/>
            </a:bodyPr>
            <a:lstStyle/>
            <a:p>
              <a:pPr lvl="0" algn="ctr">
                <a:lnSpc>
                  <a:spcPct val="150000"/>
                </a:lnSpc>
              </a:pPr>
              <a:r>
                <a:rPr lang="ja-JP" altLang="en-US" sz="1400" u="sng" dirty="0">
                  <a:solidFill>
                    <a:prstClr val="black"/>
                  </a:solidFill>
                  <a:latin typeface="UD デジタル 教科書体 NK-B" panose="02020700000000000000" pitchFamily="18" charset="-128"/>
                  <a:ea typeface="UD デジタル 教科書体 NK-B" panose="02020700000000000000" pitchFamily="18" charset="-128"/>
                </a:rPr>
                <a:t>大阪府南部エリア</a:t>
              </a:r>
              <a:endParaRPr lang="en-US" altLang="ja-JP" sz="1400" u="sng" dirty="0">
                <a:solidFill>
                  <a:prstClr val="black"/>
                </a:solidFill>
                <a:latin typeface="UD デジタル 教科書体 NK-B" panose="02020700000000000000" pitchFamily="18" charset="-128"/>
                <a:ea typeface="UD デジタル 教科書体 NK-B" panose="02020700000000000000" pitchFamily="18" charset="-128"/>
              </a:endParaRPr>
            </a:p>
            <a:p>
              <a:pPr lvl="0" algn="ctr">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～歴史とロマンと伝統文化、自然が共存するエリア～</a:t>
              </a:r>
            </a:p>
          </p:txBody>
        </p:sp>
      </p:grpSp>
      <p:grpSp>
        <p:nvGrpSpPr>
          <p:cNvPr id="353" name="グループ化 352"/>
          <p:cNvGrpSpPr/>
          <p:nvPr/>
        </p:nvGrpSpPr>
        <p:grpSpPr>
          <a:xfrm>
            <a:off x="6899963" y="4565596"/>
            <a:ext cx="4080813" cy="1578718"/>
            <a:chOff x="6399785" y="4803695"/>
            <a:chExt cx="4080813" cy="1578718"/>
          </a:xfrm>
        </p:grpSpPr>
        <p:sp>
          <p:nvSpPr>
            <p:cNvPr id="354" name="正方形/長方形 353"/>
            <p:cNvSpPr/>
            <p:nvPr/>
          </p:nvSpPr>
          <p:spPr bwMode="white">
            <a:xfrm>
              <a:off x="7097371" y="5255665"/>
              <a:ext cx="1467213" cy="27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岸和田</a:t>
              </a:r>
              <a:r>
                <a:rPr kumimoji="1" lang="ja-JP" altLang="en-US" sz="1200" dirty="0" err="1">
                  <a:solidFill>
                    <a:schemeClr val="tx1"/>
                  </a:solidFill>
                  <a:latin typeface="UD デジタル 教科書体 NK-B" panose="02020700000000000000" pitchFamily="18" charset="-128"/>
                  <a:ea typeface="UD デジタル 教科書体 NK-B" panose="02020700000000000000" pitchFamily="18" charset="-128"/>
                </a:rPr>
                <a:t>だんじり</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祭り</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5" name="楕円 354"/>
            <p:cNvSpPr/>
            <p:nvPr/>
          </p:nvSpPr>
          <p:spPr>
            <a:xfrm>
              <a:off x="6399785" y="4803695"/>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線吹き出し 2 355"/>
            <p:cNvSpPr/>
            <p:nvPr/>
          </p:nvSpPr>
          <p:spPr>
            <a:xfrm>
              <a:off x="7580493" y="5845546"/>
              <a:ext cx="2900105" cy="536867"/>
            </a:xfrm>
            <a:prstGeom prst="callout2">
              <a:avLst>
                <a:gd name="adj1" fmla="val -66304"/>
                <a:gd name="adj2" fmla="val 31526"/>
                <a:gd name="adj3" fmla="val -69177"/>
                <a:gd name="adj4" fmla="val -14932"/>
                <a:gd name="adj5" fmla="val -182676"/>
                <a:gd name="adj6" fmla="val -38407"/>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7" name="グループ化 356"/>
          <p:cNvGrpSpPr/>
          <p:nvPr/>
        </p:nvGrpSpPr>
        <p:grpSpPr>
          <a:xfrm>
            <a:off x="6138518" y="5217981"/>
            <a:ext cx="4071091" cy="1583101"/>
            <a:chOff x="6676404" y="5303137"/>
            <a:chExt cx="4071091" cy="1583101"/>
          </a:xfrm>
        </p:grpSpPr>
        <p:sp>
          <p:nvSpPr>
            <p:cNvPr id="358" name="正方形/長方形 357"/>
            <p:cNvSpPr/>
            <p:nvPr/>
          </p:nvSpPr>
          <p:spPr bwMode="white">
            <a:xfrm>
              <a:off x="7624572" y="6254693"/>
              <a:ext cx="1258068" cy="22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マーブル</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ビーチ</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9" name="楕円 358"/>
            <p:cNvSpPr/>
            <p:nvPr/>
          </p:nvSpPr>
          <p:spPr>
            <a:xfrm>
              <a:off x="6676404" y="5303137"/>
              <a:ext cx="114914" cy="114914"/>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線吹き出し 2 359"/>
            <p:cNvSpPr/>
            <p:nvPr/>
          </p:nvSpPr>
          <p:spPr>
            <a:xfrm>
              <a:off x="7847390" y="6349371"/>
              <a:ext cx="2900105" cy="536867"/>
            </a:xfrm>
            <a:prstGeom prst="callout2">
              <a:avLst>
                <a:gd name="adj1" fmla="val 28320"/>
                <a:gd name="adj2" fmla="val 33034"/>
                <a:gd name="adj3" fmla="val 28285"/>
                <a:gd name="adj4" fmla="val -4509"/>
                <a:gd name="adj5" fmla="val -182676"/>
                <a:gd name="adj6" fmla="val -38407"/>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7847390" y="1494862"/>
            <a:ext cx="2023697" cy="865005"/>
            <a:chOff x="7882303" y="1155990"/>
            <a:chExt cx="2023697" cy="900000"/>
          </a:xfrm>
        </p:grpSpPr>
        <p:sp>
          <p:nvSpPr>
            <p:cNvPr id="362" name="正方形/長方形 361"/>
            <p:cNvSpPr/>
            <p:nvPr/>
          </p:nvSpPr>
          <p:spPr>
            <a:xfrm>
              <a:off x="7882303" y="1155990"/>
              <a:ext cx="2023697" cy="900000"/>
            </a:xfrm>
            <a:prstGeom prst="rect">
              <a:avLst/>
            </a:prstGeom>
            <a:solidFill>
              <a:srgbClr val="FFCC00"/>
            </a:solidFill>
            <a:ln>
              <a:solidFill>
                <a:srgbClr val="FFCC00"/>
              </a:solidFill>
            </a:ln>
          </p:spPr>
          <p:txBody>
            <a:bodyPr wrap="square">
              <a:spAutoFit/>
            </a:bodyPr>
            <a:lstStyle/>
            <a:p>
              <a:pPr lvl="0" algn="ctr">
                <a:lnSpc>
                  <a:spcPct val="150000"/>
                </a:lnSpc>
              </a:pP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63" name="正方形/長方形 362"/>
            <p:cNvSpPr/>
            <p:nvPr/>
          </p:nvSpPr>
          <p:spPr>
            <a:xfrm>
              <a:off x="7934336" y="1249325"/>
              <a:ext cx="1915782" cy="738664"/>
            </a:xfrm>
            <a:prstGeom prst="rect">
              <a:avLst/>
            </a:prstGeom>
            <a:solidFill>
              <a:schemeClr val="bg1"/>
            </a:solidFill>
            <a:ln w="79375" cmpd="dbl">
              <a:solidFill>
                <a:srgbClr val="FFCC00"/>
              </a:solidFill>
            </a:ln>
          </p:spPr>
          <p:txBody>
            <a:bodyPr wrap="square">
              <a:spAutoFit/>
            </a:bodyPr>
            <a:lstStyle/>
            <a:p>
              <a:pPr lvl="0" algn="ctr">
                <a:lnSpc>
                  <a:spcPct val="150000"/>
                </a:lnSpc>
              </a:pPr>
              <a:r>
                <a:rPr lang="ja-JP" altLang="en-US" sz="1400" u="sng" dirty="0">
                  <a:solidFill>
                    <a:prstClr val="black"/>
                  </a:solidFill>
                  <a:latin typeface="UD デジタル 教科書体 NK-B" panose="02020700000000000000" pitchFamily="18" charset="-128"/>
                  <a:ea typeface="UD デジタル 教科書体 NK-B" panose="02020700000000000000" pitchFamily="18" charset="-128"/>
                </a:rPr>
                <a:t>大阪市エリア</a:t>
              </a:r>
            </a:p>
            <a:p>
              <a:pPr lvl="0" algn="ctr">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～エンターテイメントの中心地・エネルギッシュな繁華街～</a:t>
              </a:r>
            </a:p>
          </p:txBody>
        </p:sp>
      </p:grpSp>
      <p:sp>
        <p:nvSpPr>
          <p:cNvPr id="365" name="線吹き出し 2 364"/>
          <p:cNvSpPr/>
          <p:nvPr/>
        </p:nvSpPr>
        <p:spPr>
          <a:xfrm flipV="1">
            <a:off x="6463904" y="2298025"/>
            <a:ext cx="1818927" cy="405491"/>
          </a:xfrm>
          <a:prstGeom prst="callout2">
            <a:avLst>
              <a:gd name="adj1" fmla="val -110331"/>
              <a:gd name="adj2" fmla="val 21645"/>
              <a:gd name="adj3" fmla="val -110065"/>
              <a:gd name="adj4" fmla="val 3117"/>
              <a:gd name="adj5" fmla="val -332279"/>
              <a:gd name="adj6" fmla="val -13335"/>
            </a:avLst>
          </a:prstGeom>
          <a:noFill/>
          <a:ln w="571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6" name="グループ化 365"/>
          <p:cNvGrpSpPr/>
          <p:nvPr/>
        </p:nvGrpSpPr>
        <p:grpSpPr>
          <a:xfrm>
            <a:off x="3966428" y="1347498"/>
            <a:ext cx="1768640" cy="756000"/>
            <a:chOff x="7882303" y="1155990"/>
            <a:chExt cx="2023697" cy="900000"/>
          </a:xfrm>
        </p:grpSpPr>
        <p:sp>
          <p:nvSpPr>
            <p:cNvPr id="367" name="正方形/長方形 366"/>
            <p:cNvSpPr/>
            <p:nvPr/>
          </p:nvSpPr>
          <p:spPr>
            <a:xfrm>
              <a:off x="7882303" y="1155990"/>
              <a:ext cx="2023697" cy="900000"/>
            </a:xfrm>
            <a:prstGeom prst="rect">
              <a:avLst/>
            </a:prstGeom>
            <a:solidFill>
              <a:srgbClr val="FF0000"/>
            </a:solidFill>
            <a:ln>
              <a:solidFill>
                <a:srgbClr val="FF0000"/>
              </a:solidFill>
            </a:ln>
          </p:spPr>
          <p:txBody>
            <a:bodyPr wrap="square">
              <a:spAutoFit/>
            </a:bodyPr>
            <a:lstStyle/>
            <a:p>
              <a:pPr lvl="0" algn="ctr">
                <a:lnSpc>
                  <a:spcPct val="150000"/>
                </a:lnSpc>
              </a:pP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68" name="正方形/長方形 367"/>
            <p:cNvSpPr/>
            <p:nvPr/>
          </p:nvSpPr>
          <p:spPr>
            <a:xfrm>
              <a:off x="7934336" y="1249325"/>
              <a:ext cx="1915782" cy="728571"/>
            </a:xfrm>
            <a:prstGeom prst="rect">
              <a:avLst/>
            </a:prstGeom>
            <a:solidFill>
              <a:schemeClr val="bg1"/>
            </a:solidFill>
            <a:ln w="79375" cmpd="dbl">
              <a:solidFill>
                <a:srgbClr val="FF0000"/>
              </a:solidFill>
            </a:ln>
          </p:spPr>
          <p:txBody>
            <a:bodyPr wrap="square">
              <a:spAutoFit/>
            </a:bodyPr>
            <a:lstStyle/>
            <a:p>
              <a:pPr lvl="0" algn="ctr">
                <a:lnSpc>
                  <a:spcPct val="150000"/>
                </a:lnSpc>
              </a:pPr>
              <a:r>
                <a:rPr lang="ja-JP" altLang="en-US" sz="1400" u="sng" dirty="0">
                  <a:solidFill>
                    <a:prstClr val="black"/>
                  </a:solidFill>
                  <a:latin typeface="UD デジタル 教科書体 NK-B" panose="02020700000000000000" pitchFamily="18" charset="-128"/>
                  <a:ea typeface="UD デジタル 教科書体 NK-B" panose="02020700000000000000" pitchFamily="18" charset="-128"/>
                </a:rPr>
                <a:t>神戸・阪神エリア</a:t>
              </a:r>
            </a:p>
            <a:p>
              <a:pPr lvl="0" algn="ctr">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～異国情緒漂うまち～</a:t>
              </a:r>
            </a:p>
          </p:txBody>
        </p:sp>
      </p:grpSp>
      <p:grpSp>
        <p:nvGrpSpPr>
          <p:cNvPr id="15" name="グループ化 14"/>
          <p:cNvGrpSpPr/>
          <p:nvPr/>
        </p:nvGrpSpPr>
        <p:grpSpPr>
          <a:xfrm>
            <a:off x="414816" y="2294509"/>
            <a:ext cx="1768640" cy="745647"/>
            <a:chOff x="174510" y="2896395"/>
            <a:chExt cx="1768640" cy="756000"/>
          </a:xfrm>
        </p:grpSpPr>
        <p:sp>
          <p:nvSpPr>
            <p:cNvPr id="374" name="正方形/長方形 373"/>
            <p:cNvSpPr/>
            <p:nvPr/>
          </p:nvSpPr>
          <p:spPr>
            <a:xfrm>
              <a:off x="174510" y="2896395"/>
              <a:ext cx="1768640" cy="756000"/>
            </a:xfrm>
            <a:prstGeom prst="rect">
              <a:avLst/>
            </a:prstGeom>
            <a:solidFill>
              <a:srgbClr val="3F63A4"/>
            </a:solidFill>
            <a:ln>
              <a:solidFill>
                <a:srgbClr val="3F63A4"/>
              </a:solidFill>
            </a:ln>
          </p:spPr>
          <p:txBody>
            <a:bodyPr wrap="square">
              <a:spAutoFit/>
            </a:bodyPr>
            <a:lstStyle/>
            <a:p>
              <a:pPr lvl="0" algn="ctr">
                <a:lnSpc>
                  <a:spcPct val="150000"/>
                </a:lnSpc>
              </a:pP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75" name="正方形/長方形 374"/>
            <p:cNvSpPr/>
            <p:nvPr/>
          </p:nvSpPr>
          <p:spPr>
            <a:xfrm>
              <a:off x="219985" y="3000196"/>
              <a:ext cx="1674326" cy="577081"/>
            </a:xfrm>
            <a:prstGeom prst="rect">
              <a:avLst/>
            </a:prstGeom>
            <a:solidFill>
              <a:schemeClr val="bg1"/>
            </a:solidFill>
            <a:ln w="79375" cmpd="dbl">
              <a:solidFill>
                <a:srgbClr val="3F63A4"/>
              </a:solidFill>
            </a:ln>
          </p:spPr>
          <p:txBody>
            <a:bodyPr wrap="square">
              <a:spAutoFit/>
            </a:bodyPr>
            <a:lstStyle/>
            <a:p>
              <a:pPr lvl="0" algn="ctr">
                <a:lnSpc>
                  <a:spcPct val="150000"/>
                </a:lnSpc>
              </a:pPr>
              <a:r>
                <a:rPr lang="ja-JP" altLang="en-US" sz="1400" u="sng" dirty="0">
                  <a:solidFill>
                    <a:prstClr val="black"/>
                  </a:solidFill>
                  <a:latin typeface="UD デジタル 教科書体 NK-B" panose="02020700000000000000" pitchFamily="18" charset="-128"/>
                  <a:ea typeface="UD デジタル 教科書体 NK-B" panose="02020700000000000000" pitchFamily="18" charset="-128"/>
                </a:rPr>
                <a:t>播磨エリア</a:t>
              </a:r>
            </a:p>
            <a:p>
              <a:pPr lvl="0" algn="ctr">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～豊かな自然と歴史～</a:t>
              </a:r>
            </a:p>
          </p:txBody>
        </p:sp>
      </p:grpSp>
      <p:grpSp>
        <p:nvGrpSpPr>
          <p:cNvPr id="14" name="グループ化 13"/>
          <p:cNvGrpSpPr/>
          <p:nvPr/>
        </p:nvGrpSpPr>
        <p:grpSpPr>
          <a:xfrm>
            <a:off x="206012" y="5866004"/>
            <a:ext cx="1768640" cy="828000"/>
            <a:chOff x="425653" y="5790709"/>
            <a:chExt cx="1768640" cy="828000"/>
          </a:xfrm>
        </p:grpSpPr>
        <p:sp>
          <p:nvSpPr>
            <p:cNvPr id="377" name="正方形/長方形 376"/>
            <p:cNvSpPr/>
            <p:nvPr/>
          </p:nvSpPr>
          <p:spPr>
            <a:xfrm>
              <a:off x="425653" y="5790709"/>
              <a:ext cx="1768640" cy="828000"/>
            </a:xfrm>
            <a:prstGeom prst="rect">
              <a:avLst/>
            </a:prstGeom>
            <a:solidFill>
              <a:srgbClr val="00B050"/>
            </a:solidFill>
            <a:ln>
              <a:solidFill>
                <a:srgbClr val="00B050"/>
              </a:solidFill>
            </a:ln>
          </p:spPr>
          <p:txBody>
            <a:bodyPr wrap="square">
              <a:spAutoFit/>
            </a:bodyPr>
            <a:lstStyle/>
            <a:p>
              <a:pPr lvl="0" algn="ctr">
                <a:lnSpc>
                  <a:spcPct val="150000"/>
                </a:lnSpc>
              </a:pP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78" name="正方形/長方形 377"/>
            <p:cNvSpPr/>
            <p:nvPr/>
          </p:nvSpPr>
          <p:spPr>
            <a:xfrm>
              <a:off x="466819" y="5835144"/>
              <a:ext cx="1674326" cy="738664"/>
            </a:xfrm>
            <a:prstGeom prst="rect">
              <a:avLst/>
            </a:prstGeom>
            <a:solidFill>
              <a:schemeClr val="bg1"/>
            </a:solidFill>
            <a:ln w="79375" cmpd="dbl">
              <a:solidFill>
                <a:srgbClr val="00B050"/>
              </a:solidFill>
            </a:ln>
          </p:spPr>
          <p:txBody>
            <a:bodyPr wrap="square">
              <a:spAutoFit/>
            </a:bodyPr>
            <a:lstStyle/>
            <a:p>
              <a:pPr lvl="0" algn="ctr">
                <a:lnSpc>
                  <a:spcPct val="150000"/>
                </a:lnSpc>
              </a:pPr>
              <a:r>
                <a:rPr lang="ja-JP" altLang="en-US" sz="1400" u="sng" dirty="0">
                  <a:solidFill>
                    <a:prstClr val="black"/>
                  </a:solidFill>
                  <a:latin typeface="UD デジタル 教科書体 NK-B" panose="02020700000000000000" pitchFamily="18" charset="-128"/>
                  <a:ea typeface="UD デジタル 教科書体 NK-B" panose="02020700000000000000" pitchFamily="18" charset="-128"/>
                </a:rPr>
                <a:t>淡路エリア</a:t>
              </a:r>
            </a:p>
            <a:p>
              <a:pPr lvl="0" algn="ctr">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～瀬戸内海最大のリゾートアイランド～</a:t>
              </a:r>
            </a:p>
          </p:txBody>
        </p:sp>
      </p:grpSp>
      <p:grpSp>
        <p:nvGrpSpPr>
          <p:cNvPr id="18" name="グループ化 17"/>
          <p:cNvGrpSpPr/>
          <p:nvPr/>
        </p:nvGrpSpPr>
        <p:grpSpPr>
          <a:xfrm>
            <a:off x="4202086" y="3959491"/>
            <a:ext cx="2700000" cy="886958"/>
            <a:chOff x="4137691" y="3959491"/>
            <a:chExt cx="2700000" cy="886958"/>
          </a:xfrm>
        </p:grpSpPr>
        <p:sp>
          <p:nvSpPr>
            <p:cNvPr id="10" name="正方形/長方形 9"/>
            <p:cNvSpPr/>
            <p:nvPr/>
          </p:nvSpPr>
          <p:spPr>
            <a:xfrm>
              <a:off x="4405032" y="3959491"/>
              <a:ext cx="2165380" cy="886958"/>
            </a:xfrm>
            <a:prstGeom prst="ellipse">
              <a:avLst/>
            </a:prstGeom>
            <a:solidFill>
              <a:srgbClr val="2F55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85" name="グループ化 384"/>
            <p:cNvGrpSpPr/>
            <p:nvPr/>
          </p:nvGrpSpPr>
          <p:grpSpPr>
            <a:xfrm>
              <a:off x="4137691" y="4031651"/>
              <a:ext cx="2700000" cy="756000"/>
              <a:chOff x="4367082" y="4325110"/>
              <a:chExt cx="2847986" cy="354769"/>
            </a:xfrm>
            <a:solidFill>
              <a:schemeClr val="bg1"/>
            </a:solidFill>
          </p:grpSpPr>
          <p:sp>
            <p:nvSpPr>
              <p:cNvPr id="386" name="正方形/長方形 9"/>
              <p:cNvSpPr>
                <a:spLocks noChangeAspect="1"/>
              </p:cNvSpPr>
              <p:nvPr/>
            </p:nvSpPr>
            <p:spPr>
              <a:xfrm>
                <a:off x="4848902" y="4325110"/>
                <a:ext cx="1883159" cy="354769"/>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正方形/長方形 363"/>
              <p:cNvSpPr/>
              <p:nvPr/>
            </p:nvSpPr>
            <p:spPr bwMode="white">
              <a:xfrm>
                <a:off x="4367082" y="4325932"/>
                <a:ext cx="2847986" cy="311984"/>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万博・</a:t>
                </a:r>
                <a:r>
                  <a:rPr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IR</a:t>
                </a: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予定地</a:t>
                </a:r>
                <a:endParaRPr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grpSp>
      <p:sp>
        <p:nvSpPr>
          <p:cNvPr id="398" name="フリーフォーム 397"/>
          <p:cNvSpPr/>
          <p:nvPr/>
        </p:nvSpPr>
        <p:spPr>
          <a:xfrm>
            <a:off x="2260369" y="3435318"/>
            <a:ext cx="2299752" cy="3229029"/>
          </a:xfrm>
          <a:custGeom>
            <a:avLst/>
            <a:gdLst>
              <a:gd name="connsiteX0" fmla="*/ 1803631 w 2299752"/>
              <a:gd name="connsiteY0" fmla="*/ 2660682 h 3229029"/>
              <a:gd name="connsiteX1" fmla="*/ 1270231 w 2299752"/>
              <a:gd name="connsiteY1" fmla="*/ 2914682 h 3229029"/>
              <a:gd name="connsiteX2" fmla="*/ 901931 w 2299752"/>
              <a:gd name="connsiteY2" fmla="*/ 3194082 h 3229029"/>
              <a:gd name="connsiteX3" fmla="*/ 520931 w 2299752"/>
              <a:gd name="connsiteY3" fmla="*/ 3206782 h 3229029"/>
              <a:gd name="connsiteX4" fmla="*/ 292331 w 2299752"/>
              <a:gd name="connsiteY4" fmla="*/ 3028982 h 3229029"/>
              <a:gd name="connsiteX5" fmla="*/ 305031 w 2299752"/>
              <a:gd name="connsiteY5" fmla="*/ 2952782 h 3229029"/>
              <a:gd name="connsiteX6" fmla="*/ 406631 w 2299752"/>
              <a:gd name="connsiteY6" fmla="*/ 2774982 h 3229029"/>
              <a:gd name="connsiteX7" fmla="*/ 305031 w 2299752"/>
              <a:gd name="connsiteY7" fmla="*/ 2749582 h 3229029"/>
              <a:gd name="connsiteX8" fmla="*/ 139931 w 2299752"/>
              <a:gd name="connsiteY8" fmla="*/ 2813082 h 3229029"/>
              <a:gd name="connsiteX9" fmla="*/ 89131 w 2299752"/>
              <a:gd name="connsiteY9" fmla="*/ 2749582 h 3229029"/>
              <a:gd name="connsiteX10" fmla="*/ 231 w 2299752"/>
              <a:gd name="connsiteY10" fmla="*/ 2584482 h 3229029"/>
              <a:gd name="connsiteX11" fmla="*/ 63731 w 2299752"/>
              <a:gd name="connsiteY11" fmla="*/ 2330482 h 3229029"/>
              <a:gd name="connsiteX12" fmla="*/ 76431 w 2299752"/>
              <a:gd name="connsiteY12" fmla="*/ 2241582 h 3229029"/>
              <a:gd name="connsiteX13" fmla="*/ 266931 w 2299752"/>
              <a:gd name="connsiteY13" fmla="*/ 2241582 h 3229029"/>
              <a:gd name="connsiteX14" fmla="*/ 495531 w 2299752"/>
              <a:gd name="connsiteY14" fmla="*/ 2076482 h 3229029"/>
              <a:gd name="connsiteX15" fmla="*/ 559031 w 2299752"/>
              <a:gd name="connsiteY15" fmla="*/ 1847882 h 3229029"/>
              <a:gd name="connsiteX16" fmla="*/ 736831 w 2299752"/>
              <a:gd name="connsiteY16" fmla="*/ 1593882 h 3229029"/>
              <a:gd name="connsiteX17" fmla="*/ 901931 w 2299752"/>
              <a:gd name="connsiteY17" fmla="*/ 1162082 h 3229029"/>
              <a:gd name="connsiteX18" fmla="*/ 1041631 w 2299752"/>
              <a:gd name="connsiteY18" fmla="*/ 1098582 h 3229029"/>
              <a:gd name="connsiteX19" fmla="*/ 1130531 w 2299752"/>
              <a:gd name="connsiteY19" fmla="*/ 1098582 h 3229029"/>
              <a:gd name="connsiteX20" fmla="*/ 1384531 w 2299752"/>
              <a:gd name="connsiteY20" fmla="*/ 679482 h 3229029"/>
              <a:gd name="connsiteX21" fmla="*/ 1486131 w 2299752"/>
              <a:gd name="connsiteY21" fmla="*/ 679482 h 3229029"/>
              <a:gd name="connsiteX22" fmla="*/ 1803631 w 2299752"/>
              <a:gd name="connsiteY22" fmla="*/ 463582 h 3229029"/>
              <a:gd name="connsiteX23" fmla="*/ 1943331 w 2299752"/>
              <a:gd name="connsiteY23" fmla="*/ 158782 h 3229029"/>
              <a:gd name="connsiteX24" fmla="*/ 2095731 w 2299752"/>
              <a:gd name="connsiteY24" fmla="*/ 19082 h 3229029"/>
              <a:gd name="connsiteX25" fmla="*/ 2210031 w 2299752"/>
              <a:gd name="connsiteY25" fmla="*/ 19082 h 3229029"/>
              <a:gd name="connsiteX26" fmla="*/ 2298931 w 2299752"/>
              <a:gd name="connsiteY26" fmla="*/ 184182 h 3229029"/>
              <a:gd name="connsiteX27" fmla="*/ 2248131 w 2299752"/>
              <a:gd name="connsiteY27" fmla="*/ 311182 h 3229029"/>
              <a:gd name="connsiteX28" fmla="*/ 2146531 w 2299752"/>
              <a:gd name="connsiteY28" fmla="*/ 400082 h 3229029"/>
              <a:gd name="connsiteX29" fmla="*/ 2083031 w 2299752"/>
              <a:gd name="connsiteY29" fmla="*/ 590582 h 3229029"/>
              <a:gd name="connsiteX30" fmla="*/ 2044931 w 2299752"/>
              <a:gd name="connsiteY30" fmla="*/ 717582 h 3229029"/>
              <a:gd name="connsiteX31" fmla="*/ 1905231 w 2299752"/>
              <a:gd name="connsiteY31" fmla="*/ 895382 h 3229029"/>
              <a:gd name="connsiteX32" fmla="*/ 1524231 w 2299752"/>
              <a:gd name="connsiteY32" fmla="*/ 1517682 h 3229029"/>
              <a:gd name="connsiteX33" fmla="*/ 1460731 w 2299752"/>
              <a:gd name="connsiteY33" fmla="*/ 1758982 h 3229029"/>
              <a:gd name="connsiteX34" fmla="*/ 1473431 w 2299752"/>
              <a:gd name="connsiteY34" fmla="*/ 1974882 h 3229029"/>
              <a:gd name="connsiteX35" fmla="*/ 1562331 w 2299752"/>
              <a:gd name="connsiteY35" fmla="*/ 2127282 h 3229029"/>
              <a:gd name="connsiteX36" fmla="*/ 1625831 w 2299752"/>
              <a:gd name="connsiteY36" fmla="*/ 2305082 h 3229029"/>
              <a:gd name="connsiteX37" fmla="*/ 1752831 w 2299752"/>
              <a:gd name="connsiteY37" fmla="*/ 2470182 h 3229029"/>
              <a:gd name="connsiteX38" fmla="*/ 1867131 w 2299752"/>
              <a:gd name="connsiteY38" fmla="*/ 2559082 h 3229029"/>
              <a:gd name="connsiteX39" fmla="*/ 1803631 w 2299752"/>
              <a:gd name="connsiteY39" fmla="*/ 2660682 h 322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99752" h="3229029">
                <a:moveTo>
                  <a:pt x="1803631" y="2660682"/>
                </a:moveTo>
                <a:cubicBezTo>
                  <a:pt x="1704148" y="2719949"/>
                  <a:pt x="1420514" y="2825782"/>
                  <a:pt x="1270231" y="2914682"/>
                </a:cubicBezTo>
                <a:cubicBezTo>
                  <a:pt x="1119948" y="3003582"/>
                  <a:pt x="1026814" y="3145399"/>
                  <a:pt x="901931" y="3194082"/>
                </a:cubicBezTo>
                <a:cubicBezTo>
                  <a:pt x="777048" y="3242765"/>
                  <a:pt x="622531" y="3234299"/>
                  <a:pt x="520931" y="3206782"/>
                </a:cubicBezTo>
                <a:cubicBezTo>
                  <a:pt x="419331" y="3179265"/>
                  <a:pt x="328314" y="3071315"/>
                  <a:pt x="292331" y="3028982"/>
                </a:cubicBezTo>
                <a:cubicBezTo>
                  <a:pt x="256348" y="2986649"/>
                  <a:pt x="285981" y="2995115"/>
                  <a:pt x="305031" y="2952782"/>
                </a:cubicBezTo>
                <a:cubicBezTo>
                  <a:pt x="324081" y="2910449"/>
                  <a:pt x="406631" y="2808849"/>
                  <a:pt x="406631" y="2774982"/>
                </a:cubicBezTo>
                <a:cubicBezTo>
                  <a:pt x="406631" y="2741115"/>
                  <a:pt x="349481" y="2743232"/>
                  <a:pt x="305031" y="2749582"/>
                </a:cubicBezTo>
                <a:cubicBezTo>
                  <a:pt x="260581" y="2755932"/>
                  <a:pt x="175914" y="2813082"/>
                  <a:pt x="139931" y="2813082"/>
                </a:cubicBezTo>
                <a:cubicBezTo>
                  <a:pt x="103948" y="2813082"/>
                  <a:pt x="112414" y="2787682"/>
                  <a:pt x="89131" y="2749582"/>
                </a:cubicBezTo>
                <a:cubicBezTo>
                  <a:pt x="65848" y="2711482"/>
                  <a:pt x="4464" y="2654332"/>
                  <a:pt x="231" y="2584482"/>
                </a:cubicBezTo>
                <a:cubicBezTo>
                  <a:pt x="-4002" y="2514632"/>
                  <a:pt x="51031" y="2387632"/>
                  <a:pt x="63731" y="2330482"/>
                </a:cubicBezTo>
                <a:cubicBezTo>
                  <a:pt x="76431" y="2273332"/>
                  <a:pt x="42564" y="2256399"/>
                  <a:pt x="76431" y="2241582"/>
                </a:cubicBezTo>
                <a:cubicBezTo>
                  <a:pt x="110298" y="2226765"/>
                  <a:pt x="197081" y="2269099"/>
                  <a:pt x="266931" y="2241582"/>
                </a:cubicBezTo>
                <a:cubicBezTo>
                  <a:pt x="336781" y="2214065"/>
                  <a:pt x="446848" y="2142099"/>
                  <a:pt x="495531" y="2076482"/>
                </a:cubicBezTo>
                <a:cubicBezTo>
                  <a:pt x="544214" y="2010865"/>
                  <a:pt x="518814" y="1928315"/>
                  <a:pt x="559031" y="1847882"/>
                </a:cubicBezTo>
                <a:cubicBezTo>
                  <a:pt x="599248" y="1767449"/>
                  <a:pt x="679681" y="1708182"/>
                  <a:pt x="736831" y="1593882"/>
                </a:cubicBezTo>
                <a:cubicBezTo>
                  <a:pt x="793981" y="1479582"/>
                  <a:pt x="851131" y="1244632"/>
                  <a:pt x="901931" y="1162082"/>
                </a:cubicBezTo>
                <a:cubicBezTo>
                  <a:pt x="952731" y="1079532"/>
                  <a:pt x="1003531" y="1109165"/>
                  <a:pt x="1041631" y="1098582"/>
                </a:cubicBezTo>
                <a:cubicBezTo>
                  <a:pt x="1079731" y="1087999"/>
                  <a:pt x="1073381" y="1168432"/>
                  <a:pt x="1130531" y="1098582"/>
                </a:cubicBezTo>
                <a:cubicBezTo>
                  <a:pt x="1187681" y="1028732"/>
                  <a:pt x="1325264" y="749332"/>
                  <a:pt x="1384531" y="679482"/>
                </a:cubicBezTo>
                <a:cubicBezTo>
                  <a:pt x="1443798" y="609632"/>
                  <a:pt x="1416281" y="715465"/>
                  <a:pt x="1486131" y="679482"/>
                </a:cubicBezTo>
                <a:cubicBezTo>
                  <a:pt x="1555981" y="643499"/>
                  <a:pt x="1727431" y="550365"/>
                  <a:pt x="1803631" y="463582"/>
                </a:cubicBezTo>
                <a:cubicBezTo>
                  <a:pt x="1879831" y="376799"/>
                  <a:pt x="1894648" y="232865"/>
                  <a:pt x="1943331" y="158782"/>
                </a:cubicBezTo>
                <a:cubicBezTo>
                  <a:pt x="1992014" y="84699"/>
                  <a:pt x="2051281" y="42365"/>
                  <a:pt x="2095731" y="19082"/>
                </a:cubicBezTo>
                <a:cubicBezTo>
                  <a:pt x="2140181" y="-4201"/>
                  <a:pt x="2176164" y="-8435"/>
                  <a:pt x="2210031" y="19082"/>
                </a:cubicBezTo>
                <a:cubicBezTo>
                  <a:pt x="2243898" y="46599"/>
                  <a:pt x="2292581" y="135499"/>
                  <a:pt x="2298931" y="184182"/>
                </a:cubicBezTo>
                <a:cubicBezTo>
                  <a:pt x="2305281" y="232865"/>
                  <a:pt x="2273531" y="275199"/>
                  <a:pt x="2248131" y="311182"/>
                </a:cubicBezTo>
                <a:cubicBezTo>
                  <a:pt x="2222731" y="347165"/>
                  <a:pt x="2174048" y="353515"/>
                  <a:pt x="2146531" y="400082"/>
                </a:cubicBezTo>
                <a:cubicBezTo>
                  <a:pt x="2119014" y="446649"/>
                  <a:pt x="2099964" y="537665"/>
                  <a:pt x="2083031" y="590582"/>
                </a:cubicBezTo>
                <a:cubicBezTo>
                  <a:pt x="2066098" y="643499"/>
                  <a:pt x="2074564" y="666782"/>
                  <a:pt x="2044931" y="717582"/>
                </a:cubicBezTo>
                <a:cubicBezTo>
                  <a:pt x="2015298" y="768382"/>
                  <a:pt x="1992014" y="762032"/>
                  <a:pt x="1905231" y="895382"/>
                </a:cubicBezTo>
                <a:cubicBezTo>
                  <a:pt x="1818448" y="1028732"/>
                  <a:pt x="1598314" y="1373749"/>
                  <a:pt x="1524231" y="1517682"/>
                </a:cubicBezTo>
                <a:cubicBezTo>
                  <a:pt x="1450148" y="1661615"/>
                  <a:pt x="1469198" y="1682782"/>
                  <a:pt x="1460731" y="1758982"/>
                </a:cubicBezTo>
                <a:cubicBezTo>
                  <a:pt x="1452264" y="1835182"/>
                  <a:pt x="1456498" y="1913499"/>
                  <a:pt x="1473431" y="1974882"/>
                </a:cubicBezTo>
                <a:cubicBezTo>
                  <a:pt x="1490364" y="2036265"/>
                  <a:pt x="1536931" y="2072249"/>
                  <a:pt x="1562331" y="2127282"/>
                </a:cubicBezTo>
                <a:cubicBezTo>
                  <a:pt x="1587731" y="2182315"/>
                  <a:pt x="1594081" y="2247932"/>
                  <a:pt x="1625831" y="2305082"/>
                </a:cubicBezTo>
                <a:cubicBezTo>
                  <a:pt x="1657581" y="2362232"/>
                  <a:pt x="1712614" y="2427849"/>
                  <a:pt x="1752831" y="2470182"/>
                </a:cubicBezTo>
                <a:cubicBezTo>
                  <a:pt x="1793048" y="2512515"/>
                  <a:pt x="1856548" y="2527332"/>
                  <a:pt x="1867131" y="2559082"/>
                </a:cubicBezTo>
                <a:cubicBezTo>
                  <a:pt x="1877714" y="2590832"/>
                  <a:pt x="1903114" y="2601415"/>
                  <a:pt x="1803631" y="2660682"/>
                </a:cubicBezTo>
                <a:close/>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楕円 398"/>
          <p:cNvSpPr/>
          <p:nvPr/>
        </p:nvSpPr>
        <p:spPr>
          <a:xfrm>
            <a:off x="4462090" y="3384226"/>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bwMode="white">
          <a:xfrm>
            <a:off x="2008082" y="4607649"/>
            <a:ext cx="1087804" cy="264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洲本温泉</a:t>
            </a:r>
          </a:p>
        </p:txBody>
      </p:sp>
      <p:sp>
        <p:nvSpPr>
          <p:cNvPr id="401" name="線吹き出し 2 400"/>
          <p:cNvSpPr/>
          <p:nvPr/>
        </p:nvSpPr>
        <p:spPr>
          <a:xfrm flipH="1">
            <a:off x="1094487" y="4747638"/>
            <a:ext cx="1797241" cy="651872"/>
          </a:xfrm>
          <a:prstGeom prst="callout2">
            <a:avLst>
              <a:gd name="adj1" fmla="val 19849"/>
              <a:gd name="adj2" fmla="val 43755"/>
              <a:gd name="adj3" fmla="val 19874"/>
              <a:gd name="adj4" fmla="val -5351"/>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楕円 401"/>
          <p:cNvSpPr/>
          <p:nvPr/>
        </p:nvSpPr>
        <p:spPr>
          <a:xfrm>
            <a:off x="3688475" y="5402233"/>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p:cNvSpPr/>
          <p:nvPr/>
        </p:nvSpPr>
        <p:spPr bwMode="white">
          <a:xfrm>
            <a:off x="2015501" y="4115064"/>
            <a:ext cx="1214988" cy="227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あわじ花さじき</a:t>
            </a:r>
            <a:endPar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404" name="線吹き出し 2 403"/>
          <p:cNvSpPr/>
          <p:nvPr/>
        </p:nvSpPr>
        <p:spPr>
          <a:xfrm flipH="1">
            <a:off x="707566" y="4246988"/>
            <a:ext cx="1797241" cy="651872"/>
          </a:xfrm>
          <a:prstGeom prst="callout2">
            <a:avLst>
              <a:gd name="adj1" fmla="val 18751"/>
              <a:gd name="adj2" fmla="val 29375"/>
              <a:gd name="adj3" fmla="val 18750"/>
              <a:gd name="adj4" fmla="val -34333"/>
              <a:gd name="adj5" fmla="val -44361"/>
              <a:gd name="adj6" fmla="val -9320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楕円 404"/>
          <p:cNvSpPr/>
          <p:nvPr/>
        </p:nvSpPr>
        <p:spPr>
          <a:xfrm>
            <a:off x="4128394" y="3891120"/>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bwMode="white">
          <a:xfrm>
            <a:off x="725848" y="4658253"/>
            <a:ext cx="1087804" cy="264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慶野松原</a:t>
            </a:r>
          </a:p>
        </p:txBody>
      </p:sp>
      <p:sp>
        <p:nvSpPr>
          <p:cNvPr id="407" name="線吹き出し 2 406"/>
          <p:cNvSpPr/>
          <p:nvPr/>
        </p:nvSpPr>
        <p:spPr>
          <a:xfrm flipH="1">
            <a:off x="103926" y="4902856"/>
            <a:ext cx="1797241" cy="651872"/>
          </a:xfrm>
          <a:prstGeom prst="callout2">
            <a:avLst>
              <a:gd name="adj1" fmla="val 1464"/>
              <a:gd name="adj2" fmla="val 56464"/>
              <a:gd name="adj3" fmla="val 1489"/>
              <a:gd name="adj4" fmla="val 12325"/>
              <a:gd name="adj5" fmla="val 112500"/>
              <a:gd name="adj6" fmla="val -4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楕円 407"/>
          <p:cNvSpPr/>
          <p:nvPr/>
        </p:nvSpPr>
        <p:spPr>
          <a:xfrm>
            <a:off x="2697914" y="5557451"/>
            <a:ext cx="114914" cy="11491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フリーフォーム 408"/>
          <p:cNvSpPr/>
          <p:nvPr/>
        </p:nvSpPr>
        <p:spPr>
          <a:xfrm rot="216079">
            <a:off x="2285598" y="3366871"/>
            <a:ext cx="2218356" cy="3368296"/>
          </a:xfrm>
          <a:custGeom>
            <a:avLst/>
            <a:gdLst>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8164 w 2243682"/>
              <a:gd name="connsiteY22" fmla="*/ 2632822 h 3354794"/>
              <a:gd name="connsiteX23" fmla="*/ 55770 w 2243682"/>
              <a:gd name="connsiteY23" fmla="*/ 2603011 h 3354794"/>
              <a:gd name="connsiteX24" fmla="*/ 51454 w 2243682"/>
              <a:gd name="connsiteY24" fmla="*/ 2571638 h 3354794"/>
              <a:gd name="connsiteX25" fmla="*/ 194214 w 2243682"/>
              <a:gd name="connsiteY25" fmla="*/ 2400075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8164 w 2243682"/>
              <a:gd name="connsiteY22" fmla="*/ 2632822 h 3354794"/>
              <a:gd name="connsiteX23" fmla="*/ 55770 w 2243682"/>
              <a:gd name="connsiteY23" fmla="*/ 2603011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8164 w 2243682"/>
              <a:gd name="connsiteY22" fmla="*/ 2632822 h 3354794"/>
              <a:gd name="connsiteX23" fmla="*/ 55770 w 2243682"/>
              <a:gd name="connsiteY23" fmla="*/ 2603011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8164 w 2243682"/>
              <a:gd name="connsiteY22" fmla="*/ 2632822 h 3354794"/>
              <a:gd name="connsiteX23" fmla="*/ 55770 w 2243682"/>
              <a:gd name="connsiteY23" fmla="*/ 2603011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8164 w 2243682"/>
              <a:gd name="connsiteY22" fmla="*/ 2632822 h 3354794"/>
              <a:gd name="connsiteX23" fmla="*/ 55770 w 2243682"/>
              <a:gd name="connsiteY23" fmla="*/ 2603011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8164 w 2243682"/>
              <a:gd name="connsiteY22" fmla="*/ 2632822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15835 w 2243682"/>
              <a:gd name="connsiteY28" fmla="*/ 215320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18239 w 2243682"/>
              <a:gd name="connsiteY27" fmla="*/ 2291189 h 3354794"/>
              <a:gd name="connsiteX28" fmla="*/ 489408 w 2243682"/>
              <a:gd name="connsiteY28" fmla="*/ 226071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81259 w 2243682"/>
              <a:gd name="connsiteY27" fmla="*/ 2382662 h 3354794"/>
              <a:gd name="connsiteX28" fmla="*/ 489408 w 2243682"/>
              <a:gd name="connsiteY28" fmla="*/ 2260713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81259 w 2243682"/>
              <a:gd name="connsiteY27" fmla="*/ 2382662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670950 w 2243682"/>
              <a:gd name="connsiteY10" fmla="*/ 2395285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73382 w 2243682"/>
              <a:gd name="connsiteY27" fmla="*/ 2371228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58547 w 2243682"/>
              <a:gd name="connsiteY8" fmla="*/ 2041007 h 3354794"/>
              <a:gd name="connsiteX9" fmla="*/ 1671478 w 2243682"/>
              <a:gd name="connsiteY9" fmla="*/ 2378926 h 3354794"/>
              <a:gd name="connsiteX10" fmla="*/ 1711351 w 2243682"/>
              <a:gd name="connsiteY10" fmla="*/ 2392743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73382 w 2243682"/>
              <a:gd name="connsiteY27" fmla="*/ 2371228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01793 w 2243682"/>
              <a:gd name="connsiteY7" fmla="*/ 1980017 h 3354794"/>
              <a:gd name="connsiteX8" fmla="*/ 1536276 w 2243682"/>
              <a:gd name="connsiteY8" fmla="*/ 2066268 h 3354794"/>
              <a:gd name="connsiteX9" fmla="*/ 1671478 w 2243682"/>
              <a:gd name="connsiteY9" fmla="*/ 2378926 h 3354794"/>
              <a:gd name="connsiteX10" fmla="*/ 1711351 w 2243682"/>
              <a:gd name="connsiteY10" fmla="*/ 2392743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73382 w 2243682"/>
              <a:gd name="connsiteY27" fmla="*/ 2371228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15753 w 2243682"/>
              <a:gd name="connsiteY7" fmla="*/ 1974366 h 3354794"/>
              <a:gd name="connsiteX8" fmla="*/ 1536276 w 2243682"/>
              <a:gd name="connsiteY8" fmla="*/ 2066268 h 3354794"/>
              <a:gd name="connsiteX9" fmla="*/ 1671478 w 2243682"/>
              <a:gd name="connsiteY9" fmla="*/ 2378926 h 3354794"/>
              <a:gd name="connsiteX10" fmla="*/ 1711351 w 2243682"/>
              <a:gd name="connsiteY10" fmla="*/ 2392743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73382 w 2243682"/>
              <a:gd name="connsiteY27" fmla="*/ 2371228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15753 w 2243682"/>
              <a:gd name="connsiteY7" fmla="*/ 1974366 h 3354794"/>
              <a:gd name="connsiteX8" fmla="*/ 1548308 w 2243682"/>
              <a:gd name="connsiteY8" fmla="*/ 2067896 h 3354794"/>
              <a:gd name="connsiteX9" fmla="*/ 1671478 w 2243682"/>
              <a:gd name="connsiteY9" fmla="*/ 2378926 h 3354794"/>
              <a:gd name="connsiteX10" fmla="*/ 1711351 w 2243682"/>
              <a:gd name="connsiteY10" fmla="*/ 2392743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73382 w 2243682"/>
              <a:gd name="connsiteY27" fmla="*/ 2371228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54794"/>
              <a:gd name="connsiteX1" fmla="*/ 2193235 w 2243682"/>
              <a:gd name="connsiteY1" fmla="*/ 16370 h 3354794"/>
              <a:gd name="connsiteX2" fmla="*/ 1680098 w 2243682"/>
              <a:gd name="connsiteY2" fmla="*/ 1390288 h 3354794"/>
              <a:gd name="connsiteX3" fmla="*/ 1512773 w 2243682"/>
              <a:gd name="connsiteY3" fmla="*/ 1623711 h 3354794"/>
              <a:gd name="connsiteX4" fmla="*/ 1500008 w 2243682"/>
              <a:gd name="connsiteY4" fmla="*/ 1639723 h 3354794"/>
              <a:gd name="connsiteX5" fmla="*/ 1508934 w 2243682"/>
              <a:gd name="connsiteY5" fmla="*/ 1772274 h 3354794"/>
              <a:gd name="connsiteX6" fmla="*/ 1506413 w 2243682"/>
              <a:gd name="connsiteY6" fmla="*/ 1930176 h 3354794"/>
              <a:gd name="connsiteX7" fmla="*/ 1515753 w 2243682"/>
              <a:gd name="connsiteY7" fmla="*/ 1974366 h 3354794"/>
              <a:gd name="connsiteX8" fmla="*/ 1548308 w 2243682"/>
              <a:gd name="connsiteY8" fmla="*/ 2067896 h 3354794"/>
              <a:gd name="connsiteX9" fmla="*/ 1671478 w 2243682"/>
              <a:gd name="connsiteY9" fmla="*/ 2378926 h 3354794"/>
              <a:gd name="connsiteX10" fmla="*/ 1711351 w 2243682"/>
              <a:gd name="connsiteY10" fmla="*/ 2392743 h 3354794"/>
              <a:gd name="connsiteX11" fmla="*/ 1711535 w 2243682"/>
              <a:gd name="connsiteY11" fmla="*/ 2404841 h 3354794"/>
              <a:gd name="connsiteX12" fmla="*/ 1969511 w 2243682"/>
              <a:gd name="connsiteY12" fmla="*/ 2606010 h 3354794"/>
              <a:gd name="connsiteX13" fmla="*/ 1617680 w 2243682"/>
              <a:gd name="connsiteY13" fmla="*/ 2883102 h 3354794"/>
              <a:gd name="connsiteX14" fmla="*/ 1517980 w 2243682"/>
              <a:gd name="connsiteY14" fmla="*/ 2909573 h 3354794"/>
              <a:gd name="connsiteX15" fmla="*/ 1443734 w 2243682"/>
              <a:gd name="connsiteY15" fmla="*/ 3012346 h 3354794"/>
              <a:gd name="connsiteX16" fmla="*/ 393710 w 2243682"/>
              <a:gd name="connsiteY16" fmla="*/ 3224146 h 3354794"/>
              <a:gd name="connsiteX17" fmla="*/ 301022 w 2243682"/>
              <a:gd name="connsiteY17" fmla="*/ 3124542 h 3354794"/>
              <a:gd name="connsiteX18" fmla="*/ 299438 w 2243682"/>
              <a:gd name="connsiteY18" fmla="*/ 3121677 h 3354794"/>
              <a:gd name="connsiteX19" fmla="*/ 260231 w 2243682"/>
              <a:gd name="connsiteY19" fmla="*/ 3117956 h 3354794"/>
              <a:gd name="connsiteX20" fmla="*/ 0 w 2243682"/>
              <a:gd name="connsiteY20" fmla="*/ 2817340 h 3354794"/>
              <a:gd name="connsiteX21" fmla="*/ 55661 w 2243682"/>
              <a:gd name="connsiteY21" fmla="*/ 2645777 h 3354794"/>
              <a:gd name="connsiteX22" fmla="*/ 63859 w 2243682"/>
              <a:gd name="connsiteY22" fmla="*/ 2640250 h 3354794"/>
              <a:gd name="connsiteX23" fmla="*/ 26952 w 2243682"/>
              <a:gd name="connsiteY23" fmla="*/ 2600053 h 3354794"/>
              <a:gd name="connsiteX24" fmla="*/ 51454 w 2243682"/>
              <a:gd name="connsiteY24" fmla="*/ 2571638 h 3354794"/>
              <a:gd name="connsiteX25" fmla="*/ 206513 w 2243682"/>
              <a:gd name="connsiteY25" fmla="*/ 2330108 h 3354794"/>
              <a:gd name="connsiteX26" fmla="*/ 284935 w 2243682"/>
              <a:gd name="connsiteY26" fmla="*/ 2359711 h 3354794"/>
              <a:gd name="connsiteX27" fmla="*/ 373382 w 2243682"/>
              <a:gd name="connsiteY27" fmla="*/ 2371228 h 3354794"/>
              <a:gd name="connsiteX28" fmla="*/ 477076 w 2243682"/>
              <a:gd name="connsiteY28" fmla="*/ 2254331 h 3354794"/>
              <a:gd name="connsiteX29" fmla="*/ 565989 w 2243682"/>
              <a:gd name="connsiteY29" fmla="*/ 2006438 h 3354794"/>
              <a:gd name="connsiteX30" fmla="*/ 586798 w 2243682"/>
              <a:gd name="connsiteY30" fmla="*/ 1991575 h 3354794"/>
              <a:gd name="connsiteX31" fmla="*/ 590518 w 2243682"/>
              <a:gd name="connsiteY31" fmla="*/ 1978697 h 3354794"/>
              <a:gd name="connsiteX32" fmla="*/ 1103941 w 2243682"/>
              <a:gd name="connsiteY32" fmla="*/ 998408 h 3354794"/>
              <a:gd name="connsiteX33" fmla="*/ 2118900 w 2243682"/>
              <a:gd name="connsiteY33" fmla="*/ 814 h 3354794"/>
              <a:gd name="connsiteX0" fmla="*/ 2118900 w 2243682"/>
              <a:gd name="connsiteY0" fmla="*/ 814 h 3300295"/>
              <a:gd name="connsiteX1" fmla="*/ 2193235 w 2243682"/>
              <a:gd name="connsiteY1" fmla="*/ 16370 h 3300295"/>
              <a:gd name="connsiteX2" fmla="*/ 1680098 w 2243682"/>
              <a:gd name="connsiteY2" fmla="*/ 1390288 h 3300295"/>
              <a:gd name="connsiteX3" fmla="*/ 1512773 w 2243682"/>
              <a:gd name="connsiteY3" fmla="*/ 1623711 h 3300295"/>
              <a:gd name="connsiteX4" fmla="*/ 1500008 w 2243682"/>
              <a:gd name="connsiteY4" fmla="*/ 1639723 h 3300295"/>
              <a:gd name="connsiteX5" fmla="*/ 1508934 w 2243682"/>
              <a:gd name="connsiteY5" fmla="*/ 1772274 h 3300295"/>
              <a:gd name="connsiteX6" fmla="*/ 1506413 w 2243682"/>
              <a:gd name="connsiteY6" fmla="*/ 1930176 h 3300295"/>
              <a:gd name="connsiteX7" fmla="*/ 1515753 w 2243682"/>
              <a:gd name="connsiteY7" fmla="*/ 1974366 h 3300295"/>
              <a:gd name="connsiteX8" fmla="*/ 1548308 w 2243682"/>
              <a:gd name="connsiteY8" fmla="*/ 2067896 h 3300295"/>
              <a:gd name="connsiteX9" fmla="*/ 1671478 w 2243682"/>
              <a:gd name="connsiteY9" fmla="*/ 2378926 h 3300295"/>
              <a:gd name="connsiteX10" fmla="*/ 1711351 w 2243682"/>
              <a:gd name="connsiteY10" fmla="*/ 2392743 h 3300295"/>
              <a:gd name="connsiteX11" fmla="*/ 1711535 w 2243682"/>
              <a:gd name="connsiteY11" fmla="*/ 2404841 h 3300295"/>
              <a:gd name="connsiteX12" fmla="*/ 1969511 w 2243682"/>
              <a:gd name="connsiteY12" fmla="*/ 2606010 h 3300295"/>
              <a:gd name="connsiteX13" fmla="*/ 1617680 w 2243682"/>
              <a:gd name="connsiteY13" fmla="*/ 2883102 h 3300295"/>
              <a:gd name="connsiteX14" fmla="*/ 1517980 w 2243682"/>
              <a:gd name="connsiteY14" fmla="*/ 2909573 h 3300295"/>
              <a:gd name="connsiteX15" fmla="*/ 1443734 w 2243682"/>
              <a:gd name="connsiteY15" fmla="*/ 3012346 h 3300295"/>
              <a:gd name="connsiteX16" fmla="*/ 871529 w 2243682"/>
              <a:gd name="connsiteY16" fmla="*/ 3290977 h 3300295"/>
              <a:gd name="connsiteX17" fmla="*/ 393710 w 2243682"/>
              <a:gd name="connsiteY17" fmla="*/ 3224146 h 3300295"/>
              <a:gd name="connsiteX18" fmla="*/ 301022 w 2243682"/>
              <a:gd name="connsiteY18" fmla="*/ 3124542 h 3300295"/>
              <a:gd name="connsiteX19" fmla="*/ 299438 w 2243682"/>
              <a:gd name="connsiteY19" fmla="*/ 3121677 h 3300295"/>
              <a:gd name="connsiteX20" fmla="*/ 260231 w 2243682"/>
              <a:gd name="connsiteY20" fmla="*/ 3117956 h 3300295"/>
              <a:gd name="connsiteX21" fmla="*/ 0 w 2243682"/>
              <a:gd name="connsiteY21" fmla="*/ 2817340 h 3300295"/>
              <a:gd name="connsiteX22" fmla="*/ 55661 w 2243682"/>
              <a:gd name="connsiteY22" fmla="*/ 2645777 h 3300295"/>
              <a:gd name="connsiteX23" fmla="*/ 63859 w 2243682"/>
              <a:gd name="connsiteY23" fmla="*/ 2640250 h 3300295"/>
              <a:gd name="connsiteX24" fmla="*/ 26952 w 2243682"/>
              <a:gd name="connsiteY24" fmla="*/ 2600053 h 3300295"/>
              <a:gd name="connsiteX25" fmla="*/ 51454 w 2243682"/>
              <a:gd name="connsiteY25" fmla="*/ 2571638 h 3300295"/>
              <a:gd name="connsiteX26" fmla="*/ 206513 w 2243682"/>
              <a:gd name="connsiteY26" fmla="*/ 2330108 h 3300295"/>
              <a:gd name="connsiteX27" fmla="*/ 284935 w 2243682"/>
              <a:gd name="connsiteY27" fmla="*/ 2359711 h 3300295"/>
              <a:gd name="connsiteX28" fmla="*/ 373382 w 2243682"/>
              <a:gd name="connsiteY28" fmla="*/ 2371228 h 3300295"/>
              <a:gd name="connsiteX29" fmla="*/ 477076 w 2243682"/>
              <a:gd name="connsiteY29" fmla="*/ 2254331 h 3300295"/>
              <a:gd name="connsiteX30" fmla="*/ 565989 w 2243682"/>
              <a:gd name="connsiteY30" fmla="*/ 2006438 h 3300295"/>
              <a:gd name="connsiteX31" fmla="*/ 586798 w 2243682"/>
              <a:gd name="connsiteY31" fmla="*/ 1991575 h 3300295"/>
              <a:gd name="connsiteX32" fmla="*/ 590518 w 2243682"/>
              <a:gd name="connsiteY32" fmla="*/ 1978697 h 3300295"/>
              <a:gd name="connsiteX33" fmla="*/ 1103941 w 2243682"/>
              <a:gd name="connsiteY33" fmla="*/ 998408 h 3300295"/>
              <a:gd name="connsiteX34" fmla="*/ 2118900 w 2243682"/>
              <a:gd name="connsiteY34" fmla="*/ 814 h 3300295"/>
              <a:gd name="connsiteX0" fmla="*/ 2118900 w 2243682"/>
              <a:gd name="connsiteY0" fmla="*/ 814 h 3300295"/>
              <a:gd name="connsiteX1" fmla="*/ 2193235 w 2243682"/>
              <a:gd name="connsiteY1" fmla="*/ 16370 h 3300295"/>
              <a:gd name="connsiteX2" fmla="*/ 1680098 w 2243682"/>
              <a:gd name="connsiteY2" fmla="*/ 1390288 h 3300295"/>
              <a:gd name="connsiteX3" fmla="*/ 1512773 w 2243682"/>
              <a:gd name="connsiteY3" fmla="*/ 1623711 h 3300295"/>
              <a:gd name="connsiteX4" fmla="*/ 1500008 w 2243682"/>
              <a:gd name="connsiteY4" fmla="*/ 1639723 h 3300295"/>
              <a:gd name="connsiteX5" fmla="*/ 1508934 w 2243682"/>
              <a:gd name="connsiteY5" fmla="*/ 1772274 h 3300295"/>
              <a:gd name="connsiteX6" fmla="*/ 1506413 w 2243682"/>
              <a:gd name="connsiteY6" fmla="*/ 1930176 h 3300295"/>
              <a:gd name="connsiteX7" fmla="*/ 1515753 w 2243682"/>
              <a:gd name="connsiteY7" fmla="*/ 1974366 h 3300295"/>
              <a:gd name="connsiteX8" fmla="*/ 1548308 w 2243682"/>
              <a:gd name="connsiteY8" fmla="*/ 2067896 h 3300295"/>
              <a:gd name="connsiteX9" fmla="*/ 1671478 w 2243682"/>
              <a:gd name="connsiteY9" fmla="*/ 2378926 h 3300295"/>
              <a:gd name="connsiteX10" fmla="*/ 1711351 w 2243682"/>
              <a:gd name="connsiteY10" fmla="*/ 2392743 h 3300295"/>
              <a:gd name="connsiteX11" fmla="*/ 1711535 w 2243682"/>
              <a:gd name="connsiteY11" fmla="*/ 2404841 h 3300295"/>
              <a:gd name="connsiteX12" fmla="*/ 1969511 w 2243682"/>
              <a:gd name="connsiteY12" fmla="*/ 2606010 h 3300295"/>
              <a:gd name="connsiteX13" fmla="*/ 1617680 w 2243682"/>
              <a:gd name="connsiteY13" fmla="*/ 2883102 h 3300295"/>
              <a:gd name="connsiteX14" fmla="*/ 1517980 w 2243682"/>
              <a:gd name="connsiteY14" fmla="*/ 2909573 h 3300295"/>
              <a:gd name="connsiteX15" fmla="*/ 1390818 w 2243682"/>
              <a:gd name="connsiteY15" fmla="*/ 2929782 h 3300295"/>
              <a:gd name="connsiteX16" fmla="*/ 871529 w 2243682"/>
              <a:gd name="connsiteY16" fmla="*/ 3290977 h 3300295"/>
              <a:gd name="connsiteX17" fmla="*/ 393710 w 2243682"/>
              <a:gd name="connsiteY17" fmla="*/ 3224146 h 3300295"/>
              <a:gd name="connsiteX18" fmla="*/ 301022 w 2243682"/>
              <a:gd name="connsiteY18" fmla="*/ 3124542 h 3300295"/>
              <a:gd name="connsiteX19" fmla="*/ 299438 w 2243682"/>
              <a:gd name="connsiteY19" fmla="*/ 3121677 h 3300295"/>
              <a:gd name="connsiteX20" fmla="*/ 260231 w 2243682"/>
              <a:gd name="connsiteY20" fmla="*/ 3117956 h 3300295"/>
              <a:gd name="connsiteX21" fmla="*/ 0 w 2243682"/>
              <a:gd name="connsiteY21" fmla="*/ 2817340 h 3300295"/>
              <a:gd name="connsiteX22" fmla="*/ 55661 w 2243682"/>
              <a:gd name="connsiteY22" fmla="*/ 2645777 h 3300295"/>
              <a:gd name="connsiteX23" fmla="*/ 63859 w 2243682"/>
              <a:gd name="connsiteY23" fmla="*/ 2640250 h 3300295"/>
              <a:gd name="connsiteX24" fmla="*/ 26952 w 2243682"/>
              <a:gd name="connsiteY24" fmla="*/ 2600053 h 3300295"/>
              <a:gd name="connsiteX25" fmla="*/ 51454 w 2243682"/>
              <a:gd name="connsiteY25" fmla="*/ 2571638 h 3300295"/>
              <a:gd name="connsiteX26" fmla="*/ 206513 w 2243682"/>
              <a:gd name="connsiteY26" fmla="*/ 2330108 h 3300295"/>
              <a:gd name="connsiteX27" fmla="*/ 284935 w 2243682"/>
              <a:gd name="connsiteY27" fmla="*/ 2359711 h 3300295"/>
              <a:gd name="connsiteX28" fmla="*/ 373382 w 2243682"/>
              <a:gd name="connsiteY28" fmla="*/ 2371228 h 3300295"/>
              <a:gd name="connsiteX29" fmla="*/ 477076 w 2243682"/>
              <a:gd name="connsiteY29" fmla="*/ 2254331 h 3300295"/>
              <a:gd name="connsiteX30" fmla="*/ 565989 w 2243682"/>
              <a:gd name="connsiteY30" fmla="*/ 2006438 h 3300295"/>
              <a:gd name="connsiteX31" fmla="*/ 586798 w 2243682"/>
              <a:gd name="connsiteY31" fmla="*/ 1991575 h 3300295"/>
              <a:gd name="connsiteX32" fmla="*/ 590518 w 2243682"/>
              <a:gd name="connsiteY32" fmla="*/ 1978697 h 3300295"/>
              <a:gd name="connsiteX33" fmla="*/ 1103941 w 2243682"/>
              <a:gd name="connsiteY33" fmla="*/ 998408 h 3300295"/>
              <a:gd name="connsiteX34" fmla="*/ 2118900 w 2243682"/>
              <a:gd name="connsiteY34" fmla="*/ 814 h 3300295"/>
              <a:gd name="connsiteX0" fmla="*/ 2118900 w 2243682"/>
              <a:gd name="connsiteY0" fmla="*/ 814 h 3300295"/>
              <a:gd name="connsiteX1" fmla="*/ 2193235 w 2243682"/>
              <a:gd name="connsiteY1" fmla="*/ 16370 h 3300295"/>
              <a:gd name="connsiteX2" fmla="*/ 1680098 w 2243682"/>
              <a:gd name="connsiteY2" fmla="*/ 1390288 h 3300295"/>
              <a:gd name="connsiteX3" fmla="*/ 1512773 w 2243682"/>
              <a:gd name="connsiteY3" fmla="*/ 1623711 h 3300295"/>
              <a:gd name="connsiteX4" fmla="*/ 1500008 w 2243682"/>
              <a:gd name="connsiteY4" fmla="*/ 1639723 h 3300295"/>
              <a:gd name="connsiteX5" fmla="*/ 1508934 w 2243682"/>
              <a:gd name="connsiteY5" fmla="*/ 1772274 h 3300295"/>
              <a:gd name="connsiteX6" fmla="*/ 1506413 w 2243682"/>
              <a:gd name="connsiteY6" fmla="*/ 1930176 h 3300295"/>
              <a:gd name="connsiteX7" fmla="*/ 1515753 w 2243682"/>
              <a:gd name="connsiteY7" fmla="*/ 1974366 h 3300295"/>
              <a:gd name="connsiteX8" fmla="*/ 1548308 w 2243682"/>
              <a:gd name="connsiteY8" fmla="*/ 2067896 h 3300295"/>
              <a:gd name="connsiteX9" fmla="*/ 1671478 w 2243682"/>
              <a:gd name="connsiteY9" fmla="*/ 2378926 h 3300295"/>
              <a:gd name="connsiteX10" fmla="*/ 1711351 w 2243682"/>
              <a:gd name="connsiteY10" fmla="*/ 2392743 h 3300295"/>
              <a:gd name="connsiteX11" fmla="*/ 1711535 w 2243682"/>
              <a:gd name="connsiteY11" fmla="*/ 2404841 h 3300295"/>
              <a:gd name="connsiteX12" fmla="*/ 1969511 w 2243682"/>
              <a:gd name="connsiteY12" fmla="*/ 2606010 h 3300295"/>
              <a:gd name="connsiteX13" fmla="*/ 1617680 w 2243682"/>
              <a:gd name="connsiteY13" fmla="*/ 2883102 h 3300295"/>
              <a:gd name="connsiteX14" fmla="*/ 1517980 w 2243682"/>
              <a:gd name="connsiteY14" fmla="*/ 2909573 h 3300295"/>
              <a:gd name="connsiteX15" fmla="*/ 1390818 w 2243682"/>
              <a:gd name="connsiteY15" fmla="*/ 2929782 h 3300295"/>
              <a:gd name="connsiteX16" fmla="*/ 871529 w 2243682"/>
              <a:gd name="connsiteY16" fmla="*/ 3290977 h 3300295"/>
              <a:gd name="connsiteX17" fmla="*/ 393710 w 2243682"/>
              <a:gd name="connsiteY17" fmla="*/ 3224146 h 3300295"/>
              <a:gd name="connsiteX18" fmla="*/ 301022 w 2243682"/>
              <a:gd name="connsiteY18" fmla="*/ 3124542 h 3300295"/>
              <a:gd name="connsiteX19" fmla="*/ 299438 w 2243682"/>
              <a:gd name="connsiteY19" fmla="*/ 3121677 h 3300295"/>
              <a:gd name="connsiteX20" fmla="*/ 260231 w 2243682"/>
              <a:gd name="connsiteY20" fmla="*/ 3117956 h 3300295"/>
              <a:gd name="connsiteX21" fmla="*/ 0 w 2243682"/>
              <a:gd name="connsiteY21" fmla="*/ 2817340 h 3300295"/>
              <a:gd name="connsiteX22" fmla="*/ 55661 w 2243682"/>
              <a:gd name="connsiteY22" fmla="*/ 2645777 h 3300295"/>
              <a:gd name="connsiteX23" fmla="*/ 63859 w 2243682"/>
              <a:gd name="connsiteY23" fmla="*/ 2640250 h 3300295"/>
              <a:gd name="connsiteX24" fmla="*/ 26952 w 2243682"/>
              <a:gd name="connsiteY24" fmla="*/ 2600053 h 3300295"/>
              <a:gd name="connsiteX25" fmla="*/ 51454 w 2243682"/>
              <a:gd name="connsiteY25" fmla="*/ 2571638 h 3300295"/>
              <a:gd name="connsiteX26" fmla="*/ 206513 w 2243682"/>
              <a:gd name="connsiteY26" fmla="*/ 2330108 h 3300295"/>
              <a:gd name="connsiteX27" fmla="*/ 284935 w 2243682"/>
              <a:gd name="connsiteY27" fmla="*/ 2359711 h 3300295"/>
              <a:gd name="connsiteX28" fmla="*/ 373382 w 2243682"/>
              <a:gd name="connsiteY28" fmla="*/ 2371228 h 3300295"/>
              <a:gd name="connsiteX29" fmla="*/ 477076 w 2243682"/>
              <a:gd name="connsiteY29" fmla="*/ 2254331 h 3300295"/>
              <a:gd name="connsiteX30" fmla="*/ 565989 w 2243682"/>
              <a:gd name="connsiteY30" fmla="*/ 2006438 h 3300295"/>
              <a:gd name="connsiteX31" fmla="*/ 586798 w 2243682"/>
              <a:gd name="connsiteY31" fmla="*/ 1991575 h 3300295"/>
              <a:gd name="connsiteX32" fmla="*/ 590518 w 2243682"/>
              <a:gd name="connsiteY32" fmla="*/ 1978697 h 3300295"/>
              <a:gd name="connsiteX33" fmla="*/ 1103941 w 2243682"/>
              <a:gd name="connsiteY33" fmla="*/ 998408 h 3300295"/>
              <a:gd name="connsiteX34" fmla="*/ 2118900 w 2243682"/>
              <a:gd name="connsiteY34" fmla="*/ 814 h 3300295"/>
              <a:gd name="connsiteX0" fmla="*/ 2118900 w 2243682"/>
              <a:gd name="connsiteY0" fmla="*/ 814 h 3300295"/>
              <a:gd name="connsiteX1" fmla="*/ 2193235 w 2243682"/>
              <a:gd name="connsiteY1" fmla="*/ 16370 h 3300295"/>
              <a:gd name="connsiteX2" fmla="*/ 1680098 w 2243682"/>
              <a:gd name="connsiteY2" fmla="*/ 1390288 h 3300295"/>
              <a:gd name="connsiteX3" fmla="*/ 1512773 w 2243682"/>
              <a:gd name="connsiteY3" fmla="*/ 1623711 h 3300295"/>
              <a:gd name="connsiteX4" fmla="*/ 1500008 w 2243682"/>
              <a:gd name="connsiteY4" fmla="*/ 1639723 h 3300295"/>
              <a:gd name="connsiteX5" fmla="*/ 1508934 w 2243682"/>
              <a:gd name="connsiteY5" fmla="*/ 1772274 h 3300295"/>
              <a:gd name="connsiteX6" fmla="*/ 1506413 w 2243682"/>
              <a:gd name="connsiteY6" fmla="*/ 1930176 h 3300295"/>
              <a:gd name="connsiteX7" fmla="*/ 1515753 w 2243682"/>
              <a:gd name="connsiteY7" fmla="*/ 1974366 h 3300295"/>
              <a:gd name="connsiteX8" fmla="*/ 1548308 w 2243682"/>
              <a:gd name="connsiteY8" fmla="*/ 2067896 h 3300295"/>
              <a:gd name="connsiteX9" fmla="*/ 1671478 w 2243682"/>
              <a:gd name="connsiteY9" fmla="*/ 2378926 h 3300295"/>
              <a:gd name="connsiteX10" fmla="*/ 1711351 w 2243682"/>
              <a:gd name="connsiteY10" fmla="*/ 2392743 h 3300295"/>
              <a:gd name="connsiteX11" fmla="*/ 1711535 w 2243682"/>
              <a:gd name="connsiteY11" fmla="*/ 2404841 h 3300295"/>
              <a:gd name="connsiteX12" fmla="*/ 1969511 w 2243682"/>
              <a:gd name="connsiteY12" fmla="*/ 2606010 h 3300295"/>
              <a:gd name="connsiteX13" fmla="*/ 1617680 w 2243682"/>
              <a:gd name="connsiteY13" fmla="*/ 2883102 h 3300295"/>
              <a:gd name="connsiteX14" fmla="*/ 1517980 w 2243682"/>
              <a:gd name="connsiteY14" fmla="*/ 2909573 h 3300295"/>
              <a:gd name="connsiteX15" fmla="*/ 1390818 w 2243682"/>
              <a:gd name="connsiteY15" fmla="*/ 2929782 h 3300295"/>
              <a:gd name="connsiteX16" fmla="*/ 871529 w 2243682"/>
              <a:gd name="connsiteY16" fmla="*/ 3290977 h 3300295"/>
              <a:gd name="connsiteX17" fmla="*/ 393710 w 2243682"/>
              <a:gd name="connsiteY17" fmla="*/ 3224146 h 3300295"/>
              <a:gd name="connsiteX18" fmla="*/ 301022 w 2243682"/>
              <a:gd name="connsiteY18" fmla="*/ 3124542 h 3300295"/>
              <a:gd name="connsiteX19" fmla="*/ 299438 w 2243682"/>
              <a:gd name="connsiteY19" fmla="*/ 3121677 h 3300295"/>
              <a:gd name="connsiteX20" fmla="*/ 260231 w 2243682"/>
              <a:gd name="connsiteY20" fmla="*/ 3117956 h 3300295"/>
              <a:gd name="connsiteX21" fmla="*/ 0 w 2243682"/>
              <a:gd name="connsiteY21" fmla="*/ 2817340 h 3300295"/>
              <a:gd name="connsiteX22" fmla="*/ 55661 w 2243682"/>
              <a:gd name="connsiteY22" fmla="*/ 2645777 h 3300295"/>
              <a:gd name="connsiteX23" fmla="*/ 63859 w 2243682"/>
              <a:gd name="connsiteY23" fmla="*/ 2640250 h 3300295"/>
              <a:gd name="connsiteX24" fmla="*/ 26952 w 2243682"/>
              <a:gd name="connsiteY24" fmla="*/ 2600053 h 3300295"/>
              <a:gd name="connsiteX25" fmla="*/ 51454 w 2243682"/>
              <a:gd name="connsiteY25" fmla="*/ 2571638 h 3300295"/>
              <a:gd name="connsiteX26" fmla="*/ 206513 w 2243682"/>
              <a:gd name="connsiteY26" fmla="*/ 2330108 h 3300295"/>
              <a:gd name="connsiteX27" fmla="*/ 284935 w 2243682"/>
              <a:gd name="connsiteY27" fmla="*/ 2359711 h 3300295"/>
              <a:gd name="connsiteX28" fmla="*/ 373382 w 2243682"/>
              <a:gd name="connsiteY28" fmla="*/ 2371228 h 3300295"/>
              <a:gd name="connsiteX29" fmla="*/ 477076 w 2243682"/>
              <a:gd name="connsiteY29" fmla="*/ 2254331 h 3300295"/>
              <a:gd name="connsiteX30" fmla="*/ 565989 w 2243682"/>
              <a:gd name="connsiteY30" fmla="*/ 2006438 h 3300295"/>
              <a:gd name="connsiteX31" fmla="*/ 586798 w 2243682"/>
              <a:gd name="connsiteY31" fmla="*/ 1991575 h 3300295"/>
              <a:gd name="connsiteX32" fmla="*/ 590518 w 2243682"/>
              <a:gd name="connsiteY32" fmla="*/ 1978697 h 3300295"/>
              <a:gd name="connsiteX33" fmla="*/ 1103941 w 2243682"/>
              <a:gd name="connsiteY33" fmla="*/ 998408 h 3300295"/>
              <a:gd name="connsiteX34" fmla="*/ 2118900 w 2243682"/>
              <a:gd name="connsiteY34" fmla="*/ 814 h 3300295"/>
              <a:gd name="connsiteX0" fmla="*/ 2118900 w 2243682"/>
              <a:gd name="connsiteY0" fmla="*/ 814 h 3278245"/>
              <a:gd name="connsiteX1" fmla="*/ 2193235 w 2243682"/>
              <a:gd name="connsiteY1" fmla="*/ 16370 h 3278245"/>
              <a:gd name="connsiteX2" fmla="*/ 1680098 w 2243682"/>
              <a:gd name="connsiteY2" fmla="*/ 1390288 h 3278245"/>
              <a:gd name="connsiteX3" fmla="*/ 1512773 w 2243682"/>
              <a:gd name="connsiteY3" fmla="*/ 1623711 h 3278245"/>
              <a:gd name="connsiteX4" fmla="*/ 1500008 w 2243682"/>
              <a:gd name="connsiteY4" fmla="*/ 1639723 h 3278245"/>
              <a:gd name="connsiteX5" fmla="*/ 1508934 w 2243682"/>
              <a:gd name="connsiteY5" fmla="*/ 1772274 h 3278245"/>
              <a:gd name="connsiteX6" fmla="*/ 1506413 w 2243682"/>
              <a:gd name="connsiteY6" fmla="*/ 1930176 h 3278245"/>
              <a:gd name="connsiteX7" fmla="*/ 1515753 w 2243682"/>
              <a:gd name="connsiteY7" fmla="*/ 1974366 h 3278245"/>
              <a:gd name="connsiteX8" fmla="*/ 1548308 w 2243682"/>
              <a:gd name="connsiteY8" fmla="*/ 2067896 h 3278245"/>
              <a:gd name="connsiteX9" fmla="*/ 1671478 w 2243682"/>
              <a:gd name="connsiteY9" fmla="*/ 2378926 h 3278245"/>
              <a:gd name="connsiteX10" fmla="*/ 1711351 w 2243682"/>
              <a:gd name="connsiteY10" fmla="*/ 2392743 h 3278245"/>
              <a:gd name="connsiteX11" fmla="*/ 1711535 w 2243682"/>
              <a:gd name="connsiteY11" fmla="*/ 2404841 h 3278245"/>
              <a:gd name="connsiteX12" fmla="*/ 1969511 w 2243682"/>
              <a:gd name="connsiteY12" fmla="*/ 2606010 h 3278245"/>
              <a:gd name="connsiteX13" fmla="*/ 1617680 w 2243682"/>
              <a:gd name="connsiteY13" fmla="*/ 2883102 h 3278245"/>
              <a:gd name="connsiteX14" fmla="*/ 1517980 w 2243682"/>
              <a:gd name="connsiteY14" fmla="*/ 2909573 h 3278245"/>
              <a:gd name="connsiteX15" fmla="*/ 1390818 w 2243682"/>
              <a:gd name="connsiteY15" fmla="*/ 2929782 h 3278245"/>
              <a:gd name="connsiteX16" fmla="*/ 879539 w 2243682"/>
              <a:gd name="connsiteY16" fmla="*/ 3266614 h 3278245"/>
              <a:gd name="connsiteX17" fmla="*/ 393710 w 2243682"/>
              <a:gd name="connsiteY17" fmla="*/ 3224146 h 3278245"/>
              <a:gd name="connsiteX18" fmla="*/ 301022 w 2243682"/>
              <a:gd name="connsiteY18" fmla="*/ 3124542 h 3278245"/>
              <a:gd name="connsiteX19" fmla="*/ 299438 w 2243682"/>
              <a:gd name="connsiteY19" fmla="*/ 3121677 h 3278245"/>
              <a:gd name="connsiteX20" fmla="*/ 260231 w 2243682"/>
              <a:gd name="connsiteY20" fmla="*/ 3117956 h 3278245"/>
              <a:gd name="connsiteX21" fmla="*/ 0 w 2243682"/>
              <a:gd name="connsiteY21" fmla="*/ 2817340 h 3278245"/>
              <a:gd name="connsiteX22" fmla="*/ 55661 w 2243682"/>
              <a:gd name="connsiteY22" fmla="*/ 2645777 h 3278245"/>
              <a:gd name="connsiteX23" fmla="*/ 63859 w 2243682"/>
              <a:gd name="connsiteY23" fmla="*/ 2640250 h 3278245"/>
              <a:gd name="connsiteX24" fmla="*/ 26952 w 2243682"/>
              <a:gd name="connsiteY24" fmla="*/ 2600053 h 3278245"/>
              <a:gd name="connsiteX25" fmla="*/ 51454 w 2243682"/>
              <a:gd name="connsiteY25" fmla="*/ 2571638 h 3278245"/>
              <a:gd name="connsiteX26" fmla="*/ 206513 w 2243682"/>
              <a:gd name="connsiteY26" fmla="*/ 2330108 h 3278245"/>
              <a:gd name="connsiteX27" fmla="*/ 284935 w 2243682"/>
              <a:gd name="connsiteY27" fmla="*/ 2359711 h 3278245"/>
              <a:gd name="connsiteX28" fmla="*/ 373382 w 2243682"/>
              <a:gd name="connsiteY28" fmla="*/ 2371228 h 3278245"/>
              <a:gd name="connsiteX29" fmla="*/ 477076 w 2243682"/>
              <a:gd name="connsiteY29" fmla="*/ 2254331 h 3278245"/>
              <a:gd name="connsiteX30" fmla="*/ 565989 w 2243682"/>
              <a:gd name="connsiteY30" fmla="*/ 2006438 h 3278245"/>
              <a:gd name="connsiteX31" fmla="*/ 586798 w 2243682"/>
              <a:gd name="connsiteY31" fmla="*/ 1991575 h 3278245"/>
              <a:gd name="connsiteX32" fmla="*/ 590518 w 2243682"/>
              <a:gd name="connsiteY32" fmla="*/ 1978697 h 3278245"/>
              <a:gd name="connsiteX33" fmla="*/ 1103941 w 2243682"/>
              <a:gd name="connsiteY33" fmla="*/ 998408 h 3278245"/>
              <a:gd name="connsiteX34" fmla="*/ 2118900 w 2243682"/>
              <a:gd name="connsiteY34" fmla="*/ 814 h 3278245"/>
              <a:gd name="connsiteX0" fmla="*/ 2118900 w 2243682"/>
              <a:gd name="connsiteY0" fmla="*/ 814 h 3296746"/>
              <a:gd name="connsiteX1" fmla="*/ 2193235 w 2243682"/>
              <a:gd name="connsiteY1" fmla="*/ 16370 h 3296746"/>
              <a:gd name="connsiteX2" fmla="*/ 1680098 w 2243682"/>
              <a:gd name="connsiteY2" fmla="*/ 1390288 h 3296746"/>
              <a:gd name="connsiteX3" fmla="*/ 1512773 w 2243682"/>
              <a:gd name="connsiteY3" fmla="*/ 1623711 h 3296746"/>
              <a:gd name="connsiteX4" fmla="*/ 1500008 w 2243682"/>
              <a:gd name="connsiteY4" fmla="*/ 1639723 h 3296746"/>
              <a:gd name="connsiteX5" fmla="*/ 1508934 w 2243682"/>
              <a:gd name="connsiteY5" fmla="*/ 1772274 h 3296746"/>
              <a:gd name="connsiteX6" fmla="*/ 1506413 w 2243682"/>
              <a:gd name="connsiteY6" fmla="*/ 1930176 h 3296746"/>
              <a:gd name="connsiteX7" fmla="*/ 1515753 w 2243682"/>
              <a:gd name="connsiteY7" fmla="*/ 1974366 h 3296746"/>
              <a:gd name="connsiteX8" fmla="*/ 1548308 w 2243682"/>
              <a:gd name="connsiteY8" fmla="*/ 2067896 h 3296746"/>
              <a:gd name="connsiteX9" fmla="*/ 1671478 w 2243682"/>
              <a:gd name="connsiteY9" fmla="*/ 2378926 h 3296746"/>
              <a:gd name="connsiteX10" fmla="*/ 1711351 w 2243682"/>
              <a:gd name="connsiteY10" fmla="*/ 2392743 h 3296746"/>
              <a:gd name="connsiteX11" fmla="*/ 1711535 w 2243682"/>
              <a:gd name="connsiteY11" fmla="*/ 2404841 h 3296746"/>
              <a:gd name="connsiteX12" fmla="*/ 1969511 w 2243682"/>
              <a:gd name="connsiteY12" fmla="*/ 2606010 h 3296746"/>
              <a:gd name="connsiteX13" fmla="*/ 1617680 w 2243682"/>
              <a:gd name="connsiteY13" fmla="*/ 2883102 h 3296746"/>
              <a:gd name="connsiteX14" fmla="*/ 1517980 w 2243682"/>
              <a:gd name="connsiteY14" fmla="*/ 2909573 h 3296746"/>
              <a:gd name="connsiteX15" fmla="*/ 1390818 w 2243682"/>
              <a:gd name="connsiteY15" fmla="*/ 2929782 h 3296746"/>
              <a:gd name="connsiteX16" fmla="*/ 879539 w 2243682"/>
              <a:gd name="connsiteY16" fmla="*/ 3266614 h 3296746"/>
              <a:gd name="connsiteX17" fmla="*/ 393710 w 2243682"/>
              <a:gd name="connsiteY17" fmla="*/ 3224146 h 3296746"/>
              <a:gd name="connsiteX18" fmla="*/ 301022 w 2243682"/>
              <a:gd name="connsiteY18" fmla="*/ 3124542 h 3296746"/>
              <a:gd name="connsiteX19" fmla="*/ 299438 w 2243682"/>
              <a:gd name="connsiteY19" fmla="*/ 3121677 h 3296746"/>
              <a:gd name="connsiteX20" fmla="*/ 260231 w 2243682"/>
              <a:gd name="connsiteY20" fmla="*/ 3117956 h 3296746"/>
              <a:gd name="connsiteX21" fmla="*/ 0 w 2243682"/>
              <a:gd name="connsiteY21" fmla="*/ 2817340 h 3296746"/>
              <a:gd name="connsiteX22" fmla="*/ 55661 w 2243682"/>
              <a:gd name="connsiteY22" fmla="*/ 2645777 h 3296746"/>
              <a:gd name="connsiteX23" fmla="*/ 63859 w 2243682"/>
              <a:gd name="connsiteY23" fmla="*/ 2640250 h 3296746"/>
              <a:gd name="connsiteX24" fmla="*/ 26952 w 2243682"/>
              <a:gd name="connsiteY24" fmla="*/ 2600053 h 3296746"/>
              <a:gd name="connsiteX25" fmla="*/ 51454 w 2243682"/>
              <a:gd name="connsiteY25" fmla="*/ 2571638 h 3296746"/>
              <a:gd name="connsiteX26" fmla="*/ 206513 w 2243682"/>
              <a:gd name="connsiteY26" fmla="*/ 2330108 h 3296746"/>
              <a:gd name="connsiteX27" fmla="*/ 284935 w 2243682"/>
              <a:gd name="connsiteY27" fmla="*/ 2359711 h 3296746"/>
              <a:gd name="connsiteX28" fmla="*/ 373382 w 2243682"/>
              <a:gd name="connsiteY28" fmla="*/ 2371228 h 3296746"/>
              <a:gd name="connsiteX29" fmla="*/ 477076 w 2243682"/>
              <a:gd name="connsiteY29" fmla="*/ 2254331 h 3296746"/>
              <a:gd name="connsiteX30" fmla="*/ 565989 w 2243682"/>
              <a:gd name="connsiteY30" fmla="*/ 2006438 h 3296746"/>
              <a:gd name="connsiteX31" fmla="*/ 586798 w 2243682"/>
              <a:gd name="connsiteY31" fmla="*/ 1991575 h 3296746"/>
              <a:gd name="connsiteX32" fmla="*/ 590518 w 2243682"/>
              <a:gd name="connsiteY32" fmla="*/ 1978697 h 3296746"/>
              <a:gd name="connsiteX33" fmla="*/ 1103941 w 2243682"/>
              <a:gd name="connsiteY33" fmla="*/ 998408 h 3296746"/>
              <a:gd name="connsiteX34" fmla="*/ 2118900 w 2243682"/>
              <a:gd name="connsiteY34" fmla="*/ 814 h 3296746"/>
              <a:gd name="connsiteX0" fmla="*/ 2118900 w 2243682"/>
              <a:gd name="connsiteY0" fmla="*/ 814 h 3367851"/>
              <a:gd name="connsiteX1" fmla="*/ 2193235 w 2243682"/>
              <a:gd name="connsiteY1" fmla="*/ 16370 h 3367851"/>
              <a:gd name="connsiteX2" fmla="*/ 1680098 w 2243682"/>
              <a:gd name="connsiteY2" fmla="*/ 1390288 h 3367851"/>
              <a:gd name="connsiteX3" fmla="*/ 1512773 w 2243682"/>
              <a:gd name="connsiteY3" fmla="*/ 1623711 h 3367851"/>
              <a:gd name="connsiteX4" fmla="*/ 1500008 w 2243682"/>
              <a:gd name="connsiteY4" fmla="*/ 1639723 h 3367851"/>
              <a:gd name="connsiteX5" fmla="*/ 1508934 w 2243682"/>
              <a:gd name="connsiteY5" fmla="*/ 1772274 h 3367851"/>
              <a:gd name="connsiteX6" fmla="*/ 1506413 w 2243682"/>
              <a:gd name="connsiteY6" fmla="*/ 1930176 h 3367851"/>
              <a:gd name="connsiteX7" fmla="*/ 1515753 w 2243682"/>
              <a:gd name="connsiteY7" fmla="*/ 1974366 h 3367851"/>
              <a:gd name="connsiteX8" fmla="*/ 1548308 w 2243682"/>
              <a:gd name="connsiteY8" fmla="*/ 2067896 h 3367851"/>
              <a:gd name="connsiteX9" fmla="*/ 1671478 w 2243682"/>
              <a:gd name="connsiteY9" fmla="*/ 2378926 h 3367851"/>
              <a:gd name="connsiteX10" fmla="*/ 1711351 w 2243682"/>
              <a:gd name="connsiteY10" fmla="*/ 2392743 h 3367851"/>
              <a:gd name="connsiteX11" fmla="*/ 1711535 w 2243682"/>
              <a:gd name="connsiteY11" fmla="*/ 2404841 h 3367851"/>
              <a:gd name="connsiteX12" fmla="*/ 1969511 w 2243682"/>
              <a:gd name="connsiteY12" fmla="*/ 2606010 h 3367851"/>
              <a:gd name="connsiteX13" fmla="*/ 1617680 w 2243682"/>
              <a:gd name="connsiteY13" fmla="*/ 2883102 h 3367851"/>
              <a:gd name="connsiteX14" fmla="*/ 1517980 w 2243682"/>
              <a:gd name="connsiteY14" fmla="*/ 2909573 h 3367851"/>
              <a:gd name="connsiteX15" fmla="*/ 1390818 w 2243682"/>
              <a:gd name="connsiteY15" fmla="*/ 2929782 h 3367851"/>
              <a:gd name="connsiteX16" fmla="*/ 879539 w 2243682"/>
              <a:gd name="connsiteY16" fmla="*/ 3266614 h 3367851"/>
              <a:gd name="connsiteX17" fmla="*/ 570920 w 2243682"/>
              <a:gd name="connsiteY17" fmla="*/ 3367160 h 3367851"/>
              <a:gd name="connsiteX18" fmla="*/ 393710 w 2243682"/>
              <a:gd name="connsiteY18" fmla="*/ 3224146 h 3367851"/>
              <a:gd name="connsiteX19" fmla="*/ 301022 w 2243682"/>
              <a:gd name="connsiteY19" fmla="*/ 3124542 h 3367851"/>
              <a:gd name="connsiteX20" fmla="*/ 299438 w 2243682"/>
              <a:gd name="connsiteY20" fmla="*/ 3121677 h 3367851"/>
              <a:gd name="connsiteX21" fmla="*/ 260231 w 2243682"/>
              <a:gd name="connsiteY21" fmla="*/ 3117956 h 3367851"/>
              <a:gd name="connsiteX22" fmla="*/ 0 w 2243682"/>
              <a:gd name="connsiteY22" fmla="*/ 2817340 h 3367851"/>
              <a:gd name="connsiteX23" fmla="*/ 55661 w 2243682"/>
              <a:gd name="connsiteY23" fmla="*/ 2645777 h 3367851"/>
              <a:gd name="connsiteX24" fmla="*/ 63859 w 2243682"/>
              <a:gd name="connsiteY24" fmla="*/ 2640250 h 3367851"/>
              <a:gd name="connsiteX25" fmla="*/ 26952 w 2243682"/>
              <a:gd name="connsiteY25" fmla="*/ 2600053 h 3367851"/>
              <a:gd name="connsiteX26" fmla="*/ 51454 w 2243682"/>
              <a:gd name="connsiteY26" fmla="*/ 2571638 h 3367851"/>
              <a:gd name="connsiteX27" fmla="*/ 206513 w 2243682"/>
              <a:gd name="connsiteY27" fmla="*/ 2330108 h 3367851"/>
              <a:gd name="connsiteX28" fmla="*/ 284935 w 2243682"/>
              <a:gd name="connsiteY28" fmla="*/ 2359711 h 3367851"/>
              <a:gd name="connsiteX29" fmla="*/ 373382 w 2243682"/>
              <a:gd name="connsiteY29" fmla="*/ 2371228 h 3367851"/>
              <a:gd name="connsiteX30" fmla="*/ 477076 w 2243682"/>
              <a:gd name="connsiteY30" fmla="*/ 2254331 h 3367851"/>
              <a:gd name="connsiteX31" fmla="*/ 565989 w 2243682"/>
              <a:gd name="connsiteY31" fmla="*/ 2006438 h 3367851"/>
              <a:gd name="connsiteX32" fmla="*/ 586798 w 2243682"/>
              <a:gd name="connsiteY32" fmla="*/ 1991575 h 3367851"/>
              <a:gd name="connsiteX33" fmla="*/ 590518 w 2243682"/>
              <a:gd name="connsiteY33" fmla="*/ 1978697 h 3367851"/>
              <a:gd name="connsiteX34" fmla="*/ 1103941 w 2243682"/>
              <a:gd name="connsiteY34" fmla="*/ 998408 h 3367851"/>
              <a:gd name="connsiteX35" fmla="*/ 2118900 w 2243682"/>
              <a:gd name="connsiteY35" fmla="*/ 814 h 3367851"/>
              <a:gd name="connsiteX0" fmla="*/ 2118900 w 2243682"/>
              <a:gd name="connsiteY0" fmla="*/ 814 h 3367851"/>
              <a:gd name="connsiteX1" fmla="*/ 2193235 w 2243682"/>
              <a:gd name="connsiteY1" fmla="*/ 16370 h 3367851"/>
              <a:gd name="connsiteX2" fmla="*/ 1680098 w 2243682"/>
              <a:gd name="connsiteY2" fmla="*/ 1390288 h 3367851"/>
              <a:gd name="connsiteX3" fmla="*/ 1512773 w 2243682"/>
              <a:gd name="connsiteY3" fmla="*/ 1623711 h 3367851"/>
              <a:gd name="connsiteX4" fmla="*/ 1500008 w 2243682"/>
              <a:gd name="connsiteY4" fmla="*/ 1639723 h 3367851"/>
              <a:gd name="connsiteX5" fmla="*/ 1508934 w 2243682"/>
              <a:gd name="connsiteY5" fmla="*/ 1772274 h 3367851"/>
              <a:gd name="connsiteX6" fmla="*/ 1506413 w 2243682"/>
              <a:gd name="connsiteY6" fmla="*/ 1930176 h 3367851"/>
              <a:gd name="connsiteX7" fmla="*/ 1515753 w 2243682"/>
              <a:gd name="connsiteY7" fmla="*/ 1974366 h 3367851"/>
              <a:gd name="connsiteX8" fmla="*/ 1548308 w 2243682"/>
              <a:gd name="connsiteY8" fmla="*/ 2067896 h 3367851"/>
              <a:gd name="connsiteX9" fmla="*/ 1671478 w 2243682"/>
              <a:gd name="connsiteY9" fmla="*/ 2378926 h 3367851"/>
              <a:gd name="connsiteX10" fmla="*/ 1711351 w 2243682"/>
              <a:gd name="connsiteY10" fmla="*/ 2392743 h 3367851"/>
              <a:gd name="connsiteX11" fmla="*/ 1711535 w 2243682"/>
              <a:gd name="connsiteY11" fmla="*/ 2404841 h 3367851"/>
              <a:gd name="connsiteX12" fmla="*/ 1969511 w 2243682"/>
              <a:gd name="connsiteY12" fmla="*/ 2606010 h 3367851"/>
              <a:gd name="connsiteX13" fmla="*/ 1617680 w 2243682"/>
              <a:gd name="connsiteY13" fmla="*/ 2883102 h 3367851"/>
              <a:gd name="connsiteX14" fmla="*/ 1517980 w 2243682"/>
              <a:gd name="connsiteY14" fmla="*/ 2909573 h 3367851"/>
              <a:gd name="connsiteX15" fmla="*/ 1390818 w 2243682"/>
              <a:gd name="connsiteY15" fmla="*/ 2929782 h 3367851"/>
              <a:gd name="connsiteX16" fmla="*/ 879539 w 2243682"/>
              <a:gd name="connsiteY16" fmla="*/ 3266614 h 3367851"/>
              <a:gd name="connsiteX17" fmla="*/ 570920 w 2243682"/>
              <a:gd name="connsiteY17" fmla="*/ 3367160 h 3367851"/>
              <a:gd name="connsiteX18" fmla="*/ 448952 w 2243682"/>
              <a:gd name="connsiteY18" fmla="*/ 3192038 h 3367851"/>
              <a:gd name="connsiteX19" fmla="*/ 301022 w 2243682"/>
              <a:gd name="connsiteY19" fmla="*/ 3124542 h 3367851"/>
              <a:gd name="connsiteX20" fmla="*/ 299438 w 2243682"/>
              <a:gd name="connsiteY20" fmla="*/ 3121677 h 3367851"/>
              <a:gd name="connsiteX21" fmla="*/ 260231 w 2243682"/>
              <a:gd name="connsiteY21" fmla="*/ 3117956 h 3367851"/>
              <a:gd name="connsiteX22" fmla="*/ 0 w 2243682"/>
              <a:gd name="connsiteY22" fmla="*/ 2817340 h 3367851"/>
              <a:gd name="connsiteX23" fmla="*/ 55661 w 2243682"/>
              <a:gd name="connsiteY23" fmla="*/ 2645777 h 3367851"/>
              <a:gd name="connsiteX24" fmla="*/ 63859 w 2243682"/>
              <a:gd name="connsiteY24" fmla="*/ 2640250 h 3367851"/>
              <a:gd name="connsiteX25" fmla="*/ 26952 w 2243682"/>
              <a:gd name="connsiteY25" fmla="*/ 2600053 h 3367851"/>
              <a:gd name="connsiteX26" fmla="*/ 51454 w 2243682"/>
              <a:gd name="connsiteY26" fmla="*/ 2571638 h 3367851"/>
              <a:gd name="connsiteX27" fmla="*/ 206513 w 2243682"/>
              <a:gd name="connsiteY27" fmla="*/ 2330108 h 3367851"/>
              <a:gd name="connsiteX28" fmla="*/ 284935 w 2243682"/>
              <a:gd name="connsiteY28" fmla="*/ 2359711 h 3367851"/>
              <a:gd name="connsiteX29" fmla="*/ 373382 w 2243682"/>
              <a:gd name="connsiteY29" fmla="*/ 2371228 h 3367851"/>
              <a:gd name="connsiteX30" fmla="*/ 477076 w 2243682"/>
              <a:gd name="connsiteY30" fmla="*/ 2254331 h 3367851"/>
              <a:gd name="connsiteX31" fmla="*/ 565989 w 2243682"/>
              <a:gd name="connsiteY31" fmla="*/ 2006438 h 3367851"/>
              <a:gd name="connsiteX32" fmla="*/ 586798 w 2243682"/>
              <a:gd name="connsiteY32" fmla="*/ 1991575 h 3367851"/>
              <a:gd name="connsiteX33" fmla="*/ 590518 w 2243682"/>
              <a:gd name="connsiteY33" fmla="*/ 1978697 h 3367851"/>
              <a:gd name="connsiteX34" fmla="*/ 1103941 w 2243682"/>
              <a:gd name="connsiteY34" fmla="*/ 998408 h 3367851"/>
              <a:gd name="connsiteX35" fmla="*/ 2118900 w 2243682"/>
              <a:gd name="connsiteY35" fmla="*/ 814 h 3367851"/>
              <a:gd name="connsiteX0" fmla="*/ 2118900 w 2243682"/>
              <a:gd name="connsiteY0" fmla="*/ 814 h 3367851"/>
              <a:gd name="connsiteX1" fmla="*/ 2193235 w 2243682"/>
              <a:gd name="connsiteY1" fmla="*/ 16370 h 3367851"/>
              <a:gd name="connsiteX2" fmla="*/ 1680098 w 2243682"/>
              <a:gd name="connsiteY2" fmla="*/ 1390288 h 3367851"/>
              <a:gd name="connsiteX3" fmla="*/ 1512773 w 2243682"/>
              <a:gd name="connsiteY3" fmla="*/ 1623711 h 3367851"/>
              <a:gd name="connsiteX4" fmla="*/ 1500008 w 2243682"/>
              <a:gd name="connsiteY4" fmla="*/ 1639723 h 3367851"/>
              <a:gd name="connsiteX5" fmla="*/ 1508934 w 2243682"/>
              <a:gd name="connsiteY5" fmla="*/ 1772274 h 3367851"/>
              <a:gd name="connsiteX6" fmla="*/ 1506413 w 2243682"/>
              <a:gd name="connsiteY6" fmla="*/ 1930176 h 3367851"/>
              <a:gd name="connsiteX7" fmla="*/ 1515753 w 2243682"/>
              <a:gd name="connsiteY7" fmla="*/ 1974366 h 3367851"/>
              <a:gd name="connsiteX8" fmla="*/ 1548308 w 2243682"/>
              <a:gd name="connsiteY8" fmla="*/ 2067896 h 3367851"/>
              <a:gd name="connsiteX9" fmla="*/ 1671478 w 2243682"/>
              <a:gd name="connsiteY9" fmla="*/ 2378926 h 3367851"/>
              <a:gd name="connsiteX10" fmla="*/ 1711351 w 2243682"/>
              <a:gd name="connsiteY10" fmla="*/ 2392743 h 3367851"/>
              <a:gd name="connsiteX11" fmla="*/ 1711535 w 2243682"/>
              <a:gd name="connsiteY11" fmla="*/ 2404841 h 3367851"/>
              <a:gd name="connsiteX12" fmla="*/ 1969511 w 2243682"/>
              <a:gd name="connsiteY12" fmla="*/ 2606010 h 3367851"/>
              <a:gd name="connsiteX13" fmla="*/ 1617680 w 2243682"/>
              <a:gd name="connsiteY13" fmla="*/ 2883102 h 3367851"/>
              <a:gd name="connsiteX14" fmla="*/ 1517980 w 2243682"/>
              <a:gd name="connsiteY14" fmla="*/ 2909573 h 3367851"/>
              <a:gd name="connsiteX15" fmla="*/ 1390818 w 2243682"/>
              <a:gd name="connsiteY15" fmla="*/ 2929782 h 3367851"/>
              <a:gd name="connsiteX16" fmla="*/ 879539 w 2243682"/>
              <a:gd name="connsiteY16" fmla="*/ 3266614 h 3367851"/>
              <a:gd name="connsiteX17" fmla="*/ 570920 w 2243682"/>
              <a:gd name="connsiteY17" fmla="*/ 3367160 h 3367851"/>
              <a:gd name="connsiteX18" fmla="*/ 448952 w 2243682"/>
              <a:gd name="connsiteY18" fmla="*/ 3192038 h 3367851"/>
              <a:gd name="connsiteX19" fmla="*/ 301022 w 2243682"/>
              <a:gd name="connsiteY19" fmla="*/ 3124542 h 3367851"/>
              <a:gd name="connsiteX20" fmla="*/ 299438 w 2243682"/>
              <a:gd name="connsiteY20" fmla="*/ 3121677 h 3367851"/>
              <a:gd name="connsiteX21" fmla="*/ 260231 w 2243682"/>
              <a:gd name="connsiteY21" fmla="*/ 3117956 h 3367851"/>
              <a:gd name="connsiteX22" fmla="*/ 0 w 2243682"/>
              <a:gd name="connsiteY22" fmla="*/ 2817340 h 3367851"/>
              <a:gd name="connsiteX23" fmla="*/ 55661 w 2243682"/>
              <a:gd name="connsiteY23" fmla="*/ 2645777 h 3367851"/>
              <a:gd name="connsiteX24" fmla="*/ 63859 w 2243682"/>
              <a:gd name="connsiteY24" fmla="*/ 2640250 h 3367851"/>
              <a:gd name="connsiteX25" fmla="*/ 26952 w 2243682"/>
              <a:gd name="connsiteY25" fmla="*/ 2600053 h 3367851"/>
              <a:gd name="connsiteX26" fmla="*/ 51454 w 2243682"/>
              <a:gd name="connsiteY26" fmla="*/ 2571638 h 3367851"/>
              <a:gd name="connsiteX27" fmla="*/ 206513 w 2243682"/>
              <a:gd name="connsiteY27" fmla="*/ 2330108 h 3367851"/>
              <a:gd name="connsiteX28" fmla="*/ 284935 w 2243682"/>
              <a:gd name="connsiteY28" fmla="*/ 2359711 h 3367851"/>
              <a:gd name="connsiteX29" fmla="*/ 373382 w 2243682"/>
              <a:gd name="connsiteY29" fmla="*/ 2371228 h 3367851"/>
              <a:gd name="connsiteX30" fmla="*/ 477076 w 2243682"/>
              <a:gd name="connsiteY30" fmla="*/ 2254331 h 3367851"/>
              <a:gd name="connsiteX31" fmla="*/ 565989 w 2243682"/>
              <a:gd name="connsiteY31" fmla="*/ 2006438 h 3367851"/>
              <a:gd name="connsiteX32" fmla="*/ 586798 w 2243682"/>
              <a:gd name="connsiteY32" fmla="*/ 1991575 h 3367851"/>
              <a:gd name="connsiteX33" fmla="*/ 590518 w 2243682"/>
              <a:gd name="connsiteY33" fmla="*/ 1978697 h 3367851"/>
              <a:gd name="connsiteX34" fmla="*/ 1103941 w 2243682"/>
              <a:gd name="connsiteY34" fmla="*/ 998408 h 3367851"/>
              <a:gd name="connsiteX35" fmla="*/ 2118900 w 2243682"/>
              <a:gd name="connsiteY35" fmla="*/ 814 h 3367851"/>
              <a:gd name="connsiteX0" fmla="*/ 2118900 w 2243682"/>
              <a:gd name="connsiteY0" fmla="*/ 814 h 3367851"/>
              <a:gd name="connsiteX1" fmla="*/ 2193235 w 2243682"/>
              <a:gd name="connsiteY1" fmla="*/ 16370 h 3367851"/>
              <a:gd name="connsiteX2" fmla="*/ 1680098 w 2243682"/>
              <a:gd name="connsiteY2" fmla="*/ 1390288 h 3367851"/>
              <a:gd name="connsiteX3" fmla="*/ 1512773 w 2243682"/>
              <a:gd name="connsiteY3" fmla="*/ 1623711 h 3367851"/>
              <a:gd name="connsiteX4" fmla="*/ 1500008 w 2243682"/>
              <a:gd name="connsiteY4" fmla="*/ 1639723 h 3367851"/>
              <a:gd name="connsiteX5" fmla="*/ 1508934 w 2243682"/>
              <a:gd name="connsiteY5" fmla="*/ 1772274 h 3367851"/>
              <a:gd name="connsiteX6" fmla="*/ 1506413 w 2243682"/>
              <a:gd name="connsiteY6" fmla="*/ 1930176 h 3367851"/>
              <a:gd name="connsiteX7" fmla="*/ 1515753 w 2243682"/>
              <a:gd name="connsiteY7" fmla="*/ 1974366 h 3367851"/>
              <a:gd name="connsiteX8" fmla="*/ 1548308 w 2243682"/>
              <a:gd name="connsiteY8" fmla="*/ 2067896 h 3367851"/>
              <a:gd name="connsiteX9" fmla="*/ 1671478 w 2243682"/>
              <a:gd name="connsiteY9" fmla="*/ 2378926 h 3367851"/>
              <a:gd name="connsiteX10" fmla="*/ 1711351 w 2243682"/>
              <a:gd name="connsiteY10" fmla="*/ 2392743 h 3367851"/>
              <a:gd name="connsiteX11" fmla="*/ 1711535 w 2243682"/>
              <a:gd name="connsiteY11" fmla="*/ 2404841 h 3367851"/>
              <a:gd name="connsiteX12" fmla="*/ 1969511 w 2243682"/>
              <a:gd name="connsiteY12" fmla="*/ 2606010 h 3367851"/>
              <a:gd name="connsiteX13" fmla="*/ 1617680 w 2243682"/>
              <a:gd name="connsiteY13" fmla="*/ 2883102 h 3367851"/>
              <a:gd name="connsiteX14" fmla="*/ 1517980 w 2243682"/>
              <a:gd name="connsiteY14" fmla="*/ 2909573 h 3367851"/>
              <a:gd name="connsiteX15" fmla="*/ 1390818 w 2243682"/>
              <a:gd name="connsiteY15" fmla="*/ 2929782 h 3367851"/>
              <a:gd name="connsiteX16" fmla="*/ 879539 w 2243682"/>
              <a:gd name="connsiteY16" fmla="*/ 3266614 h 3367851"/>
              <a:gd name="connsiteX17" fmla="*/ 570920 w 2243682"/>
              <a:gd name="connsiteY17" fmla="*/ 3367160 h 3367851"/>
              <a:gd name="connsiteX18" fmla="*/ 448952 w 2243682"/>
              <a:gd name="connsiteY18" fmla="*/ 3192038 h 3367851"/>
              <a:gd name="connsiteX19" fmla="*/ 301022 w 2243682"/>
              <a:gd name="connsiteY19" fmla="*/ 3124542 h 3367851"/>
              <a:gd name="connsiteX20" fmla="*/ 299438 w 2243682"/>
              <a:gd name="connsiteY20" fmla="*/ 3121677 h 3367851"/>
              <a:gd name="connsiteX21" fmla="*/ 260231 w 2243682"/>
              <a:gd name="connsiteY21" fmla="*/ 3117956 h 3367851"/>
              <a:gd name="connsiteX22" fmla="*/ 0 w 2243682"/>
              <a:gd name="connsiteY22" fmla="*/ 2817340 h 3367851"/>
              <a:gd name="connsiteX23" fmla="*/ 55661 w 2243682"/>
              <a:gd name="connsiteY23" fmla="*/ 2645777 h 3367851"/>
              <a:gd name="connsiteX24" fmla="*/ 63859 w 2243682"/>
              <a:gd name="connsiteY24" fmla="*/ 2640250 h 3367851"/>
              <a:gd name="connsiteX25" fmla="*/ 26952 w 2243682"/>
              <a:gd name="connsiteY25" fmla="*/ 2600053 h 3367851"/>
              <a:gd name="connsiteX26" fmla="*/ 51454 w 2243682"/>
              <a:gd name="connsiteY26" fmla="*/ 2571638 h 3367851"/>
              <a:gd name="connsiteX27" fmla="*/ 206513 w 2243682"/>
              <a:gd name="connsiteY27" fmla="*/ 2330108 h 3367851"/>
              <a:gd name="connsiteX28" fmla="*/ 284935 w 2243682"/>
              <a:gd name="connsiteY28" fmla="*/ 2359711 h 3367851"/>
              <a:gd name="connsiteX29" fmla="*/ 373382 w 2243682"/>
              <a:gd name="connsiteY29" fmla="*/ 2371228 h 3367851"/>
              <a:gd name="connsiteX30" fmla="*/ 477076 w 2243682"/>
              <a:gd name="connsiteY30" fmla="*/ 2254331 h 3367851"/>
              <a:gd name="connsiteX31" fmla="*/ 565989 w 2243682"/>
              <a:gd name="connsiteY31" fmla="*/ 2006438 h 3367851"/>
              <a:gd name="connsiteX32" fmla="*/ 586798 w 2243682"/>
              <a:gd name="connsiteY32" fmla="*/ 1991575 h 3367851"/>
              <a:gd name="connsiteX33" fmla="*/ 590518 w 2243682"/>
              <a:gd name="connsiteY33" fmla="*/ 1978697 h 3367851"/>
              <a:gd name="connsiteX34" fmla="*/ 1103941 w 2243682"/>
              <a:gd name="connsiteY34" fmla="*/ 998408 h 3367851"/>
              <a:gd name="connsiteX35" fmla="*/ 2118900 w 2243682"/>
              <a:gd name="connsiteY35" fmla="*/ 814 h 3367851"/>
              <a:gd name="connsiteX0" fmla="*/ 2118900 w 2243682"/>
              <a:gd name="connsiteY0" fmla="*/ 814 h 3368296"/>
              <a:gd name="connsiteX1" fmla="*/ 2193235 w 2243682"/>
              <a:gd name="connsiteY1" fmla="*/ 16370 h 3368296"/>
              <a:gd name="connsiteX2" fmla="*/ 1680098 w 2243682"/>
              <a:gd name="connsiteY2" fmla="*/ 1390288 h 3368296"/>
              <a:gd name="connsiteX3" fmla="*/ 1512773 w 2243682"/>
              <a:gd name="connsiteY3" fmla="*/ 1623711 h 3368296"/>
              <a:gd name="connsiteX4" fmla="*/ 1500008 w 2243682"/>
              <a:gd name="connsiteY4" fmla="*/ 1639723 h 3368296"/>
              <a:gd name="connsiteX5" fmla="*/ 1508934 w 2243682"/>
              <a:gd name="connsiteY5" fmla="*/ 1772274 h 3368296"/>
              <a:gd name="connsiteX6" fmla="*/ 1506413 w 2243682"/>
              <a:gd name="connsiteY6" fmla="*/ 1930176 h 3368296"/>
              <a:gd name="connsiteX7" fmla="*/ 1515753 w 2243682"/>
              <a:gd name="connsiteY7" fmla="*/ 1974366 h 3368296"/>
              <a:gd name="connsiteX8" fmla="*/ 1548308 w 2243682"/>
              <a:gd name="connsiteY8" fmla="*/ 2067896 h 3368296"/>
              <a:gd name="connsiteX9" fmla="*/ 1671478 w 2243682"/>
              <a:gd name="connsiteY9" fmla="*/ 2378926 h 3368296"/>
              <a:gd name="connsiteX10" fmla="*/ 1711351 w 2243682"/>
              <a:gd name="connsiteY10" fmla="*/ 2392743 h 3368296"/>
              <a:gd name="connsiteX11" fmla="*/ 1711535 w 2243682"/>
              <a:gd name="connsiteY11" fmla="*/ 2404841 h 3368296"/>
              <a:gd name="connsiteX12" fmla="*/ 1969511 w 2243682"/>
              <a:gd name="connsiteY12" fmla="*/ 2606010 h 3368296"/>
              <a:gd name="connsiteX13" fmla="*/ 1617680 w 2243682"/>
              <a:gd name="connsiteY13" fmla="*/ 2883102 h 3368296"/>
              <a:gd name="connsiteX14" fmla="*/ 1517980 w 2243682"/>
              <a:gd name="connsiteY14" fmla="*/ 2909573 h 3368296"/>
              <a:gd name="connsiteX15" fmla="*/ 1390818 w 2243682"/>
              <a:gd name="connsiteY15" fmla="*/ 2929782 h 3368296"/>
              <a:gd name="connsiteX16" fmla="*/ 981150 w 2243682"/>
              <a:gd name="connsiteY16" fmla="*/ 3288850 h 3368296"/>
              <a:gd name="connsiteX17" fmla="*/ 570920 w 2243682"/>
              <a:gd name="connsiteY17" fmla="*/ 3367160 h 3368296"/>
              <a:gd name="connsiteX18" fmla="*/ 448952 w 2243682"/>
              <a:gd name="connsiteY18" fmla="*/ 3192038 h 3368296"/>
              <a:gd name="connsiteX19" fmla="*/ 301022 w 2243682"/>
              <a:gd name="connsiteY19" fmla="*/ 3124542 h 3368296"/>
              <a:gd name="connsiteX20" fmla="*/ 299438 w 2243682"/>
              <a:gd name="connsiteY20" fmla="*/ 3121677 h 3368296"/>
              <a:gd name="connsiteX21" fmla="*/ 260231 w 2243682"/>
              <a:gd name="connsiteY21" fmla="*/ 3117956 h 3368296"/>
              <a:gd name="connsiteX22" fmla="*/ 0 w 2243682"/>
              <a:gd name="connsiteY22" fmla="*/ 2817340 h 3368296"/>
              <a:gd name="connsiteX23" fmla="*/ 55661 w 2243682"/>
              <a:gd name="connsiteY23" fmla="*/ 2645777 h 3368296"/>
              <a:gd name="connsiteX24" fmla="*/ 63859 w 2243682"/>
              <a:gd name="connsiteY24" fmla="*/ 2640250 h 3368296"/>
              <a:gd name="connsiteX25" fmla="*/ 26952 w 2243682"/>
              <a:gd name="connsiteY25" fmla="*/ 2600053 h 3368296"/>
              <a:gd name="connsiteX26" fmla="*/ 51454 w 2243682"/>
              <a:gd name="connsiteY26" fmla="*/ 2571638 h 3368296"/>
              <a:gd name="connsiteX27" fmla="*/ 206513 w 2243682"/>
              <a:gd name="connsiteY27" fmla="*/ 2330108 h 3368296"/>
              <a:gd name="connsiteX28" fmla="*/ 284935 w 2243682"/>
              <a:gd name="connsiteY28" fmla="*/ 2359711 h 3368296"/>
              <a:gd name="connsiteX29" fmla="*/ 373382 w 2243682"/>
              <a:gd name="connsiteY29" fmla="*/ 2371228 h 3368296"/>
              <a:gd name="connsiteX30" fmla="*/ 477076 w 2243682"/>
              <a:gd name="connsiteY30" fmla="*/ 2254331 h 3368296"/>
              <a:gd name="connsiteX31" fmla="*/ 565989 w 2243682"/>
              <a:gd name="connsiteY31" fmla="*/ 2006438 h 3368296"/>
              <a:gd name="connsiteX32" fmla="*/ 586798 w 2243682"/>
              <a:gd name="connsiteY32" fmla="*/ 1991575 h 3368296"/>
              <a:gd name="connsiteX33" fmla="*/ 590518 w 2243682"/>
              <a:gd name="connsiteY33" fmla="*/ 1978697 h 3368296"/>
              <a:gd name="connsiteX34" fmla="*/ 1103941 w 2243682"/>
              <a:gd name="connsiteY34" fmla="*/ 998408 h 3368296"/>
              <a:gd name="connsiteX35" fmla="*/ 2118900 w 2243682"/>
              <a:gd name="connsiteY35" fmla="*/ 814 h 3368296"/>
              <a:gd name="connsiteX0" fmla="*/ 2118900 w 2243682"/>
              <a:gd name="connsiteY0" fmla="*/ 814 h 3368296"/>
              <a:gd name="connsiteX1" fmla="*/ 2193235 w 2243682"/>
              <a:gd name="connsiteY1" fmla="*/ 16370 h 3368296"/>
              <a:gd name="connsiteX2" fmla="*/ 1680098 w 2243682"/>
              <a:gd name="connsiteY2" fmla="*/ 1390288 h 3368296"/>
              <a:gd name="connsiteX3" fmla="*/ 1512773 w 2243682"/>
              <a:gd name="connsiteY3" fmla="*/ 1623711 h 3368296"/>
              <a:gd name="connsiteX4" fmla="*/ 1500008 w 2243682"/>
              <a:gd name="connsiteY4" fmla="*/ 1639723 h 3368296"/>
              <a:gd name="connsiteX5" fmla="*/ 1508934 w 2243682"/>
              <a:gd name="connsiteY5" fmla="*/ 1772274 h 3368296"/>
              <a:gd name="connsiteX6" fmla="*/ 1506413 w 2243682"/>
              <a:gd name="connsiteY6" fmla="*/ 1930176 h 3368296"/>
              <a:gd name="connsiteX7" fmla="*/ 1515753 w 2243682"/>
              <a:gd name="connsiteY7" fmla="*/ 1974366 h 3368296"/>
              <a:gd name="connsiteX8" fmla="*/ 1548308 w 2243682"/>
              <a:gd name="connsiteY8" fmla="*/ 2067896 h 3368296"/>
              <a:gd name="connsiteX9" fmla="*/ 1671478 w 2243682"/>
              <a:gd name="connsiteY9" fmla="*/ 2378926 h 3368296"/>
              <a:gd name="connsiteX10" fmla="*/ 1711351 w 2243682"/>
              <a:gd name="connsiteY10" fmla="*/ 2392743 h 3368296"/>
              <a:gd name="connsiteX11" fmla="*/ 1711535 w 2243682"/>
              <a:gd name="connsiteY11" fmla="*/ 2404841 h 3368296"/>
              <a:gd name="connsiteX12" fmla="*/ 1969511 w 2243682"/>
              <a:gd name="connsiteY12" fmla="*/ 2606010 h 3368296"/>
              <a:gd name="connsiteX13" fmla="*/ 1617680 w 2243682"/>
              <a:gd name="connsiteY13" fmla="*/ 2883102 h 3368296"/>
              <a:gd name="connsiteX14" fmla="*/ 1517980 w 2243682"/>
              <a:gd name="connsiteY14" fmla="*/ 2909573 h 3368296"/>
              <a:gd name="connsiteX15" fmla="*/ 1390818 w 2243682"/>
              <a:gd name="connsiteY15" fmla="*/ 2929782 h 3368296"/>
              <a:gd name="connsiteX16" fmla="*/ 981150 w 2243682"/>
              <a:gd name="connsiteY16" fmla="*/ 3288850 h 3368296"/>
              <a:gd name="connsiteX17" fmla="*/ 570920 w 2243682"/>
              <a:gd name="connsiteY17" fmla="*/ 3367160 h 3368296"/>
              <a:gd name="connsiteX18" fmla="*/ 448952 w 2243682"/>
              <a:gd name="connsiteY18" fmla="*/ 3192038 h 3368296"/>
              <a:gd name="connsiteX19" fmla="*/ 301022 w 2243682"/>
              <a:gd name="connsiteY19" fmla="*/ 3124542 h 3368296"/>
              <a:gd name="connsiteX20" fmla="*/ 299438 w 2243682"/>
              <a:gd name="connsiteY20" fmla="*/ 3121677 h 3368296"/>
              <a:gd name="connsiteX21" fmla="*/ 260231 w 2243682"/>
              <a:gd name="connsiteY21" fmla="*/ 3117956 h 3368296"/>
              <a:gd name="connsiteX22" fmla="*/ 0 w 2243682"/>
              <a:gd name="connsiteY22" fmla="*/ 2817340 h 3368296"/>
              <a:gd name="connsiteX23" fmla="*/ 55661 w 2243682"/>
              <a:gd name="connsiteY23" fmla="*/ 2645777 h 3368296"/>
              <a:gd name="connsiteX24" fmla="*/ 63859 w 2243682"/>
              <a:gd name="connsiteY24" fmla="*/ 2640250 h 3368296"/>
              <a:gd name="connsiteX25" fmla="*/ 26952 w 2243682"/>
              <a:gd name="connsiteY25" fmla="*/ 2600053 h 3368296"/>
              <a:gd name="connsiteX26" fmla="*/ 51454 w 2243682"/>
              <a:gd name="connsiteY26" fmla="*/ 2571638 h 3368296"/>
              <a:gd name="connsiteX27" fmla="*/ 206513 w 2243682"/>
              <a:gd name="connsiteY27" fmla="*/ 2330108 h 3368296"/>
              <a:gd name="connsiteX28" fmla="*/ 284935 w 2243682"/>
              <a:gd name="connsiteY28" fmla="*/ 2359711 h 3368296"/>
              <a:gd name="connsiteX29" fmla="*/ 373382 w 2243682"/>
              <a:gd name="connsiteY29" fmla="*/ 2371228 h 3368296"/>
              <a:gd name="connsiteX30" fmla="*/ 477076 w 2243682"/>
              <a:gd name="connsiteY30" fmla="*/ 2254331 h 3368296"/>
              <a:gd name="connsiteX31" fmla="*/ 565989 w 2243682"/>
              <a:gd name="connsiteY31" fmla="*/ 2006438 h 3368296"/>
              <a:gd name="connsiteX32" fmla="*/ 586798 w 2243682"/>
              <a:gd name="connsiteY32" fmla="*/ 1991575 h 3368296"/>
              <a:gd name="connsiteX33" fmla="*/ 590518 w 2243682"/>
              <a:gd name="connsiteY33" fmla="*/ 1978697 h 3368296"/>
              <a:gd name="connsiteX34" fmla="*/ 1103941 w 2243682"/>
              <a:gd name="connsiteY34" fmla="*/ 998408 h 3368296"/>
              <a:gd name="connsiteX35" fmla="*/ 1735155 w 2243682"/>
              <a:gd name="connsiteY35" fmla="*/ 482447 h 3368296"/>
              <a:gd name="connsiteX36" fmla="*/ 2118900 w 2243682"/>
              <a:gd name="connsiteY36" fmla="*/ 814 h 3368296"/>
              <a:gd name="connsiteX0" fmla="*/ 2118900 w 2243682"/>
              <a:gd name="connsiteY0" fmla="*/ 814 h 3368296"/>
              <a:gd name="connsiteX1" fmla="*/ 2193235 w 2243682"/>
              <a:gd name="connsiteY1" fmla="*/ 16370 h 3368296"/>
              <a:gd name="connsiteX2" fmla="*/ 1680098 w 2243682"/>
              <a:gd name="connsiteY2" fmla="*/ 1390288 h 3368296"/>
              <a:gd name="connsiteX3" fmla="*/ 1512773 w 2243682"/>
              <a:gd name="connsiteY3" fmla="*/ 1623711 h 3368296"/>
              <a:gd name="connsiteX4" fmla="*/ 1500008 w 2243682"/>
              <a:gd name="connsiteY4" fmla="*/ 1639723 h 3368296"/>
              <a:gd name="connsiteX5" fmla="*/ 1508934 w 2243682"/>
              <a:gd name="connsiteY5" fmla="*/ 1772274 h 3368296"/>
              <a:gd name="connsiteX6" fmla="*/ 1506413 w 2243682"/>
              <a:gd name="connsiteY6" fmla="*/ 1930176 h 3368296"/>
              <a:gd name="connsiteX7" fmla="*/ 1515753 w 2243682"/>
              <a:gd name="connsiteY7" fmla="*/ 1974366 h 3368296"/>
              <a:gd name="connsiteX8" fmla="*/ 1548308 w 2243682"/>
              <a:gd name="connsiteY8" fmla="*/ 2067896 h 3368296"/>
              <a:gd name="connsiteX9" fmla="*/ 1671478 w 2243682"/>
              <a:gd name="connsiteY9" fmla="*/ 2378926 h 3368296"/>
              <a:gd name="connsiteX10" fmla="*/ 1711351 w 2243682"/>
              <a:gd name="connsiteY10" fmla="*/ 2392743 h 3368296"/>
              <a:gd name="connsiteX11" fmla="*/ 1711535 w 2243682"/>
              <a:gd name="connsiteY11" fmla="*/ 2404841 h 3368296"/>
              <a:gd name="connsiteX12" fmla="*/ 1969511 w 2243682"/>
              <a:gd name="connsiteY12" fmla="*/ 2606010 h 3368296"/>
              <a:gd name="connsiteX13" fmla="*/ 1617680 w 2243682"/>
              <a:gd name="connsiteY13" fmla="*/ 2883102 h 3368296"/>
              <a:gd name="connsiteX14" fmla="*/ 1517980 w 2243682"/>
              <a:gd name="connsiteY14" fmla="*/ 2909573 h 3368296"/>
              <a:gd name="connsiteX15" fmla="*/ 1390818 w 2243682"/>
              <a:gd name="connsiteY15" fmla="*/ 2929782 h 3368296"/>
              <a:gd name="connsiteX16" fmla="*/ 981150 w 2243682"/>
              <a:gd name="connsiteY16" fmla="*/ 3288850 h 3368296"/>
              <a:gd name="connsiteX17" fmla="*/ 570920 w 2243682"/>
              <a:gd name="connsiteY17" fmla="*/ 3367160 h 3368296"/>
              <a:gd name="connsiteX18" fmla="*/ 448952 w 2243682"/>
              <a:gd name="connsiteY18" fmla="*/ 3192038 h 3368296"/>
              <a:gd name="connsiteX19" fmla="*/ 301022 w 2243682"/>
              <a:gd name="connsiteY19" fmla="*/ 3124542 h 3368296"/>
              <a:gd name="connsiteX20" fmla="*/ 299438 w 2243682"/>
              <a:gd name="connsiteY20" fmla="*/ 3121677 h 3368296"/>
              <a:gd name="connsiteX21" fmla="*/ 260231 w 2243682"/>
              <a:gd name="connsiteY21" fmla="*/ 3117956 h 3368296"/>
              <a:gd name="connsiteX22" fmla="*/ 0 w 2243682"/>
              <a:gd name="connsiteY22" fmla="*/ 2817340 h 3368296"/>
              <a:gd name="connsiteX23" fmla="*/ 55661 w 2243682"/>
              <a:gd name="connsiteY23" fmla="*/ 2645777 h 3368296"/>
              <a:gd name="connsiteX24" fmla="*/ 63859 w 2243682"/>
              <a:gd name="connsiteY24" fmla="*/ 2640250 h 3368296"/>
              <a:gd name="connsiteX25" fmla="*/ 26952 w 2243682"/>
              <a:gd name="connsiteY25" fmla="*/ 2600053 h 3368296"/>
              <a:gd name="connsiteX26" fmla="*/ 51454 w 2243682"/>
              <a:gd name="connsiteY26" fmla="*/ 2571638 h 3368296"/>
              <a:gd name="connsiteX27" fmla="*/ 206513 w 2243682"/>
              <a:gd name="connsiteY27" fmla="*/ 2330108 h 3368296"/>
              <a:gd name="connsiteX28" fmla="*/ 284935 w 2243682"/>
              <a:gd name="connsiteY28" fmla="*/ 2359711 h 3368296"/>
              <a:gd name="connsiteX29" fmla="*/ 373382 w 2243682"/>
              <a:gd name="connsiteY29" fmla="*/ 2371228 h 3368296"/>
              <a:gd name="connsiteX30" fmla="*/ 477076 w 2243682"/>
              <a:gd name="connsiteY30" fmla="*/ 2254331 h 3368296"/>
              <a:gd name="connsiteX31" fmla="*/ 565989 w 2243682"/>
              <a:gd name="connsiteY31" fmla="*/ 2006438 h 3368296"/>
              <a:gd name="connsiteX32" fmla="*/ 586798 w 2243682"/>
              <a:gd name="connsiteY32" fmla="*/ 1991575 h 3368296"/>
              <a:gd name="connsiteX33" fmla="*/ 590518 w 2243682"/>
              <a:gd name="connsiteY33" fmla="*/ 1978697 h 3368296"/>
              <a:gd name="connsiteX34" fmla="*/ 1103941 w 2243682"/>
              <a:gd name="connsiteY34" fmla="*/ 998408 h 3368296"/>
              <a:gd name="connsiteX35" fmla="*/ 1735155 w 2243682"/>
              <a:gd name="connsiteY35" fmla="*/ 482447 h 3368296"/>
              <a:gd name="connsiteX36" fmla="*/ 2118900 w 2243682"/>
              <a:gd name="connsiteY36" fmla="*/ 814 h 3368296"/>
              <a:gd name="connsiteX0" fmla="*/ 2118900 w 2243682"/>
              <a:gd name="connsiteY0" fmla="*/ 814 h 3368296"/>
              <a:gd name="connsiteX1" fmla="*/ 2193235 w 2243682"/>
              <a:gd name="connsiteY1" fmla="*/ 16370 h 3368296"/>
              <a:gd name="connsiteX2" fmla="*/ 1680098 w 2243682"/>
              <a:gd name="connsiteY2" fmla="*/ 1390288 h 3368296"/>
              <a:gd name="connsiteX3" fmla="*/ 1512773 w 2243682"/>
              <a:gd name="connsiteY3" fmla="*/ 1623711 h 3368296"/>
              <a:gd name="connsiteX4" fmla="*/ 1500008 w 2243682"/>
              <a:gd name="connsiteY4" fmla="*/ 1639723 h 3368296"/>
              <a:gd name="connsiteX5" fmla="*/ 1508934 w 2243682"/>
              <a:gd name="connsiteY5" fmla="*/ 1772274 h 3368296"/>
              <a:gd name="connsiteX6" fmla="*/ 1506413 w 2243682"/>
              <a:gd name="connsiteY6" fmla="*/ 1930176 h 3368296"/>
              <a:gd name="connsiteX7" fmla="*/ 1515753 w 2243682"/>
              <a:gd name="connsiteY7" fmla="*/ 1974366 h 3368296"/>
              <a:gd name="connsiteX8" fmla="*/ 1548308 w 2243682"/>
              <a:gd name="connsiteY8" fmla="*/ 2067896 h 3368296"/>
              <a:gd name="connsiteX9" fmla="*/ 1671478 w 2243682"/>
              <a:gd name="connsiteY9" fmla="*/ 2378926 h 3368296"/>
              <a:gd name="connsiteX10" fmla="*/ 1711351 w 2243682"/>
              <a:gd name="connsiteY10" fmla="*/ 2392743 h 3368296"/>
              <a:gd name="connsiteX11" fmla="*/ 1711535 w 2243682"/>
              <a:gd name="connsiteY11" fmla="*/ 2404841 h 3368296"/>
              <a:gd name="connsiteX12" fmla="*/ 1969511 w 2243682"/>
              <a:gd name="connsiteY12" fmla="*/ 2606010 h 3368296"/>
              <a:gd name="connsiteX13" fmla="*/ 1617680 w 2243682"/>
              <a:gd name="connsiteY13" fmla="*/ 2883102 h 3368296"/>
              <a:gd name="connsiteX14" fmla="*/ 1517980 w 2243682"/>
              <a:gd name="connsiteY14" fmla="*/ 2909573 h 3368296"/>
              <a:gd name="connsiteX15" fmla="*/ 1390818 w 2243682"/>
              <a:gd name="connsiteY15" fmla="*/ 2929782 h 3368296"/>
              <a:gd name="connsiteX16" fmla="*/ 981150 w 2243682"/>
              <a:gd name="connsiteY16" fmla="*/ 3288850 h 3368296"/>
              <a:gd name="connsiteX17" fmla="*/ 570920 w 2243682"/>
              <a:gd name="connsiteY17" fmla="*/ 3367160 h 3368296"/>
              <a:gd name="connsiteX18" fmla="*/ 448952 w 2243682"/>
              <a:gd name="connsiteY18" fmla="*/ 3192038 h 3368296"/>
              <a:gd name="connsiteX19" fmla="*/ 301022 w 2243682"/>
              <a:gd name="connsiteY19" fmla="*/ 3124542 h 3368296"/>
              <a:gd name="connsiteX20" fmla="*/ 299438 w 2243682"/>
              <a:gd name="connsiteY20" fmla="*/ 3121677 h 3368296"/>
              <a:gd name="connsiteX21" fmla="*/ 260231 w 2243682"/>
              <a:gd name="connsiteY21" fmla="*/ 3117956 h 3368296"/>
              <a:gd name="connsiteX22" fmla="*/ 0 w 2243682"/>
              <a:gd name="connsiteY22" fmla="*/ 2817340 h 3368296"/>
              <a:gd name="connsiteX23" fmla="*/ 55661 w 2243682"/>
              <a:gd name="connsiteY23" fmla="*/ 2645777 h 3368296"/>
              <a:gd name="connsiteX24" fmla="*/ 63859 w 2243682"/>
              <a:gd name="connsiteY24" fmla="*/ 2640250 h 3368296"/>
              <a:gd name="connsiteX25" fmla="*/ 26952 w 2243682"/>
              <a:gd name="connsiteY25" fmla="*/ 2600053 h 3368296"/>
              <a:gd name="connsiteX26" fmla="*/ 51454 w 2243682"/>
              <a:gd name="connsiteY26" fmla="*/ 2571638 h 3368296"/>
              <a:gd name="connsiteX27" fmla="*/ 206513 w 2243682"/>
              <a:gd name="connsiteY27" fmla="*/ 2330108 h 3368296"/>
              <a:gd name="connsiteX28" fmla="*/ 284935 w 2243682"/>
              <a:gd name="connsiteY28" fmla="*/ 2359711 h 3368296"/>
              <a:gd name="connsiteX29" fmla="*/ 373382 w 2243682"/>
              <a:gd name="connsiteY29" fmla="*/ 2371228 h 3368296"/>
              <a:gd name="connsiteX30" fmla="*/ 477076 w 2243682"/>
              <a:gd name="connsiteY30" fmla="*/ 2254331 h 3368296"/>
              <a:gd name="connsiteX31" fmla="*/ 565989 w 2243682"/>
              <a:gd name="connsiteY31" fmla="*/ 2006438 h 3368296"/>
              <a:gd name="connsiteX32" fmla="*/ 586798 w 2243682"/>
              <a:gd name="connsiteY32" fmla="*/ 1991575 h 3368296"/>
              <a:gd name="connsiteX33" fmla="*/ 590518 w 2243682"/>
              <a:gd name="connsiteY33" fmla="*/ 1978697 h 3368296"/>
              <a:gd name="connsiteX34" fmla="*/ 1103941 w 2243682"/>
              <a:gd name="connsiteY34" fmla="*/ 998408 h 3368296"/>
              <a:gd name="connsiteX35" fmla="*/ 1735155 w 2243682"/>
              <a:gd name="connsiteY35" fmla="*/ 482447 h 3368296"/>
              <a:gd name="connsiteX36" fmla="*/ 2118900 w 2243682"/>
              <a:gd name="connsiteY36" fmla="*/ 814 h 3368296"/>
              <a:gd name="connsiteX0" fmla="*/ 2118900 w 2243682"/>
              <a:gd name="connsiteY0" fmla="*/ 814 h 3368296"/>
              <a:gd name="connsiteX1" fmla="*/ 2193235 w 2243682"/>
              <a:gd name="connsiteY1" fmla="*/ 16370 h 3368296"/>
              <a:gd name="connsiteX2" fmla="*/ 1680098 w 2243682"/>
              <a:gd name="connsiteY2" fmla="*/ 1390288 h 3368296"/>
              <a:gd name="connsiteX3" fmla="*/ 1512773 w 2243682"/>
              <a:gd name="connsiteY3" fmla="*/ 1623711 h 3368296"/>
              <a:gd name="connsiteX4" fmla="*/ 1500008 w 2243682"/>
              <a:gd name="connsiteY4" fmla="*/ 1639723 h 3368296"/>
              <a:gd name="connsiteX5" fmla="*/ 1508934 w 2243682"/>
              <a:gd name="connsiteY5" fmla="*/ 1772274 h 3368296"/>
              <a:gd name="connsiteX6" fmla="*/ 1506413 w 2243682"/>
              <a:gd name="connsiteY6" fmla="*/ 1930176 h 3368296"/>
              <a:gd name="connsiteX7" fmla="*/ 1515753 w 2243682"/>
              <a:gd name="connsiteY7" fmla="*/ 1974366 h 3368296"/>
              <a:gd name="connsiteX8" fmla="*/ 1548308 w 2243682"/>
              <a:gd name="connsiteY8" fmla="*/ 2067896 h 3368296"/>
              <a:gd name="connsiteX9" fmla="*/ 1671478 w 2243682"/>
              <a:gd name="connsiteY9" fmla="*/ 2378926 h 3368296"/>
              <a:gd name="connsiteX10" fmla="*/ 1711351 w 2243682"/>
              <a:gd name="connsiteY10" fmla="*/ 2392743 h 3368296"/>
              <a:gd name="connsiteX11" fmla="*/ 1711535 w 2243682"/>
              <a:gd name="connsiteY11" fmla="*/ 2404841 h 3368296"/>
              <a:gd name="connsiteX12" fmla="*/ 1969511 w 2243682"/>
              <a:gd name="connsiteY12" fmla="*/ 2606010 h 3368296"/>
              <a:gd name="connsiteX13" fmla="*/ 1617680 w 2243682"/>
              <a:gd name="connsiteY13" fmla="*/ 2883102 h 3368296"/>
              <a:gd name="connsiteX14" fmla="*/ 1517980 w 2243682"/>
              <a:gd name="connsiteY14" fmla="*/ 2909573 h 3368296"/>
              <a:gd name="connsiteX15" fmla="*/ 1390818 w 2243682"/>
              <a:gd name="connsiteY15" fmla="*/ 2929782 h 3368296"/>
              <a:gd name="connsiteX16" fmla="*/ 981150 w 2243682"/>
              <a:gd name="connsiteY16" fmla="*/ 3288850 h 3368296"/>
              <a:gd name="connsiteX17" fmla="*/ 570920 w 2243682"/>
              <a:gd name="connsiteY17" fmla="*/ 3367160 h 3368296"/>
              <a:gd name="connsiteX18" fmla="*/ 448952 w 2243682"/>
              <a:gd name="connsiteY18" fmla="*/ 3192038 h 3368296"/>
              <a:gd name="connsiteX19" fmla="*/ 301022 w 2243682"/>
              <a:gd name="connsiteY19" fmla="*/ 3124542 h 3368296"/>
              <a:gd name="connsiteX20" fmla="*/ 299438 w 2243682"/>
              <a:gd name="connsiteY20" fmla="*/ 3121677 h 3368296"/>
              <a:gd name="connsiteX21" fmla="*/ 260231 w 2243682"/>
              <a:gd name="connsiteY21" fmla="*/ 3117956 h 3368296"/>
              <a:gd name="connsiteX22" fmla="*/ 0 w 2243682"/>
              <a:gd name="connsiteY22" fmla="*/ 2817340 h 3368296"/>
              <a:gd name="connsiteX23" fmla="*/ 55661 w 2243682"/>
              <a:gd name="connsiteY23" fmla="*/ 2645777 h 3368296"/>
              <a:gd name="connsiteX24" fmla="*/ 63859 w 2243682"/>
              <a:gd name="connsiteY24" fmla="*/ 2640250 h 3368296"/>
              <a:gd name="connsiteX25" fmla="*/ 26952 w 2243682"/>
              <a:gd name="connsiteY25" fmla="*/ 2600053 h 3368296"/>
              <a:gd name="connsiteX26" fmla="*/ 51454 w 2243682"/>
              <a:gd name="connsiteY26" fmla="*/ 2571638 h 3368296"/>
              <a:gd name="connsiteX27" fmla="*/ 206513 w 2243682"/>
              <a:gd name="connsiteY27" fmla="*/ 2330108 h 3368296"/>
              <a:gd name="connsiteX28" fmla="*/ 284935 w 2243682"/>
              <a:gd name="connsiteY28" fmla="*/ 2359711 h 3368296"/>
              <a:gd name="connsiteX29" fmla="*/ 373382 w 2243682"/>
              <a:gd name="connsiteY29" fmla="*/ 2371228 h 3368296"/>
              <a:gd name="connsiteX30" fmla="*/ 477076 w 2243682"/>
              <a:gd name="connsiteY30" fmla="*/ 2254331 h 3368296"/>
              <a:gd name="connsiteX31" fmla="*/ 565989 w 2243682"/>
              <a:gd name="connsiteY31" fmla="*/ 2006438 h 3368296"/>
              <a:gd name="connsiteX32" fmla="*/ 586798 w 2243682"/>
              <a:gd name="connsiteY32" fmla="*/ 1991575 h 3368296"/>
              <a:gd name="connsiteX33" fmla="*/ 590518 w 2243682"/>
              <a:gd name="connsiteY33" fmla="*/ 1978697 h 3368296"/>
              <a:gd name="connsiteX34" fmla="*/ 1103941 w 2243682"/>
              <a:gd name="connsiteY34" fmla="*/ 998408 h 3368296"/>
              <a:gd name="connsiteX35" fmla="*/ 1735155 w 2243682"/>
              <a:gd name="connsiteY35" fmla="*/ 482447 h 3368296"/>
              <a:gd name="connsiteX36" fmla="*/ 2118900 w 2243682"/>
              <a:gd name="connsiteY36" fmla="*/ 814 h 3368296"/>
              <a:gd name="connsiteX0" fmla="*/ 2093574 w 2218356"/>
              <a:gd name="connsiteY0" fmla="*/ 814 h 3368296"/>
              <a:gd name="connsiteX1" fmla="*/ 2167909 w 2218356"/>
              <a:gd name="connsiteY1" fmla="*/ 16370 h 3368296"/>
              <a:gd name="connsiteX2" fmla="*/ 1654772 w 2218356"/>
              <a:gd name="connsiteY2" fmla="*/ 1390288 h 3368296"/>
              <a:gd name="connsiteX3" fmla="*/ 1487447 w 2218356"/>
              <a:gd name="connsiteY3" fmla="*/ 1623711 h 3368296"/>
              <a:gd name="connsiteX4" fmla="*/ 1474682 w 2218356"/>
              <a:gd name="connsiteY4" fmla="*/ 1639723 h 3368296"/>
              <a:gd name="connsiteX5" fmla="*/ 1483608 w 2218356"/>
              <a:gd name="connsiteY5" fmla="*/ 1772274 h 3368296"/>
              <a:gd name="connsiteX6" fmla="*/ 1481087 w 2218356"/>
              <a:gd name="connsiteY6" fmla="*/ 1930176 h 3368296"/>
              <a:gd name="connsiteX7" fmla="*/ 1490427 w 2218356"/>
              <a:gd name="connsiteY7" fmla="*/ 1974366 h 3368296"/>
              <a:gd name="connsiteX8" fmla="*/ 1522982 w 2218356"/>
              <a:gd name="connsiteY8" fmla="*/ 2067896 h 3368296"/>
              <a:gd name="connsiteX9" fmla="*/ 1646152 w 2218356"/>
              <a:gd name="connsiteY9" fmla="*/ 2378926 h 3368296"/>
              <a:gd name="connsiteX10" fmla="*/ 1686025 w 2218356"/>
              <a:gd name="connsiteY10" fmla="*/ 2392743 h 3368296"/>
              <a:gd name="connsiteX11" fmla="*/ 1686209 w 2218356"/>
              <a:gd name="connsiteY11" fmla="*/ 2404841 h 3368296"/>
              <a:gd name="connsiteX12" fmla="*/ 1944185 w 2218356"/>
              <a:gd name="connsiteY12" fmla="*/ 2606010 h 3368296"/>
              <a:gd name="connsiteX13" fmla="*/ 1592354 w 2218356"/>
              <a:gd name="connsiteY13" fmla="*/ 2883102 h 3368296"/>
              <a:gd name="connsiteX14" fmla="*/ 1492654 w 2218356"/>
              <a:gd name="connsiteY14" fmla="*/ 2909573 h 3368296"/>
              <a:gd name="connsiteX15" fmla="*/ 1365492 w 2218356"/>
              <a:gd name="connsiteY15" fmla="*/ 2929782 h 3368296"/>
              <a:gd name="connsiteX16" fmla="*/ 955824 w 2218356"/>
              <a:gd name="connsiteY16" fmla="*/ 3288850 h 3368296"/>
              <a:gd name="connsiteX17" fmla="*/ 545594 w 2218356"/>
              <a:gd name="connsiteY17" fmla="*/ 3367160 h 3368296"/>
              <a:gd name="connsiteX18" fmla="*/ 423626 w 2218356"/>
              <a:gd name="connsiteY18" fmla="*/ 3192038 h 3368296"/>
              <a:gd name="connsiteX19" fmla="*/ 275696 w 2218356"/>
              <a:gd name="connsiteY19" fmla="*/ 3124542 h 3368296"/>
              <a:gd name="connsiteX20" fmla="*/ 274112 w 2218356"/>
              <a:gd name="connsiteY20" fmla="*/ 3121677 h 3368296"/>
              <a:gd name="connsiteX21" fmla="*/ 234905 w 2218356"/>
              <a:gd name="connsiteY21" fmla="*/ 3117956 h 3368296"/>
              <a:gd name="connsiteX22" fmla="*/ 49368 w 2218356"/>
              <a:gd name="connsiteY22" fmla="*/ 2773925 h 3368296"/>
              <a:gd name="connsiteX23" fmla="*/ 30335 w 2218356"/>
              <a:gd name="connsiteY23" fmla="*/ 2645777 h 3368296"/>
              <a:gd name="connsiteX24" fmla="*/ 38533 w 2218356"/>
              <a:gd name="connsiteY24" fmla="*/ 2640250 h 3368296"/>
              <a:gd name="connsiteX25" fmla="*/ 1626 w 2218356"/>
              <a:gd name="connsiteY25" fmla="*/ 2600053 h 3368296"/>
              <a:gd name="connsiteX26" fmla="*/ 26128 w 2218356"/>
              <a:gd name="connsiteY26" fmla="*/ 2571638 h 3368296"/>
              <a:gd name="connsiteX27" fmla="*/ 181187 w 2218356"/>
              <a:gd name="connsiteY27" fmla="*/ 2330108 h 3368296"/>
              <a:gd name="connsiteX28" fmla="*/ 259609 w 2218356"/>
              <a:gd name="connsiteY28" fmla="*/ 2359711 h 3368296"/>
              <a:gd name="connsiteX29" fmla="*/ 348056 w 2218356"/>
              <a:gd name="connsiteY29" fmla="*/ 2371228 h 3368296"/>
              <a:gd name="connsiteX30" fmla="*/ 451750 w 2218356"/>
              <a:gd name="connsiteY30" fmla="*/ 2254331 h 3368296"/>
              <a:gd name="connsiteX31" fmla="*/ 540663 w 2218356"/>
              <a:gd name="connsiteY31" fmla="*/ 2006438 h 3368296"/>
              <a:gd name="connsiteX32" fmla="*/ 561472 w 2218356"/>
              <a:gd name="connsiteY32" fmla="*/ 1991575 h 3368296"/>
              <a:gd name="connsiteX33" fmla="*/ 565192 w 2218356"/>
              <a:gd name="connsiteY33" fmla="*/ 1978697 h 3368296"/>
              <a:gd name="connsiteX34" fmla="*/ 1078615 w 2218356"/>
              <a:gd name="connsiteY34" fmla="*/ 998408 h 3368296"/>
              <a:gd name="connsiteX35" fmla="*/ 1709829 w 2218356"/>
              <a:gd name="connsiteY35" fmla="*/ 482447 h 3368296"/>
              <a:gd name="connsiteX36" fmla="*/ 2093574 w 2218356"/>
              <a:gd name="connsiteY36" fmla="*/ 814 h 3368296"/>
              <a:gd name="connsiteX0" fmla="*/ 2093574 w 2218356"/>
              <a:gd name="connsiteY0" fmla="*/ 814 h 3368296"/>
              <a:gd name="connsiteX1" fmla="*/ 2167909 w 2218356"/>
              <a:gd name="connsiteY1" fmla="*/ 16370 h 3368296"/>
              <a:gd name="connsiteX2" fmla="*/ 1654772 w 2218356"/>
              <a:gd name="connsiteY2" fmla="*/ 1390288 h 3368296"/>
              <a:gd name="connsiteX3" fmla="*/ 1487447 w 2218356"/>
              <a:gd name="connsiteY3" fmla="*/ 1623711 h 3368296"/>
              <a:gd name="connsiteX4" fmla="*/ 1474682 w 2218356"/>
              <a:gd name="connsiteY4" fmla="*/ 1639723 h 3368296"/>
              <a:gd name="connsiteX5" fmla="*/ 1483608 w 2218356"/>
              <a:gd name="connsiteY5" fmla="*/ 1772274 h 3368296"/>
              <a:gd name="connsiteX6" fmla="*/ 1481087 w 2218356"/>
              <a:gd name="connsiteY6" fmla="*/ 1930176 h 3368296"/>
              <a:gd name="connsiteX7" fmla="*/ 1490427 w 2218356"/>
              <a:gd name="connsiteY7" fmla="*/ 1974366 h 3368296"/>
              <a:gd name="connsiteX8" fmla="*/ 1522982 w 2218356"/>
              <a:gd name="connsiteY8" fmla="*/ 2067896 h 3368296"/>
              <a:gd name="connsiteX9" fmla="*/ 1646152 w 2218356"/>
              <a:gd name="connsiteY9" fmla="*/ 2378926 h 3368296"/>
              <a:gd name="connsiteX10" fmla="*/ 1686025 w 2218356"/>
              <a:gd name="connsiteY10" fmla="*/ 2392743 h 3368296"/>
              <a:gd name="connsiteX11" fmla="*/ 1686209 w 2218356"/>
              <a:gd name="connsiteY11" fmla="*/ 2404841 h 3368296"/>
              <a:gd name="connsiteX12" fmla="*/ 1944185 w 2218356"/>
              <a:gd name="connsiteY12" fmla="*/ 2606010 h 3368296"/>
              <a:gd name="connsiteX13" fmla="*/ 1592354 w 2218356"/>
              <a:gd name="connsiteY13" fmla="*/ 2883102 h 3368296"/>
              <a:gd name="connsiteX14" fmla="*/ 1492654 w 2218356"/>
              <a:gd name="connsiteY14" fmla="*/ 2909573 h 3368296"/>
              <a:gd name="connsiteX15" fmla="*/ 1365492 w 2218356"/>
              <a:gd name="connsiteY15" fmla="*/ 2929782 h 3368296"/>
              <a:gd name="connsiteX16" fmla="*/ 955824 w 2218356"/>
              <a:gd name="connsiteY16" fmla="*/ 3288850 h 3368296"/>
              <a:gd name="connsiteX17" fmla="*/ 545594 w 2218356"/>
              <a:gd name="connsiteY17" fmla="*/ 3367160 h 3368296"/>
              <a:gd name="connsiteX18" fmla="*/ 423626 w 2218356"/>
              <a:gd name="connsiteY18" fmla="*/ 3192038 h 3368296"/>
              <a:gd name="connsiteX19" fmla="*/ 275696 w 2218356"/>
              <a:gd name="connsiteY19" fmla="*/ 3124542 h 3368296"/>
              <a:gd name="connsiteX20" fmla="*/ 274112 w 2218356"/>
              <a:gd name="connsiteY20" fmla="*/ 3121677 h 3368296"/>
              <a:gd name="connsiteX21" fmla="*/ 234905 w 2218356"/>
              <a:gd name="connsiteY21" fmla="*/ 3117956 h 3368296"/>
              <a:gd name="connsiteX22" fmla="*/ 49368 w 2218356"/>
              <a:gd name="connsiteY22" fmla="*/ 2773925 h 3368296"/>
              <a:gd name="connsiteX23" fmla="*/ 30335 w 2218356"/>
              <a:gd name="connsiteY23" fmla="*/ 2645777 h 3368296"/>
              <a:gd name="connsiteX24" fmla="*/ 38533 w 2218356"/>
              <a:gd name="connsiteY24" fmla="*/ 2640250 h 3368296"/>
              <a:gd name="connsiteX25" fmla="*/ 1626 w 2218356"/>
              <a:gd name="connsiteY25" fmla="*/ 2600053 h 3368296"/>
              <a:gd name="connsiteX26" fmla="*/ 26128 w 2218356"/>
              <a:gd name="connsiteY26" fmla="*/ 2571638 h 3368296"/>
              <a:gd name="connsiteX27" fmla="*/ 181187 w 2218356"/>
              <a:gd name="connsiteY27" fmla="*/ 2330108 h 3368296"/>
              <a:gd name="connsiteX28" fmla="*/ 259609 w 2218356"/>
              <a:gd name="connsiteY28" fmla="*/ 2359711 h 3368296"/>
              <a:gd name="connsiteX29" fmla="*/ 348056 w 2218356"/>
              <a:gd name="connsiteY29" fmla="*/ 2371228 h 3368296"/>
              <a:gd name="connsiteX30" fmla="*/ 451750 w 2218356"/>
              <a:gd name="connsiteY30" fmla="*/ 2254331 h 3368296"/>
              <a:gd name="connsiteX31" fmla="*/ 540663 w 2218356"/>
              <a:gd name="connsiteY31" fmla="*/ 2006438 h 3368296"/>
              <a:gd name="connsiteX32" fmla="*/ 561472 w 2218356"/>
              <a:gd name="connsiteY32" fmla="*/ 1991575 h 3368296"/>
              <a:gd name="connsiteX33" fmla="*/ 565192 w 2218356"/>
              <a:gd name="connsiteY33" fmla="*/ 1978697 h 3368296"/>
              <a:gd name="connsiteX34" fmla="*/ 1078615 w 2218356"/>
              <a:gd name="connsiteY34" fmla="*/ 998408 h 3368296"/>
              <a:gd name="connsiteX35" fmla="*/ 1709829 w 2218356"/>
              <a:gd name="connsiteY35" fmla="*/ 482447 h 3368296"/>
              <a:gd name="connsiteX36" fmla="*/ 2093574 w 2218356"/>
              <a:gd name="connsiteY36" fmla="*/ 814 h 33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18356" h="3368296">
                <a:moveTo>
                  <a:pt x="2093574" y="814"/>
                </a:moveTo>
                <a:cubicBezTo>
                  <a:pt x="2123000" y="-2123"/>
                  <a:pt x="2148022" y="2843"/>
                  <a:pt x="2167909" y="16370"/>
                </a:cubicBezTo>
                <a:cubicBezTo>
                  <a:pt x="2327010" y="124585"/>
                  <a:pt x="2097271" y="739709"/>
                  <a:pt x="1654772" y="1390288"/>
                </a:cubicBezTo>
                <a:cubicBezTo>
                  <a:pt x="1599460" y="1471611"/>
                  <a:pt x="1543441" y="1549638"/>
                  <a:pt x="1487447" y="1623711"/>
                </a:cubicBezTo>
                <a:lnTo>
                  <a:pt x="1474682" y="1639723"/>
                </a:lnTo>
                <a:lnTo>
                  <a:pt x="1483608" y="1772274"/>
                </a:lnTo>
                <a:cubicBezTo>
                  <a:pt x="1484853" y="1822860"/>
                  <a:pt x="1484057" y="1875689"/>
                  <a:pt x="1481087" y="1930176"/>
                </a:cubicBezTo>
                <a:lnTo>
                  <a:pt x="1490427" y="1974366"/>
                </a:lnTo>
                <a:lnTo>
                  <a:pt x="1522982" y="2067896"/>
                </a:lnTo>
                <a:cubicBezTo>
                  <a:pt x="1631582" y="2185100"/>
                  <a:pt x="1639855" y="2253807"/>
                  <a:pt x="1646152" y="2378926"/>
                </a:cubicBezTo>
                <a:lnTo>
                  <a:pt x="1686025" y="2392743"/>
                </a:lnTo>
                <a:cubicBezTo>
                  <a:pt x="1686086" y="2396776"/>
                  <a:pt x="1686148" y="2400808"/>
                  <a:pt x="1686209" y="2404841"/>
                </a:cubicBezTo>
                <a:cubicBezTo>
                  <a:pt x="1840667" y="2450758"/>
                  <a:pt x="1938863" y="2521442"/>
                  <a:pt x="1944185" y="2606010"/>
                </a:cubicBezTo>
                <a:cubicBezTo>
                  <a:pt x="1950838" y="2711718"/>
                  <a:pt x="1810803" y="2814101"/>
                  <a:pt x="1592354" y="2883102"/>
                </a:cubicBezTo>
                <a:lnTo>
                  <a:pt x="1492654" y="2909573"/>
                </a:lnTo>
                <a:lnTo>
                  <a:pt x="1365492" y="2929782"/>
                </a:lnTo>
                <a:cubicBezTo>
                  <a:pt x="1267588" y="2960122"/>
                  <a:pt x="1130828" y="3253550"/>
                  <a:pt x="955824" y="3288850"/>
                </a:cubicBezTo>
                <a:cubicBezTo>
                  <a:pt x="831051" y="3348274"/>
                  <a:pt x="626565" y="3374238"/>
                  <a:pt x="545594" y="3367160"/>
                </a:cubicBezTo>
                <a:cubicBezTo>
                  <a:pt x="464623" y="3360082"/>
                  <a:pt x="503743" y="3233238"/>
                  <a:pt x="423626" y="3192038"/>
                </a:cubicBezTo>
                <a:cubicBezTo>
                  <a:pt x="370932" y="3164940"/>
                  <a:pt x="302012" y="3161050"/>
                  <a:pt x="275696" y="3124542"/>
                </a:cubicBezTo>
                <a:lnTo>
                  <a:pt x="274112" y="3121677"/>
                </a:lnTo>
                <a:lnTo>
                  <a:pt x="234905" y="3117956"/>
                </a:lnTo>
                <a:cubicBezTo>
                  <a:pt x="86392" y="3089344"/>
                  <a:pt x="121635" y="2840236"/>
                  <a:pt x="49368" y="2773925"/>
                </a:cubicBezTo>
                <a:cubicBezTo>
                  <a:pt x="2543" y="2730959"/>
                  <a:pt x="-4806" y="2694750"/>
                  <a:pt x="30335" y="2645777"/>
                </a:cubicBezTo>
                <a:lnTo>
                  <a:pt x="38533" y="2640250"/>
                </a:lnTo>
                <a:lnTo>
                  <a:pt x="1626" y="2600053"/>
                </a:lnTo>
                <a:cubicBezTo>
                  <a:pt x="-1228" y="2589738"/>
                  <a:pt x="-3799" y="2616629"/>
                  <a:pt x="26128" y="2571638"/>
                </a:cubicBezTo>
                <a:cubicBezTo>
                  <a:pt x="56055" y="2526647"/>
                  <a:pt x="117646" y="2384566"/>
                  <a:pt x="181187" y="2330108"/>
                </a:cubicBezTo>
                <a:cubicBezTo>
                  <a:pt x="195595" y="2343102"/>
                  <a:pt x="233468" y="2349843"/>
                  <a:pt x="259609" y="2359711"/>
                </a:cubicBezTo>
                <a:lnTo>
                  <a:pt x="348056" y="2371228"/>
                </a:lnTo>
                <a:cubicBezTo>
                  <a:pt x="376107" y="2323754"/>
                  <a:pt x="419649" y="2315129"/>
                  <a:pt x="451750" y="2254331"/>
                </a:cubicBezTo>
                <a:cubicBezTo>
                  <a:pt x="483851" y="2193533"/>
                  <a:pt x="487279" y="2048842"/>
                  <a:pt x="540663" y="2006438"/>
                </a:cubicBezTo>
                <a:lnTo>
                  <a:pt x="561472" y="1991575"/>
                </a:lnTo>
                <a:lnTo>
                  <a:pt x="565192" y="1978697"/>
                </a:lnTo>
                <a:cubicBezTo>
                  <a:pt x="648122" y="1719091"/>
                  <a:pt x="829709" y="1364359"/>
                  <a:pt x="1078615" y="998408"/>
                </a:cubicBezTo>
                <a:cubicBezTo>
                  <a:pt x="1246617" y="728959"/>
                  <a:pt x="1536623" y="584445"/>
                  <a:pt x="1709829" y="482447"/>
                </a:cubicBezTo>
                <a:cubicBezTo>
                  <a:pt x="1874046" y="32598"/>
                  <a:pt x="1994457" y="58419"/>
                  <a:pt x="2093574" y="814"/>
                </a:cubicBez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0" name="正方形/長方形 409"/>
          <p:cNvSpPr/>
          <p:nvPr/>
        </p:nvSpPr>
        <p:spPr bwMode="white">
          <a:xfrm>
            <a:off x="2816227" y="3561376"/>
            <a:ext cx="2506002" cy="203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神戸ハーバーランド・メリケンパーク</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11" name="線吹き出し 2 410"/>
          <p:cNvSpPr/>
          <p:nvPr/>
        </p:nvSpPr>
        <p:spPr>
          <a:xfrm flipH="1">
            <a:off x="2156722" y="3661606"/>
            <a:ext cx="2673824" cy="651872"/>
          </a:xfrm>
          <a:prstGeom prst="callout2">
            <a:avLst>
              <a:gd name="adj1" fmla="val 19638"/>
              <a:gd name="adj2" fmla="val 72237"/>
              <a:gd name="adj3" fmla="val 24293"/>
              <a:gd name="adj4" fmla="val -13108"/>
              <a:gd name="adj5" fmla="val -108893"/>
              <a:gd name="adj6" fmla="val -3087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bwMode="white">
          <a:xfrm>
            <a:off x="-247609" y="5096971"/>
            <a:ext cx="2253076" cy="334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UD デジタル 教科書体 NK-B" panose="02020700000000000000" pitchFamily="18" charset="-128"/>
                <a:ea typeface="UD デジタル 教科書体 NK-B" panose="02020700000000000000" pitchFamily="18" charset="-128"/>
              </a:rPr>
              <a:t>アワイチ</a:t>
            </a:r>
            <a:endParaRPr kumimoji="1" lang="en-US" altLang="ja-JP" sz="12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ctr"/>
            <a:r>
              <a:rPr lang="ja-JP" altLang="en-US" sz="1000" dirty="0">
                <a:solidFill>
                  <a:sysClr val="windowText" lastClr="000000"/>
                </a:solidFill>
                <a:latin typeface="UD デジタル 教科書体 NK-B" panose="02020700000000000000" pitchFamily="18" charset="-128"/>
                <a:ea typeface="UD デジタル 教科書体 NK-B" panose="02020700000000000000" pitchFamily="18" charset="-128"/>
              </a:rPr>
              <a:t>（淡路１周サイクリングルート）</a:t>
            </a:r>
            <a:endParaRPr kumimoji="1" lang="ja-JP" altLang="en-US" sz="1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413" name="線吹き出し 2 412"/>
          <p:cNvSpPr/>
          <p:nvPr/>
        </p:nvSpPr>
        <p:spPr>
          <a:xfrm flipH="1">
            <a:off x="-875800" y="5096025"/>
            <a:ext cx="1797241" cy="651872"/>
          </a:xfrm>
          <a:prstGeom prst="callout2">
            <a:avLst>
              <a:gd name="adj1" fmla="val 60733"/>
              <a:gd name="adj2" fmla="val 47865"/>
              <a:gd name="adj3" fmla="val 60759"/>
              <a:gd name="adj4" fmla="val -42853"/>
              <a:gd name="adj5" fmla="val 104597"/>
              <a:gd name="adj6" fmla="val -7819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楕円 413"/>
          <p:cNvSpPr/>
          <p:nvPr/>
        </p:nvSpPr>
        <p:spPr>
          <a:xfrm>
            <a:off x="2260369" y="1807378"/>
            <a:ext cx="306000" cy="3060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スライド番号プレースホルダー 7"/>
          <p:cNvSpPr>
            <a:spLocks noGrp="1"/>
          </p:cNvSpPr>
          <p:nvPr>
            <p:ph type="sldNum" sz="quarter" idx="12"/>
          </p:nvPr>
        </p:nvSpPr>
        <p:spPr>
          <a:xfrm>
            <a:off x="7599881" y="6450829"/>
            <a:ext cx="2228850" cy="365125"/>
          </a:xfrm>
        </p:spPr>
        <p:txBody>
          <a:bodyPr/>
          <a:lstStyle/>
          <a:p>
            <a:r>
              <a:rPr kumimoji="1" lang="ja-JP" altLang="en-US" sz="1400" dirty="0">
                <a:solidFill>
                  <a:schemeClr val="tx1"/>
                </a:solidFill>
              </a:rPr>
              <a:t>８</a:t>
            </a:r>
          </a:p>
        </p:txBody>
      </p:sp>
      <p:sp>
        <p:nvSpPr>
          <p:cNvPr id="112" name="角丸四角形 111"/>
          <p:cNvSpPr/>
          <p:nvPr/>
        </p:nvSpPr>
        <p:spPr>
          <a:xfrm>
            <a:off x="110055" y="611777"/>
            <a:ext cx="9743269" cy="60395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ベイエリアを中心に豊富な観光資源が集積しており、それぞれの強みをミックスした　　</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連携が期待できる</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3" name="正方形/長方形 112"/>
          <p:cNvSpPr/>
          <p:nvPr/>
        </p:nvSpPr>
        <p:spPr>
          <a:xfrm>
            <a:off x="-370903" y="1191708"/>
            <a:ext cx="3081344"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観光資源</a:t>
            </a: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（イメージ）</a:t>
            </a: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p>
        </p:txBody>
      </p:sp>
      <p:sp>
        <p:nvSpPr>
          <p:cNvPr id="115" name="正方形/長方形 114"/>
          <p:cNvSpPr/>
          <p:nvPr/>
        </p:nvSpPr>
        <p:spPr>
          <a:xfrm>
            <a:off x="0" y="0"/>
            <a:ext cx="9906000" cy="553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latin typeface="UD デジタル 教科書体 NK-B" panose="02020700000000000000" pitchFamily="18" charset="-128"/>
                <a:ea typeface="UD デジタル 教科書体 NK-B" panose="02020700000000000000" pitchFamily="18" charset="-128"/>
              </a:rPr>
              <a:t>提案❷　</a:t>
            </a:r>
            <a:r>
              <a:rPr kumimoji="1" lang="ja-JP" altLang="en-US" sz="2400" dirty="0">
                <a:solidFill>
                  <a:prstClr val="white"/>
                </a:solidFill>
                <a:latin typeface="UD デジタル 教科書体 NK-B" panose="02020700000000000000" pitchFamily="18" charset="-128"/>
                <a:ea typeface="UD デジタル 教科書体 NK-B" panose="02020700000000000000" pitchFamily="18" charset="-128"/>
              </a:rPr>
              <a:t>兵庫・大阪の観光の強みをミックスした連携</a:t>
            </a:r>
            <a:endParaRPr kumimoji="1" lang="en-US" altLang="ja-JP" sz="24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117" name="正方形/長方形 116"/>
          <p:cNvSpPr/>
          <p:nvPr/>
        </p:nvSpPr>
        <p:spPr>
          <a:xfrm>
            <a:off x="8496310" y="6342627"/>
            <a:ext cx="819448" cy="24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
              </a:lnSpc>
            </a:pPr>
            <a:r>
              <a:rPr kumimoji="1" lang="ja-JP" altLang="en-US" sz="800" dirty="0">
                <a:solidFill>
                  <a:schemeClr val="tx1"/>
                </a:solidFill>
                <a:latin typeface="UD デジタル 教科書体 NK-B" panose="02020700000000000000" pitchFamily="18" charset="-128"/>
                <a:ea typeface="UD デジタル 教科書体 NK-B" panose="02020700000000000000" pitchFamily="18" charset="-128"/>
              </a:rPr>
              <a:t>Ⓒ国土地理院　</a:t>
            </a:r>
            <a:endParaRPr kumimoji="1" lang="en-US" altLang="ja-JP" sz="8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800"/>
              </a:lnSpc>
            </a:pPr>
            <a:r>
              <a:rPr kumimoji="1" lang="ja-JP" altLang="en-US" sz="800" dirty="0">
                <a:solidFill>
                  <a:schemeClr val="tx1"/>
                </a:solidFill>
                <a:latin typeface="UD デジタル 教科書体 NK-B" panose="02020700000000000000" pitchFamily="18" charset="-128"/>
                <a:ea typeface="UD デジタル 教科書体 NK-B" panose="02020700000000000000" pitchFamily="18" charset="-128"/>
              </a:rPr>
              <a:t>　　地理院地図</a:t>
            </a:r>
            <a:endParaRPr kumimoji="1" lang="en-US" altLang="zh-TW" sz="8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19787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a:xfrm>
            <a:off x="5386541" y="1497322"/>
            <a:ext cx="4428000" cy="4392000"/>
          </a:xfrm>
          <a:prstGeom prst="roundRect">
            <a:avLst>
              <a:gd name="adj" fmla="val 10389"/>
            </a:avLst>
          </a:prstGeom>
          <a:solidFill>
            <a:srgbClr val="002060">
              <a:alpha val="35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8" name="角丸四角形 7"/>
          <p:cNvSpPr/>
          <p:nvPr/>
        </p:nvSpPr>
        <p:spPr>
          <a:xfrm>
            <a:off x="1420100" y="1503481"/>
            <a:ext cx="4428000" cy="4392000"/>
          </a:xfrm>
          <a:prstGeom prst="roundRect">
            <a:avLst>
              <a:gd name="adj" fmla="val 11683"/>
            </a:avLst>
          </a:prstGeom>
          <a:solidFill>
            <a:srgbClr val="00B050">
              <a:alpha val="35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830392550"/>
              </p:ext>
            </p:extLst>
          </p:nvPr>
        </p:nvGraphicFramePr>
        <p:xfrm>
          <a:off x="18260" y="1551408"/>
          <a:ext cx="1567022" cy="3966264"/>
        </p:xfrm>
        <a:graphic>
          <a:graphicData uri="http://schemas.openxmlformats.org/drawingml/2006/table">
            <a:tbl>
              <a:tblPr firstRow="1" bandRow="1">
                <a:tableStyleId>{5940675A-B579-460E-94D1-54222C63F5DA}</a:tableStyleId>
              </a:tblPr>
              <a:tblGrid>
                <a:gridCol w="1567022">
                  <a:extLst>
                    <a:ext uri="{9D8B030D-6E8A-4147-A177-3AD203B41FA5}">
                      <a16:colId xmlns:a16="http://schemas.microsoft.com/office/drawing/2014/main" val="3172932673"/>
                    </a:ext>
                  </a:extLst>
                </a:gridCol>
              </a:tblGrid>
              <a:tr h="317732">
                <a:tc>
                  <a:txBody>
                    <a:bodyPr/>
                    <a:lstStyle/>
                    <a:p>
                      <a:pPr algn="l"/>
                      <a:endParaRPr kumimoji="1" lang="ja-JP" altLang="en-US" sz="1600" spc="-200" baseline="0" dirty="0">
                        <a:latin typeface="UD デジタル 教科書体 NK-B" panose="02020700000000000000" pitchFamily="18" charset="-128"/>
                        <a:ea typeface="UD デジタル 教科書体 NK-B" panose="020207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1410667"/>
                  </a:ext>
                </a:extLst>
              </a:tr>
              <a:tr h="716185">
                <a:tc>
                  <a:txBody>
                    <a:bodyPr/>
                    <a:lstStyle/>
                    <a:p>
                      <a:pPr algn="l"/>
                      <a:r>
                        <a:rPr kumimoji="1" lang="ja-JP" altLang="en-US"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rPr>
                        <a:t>歴史・文化</a:t>
                      </a:r>
                      <a:endParaRPr kumimoji="1" lang="en-US" altLang="ja-JP"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22266523"/>
                  </a:ext>
                </a:extLst>
              </a:tr>
              <a:tr h="716185">
                <a:tc>
                  <a:txBody>
                    <a:bodyPr/>
                    <a:lstStyle/>
                    <a:p>
                      <a:pPr algn="l"/>
                      <a:r>
                        <a:rPr kumimoji="1" lang="ja-JP" altLang="en-US"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rPr>
                        <a:t>自然・景観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55456783"/>
                  </a:ext>
                </a:extLst>
              </a:tr>
              <a:tr h="766244">
                <a:tc>
                  <a:txBody>
                    <a:bodyPr/>
                    <a:lstStyle/>
                    <a:p>
                      <a:pPr algn="l"/>
                      <a:r>
                        <a:rPr kumimoji="1" lang="ja-JP" altLang="en-US"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rPr>
                        <a:t>スポーツ・</a:t>
                      </a:r>
                      <a:endParaRPr kumimoji="1" lang="en-US" altLang="ja-JP"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pPr algn="l"/>
                      <a:r>
                        <a:rPr kumimoji="1" lang="ja-JP" altLang="en-US"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rPr>
                        <a:t>エンタメ</a:t>
                      </a:r>
                      <a:endParaRPr kumimoji="1" lang="en-US" altLang="ja-JP"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43538771"/>
                  </a:ext>
                </a:extLst>
              </a:tr>
              <a:tr h="716185">
                <a:tc>
                  <a:txBody>
                    <a:bodyPr/>
                    <a:lstStyle/>
                    <a:p>
                      <a:pPr algn="l"/>
                      <a:r>
                        <a:rPr kumimoji="1" lang="ja-JP" altLang="en-US"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rPr>
                        <a:t>食・特産品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37914105"/>
                  </a:ext>
                </a:extLst>
              </a:tr>
              <a:tr h="716185">
                <a:tc>
                  <a:txBody>
                    <a:bodyPr/>
                    <a:lstStyle/>
                    <a:p>
                      <a:pPr algn="l"/>
                      <a:r>
                        <a:rPr kumimoji="1" lang="ja-JP" altLang="en-US" sz="1800" b="1" kern="1200" dirty="0">
                          <a:solidFill>
                            <a:schemeClr val="tx1"/>
                          </a:solidFill>
                          <a:latin typeface="UD デジタル 教科書体 NK-B" panose="02020700000000000000" pitchFamily="18" charset="-128"/>
                          <a:ea typeface="UD デジタル 教科書体 NK-B" panose="02020700000000000000" pitchFamily="18" charset="-128"/>
                          <a:cs typeface="+mn-cs"/>
                        </a:rPr>
                        <a:t>祭り・イベント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9690879"/>
                  </a:ext>
                </a:extLst>
              </a:tr>
            </a:tbl>
          </a:graphicData>
        </a:graphic>
      </p:graphicFrame>
      <p:sp>
        <p:nvSpPr>
          <p:cNvPr id="3" name="正方形/長方形 2"/>
          <p:cNvSpPr/>
          <p:nvPr/>
        </p:nvSpPr>
        <p:spPr>
          <a:xfrm>
            <a:off x="1642661" y="1990106"/>
            <a:ext cx="1427842" cy="477054"/>
          </a:xfrm>
          <a:prstGeom prst="rect">
            <a:avLst/>
          </a:prstGeom>
        </p:spPr>
        <p:txBody>
          <a:bodyPr wrap="square" numCol="1">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・旧居留地</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・南京町</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・灘五郷</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2865496" y="1983386"/>
            <a:ext cx="1271101" cy="477054"/>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・竹田城跡</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・生野銀山</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・伊弉諾神宮</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1614770" y="2578355"/>
            <a:ext cx="1281139" cy="733534"/>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・六甲山・摩耶山</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・明石海峡大橋</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・神戸ポートタワー</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・メリケンパーク</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・夙川の桜</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4" name="正方形/長方形 23"/>
          <p:cNvSpPr/>
          <p:nvPr/>
        </p:nvSpPr>
        <p:spPr>
          <a:xfrm>
            <a:off x="2853719" y="2586229"/>
            <a:ext cx="1572987" cy="733534"/>
          </a:xfrm>
          <a:prstGeom prst="rect">
            <a:avLst/>
          </a:prstGeom>
        </p:spPr>
        <p:txBody>
          <a:bodyPr wrap="square">
            <a:spAutoFit/>
          </a:bodyPr>
          <a:lstStyle/>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・須磨離宮公園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・明石公園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・家島諸島</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・山陰ジオパーク</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・あわじ花さじき</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5" name="正方形/長方形 24"/>
          <p:cNvSpPr/>
          <p:nvPr/>
        </p:nvSpPr>
        <p:spPr>
          <a:xfrm>
            <a:off x="4027676" y="2550646"/>
            <a:ext cx="1349740" cy="733534"/>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・玄武洞</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・鳴門海峡の渦潮</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・慶野松原</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・有馬温泉</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・洲本温泉</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1649330" y="4096799"/>
            <a:ext cx="1095518" cy="86177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＜食＞</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・明石焼き</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・清酒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・そばめし</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・出石皿そば</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・ビフカツ</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2937883" y="4105938"/>
            <a:ext cx="1261239" cy="861774"/>
          </a:xfrm>
          <a:prstGeom prst="rect">
            <a:avLst/>
          </a:prstGeom>
        </p:spPr>
        <p:txBody>
          <a:bodyPr wrap="square">
            <a:spAutoFit/>
          </a:bodyPr>
          <a:lstStyle/>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＜特産品＞</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・神戸ビーフ</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・丹波黒大豆</a:t>
            </a: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・淡路島たまねぎ</a:t>
            </a: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・シラス</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・但馬牛</a:t>
            </a:r>
          </a:p>
        </p:txBody>
      </p:sp>
      <p:sp>
        <p:nvSpPr>
          <p:cNvPr id="20" name="正方形/長方形 19"/>
          <p:cNvSpPr/>
          <p:nvPr/>
        </p:nvSpPr>
        <p:spPr>
          <a:xfrm>
            <a:off x="8405048" y="4174702"/>
            <a:ext cx="1281139" cy="86177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＜特産品＞</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・泉州水なす</a:t>
            </a: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・難波葱</a:t>
            </a: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・泉南</a:t>
            </a:r>
            <a:r>
              <a:rPr lang="ja-JP" altLang="en-US" sz="1050" b="1" dirty="0" err="1">
                <a:solidFill>
                  <a:prstClr val="black"/>
                </a:solidFill>
                <a:latin typeface="UD デジタル 教科書体 NK-B" panose="02020700000000000000" pitchFamily="18" charset="-128"/>
                <a:ea typeface="UD デジタル 教科書体 NK-B" panose="02020700000000000000" pitchFamily="18" charset="-128"/>
              </a:rPr>
              <a:t>あなご</a:t>
            </a:r>
            <a:endPar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・河内鴨</a:t>
            </a: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・河内ワイン</a:t>
            </a:r>
          </a:p>
        </p:txBody>
      </p:sp>
      <p:sp>
        <p:nvSpPr>
          <p:cNvPr id="30" name="正方形/長方形 29"/>
          <p:cNvSpPr/>
          <p:nvPr/>
        </p:nvSpPr>
        <p:spPr>
          <a:xfrm>
            <a:off x="3445768" y="3324163"/>
            <a:ext cx="1776184" cy="86177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＜エンタメ＞</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・六甲スノーパーク</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・アンパンマンミュージアム</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・王子動物園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・神戸動物王国</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・阪神甲子園球場</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1" name="正方形/長方形 20"/>
          <p:cNvSpPr/>
          <p:nvPr/>
        </p:nvSpPr>
        <p:spPr>
          <a:xfrm>
            <a:off x="1595518" y="3314767"/>
            <a:ext cx="1778507" cy="73353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＜スポーツ＞</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・西宮アイスアリーナ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・はりまサイクリングロード</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・パラグライダー（丹波）</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・アワイチサイクリングコース</a:t>
            </a:r>
          </a:p>
        </p:txBody>
      </p:sp>
      <p:sp>
        <p:nvSpPr>
          <p:cNvPr id="22" name="正方形/長方形 21"/>
          <p:cNvSpPr/>
          <p:nvPr/>
        </p:nvSpPr>
        <p:spPr>
          <a:xfrm>
            <a:off x="1648686" y="5007071"/>
            <a:ext cx="1242648" cy="861774"/>
          </a:xfrm>
          <a:prstGeom prst="rect">
            <a:avLst/>
          </a:prstGeom>
        </p:spPr>
        <p:txBody>
          <a:bodyPr wrap="non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・灘のけんか祭り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・神戸まつり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・赤穂義士祭り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・淡路</a:t>
            </a:r>
            <a:r>
              <a:rPr lang="ja-JP" altLang="en-US" sz="1050" b="1" dirty="0" err="1">
                <a:solidFill>
                  <a:prstClr val="black"/>
                </a:solidFill>
                <a:latin typeface="UD デジタル 教科書体 NK-B" panose="02020700000000000000" pitchFamily="18" charset="-128"/>
                <a:ea typeface="UD デジタル 教科書体 NK-B" panose="02020700000000000000" pitchFamily="18" charset="-128"/>
              </a:rPr>
              <a:t>だんじり</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・デカンショ祭り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3" name="正方形/長方形 32"/>
          <p:cNvSpPr/>
          <p:nvPr/>
        </p:nvSpPr>
        <p:spPr>
          <a:xfrm>
            <a:off x="3000631" y="4994527"/>
            <a:ext cx="1840568" cy="733534"/>
          </a:xfrm>
          <a:prstGeom prst="rect">
            <a:avLst/>
          </a:prstGeom>
        </p:spPr>
        <p:txBody>
          <a:bodyPr wrap="non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＜イベント＞</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・神戸ルミナリエ</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・六甲ミーツ・アート芸術散歩</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・神戸イルミナージュ</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・みなとこうべ海上花火大会</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5935704" y="2692291"/>
            <a:ext cx="1281139" cy="605294"/>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・万博記念公園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・大阪城公園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・箕面公園・大滝</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・生駒山系</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7" name="正方形/長方形 36"/>
          <p:cNvSpPr/>
          <p:nvPr/>
        </p:nvSpPr>
        <p:spPr>
          <a:xfrm>
            <a:off x="5941880" y="4159626"/>
            <a:ext cx="1289010" cy="86177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＜食＞</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・たこ焼き</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・串カツ</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・イカ焼き</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・お好み焼き</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・ふぐ</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8" name="正方形/長方形 37"/>
          <p:cNvSpPr/>
          <p:nvPr/>
        </p:nvSpPr>
        <p:spPr>
          <a:xfrm>
            <a:off x="5921223" y="3365345"/>
            <a:ext cx="3639919" cy="990015"/>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＜スポーツ＞</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・全国高等学校</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　ラグビーフットボール大会</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・大阪マラソン</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・泉州国際マラソン</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7" name="正方形/長方形 26"/>
          <p:cNvSpPr/>
          <p:nvPr/>
        </p:nvSpPr>
        <p:spPr>
          <a:xfrm>
            <a:off x="5955839" y="1934436"/>
            <a:ext cx="2191860" cy="733534"/>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・百舌鳥・古市古墳群（世界遺産）</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・大阪城</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・国立文楽劇場</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・国立国際美術館</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・住吉大社</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8" name="正方形/長方形 27"/>
          <p:cNvSpPr/>
          <p:nvPr/>
        </p:nvSpPr>
        <p:spPr>
          <a:xfrm>
            <a:off x="8093154" y="1951279"/>
            <a:ext cx="1688283" cy="605294"/>
          </a:xfrm>
          <a:prstGeom prst="rect">
            <a:avLst/>
          </a:prstGeom>
        </p:spPr>
        <p:txBody>
          <a:bodyPr wrap="non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・心斎橋筋商店街・道頓堀</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・大阪天満宮</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・黒門市場</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・竹内街道</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1" name="正方形/長方形 40"/>
          <p:cNvSpPr/>
          <p:nvPr/>
        </p:nvSpPr>
        <p:spPr>
          <a:xfrm>
            <a:off x="7326140" y="2700080"/>
            <a:ext cx="1572071" cy="605294"/>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・和泉葛城山</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・犬鳴山</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・マーブルビーチ</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・せんなん里海公園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2" name="正方形/長方形 41"/>
          <p:cNvSpPr/>
          <p:nvPr/>
        </p:nvSpPr>
        <p:spPr>
          <a:xfrm>
            <a:off x="5936489" y="5099054"/>
            <a:ext cx="973343" cy="605294"/>
          </a:xfrm>
          <a:prstGeom prst="rect">
            <a:avLst/>
          </a:prstGeom>
        </p:spPr>
        <p:txBody>
          <a:bodyPr wrap="non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・天神祭</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・愛染祭</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050" b="1" dirty="0" err="1">
                <a:solidFill>
                  <a:prstClr val="black"/>
                </a:solidFill>
                <a:latin typeface="UD デジタル 教科書体 NK-B" panose="02020700000000000000" pitchFamily="18" charset="-128"/>
                <a:ea typeface="UD デジタル 教科書体 NK-B" panose="02020700000000000000" pitchFamily="18" charset="-128"/>
              </a:rPr>
              <a:t>だんじり</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祭り</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9" name="正方形/長方形 28"/>
          <p:cNvSpPr/>
          <p:nvPr/>
        </p:nvSpPr>
        <p:spPr>
          <a:xfrm>
            <a:off x="6776422" y="4254389"/>
            <a:ext cx="1388522" cy="733534"/>
          </a:xfrm>
          <a:prstGeom prst="rect">
            <a:avLst/>
          </a:prstGeom>
        </p:spPr>
        <p:txBody>
          <a:bodyPr wrap="none">
            <a:spAutoFit/>
          </a:bodyPr>
          <a:lstStyle/>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・かに</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・かすうどん</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・インスタントラーメン</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・みたらし団子</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・岩おこし・栗おこし</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4" name="正方形/長方形 43"/>
          <p:cNvSpPr/>
          <p:nvPr/>
        </p:nvSpPr>
        <p:spPr>
          <a:xfrm>
            <a:off x="7527817" y="3372075"/>
            <a:ext cx="1526998" cy="73353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＜エンタメ＞</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rPr>
              <a:t>USJ</a:t>
            </a:r>
          </a:p>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・海遊館</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・新世界</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・京セラドーム</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6" name="正方形/長方形 45"/>
          <p:cNvSpPr/>
          <p:nvPr/>
        </p:nvSpPr>
        <p:spPr>
          <a:xfrm>
            <a:off x="7156644" y="5105569"/>
            <a:ext cx="1635384" cy="605294"/>
          </a:xfrm>
          <a:prstGeom prst="rect">
            <a:avLst/>
          </a:prstGeom>
        </p:spPr>
        <p:txBody>
          <a:bodyPr wrap="non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＜イベント＞</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・御堂筋イルミネーション</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rPr>
              <a:t>OSAKA</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光のルネサンス</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・淀川花火大会</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6" name="正方形/長方形 5"/>
          <p:cNvSpPr/>
          <p:nvPr/>
        </p:nvSpPr>
        <p:spPr>
          <a:xfrm>
            <a:off x="8580956" y="3501799"/>
            <a:ext cx="1290500" cy="605294"/>
          </a:xfrm>
          <a:prstGeom prst="rect">
            <a:avLst/>
          </a:prstGeom>
        </p:spPr>
        <p:txBody>
          <a:bodyPr wrap="square">
            <a:spAutoFit/>
          </a:bodyPr>
          <a:lstStyle/>
          <a:p>
            <a:pPr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・天王寺動物園</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・うめきたエリア</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・カップヌードル</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　ミュージアム</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4040322" y="4181819"/>
            <a:ext cx="1062472" cy="605294"/>
          </a:xfrm>
          <a:prstGeom prst="rect">
            <a:avLst/>
          </a:prstGeom>
        </p:spPr>
        <p:txBody>
          <a:bodyPr wrap="square">
            <a:spAutoFit/>
          </a:bodyPr>
          <a:lstStyle/>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・松葉ガニ</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・三田牛</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・明石鯛</a:t>
            </a:r>
          </a:p>
          <a:p>
            <a:pPr lvl="0" defTabSz="742950">
              <a:lnSpc>
                <a:spcPts val="1000"/>
              </a:lnSpc>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・明石</a:t>
            </a:r>
            <a:r>
              <a:rPr lang="ja-JP" altLang="en-US" sz="1050" b="1" dirty="0" err="1">
                <a:solidFill>
                  <a:prstClr val="black"/>
                </a:solidFill>
                <a:latin typeface="UD デジタル 教科書体 NK-B" panose="02020700000000000000" pitchFamily="18" charset="-128"/>
                <a:ea typeface="UD デジタル 教科書体 NK-B" panose="02020700000000000000" pitchFamily="18" charset="-128"/>
              </a:rPr>
              <a:t>たこ</a:t>
            </a:r>
            <a:endPar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2" name="正方形/長方形 11"/>
          <p:cNvSpPr/>
          <p:nvPr/>
        </p:nvSpPr>
        <p:spPr>
          <a:xfrm>
            <a:off x="-33269" y="1405012"/>
            <a:ext cx="1697901" cy="369332"/>
          </a:xfrm>
          <a:prstGeom prst="rect">
            <a:avLst/>
          </a:prstGeom>
        </p:spPr>
        <p:txBody>
          <a:bodyPr wrap="none">
            <a:spAutoFit/>
          </a:bodyPr>
          <a:lstStyle/>
          <a:p>
            <a:pPr lvl="0" defTabSz="914400"/>
            <a:r>
              <a:rPr kumimoji="1" lang="en-US" altLang="ja-JP" spc="-2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pc="-200" dirty="0">
                <a:solidFill>
                  <a:prstClr val="black"/>
                </a:solidFill>
                <a:latin typeface="UD デジタル 教科書体 NK-B" panose="02020700000000000000" pitchFamily="18" charset="-128"/>
                <a:ea typeface="UD デジタル 教科書体 NK-B" panose="02020700000000000000" pitchFamily="18" charset="-128"/>
              </a:rPr>
              <a:t>観光資源（例）</a:t>
            </a:r>
            <a:r>
              <a:rPr kumimoji="1" lang="en-US" altLang="ja-JP" spc="-200" dirty="0">
                <a:solidFill>
                  <a:prstClr val="black"/>
                </a:solidFill>
                <a:latin typeface="UD デジタル 教科書体 NK-B" panose="02020700000000000000" pitchFamily="18" charset="-128"/>
                <a:ea typeface="UD デジタル 教科書体 NK-B" panose="02020700000000000000" pitchFamily="18" charset="-128"/>
              </a:rPr>
              <a:t>】</a:t>
            </a:r>
            <a:endParaRPr kumimoji="1" lang="ja-JP" altLang="en-US" spc="-2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p:nvPr/>
        </p:nvSpPr>
        <p:spPr>
          <a:xfrm>
            <a:off x="0" y="0"/>
            <a:ext cx="9906000" cy="553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latin typeface="UD デジタル 教科書体 NK-B" panose="02020700000000000000" pitchFamily="18" charset="-128"/>
                <a:ea typeface="UD デジタル 教科書体 NK-B" panose="02020700000000000000" pitchFamily="18" charset="-128"/>
              </a:rPr>
              <a:t>提案❷　</a:t>
            </a:r>
            <a:r>
              <a:rPr kumimoji="1" lang="ja-JP" altLang="en-US" sz="2400" dirty="0">
                <a:solidFill>
                  <a:prstClr val="white"/>
                </a:solidFill>
                <a:latin typeface="UD デジタル 教科書体 NK-B" panose="02020700000000000000" pitchFamily="18" charset="-128"/>
                <a:ea typeface="UD デジタル 教科書体 NK-B" panose="02020700000000000000" pitchFamily="18" charset="-128"/>
              </a:rPr>
              <a:t>兵庫・大阪の観光の強みをミックスした連携</a:t>
            </a:r>
            <a:endParaRPr kumimoji="1" lang="en-US" altLang="ja-JP" sz="24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6" name="角丸四角形 55"/>
          <p:cNvSpPr/>
          <p:nvPr/>
        </p:nvSpPr>
        <p:spPr>
          <a:xfrm>
            <a:off x="64448" y="626080"/>
            <a:ext cx="9743269" cy="70939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kumimoji="1" lang="ja-JP" altLang="en-US" sz="2000" spc="-80" dirty="0">
                <a:solidFill>
                  <a:schemeClr val="tx1"/>
                </a:solidFill>
                <a:latin typeface="UD デジタル 教科書体 NK-B" panose="02020700000000000000" pitchFamily="18" charset="-128"/>
                <a:ea typeface="UD デジタル 教科書体 NK-B" panose="02020700000000000000" pitchFamily="18" charset="-128"/>
              </a:rPr>
              <a:t>万博の成功に向けた機運醸成のために、</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兵庫・大阪の自然やイベントなど幅広く豊富な観光資源の掛け合わせにより、一体的に魅力を向上</a:t>
            </a:r>
            <a:endParaRPr kumimoji="1" lang="ja-JP" altLang="en-US" sz="2000" spc="-8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7" name="角丸四角形 56"/>
          <p:cNvSpPr/>
          <p:nvPr/>
        </p:nvSpPr>
        <p:spPr>
          <a:xfrm>
            <a:off x="62691" y="6061518"/>
            <a:ext cx="9790079" cy="739819"/>
          </a:xfrm>
          <a:prstGeom prst="roundRect">
            <a:avLst>
              <a:gd name="adj" fmla="val 12577"/>
            </a:avLst>
          </a:prstGeom>
          <a:solidFill>
            <a:schemeClr val="bg1"/>
          </a:solidFill>
          <a:ln>
            <a:noFill/>
          </a:ln>
          <a:effectLst>
            <a:glow rad="127000">
              <a:srgbClr val="FF99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kumimoji="1" lang="ja-JP" altLang="en-US" sz="2000" spc="-80" dirty="0">
                <a:solidFill>
                  <a:schemeClr val="tx1"/>
                </a:solidFill>
                <a:latin typeface="UD デジタル 教科書体 NK-B" panose="02020700000000000000" pitchFamily="18" charset="-128"/>
                <a:ea typeface="UD デジタル 教科書体 NK-B" panose="02020700000000000000" pitchFamily="18" charset="-128"/>
              </a:rPr>
              <a:t>「エンターテインメント」～「体験」～「食」を丸ごと楽しめる観光メニューの充実の検討</a:t>
            </a:r>
          </a:p>
          <a:p>
            <a:pPr marL="342900" indent="-342900">
              <a:buFont typeface="Wingdings" panose="05000000000000000000" pitchFamily="2" charset="2"/>
              <a:buChar char="Ø"/>
            </a:pPr>
            <a:r>
              <a:rPr kumimoji="1" lang="ja-JP" altLang="en-US" sz="2000" spc="-80" dirty="0">
                <a:solidFill>
                  <a:schemeClr val="tx1"/>
                </a:solidFill>
                <a:latin typeface="UD デジタル 教科書体 NK-B" panose="02020700000000000000" pitchFamily="18" charset="-128"/>
                <a:ea typeface="UD デジタル 教科書体 NK-B" panose="02020700000000000000" pitchFamily="18" charset="-128"/>
              </a:rPr>
              <a:t>海上交通を活用した周遊コース（阪神・ベイエリア・淡路島）の検討</a:t>
            </a:r>
          </a:p>
        </p:txBody>
      </p:sp>
      <p:sp>
        <p:nvSpPr>
          <p:cNvPr id="59" name="角丸四角形 4"/>
          <p:cNvSpPr txBox="1"/>
          <p:nvPr/>
        </p:nvSpPr>
        <p:spPr>
          <a:xfrm>
            <a:off x="1444771" y="1538124"/>
            <a:ext cx="3977180" cy="3648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2400" b="1" dirty="0">
                <a:solidFill>
                  <a:schemeClr val="bg1"/>
                </a:solidFill>
                <a:latin typeface="BIZ UDゴシック" panose="020B0400000000000000" pitchFamily="49" charset="-128"/>
                <a:ea typeface="BIZ UDゴシック" panose="020B0400000000000000" pitchFamily="49" charset="-128"/>
              </a:rPr>
              <a:t>兵 庫 県</a:t>
            </a:r>
            <a:endParaRPr kumimoji="1" lang="ja-JP" altLang="en-US" sz="2400" b="1" kern="1200" dirty="0">
              <a:solidFill>
                <a:schemeClr val="bg1"/>
              </a:solidFill>
              <a:latin typeface="BIZ UDゴシック" panose="020B0400000000000000" pitchFamily="49" charset="-128"/>
              <a:ea typeface="BIZ UDゴシック" panose="020B0400000000000000" pitchFamily="49" charset="-128"/>
            </a:endParaRPr>
          </a:p>
        </p:txBody>
      </p:sp>
      <p:sp>
        <p:nvSpPr>
          <p:cNvPr id="60" name="角丸四角形 4"/>
          <p:cNvSpPr txBox="1"/>
          <p:nvPr/>
        </p:nvSpPr>
        <p:spPr>
          <a:xfrm>
            <a:off x="5277244" y="1498214"/>
            <a:ext cx="4569527" cy="3648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2400" b="1" dirty="0">
                <a:solidFill>
                  <a:schemeClr val="bg1"/>
                </a:solidFill>
                <a:latin typeface="BIZ UDゴシック" panose="020B0400000000000000" pitchFamily="49" charset="-128"/>
                <a:ea typeface="BIZ UDゴシック" panose="020B0400000000000000" pitchFamily="49" charset="-128"/>
              </a:rPr>
              <a:t>大 阪 府</a:t>
            </a:r>
            <a:endParaRPr kumimoji="1" lang="ja-JP" altLang="en-US" sz="2400" b="1" kern="1200" dirty="0">
              <a:solidFill>
                <a:schemeClr val="bg1"/>
              </a:solidFill>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4040322" y="2005526"/>
            <a:ext cx="4953000" cy="348813"/>
          </a:xfrm>
          <a:prstGeom prst="rect">
            <a:avLst/>
          </a:prstGeom>
        </p:spPr>
        <p:txBody>
          <a:bodyPr>
            <a:spAutoFit/>
          </a:bodyPr>
          <a:lstStyle/>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・宝塚大劇場</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・姫路城（世界遺産）</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61" name="正方形/長方形 60"/>
          <p:cNvSpPr/>
          <p:nvPr/>
        </p:nvSpPr>
        <p:spPr>
          <a:xfrm>
            <a:off x="8557878" y="2661788"/>
            <a:ext cx="1281139" cy="348813"/>
          </a:xfrm>
          <a:prstGeom prst="rect">
            <a:avLst/>
          </a:prstGeom>
        </p:spPr>
        <p:txBody>
          <a:bodyPr wrap="square">
            <a:spAutoFit/>
          </a:bodyPr>
          <a:lstStyle/>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・摂津峡</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742950">
              <a:lnSpc>
                <a:spcPts val="1000"/>
              </a:lnSpc>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・金剛山</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9" name="スライド番号プレースホルダー 7"/>
          <p:cNvSpPr>
            <a:spLocks noGrp="1"/>
          </p:cNvSpPr>
          <p:nvPr>
            <p:ph type="sldNum" sz="quarter" idx="12"/>
          </p:nvPr>
        </p:nvSpPr>
        <p:spPr>
          <a:xfrm>
            <a:off x="7599881" y="6450829"/>
            <a:ext cx="2228850" cy="365125"/>
          </a:xfrm>
        </p:spPr>
        <p:txBody>
          <a:bodyPr/>
          <a:lstStyle/>
          <a:p>
            <a:r>
              <a:rPr kumimoji="1" lang="ja-JP" altLang="en-US" sz="1400" dirty="0">
                <a:solidFill>
                  <a:schemeClr val="tx1"/>
                </a:solidFill>
              </a:rPr>
              <a:t>９</a:t>
            </a:r>
          </a:p>
        </p:txBody>
      </p:sp>
    </p:spTree>
    <p:extLst>
      <p:ext uri="{BB962C8B-B14F-4D97-AF65-F5344CB8AC3E}">
        <p14:creationId xmlns:p14="http://schemas.microsoft.com/office/powerpoint/2010/main" val="9864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正方形/長方形 161"/>
          <p:cNvSpPr/>
          <p:nvPr/>
        </p:nvSpPr>
        <p:spPr>
          <a:xfrm>
            <a:off x="92999" y="2370978"/>
            <a:ext cx="4788000" cy="576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ja-JP" altLang="en-US" b="1" dirty="0">
                <a:latin typeface="UD デジタル 教科書体 NK-R" panose="02020400000000000000" pitchFamily="18" charset="-128"/>
                <a:ea typeface="UD デジタル 教科書体 NK-R" panose="02020400000000000000" pitchFamily="18" charset="-128"/>
              </a:rPr>
              <a:t> アジア・世界の活力を呼び込み</a:t>
            </a:r>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　　　　　　「金融をテコに発展するグローバル都市」</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64" name="正方形/長方形 163"/>
          <p:cNvSpPr/>
          <p:nvPr/>
        </p:nvSpPr>
        <p:spPr>
          <a:xfrm>
            <a:off x="4987652" y="2384117"/>
            <a:ext cx="4788000" cy="576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ja-JP" altLang="en-US" b="1" dirty="0">
                <a:latin typeface="UD デジタル 教科書体 NK-R" panose="02020400000000000000" pitchFamily="18" charset="-128"/>
                <a:ea typeface="UD デジタル 教科書体 NK-R" panose="02020400000000000000" pitchFamily="18" charset="-128"/>
              </a:rPr>
              <a:t> 先駆けた取組みで世界に挑戦する</a:t>
            </a:r>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　　　　　　　　　　　　　　「金融のフロントランナー都市」</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CF33E91A-D645-4F28-ACDE-0A3E99091C7E}"/>
              </a:ext>
            </a:extLst>
          </p:cNvPr>
          <p:cNvSpPr txBox="1"/>
          <p:nvPr/>
        </p:nvSpPr>
        <p:spPr>
          <a:xfrm>
            <a:off x="161120" y="5039281"/>
            <a:ext cx="2700253" cy="369332"/>
          </a:xfrm>
          <a:prstGeom prst="rect">
            <a:avLst/>
          </a:prstGeom>
          <a:noFill/>
          <a:ln>
            <a:noFill/>
          </a:ln>
        </p:spPr>
        <p:txBody>
          <a:bodyPr wrap="square" rtlCol="0">
            <a:spAutoFit/>
          </a:bodyPr>
          <a:lstStyle/>
          <a:p>
            <a:r>
              <a:rPr kumimoji="1" lang="ja-JP" altLang="en-US" b="1" u="sng" dirty="0">
                <a:latin typeface="UD デジタル 教科書体 NK-R" panose="02020400000000000000" pitchFamily="18" charset="-128"/>
                <a:ea typeface="UD デジタル 教科書体 NK-R" panose="02020400000000000000" pitchFamily="18" charset="-128"/>
              </a:rPr>
              <a:t>戦略の取組期間</a:t>
            </a:r>
            <a:endParaRPr lang="ja-JP" altLang="ja-JP"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p:cNvSpPr txBox="1"/>
          <p:nvPr/>
        </p:nvSpPr>
        <p:spPr>
          <a:xfrm>
            <a:off x="267151" y="5349277"/>
            <a:ext cx="9383513" cy="579793"/>
          </a:xfrm>
          <a:prstGeom prst="rect">
            <a:avLst/>
          </a:prstGeom>
          <a:noFill/>
          <a:ln>
            <a:noFill/>
          </a:ln>
        </p:spPr>
        <p:txBody>
          <a:bodyPr wrap="square" lIns="72980" tIns="43253" rIns="72980" bIns="43253" rtlCol="0">
            <a:spAutoFit/>
          </a:bodyPr>
          <a:lstStyle/>
          <a:p>
            <a:pPr marL="48650" indent="-308930"/>
            <a:r>
              <a:rPr lang="ja-JP" altLang="en-US"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最終年度（２０５０年：カーボンニュートラル目標年度）を見据えて、短期（</a:t>
            </a:r>
            <a:r>
              <a:rPr lang="en-US" altLang="ja-JP"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2025</a:t>
            </a:r>
            <a:r>
              <a:rPr lang="ja-JP" altLang="en-US"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年大阪・関西万博まで）、</a:t>
            </a:r>
            <a:endParaRPr lang="en-US" altLang="ja-JP"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48650" indent="-308930"/>
            <a:r>
              <a:rPr lang="ja-JP" altLang="en-US"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中期（</a:t>
            </a:r>
            <a:r>
              <a:rPr lang="en-US" altLang="ja-JP"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2030</a:t>
            </a:r>
            <a:r>
              <a:rPr lang="ja-JP" altLang="en-US"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年）の期間を設定して取組み</a:t>
            </a:r>
            <a:endParaRPr lang="en-US" altLang="ja-JP" sz="16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3" name="正方形/長方形 42"/>
          <p:cNvSpPr/>
          <p:nvPr/>
        </p:nvSpPr>
        <p:spPr>
          <a:xfrm>
            <a:off x="92999" y="5007034"/>
            <a:ext cx="9682651" cy="92084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16"/>
          </a:p>
        </p:txBody>
      </p:sp>
      <p:sp>
        <p:nvSpPr>
          <p:cNvPr id="4" name="角丸四角形 3"/>
          <p:cNvSpPr/>
          <p:nvPr/>
        </p:nvSpPr>
        <p:spPr>
          <a:xfrm>
            <a:off x="93000" y="3031915"/>
            <a:ext cx="4756296" cy="1863935"/>
          </a:xfrm>
          <a:prstGeom prst="roundRect">
            <a:avLst>
              <a:gd name="adj" fmla="val 40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None/>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600" b="1" kern="0" dirty="0">
                <a:solidFill>
                  <a:schemeClr val="tx1"/>
                </a:solidFill>
                <a:latin typeface="UD デジタル 教科書体 NK-R" panose="02020400000000000000" pitchFamily="18" charset="-128"/>
                <a:ea typeface="UD デジタル 教科書体 NK-R" panose="02020400000000000000" pitchFamily="18" charset="-128"/>
              </a:rPr>
              <a:t>具体的なイメージ◆</a:t>
            </a:r>
          </a:p>
          <a:p>
            <a:pPr>
              <a:buNone/>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buNone/>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・金融面からスタートアップの成長を支援するエコシス</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buNone/>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テムの拠点</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buNone/>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・フィンテック企業の集積する都市</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buNone/>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・日本の金融機能におけるレジリエント（強靭）な都市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buNone/>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・金融リテラシーが高く投資が活発な都市　　　</a:t>
            </a:r>
          </a:p>
          <a:p>
            <a:endParaRPr kumimoji="1" lang="ja-JP" altLang="en-US" sz="1600" dirty="0">
              <a:solidFill>
                <a:schemeClr val="tx1"/>
              </a:solidFill>
            </a:endParaRPr>
          </a:p>
        </p:txBody>
      </p:sp>
      <p:sp>
        <p:nvSpPr>
          <p:cNvPr id="24" name="角丸四角形 23"/>
          <p:cNvSpPr/>
          <p:nvPr/>
        </p:nvSpPr>
        <p:spPr>
          <a:xfrm>
            <a:off x="4987652" y="3031914"/>
            <a:ext cx="4787999" cy="1863936"/>
          </a:xfrm>
          <a:prstGeom prst="roundRect">
            <a:avLst>
              <a:gd name="adj" fmla="val 40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◆具体的なイメージ◆</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・エッジの効いた金融商品の開発によるアジアにおけ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err="1">
                <a:solidFill>
                  <a:schemeClr val="tx1"/>
                </a:solidFill>
                <a:latin typeface="UD デジタル 教科書体 NK-R" panose="02020400000000000000" pitchFamily="18" charset="-128"/>
                <a:ea typeface="UD デジタル 教科書体 NK-R" panose="02020400000000000000" pitchFamily="18" charset="-128"/>
              </a:rPr>
              <a:t>る</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先駆的なデリバティブの拠点</a:t>
            </a: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・サステナブルファイナンスの先進的な取組みが行</a:t>
            </a:r>
            <a:r>
              <a:rPr lang="ja-JP" altLang="en-US" sz="1600" dirty="0" err="1">
                <a:solidFill>
                  <a:schemeClr val="tx1"/>
                </a:solidFill>
                <a:latin typeface="UD デジタル 教科書体 NK-R" panose="02020400000000000000" pitchFamily="18" charset="-128"/>
                <a:ea typeface="UD デジタル 教科書体 NK-R" panose="02020400000000000000" pitchFamily="18" charset="-128"/>
              </a:rPr>
              <a:t>わ</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err="1">
                <a:solidFill>
                  <a:schemeClr val="tx1"/>
                </a:solidFill>
                <a:latin typeface="UD デジタル 教科書体 NK-R" panose="02020400000000000000" pitchFamily="18" charset="-128"/>
                <a:ea typeface="UD デジタル 教科書体 NK-R" panose="02020400000000000000" pitchFamily="18" charset="-128"/>
              </a:rPr>
              <a:t>れる</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都市</a:t>
            </a: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・革新的な金融社会実験・実装が可能となる都市</a:t>
            </a: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12" name="角丸四角形 11"/>
          <p:cNvSpPr/>
          <p:nvPr/>
        </p:nvSpPr>
        <p:spPr>
          <a:xfrm>
            <a:off x="87150" y="629495"/>
            <a:ext cx="9688500" cy="100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5951" indent="-308930"/>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「経済の血液」とも言われる金融機能の強化は、ポストコロナの経済の再生を図る</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145951" indent="-308930"/>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新たな成長の柱</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145951" indent="-308930"/>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a:t>
            </a: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独自の個性・機能を持つ国際金融都市を形成し、さらなる飛躍につなげる</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タイトル 1"/>
          <p:cNvSpPr txBox="1">
            <a:spLocks/>
          </p:cNvSpPr>
          <p:nvPr/>
        </p:nvSpPr>
        <p:spPr>
          <a:xfrm>
            <a:off x="92999" y="1817079"/>
            <a:ext cx="2916831" cy="468408"/>
          </a:xfrm>
          <a:prstGeom prst="rect">
            <a:avLst/>
          </a:prstGeom>
          <a:solidFill>
            <a:schemeClr val="tx1"/>
          </a:solidFill>
        </p:spPr>
        <p:txBody>
          <a:bodyPr anchor="ctr"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17860">
              <a:defRPr/>
            </a:pPr>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めざす国際金融都市像</a:t>
            </a:r>
          </a:p>
        </p:txBody>
      </p:sp>
      <p:sp>
        <p:nvSpPr>
          <p:cNvPr id="14" name="正方形/長方形 13"/>
          <p:cNvSpPr/>
          <p:nvPr/>
        </p:nvSpPr>
        <p:spPr>
          <a:xfrm>
            <a:off x="0" y="0"/>
            <a:ext cx="9906000" cy="553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latin typeface="UD デジタル 教科書体 NK-B" panose="02020700000000000000" pitchFamily="18" charset="-128"/>
                <a:ea typeface="UD デジタル 教科書体 NK-B" panose="02020700000000000000" pitchFamily="18" charset="-128"/>
              </a:rPr>
              <a:t>提案❸　</a:t>
            </a:r>
            <a:r>
              <a:rPr kumimoji="1" lang="ja-JP" altLang="en-US" sz="2400" dirty="0">
                <a:solidFill>
                  <a:prstClr val="white"/>
                </a:solidFill>
                <a:latin typeface="UD デジタル 教科書体 NK-B" panose="02020700000000000000" pitchFamily="18" charset="-128"/>
                <a:ea typeface="UD デジタル 教科書体 NK-B" panose="02020700000000000000" pitchFamily="18" charset="-128"/>
              </a:rPr>
              <a:t>国際金融都市の実現に向けた連携</a:t>
            </a:r>
            <a:endParaRPr kumimoji="1" lang="en-US" altLang="ja-JP" sz="24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4559121" y="1918647"/>
            <a:ext cx="5216529" cy="307777"/>
          </a:xfrm>
          <a:prstGeom prst="rect">
            <a:avLst/>
          </a:prstGeom>
          <a:noFill/>
        </p:spPr>
        <p:txBody>
          <a:bodyPr wrap="square" rtlCol="0">
            <a:spAutoFit/>
          </a:bodyPr>
          <a:lstStyle/>
          <a:p>
            <a:pPr algn="r"/>
            <a:r>
              <a:rPr kumimoji="1" lang="ja-JP" altLang="en-US" sz="1400" dirty="0">
                <a:latin typeface="UD デジタル 教科書体 NK-B" panose="02020700000000000000" pitchFamily="18" charset="-128"/>
                <a:ea typeface="UD デジタル 教科書体 NK-B" panose="02020700000000000000" pitchFamily="18" charset="-128"/>
              </a:rPr>
              <a:t>「国際金融都市</a:t>
            </a:r>
            <a:r>
              <a:rPr kumimoji="1" lang="en-US" altLang="ja-JP" sz="1400" dirty="0">
                <a:latin typeface="UD デジタル 教科書体 NK-B" panose="02020700000000000000" pitchFamily="18" charset="-128"/>
                <a:ea typeface="UD デジタル 教科書体 NK-B" panose="02020700000000000000" pitchFamily="18" charset="-128"/>
              </a:rPr>
              <a:t>OSAKA</a:t>
            </a:r>
            <a:r>
              <a:rPr kumimoji="1" lang="ja-JP" altLang="en-US" sz="1400" dirty="0">
                <a:latin typeface="UD デジタル 教科書体 NK-B" panose="02020700000000000000" pitchFamily="18" charset="-128"/>
                <a:ea typeface="UD デジタル 教科書体 NK-B" panose="02020700000000000000" pitchFamily="18" charset="-128"/>
              </a:rPr>
              <a:t>戦略骨子」（２０２１年９月策定）</a:t>
            </a:r>
          </a:p>
        </p:txBody>
      </p:sp>
      <p:sp>
        <p:nvSpPr>
          <p:cNvPr id="16" name="角丸四角形 15"/>
          <p:cNvSpPr/>
          <p:nvPr/>
        </p:nvSpPr>
        <p:spPr>
          <a:xfrm>
            <a:off x="161120" y="6046811"/>
            <a:ext cx="9489544" cy="663083"/>
          </a:xfrm>
          <a:prstGeom prst="roundRect">
            <a:avLst>
              <a:gd name="adj" fmla="val 12577"/>
            </a:avLst>
          </a:prstGeom>
          <a:solidFill>
            <a:schemeClr val="bg1"/>
          </a:solidFill>
          <a:ln>
            <a:noFill/>
          </a:ln>
          <a:effectLst>
            <a:glow rad="127000">
              <a:srgbClr val="FF99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kumimoji="1" lang="ja-JP" altLang="en-US" sz="2000" spc="-80" dirty="0">
                <a:solidFill>
                  <a:schemeClr val="tx1"/>
                </a:solidFill>
                <a:latin typeface="UD デジタル 教科書体 NK-B" panose="02020700000000000000" pitchFamily="18" charset="-128"/>
                <a:ea typeface="UD デジタル 教科書体 NK-B" panose="02020700000000000000" pitchFamily="18" charset="-128"/>
              </a:rPr>
              <a:t>兵庫・大阪の都市の多彩な資源・魅力を発揮し、国際金融都市としての地位向上</a:t>
            </a:r>
            <a:endParaRPr kumimoji="1" lang="en-US" altLang="ja-JP" sz="2000" spc="-80" dirty="0">
              <a:solidFill>
                <a:schemeClr val="tx1"/>
              </a:solidFill>
              <a:latin typeface="UD デジタル 教科書体 NK-B" panose="02020700000000000000" pitchFamily="18" charset="-128"/>
              <a:ea typeface="UD デジタル 教科書体 NK-B" panose="02020700000000000000" pitchFamily="18" charset="-128"/>
            </a:endParaRPr>
          </a:p>
          <a:p>
            <a:pPr marL="342900" indent="-342900">
              <a:buFont typeface="Wingdings" panose="05000000000000000000" pitchFamily="2" charset="2"/>
              <a:buChar char="Ø"/>
            </a:pPr>
            <a:r>
              <a:rPr kumimoji="1" lang="ja-JP" altLang="en-US" sz="2000" spc="-80" dirty="0">
                <a:solidFill>
                  <a:schemeClr val="tx1"/>
                </a:solidFill>
                <a:latin typeface="UD デジタル 教科書体 NK-B" panose="02020700000000000000" pitchFamily="18" charset="-128"/>
                <a:ea typeface="UD デジタル 教科書体 NK-B" panose="02020700000000000000" pitchFamily="18" charset="-128"/>
              </a:rPr>
              <a:t>令和３年度末に大阪府において戦略を策定し、具体的な取組みを進める</a:t>
            </a:r>
            <a:endParaRPr kumimoji="1" lang="ja-JP" altLang="en-US" sz="2000" spc="-80" dirty="0"/>
          </a:p>
        </p:txBody>
      </p:sp>
      <p:sp>
        <p:nvSpPr>
          <p:cNvPr id="15" name="スライド番号プレースホルダー 7"/>
          <p:cNvSpPr>
            <a:spLocks noGrp="1"/>
          </p:cNvSpPr>
          <p:nvPr>
            <p:ph type="sldNum" sz="quarter" idx="12"/>
          </p:nvPr>
        </p:nvSpPr>
        <p:spPr>
          <a:xfrm>
            <a:off x="7677150" y="6464766"/>
            <a:ext cx="2228850" cy="365125"/>
          </a:xfrm>
        </p:spPr>
        <p:txBody>
          <a:bodyPr/>
          <a:lstStyle/>
          <a:p>
            <a:r>
              <a:rPr kumimoji="1" lang="en-US" altLang="ja-JP" sz="1400" dirty="0">
                <a:solidFill>
                  <a:schemeClr val="tx1"/>
                </a:solidFill>
              </a:rPr>
              <a:t>10</a:t>
            </a:r>
            <a:endParaRPr kumimoji="1" lang="ja-JP" altLang="en-US" sz="1400" dirty="0">
              <a:solidFill>
                <a:schemeClr val="tx1"/>
              </a:solidFill>
            </a:endParaRPr>
          </a:p>
        </p:txBody>
      </p:sp>
    </p:spTree>
    <p:extLst>
      <p:ext uri="{BB962C8B-B14F-4D97-AF65-F5344CB8AC3E}">
        <p14:creationId xmlns:p14="http://schemas.microsoft.com/office/powerpoint/2010/main" val="412319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7394" y="2935459"/>
            <a:ext cx="9391287" cy="3410754"/>
          </a:xfrm>
          <a:prstGeom prst="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p:cNvSpPr/>
          <p:nvPr/>
        </p:nvSpPr>
        <p:spPr>
          <a:xfrm>
            <a:off x="0" y="0"/>
            <a:ext cx="9906000" cy="467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大阪の再生・成長に向けた取組み</a:t>
            </a:r>
          </a:p>
        </p:txBody>
      </p:sp>
      <p:sp>
        <p:nvSpPr>
          <p:cNvPr id="10" name="角丸四角形 9"/>
          <p:cNvSpPr/>
          <p:nvPr/>
        </p:nvSpPr>
        <p:spPr>
          <a:xfrm>
            <a:off x="-248516" y="4615468"/>
            <a:ext cx="3901622" cy="521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7" name="角丸四角形 36"/>
          <p:cNvSpPr/>
          <p:nvPr/>
        </p:nvSpPr>
        <p:spPr>
          <a:xfrm>
            <a:off x="115659" y="6346214"/>
            <a:ext cx="9730226" cy="7384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1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大阪・関西の強みを活かし、東西二極の一極として日本の成長をけん引</a:t>
            </a:r>
            <a:endParaRPr kumimoji="1" lang="en-US" altLang="ja-JP"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正方形/長方形 10"/>
          <p:cNvSpPr/>
          <p:nvPr/>
        </p:nvSpPr>
        <p:spPr>
          <a:xfrm>
            <a:off x="152784" y="536363"/>
            <a:ext cx="9505897" cy="877654"/>
          </a:xfrm>
          <a:prstGeom prst="rect">
            <a:avLst/>
          </a:prstGeom>
          <a:solidFill>
            <a:schemeClr val="accent4">
              <a:lumMod val="60000"/>
              <a:lumOff val="40000"/>
            </a:schemeClr>
          </a:solidFill>
          <a:ln w="635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角丸四角形 34"/>
          <p:cNvSpPr/>
          <p:nvPr/>
        </p:nvSpPr>
        <p:spPr>
          <a:xfrm>
            <a:off x="115659" y="620982"/>
            <a:ext cx="9543022" cy="7384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ポストコロナの新たな未来を切り拓くシンボルである</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ts val="33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「大阪・関西万博」</a:t>
            </a: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をインパクトに</a:t>
            </a: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さらなる成長・飛躍</a:t>
            </a: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をめざす</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 name="角丸四角形 7"/>
          <p:cNvSpPr/>
          <p:nvPr/>
        </p:nvSpPr>
        <p:spPr>
          <a:xfrm>
            <a:off x="463829" y="3091666"/>
            <a:ext cx="4391875" cy="43818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❶</a:t>
            </a:r>
            <a:r>
              <a:rPr kumimoji="1" lang="ja-JP" altLang="en-US" b="0" i="0" u="none" strike="noStrike" kern="1200" cap="none" spc="-50" normalizeH="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健康・医療関連産業のリーディング産業化</a:t>
            </a:r>
          </a:p>
        </p:txBody>
      </p:sp>
      <p:sp>
        <p:nvSpPr>
          <p:cNvPr id="47" name="二等辺三角形 46"/>
          <p:cNvSpPr/>
          <p:nvPr/>
        </p:nvSpPr>
        <p:spPr>
          <a:xfrm rot="10800000">
            <a:off x="3286159" y="6424427"/>
            <a:ext cx="3285446" cy="18082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5" name="図 14"/>
          <p:cNvPicPr>
            <a:picLocks noChangeAspect="1"/>
          </p:cNvPicPr>
          <p:nvPr/>
        </p:nvPicPr>
        <p:blipFill>
          <a:blip r:embed="rId2"/>
          <a:stretch>
            <a:fillRect/>
          </a:stretch>
        </p:blipFill>
        <p:spPr>
          <a:xfrm>
            <a:off x="8219989" y="1475453"/>
            <a:ext cx="1463043" cy="1097282"/>
          </a:xfrm>
          <a:prstGeom prst="rect">
            <a:avLst/>
          </a:prstGeom>
        </p:spPr>
      </p:pic>
      <p:sp>
        <p:nvSpPr>
          <p:cNvPr id="23" name="テキスト ボックス 22"/>
          <p:cNvSpPr txBox="1"/>
          <p:nvPr/>
        </p:nvSpPr>
        <p:spPr>
          <a:xfrm>
            <a:off x="7856224" y="2529031"/>
            <a:ext cx="199319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2025</a:t>
            </a:r>
            <a:r>
              <a:rPr kumimoji="0" lang="ja-JP"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年日本国際博覧会　</a:t>
            </a:r>
            <a:endPar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大阪パビリオン内のイメージ</a:t>
            </a:r>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角丸四角形 27"/>
          <p:cNvSpPr/>
          <p:nvPr/>
        </p:nvSpPr>
        <p:spPr>
          <a:xfrm>
            <a:off x="5127492" y="3102046"/>
            <a:ext cx="4382459" cy="43818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white"/>
                </a:solidFill>
                <a:latin typeface="UD デジタル 教科書体 NK-B" panose="02020700000000000000" pitchFamily="18" charset="-128"/>
                <a:ea typeface="UD デジタル 教科書体 NK-B" panose="02020700000000000000" pitchFamily="18" charset="-128"/>
              </a:rPr>
              <a:t>❸</a:t>
            </a:r>
            <a:r>
              <a:rPr kumimoji="1" lang="ja-JP" altLang="en-US"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国内外の観光需要の取り込みの強化</a:t>
            </a:r>
          </a:p>
        </p:txBody>
      </p:sp>
      <p:sp>
        <p:nvSpPr>
          <p:cNvPr id="29" name="角丸四角形 28"/>
          <p:cNvSpPr/>
          <p:nvPr/>
        </p:nvSpPr>
        <p:spPr>
          <a:xfrm>
            <a:off x="490506" y="4229161"/>
            <a:ext cx="4371337" cy="43818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❷スタートアップ、イノベーションの創出</a:t>
            </a:r>
          </a:p>
        </p:txBody>
      </p:sp>
      <p:sp>
        <p:nvSpPr>
          <p:cNvPr id="31" name="角丸四角形 30"/>
          <p:cNvSpPr/>
          <p:nvPr/>
        </p:nvSpPr>
        <p:spPr>
          <a:xfrm>
            <a:off x="5104743" y="4227952"/>
            <a:ext cx="4371337" cy="43818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❹国際金融都市の実現に向けた挑戦</a:t>
            </a:r>
          </a:p>
        </p:txBody>
      </p:sp>
      <p:sp>
        <p:nvSpPr>
          <p:cNvPr id="33" name="テキスト ボックス 32"/>
          <p:cNvSpPr txBox="1"/>
          <p:nvPr/>
        </p:nvSpPr>
        <p:spPr>
          <a:xfrm>
            <a:off x="494823" y="3557675"/>
            <a:ext cx="43608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彩都、健都、中之島（未来医療国際拠点）など</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世界的なクラスター形成　　　等</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4" name="テキスト ボックス 33"/>
          <p:cNvSpPr txBox="1"/>
          <p:nvPr/>
        </p:nvSpPr>
        <p:spPr>
          <a:xfrm>
            <a:off x="5127492" y="3588567"/>
            <a:ext cx="43608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IR</a:t>
            </a: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誘致による新たな国際観光拠点の形成　　　等</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6" name="テキスト ボックス 35"/>
          <p:cNvSpPr txBox="1"/>
          <p:nvPr/>
        </p:nvSpPr>
        <p:spPr>
          <a:xfrm>
            <a:off x="540266" y="4681557"/>
            <a:ext cx="436088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スーパーシティの指定による大胆な規制緩和　</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スタートアップの創出拡大と国内外からの人材・企業　</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等の呼込み　　等</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9" name="テキスト ボックス 38"/>
          <p:cNvSpPr txBox="1"/>
          <p:nvPr/>
        </p:nvSpPr>
        <p:spPr>
          <a:xfrm>
            <a:off x="5149070" y="4678274"/>
            <a:ext cx="436088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アジア・世界の活力を呼込み「金融をテコに発展する</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グローバル都市」</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先駆けた取組みで世界に挑戦する「金融のフロントラ　　</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ンナー都市」</a:t>
            </a: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吹き出し 1"/>
          <p:cNvSpPr/>
          <p:nvPr/>
        </p:nvSpPr>
        <p:spPr>
          <a:xfrm>
            <a:off x="723548" y="5580504"/>
            <a:ext cx="8368937" cy="680281"/>
          </a:xfrm>
          <a:prstGeom prst="wedgeRectCallout">
            <a:avLst>
              <a:gd name="adj1" fmla="val -28606"/>
              <a:gd name="adj2" fmla="val -892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p:cNvSpPr txBox="1"/>
          <p:nvPr/>
        </p:nvSpPr>
        <p:spPr>
          <a:xfrm>
            <a:off x="809406" y="5543413"/>
            <a:ext cx="284369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今後</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成長が見込まれる</a:t>
            </a: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分野</a:t>
            </a: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p:txBody>
      </p:sp>
      <p:sp>
        <p:nvSpPr>
          <p:cNvPr id="5" name="正方形/長方形 4"/>
          <p:cNvSpPr/>
          <p:nvPr/>
        </p:nvSpPr>
        <p:spPr>
          <a:xfrm>
            <a:off x="1027270" y="5832166"/>
            <a:ext cx="2875030" cy="35420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ライフサイエンス・ヘルスケア</a:t>
            </a:r>
          </a:p>
        </p:txBody>
      </p:sp>
      <p:sp>
        <p:nvSpPr>
          <p:cNvPr id="42" name="正方形/長方形 41"/>
          <p:cNvSpPr/>
          <p:nvPr/>
        </p:nvSpPr>
        <p:spPr>
          <a:xfrm>
            <a:off x="4047930" y="5827976"/>
            <a:ext cx="2360559" cy="35420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スマートシティ</a:t>
            </a:r>
          </a:p>
        </p:txBody>
      </p:sp>
      <p:sp>
        <p:nvSpPr>
          <p:cNvPr id="43" name="正方形/長方形 42"/>
          <p:cNvSpPr/>
          <p:nvPr/>
        </p:nvSpPr>
        <p:spPr>
          <a:xfrm>
            <a:off x="6571606" y="5827975"/>
            <a:ext cx="2314818" cy="35420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カーボンニュートラル</a:t>
            </a:r>
          </a:p>
        </p:txBody>
      </p:sp>
      <p:sp>
        <p:nvSpPr>
          <p:cNvPr id="32" name="角丸四角形 31"/>
          <p:cNvSpPr/>
          <p:nvPr/>
        </p:nvSpPr>
        <p:spPr>
          <a:xfrm>
            <a:off x="80537" y="1459039"/>
            <a:ext cx="2640169" cy="3992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万博開催概要</a:t>
            </a:r>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1298355210"/>
              </p:ext>
            </p:extLst>
          </p:nvPr>
        </p:nvGraphicFramePr>
        <p:xfrm>
          <a:off x="255843" y="1803788"/>
          <a:ext cx="7600381" cy="1005840"/>
        </p:xfrm>
        <a:graphic>
          <a:graphicData uri="http://schemas.openxmlformats.org/drawingml/2006/table">
            <a:tbl>
              <a:tblPr firstRow="1" bandRow="1">
                <a:tableStyleId>{5940675A-B579-460E-94D1-54222C63F5DA}</a:tableStyleId>
              </a:tblPr>
              <a:tblGrid>
                <a:gridCol w="1109429">
                  <a:extLst>
                    <a:ext uri="{9D8B030D-6E8A-4147-A177-3AD203B41FA5}">
                      <a16:colId xmlns:a16="http://schemas.microsoft.com/office/drawing/2014/main" val="504912622"/>
                    </a:ext>
                  </a:extLst>
                </a:gridCol>
                <a:gridCol w="3361386">
                  <a:extLst>
                    <a:ext uri="{9D8B030D-6E8A-4147-A177-3AD203B41FA5}">
                      <a16:colId xmlns:a16="http://schemas.microsoft.com/office/drawing/2014/main" val="3763028412"/>
                    </a:ext>
                  </a:extLst>
                </a:gridCol>
                <a:gridCol w="1133341">
                  <a:extLst>
                    <a:ext uri="{9D8B030D-6E8A-4147-A177-3AD203B41FA5}">
                      <a16:colId xmlns:a16="http://schemas.microsoft.com/office/drawing/2014/main" val="1168269660"/>
                    </a:ext>
                  </a:extLst>
                </a:gridCol>
                <a:gridCol w="1996225">
                  <a:extLst>
                    <a:ext uri="{9D8B030D-6E8A-4147-A177-3AD203B41FA5}">
                      <a16:colId xmlns:a16="http://schemas.microsoft.com/office/drawing/2014/main" val="3366910876"/>
                    </a:ext>
                  </a:extLst>
                </a:gridCol>
              </a:tblGrid>
              <a:tr h="353514">
                <a:tc>
                  <a:txBody>
                    <a:bodyPr/>
                    <a:lstStyle/>
                    <a:p>
                      <a:pPr algn="ctr"/>
                      <a:r>
                        <a:rPr kumimoji="1" lang="ja-JP" altLang="en-US" sz="1200" b="1" dirty="0">
                          <a:latin typeface="Meiryo UI" panose="020B0604030504040204" pitchFamily="50" charset="-128"/>
                          <a:ea typeface="Meiryo UI" panose="020B0604030504040204" pitchFamily="50" charset="-128"/>
                        </a:rPr>
                        <a:t>テ  </a:t>
                      </a:r>
                      <a:r>
                        <a:rPr kumimoji="1" lang="ja-JP" altLang="en-US" sz="1200" b="1" dirty="0" err="1">
                          <a:latin typeface="Meiryo UI" panose="020B0604030504040204" pitchFamily="50" charset="-128"/>
                          <a:ea typeface="Meiryo UI" panose="020B0604030504040204" pitchFamily="50" charset="-128"/>
                        </a:rPr>
                        <a:t>ー</a:t>
                      </a:r>
                      <a:r>
                        <a:rPr kumimoji="1" lang="ja-JP" altLang="en-US" sz="1200" b="1" dirty="0">
                          <a:latin typeface="Meiryo UI" panose="020B0604030504040204" pitchFamily="50" charset="-128"/>
                          <a:ea typeface="Meiryo UI" panose="020B0604030504040204" pitchFamily="50" charset="-128"/>
                        </a:rPr>
                        <a:t>  マ</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pPr>
                      <a:r>
                        <a:rPr kumimoji="1" lang="ja-JP" altLang="en-US" sz="1200" dirty="0">
                          <a:latin typeface="Meiryo UI" panose="020B0604030504040204" pitchFamily="50" charset="-128"/>
                          <a:ea typeface="Meiryo UI" panose="020B0604030504040204" pitchFamily="50" charset="-128"/>
                        </a:rPr>
                        <a:t>いのち輝く未来社会のデザイン</a:t>
                      </a:r>
                      <a:endParaRPr kumimoji="1" lang="en-US" altLang="ja-JP" sz="1200" dirty="0">
                        <a:latin typeface="Meiryo UI" panose="020B0604030504040204" pitchFamily="50" charset="-128"/>
                        <a:ea typeface="Meiryo UI" panose="020B0604030504040204" pitchFamily="50" charset="-128"/>
                      </a:endParaRPr>
                    </a:p>
                    <a:p>
                      <a:pPr>
                        <a:lnSpc>
                          <a:spcPct val="1000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Designing Future Society for Our Lives</a:t>
                      </a:r>
                      <a:r>
                        <a:rPr kumimoji="1" lang="ja-JP" altLang="en-US" sz="1200" dirty="0">
                          <a:latin typeface="Meiryo UI" panose="020B0604030504040204" pitchFamily="50" charset="-128"/>
                          <a:ea typeface="Meiryo UI" panose="020B0604030504040204" pitchFamily="50" charset="-128"/>
                        </a:rPr>
                        <a:t>）</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ja-JP" altLang="en-US" sz="1200" b="1" dirty="0">
                          <a:latin typeface="Meiryo UI" panose="020B0604030504040204" pitchFamily="50" charset="-128"/>
                          <a:ea typeface="Meiryo UI" panose="020B0604030504040204" pitchFamily="50" charset="-128"/>
                        </a:rPr>
                        <a:t>開催期間</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13</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13</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413382"/>
                  </a:ext>
                </a:extLst>
              </a:tr>
              <a:tr h="173730">
                <a:tc>
                  <a:txBody>
                    <a:bodyPr/>
                    <a:lstStyle/>
                    <a:p>
                      <a:pPr algn="ctr"/>
                      <a:r>
                        <a:rPr kumimoji="1" lang="ja-JP" altLang="en-US" sz="1200" b="1" dirty="0">
                          <a:latin typeface="Meiryo UI" panose="020B0604030504040204" pitchFamily="50" charset="-128"/>
                          <a:ea typeface="Meiryo UI" panose="020B0604030504040204" pitchFamily="50" charset="-128"/>
                        </a:rPr>
                        <a:t>コンセプト</a:t>
                      </a:r>
                    </a:p>
                  </a:txBody>
                  <a:tcPr anchor="ctr">
                    <a:lnT w="952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People‘s Living Lab</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（未来社会の実験場）</a:t>
                      </a:r>
                      <a:endPar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marL="90000" anchor="ctr">
                    <a:lnT w="952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来場者数</a:t>
                      </a:r>
                      <a:endParaRPr lang="en-US" altLang="ja-JP" sz="12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marL="90000" anchor="ctr">
                    <a:lnT w="952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約</a:t>
                      </a: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2,820</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万人　（想定）</a:t>
                      </a:r>
                      <a:endPar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172017900"/>
                  </a:ext>
                </a:extLst>
              </a:tr>
              <a:tr h="244740">
                <a:tc>
                  <a:txBody>
                    <a:bodyPr/>
                    <a:lstStyle/>
                    <a:p>
                      <a:pPr algn="ctr"/>
                      <a:r>
                        <a:rPr kumimoji="1" lang="ja-JP" altLang="en-US" sz="1200" b="1" dirty="0">
                          <a:latin typeface="Meiryo UI" panose="020B0604030504040204" pitchFamily="50" charset="-128"/>
                          <a:ea typeface="Meiryo UI" panose="020B0604030504040204" pitchFamily="50" charset="-128"/>
                        </a:rPr>
                        <a:t>会　　　場</a:t>
                      </a:r>
                    </a:p>
                  </a:txBody>
                  <a:tcPr anchor="ctr">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aseline="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夢洲（ゆめしま）</a:t>
                      </a:r>
                      <a:r>
                        <a:rPr lang="en-US" altLang="ja-JP" sz="1200" baseline="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aseline="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（大阪市臨海部）</a:t>
                      </a:r>
                      <a:endParaRPr lang="en-US" altLang="ja-JP" sz="1200" baseline="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200" b="1" baseline="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経済波及効果</a:t>
                      </a:r>
                      <a:endParaRPr lang="en-US" altLang="ja-JP" sz="1200" b="1" baseline="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a:t>
                      </a:r>
                      <a:r>
                        <a:rPr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兆円 （試算値）</a:t>
                      </a:r>
                      <a:endParaRPr lang="en-US" altLang="ja-JP"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707802888"/>
                  </a:ext>
                </a:extLst>
              </a:tr>
            </a:tbl>
          </a:graphicData>
        </a:graphic>
      </p:graphicFrame>
      <p:sp>
        <p:nvSpPr>
          <p:cNvPr id="6" name="テキスト ボックス 5"/>
          <p:cNvSpPr txBox="1"/>
          <p:nvPr/>
        </p:nvSpPr>
        <p:spPr>
          <a:xfrm>
            <a:off x="8627165" y="6477114"/>
            <a:ext cx="1218720" cy="307777"/>
          </a:xfrm>
          <a:prstGeom prst="rect">
            <a:avLst/>
          </a:prstGeom>
          <a:noFill/>
        </p:spPr>
        <p:txBody>
          <a:bodyPr wrap="square" rtlCol="0">
            <a:spAutoFit/>
          </a:bodyPr>
          <a:lstStyle/>
          <a:p>
            <a:pPr algn="r"/>
            <a:r>
              <a:rPr kumimoji="1" lang="ja-JP" altLang="en-US" sz="1400" dirty="0">
                <a:latin typeface="+mn-ea"/>
              </a:rPr>
              <a:t>１</a:t>
            </a:r>
          </a:p>
        </p:txBody>
      </p:sp>
    </p:spTree>
    <p:extLst>
      <p:ext uri="{BB962C8B-B14F-4D97-AF65-F5344CB8AC3E}">
        <p14:creationId xmlns:p14="http://schemas.microsoft.com/office/powerpoint/2010/main" val="259935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49464" y="465498"/>
            <a:ext cx="9477496" cy="2640871"/>
          </a:xfrm>
          <a:prstGeom prst="roundRect">
            <a:avLst>
              <a:gd name="adj" fmla="val 111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0" y="0"/>
            <a:ext cx="9906000" cy="435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兵庫・大阪連携の意義</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254468" y="483698"/>
            <a:ext cx="1635617" cy="307777"/>
          </a:xfrm>
          <a:prstGeom prst="rect">
            <a:avLst/>
          </a:prstGeom>
          <a:noFill/>
        </p:spPr>
        <p:txBody>
          <a:bodyPr wrap="square" rtlCol="0">
            <a:spAutoFit/>
          </a:bodyPr>
          <a:lstStyle/>
          <a:p>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人・モノの交流</a:t>
            </a:r>
            <a:r>
              <a:rPr kumimoji="1" lang="en-US" altLang="ja-JP" sz="1400" dirty="0">
                <a:latin typeface="UD デジタル 教科書体 NK-B" panose="02020700000000000000" pitchFamily="18" charset="-128"/>
                <a:ea typeface="UD デジタル 教科書体 NK-B" panose="02020700000000000000" pitchFamily="18" charset="-128"/>
              </a:rPr>
              <a:t>】</a:t>
            </a:r>
          </a:p>
        </p:txBody>
      </p:sp>
      <p:sp>
        <p:nvSpPr>
          <p:cNvPr id="20" name="テキスト ボックス 19"/>
          <p:cNvSpPr txBox="1"/>
          <p:nvPr/>
        </p:nvSpPr>
        <p:spPr>
          <a:xfrm>
            <a:off x="236514" y="1429222"/>
            <a:ext cx="2678806" cy="307777"/>
          </a:xfrm>
          <a:prstGeom prst="rect">
            <a:avLst/>
          </a:prstGeom>
          <a:noFill/>
        </p:spPr>
        <p:txBody>
          <a:bodyPr wrap="square" rtlCol="0">
            <a:spAutoFit/>
          </a:bodyPr>
          <a:lstStyle/>
          <a:p>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経済・産業</a:t>
            </a:r>
            <a:r>
              <a:rPr kumimoji="1" lang="en-US" altLang="ja-JP" sz="1400" dirty="0">
                <a:latin typeface="UD デジタル 教科書体 NK-B" panose="02020700000000000000" pitchFamily="18" charset="-128"/>
                <a:ea typeface="UD デジタル 教科書体 NK-B" panose="02020700000000000000" pitchFamily="18" charset="-128"/>
              </a:rPr>
              <a:t>】</a:t>
            </a:r>
          </a:p>
        </p:txBody>
      </p:sp>
      <p:sp>
        <p:nvSpPr>
          <p:cNvPr id="21" name="テキスト ボックス 20"/>
          <p:cNvSpPr txBox="1"/>
          <p:nvPr/>
        </p:nvSpPr>
        <p:spPr>
          <a:xfrm>
            <a:off x="254468" y="1959070"/>
            <a:ext cx="1635617" cy="307777"/>
          </a:xfrm>
          <a:prstGeom prst="rect">
            <a:avLst/>
          </a:prstGeom>
          <a:noFill/>
        </p:spPr>
        <p:txBody>
          <a:bodyPr wrap="square" rtlCol="0">
            <a:spAutoFit/>
          </a:bodyPr>
          <a:lstStyle/>
          <a:p>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インフラ</a:t>
            </a:r>
            <a:r>
              <a:rPr kumimoji="1" lang="en-US" altLang="ja-JP" sz="1400" dirty="0">
                <a:latin typeface="UD デジタル 教科書体 NK-B" panose="02020700000000000000" pitchFamily="18" charset="-128"/>
                <a:ea typeface="UD デジタル 教科書体 NK-B" panose="02020700000000000000" pitchFamily="18" charset="-128"/>
              </a:rPr>
              <a:t>】</a:t>
            </a:r>
          </a:p>
        </p:txBody>
      </p:sp>
      <p:sp>
        <p:nvSpPr>
          <p:cNvPr id="22" name="角丸四角形 21"/>
          <p:cNvSpPr/>
          <p:nvPr/>
        </p:nvSpPr>
        <p:spPr>
          <a:xfrm>
            <a:off x="464779" y="736916"/>
            <a:ext cx="9015212" cy="691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兵庫－大阪の移動者は、他府県との移動者に比べて圧倒的に多く、</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「生活圏が一体」</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である</a:t>
            </a:r>
            <a:endPar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兵庫⇔大阪：のべ約４億人</a:t>
            </a:r>
            <a:r>
              <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年</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、大阪⇔京都：のべ約２億人</a:t>
            </a:r>
            <a:r>
              <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年、大阪⇔東京：のべ約３千万人</a:t>
            </a:r>
            <a:r>
              <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年</a:t>
            </a:r>
            <a:r>
              <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p>
          <a:p>
            <a:pPr lvl="0"/>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400" spc="-50" dirty="0">
                <a:solidFill>
                  <a:prstClr val="black"/>
                </a:solidFill>
                <a:latin typeface="UD デジタル 教科書体 NK-R" panose="02020400000000000000" pitchFamily="18" charset="-128"/>
                <a:ea typeface="UD デジタル 教科書体 NK-R" panose="02020400000000000000" pitchFamily="18" charset="-128"/>
              </a:rPr>
              <a:t>兵庫－大阪の物流が他府県に比べ多く、互いの取引関係が上位にあるなど、</a:t>
            </a:r>
            <a:r>
              <a:rPr kumimoji="1" lang="ja-JP" altLang="en-US" sz="1400" spc="-50" dirty="0">
                <a:solidFill>
                  <a:prstClr val="black"/>
                </a:solidFill>
                <a:latin typeface="UD デジタル 教科書体 NK-B" panose="02020700000000000000" pitchFamily="18" charset="-128"/>
                <a:ea typeface="UD デジタル 教科書体 NK-B" panose="02020700000000000000" pitchFamily="18" charset="-128"/>
              </a:rPr>
              <a:t>「経済圏が一体」</a:t>
            </a:r>
            <a:r>
              <a:rPr kumimoji="1" lang="ja-JP" altLang="en-US" sz="1400" spc="-50" dirty="0">
                <a:solidFill>
                  <a:prstClr val="black"/>
                </a:solidFill>
                <a:latin typeface="UD デジタル 教科書体 NK-R" panose="02020400000000000000" pitchFamily="18" charset="-128"/>
                <a:ea typeface="UD デジタル 教科書体 NK-R" panose="02020400000000000000" pitchFamily="18" charset="-128"/>
              </a:rPr>
              <a:t>である</a:t>
            </a:r>
            <a:endParaRPr kumimoji="1" lang="en-US" altLang="ja-JP" sz="1400" spc="-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464779" y="1584366"/>
            <a:ext cx="9499196" cy="4610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兵庫・大阪は、人口や事業所が集積し、総生産額も大きい、</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関西経済のけん引役　　　</a:t>
            </a:r>
            <a:r>
              <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関西全体の約７割</a:t>
            </a:r>
            <a:r>
              <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24" name="角丸四角形 23"/>
          <p:cNvSpPr/>
          <p:nvPr/>
        </p:nvSpPr>
        <p:spPr>
          <a:xfrm>
            <a:off x="450413" y="2075549"/>
            <a:ext cx="9015212" cy="7256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成長の基盤を支える</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インフラが充実</a:t>
            </a:r>
            <a:endPar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lvl="0"/>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港湾（神戸、大阪、尼崎西宮芦屋、堺泉北等）、空港（神戸、大阪国際、関西国際）など</a:t>
            </a:r>
            <a:endPar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149464" y="2701215"/>
            <a:ext cx="9513944" cy="400110"/>
          </a:xfrm>
          <a:prstGeom prst="rect">
            <a:avLst/>
          </a:prstGeom>
          <a:noFill/>
        </p:spPr>
        <p:txBody>
          <a:bodyPr wrap="square" rtlCol="0">
            <a:spAutoFit/>
          </a:bodyP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東京と並ぶ、日本の成長エンジンとしての都市圏を形成</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8203844" y="3572213"/>
            <a:ext cx="1423116"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（単位：百万円）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p:cNvSpPr txBox="1"/>
          <p:nvPr/>
        </p:nvSpPr>
        <p:spPr>
          <a:xfrm>
            <a:off x="6491902" y="3148988"/>
            <a:ext cx="1653576" cy="313434"/>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◆総生産額（名目）</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graphicFrame>
        <p:nvGraphicFramePr>
          <p:cNvPr id="30" name="表 29"/>
          <p:cNvGraphicFramePr>
            <a:graphicFrameLocks noGrp="1"/>
          </p:cNvGraphicFramePr>
          <p:nvPr/>
        </p:nvGraphicFramePr>
        <p:xfrm>
          <a:off x="6671257" y="3812624"/>
          <a:ext cx="2318198" cy="2743200"/>
        </p:xfrm>
        <a:graphic>
          <a:graphicData uri="http://schemas.openxmlformats.org/drawingml/2006/table">
            <a:tbl>
              <a:tblPr firstRow="1" bandRow="1">
                <a:tableStyleId>{5C22544A-7EE6-4342-B048-85BDC9FD1C3A}</a:tableStyleId>
              </a:tblPr>
              <a:tblGrid>
                <a:gridCol w="850005">
                  <a:extLst>
                    <a:ext uri="{9D8B030D-6E8A-4147-A177-3AD203B41FA5}">
                      <a16:colId xmlns:a16="http://schemas.microsoft.com/office/drawing/2014/main" val="3889039627"/>
                    </a:ext>
                  </a:extLst>
                </a:gridCol>
                <a:gridCol w="1468193">
                  <a:extLst>
                    <a:ext uri="{9D8B030D-6E8A-4147-A177-3AD203B41FA5}">
                      <a16:colId xmlns:a16="http://schemas.microsoft.com/office/drawing/2014/main" val="1202667282"/>
                    </a:ext>
                  </a:extLst>
                </a:gridCol>
              </a:tblGrid>
              <a:tr h="271242">
                <a:tc>
                  <a:txBody>
                    <a:bodyPr/>
                    <a:lstStyle/>
                    <a:p>
                      <a:pPr algn="ctr"/>
                      <a:r>
                        <a:rPr kumimoji="1" lang="ja-JP" altLang="en-US" sz="1200" dirty="0"/>
                        <a:t>都道府県</a:t>
                      </a:r>
                    </a:p>
                  </a:txBody>
                  <a:tcPr anchor="ctr"/>
                </a:tc>
                <a:tc>
                  <a:txBody>
                    <a:bodyPr/>
                    <a:lstStyle/>
                    <a:p>
                      <a:pPr algn="ctr"/>
                      <a:r>
                        <a:rPr kumimoji="1" lang="ja-JP" altLang="en-US" sz="1200" dirty="0"/>
                        <a:t>総生産額（名目）</a:t>
                      </a:r>
                    </a:p>
                  </a:txBody>
                  <a:tcPr anchor="ctr"/>
                </a:tc>
                <a:extLst>
                  <a:ext uri="{0D108BD9-81ED-4DB2-BD59-A6C34878D82A}">
                    <a16:rowId xmlns:a16="http://schemas.microsoft.com/office/drawing/2014/main" val="3647291252"/>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滋賀</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6,767,885</a:t>
                      </a:r>
                    </a:p>
                  </a:txBody>
                  <a:tcPr/>
                </a:tc>
                <a:extLst>
                  <a:ext uri="{0D108BD9-81ED-4DB2-BD59-A6C34878D82A}">
                    <a16:rowId xmlns:a16="http://schemas.microsoft.com/office/drawing/2014/main" val="4181163261"/>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京都</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10,665,508</a:t>
                      </a:r>
                    </a:p>
                  </a:txBody>
                  <a:tcPr/>
                </a:tc>
                <a:extLst>
                  <a:ext uri="{0D108BD9-81ED-4DB2-BD59-A6C34878D82A}">
                    <a16:rowId xmlns:a16="http://schemas.microsoft.com/office/drawing/2014/main" val="2257983344"/>
                  </a:ext>
                </a:extLst>
              </a:tr>
              <a:tr h="271242">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大阪</a:t>
                      </a:r>
                    </a:p>
                  </a:txBody>
                  <a:tcPr/>
                </a:tc>
                <a:tc>
                  <a:txBody>
                    <a:bodyPr/>
                    <a:lstStyle/>
                    <a:p>
                      <a:pPr algn="r"/>
                      <a:r>
                        <a:rPr kumimoji="1" lang="en-US" altLang="ja-JP" sz="1200" dirty="0">
                          <a:latin typeface="UD デジタル 教科書体 NK-B" panose="02020700000000000000" pitchFamily="18" charset="-128"/>
                          <a:ea typeface="UD デジタル 教科書体 NK-B" panose="02020700000000000000" pitchFamily="18" charset="-128"/>
                        </a:rPr>
                        <a:t>40,195,600</a:t>
                      </a:r>
                    </a:p>
                  </a:txBody>
                  <a:tcPr/>
                </a:tc>
                <a:extLst>
                  <a:ext uri="{0D108BD9-81ED-4DB2-BD59-A6C34878D82A}">
                    <a16:rowId xmlns:a16="http://schemas.microsoft.com/office/drawing/2014/main" val="2760044736"/>
                  </a:ext>
                </a:extLst>
              </a:tr>
              <a:tr h="271242">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兵庫</a:t>
                      </a:r>
                    </a:p>
                  </a:txBody>
                  <a:tcPr/>
                </a:tc>
                <a:tc>
                  <a:txBody>
                    <a:bodyPr/>
                    <a:lstStyle/>
                    <a:p>
                      <a:pPr algn="r"/>
                      <a:r>
                        <a:rPr kumimoji="1" lang="en-US" altLang="ja-JP" sz="1200" dirty="0">
                          <a:latin typeface="UD デジタル 教科書体 NK-B" panose="02020700000000000000" pitchFamily="18" charset="-128"/>
                          <a:ea typeface="UD デジタル 教科書体 NK-B" panose="02020700000000000000" pitchFamily="18" charset="-128"/>
                        </a:rPr>
                        <a:t>21,177,777</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3122982945"/>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奈良</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3,722,814</a:t>
                      </a:r>
                    </a:p>
                  </a:txBody>
                  <a:tcPr/>
                </a:tc>
                <a:extLst>
                  <a:ext uri="{0D108BD9-81ED-4DB2-BD59-A6C34878D82A}">
                    <a16:rowId xmlns:a16="http://schemas.microsoft.com/office/drawing/2014/main" val="565583514"/>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和歌山</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3,604,365</a:t>
                      </a:r>
                    </a:p>
                  </a:txBody>
                  <a:tcPr/>
                </a:tc>
                <a:extLst>
                  <a:ext uri="{0D108BD9-81ED-4DB2-BD59-A6C34878D82A}">
                    <a16:rowId xmlns:a16="http://schemas.microsoft.com/office/drawing/2014/main" val="850970612"/>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鳥取</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1,908,004</a:t>
                      </a:r>
                    </a:p>
                  </a:txBody>
                  <a:tcPr/>
                </a:tc>
                <a:extLst>
                  <a:ext uri="{0D108BD9-81ED-4DB2-BD59-A6C34878D82A}">
                    <a16:rowId xmlns:a16="http://schemas.microsoft.com/office/drawing/2014/main" val="1959897444"/>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徳島</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3,173,285</a:t>
                      </a:r>
                    </a:p>
                  </a:txBody>
                  <a:tcPr/>
                </a:tc>
                <a:extLst>
                  <a:ext uri="{0D108BD9-81ED-4DB2-BD59-A6C34878D82A}">
                    <a16:rowId xmlns:a16="http://schemas.microsoft.com/office/drawing/2014/main" val="1889257444"/>
                  </a:ext>
                </a:extLst>
              </a:tr>
              <a:tr h="2712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東京</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107,041,763</a:t>
                      </a:r>
                    </a:p>
                  </a:txBody>
                  <a:tcPr/>
                </a:tc>
                <a:extLst>
                  <a:ext uri="{0D108BD9-81ED-4DB2-BD59-A6C34878D82A}">
                    <a16:rowId xmlns:a16="http://schemas.microsoft.com/office/drawing/2014/main" val="882676684"/>
                  </a:ext>
                </a:extLst>
              </a:tr>
            </a:tbl>
          </a:graphicData>
        </a:graphic>
      </p:graphicFrame>
      <p:sp>
        <p:nvSpPr>
          <p:cNvPr id="31" name="正方形/長方形 30"/>
          <p:cNvSpPr/>
          <p:nvPr/>
        </p:nvSpPr>
        <p:spPr>
          <a:xfrm>
            <a:off x="6671257" y="4596716"/>
            <a:ext cx="2318198" cy="567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中かっこ 31"/>
          <p:cNvSpPr/>
          <p:nvPr/>
        </p:nvSpPr>
        <p:spPr>
          <a:xfrm>
            <a:off x="9015213" y="4596716"/>
            <a:ext cx="283335" cy="56771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9195516" y="4641213"/>
            <a:ext cx="1030310" cy="523220"/>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関西の</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約６７％</a:t>
            </a:r>
          </a:p>
        </p:txBody>
      </p:sp>
      <p:cxnSp>
        <p:nvCxnSpPr>
          <p:cNvPr id="34" name="直線コネクタ 33"/>
          <p:cNvCxnSpPr/>
          <p:nvPr/>
        </p:nvCxnSpPr>
        <p:spPr>
          <a:xfrm>
            <a:off x="6511630" y="6275842"/>
            <a:ext cx="2658130" cy="9054"/>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3897" y="3106369"/>
            <a:ext cx="1064369" cy="307777"/>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◆人口</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graphicFrame>
        <p:nvGraphicFramePr>
          <p:cNvPr id="36" name="表 35"/>
          <p:cNvGraphicFramePr>
            <a:graphicFrameLocks noGrp="1"/>
          </p:cNvGraphicFramePr>
          <p:nvPr/>
        </p:nvGraphicFramePr>
        <p:xfrm>
          <a:off x="163715" y="3802749"/>
          <a:ext cx="2038572" cy="2743200"/>
        </p:xfrm>
        <a:graphic>
          <a:graphicData uri="http://schemas.openxmlformats.org/drawingml/2006/table">
            <a:tbl>
              <a:tblPr firstRow="1" bandRow="1">
                <a:tableStyleId>{5C22544A-7EE6-4342-B048-85BDC9FD1C3A}</a:tableStyleId>
              </a:tblPr>
              <a:tblGrid>
                <a:gridCol w="930989">
                  <a:extLst>
                    <a:ext uri="{9D8B030D-6E8A-4147-A177-3AD203B41FA5}">
                      <a16:colId xmlns:a16="http://schemas.microsoft.com/office/drawing/2014/main" val="3889039627"/>
                    </a:ext>
                  </a:extLst>
                </a:gridCol>
                <a:gridCol w="1107583">
                  <a:extLst>
                    <a:ext uri="{9D8B030D-6E8A-4147-A177-3AD203B41FA5}">
                      <a16:colId xmlns:a16="http://schemas.microsoft.com/office/drawing/2014/main" val="1202667282"/>
                    </a:ext>
                  </a:extLst>
                </a:gridCol>
              </a:tblGrid>
              <a:tr h="273687">
                <a:tc>
                  <a:txBody>
                    <a:bodyPr/>
                    <a:lstStyle/>
                    <a:p>
                      <a:pPr algn="ctr"/>
                      <a:r>
                        <a:rPr kumimoji="1" lang="ja-JP" altLang="en-US" sz="1200" dirty="0"/>
                        <a:t>都道府県</a:t>
                      </a:r>
                    </a:p>
                  </a:txBody>
                  <a:tcPr anchor="ctr"/>
                </a:tc>
                <a:tc>
                  <a:txBody>
                    <a:bodyPr/>
                    <a:lstStyle/>
                    <a:p>
                      <a:pPr algn="ctr"/>
                      <a:r>
                        <a:rPr kumimoji="1" lang="ja-JP" altLang="en-US" sz="1200" dirty="0"/>
                        <a:t>人口</a:t>
                      </a:r>
                    </a:p>
                  </a:txBody>
                  <a:tcPr anchor="ctr"/>
                </a:tc>
                <a:extLst>
                  <a:ext uri="{0D108BD9-81ED-4DB2-BD59-A6C34878D82A}">
                    <a16:rowId xmlns:a16="http://schemas.microsoft.com/office/drawing/2014/main" val="3647291252"/>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滋賀</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1,414</a:t>
                      </a:r>
                    </a:p>
                  </a:txBody>
                  <a:tcPr/>
                </a:tc>
                <a:extLst>
                  <a:ext uri="{0D108BD9-81ED-4DB2-BD59-A6C34878D82A}">
                    <a16:rowId xmlns:a16="http://schemas.microsoft.com/office/drawing/2014/main" val="4181163261"/>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京都</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2,583 </a:t>
                      </a:r>
                    </a:p>
                  </a:txBody>
                  <a:tcPr/>
                </a:tc>
                <a:extLst>
                  <a:ext uri="{0D108BD9-81ED-4DB2-BD59-A6C34878D82A}">
                    <a16:rowId xmlns:a16="http://schemas.microsoft.com/office/drawing/2014/main" val="2257983344"/>
                  </a:ext>
                </a:extLst>
              </a:tr>
              <a:tr h="248661">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大阪</a:t>
                      </a:r>
                    </a:p>
                  </a:txBody>
                  <a:tcPr/>
                </a:tc>
                <a:tc>
                  <a:txBody>
                    <a:bodyPr/>
                    <a:lstStyle/>
                    <a:p>
                      <a:pPr algn="r"/>
                      <a:r>
                        <a:rPr kumimoji="1" lang="en-US" altLang="ja-JP" sz="1200" dirty="0">
                          <a:latin typeface="UD デジタル 教科書体 NK-B" panose="02020700000000000000" pitchFamily="18" charset="-128"/>
                          <a:ea typeface="UD デジタル 教科書体 NK-B" panose="02020700000000000000" pitchFamily="18" charset="-128"/>
                        </a:rPr>
                        <a:t>8,809 </a:t>
                      </a:r>
                    </a:p>
                  </a:txBody>
                  <a:tcPr/>
                </a:tc>
                <a:extLst>
                  <a:ext uri="{0D108BD9-81ED-4DB2-BD59-A6C34878D82A}">
                    <a16:rowId xmlns:a16="http://schemas.microsoft.com/office/drawing/2014/main" val="2760044736"/>
                  </a:ext>
                </a:extLst>
              </a:tr>
              <a:tr h="248661">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兵庫</a:t>
                      </a:r>
                    </a:p>
                  </a:txBody>
                  <a:tcPr/>
                </a:tc>
                <a:tc>
                  <a:txBody>
                    <a:bodyPr/>
                    <a:lstStyle/>
                    <a:p>
                      <a:pPr algn="r"/>
                      <a:r>
                        <a:rPr kumimoji="1" lang="en-US" altLang="ja-JP" sz="1200" dirty="0">
                          <a:latin typeface="UD デジタル 教科書体 NK-B" panose="02020700000000000000" pitchFamily="18" charset="-128"/>
                          <a:ea typeface="UD デジタル 教科書体 NK-B" panose="02020700000000000000" pitchFamily="18" charset="-128"/>
                        </a:rPr>
                        <a:t>5,466</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3122982945"/>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奈良</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1,330</a:t>
                      </a:r>
                    </a:p>
                  </a:txBody>
                  <a:tcPr/>
                </a:tc>
                <a:extLst>
                  <a:ext uri="{0D108BD9-81ED-4DB2-BD59-A6C34878D82A}">
                    <a16:rowId xmlns:a16="http://schemas.microsoft.com/office/drawing/2014/main" val="565583514"/>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和歌山</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925 </a:t>
                      </a:r>
                    </a:p>
                  </a:txBody>
                  <a:tcPr/>
                </a:tc>
                <a:extLst>
                  <a:ext uri="{0D108BD9-81ED-4DB2-BD59-A6C34878D82A}">
                    <a16:rowId xmlns:a16="http://schemas.microsoft.com/office/drawing/2014/main" val="850970612"/>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鳥取</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556</a:t>
                      </a:r>
                    </a:p>
                  </a:txBody>
                  <a:tcPr/>
                </a:tc>
                <a:extLst>
                  <a:ext uri="{0D108BD9-81ED-4DB2-BD59-A6C34878D82A}">
                    <a16:rowId xmlns:a16="http://schemas.microsoft.com/office/drawing/2014/main" val="1959897444"/>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徳島</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728</a:t>
                      </a:r>
                    </a:p>
                  </a:txBody>
                  <a:tcPr/>
                </a:tc>
                <a:extLst>
                  <a:ext uri="{0D108BD9-81ED-4DB2-BD59-A6C34878D82A}">
                    <a16:rowId xmlns:a16="http://schemas.microsoft.com/office/drawing/2014/main" val="1889257444"/>
                  </a:ext>
                </a:extLst>
              </a:tr>
              <a:tr h="273687">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東京</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13,921</a:t>
                      </a:r>
                    </a:p>
                  </a:txBody>
                  <a:tcPr/>
                </a:tc>
                <a:extLst>
                  <a:ext uri="{0D108BD9-81ED-4DB2-BD59-A6C34878D82A}">
                    <a16:rowId xmlns:a16="http://schemas.microsoft.com/office/drawing/2014/main" val="882676684"/>
                  </a:ext>
                </a:extLst>
              </a:tr>
            </a:tbl>
          </a:graphicData>
        </a:graphic>
      </p:graphicFrame>
      <p:sp>
        <p:nvSpPr>
          <p:cNvPr id="37" name="正方形/長方形 36"/>
          <p:cNvSpPr/>
          <p:nvPr/>
        </p:nvSpPr>
        <p:spPr>
          <a:xfrm>
            <a:off x="158853" y="4629140"/>
            <a:ext cx="2056572" cy="567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中かっこ 38"/>
          <p:cNvSpPr/>
          <p:nvPr/>
        </p:nvSpPr>
        <p:spPr>
          <a:xfrm>
            <a:off x="2239329" y="4642944"/>
            <a:ext cx="283335" cy="56771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テキスト ボックス 39"/>
          <p:cNvSpPr txBox="1"/>
          <p:nvPr/>
        </p:nvSpPr>
        <p:spPr>
          <a:xfrm>
            <a:off x="2471148" y="4687441"/>
            <a:ext cx="891857" cy="523220"/>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関西の</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約６５％</a:t>
            </a:r>
          </a:p>
        </p:txBody>
      </p:sp>
      <p:cxnSp>
        <p:nvCxnSpPr>
          <p:cNvPr id="41" name="直線コネクタ 40"/>
          <p:cNvCxnSpPr/>
          <p:nvPr/>
        </p:nvCxnSpPr>
        <p:spPr>
          <a:xfrm flipV="1">
            <a:off x="63897" y="6252399"/>
            <a:ext cx="2592000" cy="12879"/>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15317" y="3543361"/>
            <a:ext cx="1423116"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（単位：千人）</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0" name="テキスト ボックス 49"/>
          <p:cNvSpPr txBox="1"/>
          <p:nvPr/>
        </p:nvSpPr>
        <p:spPr>
          <a:xfrm>
            <a:off x="3184295" y="3170014"/>
            <a:ext cx="1577912" cy="307777"/>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◆事業所</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graphicFrame>
        <p:nvGraphicFramePr>
          <p:cNvPr id="51" name="表 50"/>
          <p:cNvGraphicFramePr>
            <a:graphicFrameLocks noGrp="1"/>
          </p:cNvGraphicFramePr>
          <p:nvPr/>
        </p:nvGraphicFramePr>
        <p:xfrm>
          <a:off x="3287089" y="3792193"/>
          <a:ext cx="2352250" cy="2743200"/>
        </p:xfrm>
        <a:graphic>
          <a:graphicData uri="http://schemas.openxmlformats.org/drawingml/2006/table">
            <a:tbl>
              <a:tblPr firstRow="1" bandRow="1">
                <a:tableStyleId>{5C22544A-7EE6-4342-B048-85BDC9FD1C3A}</a:tableStyleId>
              </a:tblPr>
              <a:tblGrid>
                <a:gridCol w="930989">
                  <a:extLst>
                    <a:ext uri="{9D8B030D-6E8A-4147-A177-3AD203B41FA5}">
                      <a16:colId xmlns:a16="http://schemas.microsoft.com/office/drawing/2014/main" val="3889039627"/>
                    </a:ext>
                  </a:extLst>
                </a:gridCol>
                <a:gridCol w="1421261">
                  <a:extLst>
                    <a:ext uri="{9D8B030D-6E8A-4147-A177-3AD203B41FA5}">
                      <a16:colId xmlns:a16="http://schemas.microsoft.com/office/drawing/2014/main" val="1202667282"/>
                    </a:ext>
                  </a:extLst>
                </a:gridCol>
              </a:tblGrid>
              <a:tr h="273687">
                <a:tc>
                  <a:txBody>
                    <a:bodyPr/>
                    <a:lstStyle/>
                    <a:p>
                      <a:pPr algn="ctr"/>
                      <a:r>
                        <a:rPr kumimoji="1" lang="ja-JP" altLang="en-US" sz="1200" dirty="0"/>
                        <a:t>都道府県</a:t>
                      </a:r>
                    </a:p>
                  </a:txBody>
                  <a:tcPr anchor="ctr"/>
                </a:tc>
                <a:tc>
                  <a:txBody>
                    <a:bodyPr/>
                    <a:lstStyle/>
                    <a:p>
                      <a:pPr algn="ctr"/>
                      <a:r>
                        <a:rPr kumimoji="1" lang="ja-JP" altLang="en-US" sz="1200" dirty="0"/>
                        <a:t>事業所数</a:t>
                      </a:r>
                    </a:p>
                  </a:txBody>
                  <a:tcPr anchor="ctr"/>
                </a:tc>
                <a:extLst>
                  <a:ext uri="{0D108BD9-81ED-4DB2-BD59-A6C34878D82A}">
                    <a16:rowId xmlns:a16="http://schemas.microsoft.com/office/drawing/2014/main" val="3647291252"/>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滋賀</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56,655</a:t>
                      </a:r>
                    </a:p>
                  </a:txBody>
                  <a:tcPr/>
                </a:tc>
                <a:extLst>
                  <a:ext uri="{0D108BD9-81ED-4DB2-BD59-A6C34878D82A}">
                    <a16:rowId xmlns:a16="http://schemas.microsoft.com/office/drawing/2014/main" val="4181163261"/>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京都</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118,716</a:t>
                      </a:r>
                    </a:p>
                  </a:txBody>
                  <a:tcPr/>
                </a:tc>
                <a:extLst>
                  <a:ext uri="{0D108BD9-81ED-4DB2-BD59-A6C34878D82A}">
                    <a16:rowId xmlns:a16="http://schemas.microsoft.com/office/drawing/2014/main" val="2257983344"/>
                  </a:ext>
                </a:extLst>
              </a:tr>
              <a:tr h="248661">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大阪</a:t>
                      </a:r>
                    </a:p>
                  </a:txBody>
                  <a:tcPr/>
                </a:tc>
                <a:tc>
                  <a:txBody>
                    <a:bodyPr/>
                    <a:lstStyle/>
                    <a:p>
                      <a:pPr algn="r"/>
                      <a:r>
                        <a:rPr kumimoji="1" lang="en-US" altLang="ja-JP" sz="1200" dirty="0">
                          <a:latin typeface="UD デジタル 教科書体 NK-B" panose="02020700000000000000" pitchFamily="18" charset="-128"/>
                          <a:ea typeface="UD デジタル 教科書体 NK-B" panose="02020700000000000000" pitchFamily="18" charset="-128"/>
                        </a:rPr>
                        <a:t>422,568</a:t>
                      </a:r>
                    </a:p>
                  </a:txBody>
                  <a:tcPr/>
                </a:tc>
                <a:extLst>
                  <a:ext uri="{0D108BD9-81ED-4DB2-BD59-A6C34878D82A}">
                    <a16:rowId xmlns:a16="http://schemas.microsoft.com/office/drawing/2014/main" val="2760044736"/>
                  </a:ext>
                </a:extLst>
              </a:tr>
              <a:tr h="248661">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兵庫</a:t>
                      </a:r>
                    </a:p>
                  </a:txBody>
                  <a:tcPr/>
                </a:tc>
                <a:tc>
                  <a:txBody>
                    <a:bodyPr/>
                    <a:lstStyle/>
                    <a:p>
                      <a:pPr algn="r"/>
                      <a:r>
                        <a:rPr kumimoji="1" lang="en-US" altLang="ja-JP" sz="1200" dirty="0">
                          <a:latin typeface="UD デジタル 教科書体 NK-B" panose="02020700000000000000" pitchFamily="18" charset="-128"/>
                          <a:ea typeface="UD デジタル 教科書体 NK-B" panose="02020700000000000000" pitchFamily="18" charset="-128"/>
                        </a:rPr>
                        <a:t>222,343</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3122982945"/>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奈良</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48,235</a:t>
                      </a:r>
                    </a:p>
                  </a:txBody>
                  <a:tcPr/>
                </a:tc>
                <a:extLst>
                  <a:ext uri="{0D108BD9-81ED-4DB2-BD59-A6C34878D82A}">
                    <a16:rowId xmlns:a16="http://schemas.microsoft.com/office/drawing/2014/main" val="565583514"/>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和歌山</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48,218</a:t>
                      </a:r>
                    </a:p>
                  </a:txBody>
                  <a:tcPr/>
                </a:tc>
                <a:extLst>
                  <a:ext uri="{0D108BD9-81ED-4DB2-BD59-A6C34878D82A}">
                    <a16:rowId xmlns:a16="http://schemas.microsoft.com/office/drawing/2014/main" val="850970612"/>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鳥取</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26,446</a:t>
                      </a:r>
                    </a:p>
                  </a:txBody>
                  <a:tcPr/>
                </a:tc>
                <a:extLst>
                  <a:ext uri="{0D108BD9-81ED-4DB2-BD59-A6C34878D82A}">
                    <a16:rowId xmlns:a16="http://schemas.microsoft.com/office/drawing/2014/main" val="1959897444"/>
                  </a:ext>
                </a:extLst>
              </a:tr>
              <a:tr h="24866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徳島</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37,021</a:t>
                      </a:r>
                    </a:p>
                  </a:txBody>
                  <a:tcPr/>
                </a:tc>
                <a:extLst>
                  <a:ext uri="{0D108BD9-81ED-4DB2-BD59-A6C34878D82A}">
                    <a16:rowId xmlns:a16="http://schemas.microsoft.com/office/drawing/2014/main" val="1889257444"/>
                  </a:ext>
                </a:extLst>
              </a:tr>
              <a:tr h="273687">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東京</a:t>
                      </a:r>
                    </a:p>
                  </a:txBody>
                  <a:tcPr/>
                </a:tc>
                <a:tc>
                  <a:txBody>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685,615</a:t>
                      </a:r>
                    </a:p>
                  </a:txBody>
                  <a:tcPr/>
                </a:tc>
                <a:extLst>
                  <a:ext uri="{0D108BD9-81ED-4DB2-BD59-A6C34878D82A}">
                    <a16:rowId xmlns:a16="http://schemas.microsoft.com/office/drawing/2014/main" val="882676684"/>
                  </a:ext>
                </a:extLst>
              </a:tr>
            </a:tbl>
          </a:graphicData>
        </a:graphic>
      </p:graphicFrame>
      <p:sp>
        <p:nvSpPr>
          <p:cNvPr id="52" name="右中かっこ 51"/>
          <p:cNvSpPr/>
          <p:nvPr/>
        </p:nvSpPr>
        <p:spPr>
          <a:xfrm>
            <a:off x="5639357" y="4642028"/>
            <a:ext cx="283335" cy="56771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5889371" y="4678080"/>
            <a:ext cx="891857" cy="523220"/>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関西の</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約６６％</a:t>
            </a:r>
          </a:p>
        </p:txBody>
      </p:sp>
      <p:cxnSp>
        <p:nvCxnSpPr>
          <p:cNvPr id="54" name="直線コネクタ 53"/>
          <p:cNvCxnSpPr/>
          <p:nvPr/>
        </p:nvCxnSpPr>
        <p:spPr>
          <a:xfrm flipV="1">
            <a:off x="3187271" y="6241843"/>
            <a:ext cx="2967223" cy="12879"/>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295401" y="4619520"/>
            <a:ext cx="2318198" cy="567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3897" y="6562372"/>
            <a:ext cx="2787202"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（出典：</a:t>
            </a:r>
            <a:r>
              <a:rPr kumimoji="1" lang="en-US" altLang="ja-JP" sz="1200" dirty="0">
                <a:latin typeface="UD デジタル 教科書体 NK-R" panose="02020400000000000000" pitchFamily="18" charset="-128"/>
                <a:ea typeface="UD デジタル 教科書体 NK-R" panose="02020400000000000000" pitchFamily="18" charset="-128"/>
              </a:rPr>
              <a:t>2019</a:t>
            </a:r>
            <a:r>
              <a:rPr kumimoji="1" lang="ja-JP" altLang="en-US" sz="1200" dirty="0">
                <a:latin typeface="UD デジタル 教科書体 NK-R" panose="02020400000000000000" pitchFamily="18" charset="-128"/>
                <a:ea typeface="UD デジタル 教科書体 NK-R" panose="02020400000000000000" pitchFamily="18" charset="-128"/>
              </a:rPr>
              <a:t>年１０月人口推計）</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p:cNvSpPr txBox="1"/>
          <p:nvPr/>
        </p:nvSpPr>
        <p:spPr>
          <a:xfrm>
            <a:off x="3187271" y="6569923"/>
            <a:ext cx="3112240"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（出典：平成２８年経済センサスー活動調査）</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p:cNvSpPr txBox="1"/>
          <p:nvPr/>
        </p:nvSpPr>
        <p:spPr>
          <a:xfrm>
            <a:off x="85072" y="3341130"/>
            <a:ext cx="2851311"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兵庫・大阪合計は、関西全体の約６５％。</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東京の約１０３％。</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60" name="テキスト ボックス 59"/>
          <p:cNvSpPr txBox="1"/>
          <p:nvPr/>
        </p:nvSpPr>
        <p:spPr>
          <a:xfrm>
            <a:off x="3187271" y="3384762"/>
            <a:ext cx="2851311"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兵庫・大阪合計は、関西全体の約６６％。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東京の約９４％</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p:cNvSpPr txBox="1"/>
          <p:nvPr/>
        </p:nvSpPr>
        <p:spPr>
          <a:xfrm>
            <a:off x="6587420" y="3383550"/>
            <a:ext cx="2851311"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兵庫・大阪合計は、関西全体の約６７％。</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東京の約５７％</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p:cNvSpPr txBox="1"/>
          <p:nvPr/>
        </p:nvSpPr>
        <p:spPr>
          <a:xfrm>
            <a:off x="8627165" y="6477114"/>
            <a:ext cx="1218720" cy="307777"/>
          </a:xfrm>
          <a:prstGeom prst="rect">
            <a:avLst/>
          </a:prstGeom>
          <a:noFill/>
        </p:spPr>
        <p:txBody>
          <a:bodyPr wrap="square" rtlCol="0">
            <a:spAutoFit/>
          </a:bodyPr>
          <a:lstStyle/>
          <a:p>
            <a:pPr algn="r"/>
            <a:r>
              <a:rPr kumimoji="1" lang="ja-JP" altLang="en-US" sz="1400" dirty="0">
                <a:latin typeface="+mn-ea"/>
              </a:rPr>
              <a:t>２</a:t>
            </a:r>
          </a:p>
        </p:txBody>
      </p:sp>
      <p:sp>
        <p:nvSpPr>
          <p:cNvPr id="38" name="テキスト ボックス 37"/>
          <p:cNvSpPr txBox="1"/>
          <p:nvPr/>
        </p:nvSpPr>
        <p:spPr>
          <a:xfrm>
            <a:off x="6629664" y="6584866"/>
            <a:ext cx="3112240"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（出典：平成３０年度県民経済生産）</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792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9906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white"/>
                </a:solidFill>
                <a:latin typeface="UD デジタル 教科書体 NK-B" panose="02020700000000000000" pitchFamily="18" charset="-128"/>
                <a:ea typeface="UD デジタル 教科書体 NK-B" panose="02020700000000000000" pitchFamily="18" charset="-128"/>
              </a:rPr>
              <a:t>事業所の集積</a:t>
            </a:r>
            <a:endParaRPr kumimoji="1" lang="en-US" altLang="ja-JP" sz="24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4" name="正方形/長方形 53"/>
          <p:cNvSpPr/>
          <p:nvPr/>
        </p:nvSpPr>
        <p:spPr>
          <a:xfrm>
            <a:off x="0" y="1634417"/>
            <a:ext cx="289005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事業所の集積状況</a:t>
            </a:r>
            <a:r>
              <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p:txBody>
      </p:sp>
      <p:pic>
        <p:nvPicPr>
          <p:cNvPr id="23" name="図 22"/>
          <p:cNvPicPr>
            <a:picLocks noChangeAspect="1"/>
          </p:cNvPicPr>
          <p:nvPr/>
        </p:nvPicPr>
        <p:blipFill>
          <a:blip r:embed="rId2"/>
          <a:stretch>
            <a:fillRect/>
          </a:stretch>
        </p:blipFill>
        <p:spPr>
          <a:xfrm>
            <a:off x="443185" y="2461413"/>
            <a:ext cx="4993491" cy="3053319"/>
          </a:xfrm>
          <a:prstGeom prst="rect">
            <a:avLst/>
          </a:prstGeom>
        </p:spPr>
      </p:pic>
      <p:pic>
        <p:nvPicPr>
          <p:cNvPr id="45" name="図 44"/>
          <p:cNvPicPr>
            <a:picLocks noChangeAspect="1"/>
          </p:cNvPicPr>
          <p:nvPr/>
        </p:nvPicPr>
        <p:blipFill>
          <a:blip r:embed="rId3"/>
          <a:stretch>
            <a:fillRect/>
          </a:stretch>
        </p:blipFill>
        <p:spPr>
          <a:xfrm>
            <a:off x="107168" y="3573682"/>
            <a:ext cx="1256532" cy="1728858"/>
          </a:xfrm>
          <a:prstGeom prst="rect">
            <a:avLst/>
          </a:prstGeom>
        </p:spPr>
      </p:pic>
      <p:cxnSp>
        <p:nvCxnSpPr>
          <p:cNvPr id="47" name="直線矢印コネクタ 46"/>
          <p:cNvCxnSpPr/>
          <p:nvPr/>
        </p:nvCxnSpPr>
        <p:spPr>
          <a:xfrm flipH="1">
            <a:off x="4123588" y="3751939"/>
            <a:ext cx="922680" cy="1974985"/>
          </a:xfrm>
          <a:prstGeom prst="straightConnector1">
            <a:avLst/>
          </a:prstGeom>
          <a:ln w="47625">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p:cNvCxnSpPr/>
          <p:nvPr/>
        </p:nvCxnSpPr>
        <p:spPr>
          <a:xfrm flipH="1" flipV="1">
            <a:off x="3662673" y="2300121"/>
            <a:ext cx="72068" cy="145181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2" name="正方形/長方形 51"/>
          <p:cNvSpPr/>
          <p:nvPr/>
        </p:nvSpPr>
        <p:spPr>
          <a:xfrm>
            <a:off x="358358" y="2071943"/>
            <a:ext cx="4687910" cy="276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全国３位：神戸市中央区三ノ宮駅付近</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；７</a:t>
            </a: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１１３か所</a:t>
            </a:r>
            <a:endPar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3" name="正方形/長方形 52"/>
          <p:cNvSpPr/>
          <p:nvPr/>
        </p:nvSpPr>
        <p:spPr>
          <a:xfrm>
            <a:off x="588173" y="5806539"/>
            <a:ext cx="4346897" cy="170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全国４位：大阪市中央区役所付近；６</a:t>
            </a: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７５８か所</a:t>
            </a:r>
          </a:p>
        </p:txBody>
      </p:sp>
      <p:sp>
        <p:nvSpPr>
          <p:cNvPr id="57" name="正方形/長方形 56"/>
          <p:cNvSpPr/>
          <p:nvPr/>
        </p:nvSpPr>
        <p:spPr>
          <a:xfrm>
            <a:off x="3345355" y="6385981"/>
            <a:ext cx="6643773" cy="611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基準（約１</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km</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四方）地域メッシュ地図</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（平成</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28</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年経済センサスー経済調査に関するメッシュ統計結果）</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9" name="角丸四角形 58"/>
          <p:cNvSpPr/>
          <p:nvPr/>
        </p:nvSpPr>
        <p:spPr>
          <a:xfrm>
            <a:off x="37641" y="757910"/>
            <a:ext cx="9808244" cy="7787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兵庫・大阪のベイエリアには、大きなポテンシャルがある　</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府県域を越え連続して多くの事業所が集積する、経済をけん引するエリア</a:t>
            </a:r>
          </a:p>
        </p:txBody>
      </p:sp>
      <p:sp>
        <p:nvSpPr>
          <p:cNvPr id="16" name="テキスト ボックス 15"/>
          <p:cNvSpPr txBox="1"/>
          <p:nvPr/>
        </p:nvSpPr>
        <p:spPr>
          <a:xfrm>
            <a:off x="8627165" y="6477114"/>
            <a:ext cx="1218720" cy="307777"/>
          </a:xfrm>
          <a:prstGeom prst="rect">
            <a:avLst/>
          </a:prstGeom>
          <a:noFill/>
        </p:spPr>
        <p:txBody>
          <a:bodyPr wrap="square" rtlCol="0">
            <a:spAutoFit/>
          </a:bodyPr>
          <a:lstStyle/>
          <a:p>
            <a:pPr algn="r"/>
            <a:r>
              <a:rPr kumimoji="1" lang="ja-JP" altLang="en-US" sz="1400" dirty="0">
                <a:latin typeface="+mn-ea"/>
              </a:rPr>
              <a:t>３</a:t>
            </a:r>
          </a:p>
        </p:txBody>
      </p:sp>
      <p:graphicFrame>
        <p:nvGraphicFramePr>
          <p:cNvPr id="19" name="表 18"/>
          <p:cNvGraphicFramePr>
            <a:graphicFrameLocks noGrp="1"/>
          </p:cNvGraphicFramePr>
          <p:nvPr>
            <p:extLst>
              <p:ext uri="{D42A27DB-BD31-4B8C-83A1-F6EECF244321}">
                <p14:modId xmlns:p14="http://schemas.microsoft.com/office/powerpoint/2010/main" val="1650821689"/>
              </p:ext>
            </p:extLst>
          </p:nvPr>
        </p:nvGraphicFramePr>
        <p:xfrm>
          <a:off x="5825523" y="3381190"/>
          <a:ext cx="3627570" cy="2595880"/>
        </p:xfrm>
        <a:graphic>
          <a:graphicData uri="http://schemas.openxmlformats.org/drawingml/2006/table">
            <a:tbl>
              <a:tblPr firstRow="1" bandRow="1">
                <a:tableStyleId>{5940675A-B579-460E-94D1-54222C63F5DA}</a:tableStyleId>
              </a:tblPr>
              <a:tblGrid>
                <a:gridCol w="1150641">
                  <a:extLst>
                    <a:ext uri="{9D8B030D-6E8A-4147-A177-3AD203B41FA5}">
                      <a16:colId xmlns:a16="http://schemas.microsoft.com/office/drawing/2014/main" val="2767756333"/>
                    </a:ext>
                  </a:extLst>
                </a:gridCol>
                <a:gridCol w="1238465">
                  <a:extLst>
                    <a:ext uri="{9D8B030D-6E8A-4147-A177-3AD203B41FA5}">
                      <a16:colId xmlns:a16="http://schemas.microsoft.com/office/drawing/2014/main" val="2461699105"/>
                    </a:ext>
                  </a:extLst>
                </a:gridCol>
                <a:gridCol w="1238464">
                  <a:extLst>
                    <a:ext uri="{9D8B030D-6E8A-4147-A177-3AD203B41FA5}">
                      <a16:colId xmlns:a16="http://schemas.microsoft.com/office/drawing/2014/main" val="4004704341"/>
                    </a:ext>
                  </a:extLst>
                </a:gridCol>
              </a:tblGrid>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順位</a:t>
                      </a:r>
                    </a:p>
                  </a:txBody>
                  <a:tcPr anchor="ct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市名</a:t>
                      </a:r>
                    </a:p>
                  </a:txBody>
                  <a:tcPr anchor="ct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事業所数</a:t>
                      </a:r>
                    </a:p>
                  </a:txBody>
                  <a:tcPr anchor="ctr"/>
                </a:tc>
                <a:extLst>
                  <a:ext uri="{0D108BD9-81ED-4DB2-BD59-A6C34878D82A}">
                    <a16:rowId xmlns:a16="http://schemas.microsoft.com/office/drawing/2014/main" val="2044813405"/>
                  </a:ext>
                </a:extLst>
              </a:tr>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第２位</a:t>
                      </a:r>
                    </a:p>
                  </a:txBody>
                  <a:tcPr anchor="ctr">
                    <a:solidFill>
                      <a:schemeClr val="accent1">
                        <a:lumMod val="40000"/>
                        <a:lumOff val="60000"/>
                      </a:schemeClr>
                    </a:solidFill>
                  </a:tcP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大阪市</a:t>
                      </a:r>
                    </a:p>
                  </a:txBody>
                  <a:tcPr anchor="ctr">
                    <a:solidFill>
                      <a:schemeClr val="accent1">
                        <a:lumMod val="40000"/>
                        <a:lumOff val="60000"/>
                      </a:schemeClr>
                    </a:solidFill>
                  </a:tcPr>
                </a:tc>
                <a:tc>
                  <a:txBody>
                    <a:bodyPr/>
                    <a:lstStyle/>
                    <a:p>
                      <a:pPr algn="r"/>
                      <a:r>
                        <a:rPr kumimoji="1" lang="en-US" altLang="ja-JP" sz="1400" dirty="0">
                          <a:latin typeface="UD デジタル 教科書体 NK-B" panose="02020700000000000000" pitchFamily="18" charset="-128"/>
                          <a:ea typeface="UD デジタル 教科書体 NK-B" panose="02020700000000000000" pitchFamily="18" charset="-128"/>
                        </a:rPr>
                        <a:t>198,329</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solidFill>
                      <a:schemeClr val="accent1">
                        <a:lumMod val="40000"/>
                        <a:lumOff val="60000"/>
                      </a:schemeClr>
                    </a:solidFill>
                  </a:tcPr>
                </a:tc>
                <a:extLst>
                  <a:ext uri="{0D108BD9-81ED-4DB2-BD59-A6C34878D82A}">
                    <a16:rowId xmlns:a16="http://schemas.microsoft.com/office/drawing/2014/main" val="1383514721"/>
                  </a:ext>
                </a:extLst>
              </a:tr>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第８位</a:t>
                      </a:r>
                    </a:p>
                  </a:txBody>
                  <a:tcPr anchor="ctr">
                    <a:solidFill>
                      <a:srgbClr val="92D050"/>
                    </a:solidFill>
                  </a:tcP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神戸市</a:t>
                      </a:r>
                    </a:p>
                  </a:txBody>
                  <a:tcPr anchor="ctr">
                    <a:solidFill>
                      <a:srgbClr val="92D050"/>
                    </a:solidFill>
                  </a:tcPr>
                </a:tc>
                <a:tc>
                  <a:txBody>
                    <a:bodyPr/>
                    <a:lstStyle/>
                    <a:p>
                      <a:pPr algn="r"/>
                      <a:r>
                        <a:rPr kumimoji="1" lang="en-US" altLang="ja-JP" sz="1400" dirty="0">
                          <a:latin typeface="UD デジタル 教科書体 NK-B" panose="02020700000000000000" pitchFamily="18" charset="-128"/>
                          <a:ea typeface="UD デジタル 教科書体 NK-B" panose="02020700000000000000" pitchFamily="18" charset="-128"/>
                        </a:rPr>
                        <a:t>69,736</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solidFill>
                      <a:srgbClr val="92D050"/>
                    </a:solidFill>
                  </a:tcPr>
                </a:tc>
                <a:extLst>
                  <a:ext uri="{0D108BD9-81ED-4DB2-BD59-A6C34878D82A}">
                    <a16:rowId xmlns:a16="http://schemas.microsoft.com/office/drawing/2014/main" val="2160631619"/>
                  </a:ext>
                </a:extLst>
              </a:tr>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19</a:t>
                      </a:r>
                      <a:r>
                        <a:rPr kumimoji="1" lang="ja-JP" altLang="en-US" sz="1400" dirty="0">
                          <a:latin typeface="UD デジタル 教科書体 NK-B" panose="02020700000000000000" pitchFamily="18" charset="-128"/>
                          <a:ea typeface="UD デジタル 教科書体 NK-B" panose="02020700000000000000" pitchFamily="18" charset="-128"/>
                        </a:rPr>
                        <a:t>位</a:t>
                      </a:r>
                    </a:p>
                  </a:txBody>
                  <a:tcPr anchor="ctr">
                    <a:solidFill>
                      <a:srgbClr val="99CCFF"/>
                    </a:solidFill>
                  </a:tcP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堺市</a:t>
                      </a:r>
                    </a:p>
                  </a:txBody>
                  <a:tcPr anchor="ctr">
                    <a:solidFill>
                      <a:srgbClr val="99CCFF"/>
                    </a:solidFill>
                  </a:tcPr>
                </a:tc>
                <a:tc>
                  <a:txBody>
                    <a:bodyPr/>
                    <a:lstStyle/>
                    <a:p>
                      <a:pPr algn="r"/>
                      <a:r>
                        <a:rPr kumimoji="1" lang="en-US" altLang="ja-JP" sz="1400" dirty="0">
                          <a:latin typeface="UD デジタル 教科書体 NK-B" panose="02020700000000000000" pitchFamily="18" charset="-128"/>
                          <a:ea typeface="UD デジタル 教科書体 NK-B" panose="02020700000000000000" pitchFamily="18" charset="-128"/>
                        </a:rPr>
                        <a:t>30,471</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solidFill>
                      <a:srgbClr val="99CCFF"/>
                    </a:solidFill>
                  </a:tcPr>
                </a:tc>
                <a:extLst>
                  <a:ext uri="{0D108BD9-81ED-4DB2-BD59-A6C34878D82A}">
                    <a16:rowId xmlns:a16="http://schemas.microsoft.com/office/drawing/2014/main" val="3235883130"/>
                  </a:ext>
                </a:extLst>
              </a:tr>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23</a:t>
                      </a:r>
                      <a:r>
                        <a:rPr kumimoji="1" lang="ja-JP" altLang="en-US" sz="1400" dirty="0">
                          <a:latin typeface="UD デジタル 教科書体 NK-B" panose="02020700000000000000" pitchFamily="18" charset="-128"/>
                          <a:ea typeface="UD デジタル 教科書体 NK-B" panose="02020700000000000000" pitchFamily="18" charset="-128"/>
                        </a:rPr>
                        <a:t>位</a:t>
                      </a:r>
                    </a:p>
                  </a:txBody>
                  <a:tcPr anchor="ctr">
                    <a:solidFill>
                      <a:srgbClr val="99CCFF"/>
                    </a:solidFill>
                  </a:tcP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東大阪市</a:t>
                      </a:r>
                    </a:p>
                  </a:txBody>
                  <a:tcPr anchor="ctr">
                    <a:solidFill>
                      <a:srgbClr val="99CCFF"/>
                    </a:solidFill>
                  </a:tcPr>
                </a:tc>
                <a:tc>
                  <a:txBody>
                    <a:bodyPr/>
                    <a:lstStyle/>
                    <a:p>
                      <a:pPr algn="r"/>
                      <a:r>
                        <a:rPr kumimoji="1" lang="en-US" altLang="ja-JP" sz="1400" dirty="0">
                          <a:latin typeface="UD デジタル 教科書体 NK-B" panose="02020700000000000000" pitchFamily="18" charset="-128"/>
                          <a:ea typeface="UD デジタル 教科書体 NK-B" panose="02020700000000000000" pitchFamily="18" charset="-128"/>
                        </a:rPr>
                        <a:t>25,875</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solidFill>
                      <a:srgbClr val="99CCFF"/>
                    </a:solidFill>
                  </a:tcPr>
                </a:tc>
                <a:extLst>
                  <a:ext uri="{0D108BD9-81ED-4DB2-BD59-A6C34878D82A}">
                    <a16:rowId xmlns:a16="http://schemas.microsoft.com/office/drawing/2014/main" val="394092251"/>
                  </a:ext>
                </a:extLst>
              </a:tr>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第２４位</a:t>
                      </a:r>
                    </a:p>
                  </a:txBody>
                  <a:tcPr anchor="ctr">
                    <a:solidFill>
                      <a:srgbClr val="92D050"/>
                    </a:solidFill>
                  </a:tcP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姫路市</a:t>
                      </a:r>
                    </a:p>
                  </a:txBody>
                  <a:tcPr anchor="ctr">
                    <a:solidFill>
                      <a:srgbClr val="92D050"/>
                    </a:solidFill>
                  </a:tcPr>
                </a:tc>
                <a:tc>
                  <a:txBody>
                    <a:bodyPr/>
                    <a:lstStyle/>
                    <a:p>
                      <a:pPr algn="r"/>
                      <a:r>
                        <a:rPr kumimoji="1" lang="en-US" altLang="ja-JP" sz="1400" dirty="0">
                          <a:latin typeface="UD デジタル 教科書体 NK-B" panose="02020700000000000000" pitchFamily="18" charset="-128"/>
                          <a:ea typeface="UD デジタル 教科書体 NK-B" panose="02020700000000000000" pitchFamily="18" charset="-128"/>
                        </a:rPr>
                        <a:t>24,442</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solidFill>
                      <a:srgbClr val="92D050"/>
                    </a:solidFill>
                  </a:tcPr>
                </a:tc>
                <a:extLst>
                  <a:ext uri="{0D108BD9-81ED-4DB2-BD59-A6C34878D82A}">
                    <a16:rowId xmlns:a16="http://schemas.microsoft.com/office/drawing/2014/main" val="3123311233"/>
                  </a:ext>
                </a:extLst>
              </a:tr>
              <a:tr h="370840">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第４０位</a:t>
                      </a:r>
                    </a:p>
                  </a:txBody>
                  <a:tcPr anchor="ctr">
                    <a:solidFill>
                      <a:srgbClr val="92D050"/>
                    </a:solidFill>
                  </a:tcP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尼崎市</a:t>
                      </a:r>
                    </a:p>
                  </a:txBody>
                  <a:tcPr anchor="ctr">
                    <a:solidFill>
                      <a:srgbClr val="92D050"/>
                    </a:solidFill>
                  </a:tcPr>
                </a:tc>
                <a:tc>
                  <a:txBody>
                    <a:bodyPr/>
                    <a:lstStyle/>
                    <a:p>
                      <a:pPr algn="r"/>
                      <a:r>
                        <a:rPr kumimoji="1" lang="en-US" altLang="ja-JP" sz="1400" dirty="0">
                          <a:latin typeface="UD デジタル 教科書体 NK-B" panose="02020700000000000000" pitchFamily="18" charset="-128"/>
                          <a:ea typeface="UD デジタル 教科書体 NK-B" panose="02020700000000000000" pitchFamily="18" charset="-128"/>
                        </a:rPr>
                        <a:t>18,317</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solidFill>
                      <a:srgbClr val="92D050"/>
                    </a:solidFill>
                  </a:tcPr>
                </a:tc>
                <a:extLst>
                  <a:ext uri="{0D108BD9-81ED-4DB2-BD59-A6C34878D82A}">
                    <a16:rowId xmlns:a16="http://schemas.microsoft.com/office/drawing/2014/main" val="986247255"/>
                  </a:ext>
                </a:extLst>
              </a:tr>
            </a:tbl>
          </a:graphicData>
        </a:graphic>
      </p:graphicFrame>
      <p:sp>
        <p:nvSpPr>
          <p:cNvPr id="24" name="正方形/長方形 23"/>
          <p:cNvSpPr/>
          <p:nvPr/>
        </p:nvSpPr>
        <p:spPr>
          <a:xfrm>
            <a:off x="5509201" y="2981140"/>
            <a:ext cx="289005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全国の</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市町村別ランキング</a:t>
            </a: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p:txBody>
      </p:sp>
    </p:spTree>
    <p:extLst>
      <p:ext uri="{BB962C8B-B14F-4D97-AF65-F5344CB8AC3E}">
        <p14:creationId xmlns:p14="http://schemas.microsoft.com/office/powerpoint/2010/main" val="291164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76643" y="887013"/>
            <a:ext cx="9666828" cy="7787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万博会場でもある夢洲で、</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IR</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の実現をめざす</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「持続的な経済成長のエンジン」として、関西の成長をけん引　</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角丸四角形 13"/>
          <p:cNvSpPr/>
          <p:nvPr/>
        </p:nvSpPr>
        <p:spPr>
          <a:xfrm>
            <a:off x="76643" y="4953837"/>
            <a:ext cx="9752714" cy="532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国による区域整備計画の認定を獲得</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 14"/>
          <p:cNvSpPr/>
          <p:nvPr/>
        </p:nvSpPr>
        <p:spPr>
          <a:xfrm>
            <a:off x="37642" y="5608746"/>
            <a:ext cx="9906000" cy="8025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kumimoji="1" lang="en-US" altLang="ja-JP" sz="2000" u="sng" dirty="0">
                <a:solidFill>
                  <a:schemeClr val="tx1"/>
                </a:solidFill>
                <a:latin typeface="UD デジタル 教科書体 NK-B" panose="02020700000000000000" pitchFamily="18" charset="-128"/>
                <a:ea typeface="UD デジタル 教科書体 NK-B" panose="02020700000000000000" pitchFamily="18" charset="-128"/>
              </a:rPr>
              <a:t>IR</a:t>
            </a:r>
            <a:r>
              <a:rPr kumimoji="1" lang="ja-JP" altLang="en-US" sz="2000" u="sng" dirty="0">
                <a:solidFill>
                  <a:schemeClr val="tx1"/>
                </a:solidFill>
                <a:latin typeface="UD デジタル 教科書体 NK-B" panose="02020700000000000000" pitchFamily="18" charset="-128"/>
                <a:ea typeface="UD デジタル 教科書体 NK-B" panose="02020700000000000000" pitchFamily="18" charset="-128"/>
              </a:rPr>
              <a:t>を核とした国際観光拠点の形成に向け「夢洲のまちづくり」を推進</a:t>
            </a:r>
            <a:endParaRPr kumimoji="1" lang="en-US" altLang="ja-JP" sz="2000" u="sng"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468742752"/>
              </p:ext>
            </p:extLst>
          </p:nvPr>
        </p:nvGraphicFramePr>
        <p:xfrm>
          <a:off x="2919279" y="1919779"/>
          <a:ext cx="4826572" cy="2652297"/>
        </p:xfrm>
        <a:graphic>
          <a:graphicData uri="http://schemas.openxmlformats.org/drawingml/2006/table">
            <a:tbl>
              <a:tblPr firstRow="1" bandRow="1">
                <a:tableStyleId>{5940675A-B579-460E-94D1-54222C63F5DA}</a:tableStyleId>
              </a:tblPr>
              <a:tblGrid>
                <a:gridCol w="1714852">
                  <a:extLst>
                    <a:ext uri="{9D8B030D-6E8A-4147-A177-3AD203B41FA5}">
                      <a16:colId xmlns:a16="http://schemas.microsoft.com/office/drawing/2014/main" val="504912622"/>
                    </a:ext>
                  </a:extLst>
                </a:gridCol>
                <a:gridCol w="3111720">
                  <a:extLst>
                    <a:ext uri="{9D8B030D-6E8A-4147-A177-3AD203B41FA5}">
                      <a16:colId xmlns:a16="http://schemas.microsoft.com/office/drawing/2014/main" val="3763028412"/>
                    </a:ext>
                  </a:extLst>
                </a:gridCol>
              </a:tblGrid>
              <a:tr h="506420">
                <a:tc>
                  <a:txBody>
                    <a:bodyPr/>
                    <a:lstStyle/>
                    <a:p>
                      <a:pPr algn="ctr"/>
                      <a:r>
                        <a:rPr kumimoji="1" lang="ja-JP" altLang="en-US" sz="1600" b="1" dirty="0">
                          <a:latin typeface="Meiryo UI" panose="020B0604030504040204" pitchFamily="50" charset="-128"/>
                          <a:ea typeface="Meiryo UI" panose="020B0604030504040204" pitchFamily="50" charset="-128"/>
                        </a:rPr>
                        <a:t>基本理念</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ts val="1200"/>
                        </a:lnSpc>
                      </a:pPr>
                      <a:r>
                        <a:rPr kumimoji="1" lang="ja-JP" altLang="en-US" sz="1600" dirty="0">
                          <a:latin typeface="Meiryo UI" panose="020B0604030504040204" pitchFamily="50" charset="-128"/>
                          <a:ea typeface="Meiryo UI" panose="020B0604030504040204" pitchFamily="50" charset="-128"/>
                        </a:rPr>
                        <a:t>あらゆるものを「結ぶ」起点となる</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413382"/>
                  </a:ext>
                </a:extLst>
              </a:tr>
              <a:tr h="528034">
                <a:tc>
                  <a:txBody>
                    <a:bodyPr/>
                    <a:lstStyle/>
                    <a:p>
                      <a:pPr algn="ctr"/>
                      <a:r>
                        <a:rPr kumimoji="1" lang="ja-JP" altLang="en-US" sz="1600" b="1" dirty="0">
                          <a:latin typeface="Meiryo UI" panose="020B0604030504040204" pitchFamily="50" charset="-128"/>
                          <a:ea typeface="Meiryo UI" panose="020B0604030504040204" pitchFamily="50" charset="-128"/>
                        </a:rPr>
                        <a:t>会　　　場</a:t>
                      </a:r>
                    </a:p>
                  </a:txBody>
                  <a:tcPr anchor="ctr">
                    <a:lnT w="952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夢洲</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ゆめしま</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txBody>
                  <a:tcPr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07802888"/>
                  </a:ext>
                </a:extLst>
              </a:tr>
              <a:tr h="528034">
                <a:tc>
                  <a:txBody>
                    <a:bodyPr/>
                    <a:lstStyle/>
                    <a:p>
                      <a:pPr algn="ctr"/>
                      <a:r>
                        <a:rPr kumimoji="1" lang="ja-JP" altLang="en-US" sz="1600" b="1" dirty="0">
                          <a:latin typeface="Meiryo UI" panose="020B0604030504040204" pitchFamily="50" charset="-128"/>
                          <a:ea typeface="Meiryo UI" panose="020B0604030504040204" pitchFamily="50" charset="-128"/>
                        </a:rPr>
                        <a:t>敷地面積</a:t>
                      </a:r>
                    </a:p>
                  </a:txBody>
                  <a:tcPr anchor="ctr">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約</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49.2</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万㎡</a:t>
                      </a:r>
                      <a:endPar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4251266775"/>
                  </a:ext>
                </a:extLst>
              </a:tr>
              <a:tr h="510689">
                <a:tc>
                  <a:txBody>
                    <a:bodyPr/>
                    <a:lstStyle/>
                    <a:p>
                      <a:pPr algn="ctr"/>
                      <a:r>
                        <a:rPr kumimoji="1" lang="ja-JP" altLang="en-US" sz="1600" b="1" spc="-100" baseline="0" dirty="0">
                          <a:latin typeface="Meiryo UI" panose="020B0604030504040204" pitchFamily="50" charset="-128"/>
                          <a:ea typeface="Meiryo UI" panose="020B0604030504040204" pitchFamily="50" charset="-128"/>
                        </a:rPr>
                        <a:t>来場者数</a:t>
                      </a:r>
                    </a:p>
                  </a:txBody>
                  <a:tcPr anchor="ctr">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約</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2,000</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endPar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328509734"/>
                  </a:ext>
                </a:extLst>
              </a:tr>
              <a:tr h="536573">
                <a:tc>
                  <a:txBody>
                    <a:bodyPr/>
                    <a:lstStyle/>
                    <a:p>
                      <a:pPr algn="ctr"/>
                      <a:r>
                        <a:rPr kumimoji="1" lang="ja-JP" altLang="en-US" sz="1600" b="1" spc="-100" baseline="0" dirty="0">
                          <a:latin typeface="Meiryo UI" panose="020B0604030504040204" pitchFamily="50" charset="-128"/>
                          <a:ea typeface="Meiryo UI" panose="020B0604030504040204" pitchFamily="50" charset="-128"/>
                        </a:rPr>
                        <a:t>経済波及効果　</a:t>
                      </a:r>
                      <a:r>
                        <a:rPr kumimoji="1" lang="en-US" altLang="ja-JP" sz="1600" b="1" spc="-100" baseline="0" dirty="0">
                          <a:latin typeface="Meiryo UI" panose="020B0604030504040204" pitchFamily="50" charset="-128"/>
                          <a:ea typeface="Meiryo UI" panose="020B0604030504040204" pitchFamily="50" charset="-128"/>
                        </a:rPr>
                        <a:t>※</a:t>
                      </a:r>
                      <a:endParaRPr kumimoji="1" lang="ja-JP" altLang="en-US" sz="1600" b="1" spc="-100" baseline="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約１兆</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5,800</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億円（建設時）</a:t>
                      </a:r>
                      <a:endPar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約１兆</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1,400</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年（運営</a:t>
                      </a: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txBody>
                  <a:tcPr anchor="ctr">
                    <a:solidFill>
                      <a:schemeClr val="bg1"/>
                    </a:solidFill>
                  </a:tcPr>
                </a:tc>
                <a:extLst>
                  <a:ext uri="{0D108BD9-81ED-4DB2-BD59-A6C34878D82A}">
                    <a16:rowId xmlns:a16="http://schemas.microsoft.com/office/drawing/2014/main" val="1478710044"/>
                  </a:ext>
                </a:extLst>
              </a:tr>
            </a:tbl>
          </a:graphicData>
        </a:graphic>
      </p:graphicFrame>
      <p:sp>
        <p:nvSpPr>
          <p:cNvPr id="21" name="角丸四角形 20"/>
          <p:cNvSpPr/>
          <p:nvPr/>
        </p:nvSpPr>
        <p:spPr>
          <a:xfrm>
            <a:off x="76643" y="6404758"/>
            <a:ext cx="9752714" cy="532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「世界最高水準の成長型</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IR</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」の開業</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二等辺三角形 4"/>
          <p:cNvSpPr/>
          <p:nvPr/>
        </p:nvSpPr>
        <p:spPr>
          <a:xfrm rot="10800000">
            <a:off x="4096555" y="5461863"/>
            <a:ext cx="1712890" cy="18073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10800000">
            <a:off x="4096554" y="6283371"/>
            <a:ext cx="1712890" cy="18073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746975" y="4745235"/>
            <a:ext cx="2307135" cy="51196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２０２２年秋頃</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dirty="0">
                <a:latin typeface="UD デジタル 教科書体 NK-B" panose="02020700000000000000" pitchFamily="18" charset="-128"/>
                <a:ea typeface="UD デジタル 教科書体 NK-B" panose="02020700000000000000" pitchFamily="18" charset="-128"/>
              </a:rPr>
              <a:t>（想定）</a:t>
            </a:r>
          </a:p>
        </p:txBody>
      </p:sp>
      <p:sp>
        <p:nvSpPr>
          <p:cNvPr id="25" name="楕円 24"/>
          <p:cNvSpPr/>
          <p:nvPr/>
        </p:nvSpPr>
        <p:spPr>
          <a:xfrm>
            <a:off x="746975" y="6206097"/>
            <a:ext cx="2312071" cy="51196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pc="-100" dirty="0">
                <a:latin typeface="UD デジタル 教科書体 NK-B" panose="02020700000000000000" pitchFamily="18" charset="-128"/>
                <a:ea typeface="UD デジタル 教科書体 NK-B" panose="02020700000000000000" pitchFamily="18" charset="-128"/>
              </a:rPr>
              <a:t>２０２９年秋～冬頃</a:t>
            </a:r>
            <a:endParaRPr kumimoji="1" lang="en-US" altLang="ja-JP" sz="1400" spc="-1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spc="-100" dirty="0">
                <a:latin typeface="UD デジタル 教科書体 NK-B" panose="02020700000000000000" pitchFamily="18" charset="-128"/>
                <a:ea typeface="UD デジタル 教科書体 NK-B" panose="02020700000000000000" pitchFamily="18" charset="-128"/>
              </a:rPr>
              <a:t>（想定）</a:t>
            </a:r>
            <a:endParaRPr kumimoji="1" lang="en-US" altLang="ja-JP" sz="1400" spc="-100" dirty="0">
              <a:latin typeface="UD デジタル 教科書体 NK-B" panose="02020700000000000000" pitchFamily="18" charset="-128"/>
              <a:ea typeface="UD デジタル 教科書体 NK-B" panose="02020700000000000000" pitchFamily="18" charset="-128"/>
            </a:endParaRPr>
          </a:p>
        </p:txBody>
      </p:sp>
      <p:sp>
        <p:nvSpPr>
          <p:cNvPr id="16" name="正方形/長方形 15"/>
          <p:cNvSpPr/>
          <p:nvPr/>
        </p:nvSpPr>
        <p:spPr>
          <a:xfrm>
            <a:off x="0" y="-1"/>
            <a:ext cx="9906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white"/>
                </a:solidFill>
                <a:latin typeface="UD デジタル 教科書体 NK-B" panose="02020700000000000000" pitchFamily="18" charset="-128"/>
                <a:ea typeface="UD デジタル 教科書体 NK-B" panose="02020700000000000000" pitchFamily="18" charset="-128"/>
              </a:rPr>
              <a:t>ベイエリアの新しいポテンシャル（</a:t>
            </a:r>
            <a:r>
              <a:rPr kumimoji="1" lang="en-US" altLang="ja-JP" sz="2400" dirty="0">
                <a:solidFill>
                  <a:prstClr val="white"/>
                </a:solidFill>
                <a:latin typeface="UD デジタル 教科書体 NK-B" panose="02020700000000000000" pitchFamily="18" charset="-128"/>
                <a:ea typeface="UD デジタル 教科書体 NK-B" panose="02020700000000000000" pitchFamily="18" charset="-128"/>
              </a:rPr>
              <a:t>IR</a:t>
            </a:r>
            <a:r>
              <a:rPr kumimoji="1" lang="ja-JP" altLang="en-US" sz="2400" dirty="0">
                <a:solidFill>
                  <a:prstClr val="white"/>
                </a:solidFill>
                <a:latin typeface="UD デジタル 教科書体 NK-B" panose="02020700000000000000" pitchFamily="18" charset="-128"/>
                <a:ea typeface="UD デジタル 教科書体 NK-B" panose="02020700000000000000" pitchFamily="18" charset="-128"/>
              </a:rPr>
              <a:t>の実現）</a:t>
            </a:r>
            <a:endParaRPr kumimoji="1" lang="en-US" altLang="ja-JP" sz="24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8627165" y="6477114"/>
            <a:ext cx="1218720" cy="307777"/>
          </a:xfrm>
          <a:prstGeom prst="rect">
            <a:avLst/>
          </a:prstGeom>
          <a:noFill/>
        </p:spPr>
        <p:txBody>
          <a:bodyPr wrap="square" rtlCol="0">
            <a:spAutoFit/>
          </a:bodyPr>
          <a:lstStyle/>
          <a:p>
            <a:pPr algn="r"/>
            <a:r>
              <a:rPr kumimoji="1" lang="ja-JP" altLang="en-US" sz="1400" dirty="0">
                <a:latin typeface="+mn-ea"/>
              </a:rPr>
              <a:t>４</a:t>
            </a:r>
          </a:p>
        </p:txBody>
      </p:sp>
      <p:sp>
        <p:nvSpPr>
          <p:cNvPr id="17" name="正方形/長方形 16"/>
          <p:cNvSpPr/>
          <p:nvPr/>
        </p:nvSpPr>
        <p:spPr>
          <a:xfrm>
            <a:off x="6309461" y="4525421"/>
            <a:ext cx="2128791"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近畿圏</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2299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57250" y="3162299"/>
            <a:ext cx="8534400" cy="47625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0" dirty="0">
              <a:solidFill>
                <a:srgbClr val="E7E6E6">
                  <a:lumMod val="25000"/>
                </a:srgb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0" y="2749983"/>
            <a:ext cx="9906000" cy="824632"/>
          </a:xfrm>
          <a:prstGeom prst="rect">
            <a:avLst/>
          </a:prstGeom>
          <a:noFill/>
          <a:effectLst>
            <a:glow rad="127000">
              <a:schemeClr val="bg1"/>
            </a:glow>
          </a:effectLst>
        </p:spPr>
        <p:txBody>
          <a:bodyPr wrap="square" rtlCol="0">
            <a:noAutofit/>
          </a:bodyPr>
          <a:lstStyle/>
          <a:p>
            <a:pPr algn="ctr"/>
            <a:r>
              <a:rPr kumimoji="1" lang="ja-JP" altLang="en-US" sz="4800" b="1" dirty="0">
                <a:latin typeface="UD デジタル 教科書体 NK-B" panose="02020700000000000000" pitchFamily="18" charset="-128"/>
                <a:ea typeface="UD デジタル 教科書体 NK-B" panose="02020700000000000000" pitchFamily="18" charset="-128"/>
              </a:rPr>
              <a:t>　</a:t>
            </a:r>
            <a:r>
              <a:rPr kumimoji="1" lang="ja-JP" altLang="en-US" sz="4800" b="1" dirty="0">
                <a:effectLst>
                  <a:glow rad="63500">
                    <a:schemeClr val="bg1"/>
                  </a:glow>
                </a:effectLst>
                <a:latin typeface="UD デジタル 教科書体 NK-B" panose="02020700000000000000" pitchFamily="18" charset="-128"/>
                <a:ea typeface="UD デジタル 教科書体 NK-B" panose="02020700000000000000" pitchFamily="18" charset="-128"/>
              </a:rPr>
              <a:t>兵庫・大阪の連携項目の提案</a:t>
            </a:r>
            <a:endParaRPr kumimoji="1" lang="en-US" altLang="ja-JP" sz="4800" b="1" dirty="0">
              <a:effectLst>
                <a:glow rad="63500">
                  <a:schemeClr val="bg1"/>
                </a:glo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4005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楕円 34"/>
          <p:cNvSpPr/>
          <p:nvPr/>
        </p:nvSpPr>
        <p:spPr>
          <a:xfrm>
            <a:off x="952847" y="4575389"/>
            <a:ext cx="7920000" cy="162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97" y="-9361"/>
            <a:ext cx="9906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兵庫・大阪連携にあたっての基本的な考え方</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7" name="角丸四角形 36"/>
          <p:cNvSpPr/>
          <p:nvPr/>
        </p:nvSpPr>
        <p:spPr>
          <a:xfrm>
            <a:off x="246678" y="4356112"/>
            <a:ext cx="9546458" cy="6450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700"/>
              </a:lnSpc>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コロナを乗り越えた先の成長を確かなものとするために</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8" name="角丸四角形 37"/>
          <p:cNvSpPr/>
          <p:nvPr/>
        </p:nvSpPr>
        <p:spPr>
          <a:xfrm>
            <a:off x="126226" y="5216006"/>
            <a:ext cx="9730226" cy="811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兵庫・大阪の</a:t>
            </a:r>
            <a:r>
              <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両知事による「トップセールス」</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を通じ</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                          ・海外から</a:t>
            </a: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ヒト・モノ・投資</a:t>
            </a:r>
            <a:r>
              <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を呼込む</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lvl="0"/>
            <a:r>
              <a:rPr kumimoji="1" lang="ja-JP" altLang="en-US" sz="2800" dirty="0">
                <a:solidFill>
                  <a:prstClr val="black"/>
                </a:solidFill>
                <a:latin typeface="UD デジタル 教科書体 NK-B" panose="02020700000000000000" pitchFamily="18" charset="-128"/>
                <a:ea typeface="UD デジタル 教科書体 NK-B" panose="02020700000000000000" pitchFamily="18" charset="-128"/>
              </a:rPr>
              <a:t>                          ・海外へ</a:t>
            </a:r>
            <a:r>
              <a:rPr kumimoji="1" lang="en-US" altLang="ja-JP" sz="28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prstClr val="black"/>
                </a:solidFill>
                <a:latin typeface="UD デジタル 教科書体 NK-B" panose="02020700000000000000" pitchFamily="18" charset="-128"/>
                <a:ea typeface="UD デジタル 教科書体 NK-B" panose="02020700000000000000" pitchFamily="18" charset="-128"/>
              </a:rPr>
              <a:t>産業・観光資源</a:t>
            </a:r>
            <a:r>
              <a:rPr kumimoji="1" lang="en-US" altLang="ja-JP" sz="28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800" dirty="0">
                <a:solidFill>
                  <a:prstClr val="black"/>
                </a:solidFill>
                <a:latin typeface="UD デジタル 教科書体 NK-B" panose="02020700000000000000" pitchFamily="18" charset="-128"/>
                <a:ea typeface="UD デジタル 教科書体 NK-B" panose="02020700000000000000" pitchFamily="18" charset="-128"/>
              </a:rPr>
              <a:t>を売り込む</a:t>
            </a:r>
            <a:endParaRPr kumimoji="1" lang="en-US" altLang="ja-JP" sz="28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1" name="楕円 10"/>
          <p:cNvSpPr/>
          <p:nvPr/>
        </p:nvSpPr>
        <p:spPr>
          <a:xfrm>
            <a:off x="1004869" y="2321850"/>
            <a:ext cx="7920000" cy="1620000"/>
          </a:xfrm>
          <a:prstGeom prst="ellipse">
            <a:avLst/>
          </a:prstGeom>
          <a:solidFill>
            <a:schemeClr val="accent4">
              <a:lumMod val="40000"/>
              <a:lumOff val="6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49548" y="2490540"/>
            <a:ext cx="9906000" cy="17850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兵庫と大阪が</a:t>
            </a:r>
            <a:r>
              <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「協調」</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と</a:t>
            </a:r>
            <a:r>
              <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「競争」</a:t>
            </a: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をしながら、</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それぞれの魅力向上・成長を実現</a:t>
            </a:r>
            <a:endPar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2" name="角丸四角形 41"/>
          <p:cNvSpPr/>
          <p:nvPr/>
        </p:nvSpPr>
        <p:spPr>
          <a:xfrm>
            <a:off x="2352478" y="2420312"/>
            <a:ext cx="4969925" cy="506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700"/>
              </a:lnSpc>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ベイエリアのポテンシャルを活かし連携</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1501129" y="5611001"/>
            <a:ext cx="1599821" cy="523220"/>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例えば</a:t>
            </a:r>
          </a:p>
        </p:txBody>
      </p:sp>
      <p:sp>
        <p:nvSpPr>
          <p:cNvPr id="7" name="左中かっこ 6"/>
          <p:cNvSpPr/>
          <p:nvPr/>
        </p:nvSpPr>
        <p:spPr>
          <a:xfrm>
            <a:off x="2791858" y="5611001"/>
            <a:ext cx="167425" cy="36933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スライド番号プレースホルダー 3"/>
          <p:cNvSpPr>
            <a:spLocks noGrp="1"/>
          </p:cNvSpPr>
          <p:nvPr>
            <p:ph type="sldNum" sz="quarter" idx="12"/>
          </p:nvPr>
        </p:nvSpPr>
        <p:spPr>
          <a:xfrm>
            <a:off x="7564286" y="6410276"/>
            <a:ext cx="2228850" cy="365125"/>
          </a:xfrm>
        </p:spPr>
        <p:txBody>
          <a:bodyPr/>
          <a:lstStyle/>
          <a:p>
            <a:r>
              <a:rPr kumimoji="1" lang="ja-JP" altLang="en-US" sz="1400" dirty="0"/>
              <a:t>５</a:t>
            </a:r>
          </a:p>
        </p:txBody>
      </p:sp>
      <p:sp>
        <p:nvSpPr>
          <p:cNvPr id="36" name="角丸四角形 35"/>
          <p:cNvSpPr/>
          <p:nvPr/>
        </p:nvSpPr>
        <p:spPr>
          <a:xfrm>
            <a:off x="196099" y="971175"/>
            <a:ext cx="9455336" cy="958943"/>
          </a:xfrm>
          <a:prstGeom prst="roundRect">
            <a:avLst>
              <a:gd name="adj" fmla="val 12577"/>
            </a:avLst>
          </a:prstGeom>
          <a:solidFill>
            <a:schemeClr val="bg1"/>
          </a:solidFill>
          <a:ln>
            <a:noFill/>
          </a:ln>
          <a:effectLst>
            <a:glow rad="127000">
              <a:srgbClr val="FF99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spc="-90" dirty="0">
                <a:solidFill>
                  <a:schemeClr val="tx1"/>
                </a:solidFill>
                <a:latin typeface="UD デジタル 教科書体 NK-B" panose="02020700000000000000" pitchFamily="18" charset="-128"/>
                <a:ea typeface="UD デジタル 教科書体 NK-B" panose="02020700000000000000" pitchFamily="18" charset="-128"/>
              </a:rPr>
              <a:t>　さらなる成長に向けて、</a:t>
            </a:r>
            <a:endParaRPr kumimoji="1" lang="en-US" altLang="ja-JP" sz="2400" spc="-9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spc="-90" dirty="0">
                <a:solidFill>
                  <a:schemeClr val="tx1"/>
                </a:solidFill>
                <a:latin typeface="UD デジタル 教科書体 NK-B" panose="02020700000000000000" pitchFamily="18" charset="-128"/>
                <a:ea typeface="UD デジタル 教科書体 NK-B" panose="02020700000000000000" pitchFamily="18" charset="-128"/>
              </a:rPr>
              <a:t>  　　　兵庫・大阪それぞれがもつポテンシャルを融合した取組みが必要</a:t>
            </a:r>
            <a:endParaRPr kumimoji="1" lang="ja-JP" altLang="en-US" sz="2400" dirty="0"/>
          </a:p>
        </p:txBody>
      </p:sp>
    </p:spTree>
    <p:extLst>
      <p:ext uri="{BB962C8B-B14F-4D97-AF65-F5344CB8AC3E}">
        <p14:creationId xmlns:p14="http://schemas.microsoft.com/office/powerpoint/2010/main" val="226214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図 86"/>
          <p:cNvPicPr>
            <a:picLocks noChangeAspect="1"/>
          </p:cNvPicPr>
          <p:nvPr/>
        </p:nvPicPr>
        <p:blipFill>
          <a:blip r:embed="rId3"/>
          <a:stretch>
            <a:fillRect/>
          </a:stretch>
        </p:blipFill>
        <p:spPr>
          <a:xfrm>
            <a:off x="976290" y="1209150"/>
            <a:ext cx="7856585" cy="5809853"/>
          </a:xfrm>
          <a:prstGeom prst="rect">
            <a:avLst/>
          </a:prstGeom>
          <a:ln w="6350">
            <a:noFill/>
          </a:ln>
        </p:spPr>
      </p:pic>
      <p:grpSp>
        <p:nvGrpSpPr>
          <p:cNvPr id="2" name="グループ化 1"/>
          <p:cNvGrpSpPr/>
          <p:nvPr/>
        </p:nvGrpSpPr>
        <p:grpSpPr>
          <a:xfrm>
            <a:off x="419115" y="1668371"/>
            <a:ext cx="9502835" cy="5297932"/>
            <a:chOff x="419115" y="1436549"/>
            <a:chExt cx="9502835" cy="5297932"/>
          </a:xfrm>
        </p:grpSpPr>
        <p:pic>
          <p:nvPicPr>
            <p:cNvPr id="88" name="Picture 2" descr="SPring-8（円形）とSACLA（直線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0813" y="1452282"/>
              <a:ext cx="1371529" cy="1062879"/>
            </a:xfrm>
            <a:prstGeom prst="rect">
              <a:avLst/>
            </a:prstGeom>
            <a:noFill/>
            <a:extLst>
              <a:ext uri="{909E8E84-426E-40DD-AFC4-6F175D3DCCD1}">
                <a14:hiddenFill xmlns:a14="http://schemas.microsoft.com/office/drawing/2010/main">
                  <a:solidFill>
                    <a:srgbClr val="FFFFFF"/>
                  </a:solidFill>
                </a14:hiddenFill>
              </a:ext>
            </a:extLst>
          </p:spPr>
        </p:pic>
        <p:sp>
          <p:nvSpPr>
            <p:cNvPr id="89" name="楕円 88"/>
            <p:cNvSpPr/>
            <p:nvPr/>
          </p:nvSpPr>
          <p:spPr>
            <a:xfrm>
              <a:off x="4286696" y="3182256"/>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787403" y="2110411"/>
              <a:ext cx="1876753"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rPr>
                <a:t>SPring-8</a:t>
              </a: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rPr>
                <a:t>SACLA</a:t>
              </a:r>
            </a:p>
            <a:p>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・県立粒子線治療センター　等</a:t>
              </a:r>
              <a:endParaRPr kumimoji="1" lang="en-US" altLang="ja-JP" sz="10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3" name="正方形/長方形 92"/>
            <p:cNvSpPr/>
            <p:nvPr/>
          </p:nvSpPr>
          <p:spPr>
            <a:xfrm>
              <a:off x="4534548" y="2495296"/>
              <a:ext cx="1711375" cy="40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UD デジタル 教科書体 NK-B" panose="02020700000000000000" pitchFamily="18" charset="-128"/>
                  <a:ea typeface="UD デジタル 教科書体 NK-B" panose="02020700000000000000" pitchFamily="18" charset="-128"/>
                </a:rPr>
                <a:t>・理化学研究所（富岳など）</a:t>
              </a:r>
              <a:endParaRPr kumimoji="1" lang="en-US" altLang="ja-JP" sz="9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900" dirty="0">
                  <a:solidFill>
                    <a:schemeClr val="tx1"/>
                  </a:solidFill>
                  <a:latin typeface="UD デジタル 教科書体 NK-B" panose="02020700000000000000" pitchFamily="18" charset="-128"/>
                  <a:ea typeface="UD デジタル 教科書体 NK-B" panose="02020700000000000000" pitchFamily="18" charset="-128"/>
                </a:rPr>
                <a:t>・先端医療研究センター　等</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4" name="角丸四角形 93"/>
            <p:cNvSpPr/>
            <p:nvPr/>
          </p:nvSpPr>
          <p:spPr>
            <a:xfrm>
              <a:off x="7648081" y="1905429"/>
              <a:ext cx="1488796" cy="471256"/>
            </a:xfrm>
            <a:prstGeom prst="roundRect">
              <a:avLst>
                <a:gd name="adj" fmla="val 26321"/>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ライフサイエンス</a:t>
              </a:r>
              <a:endParaRPr kumimoji="1"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産業の集積</a:t>
              </a:r>
            </a:p>
          </p:txBody>
        </p:sp>
        <p:sp>
          <p:nvSpPr>
            <p:cNvPr id="95" name="正方形/長方形 94"/>
            <p:cNvSpPr/>
            <p:nvPr/>
          </p:nvSpPr>
          <p:spPr>
            <a:xfrm>
              <a:off x="3787065" y="3004911"/>
              <a:ext cx="1163460" cy="17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900" dirty="0">
                  <a:solidFill>
                    <a:schemeClr val="tx1"/>
                  </a:solidFill>
                  <a:latin typeface="UD デジタル 教科書体 NK-B" panose="02020700000000000000" pitchFamily="18" charset="-128"/>
                  <a:ea typeface="UD デジタル 教科書体 NK-B" panose="02020700000000000000" pitchFamily="18" charset="-128"/>
                </a:rPr>
                <a:t>健康科学研究所</a:t>
              </a:r>
              <a:endParaRPr kumimoji="1" lang="en-US" altLang="ja-JP" sz="9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98" name="図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968" y="5501828"/>
              <a:ext cx="1485777" cy="1062833"/>
            </a:xfrm>
            <a:prstGeom prst="rect">
              <a:avLst/>
            </a:prstGeom>
          </p:spPr>
        </p:pic>
        <p:sp>
          <p:nvSpPr>
            <p:cNvPr id="101" name="正方形/長方形 100"/>
            <p:cNvSpPr/>
            <p:nvPr/>
          </p:nvSpPr>
          <p:spPr>
            <a:xfrm>
              <a:off x="6155719" y="2698062"/>
              <a:ext cx="1294758" cy="141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sz="900" dirty="0">
                  <a:solidFill>
                    <a:schemeClr val="tx1"/>
                  </a:solidFill>
                  <a:latin typeface="UD デジタル 教科書体 NK-B" panose="02020700000000000000" pitchFamily="18" charset="-128"/>
                  <a:ea typeface="UD デジタル 教科書体 NK-B" panose="02020700000000000000" pitchFamily="18" charset="-128"/>
                </a:rPr>
                <a:t>産業技術総合研究所</a:t>
              </a:r>
              <a:r>
                <a:rPr kumimoji="1" lang="en-US" altLang="ja-JP" sz="900" dirty="0">
                  <a:solidFill>
                    <a:schemeClr val="tx1"/>
                  </a:solidFill>
                  <a:latin typeface="UD デジタル 教科書体 NK-B" panose="02020700000000000000" pitchFamily="18" charset="-128"/>
                  <a:ea typeface="UD デジタル 教科書体 NK-B" panose="02020700000000000000" pitchFamily="18" charset="-128"/>
                </a:rPr>
                <a:t>(LIBTEC</a:t>
              </a:r>
              <a:r>
                <a:rPr kumimoji="1" lang="ja-JP" altLang="en-US" sz="900" dirty="0">
                  <a:solidFill>
                    <a:schemeClr val="tx1"/>
                  </a:solidFill>
                  <a:latin typeface="UD デジタル 教科書体 NK-B" panose="02020700000000000000" pitchFamily="18" charset="-128"/>
                  <a:ea typeface="UD デジタル 教科書体 NK-B" panose="02020700000000000000" pitchFamily="18" charset="-128"/>
                </a:rPr>
                <a:t>含）</a:t>
              </a:r>
              <a:endParaRPr kumimoji="1" lang="en-US" altLang="zh-TW" sz="900"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102" name="直線コネクタ 101"/>
            <p:cNvCxnSpPr/>
            <p:nvPr/>
          </p:nvCxnSpPr>
          <p:spPr>
            <a:xfrm>
              <a:off x="7576242" y="5270328"/>
              <a:ext cx="337134" cy="216069"/>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03" name="正方形/長方形 102"/>
            <p:cNvSpPr/>
            <p:nvPr/>
          </p:nvSpPr>
          <p:spPr>
            <a:xfrm>
              <a:off x="6200207" y="4443219"/>
              <a:ext cx="1011113" cy="434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sz="900" dirty="0">
                  <a:solidFill>
                    <a:schemeClr val="tx1"/>
                  </a:solidFill>
                  <a:latin typeface="UD デジタル 教科書体 NK-B" panose="02020700000000000000" pitchFamily="18" charset="-128"/>
                  <a:ea typeface="UD デジタル 教科書体 NK-B" panose="02020700000000000000" pitchFamily="18" charset="-128"/>
                </a:rPr>
                <a:t>製品評価技術基盤機構</a:t>
              </a:r>
              <a:r>
                <a:rPr kumimoji="1" lang="en-US" altLang="zh-TW" sz="900" dirty="0">
                  <a:solidFill>
                    <a:schemeClr val="tx1"/>
                  </a:solidFill>
                  <a:latin typeface="UD デジタル 教科書体 NK-B" panose="02020700000000000000" pitchFamily="18" charset="-128"/>
                  <a:ea typeface="UD デジタル 教科書体 NK-B" panose="02020700000000000000" pitchFamily="18" charset="-128"/>
                </a:rPr>
                <a:t>(NITE)</a:t>
              </a:r>
            </a:p>
          </p:txBody>
        </p:sp>
        <p:sp>
          <p:nvSpPr>
            <p:cNvPr id="104" name="テキスト ボックス 103"/>
            <p:cNvSpPr txBox="1"/>
            <p:nvPr/>
          </p:nvSpPr>
          <p:spPr>
            <a:xfrm>
              <a:off x="2559627" y="1436549"/>
              <a:ext cx="1224000" cy="226591"/>
            </a:xfrm>
            <a:prstGeom prst="rect">
              <a:avLst/>
            </a:prstGeom>
            <a:solidFill>
              <a:schemeClr val="tx1"/>
            </a:solidFill>
          </p:spPr>
          <p:txBody>
            <a:bodyPr wrap="square" lIns="36000" tIns="36000" rIns="36000" bIns="36000" rtlCol="0">
              <a:spAutoFit/>
            </a:bodyPr>
            <a:lstStyle/>
            <a:p>
              <a:pPr algn="ctr"/>
              <a:r>
                <a:rPr kumimoji="1" lang="en-US" altLang="ja-JP" sz="10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Spring-8</a:t>
              </a:r>
              <a:r>
                <a:rPr kumimoji="1" lang="ja-JP" altLang="en-US" sz="10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en-US" altLang="ja-JP" sz="10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SACLA</a:t>
              </a:r>
              <a:r>
                <a:rPr kumimoji="1" lang="ja-JP" altLang="en-US" sz="10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p>
          </p:txBody>
        </p:sp>
        <p:cxnSp>
          <p:nvCxnSpPr>
            <p:cNvPr id="106" name="直線コネクタ 105"/>
            <p:cNvCxnSpPr/>
            <p:nvPr/>
          </p:nvCxnSpPr>
          <p:spPr>
            <a:xfrm>
              <a:off x="7890552" y="3879337"/>
              <a:ext cx="41563" cy="1602741"/>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09" name="テキスト ボックス 108"/>
            <p:cNvSpPr txBox="1"/>
            <p:nvPr/>
          </p:nvSpPr>
          <p:spPr>
            <a:xfrm>
              <a:off x="7307820" y="5497509"/>
              <a:ext cx="1506926" cy="226591"/>
            </a:xfrm>
            <a:prstGeom prst="rect">
              <a:avLst/>
            </a:prstGeom>
            <a:solidFill>
              <a:schemeClr val="bg2">
                <a:lumMod val="25000"/>
              </a:schemeClr>
            </a:solidFill>
          </p:spPr>
          <p:txBody>
            <a:bodyPr wrap="square" lIns="36000" tIns="36000" rIns="36000" bIns="36000" rtlCol="0">
              <a:spAutoFit/>
            </a:bodyPr>
            <a:lstStyle/>
            <a:p>
              <a:pPr algn="ctr"/>
              <a:r>
                <a:rPr kumimoji="1" lang="zh-TW" altLang="en-US" sz="1000" b="1" spc="-8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大阪産業技術総合研究所</a:t>
              </a:r>
              <a:r>
                <a:rPr kumimoji="1" lang="ja-JP" altLang="en-US" sz="1000" b="1" spc="-8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p>
          </p:txBody>
        </p:sp>
        <p:sp>
          <p:nvSpPr>
            <p:cNvPr id="112" name="楕円 111"/>
            <p:cNvSpPr/>
            <p:nvPr/>
          </p:nvSpPr>
          <p:spPr>
            <a:xfrm>
              <a:off x="8180209" y="4582929"/>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8127844" y="4587402"/>
              <a:ext cx="1630941" cy="237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環境農林水産総合研究所</a:t>
              </a:r>
            </a:p>
          </p:txBody>
        </p:sp>
        <p:cxnSp>
          <p:nvCxnSpPr>
            <p:cNvPr id="120" name="直線コネクタ 119"/>
            <p:cNvCxnSpPr/>
            <p:nvPr/>
          </p:nvCxnSpPr>
          <p:spPr>
            <a:xfrm flipH="1">
              <a:off x="5561772" y="4050382"/>
              <a:ext cx="112616" cy="203211"/>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25" name="正方形/長方形 124"/>
            <p:cNvSpPr/>
            <p:nvPr/>
          </p:nvSpPr>
          <p:spPr>
            <a:xfrm>
              <a:off x="8815510" y="6203427"/>
              <a:ext cx="819448" cy="24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
                </a:lnSpc>
              </a:pPr>
              <a:r>
                <a:rPr kumimoji="1" lang="ja-JP" altLang="en-US" sz="800" dirty="0">
                  <a:solidFill>
                    <a:schemeClr val="tx1"/>
                  </a:solidFill>
                  <a:latin typeface="UD デジタル 教科書体 NK-B" panose="02020700000000000000" pitchFamily="18" charset="-128"/>
                  <a:ea typeface="UD デジタル 教科書体 NK-B" panose="02020700000000000000" pitchFamily="18" charset="-128"/>
                </a:rPr>
                <a:t>Ⓒ国土地理院　</a:t>
              </a:r>
              <a:endParaRPr kumimoji="1" lang="en-US" altLang="ja-JP" sz="8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800"/>
                </a:lnSpc>
              </a:pPr>
              <a:r>
                <a:rPr kumimoji="1" lang="ja-JP" altLang="en-US" sz="800" dirty="0">
                  <a:solidFill>
                    <a:schemeClr val="tx1"/>
                  </a:solidFill>
                  <a:latin typeface="UD デジタル 教科書体 NK-B" panose="02020700000000000000" pitchFamily="18" charset="-128"/>
                  <a:ea typeface="UD デジタル 教科書体 NK-B" panose="02020700000000000000" pitchFamily="18" charset="-128"/>
                </a:rPr>
                <a:t>　　地理院地図</a:t>
              </a:r>
              <a:endParaRPr kumimoji="1" lang="en-US" altLang="zh-TW" sz="8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8" name="楕円 127"/>
            <p:cNvSpPr/>
            <p:nvPr/>
          </p:nvSpPr>
          <p:spPr>
            <a:xfrm>
              <a:off x="6922801" y="3823887"/>
              <a:ext cx="326119" cy="296184"/>
            </a:xfrm>
            <a:prstGeom prst="ellipse">
              <a:avLst/>
            </a:prstGeom>
            <a:solidFill>
              <a:srgbClr val="FF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5994319" y="3700815"/>
              <a:ext cx="1352229" cy="646331"/>
            </a:xfrm>
            <a:prstGeom prst="rect">
              <a:avLst/>
            </a:prstGeom>
          </p:spPr>
          <p:txBody>
            <a:bodyPr wrap="square">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夢洲</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（万博・</a:t>
              </a:r>
              <a:r>
                <a:rPr kumimoji="1" lang="en-US" altLang="ja-JP" sz="1200" dirty="0">
                  <a:latin typeface="UD デジタル 教科書体 NK-B" panose="02020700000000000000" pitchFamily="18" charset="-128"/>
                  <a:ea typeface="UD デジタル 教科書体 NK-B" panose="02020700000000000000" pitchFamily="18" charset="-128"/>
                </a:rPr>
                <a:t>IR</a:t>
              </a:r>
              <a:r>
                <a:rPr kumimoji="1" lang="ja-JP" altLang="en-US" sz="1200" dirty="0">
                  <a:latin typeface="UD デジタル 教科書体 NK-B" panose="02020700000000000000" pitchFamily="18" charset="-128"/>
                  <a:ea typeface="UD デジタル 教科書体 NK-B" panose="02020700000000000000" pitchFamily="18" charset="-128"/>
                </a:rPr>
                <a:t>会場）</a:t>
              </a:r>
            </a:p>
          </p:txBody>
        </p:sp>
        <p:sp>
          <p:nvSpPr>
            <p:cNvPr id="140" name="楕円 139"/>
            <p:cNvSpPr/>
            <p:nvPr/>
          </p:nvSpPr>
          <p:spPr>
            <a:xfrm>
              <a:off x="4772928" y="3799113"/>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3428986" y="3570125"/>
              <a:ext cx="1589967" cy="262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福祉のまちづくり研究所</a:t>
              </a:r>
              <a:endPar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147" name="直線コネクタ 146"/>
            <p:cNvCxnSpPr>
              <a:stCxn id="153" idx="5"/>
              <a:endCxn id="148" idx="1"/>
            </p:cNvCxnSpPr>
            <p:nvPr/>
          </p:nvCxnSpPr>
          <p:spPr>
            <a:xfrm>
              <a:off x="7810857" y="4147077"/>
              <a:ext cx="450088" cy="2673"/>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48" name="正方形/長方形 147"/>
            <p:cNvSpPr/>
            <p:nvPr/>
          </p:nvSpPr>
          <p:spPr>
            <a:xfrm>
              <a:off x="8260945" y="4115839"/>
              <a:ext cx="1419458" cy="67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lnSpc>
                  <a:spcPts val="800"/>
                </a:lnSpc>
              </a:pP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大阪健康安全基盤研究所 </a:t>
              </a:r>
            </a:p>
          </p:txBody>
        </p:sp>
        <p:sp>
          <p:nvSpPr>
            <p:cNvPr id="149" name="楕円 148"/>
            <p:cNvSpPr/>
            <p:nvPr/>
          </p:nvSpPr>
          <p:spPr>
            <a:xfrm>
              <a:off x="7780112" y="3759989"/>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1" name="直線コネクタ 150"/>
            <p:cNvCxnSpPr>
              <a:stCxn id="149" idx="5"/>
              <a:endCxn id="148" idx="1"/>
            </p:cNvCxnSpPr>
            <p:nvPr/>
          </p:nvCxnSpPr>
          <p:spPr>
            <a:xfrm>
              <a:off x="7917936" y="3884559"/>
              <a:ext cx="343009" cy="265191"/>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53" name="楕円 152"/>
            <p:cNvSpPr/>
            <p:nvPr/>
          </p:nvSpPr>
          <p:spPr>
            <a:xfrm>
              <a:off x="7673033" y="4022507"/>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角丸四角形 153"/>
            <p:cNvSpPr/>
            <p:nvPr/>
          </p:nvSpPr>
          <p:spPr>
            <a:xfrm>
              <a:off x="1091405" y="1867295"/>
              <a:ext cx="1689957" cy="275582"/>
            </a:xfrm>
            <a:prstGeom prst="roundRect">
              <a:avLst>
                <a:gd name="adj" fmla="val 37463"/>
              </a:avLst>
            </a:prstGeom>
            <a:solidFill>
              <a:srgbClr val="EEB500"/>
            </a:solidFill>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播磨科学公園都市</a:t>
              </a:r>
            </a:p>
          </p:txBody>
        </p:sp>
        <p:cxnSp>
          <p:nvCxnSpPr>
            <p:cNvPr id="155" name="直線コネクタ 154"/>
            <p:cNvCxnSpPr/>
            <p:nvPr/>
          </p:nvCxnSpPr>
          <p:spPr>
            <a:xfrm>
              <a:off x="5723013" y="3351635"/>
              <a:ext cx="458876" cy="500005"/>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56" name="楕円 155"/>
            <p:cNvSpPr/>
            <p:nvPr/>
          </p:nvSpPr>
          <p:spPr>
            <a:xfrm>
              <a:off x="7803759" y="2497288"/>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8065054" y="2695790"/>
              <a:ext cx="1505886" cy="214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・医薬基盤・健康・栄養研究所 等</a:t>
              </a:r>
              <a:endPar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9" name="楕円 158"/>
            <p:cNvSpPr/>
            <p:nvPr/>
          </p:nvSpPr>
          <p:spPr>
            <a:xfrm>
              <a:off x="7789603" y="3121592"/>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7994135" y="3197393"/>
              <a:ext cx="1927815" cy="223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・国立循環器病研究センター 等</a:t>
              </a:r>
              <a:endPar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62" name="楕円 161"/>
            <p:cNvSpPr/>
            <p:nvPr/>
          </p:nvSpPr>
          <p:spPr>
            <a:xfrm>
              <a:off x="7536745" y="3473650"/>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6431058" y="3242909"/>
              <a:ext cx="1639505" cy="214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9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zh-TW" altLang="en-US" sz="900" dirty="0">
                  <a:solidFill>
                    <a:schemeClr val="tx1"/>
                  </a:solidFill>
                  <a:latin typeface="UD デジタル 教科書体 NK-B" panose="02020700000000000000" pitchFamily="18" charset="-128"/>
                  <a:ea typeface="UD デジタル 教科書体 NK-B" panose="02020700000000000000" pitchFamily="18" charset="-128"/>
                </a:rPr>
                <a:t>日本医療研究開発機構</a:t>
              </a:r>
              <a:endParaRPr kumimoji="1" lang="en-US" altLang="zh-TW" sz="9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900"/>
                </a:lnSpc>
              </a:pPr>
              <a:r>
                <a:rPr kumimoji="1" lang="ja-JP" altLang="en-US" sz="9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900" dirty="0">
                  <a:solidFill>
                    <a:schemeClr val="tx1"/>
                  </a:solidFill>
                  <a:latin typeface="UD デジタル 教科書体 NK-B" panose="02020700000000000000" pitchFamily="18" charset="-128"/>
                  <a:ea typeface="UD デジタル 教科書体 NK-B" panose="02020700000000000000" pitchFamily="18" charset="-128"/>
                </a:rPr>
                <a:t>NEDO</a:t>
              </a:r>
              <a:r>
                <a:rPr kumimoji="1" lang="ja-JP" altLang="en-US" sz="900" dirty="0">
                  <a:solidFill>
                    <a:schemeClr val="tx1"/>
                  </a:solidFill>
                  <a:latin typeface="UD デジタル 教科書体 NK-B" panose="02020700000000000000" pitchFamily="18" charset="-128"/>
                  <a:ea typeface="UD デジタル 教科書体 NK-B" panose="02020700000000000000" pitchFamily="18" charset="-128"/>
                </a:rPr>
                <a:t>関西支部　等</a:t>
              </a:r>
              <a:endParaRPr kumimoji="1" lang="en-US" altLang="ja-JP" sz="900"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165" name="直線コネクタ 164"/>
            <p:cNvCxnSpPr>
              <a:endCxn id="200" idx="0"/>
            </p:cNvCxnSpPr>
            <p:nvPr/>
          </p:nvCxnSpPr>
          <p:spPr>
            <a:xfrm>
              <a:off x="6772464" y="2424849"/>
              <a:ext cx="637401" cy="367101"/>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67" name="楕円 166"/>
            <p:cNvSpPr/>
            <p:nvPr/>
          </p:nvSpPr>
          <p:spPr>
            <a:xfrm>
              <a:off x="7667258" y="2957703"/>
              <a:ext cx="161471" cy="145943"/>
            </a:xfrm>
            <a:prstGeom prst="ellipse">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7358491" y="2836790"/>
              <a:ext cx="822897" cy="214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大阪大学</a:t>
              </a:r>
              <a:endPar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0" name="楕円 169"/>
            <p:cNvSpPr/>
            <p:nvPr/>
          </p:nvSpPr>
          <p:spPr>
            <a:xfrm>
              <a:off x="7185077" y="4011546"/>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1" name="直線コネクタ 170"/>
            <p:cNvCxnSpPr>
              <a:stCxn id="170" idx="3"/>
              <a:endCxn id="103" idx="0"/>
            </p:cNvCxnSpPr>
            <p:nvPr/>
          </p:nvCxnSpPr>
          <p:spPr>
            <a:xfrm flipH="1">
              <a:off x="6705764" y="4136116"/>
              <a:ext cx="502960" cy="307103"/>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72" name="楕円 171"/>
            <p:cNvSpPr/>
            <p:nvPr/>
          </p:nvSpPr>
          <p:spPr>
            <a:xfrm>
              <a:off x="7550245" y="4490868"/>
              <a:ext cx="161471" cy="145943"/>
            </a:xfrm>
            <a:prstGeom prst="ellipse">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7158032" y="4733207"/>
              <a:ext cx="959912"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lnSpc>
                  <a:spcPts val="800"/>
                </a:lnSpc>
              </a:pP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大阪</a:t>
              </a: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府立大学</a:t>
              </a: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 </a:t>
              </a:r>
            </a:p>
          </p:txBody>
        </p:sp>
        <p:sp>
          <p:nvSpPr>
            <p:cNvPr id="174" name="楕円 173"/>
            <p:cNvSpPr/>
            <p:nvPr/>
          </p:nvSpPr>
          <p:spPr>
            <a:xfrm>
              <a:off x="7565513" y="4194409"/>
              <a:ext cx="161471" cy="145943"/>
            </a:xfrm>
            <a:prstGeom prst="ellipse">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7034223" y="4264807"/>
              <a:ext cx="959912" cy="13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lnSpc>
                  <a:spcPts val="800"/>
                </a:lnSpc>
              </a:pP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大阪</a:t>
              </a: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市立大学</a:t>
              </a: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 </a:t>
              </a:r>
            </a:p>
          </p:txBody>
        </p:sp>
        <p:sp>
          <p:nvSpPr>
            <p:cNvPr id="178" name="楕円 177"/>
            <p:cNvSpPr/>
            <p:nvPr/>
          </p:nvSpPr>
          <p:spPr>
            <a:xfrm>
              <a:off x="6098314" y="3788668"/>
              <a:ext cx="242207" cy="223614"/>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角丸四角形 178"/>
            <p:cNvSpPr/>
            <p:nvPr/>
          </p:nvSpPr>
          <p:spPr>
            <a:xfrm>
              <a:off x="8008575" y="2978539"/>
              <a:ext cx="505506" cy="216000"/>
            </a:xfrm>
            <a:prstGeom prst="roundRect">
              <a:avLst>
                <a:gd name="adj" fmla="val 37463"/>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健 都</a:t>
              </a:r>
            </a:p>
          </p:txBody>
        </p:sp>
        <p:sp>
          <p:nvSpPr>
            <p:cNvPr id="180" name="角丸四角形 179"/>
            <p:cNvSpPr/>
            <p:nvPr/>
          </p:nvSpPr>
          <p:spPr>
            <a:xfrm>
              <a:off x="7971287" y="2409410"/>
              <a:ext cx="505506" cy="216000"/>
            </a:xfrm>
            <a:prstGeom prst="roundRect">
              <a:avLst>
                <a:gd name="adj" fmla="val 37463"/>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彩 都</a:t>
              </a:r>
            </a:p>
          </p:txBody>
        </p:sp>
        <p:sp>
          <p:nvSpPr>
            <p:cNvPr id="182" name="角丸四角形 181"/>
            <p:cNvSpPr/>
            <p:nvPr/>
          </p:nvSpPr>
          <p:spPr>
            <a:xfrm>
              <a:off x="6469195" y="2942160"/>
              <a:ext cx="648000" cy="270427"/>
            </a:xfrm>
            <a:prstGeom prst="roundRect">
              <a:avLst>
                <a:gd name="adj" fmla="val 37463"/>
              </a:avLst>
            </a:prstGeom>
            <a:solidFill>
              <a:srgbClr val="EEB500"/>
            </a:solidFill>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うめきた</a:t>
              </a:r>
            </a:p>
          </p:txBody>
        </p:sp>
        <p:sp>
          <p:nvSpPr>
            <p:cNvPr id="183" name="楕円 182"/>
            <p:cNvSpPr/>
            <p:nvPr/>
          </p:nvSpPr>
          <p:spPr>
            <a:xfrm>
              <a:off x="7482690" y="3607831"/>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7801276" y="3673830"/>
              <a:ext cx="1927815" cy="223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・未来医療国際拠点　等</a:t>
              </a:r>
              <a:endPar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5" name="角丸四角形 184"/>
            <p:cNvSpPr/>
            <p:nvPr/>
          </p:nvSpPr>
          <p:spPr>
            <a:xfrm>
              <a:off x="8034557" y="3480706"/>
              <a:ext cx="700694" cy="216000"/>
            </a:xfrm>
            <a:prstGeom prst="roundRect">
              <a:avLst>
                <a:gd name="adj" fmla="val 37463"/>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中之島</a:t>
              </a:r>
            </a:p>
          </p:txBody>
        </p:sp>
        <p:cxnSp>
          <p:nvCxnSpPr>
            <p:cNvPr id="186" name="直線コネクタ 185"/>
            <p:cNvCxnSpPr>
              <a:stCxn id="185" idx="1"/>
              <a:endCxn id="183" idx="6"/>
            </p:cNvCxnSpPr>
            <p:nvPr/>
          </p:nvCxnSpPr>
          <p:spPr>
            <a:xfrm flipH="1">
              <a:off x="7644161" y="3588706"/>
              <a:ext cx="390396" cy="92097"/>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187" name="楕円 186"/>
            <p:cNvSpPr/>
            <p:nvPr/>
          </p:nvSpPr>
          <p:spPr>
            <a:xfrm>
              <a:off x="7583417" y="3754152"/>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7059170" y="3881731"/>
              <a:ext cx="959912" cy="13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lnSpc>
                  <a:spcPts val="800"/>
                </a:lnSpc>
              </a:pP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道修町</a:t>
              </a:r>
              <a:endPar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lnSpc>
                  <a:spcPts val="800"/>
                </a:lnSpc>
              </a:pPr>
              <a:r>
                <a:rPr kumimoji="1" lang="en-US" altLang="zh-TW" sz="10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薬の町）</a:t>
              </a:r>
              <a:r>
                <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rPr>
                <a:t> </a:t>
              </a:r>
            </a:p>
          </p:txBody>
        </p:sp>
        <p:sp>
          <p:nvSpPr>
            <p:cNvPr id="189" name="楕円 188"/>
            <p:cNvSpPr/>
            <p:nvPr/>
          </p:nvSpPr>
          <p:spPr>
            <a:xfrm>
              <a:off x="6199408" y="3536517"/>
              <a:ext cx="161471" cy="145943"/>
            </a:xfrm>
            <a:prstGeom prst="ellipse">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5809628" y="3453080"/>
              <a:ext cx="959912" cy="13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lnSpc>
                  <a:spcPts val="800"/>
                </a:lnSpc>
              </a:pP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神戸大学</a:t>
              </a:r>
              <a:endPar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1" name="楕円 190"/>
            <p:cNvSpPr/>
            <p:nvPr/>
          </p:nvSpPr>
          <p:spPr>
            <a:xfrm>
              <a:off x="5265086" y="3770434"/>
              <a:ext cx="161471" cy="145943"/>
            </a:xfrm>
            <a:prstGeom prst="ellipse">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4897094" y="3634377"/>
              <a:ext cx="959912" cy="13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lnSpc>
                  <a:spcPts val="800"/>
                </a:lnSpc>
              </a:pP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兵庫県立大学</a:t>
              </a:r>
              <a:endParaRPr kumimoji="1" lang="zh-TW" altLang="en-US"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3" name="楕円 192"/>
            <p:cNvSpPr/>
            <p:nvPr/>
          </p:nvSpPr>
          <p:spPr>
            <a:xfrm>
              <a:off x="6187416" y="3938575"/>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193"/>
            <p:cNvSpPr/>
            <p:nvPr/>
          </p:nvSpPr>
          <p:spPr>
            <a:xfrm>
              <a:off x="7147973" y="4421514"/>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楕円 195"/>
            <p:cNvSpPr/>
            <p:nvPr/>
          </p:nvSpPr>
          <p:spPr>
            <a:xfrm>
              <a:off x="4224439" y="2286035"/>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3937795" y="1990460"/>
              <a:ext cx="1723831" cy="262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農林水産技術総合センター</a:t>
              </a:r>
            </a:p>
          </p:txBody>
        </p:sp>
        <p:pic>
          <p:nvPicPr>
            <p:cNvPr id="198" name="図 197"/>
            <p:cNvPicPr>
              <a:picLocks noChangeAspect="1"/>
            </p:cNvPicPr>
            <p:nvPr/>
          </p:nvPicPr>
          <p:blipFill>
            <a:blip r:embed="rId6"/>
            <a:stretch>
              <a:fillRect/>
            </a:stretch>
          </p:blipFill>
          <p:spPr>
            <a:xfrm>
              <a:off x="5986555" y="1544866"/>
              <a:ext cx="1496135" cy="1060842"/>
            </a:xfrm>
            <a:prstGeom prst="rect">
              <a:avLst/>
            </a:prstGeom>
          </p:spPr>
        </p:pic>
        <p:sp>
          <p:nvSpPr>
            <p:cNvPr id="199" name="テキスト ボックス 198"/>
            <p:cNvSpPr txBox="1"/>
            <p:nvPr/>
          </p:nvSpPr>
          <p:spPr>
            <a:xfrm>
              <a:off x="5963735" y="1458811"/>
              <a:ext cx="1533324" cy="349702"/>
            </a:xfrm>
            <a:prstGeom prst="rect">
              <a:avLst/>
            </a:prstGeom>
            <a:solidFill>
              <a:schemeClr val="tx1"/>
            </a:solidFill>
          </p:spPr>
          <p:txBody>
            <a:bodyPr wrap="square" lIns="36000" tIns="36000" rIns="36000" bIns="36000" rtlCol="0">
              <a:spAutoFit/>
            </a:bodyPr>
            <a:lstStyle/>
            <a:p>
              <a:pPr algn="ctr"/>
              <a:r>
                <a:rPr kumimoji="1" lang="ja-JP" altLang="en-US" sz="900" b="1" spc="-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技術研究組合リチウムイオン電池材料評価研究センター</a:t>
              </a:r>
              <a:r>
                <a:rPr kumimoji="1" lang="en-US" altLang="ja-JP" sz="900" b="1" spc="-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(LIBTEC)</a:t>
              </a:r>
              <a:r>
                <a:rPr kumimoji="1" lang="ja-JP" altLang="en-US" sz="900" b="1" spc="-10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p>
          </p:txBody>
        </p:sp>
        <p:sp>
          <p:nvSpPr>
            <p:cNvPr id="200" name="楕円 199"/>
            <p:cNvSpPr/>
            <p:nvPr/>
          </p:nvSpPr>
          <p:spPr>
            <a:xfrm>
              <a:off x="7329129" y="2791950"/>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2" name="Picture 3" descr="https://web.pref.hyogo.lg.jp/sr11/images/hugak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2064" y="2834982"/>
              <a:ext cx="992182" cy="671767"/>
            </a:xfrm>
            <a:prstGeom prst="rect">
              <a:avLst/>
            </a:prstGeom>
            <a:noFill/>
            <a:extLst>
              <a:ext uri="{909E8E84-426E-40DD-AFC4-6F175D3DCCD1}">
                <a14:hiddenFill xmlns:a14="http://schemas.microsoft.com/office/drawing/2010/main">
                  <a:solidFill>
                    <a:srgbClr val="FFFFFF"/>
                  </a:solidFill>
                </a14:hiddenFill>
              </a:ext>
            </a:extLst>
          </p:spPr>
        </p:pic>
        <p:sp>
          <p:nvSpPr>
            <p:cNvPr id="203" name="角丸四角形 202"/>
            <p:cNvSpPr/>
            <p:nvPr/>
          </p:nvSpPr>
          <p:spPr>
            <a:xfrm>
              <a:off x="4514970" y="2232794"/>
              <a:ext cx="1600229" cy="325232"/>
            </a:xfrm>
            <a:prstGeom prst="roundRect">
              <a:avLst>
                <a:gd name="adj" fmla="val 37463"/>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神戸医療産業都市</a:t>
              </a:r>
            </a:p>
          </p:txBody>
        </p:sp>
        <p:sp>
          <p:nvSpPr>
            <p:cNvPr id="206" name="テキスト ボックス 205"/>
            <p:cNvSpPr txBox="1"/>
            <p:nvPr/>
          </p:nvSpPr>
          <p:spPr>
            <a:xfrm>
              <a:off x="4916309" y="3246729"/>
              <a:ext cx="449672" cy="226591"/>
            </a:xfrm>
            <a:prstGeom prst="rect">
              <a:avLst/>
            </a:prstGeom>
            <a:solidFill>
              <a:schemeClr val="tx1"/>
            </a:solidFill>
          </p:spPr>
          <p:txBody>
            <a:bodyPr wrap="square" lIns="36000" tIns="36000" rIns="36000" bIns="36000" rtlCol="0">
              <a:spAutoFit/>
            </a:bodyPr>
            <a:lstStyle/>
            <a:p>
              <a:pPr algn="ctr"/>
              <a:r>
                <a:rPr kumimoji="1" lang="ja-JP" altLang="en-US" sz="10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富岳</a:t>
              </a:r>
            </a:p>
          </p:txBody>
        </p:sp>
        <p:pic>
          <p:nvPicPr>
            <p:cNvPr id="208" name="図 207">
              <a:extLst>
                <a:ext uri="{FF2B5EF4-FFF2-40B4-BE49-F238E27FC236}">
                  <a16:creationId xmlns:a16="http://schemas.microsoft.com/office/drawing/2014/main" id="{7F3DD443-E5B6-4D65-AAAC-1FEB440985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46430" y="5578455"/>
              <a:ext cx="1596274" cy="1026191"/>
            </a:xfrm>
            <a:prstGeom prst="rect">
              <a:avLst/>
            </a:prstGeom>
          </p:spPr>
        </p:pic>
        <p:cxnSp>
          <p:nvCxnSpPr>
            <p:cNvPr id="209" name="直線コネクタ 208"/>
            <p:cNvCxnSpPr>
              <a:stCxn id="194" idx="4"/>
              <a:endCxn id="210" idx="0"/>
            </p:cNvCxnSpPr>
            <p:nvPr/>
          </p:nvCxnSpPr>
          <p:spPr>
            <a:xfrm flipH="1">
              <a:off x="6243225" y="4567457"/>
              <a:ext cx="985484" cy="974938"/>
            </a:xfrm>
            <a:prstGeom prst="line">
              <a:avLst/>
            </a:prstGeom>
            <a:ln w="15875">
              <a:prstDash val="sysDash"/>
            </a:ln>
          </p:spPr>
          <p:style>
            <a:lnRef idx="2">
              <a:schemeClr val="dk1"/>
            </a:lnRef>
            <a:fillRef idx="0">
              <a:schemeClr val="dk1"/>
            </a:fillRef>
            <a:effectRef idx="1">
              <a:schemeClr val="dk1"/>
            </a:effectRef>
            <a:fontRef idx="minor">
              <a:schemeClr val="tx1"/>
            </a:fontRef>
          </p:style>
        </p:cxnSp>
        <p:sp>
          <p:nvSpPr>
            <p:cNvPr id="210" name="テキスト ボックス 209"/>
            <p:cNvSpPr txBox="1"/>
            <p:nvPr/>
          </p:nvSpPr>
          <p:spPr>
            <a:xfrm>
              <a:off x="5443746" y="5542395"/>
              <a:ext cx="1598957" cy="226591"/>
            </a:xfrm>
            <a:prstGeom prst="rect">
              <a:avLst/>
            </a:prstGeom>
            <a:solidFill>
              <a:schemeClr val="bg2">
                <a:lumMod val="25000"/>
              </a:schemeClr>
            </a:solidFill>
          </p:spPr>
          <p:txBody>
            <a:bodyPr wrap="square" lIns="36000" tIns="36000" rIns="36000" bIns="36000" rtlCol="0">
              <a:spAutoFit/>
            </a:bodyPr>
            <a:lstStyle/>
            <a:p>
              <a:pPr algn="ctr"/>
              <a:r>
                <a:rPr kumimoji="1" lang="ja-JP" altLang="en-US" sz="1000" b="1" spc="-60"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日本最大級液化水素プラント　　</a:t>
              </a:r>
            </a:p>
          </p:txBody>
        </p:sp>
        <p:sp>
          <p:nvSpPr>
            <p:cNvPr id="16" name="正方形/長方形 15"/>
            <p:cNvSpPr/>
            <p:nvPr/>
          </p:nvSpPr>
          <p:spPr>
            <a:xfrm>
              <a:off x="2025258" y="5819672"/>
              <a:ext cx="184731" cy="369332"/>
            </a:xfrm>
            <a:prstGeom prst="rect">
              <a:avLst/>
            </a:prstGeom>
          </p:spPr>
          <p:txBody>
            <a:bodyPr wrap="none">
              <a:spAutoFit/>
            </a:bodyPr>
            <a:lstStyle/>
            <a:p>
              <a:endParaRPr lang="ja-JP" altLang="en-US" dirty="0"/>
            </a:p>
          </p:txBody>
        </p:sp>
        <p:cxnSp>
          <p:nvCxnSpPr>
            <p:cNvPr id="218" name="直線コネクタ 217"/>
            <p:cNvCxnSpPr>
              <a:stCxn id="193" idx="3"/>
            </p:cNvCxnSpPr>
            <p:nvPr/>
          </p:nvCxnSpPr>
          <p:spPr>
            <a:xfrm flipH="1">
              <a:off x="4354643" y="4063145"/>
              <a:ext cx="1856420" cy="81916"/>
            </a:xfrm>
            <a:prstGeom prst="line">
              <a:avLst/>
            </a:prstGeom>
            <a:ln w="15875">
              <a:prstDash val="sysDash"/>
            </a:ln>
          </p:spPr>
          <p:style>
            <a:lnRef idx="2">
              <a:schemeClr val="dk1"/>
            </a:lnRef>
            <a:fillRef idx="0">
              <a:schemeClr val="dk1"/>
            </a:fillRef>
            <a:effectRef idx="1">
              <a:schemeClr val="dk1"/>
            </a:effectRef>
            <a:fontRef idx="minor">
              <a:schemeClr val="tx1"/>
            </a:fontRef>
          </p:style>
        </p:cxnSp>
        <p:pic>
          <p:nvPicPr>
            <p:cNvPr id="119" name="図 1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8869" y="4263547"/>
              <a:ext cx="1518005" cy="1153618"/>
            </a:xfrm>
            <a:prstGeom prst="rect">
              <a:avLst/>
            </a:prstGeom>
          </p:spPr>
        </p:pic>
        <p:sp>
          <p:nvSpPr>
            <p:cNvPr id="124" name="テキスト ボックス 123"/>
            <p:cNvSpPr txBox="1"/>
            <p:nvPr/>
          </p:nvSpPr>
          <p:spPr>
            <a:xfrm>
              <a:off x="4517244" y="4286294"/>
              <a:ext cx="1487345" cy="226591"/>
            </a:xfrm>
            <a:prstGeom prst="rect">
              <a:avLst/>
            </a:prstGeom>
            <a:solidFill>
              <a:schemeClr val="bg2">
                <a:lumMod val="25000"/>
              </a:schemeClr>
            </a:solidFill>
          </p:spPr>
          <p:txBody>
            <a:bodyPr wrap="square" lIns="36000" tIns="36000" rIns="36000" bIns="36000" rtlCol="0">
              <a:spAutoFit/>
            </a:bodyPr>
            <a:lstStyle/>
            <a:p>
              <a:pPr algn="ctr"/>
              <a:r>
                <a:rPr kumimoji="1" lang="ja-JP" altLang="en-US" sz="10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工業技術センター</a:t>
              </a:r>
            </a:p>
          </p:txBody>
        </p:sp>
        <p:sp>
          <p:nvSpPr>
            <p:cNvPr id="222" name="正方形/長方形 221"/>
            <p:cNvSpPr/>
            <p:nvPr/>
          </p:nvSpPr>
          <p:spPr>
            <a:xfrm>
              <a:off x="6184495" y="6598758"/>
              <a:ext cx="1091804" cy="135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
                </a:lnSpc>
              </a:pPr>
              <a:r>
                <a:rPr kumimoji="1" lang="ja-JP" altLang="en-US" sz="700" dirty="0">
                  <a:solidFill>
                    <a:schemeClr val="bg1"/>
                  </a:solidFill>
                  <a:latin typeface="UD デジタル 教科書体 NK-B" panose="02020700000000000000" pitchFamily="18" charset="-128"/>
                  <a:ea typeface="UD デジタル 教科書体 NK-B" panose="02020700000000000000" pitchFamily="18" charset="-128"/>
                </a:rPr>
                <a:t>（株）ハイドロエッジ</a:t>
              </a:r>
              <a:endParaRPr kumimoji="1" lang="en-US" altLang="zh-TW" sz="7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正方形/長方形 2"/>
            <p:cNvSpPr/>
            <p:nvPr/>
          </p:nvSpPr>
          <p:spPr>
            <a:xfrm>
              <a:off x="419115" y="4491355"/>
              <a:ext cx="1736035" cy="15595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楕円 99"/>
            <p:cNvSpPr/>
            <p:nvPr/>
          </p:nvSpPr>
          <p:spPr>
            <a:xfrm>
              <a:off x="557290" y="4723359"/>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楕円 106"/>
            <p:cNvSpPr/>
            <p:nvPr/>
          </p:nvSpPr>
          <p:spPr>
            <a:xfrm>
              <a:off x="557290" y="5146739"/>
              <a:ext cx="161471" cy="145943"/>
            </a:xfrm>
            <a:prstGeom prst="ellipse">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楕円 107"/>
            <p:cNvSpPr/>
            <p:nvPr/>
          </p:nvSpPr>
          <p:spPr>
            <a:xfrm>
              <a:off x="555838" y="5545990"/>
              <a:ext cx="161471" cy="145943"/>
            </a:xfrm>
            <a:prstGeom prst="ellipse">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41485" y="4673066"/>
              <a:ext cx="1075721" cy="307777"/>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環境</a:t>
              </a:r>
            </a:p>
          </p:txBody>
        </p:sp>
        <p:sp>
          <p:nvSpPr>
            <p:cNvPr id="110" name="テキスト ボックス 109"/>
            <p:cNvSpPr txBox="1"/>
            <p:nvPr/>
          </p:nvSpPr>
          <p:spPr>
            <a:xfrm>
              <a:off x="749273" y="5077572"/>
              <a:ext cx="1075721" cy="307777"/>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健康関連</a:t>
              </a:r>
            </a:p>
          </p:txBody>
        </p:sp>
        <p:sp>
          <p:nvSpPr>
            <p:cNvPr id="111" name="テキスト ボックス 110"/>
            <p:cNvSpPr txBox="1"/>
            <p:nvPr/>
          </p:nvSpPr>
          <p:spPr>
            <a:xfrm>
              <a:off x="741485" y="5482078"/>
              <a:ext cx="1075721" cy="307777"/>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大学</a:t>
              </a:r>
            </a:p>
          </p:txBody>
        </p:sp>
        <p:sp>
          <p:nvSpPr>
            <p:cNvPr id="115" name="角丸四角形 114"/>
            <p:cNvSpPr/>
            <p:nvPr/>
          </p:nvSpPr>
          <p:spPr>
            <a:xfrm>
              <a:off x="2800716" y="4094433"/>
              <a:ext cx="1553927" cy="2421441"/>
            </a:xfrm>
            <a:prstGeom prst="roundRect">
              <a:avLst>
                <a:gd name="adj" fmla="val 12577"/>
              </a:avLst>
            </a:prstGeom>
            <a:solidFill>
              <a:schemeClr val="bg1"/>
            </a:solidFill>
            <a:ln>
              <a:noFill/>
            </a:ln>
            <a:effectLst>
              <a:glow rad="1270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2788747" y="4114608"/>
              <a:ext cx="2190095" cy="355418"/>
            </a:xfrm>
            <a:prstGeom prst="rect">
              <a:avLst/>
            </a:prstGeom>
          </p:spPr>
          <p:txBody>
            <a:bodyPr wrap="square">
              <a:spAutoFit/>
            </a:bodyPr>
            <a:lstStyle/>
            <a:p>
              <a:pPr>
                <a:lnSpc>
                  <a:spcPts val="1000"/>
                </a:lnSpc>
              </a:pPr>
              <a:r>
                <a:rPr lang="ja-JP" altLang="en-US" sz="1050" dirty="0">
                  <a:latin typeface="UD デジタル 教科書体 NK-B" panose="02020700000000000000" pitchFamily="18" charset="-128"/>
                  <a:ea typeface="UD デジタル 教科書体 NK-B" panose="02020700000000000000" pitchFamily="18" charset="-128"/>
                </a:rPr>
                <a:t>世界初の</a:t>
              </a:r>
              <a:endParaRPr lang="en-US" altLang="ja-JP" sz="1050" dirty="0">
                <a:latin typeface="UD デジタル 教科書体 NK-B" panose="02020700000000000000" pitchFamily="18" charset="-128"/>
                <a:ea typeface="UD デジタル 教科書体 NK-B" panose="02020700000000000000" pitchFamily="18" charset="-128"/>
              </a:endParaRPr>
            </a:p>
            <a:p>
              <a:pPr>
                <a:lnSpc>
                  <a:spcPts val="1000"/>
                </a:lnSpc>
              </a:pPr>
              <a:r>
                <a:rPr lang="ja-JP" altLang="en-US" sz="1050" dirty="0">
                  <a:latin typeface="UD デジタル 教科書体 NK-B" panose="02020700000000000000" pitchFamily="18" charset="-128"/>
                  <a:ea typeface="UD デジタル 教科書体 NK-B" panose="02020700000000000000" pitchFamily="18" charset="-128"/>
                </a:rPr>
                <a:t>水素エネルギー実証事業</a:t>
              </a:r>
            </a:p>
          </p:txBody>
        </p:sp>
        <p:pic>
          <p:nvPicPr>
            <p:cNvPr id="219" name="Picture 2" descr="最新荷揚げ基地"/>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5395" y="4431097"/>
              <a:ext cx="1325701" cy="956542"/>
            </a:xfrm>
            <a:prstGeom prst="rect">
              <a:avLst/>
            </a:prstGeom>
            <a:noFill/>
            <a:ln w="6350">
              <a:solidFill>
                <a:schemeClr val="tx1"/>
              </a:solidFill>
              <a:prstDash val="solid"/>
            </a:ln>
            <a:extLst>
              <a:ext uri="{909E8E84-426E-40DD-AFC4-6F175D3DCCD1}">
                <a14:hiddenFill xmlns:a14="http://schemas.microsoft.com/office/drawing/2010/main">
                  <a:solidFill>
                    <a:srgbClr val="FFFFFF"/>
                  </a:solidFill>
                </a14:hiddenFill>
              </a:ext>
            </a:extLst>
          </p:spPr>
        </p:pic>
        <p:sp>
          <p:nvSpPr>
            <p:cNvPr id="221" name="テキスト ボックス 220"/>
            <p:cNvSpPr txBox="1"/>
            <p:nvPr/>
          </p:nvSpPr>
          <p:spPr>
            <a:xfrm>
              <a:off x="3410675" y="5230936"/>
              <a:ext cx="832720" cy="149647"/>
            </a:xfrm>
            <a:prstGeom prst="rect">
              <a:avLst/>
            </a:prstGeom>
            <a:solidFill>
              <a:schemeClr val="bg2">
                <a:lumMod val="25000"/>
                <a:alpha val="50000"/>
              </a:schemeClr>
            </a:solidFill>
            <a:ln>
              <a:noFill/>
              <a:prstDash val="dash"/>
            </a:ln>
          </p:spPr>
          <p:txBody>
            <a:bodyPr wrap="square" lIns="36000" tIns="36000" rIns="36000" bIns="36000" rtlCol="0">
              <a:spAutoFit/>
            </a:bodyPr>
            <a:lstStyle/>
            <a:p>
              <a:pPr algn="ctr">
                <a:lnSpc>
                  <a:spcPts val="600"/>
                </a:lnSpc>
              </a:pPr>
              <a:r>
                <a:rPr kumimoji="1" lang="en-US" altLang="ja-JP"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ja-JP" altLang="en-US"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提供</a:t>
              </a:r>
              <a:r>
                <a:rPr kumimoji="1" lang="en-US" altLang="ja-JP"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en-US" altLang="ja-JP" sz="600" b="1" dirty="0" err="1">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HySTRA</a:t>
              </a:r>
              <a:r>
                <a:rPr kumimoji="1" lang="ja-JP" altLang="en-US"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p>
          </p:txBody>
        </p:sp>
        <p:pic>
          <p:nvPicPr>
            <p:cNvPr id="1030" name="Picture 6" descr="水素コージェネレーションシステム"/>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6893" y="5441199"/>
              <a:ext cx="1342378" cy="885569"/>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224" name="テキスト ボックス 223"/>
            <p:cNvSpPr txBox="1"/>
            <p:nvPr/>
          </p:nvSpPr>
          <p:spPr>
            <a:xfrm>
              <a:off x="3239148" y="6138078"/>
              <a:ext cx="967495" cy="149647"/>
            </a:xfrm>
            <a:prstGeom prst="rect">
              <a:avLst/>
            </a:prstGeom>
            <a:solidFill>
              <a:schemeClr val="bg2">
                <a:lumMod val="25000"/>
                <a:alpha val="50000"/>
              </a:schemeClr>
            </a:solidFill>
            <a:ln>
              <a:noFill/>
              <a:prstDash val="dash"/>
            </a:ln>
          </p:spPr>
          <p:txBody>
            <a:bodyPr wrap="square" lIns="36000" tIns="36000" rIns="36000" bIns="36000" rtlCol="0">
              <a:spAutoFit/>
            </a:bodyPr>
            <a:lstStyle/>
            <a:p>
              <a:pPr algn="ctr">
                <a:lnSpc>
                  <a:spcPts val="600"/>
                </a:lnSpc>
              </a:pPr>
              <a:r>
                <a:rPr kumimoji="1" lang="en-US" altLang="ja-JP"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ja-JP" altLang="en-US"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提供</a:t>
              </a:r>
              <a:r>
                <a:rPr kumimoji="1" lang="en-US" altLang="ja-JP"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ja-JP" altLang="en-US" sz="6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川崎重工業（株）</a:t>
              </a:r>
            </a:p>
          </p:txBody>
        </p:sp>
        <p:sp>
          <p:nvSpPr>
            <p:cNvPr id="6" name="正方形/長方形 5"/>
            <p:cNvSpPr/>
            <p:nvPr/>
          </p:nvSpPr>
          <p:spPr>
            <a:xfrm>
              <a:off x="2847785" y="6331208"/>
              <a:ext cx="1414170" cy="184666"/>
            </a:xfrm>
            <a:prstGeom prst="rect">
              <a:avLst/>
            </a:prstGeom>
          </p:spPr>
          <p:txBody>
            <a:bodyPr wrap="none">
              <a:spAutoFit/>
            </a:bodyPr>
            <a:lstStyle/>
            <a:p>
              <a:r>
                <a:rPr lang="ja-JP" altLang="en-US" sz="600" b="1" dirty="0">
                  <a:latin typeface="UD デジタル 教科書体 NK-B" panose="02020700000000000000" pitchFamily="18" charset="-128"/>
                  <a:ea typeface="UD デジタル 教科書体 NK-B" panose="02020700000000000000" pitchFamily="18" charset="-128"/>
                </a:rPr>
                <a:t>＊水素スマートシティ神戸構想</a:t>
              </a:r>
              <a:r>
                <a:rPr lang="en-US" altLang="ja-JP" sz="600" b="1" dirty="0">
                  <a:latin typeface="UD デジタル 教科書体 NK-B" panose="02020700000000000000" pitchFamily="18" charset="-128"/>
                  <a:ea typeface="UD デジタル 教科書体 NK-B" panose="02020700000000000000" pitchFamily="18" charset="-128"/>
                </a:rPr>
                <a:t>HP</a:t>
              </a:r>
              <a:r>
                <a:rPr lang="ja-JP" altLang="en-US" sz="600" b="1" dirty="0">
                  <a:latin typeface="UD デジタル 教科書体 NK-B" panose="02020700000000000000" pitchFamily="18" charset="-128"/>
                  <a:ea typeface="UD デジタル 教科書体 NK-B" panose="02020700000000000000" pitchFamily="18" charset="-128"/>
                </a:rPr>
                <a:t>より</a:t>
              </a:r>
              <a:endParaRPr lang="ja-JP" altLang="en-US" sz="600" dirty="0">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2840720" y="4396621"/>
              <a:ext cx="1370888" cy="200055"/>
            </a:xfrm>
            <a:prstGeom prst="rect">
              <a:avLst/>
            </a:prstGeom>
          </p:spPr>
          <p:txBody>
            <a:bodyPr wrap="none">
              <a:spAutoFit/>
            </a:bodyPr>
            <a:lstStyle/>
            <a:p>
              <a:r>
                <a:rPr lang="en-US" altLang="ja-JP" sz="700" dirty="0">
                  <a:latin typeface="UD デジタル 教科書体 NK-B" panose="02020700000000000000" pitchFamily="18" charset="-128"/>
                  <a:ea typeface="UD デジタル 教科書体 NK-B" panose="02020700000000000000" pitchFamily="18" charset="-128"/>
                </a:rPr>
                <a:t>【</a:t>
              </a:r>
              <a:r>
                <a:rPr lang="ja-JP" altLang="en-US" sz="700" dirty="0">
                  <a:latin typeface="UD デジタル 教科書体 NK-B" panose="02020700000000000000" pitchFamily="18" charset="-128"/>
                  <a:ea typeface="UD デジタル 教科書体 NK-B" panose="02020700000000000000" pitchFamily="18" charset="-128"/>
                </a:rPr>
                <a:t>液化水素の荷揚基地の様子</a:t>
              </a:r>
              <a:r>
                <a:rPr lang="en-US" altLang="ja-JP" sz="700" dirty="0">
                  <a:latin typeface="UD デジタル 教科書体 NK-B" panose="02020700000000000000" pitchFamily="18" charset="-128"/>
                  <a:ea typeface="UD デジタル 教科書体 NK-B" panose="02020700000000000000" pitchFamily="18" charset="-128"/>
                </a:rPr>
                <a:t>】</a:t>
              </a:r>
              <a:endParaRPr lang="ja-JP" altLang="en-US" sz="700" dirty="0">
                <a:latin typeface="UD デジタル 教科書体 NK-B" panose="02020700000000000000" pitchFamily="18" charset="-128"/>
                <a:ea typeface="UD デジタル 教科書体 NK-B" panose="02020700000000000000" pitchFamily="18" charset="-128"/>
              </a:endParaRPr>
            </a:p>
          </p:txBody>
        </p:sp>
        <p:sp>
          <p:nvSpPr>
            <p:cNvPr id="129" name="正方形/長方形 128"/>
            <p:cNvSpPr/>
            <p:nvPr/>
          </p:nvSpPr>
          <p:spPr>
            <a:xfrm>
              <a:off x="2836740" y="5401917"/>
              <a:ext cx="1397568" cy="307777"/>
            </a:xfrm>
            <a:prstGeom prst="rect">
              <a:avLst/>
            </a:prstGeom>
          </p:spPr>
          <p:txBody>
            <a:bodyPr wrap="square">
              <a:spAutoFit/>
            </a:bodyPr>
            <a:lstStyle/>
            <a:p>
              <a:r>
                <a:rPr lang="en-US" altLang="ja-JP" sz="700" dirty="0">
                  <a:latin typeface="UD デジタル 教科書体 NK-B" panose="02020700000000000000" pitchFamily="18" charset="-128"/>
                  <a:ea typeface="UD デジタル 教科書体 NK-B" panose="02020700000000000000" pitchFamily="18" charset="-128"/>
                </a:rPr>
                <a:t>【</a:t>
              </a:r>
              <a:r>
                <a:rPr lang="ja-JP" altLang="en-US" sz="700" dirty="0">
                  <a:latin typeface="UD デジタル 教科書体 NK-B" panose="02020700000000000000" pitchFamily="18" charset="-128"/>
                  <a:ea typeface="UD デジタル 教科書体 NK-B" panose="02020700000000000000" pitchFamily="18" charset="-128"/>
                </a:rPr>
                <a:t>水素エネルギー利用システム </a:t>
              </a:r>
              <a:endParaRPr lang="en-US" altLang="ja-JP" sz="700" dirty="0">
                <a:latin typeface="UD デジタル 教科書体 NK-B" panose="02020700000000000000" pitchFamily="18" charset="-128"/>
                <a:ea typeface="UD デジタル 教科書体 NK-B" panose="02020700000000000000" pitchFamily="18" charset="-128"/>
              </a:endParaRPr>
            </a:p>
            <a:p>
              <a:r>
                <a:rPr lang="en-US" altLang="ja-JP" sz="700" dirty="0">
                  <a:latin typeface="UD デジタル 教科書体 NK-B" panose="02020700000000000000" pitchFamily="18" charset="-128"/>
                  <a:ea typeface="UD デジタル 教科書体 NK-B" panose="02020700000000000000" pitchFamily="18" charset="-128"/>
                </a:rPr>
                <a:t>  </a:t>
              </a:r>
              <a:r>
                <a:rPr lang="ja-JP" altLang="en-US" sz="700" dirty="0">
                  <a:latin typeface="UD デジタル 教科書体 NK-B" panose="02020700000000000000" pitchFamily="18" charset="-128"/>
                  <a:ea typeface="UD デジタル 教科書体 NK-B" panose="02020700000000000000" pitchFamily="18" charset="-128"/>
                </a:rPr>
                <a:t>の開発実証事業の様子</a:t>
              </a:r>
              <a:r>
                <a:rPr lang="en-US" altLang="ja-JP" sz="700" dirty="0">
                  <a:latin typeface="UD デジタル 教科書体 NK-B" panose="02020700000000000000" pitchFamily="18" charset="-128"/>
                  <a:ea typeface="UD デジタル 教科書体 NK-B" panose="02020700000000000000" pitchFamily="18" charset="-128"/>
                </a:rPr>
                <a:t>】</a:t>
              </a:r>
              <a:endParaRPr lang="ja-JP" altLang="en-US" sz="700" dirty="0">
                <a:latin typeface="UD デジタル 教科書体 NK-B" panose="02020700000000000000" pitchFamily="18" charset="-128"/>
                <a:ea typeface="UD デジタル 教科書体 NK-B" panose="02020700000000000000" pitchFamily="18" charset="-128"/>
              </a:endParaRPr>
            </a:p>
          </p:txBody>
        </p:sp>
      </p:grpSp>
      <p:sp>
        <p:nvSpPr>
          <p:cNvPr id="84" name="角丸四角形 83"/>
          <p:cNvSpPr/>
          <p:nvPr/>
        </p:nvSpPr>
        <p:spPr>
          <a:xfrm>
            <a:off x="107207" y="702999"/>
            <a:ext cx="9743269" cy="8554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成長分野である環境・健康関連を中心とする、世界最先端の産業拠点クラスタ</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000" dirty="0" err="1">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spc="-30" dirty="0">
                <a:solidFill>
                  <a:schemeClr val="tx1"/>
                </a:solidFill>
                <a:latin typeface="UD デジタル 教科書体 NK-B" panose="02020700000000000000" pitchFamily="18" charset="-128"/>
                <a:ea typeface="UD デジタル 教科書体 NK-B" panose="02020700000000000000" pitchFamily="18" charset="-128"/>
              </a:rPr>
              <a:t>研究機関等の、兵庫・大阪お互いの強みを掛け合わせることで相乗効果が期待できる</a:t>
            </a:r>
          </a:p>
        </p:txBody>
      </p:sp>
      <p:sp>
        <p:nvSpPr>
          <p:cNvPr id="121" name="テキスト ボックス 120"/>
          <p:cNvSpPr txBox="1"/>
          <p:nvPr/>
        </p:nvSpPr>
        <p:spPr>
          <a:xfrm>
            <a:off x="8631756" y="6558589"/>
            <a:ext cx="1218720" cy="307777"/>
          </a:xfrm>
          <a:prstGeom prst="rect">
            <a:avLst/>
          </a:prstGeom>
          <a:noFill/>
        </p:spPr>
        <p:txBody>
          <a:bodyPr wrap="square" rtlCol="0">
            <a:spAutoFit/>
          </a:bodyPr>
          <a:lstStyle/>
          <a:p>
            <a:pPr algn="r"/>
            <a:r>
              <a:rPr kumimoji="1" lang="ja-JP" altLang="en-US" sz="1400" dirty="0">
                <a:latin typeface="+mn-ea"/>
              </a:rPr>
              <a:t>６</a:t>
            </a:r>
          </a:p>
        </p:txBody>
      </p:sp>
      <p:sp>
        <p:nvSpPr>
          <p:cNvPr id="116" name="正方形/長方形 115"/>
          <p:cNvSpPr/>
          <p:nvPr/>
        </p:nvSpPr>
        <p:spPr>
          <a:xfrm>
            <a:off x="-18601" y="0"/>
            <a:ext cx="9906000"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提案❶　万博をインパクトとした新産業創出・育成に向けた連携</a:t>
            </a:r>
          </a:p>
        </p:txBody>
      </p:sp>
      <p:sp>
        <p:nvSpPr>
          <p:cNvPr id="114" name="楕円 113"/>
          <p:cNvSpPr/>
          <p:nvPr/>
        </p:nvSpPr>
        <p:spPr>
          <a:xfrm>
            <a:off x="5624167" y="4185364"/>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p:cNvSpPr/>
          <p:nvPr/>
        </p:nvSpPr>
        <p:spPr>
          <a:xfrm>
            <a:off x="7436270" y="5406704"/>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7821675" y="3968278"/>
            <a:ext cx="161471" cy="145943"/>
          </a:xfrm>
          <a:prstGeom prst="ellipse">
            <a:avLst/>
          </a:prstGeom>
          <a:solidFill>
            <a:srgbClr val="00B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681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89897" y="2086104"/>
            <a:ext cx="6577103" cy="3710586"/>
          </a:xfrm>
          <a:prstGeom prst="roundRect">
            <a:avLst>
              <a:gd name="adj" fmla="val 6302"/>
            </a:avLst>
          </a:prstGeom>
          <a:ln>
            <a:noFill/>
          </a:ln>
          <a:scene3d>
            <a:camera prst="orthographicFront"/>
            <a:lightRig rig="flat" dir="t"/>
          </a:scene3d>
          <a:sp3d prstMaterial="dkEdge">
            <a:bevelT w="8200" h="38100"/>
          </a:sp3d>
        </p:spPr>
        <p:style>
          <a:lnRef idx="1">
            <a:schemeClr val="lt1">
              <a:hueOff val="0"/>
              <a:satOff val="0"/>
              <a:lumOff val="0"/>
              <a:alphaOff val="0"/>
            </a:schemeClr>
          </a:lnRef>
          <a:fillRef idx="2">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sp>
      <p:sp>
        <p:nvSpPr>
          <p:cNvPr id="41" name="角丸四角形 40"/>
          <p:cNvSpPr/>
          <p:nvPr/>
        </p:nvSpPr>
        <p:spPr>
          <a:xfrm>
            <a:off x="6793166" y="2078521"/>
            <a:ext cx="2972473" cy="3718169"/>
          </a:xfrm>
          <a:prstGeom prst="roundRect">
            <a:avLst>
              <a:gd name="adj" fmla="val 11397"/>
            </a:avLst>
          </a:prstGeom>
          <a:solidFill>
            <a:schemeClr val="accent6">
              <a:lumMod val="40000"/>
              <a:lumOff val="60000"/>
              <a:alpha val="52000"/>
            </a:schemeClr>
          </a:solidFill>
          <a:ln>
            <a:noFill/>
          </a:ln>
          <a:scene3d>
            <a:camera prst="orthographicFront"/>
            <a:lightRig rig="flat" dir="t"/>
          </a:scene3d>
          <a:sp3d prstMaterial="dkEdge">
            <a:bevelT w="8200" h="38100"/>
          </a:sp3d>
        </p:spPr>
        <p:style>
          <a:lnRef idx="1">
            <a:schemeClr val="lt1">
              <a:hueOff val="0"/>
              <a:satOff val="0"/>
              <a:lumOff val="0"/>
              <a:alphaOff val="0"/>
            </a:schemeClr>
          </a:lnRef>
          <a:fillRef idx="2">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sp>
      <p:sp>
        <p:nvSpPr>
          <p:cNvPr id="4" name="正方形/長方形 3"/>
          <p:cNvSpPr/>
          <p:nvPr/>
        </p:nvSpPr>
        <p:spPr>
          <a:xfrm>
            <a:off x="0" y="-2"/>
            <a:ext cx="9906000"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提案❶　万博をインパクトとした新産業創出・育成に向けた連携</a:t>
            </a:r>
          </a:p>
        </p:txBody>
      </p:sp>
      <p:sp>
        <p:nvSpPr>
          <p:cNvPr id="106" name="角丸四角形 105"/>
          <p:cNvSpPr/>
          <p:nvPr/>
        </p:nvSpPr>
        <p:spPr>
          <a:xfrm>
            <a:off x="3337363" y="3170274"/>
            <a:ext cx="2028462" cy="5261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endParaRPr lang="en-US" altLang="ja-JP" sz="1200" dirty="0">
              <a:solidFill>
                <a:prstClr val="black"/>
              </a:solidFill>
              <a:latin typeface="+mn-ea"/>
            </a:endParaRPr>
          </a:p>
        </p:txBody>
      </p:sp>
      <p:sp>
        <p:nvSpPr>
          <p:cNvPr id="26" name="角丸四角形 25"/>
          <p:cNvSpPr/>
          <p:nvPr/>
        </p:nvSpPr>
        <p:spPr>
          <a:xfrm>
            <a:off x="6905852" y="2483456"/>
            <a:ext cx="2388403" cy="366869"/>
          </a:xfrm>
          <a:prstGeom prst="roundRect">
            <a:avLst>
              <a:gd name="adj" fmla="val 37463"/>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0" tIns="0" rIns="0" bIns="0" rtlCol="0" anchor="ctr"/>
          <a:lstStyle/>
          <a:p>
            <a:pPr algn="ctr"/>
            <a:r>
              <a:rPr kumimoji="1" lang="ja-JP" altLang="en-US" sz="1600" dirty="0">
                <a:solidFill>
                  <a:srgbClr val="00B050"/>
                </a:solidFill>
                <a:latin typeface="UD デジタル 教科書体 NK-B" panose="02020700000000000000" pitchFamily="18" charset="-128"/>
                <a:ea typeface="UD デジタル 教科書体 NK-B" panose="02020700000000000000" pitchFamily="18" charset="-128"/>
              </a:rPr>
              <a:t>播磨科学公園都市</a:t>
            </a:r>
          </a:p>
        </p:txBody>
      </p:sp>
      <p:sp>
        <p:nvSpPr>
          <p:cNvPr id="28" name="角丸四角形 27"/>
          <p:cNvSpPr/>
          <p:nvPr/>
        </p:nvSpPr>
        <p:spPr>
          <a:xfrm>
            <a:off x="6863540" y="4624399"/>
            <a:ext cx="2388402" cy="328043"/>
          </a:xfrm>
          <a:prstGeom prst="roundRect">
            <a:avLst>
              <a:gd name="adj" fmla="val 37463"/>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0" tIns="0" rIns="0" bIns="0" rtlCol="0" anchor="ctr"/>
          <a:lstStyle/>
          <a:p>
            <a:pPr algn="ctr"/>
            <a:r>
              <a:rPr kumimoji="1" lang="zh-TW" altLang="en-US" sz="1600" dirty="0">
                <a:solidFill>
                  <a:srgbClr val="00B050"/>
                </a:solidFill>
                <a:latin typeface="UD デジタル 教科書体 NK-B" panose="02020700000000000000" pitchFamily="18" charset="-128"/>
                <a:ea typeface="UD デジタル 教科書体 NK-B" panose="02020700000000000000" pitchFamily="18" charset="-128"/>
              </a:rPr>
              <a:t>神戸医療産業都市</a:t>
            </a:r>
          </a:p>
        </p:txBody>
      </p:sp>
      <p:sp>
        <p:nvSpPr>
          <p:cNvPr id="29" name="角丸四角形 28"/>
          <p:cNvSpPr/>
          <p:nvPr/>
        </p:nvSpPr>
        <p:spPr>
          <a:xfrm>
            <a:off x="247616" y="2324530"/>
            <a:ext cx="2881743" cy="272163"/>
          </a:xfrm>
          <a:prstGeom prst="roundRect">
            <a:avLst>
              <a:gd name="adj" fmla="val 374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0" tIns="0" rIns="0" bIns="0" rtlCol="0" anchor="ctr"/>
          <a:lstStyle/>
          <a:p>
            <a:pPr algn="ctr"/>
            <a:r>
              <a:rPr kumimoji="1" lang="ja-JP" altLang="en-US" sz="1600" b="1" dirty="0">
                <a:solidFill>
                  <a:schemeClr val="accent5"/>
                </a:solidFill>
                <a:latin typeface="UD デジタル 教科書体 NK-B" panose="02020700000000000000" pitchFamily="18" charset="-128"/>
                <a:ea typeface="UD デジタル 教科書体 NK-B" panose="02020700000000000000" pitchFamily="18" charset="-128"/>
              </a:rPr>
              <a:t>未来医療国際拠点</a:t>
            </a:r>
          </a:p>
        </p:txBody>
      </p:sp>
      <p:pic>
        <p:nvPicPr>
          <p:cNvPr id="1026" name="Picture 2" descr="放射光ナノテク研究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18" y="3445219"/>
            <a:ext cx="1378568" cy="945127"/>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8043818" y="3461019"/>
            <a:ext cx="1057656" cy="149647"/>
          </a:xfrm>
          <a:prstGeom prst="rect">
            <a:avLst/>
          </a:prstGeom>
          <a:solidFill>
            <a:schemeClr val="bg2">
              <a:lumMod val="25000"/>
              <a:alpha val="50000"/>
            </a:schemeClr>
          </a:solidFill>
        </p:spPr>
        <p:txBody>
          <a:bodyPr wrap="square" lIns="36000" tIns="36000" rIns="36000" bIns="36000" rtlCol="0">
            <a:spAutoFit/>
          </a:bodyPr>
          <a:lstStyle/>
          <a:p>
            <a:pPr algn="ctr">
              <a:lnSpc>
                <a:spcPts val="600"/>
              </a:lnSpc>
            </a:pPr>
            <a:r>
              <a:rPr kumimoji="1" lang="ja-JP" altLang="en-US" sz="8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放射光ナノテク研究所　</a:t>
            </a:r>
          </a:p>
        </p:txBody>
      </p:sp>
      <p:sp>
        <p:nvSpPr>
          <p:cNvPr id="50" name="角丸四角形 49"/>
          <p:cNvSpPr/>
          <p:nvPr/>
        </p:nvSpPr>
        <p:spPr>
          <a:xfrm>
            <a:off x="145322" y="5914845"/>
            <a:ext cx="9446833" cy="757796"/>
          </a:xfrm>
          <a:prstGeom prst="roundRect">
            <a:avLst>
              <a:gd name="adj" fmla="val 12577"/>
            </a:avLst>
          </a:prstGeom>
          <a:solidFill>
            <a:schemeClr val="bg1"/>
          </a:solidFill>
          <a:ln>
            <a:noFill/>
          </a:ln>
          <a:effectLst>
            <a:glow rad="127000">
              <a:srgbClr val="FF99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新産業の創出、人材育成等を進めることにより、海外からの企業・スタートアップを呼込み</a:t>
            </a:r>
          </a:p>
        </p:txBody>
      </p:sp>
      <p:sp>
        <p:nvSpPr>
          <p:cNvPr id="55" name="テキスト ボックス 54"/>
          <p:cNvSpPr txBox="1"/>
          <p:nvPr/>
        </p:nvSpPr>
        <p:spPr>
          <a:xfrm>
            <a:off x="5206312" y="3698754"/>
            <a:ext cx="1657228" cy="307777"/>
          </a:xfrm>
          <a:prstGeom prst="rect">
            <a:avLst/>
          </a:prstGeom>
          <a:noFill/>
        </p:spPr>
        <p:txBody>
          <a:bodyPr wrap="square" rtlCol="0">
            <a:spAutoFit/>
          </a:bodyPr>
          <a:lstStyle/>
          <a:p>
            <a:r>
              <a:rPr kumimoji="1" lang="ja-JP" altLang="en-US" sz="700" dirty="0">
                <a:latin typeface="UD デジタル 教科書体 NK-B" panose="02020700000000000000" pitchFamily="18" charset="-128"/>
                <a:ea typeface="UD デジタル 教科書体 NK-B" panose="02020700000000000000" pitchFamily="18" charset="-128"/>
              </a:rPr>
              <a:t>出典：</a:t>
            </a:r>
            <a:endParaRPr kumimoji="1" lang="en-US" altLang="ja-JP" sz="700" dirty="0">
              <a:latin typeface="UD デジタル 教科書体 NK-B" panose="02020700000000000000" pitchFamily="18" charset="-128"/>
              <a:ea typeface="UD デジタル 教科書体 NK-B" panose="02020700000000000000" pitchFamily="18" charset="-128"/>
            </a:endParaRPr>
          </a:p>
          <a:p>
            <a:r>
              <a:rPr kumimoji="1" lang="ja-JP" altLang="en-US" sz="700" dirty="0">
                <a:latin typeface="UD デジタル 教科書体 NK-B" panose="02020700000000000000" pitchFamily="18" charset="-128"/>
                <a:ea typeface="UD デジタル 教科書体 NK-B" panose="02020700000000000000" pitchFamily="18" charset="-128"/>
              </a:rPr>
              <a:t>うめきた２期　開発事業者資料</a:t>
            </a:r>
          </a:p>
        </p:txBody>
      </p:sp>
      <p:pic>
        <p:nvPicPr>
          <p:cNvPr id="56" name="図 55"/>
          <p:cNvPicPr>
            <a:picLocks noChangeAspect="1"/>
          </p:cNvPicPr>
          <p:nvPr/>
        </p:nvPicPr>
        <p:blipFill>
          <a:blip r:embed="rId4"/>
          <a:stretch>
            <a:fillRect/>
          </a:stretch>
        </p:blipFill>
        <p:spPr>
          <a:xfrm>
            <a:off x="3636581" y="3061844"/>
            <a:ext cx="1594825" cy="860953"/>
          </a:xfrm>
          <a:prstGeom prst="rect">
            <a:avLst/>
          </a:prstGeom>
        </p:spPr>
      </p:pic>
      <p:sp>
        <p:nvSpPr>
          <p:cNvPr id="57" name="正方形/長方形 56"/>
          <p:cNvSpPr/>
          <p:nvPr/>
        </p:nvSpPr>
        <p:spPr>
          <a:xfrm>
            <a:off x="145322" y="3453538"/>
            <a:ext cx="5089536" cy="923330"/>
          </a:xfrm>
          <a:prstGeom prst="rect">
            <a:avLst/>
          </a:prstGeom>
        </p:spPr>
        <p:txBody>
          <a:bodyPr wrap="square">
            <a:spAutoFit/>
          </a:bodyPr>
          <a:lstStyle/>
          <a:p>
            <a:pPr lvl="0">
              <a:defRPr/>
            </a:pPr>
            <a:r>
              <a:rPr kumimoji="1" lang="en-US" altLang="ja-JP" dirty="0">
                <a:latin typeface="UD デジタル 教科書体 NK-B" panose="02020700000000000000" pitchFamily="18" charset="-128"/>
                <a:ea typeface="UD デジタル 教科書体 NK-B" panose="02020700000000000000" pitchFamily="18" charset="-128"/>
              </a:rPr>
              <a:t>2024</a:t>
            </a:r>
            <a:r>
              <a:rPr kumimoji="1" lang="ja-JP" altLang="en-US" dirty="0">
                <a:latin typeface="UD デジタル 教科書体 NK-B" panose="02020700000000000000" pitchFamily="18" charset="-128"/>
                <a:ea typeface="UD デジタル 教科書体 NK-B" panose="02020700000000000000" pitchFamily="18" charset="-128"/>
              </a:rPr>
              <a:t>年度</a:t>
            </a:r>
            <a:r>
              <a:rPr kumimoji="1" lang="ja-JP" altLang="en-US" sz="1200" dirty="0">
                <a:latin typeface="UD デジタル 教科書体 NK-B" panose="02020700000000000000" pitchFamily="18" charset="-128"/>
                <a:ea typeface="UD デジタル 教科書体 NK-B" panose="02020700000000000000" pitchFamily="18" charset="-128"/>
              </a:rPr>
              <a:t>に</a:t>
            </a:r>
            <a:r>
              <a:rPr kumimoji="1" lang="ja-JP" altLang="en-US" dirty="0">
                <a:latin typeface="UD デジタル 教科書体 NK-B" panose="02020700000000000000" pitchFamily="18" charset="-128"/>
                <a:ea typeface="UD デジタル 教科書体 NK-B" panose="02020700000000000000" pitchFamily="18" charset="-128"/>
              </a:rPr>
              <a:t>先行</a:t>
            </a:r>
            <a:r>
              <a:rPr kumimoji="1" lang="ja-JP" altLang="en-US" dirty="0" err="1">
                <a:latin typeface="UD デジタル 教科書体 NK-B" panose="02020700000000000000" pitchFamily="18" charset="-128"/>
                <a:ea typeface="UD デジタル 教科書体 NK-B" panose="02020700000000000000" pitchFamily="18" charset="-128"/>
              </a:rPr>
              <a:t>ま</a:t>
            </a:r>
            <a:r>
              <a:rPr kumimoji="1" lang="ja-JP" altLang="en-US" dirty="0">
                <a:latin typeface="UD デジタル 教科書体 NK-B" panose="02020700000000000000" pitchFamily="18" charset="-128"/>
                <a:ea typeface="UD デジタル 教科書体 NK-B" panose="02020700000000000000" pitchFamily="18" charset="-128"/>
              </a:rPr>
              <a:t>ちびらき</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lvl="0">
              <a:defRPr/>
            </a:pPr>
            <a:r>
              <a:rPr kumimoji="1" lang="en-US" altLang="ja-JP" dirty="0">
                <a:latin typeface="UD デジタル 教科書体 NK-B" panose="02020700000000000000" pitchFamily="18" charset="-128"/>
                <a:ea typeface="UD デジタル 教科書体 NK-B" panose="02020700000000000000" pitchFamily="18" charset="-128"/>
              </a:rPr>
              <a:t>2027</a:t>
            </a:r>
            <a:r>
              <a:rPr kumimoji="1" lang="ja-JP" altLang="en-US" dirty="0">
                <a:latin typeface="UD デジタル 教科書体 NK-B" panose="02020700000000000000" pitchFamily="18" charset="-128"/>
                <a:ea typeface="UD デジタル 教科書体 NK-B" panose="02020700000000000000" pitchFamily="18" charset="-128"/>
              </a:rPr>
              <a:t>年度</a:t>
            </a:r>
            <a:r>
              <a:rPr kumimoji="1" lang="ja-JP" altLang="en-US" sz="1200" dirty="0">
                <a:latin typeface="UD デジタル 教科書体 NK-B" panose="02020700000000000000" pitchFamily="18" charset="-128"/>
                <a:ea typeface="UD デジタル 教科書体 NK-B" panose="02020700000000000000" pitchFamily="18" charset="-128"/>
              </a:rPr>
              <a:t>に</a:t>
            </a:r>
            <a:r>
              <a:rPr kumimoji="1" lang="ja-JP" altLang="en-US" dirty="0">
                <a:latin typeface="UD デジタル 教科書体 NK-B" panose="02020700000000000000" pitchFamily="18" charset="-128"/>
                <a:ea typeface="UD デジタル 教科書体 NK-B" panose="02020700000000000000" pitchFamily="18" charset="-128"/>
              </a:rPr>
              <a:t>全体開業予定</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92075" lvl="0" indent="-92075">
              <a:defRPr/>
            </a:pPr>
            <a:r>
              <a:rPr kumimoji="1" lang="ja-JP" altLang="en-US" dirty="0">
                <a:latin typeface="UD デジタル 教科書体 NK-B" panose="02020700000000000000" pitchFamily="18" charset="-128"/>
                <a:ea typeface="UD デジタル 教科書体 NK-B" panose="02020700000000000000" pitchFamily="18" charset="-128"/>
              </a:rPr>
              <a:t>スーパーシティ</a:t>
            </a:r>
            <a:r>
              <a:rPr kumimoji="1" lang="ja-JP" altLang="en-US" sz="1200" dirty="0">
                <a:latin typeface="UD デジタル 教科書体 NK-B" panose="02020700000000000000" pitchFamily="18" charset="-128"/>
                <a:ea typeface="UD デジタル 教科書体 NK-B" panose="02020700000000000000" pitchFamily="18" charset="-128"/>
              </a:rPr>
              <a:t>のフィールドとして、</a:t>
            </a:r>
            <a:r>
              <a:rPr kumimoji="1" lang="ja-JP" altLang="en-US" dirty="0">
                <a:latin typeface="UD デジタル 教科書体 NK-B" panose="02020700000000000000" pitchFamily="18" charset="-128"/>
                <a:ea typeface="UD デジタル 教科書体 NK-B" panose="02020700000000000000" pitchFamily="18" charset="-128"/>
              </a:rPr>
              <a:t>未来社会の実現</a:t>
            </a:r>
            <a:r>
              <a:rPr kumimoji="1" lang="ja-JP" altLang="en-US" sz="1200" dirty="0">
                <a:latin typeface="UD デジタル 教科書体 NK-B" panose="02020700000000000000" pitchFamily="18" charset="-128"/>
                <a:ea typeface="UD デジタル 教科書体 NK-B" panose="02020700000000000000" pitchFamily="18" charset="-128"/>
              </a:rPr>
              <a:t>をめざす</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58" name="角丸四角形 57"/>
          <p:cNvSpPr/>
          <p:nvPr/>
        </p:nvSpPr>
        <p:spPr>
          <a:xfrm>
            <a:off x="246508" y="3185373"/>
            <a:ext cx="2881743" cy="306948"/>
          </a:xfrm>
          <a:prstGeom prst="roundRect">
            <a:avLst>
              <a:gd name="adj" fmla="val 374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0" tIns="0" rIns="0" bIns="0" rtlCol="0" anchor="ctr"/>
          <a:lstStyle/>
          <a:p>
            <a:pPr algn="ctr"/>
            <a:r>
              <a:rPr kumimoji="1" lang="ja-JP" altLang="en-US" sz="1600" dirty="0">
                <a:solidFill>
                  <a:schemeClr val="accent5"/>
                </a:solidFill>
                <a:latin typeface="UD デジタル 教科書体 NK-B" panose="02020700000000000000" pitchFamily="18" charset="-128"/>
                <a:ea typeface="UD デジタル 教科書体 NK-B" panose="02020700000000000000" pitchFamily="18" charset="-128"/>
              </a:rPr>
              <a:t>うめきた２期</a:t>
            </a:r>
            <a:endParaRPr kumimoji="1" lang="zh-TW" altLang="en-US" sz="1600" dirty="0">
              <a:solidFill>
                <a:schemeClr val="accent5"/>
              </a:solidFill>
              <a:latin typeface="UD デジタル 教科書体 NK-B" panose="02020700000000000000" pitchFamily="18" charset="-128"/>
              <a:ea typeface="UD デジタル 教科書体 NK-B" panose="02020700000000000000" pitchFamily="18" charset="-128"/>
            </a:endParaRPr>
          </a:p>
        </p:txBody>
      </p:sp>
      <p:sp>
        <p:nvSpPr>
          <p:cNvPr id="32" name="角丸四角形 31"/>
          <p:cNvSpPr/>
          <p:nvPr/>
        </p:nvSpPr>
        <p:spPr>
          <a:xfrm>
            <a:off x="145520" y="659133"/>
            <a:ext cx="9689074" cy="11926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大阪では、新たな産業拠点等の整備が進んでおり、兵庫の産業クラスターとの連携の可能性</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342900" indent="-342900">
              <a:buFont typeface="Wingdings" panose="05000000000000000000" pitchFamily="2" charset="2"/>
              <a:buChar char="u"/>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今後成長が見込まれる「ライフサイエンス・ヘルスケア」「スマートシティ」「カーボンニュートラル」等の分野で連携を深めイノベーションを創出、スタートアップを育成</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8615874" y="6454040"/>
            <a:ext cx="1218720" cy="307777"/>
          </a:xfrm>
          <a:prstGeom prst="rect">
            <a:avLst/>
          </a:prstGeom>
          <a:noFill/>
        </p:spPr>
        <p:txBody>
          <a:bodyPr wrap="square" rtlCol="0">
            <a:spAutoFit/>
          </a:bodyPr>
          <a:lstStyle/>
          <a:p>
            <a:pPr algn="r"/>
            <a:r>
              <a:rPr kumimoji="1" lang="ja-JP" altLang="en-US" sz="1400" dirty="0">
                <a:latin typeface="+mn-ea"/>
              </a:rPr>
              <a:t>７</a:t>
            </a:r>
          </a:p>
        </p:txBody>
      </p:sp>
      <p:sp>
        <p:nvSpPr>
          <p:cNvPr id="36" name="正方形/長方形 35"/>
          <p:cNvSpPr/>
          <p:nvPr/>
        </p:nvSpPr>
        <p:spPr>
          <a:xfrm>
            <a:off x="145322" y="2617785"/>
            <a:ext cx="5089536" cy="369332"/>
          </a:xfrm>
          <a:prstGeom prst="rect">
            <a:avLst/>
          </a:prstGeom>
        </p:spPr>
        <p:txBody>
          <a:bodyPr wrap="square">
            <a:spAutoFit/>
          </a:bodyPr>
          <a:lstStyle/>
          <a:p>
            <a:pPr lvl="0">
              <a:defRPr/>
            </a:pPr>
            <a:r>
              <a:rPr kumimoji="1" lang="ja-JP" altLang="en-US" dirty="0">
                <a:latin typeface="UD デジタル 教科書体 NK-B" panose="02020700000000000000" pitchFamily="18" charset="-128"/>
                <a:ea typeface="UD デジタル 教科書体 NK-B" panose="02020700000000000000" pitchFamily="18" charset="-128"/>
              </a:rPr>
              <a:t>再生医療の拠点</a:t>
            </a:r>
            <a:r>
              <a:rPr kumimoji="1" lang="ja-JP" altLang="en-US" sz="1200" dirty="0">
                <a:latin typeface="UD デジタル 教科書体 NK-B" panose="02020700000000000000" pitchFamily="18" charset="-128"/>
                <a:ea typeface="UD デジタル 教科書体 NK-B" panose="02020700000000000000" pitchFamily="18" charset="-128"/>
              </a:rPr>
              <a:t>として、</a:t>
            </a:r>
            <a:r>
              <a:rPr kumimoji="1" lang="en-US" altLang="ja-JP" dirty="0">
                <a:latin typeface="UD デジタル 教科書体 NK-B" panose="02020700000000000000" pitchFamily="18" charset="-128"/>
                <a:ea typeface="UD デジタル 教科書体 NK-B" panose="02020700000000000000" pitchFamily="18" charset="-128"/>
              </a:rPr>
              <a:t>2024</a:t>
            </a:r>
            <a:r>
              <a:rPr kumimoji="1" lang="ja-JP" altLang="en-US" dirty="0">
                <a:latin typeface="UD デジタル 教科書体 NK-B" panose="02020700000000000000" pitchFamily="18" charset="-128"/>
                <a:ea typeface="UD デジタル 教科書体 NK-B" panose="02020700000000000000" pitchFamily="18" charset="-128"/>
              </a:rPr>
              <a:t>年</a:t>
            </a:r>
            <a:r>
              <a:rPr kumimoji="1" lang="ja-JP" altLang="en-US" sz="1200" dirty="0">
                <a:latin typeface="UD デジタル 教科書体 NK-B" panose="02020700000000000000" pitchFamily="18" charset="-128"/>
                <a:ea typeface="UD デジタル 教科書体 NK-B" panose="02020700000000000000" pitchFamily="18" charset="-128"/>
              </a:rPr>
              <a:t>に</a:t>
            </a:r>
            <a:r>
              <a:rPr kumimoji="1" lang="ja-JP" altLang="en-US" dirty="0">
                <a:latin typeface="UD デジタル 教科書体 NK-B" panose="02020700000000000000" pitchFamily="18" charset="-128"/>
                <a:ea typeface="UD デジタル 教科書体 NK-B" panose="02020700000000000000" pitchFamily="18" charset="-128"/>
              </a:rPr>
              <a:t>中之島</a:t>
            </a:r>
            <a:r>
              <a:rPr kumimoji="1" lang="ja-JP" altLang="en-US" sz="1200" dirty="0">
                <a:latin typeface="UD デジタル 教科書体 NK-B" panose="02020700000000000000" pitchFamily="18" charset="-128"/>
                <a:ea typeface="UD デジタル 教科書体 NK-B" panose="02020700000000000000" pitchFamily="18" charset="-128"/>
              </a:rPr>
              <a:t>にオープン予定</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37" name="角丸四角形 36"/>
          <p:cNvSpPr/>
          <p:nvPr/>
        </p:nvSpPr>
        <p:spPr>
          <a:xfrm>
            <a:off x="220009" y="4408221"/>
            <a:ext cx="2881743" cy="303846"/>
          </a:xfrm>
          <a:prstGeom prst="roundRect">
            <a:avLst>
              <a:gd name="adj" fmla="val 374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0" tIns="0" rIns="0" bIns="0" rtlCol="0" anchor="ctr"/>
          <a:lstStyle/>
          <a:p>
            <a:pPr algn="ctr"/>
            <a:r>
              <a:rPr kumimoji="1" lang="ja-JP" altLang="en-US" sz="1600" dirty="0">
                <a:solidFill>
                  <a:schemeClr val="accent5"/>
                </a:solidFill>
                <a:latin typeface="UD デジタル 教科書体 NK-B" panose="02020700000000000000" pitchFamily="18" charset="-128"/>
                <a:ea typeface="UD デジタル 教科書体 NK-B" panose="02020700000000000000" pitchFamily="18" charset="-128"/>
              </a:rPr>
              <a:t>大阪公立大学（新大学）</a:t>
            </a:r>
            <a:endParaRPr kumimoji="1" lang="zh-TW" altLang="en-US" sz="1600" dirty="0">
              <a:solidFill>
                <a:schemeClr val="accent5"/>
              </a:solidFill>
              <a:latin typeface="UD デジタル 教科書体 NK-B" panose="02020700000000000000" pitchFamily="18" charset="-128"/>
              <a:ea typeface="UD デジタル 教科書体 NK-B" panose="02020700000000000000" pitchFamily="18" charset="-128"/>
            </a:endParaRPr>
          </a:p>
        </p:txBody>
      </p:sp>
      <p:sp>
        <p:nvSpPr>
          <p:cNvPr id="39" name="正方形/長方形 38"/>
          <p:cNvSpPr/>
          <p:nvPr/>
        </p:nvSpPr>
        <p:spPr>
          <a:xfrm>
            <a:off x="220009" y="4624399"/>
            <a:ext cx="6467851" cy="1077218"/>
          </a:xfrm>
          <a:prstGeom prst="rect">
            <a:avLst/>
          </a:prstGeom>
        </p:spPr>
        <p:txBody>
          <a:bodyPr wrap="square">
            <a:spAutoFit/>
          </a:bodyPr>
          <a:lstStyle/>
          <a:p>
            <a:pPr lvl="0">
              <a:defRPr/>
            </a:pPr>
            <a:r>
              <a:rPr kumimoji="1" lang="ja-JP" altLang="en-US" sz="1200" dirty="0">
                <a:latin typeface="UD デジタル 教科書体 NK-B" panose="02020700000000000000" pitchFamily="18" charset="-128"/>
                <a:ea typeface="UD デジタル 教科書体 NK-B" panose="02020700000000000000" pitchFamily="18" charset="-128"/>
              </a:rPr>
              <a:t>大阪府立大学と大阪市立大学を母体として</a:t>
            </a:r>
            <a:r>
              <a:rPr kumimoji="1" lang="en-US" altLang="ja-JP" dirty="0">
                <a:latin typeface="UD デジタル 教科書体 NK-B" panose="02020700000000000000" pitchFamily="18" charset="-128"/>
                <a:ea typeface="UD デジタル 教科書体 NK-B" panose="02020700000000000000" pitchFamily="18" charset="-128"/>
              </a:rPr>
              <a:t>202</a:t>
            </a:r>
            <a:r>
              <a:rPr kumimoji="1" lang="ja-JP" altLang="en-US" dirty="0">
                <a:latin typeface="UD デジタル 教科書体 NK-B" panose="02020700000000000000" pitchFamily="18" charset="-128"/>
                <a:ea typeface="UD デジタル 教科書体 NK-B" panose="02020700000000000000" pitchFamily="18" charset="-128"/>
              </a:rPr>
              <a:t>２年４月</a:t>
            </a:r>
            <a:r>
              <a:rPr kumimoji="1" lang="ja-JP" altLang="en-US" sz="1200" dirty="0">
                <a:latin typeface="UD デジタル 教科書体 NK-B" panose="02020700000000000000" pitchFamily="18" charset="-128"/>
                <a:ea typeface="UD デジタル 教科書体 NK-B" panose="02020700000000000000" pitchFamily="18" charset="-128"/>
              </a:rPr>
              <a:t>に</a:t>
            </a:r>
            <a:r>
              <a:rPr kumimoji="1" lang="ja-JP" altLang="en-US" dirty="0">
                <a:latin typeface="UD デジタル 教科書体 NK-B" panose="02020700000000000000" pitchFamily="18" charset="-128"/>
                <a:ea typeface="UD デジタル 教科書体 NK-B" panose="02020700000000000000" pitchFamily="18" charset="-128"/>
              </a:rPr>
              <a:t>開学予定</a:t>
            </a:r>
            <a:endParaRPr kumimoji="1" lang="en-US" altLang="ja-JP" dirty="0">
              <a:latin typeface="UD デジタル 教科書体 NK-B" panose="02020700000000000000" pitchFamily="18" charset="-128"/>
              <a:ea typeface="UD デジタル 教科書体 NK-B" panose="02020700000000000000" pitchFamily="18" charset="-128"/>
            </a:endParaRPr>
          </a:p>
          <a:p>
            <a:pPr lvl="0">
              <a:defRPr/>
            </a:pP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スマートシティ</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パブリックヘルス</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スマートエイジング</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バイオエンジニアリング</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データマネジメント</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に重点的に取組み</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lvl="0">
              <a:defRPr/>
            </a:pPr>
            <a:r>
              <a:rPr kumimoji="1" lang="ja-JP" altLang="en-US" dirty="0">
                <a:latin typeface="UD デジタル 教科書体 NK-B" panose="02020700000000000000" pitchFamily="18" charset="-128"/>
                <a:ea typeface="UD デジタル 教科書体 NK-B" panose="02020700000000000000" pitchFamily="18" charset="-128"/>
              </a:rPr>
              <a:t>森之宮</a:t>
            </a:r>
            <a:r>
              <a:rPr kumimoji="1" lang="ja-JP" altLang="en-US" sz="1200" dirty="0">
                <a:latin typeface="UD デジタル 教科書体 NK-B" panose="02020700000000000000" pitchFamily="18" charset="-128"/>
                <a:ea typeface="UD デジタル 教科書体 NK-B" panose="02020700000000000000" pitchFamily="18" charset="-128"/>
              </a:rPr>
              <a:t>の</a:t>
            </a:r>
            <a:r>
              <a:rPr kumimoji="1" lang="ja-JP" altLang="en-US" dirty="0">
                <a:latin typeface="UD デジタル 教科書体 NK-B" panose="02020700000000000000" pitchFamily="18" charset="-128"/>
                <a:ea typeface="UD デジタル 教科書体 NK-B" panose="02020700000000000000" pitchFamily="18" charset="-128"/>
              </a:rPr>
              <a:t>都心メインキャンパス</a:t>
            </a:r>
            <a:r>
              <a:rPr kumimoji="1" lang="ja-JP" altLang="en-US" sz="1200" dirty="0">
                <a:latin typeface="UD デジタル 教科書体 NK-B" panose="02020700000000000000" pitchFamily="18" charset="-128"/>
                <a:ea typeface="UD デジタル 教科書体 NK-B" panose="02020700000000000000" pitchFamily="18" charset="-128"/>
              </a:rPr>
              <a:t>は</a:t>
            </a:r>
            <a:r>
              <a:rPr kumimoji="1" lang="en-US" altLang="ja-JP" dirty="0">
                <a:latin typeface="UD デジタル 教科書体 NK-B" panose="02020700000000000000" pitchFamily="18" charset="-128"/>
                <a:ea typeface="UD デジタル 教科書体 NK-B" panose="02020700000000000000" pitchFamily="18" charset="-128"/>
              </a:rPr>
              <a:t>2025</a:t>
            </a:r>
            <a:r>
              <a:rPr kumimoji="1" lang="ja-JP" altLang="en-US" dirty="0">
                <a:latin typeface="UD デジタル 教科書体 NK-B" panose="02020700000000000000" pitchFamily="18" charset="-128"/>
                <a:ea typeface="UD デジタル 教科書体 NK-B" panose="02020700000000000000" pitchFamily="18" charset="-128"/>
              </a:rPr>
              <a:t>年度開設予定</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33" name="楕円 32"/>
          <p:cNvSpPr/>
          <p:nvPr/>
        </p:nvSpPr>
        <p:spPr>
          <a:xfrm>
            <a:off x="2587242" y="1875235"/>
            <a:ext cx="1794970" cy="4707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大阪</a:t>
            </a:r>
          </a:p>
        </p:txBody>
      </p:sp>
      <p:sp>
        <p:nvSpPr>
          <p:cNvPr id="42" name="正方形/長方形 41"/>
          <p:cNvSpPr/>
          <p:nvPr/>
        </p:nvSpPr>
        <p:spPr>
          <a:xfrm>
            <a:off x="6863540" y="2897727"/>
            <a:ext cx="5089536" cy="523220"/>
          </a:xfrm>
          <a:prstGeom prst="rect">
            <a:avLst/>
          </a:prstGeom>
        </p:spPr>
        <p:txBody>
          <a:bodyPr wrap="square">
            <a:spAutoFit/>
          </a:bodyPr>
          <a:lstStyle/>
          <a:p>
            <a:pPr lvl="0">
              <a:defRPr/>
            </a:pPr>
            <a:r>
              <a:rPr kumimoji="1" lang="ja-JP" altLang="en-US" sz="1400" dirty="0">
                <a:latin typeface="UD デジタル 教科書体 NK-B" panose="02020700000000000000" pitchFamily="18" charset="-128"/>
                <a:ea typeface="UD デジタル 教科書体 NK-B" panose="02020700000000000000" pitchFamily="18" charset="-128"/>
              </a:rPr>
              <a:t>世界最高性能の研究基盤施設</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400" dirty="0">
                <a:latin typeface="UD デジタル 教科書体 NK-B" panose="02020700000000000000" pitchFamily="18" charset="-128"/>
                <a:ea typeface="UD デジタル 教科書体 NK-B" panose="02020700000000000000" pitchFamily="18" charset="-128"/>
              </a:rPr>
              <a:t>「大型放射光施設（</a:t>
            </a:r>
            <a:r>
              <a:rPr kumimoji="1" lang="en-US" altLang="ja-JP" sz="1400" dirty="0">
                <a:latin typeface="UD デジタル 教科書体 NK-B" panose="02020700000000000000" pitchFamily="18" charset="-128"/>
                <a:ea typeface="UD デジタル 教科書体 NK-B" panose="02020700000000000000" pitchFamily="18" charset="-128"/>
              </a:rPr>
              <a:t>SPring-8</a:t>
            </a:r>
            <a:r>
              <a:rPr kumimoji="1" lang="ja-JP" altLang="en-US" sz="1400" dirty="0">
                <a:latin typeface="UD デジタル 教科書体 NK-B" panose="02020700000000000000" pitchFamily="18" charset="-128"/>
                <a:ea typeface="UD デジタル 教科書体 NK-B" panose="02020700000000000000" pitchFamily="18" charset="-128"/>
              </a:rPr>
              <a:t>）」等</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43" name="正方形/長方形 42"/>
          <p:cNvSpPr/>
          <p:nvPr/>
        </p:nvSpPr>
        <p:spPr>
          <a:xfrm>
            <a:off x="6884400" y="5008666"/>
            <a:ext cx="2684699" cy="523220"/>
          </a:xfrm>
          <a:prstGeom prst="rect">
            <a:avLst/>
          </a:prstGeom>
        </p:spPr>
        <p:txBody>
          <a:bodyPr wrap="square">
            <a:spAutoFit/>
          </a:bodyPr>
          <a:lstStyle/>
          <a:p>
            <a:pPr lvl="0">
              <a:defRPr/>
            </a:pPr>
            <a:r>
              <a:rPr kumimoji="1" lang="ja-JP" altLang="en-US" sz="1400" dirty="0">
                <a:latin typeface="UD デジタル 教科書体 NK-B" panose="02020700000000000000" pitchFamily="18" charset="-128"/>
                <a:ea typeface="UD デジタル 教科書体 NK-B" panose="02020700000000000000" pitchFamily="18" charset="-128"/>
              </a:rPr>
              <a:t>日本最大の医療産業クラスター</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400" dirty="0">
                <a:latin typeface="UD デジタル 教科書体 NK-B" panose="02020700000000000000" pitchFamily="18" charset="-128"/>
                <a:ea typeface="UD デジタル 教科書体 NK-B" panose="02020700000000000000" pitchFamily="18" charset="-128"/>
              </a:rPr>
              <a:t>神戸大学、理化学研究所等</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44" name="楕円 43"/>
          <p:cNvSpPr/>
          <p:nvPr/>
        </p:nvSpPr>
        <p:spPr>
          <a:xfrm>
            <a:off x="7381917" y="1895969"/>
            <a:ext cx="1794970" cy="47073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兵庫</a:t>
            </a:r>
          </a:p>
        </p:txBody>
      </p:sp>
    </p:spTree>
    <p:extLst>
      <p:ext uri="{BB962C8B-B14F-4D97-AF65-F5344CB8AC3E}">
        <p14:creationId xmlns:p14="http://schemas.microsoft.com/office/powerpoint/2010/main" val="12122677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2597</Words>
  <Application>Microsoft Office PowerPoint</Application>
  <PresentationFormat>A4 210 x 297 mm</PresentationFormat>
  <Paragraphs>498</Paragraphs>
  <Slides>12</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BIZ UDゴシック</vt:lpstr>
      <vt:lpstr>Meiryo UI</vt:lpstr>
      <vt:lpstr>UD デジタル 教科書体 NK-B</vt:lpstr>
      <vt:lpstr>UD デジタル 教科書体 NK-R</vt:lpstr>
      <vt:lpstr>游ゴシック</vt:lpstr>
      <vt:lpstr>Arial</vt:lpstr>
      <vt:lpstr>Calibri</vt:lpstr>
      <vt:lpstr>Calibri Light</vt:lpstr>
      <vt:lpstr>Wingdings</vt:lpstr>
      <vt:lpstr>Office テーマ</vt:lpstr>
      <vt:lpstr>兵庫県との連携に向けた提案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2025-09-25T05:01:28Z</dcterms:created>
  <dcterms:modified xsi:type="dcterms:W3CDTF">2025-09-25T05:01:31Z</dcterms:modified>
</cp:coreProperties>
</file>