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7E8"/>
    <a:srgbClr val="515151"/>
    <a:srgbClr val="00CC66"/>
    <a:srgbClr val="FF99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44" autoAdjust="0"/>
    <p:restoredTop sz="94660"/>
  </p:normalViewPr>
  <p:slideViewPr>
    <p:cSldViewPr>
      <p:cViewPr>
        <p:scale>
          <a:sx n="75" d="100"/>
          <a:sy n="75" d="100"/>
        </p:scale>
        <p:origin x="636" y="72"/>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8"/>
          </a:xfrm>
          <a:prstGeom prst="rect">
            <a:avLst/>
          </a:prstGeom>
        </p:spPr>
        <p:txBody>
          <a:bodyPr vert="horz" lIns="91423" tIns="45711" rIns="91423" bIns="457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0"/>
            <a:ext cx="2949575" cy="496888"/>
          </a:xfrm>
          <a:prstGeom prst="rect">
            <a:avLst/>
          </a:prstGeom>
        </p:spPr>
        <p:txBody>
          <a:bodyPr vert="horz" lIns="91423" tIns="45711" rIns="91423" bIns="45711" rtlCol="0"/>
          <a:lstStyle>
            <a:lvl1pPr algn="r">
              <a:defRPr sz="1200"/>
            </a:lvl1pPr>
          </a:lstStyle>
          <a:p>
            <a:fld id="{8316E04F-5943-4927-91A8-D24BAC6F686E}" type="datetimeFigureOut">
              <a:rPr kumimoji="1" lang="ja-JP" altLang="en-US" smtClean="0"/>
              <a:t>2019/4/9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23" tIns="45711" rIns="91423" bIns="45711" rtlCol="0" anchor="ctr"/>
          <a:lstStyle/>
          <a:p>
            <a:endParaRPr lang="ja-JP" altLang="en-US"/>
          </a:p>
        </p:txBody>
      </p:sp>
      <p:sp>
        <p:nvSpPr>
          <p:cNvPr id="5" name="ノート プレースホルダー 4"/>
          <p:cNvSpPr>
            <a:spLocks noGrp="1"/>
          </p:cNvSpPr>
          <p:nvPr>
            <p:ph type="body" sz="quarter" idx="3"/>
          </p:nvPr>
        </p:nvSpPr>
        <p:spPr>
          <a:xfrm>
            <a:off x="681041" y="4721225"/>
            <a:ext cx="5445125" cy="4471988"/>
          </a:xfrm>
          <a:prstGeom prst="rect">
            <a:avLst/>
          </a:prstGeom>
        </p:spPr>
        <p:txBody>
          <a:bodyPr vert="horz" lIns="91423" tIns="45711" rIns="91423" bIns="4571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863"/>
            <a:ext cx="2949575" cy="496887"/>
          </a:xfrm>
          <a:prstGeom prst="rect">
            <a:avLst/>
          </a:prstGeom>
        </p:spPr>
        <p:txBody>
          <a:bodyPr vert="horz" lIns="91423" tIns="45711" rIns="91423" bIns="457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6887"/>
          </a:xfrm>
          <a:prstGeom prst="rect">
            <a:avLst/>
          </a:prstGeom>
        </p:spPr>
        <p:txBody>
          <a:bodyPr vert="horz" lIns="91423" tIns="45711" rIns="91423" bIns="45711" rtlCol="0" anchor="b"/>
          <a:lstStyle>
            <a:lvl1pPr algn="r">
              <a:defRPr sz="1200"/>
            </a:lvl1pPr>
          </a:lstStyle>
          <a:p>
            <a:fld id="{3E11E0D0-544E-40B7-89D5-151C0FC22744}" type="slidenum">
              <a:rPr kumimoji="1" lang="ja-JP" altLang="en-US" smtClean="0"/>
              <a:t>‹#›</a:t>
            </a:fld>
            <a:endParaRPr kumimoji="1" lang="ja-JP" altLang="en-US"/>
          </a:p>
        </p:txBody>
      </p:sp>
    </p:spTree>
    <p:extLst>
      <p:ext uri="{BB962C8B-B14F-4D97-AF65-F5344CB8AC3E}">
        <p14:creationId xmlns:p14="http://schemas.microsoft.com/office/powerpoint/2010/main" val="22697781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E11E0D0-544E-40B7-89D5-151C0FC22744}" type="slidenum">
              <a:rPr kumimoji="1" lang="ja-JP" altLang="en-US" smtClean="0"/>
              <a:t>1</a:t>
            </a:fld>
            <a:endParaRPr kumimoji="1" lang="ja-JP" altLang="en-US"/>
          </a:p>
        </p:txBody>
      </p:sp>
    </p:spTree>
    <p:extLst>
      <p:ext uri="{BB962C8B-B14F-4D97-AF65-F5344CB8AC3E}">
        <p14:creationId xmlns:p14="http://schemas.microsoft.com/office/powerpoint/2010/main" val="1638322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1019835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4077166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1313460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1713737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998910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486359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1431941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2724730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479803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423237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F61F8F3-E4F7-4F44-A934-F905D848D350}" type="datetimeFigureOut">
              <a:rPr kumimoji="1" lang="ja-JP" altLang="en-US" smtClean="0"/>
              <a:t>2019/4/9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1497777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0F61F8F3-E4F7-4F44-A934-F905D848D350}" type="datetimeFigureOut">
              <a:rPr kumimoji="1" lang="ja-JP" altLang="en-US" smtClean="0"/>
              <a:t>2019/4/9</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81A09C88-ED05-43A8-8E55-A36314705459}" type="slidenum">
              <a:rPr kumimoji="1" lang="ja-JP" altLang="en-US" smtClean="0"/>
              <a:t>‹#›</a:t>
            </a:fld>
            <a:endParaRPr kumimoji="1" lang="ja-JP" altLang="en-US"/>
          </a:p>
        </p:txBody>
      </p:sp>
    </p:spTree>
    <p:extLst>
      <p:ext uri="{BB962C8B-B14F-4D97-AF65-F5344CB8AC3E}">
        <p14:creationId xmlns:p14="http://schemas.microsoft.com/office/powerpoint/2010/main" val="3684699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p:cNvSpPr txBox="1"/>
          <p:nvPr/>
        </p:nvSpPr>
        <p:spPr>
          <a:xfrm>
            <a:off x="-29884" y="0"/>
            <a:ext cx="12852152" cy="40811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nchor="ctr" anchorCtr="0">
            <a:noAutofit/>
          </a:bodyPr>
          <a:lstStyle/>
          <a:p>
            <a:r>
              <a:rPr lang="en-US" altLang="ja-JP" sz="2000" b="1" dirty="0" smtClean="0">
                <a:solidFill>
                  <a:schemeClr val="bg1"/>
                </a:solidFill>
                <a:latin typeface="+mj-ea"/>
                <a:ea typeface="+mj-ea"/>
              </a:rPr>
              <a:t> 2020</a:t>
            </a:r>
            <a:r>
              <a:rPr lang="ja-JP" altLang="en-US" sz="2000" b="1" dirty="0" smtClean="0">
                <a:solidFill>
                  <a:schemeClr val="bg1"/>
                </a:solidFill>
                <a:latin typeface="+mj-ea"/>
                <a:ea typeface="+mj-ea"/>
              </a:rPr>
              <a:t>年国連犯罪防止・刑事司法会議（コングレス）の大阪誘致について</a:t>
            </a:r>
            <a:endParaRPr kumimoji="1" lang="ja-JP" altLang="en-US" sz="2000" b="1" dirty="0">
              <a:solidFill>
                <a:schemeClr val="bg1"/>
              </a:solidFill>
              <a:latin typeface="+mj-ea"/>
              <a:ea typeface="+mj-ea"/>
            </a:endParaRPr>
          </a:p>
        </p:txBody>
      </p:sp>
      <p:sp>
        <p:nvSpPr>
          <p:cNvPr id="6" name="角丸四角形 5"/>
          <p:cNvSpPr/>
          <p:nvPr/>
        </p:nvSpPr>
        <p:spPr>
          <a:xfrm>
            <a:off x="208112" y="552128"/>
            <a:ext cx="12466488" cy="2736304"/>
          </a:xfrm>
          <a:prstGeom prst="roundRect">
            <a:avLst>
              <a:gd name="adj" fmla="val 8527"/>
            </a:avLst>
          </a:prstGeom>
        </p:spPr>
        <p:style>
          <a:lnRef idx="2">
            <a:schemeClr val="accent6"/>
          </a:lnRef>
          <a:fillRef idx="1">
            <a:schemeClr val="lt1"/>
          </a:fillRef>
          <a:effectRef idx="0">
            <a:schemeClr val="accent6"/>
          </a:effectRef>
          <a:fontRef idx="minor">
            <a:schemeClr val="dk1"/>
          </a:fontRef>
        </p:style>
        <p:txBody>
          <a:bodyPr rtlCol="0" anchor="t"/>
          <a:lstStyle/>
          <a:p>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■「コングレス」とは</a:t>
            </a:r>
          </a:p>
          <a:p>
            <a:pPr marL="88900">
              <a:spcBef>
                <a:spcPts val="600"/>
              </a:spcBef>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犯罪防止・刑事司法分野における国連最大の国際</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会議</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参加国：約</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150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ヶ国、参加人数：約</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5000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人）</a:t>
            </a:r>
          </a:p>
          <a:p>
            <a:pPr marL="88900">
              <a:spcBef>
                <a:spcPts val="600"/>
              </a:spcBef>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1955</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年以降、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年ごとに</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開催</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1970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　京都（第</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回）、</a:t>
            </a:r>
            <a:r>
              <a:rPr lang="en-US" altLang="ja-JP" sz="1400" b="1" u="sng" dirty="0" smtClean="0">
                <a:latin typeface="Meiryo UI" panose="020B0604030504040204" pitchFamily="50" charset="-128"/>
                <a:ea typeface="Meiryo UI" panose="020B0604030504040204" pitchFamily="50" charset="-128"/>
                <a:cs typeface="Meiryo UI" panose="020B0604030504040204" pitchFamily="50" charset="-128"/>
              </a:rPr>
              <a:t>2020</a:t>
            </a: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年　日本（第</a:t>
            </a:r>
            <a:r>
              <a:rPr lang="en-US" altLang="ja-JP" sz="1400" b="1" u="sng" dirty="0" smtClean="0">
                <a:latin typeface="Meiryo UI" panose="020B0604030504040204" pitchFamily="50" charset="-128"/>
                <a:ea typeface="Meiryo UI" panose="020B0604030504040204" pitchFamily="50" charset="-128"/>
                <a:cs typeface="Meiryo UI" panose="020B0604030504040204" pitchFamily="50" charset="-128"/>
              </a:rPr>
              <a:t>14</a:t>
            </a: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回　開催地公募中）</a:t>
            </a:r>
            <a:r>
              <a:rPr lang="en-US" altLang="ja-JP" sz="1400" b="1" u="sng"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400" b="1" u="sng"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＊その他過去の開催都市</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ロンドン、ジュネーブ、ミラノ、バンコク等）</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88900">
              <a:spcBef>
                <a:spcPts val="600"/>
              </a:spcBef>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司法大臣、検事総長等ハイレベルの各国政府代表、国際機関関係者等が</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参加</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1790700" indent="-1701800">
              <a:spcBef>
                <a:spcPts val="600"/>
              </a:spcBef>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・全体</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会合の概要：各国</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の取組み・好事例の紹介、持続可能な開発を阻害する組織犯罪・腐敗・テロ等の脅威に国際社会が連携して対処することの重要性の強調、国際組織犯罪防止条約・国連腐敗防止条約・薬物関連諸条約・テロ関連条約等の締結・履行</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を</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奨励</a:t>
            </a:r>
          </a:p>
          <a:p>
            <a:pPr marL="88900">
              <a:spcBef>
                <a:spcPts val="600"/>
              </a:spcBef>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・国連</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加盟国が実施すべき方策を多く含む政治宣言が</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採択される（</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2015</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年：「ドーハ宣言」）</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88900"/>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*日本で開催された国連の大規模な会議の例：</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1997</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　</a:t>
            </a:r>
            <a:r>
              <a:rPr lang="zh-CN" altLang="en-US" sz="1400" dirty="0" smtClean="0">
                <a:latin typeface="Meiryo UI" panose="020B0604030504040204" pitchFamily="50" charset="-128"/>
                <a:ea typeface="Meiryo UI" panose="020B0604030504040204" pitchFamily="50" charset="-128"/>
                <a:cs typeface="Meiryo UI" panose="020B0604030504040204" pitchFamily="50" charset="-128"/>
              </a:rPr>
              <a:t>地球</a:t>
            </a:r>
            <a:r>
              <a:rPr lang="zh-CN" altLang="en-US" sz="1400" dirty="0">
                <a:latin typeface="Meiryo UI" panose="020B0604030504040204" pitchFamily="50" charset="-128"/>
                <a:ea typeface="Meiryo UI" panose="020B0604030504040204" pitchFamily="50" charset="-128"/>
                <a:cs typeface="Meiryo UI" panose="020B0604030504040204" pitchFamily="50" charset="-128"/>
              </a:rPr>
              <a:t>温暖化防止京都</a:t>
            </a:r>
            <a:r>
              <a:rPr lang="zh-CN" altLang="en-US" sz="1400" dirty="0" smtClean="0">
                <a:latin typeface="Meiryo UI" panose="020B0604030504040204" pitchFamily="50" charset="-128"/>
                <a:ea typeface="Meiryo UI" panose="020B0604030504040204" pitchFamily="50" charset="-128"/>
                <a:cs typeface="Meiryo UI" panose="020B0604030504040204" pitchFamily="50" charset="-128"/>
              </a:rPr>
              <a:t>会議</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zh-CN" sz="1400" dirty="0" smtClean="0">
                <a:latin typeface="Meiryo UI" panose="020B0604030504040204" pitchFamily="50" charset="-128"/>
                <a:ea typeface="Meiryo UI" panose="020B0604030504040204" pitchFamily="50" charset="-128"/>
                <a:cs typeface="Meiryo UI" panose="020B0604030504040204" pitchFamily="50" charset="-128"/>
              </a:rPr>
              <a:t>COP3</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国連防災世界会議</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(1994</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年横浜、</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2005</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年神戸、</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2015</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年仙台</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208112" y="3365500"/>
            <a:ext cx="6696744" cy="3771900"/>
          </a:xfrm>
          <a:prstGeom prst="rect">
            <a:avLst/>
          </a:prstGeom>
        </p:spPr>
        <p:style>
          <a:lnRef idx="1">
            <a:schemeClr val="accent1"/>
          </a:lnRef>
          <a:fillRef idx="2">
            <a:schemeClr val="accent1"/>
          </a:fillRef>
          <a:effectRef idx="1">
            <a:schemeClr val="accent1"/>
          </a:effectRef>
          <a:fontRef idx="minor">
            <a:schemeClr val="dk1"/>
          </a:fontRef>
        </p:style>
        <p:txBody>
          <a:bodyPr rtlCol="0" anchor="t"/>
          <a:lstStyle/>
          <a:p>
            <a:r>
              <a:rPr lang="ja-JP" altLang="en-US" sz="1800" b="1" dirty="0">
                <a:latin typeface="Meiryo UI" panose="020B0604030504040204" pitchFamily="50" charset="-128"/>
                <a:ea typeface="Meiryo UI" panose="020B0604030504040204" pitchFamily="50" charset="-128"/>
                <a:cs typeface="Meiryo UI" panose="020B0604030504040204" pitchFamily="50" charset="-128"/>
              </a:rPr>
              <a:t>■大阪への誘致の考え方</a:t>
            </a:r>
          </a:p>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　・　安全、安心なまちづくりの推進</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marL="355600"/>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住民との協働による安全・安心のまちづくりの推進に注力してきた大阪の取組みをさらに進めるとともに、世界有数の安全を達成している日本の取組みを世界にアピール</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MICE</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の戦略的誘致</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marL="355600"/>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府・市・経済界・観光局が一体で行う戦略的な</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MICE</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推進の取組みの一つとして、大阪経済の活性化や都市魅力の向上に寄与</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　国際交流の推進（グローバル人材の育成等）</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marL="355600"/>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会議開催を機に、府民のボランティア参画などによる国際交流の推進や、国際感覚の醸成などグローバル人材の育成を推進</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　大阪の都市格・知名度の向上</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marL="355600"/>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2020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年東京オリンピック・パラリンピック、</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年万博開催実現に向けて世界に存在感をアピール</a:t>
            </a:r>
          </a:p>
        </p:txBody>
      </p:sp>
      <p:sp>
        <p:nvSpPr>
          <p:cNvPr id="35" name="正方形/長方形 34"/>
          <p:cNvSpPr/>
          <p:nvPr/>
        </p:nvSpPr>
        <p:spPr>
          <a:xfrm>
            <a:off x="7048872" y="3365500"/>
            <a:ext cx="5625728" cy="3163292"/>
          </a:xfrm>
          <a:prstGeom prst="rect">
            <a:avLst/>
          </a:prstGeom>
        </p:spPr>
        <p:style>
          <a:lnRef idx="1">
            <a:schemeClr val="accent1"/>
          </a:lnRef>
          <a:fillRef idx="2">
            <a:schemeClr val="accent1"/>
          </a:fillRef>
          <a:effectRef idx="1">
            <a:schemeClr val="accent1"/>
          </a:effectRef>
          <a:fontRef idx="minor">
            <a:schemeClr val="dk1"/>
          </a:fontRef>
        </p:style>
        <p:txBody>
          <a:bodyPr rtlCol="0" anchor="t"/>
          <a:lstStyle/>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■国への提案内容</a:t>
            </a:r>
            <a:r>
              <a:rPr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概要</a:t>
            </a:r>
            <a:r>
              <a:rPr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2016</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12</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月　国へ提出</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a:p>
            <a:pPr marL="1104900" indent="-927100">
              <a:spcBef>
                <a:spcPts val="600"/>
              </a:spcBef>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・提案者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大阪府・大阪市共同で提案</a:t>
            </a:r>
          </a:p>
          <a:p>
            <a:pPr marL="1104900" indent="-927100">
              <a:spcBef>
                <a:spcPts val="600"/>
              </a:spcBef>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・開催場所：大阪府立国際会議場、</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リーガロイヤルホテル</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大阪</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marL="1104900" indent="-927100">
              <a:spcBef>
                <a:spcPts val="600"/>
              </a:spcBef>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・開催期間：</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４月中の９日間程度</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marL="1270000" indent="-1092200">
              <a:spcBef>
                <a:spcPts val="600"/>
              </a:spcBef>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・費用負担：会議場使用料等の会議本体に係る費用</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は国</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負担</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が基本。</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府</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市は、開催自治体としての独自の取組みや、国との連携事業</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等（例</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：レセプションによる大阪の魅力発信等）について一定の負担を</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想定（</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今後、議会での審議を経て、予算を確定。</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p:cNvSpPr/>
          <p:nvPr/>
        </p:nvSpPr>
        <p:spPr>
          <a:xfrm>
            <a:off x="208112" y="7206456"/>
            <a:ext cx="6696744" cy="1363960"/>
          </a:xfrm>
          <a:prstGeom prst="rect">
            <a:avLst/>
          </a:prstGeom>
        </p:spPr>
        <p:style>
          <a:lnRef idx="1">
            <a:schemeClr val="accent1"/>
          </a:lnRef>
          <a:fillRef idx="2">
            <a:schemeClr val="accent1"/>
          </a:fillRef>
          <a:effectRef idx="1">
            <a:schemeClr val="accent1"/>
          </a:effectRef>
          <a:fontRef idx="minor">
            <a:schemeClr val="dk1"/>
          </a:fontRef>
        </p:style>
        <p:txBody>
          <a:bodyPr rtlCol="0" anchor="t"/>
          <a:lstStyle/>
          <a:p>
            <a:r>
              <a:rPr lang="ja-JP" altLang="en-US" sz="1800" b="1" dirty="0">
                <a:latin typeface="Meiryo UI" panose="020B0604030504040204" pitchFamily="50" charset="-128"/>
                <a:ea typeface="Meiryo UI" panose="020B0604030504040204" pitchFamily="50" charset="-128"/>
                <a:cs typeface="Meiryo UI" panose="020B0604030504040204" pitchFamily="50" charset="-128"/>
              </a:rPr>
              <a:t>■開催都市決定に向けたスケジュール</a:t>
            </a:r>
          </a:p>
          <a:p>
            <a:pPr marL="177800">
              <a:spcBef>
                <a:spcPts val="3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2016.10.27~12.2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応募資料提出（提出済み）</a:t>
            </a:r>
          </a:p>
          <a:p>
            <a:pPr marL="177800">
              <a:spcBef>
                <a:spcPts val="3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2016.12~2017.8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法務省</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において審査</a:t>
            </a:r>
          </a:p>
          <a:p>
            <a:pPr marL="177800">
              <a:spcBef>
                <a:spcPts val="3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2017.8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開催</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都市候補決定</a:t>
            </a:r>
          </a:p>
          <a:p>
            <a:pPr marL="177800">
              <a:spcBef>
                <a:spcPts val="3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2018</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年度以降</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国連</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において、正式に開催都市公表</a:t>
            </a:r>
          </a:p>
        </p:txBody>
      </p:sp>
      <p:sp>
        <p:nvSpPr>
          <p:cNvPr id="37" name="正方形/長方形 36"/>
          <p:cNvSpPr/>
          <p:nvPr/>
        </p:nvSpPr>
        <p:spPr>
          <a:xfrm>
            <a:off x="208112" y="8636000"/>
            <a:ext cx="6696744" cy="852636"/>
          </a:xfrm>
          <a:prstGeom prst="rect">
            <a:avLst/>
          </a:prstGeom>
        </p:spPr>
        <p:style>
          <a:lnRef idx="1">
            <a:schemeClr val="accent1"/>
          </a:lnRef>
          <a:fillRef idx="2">
            <a:schemeClr val="accent1"/>
          </a:fillRef>
          <a:effectRef idx="1">
            <a:schemeClr val="accent1"/>
          </a:effectRef>
          <a:fontRef idx="minor">
            <a:schemeClr val="dk1"/>
          </a:fontRef>
        </p:style>
        <p:txBody>
          <a:bodyPr rtlCol="0" anchor="t"/>
          <a:lstStyle/>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■他都市の応募状況</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177800">
              <a:spcBef>
                <a:spcPts val="300"/>
              </a:spcBef>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・神戸市</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・広島県福山市</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smtClean="0">
                <a:latin typeface="Meiryo UI" panose="020B0604030504040204" pitchFamily="50" charset="-128"/>
                <a:ea typeface="Meiryo UI" panose="020B0604030504040204" pitchFamily="50" charset="-128"/>
                <a:cs typeface="Meiryo UI" panose="020B0604030504040204" pitchFamily="50" charset="-128"/>
              </a:rPr>
              <a:t>・横浜市　　　・京都府・京都市</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7048872" y="6672808"/>
            <a:ext cx="5625728" cy="281582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altLang="ja-JP" sz="1800" b="1" dirty="0" smtClean="0"/>
              <a:t>【H29</a:t>
            </a:r>
            <a:r>
              <a:rPr lang="ja-JP" altLang="en-US" sz="1800" b="1" dirty="0" smtClean="0"/>
              <a:t>年度当初予算（案）</a:t>
            </a:r>
            <a:r>
              <a:rPr lang="en-US" altLang="ja-JP" sz="1800" b="1" dirty="0" smtClean="0"/>
              <a:t>】</a:t>
            </a:r>
          </a:p>
          <a:p>
            <a:pPr marL="88900">
              <a:spcBef>
                <a:spcPts val="600"/>
              </a:spcBef>
            </a:pPr>
            <a:r>
              <a:rPr lang="ja-JP" altLang="en-US" sz="1600" b="1" dirty="0" smtClean="0"/>
              <a:t>コングレス</a:t>
            </a:r>
            <a:r>
              <a:rPr lang="ja-JP" altLang="en-US" sz="1600" b="1" dirty="0"/>
              <a:t>（国連犯罪防止・刑事司法会議）誘致推進</a:t>
            </a:r>
            <a:r>
              <a:rPr lang="ja-JP" altLang="en-US" sz="1600" b="1" dirty="0" smtClean="0"/>
              <a:t>事業費</a:t>
            </a:r>
            <a:endParaRPr lang="en-US" altLang="ja-JP" sz="1600" b="1" dirty="0" smtClean="0"/>
          </a:p>
          <a:p>
            <a:pPr marL="88900" algn="r"/>
            <a:r>
              <a:rPr lang="en-US" altLang="ja-JP" sz="1800" b="1" dirty="0" smtClean="0"/>
              <a:t>2,305</a:t>
            </a:r>
            <a:r>
              <a:rPr lang="ja-JP" altLang="en-US" sz="1800" b="1" dirty="0" smtClean="0"/>
              <a:t>千円</a:t>
            </a:r>
            <a:endParaRPr lang="en-US" altLang="ja-JP" sz="1800" b="1" dirty="0" smtClean="0"/>
          </a:p>
          <a:p>
            <a:pPr marL="88900" algn="r"/>
            <a:r>
              <a:rPr lang="ja-JP" altLang="en-US" sz="1600" dirty="0" smtClean="0"/>
              <a:t>（</a:t>
            </a:r>
            <a:r>
              <a:rPr lang="ja-JP" altLang="en-US" sz="1600" dirty="0"/>
              <a:t>うち</a:t>
            </a:r>
            <a:r>
              <a:rPr lang="en-US" altLang="ja-JP" sz="1600" dirty="0"/>
              <a:t>787</a:t>
            </a:r>
            <a:r>
              <a:rPr lang="ja-JP" altLang="en-US" sz="1600" dirty="0"/>
              <a:t>千円は市からの負担金）</a:t>
            </a:r>
          </a:p>
          <a:p>
            <a:pPr>
              <a:spcBef>
                <a:spcPts val="600"/>
              </a:spcBef>
            </a:pPr>
            <a:r>
              <a:rPr lang="ja-JP" altLang="en-US" sz="1800" dirty="0" smtClean="0"/>
              <a:t>内訳）</a:t>
            </a:r>
            <a:endParaRPr lang="en-US" altLang="ja-JP" sz="1800" dirty="0" smtClean="0"/>
          </a:p>
          <a:p>
            <a:pPr marL="266700">
              <a:spcBef>
                <a:spcPts val="300"/>
              </a:spcBef>
            </a:pPr>
            <a:r>
              <a:rPr lang="en-US" altLang="ja-JP" sz="1800" dirty="0"/>
              <a:t>-</a:t>
            </a:r>
            <a:r>
              <a:rPr lang="ja-JP" altLang="en-US" sz="1800" dirty="0" smtClean="0"/>
              <a:t>シンポジウム</a:t>
            </a:r>
            <a:r>
              <a:rPr lang="ja-JP" altLang="en-US" sz="1800" dirty="0"/>
              <a:t>開催経費（府市</a:t>
            </a:r>
            <a:r>
              <a:rPr lang="ja-JP" altLang="en-US" sz="1800" dirty="0" smtClean="0"/>
              <a:t>）</a:t>
            </a:r>
            <a:endParaRPr lang="en-US" altLang="ja-JP" sz="1800" dirty="0" smtClean="0"/>
          </a:p>
          <a:p>
            <a:pPr marL="266700">
              <a:spcBef>
                <a:spcPts val="300"/>
              </a:spcBef>
            </a:pPr>
            <a:r>
              <a:rPr lang="en-US" altLang="ja-JP" sz="1800" dirty="0" smtClean="0"/>
              <a:t>-</a:t>
            </a:r>
            <a:r>
              <a:rPr lang="ja-JP" altLang="en-US" sz="1800" dirty="0" smtClean="0"/>
              <a:t>プレゼンテーション</a:t>
            </a:r>
            <a:r>
              <a:rPr lang="ja-JP" altLang="en-US" sz="1800" dirty="0"/>
              <a:t>資料作成費（府市</a:t>
            </a:r>
            <a:r>
              <a:rPr lang="ja-JP" altLang="en-US" sz="1800" dirty="0" smtClean="0"/>
              <a:t>）</a:t>
            </a:r>
            <a:endParaRPr lang="en-US" altLang="ja-JP" sz="1800" dirty="0" smtClean="0"/>
          </a:p>
          <a:p>
            <a:pPr marL="266700">
              <a:spcBef>
                <a:spcPts val="300"/>
              </a:spcBef>
            </a:pPr>
            <a:r>
              <a:rPr lang="en-US" altLang="ja-JP" sz="1800" dirty="0" smtClean="0"/>
              <a:t>-</a:t>
            </a:r>
            <a:r>
              <a:rPr lang="ja-JP" altLang="en-US" sz="1800" dirty="0" smtClean="0"/>
              <a:t>連絡</a:t>
            </a:r>
            <a:r>
              <a:rPr lang="ja-JP" altLang="en-US" sz="1800" dirty="0"/>
              <a:t>調整旅費（府*</a:t>
            </a:r>
            <a:r>
              <a:rPr lang="ja-JP" altLang="en-US" sz="1800" dirty="0" smtClean="0"/>
              <a:t>）</a:t>
            </a:r>
            <a:endParaRPr lang="en-US" altLang="ja-JP" sz="1800" dirty="0" smtClean="0"/>
          </a:p>
          <a:p>
            <a:pPr marL="266700">
              <a:spcBef>
                <a:spcPts val="300"/>
              </a:spcBef>
            </a:pPr>
            <a:r>
              <a:rPr lang="ja-JP" altLang="en-US" sz="1800" dirty="0"/>
              <a:t>　</a:t>
            </a:r>
            <a:r>
              <a:rPr lang="ja-JP" altLang="en-US" sz="1600" dirty="0" smtClean="0"/>
              <a:t>*</a:t>
            </a:r>
            <a:r>
              <a:rPr lang="ja-JP" altLang="en-US" sz="1600" dirty="0"/>
              <a:t>旅費については、府市各々で予算確保</a:t>
            </a:r>
          </a:p>
        </p:txBody>
      </p:sp>
      <p:grpSp>
        <p:nvGrpSpPr>
          <p:cNvPr id="17" name="グループ化 16"/>
          <p:cNvGrpSpPr/>
          <p:nvPr/>
        </p:nvGrpSpPr>
        <p:grpSpPr>
          <a:xfrm>
            <a:off x="9922860" y="658252"/>
            <a:ext cx="2808312" cy="1515808"/>
            <a:chOff x="9757760" y="632852"/>
            <a:chExt cx="2808312" cy="1515808"/>
          </a:xfrm>
        </p:grpSpPr>
        <p:pic>
          <p:nvPicPr>
            <p:cNvPr id="1055" name="Picture 31"/>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l="496" r="9676"/>
            <a:stretch/>
          </p:blipFill>
          <p:spPr bwMode="auto">
            <a:xfrm>
              <a:off x="9857184" y="632852"/>
              <a:ext cx="2376264" cy="13126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テキスト ボックス 13"/>
            <p:cNvSpPr txBox="1"/>
            <p:nvPr/>
          </p:nvSpPr>
          <p:spPr>
            <a:xfrm>
              <a:off x="9757760" y="1894744"/>
              <a:ext cx="2808312" cy="253916"/>
            </a:xfrm>
            <a:prstGeom prst="rect">
              <a:avLst/>
            </a:prstGeom>
            <a:noFill/>
          </p:spPr>
          <p:txBody>
            <a:bodyPr wrap="square" rtlCol="0">
              <a:spAutoFit/>
            </a:bodyPr>
            <a:lstStyle/>
            <a:p>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2015</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年コングレス開会式（開催都市：ドーハ）</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gr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52328" y="6373564"/>
            <a:ext cx="4032448" cy="776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30362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1922</TotalTime>
  <Words>172</Words>
  <PresentationFormat>A3 297x420 mm</PresentationFormat>
  <Paragraphs>40</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2017-04-25T03:02:53Z</cp:lastPrinted>
  <dcterms:created xsi:type="dcterms:W3CDTF">2015-08-18T08:57:31Z</dcterms:created>
  <dcterms:modified xsi:type="dcterms:W3CDTF">2019-04-09T02:53:57Z</dcterms:modified>
</cp:coreProperties>
</file>