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30" removePersonalInfoOnSave="1" saveSubsetFonts="1">
  <p:sldMasterIdLst>
    <p:sldMasterId id="2147483648" r:id="rId1"/>
  </p:sldMasterIdLst>
  <p:notesMasterIdLst>
    <p:notesMasterId r:id="rId10"/>
  </p:notesMasterIdLst>
  <p:handoutMasterIdLst>
    <p:handoutMasterId r:id="rId11"/>
  </p:handoutMasterIdLst>
  <p:sldIdLst>
    <p:sldId id="2667" r:id="rId2"/>
    <p:sldId id="2668" r:id="rId3"/>
    <p:sldId id="2669" r:id="rId4"/>
    <p:sldId id="2670" r:id="rId5"/>
    <p:sldId id="2671" r:id="rId6"/>
    <p:sldId id="2672" r:id="rId7"/>
    <p:sldId id="2673" r:id="rId8"/>
    <p:sldId id="2674" r:id="rId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autoAdjust="0"/>
    <p:restoredTop sz="94255" autoAdjust="0"/>
  </p:normalViewPr>
  <p:slideViewPr>
    <p:cSldViewPr>
      <p:cViewPr varScale="1">
        <p:scale>
          <a:sx n="57" d="100"/>
          <a:sy n="57" d="100"/>
        </p:scale>
        <p:origin x="182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6906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123147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09625"/>
            <a:ext cx="5392737" cy="4044950"/>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565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42651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19985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0902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73314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89025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7" y="943002"/>
            <a:ext cx="8829462" cy="660437"/>
          </a:xfrm>
          <a:prstGeom prst="rect">
            <a:avLst/>
          </a:prstGeom>
        </p:spPr>
        <p:txBody>
          <a:bodyPr wrap="square">
            <a:spAutoFit/>
          </a:bodyPr>
          <a:lstStyle/>
          <a:p>
            <a:pPr marL="252052" marR="0" lvl="0" indent="-252052"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〇海外観光客の玄関口である大阪に世界最高水準のエンターテインメント都市を創出するため、</a:t>
            </a:r>
            <a:r>
              <a:rPr kumimoji="1" lang="ja-JP" altLang="en-US" sz="1846" b="1" i="0" u="none" strike="noStrike" kern="1200" cap="none" spc="0" normalizeH="0" baseline="0" noProof="0" dirty="0">
                <a:ln>
                  <a:noFill/>
                </a:ln>
                <a:solidFill>
                  <a:prstClr val="black"/>
                </a:solidFill>
                <a:effectLst/>
                <a:uLnTx/>
                <a:uFillTx/>
                <a:latin typeface="Meiryo UI"/>
                <a:ea typeface="Meiryo UI"/>
                <a:cs typeface="+mn-cs"/>
              </a:rPr>
              <a:t>魅力あふれるまちづくりや観光資源づくりを戦略的に展開</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正方形/長方形 3"/>
          <p:cNvSpPr/>
          <p:nvPr/>
        </p:nvSpPr>
        <p:spPr>
          <a:xfrm>
            <a:off x="270457" y="1487650"/>
            <a:ext cx="8435661" cy="9317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　</a:t>
            </a:r>
            <a:r>
              <a:rPr kumimoji="1" lang="ja-JP" altLang="en-US" sz="1477" b="1" i="0" u="none" strike="noStrike" kern="1200" cap="none" spc="0" normalizeH="0" baseline="0" noProof="0" dirty="0">
                <a:ln>
                  <a:noFill/>
                </a:ln>
                <a:solidFill>
                  <a:schemeClr val="tx1"/>
                </a:solidFill>
                <a:effectLst/>
                <a:uLnTx/>
                <a:uFillTx/>
                <a:latin typeface="Meiryo UI"/>
                <a:ea typeface="Meiryo UI"/>
              </a:rPr>
              <a:t>　</a:t>
            </a:r>
            <a:r>
              <a:rPr lang="ja-JP" altLang="en-US" sz="1477" b="1" dirty="0">
                <a:solidFill>
                  <a:schemeClr val="tx1"/>
                </a:solidFill>
                <a:latin typeface="Meiryo UI"/>
                <a:ea typeface="Meiryo UI"/>
              </a:rPr>
              <a:t>＜</a:t>
            </a:r>
            <a:r>
              <a:rPr kumimoji="1" lang="ja-JP" altLang="en-US" sz="1477" b="1" i="0" u="none" strike="noStrike" kern="1200" cap="none" spc="0" normalizeH="0" baseline="0" noProof="0" dirty="0">
                <a:ln>
                  <a:noFill/>
                </a:ln>
                <a:solidFill>
                  <a:schemeClr val="tx1"/>
                </a:solidFill>
                <a:effectLst/>
                <a:uLnTx/>
                <a:uFillTx/>
                <a:latin typeface="Meiryo UI"/>
                <a:ea typeface="Meiryo UI"/>
              </a:rPr>
              <a:t>大阪全体の都市魅力の向上＞</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　　　　大阪都市魅力創造戦略のもと、大阪府・大阪市等が一体となって、水都大阪や大阪・光の饗宴、</a:t>
            </a:r>
            <a:endParaRPr kumimoji="1" lang="en-US" altLang="ja-JP" sz="1477"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　　　　大阪マラソンなど、都市魅力の創造・発信、集客促進を図る様々な取組を発展・進化。</a:t>
            </a:r>
          </a:p>
        </p:txBody>
      </p:sp>
      <p:sp>
        <p:nvSpPr>
          <p:cNvPr id="13" name="テキスト ボックス 12"/>
          <p:cNvSpPr txBox="1"/>
          <p:nvPr/>
        </p:nvSpPr>
        <p:spPr>
          <a:xfrm>
            <a:off x="245175" y="161735"/>
            <a:ext cx="5591595" cy="660437"/>
          </a:xfrm>
          <a:prstGeom prst="rect">
            <a:avLst/>
          </a:prstGeom>
          <a:noFill/>
        </p:spPr>
        <p:txBody>
          <a:bodyPr wrap="none" rtlCol="0">
            <a:spAutoFit/>
          </a:bodyPr>
          <a:lstStyle/>
          <a:p>
            <a:pPr lvl="0" defTabSz="957700">
              <a:defRPr/>
            </a:pPr>
            <a:r>
              <a:rPr lang="ja-JP" altLang="en-US" sz="1846" dirty="0">
                <a:latin typeface="Meiryo UI" panose="020B0604030504040204" pitchFamily="50" charset="-128"/>
                <a:ea typeface="Meiryo UI" panose="020B0604030504040204" pitchFamily="50" charset="-128"/>
              </a:rPr>
              <a:t>４　改革取組と成果</a:t>
            </a:r>
          </a:p>
          <a:p>
            <a:pPr lvl="0" defTabSz="957700">
              <a:defRPr/>
            </a:pPr>
            <a:r>
              <a:rPr lang="ja-JP" altLang="en-US" sz="1846" dirty="0">
                <a:latin typeface="Meiryo UI" panose="020B0604030504040204" pitchFamily="50" charset="-128"/>
                <a:ea typeface="Meiryo UI" panose="020B0604030504040204" pitchFamily="50" charset="-128"/>
              </a:rPr>
              <a:t>　（３）オール大阪での推進体制の整備 </a:t>
            </a:r>
            <a:r>
              <a:rPr lang="en-US" altLang="ja-JP" sz="1846" dirty="0">
                <a:latin typeface="Meiryo UI" panose="020B0604030504040204" pitchFamily="50" charset="-128"/>
                <a:ea typeface="Meiryo UI" panose="020B0604030504040204" pitchFamily="50" charset="-128"/>
              </a:rPr>
              <a:t>(</a:t>
            </a:r>
            <a:r>
              <a:rPr lang="ja-JP" altLang="en-US" sz="1846" dirty="0">
                <a:latin typeface="Meiryo UI" panose="020B0604030504040204" pitchFamily="50" charset="-128"/>
                <a:ea typeface="Meiryo UI" panose="020B0604030504040204" pitchFamily="50" charset="-128"/>
              </a:rPr>
              <a:t>大阪府・市）</a:t>
            </a:r>
          </a:p>
        </p:txBody>
      </p:sp>
      <p:sp>
        <p:nvSpPr>
          <p:cNvPr id="16" name="テキスト ボックス 16"/>
          <p:cNvSpPr txBox="1"/>
          <p:nvPr/>
        </p:nvSpPr>
        <p:spPr>
          <a:xfrm>
            <a:off x="586493" y="3150146"/>
            <a:ext cx="3914269" cy="398769"/>
          </a:xfrm>
          <a:prstGeom prst="rect">
            <a:avLst/>
          </a:prstGeom>
          <a:noFill/>
          <a:ln w="38100">
            <a:noFill/>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74831" rtl="0"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都市景観の形成</a:t>
            </a:r>
            <a:endParaRPr kumimoji="0" lang="en-US" altLang="ja-JP" sz="1108"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 name="角丸四角形 19"/>
          <p:cNvSpPr/>
          <p:nvPr/>
        </p:nvSpPr>
        <p:spPr>
          <a:xfrm>
            <a:off x="578337" y="3482743"/>
            <a:ext cx="2992556" cy="1572702"/>
          </a:xfrm>
          <a:prstGeom prst="roundRect">
            <a:avLst>
              <a:gd name="adj" fmla="val 10689"/>
            </a:avLst>
          </a:prstGeom>
          <a:solidFill>
            <a:schemeClr val="accent5">
              <a:lumMod val="60000"/>
              <a:lumOff val="40000"/>
              <a:alpha val="50000"/>
            </a:schemeClr>
          </a:solidFill>
          <a:ln w="25400">
            <a:noFill/>
            <a:miter lim="800000"/>
            <a:headEnd/>
            <a:tailEnd/>
          </a:ln>
        </p:spPr>
        <p:txBody>
          <a:bodyPr wrap="square" anchor="t"/>
          <a:lstStyle/>
          <a:p>
            <a:pPr marL="0" marR="0" lvl="0" indent="0" algn="ctr" defTabSz="974831"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環境整備</a:t>
            </a:r>
            <a:endParaRPr kumimoji="0" lang="en-US" altLang="ja-JP"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 name="ホームベース 20"/>
          <p:cNvSpPr/>
          <p:nvPr/>
        </p:nvSpPr>
        <p:spPr>
          <a:xfrm>
            <a:off x="689597" y="3833923"/>
            <a:ext cx="2776723" cy="33230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0" rIns="0" bIns="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護岸・橋梁のライトアップ</a:t>
            </a:r>
          </a:p>
        </p:txBody>
      </p:sp>
      <p:sp>
        <p:nvSpPr>
          <p:cNvPr id="22" name="ホームベース 21"/>
          <p:cNvSpPr/>
          <p:nvPr/>
        </p:nvSpPr>
        <p:spPr>
          <a:xfrm>
            <a:off x="687430" y="4234317"/>
            <a:ext cx="2776723" cy="33230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0" rIns="0" bIns="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みどりの遊歩道</a:t>
            </a:r>
          </a:p>
        </p:txBody>
      </p:sp>
      <p:sp>
        <p:nvSpPr>
          <p:cNvPr id="23" name="ホームベース 22"/>
          <p:cNvSpPr/>
          <p:nvPr/>
        </p:nvSpPr>
        <p:spPr>
          <a:xfrm>
            <a:off x="685263" y="4621725"/>
            <a:ext cx="2776723" cy="33230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0" rIns="0" bIns="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公共船着場</a:t>
            </a:r>
          </a:p>
        </p:txBody>
      </p:sp>
      <p:sp>
        <p:nvSpPr>
          <p:cNvPr id="24" name="角丸四角形 23"/>
          <p:cNvSpPr/>
          <p:nvPr/>
        </p:nvSpPr>
        <p:spPr>
          <a:xfrm>
            <a:off x="589156" y="5181722"/>
            <a:ext cx="2992556" cy="1081384"/>
          </a:xfrm>
          <a:prstGeom prst="roundRect">
            <a:avLst>
              <a:gd name="adj" fmla="val 14161"/>
            </a:avLst>
          </a:prstGeom>
          <a:solidFill>
            <a:schemeClr val="accent5">
              <a:lumMod val="60000"/>
              <a:lumOff val="40000"/>
              <a:alpha val="50000"/>
            </a:schemeClr>
          </a:solidFill>
          <a:ln w="25400">
            <a:noFill/>
            <a:miter lim="800000"/>
            <a:headEnd/>
            <a:tailEnd/>
          </a:ln>
        </p:spPr>
        <p:txBody>
          <a:bodyPr wrap="square" anchor="t"/>
          <a:lstStyle/>
          <a:p>
            <a:pPr marL="0" marR="0" lvl="0" indent="0" algn="ctr" defTabSz="974831"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規制緩和</a:t>
            </a:r>
            <a:endParaRPr kumimoji="0" lang="en-US" altLang="ja-JP"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5" name="ホームベース 24"/>
          <p:cNvSpPr/>
          <p:nvPr/>
        </p:nvSpPr>
        <p:spPr>
          <a:xfrm>
            <a:off x="700416" y="5532902"/>
            <a:ext cx="2776723" cy="574377"/>
          </a:xfrm>
          <a:prstGeom prst="homePlate">
            <a:avLst>
              <a:gd name="adj" fmla="val 23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0" rIns="0" bIns="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河川敷の占用に関する制限の緩和</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　民間の水辺レストランの実現等</a:t>
            </a:r>
          </a:p>
        </p:txBody>
      </p:sp>
      <p:sp>
        <p:nvSpPr>
          <p:cNvPr id="26" name="右矢印 25"/>
          <p:cNvSpPr/>
          <p:nvPr/>
        </p:nvSpPr>
        <p:spPr>
          <a:xfrm>
            <a:off x="3696151" y="4562007"/>
            <a:ext cx="576099" cy="960931"/>
          </a:xfrm>
          <a:prstGeom prst="rightArrow">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7" name="テキスト ボックス 16"/>
          <p:cNvSpPr txBox="1"/>
          <p:nvPr/>
        </p:nvSpPr>
        <p:spPr>
          <a:xfrm>
            <a:off x="4289626" y="3139328"/>
            <a:ext cx="3914269" cy="398769"/>
          </a:xfrm>
          <a:prstGeom prst="rect">
            <a:avLst/>
          </a:prstGeom>
          <a:noFill/>
          <a:ln w="38100">
            <a:noFill/>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74831" rtl="0"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舟運の活性化（舟運利用者数の増加）</a:t>
            </a:r>
            <a:endParaRPr kumimoji="0" lang="en-US" altLang="ja-JP" sz="1108"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9" name="正方形/長方形 28"/>
          <p:cNvSpPr/>
          <p:nvPr/>
        </p:nvSpPr>
        <p:spPr>
          <a:xfrm>
            <a:off x="133337" y="2096997"/>
            <a:ext cx="8695377" cy="12481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◆水都大阪の取組</a:t>
            </a:r>
            <a:endParaRPr kumimoji="1" lang="en-US" altLang="ja-JP" sz="1477"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r>
              <a:rPr kumimoji="1" lang="ja-JP" altLang="en-US" sz="1477"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lang="ja-JP" altLang="en-US" sz="1477" dirty="0">
                <a:solidFill>
                  <a:schemeClr val="tx1"/>
                </a:solidFill>
                <a:latin typeface="Meiryo UI" panose="020B0604030504040204" pitchFamily="50" charset="-128"/>
                <a:ea typeface="Meiryo UI" panose="020B0604030504040204" pitchFamily="50" charset="-128"/>
              </a:rPr>
              <a:t>船が行き交い、人々が水辺で集い憩う、他都市に類をみない水都大阪の修景づくりを進めるため、遊歩　　　</a:t>
            </a:r>
            <a:endParaRPr lang="en-US" altLang="ja-JP" sz="1477" dirty="0">
              <a:solidFill>
                <a:schemeClr val="tx1"/>
              </a:solidFill>
              <a:latin typeface="Meiryo UI" panose="020B0604030504040204" pitchFamily="50" charset="-128"/>
              <a:ea typeface="Meiryo UI" panose="020B0604030504040204" pitchFamily="50" charset="-128"/>
            </a:endParaRPr>
          </a:p>
          <a:p>
            <a:r>
              <a:rPr lang="ja-JP" altLang="en-US" sz="1477" dirty="0">
                <a:solidFill>
                  <a:schemeClr val="tx1"/>
                </a:solidFill>
                <a:latin typeface="Meiryo UI" panose="020B0604030504040204" pitchFamily="50" charset="-128"/>
                <a:ea typeface="Meiryo UI" panose="020B0604030504040204" pitchFamily="50" charset="-128"/>
              </a:rPr>
              <a:t>　　　　　道や船着場の整備、橋梁や護岸などのライトアップ、規制緩和による河川空間での賑わい施設などの</a:t>
            </a:r>
            <a:endParaRPr lang="en-US" altLang="ja-JP" sz="1477" dirty="0">
              <a:solidFill>
                <a:schemeClr val="tx1"/>
              </a:solidFill>
              <a:latin typeface="Meiryo UI" panose="020B0604030504040204" pitchFamily="50" charset="-128"/>
              <a:ea typeface="Meiryo UI" panose="020B0604030504040204" pitchFamily="50" charset="-128"/>
            </a:endParaRPr>
          </a:p>
          <a:p>
            <a:r>
              <a:rPr lang="ja-JP" altLang="en-US" sz="1477" dirty="0">
                <a:solidFill>
                  <a:schemeClr val="tx1"/>
                </a:solidFill>
                <a:latin typeface="Meiryo UI" panose="020B0604030504040204" pitchFamily="50" charset="-128"/>
                <a:ea typeface="Meiryo UI" panose="020B0604030504040204" pitchFamily="50" charset="-128"/>
              </a:rPr>
              <a:t>　　　　　整備を推進。</a:t>
            </a:r>
            <a:r>
              <a:rPr kumimoji="1" lang="ja-JP" altLang="en-US" sz="1477"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p>
        </p:txBody>
      </p:sp>
      <p:pic>
        <p:nvPicPr>
          <p:cNvPr id="2" name="図 1"/>
          <p:cNvPicPr>
            <a:picLocks noChangeAspect="1"/>
          </p:cNvPicPr>
          <p:nvPr/>
        </p:nvPicPr>
        <p:blipFill>
          <a:blip r:embed="rId3"/>
          <a:stretch>
            <a:fillRect/>
          </a:stretch>
        </p:blipFill>
        <p:spPr>
          <a:xfrm>
            <a:off x="4397508" y="3626121"/>
            <a:ext cx="4513710" cy="2420395"/>
          </a:xfrm>
          <a:prstGeom prst="rect">
            <a:avLst/>
          </a:prstGeom>
        </p:spPr>
      </p:pic>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330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63364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89025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3106" y="4432351"/>
            <a:ext cx="2829658" cy="1855514"/>
          </a:xfrm>
          <a:prstGeom prst="rect">
            <a:avLst/>
          </a:prstGeom>
        </p:spPr>
      </p:pic>
      <p:sp>
        <p:nvSpPr>
          <p:cNvPr id="9" name="テキスト ボックス 8"/>
          <p:cNvSpPr txBox="1"/>
          <p:nvPr/>
        </p:nvSpPr>
        <p:spPr>
          <a:xfrm>
            <a:off x="3403188" y="6321812"/>
            <a:ext cx="2709493" cy="29117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御堂筋イルミネーション</a:t>
            </a: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70" y="4432351"/>
            <a:ext cx="2822223" cy="1855514"/>
          </a:xfrm>
          <a:prstGeom prst="rect">
            <a:avLst/>
          </a:prstGeom>
        </p:spPr>
      </p:pic>
      <p:sp>
        <p:nvSpPr>
          <p:cNvPr id="17" name="テキスト ボックス 16"/>
          <p:cNvSpPr txBox="1"/>
          <p:nvPr/>
        </p:nvSpPr>
        <p:spPr>
          <a:xfrm>
            <a:off x="493835" y="6318286"/>
            <a:ext cx="2709493" cy="29117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OSAKA</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光のルネサンス</a:t>
            </a:r>
          </a:p>
        </p:txBody>
      </p:sp>
      <p:sp>
        <p:nvSpPr>
          <p:cNvPr id="18" name="テキスト ボックス 17"/>
          <p:cNvSpPr txBox="1"/>
          <p:nvPr/>
        </p:nvSpPr>
        <p:spPr>
          <a:xfrm>
            <a:off x="6276654" y="6321812"/>
            <a:ext cx="2709493" cy="29117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大阪マラソン</a:t>
            </a:r>
          </a:p>
        </p:txBody>
      </p:sp>
      <p:sp>
        <p:nvSpPr>
          <p:cNvPr id="15" name="正方形/長方形 14"/>
          <p:cNvSpPr/>
          <p:nvPr/>
        </p:nvSpPr>
        <p:spPr>
          <a:xfrm>
            <a:off x="10741" y="1143204"/>
            <a:ext cx="6628974" cy="25029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　　　◆大阪・光の饗宴、大阪マラソンの取組</a:t>
            </a:r>
            <a:endParaRPr kumimoji="1" lang="en-US" altLang="ja-JP" sz="1477"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a:t>
            </a:r>
            <a:r>
              <a:rPr kumimoji="1" lang="en-US" altLang="ja-JP" sz="1292" b="0" i="0" u="sng" strike="noStrike" kern="1200" cap="none" spc="0" normalizeH="0" baseline="0" noProof="0" dirty="0">
                <a:ln>
                  <a:noFill/>
                </a:ln>
                <a:solidFill>
                  <a:schemeClr val="tx1"/>
                </a:solidFill>
                <a:effectLst/>
                <a:uLnTx/>
                <a:uFillTx/>
                <a:latin typeface="Meiryo UI"/>
                <a:ea typeface="Meiryo UI"/>
                <a:cs typeface="+mn-cs"/>
              </a:rPr>
              <a:t>【</a:t>
            </a:r>
            <a:r>
              <a:rPr kumimoji="1" lang="ja-JP" altLang="en-US" sz="1292" b="0" i="0" u="sng" strike="noStrike" kern="1200" cap="none" spc="0" normalizeH="0" baseline="0" noProof="0" dirty="0">
                <a:ln>
                  <a:noFill/>
                </a:ln>
                <a:solidFill>
                  <a:schemeClr val="tx1"/>
                </a:solidFill>
                <a:effectLst/>
                <a:uLnTx/>
                <a:uFillTx/>
                <a:latin typeface="Meiryo UI"/>
                <a:ea typeface="Meiryo UI"/>
                <a:cs typeface="+mn-cs"/>
              </a:rPr>
              <a:t>大阪・光の饗宴</a:t>
            </a:r>
            <a:r>
              <a:rPr kumimoji="1" lang="en-US" altLang="ja-JP" sz="1292" b="0" i="0" u="sng" strike="noStrike" kern="1200" cap="none" spc="0" normalizeH="0" baseline="0" noProof="0" dirty="0">
                <a:ln>
                  <a:noFill/>
                </a:ln>
                <a:solidFill>
                  <a:schemeClr val="tx1"/>
                </a:solidFill>
                <a:effectLst/>
                <a:uLnTx/>
                <a:uFillTx/>
                <a:latin typeface="Meiryo UI"/>
                <a:ea typeface="Meiryo UI"/>
                <a:cs typeface="+mn-cs"/>
              </a:rPr>
              <a:t>】</a:t>
            </a:r>
          </a:p>
          <a:p>
            <a:r>
              <a:rPr lang="ja-JP" altLang="en-US" sz="1292" dirty="0">
                <a:solidFill>
                  <a:schemeClr val="tx1"/>
                </a:solidFill>
                <a:latin typeface="Meiryo UI" panose="020B0604030504040204" pitchFamily="50" charset="-128"/>
                <a:ea typeface="Meiryo UI" panose="020B0604030504040204" pitchFamily="50" charset="-128"/>
              </a:rPr>
              <a:t>　　　　　　「</a:t>
            </a:r>
            <a:r>
              <a:rPr lang="en-US" altLang="ja-JP" sz="1292" dirty="0">
                <a:solidFill>
                  <a:schemeClr val="tx1"/>
                </a:solidFill>
                <a:latin typeface="Meiryo UI" panose="020B0604030504040204" pitchFamily="50" charset="-128"/>
                <a:ea typeface="Meiryo UI" panose="020B0604030504040204" pitchFamily="50" charset="-128"/>
              </a:rPr>
              <a:t>OSAKA</a:t>
            </a:r>
            <a:r>
              <a:rPr lang="ja-JP" altLang="en-US" sz="1292" dirty="0">
                <a:solidFill>
                  <a:schemeClr val="tx1"/>
                </a:solidFill>
                <a:latin typeface="Meiryo UI" panose="020B0604030504040204" pitchFamily="50" charset="-128"/>
                <a:ea typeface="Meiryo UI" panose="020B0604030504040204" pitchFamily="50" charset="-128"/>
              </a:rPr>
              <a:t>光のルネサンス」と「御堂筋イルミネーション」を核に、</a:t>
            </a:r>
            <a:endParaRPr lang="en-US" altLang="ja-JP" sz="1292" dirty="0">
              <a:solidFill>
                <a:schemeClr val="tx1"/>
              </a:solidFill>
              <a:latin typeface="Meiryo UI" panose="020B0604030504040204" pitchFamily="50" charset="-128"/>
              <a:ea typeface="Meiryo UI" panose="020B0604030504040204" pitchFamily="50" charset="-128"/>
            </a:endParaRPr>
          </a:p>
          <a:p>
            <a:r>
              <a:rPr lang="ja-JP" altLang="en-US" sz="1292" dirty="0">
                <a:solidFill>
                  <a:schemeClr val="tx1"/>
                </a:solidFill>
                <a:latin typeface="Meiryo UI" panose="020B0604030504040204" pitchFamily="50" charset="-128"/>
                <a:ea typeface="Meiryo UI" panose="020B0604030504040204" pitchFamily="50" charset="-128"/>
              </a:rPr>
              <a:t>　　　　　大阪府内各所で民間団体等が主催する光のプログラム（エリアプログラム）</a:t>
            </a:r>
            <a:endParaRPr lang="en-US" altLang="ja-JP" sz="1292" dirty="0">
              <a:solidFill>
                <a:schemeClr val="tx1"/>
              </a:solidFill>
              <a:latin typeface="Meiryo UI" panose="020B0604030504040204" pitchFamily="50" charset="-128"/>
              <a:ea typeface="Meiryo UI" panose="020B0604030504040204" pitchFamily="50" charset="-128"/>
            </a:endParaRPr>
          </a:p>
          <a:p>
            <a:r>
              <a:rPr lang="ja-JP" altLang="en-US" sz="1292" dirty="0">
                <a:solidFill>
                  <a:schemeClr val="tx1"/>
                </a:solidFill>
                <a:latin typeface="Meiryo UI" panose="020B0604030504040204" pitchFamily="50" charset="-128"/>
                <a:ea typeface="Meiryo UI" panose="020B0604030504040204" pitchFamily="50" charset="-128"/>
              </a:rPr>
              <a:t>　　　　　とプロモーション連携して、「大阪・光の饗宴」を開催。</a:t>
            </a:r>
            <a:endParaRPr lang="en-US" altLang="ja-JP" sz="1292" dirty="0">
              <a:solidFill>
                <a:schemeClr val="tx1"/>
              </a:solidFill>
              <a:latin typeface="Meiryo UI" panose="020B0604030504040204" pitchFamily="50" charset="-128"/>
              <a:ea typeface="Meiryo UI" panose="020B0604030504040204" pitchFamily="50" charset="-128"/>
            </a:endParaRPr>
          </a:p>
          <a:p>
            <a:r>
              <a:rPr lang="ja-JP" altLang="en-US" sz="1292" dirty="0">
                <a:solidFill>
                  <a:schemeClr val="tx1"/>
                </a:solidFill>
                <a:latin typeface="Meiryo UI" panose="020B0604030504040204" pitchFamily="50" charset="-128"/>
                <a:ea typeface="Meiryo UI" panose="020B0604030504040204" pitchFamily="50" charset="-128"/>
              </a:rPr>
              <a:t>　　　　　エリアプログラムは、</a:t>
            </a:r>
            <a:r>
              <a:rPr lang="en-US" altLang="ja-JP" sz="1292" dirty="0">
                <a:solidFill>
                  <a:schemeClr val="tx1"/>
                </a:solidFill>
                <a:latin typeface="Meiryo UI" panose="020B0604030504040204" pitchFamily="50" charset="-128"/>
                <a:ea typeface="Meiryo UI" panose="020B0604030504040204" pitchFamily="50" charset="-128"/>
              </a:rPr>
              <a:t>2013</a:t>
            </a:r>
            <a:r>
              <a:rPr lang="ja-JP" altLang="en-US" sz="1292" dirty="0">
                <a:solidFill>
                  <a:schemeClr val="tx1"/>
                </a:solidFill>
                <a:latin typeface="Meiryo UI" panose="020B0604030504040204" pitchFamily="50" charset="-128"/>
                <a:ea typeface="Meiryo UI" panose="020B0604030504040204" pitchFamily="50" charset="-128"/>
              </a:rPr>
              <a:t>年は</a:t>
            </a:r>
            <a:r>
              <a:rPr lang="en-US" altLang="ja-JP" sz="1292" dirty="0">
                <a:solidFill>
                  <a:schemeClr val="tx1"/>
                </a:solidFill>
                <a:latin typeface="Meiryo UI" panose="020B0604030504040204" pitchFamily="50" charset="-128"/>
                <a:ea typeface="Meiryo UI" panose="020B0604030504040204" pitchFamily="50" charset="-128"/>
              </a:rPr>
              <a:t>8</a:t>
            </a:r>
            <a:r>
              <a:rPr lang="ja-JP" altLang="en-US" sz="1292" dirty="0">
                <a:solidFill>
                  <a:schemeClr val="tx1"/>
                </a:solidFill>
                <a:latin typeface="Meiryo UI" panose="020B0604030504040204" pitchFamily="50" charset="-128"/>
                <a:ea typeface="Meiryo UI" panose="020B0604030504040204" pitchFamily="50" charset="-128"/>
              </a:rPr>
              <a:t>団体</a:t>
            </a:r>
            <a:r>
              <a:rPr lang="en-US" altLang="ja-JP" sz="1292" dirty="0">
                <a:solidFill>
                  <a:schemeClr val="tx1"/>
                </a:solidFill>
                <a:latin typeface="Meiryo UI" panose="020B0604030504040204" pitchFamily="50" charset="-128"/>
                <a:ea typeface="Meiryo UI" panose="020B0604030504040204" pitchFamily="50" charset="-128"/>
              </a:rPr>
              <a:t>10</a:t>
            </a:r>
            <a:r>
              <a:rPr lang="ja-JP" altLang="en-US" sz="1292" dirty="0">
                <a:solidFill>
                  <a:schemeClr val="tx1"/>
                </a:solidFill>
                <a:latin typeface="Meiryo UI" panose="020B0604030504040204" pitchFamily="50" charset="-128"/>
                <a:ea typeface="Meiryo UI" panose="020B0604030504040204" pitchFamily="50" charset="-128"/>
              </a:rPr>
              <a:t>プログラム（大阪市内のみ）</a:t>
            </a:r>
            <a:endParaRPr lang="en-US" altLang="ja-JP" sz="1292" dirty="0">
              <a:solidFill>
                <a:schemeClr val="tx1"/>
              </a:solidFill>
              <a:latin typeface="Meiryo UI" panose="020B0604030504040204" pitchFamily="50" charset="-128"/>
              <a:ea typeface="Meiryo UI" panose="020B0604030504040204" pitchFamily="50" charset="-128"/>
            </a:endParaRPr>
          </a:p>
          <a:p>
            <a:r>
              <a:rPr lang="ja-JP" altLang="en-US" sz="1292" dirty="0">
                <a:solidFill>
                  <a:schemeClr val="tx1"/>
                </a:solidFill>
                <a:latin typeface="Meiryo UI" panose="020B0604030504040204" pitchFamily="50" charset="-128"/>
                <a:ea typeface="Meiryo UI" panose="020B0604030504040204" pitchFamily="50" charset="-128"/>
              </a:rPr>
              <a:t>　　　　　であったが、</a:t>
            </a:r>
            <a:r>
              <a:rPr lang="en-US" altLang="ja-JP" sz="1292" dirty="0">
                <a:solidFill>
                  <a:schemeClr val="tx1"/>
                </a:solidFill>
                <a:latin typeface="Meiryo UI" panose="020B0604030504040204" pitchFamily="50" charset="-128"/>
                <a:ea typeface="Meiryo UI" panose="020B0604030504040204" pitchFamily="50" charset="-128"/>
              </a:rPr>
              <a:t>2017</a:t>
            </a:r>
            <a:r>
              <a:rPr lang="ja-JP" altLang="en-US" sz="1292" dirty="0">
                <a:solidFill>
                  <a:schemeClr val="tx1"/>
                </a:solidFill>
                <a:latin typeface="Meiryo UI" panose="020B0604030504040204" pitchFamily="50" charset="-128"/>
                <a:ea typeface="Meiryo UI" panose="020B0604030504040204" pitchFamily="50" charset="-128"/>
              </a:rPr>
              <a:t>年は</a:t>
            </a:r>
            <a:r>
              <a:rPr lang="en-US" altLang="ja-JP" sz="1292" dirty="0">
                <a:solidFill>
                  <a:schemeClr val="tx1"/>
                </a:solidFill>
                <a:latin typeface="Meiryo UI" panose="020B0604030504040204" pitchFamily="50" charset="-128"/>
                <a:ea typeface="Meiryo UI" panose="020B0604030504040204" pitchFamily="50" charset="-128"/>
              </a:rPr>
              <a:t>19</a:t>
            </a:r>
            <a:r>
              <a:rPr lang="ja-JP" altLang="en-US" sz="1292" dirty="0">
                <a:solidFill>
                  <a:schemeClr val="tx1"/>
                </a:solidFill>
                <a:latin typeface="Meiryo UI" panose="020B0604030504040204" pitchFamily="50" charset="-128"/>
                <a:ea typeface="Meiryo UI" panose="020B0604030504040204" pitchFamily="50" charset="-128"/>
              </a:rPr>
              <a:t>団体</a:t>
            </a:r>
            <a:r>
              <a:rPr lang="en-US" altLang="ja-JP" sz="1292" dirty="0">
                <a:solidFill>
                  <a:schemeClr val="tx1"/>
                </a:solidFill>
                <a:latin typeface="Meiryo UI" panose="020B0604030504040204" pitchFamily="50" charset="-128"/>
                <a:ea typeface="Meiryo UI" panose="020B0604030504040204" pitchFamily="50" charset="-128"/>
              </a:rPr>
              <a:t>23</a:t>
            </a:r>
            <a:r>
              <a:rPr lang="ja-JP" altLang="en-US" sz="1292" dirty="0">
                <a:solidFill>
                  <a:schemeClr val="tx1"/>
                </a:solidFill>
                <a:latin typeface="Meiryo UI" panose="020B0604030504040204" pitchFamily="50" charset="-128"/>
                <a:ea typeface="Meiryo UI" panose="020B0604030504040204" pitchFamily="50" charset="-128"/>
              </a:rPr>
              <a:t>プログラム（大阪市外</a:t>
            </a:r>
            <a:r>
              <a:rPr lang="en-US" altLang="ja-JP" sz="1292" dirty="0">
                <a:solidFill>
                  <a:schemeClr val="tx1"/>
                </a:solidFill>
                <a:latin typeface="Meiryo UI" panose="020B0604030504040204" pitchFamily="50" charset="-128"/>
                <a:ea typeface="Meiryo UI" panose="020B0604030504040204" pitchFamily="50" charset="-128"/>
              </a:rPr>
              <a:t>6</a:t>
            </a:r>
            <a:r>
              <a:rPr lang="ja-JP" altLang="en-US" sz="1292" dirty="0">
                <a:solidFill>
                  <a:schemeClr val="tx1"/>
                </a:solidFill>
                <a:latin typeface="Meiryo UI" panose="020B0604030504040204" pitchFamily="50" charset="-128"/>
                <a:ea typeface="Meiryo UI" panose="020B0604030504040204" pitchFamily="50" charset="-128"/>
              </a:rPr>
              <a:t>団体</a:t>
            </a:r>
            <a:r>
              <a:rPr lang="en-US" altLang="ja-JP" sz="1292" dirty="0">
                <a:solidFill>
                  <a:schemeClr val="tx1"/>
                </a:solidFill>
                <a:latin typeface="Meiryo UI" panose="020B0604030504040204" pitchFamily="50" charset="-128"/>
                <a:ea typeface="Meiryo UI" panose="020B0604030504040204" pitchFamily="50" charset="-128"/>
              </a:rPr>
              <a:t>7</a:t>
            </a:r>
            <a:r>
              <a:rPr lang="ja-JP" altLang="en-US" sz="1292" dirty="0">
                <a:solidFill>
                  <a:schemeClr val="tx1"/>
                </a:solidFill>
                <a:latin typeface="Meiryo UI" panose="020B0604030504040204" pitchFamily="50" charset="-128"/>
                <a:ea typeface="Meiryo UI" panose="020B0604030504040204" pitchFamily="50" charset="-128"/>
              </a:rPr>
              <a:t>プ</a:t>
            </a:r>
            <a:endParaRPr lang="en-US" altLang="ja-JP" sz="1292" dirty="0">
              <a:solidFill>
                <a:schemeClr val="tx1"/>
              </a:solidFill>
              <a:latin typeface="Meiryo UI" panose="020B0604030504040204" pitchFamily="50" charset="-128"/>
              <a:ea typeface="Meiryo UI" panose="020B0604030504040204" pitchFamily="50" charset="-128"/>
            </a:endParaRPr>
          </a:p>
          <a:p>
            <a:r>
              <a:rPr lang="ja-JP" altLang="en-US" sz="1292" dirty="0">
                <a:solidFill>
                  <a:schemeClr val="tx1"/>
                </a:solidFill>
                <a:latin typeface="Meiryo UI" panose="020B0604030504040204" pitchFamily="50" charset="-128"/>
                <a:ea typeface="Meiryo UI" panose="020B0604030504040204" pitchFamily="50" charset="-128"/>
              </a:rPr>
              <a:t>　　　　　ラグラムを含む）となった。</a:t>
            </a:r>
            <a:endParaRPr lang="en-US" altLang="ja-JP" sz="1292"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a:t>
            </a:r>
            <a:endParaRPr kumimoji="1" lang="en-US" altLang="ja-JP" sz="1292"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a:t>
            </a:r>
            <a:r>
              <a:rPr kumimoji="1" lang="en-US" altLang="ja-JP" sz="1292" b="0" i="0" u="sng" strike="noStrike" kern="1200" cap="none" spc="0" normalizeH="0" baseline="0" noProof="0" dirty="0">
                <a:ln>
                  <a:noFill/>
                </a:ln>
                <a:solidFill>
                  <a:schemeClr val="tx1"/>
                </a:solidFill>
                <a:effectLst/>
                <a:uLnTx/>
                <a:uFillTx/>
                <a:latin typeface="Meiryo UI"/>
                <a:ea typeface="Meiryo UI"/>
                <a:cs typeface="+mn-cs"/>
              </a:rPr>
              <a:t>【</a:t>
            </a:r>
            <a:r>
              <a:rPr kumimoji="1" lang="ja-JP" altLang="en-US" sz="1292" b="0" i="0" u="sng" strike="noStrike" kern="1200" cap="none" spc="0" normalizeH="0" baseline="0" noProof="0" dirty="0">
                <a:ln>
                  <a:noFill/>
                </a:ln>
                <a:solidFill>
                  <a:schemeClr val="tx1"/>
                </a:solidFill>
                <a:effectLst/>
                <a:uLnTx/>
                <a:uFillTx/>
                <a:latin typeface="Meiryo UI"/>
                <a:ea typeface="Meiryo UI"/>
                <a:cs typeface="+mn-cs"/>
              </a:rPr>
              <a:t>大阪マラソン</a:t>
            </a:r>
            <a:r>
              <a:rPr kumimoji="1" lang="en-US" altLang="ja-JP" sz="1292" b="0" i="0" u="sng" strike="noStrike" kern="1200" cap="none" spc="0" normalizeH="0" baseline="0" noProof="0" dirty="0">
                <a:ln>
                  <a:noFill/>
                </a:ln>
                <a:solidFill>
                  <a:schemeClr val="tx1"/>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元気あふれる大阪を世界に発信するため、</a:t>
            </a:r>
            <a:endParaRPr kumimoji="1" lang="en-US" altLang="ja-JP" sz="1292"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世界トップレベルの市民マラソンをめざして、大阪マラソンを実施。</a:t>
            </a:r>
            <a:endParaRPr kumimoji="1" lang="en-US" altLang="ja-JP" sz="1292" b="0" i="0" u="none" strike="noStrike" kern="1200" cap="none" spc="0" normalizeH="0" baseline="0" noProof="0" dirty="0">
              <a:ln>
                <a:noFill/>
              </a:ln>
              <a:solidFill>
                <a:schemeClr val="tx1"/>
              </a:solidFill>
              <a:effectLst/>
              <a:uLnTx/>
              <a:uFillTx/>
              <a:latin typeface="Meiryo UI"/>
              <a:ea typeface="Meiryo UI"/>
              <a:cs typeface="+mn-cs"/>
            </a:endParaRPr>
          </a:p>
          <a:p>
            <a:pPr lvl="0" defTabSz="957700">
              <a:defRPr/>
            </a:pPr>
            <a:r>
              <a:rPr kumimoji="1" lang="ja-JP" altLang="en-US" sz="1292" b="0" i="0" u="none" strike="noStrike" kern="1200" cap="none" spc="0" normalizeH="0" baseline="0" noProof="0" dirty="0">
                <a:ln>
                  <a:noFill/>
                </a:ln>
                <a:solidFill>
                  <a:schemeClr val="tx1"/>
                </a:solidFill>
                <a:effectLst/>
                <a:uLnTx/>
                <a:uFillTx/>
                <a:latin typeface="Meiryo UI"/>
                <a:ea typeface="Meiryo UI"/>
              </a:rPr>
              <a:t>　　　　　</a:t>
            </a:r>
            <a:endParaRPr lang="en-US" altLang="ja-JP" sz="1292" strike="sngStrike" dirty="0">
              <a:solidFill>
                <a:schemeClr val="tx1"/>
              </a:solidFill>
              <a:latin typeface="Meiryo UI"/>
              <a:ea typeface="Meiryo UI"/>
            </a:endParaRPr>
          </a:p>
        </p:txBody>
      </p:sp>
      <p:sp>
        <p:nvSpPr>
          <p:cNvPr id="16" name="テキスト ボックス 15"/>
          <p:cNvSpPr txBox="1"/>
          <p:nvPr/>
        </p:nvSpPr>
        <p:spPr>
          <a:xfrm>
            <a:off x="270457" y="180478"/>
            <a:ext cx="5591595" cy="660437"/>
          </a:xfrm>
          <a:prstGeom prst="rect">
            <a:avLst/>
          </a:prstGeom>
          <a:noFill/>
        </p:spPr>
        <p:txBody>
          <a:bodyPr wrap="none" rtlCol="0">
            <a:spAutoFit/>
          </a:bodyPr>
          <a:lstStyle/>
          <a:p>
            <a:pPr lvl="0" defTabSz="957700">
              <a:defRPr/>
            </a:pPr>
            <a:r>
              <a:rPr lang="ja-JP" altLang="en-US" sz="1846" dirty="0">
                <a:latin typeface="Meiryo UI" panose="020B0604030504040204" pitchFamily="50" charset="-128"/>
                <a:ea typeface="Meiryo UI" panose="020B0604030504040204" pitchFamily="50" charset="-128"/>
              </a:rPr>
              <a:t>４　改革取組と成果</a:t>
            </a:r>
          </a:p>
          <a:p>
            <a:pPr lvl="0" defTabSz="957700">
              <a:defRPr/>
            </a:pPr>
            <a:r>
              <a:rPr lang="ja-JP" altLang="en-US" sz="1846" dirty="0">
                <a:latin typeface="Meiryo UI" panose="020B0604030504040204" pitchFamily="50" charset="-128"/>
                <a:ea typeface="Meiryo UI" panose="020B0604030504040204" pitchFamily="50" charset="-128"/>
              </a:rPr>
              <a:t>　（３）オール大阪での推進体制の整備 </a:t>
            </a:r>
            <a:r>
              <a:rPr lang="en-US" altLang="ja-JP" sz="1846" dirty="0">
                <a:latin typeface="Meiryo UI" panose="020B0604030504040204" pitchFamily="50" charset="-128"/>
                <a:ea typeface="Meiryo UI" panose="020B0604030504040204" pitchFamily="50" charset="-128"/>
              </a:rPr>
              <a:t>(</a:t>
            </a:r>
            <a:r>
              <a:rPr lang="ja-JP" altLang="en-US" sz="1846" dirty="0">
                <a:latin typeface="Meiryo UI" panose="020B0604030504040204" pitchFamily="50" charset="-128"/>
                <a:ea typeface="Meiryo UI" panose="020B0604030504040204" pitchFamily="50" charset="-128"/>
              </a:rPr>
              <a:t>大阪府・市）</a:t>
            </a:r>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147" y="5002161"/>
            <a:ext cx="2667000" cy="733425"/>
          </a:xfrm>
          <a:prstGeom prst="rect">
            <a:avLst/>
          </a:prstGeom>
        </p:spPr>
      </p:pic>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331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6"/>
          <a:stretch>
            <a:fillRect/>
          </a:stretch>
        </p:blipFill>
        <p:spPr>
          <a:xfrm>
            <a:off x="5076056" y="908720"/>
            <a:ext cx="4011516" cy="3481118"/>
          </a:xfrm>
          <a:prstGeom prst="rect">
            <a:avLst/>
          </a:prstGeom>
        </p:spPr>
      </p:pic>
    </p:spTree>
    <p:extLst>
      <p:ext uri="{BB962C8B-B14F-4D97-AF65-F5344CB8AC3E}">
        <p14:creationId xmlns:p14="http://schemas.microsoft.com/office/powerpoint/2010/main" val="1264254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05"/>
          <p:cNvSpPr>
            <a:spLocks noChangeArrowheads="1"/>
          </p:cNvSpPr>
          <p:nvPr/>
        </p:nvSpPr>
        <p:spPr bwMode="auto">
          <a:xfrm>
            <a:off x="488441" y="1881674"/>
            <a:ext cx="5649231" cy="2558769"/>
          </a:xfrm>
          <a:prstGeom prst="roundRect">
            <a:avLst>
              <a:gd name="adj" fmla="val 6184"/>
            </a:avLst>
          </a:prstGeom>
          <a:grpFill/>
          <a:ln w="25400">
            <a:noFill/>
            <a:miter lim="800000"/>
            <a:headEnd/>
            <a:tailEnd/>
          </a:ln>
        </p:spPr>
        <p:txBody>
          <a:bodyPr wrap="square" anchor="ctr"/>
          <a:lstStyle/>
          <a:p>
            <a:pPr marL="0" marR="0" lvl="0" indent="0" algn="l" defTabSz="974831" rtl="0" eaLnBrk="1" fontAlgn="auto" latinLnBrk="0" hangingPunct="1">
              <a:lnSpc>
                <a:spcPct val="100000"/>
              </a:lnSpc>
              <a:spcBef>
                <a:spcPts val="0"/>
              </a:spcBef>
              <a:spcAft>
                <a:spcPts val="0"/>
              </a:spcAft>
              <a:buClrTx/>
              <a:buSzTx/>
              <a:buFontTx/>
              <a:buNone/>
              <a:tabLst/>
              <a:defRPr/>
            </a:pPr>
            <a:endParaRPr kumimoji="0" lang="ja-JP" altLang="en-US" sz="1172" b="0" i="0" u="none" strike="noStrike" kern="0" cap="none" spc="0" normalizeH="0" baseline="0" noProof="0">
              <a:ln w="0"/>
              <a:solidFill>
                <a:srgbClr val="4F81BD"/>
              </a:solidFill>
              <a:effectLst>
                <a:outerShdw blurRad="38100" dist="25400" dir="5400000" algn="ctr" rotWithShape="0">
                  <a:srgbClr val="6E747A">
                    <a:alpha val="43000"/>
                  </a:srgbClr>
                </a:outerShdw>
              </a:effectLst>
              <a:uLnTx/>
              <a:uFillTx/>
              <a:latin typeface="Calibri"/>
              <a:ea typeface="ＭＳ Ｐゴシック" panose="020B0600070205080204" pitchFamily="50" charset="-128"/>
              <a:cs typeface="+mn-cs"/>
            </a:endParaRPr>
          </a:p>
        </p:txBody>
      </p:sp>
      <p:sp>
        <p:nvSpPr>
          <p:cNvPr id="37" name="テキスト ボックス 36"/>
          <p:cNvSpPr txBox="1"/>
          <p:nvPr/>
        </p:nvSpPr>
        <p:spPr>
          <a:xfrm>
            <a:off x="435701" y="905784"/>
            <a:ext cx="8126253" cy="31963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○大阪城公園パークマネジメント（</a:t>
            </a:r>
            <a:r>
              <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PMO</a:t>
            </a: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5" name="直線コネクタ 64"/>
          <p:cNvCxnSpPr/>
          <p:nvPr/>
        </p:nvCxnSpPr>
        <p:spPr>
          <a:xfrm>
            <a:off x="199106" y="78136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66173" y="45304"/>
            <a:ext cx="5591595" cy="660437"/>
          </a:xfrm>
          <a:prstGeom prst="rect">
            <a:avLst/>
          </a:prstGeom>
          <a:noFill/>
        </p:spPr>
        <p:txBody>
          <a:bodyPr wrap="none" rtlCol="0">
            <a:spAutoFit/>
          </a:bodyPr>
          <a:lstStyle/>
          <a:p>
            <a:pPr lvl="0" defTabSz="957700">
              <a:defRPr/>
            </a:pPr>
            <a:r>
              <a:rPr lang="ja-JP" altLang="en-US" sz="1846" dirty="0">
                <a:latin typeface="Meiryo UI" panose="020B0604030504040204" pitchFamily="50" charset="-128"/>
                <a:ea typeface="Meiryo UI" panose="020B0604030504040204" pitchFamily="50" charset="-128"/>
              </a:rPr>
              <a:t>４　改革取組と成果</a:t>
            </a:r>
          </a:p>
          <a:p>
            <a:pPr lvl="0" defTabSz="957700">
              <a:defRPr/>
            </a:pPr>
            <a:r>
              <a:rPr lang="ja-JP" altLang="en-US" sz="1846" dirty="0">
                <a:latin typeface="Meiryo UI" panose="020B0604030504040204" pitchFamily="50" charset="-128"/>
                <a:ea typeface="Meiryo UI" panose="020B0604030504040204" pitchFamily="50" charset="-128"/>
              </a:rPr>
              <a:t>　（３）オール大阪での推進体制の整備 </a:t>
            </a:r>
            <a:r>
              <a:rPr lang="en-US" altLang="ja-JP" sz="1846" dirty="0">
                <a:latin typeface="Meiryo UI" panose="020B0604030504040204" pitchFamily="50" charset="-128"/>
                <a:ea typeface="Meiryo UI" panose="020B0604030504040204" pitchFamily="50" charset="-128"/>
              </a:rPr>
              <a:t>(</a:t>
            </a:r>
            <a:r>
              <a:rPr lang="ja-JP" altLang="en-US" sz="1846" dirty="0">
                <a:latin typeface="Meiryo UI" panose="020B0604030504040204" pitchFamily="50" charset="-128"/>
                <a:ea typeface="Meiryo UI" panose="020B0604030504040204" pitchFamily="50" charset="-128"/>
              </a:rPr>
              <a:t>大阪府・市）</a:t>
            </a:r>
          </a:p>
        </p:txBody>
      </p:sp>
      <p:grpSp>
        <p:nvGrpSpPr>
          <p:cNvPr id="4" name="グループ化 3"/>
          <p:cNvGrpSpPr/>
          <p:nvPr/>
        </p:nvGrpSpPr>
        <p:grpSpPr>
          <a:xfrm>
            <a:off x="1235409" y="2057907"/>
            <a:ext cx="3632957" cy="1231261"/>
            <a:chOff x="1360099" y="4721040"/>
            <a:chExt cx="3632957" cy="1231261"/>
          </a:xfrm>
        </p:grpSpPr>
        <p:pic>
          <p:nvPicPr>
            <p:cNvPr id="63" name="図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5910" y="4881953"/>
              <a:ext cx="1597146" cy="1063385"/>
            </a:xfrm>
            <a:prstGeom prst="rect">
              <a:avLst/>
            </a:prstGeom>
            <a:ln w="25400">
              <a:noFill/>
              <a:prstDash val="sysDot"/>
            </a:ln>
          </p:spPr>
        </p:pic>
        <p:sp>
          <p:nvSpPr>
            <p:cNvPr id="64" name="正方形/長方形 63"/>
            <p:cNvSpPr/>
            <p:nvPr/>
          </p:nvSpPr>
          <p:spPr>
            <a:xfrm>
              <a:off x="3227460" y="4721040"/>
              <a:ext cx="1499889" cy="374461"/>
            </a:xfrm>
            <a:prstGeom prst="rect">
              <a:avLst/>
            </a:prstGeom>
          </p:spPr>
          <p:txBody>
            <a:bodyPr wrap="square">
              <a:spAutoFit/>
            </a:bodyPr>
            <a:lstStyle/>
            <a:p>
              <a:pPr marL="82064" marR="0" lvl="0" indent="-82064" algn="l" defTabSz="957700" rtl="0" eaLnBrk="1" fontAlgn="auto" latinLnBrk="0" hangingPunct="1">
                <a:lnSpc>
                  <a:spcPts val="1108"/>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738" b="1" i="0" u="none" strike="noStrike" kern="1200" cap="none" spc="0" normalizeH="0" baseline="0" noProof="0" dirty="0">
                  <a:ln>
                    <a:noFill/>
                  </a:ln>
                  <a:solidFill>
                    <a:prstClr val="black"/>
                  </a:solidFill>
                  <a:effectLst/>
                  <a:uLnTx/>
                  <a:uFillTx/>
                  <a:latin typeface="ＭＳ Ｐゴシック"/>
                  <a:ea typeface="Meiryo UI"/>
                  <a:cs typeface="+mn-cs"/>
                </a:rPr>
                <a:t>MIRAIZA</a:t>
              </a:r>
              <a:r>
                <a:rPr kumimoji="1" lang="ja-JP" altLang="en-US" sz="738" b="1" i="0" u="none" strike="noStrike" kern="1200" cap="none" spc="0" normalizeH="0" baseline="0" noProof="0" dirty="0">
                  <a:ln>
                    <a:noFill/>
                  </a:ln>
                  <a:solidFill>
                    <a:prstClr val="black"/>
                  </a:solidFill>
                  <a:effectLst/>
                  <a:uLnTx/>
                  <a:uFillTx/>
                  <a:latin typeface="ＭＳ Ｐゴシック"/>
                  <a:ea typeface="Meiryo UI"/>
                  <a:cs typeface="+mn-cs"/>
                </a:rPr>
                <a:t>　</a:t>
              </a:r>
              <a:r>
                <a:rPr kumimoji="1" lang="en-US" altLang="ja-JP" sz="738" b="1" i="0" u="none" strike="noStrike" kern="1200" cap="none" spc="0" normalizeH="0" baseline="0" noProof="0" dirty="0">
                  <a:ln>
                    <a:noFill/>
                  </a:ln>
                  <a:solidFill>
                    <a:prstClr val="black"/>
                  </a:solidFill>
                  <a:effectLst/>
                  <a:uLnTx/>
                  <a:uFillTx/>
                  <a:latin typeface="ＭＳ Ｐゴシック"/>
                  <a:ea typeface="Meiryo UI"/>
                  <a:cs typeface="+mn-cs"/>
                </a:rPr>
                <a:t>OSAKA-JO</a:t>
              </a:r>
              <a:endPar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2064" marR="0" lvl="0" indent="-82064" algn="l" defTabSz="957700" rtl="0" eaLnBrk="1" fontAlgn="auto" latinLnBrk="0" hangingPunct="1">
                <a:lnSpc>
                  <a:spcPts val="1108"/>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2017</a:t>
              </a: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738" b="1" i="0" u="none" strike="noStrike" kern="1200" cap="none" spc="0" normalizeH="0" baseline="0" noProof="0" dirty="0">
                  <a:ln>
                    <a:noFill/>
                  </a:ln>
                  <a:solidFill>
                    <a:prstClr val="black"/>
                  </a:solidFill>
                  <a:effectLst/>
                  <a:uLnTx/>
                  <a:uFillTx/>
                  <a:latin typeface="ＭＳ Ｐゴシック"/>
                  <a:ea typeface="Meiryo UI"/>
                  <a:cs typeface="+mn-cs"/>
                </a:rPr>
                <a:t>10</a:t>
              </a:r>
              <a:r>
                <a:rPr kumimoji="1" lang="ja-JP" altLang="en-US" sz="738" b="1" i="0" u="none" strike="noStrike" kern="1200" cap="none" spc="0" normalizeH="0" baseline="0" noProof="0" dirty="0">
                  <a:ln>
                    <a:noFill/>
                  </a:ln>
                  <a:solidFill>
                    <a:prstClr val="black"/>
                  </a:solidFill>
                  <a:effectLst/>
                  <a:uLnTx/>
                  <a:uFillTx/>
                  <a:latin typeface="ＭＳ Ｐゴシック"/>
                  <a:ea typeface="Meiryo UI"/>
                  <a:cs typeface="+mn-cs"/>
                </a:rPr>
                <a:t>月</a:t>
              </a:r>
              <a:r>
                <a:rPr kumimoji="1" lang="ja-JP" altLang="ja-JP" sz="738" b="1" i="0" u="none" strike="noStrike" kern="1200" cap="none" spc="0" normalizeH="0" baseline="0" noProof="0" dirty="0">
                  <a:ln>
                    <a:noFill/>
                  </a:ln>
                  <a:solidFill>
                    <a:prstClr val="black"/>
                  </a:solidFill>
                  <a:effectLst/>
                  <a:uLnTx/>
                  <a:uFillTx/>
                  <a:latin typeface="ＭＳ Ｐゴシック"/>
                  <a:ea typeface="Meiryo UI"/>
                  <a:cs typeface="+mn-cs"/>
                </a:rPr>
                <a:t>オープン</a:t>
              </a:r>
              <a:endParaRPr kumimoji="1" lang="en-US" altLang="ja-JP" sz="738" b="1" i="0" u="none" strike="noStrike" kern="1200" cap="none" spc="0" normalizeH="0" baseline="0" noProof="0" dirty="0">
                <a:ln>
                  <a:noFill/>
                </a:ln>
                <a:solidFill>
                  <a:prstClr val="black"/>
                </a:solidFill>
                <a:effectLst/>
                <a:uLnTx/>
                <a:uFillTx/>
                <a:latin typeface="ＭＳ Ｐゴシック"/>
                <a:ea typeface="Meiryo UI"/>
                <a:cs typeface="メイリオ" panose="020B0604030504040204" pitchFamily="50" charset="-128"/>
              </a:endParaRPr>
            </a:p>
          </p:txBody>
        </p:sp>
        <p:pic>
          <p:nvPicPr>
            <p:cNvPr id="66" name="図 6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28038" y="4888916"/>
              <a:ext cx="1908102" cy="1063385"/>
            </a:xfrm>
            <a:prstGeom prst="rect">
              <a:avLst/>
            </a:prstGeom>
            <a:ln w="25400">
              <a:noFill/>
              <a:prstDash val="sysDot"/>
            </a:ln>
            <a:effectLst/>
          </p:spPr>
        </p:pic>
        <p:sp>
          <p:nvSpPr>
            <p:cNvPr id="67" name="正方形/長方形 66"/>
            <p:cNvSpPr/>
            <p:nvPr/>
          </p:nvSpPr>
          <p:spPr>
            <a:xfrm>
              <a:off x="1360099" y="4724717"/>
              <a:ext cx="1781778" cy="374461"/>
            </a:xfrm>
            <a:prstGeom prst="rect">
              <a:avLst/>
            </a:prstGeom>
          </p:spPr>
          <p:txBody>
            <a:bodyPr wrap="square">
              <a:spAutoFit/>
            </a:bodyPr>
            <a:lstStyle/>
            <a:p>
              <a:pPr marL="82064" marR="0" lvl="0" indent="-82064" algn="l" defTabSz="957700" rtl="0" eaLnBrk="1" fontAlgn="auto" latinLnBrk="0" hangingPunct="1">
                <a:lnSpc>
                  <a:spcPts val="1108"/>
                </a:lnSpc>
                <a:spcBef>
                  <a:spcPts val="0"/>
                </a:spcBef>
                <a:spcAft>
                  <a:spcPts val="0"/>
                </a:spcAft>
                <a:buClrTx/>
                <a:buSzTx/>
                <a:buFontTx/>
                <a:buNone/>
                <a:tabLst/>
                <a:defRPr/>
              </a:pPr>
              <a:r>
                <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JO-TERRACE</a:t>
              </a: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OSAKA</a:t>
              </a:r>
            </a:p>
            <a:p>
              <a:pPr marL="82064" marR="0" lvl="0" indent="-82064" algn="l" defTabSz="957700" rtl="0" eaLnBrk="1" fontAlgn="auto" latinLnBrk="0" hangingPunct="1">
                <a:lnSpc>
                  <a:spcPts val="1108"/>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2017</a:t>
              </a: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年６月オープン</a:t>
              </a:r>
              <a:endPar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0" name="角丸四角形 39"/>
          <p:cNvSpPr/>
          <p:nvPr/>
        </p:nvSpPr>
        <p:spPr>
          <a:xfrm>
            <a:off x="228838" y="1316644"/>
            <a:ext cx="8633580" cy="646067"/>
          </a:xfrm>
          <a:prstGeom prst="roundRect">
            <a:avLst>
              <a:gd name="adj" fmla="val 13437"/>
            </a:avLst>
          </a:prstGeom>
          <a:noFill/>
          <a:ln w="5080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defTabSz="1056041">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大阪城公園はポテンシャルを活かしきれていない状態であったが、ＰＭＯ事業導入により、</a:t>
            </a:r>
            <a:r>
              <a:rPr kumimoji="0" lang="ja-JP" altLang="en-US" sz="1600" b="1" kern="0" dirty="0">
                <a:solidFill>
                  <a:prstClr val="black"/>
                </a:solidFill>
                <a:latin typeface="メイリオ" panose="020B0604030504040204" pitchFamily="50" charset="-128"/>
                <a:ea typeface="メイリオ" panose="020B0604030504040204" pitchFamily="50" charset="-128"/>
              </a:rPr>
              <a:t>民間事業者のノウハウ・資金力を投入。</a:t>
            </a:r>
            <a:endParaRPr kumimoji="0" lang="en-US" altLang="ja-JP" sz="1600" b="1" kern="0" dirty="0">
              <a:latin typeface="メイリオ" panose="020B0604030504040204" pitchFamily="50" charset="-128"/>
              <a:ea typeface="メイリオ" panose="020B0604030504040204" pitchFamily="50" charset="-128"/>
            </a:endParaRPr>
          </a:p>
        </p:txBody>
      </p:sp>
      <p:sp>
        <p:nvSpPr>
          <p:cNvPr id="68" name="テキスト ボックス 67"/>
          <p:cNvSpPr txBox="1"/>
          <p:nvPr/>
        </p:nvSpPr>
        <p:spPr>
          <a:xfrm>
            <a:off x="435701" y="3572575"/>
            <a:ext cx="8389958" cy="319639"/>
          </a:xfrm>
          <a:prstGeom prst="rect">
            <a:avLst/>
          </a:prstGeom>
          <a:noFill/>
        </p:spPr>
        <p:txBody>
          <a:bodyPr wrap="square" rtlCol="0">
            <a:spAutoFit/>
          </a:bodyPr>
          <a:lstStyle/>
          <a:p>
            <a:pPr lvl="0" defTabSz="884053">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○天王寺公園</a:t>
            </a:r>
            <a:r>
              <a:rPr lang="ja-JP" altLang="en-US" sz="1477" dirty="0">
                <a:solidFill>
                  <a:prstClr val="black"/>
                </a:solidFill>
                <a:latin typeface="Meiryo UI" panose="020B0604030504040204" pitchFamily="50" charset="-128"/>
                <a:ea typeface="Meiryo UI" panose="020B0604030504040204" pitchFamily="50" charset="-128"/>
              </a:rPr>
              <a:t>エントランスエリア</a:t>
            </a:r>
            <a:r>
              <a:rPr lang="ja-JP" altLang="en-US" sz="1477" dirty="0">
                <a:latin typeface="Meiryo UI" panose="020B0604030504040204" pitchFamily="50" charset="-128"/>
                <a:ea typeface="Meiryo UI" panose="020B0604030504040204" pitchFamily="50" charset="-128"/>
              </a:rPr>
              <a:t>魅力創造・管理運営事業</a:t>
            </a:r>
            <a:endParaRPr kumimoji="1" lang="en-US" altLang="ja-JP" sz="1477" b="0"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nvGrpSpPr>
          <p:cNvPr id="69" name="グループ化 68"/>
          <p:cNvGrpSpPr/>
          <p:nvPr/>
        </p:nvGrpSpPr>
        <p:grpSpPr>
          <a:xfrm>
            <a:off x="481406" y="4817203"/>
            <a:ext cx="8407385" cy="1129846"/>
            <a:chOff x="534561" y="5446745"/>
            <a:chExt cx="8407385" cy="1129846"/>
          </a:xfrm>
        </p:grpSpPr>
        <p:sp>
          <p:nvSpPr>
            <p:cNvPr id="72" name="円/楕円 25"/>
            <p:cNvSpPr/>
            <p:nvPr/>
          </p:nvSpPr>
          <p:spPr>
            <a:xfrm>
              <a:off x="651600" y="5488298"/>
              <a:ext cx="1852760" cy="719425"/>
            </a:xfrm>
            <a:prstGeom prst="ellipse">
              <a:avLst/>
            </a:prstGeom>
            <a:solidFill>
              <a:srgbClr val="64D864"/>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5020" rIns="0" bIns="35020" numCol="1" spcCol="0" rtlCol="0" fromWordArt="0" anchor="ctr" anchorCtr="0" forceAA="0" compatLnSpc="1">
              <a:prstTxWarp prst="textNoShape">
                <a:avLst/>
              </a:prstTxWarp>
              <a:noAutofit/>
            </a:bodyPr>
            <a:lstStyle/>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運営・維持管理</a:t>
              </a:r>
              <a:endParaRPr kumimoji="1" lang="en-US" altLang="ja-JP"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賑わい創出</a:t>
              </a:r>
              <a:endParaRPr kumimoji="1" lang="en-US" altLang="ja-JP"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（事業期間</a:t>
              </a:r>
              <a:r>
                <a:rPr kumimoji="1" lang="en-US" altLang="ja-JP"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a:t>
              </a:r>
              <a:r>
                <a:rPr kumimoji="1" lang="ja-JP" altLang="en-US"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年間）</a:t>
              </a:r>
              <a:endParaRPr kumimoji="1" lang="en-US" altLang="ja-JP"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3" name="正方形/長方形 72"/>
            <p:cNvSpPr/>
            <p:nvPr/>
          </p:nvSpPr>
          <p:spPr>
            <a:xfrm>
              <a:off x="2500564" y="5629020"/>
              <a:ext cx="4245859" cy="774315"/>
            </a:xfrm>
            <a:prstGeom prst="rect">
              <a:avLst/>
            </a:prstGeom>
          </p:spPr>
          <p:txBody>
            <a:bodyPr wrap="square">
              <a:spAutoFit/>
            </a:bodyPr>
            <a:lstStyle/>
            <a:p>
              <a:pPr marL="166780" marR="0" lvl="0" indent="-166780" algn="l" defTabSz="88405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資金調達</a:t>
              </a:r>
              <a:endPar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6780" marR="0" lvl="0" indent="-166780" algn="l" defTabSz="88405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テナントの企画・誘致</a:t>
              </a:r>
              <a:endPar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6780" marR="0" lvl="0" indent="-166780" algn="l" defTabSz="88405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公園ランドスケープ・店舗等の計画・設計・施工（</a:t>
              </a:r>
              <a:r>
                <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DBO</a:t>
              </a: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6780" marR="0" lvl="0" indent="-166780" algn="l" defTabSz="88405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イベントの企画・実施、プロモーション活動</a:t>
              </a:r>
              <a:endPar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4" name="正方形/長方形 73"/>
            <p:cNvSpPr/>
            <p:nvPr/>
          </p:nvSpPr>
          <p:spPr>
            <a:xfrm>
              <a:off x="6472733" y="5449023"/>
              <a:ext cx="2271776" cy="272062"/>
            </a:xfrm>
            <a:prstGeom prst="rect">
              <a:avLst/>
            </a:prstGeom>
          </p:spPr>
          <p:txBody>
            <a:bodyPr wrap="none">
              <a:sp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16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選定事業者：近鉄不動産（株）</a:t>
              </a:r>
              <a:endParaRPr kumimoji="1" lang="ja-JP" altLang="en-US" sz="1168"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75" name="図 7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409221" y="5690108"/>
              <a:ext cx="1246970" cy="830769"/>
            </a:xfrm>
            <a:prstGeom prst="rect">
              <a:avLst/>
            </a:prstGeom>
            <a:noFill/>
            <a:ln w="28575">
              <a:noFill/>
              <a:prstDash val="sysDot"/>
            </a:ln>
            <a:effectLst>
              <a:glow rad="101600">
                <a:schemeClr val="bg1"/>
              </a:glow>
            </a:effectLst>
          </p:spPr>
        </p:pic>
        <p:pic>
          <p:nvPicPr>
            <p:cNvPr id="7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7602" y="5686287"/>
              <a:ext cx="1242933" cy="830769"/>
            </a:xfrm>
            <a:prstGeom prst="rect">
              <a:avLst/>
            </a:prstGeom>
            <a:noFill/>
            <a:ln w="25400">
              <a:noFill/>
              <a:prstDash val="sysDot"/>
              <a:miter lim="800000"/>
              <a:headEnd/>
              <a:tailEnd/>
            </a:ln>
            <a:effectLst/>
          </p:spPr>
        </p:pic>
        <p:sp>
          <p:nvSpPr>
            <p:cNvPr id="77" name="正方形/長方形 76"/>
            <p:cNvSpPr/>
            <p:nvPr/>
          </p:nvSpPr>
          <p:spPr>
            <a:xfrm>
              <a:off x="534561" y="5446745"/>
              <a:ext cx="8407385" cy="1129846"/>
            </a:xfrm>
            <a:prstGeom prst="rect">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040" tIns="35020" rIns="35020" bIns="35020"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583"/>
                </a:spcBef>
                <a:spcAft>
                  <a:spcPts val="0"/>
                </a:spcAft>
                <a:buClrTx/>
                <a:buSzTx/>
                <a:buFontTx/>
                <a:buNone/>
                <a:tabLst/>
                <a:defRPr/>
              </a:pPr>
              <a:endParaRPr kumimoji="1" lang="en-US" altLang="ja-JP" sz="116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
        <p:nvSpPr>
          <p:cNvPr id="79" name="角丸四角形 78"/>
          <p:cNvSpPr/>
          <p:nvPr/>
        </p:nvSpPr>
        <p:spPr>
          <a:xfrm>
            <a:off x="244305" y="3836238"/>
            <a:ext cx="8633580" cy="646067"/>
          </a:xfrm>
          <a:prstGeom prst="roundRect">
            <a:avLst>
              <a:gd name="adj" fmla="val 13437"/>
            </a:avLst>
          </a:prstGeom>
          <a:noFill/>
          <a:ln w="5080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defTabSz="1056041">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天王寺公園エントランスエリアはポテンシャルを活かしきれていない状態であったが、民間事業者のトータルプロデュースにより、賑わいを創出するとともに運営・維持管理を実施。</a:t>
            </a:r>
            <a:endParaRPr kumimoji="0" lang="en-US" altLang="ja-JP" sz="1600" b="1" kern="0" dirty="0">
              <a:latin typeface="メイリオ" panose="020B0604030504040204" pitchFamily="50" charset="-128"/>
              <a:ea typeface="メイリオ" panose="020B0604030504040204" pitchFamily="50" charset="-128"/>
            </a:endParaRPr>
          </a:p>
        </p:txBody>
      </p:sp>
      <p:sp>
        <p:nvSpPr>
          <p:cNvPr id="80" name="角丸四角形 79"/>
          <p:cNvSpPr/>
          <p:nvPr/>
        </p:nvSpPr>
        <p:spPr>
          <a:xfrm>
            <a:off x="3886669" y="5972217"/>
            <a:ext cx="4927633" cy="646067"/>
          </a:xfrm>
          <a:prstGeom prst="roundRect">
            <a:avLst>
              <a:gd name="adj" fmla="val 13437"/>
            </a:avLst>
          </a:prstGeom>
          <a:noFill/>
          <a:ln w="5080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defTabSz="1056041">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➣詳細は、「大阪都市魅力創造戦略</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」を参照</a:t>
            </a:r>
            <a:endParaRPr kumimoji="0" lang="en-US" altLang="ja-JP" sz="1600" kern="0" dirty="0">
              <a:latin typeface="メイリオ" panose="020B0604030504040204" pitchFamily="50" charset="-128"/>
              <a:ea typeface="メイリオ" panose="020B0604030504040204" pitchFamily="50" charset="-128"/>
            </a:endParaRPr>
          </a:p>
        </p:txBody>
      </p:sp>
      <p:sp>
        <p:nvSpPr>
          <p:cNvPr id="2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332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53784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9" y="943004"/>
            <a:ext cx="8603087" cy="660437"/>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〇</a:t>
            </a:r>
            <a:r>
              <a:rPr kumimoji="1" lang="ja-JP" altLang="en-US" sz="1846" b="1" i="0" u="none" strike="noStrike" kern="1200" cap="none" spc="0" normalizeH="0" baseline="0" noProof="0" dirty="0">
                <a:ln>
                  <a:noFill/>
                </a:ln>
                <a:solidFill>
                  <a:prstClr val="black"/>
                </a:solidFill>
                <a:effectLst/>
                <a:uLnTx/>
                <a:uFillTx/>
                <a:latin typeface="Meiryo UI"/>
                <a:ea typeface="Meiryo UI"/>
                <a:cs typeface="+mn-cs"/>
              </a:rPr>
              <a:t>大阪が誇る文化を保存・継承し、国内外に情報発信</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していくことにより、大阪の魅力を</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　高める取組を実施。　　</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正方形/長方形 3"/>
          <p:cNvSpPr/>
          <p:nvPr/>
        </p:nvSpPr>
        <p:spPr>
          <a:xfrm>
            <a:off x="354172" y="1664490"/>
            <a:ext cx="8435661" cy="295008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schemeClr val="tx1"/>
                </a:solidFill>
                <a:effectLst/>
                <a:uLnTx/>
                <a:uFillTx/>
                <a:latin typeface="Meiryo UI"/>
                <a:ea typeface="Meiryo UI"/>
                <a:cs typeface="+mn-cs"/>
              </a:rPr>
              <a:t>■</a:t>
            </a:r>
            <a:r>
              <a:rPr kumimoji="1" lang="zh-TW" altLang="en-US" sz="1477" b="1" i="0" u="none" strike="noStrike" kern="1200" cap="none" spc="0" normalizeH="0" baseline="0" noProof="0" dirty="0">
                <a:ln>
                  <a:noFill/>
                </a:ln>
                <a:solidFill>
                  <a:schemeClr val="tx1"/>
                </a:solidFill>
                <a:effectLst/>
                <a:uLnTx/>
                <a:uFillTx/>
                <a:latin typeface="Meiryo UI"/>
                <a:ea typeface="Meiryo UI"/>
                <a:cs typeface="+mn-cs"/>
              </a:rPr>
              <a:t>文化芸術活性化</a:t>
            </a:r>
            <a:r>
              <a:rPr kumimoji="1" lang="en-US" altLang="zh-TW" sz="1477" b="1"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477" b="1" i="0" u="none" strike="noStrike" kern="1200" cap="none" spc="0" normalizeH="0" baseline="0" noProof="0" dirty="0">
                <a:ln>
                  <a:noFill/>
                </a:ln>
                <a:solidFill>
                  <a:schemeClr val="tx1"/>
                </a:solidFill>
                <a:effectLst/>
                <a:uLnTx/>
                <a:uFillTx/>
                <a:latin typeface="Meiryo UI"/>
                <a:ea typeface="Meiryo UI"/>
                <a:cs typeface="+mn-cs"/>
              </a:rPr>
              <a:t>大阪文化芸術祭</a:t>
            </a:r>
            <a:r>
              <a:rPr kumimoji="1" lang="en-US" altLang="ja-JP" sz="1477" b="1"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477" b="1" i="0" u="none" strike="noStrike" kern="1200" cap="none" spc="0" normalizeH="0" baseline="0" noProof="0" dirty="0">
                <a:ln>
                  <a:noFill/>
                </a:ln>
                <a:solidFill>
                  <a:schemeClr val="tx1"/>
                </a:solidFill>
                <a:effectLst/>
                <a:uLnTx/>
                <a:uFillTx/>
                <a:latin typeface="Meiryo UI"/>
                <a:ea typeface="Meiryo UI"/>
                <a:cs typeface="+mn-cs"/>
              </a:rPr>
              <a:t>仮称</a:t>
            </a:r>
            <a:r>
              <a:rPr kumimoji="1" lang="en-US" altLang="ja-JP" sz="1477" b="1" i="0" u="none" strike="noStrike" kern="1200" cap="none" spc="0" normalizeH="0" baseline="0" noProof="0" dirty="0">
                <a:ln>
                  <a:noFill/>
                </a:ln>
                <a:solidFill>
                  <a:schemeClr val="tx1"/>
                </a:solidFill>
                <a:effectLst/>
                <a:uLnTx/>
                <a:uFillTx/>
                <a:latin typeface="Meiryo UI"/>
                <a:ea typeface="Meiryo UI"/>
                <a:cs typeface="+mn-cs"/>
              </a:rPr>
              <a:t>)</a:t>
            </a:r>
            <a:r>
              <a:rPr kumimoji="1" lang="en-US" altLang="zh-TW" sz="1477" b="1" i="0" u="none" strike="noStrike" kern="1200" cap="none" spc="0" normalizeH="0" baseline="0" noProof="0" dirty="0">
                <a:ln>
                  <a:noFill/>
                </a:ln>
                <a:solidFill>
                  <a:schemeClr val="tx1"/>
                </a:solidFill>
                <a:effectLst/>
                <a:uLnTx/>
                <a:uFillTx/>
                <a:latin typeface="Meiryo UI"/>
                <a:ea typeface="Meiryo UI"/>
                <a:cs typeface="+mn-cs"/>
              </a:rPr>
              <a:t>)</a:t>
            </a:r>
            <a:r>
              <a:rPr kumimoji="1" lang="zh-TW" altLang="en-US" sz="1477" b="1" i="0" u="none" strike="noStrike" kern="1200" cap="none" spc="0" normalizeH="0" baseline="0" noProof="0" dirty="0">
                <a:ln>
                  <a:noFill/>
                </a:ln>
                <a:solidFill>
                  <a:schemeClr val="tx1"/>
                </a:solidFill>
                <a:effectLst/>
                <a:uLnTx/>
                <a:uFillTx/>
                <a:latin typeface="Meiryo UI"/>
                <a:ea typeface="Meiryo UI"/>
                <a:cs typeface="+mn-cs"/>
              </a:rPr>
              <a:t>事業</a:t>
            </a:r>
            <a:r>
              <a:rPr kumimoji="1" lang="ja-JP" altLang="en-US" sz="1477" b="1"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477" b="1" i="0" u="none" strike="noStrike" kern="1200" cap="none" spc="0" normalizeH="0" baseline="0" noProof="0" dirty="0">
                <a:ln>
                  <a:noFill/>
                </a:ln>
                <a:solidFill>
                  <a:schemeClr val="tx1"/>
                </a:solidFill>
                <a:effectLst/>
                <a:uLnTx/>
                <a:uFillTx/>
                <a:latin typeface="Meiryo UI"/>
                <a:ea typeface="Meiryo UI"/>
                <a:cs typeface="+mn-cs"/>
              </a:rPr>
              <a:t>2023</a:t>
            </a:r>
            <a:r>
              <a:rPr kumimoji="1" lang="ja-JP" altLang="en-US" sz="1477" b="1" i="0" u="none" strike="noStrike" kern="1200" cap="none" spc="0" normalizeH="0" baseline="0" noProof="0" dirty="0">
                <a:ln>
                  <a:noFill/>
                </a:ln>
                <a:solidFill>
                  <a:schemeClr val="tx1"/>
                </a:solidFill>
                <a:effectLst/>
                <a:uLnTx/>
                <a:uFillTx/>
                <a:latin typeface="Meiryo UI"/>
                <a:ea typeface="Meiryo UI"/>
                <a:cs typeface="+mn-cs"/>
              </a:rPr>
              <a:t>～）</a:t>
            </a:r>
            <a:endParaRPr kumimoji="1" lang="en-US" altLang="zh-TW" sz="1477" b="1"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schemeClr val="tx1"/>
                </a:solidFill>
                <a:effectLst/>
                <a:uLnTx/>
                <a:uFillTx/>
                <a:latin typeface="Meiryo UI"/>
                <a:ea typeface="Meiryo UI"/>
                <a:cs typeface="+mn-cs"/>
              </a:rPr>
              <a:t>　</a:t>
            </a: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・大阪・関西万博を好機と捉え、府市連携のもと、大阪が誇る上方伝統芸能や</a:t>
            </a:r>
            <a:endParaRPr kumimoji="1" lang="en-US" altLang="ja-JP" sz="1477"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　　音楽、アートなど多彩で豊かな文化の魅力を発信し、万博の機運醸成を</a:t>
            </a:r>
            <a:endParaRPr kumimoji="1" lang="en-US" altLang="ja-JP" sz="1477"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　　図るとともに、大阪の成長につなげていく。府内各地のホールや万博記念公園、</a:t>
            </a:r>
            <a:endParaRPr kumimoji="1" lang="en-US" altLang="ja-JP" sz="1477"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　　大阪城、中之島エリア等で、様々な文化芸術プログラムを実施し、文化芸術活動</a:t>
            </a:r>
            <a:endParaRPr kumimoji="1" lang="en-US" altLang="ja-JP" sz="1477"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　　を活性化させ、</a:t>
            </a:r>
            <a:r>
              <a:rPr kumimoji="1" lang="en-US" altLang="ja-JP" sz="1477" b="0" i="0" u="none" strike="noStrike" kern="1200" cap="none" spc="0" normalizeH="0" baseline="0" noProof="0" dirty="0">
                <a:ln>
                  <a:noFill/>
                </a:ln>
                <a:solidFill>
                  <a:schemeClr val="tx1"/>
                </a:solidFill>
                <a:effectLst/>
                <a:uLnTx/>
                <a:uFillTx/>
                <a:latin typeface="Meiryo UI"/>
                <a:ea typeface="Meiryo UI"/>
                <a:cs typeface="+mn-cs"/>
              </a:rPr>
              <a:t>2025</a:t>
            </a: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年度の大規模な文化芸術祭の開催につなげる。</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schemeClr val="tx1"/>
                </a:solidFill>
                <a:effectLst/>
                <a:uLnTx/>
                <a:uFillTx/>
                <a:latin typeface="Meiryo UI"/>
                <a:ea typeface="Meiryo UI"/>
                <a:cs typeface="+mn-cs"/>
              </a:rPr>
              <a:t>■大阪文化資源魅力向上事業（</a:t>
            </a:r>
            <a:r>
              <a:rPr kumimoji="1" lang="en-US" altLang="ja-JP" sz="1477" b="1" i="0" u="none" strike="noStrike" kern="1200" cap="none" spc="0" normalizeH="0" baseline="0" noProof="0" dirty="0">
                <a:ln>
                  <a:noFill/>
                </a:ln>
                <a:solidFill>
                  <a:schemeClr val="tx1"/>
                </a:solidFill>
                <a:effectLst/>
                <a:uLnTx/>
                <a:uFillTx/>
                <a:latin typeface="Meiryo UI"/>
                <a:ea typeface="Meiryo UI"/>
                <a:cs typeface="+mn-cs"/>
              </a:rPr>
              <a:t>2017</a:t>
            </a:r>
            <a:r>
              <a:rPr kumimoji="1" lang="ja-JP" altLang="en-US" sz="1477" b="1"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200" b="0" i="0" u="none" strike="noStrike" kern="1200" cap="none" spc="0" normalizeH="0" baseline="0" noProof="0" dirty="0">
                <a:ln>
                  <a:noFill/>
                </a:ln>
                <a:solidFill>
                  <a:schemeClr val="tx1"/>
                </a:solidFill>
                <a:effectLst/>
                <a:uLnTx/>
                <a:uFillTx/>
                <a:latin typeface="Meiryo UI"/>
                <a:ea typeface="Meiryo UI"/>
                <a:cs typeface="+mn-cs"/>
              </a:rPr>
              <a:t>2023</a:t>
            </a: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年度から大阪文化芸術フェスより名称変更</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  ・文化芸術プログラムの実施により、文化を楽しむ機会を創出するとともに、府内全域に</a:t>
            </a:r>
            <a:endParaRPr kumimoji="1" lang="en-US" altLang="ja-JP" sz="1477"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　　多くの観光客を呼び込む。</a:t>
            </a:r>
            <a:r>
              <a:rPr kumimoji="1" lang="en-US" altLang="ja-JP" sz="1477" b="0" i="0" u="none" strike="noStrike" kern="1200" cap="none" spc="0" normalizeH="0" baseline="0" noProof="0" dirty="0">
                <a:ln>
                  <a:noFill/>
                </a:ln>
                <a:solidFill>
                  <a:schemeClr val="tx1"/>
                </a:solidFill>
                <a:effectLst/>
                <a:uLnTx/>
                <a:uFillTx/>
                <a:latin typeface="Meiryo UI"/>
                <a:ea typeface="Meiryo UI"/>
                <a:cs typeface="+mn-cs"/>
              </a:rPr>
              <a:t>2023</a:t>
            </a: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年度以降は万博の開催を見据え、府内各地にある</a:t>
            </a:r>
            <a:endParaRPr kumimoji="1" lang="en-US" altLang="ja-JP" sz="1477"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　　文化資源を舞台とした公演等を実施し、地域の魅力向上を図る。</a:t>
            </a:r>
            <a:endParaRPr kumimoji="1" lang="en-US" altLang="ja-JP" sz="1477"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　　　</a:t>
            </a:r>
            <a:r>
              <a:rPr kumimoji="1" lang="en-US" altLang="ja-JP" sz="1477" b="0" i="0" u="none" strike="noStrike" kern="1200" cap="none" spc="0" normalizeH="0" baseline="0" noProof="0" dirty="0">
                <a:ln>
                  <a:noFill/>
                </a:ln>
                <a:solidFill>
                  <a:schemeClr val="tx1"/>
                </a:solidFill>
                <a:effectLst/>
                <a:uLnTx/>
                <a:uFillTx/>
                <a:latin typeface="Meiryo UI"/>
                <a:ea typeface="Meiryo UI"/>
                <a:cs typeface="+mn-cs"/>
              </a:rPr>
              <a:t>【2017</a:t>
            </a: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年度実績</a:t>
            </a:r>
            <a:r>
              <a:rPr kumimoji="1" lang="en-US" altLang="ja-JP" sz="1477" b="0" i="0" u="none" strike="noStrike" kern="1200" cap="none" spc="0" normalizeH="0" baseline="0" noProof="0" dirty="0">
                <a:ln>
                  <a:noFill/>
                </a:ln>
                <a:solidFill>
                  <a:schemeClr val="tx1"/>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　　　　・主催プログラム：</a:t>
            </a:r>
            <a:r>
              <a:rPr kumimoji="1" lang="en-US" altLang="ja-JP" sz="1477" b="0" i="0" u="none" strike="noStrike" kern="1200" cap="none" spc="0" normalizeH="0" baseline="0" noProof="0" dirty="0">
                <a:ln>
                  <a:noFill/>
                </a:ln>
                <a:solidFill>
                  <a:schemeClr val="tx1"/>
                </a:solidFill>
                <a:effectLst/>
                <a:uLnTx/>
                <a:uFillTx/>
                <a:latin typeface="Meiryo UI"/>
                <a:ea typeface="Meiryo UI"/>
                <a:cs typeface="+mn-cs"/>
              </a:rPr>
              <a:t>14</a:t>
            </a: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件・</a:t>
            </a:r>
            <a:r>
              <a:rPr kumimoji="1" lang="en-US" altLang="ja-JP" sz="1477" b="0" i="0" u="none" strike="noStrike" kern="1200" cap="none" spc="0" normalizeH="0" baseline="0" noProof="0" dirty="0">
                <a:ln>
                  <a:noFill/>
                </a:ln>
                <a:solidFill>
                  <a:schemeClr val="tx1"/>
                </a:solidFill>
                <a:effectLst/>
                <a:uLnTx/>
                <a:uFillTx/>
                <a:latin typeface="Meiryo UI"/>
                <a:ea typeface="Meiryo UI"/>
                <a:cs typeface="+mn-cs"/>
              </a:rPr>
              <a:t>22</a:t>
            </a: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公演・共催プログラム：</a:t>
            </a:r>
            <a:r>
              <a:rPr kumimoji="1" lang="en-US" altLang="ja-JP" sz="1477" b="0" i="0" u="none" strike="noStrike" kern="1200" cap="none" spc="0" normalizeH="0" baseline="0" noProof="0" dirty="0">
                <a:ln>
                  <a:noFill/>
                </a:ln>
                <a:solidFill>
                  <a:schemeClr val="tx1"/>
                </a:solidFill>
                <a:effectLst/>
                <a:uLnTx/>
                <a:uFillTx/>
                <a:latin typeface="Meiryo UI"/>
                <a:ea typeface="Meiryo UI"/>
                <a:cs typeface="+mn-cs"/>
              </a:rPr>
              <a:t>8</a:t>
            </a: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件・</a:t>
            </a:r>
            <a:r>
              <a:rPr kumimoji="1" lang="en-US" altLang="ja-JP" sz="1477" b="0" i="0" u="none" strike="noStrike" kern="1200" cap="none" spc="0" normalizeH="0" baseline="0" noProof="0" dirty="0">
                <a:ln>
                  <a:noFill/>
                </a:ln>
                <a:solidFill>
                  <a:schemeClr val="tx1"/>
                </a:solidFill>
                <a:effectLst/>
                <a:uLnTx/>
                <a:uFillTx/>
                <a:latin typeface="Meiryo UI"/>
                <a:ea typeface="Meiryo UI"/>
                <a:cs typeface="+mn-cs"/>
              </a:rPr>
              <a:t>28</a:t>
            </a: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公演</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992" y="1989845"/>
            <a:ext cx="1836840" cy="2232531"/>
          </a:xfrm>
          <a:prstGeom prst="rect">
            <a:avLst/>
          </a:prstGeom>
        </p:spPr>
      </p:pic>
      <p:sp>
        <p:nvSpPr>
          <p:cNvPr id="13" name="テキスト ボックス 12"/>
          <p:cNvSpPr txBox="1"/>
          <p:nvPr/>
        </p:nvSpPr>
        <p:spPr>
          <a:xfrm>
            <a:off x="270459" y="171616"/>
            <a:ext cx="5591595" cy="660437"/>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４　改革取組と成果</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（３）オール大阪での推進体制の整備 </a:t>
            </a:r>
            <a:r>
              <a:rPr kumimoji="1" lang="en-US" altLang="ja-JP"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大阪府・市）</a:t>
            </a:r>
          </a:p>
        </p:txBody>
      </p:sp>
      <p:sp>
        <p:nvSpPr>
          <p:cNvPr id="12" name="正方形/長方形 11"/>
          <p:cNvSpPr/>
          <p:nvPr/>
        </p:nvSpPr>
        <p:spPr>
          <a:xfrm>
            <a:off x="354169" y="4647210"/>
            <a:ext cx="8435661" cy="182712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正方形/長方形 16"/>
          <p:cNvSpPr/>
          <p:nvPr/>
        </p:nvSpPr>
        <p:spPr>
          <a:xfrm>
            <a:off x="354169" y="4747018"/>
            <a:ext cx="5730634" cy="1310615"/>
          </a:xfrm>
          <a:prstGeom prst="rect">
            <a:avLst/>
          </a:prstGeom>
          <a:noFill/>
          <a:ln>
            <a:noFill/>
          </a:ln>
        </p:spPr>
        <p:txBody>
          <a:bodyPr wrap="square" rtlCol="0">
            <a:spAutoFit/>
          </a:bodyPr>
          <a:lstStyle/>
          <a:p>
            <a:pPr marL="0" marR="0" lvl="0" indent="0" algn="l" defTabSz="957700" rtl="0" eaLnBrk="1" fontAlgn="auto" latinLnBrk="0" hangingPunct="1">
              <a:lnSpc>
                <a:spcPts val="1939"/>
              </a:lnSpc>
              <a:spcBef>
                <a:spcPts val="0"/>
              </a:spcBef>
              <a:spcAft>
                <a:spcPts val="0"/>
              </a:spcAft>
              <a:buClrTx/>
              <a:buSzTx/>
              <a:buFontTx/>
              <a:buNone/>
              <a:tabLst/>
              <a:defRPr/>
            </a:pPr>
            <a:r>
              <a:rPr kumimoji="1" lang="ja-JP" altLang="en-US" sz="147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■大阪中之島美術館の整備</a:t>
            </a:r>
            <a:endParaRPr kumimoji="1" lang="en-US" altLang="ja-JP" sz="1477"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82064" marR="0" lvl="0" indent="0" algn="l" defTabSz="957700" rtl="0" eaLnBrk="1" fontAlgn="auto" latinLnBrk="0" hangingPunct="1">
              <a:lnSpc>
                <a:spcPts val="1939"/>
              </a:lnSpc>
              <a:spcBef>
                <a:spcPts val="0"/>
              </a:spcBef>
              <a:spcAft>
                <a:spcPts val="0"/>
              </a:spcAft>
              <a:buClrTx/>
              <a:buSzTx/>
              <a:buFontTx/>
              <a:buNone/>
              <a:tabLst/>
              <a:defRPr/>
            </a:pPr>
            <a:r>
              <a:rPr kumimoji="1" lang="ja-JP" altLang="en-US" sz="147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・大阪市が所蔵する第一級のコレクションを活用して、市立美術館や東洋陶磁美術館とは異なる新たな魅力あふれる美術館を、</a:t>
            </a:r>
            <a:r>
              <a:rPr kumimoji="1" lang="en-US" altLang="ja-JP" sz="147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2021</a:t>
            </a:r>
            <a:r>
              <a:rPr kumimoji="1" lang="ja-JP" altLang="en-US" sz="147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年度に開館した。</a:t>
            </a:r>
            <a:r>
              <a:rPr kumimoji="1" lang="ja-JP" altLang="ja-JP" sz="147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歴史的にも文化的にも豊かな蓄積をもつ中之島の魅力向上に貢献。</a:t>
            </a:r>
            <a:endParaRPr kumimoji="1" lang="en-US" altLang="ja-JP" sz="147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pic>
        <p:nvPicPr>
          <p:cNvPr id="18" name="図 17"/>
          <p:cNvPicPr>
            <a:picLocks noChangeAspect="1"/>
          </p:cNvPicPr>
          <p:nvPr/>
        </p:nvPicPr>
        <p:blipFill>
          <a:blip r:embed="rId4"/>
          <a:stretch>
            <a:fillRect/>
          </a:stretch>
        </p:blipFill>
        <p:spPr>
          <a:xfrm>
            <a:off x="6117653" y="4879878"/>
            <a:ext cx="2435524" cy="1386104"/>
          </a:xfrm>
          <a:prstGeom prst="rect">
            <a:avLst/>
          </a:prstGeom>
        </p:spPr>
      </p:pic>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333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6814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7" y="868962"/>
            <a:ext cx="8603087" cy="660437"/>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a:ea typeface="Meiryo UI"/>
                <a:cs typeface="+mn-cs"/>
              </a:rPr>
              <a:t>〇大阪の魅力を世界に発信する大きなインパクトとなる、</a:t>
            </a:r>
            <a:r>
              <a:rPr lang="ja-JP" altLang="en-US" sz="1846" b="1" dirty="0">
                <a:latin typeface="Meiryo UI"/>
                <a:ea typeface="Meiryo UI"/>
              </a:rPr>
              <a:t>大阪・関西万博</a:t>
            </a:r>
            <a:r>
              <a:rPr kumimoji="1" lang="ja-JP" altLang="en-US" sz="1846" b="0" i="0" u="none" strike="noStrike" kern="1200" cap="none" spc="0" normalizeH="0" baseline="0" noProof="0" dirty="0">
                <a:ln>
                  <a:noFill/>
                </a:ln>
                <a:effectLst/>
                <a:uLnTx/>
                <a:uFillTx/>
                <a:latin typeface="Meiryo UI"/>
                <a:ea typeface="Meiryo UI"/>
                <a:cs typeface="+mn-cs"/>
              </a:rPr>
              <a:t>や、</a:t>
            </a:r>
            <a:r>
              <a:rPr kumimoji="1" lang="ja-JP" altLang="en-US" sz="1846" b="1" i="0" u="none" strike="noStrike" kern="1200" cap="none" spc="0" normalizeH="0" baseline="0" noProof="0" dirty="0">
                <a:ln>
                  <a:noFill/>
                </a:ln>
                <a:effectLst/>
                <a:uLnTx/>
                <a:uFillTx/>
                <a:latin typeface="Meiryo UI"/>
                <a:ea typeface="Meiryo UI"/>
                <a:cs typeface="+mn-cs"/>
              </a:rPr>
              <a:t>「統合型リ　</a:t>
            </a:r>
            <a:endParaRPr kumimoji="1" lang="en-US" altLang="ja-JP" sz="1846" b="1"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846" b="1" dirty="0">
                <a:latin typeface="Meiryo UI"/>
                <a:ea typeface="Meiryo UI"/>
              </a:rPr>
              <a:t>　</a:t>
            </a:r>
            <a:r>
              <a:rPr kumimoji="1" lang="ja-JP" altLang="en-US" sz="1846" b="1" i="0" u="none" strike="noStrike" kern="1200" cap="none" spc="0" normalizeH="0" baseline="0" noProof="0" dirty="0">
                <a:ln>
                  <a:noFill/>
                </a:ln>
                <a:effectLst/>
                <a:uLnTx/>
                <a:uFillTx/>
                <a:latin typeface="Meiryo UI"/>
                <a:ea typeface="Meiryo UI"/>
                <a:cs typeface="+mn-cs"/>
              </a:rPr>
              <a:t>ゾート（ＩＲ）」</a:t>
            </a:r>
            <a:r>
              <a:rPr kumimoji="1" lang="ja-JP" altLang="en-US" sz="1846" b="0" i="0" u="none" strike="noStrike" kern="1200" cap="none" spc="0" normalizeH="0" baseline="0" noProof="0" dirty="0">
                <a:ln>
                  <a:noFill/>
                </a:ln>
                <a:effectLst/>
                <a:uLnTx/>
                <a:uFillTx/>
                <a:latin typeface="Meiryo UI"/>
                <a:ea typeface="Meiryo UI"/>
                <a:cs typeface="+mn-cs"/>
              </a:rPr>
              <a:t>の夢洲への立地推進、</a:t>
            </a:r>
            <a:r>
              <a:rPr kumimoji="1" lang="en-US" altLang="ja-JP" sz="1846" b="1" i="0" u="none" strike="noStrike" kern="1200" cap="none" spc="0" normalizeH="0" baseline="0" noProof="0" dirty="0">
                <a:ln>
                  <a:noFill/>
                </a:ln>
                <a:effectLst/>
                <a:uLnTx/>
                <a:uFillTx/>
                <a:latin typeface="Meiryo UI"/>
                <a:ea typeface="Meiryo UI"/>
                <a:cs typeface="+mn-cs"/>
              </a:rPr>
              <a:t>G20</a:t>
            </a:r>
            <a:r>
              <a:rPr kumimoji="1" lang="ja-JP" altLang="en-US" sz="1846" b="1" i="0" u="none" strike="noStrike" kern="1200" cap="none" spc="0" normalizeH="0" baseline="0" noProof="0" dirty="0">
                <a:ln>
                  <a:noFill/>
                </a:ln>
                <a:effectLst/>
                <a:uLnTx/>
                <a:uFillTx/>
                <a:latin typeface="Meiryo UI"/>
                <a:ea typeface="Meiryo UI"/>
                <a:cs typeface="+mn-cs"/>
              </a:rPr>
              <a:t>大阪サミット</a:t>
            </a:r>
            <a:r>
              <a:rPr kumimoji="1" lang="ja-JP" altLang="en-US" sz="1846" b="0" i="0" u="none" strike="noStrike" kern="1200" cap="none" spc="0" normalizeH="0" baseline="0" noProof="0" dirty="0">
                <a:ln>
                  <a:noFill/>
                </a:ln>
                <a:effectLst/>
                <a:uLnTx/>
                <a:uFillTx/>
                <a:latin typeface="Meiryo UI"/>
                <a:ea typeface="Meiryo UI"/>
                <a:cs typeface="+mn-cs"/>
              </a:rPr>
              <a:t>の開催に向けた取組を実施。</a:t>
            </a:r>
            <a:endParaRPr kumimoji="1" lang="en-US" altLang="ja-JP" sz="1846" b="0" i="0" u="none" strike="noStrike" kern="1200" cap="none" spc="0" normalizeH="0" baseline="0" noProof="0" dirty="0">
              <a:ln>
                <a:noFill/>
              </a:ln>
              <a:effectLst/>
              <a:uLnTx/>
              <a:uFillTx/>
              <a:latin typeface="Meiryo UI"/>
              <a:ea typeface="Meiryo UI"/>
              <a:cs typeface="+mn-cs"/>
            </a:endParaRPr>
          </a:p>
        </p:txBody>
      </p:sp>
      <p:sp>
        <p:nvSpPr>
          <p:cNvPr id="17" name="テキスト ボックス 16"/>
          <p:cNvSpPr txBox="1"/>
          <p:nvPr/>
        </p:nvSpPr>
        <p:spPr>
          <a:xfrm>
            <a:off x="108000" y="2252849"/>
            <a:ext cx="8972257" cy="1196308"/>
          </a:xfrm>
          <a:prstGeom prst="rect">
            <a:avLst/>
          </a:prstGeom>
          <a:solidFill>
            <a:srgbClr val="FFFFFF"/>
          </a:solidFill>
          <a:ln w="26425" cap="flat" cmpd="sng" algn="ctr">
            <a:solidFill>
              <a:srgbClr val="F5C040"/>
            </a:solidFill>
            <a:prstDash val="solid"/>
          </a:ln>
          <a:effectLst/>
        </p:spPr>
        <p:txBody>
          <a:bodyPr wrap="square" lIns="84387" tIns="99669" rIns="84387" bIns="99669" rtlCol="0">
            <a:noAutofit/>
          </a:bodyPr>
          <a:lstStyle/>
          <a:p>
            <a:pPr marL="0" marR="0" lvl="0" indent="0" algn="l" defTabSz="957700" rtl="0" eaLnBrk="1" fontAlgn="base" latinLnBrk="0" hangingPunct="1">
              <a:lnSpc>
                <a:spcPts val="1846"/>
              </a:lnSpc>
              <a:spcBef>
                <a:spcPts val="92"/>
              </a:spcBef>
              <a:spcAft>
                <a:spcPts val="92"/>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一過性のイベントに終わらせず、</a:t>
            </a:r>
            <a:r>
              <a:rPr kumimoji="1" lang="ja-JP" altLang="en-US"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大阪／関西全体でイノベーションを巻き起こし、経済を活性化。</a:t>
            </a:r>
            <a:endParaRPr kumimoji="1" lang="en-US" altLang="ja-JP"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endParaRPr>
          </a:p>
          <a:p>
            <a:pPr marL="0" marR="0" lvl="0" indent="0" algn="l" defTabSz="957700" rtl="0" eaLnBrk="1" fontAlgn="base" latinLnBrk="0" hangingPunct="1">
              <a:lnSpc>
                <a:spcPts val="1846"/>
              </a:lnSpc>
              <a:spcBef>
                <a:spcPts val="92"/>
              </a:spcBef>
              <a:spcAft>
                <a:spcPts val="92"/>
              </a:spcAft>
              <a:buClrTx/>
              <a:buSzTx/>
              <a:buFontTx/>
              <a:buNone/>
              <a:tabLst/>
              <a:defRPr/>
            </a:pPr>
            <a:r>
              <a:rPr kumimoji="1" lang="ja-JP" altLang="en-US"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■テ  ー  マ　 「いのち輝く未来社会のデザイン」 </a:t>
            </a:r>
            <a:r>
              <a:rPr kumimoji="1" lang="ja-JP" altLang="en-US" sz="1292"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a:t>
            </a:r>
            <a:r>
              <a:rPr kumimoji="1" lang="en-US" altLang="ja-JP" sz="1292"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Designing Future Society for Our Lives</a:t>
            </a:r>
            <a:r>
              <a:rPr kumimoji="1" lang="ja-JP" altLang="en-US" sz="1292"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defTabSz="957700" fontAlgn="base">
              <a:lnSpc>
                <a:spcPts val="1846"/>
              </a:lnSpc>
              <a:spcBef>
                <a:spcPts val="92"/>
              </a:spcBef>
              <a:spcAft>
                <a:spcPts val="92"/>
              </a:spcAft>
              <a:defRPr/>
            </a:pPr>
            <a:r>
              <a:rPr lang="ja-JP" altLang="en-US" sz="1477" b="1" dirty="0">
                <a:latin typeface="Meiryo UI" panose="020B0604030504040204" pitchFamily="50" charset="-128"/>
                <a:ea typeface="Meiryo UI" panose="020B0604030504040204" pitchFamily="50" charset="-128"/>
                <a:cs typeface="Meiryo UI" panose="020B0604030504040204" pitchFamily="50" charset="-128"/>
                <a:sym typeface="+mn-ea"/>
              </a:rPr>
              <a:t>■想定来場者数　</a:t>
            </a:r>
            <a:r>
              <a:rPr lang="en-US" altLang="ja-JP" sz="1477" b="1" dirty="0">
                <a:latin typeface="Meiryo UI" panose="020B0604030504040204" pitchFamily="50" charset="-128"/>
                <a:ea typeface="Meiryo UI" panose="020B0604030504040204" pitchFamily="50" charset="-128"/>
                <a:cs typeface="Meiryo UI" panose="020B0604030504040204" pitchFamily="50" charset="-128"/>
                <a:sym typeface="+mn-ea"/>
              </a:rPr>
              <a:t>2,820</a:t>
            </a:r>
            <a:r>
              <a:rPr lang="ja-JP" altLang="en-US" sz="1477" b="1" dirty="0">
                <a:latin typeface="Meiryo UI" panose="020B0604030504040204" pitchFamily="50" charset="-128"/>
                <a:ea typeface="Meiryo UI" panose="020B0604030504040204" pitchFamily="50" charset="-128"/>
                <a:cs typeface="Meiryo UI" panose="020B0604030504040204" pitchFamily="50" charset="-128"/>
                <a:sym typeface="+mn-ea"/>
              </a:rPr>
              <a:t>万人</a:t>
            </a:r>
            <a:endParaRPr lang="en-US" altLang="ja-JP" sz="1477" b="1" dirty="0">
              <a:latin typeface="Meiryo UI" panose="020B0604030504040204" pitchFamily="50" charset="-128"/>
              <a:ea typeface="Meiryo UI" panose="020B0604030504040204" pitchFamily="50" charset="-128"/>
              <a:cs typeface="Meiryo UI" panose="020B0604030504040204" pitchFamily="50" charset="-128"/>
              <a:sym typeface="+mn-ea"/>
            </a:endParaRPr>
          </a:p>
        </p:txBody>
      </p:sp>
      <p:sp>
        <p:nvSpPr>
          <p:cNvPr id="24" name="角丸四角形 23"/>
          <p:cNvSpPr/>
          <p:nvPr/>
        </p:nvSpPr>
        <p:spPr>
          <a:xfrm>
            <a:off x="108000" y="1959186"/>
            <a:ext cx="8972257" cy="332308"/>
          </a:xfrm>
          <a:prstGeom prst="roundRect">
            <a:avLst>
              <a:gd name="adj" fmla="val 0"/>
            </a:avLst>
          </a:prstGeom>
          <a:solidFill>
            <a:srgbClr val="F5C040">
              <a:lumMod val="40000"/>
              <a:lumOff val="60000"/>
            </a:srgbClr>
          </a:solidFill>
          <a:ln w="25400" cap="flat" cmpd="sng" algn="ctr">
            <a:solidFill>
              <a:srgbClr val="F5C040"/>
            </a:solidFill>
            <a:prstDash val="solid"/>
          </a:ln>
          <a:effectLst/>
        </p:spPr>
        <p:txBody>
          <a:bodyPr vert="horz" lIns="84387" tIns="42193" rIns="84387" bIns="42193"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0" lang="ja-JP" altLang="en-US" sz="1477" b="1" kern="0" dirty="0">
                <a:latin typeface="Meiryo UI" panose="020B0604030504040204" pitchFamily="50" charset="-128"/>
                <a:ea typeface="Meiryo UI" panose="020B0604030504040204" pitchFamily="50" charset="-128"/>
                <a:cs typeface="Meiryo UI" panose="020B0604030504040204" pitchFamily="50" charset="-128"/>
              </a:rPr>
              <a:t>大阪・関西万博</a:t>
            </a:r>
            <a:r>
              <a:rPr kumimoji="0" lang="en-US" altLang="ja-JP"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開催決定</a:t>
            </a:r>
            <a:r>
              <a:rPr kumimoji="0" lang="en-US" altLang="ja-JP"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表 24"/>
          <p:cNvGraphicFramePr>
            <a:graphicFrameLocks noGrp="1"/>
          </p:cNvGraphicFramePr>
          <p:nvPr/>
        </p:nvGraphicFramePr>
        <p:xfrm>
          <a:off x="4731772" y="2909342"/>
          <a:ext cx="2415540" cy="391551"/>
        </p:xfrm>
        <a:graphic>
          <a:graphicData uri="http://schemas.openxmlformats.org/drawingml/2006/table">
            <a:tbl>
              <a:tblPr firstCol="1" bandRow="1">
                <a:tableStyleId>{5C22544A-7EE6-4342-B048-85BDC9FD1C3A}</a:tableStyleId>
              </a:tblPr>
              <a:tblGrid>
                <a:gridCol w="1441352">
                  <a:extLst>
                    <a:ext uri="{9D8B030D-6E8A-4147-A177-3AD203B41FA5}">
                      <a16:colId xmlns:a16="http://schemas.microsoft.com/office/drawing/2014/main" val="20000"/>
                    </a:ext>
                  </a:extLst>
                </a:gridCol>
                <a:gridCol w="974188">
                  <a:extLst>
                    <a:ext uri="{9D8B030D-6E8A-4147-A177-3AD203B41FA5}">
                      <a16:colId xmlns:a16="http://schemas.microsoft.com/office/drawing/2014/main" val="20001"/>
                    </a:ext>
                  </a:extLst>
                </a:gridCol>
              </a:tblGrid>
              <a:tr h="391551">
                <a:tc>
                  <a:txBody>
                    <a:bodyPr/>
                    <a:lstStyle/>
                    <a:p>
                      <a:pPr algn="ctr">
                        <a:lnSpc>
                          <a:spcPct val="100000"/>
                        </a:lnSpc>
                        <a:spcAft>
                          <a:spcPts val="0"/>
                        </a:spcAft>
                      </a:pPr>
                      <a:r>
                        <a:rPr lang="ja-JP" altLang="en-US" sz="1500" strike="noStrike"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経済波及効果</a:t>
                      </a:r>
                    </a:p>
                  </a:txBody>
                  <a:tcPr marL="63305" marR="63305" marT="0" marB="0" anchor="ctr"/>
                </a:tc>
                <a:tc>
                  <a:txBody>
                    <a:bodyPr/>
                    <a:lstStyle/>
                    <a:p>
                      <a:pPr algn="ctr">
                        <a:spcAft>
                          <a:spcPts val="0"/>
                        </a:spcAft>
                      </a:pPr>
                      <a:r>
                        <a:rPr lang="ja-JP" altLang="en-US" sz="1500" b="1"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約２兆円</a:t>
                      </a:r>
                    </a:p>
                  </a:txBody>
                  <a:tcPr marL="63305" marR="63305" marT="0" marB="0" anchor="ctr"/>
                </a:tc>
                <a:extLst>
                  <a:ext uri="{0D108BD9-81ED-4DB2-BD59-A6C34878D82A}">
                    <a16:rowId xmlns:a16="http://schemas.microsoft.com/office/drawing/2014/main" val="10000"/>
                  </a:ext>
                </a:extLst>
              </a:tr>
            </a:tbl>
          </a:graphicData>
        </a:graphic>
      </p:graphicFrame>
      <p:sp>
        <p:nvSpPr>
          <p:cNvPr id="33" name="テキスト ボックス 32"/>
          <p:cNvSpPr txBox="1"/>
          <p:nvPr/>
        </p:nvSpPr>
        <p:spPr>
          <a:xfrm>
            <a:off x="108000" y="5343218"/>
            <a:ext cx="8972257" cy="1196308"/>
          </a:xfrm>
          <a:prstGeom prst="rect">
            <a:avLst/>
          </a:prstGeom>
          <a:noFill/>
          <a:ln w="26425" cap="flat" cmpd="sng" algn="ctr">
            <a:solidFill>
              <a:srgbClr val="F5C040"/>
            </a:solidFill>
            <a:prstDash val="solid"/>
          </a:ln>
          <a:effectLst/>
        </p:spPr>
        <p:txBody>
          <a:bodyPr wrap="square" lIns="84387" tIns="99669" rIns="84387" bIns="99669" rtlCol="0">
            <a:noAutofit/>
          </a:bodyPr>
          <a:lstStyle/>
          <a:p>
            <a:pPr marL="0" marR="0" lvl="0" indent="0" algn="l" defTabSz="957700" rtl="0" eaLnBrk="1" fontAlgn="auto" latinLnBrk="0" hangingPunct="1">
              <a:lnSpc>
                <a:spcPts val="2585"/>
              </a:lnSpc>
              <a:spcBef>
                <a:spcPts val="0"/>
              </a:spcBef>
              <a:spcAft>
                <a:spcPts val="0"/>
              </a:spcAft>
              <a:buClr>
                <a:srgbClr val="00B0F0"/>
              </a:buClr>
              <a:buSzTx/>
              <a:buFontTx/>
              <a:buNone/>
              <a:tabLst/>
              <a:defRPr/>
            </a:pPr>
            <a:r>
              <a:rPr lang="ja-JP" altLang="en-US" sz="1477" dirty="0">
                <a:latin typeface="Meiryo UI" panose="020B0604030504040204" pitchFamily="50" charset="-128"/>
                <a:ea typeface="Meiryo UI" panose="020B0604030504040204" pitchFamily="50" charset="-128"/>
                <a:cs typeface="Meiryo UI" panose="020B0604030504040204" pitchFamily="50" charset="-128"/>
                <a:sym typeface="+mn-ea"/>
              </a:rPr>
              <a:t>大阪・関西万博</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を控える大阪・関西で</a:t>
            </a:r>
            <a:r>
              <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G20</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サミットを開催することは大きな意義を持つ。</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endParaRPr>
          </a:p>
          <a:p>
            <a:pPr marL="0" marR="0" lvl="0" indent="0" algn="l" defTabSz="957700" rtl="0" eaLnBrk="1" fontAlgn="auto" latinLnBrk="0" hangingPunct="1">
              <a:lnSpc>
                <a:spcPts val="2585"/>
              </a:lnSpc>
              <a:spcBef>
                <a:spcPts val="0"/>
              </a:spcBef>
              <a:spcAft>
                <a:spcPts val="0"/>
              </a:spcAft>
              <a:buClr>
                <a:srgbClr val="00B0F0"/>
              </a:buClr>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知名度・都市格向上や地域経済の活性化といったメリットも期待される。</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endParaRPr>
          </a:p>
          <a:p>
            <a:pPr marL="0" marR="0" lvl="0" indent="0" algn="l" defTabSz="957700" rtl="0" eaLnBrk="1" fontAlgn="auto" latinLnBrk="0" hangingPunct="1">
              <a:lnSpc>
                <a:spcPts val="2585"/>
              </a:lnSpc>
              <a:spcBef>
                <a:spcPts val="0"/>
              </a:spcBef>
              <a:spcAft>
                <a:spcPts val="0"/>
              </a:spcAft>
              <a:buClr>
                <a:srgbClr val="00B0F0"/>
              </a:buClr>
              <a:buSzTx/>
              <a:buFontTx/>
              <a:buNone/>
              <a:tabLst/>
              <a:defRPr/>
            </a:pPr>
            <a:r>
              <a:rPr kumimoji="1" lang="ja-JP" altLang="en-US"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■参加者　各国首脳、海外プレスなど</a:t>
            </a:r>
            <a:endParaRPr kumimoji="1" lang="en-US" altLang="ja-JP" sz="1477" b="1"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endParaRPr>
          </a:p>
          <a:p>
            <a:pPr marL="0" marR="0" lvl="0" indent="0" algn="l" defTabSz="957700" rtl="0" eaLnBrk="1" fontAlgn="auto" latinLnBrk="0" hangingPunct="1">
              <a:lnSpc>
                <a:spcPts val="2585"/>
              </a:lnSpc>
              <a:spcBef>
                <a:spcPts val="0"/>
              </a:spcBef>
              <a:spcAft>
                <a:spcPts val="0"/>
              </a:spcAft>
              <a:buClr>
                <a:srgbClr val="00B0F0"/>
              </a:buClr>
              <a:buSzTx/>
              <a:buFontTx/>
              <a:buNone/>
              <a:tabLst/>
              <a:defRPr/>
            </a:pPr>
            <a:endParaRPr kumimoji="1" lang="en-US" altLang="ja-JP"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endParaRPr>
          </a:p>
          <a:p>
            <a:pPr marL="0" marR="0" lvl="0" indent="0" algn="l" defTabSz="957700" rtl="0" eaLnBrk="1" fontAlgn="base" latinLnBrk="0" hangingPunct="1">
              <a:lnSpc>
                <a:spcPts val="1846"/>
              </a:lnSpc>
              <a:spcBef>
                <a:spcPts val="92"/>
              </a:spcBef>
              <a:spcAft>
                <a:spcPts val="92"/>
              </a:spcAft>
              <a:buClrTx/>
              <a:buSzTx/>
              <a:buFontTx/>
              <a:buNone/>
              <a:tabLst/>
              <a:defRPr/>
            </a:pPr>
            <a:endPar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108000" y="5049555"/>
            <a:ext cx="8972257" cy="332308"/>
          </a:xfrm>
          <a:prstGeom prst="roundRect">
            <a:avLst>
              <a:gd name="adj" fmla="val 0"/>
            </a:avLst>
          </a:prstGeom>
          <a:solidFill>
            <a:srgbClr val="F5C040">
              <a:lumMod val="40000"/>
              <a:lumOff val="60000"/>
            </a:srgbClr>
          </a:solidFill>
          <a:ln w="25400" cap="flat" cmpd="sng" algn="ctr">
            <a:solidFill>
              <a:srgbClr val="F5C040"/>
            </a:solidFill>
            <a:prstDash val="solid"/>
          </a:ln>
          <a:effectLst/>
        </p:spPr>
        <p:txBody>
          <a:bodyPr vert="horz" lIns="84387" tIns="42193" rIns="84387" bIns="42193"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0" lang="en-US" altLang="ja-JP"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G20</a:t>
            </a:r>
            <a:r>
              <a:rPr kumimoji="0" lang="ja-JP" altLang="en-US"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大阪サミット</a:t>
            </a:r>
            <a:r>
              <a:rPr kumimoji="0" lang="en-US" altLang="ja-JP"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開催済み</a:t>
            </a:r>
            <a:r>
              <a:rPr kumimoji="0" lang="en-US" altLang="ja-JP"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77"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00" y="5441992"/>
            <a:ext cx="2319673" cy="99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サブタイトル 2"/>
          <p:cNvSpPr txBox="1"/>
          <p:nvPr/>
        </p:nvSpPr>
        <p:spPr>
          <a:xfrm>
            <a:off x="4716000" y="6192000"/>
            <a:ext cx="2257812" cy="294524"/>
          </a:xfrm>
          <a:prstGeom prst="rect">
            <a:avLst/>
          </a:prstGeom>
          <a:ln w="6350">
            <a:noFill/>
          </a:ln>
        </p:spPr>
        <p:txBody>
          <a:bodyPr vert="horz" lIns="84384" tIns="42192" rIns="84384" bIns="42192"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108" b="0" i="0" u="none" strike="noStrike" kern="1200" cap="none" spc="0" normalizeH="0" baseline="0" noProof="0" dirty="0">
                <a:ln>
                  <a:noFill/>
                </a:ln>
                <a:solidFill>
                  <a:schemeClr val="tx1"/>
                </a:solidFill>
                <a:effectLst/>
                <a:uLnTx/>
                <a:uFillTx/>
                <a:latin typeface="ＭＳ Ｐゴシック" panose="020B0600070205080204" pitchFamily="50" charset="-128"/>
                <a:ea typeface="Meiryo UI"/>
                <a:cs typeface="Meiryo UI" panose="020B0604030504040204" pitchFamily="50" charset="-128"/>
              </a:rPr>
              <a:t>首脳会議場：インテックス大阪</a:t>
            </a:r>
          </a:p>
        </p:txBody>
      </p:sp>
      <p:sp>
        <p:nvSpPr>
          <p:cNvPr id="19" name="テキスト ボックス 18"/>
          <p:cNvSpPr txBox="1"/>
          <p:nvPr/>
        </p:nvSpPr>
        <p:spPr>
          <a:xfrm>
            <a:off x="270457" y="170744"/>
            <a:ext cx="5591595" cy="660437"/>
          </a:xfrm>
          <a:prstGeom prst="rect">
            <a:avLst/>
          </a:prstGeom>
          <a:noFill/>
        </p:spPr>
        <p:txBody>
          <a:bodyPr wrap="none" rtlCol="0">
            <a:spAutoFit/>
          </a:bodyPr>
          <a:lstStyle/>
          <a:p>
            <a:pPr lvl="0" defTabSz="957700">
              <a:defRPr/>
            </a:pPr>
            <a:r>
              <a:rPr lang="ja-JP" altLang="en-US" sz="1846" dirty="0">
                <a:latin typeface="Meiryo UI" panose="020B0604030504040204" pitchFamily="50" charset="-128"/>
                <a:ea typeface="Meiryo UI" panose="020B0604030504040204" pitchFamily="50" charset="-128"/>
              </a:rPr>
              <a:t>４　改革取組と成果</a:t>
            </a:r>
          </a:p>
          <a:p>
            <a:pPr lvl="0" defTabSz="957700">
              <a:defRPr/>
            </a:pPr>
            <a:r>
              <a:rPr lang="ja-JP" altLang="en-US" sz="1846" dirty="0">
                <a:latin typeface="Meiryo UI" panose="020B0604030504040204" pitchFamily="50" charset="-128"/>
                <a:ea typeface="Meiryo UI" panose="020B0604030504040204" pitchFamily="50" charset="-128"/>
              </a:rPr>
              <a:t>　（３）オール大阪での推進体制の整備 </a:t>
            </a:r>
            <a:r>
              <a:rPr lang="en-US" altLang="ja-JP" sz="1846" dirty="0">
                <a:latin typeface="Meiryo UI" panose="020B0604030504040204" pitchFamily="50" charset="-128"/>
                <a:ea typeface="Meiryo UI" panose="020B0604030504040204" pitchFamily="50" charset="-128"/>
              </a:rPr>
              <a:t>(</a:t>
            </a:r>
            <a:r>
              <a:rPr lang="ja-JP" altLang="en-US" sz="1846" dirty="0">
                <a:latin typeface="Meiryo UI" panose="020B0604030504040204" pitchFamily="50" charset="-128"/>
                <a:ea typeface="Meiryo UI" panose="020B0604030504040204" pitchFamily="50" charset="-128"/>
              </a:rPr>
              <a:t>大阪府・市）</a:t>
            </a:r>
          </a:p>
        </p:txBody>
      </p:sp>
      <p:sp>
        <p:nvSpPr>
          <p:cNvPr id="18" name="テキスト ボックス 17"/>
          <p:cNvSpPr txBox="1"/>
          <p:nvPr/>
        </p:nvSpPr>
        <p:spPr>
          <a:xfrm>
            <a:off x="108000" y="3802473"/>
            <a:ext cx="8972257" cy="1196308"/>
          </a:xfrm>
          <a:prstGeom prst="rect">
            <a:avLst/>
          </a:prstGeom>
          <a:solidFill>
            <a:srgbClr val="FFFFFF"/>
          </a:solidFill>
          <a:ln w="26425" cap="flat" cmpd="sng" algn="ctr">
            <a:solidFill>
              <a:srgbClr val="F5C040"/>
            </a:solidFill>
            <a:prstDash val="solid"/>
          </a:ln>
          <a:effectLst/>
        </p:spPr>
        <p:txBody>
          <a:bodyPr wrap="square" lIns="84387" tIns="99669" rIns="84387" bIns="99669" rtlCol="0">
            <a:noAutofit/>
          </a:bodyPr>
          <a:lstStyle/>
          <a:p>
            <a:pPr marL="0" marR="0" lvl="0" indent="0" algn="l" defTabSz="957700" rtl="0" eaLnBrk="1" fontAlgn="base" latinLnBrk="0" hangingPunct="1">
              <a:lnSpc>
                <a:spcPts val="1846"/>
              </a:lnSpc>
              <a:spcBef>
                <a:spcPts val="92"/>
              </a:spcBef>
              <a:spcAft>
                <a:spcPts val="92"/>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大阪・関西の持続的な経済成長のエンジンとなる</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endParaRPr>
          </a:p>
          <a:p>
            <a:pPr marL="0" marR="0" lvl="0" indent="0" algn="l" defTabSz="957700" rtl="0" eaLnBrk="1" fontAlgn="base" latinLnBrk="0" hangingPunct="1">
              <a:lnSpc>
                <a:spcPts val="1846"/>
              </a:lnSpc>
              <a:spcBef>
                <a:spcPts val="92"/>
              </a:spcBef>
              <a:spcAft>
                <a:spcPts val="92"/>
              </a:spcAft>
              <a:buClrTx/>
              <a:buSzTx/>
              <a:buFontTx/>
              <a:buNone/>
              <a:tabLst/>
              <a:defRPr/>
            </a:pPr>
            <a:r>
              <a:rPr kumimoji="1" lang="ja-JP" altLang="en-US"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「世界最高水準の成長型ＩＲ」</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rPr>
              <a:t>を実現。</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endParaRPr>
          </a:p>
          <a:p>
            <a:pPr lvl="0" defTabSz="957700" fontAlgn="base">
              <a:lnSpc>
                <a:spcPts val="1846"/>
              </a:lnSpc>
              <a:spcBef>
                <a:spcPts val="92"/>
              </a:spcBef>
              <a:spcAft>
                <a:spcPts val="92"/>
              </a:spcAft>
              <a:defRPr/>
            </a:pPr>
            <a:r>
              <a:rPr lang="ja-JP" altLang="en-US" sz="1477" dirty="0">
                <a:latin typeface="Meiryo UI" panose="020B0604030504040204" pitchFamily="50" charset="-128"/>
                <a:ea typeface="Meiryo UI" panose="020B0604030504040204" pitchFamily="50" charset="-128"/>
                <a:cs typeface="Meiryo UI" panose="020B0604030504040204" pitchFamily="50" charset="-128"/>
                <a:sym typeface="+mn-ea"/>
              </a:rPr>
              <a:t>「大阪・夢洲地区特定複合観光施設区域の整備に関する計画」が認定。</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sym typeface="+mn-ea"/>
            </a:endParaRPr>
          </a:p>
        </p:txBody>
      </p:sp>
      <p:sp>
        <p:nvSpPr>
          <p:cNvPr id="20" name="角丸四角形 19"/>
          <p:cNvSpPr/>
          <p:nvPr/>
        </p:nvSpPr>
        <p:spPr>
          <a:xfrm>
            <a:off x="108000" y="3508810"/>
            <a:ext cx="8972257" cy="332308"/>
          </a:xfrm>
          <a:prstGeom prst="roundRect">
            <a:avLst>
              <a:gd name="adj" fmla="val 0"/>
            </a:avLst>
          </a:prstGeom>
          <a:solidFill>
            <a:srgbClr val="F5C040">
              <a:lumMod val="40000"/>
              <a:lumOff val="60000"/>
            </a:srgbClr>
          </a:solidFill>
          <a:ln w="25400" cap="flat" cmpd="sng" algn="ctr">
            <a:solidFill>
              <a:srgbClr val="F5C040"/>
            </a:solidFill>
            <a:prstDash val="solid"/>
          </a:ln>
          <a:effectLst/>
        </p:spPr>
        <p:txBody>
          <a:bodyPr vert="horz" lIns="84387" tIns="42193" rIns="84387" bIns="42193"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0" lang="en-US" altLang="ja-JP" sz="1477"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r>
              <a:rPr kumimoji="0" lang="ja-JP" altLang="en-US" sz="1477"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a:t>
            </a:r>
            <a:r>
              <a:rPr kumimoji="0" lang="en-US" altLang="ja-JP" sz="1477"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77"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3112142829"/>
              </p:ext>
            </p:extLst>
          </p:nvPr>
        </p:nvGraphicFramePr>
        <p:xfrm>
          <a:off x="5652000" y="3955811"/>
          <a:ext cx="3367394" cy="928278"/>
        </p:xfrm>
        <a:graphic>
          <a:graphicData uri="http://schemas.openxmlformats.org/drawingml/2006/table">
            <a:tbl>
              <a:tblPr firstRow="1" bandRow="1">
                <a:tableStyleId>{5C22544A-7EE6-4342-B048-85BDC9FD1C3A}</a:tableStyleId>
              </a:tblPr>
              <a:tblGrid>
                <a:gridCol w="1574432">
                  <a:extLst>
                    <a:ext uri="{9D8B030D-6E8A-4147-A177-3AD203B41FA5}">
                      <a16:colId xmlns:a16="http://schemas.microsoft.com/office/drawing/2014/main" val="20000"/>
                    </a:ext>
                  </a:extLst>
                </a:gridCol>
                <a:gridCol w="1792962">
                  <a:extLst>
                    <a:ext uri="{9D8B030D-6E8A-4147-A177-3AD203B41FA5}">
                      <a16:colId xmlns:a16="http://schemas.microsoft.com/office/drawing/2014/main" val="20002"/>
                    </a:ext>
                  </a:extLst>
                </a:gridCol>
              </a:tblGrid>
              <a:tr h="309426">
                <a:tc>
                  <a:txBody>
                    <a:bodyPr/>
                    <a:lstStyle/>
                    <a:p>
                      <a:pPr algn="ct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p>
                  </a:txBody>
                  <a:tcPr marL="84406" marR="84406" marT="42203" marB="42203" anchor="ctr">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09426">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300" b="1"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経済波及効果</a:t>
                      </a:r>
                      <a:endParaRPr lang="ja-JP" altLang="ja-JP" sz="13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ja-JP" altLang="en-US" sz="13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１兆</a:t>
                      </a:r>
                      <a:r>
                        <a:rPr lang="en-US" altLang="ja-JP" sz="13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1,400</a:t>
                      </a:r>
                      <a:r>
                        <a:rPr lang="ja-JP" altLang="en-US" sz="13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億円／年</a:t>
                      </a:r>
                      <a:endParaRPr lang="en-US" altLang="ja-JP" sz="13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09426">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ja-JP" altLang="en-US" sz="13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雇用創出効果</a:t>
                      </a:r>
                      <a:endParaRPr lang="ja-JP" altLang="ja-JP" sz="13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ja-JP" sz="13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9.3</a:t>
                      </a:r>
                      <a:r>
                        <a:rPr lang="ja-JP" altLang="en-US" sz="13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万人／年</a:t>
                      </a:r>
                      <a:endParaRPr lang="en-US" altLang="ja-JP" sz="13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10002"/>
                  </a:ext>
                </a:extLst>
              </a:tr>
            </a:tbl>
          </a:graphicData>
        </a:graphic>
      </p:graphicFrame>
      <p:sp>
        <p:nvSpPr>
          <p:cNvPr id="22" name="サブタイトル 2"/>
          <p:cNvSpPr txBox="1"/>
          <p:nvPr/>
        </p:nvSpPr>
        <p:spPr>
          <a:xfrm>
            <a:off x="575890" y="4620271"/>
            <a:ext cx="4830545" cy="336244"/>
          </a:xfrm>
          <a:prstGeom prst="rect">
            <a:avLst/>
          </a:prstGeom>
          <a:ln w="6350">
            <a:noFill/>
          </a:ln>
        </p:spPr>
        <p:txBody>
          <a:bodyPr vert="horz" lIns="84384" tIns="42192" rIns="84384" bIns="42192"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lvl="0" algn="l">
              <a:defRPr/>
            </a:pPr>
            <a:r>
              <a:rPr kumimoji="1" lang="ja-JP" altLang="en-US" sz="923" b="0" i="0" u="none" strike="noStrike" kern="1200" cap="none" spc="0" normalizeH="0" baseline="0" noProof="0" dirty="0">
                <a:ln>
                  <a:noFill/>
                </a:ln>
                <a:solidFill>
                  <a:schemeClr val="tx1"/>
                </a:solidFill>
                <a:effectLst/>
                <a:uLnTx/>
                <a:uFillTx/>
                <a:latin typeface="ＭＳ Ｐゴシック" panose="020B0600070205080204" pitchFamily="50" charset="-128"/>
                <a:ea typeface="Meiryo UI"/>
                <a:cs typeface="Meiryo UI" panose="020B0604030504040204" pitchFamily="50" charset="-128"/>
              </a:rPr>
              <a:t>出典</a:t>
            </a:r>
            <a:r>
              <a:rPr lang="ja-JP" altLang="en-US" sz="923" dirty="0">
                <a:solidFill>
                  <a:schemeClr val="tx1"/>
                </a:solidFill>
                <a:latin typeface="ＭＳ Ｐゴシック" panose="020B0600070205080204" pitchFamily="50" charset="-128"/>
                <a:ea typeface="Meiryo UI"/>
                <a:cs typeface="Meiryo UI" panose="020B0604030504040204" pitchFamily="50" charset="-128"/>
              </a:rPr>
              <a:t>：「大阪・夢洲地区特定複合観光施設区域の整備に関する計画」より／ＩＲ運営による経済波及効果</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923" b="0" i="0" u="none" strike="noStrike" kern="1200" cap="none" spc="0" normalizeH="0" baseline="0" noProof="0" dirty="0">
              <a:ln>
                <a:noFill/>
              </a:ln>
              <a:solidFill>
                <a:schemeClr val="tx1"/>
              </a:solidFill>
              <a:effectLst/>
              <a:uLnTx/>
              <a:uFillTx/>
              <a:latin typeface="ＭＳ Ｐゴシック" panose="020B0600070205080204" pitchFamily="50" charset="-128"/>
              <a:ea typeface="Meiryo UI"/>
              <a:cs typeface="Meiryo UI" panose="020B0604030504040204" pitchFamily="50" charset="-128"/>
            </a:endParaRPr>
          </a:p>
        </p:txBody>
      </p:sp>
      <p:sp>
        <p:nvSpPr>
          <p:cNvPr id="30" name="正方形/長方形 29"/>
          <p:cNvSpPr/>
          <p:nvPr/>
        </p:nvSpPr>
        <p:spPr>
          <a:xfrm>
            <a:off x="7279918" y="3273857"/>
            <a:ext cx="1816431" cy="16039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latin typeface="Meiryo UI" panose="020B0604030504040204" pitchFamily="50" charset="-128"/>
                <a:ea typeface="Meiryo UI" panose="020B0604030504040204" pitchFamily="50" charset="-128"/>
              </a:rPr>
              <a:t>提供：</a:t>
            </a:r>
            <a:r>
              <a:rPr kumimoji="1" lang="en-US" altLang="ja-JP" sz="800" dirty="0">
                <a:latin typeface="Meiryo UI" panose="020B0604030504040204" pitchFamily="50" charset="-128"/>
                <a:ea typeface="Meiryo UI" panose="020B0604030504040204" pitchFamily="50" charset="-128"/>
              </a:rPr>
              <a:t>2025</a:t>
            </a:r>
            <a:r>
              <a:rPr kumimoji="1" lang="ja-JP" altLang="en-US" sz="800" dirty="0">
                <a:latin typeface="Meiryo UI" panose="020B0604030504040204" pitchFamily="50" charset="-128"/>
                <a:ea typeface="Meiryo UI" panose="020B0604030504040204" pitchFamily="50" charset="-128"/>
              </a:rPr>
              <a:t>年日本国際博覧会協会</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3785" y="2344003"/>
            <a:ext cx="1394542" cy="928765"/>
          </a:xfrm>
          <a:prstGeom prst="rect">
            <a:avLst/>
          </a:prstGeom>
        </p:spPr>
      </p:pic>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334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9338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77335" y="968363"/>
            <a:ext cx="8491139" cy="660437"/>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〇国内外から訪れる人々が安心・快適に過ごせるよう、</a:t>
            </a:r>
            <a:r>
              <a:rPr kumimoji="1" lang="ja-JP" altLang="en-US" sz="1846" b="1" i="0" u="none" strike="noStrike" kern="1200" cap="none" spc="0" normalizeH="0" baseline="0" noProof="0" dirty="0">
                <a:ln>
                  <a:noFill/>
                </a:ln>
                <a:solidFill>
                  <a:prstClr val="black"/>
                </a:solidFill>
                <a:effectLst/>
                <a:uLnTx/>
                <a:uFillTx/>
                <a:latin typeface="Meiryo UI"/>
                <a:ea typeface="Meiryo UI"/>
                <a:cs typeface="+mn-cs"/>
              </a:rPr>
              <a:t>利便性向上や観光案内機能の</a:t>
            </a:r>
            <a:endParaRPr kumimoji="1" lang="en-US" altLang="ja-JP" sz="1846"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846" b="1" dirty="0">
                <a:solidFill>
                  <a:prstClr val="black"/>
                </a:solidFill>
                <a:latin typeface="Meiryo UI"/>
                <a:ea typeface="Meiryo UI"/>
              </a:rPr>
              <a:t>　</a:t>
            </a:r>
            <a:r>
              <a:rPr kumimoji="1" lang="ja-JP" altLang="en-US" sz="1846" b="1" i="0" u="none" strike="noStrike" kern="1200" cap="none" spc="0" normalizeH="0" baseline="0" noProof="0" dirty="0">
                <a:ln>
                  <a:noFill/>
                </a:ln>
                <a:solidFill>
                  <a:prstClr val="black"/>
                </a:solidFill>
                <a:effectLst/>
                <a:uLnTx/>
                <a:uFillTx/>
                <a:latin typeface="Meiryo UI"/>
                <a:ea typeface="Meiryo UI"/>
                <a:cs typeface="+mn-cs"/>
              </a:rPr>
              <a:t>強化、特区民泊などの受入環境を整備</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 name="正方形/長方形 5"/>
          <p:cNvSpPr/>
          <p:nvPr/>
        </p:nvSpPr>
        <p:spPr>
          <a:xfrm>
            <a:off x="512184" y="1698748"/>
            <a:ext cx="8119634" cy="2064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旅行者の利便性向上や観光案内機能強化などを実施。</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Wi-Fi</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環境の整備。</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(5,046</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台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2023.3</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月末時点</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・公共交通機関等と連携した受入環境の整備。</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(4</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駅、</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2017</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年度</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a:t>
            </a:r>
          </a:p>
          <a:p>
            <a:pPr lvl="0" defTabSz="957700">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a:t>
            </a:r>
            <a:r>
              <a:rPr lang="ja-JP" altLang="en-US" sz="1292" dirty="0">
                <a:solidFill>
                  <a:schemeClr val="tx1"/>
                </a:solidFill>
                <a:latin typeface="Meiryo UI"/>
                <a:ea typeface="Meiryo UI"/>
              </a:rPr>
              <a:t>・観光案内所（大阪・新大阪・難波）の</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運営。</a:t>
            </a:r>
            <a:endParaRPr kumimoji="1" lang="en-US" altLang="ja-JP" sz="1292" b="0" i="0" u="none" strike="noStrike" kern="1200" cap="none" spc="0" normalizeH="0" baseline="0" noProof="0" dirty="0">
              <a:ln>
                <a:noFill/>
              </a:ln>
              <a:solidFill>
                <a:schemeClr val="tx1"/>
              </a:solidFill>
              <a:effectLst/>
              <a:uLnTx/>
              <a:uFillTx/>
              <a:latin typeface="Meiryo UI"/>
              <a:ea typeface="Meiryo UI"/>
              <a:cs typeface="+mn-cs"/>
            </a:endParaRPr>
          </a:p>
          <a:p>
            <a:pPr lvl="0" defTabSz="957700">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外国人利用者数　</a:t>
            </a:r>
            <a:r>
              <a:rPr lang="en-US" altLang="ja-JP" sz="1292" dirty="0">
                <a:solidFill>
                  <a:schemeClr val="tx1"/>
                </a:solidFill>
                <a:latin typeface="Meiryo UI"/>
                <a:ea typeface="Meiryo UI"/>
              </a:rPr>
              <a:t>175,800</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人</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 2022</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年度</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a:t>
            </a:r>
            <a:endParaRPr kumimoji="1" lang="en-US" altLang="ja-JP" sz="1292"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・宿泊施設における多言語化や</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IT</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環境を整備。</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(77</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件　</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2017</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年度</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・鉄道会社や観光施設等が連携し</a:t>
            </a:r>
            <a:r>
              <a:rPr lang="ja-JP" altLang="en-US" sz="1292" dirty="0">
                <a:solidFill>
                  <a:schemeClr val="tx1"/>
                </a:solidFill>
                <a:latin typeface="Meiryo UI"/>
                <a:ea typeface="Meiryo UI"/>
              </a:rPr>
              <a:t>「</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大阪周遊パス</a:t>
            </a:r>
            <a:r>
              <a:rPr lang="ja-JP" altLang="en-US" sz="1292" dirty="0">
                <a:solidFill>
                  <a:schemeClr val="tx1"/>
                </a:solidFill>
                <a:latin typeface="Meiryo UI"/>
                <a:ea typeface="Meiryo UI"/>
              </a:rPr>
              <a:t>」を発売。</a:t>
            </a:r>
            <a:endParaRPr kumimoji="1" lang="en-US" altLang="ja-JP" sz="1292" b="0" i="0" u="none" strike="noStrike" kern="1200" cap="none" spc="0" normalizeH="0" baseline="0" noProof="0" dirty="0">
              <a:ln>
                <a:noFill/>
              </a:ln>
              <a:solidFill>
                <a:schemeClr val="tx1"/>
              </a:solidFill>
              <a:effectLst/>
              <a:uLnTx/>
              <a:uFillTx/>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92" dirty="0">
                <a:solidFill>
                  <a:schemeClr val="tx1"/>
                </a:solidFill>
                <a:latin typeface="Meiryo UI"/>
                <a:ea typeface="Meiryo UI"/>
              </a:rPr>
              <a:t>　</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・オール大阪で受入環境を整備するため市町村を支援。</a:t>
            </a:r>
            <a:endParaRPr kumimoji="1" lang="en-US" altLang="ja-JP" sz="1292"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(11</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市町村、</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18</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事業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2017</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年度</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477"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 name="正方形/長方形 7"/>
          <p:cNvSpPr/>
          <p:nvPr/>
        </p:nvSpPr>
        <p:spPr>
          <a:xfrm>
            <a:off x="512184" y="3848680"/>
            <a:ext cx="8119634" cy="11387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急増するインバウンドなどへの対応</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として、</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全国に先駆けて</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（全国で</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番目</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292" b="1" i="0" u="none" strike="noStrike" kern="1200" cap="none" spc="0" normalizeH="0" baseline="0" noProof="0" dirty="0">
                <a:ln>
                  <a:noFill/>
                </a:ln>
                <a:solidFill>
                  <a:schemeClr val="tx1"/>
                </a:solidFill>
                <a:effectLst/>
                <a:uLnTx/>
                <a:uFillTx/>
                <a:latin typeface="Meiryo UI"/>
                <a:ea typeface="Meiryo UI"/>
                <a:cs typeface="+mn-cs"/>
              </a:rPr>
              <a:t>宿泊税を導入</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(2017.1</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受入環境整備や魅力づくりの財源として活用</a:t>
            </a:r>
            <a:r>
              <a:rPr kumimoji="1" lang="ja-JP" altLang="en-US" sz="1292" b="0" i="0" u="none" strike="noStrike" kern="1200" cap="none" spc="0" normalizeH="0" baseline="0" noProof="0" dirty="0">
                <a:ln>
                  <a:noFill/>
                </a:ln>
                <a:solidFill>
                  <a:schemeClr val="tx1"/>
                </a:solidFill>
                <a:effectLst/>
                <a:uLnTx/>
                <a:uFillTx/>
                <a:latin typeface="Meiryo UI"/>
                <a:ea typeface="Meiryo UI"/>
              </a:rPr>
              <a:t>。</a:t>
            </a:r>
            <a:endParaRPr lang="ja-JP" altLang="en-US" sz="1292"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p:cNvSpPr/>
          <p:nvPr/>
        </p:nvSpPr>
        <p:spPr>
          <a:xfrm>
            <a:off x="512183" y="3848680"/>
            <a:ext cx="1196308" cy="24035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white"/>
                </a:solidFill>
                <a:effectLst/>
                <a:uLnTx/>
                <a:uFillTx/>
                <a:latin typeface="Meiryo UI"/>
                <a:ea typeface="Meiryo UI"/>
                <a:cs typeface="+mn-cs"/>
              </a:rPr>
              <a:t>宿泊税</a:t>
            </a:r>
          </a:p>
        </p:txBody>
      </p:sp>
      <p:graphicFrame>
        <p:nvGraphicFramePr>
          <p:cNvPr id="7" name="表 6"/>
          <p:cNvGraphicFramePr>
            <a:graphicFrameLocks noGrp="1"/>
          </p:cNvGraphicFramePr>
          <p:nvPr>
            <p:extLst>
              <p:ext uri="{D42A27DB-BD31-4B8C-83A1-F6EECF244321}">
                <p14:modId xmlns:p14="http://schemas.microsoft.com/office/powerpoint/2010/main" val="990094697"/>
              </p:ext>
            </p:extLst>
          </p:nvPr>
        </p:nvGraphicFramePr>
        <p:xfrm>
          <a:off x="5633485" y="3934655"/>
          <a:ext cx="2845073" cy="947224"/>
        </p:xfrm>
        <a:graphic>
          <a:graphicData uri="http://schemas.openxmlformats.org/drawingml/2006/table">
            <a:tbl>
              <a:tblPr firstRow="1" bandRow="1">
                <a:tableStyleId>{5C22544A-7EE6-4342-B048-85BDC9FD1C3A}</a:tableStyleId>
              </a:tblPr>
              <a:tblGrid>
                <a:gridCol w="2071350">
                  <a:extLst>
                    <a:ext uri="{9D8B030D-6E8A-4147-A177-3AD203B41FA5}">
                      <a16:colId xmlns:a16="http://schemas.microsoft.com/office/drawing/2014/main" val="2343864636"/>
                    </a:ext>
                  </a:extLst>
                </a:gridCol>
                <a:gridCol w="773723">
                  <a:extLst>
                    <a:ext uri="{9D8B030D-6E8A-4147-A177-3AD203B41FA5}">
                      <a16:colId xmlns:a16="http://schemas.microsoft.com/office/drawing/2014/main" val="218806261"/>
                    </a:ext>
                  </a:extLst>
                </a:gridCol>
              </a:tblGrid>
              <a:tr h="232117">
                <a:tc>
                  <a:txBody>
                    <a:bodyPr/>
                    <a:lstStyle/>
                    <a:p>
                      <a:pPr algn="ctr"/>
                      <a:r>
                        <a:rPr kumimoji="1" lang="ja-JP" altLang="en-US" sz="1000" dirty="0"/>
                        <a:t>宿泊料金</a:t>
                      </a:r>
                    </a:p>
                  </a:txBody>
                  <a:tcPr marL="84406" marR="84406" marT="42203" marB="42203" anchor="ctr"/>
                </a:tc>
                <a:tc>
                  <a:txBody>
                    <a:bodyPr/>
                    <a:lstStyle/>
                    <a:p>
                      <a:pPr algn="ctr"/>
                      <a:r>
                        <a:rPr kumimoji="1" lang="ja-JP" altLang="en-US" sz="1000" dirty="0"/>
                        <a:t>税率</a:t>
                      </a:r>
                    </a:p>
                  </a:txBody>
                  <a:tcPr marL="84406" marR="84406" marT="42203" marB="42203" anchor="ctr"/>
                </a:tc>
                <a:extLst>
                  <a:ext uri="{0D108BD9-81ED-4DB2-BD59-A6C34878D82A}">
                    <a16:rowId xmlns:a16="http://schemas.microsoft.com/office/drawing/2014/main" val="3630086178"/>
                  </a:ext>
                </a:extLst>
              </a:tr>
              <a:tr h="232117">
                <a:tc>
                  <a:txBody>
                    <a:bodyPr/>
                    <a:lstStyle/>
                    <a:p>
                      <a:pPr algn="ctr"/>
                      <a:r>
                        <a:rPr kumimoji="1" lang="en-US" altLang="ja-JP" sz="1000" dirty="0">
                          <a:solidFill>
                            <a:schemeClr val="tx1"/>
                          </a:solidFill>
                        </a:rPr>
                        <a:t>7,000</a:t>
                      </a:r>
                      <a:r>
                        <a:rPr kumimoji="1" lang="ja-JP" altLang="en-US" sz="1000" dirty="0"/>
                        <a:t>円以上</a:t>
                      </a:r>
                      <a:r>
                        <a:rPr kumimoji="1" lang="en-US" altLang="ja-JP" sz="1000" dirty="0"/>
                        <a:t>15,000</a:t>
                      </a:r>
                      <a:r>
                        <a:rPr kumimoji="1" lang="ja-JP" altLang="en-US" sz="1000" dirty="0"/>
                        <a:t>円未満</a:t>
                      </a:r>
                    </a:p>
                  </a:txBody>
                  <a:tcPr marL="84406" marR="84406" marT="42203" marB="42203" anchor="ctr"/>
                </a:tc>
                <a:tc>
                  <a:txBody>
                    <a:bodyPr/>
                    <a:lstStyle/>
                    <a:p>
                      <a:pPr algn="ctr"/>
                      <a:r>
                        <a:rPr kumimoji="1" lang="en-US" altLang="ja-JP" sz="1000" dirty="0"/>
                        <a:t>100</a:t>
                      </a:r>
                      <a:r>
                        <a:rPr kumimoji="1" lang="ja-JP" altLang="en-US" sz="1000" dirty="0"/>
                        <a:t>円</a:t>
                      </a:r>
                    </a:p>
                  </a:txBody>
                  <a:tcPr marL="84406" marR="84406" marT="42203" marB="42203" anchor="ctr"/>
                </a:tc>
                <a:extLst>
                  <a:ext uri="{0D108BD9-81ED-4DB2-BD59-A6C34878D82A}">
                    <a16:rowId xmlns:a16="http://schemas.microsoft.com/office/drawing/2014/main" val="1767930668"/>
                  </a:ext>
                </a:extLst>
              </a:tr>
              <a:tr h="232117">
                <a:tc>
                  <a:txBody>
                    <a:bodyPr/>
                    <a:lstStyle/>
                    <a:p>
                      <a:pPr algn="ctr"/>
                      <a:r>
                        <a:rPr kumimoji="1" lang="en-US" altLang="ja-JP" sz="1000" dirty="0"/>
                        <a:t>15,000</a:t>
                      </a:r>
                      <a:r>
                        <a:rPr kumimoji="1" lang="ja-JP" altLang="en-US" sz="1000" dirty="0"/>
                        <a:t>円以上</a:t>
                      </a:r>
                      <a:r>
                        <a:rPr kumimoji="1" lang="en-US" altLang="ja-JP" sz="1000" dirty="0"/>
                        <a:t>20,000</a:t>
                      </a:r>
                      <a:r>
                        <a:rPr kumimoji="1" lang="ja-JP" altLang="en-US" sz="1000" dirty="0"/>
                        <a:t>円未満</a:t>
                      </a:r>
                    </a:p>
                  </a:txBody>
                  <a:tcPr marL="84406" marR="84406" marT="42203" marB="42203" anchor="ctr"/>
                </a:tc>
                <a:tc>
                  <a:txBody>
                    <a:bodyPr/>
                    <a:lstStyle/>
                    <a:p>
                      <a:pPr algn="ctr"/>
                      <a:r>
                        <a:rPr kumimoji="1" lang="en-US" altLang="ja-JP" sz="1000" dirty="0"/>
                        <a:t>200</a:t>
                      </a:r>
                      <a:r>
                        <a:rPr kumimoji="1" lang="ja-JP" altLang="en-US" sz="1000" dirty="0"/>
                        <a:t>円</a:t>
                      </a:r>
                    </a:p>
                  </a:txBody>
                  <a:tcPr marL="84406" marR="84406" marT="42203" marB="42203" anchor="ctr"/>
                </a:tc>
                <a:extLst>
                  <a:ext uri="{0D108BD9-81ED-4DB2-BD59-A6C34878D82A}">
                    <a16:rowId xmlns:a16="http://schemas.microsoft.com/office/drawing/2014/main" val="806187393"/>
                  </a:ext>
                </a:extLst>
              </a:tr>
              <a:tr h="232117">
                <a:tc>
                  <a:txBody>
                    <a:bodyPr/>
                    <a:lstStyle/>
                    <a:p>
                      <a:pPr algn="ctr"/>
                      <a:r>
                        <a:rPr kumimoji="1" lang="en-US" altLang="ja-JP" sz="1000" dirty="0"/>
                        <a:t>20,000</a:t>
                      </a:r>
                      <a:r>
                        <a:rPr kumimoji="1" lang="ja-JP" altLang="en-US" sz="1000" dirty="0"/>
                        <a:t>円以上</a:t>
                      </a:r>
                    </a:p>
                  </a:txBody>
                  <a:tcPr marL="84406" marR="84406" marT="42203" marB="42203" anchor="ctr"/>
                </a:tc>
                <a:tc>
                  <a:txBody>
                    <a:bodyPr/>
                    <a:lstStyle/>
                    <a:p>
                      <a:pPr algn="ctr"/>
                      <a:r>
                        <a:rPr kumimoji="1" lang="en-US" altLang="ja-JP" sz="1000" dirty="0"/>
                        <a:t>300</a:t>
                      </a:r>
                      <a:r>
                        <a:rPr kumimoji="1" lang="ja-JP" altLang="en-US" sz="1000" dirty="0"/>
                        <a:t>円</a:t>
                      </a:r>
                    </a:p>
                  </a:txBody>
                  <a:tcPr marL="84406" marR="84406" marT="42203" marB="42203" anchor="ctr"/>
                </a:tc>
                <a:extLst>
                  <a:ext uri="{0D108BD9-81ED-4DB2-BD59-A6C34878D82A}">
                    <a16:rowId xmlns:a16="http://schemas.microsoft.com/office/drawing/2014/main" val="3938020983"/>
                  </a:ext>
                </a:extLst>
              </a:tr>
            </a:tbl>
          </a:graphicData>
        </a:graphic>
      </p:graphicFrame>
      <p:grpSp>
        <p:nvGrpSpPr>
          <p:cNvPr id="2" name="グループ化 1"/>
          <p:cNvGrpSpPr/>
          <p:nvPr/>
        </p:nvGrpSpPr>
        <p:grpSpPr>
          <a:xfrm>
            <a:off x="214482" y="181092"/>
            <a:ext cx="8603088" cy="662138"/>
            <a:chOff x="209412" y="534873"/>
            <a:chExt cx="8603088" cy="662138"/>
          </a:xfrm>
        </p:grpSpPr>
        <p:cxnSp>
          <p:nvCxnSpPr>
            <p:cNvPr id="3" name="直線コネクタ 2"/>
            <p:cNvCxnSpPr/>
            <p:nvPr/>
          </p:nvCxnSpPr>
          <p:spPr>
            <a:xfrm>
              <a:off x="209412" y="119701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60316" y="534873"/>
              <a:ext cx="5591595" cy="660437"/>
            </a:xfrm>
            <a:prstGeom prst="rect">
              <a:avLst/>
            </a:prstGeom>
            <a:noFill/>
          </p:spPr>
          <p:txBody>
            <a:bodyPr wrap="none" rtlCol="0">
              <a:spAutoFit/>
            </a:bodyPr>
            <a:lstStyle/>
            <a:p>
              <a:pPr lvl="0" defTabSz="957700">
                <a:defRPr/>
              </a:pPr>
              <a:r>
                <a:rPr lang="ja-JP" altLang="en-US" sz="1846" dirty="0">
                  <a:latin typeface="Meiryo UI" panose="020B0604030504040204" pitchFamily="50" charset="-128"/>
                  <a:ea typeface="Meiryo UI" panose="020B0604030504040204" pitchFamily="50" charset="-128"/>
                </a:rPr>
                <a:t>４　改革取組と成果</a:t>
              </a:r>
            </a:p>
            <a:p>
              <a:pPr lvl="0" defTabSz="957700">
                <a:defRPr/>
              </a:pPr>
              <a:r>
                <a:rPr lang="ja-JP" altLang="en-US" sz="1846" dirty="0">
                  <a:latin typeface="Meiryo UI" panose="020B0604030504040204" pitchFamily="50" charset="-128"/>
                  <a:ea typeface="Meiryo UI" panose="020B0604030504040204" pitchFamily="50" charset="-128"/>
                </a:rPr>
                <a:t>　（３）オール大阪での推進体制の整備 </a:t>
              </a:r>
              <a:r>
                <a:rPr lang="en-US" altLang="ja-JP" sz="1846" dirty="0">
                  <a:latin typeface="Meiryo UI" panose="020B0604030504040204" pitchFamily="50" charset="-128"/>
                  <a:ea typeface="Meiryo UI" panose="020B0604030504040204" pitchFamily="50" charset="-128"/>
                </a:rPr>
                <a:t>(</a:t>
              </a:r>
              <a:r>
                <a:rPr lang="ja-JP" altLang="en-US" sz="1846" dirty="0">
                  <a:latin typeface="Meiryo UI" panose="020B0604030504040204" pitchFamily="50" charset="-128"/>
                  <a:ea typeface="Meiryo UI" panose="020B0604030504040204" pitchFamily="50" charset="-128"/>
                </a:rPr>
                <a:t>大阪府・市）</a:t>
              </a:r>
            </a:p>
          </p:txBody>
        </p:sp>
      </p:gr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300" y="1726747"/>
            <a:ext cx="1657629" cy="751108"/>
          </a:xfrm>
          <a:prstGeom prst="rect">
            <a:avLst/>
          </a:prstGeom>
        </p:spPr>
      </p:pic>
      <p:sp>
        <p:nvSpPr>
          <p:cNvPr id="15" name="テキスト ボックス 14"/>
          <p:cNvSpPr txBox="1"/>
          <p:nvPr/>
        </p:nvSpPr>
        <p:spPr>
          <a:xfrm>
            <a:off x="6692847" y="2469526"/>
            <a:ext cx="1980765" cy="230832"/>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公共交通機関の経路床面案内表示</a:t>
            </a: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8530" y="2671163"/>
            <a:ext cx="1669400" cy="937647"/>
          </a:xfrm>
          <a:prstGeom prst="rect">
            <a:avLst/>
          </a:prstGeom>
        </p:spPr>
      </p:pic>
      <p:sp>
        <p:nvSpPr>
          <p:cNvPr id="16" name="テキスト ボックス 15"/>
          <p:cNvSpPr txBox="1"/>
          <p:nvPr/>
        </p:nvSpPr>
        <p:spPr>
          <a:xfrm>
            <a:off x="6805821" y="3585576"/>
            <a:ext cx="1782987" cy="230832"/>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a:ea typeface="Meiryo UI"/>
                <a:cs typeface="+mn-cs"/>
              </a:rPr>
              <a:t>観光案内所</a:t>
            </a:r>
          </a:p>
        </p:txBody>
      </p:sp>
      <p:sp>
        <p:nvSpPr>
          <p:cNvPr id="17" name="正方形/長方形 16"/>
          <p:cNvSpPr/>
          <p:nvPr/>
        </p:nvSpPr>
        <p:spPr>
          <a:xfrm>
            <a:off x="512184" y="5072519"/>
            <a:ext cx="8119634" cy="150297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月から特区民泊を導入開始し、</a:t>
            </a:r>
            <a:endParaRPr kumimoji="1" lang="en-US" altLang="ja-JP"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宿泊需要増加に対応。</a:t>
            </a:r>
            <a:r>
              <a:rPr kumimoji="1" lang="ja-JP" altLang="en-US"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（最低滞在日数７日）</a:t>
            </a:r>
            <a:endParaRPr kumimoji="1" lang="en-US" altLang="ja-JP"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１～　最低滞在日数を３日に短縮。</a:t>
            </a:r>
            <a:endParaRPr kumimoji="1" lang="en-US" altLang="ja-JP"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・全国の特区民泊認定居室のうち、９割以上が</a:t>
            </a:r>
            <a:endPar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大阪府内に集中。（</a:t>
            </a:r>
            <a:r>
              <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2023.1</a:t>
            </a: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a:t>
            </a:r>
            <a:endParaRPr kumimoji="1" lang="en-US" altLang="ja-JP"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18" name="正方形/長方形 17"/>
          <p:cNvSpPr/>
          <p:nvPr/>
        </p:nvSpPr>
        <p:spPr>
          <a:xfrm>
            <a:off x="512183" y="5072519"/>
            <a:ext cx="1196308" cy="265135"/>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white"/>
                </a:solidFill>
                <a:effectLst/>
                <a:uLnTx/>
                <a:uFillTx/>
                <a:latin typeface="Meiryo UI"/>
                <a:ea typeface="Meiryo UI"/>
                <a:cs typeface="+mn-cs"/>
              </a:rPr>
              <a:t>特区民泊</a:t>
            </a:r>
          </a:p>
        </p:txBody>
      </p:sp>
      <p:graphicFrame>
        <p:nvGraphicFramePr>
          <p:cNvPr id="20" name="表 19"/>
          <p:cNvGraphicFramePr>
            <a:graphicFrameLocks noGrp="1"/>
          </p:cNvGraphicFramePr>
          <p:nvPr/>
        </p:nvGraphicFramePr>
        <p:xfrm>
          <a:off x="4212444" y="5135394"/>
          <a:ext cx="4266116" cy="1378634"/>
        </p:xfrm>
        <a:graphic>
          <a:graphicData uri="http://schemas.openxmlformats.org/drawingml/2006/table">
            <a:tbl>
              <a:tblPr firstRow="1" bandRow="1">
                <a:tableStyleId>{5C22544A-7EE6-4342-B048-85BDC9FD1C3A}</a:tableStyleId>
              </a:tblPr>
              <a:tblGrid>
                <a:gridCol w="777120">
                  <a:extLst>
                    <a:ext uri="{9D8B030D-6E8A-4147-A177-3AD203B41FA5}">
                      <a16:colId xmlns:a16="http://schemas.microsoft.com/office/drawing/2014/main" val="3852640906"/>
                    </a:ext>
                  </a:extLst>
                </a:gridCol>
                <a:gridCol w="1848425">
                  <a:extLst>
                    <a:ext uri="{9D8B030D-6E8A-4147-A177-3AD203B41FA5}">
                      <a16:colId xmlns:a16="http://schemas.microsoft.com/office/drawing/2014/main" val="3629595016"/>
                    </a:ext>
                  </a:extLst>
                </a:gridCol>
                <a:gridCol w="1640571">
                  <a:extLst>
                    <a:ext uri="{9D8B030D-6E8A-4147-A177-3AD203B41FA5}">
                      <a16:colId xmlns:a16="http://schemas.microsoft.com/office/drawing/2014/main" val="2329960514"/>
                    </a:ext>
                  </a:extLst>
                </a:gridCol>
              </a:tblGrid>
              <a:tr h="225083">
                <a:tc>
                  <a:txBody>
                    <a:bodyPr/>
                    <a:lstStyle/>
                    <a:p>
                      <a:pPr algn="ctr"/>
                      <a:endParaRPr kumimoji="1" lang="ja-JP" altLang="en-US" sz="900" dirty="0"/>
                    </a:p>
                  </a:txBody>
                  <a:tcPr marL="84406" marR="84406" marT="42203" marB="42203" anchor="ctr"/>
                </a:tc>
                <a:tc>
                  <a:txBody>
                    <a:bodyPr/>
                    <a:lstStyle/>
                    <a:p>
                      <a:pPr algn="ctr"/>
                      <a:r>
                        <a:rPr kumimoji="1" lang="ja-JP" altLang="en-US" sz="900" dirty="0"/>
                        <a:t>特区民泊</a:t>
                      </a:r>
                    </a:p>
                  </a:txBody>
                  <a:tcPr marL="84406" marR="84406" marT="42203" marB="42203" anchor="ctr"/>
                </a:tc>
                <a:tc>
                  <a:txBody>
                    <a:bodyPr/>
                    <a:lstStyle/>
                    <a:p>
                      <a:pPr algn="ctr"/>
                      <a:r>
                        <a:rPr kumimoji="1" lang="ja-JP" altLang="en-US" sz="900" dirty="0">
                          <a:solidFill>
                            <a:schemeClr val="bg1"/>
                          </a:solidFill>
                        </a:rPr>
                        <a:t>住宅宿泊事業法</a:t>
                      </a:r>
                    </a:p>
                  </a:txBody>
                  <a:tcPr marL="84406" marR="84406" marT="42203" marB="42203" anchor="ctr"/>
                </a:tc>
                <a:extLst>
                  <a:ext uri="{0D108BD9-81ED-4DB2-BD59-A6C34878D82A}">
                    <a16:rowId xmlns:a16="http://schemas.microsoft.com/office/drawing/2014/main" val="3122586544"/>
                  </a:ext>
                </a:extLst>
              </a:tr>
              <a:tr h="365760">
                <a:tc>
                  <a:txBody>
                    <a:bodyPr/>
                    <a:lstStyle/>
                    <a:p>
                      <a:r>
                        <a:rPr kumimoji="1" lang="ja-JP" altLang="en-US" sz="900" dirty="0">
                          <a:solidFill>
                            <a:schemeClr val="tx1"/>
                          </a:solidFill>
                        </a:rPr>
                        <a:t>導入時期</a:t>
                      </a:r>
                    </a:p>
                  </a:txBody>
                  <a:tcPr marL="84406" marR="84406" marT="42203" marB="42203" anchor="ctr"/>
                </a:tc>
                <a:tc>
                  <a:txBody>
                    <a:bodyPr/>
                    <a:lstStyle/>
                    <a:p>
                      <a:r>
                        <a:rPr kumimoji="1" lang="en-US" altLang="ja-JP" sz="900" dirty="0">
                          <a:solidFill>
                            <a:schemeClr val="tx1"/>
                          </a:solidFill>
                        </a:rPr>
                        <a:t>2016.4</a:t>
                      </a:r>
                      <a:r>
                        <a:rPr kumimoji="1" lang="ja-JP" altLang="en-US" sz="900" dirty="0">
                          <a:solidFill>
                            <a:schemeClr val="tx1"/>
                          </a:solidFill>
                        </a:rPr>
                        <a:t>月</a:t>
                      </a:r>
                      <a:r>
                        <a:rPr kumimoji="1" lang="en-US" altLang="ja-JP" sz="900" dirty="0">
                          <a:solidFill>
                            <a:schemeClr val="tx1"/>
                          </a:solidFill>
                        </a:rPr>
                        <a:t>(</a:t>
                      </a:r>
                      <a:r>
                        <a:rPr kumimoji="1" lang="ja-JP" altLang="en-US" sz="900" dirty="0">
                          <a:solidFill>
                            <a:schemeClr val="tx1"/>
                          </a:solidFill>
                        </a:rPr>
                        <a:t>大阪府</a:t>
                      </a:r>
                      <a:r>
                        <a:rPr kumimoji="1" lang="en-US" altLang="ja-JP" sz="900" dirty="0">
                          <a:solidFill>
                            <a:schemeClr val="tx1"/>
                          </a:solidFill>
                        </a:rPr>
                        <a:t>)</a:t>
                      </a:r>
                    </a:p>
                    <a:p>
                      <a:r>
                        <a:rPr kumimoji="1" lang="en-US" altLang="ja-JP" sz="900" dirty="0">
                          <a:solidFill>
                            <a:schemeClr val="tx1"/>
                          </a:solidFill>
                        </a:rPr>
                        <a:t>2016.10</a:t>
                      </a:r>
                      <a:r>
                        <a:rPr kumimoji="1" lang="ja-JP" altLang="en-US" sz="900" dirty="0">
                          <a:solidFill>
                            <a:schemeClr val="tx1"/>
                          </a:solidFill>
                        </a:rPr>
                        <a:t>月</a:t>
                      </a:r>
                      <a:r>
                        <a:rPr kumimoji="1" lang="en-US" altLang="ja-JP" sz="900" dirty="0">
                          <a:solidFill>
                            <a:schemeClr val="tx1"/>
                          </a:solidFill>
                        </a:rPr>
                        <a:t>(</a:t>
                      </a:r>
                      <a:r>
                        <a:rPr kumimoji="1" lang="ja-JP" altLang="en-US" sz="900" dirty="0">
                          <a:solidFill>
                            <a:schemeClr val="tx1"/>
                          </a:solidFill>
                        </a:rPr>
                        <a:t>大阪市</a:t>
                      </a:r>
                      <a:r>
                        <a:rPr kumimoji="1" lang="en-US" altLang="ja-JP" sz="900" dirty="0">
                          <a:solidFill>
                            <a:schemeClr val="tx1"/>
                          </a:solidFill>
                        </a:rPr>
                        <a:t>)</a:t>
                      </a:r>
                      <a:endParaRPr kumimoji="1" lang="ja-JP" altLang="en-US" sz="900" dirty="0">
                        <a:solidFill>
                          <a:schemeClr val="tx1"/>
                        </a:solidFill>
                      </a:endParaRPr>
                    </a:p>
                  </a:txBody>
                  <a:tcPr marL="84406" marR="84406" marT="42203" marB="42203" anchor="ctr"/>
                </a:tc>
                <a:tc>
                  <a:txBody>
                    <a:bodyPr/>
                    <a:lstStyle/>
                    <a:p>
                      <a:r>
                        <a:rPr kumimoji="1" lang="en-US" altLang="ja-JP" sz="900" dirty="0">
                          <a:solidFill>
                            <a:schemeClr val="tx1"/>
                          </a:solidFill>
                        </a:rPr>
                        <a:t>2018.6</a:t>
                      </a:r>
                      <a:r>
                        <a:rPr kumimoji="1" lang="ja-JP" altLang="en-US" sz="900" dirty="0">
                          <a:solidFill>
                            <a:schemeClr val="tx1"/>
                          </a:solidFill>
                        </a:rPr>
                        <a:t>月</a:t>
                      </a:r>
                    </a:p>
                  </a:txBody>
                  <a:tcPr marL="84406" marR="84406" marT="42203" marB="42203" anchor="ctr"/>
                </a:tc>
                <a:extLst>
                  <a:ext uri="{0D108BD9-81ED-4DB2-BD59-A6C34878D82A}">
                    <a16:rowId xmlns:a16="http://schemas.microsoft.com/office/drawing/2014/main" val="10001"/>
                  </a:ext>
                </a:extLst>
              </a:tr>
              <a:tr h="337625">
                <a:tc>
                  <a:txBody>
                    <a:bodyPr/>
                    <a:lstStyle/>
                    <a:p>
                      <a:r>
                        <a:rPr kumimoji="1" lang="ja-JP" altLang="en-US" sz="900" dirty="0">
                          <a:solidFill>
                            <a:schemeClr val="tx1"/>
                          </a:solidFill>
                        </a:rPr>
                        <a:t>対象</a:t>
                      </a:r>
                    </a:p>
                  </a:txBody>
                  <a:tcPr marL="84406" marR="84406" marT="42203" marB="42203" anchor="ctr"/>
                </a:tc>
                <a:tc>
                  <a:txBody>
                    <a:bodyPr/>
                    <a:lstStyle/>
                    <a:p>
                      <a:r>
                        <a:rPr kumimoji="1" lang="ja-JP" altLang="en-US" sz="900" dirty="0">
                          <a:solidFill>
                            <a:schemeClr val="tx1"/>
                          </a:solidFill>
                        </a:rPr>
                        <a:t>国家戦略特区指定地域</a:t>
                      </a:r>
                      <a:r>
                        <a:rPr kumimoji="1" lang="en-US" altLang="ja-JP" sz="700" dirty="0">
                          <a:solidFill>
                            <a:schemeClr val="tx1"/>
                          </a:solidFill>
                        </a:rPr>
                        <a:t>(</a:t>
                      </a:r>
                      <a:r>
                        <a:rPr kumimoji="1" lang="ja-JP" altLang="en-US" sz="700" dirty="0">
                          <a:solidFill>
                            <a:schemeClr val="tx1"/>
                          </a:solidFill>
                        </a:rPr>
                        <a:t>大阪府域のほか４地域で実施</a:t>
                      </a:r>
                      <a:r>
                        <a:rPr kumimoji="1" lang="en-US" altLang="ja-JP" sz="700" dirty="0">
                          <a:solidFill>
                            <a:schemeClr val="tx1"/>
                          </a:solidFill>
                        </a:rPr>
                        <a:t>2018</a:t>
                      </a:r>
                      <a:r>
                        <a:rPr kumimoji="1" lang="ja-JP" altLang="en-US" sz="700" dirty="0">
                          <a:solidFill>
                            <a:schemeClr val="tx1"/>
                          </a:solidFill>
                        </a:rPr>
                        <a:t>年</a:t>
                      </a:r>
                      <a:r>
                        <a:rPr kumimoji="1" lang="en-US" altLang="ja-JP" sz="700" dirty="0">
                          <a:solidFill>
                            <a:schemeClr val="tx1"/>
                          </a:solidFill>
                        </a:rPr>
                        <a:t>10</a:t>
                      </a:r>
                      <a:r>
                        <a:rPr kumimoji="1" lang="ja-JP" altLang="en-US" sz="700" dirty="0">
                          <a:solidFill>
                            <a:schemeClr val="tx1"/>
                          </a:solidFill>
                        </a:rPr>
                        <a:t>月末現在</a:t>
                      </a:r>
                      <a:r>
                        <a:rPr kumimoji="1" lang="en-US" altLang="ja-JP" sz="700" dirty="0">
                          <a:solidFill>
                            <a:schemeClr val="tx1"/>
                          </a:solidFill>
                        </a:rPr>
                        <a:t>)</a:t>
                      </a:r>
                      <a:endParaRPr kumimoji="1" lang="ja-JP" altLang="en-US" sz="900" dirty="0">
                        <a:solidFill>
                          <a:schemeClr val="tx1"/>
                        </a:solidFill>
                      </a:endParaRPr>
                    </a:p>
                  </a:txBody>
                  <a:tcPr marL="84406" marR="84406" marT="42203" marB="42203" anchor="ctr"/>
                </a:tc>
                <a:tc>
                  <a:txBody>
                    <a:bodyPr/>
                    <a:lstStyle/>
                    <a:p>
                      <a:r>
                        <a:rPr kumimoji="1" lang="ja-JP" altLang="en-US" sz="900" dirty="0">
                          <a:solidFill>
                            <a:schemeClr val="tx1"/>
                          </a:solidFill>
                        </a:rPr>
                        <a:t>全国</a:t>
                      </a:r>
                    </a:p>
                  </a:txBody>
                  <a:tcPr marL="84406" marR="84406" marT="42203" marB="42203" anchor="ctr"/>
                </a:tc>
                <a:extLst>
                  <a:ext uri="{0D108BD9-81ED-4DB2-BD59-A6C34878D82A}">
                    <a16:rowId xmlns:a16="http://schemas.microsoft.com/office/drawing/2014/main" val="1259911513"/>
                  </a:ext>
                </a:extLst>
              </a:tr>
              <a:tr h="225083">
                <a:tc>
                  <a:txBody>
                    <a:bodyPr/>
                    <a:lstStyle/>
                    <a:p>
                      <a:r>
                        <a:rPr kumimoji="1" lang="ja-JP" altLang="en-US" sz="900" dirty="0">
                          <a:solidFill>
                            <a:schemeClr val="tx1"/>
                          </a:solidFill>
                        </a:rPr>
                        <a:t>宿泊日数</a:t>
                      </a:r>
                    </a:p>
                  </a:txBody>
                  <a:tcPr marL="84406" marR="84406" marT="42203" marB="42203" anchor="ctr"/>
                </a:tc>
                <a:tc>
                  <a:txBody>
                    <a:bodyPr/>
                    <a:lstStyle/>
                    <a:p>
                      <a:r>
                        <a:rPr kumimoji="1" lang="ja-JP" altLang="en-US" sz="900" dirty="0">
                          <a:solidFill>
                            <a:schemeClr val="tx1"/>
                          </a:solidFill>
                        </a:rPr>
                        <a:t>最低滞在日数</a:t>
                      </a:r>
                      <a:r>
                        <a:rPr kumimoji="1" lang="en-US" altLang="ja-JP" sz="900" dirty="0">
                          <a:solidFill>
                            <a:schemeClr val="tx1"/>
                          </a:solidFill>
                        </a:rPr>
                        <a:t>3</a:t>
                      </a:r>
                      <a:r>
                        <a:rPr kumimoji="1" lang="ja-JP" altLang="en-US" sz="900" dirty="0">
                          <a:solidFill>
                            <a:schemeClr val="tx1"/>
                          </a:solidFill>
                        </a:rPr>
                        <a:t>日</a:t>
                      </a:r>
                      <a:r>
                        <a:rPr kumimoji="1" lang="en-US" altLang="ja-JP" sz="900" dirty="0">
                          <a:solidFill>
                            <a:schemeClr val="tx1"/>
                          </a:solidFill>
                        </a:rPr>
                        <a:t>(2017.1</a:t>
                      </a:r>
                      <a:r>
                        <a:rPr kumimoji="1" lang="ja-JP" altLang="en-US" sz="900" dirty="0">
                          <a:solidFill>
                            <a:schemeClr val="tx1"/>
                          </a:solidFill>
                        </a:rPr>
                        <a:t>～</a:t>
                      </a:r>
                      <a:r>
                        <a:rPr kumimoji="1" lang="en-US" altLang="ja-JP" sz="900" dirty="0">
                          <a:solidFill>
                            <a:schemeClr val="tx1"/>
                          </a:solidFill>
                        </a:rPr>
                        <a:t>)</a:t>
                      </a:r>
                      <a:endParaRPr kumimoji="1" lang="ja-JP" altLang="en-US" sz="900" dirty="0">
                        <a:solidFill>
                          <a:schemeClr val="tx1"/>
                        </a:solidFill>
                      </a:endParaRPr>
                    </a:p>
                  </a:txBody>
                  <a:tcPr marL="84406" marR="84406" marT="42203" marB="42203" anchor="ctr"/>
                </a:tc>
                <a:tc>
                  <a:txBody>
                    <a:bodyPr/>
                    <a:lstStyle/>
                    <a:p>
                      <a:r>
                        <a:rPr kumimoji="1" lang="ja-JP" altLang="en-US" sz="900" dirty="0">
                          <a:solidFill>
                            <a:schemeClr val="tx1"/>
                          </a:solidFill>
                        </a:rPr>
                        <a:t>年間</a:t>
                      </a:r>
                      <a:r>
                        <a:rPr kumimoji="1" lang="en-US" altLang="ja-JP" sz="900" dirty="0">
                          <a:solidFill>
                            <a:schemeClr val="tx1"/>
                          </a:solidFill>
                        </a:rPr>
                        <a:t>180</a:t>
                      </a:r>
                      <a:r>
                        <a:rPr kumimoji="1" lang="ja-JP" altLang="en-US" sz="900" dirty="0">
                          <a:solidFill>
                            <a:schemeClr val="tx1"/>
                          </a:solidFill>
                        </a:rPr>
                        <a:t>日以内</a:t>
                      </a:r>
                    </a:p>
                  </a:txBody>
                  <a:tcPr marL="84406" marR="84406" marT="42203" marB="42203" anchor="ctr"/>
                </a:tc>
                <a:extLst>
                  <a:ext uri="{0D108BD9-81ED-4DB2-BD59-A6C34878D82A}">
                    <a16:rowId xmlns:a16="http://schemas.microsoft.com/office/drawing/2014/main" val="451171297"/>
                  </a:ext>
                </a:extLst>
              </a:tr>
              <a:tr h="225083">
                <a:tc>
                  <a:txBody>
                    <a:bodyPr/>
                    <a:lstStyle/>
                    <a:p>
                      <a:r>
                        <a:rPr kumimoji="1" lang="ja-JP" altLang="en-US" sz="900" dirty="0">
                          <a:solidFill>
                            <a:schemeClr val="tx1"/>
                          </a:solidFill>
                        </a:rPr>
                        <a:t>手続</a:t>
                      </a:r>
                    </a:p>
                  </a:txBody>
                  <a:tcPr marL="84406" marR="84406" marT="42203" marB="42203" anchor="ctr"/>
                </a:tc>
                <a:tc>
                  <a:txBody>
                    <a:bodyPr/>
                    <a:lstStyle/>
                    <a:p>
                      <a:r>
                        <a:rPr kumimoji="1" lang="ja-JP" altLang="en-US" sz="900" dirty="0">
                          <a:solidFill>
                            <a:schemeClr val="tx1"/>
                          </a:solidFill>
                        </a:rPr>
                        <a:t>認定</a:t>
                      </a:r>
                    </a:p>
                  </a:txBody>
                  <a:tcPr marL="84406" marR="84406" marT="42203" marB="42203" anchor="ctr"/>
                </a:tc>
                <a:tc>
                  <a:txBody>
                    <a:bodyPr/>
                    <a:lstStyle/>
                    <a:p>
                      <a:r>
                        <a:rPr kumimoji="1" lang="ja-JP" altLang="en-US" sz="900" dirty="0">
                          <a:solidFill>
                            <a:schemeClr val="tx1"/>
                          </a:solidFill>
                        </a:rPr>
                        <a:t>届出</a:t>
                      </a:r>
                    </a:p>
                  </a:txBody>
                  <a:tcPr marL="84406" marR="84406" marT="42203" marB="42203" anchor="ctr"/>
                </a:tc>
                <a:extLst>
                  <a:ext uri="{0D108BD9-81ED-4DB2-BD59-A6C34878D82A}">
                    <a16:rowId xmlns:a16="http://schemas.microsoft.com/office/drawing/2014/main" val="730364472"/>
                  </a:ext>
                </a:extLst>
              </a:tr>
            </a:tbl>
          </a:graphicData>
        </a:graphic>
      </p:graphicFrame>
      <p:sp>
        <p:nvSpPr>
          <p:cNvPr id="21" name="正方形/長方形 20"/>
          <p:cNvSpPr/>
          <p:nvPr/>
        </p:nvSpPr>
        <p:spPr>
          <a:xfrm>
            <a:off x="512183" y="1685469"/>
            <a:ext cx="1196308" cy="24035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white"/>
                </a:solidFill>
                <a:effectLst/>
                <a:uLnTx/>
                <a:uFillTx/>
                <a:latin typeface="Meiryo UI"/>
                <a:ea typeface="Meiryo UI"/>
                <a:cs typeface="+mn-cs"/>
              </a:rPr>
              <a:t>受入環境整備</a:t>
            </a:r>
          </a:p>
        </p:txBody>
      </p:sp>
      <p:sp>
        <p:nvSpPr>
          <p:cNvPr id="2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335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5"/>
          <a:stretch>
            <a:fillRect/>
          </a:stretch>
        </p:blipFill>
        <p:spPr>
          <a:xfrm>
            <a:off x="4572001" y="1706210"/>
            <a:ext cx="2334970" cy="2139881"/>
          </a:xfrm>
          <a:prstGeom prst="rect">
            <a:avLst/>
          </a:prstGeom>
        </p:spPr>
      </p:pic>
    </p:spTree>
    <p:extLst>
      <p:ext uri="{BB962C8B-B14F-4D97-AF65-F5344CB8AC3E}">
        <p14:creationId xmlns:p14="http://schemas.microsoft.com/office/powerpoint/2010/main" val="319438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147818123"/>
              </p:ext>
            </p:extLst>
          </p:nvPr>
        </p:nvGraphicFramePr>
        <p:xfrm>
          <a:off x="636132" y="1735016"/>
          <a:ext cx="8087599" cy="4721190"/>
        </p:xfrm>
        <a:graphic>
          <a:graphicData uri="http://schemas.openxmlformats.org/drawingml/2006/table">
            <a:tbl>
              <a:tblPr firstRow="1" bandRow="1"/>
              <a:tblGrid>
                <a:gridCol w="3450959">
                  <a:extLst>
                    <a:ext uri="{9D8B030D-6E8A-4147-A177-3AD203B41FA5}">
                      <a16:colId xmlns:a16="http://schemas.microsoft.com/office/drawing/2014/main" val="4005841109"/>
                    </a:ext>
                  </a:extLst>
                </a:gridCol>
                <a:gridCol w="4636640">
                  <a:extLst>
                    <a:ext uri="{9D8B030D-6E8A-4147-A177-3AD203B41FA5}">
                      <a16:colId xmlns:a16="http://schemas.microsoft.com/office/drawing/2014/main" val="3048149898"/>
                    </a:ext>
                  </a:extLst>
                </a:gridCol>
              </a:tblGrid>
              <a:tr h="329726">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40000"/>
                        <a:lumOff val="60000"/>
                      </a:srgbClr>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主な取組</a:t>
                      </a:r>
                    </a:p>
                  </a:txBody>
                  <a:tcPr marL="84406" marR="84406" marT="42203" marB="42203">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extLst>
                  <a:ext uri="{0D108BD9-81ED-4DB2-BD59-A6C34878D82A}">
                    <a16:rowId xmlns:a16="http://schemas.microsoft.com/office/drawing/2014/main" val="1116222294"/>
                  </a:ext>
                </a:extLst>
              </a:tr>
              <a:tr h="827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（１）国内旅行客の誘致強化</a:t>
                      </a:r>
                    </a:p>
                  </a:txBody>
                  <a:tcPr marL="84406" marR="84406" marT="42203" marB="42203">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・マイクロツーリズム</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・大阪楽遊パス（大阪観光新商品）の販売</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・民間事業者と連携した施策の強化</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・他都道府県・観光団体との連携強化</a:t>
                      </a:r>
                    </a:p>
                  </a:txBody>
                  <a:tcPr marL="84406" marR="84406" marT="42203" marB="42203">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148568"/>
                  </a:ext>
                </a:extLst>
              </a:tr>
              <a:tr h="578427">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（２）インバウンド回復に向けた準備</a:t>
                      </a:r>
                    </a:p>
                  </a:txBody>
                  <a:tcPr marL="84406" marR="84406" marT="42203" marB="42203">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・富裕層強化と</a:t>
                      </a:r>
                      <a:r>
                        <a:rPr kumimoji="1" lang="en-US" altLang="ja-JP" sz="1400" dirty="0">
                          <a:solidFill>
                            <a:schemeClr val="tx1"/>
                          </a:solidFill>
                          <a:latin typeface="Meiryo UI" panose="020B0604030504040204" pitchFamily="50" charset="-128"/>
                          <a:ea typeface="Meiryo UI" panose="020B0604030504040204" pitchFamily="50" charset="-128"/>
                        </a:rPr>
                        <a:t>MICE</a:t>
                      </a:r>
                      <a:r>
                        <a:rPr kumimoji="1" lang="ja-JP" altLang="en-US" sz="1400" dirty="0">
                          <a:solidFill>
                            <a:schemeClr val="tx1"/>
                          </a:solidFill>
                          <a:latin typeface="Meiryo UI" panose="020B0604030504040204" pitchFamily="50" charset="-128"/>
                          <a:ea typeface="Meiryo UI" panose="020B0604030504040204" pitchFamily="50" charset="-128"/>
                        </a:rPr>
                        <a:t>推進</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・テーマ型回遊ルート、広域周遊ルートの構築</a:t>
                      </a:r>
                    </a:p>
                    <a:p>
                      <a:r>
                        <a:rPr kumimoji="1" lang="ja-JP" altLang="en-US" sz="1400" dirty="0">
                          <a:solidFill>
                            <a:schemeClr val="tx1"/>
                          </a:solidFill>
                          <a:latin typeface="Meiryo UI" panose="020B0604030504040204" pitchFamily="50" charset="-128"/>
                          <a:ea typeface="Meiryo UI" panose="020B0604030504040204" pitchFamily="50" charset="-128"/>
                        </a:rPr>
                        <a:t>・多言語対応、無料</a:t>
                      </a:r>
                      <a:r>
                        <a:rPr kumimoji="1" lang="en-US" altLang="ja-JP" sz="1400" dirty="0">
                          <a:solidFill>
                            <a:schemeClr val="tx1"/>
                          </a:solidFill>
                          <a:latin typeface="Meiryo UI" panose="020B0604030504040204" pitchFamily="50" charset="-128"/>
                          <a:ea typeface="Meiryo UI" panose="020B0604030504040204" pitchFamily="50" charset="-128"/>
                        </a:rPr>
                        <a:t>Wi-Fi</a:t>
                      </a:r>
                      <a:r>
                        <a:rPr kumimoji="1" lang="ja-JP" altLang="en-US" sz="1400" dirty="0">
                          <a:solidFill>
                            <a:schemeClr val="tx1"/>
                          </a:solidFill>
                          <a:latin typeface="Meiryo UI" panose="020B0604030504040204" pitchFamily="50" charset="-128"/>
                          <a:ea typeface="Meiryo UI" panose="020B0604030504040204" pitchFamily="50" charset="-128"/>
                        </a:rPr>
                        <a:t>等のさらなる整備</a:t>
                      </a:r>
                    </a:p>
                    <a:p>
                      <a:r>
                        <a:rPr kumimoji="1" lang="ja-JP" altLang="en-US" sz="1400" dirty="0">
                          <a:solidFill>
                            <a:schemeClr val="tx1"/>
                          </a:solidFill>
                          <a:latin typeface="Meiryo UI" panose="020B0604030504040204" pitchFamily="50" charset="-128"/>
                          <a:ea typeface="Meiryo UI" panose="020B0604030504040204" pitchFamily="50" charset="-128"/>
                        </a:rPr>
                        <a:t>・安心・安全への取組の情報発信強化</a:t>
                      </a:r>
                    </a:p>
                  </a:txBody>
                  <a:tcPr marL="84406" marR="84406" marT="42203" marB="42203">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842676"/>
                  </a:ext>
                </a:extLst>
              </a:tr>
              <a:tr h="1056246">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（３）密を回避した観光スタイルの構築</a:t>
                      </a:r>
                    </a:p>
                  </a:txBody>
                  <a:tcPr marL="84406" marR="84406" marT="42203" marB="42203">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・旅行需要の平準化、休暇取得分散化の推進</a:t>
                      </a:r>
                      <a:br>
                        <a:rPr kumimoji="1" lang="ja-JP" altLang="en-US"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・ワーケーションの推進</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・密にならない観光の促進</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・緑や花・自然保護を目的とした観光の推進</a:t>
                      </a:r>
                    </a:p>
                    <a:p>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err="1">
                          <a:solidFill>
                            <a:schemeClr val="tx1"/>
                          </a:solidFill>
                          <a:latin typeface="Meiryo UI" panose="020B0604030504040204" pitchFamily="50" charset="-128"/>
                          <a:ea typeface="Meiryo UI" panose="020B0604030504040204" pitchFamily="50" charset="-128"/>
                        </a:rPr>
                        <a:t>MaaS</a:t>
                      </a:r>
                      <a:r>
                        <a:rPr kumimoji="1" lang="en-US" altLang="ja-JP" sz="1400" dirty="0">
                          <a:solidFill>
                            <a:schemeClr val="tx1"/>
                          </a:solidFill>
                          <a:latin typeface="Meiryo UI" panose="020B0604030504040204" pitchFamily="50" charset="-128"/>
                          <a:ea typeface="Meiryo UI" panose="020B0604030504040204" pitchFamily="50" charset="-128"/>
                        </a:rPr>
                        <a:t>(Mobility As A Service)</a:t>
                      </a:r>
                      <a:r>
                        <a:rPr kumimoji="1" lang="ja-JP" altLang="en-US" sz="1400" dirty="0">
                          <a:solidFill>
                            <a:schemeClr val="tx1"/>
                          </a:solidFill>
                          <a:latin typeface="Meiryo UI" panose="020B0604030504040204" pitchFamily="50" charset="-128"/>
                          <a:ea typeface="Meiryo UI" panose="020B0604030504040204" pitchFamily="50" charset="-128"/>
                        </a:rPr>
                        <a:t>の推進</a:t>
                      </a:r>
                    </a:p>
                  </a:txBody>
                  <a:tcPr marL="84406" marR="84406" marT="42203" marB="42203">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908011"/>
                  </a:ext>
                </a:extLst>
              </a:tr>
              <a:tr h="692127">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（４）受入環境整備の強化</a:t>
                      </a:r>
                    </a:p>
                  </a:txBody>
                  <a:tcPr marL="84406" marR="84406" marT="42203" marB="42203">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・事業者と旅行者双方の感染拡大防止策の徹底</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・バリアフリー、</a:t>
                      </a:r>
                      <a:r>
                        <a:rPr kumimoji="1" lang="en-US" altLang="ja-JP" sz="1400" dirty="0">
                          <a:solidFill>
                            <a:schemeClr val="tx1"/>
                          </a:solidFill>
                          <a:latin typeface="Meiryo UI" panose="020B0604030504040204" pitchFamily="50" charset="-128"/>
                          <a:ea typeface="Meiryo UI" panose="020B0604030504040204" pitchFamily="50" charset="-128"/>
                        </a:rPr>
                        <a:t>LGBTQ</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留学生などがストレスなく過ごせる環境整備と啓発活動</a:t>
                      </a:r>
                    </a:p>
                    <a:p>
                      <a:r>
                        <a:rPr kumimoji="1" lang="ja-JP" altLang="en-US" sz="1400" dirty="0">
                          <a:solidFill>
                            <a:schemeClr val="tx1"/>
                          </a:solidFill>
                          <a:latin typeface="Meiryo UI" panose="020B0604030504040204" pitchFamily="50" charset="-128"/>
                          <a:ea typeface="Meiryo UI" panose="020B0604030504040204" pitchFamily="50" charset="-128"/>
                        </a:rPr>
                        <a:t>・デジタル化推進（アプリや</a:t>
                      </a:r>
                      <a:r>
                        <a:rPr kumimoji="1" lang="en-US" altLang="ja-JP" sz="1400" dirty="0">
                          <a:solidFill>
                            <a:schemeClr val="tx1"/>
                          </a:solidFill>
                          <a:latin typeface="Meiryo UI" panose="020B0604030504040204" pitchFamily="50" charset="-128"/>
                          <a:ea typeface="Meiryo UI" panose="020B0604030504040204" pitchFamily="50" charset="-128"/>
                        </a:rPr>
                        <a:t>QR</a:t>
                      </a:r>
                      <a:r>
                        <a:rPr kumimoji="1" lang="ja-JP" altLang="en-US" sz="1400" dirty="0">
                          <a:solidFill>
                            <a:schemeClr val="tx1"/>
                          </a:solidFill>
                          <a:latin typeface="Meiryo UI" panose="020B0604030504040204" pitchFamily="50" charset="-128"/>
                          <a:ea typeface="Meiryo UI" panose="020B0604030504040204" pitchFamily="50" charset="-128"/>
                        </a:rPr>
                        <a:t>コード）追跡システムなど</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・非接触での観光案内推進（</a:t>
                      </a:r>
                      <a:r>
                        <a:rPr kumimoji="1" lang="en-US" altLang="ja-JP" sz="1400" dirty="0">
                          <a:solidFill>
                            <a:schemeClr val="tx1"/>
                          </a:solidFill>
                          <a:latin typeface="Meiryo UI" panose="020B0604030504040204" pitchFamily="50" charset="-128"/>
                          <a:ea typeface="Meiryo UI" panose="020B0604030504040204" pitchFamily="50" charset="-128"/>
                        </a:rPr>
                        <a:t>AI</a:t>
                      </a:r>
                      <a:r>
                        <a:rPr kumimoji="1" lang="ja-JP" altLang="en-US" sz="1400" dirty="0">
                          <a:solidFill>
                            <a:schemeClr val="tx1"/>
                          </a:solidFill>
                          <a:latin typeface="Meiryo UI" panose="020B0604030504040204" pitchFamily="50" charset="-128"/>
                          <a:ea typeface="Meiryo UI" panose="020B0604030504040204" pitchFamily="50" charset="-128"/>
                        </a:rPr>
                        <a:t>チャットボットの精度向上）</a:t>
                      </a:r>
                    </a:p>
                    <a:p>
                      <a:r>
                        <a:rPr kumimoji="1" lang="ja-JP" altLang="en-US" sz="1400" dirty="0">
                          <a:solidFill>
                            <a:schemeClr val="tx1"/>
                          </a:solidFill>
                          <a:latin typeface="Meiryo UI" panose="020B0604030504040204" pitchFamily="50" charset="-128"/>
                          <a:ea typeface="Meiryo UI" panose="020B0604030504040204" pitchFamily="50" charset="-128"/>
                        </a:rPr>
                        <a:t>・キャッシュレス決済の普及促進</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3480358"/>
                  </a:ext>
                </a:extLst>
              </a:tr>
            </a:tbl>
          </a:graphicData>
        </a:graphic>
      </p:graphicFrame>
      <p:sp>
        <p:nvSpPr>
          <p:cNvPr id="5" name="正方形/長方形 4"/>
          <p:cNvSpPr/>
          <p:nvPr/>
        </p:nvSpPr>
        <p:spPr>
          <a:xfrm>
            <a:off x="215865" y="1045924"/>
            <a:ext cx="8928135" cy="584775"/>
          </a:xfrm>
          <a:prstGeom prst="rect">
            <a:avLst/>
          </a:prstGeom>
        </p:spPr>
        <p:txBody>
          <a:bodyPr wrap="square">
            <a:spAutoFit/>
          </a:bodyPr>
          <a:lstStyle/>
          <a:p>
            <a:pPr lvl="0" defTabSz="957700">
              <a:defRPr/>
            </a:pPr>
            <a:r>
              <a:rPr lang="ja-JP" altLang="en-US" sz="1600" dirty="0">
                <a:latin typeface="Meiryo UI"/>
                <a:ea typeface="Meiryo UI"/>
              </a:rPr>
              <a:t>　</a:t>
            </a:r>
            <a:r>
              <a:rPr kumimoji="1" lang="ja-JP" altLang="en-US" sz="1600" b="0" i="0" u="none" strike="noStrike" kern="1200" cap="none" spc="0" normalizeH="0" baseline="0" noProof="0" dirty="0">
                <a:ln>
                  <a:noFill/>
                </a:ln>
                <a:effectLst/>
                <a:uLnTx/>
                <a:uFillTx/>
                <a:latin typeface="Meiryo UI"/>
                <a:ea typeface="Meiryo UI"/>
              </a:rPr>
              <a:t>〇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With</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After</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コロナ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における重点活動として、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国内旅行客の誘致強化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密を回避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した観光スタイル</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の構築などを推進。</a:t>
            </a:r>
          </a:p>
        </p:txBody>
      </p:sp>
      <p:grpSp>
        <p:nvGrpSpPr>
          <p:cNvPr id="7" name="グループ化 6"/>
          <p:cNvGrpSpPr/>
          <p:nvPr/>
        </p:nvGrpSpPr>
        <p:grpSpPr>
          <a:xfrm>
            <a:off x="215865" y="236344"/>
            <a:ext cx="8603088" cy="705262"/>
            <a:chOff x="270457" y="495348"/>
            <a:chExt cx="8603088" cy="705262"/>
          </a:xfrm>
        </p:grpSpPr>
        <p:sp>
          <p:nvSpPr>
            <p:cNvPr id="8" name="テキスト ボックス 7"/>
            <p:cNvSpPr txBox="1"/>
            <p:nvPr/>
          </p:nvSpPr>
          <p:spPr>
            <a:xfrm>
              <a:off x="270459" y="495348"/>
              <a:ext cx="4618252" cy="660437"/>
            </a:xfrm>
            <a:prstGeom prst="rect">
              <a:avLst/>
            </a:prstGeom>
            <a:noFill/>
          </p:spPr>
          <p:txBody>
            <a:bodyPr wrap="none" rtlCol="0">
              <a:spAutoFit/>
            </a:bodyPr>
            <a:lstStyle/>
            <a:p>
              <a:pPr lvl="0" defTabSz="957700">
                <a:defRPr/>
              </a:pPr>
              <a:r>
                <a:rPr lang="ja-JP" altLang="en-US" sz="1846" dirty="0">
                  <a:latin typeface="Meiryo UI" panose="020B0604030504040204" pitchFamily="50" charset="-128"/>
                  <a:ea typeface="Meiryo UI" panose="020B0604030504040204" pitchFamily="50" charset="-128"/>
                </a:rPr>
                <a:t>５　今後の取組</a:t>
              </a:r>
              <a:endParaRPr lang="en-US" altLang="ja-JP" sz="1846" dirty="0">
                <a:latin typeface="Meiryo UI" panose="020B0604030504040204" pitchFamily="50" charset="-128"/>
                <a:ea typeface="Meiryo UI" panose="020B0604030504040204" pitchFamily="50" charset="-128"/>
              </a:endParaRPr>
            </a:p>
            <a:p>
              <a:pPr lvl="0" defTabSz="957700">
                <a:defRPr/>
              </a:pPr>
              <a:r>
                <a:rPr lang="ja-JP" altLang="en-US" sz="1846" dirty="0">
                  <a:latin typeface="Meiryo UI" panose="020B0604030504040204" pitchFamily="50" charset="-128"/>
                  <a:ea typeface="Meiryo UI" panose="020B0604030504040204" pitchFamily="50" charset="-128"/>
                </a:rPr>
                <a:t>　（１）</a:t>
              </a:r>
              <a:r>
                <a:rPr lang="en-US" altLang="ja-JP" sz="1846" dirty="0">
                  <a:latin typeface="Meiryo UI" panose="020B0604030504040204" pitchFamily="50" charset="-128"/>
                  <a:ea typeface="Meiryo UI" panose="020B0604030504040204" pitchFamily="50" charset="-128"/>
                </a:rPr>
                <a:t>With</a:t>
              </a:r>
              <a:r>
                <a:rPr lang="ja-JP" altLang="en-US" sz="1846" dirty="0">
                  <a:latin typeface="Meiryo UI" panose="020B0604030504040204" pitchFamily="50" charset="-128"/>
                  <a:ea typeface="Meiryo UI" panose="020B0604030504040204" pitchFamily="50" charset="-128"/>
                </a:rPr>
                <a:t>／</a:t>
              </a:r>
              <a:r>
                <a:rPr lang="en-US" altLang="ja-JP" sz="1846" dirty="0">
                  <a:latin typeface="Meiryo UI" panose="020B0604030504040204" pitchFamily="50" charset="-128"/>
                  <a:ea typeface="Meiryo UI" panose="020B0604030504040204" pitchFamily="50" charset="-128"/>
                </a:rPr>
                <a:t>After</a:t>
              </a:r>
              <a:r>
                <a:rPr lang="ja-JP" altLang="en-US" sz="1846" dirty="0">
                  <a:latin typeface="Meiryo UI" panose="020B0604030504040204" pitchFamily="50" charset="-128"/>
                  <a:ea typeface="Meiryo UI" panose="020B0604030504040204" pitchFamily="50" charset="-128"/>
                </a:rPr>
                <a:t>コロナにおける重点活動</a:t>
              </a:r>
            </a:p>
          </p:txBody>
        </p:sp>
        <p:cxnSp>
          <p:nvCxnSpPr>
            <p:cNvPr id="10" name="直線コネクタ 9"/>
            <p:cNvCxnSpPr/>
            <p:nvPr/>
          </p:nvCxnSpPr>
          <p:spPr>
            <a:xfrm>
              <a:off x="270457" y="120061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336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6799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15865" y="1770338"/>
            <a:ext cx="8928135" cy="3693319"/>
          </a:xfrm>
          <a:prstGeom prst="rect">
            <a:avLst/>
          </a:prstGeom>
        </p:spPr>
        <p:txBody>
          <a:bodyPr wrap="square">
            <a:spAutoFit/>
          </a:bodyPr>
          <a:lstStyle/>
          <a:p>
            <a:pPr lvl="0" defTabSz="957700">
              <a:defRPr/>
            </a:pPr>
            <a:r>
              <a:rPr lang="ja-JP" altLang="en-US" dirty="0">
                <a:latin typeface="Meiryo UI"/>
                <a:ea typeface="Meiryo UI"/>
              </a:rPr>
              <a:t>　</a:t>
            </a:r>
            <a:r>
              <a:rPr kumimoji="1" lang="ja-JP" altLang="en-US" b="0" i="0" u="none" strike="noStrike" kern="1200" cap="none" spc="0" normalizeH="0" baseline="0" noProof="0" dirty="0">
                <a:ln>
                  <a:noFill/>
                </a:ln>
                <a:effectLst/>
                <a:uLnTx/>
                <a:uFillTx/>
                <a:latin typeface="Meiryo UI"/>
                <a:ea typeface="Meiryo UI"/>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大阪観光局と高等教育機関とのマッチング等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　行政におけるグローバルマーケットのノウハウ取得</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　現時点でも他都市より優位性はあるが、更に向上する必要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　世界水準での、スピード感の醸成</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　世界水準の観光政策を展開するための規制緩和へのさらなるチャレンジ（意欲の醸成）</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　「どうすればできるのか」の精神</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　行政でも、観光政策の「プロ」の育成を</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　プロの育成には、相当の期間と投資が必要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　一方で、行政の方にも、職員の育成計画があり、この兼ね合いをどうするか要検討</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0" defTabSz="957700">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　現場主義の徹底</a:t>
            </a:r>
          </a:p>
        </p:txBody>
      </p:sp>
      <p:grpSp>
        <p:nvGrpSpPr>
          <p:cNvPr id="7" name="グループ化 6"/>
          <p:cNvGrpSpPr/>
          <p:nvPr/>
        </p:nvGrpSpPr>
        <p:grpSpPr>
          <a:xfrm>
            <a:off x="215865" y="236344"/>
            <a:ext cx="8603088" cy="816096"/>
            <a:chOff x="270457" y="495348"/>
            <a:chExt cx="8603088" cy="816096"/>
          </a:xfrm>
        </p:grpSpPr>
        <p:sp>
          <p:nvSpPr>
            <p:cNvPr id="8" name="テキスト ボックス 7"/>
            <p:cNvSpPr txBox="1"/>
            <p:nvPr/>
          </p:nvSpPr>
          <p:spPr>
            <a:xfrm>
              <a:off x="270459" y="495348"/>
              <a:ext cx="5367175" cy="660437"/>
            </a:xfrm>
            <a:prstGeom prst="rect">
              <a:avLst/>
            </a:prstGeom>
            <a:noFill/>
          </p:spPr>
          <p:txBody>
            <a:bodyPr wrap="none" rtlCol="0">
              <a:spAutoFit/>
            </a:bodyPr>
            <a:lstStyle/>
            <a:p>
              <a:pPr lvl="0" defTabSz="957700">
                <a:defRPr/>
              </a:pPr>
              <a:r>
                <a:rPr lang="ja-JP" altLang="en-US" sz="1846" dirty="0">
                  <a:latin typeface="Meiryo UI" panose="020B0604030504040204" pitchFamily="50" charset="-128"/>
                  <a:ea typeface="Meiryo UI" panose="020B0604030504040204" pitchFamily="50" charset="-128"/>
                </a:rPr>
                <a:t>５　今後の取組</a:t>
              </a:r>
            </a:p>
            <a:p>
              <a:pPr lvl="0" defTabSz="957700">
                <a:defRPr/>
              </a:pPr>
              <a:r>
                <a:rPr lang="ja-JP" altLang="en-US" sz="1846" dirty="0">
                  <a:latin typeface="Meiryo UI" panose="020B0604030504040204" pitchFamily="50" charset="-128"/>
                  <a:ea typeface="Meiryo UI" panose="020B0604030504040204" pitchFamily="50" charset="-128"/>
                </a:rPr>
                <a:t>　（２）大阪観光局と大阪府・市との更なる連携強化</a:t>
              </a:r>
            </a:p>
          </p:txBody>
        </p:sp>
        <p:cxnSp>
          <p:nvCxnSpPr>
            <p:cNvPr id="10" name="直線コネクタ 9"/>
            <p:cNvCxnSpPr/>
            <p:nvPr/>
          </p:nvCxnSpPr>
          <p:spPr>
            <a:xfrm>
              <a:off x="270457" y="131144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337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253806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2189</Words>
  <Application>Microsoft Office PowerPoint</Application>
  <PresentationFormat>画面に合わせる (4:3)</PresentationFormat>
  <Paragraphs>204</Paragraphs>
  <Slides>8</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BIZ UDゴシック</vt:lpstr>
      <vt:lpstr>Meiryo UI</vt:lpstr>
      <vt:lpstr>ＭＳ Ｐゴシック</vt:lpstr>
      <vt:lpstr>メイリオ</vt:lpstr>
      <vt:lpstr>游ゴシック</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2023-06-16T02:58:44Z</dcterms:created>
  <dcterms:modified xsi:type="dcterms:W3CDTF">2023-06-16T02:58:48Z</dcterms:modified>
</cp:coreProperties>
</file>