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00" removePersonalInfoOnSave="1" saveSubsetFonts="1">
  <p:sldMasterIdLst>
    <p:sldMasterId id="2147483648" r:id="rId1"/>
  </p:sldMasterIdLst>
  <p:notesMasterIdLst>
    <p:notesMasterId r:id="rId16"/>
  </p:notesMasterIdLst>
  <p:handoutMasterIdLst>
    <p:handoutMasterId r:id="rId17"/>
  </p:handoutMasterIdLst>
  <p:sldIdLst>
    <p:sldId id="2637" r:id="rId2"/>
    <p:sldId id="2638" r:id="rId3"/>
    <p:sldId id="2639" r:id="rId4"/>
    <p:sldId id="2640" r:id="rId5"/>
    <p:sldId id="2641" r:id="rId6"/>
    <p:sldId id="2642" r:id="rId7"/>
    <p:sldId id="2643" r:id="rId8"/>
    <p:sldId id="2644" r:id="rId9"/>
    <p:sldId id="2645" r:id="rId10"/>
    <p:sldId id="2646" r:id="rId11"/>
    <p:sldId id="2647" r:id="rId12"/>
    <p:sldId id="2648" r:id="rId13"/>
    <p:sldId id="2649" r:id="rId14"/>
    <p:sldId id="2650"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4502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83361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84097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40208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en-US" altLang="ja-JP" sz="1400" dirty="0"/>
          </a:p>
          <a:p>
            <a:endParaRPr lang="ja-JP" altLang="en-US" sz="1400" dirty="0"/>
          </a:p>
        </p:txBody>
      </p:sp>
    </p:spTree>
    <p:extLst>
      <p:ext uri="{BB962C8B-B14F-4D97-AF65-F5344CB8AC3E}">
        <p14:creationId xmlns:p14="http://schemas.microsoft.com/office/powerpoint/2010/main" val="24639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en-US" altLang="ja-JP" sz="1400" dirty="0"/>
          </a:p>
          <a:p>
            <a:endParaRPr lang="ja-JP" altLang="en-US" sz="1400" dirty="0"/>
          </a:p>
        </p:txBody>
      </p:sp>
    </p:spTree>
    <p:extLst>
      <p:ext uri="{BB962C8B-B14F-4D97-AF65-F5344CB8AC3E}">
        <p14:creationId xmlns:p14="http://schemas.microsoft.com/office/powerpoint/2010/main" val="126433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en-US" altLang="ja-JP" sz="1400" dirty="0"/>
          </a:p>
          <a:p>
            <a:endParaRPr lang="ja-JP" altLang="en-US" sz="1400" dirty="0"/>
          </a:p>
        </p:txBody>
      </p:sp>
    </p:spTree>
    <p:extLst>
      <p:ext uri="{BB962C8B-B14F-4D97-AF65-F5344CB8AC3E}">
        <p14:creationId xmlns:p14="http://schemas.microsoft.com/office/powerpoint/2010/main" val="58303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en-US" altLang="ja-JP" sz="1400" dirty="0"/>
          </a:p>
          <a:p>
            <a:endParaRPr lang="ja-JP" altLang="en-US" sz="1400" dirty="0"/>
          </a:p>
        </p:txBody>
      </p:sp>
    </p:spTree>
    <p:extLst>
      <p:ext uri="{BB962C8B-B14F-4D97-AF65-F5344CB8AC3E}">
        <p14:creationId xmlns:p14="http://schemas.microsoft.com/office/powerpoint/2010/main" val="400286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588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jpeg"/><Relationship Id="rId10" Type="http://schemas.openxmlformats.org/officeDocument/2006/relationships/image" Target="../media/image31.emf"/><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46663" y="2847698"/>
            <a:ext cx="5895833"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8</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成長戦略</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1168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62575" y="1282222"/>
            <a:ext cx="9098912" cy="6627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200" dirty="0">
                <a:solidFill>
                  <a:schemeClr val="tx1"/>
                </a:solidFill>
                <a:latin typeface="Meiryo UI" panose="020B0604030504040204" pitchFamily="50" charset="-128"/>
                <a:ea typeface="Meiryo UI" panose="020B0604030504040204" pitchFamily="50" charset="-128"/>
              </a:rPr>
              <a:t>○ めざす都市像</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rPr>
              <a:t>アジア・世界の活力を呼び込み「金融をテコに発展するグローバル都市」</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先駆けた取組で世界に挑戦する「金融のフロントランナー都市」</a:t>
            </a:r>
          </a:p>
        </p:txBody>
      </p:sp>
      <p:sp>
        <p:nvSpPr>
          <p:cNvPr id="2" name="テキスト ボックス 1"/>
          <p:cNvSpPr txBox="1"/>
          <p:nvPr/>
        </p:nvSpPr>
        <p:spPr>
          <a:xfrm>
            <a:off x="209494" y="26632"/>
            <a:ext cx="6321411" cy="338554"/>
          </a:xfrm>
          <a:prstGeom prst="rect">
            <a:avLst/>
          </a:prstGeom>
          <a:noFill/>
        </p:spPr>
        <p:txBody>
          <a:bodyPr wrap="square" rtlCol="0">
            <a:spAutoFit/>
          </a:bodyPr>
          <a:lstStyle/>
          <a:p>
            <a:pPr lvl="0" defTabSz="957700">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　主な取組（</a:t>
            </a:r>
            <a:r>
              <a:rPr lang="ja-JP" altLang="en-US" sz="1600" dirty="0">
                <a:latin typeface="Meiryo UI" panose="020B0604030504040204" pitchFamily="50" charset="-128"/>
                <a:ea typeface="Meiryo UI" panose="020B0604030504040204" pitchFamily="50" charset="-128"/>
              </a:rPr>
              <a:t>５）国際金融都市の取組</a:t>
            </a:r>
            <a:endPar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385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53327" y="399484"/>
            <a:ext cx="8692305" cy="4748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「経済の血液」とも言われる金融機能の強化を図り、ポストコロナに向けた大阪・関西経済の再生に向けた新たな成長の柱とするため、</a:t>
            </a:r>
            <a:endParaRPr lang="en-US" altLang="ja-JP" sz="120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独自の個性・機能を持つ国際金融都市の形成を推進。</a:t>
            </a:r>
          </a:p>
        </p:txBody>
      </p:sp>
      <p:sp>
        <p:nvSpPr>
          <p:cNvPr id="40" name="テキスト ボックス 39"/>
          <p:cNvSpPr txBox="1"/>
          <p:nvPr/>
        </p:nvSpPr>
        <p:spPr>
          <a:xfrm>
            <a:off x="193511" y="3987840"/>
            <a:ext cx="1436612" cy="553998"/>
          </a:xfrm>
          <a:prstGeom prst="rect">
            <a:avLst/>
          </a:prstGeom>
          <a:noFill/>
        </p:spPr>
        <p:txBody>
          <a:bodyPr wrap="none" rtlCol="0">
            <a:spAutoFit/>
          </a:bodyPr>
          <a:lstStyle/>
          <a:p>
            <a:pPr defTabSz="957700">
              <a:defRPr/>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主な取組内容</a:t>
            </a:r>
            <a:r>
              <a:rPr lang="en-US" altLang="ja-JP" sz="1400" b="1" dirty="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a:p>
            <a:pPr lvl="0" defTabSz="957700">
              <a:defRPr/>
            </a:pPr>
            <a:endParaRPr lang="zh-CN" altLang="en-US" sz="1400" dirty="0">
              <a:solidFill>
                <a:prstClr val="black"/>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18857" y="1899097"/>
            <a:ext cx="5364560" cy="6627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　 ○ 戦略の取組期間</a:t>
            </a:r>
          </a:p>
        </p:txBody>
      </p:sp>
      <p:sp>
        <p:nvSpPr>
          <p:cNvPr id="55" name="正方形/長方形 54"/>
          <p:cNvSpPr/>
          <p:nvPr/>
        </p:nvSpPr>
        <p:spPr>
          <a:xfrm>
            <a:off x="5729890" y="1866285"/>
            <a:ext cx="3365284" cy="3322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 戦略目標</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56" name="角丸四角形 55"/>
          <p:cNvSpPr/>
          <p:nvPr/>
        </p:nvSpPr>
        <p:spPr>
          <a:xfrm>
            <a:off x="3516289" y="4482860"/>
            <a:ext cx="2701695" cy="229365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角丸四角形 56"/>
          <p:cNvSpPr/>
          <p:nvPr/>
        </p:nvSpPr>
        <p:spPr>
          <a:xfrm>
            <a:off x="305437" y="4482860"/>
            <a:ext cx="3117588" cy="229365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正方形/長方形 57"/>
          <p:cNvSpPr/>
          <p:nvPr/>
        </p:nvSpPr>
        <p:spPr>
          <a:xfrm>
            <a:off x="353517" y="4501178"/>
            <a:ext cx="2961150" cy="16443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金融に精通したコンサルタントが、金融の専門的な問合せやビジネス面から生活面等まで進出に必要な相談にワンストップで対応。</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支援内容</a:t>
            </a:r>
            <a:r>
              <a:rPr lang="en-US" altLang="ja-JP" sz="1050" dirty="0">
                <a:solidFill>
                  <a:schemeClr val="tx1"/>
                </a:solidFill>
                <a:latin typeface="Meiryo UI" panose="020B0604030504040204" pitchFamily="50" charset="-128"/>
                <a:ea typeface="Meiryo UI" panose="020B0604030504040204" pitchFamily="50" charset="-128"/>
              </a:rPr>
              <a:t>】</a:t>
            </a:r>
          </a:p>
          <a:p>
            <a:pPr lvl="0" defTabSz="957700">
              <a:defRPr/>
            </a:pPr>
            <a:r>
              <a:rPr lang="en-US" altLang="ja-JP" sz="1050" dirty="0">
                <a:solidFill>
                  <a:schemeClr val="tx1"/>
                </a:solidFill>
                <a:latin typeface="Meiryo UI" panose="020B0604030504040204" pitchFamily="50" charset="-128"/>
                <a:ea typeface="Meiryo UI" panose="020B0604030504040204" pitchFamily="50" charset="-128"/>
              </a:rPr>
              <a:t>A)</a:t>
            </a:r>
            <a:r>
              <a:rPr lang="ja-JP" altLang="en-US" sz="1050" dirty="0">
                <a:solidFill>
                  <a:schemeClr val="tx1"/>
                </a:solidFill>
                <a:latin typeface="Meiryo UI" panose="020B0604030504040204" pitchFamily="50" charset="-128"/>
                <a:ea typeface="Meiryo UI" panose="020B0604030504040204" pitchFamily="50" charset="-128"/>
              </a:rPr>
              <a:t>　金融関連の日本の法制度等に関する情報提供</a:t>
            </a:r>
          </a:p>
          <a:p>
            <a:pPr lvl="0" defTabSz="957700">
              <a:defRPr/>
            </a:pPr>
            <a:r>
              <a:rPr lang="en-US" altLang="ja-JP" sz="1050" dirty="0">
                <a:solidFill>
                  <a:schemeClr val="tx1"/>
                </a:solidFill>
                <a:latin typeface="Meiryo UI" panose="020B0604030504040204" pitchFamily="50" charset="-128"/>
                <a:ea typeface="Meiryo UI" panose="020B0604030504040204" pitchFamily="50" charset="-128"/>
              </a:rPr>
              <a:t>B)</a:t>
            </a:r>
            <a:r>
              <a:rPr lang="ja-JP" altLang="en-US" sz="1050" dirty="0">
                <a:solidFill>
                  <a:schemeClr val="tx1"/>
                </a:solidFill>
                <a:latin typeface="Meiryo UI" panose="020B0604030504040204" pitchFamily="50" charset="-128"/>
                <a:ea typeface="Meiryo UI" panose="020B0604030504040204" pitchFamily="50" charset="-128"/>
              </a:rPr>
              <a:t>　金融専門家、弁護士等の相談窓口等の紹介</a:t>
            </a:r>
          </a:p>
          <a:p>
            <a:pPr lvl="0" defTabSz="957700">
              <a:defRPr/>
            </a:pPr>
            <a:r>
              <a:rPr lang="en-US" altLang="ja-JP" sz="1050" dirty="0">
                <a:solidFill>
                  <a:schemeClr val="tx1"/>
                </a:solidFill>
                <a:latin typeface="Meiryo UI" panose="020B0604030504040204" pitchFamily="50" charset="-128"/>
                <a:ea typeface="Meiryo UI" panose="020B0604030504040204" pitchFamily="50" charset="-128"/>
              </a:rPr>
              <a:t>C)</a:t>
            </a:r>
            <a:r>
              <a:rPr lang="ja-JP" altLang="en-US" sz="1050" dirty="0">
                <a:solidFill>
                  <a:schemeClr val="tx1"/>
                </a:solidFill>
                <a:latin typeface="Meiryo UI" panose="020B0604030504040204" pitchFamily="50" charset="-128"/>
                <a:ea typeface="Meiryo UI" panose="020B0604030504040204" pitchFamily="50" charset="-128"/>
              </a:rPr>
              <a:t>　従業員の生活支援に係る情報提供　など</a:t>
            </a:r>
          </a:p>
        </p:txBody>
      </p:sp>
      <p:sp>
        <p:nvSpPr>
          <p:cNvPr id="59" name="正方形/長方形 58"/>
          <p:cNvSpPr/>
          <p:nvPr/>
        </p:nvSpPr>
        <p:spPr>
          <a:xfrm>
            <a:off x="5173613" y="4877475"/>
            <a:ext cx="3630359" cy="12119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65" name="角丸四角形 64"/>
          <p:cNvSpPr/>
          <p:nvPr/>
        </p:nvSpPr>
        <p:spPr>
          <a:xfrm>
            <a:off x="397825" y="4350949"/>
            <a:ext cx="2932813" cy="26382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a:solidFill>
                  <a:prstClr val="white"/>
                </a:solidFill>
                <a:latin typeface="Meiryo UI" panose="020B0604030504040204" pitchFamily="50" charset="-128"/>
                <a:ea typeface="Meiryo UI" panose="020B0604030504040204" pitchFamily="50" charset="-128"/>
              </a:rPr>
              <a:t>国際金融ワンストップサポートセンター大阪</a:t>
            </a:r>
          </a:p>
        </p:txBody>
      </p:sp>
      <p:sp>
        <p:nvSpPr>
          <p:cNvPr id="66" name="角丸四角形 65"/>
          <p:cNvSpPr/>
          <p:nvPr/>
        </p:nvSpPr>
        <p:spPr>
          <a:xfrm>
            <a:off x="4017304" y="4323319"/>
            <a:ext cx="1699665" cy="289943"/>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a:solidFill>
                  <a:prstClr val="white"/>
                </a:solidFill>
                <a:latin typeface="Meiryo UI" panose="020B0604030504040204" pitchFamily="50" charset="-128"/>
                <a:ea typeface="Meiryo UI" panose="020B0604030504040204" pitchFamily="50" charset="-128"/>
              </a:rPr>
              <a:t>プロモーション活動</a:t>
            </a:r>
          </a:p>
        </p:txBody>
      </p:sp>
      <p:pic>
        <p:nvPicPr>
          <p:cNvPr id="33" name="図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379" y="5993936"/>
            <a:ext cx="1176313" cy="748889"/>
          </a:xfrm>
          <a:prstGeom prst="rect">
            <a:avLst/>
          </a:prstGeom>
        </p:spPr>
      </p:pic>
      <p:sp>
        <p:nvSpPr>
          <p:cNvPr id="71" name="正方形/長方形 70"/>
          <p:cNvSpPr/>
          <p:nvPr/>
        </p:nvSpPr>
        <p:spPr>
          <a:xfrm>
            <a:off x="347152" y="5952883"/>
            <a:ext cx="5113414" cy="41549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実績</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1050" dirty="0">
                <a:latin typeface="Meiryo UI" panose="020B0604030504040204" pitchFamily="50" charset="-128"/>
                <a:ea typeface="Meiryo UI" panose="020B0604030504040204" pitchFamily="50" charset="-128"/>
              </a:rPr>
              <a:t>相談件数</a:t>
            </a:r>
            <a:endParaRPr lang="en-US" altLang="ja-JP" sz="1050" dirty="0">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54</a:t>
            </a:r>
            <a:r>
              <a:rPr lang="ja-JP" altLang="en-US" sz="1050" dirty="0">
                <a:latin typeface="Meiryo UI" panose="020B0604030504040204" pitchFamily="50" charset="-128"/>
                <a:ea typeface="Meiryo UI" panose="020B0604030504040204" pitchFamily="50" charset="-128"/>
              </a:rPr>
              <a:t>社</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p>
        </p:txBody>
      </p:sp>
      <p:sp>
        <p:nvSpPr>
          <p:cNvPr id="49" name="正方形/長方形 48"/>
          <p:cNvSpPr/>
          <p:nvPr/>
        </p:nvSpPr>
        <p:spPr>
          <a:xfrm>
            <a:off x="3595848" y="4724268"/>
            <a:ext cx="2693363" cy="1811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○知事による英国トッププロモーション</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2022</a:t>
            </a:r>
            <a:r>
              <a:rPr lang="ja-JP" altLang="en-US" sz="900" dirty="0">
                <a:solidFill>
                  <a:schemeClr val="tx1"/>
                </a:solidFill>
                <a:latin typeface="Meiryo UI" panose="020B0604030504040204" pitchFamily="50" charset="-128"/>
                <a:ea typeface="Meiryo UI" panose="020B0604030504040204" pitchFamily="50" charset="-128"/>
              </a:rPr>
              <a:t>年</a:t>
            </a:r>
            <a:r>
              <a:rPr lang="en-US" altLang="ja-JP" sz="900" dirty="0">
                <a:solidFill>
                  <a:schemeClr val="tx1"/>
                </a:solidFill>
                <a:latin typeface="Meiryo UI" panose="020B0604030504040204" pitchFamily="50" charset="-128"/>
                <a:ea typeface="Meiryo UI" panose="020B0604030504040204" pitchFamily="50" charset="-128"/>
              </a:rPr>
              <a:t>12</a:t>
            </a:r>
            <a:r>
              <a:rPr lang="ja-JP" altLang="en-US" sz="900" dirty="0">
                <a:solidFill>
                  <a:schemeClr val="tx1"/>
                </a:solidFill>
                <a:latin typeface="Meiryo UI" panose="020B0604030504040204" pitchFamily="50" charset="-128"/>
                <a:ea typeface="Meiryo UI" panose="020B0604030504040204" pitchFamily="50" charset="-128"/>
              </a:rPr>
              <a:t>月）</a:t>
            </a: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・ブルームバーグ社主催</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「グローバル・レギュラトリー・フォーラム」登壇</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・フィンテックスタートアップ等約</a:t>
            </a:r>
            <a:r>
              <a:rPr lang="en-US" altLang="ja-JP" sz="1050" dirty="0">
                <a:solidFill>
                  <a:schemeClr val="tx1"/>
                </a:solidFill>
                <a:latin typeface="Meiryo UI" panose="020B0604030504040204" pitchFamily="50" charset="-128"/>
                <a:ea typeface="Meiryo UI" panose="020B0604030504040204" pitchFamily="50" charset="-128"/>
              </a:rPr>
              <a:t>20</a:t>
            </a:r>
            <a:r>
              <a:rPr lang="ja-JP" altLang="en-US" sz="1050" dirty="0">
                <a:solidFill>
                  <a:schemeClr val="tx1"/>
                </a:solidFill>
                <a:latin typeface="Meiryo UI" panose="020B0604030504040204" pitchFamily="50" charset="-128"/>
                <a:ea typeface="Meiryo UI" panose="020B0604030504040204" pitchFamily="50" charset="-128"/>
              </a:rPr>
              <a:t>団体と面談</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・英国経営者協会と意見交換</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endParaRPr lang="en-US" altLang="ja-JP" sz="1100" dirty="0">
              <a:solidFill>
                <a:schemeClr val="tx1"/>
              </a:solidFill>
              <a:latin typeface="Meiryo UI" panose="020B0604030504040204" pitchFamily="50" charset="-128"/>
              <a:ea typeface="Meiryo UI" panose="020B0604030504040204" pitchFamily="50" charset="-128"/>
            </a:endParaRPr>
          </a:p>
          <a:p>
            <a:pPr marL="176213"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○世界最大規模イベント「シンガポール・フィンテック・フェスティバル」でのプロモーション</a:t>
            </a:r>
            <a:endParaRPr lang="en-US" altLang="ja-JP" sz="1050" dirty="0">
              <a:solidFill>
                <a:schemeClr val="tx1"/>
              </a:solidFill>
              <a:latin typeface="Meiryo UI" panose="020B0604030504040204" pitchFamily="50" charset="-128"/>
              <a:ea typeface="Meiryo UI" panose="020B0604030504040204" pitchFamily="50" charset="-128"/>
            </a:endParaRPr>
          </a:p>
          <a:p>
            <a:pPr marL="176213" lvl="0" indent="-176213" defTabSz="957700">
              <a:defRPr/>
            </a:pPr>
            <a:r>
              <a:rPr lang="en-US" altLang="ja-JP" sz="105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活動</a:t>
            </a: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2022</a:t>
            </a:r>
            <a:r>
              <a:rPr lang="ja-JP" altLang="en-US" sz="900" dirty="0">
                <a:solidFill>
                  <a:schemeClr val="tx1"/>
                </a:solidFill>
                <a:latin typeface="Meiryo UI" panose="020B0604030504040204" pitchFamily="50" charset="-128"/>
                <a:ea typeface="Meiryo UI" panose="020B0604030504040204" pitchFamily="50" charset="-128"/>
              </a:rPr>
              <a:t>年</a:t>
            </a:r>
            <a:r>
              <a:rPr lang="en-US" altLang="ja-JP" sz="900" dirty="0">
                <a:solidFill>
                  <a:schemeClr val="tx1"/>
                </a:solidFill>
                <a:latin typeface="Meiryo UI" panose="020B0604030504040204" pitchFamily="50" charset="-128"/>
                <a:ea typeface="Meiryo UI" panose="020B0604030504040204" pitchFamily="50" charset="-128"/>
              </a:rPr>
              <a:t>11</a:t>
            </a:r>
            <a:r>
              <a:rPr lang="ja-JP" altLang="en-US" sz="900" dirty="0">
                <a:solidFill>
                  <a:schemeClr val="tx1"/>
                </a:solidFill>
                <a:latin typeface="Meiryo UI" panose="020B0604030504040204" pitchFamily="50" charset="-128"/>
                <a:ea typeface="Meiryo UI" panose="020B0604030504040204" pitchFamily="50" charset="-128"/>
              </a:rPr>
              <a:t>月）</a:t>
            </a:r>
            <a:endParaRPr lang="en-US" altLang="ja-JP" sz="900" dirty="0">
              <a:solidFill>
                <a:schemeClr val="tx1"/>
              </a:solidFill>
              <a:latin typeface="Meiryo UI" panose="020B0604030504040204" pitchFamily="50" charset="-128"/>
              <a:ea typeface="Meiryo UI" panose="020B0604030504040204" pitchFamily="50" charset="-128"/>
            </a:endParaRPr>
          </a:p>
          <a:p>
            <a:pPr marL="176213" lvl="0" indent="-176213" defTabSz="957700">
              <a:defRPr/>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ブース出展により</a:t>
            </a:r>
            <a:endParaRPr lang="en-US" altLang="ja-JP" sz="1050" dirty="0">
              <a:solidFill>
                <a:schemeClr val="tx1"/>
              </a:solidFill>
              <a:latin typeface="Meiryo UI" panose="020B0604030504040204" pitchFamily="50" charset="-128"/>
              <a:ea typeface="Meiryo UI" panose="020B0604030504040204" pitchFamily="50" charset="-128"/>
            </a:endParaRPr>
          </a:p>
          <a:p>
            <a:pPr marL="176213"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　　　　約</a:t>
            </a:r>
            <a:r>
              <a:rPr lang="en-US" altLang="ja-JP" sz="1050" dirty="0">
                <a:solidFill>
                  <a:schemeClr val="tx1"/>
                </a:solidFill>
                <a:latin typeface="Meiryo UI" panose="020B0604030504040204" pitchFamily="50" charset="-128"/>
                <a:ea typeface="Meiryo UI" panose="020B0604030504040204" pitchFamily="50" charset="-128"/>
              </a:rPr>
              <a:t>500</a:t>
            </a:r>
            <a:r>
              <a:rPr lang="ja-JP" altLang="en-US" sz="1050" dirty="0">
                <a:solidFill>
                  <a:schemeClr val="tx1"/>
                </a:solidFill>
                <a:latin typeface="Meiryo UI" panose="020B0604030504040204" pitchFamily="50" charset="-128"/>
                <a:ea typeface="Meiryo UI" panose="020B0604030504040204" pitchFamily="50" charset="-128"/>
              </a:rPr>
              <a:t>名に</a:t>
            </a:r>
            <a:r>
              <a:rPr lang="en-US" altLang="ja-JP" sz="1050" dirty="0">
                <a:solidFill>
                  <a:schemeClr val="tx1"/>
                </a:solidFill>
                <a:latin typeface="Meiryo UI" panose="020B0604030504040204" pitchFamily="50" charset="-128"/>
                <a:ea typeface="Meiryo UI" panose="020B0604030504040204" pitchFamily="50" charset="-128"/>
              </a:rPr>
              <a:t>PR</a:t>
            </a:r>
            <a:endParaRPr lang="en-US" altLang="ja-JP" sz="1100"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5852" y="6137615"/>
            <a:ext cx="783353" cy="618368"/>
          </a:xfrm>
          <a:prstGeom prst="rect">
            <a:avLst/>
          </a:prstGeom>
        </p:spPr>
      </p:pic>
      <p:sp>
        <p:nvSpPr>
          <p:cNvPr id="52" name="角丸四角形 51"/>
          <p:cNvSpPr/>
          <p:nvPr/>
        </p:nvSpPr>
        <p:spPr>
          <a:xfrm>
            <a:off x="6318650" y="4482860"/>
            <a:ext cx="2568695" cy="226507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角丸四角形 52"/>
          <p:cNvSpPr/>
          <p:nvPr/>
        </p:nvSpPr>
        <p:spPr>
          <a:xfrm>
            <a:off x="6753165" y="4336283"/>
            <a:ext cx="1699665" cy="289943"/>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a:solidFill>
                  <a:prstClr val="white"/>
                </a:solidFill>
                <a:latin typeface="Meiryo UI" panose="020B0604030504040204" pitchFamily="50" charset="-128"/>
                <a:ea typeface="Meiryo UI" panose="020B0604030504040204" pitchFamily="50" charset="-128"/>
              </a:rPr>
              <a:t>進出支援</a:t>
            </a:r>
          </a:p>
        </p:txBody>
      </p:sp>
      <p:sp>
        <p:nvSpPr>
          <p:cNvPr id="60" name="正方形/長方形 59"/>
          <p:cNvSpPr/>
          <p:nvPr/>
        </p:nvSpPr>
        <p:spPr>
          <a:xfrm>
            <a:off x="6363836" y="4758917"/>
            <a:ext cx="2496099" cy="1811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○金融系外国企業等拠点設立補助金</a:t>
            </a:r>
            <a:endParaRPr lang="en-US" altLang="ja-JP" sz="1050" dirty="0">
              <a:solidFill>
                <a:schemeClr val="tx1"/>
              </a:solidFill>
              <a:latin typeface="Meiryo UI" panose="020B0604030504040204" pitchFamily="50" charset="-128"/>
              <a:ea typeface="Meiryo UI" panose="020B0604030504040204" pitchFamily="50" charset="-128"/>
            </a:endParaRPr>
          </a:p>
          <a:p>
            <a:pPr marL="180975" lvl="0" defTabSz="957700">
              <a:spcBef>
                <a:spcPts val="300"/>
              </a:spcBef>
              <a:defRPr/>
            </a:pPr>
            <a:r>
              <a:rPr lang="ja-JP" altLang="en-US" sz="1050" dirty="0">
                <a:solidFill>
                  <a:schemeClr val="tx1"/>
                </a:solidFill>
                <a:latin typeface="Meiryo UI" panose="020B0604030504040204" pitchFamily="50" charset="-128"/>
                <a:ea typeface="Meiryo UI" panose="020B0604030504040204" pitchFamily="50" charset="-128"/>
              </a:rPr>
              <a:t>大阪に拠点設立を検討している金融系外国企業等に対して、事前調査、拠点設立に必要な経費の支援。</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・事前調査：オフィス賃借料、初期費用</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・拠点設立：オフィス賃借料、備品購入</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　　　　　　　　専門家相談費用　等</a:t>
            </a:r>
            <a:endParaRPr lang="en-US" altLang="ja-JP" sz="1050" dirty="0">
              <a:solidFill>
                <a:schemeClr val="tx1"/>
              </a:solidFill>
              <a:latin typeface="Meiryo UI" panose="020B0604030504040204" pitchFamily="50" charset="-128"/>
              <a:ea typeface="Meiryo UI" panose="020B0604030504040204" pitchFamily="50" charset="-128"/>
            </a:endParaRPr>
          </a:p>
          <a:p>
            <a:pPr lvl="0" indent="176213" defTabSz="957700">
              <a:defRPr/>
            </a:pPr>
            <a:endParaRPr lang="en-US" altLang="ja-JP" sz="1100" dirty="0">
              <a:solidFill>
                <a:schemeClr val="tx1"/>
              </a:solidFill>
              <a:latin typeface="Meiryo UI" panose="020B0604030504040204" pitchFamily="50" charset="-128"/>
              <a:ea typeface="Meiryo UI" panose="020B0604030504040204" pitchFamily="50" charset="-128"/>
            </a:endParaRPr>
          </a:p>
          <a:p>
            <a:pPr marL="176213" lvl="0" indent="-176213" defTabSz="957700">
              <a:defRPr/>
            </a:pPr>
            <a:r>
              <a:rPr lang="ja-JP" altLang="en-US" sz="1050" dirty="0">
                <a:solidFill>
                  <a:schemeClr val="tx1"/>
                </a:solidFill>
                <a:latin typeface="Meiryo UI" panose="020B0604030504040204" pitchFamily="50" charset="-128"/>
                <a:ea typeface="Meiryo UI" panose="020B0604030504040204" pitchFamily="50" charset="-128"/>
              </a:rPr>
              <a:t>○金融系外国企業等誘致促進税制</a:t>
            </a:r>
            <a:endParaRPr lang="en-US" altLang="ja-JP" sz="1050" dirty="0">
              <a:solidFill>
                <a:schemeClr val="tx1"/>
              </a:solidFill>
              <a:latin typeface="Meiryo UI" panose="020B0604030504040204" pitchFamily="50" charset="-128"/>
              <a:ea typeface="Meiryo UI" panose="020B0604030504040204" pitchFamily="50" charset="-128"/>
            </a:endParaRPr>
          </a:p>
          <a:p>
            <a:pPr marL="180975" lvl="0" defTabSz="957700">
              <a:spcBef>
                <a:spcPts val="300"/>
              </a:spcBef>
              <a:defRPr/>
            </a:pPr>
            <a:r>
              <a:rPr lang="ja-JP" altLang="en-US" sz="1050" dirty="0">
                <a:solidFill>
                  <a:schemeClr val="tx1"/>
                </a:solidFill>
                <a:latin typeface="Meiryo UI" panose="020B0604030504040204" pitchFamily="50" charset="-128"/>
                <a:ea typeface="Meiryo UI" panose="020B0604030504040204" pitchFamily="50" charset="-128"/>
              </a:rPr>
              <a:t>大阪進出の最後の一押しとなる　　　　インセンティブとして、地方税の軽減制度を検討中。</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259957" y="1022737"/>
            <a:ext cx="8627388" cy="324000"/>
          </a:xfrm>
          <a:prstGeom prst="rect">
            <a:avLst/>
          </a:prstGeom>
          <a:solidFill>
            <a:schemeClr val="accent4">
              <a:lumMod val="40000"/>
              <a:lumOff val="60000"/>
            </a:schemeClr>
          </a:solidFill>
          <a:ln w="12700">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国際金融都市</a:t>
            </a:r>
            <a:r>
              <a:rPr lang="en-US" altLang="ja-JP" sz="1400" b="1" dirty="0">
                <a:latin typeface="Meiryo UI" panose="020B0604030504040204" pitchFamily="50" charset="-128"/>
                <a:ea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rPr>
              <a:t>戦略</a:t>
            </a:r>
            <a:r>
              <a:rPr kumimoji="1"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2022</a:t>
            </a:r>
            <a:r>
              <a:rPr lang="ja-JP" altLang="en-US" sz="1050" b="1" dirty="0">
                <a:latin typeface="Meiryo UI" panose="020B0604030504040204" pitchFamily="50" charset="-128"/>
                <a:ea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rPr>
              <a:t>月策定</a:t>
            </a:r>
            <a:r>
              <a:rPr kumimoji="1" lang="ja-JP" altLang="en-US" sz="1050" b="1" dirty="0">
                <a:latin typeface="Meiryo UI" panose="020B0604030504040204" pitchFamily="50" charset="-128"/>
                <a:ea typeface="Meiryo UI" panose="020B0604030504040204" pitchFamily="50" charset="-128"/>
              </a:rPr>
              <a:t>）</a:t>
            </a:r>
          </a:p>
        </p:txBody>
      </p:sp>
      <p:pic>
        <p:nvPicPr>
          <p:cNvPr id="13" name="図 12"/>
          <p:cNvPicPr>
            <a:picLocks noChangeAspect="1"/>
          </p:cNvPicPr>
          <p:nvPr/>
        </p:nvPicPr>
        <p:blipFill>
          <a:blip r:embed="rId5"/>
          <a:stretch>
            <a:fillRect/>
          </a:stretch>
        </p:blipFill>
        <p:spPr>
          <a:xfrm>
            <a:off x="6049812" y="2134554"/>
            <a:ext cx="2572735" cy="1877731"/>
          </a:xfrm>
          <a:prstGeom prst="rect">
            <a:avLst/>
          </a:prstGeom>
        </p:spPr>
      </p:pic>
      <p:pic>
        <p:nvPicPr>
          <p:cNvPr id="26" name="図 25"/>
          <p:cNvPicPr>
            <a:picLocks noChangeAspect="1"/>
          </p:cNvPicPr>
          <p:nvPr/>
        </p:nvPicPr>
        <p:blipFill>
          <a:blip r:embed="rId6"/>
          <a:stretch>
            <a:fillRect/>
          </a:stretch>
        </p:blipFill>
        <p:spPr>
          <a:xfrm>
            <a:off x="545425" y="2126249"/>
            <a:ext cx="5106907" cy="1887277"/>
          </a:xfrm>
          <a:prstGeom prst="rect">
            <a:avLst/>
          </a:prstGeom>
        </p:spPr>
      </p:pic>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127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70457" y="978252"/>
            <a:ext cx="8911355" cy="13740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・開催日程：</a:t>
            </a:r>
            <a:r>
              <a:rPr lang="en-US" altLang="ja-JP" sz="1100" dirty="0">
                <a:solidFill>
                  <a:prstClr val="black"/>
                </a:solidFill>
                <a:latin typeface="Meiryo UI" panose="020B0604030504040204" pitchFamily="50" charset="-128"/>
                <a:ea typeface="Meiryo UI" panose="020B0604030504040204" pitchFamily="50" charset="-128"/>
              </a:rPr>
              <a:t>2019</a:t>
            </a:r>
            <a:r>
              <a:rPr lang="ja-JP" altLang="en-US" sz="1100" dirty="0">
                <a:solidFill>
                  <a:prstClr val="black"/>
                </a:solidFill>
                <a:latin typeface="Meiryo UI" panose="020B0604030504040204" pitchFamily="50" charset="-128"/>
                <a:ea typeface="Meiryo UI" panose="020B0604030504040204" pitchFamily="50" charset="-128"/>
              </a:rPr>
              <a:t>年６月</a:t>
            </a:r>
            <a:r>
              <a:rPr lang="en-US" altLang="ja-JP" sz="1100" dirty="0">
                <a:solidFill>
                  <a:prstClr val="black"/>
                </a:solidFill>
                <a:latin typeface="Meiryo UI" panose="020B0604030504040204" pitchFamily="50" charset="-128"/>
                <a:ea typeface="Meiryo UI" panose="020B0604030504040204" pitchFamily="50" charset="-128"/>
              </a:rPr>
              <a:t>28</a:t>
            </a:r>
            <a:r>
              <a:rPr lang="ja-JP" altLang="en-US" sz="1100" dirty="0">
                <a:solidFill>
                  <a:prstClr val="black"/>
                </a:solidFill>
                <a:latin typeface="Meiryo UI" panose="020B0604030504040204" pitchFamily="50" charset="-128"/>
                <a:ea typeface="Meiryo UI" panose="020B0604030504040204" pitchFamily="50" charset="-128"/>
              </a:rPr>
              <a:t>日（金）・ </a:t>
            </a:r>
            <a:r>
              <a:rPr lang="en-US" altLang="ja-JP" sz="1100" dirty="0">
                <a:solidFill>
                  <a:prstClr val="black"/>
                </a:solidFill>
                <a:latin typeface="Meiryo UI" panose="020B0604030504040204" pitchFamily="50" charset="-128"/>
                <a:ea typeface="Meiryo UI" panose="020B0604030504040204" pitchFamily="50" charset="-128"/>
              </a:rPr>
              <a:t>29</a:t>
            </a:r>
            <a:r>
              <a:rPr lang="ja-JP" altLang="en-US" sz="1100" dirty="0">
                <a:solidFill>
                  <a:prstClr val="black"/>
                </a:solidFill>
                <a:latin typeface="Meiryo UI" panose="020B0604030504040204" pitchFamily="50" charset="-128"/>
                <a:ea typeface="Meiryo UI" panose="020B0604030504040204" pitchFamily="50" charset="-128"/>
              </a:rPr>
              <a:t>日（土）</a:t>
            </a:r>
          </a:p>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・開催場所：インテックス大阪</a:t>
            </a:r>
          </a:p>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・参 加 国 ：</a:t>
            </a:r>
            <a:r>
              <a:rPr lang="en-US" altLang="ja-JP" sz="1100" dirty="0">
                <a:solidFill>
                  <a:prstClr val="black"/>
                </a:solidFill>
                <a:latin typeface="Meiryo UI" panose="020B0604030504040204" pitchFamily="50" charset="-128"/>
                <a:ea typeface="Meiryo UI" panose="020B0604030504040204" pitchFamily="50" charset="-128"/>
              </a:rPr>
              <a:t>G20</a:t>
            </a:r>
            <a:r>
              <a:rPr lang="ja-JP" altLang="en-US" sz="1100" dirty="0">
                <a:solidFill>
                  <a:prstClr val="black"/>
                </a:solidFill>
                <a:latin typeface="Meiryo UI" panose="020B0604030504040204" pitchFamily="50" charset="-128"/>
                <a:ea typeface="Meiryo UI" panose="020B0604030504040204" pitchFamily="50" charset="-128"/>
              </a:rPr>
              <a:t>　　　　　　　　　　　　　　　　　　　　　　　　　　　　　　　招待国・国際機関</a:t>
            </a:r>
          </a:p>
          <a:p>
            <a:pPr lvl="0" defTabSz="957700">
              <a:spcBef>
                <a:spcPts val="300"/>
              </a:spcBef>
              <a:defRPr/>
            </a:pPr>
            <a:r>
              <a:rPr lang="ja-JP" altLang="en-US" sz="1100" dirty="0">
                <a:solidFill>
                  <a:prstClr val="black"/>
                </a:solidFill>
                <a:latin typeface="Meiryo UI" panose="020B0604030504040204" pitchFamily="50" charset="-128"/>
                <a:ea typeface="Meiryo UI" panose="020B0604030504040204" pitchFamily="50" charset="-128"/>
              </a:rPr>
              <a:t>　　　　　　　　　  　アルゼンチン、豪、ブラジル、加、中、仏、独、印、</a:t>
            </a:r>
            <a:endParaRPr lang="en-US" altLang="ja-JP" sz="110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　　　　　　　　　  　インドネシア、伊、日、メキシコ、韓、南ア、露、</a:t>
            </a:r>
            <a:endParaRPr lang="en-US" altLang="ja-JP" sz="110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　　　　　　　　　  　サウジアラビア、トルコ、英、米、</a:t>
            </a:r>
            <a:r>
              <a:rPr lang="en-US" altLang="ja-JP" sz="1100" dirty="0">
                <a:solidFill>
                  <a:prstClr val="black"/>
                </a:solidFill>
                <a:latin typeface="Meiryo UI" panose="020B0604030504040204" pitchFamily="50" charset="-128"/>
                <a:ea typeface="Meiryo UI" panose="020B0604030504040204" pitchFamily="50" charset="-128"/>
              </a:rPr>
              <a:t>EU</a:t>
            </a:r>
          </a:p>
          <a:p>
            <a:pPr lvl="0" defTabSz="957700">
              <a:spcBef>
                <a:spcPts val="300"/>
              </a:spcBef>
              <a:defRPr/>
            </a:pPr>
            <a:r>
              <a:rPr lang="ja-JP" altLang="en-US" sz="1100" dirty="0">
                <a:solidFill>
                  <a:prstClr val="black"/>
                </a:solidFill>
                <a:latin typeface="Meiryo UI" panose="020B0604030504040204" pitchFamily="50" charset="-128"/>
                <a:ea typeface="Meiryo UI" panose="020B0604030504040204" pitchFamily="50" charset="-128"/>
              </a:rPr>
              <a:t>・開催効果：「大阪」の名を冠したビジョン　「大阪トラック」「大阪ブルー・オーシャン・ビジョン」の合意</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18203" y="26632"/>
            <a:ext cx="6321411" cy="338554"/>
          </a:xfrm>
          <a:prstGeom prst="rect">
            <a:avLst/>
          </a:prstGeom>
          <a:noFill/>
        </p:spPr>
        <p:txBody>
          <a:bodyPr wrap="square" rtlCol="0">
            <a:spAutoFit/>
          </a:bodyPr>
          <a:lstStyle/>
          <a:p>
            <a:pPr lvl="0" defTabSz="957700">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　主な取組（</a:t>
            </a:r>
            <a:r>
              <a:rPr lang="ja-JP" altLang="en-US" sz="1600" dirty="0">
                <a:latin typeface="Meiryo UI" panose="020B0604030504040204" pitchFamily="50" charset="-128"/>
                <a:ea typeface="Meiryo UI" panose="020B0604030504040204" pitchFamily="50" charset="-128"/>
              </a:rPr>
              <a:t>６</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rPr>
              <a:t>大阪サミット</a:t>
            </a:r>
          </a:p>
        </p:txBody>
      </p:sp>
      <p:cxnSp>
        <p:nvCxnSpPr>
          <p:cNvPr id="3" name="直線コネクタ 2"/>
          <p:cNvCxnSpPr/>
          <p:nvPr/>
        </p:nvCxnSpPr>
        <p:spPr>
          <a:xfrm>
            <a:off x="270457" y="385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6547" y="306845"/>
            <a:ext cx="8836484" cy="4748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世界最高峰の国際会議を安全かつ安心に開催することができる都市であることを世界に発信し、大阪の都市格の向上に寄与。</a:t>
            </a:r>
          </a:p>
        </p:txBody>
      </p:sp>
      <p:sp>
        <p:nvSpPr>
          <p:cNvPr id="26" name="テキスト ボックス 25"/>
          <p:cNvSpPr txBox="1"/>
          <p:nvPr/>
        </p:nvSpPr>
        <p:spPr>
          <a:xfrm>
            <a:off x="161631" y="674304"/>
            <a:ext cx="1095172"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開催概要</a:t>
            </a:r>
            <a:r>
              <a:rPr lang="en-US" altLang="ja-JP" sz="1400" b="1"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78763" y="2717090"/>
            <a:ext cx="736099"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成果</a:t>
            </a:r>
            <a:r>
              <a:rPr lang="en-US" altLang="ja-JP" sz="1400" b="1" dirty="0">
                <a:solidFill>
                  <a:prstClr val="black"/>
                </a:solidFill>
                <a:latin typeface="Meiryo UI" panose="020B0604030504040204" pitchFamily="50" charset="-128"/>
                <a:ea typeface="Meiryo UI" panose="020B0604030504040204" pitchFamily="50" charset="-128"/>
              </a:rPr>
              <a:t>】</a:t>
            </a:r>
            <a:endParaRPr kumimoji="1" lang="zh-C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角丸四角形 55"/>
          <p:cNvSpPr/>
          <p:nvPr/>
        </p:nvSpPr>
        <p:spPr>
          <a:xfrm>
            <a:off x="3172375" y="3225592"/>
            <a:ext cx="2881426" cy="356573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角丸四角形 56"/>
          <p:cNvSpPr/>
          <p:nvPr/>
        </p:nvSpPr>
        <p:spPr>
          <a:xfrm>
            <a:off x="290203" y="3178641"/>
            <a:ext cx="2710172" cy="361268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7" name="角丸四角形 46"/>
          <p:cNvSpPr/>
          <p:nvPr/>
        </p:nvSpPr>
        <p:spPr>
          <a:xfrm>
            <a:off x="745267" y="3083036"/>
            <a:ext cx="1800044" cy="3039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rPr>
              <a:t>安全・安心な会議環境</a:t>
            </a:r>
          </a:p>
        </p:txBody>
      </p:sp>
      <p:sp>
        <p:nvSpPr>
          <p:cNvPr id="52" name="正方形/長方形 51"/>
          <p:cNvSpPr/>
          <p:nvPr/>
        </p:nvSpPr>
        <p:spPr>
          <a:xfrm>
            <a:off x="3317558" y="3821886"/>
            <a:ext cx="2736243" cy="1692002"/>
          </a:xfrm>
          <a:prstGeom prst="rect">
            <a:avLst/>
          </a:prstGeom>
        </p:spPr>
        <p:txBody>
          <a:bodyPr wrap="square">
            <a:spAutoFit/>
          </a:bodyPr>
          <a:lstStyle/>
          <a:p>
            <a:pPr>
              <a:lnSpc>
                <a:spcPct val="110000"/>
              </a:lnSpc>
            </a:pPr>
            <a:r>
              <a:rPr lang="ja-JP" altLang="en-US" sz="1050" b="1" dirty="0">
                <a:latin typeface="Meiryo UI" panose="020B0604030504040204" pitchFamily="50" charset="-128"/>
                <a:ea typeface="Meiryo UI" panose="020B0604030504040204" pitchFamily="50" charset="-128"/>
              </a:rPr>
              <a:t>● 学生通訳ボランティアの活動</a:t>
            </a:r>
            <a:endParaRPr lang="en-US" altLang="ja-JP" sz="1050" dirty="0">
              <a:latin typeface="Meiryo UI" panose="020B0604030504040204" pitchFamily="50" charset="-128"/>
              <a:ea typeface="Meiryo UI" panose="020B0604030504040204" pitchFamily="50" charset="-128"/>
            </a:endParaRPr>
          </a:p>
          <a:p>
            <a:pPr marL="90488">
              <a:lnSpc>
                <a:spcPct val="110000"/>
              </a:lnSpc>
            </a:pPr>
            <a:r>
              <a:rPr lang="ja-JP" altLang="en-US" sz="1050" dirty="0">
                <a:latin typeface="Meiryo UI" panose="020B0604030504040204" pitchFamily="50" charset="-128"/>
                <a:ea typeface="Meiryo UI" panose="020B0604030504040204" pitchFamily="50" charset="-128"/>
              </a:rPr>
              <a:t>  府内の大学生が通訳ボランティアとして各国・　</a:t>
            </a:r>
            <a:endParaRPr lang="en-US" altLang="ja-JP" sz="1050" dirty="0">
              <a:latin typeface="Meiryo UI" panose="020B0604030504040204" pitchFamily="50" charset="-128"/>
              <a:ea typeface="Meiryo UI" panose="020B0604030504040204" pitchFamily="50" charset="-128"/>
            </a:endParaRPr>
          </a:p>
          <a:p>
            <a:pPr marL="90488">
              <a:lnSpc>
                <a:spcPct val="110000"/>
              </a:lnSpc>
            </a:pPr>
            <a:r>
              <a:rPr lang="ja-JP" altLang="en-US" sz="1050" dirty="0">
                <a:latin typeface="Meiryo UI" panose="020B0604030504040204" pitchFamily="50" charset="-128"/>
                <a:ea typeface="Meiryo UI" panose="020B0604030504040204" pitchFamily="50" charset="-128"/>
              </a:rPr>
              <a:t>　メディア関係者に大阪・関⻄の魅力を説明。</a:t>
            </a:r>
            <a:endParaRPr lang="en-US" altLang="ja-JP" sz="1050" dirty="0">
              <a:latin typeface="Meiryo UI" panose="020B0604030504040204" pitchFamily="50" charset="-128"/>
              <a:ea typeface="Meiryo UI" panose="020B0604030504040204" pitchFamily="50" charset="-128"/>
            </a:endParaRPr>
          </a:p>
          <a:p>
            <a:pPr marL="625475" indent="-625475">
              <a:lnSpc>
                <a:spcPct val="110000"/>
              </a:lnSpc>
            </a:pP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実績</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延べ約</a:t>
            </a:r>
            <a:r>
              <a:rPr lang="en-US" altLang="ja-JP" sz="1050" dirty="0">
                <a:latin typeface="Meiryo UI" panose="020B0604030504040204" pitchFamily="50" charset="-128"/>
                <a:ea typeface="Meiryo UI" panose="020B0604030504040204" pitchFamily="50" charset="-128"/>
              </a:rPr>
              <a:t>42</a:t>
            </a:r>
            <a:r>
              <a:rPr lang="ja-JP" altLang="en-US" sz="1050" dirty="0">
                <a:latin typeface="Meiryo UI" panose="020B0604030504040204" pitchFamily="50" charset="-128"/>
                <a:ea typeface="Meiryo UI" panose="020B0604030504040204" pitchFamily="50" charset="-128"/>
              </a:rPr>
              <a:t>名の学生ボランティアが</a:t>
            </a:r>
            <a:r>
              <a:rPr lang="en-US" altLang="ja-JP" sz="1050" dirty="0">
                <a:latin typeface="Meiryo UI" panose="020B0604030504040204" pitchFamily="50" charset="-128"/>
                <a:ea typeface="Meiryo UI" panose="020B0604030504040204" pitchFamily="50" charset="-128"/>
              </a:rPr>
              <a:t>845</a:t>
            </a:r>
            <a:r>
              <a:rPr lang="ja-JP" altLang="en-US" sz="1050" dirty="0">
                <a:latin typeface="Meiryo UI" panose="020B0604030504040204" pitchFamily="50" charset="-128"/>
                <a:ea typeface="Meiryo UI" panose="020B0604030504040204" pitchFamily="50" charset="-128"/>
              </a:rPr>
              <a:t>人の海外報道関係者に対応。</a:t>
            </a:r>
            <a:endParaRPr lang="en-US" altLang="ja-JP" sz="1050" dirty="0">
              <a:latin typeface="Meiryo UI" panose="020B0604030504040204" pitchFamily="50" charset="-128"/>
              <a:ea typeface="Meiryo UI" panose="020B0604030504040204" pitchFamily="50" charset="-128"/>
            </a:endParaRPr>
          </a:p>
          <a:p>
            <a:pPr>
              <a:lnSpc>
                <a:spcPct val="110000"/>
              </a:lnSpc>
            </a:pPr>
            <a:endParaRPr lang="en-US" altLang="ja-JP" sz="1050" dirty="0">
              <a:latin typeface="Meiryo UI" panose="020B0604030504040204" pitchFamily="50" charset="-128"/>
              <a:ea typeface="Meiryo UI" panose="020B0604030504040204" pitchFamily="50" charset="-128"/>
            </a:endParaRPr>
          </a:p>
          <a:p>
            <a:pPr>
              <a:lnSpc>
                <a:spcPct val="110000"/>
              </a:lnSpc>
            </a:pPr>
            <a:r>
              <a:rPr lang="ja-JP" altLang="en-US" sz="1050" b="1" dirty="0">
                <a:latin typeface="Meiryo UI" panose="020B0604030504040204" pitchFamily="50" charset="-128"/>
                <a:ea typeface="Meiryo UI" panose="020B0604030504040204" pitchFamily="50" charset="-128"/>
              </a:rPr>
              <a:t>● 配偶者プログラムのシンポジウムへの参画</a:t>
            </a:r>
            <a:endParaRPr lang="ja-JP" altLang="en-US" sz="1050" dirty="0">
              <a:latin typeface="Meiryo UI" panose="020B0604030504040204" pitchFamily="50" charset="-128"/>
              <a:ea typeface="Meiryo UI" panose="020B0604030504040204" pitchFamily="50" charset="-128"/>
            </a:endParaRPr>
          </a:p>
          <a:p>
            <a:pPr marL="180975" indent="-90488">
              <a:lnSpc>
                <a:spcPct val="110000"/>
              </a:lnSpc>
            </a:pPr>
            <a:r>
              <a:rPr lang="ja-JP" altLang="en-US" sz="1050" dirty="0">
                <a:latin typeface="Meiryo UI" panose="020B0604030504040204" pitchFamily="50" charset="-128"/>
                <a:ea typeface="Meiryo UI" panose="020B0604030504040204" pitchFamily="50" charset="-128"/>
              </a:rPr>
              <a:t>  府議会議場にて阪南市の小学生等が「海の環境改善」について⾸脳配偶者の前で発表。</a:t>
            </a:r>
          </a:p>
        </p:txBody>
      </p:sp>
      <p:sp>
        <p:nvSpPr>
          <p:cNvPr id="53" name="正方形/長方形 52"/>
          <p:cNvSpPr/>
          <p:nvPr/>
        </p:nvSpPr>
        <p:spPr>
          <a:xfrm>
            <a:off x="3284121" y="3441541"/>
            <a:ext cx="2549860" cy="429495"/>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次世代の子ども・若者たちを中心に、府民・市民が参加者をおもてなし。</a:t>
            </a:r>
          </a:p>
        </p:txBody>
      </p:sp>
      <p:sp>
        <p:nvSpPr>
          <p:cNvPr id="62" name="正方形/長方形 61"/>
          <p:cNvSpPr/>
          <p:nvPr/>
        </p:nvSpPr>
        <p:spPr>
          <a:xfrm>
            <a:off x="337047" y="3441541"/>
            <a:ext cx="2633162"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世界最高峰の会議を、安全かつ安心に開催することができる都市であることを証明。</a:t>
            </a:r>
          </a:p>
        </p:txBody>
      </p:sp>
      <p:sp>
        <p:nvSpPr>
          <p:cNvPr id="63" name="正方形/長方形 62"/>
          <p:cNvSpPr/>
          <p:nvPr/>
        </p:nvSpPr>
        <p:spPr>
          <a:xfrm>
            <a:off x="347303" y="3821886"/>
            <a:ext cx="2699916" cy="2047484"/>
          </a:xfrm>
          <a:prstGeom prst="rect">
            <a:avLst/>
          </a:prstGeom>
        </p:spPr>
        <p:txBody>
          <a:bodyPr wrap="square">
            <a:spAutoFit/>
          </a:bodyPr>
          <a:lstStyle/>
          <a:p>
            <a:pPr>
              <a:lnSpc>
                <a:spcPct val="110000"/>
              </a:lnSpc>
            </a:pPr>
            <a:r>
              <a:rPr lang="ja-JP" altLang="en-US" sz="1050" b="1" dirty="0">
                <a:latin typeface="Meiryo UI" panose="020B0604030504040204" pitchFamily="50" charset="-128"/>
                <a:ea typeface="Meiryo UI" panose="020B0604030504040204" pitchFamily="50" charset="-128"/>
              </a:rPr>
              <a:t>● 交通総量の抑制</a:t>
            </a:r>
            <a:endParaRPr lang="ja-JP" altLang="en-US" sz="1050" dirty="0">
              <a:latin typeface="Meiryo UI" panose="020B0604030504040204" pitchFamily="50" charset="-128"/>
              <a:ea typeface="Meiryo UI" panose="020B0604030504040204" pitchFamily="50" charset="-128"/>
            </a:endParaRPr>
          </a:p>
          <a:p>
            <a:pPr marL="180975" indent="-90488">
              <a:lnSpc>
                <a:spcPct val="110000"/>
              </a:lnSpc>
            </a:pPr>
            <a:r>
              <a:rPr lang="ja-JP" altLang="en-US" sz="1050" dirty="0">
                <a:latin typeface="Meiryo UI" panose="020B0604030504040204" pitchFamily="50" charset="-128"/>
                <a:ea typeface="Meiryo UI" panose="020B0604030504040204" pitchFamily="50" charset="-128"/>
              </a:rPr>
              <a:t>　規制期間中（</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⽇）の交通総量を平⽇通常時の</a:t>
            </a:r>
            <a:r>
              <a:rPr lang="en-US" altLang="ja-JP" sz="1050" dirty="0">
                <a:latin typeface="Meiryo UI" panose="020B0604030504040204" pitchFamily="50" charset="-128"/>
                <a:ea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rPr>
              <a:t>％削減する目標を達成。</a:t>
            </a:r>
            <a:endParaRPr lang="en-US" altLang="ja-JP" sz="1050" dirty="0">
              <a:latin typeface="Meiryo UI" panose="020B0604030504040204" pitchFamily="50" charset="-128"/>
              <a:ea typeface="Meiryo UI" panose="020B0604030504040204" pitchFamily="50" charset="-128"/>
            </a:endParaRPr>
          </a:p>
          <a:p>
            <a:pPr marL="180975">
              <a:lnSpc>
                <a:spcPct val="110000"/>
              </a:lnSpc>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実績</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交通総量：前週比マイナス</a:t>
            </a:r>
            <a:r>
              <a:rPr lang="en-US" altLang="ja-JP" sz="1050" dirty="0">
                <a:latin typeface="Meiryo UI" panose="020B0604030504040204" pitchFamily="50" charset="-128"/>
                <a:ea typeface="Meiryo UI" panose="020B0604030504040204" pitchFamily="50" charset="-128"/>
              </a:rPr>
              <a:t>51.2</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a:lnSpc>
                <a:spcPct val="110000"/>
              </a:lnSpc>
            </a:pPr>
            <a:endParaRPr lang="en-US" altLang="ja-JP" sz="1050" dirty="0">
              <a:latin typeface="Meiryo UI" panose="020B0604030504040204" pitchFamily="50" charset="-128"/>
              <a:ea typeface="Meiryo UI" panose="020B0604030504040204" pitchFamily="50" charset="-128"/>
            </a:endParaRPr>
          </a:p>
          <a:p>
            <a:pPr>
              <a:lnSpc>
                <a:spcPct val="110000"/>
              </a:lnSpc>
            </a:pPr>
            <a:r>
              <a:rPr lang="ja-JP" altLang="en-US" sz="1050" b="1"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安全・安心な環境への対応</a:t>
            </a:r>
            <a:endParaRPr lang="ja-JP" altLang="en-US" sz="1050" dirty="0">
              <a:latin typeface="Meiryo UI" panose="020B0604030504040204" pitchFamily="50" charset="-128"/>
              <a:ea typeface="Meiryo UI" panose="020B0604030504040204" pitchFamily="50" charset="-128"/>
            </a:endParaRPr>
          </a:p>
          <a:p>
            <a:pPr marL="180975" indent="-90488">
              <a:lnSpc>
                <a:spcPct val="110000"/>
              </a:lnSpc>
            </a:pPr>
            <a:r>
              <a:rPr lang="ja-JP" altLang="en-US" sz="1050" dirty="0">
                <a:latin typeface="Meiryo UI" panose="020B0604030504040204" pitchFamily="50" charset="-128"/>
                <a:ea typeface="Meiryo UI" panose="020B0604030504040204" pitchFamily="50" charset="-128"/>
              </a:rPr>
              <a:t>  府⺠をはじめ安全・安⼼な会議開催に向けた体制を整備。</a:t>
            </a:r>
            <a:endParaRPr lang="en-US" altLang="ja-JP" sz="1050" dirty="0">
              <a:latin typeface="Meiryo UI" panose="020B0604030504040204" pitchFamily="50" charset="-128"/>
              <a:ea typeface="Meiryo UI" panose="020B0604030504040204" pitchFamily="50" charset="-128"/>
            </a:endParaRPr>
          </a:p>
          <a:p>
            <a:pPr>
              <a:lnSpc>
                <a:spcPct val="110000"/>
              </a:lnSpc>
            </a:pP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設置</a:t>
            </a:r>
            <a:r>
              <a:rPr lang="en-US" altLang="ja-JP" sz="1050" dirty="0">
                <a:latin typeface="Meiryo UI" panose="020B0604030504040204" pitchFamily="50" charset="-128"/>
                <a:ea typeface="Meiryo UI" panose="020B0604030504040204" pitchFamily="50" charset="-128"/>
              </a:rPr>
              <a:t>PT〕</a:t>
            </a:r>
            <a:r>
              <a:rPr lang="ja-JP" altLang="en-US" sz="1050" dirty="0">
                <a:latin typeface="Meiryo UI" panose="020B0604030504040204" pitchFamily="50" charset="-128"/>
                <a:ea typeface="Meiryo UI" panose="020B0604030504040204" pitchFamily="50" charset="-128"/>
              </a:rPr>
              <a:t>　防災・危機管理ＰＴ</a:t>
            </a:r>
            <a:endParaRPr lang="en-US" altLang="ja-JP" sz="1050" dirty="0">
              <a:latin typeface="Meiryo UI" panose="020B0604030504040204" pitchFamily="50" charset="-128"/>
              <a:ea typeface="Meiryo UI" panose="020B0604030504040204" pitchFamily="50" charset="-128"/>
            </a:endParaRPr>
          </a:p>
          <a:p>
            <a:pPr>
              <a:lnSpc>
                <a:spcPct val="110000"/>
              </a:lnSpc>
            </a:pPr>
            <a:r>
              <a:rPr lang="ja-JP" altLang="en-US" sz="1050" dirty="0">
                <a:latin typeface="Meiryo UI" panose="020B0604030504040204" pitchFamily="50" charset="-128"/>
                <a:ea typeface="Meiryo UI" panose="020B0604030504040204" pitchFamily="50" charset="-128"/>
              </a:rPr>
              <a:t>　　　　　    　　 保健医療対策ＰＴ</a:t>
            </a:r>
          </a:p>
        </p:txBody>
      </p:sp>
      <p:sp>
        <p:nvSpPr>
          <p:cNvPr id="64" name="角丸四角形 63"/>
          <p:cNvSpPr/>
          <p:nvPr/>
        </p:nvSpPr>
        <p:spPr>
          <a:xfrm>
            <a:off x="3681221" y="3073637"/>
            <a:ext cx="1800044" cy="3039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rPr>
              <a:t>府民・市民によるおもてなし</a:t>
            </a:r>
          </a:p>
        </p:txBody>
      </p:sp>
      <p:sp>
        <p:nvSpPr>
          <p:cNvPr id="93" name="角丸四角形 92"/>
          <p:cNvSpPr/>
          <p:nvPr/>
        </p:nvSpPr>
        <p:spPr>
          <a:xfrm>
            <a:off x="6208256" y="3234992"/>
            <a:ext cx="2665289" cy="355633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正方形/長方形 93"/>
          <p:cNvSpPr/>
          <p:nvPr/>
        </p:nvSpPr>
        <p:spPr>
          <a:xfrm>
            <a:off x="6353439" y="3857039"/>
            <a:ext cx="2483894" cy="1908215"/>
          </a:xfrm>
          <a:prstGeom prst="rect">
            <a:avLst/>
          </a:prstGeom>
        </p:spPr>
        <p:txBody>
          <a:bodyPr wrap="square">
            <a:spAutoFit/>
          </a:bodyPr>
          <a:lstStyle/>
          <a:p>
            <a:pPr>
              <a:lnSpc>
                <a:spcPct val="110000"/>
              </a:lnSpc>
            </a:pPr>
            <a:r>
              <a:rPr lang="ja-JP" altLang="en-US" sz="1050" b="1"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阪・関⻄の様々な魅力を体感</a:t>
            </a:r>
            <a:endParaRPr lang="en-US" altLang="ja-JP" sz="1050" b="1" dirty="0">
              <a:latin typeface="Meiryo UI" panose="020B0604030504040204" pitchFamily="50" charset="-128"/>
              <a:ea typeface="Meiryo UI" panose="020B0604030504040204" pitchFamily="50" charset="-128"/>
            </a:endParaRPr>
          </a:p>
          <a:p>
            <a:pPr marL="254000" indent="-73025">
              <a:lnSpc>
                <a:spcPct val="110000"/>
              </a:lnSpc>
            </a:pPr>
            <a:r>
              <a:rPr lang="ja-JP" altLang="en-US" sz="1050" dirty="0">
                <a:latin typeface="Meiryo UI" panose="020B0604030504040204" pitchFamily="50" charset="-128"/>
                <a:ea typeface="Meiryo UI" panose="020B0604030504040204" pitchFamily="50" charset="-128"/>
              </a:rPr>
              <a:t>・歓迎レセプションや総理主催夕食会等で地元食材・酒等を提供。</a:t>
            </a:r>
            <a:endParaRPr lang="en-US" altLang="ja-JP" sz="1050" dirty="0">
              <a:latin typeface="Meiryo UI" panose="020B0604030504040204" pitchFamily="50" charset="-128"/>
              <a:ea typeface="Meiryo UI" panose="020B0604030504040204" pitchFamily="50" charset="-128"/>
            </a:endParaRPr>
          </a:p>
          <a:p>
            <a:pPr marL="669925" indent="-488950">
              <a:lnSpc>
                <a:spcPct val="1100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実績</a:t>
            </a:r>
            <a:r>
              <a:rPr lang="en-US" altLang="ja-JP" sz="1050" dirty="0">
                <a:latin typeface="Meiryo UI" panose="020B0604030504040204" pitchFamily="50" charset="-128"/>
                <a:ea typeface="Meiryo UI" panose="020B0604030504040204" pitchFamily="50" charset="-128"/>
              </a:rPr>
              <a:t>〕250</a:t>
            </a:r>
            <a:r>
              <a:rPr lang="ja-JP" altLang="en-US" sz="1050" dirty="0">
                <a:latin typeface="Meiryo UI" panose="020B0604030504040204" pitchFamily="50" charset="-128"/>
                <a:ea typeface="Meiryo UI" panose="020B0604030504040204" pitchFamily="50" charset="-128"/>
              </a:rPr>
              <a:t>品目を超える大阪・関西の食材を活用。</a:t>
            </a:r>
          </a:p>
          <a:p>
            <a:pPr marL="244475" indent="-244475">
              <a:lnSpc>
                <a:spcPct val="110000"/>
              </a:lnSpc>
              <a:spcBef>
                <a:spcPts val="300"/>
              </a:spcBef>
            </a:pPr>
            <a:r>
              <a:rPr lang="ja-JP" altLang="en-US" sz="1050" dirty="0">
                <a:latin typeface="Meiryo UI" panose="020B0604030504040204" pitchFamily="50" charset="-128"/>
                <a:ea typeface="Meiryo UI" panose="020B0604030504040204" pitchFamily="50" charset="-128"/>
              </a:rPr>
              <a:t>　　・国際メディアセンターで茶道などの日本文化の紹介や最新の技術を搭載したロボットを展示。</a:t>
            </a:r>
            <a:endParaRPr lang="en-US" altLang="ja-JP" sz="1050" dirty="0">
              <a:latin typeface="Meiryo UI" panose="020B0604030504040204" pitchFamily="50" charset="-128"/>
              <a:ea typeface="Meiryo UI" panose="020B0604030504040204" pitchFamily="50" charset="-128"/>
            </a:endParaRPr>
          </a:p>
          <a:p>
            <a:pPr marL="669925" indent="-669925">
              <a:lnSpc>
                <a:spcPct val="1100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実績</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延べ約</a:t>
            </a:r>
            <a:r>
              <a:rPr lang="en-US" altLang="ja-JP" sz="1050" dirty="0">
                <a:latin typeface="Meiryo UI" panose="020B0604030504040204" pitchFamily="50" charset="-128"/>
                <a:ea typeface="Meiryo UI" panose="020B0604030504040204" pitchFamily="50" charset="-128"/>
              </a:rPr>
              <a:t>6,700</a:t>
            </a:r>
            <a:r>
              <a:rPr lang="ja-JP" altLang="en-US" sz="1050" dirty="0">
                <a:latin typeface="Meiryo UI" panose="020B0604030504040204" pitchFamily="50" charset="-128"/>
                <a:ea typeface="Meiryo UI" panose="020B0604030504040204" pitchFamily="50" charset="-128"/>
              </a:rPr>
              <a:t>名の海外プレス等が訪問。</a:t>
            </a:r>
          </a:p>
        </p:txBody>
      </p:sp>
      <p:sp>
        <p:nvSpPr>
          <p:cNvPr id="95" name="正方形/長方形 94"/>
          <p:cNvSpPr/>
          <p:nvPr/>
        </p:nvSpPr>
        <p:spPr>
          <a:xfrm>
            <a:off x="6353439" y="3437526"/>
            <a:ext cx="2549860" cy="429495"/>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各国⾸脳をはじめ海外メディア等が⼤阪・</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関⻄の特色ある文化を体感。</a:t>
            </a:r>
          </a:p>
        </p:txBody>
      </p:sp>
      <p:sp>
        <p:nvSpPr>
          <p:cNvPr id="96" name="角丸四角形 95"/>
          <p:cNvSpPr/>
          <p:nvPr/>
        </p:nvSpPr>
        <p:spPr>
          <a:xfrm>
            <a:off x="6640878" y="3073636"/>
            <a:ext cx="1800044" cy="3039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050" b="1" dirty="0">
                <a:solidFill>
                  <a:prstClr val="white"/>
                </a:solidFill>
                <a:latin typeface="Meiryo UI" panose="020B0604030504040204" pitchFamily="50" charset="-128"/>
                <a:ea typeface="Meiryo UI" panose="020B0604030504040204" pitchFamily="50" charset="-128"/>
              </a:rPr>
              <a:t>⼤阪・関⻄の魅⼒を体感</a:t>
            </a:r>
          </a:p>
        </p:txBody>
      </p:sp>
      <p:pic>
        <p:nvPicPr>
          <p:cNvPr id="97" name="図 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228" y="5793863"/>
            <a:ext cx="1407713" cy="972293"/>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8498" y="5689807"/>
            <a:ext cx="1650108" cy="1044000"/>
          </a:xfrm>
          <a:prstGeom prst="rect">
            <a:avLst/>
          </a:prstGeom>
        </p:spPr>
      </p:pic>
      <p:sp>
        <p:nvSpPr>
          <p:cNvPr id="28" name="大かっこ 27"/>
          <p:cNvSpPr/>
          <p:nvPr/>
        </p:nvSpPr>
        <p:spPr>
          <a:xfrm>
            <a:off x="1256802" y="1568595"/>
            <a:ext cx="2879283" cy="497088"/>
          </a:xfrm>
          <a:prstGeom prst="bracketPair">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大かっこ 28"/>
          <p:cNvSpPr/>
          <p:nvPr/>
        </p:nvSpPr>
        <p:spPr>
          <a:xfrm>
            <a:off x="4353738" y="1576448"/>
            <a:ext cx="3704032" cy="497088"/>
          </a:xfrm>
          <a:prstGeom prst="bracketPair">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正方形/長方形 29"/>
          <p:cNvSpPr/>
          <p:nvPr/>
        </p:nvSpPr>
        <p:spPr>
          <a:xfrm>
            <a:off x="4424856" y="1503355"/>
            <a:ext cx="3741202" cy="6275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オランダ、シンガポール、スペイン、ベトナム、タイ、エジプト、　</a:t>
            </a:r>
          </a:p>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チリ（</a:t>
            </a:r>
            <a:r>
              <a:rPr lang="en-US" altLang="ja-JP" sz="1100" dirty="0">
                <a:solidFill>
                  <a:prstClr val="black"/>
                </a:solidFill>
                <a:latin typeface="Meiryo UI" panose="020B0604030504040204" pitchFamily="50" charset="-128"/>
                <a:ea typeface="Meiryo UI" panose="020B0604030504040204" pitchFamily="50" charset="-128"/>
              </a:rPr>
              <a:t>APEC</a:t>
            </a:r>
            <a:r>
              <a:rPr lang="ja-JP" altLang="en-US" sz="1100" dirty="0">
                <a:solidFill>
                  <a:prstClr val="black"/>
                </a:solidFill>
                <a:latin typeface="Meiryo UI" panose="020B0604030504040204" pitchFamily="50" charset="-128"/>
                <a:ea typeface="Meiryo UI" panose="020B0604030504040204" pitchFamily="50" charset="-128"/>
              </a:rPr>
              <a:t>議長国）、セネガル（</a:t>
            </a:r>
            <a:r>
              <a:rPr lang="en-US" altLang="ja-JP" sz="1100" dirty="0">
                <a:solidFill>
                  <a:prstClr val="black"/>
                </a:solidFill>
                <a:latin typeface="Meiryo UI" panose="020B0604030504040204" pitchFamily="50" charset="-128"/>
                <a:ea typeface="Meiryo UI" panose="020B0604030504040204" pitchFamily="50" charset="-128"/>
              </a:rPr>
              <a:t>NEPAD</a:t>
            </a:r>
            <a:r>
              <a:rPr lang="ja-JP" altLang="en-US" sz="1100" dirty="0">
                <a:solidFill>
                  <a:prstClr val="black"/>
                </a:solidFill>
                <a:latin typeface="Meiryo UI" panose="020B0604030504040204" pitchFamily="50" charset="-128"/>
                <a:ea typeface="Meiryo UI" panose="020B0604030504040204" pitchFamily="50" charset="-128"/>
              </a:rPr>
              <a:t>議長国）、国連、</a:t>
            </a:r>
          </a:p>
          <a:p>
            <a:pPr lvl="0" defTabSz="957700">
              <a:defRPr/>
            </a:pPr>
            <a:r>
              <a:rPr lang="en-US" altLang="ja-JP" sz="1100" dirty="0">
                <a:solidFill>
                  <a:prstClr val="black"/>
                </a:solidFill>
                <a:latin typeface="Meiryo UI" panose="020B0604030504040204" pitchFamily="50" charset="-128"/>
                <a:ea typeface="Meiryo UI" panose="020B0604030504040204" pitchFamily="50" charset="-128"/>
              </a:rPr>
              <a:t>IMF</a:t>
            </a:r>
            <a:r>
              <a:rPr lang="ja-JP" altLang="en-US" sz="1100" dirty="0" err="1">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世界銀行、</a:t>
            </a:r>
            <a:r>
              <a:rPr lang="en-US" altLang="ja-JP" sz="1100" dirty="0">
                <a:solidFill>
                  <a:prstClr val="black"/>
                </a:solidFill>
                <a:latin typeface="Meiryo UI" panose="020B0604030504040204" pitchFamily="50" charset="-128"/>
                <a:ea typeface="Meiryo UI" panose="020B0604030504040204" pitchFamily="50" charset="-128"/>
              </a:rPr>
              <a:t>WTO</a:t>
            </a:r>
            <a:r>
              <a:rPr lang="ja-JP" altLang="en-US" sz="1100" dirty="0" err="1">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ILO</a:t>
            </a:r>
            <a:r>
              <a:rPr lang="ja-JP" altLang="en-US" sz="1100" dirty="0" err="1">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FSB</a:t>
            </a:r>
            <a:r>
              <a:rPr lang="ja-JP" altLang="en-US" sz="1100" dirty="0" err="1">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OECD</a:t>
            </a:r>
            <a:r>
              <a:rPr lang="ja-JP" altLang="en-US" sz="1100" dirty="0" err="1">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ADB</a:t>
            </a:r>
            <a:r>
              <a:rPr lang="ja-JP" altLang="en-US" sz="1100" dirty="0" err="1">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WHO</a:t>
            </a:r>
          </a:p>
        </p:txBody>
      </p:sp>
      <p:sp>
        <p:nvSpPr>
          <p:cNvPr id="31" name="正方形/長方形 30"/>
          <p:cNvSpPr/>
          <p:nvPr/>
        </p:nvSpPr>
        <p:spPr>
          <a:xfrm>
            <a:off x="1284630" y="2270598"/>
            <a:ext cx="6063875"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大阪トラック：デジタル経済、特にデータ流通や電子商取引に関する国際的なルール作りを進めていくプロセス</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大阪ブルー・オーシャン・ビジョン：海洋プラスチックごみによる新たな汚染を</a:t>
            </a:r>
            <a:r>
              <a:rPr lang="en-US" altLang="ja-JP" sz="1050" dirty="0">
                <a:latin typeface="Meiryo UI" panose="020B0604030504040204" pitchFamily="50" charset="-128"/>
                <a:ea typeface="Meiryo UI" panose="020B0604030504040204" pitchFamily="50" charset="-128"/>
              </a:rPr>
              <a:t>2050</a:t>
            </a:r>
            <a:r>
              <a:rPr lang="ja-JP" altLang="en-US" sz="1050" dirty="0">
                <a:latin typeface="Meiryo UI" panose="020B0604030504040204" pitchFamily="50" charset="-128"/>
                <a:ea typeface="Meiryo UI" panose="020B0604030504040204" pitchFamily="50" charset="-128"/>
              </a:rPr>
              <a:t>年までにゼロにまで削減</a:t>
            </a:r>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5907" y="5670889"/>
            <a:ext cx="1695005" cy="1044244"/>
          </a:xfrm>
          <a:prstGeom prst="rect">
            <a:avLst/>
          </a:prstGeom>
        </p:spPr>
      </p:pic>
      <p:sp>
        <p:nvSpPr>
          <p:cNvPr id="27" name="正方形/長方形 26">
            <a:extLst>
              <a:ext uri="{FF2B5EF4-FFF2-40B4-BE49-F238E27FC236}">
                <a16:creationId xmlns:a16="http://schemas.microsoft.com/office/drawing/2014/main" id="{AFC6C543-7752-4DD5-87CB-AA8EDC94D387}"/>
              </a:ext>
            </a:extLst>
          </p:cNvPr>
          <p:cNvSpPr/>
          <p:nvPr/>
        </p:nvSpPr>
        <p:spPr>
          <a:xfrm>
            <a:off x="7428249" y="6731930"/>
            <a:ext cx="1753563" cy="144039"/>
          </a:xfrm>
          <a:prstGeom prst="rect">
            <a:avLst/>
          </a:prstGeom>
          <a:noFill/>
          <a:ln w="12700" cap="flat" cmpd="sng" algn="ctr">
            <a:noFill/>
            <a:prstDash val="solid"/>
            <a:miter lim="800000"/>
          </a:ln>
          <a:effectLst/>
        </p:spPr>
        <p:txBody>
          <a:bodyPr lIns="0" tIns="0" rIns="0" bIns="0" rtlCol="0" anchor="ctr"/>
          <a:lstStyle/>
          <a:p>
            <a:pPr lvl="0" defTabSz="703788">
              <a:defRPr/>
            </a:pPr>
            <a:r>
              <a:rPr kumimoji="0" lang="ja-JP" altLang="en-US" sz="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出典：</a:t>
            </a:r>
            <a:r>
              <a:rPr kumimoji="0" lang="en-US" altLang="ja-JP" sz="600" kern="0" dirty="0">
                <a:latin typeface="Meiryo UI" panose="020B0604030504040204" pitchFamily="50" charset="-128"/>
                <a:ea typeface="Meiryo UI" panose="020B0604030504040204" pitchFamily="50" charset="-128"/>
              </a:rPr>
              <a:t>G20</a:t>
            </a:r>
            <a:r>
              <a:rPr kumimoji="0" lang="ja-JP" altLang="en-US" sz="600" kern="0" dirty="0">
                <a:latin typeface="Meiryo UI" panose="020B0604030504040204" pitchFamily="50" charset="-128"/>
                <a:ea typeface="Meiryo UI" panose="020B0604030504040204" pitchFamily="50" charset="-128"/>
              </a:rPr>
              <a:t>大阪サミット </a:t>
            </a:r>
            <a:r>
              <a:rPr kumimoji="0" lang="en-US" altLang="ja-JP" sz="600" kern="0" dirty="0">
                <a:latin typeface="Meiryo UI" panose="020B0604030504040204" pitchFamily="50" charset="-128"/>
                <a:ea typeface="Meiryo UI" panose="020B0604030504040204" pitchFamily="50" charset="-128"/>
              </a:rPr>
              <a:t>2019 </a:t>
            </a:r>
            <a:r>
              <a:rPr kumimoji="0" lang="ja-JP" altLang="en-US" sz="600" kern="0" dirty="0">
                <a:latin typeface="Meiryo UI" panose="020B0604030504040204" pitchFamily="50" charset="-128"/>
                <a:ea typeface="Meiryo UI" panose="020B0604030504040204" pitchFamily="50" charset="-128"/>
              </a:rPr>
              <a:t>公式記録誌 </a:t>
            </a: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1839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082" y="1260024"/>
            <a:ext cx="2624910" cy="1747418"/>
          </a:xfrm>
          <a:prstGeom prst="rect">
            <a:avLst/>
          </a:prstGeom>
        </p:spPr>
      </p:pic>
      <p:sp>
        <p:nvSpPr>
          <p:cNvPr id="2" name="テキスト ボックス 1"/>
          <p:cNvSpPr txBox="1"/>
          <p:nvPr/>
        </p:nvSpPr>
        <p:spPr>
          <a:xfrm>
            <a:off x="270457" y="9214"/>
            <a:ext cx="6321411" cy="338554"/>
          </a:xfrm>
          <a:prstGeom prst="rect">
            <a:avLst/>
          </a:prstGeom>
          <a:noFill/>
        </p:spPr>
        <p:txBody>
          <a:bodyPr wrap="square" rtlCol="0">
            <a:spAutoFit/>
          </a:bodyPr>
          <a:lstStyle/>
          <a:p>
            <a:pPr lvl="0" defTabSz="957700">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　主な取組（</a:t>
            </a:r>
            <a:r>
              <a:rPr lang="ja-JP" altLang="en-US" sz="1600" dirty="0">
                <a:latin typeface="Meiryo UI" panose="020B0604030504040204" pitchFamily="50" charset="-128"/>
                <a:ea typeface="Meiryo UI" panose="020B0604030504040204" pitchFamily="50" charset="-128"/>
              </a:rPr>
              <a:t>７）大阪・関西万博</a:t>
            </a:r>
          </a:p>
        </p:txBody>
      </p:sp>
      <p:cxnSp>
        <p:nvCxnSpPr>
          <p:cNvPr id="3" name="直線コネクタ 2"/>
          <p:cNvCxnSpPr/>
          <p:nvPr/>
        </p:nvCxnSpPr>
        <p:spPr>
          <a:xfrm>
            <a:off x="270457" y="385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3228" y="373648"/>
            <a:ext cx="8527473" cy="9070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68288" lvl="0" indent="-268288" defTabSz="957700">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2025</a:t>
            </a:r>
            <a:r>
              <a:rPr lang="ja-JP" altLang="en-US" sz="1200" dirty="0">
                <a:solidFill>
                  <a:prstClr val="black"/>
                </a:solidFill>
                <a:latin typeface="Meiryo UI" panose="020B0604030504040204" pitchFamily="50" charset="-128"/>
                <a:ea typeface="Meiryo UI" panose="020B0604030504040204" pitchFamily="50" charset="-128"/>
              </a:rPr>
              <a:t>年大阪・関西万博は、経済を回復させた上で更なる成長へ導く起爆剤。</a:t>
            </a:r>
            <a:r>
              <a:rPr lang="ja-JP" altLang="en-US" sz="1200" b="1" dirty="0">
                <a:solidFill>
                  <a:prstClr val="black"/>
                </a:solidFill>
                <a:latin typeface="Meiryo UI" panose="020B0604030504040204" pitchFamily="50" charset="-128"/>
                <a:ea typeface="Meiryo UI" panose="020B0604030504040204" pitchFamily="50" charset="-128"/>
              </a:rPr>
              <a:t>世界が直面する課題の解決に貢献するとともに、　　　我が国の持続的な成長・発展につなげていく</a:t>
            </a:r>
            <a:r>
              <a:rPr lang="ja-JP" altLang="en-US" sz="1200" dirty="0">
                <a:solidFill>
                  <a:prstClr val="black"/>
                </a:solidFill>
                <a:latin typeface="Meiryo UI" panose="020B0604030504040204" pitchFamily="50" charset="-128"/>
                <a:ea typeface="Meiryo UI" panose="020B0604030504040204" pitchFamily="50" charset="-128"/>
              </a:rPr>
              <a:t>。</a:t>
            </a:r>
          </a:p>
          <a:p>
            <a:pPr marL="268288" lvl="0" indent="-268288" defTabSz="957700">
              <a:defRPr/>
            </a:pPr>
            <a:r>
              <a:rPr lang="ja-JP" altLang="en-US" sz="1200" dirty="0">
                <a:solidFill>
                  <a:prstClr val="black"/>
                </a:solidFill>
                <a:latin typeface="Meiryo UI" panose="020B0604030504040204" pitchFamily="50" charset="-128"/>
                <a:ea typeface="Meiryo UI" panose="020B0604030504040204" pitchFamily="50" charset="-128"/>
              </a:rPr>
              <a:t>○　万博を契機に、大阪・関西の強みであるライフサイエンスや持続可能な社会の実現に向けたカーボンニュートラルなどの分野において、　　イノベーションを生み出し、世界の中で優位性を発揮する都市ブランドの確立をめざす。</a:t>
            </a:r>
          </a:p>
        </p:txBody>
      </p:sp>
      <p:sp>
        <p:nvSpPr>
          <p:cNvPr id="26" name="テキスト ボックス 25"/>
          <p:cNvSpPr txBox="1"/>
          <p:nvPr/>
        </p:nvSpPr>
        <p:spPr>
          <a:xfrm>
            <a:off x="167013" y="1312689"/>
            <a:ext cx="1082348" cy="307777"/>
          </a:xfrm>
          <a:prstGeom prst="rect">
            <a:avLst/>
          </a:prstGeom>
          <a:noFill/>
        </p:spPr>
        <p:txBody>
          <a:bodyPr wrap="none" rtlCol="0">
            <a:spAutoFit/>
          </a:bodyPr>
          <a:lstStyle/>
          <a:p>
            <a:pPr lvl="0" defTabSz="957700">
              <a:defRPr/>
            </a:pPr>
            <a:r>
              <a:rPr lang="en-US" altLang="ja-JP" sz="1400" b="1" noProof="0" dirty="0">
                <a:solidFill>
                  <a:prstClr val="black"/>
                </a:solidFill>
                <a:latin typeface="Meiryo UI" panose="020B0604030504040204" pitchFamily="50" charset="-128"/>
                <a:ea typeface="Meiryo UI" panose="020B0604030504040204" pitchFamily="50" charset="-128"/>
              </a:rPr>
              <a:t>【</a:t>
            </a:r>
            <a:r>
              <a:rPr lang="ja-JP" altLang="en-US" sz="1400" b="1" noProof="0" dirty="0">
                <a:solidFill>
                  <a:prstClr val="black"/>
                </a:solidFill>
                <a:latin typeface="Meiryo UI" panose="020B0604030504040204" pitchFamily="50" charset="-128"/>
                <a:ea typeface="Meiryo UI" panose="020B0604030504040204" pitchFamily="50" charset="-128"/>
              </a:rPr>
              <a:t>開催概要</a:t>
            </a:r>
            <a:r>
              <a:rPr lang="en-US" altLang="ja-JP" sz="1400" b="1" noProof="0"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p:cNvSpPr/>
          <p:nvPr/>
        </p:nvSpPr>
        <p:spPr>
          <a:xfrm>
            <a:off x="270457" y="1619795"/>
            <a:ext cx="8904395" cy="923330"/>
          </a:xfrm>
          <a:prstGeom prst="rect">
            <a:avLst/>
          </a:prstGeom>
          <a:noFill/>
          <a:ln>
            <a:noFill/>
          </a:ln>
        </p:spPr>
        <p:txBody>
          <a:bodyPr wrap="square">
            <a:spAutoFit/>
          </a:bodyPr>
          <a:lstStyle/>
          <a:p>
            <a:pPr marR="0" lvl="0" algn="l" defTabSz="957700" rtl="0" eaLnBrk="1" fontAlgn="auto" latinLnBrk="0" hangingPunct="1">
              <a:lnSpc>
                <a:spcPct val="100000"/>
              </a:lnSpc>
              <a:spcBef>
                <a:spcPts val="0"/>
              </a:spcBef>
              <a:spcAft>
                <a:spcPts val="0"/>
              </a:spcAft>
              <a:buClrTx/>
              <a:buSzTx/>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・開催期間：</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日（日）～</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日（月）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184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日間＞</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57700" rtl="0" eaLnBrk="1" fontAlgn="auto" latinLnBrk="0" hangingPunct="1">
              <a:lnSpc>
                <a:spcPct val="100000"/>
              </a:lnSpc>
              <a:spcBef>
                <a:spcPts val="0"/>
              </a:spcBef>
              <a:spcAft>
                <a:spcPts val="0"/>
              </a:spcAft>
              <a:buClrTx/>
              <a:buSzTx/>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・開催場所：夢洲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57700" rtl="0" eaLnBrk="1" fontAlgn="auto" latinLnBrk="0" hangingPunct="1">
              <a:lnSpc>
                <a:spcPct val="100000"/>
              </a:lnSpc>
              <a:spcBef>
                <a:spcPts val="0"/>
              </a:spcBef>
              <a:spcAft>
                <a:spcPts val="0"/>
              </a:spcAft>
              <a:buClrTx/>
              <a:buSzTx/>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・テーマ　　 ：</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いのち輝く未来社会のデザイン</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57700" rtl="0" eaLnBrk="1" fontAlgn="auto" latinLnBrk="0" hangingPunct="1">
              <a:lnSpc>
                <a:spcPct val="100000"/>
              </a:lnSpc>
              <a:spcBef>
                <a:spcPts val="0"/>
              </a:spcBef>
              <a:spcAft>
                <a:spcPts val="0"/>
              </a:spcAft>
              <a:buClrTx/>
              <a:buSzTx/>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・想定来場者数</a:t>
            </a:r>
            <a:r>
              <a:rPr lang="ja-JP" altLang="en-US" sz="1050" dirty="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2,820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defTabSz="95770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・参加国、国際機関：</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か国・地域、８国際機関</a:t>
            </a: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(2023</a:t>
            </a:r>
            <a:r>
              <a:rPr lang="ja-JP" altLang="en-US" sz="900" dirty="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3</a:t>
            </a:r>
            <a:r>
              <a:rPr lang="ja-JP" altLang="en-US" sz="900" dirty="0">
                <a:solidFill>
                  <a:prstClr val="black"/>
                </a:solidFill>
                <a:latin typeface="Meiryo UI" panose="020B0604030504040204" pitchFamily="50" charset="-128"/>
                <a:ea typeface="Meiryo UI" panose="020B0604030504040204" pitchFamily="50" charset="-128"/>
              </a:rPr>
              <a:t>月時点）</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89882" y="2987603"/>
            <a:ext cx="2441415" cy="307777"/>
          </a:xfrm>
          <a:prstGeom prst="rect">
            <a:avLst/>
          </a:prstGeom>
          <a:noFill/>
        </p:spPr>
        <p:txBody>
          <a:bodyPr wrap="square" rtlCol="0">
            <a:spAutoFit/>
          </a:bodyPr>
          <a:lstStyle/>
          <a:p>
            <a:pPr lvl="0" defTabSz="957700">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大阪版</a:t>
            </a:r>
            <a:r>
              <a:rPr lang="ja-JP" altLang="en-US" sz="1400" b="1" dirty="0">
                <a:solidFill>
                  <a:prstClr val="black"/>
                </a:solidFill>
                <a:latin typeface="Meiryo UI" panose="020B0604030504040204" pitchFamily="50" charset="-128"/>
                <a:ea typeface="Meiryo UI" panose="020B0604030504040204" pitchFamily="50" charset="-128"/>
              </a:rPr>
              <a:t>万博アクションプラン</a:t>
            </a:r>
            <a:r>
              <a:rPr lang="en-US" altLang="ja-JP" sz="1400" b="1"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額縁 32"/>
          <p:cNvSpPr/>
          <p:nvPr/>
        </p:nvSpPr>
        <p:spPr>
          <a:xfrm>
            <a:off x="4652772" y="3329800"/>
            <a:ext cx="4158271" cy="824053"/>
          </a:xfrm>
          <a:prstGeom prst="bevel">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209550" indent="-209550"/>
            <a:r>
              <a:rPr kumimoji="1"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大阪府・大阪市で、万博のテーマやコンセプトを踏まえ</a:t>
            </a:r>
            <a:r>
              <a:rPr lang="en-US" altLang="ja-JP" sz="1050" dirty="0">
                <a:solidFill>
                  <a:schemeClr val="tx1"/>
                </a:solidFill>
                <a:latin typeface="Meiryo UI" panose="020B0604030504040204" pitchFamily="50" charset="-128"/>
                <a:ea typeface="Meiryo UI" panose="020B0604030504040204" pitchFamily="50" charset="-128"/>
              </a:rPr>
              <a:t>6</a:t>
            </a:r>
            <a:r>
              <a:rPr lang="ja-JP" altLang="en-US" sz="1050" dirty="0" err="1">
                <a:solidFill>
                  <a:schemeClr val="tx1"/>
                </a:solidFill>
                <a:latin typeface="Meiryo UI" panose="020B0604030504040204" pitchFamily="50" charset="-128"/>
                <a:ea typeface="Meiryo UI" panose="020B0604030504040204" pitchFamily="50" charset="-128"/>
              </a:rPr>
              <a:t>つの</a:t>
            </a:r>
            <a:r>
              <a:rPr lang="ja-JP" altLang="en-US" sz="1050" dirty="0">
                <a:solidFill>
                  <a:schemeClr val="tx1"/>
                </a:solidFill>
                <a:latin typeface="Meiryo UI" panose="020B0604030504040204" pitchFamily="50" charset="-128"/>
                <a:ea typeface="Meiryo UI" panose="020B0604030504040204" pitchFamily="50" charset="-128"/>
              </a:rPr>
              <a:t>分野を設定し、大阪・関西の強みが発揮できる項目を中心に</a:t>
            </a:r>
            <a:r>
              <a:rPr lang="en-US" altLang="ja-JP" sz="1050" dirty="0">
                <a:solidFill>
                  <a:schemeClr val="tx1"/>
                </a:solidFill>
                <a:latin typeface="Meiryo UI" panose="020B0604030504040204" pitchFamily="50" charset="-128"/>
                <a:ea typeface="Meiryo UI" panose="020B0604030504040204" pitchFamily="50" charset="-128"/>
              </a:rPr>
              <a:t>2025</a:t>
            </a:r>
            <a:r>
              <a:rPr lang="ja-JP" altLang="en-US" sz="1050" dirty="0">
                <a:solidFill>
                  <a:schemeClr val="tx1"/>
                </a:solidFill>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2030</a:t>
            </a:r>
            <a:r>
              <a:rPr lang="ja-JP" altLang="en-US" sz="1050" dirty="0">
                <a:solidFill>
                  <a:schemeClr val="tx1"/>
                </a:solidFill>
                <a:latin typeface="Meiryo UI" panose="020B0604030504040204" pitchFamily="50" charset="-128"/>
                <a:ea typeface="Meiryo UI" panose="020B0604030504040204" pitchFamily="50" charset="-128"/>
              </a:rPr>
              <a:t>年の「めざす姿」を明らかにするとともに、直面する課題と国への提案・要望事項を  取りまとめ。</a:t>
            </a:r>
            <a:endParaRPr lang="en-US" altLang="ja-JP" sz="1050" dirty="0">
              <a:solidFill>
                <a:schemeClr val="tx1"/>
              </a:solidFill>
              <a:latin typeface="Meiryo UI" panose="020B0604030504040204" pitchFamily="50" charset="-128"/>
              <a:ea typeface="Meiryo UI" panose="020B0604030504040204" pitchFamily="50" charset="-128"/>
            </a:endParaRPr>
          </a:p>
          <a:p>
            <a:pPr marL="203200" indent="-203200"/>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4858728" y="4425647"/>
            <a:ext cx="1644302"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Meiryo UI" panose="020B0604030504040204" pitchFamily="50" charset="-128"/>
                <a:ea typeface="Meiryo UI"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ライフサイエンス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4858728" y="5231670"/>
            <a:ext cx="2614858" cy="261610"/>
          </a:xfrm>
          <a:prstGeom prst="rect">
            <a:avLst/>
          </a:prstGeom>
        </p:spPr>
        <p:txBody>
          <a:bodyPr wrap="square">
            <a:spAutoFit/>
          </a:bodyPr>
          <a:lstStyle/>
          <a:p>
            <a:pPr lvl="0">
              <a:defRPr/>
            </a:pPr>
            <a:r>
              <a:rPr lang="ja-JP" altLang="en-US" sz="1050" b="1" dirty="0">
                <a:solidFill>
                  <a:prstClr val="black"/>
                </a:solidFill>
                <a:latin typeface="Meiryo UI" panose="020B0604030504040204" pitchFamily="50" charset="-128"/>
                <a:ea typeface="Meiryo UI"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次世代ヘルスケア</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p:cNvSpPr txBox="1"/>
          <p:nvPr/>
        </p:nvSpPr>
        <p:spPr>
          <a:xfrm>
            <a:off x="4973182" y="4615300"/>
            <a:ext cx="1865218" cy="276999"/>
          </a:xfrm>
          <a:prstGeom prst="rect">
            <a:avLst/>
          </a:prstGeom>
          <a:solidFill>
            <a:schemeClr val="bg1"/>
          </a:solidFill>
          <a:ln w="0">
            <a:no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再生医療の実用化がスタート、再生医療を国内外へ発信。</a:t>
            </a:r>
          </a:p>
        </p:txBody>
      </p:sp>
      <p:sp>
        <p:nvSpPr>
          <p:cNvPr id="41" name="テキスト ボックス 40"/>
          <p:cNvSpPr txBox="1"/>
          <p:nvPr/>
        </p:nvSpPr>
        <p:spPr>
          <a:xfrm>
            <a:off x="4972283" y="5438830"/>
            <a:ext cx="1377252" cy="415498"/>
          </a:xfrm>
          <a:prstGeom prst="rect">
            <a:avLst/>
          </a:prstGeom>
          <a:solidFill>
            <a:schemeClr val="bg1"/>
          </a:solidFill>
          <a:ln w="0">
            <a:no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パーソナライズされた健康プログラムの実装。</a:t>
            </a:r>
          </a:p>
        </p:txBody>
      </p:sp>
      <p:sp>
        <p:nvSpPr>
          <p:cNvPr id="42" name="正方形/長方形 41"/>
          <p:cNvSpPr/>
          <p:nvPr/>
        </p:nvSpPr>
        <p:spPr>
          <a:xfrm>
            <a:off x="4911223" y="4917364"/>
            <a:ext cx="1927178" cy="369332"/>
          </a:xfrm>
          <a:prstGeom prst="rect">
            <a:avLst/>
          </a:prstGeom>
        </p:spPr>
        <p:txBody>
          <a:bodyPr wrap="square">
            <a:spAutoFit/>
          </a:bodyPr>
          <a:lstStyle/>
          <a:p>
            <a:pPr marL="101600" marR="0" lvl="0" indent="-1016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iPS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細胞やヒト体性幹細胞を活用した再生医療の産業化。</a:t>
            </a:r>
          </a:p>
        </p:txBody>
      </p:sp>
      <p:pic>
        <p:nvPicPr>
          <p:cNvPr id="44" name="図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2659" y="5239237"/>
            <a:ext cx="532098" cy="525837"/>
          </a:xfrm>
          <a:prstGeom prst="rect">
            <a:avLst/>
          </a:prstGeom>
          <a:noFill/>
          <a:ln w="19050">
            <a:noFill/>
          </a:ln>
          <a:effectLst/>
        </p:spPr>
      </p:pic>
      <p:sp>
        <p:nvSpPr>
          <p:cNvPr id="45" name="テキスト ボックス 44">
            <a:extLst>
              <a:ext uri="{FF2B5EF4-FFF2-40B4-BE49-F238E27FC236}">
                <a16:creationId xmlns:a16="http://schemas.microsoft.com/office/drawing/2014/main" id="{233774CE-BB03-49E5-94E8-1F2C71E354FD}"/>
              </a:ext>
            </a:extLst>
          </p:cNvPr>
          <p:cNvSpPr txBox="1"/>
          <p:nvPr/>
        </p:nvSpPr>
        <p:spPr>
          <a:xfrm>
            <a:off x="6273348" y="5774523"/>
            <a:ext cx="854069" cy="20639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「未来医療国際拠点」</a:t>
            </a:r>
            <a:endParaRPr kumimoji="1" lang="en-US" altLang="zh-CN"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6" name="角丸四角形 45"/>
          <p:cNvSpPr/>
          <p:nvPr/>
        </p:nvSpPr>
        <p:spPr>
          <a:xfrm>
            <a:off x="4911889" y="5906016"/>
            <a:ext cx="1229287" cy="228246"/>
          </a:xfrm>
          <a:prstGeom prst="roundRect">
            <a:avLst>
              <a:gd name="adj" fmla="val 25720"/>
            </a:avLst>
          </a:prstGeom>
          <a:solidFill>
            <a:srgbClr val="CCEC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２．モビリティ</a:t>
            </a:r>
          </a:p>
        </p:txBody>
      </p:sp>
      <p:sp>
        <p:nvSpPr>
          <p:cNvPr id="47" name="正方形/長方形 46"/>
          <p:cNvSpPr/>
          <p:nvPr/>
        </p:nvSpPr>
        <p:spPr>
          <a:xfrm>
            <a:off x="4858728" y="6097577"/>
            <a:ext cx="1830762" cy="261610"/>
          </a:xfrm>
          <a:prstGeom prst="rect">
            <a:avLst/>
          </a:prstGeom>
        </p:spPr>
        <p:txBody>
          <a:bodyPr wrap="square">
            <a:spAutoFit/>
          </a:bodyPr>
          <a:lstStyle/>
          <a:p>
            <a:pPr lvl="0">
              <a:defRPr/>
            </a:pPr>
            <a:r>
              <a:rPr lang="ja-JP" altLang="en-US" sz="1050" b="1" dirty="0">
                <a:solidFill>
                  <a:prstClr val="black"/>
                </a:solidFill>
                <a:latin typeface="Meiryo UI" panose="020B0604030504040204" pitchFamily="50" charset="-128"/>
                <a:ea typeface="Meiryo UI"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空飛ぶクルマ</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p:cNvSpPr/>
          <p:nvPr/>
        </p:nvSpPr>
        <p:spPr>
          <a:xfrm>
            <a:off x="4858728" y="6475455"/>
            <a:ext cx="1177788" cy="261610"/>
          </a:xfrm>
          <a:prstGeom prst="rect">
            <a:avLst/>
          </a:prstGeom>
        </p:spPr>
        <p:txBody>
          <a:bodyPr wrap="square">
            <a:spAutoFit/>
          </a:bodyPr>
          <a:lstStyle/>
          <a:p>
            <a:pPr lvl="0">
              <a:defRPr/>
            </a:pPr>
            <a:r>
              <a:rPr lang="ja-JP" altLang="en-US" sz="1050" b="1" dirty="0">
                <a:solidFill>
                  <a:prstClr val="black"/>
                </a:solidFill>
                <a:latin typeface="Meiryo UI" panose="020B0604030504040204" pitchFamily="50" charset="-128"/>
                <a:ea typeface="Meiryo UI"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自動運転</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p:cNvSpPr txBox="1"/>
          <p:nvPr/>
        </p:nvSpPr>
        <p:spPr>
          <a:xfrm>
            <a:off x="4965152" y="6335069"/>
            <a:ext cx="2658484" cy="138499"/>
          </a:xfrm>
          <a:prstGeom prst="rect">
            <a:avLst/>
          </a:prstGeom>
          <a:solidFill>
            <a:schemeClr val="bg1"/>
          </a:solidFill>
          <a:ln w="0">
            <a:no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ベイエリアを中心に「商用運航」を実現。</a:t>
            </a:r>
          </a:p>
        </p:txBody>
      </p:sp>
      <p:sp>
        <p:nvSpPr>
          <p:cNvPr id="50" name="テキスト ボックス 49"/>
          <p:cNvSpPr txBox="1"/>
          <p:nvPr/>
        </p:nvSpPr>
        <p:spPr>
          <a:xfrm>
            <a:off x="4973182" y="6685781"/>
            <a:ext cx="3493442" cy="138499"/>
          </a:xfrm>
          <a:prstGeom prst="rect">
            <a:avLst/>
          </a:prstGeom>
          <a:solidFill>
            <a:schemeClr val="bg1"/>
          </a:solidFill>
          <a:ln w="0">
            <a:no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会場内移動とアクセスにレベル４の自動運転を実現。</a:t>
            </a:r>
          </a:p>
        </p:txBody>
      </p:sp>
      <p:pic>
        <p:nvPicPr>
          <p:cNvPr id="54" name="図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1392" y="6021251"/>
            <a:ext cx="683887" cy="512916"/>
          </a:xfrm>
          <a:prstGeom prst="rect">
            <a:avLst/>
          </a:prstGeom>
          <a:effectLst>
            <a:softEdge rad="0"/>
          </a:effectLst>
        </p:spPr>
      </p:pic>
      <p:sp>
        <p:nvSpPr>
          <p:cNvPr id="55" name="テキスト ボックス 54"/>
          <p:cNvSpPr txBox="1"/>
          <p:nvPr/>
        </p:nvSpPr>
        <p:spPr>
          <a:xfrm>
            <a:off x="7023072" y="5631467"/>
            <a:ext cx="2020149" cy="276999"/>
          </a:xfrm>
          <a:prstGeom prst="rect">
            <a:avLst/>
          </a:prstGeom>
          <a:solidFill>
            <a:schemeClr val="bg1"/>
          </a:solidFill>
          <a:ln w="0">
            <a:no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年に先がけ、会場内で達成。</a:t>
            </a:r>
          </a:p>
        </p:txBody>
      </p:sp>
      <p:sp>
        <p:nvSpPr>
          <p:cNvPr id="56" name="テキスト ボックス 55"/>
          <p:cNvSpPr txBox="1"/>
          <p:nvPr/>
        </p:nvSpPr>
        <p:spPr>
          <a:xfrm>
            <a:off x="6977332" y="4654494"/>
            <a:ext cx="1833712" cy="138499"/>
          </a:xfrm>
          <a:prstGeom prst="rect">
            <a:avLst/>
          </a:prstGeom>
          <a:solidFill>
            <a:schemeClr val="bg1"/>
          </a:solidFill>
          <a:ln w="0">
            <a:no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新技術の実証・活用。</a:t>
            </a:r>
          </a:p>
        </p:txBody>
      </p:sp>
      <p:sp>
        <p:nvSpPr>
          <p:cNvPr id="58" name="正方形/長方形 57"/>
          <p:cNvSpPr/>
          <p:nvPr/>
        </p:nvSpPr>
        <p:spPr>
          <a:xfrm>
            <a:off x="6909341" y="4418630"/>
            <a:ext cx="1830762" cy="261610"/>
          </a:xfrm>
          <a:prstGeom prst="rect">
            <a:avLst/>
          </a:prstGeom>
        </p:spPr>
        <p:txBody>
          <a:bodyPr wrap="square">
            <a:spAutoFit/>
          </a:bodyPr>
          <a:lstStyle/>
          <a:p>
            <a:pPr lvl="0">
              <a:defRPr/>
            </a:pPr>
            <a:r>
              <a:rPr lang="ja-JP" altLang="en-US" sz="1050" b="1" dirty="0">
                <a:solidFill>
                  <a:prstClr val="black"/>
                </a:solidFill>
                <a:latin typeface="Meiryo UI" panose="020B0604030504040204" pitchFamily="50" charset="-128"/>
                <a:ea typeface="Meiryo UI" panose="020B0604030504040204" pitchFamily="50" charset="-128"/>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カーボンニュートラル</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p:cNvSpPr/>
          <p:nvPr/>
        </p:nvSpPr>
        <p:spPr>
          <a:xfrm>
            <a:off x="6913842" y="5394133"/>
            <a:ext cx="2978357" cy="261610"/>
          </a:xfrm>
          <a:prstGeom prst="rect">
            <a:avLst/>
          </a:prstGeom>
        </p:spPr>
        <p:txBody>
          <a:bodyPr wrap="square">
            <a:spAutoFit/>
          </a:bodyPr>
          <a:lstStyle/>
          <a:p>
            <a:pPr lvl="0">
              <a:defRPr/>
            </a:pPr>
            <a:r>
              <a:rPr lang="ja-JP" altLang="en-US" sz="1050" b="1" dirty="0">
                <a:solidFill>
                  <a:prstClr val="black"/>
                </a:solidFill>
                <a:latin typeface="Meiryo UI" panose="020B0604030504040204" pitchFamily="50" charset="-128"/>
                <a:ea typeface="Meiryo UI" panose="020B0604030504040204" pitchFamily="50" charset="-128"/>
              </a:rPr>
              <a:t>● </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大阪ブルー・オーシャン・ビジョン</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正方形/長方形 66"/>
          <p:cNvSpPr/>
          <p:nvPr/>
        </p:nvSpPr>
        <p:spPr>
          <a:xfrm>
            <a:off x="7019229" y="4759011"/>
            <a:ext cx="272064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蓄電池・水素技術の実用化。</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最先端技術の開発・活用。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ゼロエミッションモビリティの普及。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事業者や府民の行動変容。</a:t>
            </a:r>
          </a:p>
        </p:txBody>
      </p:sp>
      <p:pic>
        <p:nvPicPr>
          <p:cNvPr id="86" name="図 85"/>
          <p:cNvPicPr>
            <a:picLocks noChangeAspect="1"/>
          </p:cNvPicPr>
          <p:nvPr/>
        </p:nvPicPr>
        <p:blipFill>
          <a:blip r:embed="rId6"/>
          <a:stretch>
            <a:fillRect/>
          </a:stretch>
        </p:blipFill>
        <p:spPr>
          <a:xfrm>
            <a:off x="8298220" y="6029418"/>
            <a:ext cx="711849" cy="382268"/>
          </a:xfrm>
          <a:prstGeom prst="rect">
            <a:avLst/>
          </a:prstGeom>
        </p:spPr>
      </p:pic>
      <p:sp>
        <p:nvSpPr>
          <p:cNvPr id="87" name="テキスト ボックス 86">
            <a:extLst>
              <a:ext uri="{FF2B5EF4-FFF2-40B4-BE49-F238E27FC236}">
                <a16:creationId xmlns:a16="http://schemas.microsoft.com/office/drawing/2014/main" id="{4B540E6E-594E-47B9-9E8F-4484B1258F13}"/>
              </a:ext>
            </a:extLst>
          </p:cNvPr>
          <p:cNvSpPr txBox="1"/>
          <p:nvPr/>
        </p:nvSpPr>
        <p:spPr>
          <a:xfrm>
            <a:off x="8344792" y="6401432"/>
            <a:ext cx="718921" cy="12298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sp>
        <p:nvSpPr>
          <p:cNvPr id="63" name="角丸四角形 62"/>
          <p:cNvSpPr/>
          <p:nvPr/>
        </p:nvSpPr>
        <p:spPr>
          <a:xfrm>
            <a:off x="4911889" y="4215522"/>
            <a:ext cx="1229287" cy="228246"/>
          </a:xfrm>
          <a:prstGeom prst="roundRect">
            <a:avLst>
              <a:gd name="adj" fmla="val 25720"/>
            </a:avLst>
          </a:prstGeom>
          <a:solidFill>
            <a:srgbClr val="CCEC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latin typeface="Meiryo UI" panose="020B0604030504040204" pitchFamily="50" charset="-128"/>
                <a:ea typeface="Meiryo UI" panose="020B0604030504040204" pitchFamily="50" charset="-128"/>
              </a:rPr>
              <a:t>1</a:t>
            </a:r>
            <a:r>
              <a:rPr kumimoji="1" lang="ja-JP" altLang="en-US" sz="1100" b="1"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健康・医療</a:t>
            </a:r>
          </a:p>
        </p:txBody>
      </p:sp>
      <p:sp>
        <p:nvSpPr>
          <p:cNvPr id="90" name="角丸四角形 89"/>
          <p:cNvSpPr/>
          <p:nvPr/>
        </p:nvSpPr>
        <p:spPr>
          <a:xfrm>
            <a:off x="6892149" y="4215522"/>
            <a:ext cx="1229287" cy="228246"/>
          </a:xfrm>
          <a:prstGeom prst="roundRect">
            <a:avLst>
              <a:gd name="adj" fmla="val 25720"/>
            </a:avLst>
          </a:prstGeom>
          <a:solidFill>
            <a:srgbClr val="CCEC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100" b="1" noProof="0" dirty="0">
                <a:solidFill>
                  <a:schemeClr val="tx1"/>
                </a:solidFill>
                <a:latin typeface="Meiryo UI" panose="020B0604030504040204" pitchFamily="50" charset="-128"/>
                <a:ea typeface="Meiryo UI" panose="020B0604030504040204" pitchFamily="50" charset="-128"/>
              </a:rPr>
              <a:t>3</a:t>
            </a:r>
            <a:r>
              <a:rPr kumimoji="1" lang="ja-JP" altLang="en-US" sz="1100" b="1"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環境</a:t>
            </a:r>
          </a:p>
        </p:txBody>
      </p:sp>
      <p:sp>
        <p:nvSpPr>
          <p:cNvPr id="94" name="テキスト ボックス 93"/>
          <p:cNvSpPr txBox="1"/>
          <p:nvPr/>
        </p:nvSpPr>
        <p:spPr>
          <a:xfrm>
            <a:off x="171866" y="2987603"/>
            <a:ext cx="4025421" cy="307777"/>
          </a:xfrm>
          <a:prstGeom prst="rect">
            <a:avLst/>
          </a:prstGeom>
          <a:noFill/>
        </p:spPr>
        <p:txBody>
          <a:bodyPr wrap="square" rtlCol="0">
            <a:spAutoFit/>
          </a:bodyPr>
          <a:lstStyle/>
          <a:p>
            <a:pPr lvl="0" defTabSz="957700">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大阪ヘルスケアパビリオン　</a:t>
            </a:r>
            <a:r>
              <a:rPr lang="en-US" altLang="ja-JP" sz="1400" b="1" dirty="0">
                <a:solidFill>
                  <a:prstClr val="black"/>
                </a:solidFill>
                <a:latin typeface="Meiryo UI" panose="020B0604030504040204" pitchFamily="50" charset="-128"/>
                <a:ea typeface="Meiryo UI" panose="020B0604030504040204" pitchFamily="50" charset="-128"/>
              </a:rPr>
              <a:t>Nest for Reborn】</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6" name="正方形/長方形 95"/>
          <p:cNvSpPr/>
          <p:nvPr/>
        </p:nvSpPr>
        <p:spPr>
          <a:xfrm>
            <a:off x="249994" y="3226910"/>
            <a:ext cx="4010941" cy="907941"/>
          </a:xfrm>
          <a:prstGeom prst="rect">
            <a:avLst/>
          </a:prstGeom>
          <a:noFill/>
          <a:ln>
            <a:noFill/>
          </a:ln>
        </p:spPr>
        <p:txBody>
          <a:bodyPr wrap="square">
            <a:spAutoFit/>
          </a:bodyPr>
          <a:lstStyle/>
          <a:p>
            <a:pPr lvl="0" defTabSz="95770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・出展テーマ：</a:t>
            </a:r>
            <a:r>
              <a:rPr lang="en-US" altLang="ja-JP" sz="1050" dirty="0">
                <a:solidFill>
                  <a:prstClr val="black"/>
                </a:solidFill>
                <a:latin typeface="Meiryo UI" panose="020B0604030504040204" pitchFamily="50" charset="-128"/>
                <a:ea typeface="Meiryo UI" panose="020B0604030504040204" pitchFamily="50" charset="-128"/>
              </a:rPr>
              <a:t> </a:t>
            </a:r>
            <a:r>
              <a:rPr lang="en-US" altLang="ja-JP" sz="1100" b="1" dirty="0">
                <a:solidFill>
                  <a:prstClr val="black"/>
                </a:solidFill>
                <a:latin typeface="Meiryo UI" panose="020B0604030504040204" pitchFamily="50" charset="-128"/>
                <a:ea typeface="Meiryo UI" panose="020B0604030504040204" pitchFamily="50" charset="-128"/>
              </a:rPr>
              <a:t>REBORN</a:t>
            </a:r>
            <a:r>
              <a:rPr lang="ja-JP" altLang="en-US" sz="1000" b="1" dirty="0">
                <a:solidFill>
                  <a:prstClr val="black"/>
                </a:solidFill>
                <a:latin typeface="Meiryo UI" panose="020B0604030504040204" pitchFamily="50" charset="-128"/>
                <a:ea typeface="Meiryo UI" panose="020B0604030504040204" pitchFamily="50" charset="-128"/>
              </a:rPr>
              <a:t>（リボーン）</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defTabSz="957700">
              <a:defRPr/>
            </a:pPr>
            <a:r>
              <a:rPr lang="ja-JP" altLang="en-US" sz="1050" dirty="0">
                <a:solidFill>
                  <a:prstClr val="black"/>
                </a:solidFill>
                <a:latin typeface="Meiryo UI" panose="020B0604030504040204" pitchFamily="50" charset="-128"/>
                <a:ea typeface="Meiryo UI" panose="020B0604030504040204" pitchFamily="50" charset="-128"/>
              </a:rPr>
              <a:t>大阪が持つ強みを活かして、最先端の医療技術やライフサイエンス産　業が創り出す近未来への期待を高め、さらには食や文化、観光などによる交流を促進する場となるよう、多彩なプレーヤーと連携・協力し、ワクワクしながら明るい未来を感じることができる展示を実現。</a:t>
            </a:r>
          </a:p>
        </p:txBody>
      </p:sp>
      <p:pic>
        <p:nvPicPr>
          <p:cNvPr id="97" name="図 96"/>
          <p:cNvPicPr>
            <a:picLocks noChangeAspect="1"/>
          </p:cNvPicPr>
          <p:nvPr/>
        </p:nvPicPr>
        <p:blipFill>
          <a:blip r:embed="rId7"/>
          <a:stretch>
            <a:fillRect/>
          </a:stretch>
        </p:blipFill>
        <p:spPr>
          <a:xfrm>
            <a:off x="1180959" y="4189439"/>
            <a:ext cx="2423081" cy="1142963"/>
          </a:xfrm>
          <a:prstGeom prst="rect">
            <a:avLst/>
          </a:prstGeom>
        </p:spPr>
      </p:pic>
      <p:sp>
        <p:nvSpPr>
          <p:cNvPr id="103" name="角丸四角形 97">
            <a:extLst>
              <a:ext uri="{FF2B5EF4-FFF2-40B4-BE49-F238E27FC236}">
                <a16:creationId xmlns:a16="http://schemas.microsoft.com/office/drawing/2014/main" id="{971F5EAF-C41A-415D-BDED-7E08BD839F36}"/>
              </a:ext>
            </a:extLst>
          </p:cNvPr>
          <p:cNvSpPr/>
          <p:nvPr/>
        </p:nvSpPr>
        <p:spPr>
          <a:xfrm>
            <a:off x="377087" y="6419917"/>
            <a:ext cx="1222080" cy="246896"/>
          </a:xfrm>
          <a:prstGeom prst="roundRect">
            <a:avLst>
              <a:gd name="adj" fmla="val 6036"/>
            </a:avLst>
          </a:prstGeom>
          <a:noFill/>
          <a:ln w="12700" cap="flat" cmpd="sng" algn="ctr">
            <a:noFill/>
            <a:prstDash val="solid"/>
            <a:miter lim="800000"/>
          </a:ln>
          <a:effectLst/>
        </p:spPr>
        <p:txBody>
          <a:bodyPr lIns="0" tIns="0" rIns="0" bIns="0" rtlCol="0" anchor="t"/>
          <a:lstStyle/>
          <a:p>
            <a:pPr marL="0" marR="0" lvl="0" indent="0" algn="ctr" defTabSz="456514" rtl="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effectLst/>
                <a:uLnTx/>
                <a:uFillTx/>
                <a:latin typeface="Meiryo UI"/>
                <a:ea typeface="Meiryo UI"/>
                <a:cs typeface="+mn-cs"/>
              </a:rPr>
              <a:t> </a:t>
            </a:r>
            <a:r>
              <a:rPr kumimoji="0" lang="ja-JP" altLang="en-US" sz="900" b="1" kern="0" dirty="0">
                <a:latin typeface="Meiryo UI"/>
                <a:ea typeface="Meiryo UI"/>
              </a:rPr>
              <a:t>ミライのフード</a:t>
            </a:r>
            <a:endParaRPr kumimoji="0" lang="ja-JP" altLang="en-US" sz="900" b="1" i="0" u="none" strike="noStrike" kern="0" cap="none" spc="0" normalizeH="0" baseline="0" noProof="0" dirty="0">
              <a:ln>
                <a:noFill/>
              </a:ln>
              <a:effectLst/>
              <a:uLnTx/>
              <a:uFillTx/>
              <a:latin typeface="Meiryo UI"/>
              <a:ea typeface="Meiryo UI"/>
            </a:endParaRPr>
          </a:p>
        </p:txBody>
      </p:sp>
      <p:sp>
        <p:nvSpPr>
          <p:cNvPr id="108" name="テキスト ボックス 107">
            <a:extLst>
              <a:ext uri="{FF2B5EF4-FFF2-40B4-BE49-F238E27FC236}">
                <a16:creationId xmlns:a16="http://schemas.microsoft.com/office/drawing/2014/main" id="{4B540E6E-594E-47B9-9E8F-4484B1258F13}"/>
              </a:ext>
            </a:extLst>
          </p:cNvPr>
          <p:cNvSpPr txBox="1"/>
          <p:nvPr/>
        </p:nvSpPr>
        <p:spPr>
          <a:xfrm>
            <a:off x="7680962" y="6517792"/>
            <a:ext cx="718921" cy="156583"/>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空飛ぶクルマ</a:t>
            </a:r>
          </a:p>
        </p:txBody>
      </p:sp>
      <p:sp>
        <p:nvSpPr>
          <p:cNvPr id="109" name="テキスト ボックス 108"/>
          <p:cNvSpPr txBox="1"/>
          <p:nvPr/>
        </p:nvSpPr>
        <p:spPr>
          <a:xfrm>
            <a:off x="4585670" y="3974208"/>
            <a:ext cx="2441415" cy="261610"/>
          </a:xfrm>
          <a:prstGeom prst="rect">
            <a:avLst/>
          </a:prstGeom>
          <a:noFill/>
        </p:spPr>
        <p:txBody>
          <a:bodyPr wrap="square" rtlCol="0">
            <a:spAutoFit/>
          </a:bodyPr>
          <a:lstStyle/>
          <a:p>
            <a:pPr lvl="0" defTabSz="957700">
              <a:defRPr/>
            </a:pPr>
            <a:r>
              <a:rPr lang="ja-JP" altLang="en-US" sz="1050" dirty="0">
                <a:latin typeface="Meiryo UI" panose="020B0604030504040204" pitchFamily="50" charset="-128"/>
                <a:ea typeface="Meiryo UI" panose="020B0604030504040204" pitchFamily="50" charset="-128"/>
              </a:rPr>
              <a:t>○ </a:t>
            </a:r>
            <a:r>
              <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分野と項目</a:t>
            </a: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（抜粋</a:t>
            </a:r>
            <a:r>
              <a:rPr lang="ja-JP" altLang="en-US" sz="1000" noProof="0" dirty="0">
                <a:solidFill>
                  <a:prstClr val="black"/>
                </a:solidFill>
                <a:latin typeface="Meiryo UI" panose="020B0604030504040204" pitchFamily="50" charset="-128"/>
                <a:ea typeface="Meiryo UI" panose="020B0604030504040204" pitchFamily="50" charset="-128"/>
              </a:rPr>
              <a:t>）</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1" name="図 50" descr="屋内, テーブル, 建物, 座る が含まれている画像  自動的に生成された説明">
            <a:extLst>
              <a:ext uri="{FF2B5EF4-FFF2-40B4-BE49-F238E27FC236}">
                <a16:creationId xmlns:a16="http://schemas.microsoft.com/office/drawing/2014/main" id="{E726B870-57C9-4732-AC8B-7601AD8C26A2}"/>
              </a:ext>
            </a:extLst>
          </p:cNvPr>
          <p:cNvPicPr/>
          <p:nvPr/>
        </p:nvPicPr>
        <p:blipFill>
          <a:blip r:embed="rId8" cstate="email">
            <a:extLst>
              <a:ext uri="{28A0092B-C50C-407E-A947-70E740481C1C}">
                <a14:useLocalDpi xmlns:a14="http://schemas.microsoft.com/office/drawing/2010/main"/>
              </a:ext>
            </a:extLst>
          </a:blip>
          <a:stretch>
            <a:fillRect/>
          </a:stretch>
        </p:blipFill>
        <p:spPr>
          <a:xfrm>
            <a:off x="275951" y="5544072"/>
            <a:ext cx="1302373" cy="841513"/>
          </a:xfrm>
          <a:prstGeom prst="rect">
            <a:avLst/>
          </a:prstGeom>
          <a:ln w="28575">
            <a:noFill/>
          </a:ln>
        </p:spPr>
      </p:pic>
      <p:pic>
        <p:nvPicPr>
          <p:cNvPr id="52" name="図 51" descr="屋内, グループ, フロント, 民衆 が含まれている画像  自動的に生成された説明">
            <a:extLst>
              <a:ext uri="{FF2B5EF4-FFF2-40B4-BE49-F238E27FC236}">
                <a16:creationId xmlns:a16="http://schemas.microsoft.com/office/drawing/2014/main" id="{0BC9DC17-682C-435A-9737-C5AFAE33E6AD}"/>
              </a:ext>
            </a:extLst>
          </p:cNvPr>
          <p:cNvPicPr/>
          <p:nvPr/>
        </p:nvPicPr>
        <p:blipFill>
          <a:blip r:embed="rId9" cstate="email">
            <a:extLst>
              <a:ext uri="{28A0092B-C50C-407E-A947-70E740481C1C}">
                <a14:useLocalDpi xmlns:a14="http://schemas.microsoft.com/office/drawing/2010/main"/>
              </a:ext>
            </a:extLst>
          </a:blip>
          <a:stretch>
            <a:fillRect/>
          </a:stretch>
        </p:blipFill>
        <p:spPr>
          <a:xfrm>
            <a:off x="1815250" y="5544072"/>
            <a:ext cx="1291325" cy="841513"/>
          </a:xfrm>
          <a:prstGeom prst="rect">
            <a:avLst/>
          </a:prstGeom>
          <a:ln w="28575">
            <a:noFill/>
          </a:ln>
        </p:spPr>
      </p:pic>
      <p:pic>
        <p:nvPicPr>
          <p:cNvPr id="53" name="図 52">
            <a:extLst>
              <a:ext uri="{FF2B5EF4-FFF2-40B4-BE49-F238E27FC236}">
                <a16:creationId xmlns:a16="http://schemas.microsoft.com/office/drawing/2014/main" id="{AB3DC529-41A5-D695-41CA-6EE066BF9F79}"/>
              </a:ext>
            </a:extLst>
          </p:cNvPr>
          <p:cNvPicPr>
            <a:picLocks noChangeAspect="1"/>
          </p:cNvPicPr>
          <p:nvPr/>
        </p:nvPicPr>
        <p:blipFill rotWithShape="1">
          <a:blip r:embed="rId10"/>
          <a:srcRect l="21778" t="3557" r="4528" b="6084"/>
          <a:stretch/>
        </p:blipFill>
        <p:spPr>
          <a:xfrm>
            <a:off x="3317334" y="5516403"/>
            <a:ext cx="1323403" cy="850419"/>
          </a:xfrm>
          <a:prstGeom prst="rect">
            <a:avLst/>
          </a:prstGeom>
          <a:ln w="28575">
            <a:noFill/>
          </a:ln>
        </p:spPr>
      </p:pic>
      <p:sp>
        <p:nvSpPr>
          <p:cNvPr id="57" name="正方形/長方形 56"/>
          <p:cNvSpPr/>
          <p:nvPr/>
        </p:nvSpPr>
        <p:spPr>
          <a:xfrm>
            <a:off x="270458" y="6520186"/>
            <a:ext cx="1442658" cy="338554"/>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rPr>
              <a:t>PHR</a:t>
            </a:r>
            <a:r>
              <a:rPr lang="ja-JP" altLang="en-US" sz="800" dirty="0">
                <a:latin typeface="Meiryo UI" panose="020B0604030504040204" pitchFamily="50" charset="-128"/>
                <a:ea typeface="Meiryo UI" panose="020B0604030504040204" pitchFamily="50" charset="-128"/>
              </a:rPr>
              <a:t>をもとに、ミライのヘルスケアフードを体験。</a:t>
            </a:r>
          </a:p>
        </p:txBody>
      </p:sp>
      <p:sp>
        <p:nvSpPr>
          <p:cNvPr id="59" name="角丸四角形 97">
            <a:extLst>
              <a:ext uri="{FF2B5EF4-FFF2-40B4-BE49-F238E27FC236}">
                <a16:creationId xmlns:a16="http://schemas.microsoft.com/office/drawing/2014/main" id="{971F5EAF-C41A-415D-BDED-7E08BD839F36}"/>
              </a:ext>
            </a:extLst>
          </p:cNvPr>
          <p:cNvSpPr/>
          <p:nvPr/>
        </p:nvSpPr>
        <p:spPr>
          <a:xfrm>
            <a:off x="1849872" y="6407857"/>
            <a:ext cx="1222080" cy="246896"/>
          </a:xfrm>
          <a:prstGeom prst="roundRect">
            <a:avLst>
              <a:gd name="adj" fmla="val 6036"/>
            </a:avLst>
          </a:prstGeom>
          <a:noFill/>
          <a:ln w="12700" cap="flat" cmpd="sng" algn="ctr">
            <a:noFill/>
            <a:prstDash val="solid"/>
            <a:miter lim="800000"/>
          </a:ln>
          <a:effectLst/>
        </p:spPr>
        <p:txBody>
          <a:bodyPr lIns="0" tIns="0" rIns="0" bIns="0" rtlCol="0" anchor="t"/>
          <a:lstStyle/>
          <a:p>
            <a:pPr marL="0" marR="0" lvl="0" indent="0" algn="ctr" defTabSz="456514" rtl="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effectLst/>
                <a:uLnTx/>
                <a:uFillTx/>
                <a:latin typeface="Meiryo UI"/>
                <a:ea typeface="Meiryo UI"/>
                <a:cs typeface="+mn-cs"/>
              </a:rPr>
              <a:t> </a:t>
            </a:r>
            <a:r>
              <a:rPr kumimoji="0" lang="ja-JP" altLang="en-US" sz="900" b="1" i="0" u="none" strike="noStrike" kern="0" cap="none" spc="0" normalizeH="0" baseline="0" noProof="0" dirty="0">
                <a:ln>
                  <a:noFill/>
                </a:ln>
                <a:effectLst/>
                <a:uLnTx/>
                <a:uFillTx/>
                <a:latin typeface="Meiryo UI"/>
                <a:ea typeface="Meiryo UI"/>
                <a:cs typeface="+mn-cs"/>
              </a:rPr>
              <a:t>ミライのヘルスケア</a:t>
            </a:r>
            <a:endParaRPr kumimoji="0" lang="en-US" altLang="ja-JP" sz="900" b="1" i="0" u="none" strike="sngStrike" kern="0" cap="none" spc="0" normalizeH="0" baseline="0" noProof="0" dirty="0">
              <a:ln>
                <a:noFill/>
              </a:ln>
              <a:effectLst/>
              <a:uLnTx/>
              <a:uFillTx/>
              <a:latin typeface="Meiryo UI"/>
              <a:ea typeface="Meiryo UI"/>
              <a:cs typeface="+mn-cs"/>
            </a:endParaRPr>
          </a:p>
          <a:p>
            <a:pPr marL="0" marR="0" lvl="0" indent="0" algn="ctr" defTabSz="456514" rtl="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effectLst/>
              <a:uLnTx/>
              <a:uFillTx/>
              <a:latin typeface="Meiryo UI"/>
              <a:ea typeface="Meiryo UI"/>
              <a:cs typeface="+mn-cs"/>
            </a:endParaRPr>
          </a:p>
        </p:txBody>
      </p:sp>
      <p:sp>
        <p:nvSpPr>
          <p:cNvPr id="60" name="正方形/長方形 59"/>
          <p:cNvSpPr/>
          <p:nvPr/>
        </p:nvSpPr>
        <p:spPr>
          <a:xfrm>
            <a:off x="1786735" y="6515973"/>
            <a:ext cx="1541959" cy="33855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栄養・身体・心に関する様々なミライのヘルスケアを体験。</a:t>
            </a:r>
          </a:p>
        </p:txBody>
      </p:sp>
      <p:sp>
        <p:nvSpPr>
          <p:cNvPr id="61" name="角丸四角形 97">
            <a:extLst>
              <a:ext uri="{FF2B5EF4-FFF2-40B4-BE49-F238E27FC236}">
                <a16:creationId xmlns:a16="http://schemas.microsoft.com/office/drawing/2014/main" id="{971F5EAF-C41A-415D-BDED-7E08BD839F36}"/>
              </a:ext>
            </a:extLst>
          </p:cNvPr>
          <p:cNvSpPr/>
          <p:nvPr/>
        </p:nvSpPr>
        <p:spPr>
          <a:xfrm>
            <a:off x="3474383" y="6393381"/>
            <a:ext cx="1008145" cy="139085"/>
          </a:xfrm>
          <a:prstGeom prst="roundRect">
            <a:avLst>
              <a:gd name="adj" fmla="val 6036"/>
            </a:avLst>
          </a:prstGeom>
          <a:noFill/>
          <a:ln w="12700" cap="flat" cmpd="sng" algn="ctr">
            <a:solidFill>
              <a:sysClr val="window" lastClr="FFFFFF"/>
            </a:solidFill>
            <a:prstDash val="solid"/>
            <a:miter lim="800000"/>
          </a:ln>
          <a:effectLst/>
        </p:spPr>
        <p:txBody>
          <a:bodyPr lIns="0" tIns="0" rIns="0" bIns="0" rtlCol="0" anchor="t"/>
          <a:lstStyle/>
          <a:p>
            <a:pPr marL="0" marR="0" lvl="0" indent="0" algn="ctr" defTabSz="456514" rtl="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effectLst/>
                <a:uLnTx/>
                <a:uFillTx/>
                <a:latin typeface="Meiryo UI"/>
                <a:ea typeface="Meiryo UI"/>
                <a:cs typeface="+mn-cs"/>
              </a:rPr>
              <a:t> </a:t>
            </a:r>
            <a:r>
              <a:rPr kumimoji="0" lang="ja-JP" altLang="en-US" sz="900" b="1" i="0" u="none" strike="noStrike" kern="0" cap="none" spc="0" normalizeH="0" baseline="0" noProof="0" dirty="0">
                <a:ln>
                  <a:noFill/>
                </a:ln>
                <a:effectLst/>
                <a:uLnTx/>
                <a:uFillTx/>
                <a:latin typeface="Meiryo UI"/>
                <a:ea typeface="Meiryo UI"/>
                <a:cs typeface="+mn-cs"/>
              </a:rPr>
              <a:t>ミライの都市</a:t>
            </a:r>
          </a:p>
        </p:txBody>
      </p:sp>
      <p:sp>
        <p:nvSpPr>
          <p:cNvPr id="62" name="正方形/長方形 61"/>
          <p:cNvSpPr/>
          <p:nvPr/>
        </p:nvSpPr>
        <p:spPr>
          <a:xfrm>
            <a:off x="3267630" y="6505098"/>
            <a:ext cx="1486324" cy="33855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生まれ変わった「ミライの自分」でミライの都市へ参加。</a:t>
            </a:r>
          </a:p>
        </p:txBody>
      </p:sp>
      <p:sp>
        <p:nvSpPr>
          <p:cNvPr id="70" name="正方形/長方形 69"/>
          <p:cNvSpPr/>
          <p:nvPr/>
        </p:nvSpPr>
        <p:spPr>
          <a:xfrm>
            <a:off x="4585670" y="2816978"/>
            <a:ext cx="2980992" cy="185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latin typeface="Meiryo UI" panose="020B0604030504040204" pitchFamily="50" charset="-128"/>
                <a:ea typeface="Meiryo UI" panose="020B0604030504040204" pitchFamily="50" charset="-128"/>
              </a:rPr>
              <a:t>提供：</a:t>
            </a:r>
            <a:r>
              <a:rPr kumimoji="1" lang="en-US" altLang="ja-JP" sz="800" dirty="0">
                <a:latin typeface="Meiryo UI" panose="020B0604030504040204" pitchFamily="50" charset="-128"/>
                <a:ea typeface="Meiryo UI" panose="020B0604030504040204" pitchFamily="50" charset="-128"/>
              </a:rPr>
              <a:t>2025</a:t>
            </a:r>
            <a:r>
              <a:rPr kumimoji="1" lang="ja-JP" altLang="en-US" sz="800" dirty="0">
                <a:latin typeface="Meiryo UI" panose="020B0604030504040204" pitchFamily="50" charset="-128"/>
                <a:ea typeface="Meiryo UI" panose="020B0604030504040204" pitchFamily="50" charset="-128"/>
              </a:rPr>
              <a:t>年日本国際博覧会協会</a:t>
            </a:r>
          </a:p>
        </p:txBody>
      </p:sp>
      <p:sp>
        <p:nvSpPr>
          <p:cNvPr id="64" name="正方形/長方形 63"/>
          <p:cNvSpPr/>
          <p:nvPr/>
        </p:nvSpPr>
        <p:spPr>
          <a:xfrm>
            <a:off x="8491166" y="2433499"/>
            <a:ext cx="565081" cy="15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r>
              <a:rPr kumimoji="1" lang="en-US" altLang="ja-JP" sz="500" dirty="0" err="1">
                <a:solidFill>
                  <a:schemeClr val="tx1"/>
                </a:solidFill>
                <a:latin typeface="Meiryo UI" panose="020B0604030504040204" pitchFamily="50" charset="-128"/>
                <a:ea typeface="Meiryo UI" panose="020B0604030504040204" pitchFamily="50" charset="-128"/>
              </a:rPr>
              <a:t>cExpo</a:t>
            </a:r>
            <a:r>
              <a:rPr kumimoji="1" lang="en-US" altLang="ja-JP" sz="500" dirty="0">
                <a:solidFill>
                  <a:schemeClr val="tx1"/>
                </a:solidFill>
                <a:latin typeface="Meiryo UI" panose="020B0604030504040204" pitchFamily="50" charset="-128"/>
                <a:ea typeface="Meiryo UI" panose="020B0604030504040204" pitchFamily="50" charset="-128"/>
              </a:rPr>
              <a:t> 2025</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11"/>
          <a:stretch>
            <a:fillRect/>
          </a:stretch>
        </p:blipFill>
        <p:spPr>
          <a:xfrm>
            <a:off x="7259382" y="1833494"/>
            <a:ext cx="1795046" cy="627469"/>
          </a:xfrm>
          <a:prstGeom prst="rect">
            <a:avLst/>
          </a:prstGeom>
        </p:spPr>
      </p:pic>
      <p:sp>
        <p:nvSpPr>
          <p:cNvPr id="6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2065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106">
            <a:extLst>
              <a:ext uri="{FF2B5EF4-FFF2-40B4-BE49-F238E27FC236}">
                <a16:creationId xmlns:a16="http://schemas.microsoft.com/office/drawing/2014/main" id="{7784130D-7C1A-F155-0847-0C2E1D814241}"/>
              </a:ext>
            </a:extLst>
          </p:cNvPr>
          <p:cNvSpPr/>
          <p:nvPr/>
        </p:nvSpPr>
        <p:spPr>
          <a:xfrm>
            <a:off x="314506" y="3034783"/>
            <a:ext cx="4095715" cy="128375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270457" y="9214"/>
            <a:ext cx="6321411"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　主な取組（</a:t>
            </a:r>
            <a:r>
              <a:rPr lang="ja-JP" altLang="en-US" sz="1600" dirty="0">
                <a:latin typeface="Meiryo UI" panose="020B0604030504040204" pitchFamily="50" charset="-128"/>
                <a:ea typeface="Meiryo UI" panose="020B0604030504040204" pitchFamily="50" charset="-128"/>
              </a:rPr>
              <a:t>８</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IR</a:t>
            </a:r>
            <a:endPar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385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1650" y="422358"/>
            <a:ext cx="8484245" cy="634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54000" lvl="0" indent="-254000" defTabSz="957700">
              <a:defRPr/>
            </a:pPr>
            <a:r>
              <a:rPr lang="ja-JP" altLang="en-US" sz="1200" dirty="0">
                <a:solidFill>
                  <a:schemeClr val="tx1"/>
                </a:solidFill>
                <a:latin typeface="Meiryo UI" panose="020B0604030504040204" pitchFamily="50" charset="-128"/>
                <a:ea typeface="Meiryo UI" panose="020B0604030504040204" pitchFamily="50" charset="-128"/>
              </a:rPr>
              <a:t>○　大阪・関西の持続的な経済成⾧のエンジンとなる世界最高水準の成⾧型ＩＲの実現に向け、府市が一体となり取組を進める。</a:t>
            </a:r>
          </a:p>
          <a:p>
            <a:pPr marL="254000" lvl="0" indent="-254000" defTabSz="957700">
              <a:defRPr/>
            </a:pPr>
            <a:r>
              <a:rPr lang="ja-JP" altLang="en-US" sz="1200" dirty="0">
                <a:solidFill>
                  <a:schemeClr val="tx1"/>
                </a:solidFill>
                <a:latin typeface="Meiryo UI" panose="020B0604030504040204" pitchFamily="50" charset="-128"/>
                <a:ea typeface="Meiryo UI" panose="020B0604030504040204" pitchFamily="50" charset="-128"/>
              </a:rPr>
              <a:t>○　「世界最高水準」であり、</a:t>
            </a:r>
            <a:r>
              <a:rPr lang="en-US" altLang="ja-JP" sz="1200" dirty="0">
                <a:solidFill>
                  <a:schemeClr val="tx1"/>
                </a:solidFill>
                <a:latin typeface="Meiryo UI" panose="020B0604030504040204" pitchFamily="50" charset="-128"/>
                <a:ea typeface="Meiryo UI" panose="020B0604030504040204" pitchFamily="50" charset="-128"/>
              </a:rPr>
              <a:t>50</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rPr>
              <a:t>年先を見据え、初期投資の効果だけでなく、施設、機能が更新され続ける「成長型」のＩＲの実現をめざす。</a:t>
            </a:r>
          </a:p>
        </p:txBody>
      </p:sp>
      <p:sp>
        <p:nvSpPr>
          <p:cNvPr id="26" name="テキスト ボックス 25"/>
          <p:cNvSpPr txBox="1"/>
          <p:nvPr/>
        </p:nvSpPr>
        <p:spPr>
          <a:xfrm>
            <a:off x="171831" y="2436061"/>
            <a:ext cx="1095172"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b="1" noProof="0" dirty="0">
                <a:solidFill>
                  <a:prstClr val="black"/>
                </a:solidFill>
                <a:latin typeface="Meiryo UI" panose="020B0604030504040204" pitchFamily="50" charset="-128"/>
                <a:ea typeface="Meiryo UI" panose="020B0604030504040204" pitchFamily="50" charset="-128"/>
              </a:rPr>
              <a:t>施設</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概要</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6" name="額縁 95"/>
          <p:cNvSpPr/>
          <p:nvPr/>
        </p:nvSpPr>
        <p:spPr>
          <a:xfrm>
            <a:off x="314507" y="3245780"/>
            <a:ext cx="4095714" cy="933290"/>
          </a:xfrm>
          <a:prstGeom prst="bevel">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73025" marR="0" lvl="0" indent="-73025" algn="l" defTabSz="914400" rtl="0" eaLnBrk="1" fontAlgn="auto" latinLnBrk="0" hangingPunct="1">
              <a:lnSpc>
                <a:spcPct val="100000"/>
              </a:lnSpc>
              <a:spcBef>
                <a:spcPts val="0"/>
              </a:spcBef>
              <a:spcAft>
                <a:spcPts val="0"/>
              </a:spcAft>
              <a:buClrTx/>
              <a:buSzTx/>
              <a:buFontTx/>
              <a:buNone/>
              <a:tabLst/>
              <a:defRPr/>
            </a:pPr>
            <a:r>
              <a:rPr lang="ja-JP" altLang="en-US" sz="1050" noProof="0" dirty="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国際会議場施設の最大会議室の収容人数は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人以上。全室の総収容人数は約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人以上。</a:t>
            </a:r>
          </a:p>
          <a:p>
            <a:pPr marL="53975" marR="0" lvl="0" indent="-53975"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展示等施設の展示面積は約２万㎡で、多彩なイベントが開催可能。</a:t>
            </a:r>
          </a:p>
        </p:txBody>
      </p:sp>
      <p:sp>
        <p:nvSpPr>
          <p:cNvPr id="9" name="角丸四角形 106">
            <a:extLst>
              <a:ext uri="{FF2B5EF4-FFF2-40B4-BE49-F238E27FC236}">
                <a16:creationId xmlns:a16="http://schemas.microsoft.com/office/drawing/2014/main" id="{D74F042D-2264-46D8-F8F5-0A0B5EE972A4}"/>
              </a:ext>
            </a:extLst>
          </p:cNvPr>
          <p:cNvSpPr/>
          <p:nvPr/>
        </p:nvSpPr>
        <p:spPr>
          <a:xfrm>
            <a:off x="4575945" y="3034783"/>
            <a:ext cx="4276945" cy="128601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角丸四角形 103">
            <a:extLst>
              <a:ext uri="{FF2B5EF4-FFF2-40B4-BE49-F238E27FC236}">
                <a16:creationId xmlns:a16="http://schemas.microsoft.com/office/drawing/2014/main" id="{691127AA-C21A-C7BF-CE99-9B1126A27C3C}"/>
              </a:ext>
            </a:extLst>
          </p:cNvPr>
          <p:cNvSpPr/>
          <p:nvPr/>
        </p:nvSpPr>
        <p:spPr>
          <a:xfrm>
            <a:off x="668370" y="2873995"/>
            <a:ext cx="3191375" cy="349200"/>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a:solidFill>
                  <a:prstClr val="white"/>
                </a:solidFill>
                <a:latin typeface="Meiryo UI" panose="020B0604030504040204" pitchFamily="50" charset="-128"/>
                <a:ea typeface="Meiryo UI" panose="020B0604030504040204" pitchFamily="50" charset="-128"/>
              </a:rPr>
              <a:t>国際会議場施設及び展示等施設</a:t>
            </a:r>
            <a:endParaRPr lang="en-US" altLang="ja-JP" sz="1200" b="1" dirty="0">
              <a:solidFill>
                <a:prstClr val="white"/>
              </a:solidFill>
              <a:latin typeface="Meiryo UI" panose="020B0604030504040204" pitchFamily="50" charset="-128"/>
              <a:ea typeface="Meiryo UI" panose="020B0604030504040204" pitchFamily="50" charset="-128"/>
            </a:endParaRPr>
          </a:p>
          <a:p>
            <a:pPr algn="ctr"/>
            <a:r>
              <a:rPr lang="ja-JP" altLang="en-US" sz="1000" dirty="0">
                <a:solidFill>
                  <a:prstClr val="white"/>
                </a:solidFill>
                <a:latin typeface="Meiryo UI" panose="020B0604030504040204" pitchFamily="50" charset="-128"/>
                <a:ea typeface="Meiryo UI" panose="020B0604030504040204" pitchFamily="50" charset="-128"/>
              </a:rPr>
              <a:t>－世界水準のオールインワン</a:t>
            </a:r>
            <a:r>
              <a:rPr lang="en-US" altLang="ja-JP" sz="1000" dirty="0">
                <a:solidFill>
                  <a:prstClr val="white"/>
                </a:solidFill>
                <a:latin typeface="Meiryo UI" panose="020B0604030504040204" pitchFamily="50" charset="-128"/>
                <a:ea typeface="Meiryo UI" panose="020B0604030504040204" pitchFamily="50" charset="-128"/>
              </a:rPr>
              <a:t>MICE</a:t>
            </a:r>
            <a:r>
              <a:rPr lang="ja-JP" altLang="en-US" sz="1000" dirty="0">
                <a:solidFill>
                  <a:prstClr val="white"/>
                </a:solidFill>
                <a:latin typeface="Meiryo UI" panose="020B0604030504040204" pitchFamily="50" charset="-128"/>
                <a:ea typeface="Meiryo UI" panose="020B0604030504040204" pitchFamily="50" charset="-128"/>
              </a:rPr>
              <a:t>拠点を形成－</a:t>
            </a:r>
            <a:endParaRPr lang="en-US" altLang="ja-JP" sz="1000" dirty="0">
              <a:solidFill>
                <a:prstClr val="white"/>
              </a:solidFill>
              <a:latin typeface="Meiryo UI" panose="020B0604030504040204" pitchFamily="50" charset="-128"/>
              <a:ea typeface="Meiryo UI" panose="020B0604030504040204" pitchFamily="50" charset="-128"/>
            </a:endParaRPr>
          </a:p>
        </p:txBody>
      </p:sp>
      <p:sp>
        <p:nvSpPr>
          <p:cNvPr id="11" name="角丸四角形 103">
            <a:extLst>
              <a:ext uri="{FF2B5EF4-FFF2-40B4-BE49-F238E27FC236}">
                <a16:creationId xmlns:a16="http://schemas.microsoft.com/office/drawing/2014/main" id="{0F3AE9C7-D2A6-F57C-155B-E5A878BF93C1}"/>
              </a:ext>
            </a:extLst>
          </p:cNvPr>
          <p:cNvSpPr/>
          <p:nvPr/>
        </p:nvSpPr>
        <p:spPr>
          <a:xfrm>
            <a:off x="5142467" y="2873995"/>
            <a:ext cx="3191375" cy="349200"/>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a:solidFill>
                  <a:prstClr val="white"/>
                </a:solidFill>
                <a:latin typeface="Meiryo UI" panose="020B0604030504040204" pitchFamily="50" charset="-128"/>
                <a:ea typeface="Meiryo UI" panose="020B0604030504040204" pitchFamily="50" charset="-128"/>
              </a:rPr>
              <a:t>魅力増進施設・送客施設</a:t>
            </a:r>
            <a:endParaRPr lang="en-US" altLang="ja-JP" sz="1200" b="1" dirty="0">
              <a:solidFill>
                <a:prstClr val="white"/>
              </a:solidFill>
              <a:latin typeface="Meiryo UI" panose="020B0604030504040204" pitchFamily="50" charset="-128"/>
              <a:ea typeface="Meiryo UI" panose="020B0604030504040204" pitchFamily="50" charset="-128"/>
            </a:endParaRPr>
          </a:p>
          <a:p>
            <a:pPr algn="ctr"/>
            <a:r>
              <a:rPr lang="ja-JP" altLang="en-US" sz="1000" dirty="0">
                <a:solidFill>
                  <a:prstClr val="white"/>
                </a:solidFill>
                <a:latin typeface="Meiryo UI" panose="020B0604030504040204" pitchFamily="50" charset="-128"/>
                <a:ea typeface="Meiryo UI" panose="020B0604030504040204" pitchFamily="50" charset="-128"/>
              </a:rPr>
              <a:t>－日本の魅力を創造・発信、観光ゲートウェイの形成－</a:t>
            </a:r>
            <a:endParaRPr lang="en-US" altLang="ja-JP" sz="1000" dirty="0">
              <a:solidFill>
                <a:prstClr val="white"/>
              </a:solidFill>
              <a:latin typeface="Meiryo UI" panose="020B0604030504040204" pitchFamily="50" charset="-128"/>
              <a:ea typeface="Meiryo UI" panose="020B0604030504040204" pitchFamily="50" charset="-128"/>
            </a:endParaRPr>
          </a:p>
        </p:txBody>
      </p:sp>
      <p:sp>
        <p:nvSpPr>
          <p:cNvPr id="12" name="額縁 95">
            <a:extLst>
              <a:ext uri="{FF2B5EF4-FFF2-40B4-BE49-F238E27FC236}">
                <a16:creationId xmlns:a16="http://schemas.microsoft.com/office/drawing/2014/main" id="{93277B83-240B-F044-1695-EEE3C1827E95}"/>
              </a:ext>
            </a:extLst>
          </p:cNvPr>
          <p:cNvSpPr/>
          <p:nvPr/>
        </p:nvSpPr>
        <p:spPr>
          <a:xfrm>
            <a:off x="4623793" y="3218904"/>
            <a:ext cx="4130399" cy="956848"/>
          </a:xfrm>
          <a:prstGeom prst="bevel">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63513" marR="0" lvl="0" indent="-73025"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関西ジャパンハウスやジャパン・フードパビリオン等で、伝統的な工芸文化や大阪・関西の食文化等の魅力を発信。</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3513" lvl="0" indent="-73025">
              <a:defRPr/>
            </a:pPr>
            <a:r>
              <a:rPr lang="ja-JP" altLang="en-US" sz="1050" dirty="0">
                <a:solidFill>
                  <a:prstClr val="black"/>
                </a:solidFill>
                <a:latin typeface="Meiryo UI" panose="020B0604030504040204" pitchFamily="50" charset="-128"/>
                <a:ea typeface="Meiryo UI" panose="020B0604030504040204" pitchFamily="50" charset="-128"/>
              </a:rPr>
              <a:t>・関西ツーリズムセンターで、最先端技術を活用した観光　情報の提供、専門人材やＡＩによる観光案内等により、府内・関西、日本各地に観光客を送出。</a:t>
            </a:r>
          </a:p>
        </p:txBody>
      </p:sp>
      <p:sp>
        <p:nvSpPr>
          <p:cNvPr id="22" name="角丸四角形 106">
            <a:extLst>
              <a:ext uri="{FF2B5EF4-FFF2-40B4-BE49-F238E27FC236}">
                <a16:creationId xmlns:a16="http://schemas.microsoft.com/office/drawing/2014/main" id="{3D901F42-8D1D-9B0C-F3E0-07BC491D3ED9}"/>
              </a:ext>
            </a:extLst>
          </p:cNvPr>
          <p:cNvSpPr/>
          <p:nvPr/>
        </p:nvSpPr>
        <p:spPr>
          <a:xfrm>
            <a:off x="314507" y="4539594"/>
            <a:ext cx="4095714" cy="9725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角丸四角形 103">
            <a:extLst>
              <a:ext uri="{FF2B5EF4-FFF2-40B4-BE49-F238E27FC236}">
                <a16:creationId xmlns:a16="http://schemas.microsoft.com/office/drawing/2014/main" id="{A5A60106-1BB6-B6E4-D71B-49D155FA3C9A}"/>
              </a:ext>
            </a:extLst>
          </p:cNvPr>
          <p:cNvSpPr/>
          <p:nvPr/>
        </p:nvSpPr>
        <p:spPr>
          <a:xfrm>
            <a:off x="620469" y="4384724"/>
            <a:ext cx="3191375" cy="349200"/>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来訪及び滞在寄与施設</a:t>
            </a:r>
          </a:p>
          <a:p>
            <a:pPr lvl="0" algn="ctr"/>
            <a:r>
              <a:rPr lang="ja-JP" altLang="en-US" sz="1000" dirty="0">
                <a:solidFill>
                  <a:prstClr val="white"/>
                </a:solidFill>
                <a:latin typeface="Meiryo UI" panose="020B0604030504040204" pitchFamily="50" charset="-128"/>
                <a:ea typeface="Meiryo UI" panose="020B0604030504040204" pitchFamily="50" charset="-128"/>
              </a:rPr>
              <a:t>－国際的なエンターテイメント拠点をめざす－</a:t>
            </a:r>
            <a:endParaRPr lang="en-US" altLang="ja-JP" sz="1000" dirty="0">
              <a:solidFill>
                <a:prstClr val="white"/>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EDF93617-7FCA-BC74-4075-BC504B24460A}"/>
              </a:ext>
            </a:extLst>
          </p:cNvPr>
          <p:cNvSpPr txBox="1"/>
          <p:nvPr/>
        </p:nvSpPr>
        <p:spPr>
          <a:xfrm>
            <a:off x="172870" y="1101517"/>
            <a:ext cx="1095172"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rPr>
              <a:t>事業計画</a:t>
            </a:r>
            <a:r>
              <a:rPr kumimoji="1" lang="en-US" altLang="ja-JP" sz="14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5B18D3C8-7044-5DF0-5124-4FCAE385015A}"/>
              </a:ext>
            </a:extLst>
          </p:cNvPr>
          <p:cNvSpPr/>
          <p:nvPr/>
        </p:nvSpPr>
        <p:spPr>
          <a:xfrm>
            <a:off x="501997" y="1351987"/>
            <a:ext cx="3581399" cy="877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事業期間   ：</a:t>
            </a:r>
            <a:r>
              <a:rPr lang="en-US" altLang="ja-JP" sz="1200" dirty="0">
                <a:solidFill>
                  <a:prstClr val="black"/>
                </a:solidFill>
                <a:latin typeface="Meiryo UI" panose="020B0604030504040204" pitchFamily="50" charset="-128"/>
                <a:ea typeface="Meiryo UI" panose="020B0604030504040204" pitchFamily="50" charset="-128"/>
              </a:rPr>
              <a:t>35</a:t>
            </a:r>
            <a:r>
              <a:rPr lang="ja-JP" altLang="en-US" sz="1200" dirty="0">
                <a:solidFill>
                  <a:prstClr val="black"/>
                </a:solidFill>
                <a:latin typeface="Meiryo UI" panose="020B0604030504040204" pitchFamily="50" charset="-128"/>
                <a:ea typeface="Meiryo UI" panose="020B0604030504040204" pitchFamily="50" charset="-128"/>
              </a:rPr>
              <a:t>年間</a:t>
            </a:r>
            <a:endParaRPr lang="en-US" altLang="ja-JP" sz="120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敷地面積　 ：約</a:t>
            </a:r>
            <a:r>
              <a:rPr lang="en-US" altLang="ja-JP" sz="1200" dirty="0">
                <a:solidFill>
                  <a:prstClr val="black"/>
                </a:solidFill>
                <a:latin typeface="Meiryo UI" panose="020B0604030504040204" pitchFamily="50" charset="-128"/>
                <a:ea typeface="Meiryo UI" panose="020B0604030504040204" pitchFamily="50" charset="-128"/>
              </a:rPr>
              <a:t>49.2</a:t>
            </a:r>
            <a:r>
              <a:rPr lang="ja-JP" altLang="en-US" sz="1200" dirty="0">
                <a:solidFill>
                  <a:prstClr val="black"/>
                </a:solidFill>
                <a:latin typeface="Meiryo UI" panose="020B0604030504040204" pitchFamily="50" charset="-128"/>
                <a:ea typeface="Meiryo UI" panose="020B0604030504040204" pitchFamily="50" charset="-128"/>
              </a:rPr>
              <a:t>万㎡</a:t>
            </a:r>
            <a:endParaRPr lang="en-US" altLang="ja-JP" sz="120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総延床面積：約</a:t>
            </a:r>
            <a:r>
              <a:rPr lang="en-US" altLang="ja-JP" sz="1200" dirty="0">
                <a:solidFill>
                  <a:prstClr val="black"/>
                </a:solidFill>
                <a:latin typeface="Meiryo UI" panose="020B0604030504040204" pitchFamily="50" charset="-128"/>
                <a:ea typeface="Meiryo UI" panose="020B0604030504040204" pitchFamily="50" charset="-128"/>
              </a:rPr>
              <a:t>77</a:t>
            </a:r>
            <a:r>
              <a:rPr lang="ja-JP" altLang="en-US" sz="1200" dirty="0">
                <a:solidFill>
                  <a:prstClr val="black"/>
                </a:solidFill>
                <a:latin typeface="Meiryo UI" panose="020B0604030504040204" pitchFamily="50" charset="-128"/>
                <a:ea typeface="Meiryo UI" panose="020B0604030504040204" pitchFamily="50" charset="-128"/>
              </a:rPr>
              <a:t>万㎡</a:t>
            </a:r>
            <a:endParaRPr lang="en-US" altLang="ja-JP" sz="120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200" dirty="0">
                <a:solidFill>
                  <a:prstClr val="black"/>
                </a:solidFill>
                <a:latin typeface="Meiryo UI" panose="020B0604030504040204" pitchFamily="50" charset="-128"/>
                <a:ea typeface="Meiryo UI" panose="020B0604030504040204" pitchFamily="50" charset="-128"/>
              </a:rPr>
              <a:t>・ 初期投資額：１兆</a:t>
            </a:r>
            <a:r>
              <a:rPr lang="en-US" altLang="ja-JP" sz="1200" dirty="0">
                <a:solidFill>
                  <a:prstClr val="black"/>
                </a:solidFill>
                <a:latin typeface="Meiryo UI" panose="020B0604030504040204" pitchFamily="50" charset="-128"/>
                <a:ea typeface="Meiryo UI" panose="020B0604030504040204" pitchFamily="50" charset="-128"/>
              </a:rPr>
              <a:t>800</a:t>
            </a:r>
            <a:r>
              <a:rPr lang="ja-JP" altLang="en-US" sz="1200" dirty="0">
                <a:solidFill>
                  <a:prstClr val="black"/>
                </a:solidFill>
                <a:latin typeface="Meiryo UI" panose="020B0604030504040204" pitchFamily="50" charset="-128"/>
                <a:ea typeface="Meiryo UI" panose="020B0604030504040204" pitchFamily="50" charset="-128"/>
              </a:rPr>
              <a:t>億円（税抜）</a:t>
            </a:r>
          </a:p>
        </p:txBody>
      </p:sp>
      <p:sp>
        <p:nvSpPr>
          <p:cNvPr id="34" name="正方形/長方形 33">
            <a:extLst>
              <a:ext uri="{FF2B5EF4-FFF2-40B4-BE49-F238E27FC236}">
                <a16:creationId xmlns:a16="http://schemas.microsoft.com/office/drawing/2014/main" id="{E089EF50-2612-E4ED-E3DD-8978AB1FF185}"/>
              </a:ext>
            </a:extLst>
          </p:cNvPr>
          <p:cNvSpPr/>
          <p:nvPr/>
        </p:nvSpPr>
        <p:spPr>
          <a:xfrm>
            <a:off x="3848034" y="1359579"/>
            <a:ext cx="4250617" cy="877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200" dirty="0">
                <a:solidFill>
                  <a:schemeClr val="tx1"/>
                </a:solidFill>
                <a:latin typeface="Meiryo UI" panose="020B0604030504040204" pitchFamily="50" charset="-128"/>
                <a:ea typeface="Meiryo UI" panose="020B0604030504040204" pitchFamily="50" charset="-128"/>
              </a:rPr>
              <a:t>・ 年間来訪者   ：約</a:t>
            </a:r>
            <a:r>
              <a:rPr lang="en-US" altLang="ja-JP" sz="1200" dirty="0">
                <a:solidFill>
                  <a:schemeClr val="tx1"/>
                </a:solidFill>
                <a:latin typeface="Meiryo UI" panose="020B0604030504040204" pitchFamily="50" charset="-128"/>
                <a:ea typeface="Meiryo UI" panose="020B0604030504040204" pitchFamily="50" charset="-128"/>
              </a:rPr>
              <a:t>2,000</a:t>
            </a:r>
            <a:r>
              <a:rPr lang="ja-JP" altLang="en-US" sz="1200" dirty="0">
                <a:solidFill>
                  <a:schemeClr val="tx1"/>
                </a:solidFill>
                <a:latin typeface="Meiryo UI" panose="020B0604030504040204" pitchFamily="50" charset="-128"/>
                <a:ea typeface="Meiryo UI" panose="020B0604030504040204" pitchFamily="50" charset="-128"/>
              </a:rPr>
              <a:t>万人</a:t>
            </a:r>
            <a:endParaRPr lang="en-US" altLang="ja-JP" sz="120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200" dirty="0">
                <a:solidFill>
                  <a:schemeClr val="tx1"/>
                </a:solidFill>
                <a:latin typeface="Meiryo UI" panose="020B0604030504040204" pitchFamily="50" charset="-128"/>
                <a:ea typeface="Meiryo UI" panose="020B0604030504040204" pitchFamily="50" charset="-128"/>
              </a:rPr>
              <a:t>　　　　　　　　　　   　うち、国内約</a:t>
            </a:r>
            <a:r>
              <a:rPr lang="en-US" altLang="ja-JP" sz="1200" dirty="0">
                <a:solidFill>
                  <a:schemeClr val="tx1"/>
                </a:solidFill>
                <a:latin typeface="Meiryo UI" panose="020B0604030504040204" pitchFamily="50" charset="-128"/>
                <a:ea typeface="Meiryo UI" panose="020B0604030504040204" pitchFamily="50" charset="-128"/>
              </a:rPr>
              <a:t>1,400</a:t>
            </a:r>
            <a:r>
              <a:rPr lang="ja-JP" altLang="en-US" sz="1200" dirty="0">
                <a:solidFill>
                  <a:schemeClr val="tx1"/>
                </a:solidFill>
                <a:latin typeface="Meiryo UI" panose="020B0604030504040204" pitchFamily="50" charset="-128"/>
                <a:ea typeface="Meiryo UI" panose="020B0604030504040204" pitchFamily="50" charset="-128"/>
              </a:rPr>
              <a:t>万人、国外約</a:t>
            </a:r>
            <a:r>
              <a:rPr lang="en-US" altLang="ja-JP" sz="1200" dirty="0">
                <a:solidFill>
                  <a:schemeClr val="tx1"/>
                </a:solidFill>
                <a:latin typeface="Meiryo UI" panose="020B0604030504040204" pitchFamily="50" charset="-128"/>
                <a:ea typeface="Meiryo UI" panose="020B0604030504040204" pitchFamily="50" charset="-128"/>
              </a:rPr>
              <a:t>600</a:t>
            </a:r>
            <a:r>
              <a:rPr lang="ja-JP" altLang="en-US" sz="1200" dirty="0">
                <a:solidFill>
                  <a:schemeClr val="tx1"/>
                </a:solidFill>
                <a:latin typeface="Meiryo UI" panose="020B0604030504040204" pitchFamily="50" charset="-128"/>
                <a:ea typeface="Meiryo UI" panose="020B0604030504040204" pitchFamily="50" charset="-128"/>
              </a:rPr>
              <a:t>万人</a:t>
            </a:r>
            <a:endParaRPr lang="en-US" altLang="ja-JP" sz="120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200" dirty="0">
                <a:solidFill>
                  <a:schemeClr val="tx1"/>
                </a:solidFill>
                <a:latin typeface="Meiryo UI" panose="020B0604030504040204" pitchFamily="50" charset="-128"/>
                <a:ea typeface="Meiryo UI" panose="020B0604030504040204" pitchFamily="50" charset="-128"/>
              </a:rPr>
              <a:t>・ 年間売上   　 ：約</a:t>
            </a:r>
            <a:r>
              <a:rPr lang="en-US" altLang="ja-JP" sz="1200" dirty="0">
                <a:solidFill>
                  <a:schemeClr val="tx1"/>
                </a:solidFill>
                <a:latin typeface="Meiryo UI" panose="020B0604030504040204" pitchFamily="50" charset="-128"/>
                <a:ea typeface="Meiryo UI" panose="020B0604030504040204" pitchFamily="50" charset="-128"/>
              </a:rPr>
              <a:t>5,200</a:t>
            </a:r>
            <a:r>
              <a:rPr lang="ja-JP" altLang="en-US" sz="1200" dirty="0">
                <a:solidFill>
                  <a:schemeClr val="tx1"/>
                </a:solidFill>
                <a:latin typeface="Meiryo UI" panose="020B0604030504040204" pitchFamily="50" charset="-128"/>
                <a:ea typeface="Meiryo UI" panose="020B0604030504040204" pitchFamily="50" charset="-128"/>
              </a:rPr>
              <a:t>億円</a:t>
            </a:r>
            <a:endParaRPr lang="en-US" altLang="ja-JP" sz="120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200" dirty="0">
                <a:solidFill>
                  <a:schemeClr val="tx1"/>
                </a:solidFill>
                <a:latin typeface="Meiryo UI" panose="020B0604030504040204" pitchFamily="50" charset="-128"/>
                <a:ea typeface="Meiryo UI" panose="020B0604030504040204" pitchFamily="50" charset="-128"/>
              </a:rPr>
              <a:t>・ 経済波及効果：約１兆</a:t>
            </a:r>
            <a:r>
              <a:rPr lang="en-US" altLang="ja-JP" sz="1200" dirty="0">
                <a:solidFill>
                  <a:schemeClr val="tx1"/>
                </a:solidFill>
                <a:latin typeface="Meiryo UI" panose="020B0604030504040204" pitchFamily="50" charset="-128"/>
                <a:ea typeface="Meiryo UI" panose="020B0604030504040204" pitchFamily="50" charset="-128"/>
              </a:rPr>
              <a:t>1,400</a:t>
            </a:r>
            <a:r>
              <a:rPr lang="ja-JP" altLang="en-US" sz="1200" dirty="0">
                <a:solidFill>
                  <a:schemeClr val="tx1"/>
                </a:solidFill>
                <a:latin typeface="Meiryo UI" panose="020B0604030504040204" pitchFamily="50" charset="-128"/>
                <a:ea typeface="Meiryo UI" panose="020B0604030504040204" pitchFamily="50" charset="-128"/>
              </a:rPr>
              <a:t>億円／年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近畿圏</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7" name="角丸四角形 106">
            <a:extLst>
              <a:ext uri="{FF2B5EF4-FFF2-40B4-BE49-F238E27FC236}">
                <a16:creationId xmlns:a16="http://schemas.microsoft.com/office/drawing/2014/main" id="{3D901F42-8D1D-9B0C-F3E0-07BC491D3ED9}"/>
              </a:ext>
            </a:extLst>
          </p:cNvPr>
          <p:cNvSpPr/>
          <p:nvPr/>
        </p:nvSpPr>
        <p:spPr>
          <a:xfrm>
            <a:off x="4575945" y="4539595"/>
            <a:ext cx="4276945" cy="97250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角丸四角形 103">
            <a:extLst>
              <a:ext uri="{FF2B5EF4-FFF2-40B4-BE49-F238E27FC236}">
                <a16:creationId xmlns:a16="http://schemas.microsoft.com/office/drawing/2014/main" id="{A5A60106-1BB6-B6E4-D71B-49D155FA3C9A}"/>
              </a:ext>
            </a:extLst>
          </p:cNvPr>
          <p:cNvSpPr/>
          <p:nvPr/>
        </p:nvSpPr>
        <p:spPr>
          <a:xfrm>
            <a:off x="5142187" y="4384724"/>
            <a:ext cx="3191375" cy="348607"/>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a:solidFill>
                  <a:prstClr val="white"/>
                </a:solidFill>
                <a:latin typeface="Meiryo UI" panose="020B0604030504040204" pitchFamily="50" charset="-128"/>
                <a:ea typeface="Meiryo UI" panose="020B0604030504040204" pitchFamily="50" charset="-128"/>
              </a:rPr>
              <a:t>カジノ施設</a:t>
            </a:r>
            <a:endParaRPr lang="en-US" altLang="ja-JP" sz="1200" b="1" dirty="0">
              <a:solidFill>
                <a:prstClr val="white"/>
              </a:solidFill>
              <a:latin typeface="Meiryo UI" panose="020B0604030504040204" pitchFamily="50" charset="-128"/>
              <a:ea typeface="Meiryo UI" panose="020B0604030504040204" pitchFamily="50" charset="-128"/>
            </a:endParaRPr>
          </a:p>
          <a:p>
            <a:pPr lvl="0" algn="ctr"/>
            <a:r>
              <a:rPr lang="ja-JP" altLang="en-US" sz="1000" dirty="0">
                <a:solidFill>
                  <a:prstClr val="white"/>
                </a:solidFill>
                <a:latin typeface="Meiryo UI" panose="020B0604030504040204" pitchFamily="50" charset="-128"/>
                <a:ea typeface="Meiryo UI" panose="020B0604030504040204" pitchFamily="50" charset="-128"/>
              </a:rPr>
              <a:t>－世界最高水準の規制の下での公正・廉潔な施設－</a:t>
            </a:r>
          </a:p>
        </p:txBody>
      </p:sp>
      <p:sp>
        <p:nvSpPr>
          <p:cNvPr id="39" name="額縁 95">
            <a:extLst>
              <a:ext uri="{FF2B5EF4-FFF2-40B4-BE49-F238E27FC236}">
                <a16:creationId xmlns:a16="http://schemas.microsoft.com/office/drawing/2014/main" id="{50DF7DD2-4BFB-0270-0B9A-24EFFF90B4BD}"/>
              </a:ext>
            </a:extLst>
          </p:cNvPr>
          <p:cNvSpPr/>
          <p:nvPr/>
        </p:nvSpPr>
        <p:spPr>
          <a:xfrm>
            <a:off x="4568492" y="4813336"/>
            <a:ext cx="3530159" cy="670994"/>
          </a:xfrm>
          <a:prstGeom prst="bevel">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00013" lvl="0" indent="-73025">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71831" y="5591063"/>
            <a:ext cx="973343"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1400" b="1" dirty="0">
                <a:latin typeface="Meiryo UI" panose="020B0604030504040204" pitchFamily="50" charset="-128"/>
                <a:ea typeface="Meiryo UI" panose="020B0604030504040204" pitchFamily="50" charset="-128"/>
              </a:rPr>
              <a:t>経　　過</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5B18D3C8-7044-5DF0-5124-4FCAE385015A}"/>
              </a:ext>
            </a:extLst>
          </p:cNvPr>
          <p:cNvSpPr/>
          <p:nvPr/>
        </p:nvSpPr>
        <p:spPr>
          <a:xfrm>
            <a:off x="158993" y="5731944"/>
            <a:ext cx="8595199" cy="877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2022</a:t>
            </a:r>
            <a:r>
              <a:rPr lang="ja-JP" altLang="en-US" sz="1050" dirty="0">
                <a:solidFill>
                  <a:prstClr val="black"/>
                </a:solidFill>
                <a:latin typeface="Meiryo UI" panose="020B0604030504040204" pitchFamily="50" charset="-128"/>
                <a:ea typeface="Meiryo UI" panose="020B0604030504040204" pitchFamily="50" charset="-128"/>
              </a:rPr>
              <a:t>年４月   ：区域整備計画の認定の申請。</a:t>
            </a:r>
            <a:endParaRPr lang="en-US" altLang="ja-JP" sz="105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2023</a:t>
            </a:r>
            <a:r>
              <a:rPr lang="ja-JP" altLang="en-US" sz="1050" dirty="0">
                <a:solidFill>
                  <a:prstClr val="black"/>
                </a:solidFill>
                <a:latin typeface="Meiryo UI" panose="020B0604030504040204" pitchFamily="50" charset="-128"/>
                <a:ea typeface="Meiryo UI" panose="020B0604030504040204" pitchFamily="50" charset="-128"/>
              </a:rPr>
              <a:t>年４月   ：国による区域整備計画の認定。</a:t>
            </a:r>
            <a:endParaRPr lang="en-US" altLang="ja-JP" sz="105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　　</a:t>
            </a:r>
          </a:p>
        </p:txBody>
      </p:sp>
      <p:sp>
        <p:nvSpPr>
          <p:cNvPr id="42" name="額縁 95">
            <a:extLst>
              <a:ext uri="{FF2B5EF4-FFF2-40B4-BE49-F238E27FC236}">
                <a16:creationId xmlns:a16="http://schemas.microsoft.com/office/drawing/2014/main" id="{50DF7DD2-4BFB-0270-0B9A-24EFFF90B4BD}"/>
              </a:ext>
            </a:extLst>
          </p:cNvPr>
          <p:cNvSpPr/>
          <p:nvPr/>
        </p:nvSpPr>
        <p:spPr>
          <a:xfrm>
            <a:off x="303311" y="4634804"/>
            <a:ext cx="4106910" cy="961971"/>
          </a:xfrm>
          <a:prstGeom prst="bevel">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88900" marR="0" lvl="0" indent="-6350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3,500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席の夢洲シアターで、新しいエンターテイメントを世界に向けて発信</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6350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・大阪</a:t>
            </a:r>
            <a:r>
              <a:rPr lang="en-US" altLang="ja-JP" sz="1050" dirty="0">
                <a:solidFill>
                  <a:prstClr val="black"/>
                </a:solidFill>
                <a:latin typeface="Meiryo UI" panose="020B0604030504040204" pitchFamily="50" charset="-128"/>
                <a:ea typeface="Meiryo UI" panose="020B0604030504040204" pitchFamily="50" charset="-128"/>
              </a:rPr>
              <a:t>IR</a:t>
            </a:r>
            <a:r>
              <a:rPr lang="ja-JP" altLang="en-US" sz="1050" dirty="0">
                <a:solidFill>
                  <a:prstClr val="black"/>
                </a:solidFill>
                <a:latin typeface="Meiryo UI" panose="020B0604030504040204" pitchFamily="50" charset="-128"/>
                <a:ea typeface="Meiryo UI" panose="020B0604030504040204" pitchFamily="50" charset="-128"/>
              </a:rPr>
              <a:t>でしか見られないショーやイベントを開催。</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4" name="額縁 95">
            <a:extLst>
              <a:ext uri="{FF2B5EF4-FFF2-40B4-BE49-F238E27FC236}">
                <a16:creationId xmlns:a16="http://schemas.microsoft.com/office/drawing/2014/main" id="{50DF7DD2-4BFB-0270-0B9A-24EFFF90B4BD}"/>
              </a:ext>
            </a:extLst>
          </p:cNvPr>
          <p:cNvSpPr/>
          <p:nvPr/>
        </p:nvSpPr>
        <p:spPr>
          <a:xfrm>
            <a:off x="4694175" y="4664668"/>
            <a:ext cx="4060017" cy="880375"/>
          </a:xfrm>
          <a:prstGeom prst="bevel">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00013" lvl="0" indent="-73025">
              <a:defRPr/>
            </a:pPr>
            <a:r>
              <a:rPr lang="ja-JP" altLang="en-US" sz="1050" dirty="0">
                <a:solidFill>
                  <a:prstClr val="black"/>
                </a:solidFill>
                <a:latin typeface="Meiryo UI" panose="020B0604030504040204" pitchFamily="50" charset="-128"/>
                <a:ea typeface="Meiryo UI" panose="020B0604030504040204" pitchFamily="50" charset="-128"/>
              </a:rPr>
              <a:t>・ゲーミング区域は、ＩＲ施設の床面積の合計の３％以内とし、適切な国の監視・管理の下で運営。</a:t>
            </a:r>
          </a:p>
          <a:p>
            <a:pPr marL="100013" lvl="0" indent="-73025">
              <a:defRPr/>
            </a:pPr>
            <a:r>
              <a:rPr lang="ja-JP" altLang="en-US" sz="1050" dirty="0">
                <a:solidFill>
                  <a:prstClr val="black"/>
                </a:solidFill>
                <a:latin typeface="Meiryo UI" panose="020B0604030504040204" pitchFamily="50" charset="-128"/>
                <a:ea typeface="Meiryo UI" panose="020B0604030504040204" pitchFamily="50" charset="-128"/>
              </a:rPr>
              <a:t>・カジノ施設を利用しない来訪者へ配慮した配置・デザインを計画。</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108436" y="2555219"/>
            <a:ext cx="1927178" cy="230832"/>
          </a:xfrm>
          <a:prstGeom prst="rect">
            <a:avLst/>
          </a:prstGeom>
        </p:spPr>
        <p:txBody>
          <a:bodyPr wrap="square">
            <a:spAutoFit/>
          </a:bodyPr>
          <a:lstStyle/>
          <a:p>
            <a:pPr marL="101600" marR="0" lvl="0" indent="-10160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区域整備計画時点</a:t>
            </a: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864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4817654" y="1198157"/>
            <a:ext cx="4024672" cy="193433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角丸四角形 49"/>
          <p:cNvSpPr/>
          <p:nvPr/>
        </p:nvSpPr>
        <p:spPr>
          <a:xfrm>
            <a:off x="327526" y="4551220"/>
            <a:ext cx="4342550" cy="228816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角丸四角形 29"/>
          <p:cNvSpPr/>
          <p:nvPr/>
        </p:nvSpPr>
        <p:spPr>
          <a:xfrm>
            <a:off x="4906519" y="5005137"/>
            <a:ext cx="3901927" cy="183071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270457" y="9214"/>
            <a:ext cx="6321411"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２　主な取組（９）イノベーション支援</a:t>
            </a:r>
          </a:p>
        </p:txBody>
      </p:sp>
      <p:cxnSp>
        <p:nvCxnSpPr>
          <p:cNvPr id="3" name="直線コネクタ 2"/>
          <p:cNvCxnSpPr/>
          <p:nvPr/>
        </p:nvCxnSpPr>
        <p:spPr>
          <a:xfrm>
            <a:off x="270457" y="385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1644" y="353286"/>
            <a:ext cx="8603088" cy="3810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大阪・関西の強みを活かし、イノベーションやスタートアップが次々と創出され成長するよう支援。</a:t>
            </a:r>
          </a:p>
        </p:txBody>
      </p:sp>
      <p:sp>
        <p:nvSpPr>
          <p:cNvPr id="9" name="正方形/長方形 8"/>
          <p:cNvSpPr/>
          <p:nvPr/>
        </p:nvSpPr>
        <p:spPr>
          <a:xfrm>
            <a:off x="560884" y="5651025"/>
            <a:ext cx="4095372" cy="1061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実績</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大学発のスタートアップ支援の例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プラクス株式会社</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・医療用家系図システムの製品化。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・早期発見、治療を促し、発症リスクや医療費を低減。</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89013" marR="0" lvl="0" indent="-98901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・支援：ピッチイベントへの登壇、アストラゼネカ社のヘルスケアプラットフォームへの参画や、大手事業会社との面談実施。</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214966" y="714109"/>
            <a:ext cx="2239716" cy="338554"/>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イノベーション支援の取組</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6" name="角丸四角形 65"/>
          <p:cNvSpPr/>
          <p:nvPr/>
        </p:nvSpPr>
        <p:spPr>
          <a:xfrm>
            <a:off x="318026" y="1181021"/>
            <a:ext cx="4390658" cy="326820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角丸四角形 67"/>
          <p:cNvSpPr/>
          <p:nvPr/>
        </p:nvSpPr>
        <p:spPr>
          <a:xfrm>
            <a:off x="1649561" y="4481693"/>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大阪産業局</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4726080" y="1366847"/>
            <a:ext cx="4147465" cy="17338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グローバルイノベーションファンド</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4500" marR="0" lvl="0" indent="-20320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金融機関、事業会社、中小企業基盤整備機構、大阪市が出資した投資ファンドを通じて、ベンチャー企業に投資。</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4500" marR="0" lvl="0" indent="-20320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ベンチャー企業の資金供給機能を充実し、イノベーションエコシステムの強化に貢献。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46063" marR="0" lvl="0" indent="-246063" algn="l" defTabSz="9577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ファンドの内容</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44291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・投資対象：先進的な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により変革される新産業成長領域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291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（例）医療の集約や効率化、自動車の自動運転など</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291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・ファンド</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存続期間：</a:t>
            </a:r>
            <a:r>
              <a:rPr lang="en-US" altLang="ja-JP" sz="1050" dirty="0">
                <a:solidFill>
                  <a:schemeClr val="tx1"/>
                </a:solidFill>
                <a:latin typeface="Meiryo UI" panose="020B0604030504040204" pitchFamily="50" charset="-128"/>
                <a:ea typeface="Meiryo UI" panose="020B0604030504040204" pitchFamily="50" charset="-128"/>
              </a:rPr>
              <a:t>2024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31</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日までの約</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44291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・ファンド総額（組成時点）：</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億円（内、大阪市</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正方形/長方形 70"/>
          <p:cNvSpPr/>
          <p:nvPr/>
        </p:nvSpPr>
        <p:spPr>
          <a:xfrm>
            <a:off x="300321" y="1020375"/>
            <a:ext cx="4238274" cy="1666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4606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年に大阪市がうめきた地区のナレッジキャピタル内に開設。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4606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大企業とのコラボレーション機会の創出など、世界に挑戦する起業家や技術者が集まるイノベーションの拠点、起業家、大企業、メンター、投資家等に出会いの場を提供。</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大阪</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イノベーションハブ（</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OIH</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）が拠点と</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なり、エコシステムを構築。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1"/>
          <p:cNvSpPr/>
          <p:nvPr/>
        </p:nvSpPr>
        <p:spPr>
          <a:xfrm>
            <a:off x="560884" y="3883441"/>
            <a:ext cx="4301322" cy="57708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実績</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・ピッチイベント：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年以上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96875"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・年間利用者数：</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人以上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396875"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・プロジェクト創出数：</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件以上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角丸四角形 27"/>
          <p:cNvSpPr/>
          <p:nvPr/>
        </p:nvSpPr>
        <p:spPr>
          <a:xfrm>
            <a:off x="6088468" y="4875801"/>
            <a:ext cx="1670910" cy="265570"/>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ナレッジキャピタル</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角丸四角形 48"/>
          <p:cNvSpPr/>
          <p:nvPr/>
        </p:nvSpPr>
        <p:spPr>
          <a:xfrm>
            <a:off x="851969" y="1102780"/>
            <a:ext cx="3040762" cy="264068"/>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イノベーションハブ（</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OIH</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kumimoji="1" lang="ja-JP" altLang="en-US" sz="1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73" name="角丸四角形 72"/>
          <p:cNvSpPr/>
          <p:nvPr/>
        </p:nvSpPr>
        <p:spPr>
          <a:xfrm>
            <a:off x="6150603" y="1108436"/>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官民ファンド</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433250" y="4763846"/>
            <a:ext cx="4004531" cy="95515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157163" marR="0" lvl="0" indent="-1571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年４月、（公財）大阪産業振興機構と（公財）大阪市都市型産業振興センターの合併により、（公財）大阪産業局を設立。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7163" marR="0" lvl="0" indent="-1571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大阪の中小企業等の経営力強化や創業支援等を実施。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7163" marR="0" lvl="0" indent="-1571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イノベーションハブ（</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OIH</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）でスタートアップ</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支援事業を実施。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4942841" y="4804649"/>
            <a:ext cx="3599317" cy="1666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4606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感性と技術を融合し、新たな価値を創出する世界初の「知的創造・交流の場」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4606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グランフロントの事業主で組織する（一社）ナレッジキャピタル、㈱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KMO</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が運営。</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46063" marR="0" lvl="0" indent="-246063"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スタートアップのための「場」と「学びのプログラム」を提供。</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46063" marR="0" lvl="0" indent="-246063"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4988108" y="5986801"/>
            <a:ext cx="3303654" cy="73866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実績</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・海外連携先：フランス、オーストリアなどの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機関</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と相互連携の覚書</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(MOU)</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を締結。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・コーディネートイベント：年間約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8772" y="5560259"/>
            <a:ext cx="950942" cy="468456"/>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8902" y="6267012"/>
            <a:ext cx="756334" cy="558861"/>
          </a:xfrm>
          <a:prstGeom prst="rect">
            <a:avLst/>
          </a:prstGeom>
        </p:spPr>
      </p:pic>
      <p:pic>
        <p:nvPicPr>
          <p:cNvPr id="25" name="図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968" y="2310050"/>
            <a:ext cx="3040763" cy="1581328"/>
          </a:xfrm>
          <a:prstGeom prst="rect">
            <a:avLst/>
          </a:prstGeom>
          <a:noFill/>
          <a:ln>
            <a:noFill/>
          </a:ln>
        </p:spPr>
      </p:pic>
      <p:pic>
        <p:nvPicPr>
          <p:cNvPr id="27" name="図 26"/>
          <p:cNvPicPr>
            <a:picLocks noChangeAspect="1"/>
          </p:cNvPicPr>
          <p:nvPr/>
        </p:nvPicPr>
        <p:blipFill rotWithShape="1">
          <a:blip r:embed="rId6"/>
          <a:srcRect t="10664"/>
          <a:stretch/>
        </p:blipFill>
        <p:spPr>
          <a:xfrm>
            <a:off x="5306001" y="3141117"/>
            <a:ext cx="3309235" cy="1663532"/>
          </a:xfrm>
          <a:prstGeom prst="rect">
            <a:avLst/>
          </a:prstGeom>
        </p:spPr>
      </p:pic>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365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77"/>
          <p:cNvSpPr txBox="1"/>
          <p:nvPr/>
        </p:nvSpPr>
        <p:spPr>
          <a:xfrm>
            <a:off x="200498" y="898234"/>
            <a:ext cx="1423788" cy="307777"/>
          </a:xfrm>
          <a:prstGeom prst="rect">
            <a:avLst/>
          </a:prstGeom>
          <a:noFill/>
        </p:spPr>
        <p:txBody>
          <a:bodyPr wrap="none" rtlCol="0">
            <a:spAutoFit/>
          </a:bodyPr>
          <a:lstStyle/>
          <a:p>
            <a:pPr lvl="0" defTabSz="957700">
              <a:defRPr/>
            </a:pPr>
            <a:r>
              <a:rPr lang="en-US" altLang="ja-JP" sz="1400" b="1" noProof="0" dirty="0">
                <a:solidFill>
                  <a:prstClr val="black"/>
                </a:solidFill>
                <a:latin typeface="Meiryo UI" panose="020B0604030504040204" pitchFamily="50" charset="-128"/>
                <a:ea typeface="Meiryo UI" panose="020B0604030504040204" pitchFamily="50" charset="-128"/>
              </a:rPr>
              <a:t>【</a:t>
            </a:r>
            <a:r>
              <a:rPr lang="ja-JP" altLang="en-US" sz="1400" b="1" noProof="0" dirty="0">
                <a:solidFill>
                  <a:prstClr val="black"/>
                </a:solidFill>
                <a:latin typeface="Meiryo UI" panose="020B0604030504040204" pitchFamily="50" charset="-128"/>
                <a:ea typeface="Meiryo UI" panose="020B0604030504040204" pitchFamily="50" charset="-128"/>
              </a:rPr>
              <a:t>主な取組経過</a:t>
            </a:r>
            <a:r>
              <a:rPr lang="en-US" altLang="ja-JP" sz="1400" b="1" noProof="0"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6848" y="29440"/>
            <a:ext cx="315966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１．</a:t>
            </a:r>
            <a:r>
              <a:rPr lang="zh-TW" altLang="en-US" sz="1600" dirty="0">
                <a:latin typeface="Meiryo UI" panose="020B0604030504040204" pitchFamily="50" charset="-128"/>
                <a:ea typeface="Meiryo UI" panose="020B0604030504040204" pitchFamily="50" charset="-128"/>
              </a:rPr>
              <a:t>総論</a:t>
            </a:r>
          </a:p>
        </p:txBody>
      </p:sp>
      <p:cxnSp>
        <p:nvCxnSpPr>
          <p:cNvPr id="3" name="直線コネクタ 2"/>
          <p:cNvCxnSpPr/>
          <p:nvPr/>
        </p:nvCxnSpPr>
        <p:spPr>
          <a:xfrm>
            <a:off x="247650" y="404149"/>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56083" y="410607"/>
            <a:ext cx="8625895" cy="461665"/>
          </a:xfrm>
          <a:prstGeom prst="rect">
            <a:avLst/>
          </a:prstGeom>
          <a:noFill/>
        </p:spPr>
        <p:txBody>
          <a:bodyPr wrap="square" rtlCol="0">
            <a:spAutoFit/>
          </a:bodyPr>
          <a:lstStyle/>
          <a:p>
            <a:pPr marL="261938" indent="-261938"/>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府市連携の推進体制のもと、広域機能に関わる計画やビジョンなど府市共通の戦略を策定し、政策連携によって万博誘致などの大規模プロジェクトを推進。</a:t>
            </a:r>
            <a:endParaRPr lang="en-US" altLang="ja-JP" sz="12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nvGraphicFramePr>
        <p:xfrm>
          <a:off x="357252" y="1262841"/>
          <a:ext cx="8474426" cy="5164870"/>
        </p:xfrm>
        <a:graphic>
          <a:graphicData uri="http://schemas.openxmlformats.org/drawingml/2006/table">
            <a:tbl>
              <a:tblPr firstRow="1" bandRow="1">
                <a:tableStyleId>{5940675A-B579-460E-94D1-54222C63F5DA}</a:tableStyleId>
              </a:tblPr>
              <a:tblGrid>
                <a:gridCol w="356426">
                  <a:extLst>
                    <a:ext uri="{9D8B030D-6E8A-4147-A177-3AD203B41FA5}">
                      <a16:colId xmlns:a16="http://schemas.microsoft.com/office/drawing/2014/main" val="20000"/>
                    </a:ext>
                  </a:extLst>
                </a:gridCol>
                <a:gridCol w="738000">
                  <a:extLst>
                    <a:ext uri="{9D8B030D-6E8A-4147-A177-3AD203B41FA5}">
                      <a16:colId xmlns:a16="http://schemas.microsoft.com/office/drawing/2014/main" val="20002"/>
                    </a:ext>
                  </a:extLst>
                </a:gridCol>
                <a:gridCol w="738000">
                  <a:extLst>
                    <a:ext uri="{9D8B030D-6E8A-4147-A177-3AD203B41FA5}">
                      <a16:colId xmlns:a16="http://schemas.microsoft.com/office/drawing/2014/main" val="20003"/>
                    </a:ext>
                  </a:extLst>
                </a:gridCol>
                <a:gridCol w="738000">
                  <a:extLst>
                    <a:ext uri="{9D8B030D-6E8A-4147-A177-3AD203B41FA5}">
                      <a16:colId xmlns:a16="http://schemas.microsoft.com/office/drawing/2014/main" val="20004"/>
                    </a:ext>
                  </a:extLst>
                </a:gridCol>
                <a:gridCol w="738000">
                  <a:extLst>
                    <a:ext uri="{9D8B030D-6E8A-4147-A177-3AD203B41FA5}">
                      <a16:colId xmlns:a16="http://schemas.microsoft.com/office/drawing/2014/main" val="20005"/>
                    </a:ext>
                  </a:extLst>
                </a:gridCol>
                <a:gridCol w="738000">
                  <a:extLst>
                    <a:ext uri="{9D8B030D-6E8A-4147-A177-3AD203B41FA5}">
                      <a16:colId xmlns:a16="http://schemas.microsoft.com/office/drawing/2014/main" val="20006"/>
                    </a:ext>
                  </a:extLst>
                </a:gridCol>
                <a:gridCol w="738000">
                  <a:extLst>
                    <a:ext uri="{9D8B030D-6E8A-4147-A177-3AD203B41FA5}">
                      <a16:colId xmlns:a16="http://schemas.microsoft.com/office/drawing/2014/main" val="20007"/>
                    </a:ext>
                  </a:extLst>
                </a:gridCol>
                <a:gridCol w="738000">
                  <a:extLst>
                    <a:ext uri="{9D8B030D-6E8A-4147-A177-3AD203B41FA5}">
                      <a16:colId xmlns:a16="http://schemas.microsoft.com/office/drawing/2014/main" val="91581673"/>
                    </a:ext>
                  </a:extLst>
                </a:gridCol>
                <a:gridCol w="738000">
                  <a:extLst>
                    <a:ext uri="{9D8B030D-6E8A-4147-A177-3AD203B41FA5}">
                      <a16:colId xmlns:a16="http://schemas.microsoft.com/office/drawing/2014/main" val="903276494"/>
                    </a:ext>
                  </a:extLst>
                </a:gridCol>
                <a:gridCol w="738000">
                  <a:extLst>
                    <a:ext uri="{9D8B030D-6E8A-4147-A177-3AD203B41FA5}">
                      <a16:colId xmlns:a16="http://schemas.microsoft.com/office/drawing/2014/main" val="1158056510"/>
                    </a:ext>
                  </a:extLst>
                </a:gridCol>
                <a:gridCol w="738000">
                  <a:extLst>
                    <a:ext uri="{9D8B030D-6E8A-4147-A177-3AD203B41FA5}">
                      <a16:colId xmlns:a16="http://schemas.microsoft.com/office/drawing/2014/main" val="1836796866"/>
                    </a:ext>
                  </a:extLst>
                </a:gridCol>
                <a:gridCol w="738000">
                  <a:extLst>
                    <a:ext uri="{9D8B030D-6E8A-4147-A177-3AD203B41FA5}">
                      <a16:colId xmlns:a16="http://schemas.microsoft.com/office/drawing/2014/main" val="2993364365"/>
                    </a:ext>
                  </a:extLst>
                </a:gridCol>
              </a:tblGrid>
              <a:tr h="448286">
                <a:tc>
                  <a:txBody>
                    <a:bodyPr/>
                    <a:lstStyle/>
                    <a:p>
                      <a:pPr algn="ctr"/>
                      <a:endParaRPr kumimoji="1" lang="ja-JP" altLang="en-US" sz="1200" dirty="0">
                        <a:ea typeface="Meiryo UI" panose="020B0604030504040204" pitchFamily="50" charset="-128"/>
                      </a:endParaRPr>
                    </a:p>
                  </a:txBody>
                  <a:tcPr marT="38957" marB="38957" vert="eaVert">
                    <a:solidFill>
                      <a:schemeClr val="accent1">
                        <a:lumMod val="40000"/>
                        <a:lumOff val="6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2012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8957" marB="38957" anchor="ctr">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marT="38957" marB="38957" anchor="ctr">
                    <a:solidFill>
                      <a:schemeClr val="accent1">
                        <a:lumMod val="40000"/>
                        <a:lumOff val="60000"/>
                      </a:schemeClr>
                    </a:solidFill>
                  </a:tcPr>
                </a:tc>
                <a:extLst>
                  <a:ext uri="{0D108BD9-81ED-4DB2-BD59-A6C34878D82A}">
                    <a16:rowId xmlns:a16="http://schemas.microsoft.com/office/drawing/2014/main" val="10000"/>
                  </a:ext>
                </a:extLst>
              </a:tr>
              <a:tr h="1726860">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共通の戦略策定</a:t>
                      </a:r>
                    </a:p>
                  </a:txBody>
                  <a:tcPr marT="38957" marB="38957" vert="eaVert" anchor="ctr"/>
                </a:tc>
                <a:tc>
                  <a:txBody>
                    <a:bodyPr/>
                    <a:lstStyle/>
                    <a:p>
                      <a:endParaRPr kumimoji="1" lang="zh-TW" altLang="en-US" sz="12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200" dirty="0">
                        <a:ea typeface="Meiryo UI" panose="020B0604030504040204" pitchFamily="50" charset="-128"/>
                      </a:endParaRPr>
                    </a:p>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2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200" dirty="0">
                        <a:ea typeface="Meiryo UI" panose="020B0604030504040204" pitchFamily="50" charset="-128"/>
                      </a:endParaRPr>
                    </a:p>
                  </a:txBody>
                  <a:tcPr marT="38957" marB="38957"/>
                </a:tc>
                <a:extLst>
                  <a:ext uri="{0D108BD9-81ED-4DB2-BD59-A6C34878D82A}">
                    <a16:rowId xmlns:a16="http://schemas.microsoft.com/office/drawing/2014/main" val="556486364"/>
                  </a:ext>
                </a:extLst>
              </a:tr>
              <a:tr h="2989724">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政策連携</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3274485713"/>
                  </a:ext>
                </a:extLst>
              </a:tr>
            </a:tbl>
          </a:graphicData>
        </a:graphic>
      </p:graphicFrame>
      <p:sp>
        <p:nvSpPr>
          <p:cNvPr id="36" name="大かっこ 35"/>
          <p:cNvSpPr/>
          <p:nvPr/>
        </p:nvSpPr>
        <p:spPr>
          <a:xfrm>
            <a:off x="759468" y="186124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成長戦略</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一本化</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2013.1</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8265226" y="1008957"/>
            <a:ext cx="767346" cy="261610"/>
          </a:xfrm>
          <a:prstGeom prst="rect">
            <a:avLst/>
          </a:prstGeom>
          <a:noFill/>
        </p:spPr>
        <p:txBody>
          <a:bodyPr wrap="square" rtlCol="0">
            <a:spAutoFit/>
          </a:bodyPr>
          <a:lstStyle/>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（年度）</a:t>
            </a:r>
          </a:p>
        </p:txBody>
      </p:sp>
      <p:sp>
        <p:nvSpPr>
          <p:cNvPr id="46" name="大かっこ 45"/>
          <p:cNvSpPr/>
          <p:nvPr/>
        </p:nvSpPr>
        <p:spPr>
          <a:xfrm>
            <a:off x="2235843" y="186124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成長戦略</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改訂</a:t>
            </a:r>
            <a:endParaRPr lang="en-US" altLang="ja-JP" sz="9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2015.2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47" name="大かっこ 46"/>
          <p:cNvSpPr/>
          <p:nvPr/>
        </p:nvSpPr>
        <p:spPr>
          <a:xfrm>
            <a:off x="3712218" y="1851720"/>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成長戦略</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改訂</a:t>
            </a:r>
            <a:endParaRPr lang="en-US" altLang="ja-JP" sz="9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2016.12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48" name="大かっこ 47"/>
          <p:cNvSpPr/>
          <p:nvPr/>
        </p:nvSpPr>
        <p:spPr>
          <a:xfrm>
            <a:off x="4451813" y="1851452"/>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成長戦略</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改訂</a:t>
            </a:r>
            <a:endParaRPr lang="en-US" altLang="ja-JP" sz="9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2018.3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49" name="大かっこ 48"/>
          <p:cNvSpPr/>
          <p:nvPr/>
        </p:nvSpPr>
        <p:spPr>
          <a:xfrm>
            <a:off x="6671761" y="1850314"/>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再生・成長に向けた</a:t>
            </a:r>
          </a:p>
          <a:p>
            <a:pPr algn="ctr"/>
            <a:r>
              <a:rPr lang="ja-JP" altLang="en-US" sz="900" b="1" dirty="0">
                <a:latin typeface="Meiryo UI" panose="020B0604030504040204" pitchFamily="50" charset="-128"/>
                <a:ea typeface="Meiryo UI" panose="020B0604030504040204" pitchFamily="50" charset="-128"/>
              </a:rPr>
              <a:t>新戦略策定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2020.12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0" name="大かっこ 49"/>
          <p:cNvSpPr/>
          <p:nvPr/>
        </p:nvSpPr>
        <p:spPr>
          <a:xfrm>
            <a:off x="3710520" y="2701393"/>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副首都</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ビジョン策定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2017.3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1" name="大かっこ 50"/>
          <p:cNvSpPr/>
          <p:nvPr/>
        </p:nvSpPr>
        <p:spPr>
          <a:xfrm>
            <a:off x="8133978" y="2706214"/>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副首都</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ビジョン改訂</a:t>
            </a:r>
            <a:endParaRPr lang="en-US" altLang="ja-JP" sz="9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2023.3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3" name="大かっこ 52"/>
          <p:cNvSpPr/>
          <p:nvPr/>
        </p:nvSpPr>
        <p:spPr>
          <a:xfrm>
            <a:off x="5925643" y="271119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b="1" dirty="0">
                <a:solidFill>
                  <a:schemeClr val="tx1"/>
                </a:solidFill>
                <a:latin typeface="Meiryo UI" panose="020B0604030504040204" pitchFamily="50" charset="-128"/>
                <a:ea typeface="Meiryo UI" panose="020B0604030504040204" pitchFamily="50" charset="-128"/>
              </a:rPr>
              <a:t>大阪ｽﾏｰﾄｼﾃｨ</a:t>
            </a: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戦略</a:t>
            </a:r>
            <a:r>
              <a:rPr lang="en-US" altLang="ja-JP" sz="700" b="1" dirty="0">
                <a:solidFill>
                  <a:schemeClr val="tx1"/>
                </a:solidFill>
                <a:latin typeface="Meiryo UI" panose="020B0604030504040204" pitchFamily="50" charset="-128"/>
                <a:ea typeface="Meiryo UI" panose="020B0604030504040204" pitchFamily="50" charset="-128"/>
              </a:rPr>
              <a:t>ver.1.0</a:t>
            </a:r>
          </a:p>
          <a:p>
            <a:pPr algn="ctr"/>
            <a:r>
              <a:rPr lang="ja-JP" altLang="en-US" sz="700" b="1" dirty="0">
                <a:solidFill>
                  <a:schemeClr val="tx1"/>
                </a:solidFill>
                <a:latin typeface="Meiryo UI" panose="020B0604030504040204" pitchFamily="50" charset="-128"/>
                <a:ea typeface="Meiryo UI" panose="020B0604030504040204" pitchFamily="50" charset="-128"/>
              </a:rPr>
              <a:t>策定</a:t>
            </a: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rPr>
              <a:t>2020.3</a:t>
            </a:r>
            <a:r>
              <a:rPr lang="ja-JP" altLang="en-US" sz="700" dirty="0">
                <a:solidFill>
                  <a:schemeClr val="tx1"/>
                </a:solidFill>
                <a:latin typeface="Meiryo UI" panose="020B0604030504040204" pitchFamily="50" charset="-128"/>
                <a:ea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endParaRPr>
          </a:p>
        </p:txBody>
      </p:sp>
      <p:sp>
        <p:nvSpPr>
          <p:cNvPr id="55" name="大かっこ 54"/>
          <p:cNvSpPr/>
          <p:nvPr/>
        </p:nvSpPr>
        <p:spPr>
          <a:xfrm>
            <a:off x="7403459" y="186124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b="1" dirty="0">
                <a:latin typeface="Meiryo UI" panose="020B0604030504040204" pitchFamily="50" charset="-128"/>
                <a:ea typeface="Meiryo UI" panose="020B0604030504040204" pitchFamily="50" charset="-128"/>
              </a:rPr>
              <a:t>国際金融</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都市</a:t>
            </a:r>
            <a:r>
              <a:rPr lang="en-US" altLang="ja-JP" sz="800" b="1" dirty="0">
                <a:latin typeface="Meiryo UI" panose="020B0604030504040204" pitchFamily="50" charset="-128"/>
                <a:ea typeface="Meiryo UI" panose="020B0604030504040204" pitchFamily="50" charset="-128"/>
              </a:rPr>
              <a:t>OSAKA</a:t>
            </a:r>
          </a:p>
          <a:p>
            <a:pPr algn="ctr"/>
            <a:r>
              <a:rPr lang="ja-JP" altLang="en-US" sz="800" b="1" dirty="0">
                <a:latin typeface="Meiryo UI" panose="020B0604030504040204" pitchFamily="50" charset="-128"/>
                <a:ea typeface="Meiryo UI" panose="020B0604030504040204" pitchFamily="50" charset="-128"/>
              </a:rPr>
              <a:t>戦略策定</a:t>
            </a: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2022.3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7" name="大かっこ 56"/>
          <p:cNvSpPr/>
          <p:nvPr/>
        </p:nvSpPr>
        <p:spPr>
          <a:xfrm>
            <a:off x="5925319" y="1783176"/>
            <a:ext cx="648000" cy="828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b="1" dirty="0">
                <a:latin typeface="Meiryo UI" panose="020B0604030504040204" pitchFamily="50" charset="-128"/>
                <a:ea typeface="Meiryo UI" panose="020B0604030504040204" pitchFamily="50" charset="-128"/>
              </a:rPr>
              <a:t>万博のインパクトを活かした大阪の将来に向けた</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ビジョン策定</a:t>
            </a:r>
            <a:endParaRPr lang="en-US" altLang="ja-JP" sz="8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2020.3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60" name="大かっこ 59"/>
          <p:cNvSpPr/>
          <p:nvPr/>
        </p:nvSpPr>
        <p:spPr>
          <a:xfrm>
            <a:off x="8137376" y="5763502"/>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zh-CN" altLang="en-US" sz="900" b="1" dirty="0">
                <a:latin typeface="Meiryo UI" panose="020B0604030504040204" pitchFamily="50" charset="-128"/>
                <a:ea typeface="Meiryo UI" panose="020B0604030504040204" pitchFamily="50" charset="-128"/>
              </a:rPr>
              <a:t>ｽｰﾊﾟｰｼﾃｨ型国家戦略</a:t>
            </a:r>
            <a:endParaRPr lang="en-US" altLang="zh-CN" sz="900" b="1" dirty="0">
              <a:latin typeface="Meiryo UI" panose="020B0604030504040204" pitchFamily="50" charset="-128"/>
              <a:ea typeface="Meiryo UI" panose="020B0604030504040204" pitchFamily="50" charset="-128"/>
            </a:endParaRPr>
          </a:p>
          <a:p>
            <a:pPr algn="ctr"/>
            <a:r>
              <a:rPr lang="zh-CN" altLang="en-US" sz="900" b="1" dirty="0">
                <a:latin typeface="Meiryo UI" panose="020B0604030504040204" pitchFamily="50" charset="-128"/>
                <a:ea typeface="Meiryo UI" panose="020B0604030504040204" pitchFamily="50" charset="-128"/>
              </a:rPr>
              <a:t>特区指定</a:t>
            </a: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2022.4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711877" y="4289589"/>
            <a:ext cx="1133729" cy="215444"/>
          </a:xfrm>
          <a:prstGeom prst="rect">
            <a:avLst/>
          </a:prstGeom>
          <a:noFill/>
        </p:spPr>
        <p:txBody>
          <a:bodyPr wrap="square" rtlCol="0">
            <a:spAutoFit/>
          </a:bodyPr>
          <a:lstStyle/>
          <a:p>
            <a:endParaRPr kumimoji="1" lang="ja-JP" altLang="en-US" sz="8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1282846" y="3511336"/>
            <a:ext cx="7548832" cy="965796"/>
            <a:chOff x="1282846" y="3689141"/>
            <a:chExt cx="7548832" cy="965796"/>
          </a:xfrm>
        </p:grpSpPr>
        <p:sp>
          <p:nvSpPr>
            <p:cNvPr id="62" name="角丸四角形 61"/>
            <p:cNvSpPr/>
            <p:nvPr/>
          </p:nvSpPr>
          <p:spPr>
            <a:xfrm>
              <a:off x="1282846" y="3841234"/>
              <a:ext cx="504000" cy="360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Meiryo UI" panose="020B0604030504040204" pitchFamily="50" charset="-128"/>
                  <a:ea typeface="Meiryo UI" panose="020B0604030504040204" pitchFamily="50" charset="-128"/>
                </a:rPr>
                <a:t>IR</a:t>
              </a:r>
              <a:endParaRPr kumimoji="1" lang="ja-JP" altLang="en-US" sz="1200" dirty="0">
                <a:latin typeface="Meiryo UI" panose="020B0604030504040204" pitchFamily="50" charset="-128"/>
                <a:ea typeface="Meiryo UI" panose="020B0604030504040204" pitchFamily="50" charset="-128"/>
              </a:endParaRPr>
            </a:p>
          </p:txBody>
        </p:sp>
        <p:sp>
          <p:nvSpPr>
            <p:cNvPr id="8" name="角丸四角形 7"/>
            <p:cNvSpPr/>
            <p:nvPr/>
          </p:nvSpPr>
          <p:spPr>
            <a:xfrm>
              <a:off x="1856981" y="3784635"/>
              <a:ext cx="1116000" cy="14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●府市で</a:t>
              </a:r>
              <a:r>
                <a:rPr lang="en-US" altLang="ja-JP" sz="800" dirty="0">
                  <a:solidFill>
                    <a:schemeClr val="tx1"/>
                  </a:solidFill>
                  <a:latin typeface="Meiryo UI" panose="020B0604030504040204" pitchFamily="50" charset="-128"/>
                  <a:ea typeface="Meiryo UI" panose="020B0604030504040204" pitchFamily="50" charset="-128"/>
                </a:rPr>
                <a:t>IR</a:t>
              </a:r>
              <a:r>
                <a:rPr lang="ja-JP" altLang="en-US" sz="800" dirty="0">
                  <a:solidFill>
                    <a:schemeClr val="tx1"/>
                  </a:solidFill>
                  <a:latin typeface="Meiryo UI" panose="020B0604030504040204" pitchFamily="50" charset="-128"/>
                  <a:ea typeface="Meiryo UI" panose="020B0604030504040204" pitchFamily="50" charset="-128"/>
                </a:rPr>
                <a:t>立地検討</a:t>
              </a:r>
            </a:p>
          </p:txBody>
        </p:sp>
        <p:cxnSp>
          <p:nvCxnSpPr>
            <p:cNvPr id="12" name="直線コネクタ 11"/>
            <p:cNvCxnSpPr/>
            <p:nvPr/>
          </p:nvCxnSpPr>
          <p:spPr>
            <a:xfrm>
              <a:off x="1827480" y="4011044"/>
              <a:ext cx="70041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大かっこ 62"/>
            <p:cNvSpPr/>
            <p:nvPr/>
          </p:nvSpPr>
          <p:spPr>
            <a:xfrm>
              <a:off x="4451813" y="3689141"/>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900" b="1" dirty="0">
                  <a:latin typeface="Meiryo UI" panose="020B0604030504040204" pitchFamily="50" charset="-128"/>
                  <a:ea typeface="Meiryo UI" panose="020B0604030504040204" pitchFamily="50" charset="-128"/>
                </a:rPr>
                <a:t>IR</a:t>
              </a:r>
              <a:r>
                <a:rPr lang="ja-JP" altLang="en-US" sz="900" b="1" dirty="0">
                  <a:latin typeface="Meiryo UI" panose="020B0604030504040204" pitchFamily="50" charset="-128"/>
                  <a:ea typeface="Meiryo UI" panose="020B0604030504040204" pitchFamily="50" charset="-128"/>
                </a:rPr>
                <a:t>推進局設置</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2017.4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64" name="大かっこ 63"/>
            <p:cNvSpPr/>
            <p:nvPr/>
          </p:nvSpPr>
          <p:spPr>
            <a:xfrm>
              <a:off x="5932912" y="3705044"/>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900" b="1" dirty="0">
                  <a:latin typeface="Meiryo UI" panose="020B0604030504040204" pitchFamily="50" charset="-128"/>
                  <a:ea typeface="Meiryo UI" panose="020B0604030504040204" pitchFamily="50" charset="-128"/>
                </a:rPr>
                <a:t>IR</a:t>
              </a:r>
              <a:r>
                <a:rPr lang="ja-JP" altLang="en-US" sz="900" b="1" dirty="0">
                  <a:latin typeface="Meiryo UI" panose="020B0604030504040204" pitchFamily="50" charset="-128"/>
                  <a:ea typeface="Meiryo UI" panose="020B0604030504040204" pitchFamily="50" charset="-128"/>
                </a:rPr>
                <a:t>基本</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構想策定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2019.12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65" name="大かっこ 64"/>
            <p:cNvSpPr/>
            <p:nvPr/>
          </p:nvSpPr>
          <p:spPr>
            <a:xfrm>
              <a:off x="8137376" y="3705044"/>
              <a:ext cx="648000" cy="94989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zh-TW" sz="900" b="1" dirty="0">
                  <a:latin typeface="Meiryo UI" panose="020B0604030504040204" pitchFamily="50" charset="-128"/>
                  <a:ea typeface="Meiryo UI" panose="020B0604030504040204" pitchFamily="50" charset="-128"/>
                </a:rPr>
                <a:t>IR</a:t>
              </a:r>
              <a:r>
                <a:rPr lang="zh-TW" altLang="en-US" sz="900" b="1" dirty="0">
                  <a:latin typeface="Meiryo UI" panose="020B0604030504040204" pitchFamily="50" charset="-128"/>
                  <a:ea typeface="Meiryo UI" panose="020B0604030504040204" pitchFamily="50" charset="-128"/>
                </a:rPr>
                <a:t>区域</a:t>
              </a:r>
              <a:endParaRPr lang="en-US" altLang="zh-TW" sz="900" b="1" dirty="0">
                <a:latin typeface="Meiryo UI" panose="020B0604030504040204" pitchFamily="50" charset="-128"/>
                <a:ea typeface="Meiryo UI" panose="020B0604030504040204" pitchFamily="50" charset="-128"/>
              </a:endParaRPr>
            </a:p>
            <a:p>
              <a:pPr algn="ctr"/>
              <a:r>
                <a:rPr lang="zh-TW" altLang="en-US" sz="900" b="1" dirty="0">
                  <a:latin typeface="Meiryo UI" panose="020B0604030504040204" pitchFamily="50" charset="-128"/>
                  <a:ea typeface="Meiryo UI" panose="020B0604030504040204" pitchFamily="50" charset="-128"/>
                </a:rPr>
                <a:t>整備計画</a:t>
              </a:r>
              <a:endParaRPr lang="en-US" altLang="zh-TW" sz="900" b="1" dirty="0">
                <a:latin typeface="Meiryo UI" panose="020B0604030504040204" pitchFamily="50" charset="-128"/>
                <a:ea typeface="Meiryo UI" panose="020B0604030504040204" pitchFamily="50" charset="-128"/>
              </a:endParaRPr>
            </a:p>
            <a:p>
              <a:pPr algn="ctr"/>
              <a:r>
                <a:rPr lang="zh-TW" altLang="en-US" sz="900" b="1" dirty="0">
                  <a:latin typeface="Meiryo UI" panose="020B0604030504040204" pitchFamily="50" charset="-128"/>
                  <a:ea typeface="Meiryo UI" panose="020B0604030504040204" pitchFamily="50" charset="-128"/>
                </a:rPr>
                <a:t>認定申請</a:t>
              </a: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2022.4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認定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2023.4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1890388" y="4232148"/>
            <a:ext cx="6944483" cy="615865"/>
            <a:chOff x="1890388" y="5101935"/>
            <a:chExt cx="6944483" cy="615865"/>
          </a:xfrm>
        </p:grpSpPr>
        <p:sp>
          <p:nvSpPr>
            <p:cNvPr id="6" name="角丸四角形 5"/>
            <p:cNvSpPr/>
            <p:nvPr/>
          </p:nvSpPr>
          <p:spPr>
            <a:xfrm>
              <a:off x="1890388" y="5210468"/>
              <a:ext cx="540000" cy="360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万博</a:t>
              </a:r>
              <a:endParaRPr kumimoji="1" lang="ja-JP" altLang="en-US" sz="1200" dirty="0">
                <a:latin typeface="Meiryo UI" panose="020B0604030504040204" pitchFamily="50" charset="-128"/>
                <a:ea typeface="Meiryo UI" panose="020B0604030504040204" pitchFamily="50" charset="-128"/>
              </a:endParaRPr>
            </a:p>
          </p:txBody>
        </p:sp>
        <p:sp>
          <p:nvSpPr>
            <p:cNvPr id="66" name="角丸四角形 65"/>
            <p:cNvSpPr/>
            <p:nvPr/>
          </p:nvSpPr>
          <p:spPr>
            <a:xfrm>
              <a:off x="2430496" y="5177291"/>
              <a:ext cx="1404000" cy="14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●府市などで万博誘致検討</a:t>
              </a:r>
            </a:p>
          </p:txBody>
        </p:sp>
        <p:cxnSp>
          <p:nvCxnSpPr>
            <p:cNvPr id="70" name="直線コネクタ 69"/>
            <p:cNvCxnSpPr/>
            <p:nvPr/>
          </p:nvCxnSpPr>
          <p:spPr>
            <a:xfrm>
              <a:off x="2498871" y="5399128"/>
              <a:ext cx="6336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457039" y="510193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万博</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開催申請</a:t>
              </a:r>
              <a:endParaRPr lang="en-US" altLang="ja-JP" sz="9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2017.4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68" name="大かっこ 67"/>
            <p:cNvSpPr/>
            <p:nvPr/>
          </p:nvSpPr>
          <p:spPr>
            <a:xfrm>
              <a:off x="5189218" y="5105800"/>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万博</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開催決定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2018.11</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69" name="大かっこ 68"/>
            <p:cNvSpPr/>
            <p:nvPr/>
          </p:nvSpPr>
          <p:spPr>
            <a:xfrm>
              <a:off x="7400955" y="5105800"/>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万博推進局</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設置</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2022.1</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3802008" y="4936175"/>
            <a:ext cx="2807909" cy="720000"/>
            <a:chOff x="3802008" y="5805966"/>
            <a:chExt cx="2807909" cy="720000"/>
          </a:xfrm>
        </p:grpSpPr>
        <p:sp>
          <p:nvSpPr>
            <p:cNvPr id="61" name="角丸四角形 60"/>
            <p:cNvSpPr/>
            <p:nvPr/>
          </p:nvSpPr>
          <p:spPr>
            <a:xfrm>
              <a:off x="3802008" y="5965082"/>
              <a:ext cx="504000" cy="360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Meiryo UI" panose="020B0604030504040204" pitchFamily="50" charset="-128"/>
                  <a:ea typeface="Meiryo UI" panose="020B0604030504040204" pitchFamily="50" charset="-128"/>
                </a:rPr>
                <a:t>G20</a:t>
              </a:r>
              <a:endParaRPr kumimoji="1" lang="ja-JP" altLang="en-US" sz="1200" dirty="0">
                <a:latin typeface="Meiryo UI" panose="020B0604030504040204" pitchFamily="50" charset="-128"/>
                <a:ea typeface="Meiryo UI" panose="020B0604030504040204" pitchFamily="50" charset="-128"/>
              </a:endParaRPr>
            </a:p>
          </p:txBody>
        </p:sp>
        <p:cxnSp>
          <p:nvCxnSpPr>
            <p:cNvPr id="73" name="直線コネクタ 72"/>
            <p:cNvCxnSpPr/>
            <p:nvPr/>
          </p:nvCxnSpPr>
          <p:spPr>
            <a:xfrm>
              <a:off x="5133917" y="6169365"/>
              <a:ext cx="1476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大かっこ 70"/>
            <p:cNvSpPr/>
            <p:nvPr/>
          </p:nvSpPr>
          <p:spPr>
            <a:xfrm>
              <a:off x="4457039" y="5805966"/>
              <a:ext cx="648000" cy="72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府市共同で国に応募</a:t>
              </a:r>
              <a:endParaRPr lang="en-US" altLang="ja-JP" sz="9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2017.11</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開催決定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2018.2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72" name="大かっこ 71"/>
            <p:cNvSpPr/>
            <p:nvPr/>
          </p:nvSpPr>
          <p:spPr>
            <a:xfrm>
              <a:off x="5922387" y="5876041"/>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900" b="1" dirty="0">
                  <a:latin typeface="Meiryo UI" panose="020B0604030504040204" pitchFamily="50" charset="-128"/>
                  <a:ea typeface="Meiryo UI" panose="020B0604030504040204" pitchFamily="50" charset="-128"/>
                </a:rPr>
                <a:t>G20</a:t>
              </a:r>
            </a:p>
            <a:p>
              <a:pPr algn="ctr"/>
              <a:r>
                <a:rPr lang="ja-JP" altLang="en-US" sz="900" b="1" dirty="0">
                  <a:latin typeface="Meiryo UI" panose="020B0604030504040204" pitchFamily="50" charset="-128"/>
                  <a:ea typeface="Meiryo UI" panose="020B0604030504040204" pitchFamily="50" charset="-128"/>
                </a:rPr>
                <a:t>開催</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2019.6</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grpSp>
      <p:sp>
        <p:nvSpPr>
          <p:cNvPr id="74" name="大かっこ 73"/>
          <p:cNvSpPr/>
          <p:nvPr/>
        </p:nvSpPr>
        <p:spPr>
          <a:xfrm>
            <a:off x="5923320" y="574473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大阪産業局</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設立</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2019.4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75" name="大かっこ 74"/>
          <p:cNvSpPr/>
          <p:nvPr/>
        </p:nvSpPr>
        <p:spPr>
          <a:xfrm>
            <a:off x="4444622" y="5736494"/>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大阪産業</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技術研究所</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設立</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2017.4</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76" name="大かっこ 75"/>
          <p:cNvSpPr/>
          <p:nvPr/>
        </p:nvSpPr>
        <p:spPr>
          <a:xfrm>
            <a:off x="6668844" y="5588212"/>
            <a:ext cx="648000" cy="79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b="1" dirty="0">
                <a:latin typeface="Meiryo UI" panose="020B0604030504040204" pitchFamily="50" charset="-128"/>
                <a:ea typeface="Meiryo UI" panose="020B0604030504040204" pitchFamily="50" charset="-128"/>
              </a:rPr>
              <a:t>スタートアップ・エコシステム「グローバル拠点都市」</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認定</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2020.7</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77" name="大かっこ 76"/>
          <p:cNvSpPr/>
          <p:nvPr/>
        </p:nvSpPr>
        <p:spPr>
          <a:xfrm>
            <a:off x="2222004" y="5095291"/>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latin typeface="Meiryo UI" panose="020B0604030504040204" pitchFamily="50" charset="-128"/>
                <a:ea typeface="Meiryo UI" panose="020B0604030504040204" pitchFamily="50" charset="-128"/>
              </a:rPr>
              <a:t>大阪信用</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保証協会</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設立</a:t>
            </a:r>
            <a:endParaRPr lang="en-US" altLang="ja-JP" sz="9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2014.5</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2" name="大かっこ 51"/>
          <p:cNvSpPr/>
          <p:nvPr/>
        </p:nvSpPr>
        <p:spPr>
          <a:xfrm>
            <a:off x="2236580" y="5760182"/>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b="1" dirty="0">
                <a:solidFill>
                  <a:schemeClr val="tx1"/>
                </a:solidFill>
                <a:latin typeface="Meiryo UI" panose="020B0604030504040204" pitchFamily="50" charset="-128"/>
                <a:ea typeface="Meiryo UI" panose="020B0604030504040204" pitchFamily="50" charset="-128"/>
              </a:rPr>
              <a:t>関西圏国家戦略特区</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ja-JP" altLang="en-US" sz="900" b="1" dirty="0">
                <a:solidFill>
                  <a:schemeClr val="tx1"/>
                </a:solidFill>
                <a:latin typeface="Meiryo UI" panose="020B0604030504040204" pitchFamily="50" charset="-128"/>
                <a:ea typeface="Meiryo UI" panose="020B0604030504040204" pitchFamily="50" charset="-128"/>
              </a:rPr>
              <a:t>指定</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rPr>
              <a:t>2014.5</a:t>
            </a:r>
            <a:r>
              <a:rPr lang="ja-JP" altLang="en-US" sz="700" dirty="0">
                <a:solidFill>
                  <a:schemeClr val="tx1"/>
                </a:solidFill>
                <a:latin typeface="Meiryo UI" panose="020B0604030504040204" pitchFamily="50" charset="-128"/>
                <a:ea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endParaRPr>
          </a:p>
        </p:txBody>
      </p:sp>
      <p:sp>
        <p:nvSpPr>
          <p:cNvPr id="56" name="大かっこ 55"/>
          <p:cNvSpPr/>
          <p:nvPr/>
        </p:nvSpPr>
        <p:spPr>
          <a:xfrm>
            <a:off x="759468" y="5756704"/>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b="1" dirty="0">
                <a:latin typeface="Meiryo UI" panose="020B0604030504040204" pitchFamily="50" charset="-128"/>
                <a:ea typeface="Meiryo UI" panose="020B0604030504040204" pitchFamily="50" charset="-128"/>
              </a:rPr>
              <a:t>関西ｲﾉﾍﾞｰｼｮﾝ国際戦略総合特区指定</a:t>
            </a:r>
            <a:endParaRPr lang="en-US" altLang="ja-JP" sz="800" b="1"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2011.</a:t>
            </a:r>
            <a:r>
              <a:rPr lang="en-US" altLang="ja-JP" sz="700" dirty="0">
                <a:solidFill>
                  <a:srgbClr val="FF0000"/>
                </a:solidFill>
                <a:latin typeface="Meiryo UI" panose="020B0604030504040204" pitchFamily="50" charset="-128"/>
                <a:ea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79" name="大かっこ 78"/>
          <p:cNvSpPr/>
          <p:nvPr/>
        </p:nvSpPr>
        <p:spPr>
          <a:xfrm>
            <a:off x="7402018" y="2711195"/>
            <a:ext cx="648000" cy="612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大阪ｽﾏｰﾄｼﾃｨ</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戦略</a:t>
            </a:r>
            <a:r>
              <a:rPr lang="en-US" altLang="ja-JP" sz="700" dirty="0">
                <a:solidFill>
                  <a:srgbClr val="FF0000"/>
                </a:solidFill>
                <a:latin typeface="Meiryo UI" panose="020B0604030504040204" pitchFamily="50" charset="-128"/>
                <a:ea typeface="Meiryo UI" panose="020B0604030504040204" pitchFamily="50" charset="-128"/>
              </a:rPr>
              <a:t>v</a:t>
            </a:r>
            <a:r>
              <a:rPr lang="en-US" altLang="ja-JP" sz="700" dirty="0">
                <a:latin typeface="Meiryo UI" panose="020B0604030504040204" pitchFamily="50" charset="-128"/>
                <a:ea typeface="Meiryo UI" panose="020B0604030504040204" pitchFamily="50" charset="-128"/>
              </a:rPr>
              <a:t>er.2.0</a:t>
            </a:r>
          </a:p>
          <a:p>
            <a:pPr algn="ctr"/>
            <a:r>
              <a:rPr lang="ja-JP" altLang="en-US" sz="800" dirty="0">
                <a:latin typeface="Meiryo UI" panose="020B0604030504040204" pitchFamily="50" charset="-128"/>
                <a:ea typeface="Meiryo UI" panose="020B0604030504040204" pitchFamily="50" charset="-128"/>
              </a:rPr>
              <a:t>策定</a:t>
            </a:r>
            <a:endParaRPr lang="en-US" altLang="ja-JP" sz="8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2022.3</a:t>
            </a:r>
            <a:r>
              <a:rPr lang="ja-JP" altLang="en-US" sz="7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327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楕円 46"/>
          <p:cNvSpPr/>
          <p:nvPr/>
        </p:nvSpPr>
        <p:spPr>
          <a:xfrm>
            <a:off x="1614791" y="1868187"/>
            <a:ext cx="5894962" cy="903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p:cNvCxnSpPr/>
          <p:nvPr/>
        </p:nvCxnSpPr>
        <p:spPr>
          <a:xfrm>
            <a:off x="239098" y="40927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2802" y="34486"/>
            <a:ext cx="7394643" cy="338554"/>
          </a:xfrm>
          <a:prstGeom prst="rect">
            <a:avLst/>
          </a:prstGeom>
          <a:noFill/>
        </p:spPr>
        <p:txBody>
          <a:bodyPr wrap="square" rtlCol="0">
            <a:spAutoFit/>
          </a:bodyPr>
          <a:lstStyle/>
          <a:p>
            <a:pPr lvl="0" defTabSz="957700">
              <a:defRPr/>
            </a:pPr>
            <a:r>
              <a:rPr lang="ja-JP" altLang="en-US" sz="1600" dirty="0">
                <a:latin typeface="Meiryo UI" panose="020B0604030504040204" pitchFamily="50" charset="-128"/>
                <a:ea typeface="Meiryo UI" panose="020B0604030504040204" pitchFamily="50" charset="-128"/>
              </a:rPr>
              <a:t>２．主な取組　（１）府市一体の成長戦略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大阪の成長戦略</a:t>
            </a:r>
            <a:r>
              <a:rPr lang="en-US" altLang="ja-JP" sz="1600" dirty="0">
                <a:latin typeface="Meiryo UI" panose="020B0604030504040204" pitchFamily="50" charset="-128"/>
                <a:ea typeface="Meiryo UI" panose="020B0604030504040204" pitchFamily="50" charset="-128"/>
              </a:rPr>
              <a:t>』</a:t>
            </a:r>
            <a:endPar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49020" y="895847"/>
            <a:ext cx="8572941" cy="615553"/>
          </a:xfrm>
          <a:prstGeom prst="rect">
            <a:avLst/>
          </a:prstGeom>
          <a:noFill/>
        </p:spPr>
        <p:txBody>
          <a:bodyPr wrap="square" rtlCol="0">
            <a:spAutoFit/>
          </a:bodyPr>
          <a:lstStyle/>
          <a:p>
            <a:pPr lvl="0" defTabSz="957700">
              <a:defRPr/>
            </a:pPr>
            <a:r>
              <a:rPr lang="ja-JP" altLang="en-US" sz="1100" dirty="0">
                <a:solidFill>
                  <a:prstClr val="black"/>
                </a:solidFill>
                <a:latin typeface="Meiryo UI" panose="020B0604030504040204" pitchFamily="50" charset="-128"/>
                <a:ea typeface="Meiryo UI" panose="020B0604030504040204" pitchFamily="50" charset="-128"/>
              </a:rPr>
              <a:t>○　概ね</a:t>
            </a:r>
            <a:r>
              <a:rPr lang="en-US" altLang="ja-JP" sz="1100" dirty="0">
                <a:solidFill>
                  <a:prstClr val="black"/>
                </a:solidFill>
                <a:latin typeface="Meiryo UI" panose="020B0604030504040204" pitchFamily="50" charset="-128"/>
                <a:ea typeface="Meiryo UI" panose="020B0604030504040204" pitchFamily="50" charset="-128"/>
              </a:rPr>
              <a:t>2020</a:t>
            </a:r>
            <a:r>
              <a:rPr lang="ja-JP" altLang="en-US" sz="1100" dirty="0">
                <a:solidFill>
                  <a:prstClr val="black"/>
                </a:solidFill>
                <a:latin typeface="Meiryo UI" panose="020B0604030504040204" pitchFamily="50" charset="-128"/>
                <a:ea typeface="Meiryo UI" panose="020B0604030504040204" pitchFamily="50" charset="-128"/>
              </a:rPr>
              <a:t>年までの</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年間の成長目標を実現するための、短期・中期（</a:t>
            </a:r>
            <a:r>
              <a:rPr lang="en-US" altLang="ja-JP" sz="1100" dirty="0">
                <a:solidFill>
                  <a:prstClr val="black"/>
                </a:solidFill>
                <a:latin typeface="Meiryo UI" panose="020B0604030504040204" pitchFamily="50" charset="-128"/>
                <a:ea typeface="Meiryo UI" panose="020B0604030504040204" pitchFamily="50" charset="-128"/>
              </a:rPr>
              <a:t>3~5</a:t>
            </a:r>
            <a:r>
              <a:rPr lang="ja-JP" altLang="en-US" sz="1100" dirty="0">
                <a:solidFill>
                  <a:prstClr val="black"/>
                </a:solidFill>
                <a:latin typeface="Meiryo UI" panose="020B0604030504040204" pitchFamily="50" charset="-128"/>
                <a:ea typeface="Meiryo UI" panose="020B0604030504040204" pitchFamily="50" charset="-128"/>
              </a:rPr>
              <a:t>年）の具体的な取組方向を明らかにすることをねらいに策定。</a:t>
            </a:r>
            <a:endParaRPr lang="en-US" altLang="ja-JP" sz="1100" dirty="0">
              <a:solidFill>
                <a:prstClr val="black"/>
              </a:solidFill>
              <a:latin typeface="Meiryo UI" panose="020B0604030504040204" pitchFamily="50" charset="-128"/>
              <a:ea typeface="Meiryo UI" panose="020B0604030504040204" pitchFamily="50" charset="-128"/>
            </a:endParaRPr>
          </a:p>
          <a:p>
            <a:pPr marL="228600" lvl="0" indent="-228600" defTabSz="957700">
              <a:defRPr/>
            </a:pPr>
            <a:r>
              <a:rPr lang="ja-JP" altLang="en-US" sz="1100" dirty="0">
                <a:solidFill>
                  <a:prstClr val="black"/>
                </a:solidFill>
                <a:latin typeface="Meiryo UI" panose="020B0604030504040204" pitchFamily="50" charset="-128"/>
                <a:ea typeface="Meiryo UI" panose="020B0604030504040204" pitchFamily="50" charset="-128"/>
              </a:rPr>
              <a:t>○　社会経済情勢の変化に応じて、具体的な取組内容について適宜、追加・修正を行うなど、基本的な方向性を堅持しつつ、必要に応じ柔軟に見直しを図り、これまでに数度にわたり改訂。</a:t>
            </a:r>
          </a:p>
        </p:txBody>
      </p:sp>
      <p:sp>
        <p:nvSpPr>
          <p:cNvPr id="7" name="テキスト ボックス 6"/>
          <p:cNvSpPr txBox="1"/>
          <p:nvPr/>
        </p:nvSpPr>
        <p:spPr>
          <a:xfrm>
            <a:off x="1427581" y="1667382"/>
            <a:ext cx="6240666" cy="307777"/>
          </a:xfrm>
          <a:prstGeom prst="rect">
            <a:avLst/>
          </a:prstGeom>
          <a:noFill/>
        </p:spPr>
        <p:txBody>
          <a:bodyPr wrap="square" rtlCol="0">
            <a:spAutoFit/>
          </a:bodyPr>
          <a:lstStyle/>
          <a:p>
            <a:pPr lvl="0" algn="ctr" defTabSz="957700">
              <a:defRPr/>
            </a:pP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2013</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年</a:t>
            </a:r>
            <a:r>
              <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1</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月　大阪府・大阪市</a:t>
            </a:r>
            <a:r>
              <a:rPr lang="ja-JP" altLang="en-US" sz="1400" b="1" noProof="0" dirty="0">
                <a:solidFill>
                  <a:srgbClr val="002060"/>
                </a:solidFill>
                <a:latin typeface="Meiryo UI" panose="020B0604030504040204" pitchFamily="50" charset="-128"/>
                <a:ea typeface="Meiryo UI" panose="020B0604030504040204" pitchFamily="50" charset="-128"/>
              </a:rPr>
              <a:t>共通</a:t>
            </a:r>
            <a:r>
              <a:rPr lang="ja-JP" altLang="en-US" sz="1400" b="1" dirty="0">
                <a:solidFill>
                  <a:srgbClr val="002060"/>
                </a:solidFill>
                <a:latin typeface="Meiryo UI" panose="020B0604030504040204" pitchFamily="50" charset="-128"/>
                <a:ea typeface="Meiryo UI" panose="020B0604030504040204" pitchFamily="50" charset="-128"/>
              </a:rPr>
              <a:t>の戦略として、それぞれの成長戦略を一本化</a:t>
            </a:r>
            <a:endPar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
        <p:nvSpPr>
          <p:cNvPr id="13" name="二等辺三角形 12"/>
          <p:cNvSpPr/>
          <p:nvPr/>
        </p:nvSpPr>
        <p:spPr>
          <a:xfrm rot="10800000">
            <a:off x="4161935" y="1505444"/>
            <a:ext cx="730176" cy="139802"/>
          </a:xfrm>
          <a:prstGeom prst="triangle">
            <a:avLst/>
          </a:prstGeom>
          <a:solidFill>
            <a:schemeClr val="accent1">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73604" y="538317"/>
            <a:ext cx="8627388" cy="324000"/>
          </a:xfrm>
          <a:prstGeom prst="rect">
            <a:avLst/>
          </a:prstGeom>
          <a:solidFill>
            <a:schemeClr val="accent4">
              <a:lumMod val="40000"/>
              <a:lumOff val="60000"/>
            </a:schemeClr>
          </a:solidFill>
          <a:ln w="12700">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大阪の成長戦略</a:t>
            </a:r>
            <a:r>
              <a:rPr kumimoji="1"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2010</a:t>
            </a:r>
            <a:r>
              <a:rPr kumimoji="1" lang="ja-JP" altLang="en-US" sz="1050" b="1" dirty="0">
                <a:latin typeface="Meiryo UI" panose="020B0604030504040204" pitchFamily="50" charset="-128"/>
                <a:ea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rPr>
              <a:t>12</a:t>
            </a:r>
            <a:r>
              <a:rPr kumimoji="1" lang="ja-JP" altLang="en-US" sz="1050" b="1" dirty="0">
                <a:latin typeface="Meiryo UI" panose="020B0604030504040204" pitchFamily="50" charset="-128"/>
                <a:ea typeface="Meiryo UI" panose="020B0604030504040204" pitchFamily="50" charset="-128"/>
              </a:rPr>
              <a:t>月策定）</a:t>
            </a:r>
          </a:p>
        </p:txBody>
      </p:sp>
      <p:sp>
        <p:nvSpPr>
          <p:cNvPr id="2" name="角丸四角形 1"/>
          <p:cNvSpPr/>
          <p:nvPr/>
        </p:nvSpPr>
        <p:spPr>
          <a:xfrm>
            <a:off x="620494" y="2065659"/>
            <a:ext cx="7949760" cy="1116000"/>
          </a:xfrm>
          <a:prstGeom prst="roundRect">
            <a:avLst>
              <a:gd name="adj" fmla="val 14118"/>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51" name="グループ化 50"/>
          <p:cNvGrpSpPr/>
          <p:nvPr/>
        </p:nvGrpSpPr>
        <p:grpSpPr>
          <a:xfrm>
            <a:off x="342879" y="3413664"/>
            <a:ext cx="4244419" cy="261610"/>
            <a:chOff x="342879" y="3637408"/>
            <a:chExt cx="4244419" cy="261610"/>
          </a:xfrm>
        </p:grpSpPr>
        <p:sp>
          <p:nvSpPr>
            <p:cNvPr id="45" name="テキスト ボックス 44"/>
            <p:cNvSpPr txBox="1"/>
            <p:nvPr/>
          </p:nvSpPr>
          <p:spPr>
            <a:xfrm>
              <a:off x="1182760" y="3637408"/>
              <a:ext cx="2664000" cy="261610"/>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成長戦略で大阪・関西がめざすべき姿</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a:off x="342879" y="3881342"/>
              <a:ext cx="4244419" cy="0"/>
            </a:xfrm>
            <a:prstGeom prst="line">
              <a:avLst/>
            </a:prstGeom>
            <a:ln w="25400" cmpd="dbl">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4740478" y="3410906"/>
            <a:ext cx="4150839" cy="253916"/>
            <a:chOff x="342879" y="3637408"/>
            <a:chExt cx="4150839" cy="253916"/>
          </a:xfrm>
        </p:grpSpPr>
        <p:sp>
          <p:nvSpPr>
            <p:cNvPr id="53" name="テキスト ボックス 52"/>
            <p:cNvSpPr txBox="1"/>
            <p:nvPr/>
          </p:nvSpPr>
          <p:spPr>
            <a:xfrm>
              <a:off x="420703" y="3637408"/>
              <a:ext cx="4073015" cy="253916"/>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成長戦略に掲げる、具体的取組の全体イメージ（４つの重点分野）</a:t>
              </a:r>
            </a:p>
          </p:txBody>
        </p:sp>
        <p:cxnSp>
          <p:nvCxnSpPr>
            <p:cNvPr id="54" name="直線コネクタ 53"/>
            <p:cNvCxnSpPr/>
            <p:nvPr/>
          </p:nvCxnSpPr>
          <p:spPr>
            <a:xfrm>
              <a:off x="342879" y="3881342"/>
              <a:ext cx="4104000" cy="0"/>
            </a:xfrm>
            <a:prstGeom prst="line">
              <a:avLst/>
            </a:prstGeom>
            <a:ln w="25400" cmpd="dbl">
              <a:solidFill>
                <a:srgbClr val="002060"/>
              </a:solidFill>
            </a:ln>
          </p:spPr>
          <p:style>
            <a:lnRef idx="1">
              <a:schemeClr val="accent1"/>
            </a:lnRef>
            <a:fillRef idx="0">
              <a:schemeClr val="accent1"/>
            </a:fillRef>
            <a:effectRef idx="0">
              <a:schemeClr val="accent1"/>
            </a:effectRef>
            <a:fontRef idx="minor">
              <a:schemeClr val="tx1"/>
            </a:fontRef>
          </p:style>
        </p:cxnSp>
      </p:grpSp>
      <p:graphicFrame>
        <p:nvGraphicFramePr>
          <p:cNvPr id="8" name="表 7"/>
          <p:cNvGraphicFramePr>
            <a:graphicFrameLocks noGrp="1"/>
          </p:cNvGraphicFramePr>
          <p:nvPr/>
        </p:nvGraphicFramePr>
        <p:xfrm>
          <a:off x="856812" y="2109441"/>
          <a:ext cx="7713441" cy="1051560"/>
        </p:xfrm>
        <a:graphic>
          <a:graphicData uri="http://schemas.openxmlformats.org/drawingml/2006/table">
            <a:tbl>
              <a:tblPr firstRow="1" bandRow="1">
                <a:tableStyleId>{5940675A-B579-460E-94D1-54222C63F5DA}</a:tableStyleId>
              </a:tblPr>
              <a:tblGrid>
                <a:gridCol w="1845441">
                  <a:extLst>
                    <a:ext uri="{9D8B030D-6E8A-4147-A177-3AD203B41FA5}">
                      <a16:colId xmlns:a16="http://schemas.microsoft.com/office/drawing/2014/main" val="3819032937"/>
                    </a:ext>
                  </a:extLst>
                </a:gridCol>
                <a:gridCol w="5868000">
                  <a:extLst>
                    <a:ext uri="{9D8B030D-6E8A-4147-A177-3AD203B41FA5}">
                      <a16:colId xmlns:a16="http://schemas.microsoft.com/office/drawing/2014/main" val="2503624763"/>
                    </a:ext>
                  </a:extLst>
                </a:gridCol>
              </a:tblGrid>
              <a:tr h="370840">
                <a:tc>
                  <a:txBody>
                    <a:bodyPr/>
                    <a:lstStyle/>
                    <a:p>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2013</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月</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2015</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2</a:t>
                      </a:r>
                      <a:r>
                        <a:rPr kumimoji="1" lang="ja-JP" altLang="en-US" sz="1050" b="1" dirty="0">
                          <a:latin typeface="Meiryo UI" panose="020B0604030504040204" pitchFamily="50" charset="-128"/>
                          <a:ea typeface="Meiryo UI" panose="020B0604030504040204" pitchFamily="50" charset="-128"/>
                        </a:rPr>
                        <a:t>月</a:t>
                      </a:r>
                      <a:endParaRPr kumimoji="1" lang="en-US" altLang="ja-JP" sz="1050" b="1" dirty="0">
                        <a:latin typeface="Meiryo UI" panose="020B0604030504040204" pitchFamily="50" charset="-128"/>
                        <a:ea typeface="Meiryo UI" panose="020B0604030504040204" pitchFamily="50" charset="-128"/>
                      </a:endParaRPr>
                    </a:p>
                    <a:p>
                      <a:endParaRPr kumimoji="1" lang="en-US" altLang="ja-JP" sz="105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2016</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12</a:t>
                      </a:r>
                      <a:r>
                        <a:rPr kumimoji="1" lang="ja-JP" altLang="en-US" sz="1050" b="1" dirty="0">
                          <a:latin typeface="Meiryo UI" panose="020B0604030504040204" pitchFamily="50" charset="-128"/>
                          <a:ea typeface="Meiryo UI" panose="020B0604030504040204" pitchFamily="50" charset="-128"/>
                        </a:rPr>
                        <a:t>月</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2018</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3</a:t>
                      </a:r>
                      <a:r>
                        <a:rPr kumimoji="1" lang="ja-JP" altLang="en-US" sz="1050" b="1" dirty="0">
                          <a:latin typeface="Meiryo UI" panose="020B0604030504040204" pitchFamily="50" charset="-128"/>
                          <a:ea typeface="Meiryo UI" panose="020B0604030504040204" pitchFamily="50" charset="-128"/>
                        </a:rPr>
                        <a:t>月</a:t>
                      </a:r>
                      <a:endParaRPr kumimoji="1" lang="en-US" altLang="ja-JP" sz="1050" b="1" dirty="0">
                        <a:latin typeface="Meiryo UI" panose="020B0604030504040204" pitchFamily="50" charset="-128"/>
                        <a:ea typeface="Meiryo UI" panose="020B0604030504040204" pitchFamily="50" charset="-128"/>
                      </a:endParaRPr>
                    </a:p>
                    <a:p>
                      <a:endParaRPr kumimoji="1" lang="ja-JP" altLang="en-US" sz="1050" b="1"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Ø"/>
                      </a:pPr>
                      <a:r>
                        <a:rPr kumimoji="1" lang="ja-JP" altLang="en-US" sz="1050" dirty="0">
                          <a:latin typeface="Meiryo UI" panose="020B0604030504040204" pitchFamily="50" charset="-128"/>
                          <a:ea typeface="Meiryo UI" panose="020B0604030504040204" pitchFamily="50" charset="-128"/>
                        </a:rPr>
                        <a:t>東日本大震災の教訓を踏まえ点検・強化。大阪府・大阪市の成長戦略を一本化。</a:t>
                      </a:r>
                      <a:endParaRPr kumimoji="1" lang="en-US" altLang="ja-JP" sz="10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50" dirty="0">
                          <a:latin typeface="Meiryo UI" panose="020B0604030504040204" pitchFamily="50" charset="-128"/>
                          <a:ea typeface="Meiryo UI" panose="020B0604030504040204" pitchFamily="50" charset="-128"/>
                        </a:rPr>
                        <a:t>国家戦略特区の指定など、大阪の成長にも影響を与える状況の変化を踏まえ、大阪・関西が到達すべき将来像を提示。</a:t>
                      </a:r>
                      <a:endParaRPr kumimoji="1" lang="en-US" altLang="ja-JP" sz="10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50" dirty="0">
                          <a:latin typeface="Meiryo UI" panose="020B0604030504040204" pitchFamily="50" charset="-128"/>
                          <a:ea typeface="Meiryo UI" panose="020B0604030504040204" pitchFamily="50" charset="-128"/>
                        </a:rPr>
                        <a:t>来阪外国人旅行者数目標の再設定。（</a:t>
                      </a:r>
                      <a:r>
                        <a:rPr kumimoji="1" lang="en-US" altLang="ja-JP" sz="1050" dirty="0">
                          <a:latin typeface="Meiryo UI" panose="020B0604030504040204" pitchFamily="50" charset="-128"/>
                          <a:ea typeface="Meiryo UI" panose="020B0604030504040204" pitchFamily="50" charset="-128"/>
                        </a:rPr>
                        <a:t>650</a:t>
                      </a:r>
                      <a:r>
                        <a:rPr kumimoji="1" lang="ja-JP" altLang="en-US" sz="1050" dirty="0">
                          <a:latin typeface="Meiryo UI" panose="020B0604030504040204" pitchFamily="50" charset="-128"/>
                          <a:ea typeface="Meiryo UI" panose="020B0604030504040204" pitchFamily="50" charset="-128"/>
                        </a:rPr>
                        <a:t>万人→</a:t>
                      </a:r>
                      <a:r>
                        <a:rPr kumimoji="1" lang="en-US" altLang="ja-JP" sz="1050" dirty="0">
                          <a:latin typeface="Meiryo UI" panose="020B0604030504040204" pitchFamily="50" charset="-128"/>
                          <a:ea typeface="Meiryo UI" panose="020B0604030504040204" pitchFamily="50" charset="-128"/>
                        </a:rPr>
                        <a:t>1,300</a:t>
                      </a:r>
                      <a:r>
                        <a:rPr kumimoji="1" lang="ja-JP" altLang="en-US" sz="1050" dirty="0">
                          <a:latin typeface="Meiryo UI" panose="020B0604030504040204" pitchFamily="50" charset="-128"/>
                          <a:ea typeface="Meiryo UI" panose="020B0604030504040204" pitchFamily="50" charset="-128"/>
                        </a:rPr>
                        <a:t>万人）</a:t>
                      </a:r>
                      <a:endParaRPr kumimoji="1" lang="en-US" altLang="ja-JP" sz="10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50" dirty="0">
                          <a:latin typeface="Meiryo UI" panose="020B0604030504040204" pitchFamily="50" charset="-128"/>
                          <a:ea typeface="Meiryo UI" panose="020B0604030504040204" pitchFamily="50" charset="-128"/>
                        </a:rPr>
                        <a:t>大阪を取り巻く社会経済情勢の大きな変化への対応や、</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年万博、</a:t>
                      </a:r>
                      <a:r>
                        <a:rPr kumimoji="1" lang="en-US" altLang="ja-JP" sz="1050" dirty="0">
                          <a:latin typeface="Meiryo UI" panose="020B0604030504040204" pitchFamily="50" charset="-128"/>
                          <a:ea typeface="Meiryo UI" panose="020B0604030504040204" pitchFamily="50" charset="-128"/>
                        </a:rPr>
                        <a:t>IR</a:t>
                      </a:r>
                      <a:r>
                        <a:rPr kumimoji="1" lang="ja-JP" altLang="en-US" sz="1050" dirty="0">
                          <a:latin typeface="Meiryo UI" panose="020B0604030504040204" pitchFamily="50" charset="-128"/>
                          <a:ea typeface="Meiryo UI" panose="020B0604030504040204" pitchFamily="50" charset="-128"/>
                        </a:rPr>
                        <a:t>などの動きの具体化も踏まえ、これまでの成果や課題を検証・総括したうえで、特に重点化を図る分野を整理し、取組を提示。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7463825"/>
                  </a:ext>
                </a:extLst>
              </a:tr>
            </a:tbl>
          </a:graphicData>
        </a:graphic>
      </p:graphicFrame>
      <p:sp>
        <p:nvSpPr>
          <p:cNvPr id="22" name="角丸四角形 21"/>
          <p:cNvSpPr/>
          <p:nvPr/>
        </p:nvSpPr>
        <p:spPr>
          <a:xfrm>
            <a:off x="570390" y="2050932"/>
            <a:ext cx="288000" cy="1152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改訂経過</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2"/>
          <a:stretch>
            <a:fillRect/>
          </a:stretch>
        </p:blipFill>
        <p:spPr>
          <a:xfrm>
            <a:off x="342879" y="3743634"/>
            <a:ext cx="4320000" cy="2824500"/>
          </a:xfrm>
          <a:prstGeom prst="rect">
            <a:avLst/>
          </a:prstGeom>
        </p:spPr>
      </p:pic>
      <p:pic>
        <p:nvPicPr>
          <p:cNvPr id="21" name="図 20"/>
          <p:cNvPicPr>
            <a:picLocks noChangeAspect="1"/>
          </p:cNvPicPr>
          <p:nvPr/>
        </p:nvPicPr>
        <p:blipFill>
          <a:blip r:embed="rId3"/>
          <a:stretch>
            <a:fillRect/>
          </a:stretch>
        </p:blipFill>
        <p:spPr>
          <a:xfrm>
            <a:off x="4745494" y="3782034"/>
            <a:ext cx="4068000" cy="2838644"/>
          </a:xfrm>
          <a:prstGeom prst="rect">
            <a:avLst/>
          </a:prstGeom>
        </p:spPr>
      </p:pic>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610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558051" y="3787147"/>
          <a:ext cx="8136000" cy="2592194"/>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476000">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gridCol w="1476000">
                  <a:extLst>
                    <a:ext uri="{9D8B030D-6E8A-4147-A177-3AD203B41FA5}">
                      <a16:colId xmlns:a16="http://schemas.microsoft.com/office/drawing/2014/main" val="20005"/>
                    </a:ext>
                  </a:extLst>
                </a:gridCol>
              </a:tblGrid>
              <a:tr h="245737">
                <a:tc>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実質成長率</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雇用創出</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来阪外国人</a:t>
                      </a:r>
                      <a:endParaRPr kumimoji="1" lang="en-US" altLang="ja-JP" sz="1200" b="1" dirty="0">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旅行者数</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貨物取扱量</a:t>
                      </a:r>
                      <a:endParaRPr kumimoji="1" lang="en-US" altLang="ja-JP" sz="12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関空</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貨物取扱量</a:t>
                      </a:r>
                      <a:endParaRPr kumimoji="1" lang="en-US" altLang="ja-JP" sz="12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阪神港</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332201">
                <a:tc>
                  <a:txBody>
                    <a:bodyPr/>
                    <a:lstStyle/>
                    <a:p>
                      <a:pPr algn="ctr">
                        <a:lnSpc>
                          <a:spcPts val="1100"/>
                        </a:lnSpc>
                      </a:pPr>
                      <a:r>
                        <a:rPr kumimoji="1" lang="ja-JP" altLang="en-US" sz="1100" b="1" u="none" baseline="0" dirty="0">
                          <a:uFillTx/>
                          <a:latin typeface="Meiryo UI" panose="020B0604030504040204" pitchFamily="50" charset="-128"/>
                          <a:ea typeface="Meiryo UI" panose="020B0604030504040204" pitchFamily="50" charset="-128"/>
                        </a:rPr>
                        <a:t>目標</a:t>
                      </a:r>
                      <a:endParaRPr kumimoji="1" lang="ja-JP" altLang="en-US" sz="1100" b="1"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lnSpc>
                          <a:spcPts val="1100"/>
                        </a:lnSpc>
                      </a:pPr>
                      <a:r>
                        <a:rPr kumimoji="1" lang="ja-JP" altLang="en-US" sz="1100" b="1" u="none" baseline="0" dirty="0">
                          <a:uFillTx/>
                          <a:latin typeface="Meiryo UI" panose="020B0604030504040204" pitchFamily="50" charset="-128"/>
                          <a:ea typeface="Meiryo UI" panose="020B0604030504040204" pitchFamily="50" charset="-128"/>
                        </a:rPr>
                        <a:t>年平均</a:t>
                      </a:r>
                      <a:endParaRPr kumimoji="1" lang="en-US" altLang="ja-JP" sz="1100" b="1" u="none" baseline="0" dirty="0">
                        <a:uFillTx/>
                        <a:latin typeface="Meiryo UI" panose="020B0604030504040204" pitchFamily="50" charset="-128"/>
                        <a:ea typeface="Meiryo UI" panose="020B0604030504040204" pitchFamily="50" charset="-128"/>
                      </a:endParaRPr>
                    </a:p>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+2.0%</a:t>
                      </a:r>
                      <a:r>
                        <a:rPr kumimoji="1" lang="ja-JP" altLang="en-US" sz="1100" b="1" u="none" baseline="0" dirty="0">
                          <a:uFillTx/>
                          <a:latin typeface="Meiryo UI" panose="020B0604030504040204" pitchFamily="50" charset="-128"/>
                          <a:ea typeface="Meiryo UI" panose="020B0604030504040204" pitchFamily="50" charset="-128"/>
                        </a:rPr>
                        <a:t>以上</a:t>
                      </a:r>
                      <a:endParaRPr kumimoji="1" lang="ja-JP" altLang="en-US" sz="1100" b="1"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lnSpc>
                          <a:spcPts val="1100"/>
                        </a:lnSpc>
                      </a:pPr>
                      <a:r>
                        <a:rPr kumimoji="1" lang="ja-JP" altLang="en-US" sz="1100" b="1" u="none" baseline="0" dirty="0">
                          <a:uFillTx/>
                          <a:latin typeface="Meiryo UI" panose="020B0604030504040204" pitchFamily="50" charset="-128"/>
                          <a:ea typeface="Meiryo UI" panose="020B0604030504040204" pitchFamily="50" charset="-128"/>
                        </a:rPr>
                        <a:t>年平均</a:t>
                      </a:r>
                      <a:endParaRPr kumimoji="1" lang="en-US" altLang="ja-JP" sz="1100" b="1" u="none" baseline="0" dirty="0">
                        <a:uFillTx/>
                        <a:latin typeface="Meiryo UI" panose="020B0604030504040204" pitchFamily="50" charset="-128"/>
                        <a:ea typeface="Meiryo UI" panose="020B0604030504040204" pitchFamily="50" charset="-128"/>
                      </a:endParaRPr>
                    </a:p>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1</a:t>
                      </a:r>
                      <a:r>
                        <a:rPr kumimoji="1" lang="ja-JP" altLang="en-US" sz="1100" b="1" u="none" baseline="0" dirty="0">
                          <a:uFillTx/>
                          <a:latin typeface="Meiryo UI" panose="020B0604030504040204" pitchFamily="50" charset="-128"/>
                          <a:ea typeface="Meiryo UI" panose="020B0604030504040204" pitchFamily="50" charset="-128"/>
                        </a:rPr>
                        <a:t>万人以上</a:t>
                      </a:r>
                      <a:endParaRPr kumimoji="1" lang="ja-JP" altLang="en-US" sz="1100" b="1"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1,300</a:t>
                      </a:r>
                      <a:r>
                        <a:rPr kumimoji="1" lang="ja-JP" altLang="en-US" sz="1100" b="1" u="none" baseline="0" dirty="0">
                          <a:uFillTx/>
                          <a:latin typeface="Meiryo UI" panose="020B0604030504040204" pitchFamily="50" charset="-128"/>
                          <a:ea typeface="Meiryo UI" panose="020B0604030504040204" pitchFamily="50" charset="-128"/>
                        </a:rPr>
                        <a:t>万人</a:t>
                      </a:r>
                      <a:endParaRPr kumimoji="1" lang="ja-JP" altLang="en-US" sz="1100" b="1"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123</a:t>
                      </a:r>
                      <a:r>
                        <a:rPr kumimoji="1" lang="ja-JP" altLang="en-US" sz="1100" b="1" u="none" baseline="0" dirty="0">
                          <a:uFillTx/>
                          <a:latin typeface="Meiryo UI" panose="020B0604030504040204" pitchFamily="50" charset="-128"/>
                          <a:ea typeface="Meiryo UI" panose="020B0604030504040204" pitchFamily="50" charset="-128"/>
                        </a:rPr>
                        <a:t>万トン</a:t>
                      </a:r>
                      <a:endParaRPr kumimoji="1" lang="en-US" altLang="ja-JP" sz="1100" b="1" u="none" baseline="0" dirty="0">
                        <a:uFillTx/>
                        <a:latin typeface="Meiryo UI" panose="020B0604030504040204" pitchFamily="50" charset="-128"/>
                        <a:ea typeface="Meiryo UI" panose="020B0604030504040204" pitchFamily="50" charset="-128"/>
                      </a:endParaRPr>
                    </a:p>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(60</a:t>
                      </a:r>
                      <a:r>
                        <a:rPr kumimoji="1" lang="ja-JP" altLang="en-US" sz="1100" b="1" u="none" baseline="0" dirty="0">
                          <a:uFillTx/>
                          <a:latin typeface="Meiryo UI" panose="020B0604030504040204" pitchFamily="50" charset="-128"/>
                          <a:ea typeface="Meiryo UI" panose="020B0604030504040204" pitchFamily="50" charset="-128"/>
                        </a:rPr>
                        <a:t>万トン増</a:t>
                      </a:r>
                      <a:r>
                        <a:rPr kumimoji="1" lang="en-US" altLang="ja-JP" sz="1100" b="1" u="none" baseline="0" dirty="0">
                          <a:uFillTx/>
                          <a:latin typeface="Meiryo UI" panose="020B0604030504040204" pitchFamily="50" charset="-128"/>
                          <a:ea typeface="Meiryo UI" panose="020B0604030504040204" pitchFamily="50" charset="-128"/>
                        </a:rPr>
                        <a:t>)</a:t>
                      </a:r>
                      <a:endParaRPr kumimoji="1" lang="ja-JP" altLang="en-US" sz="1100" b="1"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590</a:t>
                      </a:r>
                      <a:r>
                        <a:rPr kumimoji="1" lang="ja-JP" altLang="en-US" sz="1100" b="1" u="none" baseline="0" dirty="0">
                          <a:uFillTx/>
                          <a:latin typeface="Meiryo UI" panose="020B0604030504040204" pitchFamily="50" charset="-128"/>
                          <a:ea typeface="Meiryo UI" panose="020B0604030504040204" pitchFamily="50" charset="-128"/>
                        </a:rPr>
                        <a:t>万</a:t>
                      </a:r>
                      <a:r>
                        <a:rPr kumimoji="1" lang="en-US" altLang="ja-JP" sz="1100" b="1" u="none" baseline="0" dirty="0">
                          <a:uFillTx/>
                          <a:latin typeface="Meiryo UI" panose="020B0604030504040204" pitchFamily="50" charset="-128"/>
                          <a:ea typeface="Meiryo UI" panose="020B0604030504040204" pitchFamily="50" charset="-128"/>
                        </a:rPr>
                        <a:t>TEU</a:t>
                      </a:r>
                      <a:r>
                        <a:rPr lang="en-US" altLang="ja-JP" sz="1050" b="1" baseline="30000" dirty="0">
                          <a:latin typeface="Meiryo UI" panose="020B0604030504040204" pitchFamily="50" charset="-128"/>
                          <a:ea typeface="Meiryo UI" panose="020B0604030504040204" pitchFamily="50" charset="-128"/>
                        </a:rPr>
                        <a:t>*1</a:t>
                      </a:r>
                      <a:endParaRPr kumimoji="1" lang="en-US" altLang="ja-JP" sz="1200" b="1" u="none" baseline="0" dirty="0">
                        <a:uFillTx/>
                        <a:latin typeface="Meiryo UI" panose="020B0604030504040204" pitchFamily="50" charset="-128"/>
                        <a:ea typeface="Meiryo UI" panose="020B0604030504040204" pitchFamily="50" charset="-128"/>
                      </a:endParaRPr>
                    </a:p>
                    <a:p>
                      <a:pPr algn="ctr">
                        <a:lnSpc>
                          <a:spcPts val="1100"/>
                        </a:lnSpc>
                      </a:pPr>
                      <a:r>
                        <a:rPr kumimoji="1" lang="en-US" altLang="ja-JP" sz="1100" b="1" u="none" baseline="0" dirty="0">
                          <a:uFillTx/>
                          <a:latin typeface="Meiryo UI" panose="020B0604030504040204" pitchFamily="50" charset="-128"/>
                          <a:ea typeface="Meiryo UI" panose="020B0604030504040204" pitchFamily="50" charset="-128"/>
                        </a:rPr>
                        <a:t>(190</a:t>
                      </a:r>
                      <a:r>
                        <a:rPr kumimoji="1" lang="ja-JP" altLang="en-US" sz="1100" b="1" u="none" baseline="0" dirty="0">
                          <a:uFillTx/>
                          <a:latin typeface="Meiryo UI" panose="020B0604030504040204" pitchFamily="50" charset="-128"/>
                          <a:ea typeface="Meiryo UI" panose="020B0604030504040204" pitchFamily="50" charset="-128"/>
                        </a:rPr>
                        <a:t>万</a:t>
                      </a:r>
                      <a:r>
                        <a:rPr kumimoji="1" lang="en-US" altLang="ja-JP" sz="1100" b="1" u="none" baseline="0" dirty="0">
                          <a:uFillTx/>
                          <a:latin typeface="Meiryo UI" panose="020B0604030504040204" pitchFamily="50" charset="-128"/>
                          <a:ea typeface="Meiryo UI" panose="020B0604030504040204" pitchFamily="50" charset="-128"/>
                        </a:rPr>
                        <a:t>TEU</a:t>
                      </a:r>
                      <a:r>
                        <a:rPr kumimoji="1" lang="ja-JP" altLang="en-US" sz="1100" b="1" u="none" baseline="0" dirty="0">
                          <a:uFillTx/>
                          <a:latin typeface="Meiryo UI" panose="020B0604030504040204" pitchFamily="50" charset="-128"/>
                          <a:ea typeface="Meiryo UI" panose="020B0604030504040204" pitchFamily="50" charset="-128"/>
                        </a:rPr>
                        <a:t>増</a:t>
                      </a:r>
                      <a:r>
                        <a:rPr kumimoji="1" lang="en-US" altLang="ja-JP" sz="1100" b="1" u="none" baseline="0" dirty="0">
                          <a:uFillTx/>
                          <a:latin typeface="Meiryo UI" panose="020B0604030504040204" pitchFamily="50" charset="-128"/>
                          <a:ea typeface="Meiryo UI" panose="020B0604030504040204" pitchFamily="50" charset="-128"/>
                        </a:rPr>
                        <a:t>)</a:t>
                      </a:r>
                      <a:endParaRPr kumimoji="1" lang="en-US" altLang="ja-JP" sz="1100" b="1"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0001"/>
                  </a:ext>
                </a:extLst>
              </a:tr>
              <a:tr h="232219">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2016</a:t>
                      </a:r>
                      <a:r>
                        <a:rPr kumimoji="1" lang="ja-JP" altLang="en-US" sz="1050" u="none" baseline="0" dirty="0">
                          <a:uFillTx/>
                          <a:latin typeface="Meiryo UI" panose="020B0604030504040204" pitchFamily="50" charset="-128"/>
                          <a:ea typeface="Meiryo UI" panose="020B0604030504040204" pitchFamily="50" charset="-128"/>
                        </a:rPr>
                        <a:t>年</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r" defTabSz="914400" rtl="0" eaLnBrk="1" fontAlgn="auto" latinLnBrk="0" hangingPunct="1">
                        <a:lnSpc>
                          <a:spcPts val="1100"/>
                        </a:lnSpc>
                        <a:spcBef>
                          <a:spcPts val="0"/>
                        </a:spcBef>
                        <a:spcAft>
                          <a:spcPts val="0"/>
                        </a:spcAft>
                        <a:buClrTx/>
                        <a:buSzTx/>
                        <a:buFontTx/>
                        <a:buNone/>
                        <a:tabLst/>
                        <a:defRPr/>
                      </a:pPr>
                      <a:r>
                        <a:rPr kumimoji="1" lang="en-US" altLang="ja-JP" sz="1050" u="none" baseline="0" dirty="0">
                          <a:uFillTx/>
                          <a:latin typeface="Meiryo UI" panose="020B0604030504040204" pitchFamily="50" charset="-128"/>
                          <a:ea typeface="Meiryo UI" panose="020B0604030504040204" pitchFamily="50" charset="-128"/>
                        </a:rPr>
                        <a:t>+5.6</a:t>
                      </a:r>
                      <a:r>
                        <a:rPr kumimoji="1" lang="ja-JP" altLang="en-US" sz="1050" u="none" baseline="0" dirty="0">
                          <a:uFillTx/>
                          <a:latin typeface="Meiryo UI" panose="020B0604030504040204" pitchFamily="50" charset="-128"/>
                          <a:ea typeface="Meiryo UI" panose="020B0604030504040204" pitchFamily="50" charset="-128"/>
                        </a:rPr>
                        <a:t>万人　</a:t>
                      </a:r>
                      <a:r>
                        <a:rPr lang="en-US" altLang="ja-JP" sz="1050" baseline="30000" dirty="0">
                          <a:latin typeface="Meiryo UI" panose="020B0604030504040204" pitchFamily="50" charset="-128"/>
                          <a:ea typeface="Meiryo UI" panose="020B0604030504040204" pitchFamily="50" charset="-128"/>
                        </a:rPr>
                        <a:t>*2</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940</a:t>
                      </a:r>
                      <a:r>
                        <a:rPr kumimoji="1" lang="ja-JP" altLang="en-US" sz="1050" u="none" baseline="0" dirty="0">
                          <a:uFillTx/>
                          <a:latin typeface="Meiryo UI" panose="020B0604030504040204" pitchFamily="50" charset="-128"/>
                          <a:ea typeface="Meiryo UI" panose="020B0604030504040204" pitchFamily="50" charset="-128"/>
                        </a:rPr>
                        <a:t>万人</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75</a:t>
                      </a:r>
                      <a:r>
                        <a:rPr kumimoji="1" lang="ja-JP" altLang="en-US" sz="1050" u="none" baseline="0" dirty="0">
                          <a:uFillTx/>
                          <a:latin typeface="Meiryo UI" panose="020B0604030504040204" pitchFamily="50" charset="-128"/>
                          <a:ea typeface="Meiryo UI" panose="020B0604030504040204" pitchFamily="50" charset="-128"/>
                        </a:rPr>
                        <a:t>万トン</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409</a:t>
                      </a:r>
                      <a:r>
                        <a:rPr kumimoji="1" lang="ja-JP" altLang="en-US" sz="1050" u="none" baseline="0" dirty="0">
                          <a:uFillTx/>
                          <a:latin typeface="Meiryo UI" panose="020B0604030504040204" pitchFamily="50" charset="-128"/>
                          <a:ea typeface="Meiryo UI" panose="020B0604030504040204" pitchFamily="50" charset="-128"/>
                        </a:rPr>
                        <a:t>万</a:t>
                      </a:r>
                      <a:r>
                        <a:rPr kumimoji="1" lang="en-US" altLang="ja-JP" sz="1050" u="none" baseline="0" dirty="0">
                          <a:uFillTx/>
                          <a:latin typeface="Meiryo UI" panose="020B0604030504040204" pitchFamily="50" charset="-128"/>
                          <a:ea typeface="Meiryo UI" panose="020B0604030504040204" pitchFamily="50" charset="-128"/>
                        </a:rPr>
                        <a:t>TEU</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32201">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2015</a:t>
                      </a:r>
                      <a:r>
                        <a:rPr kumimoji="1" lang="ja-JP" altLang="en-US" sz="1050" u="none" baseline="0" dirty="0">
                          <a:uFillTx/>
                          <a:latin typeface="Meiryo UI" panose="020B0604030504040204" pitchFamily="50" charset="-128"/>
                          <a:ea typeface="Meiryo UI" panose="020B0604030504040204" pitchFamily="50" charset="-128"/>
                        </a:rPr>
                        <a:t>年</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ja-JP" altLang="en-US" sz="1050" u="none" baseline="0" dirty="0">
                          <a:uFillTx/>
                          <a:latin typeface="Meiryo UI" panose="020B0604030504040204" pitchFamily="50" charset="-128"/>
                          <a:ea typeface="Meiryo UI" panose="020B0604030504040204" pitchFamily="50" charset="-128"/>
                        </a:rPr>
                        <a:t>－</a:t>
                      </a:r>
                      <a:r>
                        <a:rPr kumimoji="1" lang="en-US" altLang="ja-JP" sz="1050" u="none" baseline="0" dirty="0">
                          <a:uFillTx/>
                          <a:latin typeface="Meiryo UI" panose="020B0604030504040204" pitchFamily="50" charset="-128"/>
                          <a:ea typeface="Meiryo UI" panose="020B0604030504040204" pitchFamily="50" charset="-128"/>
                        </a:rPr>
                        <a:t>0.1</a:t>
                      </a:r>
                      <a:r>
                        <a:rPr kumimoji="1" lang="ja-JP" altLang="en-US" sz="1050" u="none" baseline="0" dirty="0">
                          <a:uFillTx/>
                          <a:latin typeface="Meiryo UI" panose="020B0604030504040204" pitchFamily="50" charset="-128"/>
                          <a:ea typeface="Meiryo UI" panose="020B0604030504040204" pitchFamily="50" charset="-128"/>
                        </a:rPr>
                        <a:t>％</a:t>
                      </a:r>
                      <a:endParaRPr kumimoji="1" lang="en-US" altLang="ja-JP" sz="1050" u="none" baseline="0" dirty="0">
                        <a:uFillTx/>
                        <a:latin typeface="Meiryo UI" panose="020B0604030504040204" pitchFamily="50" charset="-128"/>
                        <a:ea typeface="Meiryo UI" panose="020B0604030504040204" pitchFamily="50" charset="-128"/>
                      </a:endParaRPr>
                    </a:p>
                    <a:p>
                      <a:pPr algn="ctr">
                        <a:lnSpc>
                          <a:spcPts val="1100"/>
                        </a:lnSpc>
                      </a:pPr>
                      <a:r>
                        <a:rPr kumimoji="1" lang="ja-JP" altLang="en-US" sz="1050" u="none" baseline="0" dirty="0">
                          <a:uFillTx/>
                          <a:latin typeface="Meiryo UI" panose="020B0604030504040204" pitchFamily="50" charset="-128"/>
                          <a:ea typeface="Meiryo UI" panose="020B0604030504040204" pitchFamily="50" charset="-128"/>
                        </a:rPr>
                        <a:t>（早期推計）</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lnSpc>
                          <a:spcPts val="1100"/>
                        </a:lnSpc>
                      </a:pPr>
                      <a:r>
                        <a:rPr kumimoji="1" lang="en-US" altLang="ja-JP" sz="1050" u="none" baseline="0" dirty="0">
                          <a:uFillTx/>
                          <a:latin typeface="Meiryo UI" panose="020B0604030504040204" pitchFamily="50" charset="-128"/>
                          <a:ea typeface="Meiryo UI" panose="020B0604030504040204" pitchFamily="50" charset="-128"/>
                        </a:rPr>
                        <a:t>+0.7</a:t>
                      </a:r>
                      <a:r>
                        <a:rPr kumimoji="1" lang="ja-JP" altLang="en-US" sz="1050" u="none" baseline="0" dirty="0">
                          <a:uFillTx/>
                          <a:latin typeface="Meiryo UI" panose="020B0604030504040204" pitchFamily="50" charset="-128"/>
                          <a:ea typeface="Meiryo UI" panose="020B0604030504040204" pitchFamily="50" charset="-128"/>
                        </a:rPr>
                        <a:t>万人　</a:t>
                      </a:r>
                      <a:r>
                        <a:rPr lang="en-US" altLang="ja-JP" sz="1050" baseline="30000" dirty="0">
                          <a:latin typeface="Meiryo UI" panose="020B0604030504040204" pitchFamily="50" charset="-128"/>
                          <a:ea typeface="Meiryo UI" panose="020B0604030504040204" pitchFamily="50" charset="-128"/>
                        </a:rPr>
                        <a:t>*2</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716</a:t>
                      </a:r>
                      <a:r>
                        <a:rPr kumimoji="1" lang="ja-JP" altLang="en-US" sz="1050" u="none" baseline="0" dirty="0">
                          <a:uFillTx/>
                          <a:latin typeface="Meiryo UI" panose="020B0604030504040204" pitchFamily="50" charset="-128"/>
                          <a:ea typeface="Meiryo UI" panose="020B0604030504040204" pitchFamily="50" charset="-128"/>
                        </a:rPr>
                        <a:t>万人</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70</a:t>
                      </a:r>
                      <a:r>
                        <a:rPr kumimoji="1" lang="ja-JP" altLang="en-US" sz="1050" u="none" baseline="0" dirty="0">
                          <a:uFillTx/>
                          <a:latin typeface="Meiryo UI" panose="020B0604030504040204" pitchFamily="50" charset="-128"/>
                          <a:ea typeface="Meiryo UI" panose="020B0604030504040204" pitchFamily="50" charset="-128"/>
                        </a:rPr>
                        <a:t>万トン</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409</a:t>
                      </a:r>
                      <a:r>
                        <a:rPr kumimoji="1" lang="ja-JP" altLang="en-US" sz="1050" u="none" baseline="0" dirty="0">
                          <a:uFillTx/>
                          <a:latin typeface="Meiryo UI" panose="020B0604030504040204" pitchFamily="50" charset="-128"/>
                          <a:ea typeface="Meiryo UI" panose="020B0604030504040204" pitchFamily="50" charset="-128"/>
                        </a:rPr>
                        <a:t>万</a:t>
                      </a:r>
                      <a:r>
                        <a:rPr kumimoji="1" lang="en-US" altLang="ja-JP" sz="1050" u="none" baseline="0" dirty="0">
                          <a:uFillTx/>
                          <a:latin typeface="Meiryo UI" panose="020B0604030504040204" pitchFamily="50" charset="-128"/>
                          <a:ea typeface="Meiryo UI" panose="020B0604030504040204" pitchFamily="50" charset="-128"/>
                        </a:rPr>
                        <a:t>TEU</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232219">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2014</a:t>
                      </a:r>
                      <a:r>
                        <a:rPr kumimoji="1" lang="ja-JP" altLang="en-US" sz="1050" u="none" baseline="0" dirty="0">
                          <a:uFillTx/>
                          <a:latin typeface="Meiryo UI" panose="020B0604030504040204" pitchFamily="50" charset="-128"/>
                          <a:ea typeface="Meiryo UI" panose="020B0604030504040204" pitchFamily="50" charset="-128"/>
                        </a:rPr>
                        <a:t>年</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+0.5%</a:t>
                      </a:r>
                      <a:endParaRPr kumimoji="1" lang="en-US" altLang="ja-JP"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lnSpc>
                          <a:spcPts val="1100"/>
                        </a:lnSpc>
                      </a:pPr>
                      <a:r>
                        <a:rPr kumimoji="1" lang="en-US" altLang="ja-JP" sz="1050" u="none" baseline="0" dirty="0">
                          <a:uFillTx/>
                          <a:latin typeface="Meiryo UI" panose="020B0604030504040204" pitchFamily="50" charset="-128"/>
                          <a:ea typeface="Meiryo UI" panose="020B0604030504040204" pitchFamily="50" charset="-128"/>
                        </a:rPr>
                        <a:t>+0.9</a:t>
                      </a:r>
                      <a:r>
                        <a:rPr kumimoji="1" lang="ja-JP" altLang="en-US" sz="1050" u="none" baseline="0" dirty="0">
                          <a:uFillTx/>
                          <a:latin typeface="Meiryo UI" panose="020B0604030504040204" pitchFamily="50" charset="-128"/>
                          <a:ea typeface="Meiryo UI" panose="020B0604030504040204" pitchFamily="50" charset="-128"/>
                        </a:rPr>
                        <a:t>万人　</a:t>
                      </a:r>
                      <a:r>
                        <a:rPr lang="en-US" altLang="ja-JP" sz="1050" baseline="30000" dirty="0">
                          <a:latin typeface="Meiryo UI" panose="020B0604030504040204" pitchFamily="50" charset="-128"/>
                          <a:ea typeface="Meiryo UI" panose="020B0604030504040204" pitchFamily="50" charset="-128"/>
                        </a:rPr>
                        <a:t>*2</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376</a:t>
                      </a:r>
                      <a:r>
                        <a:rPr kumimoji="1" lang="ja-JP" altLang="en-US" sz="1050" u="none" baseline="0" dirty="0">
                          <a:uFillTx/>
                          <a:latin typeface="Meiryo UI" panose="020B0604030504040204" pitchFamily="50" charset="-128"/>
                          <a:ea typeface="Meiryo UI" panose="020B0604030504040204" pitchFamily="50" charset="-128"/>
                        </a:rPr>
                        <a:t>万人</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74</a:t>
                      </a:r>
                      <a:r>
                        <a:rPr kumimoji="1" lang="ja-JP" altLang="en-US" sz="1050" u="none" baseline="0" dirty="0">
                          <a:uFillTx/>
                          <a:latin typeface="Meiryo UI" panose="020B0604030504040204" pitchFamily="50" charset="-128"/>
                          <a:ea typeface="Meiryo UI" panose="020B0604030504040204" pitchFamily="50" charset="-128"/>
                        </a:rPr>
                        <a:t>万トン</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4763" lvl="1" indent="0" algn="ctr">
                        <a:lnSpc>
                          <a:spcPts val="1100"/>
                        </a:lnSpc>
                      </a:pPr>
                      <a:r>
                        <a:rPr kumimoji="1" lang="en-US" altLang="ja-JP" sz="1050" u="none" baseline="0" dirty="0">
                          <a:uFillTx/>
                          <a:latin typeface="Meiryo UI" panose="020B0604030504040204" pitchFamily="50" charset="-128"/>
                          <a:ea typeface="Meiryo UI" panose="020B0604030504040204" pitchFamily="50" charset="-128"/>
                        </a:rPr>
                        <a:t>422</a:t>
                      </a:r>
                      <a:r>
                        <a:rPr kumimoji="1" lang="ja-JP" altLang="en-US" sz="1050" u="none" baseline="0" dirty="0">
                          <a:uFillTx/>
                          <a:latin typeface="Meiryo UI" panose="020B0604030504040204" pitchFamily="50" charset="-128"/>
                          <a:ea typeface="Meiryo UI" panose="020B0604030504040204" pitchFamily="50" charset="-128"/>
                        </a:rPr>
                        <a:t>万</a:t>
                      </a:r>
                      <a:r>
                        <a:rPr kumimoji="1" lang="en-US" altLang="ja-JP" sz="1050" u="none" baseline="0" dirty="0">
                          <a:uFillTx/>
                          <a:latin typeface="Meiryo UI" panose="020B0604030504040204" pitchFamily="50" charset="-128"/>
                          <a:ea typeface="Meiryo UI" panose="020B0604030504040204" pitchFamily="50" charset="-128"/>
                        </a:rPr>
                        <a:t>TEU</a:t>
                      </a:r>
                      <a:endParaRPr kumimoji="1" lang="ja-JP" altLang="en-US" sz="1050" u="none" baseline="0" dirty="0">
                        <a:solidFill>
                          <a:schemeClr val="tx1"/>
                        </a:solidFill>
                        <a:uFillTx/>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232219">
                <a:tc>
                  <a:txBody>
                    <a:bodyPr/>
                    <a:lstStyle/>
                    <a:p>
                      <a:pPr algn="ctr">
                        <a:lnSpc>
                          <a:spcPts val="1100"/>
                        </a:lnSpc>
                      </a:pPr>
                      <a:r>
                        <a:rPr kumimoji="1" lang="en-US" altLang="ja-JP" sz="1050" u="none" dirty="0">
                          <a:latin typeface="Meiryo UI" panose="020B0604030504040204" pitchFamily="50" charset="-128"/>
                          <a:ea typeface="Meiryo UI" panose="020B0604030504040204" pitchFamily="50" charset="-128"/>
                        </a:rPr>
                        <a:t>2013</a:t>
                      </a:r>
                      <a:r>
                        <a:rPr kumimoji="1" lang="ja-JP" altLang="en-US" sz="1050" u="none" dirty="0">
                          <a:latin typeface="Meiryo UI" panose="020B0604030504040204" pitchFamily="50" charset="-128"/>
                          <a:ea typeface="Meiryo UI" panose="020B0604030504040204" pitchFamily="50" charset="-128"/>
                        </a:rPr>
                        <a:t>年</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u="none" dirty="0">
                          <a:latin typeface="Meiryo UI" panose="020B0604030504040204" pitchFamily="50" charset="-128"/>
                          <a:ea typeface="Meiryo UI" panose="020B0604030504040204" pitchFamily="50" charset="-128"/>
                        </a:rPr>
                        <a:t>+1.0%</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lnSpc>
                          <a:spcPts val="1100"/>
                        </a:lnSpc>
                      </a:pPr>
                      <a:r>
                        <a:rPr kumimoji="1" lang="en-US" altLang="ja-JP" sz="1050" u="none" dirty="0">
                          <a:latin typeface="Meiryo UI" panose="020B0604030504040204" pitchFamily="50" charset="-128"/>
                          <a:ea typeface="Meiryo UI" panose="020B0604030504040204" pitchFamily="50" charset="-128"/>
                        </a:rPr>
                        <a:t>+7.6</a:t>
                      </a:r>
                      <a:r>
                        <a:rPr kumimoji="1" lang="ja-JP" altLang="en-US" sz="1050" u="none" dirty="0">
                          <a:latin typeface="Meiryo UI" panose="020B0604030504040204" pitchFamily="50" charset="-128"/>
                          <a:ea typeface="Meiryo UI" panose="020B0604030504040204" pitchFamily="50" charset="-128"/>
                        </a:rPr>
                        <a:t>万人　</a:t>
                      </a:r>
                      <a:r>
                        <a:rPr lang="en-US" altLang="ja-JP" sz="1000" baseline="30000" dirty="0">
                          <a:latin typeface="Meiryo UI" panose="020B0604030504040204" pitchFamily="50" charset="-128"/>
                          <a:ea typeface="Meiryo UI" panose="020B0604030504040204" pitchFamily="50" charset="-128"/>
                        </a:rPr>
                        <a:t>*2</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dirty="0">
                          <a:latin typeface="Meiryo UI" panose="020B0604030504040204" pitchFamily="50" charset="-128"/>
                          <a:ea typeface="Meiryo UI" panose="020B0604030504040204" pitchFamily="50" charset="-128"/>
                        </a:rPr>
                        <a:t>263</a:t>
                      </a:r>
                      <a:r>
                        <a:rPr kumimoji="1" lang="ja-JP" altLang="en-US" sz="1050" u="none" dirty="0">
                          <a:latin typeface="Meiryo UI" panose="020B0604030504040204" pitchFamily="50" charset="-128"/>
                          <a:ea typeface="Meiryo UI" panose="020B0604030504040204" pitchFamily="50" charset="-128"/>
                        </a:rPr>
                        <a:t>万人</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dirty="0">
                          <a:latin typeface="Meiryo UI" panose="020B0604030504040204" pitchFamily="50" charset="-128"/>
                          <a:ea typeface="Meiryo UI" panose="020B0604030504040204" pitchFamily="50" charset="-128"/>
                        </a:rPr>
                        <a:t>67</a:t>
                      </a:r>
                      <a:r>
                        <a:rPr kumimoji="1" lang="ja-JP" altLang="en-US" sz="1050" u="none" dirty="0">
                          <a:latin typeface="Meiryo UI" panose="020B0604030504040204" pitchFamily="50" charset="-128"/>
                          <a:ea typeface="Meiryo UI" panose="020B0604030504040204" pitchFamily="50" charset="-128"/>
                        </a:rPr>
                        <a:t>万トン</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u="none" dirty="0">
                          <a:latin typeface="Meiryo UI" panose="020B0604030504040204" pitchFamily="50" charset="-128"/>
                          <a:ea typeface="Meiryo UI" panose="020B0604030504040204" pitchFamily="50" charset="-128"/>
                        </a:rPr>
                        <a:t>424</a:t>
                      </a:r>
                      <a:r>
                        <a:rPr kumimoji="1" lang="ja-JP" altLang="en-US" sz="1050" u="none" dirty="0">
                          <a:latin typeface="Meiryo UI" panose="020B0604030504040204" pitchFamily="50" charset="-128"/>
                          <a:ea typeface="Meiryo UI" panose="020B0604030504040204" pitchFamily="50" charset="-128"/>
                        </a:rPr>
                        <a:t>万</a:t>
                      </a:r>
                      <a:r>
                        <a:rPr kumimoji="1" lang="en-US" altLang="ja-JP" sz="1050" u="none" dirty="0">
                          <a:latin typeface="Meiryo UI" panose="020B0604030504040204" pitchFamily="50" charset="-128"/>
                          <a:ea typeface="Meiryo UI" panose="020B0604030504040204" pitchFamily="50" charset="-128"/>
                        </a:rPr>
                        <a:t>TEU</a:t>
                      </a:r>
                      <a:endPar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r h="232219">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2012</a:t>
                      </a:r>
                      <a:r>
                        <a:rPr kumimoji="1" lang="ja-JP" altLang="en-US" sz="1050" dirty="0">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-0.2%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lnSpc>
                          <a:spcPts val="1100"/>
                        </a:lnSpc>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2.1</a:t>
                      </a:r>
                      <a:r>
                        <a:rPr kumimoji="1" lang="ja-JP" altLang="en-US" sz="1050" dirty="0">
                          <a:latin typeface="Meiryo UI" panose="020B0604030504040204" pitchFamily="50" charset="-128"/>
                          <a:ea typeface="Meiryo UI" panose="020B0604030504040204" pitchFamily="50" charset="-128"/>
                        </a:rPr>
                        <a:t>万人 </a:t>
                      </a:r>
                      <a:r>
                        <a:rPr lang="en-US" altLang="ja-JP" sz="1000" baseline="30000" dirty="0">
                          <a:latin typeface="Meiryo UI" panose="020B0604030504040204" pitchFamily="50" charset="-128"/>
                          <a:ea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203</a:t>
                      </a:r>
                      <a:r>
                        <a:rPr kumimoji="1" lang="ja-JP" altLang="en-US" sz="1050" dirty="0">
                          <a:latin typeface="Meiryo UI" panose="020B0604030504040204" pitchFamily="50" charset="-128"/>
                          <a:ea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69</a:t>
                      </a:r>
                      <a:r>
                        <a:rPr kumimoji="1" lang="ja-JP" altLang="en-US" sz="1050" dirty="0">
                          <a:latin typeface="Meiryo UI" panose="020B0604030504040204" pitchFamily="50" charset="-128"/>
                          <a:ea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419</a:t>
                      </a:r>
                      <a:r>
                        <a:rPr kumimoji="1" lang="ja-JP" altLang="en-US" sz="1050" dirty="0">
                          <a:latin typeface="Meiryo UI" panose="020B0604030504040204" pitchFamily="50" charset="-128"/>
                          <a:ea typeface="Meiryo UI" panose="020B0604030504040204" pitchFamily="50" charset="-128"/>
                        </a:rPr>
                        <a:t>万</a:t>
                      </a:r>
                      <a:r>
                        <a:rPr kumimoji="1" lang="en-US" altLang="ja-JP" sz="1050" dirty="0">
                          <a:latin typeface="Meiryo UI" panose="020B0604030504040204" pitchFamily="50" charset="-128"/>
                          <a:ea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6"/>
                  </a:ext>
                </a:extLst>
              </a:tr>
              <a:tr h="232219">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2011</a:t>
                      </a:r>
                      <a:r>
                        <a:rPr kumimoji="1" lang="ja-JP" altLang="en-US" sz="1050" dirty="0">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+2.0%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lnSpc>
                          <a:spcPts val="1100"/>
                        </a:lnSpc>
                      </a:pPr>
                      <a:r>
                        <a:rPr kumimoji="1" lang="en-US" altLang="ja-JP" sz="1050" dirty="0">
                          <a:latin typeface="Meiryo UI" panose="020B0604030504040204" pitchFamily="50" charset="-128"/>
                          <a:ea typeface="Meiryo UI" panose="020B0604030504040204" pitchFamily="50" charset="-128"/>
                        </a:rPr>
                        <a:t>+10.7</a:t>
                      </a:r>
                      <a:r>
                        <a:rPr kumimoji="1" lang="ja-JP" altLang="en-US" sz="1050" dirty="0">
                          <a:latin typeface="Meiryo UI" panose="020B0604030504040204" pitchFamily="50" charset="-128"/>
                          <a:ea typeface="Meiryo UI" panose="020B0604030504040204" pitchFamily="50" charset="-128"/>
                        </a:rPr>
                        <a:t>万人 </a:t>
                      </a:r>
                      <a:r>
                        <a:rPr lang="en-US" altLang="ja-JP" sz="1050" baseline="30000" dirty="0">
                          <a:latin typeface="Meiryo UI" panose="020B0604030504040204" pitchFamily="50" charset="-128"/>
                          <a:ea typeface="Meiryo UI" panose="020B0604030504040204" pitchFamily="50" charset="-128"/>
                        </a:rPr>
                        <a:t>*2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158</a:t>
                      </a:r>
                      <a:r>
                        <a:rPr kumimoji="1" lang="ja-JP" altLang="en-US" sz="1050" dirty="0">
                          <a:latin typeface="Meiryo UI" panose="020B0604030504040204" pitchFamily="50" charset="-128"/>
                          <a:ea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71</a:t>
                      </a:r>
                      <a:r>
                        <a:rPr kumimoji="1" lang="ja-JP" altLang="en-US" sz="1050" dirty="0">
                          <a:latin typeface="Meiryo UI" panose="020B0604030504040204" pitchFamily="50" charset="-128"/>
                          <a:ea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427</a:t>
                      </a:r>
                      <a:r>
                        <a:rPr kumimoji="1" lang="ja-JP" altLang="en-US" sz="1050" dirty="0">
                          <a:latin typeface="Meiryo UI" panose="020B0604030504040204" pitchFamily="50" charset="-128"/>
                          <a:ea typeface="Meiryo UI" panose="020B0604030504040204" pitchFamily="50" charset="-128"/>
                        </a:rPr>
                        <a:t>万</a:t>
                      </a:r>
                      <a:r>
                        <a:rPr kumimoji="1" lang="en-US" altLang="ja-JP" sz="1050" dirty="0">
                          <a:latin typeface="Meiryo UI" panose="020B0604030504040204" pitchFamily="50" charset="-128"/>
                          <a:ea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7"/>
                  </a:ext>
                </a:extLst>
              </a:tr>
              <a:tr h="232219">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2010</a:t>
                      </a:r>
                      <a:r>
                        <a:rPr kumimoji="1" lang="ja-JP" altLang="en-US" sz="1050" dirty="0">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+1.7%</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lnSpc>
                          <a:spcPts val="1100"/>
                        </a:lnSpc>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万人 </a:t>
                      </a:r>
                      <a:r>
                        <a:rPr lang="en-US" altLang="ja-JP" sz="1000" baseline="30000" dirty="0">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235</a:t>
                      </a:r>
                      <a:r>
                        <a:rPr kumimoji="1" lang="ja-JP" altLang="en-US" sz="1050" dirty="0">
                          <a:latin typeface="Meiryo UI" panose="020B0604030504040204" pitchFamily="50" charset="-128"/>
                          <a:ea typeface="Meiryo UI" panose="020B0604030504040204" pitchFamily="50" charset="-128"/>
                        </a:rPr>
                        <a:t>万人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75</a:t>
                      </a:r>
                      <a:r>
                        <a:rPr kumimoji="1" lang="ja-JP" altLang="en-US" sz="1050" dirty="0">
                          <a:latin typeface="Meiryo UI" panose="020B0604030504040204" pitchFamily="50" charset="-128"/>
                          <a:ea typeface="Meiryo UI" panose="020B0604030504040204" pitchFamily="50" charset="-128"/>
                        </a:rPr>
                        <a:t>万トン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100"/>
                        </a:lnSpc>
                      </a:pPr>
                      <a:r>
                        <a:rPr kumimoji="1" lang="en-US" altLang="ja-JP" sz="1050" dirty="0">
                          <a:latin typeface="Meiryo UI" panose="020B0604030504040204" pitchFamily="50" charset="-128"/>
                          <a:ea typeface="Meiryo UI" panose="020B0604030504040204" pitchFamily="50" charset="-128"/>
                        </a:rPr>
                        <a:t>400</a:t>
                      </a:r>
                      <a:r>
                        <a:rPr kumimoji="1" lang="ja-JP" altLang="en-US" sz="1050" dirty="0">
                          <a:latin typeface="Meiryo UI" panose="020B0604030504040204" pitchFamily="50" charset="-128"/>
                          <a:ea typeface="Meiryo UI" panose="020B0604030504040204" pitchFamily="50" charset="-128"/>
                        </a:rPr>
                        <a:t>万</a:t>
                      </a:r>
                      <a:r>
                        <a:rPr kumimoji="1" lang="en-US" altLang="ja-JP" sz="1050" dirty="0">
                          <a:latin typeface="Meiryo UI" panose="020B0604030504040204" pitchFamily="50" charset="-128"/>
                          <a:ea typeface="Meiryo UI" panose="020B0604030504040204" pitchFamily="50" charset="-128"/>
                        </a:rPr>
                        <a:t>TEU</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8"/>
                  </a:ext>
                </a:extLst>
              </a:tr>
            </a:tbl>
          </a:graphicData>
        </a:graphic>
      </p:graphicFrame>
      <p:sp>
        <p:nvSpPr>
          <p:cNvPr id="6" name="テキスト ボックス 5"/>
          <p:cNvSpPr txBox="1"/>
          <p:nvPr/>
        </p:nvSpPr>
        <p:spPr>
          <a:xfrm>
            <a:off x="520342" y="6453336"/>
            <a:ext cx="8172000" cy="261610"/>
          </a:xfrm>
          <a:prstGeom prst="rect">
            <a:avLst/>
          </a:prstGeom>
          <a:noFill/>
        </p:spPr>
        <p:txBody>
          <a:bodyPr wrap="square" rtlCol="0">
            <a:spAutoFit/>
          </a:bodyPr>
          <a:lstStyle/>
          <a:p>
            <a:r>
              <a:rPr lang="en-US" altLang="ja-JP" sz="1100" baseline="300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フィートコンテナを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単位として、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が取り扱える貨物量を表す単位</a:t>
            </a:r>
            <a:r>
              <a:rPr lang="en-US" altLang="ja-JP" sz="1100" baseline="30000" dirty="0">
                <a:latin typeface="Meiryo UI" panose="020B0604030504040204" pitchFamily="50" charset="-128"/>
                <a:ea typeface="Meiryo UI" panose="020B0604030504040204" pitchFamily="50" charset="-128"/>
                <a:cs typeface="Meiryo UI" panose="020B0604030504040204" pitchFamily="50" charset="-128"/>
              </a:rPr>
              <a:t>*    2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16112" y="3489026"/>
            <a:ext cx="1939366"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これまでの実績</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39098" y="40927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22802" y="59887"/>
            <a:ext cx="7576855" cy="338554"/>
          </a:xfrm>
          <a:prstGeom prst="rect">
            <a:avLst/>
          </a:prstGeom>
          <a:noFill/>
        </p:spPr>
        <p:txBody>
          <a:bodyPr wrap="square" rtlCol="0">
            <a:spAutoFit/>
          </a:bodyPr>
          <a:lstStyle/>
          <a:p>
            <a:pPr lvl="0" defTabSz="957700">
              <a:defRPr/>
            </a:pPr>
            <a:r>
              <a:rPr lang="ja-JP" altLang="en-US" sz="1600" dirty="0">
                <a:latin typeface="Meiryo UI" panose="020B0604030504040204" pitchFamily="50" charset="-128"/>
                <a:ea typeface="Meiryo UI" panose="020B0604030504040204" pitchFamily="50" charset="-128"/>
              </a:rPr>
              <a:t>２．主な取組　（１）府市一体の成長戦略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大阪の成長戦略</a:t>
            </a:r>
            <a:r>
              <a:rPr lang="en-US" altLang="ja-JP" sz="1600" dirty="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196763" y="457631"/>
            <a:ext cx="8572941" cy="307777"/>
          </a:xfrm>
          <a:prstGeom prst="rect">
            <a:avLst/>
          </a:prstGeom>
          <a:noFill/>
        </p:spPr>
        <p:txBody>
          <a:bodyPr wrap="square" rtlCol="0">
            <a:spAutoFit/>
          </a:bodyPr>
          <a:lstStyle/>
          <a:p>
            <a:pPr lvl="0" defTabSz="957700">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成長戦略における成長目標</a:t>
            </a:r>
            <a:r>
              <a:rPr lang="ja-JP" altLang="en-US" sz="1050" b="1" dirty="0">
                <a:solidFill>
                  <a:prstClr val="black"/>
                </a:solidFill>
                <a:latin typeface="Meiryo UI" panose="020B0604030504040204" pitchFamily="50" charset="-128"/>
                <a:ea typeface="Meiryo UI" panose="020B0604030504040204" pitchFamily="50" charset="-128"/>
              </a:rPr>
              <a:t>（概ね</a:t>
            </a:r>
            <a:r>
              <a:rPr lang="en-US" altLang="ja-JP" sz="1050" b="1" dirty="0">
                <a:solidFill>
                  <a:prstClr val="black"/>
                </a:solidFill>
                <a:latin typeface="Meiryo UI" panose="020B0604030504040204" pitchFamily="50" charset="-128"/>
                <a:ea typeface="Meiryo UI" panose="020B0604030504040204" pitchFamily="50" charset="-128"/>
              </a:rPr>
              <a:t>2020</a:t>
            </a:r>
            <a:r>
              <a:rPr lang="ja-JP" altLang="en-US" sz="1050" b="1" dirty="0">
                <a:solidFill>
                  <a:prstClr val="black"/>
                </a:solidFill>
                <a:latin typeface="Meiryo UI" panose="020B0604030504040204" pitchFamily="50" charset="-128"/>
                <a:ea typeface="Meiryo UI" panose="020B0604030504040204" pitchFamily="50" charset="-128"/>
              </a:rPr>
              <a:t>年を目途）</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050" b="1" dirty="0">
                <a:solidFill>
                  <a:prstClr val="black"/>
                </a:solidFill>
                <a:latin typeface="Meiryo UI" panose="020B0604030504040204" pitchFamily="50" charset="-128"/>
                <a:ea typeface="Meiryo UI" panose="020B0604030504040204" pitchFamily="50" charset="-128"/>
              </a:rPr>
              <a:t>※2018</a:t>
            </a:r>
            <a:r>
              <a:rPr lang="ja-JP" altLang="en-US" sz="1050" b="1" dirty="0">
                <a:solidFill>
                  <a:prstClr val="black"/>
                </a:solidFill>
                <a:latin typeface="Meiryo UI" panose="020B0604030504040204" pitchFamily="50" charset="-128"/>
                <a:ea typeface="Meiryo UI" panose="020B0604030504040204" pitchFamily="50" charset="-128"/>
              </a:rPr>
              <a:t>年</a:t>
            </a:r>
            <a:r>
              <a:rPr lang="en-US" altLang="ja-JP" sz="1050" b="1" dirty="0">
                <a:solidFill>
                  <a:prstClr val="black"/>
                </a:solidFill>
                <a:latin typeface="Meiryo UI" panose="020B0604030504040204" pitchFamily="50" charset="-128"/>
                <a:ea typeface="Meiryo UI" panose="020B0604030504040204" pitchFamily="50" charset="-128"/>
              </a:rPr>
              <a:t>3</a:t>
            </a:r>
            <a:r>
              <a:rPr lang="ja-JP" altLang="en-US" sz="1050" b="1" dirty="0">
                <a:solidFill>
                  <a:prstClr val="black"/>
                </a:solidFill>
                <a:latin typeface="Meiryo UI" panose="020B0604030504040204" pitchFamily="50" charset="-128"/>
                <a:ea typeface="Meiryo UI" panose="020B0604030504040204" pitchFamily="50" charset="-128"/>
              </a:rPr>
              <a:t>月改訂版</a:t>
            </a:r>
          </a:p>
        </p:txBody>
      </p:sp>
      <p:sp>
        <p:nvSpPr>
          <p:cNvPr id="4" name="角丸四角形 3"/>
          <p:cNvSpPr/>
          <p:nvPr/>
        </p:nvSpPr>
        <p:spPr>
          <a:xfrm>
            <a:off x="507248" y="808386"/>
            <a:ext cx="1204686" cy="432000"/>
          </a:xfrm>
          <a:prstGeom prst="roundRect">
            <a:avLst/>
          </a:prstGeom>
          <a:solidFill>
            <a:schemeClr val="accent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実質成長率</a:t>
            </a:r>
          </a:p>
        </p:txBody>
      </p:sp>
      <p:sp>
        <p:nvSpPr>
          <p:cNvPr id="11" name="角丸四角形 10"/>
          <p:cNvSpPr/>
          <p:nvPr/>
        </p:nvSpPr>
        <p:spPr>
          <a:xfrm>
            <a:off x="507248" y="1896674"/>
            <a:ext cx="1204686" cy="432000"/>
          </a:xfrm>
          <a:prstGeom prst="roundRect">
            <a:avLst/>
          </a:prstGeom>
          <a:solidFill>
            <a:schemeClr val="accent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来阪外国人</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旅行者数</a:t>
            </a:r>
            <a:endParaRPr kumimoji="1" lang="ja-JP" altLang="en-US" sz="1200" b="1" dirty="0">
              <a:latin typeface="Meiryo UI" panose="020B0604030504040204" pitchFamily="50" charset="-128"/>
              <a:ea typeface="Meiryo UI" panose="020B0604030504040204" pitchFamily="50" charset="-128"/>
            </a:endParaRPr>
          </a:p>
        </p:txBody>
      </p:sp>
      <p:sp>
        <p:nvSpPr>
          <p:cNvPr id="13" name="角丸四角形 12"/>
          <p:cNvSpPr/>
          <p:nvPr/>
        </p:nvSpPr>
        <p:spPr>
          <a:xfrm>
            <a:off x="507248" y="1333547"/>
            <a:ext cx="1204686" cy="432000"/>
          </a:xfrm>
          <a:prstGeom prst="roundRect">
            <a:avLst/>
          </a:prstGeom>
          <a:solidFill>
            <a:schemeClr val="accent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雇用創出</a:t>
            </a:r>
            <a:endParaRPr kumimoji="1" lang="ja-JP" altLang="en-US" sz="1200" b="1" dirty="0">
              <a:latin typeface="Meiryo UI" panose="020B0604030504040204" pitchFamily="50" charset="-128"/>
              <a:ea typeface="Meiryo UI" panose="020B0604030504040204" pitchFamily="50" charset="-128"/>
            </a:endParaRPr>
          </a:p>
        </p:txBody>
      </p:sp>
      <p:sp>
        <p:nvSpPr>
          <p:cNvPr id="14" name="角丸四角形 13"/>
          <p:cNvSpPr/>
          <p:nvPr/>
        </p:nvSpPr>
        <p:spPr>
          <a:xfrm>
            <a:off x="507248" y="2429371"/>
            <a:ext cx="1204686" cy="432000"/>
          </a:xfrm>
          <a:prstGeom prst="roundRect">
            <a:avLst/>
          </a:prstGeom>
          <a:solidFill>
            <a:schemeClr val="accent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貨物取扱量</a:t>
            </a:r>
            <a:endParaRPr kumimoji="1" lang="ja-JP" altLang="en-US" sz="1200" b="1" dirty="0">
              <a:latin typeface="Meiryo UI" panose="020B0604030504040204" pitchFamily="50" charset="-128"/>
              <a:ea typeface="Meiryo UI" panose="020B0604030504040204" pitchFamily="50" charset="-128"/>
            </a:endParaRPr>
          </a:p>
        </p:txBody>
      </p:sp>
      <p:sp>
        <p:nvSpPr>
          <p:cNvPr id="15" name="V 字形矢印 14"/>
          <p:cNvSpPr/>
          <p:nvPr/>
        </p:nvSpPr>
        <p:spPr>
          <a:xfrm>
            <a:off x="1807998" y="935142"/>
            <a:ext cx="144000" cy="216000"/>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游ゴシック" panose="020B0400000000000000" pitchFamily="50" charset="-128"/>
              <a:ea typeface="游ゴシック" panose="020B0400000000000000" pitchFamily="50" charset="-128"/>
            </a:endParaRPr>
          </a:p>
        </p:txBody>
      </p:sp>
      <p:sp>
        <p:nvSpPr>
          <p:cNvPr id="16" name="V 字形矢印 15"/>
          <p:cNvSpPr/>
          <p:nvPr/>
        </p:nvSpPr>
        <p:spPr>
          <a:xfrm>
            <a:off x="1807998" y="1435886"/>
            <a:ext cx="144000" cy="216000"/>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游ゴシック" panose="020B0400000000000000" pitchFamily="50" charset="-128"/>
              <a:ea typeface="游ゴシック" panose="020B0400000000000000" pitchFamily="50" charset="-128"/>
            </a:endParaRPr>
          </a:p>
        </p:txBody>
      </p:sp>
      <p:sp>
        <p:nvSpPr>
          <p:cNvPr id="17" name="V 字形矢印 16"/>
          <p:cNvSpPr/>
          <p:nvPr/>
        </p:nvSpPr>
        <p:spPr>
          <a:xfrm>
            <a:off x="1807998" y="2023716"/>
            <a:ext cx="144000" cy="216000"/>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游ゴシック" panose="020B0400000000000000" pitchFamily="50" charset="-128"/>
              <a:ea typeface="游ゴシック" panose="020B0400000000000000" pitchFamily="50" charset="-128"/>
            </a:endParaRPr>
          </a:p>
        </p:txBody>
      </p:sp>
      <p:sp>
        <p:nvSpPr>
          <p:cNvPr id="18" name="V 字形矢印 17"/>
          <p:cNvSpPr/>
          <p:nvPr/>
        </p:nvSpPr>
        <p:spPr>
          <a:xfrm>
            <a:off x="1807998" y="2524455"/>
            <a:ext cx="144000" cy="216000"/>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2013432" y="882655"/>
            <a:ext cx="2124000" cy="307777"/>
          </a:xfrm>
          <a:prstGeom prst="rect">
            <a:avLst/>
          </a:prstGeom>
          <a:noFill/>
        </p:spPr>
        <p:txBody>
          <a:bodyPr wrap="square" rtlCol="0">
            <a:spAutoFit/>
          </a:bodyPr>
          <a:lstStyle/>
          <a:p>
            <a:pPr lvl="0" defTabSz="957700">
              <a:defRPr/>
            </a:pPr>
            <a:r>
              <a:rPr lang="ja-JP" altLang="en-US" sz="1400" b="1" dirty="0">
                <a:solidFill>
                  <a:prstClr val="black"/>
                </a:solidFill>
                <a:latin typeface="Meiryo UI" panose="020B0604030504040204" pitchFamily="50" charset="-128"/>
                <a:ea typeface="Meiryo UI" panose="020B0604030504040204" pitchFamily="50" charset="-128"/>
              </a:rPr>
              <a:t>年平均２％以上</a:t>
            </a:r>
          </a:p>
        </p:txBody>
      </p:sp>
      <p:sp>
        <p:nvSpPr>
          <p:cNvPr id="20" name="テキスト ボックス 19"/>
          <p:cNvSpPr txBox="1"/>
          <p:nvPr/>
        </p:nvSpPr>
        <p:spPr>
          <a:xfrm>
            <a:off x="2013432" y="1397909"/>
            <a:ext cx="2124000" cy="307777"/>
          </a:xfrm>
          <a:prstGeom prst="rect">
            <a:avLst/>
          </a:prstGeom>
          <a:noFill/>
        </p:spPr>
        <p:txBody>
          <a:bodyPr wrap="square" rtlCol="0">
            <a:spAutoFit/>
          </a:bodyPr>
          <a:lstStyle/>
          <a:p>
            <a:pPr lvl="0" defTabSz="957700">
              <a:defRPr/>
            </a:pPr>
            <a:r>
              <a:rPr lang="ja-JP" altLang="en-US" sz="1400" b="1" dirty="0">
                <a:solidFill>
                  <a:prstClr val="black"/>
                </a:solidFill>
                <a:latin typeface="Meiryo UI" panose="020B0604030504040204" pitchFamily="50" charset="-128"/>
                <a:ea typeface="Meiryo UI" panose="020B0604030504040204" pitchFamily="50" charset="-128"/>
              </a:rPr>
              <a:t>年平均１万人以上</a:t>
            </a:r>
          </a:p>
        </p:txBody>
      </p:sp>
      <p:sp>
        <p:nvSpPr>
          <p:cNvPr id="21" name="テキスト ボックス 20"/>
          <p:cNvSpPr txBox="1"/>
          <p:nvPr/>
        </p:nvSpPr>
        <p:spPr>
          <a:xfrm>
            <a:off x="2013432" y="1869621"/>
            <a:ext cx="2500505" cy="523220"/>
          </a:xfrm>
          <a:prstGeom prst="rect">
            <a:avLst/>
          </a:prstGeom>
          <a:noFill/>
        </p:spPr>
        <p:txBody>
          <a:bodyPr wrap="square" rtlCol="0">
            <a:spAutoFit/>
          </a:bodyPr>
          <a:lstStyle/>
          <a:p>
            <a:pPr lvl="0" defTabSz="957700">
              <a:defRPr/>
            </a:pPr>
            <a:r>
              <a:rPr lang="en-US" altLang="ja-JP" sz="1400" b="1" dirty="0">
                <a:solidFill>
                  <a:prstClr val="black"/>
                </a:solidFill>
                <a:latin typeface="Meiryo UI" panose="020B0604030504040204" pitchFamily="50" charset="-128"/>
                <a:ea typeface="Meiryo UI" panose="020B0604030504040204" pitchFamily="50" charset="-128"/>
              </a:rPr>
              <a:t>2020</a:t>
            </a:r>
            <a:r>
              <a:rPr lang="ja-JP" altLang="en-US" sz="1400" b="1" dirty="0">
                <a:solidFill>
                  <a:prstClr val="black"/>
                </a:solidFill>
                <a:latin typeface="Meiryo UI" panose="020B0604030504040204" pitchFamily="50" charset="-128"/>
                <a:ea typeface="Meiryo UI" panose="020B0604030504040204" pitchFamily="50" charset="-128"/>
              </a:rPr>
              <a:t>年に年間</a:t>
            </a:r>
            <a:r>
              <a:rPr lang="en-US" altLang="ja-JP" sz="1400" b="1" dirty="0">
                <a:solidFill>
                  <a:prstClr val="black"/>
                </a:solidFill>
                <a:latin typeface="Meiryo UI" panose="020B0604030504040204" pitchFamily="50" charset="-128"/>
                <a:ea typeface="Meiryo UI" panose="020B0604030504040204" pitchFamily="50" charset="-128"/>
              </a:rPr>
              <a:t>1,300</a:t>
            </a:r>
            <a:r>
              <a:rPr lang="ja-JP" altLang="en-US" sz="1400" b="1" dirty="0">
                <a:solidFill>
                  <a:prstClr val="black"/>
                </a:solidFill>
                <a:latin typeface="Meiryo UI" panose="020B0604030504040204" pitchFamily="50" charset="-128"/>
                <a:ea typeface="Meiryo UI" panose="020B0604030504040204" pitchFamily="50" charset="-128"/>
              </a:rPr>
              <a:t>万人が大阪に</a:t>
            </a:r>
          </a:p>
        </p:txBody>
      </p:sp>
      <p:sp>
        <p:nvSpPr>
          <p:cNvPr id="22" name="テキスト ボックス 21"/>
          <p:cNvSpPr txBox="1"/>
          <p:nvPr/>
        </p:nvSpPr>
        <p:spPr>
          <a:xfrm>
            <a:off x="2013432" y="2398345"/>
            <a:ext cx="4909879" cy="523220"/>
          </a:xfrm>
          <a:prstGeom prst="rect">
            <a:avLst/>
          </a:prstGeom>
          <a:noFill/>
        </p:spPr>
        <p:txBody>
          <a:bodyPr wrap="square" rtlCol="0">
            <a:spAutoFit/>
          </a:bodyPr>
          <a:lstStyle/>
          <a:p>
            <a:pPr lvl="0" defTabSz="957700">
              <a:defRPr/>
            </a:pPr>
            <a:r>
              <a:rPr lang="en-US" altLang="ja-JP" sz="1400" b="1" dirty="0">
                <a:solidFill>
                  <a:prstClr val="black"/>
                </a:solidFill>
                <a:latin typeface="Meiryo UI" panose="020B0604030504040204" pitchFamily="50" charset="-128"/>
                <a:ea typeface="Meiryo UI" panose="020B0604030504040204" pitchFamily="50" charset="-128"/>
              </a:rPr>
              <a:t>2020</a:t>
            </a:r>
            <a:r>
              <a:rPr lang="ja-JP" altLang="en-US" sz="1400" b="1" dirty="0">
                <a:solidFill>
                  <a:prstClr val="black"/>
                </a:solidFill>
                <a:latin typeface="Meiryo UI" panose="020B0604030504040204" pitchFamily="50" charset="-128"/>
                <a:ea typeface="Meiryo UI" panose="020B0604030504040204" pitchFamily="50" charset="-128"/>
              </a:rPr>
              <a:t>年に関空</a:t>
            </a:r>
            <a:r>
              <a:rPr lang="en-US" altLang="ja-JP" sz="1400" b="1" dirty="0">
                <a:solidFill>
                  <a:prstClr val="black"/>
                </a:solidFill>
                <a:latin typeface="Meiryo UI" panose="020B0604030504040204" pitchFamily="50" charset="-128"/>
                <a:ea typeface="Meiryo UI" panose="020B0604030504040204" pitchFamily="50" charset="-128"/>
              </a:rPr>
              <a:t>123</a:t>
            </a:r>
            <a:r>
              <a:rPr lang="ja-JP" altLang="en-US" sz="1400" b="1" dirty="0">
                <a:solidFill>
                  <a:prstClr val="black"/>
                </a:solidFill>
                <a:latin typeface="Meiryo UI" panose="020B0604030504040204" pitchFamily="50" charset="-128"/>
                <a:ea typeface="Meiryo UI" panose="020B0604030504040204" pitchFamily="50" charset="-128"/>
              </a:rPr>
              <a:t>万トン</a:t>
            </a:r>
            <a:r>
              <a:rPr lang="en-US" altLang="ja-JP" sz="1400" b="1" dirty="0">
                <a:solidFill>
                  <a:prstClr val="black"/>
                </a:solidFill>
                <a:latin typeface="Meiryo UI" panose="020B0604030504040204" pitchFamily="50" charset="-128"/>
                <a:ea typeface="Meiryo UI" panose="020B0604030504040204" pitchFamily="50" charset="-128"/>
              </a:rPr>
              <a:t>(2009</a:t>
            </a:r>
            <a:r>
              <a:rPr lang="ja-JP" altLang="en-US" sz="1400" b="1" dirty="0">
                <a:solidFill>
                  <a:prstClr val="black"/>
                </a:solidFill>
                <a:latin typeface="Meiryo UI" panose="020B0604030504040204" pitchFamily="50" charset="-128"/>
                <a:ea typeface="Meiryo UI" panose="020B0604030504040204" pitchFamily="50" charset="-128"/>
              </a:rPr>
              <a:t>年度比</a:t>
            </a:r>
            <a:r>
              <a:rPr lang="en-US" altLang="ja-JP" sz="1400" b="1" dirty="0">
                <a:solidFill>
                  <a:prstClr val="black"/>
                </a:solidFill>
                <a:latin typeface="Meiryo UI" panose="020B0604030504040204" pitchFamily="50" charset="-128"/>
                <a:ea typeface="Meiryo UI" panose="020B0604030504040204" pitchFamily="50" charset="-128"/>
              </a:rPr>
              <a:t>60</a:t>
            </a:r>
            <a:r>
              <a:rPr lang="ja-JP" altLang="en-US" sz="1400" b="1" dirty="0">
                <a:solidFill>
                  <a:prstClr val="black"/>
                </a:solidFill>
                <a:latin typeface="Meiryo UI" panose="020B0604030504040204" pitchFamily="50" charset="-128"/>
                <a:ea typeface="Meiryo UI" panose="020B0604030504040204" pitchFamily="50" charset="-128"/>
              </a:rPr>
              <a:t>万トン増）、</a:t>
            </a:r>
          </a:p>
          <a:p>
            <a:pPr lvl="0" defTabSz="957700">
              <a:defRPr/>
            </a:pPr>
            <a:r>
              <a:rPr lang="ja-JP" altLang="en-US" sz="1400" b="1" dirty="0">
                <a:solidFill>
                  <a:prstClr val="black"/>
                </a:solidFill>
                <a:latin typeface="Meiryo UI" panose="020B0604030504040204" pitchFamily="50" charset="-128"/>
                <a:ea typeface="Meiryo UI" panose="020B0604030504040204" pitchFamily="50" charset="-128"/>
              </a:rPr>
              <a:t>　　　　　　　阪神港</a:t>
            </a:r>
            <a:r>
              <a:rPr lang="en-US" altLang="ja-JP" sz="1400" b="1" dirty="0">
                <a:solidFill>
                  <a:prstClr val="black"/>
                </a:solidFill>
                <a:latin typeface="Meiryo UI" panose="020B0604030504040204" pitchFamily="50" charset="-128"/>
                <a:ea typeface="Meiryo UI" panose="020B0604030504040204" pitchFamily="50" charset="-128"/>
              </a:rPr>
              <a:t>590</a:t>
            </a:r>
            <a:r>
              <a:rPr lang="ja-JP" altLang="en-US" sz="1400" b="1" dirty="0">
                <a:solidFill>
                  <a:prstClr val="black"/>
                </a:solidFill>
                <a:latin typeface="Meiryo UI" panose="020B0604030504040204" pitchFamily="50" charset="-128"/>
                <a:ea typeface="Meiryo UI" panose="020B0604030504040204" pitchFamily="50" charset="-128"/>
              </a:rPr>
              <a:t>万</a:t>
            </a:r>
            <a:r>
              <a:rPr lang="en-US" altLang="ja-JP" sz="1400" b="1" dirty="0">
                <a:solidFill>
                  <a:prstClr val="black"/>
                </a:solidFill>
                <a:latin typeface="Meiryo UI" panose="020B0604030504040204" pitchFamily="50" charset="-128"/>
                <a:ea typeface="Meiryo UI" panose="020B0604030504040204" pitchFamily="50" charset="-128"/>
              </a:rPr>
              <a:t>TEU</a:t>
            </a:r>
            <a:r>
              <a:rPr lang="en-US" altLang="ja-JP" sz="1400" b="1" baseline="30000" dirty="0">
                <a:solidFill>
                  <a:prstClr val="black"/>
                </a:solidFill>
                <a:latin typeface="Meiryo UI" panose="020B0604030504040204" pitchFamily="50" charset="-128"/>
                <a:ea typeface="Meiryo UI" panose="020B0604030504040204" pitchFamily="50" charset="-128"/>
              </a:rPr>
              <a:t>*1</a:t>
            </a:r>
            <a:r>
              <a:rPr lang="en-US" altLang="ja-JP" sz="1400" b="1" dirty="0">
                <a:solidFill>
                  <a:prstClr val="black"/>
                </a:solidFill>
                <a:latin typeface="Meiryo UI" panose="020B0604030504040204" pitchFamily="50" charset="-128"/>
                <a:ea typeface="Meiryo UI" panose="020B0604030504040204" pitchFamily="50" charset="-128"/>
              </a:rPr>
              <a:t>(2008</a:t>
            </a:r>
            <a:r>
              <a:rPr lang="ja-JP" altLang="en-US" sz="1400" b="1" dirty="0">
                <a:solidFill>
                  <a:prstClr val="black"/>
                </a:solidFill>
                <a:latin typeface="Meiryo UI" panose="020B0604030504040204" pitchFamily="50" charset="-128"/>
                <a:ea typeface="Meiryo UI" panose="020B0604030504040204" pitchFamily="50" charset="-128"/>
              </a:rPr>
              <a:t>年比</a:t>
            </a:r>
            <a:r>
              <a:rPr lang="en-US" altLang="ja-JP" sz="1400" b="1" dirty="0">
                <a:solidFill>
                  <a:prstClr val="black"/>
                </a:solidFill>
                <a:latin typeface="Meiryo UI" panose="020B0604030504040204" pitchFamily="50" charset="-128"/>
                <a:ea typeface="Meiryo UI" panose="020B0604030504040204" pitchFamily="50" charset="-128"/>
              </a:rPr>
              <a:t>190</a:t>
            </a:r>
            <a:r>
              <a:rPr lang="ja-JP" altLang="en-US" sz="1400" b="1" dirty="0">
                <a:solidFill>
                  <a:prstClr val="black"/>
                </a:solidFill>
                <a:latin typeface="Meiryo UI" panose="020B0604030504040204" pitchFamily="50" charset="-128"/>
                <a:ea typeface="Meiryo UI" panose="020B0604030504040204" pitchFamily="50" charset="-128"/>
              </a:rPr>
              <a:t>万</a:t>
            </a:r>
            <a:r>
              <a:rPr lang="en-US" altLang="ja-JP" sz="1400" b="1" dirty="0">
                <a:solidFill>
                  <a:prstClr val="black"/>
                </a:solidFill>
                <a:latin typeface="Meiryo UI" panose="020B0604030504040204" pitchFamily="50" charset="-128"/>
                <a:ea typeface="Meiryo UI" panose="020B0604030504040204" pitchFamily="50" charset="-128"/>
              </a:rPr>
              <a:t>TEU</a:t>
            </a:r>
            <a:r>
              <a:rPr lang="ja-JP" altLang="en-US" sz="1400" b="1" dirty="0">
                <a:solidFill>
                  <a:prstClr val="black"/>
                </a:solidFill>
                <a:latin typeface="Meiryo UI" panose="020B0604030504040204" pitchFamily="50" charset="-128"/>
                <a:ea typeface="Meiryo UI" panose="020B0604030504040204" pitchFamily="50" charset="-128"/>
              </a:rPr>
              <a:t>増）</a:t>
            </a:r>
          </a:p>
        </p:txBody>
      </p:sp>
      <p:sp>
        <p:nvSpPr>
          <p:cNvPr id="23" name="テキスト ボックス 22"/>
          <p:cNvSpPr txBox="1"/>
          <p:nvPr/>
        </p:nvSpPr>
        <p:spPr>
          <a:xfrm>
            <a:off x="4495058" y="814551"/>
            <a:ext cx="4335455" cy="430887"/>
          </a:xfrm>
          <a:prstGeom prst="rect">
            <a:avLst/>
          </a:prstGeom>
          <a:noFill/>
        </p:spPr>
        <p:txBody>
          <a:bodyPr wrap="square" rtlCol="0">
            <a:spAutoFit/>
          </a:bodyPr>
          <a:lstStyle/>
          <a:p>
            <a:pPr marL="171450" lvl="0" indent="-171450" defTabSz="957700">
              <a:buFont typeface="Arial" panose="020B0604020202020204" pitchFamily="34" charset="0"/>
              <a:buChar char="•"/>
              <a:defRPr/>
            </a:pPr>
            <a:r>
              <a:rPr lang="ja-JP" altLang="en-US" sz="1100" dirty="0">
                <a:latin typeface="Meiryo UI" panose="020B0604030504040204" pitchFamily="50" charset="-128"/>
                <a:ea typeface="Meiryo UI" panose="020B0604030504040204" pitchFamily="50" charset="-128"/>
              </a:rPr>
              <a:t>成長戦略の主な取組（観光振興、産業振興、総合特区等）による</a:t>
            </a:r>
            <a:r>
              <a:rPr lang="en-US" altLang="ja-JP" sz="1100" dirty="0">
                <a:latin typeface="Meiryo UI" panose="020B0604030504040204" pitchFamily="50" charset="-128"/>
                <a:ea typeface="Meiryo UI" panose="020B0604030504040204" pitchFamily="50" charset="-128"/>
              </a:rPr>
              <a:t>GRP</a:t>
            </a:r>
            <a:r>
              <a:rPr lang="ja-JP" altLang="en-US" sz="1100" dirty="0">
                <a:latin typeface="Meiryo UI" panose="020B0604030504040204" pitchFamily="50" charset="-128"/>
                <a:ea typeface="Meiryo UI" panose="020B0604030504040204" pitchFamily="50" charset="-128"/>
              </a:rPr>
              <a:t>（域内総生産）押し上げ効果などをもとに目標として設定。</a:t>
            </a:r>
          </a:p>
        </p:txBody>
      </p:sp>
      <p:sp>
        <p:nvSpPr>
          <p:cNvPr id="24" name="テキスト ボックス 23"/>
          <p:cNvSpPr txBox="1"/>
          <p:nvPr/>
        </p:nvSpPr>
        <p:spPr>
          <a:xfrm>
            <a:off x="4495054" y="1346135"/>
            <a:ext cx="4335455" cy="430887"/>
          </a:xfrm>
          <a:prstGeom prst="rect">
            <a:avLst/>
          </a:prstGeom>
          <a:noFill/>
        </p:spPr>
        <p:txBody>
          <a:bodyPr wrap="square" rtlCol="0">
            <a:spAutoFit/>
          </a:bodyPr>
          <a:lstStyle/>
          <a:p>
            <a:pPr marL="171450" lvl="0" indent="-171450" defTabSz="957700">
              <a:buFont typeface="Arial" panose="020B0604020202020204" pitchFamily="34" charset="0"/>
              <a:buChar char="•"/>
              <a:defRPr/>
            </a:pPr>
            <a:r>
              <a:rPr lang="ja-JP" altLang="en-US" sz="1100" dirty="0">
                <a:latin typeface="Meiryo UI" panose="020B0604030504040204" pitchFamily="50" charset="-128"/>
                <a:ea typeface="Meiryo UI" panose="020B0604030504040204" pitchFamily="50" charset="-128"/>
              </a:rPr>
              <a:t>成長戦略の主な取組（観光振興、産業振興、総合特区等）による直接雇用創出効果などをもとに目標として設定。</a:t>
            </a:r>
          </a:p>
        </p:txBody>
      </p:sp>
      <p:sp>
        <p:nvSpPr>
          <p:cNvPr id="25" name="テキスト ボックス 24"/>
          <p:cNvSpPr txBox="1"/>
          <p:nvPr/>
        </p:nvSpPr>
        <p:spPr>
          <a:xfrm>
            <a:off x="4506602" y="1891259"/>
            <a:ext cx="4335455" cy="430887"/>
          </a:xfrm>
          <a:prstGeom prst="rect">
            <a:avLst/>
          </a:prstGeom>
          <a:noFill/>
        </p:spPr>
        <p:txBody>
          <a:bodyPr wrap="square" rtlCol="0">
            <a:spAutoFit/>
          </a:bodyPr>
          <a:lstStyle/>
          <a:p>
            <a:pPr marL="171450" lvl="0" indent="-171450" defTabSz="957700">
              <a:buFont typeface="Arial" panose="020B0604020202020204" pitchFamily="34" charset="0"/>
              <a:buChar char="•"/>
              <a:defRPr/>
            </a:pPr>
            <a:r>
              <a:rPr lang="ja-JP" altLang="en-US" sz="1100" dirty="0">
                <a:solidFill>
                  <a:prstClr val="black"/>
                </a:solidFill>
                <a:latin typeface="Meiryo UI" panose="020B0604030504040204" pitchFamily="50" charset="-128"/>
                <a:ea typeface="Meiryo UI" panose="020B0604030504040204" pitchFamily="50" charset="-128"/>
              </a:rPr>
              <a:t>国目標</a:t>
            </a:r>
            <a:r>
              <a:rPr lang="en-US" altLang="ja-JP" sz="1100" dirty="0">
                <a:solidFill>
                  <a:prstClr val="black"/>
                </a:solidFill>
                <a:latin typeface="Meiryo UI" panose="020B0604030504040204" pitchFamily="50" charset="-128"/>
                <a:ea typeface="Meiryo UI" panose="020B0604030504040204" pitchFamily="50" charset="-128"/>
              </a:rPr>
              <a:t>(4,000</a:t>
            </a:r>
            <a:r>
              <a:rPr lang="ja-JP" altLang="en-US" sz="1100" dirty="0">
                <a:solidFill>
                  <a:prstClr val="black"/>
                </a:solidFill>
                <a:latin typeface="Meiryo UI" panose="020B0604030504040204" pitchFamily="50" charset="-128"/>
                <a:ea typeface="Meiryo UI" panose="020B0604030504040204" pitchFamily="50" charset="-128"/>
              </a:rPr>
              <a:t>万人へ倍増</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にあわせ、これまでの目標</a:t>
            </a:r>
            <a:r>
              <a:rPr lang="en-US" altLang="ja-JP" sz="1100" dirty="0">
                <a:solidFill>
                  <a:prstClr val="black"/>
                </a:solidFill>
                <a:latin typeface="Meiryo UI" panose="020B0604030504040204" pitchFamily="50" charset="-128"/>
                <a:ea typeface="Meiryo UI" panose="020B0604030504040204" pitchFamily="50" charset="-128"/>
              </a:rPr>
              <a:t>650</a:t>
            </a:r>
            <a:r>
              <a:rPr lang="ja-JP" altLang="en-US" sz="1100" dirty="0">
                <a:solidFill>
                  <a:prstClr val="black"/>
                </a:solidFill>
                <a:latin typeface="Meiryo UI" panose="020B0604030504040204" pitchFamily="50" charset="-128"/>
                <a:ea typeface="Meiryo UI" panose="020B0604030504040204" pitchFamily="50" charset="-128"/>
              </a:rPr>
              <a:t>万人の</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倍に設定。</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大阪都市魅力創造戦略</a:t>
            </a:r>
            <a:r>
              <a:rPr lang="en-US" altLang="ja-JP" sz="1100" dirty="0">
                <a:solidFill>
                  <a:prstClr val="black"/>
                </a:solidFill>
                <a:latin typeface="Meiryo UI" panose="020B0604030504040204" pitchFamily="50" charset="-128"/>
                <a:ea typeface="Meiryo UI" panose="020B0604030504040204" pitchFamily="50" charset="-128"/>
              </a:rPr>
              <a:t>2020</a:t>
            </a:r>
            <a:r>
              <a:rPr lang="ja-JP" altLang="en-US" sz="1100" dirty="0">
                <a:solidFill>
                  <a:prstClr val="black"/>
                </a:solidFill>
                <a:latin typeface="Meiryo UI" panose="020B0604030504040204" pitchFamily="50" charset="-128"/>
                <a:ea typeface="Meiryo UI" panose="020B0604030504040204" pitchFamily="50" charset="-128"/>
              </a:rPr>
              <a:t>より）</a:t>
            </a:r>
          </a:p>
        </p:txBody>
      </p:sp>
      <p:sp>
        <p:nvSpPr>
          <p:cNvPr id="26" name="テキスト ボックス 25"/>
          <p:cNvSpPr txBox="1"/>
          <p:nvPr/>
        </p:nvSpPr>
        <p:spPr>
          <a:xfrm>
            <a:off x="4525568" y="2942725"/>
            <a:ext cx="4335455" cy="430887"/>
          </a:xfrm>
          <a:prstGeom prst="rect">
            <a:avLst/>
          </a:prstGeom>
          <a:noFill/>
        </p:spPr>
        <p:txBody>
          <a:bodyPr wrap="square" rtlCol="0">
            <a:spAutoFit/>
          </a:bodyPr>
          <a:lstStyle/>
          <a:p>
            <a:pPr marL="171450" lvl="0" indent="-171450" defTabSz="957700">
              <a:buFont typeface="Arial" panose="020B0604020202020204" pitchFamily="34" charset="0"/>
              <a:buChar char="•"/>
              <a:defRPr/>
            </a:pPr>
            <a:r>
              <a:rPr lang="ja-JP" altLang="en-US" sz="1100" dirty="0">
                <a:solidFill>
                  <a:prstClr val="black"/>
                </a:solidFill>
                <a:latin typeface="Meiryo UI" panose="020B0604030504040204" pitchFamily="50" charset="-128"/>
                <a:ea typeface="Meiryo UI" panose="020B0604030504040204" pitchFamily="50" charset="-128"/>
              </a:rPr>
              <a:t>関空は関空３空港懇談会需要予測を参考に独自設定、阪神港は　国際コンテナ戦略港湾の計画書より</a:t>
            </a: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0151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340696" y="4202823"/>
            <a:ext cx="4248000" cy="2582607"/>
          </a:xfrm>
          <a:prstGeom prst="rect">
            <a:avLst/>
          </a:prstGeom>
        </p:spPr>
      </p:pic>
      <p:pic>
        <p:nvPicPr>
          <p:cNvPr id="19" name="図 18"/>
          <p:cNvPicPr>
            <a:picLocks noChangeAspect="1"/>
          </p:cNvPicPr>
          <p:nvPr/>
        </p:nvPicPr>
        <p:blipFill>
          <a:blip r:embed="rId3"/>
          <a:stretch>
            <a:fillRect/>
          </a:stretch>
        </p:blipFill>
        <p:spPr>
          <a:xfrm>
            <a:off x="398754" y="1760908"/>
            <a:ext cx="4176000" cy="2365583"/>
          </a:xfrm>
          <a:prstGeom prst="rect">
            <a:avLst/>
          </a:prstGeom>
        </p:spPr>
      </p:pic>
      <p:pic>
        <p:nvPicPr>
          <p:cNvPr id="20" name="図 19"/>
          <p:cNvPicPr>
            <a:picLocks noChangeAspect="1"/>
          </p:cNvPicPr>
          <p:nvPr/>
        </p:nvPicPr>
        <p:blipFill rotWithShape="1">
          <a:blip r:embed="rId4"/>
          <a:srcRect r="3800"/>
          <a:stretch/>
        </p:blipFill>
        <p:spPr>
          <a:xfrm>
            <a:off x="4611680" y="4390415"/>
            <a:ext cx="4286787" cy="1980000"/>
          </a:xfrm>
          <a:prstGeom prst="rect">
            <a:avLst/>
          </a:prstGeom>
        </p:spPr>
      </p:pic>
      <p:sp>
        <p:nvSpPr>
          <p:cNvPr id="16" name="テキスト ボックス 15"/>
          <p:cNvSpPr txBox="1"/>
          <p:nvPr/>
        </p:nvSpPr>
        <p:spPr>
          <a:xfrm>
            <a:off x="214519" y="1389932"/>
            <a:ext cx="1846980" cy="307777"/>
          </a:xfrm>
          <a:prstGeom prst="rect">
            <a:avLst/>
          </a:prstGeom>
          <a:noFill/>
        </p:spPr>
        <p:txBody>
          <a:bodyPr wrap="none" rtlCol="0">
            <a:spAutoFit/>
          </a:bodyPr>
          <a:lstStyle/>
          <a:p>
            <a:pPr lvl="0" defTabSz="957700">
              <a:defRPr/>
            </a:pPr>
            <a:r>
              <a:rPr lang="en-US" altLang="ja-JP" sz="1400" b="1" noProof="0" dirty="0">
                <a:solidFill>
                  <a:prstClr val="black"/>
                </a:solidFill>
                <a:latin typeface="Meiryo UI" panose="020B0604030504040204" pitchFamily="50" charset="-128"/>
                <a:ea typeface="Meiryo UI" panose="020B0604030504040204" pitchFamily="50" charset="-128"/>
              </a:rPr>
              <a:t>【</a:t>
            </a:r>
            <a:r>
              <a:rPr lang="ja-JP" altLang="en-US" sz="1400" b="1" noProof="0" dirty="0">
                <a:solidFill>
                  <a:prstClr val="black"/>
                </a:solidFill>
                <a:latin typeface="Meiryo UI" panose="020B0604030504040204" pitchFamily="50" charset="-128"/>
                <a:ea typeface="Meiryo UI" panose="020B0604030504040204" pitchFamily="50" charset="-128"/>
              </a:rPr>
              <a:t>戦略の全体イメージ</a:t>
            </a:r>
            <a:r>
              <a:rPr lang="en-US" altLang="ja-JP" sz="1400" b="1" noProof="0"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楕円 16"/>
          <p:cNvSpPr/>
          <p:nvPr/>
        </p:nvSpPr>
        <p:spPr>
          <a:xfrm rot="10278447">
            <a:off x="4595356" y="2822418"/>
            <a:ext cx="4338708" cy="559435"/>
          </a:xfrm>
          <a:prstGeom prst="ellipse">
            <a:avLst/>
          </a:prstGeom>
          <a:gradFill flip="none" rotWithShape="1">
            <a:gsLst>
              <a:gs pos="0">
                <a:schemeClr val="accent6">
                  <a:lumMod val="0"/>
                  <a:lumOff val="100000"/>
                </a:schemeClr>
              </a:gs>
              <a:gs pos="35000">
                <a:schemeClr val="accent6">
                  <a:lumMod val="0"/>
                  <a:lumOff val="100000"/>
                </a:schemeClr>
              </a:gs>
              <a:gs pos="100000">
                <a:schemeClr val="accent3"/>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62"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39098" y="417737"/>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14335" y="76821"/>
            <a:ext cx="7331528" cy="338554"/>
          </a:xfrm>
          <a:prstGeom prst="rect">
            <a:avLst/>
          </a:prstGeom>
          <a:noFill/>
        </p:spPr>
        <p:txBody>
          <a:bodyPr wrap="square" rtlCol="0">
            <a:spAutoFit/>
          </a:bodyPr>
          <a:lstStyle/>
          <a:p>
            <a:pPr lvl="0" defTabSz="957700">
              <a:defRPr/>
            </a:pPr>
            <a:r>
              <a:rPr lang="ja-JP" altLang="en-US" sz="1600" dirty="0">
                <a:latin typeface="Meiryo UI" panose="020B0604030504040204" pitchFamily="50" charset="-128"/>
                <a:ea typeface="Meiryo UI" panose="020B0604030504040204" pitchFamily="50" charset="-128"/>
              </a:rPr>
              <a:t>２．主な取組　（１）府市一体の成長戦略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大阪の再生・成長に向けた新戦略</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49020" y="895847"/>
            <a:ext cx="8572941" cy="430887"/>
          </a:xfrm>
          <a:prstGeom prst="rect">
            <a:avLst/>
          </a:prstGeom>
          <a:noFill/>
        </p:spPr>
        <p:txBody>
          <a:bodyPr wrap="square" rtlCol="0">
            <a:spAutoFit/>
          </a:bodyPr>
          <a:lstStyle/>
          <a:p>
            <a:pPr marL="228600" lvl="0" indent="-228600" defTabSz="957700">
              <a:defRPr/>
            </a:pPr>
            <a:r>
              <a:rPr lang="ja-JP" altLang="en-US" sz="1100" dirty="0">
                <a:solidFill>
                  <a:prstClr val="black"/>
                </a:solidFill>
                <a:latin typeface="Meiryo UI" panose="020B0604030504040204" pitchFamily="50" charset="-128"/>
                <a:ea typeface="Meiryo UI" panose="020B0604030504040204" pitchFamily="50" charset="-128"/>
              </a:rPr>
              <a:t>○　コロナ禍による様々な影響を踏まえ、経済や府民生活へのダメージを最小限に抑えるために緊急的に取り組むべきもの、さらには、コロナ終息を見据え、大阪の再生・成長に向けて取り組むべき方向性を明らかにする、新たな戦略を大阪府・大阪市において策定。</a:t>
            </a:r>
          </a:p>
        </p:txBody>
      </p:sp>
      <p:sp>
        <p:nvSpPr>
          <p:cNvPr id="12" name="正方形/長方形 11"/>
          <p:cNvSpPr/>
          <p:nvPr/>
        </p:nvSpPr>
        <p:spPr>
          <a:xfrm>
            <a:off x="248623" y="538317"/>
            <a:ext cx="8661894" cy="324000"/>
          </a:xfrm>
          <a:prstGeom prst="rect">
            <a:avLst/>
          </a:prstGeom>
          <a:solidFill>
            <a:schemeClr val="accent4">
              <a:lumMod val="40000"/>
              <a:lumOff val="60000"/>
            </a:schemeClr>
          </a:solidFill>
          <a:ln w="12700">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大阪の再生・成長に向けた新戦略</a:t>
            </a:r>
            <a:r>
              <a:rPr kumimoji="1"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2020</a:t>
            </a:r>
            <a:r>
              <a:rPr kumimoji="1" lang="ja-JP" altLang="en-US" sz="1050" b="1" dirty="0">
                <a:latin typeface="Meiryo UI" panose="020B0604030504040204" pitchFamily="50" charset="-128"/>
                <a:ea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rPr>
              <a:t>12</a:t>
            </a:r>
            <a:r>
              <a:rPr kumimoji="1" lang="ja-JP" altLang="en-US" sz="1050" b="1" dirty="0">
                <a:latin typeface="Meiryo UI" panose="020B0604030504040204" pitchFamily="50" charset="-128"/>
                <a:ea typeface="Meiryo UI" panose="020B0604030504040204" pitchFamily="50" charset="-128"/>
              </a:rPr>
              <a:t>月策定）</a:t>
            </a:r>
          </a:p>
        </p:txBody>
      </p:sp>
      <p:sp>
        <p:nvSpPr>
          <p:cNvPr id="14" name="テキスト ボックス 13"/>
          <p:cNvSpPr txBox="1"/>
          <p:nvPr/>
        </p:nvSpPr>
        <p:spPr>
          <a:xfrm>
            <a:off x="4532337" y="1771219"/>
            <a:ext cx="4425498" cy="1800493"/>
          </a:xfrm>
          <a:prstGeom prst="rect">
            <a:avLst/>
          </a:prstGeom>
          <a:noFill/>
        </p:spPr>
        <p:txBody>
          <a:bodyPr wrap="square" rtlCol="0">
            <a:spAutoFit/>
          </a:bodyPr>
          <a:lstStyle/>
          <a:p>
            <a:pPr marL="171450" lvl="0" indent="-171450" defTabSz="957700">
              <a:buFont typeface="Wingdings" panose="05000000000000000000" pitchFamily="2" charset="2"/>
              <a:buChar char="Ø"/>
              <a:defRPr/>
            </a:pPr>
            <a:r>
              <a:rPr lang="ja-JP" altLang="en-US" sz="1100" dirty="0">
                <a:latin typeface="Meiryo UI" panose="020B0604030504040204" pitchFamily="50" charset="-128"/>
                <a:ea typeface="Meiryo UI" panose="020B0604030504040204" pitchFamily="50" charset="-128"/>
              </a:rPr>
              <a:t>戦略により、大阪の再生を確たるものとし、さらなる成長につなげるとともに、その取組の成果を、</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年の大阪・関西万博の成功、</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の達成へとつなげていく。</a:t>
            </a:r>
            <a:endParaRPr lang="en-US" altLang="ja-JP" sz="1100" dirty="0">
              <a:latin typeface="Meiryo UI" panose="020B0604030504040204" pitchFamily="50" charset="-128"/>
              <a:ea typeface="Meiryo UI" panose="020B0604030504040204" pitchFamily="50" charset="-128"/>
            </a:endParaRPr>
          </a:p>
          <a:p>
            <a:pPr marL="171450" lvl="0" indent="-171450" defTabSz="957700">
              <a:buFont typeface="Wingdings" panose="05000000000000000000" pitchFamily="2" charset="2"/>
              <a:buChar char="Ø"/>
              <a:defRPr/>
            </a:pPr>
            <a:endParaRPr lang="en-US" altLang="ja-JP" sz="1100" dirty="0">
              <a:latin typeface="Meiryo UI" panose="020B0604030504040204" pitchFamily="50" charset="-128"/>
              <a:ea typeface="Meiryo UI" panose="020B0604030504040204" pitchFamily="50" charset="-128"/>
            </a:endParaRPr>
          </a:p>
          <a:p>
            <a:pPr marL="171450" lvl="0" indent="-171450" defTabSz="957700">
              <a:buFont typeface="Wingdings" panose="05000000000000000000" pitchFamily="2" charset="2"/>
              <a:buChar char="Ø"/>
              <a:defRPr/>
            </a:pPr>
            <a:endParaRPr lang="en-US" altLang="ja-JP" sz="1100" dirty="0">
              <a:latin typeface="Meiryo UI" panose="020B0604030504040204" pitchFamily="50" charset="-128"/>
              <a:ea typeface="Meiryo UI" panose="020B0604030504040204" pitchFamily="50" charset="-128"/>
            </a:endParaRPr>
          </a:p>
          <a:p>
            <a:pPr lvl="0" algn="ctr" defTabSz="957700">
              <a:defRPr/>
            </a:pPr>
            <a:endParaRPr lang="en-US" altLang="ja-JP" sz="1400" b="1" dirty="0">
              <a:latin typeface="Meiryo UI" panose="020B0604030504040204" pitchFamily="50" charset="-128"/>
              <a:ea typeface="Meiryo UI" panose="020B0604030504040204" pitchFamily="50" charset="-128"/>
            </a:endParaRPr>
          </a:p>
          <a:p>
            <a:pPr lvl="0" algn="ctr" defTabSz="957700">
              <a:defRPr/>
            </a:pPr>
            <a:r>
              <a:rPr lang="ja-JP" altLang="en-US" sz="1400" b="1" dirty="0">
                <a:latin typeface="Meiryo UI" panose="020B0604030504040204" pitchFamily="50" charset="-128"/>
                <a:ea typeface="Meiryo UI" panose="020B0604030504040204" pitchFamily="50" charset="-128"/>
              </a:rPr>
              <a:t>日本の成長をけん引する東西二極の一極として</a:t>
            </a:r>
            <a:endParaRPr lang="en-US" altLang="ja-JP" sz="1400" b="1" dirty="0">
              <a:latin typeface="Meiryo UI" panose="020B0604030504040204" pitchFamily="50" charset="-128"/>
              <a:ea typeface="Meiryo UI" panose="020B0604030504040204" pitchFamily="50" charset="-128"/>
            </a:endParaRPr>
          </a:p>
          <a:p>
            <a:pPr lvl="0" algn="ctr" defTabSz="957700">
              <a:defRPr/>
            </a:pPr>
            <a:r>
              <a:rPr lang="ja-JP" altLang="en-US" sz="1400" b="1" dirty="0">
                <a:latin typeface="Meiryo UI" panose="020B0604030504040204" pitchFamily="50" charset="-128"/>
                <a:ea typeface="Meiryo UI" panose="020B0604030504040204" pitchFamily="50" charset="-128"/>
              </a:rPr>
              <a:t>府市一体のもと</a:t>
            </a:r>
            <a:endParaRPr lang="en-US" altLang="ja-JP" sz="1400" b="1" dirty="0">
              <a:latin typeface="Meiryo UI" panose="020B0604030504040204" pitchFamily="50" charset="-128"/>
              <a:ea typeface="Meiryo UI" panose="020B0604030504040204" pitchFamily="50" charset="-128"/>
            </a:endParaRPr>
          </a:p>
          <a:p>
            <a:pPr lvl="0" algn="ctr" defTabSz="957700">
              <a:defRPr/>
            </a:pPr>
            <a:r>
              <a:rPr lang="ja-JP" altLang="en-US" sz="1400" b="1" dirty="0">
                <a:latin typeface="Meiryo UI" panose="020B0604030504040204" pitchFamily="50" charset="-128"/>
                <a:ea typeface="Meiryo UI" panose="020B0604030504040204" pitchFamily="50" charset="-128"/>
              </a:rPr>
              <a:t>世界に存在感を発揮する「副首都・大阪」を確立・発展</a:t>
            </a:r>
          </a:p>
        </p:txBody>
      </p:sp>
      <p:sp>
        <p:nvSpPr>
          <p:cNvPr id="15" name="二等辺三角形 14"/>
          <p:cNvSpPr/>
          <p:nvPr/>
        </p:nvSpPr>
        <p:spPr>
          <a:xfrm rot="10800000">
            <a:off x="6287183" y="2460469"/>
            <a:ext cx="730176" cy="139802"/>
          </a:xfrm>
          <a:prstGeom prst="triangle">
            <a:avLst/>
          </a:prstGeom>
          <a:solidFill>
            <a:schemeClr val="accent1">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dirty="0"/>
          </a:p>
        </p:txBody>
      </p:sp>
      <p:sp>
        <p:nvSpPr>
          <p:cNvPr id="2" name="正方形/長方形 1"/>
          <p:cNvSpPr/>
          <p:nvPr/>
        </p:nvSpPr>
        <p:spPr>
          <a:xfrm>
            <a:off x="60325" y="6554692"/>
            <a:ext cx="561845" cy="15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r>
              <a:rPr kumimoji="1" lang="en-US" altLang="ja-JP" sz="500" dirty="0" err="1">
                <a:solidFill>
                  <a:schemeClr val="tx1"/>
                </a:solidFill>
                <a:latin typeface="Meiryo UI" panose="020B0604030504040204" pitchFamily="50" charset="-128"/>
                <a:ea typeface="Meiryo UI" panose="020B0604030504040204" pitchFamily="50" charset="-128"/>
              </a:rPr>
              <a:t>cExpo</a:t>
            </a:r>
            <a:r>
              <a:rPr kumimoji="1" lang="en-US" altLang="ja-JP" sz="500" dirty="0">
                <a:solidFill>
                  <a:schemeClr val="tx1"/>
                </a:solidFill>
                <a:latin typeface="Meiryo UI" panose="020B0604030504040204" pitchFamily="50" charset="-128"/>
                <a:ea typeface="Meiryo UI" panose="020B0604030504040204" pitchFamily="50" charset="-128"/>
              </a:rPr>
              <a:t> 2025</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736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30631" y="40927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22801" y="85288"/>
            <a:ext cx="8334335"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２．主な取組　（１）府市一体の成長戦略　</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大阪の再生・成長に向けた新戦略</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183462" y="474565"/>
            <a:ext cx="8572941" cy="30777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戦略目標の達成状況</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年（一部除く）</a:t>
            </a:r>
          </a:p>
        </p:txBody>
      </p:sp>
      <p:graphicFrame>
        <p:nvGraphicFramePr>
          <p:cNvPr id="27" name="表 26"/>
          <p:cNvGraphicFramePr>
            <a:graphicFrameLocks noGrp="1"/>
          </p:cNvGraphicFramePr>
          <p:nvPr>
            <p:extLst>
              <p:ext uri="{D42A27DB-BD31-4B8C-83A1-F6EECF244321}">
                <p14:modId xmlns:p14="http://schemas.microsoft.com/office/powerpoint/2010/main" val="798723380"/>
              </p:ext>
            </p:extLst>
          </p:nvPr>
        </p:nvGraphicFramePr>
        <p:xfrm>
          <a:off x="324407" y="781390"/>
          <a:ext cx="8540191" cy="5295360"/>
        </p:xfrm>
        <a:graphic>
          <a:graphicData uri="http://schemas.openxmlformats.org/drawingml/2006/table">
            <a:tbl>
              <a:tblPr firstRow="1" firstCol="1" bandRow="1">
                <a:tableStyleId>{5940675A-B579-460E-94D1-54222C63F5DA}</a:tableStyleId>
              </a:tblPr>
              <a:tblGrid>
                <a:gridCol w="1107892">
                  <a:extLst>
                    <a:ext uri="{9D8B030D-6E8A-4147-A177-3AD203B41FA5}">
                      <a16:colId xmlns:a16="http://schemas.microsoft.com/office/drawing/2014/main" val="20000"/>
                    </a:ext>
                  </a:extLst>
                </a:gridCol>
                <a:gridCol w="1061757">
                  <a:extLst>
                    <a:ext uri="{9D8B030D-6E8A-4147-A177-3AD203B41FA5}">
                      <a16:colId xmlns:a16="http://schemas.microsoft.com/office/drawing/2014/main" val="20003"/>
                    </a:ext>
                  </a:extLst>
                </a:gridCol>
                <a:gridCol w="1061757">
                  <a:extLst>
                    <a:ext uri="{9D8B030D-6E8A-4147-A177-3AD203B41FA5}">
                      <a16:colId xmlns:a16="http://schemas.microsoft.com/office/drawing/2014/main" val="20004"/>
                    </a:ext>
                  </a:extLst>
                </a:gridCol>
                <a:gridCol w="1081501">
                  <a:extLst>
                    <a:ext uri="{9D8B030D-6E8A-4147-A177-3AD203B41FA5}">
                      <a16:colId xmlns:a16="http://schemas.microsoft.com/office/drawing/2014/main" val="20005"/>
                    </a:ext>
                  </a:extLst>
                </a:gridCol>
                <a:gridCol w="1042013">
                  <a:extLst>
                    <a:ext uri="{9D8B030D-6E8A-4147-A177-3AD203B41FA5}">
                      <a16:colId xmlns:a16="http://schemas.microsoft.com/office/drawing/2014/main" val="20006"/>
                    </a:ext>
                  </a:extLst>
                </a:gridCol>
                <a:gridCol w="1061757">
                  <a:extLst>
                    <a:ext uri="{9D8B030D-6E8A-4147-A177-3AD203B41FA5}">
                      <a16:colId xmlns:a16="http://schemas.microsoft.com/office/drawing/2014/main" val="20007"/>
                    </a:ext>
                  </a:extLst>
                </a:gridCol>
                <a:gridCol w="1061757">
                  <a:extLst>
                    <a:ext uri="{9D8B030D-6E8A-4147-A177-3AD203B41FA5}">
                      <a16:colId xmlns:a16="http://schemas.microsoft.com/office/drawing/2014/main" val="616029863"/>
                    </a:ext>
                  </a:extLst>
                </a:gridCol>
                <a:gridCol w="1061757">
                  <a:extLst>
                    <a:ext uri="{9D8B030D-6E8A-4147-A177-3AD203B41FA5}">
                      <a16:colId xmlns:a16="http://schemas.microsoft.com/office/drawing/2014/main" val="4256810457"/>
                    </a:ext>
                  </a:extLst>
                </a:gridCol>
              </a:tblGrid>
              <a:tr h="0">
                <a:tc>
                  <a:txBody>
                    <a:bodyPr/>
                    <a:lstStyle/>
                    <a:p>
                      <a:pPr algn="l">
                        <a:spcAft>
                          <a:spcPts val="0"/>
                        </a:spcAft>
                      </a:pPr>
                      <a:r>
                        <a:rPr lang="en-US" sz="1000" kern="100" dirty="0">
                          <a:effectLst/>
                          <a:latin typeface="Meiryo UI" panose="020B0604030504040204" pitchFamily="50" charset="-128"/>
                          <a:ea typeface="Meiryo UI" panose="020B0604030504040204" pitchFamily="50" charset="-128"/>
                        </a:rPr>
                        <a:t> </a:t>
                      </a:r>
                    </a:p>
                    <a:p>
                      <a:pPr algn="l">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sz="1000" kern="100" dirty="0">
                          <a:effectLst/>
                          <a:latin typeface="Meiryo UI" panose="020B0604030504040204" pitchFamily="50" charset="-128"/>
                          <a:ea typeface="Meiryo UI" panose="020B0604030504040204" pitchFamily="50" charset="-128"/>
                        </a:rPr>
                        <a:t>20</a:t>
                      </a:r>
                      <a:r>
                        <a:rPr lang="en-US" altLang="ja-JP" sz="1000" kern="100" dirty="0">
                          <a:effectLst/>
                          <a:latin typeface="Meiryo UI" panose="020B0604030504040204" pitchFamily="50" charset="-128"/>
                          <a:ea typeface="Meiryo UI" panose="020B0604030504040204" pitchFamily="50" charset="-128"/>
                        </a:rPr>
                        <a:t>19</a:t>
                      </a:r>
                      <a:r>
                        <a:rPr lang="ja-JP" altLang="en-US" sz="1000" kern="100" dirty="0">
                          <a:effectLst/>
                          <a:latin typeface="Meiryo UI" panose="020B0604030504040204" pitchFamily="50" charset="-128"/>
                          <a:ea typeface="Meiryo UI" panose="020B0604030504040204" pitchFamily="50" charset="-128"/>
                        </a:rPr>
                        <a:t>年度</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2020</a:t>
                      </a:r>
                      <a:r>
                        <a:rPr lang="ja-JP" altLang="en-US" sz="1000" kern="100" dirty="0">
                          <a:effectLst/>
                          <a:latin typeface="Meiryo UI" panose="020B0604030504040204" pitchFamily="50" charset="-128"/>
                          <a:ea typeface="Meiryo UI" panose="020B0604030504040204" pitchFamily="50" charset="-128"/>
                        </a:rPr>
                        <a:t>年度</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2021</a:t>
                      </a:r>
                      <a:r>
                        <a:rPr lang="ja-JP" altLang="en-US" sz="1000" kern="100" dirty="0">
                          <a:effectLst/>
                          <a:latin typeface="Meiryo UI" panose="020B0604030504040204" pitchFamily="50" charset="-128"/>
                          <a:ea typeface="Meiryo UI" panose="020B0604030504040204" pitchFamily="50" charset="-128"/>
                        </a:rPr>
                        <a:t>年度</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2022</a:t>
                      </a:r>
                      <a:r>
                        <a:rPr lang="ja-JP" altLang="en-US" sz="1000" kern="100" dirty="0">
                          <a:effectLst/>
                          <a:latin typeface="Meiryo UI" panose="020B0604030504040204" pitchFamily="50" charset="-128"/>
                          <a:ea typeface="Meiryo UI" panose="020B0604030504040204" pitchFamily="50" charset="-128"/>
                        </a:rPr>
                        <a:t>年度</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2023</a:t>
                      </a:r>
                      <a:r>
                        <a:rPr lang="ja-JP" altLang="en-US" sz="1000" kern="100" dirty="0">
                          <a:effectLst/>
                          <a:latin typeface="Meiryo UI" panose="020B0604030504040204" pitchFamily="50" charset="-128"/>
                          <a:ea typeface="Meiryo UI" panose="020B0604030504040204" pitchFamily="50" charset="-128"/>
                        </a:rPr>
                        <a:t>年度</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2024</a:t>
                      </a:r>
                      <a:r>
                        <a:rPr lang="ja-JP" altLang="en-US" sz="1000" kern="100" dirty="0">
                          <a:effectLst/>
                          <a:latin typeface="Meiryo UI" panose="020B0604030504040204" pitchFamily="50" charset="-128"/>
                          <a:ea typeface="Meiryo UI" panose="020B0604030504040204" pitchFamily="50" charset="-128"/>
                        </a:rPr>
                        <a:t>年度</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solidFill>
                      <a:schemeClr val="accent1">
                        <a:lumMod val="40000"/>
                        <a:lumOff val="60000"/>
                      </a:schemeClr>
                    </a:solidFill>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2025</a:t>
                      </a:r>
                      <a:r>
                        <a:rPr lang="ja-JP" altLang="en-US" sz="1000" kern="100" dirty="0">
                          <a:effectLst/>
                          <a:latin typeface="Meiryo UI" panose="020B0604030504040204" pitchFamily="50" charset="-128"/>
                          <a:ea typeface="Meiryo UI" panose="020B0604030504040204" pitchFamily="50" charset="-128"/>
                        </a:rPr>
                        <a:t>年度</a:t>
                      </a:r>
                      <a:endParaRPr lang="en-US" altLang="ja-JP" sz="1000" kern="100" dirty="0">
                        <a:effectLst/>
                        <a:latin typeface="Meiryo UI" panose="020B0604030504040204" pitchFamily="50" charset="-128"/>
                        <a:ea typeface="Meiryo UI" panose="020B0604030504040204" pitchFamily="50" charset="-128"/>
                      </a:endParaRPr>
                    </a:p>
                  </a:txBody>
                  <a:tcPr marL="36739" marR="36739" marT="0" marB="0" anchor="ctr">
                    <a:solidFill>
                      <a:schemeClr val="accent1">
                        <a:lumMod val="40000"/>
                        <a:lumOff val="60000"/>
                      </a:schemeClr>
                    </a:solidFill>
                  </a:tcPr>
                </a:tc>
                <a:extLst>
                  <a:ext uri="{0D108BD9-81ED-4DB2-BD59-A6C34878D82A}">
                    <a16:rowId xmlns:a16="http://schemas.microsoft.com/office/drawing/2014/main" val="10000"/>
                  </a:ext>
                </a:extLst>
              </a:tr>
              <a:tr h="468000">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effectLst/>
                          <a:latin typeface="Meiryo UI" panose="020B0604030504040204" pitchFamily="50" charset="-128"/>
                          <a:ea typeface="Meiryo UI" panose="020B0604030504040204" pitchFamily="50" charset="-128"/>
                        </a:rPr>
                        <a:t>府内総生産</a:t>
                      </a:r>
                      <a:endParaRPr lang="en-US" altLang="ja-JP" sz="1000" kern="100" dirty="0">
                        <a:effectLst/>
                        <a:latin typeface="Meiryo UI" panose="020B0604030504040204" pitchFamily="50" charset="-128"/>
                        <a:ea typeface="Meiryo UI" panose="020B0604030504040204" pitchFamily="50" charset="-128"/>
                      </a:endParaRPr>
                    </a:p>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effectLst/>
                          <a:latin typeface="Meiryo UI" panose="020B0604030504040204" pitchFamily="50" charset="-128"/>
                          <a:ea typeface="Meiryo UI" panose="020B0604030504040204" pitchFamily="50" charset="-128"/>
                        </a:rPr>
                        <a:t>（実質）</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40.67</a:t>
                      </a:r>
                      <a:r>
                        <a:rPr lang="ja-JP" altLang="en-US" sz="1000" kern="100" dirty="0">
                          <a:effectLst/>
                          <a:latin typeface="Meiryo UI" panose="020B0604030504040204" pitchFamily="50" charset="-128"/>
                          <a:ea typeface="Meiryo UI" panose="020B0604030504040204" pitchFamily="50" charset="-128"/>
                        </a:rPr>
                        <a:t>兆円</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37.95</a:t>
                      </a:r>
                      <a:r>
                        <a:rPr lang="ja-JP" altLang="en-US" sz="1000" kern="100" dirty="0">
                          <a:effectLst/>
                          <a:latin typeface="Meiryo UI" panose="020B0604030504040204" pitchFamily="50" charset="-128"/>
                          <a:ea typeface="Meiryo UI" panose="020B0604030504040204" pitchFamily="50" charset="-128"/>
                        </a:rPr>
                        <a:t>兆円</a:t>
                      </a:r>
                      <a:endParaRPr lang="en-US" altLang="ja-JP" sz="1000" kern="100" dirty="0">
                        <a:effectLst/>
                        <a:latin typeface="Meiryo UI" panose="020B0604030504040204" pitchFamily="50" charset="-128"/>
                        <a:ea typeface="Meiryo UI" panose="020B0604030504040204" pitchFamily="50" charset="-128"/>
                      </a:endParaRPr>
                    </a:p>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effectLst/>
                          <a:latin typeface="Meiryo UI" panose="020B0604030504040204" pitchFamily="50" charset="-128"/>
                          <a:ea typeface="Meiryo UI" panose="020B0604030504040204" pitchFamily="50" charset="-128"/>
                        </a:rPr>
                        <a:t>【APIR</a:t>
                      </a:r>
                      <a:r>
                        <a:rPr lang="ja-JP" altLang="en-US" sz="1000" kern="100" dirty="0">
                          <a:effectLst/>
                          <a:latin typeface="Meiryo UI" panose="020B0604030504040204" pitchFamily="50" charset="-128"/>
                          <a:ea typeface="Meiryo UI" panose="020B0604030504040204" pitchFamily="50" charset="-128"/>
                        </a:rPr>
                        <a:t>推計</a:t>
                      </a:r>
                      <a:r>
                        <a:rPr lang="en-US" altLang="ja-JP" sz="1000" kern="100" dirty="0">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algn="ctr"/>
                      <a:r>
                        <a:rPr lang="en-US" altLang="ja-JP" sz="1000" dirty="0">
                          <a:latin typeface="Meiryo UI" panose="020B0604030504040204" pitchFamily="50" charset="-128"/>
                          <a:ea typeface="Meiryo UI" panose="020B0604030504040204" pitchFamily="50" charset="-128"/>
                        </a:rPr>
                        <a:t>38.73</a:t>
                      </a:r>
                      <a:r>
                        <a:rPr lang="ja-JP" altLang="en-US" sz="1000" dirty="0">
                          <a:latin typeface="Meiryo UI" panose="020B0604030504040204" pitchFamily="50" charset="-128"/>
                          <a:ea typeface="Meiryo UI" panose="020B0604030504040204" pitchFamily="50" charset="-128"/>
                        </a:rPr>
                        <a:t>兆円</a:t>
                      </a:r>
                      <a:endParaRPr lang="en-US" altLang="ja-JP" sz="1000" dirty="0">
                        <a:latin typeface="Meiryo UI" panose="020B0604030504040204" pitchFamily="50" charset="-128"/>
                        <a:ea typeface="Meiryo UI" panose="020B0604030504040204" pitchFamily="50" charset="-128"/>
                      </a:endParaRPr>
                    </a:p>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effectLst/>
                          <a:latin typeface="Meiryo UI" panose="020B0604030504040204" pitchFamily="50" charset="-128"/>
                          <a:ea typeface="Meiryo UI" panose="020B0604030504040204" pitchFamily="50" charset="-128"/>
                        </a:rPr>
                        <a:t>【APIR</a:t>
                      </a:r>
                      <a:r>
                        <a:rPr lang="ja-JP" altLang="en-US" sz="1000" kern="100" dirty="0">
                          <a:effectLst/>
                          <a:latin typeface="Meiryo UI" panose="020B0604030504040204" pitchFamily="50" charset="-128"/>
                          <a:ea typeface="Meiryo UI" panose="020B0604030504040204" pitchFamily="50" charset="-128"/>
                        </a:rPr>
                        <a:t>推計</a:t>
                      </a:r>
                      <a:r>
                        <a:rPr lang="en-US" altLang="ja-JP" sz="1000" kern="100" dirty="0">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tc>
                <a:extLst>
                  <a:ext uri="{0D108BD9-81ED-4DB2-BD59-A6C34878D82A}">
                    <a16:rowId xmlns:a16="http://schemas.microsoft.com/office/drawing/2014/main" val="10001"/>
                  </a:ext>
                </a:extLst>
              </a:tr>
              <a:tr h="468000">
                <a:tc>
                  <a:txBody>
                    <a:bodyPr/>
                    <a:lstStyle/>
                    <a:p>
                      <a:pPr algn="ctr">
                        <a:spcAft>
                          <a:spcPts val="0"/>
                        </a:spcAft>
                      </a:pPr>
                      <a:r>
                        <a:rPr lang="ja-JP" altLang="en-US" sz="1000" kern="100" dirty="0">
                          <a:effectLst/>
                          <a:latin typeface="Meiryo UI" panose="020B0604030504040204" pitchFamily="50" charset="-128"/>
                          <a:ea typeface="Meiryo UI" panose="020B0604030504040204" pitchFamily="50" charset="-128"/>
                        </a:rPr>
                        <a:t>府実質成長率</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algn="ctr">
                        <a:spcAft>
                          <a:spcPts val="0"/>
                        </a:spcAft>
                      </a:pPr>
                      <a:r>
                        <a:rPr lang="ja-JP" altLang="en-US" sz="1000" kern="100" dirty="0">
                          <a:effectLst/>
                          <a:latin typeface="Meiryo UI" panose="020B0604030504040204" pitchFamily="50" charset="-128"/>
                          <a:ea typeface="Meiryo UI" panose="020B0604030504040204" pitchFamily="50" charset="-128"/>
                        </a:rPr>
                        <a:t>－</a:t>
                      </a:r>
                      <a:r>
                        <a:rPr lang="en-US" altLang="ja-JP" sz="1000" kern="100" dirty="0">
                          <a:effectLst/>
                          <a:latin typeface="Meiryo UI" panose="020B0604030504040204" pitchFamily="50" charset="-128"/>
                          <a:ea typeface="Meiryo UI" panose="020B0604030504040204" pitchFamily="50" charset="-128"/>
                        </a:rPr>
                        <a:t>1.5%</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algn="ctr">
                        <a:spcAft>
                          <a:spcPts val="0"/>
                        </a:spcAft>
                      </a:pPr>
                      <a:r>
                        <a:rPr lang="ja-JP" altLang="en-US" sz="1000" kern="100" dirty="0">
                          <a:effectLst/>
                          <a:latin typeface="Meiryo UI" panose="020B0604030504040204" pitchFamily="50" charset="-128"/>
                          <a:ea typeface="Meiryo UI" panose="020B0604030504040204" pitchFamily="50" charset="-128"/>
                        </a:rPr>
                        <a:t>－</a:t>
                      </a:r>
                      <a:r>
                        <a:rPr lang="en-US" altLang="ja-JP" sz="1000" kern="100" dirty="0">
                          <a:effectLst/>
                          <a:latin typeface="Meiryo UI" panose="020B0604030504040204" pitchFamily="50" charset="-128"/>
                          <a:ea typeface="Meiryo UI" panose="020B0604030504040204" pitchFamily="50" charset="-128"/>
                        </a:rPr>
                        <a:t>6.7%</a:t>
                      </a:r>
                    </a:p>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effectLst/>
                          <a:latin typeface="Meiryo UI" panose="020B0604030504040204" pitchFamily="50" charset="-128"/>
                          <a:ea typeface="Meiryo UI" panose="020B0604030504040204" pitchFamily="50" charset="-128"/>
                        </a:rPr>
                        <a:t>【APIR</a:t>
                      </a:r>
                      <a:r>
                        <a:rPr lang="ja-JP" altLang="en-US" sz="1000" kern="100" dirty="0">
                          <a:effectLst/>
                          <a:latin typeface="Meiryo UI" panose="020B0604030504040204" pitchFamily="50" charset="-128"/>
                          <a:ea typeface="Meiryo UI" panose="020B0604030504040204" pitchFamily="50" charset="-128"/>
                        </a:rPr>
                        <a:t>推計</a:t>
                      </a:r>
                      <a:r>
                        <a:rPr lang="en-US" altLang="ja-JP" sz="1000" kern="100" dirty="0">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2.1%</a:t>
                      </a:r>
                    </a:p>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effectLst/>
                          <a:latin typeface="Meiryo UI" panose="020B0604030504040204" pitchFamily="50" charset="-128"/>
                          <a:ea typeface="Meiryo UI" panose="020B0604030504040204" pitchFamily="50" charset="-128"/>
                        </a:rPr>
                        <a:t>【APIR</a:t>
                      </a:r>
                      <a:r>
                        <a:rPr lang="ja-JP" altLang="en-US" sz="1000" kern="100" dirty="0">
                          <a:effectLst/>
                          <a:latin typeface="Meiryo UI" panose="020B0604030504040204" pitchFamily="50" charset="-128"/>
                          <a:ea typeface="Meiryo UI" panose="020B0604030504040204" pitchFamily="50" charset="-128"/>
                        </a:rPr>
                        <a:t>推計</a:t>
                      </a:r>
                      <a:r>
                        <a:rPr lang="en-US" altLang="ja-JP" sz="1000" kern="100" dirty="0">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tc>
                <a:extLst>
                  <a:ext uri="{0D108BD9-81ED-4DB2-BD59-A6C34878D82A}">
                    <a16:rowId xmlns:a16="http://schemas.microsoft.com/office/drawing/2014/main" val="522972665"/>
                  </a:ext>
                </a:extLst>
              </a:tr>
              <a:tr h="468000">
                <a:tc>
                  <a:txBody>
                    <a:bodyPr/>
                    <a:lstStyle/>
                    <a:p>
                      <a:pPr algn="ctr">
                        <a:spcAft>
                          <a:spcPts val="0"/>
                        </a:spcAft>
                      </a:pPr>
                      <a:r>
                        <a:rPr lang="en-US" sz="1000" kern="100" dirty="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参考</a:t>
                      </a:r>
                      <a:r>
                        <a:rPr lang="en-US" sz="1000" kern="100" dirty="0">
                          <a:effectLst/>
                          <a:latin typeface="Meiryo UI" panose="020B0604030504040204" pitchFamily="50" charset="-128"/>
                          <a:ea typeface="Meiryo UI" panose="020B0604030504040204" pitchFamily="50" charset="-128"/>
                        </a:rPr>
                        <a:t>]</a:t>
                      </a:r>
                    </a:p>
                    <a:p>
                      <a:pPr algn="ctr">
                        <a:spcAft>
                          <a:spcPts val="0"/>
                        </a:spcAft>
                      </a:pPr>
                      <a:r>
                        <a:rPr lang="ja-JP" sz="1000" kern="100" dirty="0">
                          <a:effectLst/>
                          <a:latin typeface="Meiryo UI" panose="020B0604030504040204" pitchFamily="50" charset="-128"/>
                          <a:ea typeface="Meiryo UI" panose="020B0604030504040204" pitchFamily="50" charset="-128"/>
                        </a:rPr>
                        <a:t>国</a:t>
                      </a:r>
                      <a:r>
                        <a:rPr lang="ja-JP" altLang="en-US" sz="1000" kern="100" dirty="0">
                          <a:effectLst/>
                          <a:latin typeface="Meiryo UI" panose="020B0604030504040204" pitchFamily="50" charset="-128"/>
                          <a:ea typeface="Meiryo UI" panose="020B0604030504040204" pitchFamily="50" charset="-128"/>
                        </a:rPr>
                        <a:t>実質成長率</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effectLst/>
                          <a:latin typeface="Meiryo UI" panose="020B0604030504040204" pitchFamily="50" charset="-128"/>
                          <a:ea typeface="Meiryo UI" panose="020B0604030504040204" pitchFamily="50" charset="-128"/>
                        </a:rPr>
                        <a:t>－</a:t>
                      </a:r>
                      <a:r>
                        <a:rPr lang="en-US" altLang="ja-JP" sz="1000" kern="100" dirty="0">
                          <a:effectLst/>
                          <a:latin typeface="Meiryo UI" panose="020B0604030504040204" pitchFamily="50" charset="-128"/>
                          <a:ea typeface="Meiryo UI" panose="020B0604030504040204" pitchFamily="50" charset="-128"/>
                        </a:rPr>
                        <a:t>0.7</a:t>
                      </a:r>
                      <a:r>
                        <a:rPr lang="ja-JP" altLang="en-US" sz="1000" kern="100" dirty="0">
                          <a:effectLst/>
                          <a:latin typeface="Meiryo UI" panose="020B0604030504040204" pitchFamily="50" charset="-128"/>
                          <a:ea typeface="Meiryo UI" panose="020B0604030504040204" pitchFamily="50" charset="-128"/>
                        </a:rPr>
                        <a:t>％</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effectLst/>
                          <a:latin typeface="Meiryo UI" panose="020B0604030504040204" pitchFamily="50" charset="-128"/>
                          <a:ea typeface="Meiryo UI" panose="020B0604030504040204" pitchFamily="50" charset="-128"/>
                        </a:rPr>
                        <a:t>－</a:t>
                      </a:r>
                      <a:r>
                        <a:rPr lang="en-US" altLang="ja-JP" sz="1000" kern="100" dirty="0">
                          <a:effectLst/>
                          <a:latin typeface="Meiryo UI" panose="020B0604030504040204" pitchFamily="50" charset="-128"/>
                          <a:ea typeface="Meiryo UI" panose="020B0604030504040204" pitchFamily="50" charset="-128"/>
                        </a:rPr>
                        <a:t>4.5</a:t>
                      </a:r>
                      <a:r>
                        <a:rPr lang="ja-JP" altLang="en-US" sz="1000" kern="100" dirty="0">
                          <a:effectLst/>
                          <a:latin typeface="Meiryo UI" panose="020B0604030504040204" pitchFamily="50" charset="-128"/>
                          <a:ea typeface="Meiryo UI" panose="020B0604030504040204" pitchFamily="50" charset="-128"/>
                        </a:rPr>
                        <a:t>％</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effectLst/>
                          <a:latin typeface="Meiryo UI" panose="020B0604030504040204" pitchFamily="50" charset="-128"/>
                          <a:ea typeface="Meiryo UI" panose="020B0604030504040204" pitchFamily="50" charset="-128"/>
                        </a:rPr>
                        <a:t>2.2</a:t>
                      </a:r>
                      <a:r>
                        <a:rPr lang="ja-JP" altLang="en-US" sz="1000" kern="100" dirty="0">
                          <a:effectLst/>
                          <a:latin typeface="Meiryo UI" panose="020B0604030504040204" pitchFamily="50" charset="-128"/>
                          <a:ea typeface="Meiryo UI" panose="020B0604030504040204" pitchFamily="50" charset="-128"/>
                        </a:rPr>
                        <a:t>％</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日本人延べ</a:t>
                      </a:r>
                    </a:p>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宿泊者数</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2,950</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万人泊</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1,649</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万人泊</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1,754</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万人泊</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755151"/>
                  </a:ext>
                </a:extLst>
              </a:tr>
              <a:tr h="468000">
                <a:tc>
                  <a:txBody>
                    <a:bodyPr/>
                    <a:lstStyle/>
                    <a:p>
                      <a:pPr algn="ctr">
                        <a:spcAft>
                          <a:spcPts val="0"/>
                        </a:spcAft>
                      </a:pPr>
                      <a:r>
                        <a:rPr lang="zh-CN"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来阪外国人</a:t>
                      </a:r>
                    </a:p>
                    <a:p>
                      <a:pPr algn="ctr">
                        <a:spcAft>
                          <a:spcPts val="0"/>
                        </a:spcAft>
                      </a:pPr>
                      <a:r>
                        <a:rPr lang="zh-CN"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旅行者数</a:t>
                      </a: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1,152.5</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p>
                  </a:txBody>
                  <a:tcPr marL="36739" marR="36739" marT="0" marB="0" anchor="ctr">
                    <a:lnB w="28575" cap="flat" cmpd="sng" algn="ctr">
                      <a:solidFill>
                        <a:schemeClr val="tx1"/>
                      </a:solidFill>
                      <a:prstDash val="solid"/>
                      <a:round/>
                      <a:headEnd type="none" w="med" len="med"/>
                      <a:tailEnd type="none" w="med" len="med"/>
                    </a:lnB>
                  </a:tcPr>
                </a:tc>
                <a:tc>
                  <a:txBody>
                    <a:bodyPr/>
                    <a:lstStyle/>
                    <a:p>
                      <a:pPr algn="ctr">
                        <a:spcAft>
                          <a:spcPts val="0"/>
                        </a:spcAft>
                      </a:pP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調査中止</a:t>
                      </a:r>
                      <a:endParaRPr lang="en-US" alt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調査中止</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707116"/>
                  </a:ext>
                </a:extLst>
              </a:tr>
              <a:tr h="648000">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スタートアップ</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創出数</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p>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年間の創出数</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年ごとの数値は不明</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gridSpan="3">
                  <a:txBody>
                    <a:bodyPr/>
                    <a:lstStyle/>
                    <a:p>
                      <a:pPr algn="ctr">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hMerge="1">
                  <a:txBody>
                    <a:bodyPr/>
                    <a:lstStyle/>
                    <a:p>
                      <a:pPr algn="ct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2520988"/>
                  </a:ext>
                </a:extLst>
              </a:tr>
              <a:tr h="576000">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大学発スタートアップ創出数</a:t>
                      </a:r>
                      <a:endParaRPr lang="zh-CN"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（増加数）</a:t>
                      </a:r>
                    </a:p>
                  </a:txBody>
                  <a:tcPr marL="36739" marR="36739" marT="0" marB="0" anchor="ctr">
                    <a:lnB w="28575" cap="flat" cmpd="sng" algn="ctr">
                      <a:solidFill>
                        <a:schemeClr val="tx1"/>
                      </a:solidFill>
                      <a:prstDash val="solid"/>
                      <a:round/>
                      <a:headEnd type="none" w="med" len="med"/>
                      <a:tailEnd type="none" w="med" len="med"/>
                    </a:lnB>
                  </a:tcPr>
                </a:tc>
                <a:tc gridSpan="3">
                  <a:txBody>
                    <a:bodyPr/>
                    <a:lstStyle/>
                    <a:p>
                      <a:pPr algn="ctr">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2640824"/>
                  </a:ext>
                </a:extLst>
              </a:tr>
              <a:tr h="468000">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就業者数</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457.9</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460.5</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459.5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98661665"/>
                  </a:ext>
                </a:extLst>
              </a:tr>
              <a:tr h="468000">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雇用創出数</a:t>
                      </a:r>
                    </a:p>
                    <a:p>
                      <a:pPr algn="ctr">
                        <a:spcAft>
                          <a:spcPts val="0"/>
                        </a:spcAft>
                      </a:pPr>
                      <a:r>
                        <a:rPr lang="ja-JP" altLang="en-US" sz="7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（府内就業者数の変化）</a:t>
                      </a: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+15.7</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p>
                  </a:txBody>
                  <a:tcPr marL="36739" marR="36739" marT="0" marB="0" anchor="ctr">
                    <a:lnB w="285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754163"/>
                  </a:ext>
                </a:extLst>
              </a:tr>
              <a:tr h="468000">
                <a:tc>
                  <a:txBody>
                    <a:bodyPr/>
                    <a:lstStyle/>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生産年齢人口</a:t>
                      </a:r>
                    </a:p>
                    <a:p>
                      <a:pPr marL="0" marR="0" lvl="0" indent="0" algn="ctr" defTabSz="1706795"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転入超過数</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10,307</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15,328</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8,779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tc>
                  <a:txBody>
                    <a:bodyPr/>
                    <a:lstStyle/>
                    <a:p>
                      <a:endParaRPr lang="ja-JP" altLang="en-US" sz="1000" dirty="0">
                        <a:latin typeface="Meiryo UI" panose="020B0604030504040204" pitchFamily="50" charset="-128"/>
                        <a:ea typeface="Meiryo UI" panose="020B0604030504040204" pitchFamily="50" charset="-128"/>
                      </a:endParaRPr>
                    </a:p>
                  </a:txBody>
                  <a:tcPr marL="36739" marR="36739"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1037959"/>
                  </a:ext>
                </a:extLst>
              </a:tr>
            </a:tbl>
          </a:graphicData>
        </a:graphic>
      </p:graphicFrame>
      <p:sp>
        <p:nvSpPr>
          <p:cNvPr id="28" name="テキスト ボックス 27"/>
          <p:cNvSpPr txBox="1"/>
          <p:nvPr/>
        </p:nvSpPr>
        <p:spPr>
          <a:xfrm>
            <a:off x="3711651" y="1941000"/>
            <a:ext cx="4968000" cy="180000"/>
          </a:xfrm>
          <a:prstGeom prst="rect">
            <a:avLst/>
          </a:prstGeom>
          <a:solidFill>
            <a:schemeClr val="accent2">
              <a:lumMod val="40000"/>
              <a:lumOff val="6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 年平均（</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年度）：２</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以上</a:t>
            </a:r>
          </a:p>
        </p:txBody>
      </p:sp>
      <p:sp>
        <p:nvSpPr>
          <p:cNvPr id="29" name="テキスト ボックス 28"/>
          <p:cNvSpPr txBox="1"/>
          <p:nvPr/>
        </p:nvSpPr>
        <p:spPr>
          <a:xfrm>
            <a:off x="4691990" y="1113193"/>
            <a:ext cx="900000" cy="396000"/>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a:t>
            </a:r>
            <a:endPar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水準に戻す</a:t>
            </a: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4693394" y="2531730"/>
            <a:ext cx="900000" cy="396000"/>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水準を上回る</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3" name="角丸四角形 32"/>
          <p:cNvSpPr/>
          <p:nvPr/>
        </p:nvSpPr>
        <p:spPr>
          <a:xfrm>
            <a:off x="6120388" y="3006168"/>
            <a:ext cx="2268000" cy="360000"/>
          </a:xfrm>
          <a:prstGeom prst="round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　入国規制解除から</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年後に</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年の水準を上回る</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（具体的な時期は改めて設定）</a:t>
            </a:r>
          </a:p>
        </p:txBody>
      </p:sp>
      <p:sp>
        <p:nvSpPr>
          <p:cNvPr id="34" name="テキスト ボックス 33"/>
          <p:cNvSpPr txBox="1"/>
          <p:nvPr/>
        </p:nvSpPr>
        <p:spPr>
          <a:xfrm>
            <a:off x="2861566" y="3474051"/>
            <a:ext cx="4428000" cy="180000"/>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 ３００社創出（</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2864261" y="4121280"/>
            <a:ext cx="4428000" cy="180000"/>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 １００社創出（</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4693394" y="4705667"/>
            <a:ext cx="900000" cy="396000"/>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a:t>
            </a:r>
            <a:endPar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水準に戻す</a:t>
            </a: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5056786" y="5210264"/>
            <a:ext cx="3355714" cy="307777"/>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 年平均（</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：２万人以上</a:t>
            </a:r>
          </a:p>
        </p:txBody>
      </p:sp>
      <p:sp>
        <p:nvSpPr>
          <p:cNvPr id="38" name="テキスト ボックス 37"/>
          <p:cNvSpPr txBox="1"/>
          <p:nvPr/>
        </p:nvSpPr>
        <p:spPr>
          <a:xfrm>
            <a:off x="7894654" y="5678894"/>
            <a:ext cx="900000" cy="307777"/>
          </a:xfrm>
          <a:prstGeom prst="rect">
            <a:avLst/>
          </a:prstGeom>
          <a:solidFill>
            <a:schemeClr val="accent2">
              <a:lumMod val="40000"/>
              <a:lumOff val="6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戦略目標</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万人以上</a:t>
            </a:r>
            <a:r>
              <a:rPr kumimoji="1" lang="en-US" altLang="ja-JP" sz="7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273604" y="6097539"/>
            <a:ext cx="38996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APIR</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「関西経済の現況と予測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No59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22/5/31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内閣府「国民経済計算」</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73604" y="6396000"/>
            <a:ext cx="3096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観光庁「宿泊旅行統計調査」、</a:t>
            </a: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3207939" y="6093409"/>
            <a:ext cx="5400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年度以前のスタートアップ創出数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INITIAL</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社データベース</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年度の大学発スタートアップ増加数　経済産業省「産業技術調査事業（大学発ベンチャー実態等調査） 報告書」</a:t>
            </a:r>
            <a:endPar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zh-TW"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年度以降のスタートアップ創出数、大学発スタートアップ創出数　大阪産業局調べ</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422405" y="6493986"/>
            <a:ext cx="403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 」</a:t>
            </a:r>
          </a:p>
        </p:txBody>
      </p:sp>
      <p:sp>
        <p:nvSpPr>
          <p:cNvPr id="20" name="テキスト ボックス 19"/>
          <p:cNvSpPr txBox="1"/>
          <p:nvPr/>
        </p:nvSpPr>
        <p:spPr>
          <a:xfrm>
            <a:off x="5985134" y="6494971"/>
            <a:ext cx="323039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：総務省「</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住民基本台帳人口移動報告</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6317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55"/>
          <p:cNvSpPr/>
          <p:nvPr/>
        </p:nvSpPr>
        <p:spPr>
          <a:xfrm>
            <a:off x="228123" y="3757766"/>
            <a:ext cx="8724288" cy="299137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角丸四角形 33"/>
          <p:cNvSpPr/>
          <p:nvPr/>
        </p:nvSpPr>
        <p:spPr>
          <a:xfrm>
            <a:off x="379929" y="1533215"/>
            <a:ext cx="4652541" cy="14057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228122" y="26148"/>
            <a:ext cx="6321411"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２</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主な取組（２）規制改革</a:t>
            </a:r>
          </a:p>
        </p:txBody>
      </p:sp>
      <p:cxnSp>
        <p:nvCxnSpPr>
          <p:cNvPr id="3" name="直線コネクタ 2"/>
          <p:cNvCxnSpPr/>
          <p:nvPr/>
        </p:nvCxnSpPr>
        <p:spPr>
          <a:xfrm>
            <a:off x="270457" y="385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4179" y="368699"/>
            <a:ext cx="8603088" cy="355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２つの特区制度を活用した大胆な規制改革、税制・財政支援等を行い、企業集積などを推進。</a:t>
            </a:r>
          </a:p>
        </p:txBody>
      </p:sp>
      <p:sp>
        <p:nvSpPr>
          <p:cNvPr id="26" name="正方形/長方形 25"/>
          <p:cNvSpPr/>
          <p:nvPr/>
        </p:nvSpPr>
        <p:spPr>
          <a:xfrm>
            <a:off x="335298" y="902802"/>
            <a:ext cx="8470377" cy="6627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関西の医療機関、大学・研究所のポテンシャルを活かして、ライフサイエンス、エネルギー分野の投資を促進。</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10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全国最多の</a:t>
            </a:r>
            <a:r>
              <a:rPr kumimoji="1" lang="en-US" altLang="ja-JP" sz="110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51</a:t>
            </a:r>
            <a:r>
              <a:rPr kumimoji="1" lang="ja-JP" altLang="en-US" sz="110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プロジェクト</a:t>
            </a:r>
            <a:r>
              <a:rPr kumimoji="1" lang="en-US" altLang="ja-JP" sz="110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104</a:t>
            </a:r>
            <a:r>
              <a:rPr kumimoji="1" lang="ja-JP" altLang="en-US" sz="110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案件</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（うち大阪府域は</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31</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プロジェクト</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55</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案件）が認定。</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7" name="正方形/長方形 26"/>
          <p:cNvSpPr/>
          <p:nvPr/>
        </p:nvSpPr>
        <p:spPr>
          <a:xfrm>
            <a:off x="256792" y="696821"/>
            <a:ext cx="8627388" cy="324000"/>
          </a:xfrm>
          <a:prstGeom prst="rect">
            <a:avLst/>
          </a:prstGeom>
          <a:solidFill>
            <a:schemeClr val="accent4">
              <a:lumMod val="40000"/>
              <a:lumOff val="60000"/>
            </a:schemeClr>
          </a:solidFill>
          <a:ln w="12700">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関西イノベーション国際戦略総合特区</a:t>
            </a:r>
            <a:r>
              <a:rPr kumimoji="1"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2011</a:t>
            </a:r>
            <a:r>
              <a:rPr lang="ja-JP" altLang="en-US" sz="1050" b="1" dirty="0">
                <a:latin typeface="Meiryo UI" panose="020B0604030504040204" pitchFamily="50" charset="-128"/>
                <a:ea typeface="Meiryo UI" panose="020B0604030504040204" pitchFamily="50" charset="-128"/>
              </a:rPr>
              <a:t>年～</a:t>
            </a:r>
            <a:r>
              <a:rPr kumimoji="1" lang="ja-JP" altLang="en-US" sz="1050" b="1" dirty="0">
                <a:latin typeface="Meiryo UI" panose="020B0604030504040204" pitchFamily="50" charset="-128"/>
                <a:ea typeface="Meiryo UI" panose="020B0604030504040204" pitchFamily="50" charset="-128"/>
              </a:rPr>
              <a:t>）</a:t>
            </a:r>
          </a:p>
        </p:txBody>
      </p:sp>
      <p:sp>
        <p:nvSpPr>
          <p:cNvPr id="33" name="角丸四角形 32"/>
          <p:cNvSpPr/>
          <p:nvPr/>
        </p:nvSpPr>
        <p:spPr>
          <a:xfrm>
            <a:off x="1831873" y="1430046"/>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ライフサイエンス</a:t>
            </a:r>
            <a:endParaRPr kumimoji="1" lang="ja-JP" altLang="en-US"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302122" y="1655804"/>
            <a:ext cx="5207821" cy="5726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b="1" dirty="0">
                <a:solidFill>
                  <a:prstClr val="black"/>
                </a:solidFill>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rPr>
              <a:t>PMDA-WEST</a:t>
            </a:r>
            <a:r>
              <a:rPr kumimoji="1" lang="ja-JP" altLang="en-US"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rPr>
              <a:t>機能の整備（うめきた・北大阪）</a:t>
            </a:r>
            <a:endParaRPr kumimoji="1" lang="en-US" altLang="ja-JP"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endParaRPr>
          </a:p>
          <a:p>
            <a:pPr lvl="0" defTabSz="95770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・うめきたに、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PMDA-WEST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を誘致。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GMP/QMS/GCTP</a:t>
            </a:r>
            <a:r>
              <a:rPr lang="ja-JP" altLang="en-US" sz="1050" dirty="0">
                <a:solidFill>
                  <a:prstClr val="black"/>
                </a:solidFill>
                <a:latin typeface="Meiryo UI" panose="020B0604030504040204" pitchFamily="50" charset="-128"/>
                <a:ea typeface="Meiryo UI" panose="020B0604030504040204" pitchFamily="50" charset="-128"/>
              </a:rPr>
              <a:t>実地調査などが大阪で実施可能。</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323098" y="2010137"/>
            <a:ext cx="3517382" cy="8542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b="1" dirty="0">
                <a:solidFill>
                  <a:prstClr val="black"/>
                </a:solidFill>
                <a:latin typeface="Meiryo UI" panose="020B0604030504040204" pitchFamily="50" charset="-128"/>
                <a:ea typeface="Meiryo UI" panose="020B0604030504040204" pitchFamily="50" charset="-128"/>
              </a:rPr>
              <a:t>● ホウ素中性子捕捉療法の実現（</a:t>
            </a:r>
            <a:r>
              <a:rPr kumimoji="1" lang="ja-JP" altLang="en-US"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rPr>
              <a:t>北大阪）</a:t>
            </a:r>
            <a:endParaRPr kumimoji="1" lang="en-US" altLang="ja-JP"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endParaRPr>
          </a:p>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　 ・</a:t>
            </a:r>
            <a:r>
              <a:rPr lang="ja-JP" altLang="en-US" sz="1050" u="sng" dirty="0">
                <a:solidFill>
                  <a:prstClr val="black"/>
                </a:solidFill>
                <a:latin typeface="Meiryo UI" panose="020B0604030504040204" pitchFamily="50" charset="-128"/>
                <a:ea typeface="Meiryo UI" panose="020B0604030504040204" pitchFamily="50" charset="-128"/>
              </a:rPr>
              <a:t>世界で初めて</a:t>
            </a:r>
            <a:r>
              <a:rPr lang="ja-JP" altLang="en-US" sz="1050" dirty="0">
                <a:solidFill>
                  <a:prstClr val="black"/>
                </a:solidFill>
                <a:latin typeface="Meiryo UI" panose="020B0604030504040204" pitchFamily="50" charset="-128"/>
                <a:ea typeface="Meiryo UI" panose="020B0604030504040204" pitchFamily="50" charset="-128"/>
              </a:rPr>
              <a:t>病院内に設置できる普及型加速器を開発。</a:t>
            </a:r>
            <a:endParaRPr lang="en-US" altLang="ja-JP" sz="1050" dirty="0">
              <a:solidFill>
                <a:prstClr val="black"/>
              </a:solidFill>
              <a:latin typeface="Meiryo UI" panose="020B0604030504040204" pitchFamily="50" charset="-128"/>
              <a:ea typeface="Meiryo UI" panose="020B0604030504040204" pitchFamily="50" charset="-128"/>
            </a:endParaRPr>
          </a:p>
          <a:p>
            <a:pPr lvl="0" defTabSz="957700">
              <a:defRPr/>
            </a:pPr>
            <a:r>
              <a:rPr lang="ja-JP" altLang="en-US" sz="1050" dirty="0">
                <a:solidFill>
                  <a:prstClr val="black"/>
                </a:solidFill>
                <a:latin typeface="Meiryo UI" panose="020B0604030504040204" pitchFamily="50" charset="-128"/>
                <a:ea typeface="Meiryo UI" panose="020B0604030504040204" pitchFamily="50" charset="-128"/>
              </a:rPr>
              <a:t>　 ・大阪医科薬科大で</a:t>
            </a:r>
            <a:r>
              <a:rPr lang="en-US" altLang="ja-JP" sz="1050" dirty="0">
                <a:solidFill>
                  <a:prstClr val="black"/>
                </a:solidFill>
                <a:latin typeface="Meiryo UI" panose="020B0604030504040204" pitchFamily="50" charset="-128"/>
                <a:ea typeface="Meiryo UI" panose="020B0604030504040204" pitchFamily="50" charset="-128"/>
              </a:rPr>
              <a:t>BNCT</a:t>
            </a:r>
            <a:r>
              <a:rPr lang="ja-JP" altLang="en-US" sz="1050" dirty="0">
                <a:solidFill>
                  <a:prstClr val="black"/>
                </a:solidFill>
                <a:latin typeface="Meiryo UI" panose="020B0604030504040204" pitchFamily="50" charset="-128"/>
                <a:ea typeface="Meiryo UI" panose="020B0604030504040204" pitchFamily="50" charset="-128"/>
              </a:rPr>
              <a:t>治療が実現。</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2018</a:t>
            </a:r>
            <a:r>
              <a:rPr lang="ja-JP" altLang="en-US" sz="1000" dirty="0">
                <a:solidFill>
                  <a:schemeClr val="tx1"/>
                </a:solidFill>
                <a:latin typeface="Meiryo UI" panose="020B0604030504040204" pitchFamily="50" charset="-128"/>
                <a:ea typeface="Meiryo UI" panose="020B0604030504040204" pitchFamily="50" charset="-128"/>
              </a:rPr>
              <a:t>年開院）</a:t>
            </a:r>
          </a:p>
        </p:txBody>
      </p:sp>
      <p:sp>
        <p:nvSpPr>
          <p:cNvPr id="40" name="正方形/長方形 39"/>
          <p:cNvSpPr/>
          <p:nvPr/>
        </p:nvSpPr>
        <p:spPr>
          <a:xfrm>
            <a:off x="396529" y="2677336"/>
            <a:ext cx="5113414" cy="261610"/>
          </a:xfrm>
          <a:prstGeom prst="rect">
            <a:avLst/>
          </a:prstGeom>
        </p:spPr>
        <p:txBody>
          <a:bodyPr wrap="square">
            <a:spAutoFit/>
          </a:bodyPr>
          <a:lstStyle/>
          <a:p>
            <a:pPr defTabSz="957700">
              <a:defRPr/>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実績</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医薬品・医療機器関連施設整備投資額：</a:t>
            </a:r>
            <a:r>
              <a:rPr lang="en-US" altLang="ja-JP" sz="1050" dirty="0">
                <a:solidFill>
                  <a:prstClr val="black"/>
                </a:solidFill>
                <a:latin typeface="Meiryo UI" panose="020B0604030504040204" pitchFamily="50" charset="-128"/>
                <a:ea typeface="Meiryo UI" panose="020B0604030504040204" pitchFamily="50" charset="-128"/>
              </a:rPr>
              <a:t>638</a:t>
            </a:r>
            <a:r>
              <a:rPr lang="ja-JP" altLang="en-US" sz="1050" dirty="0">
                <a:solidFill>
                  <a:prstClr val="black"/>
                </a:solidFill>
                <a:latin typeface="Meiryo UI" panose="020B0604030504040204" pitchFamily="50" charset="-128"/>
                <a:ea typeface="Meiryo UI" panose="020B0604030504040204" pitchFamily="50" charset="-128"/>
              </a:rPr>
              <a:t>億円</a:t>
            </a:r>
            <a:r>
              <a:rPr lang="en-US" altLang="ja-JP" sz="900" dirty="0">
                <a:solidFill>
                  <a:prstClr val="black"/>
                </a:solidFill>
                <a:latin typeface="Meiryo UI" panose="020B0604030504040204" pitchFamily="50" charset="-128"/>
                <a:ea typeface="Meiryo UI" panose="020B0604030504040204" pitchFamily="50" charset="-128"/>
              </a:rPr>
              <a:t>(2011</a:t>
            </a:r>
            <a:r>
              <a:rPr lang="ja-JP" altLang="en-US" sz="900" dirty="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rPr>
              <a:t>年）</a:t>
            </a:r>
          </a:p>
        </p:txBody>
      </p:sp>
      <p:pic>
        <p:nvPicPr>
          <p:cNvPr id="42" name="図 41"/>
          <p:cNvPicPr>
            <a:picLocks noChangeAspect="1"/>
          </p:cNvPicPr>
          <p:nvPr/>
        </p:nvPicPr>
        <p:blipFill rotWithShape="1">
          <a:blip r:embed="rId3"/>
          <a:srcRect l="2414" t="14502" r="10628" b="15114"/>
          <a:stretch/>
        </p:blipFill>
        <p:spPr>
          <a:xfrm>
            <a:off x="3666486" y="1689209"/>
            <a:ext cx="1328767" cy="890361"/>
          </a:xfrm>
          <a:prstGeom prst="rect">
            <a:avLst/>
          </a:prstGeom>
        </p:spPr>
      </p:pic>
      <p:sp>
        <p:nvSpPr>
          <p:cNvPr id="43" name="角丸四角形 42"/>
          <p:cNvSpPr/>
          <p:nvPr/>
        </p:nvSpPr>
        <p:spPr>
          <a:xfrm>
            <a:off x="5117897" y="1534833"/>
            <a:ext cx="3743031" cy="140181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角丸四角形 43"/>
          <p:cNvSpPr/>
          <p:nvPr/>
        </p:nvSpPr>
        <p:spPr>
          <a:xfrm>
            <a:off x="6375796" y="1430046"/>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エネルギー</a:t>
            </a:r>
            <a:endParaRPr kumimoji="1"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5200937" y="1703713"/>
            <a:ext cx="3581495" cy="8542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57700">
              <a:defRPr/>
            </a:pPr>
            <a:r>
              <a:rPr lang="ja-JP" altLang="en-US" sz="11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エネルギービジネスの推進</a:t>
            </a:r>
            <a:endParaRPr lang="en-US" altLang="ja-JP" sz="1200" b="1" dirty="0">
              <a:solidFill>
                <a:schemeClr val="tx1"/>
              </a:solidFill>
              <a:latin typeface="Meiryo UI" panose="020B0604030504040204" pitchFamily="50" charset="-128"/>
              <a:ea typeface="Meiryo UI" panose="020B0604030504040204" pitchFamily="50" charset="-128"/>
            </a:endParaRPr>
          </a:p>
          <a:p>
            <a:pPr marL="268288" lvl="0" indent="-92075" defTabSz="957700">
              <a:defRPr/>
            </a:pPr>
            <a:r>
              <a:rPr lang="ja-JP" altLang="en-US" sz="1100" dirty="0">
                <a:solidFill>
                  <a:schemeClr val="tx1"/>
                </a:solidFill>
                <a:latin typeface="Meiryo UI" panose="020B0604030504040204" pitchFamily="50" charset="-128"/>
                <a:ea typeface="Meiryo UI" panose="020B0604030504040204" pitchFamily="50" charset="-128"/>
              </a:rPr>
              <a:t>・蓄電池、水素・燃料電池分野をはじめ、カーボンニュートラルに資する分野の産業振興を実施。</a:t>
            </a:r>
          </a:p>
          <a:p>
            <a:pPr marL="268288" lvl="0" indent="-92075" defTabSz="957700">
              <a:defRPr/>
            </a:pP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050" u="sng" dirty="0">
                <a:solidFill>
                  <a:schemeClr val="tx1"/>
                </a:solidFill>
                <a:latin typeface="Meiryo UI" panose="020B0604030504040204" pitchFamily="50" charset="-128"/>
                <a:ea typeface="Meiryo UI" panose="020B0604030504040204" pitchFamily="50" charset="-128"/>
              </a:rPr>
              <a:t>世界最大級の大型蓄電池試験・評価施設</a:t>
            </a: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NLAB</a:t>
            </a:r>
            <a:r>
              <a:rPr lang="ja-JP" altLang="en-US" sz="1050" dirty="0">
                <a:solidFill>
                  <a:schemeClr val="tx1"/>
                </a:solidFill>
                <a:latin typeface="Meiryo UI" panose="020B0604030504040204" pitchFamily="50" charset="-128"/>
                <a:ea typeface="Meiryo UI" panose="020B0604030504040204" pitchFamily="50" charset="-128"/>
              </a:rPr>
              <a:t>）を誘致</a:t>
            </a:r>
          </a:p>
        </p:txBody>
      </p:sp>
      <p:sp>
        <p:nvSpPr>
          <p:cNvPr id="48" name="正方形/長方形 47"/>
          <p:cNvSpPr/>
          <p:nvPr/>
        </p:nvSpPr>
        <p:spPr>
          <a:xfrm>
            <a:off x="5117897" y="2541555"/>
            <a:ext cx="3781814" cy="415498"/>
          </a:xfrm>
          <a:prstGeom prst="rect">
            <a:avLst/>
          </a:prstGeom>
        </p:spPr>
        <p:txBody>
          <a:bodyPr wrap="square">
            <a:spAutoFit/>
          </a:bodyPr>
          <a:lstStyle/>
          <a:p>
            <a:pPr defTabSz="957700">
              <a:defRPr/>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実績</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関西の新型蓄電池の輸出額</a:t>
            </a:r>
            <a:endParaRPr lang="en-US" altLang="ja-JP" sz="1050" dirty="0">
              <a:latin typeface="Meiryo UI" panose="020B0604030504040204" pitchFamily="50" charset="-128"/>
              <a:ea typeface="Meiryo UI" panose="020B0604030504040204" pitchFamily="50" charset="-128"/>
            </a:endParaRPr>
          </a:p>
          <a:p>
            <a:pPr lvl="0" defTabSz="957700">
              <a:defRPr/>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 1,330</a:t>
            </a:r>
            <a:r>
              <a:rPr lang="ja-JP" altLang="en-US" sz="1050" dirty="0">
                <a:latin typeface="Meiryo UI" panose="020B0604030504040204" pitchFamily="50" charset="-128"/>
                <a:ea typeface="Meiryo UI" panose="020B0604030504040204" pitchFamily="50" charset="-128"/>
              </a:rPr>
              <a:t>億円</a:t>
            </a:r>
            <a:r>
              <a:rPr lang="en-US" altLang="ja-JP" sz="900" dirty="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2,139</a:t>
            </a:r>
            <a:r>
              <a:rPr lang="ja-JP" altLang="en-US" sz="1050" dirty="0">
                <a:latin typeface="Meiryo UI" panose="020B0604030504040204" pitchFamily="50" charset="-128"/>
                <a:ea typeface="Meiryo UI" panose="020B0604030504040204" pitchFamily="50" charset="-128"/>
              </a:rPr>
              <a:t>億円</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54" name="正方形/長方形 53"/>
          <p:cNvSpPr/>
          <p:nvPr/>
        </p:nvSpPr>
        <p:spPr>
          <a:xfrm>
            <a:off x="228122" y="2989931"/>
            <a:ext cx="8627388" cy="324000"/>
          </a:xfrm>
          <a:prstGeom prst="rect">
            <a:avLst/>
          </a:prstGeom>
          <a:solidFill>
            <a:schemeClr val="accent4">
              <a:lumMod val="40000"/>
              <a:lumOff val="60000"/>
            </a:schemeClr>
          </a:solidFill>
          <a:ln w="12700">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関西圏国家戦略特区</a:t>
            </a:r>
            <a:r>
              <a:rPr kumimoji="1"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2014</a:t>
            </a:r>
            <a:r>
              <a:rPr lang="ja-JP" altLang="en-US" sz="1050" b="1" dirty="0">
                <a:latin typeface="Meiryo UI" panose="020B0604030504040204" pitchFamily="50" charset="-128"/>
                <a:ea typeface="Meiryo UI" panose="020B0604030504040204" pitchFamily="50" charset="-128"/>
              </a:rPr>
              <a:t>年～</a:t>
            </a:r>
            <a:r>
              <a:rPr kumimoji="1" lang="ja-JP" altLang="en-US" sz="1050" b="1" dirty="0">
                <a:latin typeface="Meiryo UI" panose="020B0604030504040204" pitchFamily="50" charset="-128"/>
                <a:ea typeface="Meiryo UI" panose="020B0604030504040204" pitchFamily="50" charset="-128"/>
              </a:rPr>
              <a:t>）</a:t>
            </a:r>
          </a:p>
        </p:txBody>
      </p:sp>
      <p:sp>
        <p:nvSpPr>
          <p:cNvPr id="55" name="正方形/長方形 54"/>
          <p:cNvSpPr/>
          <p:nvPr/>
        </p:nvSpPr>
        <p:spPr>
          <a:xfrm>
            <a:off x="323098" y="3227441"/>
            <a:ext cx="8470377" cy="6627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dirty="0">
                <a:solidFill>
                  <a:schemeClr val="tx1"/>
                </a:solidFill>
                <a:latin typeface="Meiryo UI" panose="020B0604030504040204" pitchFamily="50" charset="-128"/>
                <a:ea typeface="Meiryo UI" panose="020B0604030504040204" pitchFamily="50" charset="-128"/>
              </a:rPr>
              <a:t>○　大胆な規制・制度改革による産業の国際競争力の強化及びチャレンジングな人材の集まるビジネス環境を整えた国際都市の形成等を推進。</a:t>
            </a:r>
            <a:endParaRPr lang="en-US" altLang="ja-JP" sz="110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100" dirty="0">
                <a:solidFill>
                  <a:schemeClr val="tx1"/>
                </a:solidFill>
                <a:latin typeface="Meiryo UI" panose="020B0604030504040204" pitchFamily="50" charset="-128"/>
                <a:ea typeface="Meiryo UI" panose="020B0604030504040204" pitchFamily="50" charset="-128"/>
              </a:rPr>
              <a:t>○　関西圏で</a:t>
            </a:r>
            <a:r>
              <a:rPr lang="en-US" altLang="ja-JP" sz="1100" dirty="0">
                <a:solidFill>
                  <a:schemeClr val="tx1"/>
                </a:solidFill>
                <a:latin typeface="Meiryo UI" panose="020B0604030504040204" pitchFamily="50" charset="-128"/>
                <a:ea typeface="Meiryo UI" panose="020B0604030504040204" pitchFamily="50" charset="-128"/>
              </a:rPr>
              <a:t>56</a:t>
            </a:r>
            <a:r>
              <a:rPr lang="ja-JP" altLang="en-US" sz="1100" dirty="0">
                <a:solidFill>
                  <a:schemeClr val="tx1"/>
                </a:solidFill>
                <a:latin typeface="Meiryo UI" panose="020B0604030504040204" pitchFamily="50" charset="-128"/>
                <a:ea typeface="Meiryo UI" panose="020B0604030504040204" pitchFamily="50" charset="-128"/>
              </a:rPr>
              <a:t>事業（うち大阪府域は</a:t>
            </a:r>
            <a:r>
              <a:rPr lang="en-US" altLang="ja-JP" sz="1100" dirty="0">
                <a:solidFill>
                  <a:schemeClr val="tx1"/>
                </a:solidFill>
                <a:latin typeface="Meiryo UI" panose="020B0604030504040204" pitchFamily="50" charset="-128"/>
                <a:ea typeface="Meiryo UI" panose="020B0604030504040204" pitchFamily="50" charset="-128"/>
              </a:rPr>
              <a:t>27</a:t>
            </a:r>
            <a:r>
              <a:rPr lang="ja-JP" altLang="en-US" sz="1100" dirty="0">
                <a:solidFill>
                  <a:schemeClr val="tx1"/>
                </a:solidFill>
                <a:latin typeface="Meiryo UI" panose="020B0604030504040204" pitchFamily="50" charset="-128"/>
                <a:ea typeface="Meiryo UI" panose="020B0604030504040204" pitchFamily="50" charset="-128"/>
              </a:rPr>
              <a:t>事業）実施。</a:t>
            </a:r>
          </a:p>
        </p:txBody>
      </p:sp>
      <p:pic>
        <p:nvPicPr>
          <p:cNvPr id="61" name="図 60"/>
          <p:cNvPicPr>
            <a:picLocks noChangeAspect="1"/>
          </p:cNvPicPr>
          <p:nvPr/>
        </p:nvPicPr>
        <p:blipFill rotWithShape="1">
          <a:blip r:embed="rId4"/>
          <a:srcRect l="27100" t="44222" r="55000" b="35334"/>
          <a:stretch/>
        </p:blipFill>
        <p:spPr>
          <a:xfrm>
            <a:off x="7173285" y="3948002"/>
            <a:ext cx="1700260" cy="1092345"/>
          </a:xfrm>
          <a:prstGeom prst="rect">
            <a:avLst/>
          </a:prstGeom>
        </p:spPr>
      </p:pic>
      <p:sp>
        <p:nvSpPr>
          <p:cNvPr id="25" name="正方形/長方形 24">
            <a:extLst>
              <a:ext uri="{FF2B5EF4-FFF2-40B4-BE49-F238E27FC236}">
                <a16:creationId xmlns:a16="http://schemas.microsoft.com/office/drawing/2014/main" id="{AFC6C543-7752-4DD5-87CB-AA8EDC94D387}"/>
              </a:ext>
            </a:extLst>
          </p:cNvPr>
          <p:cNvSpPr/>
          <p:nvPr/>
        </p:nvSpPr>
        <p:spPr>
          <a:xfrm>
            <a:off x="3692174" y="2532258"/>
            <a:ext cx="1386693" cy="248155"/>
          </a:xfrm>
          <a:prstGeom prst="rect">
            <a:avLst/>
          </a:prstGeom>
          <a:noFill/>
          <a:ln w="12700" cap="flat" cmpd="sng" algn="ctr">
            <a:noFill/>
            <a:prstDash val="solid"/>
            <a:miter lim="800000"/>
          </a:ln>
          <a:effectLst/>
        </p:spPr>
        <p:txBody>
          <a:bodyPr lIns="0" tIns="0" rIns="0" bIns="0" rtlCol="0" anchor="ctr"/>
          <a:lstStyle/>
          <a:p>
            <a:pPr marL="0" marR="0" lvl="0" indent="0" defTabSz="703788"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大阪医科薬科大学　関西</a:t>
            </a:r>
            <a:r>
              <a:rPr kumimoji="0" lang="en-US" altLang="ja-JP"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BNCT</a:t>
            </a:r>
            <a:r>
              <a:rPr kumimoji="0" lang="ja-JP" altLang="en-US"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共同医療センター</a:t>
            </a:r>
            <a:endParaRPr kumimoji="0" lang="en-US" altLang="ja-JP"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03788">
              <a:defRPr/>
            </a:pPr>
            <a:r>
              <a:rPr kumimoji="0" lang="ja-JP" altLang="en-US"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出典：</a:t>
            </a:r>
            <a:r>
              <a:rPr kumimoji="0" lang="en-US" altLang="ja-JP"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BNCT</a:t>
            </a:r>
            <a:r>
              <a:rPr kumimoji="0" lang="ja-JP" altLang="en-US" sz="500" kern="0" dirty="0">
                <a:latin typeface="Meiryo UI" panose="020B0604030504040204" pitchFamily="50" charset="-128"/>
                <a:ea typeface="Meiryo UI" panose="020B0604030504040204" pitchFamily="50" charset="-128"/>
              </a:rPr>
              <a:t>リーフレット</a:t>
            </a:r>
            <a:endParaRPr kumimoji="0" lang="ja-JP" altLang="en-US"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275A8833-D583-4BF0-AED6-27B4F9CF62C3}"/>
              </a:ext>
            </a:extLst>
          </p:cNvPr>
          <p:cNvSpPr/>
          <p:nvPr/>
        </p:nvSpPr>
        <p:spPr>
          <a:xfrm>
            <a:off x="365602" y="6117121"/>
            <a:ext cx="6978640" cy="6523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TW"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国家戦略特別区域工場等新増設促進事業</a:t>
            </a:r>
            <a:endParaRPr kumimoji="1" lang="en-US" altLang="zh-TW"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・市町村の条例の制定により、工場敷地の緑地面積率等の基準</a:t>
            </a:r>
            <a:r>
              <a:rPr lang="ja-JP" altLang="en-US" sz="1050" dirty="0">
                <a:solidFill>
                  <a:schemeClr val="tx1"/>
                </a:solidFill>
                <a:latin typeface="Meiryo UI" panose="020B0604030504040204" pitchFamily="50" charset="-128"/>
                <a:ea typeface="Meiryo UI" panose="020B0604030504040204" pitchFamily="50" charset="-128"/>
              </a:rPr>
              <a:t>を</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緩和する事業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2022</a:t>
            </a:r>
            <a:r>
              <a:rPr kumimoji="1" lang="ja-JP" altLang="en-US"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月に堺市、泉大津市が全国で初活用</a:t>
            </a:r>
            <a:r>
              <a:rPr lang="ja-JP" altLang="en-US" sz="1050" dirty="0" err="1">
                <a:solidFill>
                  <a:schemeClr val="tx1"/>
                </a:solidFill>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月に八尾市が追加</a:t>
            </a:r>
            <a:r>
              <a:rPr lang="ja-JP" altLang="en-US" sz="1050" dirty="0" err="1">
                <a:solidFill>
                  <a:schemeClr val="tx1"/>
                </a:solidFill>
                <a:latin typeface="Meiryo UI" panose="020B0604030504040204" pitchFamily="50" charset="-128"/>
                <a:ea typeface="Meiryo UI" panose="020B0604030504040204" pitchFamily="50" charset="-128"/>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CB683AE-BE0A-4564-BA33-B4DB4B98A665}"/>
              </a:ext>
            </a:extLst>
          </p:cNvPr>
          <p:cNvSpPr/>
          <p:nvPr/>
        </p:nvSpPr>
        <p:spPr>
          <a:xfrm>
            <a:off x="365602" y="5456598"/>
            <a:ext cx="8260738" cy="6583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CN"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国家戦略特別区域家事支援外国人受入事業</a:t>
            </a:r>
            <a:endPar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・家事の負担を抱える方々の活躍推進や家事支援ニーズに対応するため、家事支援サービス企業に雇用される外国人の入国・在留を可能とする事業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2016</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月に大阪市が実施区域として認定</a:t>
            </a:r>
            <a:r>
              <a:rPr lang="ja-JP" altLang="en-US" sz="1050" dirty="0" err="1">
                <a:solidFill>
                  <a:schemeClr val="tx1"/>
                </a:solidFill>
                <a:latin typeface="Meiryo UI" panose="020B0604030504040204" pitchFamily="50" charset="-128"/>
                <a:ea typeface="Meiryo UI" panose="020B0604030504040204" pitchFamily="50" charset="-128"/>
              </a:rPr>
              <a:t>。</a:t>
            </a:r>
            <a:r>
              <a:rPr kumimoji="1" lang="en-US" altLang="ja-JP"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2023</a:t>
            </a:r>
            <a:r>
              <a:rPr kumimoji="1" lang="ja-JP" altLang="en-US"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月に実施区域を大阪府全域に拡大</a:t>
            </a:r>
            <a:r>
              <a:rPr lang="ja-JP" altLang="en-US" sz="1050" dirty="0" err="1">
                <a:solidFill>
                  <a:schemeClr val="tx1"/>
                </a:solidFill>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p>
        </p:txBody>
      </p:sp>
      <p:sp>
        <p:nvSpPr>
          <p:cNvPr id="30" name="正方形/長方形 29"/>
          <p:cNvSpPr/>
          <p:nvPr/>
        </p:nvSpPr>
        <p:spPr>
          <a:xfrm>
            <a:off x="365602" y="4842630"/>
            <a:ext cx="6894640" cy="6118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CN"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国家戦略特別区域外国人滞在施設経営事業</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（特区民泊）</a:t>
            </a:r>
            <a:endPar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・国内外旅行客の滞在に適した施設を３日間以上使用させ、滞在に必要な役務を提供する事業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577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特区民泊数は大阪が全国最多</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3,295</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9,865</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室</a:t>
            </a:r>
            <a:r>
              <a:rPr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月末時点））</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366413" y="4076577"/>
            <a:ext cx="6822877" cy="7639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公立国際教育学校等管理事業</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・グローバル人材の育成や個性に応じた教育等のため、公立学校の運営を民間に開放する事業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月に大阪市立水都国際中学校・高等学校</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a:t>
            </a:r>
            <a:r>
              <a:rPr kumimoji="1" lang="ja-JP" altLang="en-US" sz="105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全国初の公設民営による併設型中高一貫校として開校</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月に大阪府に移管され、現在は大阪府立水都国際中学校・高等学校</a:t>
            </a:r>
          </a:p>
        </p:txBody>
      </p:sp>
      <p:sp>
        <p:nvSpPr>
          <p:cNvPr id="32" name="正方形/長方形 31">
            <a:extLst>
              <a:ext uri="{FF2B5EF4-FFF2-40B4-BE49-F238E27FC236}">
                <a16:creationId xmlns:a16="http://schemas.microsoft.com/office/drawing/2014/main" id="{AFC6C543-7752-4DD5-87CB-AA8EDC94D387}"/>
              </a:ext>
            </a:extLst>
          </p:cNvPr>
          <p:cNvSpPr/>
          <p:nvPr/>
        </p:nvSpPr>
        <p:spPr>
          <a:xfrm>
            <a:off x="7156741" y="5098984"/>
            <a:ext cx="1300641" cy="248155"/>
          </a:xfrm>
          <a:prstGeom prst="rect">
            <a:avLst/>
          </a:prstGeom>
          <a:noFill/>
          <a:ln w="12700" cap="flat" cmpd="sng" algn="ctr">
            <a:noFill/>
            <a:prstDash val="solid"/>
            <a:miter lim="800000"/>
          </a:ln>
          <a:effectLst/>
        </p:spPr>
        <p:txBody>
          <a:bodyPr lIns="0" tIns="0" rIns="0" bIns="0" rtlCol="0" anchor="ctr"/>
          <a:lstStyle/>
          <a:p>
            <a:pPr marL="0" marR="0" lvl="0" indent="0" defTabSz="703788"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出典：大阪府立水都国際中学校・高等</a:t>
            </a:r>
            <a:endParaRPr kumimoji="0" lang="en-US" altLang="ja-JP" sz="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defTabSz="703788" eaLnBrk="1" fontAlgn="auto" latinLnBrk="0" hangingPunct="1">
              <a:lnSpc>
                <a:spcPct val="100000"/>
              </a:lnSpc>
              <a:spcBef>
                <a:spcPts val="0"/>
              </a:spcBef>
              <a:spcAft>
                <a:spcPts val="0"/>
              </a:spcAft>
              <a:buClrTx/>
              <a:buSzTx/>
              <a:buFontTx/>
              <a:buNone/>
              <a:tabLst/>
              <a:defRPr/>
            </a:pPr>
            <a:r>
              <a:rPr kumimoji="0" lang="ja-JP" altLang="en-US" sz="600" kern="0" dirty="0">
                <a:latin typeface="Meiryo UI" panose="020B0604030504040204" pitchFamily="50" charset="-128"/>
                <a:ea typeface="Meiryo UI" panose="020B0604030504040204" pitchFamily="50" charset="-128"/>
              </a:rPr>
              <a:t>　　　　　</a:t>
            </a:r>
            <a:r>
              <a:rPr kumimoji="0" lang="ja-JP" altLang="en-US" sz="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学校案内パンフレット</a:t>
            </a:r>
          </a:p>
        </p:txBody>
      </p:sp>
      <p:sp>
        <p:nvSpPr>
          <p:cNvPr id="3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8116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楕円 91">
            <a:extLst>
              <a:ext uri="{FF2B5EF4-FFF2-40B4-BE49-F238E27FC236}">
                <a16:creationId xmlns:a16="http://schemas.microsoft.com/office/drawing/2014/main" id="{ED8BAAA7-2A92-4289-9437-AB24D4D57916}"/>
              </a:ext>
            </a:extLst>
          </p:cNvPr>
          <p:cNvSpPr/>
          <p:nvPr/>
        </p:nvSpPr>
        <p:spPr>
          <a:xfrm rot="20356392">
            <a:off x="732957" y="2174693"/>
            <a:ext cx="4155616" cy="1905724"/>
          </a:xfrm>
          <a:prstGeom prst="ellipse">
            <a:avLst/>
          </a:prstGeom>
          <a:noFill/>
          <a:ln w="254000">
            <a:gradFill flip="none" rotWithShape="1">
              <a:gsLst>
                <a:gs pos="0">
                  <a:srgbClr val="2E75B6">
                    <a:alpha val="50000"/>
                  </a:srgbClr>
                </a:gs>
                <a:gs pos="50000">
                  <a:srgbClr val="9DC3E6">
                    <a:alpha val="50000"/>
                  </a:srgbClr>
                </a:gs>
                <a:gs pos="100000">
                  <a:srgbClr val="DEEBF7">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1" name="角丸四角形 13">
            <a:extLst>
              <a:ext uri="{FF2B5EF4-FFF2-40B4-BE49-F238E27FC236}">
                <a16:creationId xmlns:a16="http://schemas.microsoft.com/office/drawing/2014/main" id="{D1C0137A-3072-46BD-9B30-ED1BAE127622}"/>
              </a:ext>
            </a:extLst>
          </p:cNvPr>
          <p:cNvSpPr/>
          <p:nvPr/>
        </p:nvSpPr>
        <p:spPr>
          <a:xfrm>
            <a:off x="2203044" y="3326549"/>
            <a:ext cx="4311637" cy="1220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l" defTabSz="422316" rtl="0" eaLnBrk="1" fontAlgn="base" latinLnBrk="0" hangingPunct="1">
              <a:lnSpc>
                <a:spcPct val="110000"/>
              </a:lnSpc>
              <a:spcBef>
                <a:spcPts val="0"/>
              </a:spcBef>
              <a:spcAft>
                <a:spcPts val="554"/>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2024</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r>
              <a:rPr kumimoji="0" lang="en-US" altLang="ja-JP" sz="1100" b="1"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
            </a:r>
            <a:br>
              <a:rPr kumimoji="0" lang="en-US" altLang="ja-JP" sz="1100" b="1"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br>
            <a:r>
              <a:rPr kumimoji="0" lang="ja-JP" altLang="en-US" sz="1400" b="1" i="0" u="none" strike="noStrike" kern="1200" cap="none" spc="0" normalizeH="0" baseline="0" noProof="0" dirty="0">
                <a:ln>
                  <a:noFill/>
                </a:ln>
                <a:solidFill>
                  <a:schemeClr val="tx1"/>
                </a:solidFill>
                <a:effectLst/>
                <a:uLnTx/>
                <a:uFillTx/>
                <a:latin typeface="Meiryo UI"/>
                <a:ea typeface="Meiryo UI"/>
                <a:cs typeface="Hiragino Sans W3" charset="-128"/>
              </a:rPr>
              <a:t>うめきた２期</a:t>
            </a:r>
            <a:endParaRPr kumimoji="0" lang="en-US" altLang="ja-JP" sz="1400" b="1" i="0" u="none" strike="noStrike" kern="1200" cap="none" spc="0" normalizeH="0" baseline="0" noProof="0" dirty="0">
              <a:ln>
                <a:noFill/>
              </a:ln>
              <a:solidFill>
                <a:schemeClr val="tx1"/>
              </a:solidFill>
              <a:effectLst/>
              <a:uLnTx/>
              <a:uFillTx/>
              <a:latin typeface="Meiryo UI"/>
              <a:ea typeface="Meiryo UI"/>
              <a:cs typeface="Hiragino Sans W3" charset="-128"/>
            </a:endParaRP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中核機能のテーマ</a:t>
            </a:r>
          </a:p>
          <a:p>
            <a:pPr marL="0" marR="0" lvl="0" indent="0" algn="l" defTabSz="422316" rtl="0" eaLnBrk="1" fontAlgn="base" latinLnBrk="0" hangingPunct="1">
              <a:lnSpc>
                <a:spcPct val="11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ライフデザイン・イノベーション</a:t>
            </a:r>
          </a:p>
          <a:p>
            <a:pPr marL="0" marR="0" lvl="0" indent="0" algn="just" defTabSz="422316" rtl="0" eaLnBrk="1" fontAlgn="base" latinLnBrk="0" hangingPunct="1">
              <a:lnSpc>
                <a:spcPct val="110000"/>
              </a:lnSpc>
              <a:spcBef>
                <a:spcPts val="554"/>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超スマート社会が到来する中、</a:t>
            </a:r>
            <a:r>
              <a:rPr kumimoji="1" lang="en-US" altLang="ja-JP" sz="9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IoT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やビッグデータなどの活用により、創薬や医療機器開発などの分野にとどまらず、人々が健康で豊かに生きるための新しい製品・サービスを創出。</a:t>
            </a:r>
          </a:p>
        </p:txBody>
      </p:sp>
      <p:sp>
        <p:nvSpPr>
          <p:cNvPr id="2" name="テキスト ボックス 1"/>
          <p:cNvSpPr txBox="1"/>
          <p:nvPr/>
        </p:nvSpPr>
        <p:spPr>
          <a:xfrm>
            <a:off x="204782" y="60016"/>
            <a:ext cx="6321411" cy="338554"/>
          </a:xfrm>
          <a:prstGeom prst="rect">
            <a:avLst/>
          </a:prstGeom>
          <a:noFill/>
        </p:spPr>
        <p:txBody>
          <a:bodyPr wrap="square" rtlCol="0">
            <a:spAutoFit/>
          </a:bodyPr>
          <a:lstStyle/>
          <a:p>
            <a:pPr lvl="0" defTabSz="957700">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　主な</a:t>
            </a:r>
            <a:r>
              <a:rPr lang="ja-JP" altLang="en-US" sz="1600" dirty="0">
                <a:latin typeface="Meiryo UI" panose="020B0604030504040204" pitchFamily="50" charset="-128"/>
                <a:ea typeface="Meiryo UI" panose="020B0604030504040204" pitchFamily="50" charset="-128"/>
              </a:rPr>
              <a:t>取組（３）スーパーシティ</a:t>
            </a:r>
          </a:p>
        </p:txBody>
      </p:sp>
      <p:cxnSp>
        <p:nvCxnSpPr>
          <p:cNvPr id="3" name="直線コネクタ 2"/>
          <p:cNvCxnSpPr/>
          <p:nvPr/>
        </p:nvCxnSpPr>
        <p:spPr>
          <a:xfrm>
            <a:off x="252665" y="39857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61107" y="447877"/>
            <a:ext cx="8603088" cy="9575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nSpc>
                <a:spcPts val="1600"/>
              </a:lnSpc>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2022</a:t>
            </a:r>
            <a:r>
              <a:rPr lang="ja-JP" altLang="en-US" sz="1200" dirty="0">
                <a:solidFill>
                  <a:prstClr val="black"/>
                </a:solidFill>
                <a:latin typeface="Meiryo UI" panose="020B0604030504040204" pitchFamily="50" charset="-128"/>
                <a:ea typeface="Meiryo UI" panose="020B0604030504040204" pitchFamily="50" charset="-128"/>
              </a:rPr>
              <a:t>年４月、スーパーシティ型国家戦略特区に区域指定。（全国では、大阪（府・市）とつくば市）</a:t>
            </a:r>
          </a:p>
          <a:p>
            <a:pPr lvl="0">
              <a:lnSpc>
                <a:spcPts val="1400"/>
              </a:lnSpc>
              <a:defRPr/>
            </a:pPr>
            <a:r>
              <a:rPr lang="ja-JP" altLang="en-US" sz="1100" dirty="0">
                <a:solidFill>
                  <a:prstClr val="black"/>
                </a:solidFill>
                <a:latin typeface="Meiryo UI" panose="020B0604030504040204" pitchFamily="50" charset="-128"/>
                <a:ea typeface="Meiryo UI" panose="020B0604030504040204" pitchFamily="50" charset="-128"/>
              </a:rPr>
              <a:t>　　　・テーマ：</a:t>
            </a:r>
            <a:r>
              <a:rPr lang="ja-JP" altLang="en-US" sz="1100" b="1" dirty="0">
                <a:solidFill>
                  <a:prstClr val="black"/>
                </a:solidFill>
                <a:latin typeface="Meiryo UI" panose="020B0604030504040204" pitchFamily="50" charset="-128"/>
                <a:ea typeface="Meiryo UI" panose="020B0604030504040204" pitchFamily="50" charset="-128"/>
              </a:rPr>
              <a:t>データで拡げる”健康といのち”</a:t>
            </a:r>
          </a:p>
          <a:p>
            <a:pPr lvl="0">
              <a:lnSpc>
                <a:spcPts val="1400"/>
              </a:lnSpc>
              <a:defRPr/>
            </a:pPr>
            <a:r>
              <a:rPr lang="ja-JP" altLang="en-US" sz="1100" dirty="0">
                <a:solidFill>
                  <a:prstClr val="black"/>
                </a:solidFill>
                <a:latin typeface="Meiryo UI" panose="020B0604030504040204" pitchFamily="50" charset="-128"/>
                <a:ea typeface="Meiryo UI" panose="020B0604030504040204" pitchFamily="50" charset="-128"/>
              </a:rPr>
              <a:t>　　　・２つのグリーンフィールド：</a:t>
            </a:r>
            <a:r>
              <a:rPr lang="ja-JP" altLang="en-US" sz="1100" b="1" dirty="0">
                <a:solidFill>
                  <a:prstClr val="black"/>
                </a:solidFill>
                <a:latin typeface="Meiryo UI" panose="020B0604030504040204" pitchFamily="50" charset="-128"/>
                <a:ea typeface="Meiryo UI" panose="020B0604030504040204" pitchFamily="50" charset="-128"/>
              </a:rPr>
              <a:t>夢洲、うめきた２期</a:t>
            </a:r>
            <a:endParaRPr lang="en-US" altLang="ja-JP" sz="1100" b="1" dirty="0">
              <a:solidFill>
                <a:prstClr val="black"/>
              </a:solidFill>
              <a:latin typeface="Meiryo UI" panose="020B0604030504040204" pitchFamily="50" charset="-128"/>
              <a:ea typeface="Meiryo UI" panose="020B0604030504040204" pitchFamily="50" charset="-128"/>
            </a:endParaRPr>
          </a:p>
          <a:p>
            <a:pPr lvl="0">
              <a:lnSpc>
                <a:spcPts val="1400"/>
              </a:lnSpc>
              <a:defRPr/>
            </a:pPr>
            <a:r>
              <a:rPr lang="ja-JP" altLang="en-US" sz="1100" dirty="0">
                <a:solidFill>
                  <a:prstClr val="black"/>
                </a:solidFill>
                <a:latin typeface="Meiryo UI" panose="020B0604030504040204" pitchFamily="50" charset="-128"/>
                <a:ea typeface="Meiryo UI" panose="020B0604030504040204" pitchFamily="50" charset="-128"/>
              </a:rPr>
              <a:t>　　　・３つのプロジェクト：</a:t>
            </a:r>
            <a:r>
              <a:rPr lang="ja-JP" altLang="en-US" sz="1100" b="1" dirty="0">
                <a:solidFill>
                  <a:prstClr val="black"/>
                </a:solidFill>
                <a:latin typeface="Meiryo UI" panose="020B0604030504040204" pitchFamily="50" charset="-128"/>
                <a:ea typeface="Meiryo UI" panose="020B0604030504040204" pitchFamily="50" charset="-128"/>
              </a:rPr>
              <a:t>夢洲コンストラクション、大阪・関西万博、うめきた</a:t>
            </a:r>
            <a:r>
              <a:rPr lang="en-US" altLang="ja-JP" sz="1100" b="1" dirty="0">
                <a:solidFill>
                  <a:prstClr val="black"/>
                </a:solidFill>
                <a:latin typeface="Meiryo UI" panose="020B0604030504040204" pitchFamily="50" charset="-128"/>
                <a:ea typeface="Meiryo UI" panose="020B0604030504040204" pitchFamily="50" charset="-128"/>
              </a:rPr>
              <a:t>2</a:t>
            </a:r>
            <a:r>
              <a:rPr lang="ja-JP" altLang="en-US" sz="1100" b="1" dirty="0">
                <a:solidFill>
                  <a:prstClr val="black"/>
                </a:solidFill>
                <a:latin typeface="Meiryo UI" panose="020B0604030504040204" pitchFamily="50" charset="-128"/>
                <a:ea typeface="Meiryo UI" panose="020B0604030504040204" pitchFamily="50" charset="-128"/>
              </a:rPr>
              <a:t>期</a:t>
            </a:r>
            <a:endParaRPr lang="en-US" altLang="ja-JP" sz="1100" b="1" dirty="0">
              <a:solidFill>
                <a:prstClr val="black"/>
              </a:solidFill>
              <a:latin typeface="Meiryo UI" panose="020B0604030504040204" pitchFamily="50" charset="-128"/>
              <a:ea typeface="Meiryo UI" panose="020B0604030504040204" pitchFamily="50" charset="-128"/>
            </a:endParaRPr>
          </a:p>
          <a:p>
            <a:pPr lvl="0">
              <a:lnSpc>
                <a:spcPts val="1600"/>
              </a:lnSpc>
              <a:defRPr/>
            </a:pPr>
            <a:r>
              <a:rPr lang="ja-JP" altLang="en-US" sz="1200" dirty="0">
                <a:solidFill>
                  <a:prstClr val="black"/>
                </a:solidFill>
                <a:latin typeface="Meiryo UI" panose="020B0604030504040204" pitchFamily="50" charset="-128"/>
                <a:ea typeface="Meiryo UI" panose="020B0604030504040204" pitchFamily="50" charset="-128"/>
              </a:rPr>
              <a:t>○　先端的サービスに取り組むことで、住民</a:t>
            </a:r>
            <a:r>
              <a:rPr lang="en-US" altLang="ja-JP" sz="1200" dirty="0" err="1">
                <a:solidFill>
                  <a:prstClr val="black"/>
                </a:solidFill>
                <a:latin typeface="Meiryo UI" panose="020B0604030504040204" pitchFamily="50" charset="-128"/>
                <a:ea typeface="Meiryo UI" panose="020B0604030504040204" pitchFamily="50" charset="-128"/>
              </a:rPr>
              <a:t>QoL</a:t>
            </a:r>
            <a:r>
              <a:rPr lang="ja-JP" altLang="en-US" sz="1200" dirty="0">
                <a:solidFill>
                  <a:prstClr val="black"/>
                </a:solidFill>
                <a:latin typeface="Meiryo UI" panose="020B0604030504040204" pitchFamily="50" charset="-128"/>
                <a:ea typeface="Meiryo UI" panose="020B0604030504040204" pitchFamily="50" charset="-128"/>
              </a:rPr>
              <a:t>の向上と都市競争力を強化。</a:t>
            </a:r>
          </a:p>
        </p:txBody>
      </p:sp>
      <p:sp>
        <p:nvSpPr>
          <p:cNvPr id="47" name="正方形/長方形 46"/>
          <p:cNvSpPr/>
          <p:nvPr/>
        </p:nvSpPr>
        <p:spPr>
          <a:xfrm>
            <a:off x="2075606" y="5221064"/>
            <a:ext cx="2357928"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・バイタル情報及び位置情報によるリアルタイムでの安全・健康管理</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50" name="角丸四角形 13">
            <a:extLst>
              <a:ext uri="{FF2B5EF4-FFF2-40B4-BE49-F238E27FC236}">
                <a16:creationId xmlns:a16="http://schemas.microsoft.com/office/drawing/2014/main" id="{AE8F7CBF-1BF1-4A4B-815E-35F85F6346EF}"/>
              </a:ext>
            </a:extLst>
          </p:cNvPr>
          <p:cNvSpPr/>
          <p:nvPr/>
        </p:nvSpPr>
        <p:spPr>
          <a:xfrm>
            <a:off x="365351" y="1921872"/>
            <a:ext cx="2023389" cy="1159805"/>
          </a:xfrm>
          <a:prstGeom prst="rect">
            <a:avLst/>
          </a:prstGeom>
          <a:noFill/>
          <a:ln w="12700" cap="flat" cmpd="sng" algn="ctr">
            <a:noFill/>
            <a:prstDash val="solid"/>
            <a:miter lim="800000"/>
          </a:ln>
          <a:effectLst/>
        </p:spPr>
        <p:txBody>
          <a:bodyPr wrap="square" lIns="0" tIns="0" rIns="0" bIns="0" rtlCol="0" anchor="t" anchorCtr="0">
            <a:spAutoFit/>
          </a:bodyPr>
          <a:lstStyle/>
          <a:p>
            <a:pPr marL="0" marR="0" lvl="0" indent="0" defTabSz="457217" eaLnBrk="1" fontAlgn="base" latinLnBrk="0" hangingPunct="1">
              <a:lnSpc>
                <a:spcPts val="1500"/>
              </a:lnSpc>
              <a:spcBef>
                <a:spcPts val="0"/>
              </a:spcBef>
              <a:spcAft>
                <a:spcPts val="200"/>
              </a:spcAft>
              <a:buClrTx/>
              <a:buSzTx/>
              <a:buFontTx/>
              <a:buNone/>
              <a:tabLst/>
              <a:defRPr/>
            </a:pPr>
            <a:r>
              <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a:t>
            </a:r>
            <a:r>
              <a:rPr kumimoji="0"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r>
            <a:br>
              <a:rPr kumimoji="0"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夢洲コンストラクション</a:t>
            </a:r>
            <a:endPar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lvl="0" defTabSz="422316" fontAlgn="base">
              <a:lnSpc>
                <a:spcPct val="110000"/>
              </a:lnSpc>
              <a:spcAft>
                <a:spcPts val="277"/>
              </a:spcAft>
              <a:defRPr/>
            </a:pPr>
            <a:r>
              <a:rPr lang="ja-JP" altLang="en-US" sz="1000" dirty="0">
                <a:solidFill>
                  <a:prstClr val="black"/>
                </a:solidFill>
                <a:latin typeface="Meiryo UI" panose="020B0604030504040204" pitchFamily="50" charset="-128"/>
                <a:ea typeface="Meiryo UI" panose="020B0604030504040204" pitchFamily="50" charset="-128"/>
              </a:rPr>
              <a:t>３つの円滑化を推進。</a:t>
            </a:r>
            <a:endParaRPr kumimoji="0" lang="en-US" altLang="ja-JP" sz="1000" b="1" dirty="0">
              <a:solidFill>
                <a:srgbClr val="000000"/>
              </a:solidFill>
              <a:latin typeface="Meiryo UI"/>
              <a:ea typeface="Meiryo UI"/>
              <a:cs typeface="Hiragino Sans W3" charset="-128"/>
            </a:endParaRPr>
          </a:p>
          <a:p>
            <a:pPr marL="332532" lvl="0" indent="-199519" defTabSz="422316" fontAlgn="base">
              <a:lnSpc>
                <a:spcPct val="110000"/>
              </a:lnSpc>
              <a:buFont typeface="+mj-lt"/>
              <a:buAutoNum type="arabicPeriod"/>
              <a:defRPr/>
            </a:pPr>
            <a:r>
              <a:rPr lang="ja-JP" altLang="en-US" sz="1000" dirty="0">
                <a:solidFill>
                  <a:prstClr val="black"/>
                </a:solidFill>
                <a:latin typeface="Meiryo UI" panose="020B0604030504040204" pitchFamily="50" charset="-128"/>
                <a:ea typeface="Meiryo UI" panose="020B0604030504040204" pitchFamily="50" charset="-128"/>
              </a:rPr>
              <a:t>建設工事現場内外の移動</a:t>
            </a:r>
            <a:endParaRPr lang="en-US" altLang="ja-JP" sz="1000" dirty="0">
              <a:solidFill>
                <a:prstClr val="black"/>
              </a:solidFill>
              <a:latin typeface="Meiryo UI" panose="020B0604030504040204" pitchFamily="50" charset="-128"/>
              <a:ea typeface="Meiryo UI" panose="020B0604030504040204" pitchFamily="50" charset="-128"/>
            </a:endParaRPr>
          </a:p>
          <a:p>
            <a:pPr marL="332532" lvl="0" indent="-199519" defTabSz="422316" fontAlgn="base">
              <a:lnSpc>
                <a:spcPct val="110000"/>
              </a:lnSpc>
              <a:buFont typeface="+mj-lt"/>
              <a:buAutoNum type="arabicPeriod"/>
              <a:defRPr/>
            </a:pPr>
            <a:r>
              <a:rPr lang="ja-JP" altLang="en-US" sz="1000" dirty="0">
                <a:solidFill>
                  <a:prstClr val="black"/>
                </a:solidFill>
                <a:latin typeface="Meiryo UI" panose="020B0604030504040204" pitchFamily="50" charset="-128"/>
                <a:ea typeface="Meiryo UI" panose="020B0604030504040204" pitchFamily="50" charset="-128"/>
              </a:rPr>
              <a:t>建設工事及び資材運搬</a:t>
            </a:r>
            <a:endParaRPr lang="en-US" altLang="ja-JP" sz="1000" dirty="0">
              <a:solidFill>
                <a:prstClr val="black"/>
              </a:solidFill>
              <a:latin typeface="Meiryo UI" panose="020B0604030504040204" pitchFamily="50" charset="-128"/>
              <a:ea typeface="Meiryo UI" panose="020B0604030504040204" pitchFamily="50" charset="-128"/>
            </a:endParaRPr>
          </a:p>
          <a:p>
            <a:pPr marL="332532" lvl="0" indent="-199519" defTabSz="422316" fontAlgn="base">
              <a:lnSpc>
                <a:spcPct val="110000"/>
              </a:lnSpc>
              <a:buFont typeface="+mj-lt"/>
              <a:buAutoNum type="arabicPeriod"/>
              <a:defRPr/>
            </a:pPr>
            <a:r>
              <a:rPr lang="ja-JP" altLang="en-US" sz="1000" dirty="0">
                <a:solidFill>
                  <a:prstClr val="black"/>
                </a:solidFill>
                <a:latin typeface="Meiryo UI" panose="020B0604030504040204" pitchFamily="50" charset="-128"/>
                <a:ea typeface="Meiryo UI" panose="020B0604030504040204" pitchFamily="50" charset="-128"/>
              </a:rPr>
              <a:t>建設作業員の安全・</a:t>
            </a:r>
            <a:r>
              <a:rPr lang="ja-JP" altLang="en-US" sz="1000" b="1" dirty="0">
                <a:solidFill>
                  <a:prstClr val="black"/>
                </a:solidFill>
                <a:latin typeface="Meiryo UI" panose="020B0604030504040204" pitchFamily="50" charset="-128"/>
                <a:ea typeface="Meiryo UI" panose="020B0604030504040204" pitchFamily="50" charset="-128"/>
              </a:rPr>
              <a:t>健康管理</a:t>
            </a:r>
            <a:endParaRPr lang="en-US" altLang="ja-JP" sz="1000" b="1" dirty="0">
              <a:solidFill>
                <a:prstClr val="black"/>
              </a:solidFill>
              <a:latin typeface="Meiryo UI" panose="020B0604030504040204" pitchFamily="50" charset="-128"/>
              <a:ea typeface="Meiryo UI" panose="020B0604030504040204" pitchFamily="50" charset="-128"/>
            </a:endParaRPr>
          </a:p>
        </p:txBody>
      </p:sp>
      <p:pic>
        <p:nvPicPr>
          <p:cNvPr id="52" name="図 51">
            <a:extLst>
              <a:ext uri="{FF2B5EF4-FFF2-40B4-BE49-F238E27FC236}">
                <a16:creationId xmlns:a16="http://schemas.microsoft.com/office/drawing/2014/main" id="{711E36D6-B539-478E-8C3F-7B9268533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383" y="3116827"/>
            <a:ext cx="1279512" cy="864000"/>
          </a:xfrm>
          <a:prstGeom prst="rect">
            <a:avLst/>
          </a:prstGeom>
          <a:ln>
            <a:noFill/>
          </a:ln>
          <a:effectLst/>
        </p:spPr>
      </p:pic>
      <p:sp>
        <p:nvSpPr>
          <p:cNvPr id="53" name="角丸四角形 13">
            <a:extLst>
              <a:ext uri="{FF2B5EF4-FFF2-40B4-BE49-F238E27FC236}">
                <a16:creationId xmlns:a16="http://schemas.microsoft.com/office/drawing/2014/main" id="{01D5FDB3-08E0-4404-8AF3-781764EC814A}"/>
              </a:ext>
            </a:extLst>
          </p:cNvPr>
          <p:cNvSpPr/>
          <p:nvPr/>
        </p:nvSpPr>
        <p:spPr>
          <a:xfrm>
            <a:off x="2966244" y="1595443"/>
            <a:ext cx="2454143" cy="1384482"/>
          </a:xfrm>
          <a:prstGeom prst="rect">
            <a:avLst/>
          </a:prstGeom>
          <a:noFill/>
          <a:ln w="12700" cap="flat" cmpd="sng" algn="ctr">
            <a:noFill/>
            <a:prstDash val="solid"/>
            <a:miter lim="800000"/>
          </a:ln>
          <a:effectLst/>
        </p:spPr>
        <p:txBody>
          <a:bodyPr wrap="square" lIns="0" tIns="0" rIns="0" bIns="0" rtlCol="0" anchor="t" anchorCtr="0">
            <a:spAutoFit/>
          </a:bodyPr>
          <a:lstStyle/>
          <a:p>
            <a:pPr marL="0" marR="0" lvl="0" indent="0" defTabSz="457217" eaLnBrk="1" fontAlgn="base" latinLnBrk="0" hangingPunct="1">
              <a:lnSpc>
                <a:spcPts val="1500"/>
              </a:lnSpc>
              <a:spcBef>
                <a:spcPts val="0"/>
              </a:spcBef>
              <a:spcAft>
                <a:spcPts val="200"/>
              </a:spcAft>
              <a:buClrTx/>
              <a:buSzTx/>
              <a:buFontTx/>
              <a:buNone/>
              <a:tabLst/>
              <a:defRPr/>
            </a:pPr>
            <a:r>
              <a:rPr kumimoji="0"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a:t>
            </a:r>
            <a:r>
              <a:rPr kumimoji="0"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r>
            <a:br>
              <a:rPr kumimoji="0"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iragino Sans W3" charset="-128"/>
              </a:rPr>
              <a:t>大阪・関西万博</a:t>
            </a:r>
            <a:endPar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iragino Sans W3" charset="-128"/>
            </a:endParaRPr>
          </a:p>
          <a:p>
            <a:pPr lvl="0" defTabSz="422316" fontAlgn="base">
              <a:lnSpc>
                <a:spcPct val="110000"/>
              </a:lnSpc>
              <a:defRPr/>
            </a:pPr>
            <a:r>
              <a:rPr lang="ja-JP" altLang="en-US" sz="1050" dirty="0">
                <a:solidFill>
                  <a:prstClr val="black"/>
                </a:solidFill>
                <a:latin typeface="Meiryo UI" panose="020B0604030504040204" pitchFamily="50" charset="-128"/>
                <a:ea typeface="Meiryo UI" panose="020B0604030504040204" pitchFamily="50" charset="-128"/>
              </a:rPr>
              <a:t>テーマ</a:t>
            </a:r>
            <a:r>
              <a:rPr lang="en-US" altLang="ja-JP" sz="1050" dirty="0">
                <a:solidFill>
                  <a:prstClr val="black"/>
                </a:solidFill>
                <a:latin typeface="Meiryo UI" panose="020B0604030504040204" pitchFamily="50" charset="-128"/>
                <a:ea typeface="Meiryo UI" panose="020B0604030504040204" pitchFamily="50" charset="-128"/>
              </a:rPr>
              <a:t/>
            </a:r>
            <a:br>
              <a:rPr lang="en-US" altLang="ja-JP" sz="1050" dirty="0">
                <a:solidFill>
                  <a:prstClr val="black"/>
                </a:solidFill>
                <a:latin typeface="Meiryo UI" panose="020B0604030504040204" pitchFamily="50" charset="-128"/>
                <a:ea typeface="Meiryo UI" panose="020B0604030504040204" pitchFamily="50" charset="-128"/>
              </a:rPr>
            </a:br>
            <a:r>
              <a:rPr lang="ja-JP" altLang="en-US" sz="1050" b="1" dirty="0">
                <a:solidFill>
                  <a:prstClr val="black"/>
                </a:solidFill>
                <a:latin typeface="Meiryo UI" panose="020B0604030504040204" pitchFamily="50" charset="-128"/>
                <a:ea typeface="Meiryo UI" panose="020B0604030504040204" pitchFamily="50" charset="-128"/>
              </a:rPr>
              <a:t>いのち輝く未来社会のデザイン</a:t>
            </a:r>
            <a:endParaRPr lang="en-US" altLang="ja-JP" sz="1050" b="1" dirty="0">
              <a:solidFill>
                <a:prstClr val="black"/>
              </a:solidFill>
              <a:latin typeface="Meiryo UI" panose="020B0604030504040204" pitchFamily="50" charset="-128"/>
              <a:ea typeface="Meiryo UI" panose="020B0604030504040204" pitchFamily="50" charset="-128"/>
            </a:endParaRPr>
          </a:p>
          <a:p>
            <a:pPr lvl="0" defTabSz="422316" fontAlgn="base">
              <a:lnSpc>
                <a:spcPct val="110000"/>
              </a:lnSpc>
              <a:spcBef>
                <a:spcPts val="554"/>
              </a:spcBef>
              <a:defRPr/>
            </a:pPr>
            <a:r>
              <a:rPr lang="ja-JP" altLang="en-US" sz="800" dirty="0">
                <a:solidFill>
                  <a:prstClr val="black"/>
                </a:solidFill>
                <a:latin typeface="Meiryo UI" panose="020B0604030504040204" pitchFamily="50" charset="-128"/>
                <a:ea typeface="Meiryo UI" panose="020B0604030504040204" pitchFamily="50" charset="-128"/>
              </a:rPr>
              <a:t>サブテーマ</a:t>
            </a:r>
            <a:r>
              <a:rPr lang="en-US" altLang="ja-JP" sz="800" dirty="0">
                <a:solidFill>
                  <a:prstClr val="black"/>
                </a:solidFill>
                <a:latin typeface="Meiryo UI" panose="020B0604030504040204" pitchFamily="50" charset="-128"/>
                <a:ea typeface="Meiryo UI" panose="020B0604030504040204" pitchFamily="50" charset="-128"/>
              </a:rPr>
              <a:t/>
            </a:r>
            <a:br>
              <a:rPr lang="en-US" altLang="ja-JP" sz="800" dirty="0">
                <a:solidFill>
                  <a:prstClr val="black"/>
                </a:solidFill>
                <a:latin typeface="Meiryo UI" panose="020B0604030504040204" pitchFamily="50" charset="-128"/>
                <a:ea typeface="Meiryo UI" panose="020B0604030504040204" pitchFamily="50" charset="-128"/>
              </a:rPr>
            </a:br>
            <a:r>
              <a:rPr lang="en-US" altLang="ja-JP" sz="800" dirty="0">
                <a:solidFill>
                  <a:prstClr val="black"/>
                </a:solidFill>
                <a:latin typeface="Meiryo UI" panose="020B0604030504040204" pitchFamily="50" charset="-128"/>
                <a:ea typeface="Meiryo UI" panose="020B0604030504040204" pitchFamily="50" charset="-128"/>
              </a:rPr>
              <a:t>Saving Lives</a:t>
            </a:r>
            <a:r>
              <a:rPr lang="ja-JP" altLang="en-US" sz="800" dirty="0">
                <a:solidFill>
                  <a:prstClr val="black"/>
                </a:solidFill>
                <a:latin typeface="Meiryo UI" panose="020B0604030504040204" pitchFamily="50" charset="-128"/>
                <a:ea typeface="Meiryo UI" panose="020B0604030504040204" pitchFamily="50" charset="-128"/>
              </a:rPr>
              <a:t>（いのちを救う）</a:t>
            </a:r>
            <a:endParaRPr lang="en-US" altLang="ja-JP" sz="800" dirty="0">
              <a:solidFill>
                <a:prstClr val="black"/>
              </a:solidFill>
              <a:latin typeface="Meiryo UI" panose="020B0604030504040204" pitchFamily="50" charset="-128"/>
              <a:ea typeface="Meiryo UI" panose="020B0604030504040204" pitchFamily="50" charset="-128"/>
            </a:endParaRPr>
          </a:p>
          <a:p>
            <a:pPr lvl="0" defTabSz="779679">
              <a:lnSpc>
                <a:spcPct val="110000"/>
              </a:lnSpc>
              <a:defRPr/>
            </a:pPr>
            <a:r>
              <a:rPr lang="en-US" altLang="ja-JP" sz="800" dirty="0">
                <a:solidFill>
                  <a:prstClr val="black"/>
                </a:solidFill>
                <a:latin typeface="Meiryo UI" panose="020B0604030504040204" pitchFamily="50" charset="-128"/>
                <a:ea typeface="Meiryo UI" panose="020B0604030504040204" pitchFamily="50" charset="-128"/>
              </a:rPr>
              <a:t>Empowering Lives</a:t>
            </a:r>
            <a:r>
              <a:rPr lang="ja-JP" altLang="en-US" sz="800" dirty="0">
                <a:solidFill>
                  <a:prstClr val="black"/>
                </a:solidFill>
                <a:latin typeface="Meiryo UI" panose="020B0604030504040204" pitchFamily="50" charset="-128"/>
                <a:ea typeface="Meiryo UI" panose="020B0604030504040204" pitchFamily="50" charset="-128"/>
              </a:rPr>
              <a:t>（いのちに力を与える）</a:t>
            </a:r>
            <a:endParaRPr lang="en-US" altLang="ja-JP" sz="800" dirty="0">
              <a:solidFill>
                <a:prstClr val="black"/>
              </a:solidFill>
              <a:latin typeface="Meiryo UI" panose="020B0604030504040204" pitchFamily="50" charset="-128"/>
              <a:ea typeface="Meiryo UI" panose="020B0604030504040204" pitchFamily="50" charset="-128"/>
            </a:endParaRPr>
          </a:p>
          <a:p>
            <a:pPr lvl="0" defTabSz="779679">
              <a:lnSpc>
                <a:spcPct val="110000"/>
              </a:lnSpc>
              <a:defRPr/>
            </a:pPr>
            <a:r>
              <a:rPr lang="en-US" altLang="ja-JP" sz="800" dirty="0">
                <a:solidFill>
                  <a:prstClr val="black"/>
                </a:solidFill>
                <a:latin typeface="Meiryo UI" panose="020B0604030504040204" pitchFamily="50" charset="-128"/>
                <a:ea typeface="Meiryo UI" panose="020B0604030504040204" pitchFamily="50" charset="-128"/>
              </a:rPr>
              <a:t>Connecting Lives</a:t>
            </a:r>
            <a:r>
              <a:rPr lang="ja-JP" altLang="en-US" sz="800" dirty="0">
                <a:solidFill>
                  <a:prstClr val="black"/>
                </a:solidFill>
                <a:latin typeface="Meiryo UI" panose="020B0604030504040204" pitchFamily="50" charset="-128"/>
                <a:ea typeface="Meiryo UI" panose="020B0604030504040204" pitchFamily="50" charset="-128"/>
              </a:rPr>
              <a:t>（いのちをつなぐ）</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AFC6C543-7752-4DD5-87CB-AA8EDC94D387}"/>
              </a:ext>
            </a:extLst>
          </p:cNvPr>
          <p:cNvSpPr/>
          <p:nvPr/>
        </p:nvSpPr>
        <p:spPr>
          <a:xfrm>
            <a:off x="4842761" y="2430803"/>
            <a:ext cx="1725324" cy="248155"/>
          </a:xfrm>
          <a:prstGeom prst="rect">
            <a:avLst/>
          </a:prstGeom>
          <a:noFill/>
          <a:ln w="12700" cap="flat" cmpd="sng" algn="ctr">
            <a:noFill/>
            <a:prstDash val="solid"/>
            <a:miter lim="800000"/>
          </a:ln>
          <a:effectLst/>
        </p:spPr>
        <p:txBody>
          <a:bodyPr lIns="0" tIns="0" rIns="0" bIns="0" rtlCol="0" anchor="ctr"/>
          <a:lstStyle/>
          <a:p>
            <a:pPr marL="0" marR="0" lvl="0" indent="0" defTabSz="703788"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提供：</a:t>
            </a:r>
            <a:r>
              <a:rPr kumimoji="0" lang="en-US" altLang="ja-JP" sz="7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0" lang="ja-JP" altLang="en-US" sz="7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年日本国際博覧会協会</a:t>
            </a:r>
          </a:p>
        </p:txBody>
      </p:sp>
      <p:pic>
        <p:nvPicPr>
          <p:cNvPr id="55" name="図 54">
            <a:extLst>
              <a:ext uri="{FF2B5EF4-FFF2-40B4-BE49-F238E27FC236}">
                <a16:creationId xmlns:a16="http://schemas.microsoft.com/office/drawing/2014/main" id="{73546FA4-89A9-44F1-8F1C-3ADB94570F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00281" y="3123632"/>
            <a:ext cx="1314068" cy="844126"/>
          </a:xfrm>
          <a:prstGeom prst="rect">
            <a:avLst/>
          </a:prstGeom>
        </p:spPr>
      </p:pic>
      <p:sp>
        <p:nvSpPr>
          <p:cNvPr id="56" name="テキスト ボックス 55">
            <a:extLst>
              <a:ext uri="{FF2B5EF4-FFF2-40B4-BE49-F238E27FC236}">
                <a16:creationId xmlns:a16="http://schemas.microsoft.com/office/drawing/2014/main" id="{1749E0EF-3DD8-4E47-81C1-9DADB15AAF7A}"/>
              </a:ext>
            </a:extLst>
          </p:cNvPr>
          <p:cNvSpPr txBox="1"/>
          <p:nvPr/>
        </p:nvSpPr>
        <p:spPr>
          <a:xfrm>
            <a:off x="3782135" y="4001070"/>
            <a:ext cx="2884760" cy="107722"/>
          </a:xfrm>
          <a:prstGeom prst="rect">
            <a:avLst/>
          </a:prstGeom>
          <a:noFill/>
        </p:spPr>
        <p:txBody>
          <a:bodyPr wrap="square" lIns="36000" tIns="0" rIns="36000" bIns="0" rtlCol="0">
            <a:spAutoFit/>
          </a:bodyPr>
          <a:lstStyle/>
          <a:p>
            <a:pPr defTabSz="456073">
              <a:defRPr/>
            </a:pPr>
            <a:r>
              <a:rPr lang="ja-JP" altLang="en-US" sz="700" dirty="0">
                <a:latin typeface="Meiryo UI" panose="020B0604030504040204" pitchFamily="50" charset="-128"/>
                <a:ea typeface="Meiryo UI" panose="020B0604030504040204" pitchFamily="50" charset="-128"/>
              </a:rPr>
              <a:t>イメージパース（提供：</a:t>
            </a:r>
            <a:r>
              <a:rPr lang="ja-JP" altLang="en-US" sz="700" i="1" dirty="0">
                <a:latin typeface="Meiryo UI" panose="020B0604030504040204" pitchFamily="50" charset="-128"/>
                <a:ea typeface="Meiryo UI" panose="020B0604030504040204" pitchFamily="50" charset="-128"/>
              </a:rPr>
              <a:t>グラングリーン大阪開発事業者</a:t>
            </a:r>
            <a:r>
              <a:rPr lang="en-US" altLang="ja-JP" sz="700" dirty="0">
                <a:latin typeface="Meiryo UI" panose="020B0604030504040204" pitchFamily="50" charset="-128"/>
                <a:ea typeface="Meiryo UI" panose="020B0604030504040204" pitchFamily="50" charset="-128"/>
              </a:rPr>
              <a:t>)</a:t>
            </a:r>
          </a:p>
        </p:txBody>
      </p:sp>
      <p:sp>
        <p:nvSpPr>
          <p:cNvPr id="58" name="楕円 57">
            <a:extLst>
              <a:ext uri="{FF2B5EF4-FFF2-40B4-BE49-F238E27FC236}">
                <a16:creationId xmlns:a16="http://schemas.microsoft.com/office/drawing/2014/main" id="{0D7E03CB-3912-4F5C-9281-F3F168672C09}"/>
              </a:ext>
            </a:extLst>
          </p:cNvPr>
          <p:cNvSpPr>
            <a:spLocks noChangeAspect="1"/>
          </p:cNvSpPr>
          <p:nvPr/>
        </p:nvSpPr>
        <p:spPr>
          <a:xfrm>
            <a:off x="7189925" y="2702899"/>
            <a:ext cx="1621405" cy="953487"/>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w="12700" cap="flat" cmpd="sng" algn="ctr">
            <a:noFill/>
            <a:prstDash val="solid"/>
            <a:miter lim="800000"/>
          </a:ln>
          <a:effectLst/>
        </p:spPr>
        <p:txBody>
          <a:bodyPr wrap="none" lIns="0" tIns="0" rIns="0" bIns="0" rtlCol="0" anchor="ctr" anchorCtr="0"/>
          <a:lstStyle/>
          <a:p>
            <a:pPr marL="0" marR="0" lvl="0" indent="0" algn="ctr" defTabSz="456514"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住民</a:t>
            </a:r>
            <a:r>
              <a:rPr kumimoji="0" lang="en-US" altLang="ja-JP"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QoL</a:t>
            </a:r>
            <a:r>
              <a:rPr kumimoji="0" lang="ja-JP" altLang="en-US"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の向上と</a:t>
            </a:r>
          </a:p>
          <a:p>
            <a:pPr marL="0" marR="0" lvl="0" indent="0" algn="ctr" defTabSz="456514"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都市競争力の強化を</a:t>
            </a:r>
            <a:endParaRPr kumimoji="0" lang="en-US" altLang="ja-JP"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6514"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めざす</a:t>
            </a:r>
            <a:endParaRPr kumimoji="0" lang="en-US" altLang="ja-JP" sz="1200" b="1" i="0" u="none" strike="noStrike" kern="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59" name="矢印: 右 11">
            <a:extLst>
              <a:ext uri="{FF2B5EF4-FFF2-40B4-BE49-F238E27FC236}">
                <a16:creationId xmlns:a16="http://schemas.microsoft.com/office/drawing/2014/main" id="{1F6E8EB1-CCF8-41EF-B1E5-EF405F2B0C4D}"/>
              </a:ext>
            </a:extLst>
          </p:cNvPr>
          <p:cNvSpPr/>
          <p:nvPr/>
        </p:nvSpPr>
        <p:spPr>
          <a:xfrm rot="1139708">
            <a:off x="5999712" y="2653107"/>
            <a:ext cx="500053" cy="1332335"/>
          </a:xfrm>
          <a:prstGeom prst="rightArrow">
            <a:avLst>
              <a:gd name="adj1" fmla="val 71390"/>
              <a:gd name="adj2" fmla="val 65599"/>
            </a:avLst>
          </a:prstGeom>
          <a:solidFill>
            <a:srgbClr val="9DC3E6"/>
          </a:solidFill>
          <a:ln w="12700" cap="flat" cmpd="sng" algn="ctr">
            <a:noFill/>
            <a:prstDash val="solid"/>
            <a:miter lim="800000"/>
          </a:ln>
          <a:effectLst/>
        </p:spPr>
        <p:txBody>
          <a:bodyPr rtlCol="0" anchor="ctr"/>
          <a:lstStyle/>
          <a:p>
            <a:pPr marL="0" marR="0" lvl="0" indent="0" algn="ctr" defTabSz="456514" eaLnBrk="1" fontAlgn="auto" latinLnBrk="0" hangingPunct="1">
              <a:lnSpc>
                <a:spcPct val="100000"/>
              </a:lnSpc>
              <a:spcBef>
                <a:spcPts val="0"/>
              </a:spcBef>
              <a:spcAft>
                <a:spcPts val="0"/>
              </a:spcAft>
              <a:buClrTx/>
              <a:buSzTx/>
              <a:buFontTx/>
              <a:buNone/>
              <a:tabLst/>
              <a:defRPr/>
            </a:pPr>
            <a:endParaRPr kumimoji="0" lang="ja-JP" altLang="en-US" sz="1797" b="0" i="0" u="none" strike="noStrike" kern="0" cap="none" spc="0" normalizeH="0" baseline="0" noProof="0">
              <a:ln>
                <a:noFill/>
              </a:ln>
              <a:solidFill>
                <a:prstClr val="white"/>
              </a:solidFill>
              <a:effectLst/>
              <a:uLnTx/>
              <a:uFillTx/>
              <a:latin typeface="Meiryo UI"/>
              <a:ea typeface="Meiryo UI"/>
              <a:cs typeface="+mn-cs"/>
            </a:endParaRPr>
          </a:p>
        </p:txBody>
      </p:sp>
      <p:sp>
        <p:nvSpPr>
          <p:cNvPr id="60" name="Freeform 166">
            <a:extLst>
              <a:ext uri="{FF2B5EF4-FFF2-40B4-BE49-F238E27FC236}">
                <a16:creationId xmlns:a16="http://schemas.microsoft.com/office/drawing/2014/main" id="{970E5CF5-E941-46B6-A17D-74163ABED1FB}"/>
              </a:ext>
            </a:extLst>
          </p:cNvPr>
          <p:cNvSpPr>
            <a:spLocks noChangeAspect="1"/>
          </p:cNvSpPr>
          <p:nvPr/>
        </p:nvSpPr>
        <p:spPr bwMode="auto">
          <a:xfrm>
            <a:off x="6236997" y="2992652"/>
            <a:ext cx="986922" cy="1187958"/>
          </a:xfrm>
          <a:custGeom>
            <a:avLst/>
            <a:gdLst>
              <a:gd name="T0" fmla="*/ 2 w 54"/>
              <a:gd name="T1" fmla="*/ 65 h 65"/>
              <a:gd name="T2" fmla="*/ 5 w 54"/>
              <a:gd name="T3" fmla="*/ 65 h 65"/>
              <a:gd name="T4" fmla="*/ 9 w 54"/>
              <a:gd name="T5" fmla="*/ 64 h 65"/>
              <a:gd name="T6" fmla="*/ 11 w 54"/>
              <a:gd name="T7" fmla="*/ 63 h 65"/>
              <a:gd name="T8" fmla="*/ 15 w 54"/>
              <a:gd name="T9" fmla="*/ 62 h 65"/>
              <a:gd name="T10" fmla="*/ 18 w 54"/>
              <a:gd name="T11" fmla="*/ 62 h 65"/>
              <a:gd name="T12" fmla="*/ 22 w 54"/>
              <a:gd name="T13" fmla="*/ 60 h 65"/>
              <a:gd name="T14" fmla="*/ 27 w 54"/>
              <a:gd name="T15" fmla="*/ 59 h 65"/>
              <a:gd name="T16" fmla="*/ 33 w 54"/>
              <a:gd name="T17" fmla="*/ 58 h 65"/>
              <a:gd name="T18" fmla="*/ 38 w 54"/>
              <a:gd name="T19" fmla="*/ 58 h 65"/>
              <a:gd name="T20" fmla="*/ 42 w 54"/>
              <a:gd name="T21" fmla="*/ 56 h 65"/>
              <a:gd name="T22" fmla="*/ 46 w 54"/>
              <a:gd name="T23" fmla="*/ 56 h 65"/>
              <a:gd name="T24" fmla="*/ 48 w 54"/>
              <a:gd name="T25" fmla="*/ 53 h 65"/>
              <a:gd name="T26" fmla="*/ 48 w 54"/>
              <a:gd name="T27" fmla="*/ 51 h 65"/>
              <a:gd name="T28" fmla="*/ 48 w 54"/>
              <a:gd name="T29" fmla="*/ 44 h 65"/>
              <a:gd name="T30" fmla="*/ 46 w 54"/>
              <a:gd name="T31" fmla="*/ 41 h 65"/>
              <a:gd name="T32" fmla="*/ 46 w 54"/>
              <a:gd name="T33" fmla="*/ 37 h 65"/>
              <a:gd name="T34" fmla="*/ 47 w 54"/>
              <a:gd name="T35" fmla="*/ 33 h 65"/>
              <a:gd name="T36" fmla="*/ 49 w 54"/>
              <a:gd name="T37" fmla="*/ 29 h 65"/>
              <a:gd name="T38" fmla="*/ 52 w 54"/>
              <a:gd name="T39" fmla="*/ 24 h 65"/>
              <a:gd name="T40" fmla="*/ 52 w 54"/>
              <a:gd name="T41" fmla="*/ 19 h 65"/>
              <a:gd name="T42" fmla="*/ 50 w 54"/>
              <a:gd name="T43" fmla="*/ 17 h 65"/>
              <a:gd name="T44" fmla="*/ 46 w 54"/>
              <a:gd name="T45" fmla="*/ 14 h 65"/>
              <a:gd name="T46" fmla="*/ 43 w 54"/>
              <a:gd name="T47" fmla="*/ 12 h 65"/>
              <a:gd name="T48" fmla="*/ 42 w 54"/>
              <a:gd name="T49" fmla="*/ 8 h 65"/>
              <a:gd name="T50" fmla="*/ 39 w 54"/>
              <a:gd name="T51" fmla="*/ 12 h 65"/>
              <a:gd name="T52" fmla="*/ 32 w 54"/>
              <a:gd name="T53" fmla="*/ 9 h 65"/>
              <a:gd name="T54" fmla="*/ 29 w 54"/>
              <a:gd name="T55" fmla="*/ 5 h 65"/>
              <a:gd name="T56" fmla="*/ 24 w 54"/>
              <a:gd name="T57" fmla="*/ 3 h 65"/>
              <a:gd name="T58" fmla="*/ 20 w 54"/>
              <a:gd name="T59" fmla="*/ 1 h 65"/>
              <a:gd name="T60" fmla="*/ 21 w 54"/>
              <a:gd name="T61" fmla="*/ 8 h 65"/>
              <a:gd name="T62" fmla="*/ 25 w 54"/>
              <a:gd name="T63" fmla="*/ 10 h 65"/>
              <a:gd name="T64" fmla="*/ 29 w 54"/>
              <a:gd name="T65" fmla="*/ 12 h 65"/>
              <a:gd name="T66" fmla="*/ 28 w 54"/>
              <a:gd name="T67" fmla="*/ 16 h 65"/>
              <a:gd name="T68" fmla="*/ 27 w 54"/>
              <a:gd name="T69" fmla="*/ 20 h 65"/>
              <a:gd name="T70" fmla="*/ 30 w 54"/>
              <a:gd name="T71" fmla="*/ 25 h 65"/>
              <a:gd name="T72" fmla="*/ 28 w 54"/>
              <a:gd name="T73" fmla="*/ 29 h 65"/>
              <a:gd name="T74" fmla="*/ 24 w 54"/>
              <a:gd name="T75" fmla="*/ 31 h 65"/>
              <a:gd name="T76" fmla="*/ 23 w 54"/>
              <a:gd name="T77" fmla="*/ 35 h 65"/>
              <a:gd name="T78" fmla="*/ 26 w 54"/>
              <a:gd name="T79" fmla="*/ 39 h 65"/>
              <a:gd name="T80" fmla="*/ 26 w 54"/>
              <a:gd name="T81" fmla="*/ 43 h 65"/>
              <a:gd name="T82" fmla="*/ 23 w 54"/>
              <a:gd name="T83" fmla="*/ 48 h 65"/>
              <a:gd name="T84" fmla="*/ 19 w 54"/>
              <a:gd name="T85" fmla="*/ 51 h 65"/>
              <a:gd name="T86" fmla="*/ 15 w 54"/>
              <a:gd name="T87" fmla="*/ 55 h 65"/>
              <a:gd name="T88" fmla="*/ 9 w 54"/>
              <a:gd name="T89" fmla="*/ 59 h 65"/>
              <a:gd name="T90" fmla="*/ 4 w 54"/>
              <a:gd name="T91" fmla="*/ 61 h 65"/>
              <a:gd name="T92" fmla="*/ 0 w 54"/>
              <a:gd name="T93" fmla="*/ 62 h 65"/>
              <a:gd name="T94" fmla="*/ 0 w 54"/>
              <a:gd name="T95"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5">
                <a:moveTo>
                  <a:pt x="1" y="64"/>
                </a:moveTo>
                <a:cubicBezTo>
                  <a:pt x="1" y="64"/>
                  <a:pt x="2" y="64"/>
                  <a:pt x="2" y="65"/>
                </a:cubicBezTo>
                <a:cubicBezTo>
                  <a:pt x="2" y="65"/>
                  <a:pt x="2" y="65"/>
                  <a:pt x="3" y="65"/>
                </a:cubicBezTo>
                <a:cubicBezTo>
                  <a:pt x="4" y="65"/>
                  <a:pt x="4" y="65"/>
                  <a:pt x="5" y="65"/>
                </a:cubicBezTo>
                <a:cubicBezTo>
                  <a:pt x="6" y="65"/>
                  <a:pt x="7" y="65"/>
                  <a:pt x="8" y="64"/>
                </a:cubicBezTo>
                <a:cubicBezTo>
                  <a:pt x="9" y="64"/>
                  <a:pt x="9" y="64"/>
                  <a:pt x="9" y="64"/>
                </a:cubicBezTo>
                <a:cubicBezTo>
                  <a:pt x="10" y="64"/>
                  <a:pt x="9" y="63"/>
                  <a:pt x="10" y="62"/>
                </a:cubicBezTo>
                <a:cubicBezTo>
                  <a:pt x="10" y="62"/>
                  <a:pt x="10" y="62"/>
                  <a:pt x="11" y="63"/>
                </a:cubicBezTo>
                <a:cubicBezTo>
                  <a:pt x="11" y="63"/>
                  <a:pt x="12" y="62"/>
                  <a:pt x="13" y="62"/>
                </a:cubicBezTo>
                <a:cubicBezTo>
                  <a:pt x="13" y="62"/>
                  <a:pt x="14" y="61"/>
                  <a:pt x="15" y="62"/>
                </a:cubicBezTo>
                <a:cubicBezTo>
                  <a:pt x="16" y="62"/>
                  <a:pt x="16" y="62"/>
                  <a:pt x="17" y="62"/>
                </a:cubicBezTo>
                <a:cubicBezTo>
                  <a:pt x="17" y="62"/>
                  <a:pt x="17" y="62"/>
                  <a:pt x="18" y="62"/>
                </a:cubicBezTo>
                <a:cubicBezTo>
                  <a:pt x="19" y="62"/>
                  <a:pt x="19" y="61"/>
                  <a:pt x="20" y="61"/>
                </a:cubicBezTo>
                <a:cubicBezTo>
                  <a:pt x="20" y="60"/>
                  <a:pt x="21" y="60"/>
                  <a:pt x="22" y="60"/>
                </a:cubicBezTo>
                <a:cubicBezTo>
                  <a:pt x="23" y="61"/>
                  <a:pt x="24" y="61"/>
                  <a:pt x="24" y="60"/>
                </a:cubicBezTo>
                <a:cubicBezTo>
                  <a:pt x="25" y="60"/>
                  <a:pt x="25" y="60"/>
                  <a:pt x="27" y="59"/>
                </a:cubicBezTo>
                <a:cubicBezTo>
                  <a:pt x="29" y="59"/>
                  <a:pt x="29" y="59"/>
                  <a:pt x="30" y="58"/>
                </a:cubicBezTo>
                <a:cubicBezTo>
                  <a:pt x="32" y="58"/>
                  <a:pt x="32" y="58"/>
                  <a:pt x="33" y="58"/>
                </a:cubicBezTo>
                <a:cubicBezTo>
                  <a:pt x="34" y="59"/>
                  <a:pt x="34" y="59"/>
                  <a:pt x="35" y="59"/>
                </a:cubicBezTo>
                <a:cubicBezTo>
                  <a:pt x="36" y="59"/>
                  <a:pt x="37" y="58"/>
                  <a:pt x="38" y="58"/>
                </a:cubicBezTo>
                <a:cubicBezTo>
                  <a:pt x="38" y="58"/>
                  <a:pt x="39" y="57"/>
                  <a:pt x="40" y="57"/>
                </a:cubicBezTo>
                <a:cubicBezTo>
                  <a:pt x="40" y="56"/>
                  <a:pt x="42" y="56"/>
                  <a:pt x="42" y="56"/>
                </a:cubicBezTo>
                <a:cubicBezTo>
                  <a:pt x="43" y="56"/>
                  <a:pt x="43" y="56"/>
                  <a:pt x="44" y="56"/>
                </a:cubicBezTo>
                <a:cubicBezTo>
                  <a:pt x="44" y="56"/>
                  <a:pt x="46" y="56"/>
                  <a:pt x="46" y="56"/>
                </a:cubicBezTo>
                <a:cubicBezTo>
                  <a:pt x="46" y="56"/>
                  <a:pt x="46" y="56"/>
                  <a:pt x="46" y="55"/>
                </a:cubicBezTo>
                <a:cubicBezTo>
                  <a:pt x="47" y="54"/>
                  <a:pt x="48" y="54"/>
                  <a:pt x="48" y="53"/>
                </a:cubicBezTo>
                <a:cubicBezTo>
                  <a:pt x="48" y="53"/>
                  <a:pt x="47" y="53"/>
                  <a:pt x="47" y="52"/>
                </a:cubicBezTo>
                <a:cubicBezTo>
                  <a:pt x="48" y="51"/>
                  <a:pt x="48" y="52"/>
                  <a:pt x="48" y="51"/>
                </a:cubicBezTo>
                <a:cubicBezTo>
                  <a:pt x="49" y="50"/>
                  <a:pt x="49" y="49"/>
                  <a:pt x="48" y="48"/>
                </a:cubicBezTo>
                <a:cubicBezTo>
                  <a:pt x="48" y="47"/>
                  <a:pt x="48" y="45"/>
                  <a:pt x="48" y="44"/>
                </a:cubicBezTo>
                <a:cubicBezTo>
                  <a:pt x="48" y="44"/>
                  <a:pt x="47" y="44"/>
                  <a:pt x="46" y="43"/>
                </a:cubicBezTo>
                <a:cubicBezTo>
                  <a:pt x="46" y="43"/>
                  <a:pt x="46" y="42"/>
                  <a:pt x="46" y="41"/>
                </a:cubicBezTo>
                <a:cubicBezTo>
                  <a:pt x="47" y="40"/>
                  <a:pt x="48" y="40"/>
                  <a:pt x="48" y="39"/>
                </a:cubicBezTo>
                <a:cubicBezTo>
                  <a:pt x="48" y="37"/>
                  <a:pt x="47" y="38"/>
                  <a:pt x="46" y="37"/>
                </a:cubicBezTo>
                <a:cubicBezTo>
                  <a:pt x="46" y="36"/>
                  <a:pt x="47" y="36"/>
                  <a:pt x="47" y="35"/>
                </a:cubicBezTo>
                <a:cubicBezTo>
                  <a:pt x="47" y="35"/>
                  <a:pt x="47" y="34"/>
                  <a:pt x="47" y="33"/>
                </a:cubicBezTo>
                <a:cubicBezTo>
                  <a:pt x="48" y="33"/>
                  <a:pt x="48" y="31"/>
                  <a:pt x="48" y="30"/>
                </a:cubicBezTo>
                <a:cubicBezTo>
                  <a:pt x="47" y="29"/>
                  <a:pt x="49" y="29"/>
                  <a:pt x="49" y="29"/>
                </a:cubicBezTo>
                <a:cubicBezTo>
                  <a:pt x="50" y="28"/>
                  <a:pt x="50" y="28"/>
                  <a:pt x="50" y="27"/>
                </a:cubicBezTo>
                <a:cubicBezTo>
                  <a:pt x="49" y="26"/>
                  <a:pt x="51" y="26"/>
                  <a:pt x="52" y="24"/>
                </a:cubicBezTo>
                <a:cubicBezTo>
                  <a:pt x="52" y="23"/>
                  <a:pt x="54" y="22"/>
                  <a:pt x="54" y="21"/>
                </a:cubicBezTo>
                <a:cubicBezTo>
                  <a:pt x="53" y="20"/>
                  <a:pt x="53" y="20"/>
                  <a:pt x="52" y="19"/>
                </a:cubicBezTo>
                <a:cubicBezTo>
                  <a:pt x="51" y="18"/>
                  <a:pt x="51" y="19"/>
                  <a:pt x="50" y="18"/>
                </a:cubicBezTo>
                <a:cubicBezTo>
                  <a:pt x="50" y="17"/>
                  <a:pt x="50" y="17"/>
                  <a:pt x="50" y="17"/>
                </a:cubicBezTo>
                <a:cubicBezTo>
                  <a:pt x="50" y="16"/>
                  <a:pt x="49" y="16"/>
                  <a:pt x="48" y="15"/>
                </a:cubicBezTo>
                <a:cubicBezTo>
                  <a:pt x="48" y="13"/>
                  <a:pt x="47" y="14"/>
                  <a:pt x="46" y="14"/>
                </a:cubicBezTo>
                <a:cubicBezTo>
                  <a:pt x="45" y="13"/>
                  <a:pt x="46" y="12"/>
                  <a:pt x="45" y="12"/>
                </a:cubicBezTo>
                <a:cubicBezTo>
                  <a:pt x="44" y="11"/>
                  <a:pt x="43" y="12"/>
                  <a:pt x="43" y="12"/>
                </a:cubicBezTo>
                <a:cubicBezTo>
                  <a:pt x="42" y="11"/>
                  <a:pt x="42" y="12"/>
                  <a:pt x="43" y="10"/>
                </a:cubicBezTo>
                <a:cubicBezTo>
                  <a:pt x="43" y="8"/>
                  <a:pt x="43" y="9"/>
                  <a:pt x="42" y="8"/>
                </a:cubicBezTo>
                <a:cubicBezTo>
                  <a:pt x="40" y="7"/>
                  <a:pt x="41" y="8"/>
                  <a:pt x="40" y="9"/>
                </a:cubicBezTo>
                <a:cubicBezTo>
                  <a:pt x="39" y="9"/>
                  <a:pt x="39" y="11"/>
                  <a:pt x="39" y="12"/>
                </a:cubicBezTo>
                <a:cubicBezTo>
                  <a:pt x="38" y="13"/>
                  <a:pt x="37" y="13"/>
                  <a:pt x="35" y="11"/>
                </a:cubicBezTo>
                <a:cubicBezTo>
                  <a:pt x="33" y="10"/>
                  <a:pt x="33" y="10"/>
                  <a:pt x="32" y="9"/>
                </a:cubicBezTo>
                <a:cubicBezTo>
                  <a:pt x="31" y="8"/>
                  <a:pt x="32" y="7"/>
                  <a:pt x="32" y="6"/>
                </a:cubicBezTo>
                <a:cubicBezTo>
                  <a:pt x="32" y="5"/>
                  <a:pt x="31" y="5"/>
                  <a:pt x="29" y="5"/>
                </a:cubicBezTo>
                <a:cubicBezTo>
                  <a:pt x="28" y="4"/>
                  <a:pt x="26" y="5"/>
                  <a:pt x="26" y="5"/>
                </a:cubicBezTo>
                <a:cubicBezTo>
                  <a:pt x="25" y="5"/>
                  <a:pt x="24" y="4"/>
                  <a:pt x="24" y="3"/>
                </a:cubicBezTo>
                <a:cubicBezTo>
                  <a:pt x="24" y="1"/>
                  <a:pt x="23" y="1"/>
                  <a:pt x="23" y="1"/>
                </a:cubicBezTo>
                <a:cubicBezTo>
                  <a:pt x="22" y="1"/>
                  <a:pt x="20" y="0"/>
                  <a:pt x="20" y="1"/>
                </a:cubicBezTo>
                <a:cubicBezTo>
                  <a:pt x="20" y="3"/>
                  <a:pt x="20" y="3"/>
                  <a:pt x="21" y="4"/>
                </a:cubicBezTo>
                <a:cubicBezTo>
                  <a:pt x="22" y="4"/>
                  <a:pt x="22" y="7"/>
                  <a:pt x="21" y="8"/>
                </a:cubicBezTo>
                <a:cubicBezTo>
                  <a:pt x="21" y="8"/>
                  <a:pt x="21" y="9"/>
                  <a:pt x="22" y="9"/>
                </a:cubicBezTo>
                <a:cubicBezTo>
                  <a:pt x="23" y="9"/>
                  <a:pt x="23" y="9"/>
                  <a:pt x="25" y="10"/>
                </a:cubicBezTo>
                <a:cubicBezTo>
                  <a:pt x="26" y="11"/>
                  <a:pt x="27" y="11"/>
                  <a:pt x="29" y="11"/>
                </a:cubicBezTo>
                <a:cubicBezTo>
                  <a:pt x="30" y="12"/>
                  <a:pt x="30" y="12"/>
                  <a:pt x="29" y="12"/>
                </a:cubicBezTo>
                <a:cubicBezTo>
                  <a:pt x="28" y="13"/>
                  <a:pt x="27" y="13"/>
                  <a:pt x="28" y="14"/>
                </a:cubicBezTo>
                <a:cubicBezTo>
                  <a:pt x="29" y="15"/>
                  <a:pt x="29" y="15"/>
                  <a:pt x="28" y="16"/>
                </a:cubicBezTo>
                <a:cubicBezTo>
                  <a:pt x="27" y="17"/>
                  <a:pt x="27" y="17"/>
                  <a:pt x="27" y="18"/>
                </a:cubicBezTo>
                <a:cubicBezTo>
                  <a:pt x="28" y="19"/>
                  <a:pt x="27" y="18"/>
                  <a:pt x="27" y="20"/>
                </a:cubicBezTo>
                <a:cubicBezTo>
                  <a:pt x="27" y="21"/>
                  <a:pt x="27" y="22"/>
                  <a:pt x="28" y="22"/>
                </a:cubicBezTo>
                <a:cubicBezTo>
                  <a:pt x="29" y="23"/>
                  <a:pt x="30" y="23"/>
                  <a:pt x="30" y="25"/>
                </a:cubicBezTo>
                <a:cubicBezTo>
                  <a:pt x="30" y="26"/>
                  <a:pt x="30" y="27"/>
                  <a:pt x="30" y="27"/>
                </a:cubicBezTo>
                <a:cubicBezTo>
                  <a:pt x="29" y="28"/>
                  <a:pt x="29" y="28"/>
                  <a:pt x="28" y="29"/>
                </a:cubicBezTo>
                <a:cubicBezTo>
                  <a:pt x="27" y="30"/>
                  <a:pt x="25" y="31"/>
                  <a:pt x="25" y="31"/>
                </a:cubicBezTo>
                <a:cubicBezTo>
                  <a:pt x="25" y="31"/>
                  <a:pt x="25" y="31"/>
                  <a:pt x="24" y="31"/>
                </a:cubicBezTo>
                <a:cubicBezTo>
                  <a:pt x="24" y="31"/>
                  <a:pt x="24" y="31"/>
                  <a:pt x="24" y="31"/>
                </a:cubicBezTo>
                <a:cubicBezTo>
                  <a:pt x="24" y="33"/>
                  <a:pt x="23" y="34"/>
                  <a:pt x="23" y="35"/>
                </a:cubicBezTo>
                <a:cubicBezTo>
                  <a:pt x="24" y="35"/>
                  <a:pt x="26" y="34"/>
                  <a:pt x="26" y="36"/>
                </a:cubicBezTo>
                <a:cubicBezTo>
                  <a:pt x="26" y="37"/>
                  <a:pt x="26" y="37"/>
                  <a:pt x="26" y="39"/>
                </a:cubicBezTo>
                <a:cubicBezTo>
                  <a:pt x="27" y="40"/>
                  <a:pt x="28" y="40"/>
                  <a:pt x="27" y="41"/>
                </a:cubicBezTo>
                <a:cubicBezTo>
                  <a:pt x="26" y="42"/>
                  <a:pt x="27" y="42"/>
                  <a:pt x="26" y="43"/>
                </a:cubicBezTo>
                <a:cubicBezTo>
                  <a:pt x="24" y="44"/>
                  <a:pt x="24" y="42"/>
                  <a:pt x="23" y="45"/>
                </a:cubicBezTo>
                <a:cubicBezTo>
                  <a:pt x="23" y="47"/>
                  <a:pt x="23" y="47"/>
                  <a:pt x="23" y="48"/>
                </a:cubicBezTo>
                <a:cubicBezTo>
                  <a:pt x="22" y="49"/>
                  <a:pt x="22" y="49"/>
                  <a:pt x="21" y="49"/>
                </a:cubicBezTo>
                <a:cubicBezTo>
                  <a:pt x="20" y="50"/>
                  <a:pt x="19" y="50"/>
                  <a:pt x="19" y="51"/>
                </a:cubicBezTo>
                <a:cubicBezTo>
                  <a:pt x="19" y="53"/>
                  <a:pt x="18" y="53"/>
                  <a:pt x="17" y="54"/>
                </a:cubicBezTo>
                <a:cubicBezTo>
                  <a:pt x="16" y="54"/>
                  <a:pt x="15" y="55"/>
                  <a:pt x="15" y="55"/>
                </a:cubicBezTo>
                <a:cubicBezTo>
                  <a:pt x="14" y="56"/>
                  <a:pt x="12" y="57"/>
                  <a:pt x="11" y="58"/>
                </a:cubicBezTo>
                <a:cubicBezTo>
                  <a:pt x="10" y="58"/>
                  <a:pt x="10" y="58"/>
                  <a:pt x="9" y="59"/>
                </a:cubicBezTo>
                <a:cubicBezTo>
                  <a:pt x="8" y="59"/>
                  <a:pt x="7" y="59"/>
                  <a:pt x="6" y="60"/>
                </a:cubicBezTo>
                <a:cubicBezTo>
                  <a:pt x="5" y="60"/>
                  <a:pt x="5" y="61"/>
                  <a:pt x="4" y="61"/>
                </a:cubicBezTo>
                <a:cubicBezTo>
                  <a:pt x="3" y="61"/>
                  <a:pt x="3" y="60"/>
                  <a:pt x="2" y="61"/>
                </a:cubicBezTo>
                <a:cubicBezTo>
                  <a:pt x="1" y="62"/>
                  <a:pt x="1" y="62"/>
                  <a:pt x="0" y="62"/>
                </a:cubicBezTo>
                <a:cubicBezTo>
                  <a:pt x="0" y="62"/>
                  <a:pt x="0" y="62"/>
                  <a:pt x="0" y="62"/>
                </a:cubicBezTo>
                <a:cubicBezTo>
                  <a:pt x="0" y="62"/>
                  <a:pt x="0" y="62"/>
                  <a:pt x="0" y="62"/>
                </a:cubicBezTo>
                <a:cubicBezTo>
                  <a:pt x="0" y="63"/>
                  <a:pt x="1" y="63"/>
                  <a:pt x="1" y="64"/>
                </a:cubicBezTo>
                <a:close/>
              </a:path>
            </a:pathLst>
          </a:custGeom>
          <a:solidFill>
            <a:srgbClr val="A9D18E"/>
          </a:solidFill>
          <a:ln w="3175" cap="flat" cmpd="sng" algn="ctr">
            <a:solidFill>
              <a:srgbClr val="FFFFFF"/>
            </a:solidFill>
            <a:prstDash val="solid"/>
            <a:round/>
            <a:headEnd type="none" w="med" len="med"/>
            <a:tailEnd type="none" w="med" len="med"/>
          </a:ln>
        </p:spPr>
        <p:txBody>
          <a:bodyPr/>
          <a:lstStyle/>
          <a:p>
            <a:pPr algn="ctr" defTabSz="456514"/>
            <a:endParaRPr kumimoji="0" lang="ja-JP" altLang="en-US" sz="1000">
              <a:solidFill>
                <a:prstClr val="white"/>
              </a:solidFill>
              <a:latin typeface="Meiryo UI"/>
              <a:ea typeface="Meiryo UI"/>
            </a:endParaRPr>
          </a:p>
        </p:txBody>
      </p:sp>
      <p:sp>
        <p:nvSpPr>
          <p:cNvPr id="61" name="角丸四角形 13">
            <a:extLst>
              <a:ext uri="{FF2B5EF4-FFF2-40B4-BE49-F238E27FC236}">
                <a16:creationId xmlns:a16="http://schemas.microsoft.com/office/drawing/2014/main" id="{6DD5542F-A4CF-4142-AECF-DCD5D82B6F2D}"/>
              </a:ext>
            </a:extLst>
          </p:cNvPr>
          <p:cNvSpPr/>
          <p:nvPr/>
        </p:nvSpPr>
        <p:spPr>
          <a:xfrm>
            <a:off x="7304966" y="4021959"/>
            <a:ext cx="1524418" cy="341600"/>
          </a:xfrm>
          <a:prstGeom prst="rect">
            <a:avLst/>
          </a:prstGeom>
          <a:solidFill>
            <a:srgbClr val="B62E31"/>
          </a:solidFill>
          <a:ln w="12700" cap="flat" cmpd="sng" algn="ctr">
            <a:noFill/>
            <a:prstDash val="solid"/>
            <a:miter lim="800000"/>
          </a:ln>
          <a:effectLst/>
        </p:spPr>
        <p:txBody>
          <a:bodyPr wrap="none" lIns="0" tIns="0" rIns="0" bIns="0" rtlCol="0" anchor="ctr" anchorCtr="0">
            <a:noAutofit/>
          </a:bodyPr>
          <a:lstStyle/>
          <a:p>
            <a:pPr marL="0" marR="0" lvl="0" indent="0" algn="ctr" defTabSz="457200" eaLnBrk="1" fontAlgn="base"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輝く未来社会</a:t>
            </a:r>
          </a:p>
        </p:txBody>
      </p:sp>
      <p:cxnSp>
        <p:nvCxnSpPr>
          <p:cNvPr id="28" name="直線コネクタ 27"/>
          <p:cNvCxnSpPr/>
          <p:nvPr/>
        </p:nvCxnSpPr>
        <p:spPr>
          <a:xfrm flipV="1">
            <a:off x="559952" y="5261988"/>
            <a:ext cx="8295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2057400" y="4848521"/>
            <a:ext cx="0" cy="1853392"/>
          </a:xfrm>
          <a:prstGeom prst="line">
            <a:avLst/>
          </a:prstGeom>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543963" y="5367499"/>
            <a:ext cx="1459487"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00" dirty="0">
                <a:solidFill>
                  <a:prstClr val="black"/>
                </a:solidFill>
                <a:latin typeface="Meiryo UI" panose="020B0604030504040204" pitchFamily="50" charset="-128"/>
                <a:ea typeface="Meiryo UI" panose="020B0604030504040204" pitchFamily="50" charset="-128"/>
              </a:rPr>
              <a:t>　豊かに暮らす健康長寿社会</a:t>
            </a:r>
          </a:p>
        </p:txBody>
      </p:sp>
      <p:sp>
        <p:nvSpPr>
          <p:cNvPr id="67" name="正方形/長方形 66"/>
          <p:cNvSpPr/>
          <p:nvPr/>
        </p:nvSpPr>
        <p:spPr>
          <a:xfrm>
            <a:off x="576676" y="5879807"/>
            <a:ext cx="1394061"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000" dirty="0">
                <a:solidFill>
                  <a:prstClr val="black"/>
                </a:solidFill>
                <a:latin typeface="Meiryo UI" panose="020B0604030504040204" pitchFamily="50" charset="-128"/>
                <a:ea typeface="Meiryo UI" panose="020B0604030504040204" pitchFamily="50" charset="-128"/>
              </a:rPr>
              <a:t>ストレスフリーな最適移動社会</a:t>
            </a:r>
          </a:p>
        </p:txBody>
      </p:sp>
      <p:sp>
        <p:nvSpPr>
          <p:cNvPr id="68" name="正方形/長方形 67"/>
          <p:cNvSpPr/>
          <p:nvPr/>
        </p:nvSpPr>
        <p:spPr>
          <a:xfrm>
            <a:off x="4512943" y="5797650"/>
            <a:ext cx="2310188"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・空飛ぶクルマを会場アクセスや観光　　周遊に日本初の社会実装</a:t>
            </a:r>
            <a:endParaRPr lang="en-US" altLang="ja-JP" sz="1050" dirty="0">
              <a:solidFill>
                <a:prstClr val="black"/>
              </a:solidFill>
              <a:latin typeface="Meiryo UI" panose="020B0604030504040204" pitchFamily="50" charset="-128"/>
              <a:ea typeface="Meiryo UI" panose="020B0604030504040204" pitchFamily="50" charset="-128"/>
            </a:endParaRPr>
          </a:p>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・会場内外を自動運転の</a:t>
            </a:r>
            <a:r>
              <a:rPr lang="en-US" altLang="ja-JP" sz="1050" dirty="0">
                <a:solidFill>
                  <a:prstClr val="black"/>
                </a:solidFill>
                <a:latin typeface="Meiryo UI" panose="020B0604030504040204" pitchFamily="50" charset="-128"/>
                <a:ea typeface="Meiryo UI" panose="020B0604030504040204" pitchFamily="50" charset="-128"/>
              </a:rPr>
              <a:t>EV</a:t>
            </a:r>
            <a:r>
              <a:rPr lang="ja-JP" altLang="en-US" sz="1050" dirty="0">
                <a:solidFill>
                  <a:prstClr val="black"/>
                </a:solidFill>
                <a:latin typeface="Meiryo UI" panose="020B0604030504040204" pitchFamily="50" charset="-128"/>
                <a:ea typeface="Meiryo UI" panose="020B0604030504040204" pitchFamily="50" charset="-128"/>
              </a:rPr>
              <a:t>バスで移動</a:t>
            </a:r>
          </a:p>
        </p:txBody>
      </p:sp>
      <p:sp>
        <p:nvSpPr>
          <p:cNvPr id="70" name="正方形/長方形 69"/>
          <p:cNvSpPr/>
          <p:nvPr/>
        </p:nvSpPr>
        <p:spPr>
          <a:xfrm>
            <a:off x="6618877" y="5761146"/>
            <a:ext cx="2283257"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・電動キックボードなどのパーソナルモビリティによるエリアの回遊性やラストワン　マイルの移動快適性の向上</a:t>
            </a:r>
          </a:p>
        </p:txBody>
      </p:sp>
      <p:sp>
        <p:nvSpPr>
          <p:cNvPr id="71" name="正方形/長方形 70"/>
          <p:cNvSpPr/>
          <p:nvPr/>
        </p:nvSpPr>
        <p:spPr>
          <a:xfrm>
            <a:off x="6187801" y="3622423"/>
            <a:ext cx="1261884"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大阪全体へ波及</a:t>
            </a:r>
          </a:p>
        </p:txBody>
      </p:sp>
      <p:sp>
        <p:nvSpPr>
          <p:cNvPr id="72" name="正方形/長方形 71"/>
          <p:cNvSpPr/>
          <p:nvPr/>
        </p:nvSpPr>
        <p:spPr>
          <a:xfrm>
            <a:off x="2083806" y="5732241"/>
            <a:ext cx="2283257"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・ドローンによる輸送・監視・管理</a:t>
            </a:r>
            <a:endParaRPr lang="en-US" altLang="ja-JP" sz="1050" dirty="0">
              <a:solidFill>
                <a:prstClr val="black"/>
              </a:solidFill>
              <a:latin typeface="Meiryo UI" panose="020B0604030504040204" pitchFamily="50" charset="-128"/>
              <a:ea typeface="Meiryo UI" panose="020B0604030504040204" pitchFamily="50" charset="-128"/>
            </a:endParaRPr>
          </a:p>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　システムの活用</a:t>
            </a:r>
          </a:p>
        </p:txBody>
      </p:sp>
      <p:sp>
        <p:nvSpPr>
          <p:cNvPr id="74" name="正方形/長方形 73"/>
          <p:cNvSpPr/>
          <p:nvPr/>
        </p:nvSpPr>
        <p:spPr>
          <a:xfrm>
            <a:off x="6623519" y="5210559"/>
            <a:ext cx="2384279"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・ヒューマンデータと</a:t>
            </a:r>
            <a:r>
              <a:rPr lang="en-US" altLang="ja-JP" sz="1050" dirty="0">
                <a:solidFill>
                  <a:prstClr val="black"/>
                </a:solidFill>
                <a:latin typeface="Meiryo UI" panose="020B0604030504040204" pitchFamily="50" charset="-128"/>
                <a:ea typeface="Meiryo UI" panose="020B0604030504040204" pitchFamily="50" charset="-128"/>
              </a:rPr>
              <a:t>AI</a:t>
            </a:r>
            <a:r>
              <a:rPr lang="ja-JP" altLang="en-US" sz="1050" dirty="0">
                <a:solidFill>
                  <a:prstClr val="black"/>
                </a:solidFill>
                <a:latin typeface="Meiryo UI" panose="020B0604030504040204" pitchFamily="50" charset="-128"/>
                <a:ea typeface="Meiryo UI" panose="020B0604030504040204" pitchFamily="50" charset="-128"/>
              </a:rPr>
              <a:t>分析などのエビデンスに基づく健康増進プログラムの提供</a:t>
            </a:r>
          </a:p>
        </p:txBody>
      </p:sp>
      <p:sp>
        <p:nvSpPr>
          <p:cNvPr id="75" name="正方形/長方形 74"/>
          <p:cNvSpPr/>
          <p:nvPr/>
        </p:nvSpPr>
        <p:spPr>
          <a:xfrm>
            <a:off x="4512942" y="5232839"/>
            <a:ext cx="2195431"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・パーソナルヘルスレコードを活用した未来の健康体験を提供</a:t>
            </a:r>
          </a:p>
        </p:txBody>
      </p:sp>
      <p:pic>
        <p:nvPicPr>
          <p:cNvPr id="77" name="図 7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6273" y="6342826"/>
            <a:ext cx="889508" cy="499889"/>
          </a:xfrm>
          <a:prstGeom prst="rect">
            <a:avLst/>
          </a:prstGeom>
        </p:spPr>
      </p:pic>
      <p:sp>
        <p:nvSpPr>
          <p:cNvPr id="93" name="角丸四角形 13">
            <a:extLst>
              <a:ext uri="{FF2B5EF4-FFF2-40B4-BE49-F238E27FC236}">
                <a16:creationId xmlns:a16="http://schemas.microsoft.com/office/drawing/2014/main" id="{7C691D13-84C9-44C7-9C56-4587FF2731F9}"/>
              </a:ext>
            </a:extLst>
          </p:cNvPr>
          <p:cNvSpPr/>
          <p:nvPr/>
        </p:nvSpPr>
        <p:spPr>
          <a:xfrm>
            <a:off x="7758116" y="1890484"/>
            <a:ext cx="1285608" cy="54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422316" rtl="0" eaLnBrk="1" fontAlgn="base" latinLnBrk="0" hangingPunct="1">
              <a:lnSpc>
                <a:spcPct val="100000"/>
              </a:lnSpc>
              <a:spcBef>
                <a:spcPts val="0"/>
              </a:spcBef>
              <a:spcAft>
                <a:spcPts val="277"/>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２つのグリーンフィールド</a:t>
            </a: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99519" marR="0" lvl="0" indent="-99760" algn="l" defTabSz="42231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うめきた２期</a:t>
            </a:r>
          </a:p>
        </p:txBody>
      </p:sp>
      <p:pic>
        <p:nvPicPr>
          <p:cNvPr id="94" name="図 9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5128" y="1821405"/>
            <a:ext cx="850177" cy="850177"/>
          </a:xfrm>
          <a:prstGeom prst="rect">
            <a:avLst/>
          </a:prstGeom>
        </p:spPr>
      </p:pic>
      <p:sp>
        <p:nvSpPr>
          <p:cNvPr id="96" name="テキスト ボックス 95"/>
          <p:cNvSpPr txBox="1"/>
          <p:nvPr/>
        </p:nvSpPr>
        <p:spPr>
          <a:xfrm>
            <a:off x="178265" y="1465083"/>
            <a:ext cx="2297424" cy="338554"/>
          </a:xfrm>
          <a:prstGeom prst="rect">
            <a:avLst/>
          </a:prstGeom>
          <a:noFill/>
        </p:spPr>
        <p:txBody>
          <a:bodyPr wrap="none" rtlCol="0">
            <a:spAutoFit/>
          </a:bodyPr>
          <a:lstStyle/>
          <a:p>
            <a:pPr lvl="0" defTabSz="957700">
              <a:defRPr/>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スーパーシティ構想の概観</a:t>
            </a:r>
            <a:r>
              <a:rPr lang="en-US" altLang="ja-JP" sz="1400" b="1" dirty="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97" name="角丸四角形 96"/>
          <p:cNvSpPr/>
          <p:nvPr/>
        </p:nvSpPr>
        <p:spPr>
          <a:xfrm>
            <a:off x="2398764" y="4794582"/>
            <a:ext cx="6336000" cy="200615"/>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プロジェクト</a:t>
            </a:r>
            <a:endParaRPr kumimoji="1" lang="ja-JP" altLang="en-US" sz="1600" b="1" dirty="0">
              <a:latin typeface="Meiryo UI" panose="020B0604030504040204" pitchFamily="50" charset="-128"/>
              <a:ea typeface="Meiryo UI" panose="020B0604030504040204" pitchFamily="50" charset="-128"/>
            </a:endParaRPr>
          </a:p>
        </p:txBody>
      </p:sp>
      <p:sp>
        <p:nvSpPr>
          <p:cNvPr id="98" name="角丸四角形 97"/>
          <p:cNvSpPr/>
          <p:nvPr/>
        </p:nvSpPr>
        <p:spPr>
          <a:xfrm>
            <a:off x="322718" y="5358730"/>
            <a:ext cx="159425" cy="1387954"/>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ビジョン</a:t>
            </a:r>
            <a:endParaRPr kumimoji="1" lang="ja-JP" altLang="en-US" sz="1600" b="1" dirty="0">
              <a:latin typeface="Meiryo UI" panose="020B0604030504040204" pitchFamily="50" charset="-128"/>
              <a:ea typeface="Meiryo UI" panose="020B0604030504040204" pitchFamily="50" charset="-128"/>
            </a:endParaRPr>
          </a:p>
        </p:txBody>
      </p:sp>
      <p:sp>
        <p:nvSpPr>
          <p:cNvPr id="99" name="正方形/長方形 98"/>
          <p:cNvSpPr/>
          <p:nvPr/>
        </p:nvSpPr>
        <p:spPr>
          <a:xfrm>
            <a:off x="833317" y="5246024"/>
            <a:ext cx="813043"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ヘルスケア</a:t>
            </a:r>
          </a:p>
        </p:txBody>
      </p:sp>
      <p:sp>
        <p:nvSpPr>
          <p:cNvPr id="100" name="正方形/長方形 99"/>
          <p:cNvSpPr/>
          <p:nvPr/>
        </p:nvSpPr>
        <p:spPr>
          <a:xfrm>
            <a:off x="862171" y="5755566"/>
            <a:ext cx="755335"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モビリティ</a:t>
            </a:r>
          </a:p>
        </p:txBody>
      </p:sp>
      <p:sp>
        <p:nvSpPr>
          <p:cNvPr id="101" name="正方形/長方形 100"/>
          <p:cNvSpPr/>
          <p:nvPr/>
        </p:nvSpPr>
        <p:spPr>
          <a:xfrm>
            <a:off x="438978" y="6295733"/>
            <a:ext cx="1601721"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ビジネス・イノベーション</a:t>
            </a:r>
          </a:p>
        </p:txBody>
      </p:sp>
      <p:sp>
        <p:nvSpPr>
          <p:cNvPr id="102" name="正方形/長方形 101"/>
          <p:cNvSpPr/>
          <p:nvPr/>
        </p:nvSpPr>
        <p:spPr>
          <a:xfrm>
            <a:off x="474438" y="6397945"/>
            <a:ext cx="1598537"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000" dirty="0">
                <a:solidFill>
                  <a:prstClr val="black"/>
                </a:solidFill>
                <a:latin typeface="Meiryo UI" panose="020B0604030504040204" pitchFamily="50" charset="-128"/>
                <a:ea typeface="Meiryo UI" panose="020B0604030504040204" pitchFamily="50" charset="-128"/>
              </a:rPr>
              <a:t>活力にあふれるデータ駆動型社会</a:t>
            </a:r>
          </a:p>
        </p:txBody>
      </p:sp>
      <p:sp>
        <p:nvSpPr>
          <p:cNvPr id="103" name="正方形/長方形 102"/>
          <p:cNvSpPr/>
          <p:nvPr/>
        </p:nvSpPr>
        <p:spPr>
          <a:xfrm>
            <a:off x="2447292" y="5013196"/>
            <a:ext cx="1556836"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夢洲コンストラクション</a:t>
            </a:r>
          </a:p>
        </p:txBody>
      </p:sp>
      <p:sp>
        <p:nvSpPr>
          <p:cNvPr id="104" name="正方形/長方形 103"/>
          <p:cNvSpPr/>
          <p:nvPr/>
        </p:nvSpPr>
        <p:spPr>
          <a:xfrm>
            <a:off x="4862473" y="5024975"/>
            <a:ext cx="1188146"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大阪・関西万博</a:t>
            </a:r>
          </a:p>
        </p:txBody>
      </p:sp>
      <p:sp>
        <p:nvSpPr>
          <p:cNvPr id="105" name="正方形/長方形 104"/>
          <p:cNvSpPr/>
          <p:nvPr/>
        </p:nvSpPr>
        <p:spPr>
          <a:xfrm>
            <a:off x="7340669" y="5013195"/>
            <a:ext cx="979755"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うめきた２期</a:t>
            </a:r>
          </a:p>
        </p:txBody>
      </p:sp>
      <p:sp>
        <p:nvSpPr>
          <p:cNvPr id="106" name="正方形/長方形 105"/>
          <p:cNvSpPr/>
          <p:nvPr/>
        </p:nvSpPr>
        <p:spPr>
          <a:xfrm>
            <a:off x="2085317" y="6320143"/>
            <a:ext cx="2871998"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・データ及びセンシングによる局所的気象予測</a:t>
            </a:r>
            <a:endParaRPr lang="en-US" altLang="ja-JP" sz="1050" dirty="0">
              <a:solidFill>
                <a:prstClr val="black"/>
              </a:solidFill>
              <a:latin typeface="Meiryo UI" panose="020B0604030504040204" pitchFamily="50" charset="-128"/>
              <a:ea typeface="Meiryo UI" panose="020B0604030504040204" pitchFamily="50" charset="-128"/>
            </a:endParaRPr>
          </a:p>
          <a:p>
            <a:pPr marL="88900" lvl="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・資材運搬、測量、工事管理などにドローン、</a:t>
            </a:r>
            <a:r>
              <a:rPr lang="en-US" altLang="ja-JP" sz="1050" dirty="0">
                <a:solidFill>
                  <a:prstClr val="black"/>
                </a:solidFill>
                <a:latin typeface="Meiryo UI" panose="020B0604030504040204" pitchFamily="50" charset="-128"/>
                <a:ea typeface="Meiryo UI" panose="020B0604030504040204" pitchFamily="50" charset="-128"/>
              </a:rPr>
              <a:t>BIM/CIM</a:t>
            </a:r>
            <a:r>
              <a:rPr lang="ja-JP" altLang="en-US" sz="1050" dirty="0">
                <a:solidFill>
                  <a:prstClr val="black"/>
                </a:solidFill>
                <a:latin typeface="Meiryo UI" panose="020B0604030504040204" pitchFamily="50" charset="-128"/>
                <a:ea typeface="Meiryo UI" panose="020B0604030504040204" pitchFamily="50" charset="-128"/>
              </a:rPr>
              <a:t>データなどを積極活用</a:t>
            </a:r>
          </a:p>
        </p:txBody>
      </p:sp>
      <p:sp>
        <p:nvSpPr>
          <p:cNvPr id="107" name="正方形/長方形 106"/>
          <p:cNvSpPr/>
          <p:nvPr/>
        </p:nvSpPr>
        <p:spPr>
          <a:xfrm>
            <a:off x="6618877" y="6313040"/>
            <a:ext cx="2283257" cy="5275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88900" indent="-88900" defTabSz="957700">
              <a:defRPr/>
            </a:pPr>
            <a:r>
              <a:rPr lang="ja-JP" altLang="en-US" sz="1050" dirty="0">
                <a:solidFill>
                  <a:prstClr val="black"/>
                </a:solidFill>
                <a:latin typeface="Meiryo UI" panose="020B0604030504040204" pitchFamily="50" charset="-128"/>
                <a:ea typeface="Meiryo UI" panose="020B0604030504040204" pitchFamily="50" charset="-128"/>
              </a:rPr>
              <a:t>・健康増進サービス、リアルとデジタルの融合空間の創造、ロボットによる施設管理などにより未来の公園を実現</a:t>
            </a:r>
          </a:p>
        </p:txBody>
      </p:sp>
      <p:sp>
        <p:nvSpPr>
          <p:cNvPr id="109" name="テキスト ボックス 108"/>
          <p:cNvSpPr txBox="1"/>
          <p:nvPr/>
        </p:nvSpPr>
        <p:spPr>
          <a:xfrm>
            <a:off x="178265" y="4569494"/>
            <a:ext cx="1842171" cy="338554"/>
          </a:xfrm>
          <a:prstGeom prst="rect">
            <a:avLst/>
          </a:prstGeom>
          <a:noFill/>
        </p:spPr>
        <p:txBody>
          <a:bodyPr wrap="none" rtlCol="0">
            <a:spAutoFit/>
          </a:bodyPr>
          <a:lstStyle/>
          <a:p>
            <a:pPr lvl="0" defTabSz="957700">
              <a:defRPr/>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主な先端的サービス</a:t>
            </a:r>
            <a:r>
              <a:rPr lang="en-US" altLang="ja-JP" sz="1400" b="1" dirty="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1264" y="1395784"/>
            <a:ext cx="1622007" cy="1080257"/>
          </a:xfrm>
          <a:prstGeom prst="rect">
            <a:avLst/>
          </a:prstGeom>
          <a:ln w="38100">
            <a:noFill/>
          </a:ln>
        </p:spPr>
      </p:pic>
      <p:sp>
        <p:nvSpPr>
          <p:cNvPr id="4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7245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p:cNvGrpSpPr/>
          <p:nvPr/>
        </p:nvGrpSpPr>
        <p:grpSpPr>
          <a:xfrm>
            <a:off x="1270189" y="1243183"/>
            <a:ext cx="4896544" cy="4896544"/>
            <a:chOff x="1528169" y="2276872"/>
            <a:chExt cx="4896544" cy="4896544"/>
          </a:xfrm>
        </p:grpSpPr>
        <p:pic>
          <p:nvPicPr>
            <p:cNvPr id="42" name="Picture 2" descr="クリックすると新しいウィンドウで開きます"/>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1528169" y="2276872"/>
              <a:ext cx="4896544" cy="4896544"/>
            </a:xfrm>
            <a:prstGeom prst="rect">
              <a:avLst/>
            </a:prstGeom>
            <a:noFill/>
            <a:extLst>
              <a:ext uri="{909E8E84-426E-40DD-AFC4-6F175D3DCCD1}">
                <a14:hiddenFill xmlns:a14="http://schemas.microsoft.com/office/drawing/2010/main">
                  <a:solidFill>
                    <a:srgbClr val="FFFFFF"/>
                  </a:solidFill>
                </a14:hiddenFill>
              </a:ext>
            </a:extLst>
          </p:spPr>
        </p:pic>
        <p:sp>
          <p:nvSpPr>
            <p:cNvPr id="43" name="円/楕円 5"/>
            <p:cNvSpPr/>
            <p:nvPr/>
          </p:nvSpPr>
          <p:spPr>
            <a:xfrm>
              <a:off x="4331548" y="3392898"/>
              <a:ext cx="28800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9"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円/楕円 9"/>
            <p:cNvSpPr/>
            <p:nvPr/>
          </p:nvSpPr>
          <p:spPr>
            <a:xfrm>
              <a:off x="4493710" y="4022386"/>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9"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8" name="円/楕円 11"/>
            <p:cNvSpPr/>
            <p:nvPr/>
          </p:nvSpPr>
          <p:spPr>
            <a:xfrm>
              <a:off x="4248682" y="4405297"/>
              <a:ext cx="180000" cy="1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9"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50" name="角丸四角形 49"/>
          <p:cNvSpPr/>
          <p:nvPr/>
        </p:nvSpPr>
        <p:spPr>
          <a:xfrm>
            <a:off x="5162047" y="4157364"/>
            <a:ext cx="3666670" cy="250089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96012" y="1498816"/>
            <a:ext cx="3141459" cy="501078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8203" y="35341"/>
            <a:ext cx="6321411"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　主な取組（４）ライフサイエンスの取組</a:t>
            </a:r>
          </a:p>
        </p:txBody>
      </p:sp>
      <p:cxnSp>
        <p:nvCxnSpPr>
          <p:cNvPr id="3" name="直線コネクタ 2"/>
          <p:cNvCxnSpPr/>
          <p:nvPr/>
        </p:nvCxnSpPr>
        <p:spPr>
          <a:xfrm>
            <a:off x="244330" y="40301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4179" y="378224"/>
            <a:ext cx="8603088" cy="355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a:t>
            </a:r>
            <a:r>
              <a:rPr lang="ja-JP" altLang="en-US" sz="1200" dirty="0">
                <a:solidFill>
                  <a:prstClr val="black"/>
                </a:solidFill>
                <a:latin typeface="Meiryo UI" panose="020B0604030504040204" pitchFamily="50" charset="-128"/>
                <a:ea typeface="Meiryo UI" panose="020B0604030504040204" pitchFamily="50" charset="-128"/>
              </a:rPr>
              <a:t>健康・医療関連産業の世界的なクラスター形成を進めつつ、京阪神の拠点を含めた連携を推進。</a:t>
            </a:r>
          </a:p>
        </p:txBody>
      </p:sp>
      <p:sp>
        <p:nvSpPr>
          <p:cNvPr id="29" name="正方形/長方形 28"/>
          <p:cNvSpPr/>
          <p:nvPr/>
        </p:nvSpPr>
        <p:spPr>
          <a:xfrm>
            <a:off x="310401" y="1764829"/>
            <a:ext cx="3302144" cy="1666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Meiryo UI" panose="020B0604030504040204" pitchFamily="50" charset="-128"/>
                <a:ea typeface="Meiryo UI" panose="020B0604030504040204" pitchFamily="50" charset="-128"/>
              </a:rPr>
              <a:t>●　彩都ライフサイエンスパーク（茨木市、箕面市）</a:t>
            </a:r>
            <a:endParaRPr kumimoji="1" lang="en-US" altLang="ja-JP" sz="1100" b="1"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endParaRPr>
          </a:p>
          <a:p>
            <a:pPr lvl="0" defTabSz="957700">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2004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年に</a:t>
            </a:r>
            <a:r>
              <a:rPr kumimoji="1" lang="ja-JP" altLang="en-US" sz="105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ま</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ちびらき</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　　・創薬等の研究開発の拠点</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　　・医薬品関連企業やバイオベンチャーが集積</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endParaRPr lang="en-US" altLang="ja-JP" sz="1050" dirty="0">
              <a:solidFill>
                <a:schemeClr val="tx1"/>
              </a:solidFill>
              <a:latin typeface="Meiryo UI" panose="020B0604030504040204" pitchFamily="50" charset="-128"/>
              <a:ea typeface="Meiryo UI" panose="020B0604030504040204" pitchFamily="50" charset="-128"/>
            </a:endParaRPr>
          </a:p>
          <a:p>
            <a:pPr lvl="0" defTabSz="914269">
              <a:defRPr/>
            </a:pPr>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中核機関等</a:t>
            </a:r>
            <a:r>
              <a:rPr lang="en-US" altLang="ja-JP" sz="1050" dirty="0">
                <a:solidFill>
                  <a:schemeClr val="tx1"/>
                </a:solidFill>
                <a:latin typeface="Meiryo UI" panose="020B0604030504040204" pitchFamily="50" charset="-128"/>
                <a:ea typeface="Meiryo UI" panose="020B0604030504040204" pitchFamily="50" charset="-128"/>
              </a:rPr>
              <a:t>】</a:t>
            </a:r>
          </a:p>
          <a:p>
            <a:pPr lvl="0" defTabSz="914269">
              <a:defRPr/>
            </a:pPr>
            <a:r>
              <a:rPr lang="ja-JP" altLang="en-US" sz="1050" dirty="0">
                <a:solidFill>
                  <a:schemeClr val="tx1"/>
                </a:solidFill>
                <a:latin typeface="Meiryo UI" panose="020B0604030504040204" pitchFamily="50" charset="-128"/>
                <a:ea typeface="Meiryo UI" panose="020B0604030504040204" pitchFamily="50" charset="-128"/>
              </a:rPr>
              <a:t>　　　・大阪大学</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同大学医学部附属病院</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14269">
              <a:defRPr/>
            </a:pPr>
            <a:r>
              <a:rPr lang="ja-JP" altLang="en-US" sz="1050" dirty="0">
                <a:solidFill>
                  <a:schemeClr val="tx1"/>
                </a:solidFill>
                <a:latin typeface="Meiryo UI" panose="020B0604030504040204" pitchFamily="50" charset="-128"/>
                <a:ea typeface="Meiryo UI" panose="020B0604030504040204" pitchFamily="50" charset="-128"/>
              </a:rPr>
              <a:t>　　　・国立研究開発法人医薬基盤・健康・栄養研究所</a:t>
            </a:r>
            <a:endParaRPr lang="en-US" altLang="ja-JP" sz="1050" dirty="0">
              <a:solidFill>
                <a:schemeClr val="tx1"/>
              </a:solidFill>
              <a:latin typeface="Meiryo UI" panose="020B0604030504040204" pitchFamily="50" charset="-128"/>
              <a:ea typeface="Meiryo UI" panose="020B0604030504040204" pitchFamily="50" charset="-128"/>
            </a:endParaRPr>
          </a:p>
          <a:p>
            <a:pPr lvl="0" defTabSz="957700">
              <a:defRPr/>
            </a:pPr>
            <a:r>
              <a:rPr lang="ja-JP" altLang="en-US" sz="1050" dirty="0">
                <a:solidFill>
                  <a:schemeClr val="tx1"/>
                </a:solidFill>
                <a:latin typeface="Meiryo UI" panose="020B0604030504040204" pitchFamily="50" charset="-128"/>
                <a:ea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777318" y="5864853"/>
            <a:ext cx="3058435" cy="738664"/>
          </a:xfrm>
          <a:prstGeom prst="rect">
            <a:avLst/>
          </a:prstGeom>
        </p:spPr>
        <p:txBody>
          <a:bodyPr wrap="square">
            <a:spAutoFit/>
          </a:bodyPr>
          <a:lstStyle/>
          <a:p>
            <a:pPr defTabSz="957700">
              <a:defRPr/>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実績</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・未来医療国際拠点基本計画（案）を策定。</a:t>
            </a:r>
            <a:endParaRPr lang="en-US" altLang="ja-JP" sz="1050" dirty="0">
              <a:solidFill>
                <a:prstClr val="black"/>
              </a:solidFill>
              <a:latin typeface="Meiryo UI" panose="020B0604030504040204" pitchFamily="50" charset="-128"/>
              <a:ea typeface="Meiryo UI" panose="020B0604030504040204" pitchFamily="50" charset="-128"/>
            </a:endParaRPr>
          </a:p>
          <a:p>
            <a:pPr defTabSz="957700">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(2018.3</a:t>
            </a:r>
            <a:r>
              <a:rPr lang="ja-JP" altLang="en-US" sz="900" dirty="0">
                <a:solidFill>
                  <a:prstClr val="black"/>
                </a:solidFill>
                <a:latin typeface="Meiryo UI" panose="020B0604030504040204" pitchFamily="50" charset="-128"/>
                <a:ea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endParaRPr>
          </a:p>
          <a:p>
            <a:pPr defTabSz="957700">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・入居事業者の募集開始。</a:t>
            </a:r>
            <a:r>
              <a:rPr lang="en-US" altLang="ja-JP" sz="900" dirty="0">
                <a:solidFill>
                  <a:prstClr val="black"/>
                </a:solidFill>
                <a:latin typeface="Meiryo UI" panose="020B0604030504040204" pitchFamily="50" charset="-128"/>
                <a:ea typeface="Meiryo UI" panose="020B0604030504040204" pitchFamily="50" charset="-128"/>
              </a:rPr>
              <a:t>(2020.1</a:t>
            </a:r>
            <a:r>
              <a:rPr lang="ja-JP" altLang="en-US" sz="900" dirty="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a:p>
            <a:pPr defTabSz="957700">
              <a:defRPr/>
            </a:pPr>
            <a:r>
              <a:rPr lang="ja-JP" altLang="en-US" sz="1050" dirty="0">
                <a:solidFill>
                  <a:prstClr val="black"/>
                </a:solidFill>
                <a:latin typeface="Meiryo UI" panose="020B0604030504040204" pitchFamily="50" charset="-128"/>
                <a:ea typeface="Meiryo UI" panose="020B0604030504040204" pitchFamily="50" charset="-128"/>
              </a:rPr>
              <a:t>　　　　 ・建設工事着手。</a:t>
            </a:r>
            <a:r>
              <a:rPr lang="en-US" altLang="ja-JP" sz="900" dirty="0">
                <a:solidFill>
                  <a:prstClr val="black"/>
                </a:solidFill>
                <a:latin typeface="Meiryo UI" panose="020B0604030504040204" pitchFamily="50" charset="-128"/>
                <a:ea typeface="Meiryo UI" panose="020B0604030504040204" pitchFamily="50" charset="-128"/>
              </a:rPr>
              <a:t>(2021.11)</a:t>
            </a:r>
          </a:p>
        </p:txBody>
      </p:sp>
      <p:sp>
        <p:nvSpPr>
          <p:cNvPr id="32" name="テキスト ボックス 31"/>
          <p:cNvSpPr txBox="1"/>
          <p:nvPr/>
        </p:nvSpPr>
        <p:spPr>
          <a:xfrm>
            <a:off x="190600" y="794265"/>
            <a:ext cx="2085827" cy="338554"/>
          </a:xfrm>
          <a:prstGeom prst="rect">
            <a:avLst/>
          </a:prstGeom>
          <a:noFill/>
        </p:spPr>
        <p:txBody>
          <a:bodyPr wrap="none" rtlCol="0">
            <a:spAutoFit/>
          </a:bodyPr>
          <a:lstStyle/>
          <a:p>
            <a:pPr lvl="0" defTabSz="957700">
              <a:defRPr/>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拠点形成・拠点間連携</a:t>
            </a:r>
            <a:r>
              <a:rPr lang="en-US" altLang="ja-JP" sz="1400" b="1" dirty="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cxnSp>
        <p:nvCxnSpPr>
          <p:cNvPr id="55" name="直線矢印コネクタ 54"/>
          <p:cNvCxnSpPr>
            <a:endCxn id="48" idx="5"/>
          </p:cNvCxnSpPr>
          <p:nvPr/>
        </p:nvCxnSpPr>
        <p:spPr>
          <a:xfrm flipH="1" flipV="1">
            <a:off x="4144342" y="3525248"/>
            <a:ext cx="1017705" cy="11097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endCxn id="43" idx="2"/>
          </p:cNvCxnSpPr>
          <p:nvPr/>
        </p:nvCxnSpPr>
        <p:spPr>
          <a:xfrm>
            <a:off x="3354919" y="2499270"/>
            <a:ext cx="718649" cy="39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66" idx="1"/>
            <a:endCxn id="44" idx="7"/>
          </p:cNvCxnSpPr>
          <p:nvPr/>
        </p:nvCxnSpPr>
        <p:spPr>
          <a:xfrm flipH="1">
            <a:off x="4389370" y="2700274"/>
            <a:ext cx="922047" cy="31478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4188775" y="6451484"/>
            <a:ext cx="19928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提供：中之島４丁目用地における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未来医療国際拠点開発事業者</a:t>
            </a:r>
          </a:p>
        </p:txBody>
      </p:sp>
      <p:pic>
        <p:nvPicPr>
          <p:cNvPr id="63" name="図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432" y="5092838"/>
            <a:ext cx="2853175" cy="1408298"/>
          </a:xfrm>
          <a:prstGeom prst="rect">
            <a:avLst/>
          </a:prstGeom>
        </p:spPr>
      </p:pic>
      <p:pic>
        <p:nvPicPr>
          <p:cNvPr id="64" name="図 6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5224" y="4981214"/>
            <a:ext cx="1692428" cy="1514770"/>
          </a:xfrm>
          <a:prstGeom prst="rect">
            <a:avLst/>
          </a:prstGeom>
        </p:spPr>
      </p:pic>
      <p:sp>
        <p:nvSpPr>
          <p:cNvPr id="66" name="角丸四角形 65"/>
          <p:cNvSpPr/>
          <p:nvPr/>
        </p:nvSpPr>
        <p:spPr>
          <a:xfrm>
            <a:off x="5311417" y="1449825"/>
            <a:ext cx="3524336" cy="2500897"/>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6414407" y="1361263"/>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健都</a:t>
            </a:r>
            <a:endParaRPr kumimoji="1" lang="ja-JP" altLang="en-US" b="1" dirty="0">
              <a:latin typeface="Meiryo UI" panose="020B0604030504040204" pitchFamily="50" charset="-128"/>
              <a:ea typeface="Meiryo UI" panose="020B0604030504040204" pitchFamily="50" charset="-128"/>
            </a:endParaRPr>
          </a:p>
        </p:txBody>
      </p:sp>
      <p:sp>
        <p:nvSpPr>
          <p:cNvPr id="68" name="角丸四角形 67"/>
          <p:cNvSpPr/>
          <p:nvPr/>
        </p:nvSpPr>
        <p:spPr>
          <a:xfrm>
            <a:off x="6414406" y="4074737"/>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中之島</a:t>
            </a:r>
            <a:endParaRPr kumimoji="1" lang="ja-JP" altLang="en-US" b="1" dirty="0">
              <a:latin typeface="Meiryo UI" panose="020B0604030504040204" pitchFamily="50" charset="-128"/>
              <a:ea typeface="Meiryo UI" panose="020B0604030504040204" pitchFamily="50" charset="-128"/>
            </a:endParaRPr>
          </a:p>
        </p:txBody>
      </p:sp>
      <p:grpSp>
        <p:nvGrpSpPr>
          <p:cNvPr id="20" name="グループ化 19"/>
          <p:cNvGrpSpPr/>
          <p:nvPr/>
        </p:nvGrpSpPr>
        <p:grpSpPr>
          <a:xfrm>
            <a:off x="396695" y="3222325"/>
            <a:ext cx="2983954" cy="1862048"/>
            <a:chOff x="100578" y="3660208"/>
            <a:chExt cx="2983954" cy="1862048"/>
          </a:xfrm>
        </p:grpSpPr>
        <p:sp>
          <p:nvSpPr>
            <p:cNvPr id="69" name="正方形/長方形 68"/>
            <p:cNvSpPr/>
            <p:nvPr/>
          </p:nvSpPr>
          <p:spPr>
            <a:xfrm>
              <a:off x="100578" y="3660208"/>
              <a:ext cx="2983954" cy="1862048"/>
            </a:xfrm>
            <a:prstGeom prst="rect">
              <a:avLst/>
            </a:prstGeom>
          </p:spPr>
          <p:txBody>
            <a:bodyPr wrap="square">
              <a:spAutoFit/>
            </a:bodyPr>
            <a:lstStyle/>
            <a:p>
              <a:pPr defTabSz="957700">
                <a:defRPr/>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実績</a:t>
              </a:r>
              <a:r>
                <a:rPr lang="en-US" altLang="ja-JP" sz="1050" dirty="0">
                  <a:latin typeface="Meiryo UI" panose="020B0604030504040204" pitchFamily="50" charset="-128"/>
                  <a:ea typeface="Meiryo UI" panose="020B0604030504040204" pitchFamily="50" charset="-128"/>
                </a:rPr>
                <a:t>〕</a:t>
              </a:r>
            </a:p>
            <a:p>
              <a:pPr defTabSz="957700">
                <a:defRPr/>
              </a:pPr>
              <a:r>
                <a:rPr lang="ja-JP" altLang="en-US" sz="1050" dirty="0">
                  <a:latin typeface="Meiryo UI" panose="020B0604030504040204" pitchFamily="50" charset="-128"/>
                  <a:ea typeface="Meiryo UI" panose="020B0604030504040204" pitchFamily="50" charset="-128"/>
                </a:rPr>
                <a:t>　・バイオベンチャー企業が上場。</a:t>
              </a:r>
            </a:p>
            <a:p>
              <a:pPr defTabSz="957700">
                <a:spcBef>
                  <a:spcPts val="600"/>
                </a:spcBef>
                <a:defRPr/>
              </a:pPr>
              <a:r>
                <a:rPr lang="ja-JP" altLang="en-US" sz="1050" dirty="0">
                  <a:latin typeface="Meiryo UI" panose="020B0604030504040204" pitchFamily="50" charset="-128"/>
                  <a:ea typeface="Meiryo UI" panose="020B0604030504040204" pitchFamily="50" charset="-128"/>
                </a:rPr>
                <a:t>　　　ジェイテックコーポレーション</a:t>
              </a:r>
              <a:r>
                <a:rPr lang="en-US" altLang="ja-JP" sz="900" dirty="0">
                  <a:latin typeface="Meiryo UI" panose="020B0604030504040204" pitchFamily="50" charset="-128"/>
                  <a:ea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a:p>
              <a:pPr defTabSz="957700">
                <a:defRPr/>
              </a:pPr>
              <a:r>
                <a:rPr lang="ja-JP" altLang="en-US" sz="10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ステムリム</a:t>
              </a:r>
              <a:r>
                <a:rPr lang="en-US" altLang="ja-JP" sz="900" dirty="0">
                  <a:latin typeface="Meiryo UI" panose="020B0604030504040204" pitchFamily="50" charset="-128"/>
                  <a:ea typeface="Meiryo UI" panose="020B0604030504040204" pitchFamily="50" charset="-128"/>
                </a:rPr>
                <a:t>(2019)</a:t>
              </a:r>
            </a:p>
            <a:p>
              <a:pPr defTabSz="957700">
                <a:defRPr/>
              </a:pPr>
              <a:r>
                <a:rPr lang="ja-JP" altLang="en-US" sz="1050" dirty="0">
                  <a:latin typeface="Meiryo UI" panose="020B0604030504040204" pitchFamily="50" charset="-128"/>
                  <a:ea typeface="Meiryo UI" panose="020B0604030504040204" pitchFamily="50" charset="-128"/>
                </a:rPr>
                <a:t>　　　ファンペップ、クリングルファーマ</a:t>
              </a:r>
              <a:r>
                <a:rPr lang="en-US" altLang="ja-JP" sz="900" dirty="0">
                  <a:latin typeface="Meiryo UI" panose="020B0604030504040204" pitchFamily="50" charset="-128"/>
                  <a:ea typeface="Meiryo UI" panose="020B0604030504040204" pitchFamily="50" charset="-128"/>
                </a:rPr>
                <a:t>(2020)</a:t>
              </a:r>
            </a:p>
            <a:p>
              <a:pPr defTabSz="957700">
                <a:defRPr/>
              </a:pPr>
              <a:r>
                <a:rPr lang="ja-JP" altLang="en-US" sz="1050" dirty="0">
                  <a:latin typeface="Meiryo UI" panose="020B0604030504040204" pitchFamily="50" charset="-128"/>
                  <a:ea typeface="Meiryo UI" panose="020B0604030504040204" pitchFamily="50" charset="-128"/>
                </a:rPr>
                <a:t>　　　マイクロ波化学</a:t>
              </a:r>
              <a:r>
                <a:rPr lang="en-US" altLang="ja-JP" sz="900" dirty="0">
                  <a:latin typeface="Meiryo UI" panose="020B0604030504040204" pitchFamily="50" charset="-128"/>
                  <a:ea typeface="Meiryo UI" panose="020B0604030504040204" pitchFamily="50" charset="-128"/>
                </a:rPr>
                <a:t>(2022)</a:t>
              </a:r>
              <a:endParaRPr lang="ja-JP" altLang="en-US" sz="900" dirty="0">
                <a:latin typeface="Meiryo UI" panose="020B0604030504040204" pitchFamily="50" charset="-128"/>
                <a:ea typeface="Meiryo UI" panose="020B0604030504040204" pitchFamily="50" charset="-128"/>
              </a:endParaRPr>
            </a:p>
            <a:p>
              <a:pPr defTabSz="957700">
                <a:spcBef>
                  <a:spcPts val="600"/>
                </a:spcBef>
                <a:defRPr/>
              </a:pPr>
              <a:r>
                <a:rPr lang="ja-JP" altLang="en-US" sz="1050" dirty="0">
                  <a:latin typeface="Meiryo UI" panose="020B0604030504040204" pitchFamily="50" charset="-128"/>
                  <a:ea typeface="Meiryo UI" panose="020B0604030504040204" pitchFamily="50" charset="-128"/>
                </a:rPr>
                <a:t>　・彩都ライフサイエンスパークへの企業誘致。</a:t>
              </a:r>
              <a:endParaRPr lang="en-US" altLang="ja-JP" sz="1050" dirty="0">
                <a:latin typeface="Meiryo UI" panose="020B0604030504040204" pitchFamily="50" charset="-128"/>
                <a:ea typeface="Meiryo UI" panose="020B0604030504040204" pitchFamily="50" charset="-128"/>
              </a:endParaRPr>
            </a:p>
            <a:p>
              <a:pPr defTabSz="957700">
                <a:defRPr/>
              </a:pP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rPr>
                <a:t>区画）</a:t>
              </a:r>
            </a:p>
            <a:p>
              <a:pPr marL="166688" indent="-166688" defTabSz="957700">
                <a:defRPr/>
              </a:pPr>
              <a:r>
                <a:rPr lang="ja-JP" altLang="en-US" sz="1050" dirty="0">
                  <a:latin typeface="Meiryo UI" panose="020B0604030504040204" pitchFamily="50" charset="-128"/>
                  <a:ea typeface="Meiryo UI" panose="020B0604030504040204" pitchFamily="50" charset="-128"/>
                </a:rPr>
                <a:t>　・３棟のｲﾝｷｭﾍﾞｰｼｮﾝ施設（レンタルラボ）が整備され</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社以上が入居。</a:t>
              </a:r>
            </a:p>
          </p:txBody>
        </p:sp>
        <p:sp>
          <p:nvSpPr>
            <p:cNvPr id="19" name="大かっこ 18"/>
            <p:cNvSpPr/>
            <p:nvPr/>
          </p:nvSpPr>
          <p:spPr>
            <a:xfrm>
              <a:off x="323035" y="4081363"/>
              <a:ext cx="2366836" cy="689668"/>
            </a:xfrm>
            <a:prstGeom prst="bracketPair">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70" name="正方形/長方形 69"/>
          <p:cNvSpPr/>
          <p:nvPr/>
        </p:nvSpPr>
        <p:spPr>
          <a:xfrm>
            <a:off x="5495862" y="4212525"/>
            <a:ext cx="3339891" cy="1666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b="1" dirty="0">
                <a:solidFill>
                  <a:prstClr val="black"/>
                </a:solidFill>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rPr>
              <a:t> 未来医療国際拠点　（大阪市北区）</a:t>
            </a:r>
            <a:endParaRPr kumimoji="1" lang="en-US" altLang="ja-JP" sz="1100" b="1"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endParaRPr>
          </a:p>
          <a:p>
            <a:pPr lvl="0" defTabSz="95770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年春拠点オープンをめざす。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6063" lvl="0" indent="-246063" defTabSz="957700">
              <a:defRPr/>
            </a:pPr>
            <a:r>
              <a:rPr lang="ja-JP" altLang="en-US" sz="1050" dirty="0">
                <a:solidFill>
                  <a:prstClr val="black"/>
                </a:solidFill>
                <a:latin typeface="Meiryo UI" panose="020B0604030504040204" pitchFamily="50" charset="-128"/>
                <a:ea typeface="Meiryo UI" panose="020B0604030504040204" pitchFamily="50" charset="-128"/>
              </a:rPr>
              <a:t>　　・再生医療をベースに、ゲノム医療や人工知能・</a:t>
            </a:r>
            <a:r>
              <a:rPr lang="en-US" altLang="ja-JP" sz="1050" dirty="0" err="1">
                <a:solidFill>
                  <a:prstClr val="black"/>
                </a:solidFill>
                <a:latin typeface="Meiryo UI" panose="020B0604030504040204" pitchFamily="50" charset="-128"/>
                <a:ea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rPr>
              <a:t>の　活用等、今後の医療技術の進歩に即応した最先端の「未来医療」の産業化を推進する拠点</a:t>
            </a:r>
            <a:endParaRPr lang="en-US" altLang="ja-JP" sz="1050" dirty="0">
              <a:solidFill>
                <a:prstClr val="black"/>
              </a:solidFill>
              <a:latin typeface="Meiryo UI" panose="020B0604030504040204" pitchFamily="50" charset="-128"/>
              <a:ea typeface="Meiryo UI" panose="020B0604030504040204" pitchFamily="50" charset="-128"/>
            </a:endParaRPr>
          </a:p>
          <a:p>
            <a:pPr marL="246063" lvl="0" indent="-246063" defTabSz="957700">
              <a:defRPr/>
            </a:pPr>
            <a:r>
              <a:rPr lang="ja-JP" altLang="en-US" sz="1050" dirty="0">
                <a:solidFill>
                  <a:prstClr val="black"/>
                </a:solidFill>
                <a:latin typeface="Meiryo UI" panose="020B0604030504040204" pitchFamily="50" charset="-128"/>
                <a:ea typeface="Meiryo UI" panose="020B0604030504040204" pitchFamily="50" charset="-128"/>
              </a:rPr>
              <a:t>　　・京大</a:t>
            </a:r>
            <a:r>
              <a:rPr lang="en-US" altLang="ja-JP" sz="1050" dirty="0" err="1">
                <a:solidFill>
                  <a:prstClr val="black"/>
                </a:solidFill>
                <a:latin typeface="Meiryo UI" panose="020B0604030504040204" pitchFamily="50" charset="-128"/>
                <a:ea typeface="Meiryo UI" panose="020B0604030504040204" pitchFamily="50" charset="-128"/>
              </a:rPr>
              <a:t>iPS</a:t>
            </a:r>
            <a:r>
              <a:rPr lang="ja-JP" altLang="en-US" sz="1050" dirty="0">
                <a:solidFill>
                  <a:prstClr val="black"/>
                </a:solidFill>
                <a:latin typeface="Meiryo UI" panose="020B0604030504040204" pitchFamily="50" charset="-128"/>
                <a:ea typeface="Meiryo UI" panose="020B0604030504040204" pitchFamily="50" charset="-128"/>
              </a:rPr>
              <a:t>細胞研究財団が</a:t>
            </a:r>
            <a:r>
              <a:rPr lang="en-US" altLang="ja-JP" sz="1050" dirty="0">
                <a:solidFill>
                  <a:prstClr val="black"/>
                </a:solidFill>
                <a:latin typeface="Meiryo UI" panose="020B0604030504040204" pitchFamily="50" charset="-128"/>
                <a:ea typeface="Meiryo UI" panose="020B0604030504040204" pitchFamily="50" charset="-128"/>
              </a:rPr>
              <a:t>my </a:t>
            </a:r>
            <a:r>
              <a:rPr lang="en-US" altLang="ja-JP" sz="1050" dirty="0" err="1">
                <a:solidFill>
                  <a:prstClr val="black"/>
                </a:solidFill>
                <a:latin typeface="Meiryo UI" panose="020B0604030504040204" pitchFamily="50" charset="-128"/>
                <a:ea typeface="Meiryo UI" panose="020B0604030504040204" pitchFamily="50" charset="-128"/>
              </a:rPr>
              <a:t>iPS</a:t>
            </a:r>
            <a:r>
              <a:rPr lang="ja-JP" altLang="en-US" sz="1050" dirty="0">
                <a:solidFill>
                  <a:prstClr val="black"/>
                </a:solidFill>
                <a:latin typeface="Meiryo UI" panose="020B0604030504040204" pitchFamily="50" charset="-128"/>
                <a:ea typeface="Meiryo UI" panose="020B0604030504040204" pitchFamily="50" charset="-128"/>
              </a:rPr>
              <a:t>プロジェクトの拠点施設をおき、</a:t>
            </a:r>
            <a:r>
              <a:rPr lang="en-US" altLang="ja-JP" sz="1050" dirty="0">
                <a:solidFill>
                  <a:prstClr val="black"/>
                </a:solidFill>
                <a:latin typeface="Meiryo UI" panose="020B0604030504040204" pitchFamily="50" charset="-128"/>
                <a:ea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rPr>
              <a:t>年に「</a:t>
            </a:r>
            <a:r>
              <a:rPr lang="en-US" altLang="ja-JP" sz="1050" dirty="0">
                <a:solidFill>
                  <a:prstClr val="black"/>
                </a:solidFill>
                <a:latin typeface="Meiryo UI" panose="020B0604030504040204" pitchFamily="50" charset="-128"/>
                <a:ea typeface="Meiryo UI" panose="020B0604030504040204" pitchFamily="50" charset="-128"/>
              </a:rPr>
              <a:t>my </a:t>
            </a:r>
            <a:r>
              <a:rPr lang="en-US" altLang="ja-JP" sz="1050" dirty="0" err="1">
                <a:solidFill>
                  <a:prstClr val="black"/>
                </a:solidFill>
                <a:latin typeface="Meiryo UI" panose="020B0604030504040204" pitchFamily="50" charset="-128"/>
                <a:ea typeface="Meiryo UI" panose="020B0604030504040204" pitchFamily="50" charset="-128"/>
              </a:rPr>
              <a:t>iPS</a:t>
            </a:r>
            <a:r>
              <a:rPr lang="ja-JP" altLang="en-US" sz="1050" dirty="0">
                <a:solidFill>
                  <a:prstClr val="black"/>
                </a:solidFill>
                <a:latin typeface="Meiryo UI" panose="020B0604030504040204" pitchFamily="50" charset="-128"/>
                <a:ea typeface="Meiryo UI" panose="020B0604030504040204" pitchFamily="50" charset="-128"/>
              </a:rPr>
              <a:t>細胞」の開発製造、　　供給開始をめざす。</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5379329" y="1438666"/>
            <a:ext cx="3494216" cy="1666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57700">
              <a:defRPr/>
            </a:pPr>
            <a:r>
              <a:rPr lang="ja-JP" altLang="en-US" sz="1100" b="1" dirty="0">
                <a:solidFill>
                  <a:schemeClr val="tx1"/>
                </a:solidFill>
                <a:latin typeface="Meiryo UI" panose="020B0604030504040204" pitchFamily="50" charset="-128"/>
                <a:ea typeface="Meiryo UI" panose="020B0604030504040204" pitchFamily="50" charset="-128"/>
              </a:rPr>
              <a:t>● 北大阪健康医療都市　（吹田市、摂津市）</a:t>
            </a:r>
            <a:endParaRPr kumimoji="1" lang="en-US" altLang="ja-JP" sz="1100" b="1"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endParaRPr>
          </a:p>
          <a:p>
            <a:pPr marL="246063" lvl="0" indent="-246063" defTabSz="957700">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・国立循環器病研究センターや、健都イノベーションパーク内に移転した国立健康・栄養研究所を中心とした、健康・医療のクラスター形成を推進。</a:t>
            </a:r>
            <a:endParaRPr lang="en-US" altLang="ja-JP" sz="1050" dirty="0">
              <a:solidFill>
                <a:schemeClr val="tx1"/>
              </a:solidFill>
              <a:latin typeface="Meiryo UI" panose="020B0604030504040204" pitchFamily="50" charset="-128"/>
              <a:ea typeface="Meiryo UI" panose="020B0604030504040204" pitchFamily="50" charset="-128"/>
            </a:endParaRPr>
          </a:p>
          <a:p>
            <a:pPr marL="246063" lvl="0" indent="-246063" defTabSz="957700">
              <a:defRPr/>
            </a:pPr>
            <a:r>
              <a:rPr lang="ja-JP" altLang="en-US" sz="1050" dirty="0">
                <a:solidFill>
                  <a:schemeClr val="tx1"/>
                </a:solidFill>
                <a:latin typeface="Meiryo UI" panose="020B0604030504040204" pitchFamily="50" charset="-128"/>
                <a:ea typeface="Meiryo UI" panose="020B0604030504040204" pitchFamily="50" charset="-128"/>
              </a:rPr>
              <a:t>　　・国立循環器病研究センター内に、企業・大学等の研究者と共同研究を行う拠点（オープンイノベーションラボ）を　　整備。</a:t>
            </a:r>
          </a:p>
        </p:txBody>
      </p:sp>
      <p:sp>
        <p:nvSpPr>
          <p:cNvPr id="72" name="正方形/長方形 71"/>
          <p:cNvSpPr/>
          <p:nvPr/>
        </p:nvSpPr>
        <p:spPr>
          <a:xfrm>
            <a:off x="5868918" y="2948650"/>
            <a:ext cx="3529979" cy="900246"/>
          </a:xfrm>
          <a:prstGeom prst="rect">
            <a:avLst/>
          </a:prstGeom>
        </p:spPr>
        <p:txBody>
          <a:bodyPr wrap="square">
            <a:spAutoFit/>
          </a:bodyPr>
          <a:lstStyle/>
          <a:p>
            <a:pPr defTabSz="957700">
              <a:defRPr/>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実績</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・国立循環器病研究センターオープン</a:t>
            </a:r>
          </a:p>
          <a:p>
            <a:pPr defTabSz="957700">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(2019</a:t>
            </a:r>
            <a:r>
              <a:rPr lang="ja-JP" altLang="en-US" sz="900" dirty="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7</a:t>
            </a:r>
            <a:r>
              <a:rPr lang="ja-JP" altLang="en-US" sz="900" dirty="0">
                <a:solidFill>
                  <a:prstClr val="black"/>
                </a:solidFill>
                <a:latin typeface="Meiryo UI" panose="020B0604030504040204" pitchFamily="50" charset="-128"/>
                <a:ea typeface="Meiryo UI" panose="020B0604030504040204" pitchFamily="50" charset="-128"/>
              </a:rPr>
              <a:t>月）</a:t>
            </a:r>
            <a:endParaRPr lang="en-US" altLang="ja-JP" sz="900" dirty="0">
              <a:solidFill>
                <a:prstClr val="black"/>
              </a:solidFill>
              <a:latin typeface="Meiryo UI" panose="020B0604030504040204" pitchFamily="50" charset="-128"/>
              <a:ea typeface="Meiryo UI" panose="020B0604030504040204" pitchFamily="50" charset="-128"/>
            </a:endParaRPr>
          </a:p>
          <a:p>
            <a:pPr defTabSz="957700">
              <a:defRPr/>
            </a:pPr>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 ・健都イノベーションパーク</a:t>
            </a:r>
            <a:r>
              <a:rPr lang="en-US" altLang="ja-JP" sz="1050" dirty="0">
                <a:solidFill>
                  <a:prstClr val="black"/>
                </a:solidFill>
                <a:latin typeface="Meiryo UI" panose="020B0604030504040204" pitchFamily="50" charset="-128"/>
                <a:ea typeface="Meiryo UI" panose="020B0604030504040204" pitchFamily="50" charset="-128"/>
              </a:rPr>
              <a:t>NK</a:t>
            </a:r>
            <a:r>
              <a:rPr lang="ja-JP" altLang="en-US" sz="1050" dirty="0">
                <a:solidFill>
                  <a:prstClr val="black"/>
                </a:solidFill>
                <a:latin typeface="Meiryo UI" panose="020B0604030504040204" pitchFamily="50" charset="-128"/>
                <a:ea typeface="Meiryo UI" panose="020B0604030504040204" pitchFamily="50" charset="-128"/>
              </a:rPr>
              <a:t>ビル竣工</a:t>
            </a:r>
            <a:r>
              <a:rPr lang="en-US" altLang="ja-JP" sz="900" dirty="0">
                <a:solidFill>
                  <a:prstClr val="black"/>
                </a:solidFill>
                <a:latin typeface="Meiryo UI" panose="020B0604030504040204" pitchFamily="50" charset="-128"/>
                <a:ea typeface="Meiryo UI" panose="020B0604030504040204" pitchFamily="50" charset="-128"/>
              </a:rPr>
              <a:t>(2022)</a:t>
            </a:r>
          </a:p>
          <a:p>
            <a:pPr defTabSz="957700">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・エア・ウォーター㈱、ニプロの進出</a:t>
            </a:r>
            <a:r>
              <a:rPr lang="en-US" altLang="ja-JP" sz="900" dirty="0">
                <a:solidFill>
                  <a:prstClr val="black"/>
                </a:solidFill>
                <a:latin typeface="Meiryo UI" panose="020B0604030504040204" pitchFamily="50" charset="-128"/>
                <a:ea typeface="Meiryo UI" panose="020B0604030504040204" pitchFamily="50" charset="-128"/>
              </a:rPr>
              <a:t>(2023</a:t>
            </a:r>
            <a:r>
              <a:rPr lang="ja-JP" altLang="en-US" sz="900" dirty="0">
                <a:solidFill>
                  <a:prstClr val="black"/>
                </a:solidFill>
                <a:latin typeface="Meiryo UI" panose="020B0604030504040204" pitchFamily="50" charset="-128"/>
                <a:ea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endParaRPr>
          </a:p>
          <a:p>
            <a:pPr defTabSz="957700">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・国立健康・栄養研究所 開所</a:t>
            </a:r>
            <a:r>
              <a:rPr lang="en-US" altLang="ja-JP" sz="900" dirty="0">
                <a:solidFill>
                  <a:prstClr val="black"/>
                </a:solidFill>
                <a:latin typeface="Meiryo UI" panose="020B0604030504040204" pitchFamily="50" charset="-128"/>
                <a:ea typeface="Meiryo UI" panose="020B0604030504040204" pitchFamily="50" charset="-128"/>
              </a:rPr>
              <a:t>(2023</a:t>
            </a:r>
            <a:r>
              <a:rPr lang="ja-JP" altLang="en-US" sz="900" dirty="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8" name="角丸四角形 27"/>
          <p:cNvSpPr/>
          <p:nvPr/>
        </p:nvSpPr>
        <p:spPr>
          <a:xfrm>
            <a:off x="999186" y="1369610"/>
            <a:ext cx="1455273" cy="258411"/>
          </a:xfrm>
          <a:prstGeom prst="roundRect">
            <a:avLst>
              <a:gd name="adj" fmla="val 452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彩都</a:t>
            </a:r>
            <a:endParaRPr kumimoji="1" lang="ja-JP" altLang="en-US" b="1" dirty="0">
              <a:latin typeface="Meiryo UI" panose="020B0604030504040204" pitchFamily="50" charset="-128"/>
              <a:ea typeface="Meiryo UI" panose="020B0604030504040204" pitchFamily="50" charset="-128"/>
            </a:endParaRPr>
          </a:p>
        </p:txBody>
      </p:sp>
      <p:pic>
        <p:nvPicPr>
          <p:cNvPr id="59" name="図 5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03141" y="2800861"/>
            <a:ext cx="1973631" cy="1352488"/>
          </a:xfrm>
          <a:prstGeom prst="ellipse">
            <a:avLst/>
          </a:prstGeom>
          <a:ln>
            <a:noFill/>
          </a:ln>
          <a:effectLst>
            <a:softEdge rad="112500"/>
          </a:effectLst>
        </p:spPr>
      </p:pic>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900154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6151</Words>
  <Application>Microsoft Office PowerPoint</Application>
  <PresentationFormat>画面に合わせる (4:3)</PresentationFormat>
  <Paragraphs>663</Paragraphs>
  <Slides>14</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BIZ UDPゴシック</vt:lpstr>
      <vt:lpstr>BIZ UDゴシック</vt:lpstr>
      <vt:lpstr>Hiragino Sans W3</vt:lpstr>
      <vt:lpstr>Meiryo UI</vt:lpstr>
      <vt:lpstr>ＭＳ Ｐゴシック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2023-06-16T02:58:10Z</dcterms:created>
  <dcterms:modified xsi:type="dcterms:W3CDTF">2023-06-16T02:58:14Z</dcterms:modified>
</cp:coreProperties>
</file>