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82" removePersonalInfoOnSave="1" saveSubsetFonts="1">
  <p:sldMasterIdLst>
    <p:sldMasterId id="2147483648" r:id="rId1"/>
  </p:sldMasterIdLst>
  <p:notesMasterIdLst>
    <p:notesMasterId r:id="rId20"/>
  </p:notesMasterIdLst>
  <p:handoutMasterIdLst>
    <p:handoutMasterId r:id="rId21"/>
  </p:handoutMasterIdLst>
  <p:sldIdLst>
    <p:sldId id="2619" r:id="rId2"/>
    <p:sldId id="2620" r:id="rId3"/>
    <p:sldId id="2621" r:id="rId4"/>
    <p:sldId id="2622" r:id="rId5"/>
    <p:sldId id="2623" r:id="rId6"/>
    <p:sldId id="2624" r:id="rId7"/>
    <p:sldId id="2625" r:id="rId8"/>
    <p:sldId id="2626" r:id="rId9"/>
    <p:sldId id="2627" r:id="rId10"/>
    <p:sldId id="2628" r:id="rId11"/>
    <p:sldId id="2629" r:id="rId12"/>
    <p:sldId id="2630" r:id="rId13"/>
    <p:sldId id="2631" r:id="rId14"/>
    <p:sldId id="2632" r:id="rId15"/>
    <p:sldId id="2633" r:id="rId16"/>
    <p:sldId id="2634" r:id="rId17"/>
    <p:sldId id="2635" r:id="rId18"/>
    <p:sldId id="2636"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2069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1669126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305532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1875956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3682084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69727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282689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291663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344898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6250" y="300038"/>
            <a:ext cx="5970588"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404836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387894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249077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409708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5" y="5677156"/>
            <a:ext cx="5349639" cy="4246652"/>
          </a:xfrm>
          <a:noFill/>
          <a:ln>
            <a:solidFill>
              <a:schemeClr val="tx1"/>
            </a:solidFill>
          </a:ln>
        </p:spPr>
        <p:txBody>
          <a:bodyPr/>
          <a:lstStyle/>
          <a:p>
            <a:endParaRPr lang="ja-JP" altLang="en-US" dirty="0">
              <a:ea typeface="ＭＳ Ｐ明朝" charset="-128"/>
            </a:endParaRPr>
          </a:p>
        </p:txBody>
      </p:sp>
    </p:spTree>
    <p:extLst>
      <p:ext uri="{BB962C8B-B14F-4D97-AF65-F5344CB8AC3E}">
        <p14:creationId xmlns:p14="http://schemas.microsoft.com/office/powerpoint/2010/main" val="228229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89193" y="2978381"/>
            <a:ext cx="3753074" cy="562359"/>
          </a:xfrm>
          <a:prstGeom prst="rect">
            <a:avLst/>
          </a:prstGeom>
          <a:noFill/>
        </p:spPr>
        <p:txBody>
          <a:bodyPr wrap="square" lIns="27000" tIns="27000" rIns="27000" bIns="27000" rtlCol="0" anchor="ctr" anchorCtr="0">
            <a:spAutoFit/>
          </a:bodyPr>
          <a:lstStyle/>
          <a:p>
            <a:pPr algn="ctr"/>
            <a:r>
              <a:rPr lang="en-US" altLang="ja-JP" sz="3300" dirty="0">
                <a:latin typeface="Meiryo UI" panose="020B0604030504040204" pitchFamily="50" charset="-128"/>
                <a:ea typeface="Meiryo UI" panose="020B0604030504040204" pitchFamily="50" charset="-128"/>
              </a:rPr>
              <a:t>7</a:t>
            </a:r>
            <a:r>
              <a:rPr lang="ja-JP" altLang="en-US" sz="3300" dirty="0" err="1">
                <a:latin typeface="Meiryo UI" panose="020B0604030504040204" pitchFamily="50" charset="-128"/>
                <a:ea typeface="Meiryo UI" panose="020B0604030504040204" pitchFamily="50" charset="-128"/>
              </a:rPr>
              <a:t>．</a:t>
            </a:r>
            <a:r>
              <a:rPr lang="ja-JP" altLang="en-US" sz="3300" dirty="0">
                <a:latin typeface="Meiryo UI" panose="020B0604030504040204" pitchFamily="50" charset="-128"/>
                <a:ea typeface="Meiryo UI" panose="020B0604030504040204" pitchFamily="50" charset="-128"/>
              </a:rPr>
              <a:t>生活保護</a:t>
            </a:r>
            <a:endParaRPr lang="en-US" altLang="ja-JP" sz="3300" dirty="0">
              <a:latin typeface="Meiryo UI" panose="020B0604030504040204" pitchFamily="50" charset="-128"/>
              <a:ea typeface="Meiryo UI" panose="020B0604030504040204" pitchFamily="50" charset="-128"/>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282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1347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188420"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3</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45769" y="731093"/>
            <a:ext cx="1464090" cy="307777"/>
          </a:xfrm>
          <a:prstGeom prst="rect">
            <a:avLst/>
          </a:prstGeom>
        </p:spPr>
        <p:txBody>
          <a:bodyPr wrap="square">
            <a:spAutoFit/>
          </a:bodyPr>
          <a:lstStyle/>
          <a:p>
            <a:r>
              <a:rPr lang="ja-JP" altLang="en-US" sz="1400" b="1" dirty="0">
                <a:solidFill>
                  <a:srgbClr val="000000"/>
                </a:solidFill>
                <a:latin typeface="Meiryo UI" panose="020B0604030504040204" pitchFamily="50" charset="-128"/>
                <a:ea typeface="Meiryo UI" panose="020B0604030504040204" pitchFamily="50" charset="-128"/>
              </a:rPr>
              <a:t>＜改革の結果＞</a:t>
            </a:r>
            <a:endParaRPr lang="en-US" altLang="ja-JP" sz="1400" b="1" dirty="0">
              <a:solidFill>
                <a:srgbClr val="000000"/>
              </a:solidFill>
              <a:latin typeface="Meiryo UI" panose="020B0604030504040204" pitchFamily="50" charset="-128"/>
              <a:ea typeface="Meiryo UI" panose="020B0604030504040204" pitchFamily="50" charset="-128"/>
            </a:endParaRPr>
          </a:p>
        </p:txBody>
      </p:sp>
      <p:sp>
        <p:nvSpPr>
          <p:cNvPr id="24" name="角丸四角形 23"/>
          <p:cNvSpPr/>
          <p:nvPr/>
        </p:nvSpPr>
        <p:spPr>
          <a:xfrm>
            <a:off x="168411" y="1018178"/>
            <a:ext cx="8846800" cy="9079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225554" y="1067047"/>
            <a:ext cx="8963744" cy="830997"/>
          </a:xfrm>
          <a:prstGeom prst="rect">
            <a:avLst/>
          </a:prstGeom>
        </p:spPr>
        <p:txBody>
          <a:bodyPr wrap="square">
            <a:spAutoFit/>
          </a:bodyPr>
          <a:lstStyle/>
          <a:p>
            <a:r>
              <a:rPr lang="ja-JP" altLang="en-US" sz="1200" b="1"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稼働年齢層</a:t>
            </a:r>
            <a:r>
              <a:rPr lang="en-US" altLang="ja-JP" sz="1200" dirty="0">
                <a:solidFill>
                  <a:srgbClr val="000000"/>
                </a:solidFill>
                <a:latin typeface="Meiryo UI" panose="020B0604030504040204" pitchFamily="50" charset="-128"/>
                <a:ea typeface="Meiryo UI" panose="020B0604030504040204" pitchFamily="50" charset="-128"/>
              </a:rPr>
              <a:t>(16~65</a:t>
            </a:r>
            <a:r>
              <a:rPr lang="ja-JP" altLang="en-US" sz="1200" dirty="0">
                <a:solidFill>
                  <a:srgbClr val="000000"/>
                </a:solidFill>
                <a:latin typeface="Meiryo UI" panose="020B0604030504040204" pitchFamily="50" charset="-128"/>
                <a:ea typeface="Meiryo UI" panose="020B0604030504040204" pitchFamily="50" charset="-128"/>
              </a:rPr>
              <a:t>歳未満</a:t>
            </a: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の減少に伴い支援者数、就職者数ともに減少傾向にあるが、総合就職サポート事業では、</a:t>
            </a:r>
            <a:r>
              <a:rPr lang="en-US" altLang="ja-JP" sz="1200" dirty="0">
                <a:solidFill>
                  <a:srgbClr val="000000"/>
                </a:solidFill>
                <a:latin typeface="Meiryo UI" panose="020B0604030504040204" pitchFamily="50" charset="-128"/>
                <a:ea typeface="Meiryo UI" panose="020B0604030504040204" pitchFamily="50" charset="-128"/>
              </a:rPr>
              <a:t>2015</a:t>
            </a:r>
            <a:r>
              <a:rPr lang="ja-JP" altLang="en-US" sz="1200" dirty="0">
                <a:solidFill>
                  <a:srgbClr val="000000"/>
                </a:solidFill>
                <a:latin typeface="Meiryo UI" panose="020B0604030504040204" pitchFamily="50" charset="-128"/>
                <a:ea typeface="Meiryo UI" panose="020B0604030504040204" pitchFamily="50" charset="-128"/>
              </a:rPr>
              <a:t>年度以降、</a:t>
            </a:r>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 精神保健福祉士等を配置し、専門性を活かしたより細やかな支援を実施している。</a:t>
            </a:r>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・総合就職サポート事業及び生活保護受給者等就労自立促進事業ともに、就職率は、新型コロナウイルス感染症の影響で一時的に落ち込</a:t>
            </a:r>
            <a:r>
              <a:rPr lang="ja-JP" altLang="en-US" sz="1200" dirty="0" err="1">
                <a:solidFill>
                  <a:srgbClr val="000000"/>
                </a:solidFill>
                <a:latin typeface="Meiryo UI" panose="020B0604030504040204" pitchFamily="50" charset="-128"/>
                <a:ea typeface="Meiryo UI" panose="020B0604030504040204" pitchFamily="50" charset="-128"/>
              </a:rPr>
              <a:t>ん</a:t>
            </a:r>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 だものの、概ね</a:t>
            </a:r>
            <a:r>
              <a:rPr lang="en-US" altLang="ja-JP" sz="1200" dirty="0">
                <a:solidFill>
                  <a:srgbClr val="000000"/>
                </a:solidFill>
                <a:latin typeface="Meiryo UI" panose="020B0604030504040204" pitchFamily="50" charset="-128"/>
                <a:ea typeface="Meiryo UI" panose="020B0604030504040204" pitchFamily="50" charset="-128"/>
              </a:rPr>
              <a:t>60</a:t>
            </a:r>
            <a:r>
              <a:rPr lang="ja-JP" altLang="en-US" sz="1200" dirty="0">
                <a:solidFill>
                  <a:srgbClr val="000000"/>
                </a:solidFill>
                <a:latin typeface="Meiryo UI" panose="020B0604030504040204" pitchFamily="50" charset="-128"/>
                <a:ea typeface="Meiryo UI" panose="020B0604030504040204" pitchFamily="50" charset="-128"/>
              </a:rPr>
              <a:t>％を超える水準を維持している。</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43" name="角丸四角形 42"/>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（１）　就労</a:t>
            </a:r>
            <a:r>
              <a:rPr lang="ja-JP" altLang="en-US" sz="1750" b="1" dirty="0">
                <a:solidFill>
                  <a:schemeClr val="tx1"/>
                </a:solidFill>
                <a:latin typeface="Meiryo UI" panose="020B0604030504040204" pitchFamily="50" charset="-128"/>
                <a:ea typeface="Meiryo UI" panose="020B0604030504040204" pitchFamily="50" charset="-128"/>
              </a:rPr>
              <a:t>自立</a:t>
            </a:r>
            <a:r>
              <a:rPr lang="ja-JP" altLang="en-US" sz="1750" b="1" dirty="0">
                <a:latin typeface="Meiryo UI" panose="020B0604030504040204" pitchFamily="50" charset="-128"/>
                <a:ea typeface="Meiryo UI" panose="020B0604030504040204" pitchFamily="50" charset="-128"/>
              </a:rPr>
              <a:t>支援　（大阪市）</a:t>
            </a:r>
          </a:p>
        </p:txBody>
      </p:sp>
      <p:sp>
        <p:nvSpPr>
          <p:cNvPr id="17" name="スライド番号プレースホルダー 3"/>
          <p:cNvSpPr txBox="1">
            <a:spLocks/>
          </p:cNvSpPr>
          <p:nvPr/>
        </p:nvSpPr>
        <p:spPr>
          <a:xfrm>
            <a:off x="7131898" y="6434606"/>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291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118486" y="1997119"/>
            <a:ext cx="8907028" cy="4816257"/>
          </a:xfrm>
          <a:prstGeom prst="rect">
            <a:avLst/>
          </a:prstGeom>
        </p:spPr>
      </p:pic>
    </p:spTree>
    <p:extLst>
      <p:ext uri="{BB962C8B-B14F-4D97-AF65-F5344CB8AC3E}">
        <p14:creationId xmlns:p14="http://schemas.microsoft.com/office/powerpoint/2010/main" val="34209720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生活保護の適正化（医療扶助の適正化）（大阪市）</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021707"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70457" y="787279"/>
            <a:ext cx="8603088" cy="2296919"/>
          </a:xfrm>
          <a:prstGeom prst="rect">
            <a:avLst/>
          </a:prstGeom>
          <a:noFill/>
        </p:spPr>
        <p:txBody>
          <a:bodyPr wrap="square" rtlCol="0">
            <a:noAutofit/>
          </a:bodyPr>
          <a:lstStyle/>
          <a:p>
            <a:pPr>
              <a:lnSpc>
                <a:spcPts val="2000"/>
              </a:lnSpc>
            </a:pPr>
            <a:r>
              <a:rPr lang="ja-JP" altLang="en-US" sz="1600" b="1"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適正受診支援事業（重複・頻回受診対策）</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rPr>
              <a:t>年度～）</a:t>
            </a:r>
            <a:endParaRPr lang="en-US" altLang="ja-JP" sz="16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・ケースワーカーが重複受診や頻回受診の疑いのある被保護者に対し適切な受診指導を行うため、保健師等の専門職</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　員を配置し、効果的な適正受診の促進に繋げる事業を実施。</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（取組経過）</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rPr>
              <a:t>年度に３区（浪速区・生野区・西成区）に保健師等を配置し、モデル的に実施。</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rPr>
              <a:t>年度に３区（浪速区・生野区・西成区）以外の指導困難事例に対して巡回を実施。</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年度に全ての区に保健師等を配置し、医療の適正実施を実現するために実施機関の体制を強化。</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年度に局に保健師等を配置し、各区の専門職をサポートするとともに医療費の更なる適正化に向けた</a:t>
            </a:r>
            <a:endParaRPr lang="en-US" altLang="ja-JP" sz="1400" dirty="0">
              <a:latin typeface="Meiryo UI" panose="020B0604030504040204" pitchFamily="50" charset="-128"/>
              <a:ea typeface="Meiryo UI" panose="020B0604030504040204" pitchFamily="50" charset="-128"/>
            </a:endParaRPr>
          </a:p>
          <a:p>
            <a:pPr>
              <a:lnSpc>
                <a:spcPts val="2000"/>
              </a:lnSpc>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取組を推進。</a:t>
            </a:r>
            <a:endParaRPr lang="en-US" altLang="ja-JP" sz="1400" dirty="0">
              <a:latin typeface="Meiryo UI" panose="020B0604030504040204" pitchFamily="50" charset="-128"/>
              <a:ea typeface="Meiryo UI" panose="020B0604030504040204" pitchFamily="50" charset="-128"/>
            </a:endParaRPr>
          </a:p>
        </p:txBody>
      </p:sp>
      <p:sp>
        <p:nvSpPr>
          <p:cNvPr id="23" name="角丸四角形 22"/>
          <p:cNvSpPr/>
          <p:nvPr/>
        </p:nvSpPr>
        <p:spPr>
          <a:xfrm>
            <a:off x="2524259" y="303686"/>
            <a:ext cx="6349287"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（２）　医療扶助の適正化　（大阪市）</a:t>
            </a:r>
          </a:p>
        </p:txBody>
      </p:sp>
      <p:sp>
        <p:nvSpPr>
          <p:cNvPr id="11" name="テキスト ボックス 10"/>
          <p:cNvSpPr txBox="1"/>
          <p:nvPr/>
        </p:nvSpPr>
        <p:spPr>
          <a:xfrm>
            <a:off x="270457" y="5363843"/>
            <a:ext cx="8603088" cy="1374735"/>
          </a:xfrm>
          <a:prstGeom prst="rect">
            <a:avLst/>
          </a:prstGeom>
          <a:noFill/>
        </p:spPr>
        <p:txBody>
          <a:bodyPr wrap="square" rtlCol="0">
            <a:spAutoFit/>
          </a:bodyPr>
          <a:lstStyle/>
          <a:p>
            <a:pPr>
              <a:lnSpc>
                <a:spcPts val="2000"/>
              </a:lnSpc>
            </a:pPr>
            <a:r>
              <a:rPr lang="ja-JP" altLang="en-US" sz="1600" b="1"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被保護者健康管理支援事業</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a:t>
            </a:r>
            <a:endParaRPr lang="en-US" altLang="ja-JP" sz="16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・健康の保持増進により、被保護者の自立を助長していくため健康管理に対する支援事業を実施。</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・取組内容：■健診受診推奨</a:t>
            </a:r>
            <a:endParaRPr lang="en-US" altLang="ja-JP" sz="1400" dirty="0">
              <a:latin typeface="Meiryo UI" panose="020B0604030504040204" pitchFamily="50" charset="-128"/>
              <a:ea typeface="Meiryo UI" panose="020B0604030504040204" pitchFamily="50" charset="-128"/>
            </a:endParaRPr>
          </a:p>
          <a:p>
            <a:pPr marL="984250" indent="-984250">
              <a:lnSpc>
                <a:spcPts val="2000"/>
              </a:lnSpc>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■医療機関受診推奨</a:t>
            </a:r>
            <a:endParaRPr lang="en-US" altLang="ja-JP" sz="1400" dirty="0">
              <a:latin typeface="Meiryo UI" panose="020B0604030504040204" pitchFamily="50" charset="-128"/>
              <a:ea typeface="Meiryo UI" panose="020B0604030504040204" pitchFamily="50" charset="-128"/>
            </a:endParaRPr>
          </a:p>
          <a:p>
            <a:pPr marL="984250" indent="-984250">
              <a:lnSpc>
                <a:spcPts val="2000"/>
              </a:lnSpc>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■生活習慣病重症化予防</a:t>
            </a:r>
          </a:p>
        </p:txBody>
      </p:sp>
      <p:sp>
        <p:nvSpPr>
          <p:cNvPr id="12" name="テキスト ボックス 11"/>
          <p:cNvSpPr txBox="1"/>
          <p:nvPr/>
        </p:nvSpPr>
        <p:spPr>
          <a:xfrm>
            <a:off x="270455" y="3184869"/>
            <a:ext cx="8839058" cy="2135276"/>
          </a:xfrm>
          <a:prstGeom prst="rect">
            <a:avLst/>
          </a:prstGeom>
          <a:noFill/>
          <a:ln>
            <a:noFill/>
          </a:ln>
        </p:spPr>
        <p:txBody>
          <a:bodyPr wrap="square" rtlCol="0">
            <a:noAutofit/>
          </a:bodyPr>
          <a:lstStyle/>
          <a:p>
            <a:pPr>
              <a:lnSpc>
                <a:spcPts val="2000"/>
              </a:lnSpc>
            </a:pPr>
            <a:r>
              <a:rPr lang="ja-JP" altLang="en-US" sz="1600" b="1"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後発医薬品の使用促進</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rPr>
              <a:t>年度～）</a:t>
            </a:r>
            <a:endParaRPr lang="en-US" altLang="ja-JP" sz="16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・保健師等の専門職員を配置し、後発医薬品の使用を促進する。</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　「後発医薬品への切替えに取り組みやすい対象者を優先」（</a:t>
            </a:r>
            <a:r>
              <a:rPr lang="en-US" altLang="ja-JP" sz="1400" dirty="0">
                <a:latin typeface="Meiryo UI" panose="020B0604030504040204" pitchFamily="50" charset="-128"/>
                <a:ea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年度上期）</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・調剤レセプトをもとに、患者の意向により先発医薬品を使用した被保護者を抽出しリスト化。</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・リストに掲載された被保護者について、後発医薬品使用説明を優先的に実施。</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　「後発医薬品への切替えが可能な全ての被保護者に取組を実施」（</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年度下期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後発医薬品使用原則化</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・新たな医療扶助決定や新規保護開始時に周知を徹底。</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・後発医薬品への切替可能対象者リストをもとに、周知用リーフレットを活用するなどにより被保護者への周知を強化。</a:t>
            </a:r>
            <a:endParaRPr lang="en-US" altLang="ja-JP" sz="1400" dirty="0">
              <a:latin typeface="Meiryo UI" panose="020B0604030504040204" pitchFamily="50" charset="-128"/>
              <a:ea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endParaRP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292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660793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188420"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3</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35106" y="714666"/>
            <a:ext cx="1457041" cy="307777"/>
          </a:xfrm>
          <a:prstGeom prst="rect">
            <a:avLst/>
          </a:prstGeom>
        </p:spPr>
        <p:txBody>
          <a:bodyPr wrap="square">
            <a:spAutoFit/>
          </a:bodyPr>
          <a:lstStyle/>
          <a:p>
            <a:r>
              <a:rPr lang="ja-JP" altLang="en-US" sz="1400" b="1" dirty="0">
                <a:solidFill>
                  <a:srgbClr val="000000"/>
                </a:solidFill>
                <a:latin typeface="Meiryo UI" panose="020B0604030504040204" pitchFamily="50" charset="-128"/>
                <a:ea typeface="Meiryo UI" panose="020B0604030504040204" pitchFamily="50" charset="-128"/>
              </a:rPr>
              <a:t>＜改革の結果＞</a:t>
            </a:r>
            <a:endParaRPr lang="en-US" altLang="ja-JP" sz="1400" b="1" dirty="0">
              <a:solidFill>
                <a:srgbClr val="000000"/>
              </a:solidFill>
              <a:latin typeface="Meiryo UI" panose="020B0604030504040204" pitchFamily="50" charset="-128"/>
              <a:ea typeface="Meiryo UI" panose="020B0604030504040204" pitchFamily="50" charset="-128"/>
            </a:endParaRPr>
          </a:p>
        </p:txBody>
      </p:sp>
      <p:sp>
        <p:nvSpPr>
          <p:cNvPr id="24" name="角丸四角形 23"/>
          <p:cNvSpPr/>
          <p:nvPr/>
        </p:nvSpPr>
        <p:spPr>
          <a:xfrm>
            <a:off x="390697" y="1018178"/>
            <a:ext cx="8308281" cy="6367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2807595" y="303686"/>
            <a:ext cx="60659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（２） 医療扶助の適正化  （大阪市）</a:t>
            </a:r>
          </a:p>
        </p:txBody>
      </p:sp>
      <p:sp>
        <p:nvSpPr>
          <p:cNvPr id="43" name="正方形/長方形 42"/>
          <p:cNvSpPr/>
          <p:nvPr/>
        </p:nvSpPr>
        <p:spPr>
          <a:xfrm>
            <a:off x="390697" y="1101133"/>
            <a:ext cx="8482847" cy="461665"/>
          </a:xfrm>
          <a:prstGeom prst="rect">
            <a:avLst/>
          </a:prstGeom>
        </p:spPr>
        <p:txBody>
          <a:bodyPr wrap="square">
            <a:spAutoFit/>
          </a:bodyPr>
          <a:lstStyle/>
          <a:p>
            <a:r>
              <a:rPr lang="ja-JP" altLang="en-US" sz="1200" dirty="0">
                <a:solidFill>
                  <a:srgbClr val="000000"/>
                </a:solidFill>
                <a:latin typeface="Meiryo UI" panose="020B0604030504040204" pitchFamily="50" charset="-128"/>
                <a:ea typeface="Meiryo UI" panose="020B0604030504040204" pitchFamily="50" charset="-128"/>
              </a:rPr>
              <a:t>・後発医薬品の使用率は</a:t>
            </a:r>
            <a:r>
              <a:rPr lang="ja-JP" altLang="en-US" sz="1200" b="1" dirty="0">
                <a:solidFill>
                  <a:srgbClr val="000000"/>
                </a:solidFill>
                <a:latin typeface="Meiryo UI" panose="020B0604030504040204" pitchFamily="50" charset="-128"/>
                <a:ea typeface="Meiryo UI" panose="020B0604030504040204" pitchFamily="50" charset="-128"/>
              </a:rPr>
              <a:t>年々増加し、近年は９割程度の使用率となっている。</a:t>
            </a:r>
            <a:endParaRPr lang="en-US" altLang="ja-JP" sz="1200" b="1" dirty="0">
              <a:solidFill>
                <a:srgbClr val="000000"/>
              </a:solidFill>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・頻回受診該当者数は、受診指導の取組により</a:t>
            </a:r>
            <a:r>
              <a:rPr lang="ja-JP" altLang="en-US" sz="1200" b="1" dirty="0">
                <a:latin typeface="Meiryo UI" panose="020B0604030504040204" pitchFamily="50" charset="-128"/>
                <a:ea typeface="Meiryo UI" panose="020B0604030504040204" pitchFamily="50" charset="-128"/>
              </a:rPr>
              <a:t>減少傾向にある。</a:t>
            </a:r>
            <a:endParaRPr lang="en-US" altLang="ja-JP" sz="1200" b="1" dirty="0">
              <a:latin typeface="Meiryo UI" panose="020B0604030504040204" pitchFamily="50" charset="-128"/>
              <a:ea typeface="Meiryo UI" panose="020B0604030504040204" pitchFamily="50" charset="-128"/>
            </a:endParaRPr>
          </a:p>
        </p:txBody>
      </p:sp>
      <p:sp>
        <p:nvSpPr>
          <p:cNvPr id="21" name="スライド番号プレースホルダー 3"/>
          <p:cNvSpPr txBox="1">
            <a:spLocks/>
          </p:cNvSpPr>
          <p:nvPr/>
        </p:nvSpPr>
        <p:spPr>
          <a:xfrm>
            <a:off x="7044208"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293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38224" y="1465025"/>
            <a:ext cx="9150889" cy="5224725"/>
          </a:xfrm>
          <a:prstGeom prst="rect">
            <a:avLst/>
          </a:prstGeom>
        </p:spPr>
      </p:pic>
    </p:spTree>
    <p:extLst>
      <p:ext uri="{BB962C8B-B14F-4D97-AF65-F5344CB8AC3E}">
        <p14:creationId xmlns:p14="http://schemas.microsoft.com/office/powerpoint/2010/main" val="23509432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2807595" y="303686"/>
            <a:ext cx="60659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（３）　不正受給対策　（大阪市）</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188420"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3</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17" name="正方形/長方形 16"/>
          <p:cNvSpPr/>
          <p:nvPr/>
        </p:nvSpPr>
        <p:spPr>
          <a:xfrm>
            <a:off x="391508" y="1296229"/>
            <a:ext cx="1457041" cy="307777"/>
          </a:xfrm>
          <a:prstGeom prst="rect">
            <a:avLst/>
          </a:prstGeom>
        </p:spPr>
        <p:txBody>
          <a:bodyPr wrap="square">
            <a:spAutoFit/>
          </a:bodyPr>
          <a:lstStyle/>
          <a:p>
            <a:r>
              <a:rPr lang="ja-JP" altLang="en-US" sz="1400" b="1" dirty="0">
                <a:solidFill>
                  <a:srgbClr val="000000"/>
                </a:solidFill>
                <a:latin typeface="Meiryo UI" panose="020B0604030504040204" pitchFamily="50" charset="-128"/>
                <a:ea typeface="Meiryo UI" panose="020B0604030504040204" pitchFamily="50" charset="-128"/>
              </a:rPr>
              <a:t>＜改革の結果＞</a:t>
            </a:r>
            <a:endParaRPr lang="en-US" altLang="ja-JP" sz="1400" b="1" dirty="0">
              <a:solidFill>
                <a:srgbClr val="000000"/>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540327" y="1697434"/>
            <a:ext cx="8208529" cy="46166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不正受給調査専任チームによる重点的調査件数や生活保護法第</a:t>
            </a:r>
            <a:r>
              <a:rPr lang="en-US" altLang="ja-JP" sz="1200" dirty="0">
                <a:latin typeface="Meiryo UI" panose="020B0604030504040204" pitchFamily="50" charset="-128"/>
                <a:ea typeface="Meiryo UI" panose="020B0604030504040204" pitchFamily="50" charset="-128"/>
              </a:rPr>
              <a:t>78</a:t>
            </a:r>
            <a:r>
              <a:rPr lang="ja-JP" altLang="en-US" sz="1200" dirty="0">
                <a:latin typeface="Meiryo UI" panose="020B0604030504040204" pitchFamily="50" charset="-128"/>
                <a:ea typeface="Meiryo UI" panose="020B0604030504040204" pitchFamily="50" charset="-128"/>
              </a:rPr>
              <a:t>条による徴収金決定件数及び金額については、減少傾向に</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あるが、これは不正受給に対しての厳正な取組を実施していることによる</a:t>
            </a:r>
            <a:r>
              <a:rPr lang="ja-JP" altLang="en-US" sz="1200" b="1" dirty="0">
                <a:latin typeface="Meiryo UI" panose="020B0604030504040204" pitchFamily="50" charset="-128"/>
                <a:ea typeface="Meiryo UI" panose="020B0604030504040204" pitchFamily="50" charset="-128"/>
              </a:rPr>
              <a:t>抑制効果が働いている</a:t>
            </a:r>
            <a:r>
              <a:rPr lang="ja-JP" altLang="en-US" sz="1200" dirty="0">
                <a:latin typeface="Meiryo UI" panose="020B0604030504040204" pitchFamily="50" charset="-128"/>
                <a:ea typeface="Meiryo UI" panose="020B0604030504040204" pitchFamily="50" charset="-128"/>
              </a:rPr>
              <a:t>ものと考えられる。</a:t>
            </a:r>
            <a:endParaRPr lang="en-US" altLang="ja-JP" sz="1200" dirty="0">
              <a:latin typeface="Meiryo UI" panose="020B0604030504040204" pitchFamily="50" charset="-128"/>
              <a:ea typeface="Meiryo UI" panose="020B0604030504040204" pitchFamily="50" charset="-128"/>
            </a:endParaRPr>
          </a:p>
        </p:txBody>
      </p:sp>
      <p:sp>
        <p:nvSpPr>
          <p:cNvPr id="20" name="角丸四角形 19"/>
          <p:cNvSpPr/>
          <p:nvPr/>
        </p:nvSpPr>
        <p:spPr>
          <a:xfrm>
            <a:off x="540327" y="1595685"/>
            <a:ext cx="8208529" cy="6548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69508" y="691265"/>
            <a:ext cx="8603087" cy="672812"/>
          </a:xfrm>
          <a:prstGeom prst="rect">
            <a:avLst/>
          </a:prstGeom>
        </p:spPr>
        <p:txBody>
          <a:bodyPr wrap="square">
            <a:noAutofit/>
          </a:bodyPr>
          <a:lstStyle/>
          <a:p>
            <a:pPr>
              <a:lnSpc>
                <a:spcPts val="2200"/>
              </a:lnSpc>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各区における「不正受給調査専任チーム」の設置</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2012</a:t>
            </a:r>
            <a:r>
              <a:rPr lang="ja-JP" altLang="en-US" sz="1200" dirty="0">
                <a:latin typeface="Meiryo UI" panose="020B0604030504040204" pitchFamily="50" charset="-128"/>
                <a:ea typeface="Meiryo UI" panose="020B0604030504040204" pitchFamily="50" charset="-128"/>
              </a:rPr>
              <a:t>年４月より全区に</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チームを配置し、不正受給事案への重点的調査を行い生活保護制度の適正化を図っている。</a:t>
            </a:r>
            <a:endParaRPr lang="en-US" altLang="ja-JP" sz="800" dirty="0">
              <a:latin typeface="Meiryo UI" panose="020B0604030504040204" pitchFamily="50" charset="-128"/>
              <a:ea typeface="Meiryo UI" panose="020B0604030504040204" pitchFamily="50" charset="-128"/>
            </a:endParaRPr>
          </a:p>
        </p:txBody>
      </p:sp>
      <p:sp>
        <p:nvSpPr>
          <p:cNvPr id="22" name="スライド番号プレースホルダー 3"/>
          <p:cNvSpPr txBox="1">
            <a:spLocks/>
          </p:cNvSpPr>
          <p:nvPr/>
        </p:nvSpPr>
        <p:spPr>
          <a:xfrm>
            <a:off x="7053305" y="647150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294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389781" y="2345771"/>
            <a:ext cx="8364437" cy="4395597"/>
          </a:xfrm>
          <a:prstGeom prst="rect">
            <a:avLst/>
          </a:prstGeom>
        </p:spPr>
      </p:pic>
    </p:spTree>
    <p:extLst>
      <p:ext uri="{BB962C8B-B14F-4D97-AF65-F5344CB8AC3E}">
        <p14:creationId xmlns:p14="http://schemas.microsoft.com/office/powerpoint/2010/main" val="24474732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fontAlgn="ctr">
              <a:defRPr/>
            </a:pPr>
            <a:r>
              <a:rPr lang="ja-JP" altLang="en-US" sz="1750" b="1">
                <a:latin typeface="Meiryo UI" panose="020B0604030504040204" pitchFamily="50" charset="-128"/>
                <a:ea typeface="Meiryo UI" panose="020B0604030504040204" pitchFamily="50" charset="-128"/>
              </a:rPr>
              <a:t>（４）</a:t>
            </a:r>
            <a:r>
              <a:rPr lang="ja-JP" altLang="en-US" sz="1750" b="1" dirty="0">
                <a:latin typeface="Meiryo UI" panose="020B0604030504040204" pitchFamily="50" charset="-128"/>
                <a:ea typeface="Meiryo UI" panose="020B0604030504040204" pitchFamily="50" charset="-128"/>
              </a:rPr>
              <a:t>国への</a:t>
            </a:r>
            <a:r>
              <a:rPr lang="ja-JP" altLang="en-US" sz="1600" b="1" dirty="0">
                <a:latin typeface="Meiryo UI" panose="020B0604030504040204" pitchFamily="50" charset="-128"/>
                <a:ea typeface="Meiryo UI" panose="020B0604030504040204" pitchFamily="50" charset="-128"/>
              </a:rPr>
              <a:t>制度改革提案・要望（大阪市）</a:t>
            </a:r>
            <a:endParaRPr lang="en-US" altLang="ja-JP" sz="1600"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188420"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3</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7" name="正方形/長方形 6"/>
          <p:cNvSpPr/>
          <p:nvPr/>
        </p:nvSpPr>
        <p:spPr>
          <a:xfrm>
            <a:off x="145769" y="669285"/>
            <a:ext cx="8727776" cy="1815882"/>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＜改革前の施策・状況＞</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1950</a:t>
            </a:r>
            <a:r>
              <a:rPr lang="ja-JP" altLang="en-US" sz="1400" dirty="0">
                <a:latin typeface="Meiryo UI" panose="020B0604030504040204" pitchFamily="50" charset="-128"/>
                <a:ea typeface="Meiryo UI" panose="020B0604030504040204" pitchFamily="50" charset="-128"/>
              </a:rPr>
              <a:t>年の制度発足以来、時代に応じた抜本的改革がなされないまま今日に至っていたため、年金・最低賃金との不整</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合や失業が生活保護に直結、不正受給の増加等、市民からの制度の信頼が揺らいできており、最後のセーフティネット</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として持続可能なものとなるよう制度の抜本的改革が必要であった。　</a:t>
            </a:r>
            <a:endParaRPr lang="en-US" altLang="ja-JP" sz="1400"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＜改革取組＞</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・大阪市が国に対して行った主な制度改革提案・要望</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28" name="正方形/長方形 27"/>
          <p:cNvSpPr/>
          <p:nvPr/>
        </p:nvSpPr>
        <p:spPr>
          <a:xfrm>
            <a:off x="156898" y="3636000"/>
            <a:ext cx="8727776" cy="523220"/>
          </a:xfrm>
          <a:prstGeom prst="rect">
            <a:avLst/>
          </a:prstGeom>
        </p:spPr>
        <p:txBody>
          <a:bodyPr wrap="square">
            <a:spAutoFit/>
          </a:bodyPr>
          <a:lstStyle/>
          <a:p>
            <a:r>
              <a:rPr lang="ja-JP" altLang="en-US" sz="1400" b="1" dirty="0">
                <a:solidFill>
                  <a:srgbClr val="000000"/>
                </a:solidFill>
                <a:latin typeface="Meiryo UI" panose="020B0604030504040204" pitchFamily="50" charset="-128"/>
                <a:ea typeface="Meiryo UI" panose="020B0604030504040204" pitchFamily="50" charset="-128"/>
              </a:rPr>
              <a:t>＜改革の結果＞</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・国への提案・要望により制度改正・改善された事項</a:t>
            </a:r>
            <a:endParaRPr lang="en-US" altLang="ja-JP" sz="14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26260" y="4140000"/>
            <a:ext cx="8819266" cy="247883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ja-JP" altLang="en-US" sz="1400" b="1" dirty="0">
                <a:latin typeface="Meiryo UI" panose="020B0604030504040204" pitchFamily="50" charset="-128"/>
                <a:ea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rPr>
              <a:t>福祉事務所調査権限の強化。</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官公署に対しては回答義務が付された。）</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徴収金</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法</a:t>
            </a:r>
            <a:r>
              <a:rPr lang="en-US" altLang="ja-JP" sz="1400" b="1" dirty="0">
                <a:solidFill>
                  <a:schemeClr val="tx1"/>
                </a:solidFill>
                <a:latin typeface="Meiryo UI" panose="020B0604030504040204" pitchFamily="50" charset="-128"/>
                <a:ea typeface="Meiryo UI" panose="020B0604030504040204" pitchFamily="50" charset="-128"/>
              </a:rPr>
              <a:t>78</a:t>
            </a:r>
            <a:r>
              <a:rPr lang="ja-JP" altLang="en-US" sz="1400" b="1" dirty="0">
                <a:solidFill>
                  <a:schemeClr val="tx1"/>
                </a:solidFill>
                <a:latin typeface="Meiryo UI" panose="020B0604030504040204" pitchFamily="50" charset="-128"/>
                <a:ea typeface="Meiryo UI" panose="020B0604030504040204" pitchFamily="50" charset="-128"/>
              </a:rPr>
              <a:t>条</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と保護費との調整。</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不正受給に係る徴収金について、本人事前申出を前提に保護費と相殺。</a:t>
            </a:r>
            <a:r>
              <a:rPr lang="en-US" altLang="ja-JP" sz="1400" b="1" dirty="0">
                <a:solidFill>
                  <a:schemeClr val="tx1"/>
                </a:solidFill>
                <a:latin typeface="Meiryo UI" panose="020B0604030504040204" pitchFamily="50" charset="-128"/>
                <a:ea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rPr>
              <a:t>・　医療扶助の適正化。</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指定要件の具体化や６年ごとの更新等。）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就労インセンティブの強化。</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就労自立給付金について仮想積立期間の無い者も給付の対象。）</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子どもが学習しやすい環境となるよう配慮した支援の仕組み。（進学準備給付金の創設、世帯分離による住宅扶助</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減額の廃止。）</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後発医薬品の原則使用義務化。</a:t>
            </a:r>
            <a:endParaRPr lang="en-US" altLang="ja-JP" sz="1400" b="1" dirty="0">
              <a:solidFill>
                <a:schemeClr val="tx1"/>
              </a:solidFill>
              <a:latin typeface="Meiryo UI" panose="020B0604030504040204" pitchFamily="50" charset="-128"/>
              <a:ea typeface="Meiryo UI" panose="020B0604030504040204" pitchFamily="50" charset="-128"/>
            </a:endParaRPr>
          </a:p>
          <a:p>
            <a:pPr indent="-360000"/>
            <a:r>
              <a:rPr lang="ja-JP" altLang="en-US" sz="1400" b="1" dirty="0">
                <a:solidFill>
                  <a:schemeClr val="tx1"/>
                </a:solidFill>
                <a:latin typeface="Meiryo UI" panose="020B0604030504040204" pitchFamily="50" charset="-128"/>
                <a:ea typeface="Meiryo UI" panose="020B0604030504040204" pitchFamily="50" charset="-128"/>
              </a:rPr>
              <a:t>・　返還金</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法</a:t>
            </a:r>
            <a:r>
              <a:rPr lang="en-US" altLang="ja-JP" sz="1400" b="1" dirty="0">
                <a:solidFill>
                  <a:schemeClr val="tx1"/>
                </a:solidFill>
                <a:latin typeface="Meiryo UI" panose="020B0604030504040204" pitchFamily="50" charset="-128"/>
                <a:ea typeface="Meiryo UI" panose="020B0604030504040204" pitchFamily="50" charset="-128"/>
              </a:rPr>
              <a:t>63</a:t>
            </a:r>
            <a:r>
              <a:rPr lang="ja-JP" altLang="en-US" sz="1400" b="1" dirty="0">
                <a:solidFill>
                  <a:schemeClr val="tx1"/>
                </a:solidFill>
                <a:latin typeface="Meiryo UI" panose="020B0604030504040204" pitchFamily="50" charset="-128"/>
                <a:ea typeface="Meiryo UI" panose="020B0604030504040204" pitchFamily="50" charset="-128"/>
              </a:rPr>
              <a:t>条</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と保護費との調整。</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法</a:t>
            </a:r>
            <a:r>
              <a:rPr lang="en-US" altLang="ja-JP" sz="1400" b="1" dirty="0">
                <a:solidFill>
                  <a:schemeClr val="tx1"/>
                </a:solidFill>
                <a:latin typeface="Meiryo UI" panose="020B0604030504040204" pitchFamily="50" charset="-128"/>
                <a:ea typeface="Meiryo UI" panose="020B0604030504040204" pitchFamily="50" charset="-128"/>
              </a:rPr>
              <a:t>63</a:t>
            </a:r>
            <a:r>
              <a:rPr lang="ja-JP" altLang="en-US" sz="1400" b="1" dirty="0">
                <a:solidFill>
                  <a:schemeClr val="tx1"/>
                </a:solidFill>
                <a:latin typeface="Meiryo UI" panose="020B0604030504040204" pitchFamily="50" charset="-128"/>
                <a:ea typeface="Meiryo UI" panose="020B0604030504040204" pitchFamily="50" charset="-128"/>
              </a:rPr>
              <a:t>条に係る返還金について、本人事前申出を前提に保護費と相殺。</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err="1">
                <a:solidFill>
                  <a:schemeClr val="tx1"/>
                </a:solidFill>
                <a:latin typeface="Meiryo UI" panose="020B0604030504040204" pitchFamily="50" charset="-128"/>
                <a:ea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endParaRPr>
          </a:p>
          <a:p>
            <a:pPr indent="-360000"/>
            <a:r>
              <a:rPr lang="en-US" altLang="ja-JP" sz="1400" b="1" dirty="0">
                <a:solidFill>
                  <a:schemeClr val="tx1"/>
                </a:solidFill>
                <a:latin typeface="Meiryo UI" panose="020B0604030504040204" pitchFamily="50" charset="-128"/>
                <a:ea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rPr>
              <a:t>破産法との調整。</a:t>
            </a:r>
            <a:endParaRPr lang="en-US" altLang="ja-JP" sz="1400" b="1" dirty="0">
              <a:solidFill>
                <a:schemeClr val="tx1"/>
              </a:solidFill>
              <a:latin typeface="Meiryo UI" panose="020B0604030504040204" pitchFamily="50" charset="-128"/>
              <a:ea typeface="Meiryo UI" panose="020B0604030504040204" pitchFamily="50" charset="-128"/>
            </a:endParaRPr>
          </a:p>
          <a:p>
            <a:pPr indent="-360000"/>
            <a:r>
              <a:rPr lang="ja-JP" altLang="en-US" sz="1400" b="1" dirty="0">
                <a:solidFill>
                  <a:schemeClr val="tx1"/>
                </a:solidFill>
                <a:latin typeface="Meiryo UI" panose="020B0604030504040204" pitchFamily="50" charset="-128"/>
                <a:ea typeface="Meiryo UI" panose="020B0604030504040204" pitchFamily="50" charset="-128"/>
              </a:rPr>
              <a:t>・  遺留金品の処分に係る生活保護法施行規則の改正、また厚生労働省及び法務省連名で、身寄りがない方が</a:t>
            </a:r>
            <a:endParaRPr lang="en-US" altLang="ja-JP" sz="1400" b="1" dirty="0">
              <a:solidFill>
                <a:schemeClr val="tx1"/>
              </a:solidFill>
              <a:latin typeface="Meiryo UI" panose="020B0604030504040204" pitchFamily="50" charset="-128"/>
              <a:ea typeface="Meiryo UI" panose="020B0604030504040204" pitchFamily="50" charset="-128"/>
            </a:endParaRPr>
          </a:p>
          <a:p>
            <a:pPr indent="-360000"/>
            <a:r>
              <a:rPr lang="ja-JP" altLang="en-US" sz="1400" b="1" dirty="0">
                <a:solidFill>
                  <a:schemeClr val="tx1"/>
                </a:solidFill>
                <a:latin typeface="Meiryo UI" panose="020B0604030504040204" pitchFamily="50" charset="-128"/>
                <a:ea typeface="Meiryo UI" panose="020B0604030504040204" pitchFamily="50" charset="-128"/>
              </a:rPr>
              <a:t>　　亡くなられた場合の対応や、相続財産管理制度・弁済供託制度の活用の流れ等をまとめた手引きが示される。</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04039" y="2235170"/>
            <a:ext cx="1404000" cy="1404000"/>
          </a:xfrm>
          <a:prstGeom prst="rect">
            <a:avLst/>
          </a:prstGeom>
          <a:noFill/>
        </p:spPr>
        <p:txBody>
          <a:bodyPr wrap="square" rtlCol="0">
            <a:spAutoFit/>
          </a:bodyPr>
          <a:lstStyle/>
          <a:p>
            <a:pPr algn="ctr"/>
            <a:r>
              <a:rPr kumimoji="1" lang="en-US" altLang="ja-JP" sz="1400" u="sng" dirty="0">
                <a:latin typeface="Meiryo UI" panose="020B0604030504040204" pitchFamily="50" charset="-128"/>
                <a:ea typeface="Meiryo UI" panose="020B0604030504040204" pitchFamily="50" charset="-128"/>
              </a:rPr>
              <a:t>2012</a:t>
            </a:r>
            <a:r>
              <a:rPr kumimoji="1" lang="ja-JP" altLang="en-US" sz="1400" u="sng" dirty="0">
                <a:latin typeface="Meiryo UI" panose="020B0604030504040204" pitchFamily="50" charset="-128"/>
                <a:ea typeface="Meiryo UI" panose="020B0604030504040204" pitchFamily="50" charset="-128"/>
              </a:rPr>
              <a:t>年</a:t>
            </a:r>
            <a:endParaRPr kumimoji="1" lang="en-US" altLang="ja-JP" sz="1200" u="sng" dirty="0">
              <a:latin typeface="Meiryo UI" panose="020B0604030504040204" pitchFamily="50" charset="-128"/>
              <a:ea typeface="Meiryo UI" panose="020B0604030504040204" pitchFamily="50" charset="-128"/>
            </a:endParaRPr>
          </a:p>
          <a:p>
            <a:pPr algn="ctr"/>
            <a:endParaRPr kumimoji="1" lang="en-US" altLang="ja-JP" sz="1200" u="sng"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生活保護制度の抜本的改革</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にかかる提案</a:t>
            </a:r>
            <a:endParaRPr lang="en-US" altLang="ja-JP" sz="1400" dirty="0">
              <a:latin typeface="Meiryo UI" panose="020B0604030504040204" pitchFamily="50" charset="-128"/>
              <a:ea typeface="Meiryo UI" panose="020B0604030504040204" pitchFamily="50" charset="-128"/>
            </a:endParaRPr>
          </a:p>
          <a:p>
            <a:pPr algn="ctr"/>
            <a:endParaRPr lang="en-US" altLang="ja-JP" sz="14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652656" y="2235170"/>
            <a:ext cx="1404000" cy="1138773"/>
          </a:xfrm>
          <a:prstGeom prst="rect">
            <a:avLst/>
          </a:prstGeom>
          <a:noFill/>
        </p:spPr>
        <p:txBody>
          <a:bodyPr wrap="square" rtlCol="0">
            <a:spAutoFit/>
          </a:bodyPr>
          <a:lstStyle/>
          <a:p>
            <a:pPr algn="ctr"/>
            <a:r>
              <a:rPr kumimoji="1" lang="en-US" altLang="ja-JP" sz="1400" u="sng" dirty="0">
                <a:latin typeface="Meiryo UI" panose="020B0604030504040204" pitchFamily="50" charset="-128"/>
                <a:ea typeface="Meiryo UI" panose="020B0604030504040204" pitchFamily="50" charset="-128"/>
              </a:rPr>
              <a:t>2012</a:t>
            </a:r>
            <a:r>
              <a:rPr kumimoji="1" lang="ja-JP" altLang="en-US" sz="1400" u="sng" dirty="0">
                <a:latin typeface="Meiryo UI" panose="020B0604030504040204" pitchFamily="50" charset="-128"/>
                <a:ea typeface="Meiryo UI" panose="020B0604030504040204" pitchFamily="50" charset="-128"/>
              </a:rPr>
              <a:t>年</a:t>
            </a:r>
            <a:endParaRPr kumimoji="1" lang="en-US" altLang="ja-JP" sz="1200" u="sng" dirty="0">
              <a:latin typeface="Meiryo UI" panose="020B0604030504040204" pitchFamily="50" charset="-128"/>
              <a:ea typeface="Meiryo UI" panose="020B0604030504040204" pitchFamily="50" charset="-128"/>
            </a:endParaRPr>
          </a:p>
          <a:p>
            <a:pPr algn="ctr"/>
            <a:endParaRPr kumimoji="1" lang="en-US" altLang="ja-JP" sz="1200" u="sng"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遺留金の事務処理に関する要望</a:t>
            </a:r>
            <a:endParaRPr lang="en-US" altLang="ja-JP" sz="1400"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3116786" y="2249347"/>
            <a:ext cx="1404000" cy="1138773"/>
          </a:xfrm>
          <a:prstGeom prst="rect">
            <a:avLst/>
          </a:prstGeom>
          <a:noFill/>
        </p:spPr>
        <p:txBody>
          <a:bodyPr wrap="square" rtlCol="0">
            <a:spAutoFit/>
          </a:bodyPr>
          <a:lstStyle/>
          <a:p>
            <a:pPr algn="ctr"/>
            <a:r>
              <a:rPr kumimoji="1" lang="en-US" altLang="ja-JP" sz="1400" u="sng" dirty="0">
                <a:latin typeface="Meiryo UI" panose="020B0604030504040204" pitchFamily="50" charset="-128"/>
                <a:ea typeface="Meiryo UI" panose="020B0604030504040204" pitchFamily="50" charset="-128"/>
              </a:rPr>
              <a:t>2014</a:t>
            </a:r>
            <a:r>
              <a:rPr kumimoji="1" lang="ja-JP" altLang="en-US" sz="1400" u="sng" dirty="0">
                <a:latin typeface="Meiryo UI" panose="020B0604030504040204" pitchFamily="50" charset="-128"/>
                <a:ea typeface="Meiryo UI" panose="020B0604030504040204" pitchFamily="50" charset="-128"/>
              </a:rPr>
              <a:t>年</a:t>
            </a:r>
            <a:endParaRPr kumimoji="1" lang="en-US" altLang="ja-JP" sz="1200" u="sng" dirty="0">
              <a:latin typeface="Meiryo UI" panose="020B0604030504040204" pitchFamily="50" charset="-128"/>
              <a:ea typeface="Meiryo UI" panose="020B0604030504040204" pitchFamily="50" charset="-128"/>
            </a:endParaRPr>
          </a:p>
          <a:p>
            <a:pPr algn="ctr"/>
            <a:endParaRPr kumimoji="1" lang="en-US" altLang="ja-JP" sz="1200" u="sng"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住宅扶助に</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関する要望</a:t>
            </a:r>
            <a:endParaRPr lang="en-US" altLang="ja-JP" sz="1400"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611212" y="2239483"/>
            <a:ext cx="1404000" cy="1404000"/>
          </a:xfrm>
          <a:prstGeom prst="rect">
            <a:avLst/>
          </a:prstGeom>
          <a:noFill/>
        </p:spPr>
        <p:txBody>
          <a:bodyPr wrap="square" rtlCol="0">
            <a:spAutoFit/>
          </a:bodyPr>
          <a:lstStyle/>
          <a:p>
            <a:pPr algn="ctr"/>
            <a:r>
              <a:rPr kumimoji="1" lang="en-US" altLang="ja-JP" sz="1400" u="sng" dirty="0">
                <a:latin typeface="Meiryo UI" panose="020B0604030504040204" pitchFamily="50" charset="-128"/>
                <a:ea typeface="Meiryo UI" panose="020B0604030504040204" pitchFamily="50" charset="-128"/>
              </a:rPr>
              <a:t>2014</a:t>
            </a:r>
            <a:r>
              <a:rPr kumimoji="1" lang="ja-JP" altLang="en-US" sz="1400" u="sng" dirty="0">
                <a:latin typeface="Meiryo UI" panose="020B0604030504040204" pitchFamily="50" charset="-128"/>
                <a:ea typeface="Meiryo UI" panose="020B0604030504040204" pitchFamily="50" charset="-128"/>
              </a:rPr>
              <a:t>年</a:t>
            </a:r>
            <a:endParaRPr kumimoji="1" lang="en-US" altLang="ja-JP" sz="1200" u="sng" dirty="0">
              <a:latin typeface="Meiryo UI" panose="020B0604030504040204" pitchFamily="50" charset="-128"/>
              <a:ea typeface="Meiryo UI" panose="020B0604030504040204" pitchFamily="50" charset="-128"/>
            </a:endParaRPr>
          </a:p>
          <a:p>
            <a:pPr algn="ctr"/>
            <a:endParaRPr kumimoji="1" lang="en-US" altLang="ja-JP" sz="1200" u="sng"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遺留金に係る</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取り扱いに</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関する要望</a:t>
            </a:r>
            <a:endParaRPr lang="en-US" altLang="ja-JP" sz="1400"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004499" y="2246191"/>
            <a:ext cx="1519384" cy="1354217"/>
          </a:xfrm>
          <a:prstGeom prst="rect">
            <a:avLst/>
          </a:prstGeom>
          <a:noFill/>
        </p:spPr>
        <p:txBody>
          <a:bodyPr wrap="square" rtlCol="0">
            <a:spAutoFit/>
          </a:bodyPr>
          <a:lstStyle/>
          <a:p>
            <a:pPr algn="ctr"/>
            <a:r>
              <a:rPr kumimoji="1" lang="en-US" altLang="ja-JP" sz="1400" u="sng" dirty="0">
                <a:latin typeface="Meiryo UI" panose="020B0604030504040204" pitchFamily="50" charset="-128"/>
                <a:ea typeface="Meiryo UI" panose="020B0604030504040204" pitchFamily="50" charset="-128"/>
              </a:rPr>
              <a:t>2017</a:t>
            </a:r>
            <a:r>
              <a:rPr kumimoji="1" lang="ja-JP" altLang="en-US" sz="1400" u="sng" dirty="0">
                <a:latin typeface="Meiryo UI" panose="020B0604030504040204" pitchFamily="50" charset="-128"/>
                <a:ea typeface="Meiryo UI" panose="020B0604030504040204" pitchFamily="50" charset="-128"/>
              </a:rPr>
              <a:t>年</a:t>
            </a:r>
            <a:endParaRPr kumimoji="1" lang="en-US" altLang="ja-JP" sz="1200" u="sng" dirty="0">
              <a:latin typeface="Meiryo UI" panose="020B0604030504040204" pitchFamily="50" charset="-128"/>
              <a:ea typeface="Meiryo UI" panose="020B0604030504040204" pitchFamily="50" charset="-128"/>
            </a:endParaRPr>
          </a:p>
          <a:p>
            <a:pPr algn="ctr"/>
            <a:endParaRPr kumimoji="1" lang="en-US" altLang="ja-JP" sz="1200" u="sng"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生活保護制度の改正に向けた</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要望</a:t>
            </a:r>
            <a:endParaRPr lang="en-US" altLang="ja-JP" sz="1400" dirty="0">
              <a:latin typeface="Meiryo UI" panose="020B0604030504040204" pitchFamily="50" charset="-128"/>
              <a:ea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7497559" y="2256202"/>
            <a:ext cx="1404000" cy="1169551"/>
          </a:xfrm>
          <a:prstGeom prst="rect">
            <a:avLst/>
          </a:prstGeom>
          <a:noFill/>
        </p:spPr>
        <p:txBody>
          <a:bodyPr wrap="square" rtlCol="0">
            <a:spAutoFit/>
          </a:bodyPr>
          <a:lstStyle/>
          <a:p>
            <a:pPr algn="ctr"/>
            <a:r>
              <a:rPr kumimoji="1" lang="en-US" altLang="ja-JP" sz="1400" u="sng" dirty="0">
                <a:latin typeface="Meiryo UI" panose="020B0604030504040204" pitchFamily="50" charset="-128"/>
                <a:ea typeface="Meiryo UI" panose="020B0604030504040204" pitchFamily="50" charset="-128"/>
              </a:rPr>
              <a:t>2022</a:t>
            </a:r>
            <a:r>
              <a:rPr kumimoji="1" lang="ja-JP" altLang="en-US" sz="1400" u="sng" dirty="0">
                <a:latin typeface="Meiryo UI" panose="020B0604030504040204" pitchFamily="50" charset="-128"/>
                <a:ea typeface="Meiryo UI" panose="020B0604030504040204" pitchFamily="50" charset="-128"/>
              </a:rPr>
              <a:t>年</a:t>
            </a:r>
            <a:endParaRPr kumimoji="1" lang="en-US" altLang="ja-JP" sz="1200" u="sng" dirty="0">
              <a:latin typeface="Meiryo UI" panose="020B0604030504040204" pitchFamily="50" charset="-128"/>
              <a:ea typeface="Meiryo UI" panose="020B0604030504040204" pitchFamily="50" charset="-128"/>
            </a:endParaRPr>
          </a:p>
          <a:p>
            <a:pPr algn="ctr"/>
            <a:endParaRPr kumimoji="1" lang="en-US" altLang="ja-JP" sz="1200" u="sng"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生活保護制度の改正に向けた</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要望</a:t>
            </a:r>
            <a:endParaRPr lang="en-US" altLang="ja-JP" sz="1400" dirty="0">
              <a:latin typeface="Meiryo UI" panose="020B0604030504040204" pitchFamily="50" charset="-128"/>
              <a:ea typeface="Meiryo UI" panose="020B0604030504040204" pitchFamily="50" charset="-128"/>
            </a:endParaRPr>
          </a:p>
        </p:txBody>
      </p:sp>
      <p:sp>
        <p:nvSpPr>
          <p:cNvPr id="27" name="角丸四角形 26"/>
          <p:cNvSpPr/>
          <p:nvPr/>
        </p:nvSpPr>
        <p:spPr>
          <a:xfrm>
            <a:off x="226260" y="2266026"/>
            <a:ext cx="1347973" cy="11595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7525572" y="2283345"/>
            <a:ext cx="1347973" cy="11524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6066791" y="2259552"/>
            <a:ext cx="1347973" cy="11712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4618362" y="2266025"/>
            <a:ext cx="1347973" cy="11597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3149516" y="2288250"/>
            <a:ext cx="1347973" cy="1147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1680670" y="2276635"/>
            <a:ext cx="1347973" cy="11391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組合せ 15"/>
          <p:cNvSpPr/>
          <p:nvPr/>
        </p:nvSpPr>
        <p:spPr>
          <a:xfrm>
            <a:off x="2419004" y="1674568"/>
            <a:ext cx="4139738" cy="307222"/>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26" name="フローチャート: 組合せ 15"/>
          <p:cNvSpPr/>
          <p:nvPr/>
        </p:nvSpPr>
        <p:spPr>
          <a:xfrm>
            <a:off x="2419004" y="3543969"/>
            <a:ext cx="4139738" cy="307222"/>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23" name="スライド番号プレースホルダー 3"/>
          <p:cNvSpPr txBox="1">
            <a:spLocks/>
          </p:cNvSpPr>
          <p:nvPr/>
        </p:nvSpPr>
        <p:spPr>
          <a:xfrm>
            <a:off x="7056000" y="651600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295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926089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835759"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4</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24186" y="740831"/>
            <a:ext cx="8444111" cy="830997"/>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大阪市の保護率は依然として政令指定都市の中で突出して高いものの、全国の保護率は</a:t>
            </a:r>
            <a:r>
              <a:rPr lang="en-US" altLang="ja-JP" sz="1600" dirty="0">
                <a:latin typeface="Meiryo UI" panose="020B0604030504040204" pitchFamily="50" charset="-128"/>
                <a:ea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rPr>
              <a:t>年度以降約</a:t>
            </a:r>
            <a:r>
              <a:rPr lang="en-US" altLang="ja-JP" sz="1600" dirty="0">
                <a:latin typeface="Meiryo UI" panose="020B0604030504040204" pitchFamily="50" charset="-128"/>
                <a:ea typeface="Meiryo UI" panose="020B0604030504040204" pitchFamily="50" charset="-128"/>
              </a:rPr>
              <a:t>1.6</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rPr>
              <a:t>％とほぼ横ばいで推移しているのに対して、大阪市の保護率はピークであった</a:t>
            </a:r>
            <a:r>
              <a:rPr lang="en-US" altLang="ja-JP" sz="1600" dirty="0">
                <a:latin typeface="Meiryo UI" panose="020B0604030504040204" pitchFamily="50" charset="-128"/>
                <a:ea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rPr>
              <a:t>年度以降減少を続け、</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年度は</a:t>
            </a:r>
            <a:r>
              <a:rPr lang="en-US" altLang="ja-JP" sz="1600" dirty="0">
                <a:latin typeface="Meiryo UI" panose="020B0604030504040204" pitchFamily="50" charset="-128"/>
                <a:ea typeface="Meiryo UI" panose="020B0604030504040204" pitchFamily="50" charset="-128"/>
              </a:rPr>
              <a:t>0.88</a:t>
            </a:r>
            <a:r>
              <a:rPr lang="ja-JP" altLang="en-US" sz="1600" dirty="0">
                <a:latin typeface="Meiryo UI" panose="020B0604030504040204" pitchFamily="50" charset="-128"/>
                <a:ea typeface="Meiryo UI" panose="020B0604030504040204" pitchFamily="50" charset="-128"/>
              </a:rPr>
              <a:t>ポイント減</a:t>
            </a:r>
            <a:r>
              <a:rPr lang="en-US" altLang="ja-JP" sz="1600" dirty="0">
                <a:latin typeface="Meiryo UI" panose="020B0604030504040204" pitchFamily="50" charset="-128"/>
                <a:ea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rPr>
              <a:t>年度比</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4.83%</a:t>
            </a:r>
            <a:r>
              <a:rPr lang="ja-JP" altLang="en-US" sz="1600" dirty="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p:txBody>
      </p:sp>
      <p:sp>
        <p:nvSpPr>
          <p:cNvPr id="2" name="角丸四角形 1"/>
          <p:cNvSpPr/>
          <p:nvPr/>
        </p:nvSpPr>
        <p:spPr>
          <a:xfrm>
            <a:off x="270457" y="744751"/>
            <a:ext cx="8603087" cy="8448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ローチャート: 組合せ 26"/>
          <p:cNvSpPr/>
          <p:nvPr/>
        </p:nvSpPr>
        <p:spPr>
          <a:xfrm>
            <a:off x="2929613" y="1658340"/>
            <a:ext cx="3247780" cy="242337"/>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33" name="テキスト ボックス 32"/>
          <p:cNvSpPr txBox="1"/>
          <p:nvPr/>
        </p:nvSpPr>
        <p:spPr>
          <a:xfrm>
            <a:off x="2911569" y="1921125"/>
            <a:ext cx="3288488" cy="523220"/>
          </a:xfrm>
          <a:prstGeom prst="rect">
            <a:avLst/>
          </a:prstGeom>
          <a:solidFill>
            <a:srgbClr val="FFFF00"/>
          </a:solidFill>
        </p:spPr>
        <p:txBody>
          <a:bodyPr wrap="square" rtlCol="0">
            <a:spAutoFit/>
          </a:bodyPr>
          <a:lstStyle/>
          <a:p>
            <a:pPr algn="ctr"/>
            <a:r>
              <a:rPr lang="ja-JP" altLang="en-US" sz="2800" b="1" u="sng" dirty="0">
                <a:latin typeface="Meiryo UI" panose="020B0604030504040204" pitchFamily="50" charset="-128"/>
                <a:ea typeface="Meiryo UI" panose="020B0604030504040204" pitchFamily="50" charset="-128"/>
              </a:rPr>
              <a:t>改　善　傾　向</a:t>
            </a:r>
            <a:endParaRPr lang="en-US" altLang="ja-JP" sz="2800" b="1" u="sng" dirty="0">
              <a:latin typeface="Meiryo UI" panose="020B0604030504040204" pitchFamily="50" charset="-128"/>
              <a:ea typeface="Meiryo UI" panose="020B0604030504040204" pitchFamily="50" charset="-128"/>
            </a:endParaRPr>
          </a:p>
        </p:txBody>
      </p:sp>
      <p:sp>
        <p:nvSpPr>
          <p:cNvPr id="51" name="スライド番号プレースホルダー 3"/>
          <p:cNvSpPr txBox="1">
            <a:spLocks/>
          </p:cNvSpPr>
          <p:nvPr/>
        </p:nvSpPr>
        <p:spPr>
          <a:xfrm>
            <a:off x="7086600" y="6481609"/>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296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3"/>
          <a:stretch>
            <a:fillRect/>
          </a:stretch>
        </p:blipFill>
        <p:spPr>
          <a:xfrm>
            <a:off x="-36512" y="2428822"/>
            <a:ext cx="9175275" cy="4456562"/>
          </a:xfrm>
          <a:prstGeom prst="rect">
            <a:avLst/>
          </a:prstGeom>
        </p:spPr>
      </p:pic>
    </p:spTree>
    <p:extLst>
      <p:ext uri="{BB962C8B-B14F-4D97-AF65-F5344CB8AC3E}">
        <p14:creationId xmlns:p14="http://schemas.microsoft.com/office/powerpoint/2010/main" val="14389839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835759"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4</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改革の成果</a:t>
            </a:r>
            <a:endParaRPr kumimoji="1" lang="ja-JP" altLang="en-US" sz="2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26401" y="768726"/>
            <a:ext cx="8547143" cy="830997"/>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全国の生活保護費負担金実績額は</a:t>
            </a:r>
            <a:r>
              <a:rPr lang="en-US" altLang="ja-JP" sz="1600" dirty="0">
                <a:latin typeface="Meiryo UI" panose="020B0604030504040204" pitchFamily="50" charset="-128"/>
                <a:ea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rPr>
              <a:t>年度まで増額傾向にあったが、大阪市の生活保護費の決算額については、</a:t>
            </a:r>
            <a:r>
              <a:rPr lang="en-US" altLang="ja-JP" sz="1600" dirty="0">
                <a:latin typeface="Meiryo UI" panose="020B0604030504040204" pitchFamily="50" charset="-128"/>
                <a:ea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rPr>
              <a:t>年度から</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年連続で前年度比マイナスとなり、ピーク時の</a:t>
            </a:r>
            <a:r>
              <a:rPr lang="en-US" altLang="ja-JP" sz="1600" dirty="0">
                <a:latin typeface="Meiryo UI" panose="020B0604030504040204" pitchFamily="50" charset="-128"/>
                <a:ea typeface="Meiryo UI" panose="020B0604030504040204" pitchFamily="50" charset="-128"/>
              </a:rPr>
              <a:t>2011</a:t>
            </a:r>
            <a:r>
              <a:rPr lang="ja-JP" altLang="en-US" sz="1600" dirty="0">
                <a:latin typeface="Meiryo UI" panose="020B0604030504040204" pitchFamily="50" charset="-128"/>
                <a:ea typeface="Meiryo UI" panose="020B0604030504040204" pitchFamily="50" charset="-128"/>
              </a:rPr>
              <a:t>年度から</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年度にかけて</a:t>
            </a:r>
            <a:r>
              <a:rPr lang="en-US" altLang="ja-JP" sz="1600" dirty="0">
                <a:latin typeface="Meiryo UI" panose="020B0604030504040204" pitchFamily="50" charset="-128"/>
                <a:ea typeface="Meiryo UI" panose="020B0604030504040204" pitchFamily="50" charset="-128"/>
              </a:rPr>
              <a:t>374</a:t>
            </a:r>
            <a:r>
              <a:rPr lang="ja-JP" altLang="en-US" sz="1600" dirty="0">
                <a:latin typeface="Meiryo UI" panose="020B0604030504040204" pitchFamily="50" charset="-128"/>
                <a:ea typeface="Meiryo UI" panose="020B0604030504040204" pitchFamily="50" charset="-128"/>
              </a:rPr>
              <a:t>億円の減となっている。</a:t>
            </a:r>
            <a:endParaRPr lang="en-US" altLang="ja-JP" sz="1600" dirty="0">
              <a:latin typeface="Meiryo UI" panose="020B0604030504040204" pitchFamily="50" charset="-128"/>
              <a:ea typeface="Meiryo UI" panose="020B0604030504040204" pitchFamily="50" charset="-128"/>
            </a:endParaRPr>
          </a:p>
        </p:txBody>
      </p:sp>
      <p:sp>
        <p:nvSpPr>
          <p:cNvPr id="16" name="フローチャート: 組合せ 15"/>
          <p:cNvSpPr/>
          <p:nvPr/>
        </p:nvSpPr>
        <p:spPr>
          <a:xfrm>
            <a:off x="2976082" y="1681126"/>
            <a:ext cx="3247780" cy="242337"/>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17" name="テキスト ボックス 16"/>
          <p:cNvSpPr txBox="1"/>
          <p:nvPr/>
        </p:nvSpPr>
        <p:spPr>
          <a:xfrm>
            <a:off x="2927757" y="2035846"/>
            <a:ext cx="3288488" cy="523220"/>
          </a:xfrm>
          <a:prstGeom prst="rect">
            <a:avLst/>
          </a:prstGeom>
          <a:solidFill>
            <a:srgbClr val="FFFF00"/>
          </a:solidFill>
        </p:spPr>
        <p:txBody>
          <a:bodyPr wrap="square" rtlCol="0">
            <a:spAutoFit/>
          </a:bodyPr>
          <a:lstStyle/>
          <a:p>
            <a:pPr algn="ctr"/>
            <a:r>
              <a:rPr lang="ja-JP" altLang="en-US" sz="2800" b="1" u="sng" dirty="0">
                <a:latin typeface="Meiryo UI" panose="020B0604030504040204" pitchFamily="50" charset="-128"/>
                <a:ea typeface="Meiryo UI" panose="020B0604030504040204" pitchFamily="50" charset="-128"/>
              </a:rPr>
              <a:t>改　善　傾　向</a:t>
            </a:r>
            <a:endParaRPr lang="en-US" altLang="ja-JP" sz="2800" b="1" u="sng" dirty="0">
              <a:latin typeface="Meiryo UI" panose="020B0604030504040204" pitchFamily="50" charset="-128"/>
              <a:ea typeface="Meiryo UI" panose="020B0604030504040204" pitchFamily="50" charset="-128"/>
            </a:endParaRPr>
          </a:p>
        </p:txBody>
      </p:sp>
      <p:sp>
        <p:nvSpPr>
          <p:cNvPr id="2" name="角丸四角形 1"/>
          <p:cNvSpPr/>
          <p:nvPr/>
        </p:nvSpPr>
        <p:spPr>
          <a:xfrm>
            <a:off x="270458" y="729073"/>
            <a:ext cx="8603087" cy="90928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p:cNvSpPr txBox="1">
            <a:spLocks/>
          </p:cNvSpPr>
          <p:nvPr/>
        </p:nvSpPr>
        <p:spPr>
          <a:xfrm>
            <a:off x="7053127" y="638174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297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3"/>
          <a:stretch>
            <a:fillRect/>
          </a:stretch>
        </p:blipFill>
        <p:spPr>
          <a:xfrm>
            <a:off x="249561" y="2516474"/>
            <a:ext cx="8644877" cy="4224894"/>
          </a:xfrm>
          <a:prstGeom prst="rect">
            <a:avLst/>
          </a:prstGeom>
        </p:spPr>
      </p:pic>
    </p:spTree>
    <p:extLst>
      <p:ext uri="{BB962C8B-B14F-4D97-AF65-F5344CB8AC3E}">
        <p14:creationId xmlns:p14="http://schemas.microsoft.com/office/powerpoint/2010/main" val="2061019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21058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５．参考</a:t>
            </a:r>
            <a:endParaRPr kumimoji="1" lang="ja-JP" altLang="en-US" sz="2000" dirty="0">
              <a:latin typeface="Meiryo UI" panose="020B0604030504040204" pitchFamily="50" charset="-128"/>
              <a:ea typeface="Meiryo UI" panose="020B0604030504040204" pitchFamily="50" charset="-128"/>
            </a:endParaRPr>
          </a:p>
        </p:txBody>
      </p:sp>
      <p:sp>
        <p:nvSpPr>
          <p:cNvPr id="12" name="スライド番号プレースホルダー 3"/>
          <p:cNvSpPr txBox="1">
            <a:spLocks/>
          </p:cNvSpPr>
          <p:nvPr/>
        </p:nvSpPr>
        <p:spPr>
          <a:xfrm>
            <a:off x="7077567"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298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180528" y="785060"/>
            <a:ext cx="9315495" cy="5956308"/>
          </a:xfrm>
          <a:prstGeom prst="rect">
            <a:avLst/>
          </a:prstGeom>
        </p:spPr>
      </p:pic>
    </p:spTree>
    <p:extLst>
      <p:ext uri="{BB962C8B-B14F-4D97-AF65-F5344CB8AC3E}">
        <p14:creationId xmlns:p14="http://schemas.microsoft.com/office/powerpoint/2010/main" val="39751302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3" y="231819"/>
            <a:ext cx="121058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５．参考</a:t>
            </a:r>
            <a:endParaRPr kumimoji="1" lang="ja-JP" altLang="en-US" sz="2000" dirty="0">
              <a:latin typeface="Meiryo UI" panose="020B0604030504040204" pitchFamily="50" charset="-128"/>
              <a:ea typeface="Meiryo UI" panose="020B0604030504040204" pitchFamily="50" charset="-128"/>
            </a:endParaRPr>
          </a:p>
        </p:txBody>
      </p:sp>
      <p:sp>
        <p:nvSpPr>
          <p:cNvPr id="12" name="スライド番号プレースホルダー 3"/>
          <p:cNvSpPr txBox="1">
            <a:spLocks/>
          </p:cNvSpPr>
          <p:nvPr/>
        </p:nvSpPr>
        <p:spPr>
          <a:xfrm>
            <a:off x="7026193" y="6492728"/>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299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206991" y="908720"/>
            <a:ext cx="9315495" cy="5785605"/>
          </a:xfrm>
          <a:prstGeom prst="rect">
            <a:avLst/>
          </a:prstGeom>
        </p:spPr>
      </p:pic>
    </p:spTree>
    <p:extLst>
      <p:ext uri="{BB962C8B-B14F-4D97-AF65-F5344CB8AC3E}">
        <p14:creationId xmlns:p14="http://schemas.microsoft.com/office/powerpoint/2010/main" val="3631098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1112805"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1</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総論</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298524" y="834885"/>
            <a:ext cx="8575021" cy="1634949"/>
            <a:chOff x="586711" y="834885"/>
            <a:chExt cx="8575021" cy="1669303"/>
          </a:xfrm>
        </p:grpSpPr>
        <p:sp>
          <p:nvSpPr>
            <p:cNvPr id="5" name="角丸四角形 4"/>
            <p:cNvSpPr/>
            <p:nvPr/>
          </p:nvSpPr>
          <p:spPr>
            <a:xfrm>
              <a:off x="586711" y="854764"/>
              <a:ext cx="8575021" cy="16216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56906" y="1152940"/>
              <a:ext cx="8466189" cy="135124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大阪府・大阪市ともに被保護世帯数、被保護人員は増加しており、大阪市では</a:t>
              </a:r>
              <a:r>
                <a:rPr lang="en-US" altLang="ja-JP" sz="1600" dirty="0">
                  <a:latin typeface="Meiryo UI" panose="020B0604030504040204" pitchFamily="50" charset="-128"/>
                  <a:ea typeface="Meiryo UI" panose="020B0604030504040204" pitchFamily="50" charset="-128"/>
                </a:rPr>
                <a:t>2007</a:t>
              </a:r>
              <a:r>
                <a:rPr lang="ja-JP" altLang="en-US" sz="1600" dirty="0">
                  <a:latin typeface="Meiryo UI" panose="020B0604030504040204" pitchFamily="50" charset="-128"/>
                  <a:ea typeface="Meiryo UI" panose="020B0604030504040204" pitchFamily="50" charset="-128"/>
                </a:rPr>
                <a:t>年度における保護率</a:t>
              </a:r>
              <a:r>
                <a:rPr lang="en-US" altLang="ja-JP" sz="1600" baseline="300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が</a:t>
              </a:r>
              <a:r>
                <a:rPr lang="en-US" altLang="ja-JP" sz="1600" dirty="0">
                  <a:latin typeface="Meiryo UI" panose="020B0604030504040204" pitchFamily="50" charset="-128"/>
                  <a:ea typeface="Meiryo UI" panose="020B0604030504040204" pitchFamily="50" charset="-128"/>
                </a:rPr>
                <a:t>4.3%</a:t>
              </a:r>
              <a:r>
                <a:rPr lang="ja-JP" altLang="en-US" sz="1600" dirty="0">
                  <a:latin typeface="Meiryo UI" panose="020B0604030504040204" pitchFamily="50" charset="-128"/>
                  <a:ea typeface="Meiryo UI" panose="020B0604030504040204" pitchFamily="50" charset="-128"/>
                </a:rPr>
                <a:t>と全国平均</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を大きく上回っていた。</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さらに、</a:t>
              </a:r>
              <a:r>
                <a:rPr lang="en-US" altLang="ja-JP" sz="1600" dirty="0">
                  <a:latin typeface="Meiryo UI" panose="020B0604030504040204" pitchFamily="50" charset="-128"/>
                  <a:ea typeface="Meiryo UI" panose="020B0604030504040204" pitchFamily="50" charset="-128"/>
                </a:rPr>
                <a:t> 2007</a:t>
              </a:r>
              <a:r>
                <a:rPr lang="ja-JP" altLang="en-US" sz="1600" dirty="0">
                  <a:latin typeface="Meiryo UI" panose="020B0604030504040204" pitchFamily="50" charset="-128"/>
                  <a:ea typeface="Meiryo UI" panose="020B0604030504040204" pitchFamily="50" charset="-128"/>
                </a:rPr>
                <a:t>年度（月平均）における大阪市の被保護世帯数は、政令指定都市の中で突出して高く、大阪市の生活保護費の決算額は、</a:t>
              </a:r>
              <a:r>
                <a:rPr lang="en-US" altLang="ja-JP" sz="1600" dirty="0">
                  <a:latin typeface="Meiryo UI" panose="020B0604030504040204" pitchFamily="50" charset="-128"/>
                  <a:ea typeface="Meiryo UI" panose="020B0604030504040204" pitchFamily="50" charset="-128"/>
                </a:rPr>
                <a:t>1990</a:t>
              </a:r>
              <a:r>
                <a:rPr lang="ja-JP" altLang="en-US" sz="1600" dirty="0">
                  <a:latin typeface="Meiryo UI" panose="020B0604030504040204" pitchFamily="50" charset="-128"/>
                  <a:ea typeface="Meiryo UI" panose="020B0604030504040204" pitchFamily="50" charset="-128"/>
                </a:rPr>
                <a:t>年度以降増加し続けており、</a:t>
              </a:r>
              <a:r>
                <a:rPr lang="en-US" altLang="ja-JP" sz="1600" dirty="0">
                  <a:latin typeface="Meiryo UI" panose="020B0604030504040204" pitchFamily="50" charset="-128"/>
                  <a:ea typeface="Meiryo UI" panose="020B0604030504040204" pitchFamily="50" charset="-128"/>
                </a:rPr>
                <a:t>2007</a:t>
              </a:r>
              <a:r>
                <a:rPr lang="ja-JP" altLang="en-US" sz="1600" dirty="0">
                  <a:latin typeface="Meiryo UI" panose="020B0604030504040204" pitchFamily="50" charset="-128"/>
                  <a:ea typeface="Meiryo UI" panose="020B0604030504040204" pitchFamily="50" charset="-128"/>
                </a:rPr>
                <a:t>年度は</a:t>
              </a:r>
              <a:r>
                <a:rPr lang="en-US" altLang="ja-JP" sz="1600" dirty="0">
                  <a:latin typeface="Meiryo UI" panose="020B0604030504040204" pitchFamily="50" charset="-128"/>
                  <a:ea typeface="Meiryo UI" panose="020B0604030504040204" pitchFamily="50" charset="-128"/>
                </a:rPr>
                <a:t>2,324</a:t>
              </a:r>
              <a:r>
                <a:rPr lang="ja-JP" altLang="en-US" sz="1600" dirty="0">
                  <a:latin typeface="Meiryo UI" panose="020B0604030504040204" pitchFamily="50" charset="-128"/>
                  <a:ea typeface="Meiryo UI" panose="020B0604030504040204" pitchFamily="50" charset="-128"/>
                </a:rPr>
                <a:t>億円であった。</a:t>
              </a:r>
              <a:endParaRPr lang="en-US" altLang="ja-JP" sz="1600" dirty="0">
                <a:latin typeface="Meiryo UI" panose="020B0604030504040204" pitchFamily="50" charset="-128"/>
                <a:ea typeface="Meiryo UI" panose="020B0604030504040204" pitchFamily="50" charset="-128"/>
              </a:endParaRPr>
            </a:p>
          </p:txBody>
        </p:sp>
        <p:sp>
          <p:nvSpPr>
            <p:cNvPr id="7" name="角丸四角形 6"/>
            <p:cNvSpPr/>
            <p:nvPr/>
          </p:nvSpPr>
          <p:spPr>
            <a:xfrm>
              <a:off x="586711" y="834885"/>
              <a:ext cx="1864941"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改革前の状況</a:t>
              </a:r>
            </a:p>
          </p:txBody>
        </p:sp>
      </p:grpSp>
      <p:sp>
        <p:nvSpPr>
          <p:cNvPr id="10" name="下矢印 9"/>
          <p:cNvSpPr/>
          <p:nvPr/>
        </p:nvSpPr>
        <p:spPr>
          <a:xfrm>
            <a:off x="4108175" y="2505765"/>
            <a:ext cx="848140" cy="29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316218" y="2854469"/>
            <a:ext cx="8560182" cy="1991852"/>
          </a:xfrm>
          <a:prstGeom prst="roundRect">
            <a:avLst>
              <a:gd name="adj" fmla="val 72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94477" y="3214954"/>
            <a:ext cx="8479068"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そこで、大阪市では次の３つを柱として生活保護の適正化に向けた取組をより一層強化している。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①きめ細やかで総合的な就職支援を行うため、民間事業者のノウハウを最大限活用し、職場定着まで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一貫して支援する「総合就職サポート事業」など生活保護受給者等への就労自立支援。</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②後発医薬品の使用促進や重複・頻回受診者に対する適正受診指導など生活保護費の約半分を</a:t>
            </a:r>
          </a:p>
          <a:p>
            <a:r>
              <a:rPr lang="ja-JP" altLang="en-US" sz="1600" dirty="0">
                <a:latin typeface="Meiryo UI" panose="020B0604030504040204" pitchFamily="50" charset="-128"/>
                <a:ea typeface="Meiryo UI" panose="020B0604030504040204" pitchFamily="50" charset="-128"/>
              </a:rPr>
              <a:t>     占める医療扶助の適正化。</a:t>
            </a:r>
          </a:p>
          <a:p>
            <a:r>
              <a:rPr lang="ja-JP" altLang="en-US" sz="1600" dirty="0">
                <a:latin typeface="Meiryo UI" panose="020B0604030504040204" pitchFamily="50" charset="-128"/>
                <a:ea typeface="Meiryo UI" panose="020B0604030504040204" pitchFamily="50" charset="-128"/>
              </a:rPr>
              <a:t>　③不正受給調査専任チームの設置などの不正受給対策。</a:t>
            </a:r>
            <a:endParaRPr lang="en-US" altLang="ja-JP" sz="1600" dirty="0">
              <a:latin typeface="Meiryo UI" panose="020B0604030504040204" pitchFamily="50" charset="-128"/>
              <a:ea typeface="Meiryo UI" panose="020B0604030504040204" pitchFamily="50" charset="-128"/>
            </a:endParaRPr>
          </a:p>
        </p:txBody>
      </p:sp>
      <p:sp>
        <p:nvSpPr>
          <p:cNvPr id="14" name="角丸四角形 13"/>
          <p:cNvSpPr/>
          <p:nvPr/>
        </p:nvSpPr>
        <p:spPr>
          <a:xfrm>
            <a:off x="316217" y="2864353"/>
            <a:ext cx="1864941" cy="397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取組内容・手法</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316217" y="5238090"/>
            <a:ext cx="8621721" cy="1428343"/>
            <a:chOff x="586711" y="834885"/>
            <a:chExt cx="8621721" cy="1428343"/>
          </a:xfrm>
        </p:grpSpPr>
        <p:sp>
          <p:nvSpPr>
            <p:cNvPr id="17" name="角丸四角形 16"/>
            <p:cNvSpPr/>
            <p:nvPr/>
          </p:nvSpPr>
          <p:spPr>
            <a:xfrm>
              <a:off x="586711" y="854764"/>
              <a:ext cx="8557326" cy="14084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03607" y="1186010"/>
              <a:ext cx="8504825"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全国の保護率は</a:t>
              </a:r>
              <a:r>
                <a:rPr lang="en-US" altLang="ja-JP" sz="1600" dirty="0">
                  <a:latin typeface="Meiryo UI" panose="020B0604030504040204" pitchFamily="50" charset="-128"/>
                  <a:ea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rPr>
                <a:t>年度以降約</a:t>
              </a:r>
              <a:r>
                <a:rPr lang="en-US" altLang="ja-JP" sz="1600" dirty="0">
                  <a:latin typeface="Meiryo UI" panose="020B0604030504040204" pitchFamily="50" charset="-128"/>
                  <a:ea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rPr>
                <a:t>％とほぼ横ばいで推移しているのに対して、大阪市の保護率は</a:t>
              </a:r>
              <a:r>
                <a:rPr lang="en-US" altLang="ja-JP" sz="1600" dirty="0">
                  <a:latin typeface="Meiryo UI" panose="020B0604030504040204" pitchFamily="50" charset="-128"/>
                  <a:ea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rPr>
                <a:t>年度以降減少を続け、</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年度は</a:t>
              </a:r>
              <a:r>
                <a:rPr lang="en-US" altLang="ja-JP" sz="1600" dirty="0">
                  <a:latin typeface="Meiryo UI" panose="020B0604030504040204" pitchFamily="50" charset="-128"/>
                  <a:ea typeface="Meiryo UI" panose="020B0604030504040204" pitchFamily="50" charset="-128"/>
                </a:rPr>
                <a:t>0.88</a:t>
              </a:r>
              <a:r>
                <a:rPr lang="ja-JP" altLang="en-US" sz="1600" dirty="0">
                  <a:latin typeface="Meiryo UI" panose="020B0604030504040204" pitchFamily="50" charset="-128"/>
                  <a:ea typeface="Meiryo UI" panose="020B0604030504040204" pitchFamily="50" charset="-128"/>
                </a:rPr>
                <a:t>ポイント減</a:t>
              </a:r>
              <a:r>
                <a:rPr lang="en-US" altLang="ja-JP" sz="1600" dirty="0">
                  <a:latin typeface="Meiryo UI" panose="020B0604030504040204" pitchFamily="50" charset="-128"/>
                  <a:ea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rPr>
                <a:t>年度比</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4.83%</a:t>
              </a:r>
              <a:r>
                <a:rPr lang="ja-JP" altLang="en-US" sz="1600" dirty="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大阪市の生活保護費の決算額については、</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年連続で前年度比マイナスとなり、ピーク時の</a:t>
              </a:r>
              <a:r>
                <a:rPr lang="en-US" altLang="ja-JP" sz="1600" dirty="0">
                  <a:latin typeface="Meiryo UI" panose="020B0604030504040204" pitchFamily="50" charset="-128"/>
                  <a:ea typeface="Meiryo UI" panose="020B0604030504040204" pitchFamily="50" charset="-128"/>
                </a:rPr>
                <a:t>2011</a:t>
              </a:r>
              <a:r>
                <a:rPr lang="ja-JP" altLang="en-US" sz="1600" dirty="0">
                  <a:latin typeface="Meiryo UI" panose="020B0604030504040204" pitchFamily="50" charset="-128"/>
                  <a:ea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度から</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年度にかけて</a:t>
              </a:r>
              <a:r>
                <a:rPr lang="en-US" altLang="ja-JP" sz="1600" dirty="0">
                  <a:latin typeface="Meiryo UI" panose="020B0604030504040204" pitchFamily="50" charset="-128"/>
                  <a:ea typeface="Meiryo UI" panose="020B0604030504040204" pitchFamily="50" charset="-128"/>
                </a:rPr>
                <a:t>374</a:t>
              </a:r>
              <a:r>
                <a:rPr lang="ja-JP" altLang="en-US" sz="1600" dirty="0">
                  <a:latin typeface="Meiryo UI" panose="020B0604030504040204" pitchFamily="50" charset="-128"/>
                  <a:ea typeface="Meiryo UI" panose="020B0604030504040204" pitchFamily="50" charset="-128"/>
                </a:rPr>
                <a:t>億円の減となっている。</a:t>
              </a:r>
              <a:endParaRPr lang="en-US" altLang="ja-JP" sz="1600" dirty="0">
                <a:latin typeface="Meiryo UI" panose="020B0604030504040204" pitchFamily="50" charset="-128"/>
                <a:ea typeface="Meiryo UI" panose="020B0604030504040204" pitchFamily="50" charset="-128"/>
              </a:endParaRPr>
            </a:p>
          </p:txBody>
        </p:sp>
        <p:sp>
          <p:nvSpPr>
            <p:cNvPr id="19" name="角丸四角形 18"/>
            <p:cNvSpPr/>
            <p:nvPr/>
          </p:nvSpPr>
          <p:spPr>
            <a:xfrm>
              <a:off x="586712" y="834885"/>
              <a:ext cx="955372" cy="356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成果</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
        <p:nvSpPr>
          <p:cNvPr id="21" name="下矢印 20"/>
          <p:cNvSpPr/>
          <p:nvPr/>
        </p:nvSpPr>
        <p:spPr>
          <a:xfrm>
            <a:off x="4147931" y="4887384"/>
            <a:ext cx="848140" cy="29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1230994" y="2194869"/>
            <a:ext cx="7281941" cy="2462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保護率は「被保護実人員（１か月平均）」</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「各年</a:t>
            </a:r>
            <a:r>
              <a:rPr lang="en-US" altLang="ja-JP" sz="1000" dirty="0">
                <a:latin typeface="Meiryo UI" panose="020B0604030504040204" pitchFamily="50" charset="-128"/>
                <a:ea typeface="Meiryo UI" panose="020B0604030504040204" pitchFamily="50" charset="-128"/>
              </a:rPr>
              <a:t>10 </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 </a:t>
            </a:r>
            <a:r>
              <a:rPr lang="ja-JP" altLang="en-US" sz="1000" dirty="0">
                <a:latin typeface="Meiryo UI" panose="020B0604030504040204" pitchFamily="50" charset="-128"/>
                <a:ea typeface="Meiryo UI" panose="020B0604030504040204" pitchFamily="50" charset="-128"/>
              </a:rPr>
              <a:t>日現在総務省推計人口（総人口）」</a:t>
            </a:r>
            <a:r>
              <a:rPr lang="en-US" altLang="ja-JP" sz="1000" dirty="0">
                <a:latin typeface="Meiryo UI" panose="020B0604030504040204" pitchFamily="50" charset="-128"/>
                <a:ea typeface="Meiryo UI" panose="020B0604030504040204" pitchFamily="50" charset="-128"/>
              </a:rPr>
              <a:t>×100 </a:t>
            </a:r>
            <a:r>
              <a:rPr lang="ja-JP" altLang="en-US" sz="1000" dirty="0">
                <a:latin typeface="Meiryo UI" panose="020B0604030504040204" pitchFamily="50" charset="-128"/>
                <a:ea typeface="Meiryo UI" panose="020B0604030504040204" pitchFamily="50" charset="-128"/>
              </a:rPr>
              <a:t>により算出。</a:t>
            </a:r>
            <a:endParaRPr kumimoji="1" lang="ja-JP" altLang="en-US" sz="1000" dirty="0">
              <a:latin typeface="Meiryo UI" panose="020B0604030504040204" pitchFamily="50" charset="-128"/>
              <a:ea typeface="Meiryo UI" panose="020B0604030504040204" pitchFamily="50" charset="-128"/>
            </a:endParaRP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283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4006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219002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１．改革前の状況</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0457" y="802864"/>
            <a:ext cx="4236988" cy="2431435"/>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600" dirty="0">
                <a:latin typeface="Meiryo UI" panose="020B0604030504040204" pitchFamily="50" charset="-128"/>
                <a:ea typeface="Meiryo UI" panose="020B0604030504040204" pitchFamily="50" charset="-128"/>
              </a:rPr>
              <a:t>2007</a:t>
            </a:r>
            <a:r>
              <a:rPr lang="ja-JP" altLang="en-US" sz="1600" dirty="0">
                <a:latin typeface="Meiryo UI" panose="020B0604030504040204" pitchFamily="50" charset="-128"/>
                <a:ea typeface="Meiryo UI" panose="020B0604030504040204" pitchFamily="50" charset="-128"/>
              </a:rPr>
              <a:t>年度における大阪府の被保護世帯数は</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160,136</a:t>
            </a:r>
            <a:r>
              <a:rPr lang="ja-JP" altLang="en-US" sz="1600" dirty="0">
                <a:latin typeface="Meiryo UI" panose="020B0604030504040204" pitchFamily="50" charset="-128"/>
                <a:ea typeface="Meiryo UI" panose="020B0604030504040204" pitchFamily="50" charset="-128"/>
              </a:rPr>
              <a:t>世帯、被保護人員は</a:t>
            </a:r>
            <a:r>
              <a:rPr lang="en-US" altLang="ja-JP" sz="1600" dirty="0">
                <a:latin typeface="Meiryo UI" panose="020B0604030504040204" pitchFamily="50" charset="-128"/>
                <a:ea typeface="Meiryo UI" panose="020B0604030504040204" pitchFamily="50" charset="-128"/>
              </a:rPr>
              <a:t>226,424</a:t>
            </a:r>
            <a:r>
              <a:rPr lang="ja-JP" altLang="en-US" sz="1600" dirty="0">
                <a:latin typeface="Meiryo UI" panose="020B0604030504040204" pitchFamily="50" charset="-128"/>
                <a:ea typeface="Meiryo UI" panose="020B0604030504040204" pitchFamily="50" charset="-128"/>
              </a:rPr>
              <a:t>人、</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保護率は</a:t>
            </a:r>
            <a:r>
              <a:rPr lang="en-US" altLang="ja-JP" sz="1600" dirty="0">
                <a:latin typeface="Meiryo UI" panose="020B0604030504040204" pitchFamily="50" charset="-128"/>
                <a:ea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rPr>
              <a:t>％であり、大阪市の被保護世帯</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数は</a:t>
            </a:r>
            <a:r>
              <a:rPr lang="en-US" altLang="ja-JP" sz="1600" dirty="0">
                <a:latin typeface="Meiryo UI" panose="020B0604030504040204" pitchFamily="50" charset="-128"/>
                <a:ea typeface="Meiryo UI" panose="020B0604030504040204" pitchFamily="50" charset="-128"/>
              </a:rPr>
              <a:t>86,214</a:t>
            </a:r>
            <a:r>
              <a:rPr lang="ja-JP" altLang="en-US" sz="1600" dirty="0">
                <a:latin typeface="Meiryo UI" panose="020B0604030504040204" pitchFamily="50" charset="-128"/>
                <a:ea typeface="Meiryo UI" panose="020B0604030504040204" pitchFamily="50" charset="-128"/>
              </a:rPr>
              <a:t>世帯、被保護人員は</a:t>
            </a:r>
            <a:r>
              <a:rPr lang="en-US" altLang="ja-JP" sz="1600" dirty="0">
                <a:latin typeface="Meiryo UI" panose="020B0604030504040204" pitchFamily="50" charset="-128"/>
                <a:ea typeface="Meiryo UI" panose="020B0604030504040204" pitchFamily="50" charset="-128"/>
              </a:rPr>
              <a:t>113,467</a:t>
            </a:r>
          </a:p>
          <a:p>
            <a:r>
              <a:rPr lang="ja-JP" altLang="en-US" sz="1600" dirty="0">
                <a:latin typeface="Meiryo UI" panose="020B0604030504040204" pitchFamily="50" charset="-128"/>
                <a:ea typeface="Meiryo UI" panose="020B0604030504040204" pitchFamily="50" charset="-128"/>
              </a:rPr>
              <a:t>　 人、保護率は</a:t>
            </a:r>
            <a:r>
              <a:rPr lang="en-US" altLang="ja-JP" sz="1600" dirty="0">
                <a:latin typeface="Meiryo UI" panose="020B0604030504040204" pitchFamily="50" charset="-128"/>
                <a:ea typeface="Meiryo UI" panose="020B0604030504040204" pitchFamily="50" charset="-128"/>
              </a:rPr>
              <a:t>4.3%</a:t>
            </a:r>
            <a:r>
              <a:rPr lang="ja-JP" altLang="en-US" sz="1600" dirty="0">
                <a:latin typeface="Meiryo UI" panose="020B0604030504040204" pitchFamily="50" charset="-128"/>
                <a:ea typeface="Meiryo UI" panose="020B0604030504040204" pitchFamily="50" charset="-128"/>
              </a:rPr>
              <a:t>であった。</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大阪府・大阪市ともに被保護世帯数、被保護</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人員は増加しており、特に大阪市では保護率が</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全国平均</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を大きく上回っていた。</a:t>
            </a:r>
            <a:endParaRPr lang="en-US" altLang="ja-JP" sz="16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292592" y="662543"/>
            <a:ext cx="1191352" cy="215444"/>
          </a:xfrm>
          <a:prstGeom prst="rect">
            <a:avLst/>
          </a:prstGeom>
          <a:noFill/>
        </p:spPr>
        <p:txBody>
          <a:bodyPr wrap="none" rtlCol="0">
            <a:spAutoFit/>
          </a:bodyP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世帯</a:t>
            </a:r>
            <a:r>
              <a:rPr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大阪府</a:t>
            </a:r>
            <a:r>
              <a:rPr lang="ja-JP" altLang="en-US"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大阪市</a:t>
            </a:r>
          </a:p>
        </p:txBody>
      </p:sp>
      <p:sp>
        <p:nvSpPr>
          <p:cNvPr id="35" name="スライド番号プレースホルダー 3"/>
          <p:cNvSpPr txBox="1">
            <a:spLocks/>
          </p:cNvSpPr>
          <p:nvPr/>
        </p:nvSpPr>
        <p:spPr>
          <a:xfrm>
            <a:off x="7089220" y="654232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284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2"/>
          <a:stretch>
            <a:fillRect/>
          </a:stretch>
        </p:blipFill>
        <p:spPr>
          <a:xfrm>
            <a:off x="4408081" y="692696"/>
            <a:ext cx="4700423" cy="6194073"/>
          </a:xfrm>
          <a:prstGeom prst="rect">
            <a:avLst/>
          </a:prstGeom>
        </p:spPr>
      </p:pic>
      <p:pic>
        <p:nvPicPr>
          <p:cNvPr id="7" name="図 6"/>
          <p:cNvPicPr>
            <a:picLocks noChangeAspect="1"/>
          </p:cNvPicPr>
          <p:nvPr/>
        </p:nvPicPr>
        <p:blipFill>
          <a:blip r:embed="rId3"/>
          <a:stretch>
            <a:fillRect/>
          </a:stretch>
        </p:blipFill>
        <p:spPr>
          <a:xfrm>
            <a:off x="35496" y="3625126"/>
            <a:ext cx="4554107" cy="3261643"/>
          </a:xfrm>
          <a:prstGeom prst="rect">
            <a:avLst/>
          </a:prstGeom>
        </p:spPr>
      </p:pic>
    </p:spTree>
    <p:extLst>
      <p:ext uri="{BB962C8B-B14F-4D97-AF65-F5344CB8AC3E}">
        <p14:creationId xmlns:p14="http://schemas.microsoft.com/office/powerpoint/2010/main" val="1047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219002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１．改革前の状況</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20318" y="924079"/>
            <a:ext cx="3408494" cy="3016210"/>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600" dirty="0">
                <a:latin typeface="Meiryo UI" panose="020B0604030504040204" pitchFamily="50" charset="-128"/>
                <a:ea typeface="Meiryo UI" panose="020B0604030504040204" pitchFamily="50" charset="-128"/>
              </a:rPr>
              <a:t>2007</a:t>
            </a:r>
            <a:r>
              <a:rPr lang="ja-JP" altLang="en-US" sz="1600" dirty="0">
                <a:latin typeface="Meiryo UI" panose="020B0604030504040204" pitchFamily="50" charset="-128"/>
                <a:ea typeface="Meiryo UI" panose="020B0604030504040204" pitchFamily="50" charset="-128"/>
              </a:rPr>
              <a:t>年度（月平均）における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大阪市の被保護世帯数</a:t>
            </a:r>
            <a:r>
              <a:rPr lang="en-US" altLang="ja-JP" sz="1600" dirty="0">
                <a:latin typeface="Meiryo UI" panose="020B0604030504040204" pitchFamily="50" charset="-128"/>
                <a:ea typeface="Meiryo UI" panose="020B0604030504040204" pitchFamily="50" charset="-128"/>
              </a:rPr>
              <a:t>(86,214</a:t>
            </a:r>
          </a:p>
          <a:p>
            <a:r>
              <a:rPr lang="ja-JP" altLang="en-US" sz="1600" dirty="0">
                <a:latin typeface="Meiryo UI" panose="020B0604030504040204" pitchFamily="50" charset="-128"/>
                <a:ea typeface="Meiryo UI" panose="020B0604030504040204" pitchFamily="50" charset="-128"/>
              </a:rPr>
              <a:t>　 人</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は、政令指定都市の中で突出</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して高く、保護率</a:t>
            </a:r>
            <a:r>
              <a:rPr lang="en-US" altLang="ja-JP" sz="1600" dirty="0">
                <a:latin typeface="Meiryo UI" panose="020B0604030504040204" pitchFamily="50" charset="-128"/>
                <a:ea typeface="Meiryo UI" panose="020B0604030504040204" pitchFamily="50" charset="-128"/>
              </a:rPr>
              <a:t>(4.3</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についても</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最も高い状況であった。　</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また、大阪市の生活保護費の決</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算額の推移をみると、</a:t>
            </a:r>
            <a:r>
              <a:rPr lang="en-US" altLang="ja-JP" sz="1600" dirty="0">
                <a:latin typeface="Meiryo UI" panose="020B0604030504040204" pitchFamily="50" charset="-128"/>
                <a:ea typeface="Meiryo UI" panose="020B0604030504040204" pitchFamily="50" charset="-128"/>
              </a:rPr>
              <a:t>1990</a:t>
            </a:r>
            <a:r>
              <a:rPr lang="ja-JP" altLang="en-US" sz="1600" dirty="0">
                <a:latin typeface="Meiryo UI" panose="020B0604030504040204" pitchFamily="50" charset="-128"/>
                <a:ea typeface="Meiryo UI" panose="020B0604030504040204" pitchFamily="50" charset="-128"/>
              </a:rPr>
              <a:t>年度</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以降増加し続け、</a:t>
            </a:r>
            <a:r>
              <a:rPr lang="en-US" altLang="ja-JP" sz="1600" dirty="0">
                <a:latin typeface="Meiryo UI" panose="020B0604030504040204" pitchFamily="50" charset="-128"/>
                <a:ea typeface="Meiryo UI" panose="020B0604030504040204" pitchFamily="50" charset="-128"/>
              </a:rPr>
              <a:t>2003</a:t>
            </a:r>
            <a:r>
              <a:rPr lang="ja-JP" altLang="en-US" sz="1600" dirty="0">
                <a:latin typeface="Meiryo UI" panose="020B0604030504040204" pitchFamily="50" charset="-128"/>
                <a:ea typeface="Meiryo UI" panose="020B0604030504040204" pitchFamily="50" charset="-128"/>
              </a:rPr>
              <a:t>年度には</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億円を超え、</a:t>
            </a:r>
            <a:r>
              <a:rPr lang="en-US" altLang="ja-JP" sz="1600" dirty="0">
                <a:latin typeface="Meiryo UI" panose="020B0604030504040204" pitchFamily="50" charset="-128"/>
                <a:ea typeface="Meiryo UI" panose="020B0604030504040204" pitchFamily="50" charset="-128"/>
              </a:rPr>
              <a:t>2007</a:t>
            </a:r>
            <a:r>
              <a:rPr lang="ja-JP" altLang="en-US" sz="1600" dirty="0">
                <a:latin typeface="Meiryo UI" panose="020B0604030504040204" pitchFamily="50" charset="-128"/>
                <a:ea typeface="Meiryo UI" panose="020B0604030504040204" pitchFamily="50" charset="-128"/>
              </a:rPr>
              <a:t>年度は</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2,324</a:t>
            </a:r>
            <a:r>
              <a:rPr lang="ja-JP" altLang="en-US" sz="1600" dirty="0">
                <a:latin typeface="Meiryo UI" panose="020B0604030504040204" pitchFamily="50" charset="-128"/>
                <a:ea typeface="Meiryo UI" panose="020B0604030504040204" pitchFamily="50" charset="-128"/>
              </a:rPr>
              <a:t>億円であった。</a:t>
            </a:r>
            <a:endParaRPr lang="en-US" altLang="ja-JP" sz="16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23" name="スライド番号プレースホルダー 3"/>
          <p:cNvSpPr txBox="1">
            <a:spLocks/>
          </p:cNvSpPr>
          <p:nvPr/>
        </p:nvSpPr>
        <p:spPr>
          <a:xfrm>
            <a:off x="7072808"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285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2"/>
          <a:stretch>
            <a:fillRect/>
          </a:stretch>
        </p:blipFill>
        <p:spPr>
          <a:xfrm>
            <a:off x="3340105" y="746706"/>
            <a:ext cx="5803895" cy="3176291"/>
          </a:xfrm>
          <a:prstGeom prst="rect">
            <a:avLst/>
          </a:prstGeom>
        </p:spPr>
      </p:pic>
      <p:pic>
        <p:nvPicPr>
          <p:cNvPr id="5" name="図 4"/>
          <p:cNvPicPr>
            <a:picLocks noChangeAspect="1"/>
          </p:cNvPicPr>
          <p:nvPr/>
        </p:nvPicPr>
        <p:blipFill>
          <a:blip r:embed="rId3"/>
          <a:stretch>
            <a:fillRect/>
          </a:stretch>
        </p:blipFill>
        <p:spPr>
          <a:xfrm>
            <a:off x="35496" y="3776028"/>
            <a:ext cx="3785944" cy="3017782"/>
          </a:xfrm>
          <a:prstGeom prst="rect">
            <a:avLst/>
          </a:prstGeom>
        </p:spPr>
      </p:pic>
      <p:pic>
        <p:nvPicPr>
          <p:cNvPr id="6" name="図 5"/>
          <p:cNvPicPr>
            <a:picLocks noChangeAspect="1"/>
          </p:cNvPicPr>
          <p:nvPr/>
        </p:nvPicPr>
        <p:blipFill>
          <a:blip r:embed="rId4"/>
          <a:stretch>
            <a:fillRect/>
          </a:stretch>
        </p:blipFill>
        <p:spPr>
          <a:xfrm>
            <a:off x="3779912" y="3861048"/>
            <a:ext cx="5395428" cy="2938527"/>
          </a:xfrm>
          <a:prstGeom prst="rect">
            <a:avLst/>
          </a:prstGeom>
        </p:spPr>
      </p:pic>
    </p:spTree>
    <p:extLst>
      <p:ext uri="{BB962C8B-B14F-4D97-AF65-F5344CB8AC3E}">
        <p14:creationId xmlns:p14="http://schemas.microsoft.com/office/powerpoint/2010/main" val="236214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1631" y="128787"/>
            <a:ext cx="2614818"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．主な改革取組経過</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353369872"/>
              </p:ext>
            </p:extLst>
          </p:nvPr>
        </p:nvGraphicFramePr>
        <p:xfrm>
          <a:off x="226042" y="494678"/>
          <a:ext cx="8691923" cy="6234562"/>
        </p:xfrm>
        <a:graphic>
          <a:graphicData uri="http://schemas.openxmlformats.org/drawingml/2006/table">
            <a:tbl>
              <a:tblPr>
                <a:tableStyleId>{E8B1032C-EA38-4F05-BA0D-38AFFFC7BED3}</a:tableStyleId>
              </a:tblPr>
              <a:tblGrid>
                <a:gridCol w="718901">
                  <a:extLst>
                    <a:ext uri="{9D8B030D-6E8A-4147-A177-3AD203B41FA5}">
                      <a16:colId xmlns:a16="http://schemas.microsoft.com/office/drawing/2014/main" val="20000"/>
                    </a:ext>
                  </a:extLst>
                </a:gridCol>
                <a:gridCol w="243777">
                  <a:extLst>
                    <a:ext uri="{9D8B030D-6E8A-4147-A177-3AD203B41FA5}">
                      <a16:colId xmlns:a16="http://schemas.microsoft.com/office/drawing/2014/main" val="20001"/>
                    </a:ext>
                  </a:extLst>
                </a:gridCol>
                <a:gridCol w="515283">
                  <a:extLst>
                    <a:ext uri="{9D8B030D-6E8A-4147-A177-3AD203B41FA5}">
                      <a16:colId xmlns:a16="http://schemas.microsoft.com/office/drawing/2014/main" val="20002"/>
                    </a:ext>
                  </a:extLst>
                </a:gridCol>
                <a:gridCol w="515283">
                  <a:extLst>
                    <a:ext uri="{9D8B030D-6E8A-4147-A177-3AD203B41FA5}">
                      <a16:colId xmlns:a16="http://schemas.microsoft.com/office/drawing/2014/main" val="20003"/>
                    </a:ext>
                  </a:extLst>
                </a:gridCol>
                <a:gridCol w="515283">
                  <a:extLst>
                    <a:ext uri="{9D8B030D-6E8A-4147-A177-3AD203B41FA5}">
                      <a16:colId xmlns:a16="http://schemas.microsoft.com/office/drawing/2014/main" val="20004"/>
                    </a:ext>
                  </a:extLst>
                </a:gridCol>
                <a:gridCol w="515283">
                  <a:extLst>
                    <a:ext uri="{9D8B030D-6E8A-4147-A177-3AD203B41FA5}">
                      <a16:colId xmlns:a16="http://schemas.microsoft.com/office/drawing/2014/main" val="20005"/>
                    </a:ext>
                  </a:extLst>
                </a:gridCol>
                <a:gridCol w="515283">
                  <a:extLst>
                    <a:ext uri="{9D8B030D-6E8A-4147-A177-3AD203B41FA5}">
                      <a16:colId xmlns:a16="http://schemas.microsoft.com/office/drawing/2014/main" val="20006"/>
                    </a:ext>
                  </a:extLst>
                </a:gridCol>
                <a:gridCol w="515283">
                  <a:extLst>
                    <a:ext uri="{9D8B030D-6E8A-4147-A177-3AD203B41FA5}">
                      <a16:colId xmlns:a16="http://schemas.microsoft.com/office/drawing/2014/main" val="20007"/>
                    </a:ext>
                  </a:extLst>
                </a:gridCol>
                <a:gridCol w="515283">
                  <a:extLst>
                    <a:ext uri="{9D8B030D-6E8A-4147-A177-3AD203B41FA5}">
                      <a16:colId xmlns:a16="http://schemas.microsoft.com/office/drawing/2014/main" val="20008"/>
                    </a:ext>
                  </a:extLst>
                </a:gridCol>
                <a:gridCol w="515283">
                  <a:extLst>
                    <a:ext uri="{9D8B030D-6E8A-4147-A177-3AD203B41FA5}">
                      <a16:colId xmlns:a16="http://schemas.microsoft.com/office/drawing/2014/main" val="20009"/>
                    </a:ext>
                  </a:extLst>
                </a:gridCol>
                <a:gridCol w="515283">
                  <a:extLst>
                    <a:ext uri="{9D8B030D-6E8A-4147-A177-3AD203B41FA5}">
                      <a16:colId xmlns:a16="http://schemas.microsoft.com/office/drawing/2014/main" val="20010"/>
                    </a:ext>
                  </a:extLst>
                </a:gridCol>
                <a:gridCol w="515283">
                  <a:extLst>
                    <a:ext uri="{9D8B030D-6E8A-4147-A177-3AD203B41FA5}">
                      <a16:colId xmlns:a16="http://schemas.microsoft.com/office/drawing/2014/main" val="20011"/>
                    </a:ext>
                  </a:extLst>
                </a:gridCol>
                <a:gridCol w="515283">
                  <a:extLst>
                    <a:ext uri="{9D8B030D-6E8A-4147-A177-3AD203B41FA5}">
                      <a16:colId xmlns:a16="http://schemas.microsoft.com/office/drawing/2014/main" val="20012"/>
                    </a:ext>
                  </a:extLst>
                </a:gridCol>
                <a:gridCol w="515283">
                  <a:extLst>
                    <a:ext uri="{9D8B030D-6E8A-4147-A177-3AD203B41FA5}">
                      <a16:colId xmlns:a16="http://schemas.microsoft.com/office/drawing/2014/main" val="4285075063"/>
                    </a:ext>
                  </a:extLst>
                </a:gridCol>
                <a:gridCol w="515283">
                  <a:extLst>
                    <a:ext uri="{9D8B030D-6E8A-4147-A177-3AD203B41FA5}">
                      <a16:colId xmlns:a16="http://schemas.microsoft.com/office/drawing/2014/main" val="532077548"/>
                    </a:ext>
                  </a:extLst>
                </a:gridCol>
                <a:gridCol w="515283">
                  <a:extLst>
                    <a:ext uri="{9D8B030D-6E8A-4147-A177-3AD203B41FA5}">
                      <a16:colId xmlns:a16="http://schemas.microsoft.com/office/drawing/2014/main" val="3917641398"/>
                    </a:ext>
                  </a:extLst>
                </a:gridCol>
                <a:gridCol w="515283">
                  <a:extLst>
                    <a:ext uri="{9D8B030D-6E8A-4147-A177-3AD203B41FA5}">
                      <a16:colId xmlns:a16="http://schemas.microsoft.com/office/drawing/2014/main" val="1914200880"/>
                    </a:ext>
                  </a:extLst>
                </a:gridCol>
              </a:tblGrid>
              <a:tr h="246086">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u="none" strike="noStrike" dirty="0">
                          <a:solidFill>
                            <a:schemeClr val="bg1"/>
                          </a:solidFill>
                          <a:effectLst/>
                          <a:latin typeface="Meiryo UI" panose="020B0604030504040204" pitchFamily="50" charset="-128"/>
                          <a:ea typeface="Meiryo UI" panose="020B0604030504040204" pitchFamily="50" charset="-128"/>
                        </a:rPr>
                        <a:t>2008</a:t>
                      </a:r>
                      <a:endParaRPr lang="ja-JP" altLang="en-US" sz="105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bg1"/>
                          </a:solidFill>
                          <a:effectLst/>
                          <a:latin typeface="Meiryo UI" panose="020B0604030504040204" pitchFamily="50" charset="-128"/>
                          <a:ea typeface="Meiryo UI" panose="020B0604030504040204" pitchFamily="50" charset="-128"/>
                        </a:rPr>
                        <a:t>2009</a:t>
                      </a:r>
                      <a:endParaRPr lang="ja-JP" altLang="en-US" sz="105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u="none" strike="noStrike" kern="1200" dirty="0">
                          <a:solidFill>
                            <a:schemeClr val="bg1"/>
                          </a:solidFill>
                          <a:effectLst/>
                          <a:latin typeface="Meiryo UI" panose="020B0604030504040204" pitchFamily="50" charset="-128"/>
                          <a:ea typeface="Meiryo UI" panose="020B0604030504040204" pitchFamily="50" charset="-128"/>
                          <a:cs typeface="+mn-cs"/>
                        </a:rPr>
                        <a:t>2010</a:t>
                      </a:r>
                      <a:endParaRPr kumimoji="1" lang="ja-JP" altLang="en-US" sz="105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u="none" strike="noStrike" kern="1200" dirty="0">
                          <a:solidFill>
                            <a:schemeClr val="bg1"/>
                          </a:solidFill>
                          <a:effectLst/>
                          <a:latin typeface="Meiryo UI" panose="020B0604030504040204" pitchFamily="50" charset="-128"/>
                          <a:ea typeface="Meiryo UI" panose="020B0604030504040204" pitchFamily="50" charset="-128"/>
                          <a:cs typeface="+mn-cs"/>
                        </a:rPr>
                        <a:t>2011</a:t>
                      </a:r>
                      <a:endParaRPr kumimoji="1" lang="ja-JP" altLang="en-US" sz="105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u="none" strike="noStrike" kern="1200" dirty="0">
                          <a:solidFill>
                            <a:schemeClr val="bg1"/>
                          </a:solidFill>
                          <a:effectLst/>
                          <a:latin typeface="Meiryo UI" panose="020B0604030504040204" pitchFamily="50" charset="-128"/>
                          <a:ea typeface="Meiryo UI" panose="020B0604030504040204" pitchFamily="50" charset="-128"/>
                          <a:cs typeface="+mn-cs"/>
                        </a:rPr>
                        <a:t>2012</a:t>
                      </a:r>
                      <a:endParaRPr kumimoji="1" lang="ja-JP" altLang="en-US" sz="105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u="none" strike="noStrike" kern="1200" dirty="0">
                          <a:solidFill>
                            <a:schemeClr val="bg1"/>
                          </a:solidFill>
                          <a:effectLst/>
                          <a:latin typeface="Meiryo UI" panose="020B0604030504040204" pitchFamily="50" charset="-128"/>
                          <a:ea typeface="Meiryo UI" panose="020B0604030504040204" pitchFamily="50" charset="-128"/>
                          <a:cs typeface="+mn-cs"/>
                        </a:rPr>
                        <a:t>2013</a:t>
                      </a:r>
                      <a:endParaRPr kumimoji="1" lang="ja-JP" altLang="en-US" sz="105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u="none" strike="noStrike" kern="1200" dirty="0">
                          <a:solidFill>
                            <a:schemeClr val="bg1"/>
                          </a:solidFill>
                          <a:effectLst/>
                          <a:latin typeface="Meiryo UI" panose="020B0604030504040204" pitchFamily="50" charset="-128"/>
                          <a:ea typeface="Meiryo UI" panose="020B0604030504040204" pitchFamily="50" charset="-128"/>
                          <a:cs typeface="+mn-cs"/>
                        </a:rPr>
                        <a:t>2014</a:t>
                      </a:r>
                      <a:endParaRPr kumimoji="1" lang="ja-JP" altLang="en-US" sz="105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u="none" strike="noStrike" kern="1200" dirty="0">
                          <a:solidFill>
                            <a:schemeClr val="bg1"/>
                          </a:solidFill>
                          <a:effectLst/>
                          <a:latin typeface="Meiryo UI" panose="020B0604030504040204" pitchFamily="50" charset="-128"/>
                          <a:ea typeface="Meiryo UI" panose="020B0604030504040204" pitchFamily="50" charset="-128"/>
                          <a:cs typeface="+mn-cs"/>
                        </a:rPr>
                        <a:t>2015</a:t>
                      </a:r>
                      <a:endParaRPr kumimoji="1" lang="ja-JP" altLang="en-US" sz="105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algn="ctr" fontAlgn="ctr"/>
                      <a:r>
                        <a:rPr lang="en-US" altLang="ja-JP" sz="1050" u="none" strike="noStrike" dirty="0">
                          <a:solidFill>
                            <a:schemeClr val="bg1"/>
                          </a:solidFill>
                          <a:effectLst/>
                          <a:latin typeface="Meiryo UI" panose="020B0604030504040204" pitchFamily="50" charset="-128"/>
                          <a:ea typeface="Meiryo UI" panose="020B0604030504040204" pitchFamily="50" charset="-128"/>
                        </a:rPr>
                        <a:t>2</a:t>
                      </a:r>
                      <a:r>
                        <a:rPr kumimoji="1" lang="en-US" altLang="ja-JP" sz="1050" u="none" strike="noStrike" kern="1200" dirty="0">
                          <a:solidFill>
                            <a:schemeClr val="bg1"/>
                          </a:solidFill>
                          <a:effectLst/>
                          <a:latin typeface="Meiryo UI" panose="020B0604030504040204" pitchFamily="50" charset="-128"/>
                          <a:ea typeface="Meiryo UI" panose="020B0604030504040204" pitchFamily="50" charset="-128"/>
                          <a:cs typeface="+mn-cs"/>
                        </a:rPr>
                        <a:t>016</a:t>
                      </a:r>
                      <a:endParaRPr kumimoji="1" lang="ja-JP" altLang="en-US" sz="105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algn="ctr" fontAlgn="ctr"/>
                      <a:r>
                        <a:rPr kumimoji="1" lang="en-US" altLang="ja-JP" sz="1050" u="none" strike="noStrike" kern="1200" dirty="0">
                          <a:solidFill>
                            <a:schemeClr val="bg1"/>
                          </a:solidFill>
                          <a:effectLst/>
                          <a:latin typeface="Meiryo UI" panose="020B0604030504040204" pitchFamily="50" charset="-128"/>
                          <a:ea typeface="Meiryo UI" panose="020B0604030504040204" pitchFamily="50" charset="-128"/>
                          <a:cs typeface="+mn-cs"/>
                        </a:rPr>
                        <a:t>2017</a:t>
                      </a:r>
                      <a:endParaRPr kumimoji="1" lang="ja-JP" altLang="en-US" sz="105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050" u="none" strike="noStrike" dirty="0">
                          <a:solidFill>
                            <a:schemeClr val="bg1"/>
                          </a:solidFill>
                          <a:effectLst/>
                          <a:latin typeface="Meiryo UI" panose="020B0604030504040204" pitchFamily="50" charset="-128"/>
                          <a:ea typeface="Meiryo UI" panose="020B0604030504040204" pitchFamily="50" charset="-128"/>
                        </a:rPr>
                        <a:t>2</a:t>
                      </a:r>
                      <a:r>
                        <a:rPr kumimoji="1" lang="en-US" altLang="ja-JP" sz="1050" u="none" strike="noStrike" kern="1200" dirty="0">
                          <a:solidFill>
                            <a:schemeClr val="bg1"/>
                          </a:solidFill>
                          <a:effectLst/>
                          <a:latin typeface="Meiryo UI" panose="020B0604030504040204" pitchFamily="50" charset="-128"/>
                          <a:ea typeface="Meiryo UI" panose="020B0604030504040204" pitchFamily="50" charset="-128"/>
                          <a:cs typeface="+mn-cs"/>
                        </a:rPr>
                        <a:t>018</a:t>
                      </a:r>
                      <a:endParaRPr kumimoji="1" lang="ja-JP" altLang="en-US" sz="105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050" u="none" strike="noStrike" kern="1200" dirty="0">
                          <a:solidFill>
                            <a:schemeClr val="bg1"/>
                          </a:solidFill>
                          <a:effectLst/>
                          <a:latin typeface="Meiryo UI" panose="020B0604030504040204" pitchFamily="50" charset="-128"/>
                          <a:ea typeface="Meiryo UI" panose="020B0604030504040204" pitchFamily="50" charset="-128"/>
                          <a:cs typeface="+mn-cs"/>
                        </a:rPr>
                        <a:t>2019</a:t>
                      </a:r>
                      <a:endParaRPr kumimoji="1" lang="ja-JP" altLang="en-US" sz="105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050" u="none" strike="noStrike" kern="1200" dirty="0">
                          <a:solidFill>
                            <a:schemeClr val="bg1"/>
                          </a:solidFill>
                          <a:effectLst/>
                          <a:latin typeface="Meiryo UI" panose="020B0604030504040204" pitchFamily="50" charset="-128"/>
                          <a:ea typeface="Meiryo UI" panose="020B0604030504040204" pitchFamily="50" charset="-128"/>
                          <a:cs typeface="+mn-cs"/>
                        </a:rPr>
                        <a:t>2020</a:t>
                      </a:r>
                      <a:endParaRPr kumimoji="1" lang="ja-JP" altLang="en-US" sz="105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050" u="none" strike="noStrike" kern="1200" dirty="0">
                          <a:solidFill>
                            <a:schemeClr val="bg1"/>
                          </a:solidFill>
                          <a:effectLst/>
                          <a:latin typeface="Meiryo UI" panose="020B0604030504040204" pitchFamily="50" charset="-128"/>
                          <a:ea typeface="Meiryo UI" panose="020B0604030504040204" pitchFamily="50" charset="-128"/>
                          <a:cs typeface="+mn-cs"/>
                        </a:rPr>
                        <a:t>2021</a:t>
                      </a:r>
                      <a:endParaRPr kumimoji="1" lang="ja-JP" altLang="en-US" sz="105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050" u="none" strike="noStrike" kern="1200" dirty="0">
                          <a:solidFill>
                            <a:schemeClr val="bg1"/>
                          </a:solidFill>
                          <a:effectLst/>
                          <a:latin typeface="Meiryo UI" panose="020B0604030504040204" pitchFamily="50" charset="-128"/>
                          <a:ea typeface="Meiryo UI" panose="020B0604030504040204" pitchFamily="50" charset="-128"/>
                          <a:cs typeface="+mn-cs"/>
                        </a:rPr>
                        <a:t>2022</a:t>
                      </a:r>
                      <a:endParaRPr kumimoji="1" lang="ja-JP" altLang="en-US" sz="105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363" marR="9363" marT="9363" marB="0" anchor="ctr">
                    <a:solidFill>
                      <a:schemeClr val="accent6"/>
                    </a:solidFill>
                  </a:tcPr>
                </a:tc>
                <a:extLst>
                  <a:ext uri="{0D108BD9-81ED-4DB2-BD59-A6C34878D82A}">
                    <a16:rowId xmlns:a16="http://schemas.microsoft.com/office/drawing/2014/main" val="10000"/>
                  </a:ext>
                </a:extLst>
              </a:tr>
              <a:tr h="1497119">
                <a:tc>
                  <a:txBody>
                    <a:bodyPr/>
                    <a:lstStyle/>
                    <a:p>
                      <a:pPr algn="ctr" fontAlgn="ctr"/>
                      <a:r>
                        <a:rPr kumimoji="1" lang="en-US" altLang="ja-JP" sz="1200" b="1" kern="1200" dirty="0">
                          <a:solidFill>
                            <a:schemeClr val="tx1"/>
                          </a:solidFill>
                          <a:latin typeface="Meiryo UI" panose="020B0604030504040204" pitchFamily="50" charset="-128"/>
                          <a:ea typeface="Meiryo UI" panose="020B0604030504040204" pitchFamily="50" charset="-128"/>
                          <a:cs typeface="+mn-cs"/>
                        </a:rPr>
                        <a:t>(1)</a:t>
                      </a:r>
                    </a:p>
                    <a:p>
                      <a:pPr algn="ctr" fontAlgn="ctr"/>
                      <a:r>
                        <a:rPr kumimoji="1" lang="ja-JP" altLang="en-US" sz="1200" b="1" kern="1200" dirty="0">
                          <a:solidFill>
                            <a:schemeClr val="tx1"/>
                          </a:solidFill>
                          <a:latin typeface="Meiryo UI" panose="020B0604030504040204" pitchFamily="50" charset="-128"/>
                          <a:ea typeface="Meiryo UI" panose="020B0604030504040204" pitchFamily="50" charset="-128"/>
                          <a:cs typeface="+mn-cs"/>
                        </a:rPr>
                        <a:t>就労自立支援</a:t>
                      </a:r>
                      <a:endParaRPr kumimoji="1" lang="en-US" altLang="ja-JP" sz="1200" b="1" kern="1200" dirty="0">
                        <a:solidFill>
                          <a:schemeClr val="tx1"/>
                        </a:solidFill>
                        <a:latin typeface="Meiryo UI" panose="020B0604030504040204" pitchFamily="50" charset="-128"/>
                        <a:ea typeface="Meiryo UI" panose="020B0604030504040204" pitchFamily="50" charset="-128"/>
                        <a:cs typeface="+mn-cs"/>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1497119">
                <a:tc>
                  <a:txBody>
                    <a:bodyPr/>
                    <a:lstStyle/>
                    <a:p>
                      <a:pPr algn="ctr" fontAlgn="ctr"/>
                      <a:r>
                        <a:rPr kumimoji="1" lang="en-US" altLang="ja-JP" sz="1200" b="1" kern="1200" dirty="0">
                          <a:solidFill>
                            <a:schemeClr val="tx1"/>
                          </a:solidFill>
                          <a:latin typeface="Meiryo UI" panose="020B0604030504040204" pitchFamily="50" charset="-128"/>
                          <a:ea typeface="Meiryo UI" panose="020B0604030504040204" pitchFamily="50" charset="-128"/>
                          <a:cs typeface="+mn-cs"/>
                        </a:rPr>
                        <a:t>(2)</a:t>
                      </a:r>
                    </a:p>
                    <a:p>
                      <a:pPr algn="ctr" fontAlgn="ctr"/>
                      <a:r>
                        <a:rPr kumimoji="1" lang="ja-JP" altLang="en-US" sz="1200" b="1" kern="1200" dirty="0">
                          <a:solidFill>
                            <a:schemeClr val="tx1"/>
                          </a:solidFill>
                          <a:latin typeface="Meiryo UI" panose="020B0604030504040204" pitchFamily="50" charset="-128"/>
                          <a:ea typeface="Meiryo UI" panose="020B0604030504040204" pitchFamily="50" charset="-128"/>
                          <a:cs typeface="+mn-cs"/>
                        </a:rPr>
                        <a:t>医療扶助の適正化</a:t>
                      </a:r>
                      <a:endParaRPr kumimoji="1" lang="en-US" altLang="ja-JP" sz="1200" b="1" kern="1200" dirty="0">
                        <a:solidFill>
                          <a:schemeClr val="tx1"/>
                        </a:solidFill>
                        <a:latin typeface="Meiryo UI" panose="020B0604030504040204" pitchFamily="50" charset="-128"/>
                        <a:ea typeface="Meiryo UI" panose="020B0604030504040204" pitchFamily="50" charset="-128"/>
                        <a:cs typeface="+mn-cs"/>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r h="1497119">
                <a:tc>
                  <a:txBody>
                    <a:bodyPr/>
                    <a:lstStyle/>
                    <a:p>
                      <a:pPr algn="ctr" fontAlgn="ctr"/>
                      <a:r>
                        <a:rPr kumimoji="1" lang="en-US" altLang="ja-JP" sz="1200" b="1" kern="1200" dirty="0">
                          <a:solidFill>
                            <a:schemeClr val="tx1"/>
                          </a:solidFill>
                          <a:latin typeface="Meiryo UI" panose="020B0604030504040204" pitchFamily="50" charset="-128"/>
                          <a:ea typeface="Meiryo UI" panose="020B0604030504040204" pitchFamily="50" charset="-128"/>
                          <a:cs typeface="+mn-cs"/>
                        </a:rPr>
                        <a:t>(3)</a:t>
                      </a:r>
                    </a:p>
                    <a:p>
                      <a:pPr algn="ctr" fontAlgn="ctr"/>
                      <a:r>
                        <a:rPr kumimoji="1" lang="ja-JP" altLang="en-US" sz="1200" b="1" kern="1200" dirty="0">
                          <a:solidFill>
                            <a:schemeClr val="tx1"/>
                          </a:solidFill>
                          <a:latin typeface="Meiryo UI" panose="020B0604030504040204" pitchFamily="50" charset="-128"/>
                          <a:ea typeface="Meiryo UI" panose="020B0604030504040204" pitchFamily="50" charset="-128"/>
                          <a:cs typeface="+mn-cs"/>
                        </a:rPr>
                        <a:t>不正受給対策</a:t>
                      </a:r>
                      <a:endParaRPr kumimoji="1" lang="en-US" altLang="ja-JP" sz="1200" b="1" kern="1200" dirty="0">
                        <a:solidFill>
                          <a:schemeClr val="tx1"/>
                        </a:solidFill>
                        <a:latin typeface="Meiryo UI" panose="020B0604030504040204" pitchFamily="50" charset="-128"/>
                        <a:ea typeface="Meiryo UI" panose="020B0604030504040204" pitchFamily="50" charset="-128"/>
                        <a:cs typeface="+mn-cs"/>
                      </a:endParaRPr>
                    </a:p>
                    <a:p>
                      <a:pPr algn="ctr" fontAlgn="ctr"/>
                      <a:endParaRPr kumimoji="1" lang="en-US" altLang="ja-JP" sz="1200" b="1" kern="1200" dirty="0">
                        <a:solidFill>
                          <a:schemeClr val="tx1"/>
                        </a:solidFill>
                        <a:latin typeface="Meiryo UI" panose="020B0604030504040204" pitchFamily="50" charset="-128"/>
                        <a:ea typeface="Meiryo UI" panose="020B0604030504040204" pitchFamily="50" charset="-128"/>
                        <a:cs typeface="+mn-cs"/>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3"/>
                  </a:ext>
                </a:extLst>
              </a:tr>
              <a:tr h="149711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latin typeface="Meiryo UI" panose="020B0604030504040204" pitchFamily="50" charset="-128"/>
                          <a:ea typeface="Meiryo UI" panose="020B0604030504040204" pitchFamily="50" charset="-128"/>
                        </a:rPr>
                        <a:t>(4)</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国への</a:t>
                      </a:r>
                      <a:endParaRPr kumimoji="1" lang="en-US" altLang="ja-JP" sz="1200" b="1" dirty="0">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制度改革提案・要望</a:t>
                      </a:r>
                      <a:endParaRPr kumimoji="1" lang="en-US" altLang="ja-JP" sz="1200" b="1" dirty="0">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136" name="角丸四角形 135"/>
          <p:cNvSpPr/>
          <p:nvPr/>
        </p:nvSpPr>
        <p:spPr>
          <a:xfrm>
            <a:off x="972768" y="1051708"/>
            <a:ext cx="180000" cy="629364"/>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cxnSp>
        <p:nvCxnSpPr>
          <p:cNvPr id="91" name="直線矢印コネクタ 90"/>
          <p:cNvCxnSpPr/>
          <p:nvPr/>
        </p:nvCxnSpPr>
        <p:spPr>
          <a:xfrm>
            <a:off x="1193800" y="5355166"/>
            <a:ext cx="7732786" cy="17469"/>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93" name="大かっこ 92"/>
          <p:cNvSpPr/>
          <p:nvPr/>
        </p:nvSpPr>
        <p:spPr>
          <a:xfrm>
            <a:off x="1724934" y="5466633"/>
            <a:ext cx="472467" cy="101179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貧困ビジネス事業に対する規制と貧困者支援の強化など</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項目を要望</a:t>
            </a:r>
            <a:endParaRPr lang="en-US" altLang="ja-JP" sz="800" dirty="0">
              <a:latin typeface="Meiryo UI" panose="020B0604030504040204" pitchFamily="50" charset="-128"/>
              <a:ea typeface="Meiryo UI" panose="020B0604030504040204" pitchFamily="50" charset="-128"/>
            </a:endParaRPr>
          </a:p>
        </p:txBody>
      </p:sp>
      <p:sp>
        <p:nvSpPr>
          <p:cNvPr id="94" name="大かっこ 93"/>
          <p:cNvSpPr/>
          <p:nvPr/>
        </p:nvSpPr>
        <p:spPr>
          <a:xfrm>
            <a:off x="2241812" y="5463166"/>
            <a:ext cx="469244" cy="101526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中国残留邦人の生活保護申請に関する取り扱い等について</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要望</a:t>
            </a:r>
            <a:endParaRPr lang="en-US" altLang="ja-JP" sz="800" dirty="0">
              <a:latin typeface="Meiryo UI" panose="020B0604030504040204" pitchFamily="50" charset="-128"/>
              <a:ea typeface="Meiryo UI" panose="020B0604030504040204" pitchFamily="50" charset="-128"/>
            </a:endParaRPr>
          </a:p>
        </p:txBody>
      </p:sp>
      <p:sp>
        <p:nvSpPr>
          <p:cNvPr id="95" name="フローチャート: 結合子 58"/>
          <p:cNvSpPr>
            <a:spLocks noChangeAspect="1"/>
          </p:cNvSpPr>
          <p:nvPr/>
        </p:nvSpPr>
        <p:spPr>
          <a:xfrm>
            <a:off x="2421242" y="530116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6" name="大かっこ 95"/>
          <p:cNvSpPr/>
          <p:nvPr/>
        </p:nvSpPr>
        <p:spPr>
          <a:xfrm>
            <a:off x="3266485" y="5463166"/>
            <a:ext cx="476409" cy="65407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生活保護制度の抜本的改革</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にかかる</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提案 </a:t>
            </a:r>
            <a:endParaRPr lang="en-US" altLang="ja-JP" sz="800" dirty="0">
              <a:latin typeface="Meiryo UI" panose="020B0604030504040204" pitchFamily="50" charset="-128"/>
              <a:ea typeface="Meiryo UI" panose="020B0604030504040204" pitchFamily="50" charset="-128"/>
            </a:endParaRPr>
          </a:p>
        </p:txBody>
      </p:sp>
      <p:sp>
        <p:nvSpPr>
          <p:cNvPr id="97" name="フローチャート: 結合子 58"/>
          <p:cNvSpPr>
            <a:spLocks noChangeAspect="1"/>
          </p:cNvSpPr>
          <p:nvPr/>
        </p:nvSpPr>
        <p:spPr>
          <a:xfrm>
            <a:off x="3450689" y="530453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8" name="大かっこ 97"/>
          <p:cNvSpPr/>
          <p:nvPr/>
        </p:nvSpPr>
        <p:spPr>
          <a:xfrm>
            <a:off x="4291344" y="5467539"/>
            <a:ext cx="484381" cy="49938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住宅扶助に関する要望</a:t>
            </a:r>
            <a:endParaRPr lang="en-US" altLang="ja-JP" sz="800" dirty="0">
              <a:latin typeface="Meiryo UI" panose="020B0604030504040204" pitchFamily="50" charset="-128"/>
              <a:ea typeface="Meiryo UI" panose="020B0604030504040204" pitchFamily="50" charset="-128"/>
            </a:endParaRPr>
          </a:p>
        </p:txBody>
      </p:sp>
      <p:sp>
        <p:nvSpPr>
          <p:cNvPr id="100" name="大かっこ 99"/>
          <p:cNvSpPr/>
          <p:nvPr/>
        </p:nvSpPr>
        <p:spPr>
          <a:xfrm>
            <a:off x="3270510" y="6148790"/>
            <a:ext cx="480575" cy="53458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遺留金の事務処理に関する要望</a:t>
            </a:r>
            <a:endParaRPr lang="en-US" altLang="ja-JP" sz="800" dirty="0">
              <a:latin typeface="Meiryo UI" panose="020B0604030504040204" pitchFamily="50" charset="-128"/>
              <a:ea typeface="Meiryo UI" panose="020B0604030504040204" pitchFamily="50" charset="-128"/>
            </a:endParaRPr>
          </a:p>
        </p:txBody>
      </p:sp>
      <p:sp>
        <p:nvSpPr>
          <p:cNvPr id="101" name="フローチャート: 結合子 58"/>
          <p:cNvSpPr>
            <a:spLocks noChangeAspect="1"/>
          </p:cNvSpPr>
          <p:nvPr/>
        </p:nvSpPr>
        <p:spPr>
          <a:xfrm>
            <a:off x="4477077" y="530838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2" name="大かっこ 101"/>
          <p:cNvSpPr/>
          <p:nvPr/>
        </p:nvSpPr>
        <p:spPr>
          <a:xfrm>
            <a:off x="4297737" y="6008816"/>
            <a:ext cx="471322" cy="57930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遺留金に係る取り扱いに関する要望</a:t>
            </a:r>
            <a:endParaRPr lang="en-US" altLang="ja-JP" sz="800" dirty="0">
              <a:latin typeface="Meiryo UI" panose="020B0604030504040204" pitchFamily="50" charset="-128"/>
              <a:ea typeface="Meiryo UI" panose="020B0604030504040204" pitchFamily="50" charset="-128"/>
            </a:endParaRPr>
          </a:p>
        </p:txBody>
      </p:sp>
      <p:cxnSp>
        <p:nvCxnSpPr>
          <p:cNvPr id="74" name="直線矢印コネクタ 73"/>
          <p:cNvCxnSpPr/>
          <p:nvPr/>
        </p:nvCxnSpPr>
        <p:spPr>
          <a:xfrm flipV="1">
            <a:off x="1193800" y="876557"/>
            <a:ext cx="7724165" cy="3877"/>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76" name="大かっこ 75"/>
          <p:cNvSpPr/>
          <p:nvPr/>
        </p:nvSpPr>
        <p:spPr>
          <a:xfrm>
            <a:off x="1730165" y="974432"/>
            <a:ext cx="980891" cy="465013"/>
          </a:xfrm>
          <a:prstGeom prst="bracketPair">
            <a:avLst>
              <a:gd name="adj" fmla="val 10128"/>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総合就職サポート事業を</a:t>
            </a:r>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区でモデル実施</a:t>
            </a:r>
            <a:endParaRPr lang="en-US" altLang="ja-JP" sz="800" dirty="0">
              <a:latin typeface="Meiryo UI" panose="020B0604030504040204" pitchFamily="50" charset="-128"/>
              <a:ea typeface="Meiryo UI" panose="020B0604030504040204" pitchFamily="50" charset="-128"/>
            </a:endParaRPr>
          </a:p>
        </p:txBody>
      </p:sp>
      <p:sp>
        <p:nvSpPr>
          <p:cNvPr id="78" name="大かっこ 77"/>
          <p:cNvSpPr/>
          <p:nvPr/>
        </p:nvSpPr>
        <p:spPr>
          <a:xfrm>
            <a:off x="2769390" y="973733"/>
            <a:ext cx="446111" cy="79515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総合就職サポート事業を全区で実施</a:t>
            </a:r>
            <a:endParaRPr lang="en-US" altLang="ja-JP" sz="800" dirty="0">
              <a:latin typeface="Meiryo UI" panose="020B0604030504040204" pitchFamily="50" charset="-128"/>
              <a:ea typeface="Meiryo UI" panose="020B0604030504040204" pitchFamily="50" charset="-128"/>
            </a:endParaRPr>
          </a:p>
        </p:txBody>
      </p:sp>
      <p:sp>
        <p:nvSpPr>
          <p:cNvPr id="89" name="大かっこ 88"/>
          <p:cNvSpPr/>
          <p:nvPr/>
        </p:nvSpPr>
        <p:spPr>
          <a:xfrm>
            <a:off x="3781651" y="969463"/>
            <a:ext cx="480114" cy="8051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生活保護受給者等就労自立促進事業の実施</a:t>
            </a:r>
            <a:endParaRPr lang="en-US" altLang="ja-JP" sz="800" dirty="0">
              <a:latin typeface="Meiryo UI" panose="020B0604030504040204" pitchFamily="50" charset="-128"/>
              <a:ea typeface="Meiryo UI" panose="020B0604030504040204" pitchFamily="50" charset="-128"/>
            </a:endParaRPr>
          </a:p>
        </p:txBody>
      </p:sp>
      <p:sp>
        <p:nvSpPr>
          <p:cNvPr id="75" name="フローチャート: 結合子 58"/>
          <p:cNvSpPr>
            <a:spLocks noChangeAspect="1"/>
          </p:cNvSpPr>
          <p:nvPr/>
        </p:nvSpPr>
        <p:spPr>
          <a:xfrm>
            <a:off x="1897204" y="82787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0" name="フローチャート: 結合子 58"/>
          <p:cNvSpPr>
            <a:spLocks noChangeAspect="1"/>
          </p:cNvSpPr>
          <p:nvPr/>
        </p:nvSpPr>
        <p:spPr>
          <a:xfrm>
            <a:off x="3950218" y="83553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9" name="フローチャート: 結合子 58"/>
          <p:cNvSpPr>
            <a:spLocks noChangeAspect="1"/>
          </p:cNvSpPr>
          <p:nvPr/>
        </p:nvSpPr>
        <p:spPr>
          <a:xfrm>
            <a:off x="2931182" y="82531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40" name="直線矢印コネクタ 39"/>
          <p:cNvCxnSpPr/>
          <p:nvPr/>
        </p:nvCxnSpPr>
        <p:spPr>
          <a:xfrm>
            <a:off x="1202421" y="3871921"/>
            <a:ext cx="7724165" cy="1135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44" name="フローチャート: 結合子 58"/>
          <p:cNvSpPr>
            <a:spLocks noChangeAspect="1"/>
          </p:cNvSpPr>
          <p:nvPr/>
        </p:nvSpPr>
        <p:spPr>
          <a:xfrm>
            <a:off x="2938444" y="381488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フローチャート: 結合子 58"/>
          <p:cNvSpPr>
            <a:spLocks noChangeAspect="1"/>
          </p:cNvSpPr>
          <p:nvPr/>
        </p:nvSpPr>
        <p:spPr>
          <a:xfrm>
            <a:off x="3435871" y="381792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9" name="フローチャート: 結合子 58"/>
          <p:cNvSpPr>
            <a:spLocks noChangeAspect="1"/>
          </p:cNvSpPr>
          <p:nvPr/>
        </p:nvSpPr>
        <p:spPr>
          <a:xfrm>
            <a:off x="1897204" y="381488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5" name="大かっこ 44"/>
          <p:cNvSpPr/>
          <p:nvPr/>
        </p:nvSpPr>
        <p:spPr>
          <a:xfrm>
            <a:off x="2756699" y="3962306"/>
            <a:ext cx="471491" cy="88591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不正受給調査専任チームを</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浪速区・西成区に</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設置</a:t>
            </a:r>
            <a:endParaRPr lang="en-US" altLang="ja-JP" sz="800" dirty="0">
              <a:latin typeface="Meiryo UI" panose="020B0604030504040204" pitchFamily="50" charset="-128"/>
              <a:ea typeface="Meiryo UI" panose="020B0604030504040204" pitchFamily="50" charset="-128"/>
            </a:endParaRPr>
          </a:p>
        </p:txBody>
      </p:sp>
      <p:sp>
        <p:nvSpPr>
          <p:cNvPr id="46" name="大かっこ 45"/>
          <p:cNvSpPr/>
          <p:nvPr/>
        </p:nvSpPr>
        <p:spPr>
          <a:xfrm>
            <a:off x="3272366" y="3958935"/>
            <a:ext cx="470528" cy="89265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不正受給調査専任チームを全区に設置</a:t>
            </a:r>
            <a:endParaRPr lang="en-US" altLang="ja-JP" sz="800" dirty="0">
              <a:latin typeface="Meiryo UI" panose="020B0604030504040204" pitchFamily="50" charset="-128"/>
              <a:ea typeface="Meiryo UI" panose="020B0604030504040204" pitchFamily="50" charset="-128"/>
            </a:endParaRPr>
          </a:p>
        </p:txBody>
      </p:sp>
      <p:sp>
        <p:nvSpPr>
          <p:cNvPr id="54" name="大かっこ 53"/>
          <p:cNvSpPr/>
          <p:nvPr/>
        </p:nvSpPr>
        <p:spPr>
          <a:xfrm>
            <a:off x="1650206" y="3968570"/>
            <a:ext cx="880334" cy="44205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適正化推進チームを</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健康福祉局</a:t>
            </a:r>
            <a:endParaRPr lang="en-US" altLang="ja-JP" sz="800"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現福祉局</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に設置</a:t>
            </a:r>
            <a:endParaRPr lang="en-US" altLang="ja-JP" sz="800" dirty="0">
              <a:latin typeface="Meiryo UI" panose="020B0604030504040204" pitchFamily="50" charset="-128"/>
              <a:ea typeface="Meiryo UI" panose="020B0604030504040204" pitchFamily="50" charset="-128"/>
            </a:endParaRPr>
          </a:p>
        </p:txBody>
      </p:sp>
      <p:sp>
        <p:nvSpPr>
          <p:cNvPr id="55" name="大かっこ 54"/>
          <p:cNvSpPr/>
          <p:nvPr/>
        </p:nvSpPr>
        <p:spPr>
          <a:xfrm>
            <a:off x="1650206" y="4470178"/>
            <a:ext cx="880334" cy="37804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貧困ビジネス対策</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の取組開始</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72" name="大かっこ 71"/>
          <p:cNvSpPr/>
          <p:nvPr/>
        </p:nvSpPr>
        <p:spPr>
          <a:xfrm>
            <a:off x="2244329" y="2499946"/>
            <a:ext cx="466727" cy="58198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医療機関の実態調査を実施</a:t>
            </a:r>
            <a:endParaRPr lang="en-US" altLang="ja-JP" sz="800" dirty="0">
              <a:latin typeface="Meiryo UI" panose="020B0604030504040204" pitchFamily="50" charset="-128"/>
              <a:ea typeface="Meiryo UI" panose="020B0604030504040204" pitchFamily="50" charset="-128"/>
            </a:endParaRPr>
          </a:p>
        </p:txBody>
      </p:sp>
      <p:sp>
        <p:nvSpPr>
          <p:cNvPr id="80" name="大かっこ 79"/>
          <p:cNvSpPr/>
          <p:nvPr/>
        </p:nvSpPr>
        <p:spPr>
          <a:xfrm>
            <a:off x="3266485" y="2497521"/>
            <a:ext cx="476409" cy="84299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適正化推進チームによる医療機関への個別指導を開始</a:t>
            </a:r>
            <a:endParaRPr lang="en-US" altLang="ja-JP" sz="800" dirty="0">
              <a:latin typeface="Meiryo UI" panose="020B0604030504040204" pitchFamily="50" charset="-128"/>
              <a:ea typeface="Meiryo UI" panose="020B0604030504040204" pitchFamily="50" charset="-128"/>
            </a:endParaRPr>
          </a:p>
        </p:txBody>
      </p:sp>
      <p:sp>
        <p:nvSpPr>
          <p:cNvPr id="82" name="大かっこ 81"/>
          <p:cNvSpPr/>
          <p:nvPr/>
        </p:nvSpPr>
        <p:spPr>
          <a:xfrm>
            <a:off x="4297738" y="2503914"/>
            <a:ext cx="471321" cy="57801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区で専門職による適正受診支援</a:t>
            </a:r>
            <a:endParaRPr lang="en-US" altLang="ja-JP" sz="800" dirty="0">
              <a:latin typeface="Meiryo UI" panose="020B0604030504040204" pitchFamily="50" charset="-128"/>
              <a:ea typeface="Meiryo UI" panose="020B0604030504040204" pitchFamily="50" charset="-128"/>
            </a:endParaRPr>
          </a:p>
        </p:txBody>
      </p:sp>
      <p:sp>
        <p:nvSpPr>
          <p:cNvPr id="86" name="大かっこ 85"/>
          <p:cNvSpPr/>
          <p:nvPr/>
        </p:nvSpPr>
        <p:spPr>
          <a:xfrm>
            <a:off x="4821864" y="2507690"/>
            <a:ext cx="468036" cy="61395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専門職による巡回適正受診支援</a:t>
            </a:r>
            <a:endParaRPr lang="en-US" altLang="ja-JP" sz="800" dirty="0">
              <a:latin typeface="Meiryo UI" panose="020B0604030504040204" pitchFamily="50" charset="-128"/>
              <a:ea typeface="Meiryo UI" panose="020B0604030504040204" pitchFamily="50" charset="-128"/>
            </a:endParaRPr>
          </a:p>
        </p:txBody>
      </p:sp>
      <p:sp>
        <p:nvSpPr>
          <p:cNvPr id="60" name="大かっこ 59"/>
          <p:cNvSpPr/>
          <p:nvPr/>
        </p:nvSpPr>
        <p:spPr>
          <a:xfrm>
            <a:off x="5334311" y="2500976"/>
            <a:ext cx="468000" cy="62066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専門職</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による</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重複処方対策</a:t>
            </a:r>
            <a:endParaRPr lang="en-US" altLang="ja-JP" sz="800" dirty="0">
              <a:latin typeface="Meiryo UI" panose="020B0604030504040204" pitchFamily="50" charset="-128"/>
              <a:ea typeface="Meiryo UI" panose="020B0604030504040204" pitchFamily="50" charset="-128"/>
            </a:endParaRPr>
          </a:p>
        </p:txBody>
      </p:sp>
      <p:cxnSp>
        <p:nvCxnSpPr>
          <p:cNvPr id="70" name="直線矢印コネクタ 69"/>
          <p:cNvCxnSpPr/>
          <p:nvPr/>
        </p:nvCxnSpPr>
        <p:spPr>
          <a:xfrm flipV="1">
            <a:off x="1193800" y="2385326"/>
            <a:ext cx="7724165" cy="7482"/>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71" name="フローチャート: 結合子 58"/>
          <p:cNvSpPr>
            <a:spLocks noChangeAspect="1"/>
          </p:cNvSpPr>
          <p:nvPr/>
        </p:nvSpPr>
        <p:spPr>
          <a:xfrm>
            <a:off x="2419944" y="2337959"/>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800">
              <a:latin typeface="Meiryo UI" panose="020B0604030504040204" pitchFamily="50" charset="-128"/>
              <a:ea typeface="Meiryo UI" panose="020B0604030504040204" pitchFamily="50" charset="-128"/>
            </a:endParaRPr>
          </a:p>
        </p:txBody>
      </p:sp>
      <p:sp>
        <p:nvSpPr>
          <p:cNvPr id="81" name="フローチャート: 結合子 58"/>
          <p:cNvSpPr>
            <a:spLocks noChangeAspect="1"/>
          </p:cNvSpPr>
          <p:nvPr/>
        </p:nvSpPr>
        <p:spPr>
          <a:xfrm>
            <a:off x="3446678" y="2331326"/>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800">
              <a:latin typeface="Meiryo UI" panose="020B0604030504040204" pitchFamily="50" charset="-128"/>
              <a:ea typeface="Meiryo UI" panose="020B0604030504040204" pitchFamily="50" charset="-128"/>
            </a:endParaRPr>
          </a:p>
        </p:txBody>
      </p:sp>
      <p:sp>
        <p:nvSpPr>
          <p:cNvPr id="85" name="フローチャート: 結合子 58"/>
          <p:cNvSpPr>
            <a:spLocks noChangeAspect="1"/>
          </p:cNvSpPr>
          <p:nvPr/>
        </p:nvSpPr>
        <p:spPr>
          <a:xfrm>
            <a:off x="4476252" y="2331326"/>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800">
              <a:latin typeface="Meiryo UI" panose="020B0604030504040204" pitchFamily="50" charset="-128"/>
              <a:ea typeface="Meiryo UI" panose="020B0604030504040204" pitchFamily="50" charset="-128"/>
            </a:endParaRPr>
          </a:p>
        </p:txBody>
      </p:sp>
      <p:sp>
        <p:nvSpPr>
          <p:cNvPr id="87" name="フローチャート: 結合子 58"/>
          <p:cNvSpPr>
            <a:spLocks noChangeAspect="1"/>
          </p:cNvSpPr>
          <p:nvPr/>
        </p:nvSpPr>
        <p:spPr>
          <a:xfrm>
            <a:off x="5009206" y="2324702"/>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800">
              <a:latin typeface="Meiryo UI" panose="020B0604030504040204" pitchFamily="50" charset="-128"/>
              <a:ea typeface="Meiryo UI" panose="020B0604030504040204" pitchFamily="50" charset="-128"/>
            </a:endParaRPr>
          </a:p>
        </p:txBody>
      </p:sp>
      <p:sp>
        <p:nvSpPr>
          <p:cNvPr id="57" name="フローチャート: 結合子 58"/>
          <p:cNvSpPr>
            <a:spLocks noChangeAspect="1"/>
          </p:cNvSpPr>
          <p:nvPr/>
        </p:nvSpPr>
        <p:spPr>
          <a:xfrm>
            <a:off x="6027313" y="2337959"/>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800">
              <a:latin typeface="Meiryo UI" panose="020B0604030504040204" pitchFamily="50" charset="-128"/>
              <a:ea typeface="Meiryo UI" panose="020B0604030504040204" pitchFamily="50" charset="-128"/>
            </a:endParaRPr>
          </a:p>
        </p:txBody>
      </p:sp>
      <p:sp>
        <p:nvSpPr>
          <p:cNvPr id="61" name="フローチャート: 結合子 58"/>
          <p:cNvSpPr>
            <a:spLocks noChangeAspect="1"/>
          </p:cNvSpPr>
          <p:nvPr/>
        </p:nvSpPr>
        <p:spPr>
          <a:xfrm>
            <a:off x="5513013" y="2334358"/>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800">
              <a:latin typeface="Meiryo UI" panose="020B0604030504040204" pitchFamily="50" charset="-128"/>
              <a:ea typeface="Meiryo UI" panose="020B0604030504040204" pitchFamily="50" charset="-128"/>
            </a:endParaRPr>
          </a:p>
        </p:txBody>
      </p:sp>
      <p:sp>
        <p:nvSpPr>
          <p:cNvPr id="84" name="大かっこ 83"/>
          <p:cNvSpPr/>
          <p:nvPr/>
        </p:nvSpPr>
        <p:spPr>
          <a:xfrm>
            <a:off x="4813506" y="3163913"/>
            <a:ext cx="476394" cy="53561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後発医薬品の使用促進</a:t>
            </a:r>
            <a:endParaRPr lang="en-US" altLang="ja-JP" sz="800" dirty="0">
              <a:latin typeface="Meiryo UI" panose="020B0604030504040204" pitchFamily="50" charset="-128"/>
              <a:ea typeface="Meiryo UI" panose="020B0604030504040204" pitchFamily="50" charset="-128"/>
            </a:endParaRPr>
          </a:p>
        </p:txBody>
      </p:sp>
      <p:sp>
        <p:nvSpPr>
          <p:cNvPr id="64" name="角丸四角形 63"/>
          <p:cNvSpPr/>
          <p:nvPr/>
        </p:nvSpPr>
        <p:spPr>
          <a:xfrm>
            <a:off x="967646" y="2580440"/>
            <a:ext cx="180000" cy="629364"/>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sp>
        <p:nvSpPr>
          <p:cNvPr id="65" name="角丸四角形 64"/>
          <p:cNvSpPr/>
          <p:nvPr/>
        </p:nvSpPr>
        <p:spPr>
          <a:xfrm>
            <a:off x="967646" y="4107666"/>
            <a:ext cx="180000" cy="629364"/>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sp>
        <p:nvSpPr>
          <p:cNvPr id="67" name="角丸四角形 66"/>
          <p:cNvSpPr/>
          <p:nvPr/>
        </p:nvSpPr>
        <p:spPr>
          <a:xfrm>
            <a:off x="971049" y="5656457"/>
            <a:ext cx="180000" cy="629364"/>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sp>
        <p:nvSpPr>
          <p:cNvPr id="66" name="フローチャート: 結合子 58"/>
          <p:cNvSpPr>
            <a:spLocks noChangeAspect="1"/>
          </p:cNvSpPr>
          <p:nvPr/>
        </p:nvSpPr>
        <p:spPr>
          <a:xfrm>
            <a:off x="6017199" y="530116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9" name="大かっこ 68"/>
          <p:cNvSpPr/>
          <p:nvPr/>
        </p:nvSpPr>
        <p:spPr>
          <a:xfrm>
            <a:off x="5846722" y="5487604"/>
            <a:ext cx="471778" cy="66118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生活保護制度の</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改正に</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向けた</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要望 </a:t>
            </a:r>
            <a:endParaRPr lang="en-US" altLang="ja-JP" sz="800" dirty="0">
              <a:latin typeface="Meiryo UI" panose="020B0604030504040204" pitchFamily="50" charset="-128"/>
              <a:ea typeface="Meiryo UI" panose="020B0604030504040204" pitchFamily="50" charset="-128"/>
            </a:endParaRPr>
          </a:p>
        </p:txBody>
      </p:sp>
      <p:sp>
        <p:nvSpPr>
          <p:cNvPr id="62" name="フローチャート: 結合子 58"/>
          <p:cNvSpPr>
            <a:spLocks noChangeAspect="1"/>
          </p:cNvSpPr>
          <p:nvPr/>
        </p:nvSpPr>
        <p:spPr>
          <a:xfrm>
            <a:off x="1902133" y="530116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8" name="大かっこ 57"/>
          <p:cNvSpPr/>
          <p:nvPr/>
        </p:nvSpPr>
        <p:spPr>
          <a:xfrm>
            <a:off x="6367563" y="2506691"/>
            <a:ext cx="465037" cy="80165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局に専門職を配置し、適正受診支援の体制</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強化</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59" name="フローチャート: 結合子 58"/>
          <p:cNvSpPr>
            <a:spLocks noChangeAspect="1"/>
          </p:cNvSpPr>
          <p:nvPr/>
        </p:nvSpPr>
        <p:spPr>
          <a:xfrm>
            <a:off x="6544783" y="2337959"/>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8" name="大かっこ 67"/>
          <p:cNvSpPr/>
          <p:nvPr/>
        </p:nvSpPr>
        <p:spPr>
          <a:xfrm>
            <a:off x="5846722" y="2505950"/>
            <a:ext cx="471779" cy="8024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全区に専門職を配置し、適正受診支援の体制</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強化</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73" name="フローチャート: 結合子 58"/>
          <p:cNvSpPr>
            <a:spLocks noChangeAspect="1"/>
          </p:cNvSpPr>
          <p:nvPr/>
        </p:nvSpPr>
        <p:spPr>
          <a:xfrm>
            <a:off x="8604149" y="530838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7" name="大かっこ 76"/>
          <p:cNvSpPr/>
          <p:nvPr/>
        </p:nvSpPr>
        <p:spPr>
          <a:xfrm>
            <a:off x="8422328" y="5487605"/>
            <a:ext cx="471642" cy="66118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生活保護制度の</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改正に</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向けた</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要望 </a:t>
            </a:r>
            <a:endParaRPr lang="en-US" altLang="ja-JP" sz="800" dirty="0">
              <a:latin typeface="Meiryo UI" panose="020B0604030504040204" pitchFamily="50" charset="-128"/>
              <a:ea typeface="Meiryo UI" panose="020B0604030504040204" pitchFamily="50" charset="-128"/>
            </a:endParaRPr>
          </a:p>
        </p:txBody>
      </p:sp>
      <p:sp>
        <p:nvSpPr>
          <p:cNvPr id="83" name="フローチャート: 結合子 82"/>
          <p:cNvSpPr>
            <a:spLocks noChangeAspect="1"/>
          </p:cNvSpPr>
          <p:nvPr/>
        </p:nvSpPr>
        <p:spPr>
          <a:xfrm>
            <a:off x="7583641" y="2337959"/>
            <a:ext cx="110596"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8" name="大かっこ 87"/>
          <p:cNvSpPr/>
          <p:nvPr/>
        </p:nvSpPr>
        <p:spPr>
          <a:xfrm>
            <a:off x="7402596" y="2503914"/>
            <a:ext cx="472686" cy="79896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健康管理支援事業の本格</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実施</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en-US" altLang="ja-JP" sz="750" dirty="0">
                <a:solidFill>
                  <a:schemeClr val="tx1"/>
                </a:solidFill>
                <a:latin typeface="Meiryo UI" panose="020B0604030504040204" pitchFamily="50" charset="-128"/>
                <a:ea typeface="Meiryo UI" panose="020B0604030504040204" pitchFamily="50" charset="-128"/>
              </a:rPr>
              <a:t>(2021.1)</a:t>
            </a:r>
          </a:p>
        </p:txBody>
      </p:sp>
      <p:sp>
        <p:nvSpPr>
          <p:cNvPr id="6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286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3187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p:cNvCxnSpPr/>
          <p:nvPr/>
        </p:nvCxnSpPr>
        <p:spPr>
          <a:xfrm>
            <a:off x="270457" y="57423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177758"/>
            <a:ext cx="218842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3</a:t>
            </a:r>
            <a:r>
              <a:rPr kumimoji="1" lang="ja-JP" altLang="en-US" sz="2000" b="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主な改革取組 </a:t>
            </a:r>
          </a:p>
        </p:txBody>
      </p:sp>
      <p:sp>
        <p:nvSpPr>
          <p:cNvPr id="10" name="正方形/長方形 9"/>
          <p:cNvSpPr/>
          <p:nvPr/>
        </p:nvSpPr>
        <p:spPr>
          <a:xfrm>
            <a:off x="136016" y="602964"/>
            <a:ext cx="8998231" cy="5155257"/>
          </a:xfrm>
          <a:prstGeom prst="rect">
            <a:avLst/>
          </a:prstGeom>
        </p:spPr>
        <p:txBody>
          <a:bodyPr wrap="square">
            <a:spAutoFit/>
          </a:bodyPr>
          <a:lstStyle/>
          <a:p>
            <a:pPr marL="0" marR="236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＜改革前の施策・状況＞</a:t>
            </a: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・生活保護については、高齢化の進展などにより受給者の増加が続いていたが、</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2008</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年秋以降、リーマンショックに端を発した</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景気の急速な後退などにより生活保護申請・受給者は急増し、その財源負担により財政を大きく圧迫していた。</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・そのような状況の中、生活保護の適正化に向けては、生活保護受給者等への</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就労自立支援、</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生活保護費の約半分を占め</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cs typeface="+mn-cs"/>
              </a:rPr>
              <a:t>る</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医療扶助の適正化</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、区における不正受給調査専任チームを中心とした</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不正受給対策</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の３つを柱として、取組を一層</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強化する必要があった。</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＜改革取組＞　　</a:t>
            </a: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ja-JP" sz="1400" b="0" i="0" u="none" strike="noStrike" kern="1200" cap="none" spc="120" normalizeH="0" baseline="0" noProof="0" dirty="0">
                <a:ln>
                  <a:noFill/>
                </a:ln>
                <a:effectLst/>
                <a:uLnTx/>
                <a:uFillTx/>
                <a:latin typeface="Meiryo UI" panose="020B0604030504040204" pitchFamily="50" charset="-128"/>
                <a:ea typeface="Meiryo UI" panose="020B0604030504040204" pitchFamily="50" charset="-128"/>
                <a:cs typeface="Arial" panose="020B0604020202020204" pitchFamily="34" charset="0"/>
              </a:rPr>
              <a:t>副市長以下、関係する部局で構成する「大阪市生活保護適正化連絡会議」を設置し</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ＭＳ Ｐゴシック" panose="020B0600070205080204" pitchFamily="50" charset="-128"/>
              </a:rPr>
              <a:t>取組を推進。</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1" name="フローチャート: 組合せ 15"/>
          <p:cNvSpPr/>
          <p:nvPr/>
        </p:nvSpPr>
        <p:spPr>
          <a:xfrm>
            <a:off x="2450612" y="4701948"/>
            <a:ext cx="4162439" cy="322309"/>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Calibri" panose="020F0502020204030204"/>
              <a:ea typeface="Meiryo UI" panose="020B0604030504040204" pitchFamily="50" charset="-128"/>
              <a:cs typeface="+mn-cs"/>
            </a:endParaRPr>
          </a:p>
        </p:txBody>
      </p:sp>
      <p:grpSp>
        <p:nvGrpSpPr>
          <p:cNvPr id="4" name="グループ化 3"/>
          <p:cNvGrpSpPr/>
          <p:nvPr/>
        </p:nvGrpSpPr>
        <p:grpSpPr>
          <a:xfrm>
            <a:off x="3562896" y="5778398"/>
            <a:ext cx="2144469" cy="506292"/>
            <a:chOff x="3522169" y="4851050"/>
            <a:chExt cx="2005173" cy="360390"/>
          </a:xfrm>
        </p:grpSpPr>
        <p:sp>
          <p:nvSpPr>
            <p:cNvPr id="25" name="角丸四角形 24"/>
            <p:cNvSpPr/>
            <p:nvPr/>
          </p:nvSpPr>
          <p:spPr>
            <a:xfrm>
              <a:off x="3522169" y="4851050"/>
              <a:ext cx="2005173" cy="3464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 name="テキスト ボックス 18"/>
            <p:cNvSpPr txBox="1"/>
            <p:nvPr/>
          </p:nvSpPr>
          <p:spPr>
            <a:xfrm>
              <a:off x="3552389" y="4903663"/>
              <a:ext cx="190468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医療扶助の適正化</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2" name="グループ化 1"/>
          <p:cNvGrpSpPr/>
          <p:nvPr/>
        </p:nvGrpSpPr>
        <p:grpSpPr>
          <a:xfrm>
            <a:off x="6195950" y="5758221"/>
            <a:ext cx="2108887" cy="486646"/>
            <a:chOff x="781863" y="4862657"/>
            <a:chExt cx="2005200" cy="413787"/>
          </a:xfrm>
        </p:grpSpPr>
        <p:sp>
          <p:nvSpPr>
            <p:cNvPr id="24" name="角丸四角形 23"/>
            <p:cNvSpPr/>
            <p:nvPr/>
          </p:nvSpPr>
          <p:spPr>
            <a:xfrm>
              <a:off x="781863" y="4862657"/>
              <a:ext cx="2005200" cy="4137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テキスト ボックス 5"/>
            <p:cNvSpPr txBox="1"/>
            <p:nvPr/>
          </p:nvSpPr>
          <p:spPr>
            <a:xfrm>
              <a:off x="969699" y="4919010"/>
              <a:ext cx="15600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不正受給対策</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7" name="グループ化 6"/>
          <p:cNvGrpSpPr/>
          <p:nvPr/>
        </p:nvGrpSpPr>
        <p:grpSpPr>
          <a:xfrm>
            <a:off x="681302" y="5795214"/>
            <a:ext cx="2346018" cy="491860"/>
            <a:chOff x="6227503" y="5268863"/>
            <a:chExt cx="2005200" cy="360819"/>
          </a:xfrm>
        </p:grpSpPr>
        <p:sp>
          <p:nvSpPr>
            <p:cNvPr id="21" name="角丸四角形 20"/>
            <p:cNvSpPr/>
            <p:nvPr/>
          </p:nvSpPr>
          <p:spPr>
            <a:xfrm>
              <a:off x="6227503" y="5268863"/>
              <a:ext cx="2005200" cy="3464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テキスト ボックス 19"/>
            <p:cNvSpPr txBox="1"/>
            <p:nvPr/>
          </p:nvSpPr>
          <p:spPr>
            <a:xfrm>
              <a:off x="6503812" y="5321905"/>
              <a:ext cx="15600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就労自立支援</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7" name="スライド番号プレースホルダー 1"/>
          <p:cNvSpPr txBox="1">
            <a:spLocks/>
          </p:cNvSpPr>
          <p:nvPr/>
        </p:nvSpPr>
        <p:spPr>
          <a:xfrm>
            <a:off x="5501940" y="6308914"/>
            <a:ext cx="350643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改革取組の詳細は次ページ以降に記載。</a:t>
            </a:r>
          </a:p>
        </p:txBody>
      </p:sp>
      <p:sp>
        <p:nvSpPr>
          <p:cNvPr id="2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287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3"/>
          <a:stretch>
            <a:fillRect/>
          </a:stretch>
        </p:blipFill>
        <p:spPr>
          <a:xfrm>
            <a:off x="175444" y="1959545"/>
            <a:ext cx="8876545" cy="2694666"/>
          </a:xfrm>
          <a:prstGeom prst="rect">
            <a:avLst/>
          </a:prstGeom>
        </p:spPr>
      </p:pic>
    </p:spTree>
    <p:extLst>
      <p:ext uri="{BB962C8B-B14F-4D97-AF65-F5344CB8AC3E}">
        <p14:creationId xmlns:p14="http://schemas.microsoft.com/office/powerpoint/2010/main" val="14350355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57423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177758"/>
            <a:ext cx="2188420"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3</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主な改革取組 </a:t>
            </a:r>
            <a:endParaRPr kumimoji="1" lang="ja-JP" altLang="en-US" sz="2000"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142534" y="1565849"/>
            <a:ext cx="8731011" cy="1707514"/>
            <a:chOff x="3214887" y="4974484"/>
            <a:chExt cx="2597660" cy="1526592"/>
          </a:xfrm>
        </p:grpSpPr>
        <p:sp>
          <p:nvSpPr>
            <p:cNvPr id="22" name="角丸四角形 21"/>
            <p:cNvSpPr/>
            <p:nvPr/>
          </p:nvSpPr>
          <p:spPr>
            <a:xfrm>
              <a:off x="3252947" y="4974484"/>
              <a:ext cx="2559600" cy="1526592"/>
            </a:xfrm>
            <a:prstGeom prst="roundRect">
              <a:avLst>
                <a:gd name="adj" fmla="val 7510"/>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角丸四角形 24"/>
            <p:cNvSpPr/>
            <p:nvPr/>
          </p:nvSpPr>
          <p:spPr>
            <a:xfrm>
              <a:off x="3289308" y="5417544"/>
              <a:ext cx="596223" cy="5416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214887" y="5551890"/>
              <a:ext cx="691047" cy="371779"/>
            </a:xfrm>
            <a:prstGeom prst="rect">
              <a:avLst/>
            </a:prstGeom>
            <a:noFill/>
          </p:spPr>
          <p:txBody>
            <a:bodyPr wrap="square" rtlCol="0">
              <a:spAutoFit/>
            </a:bodyPr>
            <a:lstStyle/>
            <a:p>
              <a:pPr algn="ctr"/>
              <a:r>
                <a:rPr lang="en-US" altLang="ja-JP" sz="1400" b="1" dirty="0">
                  <a:latin typeface="Meiryo UI" panose="020B0604030504040204" pitchFamily="50" charset="-128"/>
                  <a:ea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rPr>
                <a:t>医療扶助の適正化</a:t>
              </a:r>
              <a:endParaRPr lang="en-US" altLang="ja-JP" sz="1400" b="1" dirty="0">
                <a:latin typeface="Meiryo UI" panose="020B0604030504040204" pitchFamily="50" charset="-128"/>
                <a:ea typeface="Meiryo UI" panose="020B0604030504040204" pitchFamily="50" charset="-128"/>
              </a:endParaRPr>
            </a:p>
          </p:txBody>
        </p:sp>
      </p:grpSp>
      <p:grpSp>
        <p:nvGrpSpPr>
          <p:cNvPr id="2" name="グループ化 1"/>
          <p:cNvGrpSpPr/>
          <p:nvPr/>
        </p:nvGrpSpPr>
        <p:grpSpPr>
          <a:xfrm>
            <a:off x="269130" y="3393549"/>
            <a:ext cx="8585732" cy="591333"/>
            <a:chOff x="504963" y="5123051"/>
            <a:chExt cx="2558993" cy="1256574"/>
          </a:xfrm>
        </p:grpSpPr>
        <p:sp>
          <p:nvSpPr>
            <p:cNvPr id="17" name="角丸四角形 16"/>
            <p:cNvSpPr/>
            <p:nvPr/>
          </p:nvSpPr>
          <p:spPr>
            <a:xfrm>
              <a:off x="504963" y="5123051"/>
              <a:ext cx="2558993" cy="1256574"/>
            </a:xfrm>
            <a:prstGeom prst="roundRect">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 name="角丸四角形 23"/>
            <p:cNvSpPr/>
            <p:nvPr/>
          </p:nvSpPr>
          <p:spPr>
            <a:xfrm>
              <a:off x="543667" y="5369617"/>
              <a:ext cx="596590" cy="7592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31834" y="5404960"/>
              <a:ext cx="519924" cy="654022"/>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不正受給対策</a:t>
              </a:r>
              <a:endParaRPr lang="en-US" altLang="ja-JP" sz="1400" b="1" dirty="0">
                <a:latin typeface="Meiryo UI" panose="020B0604030504040204" pitchFamily="50" charset="-128"/>
                <a:ea typeface="Meiryo UI" panose="020B0604030504040204" pitchFamily="50" charset="-128"/>
              </a:endParaRPr>
            </a:p>
          </p:txBody>
        </p:sp>
      </p:grpSp>
      <p:grpSp>
        <p:nvGrpSpPr>
          <p:cNvPr id="7" name="グループ化 6"/>
          <p:cNvGrpSpPr/>
          <p:nvPr/>
        </p:nvGrpSpPr>
        <p:grpSpPr>
          <a:xfrm>
            <a:off x="270457" y="677445"/>
            <a:ext cx="8603088" cy="767309"/>
            <a:chOff x="5950303" y="5059019"/>
            <a:chExt cx="2559600" cy="1526592"/>
          </a:xfrm>
        </p:grpSpPr>
        <p:sp>
          <p:nvSpPr>
            <p:cNvPr id="23" name="角丸四角形 22"/>
            <p:cNvSpPr/>
            <p:nvPr/>
          </p:nvSpPr>
          <p:spPr>
            <a:xfrm>
              <a:off x="5950303" y="5059019"/>
              <a:ext cx="2559600" cy="1526592"/>
            </a:xfrm>
            <a:prstGeom prst="roundRect">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角丸四角形 20"/>
            <p:cNvSpPr/>
            <p:nvPr/>
          </p:nvSpPr>
          <p:spPr>
            <a:xfrm>
              <a:off x="5986664" y="5346218"/>
              <a:ext cx="578385" cy="9518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981883" y="5508743"/>
              <a:ext cx="491207" cy="378138"/>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就労自立支援</a:t>
              </a:r>
              <a:endParaRPr lang="en-US" altLang="ja-JP" sz="1400" b="1" dirty="0">
                <a:latin typeface="Meiryo UI" panose="020B0604030504040204" pitchFamily="50" charset="-128"/>
                <a:ea typeface="Meiryo UI" panose="020B0604030504040204" pitchFamily="50" charset="-128"/>
              </a:endParaRPr>
            </a:p>
          </p:txBody>
        </p:sp>
      </p:grpSp>
      <p:sp>
        <p:nvSpPr>
          <p:cNvPr id="29" name="テキスト ボックス 28"/>
          <p:cNvSpPr txBox="1"/>
          <p:nvPr/>
        </p:nvSpPr>
        <p:spPr>
          <a:xfrm>
            <a:off x="2609244" y="790639"/>
            <a:ext cx="5210350"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■総合就職サポート事業　</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■生活保護受給者等就労自立促進事業　　</a:t>
            </a:r>
            <a:endParaRPr lang="en-US" altLang="ja-JP" sz="1400" b="1"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2609244" y="1584064"/>
            <a:ext cx="6386514" cy="1708160"/>
          </a:xfrm>
          <a:prstGeom prst="rect">
            <a:avLst/>
          </a:prstGeom>
          <a:noFill/>
        </p:spPr>
        <p:txBody>
          <a:bodyPr wrap="square" rtlCol="0">
            <a:spAutoFit/>
          </a:bodyPr>
          <a:lstStyle/>
          <a:p>
            <a:pPr>
              <a:lnSpc>
                <a:spcPct val="150000"/>
              </a:lnSpc>
            </a:pPr>
            <a:r>
              <a:rPr lang="ja-JP" altLang="en-US" sz="1400" dirty="0">
                <a:latin typeface="Meiryo UI" panose="020B0604030504040204" pitchFamily="50" charset="-128"/>
                <a:ea typeface="Meiryo UI" panose="020B0604030504040204" pitchFamily="50" charset="-128"/>
              </a:rPr>
              <a:t>■重複処方者・頻回受診者に対する適正受診指導</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■後発医薬品の使用促進（</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月に生活保護法上原則化される以前</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から、本市では、モデル事業として先行実施（</a:t>
            </a:r>
            <a:r>
              <a:rPr lang="en-US" altLang="ja-JP" sz="1400" dirty="0">
                <a:latin typeface="Meiryo UI" panose="020B0604030504040204" pitchFamily="50" charset="-128"/>
                <a:ea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rPr>
              <a:t>年度～））</a:t>
            </a:r>
          </a:p>
          <a:p>
            <a:pPr>
              <a:lnSpc>
                <a:spcPct val="150000"/>
              </a:lnSpc>
            </a:pPr>
            <a:r>
              <a:rPr lang="ja-JP" altLang="en-US" sz="1400" dirty="0">
                <a:latin typeface="Meiryo UI" panose="020B0604030504040204" pitchFamily="50" charset="-128"/>
                <a:ea typeface="Meiryo UI" panose="020B0604030504040204" pitchFamily="50" charset="-128"/>
              </a:rPr>
              <a:t>■健康管理支援事業の実施（</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年１月に生活保護法上必須化される以前</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から、本市では、モデル事業として先行実施（</a:t>
            </a:r>
            <a:r>
              <a:rPr lang="en-US" altLang="ja-JP" sz="1400">
                <a:latin typeface="Meiryo UI" panose="020B0604030504040204" pitchFamily="50" charset="-128"/>
                <a:ea typeface="Meiryo UI" panose="020B0604030504040204" pitchFamily="50" charset="-128"/>
              </a:rPr>
              <a:t>2018</a:t>
            </a:r>
            <a:r>
              <a:rPr lang="ja-JP" altLang="en-US" sz="140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609244" y="3509581"/>
            <a:ext cx="5676424"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■全区に不正受給調査専任チームを配置</a:t>
            </a:r>
            <a:endParaRPr lang="ja-JP" altLang="en-US" sz="1400" b="1" dirty="0">
              <a:latin typeface="Meiryo UI" panose="020B0604030504040204" pitchFamily="50" charset="-128"/>
              <a:ea typeface="Meiryo UI" panose="020B0604030504040204" pitchFamily="50" charset="-128"/>
            </a:endParaRPr>
          </a:p>
        </p:txBody>
      </p:sp>
      <p:grpSp>
        <p:nvGrpSpPr>
          <p:cNvPr id="38" name="グループ化 37"/>
          <p:cNvGrpSpPr/>
          <p:nvPr/>
        </p:nvGrpSpPr>
        <p:grpSpPr>
          <a:xfrm>
            <a:off x="269130" y="4841186"/>
            <a:ext cx="8567049" cy="1524144"/>
            <a:chOff x="5950303" y="5059019"/>
            <a:chExt cx="2559600" cy="1526592"/>
          </a:xfrm>
        </p:grpSpPr>
        <p:sp>
          <p:nvSpPr>
            <p:cNvPr id="39" name="角丸四角形 38"/>
            <p:cNvSpPr/>
            <p:nvPr/>
          </p:nvSpPr>
          <p:spPr>
            <a:xfrm>
              <a:off x="5950303" y="5059019"/>
              <a:ext cx="2559600" cy="1526592"/>
            </a:xfrm>
            <a:prstGeom prst="roundRect">
              <a:avLst>
                <a:gd name="adj" fmla="val 8774"/>
              </a:avLst>
            </a:prstGeom>
            <a:solidFill>
              <a:srgbClr val="CCFFFF"/>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0" name="角丸四角形 39"/>
            <p:cNvSpPr/>
            <p:nvPr/>
          </p:nvSpPr>
          <p:spPr>
            <a:xfrm>
              <a:off x="5982412" y="5517460"/>
              <a:ext cx="600546" cy="719151"/>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983758" y="5644733"/>
              <a:ext cx="551396" cy="475271"/>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４</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国への制度改革</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提案・要望</a:t>
              </a:r>
              <a:endParaRPr lang="en-US" altLang="ja-JP" sz="1400" b="1" dirty="0">
                <a:latin typeface="Meiryo UI" panose="020B0604030504040204" pitchFamily="50" charset="-128"/>
                <a:ea typeface="Meiryo UI" panose="020B0604030504040204" pitchFamily="50" charset="-128"/>
              </a:endParaRPr>
            </a:p>
          </p:txBody>
        </p:sp>
      </p:grpSp>
      <p:sp>
        <p:nvSpPr>
          <p:cNvPr id="3" name="テキスト ボックス 2"/>
          <p:cNvSpPr txBox="1"/>
          <p:nvPr/>
        </p:nvSpPr>
        <p:spPr>
          <a:xfrm>
            <a:off x="252896" y="4294997"/>
            <a:ext cx="8856617"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生活保護の適正化に向けた</a:t>
            </a:r>
            <a:r>
              <a:rPr kumimoji="1" lang="en-US" altLang="ja-JP" sz="1400" dirty="0">
                <a:latin typeface="Meiryo UI" panose="020B0604030504040204" pitchFamily="50" charset="-128"/>
                <a:ea typeface="Meiryo UI" panose="020B0604030504040204" pitchFamily="50" charset="-128"/>
              </a:rPr>
              <a:t>3</a:t>
            </a:r>
            <a:r>
              <a:rPr kumimoji="1" lang="ja-JP" altLang="en-US" sz="1400" dirty="0" err="1">
                <a:latin typeface="Meiryo UI" panose="020B0604030504040204" pitchFamily="50" charset="-128"/>
                <a:ea typeface="Meiryo UI" panose="020B0604030504040204" pitchFamily="50" charset="-128"/>
              </a:rPr>
              <a:t>つの</a:t>
            </a:r>
            <a:r>
              <a:rPr kumimoji="1" lang="ja-JP" altLang="en-US" sz="1400" dirty="0">
                <a:latin typeface="Meiryo UI" panose="020B0604030504040204" pitchFamily="50" charset="-128"/>
                <a:ea typeface="Meiryo UI" panose="020B0604030504040204" pitchFamily="50" charset="-128"/>
              </a:rPr>
              <a:t>柱の取組に加え、生活保護制度の抜本的改革のため国への提案・要望も行っている。</a:t>
            </a:r>
          </a:p>
        </p:txBody>
      </p:sp>
      <p:sp>
        <p:nvSpPr>
          <p:cNvPr id="42" name="テキスト ボックス 41"/>
          <p:cNvSpPr txBox="1"/>
          <p:nvPr/>
        </p:nvSpPr>
        <p:spPr>
          <a:xfrm>
            <a:off x="2574043" y="5072343"/>
            <a:ext cx="5746825" cy="1061829"/>
          </a:xfrm>
          <a:prstGeom prst="rect">
            <a:avLst/>
          </a:prstGeom>
          <a:noFill/>
        </p:spPr>
        <p:txBody>
          <a:bodyPr wrap="square" rtlCol="0">
            <a:spAutoFit/>
          </a:bodyPr>
          <a:lstStyle/>
          <a:p>
            <a:pPr>
              <a:lnSpc>
                <a:spcPct val="150000"/>
              </a:lnSpc>
            </a:pPr>
            <a:r>
              <a:rPr lang="ja-JP" altLang="en-US" sz="1400" dirty="0">
                <a:latin typeface="Meiryo UI" panose="020B0604030504040204" pitchFamily="50" charset="-128"/>
                <a:ea typeface="Meiryo UI" panose="020B0604030504040204" pitchFamily="50" charset="-128"/>
              </a:rPr>
              <a:t>■高齢者向けの新たな生活保障制度の創設に関する要望</a:t>
            </a:r>
            <a:endParaRPr lang="en-US" altLang="ja-JP" sz="1400" b="1"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■生活保護費の一括支給に関する要望</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■生活保護の適正化に関する要望</a:t>
            </a:r>
            <a:endParaRPr lang="en-US" altLang="ja-JP" sz="1400" dirty="0">
              <a:latin typeface="Meiryo UI" panose="020B0604030504040204" pitchFamily="50" charset="-128"/>
              <a:ea typeface="Meiryo UI" panose="020B0604030504040204" pitchFamily="50" charset="-128"/>
            </a:endParaRPr>
          </a:p>
        </p:txBody>
      </p:sp>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288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089149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48837" y="748955"/>
            <a:ext cx="8504251" cy="1996673"/>
          </a:xfrm>
          <a:prstGeom prst="roundRect">
            <a:avLst>
              <a:gd name="adj" fmla="val 934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 17"/>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（１）　就労</a:t>
            </a:r>
            <a:r>
              <a:rPr lang="ja-JP" altLang="en-US" sz="1750" b="1" dirty="0">
                <a:solidFill>
                  <a:schemeClr val="tx1"/>
                </a:solidFill>
                <a:latin typeface="Meiryo UI" panose="020B0604030504040204" pitchFamily="50" charset="-128"/>
                <a:ea typeface="Meiryo UI" panose="020B0604030504040204" pitchFamily="50" charset="-128"/>
              </a:rPr>
              <a:t>自立</a:t>
            </a:r>
            <a:r>
              <a:rPr lang="ja-JP" altLang="en-US" sz="1750" b="1" dirty="0">
                <a:latin typeface="Meiryo UI" panose="020B0604030504040204" pitchFamily="50" charset="-128"/>
                <a:ea typeface="Meiryo UI" panose="020B0604030504040204" pitchFamily="50" charset="-128"/>
              </a:rPr>
              <a:t>支援　（大阪市）</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188420"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3</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64717" y="3084659"/>
            <a:ext cx="8909191" cy="3773341"/>
          </a:xfrm>
          <a:prstGeom prst="rect">
            <a:avLst/>
          </a:prstGeom>
          <a:noFill/>
        </p:spPr>
        <p:txBody>
          <a:bodyPr wrap="square" rtlCol="0">
            <a:spAutoFit/>
          </a:bodyPr>
          <a:lstStyle/>
          <a:p>
            <a:pPr>
              <a:lnSpc>
                <a:spcPts val="1550"/>
              </a:lnSpc>
            </a:pPr>
            <a:r>
              <a:rPr lang="ja-JP" altLang="en-US" sz="1400" dirty="0">
                <a:latin typeface="Meiryo UI" panose="020B0604030504040204" pitchFamily="50" charset="-128"/>
                <a:ea typeface="Meiryo UI" panose="020B0604030504040204" pitchFamily="50" charset="-128"/>
              </a:rPr>
              <a:t>・対象：　生活保護受給者や自立相談支援事業による支援を受けている生活困窮者等を対象。</a:t>
            </a:r>
            <a:endParaRPr lang="en-US" altLang="ja-JP" sz="1400" dirty="0">
              <a:latin typeface="Meiryo UI" panose="020B0604030504040204" pitchFamily="50" charset="-128"/>
              <a:ea typeface="Meiryo UI" panose="020B0604030504040204" pitchFamily="50" charset="-128"/>
            </a:endParaRPr>
          </a:p>
          <a:p>
            <a:pPr lvl="0">
              <a:lnSpc>
                <a:spcPts val="1550"/>
              </a:lnSpc>
              <a:spcBef>
                <a:spcPct val="20000"/>
              </a:spcBef>
              <a:defRPr/>
            </a:pPr>
            <a:r>
              <a:rPr lang="ja-JP" altLang="en-US" sz="1400" dirty="0">
                <a:latin typeface="Meiryo UI" panose="020B0604030504040204" pitchFamily="50" charset="-128"/>
                <a:ea typeface="Meiryo UI" panose="020B0604030504040204" pitchFamily="50" charset="-128"/>
              </a:rPr>
              <a:t>・概要：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地域の特性をふまえた効果的で且つ効率的な支援、生活保護受給者等就労自立促進事業におけるスムーズな</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550"/>
              </a:lnSpc>
              <a:spcBef>
                <a:spcPct val="20000"/>
              </a:spcBef>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連絡調整等ハローワークとの連携強化を念頭に、ハローワークの管轄区域を基に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区を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ブロックに分割して就</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550"/>
              </a:lnSpc>
              <a:spcBef>
                <a:spcPct val="20000"/>
              </a:spcBef>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労支援事業を実施している。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550"/>
              </a:lnSpc>
              <a:spcBef>
                <a:spcPct val="20000"/>
              </a:spcBef>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就労支援のノウハウを有する事業者から企画提案を公募し、選考により決定した事業者に委託している。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550"/>
              </a:lnSpc>
              <a:spcBef>
                <a:spcPct val="20000"/>
              </a:spcBef>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個別面談による支援を基本とし、多様なメニューから支援対象者の状況に応じた支援を実施している。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550"/>
              </a:lnSpc>
              <a:spcBef>
                <a:spcPct val="20000"/>
              </a:spcBef>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各支援地域には、 「精神保健福祉士もしくは臨床心理士」（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と「社会福祉士」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550"/>
              </a:lnSpc>
              <a:spcBef>
                <a:spcPct val="20000"/>
              </a:spcBef>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年度～）を配置し、それぞれの専門性を活かした支援を実施している。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550"/>
              </a:lnSpc>
              <a:spcBef>
                <a:spcPct val="20000"/>
              </a:spcBef>
              <a:defRPr/>
            </a:pPr>
            <a:r>
              <a:rPr lang="ja-JP" altLang="en-US" sz="1400" dirty="0">
                <a:latin typeface="Meiryo UI" panose="020B0604030504040204" pitchFamily="50" charset="-128"/>
                <a:ea typeface="Meiryo UI" panose="020B0604030504040204" pitchFamily="50" charset="-128"/>
              </a:rPr>
              <a:t>・支援内容：</a:t>
            </a:r>
            <a:r>
              <a:rPr lang="ja-JP" altLang="en-US" sz="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保健福祉センターにおける面談支援（履歴書の書き方・面接の受け方支援、求人情報提供）</a:t>
            </a:r>
            <a:endParaRPr lang="en-US" altLang="ja-JP" sz="1400" dirty="0">
              <a:latin typeface="Meiryo UI" panose="020B0604030504040204" pitchFamily="50" charset="-128"/>
              <a:ea typeface="Meiryo UI" panose="020B0604030504040204" pitchFamily="50" charset="-128"/>
            </a:endParaRPr>
          </a:p>
          <a:p>
            <a:pPr lvl="0">
              <a:lnSpc>
                <a:spcPts val="1550"/>
              </a:lnSpc>
              <a:spcBef>
                <a:spcPct val="20000"/>
              </a:spcBef>
              <a:defRPr/>
            </a:pPr>
            <a:r>
              <a:rPr lang="ja-JP" altLang="en-US" sz="1400" dirty="0">
                <a:latin typeface="Meiryo UI" panose="020B0604030504040204" pitchFamily="50" charset="-128"/>
                <a:ea typeface="Meiryo UI" panose="020B0604030504040204" pitchFamily="50" charset="-128"/>
              </a:rPr>
              <a:t>　　　　　　　　 ■ 精神保健福祉士または臨床心理士、社会福祉士による個別カウンセリング</a:t>
            </a:r>
            <a:endParaRPr lang="en-US" altLang="ja-JP" sz="1400" dirty="0">
              <a:latin typeface="Meiryo UI" panose="020B0604030504040204" pitchFamily="50" charset="-128"/>
              <a:ea typeface="Meiryo UI" panose="020B0604030504040204" pitchFamily="50" charset="-128"/>
            </a:endParaRPr>
          </a:p>
          <a:p>
            <a:pPr lvl="0">
              <a:lnSpc>
                <a:spcPts val="1550"/>
              </a:lnSpc>
              <a:spcBef>
                <a:spcPct val="20000"/>
              </a:spcBef>
              <a:defRPr/>
            </a:pPr>
            <a:r>
              <a:rPr lang="ja-JP" altLang="en-US" sz="1400" dirty="0">
                <a:latin typeface="Meiryo UI" panose="020B0604030504040204" pitchFamily="50" charset="-128"/>
                <a:ea typeface="Meiryo UI" panose="020B0604030504040204" pitchFamily="50" charset="-128"/>
              </a:rPr>
              <a:t>　　　　　　　　 ■ ハローワーク等における求職活動同行支援</a:t>
            </a:r>
            <a:endParaRPr lang="en-US" altLang="ja-JP" sz="1400" dirty="0">
              <a:latin typeface="Meiryo UI" panose="020B0604030504040204" pitchFamily="50" charset="-128"/>
              <a:ea typeface="Meiryo UI" panose="020B0604030504040204" pitchFamily="50" charset="-128"/>
            </a:endParaRPr>
          </a:p>
          <a:p>
            <a:pPr lvl="0">
              <a:lnSpc>
                <a:spcPts val="1550"/>
              </a:lnSpc>
              <a:spcBef>
                <a:spcPct val="20000"/>
              </a:spcBef>
              <a:defRPr/>
            </a:pPr>
            <a:r>
              <a:rPr lang="ja-JP" altLang="en-US" sz="1400" dirty="0">
                <a:latin typeface="Meiryo UI" panose="020B0604030504040204" pitchFamily="50" charset="-128"/>
                <a:ea typeface="Meiryo UI" panose="020B0604030504040204" pitchFamily="50" charset="-128"/>
              </a:rPr>
              <a:t>　　　　　　　　 ■ 独自求人案件の開拓</a:t>
            </a:r>
            <a:endParaRPr lang="en-US" altLang="ja-JP" sz="1400" dirty="0">
              <a:latin typeface="Meiryo UI" panose="020B0604030504040204" pitchFamily="50" charset="-128"/>
              <a:ea typeface="Meiryo UI" panose="020B0604030504040204" pitchFamily="50" charset="-128"/>
            </a:endParaRPr>
          </a:p>
          <a:p>
            <a:pPr lvl="0">
              <a:lnSpc>
                <a:spcPts val="1550"/>
              </a:lnSpc>
              <a:spcBef>
                <a:spcPct val="20000"/>
              </a:spcBef>
              <a:defRPr/>
            </a:pPr>
            <a:r>
              <a:rPr lang="ja-JP" altLang="en-US" sz="1400" dirty="0">
                <a:latin typeface="Meiryo UI" panose="020B0604030504040204" pitchFamily="50" charset="-128"/>
                <a:ea typeface="Meiryo UI" panose="020B0604030504040204" pitchFamily="50" charset="-128"/>
              </a:rPr>
              <a:t>　　　　　　　　 ■ ビジネススキルやコミュニケーション能力向上の為の支援（グループワーク、セミナー等）</a:t>
            </a:r>
            <a:endParaRPr lang="en-US" altLang="ja-JP" sz="1400" dirty="0">
              <a:latin typeface="Meiryo UI" panose="020B0604030504040204" pitchFamily="50" charset="-128"/>
              <a:ea typeface="Meiryo UI" panose="020B0604030504040204" pitchFamily="50" charset="-128"/>
            </a:endParaRPr>
          </a:p>
          <a:p>
            <a:pPr lvl="0">
              <a:lnSpc>
                <a:spcPts val="1550"/>
              </a:lnSpc>
              <a:spcBef>
                <a:spcPct val="20000"/>
              </a:spcBef>
              <a:defRPr/>
            </a:pPr>
            <a:r>
              <a:rPr lang="ja-JP" altLang="en-US" sz="1400" dirty="0">
                <a:latin typeface="Meiryo UI" panose="020B0604030504040204" pitchFamily="50" charset="-128"/>
                <a:ea typeface="Meiryo UI" panose="020B0604030504040204" pitchFamily="50" charset="-128"/>
              </a:rPr>
              <a:t>　　　　　　　　 ■ 就労後の職場定着支援</a:t>
            </a:r>
            <a:endParaRPr lang="en-US" altLang="ja-JP" sz="1400" dirty="0">
              <a:latin typeface="Meiryo UI" panose="020B0604030504040204" pitchFamily="50" charset="-128"/>
              <a:ea typeface="Meiryo UI" panose="020B0604030504040204" pitchFamily="50" charset="-128"/>
            </a:endParaRPr>
          </a:p>
          <a:p>
            <a:pPr lvl="0">
              <a:lnSpc>
                <a:spcPts val="1550"/>
              </a:lnSpc>
              <a:spcBef>
                <a:spcPct val="20000"/>
              </a:spcBef>
              <a:defRPr/>
            </a:pPr>
            <a:r>
              <a:rPr lang="en-US" altLang="ja-JP"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介護職への就労意欲醸成等に資する取組</a:t>
            </a:r>
          </a:p>
        </p:txBody>
      </p:sp>
      <p:grpSp>
        <p:nvGrpSpPr>
          <p:cNvPr id="7" name="グループ化 6"/>
          <p:cNvGrpSpPr/>
          <p:nvPr/>
        </p:nvGrpSpPr>
        <p:grpSpPr>
          <a:xfrm>
            <a:off x="734443" y="1168720"/>
            <a:ext cx="7887043" cy="1088469"/>
            <a:chOff x="863232" y="4950544"/>
            <a:chExt cx="7887043" cy="1088469"/>
          </a:xfrm>
        </p:grpSpPr>
        <p:cxnSp>
          <p:nvCxnSpPr>
            <p:cNvPr id="5" name="直線矢印コネクタ 4"/>
            <p:cNvCxnSpPr/>
            <p:nvPr/>
          </p:nvCxnSpPr>
          <p:spPr>
            <a:xfrm>
              <a:off x="863232" y="5663369"/>
              <a:ext cx="7684723" cy="14414"/>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grpSp>
          <p:nvGrpSpPr>
            <p:cNvPr id="2" name="グループ化 1"/>
            <p:cNvGrpSpPr/>
            <p:nvPr/>
          </p:nvGrpSpPr>
          <p:grpSpPr>
            <a:xfrm>
              <a:off x="863232" y="4950544"/>
              <a:ext cx="7684723" cy="542630"/>
              <a:chOff x="863232" y="5684639"/>
              <a:chExt cx="7684723" cy="542630"/>
            </a:xfrm>
          </p:grpSpPr>
          <p:sp>
            <p:nvSpPr>
              <p:cNvPr id="3" name="角丸四角形 2"/>
              <p:cNvSpPr/>
              <p:nvPr/>
            </p:nvSpPr>
            <p:spPr>
              <a:xfrm>
                <a:off x="863232" y="5699390"/>
                <a:ext cx="3799489" cy="5278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748466" y="5684639"/>
                <a:ext cx="3799489" cy="5278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5152005" y="5794689"/>
                <a:ext cx="3121992"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生活保護受給者等就労自立促進事業</a:t>
                </a:r>
                <a:endParaRPr lang="en-US" altLang="ja-JP" sz="14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739215" y="5824064"/>
                <a:ext cx="2047522"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rPr>
                  <a:t>総合就職サポート事業</a:t>
                </a:r>
                <a:endParaRPr lang="en-US" altLang="ja-JP" sz="1400" b="1" dirty="0">
                  <a:latin typeface="Meiryo UI" panose="020B0604030504040204" pitchFamily="50" charset="-128"/>
                  <a:ea typeface="Meiryo UI" panose="020B0604030504040204" pitchFamily="50" charset="-128"/>
                </a:endParaRPr>
              </a:p>
            </p:txBody>
          </p:sp>
        </p:grpSp>
        <p:sp>
          <p:nvSpPr>
            <p:cNvPr id="24" name="テキスト ボックス 23"/>
            <p:cNvSpPr txBox="1"/>
            <p:nvPr/>
          </p:nvSpPr>
          <p:spPr>
            <a:xfrm>
              <a:off x="966639" y="5731236"/>
              <a:ext cx="7783636"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就労意欲が比較的低い。　　　　　        　　　　　　　　　　　　                   　　就労意欲が比較的高い。</a:t>
              </a:r>
              <a:endParaRPr lang="en-US" altLang="ja-JP" sz="1400" dirty="0">
                <a:latin typeface="Meiryo UI" panose="020B0604030504040204" pitchFamily="50" charset="-128"/>
                <a:ea typeface="Meiryo UI" panose="020B0604030504040204" pitchFamily="50" charset="-128"/>
              </a:endParaRPr>
            </a:p>
          </p:txBody>
        </p:sp>
      </p:grpSp>
      <p:sp>
        <p:nvSpPr>
          <p:cNvPr id="20" name="テキスト ボックス 19"/>
          <p:cNvSpPr txBox="1"/>
          <p:nvPr/>
        </p:nvSpPr>
        <p:spPr>
          <a:xfrm>
            <a:off x="348837" y="2235471"/>
            <a:ext cx="8504251" cy="523220"/>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　就労意欲の醸成等就労準備段階の支援が必要な人は「総合就職サポート事業」で支援し、一定の就労準備ができ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ている人は「生活保護受給者等就労自立促進事業」で支援している。 </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495951" y="742919"/>
            <a:ext cx="4129293"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生活保護受給者等に対する就労支援</a:t>
            </a:r>
          </a:p>
        </p:txBody>
      </p:sp>
      <p:sp>
        <p:nvSpPr>
          <p:cNvPr id="19" name="テキスト ボックス 18"/>
          <p:cNvSpPr txBox="1"/>
          <p:nvPr/>
        </p:nvSpPr>
        <p:spPr>
          <a:xfrm>
            <a:off x="264717" y="2803205"/>
            <a:ext cx="8909191" cy="297517"/>
          </a:xfrm>
          <a:prstGeom prst="rect">
            <a:avLst/>
          </a:prstGeom>
          <a:noFill/>
        </p:spPr>
        <p:txBody>
          <a:bodyPr wrap="square" rtlCol="0">
            <a:spAutoFit/>
          </a:bodyPr>
          <a:lstStyle/>
          <a:p>
            <a:pPr>
              <a:lnSpc>
                <a:spcPts val="1600"/>
              </a:lnSpc>
            </a:pPr>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総合就職サポート事業</a:t>
            </a:r>
            <a:r>
              <a:rPr lang="ja-JP" altLang="en-US" sz="1400" b="1" dirty="0">
                <a:latin typeface="Meiryo UI" panose="020B0604030504040204" pitchFamily="50" charset="-128"/>
                <a:ea typeface="Meiryo UI" panose="020B0604030504040204" pitchFamily="50" charset="-128"/>
              </a:rPr>
              <a:t>（大阪市</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保健福祉センター</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から民間事業者への委託事業）</a:t>
            </a:r>
            <a:r>
              <a:rPr lang="en-US" altLang="ja-JP" sz="1400" dirty="0">
                <a:latin typeface="Meiryo UI" panose="020B0604030504040204" pitchFamily="50" charset="-128"/>
                <a:ea typeface="Meiryo UI" panose="020B0604030504040204" pitchFamily="50" charset="-128"/>
              </a:rPr>
              <a:t>(2009</a:t>
            </a:r>
            <a:r>
              <a:rPr lang="ja-JP" altLang="en-US" sz="1400" dirty="0">
                <a:latin typeface="Meiryo UI" panose="020B0604030504040204" pitchFamily="50" charset="-128"/>
                <a:ea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289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229409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260036" y="303686"/>
            <a:ext cx="5613510"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（１）　就労</a:t>
            </a:r>
            <a:r>
              <a:rPr lang="ja-JP" altLang="en-US" sz="1750" b="1" dirty="0">
                <a:solidFill>
                  <a:schemeClr val="tx1"/>
                </a:solidFill>
                <a:latin typeface="Meiryo UI" panose="020B0604030504040204" pitchFamily="50" charset="-128"/>
                <a:ea typeface="Meiryo UI" panose="020B0604030504040204" pitchFamily="50" charset="-128"/>
              </a:rPr>
              <a:t>自立支</a:t>
            </a:r>
            <a:r>
              <a:rPr lang="ja-JP" altLang="en-US" sz="1750" b="1" dirty="0">
                <a:latin typeface="Meiryo UI" panose="020B0604030504040204" pitchFamily="50" charset="-128"/>
                <a:ea typeface="Meiryo UI" panose="020B0604030504040204" pitchFamily="50" charset="-128"/>
              </a:rPr>
              <a:t>援　（大阪市）</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188420"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3</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主な改革取組 </a:t>
            </a:r>
            <a:endParaRPr kumimoji="1" lang="ja-JP" altLang="en-US" sz="2000" dirty="0">
              <a:latin typeface="Meiryo UI" panose="020B0604030504040204" pitchFamily="50" charset="-128"/>
              <a:ea typeface="Meiryo UI" panose="020B0604030504040204" pitchFamily="50" charset="-128"/>
            </a:endParaRPr>
          </a:p>
        </p:txBody>
      </p:sp>
      <p:pic>
        <p:nvPicPr>
          <p:cNvPr id="19" name="図 1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0" t="1806" r="6344" b="201"/>
          <a:stretch/>
        </p:blipFill>
        <p:spPr bwMode="auto">
          <a:xfrm>
            <a:off x="346775" y="2112135"/>
            <a:ext cx="8423738" cy="4564009"/>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234809" y="691265"/>
            <a:ext cx="8909191" cy="2031325"/>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生活保護受給者等就労自立促進事業</a:t>
            </a:r>
            <a:r>
              <a:rPr lang="ja-JP" altLang="en-US" sz="1400" b="1" dirty="0">
                <a:latin typeface="Meiryo UI" panose="020B0604030504040204" pitchFamily="50" charset="-128"/>
                <a:ea typeface="Meiryo UI" panose="020B0604030504040204" pitchFamily="50" charset="-128"/>
              </a:rPr>
              <a:t>（ハローワークと大阪市</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保健福祉センター</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との協働事業）</a:t>
            </a:r>
            <a:r>
              <a:rPr lang="en-US" altLang="ja-JP" sz="1400" dirty="0">
                <a:latin typeface="Meiryo UI" panose="020B0604030504040204" pitchFamily="50" charset="-128"/>
                <a:ea typeface="Meiryo UI" panose="020B0604030504040204" pitchFamily="50" charset="-128"/>
              </a:rPr>
              <a:t>(2013</a:t>
            </a:r>
            <a:r>
              <a:rPr lang="ja-JP" altLang="en-US" sz="1400" dirty="0">
                <a:latin typeface="Meiryo UI" panose="020B0604030504040204" pitchFamily="50" charset="-128"/>
                <a:ea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・対象：　生活保護受給者や児童扶養手当受給者、自立相談支援事業による支援を受けている生活困窮者等を対象</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・概要：　ハローワークの就職支援ナビゲーターが担当者制により個別支援を行うことで、生活保護受給者等の早期就職を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図る「生活保護受給者等就労自立促進事業」を実施している。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ハローワーク常設窓口設置：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区、　巡回相談実施区：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ハローワークでの就労支援ナビゲーターによる支援：２区</a:t>
            </a:r>
          </a:p>
          <a:p>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26" name="大かっこ 25"/>
          <p:cNvSpPr/>
          <p:nvPr/>
        </p:nvSpPr>
        <p:spPr>
          <a:xfrm>
            <a:off x="1072365" y="1635476"/>
            <a:ext cx="7698148" cy="34281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テキスト ボックス 1"/>
          <p:cNvSpPr txBox="1"/>
          <p:nvPr/>
        </p:nvSpPr>
        <p:spPr>
          <a:xfrm>
            <a:off x="684968" y="3438656"/>
            <a:ext cx="1944000" cy="360000"/>
          </a:xfrm>
          <a:prstGeom prst="rect">
            <a:avLst/>
          </a:prstGeom>
          <a:solidFill>
            <a:schemeClr val="accent4">
              <a:lumMod val="40000"/>
              <a:lumOff val="60000"/>
            </a:schemeClr>
          </a:solidFill>
          <a:ln w="38100">
            <a:solidFill>
              <a:srgbClr val="FF6600"/>
            </a:solidFill>
          </a:ln>
        </p:spPr>
        <p:txBody>
          <a:bodyPr wrap="square" rtlCol="0">
            <a:spAutoFit/>
          </a:bodyPr>
          <a:lstStyle/>
          <a:p>
            <a:pPr algn="ctr"/>
            <a:r>
              <a:rPr kumimoji="1" lang="ja-JP" altLang="en-US" sz="1400" dirty="0">
                <a:latin typeface="HGP創英角ｺﾞｼｯｸUB" panose="020B0900000000000000" pitchFamily="50" charset="-128"/>
                <a:ea typeface="HGP創英角ｺﾞｼｯｸUB" panose="020B0900000000000000" pitchFamily="50" charset="-128"/>
              </a:rPr>
              <a:t>大阪市</a:t>
            </a: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290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34562655"/>
      </p:ext>
    </p:extLst>
  </p:cSld>
  <p:clrMapOvr>
    <a:masterClrMapping/>
  </p:clrMapOvr>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3333</Words>
  <Application>Microsoft Office PowerPoint</Application>
  <PresentationFormat>画面に合わせる (4:3)</PresentationFormat>
  <Paragraphs>313</Paragraphs>
  <Slides>18</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BIZ UDゴシック</vt:lpstr>
      <vt:lpstr>HGP創英角ｺﾞｼｯｸUB</vt:lpstr>
      <vt:lpstr>Meiryo UI</vt:lpstr>
      <vt:lpstr>ＭＳ Ｐゴシック</vt:lpstr>
      <vt:lpstr>ＭＳ Ｐ明朝</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2023-06-16T02:49:45Z</dcterms:created>
  <dcterms:modified xsi:type="dcterms:W3CDTF">2023-06-16T02:49:49Z</dcterms:modified>
</cp:coreProperties>
</file>