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12" removePersonalInfoOnSave="1" saveSubsetFonts="1">
  <p:sldMasterIdLst>
    <p:sldMasterId id="2147483648" r:id="rId1"/>
  </p:sldMasterIdLst>
  <p:notesMasterIdLst>
    <p:notesMasterId r:id="rId23"/>
  </p:notesMasterIdLst>
  <p:handoutMasterIdLst>
    <p:handoutMasterId r:id="rId24"/>
  </p:handoutMasterIdLst>
  <p:sldIdLst>
    <p:sldId id="2549" r:id="rId2"/>
    <p:sldId id="2550" r:id="rId3"/>
    <p:sldId id="2551" r:id="rId4"/>
    <p:sldId id="2552" r:id="rId5"/>
    <p:sldId id="2553" r:id="rId6"/>
    <p:sldId id="2554" r:id="rId7"/>
    <p:sldId id="2555" r:id="rId8"/>
    <p:sldId id="2556" r:id="rId9"/>
    <p:sldId id="2557" r:id="rId10"/>
    <p:sldId id="2558" r:id="rId11"/>
    <p:sldId id="2559" r:id="rId12"/>
    <p:sldId id="2560" r:id="rId13"/>
    <p:sldId id="2561" r:id="rId14"/>
    <p:sldId id="2562" r:id="rId15"/>
    <p:sldId id="2563" r:id="rId16"/>
    <p:sldId id="2564" r:id="rId17"/>
    <p:sldId id="2565" r:id="rId18"/>
    <p:sldId id="2566" r:id="rId19"/>
    <p:sldId id="2567" r:id="rId20"/>
    <p:sldId id="2568" r:id="rId21"/>
    <p:sldId id="2569" r:id="rId22"/>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00CC"/>
    <a:srgbClr val="0000FF"/>
    <a:srgbClr val="66FFFF"/>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216" autoAdjust="0"/>
    <p:restoredTop sz="94255" autoAdjust="0"/>
  </p:normalViewPr>
  <p:slideViewPr>
    <p:cSldViewPr>
      <p:cViewPr varScale="1">
        <p:scale>
          <a:sx n="57" d="100"/>
          <a:sy n="57" d="100"/>
        </p:scale>
        <p:origin x="1824" y="66"/>
      </p:cViewPr>
      <p:guideLst>
        <p:guide orient="horz" pos="2160"/>
        <p:guide pos="2880"/>
      </p:guideLst>
    </p:cSldViewPr>
  </p:slideViewPr>
  <p:notesTextViewPr>
    <p:cViewPr>
      <p:scale>
        <a:sx n="50" d="100"/>
        <a:sy n="50" d="100"/>
      </p:scale>
      <p:origin x="0" y="0"/>
    </p:cViewPr>
  </p:notesTextViewPr>
  <p:notesViewPr>
    <p:cSldViewPr>
      <p:cViewPr varScale="1">
        <p:scale>
          <a:sx n="50" d="100"/>
          <a:sy n="50" d="100"/>
        </p:scale>
        <p:origin x="2898" y="4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575" cy="498475"/>
          </a:xfrm>
          <a:prstGeom prst="rect">
            <a:avLst/>
          </a:prstGeom>
        </p:spPr>
        <p:txBody>
          <a:bodyPr vert="horz" lIns="91433" tIns="45717" rIns="91433" bIns="45717"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9" y="1"/>
            <a:ext cx="2949575" cy="498475"/>
          </a:xfrm>
          <a:prstGeom prst="rect">
            <a:avLst/>
          </a:prstGeom>
        </p:spPr>
        <p:txBody>
          <a:bodyPr vert="horz" lIns="91433" tIns="45717" rIns="91433" bIns="45717" rtlCol="0"/>
          <a:lstStyle>
            <a:lvl1pPr algn="r">
              <a:defRPr sz="1200"/>
            </a:lvl1pPr>
          </a:lstStyle>
          <a:p>
            <a:fld id="{ACC26FBD-770B-46F2-A646-81AB63ABDF8C}" type="datetimeFigureOut">
              <a:rPr kumimoji="1" lang="ja-JP" altLang="en-US" smtClean="0"/>
              <a:t>2023/6/16</a:t>
            </a:fld>
            <a:endParaRPr kumimoji="1" lang="ja-JP" altLang="en-US"/>
          </a:p>
        </p:txBody>
      </p:sp>
      <p:sp>
        <p:nvSpPr>
          <p:cNvPr id="4" name="フッター プレースホルダー 3"/>
          <p:cNvSpPr>
            <a:spLocks noGrp="1"/>
          </p:cNvSpPr>
          <p:nvPr>
            <p:ph type="ftr" sz="quarter" idx="2"/>
          </p:nvPr>
        </p:nvSpPr>
        <p:spPr>
          <a:xfrm>
            <a:off x="1" y="9440863"/>
            <a:ext cx="2949575" cy="498475"/>
          </a:xfrm>
          <a:prstGeom prst="rect">
            <a:avLst/>
          </a:prstGeom>
        </p:spPr>
        <p:txBody>
          <a:bodyPr vert="horz" lIns="91433" tIns="45717" rIns="91433" bIns="45717"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9" y="9440863"/>
            <a:ext cx="2949575" cy="498475"/>
          </a:xfrm>
          <a:prstGeom prst="rect">
            <a:avLst/>
          </a:prstGeom>
        </p:spPr>
        <p:txBody>
          <a:bodyPr vert="horz" lIns="91433" tIns="45717" rIns="91433" bIns="45717" rtlCol="0" anchor="b"/>
          <a:lstStyle>
            <a:lvl1pPr algn="r">
              <a:defRPr sz="1200"/>
            </a:lvl1pPr>
          </a:lstStyle>
          <a:p>
            <a:fld id="{A2B371EB-28AC-474B-AB92-25EA3880F0C9}" type="slidenum">
              <a:rPr kumimoji="1" lang="ja-JP" altLang="en-US" smtClean="0"/>
              <a:t>‹#›</a:t>
            </a:fld>
            <a:endParaRPr kumimoji="1" lang="ja-JP" altLang="en-US"/>
          </a:p>
        </p:txBody>
      </p:sp>
    </p:spTree>
    <p:extLst>
      <p:ext uri="{BB962C8B-B14F-4D97-AF65-F5344CB8AC3E}">
        <p14:creationId xmlns:p14="http://schemas.microsoft.com/office/powerpoint/2010/main" val="21469288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575" cy="496888"/>
          </a:xfrm>
          <a:prstGeom prst="rect">
            <a:avLst/>
          </a:prstGeom>
        </p:spPr>
        <p:txBody>
          <a:bodyPr vert="horz" lIns="91433" tIns="45717" rIns="91433"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9" y="0"/>
            <a:ext cx="2949575" cy="496888"/>
          </a:xfrm>
          <a:prstGeom prst="rect">
            <a:avLst/>
          </a:prstGeom>
        </p:spPr>
        <p:txBody>
          <a:bodyPr vert="horz" lIns="91433" tIns="45717" rIns="91433" bIns="45717" rtlCol="0"/>
          <a:lstStyle>
            <a:lvl1pPr algn="r">
              <a:defRPr sz="1200"/>
            </a:lvl1pPr>
          </a:lstStyle>
          <a:p>
            <a:fld id="{FB536B7E-0C7A-4BE3-919A-6EED0595B36F}" type="datetimeFigureOut">
              <a:rPr kumimoji="1" lang="ja-JP" altLang="en-US" smtClean="0"/>
              <a:t>2023/6/16</a:t>
            </a:fld>
            <a:endParaRPr kumimoji="1" lang="ja-JP" altLang="en-US"/>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33" tIns="45717" rIns="91433" bIns="45717" rtlCol="0" anchor="ctr"/>
          <a:lstStyle/>
          <a:p>
            <a:endParaRPr lang="ja-JP" altLang="en-US"/>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33" tIns="45717" rIns="91433" bIns="4571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863"/>
            <a:ext cx="2949575" cy="496887"/>
          </a:xfrm>
          <a:prstGeom prst="rect">
            <a:avLst/>
          </a:prstGeom>
        </p:spPr>
        <p:txBody>
          <a:bodyPr vert="horz" lIns="91433" tIns="45717" rIns="91433"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9" y="9440863"/>
            <a:ext cx="2949575" cy="496887"/>
          </a:xfrm>
          <a:prstGeom prst="rect">
            <a:avLst/>
          </a:prstGeom>
        </p:spPr>
        <p:txBody>
          <a:bodyPr vert="horz" lIns="91433" tIns="45717" rIns="91433" bIns="45717" rtlCol="0" anchor="b"/>
          <a:lstStyle>
            <a:lvl1pPr algn="r">
              <a:defRPr sz="1200"/>
            </a:lvl1pPr>
          </a:lstStyle>
          <a:p>
            <a:fld id="{6DE47704-DA29-41EA-9615-E30FD9C8010D}" type="slidenum">
              <a:rPr kumimoji="1" lang="ja-JP" altLang="en-US" smtClean="0"/>
              <a:t>‹#›</a:t>
            </a:fld>
            <a:endParaRPr kumimoji="1" lang="ja-JP" altLang="en-US"/>
          </a:p>
        </p:txBody>
      </p:sp>
    </p:spTree>
    <p:extLst>
      <p:ext uri="{BB962C8B-B14F-4D97-AF65-F5344CB8AC3E}">
        <p14:creationId xmlns:p14="http://schemas.microsoft.com/office/powerpoint/2010/main" val="381149425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7288"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57700" rtl="0" eaLnBrk="1" fontAlgn="auto" latinLnBrk="0" hangingPunct="1">
              <a:lnSpc>
                <a:spcPct val="100000"/>
              </a:lnSpc>
              <a:spcBef>
                <a:spcPts val="0"/>
              </a:spcBef>
              <a:spcAft>
                <a:spcPts val="0"/>
              </a:spcAft>
              <a:buClrTx/>
              <a:buSzTx/>
              <a:buFontTx/>
              <a:buNone/>
              <a:tabLst/>
              <a:defRPr/>
            </a:pPr>
            <a:fld id="{E77B2A58-34A9-4D75-91FD-222CAA55EB6E}" type="slidenum">
              <a:rPr kumimoji="1" lang="en-US" altLang="ja-JP"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57700" rtl="0" eaLnBrk="1" fontAlgn="auto" latinLnBrk="0" hangingPunct="1">
                <a:lnSpc>
                  <a:spcPct val="100000"/>
                </a:lnSpc>
                <a:spcBef>
                  <a:spcPts val="0"/>
                </a:spcBef>
                <a:spcAft>
                  <a:spcPts val="0"/>
                </a:spcAft>
                <a:buClrTx/>
                <a:buSzTx/>
                <a:buFontTx/>
                <a:buNone/>
                <a:tabLst/>
                <a:defRPr/>
              </a:pPr>
              <a:t>219</a:t>
            </a:fld>
            <a:endPar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6219132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7288" cy="3725863"/>
          </a:xfrm>
        </p:spPr>
      </p:sp>
      <p:sp>
        <p:nvSpPr>
          <p:cNvPr id="3" name="ノート プレースホルダー 2"/>
          <p:cNvSpPr>
            <a:spLocks noGrp="1"/>
          </p:cNvSpPr>
          <p:nvPr>
            <p:ph type="body" idx="1"/>
          </p:nvPr>
        </p:nvSpPr>
        <p:spPr/>
        <p:txBody>
          <a:bodyPr/>
          <a:lstStyle/>
          <a:p>
            <a:endParaRPr lang="ja-JP" altLang="en-US" sz="1400" dirty="0"/>
          </a:p>
        </p:txBody>
      </p:sp>
      <p:sp>
        <p:nvSpPr>
          <p:cNvPr id="4" name="スライド番号プレースホルダー 3"/>
          <p:cNvSpPr>
            <a:spLocks noGrp="1"/>
          </p:cNvSpPr>
          <p:nvPr>
            <p:ph type="sldNum" sz="quarter" idx="10"/>
          </p:nvPr>
        </p:nvSpPr>
        <p:spPr/>
        <p:txBody>
          <a:bodyPr/>
          <a:lstStyle/>
          <a:p>
            <a:pPr marL="0" marR="0" lvl="0" indent="0" algn="r" defTabSz="957700" rtl="0" eaLnBrk="1" fontAlgn="auto" latinLnBrk="0" hangingPunct="1">
              <a:lnSpc>
                <a:spcPct val="100000"/>
              </a:lnSpc>
              <a:spcBef>
                <a:spcPts val="0"/>
              </a:spcBef>
              <a:spcAft>
                <a:spcPts val="0"/>
              </a:spcAft>
              <a:buClrTx/>
              <a:buSzTx/>
              <a:buFontTx/>
              <a:buNone/>
              <a:tabLst/>
              <a:defRPr/>
            </a:pPr>
            <a:fld id="{5BA2E95C-A3BD-4D9C-BF79-AFA07D554CFA}"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57700" rtl="0" eaLnBrk="1" fontAlgn="auto" latinLnBrk="0" hangingPunct="1">
                <a:lnSpc>
                  <a:spcPct val="100000"/>
                </a:lnSpc>
                <a:spcBef>
                  <a:spcPts val="0"/>
                </a:spcBef>
                <a:spcAft>
                  <a:spcPts val="0"/>
                </a:spcAft>
                <a:buClrTx/>
                <a:buSzTx/>
                <a:buFontTx/>
                <a:buNone/>
                <a:tabLst/>
                <a:defRPr/>
              </a:pPr>
              <a:t>229</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4109386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7288" cy="3725863"/>
          </a:xfrm>
        </p:spPr>
      </p:sp>
      <p:sp>
        <p:nvSpPr>
          <p:cNvPr id="3" name="ノート プレースホルダー 2"/>
          <p:cNvSpPr>
            <a:spLocks noGrp="1"/>
          </p:cNvSpPr>
          <p:nvPr>
            <p:ph type="body" idx="1"/>
          </p:nvPr>
        </p:nvSpPr>
        <p:spPr/>
        <p:txBody>
          <a:bodyPr/>
          <a:lstStyle/>
          <a:p>
            <a:endParaRPr lang="ja-JP" altLang="en-US" sz="1400" dirty="0"/>
          </a:p>
        </p:txBody>
      </p:sp>
      <p:sp>
        <p:nvSpPr>
          <p:cNvPr id="4" name="スライド番号プレースホルダー 3"/>
          <p:cNvSpPr>
            <a:spLocks noGrp="1"/>
          </p:cNvSpPr>
          <p:nvPr>
            <p:ph type="sldNum" sz="quarter" idx="10"/>
          </p:nvPr>
        </p:nvSpPr>
        <p:spPr/>
        <p:txBody>
          <a:bodyPr/>
          <a:lstStyle/>
          <a:p>
            <a:pPr marL="0" marR="0" lvl="0" indent="0" algn="r" defTabSz="957700" rtl="0" eaLnBrk="1" fontAlgn="auto" latinLnBrk="0" hangingPunct="1">
              <a:lnSpc>
                <a:spcPct val="100000"/>
              </a:lnSpc>
              <a:spcBef>
                <a:spcPts val="0"/>
              </a:spcBef>
              <a:spcAft>
                <a:spcPts val="0"/>
              </a:spcAft>
              <a:buClrTx/>
              <a:buSzTx/>
              <a:buFontTx/>
              <a:buNone/>
              <a:tabLst/>
              <a:defRPr/>
            </a:pPr>
            <a:fld id="{5BA2E95C-A3BD-4D9C-BF79-AFA07D554CFA}"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57700" rtl="0" eaLnBrk="1" fontAlgn="auto" latinLnBrk="0" hangingPunct="1">
                <a:lnSpc>
                  <a:spcPct val="100000"/>
                </a:lnSpc>
                <a:spcBef>
                  <a:spcPts val="0"/>
                </a:spcBef>
                <a:spcAft>
                  <a:spcPts val="0"/>
                </a:spcAft>
                <a:buClrTx/>
                <a:buSzTx/>
                <a:buFontTx/>
                <a:buNone/>
                <a:tabLst/>
                <a:defRPr/>
              </a:pPr>
              <a:t>230</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3494668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7288" cy="3725863"/>
          </a:xfrm>
        </p:spPr>
      </p:sp>
      <p:sp>
        <p:nvSpPr>
          <p:cNvPr id="3" name="ノート プレースホルダー 2"/>
          <p:cNvSpPr>
            <a:spLocks noGrp="1"/>
          </p:cNvSpPr>
          <p:nvPr>
            <p:ph type="body" idx="1"/>
          </p:nvPr>
        </p:nvSpPr>
        <p:spPr/>
        <p:txBody>
          <a:bodyPr/>
          <a:lstStyle/>
          <a:p>
            <a:endParaRPr lang="ja-JP" altLang="en-US" sz="1400" dirty="0"/>
          </a:p>
        </p:txBody>
      </p:sp>
      <p:sp>
        <p:nvSpPr>
          <p:cNvPr id="4" name="スライド番号プレースホルダー 3"/>
          <p:cNvSpPr>
            <a:spLocks noGrp="1"/>
          </p:cNvSpPr>
          <p:nvPr>
            <p:ph type="sldNum" sz="quarter" idx="10"/>
          </p:nvPr>
        </p:nvSpPr>
        <p:spPr/>
        <p:txBody>
          <a:bodyPr/>
          <a:lstStyle/>
          <a:p>
            <a:pPr marL="0" marR="0" lvl="0" indent="0" algn="r" defTabSz="957700" rtl="0" eaLnBrk="1" fontAlgn="auto" latinLnBrk="0" hangingPunct="1">
              <a:lnSpc>
                <a:spcPct val="100000"/>
              </a:lnSpc>
              <a:spcBef>
                <a:spcPts val="0"/>
              </a:spcBef>
              <a:spcAft>
                <a:spcPts val="0"/>
              </a:spcAft>
              <a:buClrTx/>
              <a:buSzTx/>
              <a:buFontTx/>
              <a:buNone/>
              <a:tabLst/>
              <a:defRPr/>
            </a:pPr>
            <a:fld id="{5BA2E95C-A3BD-4D9C-BF79-AFA07D554CFA}"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57700" rtl="0" eaLnBrk="1" fontAlgn="auto" latinLnBrk="0" hangingPunct="1">
                <a:lnSpc>
                  <a:spcPct val="100000"/>
                </a:lnSpc>
                <a:spcBef>
                  <a:spcPts val="0"/>
                </a:spcBef>
                <a:spcAft>
                  <a:spcPts val="0"/>
                </a:spcAft>
                <a:buClrTx/>
                <a:buSzTx/>
                <a:buFontTx/>
                <a:buNone/>
                <a:tabLst/>
                <a:defRPr/>
              </a:pPr>
              <a:t>231</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1779947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7288" cy="3725863"/>
          </a:xfrm>
        </p:spPr>
      </p:sp>
      <p:sp>
        <p:nvSpPr>
          <p:cNvPr id="3" name="ノート プレースホルダー 2"/>
          <p:cNvSpPr>
            <a:spLocks noGrp="1"/>
          </p:cNvSpPr>
          <p:nvPr>
            <p:ph type="body" idx="1"/>
          </p:nvPr>
        </p:nvSpPr>
        <p:spPr/>
        <p:txBody>
          <a:bodyPr/>
          <a:lstStyle/>
          <a:p>
            <a:endParaRPr lang="ja-JP" altLang="en-US" sz="1400" dirty="0"/>
          </a:p>
        </p:txBody>
      </p:sp>
      <p:sp>
        <p:nvSpPr>
          <p:cNvPr id="4" name="スライド番号プレースホルダー 3"/>
          <p:cNvSpPr>
            <a:spLocks noGrp="1"/>
          </p:cNvSpPr>
          <p:nvPr>
            <p:ph type="sldNum" sz="quarter" idx="10"/>
          </p:nvPr>
        </p:nvSpPr>
        <p:spPr/>
        <p:txBody>
          <a:bodyPr/>
          <a:lstStyle/>
          <a:p>
            <a:pPr marL="0" marR="0" lvl="0" indent="0" algn="r" defTabSz="957700" rtl="0" eaLnBrk="1" fontAlgn="auto" latinLnBrk="0" hangingPunct="1">
              <a:lnSpc>
                <a:spcPct val="100000"/>
              </a:lnSpc>
              <a:spcBef>
                <a:spcPts val="0"/>
              </a:spcBef>
              <a:spcAft>
                <a:spcPts val="0"/>
              </a:spcAft>
              <a:buClrTx/>
              <a:buSzTx/>
              <a:buFontTx/>
              <a:buNone/>
              <a:tabLst/>
              <a:defRPr/>
            </a:pPr>
            <a:fld id="{5BA2E95C-A3BD-4D9C-BF79-AFA07D554CFA}"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57700" rtl="0" eaLnBrk="1" fontAlgn="auto" latinLnBrk="0" hangingPunct="1">
                <a:lnSpc>
                  <a:spcPct val="100000"/>
                </a:lnSpc>
                <a:spcBef>
                  <a:spcPts val="0"/>
                </a:spcBef>
                <a:spcAft>
                  <a:spcPts val="0"/>
                </a:spcAft>
                <a:buClrTx/>
                <a:buSzTx/>
                <a:buFontTx/>
                <a:buNone/>
                <a:tabLst/>
                <a:defRPr/>
              </a:pPr>
              <a:t>220</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848555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7288" cy="3725863"/>
          </a:xfrm>
        </p:spPr>
      </p:sp>
      <p:sp>
        <p:nvSpPr>
          <p:cNvPr id="3" name="ノート プレースホルダー 2"/>
          <p:cNvSpPr>
            <a:spLocks noGrp="1"/>
          </p:cNvSpPr>
          <p:nvPr>
            <p:ph type="body" idx="1"/>
          </p:nvPr>
        </p:nvSpPr>
        <p:spPr/>
        <p:txBody>
          <a:bodyPr/>
          <a:lstStyle/>
          <a:p>
            <a:endParaRPr lang="ja-JP" altLang="en-US" sz="1400" dirty="0"/>
          </a:p>
        </p:txBody>
      </p:sp>
      <p:sp>
        <p:nvSpPr>
          <p:cNvPr id="4" name="スライド番号プレースホルダー 3"/>
          <p:cNvSpPr>
            <a:spLocks noGrp="1"/>
          </p:cNvSpPr>
          <p:nvPr>
            <p:ph type="sldNum" sz="quarter" idx="10"/>
          </p:nvPr>
        </p:nvSpPr>
        <p:spPr/>
        <p:txBody>
          <a:bodyPr/>
          <a:lstStyle/>
          <a:p>
            <a:pPr marL="0" marR="0" lvl="0" indent="0" algn="r" defTabSz="957700" rtl="0" eaLnBrk="1" fontAlgn="auto" latinLnBrk="0" hangingPunct="1">
              <a:lnSpc>
                <a:spcPct val="100000"/>
              </a:lnSpc>
              <a:spcBef>
                <a:spcPts val="0"/>
              </a:spcBef>
              <a:spcAft>
                <a:spcPts val="0"/>
              </a:spcAft>
              <a:buClrTx/>
              <a:buSzTx/>
              <a:buFontTx/>
              <a:buNone/>
              <a:tabLst/>
              <a:defRPr/>
            </a:pPr>
            <a:fld id="{5BA2E95C-A3BD-4D9C-BF79-AFA07D554CFA}"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57700" rtl="0" eaLnBrk="1" fontAlgn="auto" latinLnBrk="0" hangingPunct="1">
                <a:lnSpc>
                  <a:spcPct val="100000"/>
                </a:lnSpc>
                <a:spcBef>
                  <a:spcPts val="0"/>
                </a:spcBef>
                <a:spcAft>
                  <a:spcPts val="0"/>
                </a:spcAft>
                <a:buClrTx/>
                <a:buSzTx/>
                <a:buFontTx/>
                <a:buNone/>
                <a:tabLst/>
                <a:defRPr/>
              </a:pPr>
              <a:t>221</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5094292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7288" cy="3725863"/>
          </a:xfrm>
        </p:spPr>
      </p:sp>
      <p:sp>
        <p:nvSpPr>
          <p:cNvPr id="3" name="ノート プレースホルダー 2"/>
          <p:cNvSpPr>
            <a:spLocks noGrp="1"/>
          </p:cNvSpPr>
          <p:nvPr>
            <p:ph type="body" idx="1"/>
          </p:nvPr>
        </p:nvSpPr>
        <p:spPr/>
        <p:txBody>
          <a:bodyPr/>
          <a:lstStyle/>
          <a:p>
            <a:endParaRPr lang="ja-JP" altLang="en-US" sz="1400" dirty="0"/>
          </a:p>
        </p:txBody>
      </p:sp>
      <p:sp>
        <p:nvSpPr>
          <p:cNvPr id="4" name="スライド番号プレースホルダー 3"/>
          <p:cNvSpPr>
            <a:spLocks noGrp="1"/>
          </p:cNvSpPr>
          <p:nvPr>
            <p:ph type="sldNum" sz="quarter" idx="10"/>
          </p:nvPr>
        </p:nvSpPr>
        <p:spPr/>
        <p:txBody>
          <a:bodyPr/>
          <a:lstStyle/>
          <a:p>
            <a:pPr marL="0" marR="0" lvl="0" indent="0" algn="r" defTabSz="957700" rtl="0" eaLnBrk="1" fontAlgn="auto" latinLnBrk="0" hangingPunct="1">
              <a:lnSpc>
                <a:spcPct val="100000"/>
              </a:lnSpc>
              <a:spcBef>
                <a:spcPts val="0"/>
              </a:spcBef>
              <a:spcAft>
                <a:spcPts val="0"/>
              </a:spcAft>
              <a:buClrTx/>
              <a:buSzTx/>
              <a:buFontTx/>
              <a:buNone/>
              <a:tabLst/>
              <a:defRPr/>
            </a:pPr>
            <a:fld id="{5BA2E95C-A3BD-4D9C-BF79-AFA07D554CFA}"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57700" rtl="0" eaLnBrk="1" fontAlgn="auto" latinLnBrk="0" hangingPunct="1">
                <a:lnSpc>
                  <a:spcPct val="100000"/>
                </a:lnSpc>
                <a:spcBef>
                  <a:spcPts val="0"/>
                </a:spcBef>
                <a:spcAft>
                  <a:spcPts val="0"/>
                </a:spcAft>
                <a:buClrTx/>
                <a:buSzTx/>
                <a:buFontTx/>
                <a:buNone/>
                <a:tabLst/>
                <a:defRPr/>
              </a:pPr>
              <a:t>222</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0696511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7288" cy="3725863"/>
          </a:xfrm>
        </p:spPr>
      </p:sp>
      <p:sp>
        <p:nvSpPr>
          <p:cNvPr id="3" name="ノート プレースホルダー 2"/>
          <p:cNvSpPr>
            <a:spLocks noGrp="1"/>
          </p:cNvSpPr>
          <p:nvPr>
            <p:ph type="body" idx="1"/>
          </p:nvPr>
        </p:nvSpPr>
        <p:spPr/>
        <p:txBody>
          <a:bodyPr/>
          <a:lstStyle/>
          <a:p>
            <a:endParaRPr lang="ja-JP" altLang="en-US" sz="1400" dirty="0"/>
          </a:p>
        </p:txBody>
      </p:sp>
      <p:sp>
        <p:nvSpPr>
          <p:cNvPr id="4" name="スライド番号プレースホルダー 3"/>
          <p:cNvSpPr>
            <a:spLocks noGrp="1"/>
          </p:cNvSpPr>
          <p:nvPr>
            <p:ph type="sldNum" sz="quarter" idx="10"/>
          </p:nvPr>
        </p:nvSpPr>
        <p:spPr/>
        <p:txBody>
          <a:bodyPr/>
          <a:lstStyle/>
          <a:p>
            <a:pPr marL="0" marR="0" lvl="0" indent="0" algn="r" defTabSz="957700" rtl="0" eaLnBrk="1" fontAlgn="auto" latinLnBrk="0" hangingPunct="1">
              <a:lnSpc>
                <a:spcPct val="100000"/>
              </a:lnSpc>
              <a:spcBef>
                <a:spcPts val="0"/>
              </a:spcBef>
              <a:spcAft>
                <a:spcPts val="0"/>
              </a:spcAft>
              <a:buClrTx/>
              <a:buSzTx/>
              <a:buFontTx/>
              <a:buNone/>
              <a:tabLst/>
              <a:defRPr/>
            </a:pPr>
            <a:fld id="{5BA2E95C-A3BD-4D9C-BF79-AFA07D554CFA}"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57700" rtl="0" eaLnBrk="1" fontAlgn="auto" latinLnBrk="0" hangingPunct="1">
                <a:lnSpc>
                  <a:spcPct val="100000"/>
                </a:lnSpc>
                <a:spcBef>
                  <a:spcPts val="0"/>
                </a:spcBef>
                <a:spcAft>
                  <a:spcPts val="0"/>
                </a:spcAft>
                <a:buClrTx/>
                <a:buSzTx/>
                <a:buFontTx/>
                <a:buNone/>
                <a:tabLst/>
                <a:defRPr/>
              </a:pPr>
              <a:t>223</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066704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7288" cy="3725863"/>
          </a:xfrm>
        </p:spPr>
      </p:sp>
      <p:sp>
        <p:nvSpPr>
          <p:cNvPr id="3" name="ノート プレースホルダー 2"/>
          <p:cNvSpPr>
            <a:spLocks noGrp="1"/>
          </p:cNvSpPr>
          <p:nvPr>
            <p:ph type="body" idx="1"/>
          </p:nvPr>
        </p:nvSpPr>
        <p:spPr/>
        <p:txBody>
          <a:bodyPr/>
          <a:lstStyle/>
          <a:p>
            <a:endParaRPr lang="ja-JP" altLang="en-US" sz="1400" dirty="0"/>
          </a:p>
        </p:txBody>
      </p:sp>
      <p:sp>
        <p:nvSpPr>
          <p:cNvPr id="4" name="スライド番号プレースホルダー 3"/>
          <p:cNvSpPr>
            <a:spLocks noGrp="1"/>
          </p:cNvSpPr>
          <p:nvPr>
            <p:ph type="sldNum" sz="quarter" idx="10"/>
          </p:nvPr>
        </p:nvSpPr>
        <p:spPr/>
        <p:txBody>
          <a:bodyPr/>
          <a:lstStyle/>
          <a:p>
            <a:pPr marL="0" marR="0" lvl="0" indent="0" algn="r" defTabSz="957700" rtl="0" eaLnBrk="1" fontAlgn="auto" latinLnBrk="0" hangingPunct="1">
              <a:lnSpc>
                <a:spcPct val="100000"/>
              </a:lnSpc>
              <a:spcBef>
                <a:spcPts val="0"/>
              </a:spcBef>
              <a:spcAft>
                <a:spcPts val="0"/>
              </a:spcAft>
              <a:buClrTx/>
              <a:buSzTx/>
              <a:buFontTx/>
              <a:buNone/>
              <a:tabLst/>
              <a:defRPr/>
            </a:pPr>
            <a:fld id="{5BA2E95C-A3BD-4D9C-BF79-AFA07D554CFA}"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57700" rtl="0" eaLnBrk="1" fontAlgn="auto" latinLnBrk="0" hangingPunct="1">
                <a:lnSpc>
                  <a:spcPct val="100000"/>
                </a:lnSpc>
                <a:spcBef>
                  <a:spcPts val="0"/>
                </a:spcBef>
                <a:spcAft>
                  <a:spcPts val="0"/>
                </a:spcAft>
                <a:buClrTx/>
                <a:buSzTx/>
                <a:buFontTx/>
                <a:buNone/>
                <a:tabLst/>
                <a:defRPr/>
              </a:pPr>
              <a:t>224</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7003802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7288" cy="3725863"/>
          </a:xfrm>
        </p:spPr>
      </p:sp>
      <p:sp>
        <p:nvSpPr>
          <p:cNvPr id="3" name="ノート プレースホルダー 2"/>
          <p:cNvSpPr>
            <a:spLocks noGrp="1"/>
          </p:cNvSpPr>
          <p:nvPr>
            <p:ph type="body" idx="1"/>
          </p:nvPr>
        </p:nvSpPr>
        <p:spPr/>
        <p:txBody>
          <a:bodyPr/>
          <a:lstStyle/>
          <a:p>
            <a:endParaRPr lang="ja-JP" altLang="en-US" sz="1400" dirty="0"/>
          </a:p>
        </p:txBody>
      </p:sp>
      <p:sp>
        <p:nvSpPr>
          <p:cNvPr id="4" name="スライド番号プレースホルダー 3"/>
          <p:cNvSpPr>
            <a:spLocks noGrp="1"/>
          </p:cNvSpPr>
          <p:nvPr>
            <p:ph type="sldNum" sz="quarter" idx="10"/>
          </p:nvPr>
        </p:nvSpPr>
        <p:spPr/>
        <p:txBody>
          <a:bodyPr/>
          <a:lstStyle/>
          <a:p>
            <a:pPr marL="0" marR="0" lvl="0" indent="0" algn="r" defTabSz="957700" rtl="0" eaLnBrk="1" fontAlgn="auto" latinLnBrk="0" hangingPunct="1">
              <a:lnSpc>
                <a:spcPct val="100000"/>
              </a:lnSpc>
              <a:spcBef>
                <a:spcPts val="0"/>
              </a:spcBef>
              <a:spcAft>
                <a:spcPts val="0"/>
              </a:spcAft>
              <a:buClrTx/>
              <a:buSzTx/>
              <a:buFontTx/>
              <a:buNone/>
              <a:tabLst/>
              <a:defRPr/>
            </a:pPr>
            <a:fld id="{5BA2E95C-A3BD-4D9C-BF79-AFA07D554CFA}"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57700" rtl="0" eaLnBrk="1" fontAlgn="auto" latinLnBrk="0" hangingPunct="1">
                <a:lnSpc>
                  <a:spcPct val="100000"/>
                </a:lnSpc>
                <a:spcBef>
                  <a:spcPts val="0"/>
                </a:spcBef>
                <a:spcAft>
                  <a:spcPts val="0"/>
                </a:spcAft>
                <a:buClrTx/>
                <a:buSzTx/>
                <a:buFontTx/>
                <a:buNone/>
                <a:tabLst/>
                <a:defRPr/>
              </a:pPr>
              <a:t>225</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385583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7288" cy="3725863"/>
          </a:xfrm>
        </p:spPr>
      </p:sp>
      <p:sp>
        <p:nvSpPr>
          <p:cNvPr id="3" name="ノート プレースホルダー 2"/>
          <p:cNvSpPr>
            <a:spLocks noGrp="1"/>
          </p:cNvSpPr>
          <p:nvPr>
            <p:ph type="body" idx="1"/>
          </p:nvPr>
        </p:nvSpPr>
        <p:spPr/>
        <p:txBody>
          <a:bodyPr/>
          <a:lstStyle/>
          <a:p>
            <a:endParaRPr lang="ja-JP" altLang="en-US" sz="1400" dirty="0"/>
          </a:p>
        </p:txBody>
      </p:sp>
      <p:sp>
        <p:nvSpPr>
          <p:cNvPr id="4" name="スライド番号プレースホルダー 3"/>
          <p:cNvSpPr>
            <a:spLocks noGrp="1"/>
          </p:cNvSpPr>
          <p:nvPr>
            <p:ph type="sldNum" sz="quarter" idx="10"/>
          </p:nvPr>
        </p:nvSpPr>
        <p:spPr/>
        <p:txBody>
          <a:bodyPr/>
          <a:lstStyle/>
          <a:p>
            <a:pPr marL="0" marR="0" lvl="0" indent="0" algn="r" defTabSz="957700" rtl="0" eaLnBrk="1" fontAlgn="auto" latinLnBrk="0" hangingPunct="1">
              <a:lnSpc>
                <a:spcPct val="100000"/>
              </a:lnSpc>
              <a:spcBef>
                <a:spcPts val="0"/>
              </a:spcBef>
              <a:spcAft>
                <a:spcPts val="0"/>
              </a:spcAft>
              <a:buClrTx/>
              <a:buSzTx/>
              <a:buFontTx/>
              <a:buNone/>
              <a:tabLst/>
              <a:defRPr/>
            </a:pPr>
            <a:fld id="{5BA2E95C-A3BD-4D9C-BF79-AFA07D554CFA}"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57700" rtl="0" eaLnBrk="1" fontAlgn="auto" latinLnBrk="0" hangingPunct="1">
                <a:lnSpc>
                  <a:spcPct val="100000"/>
                </a:lnSpc>
                <a:spcBef>
                  <a:spcPts val="0"/>
                </a:spcBef>
                <a:spcAft>
                  <a:spcPts val="0"/>
                </a:spcAft>
                <a:buClrTx/>
                <a:buSzTx/>
                <a:buFontTx/>
                <a:buNone/>
                <a:tabLst/>
                <a:defRPr/>
              </a:pPr>
              <a:t>226</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200924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7288" cy="3725863"/>
          </a:xfrm>
        </p:spPr>
      </p:sp>
      <p:sp>
        <p:nvSpPr>
          <p:cNvPr id="3" name="ノート プレースホルダー 2"/>
          <p:cNvSpPr>
            <a:spLocks noGrp="1"/>
          </p:cNvSpPr>
          <p:nvPr>
            <p:ph type="body" idx="1"/>
          </p:nvPr>
        </p:nvSpPr>
        <p:spPr/>
        <p:txBody>
          <a:bodyPr/>
          <a:lstStyle/>
          <a:p>
            <a:endParaRPr lang="ja-JP" altLang="en-US" sz="1400" dirty="0"/>
          </a:p>
        </p:txBody>
      </p:sp>
      <p:sp>
        <p:nvSpPr>
          <p:cNvPr id="4" name="スライド番号プレースホルダー 3"/>
          <p:cNvSpPr>
            <a:spLocks noGrp="1"/>
          </p:cNvSpPr>
          <p:nvPr>
            <p:ph type="sldNum" sz="quarter" idx="10"/>
          </p:nvPr>
        </p:nvSpPr>
        <p:spPr/>
        <p:txBody>
          <a:bodyPr/>
          <a:lstStyle/>
          <a:p>
            <a:pPr marL="0" marR="0" lvl="0" indent="0" algn="r" defTabSz="957700" rtl="0" eaLnBrk="1" fontAlgn="auto" latinLnBrk="0" hangingPunct="1">
              <a:lnSpc>
                <a:spcPct val="100000"/>
              </a:lnSpc>
              <a:spcBef>
                <a:spcPts val="0"/>
              </a:spcBef>
              <a:spcAft>
                <a:spcPts val="0"/>
              </a:spcAft>
              <a:buClrTx/>
              <a:buSzTx/>
              <a:buFontTx/>
              <a:buNone/>
              <a:tabLst/>
              <a:defRPr/>
            </a:pPr>
            <a:fld id="{5BA2E95C-A3BD-4D9C-BF79-AFA07D554CFA}"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57700" rtl="0" eaLnBrk="1" fontAlgn="auto" latinLnBrk="0" hangingPunct="1">
                <a:lnSpc>
                  <a:spcPct val="100000"/>
                </a:lnSpc>
                <a:spcBef>
                  <a:spcPts val="0"/>
                </a:spcBef>
                <a:spcAft>
                  <a:spcPts val="0"/>
                </a:spcAft>
                <a:buClrTx/>
                <a:buSzTx/>
                <a:buFontTx/>
                <a:buNone/>
                <a:tabLst/>
                <a:defRPr/>
              </a:pPr>
              <a:t>228</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3793842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7AD8D2FA-1FDC-47CF-B540-06AC89371C3A}" type="datetime1">
              <a:rPr kumimoji="1" lang="ja-JP" altLang="en-US" smtClean="0"/>
              <a:t>2023/6/16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010400" y="6492875"/>
            <a:ext cx="2133600" cy="365125"/>
          </a:xfrm>
        </p:spPr>
        <p:txBody>
          <a:bodyPr/>
          <a:lstStyle>
            <a:lvl1pPr>
              <a:defRPr>
                <a:latin typeface="BIZ UDゴシック" panose="020B0400000000000000" pitchFamily="49" charset="-128"/>
                <a:ea typeface="BIZ UDゴシック" panose="020B0400000000000000" pitchFamily="49" charset="-128"/>
              </a:defRPr>
            </a:lvl1pPr>
          </a:lstStyle>
          <a:p>
            <a:fld id="{63BC356D-1576-478B-8647-1361C6E9DFF7}" type="slidenum">
              <a:rPr lang="ja-JP" altLang="en-US" smtClean="0"/>
              <a:pPr/>
              <a:t>‹#›</a:t>
            </a:fld>
            <a:endParaRPr lang="ja-JP" altLang="en-US"/>
          </a:p>
        </p:txBody>
      </p:sp>
    </p:spTree>
    <p:extLst>
      <p:ext uri="{BB962C8B-B14F-4D97-AF65-F5344CB8AC3E}">
        <p14:creationId xmlns:p14="http://schemas.microsoft.com/office/powerpoint/2010/main" val="2706645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C930027-0968-4E78-B7A9-B3847EBDB7C6}" type="datetime1">
              <a:rPr kumimoji="1" lang="ja-JP" altLang="en-US" smtClean="0"/>
              <a:t>2023/6/16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138991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55966E5-9D1C-452C-8592-60F8ECFF2F9D}" type="datetime1">
              <a:rPr kumimoji="1" lang="ja-JP" altLang="en-US" smtClean="0"/>
              <a:t>2023/6/16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2399353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F6D7899-8FA5-4CDF-8357-FB9C11600663}" type="datetime1">
              <a:rPr kumimoji="1" lang="ja-JP" altLang="en-US" smtClean="0"/>
              <a:t>2023/6/16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010400" y="6461872"/>
            <a:ext cx="2133600" cy="365125"/>
          </a:xfrm>
        </p:spPr>
        <p:txBody>
          <a:bodyPr/>
          <a:lstStyle>
            <a:lvl1pPr>
              <a:defRPr>
                <a:latin typeface="BIZ UDゴシック" panose="020B0400000000000000" pitchFamily="49" charset="-128"/>
                <a:ea typeface="BIZ UDゴシック" panose="020B0400000000000000" pitchFamily="49" charset="-128"/>
              </a:defRPr>
            </a:lvl1pPr>
          </a:lstStyle>
          <a:p>
            <a:fld id="{63BC356D-1576-478B-8647-1361C6E9DFF7}" type="slidenum">
              <a:rPr lang="ja-JP" altLang="en-US" smtClean="0"/>
              <a:pPr/>
              <a:t>‹#›</a:t>
            </a:fld>
            <a:endParaRPr lang="ja-JP" altLang="en-US"/>
          </a:p>
        </p:txBody>
      </p:sp>
    </p:spTree>
    <p:extLst>
      <p:ext uri="{BB962C8B-B14F-4D97-AF65-F5344CB8AC3E}">
        <p14:creationId xmlns:p14="http://schemas.microsoft.com/office/powerpoint/2010/main" val="2999676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8A271CAB-2879-4598-9D2A-407F3B0BCF2B}" type="datetime1">
              <a:rPr kumimoji="1" lang="ja-JP" altLang="en-US" smtClean="0"/>
              <a:t>2023/6/16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a:latin typeface="BIZ UDゴシック" panose="020B0400000000000000" pitchFamily="49" charset="-128"/>
                <a:ea typeface="BIZ UDゴシック" panose="020B0400000000000000" pitchFamily="49" charset="-128"/>
              </a:defRPr>
            </a:lvl1pPr>
          </a:lstStyle>
          <a:p>
            <a:fld id="{63BC356D-1576-478B-8647-1361C6E9DFF7}" type="slidenum">
              <a:rPr lang="ja-JP" altLang="en-US" smtClean="0"/>
              <a:pPr/>
              <a:t>‹#›</a:t>
            </a:fld>
            <a:endParaRPr lang="ja-JP" altLang="en-US"/>
          </a:p>
        </p:txBody>
      </p:sp>
    </p:spTree>
    <p:extLst>
      <p:ext uri="{BB962C8B-B14F-4D97-AF65-F5344CB8AC3E}">
        <p14:creationId xmlns:p14="http://schemas.microsoft.com/office/powerpoint/2010/main" val="605897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DA9F7B40-6388-4DE2-839E-4987E81BB2AD}" type="datetime1">
              <a:rPr kumimoji="1" lang="ja-JP" altLang="en-US" smtClean="0"/>
              <a:t>2023/6/16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253829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79091670-D886-40FC-AE3D-CFDF16ABFAE3}" type="datetime1">
              <a:rPr kumimoji="1" lang="ja-JP" altLang="en-US" smtClean="0"/>
              <a:t>2023/6/16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915236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4105CAB8-AC56-4A33-8905-1D66F366CA69}" type="datetime1">
              <a:rPr kumimoji="1" lang="ja-JP" altLang="en-US" smtClean="0"/>
              <a:t>2023/6/16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a:xfrm>
            <a:off x="7010400" y="6492875"/>
            <a:ext cx="2133600" cy="365125"/>
          </a:xfrm>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107118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lstStyle>
            <a:lvl1pPr>
              <a:defRPr sz="1100">
                <a:latin typeface="BIZ UDゴシック" panose="020B0400000000000000" pitchFamily="49" charset="-128"/>
                <a:ea typeface="BIZ UDゴシック" panose="020B0400000000000000" pitchFamily="49" charset="-128"/>
              </a:defRPr>
            </a:lvl1pPr>
          </a:lstStyle>
          <a:p>
            <a:fld id="{63BC356D-1576-478B-8647-1361C6E9DFF7}" type="slidenum">
              <a:rPr lang="ja-JP" altLang="en-US" smtClean="0"/>
              <a:pPr/>
              <a:t>‹#›</a:t>
            </a:fld>
            <a:endParaRPr lang="ja-JP" altLang="en-US"/>
          </a:p>
        </p:txBody>
      </p:sp>
    </p:spTree>
    <p:extLst>
      <p:ext uri="{BB962C8B-B14F-4D97-AF65-F5344CB8AC3E}">
        <p14:creationId xmlns:p14="http://schemas.microsoft.com/office/powerpoint/2010/main" val="1825979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A8309E6-5D10-4054-8047-EB5DC1A6D7D7}" type="datetime1">
              <a:rPr kumimoji="1" lang="ja-JP" altLang="en-US" smtClean="0"/>
              <a:t>2023/6/16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006820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52D2ED8-1D33-45AB-B862-79C4585C4C1A}" type="datetime1">
              <a:rPr kumimoji="1" lang="ja-JP" altLang="en-US" smtClean="0"/>
              <a:t>2023/6/16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880432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8825F2-4083-4A06-B090-3F63E86FE005}" type="datetime1">
              <a:rPr kumimoji="1" lang="ja-JP" altLang="en-US" smtClean="0"/>
              <a:t>2023/6/16</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10400" y="6475319"/>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41855862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4.jp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jpeg"/><Relationship Id="rId7"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10" Type="http://schemas.openxmlformats.org/officeDocument/2006/relationships/image" Target="../media/image29.jpeg"/><Relationship Id="rId4" Type="http://schemas.openxmlformats.org/officeDocument/2006/relationships/image" Target="../media/image23.jpeg"/><Relationship Id="rId9" Type="http://schemas.openxmlformats.org/officeDocument/2006/relationships/image" Target="../media/image28.jpeg"/></Relationships>
</file>

<file path=ppt/slides/_rels/slide16.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34.jpe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jpeg"/><Relationship Id="rId4" Type="http://schemas.openxmlformats.org/officeDocument/2006/relationships/image" Target="../media/image32.png"/><Relationship Id="rId9"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51.pn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50.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5.png"/><Relationship Id="rId11" Type="http://schemas.openxmlformats.org/officeDocument/2006/relationships/image" Target="../media/image49.png"/><Relationship Id="rId5" Type="http://schemas.openxmlformats.org/officeDocument/2006/relationships/image" Target="../media/image44.png"/><Relationship Id="rId15" Type="http://schemas.openxmlformats.org/officeDocument/2006/relationships/image" Target="../media/image53.png"/><Relationship Id="rId10" Type="http://schemas.openxmlformats.org/officeDocument/2006/relationships/image" Target="../media/image48.png"/><Relationship Id="rId4" Type="http://schemas.openxmlformats.org/officeDocument/2006/relationships/image" Target="../media/image43.png"/><Relationship Id="rId9" Type="http://schemas.openxmlformats.org/officeDocument/2006/relationships/image" Target="../media/image47.png"/><Relationship Id="rId14" Type="http://schemas.openxmlformats.org/officeDocument/2006/relationships/image" Target="../media/image52.png"/></Relationships>
</file>

<file path=ppt/slides/_rels/slide1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56.png"/><Relationship Id="rId4" Type="http://schemas.openxmlformats.org/officeDocument/2006/relationships/image" Target="../media/image5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58.tmp"/></Relationships>
</file>

<file path=ppt/slides/_rels/slide2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745697" y="2847698"/>
            <a:ext cx="3901845" cy="546970"/>
          </a:xfrm>
          <a:prstGeom prst="rect">
            <a:avLst/>
          </a:prstGeom>
          <a:noFill/>
        </p:spPr>
        <p:txBody>
          <a:bodyPr wrap="square" lIns="27000" tIns="27000" rIns="27000" bIns="27000" rtlCol="0" anchor="ctr" anchorCtr="0">
            <a:spAutoFit/>
          </a:bodyPr>
          <a:lstStyle/>
          <a:p>
            <a:pPr algn="ctr"/>
            <a:r>
              <a:rPr lang="en-US" altLang="ja-JP" sz="3200" dirty="0">
                <a:latin typeface="Meiryo UI" panose="020B0604030504040204" pitchFamily="50" charset="-128"/>
                <a:ea typeface="Meiryo UI" panose="020B0604030504040204" pitchFamily="50" charset="-128"/>
              </a:rPr>
              <a:t>4</a:t>
            </a:r>
            <a:r>
              <a:rPr lang="ja-JP" altLang="en-US" sz="3200" dirty="0" err="1">
                <a:latin typeface="Meiryo UI" panose="020B0604030504040204" pitchFamily="50" charset="-128"/>
                <a:ea typeface="Meiryo UI" panose="020B0604030504040204" pitchFamily="50" charset="-128"/>
              </a:rPr>
              <a:t>．</a:t>
            </a:r>
            <a:r>
              <a:rPr lang="ja-JP" altLang="en-US" sz="3200" dirty="0">
                <a:latin typeface="Meiryo UI" panose="020B0604030504040204" pitchFamily="50" charset="-128"/>
                <a:ea typeface="Meiryo UI" panose="020B0604030504040204" pitchFamily="50" charset="-128"/>
              </a:rPr>
              <a:t>健康づくり</a:t>
            </a:r>
            <a:endParaRPr lang="en-US" altLang="ja-JP" sz="3200" dirty="0">
              <a:latin typeface="Meiryo UI" panose="020B0604030504040204" pitchFamily="50" charset="-128"/>
              <a:ea typeface="Meiryo UI" panose="020B0604030504040204" pitchFamily="50" charset="-128"/>
            </a:endParaRPr>
          </a:p>
        </p:txBody>
      </p:sp>
      <p:sp>
        <p:nvSpPr>
          <p:cNvPr id="3"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212</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41092992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70458" y="520926"/>
            <a:ext cx="8602414" cy="376385"/>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３　改革取組</a:t>
            </a:r>
          </a:p>
        </p:txBody>
      </p:sp>
      <p:cxnSp>
        <p:nvCxnSpPr>
          <p:cNvPr id="3" name="直線コネクタ 2"/>
          <p:cNvCxnSpPr/>
          <p:nvPr/>
        </p:nvCxnSpPr>
        <p:spPr>
          <a:xfrm>
            <a:off x="270457" y="88195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559558" y="1081977"/>
            <a:ext cx="4531057" cy="369332"/>
          </a:xfrm>
          <a:prstGeom prst="rect">
            <a:avLst/>
          </a:prstGeom>
          <a:noFill/>
        </p:spPr>
        <p:txBody>
          <a:bodyPr wrap="square" rtlCol="0">
            <a:spAutoFit/>
          </a:bodyPr>
          <a:lstStyle/>
          <a:p>
            <a:r>
              <a:rPr lang="ja-JP" altLang="en-US" b="1" dirty="0">
                <a:latin typeface="メイリオ" panose="020B0604030504040204" pitchFamily="50" charset="-128"/>
                <a:ea typeface="メイリオ" panose="020B0604030504040204" pitchFamily="50" charset="-128"/>
              </a:rPr>
              <a:t>おおさか健活</a:t>
            </a:r>
            <a:r>
              <a:rPr lang="en-US" altLang="ja-JP" b="1" dirty="0">
                <a:latin typeface="メイリオ" panose="020B0604030504040204" pitchFamily="50" charset="-128"/>
                <a:ea typeface="メイリオ" panose="020B0604030504040204" pitchFamily="50" charset="-128"/>
              </a:rPr>
              <a:t>10</a:t>
            </a:r>
            <a:r>
              <a:rPr lang="ja-JP" altLang="en-US" b="1" dirty="0">
                <a:latin typeface="メイリオ" panose="020B0604030504040204" pitchFamily="50" charset="-128"/>
                <a:ea typeface="メイリオ" panose="020B0604030504040204" pitchFamily="50" charset="-128"/>
              </a:rPr>
              <a:t>推進プロジェクト➁</a:t>
            </a:r>
            <a:endParaRPr lang="en-US" altLang="ja-JP" b="1" dirty="0">
              <a:latin typeface="メイリオ" panose="020B0604030504040204" pitchFamily="50" charset="-128"/>
              <a:ea typeface="メイリオ" panose="020B0604030504040204" pitchFamily="50" charset="-128"/>
            </a:endParaRPr>
          </a:p>
        </p:txBody>
      </p:sp>
      <p:sp>
        <p:nvSpPr>
          <p:cNvPr id="6" name="正方形/長方形 5"/>
          <p:cNvSpPr/>
          <p:nvPr/>
        </p:nvSpPr>
        <p:spPr>
          <a:xfrm>
            <a:off x="395785" y="1058319"/>
            <a:ext cx="68239" cy="36933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464024" y="1419522"/>
            <a:ext cx="7942997" cy="733534"/>
          </a:xfrm>
          <a:prstGeom prst="rect">
            <a:avLst/>
          </a:prstGeom>
        </p:spPr>
        <p:txBody>
          <a:bodyPr wrap="square">
            <a:spAutoFit/>
          </a:bodyPr>
          <a:lstStyle/>
          <a:p>
            <a:pPr>
              <a:lnSpc>
                <a:spcPts val="2500"/>
              </a:lnSpc>
            </a:pPr>
            <a:r>
              <a:rPr lang="ja-JP" altLang="en-US" b="1" dirty="0">
                <a:latin typeface="メイリオ" panose="020B0604030504040204" pitchFamily="50" charset="-128"/>
                <a:ea typeface="メイリオ" panose="020B0604030504040204" pitchFamily="50" charset="-128"/>
              </a:rPr>
              <a:t>ライフステージに応じた健康づくりの取組（</a:t>
            </a:r>
            <a:r>
              <a:rPr lang="en-US" altLang="ja-JP" b="1" dirty="0">
                <a:latin typeface="メイリオ" panose="020B0604030504040204" pitchFamily="50" charset="-128"/>
                <a:ea typeface="メイリオ" panose="020B0604030504040204" pitchFamily="50" charset="-128"/>
              </a:rPr>
              <a:t>2022</a:t>
            </a:r>
            <a:r>
              <a:rPr lang="ja-JP" altLang="en-US" b="1" dirty="0">
                <a:latin typeface="メイリオ" panose="020B0604030504040204" pitchFamily="50" charset="-128"/>
                <a:ea typeface="メイリオ" panose="020B0604030504040204" pitchFamily="50" charset="-128"/>
              </a:rPr>
              <a:t>年度）</a:t>
            </a:r>
            <a:endParaRPr lang="en-US" altLang="ja-JP" b="1" dirty="0">
              <a:latin typeface="メイリオ" panose="020B0604030504040204" pitchFamily="50" charset="-128"/>
              <a:ea typeface="メイリオ" panose="020B0604030504040204" pitchFamily="50" charset="-128"/>
            </a:endParaRPr>
          </a:p>
          <a:p>
            <a:pPr>
              <a:lnSpc>
                <a:spcPts val="2500"/>
              </a:lnSpc>
            </a:pP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行政や多様な主体（市町村、民間企業・団体、大学等）が連携・協働。</a:t>
            </a:r>
          </a:p>
        </p:txBody>
      </p:sp>
      <p:sp>
        <p:nvSpPr>
          <p:cNvPr id="15" name="テキスト ボックス 14"/>
          <p:cNvSpPr txBox="1"/>
          <p:nvPr/>
        </p:nvSpPr>
        <p:spPr>
          <a:xfrm>
            <a:off x="6741994" y="501286"/>
            <a:ext cx="2131214" cy="369332"/>
          </a:xfrm>
          <a:prstGeom prst="rect">
            <a:avLst/>
          </a:prstGeom>
          <a:solidFill>
            <a:srgbClr val="002060"/>
          </a:solidFill>
        </p:spPr>
        <p:txBody>
          <a:bodyPr wrap="square" rtlCol="0">
            <a:spAutoFit/>
          </a:bodyPr>
          <a:lstStyle/>
          <a:p>
            <a:pPr algn="ctr"/>
            <a:r>
              <a:rPr lang="ja-JP" altLang="en-US" dirty="0">
                <a:solidFill>
                  <a:schemeClr val="bg1"/>
                </a:solidFill>
                <a:latin typeface="メイリオ" panose="020B0604030504040204" pitchFamily="50" charset="-128"/>
                <a:ea typeface="メイリオ" panose="020B0604030504040204" pitchFamily="50" charset="-128"/>
              </a:rPr>
              <a:t>予防～早期発見</a:t>
            </a:r>
            <a:endParaRPr kumimoji="1" lang="ja-JP" altLang="en-US" dirty="0">
              <a:solidFill>
                <a:schemeClr val="bg1"/>
              </a:solidFill>
              <a:latin typeface="メイリオ" panose="020B0604030504040204" pitchFamily="50" charset="-128"/>
              <a:ea typeface="メイリオ" panose="020B0604030504040204" pitchFamily="50" charset="-128"/>
            </a:endParaRPr>
          </a:p>
        </p:txBody>
      </p:sp>
      <p:sp>
        <p:nvSpPr>
          <p:cNvPr id="11" name="テキスト ボックス 10"/>
          <p:cNvSpPr txBox="1"/>
          <p:nvPr/>
        </p:nvSpPr>
        <p:spPr>
          <a:xfrm>
            <a:off x="1078173" y="4940751"/>
            <a:ext cx="1255594" cy="230832"/>
          </a:xfrm>
          <a:prstGeom prst="rect">
            <a:avLst/>
          </a:prstGeom>
          <a:noFill/>
        </p:spPr>
        <p:txBody>
          <a:bodyPr wrap="square" rtlCol="0">
            <a:spAutoFit/>
          </a:bodyPr>
          <a:lstStyle/>
          <a:p>
            <a:pPr algn="ctr"/>
            <a:r>
              <a:rPr lang="en-US" altLang="ja-JP" sz="900" dirty="0"/>
              <a:t>《</a:t>
            </a:r>
            <a:r>
              <a:rPr lang="ja-JP" altLang="en-US" sz="900" dirty="0"/>
              <a:t>広告ジャック</a:t>
            </a:r>
            <a:r>
              <a:rPr lang="en-US" altLang="ja-JP" sz="900" dirty="0"/>
              <a:t>》</a:t>
            </a:r>
            <a:endParaRPr kumimoji="1" lang="ja-JP" altLang="en-US" sz="900" dirty="0"/>
          </a:p>
        </p:txBody>
      </p:sp>
      <p:sp>
        <p:nvSpPr>
          <p:cNvPr id="13" name="テキスト ボックス 12"/>
          <p:cNvSpPr txBox="1"/>
          <p:nvPr/>
        </p:nvSpPr>
        <p:spPr>
          <a:xfrm>
            <a:off x="4798659" y="4949608"/>
            <a:ext cx="1255594" cy="230832"/>
          </a:xfrm>
          <a:prstGeom prst="rect">
            <a:avLst/>
          </a:prstGeom>
          <a:noFill/>
        </p:spPr>
        <p:txBody>
          <a:bodyPr wrap="square" rtlCol="0">
            <a:spAutoFit/>
          </a:bodyPr>
          <a:lstStyle/>
          <a:p>
            <a:pPr algn="ctr"/>
            <a:r>
              <a:rPr lang="en-US" altLang="ja-JP" sz="900" dirty="0"/>
              <a:t>《</a:t>
            </a:r>
            <a:r>
              <a:rPr lang="ja-JP" altLang="en-US" sz="900" dirty="0"/>
              <a:t>健康経営</a:t>
            </a:r>
            <a:r>
              <a:rPr lang="en-US" altLang="ja-JP" sz="900" dirty="0"/>
              <a:t>》</a:t>
            </a:r>
            <a:endParaRPr kumimoji="1" lang="ja-JP" altLang="en-US" sz="900" dirty="0"/>
          </a:p>
        </p:txBody>
      </p:sp>
      <p:pic>
        <p:nvPicPr>
          <p:cNvPr id="12" name="図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86838" y="5200284"/>
            <a:ext cx="1161957" cy="1600559"/>
          </a:xfrm>
          <a:prstGeom prst="rect">
            <a:avLst/>
          </a:prstGeom>
        </p:spPr>
      </p:pic>
      <p:sp>
        <p:nvSpPr>
          <p:cNvPr id="16" name="テキスト ボックス 15"/>
          <p:cNvSpPr txBox="1"/>
          <p:nvPr/>
        </p:nvSpPr>
        <p:spPr>
          <a:xfrm>
            <a:off x="6940019" y="4947614"/>
            <a:ext cx="1255594" cy="230832"/>
          </a:xfrm>
          <a:prstGeom prst="rect">
            <a:avLst/>
          </a:prstGeom>
          <a:noFill/>
        </p:spPr>
        <p:txBody>
          <a:bodyPr wrap="square" rtlCol="0">
            <a:spAutoFit/>
          </a:bodyPr>
          <a:lstStyle/>
          <a:p>
            <a:r>
              <a:rPr lang="en-US" altLang="ja-JP" sz="900" dirty="0"/>
              <a:t>《</a:t>
            </a:r>
            <a:r>
              <a:rPr lang="ja-JP" altLang="en-US" sz="900" dirty="0"/>
              <a:t>健康づくりアワード</a:t>
            </a:r>
            <a:r>
              <a:rPr lang="en-US" altLang="ja-JP" sz="900" dirty="0"/>
              <a:t>》</a:t>
            </a:r>
            <a:endParaRPr kumimoji="1" lang="ja-JP" altLang="en-US" sz="900" dirty="0"/>
          </a:p>
        </p:txBody>
      </p:sp>
      <p:pic>
        <p:nvPicPr>
          <p:cNvPr id="4" name="図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48399" y="5239094"/>
            <a:ext cx="1059439" cy="1487607"/>
          </a:xfrm>
          <a:prstGeom prst="rect">
            <a:avLst/>
          </a:prstGeom>
        </p:spPr>
      </p:pic>
      <p:sp>
        <p:nvSpPr>
          <p:cNvPr id="17" name="テキスト ボックス 16"/>
          <p:cNvSpPr txBox="1"/>
          <p:nvPr/>
        </p:nvSpPr>
        <p:spPr>
          <a:xfrm>
            <a:off x="2902572" y="4940654"/>
            <a:ext cx="1255594" cy="230832"/>
          </a:xfrm>
          <a:prstGeom prst="rect">
            <a:avLst/>
          </a:prstGeom>
          <a:noFill/>
        </p:spPr>
        <p:txBody>
          <a:bodyPr wrap="square" rtlCol="0">
            <a:spAutoFit/>
          </a:bodyPr>
          <a:lstStyle/>
          <a:p>
            <a:pPr algn="ctr"/>
            <a:r>
              <a:rPr lang="en-US" altLang="ja-JP" sz="900" dirty="0"/>
              <a:t>《</a:t>
            </a:r>
            <a:r>
              <a:rPr lang="ja-JP" altLang="en-US" sz="900" dirty="0"/>
              <a:t>健活ワクワク</a:t>
            </a:r>
            <a:r>
              <a:rPr lang="en-US" altLang="ja-JP" sz="900" dirty="0"/>
              <a:t>EXPO》</a:t>
            </a:r>
            <a:endParaRPr kumimoji="1" lang="ja-JP" altLang="en-US" sz="900" dirty="0"/>
          </a:p>
        </p:txBody>
      </p:sp>
      <p:pic>
        <p:nvPicPr>
          <p:cNvPr id="14" name="図 1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974470" y="5215038"/>
            <a:ext cx="1062888" cy="1511663"/>
          </a:xfrm>
          <a:prstGeom prst="rect">
            <a:avLst/>
          </a:prstGeom>
        </p:spPr>
      </p:pic>
      <p:pic>
        <p:nvPicPr>
          <p:cNvPr id="19" name="図 18"/>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901314" y="5196200"/>
            <a:ext cx="1060989" cy="1509869"/>
          </a:xfrm>
          <a:prstGeom prst="rect">
            <a:avLst/>
          </a:prstGeom>
        </p:spPr>
      </p:pic>
      <p:graphicFrame>
        <p:nvGraphicFramePr>
          <p:cNvPr id="18" name="表 17"/>
          <p:cNvGraphicFramePr>
            <a:graphicFrameLocks noGrp="1"/>
          </p:cNvGraphicFramePr>
          <p:nvPr>
            <p:extLst>
              <p:ext uri="{D42A27DB-BD31-4B8C-83A1-F6EECF244321}">
                <p14:modId xmlns:p14="http://schemas.microsoft.com/office/powerpoint/2010/main" val="1784000891"/>
              </p:ext>
            </p:extLst>
          </p:nvPr>
        </p:nvGraphicFramePr>
        <p:xfrm>
          <a:off x="682387" y="2359826"/>
          <a:ext cx="7970294" cy="2534401"/>
        </p:xfrm>
        <a:graphic>
          <a:graphicData uri="http://schemas.openxmlformats.org/drawingml/2006/table">
            <a:tbl>
              <a:tblPr firstRow="1" bandRow="1">
                <a:tableStyleId>{2D5ABB26-0587-4C30-8999-92F81FD0307C}</a:tableStyleId>
              </a:tblPr>
              <a:tblGrid>
                <a:gridCol w="1009935">
                  <a:extLst>
                    <a:ext uri="{9D8B030D-6E8A-4147-A177-3AD203B41FA5}">
                      <a16:colId xmlns:a16="http://schemas.microsoft.com/office/drawing/2014/main" val="4131542226"/>
                    </a:ext>
                  </a:extLst>
                </a:gridCol>
                <a:gridCol w="1801505">
                  <a:extLst>
                    <a:ext uri="{9D8B030D-6E8A-4147-A177-3AD203B41FA5}">
                      <a16:colId xmlns:a16="http://schemas.microsoft.com/office/drawing/2014/main" val="3323424933"/>
                    </a:ext>
                  </a:extLst>
                </a:gridCol>
                <a:gridCol w="5158854">
                  <a:extLst>
                    <a:ext uri="{9D8B030D-6E8A-4147-A177-3AD203B41FA5}">
                      <a16:colId xmlns:a16="http://schemas.microsoft.com/office/drawing/2014/main" val="2721758507"/>
                    </a:ext>
                  </a:extLst>
                </a:gridCol>
              </a:tblGrid>
              <a:tr h="450239">
                <a:tc rowSpan="2">
                  <a:txBody>
                    <a:bodyPr/>
                    <a:lstStyle/>
                    <a:p>
                      <a:r>
                        <a:rPr kumimoji="1" lang="ja-JP" altLang="en-US" sz="1200" b="1" dirty="0">
                          <a:solidFill>
                            <a:schemeClr val="tx1"/>
                          </a:solidFill>
                          <a:latin typeface="メイリオ" panose="020B0604030504040204" pitchFamily="50" charset="-128"/>
                          <a:ea typeface="メイリオ" panose="020B0604030504040204" pitchFamily="50" charset="-128"/>
                        </a:rPr>
                        <a:t>全世代</a:t>
                      </a:r>
                      <a:endParaRPr kumimoji="1" lang="en-US" altLang="ja-JP" sz="1200" b="1" dirty="0">
                        <a:solidFill>
                          <a:schemeClr val="tx1"/>
                        </a:solidFill>
                        <a:latin typeface="メイリオ" panose="020B0604030504040204" pitchFamily="50" charset="-128"/>
                        <a:ea typeface="メイリオ" panose="020B0604030504040204" pitchFamily="50" charset="-128"/>
                      </a:endParaRPr>
                    </a:p>
                    <a:p>
                      <a:endParaRPr kumimoji="1" lang="en-US" altLang="ja-JP" sz="1200" b="1" dirty="0">
                        <a:solidFill>
                          <a:schemeClr val="tx1"/>
                        </a:solidFill>
                        <a:latin typeface="メイリオ" panose="020B0604030504040204" pitchFamily="50" charset="-128"/>
                        <a:ea typeface="メイリオ" panose="020B0604030504040204" pitchFamily="50" charset="-128"/>
                      </a:endParaRPr>
                    </a:p>
                    <a:p>
                      <a:endParaRPr kumimoji="1" lang="ja-JP" altLang="en-US" sz="1200" b="1" dirty="0">
                        <a:solidFill>
                          <a:schemeClr val="tx1"/>
                        </a:solidFill>
                        <a:latin typeface="メイリオ" panose="020B0604030504040204" pitchFamily="50" charset="-128"/>
                        <a:ea typeface="メイリオ" panose="020B0604030504040204" pitchFamily="50" charset="-128"/>
                      </a:endParaRPr>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200" dirty="0">
                          <a:solidFill>
                            <a:schemeClr val="tx1"/>
                          </a:solidFill>
                          <a:latin typeface="メイリオ" panose="020B0604030504040204" pitchFamily="50" charset="-128"/>
                          <a:ea typeface="メイリオ" panose="020B0604030504040204" pitchFamily="50" charset="-128"/>
                        </a:rPr>
                        <a:t>健活おおさか推進府民会議</a:t>
                      </a:r>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メイリオ" panose="020B0604030504040204" pitchFamily="50" charset="-128"/>
                          <a:ea typeface="メイリオ" panose="020B0604030504040204" pitchFamily="50" charset="-128"/>
                        </a:rPr>
                        <a:t>総会の開催、企業・団体から取組を募集し、優良事例を表彰する「大阪府健康づくりアワード」</a:t>
                      </a:r>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9611026"/>
                  </a:ext>
                </a:extLst>
              </a:tr>
              <a:tr h="630335">
                <a:tc vMerge="1">
                  <a:txBody>
                    <a:bodyPr/>
                    <a:lstStyle/>
                    <a:p>
                      <a:endParaRPr kumimoji="1" lang="ja-JP" altLang="en-US" sz="1200" b="1" dirty="0">
                        <a:latin typeface="メイリオ" panose="020B0604030504040204" pitchFamily="50" charset="-128"/>
                        <a:ea typeface="メイリオ" panose="020B0604030504040204" pitchFamily="50" charset="-128"/>
                      </a:endParaRPr>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メイリオ" panose="020B0604030504040204" pitchFamily="50" charset="-128"/>
                          <a:ea typeface="メイリオ" panose="020B0604030504040204" pitchFamily="50" charset="-128"/>
                        </a:rPr>
                        <a:t>健康づくり気運醸成</a:t>
                      </a:r>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メイリオ" panose="020B0604030504040204" pitchFamily="50" charset="-128"/>
                          <a:ea typeface="メイリオ" panose="020B0604030504040204" pitchFamily="50" charset="-128"/>
                        </a:rPr>
                        <a:t>健康課題に応じた健活</a:t>
                      </a:r>
                      <a:r>
                        <a:rPr kumimoji="1" lang="en-US" altLang="ja-JP" sz="1200" dirty="0">
                          <a:solidFill>
                            <a:schemeClr val="tx1"/>
                          </a:solidFill>
                          <a:latin typeface="メイリオ" panose="020B0604030504040204" pitchFamily="50" charset="-128"/>
                          <a:ea typeface="メイリオ" panose="020B0604030504040204" pitchFamily="50" charset="-128"/>
                        </a:rPr>
                        <a:t>OSAKA</a:t>
                      </a:r>
                      <a:r>
                        <a:rPr kumimoji="1" lang="ja-JP" altLang="en-US" sz="1200" dirty="0">
                          <a:solidFill>
                            <a:schemeClr val="tx1"/>
                          </a:solidFill>
                          <a:latin typeface="メイリオ" panose="020B0604030504040204" pitchFamily="50" charset="-128"/>
                          <a:ea typeface="メイリオ" panose="020B0604030504040204" pitchFamily="50" charset="-128"/>
                        </a:rPr>
                        <a:t>セミナー、健康づくりの情報発信「健康</a:t>
                      </a:r>
                      <a:r>
                        <a:rPr kumimoji="1" lang="en-US" altLang="ja-JP" sz="1200" dirty="0">
                          <a:solidFill>
                            <a:schemeClr val="tx1"/>
                          </a:solidFill>
                          <a:latin typeface="メイリオ" panose="020B0604030504040204" pitchFamily="50" charset="-128"/>
                          <a:ea typeface="メイリオ" panose="020B0604030504040204" pitchFamily="50" charset="-128"/>
                        </a:rPr>
                        <a:t>10</a:t>
                      </a:r>
                      <a:r>
                        <a:rPr kumimoji="1" lang="ja-JP" altLang="en-US" sz="1200" dirty="0">
                          <a:solidFill>
                            <a:schemeClr val="tx1"/>
                          </a:solidFill>
                          <a:latin typeface="メイリオ" panose="020B0604030504040204" pitchFamily="50" charset="-128"/>
                          <a:ea typeface="メイリオ" panose="020B0604030504040204" pitchFamily="50" charset="-128"/>
                        </a:rPr>
                        <a:t>ポータルサイト」の運営、市町村、企業と連携した健康づくりの気運醸成、イベント実施</a:t>
                      </a:r>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32558648"/>
                  </a:ext>
                </a:extLst>
              </a:tr>
              <a:tr h="450239">
                <a:tc>
                  <a:txBody>
                    <a:bodyPr/>
                    <a:lstStyle/>
                    <a:p>
                      <a:r>
                        <a:rPr kumimoji="1" lang="ja-JP" altLang="en-US" sz="1200" b="1" dirty="0">
                          <a:solidFill>
                            <a:schemeClr val="tx1"/>
                          </a:solidFill>
                          <a:latin typeface="メイリオ" panose="020B0604030504040204" pitchFamily="50" charset="-128"/>
                          <a:ea typeface="メイリオ" panose="020B0604030504040204" pitchFamily="50" charset="-128"/>
                        </a:rPr>
                        <a:t>若い世代</a:t>
                      </a:r>
                      <a:endParaRPr kumimoji="1" lang="en-US" altLang="ja-JP" sz="1200" b="1" dirty="0">
                        <a:solidFill>
                          <a:schemeClr val="tx1"/>
                        </a:solidFill>
                        <a:latin typeface="メイリオ" panose="020B0604030504040204" pitchFamily="50" charset="-128"/>
                        <a:ea typeface="メイリオ" panose="020B0604030504040204" pitchFamily="50" charset="-128"/>
                      </a:endParaRPr>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200" dirty="0">
                          <a:solidFill>
                            <a:schemeClr val="tx1"/>
                          </a:solidFill>
                          <a:latin typeface="メイリオ" panose="020B0604030504040204" pitchFamily="50" charset="-128"/>
                          <a:ea typeface="メイリオ" panose="020B0604030504040204" pitchFamily="50" charset="-128"/>
                        </a:rPr>
                        <a:t>健康キャンパス・プロジェクト</a:t>
                      </a:r>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200" dirty="0">
                          <a:solidFill>
                            <a:schemeClr val="tx1"/>
                          </a:solidFill>
                          <a:latin typeface="メイリオ" panose="020B0604030504040204" pitchFamily="50" charset="-128"/>
                          <a:ea typeface="メイリオ" panose="020B0604030504040204" pitchFamily="50" charset="-128"/>
                        </a:rPr>
                        <a:t>府内大学との連携による学生への啓発、ゼミと共同した取組、府内全大学対象情報交換会の開催</a:t>
                      </a:r>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4621883"/>
                  </a:ext>
                </a:extLst>
              </a:tr>
              <a:tr h="477069">
                <a:tc rowSpan="2">
                  <a:txBody>
                    <a:bodyPr/>
                    <a:lstStyle/>
                    <a:p>
                      <a:r>
                        <a:rPr kumimoji="1" lang="ja-JP" altLang="en-US" sz="1200" b="1" dirty="0">
                          <a:solidFill>
                            <a:schemeClr val="tx1"/>
                          </a:solidFill>
                          <a:latin typeface="メイリオ" panose="020B0604030504040204" pitchFamily="50" charset="-128"/>
                          <a:ea typeface="メイリオ" panose="020B0604030504040204" pitchFamily="50" charset="-128"/>
                        </a:rPr>
                        <a:t>働く世代</a:t>
                      </a:r>
                      <a:endParaRPr kumimoji="1" lang="en-US" altLang="ja-JP" sz="1200" b="1" dirty="0">
                        <a:solidFill>
                          <a:schemeClr val="tx1"/>
                        </a:solidFill>
                        <a:latin typeface="メイリオ" panose="020B0604030504040204" pitchFamily="50" charset="-128"/>
                        <a:ea typeface="メイリオ" panose="020B0604030504040204" pitchFamily="50" charset="-128"/>
                      </a:endParaRPr>
                    </a:p>
                    <a:p>
                      <a:r>
                        <a:rPr kumimoji="1" lang="ja-JP" altLang="en-US" sz="1200" b="1" dirty="0">
                          <a:solidFill>
                            <a:schemeClr val="tx1"/>
                          </a:solidFill>
                          <a:latin typeface="メイリオ" panose="020B0604030504040204" pitchFamily="50" charset="-128"/>
                          <a:ea typeface="メイリオ" panose="020B0604030504040204" pitchFamily="50" charset="-128"/>
                        </a:rPr>
                        <a:t>～</a:t>
                      </a:r>
                      <a:endParaRPr kumimoji="1" lang="en-US" altLang="ja-JP" sz="1200" b="1" dirty="0">
                        <a:solidFill>
                          <a:schemeClr val="tx1"/>
                        </a:solidFill>
                        <a:latin typeface="メイリオ" panose="020B0604030504040204" pitchFamily="50" charset="-128"/>
                        <a:ea typeface="メイリオ" panose="020B0604030504040204" pitchFamily="50" charset="-128"/>
                      </a:endParaRPr>
                    </a:p>
                    <a:p>
                      <a:r>
                        <a:rPr kumimoji="1" lang="ja-JP" altLang="en-US" sz="1200" b="1" dirty="0">
                          <a:solidFill>
                            <a:schemeClr val="tx1"/>
                          </a:solidFill>
                          <a:latin typeface="メイリオ" panose="020B0604030504040204" pitchFamily="50" charset="-128"/>
                          <a:ea typeface="メイリオ" panose="020B0604030504040204" pitchFamily="50" charset="-128"/>
                        </a:rPr>
                        <a:t>高齢者</a:t>
                      </a:r>
                    </a:p>
                  </a:txBody>
                  <a:tcP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200" dirty="0">
                          <a:solidFill>
                            <a:schemeClr val="tx1"/>
                          </a:solidFill>
                          <a:latin typeface="メイリオ" panose="020B0604030504040204" pitchFamily="50" charset="-128"/>
                          <a:ea typeface="メイリオ" panose="020B0604030504040204" pitchFamily="50" charset="-128"/>
                        </a:rPr>
                        <a:t>中小企業の健康づくり推進</a:t>
                      </a:r>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kumimoji="1" lang="ja-JP" altLang="en-US" sz="1200" dirty="0">
                          <a:solidFill>
                            <a:schemeClr val="tx1"/>
                          </a:solidFill>
                          <a:latin typeface="メイリオ" panose="020B0604030504040204" pitchFamily="50" charset="-128"/>
                          <a:ea typeface="メイリオ" panose="020B0604030504040204" pitchFamily="50" charset="-128"/>
                        </a:rPr>
                        <a:t>中小企業における健康経営の推進を目的としたオンラインセミナー、効果的な取組事例レポートの発信</a:t>
                      </a:r>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432805725"/>
                  </a:ext>
                </a:extLst>
              </a:tr>
              <a:tr h="502852">
                <a:tc vMerge="1">
                  <a:txBody>
                    <a:bodyPr/>
                    <a:lstStyle/>
                    <a:p>
                      <a:endParaRPr kumimoji="1" lang="ja-JP" altLang="en-US" sz="1200" b="1" dirty="0">
                        <a:solidFill>
                          <a:schemeClr val="tx1"/>
                        </a:solidFill>
                        <a:latin typeface="メイリオ" panose="020B0604030504040204" pitchFamily="50" charset="-128"/>
                        <a:ea typeface="メイリオ" panose="020B0604030504040204" pitchFamily="50" charset="-128"/>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r>
                        <a:rPr kumimoji="1" lang="ja-JP" altLang="en-US" sz="1200" dirty="0">
                          <a:solidFill>
                            <a:schemeClr val="tx1"/>
                          </a:solidFill>
                          <a:latin typeface="メイリオ" panose="020B0604030504040204" pitchFamily="50" charset="-128"/>
                          <a:ea typeface="メイリオ" panose="020B0604030504040204" pitchFamily="50" charset="-128"/>
                        </a:rPr>
                        <a:t>健康格差の解決プログラム</a:t>
                      </a:r>
                    </a:p>
                  </a:txBody>
                  <a:tcP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r>
                        <a:rPr kumimoji="1" lang="ja-JP" altLang="en-US" sz="1200" dirty="0">
                          <a:solidFill>
                            <a:schemeClr val="tx1"/>
                          </a:solidFill>
                          <a:latin typeface="メイリオ" panose="020B0604030504040204" pitchFamily="50" charset="-128"/>
                          <a:ea typeface="メイリオ" panose="020B0604030504040204" pitchFamily="50" charset="-128"/>
                        </a:rPr>
                        <a:t>市町村間の健康格差の縮小に向け特定健診受診率の向上や働く世代からのフレイル予防に向けたモデル事業等を実施</a:t>
                      </a:r>
                    </a:p>
                  </a:txBody>
                  <a:tcP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332954968"/>
                  </a:ext>
                </a:extLst>
              </a:tr>
            </a:tbl>
          </a:graphicData>
        </a:graphic>
      </p:graphicFrame>
      <p:sp>
        <p:nvSpPr>
          <p:cNvPr id="7" name="テキスト ボックス 6"/>
          <p:cNvSpPr txBox="1"/>
          <p:nvPr/>
        </p:nvSpPr>
        <p:spPr>
          <a:xfrm>
            <a:off x="559558" y="2121109"/>
            <a:ext cx="1357230" cy="276999"/>
          </a:xfrm>
          <a:prstGeom prst="rect">
            <a:avLst/>
          </a:prstGeom>
          <a:noFill/>
        </p:spPr>
        <p:txBody>
          <a:bodyPr wrap="square" rtlCol="0">
            <a:spAutoFit/>
          </a:bodyPr>
          <a:lstStyle/>
          <a:p>
            <a:r>
              <a:rPr kumimoji="1" lang="ja-JP" altLang="en-US" sz="1200" dirty="0">
                <a:latin typeface="メイリオ" panose="020B0604030504040204" pitchFamily="50" charset="-128"/>
                <a:ea typeface="メイリオ" panose="020B0604030504040204" pitchFamily="50" charset="-128"/>
              </a:rPr>
              <a:t>＜主な取組＞</a:t>
            </a:r>
          </a:p>
        </p:txBody>
      </p:sp>
      <p:sp>
        <p:nvSpPr>
          <p:cNvPr id="20"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221</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6065667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p:cNvSpPr/>
          <p:nvPr/>
        </p:nvSpPr>
        <p:spPr>
          <a:xfrm>
            <a:off x="4721521" y="3251230"/>
            <a:ext cx="3993060" cy="130409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566978" y="3262342"/>
            <a:ext cx="3993060" cy="12929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500261" y="1337225"/>
            <a:ext cx="8247954" cy="684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270458" y="520926"/>
            <a:ext cx="8602414" cy="376385"/>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３　改革取組</a:t>
            </a:r>
          </a:p>
        </p:txBody>
      </p:sp>
      <p:cxnSp>
        <p:nvCxnSpPr>
          <p:cNvPr id="3" name="直線コネクタ 2"/>
          <p:cNvCxnSpPr/>
          <p:nvPr/>
        </p:nvCxnSpPr>
        <p:spPr>
          <a:xfrm>
            <a:off x="270457" y="88195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388962" y="928384"/>
            <a:ext cx="8604913" cy="338554"/>
          </a:xfrm>
          <a:prstGeom prst="rect">
            <a:avLst/>
          </a:prstGeom>
          <a:noFill/>
        </p:spPr>
        <p:txBody>
          <a:bodyPr wrap="square" rtlCol="0">
            <a:spAutoFit/>
          </a:bodyPr>
          <a:lstStyle/>
          <a:p>
            <a:r>
              <a:rPr lang="ja-JP" altLang="en-US" sz="1600" b="1" dirty="0">
                <a:latin typeface="メイリオ" panose="020B0604030504040204" pitchFamily="50" charset="-128"/>
                <a:ea typeface="メイリオ" panose="020B0604030504040204" pitchFamily="50" charset="-128"/>
              </a:rPr>
              <a:t>おおさか健活</a:t>
            </a:r>
            <a:r>
              <a:rPr lang="en-US" altLang="ja-JP" sz="1600" b="1" dirty="0">
                <a:latin typeface="メイリオ" panose="020B0604030504040204" pitchFamily="50" charset="-128"/>
                <a:ea typeface="メイリオ" panose="020B0604030504040204" pitchFamily="50" charset="-128"/>
              </a:rPr>
              <a:t>10</a:t>
            </a:r>
            <a:r>
              <a:rPr lang="ja-JP" altLang="en-US" sz="1600" b="1" dirty="0">
                <a:latin typeface="メイリオ" panose="020B0604030504040204" pitchFamily="50" charset="-128"/>
                <a:ea typeface="メイリオ" panose="020B0604030504040204" pitchFamily="50" charset="-128"/>
              </a:rPr>
              <a:t>推進プロジェクト③働く世代からのフレイル予防のための生活習慣改善</a:t>
            </a:r>
            <a:endParaRPr lang="en-US" altLang="ja-JP" sz="1600" b="1" dirty="0">
              <a:latin typeface="メイリオ" panose="020B0604030504040204" pitchFamily="50" charset="-128"/>
              <a:ea typeface="メイリオ" panose="020B0604030504040204" pitchFamily="50" charset="-128"/>
            </a:endParaRPr>
          </a:p>
        </p:txBody>
      </p:sp>
      <p:sp>
        <p:nvSpPr>
          <p:cNvPr id="9" name="正方形/長方形 8"/>
          <p:cNvSpPr/>
          <p:nvPr/>
        </p:nvSpPr>
        <p:spPr>
          <a:xfrm>
            <a:off x="388962" y="937903"/>
            <a:ext cx="68239" cy="36933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6141493" y="501286"/>
            <a:ext cx="2731715" cy="369332"/>
          </a:xfrm>
          <a:prstGeom prst="rect">
            <a:avLst/>
          </a:prstGeom>
          <a:solidFill>
            <a:srgbClr val="002060"/>
          </a:solidFill>
        </p:spPr>
        <p:txBody>
          <a:bodyPr wrap="square" rtlCol="0">
            <a:spAutoFit/>
          </a:bodyPr>
          <a:lstStyle/>
          <a:p>
            <a:pPr algn="ctr"/>
            <a:r>
              <a:rPr lang="ja-JP" altLang="en-US" dirty="0">
                <a:solidFill>
                  <a:schemeClr val="bg1"/>
                </a:solidFill>
                <a:latin typeface="メイリオ" panose="020B0604030504040204" pitchFamily="50" charset="-128"/>
                <a:ea typeface="メイリオ" panose="020B0604030504040204" pitchFamily="50" charset="-128"/>
              </a:rPr>
              <a:t>早期発見・重症化予防</a:t>
            </a:r>
            <a:endParaRPr kumimoji="1" lang="ja-JP" altLang="en-US" dirty="0">
              <a:solidFill>
                <a:schemeClr val="bg1"/>
              </a:solidFill>
              <a:latin typeface="メイリオ" panose="020B0604030504040204" pitchFamily="50" charset="-128"/>
              <a:ea typeface="メイリオ" panose="020B0604030504040204" pitchFamily="50" charset="-128"/>
            </a:endParaRPr>
          </a:p>
        </p:txBody>
      </p:sp>
      <p:sp>
        <p:nvSpPr>
          <p:cNvPr id="4" name="正方形/長方形 3"/>
          <p:cNvSpPr/>
          <p:nvPr/>
        </p:nvSpPr>
        <p:spPr>
          <a:xfrm>
            <a:off x="500261" y="1336929"/>
            <a:ext cx="8174432" cy="738664"/>
          </a:xfrm>
          <a:prstGeom prst="rect">
            <a:avLst/>
          </a:prstGeom>
        </p:spPr>
        <p:txBody>
          <a:bodyPr wrap="square">
            <a:spAutoFit/>
          </a:bodyPr>
          <a:lstStyle/>
          <a:p>
            <a:r>
              <a:rPr lang="ja-JP" altLang="en-US"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40</a:t>
            </a:r>
            <a:r>
              <a:rPr lang="ja-JP" altLang="en-US" sz="1400" dirty="0">
                <a:latin typeface="メイリオ" panose="020B0604030504040204" pitchFamily="50" charset="-128"/>
                <a:ea typeface="メイリオ" panose="020B0604030504040204" pitchFamily="50" charset="-128"/>
              </a:rPr>
              <a:t>歳以上の特定健診の対象となる年齢層に対して、フレイルチェックの実施により、フレイルに</a:t>
            </a:r>
            <a:endParaRPr lang="en-US" altLang="ja-JP"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　対する認知度の向上やフレイルとなる者を早期発見し、該当者への早期介入を通じて、働く世代</a:t>
            </a:r>
            <a:endParaRPr lang="en-US" altLang="ja-JP"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　からのフレイル予防を進める。</a:t>
            </a:r>
          </a:p>
        </p:txBody>
      </p:sp>
      <p:sp>
        <p:nvSpPr>
          <p:cNvPr id="11" name="正方形/長方形 10"/>
          <p:cNvSpPr/>
          <p:nvPr/>
        </p:nvSpPr>
        <p:spPr>
          <a:xfrm>
            <a:off x="552821" y="2054137"/>
            <a:ext cx="7992917" cy="938719"/>
          </a:xfrm>
          <a:prstGeom prst="rect">
            <a:avLst/>
          </a:prstGeom>
        </p:spPr>
        <p:txBody>
          <a:bodyPr wrap="square">
            <a:spAutoFit/>
          </a:bodyPr>
          <a:lstStyle/>
          <a:p>
            <a:pPr>
              <a:lnSpc>
                <a:spcPts val="1200"/>
              </a:lnSpc>
            </a:pPr>
            <a:r>
              <a:rPr lang="ja-JP" altLang="en-US" sz="1200" dirty="0">
                <a:latin typeface="メイリオ" panose="020B0604030504040204" pitchFamily="50" charset="-128"/>
                <a:ea typeface="メイリオ" panose="020B0604030504040204" pitchFamily="50" charset="-128"/>
              </a:rPr>
              <a:t>　≪特定健診≫</a:t>
            </a:r>
          </a:p>
          <a:p>
            <a:pPr>
              <a:lnSpc>
                <a:spcPts val="1200"/>
              </a:lnSpc>
            </a:pPr>
            <a:r>
              <a:rPr lang="ja-JP" altLang="en-US" sz="1200" dirty="0">
                <a:latin typeface="メイリオ" panose="020B0604030504040204" pitchFamily="50" charset="-128"/>
                <a:ea typeface="メイリオ" panose="020B0604030504040204" pitchFamily="50" charset="-128"/>
              </a:rPr>
              <a:t>　　質問票（服薬歴、喫煙歴等）、身体測定（身長、体重、ＢＭＩ、腹囲）</a:t>
            </a:r>
          </a:p>
          <a:p>
            <a:pPr>
              <a:lnSpc>
                <a:spcPts val="1200"/>
              </a:lnSpc>
            </a:pPr>
            <a:r>
              <a:rPr lang="ja-JP" altLang="en-US" sz="1200" dirty="0">
                <a:latin typeface="メイリオ" panose="020B0604030504040204" pitchFamily="50" charset="-128"/>
                <a:ea typeface="メイリオ" panose="020B0604030504040204" pitchFamily="50" charset="-128"/>
              </a:rPr>
              <a:t>　　理学的検査（身体診察）、血圧測定、血液検査（脂質・血糖、肝機能）、検尿　など</a:t>
            </a:r>
          </a:p>
          <a:p>
            <a:pPr>
              <a:lnSpc>
                <a:spcPts val="400"/>
              </a:lnSpc>
            </a:pPr>
            <a:r>
              <a:rPr lang="ja-JP" altLang="en-US" sz="1200" dirty="0">
                <a:latin typeface="メイリオ" panose="020B0604030504040204" pitchFamily="50" charset="-128"/>
                <a:ea typeface="メイリオ" panose="020B0604030504040204" pitchFamily="50" charset="-128"/>
              </a:rPr>
              <a:t>　</a:t>
            </a:r>
            <a:endParaRPr lang="en-US" altLang="ja-JP" sz="1200" dirty="0">
              <a:latin typeface="メイリオ" panose="020B0604030504040204" pitchFamily="50" charset="-128"/>
              <a:ea typeface="メイリオ" panose="020B0604030504040204" pitchFamily="50" charset="-128"/>
            </a:endParaRPr>
          </a:p>
          <a:p>
            <a:pPr>
              <a:lnSpc>
                <a:spcPts val="1200"/>
              </a:lnSpc>
            </a:pPr>
            <a:r>
              <a:rPr lang="ja-JP" altLang="en-US" sz="1200" dirty="0">
                <a:latin typeface="メイリオ" panose="020B0604030504040204" pitchFamily="50" charset="-128"/>
                <a:ea typeface="メイリオ" panose="020B0604030504040204" pitchFamily="50" charset="-128"/>
              </a:rPr>
              <a:t>　≪フレイルチェック≫</a:t>
            </a:r>
          </a:p>
          <a:p>
            <a:pPr>
              <a:lnSpc>
                <a:spcPts val="1200"/>
              </a:lnSpc>
            </a:pPr>
            <a:r>
              <a:rPr lang="ja-JP" altLang="en-US" sz="1200" dirty="0">
                <a:latin typeface="メイリオ" panose="020B0604030504040204" pitchFamily="50" charset="-128"/>
                <a:ea typeface="メイリオ" panose="020B0604030504040204" pitchFamily="50" charset="-128"/>
              </a:rPr>
              <a:t>　　問診（食事、運動等）、身体測定（体組成測定、骨格筋量）</a:t>
            </a:r>
          </a:p>
        </p:txBody>
      </p:sp>
      <p:pic>
        <p:nvPicPr>
          <p:cNvPr id="5" name="図 4"/>
          <p:cNvPicPr>
            <a:picLocks noChangeAspect="1"/>
          </p:cNvPicPr>
          <p:nvPr/>
        </p:nvPicPr>
        <p:blipFill>
          <a:blip r:embed="rId3"/>
          <a:stretch>
            <a:fillRect/>
          </a:stretch>
        </p:blipFill>
        <p:spPr>
          <a:xfrm>
            <a:off x="740002" y="5083867"/>
            <a:ext cx="3449861" cy="1734837"/>
          </a:xfrm>
          <a:prstGeom prst="rect">
            <a:avLst/>
          </a:prstGeom>
        </p:spPr>
      </p:pic>
      <p:pic>
        <p:nvPicPr>
          <p:cNvPr id="6" name="図 5"/>
          <p:cNvPicPr>
            <a:picLocks noChangeAspect="1"/>
          </p:cNvPicPr>
          <p:nvPr/>
        </p:nvPicPr>
        <p:blipFill>
          <a:blip r:embed="rId4"/>
          <a:stretch>
            <a:fillRect/>
          </a:stretch>
        </p:blipFill>
        <p:spPr>
          <a:xfrm>
            <a:off x="4878373" y="5111687"/>
            <a:ext cx="3528953" cy="1679195"/>
          </a:xfrm>
          <a:prstGeom prst="rect">
            <a:avLst/>
          </a:prstGeom>
        </p:spPr>
      </p:pic>
      <p:sp>
        <p:nvSpPr>
          <p:cNvPr id="14" name="テキスト ボックス 13"/>
          <p:cNvSpPr txBox="1"/>
          <p:nvPr/>
        </p:nvSpPr>
        <p:spPr>
          <a:xfrm>
            <a:off x="457201" y="4790131"/>
            <a:ext cx="8291014" cy="276999"/>
          </a:xfrm>
          <a:prstGeom prst="rect">
            <a:avLst/>
          </a:prstGeom>
          <a:noFill/>
        </p:spPr>
        <p:txBody>
          <a:bodyPr wrap="square" rtlCol="0">
            <a:spAutoFit/>
          </a:bodyPr>
          <a:lstStyle/>
          <a:p>
            <a:r>
              <a:rPr lang="ja-JP" altLang="en-US" sz="1200" b="1" dirty="0">
                <a:latin typeface="メイリオ" panose="020B0604030504040204" pitchFamily="50" charset="-128"/>
                <a:ea typeface="メイリオ" panose="020B0604030504040204" pitchFamily="50" charset="-128"/>
              </a:rPr>
              <a:t>➤</a:t>
            </a:r>
            <a:r>
              <a:rPr lang="en-US" altLang="ja-JP" sz="1200" b="1" dirty="0">
                <a:latin typeface="メイリオ" panose="020B0604030504040204" pitchFamily="50" charset="-128"/>
                <a:ea typeface="メイリオ" panose="020B0604030504040204" pitchFamily="50" charset="-128"/>
              </a:rPr>
              <a:t>2022</a:t>
            </a:r>
            <a:r>
              <a:rPr kumimoji="1" lang="ja-JP" altLang="en-US" sz="1200" b="1" dirty="0">
                <a:latin typeface="メイリオ" panose="020B0604030504040204" pitchFamily="50" charset="-128"/>
                <a:ea typeface="メイリオ" panose="020B0604030504040204" pitchFamily="50" charset="-128"/>
              </a:rPr>
              <a:t>年度までに、特定健診のほか、健康教室や健康イベントなどの機会に</a:t>
            </a:r>
            <a:r>
              <a:rPr lang="en-US" altLang="ja-JP" sz="1200" b="1" dirty="0">
                <a:latin typeface="メイリオ" panose="020B0604030504040204" pitchFamily="50" charset="-128"/>
                <a:ea typeface="メイリオ" panose="020B0604030504040204" pitchFamily="50" charset="-128"/>
              </a:rPr>
              <a:t>37</a:t>
            </a:r>
            <a:r>
              <a:rPr kumimoji="1" lang="ja-JP" altLang="en-US" sz="1200" b="1" dirty="0">
                <a:latin typeface="メイリオ" panose="020B0604030504040204" pitchFamily="50" charset="-128"/>
                <a:ea typeface="メイリオ" panose="020B0604030504040204" pitchFamily="50" charset="-128"/>
              </a:rPr>
              <a:t>市町村でフレイルチェックを実施。</a:t>
            </a:r>
          </a:p>
        </p:txBody>
      </p:sp>
      <p:sp>
        <p:nvSpPr>
          <p:cNvPr id="13" name="二等辺三角形 12"/>
          <p:cNvSpPr/>
          <p:nvPr/>
        </p:nvSpPr>
        <p:spPr>
          <a:xfrm rot="10800000">
            <a:off x="3743472" y="4610491"/>
            <a:ext cx="1719196" cy="177421"/>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575182" y="3303654"/>
            <a:ext cx="3960000" cy="1277273"/>
          </a:xfrm>
          <a:prstGeom prst="rect">
            <a:avLst/>
          </a:prstGeom>
        </p:spPr>
        <p:txBody>
          <a:bodyPr wrap="square">
            <a:spAutoFit/>
          </a:bodyPr>
          <a:lstStyle/>
          <a:p>
            <a:pPr marL="171450" indent="-171450">
              <a:buFont typeface="Wingdings" panose="05000000000000000000" pitchFamily="2" charset="2"/>
              <a:buChar char="u"/>
            </a:pPr>
            <a:r>
              <a:rPr lang="ja-JP" altLang="en-US" sz="1100" b="1" dirty="0">
                <a:latin typeface="メイリオ" panose="020B0604030504040204" pitchFamily="50" charset="-128"/>
                <a:ea typeface="メイリオ" panose="020B0604030504040204" pitchFamily="50" charset="-128"/>
              </a:rPr>
              <a:t>先進的でユニークな取組。</a:t>
            </a:r>
            <a:r>
              <a:rPr lang="ja-JP" altLang="en-US" sz="1100" dirty="0">
                <a:latin typeface="メイリオ" panose="020B0604030504040204" pitchFamily="50" charset="-128"/>
                <a:ea typeface="メイリオ" panose="020B0604030504040204" pitchFamily="50" charset="-128"/>
              </a:rPr>
              <a:t>この世代は、メタボ対策が大きな課題で、栄養管理や運動習慣の獲得が指導の基軸となるが、肥満でも低栄養というサルコペニア肥満の存在も新しい課題でもある。</a:t>
            </a:r>
            <a:r>
              <a:rPr lang="ja-JP" altLang="en-US" sz="1100" b="1" dirty="0">
                <a:latin typeface="メイリオ" panose="020B0604030504040204" pitchFamily="50" charset="-128"/>
                <a:ea typeface="メイリオ" panose="020B0604030504040204" pitchFamily="50" charset="-128"/>
              </a:rPr>
              <a:t>食事摂取量の制限が筋肉量の低下を招来する危険もはらみ、かかる取組の成果への期待は大きい。</a:t>
            </a:r>
            <a:endParaRPr lang="en-US" altLang="ja-JP" sz="1100" b="1"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　（医療法人アスムス理事長　太田秀樹氏）</a:t>
            </a:r>
            <a:endParaRPr lang="en-US" altLang="ja-JP" sz="1100" dirty="0">
              <a:latin typeface="メイリオ" panose="020B0604030504040204" pitchFamily="50" charset="-128"/>
              <a:ea typeface="メイリオ" panose="020B0604030504040204" pitchFamily="50" charset="-128"/>
            </a:endParaRPr>
          </a:p>
        </p:txBody>
      </p:sp>
      <p:sp>
        <p:nvSpPr>
          <p:cNvPr id="16" name="正方形/長方形 15"/>
          <p:cNvSpPr/>
          <p:nvPr/>
        </p:nvSpPr>
        <p:spPr>
          <a:xfrm>
            <a:off x="4714693" y="3284733"/>
            <a:ext cx="3960000" cy="1277273"/>
          </a:xfrm>
          <a:prstGeom prst="rect">
            <a:avLst/>
          </a:prstGeom>
        </p:spPr>
        <p:txBody>
          <a:bodyPr wrap="square">
            <a:spAutoFit/>
          </a:bodyPr>
          <a:lstStyle/>
          <a:p>
            <a:pPr marL="171450" indent="-171450">
              <a:buFont typeface="Wingdings" panose="05000000000000000000" pitchFamily="2" charset="2"/>
              <a:buChar char="u"/>
            </a:pPr>
            <a:r>
              <a:rPr lang="ja-JP" altLang="en-US" sz="1100" dirty="0">
                <a:latin typeface="メイリオ" panose="020B0604030504040204" pitchFamily="50" charset="-128"/>
                <a:ea typeface="メイリオ" panose="020B0604030504040204" pitchFamily="50" charset="-128"/>
              </a:rPr>
              <a:t>中年期の健康診断を大阪府は「フレイルチェック」として、食事と運動についての問診を軸に、身体測定を組み合わせて、高齢期につなぐ試みを始めた。</a:t>
            </a:r>
            <a:r>
              <a:rPr lang="en-US" altLang="ja-JP" sz="1100" b="1" dirty="0">
                <a:latin typeface="メイリオ" panose="020B0604030504040204" pitchFamily="50" charset="-128"/>
                <a:ea typeface="メイリオ" panose="020B0604030504040204" pitchFamily="50" charset="-128"/>
              </a:rPr>
              <a:t>40</a:t>
            </a:r>
            <a:r>
              <a:rPr lang="ja-JP" altLang="en-US" sz="1100" b="1" dirty="0">
                <a:latin typeface="メイリオ" panose="020B0604030504040204" pitchFamily="50" charset="-128"/>
                <a:ea typeface="メイリオ" panose="020B0604030504040204" pitchFamily="50" charset="-128"/>
              </a:rPr>
              <a:t>歳からの基礎的身体状態を測定して、個別に健康指導することは、やがて高齢化率が</a:t>
            </a:r>
            <a:r>
              <a:rPr lang="en-US" altLang="ja-JP" sz="1100" b="1" dirty="0">
                <a:latin typeface="メイリオ" panose="020B0604030504040204" pitchFamily="50" charset="-128"/>
                <a:ea typeface="メイリオ" panose="020B0604030504040204" pitchFamily="50" charset="-128"/>
              </a:rPr>
              <a:t>30</a:t>
            </a:r>
            <a:r>
              <a:rPr lang="ja-JP" altLang="en-US" sz="1100" b="1" dirty="0">
                <a:latin typeface="メイリオ" panose="020B0604030504040204" pitchFamily="50" charset="-128"/>
                <a:ea typeface="メイリオ" panose="020B0604030504040204" pitchFamily="50" charset="-128"/>
              </a:rPr>
              <a:t>％となる日本で極めて有効な政策</a:t>
            </a:r>
            <a:r>
              <a:rPr lang="ja-JP" altLang="en-US" sz="1100" dirty="0">
                <a:latin typeface="メイリオ" panose="020B0604030504040204" pitchFamily="50" charset="-128"/>
                <a:ea typeface="メイリオ" panose="020B0604030504040204" pitchFamily="50" charset="-128"/>
              </a:rPr>
              <a:t>と言える。</a:t>
            </a:r>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　（北海道大学名誉教授　金子勇氏）</a:t>
            </a:r>
            <a:endParaRPr lang="en-US" altLang="ja-JP" sz="1100" dirty="0">
              <a:latin typeface="メイリオ" panose="020B0604030504040204" pitchFamily="50" charset="-128"/>
              <a:ea typeface="メイリオ" panose="020B0604030504040204" pitchFamily="50" charset="-128"/>
            </a:endParaRPr>
          </a:p>
        </p:txBody>
      </p:sp>
      <p:sp>
        <p:nvSpPr>
          <p:cNvPr id="17" name="正方形/長方形 16"/>
          <p:cNvSpPr/>
          <p:nvPr/>
        </p:nvSpPr>
        <p:spPr>
          <a:xfrm>
            <a:off x="423081" y="3027559"/>
            <a:ext cx="4262705" cy="307777"/>
          </a:xfrm>
          <a:prstGeom prst="rect">
            <a:avLst/>
          </a:prstGeom>
        </p:spPr>
        <p:txBody>
          <a:bodyPr wrap="none">
            <a:spAutoFit/>
          </a:bodyPr>
          <a:lstStyle/>
          <a:p>
            <a:r>
              <a:rPr lang="en-US" altLang="zh-CN" sz="1400" b="1" dirty="0">
                <a:latin typeface="メイリオ" panose="020B0604030504040204" pitchFamily="50" charset="-128"/>
                <a:ea typeface="メイリオ" panose="020B0604030504040204" pitchFamily="50" charset="-128"/>
              </a:rPr>
              <a:t>【</a:t>
            </a:r>
            <a:r>
              <a:rPr lang="zh-CN" altLang="en-US" sz="1400" b="1" dirty="0">
                <a:latin typeface="メイリオ" panose="020B0604030504040204" pitchFamily="50" charset="-128"/>
                <a:ea typeface="メイリオ" panose="020B0604030504040204" pitchFamily="50" charset="-128"/>
              </a:rPr>
              <a:t>全国知事会</a:t>
            </a:r>
            <a:r>
              <a:rPr lang="en-US" altLang="zh-CN" sz="1400" b="1" dirty="0">
                <a:latin typeface="メイリオ" panose="020B0604030504040204" pitchFamily="50" charset="-128"/>
                <a:ea typeface="メイリオ" panose="020B0604030504040204" pitchFamily="50" charset="-128"/>
              </a:rPr>
              <a:t>】2020</a:t>
            </a:r>
            <a:r>
              <a:rPr lang="zh-CN" altLang="en-US" sz="1400" b="1" dirty="0">
                <a:latin typeface="メイリオ" panose="020B0604030504040204" pitchFamily="50" charset="-128"/>
                <a:ea typeface="メイリオ" panose="020B0604030504040204" pitchFamily="50" charset="-128"/>
              </a:rPr>
              <a:t>年度優秀政策事例集</a:t>
            </a:r>
            <a:r>
              <a:rPr lang="ja-JP" altLang="en-US" sz="1400" b="1" dirty="0">
                <a:latin typeface="メイリオ" panose="020B0604030504040204" pitchFamily="50" charset="-128"/>
                <a:ea typeface="メイリオ" panose="020B0604030504040204" pitchFamily="50" charset="-128"/>
              </a:rPr>
              <a:t>より抜粋</a:t>
            </a:r>
            <a:endParaRPr lang="zh-CN" altLang="en-US" sz="1400" b="1" dirty="0">
              <a:latin typeface="メイリオ" panose="020B0604030504040204" pitchFamily="50" charset="-128"/>
              <a:ea typeface="メイリオ" panose="020B0604030504040204" pitchFamily="50" charset="-128"/>
            </a:endParaRPr>
          </a:p>
        </p:txBody>
      </p:sp>
      <p:sp>
        <p:nvSpPr>
          <p:cNvPr id="20"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222</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0681181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70458" y="520926"/>
            <a:ext cx="8602414" cy="376385"/>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３　改革取組</a:t>
            </a:r>
          </a:p>
        </p:txBody>
      </p:sp>
      <p:cxnSp>
        <p:nvCxnSpPr>
          <p:cNvPr id="3" name="直線コネクタ 2"/>
          <p:cNvCxnSpPr/>
          <p:nvPr/>
        </p:nvCxnSpPr>
        <p:spPr>
          <a:xfrm>
            <a:off x="270457" y="88195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494912" y="1000057"/>
            <a:ext cx="4531057" cy="369332"/>
          </a:xfrm>
          <a:prstGeom prst="rect">
            <a:avLst/>
          </a:prstGeom>
          <a:noFill/>
        </p:spPr>
        <p:txBody>
          <a:bodyPr wrap="square" rtlCol="0">
            <a:spAutoFit/>
          </a:bodyPr>
          <a:lstStyle/>
          <a:p>
            <a:r>
              <a:rPr kumimoji="1" lang="ja-JP" altLang="en-US" b="1" dirty="0">
                <a:latin typeface="メイリオ" panose="020B0604030504040204" pitchFamily="50" charset="-128"/>
                <a:ea typeface="メイリオ" panose="020B0604030504040204" pitchFamily="50" charset="-128"/>
              </a:rPr>
              <a:t>受動喫煙防止対策の推進</a:t>
            </a:r>
          </a:p>
        </p:txBody>
      </p:sp>
      <p:sp>
        <p:nvSpPr>
          <p:cNvPr id="6" name="正方形/長方形 5"/>
          <p:cNvSpPr/>
          <p:nvPr/>
        </p:nvSpPr>
        <p:spPr>
          <a:xfrm>
            <a:off x="421323" y="993670"/>
            <a:ext cx="68239" cy="36933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6291618" y="512623"/>
            <a:ext cx="2581254" cy="369332"/>
          </a:xfrm>
          <a:prstGeom prst="rect">
            <a:avLst/>
          </a:prstGeom>
          <a:solidFill>
            <a:srgbClr val="002060"/>
          </a:solidFill>
        </p:spPr>
        <p:txBody>
          <a:bodyPr wrap="square" rtlCol="0">
            <a:spAutoFit/>
          </a:bodyPr>
          <a:lstStyle/>
          <a:p>
            <a:pPr algn="ctr"/>
            <a:r>
              <a:rPr kumimoji="1" lang="ja-JP" altLang="en-US" dirty="0">
                <a:solidFill>
                  <a:schemeClr val="bg1"/>
                </a:solidFill>
                <a:latin typeface="メイリオ" panose="020B0604030504040204" pitchFamily="50" charset="-128"/>
                <a:ea typeface="メイリオ" panose="020B0604030504040204" pitchFamily="50" charset="-128"/>
              </a:rPr>
              <a:t>予防（受動喫煙防止）</a:t>
            </a:r>
          </a:p>
        </p:txBody>
      </p:sp>
      <p:sp>
        <p:nvSpPr>
          <p:cNvPr id="4" name="テキスト ボックス 3"/>
          <p:cNvSpPr txBox="1"/>
          <p:nvPr/>
        </p:nvSpPr>
        <p:spPr>
          <a:xfrm>
            <a:off x="659397" y="1617838"/>
            <a:ext cx="4977128" cy="461665"/>
          </a:xfrm>
          <a:prstGeom prst="rect">
            <a:avLst/>
          </a:prstGeom>
          <a:noFill/>
        </p:spPr>
        <p:txBody>
          <a:bodyPr wrap="square" rtlCol="0">
            <a:spAutoFit/>
          </a:bodyPr>
          <a:lstStyle/>
          <a:p>
            <a:r>
              <a:rPr lang="ja-JP" altLang="en-US" sz="1200" dirty="0">
                <a:latin typeface="メイリオ" panose="020B0604030504040204" pitchFamily="50" charset="-128"/>
                <a:ea typeface="メイリオ" panose="020B0604030504040204" pitchFamily="50" charset="-128"/>
              </a:rPr>
              <a:t>◆</a:t>
            </a:r>
            <a:r>
              <a:rPr kumimoji="1" lang="ja-JP" altLang="en-US" sz="1200" dirty="0">
                <a:latin typeface="メイリオ" panose="020B0604030504040204" pitchFamily="50" charset="-128"/>
                <a:ea typeface="メイリオ" panose="020B0604030504040204" pitchFamily="50" charset="-128"/>
              </a:rPr>
              <a:t>喫煙率は、</a:t>
            </a:r>
            <a:r>
              <a:rPr lang="en-US" altLang="ja-JP" sz="1200" dirty="0">
                <a:latin typeface="メイリオ" panose="020B0604030504040204" pitchFamily="50" charset="-128"/>
                <a:ea typeface="メイリオ" panose="020B0604030504040204" pitchFamily="50" charset="-128"/>
              </a:rPr>
              <a:t>2016</a:t>
            </a:r>
            <a:r>
              <a:rPr lang="ja-JP" altLang="en-US" sz="1200" dirty="0">
                <a:latin typeface="メイリオ" panose="020B0604030504040204" pitchFamily="50" charset="-128"/>
                <a:ea typeface="メイリオ" panose="020B0604030504040204" pitchFamily="50" charset="-128"/>
              </a:rPr>
              <a:t>年→</a:t>
            </a:r>
            <a:r>
              <a:rPr lang="en-US" altLang="ja-JP" sz="1200" dirty="0">
                <a:latin typeface="メイリオ" panose="020B0604030504040204" pitchFamily="50" charset="-128"/>
                <a:ea typeface="メイリオ" panose="020B0604030504040204" pitchFamily="50" charset="-128"/>
              </a:rPr>
              <a:t>2019</a:t>
            </a:r>
            <a:r>
              <a:rPr lang="ja-JP" altLang="en-US" sz="1200" dirty="0">
                <a:latin typeface="メイリオ" panose="020B0604030504040204" pitchFamily="50" charset="-128"/>
                <a:ea typeface="メイリオ" panose="020B0604030504040204" pitchFamily="50" charset="-128"/>
              </a:rPr>
              <a:t>年で男女とも減少しているが、特に女性</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　の喫煙率は</a:t>
            </a:r>
            <a:r>
              <a:rPr kumimoji="1" lang="ja-JP" altLang="en-US" sz="1200" dirty="0">
                <a:latin typeface="メイリオ" panose="020B0604030504040204" pitchFamily="50" charset="-128"/>
                <a:ea typeface="メイリオ" panose="020B0604030504040204" pitchFamily="50" charset="-128"/>
              </a:rPr>
              <a:t>全国平均と比較して高い状況。</a:t>
            </a:r>
            <a:endParaRPr kumimoji="1" lang="en-US" altLang="ja-JP" sz="1200" dirty="0">
              <a:latin typeface="メイリオ" panose="020B0604030504040204" pitchFamily="50" charset="-128"/>
              <a:ea typeface="メイリオ" panose="020B0604030504040204" pitchFamily="50" charset="-128"/>
            </a:endParaRPr>
          </a:p>
        </p:txBody>
      </p:sp>
      <p:sp>
        <p:nvSpPr>
          <p:cNvPr id="10" name="テキスト ボックス 9"/>
          <p:cNvSpPr txBox="1"/>
          <p:nvPr/>
        </p:nvSpPr>
        <p:spPr>
          <a:xfrm>
            <a:off x="432451" y="1296471"/>
            <a:ext cx="3152633" cy="338554"/>
          </a:xfrm>
          <a:prstGeom prst="rect">
            <a:avLst/>
          </a:prstGeom>
          <a:noFill/>
        </p:spPr>
        <p:txBody>
          <a:bodyPr wrap="square" rtlCol="0">
            <a:spAutoFit/>
          </a:bodyPr>
          <a:lstStyle/>
          <a:p>
            <a:r>
              <a:rPr lang="ja-JP" altLang="en-US" sz="1600" b="1" dirty="0">
                <a:latin typeface="メイリオ" panose="020B0604030504040204" pitchFamily="50" charset="-128"/>
                <a:ea typeface="メイリオ" panose="020B0604030504040204" pitchFamily="50" charset="-128"/>
              </a:rPr>
              <a:t>○</a:t>
            </a:r>
            <a:r>
              <a:rPr kumimoji="1" lang="ja-JP" altLang="en-US" sz="1600" b="1" dirty="0">
                <a:latin typeface="メイリオ" panose="020B0604030504040204" pitchFamily="50" charset="-128"/>
                <a:ea typeface="メイリオ" panose="020B0604030504040204" pitchFamily="50" charset="-128"/>
              </a:rPr>
              <a:t>喫煙者の現状</a:t>
            </a:r>
          </a:p>
        </p:txBody>
      </p:sp>
      <p:sp>
        <p:nvSpPr>
          <p:cNvPr id="15" name="テキスト ボックス 14"/>
          <p:cNvSpPr txBox="1"/>
          <p:nvPr/>
        </p:nvSpPr>
        <p:spPr>
          <a:xfrm>
            <a:off x="429903" y="2542596"/>
            <a:ext cx="3152633" cy="338554"/>
          </a:xfrm>
          <a:prstGeom prst="rect">
            <a:avLst/>
          </a:prstGeom>
          <a:noFill/>
        </p:spPr>
        <p:txBody>
          <a:bodyPr wrap="square" rtlCol="0">
            <a:spAutoFit/>
          </a:bodyPr>
          <a:lstStyle/>
          <a:p>
            <a:r>
              <a:rPr lang="ja-JP" altLang="en-US" sz="1600" b="1" dirty="0">
                <a:latin typeface="メイリオ" panose="020B0604030504040204" pitchFamily="50" charset="-128"/>
                <a:ea typeface="メイリオ" panose="020B0604030504040204" pitchFamily="50" charset="-128"/>
              </a:rPr>
              <a:t>○</a:t>
            </a:r>
            <a:r>
              <a:rPr kumimoji="1" lang="ja-JP" altLang="en-US" sz="1600" b="1" dirty="0">
                <a:latin typeface="メイリオ" panose="020B0604030504040204" pitchFamily="50" charset="-128"/>
                <a:ea typeface="メイリオ" panose="020B0604030504040204" pitchFamily="50" charset="-128"/>
              </a:rPr>
              <a:t>取組の方向性</a:t>
            </a:r>
          </a:p>
        </p:txBody>
      </p:sp>
      <p:sp>
        <p:nvSpPr>
          <p:cNvPr id="16" name="テキスト ボックス 15"/>
          <p:cNvSpPr txBox="1"/>
          <p:nvPr/>
        </p:nvSpPr>
        <p:spPr>
          <a:xfrm>
            <a:off x="637068" y="2849691"/>
            <a:ext cx="8343159" cy="523220"/>
          </a:xfrm>
          <a:prstGeom prst="rect">
            <a:avLst/>
          </a:prstGeom>
          <a:solidFill>
            <a:schemeClr val="bg1">
              <a:lumMod val="85000"/>
            </a:schemeClr>
          </a:solidFill>
        </p:spPr>
        <p:txBody>
          <a:bodyPr wrap="square" rtlCol="0">
            <a:spAutoFit/>
          </a:bodyPr>
          <a:lstStyle/>
          <a:p>
            <a:r>
              <a:rPr lang="ja-JP" altLang="en-US" sz="1400" dirty="0">
                <a:latin typeface="メイリオ" panose="020B0604030504040204" pitchFamily="50" charset="-128"/>
                <a:ea typeface="メイリオ" panose="020B0604030504040204" pitchFamily="50" charset="-128"/>
              </a:rPr>
              <a:t>◆学校における喫煙防止教育や飲酒・薬物とともに依存症予防の啓発など喫煙率の減少に向けた</a:t>
            </a:r>
            <a:endParaRPr lang="en-US" altLang="ja-JP"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　取組を進めるとともに、</a:t>
            </a:r>
            <a:r>
              <a:rPr lang="ja-JP" altLang="en-US" sz="1400" b="1" dirty="0">
                <a:latin typeface="メイリオ" panose="020B0604030504040204" pitchFamily="50" charset="-128"/>
                <a:ea typeface="メイリオ" panose="020B0604030504040204" pitchFamily="50" charset="-128"/>
              </a:rPr>
              <a:t>望まない受動喫煙の防止に向けた府独自の対策を実施。</a:t>
            </a:r>
            <a:endParaRPr lang="en-US" altLang="ja-JP" sz="1400" b="1" dirty="0">
              <a:latin typeface="メイリオ" panose="020B0604030504040204" pitchFamily="50" charset="-128"/>
              <a:ea typeface="メイリオ" panose="020B0604030504040204" pitchFamily="50" charset="-128"/>
            </a:endParaRPr>
          </a:p>
        </p:txBody>
      </p:sp>
      <p:sp>
        <p:nvSpPr>
          <p:cNvPr id="20" name="二等辺三角形 19"/>
          <p:cNvSpPr/>
          <p:nvPr/>
        </p:nvSpPr>
        <p:spPr>
          <a:xfrm rot="10800000">
            <a:off x="3839295" y="2556428"/>
            <a:ext cx="1464739" cy="118673"/>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10712" y="928217"/>
            <a:ext cx="2825087" cy="1767661"/>
          </a:xfrm>
          <a:prstGeom prst="rect">
            <a:avLst/>
          </a:prstGeom>
        </p:spPr>
      </p:pic>
      <p:sp>
        <p:nvSpPr>
          <p:cNvPr id="12" name="テキスト ボックス 11"/>
          <p:cNvSpPr txBox="1"/>
          <p:nvPr/>
        </p:nvSpPr>
        <p:spPr>
          <a:xfrm>
            <a:off x="559035" y="3373336"/>
            <a:ext cx="4517409" cy="307777"/>
          </a:xfrm>
          <a:prstGeom prst="rect">
            <a:avLst/>
          </a:prstGeom>
          <a:noFill/>
        </p:spPr>
        <p:txBody>
          <a:bodyPr wrap="square" rtlCol="0">
            <a:spAutoFit/>
          </a:bodyPr>
          <a:lstStyle/>
          <a:p>
            <a:r>
              <a:rPr kumimoji="1" lang="en-US" altLang="ja-JP" sz="1400" b="1" dirty="0">
                <a:latin typeface="メイリオ" panose="020B0604030504040204" pitchFamily="50" charset="-128"/>
                <a:ea typeface="メイリオ" panose="020B0604030504040204" pitchFamily="50" charset="-128"/>
              </a:rPr>
              <a:t>《</a:t>
            </a:r>
            <a:r>
              <a:rPr kumimoji="1" lang="ja-JP" altLang="en-US" sz="1400" b="1" dirty="0">
                <a:latin typeface="メイリオ" panose="020B0604030504040204" pitchFamily="50" charset="-128"/>
                <a:ea typeface="メイリオ" panose="020B0604030504040204" pitchFamily="50" charset="-128"/>
              </a:rPr>
              <a:t>大阪府受動喫煙防止条例</a:t>
            </a:r>
            <a:r>
              <a:rPr kumimoji="1" lang="en-US" altLang="ja-JP" sz="1400" b="1" dirty="0">
                <a:latin typeface="メイリオ" panose="020B0604030504040204" pitchFamily="50" charset="-128"/>
                <a:ea typeface="メイリオ" panose="020B0604030504040204" pitchFamily="50" charset="-128"/>
              </a:rPr>
              <a:t>》※</a:t>
            </a:r>
            <a:r>
              <a:rPr kumimoji="1" lang="ja-JP" altLang="en-US" sz="1400" b="1" dirty="0">
                <a:latin typeface="メイリオ" panose="020B0604030504040204" pitchFamily="50" charset="-128"/>
                <a:ea typeface="メイリオ" panose="020B0604030504040204" pitchFamily="50" charset="-128"/>
              </a:rPr>
              <a:t>健康増進法との比較</a:t>
            </a:r>
          </a:p>
        </p:txBody>
      </p:sp>
      <p:sp>
        <p:nvSpPr>
          <p:cNvPr id="8" name="正方形/長方形 7"/>
          <p:cNvSpPr/>
          <p:nvPr/>
        </p:nvSpPr>
        <p:spPr>
          <a:xfrm>
            <a:off x="659397" y="2023705"/>
            <a:ext cx="4771866" cy="461665"/>
          </a:xfrm>
          <a:prstGeom prst="rect">
            <a:avLst/>
          </a:prstGeom>
        </p:spPr>
        <p:txBody>
          <a:bodyPr wrap="square">
            <a:spAutoFit/>
          </a:bodyPr>
          <a:lstStyle/>
          <a:p>
            <a:r>
              <a:rPr lang="ja-JP" altLang="en-US" sz="1200" dirty="0">
                <a:latin typeface="メイリオ" panose="020B0604030504040204" pitchFamily="50" charset="-128"/>
                <a:ea typeface="メイリオ" panose="020B0604030504040204" pitchFamily="50" charset="-128"/>
              </a:rPr>
              <a:t>➡喫煙行動と受動喫煙が健康に与える影響の理解を広め、喫煙率を</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　減少させるとともに、受動喫煙防止に向けた取組が求められる。</a:t>
            </a:r>
          </a:p>
        </p:txBody>
      </p:sp>
      <p:graphicFrame>
        <p:nvGraphicFramePr>
          <p:cNvPr id="18" name="表 17"/>
          <p:cNvGraphicFramePr>
            <a:graphicFrameLocks noGrp="1"/>
          </p:cNvGraphicFramePr>
          <p:nvPr>
            <p:extLst>
              <p:ext uri="{D42A27DB-BD31-4B8C-83A1-F6EECF244321}">
                <p14:modId xmlns:p14="http://schemas.microsoft.com/office/powerpoint/2010/main" val="3790147303"/>
              </p:ext>
            </p:extLst>
          </p:nvPr>
        </p:nvGraphicFramePr>
        <p:xfrm>
          <a:off x="753704" y="4119691"/>
          <a:ext cx="8226523" cy="2573626"/>
        </p:xfrm>
        <a:graphic>
          <a:graphicData uri="http://schemas.openxmlformats.org/drawingml/2006/table">
            <a:tbl>
              <a:tblPr firstRow="1" bandRow="1">
                <a:tableStyleId>{5C22544A-7EE6-4342-B048-85BDC9FD1C3A}</a:tableStyleId>
              </a:tblPr>
              <a:tblGrid>
                <a:gridCol w="231364">
                  <a:extLst>
                    <a:ext uri="{9D8B030D-6E8A-4147-A177-3AD203B41FA5}">
                      <a16:colId xmlns:a16="http://schemas.microsoft.com/office/drawing/2014/main" val="3233784182"/>
                    </a:ext>
                  </a:extLst>
                </a:gridCol>
                <a:gridCol w="3996576">
                  <a:extLst>
                    <a:ext uri="{9D8B030D-6E8A-4147-A177-3AD203B41FA5}">
                      <a16:colId xmlns:a16="http://schemas.microsoft.com/office/drawing/2014/main" val="231875979"/>
                    </a:ext>
                  </a:extLst>
                </a:gridCol>
                <a:gridCol w="1719407">
                  <a:extLst>
                    <a:ext uri="{9D8B030D-6E8A-4147-A177-3AD203B41FA5}">
                      <a16:colId xmlns:a16="http://schemas.microsoft.com/office/drawing/2014/main" val="2686331858"/>
                    </a:ext>
                  </a:extLst>
                </a:gridCol>
                <a:gridCol w="2279176">
                  <a:extLst>
                    <a:ext uri="{9D8B030D-6E8A-4147-A177-3AD203B41FA5}">
                      <a16:colId xmlns:a16="http://schemas.microsoft.com/office/drawing/2014/main" val="910012306"/>
                    </a:ext>
                  </a:extLst>
                </a:gridCol>
              </a:tblGrid>
              <a:tr h="383187">
                <a:tc gridSpan="2">
                  <a:txBody>
                    <a:bodyPr/>
                    <a:lstStyle/>
                    <a:p>
                      <a:pPr marL="0" algn="ctr" defTabSz="914400" rtl="0" eaLnBrk="1" latinLnBrk="0" hangingPunct="1"/>
                      <a:r>
                        <a:rPr kumimoji="1" lang="ja-JP" altLang="en-US" sz="1200" b="1" kern="1200" dirty="0">
                          <a:solidFill>
                            <a:schemeClr val="lt1"/>
                          </a:solidFill>
                          <a:latin typeface="メイリオ" panose="020B0604030504040204" pitchFamily="50" charset="-128"/>
                          <a:ea typeface="メイリオ" panose="020B0604030504040204" pitchFamily="50" charset="-128"/>
                          <a:cs typeface="+mn-cs"/>
                        </a:rPr>
                        <a:t>第一種施設</a:t>
                      </a:r>
                    </a:p>
                  </a:txBody>
                  <a:tcPr anchor="ctr">
                    <a:lnL w="1905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tc hMerge="1">
                  <a:txBody>
                    <a:bodyPr/>
                    <a:lstStyle/>
                    <a:p>
                      <a:pPr marL="0" algn="ctr" defTabSz="914400" rtl="0" eaLnBrk="1" latinLnBrk="0" hangingPunct="1"/>
                      <a:endParaRPr kumimoji="1" lang="ja-JP" altLang="en-US" sz="2400" b="0" kern="1200" dirty="0">
                        <a:solidFill>
                          <a:schemeClr val="lt1"/>
                        </a:solidFill>
                        <a:latin typeface="HGPｺﾞｼｯｸE" panose="020B0900000000000000" pitchFamily="50" charset="-128"/>
                        <a:ea typeface="HGPｺﾞｼｯｸE" panose="020B0900000000000000" pitchFamily="50" charset="-128"/>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B0F0"/>
                    </a:solidFill>
                  </a:tcPr>
                </a:tc>
                <a:tc>
                  <a:txBody>
                    <a:bodyPr/>
                    <a:lstStyle/>
                    <a:p>
                      <a:pPr algn="ctr"/>
                      <a:r>
                        <a:rPr kumimoji="1" lang="ja-JP" altLang="en-US" sz="1200" b="1" dirty="0">
                          <a:latin typeface="メイリオ" panose="020B0604030504040204" pitchFamily="50" charset="-128"/>
                          <a:ea typeface="メイリオ" panose="020B0604030504040204" pitchFamily="50" charset="-128"/>
                        </a:rPr>
                        <a:t>改正法</a:t>
                      </a:r>
                      <a:endParaRPr kumimoji="1" lang="en-US" altLang="ja-JP" sz="1200" b="1" dirty="0">
                        <a:latin typeface="メイリオ" panose="020B0604030504040204" pitchFamily="50" charset="-128"/>
                        <a:ea typeface="メイリオ" panose="020B0604030504040204" pitchFamily="50" charset="-128"/>
                      </a:endParaRPr>
                    </a:p>
                    <a:p>
                      <a:pPr algn="ctr"/>
                      <a:r>
                        <a:rPr kumimoji="1" lang="ja-JP" altLang="en-US" sz="1200" b="1" dirty="0">
                          <a:latin typeface="メイリオ" panose="020B0604030504040204" pitchFamily="50" charset="-128"/>
                          <a:ea typeface="メイリオ" panose="020B0604030504040204" pitchFamily="50" charset="-128"/>
                        </a:rPr>
                        <a:t>（</a:t>
                      </a:r>
                      <a:r>
                        <a:rPr kumimoji="1" lang="en-US" altLang="ja-JP" sz="1200" b="1" dirty="0">
                          <a:latin typeface="メイリオ" panose="020B0604030504040204" pitchFamily="50" charset="-128"/>
                          <a:ea typeface="メイリオ" panose="020B0604030504040204" pitchFamily="50" charset="-128"/>
                        </a:rPr>
                        <a:t>2019</a:t>
                      </a:r>
                      <a:r>
                        <a:rPr kumimoji="1" lang="ja-JP" altLang="en-US" sz="1200" b="1" dirty="0">
                          <a:latin typeface="メイリオ" panose="020B0604030504040204" pitchFamily="50" charset="-128"/>
                          <a:ea typeface="メイリオ" panose="020B0604030504040204" pitchFamily="50" charset="-128"/>
                        </a:rPr>
                        <a:t>年</a:t>
                      </a:r>
                      <a:r>
                        <a:rPr kumimoji="1" lang="en-US" altLang="ja-JP" sz="1200" b="1" dirty="0">
                          <a:latin typeface="メイリオ" panose="020B0604030504040204" pitchFamily="50" charset="-128"/>
                          <a:ea typeface="メイリオ" panose="020B0604030504040204" pitchFamily="50" charset="-128"/>
                        </a:rPr>
                        <a:t>7</a:t>
                      </a:r>
                      <a:r>
                        <a:rPr kumimoji="1" lang="ja-JP" altLang="en-US" sz="1200" b="1" dirty="0">
                          <a:latin typeface="メイリオ" panose="020B0604030504040204" pitchFamily="50" charset="-128"/>
                          <a:ea typeface="メイリオ" panose="020B0604030504040204" pitchFamily="50" charset="-128"/>
                        </a:rPr>
                        <a:t>月施行）</a:t>
                      </a:r>
                      <a:endParaRPr lang="en-US" altLang="ja-JP" sz="1200" b="1" dirty="0">
                        <a:latin typeface="メイリオ" panose="020B0604030504040204" pitchFamily="50" charset="-128"/>
                        <a:ea typeface="メイリオ"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kumimoji="1" lang="ja-JP" altLang="en-US" sz="1200" b="1" dirty="0">
                          <a:latin typeface="メイリオ" panose="020B0604030504040204" pitchFamily="50" charset="-128"/>
                          <a:ea typeface="メイリオ" panose="020B0604030504040204" pitchFamily="50" charset="-128"/>
                        </a:rPr>
                        <a:t>府独自の</a:t>
                      </a:r>
                      <a:r>
                        <a:rPr kumimoji="1" lang="ja-JP" altLang="en-US" sz="1200" b="1" dirty="0">
                          <a:solidFill>
                            <a:schemeClr val="bg1"/>
                          </a:solidFill>
                          <a:latin typeface="メイリオ" panose="020B0604030504040204" pitchFamily="50" charset="-128"/>
                          <a:ea typeface="メイリオ" panose="020B0604030504040204" pitchFamily="50" charset="-128"/>
                        </a:rPr>
                        <a:t>取組（</a:t>
                      </a:r>
                      <a:r>
                        <a:rPr kumimoji="1" lang="ja-JP" altLang="en-US" sz="1200" b="1" dirty="0">
                          <a:latin typeface="メイリオ" panose="020B0604030504040204" pitchFamily="50" charset="-128"/>
                          <a:ea typeface="メイリオ" panose="020B0604030504040204" pitchFamily="50" charset="-128"/>
                        </a:rPr>
                        <a:t>条例）</a:t>
                      </a:r>
                      <a:endParaRPr kumimoji="1" lang="en-US" altLang="ja-JP" sz="1200" b="1" dirty="0">
                        <a:latin typeface="メイリオ" panose="020B0604030504040204" pitchFamily="50" charset="-128"/>
                        <a:ea typeface="メイリオ" panose="020B0604030504040204" pitchFamily="50" charset="-128"/>
                      </a:endParaRPr>
                    </a:p>
                    <a:p>
                      <a:pPr algn="ctr"/>
                      <a:r>
                        <a:rPr kumimoji="1" lang="en-US" altLang="ja-JP" sz="1200" b="1" dirty="0">
                          <a:latin typeface="メイリオ" panose="020B0604030504040204" pitchFamily="50" charset="-128"/>
                          <a:ea typeface="メイリオ" panose="020B0604030504040204" pitchFamily="50" charset="-128"/>
                        </a:rPr>
                        <a:t>(2020</a:t>
                      </a:r>
                      <a:r>
                        <a:rPr kumimoji="1" lang="ja-JP" altLang="en-US" sz="1200" b="1" dirty="0">
                          <a:latin typeface="メイリオ" panose="020B0604030504040204" pitchFamily="50" charset="-128"/>
                          <a:ea typeface="メイリオ" panose="020B0604030504040204" pitchFamily="50" charset="-128"/>
                        </a:rPr>
                        <a:t>年</a:t>
                      </a:r>
                      <a:r>
                        <a:rPr kumimoji="1" lang="en-US" altLang="ja-JP" sz="1200" b="1" dirty="0">
                          <a:latin typeface="メイリオ" panose="020B0604030504040204" pitchFamily="50" charset="-128"/>
                          <a:ea typeface="メイリオ" panose="020B0604030504040204" pitchFamily="50" charset="-128"/>
                        </a:rPr>
                        <a:t>4</a:t>
                      </a:r>
                      <a:r>
                        <a:rPr kumimoji="1" lang="ja-JP" altLang="en-US" sz="1200" b="1" dirty="0">
                          <a:latin typeface="メイリオ" panose="020B0604030504040204" pitchFamily="50" charset="-128"/>
                          <a:ea typeface="メイリオ" panose="020B0604030504040204" pitchFamily="50" charset="-128"/>
                        </a:rPr>
                        <a:t>月施行</a:t>
                      </a:r>
                      <a:r>
                        <a:rPr kumimoji="1" lang="en-US" altLang="ja-JP" sz="1200" b="1" dirty="0">
                          <a:latin typeface="メイリオ" panose="020B0604030504040204" pitchFamily="50" charset="-128"/>
                          <a:ea typeface="メイリオ" panose="020B0604030504040204" pitchFamily="50" charset="-128"/>
                        </a:rPr>
                        <a:t>)</a:t>
                      </a:r>
                    </a:p>
                  </a:txBody>
                  <a:tcPr anchor="ctr">
                    <a:lnL w="12700" cap="flat" cmpd="sng" algn="ctr">
                      <a:solidFill>
                        <a:schemeClr val="bg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2893121920"/>
                  </a:ext>
                </a:extLst>
              </a:tr>
              <a:tr h="514026">
                <a:tc gridSpan="2">
                  <a:txBody>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1100" dirty="0">
                          <a:latin typeface="メイリオ" panose="020B0604030504040204" pitchFamily="50" charset="-128"/>
                          <a:ea typeface="メイリオ" panose="020B0604030504040204" pitchFamily="50" charset="-128"/>
                        </a:rPr>
                        <a:t>受動喫煙により健康を損なうおそれが高い者（</a:t>
                      </a:r>
                      <a:r>
                        <a:rPr kumimoji="1" lang="en-US" altLang="ja-JP" sz="1100" dirty="0">
                          <a:latin typeface="メイリオ" panose="020B0604030504040204" pitchFamily="50" charset="-128"/>
                          <a:ea typeface="メイリオ" panose="020B0604030504040204" pitchFamily="50" charset="-128"/>
                        </a:rPr>
                        <a:t>20</a:t>
                      </a:r>
                      <a:r>
                        <a:rPr kumimoji="1" lang="ja-JP" altLang="en-US" sz="1100" dirty="0">
                          <a:latin typeface="メイリオ" panose="020B0604030504040204" pitchFamily="50" charset="-128"/>
                          <a:ea typeface="メイリオ" panose="020B0604030504040204" pitchFamily="50" charset="-128"/>
                        </a:rPr>
                        <a:t>歳未満の者、患者、妊婦）が主たる利用者である施設</a:t>
                      </a:r>
                    </a:p>
                  </a:txBody>
                  <a:tcPr marT="90000" anchor="ctr">
                    <a:lnL w="19050" cap="flat" cmpd="sng" algn="ctr">
                      <a:solidFill>
                        <a:schemeClr val="tx1"/>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dirty="0">
                        <a:latin typeface="メイリオ" panose="020B0604030504040204" pitchFamily="50" charset="-128"/>
                        <a:ea typeface="メイリオ" panose="020B0604030504040204" pitchFamily="50" charset="-128"/>
                      </a:endParaRPr>
                    </a:p>
                  </a:txBody>
                  <a:tcPr marT="90000" anchor="ctr">
                    <a:lnL w="12700" cap="flat" cmpd="sng" algn="ctr">
                      <a:no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rowSpan="6">
                  <a:txBody>
                    <a:bodyPr/>
                    <a:lstStyle/>
                    <a:p>
                      <a:pPr algn="l">
                        <a:lnSpc>
                          <a:spcPts val="1400"/>
                        </a:lnSpc>
                      </a:pPr>
                      <a:r>
                        <a:rPr lang="ja-JP" altLang="en-US" sz="1100" b="1" dirty="0">
                          <a:latin typeface="メイリオ" panose="020B0604030504040204" pitchFamily="50" charset="-128"/>
                          <a:ea typeface="メイリオ" panose="020B0604030504040204" pitchFamily="50" charset="-128"/>
                        </a:rPr>
                        <a:t>禁煙</a:t>
                      </a:r>
                      <a:endParaRPr lang="en-US" altLang="ja-JP" sz="1100" b="1" dirty="0">
                        <a:latin typeface="メイリオ" panose="020B0604030504040204" pitchFamily="50" charset="-128"/>
                        <a:ea typeface="メイリオ" panose="020B0604030504040204" pitchFamily="50" charset="-128"/>
                      </a:endParaRPr>
                    </a:p>
                    <a:p>
                      <a:pPr algn="l">
                        <a:lnSpc>
                          <a:spcPts val="1400"/>
                        </a:lnSpc>
                      </a:pPr>
                      <a:r>
                        <a:rPr lang="ja-JP" altLang="en-US" sz="1100" b="1" dirty="0">
                          <a:latin typeface="メイリオ" panose="020B0604030504040204" pitchFamily="50" charset="-128"/>
                          <a:ea typeface="メイリオ" panose="020B0604030504040204" pitchFamily="50" charset="-128"/>
                        </a:rPr>
                        <a:t>（敷地内禁煙）</a:t>
                      </a:r>
                      <a:endParaRPr lang="en-US" altLang="ja-JP" sz="1100" b="1" dirty="0">
                        <a:latin typeface="メイリオ" panose="020B0604030504040204" pitchFamily="50" charset="-128"/>
                        <a:ea typeface="メイリオ" panose="020B0604030504040204" pitchFamily="50" charset="-128"/>
                      </a:endParaRPr>
                    </a:p>
                    <a:p>
                      <a:pPr algn="l">
                        <a:lnSpc>
                          <a:spcPts val="1400"/>
                        </a:lnSpc>
                        <a:spcBef>
                          <a:spcPts val="100"/>
                        </a:spcBef>
                      </a:pPr>
                      <a:r>
                        <a:rPr lang="en-US" altLang="ja-JP" sz="1100" b="0" u="none" dirty="0">
                          <a:latin typeface="メイリオ" panose="020B0604030504040204" pitchFamily="50" charset="-128"/>
                          <a:ea typeface="メイリオ" panose="020B0604030504040204" pitchFamily="50" charset="-128"/>
                        </a:rPr>
                        <a:t>※</a:t>
                      </a:r>
                      <a:r>
                        <a:rPr lang="ja-JP" altLang="en-US" sz="1100" b="0" u="none" dirty="0">
                          <a:latin typeface="メイリオ" panose="020B0604030504040204" pitchFamily="50" charset="-128"/>
                          <a:ea typeface="メイリオ" panose="020B0604030504040204" pitchFamily="50" charset="-128"/>
                        </a:rPr>
                        <a:t>特定屋外</a:t>
                      </a:r>
                      <a:r>
                        <a:rPr lang="ja-JP" altLang="en-US" sz="1100" u="none" dirty="0">
                          <a:latin typeface="メイリオ" panose="020B0604030504040204" pitchFamily="50" charset="-128"/>
                          <a:ea typeface="メイリオ" panose="020B0604030504040204" pitchFamily="50" charset="-128"/>
                        </a:rPr>
                        <a:t>喫煙場所を</a:t>
                      </a:r>
                      <a:endParaRPr lang="en-US" altLang="ja-JP" sz="1100" u="none" dirty="0">
                        <a:latin typeface="メイリオ" panose="020B0604030504040204" pitchFamily="50" charset="-128"/>
                        <a:ea typeface="メイリオ" panose="020B0604030504040204" pitchFamily="50" charset="-128"/>
                      </a:endParaRPr>
                    </a:p>
                    <a:p>
                      <a:pPr algn="l">
                        <a:lnSpc>
                          <a:spcPts val="1400"/>
                        </a:lnSpc>
                        <a:spcBef>
                          <a:spcPts val="100"/>
                        </a:spcBef>
                      </a:pPr>
                      <a:r>
                        <a:rPr lang="en-US" altLang="ja-JP" sz="1100" u="none" dirty="0">
                          <a:latin typeface="メイリオ" panose="020B0604030504040204" pitchFamily="50" charset="-128"/>
                          <a:ea typeface="メイリオ" panose="020B0604030504040204" pitchFamily="50" charset="-128"/>
                        </a:rPr>
                        <a:t>   </a:t>
                      </a:r>
                      <a:r>
                        <a:rPr lang="en-US" altLang="ja-JP" sz="1100" u="none" baseline="0" dirty="0">
                          <a:latin typeface="メイリオ" panose="020B0604030504040204" pitchFamily="50" charset="-128"/>
                          <a:ea typeface="メイリオ" panose="020B0604030504040204" pitchFamily="50" charset="-128"/>
                        </a:rPr>
                        <a:t> </a:t>
                      </a:r>
                      <a:r>
                        <a:rPr lang="ja-JP" altLang="en-US" sz="1100" u="none" dirty="0">
                          <a:latin typeface="メイリオ" panose="020B0604030504040204" pitchFamily="50" charset="-128"/>
                          <a:ea typeface="メイリオ" panose="020B0604030504040204" pitchFamily="50" charset="-128"/>
                        </a:rPr>
                        <a:t>設置できる。</a:t>
                      </a:r>
                      <a:endParaRPr lang="en-US" altLang="ja-JP" sz="1100" u="none" dirty="0">
                        <a:latin typeface="メイリオ" panose="020B0604030504040204" pitchFamily="50" charset="-128"/>
                        <a:ea typeface="メイリオ" panose="020B0604030504040204" pitchFamily="50" charset="-128"/>
                      </a:endParaRPr>
                    </a:p>
                    <a:p>
                      <a:pPr algn="l">
                        <a:lnSpc>
                          <a:spcPts val="1400"/>
                        </a:lnSpc>
                      </a:pPr>
                      <a:endParaRPr kumimoji="1" lang="ja-JP" altLang="en-US" sz="1100" dirty="0">
                        <a:latin typeface="メイリオ" panose="020B0604030504040204" pitchFamily="50" charset="-128"/>
                        <a:ea typeface="メイリオ" panose="020B0604030504040204" pitchFamily="50" charset="-128"/>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rowSpan="6">
                  <a:txBody>
                    <a:bodyPr/>
                    <a:lstStyle/>
                    <a:p>
                      <a:pPr>
                        <a:lnSpc>
                          <a:spcPts val="1400"/>
                        </a:lnSpc>
                      </a:pPr>
                      <a:r>
                        <a:rPr kumimoji="1" lang="ja-JP" altLang="en-US" sz="1100" b="1" dirty="0">
                          <a:latin typeface="メイリオ" panose="020B0604030504040204" pitchFamily="50" charset="-128"/>
                          <a:ea typeface="メイリオ" panose="020B0604030504040204" pitchFamily="50" charset="-128"/>
                        </a:rPr>
                        <a:t>禁煙</a:t>
                      </a:r>
                      <a:endParaRPr kumimoji="1" lang="en-US" altLang="ja-JP" sz="1100" b="1" dirty="0">
                        <a:latin typeface="メイリオ" panose="020B0604030504040204" pitchFamily="50" charset="-128"/>
                        <a:ea typeface="メイリオ" panose="020B0604030504040204" pitchFamily="50" charset="-128"/>
                      </a:endParaRPr>
                    </a:p>
                    <a:p>
                      <a:pPr>
                        <a:lnSpc>
                          <a:spcPts val="1400"/>
                        </a:lnSpc>
                      </a:pPr>
                      <a:r>
                        <a:rPr kumimoji="1" lang="ja-JP" altLang="en-US" sz="1100" b="1" dirty="0">
                          <a:latin typeface="メイリオ" panose="020B0604030504040204" pitchFamily="50" charset="-128"/>
                          <a:ea typeface="メイリオ" panose="020B0604030504040204" pitchFamily="50" charset="-128"/>
                        </a:rPr>
                        <a:t>（</a:t>
                      </a:r>
                      <a:r>
                        <a:rPr kumimoji="1" lang="ja-JP" altLang="en-US" sz="1100" b="1" dirty="0">
                          <a:solidFill>
                            <a:schemeClr val="tx1"/>
                          </a:solidFill>
                          <a:latin typeface="メイリオ" panose="020B0604030504040204" pitchFamily="50" charset="-128"/>
                          <a:ea typeface="メイリオ" panose="020B0604030504040204" pitchFamily="50" charset="-128"/>
                        </a:rPr>
                        <a:t>敷地内</a:t>
                      </a:r>
                      <a:r>
                        <a:rPr kumimoji="1" lang="ja-JP" altLang="en-US" sz="1100" b="1" u="sng" dirty="0">
                          <a:solidFill>
                            <a:schemeClr val="tx1"/>
                          </a:solidFill>
                          <a:latin typeface="メイリオ" panose="020B0604030504040204" pitchFamily="50" charset="-128"/>
                          <a:ea typeface="メイリオ" panose="020B0604030504040204" pitchFamily="50" charset="-128"/>
                        </a:rPr>
                        <a:t>全面</a:t>
                      </a:r>
                      <a:r>
                        <a:rPr kumimoji="1" lang="ja-JP" altLang="en-US" sz="1100" b="1" dirty="0">
                          <a:solidFill>
                            <a:schemeClr val="tx1"/>
                          </a:solidFill>
                          <a:latin typeface="メイリオ" panose="020B0604030504040204" pitchFamily="50" charset="-128"/>
                          <a:ea typeface="メイリオ" panose="020B0604030504040204" pitchFamily="50" charset="-128"/>
                        </a:rPr>
                        <a:t>禁煙</a:t>
                      </a:r>
                      <a:r>
                        <a:rPr kumimoji="1" lang="ja-JP" altLang="en-US" sz="1100" b="1" dirty="0">
                          <a:latin typeface="メイリオ" panose="020B0604030504040204" pitchFamily="50" charset="-128"/>
                          <a:ea typeface="メイリオ" panose="020B0604030504040204" pitchFamily="50" charset="-128"/>
                        </a:rPr>
                        <a:t>：努力義務</a:t>
                      </a:r>
                      <a:r>
                        <a:rPr kumimoji="1" lang="en-US" altLang="ja-JP" sz="1100" b="1" dirty="0">
                          <a:latin typeface="メイリオ" panose="020B0604030504040204" pitchFamily="50" charset="-128"/>
                          <a:ea typeface="メイリオ" panose="020B0604030504040204" pitchFamily="50" charset="-128"/>
                        </a:rPr>
                        <a:t>)</a:t>
                      </a:r>
                    </a:p>
                    <a:p>
                      <a:pPr>
                        <a:lnSpc>
                          <a:spcPts val="1400"/>
                        </a:lnSpc>
                      </a:pPr>
                      <a:r>
                        <a:rPr kumimoji="1" lang="en-US" altLang="ja-JP" sz="1100" dirty="0">
                          <a:latin typeface="メイリオ" panose="020B0604030504040204" pitchFamily="50" charset="-128"/>
                          <a:ea typeface="メイリオ" panose="020B0604030504040204" pitchFamily="50" charset="-128"/>
                        </a:rPr>
                        <a:t>※</a:t>
                      </a:r>
                      <a:r>
                        <a:rPr kumimoji="1" lang="ja-JP" altLang="en-US" sz="1100" dirty="0">
                          <a:latin typeface="メイリオ" panose="020B0604030504040204" pitchFamily="50" charset="-128"/>
                          <a:ea typeface="メイリオ" panose="020B0604030504040204" pitchFamily="50" charset="-128"/>
                        </a:rPr>
                        <a:t>特定屋外喫煙場所を設置</a:t>
                      </a:r>
                      <a:endParaRPr kumimoji="1" lang="en-US" altLang="ja-JP" sz="1100" dirty="0">
                        <a:latin typeface="メイリオ" panose="020B0604030504040204" pitchFamily="50" charset="-128"/>
                        <a:ea typeface="メイリオ" panose="020B0604030504040204" pitchFamily="50" charset="-128"/>
                      </a:endParaRPr>
                    </a:p>
                    <a:p>
                      <a:pPr>
                        <a:lnSpc>
                          <a:spcPts val="1400"/>
                        </a:lnSpc>
                      </a:pPr>
                      <a:r>
                        <a:rPr kumimoji="1" lang="en-US" altLang="ja-JP" sz="1100" u="none" dirty="0">
                          <a:latin typeface="メイリオ" panose="020B0604030504040204" pitchFamily="50" charset="-128"/>
                          <a:ea typeface="メイリオ" panose="020B0604030504040204" pitchFamily="50" charset="-128"/>
                        </a:rPr>
                        <a:t>   </a:t>
                      </a:r>
                      <a:r>
                        <a:rPr kumimoji="1" lang="ja-JP" altLang="en-US" sz="1100" u="sng" dirty="0">
                          <a:latin typeface="メイリオ" panose="020B0604030504040204" pitchFamily="50" charset="-128"/>
                          <a:ea typeface="メイリオ" panose="020B0604030504040204" pitchFamily="50" charset="-128"/>
                        </a:rPr>
                        <a:t>しないこと。</a:t>
                      </a:r>
                      <a:endParaRPr kumimoji="1" lang="en-US" altLang="ja-JP" sz="1100" u="none" dirty="0">
                        <a:latin typeface="メイリオ" panose="020B0604030504040204" pitchFamily="50" charset="-128"/>
                        <a:ea typeface="メイリオ" panose="020B0604030504040204" pitchFamily="50" charset="-128"/>
                      </a:endParaRPr>
                    </a:p>
                  </a:txBody>
                  <a:tcPr>
                    <a:lnL w="12700" cap="flat" cmpd="sng" algn="ctr">
                      <a:solidFill>
                        <a:srgbClr val="00206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284303465"/>
                  </a:ext>
                </a:extLst>
              </a:tr>
              <a:tr h="239854">
                <a:tc rowSpan="4">
                  <a:txBody>
                    <a:bodyPr/>
                    <a:lstStyle/>
                    <a:p>
                      <a:pPr marL="0" marR="0" lvl="0" indent="0" algn="l" defTabSz="914400" rtl="0" eaLnBrk="1" fontAlgn="auto" latinLnBrk="0" hangingPunct="1">
                        <a:lnSpc>
                          <a:spcPts val="1400"/>
                        </a:lnSpc>
                        <a:spcBef>
                          <a:spcPts val="0"/>
                        </a:spcBef>
                        <a:spcAft>
                          <a:spcPts val="0"/>
                        </a:spcAft>
                        <a:buClrTx/>
                        <a:buSzTx/>
                        <a:buFontTx/>
                        <a:buNone/>
                        <a:tabLst/>
                        <a:defRPr/>
                      </a:pPr>
                      <a:endParaRPr kumimoji="1" lang="ja-JP" altLang="en-US" sz="1100" dirty="0">
                        <a:latin typeface="メイリオ" panose="020B0604030504040204" pitchFamily="50" charset="-128"/>
                        <a:ea typeface="メイリオ" panose="020B0604030504040204" pitchFamily="50" charset="-128"/>
                      </a:endParaRPr>
                    </a:p>
                  </a:txBody>
                  <a:tcPr marT="90000" anchor="ctr">
                    <a:lnL w="1905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1100" dirty="0">
                          <a:latin typeface="メイリオ" panose="020B0604030504040204" pitchFamily="50" charset="-128"/>
                          <a:ea typeface="メイリオ" panose="020B0604030504040204" pitchFamily="50" charset="-128"/>
                        </a:rPr>
                        <a:t>学校（学校、幼稚園　等）</a:t>
                      </a:r>
                    </a:p>
                  </a:txBody>
                  <a:tcPr marT="90000" anchor="ctr">
                    <a:lnL w="12700" cap="flat" cmpd="sng" algn="ctr">
                      <a:solidFill>
                        <a:schemeClr val="tx1">
                          <a:lumMod val="50000"/>
                          <a:lumOff val="50000"/>
                        </a:schemeClr>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rgbClr val="002060"/>
                      </a:solidFill>
                      <a:prstDash val="sysDot"/>
                      <a:round/>
                      <a:headEnd type="none" w="med" len="med"/>
                      <a:tailEnd type="none" w="med" len="med"/>
                    </a:lnB>
                    <a:noFill/>
                  </a:tcPr>
                </a:tc>
                <a:tc vMerge="1">
                  <a:txBody>
                    <a:bodyPr/>
                    <a:lstStyle/>
                    <a:p>
                      <a:pPr algn="l"/>
                      <a:endParaRPr kumimoji="1" lang="ja-JP" altLang="en-US" sz="1400" dirty="0">
                        <a:latin typeface="メイリオ" panose="020B0604030504040204" pitchFamily="50" charset="-128"/>
                        <a:ea typeface="メイリオ" panose="020B0604030504040204" pitchFamily="50" charset="-128"/>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vMerge="1">
                  <a:txBody>
                    <a:bodyPr/>
                    <a:lstStyle/>
                    <a:p>
                      <a:endParaRPr kumimoji="1" lang="en-US" altLang="ja-JP" sz="1700" u="none" dirty="0">
                        <a:latin typeface="HG丸ｺﾞｼｯｸM-PRO" panose="020F0600000000000000" pitchFamily="50" charset="-128"/>
                        <a:ea typeface="HG丸ｺﾞｼｯｸM-PRO" panose="020F0600000000000000" pitchFamily="50" charset="-128"/>
                      </a:endParaRPr>
                    </a:p>
                  </a:txBody>
                  <a:tcPr>
                    <a:lnL w="12700" cap="flat" cmpd="sng" algn="ctr">
                      <a:solidFill>
                        <a:srgbClr val="00206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085422342"/>
                  </a:ext>
                </a:extLst>
              </a:tr>
              <a:tr h="214741">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kern="1200" dirty="0">
                        <a:solidFill>
                          <a:schemeClr val="dk1"/>
                        </a:solidFill>
                        <a:latin typeface="メイリオ" panose="020B0604030504040204" pitchFamily="50" charset="-128"/>
                        <a:ea typeface="メイリオ"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1100" kern="1200" dirty="0">
                          <a:solidFill>
                            <a:schemeClr val="dk1"/>
                          </a:solidFill>
                          <a:latin typeface="メイリオ" panose="020B0604030504040204" pitchFamily="50" charset="-128"/>
                          <a:ea typeface="メイリオ" panose="020B0604030504040204" pitchFamily="50" charset="-128"/>
                          <a:cs typeface="+mn-cs"/>
                        </a:rPr>
                        <a:t>病院、診療所、助産所</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no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4027103620"/>
                  </a:ext>
                </a:extLst>
              </a:tr>
              <a:tr h="343586">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kern="1200" dirty="0">
                        <a:solidFill>
                          <a:schemeClr val="dk1"/>
                        </a:solidFill>
                        <a:latin typeface="メイリオ" panose="020B0604030504040204" pitchFamily="50" charset="-128"/>
                        <a:ea typeface="メイリオ"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1100" kern="1200" dirty="0">
                          <a:solidFill>
                            <a:schemeClr val="dk1"/>
                          </a:solidFill>
                          <a:latin typeface="メイリオ" panose="020B0604030504040204" pitchFamily="50" charset="-128"/>
                          <a:ea typeface="メイリオ" panose="020B0604030504040204" pitchFamily="50" charset="-128"/>
                          <a:cs typeface="+mn-cs"/>
                        </a:rPr>
                        <a:t>児童福祉施設</a:t>
                      </a:r>
                      <a:endParaRPr kumimoji="1" lang="en-US" altLang="ja-JP" sz="1100" kern="1200" dirty="0">
                        <a:solidFill>
                          <a:schemeClr val="dk1"/>
                        </a:solidFill>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1100" kern="1200" dirty="0">
                          <a:solidFill>
                            <a:schemeClr val="dk1"/>
                          </a:solidFill>
                          <a:latin typeface="メイリオ" panose="020B0604030504040204" pitchFamily="50" charset="-128"/>
                          <a:ea typeface="メイリオ" panose="020B0604030504040204" pitchFamily="50" charset="-128"/>
                          <a:cs typeface="+mn-cs"/>
                        </a:rPr>
                        <a:t>（保育所、児童養護施設　等）</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no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943607254"/>
                  </a:ext>
                </a:extLst>
              </a:tr>
              <a:tr h="19111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kern="1200" dirty="0">
                        <a:solidFill>
                          <a:schemeClr val="dk1"/>
                        </a:solidFill>
                        <a:latin typeface="メイリオ" panose="020B0604030504040204" pitchFamily="50" charset="-128"/>
                        <a:ea typeface="メイリオ"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1100" kern="1200" dirty="0">
                          <a:solidFill>
                            <a:schemeClr val="dk1"/>
                          </a:solidFill>
                          <a:latin typeface="メイリオ" panose="020B0604030504040204" pitchFamily="50" charset="-128"/>
                          <a:ea typeface="メイリオ" panose="020B0604030504040204" pitchFamily="50" charset="-128"/>
                          <a:cs typeface="+mn-cs"/>
                        </a:rPr>
                        <a:t>その他（介護老人保健施設、認定こども園　等）</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tc vMerge="1">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endParaRPr kumimoji="1" lang="ja-JP" altLang="en-US" sz="1700" kern="1200" dirty="0">
                        <a:solidFill>
                          <a:schemeClr val="dk1"/>
                        </a:solidFill>
                        <a:latin typeface="HG丸ｺﾞｼｯｸM-PRO" panose="020F0600000000000000" pitchFamily="50" charset="-128"/>
                        <a:ea typeface="HG丸ｺﾞｼｯｸM-PRO" panose="020F0600000000000000" pitchFamily="50" charset="-128"/>
                        <a:cs typeface="+mn-cs"/>
                      </a:endParaRPr>
                    </a:p>
                  </a:txBody>
                  <a:tcPr>
                    <a:lnL w="12700" cap="flat" cmpd="sng" algn="ctr">
                      <a:solidFill>
                        <a:srgbClr val="00206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003033517"/>
                  </a:ext>
                </a:extLst>
              </a:tr>
              <a:tr h="176657">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メイリオ" panose="020B0604030504040204" pitchFamily="50" charset="-128"/>
                          <a:ea typeface="メイリオ" panose="020B0604030504040204" pitchFamily="50" charset="-128"/>
                        </a:rPr>
                        <a:t>行政機関の庁舎</a:t>
                      </a:r>
                    </a:p>
                  </a:txBody>
                  <a:tcPr marT="90000" anchor="ctr">
                    <a:lnL w="19050" cap="flat" cmpd="sng" algn="ctr">
                      <a:solidFill>
                        <a:schemeClr val="tx1"/>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kern="1200" dirty="0">
                        <a:solidFill>
                          <a:schemeClr val="dk1"/>
                        </a:solidFill>
                        <a:latin typeface="メイリオ" panose="020B0604030504040204" pitchFamily="50" charset="-128"/>
                        <a:ea typeface="メイリオ" panose="020B0604030504040204" pitchFamily="50" charset="-128"/>
                        <a:cs typeface="+mn-cs"/>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820911054"/>
                  </a:ext>
                </a:extLst>
              </a:tr>
            </a:tbl>
          </a:graphicData>
        </a:graphic>
      </p:graphicFrame>
      <p:grpSp>
        <p:nvGrpSpPr>
          <p:cNvPr id="22" name="グループ化 21"/>
          <p:cNvGrpSpPr/>
          <p:nvPr/>
        </p:nvGrpSpPr>
        <p:grpSpPr>
          <a:xfrm>
            <a:off x="6782710" y="5401873"/>
            <a:ext cx="2088051" cy="1235396"/>
            <a:chOff x="7763206" y="5720195"/>
            <a:chExt cx="2483017" cy="1330069"/>
          </a:xfrm>
        </p:grpSpPr>
        <p:sp>
          <p:nvSpPr>
            <p:cNvPr id="23" name="正方形/長方形 22"/>
            <p:cNvSpPr/>
            <p:nvPr/>
          </p:nvSpPr>
          <p:spPr>
            <a:xfrm>
              <a:off x="7763206" y="5720195"/>
              <a:ext cx="2483017" cy="1330069"/>
            </a:xfrm>
            <a:prstGeom prst="rect">
              <a:avLst/>
            </a:prstGeom>
            <a:solidFill>
              <a:schemeClr val="accent5">
                <a:lumMod val="20000"/>
                <a:lumOff val="80000"/>
              </a:schemeClr>
            </a:solid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p>
          </p:txBody>
        </p:sp>
        <p:sp>
          <p:nvSpPr>
            <p:cNvPr id="24" name="テキスト ボックス 23"/>
            <p:cNvSpPr txBox="1"/>
            <p:nvPr/>
          </p:nvSpPr>
          <p:spPr>
            <a:xfrm>
              <a:off x="7841401" y="6374314"/>
              <a:ext cx="2314559" cy="662725"/>
            </a:xfrm>
            <a:prstGeom prst="rect">
              <a:avLst/>
            </a:prstGeom>
            <a:noFill/>
          </p:spPr>
          <p:txBody>
            <a:bodyPr wrap="square" rtlCol="0">
              <a:spAutoFit/>
            </a:bodyPr>
            <a:lstStyle/>
            <a:p>
              <a:pPr marL="266700" lvl="0" indent="-266700">
                <a:defRPr/>
              </a:pPr>
              <a:r>
                <a:rPr lang="ja-JP" altLang="en-US" sz="850" dirty="0">
                  <a:solidFill>
                    <a:prstClr val="black"/>
                  </a:solidFill>
                  <a:latin typeface="メイリオ" panose="020B0604030504040204" pitchFamily="50" charset="-128"/>
                  <a:ea typeface="メイリオ" panose="020B0604030504040204" pitchFamily="50" charset="-128"/>
                </a:rPr>
                <a:t>（例）</a:t>
              </a:r>
              <a:endParaRPr lang="en-US" altLang="ja-JP" sz="850" dirty="0">
                <a:solidFill>
                  <a:prstClr val="black"/>
                </a:solidFill>
                <a:latin typeface="メイリオ" panose="020B0604030504040204" pitchFamily="50" charset="-128"/>
                <a:ea typeface="メイリオ" panose="020B0604030504040204" pitchFamily="50" charset="-128"/>
              </a:endParaRPr>
            </a:p>
            <a:p>
              <a:pPr marL="266700" lvl="0" indent="-266700">
                <a:defRPr/>
              </a:pPr>
              <a:r>
                <a:rPr lang="ja-JP" altLang="en-US" sz="850" dirty="0">
                  <a:solidFill>
                    <a:prstClr val="black"/>
                  </a:solidFill>
                  <a:latin typeface="メイリオ" panose="020B0604030504040204" pitchFamily="50" charset="-128"/>
                  <a:ea typeface="メイリオ" panose="020B0604030504040204" pitchFamily="50" charset="-128"/>
                </a:rPr>
                <a:t>精神科、終末期医療を提供する病院</a:t>
              </a:r>
              <a:r>
                <a:rPr lang="en-US" altLang="ja-JP" sz="850" dirty="0">
                  <a:solidFill>
                    <a:prstClr val="black"/>
                  </a:solidFill>
                  <a:latin typeface="メイリオ" panose="020B0604030504040204" pitchFamily="50" charset="-128"/>
                  <a:ea typeface="メイリオ" panose="020B0604030504040204" pitchFamily="50" charset="-128"/>
                </a:rPr>
                <a:t>,</a:t>
              </a:r>
            </a:p>
            <a:p>
              <a:pPr marL="266700" lvl="0" indent="-266700">
                <a:defRPr/>
              </a:pPr>
              <a:r>
                <a:rPr lang="ja-JP" altLang="en-US" sz="850" dirty="0">
                  <a:solidFill>
                    <a:prstClr val="black"/>
                  </a:solidFill>
                  <a:latin typeface="メイリオ" panose="020B0604030504040204" pitchFamily="50" charset="-128"/>
                  <a:ea typeface="メイリオ" panose="020B0604030504040204" pitchFamily="50" charset="-128"/>
                </a:rPr>
                <a:t>主に療養を中心とする施設など利用</a:t>
              </a:r>
              <a:endParaRPr lang="en-US" altLang="ja-JP" sz="850" dirty="0">
                <a:solidFill>
                  <a:prstClr val="black"/>
                </a:solidFill>
                <a:latin typeface="メイリオ" panose="020B0604030504040204" pitchFamily="50" charset="-128"/>
                <a:ea typeface="メイリオ" panose="020B0604030504040204" pitchFamily="50" charset="-128"/>
              </a:endParaRPr>
            </a:p>
            <a:p>
              <a:pPr marL="266700" lvl="0" indent="-266700">
                <a:defRPr/>
              </a:pPr>
              <a:r>
                <a:rPr lang="ja-JP" altLang="en-US" sz="850" dirty="0">
                  <a:solidFill>
                    <a:prstClr val="black"/>
                  </a:solidFill>
                  <a:latin typeface="メイリオ" panose="020B0604030504040204" pitchFamily="50" charset="-128"/>
                  <a:ea typeface="メイリオ" panose="020B0604030504040204" pitchFamily="50" charset="-128"/>
                </a:rPr>
                <a:t>者への一定の配慮が必要な施設</a:t>
              </a:r>
              <a:endParaRPr lang="en-US" altLang="ja-JP" sz="850" dirty="0">
                <a:solidFill>
                  <a:prstClr val="black"/>
                </a:solidFill>
                <a:latin typeface="メイリオ" panose="020B0604030504040204" pitchFamily="50" charset="-128"/>
                <a:ea typeface="メイリオ" panose="020B0604030504040204" pitchFamily="50" charset="-128"/>
              </a:endParaRPr>
            </a:p>
          </p:txBody>
        </p:sp>
        <p:sp>
          <p:nvSpPr>
            <p:cNvPr id="25" name="テキスト ボックス 24"/>
            <p:cNvSpPr txBox="1"/>
            <p:nvPr/>
          </p:nvSpPr>
          <p:spPr>
            <a:xfrm>
              <a:off x="7878397" y="6006622"/>
              <a:ext cx="2359400" cy="440436"/>
            </a:xfrm>
            <a:prstGeom prst="rect">
              <a:avLst/>
            </a:prstGeom>
            <a:noFill/>
          </p:spPr>
          <p:txBody>
            <a:bodyPr wrap="square" rtlCol="0">
              <a:spAutoFit/>
            </a:bodyPr>
            <a:lstStyle/>
            <a:p>
              <a:pPr lvl="0">
                <a:lnSpc>
                  <a:spcPts val="800"/>
                </a:lnSpc>
                <a:spcBef>
                  <a:spcPts val="800"/>
                </a:spcBef>
                <a:defRPr/>
              </a:pPr>
              <a:r>
                <a:rPr lang="ja-JP" altLang="en-US" sz="900" b="1" dirty="0">
                  <a:solidFill>
                    <a:prstClr val="black"/>
                  </a:solidFill>
                  <a:latin typeface="メイリオ" panose="020B0604030504040204" pitchFamily="50" charset="-128"/>
                  <a:ea typeface="メイリオ" panose="020B0604030504040204" pitchFamily="50" charset="-128"/>
                </a:rPr>
                <a:t>禁煙（敷地内禁煙）</a:t>
              </a:r>
              <a:endParaRPr lang="en-US" altLang="ja-JP" sz="900" b="1" dirty="0">
                <a:solidFill>
                  <a:prstClr val="black"/>
                </a:solidFill>
                <a:latin typeface="メイリオ" panose="020B0604030504040204" pitchFamily="50" charset="-128"/>
                <a:ea typeface="メイリオ" panose="020B0604030504040204" pitchFamily="50" charset="-128"/>
              </a:endParaRPr>
            </a:p>
            <a:p>
              <a:pPr lvl="0">
                <a:lnSpc>
                  <a:spcPts val="800"/>
                </a:lnSpc>
                <a:spcBef>
                  <a:spcPts val="800"/>
                </a:spcBef>
                <a:defRPr/>
              </a:pPr>
              <a:r>
                <a:rPr lang="en-US" altLang="ja-JP" sz="900" dirty="0">
                  <a:solidFill>
                    <a:prstClr val="black"/>
                  </a:solidFill>
                  <a:latin typeface="メイリオ" panose="020B0604030504040204" pitchFamily="50" charset="-128"/>
                  <a:ea typeface="メイリオ" panose="020B0604030504040204" pitchFamily="50" charset="-128"/>
                </a:rPr>
                <a:t>※</a:t>
              </a:r>
              <a:r>
                <a:rPr lang="ja-JP" altLang="en-US" sz="900" dirty="0">
                  <a:solidFill>
                    <a:prstClr val="black"/>
                  </a:solidFill>
                  <a:latin typeface="メイリオ" panose="020B0604030504040204" pitchFamily="50" charset="-128"/>
                  <a:ea typeface="メイリオ" panose="020B0604030504040204" pitchFamily="50" charset="-128"/>
                </a:rPr>
                <a:t>特定屋外喫煙場所を設置できる。</a:t>
              </a:r>
            </a:p>
          </p:txBody>
        </p:sp>
      </p:grpSp>
      <p:sp>
        <p:nvSpPr>
          <p:cNvPr id="26" name="テキスト ボックス 25"/>
          <p:cNvSpPr txBox="1"/>
          <p:nvPr/>
        </p:nvSpPr>
        <p:spPr>
          <a:xfrm>
            <a:off x="6742618" y="5401873"/>
            <a:ext cx="2128143" cy="303929"/>
          </a:xfrm>
          <a:prstGeom prst="rect">
            <a:avLst/>
          </a:prstGeom>
          <a:noFill/>
        </p:spPr>
        <p:txBody>
          <a:bodyPr wrap="square" rtlCol="0">
            <a:spAutoFit/>
          </a:bodyPr>
          <a:lstStyle/>
          <a:p>
            <a:pPr lvl="0">
              <a:lnSpc>
                <a:spcPct val="150000"/>
              </a:lnSpc>
              <a:spcBef>
                <a:spcPts val="600"/>
              </a:spcBef>
              <a:defRPr/>
            </a:pPr>
            <a:r>
              <a:rPr lang="ja-JP" altLang="en-US" sz="1000" b="1" dirty="0">
                <a:solidFill>
                  <a:prstClr val="black"/>
                </a:solidFill>
                <a:latin typeface="メイリオ" panose="020B0604030504040204" pitchFamily="50" charset="-128"/>
                <a:ea typeface="メイリオ" panose="020B0604030504040204" pitchFamily="50" charset="-128"/>
              </a:rPr>
              <a:t>★例外措置</a:t>
            </a:r>
            <a:endParaRPr lang="en-US" altLang="ja-JP" sz="1000" b="1" dirty="0">
              <a:solidFill>
                <a:prstClr val="black"/>
              </a:solidFill>
              <a:latin typeface="メイリオ" panose="020B0604030504040204" pitchFamily="50" charset="-128"/>
              <a:ea typeface="メイリオ" panose="020B0604030504040204" pitchFamily="50" charset="-128"/>
            </a:endParaRPr>
          </a:p>
        </p:txBody>
      </p:sp>
      <p:sp>
        <p:nvSpPr>
          <p:cNvPr id="14" name="正方形/長方形 13"/>
          <p:cNvSpPr/>
          <p:nvPr/>
        </p:nvSpPr>
        <p:spPr>
          <a:xfrm>
            <a:off x="713988" y="3611764"/>
            <a:ext cx="7808805" cy="461665"/>
          </a:xfrm>
          <a:prstGeom prst="rect">
            <a:avLst/>
          </a:prstGeom>
        </p:spPr>
        <p:txBody>
          <a:bodyPr wrap="square">
            <a:spAutoFit/>
          </a:bodyPr>
          <a:lstStyle/>
          <a:p>
            <a:r>
              <a:rPr lang="ja-JP" altLang="en-US" sz="1200" dirty="0">
                <a:latin typeface="メイリオ" panose="020B0604030504040204" pitchFamily="50" charset="-128"/>
                <a:ea typeface="メイリオ" panose="020B0604030504040204" pitchFamily="50" charset="-128"/>
              </a:rPr>
              <a:t>○　府民の健康のため、望まない受動喫煙を生じさせることのない環境づくりをすすめる。</a:t>
            </a:r>
          </a:p>
          <a:p>
            <a:r>
              <a:rPr lang="ja-JP" altLang="en-US" sz="1200" dirty="0">
                <a:latin typeface="メイリオ" panose="020B0604030504040204" pitchFamily="50" charset="-128"/>
                <a:ea typeface="メイリオ" panose="020B0604030504040204" pitchFamily="50" charset="-128"/>
              </a:rPr>
              <a:t>○　</a:t>
            </a:r>
            <a:r>
              <a:rPr lang="en-US" altLang="ja-JP" sz="1200" dirty="0">
                <a:latin typeface="メイリオ" panose="020B0604030504040204" pitchFamily="50" charset="-128"/>
                <a:ea typeface="メイリオ" panose="020B0604030504040204" pitchFamily="50" charset="-128"/>
              </a:rPr>
              <a:t>2025</a:t>
            </a:r>
            <a:r>
              <a:rPr lang="ja-JP" altLang="en-US" sz="1200" dirty="0">
                <a:latin typeface="メイリオ" panose="020B0604030504040204" pitchFamily="50" charset="-128"/>
                <a:ea typeface="メイリオ" panose="020B0604030504040204" pitchFamily="50" charset="-128"/>
              </a:rPr>
              <a:t>年の万博開催を見据え、国際都市として、全国に先駆けた受動喫煙防止対策をすすめる。</a:t>
            </a:r>
          </a:p>
        </p:txBody>
      </p:sp>
      <p:sp>
        <p:nvSpPr>
          <p:cNvPr id="9" name="テキスト ボックス 8"/>
          <p:cNvSpPr txBox="1"/>
          <p:nvPr/>
        </p:nvSpPr>
        <p:spPr>
          <a:xfrm>
            <a:off x="6848467" y="2484731"/>
            <a:ext cx="2224108" cy="215444"/>
          </a:xfrm>
          <a:prstGeom prst="rect">
            <a:avLst/>
          </a:prstGeom>
          <a:noFill/>
        </p:spPr>
        <p:txBody>
          <a:bodyPr wrap="square" rtlCol="0">
            <a:spAutoFit/>
          </a:bodyPr>
          <a:lstStyle/>
          <a:p>
            <a:r>
              <a:rPr lang="ja-JP" altLang="en-US" sz="800" dirty="0">
                <a:latin typeface="メイリオ" panose="020B0604030504040204" pitchFamily="50" charset="-128"/>
                <a:ea typeface="メイリオ" panose="020B0604030504040204" pitchFamily="50" charset="-128"/>
              </a:rPr>
              <a:t>厚生労働省「国民生活基礎調査」より作成</a:t>
            </a:r>
            <a:endParaRPr kumimoji="1" lang="ja-JP" altLang="en-US" sz="800" dirty="0">
              <a:latin typeface="メイリオ" panose="020B0604030504040204" pitchFamily="50" charset="-128"/>
              <a:ea typeface="メイリオ" panose="020B0604030504040204" pitchFamily="50" charset="-128"/>
            </a:endParaRPr>
          </a:p>
        </p:txBody>
      </p:sp>
      <p:sp>
        <p:nvSpPr>
          <p:cNvPr id="27" name="スライド番号プレースホルダー 3"/>
          <p:cNvSpPr txBox="1">
            <a:spLocks/>
          </p:cNvSpPr>
          <p:nvPr/>
        </p:nvSpPr>
        <p:spPr>
          <a:xfrm>
            <a:off x="7086600" y="6582147"/>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223</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625145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70458" y="520926"/>
            <a:ext cx="8602414" cy="376385"/>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３　改革取組</a:t>
            </a:r>
          </a:p>
        </p:txBody>
      </p:sp>
      <p:cxnSp>
        <p:nvCxnSpPr>
          <p:cNvPr id="3" name="直線コネクタ 2"/>
          <p:cNvCxnSpPr/>
          <p:nvPr/>
        </p:nvCxnSpPr>
        <p:spPr>
          <a:xfrm>
            <a:off x="270457" y="88195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191129" y="3803648"/>
            <a:ext cx="3821373" cy="338554"/>
          </a:xfrm>
          <a:prstGeom prst="rect">
            <a:avLst/>
          </a:prstGeom>
          <a:noFill/>
        </p:spPr>
        <p:txBody>
          <a:bodyPr wrap="square" rtlCol="0">
            <a:spAutoFit/>
          </a:bodyPr>
          <a:lstStyle/>
          <a:p>
            <a:r>
              <a:rPr lang="ja-JP" altLang="en-US" sz="1600" b="1" dirty="0">
                <a:latin typeface="メイリオ" panose="020B0604030504040204" pitchFamily="50" charset="-128"/>
                <a:ea typeface="メイリオ" panose="020B0604030504040204" pitchFamily="50" charset="-128"/>
              </a:rPr>
              <a:t>○飲食店の現状</a:t>
            </a:r>
            <a:endParaRPr kumimoji="1" lang="ja-JP" altLang="en-US" sz="1600" b="1" dirty="0">
              <a:latin typeface="メイリオ" panose="020B0604030504040204" pitchFamily="50" charset="-128"/>
              <a:ea typeface="メイリオ" panose="020B0604030504040204" pitchFamily="50" charset="-128"/>
            </a:endParaRPr>
          </a:p>
        </p:txBody>
      </p:sp>
      <p:sp>
        <p:nvSpPr>
          <p:cNvPr id="8" name="正方形/長方形 7"/>
          <p:cNvSpPr/>
          <p:nvPr/>
        </p:nvSpPr>
        <p:spPr>
          <a:xfrm>
            <a:off x="2358666" y="6666264"/>
            <a:ext cx="4572000" cy="215444"/>
          </a:xfrm>
          <a:prstGeom prst="rect">
            <a:avLst/>
          </a:prstGeom>
        </p:spPr>
        <p:txBody>
          <a:bodyPr>
            <a:spAutoFit/>
          </a:bodyPr>
          <a:lstStyle/>
          <a:p>
            <a:r>
              <a:rPr lang="en-US" altLang="ja-JP" sz="800" dirty="0">
                <a:latin typeface="メイリオ" panose="020B0604030504040204" pitchFamily="50" charset="-128"/>
                <a:ea typeface="メイリオ" panose="020B0604030504040204" pitchFamily="50" charset="-128"/>
              </a:rPr>
              <a:t>2022</a:t>
            </a:r>
            <a:r>
              <a:rPr lang="ja-JP" altLang="en-US" sz="800" dirty="0">
                <a:latin typeface="メイリオ" panose="020B0604030504040204" pitchFamily="50" charset="-128"/>
                <a:ea typeface="メイリオ" panose="020B0604030504040204" pitchFamily="50" charset="-128"/>
              </a:rPr>
              <a:t>年受動喫煙防止対策における飲食店実態調査（概要）</a:t>
            </a:r>
          </a:p>
        </p:txBody>
      </p:sp>
      <p:pic>
        <p:nvPicPr>
          <p:cNvPr id="10" name="図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31284" y="5527491"/>
            <a:ext cx="1987890" cy="1031909"/>
          </a:xfrm>
          <a:prstGeom prst="rect">
            <a:avLst/>
          </a:prstGeom>
        </p:spPr>
      </p:pic>
      <p:sp>
        <p:nvSpPr>
          <p:cNvPr id="15" name="正方形/長方形 14"/>
          <p:cNvSpPr/>
          <p:nvPr/>
        </p:nvSpPr>
        <p:spPr>
          <a:xfrm>
            <a:off x="265271" y="5488112"/>
            <a:ext cx="2513686" cy="1107996"/>
          </a:xfrm>
          <a:prstGeom prst="rect">
            <a:avLst/>
          </a:prstGeom>
        </p:spPr>
        <p:txBody>
          <a:bodyPr wrap="square">
            <a:spAutoFit/>
          </a:bodyPr>
          <a:lstStyle/>
          <a:p>
            <a:r>
              <a:rPr lang="ja-JP" altLang="en-US" sz="1100" dirty="0">
                <a:latin typeface="メイリオ" panose="020B0604030504040204" pitchFamily="50" charset="-128"/>
                <a:ea typeface="メイリオ" panose="020B0604030504040204" pitchFamily="50" charset="-128"/>
              </a:rPr>
              <a:t>◆</a:t>
            </a:r>
            <a:r>
              <a:rPr lang="en-US" altLang="ja-JP" sz="1100" dirty="0">
                <a:latin typeface="メイリオ" panose="020B0604030504040204" pitchFamily="50" charset="-128"/>
                <a:ea typeface="メイリオ" panose="020B0604030504040204" pitchFamily="50" charset="-128"/>
              </a:rPr>
              <a:t>2022</a:t>
            </a:r>
            <a:r>
              <a:rPr lang="ja-JP" altLang="en-US" sz="1100" dirty="0">
                <a:latin typeface="メイリオ" panose="020B0604030504040204" pitchFamily="50" charset="-128"/>
                <a:ea typeface="メイリオ" panose="020B0604030504040204" pitchFamily="50" charset="-128"/>
              </a:rPr>
              <a:t>年度調査結果は「店舗内禁</a:t>
            </a:r>
            <a:endParaRPr lang="en-US" altLang="ja-JP" sz="1100" dirty="0">
              <a:latin typeface="メイリオ" panose="020B0604030504040204" pitchFamily="50" charset="-128"/>
              <a:ea typeface="メイリオ" panose="020B0604030504040204" pitchFamily="50" charset="-128"/>
            </a:endParaRPr>
          </a:p>
          <a:p>
            <a:r>
              <a:rPr lang="en-US" altLang="ja-JP" sz="1100" dirty="0">
                <a:latin typeface="メイリオ" panose="020B0604030504040204" pitchFamily="50" charset="-128"/>
                <a:ea typeface="メイリオ" panose="020B0604030504040204" pitchFamily="50" charset="-128"/>
              </a:rPr>
              <a:t>   </a:t>
            </a:r>
            <a:r>
              <a:rPr lang="ja-JP" altLang="en-US" sz="1100" dirty="0">
                <a:latin typeface="メイリオ" panose="020B0604030504040204" pitchFamily="50" charset="-128"/>
                <a:ea typeface="メイリオ" panose="020B0604030504040204" pitchFamily="50" charset="-128"/>
              </a:rPr>
              <a:t>煙」と回答した店舗は</a:t>
            </a:r>
            <a:r>
              <a:rPr lang="en-US" altLang="ja-JP" sz="1100" dirty="0">
                <a:latin typeface="メイリオ" panose="020B0604030504040204" pitchFamily="50" charset="-128"/>
                <a:ea typeface="メイリオ" panose="020B0604030504040204" pitchFamily="50" charset="-128"/>
              </a:rPr>
              <a:t>63.0</a:t>
            </a:r>
            <a:r>
              <a:rPr lang="ja-JP" altLang="en-US" sz="1100" dirty="0">
                <a:latin typeface="メイリオ" panose="020B0604030504040204" pitchFamily="50" charset="-128"/>
                <a:ea typeface="メイリオ" panose="020B0604030504040204" pitchFamily="50" charset="-128"/>
              </a:rPr>
              <a:t>％で、</a:t>
            </a:r>
            <a:endParaRPr lang="en-US" altLang="ja-JP" sz="1100" dirty="0">
              <a:latin typeface="メイリオ" panose="020B0604030504040204" pitchFamily="50" charset="-128"/>
              <a:ea typeface="メイリオ" panose="020B0604030504040204" pitchFamily="50" charset="-128"/>
            </a:endParaRPr>
          </a:p>
          <a:p>
            <a:r>
              <a:rPr lang="en-US" altLang="ja-JP" sz="1100" dirty="0">
                <a:latin typeface="メイリオ" panose="020B0604030504040204" pitchFamily="50" charset="-128"/>
                <a:ea typeface="メイリオ" panose="020B0604030504040204" pitchFamily="50" charset="-128"/>
              </a:rPr>
              <a:t>   2021</a:t>
            </a:r>
            <a:r>
              <a:rPr lang="ja-JP" altLang="en-US" sz="1100" dirty="0">
                <a:latin typeface="メイリオ" panose="020B0604030504040204" pitchFamily="50" charset="-128"/>
                <a:ea typeface="メイリオ" panose="020B0604030504040204" pitchFamily="50" charset="-128"/>
              </a:rPr>
              <a:t>年度（</a:t>
            </a:r>
            <a:r>
              <a:rPr lang="en-US" altLang="ja-JP" sz="1100" dirty="0">
                <a:latin typeface="メイリオ" panose="020B0604030504040204" pitchFamily="50" charset="-128"/>
                <a:ea typeface="メイリオ" panose="020B0604030504040204" pitchFamily="50" charset="-128"/>
              </a:rPr>
              <a:t>60.3</a:t>
            </a:r>
            <a:r>
              <a:rPr lang="ja-JP" altLang="en-US" sz="1100" dirty="0">
                <a:latin typeface="メイリオ" panose="020B0604030504040204" pitchFamily="50" charset="-128"/>
                <a:ea typeface="メイリオ" panose="020B0604030504040204" pitchFamily="50" charset="-128"/>
              </a:rPr>
              <a:t>％）より上昇。 </a:t>
            </a:r>
          </a:p>
          <a:p>
            <a:r>
              <a:rPr lang="ja-JP" altLang="en-US" sz="1100" dirty="0">
                <a:latin typeface="メイリオ" panose="020B0604030504040204" pitchFamily="50" charset="-128"/>
                <a:ea typeface="メイリオ" panose="020B0604030504040204" pitchFamily="50" charset="-128"/>
              </a:rPr>
              <a:t>◆従業員を雇用している店舗では、</a:t>
            </a:r>
            <a:endParaRPr lang="en-US" altLang="ja-JP" sz="1100" dirty="0">
              <a:latin typeface="メイリオ" panose="020B0604030504040204" pitchFamily="50" charset="-128"/>
              <a:ea typeface="メイリオ" panose="020B0604030504040204" pitchFamily="50" charset="-128"/>
            </a:endParaRPr>
          </a:p>
          <a:p>
            <a:r>
              <a:rPr lang="en-US" altLang="ja-JP" sz="1100" dirty="0">
                <a:latin typeface="メイリオ" panose="020B0604030504040204" pitchFamily="50" charset="-128"/>
                <a:ea typeface="メイリオ" panose="020B0604030504040204" pitchFamily="50" charset="-128"/>
              </a:rPr>
              <a:t> </a:t>
            </a:r>
            <a:r>
              <a:rPr lang="ja-JP" altLang="en-US" sz="1100" dirty="0">
                <a:latin typeface="メイリオ" panose="020B0604030504040204" pitchFamily="50" charset="-128"/>
                <a:ea typeface="メイリオ" panose="020B0604030504040204" pitchFamily="50" charset="-128"/>
              </a:rPr>
              <a:t>「店舗内禁煙」が</a:t>
            </a:r>
            <a:r>
              <a:rPr lang="en-US" altLang="ja-JP" sz="1100" dirty="0">
                <a:latin typeface="メイリオ" panose="020B0604030504040204" pitchFamily="50" charset="-128"/>
                <a:ea typeface="メイリオ" panose="020B0604030504040204" pitchFamily="50" charset="-128"/>
              </a:rPr>
              <a:t>70.1</a:t>
            </a:r>
            <a:r>
              <a:rPr lang="ja-JP" altLang="en-US" sz="1100" dirty="0">
                <a:latin typeface="メイリオ" panose="020B0604030504040204" pitchFamily="50" charset="-128"/>
                <a:ea typeface="メイリオ" panose="020B0604030504040204" pitchFamily="50" charset="-128"/>
              </a:rPr>
              <a:t>％で</a:t>
            </a:r>
            <a:r>
              <a:rPr lang="en-US" altLang="ja-JP" sz="1100" dirty="0">
                <a:latin typeface="メイリオ" panose="020B0604030504040204" pitchFamily="50" charset="-128"/>
                <a:ea typeface="メイリオ" panose="020B0604030504040204" pitchFamily="50" charset="-128"/>
              </a:rPr>
              <a:t>2021</a:t>
            </a:r>
            <a:r>
              <a:rPr lang="ja-JP" altLang="en-US" sz="1100" dirty="0">
                <a:latin typeface="メイリオ" panose="020B0604030504040204" pitchFamily="50" charset="-128"/>
                <a:ea typeface="メイリオ" panose="020B0604030504040204" pitchFamily="50" charset="-128"/>
              </a:rPr>
              <a:t>年</a:t>
            </a:r>
            <a:endParaRPr lang="en-US" altLang="ja-JP" sz="1100" dirty="0">
              <a:latin typeface="メイリオ" panose="020B0604030504040204" pitchFamily="50" charset="-128"/>
              <a:ea typeface="メイリオ" panose="020B0604030504040204" pitchFamily="50" charset="-128"/>
            </a:endParaRPr>
          </a:p>
          <a:p>
            <a:r>
              <a:rPr lang="en-US" altLang="ja-JP" sz="1100" dirty="0">
                <a:latin typeface="メイリオ" panose="020B0604030504040204" pitchFamily="50" charset="-128"/>
                <a:ea typeface="メイリオ" panose="020B0604030504040204" pitchFamily="50" charset="-128"/>
              </a:rPr>
              <a:t>  </a:t>
            </a:r>
            <a:r>
              <a:rPr lang="ja-JP" altLang="en-US" sz="1100" dirty="0">
                <a:latin typeface="メイリオ" panose="020B0604030504040204" pitchFamily="50" charset="-128"/>
                <a:ea typeface="メイリオ" panose="020B0604030504040204" pitchFamily="50" charset="-128"/>
              </a:rPr>
              <a:t>度（</a:t>
            </a:r>
            <a:r>
              <a:rPr lang="en-US" altLang="ja-JP" sz="1100" dirty="0">
                <a:latin typeface="メイリオ" panose="020B0604030504040204" pitchFamily="50" charset="-128"/>
                <a:ea typeface="メイリオ" panose="020B0604030504040204" pitchFamily="50" charset="-128"/>
              </a:rPr>
              <a:t>68.4</a:t>
            </a:r>
            <a:r>
              <a:rPr lang="ja-JP" altLang="en-US" sz="1100" dirty="0">
                <a:latin typeface="メイリオ" panose="020B0604030504040204" pitchFamily="50" charset="-128"/>
                <a:ea typeface="メイリオ" panose="020B0604030504040204" pitchFamily="50" charset="-128"/>
              </a:rPr>
              <a:t>％）より上昇。</a:t>
            </a:r>
          </a:p>
        </p:txBody>
      </p:sp>
      <p:pic>
        <p:nvPicPr>
          <p:cNvPr id="16" name="図 1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23263" y="4140748"/>
            <a:ext cx="2175469" cy="1035785"/>
          </a:xfrm>
          <a:prstGeom prst="rect">
            <a:avLst/>
          </a:prstGeom>
        </p:spPr>
      </p:pic>
      <p:sp>
        <p:nvSpPr>
          <p:cNvPr id="17" name="正方形/長方形 16"/>
          <p:cNvSpPr/>
          <p:nvPr/>
        </p:nvSpPr>
        <p:spPr>
          <a:xfrm>
            <a:off x="264344" y="4107630"/>
            <a:ext cx="2142699" cy="1277273"/>
          </a:xfrm>
          <a:prstGeom prst="rect">
            <a:avLst/>
          </a:prstGeom>
        </p:spPr>
        <p:txBody>
          <a:bodyPr wrap="square">
            <a:spAutoFit/>
          </a:bodyPr>
          <a:lstStyle/>
          <a:p>
            <a:r>
              <a:rPr lang="ja-JP" altLang="en-US" sz="1100" dirty="0">
                <a:latin typeface="メイリオ" panose="020B0604030504040204" pitchFamily="50" charset="-128"/>
                <a:ea typeface="メイリオ" panose="020B0604030504040204" pitchFamily="50" charset="-128"/>
              </a:rPr>
              <a:t>◆</a:t>
            </a:r>
            <a:r>
              <a:rPr lang="en-US" altLang="ja-JP" sz="1100" dirty="0">
                <a:latin typeface="メイリオ" panose="020B0604030504040204" pitchFamily="50" charset="-128"/>
                <a:ea typeface="メイリオ" panose="020B0604030504040204" pitchFamily="50" charset="-128"/>
              </a:rPr>
              <a:t>2022</a:t>
            </a:r>
            <a:r>
              <a:rPr lang="ja-JP" altLang="en-US" sz="1100" dirty="0">
                <a:latin typeface="メイリオ" panose="020B0604030504040204" pitchFamily="50" charset="-128"/>
                <a:ea typeface="メイリオ" panose="020B0604030504040204" pitchFamily="50" charset="-128"/>
              </a:rPr>
              <a:t>年度の調査で原則屋内</a:t>
            </a:r>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　禁煙の課題は「経営面での不　</a:t>
            </a:r>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　安」が一番多く、続いて「喫</a:t>
            </a:r>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　煙室のスペースの確保」 や　</a:t>
            </a:r>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「喫煙室設置のための費用の確</a:t>
            </a:r>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　保」といった資金面を挙げる</a:t>
            </a:r>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　店舗が多い。</a:t>
            </a:r>
          </a:p>
        </p:txBody>
      </p:sp>
      <p:sp>
        <p:nvSpPr>
          <p:cNvPr id="18" name="テキスト ボックス 17"/>
          <p:cNvSpPr txBox="1"/>
          <p:nvPr/>
        </p:nvSpPr>
        <p:spPr>
          <a:xfrm>
            <a:off x="6291618" y="512623"/>
            <a:ext cx="2581254" cy="369332"/>
          </a:xfrm>
          <a:prstGeom prst="rect">
            <a:avLst/>
          </a:prstGeom>
          <a:solidFill>
            <a:srgbClr val="002060"/>
          </a:solidFill>
        </p:spPr>
        <p:txBody>
          <a:bodyPr wrap="square" rtlCol="0">
            <a:spAutoFit/>
          </a:bodyPr>
          <a:lstStyle/>
          <a:p>
            <a:pPr algn="ctr"/>
            <a:r>
              <a:rPr kumimoji="1" lang="ja-JP" altLang="en-US" dirty="0">
                <a:solidFill>
                  <a:schemeClr val="bg1"/>
                </a:solidFill>
                <a:latin typeface="メイリオ" panose="020B0604030504040204" pitchFamily="50" charset="-128"/>
                <a:ea typeface="メイリオ" panose="020B0604030504040204" pitchFamily="50" charset="-128"/>
              </a:rPr>
              <a:t>予防（受動喫煙防止）</a:t>
            </a:r>
          </a:p>
        </p:txBody>
      </p:sp>
      <p:sp>
        <p:nvSpPr>
          <p:cNvPr id="19" name="テキスト ボックス 18"/>
          <p:cNvSpPr txBox="1"/>
          <p:nvPr/>
        </p:nvSpPr>
        <p:spPr>
          <a:xfrm>
            <a:off x="4763128" y="3822052"/>
            <a:ext cx="3821373" cy="338554"/>
          </a:xfrm>
          <a:prstGeom prst="rect">
            <a:avLst/>
          </a:prstGeom>
          <a:noFill/>
        </p:spPr>
        <p:txBody>
          <a:bodyPr wrap="square" rtlCol="0">
            <a:spAutoFit/>
          </a:bodyPr>
          <a:lstStyle/>
          <a:p>
            <a:r>
              <a:rPr lang="ja-JP" altLang="en-US" sz="1600" b="1" dirty="0">
                <a:latin typeface="メイリオ" panose="020B0604030504040204" pitchFamily="50" charset="-128"/>
                <a:ea typeface="メイリオ" panose="020B0604030504040204" pitchFamily="50" charset="-128"/>
              </a:rPr>
              <a:t>○府の支援内容</a:t>
            </a:r>
            <a:endParaRPr kumimoji="1" lang="ja-JP" altLang="en-US" sz="1600" b="1" dirty="0">
              <a:latin typeface="メイリオ" panose="020B0604030504040204" pitchFamily="50" charset="-128"/>
              <a:ea typeface="メイリオ" panose="020B0604030504040204" pitchFamily="50" charset="-128"/>
            </a:endParaRPr>
          </a:p>
        </p:txBody>
      </p:sp>
      <p:graphicFrame>
        <p:nvGraphicFramePr>
          <p:cNvPr id="33" name="表 32"/>
          <p:cNvGraphicFramePr>
            <a:graphicFrameLocks noGrp="1"/>
          </p:cNvGraphicFramePr>
          <p:nvPr/>
        </p:nvGraphicFramePr>
        <p:xfrm>
          <a:off x="345330" y="1215099"/>
          <a:ext cx="8527542" cy="2262202"/>
        </p:xfrm>
        <a:graphic>
          <a:graphicData uri="http://schemas.openxmlformats.org/drawingml/2006/table">
            <a:tbl>
              <a:tblPr firstRow="1" bandRow="1">
                <a:tableStyleId>{5C22544A-7EE6-4342-B048-85BDC9FD1C3A}</a:tableStyleId>
              </a:tblPr>
              <a:tblGrid>
                <a:gridCol w="1900987">
                  <a:extLst>
                    <a:ext uri="{9D8B030D-6E8A-4147-A177-3AD203B41FA5}">
                      <a16:colId xmlns:a16="http://schemas.microsoft.com/office/drawing/2014/main" val="2686331858"/>
                    </a:ext>
                  </a:extLst>
                </a:gridCol>
                <a:gridCol w="1891365">
                  <a:extLst>
                    <a:ext uri="{9D8B030D-6E8A-4147-A177-3AD203B41FA5}">
                      <a16:colId xmlns:a16="http://schemas.microsoft.com/office/drawing/2014/main" val="1773491273"/>
                    </a:ext>
                  </a:extLst>
                </a:gridCol>
                <a:gridCol w="461111">
                  <a:extLst>
                    <a:ext uri="{9D8B030D-6E8A-4147-A177-3AD203B41FA5}">
                      <a16:colId xmlns:a16="http://schemas.microsoft.com/office/drawing/2014/main" val="910012306"/>
                    </a:ext>
                  </a:extLst>
                </a:gridCol>
                <a:gridCol w="4274079">
                  <a:extLst>
                    <a:ext uri="{9D8B030D-6E8A-4147-A177-3AD203B41FA5}">
                      <a16:colId xmlns:a16="http://schemas.microsoft.com/office/drawing/2014/main" val="837904799"/>
                    </a:ext>
                  </a:extLst>
                </a:gridCol>
              </a:tblGrid>
              <a:tr h="411830">
                <a:tc gridSpan="2">
                  <a:txBody>
                    <a:bodyPr/>
                    <a:lstStyle/>
                    <a:p>
                      <a:pPr algn="ctr">
                        <a:lnSpc>
                          <a:spcPct val="100000"/>
                        </a:lnSpc>
                      </a:pPr>
                      <a:r>
                        <a:rPr kumimoji="1" lang="ja-JP" altLang="en-US" sz="1200" b="1" kern="1200" dirty="0">
                          <a:solidFill>
                            <a:schemeClr val="lt1"/>
                          </a:solidFill>
                          <a:latin typeface="メイリオ" panose="020B0604030504040204" pitchFamily="50" charset="-128"/>
                          <a:ea typeface="メイリオ" panose="020B0604030504040204" pitchFamily="50" charset="-128"/>
                          <a:cs typeface="+mn-cs"/>
                        </a:rPr>
                        <a:t>改正法</a:t>
                      </a:r>
                      <a:endParaRPr kumimoji="1" lang="en-US" altLang="ja-JP" sz="1200" b="1" kern="1200" dirty="0">
                        <a:solidFill>
                          <a:schemeClr val="lt1"/>
                        </a:solidFill>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kern="1200" dirty="0">
                          <a:solidFill>
                            <a:schemeClr val="lt1"/>
                          </a:solidFill>
                          <a:latin typeface="メイリオ" panose="020B0604030504040204" pitchFamily="50" charset="-128"/>
                          <a:ea typeface="メイリオ" panose="020B0604030504040204" pitchFamily="50" charset="-128"/>
                          <a:cs typeface="+mn-cs"/>
                        </a:rPr>
                        <a:t>全面施行：</a:t>
                      </a:r>
                      <a:r>
                        <a:rPr kumimoji="1" lang="en-US" altLang="ja-JP" sz="1200" b="1" kern="1200" dirty="0">
                          <a:solidFill>
                            <a:schemeClr val="lt1"/>
                          </a:solidFill>
                          <a:latin typeface="メイリオ" panose="020B0604030504040204" pitchFamily="50" charset="-128"/>
                          <a:ea typeface="メイリオ" panose="020B0604030504040204" pitchFamily="50" charset="-128"/>
                          <a:cs typeface="+mn-cs"/>
                        </a:rPr>
                        <a:t>2020</a:t>
                      </a:r>
                      <a:r>
                        <a:rPr kumimoji="1" lang="ja-JP" altLang="en-US" sz="1200" b="1" kern="1200" dirty="0">
                          <a:solidFill>
                            <a:schemeClr val="lt1"/>
                          </a:solidFill>
                          <a:latin typeface="メイリオ" panose="020B0604030504040204" pitchFamily="50" charset="-128"/>
                          <a:ea typeface="メイリオ" panose="020B0604030504040204" pitchFamily="50" charset="-128"/>
                          <a:cs typeface="+mn-cs"/>
                        </a:rPr>
                        <a:t>年４月</a:t>
                      </a:r>
                      <a:endParaRPr kumimoji="1" lang="en-US" altLang="ja-JP" sz="1200" b="1" kern="1200" dirty="0">
                        <a:solidFill>
                          <a:schemeClr val="lt1"/>
                        </a:solidFill>
                        <a:latin typeface="メイリオ" panose="020B0604030504040204" pitchFamily="50" charset="-128"/>
                        <a:ea typeface="メイリオ" panose="020B0604030504040204" pitchFamily="50" charset="-128"/>
                        <a:cs typeface="+mn-cs"/>
                      </a:endParaRPr>
                    </a:p>
                  </a:txBody>
                  <a:tcPr marT="36000" marB="36000" anchor="ctr">
                    <a:lnL w="1905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hMerge="1">
                  <a:txBody>
                    <a:bodyPr/>
                    <a:lstStyle/>
                    <a:p>
                      <a:pPr algn="ctr">
                        <a:lnSpc>
                          <a:spcPct val="100000"/>
                        </a:lnSpc>
                      </a:pPr>
                      <a:endParaRPr kumimoji="1" lang="en-US" altLang="ja-JP" sz="1000" b="1" kern="1200" dirty="0">
                        <a:solidFill>
                          <a:schemeClr val="lt1"/>
                        </a:solidFill>
                        <a:latin typeface="+mj-ea"/>
                        <a:ea typeface="+mn-ea"/>
                        <a:cs typeface="+mn-cs"/>
                      </a:endParaRPr>
                    </a:p>
                  </a:txBody>
                  <a:tcPr marT="36000" marB="36000">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gridSpan="2">
                  <a:txBody>
                    <a:bodyPr/>
                    <a:lstStyle/>
                    <a:p>
                      <a:pPr algn="ctr">
                        <a:lnSpc>
                          <a:spcPct val="100000"/>
                        </a:lnSpc>
                      </a:pPr>
                      <a:r>
                        <a:rPr kumimoji="1" lang="ja-JP" altLang="en-US" sz="1200" dirty="0">
                          <a:latin typeface="メイリオ" panose="020B0604030504040204" pitchFamily="50" charset="-128"/>
                          <a:ea typeface="メイリオ" panose="020B0604030504040204" pitchFamily="50" charset="-128"/>
                        </a:rPr>
                        <a:t>大阪府受動喫煙防止条例</a:t>
                      </a:r>
                      <a:endParaRPr kumimoji="1" lang="en-US" altLang="ja-JP" sz="1200" dirty="0">
                        <a:latin typeface="メイリオ" panose="020B0604030504040204" pitchFamily="50" charset="-128"/>
                        <a:ea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メイリオ" panose="020B0604030504040204" pitchFamily="50" charset="-128"/>
                          <a:ea typeface="メイリオ" panose="020B0604030504040204" pitchFamily="50" charset="-128"/>
                        </a:rPr>
                        <a:t>全面施行：</a:t>
                      </a:r>
                      <a:r>
                        <a:rPr kumimoji="1" lang="en-US" altLang="ja-JP" sz="1200" dirty="0">
                          <a:latin typeface="メイリオ" panose="020B0604030504040204" pitchFamily="50" charset="-128"/>
                          <a:ea typeface="メイリオ" panose="020B0604030504040204" pitchFamily="50" charset="-128"/>
                        </a:rPr>
                        <a:t>2025</a:t>
                      </a:r>
                      <a:r>
                        <a:rPr kumimoji="1" lang="ja-JP" altLang="en-US" sz="1200" dirty="0">
                          <a:latin typeface="メイリオ" panose="020B0604030504040204" pitchFamily="50" charset="-128"/>
                          <a:ea typeface="メイリオ" panose="020B0604030504040204" pitchFamily="50" charset="-128"/>
                        </a:rPr>
                        <a:t>年４月</a:t>
                      </a:r>
                    </a:p>
                  </a:txBody>
                  <a:tcPr marT="36000" marB="36000">
                    <a:lnL w="12700" cap="flat" cmpd="sng" algn="ctr">
                      <a:solidFill>
                        <a:schemeClr val="bg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hMerge="1">
                  <a:txBody>
                    <a:bodyPr/>
                    <a:lstStyle/>
                    <a:p>
                      <a:endParaRPr kumimoji="1" lang="ja-JP" altLang="en-US"/>
                    </a:p>
                  </a:txBody>
                  <a:tcPr/>
                </a:tc>
                <a:extLst>
                  <a:ext uri="{0D108BD9-81ED-4DB2-BD59-A6C34878D82A}">
                    <a16:rowId xmlns:a16="http://schemas.microsoft.com/office/drawing/2014/main" val="2893121920"/>
                  </a:ext>
                </a:extLst>
              </a:tr>
              <a:tr h="430119">
                <a:tc>
                  <a:txBody>
                    <a:bodyPr/>
                    <a:lstStyle/>
                    <a:p>
                      <a:pPr>
                        <a:lnSpc>
                          <a:spcPct val="100000"/>
                        </a:lnSpc>
                      </a:pPr>
                      <a:endParaRPr lang="en-US" altLang="ja-JP" sz="1200" dirty="0">
                        <a:latin typeface="Meiryo UI" panose="020B0604030504040204" pitchFamily="50" charset="-128"/>
                        <a:ea typeface="Meiryo UI" panose="020B0604030504040204" pitchFamily="50" charset="-128"/>
                      </a:endParaRPr>
                    </a:p>
                    <a:p>
                      <a:pPr>
                        <a:lnSpc>
                          <a:spcPct val="100000"/>
                        </a:lnSpc>
                      </a:pPr>
                      <a:endParaRPr lang="en-US" altLang="ja-JP" sz="1200" dirty="0">
                        <a:latin typeface="Meiryo UI" panose="020B0604030504040204" pitchFamily="50" charset="-128"/>
                        <a:ea typeface="Meiryo UI" panose="020B0604030504040204" pitchFamily="50" charset="-128"/>
                      </a:endParaRPr>
                    </a:p>
                  </a:txBody>
                  <a:tcPr anchor="ctr">
                    <a:lnL w="190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nSpc>
                          <a:spcPct val="100000"/>
                        </a:lnSpc>
                      </a:pPr>
                      <a:endParaRPr lang="en-US" altLang="ja-JP" sz="1200" dirty="0">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latin typeface="Meiryo UI" panose="020B0604030504040204" pitchFamily="50" charset="-128"/>
                        <a:ea typeface="Meiryo UI" panose="020B0604030504040204" pitchFamily="50" charset="-128"/>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extLst>
                  <a:ext uri="{0D108BD9-81ED-4DB2-BD59-A6C34878D82A}">
                    <a16:rowId xmlns:a16="http://schemas.microsoft.com/office/drawing/2014/main" val="4223889887"/>
                  </a:ext>
                </a:extLst>
              </a:tr>
              <a:tr h="544282">
                <a:tc rowSpan="2">
                  <a:txBody>
                    <a:bodyPr/>
                    <a:lstStyle/>
                    <a:p>
                      <a:endParaRPr kumimoji="1" lang="ja-JP" altLang="en-US" sz="1200" dirty="0"/>
                    </a:p>
                  </a:txBody>
                  <a:tcPr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rowSpan="2">
                  <a:txBody>
                    <a:bodyPr/>
                    <a:lstStyle/>
                    <a:p>
                      <a:pPr>
                        <a:lnSpc>
                          <a:spcPts val="600"/>
                        </a:lnSpc>
                      </a:pPr>
                      <a:endParaRPr lang="en-US" altLang="ja-JP" sz="1200" dirty="0">
                        <a:latin typeface="Meiryo UI" panose="020B0604030504040204" pitchFamily="50" charset="-128"/>
                        <a:ea typeface="Meiryo UI" panose="020B0604030504040204" pitchFamily="50" charset="-128"/>
                      </a:endParaRPr>
                    </a:p>
                    <a:p>
                      <a:pPr>
                        <a:lnSpc>
                          <a:spcPct val="100000"/>
                        </a:lnSpc>
                      </a:pPr>
                      <a:r>
                        <a:rPr lang="en-US" altLang="ja-JP" sz="1200" b="1" dirty="0">
                          <a:latin typeface="メイリオ" panose="020B0604030504040204" pitchFamily="50" charset="-128"/>
                          <a:ea typeface="メイリオ" panose="020B0604030504040204" pitchFamily="50" charset="-128"/>
                        </a:rPr>
                        <a:t>【</a:t>
                      </a:r>
                      <a:r>
                        <a:rPr lang="ja-JP" altLang="en-US" sz="1200" b="1" dirty="0">
                          <a:latin typeface="メイリオ" panose="020B0604030504040204" pitchFamily="50" charset="-128"/>
                          <a:ea typeface="メイリオ" panose="020B0604030504040204" pitchFamily="50" charset="-128"/>
                        </a:rPr>
                        <a:t>経過措置</a:t>
                      </a:r>
                      <a:r>
                        <a:rPr lang="en-US" altLang="ja-JP" sz="1200" b="1" dirty="0">
                          <a:latin typeface="メイリオ" panose="020B0604030504040204" pitchFamily="50" charset="-128"/>
                          <a:ea typeface="メイリオ" panose="020B0604030504040204" pitchFamily="50" charset="-128"/>
                        </a:rPr>
                        <a:t>】</a:t>
                      </a:r>
                    </a:p>
                    <a:p>
                      <a:pPr>
                        <a:lnSpc>
                          <a:spcPct val="100000"/>
                        </a:lnSpc>
                      </a:pPr>
                      <a:r>
                        <a:rPr lang="ja-JP" altLang="en-US" sz="1200" b="1" dirty="0">
                          <a:latin typeface="メイリオ" panose="020B0604030504040204" pitchFamily="50" charset="-128"/>
                          <a:ea typeface="メイリオ" panose="020B0604030504040204" pitchFamily="50" charset="-128"/>
                        </a:rPr>
                        <a:t>既存特定飲食提供施設</a:t>
                      </a:r>
                      <a:endParaRPr lang="en-US" altLang="ja-JP" sz="1200" dirty="0">
                        <a:latin typeface="メイリオ" panose="020B0604030504040204" pitchFamily="50" charset="-128"/>
                        <a:ea typeface="メイリオ" panose="020B0604030504040204" pitchFamily="50" charset="-128"/>
                      </a:endParaRPr>
                    </a:p>
                    <a:p>
                      <a:pPr>
                        <a:lnSpc>
                          <a:spcPct val="100000"/>
                        </a:lnSpc>
                        <a:spcBef>
                          <a:spcPts val="0"/>
                        </a:spcBef>
                      </a:pPr>
                      <a:r>
                        <a:rPr lang="ja-JP" altLang="en-US" sz="1200" dirty="0">
                          <a:latin typeface="メイリオ" panose="020B0604030504040204" pitchFamily="50" charset="-128"/>
                          <a:ea typeface="メイリオ" panose="020B0604030504040204" pitchFamily="50" charset="-128"/>
                        </a:rPr>
                        <a:t>・客席面積</a:t>
                      </a:r>
                      <a:r>
                        <a:rPr lang="en-US" altLang="ja-JP" sz="1200" dirty="0">
                          <a:latin typeface="メイリオ" panose="020B0604030504040204" pitchFamily="50" charset="-128"/>
                          <a:ea typeface="メイリオ" panose="020B0604030504040204" pitchFamily="50" charset="-128"/>
                        </a:rPr>
                        <a:t>100㎡</a:t>
                      </a:r>
                      <a:r>
                        <a:rPr lang="ja-JP" altLang="en-US" sz="1200" dirty="0">
                          <a:latin typeface="メイリオ" panose="020B0604030504040204" pitchFamily="50" charset="-128"/>
                          <a:ea typeface="メイリオ" panose="020B0604030504040204" pitchFamily="50" charset="-128"/>
                        </a:rPr>
                        <a:t>以下</a:t>
                      </a:r>
                      <a:endParaRPr lang="en-US" altLang="ja-JP" sz="1200" dirty="0">
                        <a:latin typeface="メイリオ" panose="020B0604030504040204" pitchFamily="50" charset="-128"/>
                        <a:ea typeface="メイリオ" panose="020B0604030504040204" pitchFamily="50" charset="-128"/>
                      </a:endParaRPr>
                    </a:p>
                    <a:p>
                      <a:pPr>
                        <a:lnSpc>
                          <a:spcPct val="100000"/>
                        </a:lnSpc>
                      </a:pPr>
                      <a:r>
                        <a:rPr lang="ja-JP" altLang="en-US" sz="1200" dirty="0">
                          <a:latin typeface="メイリオ" panose="020B0604030504040204" pitchFamily="50" charset="-128"/>
                          <a:ea typeface="メイリオ" panose="020B0604030504040204" pitchFamily="50" charset="-128"/>
                        </a:rPr>
                        <a:t>・個人又は資本金等</a:t>
                      </a:r>
                      <a:endParaRPr lang="en-US" altLang="ja-JP" sz="1200" dirty="0">
                        <a:latin typeface="メイリオ" panose="020B0604030504040204" pitchFamily="50" charset="-128"/>
                        <a:ea typeface="メイリオ" panose="020B0604030504040204" pitchFamily="50" charset="-128"/>
                      </a:endParaRPr>
                    </a:p>
                    <a:p>
                      <a:pPr>
                        <a:lnSpc>
                          <a:spcPct val="100000"/>
                        </a:lnSpc>
                      </a:pPr>
                      <a:r>
                        <a:rPr lang="en-US" altLang="ja-JP" sz="1200" dirty="0">
                          <a:latin typeface="メイリオ" panose="020B0604030504040204" pitchFamily="50" charset="-128"/>
                          <a:ea typeface="メイリオ" panose="020B0604030504040204" pitchFamily="50" charset="-128"/>
                        </a:rPr>
                        <a:t>   5000</a:t>
                      </a:r>
                      <a:r>
                        <a:rPr lang="ja-JP" altLang="en-US" sz="1200" dirty="0">
                          <a:latin typeface="メイリオ" panose="020B0604030504040204" pitchFamily="50" charset="-128"/>
                          <a:ea typeface="メイリオ" panose="020B0604030504040204" pitchFamily="50" charset="-128"/>
                        </a:rPr>
                        <a:t>万円以下の店舗</a:t>
                      </a:r>
                      <a:endParaRPr lang="en-US" altLang="ja-JP" sz="1200" dirty="0">
                        <a:latin typeface="メイリオ" panose="020B0604030504040204" pitchFamily="50" charset="-128"/>
                        <a:ea typeface="メイリオ" panose="020B0604030504040204" pitchFamily="50" charset="-128"/>
                      </a:endParaRPr>
                    </a:p>
                  </a:txBody>
                  <a:tcPr marL="36000">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20000"/>
                        <a:lumOff val="80000"/>
                      </a:schemeClr>
                    </a:solidFill>
                  </a:tcPr>
                </a:tc>
                <a:tc gridSpan="2">
                  <a:txBody>
                    <a:bodyPr/>
                    <a:lstStyle/>
                    <a:p>
                      <a:pPr marL="0" marR="0" lvl="0" indent="0" algn="l" defTabSz="914400" rtl="0" eaLnBrk="1" fontAlgn="auto" latinLnBrk="0" hangingPunct="1">
                        <a:lnSpc>
                          <a:spcPct val="100000"/>
                        </a:lnSpc>
                        <a:spcBef>
                          <a:spcPts val="400"/>
                        </a:spcBef>
                        <a:spcAft>
                          <a:spcPts val="0"/>
                        </a:spcAft>
                        <a:buClrTx/>
                        <a:buSzTx/>
                        <a:buFontTx/>
                        <a:buNone/>
                        <a:tabLst/>
                        <a:defRPr/>
                      </a:pPr>
                      <a:endParaRPr kumimoji="1" lang="en-US" altLang="ja-JP" sz="1200" dirty="0">
                        <a:latin typeface="Meiryo UI" panose="020B0604030504040204" pitchFamily="50" charset="-128"/>
                        <a:ea typeface="Meiryo UI" panose="020B0604030504040204" pitchFamily="50" charset="-128"/>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6">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2331199534"/>
                  </a:ext>
                </a:extLst>
              </a:tr>
              <a:tr h="774214">
                <a:tc vMerge="1">
                  <a:txBody>
                    <a:bodyPr/>
                    <a:lstStyle/>
                    <a:p>
                      <a:endParaRPr kumimoji="1" lang="ja-JP" altLang="en-US"/>
                    </a:p>
                  </a:txBody>
                  <a:tcPr/>
                </a:tc>
                <a:tc vMerge="1">
                  <a:txBody>
                    <a:bodyPr/>
                    <a:lstStyle/>
                    <a:p>
                      <a:endParaRPr kumimoji="1" lang="ja-JP" altLang="en-US"/>
                    </a:p>
                  </a:txBody>
                  <a:tcPr/>
                </a:tc>
                <a:tc>
                  <a:txBody>
                    <a:bodyPr/>
                    <a:lstStyle/>
                    <a:p>
                      <a:pPr>
                        <a:lnSpc>
                          <a:spcPct val="100000"/>
                        </a:lnSpc>
                      </a:pPr>
                      <a:endParaRPr kumimoji="1" lang="ja-JP" altLang="en-US" sz="1200" dirty="0">
                        <a:latin typeface="Meiryo UI" panose="020B0604030504040204" pitchFamily="50" charset="-128"/>
                        <a:ea typeface="Meiryo UI" panose="020B0604030504040204" pitchFamily="50" charset="-128"/>
                      </a:endParaRPr>
                    </a:p>
                  </a:txBody>
                  <a:tcPr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nSpc>
                          <a:spcPct val="100000"/>
                        </a:lnSpc>
                      </a:pPr>
                      <a:r>
                        <a:rPr lang="en-US" altLang="ja-JP" sz="1200" b="1" u="sng" dirty="0">
                          <a:latin typeface="メイリオ" panose="020B0604030504040204" pitchFamily="50" charset="-128"/>
                          <a:ea typeface="メイリオ" panose="020B0604030504040204" pitchFamily="50" charset="-128"/>
                        </a:rPr>
                        <a:t>【</a:t>
                      </a:r>
                      <a:r>
                        <a:rPr lang="ja-JP" altLang="en-US" sz="1200" b="1" u="sng" dirty="0">
                          <a:latin typeface="メイリオ" panose="020B0604030504040204" pitchFamily="50" charset="-128"/>
                          <a:ea typeface="メイリオ" panose="020B0604030504040204" pitchFamily="50" charset="-128"/>
                        </a:rPr>
                        <a:t>経過措置</a:t>
                      </a:r>
                      <a:r>
                        <a:rPr lang="en-US" altLang="ja-JP" sz="1200" b="1" u="sng" dirty="0">
                          <a:latin typeface="メイリオ" panose="020B0604030504040204" pitchFamily="50" charset="-128"/>
                          <a:ea typeface="メイリオ" panose="020B0604030504040204" pitchFamily="50" charset="-128"/>
                        </a:rPr>
                        <a:t>】</a:t>
                      </a:r>
                    </a:p>
                    <a:p>
                      <a:pPr>
                        <a:lnSpc>
                          <a:spcPct val="100000"/>
                        </a:lnSpc>
                      </a:pPr>
                      <a:r>
                        <a:rPr lang="ja-JP" altLang="en-US" sz="1200" b="1" u="none" dirty="0">
                          <a:latin typeface="メイリオ" panose="020B0604030504040204" pitchFamily="50" charset="-128"/>
                          <a:ea typeface="メイリオ" panose="020B0604030504040204" pitchFamily="50" charset="-128"/>
                        </a:rPr>
                        <a:t>府既存特定飲食提供施設</a:t>
                      </a:r>
                      <a:endParaRPr lang="en-US" altLang="ja-JP" sz="1200" b="1" u="none" dirty="0">
                        <a:latin typeface="メイリオ" panose="020B0604030504040204" pitchFamily="50" charset="-128"/>
                        <a:ea typeface="メイリオ" panose="020B0604030504040204" pitchFamily="50" charset="-128"/>
                      </a:endParaRPr>
                    </a:p>
                    <a:p>
                      <a:pPr>
                        <a:lnSpc>
                          <a:spcPct val="100000"/>
                        </a:lnSpc>
                        <a:spcBef>
                          <a:spcPts val="0"/>
                        </a:spcBef>
                      </a:pPr>
                      <a:r>
                        <a:rPr lang="ja-JP" altLang="en-US" sz="1200" b="0" u="none" dirty="0">
                          <a:latin typeface="メイリオ" panose="020B0604030504040204" pitchFamily="50" charset="-128"/>
                          <a:ea typeface="メイリオ" panose="020B0604030504040204" pitchFamily="50" charset="-128"/>
                        </a:rPr>
                        <a:t>客席面積</a:t>
                      </a:r>
                      <a:r>
                        <a:rPr lang="en-US" altLang="ja-JP" sz="1200" b="1" u="sng" dirty="0">
                          <a:solidFill>
                            <a:schemeClr val="tx1"/>
                          </a:solidFill>
                          <a:latin typeface="メイリオ" panose="020B0604030504040204" pitchFamily="50" charset="-128"/>
                          <a:ea typeface="メイリオ" panose="020B0604030504040204" pitchFamily="50" charset="-128"/>
                        </a:rPr>
                        <a:t>30㎡</a:t>
                      </a:r>
                      <a:r>
                        <a:rPr lang="ja-JP" altLang="en-US" sz="1200" b="1" u="sng" dirty="0">
                          <a:solidFill>
                            <a:schemeClr val="dk1"/>
                          </a:solidFill>
                          <a:latin typeface="メイリオ" panose="020B0604030504040204" pitchFamily="50" charset="-128"/>
                          <a:ea typeface="メイリオ" panose="020B0604030504040204" pitchFamily="50" charset="-128"/>
                        </a:rPr>
                        <a:t>以下</a:t>
                      </a:r>
                      <a:r>
                        <a:rPr lang="ja-JP" altLang="en-US" sz="1200" b="0" u="none" dirty="0">
                          <a:latin typeface="メイリオ" panose="020B0604030504040204" pitchFamily="50" charset="-128"/>
                          <a:ea typeface="メイリオ" panose="020B0604030504040204" pitchFamily="50" charset="-128"/>
                        </a:rPr>
                        <a:t>の店舗</a:t>
                      </a:r>
                      <a:endParaRPr lang="en-US" altLang="ja-JP" sz="1200" b="0" u="none" dirty="0">
                        <a:latin typeface="メイリオ" panose="020B0604030504040204" pitchFamily="50" charset="-128"/>
                        <a:ea typeface="メイリオ" panose="020B0604030504040204" pitchFamily="50" charset="-128"/>
                      </a:endParaRPr>
                    </a:p>
                    <a:p>
                      <a:pPr>
                        <a:lnSpc>
                          <a:spcPct val="100000"/>
                        </a:lnSpc>
                        <a:spcBef>
                          <a:spcPts val="0"/>
                        </a:spcBef>
                      </a:pPr>
                      <a:endParaRPr lang="en-US" altLang="ja-JP" sz="1200" b="1" u="sng"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10"/>
                  </a:ext>
                </a:extLst>
              </a:tr>
            </a:tbl>
          </a:graphicData>
        </a:graphic>
      </p:graphicFrame>
      <p:sp>
        <p:nvSpPr>
          <p:cNvPr id="34" name="テキスト ボックス 33"/>
          <p:cNvSpPr txBox="1"/>
          <p:nvPr/>
        </p:nvSpPr>
        <p:spPr>
          <a:xfrm>
            <a:off x="395826" y="1833657"/>
            <a:ext cx="1958020" cy="1107996"/>
          </a:xfrm>
          <a:prstGeom prst="rect">
            <a:avLst/>
          </a:prstGeom>
          <a:noFill/>
        </p:spPr>
        <p:txBody>
          <a:bodyPr wrap="square" rtlCol="0">
            <a:spAutoFit/>
          </a:bodyPr>
          <a:lstStyle/>
          <a:p>
            <a:pPr lvl="0" defTabSz="914400">
              <a:defRPr/>
            </a:pPr>
            <a:r>
              <a:rPr lang="ja-JP" altLang="en-US" sz="1100" b="1" dirty="0">
                <a:latin typeface="メイリオ" panose="020B0604030504040204" pitchFamily="50" charset="-128"/>
                <a:ea typeface="メイリオ" panose="020B0604030504040204" pitchFamily="50" charset="-128"/>
              </a:rPr>
              <a:t>第二種施設</a:t>
            </a:r>
            <a:endParaRPr lang="en-US" altLang="ja-JP" sz="1100" b="1" dirty="0">
              <a:latin typeface="メイリオ" panose="020B0604030504040204" pitchFamily="50" charset="-128"/>
              <a:ea typeface="メイリオ" panose="020B0604030504040204" pitchFamily="50" charset="-128"/>
            </a:endParaRPr>
          </a:p>
          <a:p>
            <a:pPr lvl="0" defTabSz="914400">
              <a:defRPr/>
            </a:pPr>
            <a:r>
              <a:rPr lang="ja-JP" altLang="en-US" sz="1100" dirty="0">
                <a:latin typeface="メイリオ" panose="020B0604030504040204" pitchFamily="50" charset="-128"/>
                <a:ea typeface="メイリオ" panose="020B0604030504040204" pitchFamily="50" charset="-128"/>
              </a:rPr>
              <a:t>多数の者が利用する施設（第一種施設を除く）</a:t>
            </a:r>
            <a:endParaRPr lang="en-US" altLang="ja-JP" sz="1100" dirty="0">
              <a:latin typeface="メイリオ" panose="020B0604030504040204" pitchFamily="50" charset="-128"/>
              <a:ea typeface="メイリオ" panose="020B0604030504040204" pitchFamily="50" charset="-128"/>
            </a:endParaRPr>
          </a:p>
          <a:p>
            <a:pPr lvl="0" defTabSz="914400">
              <a:defRPr/>
            </a:pPr>
            <a:endParaRPr lang="en-US" altLang="ja-JP" sz="1100" dirty="0">
              <a:latin typeface="メイリオ" panose="020B0604030504040204" pitchFamily="50" charset="-128"/>
              <a:ea typeface="メイリオ" panose="020B0604030504040204" pitchFamily="50" charset="-128"/>
            </a:endParaRPr>
          </a:p>
          <a:p>
            <a:pPr lvl="0" defTabSz="914400">
              <a:defRPr/>
            </a:pPr>
            <a:r>
              <a:rPr lang="ja-JP" altLang="en-US" sz="1100" dirty="0">
                <a:latin typeface="メイリオ" panose="020B0604030504040204" pitchFamily="50" charset="-128"/>
                <a:ea typeface="メイリオ" panose="020B0604030504040204" pitchFamily="50" charset="-128"/>
              </a:rPr>
              <a:t>（例）事務所、旅館（客室</a:t>
            </a:r>
            <a:endParaRPr lang="en-US" altLang="ja-JP" sz="1100" dirty="0">
              <a:latin typeface="メイリオ" panose="020B0604030504040204" pitchFamily="50" charset="-128"/>
              <a:ea typeface="メイリオ" panose="020B0604030504040204" pitchFamily="50" charset="-128"/>
            </a:endParaRPr>
          </a:p>
          <a:p>
            <a:pPr lvl="0" defTabSz="914400">
              <a:defRPr/>
            </a:pPr>
            <a:r>
              <a:rPr lang="ja-JP" altLang="en-US" sz="1100" dirty="0">
                <a:latin typeface="メイリオ" panose="020B0604030504040204" pitchFamily="50" charset="-128"/>
                <a:ea typeface="メイリオ" panose="020B0604030504040204" pitchFamily="50" charset="-128"/>
              </a:rPr>
              <a:t>　　　を除く）、飲食店等</a:t>
            </a:r>
            <a:endParaRPr kumimoji="1" lang="ja-JP" altLang="en-US" sz="1100" dirty="0">
              <a:latin typeface="メイリオ" panose="020B0604030504040204" pitchFamily="50" charset="-128"/>
              <a:ea typeface="メイリオ" panose="020B0604030504040204" pitchFamily="50" charset="-128"/>
            </a:endParaRPr>
          </a:p>
        </p:txBody>
      </p:sp>
      <p:sp>
        <p:nvSpPr>
          <p:cNvPr id="35" name="テキスト ボックス 34"/>
          <p:cNvSpPr txBox="1"/>
          <p:nvPr/>
        </p:nvSpPr>
        <p:spPr>
          <a:xfrm>
            <a:off x="2448140" y="1679803"/>
            <a:ext cx="1595309" cy="430887"/>
          </a:xfrm>
          <a:prstGeom prst="rect">
            <a:avLst/>
          </a:prstGeom>
          <a:noFill/>
        </p:spPr>
        <p:txBody>
          <a:bodyPr wrap="none" rtlCol="0">
            <a:spAutoFit/>
          </a:bodyPr>
          <a:lstStyle/>
          <a:p>
            <a:pPr>
              <a:lnSpc>
                <a:spcPct val="100000"/>
              </a:lnSpc>
            </a:pPr>
            <a:r>
              <a:rPr lang="ja-JP" altLang="en-US" sz="1100" b="1" dirty="0">
                <a:latin typeface="メイリオ" panose="020B0604030504040204" pitchFamily="50" charset="-128"/>
                <a:ea typeface="メイリオ" panose="020B0604030504040204" pitchFamily="50" charset="-128"/>
              </a:rPr>
              <a:t>原則</a:t>
            </a:r>
            <a:r>
              <a:rPr lang="zh-TW" altLang="en-US" sz="1100" b="1" dirty="0">
                <a:latin typeface="メイリオ" panose="020B0604030504040204" pitchFamily="50" charset="-128"/>
                <a:ea typeface="メイリオ" panose="020B0604030504040204" pitchFamily="50" charset="-128"/>
              </a:rPr>
              <a:t>屋内禁煙</a:t>
            </a:r>
            <a:endParaRPr lang="en-US" altLang="zh-TW" sz="1100" b="1" dirty="0">
              <a:latin typeface="メイリオ" panose="020B0604030504040204" pitchFamily="50" charset="-128"/>
              <a:ea typeface="メイリオ" panose="020B0604030504040204" pitchFamily="50" charset="-128"/>
            </a:endParaRPr>
          </a:p>
          <a:p>
            <a:pPr>
              <a:lnSpc>
                <a:spcPct val="100000"/>
              </a:lnSpc>
            </a:pPr>
            <a:r>
              <a:rPr lang="zh-TW" altLang="en-US" sz="1100" dirty="0">
                <a:latin typeface="メイリオ" panose="020B0604030504040204" pitchFamily="50" charset="-128"/>
                <a:ea typeface="メイリオ" panose="020B0604030504040204" pitchFamily="50" charset="-128"/>
              </a:rPr>
              <a:t>（喫煙専用室設置可）</a:t>
            </a:r>
          </a:p>
        </p:txBody>
      </p:sp>
      <p:sp>
        <p:nvSpPr>
          <p:cNvPr id="36" name="テキスト ボックス 35"/>
          <p:cNvSpPr txBox="1"/>
          <p:nvPr/>
        </p:nvSpPr>
        <p:spPr>
          <a:xfrm>
            <a:off x="4360318" y="1670600"/>
            <a:ext cx="1595309" cy="430887"/>
          </a:xfrm>
          <a:prstGeom prst="rect">
            <a:avLst/>
          </a:prstGeom>
          <a:noFill/>
        </p:spPr>
        <p:txBody>
          <a:bodyPr wrap="none" rtlCol="0">
            <a:spAutoFit/>
          </a:bodyPr>
          <a:lstStyle/>
          <a:p>
            <a:pPr>
              <a:lnSpc>
                <a:spcPct val="100000"/>
              </a:lnSpc>
            </a:pPr>
            <a:r>
              <a:rPr lang="ja-JP" altLang="en-US" sz="1100" b="1" dirty="0">
                <a:latin typeface="Meiryo UI" panose="020B0604030504040204" pitchFamily="50" charset="-128"/>
                <a:ea typeface="Meiryo UI" panose="020B0604030504040204" pitchFamily="50" charset="-128"/>
              </a:rPr>
              <a:t>原則</a:t>
            </a:r>
            <a:r>
              <a:rPr lang="zh-TW" altLang="en-US" sz="1100" b="1" dirty="0">
                <a:latin typeface="Meiryo UI" panose="020B0604030504040204" pitchFamily="50" charset="-128"/>
                <a:ea typeface="Meiryo UI" panose="020B0604030504040204" pitchFamily="50" charset="-128"/>
              </a:rPr>
              <a:t>屋内禁煙</a:t>
            </a:r>
            <a:endParaRPr lang="en-US" altLang="zh-TW" sz="1100" b="1" dirty="0">
              <a:latin typeface="Meiryo UI" panose="020B0604030504040204" pitchFamily="50" charset="-128"/>
              <a:ea typeface="Meiryo UI" panose="020B0604030504040204" pitchFamily="50" charset="-128"/>
            </a:endParaRPr>
          </a:p>
          <a:p>
            <a:pPr>
              <a:lnSpc>
                <a:spcPct val="100000"/>
              </a:lnSpc>
            </a:pPr>
            <a:r>
              <a:rPr lang="zh-TW" altLang="en-US" sz="1100" dirty="0">
                <a:latin typeface="Meiryo UI" panose="020B0604030504040204" pitchFamily="50" charset="-128"/>
                <a:ea typeface="Meiryo UI" panose="020B0604030504040204" pitchFamily="50" charset="-128"/>
              </a:rPr>
              <a:t>（喫煙専用室設置可）</a:t>
            </a:r>
          </a:p>
        </p:txBody>
      </p:sp>
      <p:sp>
        <p:nvSpPr>
          <p:cNvPr id="37" name="テキスト ボックス 36"/>
          <p:cNvSpPr txBox="1"/>
          <p:nvPr/>
        </p:nvSpPr>
        <p:spPr>
          <a:xfrm>
            <a:off x="2837774" y="3172111"/>
            <a:ext cx="1242648" cy="246221"/>
          </a:xfrm>
          <a:prstGeom prst="rect">
            <a:avLst/>
          </a:prstGeom>
          <a:noFill/>
        </p:spPr>
        <p:txBody>
          <a:bodyPr wrap="none" rtlCol="0">
            <a:spAutoFit/>
          </a:bodyPr>
          <a:lstStyle/>
          <a:p>
            <a:pPr>
              <a:lnSpc>
                <a:spcPct val="100000"/>
              </a:lnSpc>
            </a:pPr>
            <a:r>
              <a:rPr lang="ja-JP" altLang="en-US" sz="1000" b="1" dirty="0">
                <a:latin typeface="Meiryo UI" panose="020B0604030504040204" pitchFamily="50" charset="-128"/>
                <a:ea typeface="Meiryo UI" panose="020B0604030504040204" pitchFamily="50" charset="-128"/>
              </a:rPr>
              <a:t>禁煙・喫煙を選択可</a:t>
            </a:r>
            <a:endParaRPr lang="zh-TW" altLang="en-US" sz="1000" b="1" dirty="0">
              <a:latin typeface="Meiryo UI" panose="020B0604030504040204" pitchFamily="50" charset="-128"/>
              <a:ea typeface="Meiryo UI" panose="020B0604030504040204" pitchFamily="50" charset="-128"/>
            </a:endParaRPr>
          </a:p>
        </p:txBody>
      </p:sp>
      <p:sp>
        <p:nvSpPr>
          <p:cNvPr id="38" name="テキスト ボックス 37"/>
          <p:cNvSpPr txBox="1"/>
          <p:nvPr/>
        </p:nvSpPr>
        <p:spPr>
          <a:xfrm>
            <a:off x="4315544" y="2203832"/>
            <a:ext cx="1723549" cy="461665"/>
          </a:xfrm>
          <a:prstGeom prst="rect">
            <a:avLst/>
          </a:prstGeom>
          <a:noFill/>
        </p:spPr>
        <p:txBody>
          <a:bodyPr wrap="none" rtlCol="0">
            <a:spAutoFit/>
          </a:bodyPr>
          <a:lstStyle/>
          <a:p>
            <a:pPr>
              <a:lnSpc>
                <a:spcPct val="100000"/>
              </a:lnSpc>
            </a:pPr>
            <a:r>
              <a:rPr lang="ja-JP" altLang="en-US" sz="1200" b="1" dirty="0">
                <a:latin typeface="Meiryo UI" panose="020B0604030504040204" pitchFamily="50" charset="-128"/>
                <a:ea typeface="Meiryo UI" panose="020B0604030504040204" pitchFamily="50" charset="-128"/>
              </a:rPr>
              <a:t>原則</a:t>
            </a:r>
            <a:r>
              <a:rPr lang="zh-TW" altLang="en-US" sz="1200" b="1" dirty="0">
                <a:latin typeface="Meiryo UI" panose="020B0604030504040204" pitchFamily="50" charset="-128"/>
                <a:ea typeface="Meiryo UI" panose="020B0604030504040204" pitchFamily="50" charset="-128"/>
              </a:rPr>
              <a:t>屋内禁煙</a:t>
            </a:r>
            <a:endParaRPr lang="en-US" altLang="zh-TW" sz="1200" b="1" dirty="0">
              <a:latin typeface="Meiryo UI" panose="020B0604030504040204" pitchFamily="50" charset="-128"/>
              <a:ea typeface="Meiryo UI" panose="020B0604030504040204" pitchFamily="50" charset="-128"/>
            </a:endParaRPr>
          </a:p>
          <a:p>
            <a:pPr>
              <a:lnSpc>
                <a:spcPct val="100000"/>
              </a:lnSpc>
            </a:pPr>
            <a:r>
              <a:rPr lang="zh-TW" altLang="en-US" sz="1200" dirty="0">
                <a:latin typeface="Meiryo UI" panose="020B0604030504040204" pitchFamily="50" charset="-128"/>
                <a:ea typeface="Meiryo UI" panose="020B0604030504040204" pitchFamily="50" charset="-128"/>
              </a:rPr>
              <a:t>（喫煙専用室設置可）</a:t>
            </a:r>
          </a:p>
        </p:txBody>
      </p:sp>
      <p:grpSp>
        <p:nvGrpSpPr>
          <p:cNvPr id="39" name="グループ化 38"/>
          <p:cNvGrpSpPr/>
          <p:nvPr/>
        </p:nvGrpSpPr>
        <p:grpSpPr>
          <a:xfrm>
            <a:off x="6039092" y="2177948"/>
            <a:ext cx="2342308" cy="451793"/>
            <a:chOff x="5812615" y="8250967"/>
            <a:chExt cx="1881986" cy="481221"/>
          </a:xfrm>
        </p:grpSpPr>
        <p:sp>
          <p:nvSpPr>
            <p:cNvPr id="40" name="テキスト ボックス 39">
              <a:extLst>
                <a:ext uri="{FF2B5EF4-FFF2-40B4-BE49-F238E27FC236}">
                  <a16:creationId xmlns:a16="http://schemas.microsoft.com/office/drawing/2014/main" id="{E17B347B-1AA9-4BAF-AEF1-48AB2D03A08F}"/>
                </a:ext>
              </a:extLst>
            </p:cNvPr>
            <p:cNvSpPr txBox="1"/>
            <p:nvPr/>
          </p:nvSpPr>
          <p:spPr>
            <a:xfrm>
              <a:off x="5814274" y="8250967"/>
              <a:ext cx="1798149" cy="458509"/>
            </a:xfrm>
            <a:prstGeom prst="rect">
              <a:avLst/>
            </a:prstGeom>
            <a:solidFill>
              <a:srgbClr val="FFFFCC"/>
            </a:solidFill>
            <a:ln>
              <a:solidFill>
                <a:schemeClr val="accent1"/>
              </a:solidFill>
              <a:prstDash val="sysDash"/>
            </a:ln>
          </p:spPr>
          <p:txBody>
            <a:bodyPr wrap="square" lIns="25714" rIns="25714" rtlCol="0" anchor="t" anchorCtr="0">
              <a:noAutofit/>
            </a:bodyPr>
            <a:lstStyle/>
            <a:p>
              <a:endParaRPr lang="ja-JP" altLang="en-US" sz="1100" dirty="0">
                <a:latin typeface="Meiryo UI" panose="020B0604030504040204" pitchFamily="50" charset="-128"/>
                <a:ea typeface="Meiryo UI" panose="020B0604030504040204" pitchFamily="50" charset="-128"/>
              </a:endParaRPr>
            </a:p>
          </p:txBody>
        </p:sp>
        <p:sp>
          <p:nvSpPr>
            <p:cNvPr id="41" name="テキスト ボックス 40"/>
            <p:cNvSpPr txBox="1"/>
            <p:nvPr/>
          </p:nvSpPr>
          <p:spPr>
            <a:xfrm>
              <a:off x="5812615" y="8437146"/>
              <a:ext cx="1881986" cy="295042"/>
            </a:xfrm>
            <a:prstGeom prst="rect">
              <a:avLst/>
            </a:prstGeom>
            <a:noFill/>
          </p:spPr>
          <p:txBody>
            <a:bodyPr wrap="none" rtlCol="0">
              <a:spAutoFit/>
            </a:bodyPr>
            <a:lstStyle/>
            <a:p>
              <a:pPr>
                <a:lnSpc>
                  <a:spcPct val="100000"/>
                </a:lnSpc>
              </a:pPr>
              <a:r>
                <a:rPr lang="ja-JP" altLang="en-US" sz="1200" dirty="0">
                  <a:latin typeface="Meiryo UI" panose="020B0604030504040204" pitchFamily="50" charset="-128"/>
                  <a:ea typeface="Meiryo UI" panose="020B0604030504040204" pitchFamily="50" charset="-128"/>
                </a:rPr>
                <a:t>屋内禁煙に努める。（</a:t>
              </a:r>
              <a:r>
                <a:rPr lang="ja-JP" altLang="en-US" sz="1200" b="1" dirty="0">
                  <a:latin typeface="Meiryo UI" panose="020B0604030504040204" pitchFamily="50" charset="-128"/>
                  <a:ea typeface="Meiryo UI" panose="020B0604030504040204" pitchFamily="50" charset="-128"/>
                </a:rPr>
                <a:t>努力義務</a:t>
              </a:r>
              <a:r>
                <a:rPr lang="ja-JP" altLang="en-US" sz="1200" dirty="0">
                  <a:latin typeface="Meiryo UI" panose="020B0604030504040204" pitchFamily="50" charset="-128"/>
                  <a:ea typeface="Meiryo UI" panose="020B0604030504040204" pitchFamily="50" charset="-128"/>
                </a:rPr>
                <a:t>）</a:t>
              </a:r>
              <a:endParaRPr lang="zh-TW" altLang="en-US" sz="1200" dirty="0">
                <a:latin typeface="Meiryo UI" panose="020B0604030504040204" pitchFamily="50" charset="-128"/>
                <a:ea typeface="Meiryo UI" panose="020B0604030504040204" pitchFamily="50" charset="-128"/>
              </a:endParaRPr>
            </a:p>
          </p:txBody>
        </p:sp>
        <p:sp>
          <p:nvSpPr>
            <p:cNvPr id="42" name="テキスト ボックス 41"/>
            <p:cNvSpPr txBox="1"/>
            <p:nvPr/>
          </p:nvSpPr>
          <p:spPr>
            <a:xfrm>
              <a:off x="5812615" y="8252981"/>
              <a:ext cx="1384828" cy="295042"/>
            </a:xfrm>
            <a:prstGeom prst="rect">
              <a:avLst/>
            </a:prstGeom>
            <a:noFill/>
          </p:spPr>
          <p:txBody>
            <a:bodyPr wrap="none" rtlCol="0">
              <a:spAutoFit/>
            </a:bodyPr>
            <a:lstStyle/>
            <a:p>
              <a:pPr lvl="0" defTabSz="914400">
                <a:spcBef>
                  <a:spcPts val="400"/>
                </a:spcBef>
                <a:defRPr/>
              </a:pPr>
              <a:r>
                <a:rPr lang="ja-JP" altLang="en-US" sz="1200" b="1" dirty="0">
                  <a:latin typeface="メイリオ" panose="020B0604030504040204" pitchFamily="50" charset="-128"/>
                  <a:ea typeface="メイリオ" panose="020B0604030504040204" pitchFamily="50" charset="-128"/>
                </a:rPr>
                <a:t>従業員を雇用する施設</a:t>
              </a:r>
              <a:endParaRPr lang="en-US" altLang="ja-JP" sz="1200" b="1" dirty="0">
                <a:latin typeface="メイリオ" panose="020B0604030504040204" pitchFamily="50" charset="-128"/>
                <a:ea typeface="メイリオ" panose="020B0604030504040204" pitchFamily="50" charset="-128"/>
              </a:endParaRPr>
            </a:p>
          </p:txBody>
        </p:sp>
      </p:grpSp>
      <p:sp>
        <p:nvSpPr>
          <p:cNvPr id="43" name="テキスト ボックス 42"/>
          <p:cNvSpPr txBox="1"/>
          <p:nvPr/>
        </p:nvSpPr>
        <p:spPr>
          <a:xfrm>
            <a:off x="7373715" y="3030555"/>
            <a:ext cx="1242648" cy="246221"/>
          </a:xfrm>
          <a:prstGeom prst="rect">
            <a:avLst/>
          </a:prstGeom>
          <a:noFill/>
        </p:spPr>
        <p:txBody>
          <a:bodyPr wrap="none" rtlCol="0">
            <a:spAutoFit/>
          </a:bodyPr>
          <a:lstStyle/>
          <a:p>
            <a:pPr>
              <a:lnSpc>
                <a:spcPct val="100000"/>
              </a:lnSpc>
            </a:pPr>
            <a:r>
              <a:rPr lang="ja-JP" altLang="en-US" sz="1000" b="1" dirty="0">
                <a:latin typeface="Meiryo UI" panose="020B0604030504040204" pitchFamily="50" charset="-128"/>
                <a:ea typeface="Meiryo UI" panose="020B0604030504040204" pitchFamily="50" charset="-128"/>
              </a:rPr>
              <a:t>禁煙・喫煙を選択可</a:t>
            </a:r>
            <a:endParaRPr lang="zh-TW" altLang="en-US" sz="1000" b="1" dirty="0">
              <a:latin typeface="Meiryo UI" panose="020B0604030504040204" pitchFamily="50" charset="-128"/>
              <a:ea typeface="Meiryo UI" panose="020B0604030504040204" pitchFamily="50" charset="-128"/>
            </a:endParaRPr>
          </a:p>
        </p:txBody>
      </p:sp>
      <p:sp>
        <p:nvSpPr>
          <p:cNvPr id="44" name="二等辺三角形 43"/>
          <p:cNvSpPr/>
          <p:nvPr/>
        </p:nvSpPr>
        <p:spPr>
          <a:xfrm rot="5400000">
            <a:off x="4332690" y="5173716"/>
            <a:ext cx="956325" cy="224241"/>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テキスト ボックス 44"/>
          <p:cNvSpPr txBox="1"/>
          <p:nvPr/>
        </p:nvSpPr>
        <p:spPr>
          <a:xfrm>
            <a:off x="165143" y="905614"/>
            <a:ext cx="3152633" cy="338554"/>
          </a:xfrm>
          <a:prstGeom prst="rect">
            <a:avLst/>
          </a:prstGeom>
          <a:noFill/>
        </p:spPr>
        <p:txBody>
          <a:bodyPr wrap="square" rtlCol="0">
            <a:spAutoFit/>
          </a:bodyPr>
          <a:lstStyle/>
          <a:p>
            <a:r>
              <a:rPr lang="ja-JP" altLang="en-US" sz="1600" b="1" dirty="0">
                <a:latin typeface="メイリオ" panose="020B0604030504040204" pitchFamily="50" charset="-128"/>
                <a:ea typeface="メイリオ" panose="020B0604030504040204" pitchFamily="50" charset="-128"/>
              </a:rPr>
              <a:t>○</a:t>
            </a:r>
            <a:r>
              <a:rPr kumimoji="1" lang="ja-JP" altLang="en-US" sz="1600" b="1" dirty="0">
                <a:latin typeface="メイリオ" panose="020B0604030504040204" pitchFamily="50" charset="-128"/>
                <a:ea typeface="メイリオ" panose="020B0604030504040204" pitchFamily="50" charset="-128"/>
              </a:rPr>
              <a:t>取組の方向性</a:t>
            </a:r>
          </a:p>
        </p:txBody>
      </p:sp>
      <p:pic>
        <p:nvPicPr>
          <p:cNvPr id="5" name="図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22972" y="4124369"/>
            <a:ext cx="3949899" cy="1306746"/>
          </a:xfrm>
          <a:prstGeom prst="rect">
            <a:avLst/>
          </a:prstGeom>
        </p:spPr>
      </p:pic>
      <p:pic>
        <p:nvPicPr>
          <p:cNvPr id="6" name="図 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22973" y="5484731"/>
            <a:ext cx="3949898" cy="1200068"/>
          </a:xfrm>
          <a:prstGeom prst="rect">
            <a:avLst/>
          </a:prstGeom>
        </p:spPr>
      </p:pic>
      <p:sp>
        <p:nvSpPr>
          <p:cNvPr id="27"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224</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5002583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70458" y="520926"/>
            <a:ext cx="8602414" cy="376385"/>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３　改革取組</a:t>
            </a:r>
          </a:p>
        </p:txBody>
      </p:sp>
      <p:cxnSp>
        <p:nvCxnSpPr>
          <p:cNvPr id="3" name="直線コネクタ 2"/>
          <p:cNvCxnSpPr/>
          <p:nvPr/>
        </p:nvCxnSpPr>
        <p:spPr>
          <a:xfrm>
            <a:off x="270457" y="88195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521415" y="987993"/>
            <a:ext cx="453105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10</a:t>
            </a:r>
            <a:r>
              <a:rPr kumimoji="1" lang="ja-JP" altLang="en-US"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歳若返りプロジェクト①</a:t>
            </a:r>
          </a:p>
        </p:txBody>
      </p:sp>
      <p:sp>
        <p:nvSpPr>
          <p:cNvPr id="6" name="正方形/長方形 5"/>
          <p:cNvSpPr/>
          <p:nvPr/>
        </p:nvSpPr>
        <p:spPr>
          <a:xfrm>
            <a:off x="386729" y="975240"/>
            <a:ext cx="68239" cy="36933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3" name="テキスト ボックス 12"/>
          <p:cNvSpPr txBox="1"/>
          <p:nvPr/>
        </p:nvSpPr>
        <p:spPr>
          <a:xfrm>
            <a:off x="6032310" y="501286"/>
            <a:ext cx="2840898" cy="369332"/>
          </a:xfrm>
          <a:prstGeom prst="rect">
            <a:avLst/>
          </a:prstGeom>
          <a:solidFill>
            <a:srgbClr val="00206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予防（生活習慣の改善）</a:t>
            </a:r>
          </a:p>
        </p:txBody>
      </p:sp>
      <p:sp>
        <p:nvSpPr>
          <p:cNvPr id="9" name="テキスト ボックス 8"/>
          <p:cNvSpPr txBox="1"/>
          <p:nvPr/>
        </p:nvSpPr>
        <p:spPr>
          <a:xfrm>
            <a:off x="328277" y="5195916"/>
            <a:ext cx="4024523" cy="988476"/>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143729" marR="0" lvl="0" indent="-143729" algn="l" defTabSz="489513" rtl="0" eaLnBrk="1" fontAlgn="auto" latinLnBrk="0" hangingPunct="1">
              <a:lnSpc>
                <a:spcPts val="1800"/>
              </a:lnSpc>
              <a:spcBef>
                <a:spcPts val="0"/>
              </a:spcBef>
              <a:spcAft>
                <a:spcPts val="0"/>
              </a:spcAft>
              <a:buClrTx/>
              <a:buSzTx/>
              <a:buFontTx/>
              <a:buNone/>
              <a:tabLst/>
              <a:defRPr/>
            </a:pPr>
            <a:r>
              <a:rPr kumimoji="1"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先進技術を活用しつつ、生活習慣病の予防等に向けた「健康づくり」と、仕事や地域活動、趣味・娯楽といった「多様な活動」との相乗効果を図りながら、オール大阪でいきいきと長く活躍できる社会の実現をめざす。</a:t>
            </a:r>
            <a:endParaRPr kumimoji="1" lang="ja-JP" altLang="en-US" sz="1200" b="0" i="0" u="sng"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nvGrpSpPr>
          <p:cNvPr id="10" name="グループ化 9">
            <a:extLst>
              <a:ext uri="{FF2B5EF4-FFF2-40B4-BE49-F238E27FC236}">
                <a16:creationId xmlns:a16="http://schemas.microsoft.com/office/drawing/2014/main" id="{22FB3EC6-042F-477F-96D4-A43F8E972820}"/>
              </a:ext>
            </a:extLst>
          </p:cNvPr>
          <p:cNvGrpSpPr/>
          <p:nvPr/>
        </p:nvGrpSpPr>
        <p:grpSpPr>
          <a:xfrm>
            <a:off x="366428" y="2658875"/>
            <a:ext cx="4231718" cy="1214681"/>
            <a:chOff x="208746" y="3656154"/>
            <a:chExt cx="4711175" cy="1703233"/>
          </a:xfrm>
        </p:grpSpPr>
        <p:sp>
          <p:nvSpPr>
            <p:cNvPr id="11" name="正方形/長方形 10">
              <a:extLst>
                <a:ext uri="{FF2B5EF4-FFF2-40B4-BE49-F238E27FC236}">
                  <a16:creationId xmlns:a16="http://schemas.microsoft.com/office/drawing/2014/main" id="{A748428E-6035-406A-B13C-502936585668}"/>
                </a:ext>
              </a:extLst>
            </p:cNvPr>
            <p:cNvSpPr/>
            <p:nvPr/>
          </p:nvSpPr>
          <p:spPr>
            <a:xfrm>
              <a:off x="538533" y="3906532"/>
              <a:ext cx="1356644" cy="220054"/>
            </a:xfrm>
            <a:prstGeom prst="rect">
              <a:avLst/>
            </a:prstGeom>
            <a:solidFill>
              <a:srgbClr val="9BBB59"/>
            </a:solidFill>
            <a:ln w="25400" cap="flat" cmpd="sng" algn="ctr">
              <a:noFill/>
              <a:prstDash val="solid"/>
            </a:ln>
            <a:effectLst/>
          </p:spPr>
          <p:txBody>
            <a:bodyPr wrap="none" rtlCol="0" anchor="ctr"/>
            <a:lstStyle/>
            <a:p>
              <a:pPr marL="0" marR="0" lvl="0" indent="0" algn="l" defTabSz="349912" rtl="0" eaLnBrk="1" fontAlgn="auto" latinLnBrk="0" hangingPunct="1">
                <a:lnSpc>
                  <a:spcPct val="100000"/>
                </a:lnSpc>
                <a:spcBef>
                  <a:spcPts val="0"/>
                </a:spcBef>
                <a:spcAft>
                  <a:spcPts val="0"/>
                </a:spcAft>
                <a:buClrTx/>
                <a:buSzTx/>
                <a:buFontTx/>
                <a:buNone/>
                <a:tabLst/>
                <a:defRPr/>
              </a:pPr>
              <a:r>
                <a:rPr kumimoji="1" lang="ja-JP" altLang="en-US" sz="675" b="1"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eiryo UI" panose="020B0604030504040204" pitchFamily="50" charset="-128"/>
                </a:rPr>
                <a:t>　　　　　健康寿命　</a:t>
              </a:r>
              <a:r>
                <a:rPr kumimoji="1" lang="en-US" altLang="ja-JP" sz="675" b="1"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eiryo UI" panose="020B0604030504040204" pitchFamily="50" charset="-128"/>
                </a:rPr>
                <a:t>71.50</a:t>
              </a:r>
              <a:r>
                <a:rPr kumimoji="1" lang="ja-JP" altLang="en-US" sz="675" b="1"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eiryo UI" panose="020B0604030504040204" pitchFamily="50" charset="-128"/>
                </a:rPr>
                <a:t>歳</a:t>
              </a:r>
            </a:p>
          </p:txBody>
        </p:sp>
        <p:sp>
          <p:nvSpPr>
            <p:cNvPr id="12" name="正方形/長方形 11">
              <a:extLst>
                <a:ext uri="{FF2B5EF4-FFF2-40B4-BE49-F238E27FC236}">
                  <a16:creationId xmlns:a16="http://schemas.microsoft.com/office/drawing/2014/main" id="{6AEB60BF-8A35-40CF-9E68-2B3456DBE34E}"/>
                </a:ext>
              </a:extLst>
            </p:cNvPr>
            <p:cNvSpPr/>
            <p:nvPr/>
          </p:nvSpPr>
          <p:spPr>
            <a:xfrm>
              <a:off x="538533" y="4175272"/>
              <a:ext cx="1990393" cy="220054"/>
            </a:xfrm>
            <a:prstGeom prst="rect">
              <a:avLst/>
            </a:prstGeom>
            <a:solidFill>
              <a:srgbClr val="9BBB59">
                <a:lumMod val="60000"/>
                <a:lumOff val="40000"/>
              </a:srgbClr>
            </a:solidFill>
            <a:ln w="25400" cap="flat" cmpd="sng" algn="ctr">
              <a:noFill/>
              <a:prstDash val="solid"/>
            </a:ln>
            <a:effectLst/>
          </p:spPr>
          <p:txBody>
            <a:bodyPr rtlCol="0" anchor="ctr"/>
            <a:lstStyle/>
            <a:p>
              <a:pPr marL="0" marR="0" lvl="0" indent="0" algn="l" defTabSz="349912" rtl="0" eaLnBrk="1" fontAlgn="auto" latinLnBrk="0" hangingPunct="1">
                <a:lnSpc>
                  <a:spcPct val="100000"/>
                </a:lnSpc>
                <a:spcBef>
                  <a:spcPts val="0"/>
                </a:spcBef>
                <a:spcAft>
                  <a:spcPts val="0"/>
                </a:spcAft>
                <a:buClrTx/>
                <a:buSzTx/>
                <a:buFontTx/>
                <a:buNone/>
                <a:tabLst/>
                <a:defRPr/>
              </a:pPr>
              <a:r>
                <a:rPr kumimoji="1" lang="ja-JP" altLang="en-US" sz="675"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eiryo UI" panose="020B0604030504040204" pitchFamily="50" charset="-128"/>
                </a:rPr>
                <a:t>　　　　　平均寿命　</a:t>
              </a:r>
              <a:r>
                <a:rPr kumimoji="1" lang="en-US" altLang="ja-JP" sz="675"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eiryo UI" panose="020B0604030504040204" pitchFamily="50" charset="-128"/>
                </a:rPr>
                <a:t>80.23</a:t>
              </a:r>
              <a:r>
                <a:rPr kumimoji="1" lang="ja-JP" altLang="en-US" sz="675"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eiryo UI" panose="020B0604030504040204" pitchFamily="50" charset="-128"/>
                </a:rPr>
                <a:t>歳</a:t>
              </a:r>
            </a:p>
          </p:txBody>
        </p:sp>
        <p:sp>
          <p:nvSpPr>
            <p:cNvPr id="14" name="正方形/長方形 13">
              <a:extLst>
                <a:ext uri="{FF2B5EF4-FFF2-40B4-BE49-F238E27FC236}">
                  <a16:creationId xmlns:a16="http://schemas.microsoft.com/office/drawing/2014/main" id="{4F6D62F9-C353-4F13-9C11-E8DF072E2ADA}"/>
                </a:ext>
              </a:extLst>
            </p:cNvPr>
            <p:cNvSpPr/>
            <p:nvPr/>
          </p:nvSpPr>
          <p:spPr>
            <a:xfrm>
              <a:off x="538533" y="4456666"/>
              <a:ext cx="1619435" cy="220054"/>
            </a:xfrm>
            <a:prstGeom prst="rect">
              <a:avLst/>
            </a:prstGeom>
            <a:solidFill>
              <a:srgbClr val="9BBB59"/>
            </a:solidFill>
            <a:ln w="25400" cap="flat" cmpd="sng" algn="ctr">
              <a:noFill/>
              <a:prstDash val="solid"/>
            </a:ln>
            <a:effectLst/>
          </p:spPr>
          <p:txBody>
            <a:bodyPr rtlCol="0" anchor="ctr"/>
            <a:lstStyle/>
            <a:p>
              <a:pPr marL="0" marR="0" lvl="0" indent="0" algn="l" defTabSz="349912" rtl="0" eaLnBrk="1" fontAlgn="auto" latinLnBrk="0" hangingPunct="1">
                <a:lnSpc>
                  <a:spcPct val="100000"/>
                </a:lnSpc>
                <a:spcBef>
                  <a:spcPts val="0"/>
                </a:spcBef>
                <a:spcAft>
                  <a:spcPts val="0"/>
                </a:spcAft>
                <a:buClrTx/>
                <a:buSzTx/>
                <a:buFontTx/>
                <a:buNone/>
                <a:tabLst/>
                <a:defRPr/>
              </a:pPr>
              <a:r>
                <a:rPr kumimoji="1" lang="ja-JP" altLang="en-US" sz="675" b="1"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eiryo UI" panose="020B0604030504040204" pitchFamily="50" charset="-128"/>
                </a:rPr>
                <a:t>　　　　　健康寿命　</a:t>
              </a:r>
              <a:r>
                <a:rPr kumimoji="1" lang="en-US" altLang="ja-JP" sz="675" b="1"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eiryo UI" panose="020B0604030504040204" pitchFamily="50" charset="-128"/>
                </a:rPr>
                <a:t>74.46</a:t>
              </a:r>
              <a:r>
                <a:rPr kumimoji="1" lang="ja-JP" altLang="en-US" sz="675" b="1"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eiryo UI" panose="020B0604030504040204" pitchFamily="50" charset="-128"/>
                </a:rPr>
                <a:t>歳</a:t>
              </a:r>
            </a:p>
          </p:txBody>
        </p:sp>
        <p:sp>
          <p:nvSpPr>
            <p:cNvPr id="15" name="正方形/長方形 14">
              <a:extLst>
                <a:ext uri="{FF2B5EF4-FFF2-40B4-BE49-F238E27FC236}">
                  <a16:creationId xmlns:a16="http://schemas.microsoft.com/office/drawing/2014/main" id="{B8FA6C44-F263-40A9-A86C-3AB4D50E2DC3}"/>
                </a:ext>
              </a:extLst>
            </p:cNvPr>
            <p:cNvSpPr/>
            <p:nvPr/>
          </p:nvSpPr>
          <p:spPr>
            <a:xfrm>
              <a:off x="538533" y="4731734"/>
              <a:ext cx="2387878" cy="220054"/>
            </a:xfrm>
            <a:prstGeom prst="rect">
              <a:avLst/>
            </a:prstGeom>
            <a:solidFill>
              <a:srgbClr val="9BBB59">
                <a:lumMod val="60000"/>
                <a:lumOff val="40000"/>
              </a:srgbClr>
            </a:solidFill>
            <a:ln w="25400" cap="flat" cmpd="sng" algn="ctr">
              <a:noFill/>
              <a:prstDash val="solid"/>
            </a:ln>
            <a:effectLst/>
          </p:spPr>
          <p:txBody>
            <a:bodyPr rtlCol="0" anchor="ctr"/>
            <a:lstStyle/>
            <a:p>
              <a:pPr marL="0" marR="0" lvl="0" indent="0" algn="l" defTabSz="349912" rtl="0" eaLnBrk="1" fontAlgn="auto" latinLnBrk="0" hangingPunct="1">
                <a:lnSpc>
                  <a:spcPct val="100000"/>
                </a:lnSpc>
                <a:spcBef>
                  <a:spcPts val="0"/>
                </a:spcBef>
                <a:spcAft>
                  <a:spcPts val="0"/>
                </a:spcAft>
                <a:buClrTx/>
                <a:buSzTx/>
                <a:buFontTx/>
                <a:buNone/>
                <a:tabLst/>
                <a:defRPr/>
              </a:pPr>
              <a:r>
                <a:rPr kumimoji="1" lang="ja-JP" altLang="en-US" sz="675"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eiryo UI" panose="020B0604030504040204" pitchFamily="50" charset="-128"/>
                </a:rPr>
                <a:t>　　　　　平均寿命　</a:t>
              </a:r>
              <a:r>
                <a:rPr kumimoji="1" lang="en-US" altLang="ja-JP" sz="675"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eiryo UI" panose="020B0604030504040204" pitchFamily="50" charset="-128"/>
                </a:rPr>
                <a:t>86.73</a:t>
              </a:r>
              <a:r>
                <a:rPr kumimoji="1" lang="ja-JP" altLang="en-US" sz="675"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eiryo UI" panose="020B0604030504040204" pitchFamily="50" charset="-128"/>
                </a:rPr>
                <a:t>歳</a:t>
              </a:r>
            </a:p>
          </p:txBody>
        </p:sp>
        <p:sp>
          <p:nvSpPr>
            <p:cNvPr id="16" name="小波 15">
              <a:extLst>
                <a:ext uri="{FF2B5EF4-FFF2-40B4-BE49-F238E27FC236}">
                  <a16:creationId xmlns:a16="http://schemas.microsoft.com/office/drawing/2014/main" id="{DE51B930-DC49-42ED-9B27-EB9C334B097B}"/>
                </a:ext>
              </a:extLst>
            </p:cNvPr>
            <p:cNvSpPr/>
            <p:nvPr/>
          </p:nvSpPr>
          <p:spPr>
            <a:xfrm rot="5400000">
              <a:off x="220010" y="4323156"/>
              <a:ext cx="1155282" cy="212005"/>
            </a:xfrm>
            <a:prstGeom prst="doubleWave">
              <a:avLst>
                <a:gd name="adj1" fmla="val 12500"/>
                <a:gd name="adj2" fmla="val 0"/>
              </a:avLst>
            </a:prstGeom>
            <a:solidFill>
              <a:sysClr val="window" lastClr="FFFFFF"/>
            </a:solidFill>
            <a:ln w="25400" cap="flat" cmpd="sng" algn="ctr">
              <a:noFill/>
              <a:prstDash val="solid"/>
            </a:ln>
            <a:effectLst/>
          </p:spPr>
          <p:txBody>
            <a:bodyPr rtlCol="0" anchor="ctr"/>
            <a:lstStyle/>
            <a:p>
              <a:pPr marL="0" marR="0" lvl="0" indent="0" algn="ctr" defTabSz="349912" rtl="0" eaLnBrk="1" fontAlgn="auto" latinLnBrk="0" hangingPunct="1">
                <a:lnSpc>
                  <a:spcPct val="100000"/>
                </a:lnSpc>
                <a:spcBef>
                  <a:spcPts val="0"/>
                </a:spcBef>
                <a:spcAft>
                  <a:spcPts val="0"/>
                </a:spcAft>
                <a:buClrTx/>
                <a:buSzTx/>
                <a:buFontTx/>
                <a:buNone/>
                <a:tabLst/>
                <a:defRPr/>
              </a:pPr>
              <a:endParaRPr kumimoji="1" lang="ja-JP" altLang="en-US" sz="825"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cxnSp>
          <p:nvCxnSpPr>
            <p:cNvPr id="17" name="直線矢印コネクタ 16">
              <a:extLst>
                <a:ext uri="{FF2B5EF4-FFF2-40B4-BE49-F238E27FC236}">
                  <a16:creationId xmlns:a16="http://schemas.microsoft.com/office/drawing/2014/main" id="{7379EAE4-B21D-4FAC-A76D-D046C39282C7}"/>
                </a:ext>
              </a:extLst>
            </p:cNvPr>
            <p:cNvCxnSpPr/>
            <p:nvPr/>
          </p:nvCxnSpPr>
          <p:spPr>
            <a:xfrm>
              <a:off x="538533" y="5006799"/>
              <a:ext cx="3203642" cy="0"/>
            </a:xfrm>
            <a:prstGeom prst="straightConnector1">
              <a:avLst/>
            </a:prstGeom>
            <a:noFill/>
            <a:ln w="25400" cap="flat" cmpd="sng" algn="ctr">
              <a:solidFill>
                <a:srgbClr val="9BBB59"/>
              </a:solidFill>
              <a:prstDash val="solid"/>
              <a:tailEnd type="arrow"/>
            </a:ln>
            <a:effectLst>
              <a:outerShdw blurRad="40000" dist="20000" dir="5400000" rotWithShape="0">
                <a:srgbClr val="000000">
                  <a:alpha val="38000"/>
                </a:srgbClr>
              </a:outerShdw>
            </a:effectLst>
          </p:spPr>
        </p:cxnSp>
        <p:sp>
          <p:nvSpPr>
            <p:cNvPr id="18" name="テキスト ボックス 17">
              <a:extLst>
                <a:ext uri="{FF2B5EF4-FFF2-40B4-BE49-F238E27FC236}">
                  <a16:creationId xmlns:a16="http://schemas.microsoft.com/office/drawing/2014/main" id="{DD5C40D2-CFD3-4CB2-89A3-A1C7D192F776}"/>
                </a:ext>
              </a:extLst>
            </p:cNvPr>
            <p:cNvSpPr txBox="1"/>
            <p:nvPr/>
          </p:nvSpPr>
          <p:spPr>
            <a:xfrm>
              <a:off x="208746" y="3934029"/>
              <a:ext cx="329786" cy="420777"/>
            </a:xfrm>
            <a:prstGeom prst="rect">
              <a:avLst/>
            </a:prstGeom>
            <a:noFill/>
          </p:spPr>
          <p:txBody>
            <a:bodyPr wrap="square" rtlCol="0">
              <a:spAutoFit/>
            </a:bodyPr>
            <a:lstStyle/>
            <a:p>
              <a:pPr marL="0" marR="0" lvl="0" indent="0" algn="ctr" defTabSz="349912" rtl="0" eaLnBrk="1" fontAlgn="auto" latinLnBrk="0" hangingPunct="1">
                <a:lnSpc>
                  <a:spcPct val="100000"/>
                </a:lnSpc>
                <a:spcBef>
                  <a:spcPts val="0"/>
                </a:spcBef>
                <a:spcAft>
                  <a:spcPts val="0"/>
                </a:spcAft>
                <a:buClrTx/>
                <a:buSzTx/>
                <a:buFontTx/>
                <a:buNone/>
                <a:tabLst/>
                <a:defRPr/>
              </a:pPr>
              <a:r>
                <a:rPr kumimoji="1" lang="ja-JP" altLang="en-US" sz="675"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eiryo UI" panose="020B0604030504040204" pitchFamily="50" charset="-128"/>
                </a:rPr>
                <a:t>男性</a:t>
              </a:r>
            </a:p>
          </p:txBody>
        </p:sp>
        <p:sp>
          <p:nvSpPr>
            <p:cNvPr id="19" name="テキスト ボックス 18">
              <a:extLst>
                <a:ext uri="{FF2B5EF4-FFF2-40B4-BE49-F238E27FC236}">
                  <a16:creationId xmlns:a16="http://schemas.microsoft.com/office/drawing/2014/main" id="{2A378B74-83E6-4762-9D17-962216BCF3B2}"/>
                </a:ext>
              </a:extLst>
            </p:cNvPr>
            <p:cNvSpPr txBox="1"/>
            <p:nvPr/>
          </p:nvSpPr>
          <p:spPr>
            <a:xfrm>
              <a:off x="208746" y="4495896"/>
              <a:ext cx="329786" cy="420777"/>
            </a:xfrm>
            <a:prstGeom prst="rect">
              <a:avLst/>
            </a:prstGeom>
            <a:noFill/>
          </p:spPr>
          <p:txBody>
            <a:bodyPr wrap="square" rtlCol="0">
              <a:spAutoFit/>
            </a:bodyPr>
            <a:lstStyle/>
            <a:p>
              <a:pPr marL="0" marR="0" lvl="0" indent="0" algn="ctr" defTabSz="349912" rtl="0" eaLnBrk="1" fontAlgn="auto" latinLnBrk="0" hangingPunct="1">
                <a:lnSpc>
                  <a:spcPct val="100000"/>
                </a:lnSpc>
                <a:spcBef>
                  <a:spcPts val="0"/>
                </a:spcBef>
                <a:spcAft>
                  <a:spcPts val="0"/>
                </a:spcAft>
                <a:buClrTx/>
                <a:buSzTx/>
                <a:buFontTx/>
                <a:buNone/>
                <a:tabLst/>
                <a:defRPr/>
              </a:pPr>
              <a:r>
                <a:rPr kumimoji="1" lang="ja-JP" altLang="en-US" sz="675"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eiryo UI" panose="020B0604030504040204" pitchFamily="50" charset="-128"/>
                </a:rPr>
                <a:t>女性</a:t>
              </a:r>
            </a:p>
          </p:txBody>
        </p:sp>
        <p:cxnSp>
          <p:nvCxnSpPr>
            <p:cNvPr id="20" name="直線矢印コネクタ 19">
              <a:extLst>
                <a:ext uri="{FF2B5EF4-FFF2-40B4-BE49-F238E27FC236}">
                  <a16:creationId xmlns:a16="http://schemas.microsoft.com/office/drawing/2014/main" id="{D95E462F-9954-4438-8631-1F66DF183486}"/>
                </a:ext>
              </a:extLst>
            </p:cNvPr>
            <p:cNvCxnSpPr/>
            <p:nvPr/>
          </p:nvCxnSpPr>
          <p:spPr>
            <a:xfrm>
              <a:off x="1895178" y="4279046"/>
              <a:ext cx="624930" cy="0"/>
            </a:xfrm>
            <a:prstGeom prst="straightConnector1">
              <a:avLst/>
            </a:prstGeom>
            <a:noFill/>
            <a:ln w="25400" cap="flat" cmpd="sng" algn="ctr">
              <a:solidFill>
                <a:srgbClr val="C0504D"/>
              </a:solidFill>
              <a:prstDash val="solid"/>
              <a:headEnd type="arrow"/>
              <a:tailEnd type="arrow"/>
            </a:ln>
            <a:effectLst>
              <a:outerShdw blurRad="40000" dist="20000" dir="5400000" rotWithShape="0">
                <a:srgbClr val="000000">
                  <a:alpha val="38000"/>
                </a:srgbClr>
              </a:outerShdw>
            </a:effectLst>
          </p:spPr>
        </p:cxnSp>
        <p:sp>
          <p:nvSpPr>
            <p:cNvPr id="21" name="正方形/長方形 20">
              <a:extLst>
                <a:ext uri="{FF2B5EF4-FFF2-40B4-BE49-F238E27FC236}">
                  <a16:creationId xmlns:a16="http://schemas.microsoft.com/office/drawing/2014/main" id="{8F6B685E-CE50-46B8-AC2B-352B62650E06}"/>
                </a:ext>
              </a:extLst>
            </p:cNvPr>
            <p:cNvSpPr/>
            <p:nvPr/>
          </p:nvSpPr>
          <p:spPr>
            <a:xfrm>
              <a:off x="1898388" y="3906533"/>
              <a:ext cx="135181" cy="220052"/>
            </a:xfrm>
            <a:prstGeom prst="rect">
              <a:avLst/>
            </a:prstGeom>
            <a:solidFill>
              <a:sysClr val="window" lastClr="FFFFFF"/>
            </a:solidFill>
            <a:ln w="38100" cap="flat" cmpd="sng" algn="ctr">
              <a:solidFill>
                <a:srgbClr val="9BBB59"/>
              </a:solidFill>
              <a:prstDash val="sysDot"/>
            </a:ln>
            <a:effectLst/>
          </p:spPr>
          <p:txBody>
            <a:bodyPr rtlCol="0" anchor="ctr"/>
            <a:lstStyle/>
            <a:p>
              <a:pPr marL="0" marR="0" lvl="0" indent="0" algn="l" defTabSz="349912" rtl="0" eaLnBrk="1" fontAlgn="auto" latinLnBrk="0" hangingPunct="1">
                <a:lnSpc>
                  <a:spcPct val="100000"/>
                </a:lnSpc>
                <a:spcBef>
                  <a:spcPts val="0"/>
                </a:spcBef>
                <a:spcAft>
                  <a:spcPts val="0"/>
                </a:spcAft>
                <a:buClrTx/>
                <a:buSzTx/>
                <a:buFontTx/>
                <a:buNone/>
                <a:tabLst/>
                <a:defRPr/>
              </a:pPr>
              <a:endParaRPr kumimoji="1" lang="ja-JP" altLang="en-US" sz="675"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eiryo UI" panose="020B0604030504040204" pitchFamily="50" charset="-128"/>
              </a:endParaRPr>
            </a:p>
          </p:txBody>
        </p:sp>
        <p:cxnSp>
          <p:nvCxnSpPr>
            <p:cNvPr id="22" name="直線コネクタ 21">
              <a:extLst>
                <a:ext uri="{FF2B5EF4-FFF2-40B4-BE49-F238E27FC236}">
                  <a16:creationId xmlns:a16="http://schemas.microsoft.com/office/drawing/2014/main" id="{C970C139-962F-4D17-A6AA-815262C7228F}"/>
                </a:ext>
              </a:extLst>
            </p:cNvPr>
            <p:cNvCxnSpPr>
              <a:endCxn id="26" idx="1"/>
            </p:cNvCxnSpPr>
            <p:nvPr/>
          </p:nvCxnSpPr>
          <p:spPr>
            <a:xfrm>
              <a:off x="2038365" y="3985040"/>
              <a:ext cx="707939" cy="156703"/>
            </a:xfrm>
            <a:prstGeom prst="line">
              <a:avLst/>
            </a:prstGeom>
            <a:noFill/>
            <a:ln w="9525" cap="flat" cmpd="sng" algn="ctr">
              <a:solidFill>
                <a:srgbClr val="9BBB59">
                  <a:shade val="95000"/>
                  <a:satMod val="105000"/>
                </a:srgbClr>
              </a:solidFill>
              <a:prstDash val="dash"/>
            </a:ln>
            <a:effectLst/>
          </p:spPr>
        </p:cxnSp>
        <p:cxnSp>
          <p:nvCxnSpPr>
            <p:cNvPr id="23" name="直線コネクタ 22">
              <a:extLst>
                <a:ext uri="{FF2B5EF4-FFF2-40B4-BE49-F238E27FC236}">
                  <a16:creationId xmlns:a16="http://schemas.microsoft.com/office/drawing/2014/main" id="{76A66FCD-90FD-4C50-A670-B08799B6D509}"/>
                </a:ext>
              </a:extLst>
            </p:cNvPr>
            <p:cNvCxnSpPr/>
            <p:nvPr/>
          </p:nvCxnSpPr>
          <p:spPr>
            <a:xfrm flipV="1">
              <a:off x="2321849" y="4142534"/>
              <a:ext cx="456553" cy="413974"/>
            </a:xfrm>
            <a:prstGeom prst="line">
              <a:avLst/>
            </a:prstGeom>
            <a:noFill/>
            <a:ln w="9525" cap="flat" cmpd="sng" algn="ctr">
              <a:solidFill>
                <a:srgbClr val="9BBB59">
                  <a:shade val="95000"/>
                  <a:satMod val="105000"/>
                </a:srgbClr>
              </a:solidFill>
              <a:prstDash val="dash"/>
            </a:ln>
            <a:effectLst/>
          </p:spPr>
        </p:cxnSp>
        <p:cxnSp>
          <p:nvCxnSpPr>
            <p:cNvPr id="24" name="直線コネクタ 23">
              <a:extLst>
                <a:ext uri="{FF2B5EF4-FFF2-40B4-BE49-F238E27FC236}">
                  <a16:creationId xmlns:a16="http://schemas.microsoft.com/office/drawing/2014/main" id="{03FFE442-9056-43E3-B359-32788BF4C55B}"/>
                </a:ext>
              </a:extLst>
            </p:cNvPr>
            <p:cNvCxnSpPr/>
            <p:nvPr/>
          </p:nvCxnSpPr>
          <p:spPr>
            <a:xfrm flipV="1">
              <a:off x="2624117" y="4582641"/>
              <a:ext cx="326291" cy="259120"/>
            </a:xfrm>
            <a:prstGeom prst="line">
              <a:avLst/>
            </a:prstGeom>
            <a:noFill/>
            <a:ln w="9525" cap="flat" cmpd="sng" algn="ctr">
              <a:solidFill>
                <a:srgbClr val="C0504D">
                  <a:shade val="95000"/>
                  <a:satMod val="105000"/>
                </a:srgbClr>
              </a:solidFill>
              <a:prstDash val="solid"/>
            </a:ln>
            <a:effectLst/>
          </p:spPr>
        </p:cxnSp>
        <p:cxnSp>
          <p:nvCxnSpPr>
            <p:cNvPr id="25" name="直線コネクタ 24">
              <a:extLst>
                <a:ext uri="{FF2B5EF4-FFF2-40B4-BE49-F238E27FC236}">
                  <a16:creationId xmlns:a16="http://schemas.microsoft.com/office/drawing/2014/main" id="{9AE3123D-A6E8-4E4A-91AE-8150416EB58D}"/>
                </a:ext>
              </a:extLst>
            </p:cNvPr>
            <p:cNvCxnSpPr/>
            <p:nvPr/>
          </p:nvCxnSpPr>
          <p:spPr>
            <a:xfrm>
              <a:off x="2216866" y="4279046"/>
              <a:ext cx="733542" cy="303593"/>
            </a:xfrm>
            <a:prstGeom prst="line">
              <a:avLst/>
            </a:prstGeom>
            <a:noFill/>
            <a:ln w="9525" cap="flat" cmpd="sng" algn="ctr">
              <a:solidFill>
                <a:srgbClr val="C0504D">
                  <a:shade val="95000"/>
                  <a:satMod val="105000"/>
                </a:srgbClr>
              </a:solidFill>
              <a:prstDash val="solid"/>
            </a:ln>
            <a:effectLst/>
          </p:spPr>
        </p:cxnSp>
        <p:sp>
          <p:nvSpPr>
            <p:cNvPr id="26" name="テキスト ボックス 25">
              <a:extLst>
                <a:ext uri="{FF2B5EF4-FFF2-40B4-BE49-F238E27FC236}">
                  <a16:creationId xmlns:a16="http://schemas.microsoft.com/office/drawing/2014/main" id="{9866D30D-3C7E-4F66-9CF8-10C90E840260}"/>
                </a:ext>
              </a:extLst>
            </p:cNvPr>
            <p:cNvSpPr txBox="1"/>
            <p:nvPr/>
          </p:nvSpPr>
          <p:spPr>
            <a:xfrm>
              <a:off x="2746304" y="3949853"/>
              <a:ext cx="1517317" cy="469508"/>
            </a:xfrm>
            <a:prstGeom prst="rect">
              <a:avLst/>
            </a:prstGeom>
            <a:noFill/>
          </p:spPr>
          <p:txBody>
            <a:bodyPr wrap="square" rtlCol="0">
              <a:spAutoFit/>
            </a:bodyPr>
            <a:lstStyle/>
            <a:p>
              <a:pPr marL="0" marR="0" lvl="0" indent="0" algn="l" defTabSz="349912" rtl="0" eaLnBrk="1" fontAlgn="auto" latinLnBrk="0" hangingPunct="1">
                <a:lnSpc>
                  <a:spcPct val="100000"/>
                </a:lnSpc>
                <a:spcBef>
                  <a:spcPts val="0"/>
                </a:spcBef>
                <a:spcAft>
                  <a:spcPts val="0"/>
                </a:spcAft>
                <a:buClrTx/>
                <a:buSzTx/>
                <a:buFontTx/>
                <a:buNone/>
                <a:tabLst/>
                <a:defRPr/>
              </a:pPr>
              <a:r>
                <a:rPr kumimoji="1" lang="ja-JP" altLang="en-US" sz="78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大阪府では、健康寿命</a:t>
              </a:r>
              <a:r>
                <a:rPr kumimoji="1" lang="en-US" altLang="ja-JP" sz="78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78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歳以上の延伸をめざしている</a:t>
              </a:r>
              <a:endParaRPr kumimoji="1" lang="en-US" altLang="ja-JP" sz="78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a:extLst>
                <a:ext uri="{FF2B5EF4-FFF2-40B4-BE49-F238E27FC236}">
                  <a16:creationId xmlns:a16="http://schemas.microsoft.com/office/drawing/2014/main" id="{AA1991BB-D144-4DB5-9B73-D206ECB61795}"/>
                </a:ext>
              </a:extLst>
            </p:cNvPr>
            <p:cNvSpPr txBox="1"/>
            <p:nvPr/>
          </p:nvSpPr>
          <p:spPr>
            <a:xfrm>
              <a:off x="2966041" y="4451828"/>
              <a:ext cx="1230555" cy="469508"/>
            </a:xfrm>
            <a:prstGeom prst="rect">
              <a:avLst/>
            </a:prstGeom>
            <a:noFill/>
          </p:spPr>
          <p:txBody>
            <a:bodyPr wrap="square" rtlCol="0">
              <a:spAutoFit/>
            </a:bodyPr>
            <a:lstStyle/>
            <a:p>
              <a:pPr marL="0" marR="0" lvl="0" indent="0" algn="l" defTabSz="349912" rtl="0" eaLnBrk="1" fontAlgn="auto" latinLnBrk="0" hangingPunct="1">
                <a:lnSpc>
                  <a:spcPct val="100000"/>
                </a:lnSpc>
                <a:spcBef>
                  <a:spcPts val="0"/>
                </a:spcBef>
                <a:spcAft>
                  <a:spcPts val="0"/>
                </a:spcAft>
                <a:buClrTx/>
                <a:buSzTx/>
                <a:buFontTx/>
                <a:buNone/>
                <a:tabLst/>
                <a:defRPr/>
              </a:pPr>
              <a:r>
                <a:rPr kumimoji="1" lang="ja-JP" altLang="en-US" sz="78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平均寿命との差は</a:t>
              </a:r>
              <a:endParaRPr kumimoji="1" lang="en-US" altLang="ja-JP" sz="78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349912" rtl="0" eaLnBrk="1" fontAlgn="auto" latinLnBrk="0" hangingPunct="1">
                <a:lnSpc>
                  <a:spcPct val="100000"/>
                </a:lnSpc>
                <a:spcBef>
                  <a:spcPts val="0"/>
                </a:spcBef>
                <a:spcAft>
                  <a:spcPts val="0"/>
                </a:spcAft>
                <a:buClrTx/>
                <a:buSzTx/>
                <a:buFontTx/>
                <a:buNone/>
                <a:tabLst/>
                <a:defRPr/>
              </a:pPr>
              <a:r>
                <a:rPr kumimoji="1" lang="ja-JP" altLang="en-US" sz="78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78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78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歳</a:t>
              </a:r>
              <a:endParaRPr kumimoji="1" lang="en-US" altLang="ja-JP" sz="78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8" name="直線コネクタ 27">
              <a:extLst>
                <a:ext uri="{FF2B5EF4-FFF2-40B4-BE49-F238E27FC236}">
                  <a16:creationId xmlns:a16="http://schemas.microsoft.com/office/drawing/2014/main" id="{CD58820B-167C-42CC-BB8F-E731FB9D7CC4}"/>
                </a:ext>
              </a:extLst>
            </p:cNvPr>
            <p:cNvCxnSpPr/>
            <p:nvPr/>
          </p:nvCxnSpPr>
          <p:spPr>
            <a:xfrm flipV="1">
              <a:off x="538532" y="3906532"/>
              <a:ext cx="0" cy="1100270"/>
            </a:xfrm>
            <a:prstGeom prst="line">
              <a:avLst/>
            </a:prstGeom>
            <a:noFill/>
            <a:ln w="25400" cap="flat" cmpd="sng" algn="ctr">
              <a:solidFill>
                <a:srgbClr val="9BBB59"/>
              </a:solidFill>
              <a:prstDash val="solid"/>
            </a:ln>
            <a:effectLst>
              <a:outerShdw blurRad="40000" dist="20000" dir="5400000" rotWithShape="0">
                <a:srgbClr val="000000">
                  <a:alpha val="38000"/>
                </a:srgbClr>
              </a:outerShdw>
            </a:effectLst>
          </p:spPr>
        </p:cxnSp>
        <p:sp>
          <p:nvSpPr>
            <p:cNvPr id="29" name="テキスト ボックス 28">
              <a:extLst>
                <a:ext uri="{FF2B5EF4-FFF2-40B4-BE49-F238E27FC236}">
                  <a16:creationId xmlns:a16="http://schemas.microsoft.com/office/drawing/2014/main" id="{CE8C83F9-E912-4F5F-8738-34D96104E33C}"/>
                </a:ext>
              </a:extLst>
            </p:cNvPr>
            <p:cNvSpPr txBox="1"/>
            <p:nvPr/>
          </p:nvSpPr>
          <p:spPr>
            <a:xfrm>
              <a:off x="1569404" y="4979869"/>
              <a:ext cx="301959" cy="275124"/>
            </a:xfrm>
            <a:prstGeom prst="rect">
              <a:avLst/>
            </a:prstGeom>
            <a:noFill/>
          </p:spPr>
          <p:txBody>
            <a:bodyPr wrap="none" rtlCol="0">
              <a:spAutoFit/>
            </a:bodyPr>
            <a:lstStyle/>
            <a:p>
              <a:pPr marL="0" marR="0" lvl="0" indent="0" algn="ctr" defTabSz="349912" rtl="0" eaLnBrk="1" fontAlgn="auto" latinLnBrk="0" hangingPunct="1">
                <a:lnSpc>
                  <a:spcPct val="100000"/>
                </a:lnSpc>
                <a:spcBef>
                  <a:spcPts val="0"/>
                </a:spcBef>
                <a:spcAft>
                  <a:spcPts val="0"/>
                </a:spcAft>
                <a:buClrTx/>
                <a:buSzTx/>
                <a:buFontTx/>
                <a:buNone/>
                <a:tabLst/>
                <a:defRPr/>
              </a:pPr>
              <a:r>
                <a:rPr kumimoji="1" lang="en-US" altLang="ja-JP" sz="675"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eiryo UI" panose="020B0604030504040204" pitchFamily="50" charset="-128"/>
                </a:rPr>
                <a:t>70</a:t>
              </a:r>
              <a:endParaRPr kumimoji="1" lang="ja-JP" altLang="en-US" sz="675"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eiryo UI" panose="020B0604030504040204" pitchFamily="50" charset="-128"/>
              </a:endParaRPr>
            </a:p>
          </p:txBody>
        </p:sp>
        <p:sp>
          <p:nvSpPr>
            <p:cNvPr id="30" name="テキスト ボックス 29">
              <a:extLst>
                <a:ext uri="{FF2B5EF4-FFF2-40B4-BE49-F238E27FC236}">
                  <a16:creationId xmlns:a16="http://schemas.microsoft.com/office/drawing/2014/main" id="{9CADC167-ED31-4E53-A875-01A9A10C596F}"/>
                </a:ext>
              </a:extLst>
            </p:cNvPr>
            <p:cNvSpPr txBox="1"/>
            <p:nvPr/>
          </p:nvSpPr>
          <p:spPr>
            <a:xfrm>
              <a:off x="2356312" y="4979869"/>
              <a:ext cx="301959" cy="275124"/>
            </a:xfrm>
            <a:prstGeom prst="rect">
              <a:avLst/>
            </a:prstGeom>
            <a:noFill/>
          </p:spPr>
          <p:txBody>
            <a:bodyPr wrap="none" rtlCol="0">
              <a:spAutoFit/>
            </a:bodyPr>
            <a:lstStyle/>
            <a:p>
              <a:pPr marL="0" marR="0" lvl="0" indent="0" algn="ctr" defTabSz="349912" rtl="0" eaLnBrk="1" fontAlgn="auto" latinLnBrk="0" hangingPunct="1">
                <a:lnSpc>
                  <a:spcPct val="100000"/>
                </a:lnSpc>
                <a:spcBef>
                  <a:spcPts val="0"/>
                </a:spcBef>
                <a:spcAft>
                  <a:spcPts val="0"/>
                </a:spcAft>
                <a:buClrTx/>
                <a:buSzTx/>
                <a:buFontTx/>
                <a:buNone/>
                <a:tabLst/>
                <a:defRPr/>
              </a:pPr>
              <a:r>
                <a:rPr kumimoji="1" lang="en-US" altLang="ja-JP" sz="675"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eiryo UI" panose="020B0604030504040204" pitchFamily="50" charset="-128"/>
                </a:rPr>
                <a:t>80</a:t>
              </a:r>
              <a:endParaRPr kumimoji="1" lang="ja-JP" altLang="en-US" sz="675"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eiryo UI" panose="020B0604030504040204" pitchFamily="50" charset="-128"/>
              </a:endParaRPr>
            </a:p>
          </p:txBody>
        </p:sp>
        <p:sp>
          <p:nvSpPr>
            <p:cNvPr id="31" name="テキスト ボックス 30">
              <a:extLst>
                <a:ext uri="{FF2B5EF4-FFF2-40B4-BE49-F238E27FC236}">
                  <a16:creationId xmlns:a16="http://schemas.microsoft.com/office/drawing/2014/main" id="{E50812F8-0341-4A57-A162-8204E208EE53}"/>
                </a:ext>
              </a:extLst>
            </p:cNvPr>
            <p:cNvSpPr txBox="1"/>
            <p:nvPr/>
          </p:nvSpPr>
          <p:spPr>
            <a:xfrm>
              <a:off x="3096148" y="4979869"/>
              <a:ext cx="301959" cy="275124"/>
            </a:xfrm>
            <a:prstGeom prst="rect">
              <a:avLst/>
            </a:prstGeom>
            <a:noFill/>
          </p:spPr>
          <p:txBody>
            <a:bodyPr wrap="none" rtlCol="0">
              <a:spAutoFit/>
            </a:bodyPr>
            <a:lstStyle/>
            <a:p>
              <a:pPr marL="0" marR="0" lvl="0" indent="0" algn="ctr" defTabSz="349912" rtl="0" eaLnBrk="1" fontAlgn="auto" latinLnBrk="0" hangingPunct="1">
                <a:lnSpc>
                  <a:spcPct val="100000"/>
                </a:lnSpc>
                <a:spcBef>
                  <a:spcPts val="0"/>
                </a:spcBef>
                <a:spcAft>
                  <a:spcPts val="0"/>
                </a:spcAft>
                <a:buClrTx/>
                <a:buSzTx/>
                <a:buFontTx/>
                <a:buNone/>
                <a:tabLst/>
                <a:defRPr/>
              </a:pPr>
              <a:r>
                <a:rPr kumimoji="1" lang="en-US" altLang="ja-JP" sz="675"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eiryo UI" panose="020B0604030504040204" pitchFamily="50" charset="-128"/>
                </a:rPr>
                <a:t>90</a:t>
              </a:r>
              <a:endParaRPr kumimoji="1" lang="ja-JP" altLang="en-US" sz="675"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eiryo UI" panose="020B0604030504040204" pitchFamily="50" charset="-128"/>
              </a:endParaRPr>
            </a:p>
          </p:txBody>
        </p:sp>
        <p:sp>
          <p:nvSpPr>
            <p:cNvPr id="32" name="テキスト ボックス 31">
              <a:extLst>
                <a:ext uri="{FF2B5EF4-FFF2-40B4-BE49-F238E27FC236}">
                  <a16:creationId xmlns:a16="http://schemas.microsoft.com/office/drawing/2014/main" id="{CE8C83F9-E912-4F5F-8738-34D96104E33C}"/>
                </a:ext>
              </a:extLst>
            </p:cNvPr>
            <p:cNvSpPr txBox="1"/>
            <p:nvPr/>
          </p:nvSpPr>
          <p:spPr>
            <a:xfrm>
              <a:off x="844675" y="4979869"/>
              <a:ext cx="301959" cy="275124"/>
            </a:xfrm>
            <a:prstGeom prst="rect">
              <a:avLst/>
            </a:prstGeom>
            <a:noFill/>
          </p:spPr>
          <p:txBody>
            <a:bodyPr wrap="none" rtlCol="0">
              <a:spAutoFit/>
            </a:bodyPr>
            <a:lstStyle/>
            <a:p>
              <a:pPr marL="0" marR="0" lvl="0" indent="0" algn="ctr" defTabSz="349912" rtl="0" eaLnBrk="1" fontAlgn="auto" latinLnBrk="0" hangingPunct="1">
                <a:lnSpc>
                  <a:spcPct val="100000"/>
                </a:lnSpc>
                <a:spcBef>
                  <a:spcPts val="0"/>
                </a:spcBef>
                <a:spcAft>
                  <a:spcPts val="0"/>
                </a:spcAft>
                <a:buClrTx/>
                <a:buSzTx/>
                <a:buFontTx/>
                <a:buNone/>
                <a:tabLst/>
                <a:defRPr/>
              </a:pPr>
              <a:r>
                <a:rPr kumimoji="1" lang="en-US" altLang="ja-JP" sz="675"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eiryo UI" panose="020B0604030504040204" pitchFamily="50" charset="-128"/>
                </a:rPr>
                <a:t>60</a:t>
              </a:r>
              <a:endParaRPr kumimoji="1" lang="ja-JP" altLang="en-US" sz="675"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eiryo UI" panose="020B0604030504040204" pitchFamily="50" charset="-128"/>
              </a:endParaRPr>
            </a:p>
          </p:txBody>
        </p:sp>
        <p:cxnSp>
          <p:nvCxnSpPr>
            <p:cNvPr id="33" name="直線矢印コネクタ 32">
              <a:extLst>
                <a:ext uri="{FF2B5EF4-FFF2-40B4-BE49-F238E27FC236}">
                  <a16:creationId xmlns:a16="http://schemas.microsoft.com/office/drawing/2014/main" id="{D95E462F-9954-4438-8631-1F66DF183486}"/>
                </a:ext>
              </a:extLst>
            </p:cNvPr>
            <p:cNvCxnSpPr>
              <a:endCxn id="15" idx="3"/>
            </p:cNvCxnSpPr>
            <p:nvPr/>
          </p:nvCxnSpPr>
          <p:spPr>
            <a:xfrm flipV="1">
              <a:off x="2163763" y="4841760"/>
              <a:ext cx="762649" cy="3162"/>
            </a:xfrm>
            <a:prstGeom prst="straightConnector1">
              <a:avLst/>
            </a:prstGeom>
            <a:noFill/>
            <a:ln w="25400" cap="flat" cmpd="sng" algn="ctr">
              <a:solidFill>
                <a:srgbClr val="C0504D"/>
              </a:solidFill>
              <a:prstDash val="solid"/>
              <a:headEnd type="arrow"/>
              <a:tailEnd type="arrow"/>
            </a:ln>
            <a:effectLst>
              <a:outerShdw blurRad="40000" dist="20000" dir="5400000" rotWithShape="0">
                <a:srgbClr val="000000">
                  <a:alpha val="38000"/>
                </a:srgbClr>
              </a:outerShdw>
            </a:effectLst>
          </p:spPr>
        </p:cxnSp>
        <p:sp>
          <p:nvSpPr>
            <p:cNvPr id="34" name="正方形/長方形 33">
              <a:extLst>
                <a:ext uri="{FF2B5EF4-FFF2-40B4-BE49-F238E27FC236}">
                  <a16:creationId xmlns:a16="http://schemas.microsoft.com/office/drawing/2014/main" id="{8F6B685E-CE50-46B8-AC2B-352B62650E06}"/>
                </a:ext>
              </a:extLst>
            </p:cNvPr>
            <p:cNvSpPr/>
            <p:nvPr/>
          </p:nvSpPr>
          <p:spPr>
            <a:xfrm>
              <a:off x="2163763" y="4444909"/>
              <a:ext cx="135181" cy="220052"/>
            </a:xfrm>
            <a:prstGeom prst="rect">
              <a:avLst/>
            </a:prstGeom>
            <a:solidFill>
              <a:sysClr val="window" lastClr="FFFFFF"/>
            </a:solidFill>
            <a:ln w="38100" cap="flat" cmpd="sng" algn="ctr">
              <a:solidFill>
                <a:srgbClr val="9BBB59"/>
              </a:solidFill>
              <a:prstDash val="sysDot"/>
            </a:ln>
            <a:effectLst/>
          </p:spPr>
          <p:txBody>
            <a:bodyPr rtlCol="0" anchor="ctr"/>
            <a:lstStyle/>
            <a:p>
              <a:pPr marL="0" marR="0" lvl="0" indent="0" algn="l" defTabSz="349912" rtl="0" eaLnBrk="1" fontAlgn="auto" latinLnBrk="0" hangingPunct="1">
                <a:lnSpc>
                  <a:spcPct val="100000"/>
                </a:lnSpc>
                <a:spcBef>
                  <a:spcPts val="0"/>
                </a:spcBef>
                <a:spcAft>
                  <a:spcPts val="0"/>
                </a:spcAft>
                <a:buClrTx/>
                <a:buSzTx/>
                <a:buFontTx/>
                <a:buNone/>
                <a:tabLst/>
                <a:defRPr/>
              </a:pPr>
              <a:endParaRPr kumimoji="1" lang="ja-JP" altLang="en-US" sz="675"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eiryo UI" panose="020B0604030504040204" pitchFamily="50" charset="-128"/>
              </a:endParaRPr>
            </a:p>
          </p:txBody>
        </p:sp>
        <p:sp>
          <p:nvSpPr>
            <p:cNvPr id="35" name="テキスト ボックス 34"/>
            <p:cNvSpPr txBox="1"/>
            <p:nvPr/>
          </p:nvSpPr>
          <p:spPr>
            <a:xfrm>
              <a:off x="252544" y="3656154"/>
              <a:ext cx="2118093" cy="3236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大阪府の健康寿命と平均寿命</a:t>
              </a:r>
              <a:endParaRPr kumimoji="1" lang="en-US" altLang="ja-JP" sz="9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6" name="テキスト ボックス 35"/>
            <p:cNvSpPr txBox="1"/>
            <p:nvPr/>
          </p:nvSpPr>
          <p:spPr>
            <a:xfrm>
              <a:off x="3697040" y="4776773"/>
              <a:ext cx="1222881" cy="58261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52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健康寿命：厚生労働省「都道府県別健康寿命」</a:t>
              </a:r>
              <a:r>
                <a:rPr kumimoji="1" lang="en-US" altLang="ja-JP" sz="52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lang="en-US" altLang="ja-JP" sz="52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2016</a:t>
              </a:r>
              <a:r>
                <a:rPr kumimoji="1" lang="ja-JP" altLang="en-US" sz="52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52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52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平均寿命：厚生労働省「都道府県別生命表の概況」</a:t>
              </a:r>
              <a:r>
                <a:rPr kumimoji="1" lang="en-US" altLang="ja-JP" sz="52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52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52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52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テキスト ボックス 36"/>
            <p:cNvSpPr txBox="1"/>
            <p:nvPr/>
          </p:nvSpPr>
          <p:spPr>
            <a:xfrm>
              <a:off x="3698312" y="4647962"/>
              <a:ext cx="355497" cy="24275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525"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eiryo UI" panose="020B0604030504040204" pitchFamily="50" charset="-128"/>
                </a:rPr>
                <a:t>出典</a:t>
              </a:r>
            </a:p>
          </p:txBody>
        </p:sp>
      </p:grpSp>
      <p:sp>
        <p:nvSpPr>
          <p:cNvPr id="38" name="角丸四角形 37"/>
          <p:cNvSpPr/>
          <p:nvPr/>
        </p:nvSpPr>
        <p:spPr>
          <a:xfrm>
            <a:off x="461803" y="1463178"/>
            <a:ext cx="2189529" cy="216723"/>
          </a:xfrm>
          <a:prstGeom prst="roundRect">
            <a:avLst>
              <a:gd name="adj" fmla="val 13522"/>
            </a:avLst>
          </a:prstGeom>
          <a:solidFill>
            <a:srgbClr val="92D050"/>
          </a:solidFill>
          <a:ln/>
        </p:spPr>
        <p:style>
          <a:lnRef idx="2">
            <a:schemeClr val="accent6"/>
          </a:lnRef>
          <a:fillRef idx="1">
            <a:schemeClr val="lt1"/>
          </a:fillRef>
          <a:effectRef idx="0">
            <a:schemeClr val="accent6"/>
          </a:effectRef>
          <a:fontRef idx="minor">
            <a:schemeClr val="dk1"/>
          </a:fontRef>
        </p:style>
        <p:txBody>
          <a:bodyPr wrap="squar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0" cap="none" spc="115"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10</a:t>
            </a:r>
            <a:r>
              <a:rPr kumimoji="1" lang="ja-JP" altLang="en-US" sz="1200" b="1" i="0" u="none" strike="noStrike" kern="0" cap="none" spc="115"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歳若返りとは？</a:t>
            </a:r>
            <a:endParaRPr kumimoji="1" lang="en-US" altLang="ja-JP" sz="1200" b="1" i="0" u="none" strike="noStrike" kern="0" cap="none" spc="115"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39" name="角丸四角形 38"/>
          <p:cNvSpPr/>
          <p:nvPr/>
        </p:nvSpPr>
        <p:spPr>
          <a:xfrm>
            <a:off x="254264" y="1811285"/>
            <a:ext cx="4241729" cy="914864"/>
          </a:xfrm>
          <a:prstGeom prst="roundRect">
            <a:avLst/>
          </a:prstGeom>
          <a:noFill/>
          <a:ln w="15875">
            <a:noFill/>
          </a:ln>
        </p:spPr>
        <p:style>
          <a:lnRef idx="2">
            <a:schemeClr val="accent6"/>
          </a:lnRef>
          <a:fillRef idx="1">
            <a:schemeClr val="lt1"/>
          </a:fillRef>
          <a:effectRef idx="0">
            <a:schemeClr val="accent6"/>
          </a:effectRef>
          <a:fontRef idx="minor">
            <a:schemeClr val="dk1"/>
          </a:fontRef>
        </p:style>
        <p:txBody>
          <a:bodyPr rtlCol="0" anchor="ctr"/>
          <a:lstStyle/>
          <a:p>
            <a:pPr marL="135731" marR="0" lvl="0" indent="-135731" algn="l" defTabSz="914400" rtl="0" eaLnBrk="1" fontAlgn="auto" latinLnBrk="0" hangingPunct="1">
              <a:lnSpc>
                <a:spcPts val="18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◆大阪府における平均寿命と健康寿命（日常生活に制限のない期間の平均）の差は約</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歳。</a:t>
            </a:r>
            <a:r>
              <a:rPr kumimoji="1" lang="ja-JP" altLang="en-US" sz="12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健康に影響がある期間が生じたとしても、いきいきと活動できるようにすることが重要。</a:t>
            </a:r>
            <a:endParaRPr kumimoji="1" lang="ja-JP" altLang="en-US" sz="12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a:p>
            <a:pPr marL="135731" marR="0" lvl="0" indent="-135731"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0" name="二等辺三角形 39"/>
          <p:cNvSpPr/>
          <p:nvPr/>
        </p:nvSpPr>
        <p:spPr>
          <a:xfrm>
            <a:off x="5238691" y="2017890"/>
            <a:ext cx="2962788" cy="1898021"/>
          </a:xfrm>
          <a:prstGeom prst="triangle">
            <a:avLst>
              <a:gd name="adj" fmla="val 48990"/>
            </a:avLst>
          </a:prstGeom>
          <a:no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65"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41" name="テキスト ボックス 40"/>
          <p:cNvSpPr txBox="1"/>
          <p:nvPr/>
        </p:nvSpPr>
        <p:spPr>
          <a:xfrm>
            <a:off x="6289491" y="2807696"/>
            <a:ext cx="789581"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相乗効果</a:t>
            </a:r>
          </a:p>
        </p:txBody>
      </p:sp>
      <p:sp>
        <p:nvSpPr>
          <p:cNvPr id="42" name="正方形/長方形 41"/>
          <p:cNvSpPr/>
          <p:nvPr/>
        </p:nvSpPr>
        <p:spPr>
          <a:xfrm>
            <a:off x="4454538" y="2803888"/>
            <a:ext cx="1582965" cy="245812"/>
          </a:xfrm>
          <a:prstGeom prst="rect">
            <a:avLst/>
          </a:prstGeom>
          <a:noFill/>
          <a:ln w="12700" cap="flat" cmpd="sng" algn="ctr">
            <a:noFill/>
            <a:prstDash val="solid"/>
            <a:miter lim="800000"/>
          </a:ln>
          <a:effectLst/>
        </p:spPr>
        <p:txBody>
          <a:bodyPr rtlCol="0" anchor="ctr"/>
          <a:lstStyle/>
          <a:p>
            <a:pPr marL="25602" marR="0" lvl="0" indent="-25602" algn="ctr" defTabSz="244934" rtl="0" eaLnBrk="1" fontAlgn="auto" latinLnBrk="0" hangingPunct="1">
              <a:lnSpc>
                <a:spcPct val="100000"/>
              </a:lnSpc>
              <a:spcBef>
                <a:spcPts val="0"/>
              </a:spcBef>
              <a:spcAft>
                <a:spcPts val="0"/>
              </a:spcAft>
              <a:buClrTx/>
              <a:buSzTx/>
              <a:buFontTx/>
              <a:buNone/>
              <a:tabLst/>
              <a:defRPr/>
            </a:pPr>
            <a:r>
              <a:rPr kumimoji="1" lang="ja-JP" altLang="en-US" sz="75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府民一人ひとりが健康への関心と理解を深め、健康寿命の延伸をめざす。</a:t>
            </a:r>
          </a:p>
        </p:txBody>
      </p:sp>
      <p:sp>
        <p:nvSpPr>
          <p:cNvPr id="43" name="テキスト ボックス 42"/>
          <p:cNvSpPr txBox="1"/>
          <p:nvPr/>
        </p:nvSpPr>
        <p:spPr>
          <a:xfrm>
            <a:off x="4698308" y="1594635"/>
            <a:ext cx="4316156" cy="276999"/>
          </a:xfrm>
          <a:prstGeom prst="rect">
            <a:avLst/>
          </a:prstGeom>
          <a:solidFill>
            <a:schemeClr val="bg1"/>
          </a:solidFill>
          <a:ln w="19050">
            <a:solidFill>
              <a:srgbClr val="92D05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いきいきと長く活躍できる「</a:t>
            </a:r>
            <a:r>
              <a:rPr kumimoji="1" lang="en-US" altLang="ja-JP" sz="12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10</a:t>
            </a:r>
            <a:r>
              <a:rPr kumimoji="1" lang="ja-JP" altLang="en-US" sz="12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歳若返り」の実現</a:t>
            </a:r>
            <a:endParaRPr kumimoji="1" lang="en-US" altLang="ja-JP" sz="12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44" name="台形 43"/>
          <p:cNvSpPr/>
          <p:nvPr/>
        </p:nvSpPr>
        <p:spPr>
          <a:xfrm>
            <a:off x="4607979" y="3960354"/>
            <a:ext cx="4224210" cy="840996"/>
          </a:xfrm>
          <a:prstGeom prst="trapezoid">
            <a:avLst>
              <a:gd name="adj" fmla="val 66652"/>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65"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45" name="上矢印 44"/>
          <p:cNvSpPr/>
          <p:nvPr/>
        </p:nvSpPr>
        <p:spPr>
          <a:xfrm>
            <a:off x="6601850" y="1873197"/>
            <a:ext cx="149086" cy="85458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65"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6" name="円弧 45"/>
          <p:cNvSpPr/>
          <p:nvPr/>
        </p:nvSpPr>
        <p:spPr>
          <a:xfrm>
            <a:off x="6363783" y="3115584"/>
            <a:ext cx="638021" cy="135098"/>
          </a:xfrm>
          <a:prstGeom prst="arc">
            <a:avLst>
              <a:gd name="adj1" fmla="val 10777143"/>
              <a:gd name="adj2" fmla="val 0"/>
            </a:avLst>
          </a:prstGeom>
          <a:noFill/>
          <a:ln w="38100" cap="flat" cmpd="sng" algn="ctr">
            <a:solidFill>
              <a:sysClr val="window" lastClr="FFFFFF">
                <a:lumMod val="50000"/>
              </a:sysClr>
            </a:solidFill>
            <a:prstDash val="solid"/>
            <a:miter lim="800000"/>
            <a:headEnd type="triangle" w="lg" len="med"/>
            <a:tailEnd type="triangle" w="lg" len="med"/>
          </a:ln>
          <a:effectLst/>
        </p:spPr>
        <p:txBody>
          <a:bodyPr rtlCol="0" anchor="ctr"/>
          <a:lstStyle/>
          <a:p>
            <a:pPr marL="0" marR="0" lvl="0" indent="0" algn="ctr" defTabSz="244934" rtl="0" eaLnBrk="1" fontAlgn="auto" latinLnBrk="0" hangingPunct="1">
              <a:lnSpc>
                <a:spcPct val="100000"/>
              </a:lnSpc>
              <a:spcBef>
                <a:spcPts val="0"/>
              </a:spcBef>
              <a:spcAft>
                <a:spcPts val="0"/>
              </a:spcAft>
              <a:buClrTx/>
              <a:buSzTx/>
              <a:buFontTx/>
              <a:buNone/>
              <a:tabLst/>
              <a:defRPr/>
            </a:pPr>
            <a:endParaRPr kumimoji="1" lang="ja-JP" altLang="en-US" sz="287" b="0" i="0" u="none" strike="noStrike" kern="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7" name="テキスト ボックス 46"/>
          <p:cNvSpPr txBox="1"/>
          <p:nvPr/>
        </p:nvSpPr>
        <p:spPr>
          <a:xfrm>
            <a:off x="6182736" y="4371339"/>
            <a:ext cx="1149886" cy="216110"/>
          </a:xfrm>
          <a:prstGeom prst="rect">
            <a:avLst/>
          </a:prstGeom>
          <a:noFill/>
          <a:ln>
            <a:solidFill>
              <a:schemeClr val="tx1"/>
            </a:solidFill>
            <a:prstDash val="solid"/>
          </a:ln>
        </p:spPr>
        <p:txBody>
          <a:bodyPr wrap="square" tIns="27000" bIns="27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先進技術の活用</a:t>
            </a:r>
          </a:p>
        </p:txBody>
      </p:sp>
      <p:sp>
        <p:nvSpPr>
          <p:cNvPr id="48" name="テキスト ボックス 47"/>
          <p:cNvSpPr txBox="1"/>
          <p:nvPr/>
        </p:nvSpPr>
        <p:spPr>
          <a:xfrm>
            <a:off x="4813608" y="1920427"/>
            <a:ext cx="1485906" cy="516192"/>
          </a:xfrm>
          <a:prstGeom prst="rect">
            <a:avLst/>
          </a:prstGeom>
          <a:noFill/>
          <a:ln w="12700">
            <a:solidFill>
              <a:schemeClr val="tx1"/>
            </a:solidFill>
            <a:prstDash val="sysDash"/>
          </a:ln>
        </p:spPr>
        <p:txBody>
          <a:bodyPr wrap="square" lIns="27000" tIns="27000" rIns="27000" bIns="27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健康づくりをすることは長く多様な活動ができることにつながり、多様な活動をすることは健康によい影響を与える。</a:t>
            </a:r>
          </a:p>
        </p:txBody>
      </p:sp>
      <p:sp>
        <p:nvSpPr>
          <p:cNvPr id="49" name="テキスト ボックス 48"/>
          <p:cNvSpPr txBox="1"/>
          <p:nvPr/>
        </p:nvSpPr>
        <p:spPr>
          <a:xfrm>
            <a:off x="7101586" y="1928612"/>
            <a:ext cx="1892621" cy="516192"/>
          </a:xfrm>
          <a:prstGeom prst="rect">
            <a:avLst/>
          </a:prstGeom>
          <a:noFill/>
          <a:ln w="12700">
            <a:solidFill>
              <a:schemeClr val="tx1"/>
            </a:solidFill>
            <a:prstDash val="sysDash"/>
          </a:ln>
        </p:spPr>
        <p:txBody>
          <a:bodyPr wrap="square" lIns="27000" tIns="27000" rIns="27000" bIns="27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多様な活動は、社会での役割やつながり、達成感・幸福感を生じ、それがさらなる活動や健康に好影響を及ぼすことが学術的な研究を通じて明らかになってきている。</a:t>
            </a:r>
          </a:p>
        </p:txBody>
      </p:sp>
      <p:grpSp>
        <p:nvGrpSpPr>
          <p:cNvPr id="50" name="グループ化 49"/>
          <p:cNvGrpSpPr/>
          <p:nvPr/>
        </p:nvGrpSpPr>
        <p:grpSpPr>
          <a:xfrm>
            <a:off x="4785547" y="3396438"/>
            <a:ext cx="4281595" cy="476810"/>
            <a:chOff x="7090294" y="5574172"/>
            <a:chExt cx="3068533" cy="283576"/>
          </a:xfrm>
        </p:grpSpPr>
        <p:sp>
          <p:nvSpPr>
            <p:cNvPr id="51" name="角丸四角形 50"/>
            <p:cNvSpPr/>
            <p:nvPr/>
          </p:nvSpPr>
          <p:spPr>
            <a:xfrm>
              <a:off x="8293381" y="5584389"/>
              <a:ext cx="264629" cy="262914"/>
            </a:xfrm>
            <a:prstGeom prst="roundRect">
              <a:avLst/>
            </a:prstGeom>
            <a:solidFill>
              <a:sysClr val="window" lastClr="FFFFFF"/>
            </a:solidFill>
            <a:ln w="12700" cap="flat" cmpd="sng" algn="ctr">
              <a:solidFill>
                <a:srgbClr val="A5A5A5"/>
              </a:solidFill>
              <a:prstDash val="solid"/>
              <a:miter lim="800000"/>
            </a:ln>
            <a:effectLst/>
          </p:spPr>
          <p:txBody>
            <a:bodyPr rot="0" spcFirstLastPara="0" vertOverflow="overflow" horzOverflow="overflow" vert="horz" wrap="square" lIns="0" tIns="12496" rIns="0" bIns="12496" numCol="1" spcCol="0" rtlCol="0" fromWordArt="0" anchor="ctr" anchorCtr="0" forceAA="0" compatLnSpc="1">
              <a:prstTxWarp prst="textNoShape">
                <a:avLst/>
              </a:prstTxWarp>
              <a:noAutofit/>
            </a:bodyPr>
            <a:lstStyle/>
            <a:p>
              <a:pPr marL="0" marR="0" lvl="0" indent="0" algn="ctr" defTabSz="489867" rtl="0" eaLnBrk="1" fontAlgn="auto" latinLnBrk="0" hangingPunct="1">
                <a:lnSpc>
                  <a:spcPct val="100000"/>
                </a:lnSpc>
                <a:spcBef>
                  <a:spcPts val="0"/>
                </a:spcBef>
                <a:spcAft>
                  <a:spcPts val="0"/>
                </a:spcAft>
                <a:buClrTx/>
                <a:buSzTx/>
                <a:buFontTx/>
                <a:buNone/>
                <a:tabLst/>
                <a:defRPr/>
              </a:pPr>
              <a:r>
                <a:rPr kumimoji="1" lang="ja-JP" altLang="en-US" sz="675"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仕事</a:t>
              </a:r>
            </a:p>
          </p:txBody>
        </p:sp>
        <p:sp>
          <p:nvSpPr>
            <p:cNvPr id="52" name="角丸四角形 51"/>
            <p:cNvSpPr/>
            <p:nvPr/>
          </p:nvSpPr>
          <p:spPr>
            <a:xfrm>
              <a:off x="9096637" y="5584388"/>
              <a:ext cx="264629" cy="262914"/>
            </a:xfrm>
            <a:prstGeom prst="roundRect">
              <a:avLst/>
            </a:prstGeom>
            <a:solidFill>
              <a:sysClr val="window" lastClr="FFFFFF"/>
            </a:solidFill>
            <a:ln w="12700" cap="flat" cmpd="sng" algn="ctr">
              <a:solidFill>
                <a:srgbClr val="A5A5A5"/>
              </a:solidFill>
              <a:prstDash val="solid"/>
              <a:miter lim="800000"/>
            </a:ln>
            <a:effectLst/>
          </p:spPr>
          <p:txBody>
            <a:bodyPr rot="0" spcFirstLastPara="0" vertOverflow="overflow" horzOverflow="overflow" vert="horz" wrap="square" lIns="0" tIns="12496" rIns="0" bIns="12496" numCol="1" spcCol="0" rtlCol="0" fromWordArt="0" anchor="ctr" anchorCtr="0" forceAA="0" compatLnSpc="1">
              <a:prstTxWarp prst="textNoShape">
                <a:avLst/>
              </a:prstTxWarp>
              <a:noAutofit/>
            </a:bodyPr>
            <a:lstStyle/>
            <a:p>
              <a:pPr marL="0" marR="0" lvl="0" indent="0" algn="ctr" defTabSz="489867" rtl="0" eaLnBrk="1" fontAlgn="auto" latinLnBrk="0" hangingPunct="1">
                <a:lnSpc>
                  <a:spcPct val="100000"/>
                </a:lnSpc>
                <a:spcBef>
                  <a:spcPts val="0"/>
                </a:spcBef>
                <a:spcAft>
                  <a:spcPts val="0"/>
                </a:spcAft>
                <a:buClrTx/>
                <a:buSzTx/>
                <a:buFontTx/>
                <a:buNone/>
                <a:tabLst/>
                <a:defRPr/>
              </a:pPr>
              <a:r>
                <a:rPr kumimoji="1" lang="ja-JP" altLang="en-US" sz="6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社会貢献</a:t>
              </a:r>
              <a:endParaRPr kumimoji="1" lang="en-US" altLang="ja-JP" sz="6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ctr" defTabSz="489867" rtl="0" eaLnBrk="1" fontAlgn="auto" latinLnBrk="0" hangingPunct="1">
                <a:lnSpc>
                  <a:spcPct val="100000"/>
                </a:lnSpc>
                <a:spcBef>
                  <a:spcPts val="0"/>
                </a:spcBef>
                <a:spcAft>
                  <a:spcPts val="0"/>
                </a:spcAft>
                <a:buClrTx/>
                <a:buSzTx/>
                <a:buFontTx/>
                <a:buNone/>
                <a:tabLst/>
                <a:defRPr/>
              </a:pPr>
              <a:r>
                <a:rPr kumimoji="1" lang="ja-JP" altLang="en-US" sz="6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活動</a:t>
              </a:r>
            </a:p>
          </p:txBody>
        </p:sp>
        <p:sp>
          <p:nvSpPr>
            <p:cNvPr id="53" name="角丸四角形 52"/>
            <p:cNvSpPr/>
            <p:nvPr/>
          </p:nvSpPr>
          <p:spPr>
            <a:xfrm>
              <a:off x="8826796" y="5584388"/>
              <a:ext cx="264629" cy="262914"/>
            </a:xfrm>
            <a:prstGeom prst="roundRect">
              <a:avLst/>
            </a:prstGeom>
            <a:solidFill>
              <a:sysClr val="window" lastClr="FFFFFF"/>
            </a:solidFill>
            <a:ln w="12700" cap="flat" cmpd="sng" algn="ctr">
              <a:solidFill>
                <a:srgbClr val="A5A5A5"/>
              </a:solidFill>
              <a:prstDash val="solid"/>
              <a:miter lim="800000"/>
            </a:ln>
            <a:effectLst/>
          </p:spPr>
          <p:txBody>
            <a:bodyPr rot="0" spcFirstLastPara="0" vertOverflow="overflow" horzOverflow="overflow" vert="horz" wrap="square" lIns="0" tIns="12496" rIns="0" bIns="12496" numCol="1" spcCol="0" rtlCol="0" fromWordArt="0" anchor="ctr" anchorCtr="0" forceAA="0" compatLnSpc="1">
              <a:prstTxWarp prst="textNoShape">
                <a:avLst/>
              </a:prstTxWarp>
              <a:noAutofit/>
            </a:bodyPr>
            <a:lstStyle/>
            <a:p>
              <a:pPr marL="0" marR="0" lvl="0" indent="0" algn="ctr" defTabSz="489867" rtl="0" eaLnBrk="1" fontAlgn="auto" latinLnBrk="0" hangingPunct="1">
                <a:lnSpc>
                  <a:spcPct val="100000"/>
                </a:lnSpc>
                <a:spcBef>
                  <a:spcPts val="0"/>
                </a:spcBef>
                <a:spcAft>
                  <a:spcPts val="0"/>
                </a:spcAft>
                <a:buClrTx/>
                <a:buSzTx/>
                <a:buFontTx/>
                <a:buNone/>
                <a:tabLst/>
                <a:defRPr/>
              </a:pPr>
              <a:r>
                <a:rPr kumimoji="1" lang="ja-JP" altLang="en-US" sz="6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地域活動</a:t>
              </a:r>
            </a:p>
          </p:txBody>
        </p:sp>
        <p:sp>
          <p:nvSpPr>
            <p:cNvPr id="54" name="角丸四角形 53"/>
            <p:cNvSpPr/>
            <p:nvPr/>
          </p:nvSpPr>
          <p:spPr>
            <a:xfrm>
              <a:off x="9624392" y="5592771"/>
              <a:ext cx="264629" cy="262914"/>
            </a:xfrm>
            <a:prstGeom prst="roundRect">
              <a:avLst/>
            </a:prstGeom>
            <a:solidFill>
              <a:sysClr val="window" lastClr="FFFFFF"/>
            </a:solidFill>
            <a:ln w="12700" cap="flat" cmpd="sng" algn="ctr">
              <a:solidFill>
                <a:srgbClr val="A5A5A5"/>
              </a:solidFill>
              <a:prstDash val="solid"/>
              <a:miter lim="800000"/>
            </a:ln>
            <a:effectLst/>
          </p:spPr>
          <p:txBody>
            <a:bodyPr rot="0" spcFirstLastPara="0" vertOverflow="overflow" horzOverflow="overflow" vert="horz" wrap="square" lIns="0" tIns="12496" rIns="0" bIns="12496" numCol="1" spcCol="0" rtlCol="0" fromWordArt="0" anchor="ctr" anchorCtr="0" forceAA="0" compatLnSpc="1">
              <a:prstTxWarp prst="textNoShape">
                <a:avLst/>
              </a:prstTxWarp>
              <a:noAutofit/>
            </a:bodyPr>
            <a:lstStyle/>
            <a:p>
              <a:pPr marL="0" marR="0" lvl="0" indent="0" algn="ctr" defTabSz="489867" rtl="0" eaLnBrk="1" fontAlgn="auto" latinLnBrk="0" hangingPunct="1">
                <a:lnSpc>
                  <a:spcPct val="100000"/>
                </a:lnSpc>
                <a:spcBef>
                  <a:spcPts val="0"/>
                </a:spcBef>
                <a:spcAft>
                  <a:spcPts val="0"/>
                </a:spcAft>
                <a:buClrTx/>
                <a:buSzTx/>
                <a:buFontTx/>
                <a:buNone/>
                <a:tabLst/>
                <a:defRPr/>
              </a:pPr>
              <a:r>
                <a:rPr kumimoji="1" lang="ja-JP" altLang="en-US" sz="6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家族・</a:t>
              </a:r>
              <a:endParaRPr kumimoji="1" lang="en-US" altLang="ja-JP" sz="6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ctr" defTabSz="489867" rtl="0" eaLnBrk="1" fontAlgn="auto" latinLnBrk="0" hangingPunct="1">
                <a:lnSpc>
                  <a:spcPct val="100000"/>
                </a:lnSpc>
                <a:spcBef>
                  <a:spcPts val="0"/>
                </a:spcBef>
                <a:spcAft>
                  <a:spcPts val="0"/>
                </a:spcAft>
                <a:buClrTx/>
                <a:buSzTx/>
                <a:buFontTx/>
                <a:buNone/>
                <a:tabLst/>
                <a:defRPr/>
              </a:pPr>
              <a:r>
                <a:rPr kumimoji="1" lang="ja-JP" altLang="en-US" sz="6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友人との交流</a:t>
              </a:r>
            </a:p>
          </p:txBody>
        </p:sp>
        <p:sp>
          <p:nvSpPr>
            <p:cNvPr id="55" name="角丸四角形 54"/>
            <p:cNvSpPr/>
            <p:nvPr/>
          </p:nvSpPr>
          <p:spPr>
            <a:xfrm>
              <a:off x="8565706" y="5584608"/>
              <a:ext cx="264629" cy="262914"/>
            </a:xfrm>
            <a:prstGeom prst="roundRect">
              <a:avLst/>
            </a:prstGeom>
            <a:solidFill>
              <a:sysClr val="window" lastClr="FFFFFF"/>
            </a:solidFill>
            <a:ln w="12700" cap="flat" cmpd="sng" algn="ctr">
              <a:solidFill>
                <a:srgbClr val="A5A5A5"/>
              </a:solidFill>
              <a:prstDash val="solid"/>
              <a:miter lim="800000"/>
            </a:ln>
            <a:effectLst/>
          </p:spPr>
          <p:txBody>
            <a:bodyPr rot="0" spcFirstLastPara="0" vertOverflow="overflow" horzOverflow="overflow" vert="horz" wrap="square" lIns="0" tIns="12496" rIns="0" bIns="12496" numCol="1" spcCol="0" rtlCol="0" fromWordArt="0" anchor="ctr" anchorCtr="0" forceAA="0" compatLnSpc="1">
              <a:prstTxWarp prst="textNoShape">
                <a:avLst/>
              </a:prstTxWarp>
              <a:noAutofit/>
            </a:bodyPr>
            <a:lstStyle/>
            <a:p>
              <a:pPr marL="0" marR="0" lvl="0" indent="0" algn="ctr" defTabSz="489867" rtl="0" eaLnBrk="1" fontAlgn="auto" latinLnBrk="0" hangingPunct="1">
                <a:lnSpc>
                  <a:spcPct val="100000"/>
                </a:lnSpc>
                <a:spcBef>
                  <a:spcPts val="0"/>
                </a:spcBef>
                <a:spcAft>
                  <a:spcPts val="0"/>
                </a:spcAft>
                <a:buClrTx/>
                <a:buSzTx/>
                <a:buFontTx/>
                <a:buNone/>
                <a:tabLst/>
                <a:defRPr/>
              </a:pPr>
              <a:r>
                <a:rPr kumimoji="1" lang="ja-JP" altLang="en-US" sz="675"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スポーツ</a:t>
              </a:r>
            </a:p>
          </p:txBody>
        </p:sp>
        <p:sp>
          <p:nvSpPr>
            <p:cNvPr id="56" name="角丸四角形 55"/>
            <p:cNvSpPr/>
            <p:nvPr/>
          </p:nvSpPr>
          <p:spPr>
            <a:xfrm>
              <a:off x="9357908" y="5592771"/>
              <a:ext cx="264629" cy="262914"/>
            </a:xfrm>
            <a:prstGeom prst="roundRect">
              <a:avLst/>
            </a:prstGeom>
            <a:solidFill>
              <a:sysClr val="window" lastClr="FFFFFF"/>
            </a:solidFill>
            <a:ln w="12700" cap="flat" cmpd="sng" algn="ctr">
              <a:solidFill>
                <a:srgbClr val="A5A5A5"/>
              </a:solidFill>
              <a:prstDash val="solid"/>
              <a:miter lim="800000"/>
            </a:ln>
            <a:effectLst/>
          </p:spPr>
          <p:txBody>
            <a:bodyPr rot="0" spcFirstLastPara="0" vertOverflow="overflow" horzOverflow="overflow" vert="horz" wrap="square" lIns="0" tIns="12496" rIns="0" bIns="12496" numCol="1" spcCol="0" rtlCol="0" fromWordArt="0" anchor="ctr" anchorCtr="0" forceAA="0" compatLnSpc="1">
              <a:prstTxWarp prst="textNoShape">
                <a:avLst/>
              </a:prstTxWarp>
              <a:noAutofit/>
            </a:bodyPr>
            <a:lstStyle/>
            <a:p>
              <a:pPr marL="0" marR="0" lvl="0" indent="0" algn="ctr" defTabSz="489867" rtl="0" eaLnBrk="1" fontAlgn="auto" latinLnBrk="0" hangingPunct="1">
                <a:lnSpc>
                  <a:spcPct val="100000"/>
                </a:lnSpc>
                <a:spcBef>
                  <a:spcPts val="0"/>
                </a:spcBef>
                <a:spcAft>
                  <a:spcPts val="0"/>
                </a:spcAft>
                <a:buClrTx/>
                <a:buSzTx/>
                <a:buFontTx/>
                <a:buNone/>
                <a:tabLst/>
                <a:defRPr/>
              </a:pPr>
              <a:r>
                <a:rPr kumimoji="1" lang="ja-JP" altLang="en-US" sz="675"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趣味・</a:t>
              </a:r>
              <a:endParaRPr kumimoji="1" lang="en-US" altLang="ja-JP" sz="675"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ctr" defTabSz="489867" rtl="0" eaLnBrk="1" fontAlgn="auto" latinLnBrk="0" hangingPunct="1">
                <a:lnSpc>
                  <a:spcPct val="100000"/>
                </a:lnSpc>
                <a:spcBef>
                  <a:spcPts val="0"/>
                </a:spcBef>
                <a:spcAft>
                  <a:spcPts val="0"/>
                </a:spcAft>
                <a:buClrTx/>
                <a:buSzTx/>
                <a:buFontTx/>
                <a:buNone/>
                <a:tabLst/>
                <a:defRPr/>
              </a:pPr>
              <a:r>
                <a:rPr kumimoji="1" lang="ja-JP" altLang="en-US" sz="675"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娯楽</a:t>
              </a:r>
            </a:p>
          </p:txBody>
        </p:sp>
        <p:sp>
          <p:nvSpPr>
            <p:cNvPr id="57" name="角丸四角形 56"/>
            <p:cNvSpPr/>
            <p:nvPr/>
          </p:nvSpPr>
          <p:spPr>
            <a:xfrm>
              <a:off x="9894198" y="5594834"/>
              <a:ext cx="264629" cy="262914"/>
            </a:xfrm>
            <a:prstGeom prst="roundRect">
              <a:avLst/>
            </a:prstGeom>
            <a:solidFill>
              <a:sysClr val="window" lastClr="FFFFFF"/>
            </a:solidFill>
            <a:ln w="12700" cap="flat" cmpd="sng" algn="ctr">
              <a:solidFill>
                <a:srgbClr val="A5A5A5"/>
              </a:solidFill>
              <a:prstDash val="solid"/>
              <a:miter lim="800000"/>
            </a:ln>
            <a:effectLst/>
          </p:spPr>
          <p:txBody>
            <a:bodyPr rot="0" spcFirstLastPara="0" vertOverflow="overflow" horzOverflow="overflow" vert="horz" wrap="square" lIns="0" tIns="12496" rIns="0" bIns="12496" numCol="1" spcCol="0" rtlCol="0" fromWordArt="0" anchor="ctr" anchorCtr="0" forceAA="0" compatLnSpc="1">
              <a:prstTxWarp prst="textNoShape">
                <a:avLst/>
              </a:prstTxWarp>
              <a:noAutofit/>
            </a:bodyPr>
            <a:lstStyle/>
            <a:p>
              <a:pPr marL="0" marR="0" lvl="0" indent="0" algn="ctr" defTabSz="489867" rtl="0" eaLnBrk="1" fontAlgn="auto" latinLnBrk="0" hangingPunct="1">
                <a:lnSpc>
                  <a:spcPct val="100000"/>
                </a:lnSpc>
                <a:spcBef>
                  <a:spcPts val="0"/>
                </a:spcBef>
                <a:spcAft>
                  <a:spcPts val="0"/>
                </a:spcAft>
                <a:buClrTx/>
                <a:buSzTx/>
                <a:buFontTx/>
                <a:buNone/>
                <a:tabLst/>
                <a:defRPr/>
              </a:pPr>
              <a:r>
                <a:rPr kumimoji="1" lang="ja-JP" altLang="en-US" sz="6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その他の</a:t>
              </a:r>
              <a:endParaRPr kumimoji="1" lang="en-US" altLang="ja-JP" sz="6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ctr" defTabSz="489867" rtl="0" eaLnBrk="1" fontAlgn="auto" latinLnBrk="0" hangingPunct="1">
                <a:lnSpc>
                  <a:spcPct val="100000"/>
                </a:lnSpc>
                <a:spcBef>
                  <a:spcPts val="0"/>
                </a:spcBef>
                <a:spcAft>
                  <a:spcPts val="0"/>
                </a:spcAft>
                <a:buClrTx/>
                <a:buSzTx/>
                <a:buFontTx/>
                <a:buNone/>
                <a:tabLst/>
                <a:defRPr/>
              </a:pPr>
              <a:r>
                <a:rPr kumimoji="1" lang="ja-JP" altLang="en-US" sz="6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活動</a:t>
              </a:r>
            </a:p>
          </p:txBody>
        </p:sp>
        <p:sp>
          <p:nvSpPr>
            <p:cNvPr id="58" name="角丸四角形 57"/>
            <p:cNvSpPr/>
            <p:nvPr/>
          </p:nvSpPr>
          <p:spPr>
            <a:xfrm>
              <a:off x="7090294" y="5584388"/>
              <a:ext cx="264629" cy="262914"/>
            </a:xfrm>
            <a:prstGeom prst="roundRect">
              <a:avLst/>
            </a:prstGeom>
            <a:solidFill>
              <a:sysClr val="window" lastClr="FFFFFF"/>
            </a:solidFill>
            <a:ln w="12700" cap="flat" cmpd="sng" algn="ctr">
              <a:solidFill>
                <a:srgbClr val="A5A5A5"/>
              </a:solidFill>
              <a:prstDash val="solid"/>
              <a:miter lim="800000"/>
            </a:ln>
            <a:effectLst/>
          </p:spPr>
          <p:txBody>
            <a:bodyPr rot="0" spcFirstLastPara="0" vertOverflow="overflow" horzOverflow="overflow" vert="horz" wrap="square" lIns="0" tIns="12496" rIns="0" bIns="12496" numCol="1" spcCol="0" rtlCol="0" fromWordArt="0" anchor="ctr" anchorCtr="0" forceAA="0" compatLnSpc="1">
              <a:prstTxWarp prst="textNoShape">
                <a:avLst/>
              </a:prstTxWarp>
              <a:noAutofit/>
            </a:bodyPr>
            <a:lstStyle/>
            <a:p>
              <a:pPr marL="0" marR="0" lvl="0" indent="0" algn="ctr" defTabSz="489867" rtl="0" eaLnBrk="1" fontAlgn="auto" latinLnBrk="0" hangingPunct="1">
                <a:lnSpc>
                  <a:spcPct val="100000"/>
                </a:lnSpc>
                <a:spcBef>
                  <a:spcPts val="0"/>
                </a:spcBef>
                <a:spcAft>
                  <a:spcPts val="0"/>
                </a:spcAft>
                <a:buClrTx/>
                <a:buSzTx/>
                <a:buFontTx/>
                <a:buNone/>
                <a:tabLst/>
                <a:defRPr/>
              </a:pPr>
              <a:r>
                <a:rPr kumimoji="1" lang="ja-JP" altLang="en-US" sz="6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生活習慣病の予防</a:t>
              </a:r>
            </a:p>
          </p:txBody>
        </p:sp>
        <p:sp>
          <p:nvSpPr>
            <p:cNvPr id="59" name="角丸四角形 58"/>
            <p:cNvSpPr/>
            <p:nvPr/>
          </p:nvSpPr>
          <p:spPr>
            <a:xfrm>
              <a:off x="7364508" y="5579415"/>
              <a:ext cx="264629" cy="262914"/>
            </a:xfrm>
            <a:prstGeom prst="roundRect">
              <a:avLst/>
            </a:prstGeom>
            <a:solidFill>
              <a:sysClr val="window" lastClr="FFFFFF"/>
            </a:solidFill>
            <a:ln w="12700" cap="flat" cmpd="sng" algn="ctr">
              <a:solidFill>
                <a:srgbClr val="A5A5A5"/>
              </a:solidFill>
              <a:prstDash val="solid"/>
              <a:miter lim="800000"/>
            </a:ln>
            <a:effectLst/>
          </p:spPr>
          <p:txBody>
            <a:bodyPr rot="0" spcFirstLastPara="0" vertOverflow="overflow" horzOverflow="overflow" vert="horz" wrap="square" lIns="0" tIns="12496" rIns="0" bIns="12496" numCol="1" spcCol="0" rtlCol="0" fromWordArt="0" anchor="ctr" anchorCtr="0" forceAA="0" compatLnSpc="1">
              <a:prstTxWarp prst="textNoShape">
                <a:avLst/>
              </a:prstTxWarp>
              <a:noAutofit/>
            </a:bodyPr>
            <a:lstStyle/>
            <a:p>
              <a:pPr marL="0" marR="0" lvl="0" indent="0" algn="ctr" defTabSz="489867" rtl="0" eaLnBrk="1" fontAlgn="auto" latinLnBrk="0" hangingPunct="1">
                <a:lnSpc>
                  <a:spcPct val="100000"/>
                </a:lnSpc>
                <a:spcBef>
                  <a:spcPts val="0"/>
                </a:spcBef>
                <a:spcAft>
                  <a:spcPts val="0"/>
                </a:spcAft>
                <a:buClrTx/>
                <a:buSzTx/>
                <a:buFontTx/>
                <a:buNone/>
                <a:tabLst/>
                <a:defRPr/>
              </a:pPr>
              <a:r>
                <a:rPr kumimoji="1" lang="ja-JP" altLang="en-US" sz="6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早期発見</a:t>
              </a:r>
              <a:endParaRPr kumimoji="1" lang="en-US" altLang="ja-JP" sz="6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ctr" defTabSz="489867" rtl="0" eaLnBrk="1" fontAlgn="auto" latinLnBrk="0" hangingPunct="1">
                <a:lnSpc>
                  <a:spcPct val="100000"/>
                </a:lnSpc>
                <a:spcBef>
                  <a:spcPts val="0"/>
                </a:spcBef>
                <a:spcAft>
                  <a:spcPts val="0"/>
                </a:spcAft>
                <a:buClrTx/>
                <a:buSzTx/>
                <a:buFontTx/>
                <a:buNone/>
                <a:tabLst/>
                <a:defRPr/>
              </a:pPr>
              <a:r>
                <a:rPr kumimoji="1" lang="ja-JP" altLang="en-US" sz="6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早期治療</a:t>
              </a:r>
            </a:p>
          </p:txBody>
        </p:sp>
        <p:sp>
          <p:nvSpPr>
            <p:cNvPr id="60" name="角丸四角形 59"/>
            <p:cNvSpPr/>
            <p:nvPr/>
          </p:nvSpPr>
          <p:spPr>
            <a:xfrm>
              <a:off x="7634094" y="5575189"/>
              <a:ext cx="264629" cy="262914"/>
            </a:xfrm>
            <a:prstGeom prst="roundRect">
              <a:avLst/>
            </a:prstGeom>
            <a:solidFill>
              <a:sysClr val="window" lastClr="FFFFFF"/>
            </a:solidFill>
            <a:ln w="12700" cap="flat" cmpd="sng" algn="ctr">
              <a:solidFill>
                <a:srgbClr val="A5A5A5"/>
              </a:solidFill>
              <a:prstDash val="solid"/>
              <a:miter lim="800000"/>
            </a:ln>
            <a:effectLst/>
          </p:spPr>
          <p:txBody>
            <a:bodyPr rot="0" spcFirstLastPara="0" vertOverflow="overflow" horzOverflow="overflow" vert="horz" wrap="square" lIns="0" tIns="12496" rIns="0" bIns="12496" numCol="1" spcCol="0" rtlCol="0" fromWordArt="0" anchor="ctr" anchorCtr="0" forceAA="0" compatLnSpc="1">
              <a:prstTxWarp prst="textNoShape">
                <a:avLst/>
              </a:prstTxWarp>
              <a:noAutofit/>
            </a:bodyPr>
            <a:lstStyle/>
            <a:p>
              <a:pPr marL="0" marR="0" lvl="0" indent="0" algn="ctr" defTabSz="489867" rtl="0" eaLnBrk="1" fontAlgn="auto" latinLnBrk="0" hangingPunct="1">
                <a:lnSpc>
                  <a:spcPct val="100000"/>
                </a:lnSpc>
                <a:spcBef>
                  <a:spcPts val="0"/>
                </a:spcBef>
                <a:spcAft>
                  <a:spcPts val="0"/>
                </a:spcAft>
                <a:buClrTx/>
                <a:buSzTx/>
                <a:buFontTx/>
                <a:buNone/>
                <a:tabLst/>
                <a:defRPr/>
              </a:pPr>
              <a:r>
                <a:rPr kumimoji="1" lang="ja-JP" altLang="en-US" sz="6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歯と口の健康づくり</a:t>
              </a:r>
            </a:p>
          </p:txBody>
        </p:sp>
        <p:sp>
          <p:nvSpPr>
            <p:cNvPr id="61" name="角丸四角形 60"/>
            <p:cNvSpPr/>
            <p:nvPr/>
          </p:nvSpPr>
          <p:spPr>
            <a:xfrm>
              <a:off x="7896950" y="5574172"/>
              <a:ext cx="264629" cy="262914"/>
            </a:xfrm>
            <a:prstGeom prst="roundRect">
              <a:avLst/>
            </a:prstGeom>
            <a:solidFill>
              <a:sysClr val="window" lastClr="FFFFFF"/>
            </a:solidFill>
            <a:ln w="12700" cap="flat" cmpd="sng" algn="ctr">
              <a:solidFill>
                <a:srgbClr val="A5A5A5"/>
              </a:solidFill>
              <a:prstDash val="solid"/>
              <a:miter lim="800000"/>
            </a:ln>
            <a:effectLst/>
          </p:spPr>
          <p:txBody>
            <a:bodyPr rot="0" spcFirstLastPara="0" vertOverflow="overflow" horzOverflow="overflow" vert="horz" wrap="square" lIns="0" tIns="12496" rIns="0" bIns="12496" numCol="1" spcCol="0" rtlCol="0" fromWordArt="0" anchor="ctr" anchorCtr="0" forceAA="0" compatLnSpc="1">
              <a:prstTxWarp prst="textNoShape">
                <a:avLst/>
              </a:prstTxWarp>
              <a:noAutofit/>
            </a:bodyPr>
            <a:lstStyle/>
            <a:p>
              <a:pPr marL="0" marR="0" lvl="0" indent="0" algn="ctr" defTabSz="489867" rtl="0" eaLnBrk="1" fontAlgn="auto" latinLnBrk="0" hangingPunct="1">
                <a:lnSpc>
                  <a:spcPct val="100000"/>
                </a:lnSpc>
                <a:spcBef>
                  <a:spcPts val="0"/>
                </a:spcBef>
                <a:spcAft>
                  <a:spcPts val="0"/>
                </a:spcAft>
                <a:buClrTx/>
                <a:buSzTx/>
                <a:buFontTx/>
                <a:buNone/>
                <a:tabLst/>
                <a:defRPr/>
              </a:pPr>
              <a:r>
                <a:rPr kumimoji="1" lang="ja-JP" altLang="en-US" sz="6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その他様々な健康づくり</a:t>
              </a:r>
            </a:p>
          </p:txBody>
        </p:sp>
      </p:grpSp>
      <p:sp>
        <p:nvSpPr>
          <p:cNvPr id="62" name="テキスト ボックス 61"/>
          <p:cNvSpPr txBox="1"/>
          <p:nvPr/>
        </p:nvSpPr>
        <p:spPr>
          <a:xfrm>
            <a:off x="7051747" y="3111622"/>
            <a:ext cx="863950" cy="216110"/>
          </a:xfrm>
          <a:prstGeom prst="rect">
            <a:avLst/>
          </a:prstGeom>
          <a:noFill/>
          <a:ln>
            <a:solidFill>
              <a:schemeClr val="tx1"/>
            </a:solidFill>
            <a:prstDash val="solid"/>
          </a:ln>
        </p:spPr>
        <p:txBody>
          <a:bodyPr wrap="square" tIns="27000" bIns="2700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多様な活動</a:t>
            </a:r>
          </a:p>
        </p:txBody>
      </p:sp>
      <p:sp>
        <p:nvSpPr>
          <p:cNvPr id="63" name="正方形/長方形 62"/>
          <p:cNvSpPr/>
          <p:nvPr/>
        </p:nvSpPr>
        <p:spPr>
          <a:xfrm>
            <a:off x="4495993" y="4632001"/>
            <a:ext cx="4589640" cy="122438"/>
          </a:xfrm>
          <a:prstGeom prst="rect">
            <a:avLst/>
          </a:prstGeom>
          <a:noFill/>
          <a:ln w="12700" cap="flat" cmpd="sng" algn="ctr">
            <a:noFill/>
            <a:prstDash val="solid"/>
            <a:miter lim="800000"/>
          </a:ln>
          <a:effectLst/>
        </p:spPr>
        <p:txBody>
          <a:bodyPr lIns="0" tIns="0" rIns="0" bIns="0" rtlCol="0" anchor="ctr"/>
          <a:lstStyle/>
          <a:p>
            <a:pPr marL="0" marR="0" lvl="0" indent="0" algn="ctr" defTabSz="489867" rtl="0" eaLnBrk="1" fontAlgn="auto" latinLnBrk="0" hangingPunct="1">
              <a:lnSpc>
                <a:spcPct val="100000"/>
              </a:lnSpc>
              <a:spcBef>
                <a:spcPts val="0"/>
              </a:spcBef>
              <a:spcAft>
                <a:spcPts val="0"/>
              </a:spcAft>
              <a:buClrTx/>
              <a:buSzTx/>
              <a:buFontTx/>
              <a:buNone/>
              <a:tabLst/>
              <a:defRPr/>
            </a:pPr>
            <a:r>
              <a:rPr kumimoji="1" lang="ja-JP" altLang="en-US" sz="788"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再生医療、ロボット、</a:t>
            </a:r>
            <a:r>
              <a:rPr kumimoji="1" lang="en-US" altLang="ja-JP" sz="788"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AI</a:t>
            </a:r>
            <a:r>
              <a:rPr kumimoji="1" lang="ja-JP" altLang="en-US" sz="788" b="0" i="0" u="none" strike="noStrike" kern="0" cap="none" spc="0" normalizeH="0" baseline="0" noProof="0" dirty="0" err="1">
                <a:ln>
                  <a:noFill/>
                </a:ln>
                <a:solidFill>
                  <a:prstClr val="black"/>
                </a:solidFill>
                <a:effectLst/>
                <a:uLnTx/>
                <a:uFillTx/>
                <a:latin typeface="Calibri" panose="020F0502020204030204"/>
                <a:ea typeface="ＭＳ Ｐゴシック" panose="020B0600070205080204" pitchFamily="50" charset="-128"/>
                <a:cs typeface="+mn-cs"/>
              </a:rPr>
              <a:t>、</a:t>
            </a:r>
            <a:r>
              <a:rPr kumimoji="1" lang="en-US" altLang="ja-JP" sz="788" b="0" i="0" u="none" strike="noStrike" kern="0" cap="none" spc="0" normalizeH="0" baseline="0" noProof="0" dirty="0" err="1">
                <a:ln>
                  <a:noFill/>
                </a:ln>
                <a:solidFill>
                  <a:prstClr val="black"/>
                </a:solidFill>
                <a:effectLst/>
                <a:uLnTx/>
                <a:uFillTx/>
                <a:latin typeface="Calibri" panose="020F0502020204030204"/>
                <a:ea typeface="ＭＳ Ｐゴシック" panose="020B0600070205080204" pitchFamily="50" charset="-128"/>
                <a:cs typeface="+mn-cs"/>
              </a:rPr>
              <a:t>IoT</a:t>
            </a:r>
            <a:r>
              <a:rPr kumimoji="1" lang="ja-JP" altLang="en-US" sz="788" b="0" i="0" u="none" strike="noStrike" kern="0" cap="none" spc="0" normalizeH="0" baseline="0" noProof="0" dirty="0" err="1">
                <a:ln>
                  <a:noFill/>
                </a:ln>
                <a:solidFill>
                  <a:prstClr val="black"/>
                </a:solidFill>
                <a:effectLst/>
                <a:uLnTx/>
                <a:uFillTx/>
                <a:latin typeface="Calibri" panose="020F0502020204030204"/>
                <a:ea typeface="ＭＳ Ｐゴシック" panose="020B0600070205080204" pitchFamily="50" charset="-128"/>
                <a:cs typeface="+mn-cs"/>
              </a:rPr>
              <a:t>、</a:t>
            </a:r>
            <a:r>
              <a:rPr kumimoji="1" lang="en-US" altLang="ja-JP" sz="788"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VR</a:t>
            </a:r>
            <a:r>
              <a:rPr kumimoji="1" lang="ja-JP" altLang="en-US" sz="788"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en-US" altLang="ja-JP" sz="788"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AR</a:t>
            </a:r>
            <a:r>
              <a:rPr kumimoji="1" lang="ja-JP" altLang="en-US" sz="788" b="0" i="0" u="none" strike="noStrike" kern="0" cap="none" spc="0" normalizeH="0" baseline="0" noProof="0" dirty="0" err="1">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788"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アンチエイジング</a:t>
            </a:r>
            <a:r>
              <a:rPr kumimoji="1" lang="en-US" altLang="ja-JP" sz="788"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788"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機能的な衰えの予防→心身に好影響</a:t>
            </a:r>
            <a:r>
              <a:rPr kumimoji="1" lang="en-US" altLang="ja-JP" sz="788"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788"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など</a:t>
            </a:r>
          </a:p>
        </p:txBody>
      </p:sp>
      <p:sp>
        <p:nvSpPr>
          <p:cNvPr id="64" name="テキスト ボックス 63"/>
          <p:cNvSpPr txBox="1"/>
          <p:nvPr/>
        </p:nvSpPr>
        <p:spPr>
          <a:xfrm>
            <a:off x="4582069" y="2481348"/>
            <a:ext cx="4316156" cy="21929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25"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「健康づくり」と「多様な活動」を進めることで、「</a:t>
            </a:r>
            <a:r>
              <a:rPr kumimoji="1" lang="en-US" altLang="ja-JP" sz="825"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10</a:t>
            </a:r>
            <a:r>
              <a:rPr kumimoji="1" lang="ja-JP" altLang="en-US" sz="825"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歳若返り」の実現をめざす</a:t>
            </a:r>
          </a:p>
        </p:txBody>
      </p:sp>
      <p:sp>
        <p:nvSpPr>
          <p:cNvPr id="65" name="正方形/長方形 64"/>
          <p:cNvSpPr/>
          <p:nvPr/>
        </p:nvSpPr>
        <p:spPr>
          <a:xfrm>
            <a:off x="7377200" y="2840269"/>
            <a:ext cx="1661119" cy="213406"/>
          </a:xfrm>
          <a:prstGeom prst="rect">
            <a:avLst/>
          </a:prstGeom>
          <a:noFill/>
          <a:ln w="12700" cap="flat" cmpd="sng" algn="ctr">
            <a:noFill/>
            <a:prstDash val="solid"/>
            <a:miter lim="800000"/>
          </a:ln>
          <a:effectLst/>
        </p:spPr>
        <p:txBody>
          <a:bodyPr rtlCol="0" anchor="ctr"/>
          <a:lstStyle/>
          <a:p>
            <a:pPr marL="25602" marR="0" lvl="0" indent="-25602" algn="ctr" defTabSz="914400" rtl="0" eaLnBrk="1" fontAlgn="auto" latinLnBrk="0" hangingPunct="1">
              <a:lnSpc>
                <a:spcPct val="100000"/>
              </a:lnSpc>
              <a:spcBef>
                <a:spcPts val="0"/>
              </a:spcBef>
              <a:spcAft>
                <a:spcPts val="0"/>
              </a:spcAft>
              <a:buClrTx/>
              <a:buSzTx/>
              <a:buFontTx/>
              <a:buNone/>
              <a:tabLst/>
              <a:defRPr/>
            </a:pPr>
            <a:r>
              <a:rPr kumimoji="1" lang="ja-JP" altLang="en-US" sz="75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加齢等により健康に影響が生じても</a:t>
            </a:r>
          </a:p>
          <a:p>
            <a:pPr marL="25602" marR="0" lvl="0" indent="-25602" algn="ctr" defTabSz="914400" rtl="0" eaLnBrk="1" fontAlgn="auto" latinLnBrk="0" hangingPunct="1">
              <a:lnSpc>
                <a:spcPct val="100000"/>
              </a:lnSpc>
              <a:spcBef>
                <a:spcPts val="0"/>
              </a:spcBef>
              <a:spcAft>
                <a:spcPts val="0"/>
              </a:spcAft>
              <a:buClrTx/>
              <a:buSzTx/>
              <a:buFontTx/>
              <a:buNone/>
              <a:tabLst/>
              <a:defRPr/>
            </a:pPr>
            <a:r>
              <a:rPr kumimoji="1" lang="ja-JP" altLang="en-US" sz="75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いつまでも活動できる環境をめざす。</a:t>
            </a:r>
          </a:p>
        </p:txBody>
      </p:sp>
      <p:sp>
        <p:nvSpPr>
          <p:cNvPr id="66" name="テキスト ボックス 65"/>
          <p:cNvSpPr txBox="1"/>
          <p:nvPr/>
        </p:nvSpPr>
        <p:spPr>
          <a:xfrm>
            <a:off x="4578397" y="4187744"/>
            <a:ext cx="4442002" cy="219291"/>
          </a:xfrm>
          <a:prstGeom prst="rect">
            <a:avLst/>
          </a:prstGeom>
          <a:noFill/>
          <a:ln>
            <a:noFill/>
            <a:prstDash val="sysDash"/>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25"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先進技術を活用して、健康づくりや多様な活動につながる</a:t>
            </a:r>
            <a:r>
              <a:rPr kumimoji="1" lang="ja-JP" altLang="en-US" sz="825"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rPr>
              <a:t>取組を</a:t>
            </a:r>
            <a:r>
              <a:rPr kumimoji="1" lang="ja-JP" altLang="en-US" sz="825"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さらに充実・拡大</a:t>
            </a:r>
          </a:p>
        </p:txBody>
      </p:sp>
      <p:sp>
        <p:nvSpPr>
          <p:cNvPr id="67" name="二等辺三角形 66"/>
          <p:cNvSpPr/>
          <p:nvPr/>
        </p:nvSpPr>
        <p:spPr>
          <a:xfrm>
            <a:off x="5997021" y="2773426"/>
            <a:ext cx="431237" cy="27416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65"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cxnSp>
        <p:nvCxnSpPr>
          <p:cNvPr id="68" name="直線コネクタ 67"/>
          <p:cNvCxnSpPr/>
          <p:nvPr/>
        </p:nvCxnSpPr>
        <p:spPr>
          <a:xfrm>
            <a:off x="6125558" y="2737183"/>
            <a:ext cx="1135067" cy="1090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sp>
        <p:nvSpPr>
          <p:cNvPr id="69" name="二等辺三角形 68"/>
          <p:cNvSpPr/>
          <p:nvPr/>
        </p:nvSpPr>
        <p:spPr>
          <a:xfrm>
            <a:off x="6986446" y="2807792"/>
            <a:ext cx="431237" cy="27416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65"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70" name="テキスト ボックス 69"/>
          <p:cNvSpPr txBox="1"/>
          <p:nvPr/>
        </p:nvSpPr>
        <p:spPr>
          <a:xfrm>
            <a:off x="5458339" y="3117125"/>
            <a:ext cx="853801" cy="216110"/>
          </a:xfrm>
          <a:prstGeom prst="rect">
            <a:avLst/>
          </a:prstGeom>
          <a:noFill/>
          <a:ln>
            <a:solidFill>
              <a:schemeClr val="tx1"/>
            </a:solidFill>
            <a:prstDash val="solid"/>
          </a:ln>
        </p:spPr>
        <p:txBody>
          <a:bodyPr wrap="square" tIns="27000" bIns="2700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健康づくり</a:t>
            </a:r>
          </a:p>
        </p:txBody>
      </p:sp>
      <p:sp>
        <p:nvSpPr>
          <p:cNvPr id="71" name="二等辺三角形 70"/>
          <p:cNvSpPr/>
          <p:nvPr/>
        </p:nvSpPr>
        <p:spPr>
          <a:xfrm>
            <a:off x="7090086" y="3891042"/>
            <a:ext cx="431237" cy="27416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65"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72" name="二等辺三角形 71"/>
          <p:cNvSpPr/>
          <p:nvPr/>
        </p:nvSpPr>
        <p:spPr>
          <a:xfrm>
            <a:off x="5932546" y="3878833"/>
            <a:ext cx="431237" cy="27416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65"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73" name="テキスト ボックス 72"/>
          <p:cNvSpPr txBox="1"/>
          <p:nvPr/>
        </p:nvSpPr>
        <p:spPr>
          <a:xfrm>
            <a:off x="328277" y="3904959"/>
            <a:ext cx="4279702" cy="1323439"/>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143729" marR="0" lvl="0" indent="-143729" algn="l" defTabSz="489513" rtl="0" eaLnBrk="1" fontAlgn="auto" latinLnBrk="0" hangingPunct="1">
              <a:lnSpc>
                <a:spcPts val="2400"/>
              </a:lnSpc>
              <a:spcBef>
                <a:spcPts val="0"/>
              </a:spcBef>
              <a:spcAft>
                <a:spcPts val="0"/>
              </a:spcAft>
              <a:buClrTx/>
              <a:buSzTx/>
              <a:buFontTx/>
              <a:buNone/>
              <a:tabLst/>
              <a:defRPr/>
            </a:pPr>
            <a:r>
              <a:rPr kumimoji="1"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◆このため、</a:t>
            </a:r>
            <a:r>
              <a:rPr lang="ja-JP" altLang="en-US" sz="1200" kern="0" dirty="0" err="1">
                <a:solidFill>
                  <a:prstClr val="black"/>
                </a:solidFill>
                <a:latin typeface="Meiryo UI" panose="020B0604030504040204" pitchFamily="50" charset="-128"/>
                <a:ea typeface="Meiryo UI" panose="020B0604030504040204" pitchFamily="50" charset="-128"/>
              </a:rPr>
              <a:t>めざ</a:t>
            </a:r>
            <a:r>
              <a:rPr kumimoji="1"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すべき「</a:t>
            </a:r>
            <a:r>
              <a:rPr kumimoji="1" lang="en-US" altLang="ja-JP"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a:t>
            </a:r>
            <a:r>
              <a:rPr kumimoji="1"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歳若返り」を　健康寿命の延伸に加え、</a:t>
            </a:r>
            <a:endParaRPr kumimoji="1" lang="en-US" altLang="ja-JP"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43729" marR="0" lvl="0" indent="-143729" algn="l" defTabSz="489513" rtl="0" eaLnBrk="1" fontAlgn="auto" latinLnBrk="0" hangingPunct="1">
              <a:lnSpc>
                <a:spcPts val="2400"/>
              </a:lnSpc>
              <a:spcBef>
                <a:spcPts val="0"/>
              </a:spcBef>
              <a:spcAft>
                <a:spcPts val="0"/>
              </a:spcAft>
              <a:buClrTx/>
              <a:buSzTx/>
              <a:buFontTx/>
              <a:buNone/>
              <a:tabLst/>
              <a:defRPr/>
            </a:pPr>
            <a:endParaRPr kumimoji="1" lang="en-US" altLang="ja-JP"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43729" marR="0" lvl="0" indent="-143729" algn="l" defTabSz="489513" rtl="0" eaLnBrk="1" fontAlgn="auto" latinLnBrk="0" hangingPunct="1">
              <a:lnSpc>
                <a:spcPts val="2400"/>
              </a:lnSpc>
              <a:spcBef>
                <a:spcPts val="0"/>
              </a:spcBef>
              <a:spcAft>
                <a:spcPts val="0"/>
              </a:spcAft>
              <a:buClrTx/>
              <a:buSzTx/>
              <a:buFontTx/>
              <a:buNone/>
              <a:tabLst/>
              <a:defRPr/>
            </a:pPr>
            <a:endParaRPr kumimoji="1" lang="en-US" altLang="ja-JP"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43729" marR="0" lvl="0" indent="-143729" algn="l" defTabSz="489513" rtl="0" eaLnBrk="1" fontAlgn="auto" latinLnBrk="0" hangingPunct="1">
              <a:lnSpc>
                <a:spcPts val="2400"/>
              </a:lnSpc>
              <a:spcBef>
                <a:spcPts val="0"/>
              </a:spcBef>
              <a:spcAft>
                <a:spcPts val="0"/>
              </a:spcAft>
              <a:buClrTx/>
              <a:buSzTx/>
              <a:buFontTx/>
              <a:buNone/>
              <a:tabLst/>
              <a:defRPr/>
            </a:pPr>
            <a:r>
              <a:rPr kumimoji="1" lang="ja-JP" altLang="en-US" sz="12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と定義。</a:t>
            </a:r>
            <a:endParaRPr kumimoji="1" lang="ja-JP" altLang="en-US" sz="1200" b="0" i="0" u="sng"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4" name="テキスト ボックス 73"/>
          <p:cNvSpPr txBox="1"/>
          <p:nvPr/>
        </p:nvSpPr>
        <p:spPr>
          <a:xfrm>
            <a:off x="696631" y="4264283"/>
            <a:ext cx="3348604" cy="646331"/>
          </a:xfrm>
          <a:prstGeom prst="rect">
            <a:avLst/>
          </a:prstGeom>
          <a:solidFill>
            <a:schemeClr val="accent1"/>
          </a:solidFill>
          <a:ln>
            <a:solidFill>
              <a:schemeClr val="accent1"/>
            </a:solidFill>
          </a:ln>
        </p:spPr>
        <p:style>
          <a:lnRef idx="3">
            <a:schemeClr val="lt1"/>
          </a:lnRef>
          <a:fillRef idx="1">
            <a:schemeClr val="accent1"/>
          </a:fillRef>
          <a:effectRef idx="1">
            <a:schemeClr val="accent1"/>
          </a:effectRef>
          <a:fontRef idx="minor">
            <a:schemeClr val="lt1"/>
          </a:fontRef>
        </p:style>
        <p:txBody>
          <a:bodyPr wrap="square" rtlCol="0" anchor="ctr">
            <a:spAutoFit/>
          </a:bodyPr>
          <a:lstStyle/>
          <a:p>
            <a:pPr marL="143729" marR="0" lvl="0" indent="-143729" algn="ctr" defTabSz="489513" rtl="0" eaLnBrk="1" fontAlgn="auto" latinLnBrk="0" hangingPunct="1">
              <a:lnSpc>
                <a:spcPct val="150000"/>
              </a:lnSpc>
              <a:spcBef>
                <a:spcPts val="0"/>
              </a:spcBef>
              <a:spcAft>
                <a:spcPts val="0"/>
              </a:spcAft>
              <a:buClrTx/>
              <a:buSzTx/>
              <a:buFontTx/>
              <a:buNone/>
              <a:tabLst/>
              <a:defRPr/>
            </a:pPr>
            <a:r>
              <a:rPr kumimoji="1" lang="ja-JP" altLang="en-US" sz="1200" b="1" i="0" u="sng"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健康状態に応じて、誰もが生涯を通じ、</a:t>
            </a:r>
            <a:endParaRPr kumimoji="1" lang="en-US" altLang="ja-JP" sz="1200" b="1" i="0" u="sng"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43729" marR="0" lvl="0" indent="-143729" algn="ctr" defTabSz="489513" rtl="0" eaLnBrk="1" fontAlgn="auto" latinLnBrk="0" hangingPunct="1">
              <a:lnSpc>
                <a:spcPct val="150000"/>
              </a:lnSpc>
              <a:spcBef>
                <a:spcPts val="0"/>
              </a:spcBef>
              <a:spcAft>
                <a:spcPts val="0"/>
              </a:spcAft>
              <a:buClrTx/>
              <a:buSzTx/>
              <a:buFontTx/>
              <a:buNone/>
              <a:tabLst/>
              <a:defRPr/>
            </a:pPr>
            <a:r>
              <a:rPr kumimoji="1" lang="ja-JP" altLang="en-US" sz="1200" b="1" i="0" u="sng"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自らの意思に基づき活動的に生活できる。</a:t>
            </a:r>
            <a:endParaRPr kumimoji="1" lang="en-US" altLang="ja-JP" sz="1200" b="1" i="0" u="sng"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5" name="テキスト ボックス 74"/>
          <p:cNvSpPr txBox="1"/>
          <p:nvPr/>
        </p:nvSpPr>
        <p:spPr>
          <a:xfrm>
            <a:off x="4418922" y="5005419"/>
            <a:ext cx="4642450" cy="1084912"/>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7</a:t>
            </a:r>
            <a:r>
              <a:rPr kumimoji="1" lang="ja-JP" altLang="en-US" sz="1200" b="1" i="0" u="none" strike="noStrike" kern="1200" cap="none" spc="0" normalizeH="0" baseline="0" noProof="0" dirty="0" err="1">
                <a:ln>
                  <a:noFill/>
                </a:ln>
                <a:solidFill>
                  <a:prstClr val="black"/>
                </a:solidFill>
                <a:effectLst/>
                <a:uLnTx/>
                <a:uFillTx/>
                <a:latin typeface="Calibri" panose="020F0502020204030204"/>
                <a:ea typeface="ＭＳ Ｐゴシック" panose="020B0600070205080204" pitchFamily="50" charset="-128"/>
                <a:cs typeface="+mn-cs"/>
              </a:rPr>
              <a:t>つ</a:t>
            </a:r>
            <a:r>
              <a:rPr kumimoji="1" lang="ja-JP" altLang="en-US" sz="1050" b="1" i="0" u="none" strike="noStrike" kern="1200" cap="none" spc="0" normalizeH="0" baseline="0" noProof="0" dirty="0" err="1">
                <a:ln>
                  <a:noFill/>
                </a:ln>
                <a:solidFill>
                  <a:schemeClr val="tx1"/>
                </a:solidFill>
                <a:effectLst/>
                <a:uLnTx/>
                <a:uFillTx/>
                <a:latin typeface="Calibri" panose="020F0502020204030204"/>
                <a:ea typeface="ＭＳ Ｐゴシック" panose="020B0600070205080204" pitchFamily="50" charset="-128"/>
                <a:cs typeface="+mn-cs"/>
              </a:rPr>
              <a:t>の</a:t>
            </a:r>
            <a:r>
              <a:rPr kumimoji="1" lang="ja-JP" altLang="en-US" sz="1050" b="1" i="0" u="none" strike="noStrike" kern="1200" cap="none" spc="0" normalizeH="0" baseline="0" noProof="0" dirty="0">
                <a:ln>
                  <a:noFill/>
                </a:ln>
                <a:solidFill>
                  <a:schemeClr val="tx1"/>
                </a:solidFill>
                <a:effectLst/>
                <a:uLnTx/>
                <a:uFillTx/>
                <a:latin typeface="Calibri" panose="020F0502020204030204"/>
                <a:ea typeface="ＭＳ Ｐゴシック" panose="020B0600070205080204" pitchFamily="50" charset="-128"/>
                <a:cs typeface="+mn-cs"/>
              </a:rPr>
              <a:t>取組分野</a:t>
            </a:r>
            <a:endParaRPr kumimoji="1" lang="en-US" altLang="ja-JP" sz="1050" b="1" i="0" u="none" strike="noStrike" kern="1200" cap="none" spc="0" normalizeH="0" baseline="0" noProof="0" dirty="0">
              <a:ln>
                <a:noFill/>
              </a:ln>
              <a:solidFill>
                <a:schemeClr val="tx1"/>
              </a:solidFill>
              <a:effectLst/>
              <a:uLnTx/>
              <a:uFillTx/>
              <a:latin typeface="Calibri" panose="020F0502020204030204"/>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05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05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05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05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05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77" name="角丸四角形 76"/>
          <p:cNvSpPr/>
          <p:nvPr/>
        </p:nvSpPr>
        <p:spPr>
          <a:xfrm>
            <a:off x="4444864" y="5263304"/>
            <a:ext cx="570168" cy="672305"/>
          </a:xfrm>
          <a:prstGeom prst="roundRect">
            <a:avLst/>
          </a:prstGeom>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27000" tIns="27000" rIns="27000" bIns="27000" numCol="1" spcCol="0" rtlCol="0" fromWordArt="0" anchor="ctr" anchorCtr="0" forceAA="0" compatLnSpc="1">
            <a:prstTxWarp prst="textNoShape">
              <a:avLst/>
            </a:prstTxWarp>
            <a:noAutofit/>
          </a:bodyPr>
          <a:lstStyle/>
          <a:p>
            <a:pPr marL="0" marR="0" lvl="0" indent="0" algn="ctr" defTabSz="489867" rtl="0" eaLnBrk="1" fontAlgn="auto" latinLnBrk="0" hangingPunct="1">
              <a:lnSpc>
                <a:spcPct val="100000"/>
              </a:lnSpc>
              <a:spcBef>
                <a:spcPts val="0"/>
              </a:spcBef>
              <a:spcAft>
                <a:spcPts val="0"/>
              </a:spcAft>
              <a:buClrTx/>
              <a:buSzTx/>
              <a:buFontTx/>
              <a:buNone/>
              <a:tabLst/>
              <a:defRPr/>
            </a:pPr>
            <a:r>
              <a:rPr kumimoji="1" lang="ja-JP" altLang="en-US" sz="1050" b="1"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運動と笑い、音楽</a:t>
            </a:r>
          </a:p>
        </p:txBody>
      </p:sp>
      <p:sp>
        <p:nvSpPr>
          <p:cNvPr id="78" name="角丸四角形 77"/>
          <p:cNvSpPr/>
          <p:nvPr/>
        </p:nvSpPr>
        <p:spPr>
          <a:xfrm>
            <a:off x="5102085" y="5267088"/>
            <a:ext cx="570168" cy="672305"/>
          </a:xfrm>
          <a:prstGeom prst="roundRect">
            <a:avLst/>
          </a:prstGeom>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27000" tIns="27000" rIns="27000" bIns="27000" numCol="1" spcCol="0" rtlCol="0" fromWordArt="0" anchor="ctr" anchorCtr="0" forceAA="0" compatLnSpc="1">
            <a:prstTxWarp prst="textNoShape">
              <a:avLst/>
            </a:prstTxWarp>
            <a:noAutofit/>
          </a:bodyPr>
          <a:lstStyle/>
          <a:p>
            <a:pPr marL="0" marR="0" lvl="0" indent="0" algn="ctr" defTabSz="489867" rtl="0" eaLnBrk="1" fontAlgn="auto" latinLnBrk="0" hangingPunct="1">
              <a:lnSpc>
                <a:spcPct val="100000"/>
              </a:lnSpc>
              <a:spcBef>
                <a:spcPts val="0"/>
              </a:spcBef>
              <a:spcAft>
                <a:spcPts val="0"/>
              </a:spcAft>
              <a:buClrTx/>
              <a:buSzTx/>
              <a:buFontTx/>
              <a:buNone/>
              <a:tabLst/>
              <a:defRPr/>
            </a:pPr>
            <a:r>
              <a:rPr kumimoji="1" lang="ja-JP" altLang="en-US" sz="1050" b="1"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口の</a:t>
            </a:r>
            <a:endParaRPr kumimoji="1" lang="en-US" altLang="ja-JP" sz="1050" b="1"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ctr" defTabSz="489867" rtl="0" eaLnBrk="1" fontAlgn="auto" latinLnBrk="0" hangingPunct="1">
              <a:lnSpc>
                <a:spcPct val="100000"/>
              </a:lnSpc>
              <a:spcBef>
                <a:spcPts val="0"/>
              </a:spcBef>
              <a:spcAft>
                <a:spcPts val="0"/>
              </a:spcAft>
              <a:buClrTx/>
              <a:buSzTx/>
              <a:buFontTx/>
              <a:buNone/>
              <a:tabLst/>
              <a:defRPr/>
            </a:pPr>
            <a:r>
              <a:rPr kumimoji="1" lang="ja-JP" altLang="en-US" sz="1050" b="1"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健康、食</a:t>
            </a:r>
          </a:p>
        </p:txBody>
      </p:sp>
      <p:sp>
        <p:nvSpPr>
          <p:cNvPr id="79" name="角丸四角形 78"/>
          <p:cNvSpPr/>
          <p:nvPr/>
        </p:nvSpPr>
        <p:spPr>
          <a:xfrm>
            <a:off x="5764052" y="5266572"/>
            <a:ext cx="570168" cy="672305"/>
          </a:xfrm>
          <a:prstGeom prst="roundRect">
            <a:avLst/>
          </a:prstGeom>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27000" tIns="27000" rIns="27000" bIns="27000" numCol="1" spcCol="0" rtlCol="0" fromWordArt="0" anchor="ctr" anchorCtr="0" forceAA="0" compatLnSpc="1">
            <a:prstTxWarp prst="textNoShape">
              <a:avLst/>
            </a:prstTxWarp>
            <a:noAutofit/>
          </a:bodyPr>
          <a:lstStyle/>
          <a:p>
            <a:pPr marL="0" marR="0" lvl="0" indent="0" algn="ctr" defTabSz="489867" rtl="0" eaLnBrk="1" fontAlgn="auto" latinLnBrk="0" hangingPunct="1">
              <a:lnSpc>
                <a:spcPct val="100000"/>
              </a:lnSpc>
              <a:spcBef>
                <a:spcPts val="0"/>
              </a:spcBef>
              <a:spcAft>
                <a:spcPts val="0"/>
              </a:spcAft>
              <a:buClrTx/>
              <a:buSzTx/>
              <a:buFontTx/>
              <a:buNone/>
              <a:tabLst/>
              <a:defRPr/>
            </a:pPr>
            <a:r>
              <a:rPr kumimoji="1" lang="ja-JP" altLang="en-US" sz="1050" b="1"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認知症予防</a:t>
            </a:r>
          </a:p>
        </p:txBody>
      </p:sp>
      <p:sp>
        <p:nvSpPr>
          <p:cNvPr id="80" name="角丸四角形 79"/>
          <p:cNvSpPr/>
          <p:nvPr/>
        </p:nvSpPr>
        <p:spPr>
          <a:xfrm>
            <a:off x="6416528" y="5254775"/>
            <a:ext cx="570168" cy="672305"/>
          </a:xfrm>
          <a:prstGeom prst="roundRect">
            <a:avLst/>
          </a:prstGeom>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27000" tIns="27000" rIns="27000" bIns="27000" numCol="1" spcCol="0" rtlCol="0" fromWordArt="0" anchor="ctr" anchorCtr="0" forceAA="0" compatLnSpc="1">
            <a:prstTxWarp prst="textNoShape">
              <a:avLst/>
            </a:prstTxWarp>
            <a:noAutofit/>
          </a:bodyPr>
          <a:lstStyle/>
          <a:p>
            <a:pPr marL="0" marR="0" lvl="0" indent="0" algn="ctr" defTabSz="489867" rtl="0" eaLnBrk="1" fontAlgn="auto" latinLnBrk="0" hangingPunct="1">
              <a:lnSpc>
                <a:spcPct val="100000"/>
              </a:lnSpc>
              <a:spcBef>
                <a:spcPts val="0"/>
              </a:spcBef>
              <a:spcAft>
                <a:spcPts val="0"/>
              </a:spcAft>
              <a:buClrTx/>
              <a:buSzTx/>
              <a:buFontTx/>
              <a:buNone/>
              <a:tabLst/>
              <a:defRPr/>
            </a:pPr>
            <a:r>
              <a:rPr kumimoji="1" lang="ja-JP" altLang="en-US" sz="1050" b="1"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アンチエイジング</a:t>
            </a:r>
          </a:p>
        </p:txBody>
      </p:sp>
      <p:sp>
        <p:nvSpPr>
          <p:cNvPr id="81" name="角丸四角形 80"/>
          <p:cNvSpPr/>
          <p:nvPr/>
        </p:nvSpPr>
        <p:spPr>
          <a:xfrm>
            <a:off x="7073749" y="5254775"/>
            <a:ext cx="570168" cy="672305"/>
          </a:xfrm>
          <a:prstGeom prst="roundRect">
            <a:avLst/>
          </a:prstGeom>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27000" tIns="27000" rIns="27000" bIns="27000" numCol="1" spcCol="0" rtlCol="0" fromWordArt="0" anchor="ctr" anchorCtr="0" forceAA="0" compatLnSpc="1">
            <a:prstTxWarp prst="textNoShape">
              <a:avLst/>
            </a:prstTxWarp>
            <a:noAutofit/>
          </a:bodyPr>
          <a:lstStyle/>
          <a:p>
            <a:pPr marL="0" marR="0" lvl="0" indent="0" algn="ctr" defTabSz="489867" rtl="0" eaLnBrk="1" fontAlgn="auto" latinLnBrk="0" hangingPunct="1">
              <a:lnSpc>
                <a:spcPct val="100000"/>
              </a:lnSpc>
              <a:spcBef>
                <a:spcPts val="0"/>
              </a:spcBef>
              <a:spcAft>
                <a:spcPts val="0"/>
              </a:spcAft>
              <a:buClrTx/>
              <a:buSzTx/>
              <a:buFontTx/>
              <a:buNone/>
              <a:tabLst/>
              <a:defRPr/>
            </a:pPr>
            <a:r>
              <a:rPr kumimoji="1" lang="ja-JP" altLang="en-US" sz="1050" b="1"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企業の</a:t>
            </a:r>
            <a:r>
              <a:rPr kumimoji="1" lang="ja-JP" altLang="en-US" sz="1050" b="1" i="0" u="none" strike="noStrike" kern="0" cap="none" spc="0" normalizeH="0" baseline="0" noProof="0" dirty="0">
                <a:ln>
                  <a:noFill/>
                </a:ln>
                <a:solidFill>
                  <a:schemeClr val="tx1"/>
                </a:solidFill>
                <a:effectLst/>
                <a:uLnTx/>
                <a:uFillTx/>
                <a:latin typeface="Calibri" panose="020F0502020204030204"/>
                <a:ea typeface="ＭＳ Ｐゴシック" panose="020B0600070205080204" pitchFamily="50" charset="-128"/>
                <a:cs typeface="+mn-cs"/>
              </a:rPr>
              <a:t>取組</a:t>
            </a:r>
            <a:endParaRPr kumimoji="1" lang="en-US" altLang="ja-JP" sz="1050" b="1" i="0" u="none" strike="noStrike" kern="0" cap="none" spc="0" normalizeH="0" baseline="0" noProof="0" dirty="0">
              <a:ln>
                <a:noFill/>
              </a:ln>
              <a:solidFill>
                <a:schemeClr val="tx1"/>
              </a:solidFill>
              <a:effectLst/>
              <a:uLnTx/>
              <a:uFillTx/>
              <a:latin typeface="Calibri" panose="020F0502020204030204"/>
              <a:ea typeface="ＭＳ Ｐゴシック" panose="020B0600070205080204" pitchFamily="50" charset="-128"/>
              <a:cs typeface="+mn-cs"/>
            </a:endParaRPr>
          </a:p>
          <a:p>
            <a:pPr marL="0" marR="0" lvl="0" indent="0" algn="ctr" defTabSz="489867" rtl="0" eaLnBrk="1" fontAlgn="auto" latinLnBrk="0" hangingPunct="1">
              <a:lnSpc>
                <a:spcPct val="100000"/>
              </a:lnSpc>
              <a:spcBef>
                <a:spcPts val="0"/>
              </a:spcBef>
              <a:spcAft>
                <a:spcPts val="0"/>
              </a:spcAft>
              <a:buClrTx/>
              <a:buSzTx/>
              <a:buFontTx/>
              <a:buNone/>
              <a:tabLst/>
              <a:defRPr/>
            </a:pPr>
            <a:r>
              <a:rPr kumimoji="1" lang="ja-JP" altLang="en-US" sz="1050" b="1"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促進</a:t>
            </a:r>
          </a:p>
        </p:txBody>
      </p:sp>
      <p:sp>
        <p:nvSpPr>
          <p:cNvPr id="82" name="角丸四角形 81"/>
          <p:cNvSpPr/>
          <p:nvPr/>
        </p:nvSpPr>
        <p:spPr>
          <a:xfrm>
            <a:off x="7730025" y="5263304"/>
            <a:ext cx="570168" cy="672305"/>
          </a:xfrm>
          <a:prstGeom prst="roundRect">
            <a:avLst/>
          </a:prstGeom>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27000" tIns="27000" rIns="27000" bIns="27000" numCol="1" spcCol="0" rtlCol="0" fromWordArt="0" anchor="ctr" anchorCtr="0" forceAA="0" compatLnSpc="1">
            <a:prstTxWarp prst="textNoShape">
              <a:avLst/>
            </a:prstTxWarp>
            <a:noAutofit/>
          </a:bodyPr>
          <a:lstStyle/>
          <a:p>
            <a:pPr marL="0" marR="0" lvl="0" indent="0" algn="ctr" defTabSz="489867" rtl="0" eaLnBrk="1" fontAlgn="auto" latinLnBrk="0" hangingPunct="1">
              <a:lnSpc>
                <a:spcPct val="100000"/>
              </a:lnSpc>
              <a:spcBef>
                <a:spcPts val="0"/>
              </a:spcBef>
              <a:spcAft>
                <a:spcPts val="0"/>
              </a:spcAft>
              <a:buClrTx/>
              <a:buSzTx/>
              <a:buFontTx/>
              <a:buNone/>
              <a:tabLst/>
              <a:defRPr/>
            </a:pPr>
            <a:r>
              <a:rPr kumimoji="1" lang="ja-JP" altLang="en-US" sz="1050" b="1"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生きがい、やりがい</a:t>
            </a:r>
          </a:p>
        </p:txBody>
      </p:sp>
      <p:sp>
        <p:nvSpPr>
          <p:cNvPr id="83" name="角丸四角形 82"/>
          <p:cNvSpPr/>
          <p:nvPr/>
        </p:nvSpPr>
        <p:spPr>
          <a:xfrm>
            <a:off x="8383581" y="5263304"/>
            <a:ext cx="630883" cy="672305"/>
          </a:xfrm>
          <a:prstGeom prst="roundRect">
            <a:avLst/>
          </a:prstGeom>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27000" tIns="27000" rIns="27000" bIns="27000" numCol="1" spcCol="0" rtlCol="0" fromWordArt="0" anchor="ctr" anchorCtr="0" forceAA="0" compatLnSpc="1">
            <a:prstTxWarp prst="textNoShape">
              <a:avLst/>
            </a:prstTxWarp>
            <a:noAutofit/>
          </a:bodyPr>
          <a:lstStyle/>
          <a:p>
            <a:pPr marL="0" marR="0" lvl="0" indent="0" algn="ctr" defTabSz="489867" rtl="0" eaLnBrk="1" fontAlgn="auto" latinLnBrk="0" hangingPunct="1">
              <a:lnSpc>
                <a:spcPct val="100000"/>
              </a:lnSpc>
              <a:spcBef>
                <a:spcPts val="0"/>
              </a:spcBef>
              <a:spcAft>
                <a:spcPts val="0"/>
              </a:spcAft>
              <a:buClrTx/>
              <a:buSzTx/>
              <a:buFontTx/>
              <a:buNone/>
              <a:tabLst/>
              <a:defRPr/>
            </a:pPr>
            <a:r>
              <a:rPr kumimoji="1" lang="ja-JP" altLang="en-US" sz="900" b="1"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いのち</a:t>
            </a:r>
            <a:endParaRPr kumimoji="1" lang="en-US" altLang="ja-JP" sz="900" b="1"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ctr" defTabSz="489867" rtl="0" eaLnBrk="1" fontAlgn="auto" latinLnBrk="0" hangingPunct="1">
              <a:lnSpc>
                <a:spcPct val="100000"/>
              </a:lnSpc>
              <a:spcBef>
                <a:spcPts val="0"/>
              </a:spcBef>
              <a:spcAft>
                <a:spcPts val="0"/>
              </a:spcAft>
              <a:buClrTx/>
              <a:buSzTx/>
              <a:buFontTx/>
              <a:buNone/>
              <a:tabLst/>
              <a:defRPr/>
            </a:pPr>
            <a:r>
              <a:rPr kumimoji="1" lang="ja-JP" altLang="en-US" sz="900" b="1"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輝く未来のまちづくり</a:t>
            </a:r>
          </a:p>
        </p:txBody>
      </p:sp>
      <p:sp>
        <p:nvSpPr>
          <p:cNvPr id="84"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225</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0487917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70458" y="520926"/>
            <a:ext cx="8602414" cy="376385"/>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３　改革取組</a:t>
            </a:r>
          </a:p>
        </p:txBody>
      </p:sp>
      <p:cxnSp>
        <p:nvCxnSpPr>
          <p:cNvPr id="3" name="直線コネクタ 2"/>
          <p:cNvCxnSpPr/>
          <p:nvPr/>
        </p:nvCxnSpPr>
        <p:spPr>
          <a:xfrm>
            <a:off x="270457" y="881955"/>
            <a:ext cx="8695907" cy="153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526888" y="930333"/>
            <a:ext cx="453105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10</a:t>
            </a:r>
            <a:r>
              <a:rPr kumimoji="1" lang="ja-JP" altLang="en-US"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歳若返りプロジェクト➁</a:t>
            </a:r>
          </a:p>
        </p:txBody>
      </p:sp>
      <p:sp>
        <p:nvSpPr>
          <p:cNvPr id="6" name="正方形/長方形 5"/>
          <p:cNvSpPr/>
          <p:nvPr/>
        </p:nvSpPr>
        <p:spPr>
          <a:xfrm>
            <a:off x="392202" y="935954"/>
            <a:ext cx="68239" cy="36933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3" name="テキスト ボックス 12"/>
          <p:cNvSpPr txBox="1"/>
          <p:nvPr/>
        </p:nvSpPr>
        <p:spPr>
          <a:xfrm>
            <a:off x="6032310" y="501286"/>
            <a:ext cx="2840898" cy="369332"/>
          </a:xfrm>
          <a:prstGeom prst="rect">
            <a:avLst/>
          </a:prstGeom>
          <a:solidFill>
            <a:srgbClr val="00206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予防（生活習慣の改善）</a:t>
            </a:r>
          </a:p>
        </p:txBody>
      </p:sp>
      <p:sp>
        <p:nvSpPr>
          <p:cNvPr id="44" name="角丸四角形 43"/>
          <p:cNvSpPr/>
          <p:nvPr/>
        </p:nvSpPr>
        <p:spPr>
          <a:xfrm>
            <a:off x="175905" y="3846873"/>
            <a:ext cx="3583873" cy="798041"/>
          </a:xfrm>
          <a:prstGeom prst="roundRect">
            <a:avLst>
              <a:gd name="adj" fmla="val 3770"/>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p>
            <a:pPr marL="0" marR="0" lvl="0" indent="0" algn="l" defTabSz="914400" rtl="0" eaLnBrk="1" fontAlgn="auto" latinLnBrk="0" hangingPunct="1">
              <a:lnSpc>
                <a:spcPts val="13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Meiryo UI" panose="020B0604030504040204" pitchFamily="50" charset="-128"/>
              <a:cs typeface="+mn-cs"/>
            </a:endParaRPr>
          </a:p>
        </p:txBody>
      </p:sp>
      <p:sp>
        <p:nvSpPr>
          <p:cNvPr id="52" name="角丸四角形 51"/>
          <p:cNvSpPr/>
          <p:nvPr/>
        </p:nvSpPr>
        <p:spPr>
          <a:xfrm>
            <a:off x="504417" y="1359380"/>
            <a:ext cx="2855291" cy="238642"/>
          </a:xfrm>
          <a:prstGeom prst="roundRect">
            <a:avLst>
              <a:gd name="adj" fmla="val 13522"/>
            </a:avLst>
          </a:prstGeom>
          <a:solidFill>
            <a:srgbClr val="92D050"/>
          </a:solidFill>
          <a:ln>
            <a:solidFill>
              <a:schemeClr val="accent6"/>
            </a:solidFill>
          </a:ln>
        </p:spPr>
        <p:style>
          <a:lnRef idx="2">
            <a:schemeClr val="accent6"/>
          </a:lnRef>
          <a:fillRef idx="1">
            <a:schemeClr val="lt1"/>
          </a:fillRef>
          <a:effectRef idx="0">
            <a:schemeClr val="accent6"/>
          </a:effectRef>
          <a:fontRef idx="minor">
            <a:schemeClr val="dk1"/>
          </a:fontRef>
        </p:style>
        <p:txBody>
          <a:bodyPr wrap="square" rtlCol="0" anchor="ctr"/>
          <a:lstStyle/>
          <a:p>
            <a:pPr marL="0" marR="0" lvl="0" indent="0" algn="ctr" defTabSz="914400" rtl="0" eaLnBrk="1" fontAlgn="auto" latinLnBrk="0" hangingPunct="1">
              <a:lnSpc>
                <a:spcPts val="1800"/>
              </a:lnSpc>
              <a:spcBef>
                <a:spcPts val="0"/>
              </a:spcBef>
              <a:spcAft>
                <a:spcPts val="0"/>
              </a:spcAft>
              <a:buClrTx/>
              <a:buSzTx/>
              <a:buFontTx/>
              <a:buNone/>
              <a:tabLst/>
              <a:defRPr/>
            </a:pPr>
            <a:r>
              <a:rPr kumimoji="1" lang="ja-JP" altLang="en-US" sz="1200" b="1" i="0" u="none" strike="noStrike" kern="0" cap="none" spc="153"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プロジェクト推進事業（</a:t>
            </a:r>
            <a:r>
              <a:rPr kumimoji="1" lang="en-US" altLang="ja-JP" sz="1200" b="1" i="0" u="none" strike="noStrike" kern="0" cap="none" spc="153"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2022</a:t>
            </a:r>
            <a:r>
              <a:rPr kumimoji="1" lang="ja-JP" altLang="en-US" sz="1200" b="1" i="0" u="none" strike="noStrike" kern="0" cap="none" spc="153"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endParaRPr kumimoji="1" lang="en-US" altLang="ja-JP" sz="1200" b="1" i="0" u="none" strike="noStrike" kern="0" cap="none" spc="153"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83" name="角丸四角形 82"/>
          <p:cNvSpPr/>
          <p:nvPr/>
        </p:nvSpPr>
        <p:spPr>
          <a:xfrm>
            <a:off x="3460825" y="1254368"/>
            <a:ext cx="5505539" cy="404416"/>
          </a:xfrm>
          <a:prstGeom prst="roundRect">
            <a:avLst>
              <a:gd name="adj" fmla="val 3222"/>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t"/>
          <a:lstStyle/>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Calibri" panose="020F0502020204030204"/>
                <a:ea typeface="Meiryo UI" panose="020B0604030504040204" pitchFamily="50" charset="-128"/>
                <a:cs typeface="+mn-cs"/>
              </a:rPr>
              <a:t>「</a:t>
            </a:r>
            <a:r>
              <a:rPr kumimoji="1" lang="en-US" altLang="ja-JP" sz="1200" b="0" i="0" u="none" strike="noStrike" kern="1200" cap="none" spc="0" normalizeH="0" baseline="0" noProof="0" dirty="0">
                <a:ln>
                  <a:noFill/>
                </a:ln>
                <a:solidFill>
                  <a:schemeClr val="tx1"/>
                </a:solidFill>
                <a:effectLst/>
                <a:uLnTx/>
                <a:uFillTx/>
                <a:latin typeface="Calibri" panose="020F0502020204030204"/>
                <a:ea typeface="Meiryo UI" panose="020B0604030504040204" pitchFamily="50" charset="-128"/>
                <a:cs typeface="+mn-cs"/>
              </a:rPr>
              <a:t>10</a:t>
            </a:r>
            <a:r>
              <a:rPr kumimoji="1" lang="ja-JP" altLang="en-US" sz="1200" b="0" i="0" u="none" strike="noStrike" kern="1200" cap="none" spc="0" normalizeH="0" baseline="0" noProof="0" dirty="0">
                <a:ln>
                  <a:noFill/>
                </a:ln>
                <a:solidFill>
                  <a:schemeClr val="tx1"/>
                </a:solidFill>
                <a:effectLst/>
                <a:uLnTx/>
                <a:uFillTx/>
                <a:latin typeface="Calibri" panose="020F0502020204030204"/>
                <a:ea typeface="Meiryo UI" panose="020B0604030504040204" pitchFamily="50" charset="-128"/>
                <a:cs typeface="+mn-cs"/>
              </a:rPr>
              <a:t>歳若返り」の取組分野をテーマに、「</a:t>
            </a:r>
            <a:r>
              <a:rPr kumimoji="1" lang="en-US" altLang="ja-JP" sz="1200" b="0" i="0" u="none" strike="noStrike" kern="1200" cap="none" spc="0" normalizeH="0" baseline="0" noProof="0" dirty="0">
                <a:ln>
                  <a:noFill/>
                </a:ln>
                <a:solidFill>
                  <a:schemeClr val="tx1"/>
                </a:solidFill>
                <a:effectLst/>
                <a:uLnTx/>
                <a:uFillTx/>
                <a:latin typeface="Calibri" panose="020F0502020204030204"/>
                <a:ea typeface="Meiryo UI" panose="020B0604030504040204" pitchFamily="50" charset="-128"/>
                <a:cs typeface="+mn-cs"/>
              </a:rPr>
              <a:t>10</a:t>
            </a:r>
            <a:r>
              <a:rPr kumimoji="1" lang="ja-JP" altLang="en-US" sz="1200" b="0" i="0" u="none" strike="noStrike" kern="1200" cap="none" spc="0" normalizeH="0" baseline="0" noProof="0" dirty="0">
                <a:ln>
                  <a:noFill/>
                </a:ln>
                <a:solidFill>
                  <a:schemeClr val="tx1"/>
                </a:solidFill>
                <a:effectLst/>
                <a:uLnTx/>
                <a:uFillTx/>
                <a:latin typeface="Calibri" panose="020F0502020204030204"/>
                <a:ea typeface="Meiryo UI" panose="020B0604030504040204" pitchFamily="50" charset="-128"/>
                <a:cs typeface="+mn-cs"/>
              </a:rPr>
              <a:t>歳若返り」の認知度向上、健康づくり、多様な活動への参加についての行動変容を目的として、府民向けの体験型事業を実施。</a:t>
            </a:r>
            <a:endParaRPr kumimoji="1" lang="en-US" altLang="ja-JP" sz="1200" b="0" i="0" u="none" strike="noStrike" kern="1200" cap="none" spc="0" normalizeH="0" baseline="0" noProof="0" dirty="0">
              <a:ln>
                <a:noFill/>
              </a:ln>
              <a:solidFill>
                <a:schemeClr val="tx1"/>
              </a:solidFill>
              <a:effectLst/>
              <a:uLnTx/>
              <a:uFillTx/>
              <a:latin typeface="Calibri" panose="020F0502020204030204"/>
              <a:ea typeface="Meiryo UI" panose="020B0604030504040204" pitchFamily="50" charset="-128"/>
              <a:cs typeface="+mn-cs"/>
            </a:endParaRPr>
          </a:p>
          <a:p>
            <a:pPr marL="0" marR="0" lvl="0" indent="0" algn="l" defTabSz="914400" rtl="0" eaLnBrk="1" fontAlgn="auto" latinLnBrk="0" hangingPunct="1">
              <a:lnSpc>
                <a:spcPts val="14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latin typeface="Calibri" panose="020F0502020204030204"/>
              <a:ea typeface="Meiryo UI" panose="020B0604030504040204" pitchFamily="50" charset="-128"/>
              <a:cs typeface="+mn-cs"/>
            </a:endParaRPr>
          </a:p>
        </p:txBody>
      </p:sp>
      <p:sp>
        <p:nvSpPr>
          <p:cNvPr id="85" name="角丸四角形 84"/>
          <p:cNvSpPr/>
          <p:nvPr/>
        </p:nvSpPr>
        <p:spPr>
          <a:xfrm>
            <a:off x="518206" y="1811625"/>
            <a:ext cx="1480233" cy="233889"/>
          </a:xfrm>
          <a:prstGeom prst="roundRect">
            <a:avLst>
              <a:gd name="adj" fmla="val 13522"/>
            </a:avLst>
          </a:prstGeom>
          <a:solidFill>
            <a:srgbClr val="0070C0"/>
          </a:solidFill>
          <a:ln>
            <a:solidFill>
              <a:srgbClr val="0070C0"/>
            </a:solidFill>
          </a:ln>
        </p:spPr>
        <p:style>
          <a:lnRef idx="2">
            <a:schemeClr val="accent6"/>
          </a:lnRef>
          <a:fillRef idx="1">
            <a:schemeClr val="lt1"/>
          </a:fillRef>
          <a:effectRef idx="0">
            <a:schemeClr val="accent6"/>
          </a:effectRef>
          <a:fontRef idx="minor">
            <a:schemeClr val="dk1"/>
          </a:fontRef>
        </p:style>
        <p:txBody>
          <a:bodyPr wrap="square" rtlCol="0" anchor="ctr"/>
          <a:lstStyle/>
          <a:p>
            <a:pPr marL="0" marR="0" lvl="0" indent="0" algn="ctr" defTabSz="914400" rtl="0" eaLnBrk="1" fontAlgn="auto" latinLnBrk="0" hangingPunct="1">
              <a:lnSpc>
                <a:spcPts val="1800"/>
              </a:lnSpc>
              <a:spcBef>
                <a:spcPts val="0"/>
              </a:spcBef>
              <a:spcAft>
                <a:spcPts val="0"/>
              </a:spcAft>
              <a:buClrTx/>
              <a:buSzTx/>
              <a:buFontTx/>
              <a:buNone/>
              <a:tabLst/>
              <a:defRPr/>
            </a:pPr>
            <a:r>
              <a:rPr kumimoji="1" lang="ja-JP" altLang="en-US" sz="1200" b="1" i="0" u="none" strike="noStrike" kern="0" cap="none" spc="153"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アンチエイジング</a:t>
            </a:r>
            <a:endParaRPr kumimoji="1" lang="en-US" altLang="ja-JP" sz="1200" b="1" i="0" u="none" strike="noStrike" kern="0" cap="none" spc="153"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86" name="角丸四角形 85"/>
          <p:cNvSpPr/>
          <p:nvPr/>
        </p:nvSpPr>
        <p:spPr>
          <a:xfrm>
            <a:off x="5005406" y="4336053"/>
            <a:ext cx="1556248" cy="215147"/>
          </a:xfrm>
          <a:prstGeom prst="roundRect">
            <a:avLst>
              <a:gd name="adj" fmla="val 13522"/>
            </a:avLst>
          </a:prstGeom>
          <a:solidFill>
            <a:srgbClr val="0070C0"/>
          </a:solidFill>
          <a:ln>
            <a:solidFill>
              <a:srgbClr val="0070C0"/>
            </a:solidFill>
          </a:ln>
        </p:spPr>
        <p:style>
          <a:lnRef idx="2">
            <a:schemeClr val="accent6"/>
          </a:lnRef>
          <a:fillRef idx="1">
            <a:schemeClr val="lt1"/>
          </a:fillRef>
          <a:effectRef idx="0">
            <a:schemeClr val="accent6"/>
          </a:effectRef>
          <a:fontRef idx="minor">
            <a:schemeClr val="dk1"/>
          </a:fontRef>
        </p:style>
        <p:txBody>
          <a:bodyPr wrap="square" rtlCol="0" anchor="ctr"/>
          <a:lstStyle/>
          <a:p>
            <a:pPr marL="0" marR="0" lvl="0" indent="0" algn="ctr" defTabSz="914400" rtl="0" eaLnBrk="1" fontAlgn="auto" latinLnBrk="0" hangingPunct="1">
              <a:lnSpc>
                <a:spcPts val="1800"/>
              </a:lnSpc>
              <a:spcBef>
                <a:spcPts val="0"/>
              </a:spcBef>
              <a:spcAft>
                <a:spcPts val="0"/>
              </a:spcAft>
              <a:buClrTx/>
              <a:buSzTx/>
              <a:buFontTx/>
              <a:buNone/>
              <a:tabLst/>
              <a:defRPr/>
            </a:pPr>
            <a:r>
              <a:rPr kumimoji="1" lang="ja-JP" altLang="en-US" sz="1200" b="1" i="0" u="none" strike="noStrike" kern="0" cap="none" spc="153"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運動、笑い、音楽</a:t>
            </a:r>
            <a:endParaRPr kumimoji="1" lang="en-US" altLang="ja-JP" sz="1200" b="1" i="0" u="none" strike="noStrike" kern="0" cap="none" spc="153"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87" name="角丸四角形 86"/>
          <p:cNvSpPr/>
          <p:nvPr/>
        </p:nvSpPr>
        <p:spPr>
          <a:xfrm>
            <a:off x="4971775" y="1842553"/>
            <a:ext cx="1480233" cy="225863"/>
          </a:xfrm>
          <a:prstGeom prst="roundRect">
            <a:avLst>
              <a:gd name="adj" fmla="val 13522"/>
            </a:avLst>
          </a:prstGeom>
          <a:solidFill>
            <a:srgbClr val="0070C0"/>
          </a:solidFill>
          <a:ln>
            <a:solidFill>
              <a:srgbClr val="0070C0"/>
            </a:solidFill>
          </a:ln>
        </p:spPr>
        <p:style>
          <a:lnRef idx="2">
            <a:schemeClr val="accent6"/>
          </a:lnRef>
          <a:fillRef idx="1">
            <a:schemeClr val="lt1"/>
          </a:fillRef>
          <a:effectRef idx="0">
            <a:schemeClr val="accent6"/>
          </a:effectRef>
          <a:fontRef idx="minor">
            <a:schemeClr val="dk1"/>
          </a:fontRef>
        </p:style>
        <p:txBody>
          <a:bodyPr wrap="square" rtlCol="0" anchor="ctr"/>
          <a:lstStyle/>
          <a:p>
            <a:pPr marL="0" marR="0" lvl="0" indent="0" algn="ctr" defTabSz="914400" rtl="0" eaLnBrk="1" fontAlgn="auto" latinLnBrk="0" hangingPunct="1">
              <a:lnSpc>
                <a:spcPts val="1800"/>
              </a:lnSpc>
              <a:spcBef>
                <a:spcPts val="0"/>
              </a:spcBef>
              <a:spcAft>
                <a:spcPts val="0"/>
              </a:spcAft>
              <a:buClrTx/>
              <a:buSzTx/>
              <a:buFontTx/>
              <a:buNone/>
              <a:tabLst/>
              <a:defRPr/>
            </a:pPr>
            <a:r>
              <a:rPr kumimoji="1" lang="ja-JP" altLang="en-US" sz="1200" b="1" i="0" u="none" strike="noStrike" kern="0" cap="none" spc="153"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認知症予防</a:t>
            </a:r>
            <a:endParaRPr kumimoji="1" lang="en-US" altLang="ja-JP" sz="1200" b="1" i="0" u="none" strike="noStrike" kern="0" cap="none" spc="153"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88" name="角丸四角形 87"/>
          <p:cNvSpPr/>
          <p:nvPr/>
        </p:nvSpPr>
        <p:spPr>
          <a:xfrm>
            <a:off x="526888" y="4331344"/>
            <a:ext cx="2169168" cy="219856"/>
          </a:xfrm>
          <a:prstGeom prst="roundRect">
            <a:avLst>
              <a:gd name="adj" fmla="val 13522"/>
            </a:avLst>
          </a:prstGeom>
          <a:solidFill>
            <a:srgbClr val="0070C0"/>
          </a:solidFill>
          <a:ln>
            <a:solidFill>
              <a:srgbClr val="0070C0"/>
            </a:solidFill>
          </a:ln>
        </p:spPr>
        <p:style>
          <a:lnRef idx="2">
            <a:schemeClr val="accent6"/>
          </a:lnRef>
          <a:fillRef idx="1">
            <a:schemeClr val="lt1"/>
          </a:fillRef>
          <a:effectRef idx="0">
            <a:schemeClr val="accent6"/>
          </a:effectRef>
          <a:fontRef idx="minor">
            <a:schemeClr val="dk1"/>
          </a:fontRef>
        </p:style>
        <p:txBody>
          <a:bodyPr wrap="square" rtlCol="0" anchor="ctr"/>
          <a:lstStyle/>
          <a:p>
            <a:pPr marL="0" marR="0" lvl="0" indent="0" algn="ctr" defTabSz="914400" rtl="0" eaLnBrk="1" fontAlgn="auto" latinLnBrk="0" hangingPunct="1">
              <a:lnSpc>
                <a:spcPts val="1800"/>
              </a:lnSpc>
              <a:spcBef>
                <a:spcPts val="0"/>
              </a:spcBef>
              <a:spcAft>
                <a:spcPts val="0"/>
              </a:spcAft>
              <a:buClrTx/>
              <a:buSzTx/>
              <a:buFontTx/>
              <a:buNone/>
              <a:tabLst/>
              <a:defRPr/>
            </a:pPr>
            <a:r>
              <a:rPr kumimoji="1" lang="ja-JP" altLang="en-US" sz="1200" b="1" i="0" u="none" strike="noStrike" kern="0" cap="none" spc="153"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いのち輝く未来のまちづくり</a:t>
            </a:r>
            <a:endParaRPr kumimoji="1" lang="en-US" altLang="ja-JP" sz="1200" b="1" i="0" u="none" strike="noStrike" kern="0" cap="none" spc="153"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89" name="テキスト ボックス 88"/>
          <p:cNvSpPr txBox="1"/>
          <p:nvPr/>
        </p:nvSpPr>
        <p:spPr>
          <a:xfrm>
            <a:off x="6786637" y="4300445"/>
            <a:ext cx="3215388" cy="276999"/>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ラフ＆スポーツフェスティバル</a:t>
            </a:r>
            <a:r>
              <a:rPr kumimoji="1" lang="en-US" altLang="ja-JP" sz="1200" b="1"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2022</a:t>
            </a:r>
            <a:endParaRPr kumimoji="1" lang="ja-JP" altLang="en-US" sz="1200" b="1"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endParaRPr>
          </a:p>
        </p:txBody>
      </p:sp>
      <p:sp>
        <p:nvSpPr>
          <p:cNvPr id="90" name="右矢印 89"/>
          <p:cNvSpPr/>
          <p:nvPr/>
        </p:nvSpPr>
        <p:spPr>
          <a:xfrm>
            <a:off x="6635727" y="4245893"/>
            <a:ext cx="172934" cy="362404"/>
          </a:xfrm>
          <a:prstGeom prst="rightArrow">
            <a:avLst>
              <a:gd name="adj1" fmla="val 50000"/>
              <a:gd name="adj2" fmla="val 14100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91" name="テキスト ボックス 90"/>
          <p:cNvSpPr txBox="1"/>
          <p:nvPr/>
        </p:nvSpPr>
        <p:spPr>
          <a:xfrm>
            <a:off x="6827048" y="1825586"/>
            <a:ext cx="1916430" cy="276999"/>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a:t>
            </a:r>
            <a:r>
              <a:rPr kumimoji="1" lang="en-US" altLang="ja-JP" sz="1200" b="1"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10</a:t>
            </a:r>
            <a:r>
              <a:rPr kumimoji="1" lang="ja-JP" altLang="en-US" sz="1200" b="1"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歳若返り」ダンス</a:t>
            </a:r>
            <a:endParaRPr kumimoji="1" lang="en-US" altLang="ja-JP" sz="1200" b="1"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endParaRPr>
          </a:p>
        </p:txBody>
      </p:sp>
      <p:sp>
        <p:nvSpPr>
          <p:cNvPr id="92" name="右矢印 91"/>
          <p:cNvSpPr/>
          <p:nvPr/>
        </p:nvSpPr>
        <p:spPr>
          <a:xfrm>
            <a:off x="6553061" y="1773955"/>
            <a:ext cx="172934" cy="352873"/>
          </a:xfrm>
          <a:prstGeom prst="rightArrow">
            <a:avLst>
              <a:gd name="adj1" fmla="val 50000"/>
              <a:gd name="adj2" fmla="val 14100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93" name="テキスト ボックス 92"/>
          <p:cNvSpPr txBox="1"/>
          <p:nvPr/>
        </p:nvSpPr>
        <p:spPr>
          <a:xfrm>
            <a:off x="2996987" y="4300445"/>
            <a:ext cx="1783436" cy="276999"/>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リアル＋サイバー運動会</a:t>
            </a:r>
            <a:endParaRPr kumimoji="1" lang="en-US" altLang="ja-JP" sz="1200" b="1"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endParaRPr>
          </a:p>
        </p:txBody>
      </p:sp>
      <p:sp>
        <p:nvSpPr>
          <p:cNvPr id="94" name="右矢印 93"/>
          <p:cNvSpPr/>
          <p:nvPr/>
        </p:nvSpPr>
        <p:spPr>
          <a:xfrm>
            <a:off x="2796841" y="4224571"/>
            <a:ext cx="191255" cy="352873"/>
          </a:xfrm>
          <a:prstGeom prst="rightArrow">
            <a:avLst>
              <a:gd name="adj1" fmla="val 50000"/>
              <a:gd name="adj2" fmla="val 14100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95" name="テキスト ボックス 94"/>
          <p:cNvSpPr txBox="1"/>
          <p:nvPr/>
        </p:nvSpPr>
        <p:spPr>
          <a:xfrm>
            <a:off x="2296512" y="1802952"/>
            <a:ext cx="2916131" cy="276999"/>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a:t>
            </a:r>
            <a:r>
              <a:rPr kumimoji="1" lang="en-US" altLang="ja-JP" sz="1200" b="1"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10</a:t>
            </a:r>
            <a:r>
              <a:rPr kumimoji="1" lang="ja-JP" altLang="en-US" sz="1200" b="1"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歳若返り」フェスタ</a:t>
            </a:r>
            <a:endParaRPr kumimoji="1" lang="en-US" altLang="ja-JP" sz="1200" b="1"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endParaRPr>
          </a:p>
        </p:txBody>
      </p:sp>
      <p:sp>
        <p:nvSpPr>
          <p:cNvPr id="96" name="右矢印 95"/>
          <p:cNvSpPr/>
          <p:nvPr/>
        </p:nvSpPr>
        <p:spPr>
          <a:xfrm>
            <a:off x="2085932" y="1759796"/>
            <a:ext cx="155320" cy="338810"/>
          </a:xfrm>
          <a:prstGeom prst="rightArrow">
            <a:avLst>
              <a:gd name="adj1" fmla="val 50000"/>
              <a:gd name="adj2" fmla="val 14100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97" name="角丸四角形 96"/>
          <p:cNvSpPr/>
          <p:nvPr/>
        </p:nvSpPr>
        <p:spPr>
          <a:xfrm>
            <a:off x="543784" y="2237712"/>
            <a:ext cx="2052000" cy="792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食、運動、美容を切り口に、</a:t>
            </a:r>
            <a:endParaRPr kumimoji="1" lang="en-US" altLang="ja-JP" sz="1200" b="1"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日常でのアンチエイジング</a:t>
            </a:r>
            <a:endParaRPr kumimoji="1" lang="en-US" altLang="ja-JP" sz="1200" b="1"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につながる体験イベントを</a:t>
            </a:r>
            <a:endParaRPr kumimoji="1" lang="en-US" altLang="ja-JP" sz="1200" b="1"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実施。</a:t>
            </a:r>
          </a:p>
        </p:txBody>
      </p:sp>
      <p:sp>
        <p:nvSpPr>
          <p:cNvPr id="98" name="テキスト ボックス 97"/>
          <p:cNvSpPr txBox="1"/>
          <p:nvPr/>
        </p:nvSpPr>
        <p:spPr>
          <a:xfrm>
            <a:off x="492584" y="3097711"/>
            <a:ext cx="2088000" cy="646331"/>
          </a:xfrm>
          <a:prstGeom prst="rect">
            <a:avLst/>
          </a:prstGeom>
          <a:noFill/>
          <a:ln>
            <a:noFill/>
          </a:ln>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アスリートや栄養の専門家等によるセミナーや、料理体験等の体験コンテンツを提供。</a:t>
            </a:r>
            <a:endParaRPr kumimoji="1" lang="en-US" altLang="ja-JP"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p:txBody>
      </p:sp>
      <p:sp>
        <p:nvSpPr>
          <p:cNvPr id="99" name="角丸四角形 98"/>
          <p:cNvSpPr/>
          <p:nvPr/>
        </p:nvSpPr>
        <p:spPr>
          <a:xfrm>
            <a:off x="4981168" y="2197552"/>
            <a:ext cx="2052000" cy="792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府民の認知機能・身体機能向上につながる健康ダンス</a:t>
            </a:r>
            <a:endParaRPr kumimoji="1" lang="en-US" altLang="ja-JP" sz="1200" b="1"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教室を実施。</a:t>
            </a:r>
          </a:p>
        </p:txBody>
      </p:sp>
      <p:sp>
        <p:nvSpPr>
          <p:cNvPr id="100" name="テキスト ボックス 99"/>
          <p:cNvSpPr txBox="1"/>
          <p:nvPr/>
        </p:nvSpPr>
        <p:spPr>
          <a:xfrm>
            <a:off x="4980729" y="3019671"/>
            <a:ext cx="2376000" cy="1200329"/>
          </a:xfrm>
          <a:prstGeom prst="rect">
            <a:avLst/>
          </a:prstGeom>
          <a:noFill/>
          <a:ln>
            <a:noFill/>
          </a:ln>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認知機能、身体機能に効果があるダンス教室を計８回</a:t>
            </a:r>
            <a:r>
              <a:rPr kumimoji="1" lang="ja-JP" altLang="en-US"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実施。</a:t>
            </a:r>
            <a:endParaRPr lang="en-US" altLang="ja-JP" sz="1200" dirty="0">
              <a:latin typeface="Meiryo UI" panose="020B0604030504040204" pitchFamily="50" charset="-128"/>
              <a:ea typeface="Meiryo UI" panose="020B0604030504040204" pitchFamily="50" charset="-128"/>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１回目の講座と７回目の講座で、　認知機能・体力テストを実施。</a:t>
            </a:r>
            <a:endParaRPr kumimoji="1" lang="en-US" altLang="ja-JP"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８回目の講座で１回目と７回目のテスト結果をフィードバック。</a:t>
            </a:r>
            <a:endParaRPr kumimoji="1" lang="en-US" altLang="ja-JP"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p:txBody>
      </p:sp>
      <p:sp>
        <p:nvSpPr>
          <p:cNvPr id="101" name="角丸四角形 100"/>
          <p:cNvSpPr/>
          <p:nvPr/>
        </p:nvSpPr>
        <p:spPr>
          <a:xfrm>
            <a:off x="546180" y="4624197"/>
            <a:ext cx="2520000" cy="828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府民が街中で気軽に姿勢測定や</a:t>
            </a:r>
            <a:endParaRPr kumimoji="1" lang="en-US" altLang="ja-JP" sz="1200" b="1"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運動体験ができる拠点を構築する</a:t>
            </a:r>
            <a:endParaRPr kumimoji="1" lang="en-US" altLang="ja-JP" sz="1200" b="1"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ためのきっかけとなる体験イベント・企業等カンファレンスを実施。</a:t>
            </a:r>
          </a:p>
        </p:txBody>
      </p:sp>
      <p:sp>
        <p:nvSpPr>
          <p:cNvPr id="102" name="テキスト ボックス 101"/>
          <p:cNvSpPr txBox="1"/>
          <p:nvPr/>
        </p:nvSpPr>
        <p:spPr>
          <a:xfrm>
            <a:off x="504941" y="5484941"/>
            <a:ext cx="2808000" cy="1384995"/>
          </a:xfrm>
          <a:prstGeom prst="rect">
            <a:avLst/>
          </a:prstGeom>
          <a:noFill/>
          <a:ln>
            <a:noFill/>
          </a:ln>
        </p:spPr>
        <p:txBody>
          <a:bodyPr wrap="square" rtlCol="0">
            <a:spAutoFit/>
          </a:bodyPr>
          <a:lstStyle/>
          <a:p>
            <a:pPr marL="171450" marR="0" lvl="0" indent="-171450" algn="l" defTabSz="914400" rtl="0" eaLnBrk="1" fontAlgn="auto" latinLnBrk="0" hangingPunct="1">
              <a:spcBef>
                <a:spcPts val="0"/>
              </a:spcBef>
              <a:spcAft>
                <a:spcPts val="0"/>
              </a:spcAft>
              <a:buClrTx/>
              <a:buSzTx/>
              <a:buFont typeface="Arial" panose="020B0604020202020204" pitchFamily="34" charset="0"/>
              <a:buChar char="•"/>
              <a:tabLst/>
              <a:defRPr/>
            </a:pPr>
            <a:r>
              <a:rPr kumimoji="1" lang="en-US" altLang="ja-JP"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AI</a:t>
            </a:r>
            <a:r>
              <a:rPr kumimoji="1" lang="ja-JP" altLang="en-US"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センシング技術を活用し、体をコントローラーのように使うことで、様々なバーチャルゲームや姿勢測定が体験できるコンテンツを提供。</a:t>
            </a:r>
            <a:endParaRPr kumimoji="1" lang="en-US" altLang="ja-JP"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171450" marR="0" lvl="0" indent="-171450" algn="l" defTabSz="914400" rtl="0" eaLnBrk="1" fontAlgn="auto" latinLnBrk="0" hangingPunct="1">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「運動会」をイメージし、 オンラインで３会場をつなぐことで、子どもから高齢者まで、幅広い世代が参加できるイベントとした。</a:t>
            </a:r>
            <a:endParaRPr kumimoji="1" lang="en-US" altLang="ja-JP"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p:txBody>
      </p:sp>
      <p:sp>
        <p:nvSpPr>
          <p:cNvPr id="103" name="角丸四角形 102"/>
          <p:cNvSpPr/>
          <p:nvPr/>
        </p:nvSpPr>
        <p:spPr>
          <a:xfrm>
            <a:off x="4998854" y="4644914"/>
            <a:ext cx="2052000" cy="828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運動、笑い、音楽をテーマに、</a:t>
            </a:r>
            <a:endParaRPr kumimoji="1" lang="en-US" altLang="ja-JP" sz="12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府民が楽しく取り組むことが</a:t>
            </a:r>
            <a:endParaRPr kumimoji="1" lang="en-US" altLang="ja-JP" sz="12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でき、心身の健康につながる体験ができるイベントを実施。</a:t>
            </a:r>
          </a:p>
        </p:txBody>
      </p:sp>
      <p:sp>
        <p:nvSpPr>
          <p:cNvPr id="104" name="テキスト ボックス 103"/>
          <p:cNvSpPr txBox="1"/>
          <p:nvPr/>
        </p:nvSpPr>
        <p:spPr>
          <a:xfrm>
            <a:off x="4965420" y="5501094"/>
            <a:ext cx="2635623" cy="1384995"/>
          </a:xfrm>
          <a:prstGeom prst="rect">
            <a:avLst/>
          </a:prstGeom>
          <a:noFill/>
          <a:ln>
            <a:noFill/>
          </a:ln>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ファミリー層をターゲットとし、子どもが参加しやすいプログラムとすることで、運動不足の大人の参加を促進。</a:t>
            </a:r>
            <a:endParaRPr kumimoji="1" lang="en-US" altLang="ja-JP"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１分間でできるストレッチ講座、ピラティスを学べるプログラムや、ダンスエクササイズ等の簡単に取り組めるコンテンツを提供。</a:t>
            </a:r>
            <a:endParaRPr kumimoji="1" lang="en-US" altLang="ja-JP"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p:txBody>
      </p:sp>
      <p:pic>
        <p:nvPicPr>
          <p:cNvPr id="105" name="図 104" descr="病室にいる人たち&#10;&#10;中程度の精度で自動的に生成された説明">
            <a:extLst>
              <a:ext uri="{FF2B5EF4-FFF2-40B4-BE49-F238E27FC236}">
                <a16:creationId xmlns:a16="http://schemas.microsoft.com/office/drawing/2014/main" id="{6B6F483B-D931-4775-8C85-2D5BD2FA5A5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30037" y="2142356"/>
            <a:ext cx="1715404" cy="1122531"/>
          </a:xfrm>
          <a:prstGeom prst="rect">
            <a:avLst/>
          </a:prstGeom>
        </p:spPr>
      </p:pic>
      <p:pic>
        <p:nvPicPr>
          <p:cNvPr id="107" name="図 106" descr="屋内, 人, 男, 女性 が含まれている画像&#10;&#10;自動的に生成された説明">
            <a:extLst>
              <a:ext uri="{FF2B5EF4-FFF2-40B4-BE49-F238E27FC236}">
                <a16:creationId xmlns:a16="http://schemas.microsoft.com/office/drawing/2014/main" id="{BD1FA295-1377-4801-93BE-01E80618B7C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37695" y="3159496"/>
            <a:ext cx="1707746" cy="1047650"/>
          </a:xfrm>
          <a:prstGeom prst="rect">
            <a:avLst/>
          </a:prstGeom>
        </p:spPr>
      </p:pic>
      <p:pic>
        <p:nvPicPr>
          <p:cNvPr id="109" name="図 10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73793" y="3081773"/>
            <a:ext cx="1269016" cy="951764"/>
          </a:xfrm>
          <a:prstGeom prst="rect">
            <a:avLst/>
          </a:prstGeom>
        </p:spPr>
      </p:pic>
      <p:pic>
        <p:nvPicPr>
          <p:cNvPr id="110" name="図 10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355854" y="2195484"/>
            <a:ext cx="1284671" cy="940474"/>
          </a:xfrm>
          <a:prstGeom prst="rect">
            <a:avLst/>
          </a:prstGeom>
        </p:spPr>
      </p:pic>
      <p:pic>
        <p:nvPicPr>
          <p:cNvPr id="111" name="図 110" descr="人, 子供, 若い, グループ が含まれている画像&#10;&#10;自動的に生成された説明">
            <a:extLst>
              <a:ext uri="{FF2B5EF4-FFF2-40B4-BE49-F238E27FC236}">
                <a16:creationId xmlns:a16="http://schemas.microsoft.com/office/drawing/2014/main" id="{AF0141E2-193B-1FF0-9E92-DC32FEBB1E1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282480" y="4763999"/>
            <a:ext cx="1399131" cy="834105"/>
          </a:xfrm>
          <a:prstGeom prst="rect">
            <a:avLst/>
          </a:prstGeom>
        </p:spPr>
      </p:pic>
      <p:pic>
        <p:nvPicPr>
          <p:cNvPr id="112" name="図 111">
            <a:extLst>
              <a:ext uri="{FF2B5EF4-FFF2-40B4-BE49-F238E27FC236}">
                <a16:creationId xmlns:a16="http://schemas.microsoft.com/office/drawing/2014/main" id="{31B0FB06-3ED1-FE65-79C6-8913ECED31F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281961" y="5622818"/>
            <a:ext cx="1399650" cy="930287"/>
          </a:xfrm>
          <a:prstGeom prst="rect">
            <a:avLst/>
          </a:prstGeom>
          <a:ln>
            <a:solidFill>
              <a:schemeClr val="bg2"/>
            </a:solidFill>
          </a:ln>
        </p:spPr>
      </p:pic>
      <p:pic>
        <p:nvPicPr>
          <p:cNvPr id="116" name="図 115"/>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552328" y="4603313"/>
            <a:ext cx="1491545" cy="1073400"/>
          </a:xfrm>
          <a:prstGeom prst="rect">
            <a:avLst/>
          </a:prstGeom>
        </p:spPr>
      </p:pic>
      <p:pic>
        <p:nvPicPr>
          <p:cNvPr id="117" name="図 116"/>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551219" y="5676713"/>
            <a:ext cx="1479806" cy="1075536"/>
          </a:xfrm>
          <a:prstGeom prst="rect">
            <a:avLst/>
          </a:prstGeom>
        </p:spPr>
      </p:pic>
      <p:sp>
        <p:nvSpPr>
          <p:cNvPr id="38" name="スライド番号プレースホルダー 3"/>
          <p:cNvSpPr txBox="1">
            <a:spLocks/>
          </p:cNvSpPr>
          <p:nvPr/>
        </p:nvSpPr>
        <p:spPr>
          <a:xfrm>
            <a:off x="7086600" y="6600363"/>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226</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987024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404149" y="1336196"/>
            <a:ext cx="1939079" cy="250685"/>
          </a:xfrm>
          <a:prstGeom prst="roundRect">
            <a:avLst>
              <a:gd name="adj" fmla="val 13522"/>
            </a:avLst>
          </a:prstGeom>
          <a:solidFill>
            <a:srgbClr val="92D050"/>
          </a:solidFill>
          <a:ln>
            <a:solidFill>
              <a:schemeClr val="accent6"/>
            </a:solidFill>
          </a:ln>
        </p:spPr>
        <p:style>
          <a:lnRef idx="2">
            <a:schemeClr val="accent6"/>
          </a:lnRef>
          <a:fillRef idx="1">
            <a:schemeClr val="lt1"/>
          </a:fillRef>
          <a:effectRef idx="0">
            <a:schemeClr val="accent6"/>
          </a:effectRef>
          <a:fontRef idx="minor">
            <a:schemeClr val="dk1"/>
          </a:fontRef>
        </p:style>
        <p:txBody>
          <a:bodyPr wrap="square" rtlCol="0" anchor="ctr"/>
          <a:lstStyle/>
          <a:p>
            <a:pPr marL="0" marR="0" lvl="0" indent="0" algn="ctr" defTabSz="914400" rtl="0" eaLnBrk="1" fontAlgn="auto" latinLnBrk="0" hangingPunct="1">
              <a:lnSpc>
                <a:spcPts val="1800"/>
              </a:lnSpc>
              <a:spcBef>
                <a:spcPts val="0"/>
              </a:spcBef>
              <a:spcAft>
                <a:spcPts val="0"/>
              </a:spcAft>
              <a:buClrTx/>
              <a:buSzTx/>
              <a:buFontTx/>
              <a:buNone/>
              <a:tabLst/>
              <a:defRPr/>
            </a:pPr>
            <a:r>
              <a:rPr kumimoji="1" lang="ja-JP" altLang="en-US" sz="1200" b="1" i="0" u="none" strike="noStrike" kern="0" cap="none" spc="153"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発信事業（</a:t>
            </a:r>
            <a:r>
              <a:rPr kumimoji="1" lang="en-US" altLang="ja-JP" sz="1200" b="1" i="0" u="none" strike="noStrike" kern="0" cap="none" spc="153"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2019</a:t>
            </a:r>
            <a:r>
              <a:rPr kumimoji="1" lang="ja-JP" altLang="en-US" sz="1200" b="1" i="0" u="none" strike="noStrike" kern="0" cap="none" spc="153"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endParaRPr kumimoji="1" lang="en-US" altLang="ja-JP" sz="1200" b="1" i="0" u="none" strike="noStrike" kern="0" cap="none" spc="153"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8" name="テキスト ボックス 7"/>
          <p:cNvSpPr txBox="1"/>
          <p:nvPr/>
        </p:nvSpPr>
        <p:spPr>
          <a:xfrm>
            <a:off x="270458" y="520926"/>
            <a:ext cx="8602414" cy="376385"/>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３　改革取組</a:t>
            </a:r>
          </a:p>
        </p:txBody>
      </p:sp>
      <p:cxnSp>
        <p:nvCxnSpPr>
          <p:cNvPr id="9" name="直線コネクタ 8"/>
          <p:cNvCxnSpPr/>
          <p:nvPr/>
        </p:nvCxnSpPr>
        <p:spPr>
          <a:xfrm>
            <a:off x="270457" y="88195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6069381" y="501286"/>
            <a:ext cx="2840898" cy="369332"/>
          </a:xfrm>
          <a:prstGeom prst="rect">
            <a:avLst/>
          </a:prstGeom>
          <a:solidFill>
            <a:srgbClr val="00206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予防（生活習慣の改善）</a:t>
            </a:r>
          </a:p>
        </p:txBody>
      </p:sp>
      <p:sp>
        <p:nvSpPr>
          <p:cNvPr id="11" name="テキスト ボックス 10"/>
          <p:cNvSpPr txBox="1"/>
          <p:nvPr/>
        </p:nvSpPr>
        <p:spPr>
          <a:xfrm>
            <a:off x="526888" y="930333"/>
            <a:ext cx="453105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10</a:t>
            </a:r>
            <a:r>
              <a:rPr kumimoji="1" lang="ja-JP" altLang="en-US"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歳若返りプロジェクト➂</a:t>
            </a:r>
          </a:p>
        </p:txBody>
      </p:sp>
      <p:sp>
        <p:nvSpPr>
          <p:cNvPr id="12" name="正方形/長方形 11"/>
          <p:cNvSpPr/>
          <p:nvPr/>
        </p:nvSpPr>
        <p:spPr>
          <a:xfrm>
            <a:off x="392202" y="935954"/>
            <a:ext cx="68239" cy="36933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3" name="テキスト ボックス 12"/>
          <p:cNvSpPr txBox="1"/>
          <p:nvPr/>
        </p:nvSpPr>
        <p:spPr>
          <a:xfrm>
            <a:off x="369573" y="1793562"/>
            <a:ext cx="49784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2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YouTube</a:t>
            </a:r>
            <a:r>
              <a:rPr kumimoji="1" lang="ja-JP" altLang="en-US" sz="12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2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a:t>
            </a:r>
            <a:r>
              <a:rPr kumimoji="1" lang="ja-JP" altLang="en-US" sz="12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歳若返り」チャンネル</a:t>
            </a:r>
          </a:p>
        </p:txBody>
      </p:sp>
      <p:sp>
        <p:nvSpPr>
          <p:cNvPr id="14" name="角丸四角形 13"/>
          <p:cNvSpPr/>
          <p:nvPr/>
        </p:nvSpPr>
        <p:spPr>
          <a:xfrm>
            <a:off x="303216" y="2065788"/>
            <a:ext cx="3513130" cy="811189"/>
          </a:xfrm>
          <a:prstGeom prst="roundRect">
            <a:avLst>
              <a:gd name="adj" fmla="val 3770"/>
            </a:avLst>
          </a:prstGeom>
          <a:noFill/>
          <a:ln>
            <a:noFill/>
          </a:ln>
        </p:spPr>
        <p:style>
          <a:lnRef idx="2">
            <a:schemeClr val="accent6"/>
          </a:lnRef>
          <a:fillRef idx="1">
            <a:schemeClr val="lt1"/>
          </a:fillRef>
          <a:effectRef idx="0">
            <a:schemeClr val="accent6"/>
          </a:effectRef>
          <a:fontRef idx="minor">
            <a:schemeClr val="dk1"/>
          </a:fontRef>
        </p:style>
        <p:txBody>
          <a:bodyPr rIns="72000" rtlCol="0" anchor="t"/>
          <a:lstStyle/>
          <a:p>
            <a:pPr marL="901700" marR="0" lvl="0" indent="-901700" algn="l" defTabSz="914400" rtl="0" eaLnBrk="1" fontAlgn="auto" latinLnBrk="0" hangingPunct="1">
              <a:lnSpc>
                <a:spcPts val="13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Calibri" panose="020F0502020204030204"/>
              <a:ea typeface="Meiryo UI" panose="020B0604030504040204" pitchFamily="50" charset="-128"/>
              <a:cs typeface="+mn-cs"/>
            </a:endParaRPr>
          </a:p>
        </p:txBody>
      </p:sp>
      <p:sp>
        <p:nvSpPr>
          <p:cNvPr id="18" name="テキスト ボックス 17"/>
          <p:cNvSpPr txBox="1"/>
          <p:nvPr/>
        </p:nvSpPr>
        <p:spPr>
          <a:xfrm>
            <a:off x="345920" y="2595689"/>
            <a:ext cx="1033188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2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Twitter</a:t>
            </a:r>
            <a:r>
              <a:rPr kumimoji="1" lang="ja-JP" altLang="en-US" sz="12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による情報発信</a:t>
            </a:r>
          </a:p>
        </p:txBody>
      </p:sp>
      <p:sp>
        <p:nvSpPr>
          <p:cNvPr id="20" name="テキスト ボックス 19"/>
          <p:cNvSpPr txBox="1"/>
          <p:nvPr/>
        </p:nvSpPr>
        <p:spPr>
          <a:xfrm>
            <a:off x="355572" y="3051871"/>
            <a:ext cx="49784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2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WEB</a:t>
            </a:r>
            <a:r>
              <a:rPr kumimoji="1" lang="ja-JP" altLang="en-US" sz="12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サイトによる情報発信</a:t>
            </a:r>
          </a:p>
        </p:txBody>
      </p:sp>
      <p:sp>
        <p:nvSpPr>
          <p:cNvPr id="29" name="テキスト ボックス 28"/>
          <p:cNvSpPr txBox="1"/>
          <p:nvPr/>
        </p:nvSpPr>
        <p:spPr>
          <a:xfrm>
            <a:off x="4474826" y="1784071"/>
            <a:ext cx="180434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◆展示、ブース出展</a:t>
            </a:r>
          </a:p>
        </p:txBody>
      </p:sp>
      <p:pic>
        <p:nvPicPr>
          <p:cNvPr id="37" name="図 3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423661" y="942038"/>
            <a:ext cx="1215170" cy="752978"/>
          </a:xfrm>
          <a:prstGeom prst="rect">
            <a:avLst/>
          </a:prstGeom>
        </p:spPr>
      </p:pic>
      <p:cxnSp>
        <p:nvCxnSpPr>
          <p:cNvPr id="43" name="直線コネクタ 42"/>
          <p:cNvCxnSpPr/>
          <p:nvPr/>
        </p:nvCxnSpPr>
        <p:spPr>
          <a:xfrm>
            <a:off x="373074" y="3566389"/>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53" name="図 5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746183" y="2605815"/>
            <a:ext cx="1276774" cy="886915"/>
          </a:xfrm>
          <a:prstGeom prst="rect">
            <a:avLst/>
          </a:prstGeom>
        </p:spPr>
      </p:pic>
      <p:sp>
        <p:nvSpPr>
          <p:cNvPr id="54" name="テキスト ボックス 53"/>
          <p:cNvSpPr txBox="1"/>
          <p:nvPr/>
        </p:nvSpPr>
        <p:spPr>
          <a:xfrm>
            <a:off x="319885" y="1588900"/>
            <a:ext cx="342606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《SNS</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等を活用した情報発信（</a:t>
            </a: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2022</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0" name="角丸四角形 49"/>
          <p:cNvSpPr/>
          <p:nvPr/>
        </p:nvSpPr>
        <p:spPr>
          <a:xfrm>
            <a:off x="390961" y="3638588"/>
            <a:ext cx="3614254" cy="251561"/>
          </a:xfrm>
          <a:prstGeom prst="roundRect">
            <a:avLst>
              <a:gd name="adj" fmla="val 13522"/>
            </a:avLst>
          </a:prstGeom>
          <a:solidFill>
            <a:srgbClr val="92D050"/>
          </a:solidFill>
          <a:ln>
            <a:solidFill>
              <a:schemeClr val="accent6"/>
            </a:solidFill>
          </a:ln>
        </p:spPr>
        <p:style>
          <a:lnRef idx="2">
            <a:schemeClr val="accent6"/>
          </a:lnRef>
          <a:fillRef idx="1">
            <a:schemeClr val="lt1"/>
          </a:fillRef>
          <a:effectRef idx="0">
            <a:schemeClr val="accent6"/>
          </a:effectRef>
          <a:fontRef idx="minor">
            <a:schemeClr val="dk1"/>
          </a:fontRef>
        </p:style>
        <p:txBody>
          <a:bodyPr wrap="square" rtlCol="0" anchor="ctr"/>
          <a:lstStyle/>
          <a:p>
            <a:pPr marL="0" marR="0" lvl="0" indent="0" algn="ctr" defTabSz="914400" rtl="0" eaLnBrk="1" fontAlgn="auto" latinLnBrk="0" hangingPunct="1">
              <a:lnSpc>
                <a:spcPts val="1800"/>
              </a:lnSpc>
              <a:spcBef>
                <a:spcPts val="0"/>
              </a:spcBef>
              <a:spcAft>
                <a:spcPts val="0"/>
              </a:spcAft>
              <a:buClrTx/>
              <a:buSzTx/>
              <a:buFontTx/>
              <a:buNone/>
              <a:tabLst/>
              <a:defRPr/>
            </a:pPr>
            <a:r>
              <a:rPr kumimoji="1" lang="ja-JP" altLang="en-US" sz="1200" b="1" i="0" u="none" strike="noStrike" kern="0" cap="none" spc="153"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実践モデル事業（</a:t>
            </a:r>
            <a:r>
              <a:rPr kumimoji="1" lang="en-US" altLang="ja-JP" sz="1200" b="1" i="0" u="none" strike="noStrike" kern="0" cap="none" spc="153"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2019,2021</a:t>
            </a:r>
            <a:r>
              <a:rPr kumimoji="1" lang="ja-JP" altLang="en-US" sz="1200" b="1" i="0" u="none" strike="noStrike" kern="0" cap="none" spc="153"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endParaRPr kumimoji="1" lang="en-US" altLang="ja-JP" sz="1200" b="1" i="0" u="none" strike="noStrike" kern="0" cap="none" spc="153"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51" name="テキスト ボックス 50"/>
          <p:cNvSpPr txBox="1"/>
          <p:nvPr/>
        </p:nvSpPr>
        <p:spPr>
          <a:xfrm>
            <a:off x="293787" y="4073915"/>
            <a:ext cx="49784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1.</a:t>
            </a:r>
            <a:r>
              <a:rPr kumimoji="1" lang="ja-JP" altLang="en-US" sz="12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笑いと運動を連携した実践による健康・ストレスの分析</a:t>
            </a:r>
          </a:p>
        </p:txBody>
      </p:sp>
      <p:sp>
        <p:nvSpPr>
          <p:cNvPr id="52" name="テキスト ボックス 51"/>
          <p:cNvSpPr txBox="1"/>
          <p:nvPr/>
        </p:nvSpPr>
        <p:spPr>
          <a:xfrm>
            <a:off x="311346" y="4926759"/>
            <a:ext cx="49784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2.</a:t>
            </a:r>
            <a:r>
              <a:rPr kumimoji="1" lang="ja-JP" altLang="en-US" sz="12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楽器演奏の実践による認知機能向上の分析</a:t>
            </a:r>
          </a:p>
        </p:txBody>
      </p:sp>
      <p:sp>
        <p:nvSpPr>
          <p:cNvPr id="56" name="テキスト ボックス 55"/>
          <p:cNvSpPr txBox="1"/>
          <p:nvPr/>
        </p:nvSpPr>
        <p:spPr>
          <a:xfrm>
            <a:off x="329656" y="5772827"/>
            <a:ext cx="49784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3.AI</a:t>
            </a:r>
            <a:r>
              <a:rPr kumimoji="1" lang="ja-JP" altLang="en-US" sz="12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・ロボットによるコミュニケーションの実践と分析</a:t>
            </a:r>
          </a:p>
        </p:txBody>
      </p:sp>
      <p:sp>
        <p:nvSpPr>
          <p:cNvPr id="62" name="テキスト ボックス 61"/>
          <p:cNvSpPr txBox="1"/>
          <p:nvPr/>
        </p:nvSpPr>
        <p:spPr>
          <a:xfrm>
            <a:off x="-31985" y="3898922"/>
            <a:ext cx="1349191"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lang="en-US" altLang="ja-JP" sz="1200" b="1" dirty="0">
                <a:solidFill>
                  <a:prstClr val="black"/>
                </a:solidFill>
                <a:latin typeface="Meiryo UI" panose="020B0604030504040204" pitchFamily="50" charset="-128"/>
                <a:ea typeface="Meiryo UI" panose="020B0604030504040204" pitchFamily="50" charset="-128"/>
              </a:rPr>
              <a:t>2019</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p>
        </p:txBody>
      </p:sp>
      <p:sp>
        <p:nvSpPr>
          <p:cNvPr id="63" name="テキスト ボックス 62"/>
          <p:cNvSpPr txBox="1"/>
          <p:nvPr/>
        </p:nvSpPr>
        <p:spPr>
          <a:xfrm>
            <a:off x="4985665" y="4060938"/>
            <a:ext cx="49784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1.</a:t>
            </a:r>
            <a:r>
              <a:rPr kumimoji="1" lang="ja-JP" altLang="en-US" sz="12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行動経済学を活用した健康になる空間づくり</a:t>
            </a:r>
          </a:p>
        </p:txBody>
      </p:sp>
      <p:sp>
        <p:nvSpPr>
          <p:cNvPr id="64" name="テキスト ボックス 63"/>
          <p:cNvSpPr txBox="1"/>
          <p:nvPr/>
        </p:nvSpPr>
        <p:spPr>
          <a:xfrm>
            <a:off x="5013101" y="5631650"/>
            <a:ext cx="402961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2.</a:t>
            </a:r>
            <a:r>
              <a:rPr kumimoji="1" lang="ja-JP" altLang="en-US" sz="12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先端技術を活用したオーラルフレイル予防</a:t>
            </a:r>
          </a:p>
        </p:txBody>
      </p:sp>
      <p:sp>
        <p:nvSpPr>
          <p:cNvPr id="67" name="テキスト ボックス 66"/>
          <p:cNvSpPr txBox="1"/>
          <p:nvPr/>
        </p:nvSpPr>
        <p:spPr>
          <a:xfrm>
            <a:off x="4584032" y="3867644"/>
            <a:ext cx="1349191"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lang="en-US" altLang="ja-JP" sz="1200" b="1" dirty="0">
                <a:solidFill>
                  <a:prstClr val="black"/>
                </a:solidFill>
                <a:latin typeface="Meiryo UI" panose="020B0604030504040204" pitchFamily="50" charset="-128"/>
                <a:ea typeface="Meiryo UI" panose="020B0604030504040204" pitchFamily="50" charset="-128"/>
              </a:rPr>
              <a:t>2021</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p>
        </p:txBody>
      </p:sp>
      <p:pic>
        <p:nvPicPr>
          <p:cNvPr id="68" name="図 67"/>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720687" y="952584"/>
            <a:ext cx="1302270" cy="742431"/>
          </a:xfrm>
          <a:prstGeom prst="rect">
            <a:avLst/>
          </a:prstGeom>
          <a:ln>
            <a:solidFill>
              <a:schemeClr val="bg1">
                <a:lumMod val="50000"/>
              </a:schemeClr>
            </a:solidFill>
          </a:ln>
        </p:spPr>
      </p:pic>
      <p:pic>
        <p:nvPicPr>
          <p:cNvPr id="69" name="図 6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20687" y="1769081"/>
            <a:ext cx="1367280" cy="789757"/>
          </a:xfrm>
          <a:prstGeom prst="rect">
            <a:avLst/>
          </a:prstGeom>
        </p:spPr>
      </p:pic>
      <p:pic>
        <p:nvPicPr>
          <p:cNvPr id="70" name="図 6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723904" y="4336304"/>
            <a:ext cx="1189549" cy="783390"/>
          </a:xfrm>
          <a:prstGeom prst="rect">
            <a:avLst/>
          </a:prstGeom>
          <a:ln>
            <a:noFill/>
          </a:ln>
          <a:effectLst/>
        </p:spPr>
      </p:pic>
      <p:pic>
        <p:nvPicPr>
          <p:cNvPr id="71" name="図 70"/>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3716468" y="5189045"/>
            <a:ext cx="1189549" cy="761925"/>
          </a:xfrm>
          <a:prstGeom prst="rect">
            <a:avLst/>
          </a:prstGeom>
          <a:ln>
            <a:noFill/>
          </a:ln>
          <a:effectLst/>
        </p:spPr>
      </p:pic>
      <p:pic>
        <p:nvPicPr>
          <p:cNvPr id="72" name="図 71"/>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3722048" y="6020321"/>
            <a:ext cx="1183375" cy="788583"/>
          </a:xfrm>
          <a:prstGeom prst="rect">
            <a:avLst/>
          </a:prstGeom>
          <a:ln>
            <a:noFill/>
          </a:ln>
          <a:effectLst/>
        </p:spPr>
      </p:pic>
      <p:pic>
        <p:nvPicPr>
          <p:cNvPr id="73" name="図 72"/>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460126" y="5868112"/>
            <a:ext cx="1383530" cy="904692"/>
          </a:xfrm>
          <a:prstGeom prst="rect">
            <a:avLst/>
          </a:prstGeom>
        </p:spPr>
      </p:pic>
      <p:pic>
        <p:nvPicPr>
          <p:cNvPr id="74" name="図 73" descr="屋内, 建物, 電車, 跡 が含まれている画像&#10;&#10;自動的に生成された説明">
            <a:extLst>
              <a:ext uri="{FF2B5EF4-FFF2-40B4-BE49-F238E27FC236}">
                <a16:creationId xmlns:a16="http://schemas.microsoft.com/office/drawing/2014/main" id="{18293BA5-3E0B-2B4B-A6AC-2ED7CFF3696F}"/>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495044" y="4923777"/>
            <a:ext cx="1090710" cy="710315"/>
          </a:xfrm>
          <a:prstGeom prst="rect">
            <a:avLst/>
          </a:prstGeom>
        </p:spPr>
      </p:pic>
      <p:pic>
        <p:nvPicPr>
          <p:cNvPr id="75" name="図 74">
            <a:extLst>
              <a:ext uri="{FF2B5EF4-FFF2-40B4-BE49-F238E27FC236}">
                <a16:creationId xmlns:a16="http://schemas.microsoft.com/office/drawing/2014/main" id="{647FC0D8-C18E-C545-BCB3-77D9B3B6EEBD}"/>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7736729" y="4941319"/>
            <a:ext cx="1081556" cy="690331"/>
          </a:xfrm>
          <a:prstGeom prst="rect">
            <a:avLst/>
          </a:prstGeom>
          <a:ln w="19050">
            <a:solidFill>
              <a:schemeClr val="tx1"/>
            </a:solidFill>
          </a:ln>
        </p:spPr>
      </p:pic>
      <p:sp>
        <p:nvSpPr>
          <p:cNvPr id="76" name="角丸四角形 75"/>
          <p:cNvSpPr/>
          <p:nvPr/>
        </p:nvSpPr>
        <p:spPr>
          <a:xfrm>
            <a:off x="5933223" y="3623063"/>
            <a:ext cx="3025393" cy="396000"/>
          </a:xfrm>
          <a:prstGeom prst="roundRect">
            <a:avLst>
              <a:gd name="adj" fmla="val 3770"/>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Ins="72000" rtlCol="0" anchor="t"/>
          <a:lstStyle/>
          <a:p>
            <a:pPr marL="901700" marR="0" lvl="0" indent="-901700" algn="l" defTabSz="914400" rtl="0" eaLnBrk="1" fontAlgn="auto" latinLnBrk="0" hangingPunct="1">
              <a:lnSpc>
                <a:spcPts val="13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※2020</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年度は新型コロナ感染拡大により、</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901700" marR="0" lvl="0" indent="-901700" algn="l" defTabSz="914400" rtl="0" eaLnBrk="1" fontAlgn="auto" latinLnBrk="0" hangingPunct="1">
              <a:lnSpc>
                <a:spcPts val="1300"/>
              </a:lnSpc>
              <a:spcBef>
                <a:spcPts val="0"/>
              </a:spcBef>
              <a:spcAft>
                <a:spcPts val="0"/>
              </a:spcAft>
              <a:buClrTx/>
              <a:buSzTx/>
              <a:buFontTx/>
              <a:buNone/>
              <a:tabLst/>
              <a:defRPr/>
            </a:pPr>
            <a:r>
              <a:rPr lang="ja-JP" altLang="en-US" sz="1200" dirty="0">
                <a:solidFill>
                  <a:prstClr val="black"/>
                </a:solidFill>
                <a:latin typeface="Meiryo UI" panose="020B0604030504040204" pitchFamily="50" charset="-128"/>
                <a:ea typeface="Meiryo UI" panose="020B0604030504040204" pitchFamily="50" charset="-128"/>
              </a:rPr>
              <a:t>　 </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事業休止。</a:t>
            </a:r>
          </a:p>
        </p:txBody>
      </p:sp>
      <p:sp>
        <p:nvSpPr>
          <p:cNvPr id="2" name="テキスト ボックス 1"/>
          <p:cNvSpPr txBox="1"/>
          <p:nvPr/>
        </p:nvSpPr>
        <p:spPr>
          <a:xfrm>
            <a:off x="471930" y="3249045"/>
            <a:ext cx="5245173" cy="276999"/>
          </a:xfrm>
          <a:prstGeom prst="rect">
            <a:avLst/>
          </a:prstGeom>
          <a:noFill/>
        </p:spPr>
        <p:txBody>
          <a:bodyPr wrap="square" rtlCol="0">
            <a:spAutoFit/>
          </a:bodyPr>
          <a:lstStyle/>
          <a:p>
            <a:pPr marL="171450" indent="-171450">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企業等の</a:t>
            </a:r>
            <a:r>
              <a:rPr lang="en-US" altLang="ja-JP" sz="1200" dirty="0">
                <a:latin typeface="Meiryo UI" panose="020B0604030504040204" pitchFamily="50" charset="-128"/>
                <a:ea typeface="Meiryo UI" panose="020B0604030504040204" pitchFamily="50" charset="-128"/>
              </a:rPr>
              <a:t>WEB</a:t>
            </a:r>
            <a:r>
              <a:rPr lang="ja-JP" altLang="en-US" sz="1200" dirty="0">
                <a:latin typeface="Meiryo UI" panose="020B0604030504040204" pitchFamily="50" charset="-128"/>
                <a:ea typeface="Meiryo UI" panose="020B0604030504040204" pitchFamily="50" charset="-128"/>
              </a:rPr>
              <a:t>ページとリンクでつなげ「</a:t>
            </a:r>
            <a:r>
              <a:rPr lang="en-US" altLang="ja-JP" sz="1200" dirty="0">
                <a:latin typeface="Meiryo UI" panose="020B0604030504040204" pitchFamily="50" charset="-128"/>
                <a:ea typeface="Meiryo UI" panose="020B0604030504040204" pitchFamily="50" charset="-128"/>
              </a:rPr>
              <a:t>10</a:t>
            </a:r>
            <a:r>
              <a:rPr lang="ja-JP" altLang="en-US" sz="1200" dirty="0">
                <a:latin typeface="Meiryo UI" panose="020B0604030504040204" pitchFamily="50" charset="-128"/>
                <a:ea typeface="Meiryo UI" panose="020B0604030504040204" pitchFamily="50" charset="-128"/>
              </a:rPr>
              <a:t>歳若返り」の取組を一体的に発信。</a:t>
            </a:r>
          </a:p>
        </p:txBody>
      </p:sp>
      <p:sp>
        <p:nvSpPr>
          <p:cNvPr id="45" name="テキスト ボックス 44"/>
          <p:cNvSpPr txBox="1"/>
          <p:nvPr/>
        </p:nvSpPr>
        <p:spPr>
          <a:xfrm>
            <a:off x="471930" y="2808655"/>
            <a:ext cx="7560000" cy="276999"/>
          </a:xfrm>
          <a:prstGeom prst="rect">
            <a:avLst/>
          </a:prstGeom>
          <a:noFill/>
        </p:spPr>
        <p:txBody>
          <a:bodyPr wrap="square" rtlCol="0">
            <a:spAutoFit/>
          </a:bodyPr>
          <a:lstStyle/>
          <a:p>
            <a:pPr marL="171450" indent="-171450">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企業の取組・市町村におけるイベント情報等を毎日つぶやきで発信するとともに、企業と連携したキャンペーンを実施。</a:t>
            </a:r>
          </a:p>
        </p:txBody>
      </p:sp>
      <p:sp>
        <p:nvSpPr>
          <p:cNvPr id="46" name="テキスト ボックス 45"/>
          <p:cNvSpPr txBox="1"/>
          <p:nvPr/>
        </p:nvSpPr>
        <p:spPr>
          <a:xfrm>
            <a:off x="481383" y="1988372"/>
            <a:ext cx="4068000" cy="646331"/>
          </a:xfrm>
          <a:prstGeom prst="rect">
            <a:avLst/>
          </a:prstGeom>
          <a:noFill/>
        </p:spPr>
        <p:txBody>
          <a:bodyPr wrap="square" rtlCol="0">
            <a:spAutoFit/>
          </a:bodyPr>
          <a:lstStyle/>
          <a:p>
            <a:pPr marL="171450" indent="-171450">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企業等の様々な取組を動画で紹介するとともに、おいでや</a:t>
            </a:r>
            <a:r>
              <a:rPr lang="ja-JP" altLang="en-US" sz="1200" dirty="0" err="1">
                <a:latin typeface="Meiryo UI" panose="020B0604030504040204" pitchFamily="50" charset="-128"/>
                <a:ea typeface="Meiryo UI" panose="020B0604030504040204" pitchFamily="50" charset="-128"/>
              </a:rPr>
              <a:t>す</a:t>
            </a:r>
            <a:r>
              <a:rPr lang="ja-JP" altLang="en-US" sz="1200" dirty="0">
                <a:latin typeface="Meiryo UI" panose="020B0604030504040204" pitchFamily="50" charset="-128"/>
                <a:ea typeface="Meiryo UI" panose="020B0604030504040204" pitchFamily="50" charset="-128"/>
              </a:rPr>
              <a:t>小田さんがナレーションを担当する天下人・秀吉が「</a:t>
            </a:r>
            <a:r>
              <a:rPr lang="en-US" altLang="ja-JP" sz="1200" dirty="0">
                <a:latin typeface="Meiryo UI" panose="020B0604030504040204" pitchFamily="50" charset="-128"/>
                <a:ea typeface="Meiryo UI" panose="020B0604030504040204" pitchFamily="50" charset="-128"/>
              </a:rPr>
              <a:t>10</a:t>
            </a:r>
            <a:r>
              <a:rPr lang="ja-JP" altLang="en-US" sz="1200" dirty="0">
                <a:latin typeface="Meiryo UI" panose="020B0604030504040204" pitchFamily="50" charset="-128"/>
                <a:ea typeface="Meiryo UI" panose="020B0604030504040204" pitchFamily="50" charset="-128"/>
              </a:rPr>
              <a:t>歳若返り」の取組をわかりやすく解説した動画を配信。</a:t>
            </a:r>
          </a:p>
        </p:txBody>
      </p:sp>
      <p:sp>
        <p:nvSpPr>
          <p:cNvPr id="47" name="テキスト ボックス 46"/>
          <p:cNvSpPr txBox="1"/>
          <p:nvPr/>
        </p:nvSpPr>
        <p:spPr>
          <a:xfrm>
            <a:off x="4589683" y="1981026"/>
            <a:ext cx="3143361" cy="646331"/>
          </a:xfrm>
          <a:prstGeom prst="rect">
            <a:avLst/>
          </a:prstGeom>
          <a:noFill/>
        </p:spPr>
        <p:txBody>
          <a:bodyPr wrap="square" rtlCol="0">
            <a:spAutoFit/>
          </a:bodyPr>
          <a:lstStyle/>
          <a:p>
            <a:pPr marL="171450" indent="-171450">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10</a:t>
            </a:r>
            <a:r>
              <a:rPr lang="ja-JP" altLang="en-US" sz="1200" dirty="0">
                <a:latin typeface="Meiryo UI" panose="020B0604030504040204" pitchFamily="50" charset="-128"/>
                <a:ea typeface="Meiryo UI" panose="020B0604030504040204" pitchFamily="50" charset="-128"/>
              </a:rPr>
              <a:t>歳若返り」の概要や府民の「</a:t>
            </a:r>
            <a:r>
              <a:rPr lang="en-US" altLang="ja-JP" sz="1200" dirty="0">
                <a:latin typeface="Meiryo UI" panose="020B0604030504040204" pitchFamily="50" charset="-128"/>
                <a:ea typeface="Meiryo UI" panose="020B0604030504040204" pitchFamily="50" charset="-128"/>
              </a:rPr>
              <a:t>10</a:t>
            </a:r>
            <a:r>
              <a:rPr lang="ja-JP" altLang="en-US" sz="1200" dirty="0">
                <a:latin typeface="Meiryo UI" panose="020B0604030504040204" pitchFamily="50" charset="-128"/>
                <a:ea typeface="Meiryo UI" panose="020B0604030504040204" pitchFamily="50" charset="-128"/>
              </a:rPr>
              <a:t>歳若返り」につながる企業等の取組について、ポスターやパネルで展示。</a:t>
            </a:r>
          </a:p>
        </p:txBody>
      </p:sp>
      <p:sp>
        <p:nvSpPr>
          <p:cNvPr id="48" name="テキスト ボックス 47"/>
          <p:cNvSpPr txBox="1"/>
          <p:nvPr/>
        </p:nvSpPr>
        <p:spPr>
          <a:xfrm>
            <a:off x="334815" y="4298254"/>
            <a:ext cx="3295831" cy="646331"/>
          </a:xfrm>
          <a:prstGeom prst="rect">
            <a:avLst/>
          </a:prstGeom>
          <a:noFill/>
        </p:spPr>
        <p:txBody>
          <a:bodyPr wrap="square" rtlCol="0">
            <a:spAutoFit/>
          </a:bodyPr>
          <a:lstStyle/>
          <a:p>
            <a:pPr marL="171450" indent="-171450">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体操と笑いを連携、グループで実践</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落語の鑑賞や笑いを取り入れた健康体操やヨガの実践等</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し、心身の健康や生きがいに及ぼす効果を分析。</a:t>
            </a:r>
          </a:p>
        </p:txBody>
      </p:sp>
      <p:sp>
        <p:nvSpPr>
          <p:cNvPr id="49" name="テキスト ボックス 48"/>
          <p:cNvSpPr txBox="1"/>
          <p:nvPr/>
        </p:nvSpPr>
        <p:spPr>
          <a:xfrm>
            <a:off x="341730" y="5154536"/>
            <a:ext cx="3348000" cy="646331"/>
          </a:xfrm>
          <a:prstGeom prst="rect">
            <a:avLst/>
          </a:prstGeom>
          <a:noFill/>
        </p:spPr>
        <p:txBody>
          <a:bodyPr wrap="square" rtlCol="0">
            <a:spAutoFit/>
          </a:bodyPr>
          <a:lstStyle/>
          <a:p>
            <a:pPr marL="171450" indent="-171450">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楽器演奏講師の指導のもと、ピアニカ演奏と脳を使った運動の実践を行い、認知機能向上の効果を分析。</a:t>
            </a:r>
          </a:p>
        </p:txBody>
      </p:sp>
      <p:sp>
        <p:nvSpPr>
          <p:cNvPr id="55" name="テキスト ボックス 54"/>
          <p:cNvSpPr txBox="1"/>
          <p:nvPr/>
        </p:nvSpPr>
        <p:spPr>
          <a:xfrm>
            <a:off x="344742" y="6000398"/>
            <a:ext cx="3348000" cy="646331"/>
          </a:xfrm>
          <a:prstGeom prst="rect">
            <a:avLst/>
          </a:prstGeom>
          <a:noFill/>
        </p:spPr>
        <p:txBody>
          <a:bodyPr wrap="square" rtlCol="0">
            <a:spAutoFit/>
          </a:bodyPr>
          <a:lstStyle/>
          <a:p>
            <a:pPr marL="171450" indent="-171450">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デュアルタスクによる運動ゲーム、</a:t>
            </a:r>
            <a:r>
              <a:rPr lang="en-US" altLang="ja-JP" sz="1200" dirty="0">
                <a:latin typeface="Meiryo UI" panose="020B0604030504040204" pitchFamily="50" charset="-128"/>
                <a:ea typeface="Meiryo UI" panose="020B0604030504040204" pitchFamily="50" charset="-128"/>
              </a:rPr>
              <a:t>AI</a:t>
            </a:r>
            <a:r>
              <a:rPr lang="ja-JP" altLang="en-US" sz="1200" dirty="0">
                <a:latin typeface="Meiryo UI" panose="020B0604030504040204" pitchFamily="50" charset="-128"/>
                <a:ea typeface="Meiryo UI" panose="020B0604030504040204" pitchFamily="50" charset="-128"/>
              </a:rPr>
              <a:t>ロボによるコミュニケーションを一定期間実践し、認知機能に及ぼす効果を分析。</a:t>
            </a:r>
          </a:p>
        </p:txBody>
      </p:sp>
      <p:sp>
        <p:nvSpPr>
          <p:cNvPr id="58" name="テキスト ボックス 57"/>
          <p:cNvSpPr txBox="1"/>
          <p:nvPr/>
        </p:nvSpPr>
        <p:spPr>
          <a:xfrm>
            <a:off x="5013392" y="4290507"/>
            <a:ext cx="4074575" cy="646331"/>
          </a:xfrm>
          <a:prstGeom prst="rect">
            <a:avLst/>
          </a:prstGeom>
          <a:noFill/>
        </p:spPr>
        <p:txBody>
          <a:bodyPr wrap="square" rtlCol="0">
            <a:spAutoFit/>
          </a:bodyPr>
          <a:lstStyle/>
          <a:p>
            <a:pPr marL="171450" indent="-171450">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駅の階段に「ナッジ」を活用した「階段を登りたくなる仕掛け」を設置するとともに、健康啓発リーフレットを配布し、階段利用を促す実証実験を実施。</a:t>
            </a:r>
          </a:p>
        </p:txBody>
      </p:sp>
      <p:sp>
        <p:nvSpPr>
          <p:cNvPr id="77" name="テキスト ボックス 76"/>
          <p:cNvSpPr txBox="1"/>
          <p:nvPr/>
        </p:nvSpPr>
        <p:spPr>
          <a:xfrm>
            <a:off x="5032943" y="5854702"/>
            <a:ext cx="2304000" cy="828000"/>
          </a:xfrm>
          <a:prstGeom prst="rect">
            <a:avLst/>
          </a:prstGeom>
          <a:noFill/>
        </p:spPr>
        <p:txBody>
          <a:bodyPr wrap="square" rtlCol="0">
            <a:spAutoFit/>
          </a:bodyPr>
          <a:lstStyle/>
          <a:p>
            <a:pPr marL="171450" indent="-171450">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トレーニング</a:t>
            </a:r>
            <a:r>
              <a:rPr lang="en-US" altLang="ja-JP" sz="1200" dirty="0">
                <a:latin typeface="Meiryo UI" panose="020B0604030504040204" pitchFamily="50" charset="-128"/>
                <a:ea typeface="Meiryo UI" panose="020B0604030504040204" pitchFamily="50" charset="-128"/>
              </a:rPr>
              <a:t>AI</a:t>
            </a:r>
            <a:r>
              <a:rPr lang="ja-JP" altLang="en-US" sz="1200" dirty="0">
                <a:latin typeface="Meiryo UI" panose="020B0604030504040204" pitchFamily="50" charset="-128"/>
                <a:ea typeface="Meiryo UI" panose="020B0604030504040204" pitchFamily="50" charset="-128"/>
              </a:rPr>
              <a:t>アプリを活用した口腔機能を維持・改善する予防プログラムを実践し、効果検証を実施。</a:t>
            </a:r>
          </a:p>
        </p:txBody>
      </p:sp>
      <p:sp>
        <p:nvSpPr>
          <p:cNvPr id="44" name="スライド番号プレースホルダー 3"/>
          <p:cNvSpPr txBox="1">
            <a:spLocks/>
          </p:cNvSpPr>
          <p:nvPr/>
        </p:nvSpPr>
        <p:spPr>
          <a:xfrm>
            <a:off x="7161130" y="6551597"/>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227</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7638702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487457" y="1356053"/>
            <a:ext cx="8385415" cy="6145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270458" y="520926"/>
            <a:ext cx="8602414" cy="376385"/>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３　改革取組</a:t>
            </a:r>
          </a:p>
        </p:txBody>
      </p:sp>
      <p:cxnSp>
        <p:nvCxnSpPr>
          <p:cNvPr id="3" name="直線コネクタ 2"/>
          <p:cNvCxnSpPr/>
          <p:nvPr/>
        </p:nvCxnSpPr>
        <p:spPr>
          <a:xfrm>
            <a:off x="270457" y="88195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515872" y="986721"/>
            <a:ext cx="5227092" cy="369332"/>
          </a:xfrm>
          <a:prstGeom prst="rect">
            <a:avLst/>
          </a:prstGeom>
          <a:noFill/>
        </p:spPr>
        <p:txBody>
          <a:bodyPr wrap="square" rtlCol="0">
            <a:spAutoFit/>
          </a:bodyPr>
          <a:lstStyle/>
          <a:p>
            <a:r>
              <a:rPr kumimoji="1" lang="ja-JP" altLang="en-US" b="1" dirty="0">
                <a:latin typeface="メイリオ" panose="020B0604030504040204" pitchFamily="50" charset="-128"/>
                <a:ea typeface="メイリオ" panose="020B0604030504040204" pitchFamily="50" charset="-128"/>
              </a:rPr>
              <a:t>特定健診・特定保健指導実施率の向上</a:t>
            </a:r>
          </a:p>
        </p:txBody>
      </p:sp>
      <p:sp>
        <p:nvSpPr>
          <p:cNvPr id="9" name="正方形/長方形 8"/>
          <p:cNvSpPr/>
          <p:nvPr/>
        </p:nvSpPr>
        <p:spPr>
          <a:xfrm>
            <a:off x="419218" y="916951"/>
            <a:ext cx="68239" cy="36933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6141493" y="501286"/>
            <a:ext cx="2731715" cy="369332"/>
          </a:xfrm>
          <a:prstGeom prst="rect">
            <a:avLst/>
          </a:prstGeom>
          <a:solidFill>
            <a:srgbClr val="002060"/>
          </a:solidFill>
        </p:spPr>
        <p:txBody>
          <a:bodyPr wrap="square" rtlCol="0">
            <a:spAutoFit/>
          </a:bodyPr>
          <a:lstStyle/>
          <a:p>
            <a:pPr algn="ctr"/>
            <a:r>
              <a:rPr lang="ja-JP" altLang="en-US" dirty="0">
                <a:solidFill>
                  <a:schemeClr val="bg1"/>
                </a:solidFill>
                <a:latin typeface="メイリオ" panose="020B0604030504040204" pitchFamily="50" charset="-128"/>
                <a:ea typeface="メイリオ" panose="020B0604030504040204" pitchFamily="50" charset="-128"/>
              </a:rPr>
              <a:t>早期発見・重症化予防</a:t>
            </a:r>
            <a:endParaRPr kumimoji="1" lang="ja-JP" altLang="en-US" dirty="0">
              <a:solidFill>
                <a:schemeClr val="bg1"/>
              </a:solidFill>
              <a:latin typeface="メイリオ" panose="020B0604030504040204" pitchFamily="50" charset="-128"/>
              <a:ea typeface="メイリオ" panose="020B0604030504040204" pitchFamily="50" charset="-128"/>
            </a:endParaRPr>
          </a:p>
        </p:txBody>
      </p:sp>
      <p:pic>
        <p:nvPicPr>
          <p:cNvPr id="5" name="図 4"/>
          <p:cNvPicPr>
            <a:picLocks noChangeAspect="1"/>
          </p:cNvPicPr>
          <p:nvPr/>
        </p:nvPicPr>
        <p:blipFill>
          <a:blip r:embed="rId3"/>
          <a:stretch>
            <a:fillRect/>
          </a:stretch>
        </p:blipFill>
        <p:spPr>
          <a:xfrm>
            <a:off x="4538318" y="2026613"/>
            <a:ext cx="4168952" cy="2062536"/>
          </a:xfrm>
          <a:prstGeom prst="rect">
            <a:avLst/>
          </a:prstGeom>
        </p:spPr>
      </p:pic>
      <p:pic>
        <p:nvPicPr>
          <p:cNvPr id="24" name="図 23"/>
          <p:cNvPicPr>
            <a:picLocks noChangeAspect="1"/>
          </p:cNvPicPr>
          <p:nvPr/>
        </p:nvPicPr>
        <p:blipFill>
          <a:blip r:embed="rId4"/>
          <a:stretch>
            <a:fillRect/>
          </a:stretch>
        </p:blipFill>
        <p:spPr>
          <a:xfrm>
            <a:off x="4538318" y="4661180"/>
            <a:ext cx="4168952" cy="1984351"/>
          </a:xfrm>
          <a:prstGeom prst="rect">
            <a:avLst/>
          </a:prstGeom>
        </p:spPr>
      </p:pic>
      <p:sp>
        <p:nvSpPr>
          <p:cNvPr id="31" name="正方形/長方形 30"/>
          <p:cNvSpPr/>
          <p:nvPr/>
        </p:nvSpPr>
        <p:spPr>
          <a:xfrm>
            <a:off x="625260" y="5051274"/>
            <a:ext cx="3568684" cy="1461939"/>
          </a:xfrm>
          <a:prstGeom prst="rect">
            <a:avLst/>
          </a:prstGeom>
        </p:spPr>
        <p:txBody>
          <a:bodyPr wrap="square">
            <a:spAutoFit/>
          </a:bodyPr>
          <a:lstStyle/>
          <a:p>
            <a:r>
              <a:rPr lang="ja-JP" altLang="en-US" sz="1400" dirty="0">
                <a:latin typeface="メイリオ" panose="020B0604030504040204" pitchFamily="50" charset="-128"/>
                <a:ea typeface="メイリオ" panose="020B0604030504040204" pitchFamily="50" charset="-128"/>
              </a:rPr>
              <a:t>◆ヘルスアップ支援事業として、特定</a:t>
            </a:r>
            <a:endParaRPr lang="en-US" altLang="ja-JP"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　健診受診率向上プロジェクトを展開。</a:t>
            </a:r>
            <a:endParaRPr lang="en-US" altLang="ja-JP" sz="1400" dirty="0">
              <a:latin typeface="メイリオ" panose="020B0604030504040204" pitchFamily="50" charset="-128"/>
              <a:ea typeface="メイリオ" panose="020B0604030504040204" pitchFamily="50" charset="-128"/>
            </a:endParaRPr>
          </a:p>
          <a:p>
            <a:pPr>
              <a:lnSpc>
                <a:spcPts val="600"/>
              </a:lnSpc>
            </a:pPr>
            <a:endParaRPr lang="ja-JP" altLang="en-US"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◆モデル市でのアンケート調査や効果的な</a:t>
            </a:r>
            <a:endParaRPr lang="en-US" altLang="ja-JP"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　プロモーションの立案・実施。（テレビ</a:t>
            </a:r>
            <a:endParaRPr lang="en-US" altLang="ja-JP"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　</a:t>
            </a:r>
            <a:r>
              <a:rPr lang="en-US" altLang="ja-JP" sz="1400" dirty="0">
                <a:latin typeface="メイリオ" panose="020B0604030504040204" pitchFamily="50" charset="-128"/>
                <a:ea typeface="メイリオ" panose="020B0604030504040204" pitchFamily="50" charset="-128"/>
              </a:rPr>
              <a:t>CM</a:t>
            </a:r>
            <a:r>
              <a:rPr lang="ja-JP" altLang="en-US" sz="1400" dirty="0">
                <a:latin typeface="メイリオ" panose="020B0604030504040204" pitchFamily="50" charset="-128"/>
                <a:ea typeface="メイリオ" panose="020B0604030504040204" pitchFamily="50" charset="-128"/>
              </a:rPr>
              <a:t>・デジタルサイネージ・</a:t>
            </a:r>
            <a:r>
              <a:rPr lang="en-US" altLang="ja-JP" sz="1400" dirty="0">
                <a:latin typeface="メイリオ" panose="020B0604030504040204" pitchFamily="50" charset="-128"/>
                <a:ea typeface="メイリオ" panose="020B0604030504040204" pitchFamily="50" charset="-128"/>
              </a:rPr>
              <a:t>YouTube</a:t>
            </a:r>
            <a:r>
              <a:rPr lang="ja-JP" altLang="en-US" sz="1400" dirty="0">
                <a:latin typeface="メイリオ" panose="020B0604030504040204" pitchFamily="50" charset="-128"/>
                <a:ea typeface="メイリオ" panose="020B0604030504040204" pitchFamily="50" charset="-128"/>
              </a:rPr>
              <a:t>を</a:t>
            </a:r>
            <a:endParaRPr lang="en-US" altLang="ja-JP"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　活用。）</a:t>
            </a:r>
          </a:p>
        </p:txBody>
      </p:sp>
      <p:sp>
        <p:nvSpPr>
          <p:cNvPr id="33" name="正方形/長方形 32"/>
          <p:cNvSpPr/>
          <p:nvPr/>
        </p:nvSpPr>
        <p:spPr>
          <a:xfrm>
            <a:off x="5455717" y="4190652"/>
            <a:ext cx="3510218" cy="230832"/>
          </a:xfrm>
          <a:prstGeom prst="rect">
            <a:avLst/>
          </a:prstGeom>
        </p:spPr>
        <p:txBody>
          <a:bodyPr wrap="square">
            <a:spAutoFit/>
          </a:bodyPr>
          <a:lstStyle/>
          <a:p>
            <a:r>
              <a:rPr lang="en-US" altLang="zh-TW" sz="900" dirty="0">
                <a:latin typeface="メイリオ" panose="020B0604030504040204" pitchFamily="50" charset="-128"/>
                <a:ea typeface="メイリオ" panose="020B0604030504040204" pitchFamily="50" charset="-128"/>
              </a:rPr>
              <a:t>2020</a:t>
            </a:r>
            <a:r>
              <a:rPr lang="zh-TW" altLang="en-US" sz="900" dirty="0">
                <a:latin typeface="メイリオ" panose="020B0604030504040204" pitchFamily="50" charset="-128"/>
                <a:ea typeface="メイリオ" panose="020B0604030504040204" pitchFamily="50" charset="-128"/>
              </a:rPr>
              <a:t>年度大阪府地域職域連携推進協議会</a:t>
            </a:r>
            <a:r>
              <a:rPr lang="ja-JP" altLang="en-US" sz="900" dirty="0">
                <a:latin typeface="メイリオ" panose="020B0604030504040204" pitchFamily="50" charset="-128"/>
                <a:ea typeface="メイリオ" panose="020B0604030504040204" pitchFamily="50" charset="-128"/>
              </a:rPr>
              <a:t>資料（</a:t>
            </a:r>
            <a:r>
              <a:rPr lang="en-US" altLang="ja-JP" sz="900" dirty="0">
                <a:latin typeface="メイリオ" panose="020B0604030504040204" pitchFamily="50" charset="-128"/>
                <a:ea typeface="メイリオ" panose="020B0604030504040204" pitchFamily="50" charset="-128"/>
              </a:rPr>
              <a:t>2021.3</a:t>
            </a:r>
            <a:r>
              <a:rPr lang="ja-JP" altLang="en-US" sz="900" dirty="0">
                <a:latin typeface="メイリオ" panose="020B0604030504040204" pitchFamily="50" charset="-128"/>
                <a:ea typeface="メイリオ" panose="020B0604030504040204" pitchFamily="50" charset="-128"/>
              </a:rPr>
              <a:t>）</a:t>
            </a:r>
          </a:p>
        </p:txBody>
      </p:sp>
      <p:sp>
        <p:nvSpPr>
          <p:cNvPr id="34" name="正方形/長方形 33"/>
          <p:cNvSpPr/>
          <p:nvPr/>
        </p:nvSpPr>
        <p:spPr>
          <a:xfrm>
            <a:off x="5418161" y="6610942"/>
            <a:ext cx="3547775" cy="230832"/>
          </a:xfrm>
          <a:prstGeom prst="rect">
            <a:avLst/>
          </a:prstGeom>
        </p:spPr>
        <p:txBody>
          <a:bodyPr wrap="square">
            <a:spAutoFit/>
          </a:bodyPr>
          <a:lstStyle/>
          <a:p>
            <a:r>
              <a:rPr lang="zh-TW" altLang="en-US" sz="900" dirty="0">
                <a:latin typeface="メイリオ" panose="020B0604030504040204" pitchFamily="50" charset="-128"/>
                <a:ea typeface="メイリオ" panose="020B0604030504040204" pitchFamily="50" charset="-128"/>
              </a:rPr>
              <a:t>第</a:t>
            </a:r>
            <a:r>
              <a:rPr lang="en-US" altLang="zh-TW" sz="900" dirty="0">
                <a:latin typeface="メイリオ" panose="020B0604030504040204" pitchFamily="50" charset="-128"/>
                <a:ea typeface="メイリオ" panose="020B0604030504040204" pitchFamily="50" charset="-128"/>
              </a:rPr>
              <a:t>14</a:t>
            </a:r>
            <a:r>
              <a:rPr lang="zh-TW" altLang="en-US" sz="900" dirty="0">
                <a:latin typeface="メイリオ" panose="020B0604030504040204" pitchFamily="50" charset="-128"/>
                <a:ea typeface="メイリオ" panose="020B0604030504040204" pitchFamily="50" charset="-128"/>
              </a:rPr>
              <a:t>回大阪府国民健康保険運営協議会</a:t>
            </a:r>
            <a:r>
              <a:rPr lang="ja-JP" altLang="en-US" sz="900" dirty="0">
                <a:latin typeface="メイリオ" panose="020B0604030504040204" pitchFamily="50" charset="-128"/>
                <a:ea typeface="メイリオ" panose="020B0604030504040204" pitchFamily="50" charset="-128"/>
              </a:rPr>
              <a:t>資料（</a:t>
            </a:r>
            <a:r>
              <a:rPr lang="en-US" altLang="ja-JP" sz="900" dirty="0">
                <a:latin typeface="メイリオ" panose="020B0604030504040204" pitchFamily="50" charset="-128"/>
                <a:ea typeface="メイリオ" panose="020B0604030504040204" pitchFamily="50" charset="-128"/>
              </a:rPr>
              <a:t>2022.12</a:t>
            </a:r>
            <a:r>
              <a:rPr lang="ja-JP" altLang="en-US" sz="900" dirty="0">
                <a:latin typeface="メイリオ" panose="020B0604030504040204" pitchFamily="50" charset="-128"/>
                <a:ea typeface="メイリオ" panose="020B0604030504040204" pitchFamily="50" charset="-128"/>
              </a:rPr>
              <a:t>）</a:t>
            </a:r>
          </a:p>
        </p:txBody>
      </p:sp>
      <p:sp>
        <p:nvSpPr>
          <p:cNvPr id="15" name="テキスト ボックス 14"/>
          <p:cNvSpPr txBox="1"/>
          <p:nvPr/>
        </p:nvSpPr>
        <p:spPr>
          <a:xfrm>
            <a:off x="625260" y="2429348"/>
            <a:ext cx="3568684" cy="1461939"/>
          </a:xfrm>
          <a:prstGeom prst="rect">
            <a:avLst/>
          </a:prstGeom>
          <a:noFill/>
        </p:spPr>
        <p:txBody>
          <a:bodyPr wrap="square" rtlCol="0">
            <a:spAutoFit/>
          </a:bodyPr>
          <a:lstStyle/>
          <a:p>
            <a:r>
              <a:rPr lang="ja-JP" altLang="en-US" sz="1400" dirty="0">
                <a:latin typeface="メイリオ" panose="020B0604030504040204" pitchFamily="50" charset="-128"/>
                <a:ea typeface="メイリオ" panose="020B0604030504040204" pitchFamily="50" charset="-128"/>
              </a:rPr>
              <a:t>◆管内市町村の健診データ、レセプトデー</a:t>
            </a:r>
            <a:endParaRPr lang="en-US" altLang="ja-JP"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　タを用いた分析を行い各市町村へ情報提</a:t>
            </a:r>
            <a:endParaRPr lang="en-US" altLang="ja-JP"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　供し、市町村の保健事業を支援。</a:t>
            </a:r>
            <a:endParaRPr lang="en-US" altLang="ja-JP" sz="1400" dirty="0">
              <a:latin typeface="メイリオ" panose="020B0604030504040204" pitchFamily="50" charset="-128"/>
              <a:ea typeface="メイリオ" panose="020B0604030504040204" pitchFamily="50" charset="-128"/>
            </a:endParaRPr>
          </a:p>
          <a:p>
            <a:pPr>
              <a:lnSpc>
                <a:spcPts val="600"/>
              </a:lnSpc>
            </a:pPr>
            <a:endParaRPr lang="en-US" altLang="ja-JP"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◆データを活用した保健事業推進セミナー</a:t>
            </a:r>
            <a:endParaRPr lang="en-US" altLang="ja-JP"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　や有識者を派遣して地域診断への助言な</a:t>
            </a:r>
            <a:endParaRPr lang="en-US" altLang="ja-JP"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　どの取組を実施。</a:t>
            </a:r>
            <a:endParaRPr kumimoji="1" lang="ja-JP" altLang="en-US" sz="1400" dirty="0">
              <a:latin typeface="メイリオ" panose="020B0604030504040204" pitchFamily="50" charset="-128"/>
              <a:ea typeface="メイリオ" panose="020B0604030504040204" pitchFamily="50" charset="-128"/>
            </a:endParaRPr>
          </a:p>
        </p:txBody>
      </p:sp>
      <p:sp>
        <p:nvSpPr>
          <p:cNvPr id="6" name="正方形/長方形 5"/>
          <p:cNvSpPr/>
          <p:nvPr/>
        </p:nvSpPr>
        <p:spPr>
          <a:xfrm>
            <a:off x="453336" y="1405067"/>
            <a:ext cx="8512599" cy="553998"/>
          </a:xfrm>
          <a:prstGeom prst="rect">
            <a:avLst/>
          </a:prstGeom>
        </p:spPr>
        <p:txBody>
          <a:bodyPr wrap="square">
            <a:spAutoFit/>
          </a:bodyPr>
          <a:lstStyle/>
          <a:p>
            <a:pPr>
              <a:lnSpc>
                <a:spcPts val="1800"/>
              </a:lnSpc>
            </a:pPr>
            <a:r>
              <a:rPr lang="ja-JP" altLang="en-US" sz="1400" dirty="0">
                <a:latin typeface="メイリオ" panose="020B0604030504040204" pitchFamily="50" charset="-128"/>
                <a:ea typeface="メイリオ" panose="020B0604030504040204" pitchFamily="50" charset="-128"/>
              </a:rPr>
              <a:t>○国保の共同保険者</a:t>
            </a: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として、被保険者のＱＯＬの維持・向上、医療費の適正化のため</a:t>
            </a:r>
            <a:r>
              <a:rPr lang="ja-JP" altLang="en-US" sz="1400" b="1" dirty="0">
                <a:latin typeface="メイリオ" panose="020B0604030504040204" pitchFamily="50" charset="-128"/>
                <a:ea typeface="メイリオ" panose="020B0604030504040204" pitchFamily="50" charset="-128"/>
              </a:rPr>
              <a:t>各市町村の地域</a:t>
            </a:r>
            <a:endParaRPr lang="en-US" altLang="ja-JP" sz="1400" b="1" dirty="0">
              <a:latin typeface="メイリオ" panose="020B0604030504040204" pitchFamily="50" charset="-128"/>
              <a:ea typeface="メイリオ" panose="020B0604030504040204" pitchFamily="50" charset="-128"/>
            </a:endParaRPr>
          </a:p>
          <a:p>
            <a:pPr>
              <a:lnSpc>
                <a:spcPts val="1800"/>
              </a:lnSpc>
            </a:pPr>
            <a:r>
              <a:rPr lang="en-US" altLang="ja-JP" sz="1400" b="1" dirty="0">
                <a:latin typeface="メイリオ" panose="020B0604030504040204" pitchFamily="50" charset="-128"/>
                <a:ea typeface="メイリオ" panose="020B0604030504040204" pitchFamily="50" charset="-128"/>
              </a:rPr>
              <a:t>   </a:t>
            </a:r>
            <a:r>
              <a:rPr lang="ja-JP" altLang="en-US" sz="1400" b="1" dirty="0">
                <a:latin typeface="メイリオ" panose="020B0604030504040204" pitchFamily="50" charset="-128"/>
                <a:ea typeface="メイリオ" panose="020B0604030504040204" pitchFamily="50" charset="-128"/>
              </a:rPr>
              <a:t>や個別の課題に応じた支援を強化。</a:t>
            </a:r>
          </a:p>
        </p:txBody>
      </p:sp>
      <p:sp>
        <p:nvSpPr>
          <p:cNvPr id="10" name="正方形/長方形 9"/>
          <p:cNvSpPr/>
          <p:nvPr/>
        </p:nvSpPr>
        <p:spPr>
          <a:xfrm>
            <a:off x="659817" y="3983121"/>
            <a:ext cx="3878501" cy="430887"/>
          </a:xfrm>
          <a:prstGeom prst="rect">
            <a:avLst/>
          </a:prstGeom>
        </p:spPr>
        <p:txBody>
          <a:bodyPr wrap="square">
            <a:spAutoFit/>
          </a:bodyPr>
          <a:lstStyle/>
          <a:p>
            <a:r>
              <a:rPr lang="en-US" altLang="ja-JP" sz="1100" dirty="0">
                <a:latin typeface="メイリオ" panose="020B0604030504040204" pitchFamily="50" charset="-128"/>
                <a:ea typeface="メイリオ" panose="020B0604030504040204" pitchFamily="50" charset="-128"/>
              </a:rPr>
              <a:t>※2018</a:t>
            </a:r>
            <a:r>
              <a:rPr lang="ja-JP" altLang="en-US" sz="1100" dirty="0">
                <a:latin typeface="メイリオ" panose="020B0604030504040204" pitchFamily="50" charset="-128"/>
                <a:ea typeface="メイリオ" panose="020B0604030504040204" pitchFamily="50" charset="-128"/>
              </a:rPr>
              <a:t>年度の国民健康保険制度の改正により、都道府県</a:t>
            </a:r>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　も市町村とともに国保保険者として運営に責任を負う。</a:t>
            </a:r>
          </a:p>
        </p:txBody>
      </p:sp>
      <p:sp>
        <p:nvSpPr>
          <p:cNvPr id="11" name="テキスト ボックス 10"/>
          <p:cNvSpPr txBox="1"/>
          <p:nvPr/>
        </p:nvSpPr>
        <p:spPr>
          <a:xfrm>
            <a:off x="453336" y="2123969"/>
            <a:ext cx="3982186" cy="307777"/>
          </a:xfrm>
          <a:prstGeom prst="rect">
            <a:avLst/>
          </a:prstGeom>
          <a:noFill/>
        </p:spPr>
        <p:txBody>
          <a:bodyPr wrap="square" rtlCol="0">
            <a:spAutoFit/>
          </a:bodyPr>
          <a:lstStyle/>
          <a:p>
            <a:r>
              <a:rPr lang="en-US" altLang="ja-JP" sz="1400" b="1" dirty="0">
                <a:latin typeface="メイリオ" panose="020B0604030504040204" pitchFamily="50" charset="-128"/>
                <a:ea typeface="メイリオ" panose="020B0604030504040204" pitchFamily="50" charset="-128"/>
              </a:rPr>
              <a:t>《</a:t>
            </a:r>
            <a:r>
              <a:rPr kumimoji="1" lang="ja-JP" altLang="en-US" sz="1400" b="1" dirty="0">
                <a:latin typeface="メイリオ" panose="020B0604030504040204" pitchFamily="50" charset="-128"/>
                <a:ea typeface="メイリオ" panose="020B0604030504040204" pitchFamily="50" charset="-128"/>
              </a:rPr>
              <a:t>国民健康保険ヘルスアップ支援事業</a:t>
            </a:r>
            <a:r>
              <a:rPr kumimoji="1" lang="en-US" altLang="ja-JP" sz="1400" b="1" dirty="0">
                <a:latin typeface="メイリオ" panose="020B0604030504040204" pitchFamily="50" charset="-128"/>
                <a:ea typeface="メイリオ" panose="020B0604030504040204" pitchFamily="50" charset="-128"/>
              </a:rPr>
              <a:t>》</a:t>
            </a:r>
            <a:endParaRPr kumimoji="1" lang="ja-JP" altLang="en-US" sz="1400" b="1" dirty="0">
              <a:latin typeface="メイリオ" panose="020B0604030504040204" pitchFamily="50" charset="-128"/>
              <a:ea typeface="メイリオ" panose="020B0604030504040204" pitchFamily="50" charset="-128"/>
            </a:endParaRPr>
          </a:p>
        </p:txBody>
      </p:sp>
      <p:sp>
        <p:nvSpPr>
          <p:cNvPr id="20" name="テキスト ボックス 19"/>
          <p:cNvSpPr txBox="1"/>
          <p:nvPr/>
        </p:nvSpPr>
        <p:spPr>
          <a:xfrm>
            <a:off x="453336" y="4743497"/>
            <a:ext cx="3982186" cy="307777"/>
          </a:xfrm>
          <a:prstGeom prst="rect">
            <a:avLst/>
          </a:prstGeom>
          <a:noFill/>
        </p:spPr>
        <p:txBody>
          <a:bodyPr wrap="square" rtlCol="0">
            <a:spAutoFit/>
          </a:bodyPr>
          <a:lstStyle/>
          <a:p>
            <a:r>
              <a:rPr lang="en-US" altLang="ja-JP" sz="1400" b="1" dirty="0">
                <a:latin typeface="メイリオ" panose="020B0604030504040204" pitchFamily="50" charset="-128"/>
                <a:ea typeface="メイリオ" panose="020B0604030504040204" pitchFamily="50" charset="-128"/>
              </a:rPr>
              <a:t>《</a:t>
            </a:r>
            <a:r>
              <a:rPr kumimoji="1" lang="ja-JP" altLang="en-US" sz="1400" b="1" dirty="0">
                <a:latin typeface="メイリオ" panose="020B0604030504040204" pitchFamily="50" charset="-128"/>
                <a:ea typeface="メイリオ" panose="020B0604030504040204" pitchFamily="50" charset="-128"/>
              </a:rPr>
              <a:t>特定健診受診率向上プロジェクト</a:t>
            </a:r>
            <a:r>
              <a:rPr kumimoji="1" lang="en-US" altLang="ja-JP" sz="1400" b="1" dirty="0">
                <a:latin typeface="メイリオ" panose="020B0604030504040204" pitchFamily="50" charset="-128"/>
                <a:ea typeface="メイリオ" panose="020B0604030504040204" pitchFamily="50" charset="-128"/>
              </a:rPr>
              <a:t>》</a:t>
            </a:r>
            <a:endParaRPr kumimoji="1" lang="ja-JP" altLang="en-US" sz="1400" b="1" dirty="0">
              <a:latin typeface="メイリオ" panose="020B0604030504040204" pitchFamily="50" charset="-128"/>
              <a:ea typeface="メイリオ" panose="020B0604030504040204" pitchFamily="50" charset="-128"/>
            </a:endParaRPr>
          </a:p>
        </p:txBody>
      </p:sp>
      <p:sp>
        <p:nvSpPr>
          <p:cNvPr id="12" name="下カーブ矢印 11"/>
          <p:cNvSpPr/>
          <p:nvPr/>
        </p:nvSpPr>
        <p:spPr>
          <a:xfrm rot="5400000">
            <a:off x="8141969" y="3992630"/>
            <a:ext cx="1336194" cy="473318"/>
          </a:xfrm>
          <a:prstGeom prst="curvedDown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9"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228</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9018906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492929" y="1307998"/>
            <a:ext cx="8379943" cy="8094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270458" y="520926"/>
            <a:ext cx="8602414" cy="376385"/>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３　</a:t>
            </a:r>
            <a:r>
              <a:rPr kumimoji="1" lang="ja-JP" altLang="en-US" sz="1846"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改革取組</a:t>
            </a:r>
          </a:p>
        </p:txBody>
      </p:sp>
      <p:cxnSp>
        <p:nvCxnSpPr>
          <p:cNvPr id="3" name="直線コネクタ 2"/>
          <p:cNvCxnSpPr/>
          <p:nvPr/>
        </p:nvCxnSpPr>
        <p:spPr>
          <a:xfrm>
            <a:off x="270457" y="88195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492929" y="1002190"/>
            <a:ext cx="4531057" cy="369332"/>
          </a:xfrm>
          <a:prstGeom prst="rect">
            <a:avLst/>
          </a:prstGeom>
          <a:noFill/>
        </p:spPr>
        <p:txBody>
          <a:bodyPr wrap="square" rtlCol="0">
            <a:spAutoFit/>
          </a:bodyPr>
          <a:lstStyle/>
          <a:p>
            <a:r>
              <a:rPr kumimoji="1" lang="ja-JP" altLang="en-US" b="1" dirty="0">
                <a:latin typeface="メイリオ" panose="020B0604030504040204" pitchFamily="50" charset="-128"/>
                <a:ea typeface="メイリオ" panose="020B0604030504040204" pitchFamily="50" charset="-128"/>
              </a:rPr>
              <a:t>健康アプリ「アスマイル」のスキーム</a:t>
            </a:r>
          </a:p>
        </p:txBody>
      </p:sp>
      <p:sp>
        <p:nvSpPr>
          <p:cNvPr id="6" name="正方形/長方形 5"/>
          <p:cNvSpPr/>
          <p:nvPr/>
        </p:nvSpPr>
        <p:spPr>
          <a:xfrm>
            <a:off x="410174" y="950345"/>
            <a:ext cx="68239" cy="36933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646809" y="1341586"/>
            <a:ext cx="8072182" cy="769441"/>
          </a:xfrm>
          <a:prstGeom prst="rect">
            <a:avLst/>
          </a:prstGeom>
          <a:noFill/>
        </p:spPr>
        <p:txBody>
          <a:bodyPr wrap="square" lIns="0" tIns="0" rIns="0" bIns="0" rtlCol="0">
            <a:spAutoFit/>
          </a:bodyPr>
          <a:lstStyle/>
          <a:p>
            <a:pPr>
              <a:lnSpc>
                <a:spcPts val="2000"/>
              </a:lnSpc>
            </a:pPr>
            <a:r>
              <a:rPr lang="ja-JP" altLang="en-US" sz="1400" dirty="0">
                <a:latin typeface="メイリオ" panose="020B0604030504040204" pitchFamily="50" charset="-128"/>
                <a:ea typeface="メイリオ" panose="020B0604030504040204" pitchFamily="50" charset="-128"/>
              </a:rPr>
              <a:t>○アスマイルは、大阪府民の健康をサポートする</a:t>
            </a:r>
            <a:r>
              <a:rPr lang="ja-JP" altLang="en-US" sz="1400" b="1" u="sng" dirty="0">
                <a:latin typeface="メイリオ" panose="020B0604030504040204" pitchFamily="50" charset="-128"/>
                <a:ea typeface="メイリオ" panose="020B0604030504040204" pitchFamily="50" charset="-128"/>
              </a:rPr>
              <a:t>全国最大級の健康アプリ。</a:t>
            </a:r>
            <a:endParaRPr lang="en-US" altLang="ja-JP" sz="1400" b="1" u="sng" dirty="0">
              <a:latin typeface="メイリオ" panose="020B0604030504040204" pitchFamily="50" charset="-128"/>
              <a:ea typeface="メイリオ" panose="020B0604030504040204" pitchFamily="50" charset="-128"/>
            </a:endParaRPr>
          </a:p>
          <a:p>
            <a:pPr>
              <a:lnSpc>
                <a:spcPts val="2000"/>
              </a:lnSpc>
            </a:pPr>
            <a:r>
              <a:rPr lang="ja-JP" altLang="en-US" sz="1400" dirty="0">
                <a:latin typeface="メイリオ" panose="020B0604030504040204" pitchFamily="50" charset="-128"/>
                <a:ea typeface="メイリオ" panose="020B0604030504040204" pitchFamily="50" charset="-128"/>
              </a:rPr>
              <a:t>○毎日の</a:t>
            </a:r>
            <a:r>
              <a:rPr lang="ja-JP" altLang="en-US" sz="1400" b="1" u="sng" dirty="0">
                <a:latin typeface="メイリオ" panose="020B0604030504040204" pitchFamily="50" charset="-128"/>
                <a:ea typeface="メイリオ" panose="020B0604030504040204" pitchFamily="50" charset="-128"/>
              </a:rPr>
              <a:t>健康的な活動によりポイント</a:t>
            </a:r>
            <a:r>
              <a:rPr lang="ja-JP" altLang="en-US" sz="1400" dirty="0">
                <a:latin typeface="メイリオ" panose="020B0604030504040204" pitchFamily="50" charset="-128"/>
                <a:ea typeface="メイリオ" panose="020B0604030504040204" pitchFamily="50" charset="-128"/>
              </a:rPr>
              <a:t>が貯まり、特典が当たる抽選に参加することが可能。</a:t>
            </a:r>
            <a:endParaRPr lang="en-US" altLang="ja-JP" sz="1400" dirty="0">
              <a:latin typeface="メイリオ" panose="020B0604030504040204" pitchFamily="50" charset="-128"/>
              <a:ea typeface="メイリオ" panose="020B0604030504040204" pitchFamily="50" charset="-128"/>
            </a:endParaRPr>
          </a:p>
          <a:p>
            <a:pPr>
              <a:lnSpc>
                <a:spcPts val="2000"/>
              </a:lnSpc>
            </a:pPr>
            <a:r>
              <a:rPr lang="ja-JP" altLang="en-US" sz="1400" dirty="0">
                <a:latin typeface="メイリオ" panose="020B0604030504040204" pitchFamily="50" charset="-128"/>
                <a:ea typeface="メイリオ" panose="020B0604030504040204" pitchFamily="50" charset="-128"/>
              </a:rPr>
              <a:t>○集積できた健康データは、</a:t>
            </a:r>
            <a:r>
              <a:rPr lang="ja-JP" altLang="en-US" sz="1400" b="1" u="sng" dirty="0">
                <a:latin typeface="メイリオ" panose="020B0604030504040204" pitchFamily="50" charset="-128"/>
                <a:ea typeface="メイリオ" panose="020B0604030504040204" pitchFamily="50" charset="-128"/>
              </a:rPr>
              <a:t>効率的な保健事業の展開に向けて活用。</a:t>
            </a:r>
          </a:p>
        </p:txBody>
      </p:sp>
      <p:sp>
        <p:nvSpPr>
          <p:cNvPr id="55" name="テキスト ボックス 54"/>
          <p:cNvSpPr txBox="1"/>
          <p:nvPr/>
        </p:nvSpPr>
        <p:spPr>
          <a:xfrm>
            <a:off x="6741994" y="501286"/>
            <a:ext cx="2131214" cy="369332"/>
          </a:xfrm>
          <a:prstGeom prst="rect">
            <a:avLst/>
          </a:prstGeom>
          <a:solidFill>
            <a:srgbClr val="002060"/>
          </a:solidFill>
        </p:spPr>
        <p:txBody>
          <a:bodyPr wrap="square" rtlCol="0">
            <a:spAutoFit/>
          </a:bodyPr>
          <a:lstStyle/>
          <a:p>
            <a:pPr algn="ctr"/>
            <a:r>
              <a:rPr lang="ja-JP" altLang="en-US" dirty="0">
                <a:solidFill>
                  <a:schemeClr val="bg1"/>
                </a:solidFill>
                <a:latin typeface="メイリオ" panose="020B0604030504040204" pitchFamily="50" charset="-128"/>
                <a:ea typeface="メイリオ" panose="020B0604030504040204" pitchFamily="50" charset="-128"/>
              </a:rPr>
              <a:t>社会環境整備</a:t>
            </a:r>
            <a:endParaRPr kumimoji="1" lang="ja-JP" altLang="en-US" dirty="0">
              <a:solidFill>
                <a:schemeClr val="bg1"/>
              </a:solidFill>
              <a:latin typeface="メイリオ" panose="020B0604030504040204" pitchFamily="50" charset="-128"/>
              <a:ea typeface="メイリオ" panose="020B0604030504040204" pitchFamily="50" charset="-128"/>
            </a:endParaRPr>
          </a:p>
        </p:txBody>
      </p:sp>
      <p:sp>
        <p:nvSpPr>
          <p:cNvPr id="10" name="テキスト ボックス 9"/>
          <p:cNvSpPr txBox="1"/>
          <p:nvPr/>
        </p:nvSpPr>
        <p:spPr>
          <a:xfrm>
            <a:off x="4686301" y="6582033"/>
            <a:ext cx="4554028" cy="230832"/>
          </a:xfrm>
          <a:prstGeom prst="rect">
            <a:avLst/>
          </a:prstGeom>
          <a:noFill/>
        </p:spPr>
        <p:txBody>
          <a:bodyPr wrap="square" rtlCol="0">
            <a:spAutoFit/>
          </a:bodyPr>
          <a:lstStyle/>
          <a:p>
            <a:r>
              <a:rPr lang="ja-JP" altLang="en-US" sz="900" dirty="0">
                <a:latin typeface="メイリオ" panose="020B0604030504040204" pitchFamily="50" charset="-128"/>
                <a:ea typeface="メイリオ" panose="020B0604030504040204" pitchFamily="50" charset="-128"/>
              </a:rPr>
              <a:t>大阪府の健康アプリ「アスマイル」（</a:t>
            </a:r>
            <a:r>
              <a:rPr lang="en-US" altLang="ja-JP" sz="900" dirty="0">
                <a:latin typeface="メイリオ" panose="020B0604030504040204" pitchFamily="50" charset="-128"/>
                <a:ea typeface="メイリオ" panose="020B0604030504040204" pitchFamily="50" charset="-128"/>
              </a:rPr>
              <a:t>2022.3</a:t>
            </a:r>
            <a:r>
              <a:rPr lang="ja-JP" altLang="en-US" sz="900" dirty="0">
                <a:latin typeface="メイリオ" panose="020B0604030504040204" pitchFamily="50" charset="-128"/>
                <a:ea typeface="メイリオ" panose="020B0604030504040204" pitchFamily="50" charset="-128"/>
              </a:rPr>
              <a:t>府医療費適正化計画推進審議会資料）</a:t>
            </a:r>
            <a:endParaRPr kumimoji="1" lang="en-US" altLang="ja-JP" sz="900" dirty="0">
              <a:latin typeface="メイリオ" panose="020B0604030504040204" pitchFamily="50" charset="-128"/>
              <a:ea typeface="メイリオ" panose="020B0604030504040204" pitchFamily="50" charset="-128"/>
            </a:endParaRPr>
          </a:p>
        </p:txBody>
      </p:sp>
      <p:grpSp>
        <p:nvGrpSpPr>
          <p:cNvPr id="57" name="グループ化 56"/>
          <p:cNvGrpSpPr/>
          <p:nvPr/>
        </p:nvGrpSpPr>
        <p:grpSpPr>
          <a:xfrm>
            <a:off x="444293" y="2125775"/>
            <a:ext cx="8654935" cy="4429565"/>
            <a:chOff x="158436" y="2187456"/>
            <a:chExt cx="8760229" cy="4571674"/>
          </a:xfrm>
        </p:grpSpPr>
        <p:sp>
          <p:nvSpPr>
            <p:cNvPr id="58" name="正方形/長方形 57">
              <a:extLst>
                <a:ext uri="{FF2B5EF4-FFF2-40B4-BE49-F238E27FC236}">
                  <a16:creationId xmlns:a16="http://schemas.microsoft.com/office/drawing/2014/main" id="{AD167F78-E83D-4268-AD88-6A3A67DDEE1C}"/>
                </a:ext>
              </a:extLst>
            </p:cNvPr>
            <p:cNvSpPr/>
            <p:nvPr/>
          </p:nvSpPr>
          <p:spPr>
            <a:xfrm>
              <a:off x="2617214" y="5020732"/>
              <a:ext cx="2199190" cy="1738398"/>
            </a:xfrm>
            <a:prstGeom prst="rect">
              <a:avLst/>
            </a:prstGeom>
            <a:solidFill>
              <a:srgbClr val="5B9BD5">
                <a:lumMod val="20000"/>
                <a:lumOff val="80000"/>
              </a:srgbClr>
            </a:solidFill>
            <a:ln w="19050" cap="flat" cmpd="sng" algn="ctr">
              <a:solidFill>
                <a:srgbClr val="4472C4">
                  <a:shade val="50000"/>
                </a:srgbClr>
              </a:solidFill>
              <a:prstDash val="solid"/>
              <a:miter lim="800000"/>
            </a:ln>
            <a:effectLst/>
          </p:spPr>
          <p:txBody>
            <a:bodyPr rtlCol="0" anchor="ctr"/>
            <a:lstStyle/>
            <a:p>
              <a:pPr algn="ctr" defTabSz="990570"/>
              <a:endParaRPr kumimoji="1" lang="ja-JP" altLang="en-US" sz="1950" kern="0">
                <a:solidFill>
                  <a:prstClr val="white"/>
                </a:solidFill>
                <a:latin typeface="Calibri" panose="020F0502020204030204"/>
                <a:ea typeface="游ゴシック" panose="020B0400000000000000" pitchFamily="50" charset="-128"/>
              </a:endParaRPr>
            </a:p>
          </p:txBody>
        </p:sp>
        <p:sp>
          <p:nvSpPr>
            <p:cNvPr id="59" name="フローチャート: 磁気ディスク 58">
              <a:extLst>
                <a:ext uri="{FF2B5EF4-FFF2-40B4-BE49-F238E27FC236}">
                  <a16:creationId xmlns:a16="http://schemas.microsoft.com/office/drawing/2014/main" id="{C5A5F15B-189E-4A4B-9C8E-34C1B971A22D}"/>
                </a:ext>
              </a:extLst>
            </p:cNvPr>
            <p:cNvSpPr/>
            <p:nvPr/>
          </p:nvSpPr>
          <p:spPr>
            <a:xfrm>
              <a:off x="2663341" y="5685379"/>
              <a:ext cx="2061059" cy="398498"/>
            </a:xfrm>
            <a:prstGeom prst="flowChartMagneticDisk">
              <a:avLst/>
            </a:prstGeom>
            <a:solidFill>
              <a:srgbClr val="70AD47">
                <a:lumMod val="60000"/>
                <a:lumOff val="40000"/>
              </a:srgbClr>
            </a:solidFill>
            <a:ln w="12700" cap="flat" cmpd="sng" algn="ctr">
              <a:solidFill>
                <a:srgbClr val="4472C4">
                  <a:shade val="50000"/>
                </a:srgbClr>
              </a:solidFill>
              <a:prstDash val="solid"/>
              <a:miter lim="800000"/>
            </a:ln>
            <a:effectLst/>
          </p:spPr>
          <p:txBody>
            <a:bodyPr rtlCol="0" anchor="ctr"/>
            <a:lstStyle/>
            <a:p>
              <a:pPr algn="ctr" defTabSz="990570"/>
              <a:r>
                <a:rPr kumimoji="1" lang="en-US" altLang="ja-JP" sz="1733" kern="0" dirty="0">
                  <a:solidFill>
                    <a:prstClr val="black"/>
                  </a:solidFill>
                  <a:latin typeface="Meiryo UI" panose="020B0604030504040204" pitchFamily="50" charset="-128"/>
                  <a:ea typeface="Meiryo UI" panose="020B0604030504040204" pitchFamily="50" charset="-128"/>
                </a:rPr>
                <a:t>PHR</a:t>
              </a:r>
              <a:r>
                <a:rPr kumimoji="1" lang="ja-JP" altLang="en-US" sz="1733" kern="0" dirty="0">
                  <a:solidFill>
                    <a:prstClr val="black"/>
                  </a:solidFill>
                  <a:latin typeface="Meiryo UI" panose="020B0604030504040204" pitchFamily="50" charset="-128"/>
                  <a:ea typeface="Meiryo UI" panose="020B0604030504040204" pitchFamily="50" charset="-128"/>
                </a:rPr>
                <a:t>データベース</a:t>
              </a:r>
            </a:p>
          </p:txBody>
        </p:sp>
        <p:pic>
          <p:nvPicPr>
            <p:cNvPr id="60" name="図 59">
              <a:extLst>
                <a:ext uri="{FF2B5EF4-FFF2-40B4-BE49-F238E27FC236}">
                  <a16:creationId xmlns:a16="http://schemas.microsoft.com/office/drawing/2014/main" id="{D8110862-83C8-4920-9E14-0382892D875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3204" y="4474525"/>
              <a:ext cx="741737" cy="750883"/>
            </a:xfrm>
            <a:prstGeom prst="rect">
              <a:avLst/>
            </a:prstGeom>
          </p:spPr>
        </p:pic>
        <p:sp>
          <p:nvSpPr>
            <p:cNvPr id="61" name="正方形/長方形 60">
              <a:extLst>
                <a:ext uri="{FF2B5EF4-FFF2-40B4-BE49-F238E27FC236}">
                  <a16:creationId xmlns:a16="http://schemas.microsoft.com/office/drawing/2014/main" id="{F17E8524-B680-4AA4-9555-4967926F2910}"/>
                </a:ext>
              </a:extLst>
            </p:cNvPr>
            <p:cNvSpPr/>
            <p:nvPr/>
          </p:nvSpPr>
          <p:spPr>
            <a:xfrm>
              <a:off x="531820" y="4431541"/>
              <a:ext cx="688043" cy="223094"/>
            </a:xfrm>
            <a:prstGeom prst="rect">
              <a:avLst/>
            </a:prstGeom>
            <a:solidFill>
              <a:srgbClr val="4472C4"/>
            </a:solidFill>
            <a:ln w="12700" cap="flat" cmpd="sng" algn="ctr">
              <a:solidFill>
                <a:srgbClr val="4472C4">
                  <a:shade val="50000"/>
                </a:srgbClr>
              </a:solidFill>
              <a:prstDash val="solid"/>
              <a:miter lim="800000"/>
            </a:ln>
            <a:effectLst/>
          </p:spPr>
          <p:txBody>
            <a:bodyPr rtlCol="0" anchor="ctr"/>
            <a:lstStyle/>
            <a:p>
              <a:pPr algn="ctr" defTabSz="990570"/>
              <a:r>
                <a:rPr kumimoji="1" lang="ja-JP" altLang="en-US" sz="1200" kern="0" dirty="0">
                  <a:solidFill>
                    <a:prstClr val="white"/>
                  </a:solidFill>
                  <a:latin typeface="Meiryo UI" panose="020B0604030504040204" pitchFamily="50" charset="-128"/>
                  <a:ea typeface="Meiryo UI" panose="020B0604030504040204" pitchFamily="50" charset="-128"/>
                </a:rPr>
                <a:t>市町村</a:t>
              </a:r>
            </a:p>
          </p:txBody>
        </p:sp>
        <p:pic>
          <p:nvPicPr>
            <p:cNvPr id="62" name="図 61">
              <a:extLst>
                <a:ext uri="{FF2B5EF4-FFF2-40B4-BE49-F238E27FC236}">
                  <a16:creationId xmlns:a16="http://schemas.microsoft.com/office/drawing/2014/main" id="{A4315D46-067D-4440-9EF9-6939BF10349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6818" y="5973464"/>
              <a:ext cx="643754" cy="584078"/>
            </a:xfrm>
            <a:prstGeom prst="rect">
              <a:avLst/>
            </a:prstGeom>
          </p:spPr>
        </p:pic>
        <p:sp>
          <p:nvSpPr>
            <p:cNvPr id="63" name="正方形/長方形 62">
              <a:extLst>
                <a:ext uri="{FF2B5EF4-FFF2-40B4-BE49-F238E27FC236}">
                  <a16:creationId xmlns:a16="http://schemas.microsoft.com/office/drawing/2014/main" id="{2920DD0C-93BD-497F-A30B-467FF46ABDB8}"/>
                </a:ext>
              </a:extLst>
            </p:cNvPr>
            <p:cNvSpPr/>
            <p:nvPr/>
          </p:nvSpPr>
          <p:spPr>
            <a:xfrm>
              <a:off x="258715" y="5651118"/>
              <a:ext cx="1340832" cy="252621"/>
            </a:xfrm>
            <a:prstGeom prst="rect">
              <a:avLst/>
            </a:prstGeom>
            <a:solidFill>
              <a:srgbClr val="4472C4"/>
            </a:solidFill>
            <a:ln w="12700" cap="flat" cmpd="sng" algn="ctr">
              <a:solidFill>
                <a:srgbClr val="4472C4">
                  <a:shade val="50000"/>
                </a:srgbClr>
              </a:solidFill>
              <a:prstDash val="solid"/>
              <a:miter lim="800000"/>
            </a:ln>
            <a:effectLst/>
          </p:spPr>
          <p:txBody>
            <a:bodyPr rtlCol="0" anchor="ctr"/>
            <a:lstStyle/>
            <a:p>
              <a:pPr algn="ctr" defTabSz="990570"/>
              <a:r>
                <a:rPr kumimoji="1" lang="ja-JP" altLang="en-US" sz="1200" kern="0" dirty="0">
                  <a:solidFill>
                    <a:prstClr val="white"/>
                  </a:solidFill>
                  <a:latin typeface="Meiryo UI" panose="020B0604030504040204" pitchFamily="50" charset="-128"/>
                  <a:ea typeface="Meiryo UI" panose="020B0604030504040204" pitchFamily="50" charset="-128"/>
                </a:rPr>
                <a:t>大学・研究機関</a:t>
              </a:r>
            </a:p>
          </p:txBody>
        </p:sp>
        <p:pic>
          <p:nvPicPr>
            <p:cNvPr id="64" name="図 63" descr="おもちゃ が含まれている画像&#10;&#10;高い精度で生成された説明">
              <a:extLst>
                <a:ext uri="{FF2B5EF4-FFF2-40B4-BE49-F238E27FC236}">
                  <a16:creationId xmlns:a16="http://schemas.microsoft.com/office/drawing/2014/main" id="{1CEB0327-4317-451A-B70A-A766D7DE9AA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56274" y="5965400"/>
              <a:ext cx="452770" cy="699773"/>
            </a:xfrm>
            <a:prstGeom prst="rect">
              <a:avLst/>
            </a:prstGeom>
          </p:spPr>
        </p:pic>
        <p:sp>
          <p:nvSpPr>
            <p:cNvPr id="65" name="テキスト ボックス 64">
              <a:extLst>
                <a:ext uri="{FF2B5EF4-FFF2-40B4-BE49-F238E27FC236}">
                  <a16:creationId xmlns:a16="http://schemas.microsoft.com/office/drawing/2014/main" id="{3DEFB9B5-187B-431A-8449-624D55820963}"/>
                </a:ext>
              </a:extLst>
            </p:cNvPr>
            <p:cNvSpPr txBox="1"/>
            <p:nvPr/>
          </p:nvSpPr>
          <p:spPr>
            <a:xfrm>
              <a:off x="2723160" y="6119919"/>
              <a:ext cx="2001239" cy="569191"/>
            </a:xfrm>
            <a:prstGeom prst="rect">
              <a:avLst/>
            </a:prstGeom>
            <a:ln>
              <a:noFill/>
            </a:ln>
          </p:spPr>
          <p:style>
            <a:lnRef idx="3">
              <a:schemeClr val="lt1"/>
            </a:lnRef>
            <a:fillRef idx="1">
              <a:schemeClr val="accent2"/>
            </a:fillRef>
            <a:effectRef idx="1">
              <a:schemeClr val="accent2"/>
            </a:effectRef>
            <a:fontRef idx="minor">
              <a:schemeClr val="lt1"/>
            </a:fontRef>
          </p:style>
          <p:txBody>
            <a:bodyPr wrap="square" lIns="36000" tIns="0" rIns="36000" bIns="0" rtlCol="0">
              <a:spAutoFit/>
            </a:bodyPr>
            <a:lstStyle/>
            <a:p>
              <a:r>
                <a:rPr kumimoji="1" lang="ja-JP" altLang="en-US" sz="1200" b="1" dirty="0">
                  <a:solidFill>
                    <a:schemeClr val="bg1"/>
                  </a:solidFill>
                  <a:latin typeface="Meiryo UI" panose="020B0604030504040204" pitchFamily="50" charset="-128"/>
                  <a:ea typeface="Meiryo UI" panose="020B0604030504040204" pitchFamily="50" charset="-128"/>
                </a:rPr>
                <a:t>○効果的な健康づくり施策・</a:t>
              </a:r>
              <a:endParaRPr kumimoji="1" lang="en-US" altLang="ja-JP" sz="1200" b="1" dirty="0">
                <a:solidFill>
                  <a:schemeClr val="bg1"/>
                </a:solidFill>
                <a:latin typeface="Meiryo UI" panose="020B0604030504040204" pitchFamily="50" charset="-128"/>
                <a:ea typeface="Meiryo UI" panose="020B0604030504040204" pitchFamily="50" charset="-128"/>
              </a:endParaRPr>
            </a:p>
            <a:p>
              <a:r>
                <a:rPr kumimoji="1" lang="ja-JP" altLang="en-US" sz="1200" b="1" dirty="0">
                  <a:solidFill>
                    <a:schemeClr val="bg1"/>
                  </a:solidFill>
                  <a:latin typeface="Meiryo UI" panose="020B0604030504040204" pitchFamily="50" charset="-128"/>
                  <a:ea typeface="Meiryo UI" panose="020B0604030504040204" pitchFamily="50" charset="-128"/>
                </a:rPr>
                <a:t>　医療費適正化施策</a:t>
              </a:r>
              <a:endParaRPr kumimoji="1" lang="en-US" altLang="ja-JP" sz="1200" b="1" dirty="0">
                <a:solidFill>
                  <a:schemeClr val="bg1"/>
                </a:solidFill>
                <a:latin typeface="Meiryo UI" panose="020B0604030504040204" pitchFamily="50" charset="-128"/>
                <a:ea typeface="Meiryo UI" panose="020B0604030504040204" pitchFamily="50" charset="-128"/>
              </a:endParaRPr>
            </a:p>
            <a:p>
              <a:r>
                <a:rPr kumimoji="1" lang="ja-JP" altLang="en-US" sz="1200" b="1" dirty="0">
                  <a:solidFill>
                    <a:schemeClr val="bg1"/>
                  </a:solidFill>
                  <a:latin typeface="Meiryo UI" panose="020B0604030504040204" pitchFamily="50" charset="-128"/>
                  <a:ea typeface="Meiryo UI" panose="020B0604030504040204" pitchFamily="50" charset="-128"/>
                </a:rPr>
                <a:t>○データヘルス推進</a:t>
              </a:r>
            </a:p>
          </p:txBody>
        </p:sp>
        <p:pic>
          <p:nvPicPr>
            <p:cNvPr id="66" name="図 65">
              <a:extLst>
                <a:ext uri="{FF2B5EF4-FFF2-40B4-BE49-F238E27FC236}">
                  <a16:creationId xmlns:a16="http://schemas.microsoft.com/office/drawing/2014/main" id="{8702F945-70E4-41ED-8FC3-F818B0F72F9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8436" y="4776481"/>
              <a:ext cx="371902" cy="376487"/>
            </a:xfrm>
            <a:prstGeom prst="rect">
              <a:avLst/>
            </a:prstGeom>
          </p:spPr>
        </p:pic>
        <p:sp>
          <p:nvSpPr>
            <p:cNvPr id="67" name="テキスト ボックス 66">
              <a:extLst>
                <a:ext uri="{FF2B5EF4-FFF2-40B4-BE49-F238E27FC236}">
                  <a16:creationId xmlns:a16="http://schemas.microsoft.com/office/drawing/2014/main" id="{F3BD7489-DC28-4DDF-AB57-3EED7E5CBE83}"/>
                </a:ext>
              </a:extLst>
            </p:cNvPr>
            <p:cNvSpPr txBox="1"/>
            <p:nvPr/>
          </p:nvSpPr>
          <p:spPr>
            <a:xfrm>
              <a:off x="158436" y="5234483"/>
              <a:ext cx="1685425" cy="379460"/>
            </a:xfrm>
            <a:prstGeom prst="rect">
              <a:avLst/>
            </a:prstGeom>
            <a:noFill/>
          </p:spPr>
          <p:txBody>
            <a:bodyPr wrap="square" lIns="0" tIns="0" rIns="0" bIns="0" rtlCol="0">
              <a:spAutoFit/>
            </a:bodyPr>
            <a:lstStyle/>
            <a:p>
              <a:r>
                <a:rPr kumimoji="1" lang="ja-JP" altLang="en-US" sz="1200" dirty="0">
                  <a:solidFill>
                    <a:prstClr val="black"/>
                  </a:solidFill>
                  <a:latin typeface="Meiryo UI" panose="020B0604030504040204" pitchFamily="50" charset="-128"/>
                  <a:ea typeface="Meiryo UI" panose="020B0604030504040204" pitchFamily="50" charset="-128"/>
                </a:rPr>
                <a:t>○効果的な保健事業企画</a:t>
              </a:r>
              <a:endParaRPr kumimoji="1" lang="en-US" altLang="ja-JP" sz="1200" dirty="0">
                <a:solidFill>
                  <a:prstClr val="black"/>
                </a:solidFill>
                <a:latin typeface="Meiryo UI" panose="020B0604030504040204" pitchFamily="50" charset="-128"/>
                <a:ea typeface="Meiryo UI" panose="020B0604030504040204" pitchFamily="50" charset="-128"/>
              </a:endParaRPr>
            </a:p>
            <a:p>
              <a:r>
                <a:rPr kumimoji="1" lang="ja-JP" altLang="en-US" sz="1200" dirty="0">
                  <a:solidFill>
                    <a:prstClr val="black"/>
                  </a:solidFill>
                  <a:latin typeface="Meiryo UI" panose="020B0604030504040204" pitchFamily="50" charset="-128"/>
                  <a:ea typeface="Meiryo UI" panose="020B0604030504040204" pitchFamily="50" charset="-128"/>
                </a:rPr>
                <a:t>○データヘルス推進</a:t>
              </a:r>
            </a:p>
          </p:txBody>
        </p:sp>
        <p:sp>
          <p:nvSpPr>
            <p:cNvPr id="68" name="テキスト ボックス 67">
              <a:extLst>
                <a:ext uri="{FF2B5EF4-FFF2-40B4-BE49-F238E27FC236}">
                  <a16:creationId xmlns:a16="http://schemas.microsoft.com/office/drawing/2014/main" id="{A92E574E-8416-4968-87F4-BFDDABD2D1B3}"/>
                </a:ext>
              </a:extLst>
            </p:cNvPr>
            <p:cNvSpPr txBox="1"/>
            <p:nvPr/>
          </p:nvSpPr>
          <p:spPr>
            <a:xfrm>
              <a:off x="173565" y="6546613"/>
              <a:ext cx="1510321" cy="189730"/>
            </a:xfrm>
            <a:prstGeom prst="rect">
              <a:avLst/>
            </a:prstGeom>
            <a:noFill/>
          </p:spPr>
          <p:txBody>
            <a:bodyPr wrap="square" lIns="0" tIns="0" rIns="0" bIns="0" rtlCol="0">
              <a:spAutoFit/>
            </a:bodyPr>
            <a:lstStyle/>
            <a:p>
              <a:r>
                <a:rPr kumimoji="1" lang="ja-JP" altLang="en-US" sz="1200" dirty="0">
                  <a:solidFill>
                    <a:prstClr val="black"/>
                  </a:solidFill>
                  <a:latin typeface="Meiryo UI" panose="020B0604030504040204" pitchFamily="50" charset="-128"/>
                  <a:ea typeface="Meiryo UI" panose="020B0604030504040204" pitchFamily="50" charset="-128"/>
                </a:rPr>
                <a:t>○データ分析・研究</a:t>
              </a:r>
            </a:p>
          </p:txBody>
        </p:sp>
        <p:pic>
          <p:nvPicPr>
            <p:cNvPr id="69" name="Picture 3">
              <a:extLst>
                <a:ext uri="{FF2B5EF4-FFF2-40B4-BE49-F238E27FC236}">
                  <a16:creationId xmlns:a16="http://schemas.microsoft.com/office/drawing/2014/main" id="{96ACFD1C-CA28-4788-94D3-6926B892240A}"/>
                </a:ext>
              </a:extLst>
            </p:cNvPr>
            <p:cNvPicPr>
              <a:picLocks noChangeAspect="1" noChangeArrowheads="1"/>
            </p:cNvPicPr>
            <p:nvPr/>
          </p:nvPicPr>
          <p:blipFill rotWithShape="1">
            <a:blip r:embed="rId7">
              <a:grayscl/>
              <a:extLst>
                <a:ext uri="{BEBA8EAE-BF5A-486C-A8C5-ECC9F3942E4B}">
                  <a14:imgProps xmlns:a14="http://schemas.microsoft.com/office/drawing/2010/main">
                    <a14:imgLayer r:embed="rId8">
                      <a14:imgEffect>
                        <a14:saturation sat="40000"/>
                      </a14:imgEffect>
                    </a14:imgLayer>
                  </a14:imgProps>
                </a:ext>
                <a:ext uri="{28A0092B-C50C-407E-A947-70E740481C1C}">
                  <a14:useLocalDpi xmlns:a14="http://schemas.microsoft.com/office/drawing/2010/main"/>
                </a:ext>
              </a:extLst>
            </a:blip>
            <a:srcRect/>
            <a:stretch/>
          </p:blipFill>
          <p:spPr bwMode="auto">
            <a:xfrm>
              <a:off x="3724364" y="5283532"/>
              <a:ext cx="623208" cy="358174"/>
            </a:xfrm>
            <a:prstGeom prst="rect">
              <a:avLst/>
            </a:prstGeom>
            <a:noFill/>
            <a:extLst>
              <a:ext uri="{909E8E84-426E-40DD-AFC4-6F175D3DCCD1}">
                <a14:hiddenFill xmlns:a14="http://schemas.microsoft.com/office/drawing/2010/main">
                  <a:solidFill>
                    <a:srgbClr val="FFFFFF"/>
                  </a:solidFill>
                </a14:hiddenFill>
              </a:ext>
            </a:extLst>
          </p:spPr>
        </p:pic>
        <p:pic>
          <p:nvPicPr>
            <p:cNvPr id="70" name="図 69">
              <a:extLst>
                <a:ext uri="{FF2B5EF4-FFF2-40B4-BE49-F238E27FC236}">
                  <a16:creationId xmlns:a16="http://schemas.microsoft.com/office/drawing/2014/main" id="{0D89EB50-038F-4DD8-AC54-EFA2C129593A}"/>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238032" y="5207515"/>
              <a:ext cx="435351" cy="440719"/>
            </a:xfrm>
            <a:prstGeom prst="rect">
              <a:avLst/>
            </a:prstGeom>
          </p:spPr>
        </p:pic>
        <p:sp>
          <p:nvSpPr>
            <p:cNvPr id="72" name="テキスト ボックス 71"/>
            <p:cNvSpPr txBox="1"/>
            <p:nvPr/>
          </p:nvSpPr>
          <p:spPr>
            <a:xfrm>
              <a:off x="1654397" y="4481033"/>
              <a:ext cx="760088" cy="268784"/>
            </a:xfrm>
            <a:prstGeom prst="rect">
              <a:avLst/>
            </a:prstGeom>
            <a:noFill/>
          </p:spPr>
          <p:txBody>
            <a:bodyPr wrap="none" rtlCol="0">
              <a:spAutoFit/>
            </a:bodyPr>
            <a:lstStyle/>
            <a:p>
              <a:r>
                <a:rPr kumimoji="1" lang="ja-JP" altLang="en-US" sz="1100" dirty="0"/>
                <a:t>相互連携</a:t>
              </a:r>
              <a:endParaRPr kumimoji="1" lang="ja-JP" altLang="en-US" dirty="0"/>
            </a:p>
          </p:txBody>
        </p:sp>
        <p:sp>
          <p:nvSpPr>
            <p:cNvPr id="73" name="正方形/長方形 72">
              <a:extLst>
                <a:ext uri="{FF2B5EF4-FFF2-40B4-BE49-F238E27FC236}">
                  <a16:creationId xmlns:a16="http://schemas.microsoft.com/office/drawing/2014/main" id="{75846BFA-29DB-49C6-9DCF-3802E9D8A613}"/>
                </a:ext>
              </a:extLst>
            </p:cNvPr>
            <p:cNvSpPr/>
            <p:nvPr/>
          </p:nvSpPr>
          <p:spPr>
            <a:xfrm>
              <a:off x="2613945" y="4917513"/>
              <a:ext cx="802996" cy="290002"/>
            </a:xfrm>
            <a:prstGeom prst="rect">
              <a:avLst/>
            </a:prstGeom>
            <a:solidFill>
              <a:srgbClr val="4472C4"/>
            </a:solidFill>
            <a:ln w="12700" cap="flat" cmpd="sng" algn="ctr">
              <a:solidFill>
                <a:srgbClr val="4472C4">
                  <a:shade val="50000"/>
                </a:srgbClr>
              </a:solidFill>
              <a:prstDash val="solid"/>
              <a:miter lim="800000"/>
            </a:ln>
            <a:effectLst/>
          </p:spPr>
          <p:txBody>
            <a:bodyPr rtlCol="0" anchor="ctr"/>
            <a:lstStyle/>
            <a:p>
              <a:pPr algn="ctr" defTabSz="990570"/>
              <a:r>
                <a:rPr kumimoji="1" lang="ja-JP" altLang="en-US" sz="1400" kern="0" dirty="0">
                  <a:solidFill>
                    <a:prstClr val="white"/>
                  </a:solidFill>
                  <a:latin typeface="Meiryo UI" panose="020B0604030504040204" pitchFamily="50" charset="-128"/>
                  <a:ea typeface="Meiryo UI" panose="020B0604030504040204" pitchFamily="50" charset="-128"/>
                </a:rPr>
                <a:t>大阪府</a:t>
              </a:r>
            </a:p>
          </p:txBody>
        </p:sp>
        <p:sp>
          <p:nvSpPr>
            <p:cNvPr id="74" name="矢印: 左 16">
              <a:extLst>
                <a:ext uri="{FF2B5EF4-FFF2-40B4-BE49-F238E27FC236}">
                  <a16:creationId xmlns:a16="http://schemas.microsoft.com/office/drawing/2014/main" id="{7077EC0B-6624-4B79-BDCE-54F303B1B393}"/>
                </a:ext>
              </a:extLst>
            </p:cNvPr>
            <p:cNvSpPr/>
            <p:nvPr/>
          </p:nvSpPr>
          <p:spPr>
            <a:xfrm>
              <a:off x="1708831" y="5884594"/>
              <a:ext cx="767030" cy="202254"/>
            </a:xfrm>
            <a:prstGeom prst="leftArrow">
              <a:avLst/>
            </a:prstGeom>
            <a:solidFill>
              <a:srgbClr val="4472C4"/>
            </a:solidFill>
            <a:ln w="12700" cap="flat" cmpd="sng" algn="ctr">
              <a:solidFill>
                <a:srgbClr val="4472C4">
                  <a:shade val="50000"/>
                </a:srgbClr>
              </a:solidFill>
              <a:prstDash val="solid"/>
              <a:miter lim="800000"/>
            </a:ln>
            <a:effectLst/>
          </p:spPr>
          <p:txBody>
            <a:bodyPr rtlCol="0" anchor="ctr"/>
            <a:lstStyle/>
            <a:p>
              <a:pPr algn="ctr" defTabSz="990570"/>
              <a:endParaRPr kumimoji="1" lang="ja-JP" altLang="en-US" sz="1600" kern="0" dirty="0">
                <a:solidFill>
                  <a:prstClr val="white"/>
                </a:solidFill>
                <a:latin typeface="Meiryo UI" panose="020B0604030504040204" pitchFamily="50" charset="-128"/>
                <a:ea typeface="Meiryo UI" panose="020B0604030504040204" pitchFamily="50" charset="-128"/>
              </a:endParaRPr>
            </a:p>
          </p:txBody>
        </p:sp>
        <p:sp>
          <p:nvSpPr>
            <p:cNvPr id="75" name="矢印: 右 17">
              <a:extLst>
                <a:ext uri="{FF2B5EF4-FFF2-40B4-BE49-F238E27FC236}">
                  <a16:creationId xmlns:a16="http://schemas.microsoft.com/office/drawing/2014/main" id="{485E5D2A-6E4B-4249-B235-106CEAE42E0B}"/>
                </a:ext>
              </a:extLst>
            </p:cNvPr>
            <p:cNvSpPr/>
            <p:nvPr/>
          </p:nvSpPr>
          <p:spPr>
            <a:xfrm>
              <a:off x="1734957" y="6157276"/>
              <a:ext cx="774088" cy="202036"/>
            </a:xfrm>
            <a:prstGeom prst="rightArrow">
              <a:avLst/>
            </a:prstGeom>
            <a:solidFill>
              <a:srgbClr val="4472C4"/>
            </a:solidFill>
            <a:ln w="12700" cap="flat" cmpd="sng" algn="ctr">
              <a:solidFill>
                <a:srgbClr val="4472C4">
                  <a:shade val="50000"/>
                </a:srgbClr>
              </a:solidFill>
              <a:prstDash val="solid"/>
              <a:miter lim="800000"/>
            </a:ln>
            <a:effectLst/>
          </p:spPr>
          <p:txBody>
            <a:bodyPr rtlCol="0" anchor="ctr"/>
            <a:lstStyle/>
            <a:p>
              <a:pPr algn="ctr" defTabSz="990570"/>
              <a:endParaRPr kumimoji="1" lang="ja-JP" altLang="en-US" sz="1600" kern="0" dirty="0">
                <a:solidFill>
                  <a:prstClr val="white"/>
                </a:solidFill>
                <a:latin typeface="Meiryo UI" panose="020B0604030504040204" pitchFamily="50" charset="-128"/>
                <a:ea typeface="Meiryo UI" panose="020B0604030504040204" pitchFamily="50" charset="-128"/>
              </a:endParaRPr>
            </a:p>
          </p:txBody>
        </p:sp>
        <p:sp>
          <p:nvSpPr>
            <p:cNvPr id="76" name="テキスト ボックス 75"/>
            <p:cNvSpPr txBox="1"/>
            <p:nvPr/>
          </p:nvSpPr>
          <p:spPr>
            <a:xfrm>
              <a:off x="1690086" y="5635009"/>
              <a:ext cx="821141" cy="268784"/>
            </a:xfrm>
            <a:prstGeom prst="rect">
              <a:avLst/>
            </a:prstGeom>
            <a:noFill/>
          </p:spPr>
          <p:txBody>
            <a:bodyPr wrap="none" rtlCol="0">
              <a:spAutoFit/>
            </a:bodyPr>
            <a:lstStyle/>
            <a:p>
              <a:r>
                <a:rPr kumimoji="1" lang="ja-JP" altLang="en-US" sz="1100" dirty="0"/>
                <a:t>データ提供</a:t>
              </a:r>
              <a:endParaRPr kumimoji="1" lang="ja-JP" altLang="en-US" dirty="0"/>
            </a:p>
          </p:txBody>
        </p:sp>
        <p:sp>
          <p:nvSpPr>
            <p:cNvPr id="77" name="テキスト ボックス 76"/>
            <p:cNvSpPr txBox="1"/>
            <p:nvPr/>
          </p:nvSpPr>
          <p:spPr>
            <a:xfrm>
              <a:off x="1641716" y="6343394"/>
              <a:ext cx="1081445" cy="268784"/>
            </a:xfrm>
            <a:prstGeom prst="rect">
              <a:avLst/>
            </a:prstGeom>
            <a:noFill/>
          </p:spPr>
          <p:txBody>
            <a:bodyPr wrap="none" rtlCol="0">
              <a:spAutoFit/>
            </a:bodyPr>
            <a:lstStyle/>
            <a:p>
              <a:r>
                <a:rPr kumimoji="1" lang="ja-JP" altLang="en-US" sz="1100" dirty="0"/>
                <a:t>フィードバック</a:t>
              </a:r>
              <a:endParaRPr kumimoji="1" lang="ja-JP" altLang="en-US" dirty="0"/>
            </a:p>
          </p:txBody>
        </p:sp>
        <p:sp>
          <p:nvSpPr>
            <p:cNvPr id="78" name="テキスト ボックス 77">
              <a:extLst>
                <a:ext uri="{FF2B5EF4-FFF2-40B4-BE49-F238E27FC236}">
                  <a16:creationId xmlns:a16="http://schemas.microsoft.com/office/drawing/2014/main" id="{F3BD7489-DC28-4DDF-AB57-3EED7E5CBE83}"/>
                </a:ext>
              </a:extLst>
            </p:cNvPr>
            <p:cNvSpPr txBox="1"/>
            <p:nvPr/>
          </p:nvSpPr>
          <p:spPr>
            <a:xfrm>
              <a:off x="445808" y="2585467"/>
              <a:ext cx="3141574" cy="1778844"/>
            </a:xfrm>
            <a:prstGeom prst="rect">
              <a:avLst/>
            </a:prstGeom>
            <a:noFill/>
          </p:spPr>
          <p:txBody>
            <a:bodyPr wrap="square" lIns="0" tIns="0" rIns="0" bIns="0" rtlCol="0">
              <a:spAutoFit/>
            </a:bodyPr>
            <a:lstStyle/>
            <a:p>
              <a:r>
                <a:rPr kumimoji="1" lang="ja-JP" altLang="en-US" sz="1400" dirty="0">
                  <a:solidFill>
                    <a:prstClr val="black"/>
                  </a:solidFill>
                  <a:latin typeface="Meiryo UI" panose="020B0604030504040204" pitchFamily="50" charset="-128"/>
                  <a:ea typeface="Meiryo UI" panose="020B0604030504040204" pitchFamily="50" charset="-128"/>
                </a:rPr>
                <a:t>◆アスマイルで「健活</a:t>
              </a:r>
              <a:r>
                <a:rPr kumimoji="1" lang="en-US" altLang="ja-JP" sz="1400" dirty="0">
                  <a:solidFill>
                    <a:prstClr val="black"/>
                  </a:solidFill>
                  <a:latin typeface="Meiryo UI" panose="020B0604030504040204" pitchFamily="50" charset="-128"/>
                  <a:ea typeface="Meiryo UI" panose="020B0604030504040204" pitchFamily="50" charset="-128"/>
                </a:rPr>
                <a:t>10</a:t>
              </a:r>
              <a:r>
                <a:rPr kumimoji="1" lang="ja-JP" altLang="en-US" sz="1400" dirty="0">
                  <a:solidFill>
                    <a:prstClr val="black"/>
                  </a:solidFill>
                  <a:latin typeface="Meiryo UI" panose="020B0604030504040204" pitchFamily="50" charset="-128"/>
                  <a:ea typeface="Meiryo UI" panose="020B0604030504040204" pitchFamily="50" charset="-128"/>
                </a:rPr>
                <a:t>」を実践</a:t>
              </a:r>
              <a:endParaRPr kumimoji="1" lang="en-US" altLang="ja-JP" sz="1400" dirty="0">
                <a:solidFill>
                  <a:prstClr val="black"/>
                </a:solidFill>
                <a:latin typeface="Meiryo UI" panose="020B0604030504040204" pitchFamily="50" charset="-128"/>
                <a:ea typeface="Meiryo UI" panose="020B0604030504040204" pitchFamily="50" charset="-128"/>
              </a:endParaRPr>
            </a:p>
            <a:p>
              <a:endParaRPr kumimoji="1" lang="en-US" altLang="ja-JP" sz="100" dirty="0">
                <a:solidFill>
                  <a:prstClr val="black"/>
                </a:solidFill>
                <a:latin typeface="Meiryo UI" panose="020B0604030504040204" pitchFamily="50" charset="-128"/>
                <a:ea typeface="Meiryo UI" panose="020B0604030504040204" pitchFamily="50" charset="-128"/>
              </a:endParaRPr>
            </a:p>
            <a:p>
              <a:r>
                <a:rPr kumimoji="1" lang="ja-JP" altLang="en-US" sz="1100" dirty="0">
                  <a:solidFill>
                    <a:prstClr val="black"/>
                  </a:solidFill>
                  <a:latin typeface="Meiryo UI" panose="020B0604030504040204" pitchFamily="50" charset="-128"/>
                  <a:ea typeface="Meiryo UI" panose="020B0604030504040204" pitchFamily="50" charset="-128"/>
                </a:rPr>
                <a:t>○毎日の健康活動のきっかけを提供。</a:t>
              </a:r>
              <a:endParaRPr kumimoji="1" lang="en-US" altLang="ja-JP" sz="1100" dirty="0">
                <a:solidFill>
                  <a:prstClr val="black"/>
                </a:solidFill>
                <a:latin typeface="Meiryo UI" panose="020B0604030504040204" pitchFamily="50" charset="-128"/>
                <a:ea typeface="Meiryo UI" panose="020B0604030504040204" pitchFamily="50" charset="-128"/>
              </a:endParaRPr>
            </a:p>
            <a:p>
              <a:r>
                <a:rPr lang="ja-JP" altLang="en-US" sz="1100" dirty="0">
                  <a:solidFill>
                    <a:prstClr val="black"/>
                  </a:solidFill>
                  <a:latin typeface="Meiryo UI" panose="020B0604030504040204" pitchFamily="50" charset="-128"/>
                  <a:ea typeface="Meiryo UI" panose="020B0604030504040204" pitchFamily="50" charset="-128"/>
                </a:rPr>
                <a:t>　 </a:t>
              </a:r>
              <a:r>
                <a:rPr kumimoji="1" lang="ja-JP" altLang="en-US" sz="1100" dirty="0">
                  <a:solidFill>
                    <a:prstClr val="black"/>
                  </a:solidFill>
                  <a:latin typeface="Meiryo UI" panose="020B0604030504040204" pitchFamily="50" charset="-128"/>
                  <a:ea typeface="Meiryo UI" panose="020B0604030504040204" pitchFamily="50" charset="-128"/>
                </a:rPr>
                <a:t>いつでもどこでもお手軽に利用できるスマホアプリ。</a:t>
              </a:r>
              <a:endParaRPr kumimoji="1" lang="en-US" altLang="ja-JP" sz="1100" dirty="0">
                <a:solidFill>
                  <a:prstClr val="black"/>
                </a:solidFill>
                <a:latin typeface="Meiryo UI" panose="020B0604030504040204" pitchFamily="50" charset="-128"/>
                <a:ea typeface="Meiryo UI" panose="020B0604030504040204" pitchFamily="50" charset="-128"/>
              </a:endParaRPr>
            </a:p>
            <a:p>
              <a:r>
                <a:rPr kumimoji="1" lang="ja-JP" altLang="en-US" sz="1100" dirty="0">
                  <a:solidFill>
                    <a:prstClr val="black"/>
                  </a:solidFill>
                  <a:latin typeface="Meiryo UI" panose="020B0604030504040204" pitchFamily="50" charset="-128"/>
                  <a:ea typeface="Meiryo UI" panose="020B0604030504040204" pitchFamily="50" charset="-128"/>
                </a:rPr>
                <a:t>○インセンティブの提供。</a:t>
              </a:r>
              <a:endParaRPr kumimoji="1" lang="en-US" altLang="ja-JP" sz="1100" dirty="0">
                <a:solidFill>
                  <a:prstClr val="black"/>
                </a:solidFill>
                <a:latin typeface="Meiryo UI" panose="020B0604030504040204" pitchFamily="50" charset="-128"/>
                <a:ea typeface="Meiryo UI" panose="020B0604030504040204" pitchFamily="50" charset="-128"/>
              </a:endParaRPr>
            </a:p>
            <a:p>
              <a:r>
                <a:rPr lang="ja-JP" altLang="en-US" sz="1100" dirty="0">
                  <a:solidFill>
                    <a:prstClr val="black"/>
                  </a:solidFill>
                  <a:latin typeface="Meiryo UI" panose="020B0604030504040204" pitchFamily="50" charset="-128"/>
                  <a:ea typeface="Meiryo UI" panose="020B0604030504040204" pitchFamily="50" charset="-128"/>
                </a:rPr>
                <a:t>　 </a:t>
              </a:r>
              <a:r>
                <a:rPr kumimoji="1" lang="ja-JP" altLang="en-US" sz="1100" dirty="0">
                  <a:solidFill>
                    <a:prstClr val="black"/>
                  </a:solidFill>
                  <a:latin typeface="Meiryo UI" panose="020B0604030504040204" pitchFamily="50" charset="-128"/>
                  <a:ea typeface="Meiryo UI" panose="020B0604030504040204" pitchFamily="50" charset="-128"/>
                </a:rPr>
                <a:t>毎週・毎月抽選を実施し、</a:t>
              </a:r>
              <a:endParaRPr kumimoji="1" lang="en-US" altLang="ja-JP" sz="1100" dirty="0">
                <a:solidFill>
                  <a:prstClr val="black"/>
                </a:solidFill>
                <a:latin typeface="Meiryo UI" panose="020B0604030504040204" pitchFamily="50" charset="-128"/>
                <a:ea typeface="Meiryo UI" panose="020B0604030504040204" pitchFamily="50" charset="-128"/>
              </a:endParaRPr>
            </a:p>
            <a:p>
              <a:r>
                <a:rPr lang="ja-JP" altLang="en-US" sz="1100" dirty="0">
                  <a:solidFill>
                    <a:prstClr val="black"/>
                  </a:solidFill>
                  <a:latin typeface="Meiryo UI" panose="020B0604030504040204" pitchFamily="50" charset="-128"/>
                  <a:ea typeface="Meiryo UI" panose="020B0604030504040204" pitchFamily="50" charset="-128"/>
                </a:rPr>
                <a:t> 　</a:t>
              </a:r>
              <a:r>
                <a:rPr kumimoji="1" lang="ja-JP" altLang="en-US" sz="1100" dirty="0">
                  <a:solidFill>
                    <a:prstClr val="black"/>
                  </a:solidFill>
                  <a:latin typeface="Meiryo UI" panose="020B0604030504040204" pitchFamily="50" charset="-128"/>
                  <a:ea typeface="Meiryo UI" panose="020B0604030504040204" pitchFamily="50" charset="-128"/>
                </a:rPr>
                <a:t>楽しみながら続ける機会をより多く提供。</a:t>
              </a:r>
              <a:endParaRPr kumimoji="1" lang="en-US" altLang="ja-JP" sz="1100" dirty="0">
                <a:solidFill>
                  <a:prstClr val="black"/>
                </a:solidFill>
                <a:latin typeface="Meiryo UI" panose="020B0604030504040204" pitchFamily="50" charset="-128"/>
                <a:ea typeface="Meiryo UI" panose="020B0604030504040204" pitchFamily="50" charset="-128"/>
              </a:endParaRPr>
            </a:p>
            <a:p>
              <a:pPr lvl="0"/>
              <a:endParaRPr kumimoji="1" lang="en-US" altLang="ja-JP" sz="600" dirty="0">
                <a:solidFill>
                  <a:prstClr val="black"/>
                </a:solidFill>
                <a:latin typeface="Meiryo UI" panose="020B0604030504040204" pitchFamily="50" charset="-128"/>
                <a:ea typeface="Meiryo UI" panose="020B0604030504040204" pitchFamily="50" charset="-128"/>
              </a:endParaRPr>
            </a:p>
            <a:p>
              <a:pPr lvl="0"/>
              <a:r>
                <a:rPr kumimoji="1" lang="ja-JP" altLang="en-US" sz="1400" dirty="0">
                  <a:solidFill>
                    <a:prstClr val="black"/>
                  </a:solidFill>
                  <a:latin typeface="Meiryo UI" panose="020B0604030504040204" pitchFamily="50" charset="-128"/>
                  <a:ea typeface="Meiryo UI" panose="020B0604030504040204" pitchFamily="50" charset="-128"/>
                </a:rPr>
                <a:t>◆効率的な保健事業の展開</a:t>
              </a:r>
              <a:endParaRPr kumimoji="1" lang="en-US" altLang="ja-JP" sz="1400" dirty="0">
                <a:solidFill>
                  <a:prstClr val="black"/>
                </a:solidFill>
                <a:latin typeface="Meiryo UI" panose="020B0604030504040204" pitchFamily="50" charset="-128"/>
                <a:ea typeface="Meiryo UI" panose="020B0604030504040204" pitchFamily="50" charset="-128"/>
              </a:endParaRPr>
            </a:p>
            <a:p>
              <a:endParaRPr kumimoji="1" lang="en-US" altLang="ja-JP" sz="100" dirty="0">
                <a:solidFill>
                  <a:prstClr val="black"/>
                </a:solidFill>
                <a:latin typeface="Meiryo UI" panose="020B0604030504040204" pitchFamily="50" charset="-128"/>
                <a:ea typeface="Meiryo UI" panose="020B0604030504040204" pitchFamily="50" charset="-128"/>
              </a:endParaRPr>
            </a:p>
            <a:p>
              <a:r>
                <a:rPr kumimoji="1" lang="ja-JP" altLang="en-US" sz="1100" dirty="0">
                  <a:solidFill>
                    <a:prstClr val="black"/>
                  </a:solidFill>
                  <a:latin typeface="Meiryo UI" panose="020B0604030504040204" pitchFamily="50" charset="-128"/>
                  <a:ea typeface="Meiryo UI" panose="020B0604030504040204" pitchFamily="50" charset="-128"/>
                </a:rPr>
                <a:t>○集積できた健康データを活用して利用者へ還元。</a:t>
              </a:r>
              <a:endParaRPr kumimoji="1" lang="en-US" altLang="ja-JP" sz="1100" dirty="0">
                <a:solidFill>
                  <a:prstClr val="black"/>
                </a:solidFill>
                <a:latin typeface="Meiryo UI" panose="020B0604030504040204" pitchFamily="50" charset="-128"/>
                <a:ea typeface="Meiryo UI" panose="020B0604030504040204" pitchFamily="50" charset="-128"/>
              </a:endParaRPr>
            </a:p>
            <a:p>
              <a:r>
                <a:rPr lang="ja-JP" altLang="en-US" sz="1100" dirty="0">
                  <a:solidFill>
                    <a:prstClr val="black"/>
                  </a:solidFill>
                  <a:latin typeface="Meiryo UI" panose="020B0604030504040204" pitchFamily="50" charset="-128"/>
                  <a:ea typeface="Meiryo UI" panose="020B0604030504040204" pitchFamily="50" charset="-128"/>
                </a:rPr>
                <a:t>　 </a:t>
              </a:r>
              <a:r>
                <a:rPr kumimoji="1" lang="ja-JP" altLang="en-US" sz="1100" dirty="0">
                  <a:solidFill>
                    <a:prstClr val="black"/>
                  </a:solidFill>
                  <a:latin typeface="Meiryo UI" panose="020B0604030504040204" pitchFamily="50" charset="-128"/>
                  <a:ea typeface="Meiryo UI" panose="020B0604030504040204" pitchFamily="50" charset="-128"/>
                </a:rPr>
                <a:t>新機能を順次リリース予定。</a:t>
              </a:r>
              <a:endParaRPr kumimoji="1" lang="en-US" altLang="ja-JP" sz="1100" dirty="0">
                <a:solidFill>
                  <a:prstClr val="black"/>
                </a:solidFill>
                <a:latin typeface="Meiryo UI" panose="020B0604030504040204" pitchFamily="50" charset="-128"/>
                <a:ea typeface="Meiryo UI" panose="020B0604030504040204" pitchFamily="50" charset="-128"/>
              </a:endParaRPr>
            </a:p>
          </p:txBody>
        </p:sp>
        <p:sp>
          <p:nvSpPr>
            <p:cNvPr id="79" name="正方形/長方形 78">
              <a:extLst>
                <a:ext uri="{FF2B5EF4-FFF2-40B4-BE49-F238E27FC236}">
                  <a16:creationId xmlns:a16="http://schemas.microsoft.com/office/drawing/2014/main" id="{F17E8524-B680-4AA4-9555-4967926F2910}"/>
                </a:ext>
              </a:extLst>
            </p:cNvPr>
            <p:cNvSpPr/>
            <p:nvPr/>
          </p:nvSpPr>
          <p:spPr>
            <a:xfrm>
              <a:off x="6206273" y="4834177"/>
              <a:ext cx="1638382" cy="275351"/>
            </a:xfrm>
            <a:prstGeom prst="rect">
              <a:avLst/>
            </a:prstGeom>
            <a:solidFill>
              <a:srgbClr val="4472C4"/>
            </a:solidFill>
            <a:ln w="12700" cap="flat" cmpd="sng" algn="ctr">
              <a:solidFill>
                <a:srgbClr val="4472C4">
                  <a:shade val="50000"/>
                </a:srgbClr>
              </a:solidFill>
              <a:prstDash val="solid"/>
              <a:miter lim="800000"/>
            </a:ln>
            <a:effectLst/>
          </p:spPr>
          <p:txBody>
            <a:bodyPr rtlCol="0" anchor="ctr"/>
            <a:lstStyle/>
            <a:p>
              <a:pPr algn="ctr" defTabSz="990570"/>
              <a:r>
                <a:rPr kumimoji="1" lang="ja-JP" altLang="en-US" sz="1200" kern="0" dirty="0">
                  <a:solidFill>
                    <a:prstClr val="white"/>
                  </a:solidFill>
                  <a:latin typeface="Meiryo UI" panose="020B0604030504040204" pitchFamily="50" charset="-128"/>
                  <a:ea typeface="Meiryo UI" panose="020B0604030504040204" pitchFamily="50" charset="-128"/>
                </a:rPr>
                <a:t>企業や商店街など</a:t>
              </a:r>
            </a:p>
          </p:txBody>
        </p:sp>
        <p:pic>
          <p:nvPicPr>
            <p:cNvPr id="80" name="図 79"/>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7865786" y="5097102"/>
              <a:ext cx="1052879" cy="973487"/>
            </a:xfrm>
            <a:prstGeom prst="rect">
              <a:avLst/>
            </a:prstGeom>
          </p:spPr>
        </p:pic>
        <p:pic>
          <p:nvPicPr>
            <p:cNvPr id="81" name="図 80"/>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787231" y="5160486"/>
              <a:ext cx="985266" cy="844062"/>
            </a:xfrm>
            <a:prstGeom prst="rect">
              <a:avLst/>
            </a:prstGeom>
          </p:spPr>
        </p:pic>
        <p:pic>
          <p:nvPicPr>
            <p:cNvPr id="82" name="図 81"/>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5885537" y="5184627"/>
              <a:ext cx="808405" cy="843683"/>
            </a:xfrm>
            <a:prstGeom prst="rect">
              <a:avLst/>
            </a:prstGeom>
          </p:spPr>
        </p:pic>
        <p:sp>
          <p:nvSpPr>
            <p:cNvPr id="83" name="テキスト ボックス 82">
              <a:extLst>
                <a:ext uri="{FF2B5EF4-FFF2-40B4-BE49-F238E27FC236}">
                  <a16:creationId xmlns:a16="http://schemas.microsoft.com/office/drawing/2014/main" id="{A92E574E-8416-4968-87F4-BFDDABD2D1B3}"/>
                </a:ext>
              </a:extLst>
            </p:cNvPr>
            <p:cNvSpPr txBox="1"/>
            <p:nvPr/>
          </p:nvSpPr>
          <p:spPr>
            <a:xfrm>
              <a:off x="5943639" y="6076266"/>
              <a:ext cx="2646067" cy="189730"/>
            </a:xfrm>
            <a:prstGeom prst="rect">
              <a:avLst/>
            </a:prstGeom>
            <a:noFill/>
          </p:spPr>
          <p:txBody>
            <a:bodyPr wrap="square" lIns="0" tIns="0" rIns="0" bIns="0" rtlCol="0">
              <a:spAutoFit/>
            </a:bodyPr>
            <a:lstStyle/>
            <a:p>
              <a:r>
                <a:rPr kumimoji="1" lang="ja-JP" altLang="en-US" sz="1200" dirty="0">
                  <a:solidFill>
                    <a:prstClr val="black"/>
                  </a:solidFill>
                  <a:latin typeface="Meiryo UI" panose="020B0604030504040204" pitchFamily="50" charset="-128"/>
                  <a:ea typeface="Meiryo UI" panose="020B0604030504040204" pitchFamily="50" charset="-128"/>
                </a:rPr>
                <a:t>○多様な資源（特典提供</a:t>
              </a:r>
              <a:r>
                <a:rPr kumimoji="1" lang="en-US" altLang="ja-JP" sz="1200" dirty="0">
                  <a:solidFill>
                    <a:prstClr val="black"/>
                  </a:solidFill>
                  <a:latin typeface="Meiryo UI" panose="020B0604030504040204" pitchFamily="50" charset="-128"/>
                  <a:ea typeface="Meiryo UI" panose="020B0604030504040204" pitchFamily="50" charset="-128"/>
                </a:rPr>
                <a:t>/</a:t>
              </a:r>
              <a:r>
                <a:rPr kumimoji="1" lang="ja-JP" altLang="en-US" sz="1200" dirty="0">
                  <a:solidFill>
                    <a:prstClr val="black"/>
                  </a:solidFill>
                  <a:latin typeface="Meiryo UI" panose="020B0604030504040204" pitchFamily="50" charset="-128"/>
                  <a:ea typeface="Meiryo UI" panose="020B0604030504040204" pitchFamily="50" charset="-128"/>
                </a:rPr>
                <a:t>クーポン等）</a:t>
              </a:r>
            </a:p>
          </p:txBody>
        </p:sp>
        <p:sp>
          <p:nvSpPr>
            <p:cNvPr id="84" name="矢印: 右 17">
              <a:extLst>
                <a:ext uri="{FF2B5EF4-FFF2-40B4-BE49-F238E27FC236}">
                  <a16:creationId xmlns:a16="http://schemas.microsoft.com/office/drawing/2014/main" id="{485E5D2A-6E4B-4249-B235-106CEAE42E0B}"/>
                </a:ext>
              </a:extLst>
            </p:cNvPr>
            <p:cNvSpPr/>
            <p:nvPr/>
          </p:nvSpPr>
          <p:spPr>
            <a:xfrm>
              <a:off x="5005786" y="5235034"/>
              <a:ext cx="774088" cy="202036"/>
            </a:xfrm>
            <a:prstGeom prst="rightArrow">
              <a:avLst/>
            </a:prstGeom>
            <a:solidFill>
              <a:srgbClr val="4472C4"/>
            </a:solidFill>
            <a:ln w="12700" cap="flat" cmpd="sng" algn="ctr">
              <a:solidFill>
                <a:srgbClr val="4472C4">
                  <a:shade val="50000"/>
                </a:srgbClr>
              </a:solidFill>
              <a:prstDash val="solid"/>
              <a:miter lim="800000"/>
            </a:ln>
            <a:effectLst/>
          </p:spPr>
          <p:txBody>
            <a:bodyPr rtlCol="0" anchor="ctr"/>
            <a:lstStyle/>
            <a:p>
              <a:pPr algn="ctr" defTabSz="990570"/>
              <a:endParaRPr kumimoji="1" lang="ja-JP" altLang="en-US" sz="1600" kern="0" dirty="0">
                <a:solidFill>
                  <a:prstClr val="white"/>
                </a:solidFill>
                <a:latin typeface="Meiryo UI" panose="020B0604030504040204" pitchFamily="50" charset="-128"/>
                <a:ea typeface="Meiryo UI" panose="020B0604030504040204" pitchFamily="50" charset="-128"/>
              </a:endParaRPr>
            </a:p>
          </p:txBody>
        </p:sp>
        <p:sp>
          <p:nvSpPr>
            <p:cNvPr id="85" name="矢印: 左 16">
              <a:extLst>
                <a:ext uri="{FF2B5EF4-FFF2-40B4-BE49-F238E27FC236}">
                  <a16:creationId xmlns:a16="http://schemas.microsoft.com/office/drawing/2014/main" id="{7077EC0B-6624-4B79-BDCE-54F303B1B393}"/>
                </a:ext>
              </a:extLst>
            </p:cNvPr>
            <p:cNvSpPr/>
            <p:nvPr/>
          </p:nvSpPr>
          <p:spPr>
            <a:xfrm>
              <a:off x="5002789" y="5553366"/>
              <a:ext cx="767030" cy="202254"/>
            </a:xfrm>
            <a:prstGeom prst="leftArrow">
              <a:avLst/>
            </a:prstGeom>
            <a:solidFill>
              <a:srgbClr val="4472C4"/>
            </a:solidFill>
            <a:ln w="12700" cap="flat" cmpd="sng" algn="ctr">
              <a:solidFill>
                <a:srgbClr val="4472C4">
                  <a:shade val="50000"/>
                </a:srgbClr>
              </a:solidFill>
              <a:prstDash val="solid"/>
              <a:miter lim="800000"/>
            </a:ln>
            <a:effectLst/>
          </p:spPr>
          <p:txBody>
            <a:bodyPr rtlCol="0" anchor="ctr"/>
            <a:lstStyle/>
            <a:p>
              <a:pPr algn="ctr" defTabSz="990570"/>
              <a:endParaRPr kumimoji="1" lang="ja-JP" altLang="en-US" sz="1600" kern="0" dirty="0">
                <a:solidFill>
                  <a:prstClr val="white"/>
                </a:solidFill>
                <a:latin typeface="Meiryo UI" panose="020B0604030504040204" pitchFamily="50" charset="-128"/>
                <a:ea typeface="Meiryo UI" panose="020B0604030504040204" pitchFamily="50" charset="-128"/>
              </a:endParaRPr>
            </a:p>
          </p:txBody>
        </p:sp>
        <p:sp>
          <p:nvSpPr>
            <p:cNvPr id="86" name="テキスト ボックス 85"/>
            <p:cNvSpPr txBox="1"/>
            <p:nvPr/>
          </p:nvSpPr>
          <p:spPr>
            <a:xfrm>
              <a:off x="4971034" y="5709403"/>
              <a:ext cx="903255" cy="268784"/>
            </a:xfrm>
            <a:prstGeom prst="rect">
              <a:avLst/>
            </a:prstGeom>
            <a:noFill/>
          </p:spPr>
          <p:txBody>
            <a:bodyPr wrap="none" rtlCol="0">
              <a:spAutoFit/>
            </a:bodyPr>
            <a:lstStyle/>
            <a:p>
              <a:r>
                <a:rPr kumimoji="1" lang="ja-JP" altLang="en-US" sz="1100" dirty="0"/>
                <a:t>協賛等提供</a:t>
              </a:r>
              <a:endParaRPr kumimoji="1" lang="ja-JP" altLang="en-US" sz="1400" dirty="0"/>
            </a:p>
          </p:txBody>
        </p:sp>
        <p:sp>
          <p:nvSpPr>
            <p:cNvPr id="87" name="矢印: 右 6">
              <a:extLst>
                <a:ext uri="{FF2B5EF4-FFF2-40B4-BE49-F238E27FC236}">
                  <a16:creationId xmlns:a16="http://schemas.microsoft.com/office/drawing/2014/main" id="{76BEE964-54CF-40C9-A065-3EDDD147FD51}"/>
                </a:ext>
              </a:extLst>
            </p:cNvPr>
            <p:cNvSpPr/>
            <p:nvPr/>
          </p:nvSpPr>
          <p:spPr>
            <a:xfrm rot="5400000">
              <a:off x="3819394" y="4451938"/>
              <a:ext cx="422715" cy="491086"/>
            </a:xfrm>
            <a:prstGeom prst="rightArrow">
              <a:avLst>
                <a:gd name="adj1" fmla="val 37949"/>
                <a:gd name="adj2" fmla="val 34349"/>
              </a:avLst>
            </a:prstGeom>
            <a:solidFill>
              <a:srgbClr val="4472C4"/>
            </a:solidFill>
            <a:ln w="12700" cap="flat" cmpd="sng" algn="ctr">
              <a:solidFill>
                <a:srgbClr val="4472C4">
                  <a:shade val="50000"/>
                </a:srgbClr>
              </a:solidFill>
              <a:prstDash val="solid"/>
              <a:miter lim="800000"/>
            </a:ln>
            <a:effectLst/>
          </p:spPr>
          <p:txBody>
            <a:bodyPr vert="vert27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b="1" kern="0" dirty="0">
                  <a:solidFill>
                    <a:prstClr val="white"/>
                  </a:solidFill>
                  <a:latin typeface="Calibri" panose="020F0502020204030204"/>
                  <a:ea typeface="游ゴシック" panose="020B0400000000000000" pitchFamily="50" charset="-128"/>
                </a:rPr>
                <a:t>２</a:t>
              </a:r>
              <a:endParaRPr kumimoji="1" lang="ja-JP" altLang="en-US" sz="1800" b="1" i="0" u="none" strike="noStrike" kern="0" cap="none" spc="0" normalizeH="0" baseline="0" noProof="0" dirty="0">
                <a:ln>
                  <a:noFill/>
                </a:ln>
                <a:solidFill>
                  <a:prstClr val="white"/>
                </a:solidFill>
                <a:effectLst/>
                <a:uLnTx/>
                <a:uFillTx/>
                <a:latin typeface="Calibri" panose="020F0502020204030204"/>
                <a:ea typeface="游ゴシック" panose="020B0400000000000000" pitchFamily="50" charset="-128"/>
              </a:endParaRPr>
            </a:p>
          </p:txBody>
        </p:sp>
        <p:sp>
          <p:nvSpPr>
            <p:cNvPr id="88" name="テキスト ボックス 87"/>
            <p:cNvSpPr txBox="1"/>
            <p:nvPr/>
          </p:nvSpPr>
          <p:spPr>
            <a:xfrm>
              <a:off x="4928730" y="5005991"/>
              <a:ext cx="1046422" cy="268784"/>
            </a:xfrm>
            <a:prstGeom prst="rect">
              <a:avLst/>
            </a:prstGeom>
            <a:noFill/>
          </p:spPr>
          <p:txBody>
            <a:bodyPr wrap="none" rtlCol="0">
              <a:spAutoFit/>
            </a:bodyPr>
            <a:lstStyle/>
            <a:p>
              <a:r>
                <a:rPr kumimoji="1" lang="ja-JP" altLang="en-US" sz="1100" dirty="0"/>
                <a:t>協力企業募集</a:t>
              </a:r>
              <a:endParaRPr kumimoji="1" lang="ja-JP" altLang="en-US" dirty="0"/>
            </a:p>
          </p:txBody>
        </p:sp>
        <p:sp>
          <p:nvSpPr>
            <p:cNvPr id="89" name="角丸四角形 88"/>
            <p:cNvSpPr/>
            <p:nvPr/>
          </p:nvSpPr>
          <p:spPr>
            <a:xfrm>
              <a:off x="338642" y="2262425"/>
              <a:ext cx="7421020" cy="2113885"/>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0" name="図 89">
              <a:extLst>
                <a:ext uri="{FF2B5EF4-FFF2-40B4-BE49-F238E27FC236}">
                  <a16:creationId xmlns:a16="http://schemas.microsoft.com/office/drawing/2014/main" id="{4C5676DE-1F34-40FA-9797-55D0F5098806}"/>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486658" y="2187456"/>
              <a:ext cx="1069986" cy="375466"/>
            </a:xfrm>
            <a:prstGeom prst="rect">
              <a:avLst/>
            </a:prstGeom>
          </p:spPr>
        </p:pic>
        <p:sp>
          <p:nvSpPr>
            <p:cNvPr id="91" name="正方形/長方形 90">
              <a:extLst>
                <a:ext uri="{FF2B5EF4-FFF2-40B4-BE49-F238E27FC236}">
                  <a16:creationId xmlns:a16="http://schemas.microsoft.com/office/drawing/2014/main" id="{9786D6D1-42C1-486F-BDE5-BD59BCF08034}"/>
                </a:ext>
              </a:extLst>
            </p:cNvPr>
            <p:cNvSpPr/>
            <p:nvPr/>
          </p:nvSpPr>
          <p:spPr>
            <a:xfrm>
              <a:off x="1561749" y="2233327"/>
              <a:ext cx="906907" cy="253320"/>
            </a:xfrm>
            <a:prstGeom prst="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4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府民</a:t>
              </a:r>
            </a:p>
          </p:txBody>
        </p:sp>
        <p:sp>
          <p:nvSpPr>
            <p:cNvPr id="92" name="左右矢印 91"/>
            <p:cNvSpPr/>
            <p:nvPr/>
          </p:nvSpPr>
          <p:spPr>
            <a:xfrm>
              <a:off x="1523257" y="4707053"/>
              <a:ext cx="960356" cy="462781"/>
            </a:xfrm>
            <a:prstGeom prst="lef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テキスト ボックス 92"/>
            <p:cNvSpPr txBox="1"/>
            <p:nvPr/>
          </p:nvSpPr>
          <p:spPr>
            <a:xfrm>
              <a:off x="4081191" y="4511554"/>
              <a:ext cx="487634" cy="253916"/>
            </a:xfrm>
            <a:prstGeom prst="rect">
              <a:avLst/>
            </a:prstGeom>
            <a:noFill/>
          </p:spPr>
          <p:txBody>
            <a:bodyPr wrap="none" rtlCol="0">
              <a:spAutoFit/>
            </a:bodyPr>
            <a:lstStyle/>
            <a:p>
              <a:r>
                <a:rPr kumimoji="1" lang="ja-JP" altLang="en-US" sz="1050" b="1" dirty="0"/>
                <a:t>ＰＨＲ</a:t>
              </a:r>
              <a:endParaRPr kumimoji="1" lang="ja-JP" altLang="en-US" sz="2400" b="1" dirty="0"/>
            </a:p>
          </p:txBody>
        </p:sp>
        <p:sp>
          <p:nvSpPr>
            <p:cNvPr id="94" name="矢印: 右 6">
              <a:extLst>
                <a:ext uri="{FF2B5EF4-FFF2-40B4-BE49-F238E27FC236}">
                  <a16:creationId xmlns:a16="http://schemas.microsoft.com/office/drawing/2014/main" id="{76BEE964-54CF-40C9-A065-3EDDD147FD51}"/>
                </a:ext>
              </a:extLst>
            </p:cNvPr>
            <p:cNvSpPr/>
            <p:nvPr/>
          </p:nvSpPr>
          <p:spPr>
            <a:xfrm rot="16200000">
              <a:off x="2596648" y="4425834"/>
              <a:ext cx="422715" cy="483516"/>
            </a:xfrm>
            <a:prstGeom prst="rightArrow">
              <a:avLst>
                <a:gd name="adj1" fmla="val 37949"/>
                <a:gd name="adj2" fmla="val 31219"/>
              </a:avLst>
            </a:prstGeom>
            <a:solidFill>
              <a:srgbClr val="4472C4"/>
            </a:solidFill>
            <a:ln w="12700" cap="flat" cmpd="sng" algn="ctr">
              <a:solidFill>
                <a:srgbClr val="4472C4">
                  <a:shade val="50000"/>
                </a:srgbClr>
              </a:solidFill>
              <a:prstDash val="solid"/>
              <a:miter lim="800000"/>
            </a:ln>
            <a:effectLst/>
          </p:spPr>
          <p:txBody>
            <a:bodyPr vert="eaVert"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800" b="1" i="0" u="none" strike="noStrike" kern="0" cap="none" spc="0" normalizeH="0" baseline="0" noProof="0" dirty="0">
                  <a:ln>
                    <a:noFill/>
                  </a:ln>
                  <a:solidFill>
                    <a:prstClr val="white"/>
                  </a:solidFill>
                  <a:effectLst/>
                  <a:uLnTx/>
                  <a:uFillTx/>
                  <a:latin typeface="+mn-ea"/>
                  <a:cs typeface="+mn-cs"/>
                </a:rPr>
                <a:t>1</a:t>
              </a:r>
              <a:endParaRPr kumimoji="1" lang="ja-JP" altLang="en-US" sz="1800" b="1" i="0" u="none" strike="noStrike" kern="0" cap="none" spc="0" normalizeH="0" baseline="0" noProof="0" dirty="0">
                <a:ln>
                  <a:noFill/>
                </a:ln>
                <a:solidFill>
                  <a:prstClr val="white"/>
                </a:solidFill>
                <a:effectLst/>
                <a:uLnTx/>
                <a:uFillTx/>
                <a:latin typeface="+mn-ea"/>
                <a:cs typeface="+mn-cs"/>
              </a:endParaRPr>
            </a:p>
          </p:txBody>
        </p:sp>
        <p:sp>
          <p:nvSpPr>
            <p:cNvPr id="95" name="テキスト ボックス 94"/>
            <p:cNvSpPr txBox="1"/>
            <p:nvPr/>
          </p:nvSpPr>
          <p:spPr>
            <a:xfrm>
              <a:off x="3002431" y="4481181"/>
              <a:ext cx="857927" cy="415498"/>
            </a:xfrm>
            <a:prstGeom prst="rect">
              <a:avLst/>
            </a:prstGeom>
            <a:noFill/>
          </p:spPr>
          <p:txBody>
            <a:bodyPr wrap="none" rtlCol="0">
              <a:spAutoFit/>
            </a:bodyPr>
            <a:lstStyle/>
            <a:p>
              <a:r>
                <a:rPr kumimoji="1" lang="ja-JP" altLang="en-US" sz="1050" b="1" dirty="0"/>
                <a:t>きっかけと</a:t>
              </a:r>
              <a:endParaRPr kumimoji="1" lang="en-US" altLang="ja-JP" sz="1050" b="1" dirty="0"/>
            </a:p>
            <a:p>
              <a:r>
                <a:rPr kumimoji="1" lang="ja-JP" altLang="en-US" sz="1050" b="1" dirty="0"/>
                <a:t>機会の提供</a:t>
              </a:r>
              <a:endParaRPr kumimoji="1" lang="ja-JP" altLang="en-US" sz="2400" b="1" dirty="0"/>
            </a:p>
          </p:txBody>
        </p:sp>
        <p:sp>
          <p:nvSpPr>
            <p:cNvPr id="96" name="矢印: 右 6">
              <a:extLst>
                <a:ext uri="{FF2B5EF4-FFF2-40B4-BE49-F238E27FC236}">
                  <a16:creationId xmlns:a16="http://schemas.microsoft.com/office/drawing/2014/main" id="{76BEE964-54CF-40C9-A065-3EDDD147FD51}"/>
                </a:ext>
              </a:extLst>
            </p:cNvPr>
            <p:cNvSpPr/>
            <p:nvPr/>
          </p:nvSpPr>
          <p:spPr>
            <a:xfrm rot="16200000">
              <a:off x="4591043" y="4435013"/>
              <a:ext cx="422715" cy="491086"/>
            </a:xfrm>
            <a:prstGeom prst="rightArrow">
              <a:avLst>
                <a:gd name="adj1" fmla="val 37949"/>
                <a:gd name="adj2" fmla="val 34349"/>
              </a:avLst>
            </a:prstGeom>
            <a:solidFill>
              <a:srgbClr val="4472C4"/>
            </a:solidFill>
            <a:ln w="12700" cap="flat" cmpd="sng" algn="ctr">
              <a:solidFill>
                <a:srgbClr val="4472C4">
                  <a:shade val="50000"/>
                </a:srgbClr>
              </a:solidFill>
              <a:prstDash val="solid"/>
              <a:miter lim="800000"/>
            </a:ln>
            <a:effectLst/>
          </p:spPr>
          <p:txBody>
            <a:bodyPr vert="vert"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800" b="1" i="0" u="none" strike="noStrike" kern="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３</a:t>
              </a:r>
            </a:p>
          </p:txBody>
        </p:sp>
        <p:sp>
          <p:nvSpPr>
            <p:cNvPr id="97" name="テキスト ボックス 96"/>
            <p:cNvSpPr txBox="1"/>
            <p:nvPr/>
          </p:nvSpPr>
          <p:spPr>
            <a:xfrm>
              <a:off x="4986558" y="4441243"/>
              <a:ext cx="723275" cy="415498"/>
            </a:xfrm>
            <a:prstGeom prst="rect">
              <a:avLst/>
            </a:prstGeom>
            <a:noFill/>
          </p:spPr>
          <p:txBody>
            <a:bodyPr wrap="none" rtlCol="0">
              <a:spAutoFit/>
            </a:bodyPr>
            <a:lstStyle/>
            <a:p>
              <a:r>
                <a:rPr kumimoji="1" lang="ja-JP" altLang="en-US" sz="1050" b="1" dirty="0"/>
                <a:t>効率的な</a:t>
              </a:r>
              <a:endParaRPr kumimoji="1" lang="en-US" altLang="ja-JP" sz="1050" b="1" dirty="0"/>
            </a:p>
            <a:p>
              <a:r>
                <a:rPr kumimoji="1" lang="ja-JP" altLang="en-US" sz="1050" b="1" dirty="0"/>
                <a:t>保健事業</a:t>
              </a:r>
              <a:endParaRPr kumimoji="1" lang="en-US" altLang="ja-JP" sz="1050" b="1" dirty="0"/>
            </a:p>
          </p:txBody>
        </p:sp>
        <p:pic>
          <p:nvPicPr>
            <p:cNvPr id="98" name="図 97"/>
            <p:cNvPicPr>
              <a:picLocks noChangeAspect="1"/>
            </p:cNvPicPr>
            <p:nvPr/>
          </p:nvPicPr>
          <p:blipFill>
            <a:blip r:embed="rId14"/>
            <a:stretch>
              <a:fillRect/>
            </a:stretch>
          </p:blipFill>
          <p:spPr>
            <a:xfrm>
              <a:off x="4056572" y="2300896"/>
              <a:ext cx="3450572" cy="1954234"/>
            </a:xfrm>
            <a:prstGeom prst="rect">
              <a:avLst/>
            </a:prstGeom>
          </p:spPr>
        </p:pic>
        <p:sp>
          <p:nvSpPr>
            <p:cNvPr id="99" name="四角形: 角を丸くする 30">
              <a:extLst>
                <a:ext uri="{FF2B5EF4-FFF2-40B4-BE49-F238E27FC236}">
                  <a16:creationId xmlns:a16="http://schemas.microsoft.com/office/drawing/2014/main" id="{99F820E8-8D07-46E4-A0BB-092F25174F76}"/>
                </a:ext>
              </a:extLst>
            </p:cNvPr>
            <p:cNvSpPr>
              <a:spLocks noChangeAspect="1"/>
            </p:cNvSpPr>
            <p:nvPr/>
          </p:nvSpPr>
          <p:spPr>
            <a:xfrm>
              <a:off x="4140012" y="3152758"/>
              <a:ext cx="479945" cy="970915"/>
            </a:xfrm>
            <a:prstGeom prst="roundRect">
              <a:avLst>
                <a:gd name="adj" fmla="val 8063"/>
              </a:avLst>
            </a:prstGeom>
            <a:solidFill>
              <a:sysClr val="windowText" lastClr="000000"/>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 lastClr="FFFFFF"/>
                </a:solidFill>
                <a:effectLst/>
                <a:uLnTx/>
                <a:uFillTx/>
                <a:latin typeface="Century"/>
                <a:ea typeface="ＭＳ 明朝" panose="02020609040205080304" pitchFamily="17" charset="-128"/>
                <a:cs typeface="+mn-cs"/>
              </a:endParaRPr>
            </a:p>
          </p:txBody>
        </p:sp>
        <p:pic>
          <p:nvPicPr>
            <p:cNvPr id="100" name="図 99" descr="スクリーンショットの画面&#10;&#10;自動的に生成された説明">
              <a:extLst>
                <a:ext uri="{FF2B5EF4-FFF2-40B4-BE49-F238E27FC236}">
                  <a16:creationId xmlns:a16="http://schemas.microsoft.com/office/drawing/2014/main" id="{9FB2DE7D-77DC-4291-AD9B-A60EE214B08A}"/>
                </a:ext>
              </a:extLst>
            </p:cNvPr>
            <p:cNvPicPr/>
            <p:nvPr/>
          </p:nvPicPr>
          <p:blipFill>
            <a:blip r:embed="rId15" cstate="screen">
              <a:extLst>
                <a:ext uri="{28A0092B-C50C-407E-A947-70E740481C1C}">
                  <a14:useLocalDpi xmlns:a14="http://schemas.microsoft.com/office/drawing/2010/main"/>
                </a:ext>
              </a:extLst>
            </a:blip>
            <a:stretch>
              <a:fillRect/>
            </a:stretch>
          </p:blipFill>
          <p:spPr>
            <a:xfrm>
              <a:off x="4168120" y="3205277"/>
              <a:ext cx="424275" cy="882332"/>
            </a:xfrm>
            <a:prstGeom prst="rect">
              <a:avLst/>
            </a:prstGeom>
          </p:spPr>
        </p:pic>
      </p:grpSp>
      <p:sp>
        <p:nvSpPr>
          <p:cNvPr id="53" name="スライド番号プレースホルダー 3"/>
          <p:cNvSpPr txBox="1">
            <a:spLocks/>
          </p:cNvSpPr>
          <p:nvPr/>
        </p:nvSpPr>
        <p:spPr>
          <a:xfrm>
            <a:off x="7086600" y="6330742"/>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229</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0336066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p:cNvSpPr/>
          <p:nvPr/>
        </p:nvSpPr>
        <p:spPr>
          <a:xfrm>
            <a:off x="4606917" y="2202737"/>
            <a:ext cx="4265955" cy="201808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270458" y="520926"/>
            <a:ext cx="8602414" cy="376385"/>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３　改革取組</a:t>
            </a:r>
          </a:p>
        </p:txBody>
      </p:sp>
      <p:cxnSp>
        <p:nvCxnSpPr>
          <p:cNvPr id="3" name="直線コネクタ 2"/>
          <p:cNvCxnSpPr/>
          <p:nvPr/>
        </p:nvCxnSpPr>
        <p:spPr>
          <a:xfrm>
            <a:off x="270457" y="88195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559558" y="1081977"/>
            <a:ext cx="4531057" cy="369332"/>
          </a:xfrm>
          <a:prstGeom prst="rect">
            <a:avLst/>
          </a:prstGeom>
          <a:noFill/>
        </p:spPr>
        <p:txBody>
          <a:bodyPr wrap="square" rtlCol="0">
            <a:spAutoFit/>
          </a:bodyPr>
          <a:lstStyle/>
          <a:p>
            <a:r>
              <a:rPr kumimoji="1" lang="ja-JP" altLang="en-US" b="1" dirty="0">
                <a:latin typeface="メイリオ" panose="020B0604030504040204" pitchFamily="50" charset="-128"/>
                <a:ea typeface="メイリオ" panose="020B0604030504040204" pitchFamily="50" charset="-128"/>
              </a:rPr>
              <a:t>健康アプリ「アスマイル」</a:t>
            </a:r>
          </a:p>
        </p:txBody>
      </p:sp>
      <p:sp>
        <p:nvSpPr>
          <p:cNvPr id="6" name="正方形/長方形 5"/>
          <p:cNvSpPr/>
          <p:nvPr/>
        </p:nvSpPr>
        <p:spPr>
          <a:xfrm>
            <a:off x="395785" y="1058319"/>
            <a:ext cx="68239" cy="36933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429903" y="1530331"/>
            <a:ext cx="4879075" cy="369332"/>
          </a:xfrm>
          <a:prstGeom prst="rect">
            <a:avLst/>
          </a:prstGeom>
          <a:noFill/>
          <a:ln>
            <a:noFill/>
          </a:ln>
        </p:spPr>
        <p:txBody>
          <a:bodyPr wrap="square" rtlCol="0">
            <a:spAutoFit/>
          </a:bodyPr>
          <a:lstStyle/>
          <a:p>
            <a:r>
              <a:rPr kumimoji="1" lang="ja-JP" altLang="en-US" b="1" dirty="0">
                <a:latin typeface="メイリオ" panose="020B0604030504040204" pitchFamily="50" charset="-128"/>
                <a:ea typeface="メイリオ" panose="020B0604030504040204" pitchFamily="50" charset="-128"/>
              </a:rPr>
              <a:t>○会員数の推移（</a:t>
            </a:r>
            <a:r>
              <a:rPr lang="en-US" altLang="ja-JP" b="1" dirty="0">
                <a:latin typeface="メイリオ" panose="020B0604030504040204" pitchFamily="50" charset="-128"/>
                <a:ea typeface="メイリオ" panose="020B0604030504040204" pitchFamily="50" charset="-128"/>
              </a:rPr>
              <a:t>2019</a:t>
            </a:r>
            <a:r>
              <a:rPr kumimoji="1" lang="ja-JP" altLang="en-US"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a:t>
            </a:r>
            <a:endParaRPr kumimoji="1" lang="ja-JP" altLang="en-US" b="1" dirty="0">
              <a:latin typeface="メイリオ" panose="020B0604030504040204" pitchFamily="50" charset="-128"/>
              <a:ea typeface="メイリオ" panose="020B0604030504040204" pitchFamily="50" charset="-128"/>
            </a:endParaRPr>
          </a:p>
        </p:txBody>
      </p:sp>
      <p:sp>
        <p:nvSpPr>
          <p:cNvPr id="8" name="テキスト ボックス 7"/>
          <p:cNvSpPr txBox="1"/>
          <p:nvPr/>
        </p:nvSpPr>
        <p:spPr>
          <a:xfrm>
            <a:off x="4512374" y="1645770"/>
            <a:ext cx="2866029" cy="338554"/>
          </a:xfrm>
          <a:prstGeom prst="rect">
            <a:avLst/>
          </a:prstGeom>
          <a:noFill/>
        </p:spPr>
        <p:txBody>
          <a:bodyPr wrap="square" rtlCol="0">
            <a:spAutoFit/>
          </a:bodyPr>
          <a:lstStyle/>
          <a:p>
            <a:r>
              <a:rPr kumimoji="1" lang="en-US" altLang="ja-JP" sz="1600" b="1" u="sng" dirty="0">
                <a:solidFill>
                  <a:srgbClr val="002060"/>
                </a:solidFill>
                <a:latin typeface="メイリオ" panose="020B0604030504040204" pitchFamily="50" charset="-128"/>
                <a:ea typeface="メイリオ" panose="020B0604030504040204" pitchFamily="50" charset="-128"/>
              </a:rPr>
              <a:t>2025</a:t>
            </a:r>
            <a:r>
              <a:rPr kumimoji="1" lang="ja-JP" altLang="en-US" sz="1600" b="1" u="sng" dirty="0" err="1">
                <a:solidFill>
                  <a:srgbClr val="002060"/>
                </a:solidFill>
                <a:latin typeface="メイリオ" panose="020B0604030504040204" pitchFamily="50" charset="-128"/>
                <a:ea typeface="メイリオ" panose="020B0604030504040204" pitchFamily="50" charset="-128"/>
              </a:rPr>
              <a:t>には</a:t>
            </a:r>
            <a:r>
              <a:rPr kumimoji="1" lang="en-US" altLang="ja-JP" sz="1600" b="1" u="sng" dirty="0">
                <a:solidFill>
                  <a:srgbClr val="002060"/>
                </a:solidFill>
                <a:latin typeface="メイリオ" panose="020B0604030504040204" pitchFamily="50" charset="-128"/>
                <a:ea typeface="メイリオ" panose="020B0604030504040204" pitchFamily="50" charset="-128"/>
              </a:rPr>
              <a:t>70</a:t>
            </a:r>
            <a:r>
              <a:rPr kumimoji="1" lang="ja-JP" altLang="en-US" sz="1600" b="1" u="sng" dirty="0">
                <a:solidFill>
                  <a:srgbClr val="002060"/>
                </a:solidFill>
                <a:latin typeface="メイリオ" panose="020B0604030504040204" pitchFamily="50" charset="-128"/>
                <a:ea typeface="メイリオ" panose="020B0604030504040204" pitchFamily="50" charset="-128"/>
              </a:rPr>
              <a:t>万人を目標</a:t>
            </a:r>
          </a:p>
        </p:txBody>
      </p:sp>
      <p:sp>
        <p:nvSpPr>
          <p:cNvPr id="21" name="テキスト ボックス 20"/>
          <p:cNvSpPr txBox="1"/>
          <p:nvPr/>
        </p:nvSpPr>
        <p:spPr>
          <a:xfrm>
            <a:off x="6741994" y="501286"/>
            <a:ext cx="2131214" cy="369332"/>
          </a:xfrm>
          <a:prstGeom prst="rect">
            <a:avLst/>
          </a:prstGeom>
          <a:solidFill>
            <a:srgbClr val="002060"/>
          </a:solidFill>
        </p:spPr>
        <p:txBody>
          <a:bodyPr wrap="square" rtlCol="0">
            <a:spAutoFit/>
          </a:bodyPr>
          <a:lstStyle/>
          <a:p>
            <a:pPr algn="ctr"/>
            <a:r>
              <a:rPr kumimoji="1" lang="ja-JP" altLang="en-US" dirty="0">
                <a:solidFill>
                  <a:schemeClr val="bg1"/>
                </a:solidFill>
                <a:latin typeface="メイリオ" panose="020B0604030504040204" pitchFamily="50" charset="-128"/>
                <a:ea typeface="メイリオ" panose="020B0604030504040204" pitchFamily="50" charset="-128"/>
              </a:rPr>
              <a:t>社会環境整備</a:t>
            </a:r>
          </a:p>
        </p:txBody>
      </p:sp>
      <p:sp>
        <p:nvSpPr>
          <p:cNvPr id="15" name="テキスト ボックス 14"/>
          <p:cNvSpPr txBox="1"/>
          <p:nvPr/>
        </p:nvSpPr>
        <p:spPr>
          <a:xfrm>
            <a:off x="4425110" y="1968362"/>
            <a:ext cx="3249994" cy="307777"/>
          </a:xfrm>
          <a:prstGeom prst="rect">
            <a:avLst/>
          </a:prstGeom>
          <a:noFill/>
        </p:spPr>
        <p:txBody>
          <a:bodyPr wrap="square" rtlCol="0">
            <a:spAutoFit/>
          </a:bodyPr>
          <a:lstStyle/>
          <a:p>
            <a:r>
              <a:rPr lang="en-US" altLang="ja-JP" sz="1400" b="1" dirty="0">
                <a:latin typeface="メイリオ" panose="020B0604030504040204" pitchFamily="50" charset="-128"/>
                <a:ea typeface="メイリオ" panose="020B0604030504040204" pitchFamily="50" charset="-128"/>
              </a:rPr>
              <a:t>‣</a:t>
            </a:r>
            <a:r>
              <a:rPr lang="ja-JP" altLang="en-US" sz="1400" b="1" dirty="0">
                <a:latin typeface="メイリオ" panose="020B0604030504040204" pitchFamily="50" charset="-128"/>
                <a:ea typeface="メイリオ" panose="020B0604030504040204" pitchFamily="50" charset="-128"/>
              </a:rPr>
              <a:t>健康予測</a:t>
            </a:r>
            <a:r>
              <a:rPr lang="en-US" altLang="ja-JP" sz="1400" b="1" dirty="0">
                <a:latin typeface="メイリオ" panose="020B0604030504040204" pitchFamily="50" charset="-128"/>
                <a:ea typeface="メイリオ" panose="020B0604030504040204" pitchFamily="50" charset="-128"/>
              </a:rPr>
              <a:t>AI</a:t>
            </a:r>
            <a:r>
              <a:rPr lang="ja-JP" altLang="en-US" sz="1400" b="1" dirty="0">
                <a:latin typeface="メイリオ" panose="020B0604030504040204" pitchFamily="50" charset="-128"/>
                <a:ea typeface="メイリオ" panose="020B0604030504040204" pitchFamily="50" charset="-128"/>
              </a:rPr>
              <a:t>（</a:t>
            </a:r>
            <a:r>
              <a:rPr lang="en-US" altLang="ja-JP" sz="1400" b="1" dirty="0">
                <a:latin typeface="メイリオ" panose="020B0604030504040204" pitchFamily="50" charset="-128"/>
                <a:ea typeface="メイリオ" panose="020B0604030504040204" pitchFamily="50" charset="-128"/>
              </a:rPr>
              <a:t>2021.12</a:t>
            </a:r>
            <a:r>
              <a:rPr lang="ja-JP" altLang="en-US" sz="1400" b="1" dirty="0">
                <a:latin typeface="メイリオ" panose="020B0604030504040204" pitchFamily="50" charset="-128"/>
                <a:ea typeface="メイリオ" panose="020B0604030504040204" pitchFamily="50" charset="-128"/>
              </a:rPr>
              <a:t>～）</a:t>
            </a:r>
            <a:endParaRPr kumimoji="1" lang="ja-JP" altLang="en-US" sz="1400" b="1" dirty="0">
              <a:latin typeface="メイリオ" panose="020B0604030504040204" pitchFamily="50" charset="-128"/>
              <a:ea typeface="メイリオ" panose="020B0604030504040204" pitchFamily="50" charset="-128"/>
            </a:endParaRPr>
          </a:p>
        </p:txBody>
      </p:sp>
      <p:sp>
        <p:nvSpPr>
          <p:cNvPr id="17" name="テキスト ボックス 16"/>
          <p:cNvSpPr txBox="1"/>
          <p:nvPr/>
        </p:nvSpPr>
        <p:spPr>
          <a:xfrm>
            <a:off x="4673694" y="2276139"/>
            <a:ext cx="4286860" cy="646331"/>
          </a:xfrm>
          <a:prstGeom prst="rect">
            <a:avLst/>
          </a:prstGeom>
          <a:noFill/>
        </p:spPr>
        <p:txBody>
          <a:bodyPr wrap="square" rtlCol="0">
            <a:spAutoFit/>
          </a:bodyPr>
          <a:lstStyle/>
          <a:p>
            <a:r>
              <a:rPr lang="ja-JP" altLang="en-US" sz="1200" dirty="0">
                <a:latin typeface="メイリオ" panose="020B0604030504040204" pitchFamily="50" charset="-128"/>
                <a:ea typeface="メイリオ" panose="020B0604030504040204" pitchFamily="50" charset="-128"/>
              </a:rPr>
              <a:t>健</a:t>
            </a:r>
            <a:r>
              <a:rPr kumimoji="1" lang="ja-JP" altLang="en-US" sz="1200" dirty="0">
                <a:latin typeface="メイリオ" panose="020B0604030504040204" pitchFamily="50" charset="-128"/>
                <a:ea typeface="メイリオ" panose="020B0604030504040204" pitchFamily="50" charset="-128"/>
              </a:rPr>
              <a:t>診受診日から３年以内の糖尿病、脂質異常症、高血圧の発症確率、アドバイスコメント、同世代との比較を表示し、</a:t>
            </a:r>
            <a:r>
              <a:rPr lang="ja-JP" altLang="en-US" sz="1200" dirty="0">
                <a:latin typeface="メイリオ" panose="020B0604030504040204" pitchFamily="50" charset="-128"/>
                <a:ea typeface="メイリオ" panose="020B0604030504040204" pitchFamily="50" charset="-128"/>
              </a:rPr>
              <a:t>健</a:t>
            </a:r>
            <a:r>
              <a:rPr kumimoji="1" lang="ja-JP" altLang="en-US" sz="1200" dirty="0">
                <a:latin typeface="メイリオ" panose="020B0604030504040204" pitchFamily="50" charset="-128"/>
                <a:ea typeface="メイリオ" panose="020B0604030504040204" pitchFamily="50" charset="-128"/>
              </a:rPr>
              <a:t>診結果の関心を持ってもらう。</a:t>
            </a:r>
          </a:p>
        </p:txBody>
      </p:sp>
      <p:sp>
        <p:nvSpPr>
          <p:cNvPr id="18" name="二等辺三角形 17"/>
          <p:cNvSpPr/>
          <p:nvPr/>
        </p:nvSpPr>
        <p:spPr>
          <a:xfrm rot="5400000">
            <a:off x="4126151" y="3064825"/>
            <a:ext cx="620381" cy="181806"/>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4512374" y="4272505"/>
            <a:ext cx="4631626" cy="230832"/>
          </a:xfrm>
          <a:prstGeom prst="rect">
            <a:avLst/>
          </a:prstGeom>
          <a:noFill/>
        </p:spPr>
        <p:txBody>
          <a:bodyPr wrap="square" rtlCol="0">
            <a:spAutoFit/>
          </a:bodyPr>
          <a:lstStyle/>
          <a:p>
            <a:r>
              <a:rPr lang="ja-JP" altLang="en-US" sz="900" dirty="0">
                <a:latin typeface="メイリオ" panose="020B0604030504040204" pitchFamily="50" charset="-128"/>
                <a:ea typeface="メイリオ" panose="020B0604030504040204" pitchFamily="50" charset="-128"/>
              </a:rPr>
              <a:t>大阪府の健康アプリ「アスマイル」（</a:t>
            </a:r>
            <a:r>
              <a:rPr lang="en-US" altLang="ja-JP" sz="900" dirty="0">
                <a:latin typeface="メイリオ" panose="020B0604030504040204" pitchFamily="50" charset="-128"/>
                <a:ea typeface="メイリオ" panose="020B0604030504040204" pitchFamily="50" charset="-128"/>
              </a:rPr>
              <a:t>2022.3</a:t>
            </a:r>
            <a:r>
              <a:rPr lang="ja-JP" altLang="en-US" sz="900" dirty="0">
                <a:latin typeface="メイリオ" panose="020B0604030504040204" pitchFamily="50" charset="-128"/>
                <a:ea typeface="メイリオ" panose="020B0604030504040204" pitchFamily="50" charset="-128"/>
              </a:rPr>
              <a:t>府医療費適正化計画推進審議会資料）</a:t>
            </a:r>
            <a:endParaRPr kumimoji="1" lang="en-US" altLang="ja-JP" sz="900" dirty="0">
              <a:latin typeface="メイリオ" panose="020B0604030504040204" pitchFamily="50" charset="-128"/>
              <a:ea typeface="メイリオ" panose="020B0604030504040204" pitchFamily="50" charset="-128"/>
            </a:endParaRPr>
          </a:p>
        </p:txBody>
      </p:sp>
      <p:sp>
        <p:nvSpPr>
          <p:cNvPr id="19" name="テキスト ボックス 18"/>
          <p:cNvSpPr txBox="1"/>
          <p:nvPr/>
        </p:nvSpPr>
        <p:spPr>
          <a:xfrm>
            <a:off x="464024" y="4571565"/>
            <a:ext cx="4879075" cy="369332"/>
          </a:xfrm>
          <a:prstGeom prst="rect">
            <a:avLst/>
          </a:prstGeom>
          <a:noFill/>
          <a:ln>
            <a:noFill/>
          </a:ln>
        </p:spPr>
        <p:txBody>
          <a:bodyPr wrap="square" rtlCol="0">
            <a:spAutoFit/>
          </a:bodyPr>
          <a:lstStyle/>
          <a:p>
            <a:r>
              <a:rPr lang="ja-JP" altLang="en-US" b="1" dirty="0">
                <a:latin typeface="メイリオ" panose="020B0604030504040204" pitchFamily="50" charset="-128"/>
                <a:ea typeface="メイリオ" panose="020B0604030504040204" pitchFamily="50" charset="-128"/>
              </a:rPr>
              <a:t>○導入の効果</a:t>
            </a:r>
            <a:endParaRPr kumimoji="1" lang="ja-JP" altLang="en-US" b="1" dirty="0">
              <a:latin typeface="メイリオ" panose="020B0604030504040204" pitchFamily="50" charset="-128"/>
              <a:ea typeface="メイリオ" panose="020B0604030504040204" pitchFamily="50" charset="-128"/>
            </a:endParaRPr>
          </a:p>
        </p:txBody>
      </p:sp>
      <p:pic>
        <p:nvPicPr>
          <p:cNvPr id="7" name="図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45438" y="4814051"/>
            <a:ext cx="4575636" cy="1914090"/>
          </a:xfrm>
          <a:prstGeom prst="rect">
            <a:avLst/>
          </a:prstGeom>
        </p:spPr>
      </p:pic>
      <p:sp>
        <p:nvSpPr>
          <p:cNvPr id="20" name="テキスト ボックス 19"/>
          <p:cNvSpPr txBox="1"/>
          <p:nvPr/>
        </p:nvSpPr>
        <p:spPr>
          <a:xfrm>
            <a:off x="559558" y="4940897"/>
            <a:ext cx="3578982" cy="307777"/>
          </a:xfrm>
          <a:prstGeom prst="rect">
            <a:avLst/>
          </a:prstGeom>
          <a:noFill/>
        </p:spPr>
        <p:txBody>
          <a:bodyPr wrap="square" rtlCol="0">
            <a:spAutoFit/>
          </a:bodyPr>
          <a:lstStyle/>
          <a:p>
            <a:r>
              <a:rPr lang="ja-JP" altLang="en-US" sz="1400" b="1" dirty="0">
                <a:latin typeface="メイリオ" panose="020B0604030504040204" pitchFamily="50" charset="-128"/>
                <a:ea typeface="メイリオ" panose="020B0604030504040204" pitchFamily="50" charset="-128"/>
              </a:rPr>
              <a:t>◆</a:t>
            </a:r>
            <a:r>
              <a:rPr kumimoji="1" lang="ja-JP" altLang="en-US" sz="1400" b="1" dirty="0">
                <a:latin typeface="メイリオ" panose="020B0604030504040204" pitchFamily="50" charset="-128"/>
                <a:ea typeface="メイリオ" panose="020B0604030504040204" pitchFamily="50" charset="-128"/>
              </a:rPr>
              <a:t>行動変容</a:t>
            </a:r>
            <a:endParaRPr kumimoji="1" lang="en-US" altLang="ja-JP" sz="1400" b="1" dirty="0">
              <a:latin typeface="メイリオ" panose="020B0604030504040204" pitchFamily="50" charset="-128"/>
              <a:ea typeface="メイリオ" panose="020B0604030504040204" pitchFamily="50" charset="-128"/>
            </a:endParaRPr>
          </a:p>
        </p:txBody>
      </p:sp>
      <p:pic>
        <p:nvPicPr>
          <p:cNvPr id="9" name="図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90615" y="2929387"/>
            <a:ext cx="3289110" cy="1189150"/>
          </a:xfrm>
          <a:prstGeom prst="rect">
            <a:avLst/>
          </a:prstGeom>
        </p:spPr>
      </p:pic>
      <p:sp>
        <p:nvSpPr>
          <p:cNvPr id="22" name="テキスト ボックス 21"/>
          <p:cNvSpPr txBox="1"/>
          <p:nvPr/>
        </p:nvSpPr>
        <p:spPr>
          <a:xfrm>
            <a:off x="4606918" y="6682300"/>
            <a:ext cx="4683674" cy="230832"/>
          </a:xfrm>
          <a:prstGeom prst="rect">
            <a:avLst/>
          </a:prstGeom>
          <a:noFill/>
        </p:spPr>
        <p:txBody>
          <a:bodyPr wrap="square" rtlCol="0">
            <a:spAutoFit/>
          </a:bodyPr>
          <a:lstStyle/>
          <a:p>
            <a:r>
              <a:rPr lang="ja-JP" altLang="en-US" sz="900" dirty="0">
                <a:latin typeface="メイリオ" panose="020B0604030504040204" pitchFamily="50" charset="-128"/>
                <a:ea typeface="メイリオ" panose="020B0604030504040204" pitchFamily="50" charset="-128"/>
              </a:rPr>
              <a:t>大阪府の健康アプリ「アスマイル」（</a:t>
            </a:r>
            <a:r>
              <a:rPr lang="en-US" altLang="ja-JP" sz="900" dirty="0">
                <a:latin typeface="メイリオ" panose="020B0604030504040204" pitchFamily="50" charset="-128"/>
                <a:ea typeface="メイリオ" panose="020B0604030504040204" pitchFamily="50" charset="-128"/>
              </a:rPr>
              <a:t>2022.3</a:t>
            </a:r>
            <a:r>
              <a:rPr lang="ja-JP" altLang="en-US" sz="900" dirty="0">
                <a:latin typeface="メイリオ" panose="020B0604030504040204" pitchFamily="50" charset="-128"/>
                <a:ea typeface="メイリオ" panose="020B0604030504040204" pitchFamily="50" charset="-128"/>
              </a:rPr>
              <a:t>府医療費適正化計画推進審議会資料）</a:t>
            </a:r>
            <a:endParaRPr kumimoji="1" lang="en-US" altLang="ja-JP" sz="900" dirty="0">
              <a:latin typeface="メイリオ" panose="020B0604030504040204" pitchFamily="50" charset="-128"/>
              <a:ea typeface="メイリオ" panose="020B0604030504040204" pitchFamily="50" charset="-128"/>
            </a:endParaRPr>
          </a:p>
        </p:txBody>
      </p:sp>
      <p:sp>
        <p:nvSpPr>
          <p:cNvPr id="34" name="テキスト ボックス 33"/>
          <p:cNvSpPr txBox="1"/>
          <p:nvPr/>
        </p:nvSpPr>
        <p:spPr>
          <a:xfrm>
            <a:off x="687721" y="5195005"/>
            <a:ext cx="3312914" cy="1538883"/>
          </a:xfrm>
          <a:prstGeom prst="rect">
            <a:avLst/>
          </a:prstGeom>
          <a:noFill/>
        </p:spPr>
        <p:txBody>
          <a:bodyPr wrap="square" rtlCol="0">
            <a:spAutoFit/>
          </a:bodyPr>
          <a:lstStyle/>
          <a:p>
            <a:pPr marL="171450" indent="-171450">
              <a:buFont typeface="メイリオ" panose="020B0604030504040204" pitchFamily="50" charset="-128"/>
              <a:buChar char="‒"/>
            </a:pPr>
            <a:r>
              <a:rPr kumimoji="1" lang="ja-JP" altLang="en-US" sz="1200" dirty="0">
                <a:latin typeface="メイリオ" panose="020B0604030504040204" pitchFamily="50" charset="-128"/>
                <a:ea typeface="メイリオ" panose="020B0604030504040204" pitchFamily="50" charset="-128"/>
              </a:rPr>
              <a:t>アスマイルへの加入</a:t>
            </a:r>
            <a:r>
              <a:rPr kumimoji="1" lang="en-US" altLang="ja-JP" sz="1200" dirty="0">
                <a:latin typeface="メイリオ" panose="020B0604030504040204" pitchFamily="50" charset="-128"/>
                <a:ea typeface="メイリオ" panose="020B0604030504040204" pitchFamily="50" charset="-128"/>
              </a:rPr>
              <a:t>10</a:t>
            </a:r>
            <a:r>
              <a:rPr lang="ja-JP" altLang="en-US" sz="1200" dirty="0">
                <a:latin typeface="メイリオ" panose="020B0604030504040204" pitchFamily="50" charset="-128"/>
                <a:ea typeface="メイリオ" panose="020B0604030504040204" pitchFamily="50" charset="-128"/>
              </a:rPr>
              <a:t>日前後を比較すると、男女ともに多くの年代において、加入後に約</a:t>
            </a:r>
            <a:r>
              <a:rPr lang="en-US" altLang="ja-JP" sz="1200" dirty="0">
                <a:latin typeface="メイリオ" panose="020B0604030504040204" pitchFamily="50" charset="-128"/>
                <a:ea typeface="メイリオ" panose="020B0604030504040204" pitchFamily="50" charset="-128"/>
              </a:rPr>
              <a:t>500</a:t>
            </a:r>
            <a:r>
              <a:rPr lang="ja-JP" altLang="en-US" sz="1200" dirty="0">
                <a:latin typeface="メイリオ" panose="020B0604030504040204" pitchFamily="50" charset="-128"/>
                <a:ea typeface="メイリオ" panose="020B0604030504040204" pitchFamily="50" charset="-128"/>
              </a:rPr>
              <a:t>歩程度増加。</a:t>
            </a:r>
            <a:endParaRPr lang="en-US" altLang="ja-JP" sz="1200" dirty="0">
              <a:latin typeface="メイリオ" panose="020B0604030504040204" pitchFamily="50" charset="-128"/>
              <a:ea typeface="メイリオ" panose="020B0604030504040204" pitchFamily="50" charset="-128"/>
            </a:endParaRPr>
          </a:p>
          <a:p>
            <a:pPr>
              <a:lnSpc>
                <a:spcPts val="600"/>
              </a:lnSpc>
            </a:pPr>
            <a:endParaRPr lang="en-US" altLang="ja-JP" sz="1200" dirty="0">
              <a:latin typeface="メイリオ" panose="020B0604030504040204" pitchFamily="50" charset="-128"/>
              <a:ea typeface="メイリオ" panose="020B0604030504040204" pitchFamily="50" charset="-128"/>
            </a:endParaRPr>
          </a:p>
          <a:p>
            <a:pPr marL="171450" indent="-171450">
              <a:buFont typeface="メイリオ" panose="020B0604030504040204" pitchFamily="50" charset="-128"/>
              <a:buChar char="‒"/>
            </a:pPr>
            <a:r>
              <a:rPr kumimoji="1" lang="ja-JP" altLang="en-US" sz="1200" dirty="0">
                <a:latin typeface="メイリオ" panose="020B0604030504040204" pitchFamily="50" charset="-128"/>
                <a:ea typeface="メイリオ" panose="020B0604030504040204" pitchFamily="50" charset="-128"/>
              </a:rPr>
              <a:t>また、事業開始時（</a:t>
            </a:r>
            <a:r>
              <a:rPr lang="en-US" altLang="ja-JP" sz="1200" dirty="0">
                <a:latin typeface="メイリオ" panose="020B0604030504040204" pitchFamily="50" charset="-128"/>
                <a:ea typeface="メイリオ" panose="020B0604030504040204" pitchFamily="50" charset="-128"/>
              </a:rPr>
              <a:t>2019</a:t>
            </a:r>
            <a:r>
              <a:rPr kumimoji="1" lang="en-US" altLang="ja-JP" sz="1200" dirty="0">
                <a:latin typeface="メイリオ" panose="020B0604030504040204" pitchFamily="50" charset="-128"/>
                <a:ea typeface="メイリオ" panose="020B0604030504040204" pitchFamily="50" charset="-128"/>
              </a:rPr>
              <a:t>.1</a:t>
            </a:r>
            <a:r>
              <a:rPr kumimoji="1" lang="ja-JP" altLang="en-US" sz="1200" dirty="0">
                <a:latin typeface="メイリオ" panose="020B0604030504040204" pitchFamily="50" charset="-128"/>
                <a:ea typeface="メイリオ" panose="020B0604030504040204" pitchFamily="50" charset="-128"/>
              </a:rPr>
              <a:t>）と比較して、アスマイルで設定している一日あたりの歩数基準を達成している割合も増加。</a:t>
            </a:r>
            <a:endParaRPr kumimoji="1" lang="en-US" altLang="ja-JP" sz="1200" dirty="0">
              <a:latin typeface="メイリオ" panose="020B0604030504040204" pitchFamily="50" charset="-128"/>
              <a:ea typeface="メイリオ" panose="020B0604030504040204" pitchFamily="50" charset="-128"/>
            </a:endParaRPr>
          </a:p>
          <a:p>
            <a:pPr>
              <a:lnSpc>
                <a:spcPts val="600"/>
              </a:lnSpc>
            </a:pPr>
            <a:endParaRPr kumimoji="1" lang="en-US" altLang="ja-JP" sz="1200" dirty="0">
              <a:latin typeface="メイリオ" panose="020B0604030504040204" pitchFamily="50" charset="-128"/>
              <a:ea typeface="メイリオ" panose="020B0604030504040204" pitchFamily="50" charset="-128"/>
            </a:endParaRPr>
          </a:p>
          <a:p>
            <a:pPr marL="171450" indent="-171450">
              <a:buFont typeface="メイリオ" panose="020B0604030504040204" pitchFamily="50" charset="-128"/>
              <a:buChar char="‒"/>
            </a:pPr>
            <a:r>
              <a:rPr lang="ja-JP" altLang="en-US" sz="1200" dirty="0">
                <a:latin typeface="メイリオ" panose="020B0604030504040204" pitchFamily="50" charset="-128"/>
                <a:ea typeface="メイリオ" panose="020B0604030504040204" pitchFamily="50" charset="-128"/>
              </a:rPr>
              <a:t>男性</a:t>
            </a:r>
            <a:r>
              <a:rPr lang="en-US" altLang="ja-JP" sz="1200" dirty="0">
                <a:latin typeface="メイリオ" panose="020B0604030504040204" pitchFamily="50" charset="-128"/>
                <a:ea typeface="メイリオ" panose="020B0604030504040204" pitchFamily="50" charset="-128"/>
              </a:rPr>
              <a:t>50</a:t>
            </a:r>
            <a:r>
              <a:rPr lang="ja-JP" altLang="en-US" sz="1200" dirty="0">
                <a:latin typeface="メイリオ" panose="020B0604030504040204" pitchFamily="50" charset="-128"/>
                <a:ea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rPr>
              <a:t>53</a:t>
            </a:r>
            <a:r>
              <a:rPr lang="ja-JP" altLang="en-US" sz="1200" dirty="0">
                <a:latin typeface="メイリオ" panose="020B0604030504040204" pitchFamily="50" charset="-128"/>
                <a:ea typeface="メイリオ" panose="020B0604030504040204" pitchFamily="50" charset="-128"/>
              </a:rPr>
              <a:t>％、女性</a:t>
            </a:r>
            <a:r>
              <a:rPr lang="en-US" altLang="ja-JP" sz="1200" dirty="0">
                <a:latin typeface="メイリオ" panose="020B0604030504040204" pitchFamily="50" charset="-128"/>
                <a:ea typeface="メイリオ" panose="020B0604030504040204" pitchFamily="50" charset="-128"/>
              </a:rPr>
              <a:t>42</a:t>
            </a:r>
            <a:r>
              <a:rPr lang="ja-JP" altLang="en-US" sz="1200" dirty="0">
                <a:latin typeface="メイリオ" panose="020B0604030504040204" pitchFamily="50" charset="-128"/>
                <a:ea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rPr>
              <a:t>46</a:t>
            </a:r>
            <a:r>
              <a:rPr lang="ja-JP" altLang="en-US" sz="1200" dirty="0">
                <a:latin typeface="メイリオ" panose="020B0604030504040204" pitchFamily="50" charset="-128"/>
                <a:ea typeface="メイリオ" panose="020B0604030504040204" pitchFamily="50" charset="-128"/>
              </a:rPr>
              <a:t>％</a:t>
            </a:r>
            <a:endParaRPr kumimoji="1" lang="ja-JP" altLang="en-US" sz="1200" dirty="0">
              <a:latin typeface="メイリオ" panose="020B0604030504040204" pitchFamily="50" charset="-128"/>
              <a:ea typeface="メイリオ" panose="020B0604030504040204" pitchFamily="50" charset="-128"/>
            </a:endParaRPr>
          </a:p>
        </p:txBody>
      </p:sp>
      <p:sp>
        <p:nvSpPr>
          <p:cNvPr id="35"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230</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pic>
        <p:nvPicPr>
          <p:cNvPr id="4" name="図 3"/>
          <p:cNvPicPr>
            <a:picLocks noChangeAspect="1"/>
          </p:cNvPicPr>
          <p:nvPr/>
        </p:nvPicPr>
        <p:blipFill>
          <a:blip r:embed="rId5"/>
          <a:stretch>
            <a:fillRect/>
          </a:stretch>
        </p:blipFill>
        <p:spPr>
          <a:xfrm>
            <a:off x="51827" y="2046381"/>
            <a:ext cx="4304149" cy="2316681"/>
          </a:xfrm>
          <a:prstGeom prst="rect">
            <a:avLst/>
          </a:prstGeom>
        </p:spPr>
      </p:pic>
    </p:spTree>
    <p:extLst>
      <p:ext uri="{BB962C8B-B14F-4D97-AF65-F5344CB8AC3E}">
        <p14:creationId xmlns:p14="http://schemas.microsoft.com/office/powerpoint/2010/main" val="3660369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70457" y="495347"/>
            <a:ext cx="1225015" cy="433196"/>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22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１　総論</a:t>
            </a:r>
          </a:p>
        </p:txBody>
      </p:sp>
      <p:cxnSp>
        <p:nvCxnSpPr>
          <p:cNvPr id="5" name="直線コネクタ 4"/>
          <p:cNvCxnSpPr/>
          <p:nvPr/>
        </p:nvCxnSpPr>
        <p:spPr>
          <a:xfrm>
            <a:off x="270457" y="88195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1" name="グループ化 20"/>
          <p:cNvGrpSpPr/>
          <p:nvPr/>
        </p:nvGrpSpPr>
        <p:grpSpPr>
          <a:xfrm>
            <a:off x="661686" y="976725"/>
            <a:ext cx="8093877" cy="1619482"/>
            <a:chOff x="586711" y="629764"/>
            <a:chExt cx="8575021" cy="1297457"/>
          </a:xfrm>
        </p:grpSpPr>
        <p:sp>
          <p:nvSpPr>
            <p:cNvPr id="22" name="角丸四角形 21"/>
            <p:cNvSpPr/>
            <p:nvPr/>
          </p:nvSpPr>
          <p:spPr>
            <a:xfrm>
              <a:off x="586711" y="635725"/>
              <a:ext cx="8575021" cy="129149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Meiryo UI"/>
                <a:ea typeface="Meiryo UI"/>
                <a:cs typeface="+mn-cs"/>
              </a:endParaRPr>
            </a:p>
          </p:txBody>
        </p:sp>
        <p:sp>
          <p:nvSpPr>
            <p:cNvPr id="24" name="角丸四角形 23"/>
            <p:cNvSpPr/>
            <p:nvPr/>
          </p:nvSpPr>
          <p:spPr>
            <a:xfrm>
              <a:off x="586711" y="629764"/>
              <a:ext cx="3263928" cy="24519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改革前の状況</a:t>
              </a:r>
            </a:p>
          </p:txBody>
        </p:sp>
      </p:grpSp>
      <p:sp>
        <p:nvSpPr>
          <p:cNvPr id="25" name="下矢印 24"/>
          <p:cNvSpPr/>
          <p:nvPr/>
        </p:nvSpPr>
        <p:spPr>
          <a:xfrm>
            <a:off x="4317175" y="2656878"/>
            <a:ext cx="782898" cy="319895"/>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white"/>
              </a:solidFill>
              <a:effectLst/>
              <a:uLnTx/>
              <a:uFillTx/>
              <a:latin typeface="Meiryo UI"/>
              <a:ea typeface="Meiryo UI"/>
              <a:cs typeface="+mn-cs"/>
            </a:endParaRPr>
          </a:p>
        </p:txBody>
      </p:sp>
      <p:grpSp>
        <p:nvGrpSpPr>
          <p:cNvPr id="26" name="グループ化 25"/>
          <p:cNvGrpSpPr/>
          <p:nvPr/>
        </p:nvGrpSpPr>
        <p:grpSpPr>
          <a:xfrm>
            <a:off x="592376" y="2971467"/>
            <a:ext cx="8144957" cy="1897402"/>
            <a:chOff x="560034" y="164100"/>
            <a:chExt cx="8601698" cy="1593411"/>
          </a:xfrm>
        </p:grpSpPr>
        <p:sp>
          <p:nvSpPr>
            <p:cNvPr id="27" name="角丸四角形 26"/>
            <p:cNvSpPr/>
            <p:nvPr/>
          </p:nvSpPr>
          <p:spPr>
            <a:xfrm>
              <a:off x="586711" y="168556"/>
              <a:ext cx="8575021" cy="158895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schemeClr val="tx1"/>
                </a:solidFill>
                <a:effectLst/>
                <a:uLnTx/>
                <a:uFillTx/>
                <a:latin typeface="Meiryo UI"/>
                <a:ea typeface="Meiryo UI"/>
                <a:cs typeface="+mn-cs"/>
              </a:endParaRPr>
            </a:p>
          </p:txBody>
        </p:sp>
        <p:sp>
          <p:nvSpPr>
            <p:cNvPr id="29" name="角丸四角形 28"/>
            <p:cNvSpPr/>
            <p:nvPr/>
          </p:nvSpPr>
          <p:spPr>
            <a:xfrm>
              <a:off x="560034" y="164100"/>
              <a:ext cx="3263928" cy="27462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改革取組</a:t>
              </a:r>
            </a:p>
          </p:txBody>
        </p:sp>
      </p:grpSp>
      <p:grpSp>
        <p:nvGrpSpPr>
          <p:cNvPr id="30" name="グループ化 29"/>
          <p:cNvGrpSpPr/>
          <p:nvPr/>
        </p:nvGrpSpPr>
        <p:grpSpPr>
          <a:xfrm>
            <a:off x="599363" y="5242221"/>
            <a:ext cx="8218521" cy="1605194"/>
            <a:chOff x="561539" y="1057640"/>
            <a:chExt cx="8633145" cy="1527126"/>
          </a:xfrm>
        </p:grpSpPr>
        <p:sp>
          <p:nvSpPr>
            <p:cNvPr id="31" name="角丸四角形 30"/>
            <p:cNvSpPr/>
            <p:nvPr/>
          </p:nvSpPr>
          <p:spPr>
            <a:xfrm>
              <a:off x="571407" y="1260987"/>
              <a:ext cx="8575021" cy="132377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Meiryo UI"/>
                <a:ea typeface="Meiryo UI"/>
                <a:cs typeface="+mn-cs"/>
              </a:endParaRPr>
            </a:p>
          </p:txBody>
        </p:sp>
        <p:sp>
          <p:nvSpPr>
            <p:cNvPr id="32" name="テキスト ボックス 5"/>
            <p:cNvSpPr txBox="1"/>
            <p:nvPr/>
          </p:nvSpPr>
          <p:spPr>
            <a:xfrm>
              <a:off x="676980" y="1369820"/>
              <a:ext cx="8517704" cy="358689"/>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5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33" name="角丸四角形 32"/>
            <p:cNvSpPr/>
            <p:nvPr/>
          </p:nvSpPr>
          <p:spPr>
            <a:xfrm>
              <a:off x="561539" y="1057640"/>
              <a:ext cx="3265689" cy="29297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成果</a:t>
              </a:r>
              <a:endParaRPr kumimoji="1" lang="en-US" altLang="ja-JP"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sp>
        <p:nvSpPr>
          <p:cNvPr id="34" name="下矢印 33"/>
          <p:cNvSpPr/>
          <p:nvPr/>
        </p:nvSpPr>
        <p:spPr>
          <a:xfrm>
            <a:off x="4308656" y="5076922"/>
            <a:ext cx="782898" cy="309679"/>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40" name="正方形/長方形 39"/>
          <p:cNvSpPr/>
          <p:nvPr/>
        </p:nvSpPr>
        <p:spPr>
          <a:xfrm>
            <a:off x="657595" y="4801253"/>
            <a:ext cx="8113965" cy="319639"/>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1" lang="ja-JP" altLang="ja-JP"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正方形/長方形 40"/>
          <p:cNvSpPr/>
          <p:nvPr/>
        </p:nvSpPr>
        <p:spPr>
          <a:xfrm>
            <a:off x="727534" y="2904180"/>
            <a:ext cx="7829693" cy="319639"/>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p>
        </p:txBody>
      </p:sp>
      <p:sp>
        <p:nvSpPr>
          <p:cNvPr id="42" name="正方形/長方形 41"/>
          <p:cNvSpPr/>
          <p:nvPr/>
        </p:nvSpPr>
        <p:spPr>
          <a:xfrm>
            <a:off x="773525" y="1322364"/>
            <a:ext cx="7829693" cy="376385"/>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p>
        </p:txBody>
      </p:sp>
      <p:sp>
        <p:nvSpPr>
          <p:cNvPr id="35" name="正方形/長方形 34"/>
          <p:cNvSpPr/>
          <p:nvPr/>
        </p:nvSpPr>
        <p:spPr>
          <a:xfrm>
            <a:off x="727534" y="3077573"/>
            <a:ext cx="7829693" cy="376385"/>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p>
        </p:txBody>
      </p:sp>
      <p:sp>
        <p:nvSpPr>
          <p:cNvPr id="36" name="正方形/長方形 35"/>
          <p:cNvSpPr/>
          <p:nvPr/>
        </p:nvSpPr>
        <p:spPr>
          <a:xfrm>
            <a:off x="727533" y="5105729"/>
            <a:ext cx="7829693" cy="376385"/>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p>
        </p:txBody>
      </p:sp>
      <p:sp>
        <p:nvSpPr>
          <p:cNvPr id="2" name="テキスト ボックス 1"/>
          <p:cNvSpPr txBox="1"/>
          <p:nvPr/>
        </p:nvSpPr>
        <p:spPr>
          <a:xfrm>
            <a:off x="751751" y="1366319"/>
            <a:ext cx="7985582" cy="1200329"/>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○府民の平均寿命・健康寿命とも全国平均を下回る。</a:t>
            </a:r>
            <a:endParaRPr kumimoji="1"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○死因の半数以上は、悪性腫瘍など生活習慣に起因するものである一方、</a:t>
            </a:r>
            <a:endParaRPr kumimoji="1"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けんしん（特定健診、がん検診）</a:t>
            </a:r>
            <a:r>
              <a:rPr kumimoji="1" lang="ja-JP" altLang="en-US" dirty="0">
                <a:latin typeface="メイリオ" panose="020B0604030504040204" pitchFamily="50" charset="-128"/>
                <a:ea typeface="メイリオ" panose="020B0604030504040204" pitchFamily="50" charset="-128"/>
              </a:rPr>
              <a:t>受診率は低い</a:t>
            </a:r>
            <a:r>
              <a:rPr lang="ja-JP" altLang="en-US" dirty="0">
                <a:latin typeface="メイリオ" panose="020B0604030504040204" pitchFamily="50" charset="-128"/>
                <a:ea typeface="メイリオ" panose="020B0604030504040204" pitchFamily="50" charset="-128"/>
              </a:rPr>
              <a:t>。</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○急速に高齢化が進む中、社会保障コストの増大も課題。</a:t>
            </a:r>
          </a:p>
        </p:txBody>
      </p:sp>
      <p:sp>
        <p:nvSpPr>
          <p:cNvPr id="23" name="テキスト ボックス 22"/>
          <p:cNvSpPr txBox="1"/>
          <p:nvPr/>
        </p:nvSpPr>
        <p:spPr>
          <a:xfrm>
            <a:off x="657595" y="3522263"/>
            <a:ext cx="7985582" cy="1200329"/>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rPr>
              <a:t>○府民の</a:t>
            </a:r>
            <a:r>
              <a:rPr lang="en-US" altLang="ja-JP" dirty="0">
                <a:latin typeface="メイリオ" panose="020B0604030504040204" pitchFamily="50" charset="-128"/>
                <a:ea typeface="メイリオ" panose="020B0604030504040204" pitchFamily="50" charset="-128"/>
              </a:rPr>
              <a:t>QOL</a:t>
            </a:r>
            <a:r>
              <a:rPr lang="ja-JP" altLang="en-US" dirty="0">
                <a:latin typeface="メイリオ" panose="020B0604030504040204" pitchFamily="50" charset="-128"/>
                <a:ea typeface="メイリオ" panose="020B0604030504040204" pitchFamily="50" charset="-128"/>
              </a:rPr>
              <a:t>の向上、医療費の適正化の観点から、ライフステージに応じた</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疾病予防・健康づくりが重要。</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○このため、生活習慣の改善や早期発見の取組による健康寿命の延伸、</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府民の健康づくりを支える社会環境整備などの取組を進める。</a:t>
            </a:r>
            <a:endParaRPr lang="en-US" altLang="ja-JP" dirty="0">
              <a:latin typeface="メイリオ" panose="020B0604030504040204" pitchFamily="50" charset="-128"/>
              <a:ea typeface="メイリオ" panose="020B0604030504040204" pitchFamily="50" charset="-128"/>
            </a:endParaRPr>
          </a:p>
        </p:txBody>
      </p:sp>
      <p:sp>
        <p:nvSpPr>
          <p:cNvPr id="28" name="テキスト ボックス 27"/>
          <p:cNvSpPr txBox="1"/>
          <p:nvPr/>
        </p:nvSpPr>
        <p:spPr>
          <a:xfrm>
            <a:off x="715833" y="5586415"/>
            <a:ext cx="7985582" cy="1200329"/>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rPr>
              <a:t>○平均寿命・健康寿命とも、延伸傾向で全国平均との差も縮小。</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○特定健診受診率、特定保健指導実施率についても、増加傾向にあるが、</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依然として全国平均を下回る。</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○引き続き、府民の健康増進に向けた取組を進める。</a:t>
            </a:r>
            <a:endParaRPr lang="en-US" altLang="ja-JP" dirty="0">
              <a:latin typeface="メイリオ" panose="020B0604030504040204" pitchFamily="50" charset="-128"/>
              <a:ea typeface="メイリオ" panose="020B0604030504040204" pitchFamily="50" charset="-128"/>
            </a:endParaRPr>
          </a:p>
        </p:txBody>
      </p:sp>
      <p:sp>
        <p:nvSpPr>
          <p:cNvPr id="37"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213</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5956451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70458" y="520926"/>
            <a:ext cx="8602414" cy="376385"/>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３　改革取組</a:t>
            </a:r>
          </a:p>
        </p:txBody>
      </p:sp>
      <p:cxnSp>
        <p:nvCxnSpPr>
          <p:cNvPr id="3" name="直線コネクタ 2"/>
          <p:cNvCxnSpPr/>
          <p:nvPr/>
        </p:nvCxnSpPr>
        <p:spPr>
          <a:xfrm>
            <a:off x="270457" y="88195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559559" y="1081977"/>
            <a:ext cx="4531057" cy="369332"/>
          </a:xfrm>
          <a:prstGeom prst="rect">
            <a:avLst/>
          </a:prstGeom>
          <a:noFill/>
        </p:spPr>
        <p:txBody>
          <a:bodyPr wrap="square" rtlCol="0">
            <a:spAutoFit/>
          </a:bodyPr>
          <a:lstStyle/>
          <a:p>
            <a:r>
              <a:rPr kumimoji="1" lang="ja-JP" altLang="en-US" b="1" dirty="0">
                <a:latin typeface="メイリオ" panose="020B0604030504040204" pitchFamily="50" charset="-128"/>
                <a:ea typeface="メイリオ" panose="020B0604030504040204" pitchFamily="50" charset="-128"/>
              </a:rPr>
              <a:t>がん対策（高度先進医療の提供）</a:t>
            </a:r>
          </a:p>
        </p:txBody>
      </p:sp>
      <p:sp>
        <p:nvSpPr>
          <p:cNvPr id="6" name="正方形/長方形 5"/>
          <p:cNvSpPr/>
          <p:nvPr/>
        </p:nvSpPr>
        <p:spPr>
          <a:xfrm>
            <a:off x="395785" y="1058319"/>
            <a:ext cx="68239" cy="36933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729547" y="1508162"/>
            <a:ext cx="2407905" cy="319639"/>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47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7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大阪国際がんセンター</a:t>
            </a:r>
            <a:r>
              <a:rPr kumimoji="1" lang="en-US" altLang="ja-JP" sz="147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11" name="テキスト ボックス 10"/>
          <p:cNvSpPr txBox="1"/>
          <p:nvPr/>
        </p:nvSpPr>
        <p:spPr>
          <a:xfrm>
            <a:off x="5181082" y="1594621"/>
            <a:ext cx="2630826" cy="319639"/>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47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7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大阪重粒子線センター</a:t>
            </a:r>
            <a:r>
              <a:rPr kumimoji="1" lang="en-US" altLang="ja-JP" sz="147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12" name="正方形/長方形 11"/>
          <p:cNvSpPr/>
          <p:nvPr/>
        </p:nvSpPr>
        <p:spPr>
          <a:xfrm>
            <a:off x="316378" y="6057539"/>
            <a:ext cx="8271807" cy="759182"/>
          </a:xfrm>
          <a:prstGeom prst="rect">
            <a:avLst/>
          </a:prstGeom>
        </p:spPr>
        <p:txBody>
          <a:bodyPr wrap="square">
            <a:spAutoFit/>
          </a:bodyPr>
          <a:lstStyle/>
          <a:p>
            <a:pPr marL="117234" marR="0" lvl="0" indent="-117234" algn="just" defTabSz="957700" rtl="0" eaLnBrk="1" fontAlgn="auto" latinLnBrk="0" hangingPunct="1">
              <a:lnSpc>
                <a:spcPts val="1292"/>
              </a:lnSpc>
              <a:spcBef>
                <a:spcPts val="0"/>
              </a:spcBef>
              <a:spcAft>
                <a:spcPts val="0"/>
              </a:spcAft>
              <a:buClrTx/>
              <a:buSzTx/>
              <a:buFontTx/>
              <a:buNone/>
              <a:tabLst/>
              <a:defRPr/>
            </a:pPr>
            <a:r>
              <a:rPr kumimoji="1" lang="ja-JP" altLang="en-US" sz="1015" b="0" i="0" u="none" strike="noStrike" kern="100" cap="none" spc="0" normalizeH="0" baseline="0" noProof="0" dirty="0">
                <a:ln>
                  <a:noFill/>
                </a:ln>
                <a:effectLst/>
                <a:uLnTx/>
                <a:uFillTx/>
                <a:latin typeface="Century" panose="02040604050505020304" pitchFamily="18" charset="0"/>
                <a:ea typeface="Meiryo UI" panose="020B0604030504040204" pitchFamily="50" charset="-128"/>
                <a:cs typeface="Meiryo UI" panose="020B0604030504040204" pitchFamily="50" charset="-128"/>
              </a:rPr>
              <a:t>＜他の新たな治療法＞</a:t>
            </a:r>
            <a:endParaRPr kumimoji="1" lang="en-US" altLang="ja-JP" sz="1015" b="0" i="0" u="none" strike="noStrike" kern="100" cap="none" spc="0" normalizeH="0" baseline="0" noProof="0" dirty="0">
              <a:ln>
                <a:noFill/>
              </a:ln>
              <a:effectLst/>
              <a:uLnTx/>
              <a:uFillTx/>
              <a:latin typeface="Century" panose="02040604050505020304" pitchFamily="18" charset="0"/>
              <a:ea typeface="Meiryo UI" panose="020B0604030504040204" pitchFamily="50" charset="-128"/>
              <a:cs typeface="Meiryo UI" panose="020B0604030504040204" pitchFamily="50" charset="-128"/>
            </a:endParaRPr>
          </a:p>
          <a:p>
            <a:pPr marL="117234" marR="0" lvl="0" indent="-117234" algn="just" defTabSz="957700" rtl="0" eaLnBrk="1" fontAlgn="auto" latinLnBrk="0" hangingPunct="1">
              <a:lnSpc>
                <a:spcPts val="1292"/>
              </a:lnSpc>
              <a:spcBef>
                <a:spcPts val="0"/>
              </a:spcBef>
              <a:spcAft>
                <a:spcPts val="0"/>
              </a:spcAft>
              <a:buClrTx/>
              <a:buSzTx/>
              <a:buFontTx/>
              <a:buNone/>
              <a:tabLst/>
              <a:defRPr/>
            </a:pPr>
            <a:r>
              <a:rPr kumimoji="1" lang="ja-JP" altLang="en-US" sz="1015" b="1" i="0" u="none" strike="noStrike" kern="100" cap="none" spc="0" normalizeH="0" baseline="0" noProof="0" dirty="0">
                <a:ln>
                  <a:noFill/>
                </a:ln>
                <a:effectLst/>
                <a:uLnTx/>
                <a:uFillTx/>
                <a:latin typeface="Century" panose="02040604050505020304" pitchFamily="18" charset="0"/>
                <a:ea typeface="Meiryo UI" panose="020B0604030504040204" pitchFamily="50" charset="-128"/>
                <a:cs typeface="Meiryo UI" panose="020B0604030504040204" pitchFamily="50" charset="-128"/>
              </a:rPr>
              <a:t>　</a:t>
            </a:r>
            <a:r>
              <a:rPr kumimoji="1" lang="en-US" altLang="ja-JP" sz="1015" b="1" i="0" u="none" strike="noStrike" kern="100" cap="none" spc="0" normalizeH="0" baseline="0" noProof="0" dirty="0">
                <a:ln>
                  <a:noFill/>
                </a:ln>
                <a:effectLst/>
                <a:uLnTx/>
                <a:uFillTx/>
                <a:latin typeface="Century" panose="02040604050505020304" pitchFamily="18" charset="0"/>
                <a:ea typeface="Meiryo UI" panose="020B0604030504040204" pitchFamily="50" charset="-128"/>
                <a:cs typeface="Meiryo UI" panose="020B0604030504040204" pitchFamily="50" charset="-128"/>
              </a:rPr>
              <a:t>〔</a:t>
            </a:r>
            <a:r>
              <a:rPr kumimoji="1" lang="ja-JP" altLang="ja-JP" sz="1015" b="1" i="0" u="none" strike="noStrike" kern="100" cap="none" spc="0" normalizeH="0" baseline="0" noProof="0" dirty="0">
                <a:ln>
                  <a:noFill/>
                </a:ln>
                <a:effectLst/>
                <a:uLnTx/>
                <a:uFillTx/>
                <a:latin typeface="Century" panose="02040604050505020304" pitchFamily="18" charset="0"/>
                <a:ea typeface="Meiryo UI" panose="020B0604030504040204" pitchFamily="50" charset="-128"/>
                <a:cs typeface="Meiryo UI" panose="020B0604030504040204" pitchFamily="50" charset="-128"/>
              </a:rPr>
              <a:t>ホウ素中性子捕捉療法</a:t>
            </a:r>
            <a:r>
              <a:rPr kumimoji="1" lang="ja-JP" altLang="ja-JP" sz="1015" b="1" i="0" u="none" strike="noStrike" kern="100" cap="none" spc="0" normalizeH="0" baseline="0" noProof="0" dirty="0">
                <a:ln>
                  <a:noFill/>
                </a:ln>
                <a:effectLst/>
                <a:uLnTx/>
                <a:uFillTx/>
                <a:latin typeface="Meiryo UI"/>
                <a:ea typeface="Meiryo UI"/>
                <a:cs typeface="Meiryo UI" panose="020B0604030504040204" pitchFamily="50" charset="-128"/>
              </a:rPr>
              <a:t>（</a:t>
            </a:r>
            <a:r>
              <a:rPr kumimoji="1" lang="en-US" altLang="ja-JP" sz="1015" b="1" i="0" u="none" strike="noStrike" kern="100" cap="none" spc="0" normalizeH="0" baseline="0" noProof="0" dirty="0">
                <a:ln>
                  <a:noFill/>
                </a:ln>
                <a:effectLst/>
                <a:uLnTx/>
                <a:uFillTx/>
                <a:latin typeface="Meiryo UI"/>
                <a:ea typeface="Meiryo UI"/>
                <a:cs typeface="Meiryo UI" panose="020B0604030504040204" pitchFamily="50" charset="-128"/>
              </a:rPr>
              <a:t>BNCT</a:t>
            </a:r>
            <a:r>
              <a:rPr kumimoji="1" lang="ja-JP" altLang="ja-JP" sz="1015" b="1" i="0" u="none" strike="noStrike" kern="100" cap="none" spc="0" normalizeH="0" baseline="0" noProof="0" dirty="0">
                <a:ln>
                  <a:noFill/>
                </a:ln>
                <a:effectLst/>
                <a:uLnTx/>
                <a:uFillTx/>
                <a:latin typeface="Meiryo UI"/>
                <a:ea typeface="Meiryo UI"/>
                <a:cs typeface="Meiryo UI" panose="020B0604030504040204" pitchFamily="50" charset="-128"/>
              </a:rPr>
              <a:t>）</a:t>
            </a:r>
            <a:r>
              <a:rPr kumimoji="1" lang="ja-JP" altLang="ja-JP" sz="1015" b="1" i="0" u="none" strike="noStrike" kern="100" cap="none" spc="0" normalizeH="0" baseline="0" noProof="0" dirty="0">
                <a:ln>
                  <a:noFill/>
                </a:ln>
                <a:effectLst/>
                <a:uLnTx/>
                <a:uFillTx/>
                <a:latin typeface="Century" panose="02040604050505020304" pitchFamily="18" charset="0"/>
                <a:ea typeface="Meiryo UI" panose="020B0604030504040204" pitchFamily="50" charset="-128"/>
                <a:cs typeface="Meiryo UI" panose="020B0604030504040204" pitchFamily="50" charset="-128"/>
              </a:rPr>
              <a:t>の推進</a:t>
            </a:r>
            <a:r>
              <a:rPr kumimoji="1" lang="en-US" altLang="ja-JP" sz="1015" b="1" i="0" u="none" strike="noStrike" kern="100" cap="none" spc="0" normalizeH="0" baseline="0" noProof="0" dirty="0">
                <a:ln>
                  <a:noFill/>
                </a:ln>
                <a:effectLst/>
                <a:uLnTx/>
                <a:uFillTx/>
                <a:latin typeface="Century" panose="02040604050505020304" pitchFamily="18" charset="0"/>
                <a:ea typeface="Meiryo UI" panose="020B0604030504040204" pitchFamily="50" charset="-128"/>
                <a:cs typeface="Meiryo UI" panose="020B0604030504040204" pitchFamily="50" charset="-128"/>
              </a:rPr>
              <a:t>〕</a:t>
            </a:r>
            <a:endParaRPr lang="en-US" altLang="ja-JP" sz="1015" kern="100" dirty="0">
              <a:latin typeface="Century" panose="02040604050505020304" pitchFamily="18" charset="0"/>
              <a:ea typeface="ＭＳ ゴシック" panose="020B0609070205080204" pitchFamily="49" charset="-128"/>
              <a:cs typeface="Times New Roman" panose="02020603050405020304" pitchFamily="18" charset="0"/>
            </a:endParaRPr>
          </a:p>
          <a:p>
            <a:pPr marL="171450" marR="0" lvl="0" indent="-171450" algn="just" defTabSz="957700" rtl="0" eaLnBrk="1" fontAlgn="auto" latinLnBrk="0" hangingPunct="1">
              <a:lnSpc>
                <a:spcPts val="1292"/>
              </a:lnSpc>
              <a:spcBef>
                <a:spcPts val="0"/>
              </a:spcBef>
              <a:spcAft>
                <a:spcPts val="0"/>
              </a:spcAft>
              <a:buClrTx/>
              <a:buSzTx/>
              <a:buFont typeface="Arial" panose="020B0604020202020204" pitchFamily="34" charset="0"/>
              <a:buChar char="•"/>
              <a:tabLst/>
              <a:defRPr/>
            </a:pPr>
            <a:r>
              <a:rPr kumimoji="1" lang="ja-JP" altLang="ja-JP" sz="1015" b="0" i="0" u="none" strike="noStrike" kern="100" cap="none" spc="0" normalizeH="0" baseline="0" noProof="0" dirty="0">
                <a:ln>
                  <a:noFill/>
                </a:ln>
                <a:effectLst/>
                <a:uLnTx/>
                <a:uFillTx/>
                <a:latin typeface="Century" panose="02040604050505020304" pitchFamily="18" charset="0"/>
                <a:ea typeface="Meiryo UI" panose="020B0604030504040204" pitchFamily="50" charset="-128"/>
                <a:cs typeface="Meiryo UI" panose="020B0604030504040204" pitchFamily="50" charset="-128"/>
              </a:rPr>
              <a:t>治験が進み、大阪医科大学に医療拠点</a:t>
            </a:r>
            <a:r>
              <a:rPr kumimoji="1" lang="ja-JP" altLang="en-US" sz="1015" b="0" i="0" u="none" strike="noStrike" kern="100" cap="none" spc="0" normalizeH="0" baseline="0" noProof="0" dirty="0">
                <a:ln>
                  <a:noFill/>
                </a:ln>
                <a:effectLst/>
                <a:uLnTx/>
                <a:uFillTx/>
                <a:latin typeface="Century" panose="02040604050505020304" pitchFamily="18" charset="0"/>
                <a:ea typeface="Meiryo UI" panose="020B0604030504040204" pitchFamily="50" charset="-128"/>
                <a:cs typeface="Meiryo UI" panose="020B0604030504040204" pitchFamily="50" charset="-128"/>
              </a:rPr>
              <a:t>（関西</a:t>
            </a:r>
            <a:r>
              <a:rPr kumimoji="1" lang="en-US" altLang="ja-JP" sz="1015" b="0" i="0" u="none" strike="noStrike" kern="100" cap="none" spc="0" normalizeH="0" baseline="0" noProof="0" dirty="0">
                <a:ln>
                  <a:noFill/>
                </a:ln>
                <a:effectLst/>
                <a:uLnTx/>
                <a:uFillTx/>
                <a:latin typeface="Meiryo UI"/>
                <a:ea typeface="Meiryo UI"/>
                <a:cs typeface="Meiryo UI" panose="020B0604030504040204" pitchFamily="50" charset="-128"/>
              </a:rPr>
              <a:t>BNCT</a:t>
            </a:r>
            <a:r>
              <a:rPr kumimoji="1" lang="ja-JP" altLang="en-US" sz="1015" b="0" i="0" u="none" strike="noStrike" kern="100" cap="none" spc="0" normalizeH="0" baseline="0" noProof="0" dirty="0">
                <a:ln>
                  <a:noFill/>
                </a:ln>
                <a:effectLst/>
                <a:uLnTx/>
                <a:uFillTx/>
                <a:latin typeface="Century" panose="02040604050505020304" pitchFamily="18" charset="0"/>
                <a:ea typeface="Meiryo UI" panose="020B0604030504040204" pitchFamily="50" charset="-128"/>
                <a:cs typeface="Meiryo UI" panose="020B0604030504040204" pitchFamily="50" charset="-128"/>
              </a:rPr>
              <a:t>共同医療センター）</a:t>
            </a:r>
            <a:r>
              <a:rPr kumimoji="1" lang="ja-JP" altLang="ja-JP" sz="1015" b="0" i="0" u="none" strike="noStrike" kern="100" cap="none" spc="0" normalizeH="0" baseline="0" noProof="0" dirty="0">
                <a:ln>
                  <a:noFill/>
                </a:ln>
                <a:effectLst/>
                <a:uLnTx/>
                <a:uFillTx/>
                <a:latin typeface="Century" panose="02040604050505020304" pitchFamily="18" charset="0"/>
                <a:ea typeface="Meiryo UI" panose="020B0604030504040204" pitchFamily="50" charset="-128"/>
                <a:cs typeface="Meiryo UI" panose="020B0604030504040204" pitchFamily="50" charset="-128"/>
              </a:rPr>
              <a:t>が開院</a:t>
            </a:r>
            <a:r>
              <a:rPr kumimoji="1" lang="ja-JP" altLang="ja-JP" sz="1015"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Meiryo UI" panose="020B0604030504040204" pitchFamily="50" charset="-128"/>
              </a:rPr>
              <a:t>（</a:t>
            </a:r>
            <a:r>
              <a:rPr kumimoji="1" lang="en-US" altLang="ja-JP" sz="1015"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Meiryo UI" panose="020B0604030504040204" pitchFamily="50" charset="-128"/>
              </a:rPr>
              <a:t>2018</a:t>
            </a:r>
            <a:r>
              <a:rPr kumimoji="1" lang="ja-JP" altLang="ja-JP" sz="1015"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Meiryo UI" panose="020B0604030504040204" pitchFamily="50" charset="-128"/>
              </a:rPr>
              <a:t>年</a:t>
            </a:r>
            <a:r>
              <a:rPr kumimoji="1" lang="en-US" altLang="ja-JP" sz="1015"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Meiryo UI" panose="020B0604030504040204" pitchFamily="50" charset="-128"/>
              </a:rPr>
              <a:t>6</a:t>
            </a:r>
            <a:r>
              <a:rPr kumimoji="1" lang="ja-JP" altLang="ja-JP" sz="1015"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Meiryo UI" panose="020B0604030504040204" pitchFamily="50" charset="-128"/>
              </a:rPr>
              <a:t>月）</a:t>
            </a:r>
            <a:r>
              <a:rPr kumimoji="1" lang="ja-JP" altLang="ja-JP" sz="1015" b="0" i="0" u="none" strike="noStrike" kern="100" cap="none" spc="0" normalizeH="0" baseline="0" noProof="0" dirty="0">
                <a:ln>
                  <a:noFill/>
                </a:ln>
                <a:effectLst/>
                <a:uLnTx/>
                <a:uFillTx/>
                <a:latin typeface="Century" panose="02040604050505020304" pitchFamily="18" charset="0"/>
                <a:ea typeface="Meiryo UI" panose="020B0604030504040204" pitchFamily="50" charset="-128"/>
                <a:cs typeface="Meiryo UI" panose="020B0604030504040204" pitchFamily="50" charset="-128"/>
              </a:rPr>
              <a:t>するなど、医療としての実用化が見えてくる中、</a:t>
            </a:r>
            <a:r>
              <a:rPr kumimoji="1" lang="ja-JP" altLang="en-US" sz="1015" b="0" i="0" u="none" strike="noStrike" kern="100" cap="none" spc="0" normalizeH="0" baseline="0" noProof="0" dirty="0">
                <a:ln>
                  <a:noFill/>
                </a:ln>
                <a:effectLst/>
                <a:uLnTx/>
                <a:uFillTx/>
                <a:latin typeface="Century" panose="02040604050505020304" pitchFamily="18" charset="0"/>
                <a:ea typeface="Meiryo UI" panose="020B0604030504040204" pitchFamily="50" charset="-128"/>
                <a:cs typeface="Meiryo UI" panose="020B0604030504040204" pitchFamily="50" charset="-128"/>
              </a:rPr>
              <a:t>府では</a:t>
            </a:r>
            <a:r>
              <a:rPr kumimoji="1" lang="en-US" altLang="ja-JP" sz="1015" b="0" i="0" u="none" strike="noStrike" kern="100" cap="none" spc="0" normalizeH="0" baseline="0" noProof="0" dirty="0">
                <a:ln>
                  <a:noFill/>
                </a:ln>
                <a:effectLst/>
                <a:uLnTx/>
                <a:uFillTx/>
                <a:latin typeface="Meiryo UI"/>
                <a:ea typeface="Meiryo UI"/>
                <a:cs typeface="Meiryo UI" panose="020B0604030504040204" pitchFamily="50" charset="-128"/>
              </a:rPr>
              <a:t>BNCT</a:t>
            </a:r>
            <a:r>
              <a:rPr kumimoji="1" lang="ja-JP" altLang="en-US" sz="1015" b="0" i="0" u="none" strike="noStrike" kern="100" cap="none" spc="0" normalizeH="0" baseline="0" noProof="0" dirty="0">
                <a:ln>
                  <a:noFill/>
                </a:ln>
                <a:effectLst/>
                <a:uLnTx/>
                <a:uFillTx/>
                <a:latin typeface="Century" panose="02040604050505020304" pitchFamily="18" charset="0"/>
                <a:ea typeface="Meiryo UI" panose="020B0604030504040204" pitchFamily="50" charset="-128"/>
                <a:cs typeface="Meiryo UI" panose="020B0604030504040204" pitchFamily="50" charset="-128"/>
              </a:rPr>
              <a:t>推進協議会の事務局として、</a:t>
            </a:r>
            <a:r>
              <a:rPr kumimoji="1" lang="ja-JP" altLang="ja-JP" sz="1015" b="0" i="0" u="none" strike="noStrike" kern="100" cap="none" spc="0" normalizeH="0" baseline="0" noProof="0" dirty="0">
                <a:ln>
                  <a:noFill/>
                </a:ln>
                <a:effectLst/>
                <a:uLnTx/>
                <a:uFillTx/>
                <a:latin typeface="Century" panose="02040604050505020304" pitchFamily="18" charset="0"/>
                <a:ea typeface="Meiryo UI" panose="020B0604030504040204" pitchFamily="50" charset="-128"/>
                <a:cs typeface="Meiryo UI" panose="020B0604030504040204" pitchFamily="50" charset="-128"/>
              </a:rPr>
              <a:t>適応疾患の拡大等更なる発展に向け、京都大学など研究拠点の機能強化や認知度向上等に向けた取組を</a:t>
            </a:r>
            <a:r>
              <a:rPr kumimoji="1" lang="ja-JP" altLang="en-US" sz="1015" b="0" i="0" u="none" strike="noStrike" kern="100" cap="none" spc="0" normalizeH="0" baseline="0" noProof="0" dirty="0">
                <a:ln>
                  <a:noFill/>
                </a:ln>
                <a:effectLst/>
                <a:uLnTx/>
                <a:uFillTx/>
                <a:latin typeface="Century" panose="02040604050505020304" pitchFamily="18" charset="0"/>
                <a:ea typeface="Meiryo UI" panose="020B0604030504040204" pitchFamily="50" charset="-128"/>
                <a:cs typeface="Meiryo UI" panose="020B0604030504040204" pitchFamily="50" charset="-128"/>
              </a:rPr>
              <a:t>推進。</a:t>
            </a:r>
            <a:endParaRPr kumimoji="1" lang="ja-JP" altLang="ja-JP" sz="1015" b="0" i="0" u="none" strike="noStrike" kern="100" cap="none" spc="0" normalizeH="0" baseline="0" noProof="0" dirty="0">
              <a:ln>
                <a:noFill/>
              </a:ln>
              <a:effectLst/>
              <a:uLnTx/>
              <a:uFillTx/>
              <a:latin typeface="Century" panose="02040604050505020304" pitchFamily="18" charset="0"/>
              <a:ea typeface="ＭＳ ゴシック" panose="020B0609070205080204" pitchFamily="49" charset="-128"/>
              <a:cs typeface="Times New Roman" panose="02020603050405020304" pitchFamily="18" charset="0"/>
            </a:endParaRPr>
          </a:p>
        </p:txBody>
      </p:sp>
      <p:sp>
        <p:nvSpPr>
          <p:cNvPr id="13" name="正方形/長方形 12"/>
          <p:cNvSpPr/>
          <p:nvPr/>
        </p:nvSpPr>
        <p:spPr>
          <a:xfrm>
            <a:off x="386367" y="1931179"/>
            <a:ext cx="4068000" cy="425758"/>
          </a:xfrm>
          <a:prstGeom prst="rect">
            <a:avLst/>
          </a:prstGeom>
          <a:solidFill>
            <a:schemeClr val="bg1">
              <a:lumMod val="85000"/>
            </a:schemeClr>
          </a:solidFill>
        </p:spPr>
        <p:txBody>
          <a:bodyPr wrap="square">
            <a:spAutoFit/>
          </a:bodyPr>
          <a:lstStyle/>
          <a:p>
            <a:pPr marL="117234" marR="0" lvl="0" indent="-117234" algn="just" defTabSz="957700" rtl="0" eaLnBrk="1" fontAlgn="auto" latinLnBrk="0" hangingPunct="1">
              <a:lnSpc>
                <a:spcPts val="1292"/>
              </a:lnSpc>
              <a:spcBef>
                <a:spcPts val="0"/>
              </a:spcBef>
              <a:spcAft>
                <a:spcPts val="0"/>
              </a:spcAft>
              <a:buClrTx/>
              <a:buSzTx/>
              <a:buFontTx/>
              <a:buNone/>
              <a:tabLst/>
              <a:defRPr/>
            </a:pPr>
            <a:r>
              <a:rPr kumimoji="1" lang="ja-JP" altLang="en-US" sz="1015" b="0" i="0" u="none" strike="noStrike" kern="100" cap="none" spc="0" normalizeH="0" baseline="0" noProof="0" dirty="0">
                <a:ln>
                  <a:noFill/>
                </a:ln>
                <a:effectLst/>
                <a:uLnTx/>
                <a:uFillTx/>
                <a:latin typeface="Meiryo UI"/>
                <a:ea typeface="Meiryo UI"/>
                <a:cs typeface="Times New Roman" panose="02020603050405020304" pitchFamily="18" charset="0"/>
              </a:rPr>
              <a:t>◆</a:t>
            </a:r>
            <a:r>
              <a:rPr kumimoji="1" lang="zh-TW" altLang="en-US" sz="1015" b="1" i="0" u="none" strike="noStrike" kern="100" cap="none" spc="0" normalizeH="0" baseline="0" noProof="0" dirty="0">
                <a:ln>
                  <a:noFill/>
                </a:ln>
                <a:effectLst/>
                <a:uLnTx/>
                <a:uFillTx/>
                <a:latin typeface="Meiryo UI"/>
                <a:ea typeface="Meiryo UI"/>
                <a:cs typeface="Times New Roman" panose="02020603050405020304" pitchFamily="18" charset="0"/>
              </a:rPr>
              <a:t>特定機能病院</a:t>
            </a:r>
            <a:r>
              <a:rPr kumimoji="1" lang="ja-JP" altLang="en-US" sz="1015" b="1" i="0" u="none" strike="noStrike" kern="100" cap="none" spc="0" normalizeH="0" baseline="0" noProof="0" dirty="0" err="1">
                <a:ln>
                  <a:noFill/>
                </a:ln>
                <a:effectLst/>
                <a:uLnTx/>
                <a:uFillTx/>
                <a:latin typeface="Meiryo UI"/>
                <a:ea typeface="Meiryo UI"/>
                <a:cs typeface="Times New Roman" panose="02020603050405020304" pitchFamily="18" charset="0"/>
              </a:rPr>
              <a:t>、</a:t>
            </a:r>
            <a:r>
              <a:rPr kumimoji="1" lang="ja-JP" altLang="en-US" sz="1015" b="1" i="0" u="none" strike="noStrike" kern="100" cap="none" spc="0" normalizeH="0" baseline="0" noProof="0" dirty="0">
                <a:ln>
                  <a:noFill/>
                </a:ln>
                <a:effectLst/>
                <a:uLnTx/>
                <a:uFillTx/>
                <a:latin typeface="Meiryo UI"/>
                <a:ea typeface="Meiryo UI"/>
                <a:cs typeface="Times New Roman" panose="02020603050405020304" pitchFamily="18" charset="0"/>
              </a:rPr>
              <a:t>都道府県がん診療連携拠点病院</a:t>
            </a:r>
            <a:endParaRPr kumimoji="1" lang="en-US" altLang="ja-JP" sz="1015" b="0" i="0" u="none" strike="noStrike" kern="100" cap="none" spc="0" normalizeH="0" baseline="0" noProof="0" dirty="0">
              <a:ln>
                <a:noFill/>
              </a:ln>
              <a:effectLst/>
              <a:uLnTx/>
              <a:uFillTx/>
              <a:latin typeface="Meiryo UI"/>
              <a:ea typeface="Meiryo UI"/>
              <a:cs typeface="Times New Roman" panose="02020603050405020304" pitchFamily="18" charset="0"/>
            </a:endParaRPr>
          </a:p>
          <a:p>
            <a:pPr marL="117234" marR="0" lvl="0" indent="-117234" algn="just" defTabSz="957700" rtl="0" eaLnBrk="1" fontAlgn="auto" latinLnBrk="0" hangingPunct="1">
              <a:lnSpc>
                <a:spcPts val="1292"/>
              </a:lnSpc>
              <a:spcBef>
                <a:spcPts val="0"/>
              </a:spcBef>
              <a:spcAft>
                <a:spcPts val="0"/>
              </a:spcAft>
              <a:buClrTx/>
              <a:buSzTx/>
              <a:buFontTx/>
              <a:buNone/>
              <a:tabLst/>
              <a:defRPr/>
            </a:pPr>
            <a:r>
              <a:rPr kumimoji="1" lang="ja-JP" altLang="en-US" sz="1015" b="0" i="0" u="none" strike="noStrike" kern="100" cap="none" spc="0" normalizeH="0" baseline="0" noProof="0" dirty="0">
                <a:ln>
                  <a:noFill/>
                </a:ln>
                <a:effectLst/>
                <a:uLnTx/>
                <a:uFillTx/>
                <a:latin typeface="Meiryo UI"/>
                <a:ea typeface="Meiryo UI"/>
                <a:cs typeface="Times New Roman" panose="02020603050405020304" pitchFamily="18" charset="0"/>
              </a:rPr>
              <a:t>◆</a:t>
            </a:r>
            <a:r>
              <a:rPr kumimoji="1" lang="en-US" altLang="ja-JP" sz="1015" b="0" i="0" u="none" strike="noStrike" kern="100" cap="none" spc="0" normalizeH="0" baseline="0" noProof="0" dirty="0">
                <a:ln>
                  <a:noFill/>
                </a:ln>
                <a:effectLst/>
                <a:uLnTx/>
                <a:uFillTx/>
                <a:latin typeface="Meiryo UI"/>
                <a:ea typeface="Meiryo UI"/>
                <a:cs typeface="Times New Roman" panose="02020603050405020304" pitchFamily="18" charset="0"/>
              </a:rPr>
              <a:t>2017</a:t>
            </a:r>
            <a:r>
              <a:rPr kumimoji="1" lang="ja-JP" altLang="en-US" sz="1015" b="0" i="0" u="none" strike="noStrike" kern="100" cap="none" spc="0" normalizeH="0" baseline="0" noProof="0" dirty="0">
                <a:ln>
                  <a:noFill/>
                </a:ln>
                <a:effectLst/>
                <a:uLnTx/>
                <a:uFillTx/>
                <a:latin typeface="Meiryo UI"/>
                <a:ea typeface="Meiryo UI"/>
                <a:cs typeface="Times New Roman" panose="02020603050405020304" pitchFamily="18" charset="0"/>
              </a:rPr>
              <a:t>年</a:t>
            </a:r>
            <a:r>
              <a:rPr kumimoji="1" lang="en-US" altLang="ja-JP" sz="1015" b="0" i="0" u="none" strike="noStrike" kern="100" cap="none" spc="0" normalizeH="0" baseline="0" noProof="0" dirty="0">
                <a:ln>
                  <a:noFill/>
                </a:ln>
                <a:effectLst/>
                <a:uLnTx/>
                <a:uFillTx/>
                <a:latin typeface="Meiryo UI"/>
                <a:ea typeface="Meiryo UI"/>
                <a:cs typeface="Times New Roman" panose="02020603050405020304" pitchFamily="18" charset="0"/>
              </a:rPr>
              <a:t>3</a:t>
            </a:r>
            <a:r>
              <a:rPr kumimoji="1" lang="ja-JP" altLang="en-US" sz="1015" b="0" i="0" u="none" strike="noStrike" kern="100" cap="none" spc="0" normalizeH="0" baseline="0" noProof="0" dirty="0">
                <a:ln>
                  <a:noFill/>
                </a:ln>
                <a:effectLst/>
                <a:uLnTx/>
                <a:uFillTx/>
                <a:latin typeface="Meiryo UI"/>
                <a:ea typeface="Meiryo UI"/>
                <a:cs typeface="Times New Roman" panose="02020603050405020304" pitchFamily="18" charset="0"/>
              </a:rPr>
              <a:t>月、森之宮地区（旧府立成人病センター）より移転開設</a:t>
            </a:r>
            <a:endParaRPr kumimoji="1" lang="en-US" altLang="ja-JP" sz="1015" b="0" i="0" u="none" strike="noStrike" kern="100" cap="none" spc="0" normalizeH="0" baseline="0" noProof="0" dirty="0">
              <a:ln>
                <a:noFill/>
              </a:ln>
              <a:effectLst/>
              <a:uLnTx/>
              <a:uFillTx/>
              <a:latin typeface="Meiryo UI"/>
              <a:ea typeface="Meiryo UI"/>
              <a:cs typeface="Times New Roman" panose="02020603050405020304" pitchFamily="18" charset="0"/>
            </a:endParaRPr>
          </a:p>
        </p:txBody>
      </p:sp>
      <p:sp>
        <p:nvSpPr>
          <p:cNvPr id="14" name="正方形/長方形 13"/>
          <p:cNvSpPr/>
          <p:nvPr/>
        </p:nvSpPr>
        <p:spPr>
          <a:xfrm>
            <a:off x="4639474" y="1912321"/>
            <a:ext cx="4068000" cy="759182"/>
          </a:xfrm>
          <a:prstGeom prst="rect">
            <a:avLst/>
          </a:prstGeom>
          <a:solidFill>
            <a:schemeClr val="bg1">
              <a:lumMod val="85000"/>
            </a:schemeClr>
          </a:solidFill>
        </p:spPr>
        <p:txBody>
          <a:bodyPr wrap="square">
            <a:spAutoFit/>
          </a:bodyPr>
          <a:lstStyle/>
          <a:p>
            <a:pPr marL="117234" marR="0" lvl="0" indent="-117234" algn="just" defTabSz="957700" rtl="0" eaLnBrk="1" fontAlgn="auto" latinLnBrk="0" hangingPunct="1">
              <a:lnSpc>
                <a:spcPts val="1292"/>
              </a:lnSpc>
              <a:spcBef>
                <a:spcPts val="0"/>
              </a:spcBef>
              <a:spcAft>
                <a:spcPts val="0"/>
              </a:spcAft>
              <a:buClrTx/>
              <a:buSzTx/>
              <a:buFontTx/>
              <a:buNone/>
              <a:tabLst/>
              <a:defRPr/>
            </a:pPr>
            <a:r>
              <a:rPr kumimoji="1" lang="ja-JP" altLang="en-US" sz="1015" b="1" i="0" u="none" strike="noStrike" kern="100" cap="none" spc="0" normalizeH="0" baseline="0" noProof="0" dirty="0">
                <a:ln>
                  <a:noFill/>
                </a:ln>
                <a:effectLst/>
                <a:uLnTx/>
                <a:uFillTx/>
                <a:latin typeface="Century" panose="02040604050505020304" pitchFamily="18" charset="0"/>
                <a:ea typeface="Meiryo UI" panose="020B0604030504040204" pitchFamily="50" charset="-128"/>
                <a:cs typeface="Meiryo UI" panose="020B0604030504040204" pitchFamily="50" charset="-128"/>
              </a:rPr>
              <a:t>◆⼤阪初の重粒⼦線がん治療施設</a:t>
            </a:r>
            <a:endParaRPr kumimoji="1" lang="en-US" altLang="ja-JP" sz="1015" b="0" i="0" u="none" strike="noStrike" kern="100" cap="none" spc="0" normalizeH="0" baseline="0" noProof="0" dirty="0">
              <a:ln>
                <a:noFill/>
              </a:ln>
              <a:effectLst/>
              <a:uLnTx/>
              <a:uFillTx/>
              <a:latin typeface="Meiryo UI"/>
              <a:ea typeface="Meiryo UI"/>
              <a:cs typeface="Meiryo UI" panose="020B0604030504040204" pitchFamily="50" charset="-128"/>
            </a:endParaRPr>
          </a:p>
          <a:p>
            <a:pPr marL="117234" marR="0" lvl="0" indent="-117234" algn="just" defTabSz="957700" rtl="0" eaLnBrk="1" fontAlgn="auto" latinLnBrk="0" hangingPunct="1">
              <a:lnSpc>
                <a:spcPts val="1292"/>
              </a:lnSpc>
              <a:spcBef>
                <a:spcPts val="0"/>
              </a:spcBef>
              <a:spcAft>
                <a:spcPts val="0"/>
              </a:spcAft>
              <a:buClrTx/>
              <a:buSzTx/>
              <a:buFontTx/>
              <a:buNone/>
              <a:tabLst/>
              <a:defRPr/>
            </a:pPr>
            <a:r>
              <a:rPr kumimoji="1" lang="ja-JP" altLang="en-US" sz="1015" b="0" i="0" u="none" strike="noStrike" kern="100" cap="none" spc="0" normalizeH="0" baseline="0" noProof="0" dirty="0">
                <a:ln>
                  <a:noFill/>
                </a:ln>
                <a:effectLst/>
                <a:uLnTx/>
                <a:uFillTx/>
                <a:latin typeface="Meiryo UI"/>
                <a:ea typeface="Meiryo UI"/>
                <a:cs typeface="Meiryo UI" panose="020B0604030504040204" pitchFamily="50" charset="-128"/>
              </a:rPr>
              <a:t>◆</a:t>
            </a:r>
            <a:r>
              <a:rPr kumimoji="1" lang="en-US" altLang="ja-JP" sz="1015" b="0" i="0" u="none" strike="noStrike" kern="100" cap="none" spc="0" normalizeH="0" baseline="0" noProof="0" dirty="0">
                <a:ln>
                  <a:noFill/>
                </a:ln>
                <a:effectLst/>
                <a:uLnTx/>
                <a:uFillTx/>
                <a:latin typeface="Meiryo UI"/>
                <a:ea typeface="Meiryo UI"/>
                <a:cs typeface="Meiryo UI" panose="020B0604030504040204" pitchFamily="50" charset="-128"/>
              </a:rPr>
              <a:t>2018</a:t>
            </a:r>
            <a:r>
              <a:rPr kumimoji="1" lang="ja-JP" altLang="en-US" sz="1015" b="0" i="0" u="none" strike="noStrike" kern="100" cap="none" spc="0" normalizeH="0" baseline="0" noProof="0" dirty="0">
                <a:ln>
                  <a:noFill/>
                </a:ln>
                <a:effectLst/>
                <a:uLnTx/>
                <a:uFillTx/>
                <a:latin typeface="Meiryo UI"/>
                <a:ea typeface="Meiryo UI"/>
                <a:cs typeface="Meiryo UI" panose="020B0604030504040204" pitchFamily="50" charset="-128"/>
              </a:rPr>
              <a:t>年３月</a:t>
            </a:r>
            <a:r>
              <a:rPr kumimoji="1" lang="ja-JP" altLang="en-US" sz="1015" b="0" i="0" u="none" strike="noStrike" kern="100" cap="none" spc="0" normalizeH="0" baseline="0" noProof="0" dirty="0">
                <a:ln>
                  <a:noFill/>
                </a:ln>
                <a:effectLst/>
                <a:uLnTx/>
                <a:uFillTx/>
                <a:latin typeface="Century" panose="02040604050505020304" pitchFamily="18" charset="0"/>
                <a:ea typeface="Meiryo UI" panose="020B0604030504040204" pitchFamily="50" charset="-128"/>
                <a:cs typeface="Meiryo UI" panose="020B0604030504040204" pitchFamily="50" charset="-128"/>
              </a:rPr>
              <a:t>、大阪国際がんセンターの隣接地に、民設民営の重粒子</a:t>
            </a:r>
            <a:endParaRPr kumimoji="1" lang="en-US" altLang="ja-JP" sz="1015" b="0" i="0" u="none" strike="noStrike" kern="100" cap="none" spc="0" normalizeH="0" baseline="0" noProof="0" dirty="0">
              <a:ln>
                <a:noFill/>
              </a:ln>
              <a:effectLst/>
              <a:uLnTx/>
              <a:uFillTx/>
              <a:latin typeface="Century" panose="02040604050505020304" pitchFamily="18" charset="0"/>
              <a:ea typeface="Meiryo UI" panose="020B0604030504040204" pitchFamily="50" charset="-128"/>
              <a:cs typeface="Meiryo UI" panose="020B0604030504040204" pitchFamily="50" charset="-128"/>
            </a:endParaRPr>
          </a:p>
          <a:p>
            <a:pPr marL="117234" marR="0" lvl="0" indent="-117234" algn="just" defTabSz="957700" rtl="0" eaLnBrk="1" fontAlgn="auto" latinLnBrk="0" hangingPunct="1">
              <a:lnSpc>
                <a:spcPts val="1292"/>
              </a:lnSpc>
              <a:spcBef>
                <a:spcPts val="0"/>
              </a:spcBef>
              <a:spcAft>
                <a:spcPts val="0"/>
              </a:spcAft>
              <a:buClrTx/>
              <a:buSzTx/>
              <a:buFontTx/>
              <a:buNone/>
              <a:tabLst/>
              <a:defRPr/>
            </a:pPr>
            <a:r>
              <a:rPr kumimoji="1" lang="ja-JP" altLang="en-US" sz="1015" b="0" i="0" u="none" strike="noStrike" kern="100" cap="none" spc="0" normalizeH="0" baseline="0" noProof="0" dirty="0">
                <a:ln>
                  <a:noFill/>
                </a:ln>
                <a:effectLst/>
                <a:uLnTx/>
                <a:uFillTx/>
                <a:latin typeface="Century" panose="02040604050505020304" pitchFamily="18" charset="0"/>
                <a:ea typeface="Meiryo UI" panose="020B0604030504040204" pitchFamily="50" charset="-128"/>
                <a:cs typeface="Meiryo UI" panose="020B0604030504040204" pitchFamily="50" charset="-128"/>
              </a:rPr>
              <a:t>　線がん治療施設として開院</a:t>
            </a:r>
            <a:endParaRPr kumimoji="1" lang="en-US" altLang="ja-JP" sz="1015" b="0" i="0" u="none" strike="noStrike" kern="100" cap="none" spc="0" normalizeH="0" baseline="0" noProof="0" dirty="0">
              <a:ln>
                <a:noFill/>
              </a:ln>
              <a:effectLst/>
              <a:uLnTx/>
              <a:uFillTx/>
              <a:latin typeface="Century" panose="02040604050505020304" pitchFamily="18" charset="0"/>
              <a:ea typeface="Meiryo UI" panose="020B0604030504040204" pitchFamily="50" charset="-128"/>
              <a:cs typeface="Meiryo UI" panose="020B0604030504040204" pitchFamily="50" charset="-128"/>
            </a:endParaRPr>
          </a:p>
          <a:p>
            <a:pPr marL="117234" marR="0" lvl="0" indent="-117234" algn="just" defTabSz="957700" rtl="0" eaLnBrk="1" fontAlgn="auto" latinLnBrk="0" hangingPunct="1">
              <a:lnSpc>
                <a:spcPts val="1292"/>
              </a:lnSpc>
              <a:spcBef>
                <a:spcPts val="0"/>
              </a:spcBef>
              <a:spcAft>
                <a:spcPts val="0"/>
              </a:spcAft>
              <a:buClrTx/>
              <a:buSzTx/>
              <a:buFontTx/>
              <a:buNone/>
              <a:tabLst/>
              <a:defRPr/>
            </a:pPr>
            <a:r>
              <a:rPr kumimoji="1" lang="ja-JP" altLang="en-US" sz="1015" b="0" i="0" u="none" strike="noStrike" kern="100" cap="none" spc="0" normalizeH="0" baseline="0" noProof="0" dirty="0">
                <a:ln>
                  <a:noFill/>
                </a:ln>
                <a:effectLst/>
                <a:uLnTx/>
                <a:uFillTx/>
                <a:latin typeface="Century" panose="02040604050505020304" pitchFamily="18" charset="0"/>
                <a:ea typeface="Meiryo UI" panose="020B0604030504040204" pitchFamily="50" charset="-128"/>
                <a:cs typeface="Meiryo UI" panose="020B0604030504040204" pitchFamily="50" charset="-128"/>
              </a:rPr>
              <a:t>◆</a:t>
            </a:r>
            <a:r>
              <a:rPr kumimoji="1" lang="en-US" altLang="ja-JP" sz="1015" b="0" i="0" u="none" strike="noStrike" kern="100" cap="none" spc="0" normalizeH="0" baseline="0" noProof="0" dirty="0">
                <a:ln>
                  <a:noFill/>
                </a:ln>
                <a:effectLst/>
                <a:uLnTx/>
                <a:uFillTx/>
                <a:latin typeface="Meiryo UI"/>
                <a:ea typeface="Meiryo UI"/>
                <a:cs typeface="Meiryo UI" panose="020B0604030504040204" pitchFamily="50" charset="-128"/>
              </a:rPr>
              <a:t>2018</a:t>
            </a:r>
            <a:r>
              <a:rPr kumimoji="1" lang="ja-JP" altLang="en-US" sz="1015" b="0" i="0" u="none" strike="noStrike" kern="100" cap="none" spc="0" normalizeH="0" baseline="0" noProof="0" dirty="0">
                <a:ln>
                  <a:noFill/>
                </a:ln>
                <a:effectLst/>
                <a:uLnTx/>
                <a:uFillTx/>
                <a:latin typeface="Meiryo UI"/>
                <a:ea typeface="Meiryo UI"/>
                <a:cs typeface="Meiryo UI" panose="020B0604030504040204" pitchFamily="50" charset="-128"/>
              </a:rPr>
              <a:t>月</a:t>
            </a:r>
            <a:r>
              <a:rPr kumimoji="1" lang="en-US" altLang="ja-JP" sz="1015" b="0" i="0" u="none" strike="noStrike" kern="100" cap="none" spc="0" normalizeH="0" baseline="0" noProof="0" dirty="0">
                <a:ln>
                  <a:noFill/>
                </a:ln>
                <a:effectLst/>
                <a:uLnTx/>
                <a:uFillTx/>
                <a:latin typeface="Meiryo UI"/>
                <a:ea typeface="Meiryo UI"/>
                <a:cs typeface="Meiryo UI" panose="020B0604030504040204" pitchFamily="50" charset="-128"/>
              </a:rPr>
              <a:t>10</a:t>
            </a:r>
            <a:r>
              <a:rPr kumimoji="1" lang="ja-JP" altLang="en-US" sz="1015" b="0" i="0" u="none" strike="noStrike" kern="100" cap="none" spc="0" normalizeH="0" baseline="0" noProof="0" dirty="0">
                <a:ln>
                  <a:noFill/>
                </a:ln>
                <a:effectLst/>
                <a:uLnTx/>
                <a:uFillTx/>
                <a:latin typeface="Meiryo UI"/>
                <a:ea typeface="Meiryo UI"/>
                <a:cs typeface="Meiryo UI" panose="020B0604030504040204" pitchFamily="50" charset="-128"/>
              </a:rPr>
              <a:t>月</a:t>
            </a:r>
            <a:r>
              <a:rPr kumimoji="1" lang="ja-JP" altLang="en-US" sz="1015" b="0" i="0" u="none" strike="noStrike" kern="100" cap="none" spc="0" normalizeH="0" baseline="0" noProof="0" dirty="0">
                <a:ln>
                  <a:noFill/>
                </a:ln>
                <a:effectLst/>
                <a:uLnTx/>
                <a:uFillTx/>
                <a:latin typeface="Century" panose="02040604050505020304" pitchFamily="18" charset="0"/>
                <a:ea typeface="Meiryo UI" panose="020B0604030504040204" pitchFamily="50" charset="-128"/>
                <a:cs typeface="Meiryo UI" panose="020B0604030504040204" pitchFamily="50" charset="-128"/>
              </a:rPr>
              <a:t>より、重粒子線治療を開始</a:t>
            </a:r>
          </a:p>
        </p:txBody>
      </p:sp>
      <p:pic>
        <p:nvPicPr>
          <p:cNvPr id="17" name="図 16" descr="画面の領域"/>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345782" y="4747274"/>
            <a:ext cx="2702257" cy="1370084"/>
          </a:xfrm>
          <a:prstGeom prst="rect">
            <a:avLst/>
          </a:prstGeom>
        </p:spPr>
      </p:pic>
      <p:pic>
        <p:nvPicPr>
          <p:cNvPr id="23" name="図 22" descr="画面の領域"/>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235287" y="4775034"/>
            <a:ext cx="2586086" cy="1314565"/>
          </a:xfrm>
          <a:prstGeom prst="rect">
            <a:avLst/>
          </a:prstGeom>
        </p:spPr>
      </p:pic>
      <p:sp>
        <p:nvSpPr>
          <p:cNvPr id="20" name="正方形/長方形 19"/>
          <p:cNvSpPr/>
          <p:nvPr/>
        </p:nvSpPr>
        <p:spPr>
          <a:xfrm>
            <a:off x="261255" y="2376067"/>
            <a:ext cx="4368720" cy="2213426"/>
          </a:xfrm>
          <a:prstGeom prst="rect">
            <a:avLst/>
          </a:prstGeom>
        </p:spPr>
        <p:txBody>
          <a:bodyPr wrap="square">
            <a:spAutoFit/>
          </a:bodyPr>
          <a:lstStyle/>
          <a:p>
            <a:pPr marL="117234" marR="0" lvl="0" indent="-117234" algn="just" defTabSz="957700" rtl="0" eaLnBrk="1" fontAlgn="auto" latinLnBrk="0" hangingPunct="1">
              <a:lnSpc>
                <a:spcPts val="1292"/>
              </a:lnSpc>
              <a:spcBef>
                <a:spcPts val="0"/>
              </a:spcBef>
              <a:spcAft>
                <a:spcPts val="0"/>
              </a:spcAft>
              <a:buClrTx/>
              <a:buSzTx/>
              <a:buFontTx/>
              <a:buNone/>
              <a:tabLst/>
              <a:defRPr/>
            </a:pPr>
            <a:r>
              <a:rPr kumimoji="1" lang="en-US" altLang="ja-JP" sz="1000" b="1" i="0" u="none" strike="noStrike" kern="100" cap="none" spc="0" normalizeH="0" baseline="0" noProof="0" dirty="0">
                <a:ln>
                  <a:noFill/>
                </a:ln>
                <a:effectLst/>
                <a:uLnTx/>
                <a:uFillTx/>
                <a:latin typeface="Meiryo UI"/>
                <a:ea typeface="Meiryo UI"/>
                <a:cs typeface="Meiryo UI" panose="020B0604030504040204" pitchFamily="50" charset="-128"/>
              </a:rPr>
              <a:t>《</a:t>
            </a:r>
            <a:r>
              <a:rPr kumimoji="1" lang="ja-JP" altLang="en-US" sz="1000" b="1" i="0" u="none" strike="noStrike" kern="100" cap="none" spc="0" normalizeH="0" baseline="0" noProof="0" dirty="0">
                <a:ln>
                  <a:noFill/>
                </a:ln>
                <a:effectLst/>
                <a:uLnTx/>
                <a:uFillTx/>
                <a:latin typeface="Meiryo UI"/>
                <a:ea typeface="Meiryo UI"/>
                <a:cs typeface="Meiryo UI" panose="020B0604030504040204" pitchFamily="50" charset="-128"/>
              </a:rPr>
              <a:t>センターの特長</a:t>
            </a:r>
            <a:r>
              <a:rPr kumimoji="1" lang="en-US" altLang="ja-JP" sz="1000" b="1" i="0" u="none" strike="noStrike" kern="100" cap="none" spc="0" normalizeH="0" baseline="0" noProof="0" dirty="0">
                <a:ln>
                  <a:noFill/>
                </a:ln>
                <a:effectLst/>
                <a:uLnTx/>
                <a:uFillTx/>
                <a:latin typeface="Meiryo UI"/>
                <a:ea typeface="Meiryo UI"/>
                <a:cs typeface="Meiryo UI" panose="020B0604030504040204" pitchFamily="50" charset="-128"/>
              </a:rPr>
              <a:t>》</a:t>
            </a:r>
          </a:p>
          <a:p>
            <a:pPr marL="171450" lvl="0" indent="-171450" defTabSz="957700">
              <a:buFont typeface="Arial" panose="020B0604020202020204" pitchFamily="34" charset="0"/>
              <a:buChar char="•"/>
              <a:defRPr/>
            </a:pPr>
            <a:r>
              <a:rPr kumimoji="1" lang="ja-JP" altLang="en-US" sz="1000" b="1" i="0" u="none" strike="noStrike" kern="100" cap="none" spc="0" normalizeH="0" baseline="0" noProof="0" dirty="0">
                <a:ln>
                  <a:noFill/>
                </a:ln>
                <a:effectLst/>
                <a:uLnTx/>
                <a:uFillTx/>
                <a:latin typeface="Meiryo UI"/>
                <a:ea typeface="Meiryo UI"/>
                <a:cs typeface="Meiryo UI" panose="020B0604030504040204" pitchFamily="50" charset="-128"/>
              </a:rPr>
              <a:t>「</a:t>
            </a:r>
            <a:r>
              <a:rPr kumimoji="1" lang="ja-JP" altLang="en-US" sz="1000" b="1" i="0" u="none" strike="noStrike" kern="100" cap="none" spc="0" normalizeH="0" baseline="0" noProof="0" dirty="0">
                <a:ln>
                  <a:noFill/>
                </a:ln>
                <a:effectLst/>
                <a:uLnTx/>
                <a:uFillTx/>
                <a:latin typeface="Meiryo UI"/>
                <a:ea typeface="Meiryo UI"/>
                <a:cs typeface="Times New Roman" panose="02020603050405020304" pitchFamily="18" charset="0"/>
              </a:rPr>
              <a:t>特定機能</a:t>
            </a:r>
            <a:r>
              <a:rPr lang="ja-JP" altLang="en-US" sz="1000" b="1" kern="100" dirty="0">
                <a:latin typeface="Meiryo UI"/>
                <a:ea typeface="Meiryo UI"/>
                <a:cs typeface="Times New Roman" panose="02020603050405020304" pitchFamily="18" charset="0"/>
              </a:rPr>
              <a:t>病院」「都道府県がん診療連携拠点病院」</a:t>
            </a:r>
            <a:r>
              <a:rPr kumimoji="1" lang="ja-JP" altLang="en-US" sz="1000" b="0" i="0" u="none" strike="noStrike" kern="100" cap="none" spc="0" normalizeH="0" baseline="0" noProof="0" dirty="0">
                <a:ln>
                  <a:noFill/>
                </a:ln>
                <a:effectLst/>
                <a:uLnTx/>
                <a:uFillTx/>
                <a:latin typeface="Meiryo UI"/>
                <a:ea typeface="Meiryo UI"/>
                <a:cs typeface="Times New Roman" panose="02020603050405020304" pitchFamily="18" charset="0"/>
              </a:rPr>
              <a:t>として、先進的ながんの治療に取り組み、多くのがん患者への高度な医療を提供。</a:t>
            </a:r>
            <a:endParaRPr kumimoji="1" lang="en-US" altLang="ja-JP" sz="1000" b="0" i="0" u="none" strike="noStrike" kern="100" cap="none" spc="0" normalizeH="0" baseline="0" noProof="0" dirty="0">
              <a:ln>
                <a:noFill/>
              </a:ln>
              <a:effectLst/>
              <a:uLnTx/>
              <a:uFillTx/>
              <a:latin typeface="Meiryo UI"/>
              <a:ea typeface="Meiryo UI"/>
              <a:cs typeface="Times New Roman" panose="02020603050405020304" pitchFamily="18" charset="0"/>
            </a:endParaRPr>
          </a:p>
          <a:p>
            <a:pPr lvl="0" defTabSz="957700">
              <a:defRPr/>
            </a:pPr>
            <a:r>
              <a:rPr kumimoji="1" lang="ja-JP" altLang="en-US" sz="900" b="0" i="0" u="none" strike="noStrike" kern="100" cap="none" spc="0" normalizeH="0" baseline="0" noProof="0" dirty="0">
                <a:ln>
                  <a:noFill/>
                </a:ln>
                <a:effectLst/>
                <a:uLnTx/>
                <a:uFillTx/>
                <a:latin typeface="Meiryo UI"/>
                <a:ea typeface="Meiryo UI"/>
                <a:cs typeface="Times New Roman" panose="02020603050405020304" pitchFamily="18" charset="0"/>
              </a:rPr>
              <a:t>　　　</a:t>
            </a:r>
            <a:r>
              <a:rPr lang="en-US" altLang="ja-JP" sz="900" kern="100" dirty="0">
                <a:latin typeface="Meiryo UI"/>
                <a:ea typeface="Meiryo UI"/>
                <a:cs typeface="Times New Roman" panose="02020603050405020304" pitchFamily="18" charset="0"/>
              </a:rPr>
              <a:t>〔2021</a:t>
            </a:r>
            <a:r>
              <a:rPr lang="ja-JP" altLang="en-US" sz="900" kern="100" dirty="0">
                <a:latin typeface="Meiryo UI"/>
                <a:ea typeface="Meiryo UI"/>
                <a:cs typeface="Times New Roman" panose="02020603050405020304" pitchFamily="18" charset="0"/>
              </a:rPr>
              <a:t>年度 治療実績</a:t>
            </a:r>
            <a:r>
              <a:rPr lang="en-US" altLang="ja-JP" sz="900" kern="100" dirty="0">
                <a:latin typeface="Meiryo UI"/>
                <a:ea typeface="Meiryo UI"/>
                <a:cs typeface="Times New Roman" panose="02020603050405020304" pitchFamily="18" charset="0"/>
              </a:rPr>
              <a:t>〕</a:t>
            </a:r>
          </a:p>
          <a:p>
            <a:pPr lvl="0" defTabSz="957700">
              <a:defRPr/>
            </a:pPr>
            <a:r>
              <a:rPr lang="ja-JP" altLang="en-US" sz="900" kern="100" dirty="0">
                <a:latin typeface="Meiryo UI"/>
                <a:ea typeface="Meiryo UI"/>
                <a:cs typeface="Times New Roman" panose="02020603050405020304" pitchFamily="18" charset="0"/>
              </a:rPr>
              <a:t>　　　　新入院患者数　</a:t>
            </a:r>
            <a:r>
              <a:rPr lang="en-US" altLang="ja-JP" sz="900" kern="100" dirty="0">
                <a:latin typeface="Meiryo UI"/>
                <a:ea typeface="Meiryo UI"/>
                <a:cs typeface="Times New Roman" panose="02020603050405020304" pitchFamily="18" charset="0"/>
              </a:rPr>
              <a:t>15,544</a:t>
            </a:r>
            <a:r>
              <a:rPr lang="ja-JP" altLang="en-US" sz="900" kern="100" dirty="0">
                <a:latin typeface="Meiryo UI"/>
                <a:ea typeface="Meiryo UI"/>
                <a:cs typeface="Times New Roman" panose="02020603050405020304" pitchFamily="18" charset="0"/>
              </a:rPr>
              <a:t>人　手術件数　</a:t>
            </a:r>
            <a:r>
              <a:rPr lang="en-US" altLang="ja-JP" sz="900" kern="100" dirty="0">
                <a:latin typeface="Meiryo UI"/>
                <a:ea typeface="Meiryo UI"/>
                <a:cs typeface="Times New Roman" panose="02020603050405020304" pitchFamily="18" charset="0"/>
              </a:rPr>
              <a:t>4,175</a:t>
            </a:r>
            <a:r>
              <a:rPr lang="ja-JP" altLang="en-US" sz="900" kern="100" dirty="0">
                <a:latin typeface="Meiryo UI"/>
                <a:ea typeface="Meiryo UI"/>
                <a:cs typeface="Times New Roman" panose="02020603050405020304" pitchFamily="18" charset="0"/>
              </a:rPr>
              <a:t>件　ロボット手術</a:t>
            </a:r>
            <a:r>
              <a:rPr lang="en-US" altLang="ja-JP" sz="900" kern="100" dirty="0">
                <a:latin typeface="Meiryo UI"/>
                <a:ea typeface="Meiryo UI"/>
                <a:cs typeface="Times New Roman" panose="02020603050405020304" pitchFamily="18" charset="0"/>
              </a:rPr>
              <a:t>483</a:t>
            </a:r>
            <a:r>
              <a:rPr lang="ja-JP" altLang="en-US" sz="900" kern="100" dirty="0">
                <a:latin typeface="Meiryo UI"/>
                <a:ea typeface="Meiryo UI"/>
                <a:cs typeface="Times New Roman" panose="02020603050405020304" pitchFamily="18" charset="0"/>
              </a:rPr>
              <a:t>件</a:t>
            </a:r>
            <a:endParaRPr lang="en-US" altLang="ja-JP" sz="900" kern="100" dirty="0">
              <a:latin typeface="Meiryo UI"/>
              <a:ea typeface="Meiryo UI"/>
              <a:cs typeface="Times New Roman" panose="02020603050405020304" pitchFamily="18" charset="0"/>
            </a:endParaRPr>
          </a:p>
          <a:p>
            <a:pPr lvl="0" defTabSz="957700">
              <a:defRPr/>
            </a:pPr>
            <a:r>
              <a:rPr lang="ja-JP" altLang="en-US" sz="900" kern="100" dirty="0">
                <a:latin typeface="Meiryo UI"/>
                <a:ea typeface="Meiryo UI"/>
                <a:cs typeface="Times New Roman" panose="02020603050405020304" pitchFamily="18" charset="0"/>
              </a:rPr>
              <a:t>　　　　内視鏡手術　</a:t>
            </a:r>
            <a:r>
              <a:rPr lang="en-US" altLang="ja-JP" sz="900" kern="100" dirty="0">
                <a:latin typeface="Meiryo UI"/>
                <a:ea typeface="Meiryo UI"/>
                <a:cs typeface="Times New Roman" panose="02020603050405020304" pitchFamily="18" charset="0"/>
              </a:rPr>
              <a:t>2,170</a:t>
            </a:r>
            <a:r>
              <a:rPr lang="ja-JP" altLang="en-US" sz="900" kern="100" dirty="0">
                <a:latin typeface="Meiryo UI"/>
                <a:ea typeface="Meiryo UI"/>
                <a:cs typeface="Times New Roman" panose="02020603050405020304" pitchFamily="18" charset="0"/>
              </a:rPr>
              <a:t>件　放射線治療　</a:t>
            </a:r>
            <a:r>
              <a:rPr lang="en-US" altLang="ja-JP" sz="900" kern="100" dirty="0">
                <a:latin typeface="Meiryo UI"/>
                <a:ea typeface="Meiryo UI"/>
                <a:cs typeface="Times New Roman" panose="02020603050405020304" pitchFamily="18" charset="0"/>
              </a:rPr>
              <a:t>32,289</a:t>
            </a:r>
            <a:r>
              <a:rPr lang="ja-JP" altLang="en-US" sz="900" kern="100" dirty="0">
                <a:latin typeface="Meiryo UI"/>
                <a:ea typeface="Meiryo UI"/>
                <a:cs typeface="Times New Roman" panose="02020603050405020304" pitchFamily="18" charset="0"/>
              </a:rPr>
              <a:t>件</a:t>
            </a:r>
            <a:endParaRPr kumimoji="1" lang="en-US" altLang="ja-JP" sz="900" b="0" i="0" u="none" strike="noStrike" kern="100" cap="none" spc="0" normalizeH="0" baseline="0" noProof="0" dirty="0">
              <a:ln>
                <a:noFill/>
              </a:ln>
              <a:effectLst/>
              <a:uLnTx/>
              <a:uFillTx/>
              <a:latin typeface="Meiryo UI"/>
              <a:ea typeface="Meiryo UI"/>
              <a:cs typeface="Times New Roman" panose="02020603050405020304" pitchFamily="18" charset="0"/>
            </a:endParaRPr>
          </a:p>
          <a:p>
            <a:pPr marL="171450" lvl="0" indent="-171450" defTabSz="957700">
              <a:buFont typeface="Arial" panose="020B0604020202020204" pitchFamily="34" charset="0"/>
              <a:buChar char="•"/>
              <a:defRPr/>
            </a:pPr>
            <a:r>
              <a:rPr kumimoji="1" lang="ja-JP" altLang="en-US" sz="1000" b="1" i="0" u="none" strike="noStrike" kern="1200" cap="none" spc="0" normalizeH="0" baseline="0" noProof="0" dirty="0">
                <a:ln>
                  <a:noFill/>
                </a:ln>
                <a:effectLst/>
                <a:uLnTx/>
                <a:uFillTx/>
                <a:latin typeface="Meiryo UI"/>
                <a:ea typeface="Meiryo UI"/>
              </a:rPr>
              <a:t>相談支援センター</a:t>
            </a:r>
            <a:r>
              <a:rPr lang="en-US" altLang="ja-JP" sz="1000" dirty="0">
                <a:latin typeface="Meiryo UI"/>
                <a:ea typeface="Meiryo UI"/>
              </a:rPr>
              <a:t>(</a:t>
            </a:r>
            <a:r>
              <a:rPr lang="ja-JP" altLang="en-US" sz="1000" dirty="0">
                <a:latin typeface="Meiryo UI"/>
                <a:ea typeface="Meiryo UI"/>
              </a:rPr>
              <a:t>地域医療連携室・入退院支援センター・がん相談支援センター・患者総合相談室・ベッドコントロールセンター</a:t>
            </a:r>
            <a:r>
              <a:rPr lang="en-US" altLang="ja-JP" sz="1000" dirty="0">
                <a:latin typeface="Meiryo UI"/>
                <a:ea typeface="Meiryo UI"/>
              </a:rPr>
              <a:t>)</a:t>
            </a:r>
            <a:r>
              <a:rPr lang="ja-JP" altLang="en-US" sz="1000" dirty="0" err="1">
                <a:latin typeface="Meiryo UI"/>
                <a:ea typeface="Meiryo UI"/>
              </a:rPr>
              <a:t>によ</a:t>
            </a:r>
            <a:r>
              <a:rPr kumimoji="1" lang="ja-JP" altLang="en-US" sz="1000" b="0" i="0" u="none" strike="noStrike" kern="1200" cap="none" spc="0" normalizeH="0" baseline="0" noProof="0" dirty="0">
                <a:ln>
                  <a:noFill/>
                </a:ln>
                <a:effectLst/>
                <a:uLnTx/>
                <a:uFillTx/>
                <a:latin typeface="Meiryo UI"/>
                <a:ea typeface="Meiryo UI"/>
              </a:rPr>
              <a:t>る総合的な患者支援。</a:t>
            </a:r>
            <a:endParaRPr kumimoji="1" lang="en-US" altLang="ja-JP" sz="1000" b="0" i="0" u="none" strike="noStrike" kern="1200" cap="none" spc="0" normalizeH="0" baseline="0" noProof="0" dirty="0">
              <a:ln>
                <a:noFill/>
              </a:ln>
              <a:effectLst/>
              <a:uLnTx/>
              <a:uFillTx/>
              <a:latin typeface="Meiryo UI"/>
              <a:ea typeface="Meiryo UI"/>
            </a:endParaRPr>
          </a:p>
          <a:p>
            <a:pPr marL="171450" marR="0" lvl="0" indent="-171450" algn="l" defTabSz="9577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b="1" i="0" u="none" strike="noStrike" kern="1200" cap="none" spc="0" normalizeH="0" baseline="0" noProof="0" dirty="0">
                <a:ln>
                  <a:noFill/>
                </a:ln>
                <a:effectLst/>
                <a:uLnTx/>
                <a:uFillTx/>
                <a:latin typeface="Meiryo UI"/>
                <a:ea typeface="Meiryo UI"/>
              </a:rPr>
              <a:t>研究所</a:t>
            </a:r>
            <a:r>
              <a:rPr kumimoji="1" lang="ja-JP" altLang="en-US" sz="1000" b="0" i="0" u="none" strike="noStrike" kern="1200" cap="none" spc="0" normalizeH="0" baseline="0" noProof="0" dirty="0">
                <a:ln>
                  <a:noFill/>
                </a:ln>
                <a:effectLst/>
                <a:uLnTx/>
                <a:uFillTx/>
                <a:latin typeface="Meiryo UI"/>
                <a:ea typeface="Meiryo UI"/>
              </a:rPr>
              <a:t>による早期診断に有効なマーカーの検索や、放射線療法等に抵抗性のがんも含めた新たな治療法の開発。</a:t>
            </a:r>
            <a:endParaRPr lang="en-US" altLang="ja-JP" sz="1000" dirty="0">
              <a:latin typeface="Meiryo UI"/>
              <a:ea typeface="Meiryo UI"/>
            </a:endParaRPr>
          </a:p>
          <a:p>
            <a:pPr marL="171450" marR="0" lvl="0" indent="-171450" algn="l" defTabSz="9577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b="1" i="0" u="none" strike="noStrike" kern="1200" cap="none" spc="0" normalizeH="0" baseline="0" noProof="0" dirty="0">
                <a:ln>
                  <a:noFill/>
                </a:ln>
                <a:effectLst/>
                <a:uLnTx/>
                <a:uFillTx/>
                <a:latin typeface="Meiryo UI"/>
                <a:ea typeface="Meiryo UI"/>
              </a:rPr>
              <a:t>がん対策センター</a:t>
            </a:r>
            <a:r>
              <a:rPr kumimoji="1" lang="ja-JP" altLang="en-US" sz="1000" b="0" i="0" u="none" strike="noStrike" kern="1200" cap="none" spc="0" normalizeH="0" baseline="0" noProof="0" dirty="0">
                <a:ln>
                  <a:noFill/>
                </a:ln>
                <a:effectLst/>
                <a:uLnTx/>
                <a:uFillTx/>
                <a:latin typeface="Meiryo UI"/>
                <a:ea typeface="Meiryo UI"/>
              </a:rPr>
              <a:t>による情報発信。</a:t>
            </a:r>
            <a:r>
              <a:rPr lang="ja-JP" altLang="en-US" sz="1000" dirty="0">
                <a:latin typeface="Meiryo UI"/>
                <a:ea typeface="Meiryo UI"/>
              </a:rPr>
              <a:t>（がん登録データの分析を基にした情報）</a:t>
            </a:r>
            <a:endParaRPr lang="en-US" altLang="ja-JP" sz="1000" dirty="0">
              <a:latin typeface="Meiryo UI"/>
              <a:ea typeface="Meiryo UI"/>
            </a:endParaRPr>
          </a:p>
          <a:p>
            <a:pPr marL="171450" marR="0" lvl="0" indent="-171450" algn="l" defTabSz="9577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b="1" i="0" u="none" strike="noStrike" kern="1200" cap="none" spc="0" normalizeH="0" baseline="0" noProof="0" dirty="0">
                <a:ln>
                  <a:noFill/>
                </a:ln>
                <a:effectLst/>
                <a:uLnTx/>
                <a:uFillTx/>
                <a:latin typeface="Meiryo UI"/>
                <a:ea typeface="Meiryo UI"/>
              </a:rPr>
              <a:t>次世代がん医療開発センター</a:t>
            </a:r>
            <a:r>
              <a:rPr kumimoji="1" lang="ja-JP" altLang="en-US" sz="1000" b="0" i="0" u="none" strike="noStrike" kern="1200" cap="none" spc="0" normalizeH="0" baseline="0" noProof="0" dirty="0">
                <a:ln>
                  <a:noFill/>
                </a:ln>
                <a:effectLst/>
                <a:uLnTx/>
                <a:uFillTx/>
                <a:latin typeface="Meiryo UI"/>
                <a:ea typeface="Meiryo UI"/>
              </a:rPr>
              <a:t>による基礎・臨床研究の推進・普及に係る様々な支援。</a:t>
            </a:r>
            <a:endParaRPr lang="en-US" altLang="ja-JP" sz="1000" dirty="0">
              <a:latin typeface="Meiryo UI"/>
              <a:ea typeface="Meiryo UI"/>
            </a:endParaRPr>
          </a:p>
          <a:p>
            <a:pPr marL="171450" marR="0" lvl="0" indent="-171450" algn="l" defTabSz="9577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000" b="1" dirty="0">
                <a:latin typeface="Meiryo UI"/>
                <a:ea typeface="Meiryo UI"/>
              </a:rPr>
              <a:t>臨床研究管理センター</a:t>
            </a:r>
            <a:r>
              <a:rPr lang="ja-JP" altLang="en-US" sz="1000" dirty="0">
                <a:latin typeface="Meiryo UI"/>
                <a:ea typeface="Meiryo UI"/>
              </a:rPr>
              <a:t>による企業や医師主導の開発治験の推進。</a:t>
            </a:r>
            <a:r>
              <a:rPr kumimoji="1" lang="ja-JP" altLang="en-US" sz="1000" b="0" i="0" u="none" strike="noStrike" kern="1200" cap="none" spc="0" normalizeH="0" baseline="0" noProof="0" dirty="0">
                <a:ln>
                  <a:noFill/>
                </a:ln>
                <a:effectLst/>
                <a:uLnTx/>
                <a:uFillTx/>
                <a:latin typeface="Meiryo UI"/>
                <a:ea typeface="Meiryo UI"/>
              </a:rPr>
              <a:t>　等</a:t>
            </a:r>
            <a:endParaRPr kumimoji="1" lang="en-US" altLang="ja-JP" sz="1000" b="0" i="0" u="none" strike="noStrike" kern="1200" cap="none" spc="0" normalizeH="0" baseline="0" noProof="0" dirty="0">
              <a:ln>
                <a:noFill/>
              </a:ln>
              <a:effectLst/>
              <a:uLnTx/>
              <a:uFillTx/>
              <a:latin typeface="Meiryo UI"/>
              <a:ea typeface="Meiryo UI"/>
            </a:endParaRPr>
          </a:p>
        </p:txBody>
      </p:sp>
      <p:sp>
        <p:nvSpPr>
          <p:cNvPr id="21" name="テキスト ボックス 20"/>
          <p:cNvSpPr txBox="1"/>
          <p:nvPr/>
        </p:nvSpPr>
        <p:spPr>
          <a:xfrm>
            <a:off x="7083188" y="512623"/>
            <a:ext cx="1789683" cy="369332"/>
          </a:xfrm>
          <a:prstGeom prst="rect">
            <a:avLst/>
          </a:prstGeom>
          <a:solidFill>
            <a:srgbClr val="002060"/>
          </a:solidFill>
        </p:spPr>
        <p:txBody>
          <a:bodyPr wrap="square" rtlCol="0">
            <a:spAutoFit/>
          </a:bodyPr>
          <a:lstStyle/>
          <a:p>
            <a:pPr algn="ctr"/>
            <a:r>
              <a:rPr lang="ja-JP" altLang="en-US" dirty="0">
                <a:solidFill>
                  <a:schemeClr val="bg1"/>
                </a:solidFill>
                <a:latin typeface="メイリオ" panose="020B0604030504040204" pitchFamily="50" charset="-128"/>
                <a:ea typeface="メイリオ" panose="020B0604030504040204" pitchFamily="50" charset="-128"/>
              </a:rPr>
              <a:t>社会環境整備</a:t>
            </a:r>
            <a:endParaRPr kumimoji="1" lang="ja-JP" altLang="en-US" dirty="0">
              <a:solidFill>
                <a:schemeClr val="bg1"/>
              </a:solidFill>
              <a:latin typeface="メイリオ" panose="020B0604030504040204" pitchFamily="50" charset="-128"/>
              <a:ea typeface="メイリオ" panose="020B0604030504040204" pitchFamily="50" charset="-128"/>
            </a:endParaRPr>
          </a:p>
        </p:txBody>
      </p:sp>
      <p:sp>
        <p:nvSpPr>
          <p:cNvPr id="18" name="テキスト ボックス 17"/>
          <p:cNvSpPr txBox="1"/>
          <p:nvPr/>
        </p:nvSpPr>
        <p:spPr>
          <a:xfrm>
            <a:off x="4485166" y="2730707"/>
            <a:ext cx="1307704" cy="248530"/>
          </a:xfrm>
          <a:prstGeom prst="rect">
            <a:avLst/>
          </a:prstGeom>
          <a:noFill/>
          <a:ln>
            <a:noFill/>
          </a:ln>
        </p:spPr>
        <p:txBody>
          <a:bodyPr wrap="square" rtlCol="0" anchor="ctr">
            <a:sp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015" b="1" i="0" u="none" strike="noStrike" kern="1200" cap="none" spc="0" normalizeH="0" baseline="0" noProof="0" dirty="0">
                <a:ln>
                  <a:noFill/>
                </a:ln>
                <a:effectLst/>
                <a:uLnTx/>
                <a:uFillTx/>
                <a:latin typeface="Meiryo UI"/>
                <a:ea typeface="Meiryo UI"/>
                <a:cs typeface="+mn-cs"/>
              </a:rPr>
              <a:t>治療にかかる支援</a:t>
            </a:r>
          </a:p>
        </p:txBody>
      </p:sp>
      <p:sp>
        <p:nvSpPr>
          <p:cNvPr id="19" name="角丸四角形 18"/>
          <p:cNvSpPr/>
          <p:nvPr/>
        </p:nvSpPr>
        <p:spPr>
          <a:xfrm>
            <a:off x="4670645" y="2988080"/>
            <a:ext cx="3996000" cy="1620000"/>
          </a:xfrm>
          <a:prstGeom prst="roundRect">
            <a:avLst>
              <a:gd name="adj" fmla="val 10128"/>
            </a:avLst>
          </a:prstGeom>
          <a:solidFill>
            <a:schemeClr val="bg1"/>
          </a:solidFill>
          <a:ln w="38100" cmpd="dbl">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17234" marR="0" lvl="0" indent="-117234" algn="just" defTabSz="957700" rtl="0" eaLnBrk="1" fontAlgn="auto" latinLnBrk="0" hangingPunct="1">
              <a:lnSpc>
                <a:spcPts val="1292"/>
              </a:lnSpc>
              <a:spcBef>
                <a:spcPts val="0"/>
              </a:spcBef>
              <a:spcAft>
                <a:spcPts val="0"/>
              </a:spcAft>
              <a:buClrTx/>
              <a:buSzTx/>
              <a:buFontTx/>
              <a:buNone/>
              <a:tabLst/>
              <a:defRPr/>
            </a:pPr>
            <a:r>
              <a:rPr kumimoji="1" lang="ja-JP" altLang="en-US" sz="1015" b="1" i="0" u="none" strike="noStrike" kern="100" cap="none" spc="0" normalizeH="0" baseline="0" noProof="0" dirty="0">
                <a:ln>
                  <a:noFill/>
                </a:ln>
                <a:solidFill>
                  <a:schemeClr val="tx1"/>
                </a:solidFill>
                <a:effectLst/>
                <a:uLnTx/>
                <a:uFillTx/>
                <a:latin typeface="Meiryo UI"/>
                <a:ea typeface="Meiryo UI"/>
                <a:cs typeface="Meiryo UI" panose="020B0604030504040204" pitchFamily="50" charset="-128"/>
              </a:rPr>
              <a:t>　</a:t>
            </a:r>
            <a:r>
              <a:rPr kumimoji="1" lang="zh-TW" altLang="en-US" sz="1015" b="1" i="0" u="none" strike="noStrike" kern="100" cap="none" spc="0" normalizeH="0" baseline="0" noProof="0" dirty="0">
                <a:ln>
                  <a:noFill/>
                </a:ln>
                <a:solidFill>
                  <a:schemeClr val="tx1"/>
                </a:solidFill>
                <a:effectLst/>
                <a:uLnTx/>
                <a:uFillTx/>
                <a:latin typeface="Meiryo UI"/>
                <a:ea typeface="Meiryo UI"/>
                <a:cs typeface="Meiryo UI" panose="020B0604030504040204" pitchFamily="50" charset="-128"/>
              </a:rPr>
              <a:t>大阪府重粒子線治療費利子補給制度</a:t>
            </a:r>
            <a:endParaRPr kumimoji="1" lang="en-US" altLang="ja-JP" sz="1015" b="1" i="0" u="none" strike="noStrike" kern="100" cap="none" spc="0" normalizeH="0" baseline="0" noProof="0" dirty="0">
              <a:ln>
                <a:noFill/>
              </a:ln>
              <a:solidFill>
                <a:schemeClr val="tx1"/>
              </a:solidFill>
              <a:effectLst/>
              <a:uLnTx/>
              <a:uFillTx/>
              <a:latin typeface="Meiryo UI"/>
              <a:ea typeface="Meiryo UI"/>
              <a:cs typeface="Meiryo UI" panose="020B0604030504040204" pitchFamily="50" charset="-128"/>
            </a:endParaRPr>
          </a:p>
          <a:p>
            <a:pPr marL="171450" lvl="0" indent="-171450" algn="just" defTabSz="957700">
              <a:lnSpc>
                <a:spcPts val="1292"/>
              </a:lnSpc>
              <a:buFont typeface="Arial" panose="020B0604020202020204" pitchFamily="34" charset="0"/>
              <a:buChar char="•"/>
              <a:defRPr/>
            </a:pPr>
            <a:r>
              <a:rPr lang="ja-JP" altLang="en-US" sz="1015" kern="100" dirty="0">
                <a:solidFill>
                  <a:schemeClr val="tx1"/>
                </a:solidFill>
                <a:latin typeface="Meiryo UI"/>
                <a:ea typeface="Meiryo UI"/>
                <a:cs typeface="Meiryo UI" panose="020B0604030504040204" pitchFamily="50" charset="-128"/>
              </a:rPr>
              <a:t>重粒子線がん治療を受けようとする府民が、経済的な事情で治療を断念することがないよう、金融機関と連携し高額な費用の負担を軽減。</a:t>
            </a:r>
            <a:endParaRPr lang="en-US" altLang="ja-JP" sz="1015" kern="100" dirty="0">
              <a:solidFill>
                <a:schemeClr val="tx1"/>
              </a:solidFill>
              <a:latin typeface="Meiryo UI"/>
              <a:ea typeface="Meiryo UI"/>
              <a:cs typeface="Meiryo UI" panose="020B0604030504040204" pitchFamily="50" charset="-128"/>
            </a:endParaRPr>
          </a:p>
          <a:p>
            <a:pPr marL="117234" marR="0" lvl="0" indent="-117234" algn="just" defTabSz="957700" rtl="0" eaLnBrk="1" fontAlgn="auto" latinLnBrk="0" hangingPunct="1">
              <a:lnSpc>
                <a:spcPts val="1292"/>
              </a:lnSpc>
              <a:spcBef>
                <a:spcPts val="0"/>
              </a:spcBef>
              <a:spcAft>
                <a:spcPts val="0"/>
              </a:spcAft>
              <a:buClrTx/>
              <a:buSzTx/>
              <a:buFontTx/>
              <a:buNone/>
              <a:tabLst/>
              <a:defRPr/>
            </a:pPr>
            <a:endParaRPr kumimoji="1" lang="en-US" altLang="ja-JP" sz="1015" b="0" i="0" u="none" strike="noStrike" kern="100" cap="none" spc="0" normalizeH="0" baseline="0" noProof="0" dirty="0">
              <a:ln>
                <a:noFill/>
              </a:ln>
              <a:solidFill>
                <a:schemeClr val="tx1"/>
              </a:solidFill>
              <a:effectLst/>
              <a:uLnTx/>
              <a:uFillTx/>
              <a:latin typeface="Meiryo UI"/>
              <a:ea typeface="Meiryo UI"/>
              <a:cs typeface="Meiryo UI" panose="020B0604030504040204" pitchFamily="50" charset="-128"/>
            </a:endParaRPr>
          </a:p>
          <a:p>
            <a:pPr marL="117234" marR="0" lvl="0" indent="-117234" algn="just" defTabSz="957700" rtl="0" eaLnBrk="1" fontAlgn="auto" latinLnBrk="0" hangingPunct="1">
              <a:lnSpc>
                <a:spcPts val="1292"/>
              </a:lnSpc>
              <a:spcBef>
                <a:spcPts val="0"/>
              </a:spcBef>
              <a:spcAft>
                <a:spcPts val="0"/>
              </a:spcAft>
              <a:buClrTx/>
              <a:buSzTx/>
              <a:buFontTx/>
              <a:buNone/>
              <a:tabLst/>
              <a:defRPr/>
            </a:pPr>
            <a:r>
              <a:rPr kumimoji="1" lang="ja-JP" altLang="en-US" sz="1015" b="0" i="0" u="none" strike="noStrike" kern="100" cap="none" spc="0" normalizeH="0" baseline="0" noProof="0" dirty="0">
                <a:ln>
                  <a:noFill/>
                </a:ln>
                <a:solidFill>
                  <a:schemeClr val="tx1"/>
                </a:solidFill>
                <a:effectLst/>
                <a:uLnTx/>
                <a:uFillTx/>
                <a:latin typeface="Meiryo UI"/>
                <a:ea typeface="Meiryo UI"/>
                <a:cs typeface="Meiryo UI" panose="020B0604030504040204" pitchFamily="50" charset="-128"/>
              </a:rPr>
              <a:t>　</a:t>
            </a:r>
            <a:r>
              <a:rPr kumimoji="1" lang="ja-JP" altLang="en-US" sz="1015" b="1" i="0" u="none" strike="noStrike" kern="100" cap="none" spc="0" normalizeH="0" baseline="0" noProof="0" dirty="0">
                <a:ln>
                  <a:noFill/>
                </a:ln>
                <a:solidFill>
                  <a:schemeClr val="tx1"/>
                </a:solidFill>
                <a:effectLst/>
                <a:uLnTx/>
                <a:uFillTx/>
                <a:latin typeface="Meiryo UI"/>
                <a:ea typeface="Meiryo UI"/>
                <a:cs typeface="Meiryo UI" panose="020B0604030504040204" pitchFamily="50" charset="-128"/>
              </a:rPr>
              <a:t>小児がん患者に対する重粒子線治療助成</a:t>
            </a:r>
            <a:endParaRPr kumimoji="1" lang="en-US" altLang="ja-JP" sz="1015" b="1" i="0" u="none" strike="noStrike" kern="100" cap="none" spc="0" normalizeH="0" baseline="0" noProof="0" dirty="0">
              <a:ln>
                <a:noFill/>
              </a:ln>
              <a:solidFill>
                <a:schemeClr val="tx1"/>
              </a:solidFill>
              <a:effectLst/>
              <a:uLnTx/>
              <a:uFillTx/>
              <a:latin typeface="Meiryo UI"/>
              <a:ea typeface="Meiryo UI"/>
              <a:cs typeface="Meiryo UI" panose="020B0604030504040204" pitchFamily="50" charset="-128"/>
            </a:endParaRPr>
          </a:p>
          <a:p>
            <a:pPr marL="171450" marR="0" lvl="0" indent="-171450" algn="just" defTabSz="957700" rtl="0" eaLnBrk="1" fontAlgn="auto" latinLnBrk="0" hangingPunct="1">
              <a:lnSpc>
                <a:spcPts val="1292"/>
              </a:lnSpc>
              <a:spcBef>
                <a:spcPts val="0"/>
              </a:spcBef>
              <a:spcAft>
                <a:spcPts val="0"/>
              </a:spcAft>
              <a:buClrTx/>
              <a:buSzTx/>
              <a:buFont typeface="Arial" panose="020B0604020202020204" pitchFamily="34" charset="0"/>
              <a:buChar char="•"/>
              <a:tabLst/>
              <a:defRPr/>
            </a:pPr>
            <a:r>
              <a:rPr kumimoji="1" lang="ja-JP" altLang="en-US" sz="1015" b="0" i="0" u="none" strike="noStrike" kern="100" cap="none" spc="0" normalizeH="0" baseline="0" noProof="0" dirty="0">
                <a:ln>
                  <a:noFill/>
                </a:ln>
                <a:solidFill>
                  <a:schemeClr val="tx1"/>
                </a:solidFill>
                <a:effectLst/>
                <a:uLnTx/>
                <a:uFillTx/>
                <a:latin typeface="Meiryo UI"/>
                <a:ea typeface="Meiryo UI"/>
                <a:cs typeface="Meiryo UI" panose="020B0604030504040204" pitchFamily="50" charset="-128"/>
              </a:rPr>
              <a:t>重粒子線がん治療を受けようとする大阪府内在住の小児がん患者（</a:t>
            </a:r>
            <a:r>
              <a:rPr kumimoji="1" lang="en-US" altLang="ja-JP" sz="1015" b="0" i="0" u="none" strike="noStrike" kern="100" cap="none" spc="0" normalizeH="0" baseline="0" noProof="0" dirty="0">
                <a:ln>
                  <a:noFill/>
                </a:ln>
                <a:solidFill>
                  <a:schemeClr val="tx1"/>
                </a:solidFill>
                <a:effectLst/>
                <a:uLnTx/>
                <a:uFillTx/>
                <a:latin typeface="Meiryo UI"/>
                <a:ea typeface="Meiryo UI"/>
                <a:cs typeface="Meiryo UI" panose="020B0604030504040204" pitchFamily="50" charset="-128"/>
              </a:rPr>
              <a:t>15</a:t>
            </a:r>
            <a:r>
              <a:rPr kumimoji="1" lang="ja-JP" altLang="en-US" sz="1015" b="0" i="0" u="none" strike="noStrike" kern="100" cap="none" spc="0" normalizeH="0" baseline="0" noProof="0" dirty="0">
                <a:ln>
                  <a:noFill/>
                </a:ln>
                <a:solidFill>
                  <a:schemeClr val="tx1"/>
                </a:solidFill>
                <a:effectLst/>
                <a:uLnTx/>
                <a:uFillTx/>
                <a:latin typeface="Meiryo UI"/>
                <a:ea typeface="Meiryo UI"/>
                <a:cs typeface="Meiryo UI" panose="020B0604030504040204" pitchFamily="50" charset="-128"/>
              </a:rPr>
              <a:t>歳未満）が経済的な事情で治療を断念することがないよう、先進医療にかかる重粒子線治療の照射技術料について大阪府が負担を軽減。</a:t>
            </a:r>
            <a:endParaRPr kumimoji="1" lang="ja-JP" altLang="en-US" sz="1015" b="0" i="0" u="none" strike="noStrike" kern="100" cap="none" spc="0" normalizeH="0" baseline="0" noProof="0" dirty="0">
              <a:ln>
                <a:noFill/>
              </a:ln>
              <a:solidFill>
                <a:schemeClr val="tx1"/>
              </a:solidFill>
              <a:effectLst/>
              <a:uLnTx/>
              <a:uFillTx/>
              <a:latin typeface="Century" panose="02040604050505020304" pitchFamily="18" charset="0"/>
              <a:ea typeface="Meiryo UI" panose="020B0604030504040204" pitchFamily="50" charset="-128"/>
              <a:cs typeface="Meiryo UI" panose="020B0604030504040204" pitchFamily="50" charset="-128"/>
            </a:endParaRPr>
          </a:p>
        </p:txBody>
      </p:sp>
      <p:sp>
        <p:nvSpPr>
          <p:cNvPr id="22"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231</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8669698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70457" y="520926"/>
            <a:ext cx="7304049" cy="376385"/>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４　成果</a:t>
            </a:r>
            <a:r>
              <a:rPr kumimoji="1" lang="ja-JP" altLang="en-US" sz="1662"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（現時点の到達点）</a:t>
            </a:r>
          </a:p>
        </p:txBody>
      </p:sp>
      <p:cxnSp>
        <p:nvCxnSpPr>
          <p:cNvPr id="5" name="直線コネクタ 4"/>
          <p:cNvCxnSpPr/>
          <p:nvPr/>
        </p:nvCxnSpPr>
        <p:spPr>
          <a:xfrm>
            <a:off x="270457" y="88195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正方形/長方形 5"/>
          <p:cNvSpPr/>
          <p:nvPr/>
        </p:nvSpPr>
        <p:spPr>
          <a:xfrm>
            <a:off x="327594" y="1014229"/>
            <a:ext cx="8488814" cy="1077218"/>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a:ea typeface="Meiryo UI"/>
              </a:rPr>
              <a:t>○高齢化、少子化が進展する中、大阪では、</a:t>
            </a:r>
            <a:r>
              <a:rPr lang="ja-JP" altLang="en-US" sz="1600" dirty="0">
                <a:latin typeface="Meiryo UI"/>
                <a:ea typeface="Meiryo UI"/>
              </a:rPr>
              <a:t>健康増進をはじめ、健康・医療分野での</a:t>
            </a:r>
            <a:r>
              <a:rPr kumimoji="1" lang="ja-JP" altLang="en-US" sz="1600" b="0" i="0" u="none" strike="noStrike" kern="1200" cap="none" spc="0" normalizeH="0" baseline="0" noProof="0" dirty="0">
                <a:ln>
                  <a:noFill/>
                </a:ln>
                <a:effectLst/>
                <a:uLnTx/>
                <a:uFillTx/>
                <a:latin typeface="Meiryo UI"/>
                <a:ea typeface="Meiryo UI"/>
              </a:rPr>
              <a:t>取組を積み</a:t>
            </a:r>
            <a:endParaRPr kumimoji="1" lang="en-US" altLang="ja-JP" sz="1600" b="0" i="0" u="none" strike="noStrike" kern="1200" cap="none" spc="0" normalizeH="0" baseline="0" noProof="0" dirty="0">
              <a:ln>
                <a:noFill/>
              </a:ln>
              <a:effectLst/>
              <a:uLnTx/>
              <a:uFillTx/>
              <a:latin typeface="Meiryo UI"/>
              <a:ea typeface="Meiryo UI"/>
            </a:endParaRPr>
          </a:p>
          <a:p>
            <a:pPr marL="0" marR="0" lvl="0" indent="0" algn="l" defTabSz="957700" rtl="0" eaLnBrk="1" fontAlgn="auto" latinLnBrk="0" hangingPunct="1">
              <a:lnSpc>
                <a:spcPct val="100000"/>
              </a:lnSpc>
              <a:spcBef>
                <a:spcPts val="0"/>
              </a:spcBef>
              <a:spcAft>
                <a:spcPts val="0"/>
              </a:spcAft>
              <a:buClrTx/>
              <a:buSzTx/>
              <a:buFontTx/>
              <a:buNone/>
              <a:tabLst/>
              <a:defRPr/>
            </a:pPr>
            <a:r>
              <a:rPr lang="ja-JP" altLang="en-US" sz="1600" dirty="0">
                <a:latin typeface="Meiryo UI"/>
                <a:ea typeface="Meiryo UI"/>
              </a:rPr>
              <a:t>　 </a:t>
            </a:r>
            <a:r>
              <a:rPr kumimoji="1" lang="ja-JP" altLang="en-US" sz="1600" b="0" i="0" u="none" strike="noStrike" kern="1200" cap="none" spc="0" normalizeH="0" baseline="0" noProof="0" dirty="0">
                <a:ln>
                  <a:noFill/>
                </a:ln>
                <a:effectLst/>
                <a:uLnTx/>
                <a:uFillTx/>
                <a:latin typeface="Meiryo UI"/>
                <a:ea typeface="Meiryo UI"/>
              </a:rPr>
              <a:t>重ねてきており、特定健診の受診率をはじめ、</a:t>
            </a:r>
            <a:r>
              <a:rPr kumimoji="1" lang="ja-JP" altLang="en-US" sz="1600" b="1" i="0" u="none" strike="noStrike" kern="1200" cap="none" spc="0" normalizeH="0" baseline="0" noProof="0" dirty="0">
                <a:ln>
                  <a:noFill/>
                </a:ln>
                <a:effectLst/>
                <a:uLnTx/>
                <a:uFillTx/>
                <a:latin typeface="Meiryo UI"/>
                <a:ea typeface="Meiryo UI"/>
              </a:rPr>
              <a:t>平均寿命</a:t>
            </a:r>
            <a:r>
              <a:rPr lang="ja-JP" altLang="en-US" sz="1600" b="1" noProof="0" dirty="0">
                <a:latin typeface="Meiryo UI"/>
                <a:ea typeface="Meiryo UI"/>
              </a:rPr>
              <a:t>・健康寿命とも改善傾向。</a:t>
            </a:r>
            <a:endParaRPr lang="en-US" altLang="ja-JP" sz="1600" b="1" noProof="0" dirty="0">
              <a:latin typeface="Meiryo UI"/>
              <a:ea typeface="Meiryo UI"/>
            </a:endParaRPr>
          </a:p>
          <a:p>
            <a:pPr marL="0" marR="0" lvl="0" indent="0" algn="l" defTabSz="957700" rtl="0" eaLnBrk="1" fontAlgn="auto" latinLnBrk="0" hangingPunct="1">
              <a:lnSpc>
                <a:spcPct val="100000"/>
              </a:lnSpc>
              <a:spcBef>
                <a:spcPts val="0"/>
              </a:spcBef>
              <a:spcAft>
                <a:spcPts val="0"/>
              </a:spcAft>
              <a:buClrTx/>
              <a:buSzTx/>
              <a:buFontTx/>
              <a:buNone/>
              <a:tabLst/>
              <a:defRPr/>
            </a:pPr>
            <a:r>
              <a:rPr lang="ja-JP" altLang="en-US" sz="1600" b="1" dirty="0">
                <a:latin typeface="Meiryo UI"/>
                <a:ea typeface="Meiryo UI"/>
              </a:rPr>
              <a:t>○</a:t>
            </a:r>
            <a:r>
              <a:rPr lang="ja-JP" altLang="en-US" sz="1600" dirty="0">
                <a:latin typeface="Meiryo UI"/>
                <a:ea typeface="Meiryo UI"/>
              </a:rPr>
              <a:t>しかしながら、特定健診受診率などの</a:t>
            </a:r>
            <a:r>
              <a:rPr lang="ja-JP" altLang="en-US" sz="1600" b="1" dirty="0">
                <a:latin typeface="Meiryo UI"/>
                <a:ea typeface="Meiryo UI"/>
              </a:rPr>
              <a:t>各健康指標は、依然として全国平均を下回っており、</a:t>
            </a:r>
            <a:endParaRPr lang="en-US" altLang="ja-JP" sz="1600" b="1" dirty="0">
              <a:latin typeface="Meiryo UI"/>
              <a:ea typeface="Meiryo UI"/>
            </a:endParaRPr>
          </a:p>
          <a:p>
            <a:pPr marL="0" marR="0" lvl="0" indent="0" algn="l" defTabSz="957700" rtl="0" eaLnBrk="1" fontAlgn="auto" latinLnBrk="0" hangingPunct="1">
              <a:lnSpc>
                <a:spcPct val="100000"/>
              </a:lnSpc>
              <a:spcBef>
                <a:spcPts val="0"/>
              </a:spcBef>
              <a:spcAft>
                <a:spcPts val="0"/>
              </a:spcAft>
              <a:buClrTx/>
              <a:buSzTx/>
              <a:buFontTx/>
              <a:buNone/>
              <a:tabLst/>
              <a:defRPr/>
            </a:pPr>
            <a:r>
              <a:rPr lang="ja-JP" altLang="en-US" sz="1600" b="1" dirty="0">
                <a:latin typeface="Meiryo UI"/>
                <a:ea typeface="Meiryo UI"/>
              </a:rPr>
              <a:t>　 引き続き健康づくりを進める必要がある。</a:t>
            </a:r>
            <a:endParaRPr lang="en-US" altLang="ja-JP" sz="1600" b="1" dirty="0">
              <a:latin typeface="Meiryo UI"/>
              <a:ea typeface="Meiryo UI"/>
            </a:endParaRPr>
          </a:p>
        </p:txBody>
      </p:sp>
      <p:pic>
        <p:nvPicPr>
          <p:cNvPr id="7" name="図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4276" y="2208365"/>
            <a:ext cx="7223078" cy="2182010"/>
          </a:xfrm>
          <a:prstGeom prst="rect">
            <a:avLst/>
          </a:prstGeom>
        </p:spPr>
      </p:pic>
      <p:pic>
        <p:nvPicPr>
          <p:cNvPr id="8" name="図 7"/>
          <p:cNvPicPr>
            <a:picLocks noChangeAspect="1"/>
          </p:cNvPicPr>
          <p:nvPr/>
        </p:nvPicPr>
        <p:blipFill rotWithShape="1">
          <a:blip r:embed="rId3"/>
          <a:srcRect l="8342" t="39801" r="5190" b="13095"/>
          <a:stretch/>
        </p:blipFill>
        <p:spPr bwMode="auto">
          <a:xfrm>
            <a:off x="713477" y="4402545"/>
            <a:ext cx="7420992" cy="2272892"/>
          </a:xfrm>
          <a:prstGeom prst="rect">
            <a:avLst/>
          </a:prstGeom>
          <a:ln>
            <a:noFill/>
          </a:ln>
          <a:extLst>
            <a:ext uri="{53640926-AAD7-44D8-BBD7-CCE9431645EC}">
              <a14:shadowObscured xmlns:a14="http://schemas.microsoft.com/office/drawing/2010/main"/>
            </a:ext>
          </a:extLst>
        </p:spPr>
      </p:pic>
      <p:sp>
        <p:nvSpPr>
          <p:cNvPr id="9"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232</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
        <p:nvSpPr>
          <p:cNvPr id="10" name="正方形/長方形 9"/>
          <p:cNvSpPr/>
          <p:nvPr/>
        </p:nvSpPr>
        <p:spPr>
          <a:xfrm>
            <a:off x="3852000" y="3888000"/>
            <a:ext cx="612000"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ja-JP" altLang="en-US" sz="900" dirty="0">
                <a:solidFill>
                  <a:schemeClr val="tx1"/>
                </a:solidFill>
                <a:latin typeface="Meiryo UI" panose="020B0604030504040204" pitchFamily="50" charset="-128"/>
                <a:ea typeface="Meiryo UI" panose="020B0604030504040204" pitchFamily="50" charset="-128"/>
              </a:rPr>
              <a:t>（年度）</a:t>
            </a:r>
            <a:endParaRPr kumimoji="1" lang="ja-JP" altLang="en-US" sz="900" dirty="0">
              <a:solidFill>
                <a:schemeClr val="tx1"/>
              </a:solidFill>
              <a:latin typeface="Meiryo UI" panose="020B0604030504040204" pitchFamily="50" charset="-128"/>
              <a:ea typeface="Meiryo UI" panose="020B0604030504040204" pitchFamily="50" charset="-128"/>
            </a:endParaRPr>
          </a:p>
        </p:txBody>
      </p:sp>
      <p:sp>
        <p:nvSpPr>
          <p:cNvPr id="11" name="正方形/長方形 10"/>
          <p:cNvSpPr/>
          <p:nvPr/>
        </p:nvSpPr>
        <p:spPr>
          <a:xfrm>
            <a:off x="7596000" y="3852000"/>
            <a:ext cx="612000"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ja-JP" altLang="en-US" sz="900" dirty="0">
                <a:solidFill>
                  <a:schemeClr val="tx1"/>
                </a:solidFill>
                <a:latin typeface="Meiryo UI" panose="020B0604030504040204" pitchFamily="50" charset="-128"/>
                <a:ea typeface="Meiryo UI" panose="020B0604030504040204" pitchFamily="50" charset="-128"/>
              </a:rPr>
              <a:t>（年度）</a:t>
            </a:r>
            <a:endParaRPr kumimoji="1" lang="ja-JP" altLang="en-US" sz="900" dirty="0">
              <a:solidFill>
                <a:schemeClr val="tx1"/>
              </a:solidFill>
              <a:latin typeface="Meiryo UI" panose="020B0604030504040204" pitchFamily="50" charset="-128"/>
              <a:ea typeface="Meiryo UI" panose="020B0604030504040204" pitchFamily="50" charset="-128"/>
            </a:endParaRPr>
          </a:p>
        </p:txBody>
      </p:sp>
      <p:sp>
        <p:nvSpPr>
          <p:cNvPr id="12" name="正方形/長方形 11"/>
          <p:cNvSpPr/>
          <p:nvPr/>
        </p:nvSpPr>
        <p:spPr>
          <a:xfrm>
            <a:off x="1944000" y="6516000"/>
            <a:ext cx="612000"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ja-JP" altLang="en-US" sz="700" dirty="0">
                <a:solidFill>
                  <a:schemeClr val="tx1"/>
                </a:solidFill>
                <a:latin typeface="Meiryo UI" panose="020B0604030504040204" pitchFamily="50" charset="-128"/>
                <a:ea typeface="Meiryo UI" panose="020B0604030504040204" pitchFamily="50" charset="-128"/>
              </a:rPr>
              <a:t>（年）</a:t>
            </a:r>
            <a:endParaRPr kumimoji="1" lang="ja-JP" altLang="en-US" sz="700" dirty="0">
              <a:solidFill>
                <a:schemeClr val="tx1"/>
              </a:solidFill>
              <a:latin typeface="Meiryo UI" panose="020B0604030504040204" pitchFamily="50" charset="-128"/>
              <a:ea typeface="Meiryo UI" panose="020B0604030504040204" pitchFamily="50" charset="-128"/>
            </a:endParaRPr>
          </a:p>
        </p:txBody>
      </p:sp>
      <p:sp>
        <p:nvSpPr>
          <p:cNvPr id="13" name="正方形/長方形 12"/>
          <p:cNvSpPr/>
          <p:nvPr/>
        </p:nvSpPr>
        <p:spPr>
          <a:xfrm>
            <a:off x="3636000" y="6516000"/>
            <a:ext cx="612000"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ja-JP" altLang="en-US" sz="700" dirty="0">
                <a:solidFill>
                  <a:schemeClr val="tx1"/>
                </a:solidFill>
                <a:latin typeface="Meiryo UI" panose="020B0604030504040204" pitchFamily="50" charset="-128"/>
                <a:ea typeface="Meiryo UI" panose="020B0604030504040204" pitchFamily="50" charset="-128"/>
              </a:rPr>
              <a:t>（年）</a:t>
            </a:r>
            <a:endParaRPr kumimoji="1" lang="ja-JP" altLang="en-US" sz="700" dirty="0">
              <a:solidFill>
                <a:schemeClr val="tx1"/>
              </a:solidFill>
              <a:latin typeface="Meiryo UI" panose="020B0604030504040204" pitchFamily="50" charset="-128"/>
              <a:ea typeface="Meiryo UI" panose="020B0604030504040204" pitchFamily="50" charset="-128"/>
            </a:endParaRPr>
          </a:p>
        </p:txBody>
      </p:sp>
      <p:sp>
        <p:nvSpPr>
          <p:cNvPr id="14" name="正方形/長方形 13"/>
          <p:cNvSpPr/>
          <p:nvPr/>
        </p:nvSpPr>
        <p:spPr>
          <a:xfrm>
            <a:off x="5652000" y="6552000"/>
            <a:ext cx="612000"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ja-JP" altLang="en-US" sz="700" dirty="0">
                <a:solidFill>
                  <a:schemeClr val="tx1"/>
                </a:solidFill>
                <a:latin typeface="Meiryo UI" panose="020B0604030504040204" pitchFamily="50" charset="-128"/>
                <a:ea typeface="Meiryo UI" panose="020B0604030504040204" pitchFamily="50" charset="-128"/>
              </a:rPr>
              <a:t>（年）</a:t>
            </a:r>
            <a:endParaRPr kumimoji="1" lang="ja-JP" altLang="en-US" sz="700" dirty="0">
              <a:solidFill>
                <a:schemeClr val="tx1"/>
              </a:solidFill>
              <a:latin typeface="Meiryo UI" panose="020B0604030504040204" pitchFamily="50" charset="-128"/>
              <a:ea typeface="Meiryo UI" panose="020B0604030504040204" pitchFamily="50" charset="-128"/>
            </a:endParaRPr>
          </a:p>
        </p:txBody>
      </p:sp>
      <p:sp>
        <p:nvSpPr>
          <p:cNvPr id="15" name="正方形/長方形 14"/>
          <p:cNvSpPr/>
          <p:nvPr/>
        </p:nvSpPr>
        <p:spPr>
          <a:xfrm>
            <a:off x="7524000" y="6552000"/>
            <a:ext cx="612000"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ja-JP" altLang="en-US" sz="700" dirty="0">
                <a:solidFill>
                  <a:schemeClr val="tx1"/>
                </a:solidFill>
                <a:latin typeface="Meiryo UI" panose="020B0604030504040204" pitchFamily="50" charset="-128"/>
                <a:ea typeface="Meiryo UI" panose="020B0604030504040204" pitchFamily="50" charset="-128"/>
              </a:rPr>
              <a:t>（年）</a:t>
            </a:r>
            <a:endParaRPr kumimoji="1" lang="ja-JP" altLang="en-US" sz="7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859890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560742" y="1539169"/>
            <a:ext cx="8392190" cy="4104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 name="直線コネクタ 2"/>
          <p:cNvCxnSpPr/>
          <p:nvPr/>
        </p:nvCxnSpPr>
        <p:spPr>
          <a:xfrm>
            <a:off x="601345" y="881955"/>
            <a:ext cx="79413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601346" y="509357"/>
            <a:ext cx="6113353" cy="376385"/>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２　改革前の状況</a:t>
            </a:r>
          </a:p>
        </p:txBody>
      </p:sp>
      <p:sp>
        <p:nvSpPr>
          <p:cNvPr id="11" name="二等辺三角形 10"/>
          <p:cNvSpPr/>
          <p:nvPr/>
        </p:nvSpPr>
        <p:spPr>
          <a:xfrm rot="10800000">
            <a:off x="4017196" y="5774645"/>
            <a:ext cx="1719196" cy="177421"/>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628980" y="6013619"/>
            <a:ext cx="8501924" cy="733534"/>
          </a:xfrm>
          <a:prstGeom prst="rect">
            <a:avLst/>
          </a:prstGeom>
          <a:noFill/>
        </p:spPr>
        <p:txBody>
          <a:bodyPr wrap="square" rtlCol="0">
            <a:spAutoFit/>
          </a:bodyPr>
          <a:lstStyle/>
          <a:p>
            <a:pPr>
              <a:lnSpc>
                <a:spcPts val="2500"/>
              </a:lnSpc>
            </a:pPr>
            <a:r>
              <a:rPr lang="ja-JP" altLang="en-US" b="1" dirty="0">
                <a:latin typeface="メイリオ" panose="020B0604030504040204" pitchFamily="50" charset="-128"/>
                <a:ea typeface="メイリオ" panose="020B0604030504040204" pitchFamily="50" charset="-128"/>
              </a:rPr>
              <a:t>○</a:t>
            </a:r>
            <a:r>
              <a:rPr kumimoji="1" lang="ja-JP" altLang="en-US" b="1" dirty="0">
                <a:latin typeface="メイリオ" panose="020B0604030504040204" pitchFamily="50" charset="-128"/>
                <a:ea typeface="メイリオ" panose="020B0604030504040204" pitchFamily="50" charset="-128"/>
              </a:rPr>
              <a:t>府民の</a:t>
            </a:r>
            <a:r>
              <a:rPr kumimoji="1" lang="en-US" altLang="ja-JP" b="1" dirty="0">
                <a:latin typeface="メイリオ" panose="020B0604030504040204" pitchFamily="50" charset="-128"/>
                <a:ea typeface="メイリオ" panose="020B0604030504040204" pitchFamily="50" charset="-128"/>
              </a:rPr>
              <a:t>QOL</a:t>
            </a:r>
            <a:r>
              <a:rPr kumimoji="1" lang="ja-JP" altLang="en-US" b="1" dirty="0">
                <a:latin typeface="メイリオ" panose="020B0604030504040204" pitchFamily="50" charset="-128"/>
                <a:ea typeface="メイリオ" panose="020B0604030504040204" pitchFamily="50" charset="-128"/>
              </a:rPr>
              <a:t>の向上、医療費の適正化</a:t>
            </a:r>
            <a:r>
              <a:rPr lang="ja-JP" altLang="en-US" dirty="0">
                <a:latin typeface="メイリオ" panose="020B0604030504040204" pitchFamily="50" charset="-128"/>
                <a:ea typeface="メイリオ" panose="020B0604030504040204" pitchFamily="50" charset="-128"/>
              </a:rPr>
              <a:t>の観点から府民の健康状態に課題。</a:t>
            </a:r>
            <a:endParaRPr kumimoji="1" lang="en-US" altLang="ja-JP" dirty="0">
              <a:latin typeface="メイリオ" panose="020B0604030504040204" pitchFamily="50" charset="-128"/>
              <a:ea typeface="メイリオ" panose="020B0604030504040204" pitchFamily="50" charset="-128"/>
            </a:endParaRPr>
          </a:p>
          <a:p>
            <a:pPr>
              <a:lnSpc>
                <a:spcPts val="2500"/>
              </a:lnSpc>
            </a:pPr>
            <a:r>
              <a:rPr lang="ja-JP" altLang="en-US"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ライフステージに応じた疾病予防・健康づくりが重要。</a:t>
            </a:r>
            <a:endParaRPr lang="en-US" altLang="ja-JP" b="1" dirty="0">
              <a:latin typeface="メイリオ" panose="020B0604030504040204" pitchFamily="50" charset="-128"/>
              <a:ea typeface="メイリオ" panose="020B0604030504040204" pitchFamily="50" charset="-128"/>
            </a:endParaRPr>
          </a:p>
        </p:txBody>
      </p:sp>
      <p:sp>
        <p:nvSpPr>
          <p:cNvPr id="23" name="テキスト ボックス 22"/>
          <p:cNvSpPr txBox="1"/>
          <p:nvPr/>
        </p:nvSpPr>
        <p:spPr>
          <a:xfrm>
            <a:off x="560741" y="1662958"/>
            <a:ext cx="8392190" cy="4042132"/>
          </a:xfrm>
          <a:prstGeom prst="rect">
            <a:avLst/>
          </a:prstGeom>
          <a:noFill/>
        </p:spPr>
        <p:txBody>
          <a:bodyPr wrap="square" rtlCol="0">
            <a:spAutoFit/>
          </a:bodyPr>
          <a:lstStyle/>
          <a:p>
            <a:pPr>
              <a:lnSpc>
                <a:spcPts val="2200"/>
              </a:lnSpc>
            </a:pPr>
            <a:r>
              <a:rPr lang="en-US" altLang="ja-JP" sz="1600" b="1" dirty="0">
                <a:latin typeface="メイリオ" panose="020B0604030504040204" pitchFamily="50" charset="-128"/>
                <a:ea typeface="メイリオ" panose="020B0604030504040204" pitchFamily="50" charset="-128"/>
              </a:rPr>
              <a:t>【</a:t>
            </a:r>
            <a:r>
              <a:rPr lang="ja-JP" altLang="en-US" sz="1600" b="1" dirty="0">
                <a:latin typeface="メイリオ" panose="020B0604030504040204" pitchFamily="50" charset="-128"/>
                <a:ea typeface="メイリオ" panose="020B0604030504040204" pitchFamily="50" charset="-128"/>
              </a:rPr>
              <a:t>平均寿命・健康寿命</a:t>
            </a:r>
            <a:r>
              <a:rPr lang="en-US" altLang="ja-JP" sz="1600" b="1" dirty="0">
                <a:latin typeface="メイリオ" panose="020B0604030504040204" pitchFamily="50" charset="-128"/>
                <a:ea typeface="メイリオ" panose="020B0604030504040204" pitchFamily="50" charset="-128"/>
              </a:rPr>
              <a:t>】</a:t>
            </a:r>
          </a:p>
          <a:p>
            <a:pPr>
              <a:lnSpc>
                <a:spcPts val="2200"/>
              </a:lnSpc>
            </a:pPr>
            <a:r>
              <a:rPr lang="ja-JP" altLang="en-US" sz="1600" dirty="0">
                <a:latin typeface="メイリオ" panose="020B0604030504040204" pitchFamily="50" charset="-128"/>
                <a:ea typeface="メイリオ" panose="020B0604030504040204" pitchFamily="50" charset="-128"/>
              </a:rPr>
              <a:t>　○大阪府民の</a:t>
            </a:r>
            <a:r>
              <a:rPr lang="ja-JP" altLang="en-US" sz="1600" b="1" dirty="0">
                <a:latin typeface="メイリオ" panose="020B0604030504040204" pitchFamily="50" charset="-128"/>
                <a:ea typeface="メイリオ" panose="020B0604030504040204" pitchFamily="50" charset="-128"/>
              </a:rPr>
              <a:t>平均寿命・健康寿命は全国に比べて短い。</a:t>
            </a:r>
            <a:endParaRPr lang="en-US" altLang="ja-JP" sz="1600" dirty="0">
              <a:latin typeface="メイリオ" panose="020B0604030504040204" pitchFamily="50" charset="-128"/>
              <a:ea typeface="メイリオ" panose="020B0604030504040204" pitchFamily="50" charset="-128"/>
            </a:endParaRPr>
          </a:p>
          <a:p>
            <a:pPr>
              <a:lnSpc>
                <a:spcPts val="600"/>
              </a:lnSpc>
            </a:pPr>
            <a:endParaRPr lang="en-US" altLang="ja-JP" sz="1600" dirty="0">
              <a:latin typeface="メイリオ" panose="020B0604030504040204" pitchFamily="50" charset="-128"/>
              <a:ea typeface="メイリオ" panose="020B0604030504040204" pitchFamily="50" charset="-128"/>
            </a:endParaRPr>
          </a:p>
          <a:p>
            <a:pPr>
              <a:lnSpc>
                <a:spcPts val="2200"/>
              </a:lnSpc>
            </a:pPr>
            <a:r>
              <a:rPr lang="en-US" altLang="ja-JP" sz="1600" b="1" dirty="0">
                <a:latin typeface="メイリオ" panose="020B0604030504040204" pitchFamily="50" charset="-128"/>
                <a:ea typeface="メイリオ" panose="020B0604030504040204" pitchFamily="50" charset="-128"/>
              </a:rPr>
              <a:t>【</a:t>
            </a:r>
            <a:r>
              <a:rPr lang="ja-JP" altLang="en-US" sz="1600" b="1" dirty="0">
                <a:latin typeface="メイリオ" panose="020B0604030504040204" pitchFamily="50" charset="-128"/>
                <a:ea typeface="メイリオ" panose="020B0604030504040204" pitchFamily="50" charset="-128"/>
              </a:rPr>
              <a:t>死因・疾病構造</a:t>
            </a:r>
            <a:r>
              <a:rPr lang="en-US" altLang="ja-JP" sz="1600" b="1" dirty="0">
                <a:latin typeface="メイリオ" panose="020B0604030504040204" pitchFamily="50" charset="-128"/>
                <a:ea typeface="メイリオ" panose="020B0604030504040204" pitchFamily="50" charset="-128"/>
              </a:rPr>
              <a:t>】</a:t>
            </a:r>
          </a:p>
          <a:p>
            <a:pPr>
              <a:lnSpc>
                <a:spcPts val="2200"/>
              </a:lnSpc>
            </a:pPr>
            <a:r>
              <a:rPr lang="ja-JP" altLang="en-US" sz="1600" dirty="0">
                <a:latin typeface="メイリオ" panose="020B0604030504040204" pitchFamily="50" charset="-128"/>
                <a:ea typeface="メイリオ" panose="020B0604030504040204" pitchFamily="50" charset="-128"/>
              </a:rPr>
              <a:t>　○府民の主な死因は</a:t>
            </a:r>
            <a:r>
              <a:rPr lang="ja-JP" altLang="en-US" sz="1600" b="1" dirty="0">
                <a:latin typeface="メイリオ" panose="020B0604030504040204" pitchFamily="50" charset="-128"/>
                <a:ea typeface="メイリオ" panose="020B0604030504040204" pitchFamily="50" charset="-128"/>
              </a:rPr>
              <a:t>「悪性腫瘍（がん）」</a:t>
            </a:r>
            <a:r>
              <a:rPr lang="ja-JP" altLang="en-US" sz="1600" dirty="0">
                <a:latin typeface="メイリオ" panose="020B0604030504040204" pitchFamily="50" charset="-128"/>
                <a:ea typeface="メイリオ" panose="020B0604030504040204" pitchFamily="50" charset="-128"/>
              </a:rPr>
              <a:t>。がんによる死亡率は全国より高い。</a:t>
            </a:r>
            <a:endParaRPr lang="en-US" altLang="ja-JP" sz="1600" dirty="0">
              <a:latin typeface="メイリオ" panose="020B0604030504040204" pitchFamily="50" charset="-128"/>
              <a:ea typeface="メイリオ" panose="020B0604030504040204" pitchFamily="50" charset="-128"/>
            </a:endParaRPr>
          </a:p>
          <a:p>
            <a:pPr>
              <a:lnSpc>
                <a:spcPts val="2200"/>
              </a:lnSpc>
            </a:pPr>
            <a:r>
              <a:rPr lang="ja-JP" altLang="en-US" sz="1600" dirty="0">
                <a:latin typeface="メイリオ" panose="020B0604030504040204" pitchFamily="50" charset="-128"/>
                <a:ea typeface="メイリオ" panose="020B0604030504040204" pitchFamily="50" charset="-128"/>
              </a:rPr>
              <a:t>　○その他の疾病構造を見ても、</a:t>
            </a:r>
            <a:r>
              <a:rPr lang="ja-JP" altLang="en-US" sz="1600" b="1" dirty="0">
                <a:latin typeface="メイリオ" panose="020B0604030504040204" pitchFamily="50" charset="-128"/>
                <a:ea typeface="メイリオ" panose="020B0604030504040204" pitchFamily="50" charset="-128"/>
              </a:rPr>
              <a:t>がんを含めた生活習慣病が死因の過半</a:t>
            </a:r>
            <a:r>
              <a:rPr lang="ja-JP" altLang="en-US" sz="1600" dirty="0">
                <a:latin typeface="メイリオ" panose="020B0604030504040204" pitchFamily="50" charset="-128"/>
                <a:ea typeface="メイリオ" panose="020B0604030504040204" pitchFamily="50" charset="-128"/>
              </a:rPr>
              <a:t>を占める。</a:t>
            </a:r>
            <a:endParaRPr lang="en-US" altLang="ja-JP" sz="1600" dirty="0">
              <a:latin typeface="メイリオ" panose="020B0604030504040204" pitchFamily="50" charset="-128"/>
              <a:ea typeface="メイリオ" panose="020B0604030504040204" pitchFamily="50" charset="-128"/>
            </a:endParaRPr>
          </a:p>
          <a:p>
            <a:pPr>
              <a:lnSpc>
                <a:spcPts val="600"/>
              </a:lnSpc>
            </a:pPr>
            <a:endParaRPr lang="en-US" altLang="ja-JP" sz="1600" dirty="0">
              <a:latin typeface="メイリオ" panose="020B0604030504040204" pitchFamily="50" charset="-128"/>
              <a:ea typeface="メイリオ" panose="020B0604030504040204" pitchFamily="50" charset="-128"/>
            </a:endParaRPr>
          </a:p>
          <a:p>
            <a:pPr>
              <a:lnSpc>
                <a:spcPts val="2200"/>
              </a:lnSpc>
            </a:pPr>
            <a:r>
              <a:rPr lang="en-US" altLang="ja-JP" sz="1600" b="1" dirty="0">
                <a:latin typeface="メイリオ" panose="020B0604030504040204" pitchFamily="50" charset="-128"/>
                <a:ea typeface="メイリオ" panose="020B0604030504040204" pitchFamily="50" charset="-128"/>
              </a:rPr>
              <a:t>【</a:t>
            </a:r>
            <a:r>
              <a:rPr lang="ja-JP" altLang="en-US" sz="1600" b="1" dirty="0">
                <a:latin typeface="メイリオ" panose="020B0604030504040204" pitchFamily="50" charset="-128"/>
                <a:ea typeface="メイリオ" panose="020B0604030504040204" pitchFamily="50" charset="-128"/>
              </a:rPr>
              <a:t>検診・健診受診</a:t>
            </a:r>
            <a:r>
              <a:rPr lang="en-US" altLang="ja-JP" sz="1600" b="1" dirty="0">
                <a:latin typeface="メイリオ" panose="020B0604030504040204" pitchFamily="50" charset="-128"/>
                <a:ea typeface="メイリオ" panose="020B0604030504040204" pitchFamily="50" charset="-128"/>
              </a:rPr>
              <a:t>】</a:t>
            </a:r>
          </a:p>
          <a:p>
            <a:pPr>
              <a:lnSpc>
                <a:spcPts val="2200"/>
              </a:lnSpc>
            </a:pPr>
            <a:r>
              <a:rPr lang="ja-JP" altLang="en-US" sz="1600" dirty="0">
                <a:latin typeface="メイリオ" panose="020B0604030504040204" pitchFamily="50" charset="-128"/>
                <a:ea typeface="メイリオ" panose="020B0604030504040204" pitchFamily="50" charset="-128"/>
              </a:rPr>
              <a:t>　○診断を早めることで生存率を上げられる「</a:t>
            </a:r>
            <a:r>
              <a:rPr lang="ja-JP" altLang="en-US" sz="1600" b="1" dirty="0">
                <a:latin typeface="メイリオ" panose="020B0604030504040204" pitchFamily="50" charset="-128"/>
                <a:ea typeface="メイリオ" panose="020B0604030504040204" pitchFamily="50" charset="-128"/>
              </a:rPr>
              <a:t>がん検診受診率」は全国に比べて</a:t>
            </a:r>
            <a:endParaRPr lang="en-US" altLang="ja-JP" sz="1600" b="1" dirty="0">
              <a:latin typeface="メイリオ" panose="020B0604030504040204" pitchFamily="50" charset="-128"/>
              <a:ea typeface="メイリオ" panose="020B0604030504040204" pitchFamily="50" charset="-128"/>
            </a:endParaRPr>
          </a:p>
          <a:p>
            <a:pPr>
              <a:lnSpc>
                <a:spcPts val="2200"/>
              </a:lnSpc>
            </a:pPr>
            <a:r>
              <a:rPr lang="ja-JP" altLang="en-US" sz="1600" b="1" dirty="0">
                <a:latin typeface="メイリオ" panose="020B0604030504040204" pitchFamily="50" charset="-128"/>
                <a:ea typeface="メイリオ" panose="020B0604030504040204" pitchFamily="50" charset="-128"/>
              </a:rPr>
              <a:t>　　低く、府内の地域差がある。</a:t>
            </a:r>
            <a:endParaRPr lang="en-US" altLang="ja-JP" sz="1600" b="1" dirty="0">
              <a:latin typeface="メイリオ" panose="020B0604030504040204" pitchFamily="50" charset="-128"/>
              <a:ea typeface="メイリオ" panose="020B0604030504040204" pitchFamily="50" charset="-128"/>
            </a:endParaRPr>
          </a:p>
          <a:p>
            <a:pPr>
              <a:lnSpc>
                <a:spcPts val="2200"/>
              </a:lnSpc>
            </a:pPr>
            <a:r>
              <a:rPr lang="ja-JP" altLang="en-US" sz="1600" dirty="0">
                <a:latin typeface="メイリオ" panose="020B0604030504040204" pitchFamily="50" charset="-128"/>
                <a:ea typeface="メイリオ" panose="020B0604030504040204" pitchFamily="50" charset="-128"/>
              </a:rPr>
              <a:t>　○同様に、慢性的に健康を損ない心筋梗塞等の原因となる生活習慣病に対する</a:t>
            </a:r>
            <a:endParaRPr lang="en-US" altLang="ja-JP" sz="1600" dirty="0">
              <a:latin typeface="メイリオ" panose="020B0604030504040204" pitchFamily="50" charset="-128"/>
              <a:ea typeface="メイリオ" panose="020B0604030504040204" pitchFamily="50" charset="-128"/>
            </a:endParaRPr>
          </a:p>
          <a:p>
            <a:pPr>
              <a:lnSpc>
                <a:spcPts val="2200"/>
              </a:lnSpc>
            </a:pPr>
            <a:r>
              <a:rPr lang="ja-JP" altLang="en-US" sz="1600" dirty="0">
                <a:latin typeface="メイリオ" panose="020B0604030504040204" pitchFamily="50" charset="-128"/>
                <a:ea typeface="メイリオ" panose="020B0604030504040204" pitchFamily="50" charset="-128"/>
              </a:rPr>
              <a:t>　　</a:t>
            </a:r>
            <a:r>
              <a:rPr lang="ja-JP" altLang="en-US" sz="1600" b="1" dirty="0">
                <a:latin typeface="メイリオ" panose="020B0604030504040204" pitchFamily="50" charset="-128"/>
                <a:ea typeface="メイリオ" panose="020B0604030504040204" pitchFamily="50" charset="-128"/>
              </a:rPr>
              <a:t>特定健診の受診率も低く、府内で地域差がある。</a:t>
            </a:r>
            <a:endParaRPr lang="en-US" altLang="ja-JP" sz="1600" b="1" dirty="0">
              <a:latin typeface="メイリオ" panose="020B0604030504040204" pitchFamily="50" charset="-128"/>
              <a:ea typeface="メイリオ" panose="020B0604030504040204" pitchFamily="50" charset="-128"/>
            </a:endParaRPr>
          </a:p>
          <a:p>
            <a:pPr>
              <a:lnSpc>
                <a:spcPts val="600"/>
              </a:lnSpc>
            </a:pPr>
            <a:endParaRPr lang="en-US" altLang="ja-JP" sz="1600" b="1" dirty="0">
              <a:latin typeface="メイリオ" panose="020B0604030504040204" pitchFamily="50" charset="-128"/>
              <a:ea typeface="メイリオ" panose="020B0604030504040204" pitchFamily="50" charset="-128"/>
            </a:endParaRPr>
          </a:p>
          <a:p>
            <a:pPr>
              <a:lnSpc>
                <a:spcPts val="2200"/>
              </a:lnSpc>
            </a:pPr>
            <a:r>
              <a:rPr lang="en-US" altLang="ja-JP" sz="1600" b="1" dirty="0">
                <a:latin typeface="メイリオ" panose="020B0604030504040204" pitchFamily="50" charset="-128"/>
                <a:ea typeface="メイリオ" panose="020B0604030504040204" pitchFamily="50" charset="-128"/>
              </a:rPr>
              <a:t>【</a:t>
            </a:r>
            <a:r>
              <a:rPr lang="ja-JP" altLang="en-US" sz="1600" b="1" dirty="0">
                <a:latin typeface="メイリオ" panose="020B0604030504040204" pitchFamily="50" charset="-128"/>
                <a:ea typeface="メイリオ" panose="020B0604030504040204" pitchFamily="50" charset="-128"/>
              </a:rPr>
              <a:t>一人あたりの医療費</a:t>
            </a:r>
            <a:r>
              <a:rPr lang="en-US" altLang="ja-JP" sz="1600" b="1" dirty="0">
                <a:latin typeface="メイリオ" panose="020B0604030504040204" pitchFamily="50" charset="-128"/>
                <a:ea typeface="メイリオ" panose="020B0604030504040204" pitchFamily="50" charset="-128"/>
              </a:rPr>
              <a:t>】</a:t>
            </a:r>
          </a:p>
          <a:p>
            <a:pPr>
              <a:lnSpc>
                <a:spcPts val="2200"/>
              </a:lnSpc>
            </a:pPr>
            <a:r>
              <a:rPr lang="ja-JP" altLang="en-US" sz="1600" dirty="0">
                <a:latin typeface="メイリオ" panose="020B0604030504040204" pitchFamily="50" charset="-128"/>
                <a:ea typeface="メイリオ" panose="020B0604030504040204" pitchFamily="50" charset="-128"/>
              </a:rPr>
              <a:t>　○少子高齢化が進展する中、</a:t>
            </a:r>
            <a:r>
              <a:rPr lang="ja-JP" altLang="en-US" sz="1600" b="1" dirty="0">
                <a:latin typeface="メイリオ" panose="020B0604030504040204" pitchFamily="50" charset="-128"/>
                <a:ea typeface="メイリオ" panose="020B0604030504040204" pitchFamily="50" charset="-128"/>
              </a:rPr>
              <a:t>一人あたりの医療費も全国と比べて高く</a:t>
            </a:r>
            <a:r>
              <a:rPr lang="ja-JP" altLang="en-US" sz="1600" dirty="0">
                <a:latin typeface="メイリオ" panose="020B0604030504040204" pitchFamily="50" charset="-128"/>
                <a:ea typeface="メイリオ" panose="020B0604030504040204" pitchFamily="50" charset="-128"/>
              </a:rPr>
              <a:t>、特に</a:t>
            </a:r>
            <a:r>
              <a:rPr lang="en-US" altLang="ja-JP" sz="1600" dirty="0">
                <a:latin typeface="メイリオ" panose="020B0604030504040204" pitchFamily="50" charset="-128"/>
                <a:ea typeface="メイリオ" panose="020B0604030504040204" pitchFamily="50" charset="-128"/>
              </a:rPr>
              <a:t>75</a:t>
            </a:r>
            <a:r>
              <a:rPr lang="ja-JP" altLang="en-US" sz="1600" dirty="0">
                <a:latin typeface="メイリオ" panose="020B0604030504040204" pitchFamily="50" charset="-128"/>
                <a:ea typeface="メイリオ" panose="020B0604030504040204" pitchFamily="50" charset="-128"/>
              </a:rPr>
              <a:t>歳以上の</a:t>
            </a:r>
            <a:endParaRPr lang="en-US" altLang="ja-JP" sz="1600" dirty="0">
              <a:latin typeface="メイリオ" panose="020B0604030504040204" pitchFamily="50" charset="-128"/>
              <a:ea typeface="メイリオ" panose="020B0604030504040204" pitchFamily="50" charset="-128"/>
            </a:endParaRPr>
          </a:p>
          <a:p>
            <a:pPr>
              <a:lnSpc>
                <a:spcPts val="2200"/>
              </a:lnSpc>
            </a:pPr>
            <a:r>
              <a:rPr lang="ja-JP" altLang="en-US" sz="1600" dirty="0">
                <a:latin typeface="メイリオ" panose="020B0604030504040204" pitchFamily="50" charset="-128"/>
                <a:ea typeface="メイリオ" panose="020B0604030504040204" pitchFamily="50" charset="-128"/>
              </a:rPr>
              <a:t>　　後期高齢者の場合は、より高まる傾向。</a:t>
            </a:r>
            <a:endParaRPr lang="en-US" altLang="ja-JP" sz="1600" dirty="0">
              <a:latin typeface="メイリオ" panose="020B0604030504040204" pitchFamily="50" charset="-128"/>
              <a:ea typeface="メイリオ" panose="020B0604030504040204" pitchFamily="50" charset="-128"/>
            </a:endParaRPr>
          </a:p>
        </p:txBody>
      </p:sp>
      <p:sp>
        <p:nvSpPr>
          <p:cNvPr id="9" name="テキスト ボックス 8"/>
          <p:cNvSpPr txBox="1"/>
          <p:nvPr/>
        </p:nvSpPr>
        <p:spPr>
          <a:xfrm>
            <a:off x="642076" y="1169937"/>
            <a:ext cx="4720056" cy="369332"/>
          </a:xfrm>
          <a:prstGeom prst="rect">
            <a:avLst/>
          </a:prstGeom>
          <a:noFill/>
        </p:spPr>
        <p:txBody>
          <a:bodyPr wrap="square" rtlCol="0">
            <a:spAutoFit/>
          </a:bodyPr>
          <a:lstStyle/>
          <a:p>
            <a:r>
              <a:rPr lang="ja-JP" altLang="en-US" b="1" dirty="0">
                <a:latin typeface="メイリオ" panose="020B0604030504040204" pitchFamily="50" charset="-128"/>
                <a:ea typeface="メイリオ" panose="020B0604030504040204" pitchFamily="50" charset="-128"/>
              </a:rPr>
              <a:t>現状・課題（まとめ）</a:t>
            </a:r>
            <a:endParaRPr kumimoji="1" lang="ja-JP" altLang="en-US" b="1" dirty="0">
              <a:latin typeface="メイリオ" panose="020B0604030504040204" pitchFamily="50" charset="-128"/>
              <a:ea typeface="メイリオ" panose="020B0604030504040204" pitchFamily="50" charset="-128"/>
            </a:endParaRPr>
          </a:p>
        </p:txBody>
      </p:sp>
      <p:sp>
        <p:nvSpPr>
          <p:cNvPr id="13" name="正方形/長方形 12"/>
          <p:cNvSpPr/>
          <p:nvPr/>
        </p:nvSpPr>
        <p:spPr>
          <a:xfrm>
            <a:off x="560741" y="1089684"/>
            <a:ext cx="68239" cy="36933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214</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204357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765114" y="4516220"/>
            <a:ext cx="8303821" cy="215921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765113" y="1414280"/>
            <a:ext cx="8303821" cy="2573402"/>
          </a:xfrm>
          <a:prstGeom prst="rect">
            <a:avLst/>
          </a:prstGeom>
          <a:solidFill>
            <a:schemeClr val="bg1">
              <a:lumMod val="85000"/>
            </a:schemeClr>
          </a:solidFill>
        </p:spPr>
        <p:txBody>
          <a:bodyPr wrap="square" rtlCol="0">
            <a:spAutoFit/>
          </a:bodyPr>
          <a:lstStyle/>
          <a:p>
            <a:endParaRPr kumimoji="1" lang="ja-JP" altLang="en-US" dirty="0"/>
          </a:p>
        </p:txBody>
      </p:sp>
      <p:cxnSp>
        <p:nvCxnSpPr>
          <p:cNvPr id="3" name="直線コネクタ 2"/>
          <p:cNvCxnSpPr/>
          <p:nvPr/>
        </p:nvCxnSpPr>
        <p:spPr>
          <a:xfrm>
            <a:off x="601345" y="881955"/>
            <a:ext cx="79413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601346" y="509357"/>
            <a:ext cx="6113353" cy="376385"/>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２　改革前の状況</a:t>
            </a:r>
          </a:p>
        </p:txBody>
      </p:sp>
      <p:pic>
        <p:nvPicPr>
          <p:cNvPr id="10" name="図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03557" y="4596878"/>
            <a:ext cx="4889666" cy="1858035"/>
          </a:xfrm>
          <a:prstGeom prst="rect">
            <a:avLst/>
          </a:prstGeom>
        </p:spPr>
      </p:pic>
      <p:sp>
        <p:nvSpPr>
          <p:cNvPr id="12" name="テキスト ボックス 11"/>
          <p:cNvSpPr txBox="1"/>
          <p:nvPr/>
        </p:nvSpPr>
        <p:spPr>
          <a:xfrm>
            <a:off x="970254" y="4594945"/>
            <a:ext cx="2958238" cy="2092881"/>
          </a:xfrm>
          <a:prstGeom prst="rect">
            <a:avLst/>
          </a:prstGeom>
          <a:noFill/>
        </p:spPr>
        <p:txBody>
          <a:bodyPr wrap="square" rtlCol="0">
            <a:spAutoFit/>
          </a:bodyPr>
          <a:lstStyle/>
          <a:p>
            <a:pPr>
              <a:lnSpc>
                <a:spcPts val="1800"/>
              </a:lnSpc>
            </a:pPr>
            <a:r>
              <a:rPr lang="ja-JP" altLang="en-US" sz="1400" dirty="0">
                <a:latin typeface="メイリオ" panose="020B0604030504040204" pitchFamily="50" charset="-128"/>
                <a:ea typeface="メイリオ" panose="020B0604030504040204" pitchFamily="50" charset="-128"/>
              </a:rPr>
              <a:t>◆府民の死亡原因は、全国と</a:t>
            </a:r>
            <a:endParaRPr lang="en-US" altLang="ja-JP" sz="1400" dirty="0">
              <a:latin typeface="メイリオ" panose="020B0604030504040204" pitchFamily="50" charset="-128"/>
              <a:ea typeface="メイリオ" panose="020B0604030504040204" pitchFamily="50" charset="-128"/>
            </a:endParaRPr>
          </a:p>
          <a:p>
            <a:pPr>
              <a:lnSpc>
                <a:spcPts val="1800"/>
              </a:lnSpc>
            </a:pPr>
            <a:r>
              <a:rPr lang="ja-JP" altLang="en-US" sz="1400" dirty="0">
                <a:latin typeface="メイリオ" panose="020B0604030504040204" pitchFamily="50" charset="-128"/>
                <a:ea typeface="メイリオ" panose="020B0604030504040204" pitchFamily="50" charset="-128"/>
              </a:rPr>
              <a:t>　ほぼ同様の傾向。</a:t>
            </a:r>
            <a:endParaRPr lang="en-US" altLang="ja-JP" sz="1400" dirty="0">
              <a:latin typeface="メイリオ" panose="020B0604030504040204" pitchFamily="50" charset="-128"/>
              <a:ea typeface="メイリオ" panose="020B0604030504040204" pitchFamily="50" charset="-128"/>
            </a:endParaRPr>
          </a:p>
          <a:p>
            <a:pPr>
              <a:lnSpc>
                <a:spcPts val="600"/>
              </a:lnSpc>
            </a:pPr>
            <a:endParaRPr lang="en-US" altLang="ja-JP" sz="1400" dirty="0">
              <a:latin typeface="メイリオ" panose="020B0604030504040204" pitchFamily="50" charset="-128"/>
              <a:ea typeface="メイリオ" panose="020B0604030504040204" pitchFamily="50" charset="-128"/>
            </a:endParaRPr>
          </a:p>
          <a:p>
            <a:pPr>
              <a:lnSpc>
                <a:spcPts val="1800"/>
              </a:lnSpc>
            </a:pPr>
            <a:r>
              <a:rPr lang="ja-JP" altLang="en-US" sz="1400" dirty="0">
                <a:latin typeface="メイリオ" panose="020B0604030504040204" pitchFamily="50" charset="-128"/>
                <a:ea typeface="メイリオ" panose="020B0604030504040204" pitchFamily="50" charset="-128"/>
              </a:rPr>
              <a:t>◆トップは悪性腫瘍。その割合</a:t>
            </a:r>
            <a:endParaRPr lang="en-US" altLang="ja-JP" sz="1400" dirty="0">
              <a:latin typeface="メイリオ" panose="020B0604030504040204" pitchFamily="50" charset="-128"/>
              <a:ea typeface="メイリオ" panose="020B0604030504040204" pitchFamily="50" charset="-128"/>
            </a:endParaRPr>
          </a:p>
          <a:p>
            <a:pPr>
              <a:lnSpc>
                <a:spcPts val="1800"/>
              </a:lnSpc>
            </a:pPr>
            <a:r>
              <a:rPr lang="ja-JP" altLang="en-US" sz="1400" dirty="0">
                <a:latin typeface="メイリオ" panose="020B0604030504040204" pitchFamily="50" charset="-128"/>
                <a:ea typeface="メイリオ" panose="020B0604030504040204" pitchFamily="50" charset="-128"/>
              </a:rPr>
              <a:t>　は全国よりやや高く、昭和</a:t>
            </a:r>
            <a:r>
              <a:rPr lang="en-US" altLang="ja-JP" sz="1400" dirty="0">
                <a:latin typeface="メイリオ" panose="020B0604030504040204" pitchFamily="50" charset="-128"/>
                <a:ea typeface="メイリオ" panose="020B0604030504040204" pitchFamily="50" charset="-128"/>
              </a:rPr>
              <a:t>50</a:t>
            </a:r>
          </a:p>
          <a:p>
            <a:pPr>
              <a:lnSpc>
                <a:spcPts val="1800"/>
              </a:lnSpc>
            </a:pPr>
            <a:r>
              <a:rPr lang="ja-JP" altLang="en-US" sz="1400" dirty="0">
                <a:latin typeface="メイリオ" panose="020B0604030504040204" pitchFamily="50" charset="-128"/>
                <a:ea typeface="メイリオ" panose="020B0604030504040204" pitchFamily="50" charset="-128"/>
              </a:rPr>
              <a:t>　年以降３倍近くに伸びている。</a:t>
            </a:r>
            <a:endParaRPr lang="en-US" altLang="ja-JP" sz="1400" dirty="0">
              <a:latin typeface="メイリオ" panose="020B0604030504040204" pitchFamily="50" charset="-128"/>
              <a:ea typeface="メイリオ" panose="020B0604030504040204" pitchFamily="50" charset="-128"/>
            </a:endParaRPr>
          </a:p>
          <a:p>
            <a:pPr>
              <a:lnSpc>
                <a:spcPts val="600"/>
              </a:lnSpc>
            </a:pPr>
            <a:endParaRPr lang="en-US" altLang="ja-JP" sz="1400" dirty="0">
              <a:latin typeface="メイリオ" panose="020B0604030504040204" pitchFamily="50" charset="-128"/>
              <a:ea typeface="メイリオ" panose="020B0604030504040204" pitchFamily="50" charset="-128"/>
            </a:endParaRPr>
          </a:p>
          <a:p>
            <a:pPr>
              <a:lnSpc>
                <a:spcPts val="1800"/>
              </a:lnSpc>
            </a:pPr>
            <a:r>
              <a:rPr lang="ja-JP" altLang="en-US" sz="1400" dirty="0">
                <a:latin typeface="メイリオ" panose="020B0604030504040204" pitchFamily="50" charset="-128"/>
                <a:ea typeface="メイリオ" panose="020B0604030504040204" pitchFamily="50" charset="-128"/>
              </a:rPr>
              <a:t>◆同じ生活習慣病である心疾患、</a:t>
            </a:r>
            <a:endParaRPr lang="en-US" altLang="ja-JP" sz="1400" dirty="0">
              <a:latin typeface="メイリオ" panose="020B0604030504040204" pitchFamily="50" charset="-128"/>
              <a:ea typeface="メイリオ" panose="020B0604030504040204" pitchFamily="50" charset="-128"/>
            </a:endParaRPr>
          </a:p>
          <a:p>
            <a:pPr>
              <a:lnSpc>
                <a:spcPts val="1800"/>
              </a:lnSpc>
            </a:pPr>
            <a:r>
              <a:rPr lang="ja-JP" altLang="en-US" sz="1400" dirty="0">
                <a:latin typeface="メイリオ" panose="020B0604030504040204" pitchFamily="50" charset="-128"/>
                <a:ea typeface="メイリオ" panose="020B0604030504040204" pitchFamily="50" charset="-128"/>
              </a:rPr>
              <a:t>　脳血管疾患とあわせて約半分</a:t>
            </a:r>
            <a:endParaRPr lang="en-US" altLang="ja-JP" sz="1400" dirty="0">
              <a:latin typeface="メイリオ" panose="020B0604030504040204" pitchFamily="50" charset="-128"/>
              <a:ea typeface="メイリオ" panose="020B0604030504040204" pitchFamily="50" charset="-128"/>
            </a:endParaRPr>
          </a:p>
          <a:p>
            <a:pPr>
              <a:lnSpc>
                <a:spcPts val="1800"/>
              </a:lnSpc>
            </a:pPr>
            <a:r>
              <a:rPr lang="ja-JP" altLang="en-US" sz="1400" dirty="0">
                <a:latin typeface="メイリオ" panose="020B0604030504040204" pitchFamily="50" charset="-128"/>
                <a:ea typeface="メイリオ" panose="020B0604030504040204" pitchFamily="50" charset="-128"/>
              </a:rPr>
              <a:t>　を占める。</a:t>
            </a:r>
            <a:endParaRPr lang="en-US" altLang="ja-JP" sz="1400" dirty="0">
              <a:latin typeface="メイリオ" panose="020B0604030504040204" pitchFamily="50" charset="-128"/>
              <a:ea typeface="メイリオ" panose="020B0604030504040204" pitchFamily="50" charset="-128"/>
            </a:endParaRPr>
          </a:p>
        </p:txBody>
      </p:sp>
      <p:sp>
        <p:nvSpPr>
          <p:cNvPr id="17" name="テキスト ボックス 16"/>
          <p:cNvSpPr txBox="1"/>
          <p:nvPr/>
        </p:nvSpPr>
        <p:spPr>
          <a:xfrm>
            <a:off x="946615" y="1523903"/>
            <a:ext cx="2892909" cy="2477601"/>
          </a:xfrm>
          <a:prstGeom prst="rect">
            <a:avLst/>
          </a:prstGeom>
          <a:noFill/>
        </p:spPr>
        <p:txBody>
          <a:bodyPr wrap="square" rtlCol="0">
            <a:spAutoFit/>
          </a:bodyPr>
          <a:lstStyle/>
          <a:p>
            <a:pPr>
              <a:lnSpc>
                <a:spcPts val="1800"/>
              </a:lnSpc>
            </a:pPr>
            <a:r>
              <a:rPr lang="ja-JP" altLang="en-US" sz="1400" dirty="0">
                <a:latin typeface="メイリオ" panose="020B0604030504040204" pitchFamily="50" charset="-128"/>
                <a:ea typeface="メイリオ" panose="020B0604030504040204" pitchFamily="50" charset="-128"/>
              </a:rPr>
              <a:t>◆</a:t>
            </a:r>
            <a:r>
              <a:rPr kumimoji="1" lang="ja-JP" altLang="en-US" sz="1400" dirty="0">
                <a:latin typeface="メイリオ" panose="020B0604030504040204" pitchFamily="50" charset="-128"/>
                <a:ea typeface="メイリオ" panose="020B0604030504040204" pitchFamily="50" charset="-128"/>
              </a:rPr>
              <a:t>平均寿命・健康寿命ともに全国</a:t>
            </a:r>
            <a:endParaRPr kumimoji="1" lang="en-US" altLang="ja-JP" sz="1400" dirty="0">
              <a:latin typeface="メイリオ" panose="020B0604030504040204" pitchFamily="50" charset="-128"/>
              <a:ea typeface="メイリオ" panose="020B0604030504040204" pitchFamily="50" charset="-128"/>
            </a:endParaRPr>
          </a:p>
          <a:p>
            <a:pPr>
              <a:lnSpc>
                <a:spcPts val="1800"/>
              </a:lnSpc>
            </a:pPr>
            <a:r>
              <a:rPr lang="ja-JP" altLang="en-US" sz="1400" dirty="0">
                <a:latin typeface="メイリオ" panose="020B0604030504040204" pitchFamily="50" charset="-128"/>
                <a:ea typeface="メイリオ" panose="020B0604030504040204" pitchFamily="50" charset="-128"/>
              </a:rPr>
              <a:t>　</a:t>
            </a:r>
            <a:r>
              <a:rPr kumimoji="1" lang="ja-JP" altLang="en-US" sz="1400" dirty="0">
                <a:latin typeface="メイリオ" panose="020B0604030504040204" pitchFamily="50" charset="-128"/>
                <a:ea typeface="メイリオ" panose="020B0604030504040204" pitchFamily="50" charset="-128"/>
              </a:rPr>
              <a:t>平均を下回る。（</a:t>
            </a:r>
            <a:r>
              <a:rPr kumimoji="1" lang="en-US" altLang="ja-JP" sz="1400" dirty="0">
                <a:latin typeface="メイリオ" panose="020B0604030504040204" pitchFamily="50" charset="-128"/>
                <a:ea typeface="メイリオ" panose="020B0604030504040204" pitchFamily="50" charset="-128"/>
              </a:rPr>
              <a:t>2010</a:t>
            </a:r>
            <a:r>
              <a:rPr kumimoji="1" lang="ja-JP" altLang="en-US" sz="1400" dirty="0">
                <a:latin typeface="メイリオ" panose="020B0604030504040204" pitchFamily="50" charset="-128"/>
                <a:ea typeface="メイリオ" panose="020B0604030504040204" pitchFamily="50" charset="-128"/>
              </a:rPr>
              <a:t>年度）</a:t>
            </a:r>
            <a:endParaRPr kumimoji="1" lang="en-US" altLang="ja-JP" sz="1400" dirty="0">
              <a:latin typeface="メイリオ" panose="020B0604030504040204" pitchFamily="50" charset="-128"/>
              <a:ea typeface="メイリオ" panose="020B0604030504040204" pitchFamily="50" charset="-128"/>
            </a:endParaRPr>
          </a:p>
          <a:p>
            <a:pPr>
              <a:lnSpc>
                <a:spcPts val="1800"/>
              </a:lnSpc>
            </a:pPr>
            <a:endParaRPr lang="en-US" altLang="ja-JP" sz="1400" b="1" dirty="0">
              <a:latin typeface="メイリオ" panose="020B0604030504040204" pitchFamily="50" charset="-128"/>
              <a:ea typeface="メイリオ" panose="020B0604030504040204" pitchFamily="50" charset="-128"/>
            </a:endParaRPr>
          </a:p>
          <a:p>
            <a:pPr>
              <a:lnSpc>
                <a:spcPts val="1800"/>
              </a:lnSpc>
            </a:pPr>
            <a:r>
              <a:rPr lang="en-US" altLang="ja-JP" sz="1400" b="1" dirty="0">
                <a:latin typeface="メイリオ" panose="020B0604030504040204" pitchFamily="50" charset="-128"/>
                <a:ea typeface="メイリオ" panose="020B0604030504040204" pitchFamily="50" charset="-128"/>
              </a:rPr>
              <a:t>《</a:t>
            </a:r>
            <a:r>
              <a:rPr lang="ja-JP" altLang="en-US" sz="1400" b="1" dirty="0">
                <a:latin typeface="メイリオ" panose="020B0604030504040204" pitchFamily="50" charset="-128"/>
                <a:ea typeface="メイリオ" panose="020B0604030504040204" pitchFamily="50" charset="-128"/>
              </a:rPr>
              <a:t>平均寿命</a:t>
            </a:r>
            <a:r>
              <a:rPr lang="en-US" altLang="ja-JP" sz="1400" b="1" dirty="0">
                <a:latin typeface="メイリオ" panose="020B0604030504040204" pitchFamily="50" charset="-128"/>
                <a:ea typeface="メイリオ" panose="020B0604030504040204" pitchFamily="50" charset="-128"/>
              </a:rPr>
              <a:t>》</a:t>
            </a:r>
          </a:p>
          <a:p>
            <a:pPr>
              <a:lnSpc>
                <a:spcPts val="1800"/>
              </a:lnSpc>
            </a:pPr>
            <a:r>
              <a:rPr kumimoji="1" lang="ja-JP" altLang="en-US" sz="1400" dirty="0">
                <a:latin typeface="メイリオ" panose="020B0604030504040204" pitchFamily="50" charset="-128"/>
                <a:ea typeface="メイリオ" panose="020B0604030504040204" pitchFamily="50" charset="-128"/>
              </a:rPr>
              <a:t>　男性｜</a:t>
            </a:r>
            <a:r>
              <a:rPr lang="en-US" altLang="ja-JP" sz="1400" dirty="0">
                <a:latin typeface="メイリオ" panose="020B0604030504040204" pitchFamily="50" charset="-128"/>
                <a:ea typeface="メイリオ" panose="020B0604030504040204" pitchFamily="50" charset="-128"/>
              </a:rPr>
              <a:t>78.99</a:t>
            </a:r>
            <a:r>
              <a:rPr lang="ja-JP" altLang="en-US" sz="1400" dirty="0">
                <a:latin typeface="メイリオ" panose="020B0604030504040204" pitchFamily="50" charset="-128"/>
                <a:ea typeface="メイリオ" panose="020B0604030504040204" pitchFamily="50" charset="-128"/>
              </a:rPr>
              <a:t>歳（</a:t>
            </a:r>
            <a:r>
              <a:rPr lang="en-US" altLang="ja-JP" sz="1400" dirty="0">
                <a:latin typeface="メイリオ" panose="020B0604030504040204" pitchFamily="50" charset="-128"/>
                <a:ea typeface="メイリオ" panose="020B0604030504040204" pitchFamily="50" charset="-128"/>
              </a:rPr>
              <a:t>41</a:t>
            </a:r>
            <a:r>
              <a:rPr lang="ja-JP" altLang="en-US" sz="1400" dirty="0">
                <a:latin typeface="メイリオ" panose="020B0604030504040204" pitchFamily="50" charset="-128"/>
                <a:ea typeface="メイリオ" panose="020B0604030504040204" pitchFamily="50" charset="-128"/>
              </a:rPr>
              <a:t>位）</a:t>
            </a:r>
            <a:endParaRPr lang="en-US" altLang="ja-JP" sz="1400" dirty="0">
              <a:latin typeface="メイリオ" panose="020B0604030504040204" pitchFamily="50" charset="-128"/>
              <a:ea typeface="メイリオ" panose="020B0604030504040204" pitchFamily="50" charset="-128"/>
            </a:endParaRPr>
          </a:p>
          <a:p>
            <a:pPr>
              <a:lnSpc>
                <a:spcPts val="1800"/>
              </a:lnSpc>
            </a:pPr>
            <a:r>
              <a:rPr kumimoji="1" lang="ja-JP" altLang="en-US" sz="1400" dirty="0">
                <a:latin typeface="メイリオ" panose="020B0604030504040204" pitchFamily="50" charset="-128"/>
                <a:ea typeface="メイリオ" panose="020B0604030504040204" pitchFamily="50" charset="-128"/>
              </a:rPr>
              <a:t>　女性｜</a:t>
            </a:r>
            <a:r>
              <a:rPr kumimoji="1" lang="en-US" altLang="ja-JP" sz="1400" dirty="0">
                <a:latin typeface="メイリオ" panose="020B0604030504040204" pitchFamily="50" charset="-128"/>
                <a:ea typeface="メイリオ" panose="020B0604030504040204" pitchFamily="50" charset="-128"/>
              </a:rPr>
              <a:t>85.93</a:t>
            </a:r>
            <a:r>
              <a:rPr kumimoji="1" lang="ja-JP" altLang="en-US" sz="1400" dirty="0">
                <a:latin typeface="メイリオ" panose="020B0604030504040204" pitchFamily="50" charset="-128"/>
                <a:ea typeface="メイリオ" panose="020B0604030504040204" pitchFamily="50" charset="-128"/>
              </a:rPr>
              <a:t>歳（</a:t>
            </a:r>
            <a:r>
              <a:rPr kumimoji="1" lang="en-US" altLang="ja-JP" sz="1400" dirty="0">
                <a:latin typeface="メイリオ" panose="020B0604030504040204" pitchFamily="50" charset="-128"/>
                <a:ea typeface="メイリオ" panose="020B0604030504040204" pitchFamily="50" charset="-128"/>
              </a:rPr>
              <a:t>40</a:t>
            </a:r>
            <a:r>
              <a:rPr kumimoji="1" lang="ja-JP" altLang="en-US" sz="1400" dirty="0">
                <a:latin typeface="メイリオ" panose="020B0604030504040204" pitchFamily="50" charset="-128"/>
                <a:ea typeface="メイリオ" panose="020B0604030504040204" pitchFamily="50" charset="-128"/>
              </a:rPr>
              <a:t>位）</a:t>
            </a:r>
            <a:endParaRPr kumimoji="1" lang="en-US" altLang="ja-JP" sz="1400" dirty="0">
              <a:latin typeface="メイリオ" panose="020B0604030504040204" pitchFamily="50" charset="-128"/>
              <a:ea typeface="メイリオ" panose="020B0604030504040204" pitchFamily="50" charset="-128"/>
            </a:endParaRPr>
          </a:p>
          <a:p>
            <a:pPr>
              <a:lnSpc>
                <a:spcPts val="600"/>
              </a:lnSpc>
            </a:pPr>
            <a:endParaRPr kumimoji="1" lang="en-US" altLang="ja-JP" sz="1400" dirty="0">
              <a:latin typeface="メイリオ" panose="020B0604030504040204" pitchFamily="50" charset="-128"/>
              <a:ea typeface="メイリオ" panose="020B0604030504040204" pitchFamily="50" charset="-128"/>
            </a:endParaRPr>
          </a:p>
          <a:p>
            <a:pPr>
              <a:lnSpc>
                <a:spcPts val="1800"/>
              </a:lnSpc>
            </a:pPr>
            <a:r>
              <a:rPr lang="en-US" altLang="ja-JP" sz="1400" b="1" dirty="0">
                <a:latin typeface="メイリオ" panose="020B0604030504040204" pitchFamily="50" charset="-128"/>
                <a:ea typeface="メイリオ" panose="020B0604030504040204" pitchFamily="50" charset="-128"/>
              </a:rPr>
              <a:t>《</a:t>
            </a:r>
            <a:r>
              <a:rPr lang="ja-JP" altLang="en-US" sz="1400" b="1" dirty="0">
                <a:latin typeface="メイリオ" panose="020B0604030504040204" pitchFamily="50" charset="-128"/>
                <a:ea typeface="メイリオ" panose="020B0604030504040204" pitchFamily="50" charset="-128"/>
              </a:rPr>
              <a:t>健康寿命</a:t>
            </a:r>
            <a:r>
              <a:rPr lang="en-US" altLang="ja-JP" sz="1400" b="1" dirty="0">
                <a:latin typeface="メイリオ" panose="020B0604030504040204" pitchFamily="50" charset="-128"/>
                <a:ea typeface="メイリオ" panose="020B0604030504040204" pitchFamily="50" charset="-128"/>
              </a:rPr>
              <a:t>》</a:t>
            </a:r>
          </a:p>
          <a:p>
            <a:pPr>
              <a:lnSpc>
                <a:spcPts val="1800"/>
              </a:lnSpc>
            </a:pPr>
            <a:r>
              <a:rPr lang="ja-JP" altLang="en-US" sz="1400" dirty="0">
                <a:latin typeface="メイリオ" panose="020B0604030504040204" pitchFamily="50" charset="-128"/>
                <a:ea typeface="メイリオ" panose="020B0604030504040204" pitchFamily="50" charset="-128"/>
              </a:rPr>
              <a:t>　男性｜</a:t>
            </a:r>
            <a:r>
              <a:rPr lang="en-US" altLang="ja-JP" sz="1400" dirty="0">
                <a:latin typeface="メイリオ" panose="020B0604030504040204" pitchFamily="50" charset="-128"/>
                <a:ea typeface="メイリオ" panose="020B0604030504040204" pitchFamily="50" charset="-128"/>
              </a:rPr>
              <a:t>69.39</a:t>
            </a:r>
            <a:r>
              <a:rPr lang="ja-JP" altLang="en-US" sz="1400" dirty="0">
                <a:latin typeface="メイリオ" panose="020B0604030504040204" pitchFamily="50" charset="-128"/>
                <a:ea typeface="メイリオ" panose="020B0604030504040204" pitchFamily="50" charset="-128"/>
              </a:rPr>
              <a:t>歳（</a:t>
            </a:r>
            <a:r>
              <a:rPr lang="en-US" altLang="ja-JP" sz="1400" dirty="0">
                <a:latin typeface="メイリオ" panose="020B0604030504040204" pitchFamily="50" charset="-128"/>
                <a:ea typeface="メイリオ" panose="020B0604030504040204" pitchFamily="50" charset="-128"/>
              </a:rPr>
              <a:t>44</a:t>
            </a:r>
            <a:r>
              <a:rPr lang="ja-JP" altLang="en-US" sz="1400" dirty="0">
                <a:latin typeface="メイリオ" panose="020B0604030504040204" pitchFamily="50" charset="-128"/>
                <a:ea typeface="メイリオ" panose="020B0604030504040204" pitchFamily="50" charset="-128"/>
              </a:rPr>
              <a:t>位）</a:t>
            </a:r>
            <a:endParaRPr lang="en-US" altLang="ja-JP" sz="1400" dirty="0">
              <a:latin typeface="メイリオ" panose="020B0604030504040204" pitchFamily="50" charset="-128"/>
              <a:ea typeface="メイリオ" panose="020B0604030504040204" pitchFamily="50" charset="-128"/>
            </a:endParaRPr>
          </a:p>
          <a:p>
            <a:pPr>
              <a:lnSpc>
                <a:spcPts val="1800"/>
              </a:lnSpc>
            </a:pPr>
            <a:r>
              <a:rPr lang="ja-JP" altLang="en-US" sz="1400" dirty="0">
                <a:latin typeface="メイリオ" panose="020B0604030504040204" pitchFamily="50" charset="-128"/>
                <a:ea typeface="メイリオ" panose="020B0604030504040204" pitchFamily="50" charset="-128"/>
              </a:rPr>
              <a:t>　女性｜</a:t>
            </a:r>
            <a:r>
              <a:rPr lang="en-US" altLang="ja-JP" sz="1400" dirty="0">
                <a:latin typeface="メイリオ" panose="020B0604030504040204" pitchFamily="50" charset="-128"/>
                <a:ea typeface="メイリオ" panose="020B0604030504040204" pitchFamily="50" charset="-128"/>
              </a:rPr>
              <a:t>72.55</a:t>
            </a:r>
            <a:r>
              <a:rPr lang="ja-JP" altLang="en-US" sz="1400" dirty="0">
                <a:latin typeface="メイリオ" panose="020B0604030504040204" pitchFamily="50" charset="-128"/>
                <a:ea typeface="メイリオ" panose="020B0604030504040204" pitchFamily="50" charset="-128"/>
              </a:rPr>
              <a:t>歳（</a:t>
            </a:r>
            <a:r>
              <a:rPr lang="en-US" altLang="ja-JP" sz="1400" dirty="0">
                <a:latin typeface="メイリオ" panose="020B0604030504040204" pitchFamily="50" charset="-128"/>
                <a:ea typeface="メイリオ" panose="020B0604030504040204" pitchFamily="50" charset="-128"/>
              </a:rPr>
              <a:t>45</a:t>
            </a:r>
            <a:r>
              <a:rPr lang="ja-JP" altLang="en-US" sz="1400" dirty="0">
                <a:latin typeface="メイリオ" panose="020B0604030504040204" pitchFamily="50" charset="-128"/>
                <a:ea typeface="メイリオ" panose="020B0604030504040204" pitchFamily="50" charset="-128"/>
              </a:rPr>
              <a:t>位）</a:t>
            </a:r>
            <a:endParaRPr lang="en-US" altLang="ja-JP" sz="1400" dirty="0">
              <a:latin typeface="メイリオ" panose="020B0604030504040204" pitchFamily="50" charset="-128"/>
              <a:ea typeface="メイリオ" panose="020B0604030504040204" pitchFamily="50" charset="-128"/>
            </a:endParaRPr>
          </a:p>
          <a:p>
            <a:pPr>
              <a:lnSpc>
                <a:spcPts val="1800"/>
              </a:lnSpc>
            </a:pPr>
            <a:endParaRPr kumimoji="1" lang="en-US" altLang="ja-JP" sz="1400" dirty="0">
              <a:latin typeface="メイリオ" panose="020B0604030504040204" pitchFamily="50" charset="-128"/>
              <a:ea typeface="メイリオ" panose="020B0604030504040204" pitchFamily="50" charset="-128"/>
            </a:endParaRPr>
          </a:p>
        </p:txBody>
      </p:sp>
      <p:pic>
        <p:nvPicPr>
          <p:cNvPr id="18" name="図 1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57496" y="1513958"/>
            <a:ext cx="4981788" cy="2264261"/>
          </a:xfrm>
          <a:prstGeom prst="rect">
            <a:avLst/>
          </a:prstGeom>
        </p:spPr>
      </p:pic>
      <p:sp>
        <p:nvSpPr>
          <p:cNvPr id="19" name="テキスト ボックス 18"/>
          <p:cNvSpPr txBox="1"/>
          <p:nvPr/>
        </p:nvSpPr>
        <p:spPr>
          <a:xfrm>
            <a:off x="574048" y="1054499"/>
            <a:ext cx="3042608" cy="400110"/>
          </a:xfrm>
          <a:prstGeom prst="rect">
            <a:avLst/>
          </a:prstGeom>
          <a:noFill/>
        </p:spPr>
        <p:txBody>
          <a:bodyPr wrap="square" rtlCol="0">
            <a:spAutoFit/>
          </a:bodyPr>
          <a:lstStyle/>
          <a:p>
            <a:r>
              <a:rPr kumimoji="1" lang="ja-JP" altLang="en-US" sz="2000" b="1" dirty="0">
                <a:latin typeface="メイリオ" panose="020B0604030504040204" pitchFamily="50" charset="-128"/>
                <a:ea typeface="メイリオ" panose="020B0604030504040204" pitchFamily="50" charset="-128"/>
              </a:rPr>
              <a:t>○平均寿命・健康寿命</a:t>
            </a:r>
          </a:p>
        </p:txBody>
      </p:sp>
      <p:sp>
        <p:nvSpPr>
          <p:cNvPr id="20" name="テキスト ボックス 19"/>
          <p:cNvSpPr txBox="1"/>
          <p:nvPr/>
        </p:nvSpPr>
        <p:spPr>
          <a:xfrm>
            <a:off x="6614461" y="3752493"/>
            <a:ext cx="2459592" cy="249853"/>
          </a:xfrm>
          <a:prstGeom prst="rect">
            <a:avLst/>
          </a:prstGeom>
          <a:noFill/>
        </p:spPr>
        <p:txBody>
          <a:bodyPr wrap="square" rtlCol="0">
            <a:spAutoFit/>
          </a:bodyPr>
          <a:lstStyle/>
          <a:p>
            <a:r>
              <a:rPr kumimoji="1" lang="ja-JP" altLang="en-US" sz="1000" dirty="0">
                <a:latin typeface="メイリオ" panose="020B0604030504040204" pitchFamily="50" charset="-128"/>
                <a:ea typeface="メイリオ" panose="020B0604030504040204" pitchFamily="50" charset="-128"/>
              </a:rPr>
              <a:t>「医療戦略会議提言」（</a:t>
            </a:r>
            <a:r>
              <a:rPr lang="en-US" altLang="ja-JP" sz="1000" dirty="0">
                <a:latin typeface="メイリオ" panose="020B0604030504040204" pitchFamily="50" charset="-128"/>
                <a:ea typeface="メイリオ" panose="020B0604030504040204" pitchFamily="50" charset="-128"/>
              </a:rPr>
              <a:t>2014</a:t>
            </a:r>
            <a:r>
              <a:rPr kumimoji="1" lang="en-US" altLang="ja-JP" sz="1000" dirty="0">
                <a:latin typeface="メイリオ" panose="020B0604030504040204" pitchFamily="50" charset="-128"/>
                <a:ea typeface="メイリオ" panose="020B0604030504040204" pitchFamily="50" charset="-128"/>
              </a:rPr>
              <a:t>.1</a:t>
            </a:r>
            <a:r>
              <a:rPr kumimoji="1" lang="ja-JP" altLang="en-US" sz="1000" dirty="0">
                <a:latin typeface="メイリオ" panose="020B0604030504040204" pitchFamily="50" charset="-128"/>
                <a:ea typeface="メイリオ" panose="020B0604030504040204" pitchFamily="50" charset="-128"/>
              </a:rPr>
              <a:t>）より</a:t>
            </a:r>
            <a:endParaRPr kumimoji="1" lang="en-US" altLang="ja-JP" sz="1000" dirty="0">
              <a:latin typeface="メイリオ" panose="020B0604030504040204" pitchFamily="50" charset="-128"/>
              <a:ea typeface="メイリオ" panose="020B0604030504040204" pitchFamily="50" charset="-128"/>
            </a:endParaRPr>
          </a:p>
        </p:txBody>
      </p:sp>
      <p:sp>
        <p:nvSpPr>
          <p:cNvPr id="13" name="テキスト ボックス 12"/>
          <p:cNvSpPr txBox="1"/>
          <p:nvPr/>
        </p:nvSpPr>
        <p:spPr>
          <a:xfrm>
            <a:off x="574048" y="4196768"/>
            <a:ext cx="3042608" cy="400110"/>
          </a:xfrm>
          <a:prstGeom prst="rect">
            <a:avLst/>
          </a:prstGeom>
          <a:noFill/>
        </p:spPr>
        <p:txBody>
          <a:bodyPr wrap="square" rtlCol="0">
            <a:spAutoFit/>
          </a:bodyPr>
          <a:lstStyle/>
          <a:p>
            <a:r>
              <a:rPr kumimoji="1" lang="ja-JP" altLang="en-US" sz="2000" b="1" dirty="0">
                <a:latin typeface="メイリオ" panose="020B0604030504040204" pitchFamily="50" charset="-128"/>
                <a:ea typeface="メイリオ" panose="020B0604030504040204" pitchFamily="50" charset="-128"/>
              </a:rPr>
              <a:t>○死因・疾病構造</a:t>
            </a:r>
          </a:p>
        </p:txBody>
      </p:sp>
      <p:sp>
        <p:nvSpPr>
          <p:cNvPr id="14" name="テキスト ボックス 13"/>
          <p:cNvSpPr txBox="1"/>
          <p:nvPr/>
        </p:nvSpPr>
        <p:spPr>
          <a:xfrm>
            <a:off x="5879190" y="6454913"/>
            <a:ext cx="3060094" cy="249853"/>
          </a:xfrm>
          <a:prstGeom prst="rect">
            <a:avLst/>
          </a:prstGeom>
          <a:noFill/>
        </p:spPr>
        <p:txBody>
          <a:bodyPr wrap="square" rtlCol="0">
            <a:spAutoFit/>
          </a:bodyPr>
          <a:lstStyle/>
          <a:p>
            <a:pPr algn="r"/>
            <a:r>
              <a:rPr kumimoji="1" lang="ja-JP" altLang="en-US" sz="1000" dirty="0">
                <a:latin typeface="メイリオ" panose="020B0604030504040204" pitchFamily="50" charset="-128"/>
                <a:ea typeface="メイリオ" panose="020B0604030504040204" pitchFamily="50" charset="-128"/>
              </a:rPr>
              <a:t>「医療戦略会議提言」（</a:t>
            </a:r>
            <a:r>
              <a:rPr lang="en-US" altLang="ja-JP" sz="1000" dirty="0">
                <a:latin typeface="メイリオ" panose="020B0604030504040204" pitchFamily="50" charset="-128"/>
                <a:ea typeface="メイリオ" panose="020B0604030504040204" pitchFamily="50" charset="-128"/>
              </a:rPr>
              <a:t>2014</a:t>
            </a:r>
            <a:r>
              <a:rPr kumimoji="1" lang="en-US" altLang="ja-JP" sz="1000" dirty="0">
                <a:latin typeface="メイリオ" panose="020B0604030504040204" pitchFamily="50" charset="-128"/>
                <a:ea typeface="メイリオ" panose="020B0604030504040204" pitchFamily="50" charset="-128"/>
              </a:rPr>
              <a:t>.1</a:t>
            </a:r>
            <a:r>
              <a:rPr kumimoji="1" lang="ja-JP" altLang="en-US" sz="1000" dirty="0">
                <a:latin typeface="メイリオ" panose="020B0604030504040204" pitchFamily="50" charset="-128"/>
                <a:ea typeface="メイリオ" panose="020B0604030504040204" pitchFamily="50" charset="-128"/>
              </a:rPr>
              <a:t>）より</a:t>
            </a:r>
            <a:endParaRPr kumimoji="1" lang="en-US" altLang="ja-JP" sz="1000" dirty="0">
              <a:latin typeface="メイリオ" panose="020B0604030504040204" pitchFamily="50" charset="-128"/>
              <a:ea typeface="メイリオ" panose="020B0604030504040204" pitchFamily="50" charset="-128"/>
            </a:endParaRPr>
          </a:p>
        </p:txBody>
      </p:sp>
      <p:sp>
        <p:nvSpPr>
          <p:cNvPr id="15"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215</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685718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743801" y="1558499"/>
            <a:ext cx="8200613" cy="248369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3765530" y="1642267"/>
            <a:ext cx="5080912" cy="2175247"/>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6" name="正方形/長方形 15"/>
          <p:cNvSpPr/>
          <p:nvPr/>
        </p:nvSpPr>
        <p:spPr>
          <a:xfrm>
            <a:off x="743801" y="4351651"/>
            <a:ext cx="8200613" cy="233575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 name="直線コネクタ 2"/>
          <p:cNvCxnSpPr/>
          <p:nvPr/>
        </p:nvCxnSpPr>
        <p:spPr>
          <a:xfrm>
            <a:off x="601345" y="881955"/>
            <a:ext cx="79413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967271" y="4514173"/>
            <a:ext cx="2742353" cy="2015936"/>
          </a:xfrm>
          <a:prstGeom prst="rect">
            <a:avLst/>
          </a:prstGeom>
          <a:noFill/>
        </p:spPr>
        <p:txBody>
          <a:bodyPr wrap="square" rtlCol="0">
            <a:spAutoFit/>
          </a:bodyPr>
          <a:lstStyle/>
          <a:p>
            <a:pPr>
              <a:lnSpc>
                <a:spcPts val="1800"/>
              </a:lnSpc>
            </a:pPr>
            <a:r>
              <a:rPr lang="ja-JP" altLang="en-US" sz="1400" dirty="0">
                <a:latin typeface="メイリオ" panose="020B0604030504040204" pitchFamily="50" charset="-128"/>
                <a:ea typeface="メイリオ" panose="020B0604030504040204" pitchFamily="50" charset="-128"/>
              </a:rPr>
              <a:t>◆府民の特定健診受診率は、</a:t>
            </a:r>
            <a:endParaRPr lang="en-US" altLang="ja-JP" sz="1400" dirty="0">
              <a:latin typeface="メイリオ" panose="020B0604030504040204" pitchFamily="50" charset="-128"/>
              <a:ea typeface="メイリオ" panose="020B0604030504040204" pitchFamily="50" charset="-128"/>
            </a:endParaRPr>
          </a:p>
          <a:p>
            <a:pPr>
              <a:lnSpc>
                <a:spcPts val="1800"/>
              </a:lnSpc>
            </a:pPr>
            <a:r>
              <a:rPr lang="ja-JP" altLang="en-US" sz="1400" dirty="0">
                <a:latin typeface="メイリオ" panose="020B0604030504040204" pitchFamily="50" charset="-128"/>
                <a:ea typeface="メイリオ" panose="020B0604030504040204" pitchFamily="50" charset="-128"/>
              </a:rPr>
              <a:t>　全国平均より低く、全国</a:t>
            </a:r>
            <a:endParaRPr lang="en-US" altLang="ja-JP" sz="1400" dirty="0">
              <a:latin typeface="メイリオ" panose="020B0604030504040204" pitchFamily="50" charset="-128"/>
              <a:ea typeface="メイリオ" panose="020B0604030504040204" pitchFamily="50" charset="-128"/>
            </a:endParaRPr>
          </a:p>
          <a:p>
            <a:pPr>
              <a:lnSpc>
                <a:spcPts val="1800"/>
              </a:lnSpc>
            </a:pPr>
            <a:r>
              <a:rPr lang="ja-JP" altLang="en-US" sz="1400" dirty="0">
                <a:latin typeface="メイリオ" panose="020B0604030504040204" pitchFamily="50" charset="-128"/>
                <a:ea typeface="メイリオ" panose="020B0604030504040204" pitchFamily="50" charset="-128"/>
              </a:rPr>
              <a:t>　最高の東京都に比べて</a:t>
            </a:r>
            <a:endParaRPr lang="en-US" altLang="ja-JP" sz="1400" dirty="0">
              <a:latin typeface="メイリオ" panose="020B0604030504040204" pitchFamily="50" charset="-128"/>
              <a:ea typeface="メイリオ" panose="020B0604030504040204" pitchFamily="50" charset="-128"/>
            </a:endParaRPr>
          </a:p>
          <a:p>
            <a:pPr>
              <a:lnSpc>
                <a:spcPts val="1800"/>
              </a:lnSpc>
            </a:pPr>
            <a:r>
              <a:rPr lang="ja-JP" altLang="en-US" sz="1400" dirty="0">
                <a:latin typeface="メイリオ" panose="020B0604030504040204" pitchFamily="50" charset="-128"/>
                <a:ea typeface="メイリオ" panose="020B0604030504040204" pitchFamily="50" charset="-128"/>
              </a:rPr>
              <a:t>　</a:t>
            </a:r>
            <a:r>
              <a:rPr lang="en-US" altLang="ja-JP" sz="1400" dirty="0">
                <a:latin typeface="メイリオ" panose="020B0604030504040204" pitchFamily="50" charset="-128"/>
                <a:ea typeface="メイリオ" panose="020B0604030504040204" pitchFamily="50" charset="-128"/>
              </a:rPr>
              <a:t>20</a:t>
            </a:r>
            <a:r>
              <a:rPr lang="ja-JP" altLang="en-US" sz="1400" dirty="0">
                <a:latin typeface="メイリオ" panose="020B0604030504040204" pitchFamily="50" charset="-128"/>
                <a:ea typeface="メイリオ" panose="020B0604030504040204" pitchFamily="50" charset="-128"/>
              </a:rPr>
              <a:t>％も低い。</a:t>
            </a:r>
            <a:endParaRPr lang="en-US" altLang="ja-JP" sz="1400" dirty="0">
              <a:latin typeface="メイリオ" panose="020B0604030504040204" pitchFamily="50" charset="-128"/>
              <a:ea typeface="メイリオ" panose="020B0604030504040204" pitchFamily="50" charset="-128"/>
            </a:endParaRPr>
          </a:p>
          <a:p>
            <a:pPr>
              <a:lnSpc>
                <a:spcPts val="600"/>
              </a:lnSpc>
            </a:pPr>
            <a:endParaRPr lang="en-US" altLang="ja-JP" sz="1400" dirty="0">
              <a:latin typeface="メイリオ" panose="020B0604030504040204" pitchFamily="50" charset="-128"/>
              <a:ea typeface="メイリオ" panose="020B0604030504040204" pitchFamily="50" charset="-128"/>
            </a:endParaRPr>
          </a:p>
          <a:p>
            <a:pPr>
              <a:lnSpc>
                <a:spcPts val="1800"/>
              </a:lnSpc>
            </a:pPr>
            <a:r>
              <a:rPr lang="ja-JP" altLang="en-US" sz="1400" dirty="0">
                <a:latin typeface="メイリオ" panose="020B0604030504040204" pitchFamily="50" charset="-128"/>
                <a:ea typeface="メイリオ" panose="020B0604030504040204" pitchFamily="50" charset="-128"/>
              </a:rPr>
              <a:t>◆特定健診受診率は、三島</a:t>
            </a:r>
            <a:endParaRPr lang="en-US" altLang="ja-JP" sz="1400" dirty="0">
              <a:latin typeface="メイリオ" panose="020B0604030504040204" pitchFamily="50" charset="-128"/>
              <a:ea typeface="メイリオ" panose="020B0604030504040204" pitchFamily="50" charset="-128"/>
            </a:endParaRPr>
          </a:p>
          <a:p>
            <a:pPr>
              <a:lnSpc>
                <a:spcPts val="1800"/>
              </a:lnSpc>
            </a:pPr>
            <a:r>
              <a:rPr lang="ja-JP" altLang="en-US" sz="1400" dirty="0">
                <a:latin typeface="メイリオ" panose="020B0604030504040204" pitchFamily="50" charset="-128"/>
                <a:ea typeface="メイリオ" panose="020B0604030504040204" pitchFamily="50" charset="-128"/>
              </a:rPr>
              <a:t>　医療圏と大阪市医療圏で</a:t>
            </a:r>
            <a:endParaRPr lang="en-US" altLang="ja-JP" sz="1400" dirty="0">
              <a:latin typeface="メイリオ" panose="020B0604030504040204" pitchFamily="50" charset="-128"/>
              <a:ea typeface="メイリオ" panose="020B0604030504040204" pitchFamily="50" charset="-128"/>
            </a:endParaRPr>
          </a:p>
          <a:p>
            <a:pPr>
              <a:lnSpc>
                <a:spcPts val="1800"/>
              </a:lnSpc>
            </a:pPr>
            <a:r>
              <a:rPr lang="ja-JP" altLang="en-US" sz="1400" dirty="0">
                <a:latin typeface="メイリオ" panose="020B0604030504040204" pitchFamily="50" charset="-128"/>
                <a:ea typeface="メイリオ" panose="020B0604030504040204" pitchFamily="50" charset="-128"/>
              </a:rPr>
              <a:t>　約</a:t>
            </a:r>
            <a:r>
              <a:rPr lang="en-US" altLang="ja-JP" sz="1400" dirty="0">
                <a:latin typeface="メイリオ" panose="020B0604030504040204" pitchFamily="50" charset="-128"/>
                <a:ea typeface="メイリオ" panose="020B0604030504040204" pitchFamily="50" charset="-128"/>
              </a:rPr>
              <a:t>16</a:t>
            </a:r>
            <a:r>
              <a:rPr lang="ja-JP" altLang="en-US" sz="1400" dirty="0">
                <a:latin typeface="メイリオ" panose="020B0604030504040204" pitchFamily="50" charset="-128"/>
                <a:ea typeface="メイリオ" panose="020B0604030504040204" pitchFamily="50" charset="-128"/>
              </a:rPr>
              <a:t>％の差。全体的に</a:t>
            </a:r>
            <a:endParaRPr lang="en-US" altLang="ja-JP" sz="1400" dirty="0">
              <a:latin typeface="メイリオ" panose="020B0604030504040204" pitchFamily="50" charset="-128"/>
              <a:ea typeface="メイリオ" panose="020B0604030504040204" pitchFamily="50" charset="-128"/>
            </a:endParaRPr>
          </a:p>
          <a:p>
            <a:pPr>
              <a:lnSpc>
                <a:spcPts val="1800"/>
              </a:lnSpc>
            </a:pPr>
            <a:r>
              <a:rPr lang="ja-JP" altLang="en-US" sz="1400" dirty="0">
                <a:latin typeface="メイリオ" panose="020B0604030504040204" pitchFamily="50" charset="-128"/>
                <a:ea typeface="メイリオ" panose="020B0604030504040204" pitchFamily="50" charset="-128"/>
              </a:rPr>
              <a:t>　府内南部が低い傾向。</a:t>
            </a:r>
            <a:endParaRPr lang="en-US" altLang="ja-JP" sz="1400" dirty="0">
              <a:latin typeface="メイリオ" panose="020B0604030504040204" pitchFamily="50" charset="-128"/>
              <a:ea typeface="メイリオ" panose="020B0604030504040204" pitchFamily="50" charset="-128"/>
            </a:endParaRPr>
          </a:p>
        </p:txBody>
      </p:sp>
      <p:pic>
        <p:nvPicPr>
          <p:cNvPr id="19" name="図 18"/>
          <p:cNvPicPr>
            <a:picLocks noChangeAspect="1"/>
          </p:cNvPicPr>
          <p:nvPr/>
        </p:nvPicPr>
        <p:blipFill>
          <a:blip r:embed="rId2"/>
          <a:stretch>
            <a:fillRect/>
          </a:stretch>
        </p:blipFill>
        <p:spPr>
          <a:xfrm>
            <a:off x="6678031" y="1651560"/>
            <a:ext cx="2056820" cy="2007334"/>
          </a:xfrm>
          <a:prstGeom prst="rect">
            <a:avLst/>
          </a:prstGeom>
        </p:spPr>
      </p:pic>
      <p:pic>
        <p:nvPicPr>
          <p:cNvPr id="20" name="図 1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12854" y="1651561"/>
            <a:ext cx="2865177" cy="2051601"/>
          </a:xfrm>
          <a:prstGeom prst="rect">
            <a:avLst/>
          </a:prstGeom>
        </p:spPr>
      </p:pic>
      <p:sp>
        <p:nvSpPr>
          <p:cNvPr id="21" name="テキスト ボックス 20"/>
          <p:cNvSpPr txBox="1"/>
          <p:nvPr/>
        </p:nvSpPr>
        <p:spPr>
          <a:xfrm>
            <a:off x="963888" y="1781829"/>
            <a:ext cx="2581555" cy="1708160"/>
          </a:xfrm>
          <a:prstGeom prst="rect">
            <a:avLst/>
          </a:prstGeom>
          <a:noFill/>
        </p:spPr>
        <p:txBody>
          <a:bodyPr wrap="square" rtlCol="0">
            <a:spAutoFit/>
          </a:bodyPr>
          <a:lstStyle/>
          <a:p>
            <a:pPr>
              <a:lnSpc>
                <a:spcPts val="2000"/>
              </a:lnSpc>
            </a:pPr>
            <a:r>
              <a:rPr lang="ja-JP" altLang="en-US" sz="1400" dirty="0">
                <a:latin typeface="メイリオ" panose="020B0604030504040204" pitchFamily="50" charset="-128"/>
                <a:ea typeface="メイリオ" panose="020B0604030504040204" pitchFamily="50" charset="-128"/>
              </a:rPr>
              <a:t>◆がんの早期発見につながる</a:t>
            </a:r>
            <a:endParaRPr lang="en-US" altLang="ja-JP" sz="1400" dirty="0">
              <a:latin typeface="メイリオ" panose="020B0604030504040204" pitchFamily="50" charset="-128"/>
              <a:ea typeface="メイリオ" panose="020B0604030504040204" pitchFamily="50" charset="-128"/>
            </a:endParaRPr>
          </a:p>
          <a:p>
            <a:pPr>
              <a:lnSpc>
                <a:spcPts val="2000"/>
              </a:lnSpc>
            </a:pPr>
            <a:r>
              <a:rPr lang="ja-JP" altLang="en-US" sz="1400" dirty="0">
                <a:latin typeface="メイリオ" panose="020B0604030504040204" pitchFamily="50" charset="-128"/>
                <a:ea typeface="メイリオ" panose="020B0604030504040204" pitchFamily="50" charset="-128"/>
              </a:rPr>
              <a:t>　「がん検診受診率」は</a:t>
            </a:r>
            <a:endParaRPr lang="en-US" altLang="ja-JP" sz="1400" dirty="0">
              <a:latin typeface="メイリオ" panose="020B0604030504040204" pitchFamily="50" charset="-128"/>
              <a:ea typeface="メイリオ" panose="020B0604030504040204" pitchFamily="50" charset="-128"/>
            </a:endParaRPr>
          </a:p>
          <a:p>
            <a:pPr>
              <a:lnSpc>
                <a:spcPts val="2000"/>
              </a:lnSpc>
            </a:pPr>
            <a:r>
              <a:rPr lang="ja-JP" altLang="en-US" sz="1400" dirty="0">
                <a:latin typeface="メイリオ" panose="020B0604030504040204" pitchFamily="50" charset="-128"/>
                <a:ea typeface="メイリオ" panose="020B0604030504040204" pitchFamily="50" charset="-128"/>
              </a:rPr>
              <a:t>　いずれも全国平均以下。</a:t>
            </a:r>
            <a:endParaRPr lang="en-US" altLang="ja-JP" sz="1400" dirty="0">
              <a:latin typeface="メイリオ" panose="020B0604030504040204" pitchFamily="50" charset="-128"/>
              <a:ea typeface="メイリオ" panose="020B0604030504040204" pitchFamily="50" charset="-128"/>
            </a:endParaRPr>
          </a:p>
          <a:p>
            <a:pPr>
              <a:lnSpc>
                <a:spcPts val="600"/>
              </a:lnSpc>
            </a:pPr>
            <a:endParaRPr lang="en-US" altLang="ja-JP" sz="1400" dirty="0">
              <a:latin typeface="メイリオ" panose="020B0604030504040204" pitchFamily="50" charset="-128"/>
              <a:ea typeface="メイリオ" panose="020B0604030504040204" pitchFamily="50" charset="-128"/>
            </a:endParaRPr>
          </a:p>
          <a:p>
            <a:pPr>
              <a:lnSpc>
                <a:spcPts val="2000"/>
              </a:lnSpc>
            </a:pPr>
            <a:r>
              <a:rPr lang="ja-JP" altLang="en-US" sz="1400" dirty="0">
                <a:latin typeface="メイリオ" panose="020B0604030504040204" pitchFamily="50" charset="-128"/>
                <a:ea typeface="メイリオ" panose="020B0604030504040204" pitchFamily="50" charset="-128"/>
              </a:rPr>
              <a:t>◆府内でも、豊能医療圏と</a:t>
            </a:r>
            <a:endParaRPr lang="en-US" altLang="ja-JP" sz="1400" dirty="0">
              <a:latin typeface="メイリオ" panose="020B0604030504040204" pitchFamily="50" charset="-128"/>
              <a:ea typeface="メイリオ" panose="020B0604030504040204" pitchFamily="50" charset="-128"/>
            </a:endParaRPr>
          </a:p>
          <a:p>
            <a:pPr>
              <a:lnSpc>
                <a:spcPts val="2000"/>
              </a:lnSpc>
            </a:pPr>
            <a:r>
              <a:rPr lang="ja-JP" altLang="en-US" sz="1400" dirty="0">
                <a:latin typeface="メイリオ" panose="020B0604030504040204" pitchFamily="50" charset="-128"/>
                <a:ea typeface="メイリオ" panose="020B0604030504040204" pitchFamily="50" charset="-128"/>
              </a:rPr>
              <a:t>　堺市医療圏で約</a:t>
            </a:r>
            <a:r>
              <a:rPr lang="en-US" altLang="ja-JP" sz="1400" dirty="0">
                <a:latin typeface="メイリオ" panose="020B0604030504040204" pitchFamily="50" charset="-128"/>
                <a:ea typeface="メイリオ" panose="020B0604030504040204" pitchFamily="50" charset="-128"/>
              </a:rPr>
              <a:t>20</a:t>
            </a:r>
            <a:r>
              <a:rPr lang="ja-JP" altLang="en-US" sz="1400" dirty="0">
                <a:latin typeface="メイリオ" panose="020B0604030504040204" pitchFamily="50" charset="-128"/>
                <a:ea typeface="メイリオ" panose="020B0604030504040204" pitchFamily="50" charset="-128"/>
              </a:rPr>
              <a:t>％の差。</a:t>
            </a:r>
            <a:endParaRPr lang="en-US" altLang="ja-JP" sz="1400" dirty="0">
              <a:latin typeface="メイリオ" panose="020B0604030504040204" pitchFamily="50" charset="-128"/>
              <a:ea typeface="メイリオ" panose="020B0604030504040204" pitchFamily="50" charset="-128"/>
            </a:endParaRPr>
          </a:p>
          <a:p>
            <a:pPr>
              <a:lnSpc>
                <a:spcPts val="2000"/>
              </a:lnSpc>
            </a:pPr>
            <a:r>
              <a:rPr lang="ja-JP" altLang="en-US" sz="1400" dirty="0">
                <a:latin typeface="メイリオ" panose="020B0604030504040204" pitchFamily="50" charset="-128"/>
                <a:ea typeface="メイリオ" panose="020B0604030504040204" pitchFamily="50" charset="-128"/>
              </a:rPr>
              <a:t>　府内南部が低い傾向。</a:t>
            </a:r>
            <a:endParaRPr lang="en-US" altLang="ja-JP" sz="1400" dirty="0">
              <a:latin typeface="メイリオ" panose="020B0604030504040204" pitchFamily="50" charset="-128"/>
              <a:ea typeface="メイリオ" panose="020B0604030504040204" pitchFamily="50" charset="-128"/>
            </a:endParaRPr>
          </a:p>
        </p:txBody>
      </p:sp>
      <p:sp>
        <p:nvSpPr>
          <p:cNvPr id="22" name="テキスト ボックス 21"/>
          <p:cNvSpPr txBox="1"/>
          <p:nvPr/>
        </p:nvSpPr>
        <p:spPr>
          <a:xfrm>
            <a:off x="601346" y="509357"/>
            <a:ext cx="6113353" cy="376385"/>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２　改革前の状況</a:t>
            </a:r>
          </a:p>
        </p:txBody>
      </p:sp>
      <p:sp>
        <p:nvSpPr>
          <p:cNvPr id="13" name="テキスト ボックス 12"/>
          <p:cNvSpPr txBox="1"/>
          <p:nvPr/>
        </p:nvSpPr>
        <p:spPr>
          <a:xfrm>
            <a:off x="572563" y="1158389"/>
            <a:ext cx="3042608" cy="400110"/>
          </a:xfrm>
          <a:prstGeom prst="rect">
            <a:avLst/>
          </a:prstGeom>
          <a:noFill/>
        </p:spPr>
        <p:txBody>
          <a:bodyPr wrap="square" rtlCol="0">
            <a:spAutoFit/>
          </a:bodyPr>
          <a:lstStyle/>
          <a:p>
            <a:r>
              <a:rPr kumimoji="1" lang="ja-JP" altLang="en-US" sz="2000" b="1" dirty="0">
                <a:latin typeface="メイリオ" panose="020B0604030504040204" pitchFamily="50" charset="-128"/>
                <a:ea typeface="メイリオ" panose="020B0604030504040204" pitchFamily="50" charset="-128"/>
              </a:rPr>
              <a:t>○がん検診受診率</a:t>
            </a:r>
          </a:p>
        </p:txBody>
      </p:sp>
      <p:sp>
        <p:nvSpPr>
          <p:cNvPr id="14" name="テキスト ボックス 13"/>
          <p:cNvSpPr txBox="1"/>
          <p:nvPr/>
        </p:nvSpPr>
        <p:spPr>
          <a:xfrm>
            <a:off x="443546" y="4043274"/>
            <a:ext cx="3042608" cy="400110"/>
          </a:xfrm>
          <a:prstGeom prst="rect">
            <a:avLst/>
          </a:prstGeom>
          <a:noFill/>
        </p:spPr>
        <p:txBody>
          <a:bodyPr wrap="square" rtlCol="0">
            <a:spAutoFit/>
          </a:bodyPr>
          <a:lstStyle/>
          <a:p>
            <a:r>
              <a:rPr kumimoji="1" lang="ja-JP" altLang="en-US" sz="2000" b="1" dirty="0">
                <a:latin typeface="メイリオ" panose="020B0604030504040204" pitchFamily="50" charset="-128"/>
                <a:ea typeface="メイリオ" panose="020B0604030504040204" pitchFamily="50" charset="-128"/>
              </a:rPr>
              <a:t>○特定健診受診率</a:t>
            </a:r>
          </a:p>
        </p:txBody>
      </p:sp>
      <p:sp>
        <p:nvSpPr>
          <p:cNvPr id="17" name="テキスト ボックス 16"/>
          <p:cNvSpPr txBox="1"/>
          <p:nvPr/>
        </p:nvSpPr>
        <p:spPr>
          <a:xfrm>
            <a:off x="5333999" y="3818593"/>
            <a:ext cx="2468797" cy="246221"/>
          </a:xfrm>
          <a:prstGeom prst="rect">
            <a:avLst/>
          </a:prstGeom>
          <a:noFill/>
        </p:spPr>
        <p:txBody>
          <a:bodyPr wrap="square" rtlCol="0">
            <a:spAutoFit/>
          </a:bodyPr>
          <a:lstStyle/>
          <a:p>
            <a:pPr algn="r"/>
            <a:r>
              <a:rPr kumimoji="1" lang="ja-JP" altLang="en-US" sz="1000" dirty="0">
                <a:latin typeface="メイリオ" panose="020B0604030504040204" pitchFamily="50" charset="-128"/>
                <a:ea typeface="メイリオ" panose="020B0604030504040204" pitchFamily="50" charset="-128"/>
              </a:rPr>
              <a:t>「医療戦略会議提言」（</a:t>
            </a:r>
            <a:r>
              <a:rPr lang="en-US" altLang="ja-JP" sz="1000" dirty="0">
                <a:latin typeface="メイリオ" panose="020B0604030504040204" pitchFamily="50" charset="-128"/>
                <a:ea typeface="メイリオ" panose="020B0604030504040204" pitchFamily="50" charset="-128"/>
              </a:rPr>
              <a:t>2014</a:t>
            </a:r>
            <a:r>
              <a:rPr kumimoji="1" lang="en-US" altLang="ja-JP" sz="1000" dirty="0">
                <a:latin typeface="メイリオ" panose="020B0604030504040204" pitchFamily="50" charset="-128"/>
                <a:ea typeface="メイリオ" panose="020B0604030504040204" pitchFamily="50" charset="-128"/>
              </a:rPr>
              <a:t>.1</a:t>
            </a:r>
            <a:r>
              <a:rPr kumimoji="1" lang="ja-JP" altLang="en-US" sz="1000" dirty="0">
                <a:latin typeface="メイリオ" panose="020B0604030504040204" pitchFamily="50" charset="-128"/>
                <a:ea typeface="メイリオ" panose="020B0604030504040204" pitchFamily="50" charset="-128"/>
              </a:rPr>
              <a:t>）より</a:t>
            </a:r>
            <a:endParaRPr kumimoji="1" lang="en-US" altLang="ja-JP" sz="1000" dirty="0">
              <a:latin typeface="メイリオ" panose="020B0604030504040204" pitchFamily="50" charset="-128"/>
              <a:ea typeface="メイリオ" panose="020B0604030504040204" pitchFamily="50" charset="-128"/>
            </a:endParaRPr>
          </a:p>
        </p:txBody>
      </p:sp>
      <p:sp>
        <p:nvSpPr>
          <p:cNvPr id="18" name="テキスト ボックス 17"/>
          <p:cNvSpPr txBox="1"/>
          <p:nvPr/>
        </p:nvSpPr>
        <p:spPr>
          <a:xfrm>
            <a:off x="5415252" y="6468676"/>
            <a:ext cx="2739397" cy="246221"/>
          </a:xfrm>
          <a:prstGeom prst="rect">
            <a:avLst/>
          </a:prstGeom>
          <a:noFill/>
        </p:spPr>
        <p:txBody>
          <a:bodyPr wrap="square" rtlCol="0">
            <a:spAutoFit/>
          </a:bodyPr>
          <a:lstStyle/>
          <a:p>
            <a:pPr algn="r"/>
            <a:r>
              <a:rPr kumimoji="1" lang="ja-JP" altLang="en-US" sz="1000" dirty="0">
                <a:latin typeface="メイリオ" panose="020B0604030504040204" pitchFamily="50" charset="-128"/>
                <a:ea typeface="メイリオ" panose="020B0604030504040204" pitchFamily="50" charset="-128"/>
              </a:rPr>
              <a:t>「医療戦略会議提言」（</a:t>
            </a:r>
            <a:r>
              <a:rPr lang="en-US" altLang="ja-JP" sz="1000" dirty="0">
                <a:latin typeface="メイリオ" panose="020B0604030504040204" pitchFamily="50" charset="-128"/>
                <a:ea typeface="メイリオ" panose="020B0604030504040204" pitchFamily="50" charset="-128"/>
              </a:rPr>
              <a:t>2014</a:t>
            </a:r>
            <a:r>
              <a:rPr kumimoji="1" lang="en-US" altLang="ja-JP" sz="1000" dirty="0">
                <a:latin typeface="メイリオ" panose="020B0604030504040204" pitchFamily="50" charset="-128"/>
                <a:ea typeface="メイリオ" panose="020B0604030504040204" pitchFamily="50" charset="-128"/>
              </a:rPr>
              <a:t>.1</a:t>
            </a:r>
            <a:r>
              <a:rPr kumimoji="1" lang="ja-JP" altLang="en-US" sz="1000" dirty="0">
                <a:latin typeface="メイリオ" panose="020B0604030504040204" pitchFamily="50" charset="-128"/>
                <a:ea typeface="メイリオ" panose="020B0604030504040204" pitchFamily="50" charset="-128"/>
              </a:rPr>
              <a:t>）より</a:t>
            </a:r>
            <a:endParaRPr kumimoji="1" lang="en-US" altLang="ja-JP" sz="1000" dirty="0">
              <a:latin typeface="メイリオ" panose="020B0604030504040204" pitchFamily="50" charset="-128"/>
              <a:ea typeface="メイリオ" panose="020B0604030504040204" pitchFamily="50" charset="-128"/>
            </a:endParaRPr>
          </a:p>
        </p:txBody>
      </p:sp>
      <p:sp>
        <p:nvSpPr>
          <p:cNvPr id="6" name="テキスト ボックス 5"/>
          <p:cNvSpPr txBox="1"/>
          <p:nvPr/>
        </p:nvSpPr>
        <p:spPr>
          <a:xfrm>
            <a:off x="7145729" y="3595505"/>
            <a:ext cx="2444803" cy="200055"/>
          </a:xfrm>
          <a:prstGeom prst="rect">
            <a:avLst/>
          </a:prstGeom>
          <a:noFill/>
        </p:spPr>
        <p:txBody>
          <a:bodyPr wrap="square" rtlCol="0">
            <a:spAutoFit/>
          </a:bodyPr>
          <a:lstStyle/>
          <a:p>
            <a:r>
              <a:rPr kumimoji="1" lang="ja-JP" altLang="en-US" sz="700" dirty="0"/>
              <a:t>大阪府「平成</a:t>
            </a:r>
            <a:r>
              <a:rPr kumimoji="1" lang="en-US" altLang="ja-JP" sz="700" dirty="0"/>
              <a:t>23</a:t>
            </a:r>
            <a:r>
              <a:rPr kumimoji="1" lang="ja-JP" altLang="en-US" sz="700" dirty="0"/>
              <a:t>年度府民調査」より作成</a:t>
            </a:r>
          </a:p>
        </p:txBody>
      </p:sp>
      <p:sp>
        <p:nvSpPr>
          <p:cNvPr id="10" name="正方形/長方形 9"/>
          <p:cNvSpPr/>
          <p:nvPr/>
        </p:nvSpPr>
        <p:spPr>
          <a:xfrm>
            <a:off x="3743298" y="4433954"/>
            <a:ext cx="5096806" cy="20456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3" name="図 22"/>
          <p:cNvPicPr>
            <a:picLocks noChangeAspect="1"/>
          </p:cNvPicPr>
          <p:nvPr/>
        </p:nvPicPr>
        <p:blipFill>
          <a:blip r:embed="rId4"/>
          <a:stretch>
            <a:fillRect/>
          </a:stretch>
        </p:blipFill>
        <p:spPr>
          <a:xfrm>
            <a:off x="6992058" y="4486494"/>
            <a:ext cx="1732703" cy="1889225"/>
          </a:xfrm>
          <a:prstGeom prst="rect">
            <a:avLst/>
          </a:prstGeom>
        </p:spPr>
      </p:pic>
      <p:pic>
        <p:nvPicPr>
          <p:cNvPr id="2" name="図 1"/>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884956" y="4467382"/>
            <a:ext cx="2831140" cy="1932016"/>
          </a:xfrm>
          <a:prstGeom prst="rect">
            <a:avLst/>
          </a:prstGeom>
        </p:spPr>
      </p:pic>
      <p:sp>
        <p:nvSpPr>
          <p:cNvPr id="24" name="テキスト ボックス 23"/>
          <p:cNvSpPr txBox="1"/>
          <p:nvPr/>
        </p:nvSpPr>
        <p:spPr>
          <a:xfrm>
            <a:off x="7086600" y="6265326"/>
            <a:ext cx="2444803" cy="200055"/>
          </a:xfrm>
          <a:prstGeom prst="rect">
            <a:avLst/>
          </a:prstGeom>
          <a:noFill/>
        </p:spPr>
        <p:txBody>
          <a:bodyPr wrap="square" rtlCol="0">
            <a:spAutoFit/>
          </a:bodyPr>
          <a:lstStyle/>
          <a:p>
            <a:r>
              <a:rPr kumimoji="1" lang="ja-JP" altLang="en-US" sz="700" dirty="0"/>
              <a:t>大阪府「平成</a:t>
            </a:r>
            <a:r>
              <a:rPr kumimoji="1" lang="en-US" altLang="ja-JP" sz="700" dirty="0"/>
              <a:t>23</a:t>
            </a:r>
            <a:r>
              <a:rPr kumimoji="1" lang="ja-JP" altLang="en-US" sz="700" dirty="0"/>
              <a:t>年度府民調査」より作成</a:t>
            </a:r>
          </a:p>
        </p:txBody>
      </p:sp>
      <p:sp>
        <p:nvSpPr>
          <p:cNvPr id="25"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216</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440852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a:xfrm>
            <a:off x="743801" y="4752149"/>
            <a:ext cx="8200613" cy="19352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705367" y="1433981"/>
            <a:ext cx="8200613" cy="270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 name="直線コネクタ 2"/>
          <p:cNvCxnSpPr/>
          <p:nvPr/>
        </p:nvCxnSpPr>
        <p:spPr>
          <a:xfrm>
            <a:off x="601345" y="881955"/>
            <a:ext cx="79413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601346" y="509357"/>
            <a:ext cx="6113353" cy="376385"/>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２　</a:t>
            </a:r>
            <a:r>
              <a:rPr lang="ja-JP" altLang="en-US" sz="1846" dirty="0">
                <a:solidFill>
                  <a:prstClr val="black"/>
                </a:solidFill>
                <a:latin typeface="Meiryo UI" panose="020B0604030504040204" pitchFamily="50" charset="-128"/>
                <a:ea typeface="Meiryo UI" panose="020B0604030504040204" pitchFamily="50" charset="-128"/>
              </a:rPr>
              <a:t>改革前</a:t>
            </a: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の状況</a:t>
            </a:r>
          </a:p>
        </p:txBody>
      </p:sp>
      <p:pic>
        <p:nvPicPr>
          <p:cNvPr id="16" name="図 1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28700" y="1657196"/>
            <a:ext cx="4755746" cy="2104658"/>
          </a:xfrm>
          <a:prstGeom prst="rect">
            <a:avLst/>
          </a:prstGeom>
        </p:spPr>
      </p:pic>
      <p:sp>
        <p:nvSpPr>
          <p:cNvPr id="17" name="テキスト ボックス 16"/>
          <p:cNvSpPr txBox="1"/>
          <p:nvPr/>
        </p:nvSpPr>
        <p:spPr>
          <a:xfrm>
            <a:off x="1022512" y="1544961"/>
            <a:ext cx="2635510" cy="2554545"/>
          </a:xfrm>
          <a:prstGeom prst="rect">
            <a:avLst/>
          </a:prstGeom>
          <a:noFill/>
        </p:spPr>
        <p:txBody>
          <a:bodyPr wrap="square" rtlCol="0">
            <a:spAutoFit/>
          </a:bodyPr>
          <a:lstStyle/>
          <a:p>
            <a:pPr>
              <a:lnSpc>
                <a:spcPts val="1800"/>
              </a:lnSpc>
            </a:pPr>
            <a:r>
              <a:rPr lang="ja-JP" altLang="en-US" sz="1400" dirty="0">
                <a:latin typeface="メイリオ" panose="020B0604030504040204" pitchFamily="50" charset="-128"/>
                <a:ea typeface="メイリオ" panose="020B0604030504040204" pitchFamily="50" charset="-128"/>
              </a:rPr>
              <a:t>◆高齢者人口 ：</a:t>
            </a:r>
            <a:endParaRPr lang="en-US" altLang="ja-JP" sz="1400" dirty="0">
              <a:latin typeface="メイリオ" panose="020B0604030504040204" pitchFamily="50" charset="-128"/>
              <a:ea typeface="メイリオ" panose="020B0604030504040204" pitchFamily="50" charset="-128"/>
            </a:endParaRPr>
          </a:p>
          <a:p>
            <a:pPr>
              <a:lnSpc>
                <a:spcPts val="1800"/>
              </a:lnSpc>
            </a:pPr>
            <a:r>
              <a:rPr lang="en-US" altLang="ja-JP" sz="1400" dirty="0">
                <a:latin typeface="メイリオ" panose="020B0604030504040204" pitchFamily="50" charset="-128"/>
                <a:ea typeface="メイリオ" panose="020B0604030504040204" pitchFamily="50" charset="-128"/>
              </a:rPr>
              <a:t>   232</a:t>
            </a:r>
            <a:r>
              <a:rPr lang="ja-JP" altLang="en-US" sz="1400" dirty="0">
                <a:latin typeface="メイリオ" panose="020B0604030504040204" pitchFamily="50" charset="-128"/>
                <a:ea typeface="メイリオ" panose="020B0604030504040204" pitchFamily="50" charset="-128"/>
              </a:rPr>
              <a:t>万人⇒ </a:t>
            </a:r>
            <a:r>
              <a:rPr lang="en-US" altLang="ja-JP" sz="1400" dirty="0">
                <a:latin typeface="メイリオ" panose="020B0604030504040204" pitchFamily="50" charset="-128"/>
                <a:ea typeface="メイリオ" panose="020B0604030504040204" pitchFamily="50" charset="-128"/>
              </a:rPr>
              <a:t>271</a:t>
            </a:r>
            <a:r>
              <a:rPr lang="ja-JP" altLang="en-US" sz="1400" dirty="0">
                <a:latin typeface="メイリオ" panose="020B0604030504040204" pitchFamily="50" charset="-128"/>
                <a:ea typeface="メイリオ" panose="020B0604030504040204" pitchFamily="50" charset="-128"/>
              </a:rPr>
              <a:t>万人  </a:t>
            </a:r>
            <a:endParaRPr lang="en-US" altLang="ja-JP" sz="1400" dirty="0">
              <a:latin typeface="メイリオ" panose="020B0604030504040204" pitchFamily="50" charset="-128"/>
              <a:ea typeface="メイリオ" panose="020B0604030504040204" pitchFamily="50" charset="-128"/>
            </a:endParaRPr>
          </a:p>
          <a:p>
            <a:pPr>
              <a:lnSpc>
                <a:spcPts val="1800"/>
              </a:lnSpc>
            </a:pPr>
            <a:r>
              <a:rPr lang="ja-JP" altLang="en-US" sz="1400" dirty="0">
                <a:latin typeface="メイリオ" panose="020B0604030504040204" pitchFamily="50" charset="-128"/>
                <a:ea typeface="メイリオ" panose="020B0604030504040204" pitchFamily="50" charset="-128"/>
              </a:rPr>
              <a:t>　約</a:t>
            </a:r>
            <a:r>
              <a:rPr lang="en-US" altLang="ja-JP" sz="1400" dirty="0">
                <a:latin typeface="メイリオ" panose="020B0604030504040204" pitchFamily="50" charset="-128"/>
                <a:ea typeface="メイリオ" panose="020B0604030504040204" pitchFamily="50" charset="-128"/>
              </a:rPr>
              <a:t>16</a:t>
            </a:r>
            <a:r>
              <a:rPr lang="ja-JP" altLang="en-US" sz="1400" dirty="0">
                <a:latin typeface="メイリオ" panose="020B0604030504040204" pitchFamily="50" charset="-128"/>
                <a:ea typeface="メイリオ" panose="020B0604030504040204" pitchFamily="50" charset="-128"/>
              </a:rPr>
              <a:t>％増加の見込み。</a:t>
            </a:r>
            <a:endParaRPr lang="en-US" altLang="ja-JP" sz="1400" dirty="0">
              <a:latin typeface="メイリオ" panose="020B0604030504040204" pitchFamily="50" charset="-128"/>
              <a:ea typeface="メイリオ" panose="020B0604030504040204" pitchFamily="50" charset="-128"/>
            </a:endParaRPr>
          </a:p>
          <a:p>
            <a:pPr>
              <a:lnSpc>
                <a:spcPts val="600"/>
              </a:lnSpc>
            </a:pPr>
            <a:endParaRPr lang="ja-JP" altLang="en-US" sz="1400" dirty="0">
              <a:latin typeface="メイリオ" panose="020B0604030504040204" pitchFamily="50" charset="-128"/>
              <a:ea typeface="メイリオ" panose="020B0604030504040204" pitchFamily="50" charset="-128"/>
            </a:endParaRPr>
          </a:p>
          <a:p>
            <a:pPr>
              <a:lnSpc>
                <a:spcPts val="1800"/>
              </a:lnSpc>
            </a:pPr>
            <a:r>
              <a:rPr lang="ja-JP" altLang="en-US" sz="1400" dirty="0">
                <a:latin typeface="メイリオ" panose="020B0604030504040204" pitchFamily="50" charset="-128"/>
                <a:ea typeface="メイリオ" panose="020B0604030504040204" pitchFamily="50" charset="-128"/>
              </a:rPr>
              <a:t>◆生産年齢人口：</a:t>
            </a:r>
            <a:endParaRPr lang="en-US" altLang="ja-JP" sz="1400" dirty="0">
              <a:latin typeface="メイリオ" panose="020B0604030504040204" pitchFamily="50" charset="-128"/>
              <a:ea typeface="メイリオ" panose="020B0604030504040204" pitchFamily="50" charset="-128"/>
            </a:endParaRPr>
          </a:p>
          <a:p>
            <a:pPr>
              <a:lnSpc>
                <a:spcPts val="1800"/>
              </a:lnSpc>
            </a:pPr>
            <a:r>
              <a:rPr lang="en-US" altLang="ja-JP" sz="1400" dirty="0">
                <a:latin typeface="メイリオ" panose="020B0604030504040204" pitchFamily="50" charset="-128"/>
                <a:ea typeface="メイリオ" panose="020B0604030504040204" pitchFamily="50" charset="-128"/>
              </a:rPr>
              <a:t>   542</a:t>
            </a:r>
            <a:r>
              <a:rPr lang="ja-JP" altLang="en-US" sz="1400" dirty="0">
                <a:latin typeface="メイリオ" panose="020B0604030504040204" pitchFamily="50" charset="-128"/>
                <a:ea typeface="メイリオ" panose="020B0604030504040204" pitchFamily="50" charset="-128"/>
              </a:rPr>
              <a:t>万人⇒ </a:t>
            </a:r>
            <a:r>
              <a:rPr lang="en-US" altLang="ja-JP" sz="1400" dirty="0">
                <a:latin typeface="メイリオ" panose="020B0604030504040204" pitchFamily="50" charset="-128"/>
                <a:ea typeface="メイリオ" panose="020B0604030504040204" pitchFamily="50" charset="-128"/>
              </a:rPr>
              <a:t>400</a:t>
            </a:r>
            <a:r>
              <a:rPr lang="ja-JP" altLang="en-US" sz="1400" dirty="0">
                <a:latin typeface="メイリオ" panose="020B0604030504040204" pitchFamily="50" charset="-128"/>
                <a:ea typeface="メイリオ" panose="020B0604030504040204" pitchFamily="50" charset="-128"/>
              </a:rPr>
              <a:t>万人</a:t>
            </a:r>
            <a:endParaRPr lang="en-US" altLang="ja-JP" sz="1400" dirty="0">
              <a:latin typeface="メイリオ" panose="020B0604030504040204" pitchFamily="50" charset="-128"/>
              <a:ea typeface="メイリオ" panose="020B0604030504040204" pitchFamily="50" charset="-128"/>
            </a:endParaRPr>
          </a:p>
          <a:p>
            <a:pPr>
              <a:lnSpc>
                <a:spcPts val="1800"/>
              </a:lnSpc>
            </a:pPr>
            <a:r>
              <a:rPr lang="ja-JP" altLang="en-US" sz="1400" dirty="0">
                <a:latin typeface="メイリオ" panose="020B0604030504040204" pitchFamily="50" charset="-128"/>
                <a:ea typeface="メイリオ" panose="020B0604030504040204" pitchFamily="50" charset="-128"/>
              </a:rPr>
              <a:t>   約</a:t>
            </a:r>
            <a:r>
              <a:rPr lang="en-US" altLang="ja-JP" sz="1400" dirty="0">
                <a:latin typeface="メイリオ" panose="020B0604030504040204" pitchFamily="50" charset="-128"/>
                <a:ea typeface="メイリオ" panose="020B0604030504040204" pitchFamily="50" charset="-128"/>
              </a:rPr>
              <a:t>26</a:t>
            </a:r>
            <a:r>
              <a:rPr lang="ja-JP" altLang="en-US" sz="1400" dirty="0">
                <a:latin typeface="メイリオ" panose="020B0604030504040204" pitchFamily="50" charset="-128"/>
                <a:ea typeface="メイリオ" panose="020B0604030504040204" pitchFamily="50" charset="-128"/>
              </a:rPr>
              <a:t>％減少の見込み。</a:t>
            </a:r>
            <a:endParaRPr lang="en-US" altLang="ja-JP" sz="1400" dirty="0">
              <a:latin typeface="メイリオ" panose="020B0604030504040204" pitchFamily="50" charset="-128"/>
              <a:ea typeface="メイリオ" panose="020B0604030504040204" pitchFamily="50" charset="-128"/>
            </a:endParaRPr>
          </a:p>
          <a:p>
            <a:pPr>
              <a:lnSpc>
                <a:spcPts val="600"/>
              </a:lnSpc>
            </a:pPr>
            <a:endParaRPr lang="ja-JP" altLang="en-US" sz="1400" dirty="0">
              <a:latin typeface="メイリオ" panose="020B0604030504040204" pitchFamily="50" charset="-128"/>
              <a:ea typeface="メイリオ" panose="020B0604030504040204" pitchFamily="50" charset="-128"/>
            </a:endParaRPr>
          </a:p>
          <a:p>
            <a:pPr>
              <a:lnSpc>
                <a:spcPts val="1800"/>
              </a:lnSpc>
            </a:pPr>
            <a:r>
              <a:rPr lang="ja-JP" altLang="en-US" sz="1400" dirty="0">
                <a:latin typeface="メイリオ" panose="020B0604030504040204" pitchFamily="50" charset="-128"/>
                <a:ea typeface="メイリオ" panose="020B0604030504040204" pitchFamily="50" charset="-128"/>
              </a:rPr>
              <a:t>◆年少人口 ：</a:t>
            </a:r>
            <a:endParaRPr lang="en-US" altLang="ja-JP" sz="1400" dirty="0">
              <a:latin typeface="メイリオ" panose="020B0604030504040204" pitchFamily="50" charset="-128"/>
              <a:ea typeface="メイリオ" panose="020B0604030504040204" pitchFamily="50" charset="-128"/>
            </a:endParaRPr>
          </a:p>
          <a:p>
            <a:pPr>
              <a:lnSpc>
                <a:spcPts val="1800"/>
              </a:lnSpc>
            </a:pPr>
            <a:r>
              <a:rPr lang="en-US" altLang="ja-JP" sz="1400" dirty="0">
                <a:latin typeface="メイリオ" panose="020B0604030504040204" pitchFamily="50" charset="-128"/>
                <a:ea typeface="メイリオ" panose="020B0604030504040204" pitchFamily="50" charset="-128"/>
              </a:rPr>
              <a:t>   110</a:t>
            </a:r>
            <a:r>
              <a:rPr lang="ja-JP" altLang="en-US" sz="1400" dirty="0">
                <a:latin typeface="メイリオ" panose="020B0604030504040204" pitchFamily="50" charset="-128"/>
                <a:ea typeface="メイリオ" panose="020B0604030504040204" pitchFamily="50" charset="-128"/>
              </a:rPr>
              <a:t>万人⇒ </a:t>
            </a:r>
            <a:r>
              <a:rPr lang="en-US" altLang="ja-JP" sz="1400" dirty="0">
                <a:latin typeface="メイリオ" panose="020B0604030504040204" pitchFamily="50" charset="-128"/>
                <a:ea typeface="メイリオ" panose="020B0604030504040204" pitchFamily="50" charset="-128"/>
              </a:rPr>
              <a:t>77</a:t>
            </a:r>
            <a:r>
              <a:rPr lang="ja-JP" altLang="en-US" sz="1400" dirty="0">
                <a:latin typeface="メイリオ" panose="020B0604030504040204" pitchFamily="50" charset="-128"/>
                <a:ea typeface="メイリオ" panose="020B0604030504040204" pitchFamily="50" charset="-128"/>
              </a:rPr>
              <a:t>万人</a:t>
            </a:r>
            <a:endParaRPr lang="en-US" altLang="ja-JP" sz="1400" dirty="0">
              <a:latin typeface="メイリオ" panose="020B0604030504040204" pitchFamily="50" charset="-128"/>
              <a:ea typeface="メイリオ" panose="020B0604030504040204" pitchFamily="50" charset="-128"/>
            </a:endParaRPr>
          </a:p>
          <a:p>
            <a:pPr>
              <a:lnSpc>
                <a:spcPts val="1800"/>
              </a:lnSpc>
            </a:pPr>
            <a:r>
              <a:rPr lang="ja-JP" altLang="en-US" sz="1400" dirty="0">
                <a:latin typeface="メイリオ" panose="020B0604030504040204" pitchFamily="50" charset="-128"/>
                <a:ea typeface="メイリオ" panose="020B0604030504040204" pitchFamily="50" charset="-128"/>
              </a:rPr>
              <a:t>   約</a:t>
            </a:r>
            <a:r>
              <a:rPr lang="en-US" altLang="ja-JP" sz="1400" dirty="0">
                <a:latin typeface="メイリオ" panose="020B0604030504040204" pitchFamily="50" charset="-128"/>
                <a:ea typeface="メイリオ" panose="020B0604030504040204" pitchFamily="50" charset="-128"/>
              </a:rPr>
              <a:t>30</a:t>
            </a:r>
            <a:r>
              <a:rPr lang="ja-JP" altLang="en-US" sz="1400" dirty="0">
                <a:latin typeface="メイリオ" panose="020B0604030504040204" pitchFamily="50" charset="-128"/>
                <a:ea typeface="メイリオ" panose="020B0604030504040204" pitchFamily="50" charset="-128"/>
              </a:rPr>
              <a:t>％減少の見込み。</a:t>
            </a:r>
            <a:endParaRPr lang="en-US" altLang="ja-JP" sz="1400" dirty="0">
              <a:latin typeface="メイリオ" panose="020B0604030504040204" pitchFamily="50" charset="-128"/>
              <a:ea typeface="メイリオ" panose="020B0604030504040204" pitchFamily="50" charset="-128"/>
            </a:endParaRPr>
          </a:p>
          <a:p>
            <a:pPr>
              <a:lnSpc>
                <a:spcPts val="1800"/>
              </a:lnSpc>
            </a:pPr>
            <a:r>
              <a:rPr lang="en-US" altLang="ja-JP" sz="1400" b="1" dirty="0">
                <a:latin typeface="メイリオ" panose="020B0604030504040204" pitchFamily="50" charset="-128"/>
                <a:ea typeface="メイリオ" panose="020B0604030504040204" pitchFamily="50" charset="-128"/>
              </a:rPr>
              <a:t>※2015</a:t>
            </a:r>
            <a:r>
              <a:rPr lang="ja-JP" altLang="en-US" sz="1400" b="1" dirty="0">
                <a:latin typeface="メイリオ" panose="020B0604030504040204" pitchFamily="50" charset="-128"/>
                <a:ea typeface="メイリオ" panose="020B0604030504040204" pitchFamily="50" charset="-128"/>
              </a:rPr>
              <a:t>年→</a:t>
            </a:r>
            <a:r>
              <a:rPr lang="en-US" altLang="ja-JP" sz="1400" b="1" dirty="0">
                <a:latin typeface="メイリオ" panose="020B0604030504040204" pitchFamily="50" charset="-128"/>
                <a:ea typeface="メイリオ" panose="020B0604030504040204" pitchFamily="50" charset="-128"/>
              </a:rPr>
              <a:t>2045</a:t>
            </a:r>
            <a:r>
              <a:rPr lang="ja-JP" altLang="en-US" sz="1400" b="1" dirty="0">
                <a:latin typeface="メイリオ" panose="020B0604030504040204" pitchFamily="50" charset="-128"/>
                <a:ea typeface="メイリオ" panose="020B0604030504040204" pitchFamily="50" charset="-128"/>
              </a:rPr>
              <a:t>年見込み。</a:t>
            </a:r>
            <a:endParaRPr lang="en-US" altLang="ja-JP" sz="1400" b="1" dirty="0">
              <a:latin typeface="メイリオ" panose="020B0604030504040204" pitchFamily="50" charset="-128"/>
              <a:ea typeface="メイリオ" panose="020B0604030504040204" pitchFamily="50" charset="-128"/>
            </a:endParaRPr>
          </a:p>
        </p:txBody>
      </p:sp>
      <p:sp>
        <p:nvSpPr>
          <p:cNvPr id="10" name="テキスト ボックス 9"/>
          <p:cNvSpPr txBox="1"/>
          <p:nvPr/>
        </p:nvSpPr>
        <p:spPr>
          <a:xfrm>
            <a:off x="1059718" y="4904167"/>
            <a:ext cx="2372631" cy="1708160"/>
          </a:xfrm>
          <a:prstGeom prst="rect">
            <a:avLst/>
          </a:prstGeom>
          <a:noFill/>
        </p:spPr>
        <p:txBody>
          <a:bodyPr wrap="square" rtlCol="0">
            <a:spAutoFit/>
          </a:bodyPr>
          <a:lstStyle/>
          <a:p>
            <a:pPr>
              <a:lnSpc>
                <a:spcPts val="2000"/>
              </a:lnSpc>
            </a:pPr>
            <a:r>
              <a:rPr lang="ja-JP" altLang="en-US" sz="1400" dirty="0">
                <a:latin typeface="メイリオ" panose="020B0604030504040204" pitchFamily="50" charset="-128"/>
                <a:ea typeface="メイリオ" panose="020B0604030504040204" pitchFamily="50" charset="-128"/>
              </a:rPr>
              <a:t>◆一人あたりの医療費は、</a:t>
            </a:r>
            <a:endParaRPr lang="en-US" altLang="ja-JP" sz="1400" dirty="0">
              <a:latin typeface="メイリオ" panose="020B0604030504040204" pitchFamily="50" charset="-128"/>
              <a:ea typeface="メイリオ" panose="020B0604030504040204" pitchFamily="50" charset="-128"/>
            </a:endParaRPr>
          </a:p>
          <a:p>
            <a:pPr>
              <a:lnSpc>
                <a:spcPts val="2000"/>
              </a:lnSpc>
            </a:pPr>
            <a:r>
              <a:rPr lang="en-US" altLang="ja-JP" sz="1400" dirty="0">
                <a:latin typeface="メイリオ" panose="020B0604030504040204" pitchFamily="50" charset="-128"/>
                <a:ea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rPr>
              <a:t>全国平均より高い水準</a:t>
            </a:r>
            <a:endParaRPr lang="en-US" altLang="ja-JP" sz="1400" dirty="0">
              <a:latin typeface="メイリオ" panose="020B0604030504040204" pitchFamily="50" charset="-128"/>
              <a:ea typeface="メイリオ" panose="020B0604030504040204" pitchFamily="50" charset="-128"/>
            </a:endParaRPr>
          </a:p>
          <a:p>
            <a:pPr>
              <a:lnSpc>
                <a:spcPts val="2000"/>
              </a:lnSpc>
            </a:pPr>
            <a:r>
              <a:rPr lang="en-US" altLang="ja-JP" sz="1400" dirty="0">
                <a:latin typeface="メイリオ" panose="020B0604030504040204" pitchFamily="50" charset="-128"/>
                <a:ea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rPr>
              <a:t>で推移。</a:t>
            </a:r>
            <a:endParaRPr lang="en-US" altLang="ja-JP" sz="1400" dirty="0">
              <a:latin typeface="メイリオ" panose="020B0604030504040204" pitchFamily="50" charset="-128"/>
              <a:ea typeface="メイリオ" panose="020B0604030504040204" pitchFamily="50" charset="-128"/>
            </a:endParaRPr>
          </a:p>
          <a:p>
            <a:pPr>
              <a:lnSpc>
                <a:spcPts val="600"/>
              </a:lnSpc>
            </a:pPr>
            <a:endParaRPr lang="en-US" altLang="ja-JP" sz="1400" dirty="0">
              <a:latin typeface="メイリオ" panose="020B0604030504040204" pitchFamily="50" charset="-128"/>
              <a:ea typeface="メイリオ" panose="020B0604030504040204" pitchFamily="50" charset="-128"/>
            </a:endParaRPr>
          </a:p>
          <a:p>
            <a:pPr>
              <a:lnSpc>
                <a:spcPts val="2000"/>
              </a:lnSpc>
            </a:pPr>
            <a:r>
              <a:rPr lang="ja-JP" altLang="en-US" sz="1400" dirty="0">
                <a:latin typeface="メイリオ" panose="020B0604030504040204" pitchFamily="50" charset="-128"/>
                <a:ea typeface="メイリオ" panose="020B0604030504040204" pitchFamily="50" charset="-128"/>
              </a:rPr>
              <a:t>◆後期高齢者も同様の傾向</a:t>
            </a:r>
            <a:endParaRPr lang="en-US" altLang="ja-JP" sz="1400" dirty="0">
              <a:latin typeface="メイリオ" panose="020B0604030504040204" pitchFamily="50" charset="-128"/>
              <a:ea typeface="メイリオ" panose="020B0604030504040204" pitchFamily="50" charset="-128"/>
            </a:endParaRPr>
          </a:p>
          <a:p>
            <a:pPr>
              <a:lnSpc>
                <a:spcPts val="2000"/>
              </a:lnSpc>
            </a:pPr>
            <a:r>
              <a:rPr lang="ja-JP" altLang="en-US" sz="1400" dirty="0">
                <a:latin typeface="メイリオ" panose="020B0604030504040204" pitchFamily="50" charset="-128"/>
                <a:ea typeface="メイリオ" panose="020B0604030504040204" pitchFamily="50" charset="-128"/>
              </a:rPr>
              <a:t>　であるが、全国平均との</a:t>
            </a:r>
            <a:endParaRPr lang="en-US" altLang="ja-JP" sz="1400" dirty="0">
              <a:latin typeface="メイリオ" panose="020B0604030504040204" pitchFamily="50" charset="-128"/>
              <a:ea typeface="メイリオ" panose="020B0604030504040204" pitchFamily="50" charset="-128"/>
            </a:endParaRPr>
          </a:p>
          <a:p>
            <a:pPr>
              <a:lnSpc>
                <a:spcPts val="2000"/>
              </a:lnSpc>
            </a:pPr>
            <a:r>
              <a:rPr lang="ja-JP" altLang="en-US" sz="1400" dirty="0">
                <a:latin typeface="メイリオ" panose="020B0604030504040204" pitchFamily="50" charset="-128"/>
                <a:ea typeface="メイリオ" panose="020B0604030504040204" pitchFamily="50" charset="-128"/>
              </a:rPr>
              <a:t>　開きはより大きい。</a:t>
            </a:r>
            <a:endParaRPr lang="en-US" altLang="ja-JP" sz="1400" dirty="0">
              <a:latin typeface="メイリオ" panose="020B0604030504040204" pitchFamily="50" charset="-128"/>
              <a:ea typeface="メイリオ" panose="020B0604030504040204" pitchFamily="50" charset="-128"/>
            </a:endParaRPr>
          </a:p>
        </p:txBody>
      </p:sp>
      <p:pic>
        <p:nvPicPr>
          <p:cNvPr id="11" name="図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35026" y="4901712"/>
            <a:ext cx="4749420" cy="1529866"/>
          </a:xfrm>
          <a:prstGeom prst="rect">
            <a:avLst/>
          </a:prstGeom>
        </p:spPr>
      </p:pic>
      <p:sp>
        <p:nvSpPr>
          <p:cNvPr id="12" name="テキスト ボックス 11"/>
          <p:cNvSpPr txBox="1"/>
          <p:nvPr/>
        </p:nvSpPr>
        <p:spPr>
          <a:xfrm>
            <a:off x="547946" y="1023980"/>
            <a:ext cx="3042608" cy="400110"/>
          </a:xfrm>
          <a:prstGeom prst="rect">
            <a:avLst/>
          </a:prstGeom>
          <a:noFill/>
        </p:spPr>
        <p:txBody>
          <a:bodyPr wrap="square" rtlCol="0">
            <a:spAutoFit/>
          </a:bodyPr>
          <a:lstStyle/>
          <a:p>
            <a:r>
              <a:rPr kumimoji="1" lang="ja-JP" altLang="en-US" sz="2000" b="1" dirty="0">
                <a:latin typeface="メイリオ" panose="020B0604030504040204" pitchFamily="50" charset="-128"/>
                <a:ea typeface="メイリオ" panose="020B0604030504040204" pitchFamily="50" charset="-128"/>
              </a:rPr>
              <a:t>○人口推計</a:t>
            </a:r>
          </a:p>
        </p:txBody>
      </p:sp>
      <p:sp>
        <p:nvSpPr>
          <p:cNvPr id="13" name="テキスト ボックス 12"/>
          <p:cNvSpPr txBox="1"/>
          <p:nvPr/>
        </p:nvSpPr>
        <p:spPr>
          <a:xfrm>
            <a:off x="615414" y="4352040"/>
            <a:ext cx="3042608" cy="400110"/>
          </a:xfrm>
          <a:prstGeom prst="rect">
            <a:avLst/>
          </a:prstGeom>
          <a:noFill/>
        </p:spPr>
        <p:txBody>
          <a:bodyPr wrap="square" rtlCol="0">
            <a:spAutoFit/>
          </a:bodyPr>
          <a:lstStyle/>
          <a:p>
            <a:r>
              <a:rPr kumimoji="1" lang="ja-JP" altLang="en-US" sz="2000" b="1" dirty="0">
                <a:latin typeface="メイリオ" panose="020B0604030504040204" pitchFamily="50" charset="-128"/>
                <a:ea typeface="メイリオ" panose="020B0604030504040204" pitchFamily="50" charset="-128"/>
              </a:rPr>
              <a:t>○一人あたりの医療費</a:t>
            </a:r>
          </a:p>
        </p:txBody>
      </p:sp>
      <p:sp>
        <p:nvSpPr>
          <p:cNvPr id="15" name="テキスト ボックス 14"/>
          <p:cNvSpPr txBox="1"/>
          <p:nvPr/>
        </p:nvSpPr>
        <p:spPr>
          <a:xfrm>
            <a:off x="4895851" y="3822508"/>
            <a:ext cx="3888596" cy="246221"/>
          </a:xfrm>
          <a:prstGeom prst="rect">
            <a:avLst/>
          </a:prstGeom>
          <a:noFill/>
        </p:spPr>
        <p:txBody>
          <a:bodyPr wrap="square" rtlCol="0">
            <a:spAutoFit/>
          </a:bodyPr>
          <a:lstStyle/>
          <a:p>
            <a:pPr algn="r"/>
            <a:r>
              <a:rPr lang="ja-JP" altLang="en-US" sz="1000" dirty="0">
                <a:latin typeface="メイリオ" panose="020B0604030504040204" pitchFamily="50" charset="-128"/>
                <a:ea typeface="メイリオ" panose="020B0604030504040204" pitchFamily="50" charset="-128"/>
              </a:rPr>
              <a:t>「大阪府人口ビジョン策定後の人口動向等の整理」（</a:t>
            </a:r>
            <a:r>
              <a:rPr lang="en-US" altLang="ja-JP" sz="1000" dirty="0">
                <a:latin typeface="メイリオ" panose="020B0604030504040204" pitchFamily="50" charset="-128"/>
                <a:ea typeface="メイリオ" panose="020B0604030504040204" pitchFamily="50" charset="-128"/>
              </a:rPr>
              <a:t>2019.8</a:t>
            </a:r>
            <a:r>
              <a:rPr lang="ja-JP" altLang="en-US" sz="1000" dirty="0">
                <a:latin typeface="メイリオ" panose="020B0604030504040204" pitchFamily="50" charset="-128"/>
                <a:ea typeface="メイリオ" panose="020B0604030504040204" pitchFamily="50" charset="-128"/>
              </a:rPr>
              <a:t>）</a:t>
            </a:r>
            <a:endParaRPr kumimoji="1" lang="en-US" altLang="ja-JP" sz="1000" dirty="0">
              <a:latin typeface="メイリオ" panose="020B0604030504040204" pitchFamily="50" charset="-128"/>
              <a:ea typeface="メイリオ" panose="020B0604030504040204" pitchFamily="50" charset="-128"/>
            </a:endParaRPr>
          </a:p>
        </p:txBody>
      </p:sp>
      <p:sp>
        <p:nvSpPr>
          <p:cNvPr id="19" name="テキスト ボックス 18"/>
          <p:cNvSpPr txBox="1"/>
          <p:nvPr/>
        </p:nvSpPr>
        <p:spPr>
          <a:xfrm>
            <a:off x="4527220" y="6431578"/>
            <a:ext cx="4516987" cy="255824"/>
          </a:xfrm>
          <a:prstGeom prst="rect">
            <a:avLst/>
          </a:prstGeom>
          <a:noFill/>
        </p:spPr>
        <p:txBody>
          <a:bodyPr wrap="square" rtlCol="0">
            <a:spAutoFit/>
          </a:bodyPr>
          <a:lstStyle/>
          <a:p>
            <a:r>
              <a:rPr lang="ja-JP" altLang="en-US" sz="1000" dirty="0">
                <a:latin typeface="メイリオ" panose="020B0604030504040204" pitchFamily="50" charset="-128"/>
                <a:ea typeface="メイリオ" panose="020B0604030504040204" pitchFamily="50" charset="-128"/>
              </a:rPr>
              <a:t>「大阪府の健康指標・健康課題」（</a:t>
            </a:r>
            <a:r>
              <a:rPr lang="en-US" altLang="ja-JP" sz="1000" dirty="0">
                <a:latin typeface="メイリオ" panose="020B0604030504040204" pitchFamily="50" charset="-128"/>
                <a:ea typeface="メイリオ" panose="020B0604030504040204" pitchFamily="50" charset="-128"/>
              </a:rPr>
              <a:t>2021</a:t>
            </a:r>
            <a:r>
              <a:rPr lang="ja-JP" altLang="en-US" sz="1000" dirty="0">
                <a:latin typeface="メイリオ" panose="020B0604030504040204" pitchFamily="50" charset="-128"/>
                <a:ea typeface="メイリオ" panose="020B0604030504040204" pitchFamily="50" charset="-128"/>
              </a:rPr>
              <a:t>年度保健事業担当者説明会資料）</a:t>
            </a:r>
            <a:endParaRPr kumimoji="1" lang="en-US" altLang="ja-JP" sz="1000" dirty="0">
              <a:latin typeface="メイリオ" panose="020B0604030504040204" pitchFamily="50" charset="-128"/>
              <a:ea typeface="メイリオ" panose="020B0604030504040204" pitchFamily="50" charset="-128"/>
            </a:endParaRPr>
          </a:p>
        </p:txBody>
      </p:sp>
      <p:sp>
        <p:nvSpPr>
          <p:cNvPr id="20"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217</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
        <p:nvSpPr>
          <p:cNvPr id="21" name="正方形/長方形 20"/>
          <p:cNvSpPr/>
          <p:nvPr/>
        </p:nvSpPr>
        <p:spPr>
          <a:xfrm>
            <a:off x="5508000" y="6084000"/>
            <a:ext cx="612000"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ja-JP" altLang="en-US" sz="400" dirty="0">
                <a:solidFill>
                  <a:schemeClr val="tx1"/>
                </a:solidFill>
                <a:latin typeface="Meiryo UI" panose="020B0604030504040204" pitchFamily="50" charset="-128"/>
                <a:ea typeface="Meiryo UI" panose="020B0604030504040204" pitchFamily="50" charset="-128"/>
              </a:rPr>
              <a:t>年度</a:t>
            </a:r>
            <a:endParaRPr kumimoji="1" lang="ja-JP" altLang="en-US" sz="400" dirty="0">
              <a:solidFill>
                <a:schemeClr val="tx1"/>
              </a:solidFill>
              <a:latin typeface="Meiryo UI" panose="020B0604030504040204" pitchFamily="50" charset="-128"/>
              <a:ea typeface="Meiryo UI" panose="020B0604030504040204" pitchFamily="50" charset="-128"/>
            </a:endParaRPr>
          </a:p>
        </p:txBody>
      </p:sp>
      <p:sp>
        <p:nvSpPr>
          <p:cNvPr id="22" name="正方形/長方形 21"/>
          <p:cNvSpPr/>
          <p:nvPr/>
        </p:nvSpPr>
        <p:spPr>
          <a:xfrm>
            <a:off x="3923928" y="3780000"/>
            <a:ext cx="612000"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ja-JP" altLang="en-US" sz="1000" dirty="0">
                <a:solidFill>
                  <a:schemeClr val="tx1"/>
                </a:solidFill>
                <a:latin typeface="Meiryo UI" panose="020B0604030504040204" pitchFamily="50" charset="-128"/>
                <a:ea typeface="Meiryo UI" panose="020B0604030504040204" pitchFamily="50" charset="-128"/>
              </a:rPr>
              <a:t>（年度）</a:t>
            </a:r>
            <a:endParaRPr kumimoji="1" lang="ja-JP" altLang="en-US" sz="1000" dirty="0">
              <a:solidFill>
                <a:schemeClr val="tx1"/>
              </a:solidFill>
              <a:latin typeface="Meiryo UI" panose="020B0604030504040204" pitchFamily="50" charset="-128"/>
              <a:ea typeface="Meiryo UI" panose="020B0604030504040204" pitchFamily="50" charset="-128"/>
            </a:endParaRPr>
          </a:p>
        </p:txBody>
      </p:sp>
      <p:sp>
        <p:nvSpPr>
          <p:cNvPr id="23" name="正方形/長方形 22"/>
          <p:cNvSpPr/>
          <p:nvPr/>
        </p:nvSpPr>
        <p:spPr>
          <a:xfrm>
            <a:off x="7992000" y="6084000"/>
            <a:ext cx="612000"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ja-JP" altLang="en-US" sz="400" dirty="0">
                <a:solidFill>
                  <a:schemeClr val="tx1"/>
                </a:solidFill>
                <a:latin typeface="Meiryo UI" panose="020B0604030504040204" pitchFamily="50" charset="-128"/>
                <a:ea typeface="Meiryo UI" panose="020B0604030504040204" pitchFamily="50" charset="-128"/>
              </a:rPr>
              <a:t>年度</a:t>
            </a:r>
            <a:endParaRPr kumimoji="1" lang="ja-JP" altLang="en-US" sz="4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8399757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ホームベース 17"/>
          <p:cNvSpPr/>
          <p:nvPr/>
        </p:nvSpPr>
        <p:spPr>
          <a:xfrm>
            <a:off x="6991770" y="2877182"/>
            <a:ext cx="873457" cy="3728335"/>
          </a:xfrm>
          <a:prstGeom prst="homePlate">
            <a:avLst>
              <a:gd name="adj" fmla="val 3593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ホームベース 33"/>
          <p:cNvSpPr/>
          <p:nvPr/>
        </p:nvSpPr>
        <p:spPr>
          <a:xfrm>
            <a:off x="3794580" y="2846040"/>
            <a:ext cx="3041458" cy="2381054"/>
          </a:xfrm>
          <a:prstGeom prst="homePlate">
            <a:avLst>
              <a:gd name="adj" fmla="val 15285"/>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ホームベース 14"/>
          <p:cNvSpPr/>
          <p:nvPr/>
        </p:nvSpPr>
        <p:spPr>
          <a:xfrm>
            <a:off x="674521" y="2829256"/>
            <a:ext cx="3024021" cy="2397838"/>
          </a:xfrm>
          <a:prstGeom prst="homePlate">
            <a:avLst>
              <a:gd name="adj" fmla="val 15505"/>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3" name="直線コネクタ 2"/>
          <p:cNvCxnSpPr/>
          <p:nvPr/>
        </p:nvCxnSpPr>
        <p:spPr>
          <a:xfrm>
            <a:off x="601345" y="881955"/>
            <a:ext cx="79413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601346" y="509357"/>
            <a:ext cx="6113353" cy="376385"/>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３　改革取組</a:t>
            </a:r>
          </a:p>
        </p:txBody>
      </p:sp>
      <p:sp>
        <p:nvSpPr>
          <p:cNvPr id="6" name="テキスト ボックス 5"/>
          <p:cNvSpPr txBox="1"/>
          <p:nvPr/>
        </p:nvSpPr>
        <p:spPr>
          <a:xfrm>
            <a:off x="763131" y="1107292"/>
            <a:ext cx="4720056" cy="369332"/>
          </a:xfrm>
          <a:prstGeom prst="rect">
            <a:avLst/>
          </a:prstGeom>
          <a:noFill/>
        </p:spPr>
        <p:txBody>
          <a:bodyPr wrap="square" rtlCol="0">
            <a:spAutoFit/>
          </a:bodyPr>
          <a:lstStyle/>
          <a:p>
            <a:r>
              <a:rPr kumimoji="1" lang="ja-JP" altLang="en-US" b="1" dirty="0">
                <a:solidFill>
                  <a:srgbClr val="002060"/>
                </a:solidFill>
                <a:latin typeface="メイリオ" panose="020B0604030504040204" pitchFamily="50" charset="-128"/>
                <a:ea typeface="メイリオ" panose="020B0604030504040204" pitchFamily="50" charset="-128"/>
              </a:rPr>
              <a:t>予防・健康づくりの取組</a:t>
            </a:r>
          </a:p>
        </p:txBody>
      </p:sp>
      <p:sp>
        <p:nvSpPr>
          <p:cNvPr id="8" name="正方形/長方形 7"/>
          <p:cNvSpPr/>
          <p:nvPr/>
        </p:nvSpPr>
        <p:spPr>
          <a:xfrm>
            <a:off x="820288" y="2967836"/>
            <a:ext cx="2916088" cy="2246769"/>
          </a:xfrm>
          <a:prstGeom prst="rect">
            <a:avLst/>
          </a:prstGeom>
        </p:spPr>
        <p:txBody>
          <a:bodyPr wrap="square">
            <a:spAutoFit/>
          </a:bodyPr>
          <a:lstStyle/>
          <a:p>
            <a:r>
              <a:rPr lang="ja-JP" altLang="en-US" sz="1400" b="1" dirty="0">
                <a:latin typeface="メイリオ" panose="020B0604030504040204" pitchFamily="50" charset="-128"/>
                <a:ea typeface="メイリオ" panose="020B0604030504040204" pitchFamily="50" charset="-128"/>
              </a:rPr>
              <a:t>　</a:t>
            </a:r>
            <a:endParaRPr lang="en-US" altLang="ja-JP" sz="1400" b="1" dirty="0">
              <a:latin typeface="メイリオ" panose="020B0604030504040204" pitchFamily="50" charset="-128"/>
              <a:ea typeface="メイリオ" panose="020B0604030504040204" pitchFamily="50" charset="-128"/>
            </a:endParaRPr>
          </a:p>
          <a:p>
            <a:r>
              <a:rPr lang="ja-JP" altLang="en-US" sz="1400" b="1" dirty="0">
                <a:latin typeface="メイリオ" panose="020B0604030504040204" pitchFamily="50" charset="-128"/>
                <a:ea typeface="メイリオ" panose="020B0604030504040204" pitchFamily="50" charset="-128"/>
              </a:rPr>
              <a:t>　</a:t>
            </a:r>
            <a:endParaRPr lang="en-US" altLang="ja-JP" sz="1400" b="1"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　・ヘルスリテラシー</a:t>
            </a:r>
            <a:endParaRPr lang="en-US" altLang="ja-JP"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　・栄養、食生活</a:t>
            </a:r>
            <a:endParaRPr lang="en-US" altLang="ja-JP"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　・身体活動、運動</a:t>
            </a:r>
            <a:endParaRPr lang="en-US" altLang="ja-JP"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　・休養、睡眠</a:t>
            </a:r>
            <a:endParaRPr lang="en-US" altLang="ja-JP"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　・飲酒</a:t>
            </a:r>
            <a:endParaRPr lang="en-US" altLang="ja-JP"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　</a:t>
            </a:r>
            <a:r>
              <a:rPr lang="ja-JP" altLang="en-US" sz="1400" b="1" dirty="0">
                <a:latin typeface="メイリオ" panose="020B0604030504040204" pitchFamily="50" charset="-128"/>
                <a:ea typeface="メイリオ" panose="020B0604030504040204" pitchFamily="50" charset="-128"/>
              </a:rPr>
              <a:t>・喫煙</a:t>
            </a:r>
            <a:endParaRPr lang="en-US" altLang="ja-JP" sz="1400" b="1"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　・歯と口の健康</a:t>
            </a:r>
            <a:endParaRPr lang="en-US" altLang="ja-JP"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　・こころの健康</a:t>
            </a:r>
            <a:endParaRPr lang="en-US" altLang="ja-JP" sz="1400" dirty="0">
              <a:latin typeface="メイリオ" panose="020B0604030504040204" pitchFamily="50" charset="-128"/>
              <a:ea typeface="メイリオ" panose="020B0604030504040204" pitchFamily="50" charset="-128"/>
            </a:endParaRPr>
          </a:p>
        </p:txBody>
      </p:sp>
      <p:sp>
        <p:nvSpPr>
          <p:cNvPr id="33" name="テキスト ボックス 32"/>
          <p:cNvSpPr txBox="1"/>
          <p:nvPr/>
        </p:nvSpPr>
        <p:spPr>
          <a:xfrm>
            <a:off x="570548" y="2391348"/>
            <a:ext cx="2745858" cy="338554"/>
          </a:xfrm>
          <a:prstGeom prst="rect">
            <a:avLst/>
          </a:prstGeom>
          <a:noFill/>
        </p:spPr>
        <p:txBody>
          <a:bodyPr wrap="square" rtlCol="0">
            <a:spAutoFit/>
          </a:bodyPr>
          <a:lstStyle/>
          <a:p>
            <a:r>
              <a:rPr kumimoji="1" lang="en-US" altLang="ja-JP" sz="1600" b="1" dirty="0">
                <a:latin typeface="メイリオ" panose="020B0604030504040204" pitchFamily="50" charset="-128"/>
                <a:ea typeface="メイリオ" panose="020B0604030504040204" pitchFamily="50" charset="-128"/>
              </a:rPr>
              <a:t>《</a:t>
            </a:r>
            <a:r>
              <a:rPr kumimoji="1" lang="ja-JP" altLang="en-US" sz="1600" b="1" dirty="0">
                <a:latin typeface="メイリオ" panose="020B0604030504040204" pitchFamily="50" charset="-128"/>
                <a:ea typeface="メイリオ" panose="020B0604030504040204" pitchFamily="50" charset="-128"/>
              </a:rPr>
              <a:t>予防</a:t>
            </a:r>
            <a:r>
              <a:rPr lang="ja-JP" altLang="en-US" sz="1600" b="1" dirty="0">
                <a:latin typeface="メイリオ" panose="020B0604030504040204" pitchFamily="50" charset="-128"/>
                <a:ea typeface="メイリオ" panose="020B0604030504040204" pitchFamily="50" charset="-128"/>
              </a:rPr>
              <a:t>・生活習慣の改善</a:t>
            </a:r>
            <a:r>
              <a:rPr lang="en-US" altLang="ja-JP" sz="1600" b="1" dirty="0">
                <a:latin typeface="メイリオ" panose="020B0604030504040204" pitchFamily="50" charset="-128"/>
                <a:ea typeface="メイリオ" panose="020B0604030504040204" pitchFamily="50" charset="-128"/>
              </a:rPr>
              <a:t>》</a:t>
            </a:r>
            <a:endParaRPr kumimoji="1" lang="ja-JP" altLang="en-US" sz="1600" b="1" dirty="0">
              <a:latin typeface="メイリオ" panose="020B0604030504040204" pitchFamily="50" charset="-128"/>
              <a:ea typeface="メイリオ" panose="020B0604030504040204" pitchFamily="50" charset="-128"/>
            </a:endParaRPr>
          </a:p>
        </p:txBody>
      </p:sp>
      <p:sp>
        <p:nvSpPr>
          <p:cNvPr id="35" name="テキスト ボックス 34"/>
          <p:cNvSpPr txBox="1"/>
          <p:nvPr/>
        </p:nvSpPr>
        <p:spPr>
          <a:xfrm>
            <a:off x="3590609" y="2421260"/>
            <a:ext cx="4171173" cy="338554"/>
          </a:xfrm>
          <a:prstGeom prst="rect">
            <a:avLst/>
          </a:prstGeom>
          <a:noFill/>
        </p:spPr>
        <p:txBody>
          <a:bodyPr wrap="square" rtlCol="0">
            <a:spAutoFit/>
          </a:bodyPr>
          <a:lstStyle/>
          <a:p>
            <a:r>
              <a:rPr lang="en-US" altLang="ja-JP" sz="1600" b="1" dirty="0">
                <a:latin typeface="メイリオ" panose="020B0604030504040204" pitchFamily="50" charset="-128"/>
                <a:ea typeface="メイリオ" panose="020B0604030504040204" pitchFamily="50" charset="-128"/>
              </a:rPr>
              <a:t>《</a:t>
            </a:r>
            <a:r>
              <a:rPr lang="ja-JP" altLang="en-US" sz="1600" b="1" dirty="0">
                <a:latin typeface="メイリオ" panose="020B0604030504040204" pitchFamily="50" charset="-128"/>
                <a:ea typeface="メイリオ" panose="020B0604030504040204" pitchFamily="50" charset="-128"/>
              </a:rPr>
              <a:t>早期発見・重症化予防</a:t>
            </a:r>
            <a:r>
              <a:rPr lang="en-US" altLang="ja-JP" sz="1600" b="1" dirty="0">
                <a:latin typeface="メイリオ" panose="020B0604030504040204" pitchFamily="50" charset="-128"/>
                <a:ea typeface="メイリオ" panose="020B0604030504040204" pitchFamily="50" charset="-128"/>
              </a:rPr>
              <a:t>》</a:t>
            </a:r>
            <a:endParaRPr kumimoji="1" lang="ja-JP" altLang="en-US" sz="1600" b="1" dirty="0">
              <a:latin typeface="メイリオ" panose="020B0604030504040204" pitchFamily="50" charset="-128"/>
              <a:ea typeface="メイリオ" panose="020B0604030504040204" pitchFamily="50" charset="-128"/>
            </a:endParaRPr>
          </a:p>
        </p:txBody>
      </p:sp>
      <p:sp>
        <p:nvSpPr>
          <p:cNvPr id="20" name="ホームベース 19"/>
          <p:cNvSpPr/>
          <p:nvPr/>
        </p:nvSpPr>
        <p:spPr>
          <a:xfrm>
            <a:off x="674522" y="5573194"/>
            <a:ext cx="6163006" cy="1059617"/>
          </a:xfrm>
          <a:prstGeom prst="homePlate">
            <a:avLst>
              <a:gd name="adj" fmla="val 2285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3823682" y="2804526"/>
            <a:ext cx="2983254" cy="2144177"/>
          </a:xfrm>
          <a:prstGeom prst="rect">
            <a:avLst/>
          </a:prstGeom>
          <a:noFill/>
        </p:spPr>
        <p:txBody>
          <a:bodyPr wrap="square" rtlCol="0">
            <a:spAutoFit/>
          </a:bodyPr>
          <a:lstStyle/>
          <a:p>
            <a:pPr>
              <a:lnSpc>
                <a:spcPts val="2000"/>
              </a:lnSpc>
            </a:pPr>
            <a:endParaRPr lang="en-US" altLang="ja-JP" sz="1400" dirty="0">
              <a:latin typeface="メイリオ" panose="020B0604030504040204" pitchFamily="50" charset="-128"/>
              <a:ea typeface="メイリオ" panose="020B0604030504040204" pitchFamily="50" charset="-128"/>
            </a:endParaRPr>
          </a:p>
          <a:p>
            <a:pPr>
              <a:lnSpc>
                <a:spcPts val="2000"/>
              </a:lnSpc>
            </a:pPr>
            <a:endParaRPr lang="en-US" altLang="ja-JP" sz="1400" dirty="0">
              <a:latin typeface="メイリオ" panose="020B0604030504040204" pitchFamily="50" charset="-128"/>
              <a:ea typeface="メイリオ" panose="020B0604030504040204" pitchFamily="50" charset="-128"/>
            </a:endParaRPr>
          </a:p>
          <a:p>
            <a:pPr>
              <a:lnSpc>
                <a:spcPts val="2000"/>
              </a:lnSpc>
            </a:pPr>
            <a:r>
              <a:rPr lang="ja-JP" altLang="en-US" sz="1400" b="1" dirty="0">
                <a:latin typeface="メイリオ" panose="020B0604030504040204" pitchFamily="50" charset="-128"/>
                <a:ea typeface="メイリオ" panose="020B0604030504040204" pitchFamily="50" charset="-128"/>
              </a:rPr>
              <a:t>・けんしん（健診・がん検診等</a:t>
            </a:r>
            <a:r>
              <a:rPr lang="ja-JP" altLang="en-US" sz="1400" dirty="0">
                <a:latin typeface="メイリオ" panose="020B0604030504040204" pitchFamily="50" charset="-128"/>
                <a:ea typeface="メイリオ" panose="020B0604030504040204" pitchFamily="50" charset="-128"/>
              </a:rPr>
              <a:t>）</a:t>
            </a:r>
            <a:endParaRPr lang="en-US" altLang="ja-JP" sz="1400" dirty="0">
              <a:latin typeface="メイリオ" panose="020B0604030504040204" pitchFamily="50" charset="-128"/>
              <a:ea typeface="メイリオ" panose="020B0604030504040204" pitchFamily="50" charset="-128"/>
            </a:endParaRPr>
          </a:p>
          <a:p>
            <a:pPr>
              <a:lnSpc>
                <a:spcPts val="2000"/>
              </a:lnSpc>
            </a:pPr>
            <a:r>
              <a:rPr lang="ja-JP" altLang="en-US" sz="1400" dirty="0">
                <a:latin typeface="メイリオ" panose="020B0604030504040204" pitchFamily="50" charset="-128"/>
                <a:ea typeface="メイリオ" panose="020B0604030504040204" pitchFamily="50" charset="-128"/>
              </a:rPr>
              <a:t>  </a:t>
            </a: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受診率向上の市町村支援</a:t>
            </a:r>
            <a:endParaRPr lang="en-US" altLang="ja-JP" sz="1400" dirty="0">
              <a:latin typeface="メイリオ" panose="020B0604030504040204" pitchFamily="50" charset="-128"/>
              <a:ea typeface="メイリオ" panose="020B0604030504040204" pitchFamily="50" charset="-128"/>
            </a:endParaRPr>
          </a:p>
          <a:p>
            <a:pPr>
              <a:lnSpc>
                <a:spcPts val="2000"/>
              </a:lnSpc>
            </a:pPr>
            <a:r>
              <a:rPr lang="en-US" altLang="ja-JP" sz="1400" dirty="0">
                <a:latin typeface="メイリオ" panose="020B0604030504040204" pitchFamily="50" charset="-128"/>
                <a:ea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rPr>
              <a:t>ライフステージに応じた啓発</a:t>
            </a:r>
            <a:endParaRPr lang="en-US" altLang="ja-JP" sz="1400" dirty="0">
              <a:latin typeface="メイリオ" panose="020B0604030504040204" pitchFamily="50" charset="-128"/>
              <a:ea typeface="メイリオ" panose="020B0604030504040204" pitchFamily="50" charset="-128"/>
            </a:endParaRPr>
          </a:p>
          <a:p>
            <a:pPr>
              <a:lnSpc>
                <a:spcPts val="2000"/>
              </a:lnSpc>
            </a:pPr>
            <a:r>
              <a:rPr lang="ja-JP" altLang="en-US" sz="1400" b="1" dirty="0">
                <a:latin typeface="メイリオ" panose="020B0604030504040204" pitchFamily="50" charset="-128"/>
                <a:ea typeface="メイリオ" panose="020B0604030504040204" pitchFamily="50" charset="-128"/>
              </a:rPr>
              <a:t>・重症化予防</a:t>
            </a:r>
            <a:endParaRPr lang="en-US" altLang="ja-JP" sz="1400" b="1" dirty="0">
              <a:latin typeface="メイリオ" panose="020B0604030504040204" pitchFamily="50" charset="-128"/>
              <a:ea typeface="メイリオ" panose="020B0604030504040204" pitchFamily="50" charset="-128"/>
            </a:endParaRPr>
          </a:p>
          <a:p>
            <a:pPr>
              <a:lnSpc>
                <a:spcPts val="2000"/>
              </a:lnSpc>
            </a:pPr>
            <a:r>
              <a:rPr lang="ja-JP" altLang="en-US" sz="1400" b="1" dirty="0">
                <a:latin typeface="メイリオ" panose="020B0604030504040204" pitchFamily="50" charset="-128"/>
                <a:ea typeface="メイリオ" panose="020B0604030504040204" pitchFamily="50" charset="-128"/>
              </a:rPr>
              <a:t>  </a:t>
            </a: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特定保健指導の促進</a:t>
            </a:r>
            <a:endParaRPr lang="en-US" altLang="ja-JP" sz="1400" dirty="0">
              <a:latin typeface="メイリオ" panose="020B0604030504040204" pitchFamily="50" charset="-128"/>
              <a:ea typeface="メイリオ" panose="020B0604030504040204" pitchFamily="50" charset="-128"/>
            </a:endParaRPr>
          </a:p>
          <a:p>
            <a:pPr>
              <a:lnSpc>
                <a:spcPts val="2000"/>
              </a:lnSpc>
            </a:pPr>
            <a:r>
              <a:rPr lang="ja-JP" altLang="en-US" sz="1400" dirty="0">
                <a:latin typeface="メイリオ" panose="020B0604030504040204" pitchFamily="50" charset="-128"/>
                <a:ea typeface="メイリオ" panose="020B0604030504040204" pitchFamily="50" charset="-128"/>
              </a:rPr>
              <a:t>  </a:t>
            </a: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早期治療・重症化予防の啓発</a:t>
            </a:r>
            <a:endParaRPr lang="en-US" altLang="ja-JP" sz="1400" dirty="0">
              <a:latin typeface="メイリオ" panose="020B0604030504040204" pitchFamily="50" charset="-128"/>
              <a:ea typeface="メイリオ" panose="020B0604030504040204" pitchFamily="50" charset="-128"/>
            </a:endParaRPr>
          </a:p>
        </p:txBody>
      </p:sp>
      <p:sp>
        <p:nvSpPr>
          <p:cNvPr id="14" name="テキスト ボックス 13"/>
          <p:cNvSpPr txBox="1"/>
          <p:nvPr/>
        </p:nvSpPr>
        <p:spPr>
          <a:xfrm>
            <a:off x="6991770" y="3015889"/>
            <a:ext cx="800219" cy="3289377"/>
          </a:xfrm>
          <a:prstGeom prst="rect">
            <a:avLst/>
          </a:prstGeom>
          <a:noFill/>
        </p:spPr>
        <p:txBody>
          <a:bodyPr vert="eaVert" wrap="square" rtlCol="0">
            <a:spAutoFit/>
          </a:bodyPr>
          <a:lstStyle/>
          <a:p>
            <a:pPr algn="ctr">
              <a:lnSpc>
                <a:spcPts val="2400"/>
              </a:lnSpc>
            </a:pPr>
            <a:r>
              <a:rPr kumimoji="1" lang="ja-JP" altLang="en-US" sz="1600" b="1" dirty="0">
                <a:latin typeface="メイリオ" panose="020B0604030504040204" pitchFamily="50" charset="-128"/>
                <a:ea typeface="メイリオ" panose="020B0604030504040204" pitchFamily="50" charset="-128"/>
              </a:rPr>
              <a:t>健康寿命の延伸</a:t>
            </a:r>
            <a:endParaRPr kumimoji="1" lang="en-US" altLang="ja-JP" sz="1600" b="1" dirty="0">
              <a:latin typeface="メイリオ" panose="020B0604030504040204" pitchFamily="50" charset="-128"/>
              <a:ea typeface="メイリオ" panose="020B0604030504040204" pitchFamily="50" charset="-128"/>
            </a:endParaRPr>
          </a:p>
          <a:p>
            <a:pPr algn="ctr">
              <a:lnSpc>
                <a:spcPts val="2400"/>
              </a:lnSpc>
            </a:pPr>
            <a:r>
              <a:rPr lang="ja-JP" altLang="en-US" sz="1600" b="1" dirty="0">
                <a:latin typeface="メイリオ" panose="020B0604030504040204" pitchFamily="50" charset="-128"/>
                <a:ea typeface="メイリオ" panose="020B0604030504040204" pitchFamily="50" charset="-128"/>
              </a:rPr>
              <a:t>健康格差の縮小</a:t>
            </a:r>
            <a:endParaRPr kumimoji="1" lang="ja-JP" altLang="en-US" sz="1600" b="1" dirty="0">
              <a:latin typeface="メイリオ" panose="020B0604030504040204" pitchFamily="50" charset="-128"/>
              <a:ea typeface="メイリオ" panose="020B0604030504040204" pitchFamily="50" charset="-128"/>
            </a:endParaRPr>
          </a:p>
        </p:txBody>
      </p:sp>
      <p:sp>
        <p:nvSpPr>
          <p:cNvPr id="30" name="テキスト ボックス 29"/>
          <p:cNvSpPr txBox="1"/>
          <p:nvPr/>
        </p:nvSpPr>
        <p:spPr>
          <a:xfrm>
            <a:off x="760592" y="5678548"/>
            <a:ext cx="5951568" cy="861774"/>
          </a:xfrm>
          <a:prstGeom prst="rect">
            <a:avLst/>
          </a:prstGeom>
          <a:noFill/>
        </p:spPr>
        <p:txBody>
          <a:bodyPr wrap="square" rtlCol="0">
            <a:spAutoFit/>
          </a:bodyPr>
          <a:lstStyle/>
          <a:p>
            <a:pPr>
              <a:lnSpc>
                <a:spcPts val="2000"/>
              </a:lnSpc>
            </a:pPr>
            <a:r>
              <a:rPr lang="ja-JP" altLang="en-US" sz="1600" b="1" u="sng" dirty="0">
                <a:latin typeface="メイリオ" panose="020B0604030504040204" pitchFamily="50" charset="-128"/>
                <a:ea typeface="メイリオ" panose="020B0604030504040204" pitchFamily="50" charset="-128"/>
              </a:rPr>
              <a:t>○府民の健康づくりを支える社会環境整備</a:t>
            </a:r>
            <a:endParaRPr lang="en-US" altLang="ja-JP" sz="1600" b="1" u="sng" dirty="0">
              <a:latin typeface="メイリオ" panose="020B0604030504040204" pitchFamily="50" charset="-128"/>
              <a:ea typeface="メイリオ" panose="020B0604030504040204" pitchFamily="50" charset="-128"/>
            </a:endParaRPr>
          </a:p>
          <a:p>
            <a:pPr>
              <a:lnSpc>
                <a:spcPts val="2000"/>
              </a:lnSpc>
            </a:pPr>
            <a:r>
              <a:rPr lang="ja-JP" altLang="en-US" sz="1400" b="1" dirty="0">
                <a:latin typeface="メイリオ" panose="020B0604030504040204" pitchFamily="50" charset="-128"/>
                <a:ea typeface="メイリオ" panose="020B0604030504040204" pitchFamily="50" charset="-128"/>
              </a:rPr>
              <a:t>・</a:t>
            </a:r>
            <a:r>
              <a:rPr lang="en-US" altLang="ja-JP" sz="1400" b="1" dirty="0">
                <a:latin typeface="メイリオ" panose="020B0604030504040204" pitchFamily="50" charset="-128"/>
                <a:ea typeface="メイリオ" panose="020B0604030504040204" pitchFamily="50" charset="-128"/>
              </a:rPr>
              <a:t>ICT</a:t>
            </a:r>
            <a:r>
              <a:rPr lang="ja-JP" altLang="en-US" sz="1400" b="1" dirty="0">
                <a:latin typeface="メイリオ" panose="020B0604030504040204" pitchFamily="50" charset="-128"/>
                <a:ea typeface="メイリオ" panose="020B0604030504040204" pitchFamily="50" charset="-128"/>
              </a:rPr>
              <a:t>等を活用した健康情報に係る基盤づくり</a:t>
            </a:r>
            <a:endParaRPr lang="en-US" altLang="ja-JP" sz="1400" b="1" dirty="0">
              <a:latin typeface="メイリオ" panose="020B0604030504040204" pitchFamily="50" charset="-128"/>
              <a:ea typeface="メイリオ" panose="020B0604030504040204" pitchFamily="50" charset="-128"/>
            </a:endParaRPr>
          </a:p>
          <a:p>
            <a:pPr>
              <a:lnSpc>
                <a:spcPts val="2000"/>
              </a:lnSpc>
            </a:pPr>
            <a:r>
              <a:rPr lang="ja-JP" altLang="en-US" sz="1400" dirty="0">
                <a:latin typeface="メイリオ" panose="020B0604030504040204" pitchFamily="50" charset="-128"/>
                <a:ea typeface="メイリオ" panose="020B0604030504040204" pitchFamily="50" charset="-128"/>
              </a:rPr>
              <a:t>・多様な主体の連携・協働　等</a:t>
            </a:r>
            <a:endParaRPr lang="en-US" altLang="ja-JP" sz="1400" dirty="0">
              <a:latin typeface="メイリオ" panose="020B0604030504040204" pitchFamily="50" charset="-128"/>
              <a:ea typeface="メイリオ" panose="020B0604030504040204" pitchFamily="50" charset="-128"/>
            </a:endParaRPr>
          </a:p>
        </p:txBody>
      </p:sp>
      <p:cxnSp>
        <p:nvCxnSpPr>
          <p:cNvPr id="41" name="直線コネクタ 40"/>
          <p:cNvCxnSpPr/>
          <p:nvPr/>
        </p:nvCxnSpPr>
        <p:spPr>
          <a:xfrm>
            <a:off x="601345" y="2729902"/>
            <a:ext cx="79413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916309" y="2899179"/>
            <a:ext cx="5513696" cy="338554"/>
          </a:xfrm>
          <a:prstGeom prst="rect">
            <a:avLst/>
          </a:prstGeom>
          <a:solidFill>
            <a:srgbClr val="002060"/>
          </a:solidFill>
        </p:spPr>
        <p:txBody>
          <a:bodyPr wrap="square" rtlCol="0">
            <a:spAutoFit/>
          </a:bodyPr>
          <a:lstStyle/>
          <a:p>
            <a:pPr algn="ctr"/>
            <a:r>
              <a:rPr kumimoji="1" lang="en-US" altLang="ja-JP" sz="1600" dirty="0">
                <a:solidFill>
                  <a:schemeClr val="bg1"/>
                </a:solidFill>
                <a:latin typeface="メイリオ" panose="020B0604030504040204" pitchFamily="50" charset="-128"/>
                <a:ea typeface="メイリオ" panose="020B0604030504040204" pitchFamily="50" charset="-128"/>
              </a:rPr>
              <a:t>10</a:t>
            </a:r>
            <a:r>
              <a:rPr kumimoji="1" lang="ja-JP" altLang="en-US" sz="1600" dirty="0">
                <a:solidFill>
                  <a:schemeClr val="bg1"/>
                </a:solidFill>
                <a:latin typeface="メイリオ" panose="020B0604030504040204" pitchFamily="50" charset="-128"/>
                <a:ea typeface="メイリオ" panose="020B0604030504040204" pitchFamily="50" charset="-128"/>
              </a:rPr>
              <a:t>の健康づくり活動</a:t>
            </a:r>
            <a:r>
              <a:rPr lang="ja-JP" altLang="en-US" sz="1600" dirty="0">
                <a:solidFill>
                  <a:schemeClr val="bg1"/>
                </a:solidFill>
                <a:latin typeface="メイリオ" panose="020B0604030504040204" pitchFamily="50" charset="-128"/>
                <a:ea typeface="メイリオ" panose="020B0604030504040204" pitchFamily="50" charset="-128"/>
              </a:rPr>
              <a:t>「健活１０」</a:t>
            </a:r>
          </a:p>
        </p:txBody>
      </p:sp>
      <p:sp>
        <p:nvSpPr>
          <p:cNvPr id="44" name="テキスト ボックス 43"/>
          <p:cNvSpPr txBox="1"/>
          <p:nvPr/>
        </p:nvSpPr>
        <p:spPr>
          <a:xfrm>
            <a:off x="7939943" y="3028442"/>
            <a:ext cx="800219" cy="3472872"/>
          </a:xfrm>
          <a:prstGeom prst="rect">
            <a:avLst/>
          </a:prstGeom>
          <a:noFill/>
        </p:spPr>
        <p:txBody>
          <a:bodyPr vert="eaVert" wrap="square" rtlCol="0">
            <a:spAutoFit/>
          </a:bodyPr>
          <a:lstStyle/>
          <a:p>
            <a:pPr algn="ctr">
              <a:lnSpc>
                <a:spcPts val="2400"/>
              </a:lnSpc>
            </a:pPr>
            <a:r>
              <a:rPr kumimoji="1" lang="ja-JP" altLang="en-US" sz="1400" b="1" dirty="0">
                <a:latin typeface="メイリオ" panose="020B0604030504040204" pitchFamily="50" charset="-128"/>
                <a:ea typeface="メイリオ" panose="020B0604030504040204" pitchFamily="50" charset="-128"/>
              </a:rPr>
              <a:t>全ての府民が健やかで心豊かに生活できる社会の実現</a:t>
            </a:r>
          </a:p>
        </p:txBody>
      </p:sp>
      <p:sp>
        <p:nvSpPr>
          <p:cNvPr id="22" name="正方形/長方形 21"/>
          <p:cNvSpPr/>
          <p:nvPr/>
        </p:nvSpPr>
        <p:spPr>
          <a:xfrm>
            <a:off x="682527" y="1601429"/>
            <a:ext cx="7860130" cy="584775"/>
          </a:xfrm>
          <a:prstGeom prst="rect">
            <a:avLst/>
          </a:prstGeom>
        </p:spPr>
        <p:txBody>
          <a:bodyPr wrap="square">
            <a:spAutoFit/>
          </a:bodyPr>
          <a:lstStyle/>
          <a:p>
            <a:r>
              <a:rPr lang="ja-JP" altLang="en-US" sz="1600" dirty="0">
                <a:latin typeface="メイリオ" panose="020B0604030504040204" pitchFamily="50" charset="-128"/>
                <a:ea typeface="メイリオ" panose="020B0604030504040204" pitchFamily="50" charset="-128"/>
              </a:rPr>
              <a:t>○府民の</a:t>
            </a:r>
            <a:r>
              <a:rPr lang="en-US" altLang="ja-JP" sz="1600" dirty="0">
                <a:latin typeface="メイリオ" panose="020B0604030504040204" pitchFamily="50" charset="-128"/>
                <a:ea typeface="メイリオ" panose="020B0604030504040204" pitchFamily="50" charset="-128"/>
              </a:rPr>
              <a:t>QOL</a:t>
            </a:r>
            <a:r>
              <a:rPr lang="ja-JP" altLang="en-US" sz="1600" dirty="0">
                <a:latin typeface="メイリオ" panose="020B0604030504040204" pitchFamily="50" charset="-128"/>
                <a:ea typeface="メイリオ" panose="020B0604030504040204" pitchFamily="50" charset="-128"/>
              </a:rPr>
              <a:t>向上、医療費の適正化の観点から、ライフステージに応じた取組を</a:t>
            </a:r>
            <a:endParaRPr lang="en-US" altLang="ja-JP" sz="1600" dirty="0">
              <a:latin typeface="メイリオ" panose="020B0604030504040204" pitchFamily="50" charset="-128"/>
              <a:ea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rPr>
              <a:t>　通じて、「健康寿命の延伸」「健康格差の縮小」をめざす。</a:t>
            </a:r>
            <a:endParaRPr lang="en-US" altLang="ja-JP" sz="1600" b="1" dirty="0">
              <a:latin typeface="メイリオ" panose="020B0604030504040204" pitchFamily="50" charset="-128"/>
              <a:ea typeface="メイリオ" panose="020B0604030504040204" pitchFamily="50" charset="-128"/>
            </a:endParaRPr>
          </a:p>
        </p:txBody>
      </p:sp>
      <p:sp>
        <p:nvSpPr>
          <p:cNvPr id="45" name="正方形/長方形 44"/>
          <p:cNvSpPr/>
          <p:nvPr/>
        </p:nvSpPr>
        <p:spPr>
          <a:xfrm>
            <a:off x="614288" y="1093541"/>
            <a:ext cx="68239" cy="36933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テキスト ボックス 45"/>
          <p:cNvSpPr txBox="1"/>
          <p:nvPr/>
        </p:nvSpPr>
        <p:spPr>
          <a:xfrm>
            <a:off x="3938006" y="6632532"/>
            <a:ext cx="4983998" cy="246221"/>
          </a:xfrm>
          <a:prstGeom prst="rect">
            <a:avLst/>
          </a:prstGeom>
          <a:noFill/>
        </p:spPr>
        <p:txBody>
          <a:bodyPr wrap="square" rtlCol="0">
            <a:spAutoFit/>
          </a:bodyPr>
          <a:lstStyle/>
          <a:p>
            <a:r>
              <a:rPr lang="ja-JP" altLang="en-US" sz="1000" dirty="0">
                <a:latin typeface="メイリオ" panose="020B0604030504040204" pitchFamily="50" charset="-128"/>
                <a:ea typeface="メイリオ" panose="020B0604030504040204" pitchFamily="50" charset="-128"/>
              </a:rPr>
              <a:t>「大阪府健康づくり推進条例第</a:t>
            </a:r>
            <a:r>
              <a:rPr lang="en-US" altLang="ja-JP" sz="1000" dirty="0">
                <a:latin typeface="メイリオ" panose="020B0604030504040204" pitchFamily="50" charset="-128"/>
                <a:ea typeface="メイリオ" panose="020B0604030504040204" pitchFamily="50" charset="-128"/>
              </a:rPr>
              <a:t>19</a:t>
            </a:r>
            <a:r>
              <a:rPr lang="ja-JP" altLang="en-US" sz="1000" dirty="0">
                <a:latin typeface="メイリオ" panose="020B0604030504040204" pitchFamily="50" charset="-128"/>
                <a:ea typeface="メイリオ" panose="020B0604030504040204" pitchFamily="50" charset="-128"/>
              </a:rPr>
              <a:t>条に基づく年次報告書（</a:t>
            </a:r>
            <a:r>
              <a:rPr lang="en-US" altLang="ja-JP" sz="1000" dirty="0">
                <a:latin typeface="メイリオ" panose="020B0604030504040204" pitchFamily="50" charset="-128"/>
                <a:ea typeface="メイリオ" panose="020B0604030504040204" pitchFamily="50" charset="-128"/>
              </a:rPr>
              <a:t>2022.4</a:t>
            </a:r>
            <a:r>
              <a:rPr lang="ja-JP" altLang="en-US" sz="1000" dirty="0">
                <a:latin typeface="メイリオ" panose="020B0604030504040204" pitchFamily="50" charset="-128"/>
                <a:ea typeface="メイリオ" panose="020B0604030504040204" pitchFamily="50" charset="-128"/>
              </a:rPr>
              <a:t>）」をもとに作成</a:t>
            </a:r>
            <a:endParaRPr lang="en-US" altLang="ja-JP" sz="1000" dirty="0">
              <a:latin typeface="メイリオ" panose="020B0604030504040204" pitchFamily="50" charset="-128"/>
              <a:ea typeface="メイリオ" panose="020B0604030504040204" pitchFamily="50" charset="-128"/>
            </a:endParaRPr>
          </a:p>
        </p:txBody>
      </p:sp>
      <p:sp>
        <p:nvSpPr>
          <p:cNvPr id="23"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218</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116312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3" name="直線コネクタ 42"/>
          <p:cNvCxnSpPr/>
          <p:nvPr/>
        </p:nvCxnSpPr>
        <p:spPr>
          <a:xfrm>
            <a:off x="270457" y="88195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8" name="表 17"/>
          <p:cNvGraphicFramePr>
            <a:graphicFrameLocks noGrp="1"/>
          </p:cNvGraphicFramePr>
          <p:nvPr/>
        </p:nvGraphicFramePr>
        <p:xfrm>
          <a:off x="270456" y="1033213"/>
          <a:ext cx="8526703" cy="5654190"/>
        </p:xfrm>
        <a:graphic>
          <a:graphicData uri="http://schemas.openxmlformats.org/drawingml/2006/table">
            <a:tbl>
              <a:tblPr firstRow="1" bandRow="1">
                <a:tableStyleId>{5940675A-B579-460E-94D1-54222C63F5DA}</a:tableStyleId>
              </a:tblPr>
              <a:tblGrid>
                <a:gridCol w="316613">
                  <a:extLst>
                    <a:ext uri="{9D8B030D-6E8A-4147-A177-3AD203B41FA5}">
                      <a16:colId xmlns:a16="http://schemas.microsoft.com/office/drawing/2014/main" val="20001"/>
                    </a:ext>
                  </a:extLst>
                </a:gridCol>
                <a:gridCol w="821009">
                  <a:extLst>
                    <a:ext uri="{9D8B030D-6E8A-4147-A177-3AD203B41FA5}">
                      <a16:colId xmlns:a16="http://schemas.microsoft.com/office/drawing/2014/main" val="20007"/>
                    </a:ext>
                  </a:extLst>
                </a:gridCol>
                <a:gridCol w="821009">
                  <a:extLst>
                    <a:ext uri="{9D8B030D-6E8A-4147-A177-3AD203B41FA5}">
                      <a16:colId xmlns:a16="http://schemas.microsoft.com/office/drawing/2014/main" val="20008"/>
                    </a:ext>
                  </a:extLst>
                </a:gridCol>
                <a:gridCol w="821009">
                  <a:extLst>
                    <a:ext uri="{9D8B030D-6E8A-4147-A177-3AD203B41FA5}">
                      <a16:colId xmlns:a16="http://schemas.microsoft.com/office/drawing/2014/main" val="3751238755"/>
                    </a:ext>
                  </a:extLst>
                </a:gridCol>
                <a:gridCol w="821009">
                  <a:extLst>
                    <a:ext uri="{9D8B030D-6E8A-4147-A177-3AD203B41FA5}">
                      <a16:colId xmlns:a16="http://schemas.microsoft.com/office/drawing/2014/main" val="631607545"/>
                    </a:ext>
                  </a:extLst>
                </a:gridCol>
                <a:gridCol w="821009">
                  <a:extLst>
                    <a:ext uri="{9D8B030D-6E8A-4147-A177-3AD203B41FA5}">
                      <a16:colId xmlns:a16="http://schemas.microsoft.com/office/drawing/2014/main" val="3938284621"/>
                    </a:ext>
                  </a:extLst>
                </a:gridCol>
                <a:gridCol w="821009">
                  <a:extLst>
                    <a:ext uri="{9D8B030D-6E8A-4147-A177-3AD203B41FA5}">
                      <a16:colId xmlns:a16="http://schemas.microsoft.com/office/drawing/2014/main" val="20009"/>
                    </a:ext>
                  </a:extLst>
                </a:gridCol>
                <a:gridCol w="821009">
                  <a:extLst>
                    <a:ext uri="{9D8B030D-6E8A-4147-A177-3AD203B41FA5}">
                      <a16:colId xmlns:a16="http://schemas.microsoft.com/office/drawing/2014/main" val="20010"/>
                    </a:ext>
                  </a:extLst>
                </a:gridCol>
                <a:gridCol w="821009">
                  <a:extLst>
                    <a:ext uri="{9D8B030D-6E8A-4147-A177-3AD203B41FA5}">
                      <a16:colId xmlns:a16="http://schemas.microsoft.com/office/drawing/2014/main" val="20011"/>
                    </a:ext>
                  </a:extLst>
                </a:gridCol>
                <a:gridCol w="821009">
                  <a:extLst>
                    <a:ext uri="{9D8B030D-6E8A-4147-A177-3AD203B41FA5}">
                      <a16:colId xmlns:a16="http://schemas.microsoft.com/office/drawing/2014/main" val="20012"/>
                    </a:ext>
                  </a:extLst>
                </a:gridCol>
                <a:gridCol w="821009">
                  <a:extLst>
                    <a:ext uri="{9D8B030D-6E8A-4147-A177-3AD203B41FA5}">
                      <a16:colId xmlns:a16="http://schemas.microsoft.com/office/drawing/2014/main" val="3483174612"/>
                    </a:ext>
                  </a:extLst>
                </a:gridCol>
              </a:tblGrid>
              <a:tr h="325033">
                <a:tc>
                  <a:txBody>
                    <a:bodyPr/>
                    <a:lstStyle/>
                    <a:p>
                      <a:pPr algn="ctr"/>
                      <a:endParaRPr kumimoji="1" lang="ja-JP" altLang="en-US" sz="1300" dirty="0">
                        <a:solidFill>
                          <a:schemeClr val="bg1"/>
                        </a:solidFill>
                        <a:ea typeface="Meiryo UI" panose="020B0604030504040204" pitchFamily="50" charset="-128"/>
                      </a:endParaRPr>
                    </a:p>
                  </a:txBody>
                  <a:tcPr marL="84406" marR="84406" marT="38957" marB="38957" anchor="ctr">
                    <a:solidFill>
                      <a:schemeClr val="accent6"/>
                    </a:solidFill>
                  </a:tcPr>
                </a:tc>
                <a:tc>
                  <a:txBody>
                    <a:bodyPr/>
                    <a:lstStyle/>
                    <a:p>
                      <a:pPr algn="ctr"/>
                      <a:r>
                        <a:rPr kumimoji="1" lang="ja-JP" altLang="en-US" sz="1600" dirty="0">
                          <a:solidFill>
                            <a:schemeClr val="bg1"/>
                          </a:solidFill>
                          <a:ea typeface="Meiryo UI" panose="020B0604030504040204" pitchFamily="50" charset="-128"/>
                        </a:rPr>
                        <a:t>～</a:t>
                      </a:r>
                      <a:r>
                        <a:rPr kumimoji="1" lang="en-US" altLang="ja-JP" sz="1600" dirty="0">
                          <a:solidFill>
                            <a:schemeClr val="bg1"/>
                          </a:solidFill>
                          <a:ea typeface="Meiryo UI" panose="020B0604030504040204" pitchFamily="50" charset="-128"/>
                        </a:rPr>
                        <a:t>2013</a:t>
                      </a:r>
                      <a:endParaRPr kumimoji="1" lang="ja-JP" altLang="en-US" sz="1600" dirty="0">
                        <a:solidFill>
                          <a:schemeClr val="bg1"/>
                        </a:solidFill>
                        <a:ea typeface="Meiryo UI" panose="020B0604030504040204" pitchFamily="50" charset="-128"/>
                      </a:endParaRPr>
                    </a:p>
                  </a:txBody>
                  <a:tcPr marL="84406" marR="84406" marT="38957" marB="38957" anchor="ctr">
                    <a:solidFill>
                      <a:schemeClr val="accent6"/>
                    </a:solidFill>
                  </a:tcPr>
                </a:tc>
                <a:tc>
                  <a:txBody>
                    <a:bodyPr/>
                    <a:lstStyle/>
                    <a:p>
                      <a:pPr algn="ctr"/>
                      <a:r>
                        <a:rPr kumimoji="1" lang="en-US" altLang="ja-JP" sz="1600" dirty="0">
                          <a:solidFill>
                            <a:schemeClr val="bg1"/>
                          </a:solidFill>
                          <a:ea typeface="Meiryo UI" panose="020B0604030504040204" pitchFamily="50" charset="-128"/>
                        </a:rPr>
                        <a:t>2014</a:t>
                      </a:r>
                      <a:endParaRPr kumimoji="1" lang="ja-JP" altLang="en-US" sz="1600" dirty="0">
                        <a:solidFill>
                          <a:schemeClr val="bg1"/>
                        </a:solidFill>
                        <a:ea typeface="Meiryo UI" panose="020B0604030504040204" pitchFamily="50" charset="-128"/>
                      </a:endParaRPr>
                    </a:p>
                  </a:txBody>
                  <a:tcPr marL="84406" marR="84406" marT="38957" marB="38957" anchor="ctr">
                    <a:solidFill>
                      <a:schemeClr val="accent6"/>
                    </a:solidFill>
                  </a:tcPr>
                </a:tc>
                <a:tc>
                  <a:txBody>
                    <a:bodyPr/>
                    <a:lstStyle/>
                    <a:p>
                      <a:pPr algn="ctr"/>
                      <a:r>
                        <a:rPr kumimoji="1" lang="en-US" altLang="ja-JP" sz="1600" dirty="0">
                          <a:solidFill>
                            <a:schemeClr val="bg1"/>
                          </a:solidFill>
                          <a:ea typeface="Meiryo UI" panose="020B0604030504040204" pitchFamily="50" charset="-128"/>
                        </a:rPr>
                        <a:t>2015</a:t>
                      </a:r>
                      <a:endParaRPr kumimoji="1" lang="ja-JP" altLang="en-US" sz="1600" dirty="0">
                        <a:solidFill>
                          <a:schemeClr val="bg1"/>
                        </a:solidFill>
                        <a:ea typeface="Meiryo UI" panose="020B0604030504040204" pitchFamily="50" charset="-128"/>
                      </a:endParaRPr>
                    </a:p>
                  </a:txBody>
                  <a:tcPr marL="84406" marR="84406" marT="38957" marB="38957" anchor="ctr">
                    <a:solidFill>
                      <a:schemeClr val="accent6"/>
                    </a:solidFill>
                  </a:tcPr>
                </a:tc>
                <a:tc>
                  <a:txBody>
                    <a:bodyPr/>
                    <a:lstStyle/>
                    <a:p>
                      <a:pPr algn="ctr"/>
                      <a:r>
                        <a:rPr kumimoji="1" lang="en-US" altLang="ja-JP" sz="1600" dirty="0">
                          <a:solidFill>
                            <a:schemeClr val="bg1"/>
                          </a:solidFill>
                          <a:ea typeface="Meiryo UI" panose="020B0604030504040204" pitchFamily="50" charset="-128"/>
                        </a:rPr>
                        <a:t>2016</a:t>
                      </a:r>
                      <a:endParaRPr kumimoji="1" lang="ja-JP" altLang="en-US" sz="1600" dirty="0">
                        <a:solidFill>
                          <a:schemeClr val="bg1"/>
                        </a:solidFill>
                        <a:ea typeface="Meiryo UI" panose="020B0604030504040204" pitchFamily="50" charset="-128"/>
                      </a:endParaRPr>
                    </a:p>
                  </a:txBody>
                  <a:tcPr marL="84406" marR="84406" marT="38957" marB="38957" anchor="ctr">
                    <a:solidFill>
                      <a:schemeClr val="accent6"/>
                    </a:solidFill>
                  </a:tcPr>
                </a:tc>
                <a:tc>
                  <a:txBody>
                    <a:bodyPr/>
                    <a:lstStyle/>
                    <a:p>
                      <a:pPr algn="ctr"/>
                      <a:r>
                        <a:rPr kumimoji="1" lang="en-US" altLang="ja-JP" sz="1600" dirty="0">
                          <a:solidFill>
                            <a:schemeClr val="bg1"/>
                          </a:solidFill>
                          <a:ea typeface="Meiryo UI" panose="020B0604030504040204" pitchFamily="50" charset="-128"/>
                        </a:rPr>
                        <a:t>2017</a:t>
                      </a:r>
                      <a:endParaRPr kumimoji="1" lang="ja-JP" altLang="en-US" sz="1600" dirty="0">
                        <a:solidFill>
                          <a:schemeClr val="bg1"/>
                        </a:solidFill>
                        <a:ea typeface="Meiryo UI" panose="020B0604030504040204" pitchFamily="50" charset="-128"/>
                      </a:endParaRPr>
                    </a:p>
                  </a:txBody>
                  <a:tcPr marL="84406" marR="84406" marT="38957" marB="38957" anchor="ctr">
                    <a:solidFill>
                      <a:schemeClr val="accent6"/>
                    </a:solidFill>
                  </a:tcPr>
                </a:tc>
                <a:tc>
                  <a:txBody>
                    <a:bodyPr/>
                    <a:lstStyle/>
                    <a:p>
                      <a:pPr algn="ctr"/>
                      <a:r>
                        <a:rPr kumimoji="1" lang="en-US" altLang="ja-JP" sz="1600" dirty="0">
                          <a:solidFill>
                            <a:schemeClr val="bg1"/>
                          </a:solidFill>
                          <a:ea typeface="Meiryo UI" panose="020B0604030504040204" pitchFamily="50" charset="-128"/>
                        </a:rPr>
                        <a:t>2018</a:t>
                      </a:r>
                      <a:endParaRPr kumimoji="1" lang="ja-JP" altLang="en-US" sz="1600" dirty="0">
                        <a:solidFill>
                          <a:schemeClr val="bg1"/>
                        </a:solidFill>
                        <a:ea typeface="Meiryo UI" panose="020B0604030504040204" pitchFamily="50" charset="-128"/>
                      </a:endParaRPr>
                    </a:p>
                  </a:txBody>
                  <a:tcPr marL="84406" marR="84406" marT="38957" marB="38957" anchor="ctr">
                    <a:solidFill>
                      <a:schemeClr val="accent6"/>
                    </a:solidFill>
                  </a:tcPr>
                </a:tc>
                <a:tc>
                  <a:txBody>
                    <a:bodyPr/>
                    <a:lstStyle/>
                    <a:p>
                      <a:pPr algn="ctr"/>
                      <a:r>
                        <a:rPr kumimoji="1" lang="en-US" altLang="ja-JP" sz="1600" dirty="0">
                          <a:solidFill>
                            <a:schemeClr val="bg1"/>
                          </a:solidFill>
                          <a:ea typeface="Meiryo UI" panose="020B0604030504040204" pitchFamily="50" charset="-128"/>
                        </a:rPr>
                        <a:t>2019</a:t>
                      </a:r>
                      <a:endParaRPr kumimoji="1" lang="ja-JP" altLang="en-US" sz="1600" dirty="0">
                        <a:solidFill>
                          <a:schemeClr val="bg1"/>
                        </a:solidFill>
                        <a:ea typeface="Meiryo UI" panose="020B0604030504040204" pitchFamily="50" charset="-128"/>
                      </a:endParaRPr>
                    </a:p>
                  </a:txBody>
                  <a:tcPr marL="84406" marR="84406" marT="38957" marB="38957" anchor="ctr">
                    <a:solidFill>
                      <a:schemeClr val="accent6"/>
                    </a:solidFill>
                  </a:tcPr>
                </a:tc>
                <a:tc>
                  <a:txBody>
                    <a:bodyPr/>
                    <a:lstStyle/>
                    <a:p>
                      <a:pPr algn="ctr"/>
                      <a:r>
                        <a:rPr kumimoji="1" lang="en-US" altLang="ja-JP" sz="1600" dirty="0">
                          <a:solidFill>
                            <a:schemeClr val="bg1"/>
                          </a:solidFill>
                          <a:ea typeface="Meiryo UI" panose="020B0604030504040204" pitchFamily="50" charset="-128"/>
                        </a:rPr>
                        <a:t>2020</a:t>
                      </a:r>
                      <a:endParaRPr kumimoji="1" lang="ja-JP" altLang="en-US" sz="1600" dirty="0">
                        <a:solidFill>
                          <a:schemeClr val="bg1"/>
                        </a:solidFill>
                        <a:ea typeface="Meiryo UI" panose="020B0604030504040204" pitchFamily="50" charset="-128"/>
                      </a:endParaRPr>
                    </a:p>
                  </a:txBody>
                  <a:tcPr marL="84406" marR="84406" marT="38957" marB="38957" anchor="ctr">
                    <a:solidFill>
                      <a:schemeClr val="accent6"/>
                    </a:solidFill>
                  </a:tcPr>
                </a:tc>
                <a:tc>
                  <a:txBody>
                    <a:bodyPr/>
                    <a:lstStyle/>
                    <a:p>
                      <a:pPr algn="ctr"/>
                      <a:r>
                        <a:rPr kumimoji="1" lang="en-US" altLang="ja-JP" sz="1600" dirty="0">
                          <a:solidFill>
                            <a:schemeClr val="bg1"/>
                          </a:solidFill>
                          <a:ea typeface="Meiryo UI" panose="020B0604030504040204" pitchFamily="50" charset="-128"/>
                        </a:rPr>
                        <a:t>2021</a:t>
                      </a:r>
                      <a:endParaRPr kumimoji="1" lang="ja-JP" altLang="en-US" sz="1600" dirty="0">
                        <a:solidFill>
                          <a:schemeClr val="bg1"/>
                        </a:solidFill>
                        <a:ea typeface="Meiryo UI" panose="020B0604030504040204" pitchFamily="50" charset="-128"/>
                      </a:endParaRPr>
                    </a:p>
                  </a:txBody>
                  <a:tcPr marL="84406" marR="84406" marT="38957" marB="38957" anchor="ctr">
                    <a:solidFill>
                      <a:schemeClr val="accent6"/>
                    </a:solidFill>
                  </a:tcPr>
                </a:tc>
                <a:tc>
                  <a:txBody>
                    <a:bodyPr/>
                    <a:lstStyle/>
                    <a:p>
                      <a:pPr algn="ctr"/>
                      <a:r>
                        <a:rPr kumimoji="1" lang="en-US" altLang="ja-JP" sz="1600" dirty="0">
                          <a:solidFill>
                            <a:schemeClr val="bg1"/>
                          </a:solidFill>
                          <a:ea typeface="Meiryo UI" panose="020B0604030504040204" pitchFamily="50" charset="-128"/>
                        </a:rPr>
                        <a:t>2022</a:t>
                      </a:r>
                      <a:endParaRPr kumimoji="1" lang="ja-JP" altLang="en-US" sz="1600" dirty="0">
                        <a:solidFill>
                          <a:schemeClr val="bg1"/>
                        </a:solidFill>
                        <a:ea typeface="Meiryo UI" panose="020B0604030504040204" pitchFamily="50" charset="-128"/>
                      </a:endParaRPr>
                    </a:p>
                  </a:txBody>
                  <a:tcPr marL="84406" marR="84406" marT="38957" marB="38957" anchor="ctr">
                    <a:solidFill>
                      <a:schemeClr val="accent6"/>
                    </a:solidFill>
                  </a:tcPr>
                </a:tc>
                <a:extLst>
                  <a:ext uri="{0D108BD9-81ED-4DB2-BD59-A6C34878D82A}">
                    <a16:rowId xmlns:a16="http://schemas.microsoft.com/office/drawing/2014/main" val="10000"/>
                  </a:ext>
                </a:extLst>
              </a:tr>
              <a:tr h="3263601">
                <a:tc>
                  <a:txBody>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予防・早期発見</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a:txBody>
                  <a:tcPr marL="84406" marR="84406" marT="38957" marB="38957" vert="eaVert" anchor="ctr"/>
                </a:tc>
                <a:tc>
                  <a:txBody>
                    <a:bodyPr/>
                    <a:lstStyle/>
                    <a:p>
                      <a:endParaRPr kumimoji="1" lang="ja-JP" altLang="en-US" sz="1600" dirty="0">
                        <a:ea typeface="Meiryo UI" panose="020B0604030504040204" pitchFamily="50" charset="-128"/>
                      </a:endParaRPr>
                    </a:p>
                  </a:txBody>
                  <a:tcPr marL="84406" marR="84406" marT="38957" marB="38957"/>
                </a:tc>
                <a:tc>
                  <a:txBody>
                    <a:bodyPr/>
                    <a:lstStyle/>
                    <a:p>
                      <a:endParaRPr kumimoji="1" lang="ja-JP" altLang="en-US" sz="1600" dirty="0">
                        <a:ea typeface="Meiryo UI" panose="020B0604030504040204" pitchFamily="50" charset="-128"/>
                      </a:endParaRPr>
                    </a:p>
                  </a:txBody>
                  <a:tcPr marL="84406" marR="84406" marT="38957" marB="38957"/>
                </a:tc>
                <a:tc>
                  <a:txBody>
                    <a:bodyPr/>
                    <a:lstStyle/>
                    <a:p>
                      <a:endParaRPr kumimoji="1" lang="ja-JP" altLang="en-US" sz="1600" dirty="0">
                        <a:ea typeface="Meiryo UI" panose="020B0604030504040204" pitchFamily="50" charset="-128"/>
                      </a:endParaRPr>
                    </a:p>
                  </a:txBody>
                  <a:tcPr marL="84406" marR="84406" marT="38957" marB="38957"/>
                </a:tc>
                <a:tc>
                  <a:txBody>
                    <a:bodyPr/>
                    <a:lstStyle/>
                    <a:p>
                      <a:endParaRPr kumimoji="1" lang="ja-JP" altLang="en-US" sz="1600" dirty="0">
                        <a:ea typeface="Meiryo UI" panose="020B0604030504040204" pitchFamily="50" charset="-128"/>
                      </a:endParaRPr>
                    </a:p>
                  </a:txBody>
                  <a:tcPr marL="84406" marR="84406" marT="38957" marB="38957"/>
                </a:tc>
                <a:tc>
                  <a:txBody>
                    <a:bodyPr/>
                    <a:lstStyle/>
                    <a:p>
                      <a:endParaRPr kumimoji="1" lang="ja-JP" altLang="en-US" sz="1600" dirty="0">
                        <a:ea typeface="Meiryo UI" panose="020B0604030504040204" pitchFamily="50" charset="-128"/>
                      </a:endParaRPr>
                    </a:p>
                  </a:txBody>
                  <a:tcPr marL="84406" marR="84406" marT="38957" marB="38957"/>
                </a:tc>
                <a:tc>
                  <a:txBody>
                    <a:bodyPr/>
                    <a:lstStyle/>
                    <a:p>
                      <a:endParaRPr kumimoji="1" lang="ja-JP" altLang="en-US" sz="1600" dirty="0">
                        <a:ea typeface="Meiryo UI" panose="020B0604030504040204" pitchFamily="50" charset="-128"/>
                      </a:endParaRPr>
                    </a:p>
                  </a:txBody>
                  <a:tcPr marL="84406" marR="84406" marT="38957" marB="38957"/>
                </a:tc>
                <a:tc>
                  <a:txBody>
                    <a:bodyPr/>
                    <a:lstStyle/>
                    <a:p>
                      <a:endParaRPr kumimoji="1" lang="ja-JP" altLang="en-US" sz="1600" dirty="0">
                        <a:ea typeface="Meiryo UI" panose="020B0604030504040204" pitchFamily="50" charset="-128"/>
                      </a:endParaRPr>
                    </a:p>
                  </a:txBody>
                  <a:tcPr marL="84406" marR="84406" marT="38957" marB="38957"/>
                </a:tc>
                <a:tc>
                  <a:txBody>
                    <a:bodyPr/>
                    <a:lstStyle/>
                    <a:p>
                      <a:endParaRPr kumimoji="1" lang="ja-JP" altLang="en-US" sz="1600" dirty="0">
                        <a:ea typeface="Meiryo UI" panose="020B0604030504040204" pitchFamily="50" charset="-128"/>
                      </a:endParaRPr>
                    </a:p>
                  </a:txBody>
                  <a:tcPr marL="84406" marR="84406" marT="38957" marB="38957"/>
                </a:tc>
                <a:tc>
                  <a:txBody>
                    <a:bodyPr/>
                    <a:lstStyle/>
                    <a:p>
                      <a:endParaRPr kumimoji="1" lang="ja-JP" altLang="en-US" sz="1600" dirty="0">
                        <a:ea typeface="Meiryo UI" panose="020B0604030504040204" pitchFamily="50" charset="-128"/>
                      </a:endParaRPr>
                    </a:p>
                  </a:txBody>
                  <a:tcPr marL="84406" marR="84406" marT="38957" marB="38957"/>
                </a:tc>
                <a:tc>
                  <a:txBody>
                    <a:bodyPr/>
                    <a:lstStyle/>
                    <a:p>
                      <a:endParaRPr kumimoji="1" lang="ja-JP" altLang="en-US" sz="1600" dirty="0">
                        <a:ea typeface="Meiryo UI" panose="020B0604030504040204" pitchFamily="50" charset="-128"/>
                      </a:endParaRPr>
                    </a:p>
                  </a:txBody>
                  <a:tcPr marL="84406" marR="84406" marT="38957" marB="38957"/>
                </a:tc>
                <a:extLst>
                  <a:ext uri="{0D108BD9-81ED-4DB2-BD59-A6C34878D82A}">
                    <a16:rowId xmlns:a16="http://schemas.microsoft.com/office/drawing/2014/main" val="10001"/>
                  </a:ext>
                </a:extLst>
              </a:tr>
              <a:tr h="2065556">
                <a:tc>
                  <a:txBody>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社会環境整備</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a:txBody>
                  <a:tcPr marL="84406" marR="84406" marT="38957" marB="38957" vert="eaVert" anchor="ctr"/>
                </a:tc>
                <a:tc>
                  <a:txBody>
                    <a:bodyPr/>
                    <a:lstStyle/>
                    <a:p>
                      <a:endParaRPr kumimoji="1" lang="ja-JP" altLang="en-US" sz="1600" dirty="0">
                        <a:ea typeface="Meiryo UI" panose="020B0604030504040204" pitchFamily="50" charset="-128"/>
                      </a:endParaRPr>
                    </a:p>
                  </a:txBody>
                  <a:tcPr marL="84406" marR="84406" marT="38957" marB="38957"/>
                </a:tc>
                <a:tc>
                  <a:txBody>
                    <a:bodyPr/>
                    <a:lstStyle/>
                    <a:p>
                      <a:endParaRPr kumimoji="1" lang="ja-JP" altLang="en-US" sz="1600" dirty="0">
                        <a:ea typeface="Meiryo UI" panose="020B0604030504040204" pitchFamily="50" charset="-128"/>
                      </a:endParaRPr>
                    </a:p>
                  </a:txBody>
                  <a:tcPr marL="84406" marR="84406" marT="38957" marB="38957"/>
                </a:tc>
                <a:tc>
                  <a:txBody>
                    <a:bodyPr/>
                    <a:lstStyle/>
                    <a:p>
                      <a:endParaRPr kumimoji="1" lang="ja-JP" altLang="en-US" sz="1600" dirty="0">
                        <a:ea typeface="Meiryo UI" panose="020B0604030504040204" pitchFamily="50" charset="-128"/>
                      </a:endParaRPr>
                    </a:p>
                  </a:txBody>
                  <a:tcPr marL="84406" marR="84406" marT="38957" marB="38957"/>
                </a:tc>
                <a:tc>
                  <a:txBody>
                    <a:bodyPr/>
                    <a:lstStyle/>
                    <a:p>
                      <a:endParaRPr kumimoji="1" lang="ja-JP" altLang="en-US" sz="1600" dirty="0">
                        <a:ea typeface="Meiryo UI" panose="020B0604030504040204" pitchFamily="50" charset="-128"/>
                      </a:endParaRPr>
                    </a:p>
                  </a:txBody>
                  <a:tcPr marL="84406" marR="84406" marT="38957" marB="38957"/>
                </a:tc>
                <a:tc>
                  <a:txBody>
                    <a:bodyPr/>
                    <a:lstStyle/>
                    <a:p>
                      <a:endParaRPr kumimoji="1" lang="ja-JP" altLang="en-US" sz="1600" dirty="0">
                        <a:ea typeface="Meiryo UI" panose="020B0604030504040204" pitchFamily="50" charset="-128"/>
                      </a:endParaRPr>
                    </a:p>
                  </a:txBody>
                  <a:tcPr marL="84406" marR="84406" marT="38957" marB="38957"/>
                </a:tc>
                <a:tc>
                  <a:txBody>
                    <a:bodyPr/>
                    <a:lstStyle/>
                    <a:p>
                      <a:endParaRPr kumimoji="1" lang="ja-JP" altLang="en-US" sz="1600" dirty="0">
                        <a:ea typeface="Meiryo UI" panose="020B0604030504040204" pitchFamily="50" charset="-128"/>
                      </a:endParaRPr>
                    </a:p>
                  </a:txBody>
                  <a:tcPr marL="84406" marR="84406" marT="38957" marB="38957"/>
                </a:tc>
                <a:tc>
                  <a:txBody>
                    <a:bodyPr/>
                    <a:lstStyle/>
                    <a:p>
                      <a:endParaRPr kumimoji="1" lang="ja-JP" altLang="en-US" sz="1600" dirty="0">
                        <a:ea typeface="Meiryo UI" panose="020B0604030504040204" pitchFamily="50" charset="-128"/>
                      </a:endParaRPr>
                    </a:p>
                  </a:txBody>
                  <a:tcPr marL="84406" marR="84406" marT="38957" marB="38957"/>
                </a:tc>
                <a:tc>
                  <a:txBody>
                    <a:bodyPr/>
                    <a:lstStyle/>
                    <a:p>
                      <a:endParaRPr kumimoji="1" lang="ja-JP" altLang="en-US" sz="1600" dirty="0">
                        <a:ea typeface="Meiryo UI" panose="020B0604030504040204" pitchFamily="50" charset="-128"/>
                      </a:endParaRPr>
                    </a:p>
                  </a:txBody>
                  <a:tcPr marL="84406" marR="84406" marT="38957" marB="38957"/>
                </a:tc>
                <a:tc>
                  <a:txBody>
                    <a:bodyPr/>
                    <a:lstStyle/>
                    <a:p>
                      <a:endParaRPr kumimoji="1" lang="ja-JP" altLang="en-US" sz="1600" dirty="0">
                        <a:ea typeface="Meiryo UI" panose="020B0604030504040204" pitchFamily="50" charset="-128"/>
                      </a:endParaRPr>
                    </a:p>
                  </a:txBody>
                  <a:tcPr marL="84406" marR="84406" marT="38957" marB="38957"/>
                </a:tc>
                <a:tc>
                  <a:txBody>
                    <a:bodyPr/>
                    <a:lstStyle/>
                    <a:p>
                      <a:endParaRPr kumimoji="1" lang="ja-JP" altLang="en-US" sz="1600" dirty="0">
                        <a:ea typeface="Meiryo UI" panose="020B0604030504040204" pitchFamily="50" charset="-128"/>
                      </a:endParaRPr>
                    </a:p>
                  </a:txBody>
                  <a:tcPr marL="84406" marR="84406" marT="38957" marB="38957"/>
                </a:tc>
                <a:extLst>
                  <a:ext uri="{0D108BD9-81ED-4DB2-BD59-A6C34878D82A}">
                    <a16:rowId xmlns:a16="http://schemas.microsoft.com/office/drawing/2014/main" val="10002"/>
                  </a:ext>
                </a:extLst>
              </a:tr>
            </a:tbl>
          </a:graphicData>
        </a:graphic>
      </p:graphicFrame>
      <p:cxnSp>
        <p:nvCxnSpPr>
          <p:cNvPr id="21" name="直線矢印コネクタ 20"/>
          <p:cNvCxnSpPr/>
          <p:nvPr/>
        </p:nvCxnSpPr>
        <p:spPr>
          <a:xfrm>
            <a:off x="2624916" y="1473812"/>
            <a:ext cx="6177923" cy="7146"/>
          </a:xfrm>
          <a:prstGeom prst="straightConnector1">
            <a:avLst/>
          </a:prstGeom>
          <a:ln w="28575">
            <a:headEnd w="lg" len="lg"/>
            <a:tailEnd type="triangle" w="lg" len="lg"/>
          </a:ln>
        </p:spPr>
        <p:style>
          <a:lnRef idx="3">
            <a:schemeClr val="dk1"/>
          </a:lnRef>
          <a:fillRef idx="0">
            <a:schemeClr val="dk1"/>
          </a:fillRef>
          <a:effectRef idx="2">
            <a:schemeClr val="dk1"/>
          </a:effectRef>
          <a:fontRef idx="minor">
            <a:schemeClr val="tx1"/>
          </a:fontRef>
        </p:style>
      </p:cxnSp>
      <p:sp>
        <p:nvSpPr>
          <p:cNvPr id="22" name="大かっこ 21"/>
          <p:cNvSpPr/>
          <p:nvPr/>
        </p:nvSpPr>
        <p:spPr>
          <a:xfrm>
            <a:off x="2305778" y="1604337"/>
            <a:ext cx="684000" cy="684000"/>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第</a:t>
            </a:r>
            <a:r>
              <a:rPr kumimoji="1" lang="en-US" altLang="ja-JP"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期</a:t>
            </a:r>
            <a:endParaRPr kumimoji="1" lang="en-US" altLang="ja-JP"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健康寿命</a:t>
            </a:r>
            <a:endParaRPr kumimoji="1" lang="en-US" altLang="ja-JP"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延伸プロジェクト開始</a:t>
            </a:r>
          </a:p>
        </p:txBody>
      </p:sp>
      <p:sp>
        <p:nvSpPr>
          <p:cNvPr id="40" name="大かっこ 39"/>
          <p:cNvSpPr/>
          <p:nvPr/>
        </p:nvSpPr>
        <p:spPr>
          <a:xfrm>
            <a:off x="4752691" y="1603506"/>
            <a:ext cx="684000" cy="683929"/>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第</a:t>
            </a:r>
            <a:r>
              <a:rPr kumimoji="1" lang="en-US" altLang="ja-JP"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1" lang="ja-JP" altLang="en-US"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期</a:t>
            </a:r>
            <a:endParaRPr kumimoji="1" lang="en-US" altLang="ja-JP"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健康寿命</a:t>
            </a:r>
            <a:endParaRPr kumimoji="1" lang="en-US" altLang="ja-JP"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延伸プロジェクト開始</a:t>
            </a:r>
          </a:p>
        </p:txBody>
      </p:sp>
      <p:cxnSp>
        <p:nvCxnSpPr>
          <p:cNvPr id="47" name="直線矢印コネクタ 46"/>
          <p:cNvCxnSpPr>
            <a:stCxn id="55" idx="6"/>
          </p:cNvCxnSpPr>
          <p:nvPr/>
        </p:nvCxnSpPr>
        <p:spPr>
          <a:xfrm>
            <a:off x="6773849" y="2342974"/>
            <a:ext cx="2009612" cy="6604"/>
          </a:xfrm>
          <a:prstGeom prst="straightConnector1">
            <a:avLst/>
          </a:prstGeom>
          <a:ln w="28575">
            <a:headEnd w="lg" len="lg"/>
            <a:tailEnd type="triangle" w="lg" len="lg"/>
          </a:ln>
        </p:spPr>
        <p:style>
          <a:lnRef idx="3">
            <a:schemeClr val="dk1"/>
          </a:lnRef>
          <a:fillRef idx="0">
            <a:schemeClr val="dk1"/>
          </a:fillRef>
          <a:effectRef idx="2">
            <a:schemeClr val="dk1"/>
          </a:effectRef>
          <a:fontRef idx="minor">
            <a:schemeClr val="tx1"/>
          </a:fontRef>
        </p:style>
      </p:cxnSp>
      <p:sp>
        <p:nvSpPr>
          <p:cNvPr id="30" name="大かっこ 29"/>
          <p:cNvSpPr/>
          <p:nvPr/>
        </p:nvSpPr>
        <p:spPr>
          <a:xfrm>
            <a:off x="4770245" y="2465312"/>
            <a:ext cx="684000" cy="540000"/>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健康づくり</a:t>
            </a:r>
            <a:endParaRPr kumimoji="1" lang="en-US" altLang="ja-JP"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推進条例</a:t>
            </a:r>
            <a:endParaRPr kumimoji="1" lang="en-US" altLang="ja-JP"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制定</a:t>
            </a:r>
            <a:endParaRPr kumimoji="1" lang="en-US" altLang="ja-JP"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1" name="フローチャート: 結合子 50"/>
          <p:cNvSpPr>
            <a:spLocks noChangeAspect="1"/>
          </p:cNvSpPr>
          <p:nvPr/>
        </p:nvSpPr>
        <p:spPr>
          <a:xfrm>
            <a:off x="2539776" y="1415834"/>
            <a:ext cx="99692" cy="9969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white"/>
              </a:solidFill>
              <a:effectLst/>
              <a:uLnTx/>
              <a:uFillTx/>
              <a:latin typeface="Meiryo UI"/>
              <a:ea typeface="Meiryo UI"/>
              <a:cs typeface="+mn-cs"/>
            </a:endParaRPr>
          </a:p>
        </p:txBody>
      </p:sp>
      <p:sp>
        <p:nvSpPr>
          <p:cNvPr id="50" name="フローチャート: 結合子 50"/>
          <p:cNvSpPr>
            <a:spLocks noChangeAspect="1"/>
          </p:cNvSpPr>
          <p:nvPr/>
        </p:nvSpPr>
        <p:spPr>
          <a:xfrm>
            <a:off x="5882704" y="3880599"/>
            <a:ext cx="99692" cy="99692"/>
          </a:xfrm>
          <a:prstGeom prst="flowChartConnector">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white"/>
              </a:solidFill>
              <a:effectLst/>
              <a:uLnTx/>
              <a:uFillTx/>
              <a:latin typeface="Meiryo UI"/>
              <a:ea typeface="Meiryo UI"/>
              <a:cs typeface="+mn-cs"/>
            </a:endParaRPr>
          </a:p>
        </p:txBody>
      </p:sp>
      <p:sp>
        <p:nvSpPr>
          <p:cNvPr id="51" name="フローチャート: 結合子 50"/>
          <p:cNvSpPr>
            <a:spLocks noChangeAspect="1"/>
          </p:cNvSpPr>
          <p:nvPr/>
        </p:nvSpPr>
        <p:spPr>
          <a:xfrm>
            <a:off x="5870156" y="1421998"/>
            <a:ext cx="99692" cy="9969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white"/>
              </a:solidFill>
              <a:effectLst/>
              <a:uLnTx/>
              <a:uFillTx/>
              <a:latin typeface="Meiryo UI"/>
              <a:ea typeface="Meiryo UI"/>
              <a:cs typeface="+mn-cs"/>
            </a:endParaRPr>
          </a:p>
        </p:txBody>
      </p:sp>
      <p:sp>
        <p:nvSpPr>
          <p:cNvPr id="52" name="フローチャート: 結合子 50"/>
          <p:cNvSpPr>
            <a:spLocks noChangeAspect="1"/>
          </p:cNvSpPr>
          <p:nvPr/>
        </p:nvSpPr>
        <p:spPr>
          <a:xfrm>
            <a:off x="5053163" y="1425266"/>
            <a:ext cx="99692" cy="9969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white"/>
              </a:solidFill>
              <a:effectLst/>
              <a:uLnTx/>
              <a:uFillTx/>
              <a:latin typeface="Meiryo UI"/>
              <a:ea typeface="Meiryo UI"/>
              <a:cs typeface="+mn-cs"/>
            </a:endParaRPr>
          </a:p>
        </p:txBody>
      </p:sp>
      <p:sp>
        <p:nvSpPr>
          <p:cNvPr id="53" name="フローチャート: 結合子 50"/>
          <p:cNvSpPr>
            <a:spLocks noChangeAspect="1"/>
          </p:cNvSpPr>
          <p:nvPr/>
        </p:nvSpPr>
        <p:spPr>
          <a:xfrm flipH="1" flipV="1">
            <a:off x="5059485" y="3186525"/>
            <a:ext cx="106556" cy="106556"/>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white"/>
              </a:solidFill>
              <a:effectLst/>
              <a:uLnTx/>
              <a:uFillTx/>
              <a:latin typeface="Meiryo UI"/>
              <a:ea typeface="Meiryo UI"/>
              <a:cs typeface="+mn-cs"/>
            </a:endParaRPr>
          </a:p>
        </p:txBody>
      </p:sp>
      <p:sp>
        <p:nvSpPr>
          <p:cNvPr id="54" name="フローチャート: 結合子 50"/>
          <p:cNvSpPr>
            <a:spLocks noChangeAspect="1"/>
          </p:cNvSpPr>
          <p:nvPr/>
        </p:nvSpPr>
        <p:spPr>
          <a:xfrm>
            <a:off x="8312330" y="4960340"/>
            <a:ext cx="99692" cy="9969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white"/>
              </a:solidFill>
              <a:effectLst/>
              <a:uLnTx/>
              <a:uFillTx/>
              <a:latin typeface="Meiryo UI"/>
              <a:ea typeface="Meiryo UI"/>
              <a:cs typeface="+mn-cs"/>
            </a:endParaRPr>
          </a:p>
        </p:txBody>
      </p:sp>
      <p:sp>
        <p:nvSpPr>
          <p:cNvPr id="55" name="フローチャート: 結合子 50"/>
          <p:cNvSpPr>
            <a:spLocks noChangeAspect="1"/>
          </p:cNvSpPr>
          <p:nvPr/>
        </p:nvSpPr>
        <p:spPr>
          <a:xfrm>
            <a:off x="6674157" y="2293128"/>
            <a:ext cx="99692" cy="9969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white"/>
              </a:solidFill>
              <a:effectLst/>
              <a:uLnTx/>
              <a:uFillTx/>
              <a:latin typeface="Meiryo UI"/>
              <a:ea typeface="Meiryo UI"/>
              <a:cs typeface="+mn-cs"/>
            </a:endParaRPr>
          </a:p>
        </p:txBody>
      </p:sp>
      <p:sp>
        <p:nvSpPr>
          <p:cNvPr id="56" name="フローチャート: 結合子 50"/>
          <p:cNvSpPr>
            <a:spLocks noChangeAspect="1"/>
          </p:cNvSpPr>
          <p:nvPr/>
        </p:nvSpPr>
        <p:spPr>
          <a:xfrm>
            <a:off x="8312330" y="2296347"/>
            <a:ext cx="99692" cy="9969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white"/>
              </a:solidFill>
              <a:effectLst/>
              <a:uLnTx/>
              <a:uFillTx/>
              <a:latin typeface="Meiryo UI"/>
              <a:ea typeface="Meiryo UI"/>
              <a:cs typeface="+mn-cs"/>
            </a:endParaRPr>
          </a:p>
        </p:txBody>
      </p:sp>
      <p:sp>
        <p:nvSpPr>
          <p:cNvPr id="59" name="大かっこ 58"/>
          <p:cNvSpPr/>
          <p:nvPr/>
        </p:nvSpPr>
        <p:spPr>
          <a:xfrm>
            <a:off x="3126117" y="5388243"/>
            <a:ext cx="684000" cy="684000"/>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大阪国際</a:t>
            </a:r>
            <a:endParaRPr kumimoji="1" lang="en-US" altLang="ja-JP"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がんセンター移転開設</a:t>
            </a:r>
          </a:p>
        </p:txBody>
      </p:sp>
      <p:sp>
        <p:nvSpPr>
          <p:cNvPr id="67" name="大かっこ 66"/>
          <p:cNvSpPr/>
          <p:nvPr/>
        </p:nvSpPr>
        <p:spPr>
          <a:xfrm>
            <a:off x="4768225" y="5373692"/>
            <a:ext cx="684000" cy="684000"/>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a:t>
            </a:r>
            <a:endParaRPr kumimoji="1" lang="en-US" altLang="ja-JP"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重粒子線</a:t>
            </a:r>
            <a:endParaRPr kumimoji="1" lang="en-US" altLang="ja-JP"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センター開院</a:t>
            </a:r>
          </a:p>
        </p:txBody>
      </p:sp>
      <p:sp>
        <p:nvSpPr>
          <p:cNvPr id="73" name="テキスト ボックス 72"/>
          <p:cNvSpPr txBox="1"/>
          <p:nvPr/>
        </p:nvSpPr>
        <p:spPr>
          <a:xfrm>
            <a:off x="142662" y="507741"/>
            <a:ext cx="6113353" cy="376385"/>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３　改革取組（主な改革取組の経過）</a:t>
            </a:r>
          </a:p>
        </p:txBody>
      </p:sp>
      <p:sp>
        <p:nvSpPr>
          <p:cNvPr id="75" name="大かっこ 74"/>
          <p:cNvSpPr/>
          <p:nvPr/>
        </p:nvSpPr>
        <p:spPr>
          <a:xfrm>
            <a:off x="7236160" y="1612980"/>
            <a:ext cx="684000" cy="468000"/>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おおさか健活</a:t>
            </a:r>
            <a:r>
              <a:rPr kumimoji="1" lang="en-US" altLang="ja-JP" sz="7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10</a:t>
            </a:r>
          </a:p>
          <a:p>
            <a:pPr marL="0" marR="0" lvl="0" indent="0" algn="ctr" defTabSz="957700" rtl="0" eaLnBrk="1" fontAlgn="auto" latinLnBrk="0" hangingPunct="1">
              <a:lnSpc>
                <a:spcPct val="100000"/>
              </a:lnSpc>
              <a:spcBef>
                <a:spcPts val="0"/>
              </a:spcBef>
              <a:spcAft>
                <a:spcPts val="0"/>
              </a:spcAft>
              <a:buClrTx/>
              <a:buSzTx/>
              <a:buFontTx/>
              <a:buNone/>
              <a:tabLst/>
              <a:defRPr/>
            </a:pPr>
            <a:r>
              <a:rPr lang="ja-JP" altLang="en-US" sz="750" dirty="0">
                <a:solidFill>
                  <a:schemeClr val="tx1"/>
                </a:solidFill>
                <a:latin typeface="Meiryo UI" panose="020B0604030504040204" pitchFamily="50" charset="-128"/>
                <a:ea typeface="Meiryo UI" panose="020B0604030504040204" pitchFamily="50" charset="-128"/>
              </a:rPr>
              <a:t>推進プロジェクト開始</a:t>
            </a:r>
            <a:endParaRPr kumimoji="1" lang="ja-JP" altLang="en-US" sz="7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p:txBody>
      </p:sp>
      <p:sp>
        <p:nvSpPr>
          <p:cNvPr id="76" name="大かっこ 75"/>
          <p:cNvSpPr/>
          <p:nvPr/>
        </p:nvSpPr>
        <p:spPr>
          <a:xfrm>
            <a:off x="6365633" y="2475653"/>
            <a:ext cx="756000" cy="540000"/>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受動喫煙禁止</a:t>
            </a:r>
            <a:endParaRPr kumimoji="1" lang="en-US" altLang="ja-JP" sz="7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条例の一部施行</a:t>
            </a:r>
            <a:endParaRPr kumimoji="1" lang="en-US" altLang="ja-JP" sz="7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（第１種施設）</a:t>
            </a:r>
          </a:p>
        </p:txBody>
      </p:sp>
      <p:sp>
        <p:nvSpPr>
          <p:cNvPr id="29" name="大かっこ 28"/>
          <p:cNvSpPr/>
          <p:nvPr/>
        </p:nvSpPr>
        <p:spPr>
          <a:xfrm>
            <a:off x="3946150" y="5376878"/>
            <a:ext cx="684000" cy="684000"/>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lang="ja-JP" altLang="en-US" sz="923" noProof="0" dirty="0">
                <a:solidFill>
                  <a:schemeClr val="tx1"/>
                </a:solidFill>
                <a:latin typeface="Meiryo UI" panose="020B0604030504040204" pitchFamily="50" charset="-128"/>
                <a:ea typeface="Meiryo UI" panose="020B0604030504040204" pitchFamily="50" charset="-128"/>
              </a:rPr>
              <a:t>第３期大阪府がん対策推進</a:t>
            </a:r>
            <a:r>
              <a:rPr lang="ja-JP" altLang="en-US" sz="923" dirty="0">
                <a:solidFill>
                  <a:schemeClr val="tx1"/>
                </a:solidFill>
                <a:latin typeface="Meiryo UI" panose="020B0604030504040204" pitchFamily="50" charset="-128"/>
                <a:ea typeface="Meiryo UI" panose="020B0604030504040204" pitchFamily="50" charset="-128"/>
              </a:rPr>
              <a:t>計画</a:t>
            </a:r>
            <a:endParaRPr kumimoji="1" lang="ja-JP" altLang="en-US" sz="923"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p:txBody>
      </p:sp>
      <p:cxnSp>
        <p:nvCxnSpPr>
          <p:cNvPr id="31" name="直線矢印コネクタ 30"/>
          <p:cNvCxnSpPr/>
          <p:nvPr/>
        </p:nvCxnSpPr>
        <p:spPr>
          <a:xfrm flipV="1">
            <a:off x="5928426" y="4997030"/>
            <a:ext cx="2871573" cy="0"/>
          </a:xfrm>
          <a:prstGeom prst="straightConnector1">
            <a:avLst/>
          </a:prstGeom>
          <a:ln w="28575">
            <a:headEnd w="lg" len="lg"/>
            <a:tailEnd type="triangle" w="lg" len="lg"/>
          </a:ln>
        </p:spPr>
        <p:style>
          <a:lnRef idx="3">
            <a:schemeClr val="dk1"/>
          </a:lnRef>
          <a:fillRef idx="0">
            <a:schemeClr val="dk1"/>
          </a:fillRef>
          <a:effectRef idx="2">
            <a:schemeClr val="dk1"/>
          </a:effectRef>
          <a:fontRef idx="minor">
            <a:schemeClr val="tx1"/>
          </a:fontRef>
        </p:style>
      </p:cxnSp>
      <p:sp>
        <p:nvSpPr>
          <p:cNvPr id="32" name="フローチャート: 結合子 50"/>
          <p:cNvSpPr>
            <a:spLocks noChangeAspect="1"/>
          </p:cNvSpPr>
          <p:nvPr/>
        </p:nvSpPr>
        <p:spPr>
          <a:xfrm>
            <a:off x="3394474" y="6147486"/>
            <a:ext cx="99692" cy="9969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white"/>
              </a:solidFill>
              <a:effectLst/>
              <a:uLnTx/>
              <a:uFillTx/>
              <a:latin typeface="Meiryo UI"/>
              <a:ea typeface="Meiryo UI"/>
              <a:cs typeface="+mn-cs"/>
            </a:endParaRPr>
          </a:p>
        </p:txBody>
      </p:sp>
      <p:sp>
        <p:nvSpPr>
          <p:cNvPr id="33" name="フローチャート: 結合子 50"/>
          <p:cNvSpPr>
            <a:spLocks noChangeAspect="1"/>
          </p:cNvSpPr>
          <p:nvPr/>
        </p:nvSpPr>
        <p:spPr>
          <a:xfrm>
            <a:off x="4260079" y="6147486"/>
            <a:ext cx="99692" cy="9969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white"/>
              </a:solidFill>
              <a:effectLst/>
              <a:uLnTx/>
              <a:uFillTx/>
              <a:latin typeface="Meiryo UI"/>
              <a:ea typeface="Meiryo UI"/>
              <a:cs typeface="+mn-cs"/>
            </a:endParaRPr>
          </a:p>
        </p:txBody>
      </p:sp>
      <p:sp>
        <p:nvSpPr>
          <p:cNvPr id="34" name="フローチャート: 結合子 50"/>
          <p:cNvSpPr>
            <a:spLocks noChangeAspect="1"/>
          </p:cNvSpPr>
          <p:nvPr/>
        </p:nvSpPr>
        <p:spPr>
          <a:xfrm>
            <a:off x="5062917" y="6135434"/>
            <a:ext cx="99692" cy="9969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white"/>
              </a:solidFill>
              <a:effectLst/>
              <a:uLnTx/>
              <a:uFillTx/>
              <a:latin typeface="Meiryo UI"/>
              <a:ea typeface="Meiryo UI"/>
              <a:cs typeface="+mn-cs"/>
            </a:endParaRPr>
          </a:p>
        </p:txBody>
      </p:sp>
      <p:sp>
        <p:nvSpPr>
          <p:cNvPr id="35" name="フローチャート: 結合子 50"/>
          <p:cNvSpPr>
            <a:spLocks noChangeAspect="1"/>
          </p:cNvSpPr>
          <p:nvPr/>
        </p:nvSpPr>
        <p:spPr>
          <a:xfrm>
            <a:off x="5839255" y="4970999"/>
            <a:ext cx="99692" cy="9969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white"/>
              </a:solidFill>
              <a:effectLst/>
              <a:uLnTx/>
              <a:uFillTx/>
              <a:latin typeface="Meiryo UI"/>
              <a:ea typeface="Meiryo UI"/>
              <a:cs typeface="+mn-cs"/>
            </a:endParaRPr>
          </a:p>
        </p:txBody>
      </p:sp>
      <p:sp>
        <p:nvSpPr>
          <p:cNvPr id="36" name="大かっこ 35"/>
          <p:cNvSpPr/>
          <p:nvPr/>
        </p:nvSpPr>
        <p:spPr>
          <a:xfrm>
            <a:off x="8047914" y="5189382"/>
            <a:ext cx="684000" cy="468000"/>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第２期</a:t>
            </a:r>
            <a:endParaRPr kumimoji="1" lang="en-US" altLang="ja-JP" sz="7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アスマイル</a:t>
            </a:r>
            <a:endParaRPr kumimoji="1" lang="en-US" altLang="ja-JP" sz="7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9" name="大かっこ 38"/>
          <p:cNvSpPr/>
          <p:nvPr/>
        </p:nvSpPr>
        <p:spPr>
          <a:xfrm>
            <a:off x="8010209" y="2497451"/>
            <a:ext cx="756000" cy="540000"/>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受動喫煙禁止</a:t>
            </a:r>
            <a:endParaRPr kumimoji="1" lang="en-US" altLang="ja-JP" sz="7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条例の一部施行</a:t>
            </a:r>
            <a:endParaRPr kumimoji="1" lang="en-US" altLang="ja-JP" sz="7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（第２種施設）</a:t>
            </a:r>
          </a:p>
        </p:txBody>
      </p:sp>
      <p:sp>
        <p:nvSpPr>
          <p:cNvPr id="42" name="大かっこ 41"/>
          <p:cNvSpPr/>
          <p:nvPr/>
        </p:nvSpPr>
        <p:spPr>
          <a:xfrm>
            <a:off x="5580486" y="5174121"/>
            <a:ext cx="684000" cy="468000"/>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アスマイル</a:t>
            </a:r>
            <a:endParaRPr kumimoji="1" lang="en-US" altLang="ja-JP" sz="7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lang="ja-JP" altLang="en-US" sz="750" noProof="0" dirty="0">
                <a:solidFill>
                  <a:prstClr val="black"/>
                </a:solidFill>
                <a:latin typeface="Meiryo UI" panose="020B0604030504040204" pitchFamily="50" charset="-128"/>
                <a:ea typeface="Meiryo UI" panose="020B0604030504040204" pitchFamily="50" charset="-128"/>
              </a:rPr>
              <a:t>モデル実施</a:t>
            </a:r>
            <a:endParaRPr kumimoji="1" lang="en-US" altLang="ja-JP" sz="7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4" name="大かっこ 43"/>
          <p:cNvSpPr/>
          <p:nvPr/>
        </p:nvSpPr>
        <p:spPr>
          <a:xfrm>
            <a:off x="6806333" y="5188298"/>
            <a:ext cx="684000" cy="468000"/>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第１期</a:t>
            </a:r>
            <a:endParaRPr kumimoji="1" lang="en-US" altLang="ja-JP" sz="7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アスマイル</a:t>
            </a:r>
            <a:endParaRPr kumimoji="1" lang="en-US" altLang="ja-JP" sz="7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5" name="大かっこ 44"/>
          <p:cNvSpPr/>
          <p:nvPr/>
        </p:nvSpPr>
        <p:spPr>
          <a:xfrm>
            <a:off x="4769631" y="3370204"/>
            <a:ext cx="684000" cy="684000"/>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lang="ja-JP" altLang="en-US" sz="923" dirty="0">
                <a:solidFill>
                  <a:prstClr val="black"/>
                </a:solidFill>
                <a:latin typeface="Meiryo UI" panose="020B0604030504040204" pitchFamily="50" charset="-128"/>
                <a:ea typeface="Meiryo UI" panose="020B0604030504040204" pitchFamily="50" charset="-128"/>
              </a:rPr>
              <a:t>国民健康</a:t>
            </a:r>
            <a:endParaRPr lang="en-US" altLang="ja-JP" sz="923" dirty="0">
              <a:solidFill>
                <a:prstClr val="black"/>
              </a:solidFill>
              <a:latin typeface="Meiryo UI" panose="020B0604030504040204" pitchFamily="50" charset="-128"/>
              <a:ea typeface="Meiryo UI" panose="020B0604030504040204" pitchFamily="50" charset="-128"/>
            </a:endParaRPr>
          </a:p>
          <a:p>
            <a:pPr marL="0" marR="0" lvl="0" indent="0" algn="ctr" defTabSz="957700" rtl="0" eaLnBrk="1" fontAlgn="auto" latinLnBrk="0" hangingPunct="1">
              <a:lnSpc>
                <a:spcPct val="100000"/>
              </a:lnSpc>
              <a:spcBef>
                <a:spcPts val="0"/>
              </a:spcBef>
              <a:spcAft>
                <a:spcPts val="0"/>
              </a:spcAft>
              <a:buClrTx/>
              <a:buSzTx/>
              <a:buFontTx/>
              <a:buNone/>
              <a:tabLst/>
              <a:defRPr/>
            </a:pPr>
            <a:r>
              <a:rPr lang="ja-JP" altLang="en-US" sz="923" dirty="0">
                <a:solidFill>
                  <a:prstClr val="black"/>
                </a:solidFill>
                <a:latin typeface="Meiryo UI" panose="020B0604030504040204" pitchFamily="50" charset="-128"/>
                <a:ea typeface="Meiryo UI" panose="020B0604030504040204" pitchFamily="50" charset="-128"/>
              </a:rPr>
              <a:t>保険ヘルスアップ支援</a:t>
            </a:r>
            <a:endParaRPr lang="en-US" altLang="ja-JP" sz="923" dirty="0">
              <a:solidFill>
                <a:prstClr val="black"/>
              </a:solidFill>
              <a:latin typeface="Meiryo UI" panose="020B0604030504040204" pitchFamily="50" charset="-128"/>
              <a:ea typeface="Meiryo UI" panose="020B0604030504040204" pitchFamily="50" charset="-128"/>
            </a:endParaRPr>
          </a:p>
          <a:p>
            <a:pPr marL="0" marR="0" lvl="0" indent="0" algn="ctr" defTabSz="957700" rtl="0" eaLnBrk="1" fontAlgn="auto" latinLnBrk="0" hangingPunct="1">
              <a:lnSpc>
                <a:spcPct val="100000"/>
              </a:lnSpc>
              <a:spcBef>
                <a:spcPts val="0"/>
              </a:spcBef>
              <a:spcAft>
                <a:spcPts val="0"/>
              </a:spcAft>
              <a:buClrTx/>
              <a:buSzTx/>
              <a:buFontTx/>
              <a:buNone/>
              <a:tabLst/>
              <a:defRPr/>
            </a:pPr>
            <a:r>
              <a:rPr lang="ja-JP" altLang="en-US" sz="923" dirty="0">
                <a:solidFill>
                  <a:prstClr val="black"/>
                </a:solidFill>
                <a:latin typeface="Meiryo UI" panose="020B0604030504040204" pitchFamily="50" charset="-128"/>
                <a:ea typeface="Meiryo UI" panose="020B0604030504040204" pitchFamily="50" charset="-128"/>
              </a:rPr>
              <a:t>事業開始</a:t>
            </a:r>
            <a:endParaRPr kumimoji="1" lang="ja-JP" altLang="en-US"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6" name="大かっこ 45"/>
          <p:cNvSpPr/>
          <p:nvPr/>
        </p:nvSpPr>
        <p:spPr>
          <a:xfrm>
            <a:off x="5591317" y="1599507"/>
            <a:ext cx="684000" cy="468000"/>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フレイル予防の</a:t>
            </a:r>
            <a:endParaRPr kumimoji="1" lang="en-US" altLang="ja-JP" sz="7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取組</a:t>
            </a:r>
          </a:p>
        </p:txBody>
      </p:sp>
      <p:sp>
        <p:nvSpPr>
          <p:cNvPr id="38" name="フローチャート: 結合子 37"/>
          <p:cNvSpPr>
            <a:spLocks noChangeAspect="1"/>
          </p:cNvSpPr>
          <p:nvPr/>
        </p:nvSpPr>
        <p:spPr>
          <a:xfrm flipV="1">
            <a:off x="7527008" y="1414423"/>
            <a:ext cx="104755" cy="104755"/>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white"/>
              </a:solidFill>
              <a:effectLst/>
              <a:uLnTx/>
              <a:uFillTx/>
              <a:latin typeface="Meiryo UI"/>
              <a:ea typeface="Meiryo UI"/>
              <a:cs typeface="+mn-cs"/>
            </a:endParaRPr>
          </a:p>
        </p:txBody>
      </p:sp>
      <p:cxnSp>
        <p:nvCxnSpPr>
          <p:cNvPr id="49" name="直線矢印コネクタ 48"/>
          <p:cNvCxnSpPr>
            <a:stCxn id="32" idx="6"/>
          </p:cNvCxnSpPr>
          <p:nvPr/>
        </p:nvCxnSpPr>
        <p:spPr>
          <a:xfrm>
            <a:off x="3494166" y="6197332"/>
            <a:ext cx="5320626" cy="6161"/>
          </a:xfrm>
          <a:prstGeom prst="straightConnector1">
            <a:avLst/>
          </a:prstGeom>
          <a:ln w="28575">
            <a:headEnd w="lg" len="lg"/>
            <a:tailEnd type="triangle" w="lg" len="lg"/>
          </a:ln>
        </p:spPr>
        <p:style>
          <a:lnRef idx="3">
            <a:schemeClr val="dk1"/>
          </a:lnRef>
          <a:fillRef idx="0">
            <a:schemeClr val="dk1"/>
          </a:fillRef>
          <a:effectRef idx="2">
            <a:schemeClr val="dk1"/>
          </a:effectRef>
          <a:fontRef idx="minor">
            <a:schemeClr val="tx1"/>
          </a:fontRef>
        </p:style>
      </p:cxnSp>
      <p:cxnSp>
        <p:nvCxnSpPr>
          <p:cNvPr id="57" name="直線矢印コネクタ 56"/>
          <p:cNvCxnSpPr/>
          <p:nvPr/>
        </p:nvCxnSpPr>
        <p:spPr>
          <a:xfrm flipV="1">
            <a:off x="5071778" y="3232607"/>
            <a:ext cx="3685253" cy="4210"/>
          </a:xfrm>
          <a:prstGeom prst="straightConnector1">
            <a:avLst/>
          </a:prstGeom>
          <a:ln w="28575">
            <a:headEnd w="lg" len="lg"/>
            <a:tailEnd type="triangle" w="lg" len="lg"/>
          </a:ln>
        </p:spPr>
        <p:style>
          <a:lnRef idx="3">
            <a:schemeClr val="dk1"/>
          </a:lnRef>
          <a:fillRef idx="0">
            <a:schemeClr val="dk1"/>
          </a:fillRef>
          <a:effectRef idx="2">
            <a:schemeClr val="dk1"/>
          </a:effectRef>
          <a:fontRef idx="minor">
            <a:schemeClr val="tx1"/>
          </a:fontRef>
        </p:style>
      </p:cxnSp>
      <p:sp>
        <p:nvSpPr>
          <p:cNvPr id="58" name="大かっこ 57"/>
          <p:cNvSpPr/>
          <p:nvPr/>
        </p:nvSpPr>
        <p:spPr>
          <a:xfrm>
            <a:off x="5582787" y="4063043"/>
            <a:ext cx="684000" cy="468000"/>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en-US" altLang="ja-JP" sz="7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10</a:t>
            </a:r>
            <a:r>
              <a:rPr kumimoji="1" lang="ja-JP" altLang="en-US" sz="7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歳若返り」</a:t>
            </a:r>
            <a:endParaRPr kumimoji="1" lang="en-US" altLang="ja-JP" sz="7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プロジェクト</a:t>
            </a:r>
          </a:p>
        </p:txBody>
      </p:sp>
      <p:cxnSp>
        <p:nvCxnSpPr>
          <p:cNvPr id="60" name="直線矢印コネクタ 59"/>
          <p:cNvCxnSpPr/>
          <p:nvPr/>
        </p:nvCxnSpPr>
        <p:spPr>
          <a:xfrm flipV="1">
            <a:off x="5938790" y="3921375"/>
            <a:ext cx="2832970" cy="0"/>
          </a:xfrm>
          <a:prstGeom prst="straightConnector1">
            <a:avLst/>
          </a:prstGeom>
          <a:ln w="28575">
            <a:solidFill>
              <a:schemeClr val="tx1"/>
            </a:solidFill>
            <a:headEnd w="lg" len="lg"/>
            <a:tailEnd type="triangle" w="lg" len="lg"/>
          </a:ln>
        </p:spPr>
        <p:style>
          <a:lnRef idx="3">
            <a:schemeClr val="dk1"/>
          </a:lnRef>
          <a:fillRef idx="0">
            <a:schemeClr val="dk1"/>
          </a:fillRef>
          <a:effectRef idx="2">
            <a:schemeClr val="dk1"/>
          </a:effectRef>
          <a:fontRef idx="minor">
            <a:schemeClr val="tx1"/>
          </a:fontRef>
        </p:style>
      </p:cxnSp>
      <p:sp>
        <p:nvSpPr>
          <p:cNvPr id="48" name="正方形/長方形 47"/>
          <p:cNvSpPr/>
          <p:nvPr/>
        </p:nvSpPr>
        <p:spPr>
          <a:xfrm>
            <a:off x="7865843" y="546802"/>
            <a:ext cx="1092358" cy="37421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400" dirty="0">
                <a:solidFill>
                  <a:schemeClr val="tx1"/>
                </a:solidFill>
                <a:latin typeface="Meiryo UI" panose="020B0604030504040204" pitchFamily="50" charset="-128"/>
                <a:ea typeface="Meiryo UI" panose="020B0604030504040204" pitchFamily="50" charset="-128"/>
              </a:rPr>
              <a:t>（年度）</a:t>
            </a:r>
          </a:p>
        </p:txBody>
      </p:sp>
      <p:sp>
        <p:nvSpPr>
          <p:cNvPr id="61"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219</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0775846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464024" y="1531670"/>
            <a:ext cx="8313314" cy="17326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270458" y="520926"/>
            <a:ext cx="8602414" cy="376385"/>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３　改革取組</a:t>
            </a:r>
          </a:p>
        </p:txBody>
      </p:sp>
      <p:cxnSp>
        <p:nvCxnSpPr>
          <p:cNvPr id="3" name="直線コネクタ 2"/>
          <p:cNvCxnSpPr/>
          <p:nvPr/>
        </p:nvCxnSpPr>
        <p:spPr>
          <a:xfrm>
            <a:off x="270457" y="88195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559558" y="1081977"/>
            <a:ext cx="4531057" cy="369332"/>
          </a:xfrm>
          <a:prstGeom prst="rect">
            <a:avLst/>
          </a:prstGeom>
          <a:noFill/>
        </p:spPr>
        <p:txBody>
          <a:bodyPr wrap="square" rtlCol="0">
            <a:spAutoFit/>
          </a:bodyPr>
          <a:lstStyle/>
          <a:p>
            <a:r>
              <a:rPr lang="ja-JP" altLang="en-US" b="1" dirty="0">
                <a:latin typeface="メイリオ" panose="020B0604030504040204" pitchFamily="50" charset="-128"/>
                <a:ea typeface="メイリオ" panose="020B0604030504040204" pitchFamily="50" charset="-128"/>
              </a:rPr>
              <a:t>おおさか健活</a:t>
            </a:r>
            <a:r>
              <a:rPr lang="en-US" altLang="ja-JP" b="1" dirty="0">
                <a:latin typeface="メイリオ" panose="020B0604030504040204" pitchFamily="50" charset="-128"/>
                <a:ea typeface="メイリオ" panose="020B0604030504040204" pitchFamily="50" charset="-128"/>
              </a:rPr>
              <a:t>10</a:t>
            </a:r>
            <a:r>
              <a:rPr lang="ja-JP" altLang="en-US" b="1" dirty="0">
                <a:latin typeface="メイリオ" panose="020B0604030504040204" pitchFamily="50" charset="-128"/>
                <a:ea typeface="メイリオ" panose="020B0604030504040204" pitchFamily="50" charset="-128"/>
              </a:rPr>
              <a:t>推進プロジェクト①</a:t>
            </a:r>
            <a:endParaRPr kumimoji="1" lang="ja-JP" altLang="en-US" b="1" dirty="0">
              <a:latin typeface="メイリオ" panose="020B0604030504040204" pitchFamily="50" charset="-128"/>
              <a:ea typeface="メイリオ" panose="020B0604030504040204" pitchFamily="50" charset="-128"/>
            </a:endParaRPr>
          </a:p>
        </p:txBody>
      </p:sp>
      <p:sp>
        <p:nvSpPr>
          <p:cNvPr id="6" name="正方形/長方形 5"/>
          <p:cNvSpPr/>
          <p:nvPr/>
        </p:nvSpPr>
        <p:spPr>
          <a:xfrm>
            <a:off x="395785" y="1058319"/>
            <a:ext cx="68239" cy="36933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559551" y="1562515"/>
            <a:ext cx="8202305" cy="1620957"/>
          </a:xfrm>
          <a:prstGeom prst="rect">
            <a:avLst/>
          </a:prstGeom>
          <a:noFill/>
        </p:spPr>
        <p:txBody>
          <a:bodyPr wrap="square" rtlCol="0">
            <a:spAutoFit/>
          </a:bodyPr>
          <a:lstStyle/>
          <a:p>
            <a:pPr>
              <a:lnSpc>
                <a:spcPts val="2000"/>
              </a:lnSpc>
            </a:pPr>
            <a:r>
              <a:rPr kumimoji="1" lang="en-US" altLang="ja-JP" sz="1400" dirty="0">
                <a:latin typeface="メイリオ" panose="020B0604030504040204" pitchFamily="50" charset="-128"/>
                <a:ea typeface="メイリオ" panose="020B0604030504040204" pitchFamily="50" charset="-128"/>
              </a:rPr>
              <a:t>2025</a:t>
            </a:r>
            <a:r>
              <a:rPr kumimoji="1" lang="ja-JP" altLang="en-US" sz="1400" dirty="0">
                <a:latin typeface="メイリオ" panose="020B0604030504040204" pitchFamily="50" charset="-128"/>
                <a:ea typeface="メイリオ" panose="020B0604030504040204" pitchFamily="50" charset="-128"/>
              </a:rPr>
              <a:t>年大阪・関西万博に向け、大阪府健康づくり推進条例及び第３次大阪府健康増進計画に基づき、</a:t>
            </a:r>
            <a:r>
              <a:rPr kumimoji="1" lang="ja-JP" altLang="en-US" sz="1400" b="1" dirty="0">
                <a:latin typeface="メイリオ" panose="020B0604030504040204" pitchFamily="50" charset="-128"/>
                <a:ea typeface="メイリオ" panose="020B0604030504040204" pitchFamily="50" charset="-128"/>
              </a:rPr>
              <a:t>府民の健康寿命の延伸と市町村間の健康格差の解消をめざす。</a:t>
            </a:r>
            <a:endParaRPr kumimoji="1" lang="en-US" altLang="ja-JP" sz="1400" b="1" dirty="0">
              <a:latin typeface="メイリオ" panose="020B0604030504040204" pitchFamily="50" charset="-128"/>
              <a:ea typeface="メイリオ" panose="020B0604030504040204" pitchFamily="50" charset="-128"/>
            </a:endParaRPr>
          </a:p>
          <a:p>
            <a:pPr>
              <a:lnSpc>
                <a:spcPts val="2000"/>
              </a:lnSpc>
            </a:pPr>
            <a:r>
              <a:rPr lang="en-US" altLang="ja-JP" sz="1400" dirty="0">
                <a:latin typeface="メイリオ" panose="020B0604030504040204" pitchFamily="50" charset="-128"/>
                <a:ea typeface="メイリオ" panose="020B0604030504040204" pitchFamily="50" charset="-128"/>
              </a:rPr>
              <a:t> - </a:t>
            </a:r>
            <a:r>
              <a:rPr lang="ja-JP" altLang="en-US" sz="1400" dirty="0">
                <a:latin typeface="メイリオ" panose="020B0604030504040204" pitchFamily="50" charset="-128"/>
                <a:ea typeface="メイリオ" panose="020B0604030504040204" pitchFamily="50" charset="-128"/>
              </a:rPr>
              <a:t>生活習慣病の予防等に向け、「健活</a:t>
            </a:r>
            <a:r>
              <a:rPr lang="en-US" altLang="ja-JP" sz="1400" dirty="0">
                <a:latin typeface="メイリオ" panose="020B0604030504040204" pitchFamily="50" charset="-128"/>
                <a:ea typeface="メイリオ" panose="020B0604030504040204" pitchFamily="50" charset="-128"/>
              </a:rPr>
              <a:t>10</a:t>
            </a:r>
            <a:r>
              <a:rPr lang="ja-JP" altLang="en-US" sz="1400" dirty="0">
                <a:latin typeface="メイリオ" panose="020B0604030504040204" pitchFamily="50" charset="-128"/>
                <a:ea typeface="メイリオ" panose="020B0604030504040204" pitchFamily="50" charset="-128"/>
              </a:rPr>
              <a:t>」による府民の主体的な健康づくりを推進。</a:t>
            </a:r>
            <a:endParaRPr lang="en-US" altLang="ja-JP" sz="1400" dirty="0">
              <a:latin typeface="メイリオ" panose="020B0604030504040204" pitchFamily="50" charset="-128"/>
              <a:ea typeface="メイリオ" panose="020B0604030504040204" pitchFamily="50" charset="-128"/>
            </a:endParaRPr>
          </a:p>
          <a:p>
            <a:pPr>
              <a:lnSpc>
                <a:spcPts val="2000"/>
              </a:lnSpc>
            </a:pPr>
            <a:r>
              <a:rPr lang="en-US" altLang="ja-JP" sz="1400" dirty="0">
                <a:latin typeface="メイリオ" panose="020B0604030504040204" pitchFamily="50" charset="-128"/>
                <a:ea typeface="メイリオ" panose="020B0604030504040204" pitchFamily="50" charset="-128"/>
              </a:rPr>
              <a:t> - </a:t>
            </a:r>
            <a:r>
              <a:rPr lang="ja-JP" altLang="en-US" sz="1400" dirty="0">
                <a:latin typeface="メイリオ" panose="020B0604030504040204" pitchFamily="50" charset="-128"/>
                <a:ea typeface="メイリオ" panose="020B0604030504040204" pitchFamily="50" charset="-128"/>
              </a:rPr>
              <a:t>健活おおさか推進府民会議（健活会議）を軸としたオール大阪体制の推進。</a:t>
            </a:r>
            <a:endParaRPr lang="en-US" altLang="ja-JP" sz="1400" dirty="0">
              <a:latin typeface="メイリオ" panose="020B0604030504040204" pitchFamily="50" charset="-128"/>
              <a:ea typeface="メイリオ" panose="020B0604030504040204" pitchFamily="50" charset="-128"/>
            </a:endParaRPr>
          </a:p>
          <a:p>
            <a:pPr>
              <a:lnSpc>
                <a:spcPts val="2000"/>
              </a:lnSpc>
            </a:pPr>
            <a:r>
              <a:rPr kumimoji="1" lang="en-US" altLang="ja-JP" sz="1400" dirty="0">
                <a:latin typeface="メイリオ" panose="020B0604030504040204" pitchFamily="50" charset="-128"/>
                <a:ea typeface="メイリオ" panose="020B0604030504040204" pitchFamily="50" charset="-128"/>
              </a:rPr>
              <a:t> - </a:t>
            </a:r>
            <a:r>
              <a:rPr kumimoji="1" lang="ja-JP" altLang="en-US" sz="1400" dirty="0">
                <a:latin typeface="メイリオ" panose="020B0604030504040204" pitchFamily="50" charset="-128"/>
                <a:ea typeface="メイリオ" panose="020B0604030504040204" pitchFamily="50" charset="-128"/>
              </a:rPr>
              <a:t>健康アプリ「アスマイル」と連動したイベントやオンラインセミナーの実施など</a:t>
            </a:r>
            <a:r>
              <a:rPr kumimoji="1" lang="en-US" altLang="ja-JP" sz="1400" dirty="0">
                <a:latin typeface="メイリオ" panose="020B0604030504040204" pitchFamily="50" charset="-128"/>
                <a:ea typeface="メイリオ" panose="020B0604030504040204" pitchFamily="50" charset="-128"/>
              </a:rPr>
              <a:t>with</a:t>
            </a:r>
            <a:r>
              <a:rPr kumimoji="1" lang="ja-JP" altLang="en-US" sz="1400" dirty="0">
                <a:latin typeface="メイリオ" panose="020B0604030504040204" pitchFamily="50" charset="-128"/>
                <a:ea typeface="メイリオ" panose="020B0604030504040204" pitchFamily="50" charset="-128"/>
              </a:rPr>
              <a:t>コロナに</a:t>
            </a:r>
            <a:endParaRPr kumimoji="1" lang="en-US" altLang="ja-JP" sz="1400" dirty="0">
              <a:latin typeface="メイリオ" panose="020B0604030504040204" pitchFamily="50" charset="-128"/>
              <a:ea typeface="メイリオ" panose="020B0604030504040204" pitchFamily="50" charset="-128"/>
            </a:endParaRPr>
          </a:p>
          <a:p>
            <a:pPr>
              <a:lnSpc>
                <a:spcPts val="2000"/>
              </a:lnSpc>
            </a:pPr>
            <a:r>
              <a:rPr lang="ja-JP" altLang="en-US" sz="1400" dirty="0">
                <a:latin typeface="メイリオ" panose="020B0604030504040204" pitchFamily="50" charset="-128"/>
                <a:ea typeface="メイリオ" panose="020B0604030504040204" pitchFamily="50" charset="-128"/>
              </a:rPr>
              <a:t>   </a:t>
            </a:r>
            <a:r>
              <a:rPr kumimoji="1" lang="ja-JP" altLang="en-US" sz="1400" dirty="0">
                <a:latin typeface="メイリオ" panose="020B0604030504040204" pitchFamily="50" charset="-128"/>
                <a:ea typeface="メイリオ" panose="020B0604030504040204" pitchFamily="50" charset="-128"/>
              </a:rPr>
              <a:t>対応した取組</a:t>
            </a:r>
            <a:r>
              <a:rPr lang="ja-JP" altLang="en-US" sz="1400" dirty="0">
                <a:latin typeface="メイリオ" panose="020B0604030504040204" pitchFamily="50" charset="-128"/>
                <a:ea typeface="メイリオ" panose="020B0604030504040204" pitchFamily="50" charset="-128"/>
              </a:rPr>
              <a:t>を</a:t>
            </a:r>
            <a:r>
              <a:rPr kumimoji="1" lang="ja-JP" altLang="en-US" sz="1400" dirty="0">
                <a:latin typeface="メイリオ" panose="020B0604030504040204" pitchFamily="50" charset="-128"/>
                <a:ea typeface="メイリオ" panose="020B0604030504040204" pitchFamily="50" charset="-128"/>
              </a:rPr>
              <a:t>展開。</a:t>
            </a:r>
          </a:p>
        </p:txBody>
      </p:sp>
      <p:pic>
        <p:nvPicPr>
          <p:cNvPr id="7" name="図 6"/>
          <p:cNvPicPr>
            <a:picLocks noChangeAspect="1"/>
          </p:cNvPicPr>
          <p:nvPr/>
        </p:nvPicPr>
        <p:blipFill>
          <a:blip r:embed="rId3"/>
          <a:stretch>
            <a:fillRect/>
          </a:stretch>
        </p:blipFill>
        <p:spPr>
          <a:xfrm>
            <a:off x="955878" y="3387468"/>
            <a:ext cx="7329606" cy="2633722"/>
          </a:xfrm>
          <a:prstGeom prst="rect">
            <a:avLst/>
          </a:prstGeom>
        </p:spPr>
      </p:pic>
      <p:sp>
        <p:nvSpPr>
          <p:cNvPr id="11" name="二等辺三角形 10"/>
          <p:cNvSpPr/>
          <p:nvPr/>
        </p:nvSpPr>
        <p:spPr>
          <a:xfrm rot="10800000">
            <a:off x="3801107" y="6002098"/>
            <a:ext cx="1719196" cy="177421"/>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671542" y="6273225"/>
            <a:ext cx="8037557" cy="584775"/>
          </a:xfrm>
          <a:prstGeom prst="rect">
            <a:avLst/>
          </a:prstGeom>
          <a:noFill/>
        </p:spPr>
        <p:txBody>
          <a:bodyPr wrap="square" rtlCol="0">
            <a:spAutoFit/>
          </a:bodyPr>
          <a:lstStyle/>
          <a:p>
            <a:r>
              <a:rPr kumimoji="1" lang="ja-JP" altLang="en-US" sz="1600" b="1" dirty="0">
                <a:latin typeface="メイリオ" panose="020B0604030504040204" pitchFamily="50" charset="-128"/>
                <a:ea typeface="メイリオ" panose="020B0604030504040204" pitchFamily="50" charset="-128"/>
              </a:rPr>
              <a:t>府民に主体的な健康づくりの実践を促すとともに、府内における気運醸成を図るため、健活</a:t>
            </a:r>
            <a:r>
              <a:rPr kumimoji="1" lang="en-US" altLang="ja-JP" sz="1600" b="1" dirty="0">
                <a:latin typeface="メイリオ" panose="020B0604030504040204" pitchFamily="50" charset="-128"/>
                <a:ea typeface="メイリオ" panose="020B0604030504040204" pitchFamily="50" charset="-128"/>
              </a:rPr>
              <a:t>10</a:t>
            </a:r>
            <a:r>
              <a:rPr kumimoji="1" lang="ja-JP" altLang="en-US" sz="1600" b="1" dirty="0">
                <a:latin typeface="メイリオ" panose="020B0604030504040204" pitchFamily="50" charset="-128"/>
                <a:ea typeface="メイリオ" panose="020B0604030504040204" pitchFamily="50" charset="-128"/>
              </a:rPr>
              <a:t>を軸にライフステージに応じた健康づくり事業</a:t>
            </a:r>
            <a:r>
              <a:rPr lang="ja-JP" altLang="en-US" sz="1600" b="1" dirty="0">
                <a:latin typeface="メイリオ" panose="020B0604030504040204" pitchFamily="50" charset="-128"/>
                <a:ea typeface="メイリオ" panose="020B0604030504040204" pitchFamily="50" charset="-128"/>
              </a:rPr>
              <a:t>を展開。</a:t>
            </a:r>
            <a:endParaRPr kumimoji="1" lang="ja-JP" altLang="en-US" sz="1600" b="1" dirty="0">
              <a:latin typeface="メイリオ" panose="020B0604030504040204" pitchFamily="50" charset="-128"/>
              <a:ea typeface="メイリオ" panose="020B0604030504040204" pitchFamily="50" charset="-128"/>
            </a:endParaRPr>
          </a:p>
        </p:txBody>
      </p:sp>
      <p:sp>
        <p:nvSpPr>
          <p:cNvPr id="14" name="テキスト ボックス 13"/>
          <p:cNvSpPr txBox="1"/>
          <p:nvPr/>
        </p:nvSpPr>
        <p:spPr>
          <a:xfrm>
            <a:off x="6741994" y="501286"/>
            <a:ext cx="2131214" cy="369332"/>
          </a:xfrm>
          <a:prstGeom prst="rect">
            <a:avLst/>
          </a:prstGeom>
          <a:solidFill>
            <a:srgbClr val="002060"/>
          </a:solidFill>
        </p:spPr>
        <p:txBody>
          <a:bodyPr wrap="square" rtlCol="0">
            <a:spAutoFit/>
          </a:bodyPr>
          <a:lstStyle/>
          <a:p>
            <a:pPr algn="ctr"/>
            <a:r>
              <a:rPr lang="ja-JP" altLang="en-US" dirty="0">
                <a:solidFill>
                  <a:schemeClr val="bg1"/>
                </a:solidFill>
                <a:latin typeface="メイリオ" panose="020B0604030504040204" pitchFamily="50" charset="-128"/>
                <a:ea typeface="メイリオ" panose="020B0604030504040204" pitchFamily="50" charset="-128"/>
              </a:rPr>
              <a:t>予防～早期発見</a:t>
            </a:r>
            <a:endParaRPr kumimoji="1" lang="ja-JP" altLang="en-US" dirty="0">
              <a:solidFill>
                <a:schemeClr val="bg1"/>
              </a:solidFill>
              <a:latin typeface="メイリオ" panose="020B0604030504040204" pitchFamily="50" charset="-128"/>
              <a:ea typeface="メイリオ" panose="020B0604030504040204" pitchFamily="50" charset="-128"/>
            </a:endParaRPr>
          </a:p>
        </p:txBody>
      </p:sp>
      <p:pic>
        <p:nvPicPr>
          <p:cNvPr id="10" name="図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59031" y="5833454"/>
            <a:ext cx="997879" cy="316660"/>
          </a:xfrm>
          <a:prstGeom prst="rect">
            <a:avLst/>
          </a:prstGeom>
        </p:spPr>
      </p:pic>
      <p:sp>
        <p:nvSpPr>
          <p:cNvPr id="13"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220</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13607218"/>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5358</Words>
  <Application>Microsoft Office PowerPoint</Application>
  <PresentationFormat>画面に合わせる (4:3)</PresentationFormat>
  <Paragraphs>633</Paragraphs>
  <Slides>21</Slides>
  <Notes>12</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21</vt:i4>
      </vt:variant>
    </vt:vector>
  </HeadingPairs>
  <TitlesOfParts>
    <vt:vector size="34" baseType="lpstr">
      <vt:lpstr>BIZ UDゴシック</vt:lpstr>
      <vt:lpstr>Meiryo UI</vt:lpstr>
      <vt:lpstr>ＭＳ Ｐゴシック</vt:lpstr>
      <vt:lpstr>ＭＳ ゴシック</vt:lpstr>
      <vt:lpstr>ＭＳ 明朝</vt:lpstr>
      <vt:lpstr>メイリオ</vt:lpstr>
      <vt:lpstr>游ゴシック</vt:lpstr>
      <vt:lpstr>Arial</vt:lpstr>
      <vt:lpstr>Calibri</vt:lpstr>
      <vt:lpstr>Century</vt:lpstr>
      <vt:lpstr>Times New Roman</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2023-06-16T02:13:54Z</dcterms:created>
  <dcterms:modified xsi:type="dcterms:W3CDTF">2023-06-16T02:13:59Z</dcterms:modified>
</cp:coreProperties>
</file>