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14" removePersonalInfoOnSave="1" saveSubsetFonts="1">
  <p:sldMasterIdLst>
    <p:sldMasterId id="2147483648" r:id="rId1"/>
  </p:sldMasterIdLst>
  <p:notesMasterIdLst>
    <p:notesMasterId r:id="rId100"/>
  </p:notesMasterIdLst>
  <p:handoutMasterIdLst>
    <p:handoutMasterId r:id="rId101"/>
  </p:handoutMasterIdLst>
  <p:sldIdLst>
    <p:sldId id="2451" r:id="rId2"/>
    <p:sldId id="2452" r:id="rId3"/>
    <p:sldId id="2453" r:id="rId4"/>
    <p:sldId id="2454" r:id="rId5"/>
    <p:sldId id="2455" r:id="rId6"/>
    <p:sldId id="2456" r:id="rId7"/>
    <p:sldId id="2457" r:id="rId8"/>
    <p:sldId id="2458" r:id="rId9"/>
    <p:sldId id="2459" r:id="rId10"/>
    <p:sldId id="2460" r:id="rId11"/>
    <p:sldId id="2461" r:id="rId12"/>
    <p:sldId id="2462" r:id="rId13"/>
    <p:sldId id="2463" r:id="rId14"/>
    <p:sldId id="2464" r:id="rId15"/>
    <p:sldId id="2465" r:id="rId16"/>
    <p:sldId id="2466" r:id="rId17"/>
    <p:sldId id="2467" r:id="rId18"/>
    <p:sldId id="2468" r:id="rId19"/>
    <p:sldId id="2469" r:id="rId20"/>
    <p:sldId id="2470" r:id="rId21"/>
    <p:sldId id="2471" r:id="rId22"/>
    <p:sldId id="2472" r:id="rId23"/>
    <p:sldId id="2473" r:id="rId24"/>
    <p:sldId id="2474" r:id="rId25"/>
    <p:sldId id="2475" r:id="rId26"/>
    <p:sldId id="2476" r:id="rId27"/>
    <p:sldId id="2477" r:id="rId28"/>
    <p:sldId id="2478" r:id="rId29"/>
    <p:sldId id="2479" r:id="rId30"/>
    <p:sldId id="2480" r:id="rId31"/>
    <p:sldId id="2481" r:id="rId32"/>
    <p:sldId id="2482" r:id="rId33"/>
    <p:sldId id="2483" r:id="rId34"/>
    <p:sldId id="2484" r:id="rId35"/>
    <p:sldId id="2485" r:id="rId36"/>
    <p:sldId id="2486" r:id="rId37"/>
    <p:sldId id="2487" r:id="rId38"/>
    <p:sldId id="2488" r:id="rId39"/>
    <p:sldId id="2489" r:id="rId40"/>
    <p:sldId id="2490" r:id="rId41"/>
    <p:sldId id="2491" r:id="rId42"/>
    <p:sldId id="2492" r:id="rId43"/>
    <p:sldId id="2493" r:id="rId44"/>
    <p:sldId id="2494" r:id="rId45"/>
    <p:sldId id="2495" r:id="rId46"/>
    <p:sldId id="2496" r:id="rId47"/>
    <p:sldId id="2497" r:id="rId48"/>
    <p:sldId id="2498" r:id="rId49"/>
    <p:sldId id="2499" r:id="rId50"/>
    <p:sldId id="2500" r:id="rId51"/>
    <p:sldId id="2501" r:id="rId52"/>
    <p:sldId id="2502" r:id="rId53"/>
    <p:sldId id="2503" r:id="rId54"/>
    <p:sldId id="2504" r:id="rId55"/>
    <p:sldId id="2505" r:id="rId56"/>
    <p:sldId id="2506" r:id="rId57"/>
    <p:sldId id="2507" r:id="rId58"/>
    <p:sldId id="2508" r:id="rId59"/>
    <p:sldId id="2509" r:id="rId60"/>
    <p:sldId id="2510" r:id="rId61"/>
    <p:sldId id="2511" r:id="rId62"/>
    <p:sldId id="2512" r:id="rId63"/>
    <p:sldId id="2513" r:id="rId64"/>
    <p:sldId id="2514" r:id="rId65"/>
    <p:sldId id="2515" r:id="rId66"/>
    <p:sldId id="2516" r:id="rId67"/>
    <p:sldId id="2517" r:id="rId68"/>
    <p:sldId id="2518" r:id="rId69"/>
    <p:sldId id="2519" r:id="rId70"/>
    <p:sldId id="2520" r:id="rId71"/>
    <p:sldId id="2521" r:id="rId72"/>
    <p:sldId id="2522" r:id="rId73"/>
    <p:sldId id="2523" r:id="rId74"/>
    <p:sldId id="2524" r:id="rId75"/>
    <p:sldId id="2525" r:id="rId76"/>
    <p:sldId id="2526" r:id="rId77"/>
    <p:sldId id="2527" r:id="rId78"/>
    <p:sldId id="2528" r:id="rId79"/>
    <p:sldId id="2529" r:id="rId80"/>
    <p:sldId id="2530" r:id="rId81"/>
    <p:sldId id="2531" r:id="rId82"/>
    <p:sldId id="2532" r:id="rId83"/>
    <p:sldId id="2533" r:id="rId84"/>
    <p:sldId id="2534" r:id="rId85"/>
    <p:sldId id="2535" r:id="rId86"/>
    <p:sldId id="2536" r:id="rId87"/>
    <p:sldId id="2537" r:id="rId88"/>
    <p:sldId id="2538" r:id="rId89"/>
    <p:sldId id="2539" r:id="rId90"/>
    <p:sldId id="2540" r:id="rId91"/>
    <p:sldId id="2541" r:id="rId92"/>
    <p:sldId id="2542" r:id="rId93"/>
    <p:sldId id="2543" r:id="rId94"/>
    <p:sldId id="2544" r:id="rId95"/>
    <p:sldId id="2545" r:id="rId96"/>
    <p:sldId id="2546" r:id="rId97"/>
    <p:sldId id="2547" r:id="rId98"/>
    <p:sldId id="2548" r:id="rId9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a:srgbClr val="0000FF"/>
    <a:srgbClr val="66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16" autoAdjust="0"/>
    <p:restoredTop sz="94255" autoAdjust="0"/>
  </p:normalViewPr>
  <p:slideViewPr>
    <p:cSldViewPr>
      <p:cViewPr varScale="1">
        <p:scale>
          <a:sx n="57" d="100"/>
          <a:sy n="57" d="100"/>
        </p:scale>
        <p:origin x="1824" y="66"/>
      </p:cViewPr>
      <p:guideLst>
        <p:guide orient="horz" pos="2160"/>
        <p:guide pos="2880"/>
      </p:guideLst>
    </p:cSldViewPr>
  </p:slideViewPr>
  <p:notesTextViewPr>
    <p:cViewPr>
      <p:scale>
        <a:sx n="50" d="100"/>
        <a:sy n="50" d="100"/>
      </p:scale>
      <p:origin x="0" y="0"/>
    </p:cViewPr>
  </p:notesText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F3A171-F69B-4F11-9D48-6B1516ACBBE1}" type="doc">
      <dgm:prSet loTypeId="urn:microsoft.com/office/officeart/2005/8/layout/hChevron3" loCatId="process" qsTypeId="urn:microsoft.com/office/officeart/2005/8/quickstyle/simple3" qsCatId="simple" csTypeId="urn:microsoft.com/office/officeart/2005/8/colors/colorful1" csCatId="colorful" phldr="1"/>
      <dgm:spPr/>
    </dgm:pt>
    <dgm:pt modelId="{9DB22B07-5E4C-4BD2-AD5F-7D89A34E3FA0}">
      <dgm:prSet phldrT="[テキスト]" custT="1"/>
      <dgm:spPr/>
      <dgm:t>
        <a:bodyPr tIns="108000" anchor="t" anchorCtr="0"/>
        <a:lstStyle/>
        <a:p>
          <a:pPr algn="l">
            <a:lnSpc>
              <a:spcPts val="1200"/>
            </a:lnSpc>
          </a:pPr>
          <a:r>
            <a:rPr kumimoji="1" lang="en-US" altLang="ja-JP" sz="1200" dirty="0"/>
            <a:t>1980</a:t>
          </a:r>
          <a:r>
            <a:rPr kumimoji="1" lang="ja-JP" altLang="en-US" sz="1200" dirty="0"/>
            <a:t>年頃～</a:t>
          </a:r>
          <a:endParaRPr kumimoji="1" lang="en-US" altLang="ja-JP" sz="1200" dirty="0"/>
        </a:p>
        <a:p>
          <a:pPr algn="l">
            <a:lnSpc>
              <a:spcPts val="1200"/>
            </a:lnSpc>
          </a:pPr>
          <a:r>
            <a:rPr kumimoji="1" lang="ja-JP" altLang="en-US" sz="1200" dirty="0"/>
            <a:t>インターナショナルスクールの生徒向けに　　　　導入が進む</a:t>
          </a:r>
        </a:p>
      </dgm:t>
    </dgm:pt>
    <dgm:pt modelId="{D8558486-C30F-4F35-8DFE-CC32E480371B}" type="parTrans" cxnId="{21257478-A863-4464-9E43-BBB81CC0BC2A}">
      <dgm:prSet/>
      <dgm:spPr/>
      <dgm:t>
        <a:bodyPr/>
        <a:lstStyle/>
        <a:p>
          <a:endParaRPr kumimoji="1" lang="ja-JP" altLang="en-US"/>
        </a:p>
      </dgm:t>
    </dgm:pt>
    <dgm:pt modelId="{2F896DB7-7133-401D-83D3-76F5EE3A6DB2}" type="sibTrans" cxnId="{21257478-A863-4464-9E43-BBB81CC0BC2A}">
      <dgm:prSet/>
      <dgm:spPr/>
      <dgm:t>
        <a:bodyPr/>
        <a:lstStyle/>
        <a:p>
          <a:endParaRPr kumimoji="1" lang="ja-JP" altLang="en-US"/>
        </a:p>
      </dgm:t>
    </dgm:pt>
    <dgm:pt modelId="{87C1F07C-D19D-42F3-A78E-52123064F921}">
      <dgm:prSet phldrT="[テキスト]" custT="1"/>
      <dgm:spPr/>
      <dgm:t>
        <a:bodyPr/>
        <a:lstStyle/>
        <a:p>
          <a:pPr algn="l">
            <a:lnSpc>
              <a:spcPts val="1200"/>
            </a:lnSpc>
          </a:pPr>
          <a:r>
            <a:rPr kumimoji="1" lang="en-US" altLang="ja-JP" sz="1200" dirty="0"/>
            <a:t>2002</a:t>
          </a:r>
          <a:r>
            <a:rPr kumimoji="1" lang="ja-JP" altLang="en-US" sz="1200" dirty="0"/>
            <a:t>年頃～</a:t>
          </a:r>
          <a:endParaRPr kumimoji="1" lang="en-US" altLang="ja-JP" sz="1200" dirty="0"/>
        </a:p>
        <a:p>
          <a:pPr algn="l">
            <a:lnSpc>
              <a:spcPts val="1200"/>
            </a:lnSpc>
          </a:pPr>
          <a:r>
            <a:rPr kumimoji="1" lang="ja-JP" altLang="en-US" sz="1200" dirty="0"/>
            <a:t>１条校初として、私立学校で認定されるなど、　私立で広がる</a:t>
          </a:r>
          <a:endParaRPr kumimoji="1" lang="en-US" altLang="ja-JP" sz="1200" dirty="0"/>
        </a:p>
      </dgm:t>
    </dgm:pt>
    <dgm:pt modelId="{FC7FEBA3-AD24-4483-A420-62291889DD8B}" type="parTrans" cxnId="{D0E51540-3F5C-4017-B4A3-CD027BD23038}">
      <dgm:prSet/>
      <dgm:spPr/>
      <dgm:t>
        <a:bodyPr/>
        <a:lstStyle/>
        <a:p>
          <a:endParaRPr kumimoji="1" lang="ja-JP" altLang="en-US"/>
        </a:p>
      </dgm:t>
    </dgm:pt>
    <dgm:pt modelId="{888814CE-26AE-42D6-8A39-8A707B58C4D4}" type="sibTrans" cxnId="{D0E51540-3F5C-4017-B4A3-CD027BD23038}">
      <dgm:prSet/>
      <dgm:spPr/>
      <dgm:t>
        <a:bodyPr/>
        <a:lstStyle/>
        <a:p>
          <a:endParaRPr kumimoji="1" lang="ja-JP" altLang="en-US"/>
        </a:p>
      </dgm:t>
    </dgm:pt>
    <dgm:pt modelId="{96F524B6-19C0-4AB5-B195-1058EB49451F}">
      <dgm:prSet phldrT="[テキスト]" custT="1"/>
      <dgm:spPr/>
      <dgm:t>
        <a:bodyPr/>
        <a:lstStyle/>
        <a:p>
          <a:pPr algn="l">
            <a:lnSpc>
              <a:spcPts val="1200"/>
            </a:lnSpc>
          </a:pPr>
          <a:r>
            <a:rPr kumimoji="1" lang="en-US" altLang="ja-JP" sz="1200" dirty="0"/>
            <a:t>2010</a:t>
          </a:r>
          <a:r>
            <a:rPr kumimoji="1" lang="ja-JP" altLang="en-US" sz="1200" dirty="0"/>
            <a:t>年頃～</a:t>
          </a:r>
          <a:endParaRPr kumimoji="1" lang="en-US" altLang="ja-JP" sz="1200" dirty="0"/>
        </a:p>
        <a:p>
          <a:pPr algn="l">
            <a:lnSpc>
              <a:spcPts val="1200"/>
            </a:lnSpc>
          </a:pPr>
          <a:r>
            <a:rPr kumimoji="1" lang="ja-JP" altLang="en-US" sz="1200" dirty="0"/>
            <a:t>国立・公立でも導入する動きが始まる</a:t>
          </a:r>
        </a:p>
      </dgm:t>
    </dgm:pt>
    <dgm:pt modelId="{2DC4D065-9EE9-4F63-A3C2-EC4CB7D7B79C}" type="parTrans" cxnId="{278E9C57-D94E-4043-8714-2CFAFDF432EE}">
      <dgm:prSet/>
      <dgm:spPr/>
      <dgm:t>
        <a:bodyPr/>
        <a:lstStyle/>
        <a:p>
          <a:endParaRPr kumimoji="1" lang="ja-JP" altLang="en-US"/>
        </a:p>
      </dgm:t>
    </dgm:pt>
    <dgm:pt modelId="{DC2DA649-9BBC-498C-BAD2-A502F51C2AA1}" type="sibTrans" cxnId="{278E9C57-D94E-4043-8714-2CFAFDF432EE}">
      <dgm:prSet/>
      <dgm:spPr/>
      <dgm:t>
        <a:bodyPr/>
        <a:lstStyle/>
        <a:p>
          <a:endParaRPr kumimoji="1" lang="ja-JP" altLang="en-US"/>
        </a:p>
      </dgm:t>
    </dgm:pt>
    <dgm:pt modelId="{2C02EE4B-90BA-4344-9B16-70BEFB80F92A}" type="pres">
      <dgm:prSet presAssocID="{64F3A171-F69B-4F11-9D48-6B1516ACBBE1}" presName="Name0" presStyleCnt="0">
        <dgm:presLayoutVars>
          <dgm:dir/>
          <dgm:resizeHandles val="exact"/>
        </dgm:presLayoutVars>
      </dgm:prSet>
      <dgm:spPr/>
    </dgm:pt>
    <dgm:pt modelId="{DCFA232D-4709-4778-A79A-66221536F5EA}" type="pres">
      <dgm:prSet presAssocID="{9DB22B07-5E4C-4BD2-AD5F-7D89A34E3FA0}" presName="parTxOnly" presStyleLbl="node1" presStyleIdx="0" presStyleCnt="3" custScaleX="78060" custLinFactNeighborX="6841" custLinFactNeighborY="96828">
        <dgm:presLayoutVars>
          <dgm:bulletEnabled val="1"/>
        </dgm:presLayoutVars>
      </dgm:prSet>
      <dgm:spPr/>
      <dgm:t>
        <a:bodyPr/>
        <a:lstStyle/>
        <a:p>
          <a:endParaRPr kumimoji="1" lang="ja-JP" altLang="en-US"/>
        </a:p>
      </dgm:t>
    </dgm:pt>
    <dgm:pt modelId="{5255E2F6-00B3-4A93-BDED-2EA0B341244A}" type="pres">
      <dgm:prSet presAssocID="{2F896DB7-7133-401D-83D3-76F5EE3A6DB2}" presName="parSpace" presStyleCnt="0"/>
      <dgm:spPr/>
    </dgm:pt>
    <dgm:pt modelId="{5181058D-5A41-4DF2-BA9A-FEBB834D5456}" type="pres">
      <dgm:prSet presAssocID="{87C1F07C-D19D-42F3-A78E-52123064F921}" presName="parTxOnly" presStyleLbl="node1" presStyleIdx="1" presStyleCnt="3" custScaleX="86786" custLinFactNeighborY="1388">
        <dgm:presLayoutVars>
          <dgm:bulletEnabled val="1"/>
        </dgm:presLayoutVars>
      </dgm:prSet>
      <dgm:spPr/>
      <dgm:t>
        <a:bodyPr/>
        <a:lstStyle/>
        <a:p>
          <a:endParaRPr kumimoji="1" lang="ja-JP" altLang="en-US"/>
        </a:p>
      </dgm:t>
    </dgm:pt>
    <dgm:pt modelId="{953562C3-21DD-445C-A56F-40F6B0B1D8AC}" type="pres">
      <dgm:prSet presAssocID="{888814CE-26AE-42D6-8A39-8A707B58C4D4}" presName="parSpace" presStyleCnt="0"/>
      <dgm:spPr/>
    </dgm:pt>
    <dgm:pt modelId="{62F20D56-43F9-4639-B651-263B4F2CEEC5}" type="pres">
      <dgm:prSet presAssocID="{96F524B6-19C0-4AB5-B195-1058EB49451F}" presName="parTxOnly" presStyleLbl="node1" presStyleIdx="2" presStyleCnt="3" custScaleX="74209">
        <dgm:presLayoutVars>
          <dgm:bulletEnabled val="1"/>
        </dgm:presLayoutVars>
      </dgm:prSet>
      <dgm:spPr/>
      <dgm:t>
        <a:bodyPr/>
        <a:lstStyle/>
        <a:p>
          <a:endParaRPr kumimoji="1" lang="ja-JP" altLang="en-US"/>
        </a:p>
      </dgm:t>
    </dgm:pt>
  </dgm:ptLst>
  <dgm:cxnLst>
    <dgm:cxn modelId="{43799A3C-6895-4886-969C-D13830F7F2A9}" type="presOf" srcId="{96F524B6-19C0-4AB5-B195-1058EB49451F}" destId="{62F20D56-43F9-4639-B651-263B4F2CEEC5}" srcOrd="0" destOrd="0" presId="urn:microsoft.com/office/officeart/2005/8/layout/hChevron3"/>
    <dgm:cxn modelId="{A294F72B-934C-4CF7-8F36-CE2419361115}" type="presOf" srcId="{9DB22B07-5E4C-4BD2-AD5F-7D89A34E3FA0}" destId="{DCFA232D-4709-4778-A79A-66221536F5EA}" srcOrd="0" destOrd="0" presId="urn:microsoft.com/office/officeart/2005/8/layout/hChevron3"/>
    <dgm:cxn modelId="{278E9C57-D94E-4043-8714-2CFAFDF432EE}" srcId="{64F3A171-F69B-4F11-9D48-6B1516ACBBE1}" destId="{96F524B6-19C0-4AB5-B195-1058EB49451F}" srcOrd="2" destOrd="0" parTransId="{2DC4D065-9EE9-4F63-A3C2-EC4CB7D7B79C}" sibTransId="{DC2DA649-9BBC-498C-BAD2-A502F51C2AA1}"/>
    <dgm:cxn modelId="{D0E51540-3F5C-4017-B4A3-CD027BD23038}" srcId="{64F3A171-F69B-4F11-9D48-6B1516ACBBE1}" destId="{87C1F07C-D19D-42F3-A78E-52123064F921}" srcOrd="1" destOrd="0" parTransId="{FC7FEBA3-AD24-4483-A420-62291889DD8B}" sibTransId="{888814CE-26AE-42D6-8A39-8A707B58C4D4}"/>
    <dgm:cxn modelId="{B5C9047C-9DDA-45A2-9443-40AF8B4F6380}" type="presOf" srcId="{87C1F07C-D19D-42F3-A78E-52123064F921}" destId="{5181058D-5A41-4DF2-BA9A-FEBB834D5456}" srcOrd="0" destOrd="0" presId="urn:microsoft.com/office/officeart/2005/8/layout/hChevron3"/>
    <dgm:cxn modelId="{21257478-A863-4464-9E43-BBB81CC0BC2A}" srcId="{64F3A171-F69B-4F11-9D48-6B1516ACBBE1}" destId="{9DB22B07-5E4C-4BD2-AD5F-7D89A34E3FA0}" srcOrd="0" destOrd="0" parTransId="{D8558486-C30F-4F35-8DFE-CC32E480371B}" sibTransId="{2F896DB7-7133-401D-83D3-76F5EE3A6DB2}"/>
    <dgm:cxn modelId="{F69DF84D-2D22-46ED-978C-7FBAF6A3F8DF}" type="presOf" srcId="{64F3A171-F69B-4F11-9D48-6B1516ACBBE1}" destId="{2C02EE4B-90BA-4344-9B16-70BEFB80F92A}" srcOrd="0" destOrd="0" presId="urn:microsoft.com/office/officeart/2005/8/layout/hChevron3"/>
    <dgm:cxn modelId="{92F30669-80EB-4DE3-B295-08B6A9D81C34}" type="presParOf" srcId="{2C02EE4B-90BA-4344-9B16-70BEFB80F92A}" destId="{DCFA232D-4709-4778-A79A-66221536F5EA}" srcOrd="0" destOrd="0" presId="urn:microsoft.com/office/officeart/2005/8/layout/hChevron3"/>
    <dgm:cxn modelId="{54AA560E-A180-420B-B552-866D80C10F6F}" type="presParOf" srcId="{2C02EE4B-90BA-4344-9B16-70BEFB80F92A}" destId="{5255E2F6-00B3-4A93-BDED-2EA0B341244A}" srcOrd="1" destOrd="0" presId="urn:microsoft.com/office/officeart/2005/8/layout/hChevron3"/>
    <dgm:cxn modelId="{30D96C75-6B44-488E-95D7-831E9F084054}" type="presParOf" srcId="{2C02EE4B-90BA-4344-9B16-70BEFB80F92A}" destId="{5181058D-5A41-4DF2-BA9A-FEBB834D5456}" srcOrd="2" destOrd="0" presId="urn:microsoft.com/office/officeart/2005/8/layout/hChevron3"/>
    <dgm:cxn modelId="{822EC5FA-55E5-4196-B4DF-E6E8840CD922}" type="presParOf" srcId="{2C02EE4B-90BA-4344-9B16-70BEFB80F92A}" destId="{953562C3-21DD-445C-A56F-40F6B0B1D8AC}" srcOrd="3" destOrd="0" presId="urn:microsoft.com/office/officeart/2005/8/layout/hChevron3"/>
    <dgm:cxn modelId="{E998C83B-4D5E-41DD-94DF-2C44CB1312FA}" type="presParOf" srcId="{2C02EE4B-90BA-4344-9B16-70BEFB80F92A}" destId="{62F20D56-43F9-4639-B651-263B4F2CEEC5}"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A232D-4709-4778-A79A-66221536F5EA}">
      <dsp:nvSpPr>
        <dsp:cNvPr id="0" name=""/>
        <dsp:cNvSpPr/>
      </dsp:nvSpPr>
      <dsp:spPr>
        <a:xfrm>
          <a:off x="63406" y="0"/>
          <a:ext cx="3409694" cy="657520"/>
        </a:xfrm>
        <a:prstGeom prst="homePlat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108000" rIns="16002" bIns="32004" numCol="1" spcCol="1270" anchor="t" anchorCtr="0">
          <a:noAutofit/>
        </a:bodyPr>
        <a:lstStyle/>
        <a:p>
          <a:pPr lvl="0" algn="l" defTabSz="533400">
            <a:lnSpc>
              <a:spcPts val="1200"/>
            </a:lnSpc>
            <a:spcBef>
              <a:spcPct val="0"/>
            </a:spcBef>
            <a:spcAft>
              <a:spcPct val="35000"/>
            </a:spcAft>
          </a:pPr>
          <a:r>
            <a:rPr kumimoji="1" lang="en-US" altLang="ja-JP" sz="1200" kern="1200" dirty="0"/>
            <a:t>1980</a:t>
          </a:r>
          <a:r>
            <a:rPr kumimoji="1" lang="ja-JP" altLang="en-US" sz="1200" kern="1200" dirty="0"/>
            <a:t>年頃～</a:t>
          </a:r>
          <a:endParaRPr kumimoji="1" lang="en-US" altLang="ja-JP" sz="1200" kern="1200" dirty="0"/>
        </a:p>
        <a:p>
          <a:pPr lvl="0" algn="l" defTabSz="533400">
            <a:lnSpc>
              <a:spcPts val="1200"/>
            </a:lnSpc>
            <a:spcBef>
              <a:spcPct val="0"/>
            </a:spcBef>
            <a:spcAft>
              <a:spcPct val="35000"/>
            </a:spcAft>
          </a:pPr>
          <a:r>
            <a:rPr kumimoji="1" lang="ja-JP" altLang="en-US" sz="1200" kern="1200" dirty="0"/>
            <a:t>インターナショナルスクールの生徒向けに　　　　導入が進む</a:t>
          </a:r>
        </a:p>
      </dsp:txBody>
      <dsp:txXfrm>
        <a:off x="63406" y="0"/>
        <a:ext cx="3245314" cy="657520"/>
      </dsp:txXfrm>
    </dsp:sp>
    <dsp:sp modelId="{5181058D-5A41-4DF2-BA9A-FEBB834D5456}">
      <dsp:nvSpPr>
        <dsp:cNvPr id="0" name=""/>
        <dsp:cNvSpPr/>
      </dsp:nvSpPr>
      <dsp:spPr>
        <a:xfrm>
          <a:off x="2539728" y="0"/>
          <a:ext cx="3790849" cy="657520"/>
        </a:xfrm>
        <a:prstGeom prst="chevr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32004" rIns="16002" bIns="32004" numCol="1" spcCol="1270" anchor="ctr" anchorCtr="0">
          <a:noAutofit/>
        </a:bodyPr>
        <a:lstStyle/>
        <a:p>
          <a:pPr lvl="0" algn="l" defTabSz="533400">
            <a:lnSpc>
              <a:spcPts val="1200"/>
            </a:lnSpc>
            <a:spcBef>
              <a:spcPct val="0"/>
            </a:spcBef>
            <a:spcAft>
              <a:spcPct val="35000"/>
            </a:spcAft>
          </a:pPr>
          <a:r>
            <a:rPr kumimoji="1" lang="en-US" altLang="ja-JP" sz="1200" kern="1200" dirty="0"/>
            <a:t>2002</a:t>
          </a:r>
          <a:r>
            <a:rPr kumimoji="1" lang="ja-JP" altLang="en-US" sz="1200" kern="1200" dirty="0"/>
            <a:t>年頃～</a:t>
          </a:r>
          <a:endParaRPr kumimoji="1" lang="en-US" altLang="ja-JP" sz="1200" kern="1200" dirty="0"/>
        </a:p>
        <a:p>
          <a:pPr lvl="0" algn="l" defTabSz="533400">
            <a:lnSpc>
              <a:spcPts val="1200"/>
            </a:lnSpc>
            <a:spcBef>
              <a:spcPct val="0"/>
            </a:spcBef>
            <a:spcAft>
              <a:spcPct val="35000"/>
            </a:spcAft>
          </a:pPr>
          <a:r>
            <a:rPr kumimoji="1" lang="ja-JP" altLang="en-US" sz="1200" kern="1200" dirty="0"/>
            <a:t>１条校初として、私立学校で認定されるなど、　私立で広がる</a:t>
          </a:r>
          <a:endParaRPr kumimoji="1" lang="en-US" altLang="ja-JP" sz="1200" kern="1200" dirty="0"/>
        </a:p>
      </dsp:txBody>
      <dsp:txXfrm>
        <a:off x="2868488" y="0"/>
        <a:ext cx="3133329" cy="657520"/>
      </dsp:txXfrm>
    </dsp:sp>
    <dsp:sp modelId="{62F20D56-43F9-4639-B651-263B4F2CEEC5}">
      <dsp:nvSpPr>
        <dsp:cNvPr id="0" name=""/>
        <dsp:cNvSpPr/>
      </dsp:nvSpPr>
      <dsp:spPr>
        <a:xfrm>
          <a:off x="5456969" y="0"/>
          <a:ext cx="3241480" cy="657520"/>
        </a:xfrm>
        <a:prstGeom prst="chevron">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32004" rIns="16002" bIns="32004" numCol="1" spcCol="1270" anchor="ctr" anchorCtr="0">
          <a:noAutofit/>
        </a:bodyPr>
        <a:lstStyle/>
        <a:p>
          <a:pPr lvl="0" algn="l" defTabSz="533400">
            <a:lnSpc>
              <a:spcPts val="1200"/>
            </a:lnSpc>
            <a:spcBef>
              <a:spcPct val="0"/>
            </a:spcBef>
            <a:spcAft>
              <a:spcPct val="35000"/>
            </a:spcAft>
          </a:pPr>
          <a:r>
            <a:rPr kumimoji="1" lang="en-US" altLang="ja-JP" sz="1200" kern="1200" dirty="0"/>
            <a:t>2010</a:t>
          </a:r>
          <a:r>
            <a:rPr kumimoji="1" lang="ja-JP" altLang="en-US" sz="1200" kern="1200" dirty="0"/>
            <a:t>年頃～</a:t>
          </a:r>
          <a:endParaRPr kumimoji="1" lang="en-US" altLang="ja-JP" sz="1200" kern="1200" dirty="0"/>
        </a:p>
        <a:p>
          <a:pPr lvl="0" algn="l" defTabSz="533400">
            <a:lnSpc>
              <a:spcPts val="1200"/>
            </a:lnSpc>
            <a:spcBef>
              <a:spcPct val="0"/>
            </a:spcBef>
            <a:spcAft>
              <a:spcPct val="35000"/>
            </a:spcAft>
          </a:pPr>
          <a:r>
            <a:rPr kumimoji="1" lang="ja-JP" altLang="en-US" sz="1200" kern="1200" dirty="0"/>
            <a:t>国立・公立でも導入する動きが始まる</a:t>
          </a:r>
        </a:p>
      </dsp:txBody>
      <dsp:txXfrm>
        <a:off x="5785729" y="0"/>
        <a:ext cx="2583960" cy="65752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33" tIns="45717" rIns="91433" bIns="45717" rtlCol="0"/>
          <a:lstStyle>
            <a:lvl1pPr algn="r">
              <a:defRPr sz="1200"/>
            </a:lvl1pPr>
          </a:lstStyle>
          <a:p>
            <a:fld id="{ACC26FBD-770B-46F2-A646-81AB63ABDF8C}"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8475"/>
          </a:xfrm>
          <a:prstGeom prst="rect">
            <a:avLst/>
          </a:prstGeom>
        </p:spPr>
        <p:txBody>
          <a:bodyPr vert="horz" lIns="91433" tIns="45717" rIns="91433" bIns="45717" rtlCol="0" anchor="b"/>
          <a:lstStyle>
            <a:lvl1pPr algn="r">
              <a:defRPr sz="1200"/>
            </a:lvl1pPr>
          </a:lstStyle>
          <a:p>
            <a:fld id="{A2B371EB-28AC-474B-AB92-25EA3880F0C9}" type="slidenum">
              <a:rPr kumimoji="1" lang="ja-JP" altLang="en-US" smtClean="0"/>
              <a:t>‹#›</a:t>
            </a:fld>
            <a:endParaRPr kumimoji="1" lang="ja-JP" altLang="en-US"/>
          </a:p>
        </p:txBody>
      </p:sp>
    </p:spTree>
    <p:extLst>
      <p:ext uri="{BB962C8B-B14F-4D97-AF65-F5344CB8AC3E}">
        <p14:creationId xmlns:p14="http://schemas.microsoft.com/office/powerpoint/2010/main" val="214692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7" rIns="91433" bIns="45717" rtlCol="0"/>
          <a:lstStyle>
            <a:lvl1pPr algn="r">
              <a:defRPr sz="1200"/>
            </a:lvl1pPr>
          </a:lstStyle>
          <a:p>
            <a:fld id="{FB536B7E-0C7A-4BE3-919A-6EED0595B36F}"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3" tIns="45717" rIns="91433" bIns="45717" rtlCol="0" anchor="b"/>
          <a:lstStyle>
            <a:lvl1pPr algn="r">
              <a:defRPr sz="1200"/>
            </a:lvl1pPr>
          </a:lstStyle>
          <a:p>
            <a:fld id="{6DE47704-DA29-41EA-9615-E30FD9C8010D}" type="slidenum">
              <a:rPr kumimoji="1" lang="ja-JP" altLang="en-US" smtClean="0"/>
              <a:t>‹#›</a:t>
            </a:fld>
            <a:endParaRPr kumimoji="1" lang="ja-JP" altLang="en-US"/>
          </a:p>
        </p:txBody>
      </p:sp>
    </p:spTree>
    <p:extLst>
      <p:ext uri="{BB962C8B-B14F-4D97-AF65-F5344CB8AC3E}">
        <p14:creationId xmlns:p14="http://schemas.microsoft.com/office/powerpoint/2010/main" val="3811494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115</a:t>
            </a:fld>
            <a:endParaRPr kumimoji="1" lang="ja-JP" altLang="en-US" dirty="0"/>
          </a:p>
        </p:txBody>
      </p:sp>
    </p:spTree>
    <p:extLst>
      <p:ext uri="{BB962C8B-B14F-4D97-AF65-F5344CB8AC3E}">
        <p14:creationId xmlns:p14="http://schemas.microsoft.com/office/powerpoint/2010/main" val="934675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7B2A58-34A9-4D75-91FD-222CAA55EB6E}" type="slidenum">
              <a:rPr kumimoji="1" lang="en-US" altLang="ja-JP"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740923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126</a:t>
            </a:fld>
            <a:endParaRPr kumimoji="1" lang="ja-JP" altLang="en-US" dirty="0"/>
          </a:p>
        </p:txBody>
      </p:sp>
    </p:spTree>
    <p:extLst>
      <p:ext uri="{BB962C8B-B14F-4D97-AF65-F5344CB8AC3E}">
        <p14:creationId xmlns:p14="http://schemas.microsoft.com/office/powerpoint/2010/main" val="2055714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127</a:t>
            </a:fld>
            <a:endParaRPr kumimoji="1" lang="ja-JP" altLang="en-US" dirty="0"/>
          </a:p>
        </p:txBody>
      </p:sp>
    </p:spTree>
    <p:extLst>
      <p:ext uri="{BB962C8B-B14F-4D97-AF65-F5344CB8AC3E}">
        <p14:creationId xmlns:p14="http://schemas.microsoft.com/office/powerpoint/2010/main" val="2977320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128</a:t>
            </a:fld>
            <a:endParaRPr kumimoji="1" lang="ja-JP" altLang="en-US" dirty="0"/>
          </a:p>
        </p:txBody>
      </p:sp>
    </p:spTree>
    <p:extLst>
      <p:ext uri="{BB962C8B-B14F-4D97-AF65-F5344CB8AC3E}">
        <p14:creationId xmlns:p14="http://schemas.microsoft.com/office/powerpoint/2010/main" val="491043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129</a:t>
            </a:fld>
            <a:endParaRPr kumimoji="1" lang="ja-JP" altLang="en-US" dirty="0"/>
          </a:p>
        </p:txBody>
      </p:sp>
    </p:spTree>
    <p:extLst>
      <p:ext uri="{BB962C8B-B14F-4D97-AF65-F5344CB8AC3E}">
        <p14:creationId xmlns:p14="http://schemas.microsoft.com/office/powerpoint/2010/main" val="896848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131</a:t>
            </a:fld>
            <a:endParaRPr kumimoji="1" lang="ja-JP" altLang="en-US" dirty="0"/>
          </a:p>
        </p:txBody>
      </p:sp>
    </p:spTree>
    <p:extLst>
      <p:ext uri="{BB962C8B-B14F-4D97-AF65-F5344CB8AC3E}">
        <p14:creationId xmlns:p14="http://schemas.microsoft.com/office/powerpoint/2010/main" val="1268257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132</a:t>
            </a:fld>
            <a:endParaRPr kumimoji="1" lang="ja-JP" altLang="en-US" dirty="0"/>
          </a:p>
        </p:txBody>
      </p:sp>
    </p:spTree>
    <p:extLst>
      <p:ext uri="{BB962C8B-B14F-4D97-AF65-F5344CB8AC3E}">
        <p14:creationId xmlns:p14="http://schemas.microsoft.com/office/powerpoint/2010/main" val="1373167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他のシートと単位を合わせるため、百万円⇒億円に変更</a:t>
            </a:r>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133</a:t>
            </a:fld>
            <a:endParaRPr kumimoji="1" lang="ja-JP" altLang="en-US" dirty="0"/>
          </a:p>
        </p:txBody>
      </p:sp>
    </p:spTree>
    <p:extLst>
      <p:ext uri="{BB962C8B-B14F-4D97-AF65-F5344CB8AC3E}">
        <p14:creationId xmlns:p14="http://schemas.microsoft.com/office/powerpoint/2010/main" val="3950010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135</a:t>
            </a:fld>
            <a:endParaRPr kumimoji="1" lang="ja-JP" altLang="en-US" dirty="0"/>
          </a:p>
        </p:txBody>
      </p:sp>
    </p:spTree>
    <p:extLst>
      <p:ext uri="{BB962C8B-B14F-4D97-AF65-F5344CB8AC3E}">
        <p14:creationId xmlns:p14="http://schemas.microsoft.com/office/powerpoint/2010/main" val="4120365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136</a:t>
            </a:fld>
            <a:endParaRPr kumimoji="1" lang="ja-JP" altLang="en-US" dirty="0"/>
          </a:p>
        </p:txBody>
      </p:sp>
    </p:spTree>
    <p:extLst>
      <p:ext uri="{BB962C8B-B14F-4D97-AF65-F5344CB8AC3E}">
        <p14:creationId xmlns:p14="http://schemas.microsoft.com/office/powerpoint/2010/main" val="2630039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116</a:t>
            </a:fld>
            <a:endParaRPr kumimoji="1" lang="ja-JP" altLang="en-US" dirty="0"/>
          </a:p>
        </p:txBody>
      </p:sp>
    </p:spTree>
    <p:extLst>
      <p:ext uri="{BB962C8B-B14F-4D97-AF65-F5344CB8AC3E}">
        <p14:creationId xmlns:p14="http://schemas.microsoft.com/office/powerpoint/2010/main" val="493093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137</a:t>
            </a:fld>
            <a:endParaRPr kumimoji="1" lang="ja-JP" altLang="en-US" dirty="0"/>
          </a:p>
        </p:txBody>
      </p:sp>
    </p:spTree>
    <p:extLst>
      <p:ext uri="{BB962C8B-B14F-4D97-AF65-F5344CB8AC3E}">
        <p14:creationId xmlns:p14="http://schemas.microsoft.com/office/powerpoint/2010/main" val="624232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ea typeface="ＭＳ Ｐ明朝" charset="-128"/>
              </a:rPr>
              <a:t>＜改革の結果＞を成果として後ろに移動</a:t>
            </a:r>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139</a:t>
            </a:fld>
            <a:endParaRPr kumimoji="1" lang="ja-JP" altLang="en-US" dirty="0"/>
          </a:p>
        </p:txBody>
      </p:sp>
    </p:spTree>
    <p:extLst>
      <p:ext uri="{BB962C8B-B14F-4D97-AF65-F5344CB8AC3E}">
        <p14:creationId xmlns:p14="http://schemas.microsoft.com/office/powerpoint/2010/main" val="1084143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6250" y="300038"/>
            <a:ext cx="5980113" cy="4486275"/>
          </a:xfrm>
          <a:ln/>
        </p:spPr>
      </p:sp>
      <p:sp>
        <p:nvSpPr>
          <p:cNvPr id="16387" name="ノート プレースホルダ 2"/>
          <p:cNvSpPr>
            <a:spLocks noGrp="1"/>
          </p:cNvSpPr>
          <p:nvPr>
            <p:ph type="body" idx="1"/>
          </p:nvPr>
        </p:nvSpPr>
        <p:spPr>
          <a:xfrm>
            <a:off x="784242" y="5684419"/>
            <a:ext cx="5357135" cy="4252085"/>
          </a:xfrm>
          <a:noFill/>
          <a:ln>
            <a:solidFill>
              <a:schemeClr val="tx1"/>
            </a:solidFill>
          </a:ln>
        </p:spPr>
        <p:txBody>
          <a:bodyPr/>
          <a:lstStyle/>
          <a:p>
            <a:endParaRPr lang="ja-JP" altLang="en-US" dirty="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140</a:t>
            </a:fld>
            <a:endParaRPr lang="en-US" altLang="ja-JP" dirty="0"/>
          </a:p>
        </p:txBody>
      </p:sp>
    </p:spTree>
    <p:extLst>
      <p:ext uri="{BB962C8B-B14F-4D97-AF65-F5344CB8AC3E}">
        <p14:creationId xmlns:p14="http://schemas.microsoft.com/office/powerpoint/2010/main" val="252028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190500" y="325438"/>
            <a:ext cx="6500813" cy="4876800"/>
          </a:xfrm>
          <a:ln/>
        </p:spPr>
      </p:sp>
      <p:sp>
        <p:nvSpPr>
          <p:cNvPr id="16387" name="ノート プレースホルダ 2"/>
          <p:cNvSpPr>
            <a:spLocks noGrp="1"/>
          </p:cNvSpPr>
          <p:nvPr>
            <p:ph type="body" idx="1"/>
          </p:nvPr>
        </p:nvSpPr>
        <p:spPr>
          <a:xfrm>
            <a:off x="778432" y="6178846"/>
            <a:ext cx="5317452" cy="4621928"/>
          </a:xfrm>
          <a:noFill/>
          <a:ln>
            <a:solidFill>
              <a:schemeClr val="tx1"/>
            </a:solidFill>
          </a:ln>
        </p:spPr>
        <p:txBody>
          <a:bodyPr/>
          <a:lstStyle/>
          <a:p>
            <a:r>
              <a:rPr lang="ja-JP" altLang="en-US" dirty="0">
                <a:ea typeface="ＭＳ Ｐ明朝" charset="-128"/>
              </a:rPr>
              <a:t>＜改革の結果＞を成果として後ろに移動</a:t>
            </a: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141</a:t>
            </a:fld>
            <a:endParaRPr lang="en-US" altLang="ja-JP" dirty="0"/>
          </a:p>
        </p:txBody>
      </p:sp>
    </p:spTree>
    <p:extLst>
      <p:ext uri="{BB962C8B-B14F-4D97-AF65-F5344CB8AC3E}">
        <p14:creationId xmlns:p14="http://schemas.microsoft.com/office/powerpoint/2010/main" val="2348124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 1"/>
          <p:cNvSpPr>
            <a:spLocks noGrp="1" noRot="1" noChangeAspect="1" noTextEdit="1"/>
          </p:cNvSpPr>
          <p:nvPr>
            <p:ph type="sldImg"/>
          </p:nvPr>
        </p:nvSpPr>
        <p:spPr>
          <a:xfrm>
            <a:off x="404813" y="328613"/>
            <a:ext cx="5862637" cy="4398962"/>
          </a:xfrm>
          <a:ln/>
        </p:spPr>
      </p:sp>
      <p:sp>
        <p:nvSpPr>
          <p:cNvPr id="5123" name="ノート プレースホルダ 2"/>
          <p:cNvSpPr>
            <a:spLocks noGrp="1"/>
          </p:cNvSpPr>
          <p:nvPr>
            <p:ph type="body" idx="1"/>
          </p:nvPr>
        </p:nvSpPr>
        <p:spPr>
          <a:xfrm>
            <a:off x="668796" y="6233313"/>
            <a:ext cx="5574320" cy="326971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r>
              <a:rPr lang="ja-JP" altLang="en-US" dirty="0">
                <a:latin typeface="Arial" panose="020B0604020202020204" pitchFamily="34" charset="0"/>
              </a:rPr>
              <a:t>学校給食費無償化に係る記載を頁追加</a:t>
            </a:r>
            <a:endParaRPr lang="en-US" altLang="ja-JP" dirty="0">
              <a:latin typeface="Arial" panose="020B0604020202020204" pitchFamily="34" charset="0"/>
            </a:endParaRPr>
          </a:p>
        </p:txBody>
      </p:sp>
      <p:sp>
        <p:nvSpPr>
          <p:cNvPr id="51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7351">
              <a:spcBef>
                <a:spcPct val="30000"/>
              </a:spcBef>
              <a:defRPr kumimoji="1" sz="1300">
                <a:solidFill>
                  <a:schemeClr val="tx1"/>
                </a:solidFill>
                <a:latin typeface="Arial" panose="020B0604020202020204" pitchFamily="34" charset="0"/>
                <a:ea typeface="ＭＳ Ｐ明朝" panose="02020600040205080304" pitchFamily="18" charset="-128"/>
              </a:defRPr>
            </a:lvl1pPr>
            <a:lvl2pPr marL="741625" indent="-283281" defTabSz="867351">
              <a:spcBef>
                <a:spcPct val="30000"/>
              </a:spcBef>
              <a:defRPr kumimoji="1" sz="1300">
                <a:solidFill>
                  <a:schemeClr val="tx1"/>
                </a:solidFill>
                <a:latin typeface="Arial" panose="020B0604020202020204" pitchFamily="34" charset="0"/>
                <a:ea typeface="ＭＳ Ｐ明朝" panose="02020600040205080304" pitchFamily="18" charset="-128"/>
              </a:defRPr>
            </a:lvl2pPr>
            <a:lvl3pPr marL="1141083" indent="-225988" defTabSz="867351">
              <a:spcBef>
                <a:spcPct val="30000"/>
              </a:spcBef>
              <a:defRPr kumimoji="1" sz="1300">
                <a:solidFill>
                  <a:schemeClr val="tx1"/>
                </a:solidFill>
                <a:latin typeface="Arial" panose="020B0604020202020204" pitchFamily="34" charset="0"/>
                <a:ea typeface="ＭＳ Ｐ明朝" panose="02020600040205080304" pitchFamily="18" charset="-128"/>
              </a:defRPr>
            </a:lvl3pPr>
            <a:lvl4pPr marL="1599426" indent="-225988" defTabSz="867351">
              <a:spcBef>
                <a:spcPct val="30000"/>
              </a:spcBef>
              <a:defRPr kumimoji="1" sz="1300">
                <a:solidFill>
                  <a:schemeClr val="tx1"/>
                </a:solidFill>
                <a:latin typeface="Arial" panose="020B0604020202020204" pitchFamily="34" charset="0"/>
                <a:ea typeface="ＭＳ Ｐ明朝" panose="02020600040205080304" pitchFamily="18" charset="-128"/>
              </a:defRPr>
            </a:lvl4pPr>
            <a:lvl5pPr marL="2057769" indent="-225988" defTabSz="867351">
              <a:spcBef>
                <a:spcPct val="30000"/>
              </a:spcBef>
              <a:defRPr kumimoji="1" sz="1300">
                <a:solidFill>
                  <a:schemeClr val="tx1"/>
                </a:solidFill>
                <a:latin typeface="Arial" panose="020B0604020202020204" pitchFamily="34" charset="0"/>
                <a:ea typeface="ＭＳ Ｐ明朝" panose="02020600040205080304" pitchFamily="18" charset="-128"/>
              </a:defRPr>
            </a:lvl5pPr>
            <a:lvl6pPr marL="2516112" indent="-225988" defTabSz="867351"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6pPr>
            <a:lvl7pPr marL="2974455" indent="-225988" defTabSz="867351"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7pPr>
            <a:lvl8pPr marL="3432798" indent="-225988" defTabSz="867351"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8pPr>
            <a:lvl9pPr marL="3891140" indent="-225988" defTabSz="867351"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9pPr>
          </a:lstStyle>
          <a:p>
            <a:pPr fontAlgn="base">
              <a:spcBef>
                <a:spcPct val="0"/>
              </a:spcBef>
              <a:spcAft>
                <a:spcPct val="0"/>
              </a:spcAft>
              <a:defRPr/>
            </a:pPr>
            <a:fld id="{351D8405-33C9-466B-A35E-93B537DEA4F9}" type="slidenum">
              <a:rPr lang="en-US" altLang="ja-JP" sz="1200">
                <a:solidFill>
                  <a:srgbClr val="000000"/>
                </a:solidFill>
                <a:ea typeface="ＭＳ Ｐゴシック" panose="020B0600070205080204" pitchFamily="50" charset="-128"/>
              </a:rPr>
              <a:pPr fontAlgn="base">
                <a:spcBef>
                  <a:spcPct val="0"/>
                </a:spcBef>
                <a:spcAft>
                  <a:spcPct val="0"/>
                </a:spcAft>
                <a:defRPr/>
              </a:pPr>
              <a:t>142</a:t>
            </a:fld>
            <a:endParaRPr lang="en-US" altLang="ja-JP" sz="12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3371133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144</a:t>
            </a:fld>
            <a:endParaRPr kumimoji="1" lang="ja-JP" altLang="en-US" dirty="0"/>
          </a:p>
        </p:txBody>
      </p:sp>
    </p:spTree>
    <p:extLst>
      <p:ext uri="{BB962C8B-B14F-4D97-AF65-F5344CB8AC3E}">
        <p14:creationId xmlns:p14="http://schemas.microsoft.com/office/powerpoint/2010/main" val="13468283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64237" cy="4473575"/>
          </a:xfrm>
          <a:ln/>
        </p:spPr>
      </p:sp>
      <p:sp>
        <p:nvSpPr>
          <p:cNvPr id="16387" name="ノート プレースホルダ 2"/>
          <p:cNvSpPr>
            <a:spLocks noGrp="1"/>
          </p:cNvSpPr>
          <p:nvPr>
            <p:ph type="body" idx="1"/>
          </p:nvPr>
        </p:nvSpPr>
        <p:spPr>
          <a:xfrm>
            <a:off x="782049" y="5669902"/>
            <a:ext cx="5342153" cy="4241226"/>
          </a:xfrm>
          <a:noFill/>
          <a:ln>
            <a:solidFill>
              <a:schemeClr val="tx1"/>
            </a:solidFill>
          </a:ln>
        </p:spPr>
        <p:txBody>
          <a:bodyPr/>
          <a:lstStyle/>
          <a:p>
            <a:endParaRPr lang="ja-JP" altLang="en-US" dirty="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145</a:t>
            </a:fld>
            <a:endParaRPr lang="en-US" altLang="ja-JP" dirty="0"/>
          </a:p>
        </p:txBody>
      </p:sp>
    </p:spTree>
    <p:extLst>
      <p:ext uri="{BB962C8B-B14F-4D97-AF65-F5344CB8AC3E}">
        <p14:creationId xmlns:p14="http://schemas.microsoft.com/office/powerpoint/2010/main" val="27965221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73762" cy="4479925"/>
          </a:xfrm>
          <a:ln/>
        </p:spPr>
      </p:sp>
      <p:sp>
        <p:nvSpPr>
          <p:cNvPr id="16387" name="ノート プレースホルダ 2"/>
          <p:cNvSpPr>
            <a:spLocks noGrp="1"/>
          </p:cNvSpPr>
          <p:nvPr>
            <p:ph type="body" idx="1"/>
          </p:nvPr>
        </p:nvSpPr>
        <p:spPr>
          <a:xfrm>
            <a:off x="783145" y="5677156"/>
            <a:ext cx="5349639" cy="4246652"/>
          </a:xfrm>
          <a:noFill/>
          <a:ln>
            <a:solidFill>
              <a:schemeClr val="tx1"/>
            </a:solidFill>
          </a:ln>
        </p:spPr>
        <p:txBody>
          <a:bodyPr/>
          <a:lstStyle/>
          <a:p>
            <a:endParaRPr lang="ja-JP" altLang="en-US" dirty="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146</a:t>
            </a:fld>
            <a:endParaRPr lang="en-US" altLang="ja-JP" dirty="0"/>
          </a:p>
        </p:txBody>
      </p:sp>
    </p:spTree>
    <p:extLst>
      <p:ext uri="{BB962C8B-B14F-4D97-AF65-F5344CB8AC3E}">
        <p14:creationId xmlns:p14="http://schemas.microsoft.com/office/powerpoint/2010/main" val="20392046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4/20</a:t>
            </a:r>
            <a:r>
              <a:rPr kumimoji="1" lang="ja-JP" altLang="en-US" dirty="0"/>
              <a:t> 保育所等入所枠を毎年増やし～を超えた。→保育所等入所枠は毎年増加。</a:t>
            </a:r>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147</a:t>
            </a:fld>
            <a:endParaRPr kumimoji="1" lang="ja-JP" altLang="en-US" dirty="0"/>
          </a:p>
        </p:txBody>
      </p:sp>
    </p:spTree>
    <p:extLst>
      <p:ext uri="{BB962C8B-B14F-4D97-AF65-F5344CB8AC3E}">
        <p14:creationId xmlns:p14="http://schemas.microsoft.com/office/powerpoint/2010/main" val="3663543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4/20</a:t>
            </a:r>
            <a:r>
              <a:rPr kumimoji="1" lang="ja-JP" altLang="en-US" dirty="0"/>
              <a:t> 入所児童数→在籍児童数　２か所</a:t>
            </a:r>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148</a:t>
            </a:fld>
            <a:endParaRPr kumimoji="1" lang="ja-JP" altLang="en-US" dirty="0"/>
          </a:p>
        </p:txBody>
      </p:sp>
    </p:spTree>
    <p:extLst>
      <p:ext uri="{BB962C8B-B14F-4D97-AF65-F5344CB8AC3E}">
        <p14:creationId xmlns:p14="http://schemas.microsoft.com/office/powerpoint/2010/main" val="94442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117</a:t>
            </a:fld>
            <a:endParaRPr kumimoji="1" lang="ja-JP" altLang="en-US" dirty="0"/>
          </a:p>
        </p:txBody>
      </p:sp>
    </p:spTree>
    <p:extLst>
      <p:ext uri="{BB962C8B-B14F-4D97-AF65-F5344CB8AC3E}">
        <p14:creationId xmlns:p14="http://schemas.microsoft.com/office/powerpoint/2010/main" val="1034919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149</a:t>
            </a:fld>
            <a:endParaRPr kumimoji="1" lang="ja-JP" altLang="en-US" dirty="0"/>
          </a:p>
        </p:txBody>
      </p:sp>
    </p:spTree>
    <p:extLst>
      <p:ext uri="{BB962C8B-B14F-4D97-AF65-F5344CB8AC3E}">
        <p14:creationId xmlns:p14="http://schemas.microsoft.com/office/powerpoint/2010/main" val="13859375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150</a:t>
            </a:fld>
            <a:endParaRPr kumimoji="1" lang="ja-JP" altLang="en-US" dirty="0"/>
          </a:p>
        </p:txBody>
      </p:sp>
    </p:spTree>
    <p:extLst>
      <p:ext uri="{BB962C8B-B14F-4D97-AF65-F5344CB8AC3E}">
        <p14:creationId xmlns:p14="http://schemas.microsoft.com/office/powerpoint/2010/main" val="40529982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151</a:t>
            </a:fld>
            <a:endParaRPr kumimoji="1" lang="ja-JP" altLang="en-US" dirty="0"/>
          </a:p>
        </p:txBody>
      </p:sp>
    </p:spTree>
    <p:extLst>
      <p:ext uri="{BB962C8B-B14F-4D97-AF65-F5344CB8AC3E}">
        <p14:creationId xmlns:p14="http://schemas.microsoft.com/office/powerpoint/2010/main" val="24541203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152</a:t>
            </a:fld>
            <a:endParaRPr kumimoji="1" lang="ja-JP" altLang="en-US" dirty="0"/>
          </a:p>
        </p:txBody>
      </p:sp>
    </p:spTree>
    <p:extLst>
      <p:ext uri="{BB962C8B-B14F-4D97-AF65-F5344CB8AC3E}">
        <p14:creationId xmlns:p14="http://schemas.microsoft.com/office/powerpoint/2010/main" val="1450723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153</a:t>
            </a:fld>
            <a:endParaRPr kumimoji="1" lang="ja-JP" altLang="en-US" dirty="0"/>
          </a:p>
        </p:txBody>
      </p:sp>
    </p:spTree>
    <p:extLst>
      <p:ext uri="{BB962C8B-B14F-4D97-AF65-F5344CB8AC3E}">
        <p14:creationId xmlns:p14="http://schemas.microsoft.com/office/powerpoint/2010/main" val="20846249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本編にあわせ支援学校⇒支援教育</a:t>
            </a:r>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154</a:t>
            </a:fld>
            <a:endParaRPr kumimoji="1" lang="ja-JP" altLang="en-US" dirty="0"/>
          </a:p>
        </p:txBody>
      </p:sp>
    </p:spTree>
    <p:extLst>
      <p:ext uri="{BB962C8B-B14F-4D97-AF65-F5344CB8AC3E}">
        <p14:creationId xmlns:p14="http://schemas.microsoft.com/office/powerpoint/2010/main" val="25855689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7B2A58-34A9-4D75-91FD-222CAA55EB6E}" type="slidenum">
              <a:rPr kumimoji="1" lang="en-US" altLang="ja-JP"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155</a:t>
            </a:fld>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0369214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77B2A58-34A9-4D75-91FD-222CAA55EB6E}" type="slidenum">
              <a:rPr lang="en-US" altLang="ja-JP" smtClean="0"/>
              <a:pPr>
                <a:defRPr/>
              </a:pPr>
              <a:t>156</a:t>
            </a:fld>
            <a:endParaRPr lang="en-US" altLang="ja-JP" dirty="0"/>
          </a:p>
        </p:txBody>
      </p:sp>
    </p:spTree>
    <p:extLst>
      <p:ext uri="{BB962C8B-B14F-4D97-AF65-F5344CB8AC3E}">
        <p14:creationId xmlns:p14="http://schemas.microsoft.com/office/powerpoint/2010/main" val="25128686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海外派遣研修を削除</a:t>
            </a:r>
          </a:p>
        </p:txBody>
      </p:sp>
      <p:sp>
        <p:nvSpPr>
          <p:cNvPr id="4" name="スライド番号プレースホルダー 3"/>
          <p:cNvSpPr>
            <a:spLocks noGrp="1"/>
          </p:cNvSpPr>
          <p:nvPr>
            <p:ph type="sldNum" sz="quarter" idx="10"/>
          </p:nvPr>
        </p:nvSpPr>
        <p:spPr/>
        <p:txBody>
          <a:bodyPr/>
          <a:lstStyle/>
          <a:p>
            <a:pPr>
              <a:defRPr/>
            </a:pPr>
            <a:fld id="{E77B2A58-34A9-4D75-91FD-222CAA55EB6E}" type="slidenum">
              <a:rPr lang="en-US" altLang="ja-JP" smtClean="0"/>
              <a:pPr>
                <a:defRPr/>
              </a:pPr>
              <a:t>157</a:t>
            </a:fld>
            <a:endParaRPr lang="en-US" altLang="ja-JP" dirty="0"/>
          </a:p>
        </p:txBody>
      </p:sp>
    </p:spTree>
    <p:extLst>
      <p:ext uri="{BB962C8B-B14F-4D97-AF65-F5344CB8AC3E}">
        <p14:creationId xmlns:p14="http://schemas.microsoft.com/office/powerpoint/2010/main" val="32052085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3851">
              <a:defRPr/>
            </a:pPr>
            <a:fld id="{E77B2A58-34A9-4D75-91FD-222CAA55EB6E}" type="slidenum">
              <a:rPr lang="en-US" altLang="ja-JP">
                <a:solidFill>
                  <a:prstClr val="black"/>
                </a:solidFill>
                <a:latin typeface="Calibri" panose="020F0502020204030204"/>
                <a:ea typeface="ＭＳ Ｐゴシック" panose="020B0600070205080204" pitchFamily="50" charset="-128"/>
              </a:rPr>
              <a:pPr defTabSz="913851">
                <a:defRPr/>
              </a:pPr>
              <a:t>158</a:t>
            </a:fld>
            <a:endParaRPr lang="en-US" altLang="ja-JP" dirty="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4033495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118</a:t>
            </a:fld>
            <a:endParaRPr kumimoji="1" lang="ja-JP" altLang="en-US" dirty="0"/>
          </a:p>
        </p:txBody>
      </p:sp>
    </p:spTree>
    <p:extLst>
      <p:ext uri="{BB962C8B-B14F-4D97-AF65-F5344CB8AC3E}">
        <p14:creationId xmlns:p14="http://schemas.microsoft.com/office/powerpoint/2010/main" val="20123787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7B2A58-34A9-4D75-91FD-222CAA55EB6E}" type="slidenum">
              <a:rPr kumimoji="1" lang="en-US" altLang="ja-JP"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159</a:t>
            </a:fld>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4671904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160</a:t>
            </a:fld>
            <a:endParaRPr kumimoji="1" lang="ja-JP" altLang="en-US" dirty="0"/>
          </a:p>
        </p:txBody>
      </p:sp>
    </p:spTree>
    <p:extLst>
      <p:ext uri="{BB962C8B-B14F-4D97-AF65-F5344CB8AC3E}">
        <p14:creationId xmlns:p14="http://schemas.microsoft.com/office/powerpoint/2010/main" val="23467589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161</a:t>
            </a:fld>
            <a:endParaRPr kumimoji="1" lang="ja-JP" altLang="en-US" dirty="0"/>
          </a:p>
        </p:txBody>
      </p:sp>
    </p:spTree>
    <p:extLst>
      <p:ext uri="{BB962C8B-B14F-4D97-AF65-F5344CB8AC3E}">
        <p14:creationId xmlns:p14="http://schemas.microsoft.com/office/powerpoint/2010/main" val="1479134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6250" y="300038"/>
            <a:ext cx="5970588" cy="4479925"/>
          </a:xfrm>
          <a:ln/>
        </p:spPr>
      </p:sp>
      <p:sp>
        <p:nvSpPr>
          <p:cNvPr id="16387" name="ノート プレースホルダ 2"/>
          <p:cNvSpPr>
            <a:spLocks noGrp="1"/>
          </p:cNvSpPr>
          <p:nvPr>
            <p:ph type="body" idx="1"/>
          </p:nvPr>
        </p:nvSpPr>
        <p:spPr>
          <a:xfrm>
            <a:off x="783144" y="5677156"/>
            <a:ext cx="5349639" cy="4246652"/>
          </a:xfrm>
          <a:noFill/>
          <a:ln>
            <a:solidFill>
              <a:schemeClr val="tx1"/>
            </a:solidFill>
          </a:ln>
        </p:spPr>
        <p:txBody>
          <a:bodyPr/>
          <a:lstStyle/>
          <a:p>
            <a:endParaRPr lang="ja-JP" altLang="en-US" dirty="0">
              <a:ea typeface="ＭＳ Ｐ明朝" charset="-128"/>
            </a:endParaRPr>
          </a:p>
        </p:txBody>
      </p:sp>
      <p:sp>
        <p:nvSpPr>
          <p:cNvPr id="16388" name="スライド番号プレースホルダ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B57A7A-B1EC-4053-A1F3-DAB13443A32D}" type="slidenum">
              <a:rPr kumimoji="1" lang="en-US" altLang="ja-JP"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162</a:t>
            </a:fld>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8569402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163</a:t>
            </a:fld>
            <a:endParaRPr kumimoji="1" lang="ja-JP" altLang="en-US" dirty="0"/>
          </a:p>
        </p:txBody>
      </p:sp>
    </p:spTree>
    <p:extLst>
      <p:ext uri="{BB962C8B-B14F-4D97-AF65-F5344CB8AC3E}">
        <p14:creationId xmlns:p14="http://schemas.microsoft.com/office/powerpoint/2010/main" val="13525046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 1"/>
          <p:cNvSpPr>
            <a:spLocks noGrp="1" noRot="1" noChangeAspect="1" noTextEdit="1"/>
          </p:cNvSpPr>
          <p:nvPr>
            <p:ph type="sldImg"/>
          </p:nvPr>
        </p:nvSpPr>
        <p:spPr>
          <a:xfrm>
            <a:off x="661988" y="301625"/>
            <a:ext cx="5397500" cy="4048125"/>
          </a:xfrm>
          <a:ln/>
        </p:spPr>
      </p:sp>
      <p:sp>
        <p:nvSpPr>
          <p:cNvPr id="5123" name="ノート プレースホルダ 2"/>
          <p:cNvSpPr>
            <a:spLocks noGrp="1"/>
          </p:cNvSpPr>
          <p:nvPr>
            <p:ph type="body" idx="1"/>
          </p:nvPr>
        </p:nvSpPr>
        <p:spPr>
          <a:xfrm>
            <a:off x="673787" y="5734528"/>
            <a:ext cx="5615919" cy="300807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51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7351">
              <a:spcBef>
                <a:spcPct val="30000"/>
              </a:spcBef>
              <a:defRPr kumimoji="1" sz="1300">
                <a:solidFill>
                  <a:schemeClr val="tx1"/>
                </a:solidFill>
                <a:latin typeface="Arial" panose="020B0604020202020204" pitchFamily="34" charset="0"/>
                <a:ea typeface="ＭＳ Ｐ明朝" panose="02020600040205080304" pitchFamily="18" charset="-128"/>
              </a:defRPr>
            </a:lvl1pPr>
            <a:lvl2pPr marL="741625" indent="-283281" defTabSz="867351">
              <a:spcBef>
                <a:spcPct val="30000"/>
              </a:spcBef>
              <a:defRPr kumimoji="1" sz="1300">
                <a:solidFill>
                  <a:schemeClr val="tx1"/>
                </a:solidFill>
                <a:latin typeface="Arial" panose="020B0604020202020204" pitchFamily="34" charset="0"/>
                <a:ea typeface="ＭＳ Ｐ明朝" panose="02020600040205080304" pitchFamily="18" charset="-128"/>
              </a:defRPr>
            </a:lvl2pPr>
            <a:lvl3pPr marL="1141083" indent="-225988" defTabSz="867351">
              <a:spcBef>
                <a:spcPct val="30000"/>
              </a:spcBef>
              <a:defRPr kumimoji="1" sz="1300">
                <a:solidFill>
                  <a:schemeClr val="tx1"/>
                </a:solidFill>
                <a:latin typeface="Arial" panose="020B0604020202020204" pitchFamily="34" charset="0"/>
                <a:ea typeface="ＭＳ Ｐ明朝" panose="02020600040205080304" pitchFamily="18" charset="-128"/>
              </a:defRPr>
            </a:lvl3pPr>
            <a:lvl4pPr marL="1599426" indent="-225988" defTabSz="867351">
              <a:spcBef>
                <a:spcPct val="30000"/>
              </a:spcBef>
              <a:defRPr kumimoji="1" sz="1300">
                <a:solidFill>
                  <a:schemeClr val="tx1"/>
                </a:solidFill>
                <a:latin typeface="Arial" panose="020B0604020202020204" pitchFamily="34" charset="0"/>
                <a:ea typeface="ＭＳ Ｐ明朝" panose="02020600040205080304" pitchFamily="18" charset="-128"/>
              </a:defRPr>
            </a:lvl4pPr>
            <a:lvl5pPr marL="2057769" indent="-225988" defTabSz="867351">
              <a:spcBef>
                <a:spcPct val="30000"/>
              </a:spcBef>
              <a:defRPr kumimoji="1" sz="1300">
                <a:solidFill>
                  <a:schemeClr val="tx1"/>
                </a:solidFill>
                <a:latin typeface="Arial" panose="020B0604020202020204" pitchFamily="34" charset="0"/>
                <a:ea typeface="ＭＳ Ｐ明朝" panose="02020600040205080304" pitchFamily="18" charset="-128"/>
              </a:defRPr>
            </a:lvl5pPr>
            <a:lvl6pPr marL="2516112" indent="-225988" defTabSz="867351"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6pPr>
            <a:lvl7pPr marL="2974455" indent="-225988" defTabSz="867351"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7pPr>
            <a:lvl8pPr marL="3432798" indent="-225988" defTabSz="867351"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8pPr>
            <a:lvl9pPr marL="3891140" indent="-225988" defTabSz="867351"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9pPr>
          </a:lstStyle>
          <a:p>
            <a:pPr fontAlgn="base">
              <a:spcBef>
                <a:spcPct val="0"/>
              </a:spcBef>
              <a:spcAft>
                <a:spcPct val="0"/>
              </a:spcAft>
              <a:defRPr/>
            </a:pPr>
            <a:fld id="{351D8405-33C9-466B-A35E-93B537DEA4F9}" type="slidenum">
              <a:rPr lang="en-US" altLang="ja-JP" sz="1200">
                <a:solidFill>
                  <a:srgbClr val="000000"/>
                </a:solidFill>
                <a:ea typeface="ＭＳ Ｐゴシック" panose="020B0600070205080204" pitchFamily="50" charset="-128"/>
              </a:rPr>
              <a:pPr fontAlgn="base">
                <a:spcBef>
                  <a:spcPct val="0"/>
                </a:spcBef>
                <a:spcAft>
                  <a:spcPct val="0"/>
                </a:spcAft>
                <a:defRPr/>
              </a:pPr>
              <a:t>164</a:t>
            </a:fld>
            <a:endParaRPr lang="en-US" altLang="ja-JP" sz="12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22147005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 1"/>
          <p:cNvSpPr>
            <a:spLocks noGrp="1" noRot="1" noChangeAspect="1" noTextEdit="1"/>
          </p:cNvSpPr>
          <p:nvPr>
            <p:ph type="sldImg"/>
          </p:nvPr>
        </p:nvSpPr>
        <p:spPr>
          <a:xfrm>
            <a:off x="661988" y="301625"/>
            <a:ext cx="5397500" cy="4048125"/>
          </a:xfrm>
          <a:ln/>
        </p:spPr>
      </p:sp>
      <p:sp>
        <p:nvSpPr>
          <p:cNvPr id="5123" name="ノート プレースホルダ 2"/>
          <p:cNvSpPr>
            <a:spLocks noGrp="1"/>
          </p:cNvSpPr>
          <p:nvPr>
            <p:ph type="body" idx="1"/>
          </p:nvPr>
        </p:nvSpPr>
        <p:spPr>
          <a:xfrm>
            <a:off x="673787" y="5734528"/>
            <a:ext cx="5615919" cy="300807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51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7351">
              <a:spcBef>
                <a:spcPct val="30000"/>
              </a:spcBef>
              <a:defRPr kumimoji="1" sz="1300">
                <a:solidFill>
                  <a:schemeClr val="tx1"/>
                </a:solidFill>
                <a:latin typeface="Arial" panose="020B0604020202020204" pitchFamily="34" charset="0"/>
                <a:ea typeface="ＭＳ Ｐ明朝" panose="02020600040205080304" pitchFamily="18" charset="-128"/>
              </a:defRPr>
            </a:lvl1pPr>
            <a:lvl2pPr marL="741625" indent="-283281" defTabSz="867351">
              <a:spcBef>
                <a:spcPct val="30000"/>
              </a:spcBef>
              <a:defRPr kumimoji="1" sz="1300">
                <a:solidFill>
                  <a:schemeClr val="tx1"/>
                </a:solidFill>
                <a:latin typeface="Arial" panose="020B0604020202020204" pitchFamily="34" charset="0"/>
                <a:ea typeface="ＭＳ Ｐ明朝" panose="02020600040205080304" pitchFamily="18" charset="-128"/>
              </a:defRPr>
            </a:lvl2pPr>
            <a:lvl3pPr marL="1141083" indent="-225988" defTabSz="867351">
              <a:spcBef>
                <a:spcPct val="30000"/>
              </a:spcBef>
              <a:defRPr kumimoji="1" sz="1300">
                <a:solidFill>
                  <a:schemeClr val="tx1"/>
                </a:solidFill>
                <a:latin typeface="Arial" panose="020B0604020202020204" pitchFamily="34" charset="0"/>
                <a:ea typeface="ＭＳ Ｐ明朝" panose="02020600040205080304" pitchFamily="18" charset="-128"/>
              </a:defRPr>
            </a:lvl3pPr>
            <a:lvl4pPr marL="1599426" indent="-225988" defTabSz="867351">
              <a:spcBef>
                <a:spcPct val="30000"/>
              </a:spcBef>
              <a:defRPr kumimoji="1" sz="1300">
                <a:solidFill>
                  <a:schemeClr val="tx1"/>
                </a:solidFill>
                <a:latin typeface="Arial" panose="020B0604020202020204" pitchFamily="34" charset="0"/>
                <a:ea typeface="ＭＳ Ｐ明朝" panose="02020600040205080304" pitchFamily="18" charset="-128"/>
              </a:defRPr>
            </a:lvl4pPr>
            <a:lvl5pPr marL="2057769" indent="-225988" defTabSz="867351">
              <a:spcBef>
                <a:spcPct val="30000"/>
              </a:spcBef>
              <a:defRPr kumimoji="1" sz="1300">
                <a:solidFill>
                  <a:schemeClr val="tx1"/>
                </a:solidFill>
                <a:latin typeface="Arial" panose="020B0604020202020204" pitchFamily="34" charset="0"/>
                <a:ea typeface="ＭＳ Ｐ明朝" panose="02020600040205080304" pitchFamily="18" charset="-128"/>
              </a:defRPr>
            </a:lvl5pPr>
            <a:lvl6pPr marL="2516112" indent="-225988" defTabSz="867351"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6pPr>
            <a:lvl7pPr marL="2974455" indent="-225988" defTabSz="867351"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7pPr>
            <a:lvl8pPr marL="3432798" indent="-225988" defTabSz="867351"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8pPr>
            <a:lvl9pPr marL="3891140" indent="-225988" defTabSz="867351"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9pPr>
          </a:lstStyle>
          <a:p>
            <a:pPr fontAlgn="base">
              <a:spcBef>
                <a:spcPct val="0"/>
              </a:spcBef>
              <a:spcAft>
                <a:spcPct val="0"/>
              </a:spcAft>
              <a:defRPr/>
            </a:pPr>
            <a:fld id="{351D8405-33C9-466B-A35E-93B537DEA4F9}" type="slidenum">
              <a:rPr lang="en-US" altLang="ja-JP" sz="1200">
                <a:solidFill>
                  <a:srgbClr val="000000"/>
                </a:solidFill>
                <a:ea typeface="ＭＳ Ｐゴシック" panose="020B0600070205080204" pitchFamily="50" charset="-128"/>
              </a:rPr>
              <a:pPr fontAlgn="base">
                <a:spcBef>
                  <a:spcPct val="0"/>
                </a:spcBef>
                <a:spcAft>
                  <a:spcPct val="0"/>
                </a:spcAft>
                <a:defRPr/>
              </a:pPr>
              <a:t>165</a:t>
            </a:fld>
            <a:endParaRPr lang="en-US" altLang="ja-JP" sz="12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24575666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 1"/>
          <p:cNvSpPr>
            <a:spLocks noGrp="1" noRot="1" noChangeAspect="1" noTextEdit="1"/>
          </p:cNvSpPr>
          <p:nvPr>
            <p:ph type="sldImg"/>
          </p:nvPr>
        </p:nvSpPr>
        <p:spPr>
          <a:xfrm>
            <a:off x="661988" y="301625"/>
            <a:ext cx="5397500" cy="4048125"/>
          </a:xfrm>
          <a:ln/>
        </p:spPr>
      </p:sp>
      <p:sp>
        <p:nvSpPr>
          <p:cNvPr id="5123" name="ノート プレースホルダ 2"/>
          <p:cNvSpPr>
            <a:spLocks noGrp="1"/>
          </p:cNvSpPr>
          <p:nvPr>
            <p:ph type="body" idx="1"/>
          </p:nvPr>
        </p:nvSpPr>
        <p:spPr>
          <a:xfrm>
            <a:off x="673787" y="5734528"/>
            <a:ext cx="5615919" cy="300807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r>
              <a:rPr lang="ja-JP" altLang="en-US" sz="1200" dirty="0">
                <a:solidFill>
                  <a:srgbClr val="FF0000"/>
                </a:solidFill>
                <a:latin typeface="Meiryo UI" panose="020B0604030504040204" pitchFamily="50" charset="-128"/>
                <a:ea typeface="Meiryo UI" panose="020B0604030504040204" pitchFamily="50" charset="-128"/>
              </a:rPr>
              <a:t>・「総合的なシンクタンク機能を強化した産官学連携による」→「産官学連携による総合的なシンクタンク機能を強化した」</a:t>
            </a:r>
            <a:endParaRPr lang="en-US" altLang="ja-JP" dirty="0">
              <a:latin typeface="Arial" panose="020B0604020202020204" pitchFamily="34" charset="0"/>
            </a:endParaRPr>
          </a:p>
          <a:p>
            <a:r>
              <a:rPr lang="ja-JP" altLang="en-US" dirty="0">
                <a:latin typeface="Arial" panose="020B0604020202020204" pitchFamily="34" charset="0"/>
              </a:rPr>
              <a:t>・「（３年生以上」→「（３年生以上）」</a:t>
            </a:r>
            <a:endParaRPr lang="en-US" altLang="ja-JP" dirty="0">
              <a:latin typeface="Arial" panose="020B0604020202020204" pitchFamily="34" charset="0"/>
            </a:endParaRPr>
          </a:p>
        </p:txBody>
      </p:sp>
      <p:sp>
        <p:nvSpPr>
          <p:cNvPr id="51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7351">
              <a:spcBef>
                <a:spcPct val="30000"/>
              </a:spcBef>
              <a:defRPr kumimoji="1" sz="1300">
                <a:solidFill>
                  <a:schemeClr val="tx1"/>
                </a:solidFill>
                <a:latin typeface="Arial" panose="020B0604020202020204" pitchFamily="34" charset="0"/>
                <a:ea typeface="ＭＳ Ｐ明朝" panose="02020600040205080304" pitchFamily="18" charset="-128"/>
              </a:defRPr>
            </a:lvl1pPr>
            <a:lvl2pPr marL="741625" indent="-283281" defTabSz="867351">
              <a:spcBef>
                <a:spcPct val="30000"/>
              </a:spcBef>
              <a:defRPr kumimoji="1" sz="1300">
                <a:solidFill>
                  <a:schemeClr val="tx1"/>
                </a:solidFill>
                <a:latin typeface="Arial" panose="020B0604020202020204" pitchFamily="34" charset="0"/>
                <a:ea typeface="ＭＳ Ｐ明朝" panose="02020600040205080304" pitchFamily="18" charset="-128"/>
              </a:defRPr>
            </a:lvl2pPr>
            <a:lvl3pPr marL="1141083" indent="-225988" defTabSz="867351">
              <a:spcBef>
                <a:spcPct val="30000"/>
              </a:spcBef>
              <a:defRPr kumimoji="1" sz="1300">
                <a:solidFill>
                  <a:schemeClr val="tx1"/>
                </a:solidFill>
                <a:latin typeface="Arial" panose="020B0604020202020204" pitchFamily="34" charset="0"/>
                <a:ea typeface="ＭＳ Ｐ明朝" panose="02020600040205080304" pitchFamily="18" charset="-128"/>
              </a:defRPr>
            </a:lvl3pPr>
            <a:lvl4pPr marL="1599426" indent="-225988" defTabSz="867351">
              <a:spcBef>
                <a:spcPct val="30000"/>
              </a:spcBef>
              <a:defRPr kumimoji="1" sz="1300">
                <a:solidFill>
                  <a:schemeClr val="tx1"/>
                </a:solidFill>
                <a:latin typeface="Arial" panose="020B0604020202020204" pitchFamily="34" charset="0"/>
                <a:ea typeface="ＭＳ Ｐ明朝" panose="02020600040205080304" pitchFamily="18" charset="-128"/>
              </a:defRPr>
            </a:lvl4pPr>
            <a:lvl5pPr marL="2057769" indent="-225988" defTabSz="867351">
              <a:spcBef>
                <a:spcPct val="30000"/>
              </a:spcBef>
              <a:defRPr kumimoji="1" sz="1300">
                <a:solidFill>
                  <a:schemeClr val="tx1"/>
                </a:solidFill>
                <a:latin typeface="Arial" panose="020B0604020202020204" pitchFamily="34" charset="0"/>
                <a:ea typeface="ＭＳ Ｐ明朝" panose="02020600040205080304" pitchFamily="18" charset="-128"/>
              </a:defRPr>
            </a:lvl5pPr>
            <a:lvl6pPr marL="2516112" indent="-225988" defTabSz="867351"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6pPr>
            <a:lvl7pPr marL="2974455" indent="-225988" defTabSz="867351"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7pPr>
            <a:lvl8pPr marL="3432798" indent="-225988" defTabSz="867351"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8pPr>
            <a:lvl9pPr marL="3891140" indent="-225988" defTabSz="867351"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9pPr>
          </a:lstStyle>
          <a:p>
            <a:pPr fontAlgn="base">
              <a:spcBef>
                <a:spcPct val="0"/>
              </a:spcBef>
              <a:spcAft>
                <a:spcPct val="0"/>
              </a:spcAft>
              <a:defRPr/>
            </a:pPr>
            <a:fld id="{351D8405-33C9-466B-A35E-93B537DEA4F9}" type="slidenum">
              <a:rPr lang="en-US" altLang="ja-JP" sz="1200">
                <a:solidFill>
                  <a:srgbClr val="000000"/>
                </a:solidFill>
                <a:ea typeface="ＭＳ Ｐゴシック" panose="020B0600070205080204" pitchFamily="50" charset="-128"/>
              </a:rPr>
              <a:pPr fontAlgn="base">
                <a:spcBef>
                  <a:spcPct val="0"/>
                </a:spcBef>
                <a:spcAft>
                  <a:spcPct val="0"/>
                </a:spcAft>
                <a:defRPr/>
              </a:pPr>
              <a:t>166</a:t>
            </a:fld>
            <a:endParaRPr lang="en-US" altLang="ja-JP" sz="12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5743106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40EA8FF-689E-49C3-BCDB-0D829022F734}" type="slidenum">
              <a:rPr kumimoji="1" lang="ja-JP" altLang="en-US" smtClean="0"/>
              <a:t>167</a:t>
            </a:fld>
            <a:endParaRPr kumimoji="1" lang="ja-JP" altLang="en-US" dirty="0"/>
          </a:p>
        </p:txBody>
      </p:sp>
    </p:spTree>
    <p:extLst>
      <p:ext uri="{BB962C8B-B14F-4D97-AF65-F5344CB8AC3E}">
        <p14:creationId xmlns:p14="http://schemas.microsoft.com/office/powerpoint/2010/main" val="40371363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40EA8FF-689E-49C3-BCDB-0D829022F734}" type="slidenum">
              <a:rPr kumimoji="1" lang="ja-JP" altLang="en-US" smtClean="0"/>
              <a:t>168</a:t>
            </a:fld>
            <a:endParaRPr kumimoji="1" lang="ja-JP" altLang="en-US" dirty="0"/>
          </a:p>
        </p:txBody>
      </p:sp>
    </p:spTree>
    <p:extLst>
      <p:ext uri="{BB962C8B-B14F-4D97-AF65-F5344CB8AC3E}">
        <p14:creationId xmlns:p14="http://schemas.microsoft.com/office/powerpoint/2010/main" val="1563750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小中学校等の学校給食費無償化を追加</a:t>
            </a:r>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119</a:t>
            </a:fld>
            <a:endParaRPr kumimoji="1" lang="ja-JP" altLang="en-US" dirty="0"/>
          </a:p>
        </p:txBody>
      </p:sp>
    </p:spTree>
    <p:extLst>
      <p:ext uri="{BB962C8B-B14F-4D97-AF65-F5344CB8AC3E}">
        <p14:creationId xmlns:p14="http://schemas.microsoft.com/office/powerpoint/2010/main" val="42543206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940EA8FF-689E-49C3-BCDB-0D829022F734}" type="slidenum">
              <a:rPr kumimoji="1" lang="ja-JP" altLang="en-US" smtClean="0"/>
              <a:t>169</a:t>
            </a:fld>
            <a:endParaRPr kumimoji="1" lang="ja-JP" altLang="en-US" dirty="0"/>
          </a:p>
        </p:txBody>
      </p:sp>
    </p:spTree>
    <p:extLst>
      <p:ext uri="{BB962C8B-B14F-4D97-AF65-F5344CB8AC3E}">
        <p14:creationId xmlns:p14="http://schemas.microsoft.com/office/powerpoint/2010/main" val="29928094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170</a:t>
            </a:fld>
            <a:endParaRPr kumimoji="1" lang="ja-JP" altLang="en-US" dirty="0"/>
          </a:p>
        </p:txBody>
      </p:sp>
    </p:spTree>
    <p:extLst>
      <p:ext uri="{BB962C8B-B14F-4D97-AF65-F5344CB8AC3E}">
        <p14:creationId xmlns:p14="http://schemas.microsoft.com/office/powerpoint/2010/main" val="20833389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171</a:t>
            </a:fld>
            <a:endParaRPr kumimoji="1" lang="ja-JP" altLang="en-US" dirty="0"/>
          </a:p>
        </p:txBody>
      </p:sp>
    </p:spTree>
    <p:extLst>
      <p:ext uri="{BB962C8B-B14F-4D97-AF65-F5344CB8AC3E}">
        <p14:creationId xmlns:p14="http://schemas.microsoft.com/office/powerpoint/2010/main" val="16524469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172</a:t>
            </a:fld>
            <a:endParaRPr kumimoji="1" lang="ja-JP" altLang="en-US" dirty="0"/>
          </a:p>
        </p:txBody>
      </p:sp>
    </p:spTree>
    <p:extLst>
      <p:ext uri="{BB962C8B-B14F-4D97-AF65-F5344CB8AC3E}">
        <p14:creationId xmlns:p14="http://schemas.microsoft.com/office/powerpoint/2010/main" val="4050997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173</a:t>
            </a:fld>
            <a:endParaRPr kumimoji="1" lang="ja-JP" altLang="en-US" dirty="0"/>
          </a:p>
        </p:txBody>
      </p:sp>
    </p:spTree>
    <p:extLst>
      <p:ext uri="{BB962C8B-B14F-4D97-AF65-F5344CB8AC3E}">
        <p14:creationId xmlns:p14="http://schemas.microsoft.com/office/powerpoint/2010/main" val="19004403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174</a:t>
            </a:fld>
            <a:endParaRPr kumimoji="1" lang="ja-JP" altLang="en-US" dirty="0"/>
          </a:p>
        </p:txBody>
      </p:sp>
    </p:spTree>
    <p:extLst>
      <p:ext uri="{BB962C8B-B14F-4D97-AF65-F5344CB8AC3E}">
        <p14:creationId xmlns:p14="http://schemas.microsoft.com/office/powerpoint/2010/main" val="12339674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175</a:t>
            </a:fld>
            <a:endParaRPr kumimoji="1" lang="ja-JP" altLang="en-US" dirty="0"/>
          </a:p>
        </p:txBody>
      </p:sp>
    </p:spTree>
    <p:extLst>
      <p:ext uri="{BB962C8B-B14F-4D97-AF65-F5344CB8AC3E}">
        <p14:creationId xmlns:p14="http://schemas.microsoft.com/office/powerpoint/2010/main" val="16748349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176</a:t>
            </a:fld>
            <a:endParaRPr kumimoji="1" lang="ja-JP" altLang="en-US" dirty="0"/>
          </a:p>
        </p:txBody>
      </p:sp>
    </p:spTree>
    <p:extLst>
      <p:ext uri="{BB962C8B-B14F-4D97-AF65-F5344CB8AC3E}">
        <p14:creationId xmlns:p14="http://schemas.microsoft.com/office/powerpoint/2010/main" val="17927276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177</a:t>
            </a:fld>
            <a:endParaRPr kumimoji="1" lang="ja-JP" altLang="en-US" dirty="0"/>
          </a:p>
        </p:txBody>
      </p:sp>
    </p:spTree>
    <p:extLst>
      <p:ext uri="{BB962C8B-B14F-4D97-AF65-F5344CB8AC3E}">
        <p14:creationId xmlns:p14="http://schemas.microsoft.com/office/powerpoint/2010/main" val="23088134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改革の結果を成果としてまとめて掲載</a:t>
            </a:r>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178</a:t>
            </a:fld>
            <a:endParaRPr kumimoji="1" lang="ja-JP" altLang="en-US" dirty="0"/>
          </a:p>
        </p:txBody>
      </p:sp>
    </p:spTree>
    <p:extLst>
      <p:ext uri="{BB962C8B-B14F-4D97-AF65-F5344CB8AC3E}">
        <p14:creationId xmlns:p14="http://schemas.microsoft.com/office/powerpoint/2010/main" val="312803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7B2A58-34A9-4D75-91FD-222CAA55EB6E}" type="slidenum">
              <a:rPr kumimoji="1" lang="en-US" altLang="ja-JP"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3173953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改革の結果を成果としてまとめて掲載</a:t>
            </a:r>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179</a:t>
            </a:fld>
            <a:endParaRPr kumimoji="1" lang="ja-JP" altLang="en-US" dirty="0"/>
          </a:p>
        </p:txBody>
      </p:sp>
    </p:spTree>
    <p:extLst>
      <p:ext uri="{BB962C8B-B14F-4D97-AF65-F5344CB8AC3E}">
        <p14:creationId xmlns:p14="http://schemas.microsoft.com/office/powerpoint/2010/main" val="22457226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180</a:t>
            </a:fld>
            <a:endParaRPr kumimoji="1" lang="ja-JP" altLang="en-US" dirty="0"/>
          </a:p>
        </p:txBody>
      </p:sp>
    </p:spTree>
    <p:extLst>
      <p:ext uri="{BB962C8B-B14F-4D97-AF65-F5344CB8AC3E}">
        <p14:creationId xmlns:p14="http://schemas.microsoft.com/office/powerpoint/2010/main" val="7160736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181</a:t>
            </a:fld>
            <a:endParaRPr kumimoji="1" lang="ja-JP" altLang="en-US" dirty="0"/>
          </a:p>
        </p:txBody>
      </p:sp>
    </p:spTree>
    <p:extLst>
      <p:ext uri="{BB962C8B-B14F-4D97-AF65-F5344CB8AC3E}">
        <p14:creationId xmlns:p14="http://schemas.microsoft.com/office/powerpoint/2010/main" val="25167025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改革の結果を成果としてまとめて掲載</a:t>
            </a:r>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182</a:t>
            </a:fld>
            <a:endParaRPr kumimoji="1" lang="ja-JP" altLang="en-US" dirty="0"/>
          </a:p>
        </p:txBody>
      </p:sp>
    </p:spTree>
    <p:extLst>
      <p:ext uri="{BB962C8B-B14F-4D97-AF65-F5344CB8AC3E}">
        <p14:creationId xmlns:p14="http://schemas.microsoft.com/office/powerpoint/2010/main" val="18041317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183</a:t>
            </a:fld>
            <a:endParaRPr kumimoji="1" lang="ja-JP" altLang="en-US" dirty="0"/>
          </a:p>
        </p:txBody>
      </p:sp>
    </p:spTree>
    <p:extLst>
      <p:ext uri="{BB962C8B-B14F-4D97-AF65-F5344CB8AC3E}">
        <p14:creationId xmlns:p14="http://schemas.microsoft.com/office/powerpoint/2010/main" val="30717533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184</a:t>
            </a:fld>
            <a:endParaRPr kumimoji="1" lang="ja-JP" altLang="en-US" dirty="0"/>
          </a:p>
        </p:txBody>
      </p:sp>
    </p:spTree>
    <p:extLst>
      <p:ext uri="{BB962C8B-B14F-4D97-AF65-F5344CB8AC3E}">
        <p14:creationId xmlns:p14="http://schemas.microsoft.com/office/powerpoint/2010/main" val="20787337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185</a:t>
            </a:fld>
            <a:endParaRPr kumimoji="1" lang="ja-JP" altLang="en-US" dirty="0"/>
          </a:p>
        </p:txBody>
      </p:sp>
    </p:spTree>
    <p:extLst>
      <p:ext uri="{BB962C8B-B14F-4D97-AF65-F5344CB8AC3E}">
        <p14:creationId xmlns:p14="http://schemas.microsoft.com/office/powerpoint/2010/main" val="14241588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図タイトルを「相対的貧困率（こどもの貧困率）の推移」→「こどもの貧困率の推移」</a:t>
            </a:r>
            <a:endParaRPr kumimoji="1" lang="en-US" altLang="ja-JP" dirty="0"/>
          </a:p>
          <a:p>
            <a:r>
              <a:rPr kumimoji="1" lang="ja-JP" altLang="en-US" dirty="0"/>
              <a:t>あわせて図右</a:t>
            </a:r>
            <a:r>
              <a:rPr kumimoji="1" lang="en-US" altLang="ja-JP" dirty="0"/>
              <a:t>※</a:t>
            </a:r>
            <a:r>
              <a:rPr kumimoji="1" lang="ja-JP" altLang="en-US" dirty="0"/>
              <a:t>書き注釈を修正</a:t>
            </a:r>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186</a:t>
            </a:fld>
            <a:endParaRPr kumimoji="1" lang="ja-JP" altLang="en-US" dirty="0"/>
          </a:p>
        </p:txBody>
      </p:sp>
    </p:spTree>
    <p:extLst>
      <p:ext uri="{BB962C8B-B14F-4D97-AF65-F5344CB8AC3E}">
        <p14:creationId xmlns:p14="http://schemas.microsoft.com/office/powerpoint/2010/main" val="29576004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188</a:t>
            </a:fld>
            <a:endParaRPr kumimoji="1" lang="ja-JP" altLang="en-US" dirty="0"/>
          </a:p>
        </p:txBody>
      </p:sp>
    </p:spTree>
    <p:extLst>
      <p:ext uri="{BB962C8B-B14F-4D97-AF65-F5344CB8AC3E}">
        <p14:creationId xmlns:p14="http://schemas.microsoft.com/office/powerpoint/2010/main" val="27051590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6250" y="300038"/>
            <a:ext cx="5970588" cy="4479925"/>
          </a:xfrm>
          <a:ln/>
        </p:spPr>
      </p:sp>
      <p:sp>
        <p:nvSpPr>
          <p:cNvPr id="16387" name="ノート プレースホルダ 2"/>
          <p:cNvSpPr>
            <a:spLocks noGrp="1"/>
          </p:cNvSpPr>
          <p:nvPr>
            <p:ph type="body" idx="1"/>
          </p:nvPr>
        </p:nvSpPr>
        <p:spPr>
          <a:xfrm>
            <a:off x="783144" y="5677156"/>
            <a:ext cx="5349639" cy="4246652"/>
          </a:xfrm>
          <a:noFill/>
          <a:ln>
            <a:solidFill>
              <a:schemeClr val="tx1"/>
            </a:solidFill>
          </a:ln>
        </p:spPr>
        <p:txBody>
          <a:bodyPr/>
          <a:lstStyle/>
          <a:p>
            <a:endParaRPr lang="ja-JP" altLang="en-US" dirty="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189</a:t>
            </a:fld>
            <a:endParaRPr lang="en-US" altLang="ja-JP" dirty="0"/>
          </a:p>
        </p:txBody>
      </p:sp>
    </p:spTree>
    <p:extLst>
      <p:ext uri="{BB962C8B-B14F-4D97-AF65-F5344CB8AC3E}">
        <p14:creationId xmlns:p14="http://schemas.microsoft.com/office/powerpoint/2010/main" val="868482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77B2A58-34A9-4D75-91FD-222CAA55EB6E}" type="slidenum">
              <a:rPr lang="en-US" altLang="ja-JP" smtClean="0"/>
              <a:pPr>
                <a:defRPr/>
              </a:pPr>
              <a:t>121</a:t>
            </a:fld>
            <a:endParaRPr lang="en-US" altLang="ja-JP" dirty="0"/>
          </a:p>
        </p:txBody>
      </p:sp>
    </p:spTree>
    <p:extLst>
      <p:ext uri="{BB962C8B-B14F-4D97-AF65-F5344CB8AC3E}">
        <p14:creationId xmlns:p14="http://schemas.microsoft.com/office/powerpoint/2010/main" val="38200409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6250" y="300038"/>
            <a:ext cx="5970588" cy="4479925"/>
          </a:xfrm>
          <a:ln/>
        </p:spPr>
      </p:sp>
      <p:sp>
        <p:nvSpPr>
          <p:cNvPr id="16387" name="ノート プレースホルダ 2"/>
          <p:cNvSpPr>
            <a:spLocks noGrp="1"/>
          </p:cNvSpPr>
          <p:nvPr>
            <p:ph type="body" idx="1"/>
          </p:nvPr>
        </p:nvSpPr>
        <p:spPr>
          <a:xfrm>
            <a:off x="783144" y="5677156"/>
            <a:ext cx="5349639" cy="4246652"/>
          </a:xfrm>
          <a:noFill/>
          <a:ln>
            <a:solidFill>
              <a:schemeClr val="tx1"/>
            </a:solidFill>
          </a:ln>
        </p:spPr>
        <p:txBody>
          <a:bodyPr/>
          <a:lstStyle/>
          <a:p>
            <a:endParaRPr lang="ja-JP" altLang="en-US" dirty="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190</a:t>
            </a:fld>
            <a:endParaRPr lang="en-US" altLang="ja-JP" dirty="0"/>
          </a:p>
        </p:txBody>
      </p:sp>
    </p:spTree>
    <p:extLst>
      <p:ext uri="{BB962C8B-B14F-4D97-AF65-F5344CB8AC3E}">
        <p14:creationId xmlns:p14="http://schemas.microsoft.com/office/powerpoint/2010/main" val="3922377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191</a:t>
            </a:fld>
            <a:endParaRPr kumimoji="1" lang="ja-JP" altLang="en-US" dirty="0"/>
          </a:p>
        </p:txBody>
      </p:sp>
    </p:spTree>
    <p:extLst>
      <p:ext uri="{BB962C8B-B14F-4D97-AF65-F5344CB8AC3E}">
        <p14:creationId xmlns:p14="http://schemas.microsoft.com/office/powerpoint/2010/main" val="12734258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64237" cy="4473575"/>
          </a:xfrm>
          <a:ln/>
        </p:spPr>
      </p:sp>
      <p:sp>
        <p:nvSpPr>
          <p:cNvPr id="16387" name="ノート プレースホルダ 2"/>
          <p:cNvSpPr>
            <a:spLocks noGrp="1"/>
          </p:cNvSpPr>
          <p:nvPr>
            <p:ph type="body" idx="1"/>
          </p:nvPr>
        </p:nvSpPr>
        <p:spPr>
          <a:xfrm>
            <a:off x="782049" y="5669902"/>
            <a:ext cx="5342153" cy="4241226"/>
          </a:xfrm>
          <a:noFill/>
          <a:ln>
            <a:solidFill>
              <a:schemeClr val="tx1"/>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196</a:t>
            </a:fld>
            <a:endParaRPr lang="en-US" altLang="ja-JP" dirty="0"/>
          </a:p>
        </p:txBody>
      </p:sp>
    </p:spTree>
    <p:extLst>
      <p:ext uri="{BB962C8B-B14F-4D97-AF65-F5344CB8AC3E}">
        <p14:creationId xmlns:p14="http://schemas.microsoft.com/office/powerpoint/2010/main" val="12559272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64237" cy="4473575"/>
          </a:xfrm>
          <a:ln/>
        </p:spPr>
      </p:sp>
      <p:sp>
        <p:nvSpPr>
          <p:cNvPr id="16387" name="ノート プレースホルダ 2"/>
          <p:cNvSpPr>
            <a:spLocks noGrp="1"/>
          </p:cNvSpPr>
          <p:nvPr>
            <p:ph type="body" idx="1"/>
          </p:nvPr>
        </p:nvSpPr>
        <p:spPr>
          <a:xfrm>
            <a:off x="782049" y="5669902"/>
            <a:ext cx="5342153" cy="4241226"/>
          </a:xfrm>
          <a:noFill/>
          <a:ln>
            <a:solidFill>
              <a:schemeClr val="tx1"/>
            </a:solidFill>
          </a:ln>
        </p:spPr>
        <p:txBody>
          <a:bodyPr/>
          <a:lstStyle/>
          <a:p>
            <a:endParaRPr lang="ja-JP" altLang="en-US" dirty="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197</a:t>
            </a:fld>
            <a:endParaRPr lang="en-US" altLang="ja-JP" dirty="0"/>
          </a:p>
        </p:txBody>
      </p:sp>
    </p:spTree>
    <p:extLst>
      <p:ext uri="{BB962C8B-B14F-4D97-AF65-F5344CB8AC3E}">
        <p14:creationId xmlns:p14="http://schemas.microsoft.com/office/powerpoint/2010/main" val="22339791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ea typeface="ＭＳ Ｐ明朝" charset="-128"/>
              </a:rPr>
              <a:t>＜改革の結果＞→＜取組状況等＞</a:t>
            </a:r>
          </a:p>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199</a:t>
            </a:fld>
            <a:endParaRPr kumimoji="1" lang="ja-JP" altLang="en-US" dirty="0"/>
          </a:p>
        </p:txBody>
      </p:sp>
    </p:spTree>
    <p:extLst>
      <p:ext uri="{BB962C8B-B14F-4D97-AF65-F5344CB8AC3E}">
        <p14:creationId xmlns:p14="http://schemas.microsoft.com/office/powerpoint/2010/main" val="246824063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ea typeface="ＭＳ Ｐ明朝" charset="-128"/>
              </a:rPr>
              <a:t>＜改革の結果＞→＜取組状況等＞</a:t>
            </a:r>
          </a:p>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200</a:t>
            </a:fld>
            <a:endParaRPr kumimoji="1" lang="ja-JP" altLang="en-US" dirty="0"/>
          </a:p>
        </p:txBody>
      </p:sp>
    </p:spTree>
    <p:extLst>
      <p:ext uri="{BB962C8B-B14F-4D97-AF65-F5344CB8AC3E}">
        <p14:creationId xmlns:p14="http://schemas.microsoft.com/office/powerpoint/2010/main" val="67650055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ea typeface="ＭＳ Ｐ明朝" charset="-128"/>
              </a:rPr>
              <a:t>＜改革の結果＞→＜取組状況等＞</a:t>
            </a:r>
          </a:p>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202</a:t>
            </a:fld>
            <a:endParaRPr kumimoji="1" lang="ja-JP" altLang="en-US" dirty="0"/>
          </a:p>
        </p:txBody>
      </p:sp>
    </p:spTree>
    <p:extLst>
      <p:ext uri="{BB962C8B-B14F-4D97-AF65-F5344CB8AC3E}">
        <p14:creationId xmlns:p14="http://schemas.microsoft.com/office/powerpoint/2010/main" val="61858693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54712" cy="4467225"/>
          </a:xfrm>
          <a:ln/>
        </p:spPr>
      </p:sp>
      <p:sp>
        <p:nvSpPr>
          <p:cNvPr id="16387" name="ノート プレースホルダ 2"/>
          <p:cNvSpPr>
            <a:spLocks noGrp="1"/>
          </p:cNvSpPr>
          <p:nvPr>
            <p:ph type="body" idx="1"/>
          </p:nvPr>
        </p:nvSpPr>
        <p:spPr>
          <a:xfrm>
            <a:off x="780955" y="5662657"/>
            <a:ext cx="5334678" cy="4235807"/>
          </a:xfrm>
          <a:noFill/>
          <a:ln>
            <a:solidFill>
              <a:schemeClr val="tx1"/>
            </a:solidFill>
          </a:ln>
        </p:spPr>
        <p:txBody>
          <a:bodyPr/>
          <a:lstStyle/>
          <a:p>
            <a:r>
              <a:rPr lang="ja-JP" altLang="en-US" dirty="0">
                <a:ea typeface="ＭＳ Ｐ明朝" charset="-128"/>
              </a:rPr>
              <a:t>＜改革の結果＞→＜取組状況等＞</a:t>
            </a: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203</a:t>
            </a:fld>
            <a:endParaRPr lang="en-US" altLang="ja-JP" dirty="0"/>
          </a:p>
        </p:txBody>
      </p:sp>
    </p:spTree>
    <p:extLst>
      <p:ext uri="{BB962C8B-B14F-4D97-AF65-F5344CB8AC3E}">
        <p14:creationId xmlns:p14="http://schemas.microsoft.com/office/powerpoint/2010/main" val="72871923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54712" cy="4467225"/>
          </a:xfrm>
          <a:ln/>
        </p:spPr>
      </p:sp>
      <p:sp>
        <p:nvSpPr>
          <p:cNvPr id="16387" name="ノート プレースホルダ 2"/>
          <p:cNvSpPr>
            <a:spLocks noGrp="1"/>
          </p:cNvSpPr>
          <p:nvPr>
            <p:ph type="body" idx="1"/>
          </p:nvPr>
        </p:nvSpPr>
        <p:spPr>
          <a:xfrm>
            <a:off x="780955" y="5662657"/>
            <a:ext cx="5334678" cy="4235807"/>
          </a:xfrm>
          <a:noFill/>
          <a:ln>
            <a:solidFill>
              <a:schemeClr val="tx1"/>
            </a:solidFill>
          </a:ln>
        </p:spPr>
        <p:txBody>
          <a:bodyPr/>
          <a:lstStyle/>
          <a:p>
            <a:endParaRPr lang="ja-JP" altLang="en-US" dirty="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204</a:t>
            </a:fld>
            <a:endParaRPr lang="en-US" altLang="ja-JP" dirty="0"/>
          </a:p>
        </p:txBody>
      </p:sp>
    </p:spTree>
    <p:extLst>
      <p:ext uri="{BB962C8B-B14F-4D97-AF65-F5344CB8AC3E}">
        <p14:creationId xmlns:p14="http://schemas.microsoft.com/office/powerpoint/2010/main" val="378519377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54712" cy="4467225"/>
          </a:xfrm>
          <a:ln/>
        </p:spPr>
      </p:sp>
      <p:sp>
        <p:nvSpPr>
          <p:cNvPr id="16387" name="ノート プレースホルダ 2"/>
          <p:cNvSpPr>
            <a:spLocks noGrp="1"/>
          </p:cNvSpPr>
          <p:nvPr>
            <p:ph type="body" idx="1"/>
          </p:nvPr>
        </p:nvSpPr>
        <p:spPr>
          <a:xfrm>
            <a:off x="780955" y="5662657"/>
            <a:ext cx="5334678" cy="4235807"/>
          </a:xfrm>
          <a:noFill/>
          <a:ln>
            <a:solidFill>
              <a:schemeClr val="tx1"/>
            </a:solidFill>
          </a:ln>
        </p:spPr>
        <p:txBody>
          <a:bodyPr/>
          <a:lstStyle/>
          <a:p>
            <a:endParaRPr lang="ja-JP" altLang="en-US" dirty="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205</a:t>
            </a:fld>
            <a:endParaRPr lang="en-US" altLang="ja-JP" dirty="0"/>
          </a:p>
        </p:txBody>
      </p:sp>
    </p:spTree>
    <p:extLst>
      <p:ext uri="{BB962C8B-B14F-4D97-AF65-F5344CB8AC3E}">
        <p14:creationId xmlns:p14="http://schemas.microsoft.com/office/powerpoint/2010/main" val="3988988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海外派遣研修を削除</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77B2A58-34A9-4D75-91FD-222CAA55EB6E}" type="slidenum">
              <a:rPr lang="en-US" altLang="ja-JP" smtClean="0"/>
              <a:pPr>
                <a:defRPr/>
              </a:pPr>
              <a:t>122</a:t>
            </a:fld>
            <a:endParaRPr lang="en-US" altLang="ja-JP" dirty="0"/>
          </a:p>
        </p:txBody>
      </p:sp>
    </p:spTree>
    <p:extLst>
      <p:ext uri="{BB962C8B-B14F-4D97-AF65-F5344CB8AC3E}">
        <p14:creationId xmlns:p14="http://schemas.microsoft.com/office/powerpoint/2010/main" val="4227223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数字にカンマ</a:t>
            </a:r>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206</a:t>
            </a:fld>
            <a:endParaRPr kumimoji="1" lang="ja-JP" altLang="en-US" dirty="0"/>
          </a:p>
        </p:txBody>
      </p:sp>
    </p:spTree>
    <p:extLst>
      <p:ext uri="{BB962C8B-B14F-4D97-AF65-F5344CB8AC3E}">
        <p14:creationId xmlns:p14="http://schemas.microsoft.com/office/powerpoint/2010/main" val="90443973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64237" cy="4473575"/>
          </a:xfrm>
          <a:ln/>
        </p:spPr>
      </p:sp>
      <p:sp>
        <p:nvSpPr>
          <p:cNvPr id="16387" name="ノート プレースホルダ 2"/>
          <p:cNvSpPr>
            <a:spLocks noGrp="1"/>
          </p:cNvSpPr>
          <p:nvPr>
            <p:ph type="body" idx="1"/>
          </p:nvPr>
        </p:nvSpPr>
        <p:spPr>
          <a:xfrm>
            <a:off x="782049" y="5669902"/>
            <a:ext cx="5342153" cy="4241226"/>
          </a:xfrm>
          <a:noFill/>
          <a:ln>
            <a:solidFill>
              <a:schemeClr val="tx1"/>
            </a:solidFill>
          </a:ln>
        </p:spPr>
        <p:txBody>
          <a:bodyPr/>
          <a:lstStyle/>
          <a:p>
            <a:endParaRPr lang="ja-JP" altLang="en-US" dirty="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207</a:t>
            </a:fld>
            <a:endParaRPr lang="en-US" altLang="ja-JP" dirty="0"/>
          </a:p>
        </p:txBody>
      </p:sp>
    </p:spTree>
    <p:extLst>
      <p:ext uri="{BB962C8B-B14F-4D97-AF65-F5344CB8AC3E}">
        <p14:creationId xmlns:p14="http://schemas.microsoft.com/office/powerpoint/2010/main" val="96843251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6250" y="300038"/>
            <a:ext cx="5970588" cy="4479925"/>
          </a:xfrm>
          <a:ln/>
        </p:spPr>
      </p:sp>
      <p:sp>
        <p:nvSpPr>
          <p:cNvPr id="16387" name="ノート プレースホルダ 2"/>
          <p:cNvSpPr>
            <a:spLocks noGrp="1"/>
          </p:cNvSpPr>
          <p:nvPr>
            <p:ph type="body" idx="1"/>
          </p:nvPr>
        </p:nvSpPr>
        <p:spPr>
          <a:xfrm>
            <a:off x="783144" y="5677156"/>
            <a:ext cx="5349639" cy="4246652"/>
          </a:xfrm>
          <a:noFill/>
          <a:ln>
            <a:solidFill>
              <a:schemeClr val="tx1"/>
            </a:solidFill>
          </a:ln>
        </p:spPr>
        <p:txBody>
          <a:bodyPr/>
          <a:lstStyle/>
          <a:p>
            <a:endParaRPr lang="ja-JP" altLang="en-US" dirty="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208</a:t>
            </a:fld>
            <a:endParaRPr lang="en-US" altLang="ja-JP" dirty="0"/>
          </a:p>
        </p:txBody>
      </p:sp>
    </p:spTree>
    <p:extLst>
      <p:ext uri="{BB962C8B-B14F-4D97-AF65-F5344CB8AC3E}">
        <p14:creationId xmlns:p14="http://schemas.microsoft.com/office/powerpoint/2010/main" val="311136434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64237" cy="4473575"/>
          </a:xfrm>
          <a:ln/>
        </p:spPr>
      </p:sp>
      <p:sp>
        <p:nvSpPr>
          <p:cNvPr id="16387" name="ノート プレースホルダ 2"/>
          <p:cNvSpPr>
            <a:spLocks noGrp="1"/>
          </p:cNvSpPr>
          <p:nvPr>
            <p:ph type="body" idx="1"/>
          </p:nvPr>
        </p:nvSpPr>
        <p:spPr>
          <a:xfrm>
            <a:off x="782049" y="5669902"/>
            <a:ext cx="5342153" cy="4241226"/>
          </a:xfrm>
          <a:noFill/>
          <a:ln>
            <a:solidFill>
              <a:schemeClr val="tx1"/>
            </a:solidFill>
          </a:ln>
        </p:spPr>
        <p:txBody>
          <a:bodyPr/>
          <a:lstStyle/>
          <a:p>
            <a:endParaRPr lang="ja-JP" altLang="en-US" dirty="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209</a:t>
            </a:fld>
            <a:endParaRPr lang="en-US" altLang="ja-JP" dirty="0"/>
          </a:p>
        </p:txBody>
      </p:sp>
    </p:spTree>
    <p:extLst>
      <p:ext uri="{BB962C8B-B14F-4D97-AF65-F5344CB8AC3E}">
        <p14:creationId xmlns:p14="http://schemas.microsoft.com/office/powerpoint/2010/main" val="58923290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6250" y="300038"/>
            <a:ext cx="5970588" cy="4479925"/>
          </a:xfrm>
          <a:ln/>
        </p:spPr>
      </p:sp>
      <p:sp>
        <p:nvSpPr>
          <p:cNvPr id="16387" name="ノート プレースホルダ 2"/>
          <p:cNvSpPr>
            <a:spLocks noGrp="1"/>
          </p:cNvSpPr>
          <p:nvPr>
            <p:ph type="body" idx="1"/>
          </p:nvPr>
        </p:nvSpPr>
        <p:spPr>
          <a:xfrm>
            <a:off x="783144" y="5677156"/>
            <a:ext cx="5349639" cy="4246652"/>
          </a:xfrm>
          <a:noFill/>
          <a:ln>
            <a:solidFill>
              <a:schemeClr val="tx1"/>
            </a:solidFill>
          </a:ln>
        </p:spPr>
        <p:txBody>
          <a:bodyPr/>
          <a:lstStyle/>
          <a:p>
            <a:endParaRPr lang="ja-JP" altLang="en-US" dirty="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210</a:t>
            </a:fld>
            <a:endParaRPr lang="en-US" altLang="ja-JP" dirty="0"/>
          </a:p>
        </p:txBody>
      </p:sp>
    </p:spTree>
    <p:extLst>
      <p:ext uri="{BB962C8B-B14F-4D97-AF65-F5344CB8AC3E}">
        <p14:creationId xmlns:p14="http://schemas.microsoft.com/office/powerpoint/2010/main" val="104277223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64237" cy="4473575"/>
          </a:xfrm>
          <a:ln/>
        </p:spPr>
      </p:sp>
      <p:sp>
        <p:nvSpPr>
          <p:cNvPr id="16387" name="ノート プレースホルダ 2"/>
          <p:cNvSpPr>
            <a:spLocks noGrp="1"/>
          </p:cNvSpPr>
          <p:nvPr>
            <p:ph type="body" idx="1"/>
          </p:nvPr>
        </p:nvSpPr>
        <p:spPr>
          <a:xfrm>
            <a:off x="782049" y="5669902"/>
            <a:ext cx="5342153" cy="4241226"/>
          </a:xfrm>
          <a:noFill/>
          <a:ln>
            <a:solidFill>
              <a:schemeClr val="tx1"/>
            </a:solidFill>
          </a:ln>
        </p:spPr>
        <p:txBody>
          <a:bodyPr/>
          <a:lstStyle/>
          <a:p>
            <a:endParaRPr lang="ja-JP" altLang="en-US" dirty="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211</a:t>
            </a:fld>
            <a:endParaRPr lang="en-US" altLang="ja-JP" dirty="0"/>
          </a:p>
        </p:txBody>
      </p:sp>
    </p:spTree>
    <p:extLst>
      <p:ext uri="{BB962C8B-B14F-4D97-AF65-F5344CB8AC3E}">
        <p14:creationId xmlns:p14="http://schemas.microsoft.com/office/powerpoint/2010/main" val="4093472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3851">
              <a:defRPr/>
            </a:pPr>
            <a:fld id="{E77B2A58-34A9-4D75-91FD-222CAA55EB6E}" type="slidenum">
              <a:rPr lang="en-US" altLang="ja-JP">
                <a:solidFill>
                  <a:prstClr val="black"/>
                </a:solidFill>
                <a:latin typeface="Calibri" panose="020F0502020204030204"/>
                <a:ea typeface="ＭＳ Ｐゴシック" panose="020B0600070205080204" pitchFamily="50" charset="-128"/>
              </a:rPr>
              <a:pPr defTabSz="913851">
                <a:defRPr/>
              </a:pPr>
              <a:t>123</a:t>
            </a:fld>
            <a:endParaRPr lang="en-US" altLang="ja-JP" dirty="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965635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AD8D2FA-1FDC-47CF-B540-06AC89371C3A}"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70664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C930027-0968-4E78-B7A9-B3847EBDB7C6}"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3899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55966E5-9D1C-452C-8592-60F8ECFF2F9D}"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39935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F6D7899-8FA5-4CDF-8357-FB9C11600663}"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99967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A271CAB-2879-4598-9D2A-407F3B0BCF2B}"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60589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A9F7B40-6388-4DE2-839E-4987E81BB2AD}"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382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9091670-D886-40FC-AE3D-CFDF16ABFAE3}" type="datetime1">
              <a:rPr kumimoji="1" lang="ja-JP" altLang="en-US" smtClean="0"/>
              <a:t>2023/6/16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91523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105CAB8-AC56-4A33-8905-1D66F366CA69}" type="datetime1">
              <a:rPr kumimoji="1" lang="ja-JP" altLang="en-US" smtClean="0"/>
              <a:t>2023/6/16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10711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lvl1pPr>
              <a:defRPr sz="1100">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82597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A8309E6-5D10-4054-8047-EB5DC1A6D7D7}"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00682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52D2ED8-1D33-45AB-B862-79C4585C4C1A}"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0432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825F2-4083-4A06-B090-3F63E86FE005}" type="datetime1">
              <a:rPr kumimoji="1" lang="ja-JP" altLang="en-US" smtClean="0"/>
              <a:t>2023/6/16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18558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6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9.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918870" y="3128918"/>
            <a:ext cx="6048451" cy="877163"/>
          </a:xfrm>
          <a:prstGeom prst="rect">
            <a:avLst/>
          </a:prstGeom>
        </p:spPr>
        <p:txBody>
          <a:bodyPr wrap="none">
            <a:spAutoFit/>
          </a:bodyPr>
          <a:lstStyle/>
          <a:p>
            <a:r>
              <a:rPr lang="ja-JP" altLang="en-US" sz="3300" dirty="0">
                <a:latin typeface="Meiryo UI" panose="020B0604030504040204" pitchFamily="50" charset="-128"/>
                <a:ea typeface="Meiryo UI" panose="020B0604030504040204" pitchFamily="50" charset="-128"/>
              </a:rPr>
              <a:t>３．現役世代への重点投資</a:t>
            </a:r>
            <a:endParaRPr lang="en-US" altLang="ja-JP" sz="3300"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子育て世帯支援・子どもの学力向上・子どものセーフティネット）</a:t>
            </a:r>
            <a:endParaRPr lang="en-US" altLang="ja-JP" sz="3300" dirty="0">
              <a:latin typeface="Meiryo UI" panose="020B0604030504040204" pitchFamily="50" charset="-128"/>
              <a:ea typeface="Meiryo UI" panose="020B0604030504040204" pitchFamily="50" charset="-128"/>
            </a:endParaRPr>
          </a:p>
        </p:txBody>
      </p:sp>
      <p:sp>
        <p:nvSpPr>
          <p:cNvPr id="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114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16119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 name="表 72"/>
          <p:cNvGraphicFramePr>
            <a:graphicFrameLocks noGrp="1"/>
          </p:cNvGraphicFramePr>
          <p:nvPr/>
        </p:nvGraphicFramePr>
        <p:xfrm>
          <a:off x="125514" y="552913"/>
          <a:ext cx="8899793" cy="6206105"/>
        </p:xfrm>
        <a:graphic>
          <a:graphicData uri="http://schemas.openxmlformats.org/drawingml/2006/table">
            <a:tbl>
              <a:tblPr firstRow="1" bandRow="1">
                <a:tableStyleId>{5940675A-B579-460E-94D1-54222C63F5DA}</a:tableStyleId>
              </a:tblPr>
              <a:tblGrid>
                <a:gridCol w="231580">
                  <a:extLst>
                    <a:ext uri="{9D8B030D-6E8A-4147-A177-3AD203B41FA5}">
                      <a16:colId xmlns:a16="http://schemas.microsoft.com/office/drawing/2014/main" val="20000"/>
                    </a:ext>
                  </a:extLst>
                </a:gridCol>
                <a:gridCol w="511094">
                  <a:extLst>
                    <a:ext uri="{9D8B030D-6E8A-4147-A177-3AD203B41FA5}">
                      <a16:colId xmlns:a16="http://schemas.microsoft.com/office/drawing/2014/main" val="20001"/>
                    </a:ext>
                  </a:extLst>
                </a:gridCol>
                <a:gridCol w="495541">
                  <a:extLst>
                    <a:ext uri="{9D8B030D-6E8A-4147-A177-3AD203B41FA5}">
                      <a16:colId xmlns:a16="http://schemas.microsoft.com/office/drawing/2014/main" val="20002"/>
                    </a:ext>
                  </a:extLst>
                </a:gridCol>
                <a:gridCol w="541456">
                  <a:extLst>
                    <a:ext uri="{9D8B030D-6E8A-4147-A177-3AD203B41FA5}">
                      <a16:colId xmlns:a16="http://schemas.microsoft.com/office/drawing/2014/main" val="20003"/>
                    </a:ext>
                  </a:extLst>
                </a:gridCol>
                <a:gridCol w="541456">
                  <a:extLst>
                    <a:ext uri="{9D8B030D-6E8A-4147-A177-3AD203B41FA5}">
                      <a16:colId xmlns:a16="http://schemas.microsoft.com/office/drawing/2014/main" val="20004"/>
                    </a:ext>
                  </a:extLst>
                </a:gridCol>
                <a:gridCol w="550955">
                  <a:extLst>
                    <a:ext uri="{9D8B030D-6E8A-4147-A177-3AD203B41FA5}">
                      <a16:colId xmlns:a16="http://schemas.microsoft.com/office/drawing/2014/main" val="20005"/>
                    </a:ext>
                  </a:extLst>
                </a:gridCol>
                <a:gridCol w="541456">
                  <a:extLst>
                    <a:ext uri="{9D8B030D-6E8A-4147-A177-3AD203B41FA5}">
                      <a16:colId xmlns:a16="http://schemas.microsoft.com/office/drawing/2014/main" val="20006"/>
                    </a:ext>
                  </a:extLst>
                </a:gridCol>
                <a:gridCol w="512958">
                  <a:extLst>
                    <a:ext uri="{9D8B030D-6E8A-4147-A177-3AD203B41FA5}">
                      <a16:colId xmlns:a16="http://schemas.microsoft.com/office/drawing/2014/main" val="20007"/>
                    </a:ext>
                  </a:extLst>
                </a:gridCol>
                <a:gridCol w="550955">
                  <a:extLst>
                    <a:ext uri="{9D8B030D-6E8A-4147-A177-3AD203B41FA5}">
                      <a16:colId xmlns:a16="http://schemas.microsoft.com/office/drawing/2014/main" val="20008"/>
                    </a:ext>
                  </a:extLst>
                </a:gridCol>
                <a:gridCol w="522457">
                  <a:extLst>
                    <a:ext uri="{9D8B030D-6E8A-4147-A177-3AD203B41FA5}">
                      <a16:colId xmlns:a16="http://schemas.microsoft.com/office/drawing/2014/main" val="20009"/>
                    </a:ext>
                  </a:extLst>
                </a:gridCol>
                <a:gridCol w="531957">
                  <a:extLst>
                    <a:ext uri="{9D8B030D-6E8A-4147-A177-3AD203B41FA5}">
                      <a16:colId xmlns:a16="http://schemas.microsoft.com/office/drawing/2014/main" val="20010"/>
                    </a:ext>
                  </a:extLst>
                </a:gridCol>
                <a:gridCol w="550955">
                  <a:extLst>
                    <a:ext uri="{9D8B030D-6E8A-4147-A177-3AD203B41FA5}">
                      <a16:colId xmlns:a16="http://schemas.microsoft.com/office/drawing/2014/main" val="20011"/>
                    </a:ext>
                  </a:extLst>
                </a:gridCol>
                <a:gridCol w="571769">
                  <a:extLst>
                    <a:ext uri="{9D8B030D-6E8A-4147-A177-3AD203B41FA5}">
                      <a16:colId xmlns:a16="http://schemas.microsoft.com/office/drawing/2014/main" val="3133547978"/>
                    </a:ext>
                  </a:extLst>
                </a:gridCol>
                <a:gridCol w="593073">
                  <a:extLst>
                    <a:ext uri="{9D8B030D-6E8A-4147-A177-3AD203B41FA5}">
                      <a16:colId xmlns:a16="http://schemas.microsoft.com/office/drawing/2014/main" val="2079521887"/>
                    </a:ext>
                  </a:extLst>
                </a:gridCol>
                <a:gridCol w="550710">
                  <a:extLst>
                    <a:ext uri="{9D8B030D-6E8A-4147-A177-3AD203B41FA5}">
                      <a16:colId xmlns:a16="http://schemas.microsoft.com/office/drawing/2014/main" val="3605861477"/>
                    </a:ext>
                  </a:extLst>
                </a:gridCol>
                <a:gridCol w="554763">
                  <a:extLst>
                    <a:ext uri="{9D8B030D-6E8A-4147-A177-3AD203B41FA5}">
                      <a16:colId xmlns:a16="http://schemas.microsoft.com/office/drawing/2014/main" val="4043263946"/>
                    </a:ext>
                  </a:extLst>
                </a:gridCol>
                <a:gridCol w="546658">
                  <a:extLst>
                    <a:ext uri="{9D8B030D-6E8A-4147-A177-3AD203B41FA5}">
                      <a16:colId xmlns:a16="http://schemas.microsoft.com/office/drawing/2014/main" val="2030744455"/>
                    </a:ext>
                  </a:extLst>
                </a:gridCol>
              </a:tblGrid>
              <a:tr h="322877">
                <a:tc>
                  <a:txBody>
                    <a:bodyPr/>
                    <a:lstStyle/>
                    <a:p>
                      <a:pPr algn="ctr"/>
                      <a:endParaRPr kumimoji="1" lang="ja-JP" altLang="en-US" sz="1700" dirty="0">
                        <a:ea typeface="Meiryo UI" panose="020B0604030504040204" pitchFamily="50" charset="-128"/>
                      </a:endParaRPr>
                    </a:p>
                  </a:txBody>
                  <a:tcPr marT="42203" marB="42203" vert="eaVert"/>
                </a:tc>
                <a:tc>
                  <a:txBody>
                    <a:bodyPr/>
                    <a:lstStyle/>
                    <a:p>
                      <a:pPr algn="ctr"/>
                      <a:r>
                        <a:rPr kumimoji="1" lang="ja-JP" altLang="en-US" sz="1050" dirty="0">
                          <a:solidFill>
                            <a:schemeClr val="bg1"/>
                          </a:solidFill>
                          <a:ea typeface="Meiryo UI" panose="020B0604030504040204" pitchFamily="50" charset="-128"/>
                        </a:rPr>
                        <a:t>年度</a:t>
                      </a: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2008</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2009</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2010</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2011</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2012</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2013</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2014</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2015</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2016</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2017</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2018</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2019</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2020</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2021</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2022</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extLst>
                  <a:ext uri="{0D108BD9-81ED-4DB2-BD59-A6C34878D82A}">
                    <a16:rowId xmlns:a16="http://schemas.microsoft.com/office/drawing/2014/main" val="10000"/>
                  </a:ext>
                </a:extLst>
              </a:tr>
              <a:tr h="5883228">
                <a:tc>
                  <a:txBody>
                    <a:bodyPr/>
                    <a:lstStyle/>
                    <a:p>
                      <a:pPr algn="ctr"/>
                      <a:r>
                        <a:rPr kumimoji="1" lang="ja-JP" altLang="en-US" sz="1500" dirty="0">
                          <a:ea typeface="Meiryo UI" panose="020B0604030504040204" pitchFamily="50" charset="-128"/>
                        </a:rPr>
                        <a:t>高等学校</a:t>
                      </a:r>
                    </a:p>
                  </a:txBody>
                  <a:tcPr marT="42203" marB="42203" vert="eaVert" anchor="ctr"/>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noFill/>
                  </a:tcPr>
                </a:tc>
                <a:tc>
                  <a:txBody>
                    <a:bodyPr/>
                    <a:lstStyle/>
                    <a:p>
                      <a:endParaRPr kumimoji="1" lang="ja-JP" altLang="en-US" sz="1700" dirty="0">
                        <a:ea typeface="Meiryo UI" panose="020B0604030504040204" pitchFamily="50" charset="-128"/>
                      </a:endParaRPr>
                    </a:p>
                  </a:txBody>
                  <a:tcPr marT="42203" marB="42203">
                    <a:noFill/>
                  </a:tcPr>
                </a:tc>
                <a:tc>
                  <a:txBody>
                    <a:bodyPr/>
                    <a:lstStyle/>
                    <a:p>
                      <a:endParaRPr kumimoji="1" lang="ja-JP" altLang="en-US" sz="1700" dirty="0">
                        <a:ea typeface="Meiryo UI" panose="020B0604030504040204" pitchFamily="50" charset="-128"/>
                      </a:endParaRPr>
                    </a:p>
                  </a:txBody>
                  <a:tcPr marT="42203" marB="42203">
                    <a:noFill/>
                  </a:tcPr>
                </a:tc>
                <a:tc>
                  <a:txBody>
                    <a:bodyPr/>
                    <a:lstStyle/>
                    <a:p>
                      <a:endParaRPr kumimoji="1" lang="ja-JP" altLang="en-US" sz="1700" dirty="0">
                        <a:ea typeface="Meiryo UI" panose="020B0604030504040204" pitchFamily="50" charset="-128"/>
                      </a:endParaRPr>
                    </a:p>
                  </a:txBody>
                  <a:tcPr marT="42203" marB="42203">
                    <a:noFill/>
                  </a:tcPr>
                </a:tc>
                <a:tc>
                  <a:txBody>
                    <a:bodyPr/>
                    <a:lstStyle/>
                    <a:p>
                      <a:pPr algn="l"/>
                      <a:endParaRPr kumimoji="1" lang="ja-JP" altLang="en-US" sz="1700" dirty="0">
                        <a:ea typeface="Meiryo UI" panose="020B0604030504040204" pitchFamily="50" charset="-128"/>
                      </a:endParaRPr>
                    </a:p>
                  </a:txBody>
                  <a:tcPr marT="42203" marB="42203">
                    <a:noFill/>
                  </a:tcPr>
                </a:tc>
                <a:extLst>
                  <a:ext uri="{0D108BD9-81ED-4DB2-BD59-A6C34878D82A}">
                    <a16:rowId xmlns:a16="http://schemas.microsoft.com/office/drawing/2014/main" val="206729628"/>
                  </a:ext>
                </a:extLst>
              </a:tr>
            </a:tbl>
          </a:graphicData>
        </a:graphic>
      </p:graphicFrame>
      <p:cxnSp>
        <p:nvCxnSpPr>
          <p:cNvPr id="23" name="直線矢印コネクタ 22"/>
          <p:cNvCxnSpPr/>
          <p:nvPr/>
        </p:nvCxnSpPr>
        <p:spPr>
          <a:xfrm>
            <a:off x="4037583" y="4146040"/>
            <a:ext cx="4955407" cy="0"/>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cxnSp>
        <p:nvCxnSpPr>
          <p:cNvPr id="25" name="直線コネクタ 24"/>
          <p:cNvCxnSpPr>
            <a:cxnSpLocks/>
            <a:stCxn id="32" idx="3"/>
          </p:cNvCxnSpPr>
          <p:nvPr/>
        </p:nvCxnSpPr>
        <p:spPr>
          <a:xfrm>
            <a:off x="815447" y="4143664"/>
            <a:ext cx="5208100" cy="2949"/>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26" name="フローチャート: 結合子 50"/>
          <p:cNvSpPr>
            <a:spLocks noChangeAspect="1"/>
          </p:cNvSpPr>
          <p:nvPr/>
        </p:nvSpPr>
        <p:spPr>
          <a:xfrm>
            <a:off x="4230935" y="4092039"/>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2" name="角丸四角形 31"/>
          <p:cNvSpPr/>
          <p:nvPr/>
        </p:nvSpPr>
        <p:spPr>
          <a:xfrm>
            <a:off x="386929" y="3799567"/>
            <a:ext cx="428518" cy="688193"/>
          </a:xfrm>
          <a:prstGeom prst="roundRect">
            <a:avLst/>
          </a:prstGeom>
        </p:spPr>
        <p:style>
          <a:lnRef idx="1">
            <a:schemeClr val="accent2"/>
          </a:lnRef>
          <a:fillRef idx="2">
            <a:schemeClr val="accent2"/>
          </a:fillRef>
          <a:effectRef idx="1">
            <a:schemeClr val="accent2"/>
          </a:effectRef>
          <a:fontRef idx="minor">
            <a:schemeClr val="dk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府</a:t>
            </a:r>
            <a:r>
              <a:rPr kumimoji="1" lang="en-US" altLang="ja-JP"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高校入試</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改革</a:t>
            </a:r>
          </a:p>
        </p:txBody>
      </p:sp>
      <p:sp>
        <p:nvSpPr>
          <p:cNvPr id="33" name="大かっこ 32"/>
          <p:cNvSpPr/>
          <p:nvPr/>
        </p:nvSpPr>
        <p:spPr>
          <a:xfrm>
            <a:off x="4074517" y="4279994"/>
            <a:ext cx="522436" cy="47655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学区撤廃</a:t>
            </a:r>
          </a:p>
        </p:txBody>
      </p:sp>
      <p:sp>
        <p:nvSpPr>
          <p:cNvPr id="35" name="フローチャート: 結合子 50"/>
          <p:cNvSpPr>
            <a:spLocks noChangeAspect="1"/>
          </p:cNvSpPr>
          <p:nvPr/>
        </p:nvSpPr>
        <p:spPr>
          <a:xfrm>
            <a:off x="5314692" y="408966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7" name="大かっこ 36"/>
          <p:cNvSpPr/>
          <p:nvPr/>
        </p:nvSpPr>
        <p:spPr>
          <a:xfrm>
            <a:off x="5113126" y="4260688"/>
            <a:ext cx="525594" cy="92137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絶対評価導入及び</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府内統一ルールによる評価の公平性担保等</a:t>
            </a:r>
          </a:p>
        </p:txBody>
      </p:sp>
      <p:sp>
        <p:nvSpPr>
          <p:cNvPr id="40" name="フローチャート: 結合子 50"/>
          <p:cNvSpPr>
            <a:spLocks noChangeAspect="1"/>
          </p:cNvSpPr>
          <p:nvPr/>
        </p:nvSpPr>
        <p:spPr>
          <a:xfrm>
            <a:off x="5848345" y="409092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1" name="大かっこ 40"/>
          <p:cNvSpPr/>
          <p:nvPr/>
        </p:nvSpPr>
        <p:spPr>
          <a:xfrm>
            <a:off x="5670103" y="4271331"/>
            <a:ext cx="516540" cy="49259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英語入試</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改革</a:t>
            </a:r>
          </a:p>
        </p:txBody>
      </p:sp>
      <p:cxnSp>
        <p:nvCxnSpPr>
          <p:cNvPr id="39" name="直線矢印コネクタ 38"/>
          <p:cNvCxnSpPr/>
          <p:nvPr/>
        </p:nvCxnSpPr>
        <p:spPr>
          <a:xfrm>
            <a:off x="2443298" y="1001746"/>
            <a:ext cx="6575187" cy="2852"/>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cxnSp>
        <p:nvCxnSpPr>
          <p:cNvPr id="42" name="直線コネクタ 41"/>
          <p:cNvCxnSpPr/>
          <p:nvPr/>
        </p:nvCxnSpPr>
        <p:spPr>
          <a:xfrm>
            <a:off x="525254" y="1001745"/>
            <a:ext cx="4027706"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49" name="大かっこ 48"/>
          <p:cNvSpPr/>
          <p:nvPr/>
        </p:nvSpPr>
        <p:spPr>
          <a:xfrm>
            <a:off x="2462348" y="1130627"/>
            <a:ext cx="479803" cy="99927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GLHS</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設置文理学科を</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普通科と併置</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0" name="フローチャート: 結合子 50"/>
          <p:cNvSpPr>
            <a:spLocks noChangeAspect="1"/>
          </p:cNvSpPr>
          <p:nvPr/>
        </p:nvSpPr>
        <p:spPr>
          <a:xfrm>
            <a:off x="2639266" y="94745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8" name="角丸四角形 37"/>
          <p:cNvSpPr/>
          <p:nvPr/>
        </p:nvSpPr>
        <p:spPr>
          <a:xfrm>
            <a:off x="386929" y="921623"/>
            <a:ext cx="428518" cy="705681"/>
          </a:xfrm>
          <a:prstGeom prst="roundRect">
            <a:avLst/>
          </a:prstGeom>
        </p:spPr>
        <p:style>
          <a:lnRef idx="1">
            <a:schemeClr val="accent2"/>
          </a:lnRef>
          <a:fillRef idx="2">
            <a:schemeClr val="accent2"/>
          </a:fillRef>
          <a:effectRef idx="1">
            <a:schemeClr val="accent2"/>
          </a:effectRef>
          <a:fontRef idx="minor">
            <a:schemeClr val="dk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府</a:t>
            </a:r>
            <a:r>
              <a:rPr kumimoji="1" lang="en-US" altLang="ja-JP"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特色ある</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学校づくり</a:t>
            </a:r>
          </a:p>
        </p:txBody>
      </p:sp>
      <p:sp>
        <p:nvSpPr>
          <p:cNvPr id="58" name="大かっこ 57"/>
          <p:cNvSpPr/>
          <p:nvPr/>
        </p:nvSpPr>
        <p:spPr>
          <a:xfrm>
            <a:off x="5127326" y="1130627"/>
            <a:ext cx="518201" cy="61962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文理学科</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のみの募集</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うち</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9" name="フローチャート: 結合子 50"/>
          <p:cNvSpPr>
            <a:spLocks noChangeAspect="1"/>
          </p:cNvSpPr>
          <p:nvPr/>
        </p:nvSpPr>
        <p:spPr>
          <a:xfrm>
            <a:off x="5337518" y="95145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4" name="大かっこ 63"/>
          <p:cNvSpPr/>
          <p:nvPr/>
        </p:nvSpPr>
        <p:spPr>
          <a:xfrm>
            <a:off x="4598776" y="1812991"/>
            <a:ext cx="506694" cy="50577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iBT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授業開始</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5" name="フローチャート: 結合子 50"/>
          <p:cNvSpPr>
            <a:spLocks noChangeAspect="1"/>
          </p:cNvSpPr>
          <p:nvPr/>
        </p:nvSpPr>
        <p:spPr>
          <a:xfrm>
            <a:off x="4750524" y="953708"/>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7" name="大かっこ 66"/>
          <p:cNvSpPr/>
          <p:nvPr/>
        </p:nvSpPr>
        <p:spPr>
          <a:xfrm>
            <a:off x="5147251" y="1823601"/>
            <a:ext cx="498276" cy="64098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iBT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授業開始</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校に</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拡大</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5" name="角丸四角形 44"/>
          <p:cNvSpPr/>
          <p:nvPr/>
        </p:nvSpPr>
        <p:spPr>
          <a:xfrm>
            <a:off x="386929" y="2252863"/>
            <a:ext cx="428518" cy="990590"/>
          </a:xfrm>
          <a:prstGeom prst="roundRect">
            <a:avLst/>
          </a:prstGeom>
        </p:spPr>
        <p:style>
          <a:lnRef idx="1">
            <a:schemeClr val="accent2"/>
          </a:lnRef>
          <a:fillRef idx="2">
            <a:schemeClr val="accent2"/>
          </a:fillRef>
          <a:effectRef idx="1">
            <a:schemeClr val="accent2"/>
          </a:effectRef>
          <a:fontRef idx="minor">
            <a:schemeClr val="dk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府</a:t>
            </a:r>
            <a:r>
              <a:rPr kumimoji="1" lang="en-US" altLang="ja-JP"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府立高校の</a:t>
            </a:r>
            <a:r>
              <a:rPr kumimoji="1" lang="en-US" altLang="ja-JP"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ICT</a:t>
            </a:r>
            <a:r>
              <a:rPr lang="ja-JP" altLang="en-US" sz="900" dirty="0">
                <a:solidFill>
                  <a:prstClr val="black"/>
                </a:solidFill>
                <a:latin typeface="Calibri" panose="020F0502020204030204"/>
                <a:ea typeface="Meiryo UI" panose="020B0604030504040204" pitchFamily="50" charset="-128"/>
              </a:rPr>
              <a:t>環境整備</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endParaRPr>
          </a:p>
        </p:txBody>
      </p:sp>
      <p:sp>
        <p:nvSpPr>
          <p:cNvPr id="46" name="大かっこ 45"/>
          <p:cNvSpPr/>
          <p:nvPr/>
        </p:nvSpPr>
        <p:spPr>
          <a:xfrm>
            <a:off x="7390885" y="2833600"/>
            <a:ext cx="479803" cy="99927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府立高校の普通教室等の無線</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LAN</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環境の整備</a:t>
            </a:r>
          </a:p>
        </p:txBody>
      </p:sp>
      <p:sp>
        <p:nvSpPr>
          <p:cNvPr id="47" name="大かっこ 46"/>
          <p:cNvSpPr/>
          <p:nvPr/>
        </p:nvSpPr>
        <p:spPr>
          <a:xfrm>
            <a:off x="7927527" y="2833600"/>
            <a:ext cx="479803" cy="99927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府立高校の生徒１人１台端末の配備</a:t>
            </a:r>
          </a:p>
        </p:txBody>
      </p:sp>
      <p:sp>
        <p:nvSpPr>
          <p:cNvPr id="53" name="大かっこ 52"/>
          <p:cNvSpPr/>
          <p:nvPr/>
        </p:nvSpPr>
        <p:spPr>
          <a:xfrm>
            <a:off x="8467622" y="2833600"/>
            <a:ext cx="503025" cy="113511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府立高校</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校の普通教室に電子黒板機能付きプロジェクタ等を整備予定</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(2023.3)</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66" name="直線矢印コネクタ 65"/>
          <p:cNvCxnSpPr/>
          <p:nvPr/>
        </p:nvCxnSpPr>
        <p:spPr>
          <a:xfrm>
            <a:off x="7372076" y="2555694"/>
            <a:ext cx="1621079" cy="0"/>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cxnSp>
        <p:nvCxnSpPr>
          <p:cNvPr id="74" name="直線コネクタ 73"/>
          <p:cNvCxnSpPr/>
          <p:nvPr/>
        </p:nvCxnSpPr>
        <p:spPr>
          <a:xfrm flipV="1">
            <a:off x="865586" y="2555694"/>
            <a:ext cx="6794012" cy="4877"/>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31" name="大かっこ 30"/>
          <p:cNvSpPr/>
          <p:nvPr/>
        </p:nvSpPr>
        <p:spPr>
          <a:xfrm>
            <a:off x="6199926" y="1106877"/>
            <a:ext cx="518201" cy="102302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文理学科</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のみの募集</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校すべてに拡大</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3" name="大かっこ 42"/>
          <p:cNvSpPr/>
          <p:nvPr/>
        </p:nvSpPr>
        <p:spPr>
          <a:xfrm>
            <a:off x="8460272" y="1102913"/>
            <a:ext cx="510375" cy="710078"/>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大阪市立高等学校</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校を府に移管</a:t>
            </a:r>
          </a:p>
        </p:txBody>
      </p:sp>
      <p:sp>
        <p:nvSpPr>
          <p:cNvPr id="34" name="大かっこ 33"/>
          <p:cNvSpPr/>
          <p:nvPr/>
        </p:nvSpPr>
        <p:spPr>
          <a:xfrm>
            <a:off x="6234213" y="4260688"/>
            <a:ext cx="516540" cy="49259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追検査</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導入</a:t>
            </a:r>
          </a:p>
        </p:txBody>
      </p:sp>
      <p:sp>
        <p:nvSpPr>
          <p:cNvPr id="48" name="フローチャート: 結合子 50"/>
          <p:cNvSpPr>
            <a:spLocks noChangeAspect="1"/>
          </p:cNvSpPr>
          <p:nvPr/>
        </p:nvSpPr>
        <p:spPr>
          <a:xfrm>
            <a:off x="6404318" y="95145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1" name="フローチャート: 結合子 50"/>
          <p:cNvSpPr>
            <a:spLocks noChangeAspect="1"/>
          </p:cNvSpPr>
          <p:nvPr/>
        </p:nvSpPr>
        <p:spPr>
          <a:xfrm>
            <a:off x="8652218" y="95145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2" name="フローチャート: 結合子 51"/>
          <p:cNvSpPr>
            <a:spLocks noChangeAspect="1"/>
          </p:cNvSpPr>
          <p:nvPr/>
        </p:nvSpPr>
        <p:spPr>
          <a:xfrm>
            <a:off x="8652217" y="248183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4" name="フローチャート: 結合子 53"/>
          <p:cNvSpPr>
            <a:spLocks noChangeAspect="1"/>
          </p:cNvSpPr>
          <p:nvPr/>
        </p:nvSpPr>
        <p:spPr>
          <a:xfrm>
            <a:off x="8080717" y="248183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5" name="フローチャート: 結合子 54"/>
          <p:cNvSpPr>
            <a:spLocks noChangeAspect="1"/>
          </p:cNvSpPr>
          <p:nvPr/>
        </p:nvSpPr>
        <p:spPr>
          <a:xfrm>
            <a:off x="7547317" y="248183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6" name="フローチャート: 結合子 50"/>
          <p:cNvSpPr>
            <a:spLocks noChangeAspect="1"/>
          </p:cNvSpPr>
          <p:nvPr/>
        </p:nvSpPr>
        <p:spPr>
          <a:xfrm>
            <a:off x="6432545" y="409092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cxnSp>
        <p:nvCxnSpPr>
          <p:cNvPr id="60" name="直線コネクタ 59">
            <a:extLst>
              <a:ext uri="{FF2B5EF4-FFF2-40B4-BE49-F238E27FC236}">
                <a16:creationId xmlns:a16="http://schemas.microsoft.com/office/drawing/2014/main" id="{2C4D800B-F748-4947-9415-FB14DAC803B2}"/>
              </a:ext>
            </a:extLst>
          </p:cNvPr>
          <p:cNvCxnSpPr>
            <a:cxnSpLocks/>
          </p:cNvCxnSpPr>
          <p:nvPr/>
        </p:nvCxnSpPr>
        <p:spPr>
          <a:xfrm>
            <a:off x="797468" y="5350557"/>
            <a:ext cx="1087893" cy="4476"/>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61" name="直線矢印コネクタ 60">
            <a:extLst>
              <a:ext uri="{FF2B5EF4-FFF2-40B4-BE49-F238E27FC236}">
                <a16:creationId xmlns:a16="http://schemas.microsoft.com/office/drawing/2014/main" id="{6AFC259F-AACB-49A5-8FC5-98321E0D697C}"/>
              </a:ext>
            </a:extLst>
          </p:cNvPr>
          <p:cNvCxnSpPr>
            <a:cxnSpLocks/>
          </p:cNvCxnSpPr>
          <p:nvPr/>
        </p:nvCxnSpPr>
        <p:spPr>
          <a:xfrm>
            <a:off x="1910643" y="5350557"/>
            <a:ext cx="7082347" cy="0"/>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70" name="角丸四角形 69"/>
          <p:cNvSpPr/>
          <p:nvPr/>
        </p:nvSpPr>
        <p:spPr>
          <a:xfrm>
            <a:off x="386929" y="5193141"/>
            <a:ext cx="428518" cy="1118549"/>
          </a:xfrm>
          <a:prstGeom prst="roundRect">
            <a:avLst/>
          </a:prstGeom>
        </p:spPr>
        <p:style>
          <a:lnRef idx="1">
            <a:schemeClr val="accent2"/>
          </a:lnRef>
          <a:fillRef idx="2">
            <a:schemeClr val="accent2"/>
          </a:fillRef>
          <a:effectRef idx="1">
            <a:schemeClr val="accent2"/>
          </a:effectRef>
          <a:fontRef idx="minor">
            <a:schemeClr val="dk1"/>
          </a:fontRef>
        </p:style>
        <p:txBody>
          <a:bodyPr lIns="36000" tIns="0" rIns="36000" bIns="0" rtlCol="0" anchor="ctr"/>
          <a:lstStyle/>
          <a:p>
            <a:pPr lvl="0" algn="ctr">
              <a:defRPr/>
            </a:pPr>
            <a:r>
              <a:rPr lang="en-US" altLang="ja-JP" sz="900" dirty="0">
                <a:solidFill>
                  <a:prstClr val="black"/>
                </a:solidFill>
                <a:ea typeface="Meiryo UI" panose="020B0604030504040204" pitchFamily="50" charset="-128"/>
              </a:rPr>
              <a:t>【</a:t>
            </a:r>
            <a:r>
              <a:rPr lang="ja-JP" altLang="en-US" sz="900" dirty="0">
                <a:solidFill>
                  <a:prstClr val="black"/>
                </a:solidFill>
                <a:ea typeface="Meiryo UI" panose="020B0604030504040204" pitchFamily="50" charset="-128"/>
              </a:rPr>
              <a:t>府</a:t>
            </a:r>
            <a:r>
              <a:rPr lang="en-US" altLang="ja-JP" sz="900" dirty="0">
                <a:solidFill>
                  <a:prstClr val="black"/>
                </a:solidFill>
                <a:ea typeface="Meiryo UI" panose="020B0604030504040204" pitchFamily="50" charset="-128"/>
              </a:rPr>
              <a:t>】</a:t>
            </a:r>
          </a:p>
          <a:p>
            <a:pPr lvl="0" algn="ctr">
              <a:defRPr/>
            </a:pPr>
            <a:r>
              <a:rPr lang="ja-JP" altLang="en-US" sz="900" dirty="0">
                <a:solidFill>
                  <a:prstClr val="black"/>
                </a:solidFill>
                <a:ea typeface="Meiryo UI" panose="020B0604030504040204" pitchFamily="50" charset="-128"/>
              </a:rPr>
              <a:t>私立高校等授業料の無償化</a:t>
            </a:r>
          </a:p>
        </p:txBody>
      </p:sp>
      <p:sp>
        <p:nvSpPr>
          <p:cNvPr id="71" name="大かっこ 70"/>
          <p:cNvSpPr/>
          <p:nvPr/>
        </p:nvSpPr>
        <p:spPr>
          <a:xfrm>
            <a:off x="1911876" y="5446281"/>
            <a:ext cx="503025" cy="113511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lvl="0" algn="ctr">
              <a:defRPr/>
            </a:pPr>
            <a:r>
              <a:rPr lang="ja-JP" altLang="en-US" sz="800" dirty="0">
                <a:solidFill>
                  <a:prstClr val="black"/>
                </a:solidFill>
                <a:latin typeface="Meiryo UI" panose="020B0604030504040204" pitchFamily="50" charset="-128"/>
                <a:ea typeface="Meiryo UI" panose="020B0604030504040204" pitchFamily="50" charset="-128"/>
              </a:rPr>
              <a:t>公私立</a:t>
            </a:r>
          </a:p>
          <a:p>
            <a:pPr lvl="0" algn="ctr">
              <a:defRPr/>
            </a:pPr>
            <a:r>
              <a:rPr lang="ja-JP" altLang="en-US" sz="800" dirty="0">
                <a:solidFill>
                  <a:prstClr val="black"/>
                </a:solidFill>
                <a:latin typeface="Meiryo UI" panose="020B0604030504040204" pitchFamily="50" charset="-128"/>
                <a:ea typeface="Meiryo UI" panose="020B0604030504040204" pitchFamily="50" charset="-128"/>
              </a:rPr>
              <a:t>高校生</a:t>
            </a:r>
          </a:p>
          <a:p>
            <a:pPr lvl="0" algn="ctr">
              <a:defRPr/>
            </a:pPr>
            <a:r>
              <a:rPr lang="ja-JP" altLang="en-US" sz="800" dirty="0">
                <a:solidFill>
                  <a:prstClr val="black"/>
                </a:solidFill>
                <a:latin typeface="Meiryo UI" panose="020B0604030504040204" pitchFamily="50" charset="-128"/>
                <a:ea typeface="Meiryo UI" panose="020B0604030504040204" pitchFamily="50" charset="-128"/>
              </a:rPr>
              <a:t>ｾｰﾌﾃｨﾈｯﾄ</a:t>
            </a:r>
          </a:p>
          <a:p>
            <a:pPr lvl="0" algn="ctr">
              <a:defRPr/>
            </a:pPr>
            <a:r>
              <a:rPr lang="ja-JP" altLang="en-US" sz="800" dirty="0">
                <a:solidFill>
                  <a:prstClr val="black"/>
                </a:solidFill>
                <a:latin typeface="Meiryo UI" panose="020B0604030504040204" pitchFamily="50" charset="-128"/>
                <a:ea typeface="Meiryo UI" panose="020B0604030504040204" pitchFamily="50" charset="-128"/>
              </a:rPr>
              <a:t>（年収</a:t>
            </a:r>
            <a:r>
              <a:rPr lang="en-US" altLang="ja-JP" sz="800" dirty="0">
                <a:solidFill>
                  <a:prstClr val="black"/>
                </a:solidFill>
                <a:latin typeface="Meiryo UI" panose="020B0604030504040204" pitchFamily="50" charset="-128"/>
                <a:ea typeface="Meiryo UI" panose="020B0604030504040204" pitchFamily="50" charset="-128"/>
              </a:rPr>
              <a:t>350</a:t>
            </a:r>
            <a:r>
              <a:rPr lang="ja-JP" altLang="en-US" sz="800" dirty="0">
                <a:solidFill>
                  <a:prstClr val="black"/>
                </a:solidFill>
                <a:latin typeface="Meiryo UI" panose="020B0604030504040204" pitchFamily="50" charset="-128"/>
                <a:ea typeface="Meiryo UI" panose="020B0604030504040204" pitchFamily="50" charset="-128"/>
              </a:rPr>
              <a:t>万円未満世帯）</a:t>
            </a:r>
          </a:p>
        </p:txBody>
      </p:sp>
      <p:sp>
        <p:nvSpPr>
          <p:cNvPr id="72" name="大かっこ 71"/>
          <p:cNvSpPr/>
          <p:nvPr/>
        </p:nvSpPr>
        <p:spPr>
          <a:xfrm>
            <a:off x="2474312" y="5446281"/>
            <a:ext cx="503025" cy="113511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lvl="0" algn="ctr">
              <a:defRPr/>
            </a:pPr>
            <a:r>
              <a:rPr lang="zh-TW" altLang="en-US" sz="800" dirty="0">
                <a:solidFill>
                  <a:schemeClr val="tx1"/>
                </a:solidFill>
                <a:latin typeface="Meiryo UI" panose="020B0604030504040204" pitchFamily="50" charset="-128"/>
                <a:ea typeface="Meiryo UI" panose="020B0604030504040204" pitchFamily="50" charset="-128"/>
              </a:rPr>
              <a:t>私立高校授業料無償化</a:t>
            </a:r>
          </a:p>
          <a:p>
            <a:pPr lvl="0" algn="ctr">
              <a:defRPr/>
            </a:pPr>
            <a:r>
              <a:rPr lang="zh-TW" altLang="en-US" sz="800" dirty="0">
                <a:solidFill>
                  <a:schemeClr val="tx1"/>
                </a:solidFill>
                <a:latin typeface="Meiryo UI" panose="020B0604030504040204" pitchFamily="50" charset="-128"/>
                <a:ea typeface="Meiryo UI" panose="020B0604030504040204" pitchFamily="50" charset="-128"/>
              </a:rPr>
              <a:t>（年収</a:t>
            </a:r>
            <a:r>
              <a:rPr lang="en-US" altLang="ja-JP" sz="800" dirty="0">
                <a:solidFill>
                  <a:schemeClr val="tx1"/>
                </a:solidFill>
                <a:latin typeface="Meiryo UI" panose="020B0604030504040204" pitchFamily="50" charset="-128"/>
                <a:ea typeface="Meiryo UI" panose="020B0604030504040204" pitchFamily="50" charset="-128"/>
              </a:rPr>
              <a:t>610</a:t>
            </a:r>
            <a:r>
              <a:rPr lang="zh-TW" altLang="en-US" sz="800" dirty="0">
                <a:solidFill>
                  <a:schemeClr val="tx1"/>
                </a:solidFill>
                <a:latin typeface="Meiryo UI" panose="020B0604030504040204" pitchFamily="50" charset="-128"/>
                <a:ea typeface="Meiryo UI" panose="020B0604030504040204" pitchFamily="50" charset="-128"/>
              </a:rPr>
              <a:t>万円未満世帯）</a:t>
            </a:r>
          </a:p>
        </p:txBody>
      </p:sp>
      <p:sp>
        <p:nvSpPr>
          <p:cNvPr id="75" name="大かっこ 74"/>
          <p:cNvSpPr/>
          <p:nvPr/>
        </p:nvSpPr>
        <p:spPr>
          <a:xfrm>
            <a:off x="5129087" y="5446280"/>
            <a:ext cx="503025" cy="121701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lvl="0" algn="ctr">
              <a:defRPr/>
            </a:pPr>
            <a:r>
              <a:rPr lang="zh-TW" altLang="en-US" sz="800" dirty="0">
                <a:solidFill>
                  <a:schemeClr val="tx1"/>
                </a:solidFill>
                <a:latin typeface="Meiryo UI" panose="020B0604030504040204" pitchFamily="50" charset="-128"/>
                <a:ea typeface="Meiryo UI" panose="020B0604030504040204" pitchFamily="50" charset="-128"/>
              </a:rPr>
              <a:t>私立高校授業料無償化制度改正</a:t>
            </a:r>
          </a:p>
          <a:p>
            <a:pPr lvl="0" algn="ctr">
              <a:defRPr/>
            </a:pPr>
            <a:r>
              <a:rPr lang="zh-TW" altLang="en-US" sz="800" dirty="0">
                <a:solidFill>
                  <a:schemeClr val="tx1"/>
                </a:solidFill>
                <a:latin typeface="Meiryo UI" panose="020B0604030504040204" pitchFamily="50" charset="-128"/>
                <a:ea typeface="Meiryo UI" panose="020B0604030504040204" pitchFamily="50" charset="-128"/>
              </a:rPr>
              <a:t>（年収</a:t>
            </a:r>
            <a:r>
              <a:rPr lang="en-US" altLang="ja-JP" sz="800" dirty="0">
                <a:solidFill>
                  <a:schemeClr val="tx1"/>
                </a:solidFill>
                <a:latin typeface="Meiryo UI" panose="020B0604030504040204" pitchFamily="50" charset="-128"/>
                <a:ea typeface="Meiryo UI" panose="020B0604030504040204" pitchFamily="50" charset="-128"/>
              </a:rPr>
              <a:t>590</a:t>
            </a:r>
            <a:r>
              <a:rPr lang="zh-TW" altLang="en-US" sz="800" dirty="0">
                <a:solidFill>
                  <a:schemeClr val="tx1"/>
                </a:solidFill>
                <a:latin typeface="Meiryo UI" panose="020B0604030504040204" pitchFamily="50" charset="-128"/>
                <a:ea typeface="Meiryo UI" panose="020B0604030504040204" pitchFamily="50" charset="-128"/>
              </a:rPr>
              <a:t>万円未満世帯）</a:t>
            </a:r>
          </a:p>
        </p:txBody>
      </p:sp>
      <p:sp>
        <p:nvSpPr>
          <p:cNvPr id="76" name="大かっこ 75"/>
          <p:cNvSpPr/>
          <p:nvPr/>
        </p:nvSpPr>
        <p:spPr>
          <a:xfrm>
            <a:off x="6835087" y="5389418"/>
            <a:ext cx="503025" cy="133003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lvl="0" algn="ctr">
              <a:defRPr/>
            </a:pPr>
            <a:r>
              <a:rPr lang="zh-TW" altLang="en-US" sz="800" dirty="0">
                <a:solidFill>
                  <a:schemeClr val="tx1"/>
                </a:solidFill>
                <a:latin typeface="Meiryo UI" panose="020B0604030504040204" pitchFamily="50" charset="-128"/>
                <a:ea typeface="Meiryo UI" panose="020B0604030504040204" pitchFamily="50" charset="-128"/>
              </a:rPr>
              <a:t>私立高校授業料無償化制度改正</a:t>
            </a:r>
          </a:p>
          <a:p>
            <a:pPr lvl="0" algn="ctr">
              <a:defRPr/>
            </a:pPr>
            <a:r>
              <a:rPr lang="zh-TW" altLang="en-US" sz="800" dirty="0">
                <a:solidFill>
                  <a:schemeClr val="tx1"/>
                </a:solidFill>
                <a:latin typeface="Meiryo UI" panose="020B0604030504040204" pitchFamily="50" charset="-128"/>
                <a:ea typeface="Meiryo UI" panose="020B0604030504040204" pitchFamily="50" charset="-128"/>
              </a:rPr>
              <a:t>（年収</a:t>
            </a:r>
            <a:r>
              <a:rPr lang="en-US" altLang="ja-JP" sz="800" dirty="0">
                <a:solidFill>
                  <a:schemeClr val="tx1"/>
                </a:solidFill>
                <a:latin typeface="Meiryo UI" panose="020B0604030504040204" pitchFamily="50" charset="-128"/>
                <a:ea typeface="Meiryo UI" panose="020B0604030504040204" pitchFamily="50" charset="-128"/>
              </a:rPr>
              <a:t>800</a:t>
            </a:r>
            <a:r>
              <a:rPr lang="zh-TW" altLang="en-US" sz="800" dirty="0">
                <a:solidFill>
                  <a:schemeClr val="tx1"/>
                </a:solidFill>
                <a:latin typeface="Meiryo UI" panose="020B0604030504040204" pitchFamily="50" charset="-128"/>
                <a:ea typeface="Meiryo UI" panose="020B0604030504040204" pitchFamily="50" charset="-128"/>
              </a:rPr>
              <a:t>万円未満世帯）</a:t>
            </a:r>
            <a:endParaRPr lang="en-US" altLang="zh-TW" sz="800" dirty="0">
              <a:solidFill>
                <a:schemeClr val="tx1"/>
              </a:solidFill>
              <a:latin typeface="Meiryo UI" panose="020B0604030504040204" pitchFamily="50" charset="-128"/>
              <a:ea typeface="Meiryo UI" panose="020B0604030504040204" pitchFamily="50" charset="-128"/>
            </a:endParaRPr>
          </a:p>
          <a:p>
            <a:pPr algn="ctr">
              <a:defRPr/>
            </a:pPr>
            <a:r>
              <a:rPr lang="ja-JP" altLang="en-US" sz="800" dirty="0">
                <a:solidFill>
                  <a:schemeClr val="tx1"/>
                </a:solidFill>
                <a:latin typeface="Meiryo UI" panose="020B0604030504040204" pitchFamily="50" charset="-128"/>
                <a:ea typeface="Meiryo UI" panose="020B0604030504040204" pitchFamily="50" charset="-128"/>
              </a:rPr>
              <a:t>（子ども</a:t>
            </a:r>
            <a:r>
              <a:rPr lang="en-US" altLang="ja-JP" sz="800" dirty="0">
                <a:solidFill>
                  <a:schemeClr val="tx1"/>
                </a:solidFill>
                <a:latin typeface="Meiryo UI" panose="020B0604030504040204" pitchFamily="50" charset="-128"/>
                <a:ea typeface="Meiryo UI" panose="020B0604030504040204" pitchFamily="50" charset="-128"/>
              </a:rPr>
              <a:t>3</a:t>
            </a:r>
            <a:r>
              <a:rPr lang="ja-JP" altLang="en-US" sz="800" dirty="0">
                <a:solidFill>
                  <a:schemeClr val="tx1"/>
                </a:solidFill>
                <a:latin typeface="Meiryo UI" panose="020B0604030504040204" pitchFamily="50" charset="-128"/>
                <a:ea typeface="Meiryo UI" panose="020B0604030504040204" pitchFamily="50" charset="-128"/>
              </a:rPr>
              <a:t>人以上の世帯）</a:t>
            </a:r>
            <a:r>
              <a:rPr lang="zh-TW" altLang="en-US" sz="800" dirty="0">
                <a:solidFill>
                  <a:schemeClr val="tx1"/>
                </a:solidFill>
                <a:latin typeface="Meiryo UI" panose="020B0604030504040204" pitchFamily="50" charset="-128"/>
                <a:ea typeface="Meiryo UI" panose="020B0604030504040204" pitchFamily="50" charset="-128"/>
              </a:rPr>
              <a:t>）</a:t>
            </a:r>
          </a:p>
          <a:p>
            <a:pPr lvl="0" algn="ctr">
              <a:defRPr/>
            </a:pPr>
            <a:endParaRPr lang="zh-TW" altLang="en-US" sz="800" dirty="0">
              <a:solidFill>
                <a:schemeClr val="tx1"/>
              </a:solidFill>
              <a:latin typeface="Meiryo UI" panose="020B0604030504040204" pitchFamily="50" charset="-128"/>
              <a:ea typeface="Meiryo UI" panose="020B0604030504040204" pitchFamily="50" charset="-128"/>
            </a:endParaRPr>
          </a:p>
        </p:txBody>
      </p:sp>
      <p:sp>
        <p:nvSpPr>
          <p:cNvPr id="62" name="タイトル 1"/>
          <p:cNvSpPr txBox="1">
            <a:spLocks/>
          </p:cNvSpPr>
          <p:nvPr/>
        </p:nvSpPr>
        <p:spPr>
          <a:xfrm>
            <a:off x="-152399" y="196927"/>
            <a:ext cx="5167745" cy="232563"/>
          </a:xfrm>
          <a:prstGeom prst="rect">
            <a:avLst/>
          </a:prstGeom>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dirty="0">
                <a:latin typeface="Meiryo UI" panose="020B0604030504040204" pitchFamily="50" charset="-128"/>
                <a:ea typeface="Meiryo UI" panose="020B0604030504040204" pitchFamily="50" charset="-128"/>
              </a:rPr>
              <a:t>現役世代への重点投資</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主な改革取組経過</a:t>
            </a:r>
            <a:r>
              <a:rPr lang="en-US" altLang="ja-JP" sz="1800" dirty="0">
                <a:latin typeface="Meiryo UI" panose="020B0604030504040204" pitchFamily="50" charset="-128"/>
                <a:ea typeface="Meiryo UI" panose="020B0604030504040204" pitchFamily="50" charset="-128"/>
              </a:rPr>
              <a:t>】</a:t>
            </a:r>
            <a:endParaRPr lang="ja-JP" altLang="en-US" sz="1800" dirty="0">
              <a:latin typeface="Meiryo UI" panose="020B0604030504040204" pitchFamily="50" charset="-128"/>
              <a:ea typeface="Meiryo UI" panose="020B0604030504040204" pitchFamily="50" charset="-128"/>
            </a:endParaRPr>
          </a:p>
        </p:txBody>
      </p:sp>
      <p:cxnSp>
        <p:nvCxnSpPr>
          <p:cNvPr id="63" name="直線コネクタ 62"/>
          <p:cNvCxnSpPr/>
          <p:nvPr/>
        </p:nvCxnSpPr>
        <p:spPr>
          <a:xfrm>
            <a:off x="145765" y="4796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テキスト ボックス 67"/>
          <p:cNvSpPr txBox="1"/>
          <p:nvPr/>
        </p:nvSpPr>
        <p:spPr>
          <a:xfrm>
            <a:off x="7251312" y="1126292"/>
            <a:ext cx="1031051" cy="261610"/>
          </a:xfrm>
          <a:prstGeom prst="rect">
            <a:avLst/>
          </a:prstGeom>
          <a:solidFill>
            <a:srgbClr val="9999FF"/>
          </a:solidFill>
          <a:ln>
            <a:solidFill>
              <a:srgbClr val="9999FF"/>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ja-JP" altLang="en-US" sz="1100" dirty="0">
                <a:latin typeface="Meiryo UI" panose="020B0604030504040204" pitchFamily="50" charset="-128"/>
                <a:ea typeface="Meiryo UI" panose="020B0604030504040204" pitchFamily="50" charset="-128"/>
              </a:rPr>
              <a:t>点</a:t>
            </a:r>
            <a:r>
              <a:rPr lang="ja-JP" altLang="en-US" sz="1100" dirty="0">
                <a:solidFill>
                  <a:schemeClr val="dk1"/>
                </a:solidFill>
                <a:latin typeface="Meiryo UI" panose="020B0604030504040204" pitchFamily="50" charset="-128"/>
                <a:ea typeface="Meiryo UI" panose="020B0604030504040204" pitchFamily="50" charset="-128"/>
              </a:rPr>
              <a:t>線</a:t>
            </a:r>
            <a:r>
              <a:rPr lang="ja-JP" altLang="en-US" sz="1100" b="1" dirty="0">
                <a:solidFill>
                  <a:schemeClr val="dk1"/>
                </a:solidFill>
                <a:ea typeface="Meiryo UI" panose="020B0604030504040204" pitchFamily="50" charset="-128"/>
              </a:rPr>
              <a:t>：</a:t>
            </a:r>
            <a:r>
              <a:rPr lang="ja-JP" altLang="en-US" sz="1100" dirty="0">
                <a:solidFill>
                  <a:schemeClr val="dk1"/>
                </a:solidFill>
                <a:latin typeface="Meiryo UI" panose="020B0604030504040204" pitchFamily="50" charset="-128"/>
                <a:ea typeface="Meiryo UI" panose="020B0604030504040204" pitchFamily="50" charset="-128"/>
              </a:rPr>
              <a:t>未実施</a:t>
            </a:r>
          </a:p>
        </p:txBody>
      </p:sp>
      <p:sp>
        <p:nvSpPr>
          <p:cNvPr id="69" name="角丸四角形 68"/>
          <p:cNvSpPr/>
          <p:nvPr/>
        </p:nvSpPr>
        <p:spPr>
          <a:xfrm>
            <a:off x="4788252" y="107291"/>
            <a:ext cx="3358221" cy="366911"/>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en-US" altLang="ja-JP" sz="1660" b="1" dirty="0">
                <a:latin typeface="Meiryo UI" panose="020B0604030504040204" pitchFamily="50" charset="-128"/>
                <a:ea typeface="Meiryo UI" panose="020B0604030504040204" pitchFamily="50" charset="-128"/>
              </a:rPr>
              <a:t>(2)</a:t>
            </a:r>
            <a:r>
              <a:rPr lang="ja-JP" altLang="en-US" sz="1660" b="1" dirty="0">
                <a:latin typeface="Meiryo UI" panose="020B0604030504040204" pitchFamily="50" charset="-128"/>
                <a:ea typeface="Meiryo UI" panose="020B0604030504040204" pitchFamily="50" charset="-128"/>
              </a:rPr>
              <a:t> 子どもの学力向上</a:t>
            </a:r>
          </a:p>
        </p:txBody>
      </p:sp>
      <p:sp>
        <p:nvSpPr>
          <p:cNvPr id="5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123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97783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 name="表 72"/>
          <p:cNvGraphicFramePr>
            <a:graphicFrameLocks noGrp="1"/>
          </p:cNvGraphicFramePr>
          <p:nvPr>
            <p:extLst>
              <p:ext uri="{D42A27DB-BD31-4B8C-83A1-F6EECF244321}">
                <p14:modId xmlns:p14="http://schemas.microsoft.com/office/powerpoint/2010/main" val="4286186690"/>
              </p:ext>
            </p:extLst>
          </p:nvPr>
        </p:nvGraphicFramePr>
        <p:xfrm>
          <a:off x="125515" y="552914"/>
          <a:ext cx="8872992" cy="2818247"/>
        </p:xfrm>
        <a:graphic>
          <a:graphicData uri="http://schemas.openxmlformats.org/drawingml/2006/table">
            <a:tbl>
              <a:tblPr firstRow="1" bandRow="1">
                <a:tableStyleId>{5940675A-B579-460E-94D1-54222C63F5DA}</a:tableStyleId>
              </a:tblPr>
              <a:tblGrid>
                <a:gridCol w="230883">
                  <a:extLst>
                    <a:ext uri="{9D8B030D-6E8A-4147-A177-3AD203B41FA5}">
                      <a16:colId xmlns:a16="http://schemas.microsoft.com/office/drawing/2014/main" val="20000"/>
                    </a:ext>
                  </a:extLst>
                </a:gridCol>
                <a:gridCol w="509555">
                  <a:extLst>
                    <a:ext uri="{9D8B030D-6E8A-4147-A177-3AD203B41FA5}">
                      <a16:colId xmlns:a16="http://schemas.microsoft.com/office/drawing/2014/main" val="20001"/>
                    </a:ext>
                  </a:extLst>
                </a:gridCol>
                <a:gridCol w="494049">
                  <a:extLst>
                    <a:ext uri="{9D8B030D-6E8A-4147-A177-3AD203B41FA5}">
                      <a16:colId xmlns:a16="http://schemas.microsoft.com/office/drawing/2014/main" val="20002"/>
                    </a:ext>
                  </a:extLst>
                </a:gridCol>
                <a:gridCol w="539825">
                  <a:extLst>
                    <a:ext uri="{9D8B030D-6E8A-4147-A177-3AD203B41FA5}">
                      <a16:colId xmlns:a16="http://schemas.microsoft.com/office/drawing/2014/main" val="20003"/>
                    </a:ext>
                  </a:extLst>
                </a:gridCol>
                <a:gridCol w="539825">
                  <a:extLst>
                    <a:ext uri="{9D8B030D-6E8A-4147-A177-3AD203B41FA5}">
                      <a16:colId xmlns:a16="http://schemas.microsoft.com/office/drawing/2014/main" val="20004"/>
                    </a:ext>
                  </a:extLst>
                </a:gridCol>
                <a:gridCol w="549296">
                  <a:extLst>
                    <a:ext uri="{9D8B030D-6E8A-4147-A177-3AD203B41FA5}">
                      <a16:colId xmlns:a16="http://schemas.microsoft.com/office/drawing/2014/main" val="20005"/>
                    </a:ext>
                  </a:extLst>
                </a:gridCol>
                <a:gridCol w="497202">
                  <a:extLst>
                    <a:ext uri="{9D8B030D-6E8A-4147-A177-3AD203B41FA5}">
                      <a16:colId xmlns:a16="http://schemas.microsoft.com/office/drawing/2014/main" val="20006"/>
                    </a:ext>
                  </a:extLst>
                </a:gridCol>
                <a:gridCol w="554036">
                  <a:extLst>
                    <a:ext uri="{9D8B030D-6E8A-4147-A177-3AD203B41FA5}">
                      <a16:colId xmlns:a16="http://schemas.microsoft.com/office/drawing/2014/main" val="20007"/>
                    </a:ext>
                  </a:extLst>
                </a:gridCol>
                <a:gridCol w="549296">
                  <a:extLst>
                    <a:ext uri="{9D8B030D-6E8A-4147-A177-3AD203B41FA5}">
                      <a16:colId xmlns:a16="http://schemas.microsoft.com/office/drawing/2014/main" val="20008"/>
                    </a:ext>
                  </a:extLst>
                </a:gridCol>
                <a:gridCol w="520884">
                  <a:extLst>
                    <a:ext uri="{9D8B030D-6E8A-4147-A177-3AD203B41FA5}">
                      <a16:colId xmlns:a16="http://schemas.microsoft.com/office/drawing/2014/main" val="20009"/>
                    </a:ext>
                  </a:extLst>
                </a:gridCol>
                <a:gridCol w="530355">
                  <a:extLst>
                    <a:ext uri="{9D8B030D-6E8A-4147-A177-3AD203B41FA5}">
                      <a16:colId xmlns:a16="http://schemas.microsoft.com/office/drawing/2014/main" val="20010"/>
                    </a:ext>
                  </a:extLst>
                </a:gridCol>
                <a:gridCol w="549296">
                  <a:extLst>
                    <a:ext uri="{9D8B030D-6E8A-4147-A177-3AD203B41FA5}">
                      <a16:colId xmlns:a16="http://schemas.microsoft.com/office/drawing/2014/main" val="20011"/>
                    </a:ext>
                  </a:extLst>
                </a:gridCol>
                <a:gridCol w="570047">
                  <a:extLst>
                    <a:ext uri="{9D8B030D-6E8A-4147-A177-3AD203B41FA5}">
                      <a16:colId xmlns:a16="http://schemas.microsoft.com/office/drawing/2014/main" val="3133547978"/>
                    </a:ext>
                  </a:extLst>
                </a:gridCol>
                <a:gridCol w="591287">
                  <a:extLst>
                    <a:ext uri="{9D8B030D-6E8A-4147-A177-3AD203B41FA5}">
                      <a16:colId xmlns:a16="http://schemas.microsoft.com/office/drawing/2014/main" val="2079521887"/>
                    </a:ext>
                  </a:extLst>
                </a:gridCol>
                <a:gridCol w="549052">
                  <a:extLst>
                    <a:ext uri="{9D8B030D-6E8A-4147-A177-3AD203B41FA5}">
                      <a16:colId xmlns:a16="http://schemas.microsoft.com/office/drawing/2014/main" val="3605861477"/>
                    </a:ext>
                  </a:extLst>
                </a:gridCol>
                <a:gridCol w="553092">
                  <a:extLst>
                    <a:ext uri="{9D8B030D-6E8A-4147-A177-3AD203B41FA5}">
                      <a16:colId xmlns:a16="http://schemas.microsoft.com/office/drawing/2014/main" val="4043263946"/>
                    </a:ext>
                  </a:extLst>
                </a:gridCol>
                <a:gridCol w="545012">
                  <a:extLst>
                    <a:ext uri="{9D8B030D-6E8A-4147-A177-3AD203B41FA5}">
                      <a16:colId xmlns:a16="http://schemas.microsoft.com/office/drawing/2014/main" val="2030744455"/>
                    </a:ext>
                  </a:extLst>
                </a:gridCol>
              </a:tblGrid>
              <a:tr h="307544">
                <a:tc>
                  <a:txBody>
                    <a:bodyPr/>
                    <a:lstStyle/>
                    <a:p>
                      <a:pPr algn="ctr"/>
                      <a:endParaRPr kumimoji="1" lang="ja-JP" altLang="en-US" sz="1700" dirty="0">
                        <a:ea typeface="Meiryo UI" panose="020B0604030504040204" pitchFamily="50" charset="-128"/>
                      </a:endParaRPr>
                    </a:p>
                  </a:txBody>
                  <a:tcPr marT="42203" marB="42203" vert="eaVert"/>
                </a:tc>
                <a:tc>
                  <a:txBody>
                    <a:bodyPr/>
                    <a:lstStyle/>
                    <a:p>
                      <a:pPr algn="ctr"/>
                      <a:r>
                        <a:rPr kumimoji="1" lang="ja-JP" altLang="en-US" sz="1050" dirty="0">
                          <a:solidFill>
                            <a:schemeClr val="bg1"/>
                          </a:solidFill>
                          <a:ea typeface="Meiryo UI" panose="020B0604030504040204" pitchFamily="50" charset="-128"/>
                        </a:rPr>
                        <a:t>年度</a:t>
                      </a: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2008</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2009</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2010</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2011</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2012</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2013</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2014</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2015</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2016</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2017</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2018</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2019</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2020</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2021</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2022</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extLst>
                  <a:ext uri="{0D108BD9-81ED-4DB2-BD59-A6C34878D82A}">
                    <a16:rowId xmlns:a16="http://schemas.microsoft.com/office/drawing/2014/main" val="10000"/>
                  </a:ext>
                </a:extLst>
              </a:tr>
              <a:tr h="2510703">
                <a:tc>
                  <a:txBody>
                    <a:bodyPr/>
                    <a:lstStyle/>
                    <a:p>
                      <a:pPr algn="ctr"/>
                      <a:r>
                        <a:rPr kumimoji="1" lang="ja-JP" altLang="en-US" sz="1500" dirty="0">
                          <a:solidFill>
                            <a:schemeClr val="tx1"/>
                          </a:solidFill>
                          <a:ea typeface="Meiryo UI" panose="020B0604030504040204" pitchFamily="50" charset="-128"/>
                        </a:rPr>
                        <a:t>支援教育</a:t>
                      </a:r>
                    </a:p>
                  </a:txBody>
                  <a:tcPr marT="42203" marB="42203" vert="eaVert" anchor="ctr"/>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noFill/>
                  </a:tcPr>
                </a:tc>
                <a:tc>
                  <a:txBody>
                    <a:bodyPr/>
                    <a:lstStyle/>
                    <a:p>
                      <a:endParaRPr kumimoji="1" lang="ja-JP" altLang="en-US" sz="1700" dirty="0">
                        <a:ea typeface="Meiryo UI" panose="020B0604030504040204" pitchFamily="50" charset="-128"/>
                      </a:endParaRPr>
                    </a:p>
                  </a:txBody>
                  <a:tcPr marT="42203" marB="42203">
                    <a:noFill/>
                  </a:tcPr>
                </a:tc>
                <a:tc>
                  <a:txBody>
                    <a:bodyPr/>
                    <a:lstStyle/>
                    <a:p>
                      <a:endParaRPr kumimoji="1" lang="ja-JP" altLang="en-US" sz="1700" dirty="0">
                        <a:ea typeface="Meiryo UI" panose="020B0604030504040204" pitchFamily="50" charset="-128"/>
                      </a:endParaRPr>
                    </a:p>
                  </a:txBody>
                  <a:tcPr marT="42203" marB="42203">
                    <a:noFill/>
                  </a:tcPr>
                </a:tc>
                <a:tc>
                  <a:txBody>
                    <a:bodyPr/>
                    <a:lstStyle/>
                    <a:p>
                      <a:endParaRPr kumimoji="1" lang="ja-JP" altLang="en-US" sz="1700" dirty="0">
                        <a:ea typeface="Meiryo UI" panose="020B0604030504040204" pitchFamily="50" charset="-128"/>
                      </a:endParaRPr>
                    </a:p>
                  </a:txBody>
                  <a:tcPr marT="42203" marB="42203">
                    <a:noFill/>
                  </a:tcPr>
                </a:tc>
                <a:tc>
                  <a:txBody>
                    <a:bodyPr/>
                    <a:lstStyle/>
                    <a:p>
                      <a:endParaRPr kumimoji="1" lang="ja-JP" altLang="en-US" sz="1700" dirty="0">
                        <a:ea typeface="Meiryo UI" panose="020B0604030504040204" pitchFamily="50" charset="-128"/>
                      </a:endParaRPr>
                    </a:p>
                  </a:txBody>
                  <a:tcPr marT="42203" marB="42203">
                    <a:noFill/>
                  </a:tcPr>
                </a:tc>
                <a:extLst>
                  <a:ext uri="{0D108BD9-81ED-4DB2-BD59-A6C34878D82A}">
                    <a16:rowId xmlns:a16="http://schemas.microsoft.com/office/drawing/2014/main" val="10001"/>
                  </a:ext>
                </a:extLst>
              </a:tr>
            </a:tbl>
          </a:graphicData>
        </a:graphic>
      </p:graphicFrame>
      <p:sp>
        <p:nvSpPr>
          <p:cNvPr id="43" name="大かっこ 42"/>
          <p:cNvSpPr/>
          <p:nvPr/>
        </p:nvSpPr>
        <p:spPr>
          <a:xfrm>
            <a:off x="4548807" y="1382783"/>
            <a:ext cx="554519" cy="77855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支援学校</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新設</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枚方、西浦、むらの</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8" name="大かっこ 47"/>
          <p:cNvSpPr/>
          <p:nvPr/>
        </p:nvSpPr>
        <p:spPr>
          <a:xfrm>
            <a:off x="782087" y="2161336"/>
            <a:ext cx="527121" cy="64500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共生推進教室</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校設置</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(2006)</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6" name="大かっこ 55"/>
          <p:cNvSpPr/>
          <p:nvPr/>
        </p:nvSpPr>
        <p:spPr>
          <a:xfrm>
            <a:off x="1910242" y="2177001"/>
            <a:ext cx="533124" cy="61560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共生推進教室</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校に拡大</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1" name="大かっこ 60"/>
          <p:cNvSpPr/>
          <p:nvPr/>
        </p:nvSpPr>
        <p:spPr>
          <a:xfrm>
            <a:off x="3492822" y="2228973"/>
            <a:ext cx="548982" cy="59352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共生推進教室</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校に拡大</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2" name="大かっこ 61"/>
          <p:cNvSpPr/>
          <p:nvPr/>
        </p:nvSpPr>
        <p:spPr>
          <a:xfrm>
            <a:off x="4041804" y="2227787"/>
            <a:ext cx="536463" cy="58234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共生推進教室</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校に拡大</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3" name="大かっこ 62"/>
          <p:cNvSpPr/>
          <p:nvPr/>
        </p:nvSpPr>
        <p:spPr>
          <a:xfrm>
            <a:off x="4585479" y="2243765"/>
            <a:ext cx="526544" cy="55038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共生推進教室</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校に拡大</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1" name="大かっこ 70"/>
          <p:cNvSpPr/>
          <p:nvPr/>
        </p:nvSpPr>
        <p:spPr>
          <a:xfrm>
            <a:off x="4014026" y="1391730"/>
            <a:ext cx="522436" cy="576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支援学校</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新設</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泉南、</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すながわ</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2" name="大かっこ 71"/>
          <p:cNvSpPr/>
          <p:nvPr/>
        </p:nvSpPr>
        <p:spPr>
          <a:xfrm>
            <a:off x="5111579" y="1389938"/>
            <a:ext cx="510375" cy="72093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大阪市立特別支援学校</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校を府に</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移管</a:t>
            </a:r>
          </a:p>
        </p:txBody>
      </p:sp>
      <p:cxnSp>
        <p:nvCxnSpPr>
          <p:cNvPr id="74" name="直線矢印コネクタ 73"/>
          <p:cNvCxnSpPr/>
          <p:nvPr/>
        </p:nvCxnSpPr>
        <p:spPr>
          <a:xfrm flipV="1">
            <a:off x="784884" y="1248693"/>
            <a:ext cx="8213623" cy="17849"/>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75" name="大かっこ 74"/>
          <p:cNvSpPr/>
          <p:nvPr/>
        </p:nvSpPr>
        <p:spPr>
          <a:xfrm>
            <a:off x="3476473" y="1382783"/>
            <a:ext cx="522138" cy="576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支援学校</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新設</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摂津、</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とりかい</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6" name="フローチャート: 結合子 50"/>
          <p:cNvSpPr>
            <a:spLocks noChangeAspect="1"/>
          </p:cNvSpPr>
          <p:nvPr/>
        </p:nvSpPr>
        <p:spPr>
          <a:xfrm>
            <a:off x="3697671" y="1212180"/>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7" name="角丸四角形 76"/>
          <p:cNvSpPr/>
          <p:nvPr/>
        </p:nvSpPr>
        <p:spPr>
          <a:xfrm>
            <a:off x="369773" y="1105681"/>
            <a:ext cx="415111" cy="865317"/>
          </a:xfrm>
          <a:prstGeom prst="roundRect">
            <a:avLst/>
          </a:prstGeom>
        </p:spPr>
        <p:style>
          <a:lnRef idx="1">
            <a:schemeClr val="accent2"/>
          </a:lnRef>
          <a:fillRef idx="2">
            <a:schemeClr val="accent2"/>
          </a:fillRef>
          <a:effectRef idx="1">
            <a:schemeClr val="accent2"/>
          </a:effectRef>
          <a:fontRef idx="minor">
            <a:schemeClr val="dk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府</a:t>
            </a:r>
            <a:r>
              <a:rPr kumimoji="1" lang="en-US" altLang="ja-JP"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支援教育の充実</a:t>
            </a:r>
          </a:p>
        </p:txBody>
      </p:sp>
      <p:sp>
        <p:nvSpPr>
          <p:cNvPr id="78" name="フローチャート: 結合子 50"/>
          <p:cNvSpPr>
            <a:spLocks noChangeAspect="1"/>
          </p:cNvSpPr>
          <p:nvPr/>
        </p:nvSpPr>
        <p:spPr>
          <a:xfrm>
            <a:off x="4801161" y="1214299"/>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9" name="フローチャート: 結合子 78"/>
          <p:cNvSpPr>
            <a:spLocks noChangeAspect="1"/>
          </p:cNvSpPr>
          <p:nvPr/>
        </p:nvSpPr>
        <p:spPr>
          <a:xfrm>
            <a:off x="1031018" y="120333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0" name="フローチャート: 結合子 79"/>
          <p:cNvSpPr>
            <a:spLocks noChangeAspect="1"/>
          </p:cNvSpPr>
          <p:nvPr/>
        </p:nvSpPr>
        <p:spPr>
          <a:xfrm>
            <a:off x="2061554" y="120333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1" name="大かっこ 80"/>
          <p:cNvSpPr/>
          <p:nvPr/>
        </p:nvSpPr>
        <p:spPr>
          <a:xfrm>
            <a:off x="813968" y="1363215"/>
            <a:ext cx="497861" cy="69015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自立支援コース９校設置</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(2006)</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2" name="フローチャート: 結合子 50"/>
          <p:cNvSpPr>
            <a:spLocks noChangeAspect="1"/>
          </p:cNvSpPr>
          <p:nvPr/>
        </p:nvSpPr>
        <p:spPr>
          <a:xfrm>
            <a:off x="4212991" y="1212423"/>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3" name="フローチャート: 結合子 50"/>
          <p:cNvSpPr>
            <a:spLocks noChangeAspect="1"/>
          </p:cNvSpPr>
          <p:nvPr/>
        </p:nvSpPr>
        <p:spPr>
          <a:xfrm>
            <a:off x="5312767" y="120357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4" name="大かっこ 83"/>
          <p:cNvSpPr/>
          <p:nvPr/>
        </p:nvSpPr>
        <p:spPr>
          <a:xfrm>
            <a:off x="4023704" y="1391730"/>
            <a:ext cx="522436" cy="576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支援学校</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新設</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泉南、</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すながわ</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タイトル 1"/>
          <p:cNvSpPr txBox="1">
            <a:spLocks/>
          </p:cNvSpPr>
          <p:nvPr/>
        </p:nvSpPr>
        <p:spPr>
          <a:xfrm>
            <a:off x="-152399" y="196927"/>
            <a:ext cx="5167745" cy="232563"/>
          </a:xfrm>
          <a:prstGeom prst="rect">
            <a:avLst/>
          </a:prstGeom>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dirty="0">
                <a:latin typeface="Meiryo UI" panose="020B0604030504040204" pitchFamily="50" charset="-128"/>
                <a:ea typeface="Meiryo UI" panose="020B0604030504040204" pitchFamily="50" charset="-128"/>
              </a:rPr>
              <a:t>現役世代への重点投資</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主な改革取組経過</a:t>
            </a:r>
            <a:r>
              <a:rPr lang="en-US" altLang="ja-JP" sz="1800" dirty="0">
                <a:latin typeface="Meiryo UI" panose="020B0604030504040204" pitchFamily="50" charset="-128"/>
                <a:ea typeface="Meiryo UI" panose="020B0604030504040204" pitchFamily="50" charset="-128"/>
              </a:rPr>
              <a:t>】</a:t>
            </a:r>
            <a:endParaRPr lang="ja-JP" altLang="en-US" sz="1800" dirty="0">
              <a:latin typeface="Meiryo UI" panose="020B0604030504040204" pitchFamily="50" charset="-128"/>
              <a:ea typeface="Meiryo UI" panose="020B0604030504040204" pitchFamily="50" charset="-128"/>
            </a:endParaRPr>
          </a:p>
        </p:txBody>
      </p:sp>
      <p:cxnSp>
        <p:nvCxnSpPr>
          <p:cNvPr id="25" name="直線コネクタ 24"/>
          <p:cNvCxnSpPr/>
          <p:nvPr/>
        </p:nvCxnSpPr>
        <p:spPr>
          <a:xfrm>
            <a:off x="145765" y="4796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角丸四角形 25"/>
          <p:cNvSpPr/>
          <p:nvPr/>
        </p:nvSpPr>
        <p:spPr>
          <a:xfrm>
            <a:off x="4788252" y="107291"/>
            <a:ext cx="3358221" cy="366911"/>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en-US" altLang="ja-JP" sz="1660" b="1" dirty="0">
                <a:latin typeface="Meiryo UI" panose="020B0604030504040204" pitchFamily="50" charset="-128"/>
                <a:ea typeface="Meiryo UI" panose="020B0604030504040204" pitchFamily="50" charset="-128"/>
              </a:rPr>
              <a:t>(2)</a:t>
            </a:r>
            <a:r>
              <a:rPr lang="ja-JP" altLang="en-US" sz="1660" b="1" dirty="0">
                <a:latin typeface="Meiryo UI" panose="020B0604030504040204" pitchFamily="50" charset="-128"/>
                <a:ea typeface="Meiryo UI" panose="020B0604030504040204" pitchFamily="50" charset="-128"/>
              </a:rPr>
              <a:t> 子どもの学力向上</a:t>
            </a:r>
          </a:p>
        </p:txBody>
      </p:sp>
      <p:sp>
        <p:nvSpPr>
          <p:cNvPr id="2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124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817881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1514940218"/>
              </p:ext>
            </p:extLst>
          </p:nvPr>
        </p:nvGraphicFramePr>
        <p:xfrm>
          <a:off x="120139" y="615901"/>
          <a:ext cx="8758817" cy="6102399"/>
        </p:xfrm>
        <a:graphic>
          <a:graphicData uri="http://schemas.openxmlformats.org/drawingml/2006/table">
            <a:tbl>
              <a:tblPr>
                <a:tableStyleId>{E8B1032C-EA38-4F05-BA0D-38AFFFC7BED3}</a:tableStyleId>
              </a:tblPr>
              <a:tblGrid>
                <a:gridCol w="237065">
                  <a:extLst>
                    <a:ext uri="{9D8B030D-6E8A-4147-A177-3AD203B41FA5}">
                      <a16:colId xmlns:a16="http://schemas.microsoft.com/office/drawing/2014/main" val="20000"/>
                    </a:ext>
                  </a:extLst>
                </a:gridCol>
                <a:gridCol w="684196">
                  <a:extLst>
                    <a:ext uri="{9D8B030D-6E8A-4147-A177-3AD203B41FA5}">
                      <a16:colId xmlns:a16="http://schemas.microsoft.com/office/drawing/2014/main" val="20001"/>
                    </a:ext>
                  </a:extLst>
                </a:gridCol>
                <a:gridCol w="617603">
                  <a:extLst>
                    <a:ext uri="{9D8B030D-6E8A-4147-A177-3AD203B41FA5}">
                      <a16:colId xmlns:a16="http://schemas.microsoft.com/office/drawing/2014/main" val="20002"/>
                    </a:ext>
                  </a:extLst>
                </a:gridCol>
                <a:gridCol w="802217">
                  <a:extLst>
                    <a:ext uri="{9D8B030D-6E8A-4147-A177-3AD203B41FA5}">
                      <a16:colId xmlns:a16="http://schemas.microsoft.com/office/drawing/2014/main" val="20003"/>
                    </a:ext>
                  </a:extLst>
                </a:gridCol>
                <a:gridCol w="802217">
                  <a:extLst>
                    <a:ext uri="{9D8B030D-6E8A-4147-A177-3AD203B41FA5}">
                      <a16:colId xmlns:a16="http://schemas.microsoft.com/office/drawing/2014/main" val="20004"/>
                    </a:ext>
                  </a:extLst>
                </a:gridCol>
                <a:gridCol w="802217">
                  <a:extLst>
                    <a:ext uri="{9D8B030D-6E8A-4147-A177-3AD203B41FA5}">
                      <a16:colId xmlns:a16="http://schemas.microsoft.com/office/drawing/2014/main" val="20005"/>
                    </a:ext>
                  </a:extLst>
                </a:gridCol>
                <a:gridCol w="1173096">
                  <a:extLst>
                    <a:ext uri="{9D8B030D-6E8A-4147-A177-3AD203B41FA5}">
                      <a16:colId xmlns:a16="http://schemas.microsoft.com/office/drawing/2014/main" val="20006"/>
                    </a:ext>
                  </a:extLst>
                </a:gridCol>
                <a:gridCol w="790575">
                  <a:extLst>
                    <a:ext uri="{9D8B030D-6E8A-4147-A177-3AD203B41FA5}">
                      <a16:colId xmlns:a16="http://schemas.microsoft.com/office/drawing/2014/main" val="20007"/>
                    </a:ext>
                  </a:extLst>
                </a:gridCol>
                <a:gridCol w="781050">
                  <a:extLst>
                    <a:ext uri="{9D8B030D-6E8A-4147-A177-3AD203B41FA5}">
                      <a16:colId xmlns:a16="http://schemas.microsoft.com/office/drawing/2014/main" val="471112895"/>
                    </a:ext>
                  </a:extLst>
                </a:gridCol>
                <a:gridCol w="726894">
                  <a:extLst>
                    <a:ext uri="{9D8B030D-6E8A-4147-A177-3AD203B41FA5}">
                      <a16:colId xmlns:a16="http://schemas.microsoft.com/office/drawing/2014/main" val="490529954"/>
                    </a:ext>
                  </a:extLst>
                </a:gridCol>
                <a:gridCol w="679268">
                  <a:extLst>
                    <a:ext uri="{9D8B030D-6E8A-4147-A177-3AD203B41FA5}">
                      <a16:colId xmlns:a16="http://schemas.microsoft.com/office/drawing/2014/main" val="971994871"/>
                    </a:ext>
                  </a:extLst>
                </a:gridCol>
                <a:gridCol w="662419">
                  <a:extLst>
                    <a:ext uri="{9D8B030D-6E8A-4147-A177-3AD203B41FA5}">
                      <a16:colId xmlns:a16="http://schemas.microsoft.com/office/drawing/2014/main" val="3628262163"/>
                    </a:ext>
                  </a:extLst>
                </a:gridCol>
              </a:tblGrid>
              <a:tr h="598008">
                <a:tc>
                  <a:txBody>
                    <a:bodyPr/>
                    <a:lstStyle/>
                    <a:p>
                      <a:pPr algn="ctr" fontAlgn="ctr"/>
                      <a:r>
                        <a:rPr lang="ja-JP" altLang="en-US" sz="1200" u="none" strike="noStrike" dirty="0">
                          <a:solidFill>
                            <a:schemeClr val="bg1"/>
                          </a:solidFill>
                          <a:effectLst/>
                        </a:rPr>
                        <a:t>　</a:t>
                      </a:r>
                      <a:endParaRPr lang="ja-JP" altLang="en-US" sz="1200" b="0" i="0" u="none" strike="noStrike" dirty="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bg1"/>
                          </a:solidFill>
                          <a:effectLst/>
                          <a:latin typeface="Meiryo UI" panose="020B0604030504040204" pitchFamily="50" charset="-128"/>
                          <a:ea typeface="Meiryo UI" panose="020B0604030504040204" pitchFamily="50" charset="-128"/>
                        </a:rPr>
                        <a:t>年度</a:t>
                      </a: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u="none" strike="noStrike" dirty="0">
                          <a:solidFill>
                            <a:schemeClr val="bg1"/>
                          </a:solidFill>
                          <a:effectLst/>
                        </a:rPr>
                        <a:t>～</a:t>
                      </a:r>
                      <a:r>
                        <a:rPr lang="en-US" altLang="ja-JP" sz="1400" u="none" strike="noStrike" dirty="0">
                          <a:solidFill>
                            <a:schemeClr val="bg1"/>
                          </a:solidFill>
                          <a:effectLst/>
                        </a:rPr>
                        <a:t>2013</a:t>
                      </a:r>
                      <a:endParaRPr lang="ja-JP" altLang="en-US" sz="1400" b="0" i="0" u="none" strike="noStrike" dirty="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algn="ctr" defTabSz="914400" rtl="0" eaLnBrk="1" fontAlgn="ctr" latinLnBrk="0" hangingPunct="1"/>
                      <a:r>
                        <a:rPr kumimoji="1" lang="en-US" altLang="ja-JP" sz="1400" u="none" strike="noStrike" kern="1200" dirty="0">
                          <a:solidFill>
                            <a:schemeClr val="bg1"/>
                          </a:solidFill>
                          <a:effectLst/>
                          <a:latin typeface="+mn-lt"/>
                          <a:ea typeface="+mn-ea"/>
                          <a:cs typeface="+mn-cs"/>
                        </a:rPr>
                        <a:t>2014</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u="none" strike="noStrike" kern="1200" dirty="0">
                          <a:solidFill>
                            <a:schemeClr val="bg1"/>
                          </a:solidFill>
                          <a:effectLst/>
                          <a:latin typeface="+mn-lt"/>
                          <a:ea typeface="+mn-ea"/>
                          <a:cs typeface="+mn-cs"/>
                        </a:rPr>
                        <a:t>2015</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u="none" strike="noStrike" dirty="0">
                          <a:solidFill>
                            <a:schemeClr val="bg1"/>
                          </a:solidFill>
                          <a:effectLst/>
                        </a:rPr>
                        <a:t>2</a:t>
                      </a:r>
                      <a:r>
                        <a:rPr kumimoji="1" lang="en-US" altLang="ja-JP" sz="1400" u="none" strike="noStrike" kern="1200" dirty="0">
                          <a:solidFill>
                            <a:schemeClr val="bg1"/>
                          </a:solidFill>
                          <a:effectLst/>
                          <a:latin typeface="+mn-lt"/>
                          <a:ea typeface="+mn-ea"/>
                          <a:cs typeface="+mn-cs"/>
                        </a:rPr>
                        <a:t>016</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kumimoji="1" lang="en-US" altLang="ja-JP" sz="1400" u="none" strike="noStrike" kern="1200" dirty="0">
                          <a:solidFill>
                            <a:schemeClr val="bg1"/>
                          </a:solidFill>
                          <a:effectLst/>
                          <a:latin typeface="+mn-lt"/>
                          <a:ea typeface="+mn-ea"/>
                          <a:cs typeface="+mn-cs"/>
                        </a:rPr>
                        <a:t>2017</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algn="ctr" defTabSz="914400" rtl="0" eaLnBrk="1" fontAlgn="ctr" latinLnBrk="0" hangingPunct="1"/>
                      <a:r>
                        <a:rPr lang="en-US" altLang="ja-JP" sz="1400" u="none" strike="noStrike" dirty="0">
                          <a:solidFill>
                            <a:schemeClr val="bg1"/>
                          </a:solidFill>
                          <a:effectLst/>
                        </a:rPr>
                        <a:t>2</a:t>
                      </a:r>
                      <a:r>
                        <a:rPr kumimoji="1" lang="en-US" altLang="ja-JP" sz="1400" u="none" strike="noStrike" kern="1200" dirty="0">
                          <a:solidFill>
                            <a:schemeClr val="bg1"/>
                          </a:solidFill>
                          <a:effectLst/>
                          <a:latin typeface="+mn-lt"/>
                          <a:ea typeface="+mn-ea"/>
                          <a:cs typeface="+mn-cs"/>
                        </a:rPr>
                        <a:t>018</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u="none" strike="noStrike" kern="1200" dirty="0">
                          <a:solidFill>
                            <a:schemeClr val="bg1"/>
                          </a:solidFill>
                          <a:effectLst/>
                          <a:latin typeface="+mn-lt"/>
                          <a:ea typeface="+mn-ea"/>
                          <a:cs typeface="+mn-cs"/>
                        </a:rPr>
                        <a:t>2019</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u="none" strike="noStrike" dirty="0">
                          <a:solidFill>
                            <a:schemeClr val="bg1"/>
                          </a:solidFill>
                          <a:effectLst/>
                        </a:rPr>
                        <a:t>2020</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kumimoji="1" lang="en-US" altLang="ja-JP" sz="1400" u="none" strike="noStrike" kern="1200" dirty="0">
                          <a:solidFill>
                            <a:schemeClr val="bg1"/>
                          </a:solidFill>
                          <a:effectLst/>
                          <a:latin typeface="+mn-lt"/>
                          <a:ea typeface="+mn-ea"/>
                          <a:cs typeface="+mn-cs"/>
                        </a:rPr>
                        <a:t>2021</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algn="ctr" defTabSz="914400" rtl="0" eaLnBrk="1" fontAlgn="ctr" latinLnBrk="0" hangingPunct="1"/>
                      <a:r>
                        <a:rPr lang="en-US" altLang="ja-JP" sz="1400" u="none" strike="noStrike" dirty="0">
                          <a:solidFill>
                            <a:schemeClr val="bg1"/>
                          </a:solidFill>
                          <a:effectLst/>
                        </a:rPr>
                        <a:t>2022</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extLst>
                  <a:ext uri="{0D108BD9-81ED-4DB2-BD59-A6C34878D82A}">
                    <a16:rowId xmlns:a16="http://schemas.microsoft.com/office/drawing/2014/main" val="10000"/>
                  </a:ext>
                </a:extLst>
              </a:tr>
              <a:tr h="550439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1" dirty="0">
                          <a:latin typeface="Meiryo UI" panose="020B0604030504040204" pitchFamily="50" charset="-128"/>
                          <a:ea typeface="Meiryo UI" panose="020B0604030504040204" pitchFamily="50" charset="-128"/>
                        </a:rPr>
                        <a:t>（１）子どもの貧困対策</a:t>
                      </a:r>
                      <a:endParaRPr kumimoji="1" lang="en-US" altLang="ja-JP" sz="1400" b="1" dirty="0">
                        <a:latin typeface="Meiryo UI" panose="020B0604030504040204" pitchFamily="50" charset="-128"/>
                        <a:ea typeface="Meiryo UI" panose="020B0604030504040204" pitchFamily="50" charset="-128"/>
                      </a:endParaRPr>
                    </a:p>
                  </a:txBody>
                  <a:tcPr marL="9363" marR="9363" marT="9363" marB="0" vert="eaVert"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a16="http://schemas.microsoft.com/office/drawing/2014/main" val="10001"/>
                  </a:ext>
                </a:extLst>
              </a:tr>
            </a:tbl>
          </a:graphicData>
        </a:graphic>
      </p:graphicFrame>
      <p:sp>
        <p:nvSpPr>
          <p:cNvPr id="134" name="角丸四角形 133"/>
          <p:cNvSpPr/>
          <p:nvPr/>
        </p:nvSpPr>
        <p:spPr>
          <a:xfrm>
            <a:off x="419042" y="2099818"/>
            <a:ext cx="538100" cy="423707"/>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a:solidFill>
                  <a:schemeClr val="tx1"/>
                </a:solidFill>
                <a:ea typeface="Meiryo UI" panose="020B0604030504040204" pitchFamily="50" charset="-128"/>
              </a:rPr>
              <a:t>国</a:t>
            </a:r>
          </a:p>
        </p:txBody>
      </p:sp>
      <p:cxnSp>
        <p:nvCxnSpPr>
          <p:cNvPr id="135" name="直線コネクタ 134"/>
          <p:cNvCxnSpPr/>
          <p:nvPr/>
        </p:nvCxnSpPr>
        <p:spPr>
          <a:xfrm>
            <a:off x="361950" y="2924175"/>
            <a:ext cx="8505825" cy="0"/>
          </a:xfrm>
          <a:prstGeom prst="line">
            <a:avLst/>
          </a:prstGeom>
          <a:ln w="3175">
            <a:solidFill>
              <a:schemeClr val="accent6">
                <a:lumMod val="40000"/>
                <a:lumOff val="60000"/>
              </a:schemeClr>
            </a:solidFill>
            <a:prstDash val="solid"/>
          </a:ln>
        </p:spPr>
        <p:style>
          <a:lnRef idx="1">
            <a:schemeClr val="dk1"/>
          </a:lnRef>
          <a:fillRef idx="0">
            <a:schemeClr val="dk1"/>
          </a:fillRef>
          <a:effectRef idx="0">
            <a:schemeClr val="dk1"/>
          </a:effectRef>
          <a:fontRef idx="minor">
            <a:schemeClr val="tx1"/>
          </a:fontRef>
        </p:style>
      </p:cxnSp>
      <p:sp>
        <p:nvSpPr>
          <p:cNvPr id="138" name="角丸四角形 137"/>
          <p:cNvSpPr/>
          <p:nvPr/>
        </p:nvSpPr>
        <p:spPr>
          <a:xfrm>
            <a:off x="391856" y="3920207"/>
            <a:ext cx="545398" cy="423707"/>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a:solidFill>
                  <a:schemeClr val="tx1"/>
                </a:solidFill>
                <a:ea typeface="Meiryo UI" panose="020B0604030504040204" pitchFamily="50" charset="-128"/>
              </a:rPr>
              <a:t>大阪府</a:t>
            </a:r>
          </a:p>
        </p:txBody>
      </p:sp>
      <p:cxnSp>
        <p:nvCxnSpPr>
          <p:cNvPr id="41" name="直線コネクタ 40"/>
          <p:cNvCxnSpPr/>
          <p:nvPr/>
        </p:nvCxnSpPr>
        <p:spPr>
          <a:xfrm>
            <a:off x="1314974" y="1227500"/>
            <a:ext cx="7524000" cy="0"/>
          </a:xfrm>
          <a:prstGeom prst="line">
            <a:avLst/>
          </a:prstGeom>
          <a:ln w="3175">
            <a:solidFill>
              <a:schemeClr val="accent6">
                <a:lumMod val="40000"/>
                <a:lumOff val="60000"/>
              </a:schemeClr>
            </a:solidFill>
            <a:prstDash val="solid"/>
          </a:ln>
        </p:spPr>
        <p:style>
          <a:lnRef idx="1">
            <a:schemeClr val="dk1"/>
          </a:lnRef>
          <a:fillRef idx="0">
            <a:schemeClr val="dk1"/>
          </a:fillRef>
          <a:effectRef idx="0">
            <a:schemeClr val="dk1"/>
          </a:effectRef>
          <a:fontRef idx="minor">
            <a:schemeClr val="tx1"/>
          </a:fontRef>
        </p:style>
      </p:cxnSp>
      <p:cxnSp>
        <p:nvCxnSpPr>
          <p:cNvPr id="40" name="直線矢印コネクタ 39"/>
          <p:cNvCxnSpPr/>
          <p:nvPr/>
        </p:nvCxnSpPr>
        <p:spPr>
          <a:xfrm flipV="1">
            <a:off x="1340225" y="1367947"/>
            <a:ext cx="7505090" cy="1618"/>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cxnSp>
        <p:nvCxnSpPr>
          <p:cNvPr id="141" name="直線コネクタ 140"/>
          <p:cNvCxnSpPr/>
          <p:nvPr/>
        </p:nvCxnSpPr>
        <p:spPr>
          <a:xfrm>
            <a:off x="1053084" y="1367528"/>
            <a:ext cx="1135626"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146" name="大かっこ 145"/>
          <p:cNvSpPr/>
          <p:nvPr/>
        </p:nvSpPr>
        <p:spPr>
          <a:xfrm>
            <a:off x="1059554" y="1438275"/>
            <a:ext cx="561343" cy="14514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1000" dirty="0">
                <a:latin typeface="Meiryo UI" panose="020B0604030504040204" pitchFamily="50" charset="-128"/>
                <a:ea typeface="Meiryo UI" panose="020B0604030504040204" pitchFamily="50" charset="-128"/>
              </a:rPr>
              <a:t>「子どもの貧困対策の推進に関する法律」施行</a:t>
            </a:r>
            <a:endParaRPr lang="en-US" altLang="ja-JP" sz="1000" dirty="0">
              <a:latin typeface="Meiryo UI" panose="020B0604030504040204" pitchFamily="50" charset="-128"/>
              <a:ea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rPr>
              <a:t>(2014</a:t>
            </a:r>
            <a:r>
              <a:rPr lang="ja-JP" altLang="en-US" sz="1000" dirty="0">
                <a:latin typeface="Meiryo UI" panose="020B0604030504040204" pitchFamily="50" charset="-128"/>
                <a:ea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rPr>
              <a:t>)</a:t>
            </a:r>
          </a:p>
        </p:txBody>
      </p:sp>
      <p:sp>
        <p:nvSpPr>
          <p:cNvPr id="50" name="大かっこ 49"/>
          <p:cNvSpPr/>
          <p:nvPr/>
        </p:nvSpPr>
        <p:spPr>
          <a:xfrm>
            <a:off x="1685926" y="1428751"/>
            <a:ext cx="743698" cy="102235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1000" dirty="0">
                <a:latin typeface="Meiryo UI" panose="020B0604030504040204" pitchFamily="50" charset="-128"/>
                <a:ea typeface="Meiryo UI" panose="020B0604030504040204" pitchFamily="50" charset="-128"/>
              </a:rPr>
              <a:t>「子供の貧困対策に関する大綱」策定</a:t>
            </a:r>
            <a:endParaRPr lang="en-US" altLang="ja-JP" sz="1000" dirty="0">
              <a:latin typeface="Meiryo UI" panose="020B0604030504040204" pitchFamily="50" charset="-128"/>
              <a:ea typeface="Meiryo UI" panose="020B0604030504040204" pitchFamily="50" charset="-128"/>
            </a:endParaRPr>
          </a:p>
        </p:txBody>
      </p:sp>
      <p:sp>
        <p:nvSpPr>
          <p:cNvPr id="88" name="テキスト ボックス 87"/>
          <p:cNvSpPr txBox="1"/>
          <p:nvPr/>
        </p:nvSpPr>
        <p:spPr>
          <a:xfrm>
            <a:off x="8271097" y="1462554"/>
            <a:ext cx="607859" cy="430887"/>
          </a:xfrm>
          <a:prstGeom prst="rect">
            <a:avLst/>
          </a:prstGeom>
          <a:solidFill>
            <a:srgbClr val="9999FF"/>
          </a:solidFill>
          <a:ln>
            <a:solidFill>
              <a:srgbClr val="9999FF"/>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ja-JP" altLang="en-US" sz="1100" dirty="0">
                <a:latin typeface="Meiryo UI" panose="020B0604030504040204" pitchFamily="50" charset="-128"/>
                <a:ea typeface="Meiryo UI" panose="020B0604030504040204" pitchFamily="50" charset="-128"/>
              </a:rPr>
              <a:t>点</a:t>
            </a:r>
            <a:r>
              <a:rPr lang="ja-JP" altLang="en-US" sz="1100" dirty="0">
                <a:solidFill>
                  <a:schemeClr val="dk1"/>
                </a:solidFill>
                <a:latin typeface="Meiryo UI" panose="020B0604030504040204" pitchFamily="50" charset="-128"/>
                <a:ea typeface="Meiryo UI" panose="020B0604030504040204" pitchFamily="50" charset="-128"/>
              </a:rPr>
              <a:t>線</a:t>
            </a:r>
            <a:r>
              <a:rPr lang="ja-JP" altLang="en-US" sz="1100" b="1" dirty="0">
                <a:solidFill>
                  <a:schemeClr val="dk1"/>
                </a:solidFill>
                <a:ea typeface="Meiryo UI" panose="020B0604030504040204" pitchFamily="50" charset="-128"/>
              </a:rPr>
              <a:t>：</a:t>
            </a:r>
            <a:endParaRPr lang="en-US" altLang="ja-JP" sz="1100" b="1" dirty="0">
              <a:solidFill>
                <a:schemeClr val="dk1"/>
              </a:solidFill>
              <a:ea typeface="Meiryo UI" panose="020B0604030504040204" pitchFamily="50" charset="-128"/>
            </a:endParaRPr>
          </a:p>
          <a:p>
            <a:pPr algn="ctr"/>
            <a:r>
              <a:rPr lang="ja-JP" altLang="en-US" sz="1100" dirty="0">
                <a:solidFill>
                  <a:schemeClr val="dk1"/>
                </a:solidFill>
                <a:latin typeface="Meiryo UI" panose="020B0604030504040204" pitchFamily="50" charset="-128"/>
                <a:ea typeface="Meiryo UI" panose="020B0604030504040204" pitchFamily="50" charset="-128"/>
              </a:rPr>
              <a:t>未実施</a:t>
            </a:r>
          </a:p>
        </p:txBody>
      </p:sp>
      <p:sp>
        <p:nvSpPr>
          <p:cNvPr id="72" name="大かっこ 71"/>
          <p:cNvSpPr/>
          <p:nvPr/>
        </p:nvSpPr>
        <p:spPr>
          <a:xfrm>
            <a:off x="4087280" y="3148148"/>
            <a:ext cx="1107020" cy="62375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000" dirty="0">
                <a:solidFill>
                  <a:schemeClr val="tx1"/>
                </a:solidFill>
                <a:latin typeface="Meiryo UI" panose="020B0604030504040204" pitchFamily="50" charset="-128"/>
                <a:ea typeface="Meiryo UI" panose="020B0604030504040204" pitchFamily="50" charset="-128"/>
              </a:rPr>
              <a:t>「子どもの貧困対策に係る具体的取組」をとりまとめ</a:t>
            </a:r>
            <a:endParaRPr lang="en-US" altLang="ja-JP" sz="1000" dirty="0">
              <a:solidFill>
                <a:schemeClr val="tx1"/>
              </a:solidFill>
              <a:latin typeface="Meiryo UI" panose="020B0604030504040204" pitchFamily="50" charset="-128"/>
              <a:ea typeface="Meiryo UI" panose="020B0604030504040204" pitchFamily="50" charset="-128"/>
            </a:endParaRPr>
          </a:p>
        </p:txBody>
      </p:sp>
      <p:cxnSp>
        <p:nvCxnSpPr>
          <p:cNvPr id="36" name="直線矢印コネクタ 35"/>
          <p:cNvCxnSpPr/>
          <p:nvPr/>
        </p:nvCxnSpPr>
        <p:spPr>
          <a:xfrm flipV="1">
            <a:off x="2043075" y="3060264"/>
            <a:ext cx="6781881" cy="10604"/>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cxnSp>
        <p:nvCxnSpPr>
          <p:cNvPr id="37" name="直線コネクタ 36"/>
          <p:cNvCxnSpPr/>
          <p:nvPr/>
        </p:nvCxnSpPr>
        <p:spPr>
          <a:xfrm flipV="1">
            <a:off x="1070066" y="3072656"/>
            <a:ext cx="1066139" cy="10604"/>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39" name="大かっこ 38"/>
          <p:cNvSpPr/>
          <p:nvPr/>
        </p:nvSpPr>
        <p:spPr>
          <a:xfrm>
            <a:off x="1679855" y="3175161"/>
            <a:ext cx="750395" cy="139197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000" dirty="0">
                <a:solidFill>
                  <a:schemeClr val="tx1"/>
                </a:solidFill>
                <a:latin typeface="Meiryo UI" panose="020B0604030504040204" pitchFamily="50" charset="-128"/>
                <a:ea typeface="Meiryo UI" panose="020B0604030504040204" pitchFamily="50" charset="-128"/>
              </a:rPr>
              <a:t>子どもの貧困対策の推進に関する法律に基づく都道府県計画を策定</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43" name="フローチャート: 結合子 58"/>
          <p:cNvSpPr>
            <a:spLocks noChangeAspect="1"/>
          </p:cNvSpPr>
          <p:nvPr/>
        </p:nvSpPr>
        <p:spPr>
          <a:xfrm>
            <a:off x="3591399" y="3016473"/>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4" name="大かっこ 43"/>
          <p:cNvSpPr/>
          <p:nvPr/>
        </p:nvSpPr>
        <p:spPr>
          <a:xfrm>
            <a:off x="3286885" y="3189685"/>
            <a:ext cx="763992" cy="338093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000" dirty="0">
                <a:solidFill>
                  <a:schemeClr val="tx1"/>
                </a:solidFill>
                <a:latin typeface="Meiryo UI" panose="020B0604030504040204" pitchFamily="50" charset="-128"/>
                <a:ea typeface="Meiryo UI" panose="020B0604030504040204" pitchFamily="50" charset="-128"/>
              </a:rPr>
              <a:t>「子どもの生活に関する実態調査」を府市で実施</a:t>
            </a:r>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46" name="大かっこ 45"/>
          <p:cNvSpPr/>
          <p:nvPr/>
        </p:nvSpPr>
        <p:spPr>
          <a:xfrm>
            <a:off x="4074217" y="4452312"/>
            <a:ext cx="1107383" cy="475288"/>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000" dirty="0">
                <a:solidFill>
                  <a:schemeClr val="tx1"/>
                </a:solidFill>
                <a:latin typeface="Meiryo UI" panose="020B0604030504040204" pitchFamily="50" charset="-128"/>
                <a:ea typeface="Meiryo UI" panose="020B0604030504040204" pitchFamily="50" charset="-128"/>
              </a:rPr>
              <a:t>子ども輝く</a:t>
            </a:r>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未来基金設置</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48" name="大かっこ 47"/>
          <p:cNvSpPr/>
          <p:nvPr/>
        </p:nvSpPr>
        <p:spPr>
          <a:xfrm>
            <a:off x="5258831" y="3178658"/>
            <a:ext cx="747766" cy="83595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000" dirty="0">
                <a:latin typeface="Meiryo UI" panose="020B0604030504040204" pitchFamily="50" charset="-128"/>
                <a:ea typeface="Meiryo UI" panose="020B0604030504040204" pitchFamily="50" charset="-128"/>
              </a:rPr>
              <a:t>緊急対策事業費補助金を創設</a:t>
            </a:r>
            <a:endParaRPr lang="en-US" altLang="ja-JP" sz="1000" dirty="0">
              <a:latin typeface="Meiryo UI" panose="020B0604030504040204" pitchFamily="50" charset="-128"/>
              <a:ea typeface="Meiryo UI" panose="020B0604030504040204" pitchFamily="50" charset="-128"/>
            </a:endParaRPr>
          </a:p>
        </p:txBody>
      </p:sp>
      <p:sp>
        <p:nvSpPr>
          <p:cNvPr id="66" name="大かっこ 65"/>
          <p:cNvSpPr/>
          <p:nvPr/>
        </p:nvSpPr>
        <p:spPr>
          <a:xfrm>
            <a:off x="4074217" y="3796848"/>
            <a:ext cx="1120083" cy="62275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000" dirty="0">
                <a:latin typeface="Meiryo UI" panose="020B0604030504040204" pitchFamily="50" charset="-128"/>
                <a:ea typeface="Meiryo UI" panose="020B0604030504040204" pitchFamily="50" charset="-128"/>
              </a:rPr>
              <a:t>子どもの未来応援ネットワークモデル事業</a:t>
            </a:r>
            <a:endParaRPr lang="en-US" altLang="ja-JP" sz="1000" dirty="0">
              <a:latin typeface="Meiryo UI" panose="020B0604030504040204" pitchFamily="50" charset="-128"/>
              <a:ea typeface="Meiryo UI" panose="020B0604030504040204" pitchFamily="50" charset="-128"/>
            </a:endParaRPr>
          </a:p>
        </p:txBody>
      </p:sp>
      <p:sp>
        <p:nvSpPr>
          <p:cNvPr id="70" name="大かっこ 69"/>
          <p:cNvSpPr/>
          <p:nvPr/>
        </p:nvSpPr>
        <p:spPr>
          <a:xfrm>
            <a:off x="2483037" y="3188311"/>
            <a:ext cx="748773" cy="105377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000" dirty="0">
                <a:latin typeface="Meiryo UI" panose="020B0604030504040204" pitchFamily="50" charset="-128"/>
                <a:ea typeface="Meiryo UI" panose="020B0604030504040204" pitchFamily="50" charset="-128"/>
              </a:rPr>
              <a:t>新子育て支援交付金による市町村支援</a:t>
            </a:r>
            <a:endParaRPr lang="en-US" altLang="ja-JP" sz="1000" dirty="0">
              <a:latin typeface="Meiryo UI" panose="020B0604030504040204" pitchFamily="50" charset="-128"/>
              <a:ea typeface="Meiryo UI" panose="020B0604030504040204" pitchFamily="50" charset="-128"/>
            </a:endParaRPr>
          </a:p>
        </p:txBody>
      </p:sp>
      <p:sp>
        <p:nvSpPr>
          <p:cNvPr id="71" name="フローチャート: 結合子 58"/>
          <p:cNvSpPr>
            <a:spLocks noChangeAspect="1"/>
          </p:cNvSpPr>
          <p:nvPr/>
        </p:nvSpPr>
        <p:spPr>
          <a:xfrm>
            <a:off x="4595214" y="3011952"/>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36" name="角丸四角形 135"/>
          <p:cNvSpPr/>
          <p:nvPr/>
        </p:nvSpPr>
        <p:spPr>
          <a:xfrm>
            <a:off x="391856" y="5671102"/>
            <a:ext cx="592473" cy="423707"/>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a:solidFill>
                  <a:schemeClr val="tx1"/>
                </a:solidFill>
                <a:ea typeface="Meiryo UI" panose="020B0604030504040204" pitchFamily="50" charset="-128"/>
              </a:rPr>
              <a:t>大阪市</a:t>
            </a:r>
          </a:p>
        </p:txBody>
      </p:sp>
      <p:sp>
        <p:nvSpPr>
          <p:cNvPr id="53" name="大かっこ 52"/>
          <p:cNvSpPr/>
          <p:nvPr/>
        </p:nvSpPr>
        <p:spPr>
          <a:xfrm>
            <a:off x="1669801" y="5176868"/>
            <a:ext cx="733932" cy="141217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1000" dirty="0">
                <a:latin typeface="Meiryo UI" panose="020B0604030504040204" pitchFamily="50" charset="-128"/>
                <a:ea typeface="Meiryo UI" panose="020B0604030504040204" pitchFamily="50" charset="-128"/>
              </a:rPr>
              <a:t>「大阪市こども・子育て支援計画」に「子どもの貧困」を主な課題として新たに記載</a:t>
            </a:r>
            <a:endParaRPr lang="en-US" altLang="ja-JP" sz="1000" dirty="0">
              <a:latin typeface="Meiryo UI" panose="020B0604030504040204" pitchFamily="50" charset="-128"/>
              <a:ea typeface="Meiryo UI" panose="020B0604030504040204" pitchFamily="50" charset="-128"/>
            </a:endParaRPr>
          </a:p>
        </p:txBody>
      </p:sp>
      <p:sp>
        <p:nvSpPr>
          <p:cNvPr id="54" name="大かっこ 53"/>
          <p:cNvSpPr/>
          <p:nvPr/>
        </p:nvSpPr>
        <p:spPr>
          <a:xfrm>
            <a:off x="2490735" y="5180130"/>
            <a:ext cx="748773" cy="111502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1000" dirty="0">
                <a:latin typeface="Meiryo UI" panose="020B0604030504040204" pitchFamily="50" charset="-128"/>
                <a:ea typeface="Meiryo UI" panose="020B0604030504040204" pitchFamily="50" charset="-128"/>
              </a:rPr>
              <a:t>「大阪市こどもの貧困対策推進本部会議」の設置</a:t>
            </a:r>
            <a:endParaRPr lang="en-US" altLang="ja-JP" sz="1000" dirty="0">
              <a:latin typeface="Meiryo UI" panose="020B0604030504040204" pitchFamily="50" charset="-128"/>
              <a:ea typeface="Meiryo UI" panose="020B0604030504040204" pitchFamily="50" charset="-128"/>
            </a:endParaRPr>
          </a:p>
        </p:txBody>
      </p:sp>
      <p:sp>
        <p:nvSpPr>
          <p:cNvPr id="65" name="大かっこ 64"/>
          <p:cNvSpPr/>
          <p:nvPr/>
        </p:nvSpPr>
        <p:spPr>
          <a:xfrm>
            <a:off x="5248275" y="5114925"/>
            <a:ext cx="765177" cy="155257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1000" dirty="0">
                <a:latin typeface="Meiryo UI" panose="020B0604030504040204" pitchFamily="50" charset="-128"/>
                <a:ea typeface="Meiryo UI" panose="020B0604030504040204" pitchFamily="50" charset="-128"/>
              </a:rPr>
              <a:t>「大阪市こどもサポートネット」</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モデル実施</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・「こども支援ネットワーク事業」など計画に基づいた施策・事業の推進</a:t>
            </a:r>
            <a:endParaRPr lang="en-US" altLang="ja-JP" sz="1000" dirty="0">
              <a:latin typeface="Meiryo UI" panose="020B0604030504040204" pitchFamily="50" charset="-128"/>
              <a:ea typeface="Meiryo UI" panose="020B0604030504040204" pitchFamily="50" charset="-128"/>
            </a:endParaRPr>
          </a:p>
        </p:txBody>
      </p:sp>
      <p:cxnSp>
        <p:nvCxnSpPr>
          <p:cNvPr id="68" name="直線コネクタ 67"/>
          <p:cNvCxnSpPr/>
          <p:nvPr/>
        </p:nvCxnSpPr>
        <p:spPr>
          <a:xfrm>
            <a:off x="1053084" y="5041482"/>
            <a:ext cx="1135626"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69" name="大かっこ 68"/>
          <p:cNvSpPr/>
          <p:nvPr/>
        </p:nvSpPr>
        <p:spPr>
          <a:xfrm>
            <a:off x="4080106" y="5695949"/>
            <a:ext cx="1139594" cy="61508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1000" dirty="0">
                <a:latin typeface="Meiryo UI" panose="020B0604030504040204" pitchFamily="50" charset="-128"/>
                <a:ea typeface="Meiryo UI" panose="020B0604030504040204" pitchFamily="50" charset="-128"/>
              </a:rPr>
              <a:t>「大阪市こどもの貧困対策推進計画」策定</a:t>
            </a:r>
            <a:endParaRPr lang="en-US" altLang="ja-JP" sz="1000" dirty="0">
              <a:latin typeface="Meiryo UI" panose="020B0604030504040204" pitchFamily="50" charset="-128"/>
              <a:ea typeface="Meiryo UI" panose="020B0604030504040204" pitchFamily="50" charset="-128"/>
            </a:endParaRPr>
          </a:p>
        </p:txBody>
      </p:sp>
      <p:cxnSp>
        <p:nvCxnSpPr>
          <p:cNvPr id="60" name="直線矢印コネクタ 59"/>
          <p:cNvCxnSpPr>
            <a:stCxn id="90" idx="2"/>
          </p:cNvCxnSpPr>
          <p:nvPr/>
        </p:nvCxnSpPr>
        <p:spPr>
          <a:xfrm flipV="1">
            <a:off x="1983826" y="5019675"/>
            <a:ext cx="6864899" cy="27937"/>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80" name="大かっこ 79"/>
          <p:cNvSpPr/>
          <p:nvPr/>
        </p:nvSpPr>
        <p:spPr>
          <a:xfrm>
            <a:off x="4092034" y="5129316"/>
            <a:ext cx="1118141" cy="51900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1000" dirty="0">
                <a:latin typeface="Meiryo UI" panose="020B0604030504040204" pitchFamily="50" charset="-128"/>
                <a:ea typeface="Meiryo UI" panose="020B0604030504040204" pitchFamily="50" charset="-128"/>
              </a:rPr>
              <a:t>こどもの貧困対策先行事業の実施</a:t>
            </a:r>
            <a:endParaRPr lang="en-US" altLang="ja-JP" sz="1000" dirty="0">
              <a:latin typeface="Meiryo UI" panose="020B0604030504040204" pitchFamily="50" charset="-128"/>
              <a:ea typeface="Meiryo UI" panose="020B0604030504040204" pitchFamily="50" charset="-128"/>
            </a:endParaRPr>
          </a:p>
        </p:txBody>
      </p:sp>
      <p:sp>
        <p:nvSpPr>
          <p:cNvPr id="61" name="フローチャート: 結合子 58"/>
          <p:cNvSpPr>
            <a:spLocks noChangeAspect="1"/>
          </p:cNvSpPr>
          <p:nvPr/>
        </p:nvSpPr>
        <p:spPr>
          <a:xfrm>
            <a:off x="3591399" y="4993612"/>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64" name="フローチャート: 結合子 58"/>
          <p:cNvSpPr>
            <a:spLocks noChangeAspect="1"/>
          </p:cNvSpPr>
          <p:nvPr/>
        </p:nvSpPr>
        <p:spPr>
          <a:xfrm>
            <a:off x="5582025" y="4982969"/>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67" name="フローチャート: 結合子 58"/>
          <p:cNvSpPr>
            <a:spLocks noChangeAspect="1"/>
          </p:cNvSpPr>
          <p:nvPr/>
        </p:nvSpPr>
        <p:spPr>
          <a:xfrm>
            <a:off x="8491752" y="4982969"/>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63" name="フローチャート: 結合子 58"/>
          <p:cNvSpPr>
            <a:spLocks noChangeAspect="1"/>
          </p:cNvSpPr>
          <p:nvPr/>
        </p:nvSpPr>
        <p:spPr>
          <a:xfrm>
            <a:off x="7115066" y="497430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91" name="フローチャート: 結合子 58"/>
          <p:cNvSpPr>
            <a:spLocks noChangeAspect="1"/>
          </p:cNvSpPr>
          <p:nvPr/>
        </p:nvSpPr>
        <p:spPr>
          <a:xfrm>
            <a:off x="2805523" y="500087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92" name="フローチャート: 結合子 58"/>
          <p:cNvSpPr>
            <a:spLocks noChangeAspect="1"/>
          </p:cNvSpPr>
          <p:nvPr/>
        </p:nvSpPr>
        <p:spPr>
          <a:xfrm>
            <a:off x="4610549" y="4987792"/>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73" name="フローチャート: 結合子 58"/>
          <p:cNvSpPr>
            <a:spLocks noChangeAspect="1"/>
          </p:cNvSpPr>
          <p:nvPr/>
        </p:nvSpPr>
        <p:spPr>
          <a:xfrm>
            <a:off x="1271032" y="1309200"/>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74" name="フローチャート: 結合子 58"/>
          <p:cNvSpPr>
            <a:spLocks noChangeAspect="1"/>
          </p:cNvSpPr>
          <p:nvPr/>
        </p:nvSpPr>
        <p:spPr>
          <a:xfrm>
            <a:off x="1989075" y="1296159"/>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75" name="フローチャート: 結合子 58"/>
          <p:cNvSpPr>
            <a:spLocks noChangeAspect="1"/>
          </p:cNvSpPr>
          <p:nvPr/>
        </p:nvSpPr>
        <p:spPr>
          <a:xfrm>
            <a:off x="1983826" y="3016868"/>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76" name="フローチャート: 結合子 58"/>
          <p:cNvSpPr>
            <a:spLocks noChangeAspect="1"/>
          </p:cNvSpPr>
          <p:nvPr/>
        </p:nvSpPr>
        <p:spPr>
          <a:xfrm>
            <a:off x="2809802" y="3023958"/>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81" name="フローチャート: 結合子 58"/>
          <p:cNvSpPr>
            <a:spLocks noChangeAspect="1"/>
          </p:cNvSpPr>
          <p:nvPr/>
        </p:nvSpPr>
        <p:spPr>
          <a:xfrm>
            <a:off x="5569350" y="300747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83" name="大かっこ 82"/>
          <p:cNvSpPr/>
          <p:nvPr/>
        </p:nvSpPr>
        <p:spPr>
          <a:xfrm>
            <a:off x="6027826" y="1447005"/>
            <a:ext cx="766674" cy="95329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1000" dirty="0">
                <a:solidFill>
                  <a:schemeClr val="tx1"/>
                </a:solidFill>
                <a:latin typeface="Meiryo UI" panose="020B0604030504040204" pitchFamily="50" charset="-128"/>
                <a:ea typeface="Meiryo UI" panose="020B0604030504040204" pitchFamily="50" charset="-128"/>
              </a:rPr>
              <a:t>「子どもの貧困対策の推進に関する法律」改正法の施行</a:t>
            </a:r>
            <a:r>
              <a:rPr lang="en-US" altLang="ja-JP" sz="1000" dirty="0">
                <a:solidFill>
                  <a:schemeClr val="tx1"/>
                </a:solidFill>
                <a:latin typeface="Meiryo UI" panose="020B0604030504040204" pitchFamily="50" charset="-128"/>
                <a:ea typeface="Meiryo UI" panose="020B0604030504040204" pitchFamily="50" charset="-128"/>
              </a:rPr>
              <a:t>(20</a:t>
            </a:r>
            <a:r>
              <a:rPr lang="en-US" altLang="ja-JP" sz="1050" dirty="0">
                <a:solidFill>
                  <a:schemeClr val="tx1"/>
                </a:solidFill>
                <a:latin typeface="Meiryo UI" panose="020B0604030504040204" pitchFamily="50" charset="-128"/>
                <a:ea typeface="Meiryo UI" panose="020B0604030504040204" pitchFamily="50" charset="-128"/>
              </a:rPr>
              <a:t>19</a:t>
            </a:r>
            <a:r>
              <a:rPr lang="ja-JP" altLang="en-US" sz="1000" dirty="0">
                <a:solidFill>
                  <a:schemeClr val="tx1"/>
                </a:solidFill>
                <a:latin typeface="Meiryo UI" panose="020B0604030504040204" pitchFamily="50" charset="-128"/>
                <a:ea typeface="Meiryo UI" panose="020B0604030504040204" pitchFamily="50" charset="-128"/>
              </a:rPr>
              <a:t>年</a:t>
            </a:r>
            <a:r>
              <a:rPr lang="en-US" altLang="ja-JP" sz="1000" dirty="0">
                <a:solidFill>
                  <a:schemeClr val="tx1"/>
                </a:solidFill>
                <a:latin typeface="Meiryo UI" panose="020B0604030504040204" pitchFamily="50" charset="-128"/>
                <a:ea typeface="Meiryo UI" panose="020B0604030504040204" pitchFamily="50" charset="-128"/>
              </a:rPr>
              <a:t>9</a:t>
            </a:r>
            <a:r>
              <a:rPr lang="ja-JP" altLang="en-US" sz="1000" dirty="0">
                <a:solidFill>
                  <a:schemeClr val="tx1"/>
                </a:solidFill>
                <a:latin typeface="Meiryo UI" panose="020B0604030504040204" pitchFamily="50" charset="-128"/>
                <a:ea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rPr>
              <a:t>)</a:t>
            </a:r>
          </a:p>
        </p:txBody>
      </p:sp>
      <p:sp>
        <p:nvSpPr>
          <p:cNvPr id="84" name="大かっこ 83"/>
          <p:cNvSpPr/>
          <p:nvPr/>
        </p:nvSpPr>
        <p:spPr>
          <a:xfrm>
            <a:off x="7549687" y="1463570"/>
            <a:ext cx="679913" cy="139217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1000" dirty="0">
                <a:latin typeface="Meiryo UI" panose="020B0604030504040204" pitchFamily="50" charset="-128"/>
                <a:ea typeface="Meiryo UI" panose="020B0604030504040204" pitchFamily="50" charset="-128"/>
              </a:rPr>
              <a:t>「子供の生活状況調査の分析」報告書の公表（調査実施は</a:t>
            </a:r>
            <a:r>
              <a:rPr lang="en-US" altLang="ja-JP" sz="1000" dirty="0">
                <a:latin typeface="Meiryo UI" panose="020B0604030504040204" pitchFamily="50" charset="-128"/>
                <a:ea typeface="Meiryo UI" panose="020B0604030504040204" pitchFamily="50" charset="-128"/>
              </a:rPr>
              <a:t>2020</a:t>
            </a:r>
            <a:r>
              <a:rPr lang="ja-JP" altLang="en-US" sz="1000" dirty="0">
                <a:latin typeface="Meiryo UI" panose="020B0604030504040204" pitchFamily="50" charset="-128"/>
                <a:ea typeface="Meiryo UI" panose="020B0604030504040204" pitchFamily="50" charset="-128"/>
              </a:rPr>
              <a:t>年）</a:t>
            </a:r>
            <a:endParaRPr lang="en-US" altLang="ja-JP" sz="1000" dirty="0">
              <a:latin typeface="Meiryo UI" panose="020B0604030504040204" pitchFamily="50" charset="-128"/>
              <a:ea typeface="Meiryo UI" panose="020B0604030504040204" pitchFamily="50" charset="-128"/>
            </a:endParaRPr>
          </a:p>
        </p:txBody>
      </p:sp>
      <p:sp>
        <p:nvSpPr>
          <p:cNvPr id="85" name="大かっこ 84"/>
          <p:cNvSpPr/>
          <p:nvPr/>
        </p:nvSpPr>
        <p:spPr>
          <a:xfrm>
            <a:off x="6800850" y="5127706"/>
            <a:ext cx="723900" cy="94924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1000" dirty="0">
                <a:latin typeface="Meiryo UI" panose="020B0604030504040204" pitchFamily="50" charset="-128"/>
                <a:ea typeface="Meiryo UI" panose="020B0604030504040204" pitchFamily="50" charset="-128"/>
              </a:rPr>
              <a:t>「こどもサポートネット」（全区展開）</a:t>
            </a:r>
            <a:endParaRPr lang="en-US" altLang="ja-JP" sz="1000" dirty="0">
              <a:latin typeface="Meiryo UI" panose="020B0604030504040204" pitchFamily="50" charset="-128"/>
              <a:ea typeface="Meiryo UI" panose="020B0604030504040204" pitchFamily="50" charset="-128"/>
            </a:endParaRPr>
          </a:p>
        </p:txBody>
      </p:sp>
      <p:sp>
        <p:nvSpPr>
          <p:cNvPr id="86" name="大かっこ 85"/>
          <p:cNvSpPr/>
          <p:nvPr/>
        </p:nvSpPr>
        <p:spPr>
          <a:xfrm>
            <a:off x="8229600" y="5132404"/>
            <a:ext cx="637314" cy="112552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1000" dirty="0">
                <a:latin typeface="Meiryo UI" panose="020B0604030504040204" pitchFamily="50" charset="-128"/>
                <a:ea typeface="Meiryo UI" panose="020B0604030504040204" pitchFamily="50" charset="-128"/>
              </a:rPr>
              <a:t>「こどもの居場所開設支援事業」（モデル実施）</a:t>
            </a:r>
            <a:endParaRPr lang="en-US" altLang="ja-JP" sz="1000" dirty="0">
              <a:latin typeface="Meiryo UI" panose="020B0604030504040204" pitchFamily="50" charset="-128"/>
              <a:ea typeface="Meiryo UI" panose="020B0604030504040204" pitchFamily="50" charset="-128"/>
            </a:endParaRPr>
          </a:p>
        </p:txBody>
      </p:sp>
      <p:sp>
        <p:nvSpPr>
          <p:cNvPr id="87" name="フローチャート: 結合子 58"/>
          <p:cNvSpPr>
            <a:spLocks noChangeAspect="1"/>
          </p:cNvSpPr>
          <p:nvPr/>
        </p:nvSpPr>
        <p:spPr>
          <a:xfrm>
            <a:off x="6365327" y="1327082"/>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89" name="フローチャート: 結合子 58"/>
          <p:cNvSpPr>
            <a:spLocks noChangeAspect="1"/>
          </p:cNvSpPr>
          <p:nvPr/>
        </p:nvSpPr>
        <p:spPr>
          <a:xfrm>
            <a:off x="7823488" y="1314432"/>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90" name="フローチャート: 結合子 58"/>
          <p:cNvSpPr>
            <a:spLocks noChangeAspect="1"/>
          </p:cNvSpPr>
          <p:nvPr/>
        </p:nvSpPr>
        <p:spPr>
          <a:xfrm>
            <a:off x="1983826" y="4993612"/>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cxnSp>
        <p:nvCxnSpPr>
          <p:cNvPr id="93" name="直線コネクタ 92"/>
          <p:cNvCxnSpPr/>
          <p:nvPr/>
        </p:nvCxnSpPr>
        <p:spPr>
          <a:xfrm flipV="1">
            <a:off x="391856" y="4920398"/>
            <a:ext cx="8492349" cy="70398"/>
          </a:xfrm>
          <a:prstGeom prst="line">
            <a:avLst/>
          </a:prstGeom>
          <a:ln w="3175">
            <a:solidFill>
              <a:schemeClr val="accent6">
                <a:lumMod val="40000"/>
                <a:lumOff val="60000"/>
              </a:schemeClr>
            </a:solidFill>
            <a:prstDash val="solid"/>
          </a:ln>
        </p:spPr>
        <p:style>
          <a:lnRef idx="1">
            <a:schemeClr val="dk1"/>
          </a:lnRef>
          <a:fillRef idx="0">
            <a:schemeClr val="dk1"/>
          </a:fillRef>
          <a:effectRef idx="0">
            <a:schemeClr val="dk1"/>
          </a:effectRef>
          <a:fontRef idx="minor">
            <a:schemeClr val="tx1"/>
          </a:fontRef>
        </p:style>
      </p:cxnSp>
      <p:sp>
        <p:nvSpPr>
          <p:cNvPr id="56" name="大かっこ 55"/>
          <p:cNvSpPr/>
          <p:nvPr/>
        </p:nvSpPr>
        <p:spPr>
          <a:xfrm>
            <a:off x="6053678" y="3173312"/>
            <a:ext cx="740822" cy="80334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000" dirty="0">
                <a:solidFill>
                  <a:schemeClr val="tx1"/>
                </a:solidFill>
                <a:latin typeface="Meiryo UI" panose="020B0604030504040204" pitchFamily="50" charset="-128"/>
                <a:ea typeface="Meiryo UI" panose="020B0604030504040204" pitchFamily="50" charset="-128"/>
              </a:rPr>
              <a:t>第二次子どもの貧困対策計画を</a:t>
            </a:r>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策定</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57" name="大かっこ 56"/>
          <p:cNvSpPr/>
          <p:nvPr/>
        </p:nvSpPr>
        <p:spPr>
          <a:xfrm>
            <a:off x="6827930" y="3160390"/>
            <a:ext cx="696820" cy="85422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000" dirty="0">
                <a:solidFill>
                  <a:schemeClr val="tx1"/>
                </a:solidFill>
                <a:latin typeface="Meiryo UI" panose="020B0604030504040204" pitchFamily="50" charset="-128"/>
                <a:ea typeface="Meiryo UI" panose="020B0604030504040204" pitchFamily="50" charset="-128"/>
              </a:rPr>
              <a:t>市町村子どもの貧困対策取組事例集を作成・公表</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58" name="大かっこ 57"/>
          <p:cNvSpPr/>
          <p:nvPr/>
        </p:nvSpPr>
        <p:spPr>
          <a:xfrm>
            <a:off x="8229600" y="3156704"/>
            <a:ext cx="609374" cy="94027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000" dirty="0">
                <a:solidFill>
                  <a:schemeClr val="tx1"/>
                </a:solidFill>
                <a:latin typeface="Meiryo UI" panose="020B0604030504040204" pitchFamily="50" charset="-128"/>
                <a:ea typeface="Meiryo UI" panose="020B0604030504040204" pitchFamily="50" charset="-128"/>
              </a:rPr>
              <a:t>子ども食堂における食の支援事業を</a:t>
            </a:r>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実施</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59" name="フローチャート: 結合子 58"/>
          <p:cNvSpPr>
            <a:spLocks noChangeAspect="1"/>
          </p:cNvSpPr>
          <p:nvPr/>
        </p:nvSpPr>
        <p:spPr>
          <a:xfrm>
            <a:off x="7122340" y="299112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62" name="フローチャート: 結合子 58"/>
          <p:cNvSpPr>
            <a:spLocks noChangeAspect="1"/>
          </p:cNvSpPr>
          <p:nvPr/>
        </p:nvSpPr>
        <p:spPr>
          <a:xfrm>
            <a:off x="6365327" y="2989505"/>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77" name="フローチャート: 結合子 58"/>
          <p:cNvSpPr>
            <a:spLocks noChangeAspect="1"/>
          </p:cNvSpPr>
          <p:nvPr/>
        </p:nvSpPr>
        <p:spPr>
          <a:xfrm>
            <a:off x="8492360" y="3000760"/>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82" name="大かっこ 81"/>
          <p:cNvSpPr/>
          <p:nvPr/>
        </p:nvSpPr>
        <p:spPr>
          <a:xfrm>
            <a:off x="6026785" y="2426385"/>
            <a:ext cx="767715" cy="46891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900" dirty="0">
                <a:solidFill>
                  <a:schemeClr val="tx1"/>
                </a:solidFill>
                <a:latin typeface="Meiryo UI" panose="020B0604030504040204" pitchFamily="50" charset="-128"/>
                <a:ea typeface="Meiryo UI" panose="020B0604030504040204" pitchFamily="50" charset="-128"/>
              </a:rPr>
              <a:t>新「子供の貧困対策に関する 大綱」策定</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78" name="タイトル 1"/>
          <p:cNvSpPr txBox="1">
            <a:spLocks/>
          </p:cNvSpPr>
          <p:nvPr/>
        </p:nvSpPr>
        <p:spPr>
          <a:xfrm>
            <a:off x="-152399" y="196927"/>
            <a:ext cx="5167745" cy="232563"/>
          </a:xfrm>
          <a:prstGeom prst="rect">
            <a:avLst/>
          </a:prstGeom>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dirty="0">
                <a:latin typeface="Meiryo UI" panose="020B0604030504040204" pitchFamily="50" charset="-128"/>
                <a:ea typeface="Meiryo UI" panose="020B0604030504040204" pitchFamily="50" charset="-128"/>
              </a:rPr>
              <a:t>現役世代への重点投資</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主な改革取組経過</a:t>
            </a:r>
            <a:r>
              <a:rPr lang="en-US" altLang="ja-JP" sz="1800" dirty="0">
                <a:latin typeface="Meiryo UI" panose="020B0604030504040204" pitchFamily="50" charset="-128"/>
                <a:ea typeface="Meiryo UI" panose="020B0604030504040204" pitchFamily="50" charset="-128"/>
              </a:rPr>
              <a:t>】</a:t>
            </a:r>
            <a:endParaRPr lang="ja-JP" altLang="en-US" sz="1800" dirty="0">
              <a:latin typeface="Meiryo UI" panose="020B0604030504040204" pitchFamily="50" charset="-128"/>
              <a:ea typeface="Meiryo UI" panose="020B0604030504040204" pitchFamily="50" charset="-128"/>
            </a:endParaRPr>
          </a:p>
        </p:txBody>
      </p:sp>
      <p:cxnSp>
        <p:nvCxnSpPr>
          <p:cNvPr id="79" name="直線コネクタ 78"/>
          <p:cNvCxnSpPr/>
          <p:nvPr/>
        </p:nvCxnSpPr>
        <p:spPr>
          <a:xfrm>
            <a:off x="145765" y="4796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角丸四角形 93"/>
          <p:cNvSpPr/>
          <p:nvPr/>
        </p:nvSpPr>
        <p:spPr>
          <a:xfrm>
            <a:off x="4788252" y="107291"/>
            <a:ext cx="3358221" cy="366911"/>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en-US" altLang="ja-JP" sz="1660" b="1" dirty="0">
                <a:latin typeface="Meiryo UI" panose="020B0604030504040204" pitchFamily="50" charset="-128"/>
                <a:ea typeface="Meiryo UI" panose="020B0604030504040204" pitchFamily="50" charset="-128"/>
              </a:rPr>
              <a:t>(3)</a:t>
            </a:r>
            <a:r>
              <a:rPr lang="ja-JP" altLang="en-US" sz="1660" b="1" dirty="0">
                <a:latin typeface="Meiryo UI" panose="020B0604030504040204" pitchFamily="50" charset="-128"/>
                <a:ea typeface="Meiryo UI" panose="020B0604030504040204" pitchFamily="50" charset="-128"/>
              </a:rPr>
              <a:t> 子どものセーフティネット</a:t>
            </a:r>
          </a:p>
        </p:txBody>
      </p:sp>
      <p:sp>
        <p:nvSpPr>
          <p:cNvPr id="9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125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890223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4133185792"/>
              </p:ext>
            </p:extLst>
          </p:nvPr>
        </p:nvGraphicFramePr>
        <p:xfrm>
          <a:off x="120139" y="615901"/>
          <a:ext cx="8795266" cy="5992891"/>
        </p:xfrm>
        <a:graphic>
          <a:graphicData uri="http://schemas.openxmlformats.org/drawingml/2006/table">
            <a:tbl>
              <a:tblPr>
                <a:tableStyleId>{E8B1032C-EA38-4F05-BA0D-38AFFFC7BED3}</a:tableStyleId>
              </a:tblPr>
              <a:tblGrid>
                <a:gridCol w="423558">
                  <a:extLst>
                    <a:ext uri="{9D8B030D-6E8A-4147-A177-3AD203B41FA5}">
                      <a16:colId xmlns:a16="http://schemas.microsoft.com/office/drawing/2014/main" val="20000"/>
                    </a:ext>
                  </a:extLst>
                </a:gridCol>
                <a:gridCol w="815203">
                  <a:extLst>
                    <a:ext uri="{9D8B030D-6E8A-4147-A177-3AD203B41FA5}">
                      <a16:colId xmlns:a16="http://schemas.microsoft.com/office/drawing/2014/main" val="20001"/>
                    </a:ext>
                  </a:extLst>
                </a:gridCol>
                <a:gridCol w="812800">
                  <a:extLst>
                    <a:ext uri="{9D8B030D-6E8A-4147-A177-3AD203B41FA5}">
                      <a16:colId xmlns:a16="http://schemas.microsoft.com/office/drawing/2014/main" val="20003"/>
                    </a:ext>
                  </a:extLst>
                </a:gridCol>
                <a:gridCol w="790575">
                  <a:extLst>
                    <a:ext uri="{9D8B030D-6E8A-4147-A177-3AD203B41FA5}">
                      <a16:colId xmlns:a16="http://schemas.microsoft.com/office/drawing/2014/main" val="1971039168"/>
                    </a:ext>
                  </a:extLst>
                </a:gridCol>
                <a:gridCol w="800100">
                  <a:extLst>
                    <a:ext uri="{9D8B030D-6E8A-4147-A177-3AD203B41FA5}">
                      <a16:colId xmlns:a16="http://schemas.microsoft.com/office/drawing/2014/main" val="20004"/>
                    </a:ext>
                  </a:extLst>
                </a:gridCol>
                <a:gridCol w="752475">
                  <a:extLst>
                    <a:ext uri="{9D8B030D-6E8A-4147-A177-3AD203B41FA5}">
                      <a16:colId xmlns:a16="http://schemas.microsoft.com/office/drawing/2014/main" val="20005"/>
                    </a:ext>
                  </a:extLst>
                </a:gridCol>
                <a:gridCol w="920751">
                  <a:extLst>
                    <a:ext uri="{9D8B030D-6E8A-4147-A177-3AD203B41FA5}">
                      <a16:colId xmlns:a16="http://schemas.microsoft.com/office/drawing/2014/main" val="20006"/>
                    </a:ext>
                  </a:extLst>
                </a:gridCol>
                <a:gridCol w="1092200">
                  <a:extLst>
                    <a:ext uri="{9D8B030D-6E8A-4147-A177-3AD203B41FA5}">
                      <a16:colId xmlns:a16="http://schemas.microsoft.com/office/drawing/2014/main" val="3230703393"/>
                    </a:ext>
                  </a:extLst>
                </a:gridCol>
                <a:gridCol w="1193802">
                  <a:extLst>
                    <a:ext uri="{9D8B030D-6E8A-4147-A177-3AD203B41FA5}">
                      <a16:colId xmlns:a16="http://schemas.microsoft.com/office/drawing/2014/main" val="20007"/>
                    </a:ext>
                  </a:extLst>
                </a:gridCol>
                <a:gridCol w="1193802">
                  <a:extLst>
                    <a:ext uri="{9D8B030D-6E8A-4147-A177-3AD203B41FA5}">
                      <a16:colId xmlns:a16="http://schemas.microsoft.com/office/drawing/2014/main" val="553349319"/>
                    </a:ext>
                  </a:extLst>
                </a:gridCol>
              </a:tblGrid>
              <a:tr h="598008">
                <a:tc>
                  <a:txBody>
                    <a:bodyPr/>
                    <a:lstStyle/>
                    <a:p>
                      <a:pPr algn="ctr" fontAlgn="ctr"/>
                      <a:r>
                        <a:rPr lang="ja-JP" altLang="en-US" sz="1200" u="none" strike="noStrike" dirty="0">
                          <a:solidFill>
                            <a:schemeClr val="bg1"/>
                          </a:solidFill>
                          <a:effectLst/>
                        </a:rPr>
                        <a:t>　</a:t>
                      </a:r>
                      <a:endParaRPr lang="ja-JP" altLang="en-US" sz="1200" b="0" i="0" u="none" strike="noStrike" dirty="0">
                        <a:solidFill>
                          <a:schemeClr val="bg1"/>
                        </a:solidFill>
                        <a:effectLst/>
                        <a:latin typeface="Meiryo UI" panose="020B0604030504040204" pitchFamily="50" charset="-128"/>
                        <a:ea typeface="Meiryo UI" panose="020B0604030504040204" pitchFamily="50" charset="-128"/>
                      </a:endParaRPr>
                    </a:p>
                  </a:txBody>
                  <a:tcPr marL="9363" marR="9363" marT="9363" marB="0" anchor="ctr">
                    <a:lnR w="12700" cap="flat" cmpd="sng" algn="ctr">
                      <a:solidFill>
                        <a:schemeClr val="accent6">
                          <a:lumMod val="60000"/>
                          <a:lumOff val="40000"/>
                        </a:schemeClr>
                      </a:solidFill>
                      <a:prstDash val="solid"/>
                      <a:round/>
                      <a:headEnd type="none" w="med" len="med"/>
                      <a:tailEnd type="none" w="med" len="med"/>
                    </a:lnR>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bg1"/>
                          </a:solidFill>
                          <a:effectLst/>
                          <a:latin typeface="Meiryo UI" panose="020B0604030504040204" pitchFamily="50" charset="-128"/>
                          <a:ea typeface="Meiryo UI" panose="020B0604030504040204" pitchFamily="50" charset="-128"/>
                        </a:rPr>
                        <a:t>年度</a:t>
                      </a:r>
                    </a:p>
                  </a:txBody>
                  <a:tcPr marL="9363" marR="9363" marT="9363"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solidFill>
                      <a:schemeClr val="accent6"/>
                    </a:solidFill>
                  </a:tcPr>
                </a:tc>
                <a:tc>
                  <a:txBody>
                    <a:bodyPr/>
                    <a:lstStyle/>
                    <a:p>
                      <a:pPr marL="0" algn="ctr" defTabSz="914400" rtl="0" eaLnBrk="1" fontAlgn="ctr" latinLnBrk="0" hangingPunct="1"/>
                      <a:r>
                        <a:rPr kumimoji="1" lang="ja-JP" altLang="en-US" sz="1400" u="none" strike="noStrike" kern="1200" dirty="0">
                          <a:solidFill>
                            <a:schemeClr val="bg1"/>
                          </a:solidFill>
                          <a:effectLst/>
                          <a:latin typeface="Meiryo UI" panose="020B0604030504040204" pitchFamily="50" charset="-128"/>
                          <a:ea typeface="Meiryo UI" panose="020B0604030504040204" pitchFamily="50" charset="-128"/>
                          <a:cs typeface="+mn-cs"/>
                        </a:rPr>
                        <a:t>～</a:t>
                      </a:r>
                      <a:r>
                        <a:rPr kumimoji="1" lang="en-US" altLang="ja-JP" sz="1400" u="none" strike="noStrike" kern="1200" dirty="0">
                          <a:solidFill>
                            <a:schemeClr val="bg1"/>
                          </a:solidFill>
                          <a:effectLst/>
                          <a:latin typeface="Meiryo UI" panose="020B0604030504040204" pitchFamily="50" charset="-128"/>
                          <a:ea typeface="Meiryo UI" panose="020B0604030504040204" pitchFamily="50" charset="-128"/>
                          <a:cs typeface="+mn-cs"/>
                        </a:rPr>
                        <a:t>2015</a:t>
                      </a:r>
                    </a:p>
                  </a:txBody>
                  <a:tcPr marL="9363" marR="9363" marT="9363"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solidFill>
                      <a:schemeClr val="accent6"/>
                    </a:solidFill>
                  </a:tcPr>
                </a:tc>
                <a:tc>
                  <a:txBody>
                    <a:bodyPr/>
                    <a:lstStyle/>
                    <a:p>
                      <a:pPr marL="0" algn="ctr" defTabSz="914400" rtl="0" eaLnBrk="1" fontAlgn="ctr" latinLnBrk="0" hangingPunct="1"/>
                      <a:r>
                        <a:rPr kumimoji="1" lang="en-US" altLang="ja-JP" sz="1400" u="none" strike="noStrike" kern="1200" dirty="0">
                          <a:solidFill>
                            <a:schemeClr val="bg1"/>
                          </a:solidFill>
                          <a:effectLst/>
                          <a:latin typeface="Meiryo UI" panose="020B0604030504040204" pitchFamily="50" charset="-128"/>
                          <a:ea typeface="Meiryo UI" panose="020B0604030504040204" pitchFamily="50" charset="-128"/>
                          <a:cs typeface="+mn-cs"/>
                        </a:rPr>
                        <a:t>2016</a:t>
                      </a:r>
                      <a:endParaRPr kumimoji="1" lang="ja-JP" altLang="en-US" sz="1400" u="none" strike="noStrike" kern="1200" dirty="0">
                        <a:solidFill>
                          <a:schemeClr val="bg1"/>
                        </a:solidFill>
                        <a:effectLst/>
                        <a:latin typeface="Meiryo UI" panose="020B0604030504040204" pitchFamily="50" charset="-128"/>
                        <a:ea typeface="Meiryo UI" panose="020B0604030504040204" pitchFamily="50" charset="-128"/>
                        <a:cs typeface="+mn-cs"/>
                      </a:endParaRPr>
                    </a:p>
                  </a:txBody>
                  <a:tcPr marL="9363" marR="9363" marT="9363"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u="none" strike="noStrike" kern="1200" dirty="0">
                          <a:solidFill>
                            <a:schemeClr val="bg1"/>
                          </a:solidFill>
                          <a:effectLst/>
                          <a:latin typeface="Meiryo UI" panose="020B0604030504040204" pitchFamily="50" charset="-128"/>
                          <a:ea typeface="Meiryo UI" panose="020B0604030504040204" pitchFamily="50" charset="-128"/>
                          <a:cs typeface="+mn-cs"/>
                        </a:rPr>
                        <a:t>2017</a:t>
                      </a:r>
                      <a:endParaRPr kumimoji="1" lang="ja-JP" altLang="en-US" sz="1400" u="none" strike="noStrike" kern="1200" dirty="0">
                        <a:solidFill>
                          <a:schemeClr val="bg1"/>
                        </a:solidFill>
                        <a:effectLst/>
                        <a:latin typeface="Meiryo UI" panose="020B0604030504040204" pitchFamily="50" charset="-128"/>
                        <a:ea typeface="Meiryo UI" panose="020B0604030504040204" pitchFamily="50" charset="-128"/>
                        <a:cs typeface="+mn-cs"/>
                      </a:endParaRPr>
                    </a:p>
                  </a:txBody>
                  <a:tcPr marL="9363" marR="9363" marT="9363"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solidFill>
                      <a:schemeClr val="accent6"/>
                    </a:solidFill>
                  </a:tcPr>
                </a:tc>
                <a:tc>
                  <a:txBody>
                    <a:bodyPr/>
                    <a:lstStyle/>
                    <a:p>
                      <a:pPr algn="ctr" fontAlgn="ctr"/>
                      <a:r>
                        <a:rPr lang="en-US" altLang="ja-JP" sz="1400" u="none" strike="noStrike" dirty="0">
                          <a:solidFill>
                            <a:schemeClr val="bg1"/>
                          </a:solidFill>
                          <a:effectLst/>
                          <a:latin typeface="Meiryo UI" panose="020B0604030504040204" pitchFamily="50" charset="-128"/>
                          <a:ea typeface="Meiryo UI" panose="020B0604030504040204" pitchFamily="50" charset="-128"/>
                        </a:rPr>
                        <a:t>2</a:t>
                      </a:r>
                      <a:r>
                        <a:rPr kumimoji="1" lang="en-US" altLang="ja-JP" sz="1400" u="none" strike="noStrike" kern="1200" dirty="0">
                          <a:solidFill>
                            <a:schemeClr val="bg1"/>
                          </a:solidFill>
                          <a:effectLst/>
                          <a:latin typeface="Meiryo UI" panose="020B0604030504040204" pitchFamily="50" charset="-128"/>
                          <a:ea typeface="Meiryo UI" panose="020B0604030504040204" pitchFamily="50" charset="-128"/>
                          <a:cs typeface="+mn-cs"/>
                        </a:rPr>
                        <a:t>018</a:t>
                      </a:r>
                      <a:endParaRPr kumimoji="1" lang="ja-JP" altLang="en-US" sz="1400" u="none" strike="noStrike" kern="1200" dirty="0">
                        <a:solidFill>
                          <a:schemeClr val="bg1"/>
                        </a:solidFill>
                        <a:effectLst/>
                        <a:latin typeface="Meiryo UI" panose="020B0604030504040204" pitchFamily="50" charset="-128"/>
                        <a:ea typeface="Meiryo UI" panose="020B0604030504040204" pitchFamily="50" charset="-128"/>
                        <a:cs typeface="+mn-cs"/>
                      </a:endParaRPr>
                    </a:p>
                  </a:txBody>
                  <a:tcPr marL="9363" marR="9363" marT="9363"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solidFill>
                      <a:schemeClr val="accent6"/>
                    </a:solidFill>
                  </a:tcPr>
                </a:tc>
                <a:tc>
                  <a:txBody>
                    <a:bodyPr/>
                    <a:lstStyle/>
                    <a:p>
                      <a:pPr algn="ctr" fontAlgn="ctr"/>
                      <a:r>
                        <a:rPr kumimoji="1" lang="en-US" altLang="ja-JP" sz="1400" u="none" strike="noStrike" kern="1200" dirty="0">
                          <a:solidFill>
                            <a:schemeClr val="bg1"/>
                          </a:solidFill>
                          <a:effectLst/>
                          <a:latin typeface="Meiryo UI" panose="020B0604030504040204" pitchFamily="50" charset="-128"/>
                          <a:ea typeface="Meiryo UI" panose="020B0604030504040204" pitchFamily="50" charset="-128"/>
                          <a:cs typeface="+mn-cs"/>
                        </a:rPr>
                        <a:t>2019</a:t>
                      </a:r>
                      <a:endParaRPr kumimoji="1" lang="ja-JP" altLang="en-US" sz="1400" u="none" strike="noStrike" kern="1200" dirty="0">
                        <a:solidFill>
                          <a:schemeClr val="bg1"/>
                        </a:solidFill>
                        <a:effectLst/>
                        <a:latin typeface="Meiryo UI" panose="020B0604030504040204" pitchFamily="50" charset="-128"/>
                        <a:ea typeface="Meiryo UI" panose="020B0604030504040204" pitchFamily="50" charset="-128"/>
                        <a:cs typeface="+mn-cs"/>
                      </a:endParaRPr>
                    </a:p>
                  </a:txBody>
                  <a:tcPr marL="9363" marR="9363" marT="9363"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rgbClr val="92D050"/>
                      </a:solidFill>
                      <a:prstDash val="solid"/>
                      <a:round/>
                      <a:headEnd type="none" w="med" len="med"/>
                      <a:tailEnd type="none" w="med" len="med"/>
                    </a:lnR>
                    <a:solidFill>
                      <a:schemeClr val="accent6"/>
                    </a:solidFill>
                  </a:tcPr>
                </a:tc>
                <a:tc>
                  <a:txBody>
                    <a:bodyPr/>
                    <a:lstStyle/>
                    <a:p>
                      <a:pPr algn="ctr" fontAlgn="ctr"/>
                      <a:r>
                        <a:rPr kumimoji="1" lang="en-US" altLang="ja-JP" sz="1400" u="none" strike="noStrike" kern="1200" dirty="0">
                          <a:solidFill>
                            <a:schemeClr val="bg1"/>
                          </a:solidFill>
                          <a:effectLst/>
                          <a:latin typeface="Meiryo UI" panose="020B0604030504040204" pitchFamily="50" charset="-128"/>
                          <a:ea typeface="Meiryo UI" panose="020B0604030504040204" pitchFamily="50" charset="-128"/>
                          <a:cs typeface="+mn-cs"/>
                        </a:rPr>
                        <a:t>2020</a:t>
                      </a:r>
                      <a:endParaRPr kumimoji="1" lang="ja-JP" altLang="en-US" sz="1400" u="none" strike="noStrike" kern="1200" dirty="0">
                        <a:solidFill>
                          <a:schemeClr val="bg1"/>
                        </a:solidFill>
                        <a:effectLst/>
                        <a:latin typeface="Meiryo UI" panose="020B0604030504040204" pitchFamily="50" charset="-128"/>
                        <a:ea typeface="Meiryo UI" panose="020B0604030504040204" pitchFamily="50" charset="-128"/>
                        <a:cs typeface="+mn-cs"/>
                      </a:endParaRPr>
                    </a:p>
                  </a:txBody>
                  <a:tcPr marL="9363" marR="9363" marT="9363" marB="0" anchor="ctr">
                    <a:lnL w="12700" cap="flat" cmpd="sng" algn="ctr">
                      <a:solidFill>
                        <a:srgbClr val="92D050"/>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solidFill>
                      <a:schemeClr val="accent6"/>
                    </a:solidFill>
                  </a:tcPr>
                </a:tc>
                <a:tc>
                  <a:txBody>
                    <a:bodyPr/>
                    <a:lstStyle/>
                    <a:p>
                      <a:pPr marL="0" algn="ctr" defTabSz="914400" rtl="0" eaLnBrk="1" fontAlgn="ctr" latinLnBrk="0" hangingPunct="1"/>
                      <a:r>
                        <a:rPr kumimoji="1" lang="en-US" altLang="ja-JP" sz="1400" u="none" strike="noStrike" kern="1200" dirty="0">
                          <a:solidFill>
                            <a:schemeClr val="bg1"/>
                          </a:solidFill>
                          <a:effectLst/>
                          <a:latin typeface="Meiryo UI" panose="020B0604030504040204" pitchFamily="50" charset="-128"/>
                          <a:ea typeface="Meiryo UI" panose="020B0604030504040204" pitchFamily="50" charset="-128"/>
                          <a:cs typeface="+mn-cs"/>
                        </a:rPr>
                        <a:t>2021</a:t>
                      </a:r>
                      <a:endParaRPr kumimoji="1" lang="ja-JP" altLang="en-US" sz="1400" u="none" strike="noStrike" kern="1200" dirty="0">
                        <a:solidFill>
                          <a:schemeClr val="bg1"/>
                        </a:solidFill>
                        <a:effectLst/>
                        <a:latin typeface="Meiryo UI" panose="020B0604030504040204" pitchFamily="50" charset="-128"/>
                        <a:ea typeface="Meiryo UI" panose="020B0604030504040204" pitchFamily="50" charset="-128"/>
                        <a:cs typeface="+mn-cs"/>
                      </a:endParaRPr>
                    </a:p>
                  </a:txBody>
                  <a:tcPr marL="9363" marR="9363" marT="9363"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rgbClr val="92D050"/>
                      </a:solidFill>
                      <a:prstDash val="solid"/>
                      <a:round/>
                      <a:headEnd type="none" w="med" len="med"/>
                      <a:tailEnd type="none" w="med" len="med"/>
                    </a:lnR>
                    <a:solidFill>
                      <a:schemeClr val="accent6"/>
                    </a:solidFill>
                  </a:tcPr>
                </a:tc>
                <a:tc>
                  <a:txBody>
                    <a:bodyPr/>
                    <a:lstStyle/>
                    <a:p>
                      <a:pPr marL="0" algn="ctr" defTabSz="914400" rtl="0" eaLnBrk="1" fontAlgn="ctr" latinLnBrk="0" hangingPunct="1"/>
                      <a:r>
                        <a:rPr kumimoji="1" lang="en-US" altLang="ja-JP" sz="1400" u="none" strike="noStrike" kern="1200" dirty="0">
                          <a:solidFill>
                            <a:schemeClr val="bg1"/>
                          </a:solidFill>
                          <a:effectLst/>
                          <a:latin typeface="Meiryo UI" panose="020B0604030504040204" pitchFamily="50" charset="-128"/>
                          <a:ea typeface="Meiryo UI" panose="020B0604030504040204" pitchFamily="50" charset="-128"/>
                          <a:cs typeface="+mn-cs"/>
                        </a:rPr>
                        <a:t>2022</a:t>
                      </a:r>
                      <a:endParaRPr kumimoji="1" lang="ja-JP" altLang="en-US" sz="1400" u="none" strike="noStrike" kern="1200" dirty="0">
                        <a:solidFill>
                          <a:schemeClr val="bg1"/>
                        </a:solidFill>
                        <a:effectLst/>
                        <a:latin typeface="Meiryo UI" panose="020B0604030504040204" pitchFamily="50" charset="-128"/>
                        <a:ea typeface="Meiryo UI" panose="020B0604030504040204" pitchFamily="50" charset="-128"/>
                        <a:cs typeface="+mn-cs"/>
                      </a:endParaRPr>
                    </a:p>
                  </a:txBody>
                  <a:tcPr marL="9363" marR="9363" marT="9363" marB="0" anchor="ctr">
                    <a:lnL w="12700" cap="flat" cmpd="sng" algn="ctr">
                      <a:solidFill>
                        <a:srgbClr val="92D050"/>
                      </a:solidFill>
                      <a:prstDash val="solid"/>
                      <a:round/>
                      <a:headEnd type="none" w="med" len="med"/>
                      <a:tailEnd type="none" w="med" len="med"/>
                    </a:lnL>
                    <a:solidFill>
                      <a:schemeClr val="accent6"/>
                    </a:solidFill>
                  </a:tcPr>
                </a:tc>
                <a:extLst>
                  <a:ext uri="{0D108BD9-81ED-4DB2-BD59-A6C34878D82A}">
                    <a16:rowId xmlns:a16="http://schemas.microsoft.com/office/drawing/2014/main" val="10000"/>
                  </a:ext>
                </a:extLst>
              </a:tr>
              <a:tr h="264689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1" dirty="0">
                          <a:latin typeface="Meiryo UI" panose="020B0604030504040204" pitchFamily="50" charset="-128"/>
                          <a:ea typeface="Meiryo UI" panose="020B0604030504040204" pitchFamily="50" charset="-128"/>
                        </a:rPr>
                        <a:t>（２）児童虐待対策</a:t>
                      </a:r>
                      <a:endParaRPr kumimoji="1" lang="en-US" altLang="ja-JP" sz="1400" b="1" dirty="0">
                        <a:latin typeface="Meiryo UI" panose="020B0604030504040204" pitchFamily="50" charset="-128"/>
                        <a:ea typeface="Meiryo UI" panose="020B0604030504040204" pitchFamily="50" charset="-128"/>
                      </a:endParaRPr>
                    </a:p>
                  </a:txBody>
                  <a:tcPr marL="9363" marR="9363" marT="9363" marB="0" vert="eaVert" anchor="ctr">
                    <a:lnB w="12700" cap="flat" cmpd="sng" algn="ctr">
                      <a:solidFill>
                        <a:srgbClr val="92D050"/>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B w="12700" cap="flat" cmpd="sng" algn="ctr">
                      <a:solidFill>
                        <a:srgbClr val="92D050"/>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B w="12700" cap="flat" cmpd="sng" algn="ctr">
                      <a:solidFill>
                        <a:srgbClr val="92D050"/>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B w="12700" cap="flat" cmpd="sng" algn="ctr">
                      <a:solidFill>
                        <a:srgbClr val="92D050"/>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B w="12700" cap="flat" cmpd="sng" algn="ctr">
                      <a:solidFill>
                        <a:srgbClr val="92D050"/>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B w="12700" cap="flat" cmpd="sng" algn="ctr">
                      <a:solidFill>
                        <a:srgbClr val="92D050"/>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R w="12700" cap="flat" cmpd="sng" algn="ctr">
                      <a:solidFill>
                        <a:srgbClr val="92D050"/>
                      </a:solidFill>
                      <a:prstDash val="solid"/>
                      <a:round/>
                      <a:headEnd type="none" w="med" len="med"/>
                      <a:tailEnd type="none" w="med" len="med"/>
                    </a:lnR>
                    <a:lnB w="12700" cap="flat" cmpd="sng" algn="ctr">
                      <a:solidFill>
                        <a:srgbClr val="92D050"/>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L w="12700" cap="flat" cmpd="sng" algn="ctr">
                      <a:solidFill>
                        <a:srgbClr val="92D050"/>
                      </a:solidFill>
                      <a:prstDash val="solid"/>
                      <a:round/>
                      <a:headEnd type="none" w="med" len="med"/>
                      <a:tailEnd type="none" w="med" len="med"/>
                    </a:lnL>
                    <a:lnB w="12700" cap="flat" cmpd="sng" algn="ctr">
                      <a:solidFill>
                        <a:srgbClr val="92D050"/>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R w="12700" cap="flat" cmpd="sng" algn="ctr">
                      <a:solidFill>
                        <a:srgbClr val="92D050"/>
                      </a:solidFill>
                      <a:prstDash val="solid"/>
                      <a:round/>
                      <a:headEnd type="none" w="med" len="med"/>
                      <a:tailEnd type="none" w="med" len="med"/>
                    </a:lnR>
                    <a:lnB w="12700" cap="flat" cmpd="sng" algn="ctr">
                      <a:solidFill>
                        <a:srgbClr val="92D050"/>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L w="12700" cap="flat" cmpd="sng" algn="ctr">
                      <a:solidFill>
                        <a:srgbClr val="92D050"/>
                      </a:solidFill>
                      <a:prstDash val="solid"/>
                      <a:round/>
                      <a:headEnd type="none" w="med" len="med"/>
                      <a:tailEnd type="none" w="med" len="med"/>
                    </a:lnL>
                    <a:lnB w="12700" cap="flat" cmpd="sng" algn="ctr">
                      <a:solidFill>
                        <a:srgbClr val="92D050"/>
                      </a:solidFill>
                      <a:prstDash val="solid"/>
                      <a:round/>
                      <a:headEnd type="none" w="med" len="med"/>
                      <a:tailEnd type="none" w="med" len="med"/>
                    </a:lnB>
                  </a:tcPr>
                </a:tc>
                <a:extLst>
                  <a:ext uri="{0D108BD9-81ED-4DB2-BD59-A6C34878D82A}">
                    <a16:rowId xmlns:a16="http://schemas.microsoft.com/office/drawing/2014/main" val="10001"/>
                  </a:ext>
                </a:extLst>
              </a:tr>
              <a:tr h="274799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1" dirty="0">
                          <a:latin typeface="Meiryo UI" panose="020B0604030504040204" pitchFamily="50" charset="-128"/>
                          <a:ea typeface="Meiryo UI" panose="020B0604030504040204" pitchFamily="50" charset="-128"/>
                        </a:rPr>
                        <a:t>（３）ヤングケアラー支援</a:t>
                      </a:r>
                      <a:endParaRPr kumimoji="1" lang="en-US" altLang="ja-JP" sz="1400" b="1" dirty="0">
                        <a:latin typeface="Meiryo UI" panose="020B0604030504040204" pitchFamily="50" charset="-128"/>
                        <a:ea typeface="Meiryo UI" panose="020B0604030504040204" pitchFamily="50" charset="-128"/>
                      </a:endParaRPr>
                    </a:p>
                  </a:txBody>
                  <a:tcPr marL="9363" marR="9363" marT="9363" marB="0" vert="eaVert" anchor="ctr">
                    <a:lnT w="12700" cap="flat" cmpd="sng" algn="ctr">
                      <a:solidFill>
                        <a:srgbClr val="92D050"/>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tcPr>
                </a:tc>
                <a:tc gridSpan="2">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tcPr>
                </a:tc>
                <a:tc hMerge="1">
                  <a:txBody>
                    <a:bodyPr/>
                    <a:lstStyle/>
                    <a:p>
                      <a:endParaRPr kumimoji="1" lang="ja-JP" altLang="en-US"/>
                    </a:p>
                  </a:txBody>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L w="12700" cap="flat" cmpd="sng" algn="ctr">
                      <a:solidFill>
                        <a:srgbClr val="92D050"/>
                      </a:solidFill>
                      <a:prstDash val="solid"/>
                      <a:round/>
                      <a:headEnd type="none" w="med" len="med"/>
                      <a:tailEnd type="none" w="med" len="med"/>
                    </a:lnL>
                    <a:lnT w="12700" cap="flat" cmpd="sng" algn="ctr">
                      <a:solidFill>
                        <a:srgbClr val="92D050"/>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L w="12700" cap="flat" cmpd="sng" algn="ctr">
                      <a:solidFill>
                        <a:srgbClr val="92D050"/>
                      </a:solidFill>
                      <a:prstDash val="solid"/>
                      <a:round/>
                      <a:headEnd type="none" w="med" len="med"/>
                      <a:tailEnd type="none" w="med" len="med"/>
                    </a:lnL>
                    <a:lnT w="12700" cap="flat" cmpd="sng" algn="ctr">
                      <a:solidFill>
                        <a:srgbClr val="92D050"/>
                      </a:solidFill>
                      <a:prstDash val="solid"/>
                      <a:round/>
                      <a:headEnd type="none" w="med" len="med"/>
                      <a:tailEnd type="none" w="med" len="med"/>
                    </a:lnT>
                  </a:tcPr>
                </a:tc>
                <a:extLst>
                  <a:ext uri="{0D108BD9-81ED-4DB2-BD59-A6C34878D82A}">
                    <a16:rowId xmlns:a16="http://schemas.microsoft.com/office/drawing/2014/main" val="2172032726"/>
                  </a:ext>
                </a:extLst>
              </a:tr>
            </a:tbl>
          </a:graphicData>
        </a:graphic>
      </p:graphicFrame>
      <p:sp>
        <p:nvSpPr>
          <p:cNvPr id="53" name="大かっこ 52"/>
          <p:cNvSpPr/>
          <p:nvPr/>
        </p:nvSpPr>
        <p:spPr>
          <a:xfrm>
            <a:off x="6565503" y="1428750"/>
            <a:ext cx="1116000" cy="169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endParaRPr lang="en-US" altLang="ja-JP" sz="1100" dirty="0">
              <a:solidFill>
                <a:srgbClr val="FF0000"/>
              </a:solidFill>
            </a:endParaRPr>
          </a:p>
          <a:p>
            <a:endParaRPr lang="en-US" altLang="ja-JP" sz="1050" dirty="0">
              <a:solidFill>
                <a:srgbClr val="FF0000"/>
              </a:solidFill>
            </a:endParaRPr>
          </a:p>
          <a:p>
            <a:r>
              <a:rPr lang="en-US" altLang="ja-JP" sz="1000" dirty="0">
                <a:solidFill>
                  <a:schemeClr val="tx1"/>
                </a:solidFill>
                <a:latin typeface="Meiryo UI" panose="020B0604030504040204" pitchFamily="50" charset="-128"/>
                <a:ea typeface="Meiryo UI" panose="020B0604030504040204" pitchFamily="50" charset="-128"/>
              </a:rPr>
              <a:t>SNS</a:t>
            </a:r>
            <a:r>
              <a:rPr lang="ja-JP" altLang="en-US" sz="1000" dirty="0">
                <a:solidFill>
                  <a:schemeClr val="tx1"/>
                </a:solidFill>
                <a:latin typeface="Meiryo UI" panose="020B0604030504040204" pitchFamily="50" charset="-128"/>
                <a:ea typeface="Meiryo UI" panose="020B0604030504040204" pitchFamily="50" charset="-128"/>
              </a:rPr>
              <a:t>を活用した児童虐待防止相談事業の実施（本格実施）</a:t>
            </a:r>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rPr>
              <a:t>大阪府・堺市・大阪市で共同実施</a:t>
            </a:r>
          </a:p>
          <a:p>
            <a:endParaRPr lang="en-US" altLang="ja-JP" sz="1000" dirty="0"/>
          </a:p>
        </p:txBody>
      </p:sp>
      <p:sp>
        <p:nvSpPr>
          <p:cNvPr id="134" name="角丸四角形 133"/>
          <p:cNvSpPr/>
          <p:nvPr/>
        </p:nvSpPr>
        <p:spPr>
          <a:xfrm>
            <a:off x="615166" y="5822781"/>
            <a:ext cx="640394" cy="423707"/>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a:solidFill>
                  <a:schemeClr val="tx1"/>
                </a:solidFill>
                <a:ea typeface="Meiryo UI" panose="020B0604030504040204" pitchFamily="50" charset="-128"/>
              </a:rPr>
              <a:t>大阪市</a:t>
            </a:r>
          </a:p>
        </p:txBody>
      </p:sp>
      <p:sp>
        <p:nvSpPr>
          <p:cNvPr id="138" name="角丸四角形 137"/>
          <p:cNvSpPr/>
          <p:nvPr/>
        </p:nvSpPr>
        <p:spPr>
          <a:xfrm>
            <a:off x="638387" y="1730750"/>
            <a:ext cx="640394" cy="396766"/>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a:solidFill>
                  <a:schemeClr val="tx1"/>
                </a:solidFill>
                <a:ea typeface="Meiryo UI" panose="020B0604030504040204" pitchFamily="50" charset="-128"/>
              </a:rPr>
              <a:t>大阪府</a:t>
            </a:r>
          </a:p>
        </p:txBody>
      </p:sp>
      <p:sp>
        <p:nvSpPr>
          <p:cNvPr id="88" name="テキスト ボックス 87"/>
          <p:cNvSpPr txBox="1"/>
          <p:nvPr/>
        </p:nvSpPr>
        <p:spPr>
          <a:xfrm>
            <a:off x="7999458" y="530546"/>
            <a:ext cx="1031051" cy="261610"/>
          </a:xfrm>
          <a:prstGeom prst="rect">
            <a:avLst/>
          </a:prstGeom>
          <a:solidFill>
            <a:srgbClr val="9999FF"/>
          </a:solidFill>
          <a:ln>
            <a:solidFill>
              <a:srgbClr val="9999FF"/>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ja-JP" altLang="en-US" sz="1100" dirty="0">
                <a:latin typeface="Meiryo UI" panose="020B0604030504040204" pitchFamily="50" charset="-128"/>
                <a:ea typeface="Meiryo UI" panose="020B0604030504040204" pitchFamily="50" charset="-128"/>
              </a:rPr>
              <a:t>点</a:t>
            </a:r>
            <a:r>
              <a:rPr lang="ja-JP" altLang="en-US" sz="1100" dirty="0">
                <a:solidFill>
                  <a:schemeClr val="dk1"/>
                </a:solidFill>
                <a:latin typeface="Meiryo UI" panose="020B0604030504040204" pitchFamily="50" charset="-128"/>
                <a:ea typeface="Meiryo UI" panose="020B0604030504040204" pitchFamily="50" charset="-128"/>
              </a:rPr>
              <a:t>線</a:t>
            </a:r>
            <a:r>
              <a:rPr lang="ja-JP" altLang="en-US" sz="1100" b="1" dirty="0">
                <a:solidFill>
                  <a:schemeClr val="dk1"/>
                </a:solidFill>
                <a:ea typeface="Meiryo UI" panose="020B0604030504040204" pitchFamily="50" charset="-128"/>
              </a:rPr>
              <a:t>：</a:t>
            </a:r>
            <a:r>
              <a:rPr lang="ja-JP" altLang="en-US" sz="1100" dirty="0">
                <a:solidFill>
                  <a:schemeClr val="dk1"/>
                </a:solidFill>
                <a:latin typeface="Meiryo UI" panose="020B0604030504040204" pitchFamily="50" charset="-128"/>
                <a:ea typeface="Meiryo UI" panose="020B0604030504040204" pitchFamily="50" charset="-128"/>
              </a:rPr>
              <a:t>未実施</a:t>
            </a:r>
          </a:p>
        </p:txBody>
      </p:sp>
      <p:cxnSp>
        <p:nvCxnSpPr>
          <p:cNvPr id="74" name="直線コネクタ 73"/>
          <p:cNvCxnSpPr/>
          <p:nvPr/>
        </p:nvCxnSpPr>
        <p:spPr>
          <a:xfrm flipV="1">
            <a:off x="514350" y="5254155"/>
            <a:ext cx="8359195" cy="17068"/>
          </a:xfrm>
          <a:prstGeom prst="line">
            <a:avLst/>
          </a:prstGeom>
          <a:ln w="3175">
            <a:solidFill>
              <a:schemeClr val="accent6">
                <a:lumMod val="40000"/>
                <a:lumOff val="60000"/>
              </a:schemeClr>
            </a:solidFill>
            <a:prstDash val="solid"/>
          </a:ln>
        </p:spPr>
        <p:style>
          <a:lnRef idx="1">
            <a:schemeClr val="dk1"/>
          </a:lnRef>
          <a:fillRef idx="0">
            <a:schemeClr val="dk1"/>
          </a:fillRef>
          <a:effectRef idx="0">
            <a:schemeClr val="dk1"/>
          </a:effectRef>
          <a:fontRef idx="minor">
            <a:schemeClr val="tx1"/>
          </a:fontRef>
        </p:style>
      </p:cxnSp>
      <p:sp>
        <p:nvSpPr>
          <p:cNvPr id="75" name="角丸四角形 74"/>
          <p:cNvSpPr/>
          <p:nvPr/>
        </p:nvSpPr>
        <p:spPr>
          <a:xfrm>
            <a:off x="615166" y="4193467"/>
            <a:ext cx="640394" cy="423707"/>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a:solidFill>
                  <a:schemeClr val="tx1"/>
                </a:solidFill>
                <a:ea typeface="Meiryo UI" panose="020B0604030504040204" pitchFamily="50" charset="-128"/>
              </a:rPr>
              <a:t>大阪府</a:t>
            </a:r>
          </a:p>
        </p:txBody>
      </p:sp>
      <p:sp>
        <p:nvSpPr>
          <p:cNvPr id="77" name="角丸四角形 76"/>
          <p:cNvSpPr/>
          <p:nvPr/>
        </p:nvSpPr>
        <p:spPr>
          <a:xfrm>
            <a:off x="615166" y="3064686"/>
            <a:ext cx="640394" cy="423707"/>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a:solidFill>
                  <a:schemeClr val="tx1"/>
                </a:solidFill>
                <a:ea typeface="Meiryo UI" panose="020B0604030504040204" pitchFamily="50" charset="-128"/>
              </a:rPr>
              <a:t>大阪市</a:t>
            </a:r>
          </a:p>
        </p:txBody>
      </p:sp>
      <p:sp>
        <p:nvSpPr>
          <p:cNvPr id="14" name="大かっこ 13"/>
          <p:cNvSpPr/>
          <p:nvPr/>
        </p:nvSpPr>
        <p:spPr>
          <a:xfrm>
            <a:off x="6539595" y="5384180"/>
            <a:ext cx="1152000" cy="396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19050">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1000" dirty="0">
                <a:latin typeface="Meiryo UI" panose="020B0604030504040204" pitchFamily="50" charset="-128"/>
                <a:ea typeface="Meiryo UI" panose="020B0604030504040204" pitchFamily="50" charset="-128"/>
              </a:rPr>
              <a:t>支援に向けたプロジェクトチームの設置</a:t>
            </a:r>
            <a:endParaRPr lang="en-US" altLang="ja-JP" sz="1000" dirty="0">
              <a:latin typeface="Meiryo UI" panose="020B0604030504040204" pitchFamily="50" charset="-128"/>
              <a:ea typeface="Meiryo UI" panose="020B0604030504040204" pitchFamily="50" charset="-128"/>
            </a:endParaRPr>
          </a:p>
        </p:txBody>
      </p:sp>
      <p:sp>
        <p:nvSpPr>
          <p:cNvPr id="15" name="大かっこ 14"/>
          <p:cNvSpPr/>
          <p:nvPr/>
        </p:nvSpPr>
        <p:spPr>
          <a:xfrm>
            <a:off x="6539595" y="5810498"/>
            <a:ext cx="1152000" cy="324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19050">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1000" dirty="0">
                <a:latin typeface="Meiryo UI" panose="020B0604030504040204" pitchFamily="50" charset="-128"/>
                <a:ea typeface="Meiryo UI" panose="020B0604030504040204" pitchFamily="50" charset="-128"/>
              </a:rPr>
              <a:t>中学校生徒への実態調査を実施</a:t>
            </a:r>
            <a:endParaRPr lang="en-US" altLang="ja-JP" sz="1000" dirty="0">
              <a:latin typeface="Meiryo UI" panose="020B0604030504040204" pitchFamily="50" charset="-128"/>
              <a:ea typeface="Meiryo UI" panose="020B0604030504040204" pitchFamily="50" charset="-128"/>
            </a:endParaRPr>
          </a:p>
        </p:txBody>
      </p:sp>
      <p:sp>
        <p:nvSpPr>
          <p:cNvPr id="18" name="大かっこ 17"/>
          <p:cNvSpPr/>
          <p:nvPr/>
        </p:nvSpPr>
        <p:spPr>
          <a:xfrm>
            <a:off x="7733176" y="5384180"/>
            <a:ext cx="1152000" cy="396000"/>
          </a:xfrm>
          <a:prstGeom prst="bracketPair">
            <a:avLst>
              <a:gd name="adj" fmla="val 10408"/>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19050">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1000" dirty="0">
                <a:latin typeface="Meiryo UI" panose="020B0604030504040204" pitchFamily="50" charset="-128"/>
                <a:ea typeface="Meiryo UI" panose="020B0604030504040204" pitchFamily="50" charset="-128"/>
              </a:rPr>
              <a:t>中学校生徒への実態調査の結果を公表</a:t>
            </a:r>
            <a:endParaRPr lang="en-US" altLang="ja-JP" sz="1000" dirty="0">
              <a:latin typeface="Meiryo UI" panose="020B0604030504040204" pitchFamily="50" charset="-128"/>
              <a:ea typeface="Meiryo UI" panose="020B0604030504040204" pitchFamily="50" charset="-128"/>
            </a:endParaRPr>
          </a:p>
        </p:txBody>
      </p:sp>
      <p:sp>
        <p:nvSpPr>
          <p:cNvPr id="19" name="大かっこ 18"/>
          <p:cNvSpPr/>
          <p:nvPr/>
        </p:nvSpPr>
        <p:spPr>
          <a:xfrm>
            <a:off x="7733176" y="6148941"/>
            <a:ext cx="1152000" cy="43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19050">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1000" dirty="0">
                <a:latin typeface="Meiryo UI" panose="020B0604030504040204" pitchFamily="50" charset="-128"/>
                <a:ea typeface="Meiryo UI" panose="020B0604030504040204" pitchFamily="50" charset="-128"/>
              </a:rPr>
              <a:t>寄り添い型相談支援事業を開始</a:t>
            </a:r>
            <a:endParaRPr lang="en-US" altLang="ja-JP" sz="1000" dirty="0">
              <a:latin typeface="Meiryo UI" panose="020B0604030504040204" pitchFamily="50" charset="-128"/>
              <a:ea typeface="Meiryo UI" panose="020B0604030504040204" pitchFamily="50" charset="-128"/>
            </a:endParaRPr>
          </a:p>
        </p:txBody>
      </p:sp>
      <p:sp>
        <p:nvSpPr>
          <p:cNvPr id="20" name="大かっこ 19"/>
          <p:cNvSpPr/>
          <p:nvPr/>
        </p:nvSpPr>
        <p:spPr>
          <a:xfrm>
            <a:off x="6539595" y="6161641"/>
            <a:ext cx="1152000" cy="432000"/>
          </a:xfrm>
          <a:prstGeom prst="bracketPair">
            <a:avLst>
              <a:gd name="adj" fmla="val 12733"/>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19050">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1000" dirty="0">
                <a:latin typeface="Meiryo UI" panose="020B0604030504040204" pitchFamily="50" charset="-128"/>
                <a:ea typeface="Meiryo UI" panose="020B0604030504040204" pitchFamily="50" charset="-128"/>
              </a:rPr>
              <a:t>「</a:t>
            </a:r>
            <a:r>
              <a:rPr lang="ja-JP" altLang="en-US" sz="950" dirty="0">
                <a:latin typeface="Meiryo UI" panose="020B0604030504040204" pitchFamily="50" charset="-128"/>
                <a:ea typeface="Meiryo UI" panose="020B0604030504040204" pitchFamily="50" charset="-128"/>
              </a:rPr>
              <a:t>ヤングケアラー相談窓口」を設置、明確化</a:t>
            </a:r>
            <a:endParaRPr lang="en-US" altLang="ja-JP" sz="950" dirty="0">
              <a:latin typeface="Meiryo UI" panose="020B0604030504040204" pitchFamily="50" charset="-128"/>
              <a:ea typeface="Meiryo UI" panose="020B0604030504040204" pitchFamily="50" charset="-128"/>
            </a:endParaRPr>
          </a:p>
        </p:txBody>
      </p:sp>
      <p:sp>
        <p:nvSpPr>
          <p:cNvPr id="21" name="大かっこ 20"/>
          <p:cNvSpPr/>
          <p:nvPr/>
        </p:nvSpPr>
        <p:spPr>
          <a:xfrm>
            <a:off x="7733176" y="5810498"/>
            <a:ext cx="1152000" cy="324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19050">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1000" dirty="0">
                <a:latin typeface="Meiryo UI" panose="020B0604030504040204" pitchFamily="50" charset="-128"/>
                <a:ea typeface="Meiryo UI" panose="020B0604030504040204" pitchFamily="50" charset="-128"/>
              </a:rPr>
              <a:t>スクールカウンセラーを増員</a:t>
            </a:r>
            <a:endParaRPr lang="en-US" altLang="ja-JP" sz="1000" dirty="0">
              <a:latin typeface="Meiryo UI" panose="020B0604030504040204" pitchFamily="50" charset="-128"/>
              <a:ea typeface="Meiryo UI" panose="020B0604030504040204" pitchFamily="50" charset="-128"/>
            </a:endParaRPr>
          </a:p>
        </p:txBody>
      </p:sp>
      <p:sp>
        <p:nvSpPr>
          <p:cNvPr id="22" name="大かっこ 21"/>
          <p:cNvSpPr/>
          <p:nvPr/>
        </p:nvSpPr>
        <p:spPr>
          <a:xfrm>
            <a:off x="2209800" y="2811324"/>
            <a:ext cx="735975" cy="956774"/>
          </a:xfrm>
          <a:prstGeom prst="bracketPair">
            <a:avLst>
              <a:gd name="adj" fmla="val 9265"/>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000" dirty="0">
                <a:latin typeface="Meiryo UI" panose="020B0604030504040204" pitchFamily="50" charset="-128"/>
                <a:ea typeface="Meiryo UI" panose="020B0604030504040204" pitchFamily="50" charset="-128"/>
              </a:rPr>
              <a:t>大阪市</a:t>
            </a:r>
            <a:r>
              <a:rPr lang="en-US" altLang="ja-JP" sz="1000" dirty="0">
                <a:latin typeface="Meiryo UI" panose="020B0604030504040204" pitchFamily="50" charset="-128"/>
                <a:ea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rPr>
              <a:t>か所目の児童相談所として「南部こども相談センター」の開設</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23" name="大かっこ 22"/>
          <p:cNvSpPr/>
          <p:nvPr/>
        </p:nvSpPr>
        <p:spPr>
          <a:xfrm>
            <a:off x="2987675" y="1417938"/>
            <a:ext cx="742218" cy="2350160"/>
          </a:xfrm>
          <a:prstGeom prst="bracketPair">
            <a:avLst>
              <a:gd name="adj" fmla="val 10666"/>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000" dirty="0">
                <a:latin typeface="Meiryo UI" panose="020B0604030504040204" pitchFamily="50" charset="-128"/>
                <a:ea typeface="Meiryo UI" panose="020B0604030504040204" pitchFamily="50" charset="-128"/>
              </a:rPr>
              <a:t>大阪府警察と大阪市の間で児童虐待事案に関する情報共有にかかる協定を締結</a:t>
            </a:r>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24" name="大かっこ 23"/>
          <p:cNvSpPr/>
          <p:nvPr/>
        </p:nvSpPr>
        <p:spPr>
          <a:xfrm>
            <a:off x="3778250" y="2806669"/>
            <a:ext cx="714376" cy="96142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000" dirty="0">
                <a:latin typeface="Meiryo UI" panose="020B0604030504040204" pitchFamily="50" charset="-128"/>
                <a:ea typeface="Meiryo UI" panose="020B0604030504040204" pitchFamily="50" charset="-128"/>
              </a:rPr>
              <a:t>大阪市児童虐待防止体制強化会議の開催</a:t>
            </a:r>
          </a:p>
        </p:txBody>
      </p:sp>
      <p:sp>
        <p:nvSpPr>
          <p:cNvPr id="25" name="大かっこ 24"/>
          <p:cNvSpPr/>
          <p:nvPr/>
        </p:nvSpPr>
        <p:spPr>
          <a:xfrm>
            <a:off x="4533900" y="1417938"/>
            <a:ext cx="864000" cy="235016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endParaRPr lang="en-US" altLang="ja-JP" sz="1000" dirty="0">
              <a:solidFill>
                <a:srgbClr val="FF0000"/>
              </a:solidFill>
              <a:latin typeface="Meiryo UI" panose="020B0604030504040204" pitchFamily="50" charset="-128"/>
              <a:ea typeface="Meiryo UI" panose="020B0604030504040204" pitchFamily="50" charset="-128"/>
            </a:endParaRPr>
          </a:p>
          <a:p>
            <a:endParaRPr lang="en-US" altLang="ja-JP" sz="1000" dirty="0">
              <a:solidFill>
                <a:srgbClr val="FF0000"/>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大阪児童虐待防止推進会議の設置・開催</a:t>
            </a:r>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座長</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大阪府知事</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副座長</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大阪市長</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・堺市長</a:t>
            </a:r>
          </a:p>
        </p:txBody>
      </p:sp>
      <p:sp>
        <p:nvSpPr>
          <p:cNvPr id="27" name="大かっこ 26"/>
          <p:cNvSpPr/>
          <p:nvPr/>
        </p:nvSpPr>
        <p:spPr>
          <a:xfrm>
            <a:off x="5481048" y="1428750"/>
            <a:ext cx="995952" cy="169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rPr>
              <a:t>SNS</a:t>
            </a:r>
            <a:r>
              <a:rPr lang="ja-JP" altLang="en-US" sz="1000" dirty="0">
                <a:latin typeface="Meiryo UI" panose="020B0604030504040204" pitchFamily="50" charset="-128"/>
                <a:ea typeface="Meiryo UI" panose="020B0604030504040204" pitchFamily="50" charset="-128"/>
              </a:rPr>
              <a:t>を活用した児童虐待防止相談事業の実施（試行実施）</a:t>
            </a:r>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大阪府・堺市・大阪市で共同実施</a:t>
            </a:r>
          </a:p>
          <a:p>
            <a:endParaRPr lang="en-US" altLang="ja-JP" sz="1000" dirty="0">
              <a:latin typeface="Meiryo UI" panose="020B0604030504040204" pitchFamily="50" charset="-128"/>
              <a:ea typeface="Meiryo UI" panose="020B0604030504040204" pitchFamily="50" charset="-128"/>
            </a:endParaRPr>
          </a:p>
        </p:txBody>
      </p:sp>
      <p:sp>
        <p:nvSpPr>
          <p:cNvPr id="28" name="大かっこ 27"/>
          <p:cNvSpPr/>
          <p:nvPr/>
        </p:nvSpPr>
        <p:spPr>
          <a:xfrm>
            <a:off x="6565503" y="3156098"/>
            <a:ext cx="1116000" cy="61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000" dirty="0">
                <a:latin typeface="Meiryo UI" panose="020B0604030504040204" pitchFamily="50" charset="-128"/>
                <a:ea typeface="Meiryo UI" panose="020B0604030504040204" pitchFamily="50" charset="-128"/>
              </a:rPr>
              <a:t>大阪市</a:t>
            </a:r>
            <a:r>
              <a:rPr lang="en-US" altLang="ja-JP" sz="1000" dirty="0">
                <a:latin typeface="Meiryo UI" panose="020B0604030504040204" pitchFamily="50" charset="-128"/>
                <a:ea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rPr>
              <a:t>か所目の児童相談所として「北部こども相談センター」の開設</a:t>
            </a:r>
          </a:p>
        </p:txBody>
      </p:sp>
      <p:cxnSp>
        <p:nvCxnSpPr>
          <p:cNvPr id="30" name="直線矢印コネクタ 29"/>
          <p:cNvCxnSpPr/>
          <p:nvPr/>
        </p:nvCxnSpPr>
        <p:spPr>
          <a:xfrm flipV="1">
            <a:off x="1368454" y="1330306"/>
            <a:ext cx="7505090" cy="1618"/>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32" name="フローチャート: 結合子 58"/>
          <p:cNvSpPr>
            <a:spLocks noChangeAspect="1"/>
          </p:cNvSpPr>
          <p:nvPr/>
        </p:nvSpPr>
        <p:spPr>
          <a:xfrm>
            <a:off x="2536091" y="2686279"/>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33" name="フローチャート: 結合子 58"/>
          <p:cNvSpPr>
            <a:spLocks noChangeAspect="1"/>
          </p:cNvSpPr>
          <p:nvPr/>
        </p:nvSpPr>
        <p:spPr>
          <a:xfrm>
            <a:off x="3347066" y="2680171"/>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35" name="フローチャート: 結合子 58"/>
          <p:cNvSpPr>
            <a:spLocks noChangeAspect="1"/>
          </p:cNvSpPr>
          <p:nvPr/>
        </p:nvSpPr>
        <p:spPr>
          <a:xfrm>
            <a:off x="4063014" y="266834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36" name="フローチャート: 結合子 58"/>
          <p:cNvSpPr>
            <a:spLocks noChangeAspect="1"/>
          </p:cNvSpPr>
          <p:nvPr/>
        </p:nvSpPr>
        <p:spPr>
          <a:xfrm>
            <a:off x="4915021" y="2661730"/>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37" name="フローチャート: 結合子 58"/>
          <p:cNvSpPr>
            <a:spLocks noChangeAspect="1"/>
          </p:cNvSpPr>
          <p:nvPr/>
        </p:nvSpPr>
        <p:spPr>
          <a:xfrm>
            <a:off x="4918448" y="127181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38" name="フローチャート: 結合子 58"/>
          <p:cNvSpPr>
            <a:spLocks noChangeAspect="1"/>
          </p:cNvSpPr>
          <p:nvPr/>
        </p:nvSpPr>
        <p:spPr>
          <a:xfrm>
            <a:off x="5912299" y="1275483"/>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0" name="フローチャート: 結合子 58"/>
          <p:cNvSpPr>
            <a:spLocks noChangeAspect="1"/>
          </p:cNvSpPr>
          <p:nvPr/>
        </p:nvSpPr>
        <p:spPr>
          <a:xfrm>
            <a:off x="7036358" y="2672098"/>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2" name="大かっこ 41"/>
          <p:cNvSpPr/>
          <p:nvPr/>
        </p:nvSpPr>
        <p:spPr>
          <a:xfrm>
            <a:off x="1368420" y="1416043"/>
            <a:ext cx="792000" cy="685808"/>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000" dirty="0">
                <a:solidFill>
                  <a:schemeClr val="tx1"/>
                </a:solidFill>
                <a:latin typeface="Meiryo UI" panose="020B0604030504040204" pitchFamily="50" charset="-128"/>
                <a:ea typeface="Meiryo UI" panose="020B0604030504040204" pitchFamily="50" charset="-128"/>
              </a:rPr>
              <a:t>中央子ども家庭センターに「こころケア」開設（</a:t>
            </a:r>
            <a:r>
              <a:rPr lang="en-US" altLang="ja-JP" sz="1000" dirty="0">
                <a:solidFill>
                  <a:schemeClr val="tx1"/>
                </a:solidFill>
                <a:latin typeface="Meiryo UI" panose="020B0604030504040204" pitchFamily="50" charset="-128"/>
                <a:ea typeface="Meiryo UI" panose="020B0604030504040204" pitchFamily="50" charset="-128"/>
              </a:rPr>
              <a:t>2013</a:t>
            </a:r>
            <a:r>
              <a:rPr lang="ja-JP" altLang="en-US" sz="1000" dirty="0">
                <a:solidFill>
                  <a:schemeClr val="tx1"/>
                </a:solidFill>
                <a:latin typeface="Meiryo UI" panose="020B0604030504040204" pitchFamily="50" charset="-128"/>
                <a:ea typeface="Meiryo UI" panose="020B0604030504040204" pitchFamily="50" charset="-128"/>
              </a:rPr>
              <a:t>）</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46" name="大かっこ 45"/>
          <p:cNvSpPr/>
          <p:nvPr/>
        </p:nvSpPr>
        <p:spPr>
          <a:xfrm>
            <a:off x="6565503" y="3998331"/>
            <a:ext cx="1116000" cy="43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950" dirty="0">
                <a:solidFill>
                  <a:schemeClr val="tx1"/>
                </a:solidFill>
                <a:latin typeface="Meiryo UI" panose="020B0604030504040204" pitchFamily="50" charset="-128"/>
                <a:ea typeface="Meiryo UI" panose="020B0604030504040204" pitchFamily="50" charset="-128"/>
              </a:rPr>
              <a:t>ヤングケアラー実態調査（府立高校</a:t>
            </a:r>
            <a:r>
              <a:rPr lang="en-US" altLang="ja-JP" sz="950" dirty="0">
                <a:solidFill>
                  <a:schemeClr val="tx1"/>
                </a:solidFill>
                <a:latin typeface="Meiryo UI" panose="020B0604030504040204" pitchFamily="50" charset="-128"/>
                <a:ea typeface="Meiryo UI" panose="020B0604030504040204" pitchFamily="50" charset="-128"/>
              </a:rPr>
              <a:t>2021</a:t>
            </a:r>
            <a:r>
              <a:rPr lang="ja-JP" altLang="en-US" sz="950" dirty="0">
                <a:solidFill>
                  <a:schemeClr val="tx1"/>
                </a:solidFill>
                <a:latin typeface="Meiryo UI" panose="020B0604030504040204" pitchFamily="50" charset="-128"/>
                <a:ea typeface="Meiryo UI" panose="020B0604030504040204" pitchFamily="50" charset="-128"/>
              </a:rPr>
              <a:t>～</a:t>
            </a:r>
            <a:r>
              <a:rPr lang="en-US" altLang="ja-JP" sz="950" dirty="0">
                <a:solidFill>
                  <a:schemeClr val="tx1"/>
                </a:solidFill>
                <a:latin typeface="Meiryo UI" panose="020B0604030504040204" pitchFamily="50" charset="-128"/>
                <a:ea typeface="Meiryo UI" panose="020B0604030504040204" pitchFamily="50" charset="-128"/>
              </a:rPr>
              <a:t>22</a:t>
            </a:r>
            <a:r>
              <a:rPr lang="ja-JP" altLang="en-US" sz="950" dirty="0">
                <a:solidFill>
                  <a:schemeClr val="tx1"/>
                </a:solidFill>
                <a:latin typeface="Meiryo UI" panose="020B0604030504040204" pitchFamily="50" charset="-128"/>
                <a:ea typeface="Meiryo UI" panose="020B0604030504040204" pitchFamily="50" charset="-128"/>
              </a:rPr>
              <a:t>）</a:t>
            </a:r>
            <a:endParaRPr lang="en-US" altLang="ja-JP" sz="950" dirty="0">
              <a:solidFill>
                <a:schemeClr val="tx1"/>
              </a:solidFill>
              <a:latin typeface="Meiryo UI" panose="020B0604030504040204" pitchFamily="50" charset="-128"/>
              <a:ea typeface="Meiryo UI" panose="020B0604030504040204" pitchFamily="50" charset="-128"/>
            </a:endParaRPr>
          </a:p>
        </p:txBody>
      </p:sp>
      <p:sp>
        <p:nvSpPr>
          <p:cNvPr id="48" name="大かっこ 47"/>
          <p:cNvSpPr/>
          <p:nvPr/>
        </p:nvSpPr>
        <p:spPr>
          <a:xfrm>
            <a:off x="5481048" y="3156098"/>
            <a:ext cx="995952" cy="61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000" dirty="0">
                <a:latin typeface="Meiryo UI" panose="020B0604030504040204" pitchFamily="50" charset="-128"/>
                <a:ea typeface="Meiryo UI" panose="020B0604030504040204" pitchFamily="50" charset="-128"/>
              </a:rPr>
              <a:t>産前・産後母子支援事業の実施</a:t>
            </a:r>
          </a:p>
        </p:txBody>
      </p:sp>
      <p:sp>
        <p:nvSpPr>
          <p:cNvPr id="49" name="フローチャート: 結合子 58"/>
          <p:cNvSpPr>
            <a:spLocks noChangeAspect="1"/>
          </p:cNvSpPr>
          <p:nvPr/>
        </p:nvSpPr>
        <p:spPr>
          <a:xfrm>
            <a:off x="5912299" y="2675658"/>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50" name="フローチャート: 結合子 58"/>
          <p:cNvSpPr>
            <a:spLocks noChangeAspect="1"/>
          </p:cNvSpPr>
          <p:nvPr/>
        </p:nvSpPr>
        <p:spPr>
          <a:xfrm>
            <a:off x="3347066" y="127999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51" name="大かっこ 50"/>
          <p:cNvSpPr/>
          <p:nvPr/>
        </p:nvSpPr>
        <p:spPr>
          <a:xfrm>
            <a:off x="1368420" y="2149468"/>
            <a:ext cx="792000" cy="533408"/>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000" dirty="0">
                <a:solidFill>
                  <a:schemeClr val="tx1"/>
                </a:solidFill>
                <a:latin typeface="Meiryo UI" panose="020B0604030504040204" pitchFamily="50" charset="-128"/>
                <a:ea typeface="Meiryo UI" panose="020B0604030504040204" pitchFamily="50" charset="-128"/>
              </a:rPr>
              <a:t>子どもを虐待から守る条例施行</a:t>
            </a:r>
            <a:r>
              <a:rPr lang="en-US" altLang="ja-JP" sz="1000" dirty="0">
                <a:solidFill>
                  <a:schemeClr val="tx1"/>
                </a:solidFill>
                <a:latin typeface="Meiryo UI" panose="020B0604030504040204" pitchFamily="50" charset="-128"/>
                <a:ea typeface="Meiryo UI" panose="020B0604030504040204" pitchFamily="50" charset="-128"/>
              </a:rPr>
              <a:t>2010</a:t>
            </a:r>
            <a:r>
              <a:rPr lang="ja-JP" altLang="en-US" sz="1000" dirty="0">
                <a:solidFill>
                  <a:schemeClr val="tx1"/>
                </a:solidFill>
                <a:latin typeface="Meiryo UI" panose="020B0604030504040204" pitchFamily="50" charset="-128"/>
                <a:ea typeface="Meiryo UI" panose="020B0604030504040204" pitchFamily="50" charset="-128"/>
              </a:rPr>
              <a:t>）</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52" name="フローチャート: 結合子 58"/>
          <p:cNvSpPr>
            <a:spLocks noChangeAspect="1"/>
          </p:cNvSpPr>
          <p:nvPr/>
        </p:nvSpPr>
        <p:spPr>
          <a:xfrm>
            <a:off x="1737341" y="127999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cxnSp>
        <p:nvCxnSpPr>
          <p:cNvPr id="31" name="直線矢印コネクタ 30"/>
          <p:cNvCxnSpPr/>
          <p:nvPr/>
        </p:nvCxnSpPr>
        <p:spPr>
          <a:xfrm flipV="1">
            <a:off x="1368454" y="2735818"/>
            <a:ext cx="7505090" cy="1618"/>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54" name="フローチャート: 結合子 58"/>
          <p:cNvSpPr>
            <a:spLocks noChangeAspect="1"/>
          </p:cNvSpPr>
          <p:nvPr/>
        </p:nvSpPr>
        <p:spPr>
          <a:xfrm>
            <a:off x="7060301" y="1275483"/>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cxnSp>
        <p:nvCxnSpPr>
          <p:cNvPr id="135" name="直線コネクタ 134"/>
          <p:cNvCxnSpPr/>
          <p:nvPr/>
        </p:nvCxnSpPr>
        <p:spPr>
          <a:xfrm flipV="1">
            <a:off x="514350" y="2649034"/>
            <a:ext cx="8359195" cy="19853"/>
          </a:xfrm>
          <a:prstGeom prst="line">
            <a:avLst/>
          </a:prstGeom>
          <a:ln w="3175">
            <a:solidFill>
              <a:schemeClr val="accent6">
                <a:lumMod val="40000"/>
                <a:lumOff val="60000"/>
              </a:schemeClr>
            </a:solidFill>
            <a:prstDash val="solid"/>
          </a:ln>
        </p:spPr>
        <p:style>
          <a:lnRef idx="1">
            <a:schemeClr val="dk1"/>
          </a:lnRef>
          <a:fillRef idx="0">
            <a:schemeClr val="dk1"/>
          </a:fillRef>
          <a:effectRef idx="0">
            <a:schemeClr val="dk1"/>
          </a:effectRef>
          <a:fontRef idx="minor">
            <a:schemeClr val="tx1"/>
          </a:fontRef>
        </p:style>
      </p:cxnSp>
      <p:grpSp>
        <p:nvGrpSpPr>
          <p:cNvPr id="3" name="グループ化 2"/>
          <p:cNvGrpSpPr/>
          <p:nvPr/>
        </p:nvGrpSpPr>
        <p:grpSpPr>
          <a:xfrm>
            <a:off x="1359243" y="3877302"/>
            <a:ext cx="7514301" cy="108000"/>
            <a:chOff x="1359243" y="3886827"/>
            <a:chExt cx="7514301" cy="108000"/>
          </a:xfrm>
        </p:grpSpPr>
        <p:cxnSp>
          <p:nvCxnSpPr>
            <p:cNvPr id="55" name="直線矢印コネクタ 54"/>
            <p:cNvCxnSpPr/>
            <p:nvPr/>
          </p:nvCxnSpPr>
          <p:spPr>
            <a:xfrm>
              <a:off x="6489700" y="3940827"/>
              <a:ext cx="2383844"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cxnSp>
          <p:nvCxnSpPr>
            <p:cNvPr id="56" name="直線コネクタ 55"/>
            <p:cNvCxnSpPr/>
            <p:nvPr/>
          </p:nvCxnSpPr>
          <p:spPr>
            <a:xfrm>
              <a:off x="1359243" y="3937159"/>
              <a:ext cx="5152025" cy="7337"/>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57" name="フローチャート: 結合子 58"/>
            <p:cNvSpPr>
              <a:spLocks noChangeAspect="1"/>
            </p:cNvSpPr>
            <p:nvPr/>
          </p:nvSpPr>
          <p:spPr>
            <a:xfrm>
              <a:off x="7056412" y="388682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58" name="フローチャート: 結合子 58"/>
            <p:cNvSpPr>
              <a:spLocks noChangeAspect="1"/>
            </p:cNvSpPr>
            <p:nvPr/>
          </p:nvSpPr>
          <p:spPr>
            <a:xfrm>
              <a:off x="8225455" y="388682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grpSp>
      <p:grpSp>
        <p:nvGrpSpPr>
          <p:cNvPr id="2" name="グループ化 1"/>
          <p:cNvGrpSpPr/>
          <p:nvPr/>
        </p:nvGrpSpPr>
        <p:grpSpPr>
          <a:xfrm>
            <a:off x="1359243" y="5284584"/>
            <a:ext cx="7514301" cy="108000"/>
            <a:chOff x="1359243" y="5256009"/>
            <a:chExt cx="7514301" cy="108000"/>
          </a:xfrm>
        </p:grpSpPr>
        <p:cxnSp>
          <p:nvCxnSpPr>
            <p:cNvPr id="41" name="直線矢印コネクタ 40"/>
            <p:cNvCxnSpPr/>
            <p:nvPr/>
          </p:nvCxnSpPr>
          <p:spPr>
            <a:xfrm>
              <a:off x="6489700" y="5310009"/>
              <a:ext cx="2383844"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cxnSp>
          <p:nvCxnSpPr>
            <p:cNvPr id="43" name="直線コネクタ 42"/>
            <p:cNvCxnSpPr/>
            <p:nvPr/>
          </p:nvCxnSpPr>
          <p:spPr>
            <a:xfrm>
              <a:off x="1359243" y="5306341"/>
              <a:ext cx="5152025" cy="7337"/>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59" name="フローチャート: 結合子 58"/>
            <p:cNvSpPr>
              <a:spLocks noChangeAspect="1"/>
            </p:cNvSpPr>
            <p:nvPr/>
          </p:nvSpPr>
          <p:spPr>
            <a:xfrm>
              <a:off x="7053879" y="5256009"/>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60" name="フローチャート: 結合子 59"/>
            <p:cNvSpPr>
              <a:spLocks noChangeAspect="1"/>
            </p:cNvSpPr>
            <p:nvPr/>
          </p:nvSpPr>
          <p:spPr>
            <a:xfrm>
              <a:off x="8225455" y="5256009"/>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grpSp>
      <p:sp>
        <p:nvSpPr>
          <p:cNvPr id="6" name="正方形/長方形 5"/>
          <p:cNvSpPr/>
          <p:nvPr/>
        </p:nvSpPr>
        <p:spPr>
          <a:xfrm>
            <a:off x="5464969" y="3900319"/>
            <a:ext cx="992981" cy="26806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ja-JP" altLang="en-US" sz="1200" dirty="0">
                <a:solidFill>
                  <a:schemeClr val="tx1"/>
                </a:solidFill>
                <a:latin typeface="Meiryo UI" panose="020B0604030504040204" pitchFamily="50" charset="-128"/>
                <a:ea typeface="Meiryo UI" panose="020B0604030504040204" pitchFamily="50" charset="-128"/>
              </a:rPr>
              <a:t>国において、</a:t>
            </a:r>
            <a:r>
              <a:rPr kumimoji="1" lang="en-US" altLang="ja-JP" sz="1200" dirty="0">
                <a:solidFill>
                  <a:schemeClr val="tx1"/>
                </a:solidFill>
                <a:latin typeface="Meiryo UI" panose="020B0604030504040204" pitchFamily="50" charset="-128"/>
                <a:ea typeface="Meiryo UI" panose="020B0604030504040204" pitchFamily="50" charset="-128"/>
              </a:rPr>
              <a:t>2020</a:t>
            </a:r>
            <a:r>
              <a:rPr kumimoji="1" lang="ja-JP" altLang="en-US" sz="1200" dirty="0">
                <a:solidFill>
                  <a:schemeClr val="tx1"/>
                </a:solidFill>
                <a:latin typeface="Meiryo UI" panose="020B0604030504040204" pitchFamily="50" charset="-128"/>
                <a:ea typeface="Meiryo UI" panose="020B0604030504040204" pitchFamily="50" charset="-128"/>
              </a:rPr>
              <a:t>年度に</a:t>
            </a:r>
            <a:r>
              <a:rPr lang="ja-JP" altLang="en-US" sz="1200" dirty="0">
                <a:solidFill>
                  <a:schemeClr val="tx1"/>
                </a:solidFill>
                <a:latin typeface="Meiryo UI" panose="020B0604030504040204" pitchFamily="50" charset="-128"/>
                <a:ea typeface="Meiryo UI" panose="020B0604030504040204" pitchFamily="50" charset="-128"/>
              </a:rPr>
              <a:t>ヤングケアラーの支援に向けた福祉・介護・医療・教育の連携プロジェクトチームを設置</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61" name="タイトル 1"/>
          <p:cNvSpPr txBox="1">
            <a:spLocks/>
          </p:cNvSpPr>
          <p:nvPr/>
        </p:nvSpPr>
        <p:spPr>
          <a:xfrm>
            <a:off x="-152399" y="196927"/>
            <a:ext cx="5167745" cy="232563"/>
          </a:xfrm>
          <a:prstGeom prst="rect">
            <a:avLst/>
          </a:prstGeom>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dirty="0">
                <a:latin typeface="Meiryo UI" panose="020B0604030504040204" pitchFamily="50" charset="-128"/>
                <a:ea typeface="Meiryo UI" panose="020B0604030504040204" pitchFamily="50" charset="-128"/>
              </a:rPr>
              <a:t>現役世代への重点投資</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主な改革取組経過</a:t>
            </a:r>
            <a:r>
              <a:rPr lang="en-US" altLang="ja-JP" sz="1800" dirty="0">
                <a:latin typeface="Meiryo UI" panose="020B0604030504040204" pitchFamily="50" charset="-128"/>
                <a:ea typeface="Meiryo UI" panose="020B0604030504040204" pitchFamily="50" charset="-128"/>
              </a:rPr>
              <a:t>】</a:t>
            </a:r>
            <a:endParaRPr lang="ja-JP" altLang="en-US" sz="1800" dirty="0">
              <a:latin typeface="Meiryo UI" panose="020B0604030504040204" pitchFamily="50" charset="-128"/>
              <a:ea typeface="Meiryo UI" panose="020B0604030504040204" pitchFamily="50" charset="-128"/>
            </a:endParaRPr>
          </a:p>
        </p:txBody>
      </p:sp>
      <p:cxnSp>
        <p:nvCxnSpPr>
          <p:cNvPr id="62" name="直線コネクタ 61"/>
          <p:cNvCxnSpPr/>
          <p:nvPr/>
        </p:nvCxnSpPr>
        <p:spPr>
          <a:xfrm>
            <a:off x="145765" y="4796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角丸四角形 62"/>
          <p:cNvSpPr/>
          <p:nvPr/>
        </p:nvSpPr>
        <p:spPr>
          <a:xfrm>
            <a:off x="4788252" y="107291"/>
            <a:ext cx="3358221" cy="366911"/>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en-US" altLang="ja-JP" sz="1660" b="1" dirty="0">
                <a:latin typeface="Meiryo UI" panose="020B0604030504040204" pitchFamily="50" charset="-128"/>
                <a:ea typeface="Meiryo UI" panose="020B0604030504040204" pitchFamily="50" charset="-128"/>
              </a:rPr>
              <a:t>(3)</a:t>
            </a:r>
            <a:r>
              <a:rPr lang="ja-JP" altLang="en-US" sz="1660" b="1" dirty="0">
                <a:latin typeface="Meiryo UI" panose="020B0604030504040204" pitchFamily="50" charset="-128"/>
                <a:ea typeface="Meiryo UI" panose="020B0604030504040204" pitchFamily="50" charset="-128"/>
              </a:rPr>
              <a:t> 子どものセーフティネット</a:t>
            </a:r>
          </a:p>
        </p:txBody>
      </p:sp>
      <p:sp>
        <p:nvSpPr>
          <p:cNvPr id="64" name="大かっこ 63"/>
          <p:cNvSpPr/>
          <p:nvPr/>
        </p:nvSpPr>
        <p:spPr>
          <a:xfrm>
            <a:off x="7727360" y="3998331"/>
            <a:ext cx="1152000" cy="288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950" dirty="0">
                <a:solidFill>
                  <a:schemeClr val="tx1"/>
                </a:solidFill>
                <a:latin typeface="Meiryo UI" panose="020B0604030504040204" pitchFamily="50" charset="-128"/>
                <a:ea typeface="Meiryo UI" panose="020B0604030504040204" pitchFamily="50" charset="-128"/>
              </a:rPr>
              <a:t> 福祉専門職向け実態 </a:t>
            </a:r>
            <a:endParaRPr lang="en-US" altLang="ja-JP" sz="950" dirty="0">
              <a:solidFill>
                <a:schemeClr val="tx1"/>
              </a:solidFill>
              <a:latin typeface="Meiryo UI" panose="020B0604030504040204" pitchFamily="50" charset="-128"/>
              <a:ea typeface="Meiryo UI" panose="020B0604030504040204" pitchFamily="50" charset="-128"/>
            </a:endParaRPr>
          </a:p>
          <a:p>
            <a:r>
              <a:rPr lang="en-US" altLang="ja-JP" sz="950" dirty="0">
                <a:solidFill>
                  <a:schemeClr val="tx1"/>
                </a:solidFill>
                <a:latin typeface="Meiryo UI" panose="020B0604030504040204" pitchFamily="50" charset="-128"/>
                <a:ea typeface="Meiryo UI" panose="020B0604030504040204" pitchFamily="50" charset="-128"/>
              </a:rPr>
              <a:t> </a:t>
            </a:r>
            <a:r>
              <a:rPr lang="ja-JP" altLang="en-US" sz="950" dirty="0">
                <a:solidFill>
                  <a:schemeClr val="tx1"/>
                </a:solidFill>
                <a:latin typeface="Meiryo UI" panose="020B0604030504040204" pitchFamily="50" charset="-128"/>
                <a:ea typeface="Meiryo UI" panose="020B0604030504040204" pitchFamily="50" charset="-128"/>
              </a:rPr>
              <a:t>調査</a:t>
            </a:r>
            <a:endParaRPr lang="en-US" altLang="ja-JP" sz="950" dirty="0">
              <a:solidFill>
                <a:schemeClr val="tx1"/>
              </a:solidFill>
              <a:latin typeface="Meiryo UI" panose="020B0604030504040204" pitchFamily="50" charset="-128"/>
              <a:ea typeface="Meiryo UI" panose="020B0604030504040204" pitchFamily="50" charset="-128"/>
            </a:endParaRPr>
          </a:p>
        </p:txBody>
      </p:sp>
      <p:sp>
        <p:nvSpPr>
          <p:cNvPr id="65" name="大かっこ 64"/>
          <p:cNvSpPr/>
          <p:nvPr/>
        </p:nvSpPr>
        <p:spPr>
          <a:xfrm>
            <a:off x="7727360" y="4317741"/>
            <a:ext cx="1152000" cy="306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ja-JP" altLang="en-US" sz="950" spc="-50" dirty="0">
                <a:solidFill>
                  <a:schemeClr val="tx1"/>
                </a:solidFill>
                <a:latin typeface="Meiryo UI" panose="020B0604030504040204" pitchFamily="50" charset="-128"/>
                <a:ea typeface="Meiryo UI" panose="020B0604030504040204" pitchFamily="50" charset="-128"/>
              </a:rPr>
              <a:t>民間支援団体への助成</a:t>
            </a:r>
            <a:r>
              <a:rPr lang="en-US" altLang="ja-JP" sz="950" spc="-50" dirty="0">
                <a:solidFill>
                  <a:schemeClr val="tx1"/>
                </a:solidFill>
                <a:latin typeface="Meiryo UI" panose="020B0604030504040204" pitchFamily="50" charset="-128"/>
                <a:ea typeface="Meiryo UI" panose="020B0604030504040204" pitchFamily="50" charset="-128"/>
              </a:rPr>
              <a:t>(</a:t>
            </a:r>
            <a:r>
              <a:rPr lang="ja-JP" altLang="en-US" sz="950" spc="-50" dirty="0">
                <a:solidFill>
                  <a:schemeClr val="tx1"/>
                </a:solidFill>
                <a:latin typeface="Meiryo UI" panose="020B0604030504040204" pitchFamily="50" charset="-128"/>
                <a:ea typeface="Meiryo UI" panose="020B0604030504040204" pitchFamily="50" charset="-128"/>
              </a:rPr>
              <a:t>府福祉基金の活用</a:t>
            </a:r>
            <a:r>
              <a:rPr lang="en-US" altLang="ja-JP" sz="950" spc="-50" dirty="0">
                <a:solidFill>
                  <a:schemeClr val="tx1"/>
                </a:solidFill>
                <a:latin typeface="Meiryo UI" panose="020B0604030504040204" pitchFamily="50" charset="-128"/>
                <a:ea typeface="Meiryo UI" panose="020B0604030504040204" pitchFamily="50" charset="-128"/>
              </a:rPr>
              <a:t>)</a:t>
            </a:r>
          </a:p>
        </p:txBody>
      </p:sp>
      <p:sp>
        <p:nvSpPr>
          <p:cNvPr id="67" name="大かっこ 66"/>
          <p:cNvSpPr/>
          <p:nvPr/>
        </p:nvSpPr>
        <p:spPr>
          <a:xfrm>
            <a:off x="7727360" y="4974561"/>
            <a:ext cx="1152000" cy="270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950" dirty="0">
                <a:solidFill>
                  <a:schemeClr val="tx1"/>
                </a:solidFill>
                <a:latin typeface="Meiryo UI" panose="020B0604030504040204" pitchFamily="50" charset="-128"/>
                <a:ea typeface="Meiryo UI" panose="020B0604030504040204" pitchFamily="50" charset="-128"/>
              </a:rPr>
              <a:t> 府民向けシンポジウム </a:t>
            </a:r>
            <a:endParaRPr lang="en-US" altLang="ja-JP" sz="950" dirty="0">
              <a:solidFill>
                <a:schemeClr val="tx1"/>
              </a:solidFill>
              <a:latin typeface="Meiryo UI" panose="020B0604030504040204" pitchFamily="50" charset="-128"/>
              <a:ea typeface="Meiryo UI" panose="020B0604030504040204" pitchFamily="50" charset="-128"/>
            </a:endParaRPr>
          </a:p>
          <a:p>
            <a:r>
              <a:rPr lang="en-US" altLang="ja-JP" sz="950" dirty="0">
                <a:solidFill>
                  <a:schemeClr val="tx1"/>
                </a:solidFill>
                <a:latin typeface="Meiryo UI" panose="020B0604030504040204" pitchFamily="50" charset="-128"/>
                <a:ea typeface="Meiryo UI" panose="020B0604030504040204" pitchFamily="50" charset="-128"/>
              </a:rPr>
              <a:t> </a:t>
            </a:r>
            <a:r>
              <a:rPr lang="ja-JP" altLang="en-US" sz="950" dirty="0">
                <a:solidFill>
                  <a:schemeClr val="tx1"/>
                </a:solidFill>
                <a:latin typeface="Meiryo UI" panose="020B0604030504040204" pitchFamily="50" charset="-128"/>
                <a:ea typeface="Meiryo UI" panose="020B0604030504040204" pitchFamily="50" charset="-128"/>
              </a:rPr>
              <a:t>の開催</a:t>
            </a:r>
            <a:endParaRPr lang="en-US" altLang="ja-JP" sz="950" dirty="0">
              <a:solidFill>
                <a:schemeClr val="tx1"/>
              </a:solidFill>
              <a:latin typeface="Meiryo UI" panose="020B0604030504040204" pitchFamily="50" charset="-128"/>
              <a:ea typeface="Meiryo UI" panose="020B0604030504040204" pitchFamily="50" charset="-128"/>
            </a:endParaRPr>
          </a:p>
        </p:txBody>
      </p:sp>
      <p:sp>
        <p:nvSpPr>
          <p:cNvPr id="68" name="大かっこ 67"/>
          <p:cNvSpPr/>
          <p:nvPr/>
        </p:nvSpPr>
        <p:spPr>
          <a:xfrm>
            <a:off x="7727360" y="4655151"/>
            <a:ext cx="1152000" cy="288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ja-JP" altLang="en-US" sz="900" spc="-100" dirty="0">
                <a:solidFill>
                  <a:schemeClr val="tx1"/>
                </a:solidFill>
                <a:latin typeface="Meiryo UI" panose="020B0604030504040204" pitchFamily="50" charset="-128"/>
                <a:ea typeface="Meiryo UI" panose="020B0604030504040204" pitchFamily="50" charset="-128"/>
              </a:rPr>
              <a:t>市町村、福祉専門職、教職員等向け研修会の実施</a:t>
            </a:r>
            <a:endParaRPr lang="en-US" altLang="ja-JP" sz="900" spc="-100" dirty="0">
              <a:solidFill>
                <a:schemeClr val="tx1"/>
              </a:solidFill>
              <a:latin typeface="Meiryo UI" panose="020B0604030504040204" pitchFamily="50" charset="-128"/>
              <a:ea typeface="Meiryo UI" panose="020B0604030504040204" pitchFamily="50" charset="-128"/>
            </a:endParaRPr>
          </a:p>
        </p:txBody>
      </p:sp>
      <p:sp>
        <p:nvSpPr>
          <p:cNvPr id="69" name="大かっこ 68"/>
          <p:cNvSpPr/>
          <p:nvPr/>
        </p:nvSpPr>
        <p:spPr>
          <a:xfrm>
            <a:off x="6565502" y="4469293"/>
            <a:ext cx="1116000" cy="396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000" dirty="0">
                <a:solidFill>
                  <a:schemeClr val="tx1"/>
                </a:solidFill>
                <a:latin typeface="Meiryo UI" panose="020B0604030504040204" pitchFamily="50" charset="-128"/>
                <a:ea typeface="Meiryo UI" panose="020B0604030504040204" pitchFamily="50" charset="-128"/>
              </a:rPr>
              <a:t>ヤングケアラー支援関係課長会議を設置</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6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126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206840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04068" y="3028689"/>
            <a:ext cx="4935864" cy="562359"/>
          </a:xfrm>
          <a:prstGeom prst="rect">
            <a:avLst/>
          </a:prstGeom>
          <a:noFill/>
        </p:spPr>
        <p:txBody>
          <a:bodyPr wrap="square" lIns="27000" tIns="27000" rIns="27000" bIns="27000" rtlCol="0" anchor="ctr" anchorCtr="0">
            <a:spAutoFit/>
          </a:bodyPr>
          <a:lstStyle/>
          <a:p>
            <a:pPr algn="ctr"/>
            <a:r>
              <a:rPr lang="ja-JP" altLang="en-US" sz="3300" dirty="0">
                <a:latin typeface="Meiryo UI" panose="020B0604030504040204" pitchFamily="50" charset="-128"/>
                <a:ea typeface="Meiryo UI" panose="020B0604030504040204" pitchFamily="50" charset="-128"/>
              </a:rPr>
              <a:t>（１）子育て世帯支援</a:t>
            </a:r>
          </a:p>
        </p:txBody>
      </p:sp>
      <p:sp>
        <p:nvSpPr>
          <p:cNvPr id="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127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665267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7759" y="255539"/>
            <a:ext cx="1112805" cy="400110"/>
          </a:xfrm>
          <a:prstGeom prst="rect">
            <a:avLst/>
          </a:prstGeom>
          <a:noFill/>
        </p:spPr>
        <p:txBody>
          <a:bodyPr wrap="none" rtlCol="0">
            <a:spAutoFit/>
          </a:bodyPr>
          <a:lstStyle/>
          <a:p>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．総論</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65541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角丸四角形 4"/>
          <p:cNvSpPr/>
          <p:nvPr/>
        </p:nvSpPr>
        <p:spPr>
          <a:xfrm>
            <a:off x="298524" y="763994"/>
            <a:ext cx="8575021" cy="128692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338906" y="1057581"/>
            <a:ext cx="8466189" cy="95410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　　子育て環境については、待機児童数が</a:t>
            </a:r>
            <a:r>
              <a:rPr lang="en-US" altLang="ja-JP" sz="1400" dirty="0">
                <a:latin typeface="Meiryo UI" panose="020B0604030504040204" pitchFamily="50" charset="-128"/>
                <a:ea typeface="Meiryo UI" panose="020B0604030504040204" pitchFamily="50" charset="-128"/>
              </a:rPr>
              <a:t>696</a:t>
            </a:r>
            <a:r>
              <a:rPr lang="ja-JP" altLang="en-US" sz="1400" dirty="0">
                <a:latin typeface="Meiryo UI" panose="020B0604030504040204" pitchFamily="50" charset="-128"/>
                <a:ea typeface="Meiryo UI" panose="020B0604030504040204" pitchFamily="50" charset="-128"/>
              </a:rPr>
              <a:t>人で政令指定都市ワースト</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位となるなど、全国と比べて充実していると</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はいえず、 「次世代育成支援に関するニーズ等調査」においても、子育て世帯への経済的負担の軽減や安心し</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てこどもを生み・育てることのできる支援策の充実、入所枠確保に向けた保育所整備など「子育てしやすい環境</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整備」のさらなる充実が求められている状況にあった。</a:t>
            </a:r>
            <a:endParaRPr lang="en-US" altLang="ja-JP" sz="1400" dirty="0">
              <a:latin typeface="Meiryo UI" panose="020B0604030504040204" pitchFamily="50" charset="-128"/>
              <a:ea typeface="Meiryo UI" panose="020B0604030504040204" pitchFamily="50" charset="-128"/>
            </a:endParaRPr>
          </a:p>
        </p:txBody>
      </p:sp>
      <p:sp>
        <p:nvSpPr>
          <p:cNvPr id="7" name="角丸四角形 6"/>
          <p:cNvSpPr/>
          <p:nvPr/>
        </p:nvSpPr>
        <p:spPr>
          <a:xfrm>
            <a:off x="298524" y="747236"/>
            <a:ext cx="1864941" cy="3016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改革前の状況</a:t>
            </a:r>
          </a:p>
        </p:txBody>
      </p:sp>
      <p:sp>
        <p:nvSpPr>
          <p:cNvPr id="10" name="下矢印 9"/>
          <p:cNvSpPr/>
          <p:nvPr/>
        </p:nvSpPr>
        <p:spPr>
          <a:xfrm>
            <a:off x="3944203" y="2133097"/>
            <a:ext cx="1012112" cy="1721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角丸四角形 11"/>
          <p:cNvSpPr/>
          <p:nvPr/>
        </p:nvSpPr>
        <p:spPr>
          <a:xfrm>
            <a:off x="313361" y="2365846"/>
            <a:ext cx="8560182" cy="2926590"/>
          </a:xfrm>
          <a:prstGeom prst="roundRect">
            <a:avLst>
              <a:gd name="adj" fmla="val 725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p:cNvSpPr txBox="1"/>
          <p:nvPr/>
        </p:nvSpPr>
        <p:spPr>
          <a:xfrm>
            <a:off x="338905" y="2600268"/>
            <a:ext cx="8724811" cy="2462213"/>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①待機児童対策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待機児童の解消に向けて、保育所整備等と保育人材確保の２つの側面で重点的に施策を拡充。</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②医療的ケア児支援</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医療的ケア児等コーディネーター養成研修、障がい児等療育支援事業、医療型短期入所支援強化事業等を重点</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的に実施。</a:t>
            </a:r>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0070C0"/>
                </a:solidFill>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医療的ケアを必要とする児童の受入れに対応する看護師の配置にかかる人件費を助成。</a:t>
            </a:r>
          </a:p>
          <a:p>
            <a:r>
              <a:rPr lang="ja-JP" altLang="en-US" sz="1400" dirty="0">
                <a:latin typeface="Meiryo UI" panose="020B0604030504040204" pitchFamily="50" charset="-128"/>
                <a:ea typeface="Meiryo UI" panose="020B0604030504040204" pitchFamily="50" charset="-128"/>
              </a:rPr>
              <a:t>③教育無償化（幼児教育無償化、私立高校授業料実質無償化、大阪公立大学等入学金・授業料の実質無償化）</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幼少期から大学までの教育にかかる費用を実質無償化。</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④塾代助成</a:t>
            </a:r>
          </a:p>
          <a:p>
            <a:r>
              <a:rPr lang="ja-JP" altLang="en-US" sz="1400" dirty="0">
                <a:latin typeface="Meiryo UI" panose="020B0604030504040204" pitchFamily="50" charset="-128"/>
                <a:ea typeface="Meiryo UI" panose="020B0604030504040204" pitchFamily="50" charset="-128"/>
              </a:rPr>
              <a:t>　 子育て世帯の経済的負担を軽減するとともに、こどもたちの学力や学習意欲、個性や才能を伸ばす機会を提供する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ため、学習塾や家庭教師、文化・スポーツ教室などの学校外教育にかかる費用を助成。</a:t>
            </a:r>
            <a:endParaRPr lang="en-US" altLang="ja-JP" sz="1400" dirty="0">
              <a:latin typeface="Meiryo UI" panose="020B0604030504040204" pitchFamily="50" charset="-128"/>
              <a:ea typeface="Meiryo UI" panose="020B0604030504040204" pitchFamily="50" charset="-128"/>
            </a:endParaRPr>
          </a:p>
        </p:txBody>
      </p:sp>
      <p:sp>
        <p:nvSpPr>
          <p:cNvPr id="14" name="角丸四角形 13"/>
          <p:cNvSpPr/>
          <p:nvPr/>
        </p:nvSpPr>
        <p:spPr>
          <a:xfrm>
            <a:off x="313361" y="2300524"/>
            <a:ext cx="1864941" cy="29737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rPr>
              <a:t>取組内容・手法</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grpSp>
        <p:nvGrpSpPr>
          <p:cNvPr id="16" name="グループ化 15"/>
          <p:cNvGrpSpPr/>
          <p:nvPr/>
        </p:nvGrpSpPr>
        <p:grpSpPr>
          <a:xfrm>
            <a:off x="197759" y="5572523"/>
            <a:ext cx="8865958" cy="1133076"/>
            <a:chOff x="517863" y="834885"/>
            <a:chExt cx="8865958" cy="1335980"/>
          </a:xfrm>
        </p:grpSpPr>
        <p:sp>
          <p:nvSpPr>
            <p:cNvPr id="17" name="角丸四角形 16"/>
            <p:cNvSpPr/>
            <p:nvPr/>
          </p:nvSpPr>
          <p:spPr>
            <a:xfrm>
              <a:off x="586711" y="854765"/>
              <a:ext cx="8557326" cy="1316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p:cNvSpPr txBox="1"/>
            <p:nvPr/>
          </p:nvSpPr>
          <p:spPr>
            <a:xfrm>
              <a:off x="517863" y="1186010"/>
              <a:ext cx="8865958" cy="907228"/>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日現在における大阪市の待機児童数が</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人と統計が始まった</a:t>
              </a:r>
              <a:r>
                <a:rPr lang="en-US" altLang="ja-JP" sz="1400" dirty="0">
                  <a:latin typeface="Meiryo UI" panose="020B0604030504040204" pitchFamily="50" charset="-128"/>
                  <a:ea typeface="Meiryo UI" panose="020B0604030504040204" pitchFamily="50" charset="-128"/>
                </a:rPr>
                <a:t>1987</a:t>
              </a:r>
              <a:r>
                <a:rPr lang="ja-JP" altLang="en-US" sz="1400" dirty="0">
                  <a:latin typeface="Meiryo UI" panose="020B0604030504040204" pitchFamily="50" charset="-128"/>
                  <a:ea typeface="Meiryo UI" panose="020B0604030504040204" pitchFamily="50" charset="-128"/>
                </a:rPr>
                <a:t>年以降最少となった。</a:t>
              </a:r>
            </a:p>
            <a:p>
              <a:r>
                <a:rPr lang="ja-JP" altLang="en-US" sz="1400" dirty="0">
                  <a:latin typeface="Meiryo UI" panose="020B0604030504040204" pitchFamily="50" charset="-128"/>
                  <a:ea typeface="Meiryo UI" panose="020B0604030504040204" pitchFamily="50" charset="-128"/>
                </a:rPr>
                <a:t>　民間ネット調査の「「子育て・教育環境の充実」が進んでいると感じられますか」という主旨の設問において、肯定的な</a:t>
              </a:r>
            </a:p>
            <a:p>
              <a:r>
                <a:rPr lang="ja-JP" altLang="en-US" sz="1400" dirty="0">
                  <a:latin typeface="Meiryo UI" panose="020B0604030504040204" pitchFamily="50" charset="-128"/>
                  <a:ea typeface="Meiryo UI" panose="020B0604030504040204" pitchFamily="50" charset="-128"/>
                </a:rPr>
                <a:t>　回答が</a:t>
              </a:r>
              <a:r>
                <a:rPr lang="en-US" altLang="ja-JP" sz="1400" dirty="0">
                  <a:latin typeface="Meiryo UI" panose="020B0604030504040204" pitchFamily="50" charset="-128"/>
                  <a:ea typeface="Meiryo UI" panose="020B0604030504040204" pitchFamily="50" charset="-128"/>
                </a:rPr>
                <a:t>7.0</a:t>
              </a:r>
              <a:r>
                <a:rPr lang="ja-JP" altLang="en-US" sz="1400" dirty="0">
                  <a:latin typeface="Meiryo UI" panose="020B0604030504040204" pitchFamily="50" charset="-128"/>
                  <a:ea typeface="Meiryo UI" panose="020B0604030504040204" pitchFamily="50" charset="-128"/>
                </a:rPr>
                <a:t>ポイント上昇（</a:t>
              </a:r>
              <a:r>
                <a:rPr lang="en-US" altLang="ja-JP" sz="1400" dirty="0">
                  <a:latin typeface="Meiryo UI" panose="020B0604030504040204" pitchFamily="50" charset="-128"/>
                  <a:ea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月　</a:t>
              </a:r>
              <a:r>
                <a:rPr lang="en-US" altLang="ja-JP" sz="1400" dirty="0">
                  <a:latin typeface="Meiryo UI" panose="020B0604030504040204" pitchFamily="50" charset="-128"/>
                  <a:ea typeface="Meiryo UI" panose="020B0604030504040204" pitchFamily="50" charset="-128"/>
                </a:rPr>
                <a:t>21.0</a:t>
              </a:r>
              <a:r>
                <a:rPr lang="ja-JP" altLang="en-US" sz="1400" dirty="0">
                  <a:latin typeface="Meiryo UI" panose="020B0604030504040204" pitchFamily="50" charset="-128"/>
                  <a:ea typeface="Meiryo UI" panose="020B0604030504040204" pitchFamily="50" charset="-128"/>
                </a:rPr>
                <a:t>％　→　</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月　</a:t>
              </a:r>
              <a:r>
                <a:rPr lang="en-US" altLang="ja-JP" sz="1400" dirty="0">
                  <a:latin typeface="Meiryo UI" panose="020B0604030504040204" pitchFamily="50" charset="-128"/>
                  <a:ea typeface="Meiryo UI" panose="020B0604030504040204" pitchFamily="50" charset="-128"/>
                </a:rPr>
                <a:t>28.0</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sp>
          <p:nvSpPr>
            <p:cNvPr id="19" name="角丸四角形 18"/>
            <p:cNvSpPr/>
            <p:nvPr/>
          </p:nvSpPr>
          <p:spPr>
            <a:xfrm>
              <a:off x="586712" y="834885"/>
              <a:ext cx="955372" cy="356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成果</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grpSp>
      <p:sp>
        <p:nvSpPr>
          <p:cNvPr id="21" name="下矢印 20"/>
          <p:cNvSpPr/>
          <p:nvPr/>
        </p:nvSpPr>
        <p:spPr>
          <a:xfrm>
            <a:off x="3944203" y="5338467"/>
            <a:ext cx="999553" cy="2131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128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898388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7759" y="255539"/>
            <a:ext cx="219002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２．改革前の状況</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65541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70456" y="668856"/>
            <a:ext cx="5230231" cy="4031873"/>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家族形態の変化や女性の就業率の増加などにより要保育児童数は増加傾向が続いており、保育、子育てに対するニーズが増大かつ多様化する中、 </a:t>
            </a:r>
            <a:r>
              <a:rPr lang="en-US" altLang="ja-JP" sz="1600" dirty="0">
                <a:latin typeface="Meiryo UI" panose="020B0604030504040204" pitchFamily="50" charset="-128"/>
                <a:ea typeface="Meiryo UI" panose="020B0604030504040204" pitchFamily="50" charset="-128"/>
              </a:rPr>
              <a:t>2008</a:t>
            </a:r>
            <a:r>
              <a:rPr lang="ja-JP" altLang="en-US" sz="1600" dirty="0">
                <a:latin typeface="Meiryo UI" panose="020B0604030504040204" pitchFamily="50" charset="-128"/>
                <a:ea typeface="Meiryo UI" panose="020B0604030504040204" pitchFamily="50" charset="-128"/>
              </a:rPr>
              <a:t>年度に大阪市で実施した「次世代育成支援に関するニーズ等調査」において、行政に対してどのような子育て支援施策の充実を図ってほしいか、という質問に対して、「子育て世帯への経済的援助の拡充」と回答した人が</a:t>
            </a:r>
            <a:r>
              <a:rPr lang="en-US" altLang="ja-JP" sz="1600" dirty="0">
                <a:latin typeface="Meiryo UI" panose="020B0604030504040204" pitchFamily="50" charset="-128"/>
                <a:ea typeface="Meiryo UI" panose="020B0604030504040204" pitchFamily="50" charset="-128"/>
              </a:rPr>
              <a:t>71.0%</a:t>
            </a:r>
            <a:r>
              <a:rPr lang="ja-JP" altLang="en-US" sz="1600" dirty="0">
                <a:latin typeface="Meiryo UI" panose="020B0604030504040204" pitchFamily="50" charset="-128"/>
                <a:ea typeface="Meiryo UI" panose="020B0604030504040204" pitchFamily="50" charset="-128"/>
              </a:rPr>
              <a:t>と最も高く、次いで「小児救急など安心してこどもが医療機関を利用できる体制を整備する」が</a:t>
            </a:r>
            <a:r>
              <a:rPr lang="en-US" altLang="ja-JP" sz="1600" dirty="0">
                <a:latin typeface="Meiryo UI" panose="020B0604030504040204" pitchFamily="50" charset="-128"/>
                <a:ea typeface="Meiryo UI" panose="020B0604030504040204" pitchFamily="50" charset="-128"/>
              </a:rPr>
              <a:t>61.3%</a:t>
            </a:r>
            <a:r>
              <a:rPr lang="ja-JP" altLang="en-US" sz="1600" dirty="0">
                <a:latin typeface="Meiryo UI" panose="020B0604030504040204" pitchFamily="50" charset="-128"/>
                <a:ea typeface="Meiryo UI" panose="020B0604030504040204" pitchFamily="50" charset="-128"/>
              </a:rPr>
              <a:t>であり、「保育所などこどもを預ける施設を増やす」と回答した人も</a:t>
            </a:r>
            <a:r>
              <a:rPr lang="en-US" altLang="ja-JP" sz="1600" dirty="0">
                <a:latin typeface="Meiryo UI" panose="020B0604030504040204" pitchFamily="50" charset="-128"/>
                <a:ea typeface="Meiryo UI" panose="020B0604030504040204" pitchFamily="50" charset="-128"/>
              </a:rPr>
              <a:t>44.4%</a:t>
            </a:r>
            <a:r>
              <a:rPr lang="ja-JP" altLang="en-US" sz="1600" dirty="0">
                <a:latin typeface="Meiryo UI" panose="020B0604030504040204" pitchFamily="50" charset="-128"/>
                <a:ea typeface="Meiryo UI" panose="020B0604030504040204" pitchFamily="50" charset="-128"/>
              </a:rPr>
              <a:t>いた。</a:t>
            </a:r>
            <a:endParaRPr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また、</a:t>
            </a:r>
            <a:r>
              <a:rPr lang="en-US" altLang="ja-JP" sz="1600" dirty="0">
                <a:latin typeface="Meiryo UI" panose="020B0604030504040204" pitchFamily="50" charset="-128"/>
                <a:ea typeface="Meiryo UI" panose="020B0604030504040204" pitchFamily="50" charset="-128"/>
              </a:rPr>
              <a:t>2008</a:t>
            </a:r>
            <a:r>
              <a:rPr lang="ja-JP" altLang="en-US" sz="1600" dirty="0">
                <a:latin typeface="Meiryo UI" panose="020B0604030504040204" pitchFamily="50" charset="-128"/>
                <a:ea typeface="Meiryo UI" panose="020B0604030504040204" pitchFamily="50" charset="-128"/>
              </a:rPr>
              <a:t>年の待機児童数は</a:t>
            </a:r>
            <a:r>
              <a:rPr lang="en-US" altLang="ja-JP" sz="1600" dirty="0">
                <a:latin typeface="Meiryo UI" panose="020B0604030504040204" pitchFamily="50" charset="-128"/>
                <a:ea typeface="Meiryo UI" panose="020B0604030504040204" pitchFamily="50" charset="-128"/>
              </a:rPr>
              <a:t>696</a:t>
            </a:r>
            <a:r>
              <a:rPr lang="ja-JP" altLang="en-US" sz="1600" dirty="0">
                <a:latin typeface="Meiryo UI" panose="020B0604030504040204" pitchFamily="50" charset="-128"/>
                <a:ea typeface="Meiryo UI" panose="020B0604030504040204" pitchFamily="50" charset="-128"/>
              </a:rPr>
              <a:t>人で、仙台市・横浜市に次いでワースト３位であった。</a:t>
            </a:r>
            <a:endParaRPr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大阪市においては、子育て世帯への経済的負担の軽減や安心してこどもを生み・育てることのできる支援策の充実、入所枠確保に向けた保育所整備など「子育てしやすい環境整備」のさらなる充実が求められている状況にあった。</a:t>
            </a:r>
            <a:endParaRPr lang="en-US" altLang="ja-JP" sz="1600" dirty="0">
              <a:latin typeface="Meiryo UI" panose="020B0604030504040204" pitchFamily="50" charset="-128"/>
              <a:ea typeface="Meiryo UI" panose="020B0604030504040204" pitchFamily="50" charset="-128"/>
            </a:endParaRPr>
          </a:p>
        </p:txBody>
      </p:sp>
      <p:sp>
        <p:nvSpPr>
          <p:cNvPr id="11" name="Rectangle 28"/>
          <p:cNvSpPr>
            <a:spLocks noChangeArrowheads="1"/>
          </p:cNvSpPr>
          <p:nvPr/>
        </p:nvSpPr>
        <p:spPr bwMode="auto">
          <a:xfrm>
            <a:off x="5527645" y="750347"/>
            <a:ext cx="503954" cy="156114"/>
          </a:xfrm>
          <a:prstGeom prst="rect">
            <a:avLst/>
          </a:prstGeom>
          <a:noFill/>
          <a:ln w="0">
            <a:noFill/>
            <a:miter lim="800000"/>
            <a:headEnd/>
            <a:tailEnd/>
          </a:ln>
        </p:spPr>
        <p:txBody>
          <a:bodyPr wrap="none" tIns="0"/>
          <a:lstStyle/>
          <a:p>
            <a:pPr algn="ctr">
              <a:lnSpc>
                <a:spcPct val="135000"/>
              </a:lnSpc>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 name="グループ化 12"/>
          <p:cNvGrpSpPr/>
          <p:nvPr/>
        </p:nvGrpSpPr>
        <p:grpSpPr>
          <a:xfrm>
            <a:off x="5588548" y="2510118"/>
            <a:ext cx="3236192" cy="254058"/>
            <a:chOff x="5637353" y="851207"/>
            <a:chExt cx="3236192" cy="254058"/>
          </a:xfrm>
        </p:grpSpPr>
        <p:sp>
          <p:nvSpPr>
            <p:cNvPr id="14" name="Rectangle 28"/>
            <p:cNvSpPr>
              <a:spLocks noChangeArrowheads="1"/>
            </p:cNvSpPr>
            <p:nvPr/>
          </p:nvSpPr>
          <p:spPr bwMode="auto">
            <a:xfrm>
              <a:off x="5958759" y="873662"/>
              <a:ext cx="2914786" cy="231603"/>
            </a:xfrm>
            <a:prstGeom prst="rect">
              <a:avLst/>
            </a:prstGeom>
            <a:noFill/>
            <a:ln w="0">
              <a:noFill/>
              <a:miter lim="800000"/>
              <a:headEnd/>
              <a:tailEnd/>
            </a:ln>
          </p:spPr>
          <p:txBody>
            <a:bodyPr wrap="none" tIns="0"/>
            <a:lstStyle/>
            <a:p>
              <a:pPr algn="ctr">
                <a:lnSpc>
                  <a:spcPct val="135000"/>
                </a:lnSpc>
              </a:pPr>
              <a:r>
                <a:rPr lang="ja-JP" altLang="en-US" sz="1000" u="sng" dirty="0">
                  <a:latin typeface="Meiryo UI" panose="020B0604030504040204" pitchFamily="50" charset="-128"/>
                  <a:ea typeface="Meiryo UI" panose="020B0604030504040204" pitchFamily="50" charset="-128"/>
                  <a:cs typeface="Meiryo UI" panose="020B0604030504040204" pitchFamily="50" charset="-128"/>
                </a:rPr>
                <a:t>要保育児童数の推移（大阪市）</a:t>
              </a:r>
            </a:p>
          </p:txBody>
        </p:sp>
        <p:sp>
          <p:nvSpPr>
            <p:cNvPr id="15" name="Rectangle 28"/>
            <p:cNvSpPr>
              <a:spLocks noChangeArrowheads="1"/>
            </p:cNvSpPr>
            <p:nvPr/>
          </p:nvSpPr>
          <p:spPr bwMode="auto">
            <a:xfrm>
              <a:off x="5637353" y="851207"/>
              <a:ext cx="503954" cy="156114"/>
            </a:xfrm>
            <a:prstGeom prst="rect">
              <a:avLst/>
            </a:prstGeom>
            <a:noFill/>
            <a:ln w="0">
              <a:noFill/>
              <a:miter lim="800000"/>
              <a:headEnd/>
              <a:tailEnd/>
            </a:ln>
          </p:spPr>
          <p:txBody>
            <a:bodyPr wrap="none" tIns="0"/>
            <a:lstStyle/>
            <a:p>
              <a:pPr algn="ctr">
                <a:lnSpc>
                  <a:spcPct val="135000"/>
                </a:lnSpc>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人</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0" name="Rectangle 28"/>
          <p:cNvSpPr>
            <a:spLocks noChangeArrowheads="1"/>
          </p:cNvSpPr>
          <p:nvPr/>
        </p:nvSpPr>
        <p:spPr bwMode="auto">
          <a:xfrm>
            <a:off x="5752664" y="714588"/>
            <a:ext cx="2914786" cy="231603"/>
          </a:xfrm>
          <a:prstGeom prst="rect">
            <a:avLst/>
          </a:prstGeom>
          <a:noFill/>
          <a:ln w="0">
            <a:noFill/>
            <a:miter lim="800000"/>
            <a:headEnd/>
            <a:tailEnd/>
          </a:ln>
        </p:spPr>
        <p:txBody>
          <a:bodyPr wrap="none" tIns="0"/>
          <a:lstStyle/>
          <a:p>
            <a:pPr algn="ctr">
              <a:lnSpc>
                <a:spcPct val="135000"/>
              </a:lnSpc>
            </a:pPr>
            <a:r>
              <a:rPr lang="ja-JP" altLang="en-US" sz="1000" u="sng" dirty="0">
                <a:latin typeface="Meiryo UI" panose="020B0604030504040204" pitchFamily="50" charset="-128"/>
                <a:ea typeface="Meiryo UI" panose="020B0604030504040204" pitchFamily="50" charset="-128"/>
                <a:cs typeface="Meiryo UI" panose="020B0604030504040204" pitchFamily="50" charset="-128"/>
              </a:rPr>
              <a:t>女性の就業率（大阪府）</a:t>
            </a:r>
          </a:p>
        </p:txBody>
      </p:sp>
      <p:pic>
        <p:nvPicPr>
          <p:cNvPr id="19" name="図 18"/>
          <p:cNvPicPr>
            <a:picLocks noChangeAspect="1"/>
          </p:cNvPicPr>
          <p:nvPr/>
        </p:nvPicPr>
        <p:blipFill>
          <a:blip r:embed="rId3"/>
          <a:stretch>
            <a:fillRect/>
          </a:stretch>
        </p:blipFill>
        <p:spPr>
          <a:xfrm>
            <a:off x="323450" y="4940393"/>
            <a:ext cx="3191407" cy="1784057"/>
          </a:xfrm>
          <a:prstGeom prst="rect">
            <a:avLst/>
          </a:prstGeom>
        </p:spPr>
      </p:pic>
      <p:sp>
        <p:nvSpPr>
          <p:cNvPr id="25" name="Rectangle 28"/>
          <p:cNvSpPr>
            <a:spLocks noChangeArrowheads="1"/>
          </p:cNvSpPr>
          <p:nvPr/>
        </p:nvSpPr>
        <p:spPr bwMode="auto">
          <a:xfrm>
            <a:off x="847031" y="4757203"/>
            <a:ext cx="2914786" cy="231603"/>
          </a:xfrm>
          <a:prstGeom prst="rect">
            <a:avLst/>
          </a:prstGeom>
          <a:noFill/>
          <a:ln w="0">
            <a:noFill/>
            <a:miter lim="800000"/>
            <a:headEnd/>
            <a:tailEnd/>
          </a:ln>
        </p:spPr>
        <p:txBody>
          <a:bodyPr wrap="none" tIns="0"/>
          <a:lstStyle/>
          <a:p>
            <a:pPr>
              <a:lnSpc>
                <a:spcPct val="135000"/>
              </a:lnSpc>
            </a:pPr>
            <a:r>
              <a:rPr lang="ja-JP" altLang="en-US" sz="1000" u="sng" dirty="0">
                <a:latin typeface="Meiryo UI" panose="020B0604030504040204" pitchFamily="50" charset="-128"/>
                <a:ea typeface="Meiryo UI" panose="020B0604030504040204" pitchFamily="50" charset="-128"/>
                <a:cs typeface="Meiryo UI" panose="020B0604030504040204" pitchFamily="50" charset="-128"/>
              </a:rPr>
              <a:t>待機児童数</a:t>
            </a:r>
            <a:r>
              <a:rPr lang="ja-JP" altLang="en-US" sz="800" u="sng" dirty="0">
                <a:latin typeface="Meiryo UI" panose="020B0604030504040204" pitchFamily="50" charset="-128"/>
                <a:ea typeface="Meiryo UI" panose="020B0604030504040204" pitchFamily="50" charset="-128"/>
                <a:cs typeface="Meiryo UI" panose="020B0604030504040204" pitchFamily="50" charset="-128"/>
              </a:rPr>
              <a:t>（政令指定都市比較・</a:t>
            </a:r>
            <a:r>
              <a:rPr lang="en-US" altLang="ja-JP" sz="800" u="sng" dirty="0">
                <a:latin typeface="Meiryo UI" panose="020B0604030504040204" pitchFamily="50" charset="-128"/>
                <a:ea typeface="Meiryo UI" panose="020B0604030504040204" pitchFamily="50" charset="-128"/>
                <a:cs typeface="Meiryo UI" panose="020B0604030504040204" pitchFamily="50" charset="-128"/>
              </a:rPr>
              <a:t>2008</a:t>
            </a:r>
            <a:r>
              <a:rPr lang="ja-JP" altLang="en-US" sz="800" u="sng"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800" u="sng" dirty="0">
                <a:latin typeface="Meiryo UI" panose="020B0604030504040204" pitchFamily="50" charset="-128"/>
                <a:ea typeface="Meiryo UI" panose="020B0604030504040204" pitchFamily="50" charset="-128"/>
                <a:cs typeface="Meiryo UI" panose="020B0604030504040204" pitchFamily="50" charset="-128"/>
              </a:rPr>
              <a:t>4</a:t>
            </a:r>
            <a:r>
              <a:rPr lang="ja-JP" altLang="en-US" sz="800" u="sng"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800" u="sng" dirty="0">
                <a:latin typeface="Meiryo UI" panose="020B0604030504040204" pitchFamily="50" charset="-128"/>
                <a:ea typeface="Meiryo UI" panose="020B0604030504040204" pitchFamily="50" charset="-128"/>
                <a:cs typeface="Meiryo UI" panose="020B0604030504040204" pitchFamily="50" charset="-128"/>
              </a:rPr>
              <a:t>1</a:t>
            </a:r>
            <a:r>
              <a:rPr lang="ja-JP" altLang="en-US" sz="800" u="sng" dirty="0">
                <a:latin typeface="Meiryo UI" panose="020B0604030504040204" pitchFamily="50" charset="-128"/>
                <a:ea typeface="Meiryo UI" panose="020B0604030504040204" pitchFamily="50" charset="-128"/>
                <a:cs typeface="Meiryo UI" panose="020B0604030504040204" pitchFamily="50" charset="-128"/>
              </a:rPr>
              <a:t>日現在）</a:t>
            </a:r>
          </a:p>
        </p:txBody>
      </p:sp>
      <p:sp>
        <p:nvSpPr>
          <p:cNvPr id="26" name="Rectangle 28"/>
          <p:cNvSpPr>
            <a:spLocks noChangeArrowheads="1"/>
          </p:cNvSpPr>
          <p:nvPr/>
        </p:nvSpPr>
        <p:spPr bwMode="auto">
          <a:xfrm>
            <a:off x="343077" y="4832692"/>
            <a:ext cx="503954" cy="156114"/>
          </a:xfrm>
          <a:prstGeom prst="rect">
            <a:avLst/>
          </a:prstGeom>
          <a:noFill/>
          <a:ln w="0">
            <a:noFill/>
            <a:miter lim="800000"/>
            <a:headEnd/>
            <a:tailEnd/>
          </a:ln>
        </p:spPr>
        <p:txBody>
          <a:bodyPr wrap="none" tIns="0"/>
          <a:lstStyle/>
          <a:p>
            <a:pPr algn="ctr">
              <a:lnSpc>
                <a:spcPct val="135000"/>
              </a:lnSpc>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人</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914173" y="6297249"/>
            <a:ext cx="145505" cy="317195"/>
          </a:xfrm>
          <a:prstGeom prst="roundRect">
            <a:avLst/>
          </a:prstGeom>
          <a:noFill/>
          <a:ln w="1905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 name="図 4"/>
          <p:cNvPicPr>
            <a:picLocks noChangeAspect="1"/>
          </p:cNvPicPr>
          <p:nvPr/>
        </p:nvPicPr>
        <p:blipFill>
          <a:blip r:embed="rId4"/>
          <a:stretch>
            <a:fillRect/>
          </a:stretch>
        </p:blipFill>
        <p:spPr>
          <a:xfrm>
            <a:off x="5752664" y="942220"/>
            <a:ext cx="3324053" cy="1397481"/>
          </a:xfrm>
          <a:prstGeom prst="rect">
            <a:avLst/>
          </a:prstGeom>
        </p:spPr>
      </p:pic>
      <p:pic>
        <p:nvPicPr>
          <p:cNvPr id="6" name="図 5"/>
          <p:cNvPicPr>
            <a:picLocks noChangeAspect="1"/>
          </p:cNvPicPr>
          <p:nvPr/>
        </p:nvPicPr>
        <p:blipFill>
          <a:blip r:embed="rId5"/>
          <a:stretch>
            <a:fillRect/>
          </a:stretch>
        </p:blipFill>
        <p:spPr>
          <a:xfrm>
            <a:off x="5752665" y="2676426"/>
            <a:ext cx="2914786" cy="1590867"/>
          </a:xfrm>
          <a:prstGeom prst="rect">
            <a:avLst/>
          </a:prstGeom>
        </p:spPr>
      </p:pic>
      <p:sp>
        <p:nvSpPr>
          <p:cNvPr id="16" name="Rectangle 28"/>
          <p:cNvSpPr>
            <a:spLocks noChangeArrowheads="1"/>
          </p:cNvSpPr>
          <p:nvPr/>
        </p:nvSpPr>
        <p:spPr bwMode="auto">
          <a:xfrm>
            <a:off x="7609462" y="2281305"/>
            <a:ext cx="1059373" cy="161702"/>
          </a:xfrm>
          <a:prstGeom prst="rect">
            <a:avLst/>
          </a:prstGeom>
          <a:noFill/>
          <a:ln w="0">
            <a:noFill/>
            <a:miter lim="800000"/>
            <a:headEnd/>
            <a:tailEnd/>
          </a:ln>
        </p:spPr>
        <p:txBody>
          <a:bodyPr wrap="none" tIns="0"/>
          <a:lstStyle/>
          <a:p>
            <a:pPr algn="ctr">
              <a:lnSpc>
                <a:spcPct val="135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男女共同参画白書</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23" name="スライド番号プレースホルダー 3"/>
          <p:cNvSpPr txBox="1">
            <a:spLocks/>
          </p:cNvSpPr>
          <p:nvPr/>
        </p:nvSpPr>
        <p:spPr>
          <a:xfrm>
            <a:off x="7047486" y="643188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129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24" name="正方形/長方形 23"/>
          <p:cNvSpPr/>
          <p:nvPr/>
        </p:nvSpPr>
        <p:spPr>
          <a:xfrm>
            <a:off x="8640000" y="2088000"/>
            <a:ext cx="43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a:solidFill>
                  <a:schemeClr val="tx1"/>
                </a:solidFill>
              </a:rPr>
              <a:t>（年）</a:t>
            </a:r>
            <a:endParaRPr kumimoji="1" lang="ja-JP" altLang="en-US" sz="800" dirty="0">
              <a:solidFill>
                <a:schemeClr val="tx1"/>
              </a:solidFill>
            </a:endParaRPr>
          </a:p>
        </p:txBody>
      </p:sp>
      <p:sp>
        <p:nvSpPr>
          <p:cNvPr id="30" name="正方形/長方形 29"/>
          <p:cNvSpPr/>
          <p:nvPr/>
        </p:nvSpPr>
        <p:spPr>
          <a:xfrm>
            <a:off x="8568000" y="4068000"/>
            <a:ext cx="43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a:solidFill>
                  <a:schemeClr val="tx1"/>
                </a:solidFill>
              </a:rPr>
              <a:t>（年度）</a:t>
            </a:r>
            <a:endParaRPr kumimoji="1" lang="ja-JP" altLang="en-US" sz="800" dirty="0">
              <a:solidFill>
                <a:schemeClr val="tx1"/>
              </a:solidFill>
            </a:endParaRPr>
          </a:p>
        </p:txBody>
      </p:sp>
      <p:pic>
        <p:nvPicPr>
          <p:cNvPr id="4" name="図 3"/>
          <p:cNvPicPr>
            <a:picLocks noChangeAspect="1"/>
          </p:cNvPicPr>
          <p:nvPr/>
        </p:nvPicPr>
        <p:blipFill>
          <a:blip r:embed="rId6"/>
          <a:stretch>
            <a:fillRect/>
          </a:stretch>
        </p:blipFill>
        <p:spPr>
          <a:xfrm>
            <a:off x="3347568" y="4467768"/>
            <a:ext cx="5785605" cy="2725148"/>
          </a:xfrm>
          <a:prstGeom prst="rect">
            <a:avLst/>
          </a:prstGeom>
        </p:spPr>
      </p:pic>
    </p:spTree>
    <p:extLst>
      <p:ext uri="{BB962C8B-B14F-4D97-AF65-F5344CB8AC3E}">
        <p14:creationId xmlns:p14="http://schemas.microsoft.com/office/powerpoint/2010/main" val="3183507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角丸四角形 38"/>
          <p:cNvSpPr/>
          <p:nvPr/>
        </p:nvSpPr>
        <p:spPr>
          <a:xfrm>
            <a:off x="4986798" y="5413274"/>
            <a:ext cx="3612048" cy="93557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角丸四角形 37"/>
          <p:cNvSpPr/>
          <p:nvPr/>
        </p:nvSpPr>
        <p:spPr>
          <a:xfrm>
            <a:off x="4993566" y="2792251"/>
            <a:ext cx="3598512" cy="93557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
          <p:cNvSpPr txBox="1"/>
          <p:nvPr/>
        </p:nvSpPr>
        <p:spPr>
          <a:xfrm>
            <a:off x="181631" y="244695"/>
            <a:ext cx="2874505"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３．課題と主な改革取組</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673629"/>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テキスト ボックス 133"/>
          <p:cNvSpPr txBox="1"/>
          <p:nvPr/>
        </p:nvSpPr>
        <p:spPr>
          <a:xfrm>
            <a:off x="1095859" y="882233"/>
            <a:ext cx="1554603"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＜主な課題＞</a:t>
            </a:r>
            <a:endParaRPr kumimoji="1" lang="ja-JP" altLang="en-US" b="1" dirty="0"/>
          </a:p>
        </p:txBody>
      </p:sp>
      <p:sp>
        <p:nvSpPr>
          <p:cNvPr id="136" name="テキスト ボックス 135"/>
          <p:cNvSpPr txBox="1"/>
          <p:nvPr/>
        </p:nvSpPr>
        <p:spPr>
          <a:xfrm>
            <a:off x="530807" y="1749658"/>
            <a:ext cx="2684708" cy="1384995"/>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入所枠確保に向けた保育所整備と保育人材確保</a:t>
            </a:r>
            <a:endParaRPr lang="ja-JP" altLang="en-US" dirty="0"/>
          </a:p>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2008</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月現在、大阪市の</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待機児童数は</a:t>
            </a:r>
            <a:r>
              <a:rPr lang="en-US" altLang="ja-JP" sz="1600" dirty="0">
                <a:latin typeface="Meiryo UI" panose="020B0604030504040204" pitchFamily="50" charset="-128"/>
                <a:ea typeface="Meiryo UI" panose="020B0604030504040204" pitchFamily="50" charset="-128"/>
              </a:rPr>
              <a:t>696</a:t>
            </a:r>
            <a:r>
              <a:rPr lang="ja-JP" altLang="en-US" sz="1600" dirty="0">
                <a:latin typeface="Meiryo UI" panose="020B0604030504040204" pitchFamily="50" charset="-128"/>
                <a:ea typeface="Meiryo UI" panose="020B0604030504040204" pitchFamily="50" charset="-128"/>
              </a:rPr>
              <a:t>人で　   </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政令指定都市</a:t>
            </a:r>
            <a:r>
              <a:rPr kumimoji="1" lang="ja-JP" altLang="en-US" sz="1600" dirty="0">
                <a:latin typeface="Meiryo UI" panose="020B0604030504040204" pitchFamily="50" charset="-128"/>
                <a:ea typeface="Meiryo UI" panose="020B0604030504040204" pitchFamily="50" charset="-128"/>
              </a:rPr>
              <a:t>ワースト３位</a:t>
            </a:r>
            <a:endParaRPr kumimoji="1" lang="ja-JP" altLang="en-US" sz="1600" dirty="0"/>
          </a:p>
        </p:txBody>
      </p:sp>
      <p:sp>
        <p:nvSpPr>
          <p:cNvPr id="137" name="テキスト ボックス 136"/>
          <p:cNvSpPr txBox="1"/>
          <p:nvPr/>
        </p:nvSpPr>
        <p:spPr>
          <a:xfrm>
            <a:off x="468814" y="4364802"/>
            <a:ext cx="2814948" cy="1200329"/>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子育て世帯への経済的負担の軽減や安心してこどもを生み・育てることのできる支援策の充実</a:t>
            </a:r>
            <a:endParaRPr kumimoji="1" lang="ja-JP" altLang="en-US" dirty="0"/>
          </a:p>
        </p:txBody>
      </p:sp>
      <p:sp>
        <p:nvSpPr>
          <p:cNvPr id="139" name="角丸四角形 138"/>
          <p:cNvSpPr/>
          <p:nvPr/>
        </p:nvSpPr>
        <p:spPr>
          <a:xfrm>
            <a:off x="433377" y="1594025"/>
            <a:ext cx="2982175" cy="1749249"/>
          </a:xfrm>
          <a:prstGeom prst="roundRect">
            <a:avLst>
              <a:gd name="adj" fmla="val 1085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0" name="角丸四角形 139"/>
          <p:cNvSpPr/>
          <p:nvPr/>
        </p:nvSpPr>
        <p:spPr>
          <a:xfrm>
            <a:off x="428619" y="4169293"/>
            <a:ext cx="2942811" cy="1576327"/>
          </a:xfrm>
          <a:prstGeom prst="roundRect">
            <a:avLst>
              <a:gd name="adj" fmla="val 1022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1" name="フローチャート: 組合せ 140"/>
          <p:cNvSpPr/>
          <p:nvPr/>
        </p:nvSpPr>
        <p:spPr>
          <a:xfrm rot="5400000" flipV="1">
            <a:off x="1885177" y="3707774"/>
            <a:ext cx="4701072" cy="581085"/>
          </a:xfrm>
          <a:prstGeom prst="flowChartMerge">
            <a:avLst/>
          </a:prstGeom>
          <a:solidFill>
            <a:srgbClr val="FF66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endParaRPr lang="ja-JP" altLang="en-US" sz="1015" dirty="0">
              <a:solidFill>
                <a:schemeClr val="tx1"/>
              </a:solidFill>
              <a:ea typeface="Meiryo UI" panose="020B0604030504040204" pitchFamily="50" charset="-128"/>
            </a:endParaRPr>
          </a:p>
        </p:txBody>
      </p:sp>
      <p:sp>
        <p:nvSpPr>
          <p:cNvPr id="143" name="テキスト ボックス 142"/>
          <p:cNvSpPr txBox="1"/>
          <p:nvPr/>
        </p:nvSpPr>
        <p:spPr>
          <a:xfrm>
            <a:off x="5768737" y="888531"/>
            <a:ext cx="2248905"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＜主な改革取組＞</a:t>
            </a:r>
            <a:endParaRPr kumimoji="1" lang="ja-JP" altLang="en-US" b="1" dirty="0"/>
          </a:p>
        </p:txBody>
      </p:sp>
      <p:sp>
        <p:nvSpPr>
          <p:cNvPr id="153" name="角丸四角形 152"/>
          <p:cNvSpPr/>
          <p:nvPr/>
        </p:nvSpPr>
        <p:spPr>
          <a:xfrm>
            <a:off x="4954324" y="1594315"/>
            <a:ext cx="3598512" cy="93557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0" name="テキスト ボックス 149"/>
          <p:cNvSpPr txBox="1"/>
          <p:nvPr/>
        </p:nvSpPr>
        <p:spPr>
          <a:xfrm>
            <a:off x="4986798" y="1715951"/>
            <a:ext cx="3500895" cy="646331"/>
          </a:xfrm>
          <a:prstGeom prst="rect">
            <a:avLst/>
          </a:prstGeom>
          <a:noFill/>
          <a:ln>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rPr>
              <a:t>（１）</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待機児童対策</a:t>
            </a:r>
            <a:endParaRPr lang="en-US" altLang="ja-JP" dirty="0">
              <a:latin typeface="Meiryo UI" panose="020B0604030504040204" pitchFamily="50" charset="-128"/>
              <a:ea typeface="Meiryo UI" panose="020B0604030504040204" pitchFamily="50" charset="-128"/>
            </a:endParaRPr>
          </a:p>
        </p:txBody>
      </p:sp>
      <p:sp>
        <p:nvSpPr>
          <p:cNvPr id="5" name="大かっこ 4"/>
          <p:cNvSpPr/>
          <p:nvPr/>
        </p:nvSpPr>
        <p:spPr>
          <a:xfrm>
            <a:off x="591864" y="2361276"/>
            <a:ext cx="2664660" cy="727375"/>
          </a:xfrm>
          <a:prstGeom prst="bracketPair">
            <a:avLst>
              <a:gd name="adj" fmla="val 11121"/>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6" name="テキスト ボックス 35"/>
          <p:cNvSpPr txBox="1"/>
          <p:nvPr/>
        </p:nvSpPr>
        <p:spPr>
          <a:xfrm>
            <a:off x="5603127" y="5557897"/>
            <a:ext cx="2397384" cy="646331"/>
          </a:xfrm>
          <a:prstGeom prst="rect">
            <a:avLst/>
          </a:prstGeom>
          <a:noFill/>
          <a:ln>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rPr>
              <a:t>（４）</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塾代助成</a:t>
            </a:r>
            <a:endParaRPr lang="en-US" altLang="ja-JP" dirty="0">
              <a:latin typeface="Meiryo UI" panose="020B0604030504040204" pitchFamily="50" charset="-128"/>
              <a:ea typeface="Meiryo UI" panose="020B0604030504040204" pitchFamily="50" charset="-128"/>
            </a:endParaRPr>
          </a:p>
        </p:txBody>
      </p:sp>
      <p:sp>
        <p:nvSpPr>
          <p:cNvPr id="151" name="テキスト ボックス 150"/>
          <p:cNvSpPr txBox="1"/>
          <p:nvPr/>
        </p:nvSpPr>
        <p:spPr>
          <a:xfrm>
            <a:off x="5603127" y="2938767"/>
            <a:ext cx="2397384" cy="646331"/>
          </a:xfrm>
          <a:prstGeom prst="rect">
            <a:avLst/>
          </a:prstGeom>
          <a:noFill/>
          <a:ln>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rPr>
              <a:t>（２）</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医療的ケア児支援</a:t>
            </a:r>
            <a:endParaRPr lang="en-US" altLang="ja-JP" dirty="0">
              <a:latin typeface="Meiryo UI" panose="020B0604030504040204" pitchFamily="50" charset="-128"/>
              <a:ea typeface="Meiryo UI" panose="020B0604030504040204" pitchFamily="50" charset="-128"/>
            </a:endParaRPr>
          </a:p>
        </p:txBody>
      </p:sp>
      <p:sp>
        <p:nvSpPr>
          <p:cNvPr id="21" name="角丸四角形 20"/>
          <p:cNvSpPr/>
          <p:nvPr/>
        </p:nvSpPr>
        <p:spPr>
          <a:xfrm>
            <a:off x="5002563" y="3988063"/>
            <a:ext cx="3598512" cy="125664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テキスト ボックス 21"/>
          <p:cNvSpPr txBox="1"/>
          <p:nvPr/>
        </p:nvSpPr>
        <p:spPr>
          <a:xfrm>
            <a:off x="4973782" y="3984406"/>
            <a:ext cx="3713018" cy="1292662"/>
          </a:xfrm>
          <a:prstGeom prst="rect">
            <a:avLst/>
          </a:prstGeom>
          <a:noFill/>
          <a:ln>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rPr>
              <a:t>（３）</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教育無償化</a:t>
            </a:r>
            <a:endParaRPr lang="en-US" altLang="ja-JP"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（幼児教育保育料、小中学校等給食費、</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私立高校授業料</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３（２）</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子どもの学力</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向上から再掲</a:t>
            </a:r>
            <a:r>
              <a:rPr lang="en-US" altLang="ja-JP" sz="1400" b="1"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公立大学授業料無償化）</a:t>
            </a:r>
          </a:p>
        </p:txBody>
      </p:sp>
      <p:sp>
        <p:nvSpPr>
          <p:cNvPr id="2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130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075291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角丸四角形吹き出し 85"/>
          <p:cNvSpPr/>
          <p:nvPr/>
        </p:nvSpPr>
        <p:spPr>
          <a:xfrm rot="10800000">
            <a:off x="7272000" y="1980000"/>
            <a:ext cx="1734207" cy="1212981"/>
          </a:xfrm>
          <a:prstGeom prst="wedgeRoundRectCallout">
            <a:avLst>
              <a:gd name="adj1" fmla="val -2228"/>
              <a:gd name="adj2" fmla="val -77011"/>
              <a:gd name="adj3" fmla="val 16667"/>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val="3153114663"/>
              </p:ext>
            </p:extLst>
          </p:nvPr>
        </p:nvGraphicFramePr>
        <p:xfrm>
          <a:off x="124691" y="620534"/>
          <a:ext cx="8860508" cy="6166476"/>
        </p:xfrm>
        <a:graphic>
          <a:graphicData uri="http://schemas.openxmlformats.org/drawingml/2006/table">
            <a:tbl>
              <a:tblPr>
                <a:tableStyleId>{E8B1032C-EA38-4F05-BA0D-38AFFFC7BED3}</a:tableStyleId>
              </a:tblPr>
              <a:tblGrid>
                <a:gridCol w="262246">
                  <a:extLst>
                    <a:ext uri="{9D8B030D-6E8A-4147-A177-3AD203B41FA5}">
                      <a16:colId xmlns:a16="http://schemas.microsoft.com/office/drawing/2014/main" val="20000"/>
                    </a:ext>
                  </a:extLst>
                </a:gridCol>
                <a:gridCol w="848587">
                  <a:extLst>
                    <a:ext uri="{9D8B030D-6E8A-4147-A177-3AD203B41FA5}">
                      <a16:colId xmlns:a16="http://schemas.microsoft.com/office/drawing/2014/main" val="20001"/>
                    </a:ext>
                  </a:extLst>
                </a:gridCol>
                <a:gridCol w="872963">
                  <a:extLst>
                    <a:ext uri="{9D8B030D-6E8A-4147-A177-3AD203B41FA5}">
                      <a16:colId xmlns:a16="http://schemas.microsoft.com/office/drawing/2014/main" val="20002"/>
                    </a:ext>
                  </a:extLst>
                </a:gridCol>
                <a:gridCol w="817054">
                  <a:extLst>
                    <a:ext uri="{9D8B030D-6E8A-4147-A177-3AD203B41FA5}">
                      <a16:colId xmlns:a16="http://schemas.microsoft.com/office/drawing/2014/main" val="20003"/>
                    </a:ext>
                  </a:extLst>
                </a:gridCol>
                <a:gridCol w="831910">
                  <a:extLst>
                    <a:ext uri="{9D8B030D-6E8A-4147-A177-3AD203B41FA5}">
                      <a16:colId xmlns:a16="http://schemas.microsoft.com/office/drawing/2014/main" val="20004"/>
                    </a:ext>
                  </a:extLst>
                </a:gridCol>
                <a:gridCol w="846765">
                  <a:extLst>
                    <a:ext uri="{9D8B030D-6E8A-4147-A177-3AD203B41FA5}">
                      <a16:colId xmlns:a16="http://schemas.microsoft.com/office/drawing/2014/main" val="20005"/>
                    </a:ext>
                  </a:extLst>
                </a:gridCol>
                <a:gridCol w="906188">
                  <a:extLst>
                    <a:ext uri="{9D8B030D-6E8A-4147-A177-3AD203B41FA5}">
                      <a16:colId xmlns:a16="http://schemas.microsoft.com/office/drawing/2014/main" val="20006"/>
                    </a:ext>
                  </a:extLst>
                </a:gridCol>
                <a:gridCol w="906187">
                  <a:extLst>
                    <a:ext uri="{9D8B030D-6E8A-4147-A177-3AD203B41FA5}">
                      <a16:colId xmlns:a16="http://schemas.microsoft.com/office/drawing/2014/main" val="20007"/>
                    </a:ext>
                  </a:extLst>
                </a:gridCol>
                <a:gridCol w="876476">
                  <a:extLst>
                    <a:ext uri="{9D8B030D-6E8A-4147-A177-3AD203B41FA5}">
                      <a16:colId xmlns:a16="http://schemas.microsoft.com/office/drawing/2014/main" val="20008"/>
                    </a:ext>
                  </a:extLst>
                </a:gridCol>
                <a:gridCol w="861621">
                  <a:extLst>
                    <a:ext uri="{9D8B030D-6E8A-4147-A177-3AD203B41FA5}">
                      <a16:colId xmlns:a16="http://schemas.microsoft.com/office/drawing/2014/main" val="20009"/>
                    </a:ext>
                  </a:extLst>
                </a:gridCol>
                <a:gridCol w="830511">
                  <a:extLst>
                    <a:ext uri="{9D8B030D-6E8A-4147-A177-3AD203B41FA5}">
                      <a16:colId xmlns:a16="http://schemas.microsoft.com/office/drawing/2014/main" val="20010"/>
                    </a:ext>
                  </a:extLst>
                </a:gridCol>
              </a:tblGrid>
              <a:tr h="262476">
                <a:tc>
                  <a:txBody>
                    <a:bodyPr/>
                    <a:lstStyle/>
                    <a:p>
                      <a:pPr algn="ctr" fontAlgn="ctr"/>
                      <a:r>
                        <a:rPr lang="ja-JP" altLang="en-US" sz="1200" u="none" strike="noStrike" dirty="0">
                          <a:solidFill>
                            <a:schemeClr val="bg1"/>
                          </a:solidFill>
                          <a:effectLst/>
                        </a:rPr>
                        <a:t>　</a:t>
                      </a:r>
                      <a:endParaRPr lang="ja-JP" altLang="en-US" sz="1200" b="0" i="0" u="none" strike="noStrike" dirty="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bg1"/>
                          </a:solidFill>
                          <a:effectLst/>
                          <a:latin typeface="Meiryo UI" panose="020B0604030504040204" pitchFamily="50" charset="-128"/>
                          <a:ea typeface="Meiryo UI" panose="020B0604030504040204" pitchFamily="50" charset="-128"/>
                        </a:rPr>
                        <a:t>年度</a:t>
                      </a: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u="none" strike="noStrike" dirty="0">
                          <a:solidFill>
                            <a:schemeClr val="bg1"/>
                          </a:solidFill>
                          <a:effectLst/>
                        </a:rPr>
                        <a:t>2008</a:t>
                      </a:r>
                      <a:r>
                        <a:rPr lang="ja-JP" altLang="en-US" sz="800" u="none" strike="noStrike" dirty="0">
                          <a:solidFill>
                            <a:schemeClr val="bg1"/>
                          </a:solidFill>
                          <a:effectLst/>
                        </a:rPr>
                        <a:t>～</a:t>
                      </a:r>
                      <a:r>
                        <a:rPr lang="en-US" altLang="ja-JP" sz="1400" u="none" strike="noStrike" dirty="0">
                          <a:solidFill>
                            <a:schemeClr val="bg1"/>
                          </a:solidFill>
                          <a:effectLst/>
                        </a:rPr>
                        <a:t>2010</a:t>
                      </a:r>
                      <a:endParaRPr lang="ja-JP" altLang="en-US" sz="1400" b="0" i="0" u="none" strike="noStrike" dirty="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400" u="none" strike="noStrike" kern="1200" dirty="0">
                          <a:solidFill>
                            <a:schemeClr val="bg1"/>
                          </a:solidFill>
                          <a:effectLst/>
                          <a:latin typeface="+mn-lt"/>
                          <a:ea typeface="+mn-ea"/>
                          <a:cs typeface="+mn-cs"/>
                        </a:rPr>
                        <a:t>2011</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u="none" strike="noStrike" dirty="0">
                          <a:solidFill>
                            <a:schemeClr val="bg1"/>
                          </a:solidFill>
                          <a:effectLst/>
                        </a:rPr>
                        <a:t>2012</a:t>
                      </a:r>
                      <a:endParaRPr lang="ja-JP" altLang="en-US" sz="1400" b="0" i="0" u="none" strike="noStrike" dirty="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algn="ctr" defTabSz="914400" rtl="0" eaLnBrk="1" fontAlgn="ctr" latinLnBrk="0" hangingPunct="1"/>
                      <a:r>
                        <a:rPr kumimoji="1" lang="en-US" altLang="ja-JP" sz="1400" u="none" strike="noStrike" kern="1200" dirty="0">
                          <a:solidFill>
                            <a:schemeClr val="bg1"/>
                          </a:solidFill>
                          <a:effectLst/>
                          <a:latin typeface="+mn-lt"/>
                          <a:ea typeface="+mn-ea"/>
                          <a:cs typeface="+mn-cs"/>
                        </a:rPr>
                        <a:t>2013</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algn="ctr" defTabSz="914400" rtl="0" eaLnBrk="1" fontAlgn="ctr" latinLnBrk="0" hangingPunct="1"/>
                      <a:r>
                        <a:rPr kumimoji="1" lang="en-US" altLang="ja-JP" sz="1400" u="none" strike="noStrike" kern="1200" dirty="0">
                          <a:solidFill>
                            <a:schemeClr val="bg1"/>
                          </a:solidFill>
                          <a:effectLst/>
                          <a:latin typeface="+mn-lt"/>
                          <a:ea typeface="+mn-ea"/>
                          <a:cs typeface="+mn-cs"/>
                        </a:rPr>
                        <a:t>2014</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u="none" strike="noStrike" dirty="0">
                          <a:solidFill>
                            <a:schemeClr val="bg1"/>
                          </a:solidFill>
                          <a:effectLst/>
                        </a:rPr>
                        <a:t>2</a:t>
                      </a:r>
                      <a:r>
                        <a:rPr kumimoji="1" lang="en-US" altLang="ja-JP" sz="1400" u="none" strike="noStrike" kern="1200" dirty="0">
                          <a:solidFill>
                            <a:schemeClr val="bg1"/>
                          </a:solidFill>
                          <a:effectLst/>
                          <a:latin typeface="+mn-lt"/>
                          <a:ea typeface="+mn-ea"/>
                          <a:cs typeface="+mn-cs"/>
                        </a:rPr>
                        <a:t>015</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kumimoji="1" lang="en-US" altLang="ja-JP" sz="1400" u="none" strike="noStrike" kern="1200" dirty="0">
                          <a:solidFill>
                            <a:schemeClr val="bg1"/>
                          </a:solidFill>
                          <a:effectLst/>
                          <a:latin typeface="+mn-lt"/>
                          <a:ea typeface="+mn-ea"/>
                          <a:cs typeface="+mn-cs"/>
                        </a:rPr>
                        <a:t>2016</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algn="ctr" defTabSz="914400" rtl="0" eaLnBrk="1" fontAlgn="ctr" latinLnBrk="0" hangingPunct="1"/>
                      <a:r>
                        <a:rPr lang="en-US" altLang="ja-JP" sz="1400" u="none" strike="noStrike" dirty="0">
                          <a:solidFill>
                            <a:schemeClr val="bg1"/>
                          </a:solidFill>
                          <a:effectLst/>
                        </a:rPr>
                        <a:t>2</a:t>
                      </a:r>
                      <a:r>
                        <a:rPr kumimoji="1" lang="en-US" altLang="ja-JP" sz="1400" u="none" strike="noStrike" kern="1200" dirty="0">
                          <a:solidFill>
                            <a:schemeClr val="bg1"/>
                          </a:solidFill>
                          <a:effectLst/>
                          <a:latin typeface="+mn-lt"/>
                          <a:ea typeface="+mn-ea"/>
                          <a:cs typeface="+mn-cs"/>
                        </a:rPr>
                        <a:t>017</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b="0" i="0" u="none" strike="noStrike" dirty="0">
                          <a:solidFill>
                            <a:schemeClr val="bg1"/>
                          </a:solidFill>
                          <a:effectLst/>
                          <a:latin typeface="+mn-lt"/>
                          <a:ea typeface="Meiryo UI" panose="020B0604030504040204" pitchFamily="50" charset="-128"/>
                        </a:rPr>
                        <a:t>2018</a:t>
                      </a:r>
                      <a:endParaRPr lang="ja-JP" altLang="en-US" sz="1400" b="0" i="0" u="none" strike="noStrike" dirty="0">
                        <a:solidFill>
                          <a:schemeClr val="bg1"/>
                        </a:solidFill>
                        <a:effectLst/>
                        <a:latin typeface="+mn-lt"/>
                        <a:ea typeface="Meiryo UI" panose="020B0604030504040204" pitchFamily="50" charset="-128"/>
                      </a:endParaRPr>
                    </a:p>
                  </a:txBody>
                  <a:tcPr marL="9363" marR="9363" marT="9363" marB="0" anchor="ctr">
                    <a:solidFill>
                      <a:schemeClr val="accent6"/>
                    </a:solidFill>
                  </a:tcPr>
                </a:tc>
                <a:extLst>
                  <a:ext uri="{0D108BD9-81ED-4DB2-BD59-A6C34878D82A}">
                    <a16:rowId xmlns:a16="http://schemas.microsoft.com/office/drawing/2014/main" val="10000"/>
                  </a:ext>
                </a:extLst>
              </a:tr>
              <a:tr h="900000">
                <a:tc rowSpan="6">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子</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育</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て</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し</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や</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す</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い</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環</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境</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整</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備</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rowSpan="2">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a16="http://schemas.microsoft.com/office/drawing/2014/main" val="10001"/>
                  </a:ext>
                </a:extLst>
              </a:tr>
              <a:tr h="1980000">
                <a:tc vMerge="1">
                  <a:txBody>
                    <a:bodyPr/>
                    <a:lstStyle/>
                    <a:p>
                      <a:endParaRPr kumimoji="1" lang="ja-JP" altLang="en-US"/>
                    </a:p>
                  </a:txBody>
                  <a:tcPr/>
                </a:tc>
                <a:tc vMerge="1">
                  <a:txBody>
                    <a:bodyPr/>
                    <a:lstStyle/>
                    <a:p>
                      <a:endParaRPr kumimoji="1" lang="ja-JP" altLang="en-US"/>
                    </a:p>
                  </a:txBody>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a16="http://schemas.microsoft.com/office/drawing/2014/main" val="1264379437"/>
                  </a:ext>
                </a:extLst>
              </a:tr>
              <a:tr h="864000">
                <a:tc vMerge="1">
                  <a:txBody>
                    <a:bodyPr/>
                    <a:lstStyle/>
                    <a:p>
                      <a:endParaRPr kumimoji="1" lang="ja-JP" altLang="en-US"/>
                    </a:p>
                  </a:txBody>
                  <a:tcPr/>
                </a:tc>
                <a:tc>
                  <a:txBody>
                    <a:bodyPr/>
                    <a:lstStyle/>
                    <a:p>
                      <a:endParaRPr kumimoji="1" lang="ja-JP" altLang="en-US" dirty="0"/>
                    </a:p>
                  </a:txBody>
                  <a:tcPr marL="9363" marR="9363" marT="9363" marB="0" anchor="ctr">
                    <a:lnB w="12700" cap="flat" cmpd="sng" algn="ctr">
                      <a:solidFill>
                        <a:srgbClr val="92D050"/>
                      </a:solidFill>
                      <a:prstDash val="solid"/>
                      <a:round/>
                      <a:headEnd type="none" w="med" len="med"/>
                      <a:tailEnd type="none" w="med" len="med"/>
                    </a:lnB>
                  </a:tcPr>
                </a:tc>
                <a:tc>
                  <a:txBody>
                    <a:bodyPr/>
                    <a:lstStyle/>
                    <a:p>
                      <a:endParaRPr kumimoji="1" lang="ja-JP" altLang="en-US" dirty="0"/>
                    </a:p>
                  </a:txBody>
                  <a:tcPr marL="9363" marR="9363" marT="9363" marB="0" anchor="ctr">
                    <a:lnB w="12700" cap="flat" cmpd="sng" algn="ctr">
                      <a:solidFill>
                        <a:srgbClr val="92D050"/>
                      </a:solidFill>
                      <a:prstDash val="solid"/>
                      <a:round/>
                      <a:headEnd type="none" w="med" len="med"/>
                      <a:tailEnd type="none" w="med" len="med"/>
                    </a:lnB>
                    <a:noFill/>
                  </a:tcPr>
                </a:tc>
                <a:tc>
                  <a:txBody>
                    <a:bodyPr/>
                    <a:lstStyle/>
                    <a:p>
                      <a:endParaRPr kumimoji="1" lang="ja-JP" altLang="en-US" dirty="0"/>
                    </a:p>
                  </a:txBody>
                  <a:tcPr marL="9363" marR="9363" marT="9363" marB="0" anchor="ctr">
                    <a:lnB w="12700" cap="flat" cmpd="sng" algn="ctr">
                      <a:solidFill>
                        <a:srgbClr val="92D050"/>
                      </a:solidFill>
                      <a:prstDash val="solid"/>
                      <a:round/>
                      <a:headEnd type="none" w="med" len="med"/>
                      <a:tailEnd type="none" w="med" len="med"/>
                    </a:lnB>
                    <a:noFill/>
                  </a:tcPr>
                </a:tc>
                <a:tc>
                  <a:txBody>
                    <a:bodyPr/>
                    <a:lstStyle/>
                    <a:p>
                      <a:endParaRPr kumimoji="1" lang="ja-JP" altLang="en-US" dirty="0"/>
                    </a:p>
                  </a:txBody>
                  <a:tcPr marL="9363" marR="9363" marT="9363" marB="0" anchor="ctr">
                    <a:lnB w="12700" cap="flat" cmpd="sng" algn="ctr">
                      <a:solidFill>
                        <a:srgbClr val="92D050"/>
                      </a:solidFill>
                      <a:prstDash val="solid"/>
                      <a:round/>
                      <a:headEnd type="none" w="med" len="med"/>
                      <a:tailEnd type="none" w="med" len="med"/>
                    </a:lnB>
                    <a:noFill/>
                  </a:tcPr>
                </a:tc>
                <a:tc>
                  <a:txBody>
                    <a:bodyPr/>
                    <a:lstStyle/>
                    <a:p>
                      <a:endParaRPr kumimoji="1" lang="ja-JP" altLang="en-US" dirty="0"/>
                    </a:p>
                  </a:txBody>
                  <a:tcPr marL="9363" marR="9363" marT="9363" marB="0" anchor="ctr">
                    <a:lnB w="12700" cap="flat" cmpd="sng" algn="ctr">
                      <a:solidFill>
                        <a:srgbClr val="92D050"/>
                      </a:solidFill>
                      <a:prstDash val="solid"/>
                      <a:round/>
                      <a:headEnd type="none" w="med" len="med"/>
                      <a:tailEnd type="none" w="med" len="med"/>
                    </a:lnB>
                    <a:noFill/>
                  </a:tcPr>
                </a:tc>
                <a:tc>
                  <a:txBody>
                    <a:bodyPr/>
                    <a:lstStyle/>
                    <a:p>
                      <a:endParaRPr kumimoji="1" lang="ja-JP" altLang="en-US" dirty="0"/>
                    </a:p>
                  </a:txBody>
                  <a:tcPr marL="9363" marR="9363" marT="9363" marB="0" anchor="ctr">
                    <a:lnB w="12700" cap="flat" cmpd="sng" algn="ctr">
                      <a:solidFill>
                        <a:srgbClr val="92D050"/>
                      </a:solidFill>
                      <a:prstDash val="solid"/>
                      <a:round/>
                      <a:headEnd type="none" w="med" len="med"/>
                      <a:tailEnd type="none" w="med" len="med"/>
                    </a:lnB>
                    <a:noFill/>
                  </a:tcPr>
                </a:tc>
                <a:tc>
                  <a:txBody>
                    <a:bodyPr/>
                    <a:lstStyle/>
                    <a:p>
                      <a:endParaRPr kumimoji="1" lang="ja-JP" altLang="en-US" dirty="0"/>
                    </a:p>
                  </a:txBody>
                  <a:tcPr marL="9363" marR="9363" marT="9363" marB="0" anchor="ctr">
                    <a:lnB w="12700" cap="flat" cmpd="sng" algn="ctr">
                      <a:solidFill>
                        <a:srgbClr val="92D050"/>
                      </a:solidFill>
                      <a:prstDash val="solid"/>
                      <a:round/>
                      <a:headEnd type="none" w="med" len="med"/>
                      <a:tailEnd type="none" w="med" len="med"/>
                    </a:lnB>
                    <a:noFill/>
                  </a:tcPr>
                </a:tc>
                <a:tc>
                  <a:txBody>
                    <a:bodyPr/>
                    <a:lstStyle/>
                    <a:p>
                      <a:endParaRPr kumimoji="1" lang="ja-JP" altLang="en-US" dirty="0"/>
                    </a:p>
                  </a:txBody>
                  <a:tcPr marL="9363" marR="9363" marT="9363" marB="0" anchor="ctr">
                    <a:lnB w="12700" cap="flat" cmpd="sng" algn="ctr">
                      <a:solidFill>
                        <a:srgbClr val="92D050"/>
                      </a:solidFill>
                      <a:prstDash val="solid"/>
                      <a:round/>
                      <a:headEnd type="none" w="med" len="med"/>
                      <a:tailEnd type="none" w="med" len="med"/>
                    </a:lnB>
                    <a:noFill/>
                  </a:tcPr>
                </a:tc>
                <a:tc>
                  <a:txBody>
                    <a:bodyPr/>
                    <a:lstStyle/>
                    <a:p>
                      <a:endParaRPr kumimoji="1" lang="ja-JP" altLang="en-US" dirty="0"/>
                    </a:p>
                  </a:txBody>
                  <a:tcPr marL="9363" marR="9363" marT="9363" marB="0" anchor="ctr">
                    <a:lnB w="12700" cap="flat" cmpd="sng" algn="ctr">
                      <a:solidFill>
                        <a:srgbClr val="92D050"/>
                      </a:solidFill>
                      <a:prstDash val="solid"/>
                      <a:round/>
                      <a:headEnd type="none" w="med" len="med"/>
                      <a:tailEnd type="none" w="med" len="med"/>
                    </a:lnB>
                    <a:noFill/>
                  </a:tcPr>
                </a:tc>
                <a:tc>
                  <a:txBody>
                    <a:bodyPr/>
                    <a:lstStyle/>
                    <a:p>
                      <a:endParaRPr kumimoji="1" lang="ja-JP" altLang="en-US" dirty="0"/>
                    </a:p>
                  </a:txBody>
                  <a:tcPr marL="9363" marR="9363" marT="9363" marB="0" anchor="ctr">
                    <a:lnB w="12700" cap="flat" cmpd="sng" algn="ctr">
                      <a:solidFill>
                        <a:srgbClr val="92D050"/>
                      </a:solidFill>
                      <a:prstDash val="solid"/>
                      <a:round/>
                      <a:headEnd type="none" w="med" len="med"/>
                      <a:tailEnd type="none" w="med" len="med"/>
                    </a:lnB>
                    <a:noFill/>
                  </a:tcPr>
                </a:tc>
                <a:extLst>
                  <a:ext uri="{0D108BD9-81ED-4DB2-BD59-A6C34878D82A}">
                    <a16:rowId xmlns:a16="http://schemas.microsoft.com/office/drawing/2014/main" val="2392053412"/>
                  </a:ext>
                </a:extLst>
              </a:tr>
              <a:tr h="864000">
                <a:tc vMerge="1">
                  <a:txBody>
                    <a:bodyPr/>
                    <a:lstStyle/>
                    <a:p>
                      <a:endParaRPr kumimoji="1" lang="ja-JP" altLang="en-US"/>
                    </a:p>
                  </a:txBody>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r" fontAlgn="ct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extLst>
                  <a:ext uri="{0D108BD9-81ED-4DB2-BD59-A6C34878D82A}">
                    <a16:rowId xmlns:a16="http://schemas.microsoft.com/office/drawing/2014/main" val="159777272"/>
                  </a:ext>
                </a:extLst>
              </a:tr>
              <a:tr h="648000">
                <a:tc vMerge="1">
                  <a:txBody>
                    <a:bodyPr/>
                    <a:lstStyle/>
                    <a:p>
                      <a:pPr algn="ct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tcPr>
                </a:tc>
                <a:tc>
                  <a:txBody>
                    <a:bodyPr/>
                    <a:lstStyle/>
                    <a:p>
                      <a:pPr algn="r" fontAlgn="ct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tcPr>
                </a:tc>
                <a:extLst>
                  <a:ext uri="{0D108BD9-81ED-4DB2-BD59-A6C34878D82A}">
                    <a16:rowId xmlns:a16="http://schemas.microsoft.com/office/drawing/2014/main" val="546109904"/>
                  </a:ext>
                </a:extLst>
              </a:tr>
              <a:tr h="648000">
                <a:tc vMerge="1">
                  <a:txBody>
                    <a:bodyPr/>
                    <a:lstStyle/>
                    <a:p>
                      <a:pPr algn="ct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a16="http://schemas.microsoft.com/office/drawing/2014/main" val="10004"/>
                  </a:ext>
                </a:extLst>
              </a:tr>
            </a:tbl>
          </a:graphicData>
        </a:graphic>
      </p:graphicFrame>
      <p:sp>
        <p:nvSpPr>
          <p:cNvPr id="73" name="大かっこ 72"/>
          <p:cNvSpPr/>
          <p:nvPr/>
        </p:nvSpPr>
        <p:spPr>
          <a:xfrm>
            <a:off x="4630017" y="3955589"/>
            <a:ext cx="835824" cy="61838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ケアコーディネート事業実施</a:t>
            </a:r>
          </a:p>
        </p:txBody>
      </p:sp>
      <p:sp>
        <p:nvSpPr>
          <p:cNvPr id="2" name="テキスト ボックス 1"/>
          <p:cNvSpPr txBox="1"/>
          <p:nvPr/>
        </p:nvSpPr>
        <p:spPr>
          <a:xfrm>
            <a:off x="129504" y="147065"/>
            <a:ext cx="3995004"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４．主な改革取組経過（</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再掲）</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53523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415240" y="914400"/>
            <a:ext cx="756587" cy="2792231"/>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en-US" altLang="ja-JP" sz="1108" dirty="0">
                <a:solidFill>
                  <a:schemeClr val="tx1"/>
                </a:solidFill>
                <a:ea typeface="Meiryo UI" panose="020B0604030504040204" pitchFamily="50" charset="-128"/>
              </a:rPr>
              <a:t>(1)</a:t>
            </a:r>
          </a:p>
          <a:p>
            <a:pPr algn="ctr"/>
            <a:r>
              <a:rPr lang="ja-JP" altLang="en-US" sz="1108" dirty="0">
                <a:solidFill>
                  <a:schemeClr val="tx1"/>
                </a:solidFill>
                <a:ea typeface="Meiryo UI" panose="020B0604030504040204" pitchFamily="50" charset="-128"/>
              </a:rPr>
              <a:t>待機児</a:t>
            </a:r>
            <a:endParaRPr lang="en-US" altLang="ja-JP" sz="1108" dirty="0">
              <a:solidFill>
                <a:schemeClr val="tx1"/>
              </a:solidFill>
              <a:ea typeface="Meiryo UI" panose="020B0604030504040204" pitchFamily="50" charset="-128"/>
            </a:endParaRPr>
          </a:p>
          <a:p>
            <a:pPr algn="ctr"/>
            <a:r>
              <a:rPr lang="ja-JP" altLang="en-US" sz="1108" dirty="0">
                <a:solidFill>
                  <a:schemeClr val="tx1"/>
                </a:solidFill>
                <a:ea typeface="Meiryo UI" panose="020B0604030504040204" pitchFamily="50" charset="-128"/>
              </a:rPr>
              <a:t>童対策</a:t>
            </a:r>
            <a:endParaRPr lang="en-US" altLang="ja-JP" sz="1108" dirty="0">
              <a:solidFill>
                <a:schemeClr val="tx1"/>
              </a:solidFill>
              <a:ea typeface="Meiryo UI" panose="020B0604030504040204" pitchFamily="50" charset="-128"/>
            </a:endParaRPr>
          </a:p>
        </p:txBody>
      </p:sp>
      <p:cxnSp>
        <p:nvCxnSpPr>
          <p:cNvPr id="21" name="直線矢印コネクタ 20"/>
          <p:cNvCxnSpPr/>
          <p:nvPr/>
        </p:nvCxnSpPr>
        <p:spPr>
          <a:xfrm>
            <a:off x="1270147" y="958368"/>
            <a:ext cx="7704000"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56" name="フローチャート: 結合子 55"/>
          <p:cNvSpPr>
            <a:spLocks noChangeAspect="1"/>
          </p:cNvSpPr>
          <p:nvPr/>
        </p:nvSpPr>
        <p:spPr>
          <a:xfrm>
            <a:off x="5891327" y="909482"/>
            <a:ext cx="97772" cy="9777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57" name="フローチャート: 結合子 56"/>
          <p:cNvSpPr>
            <a:spLocks noChangeAspect="1"/>
          </p:cNvSpPr>
          <p:nvPr/>
        </p:nvSpPr>
        <p:spPr>
          <a:xfrm>
            <a:off x="6782178" y="909482"/>
            <a:ext cx="97772" cy="9777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70" name="フローチャート: 結合子 69"/>
          <p:cNvSpPr>
            <a:spLocks noChangeAspect="1"/>
          </p:cNvSpPr>
          <p:nvPr/>
        </p:nvSpPr>
        <p:spPr>
          <a:xfrm>
            <a:off x="8463547" y="904368"/>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39" name="大かっこ 38"/>
          <p:cNvSpPr/>
          <p:nvPr/>
        </p:nvSpPr>
        <p:spPr>
          <a:xfrm>
            <a:off x="3830373" y="2834569"/>
            <a:ext cx="720000" cy="55338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900" dirty="0">
                <a:latin typeface="Meiryo UI" panose="020B0604030504040204" pitchFamily="50" charset="-128"/>
                <a:ea typeface="Meiryo UI" panose="020B0604030504040204" pitchFamily="50" charset="-128"/>
              </a:rPr>
              <a:t>保育士・</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保育所支援</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センター設置</a:t>
            </a:r>
          </a:p>
        </p:txBody>
      </p:sp>
      <p:sp>
        <p:nvSpPr>
          <p:cNvPr id="40" name="大かっこ 39"/>
          <p:cNvSpPr/>
          <p:nvPr/>
        </p:nvSpPr>
        <p:spPr>
          <a:xfrm>
            <a:off x="6491427" y="2600900"/>
            <a:ext cx="752161" cy="53900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潜在保育士</a:t>
            </a:r>
            <a:endParaRPr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への再就職</a:t>
            </a:r>
            <a:endParaRPr kumimoji="1"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支援を実施</a:t>
            </a:r>
            <a:endParaRPr kumimoji="1" lang="en-US" altLang="ja-JP" sz="900" dirty="0">
              <a:latin typeface="Meiryo UI" panose="020B0604030504040204" pitchFamily="50" charset="-128"/>
              <a:ea typeface="Meiryo UI" panose="020B0604030504040204" pitchFamily="50" charset="-128"/>
            </a:endParaRPr>
          </a:p>
        </p:txBody>
      </p:sp>
      <p:sp>
        <p:nvSpPr>
          <p:cNvPr id="108" name="大かっこ 107"/>
          <p:cNvSpPr/>
          <p:nvPr/>
        </p:nvSpPr>
        <p:spPr>
          <a:xfrm>
            <a:off x="3800729" y="6343176"/>
            <a:ext cx="756000" cy="35226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900" dirty="0">
                <a:latin typeface="Meiryo UI" panose="020B0604030504040204" pitchFamily="50" charset="-128"/>
                <a:ea typeface="Meiryo UI" panose="020B0604030504040204" pitchFamily="50" charset="-128"/>
              </a:rPr>
              <a:t>全市実施</a:t>
            </a:r>
          </a:p>
        </p:txBody>
      </p:sp>
      <p:sp>
        <p:nvSpPr>
          <p:cNvPr id="109" name="大かっこ 108"/>
          <p:cNvSpPr/>
          <p:nvPr/>
        </p:nvSpPr>
        <p:spPr>
          <a:xfrm>
            <a:off x="5559644" y="6334029"/>
            <a:ext cx="785738" cy="37251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助成対象者を拡大</a:t>
            </a:r>
            <a:endParaRPr kumimoji="1" lang="ja-JP" altLang="en-US" sz="900" dirty="0">
              <a:latin typeface="Meiryo UI" panose="020B0604030504040204" pitchFamily="50" charset="-128"/>
              <a:ea typeface="Meiryo UI" panose="020B0604030504040204" pitchFamily="50" charset="-128"/>
            </a:endParaRPr>
          </a:p>
        </p:txBody>
      </p:sp>
      <p:sp>
        <p:nvSpPr>
          <p:cNvPr id="115" name="大かっこ 114"/>
          <p:cNvSpPr/>
          <p:nvPr/>
        </p:nvSpPr>
        <p:spPr>
          <a:xfrm>
            <a:off x="6477720" y="5698006"/>
            <a:ext cx="756000" cy="40154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５歳児の無償化を実施</a:t>
            </a:r>
            <a:endParaRPr kumimoji="1" lang="ja-JP" altLang="en-US" sz="900" dirty="0">
              <a:latin typeface="Meiryo UI" panose="020B0604030504040204" pitchFamily="50" charset="-128"/>
              <a:ea typeface="Meiryo UI" panose="020B0604030504040204" pitchFamily="50" charset="-128"/>
            </a:endParaRPr>
          </a:p>
        </p:txBody>
      </p:sp>
      <p:sp>
        <p:nvSpPr>
          <p:cNvPr id="117" name="大かっこ 116"/>
          <p:cNvSpPr/>
          <p:nvPr/>
        </p:nvSpPr>
        <p:spPr>
          <a:xfrm>
            <a:off x="7338301" y="5698006"/>
            <a:ext cx="756000" cy="40154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４歳児まで無償化を拡大</a:t>
            </a:r>
            <a:endParaRPr kumimoji="1" lang="ja-JP" altLang="en-US" sz="900" dirty="0">
              <a:latin typeface="Meiryo UI" panose="020B0604030504040204" pitchFamily="50" charset="-128"/>
              <a:ea typeface="Meiryo UI" panose="020B0604030504040204" pitchFamily="50" charset="-128"/>
            </a:endParaRPr>
          </a:p>
        </p:txBody>
      </p:sp>
      <p:sp>
        <p:nvSpPr>
          <p:cNvPr id="33" name="大かっこ 32"/>
          <p:cNvSpPr/>
          <p:nvPr/>
        </p:nvSpPr>
        <p:spPr>
          <a:xfrm>
            <a:off x="4666792" y="2024260"/>
            <a:ext cx="792000" cy="48330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小規模保育</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事業実施</a:t>
            </a:r>
            <a:endParaRPr kumimoji="1" lang="ja-JP" altLang="en-US" sz="900" dirty="0">
              <a:latin typeface="Meiryo UI" panose="020B0604030504040204" pitchFamily="50" charset="-128"/>
              <a:ea typeface="Meiryo UI" panose="020B0604030504040204" pitchFamily="50" charset="-128"/>
            </a:endParaRPr>
          </a:p>
        </p:txBody>
      </p:sp>
      <p:sp>
        <p:nvSpPr>
          <p:cNvPr id="34" name="大かっこ 33"/>
          <p:cNvSpPr/>
          <p:nvPr/>
        </p:nvSpPr>
        <p:spPr>
          <a:xfrm>
            <a:off x="5584151" y="2024260"/>
            <a:ext cx="792000" cy="48330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賃料補助制度を創設</a:t>
            </a:r>
            <a:endParaRPr kumimoji="1" lang="ja-JP" altLang="en-US" sz="900" dirty="0">
              <a:latin typeface="Meiryo UI" panose="020B0604030504040204" pitchFamily="50" charset="-128"/>
              <a:ea typeface="Meiryo UI" panose="020B0604030504040204" pitchFamily="50" charset="-128"/>
            </a:endParaRPr>
          </a:p>
        </p:txBody>
      </p:sp>
      <p:sp>
        <p:nvSpPr>
          <p:cNvPr id="35" name="大かっこ 34"/>
          <p:cNvSpPr/>
          <p:nvPr/>
        </p:nvSpPr>
        <p:spPr>
          <a:xfrm>
            <a:off x="6488282" y="2024260"/>
            <a:ext cx="756000" cy="48051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保育所整備</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補助対象</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の拡大</a:t>
            </a:r>
            <a:endParaRPr kumimoji="1" lang="ja-JP" altLang="en-US" sz="900" dirty="0">
              <a:latin typeface="Meiryo UI" panose="020B0604030504040204" pitchFamily="50" charset="-128"/>
              <a:ea typeface="Meiryo UI" panose="020B0604030504040204" pitchFamily="50" charset="-128"/>
            </a:endParaRPr>
          </a:p>
        </p:txBody>
      </p:sp>
      <p:sp>
        <p:nvSpPr>
          <p:cNvPr id="36" name="大かっこ 35"/>
          <p:cNvSpPr/>
          <p:nvPr/>
        </p:nvSpPr>
        <p:spPr>
          <a:xfrm>
            <a:off x="3831116" y="2024260"/>
            <a:ext cx="720000" cy="64086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社会福祉</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法人以外</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も設置可能に</a:t>
            </a:r>
            <a:endParaRPr kumimoji="1" lang="ja-JP" altLang="en-US" sz="900" dirty="0">
              <a:latin typeface="Meiryo UI" panose="020B0604030504040204" pitchFamily="50" charset="-128"/>
              <a:ea typeface="Meiryo UI" panose="020B0604030504040204" pitchFamily="50" charset="-128"/>
            </a:endParaRPr>
          </a:p>
        </p:txBody>
      </p:sp>
      <p:sp>
        <p:nvSpPr>
          <p:cNvPr id="74" name="大かっこ 73"/>
          <p:cNvSpPr/>
          <p:nvPr/>
        </p:nvSpPr>
        <p:spPr>
          <a:xfrm>
            <a:off x="2979204" y="2024260"/>
            <a:ext cx="720000" cy="62894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保育所の</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居室</a:t>
            </a:r>
            <a:r>
              <a:rPr kumimoji="1" lang="ja-JP" altLang="en-US" sz="900" dirty="0">
                <a:latin typeface="Meiryo UI" panose="020B0604030504040204" pitchFamily="50" charset="-128"/>
                <a:ea typeface="Meiryo UI" panose="020B0604030504040204" pitchFamily="50" charset="-128"/>
              </a:rPr>
              <a:t>面積</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基準の</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緩和</a:t>
            </a:r>
            <a:r>
              <a:rPr lang="ja-JP" altLang="en-US" sz="900" dirty="0">
                <a:latin typeface="Meiryo UI" panose="020B0604030504040204" pitchFamily="50" charset="-128"/>
                <a:ea typeface="Meiryo UI" panose="020B0604030504040204" pitchFamily="50" charset="-128"/>
              </a:rPr>
              <a:t>を導入</a:t>
            </a:r>
            <a:endParaRPr kumimoji="1" lang="ja-JP" altLang="en-US" sz="900" dirty="0">
              <a:latin typeface="Meiryo UI" panose="020B0604030504040204" pitchFamily="50" charset="-128"/>
              <a:ea typeface="Meiryo UI" panose="020B0604030504040204" pitchFamily="50" charset="-128"/>
            </a:endParaRPr>
          </a:p>
        </p:txBody>
      </p:sp>
      <p:sp>
        <p:nvSpPr>
          <p:cNvPr id="75" name="大かっこ 74"/>
          <p:cNvSpPr/>
          <p:nvPr/>
        </p:nvSpPr>
        <p:spPr>
          <a:xfrm>
            <a:off x="2978523" y="2834738"/>
            <a:ext cx="720000" cy="559618"/>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保育ママ</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事業</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個人</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実施型</a:t>
            </a:r>
            <a:r>
              <a:rPr lang="en-US" altLang="ja-JP" sz="900" dirty="0">
                <a:latin typeface="Meiryo UI" panose="020B0604030504040204" pitchFamily="50" charset="-128"/>
                <a:ea typeface="Meiryo UI" panose="020B0604030504040204" pitchFamily="50" charset="-128"/>
              </a:rPr>
              <a:t>)</a:t>
            </a:r>
          </a:p>
          <a:p>
            <a:pPr algn="ctr"/>
            <a:r>
              <a:rPr lang="ja-JP" altLang="en-US" sz="900" dirty="0">
                <a:latin typeface="Meiryo UI" panose="020B0604030504040204" pitchFamily="50" charset="-128"/>
                <a:ea typeface="Meiryo UI" panose="020B0604030504040204" pitchFamily="50" charset="-128"/>
              </a:rPr>
              <a:t>の開始</a:t>
            </a:r>
            <a:endParaRPr lang="en-US" altLang="ja-JP" sz="900" dirty="0">
              <a:latin typeface="Meiryo UI" panose="020B0604030504040204" pitchFamily="50" charset="-128"/>
              <a:ea typeface="Meiryo UI" panose="020B0604030504040204" pitchFamily="50" charset="-128"/>
            </a:endParaRPr>
          </a:p>
        </p:txBody>
      </p:sp>
      <p:sp>
        <p:nvSpPr>
          <p:cNvPr id="136" name="角丸四角形吹き出し 135"/>
          <p:cNvSpPr/>
          <p:nvPr/>
        </p:nvSpPr>
        <p:spPr>
          <a:xfrm rot="10800000">
            <a:off x="1250093" y="2311984"/>
            <a:ext cx="1486302" cy="375159"/>
          </a:xfrm>
          <a:prstGeom prst="wedgeRoundRectCallout">
            <a:avLst>
              <a:gd name="adj1" fmla="val -66985"/>
              <a:gd name="adj2" fmla="val 36440"/>
              <a:gd name="adj3" fmla="val 16667"/>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7" name="テキスト ボックス 136"/>
          <p:cNvSpPr txBox="1"/>
          <p:nvPr/>
        </p:nvSpPr>
        <p:spPr>
          <a:xfrm>
            <a:off x="1185894" y="2325833"/>
            <a:ext cx="1856437"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政令指定都市初</a:t>
            </a:r>
          </a:p>
        </p:txBody>
      </p:sp>
      <p:sp>
        <p:nvSpPr>
          <p:cNvPr id="94" name="テキスト ボックス 93"/>
          <p:cNvSpPr txBox="1"/>
          <p:nvPr/>
        </p:nvSpPr>
        <p:spPr>
          <a:xfrm>
            <a:off x="7850396" y="162490"/>
            <a:ext cx="1031051" cy="261610"/>
          </a:xfrm>
          <a:prstGeom prst="rect">
            <a:avLst/>
          </a:prstGeom>
          <a:solidFill>
            <a:srgbClr val="9999FF"/>
          </a:solidFill>
          <a:ln>
            <a:solidFill>
              <a:srgbClr val="9999FF"/>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ja-JP" altLang="en-US" sz="1100" dirty="0">
                <a:latin typeface="Meiryo UI" panose="020B0604030504040204" pitchFamily="50" charset="-128"/>
                <a:ea typeface="Meiryo UI" panose="020B0604030504040204" pitchFamily="50" charset="-128"/>
              </a:rPr>
              <a:t>点</a:t>
            </a:r>
            <a:r>
              <a:rPr lang="ja-JP" altLang="en-US" sz="1100" dirty="0">
                <a:solidFill>
                  <a:schemeClr val="dk1"/>
                </a:solidFill>
                <a:latin typeface="Meiryo UI" panose="020B0604030504040204" pitchFamily="50" charset="-128"/>
                <a:ea typeface="Meiryo UI" panose="020B0604030504040204" pitchFamily="50" charset="-128"/>
              </a:rPr>
              <a:t>線</a:t>
            </a:r>
            <a:r>
              <a:rPr lang="ja-JP" altLang="en-US" sz="1100" b="1" dirty="0">
                <a:solidFill>
                  <a:schemeClr val="dk1"/>
                </a:solidFill>
                <a:ea typeface="Meiryo UI" panose="020B0604030504040204" pitchFamily="50" charset="-128"/>
              </a:rPr>
              <a:t>：</a:t>
            </a:r>
            <a:r>
              <a:rPr lang="ja-JP" altLang="en-US" sz="1100" dirty="0">
                <a:solidFill>
                  <a:schemeClr val="dk1"/>
                </a:solidFill>
                <a:latin typeface="Meiryo UI" panose="020B0604030504040204" pitchFamily="50" charset="-128"/>
                <a:ea typeface="Meiryo UI" panose="020B0604030504040204" pitchFamily="50" charset="-128"/>
              </a:rPr>
              <a:t>未実施</a:t>
            </a:r>
          </a:p>
        </p:txBody>
      </p:sp>
      <p:sp>
        <p:nvSpPr>
          <p:cNvPr id="84" name="角丸四角形 83"/>
          <p:cNvSpPr/>
          <p:nvPr/>
        </p:nvSpPr>
        <p:spPr>
          <a:xfrm>
            <a:off x="416295" y="3779990"/>
            <a:ext cx="770188" cy="1682883"/>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en-US" altLang="ja-JP" sz="1108" dirty="0">
                <a:solidFill>
                  <a:schemeClr val="tx1"/>
                </a:solidFill>
                <a:ea typeface="Meiryo UI" panose="020B0604030504040204" pitchFamily="50" charset="-128"/>
              </a:rPr>
              <a:t>(2)</a:t>
            </a:r>
          </a:p>
          <a:p>
            <a:pPr algn="ctr"/>
            <a:r>
              <a:rPr lang="ja-JP" altLang="en-US" sz="1108" dirty="0">
                <a:solidFill>
                  <a:schemeClr val="tx1"/>
                </a:solidFill>
                <a:ea typeface="Meiryo UI" panose="020B0604030504040204" pitchFamily="50" charset="-128"/>
              </a:rPr>
              <a:t>医療的ケア児支援</a:t>
            </a:r>
            <a:endParaRPr lang="en-US" altLang="ja-JP" sz="1108" dirty="0">
              <a:solidFill>
                <a:schemeClr val="tx1"/>
              </a:solidFill>
              <a:ea typeface="Meiryo UI" panose="020B0604030504040204" pitchFamily="50" charset="-128"/>
            </a:endParaRPr>
          </a:p>
        </p:txBody>
      </p:sp>
      <p:sp>
        <p:nvSpPr>
          <p:cNvPr id="87" name="角丸四角形 86"/>
          <p:cNvSpPr/>
          <p:nvPr/>
        </p:nvSpPr>
        <p:spPr>
          <a:xfrm>
            <a:off x="416295" y="5536232"/>
            <a:ext cx="770188" cy="528486"/>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en-US" altLang="ja-JP" sz="1108" dirty="0">
                <a:solidFill>
                  <a:schemeClr val="tx1"/>
                </a:solidFill>
                <a:ea typeface="Meiryo UI" panose="020B0604030504040204" pitchFamily="50" charset="-128"/>
              </a:rPr>
              <a:t>(3)</a:t>
            </a:r>
          </a:p>
          <a:p>
            <a:pPr algn="ctr"/>
            <a:r>
              <a:rPr lang="ja-JP" altLang="en-US" sz="1108" dirty="0">
                <a:solidFill>
                  <a:schemeClr val="tx1"/>
                </a:solidFill>
                <a:ea typeface="Meiryo UI" panose="020B0604030504040204" pitchFamily="50" charset="-128"/>
              </a:rPr>
              <a:t>教育無償化</a:t>
            </a:r>
            <a:endParaRPr lang="en-US" altLang="ja-JP" sz="1108" dirty="0">
              <a:solidFill>
                <a:schemeClr val="tx1"/>
              </a:solidFill>
              <a:ea typeface="Meiryo UI" panose="020B0604030504040204" pitchFamily="50" charset="-128"/>
            </a:endParaRPr>
          </a:p>
        </p:txBody>
      </p:sp>
      <p:sp>
        <p:nvSpPr>
          <p:cNvPr id="104" name="角丸四角形 103"/>
          <p:cNvSpPr/>
          <p:nvPr/>
        </p:nvSpPr>
        <p:spPr>
          <a:xfrm>
            <a:off x="416295" y="6190721"/>
            <a:ext cx="770188" cy="564647"/>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en-US" altLang="ja-JP" sz="1108" dirty="0">
                <a:solidFill>
                  <a:schemeClr val="tx1"/>
                </a:solidFill>
                <a:ea typeface="Meiryo UI" panose="020B0604030504040204" pitchFamily="50" charset="-128"/>
              </a:rPr>
              <a:t>(4)</a:t>
            </a:r>
          </a:p>
          <a:p>
            <a:pPr algn="ctr"/>
            <a:r>
              <a:rPr lang="ja-JP" altLang="en-US" sz="1108" dirty="0">
                <a:solidFill>
                  <a:schemeClr val="tx1"/>
                </a:solidFill>
                <a:ea typeface="Meiryo UI" panose="020B0604030504040204" pitchFamily="50" charset="-128"/>
              </a:rPr>
              <a:t>塾代助成</a:t>
            </a:r>
            <a:endParaRPr lang="en-US" altLang="ja-JP" sz="1108" dirty="0">
              <a:solidFill>
                <a:schemeClr val="tx1"/>
              </a:solidFill>
              <a:ea typeface="Meiryo UI" panose="020B0604030504040204" pitchFamily="50" charset="-128"/>
            </a:endParaRPr>
          </a:p>
        </p:txBody>
      </p:sp>
      <p:sp>
        <p:nvSpPr>
          <p:cNvPr id="41" name="大かっこ 40"/>
          <p:cNvSpPr/>
          <p:nvPr/>
        </p:nvSpPr>
        <p:spPr>
          <a:xfrm>
            <a:off x="7338301" y="2620863"/>
            <a:ext cx="756000" cy="53920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保育補助者</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の雇上支援</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を実施</a:t>
            </a:r>
            <a:endParaRPr lang="en-US" altLang="ja-JP" sz="900" dirty="0">
              <a:latin typeface="Meiryo UI" panose="020B0604030504040204" pitchFamily="50" charset="-128"/>
              <a:ea typeface="Meiryo UI" panose="020B0604030504040204" pitchFamily="50" charset="-128"/>
            </a:endParaRPr>
          </a:p>
        </p:txBody>
      </p:sp>
      <p:sp>
        <p:nvSpPr>
          <p:cNvPr id="67" name="大かっこ 66"/>
          <p:cNvSpPr/>
          <p:nvPr/>
        </p:nvSpPr>
        <p:spPr>
          <a:xfrm>
            <a:off x="8201698" y="2619866"/>
            <a:ext cx="716640" cy="53920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保育士の</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負担軽減策</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の拡充</a:t>
            </a:r>
            <a:endParaRPr lang="en-US" altLang="ja-JP" sz="900" dirty="0">
              <a:latin typeface="Meiryo UI" panose="020B0604030504040204" pitchFamily="50" charset="-128"/>
              <a:ea typeface="Meiryo UI" panose="020B0604030504040204" pitchFamily="50" charset="-128"/>
            </a:endParaRPr>
          </a:p>
        </p:txBody>
      </p:sp>
      <p:sp>
        <p:nvSpPr>
          <p:cNvPr id="30" name="大かっこ 29"/>
          <p:cNvSpPr/>
          <p:nvPr/>
        </p:nvSpPr>
        <p:spPr>
          <a:xfrm>
            <a:off x="7344254" y="2024260"/>
            <a:ext cx="756000" cy="52991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区庁舎等を</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活用した</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保育所整備</a:t>
            </a:r>
            <a:endParaRPr lang="en-US" altLang="ja-JP" sz="900" dirty="0">
              <a:latin typeface="Meiryo UI" panose="020B0604030504040204" pitchFamily="50" charset="-128"/>
              <a:ea typeface="Meiryo UI" panose="020B0604030504040204" pitchFamily="50" charset="-128"/>
            </a:endParaRPr>
          </a:p>
        </p:txBody>
      </p:sp>
      <p:sp>
        <p:nvSpPr>
          <p:cNvPr id="68" name="大かっこ 67"/>
          <p:cNvSpPr/>
          <p:nvPr/>
        </p:nvSpPr>
        <p:spPr>
          <a:xfrm>
            <a:off x="8198337" y="2024260"/>
            <a:ext cx="720000" cy="53144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保育所分園賃料補助</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制度を創設</a:t>
            </a:r>
            <a:endParaRPr lang="en-US" altLang="ja-JP" sz="900" dirty="0">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1263611" y="5544799"/>
            <a:ext cx="7700963" cy="108000"/>
            <a:chOff x="1263611" y="5544799"/>
            <a:chExt cx="7700963" cy="108000"/>
          </a:xfrm>
        </p:grpSpPr>
        <p:sp>
          <p:nvSpPr>
            <p:cNvPr id="99" name="フローチャート: 結合子 50"/>
            <p:cNvSpPr>
              <a:spLocks noChangeAspect="1"/>
            </p:cNvSpPr>
            <p:nvPr/>
          </p:nvSpPr>
          <p:spPr>
            <a:xfrm>
              <a:off x="6810135" y="5544799"/>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83" name="フローチャート: 結合子 50"/>
            <p:cNvSpPr>
              <a:spLocks noChangeAspect="1"/>
            </p:cNvSpPr>
            <p:nvPr/>
          </p:nvSpPr>
          <p:spPr>
            <a:xfrm>
              <a:off x="7666415" y="5544799"/>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cxnSp>
          <p:nvCxnSpPr>
            <p:cNvPr id="114" name="直線矢印コネクタ 113"/>
            <p:cNvCxnSpPr/>
            <p:nvPr/>
          </p:nvCxnSpPr>
          <p:spPr>
            <a:xfrm>
              <a:off x="6434006" y="5598799"/>
              <a:ext cx="2530568"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cxnSp>
          <p:nvCxnSpPr>
            <p:cNvPr id="51" name="直線矢印コネクタ 50"/>
            <p:cNvCxnSpPr/>
            <p:nvPr/>
          </p:nvCxnSpPr>
          <p:spPr>
            <a:xfrm flipV="1">
              <a:off x="1263611" y="5598799"/>
              <a:ext cx="6876000" cy="0"/>
            </a:xfrm>
            <a:prstGeom prst="straightConnector1">
              <a:avLst/>
            </a:prstGeom>
            <a:ln w="28575">
              <a:prstDash val="sysDash"/>
              <a:tailEnd type="none" w="lg" len="lg"/>
            </a:ln>
          </p:spPr>
          <p:style>
            <a:lnRef idx="3">
              <a:schemeClr val="dk1"/>
            </a:lnRef>
            <a:fillRef idx="0">
              <a:schemeClr val="dk1"/>
            </a:fillRef>
            <a:effectRef idx="2">
              <a:schemeClr val="dk1"/>
            </a:effectRef>
            <a:fontRef idx="minor">
              <a:schemeClr val="tx1"/>
            </a:fontRef>
          </p:style>
        </p:cxnSp>
      </p:grpSp>
      <p:sp>
        <p:nvSpPr>
          <p:cNvPr id="71" name="大かっこ 70"/>
          <p:cNvSpPr/>
          <p:nvPr/>
        </p:nvSpPr>
        <p:spPr>
          <a:xfrm>
            <a:off x="4630018" y="4863124"/>
            <a:ext cx="828774" cy="56165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医療型短期入所整備促進事業の展開</a:t>
            </a:r>
          </a:p>
        </p:txBody>
      </p:sp>
      <p:sp>
        <p:nvSpPr>
          <p:cNvPr id="72" name="大かっこ 71"/>
          <p:cNvSpPr/>
          <p:nvPr/>
        </p:nvSpPr>
        <p:spPr>
          <a:xfrm>
            <a:off x="8207164" y="4863124"/>
            <a:ext cx="720000" cy="30118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第１期障がい児福祉計画</a:t>
            </a:r>
          </a:p>
        </p:txBody>
      </p:sp>
      <p:sp>
        <p:nvSpPr>
          <p:cNvPr id="76" name="大かっこ 75"/>
          <p:cNvSpPr/>
          <p:nvPr/>
        </p:nvSpPr>
        <p:spPr>
          <a:xfrm>
            <a:off x="6437808" y="3955589"/>
            <a:ext cx="835824" cy="59505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訪問看護師向け研修の実施</a:t>
            </a:r>
          </a:p>
        </p:txBody>
      </p:sp>
      <p:sp>
        <p:nvSpPr>
          <p:cNvPr id="77" name="大かっこ 76"/>
          <p:cNvSpPr/>
          <p:nvPr/>
        </p:nvSpPr>
        <p:spPr>
          <a:xfrm>
            <a:off x="8174252" y="3955589"/>
            <a:ext cx="772165" cy="62989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800" dirty="0">
                <a:solidFill>
                  <a:schemeClr val="tx1"/>
                </a:solidFill>
                <a:latin typeface="Meiryo UI" panose="020B0604030504040204" pitchFamily="50" charset="-128"/>
                <a:ea typeface="Meiryo UI" panose="020B0604030504040204" pitchFamily="50" charset="-128"/>
              </a:rPr>
              <a:t>在宅重症心身障がい児者等に対応可能な訪問看護師等育成研修の実施</a:t>
            </a:r>
          </a:p>
        </p:txBody>
      </p:sp>
      <p:sp>
        <p:nvSpPr>
          <p:cNvPr id="5" name="テキスト ボックス 4"/>
          <p:cNvSpPr txBox="1"/>
          <p:nvPr/>
        </p:nvSpPr>
        <p:spPr>
          <a:xfrm>
            <a:off x="1229341" y="3938168"/>
            <a:ext cx="415636"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府</a:t>
            </a:r>
            <a:endParaRPr kumimoji="1" lang="ja-JP" altLang="en-US" sz="1200" dirty="0">
              <a:latin typeface="Meiryo UI" panose="020B0604030504040204" pitchFamily="50" charset="-128"/>
              <a:ea typeface="Meiryo UI" panose="020B0604030504040204" pitchFamily="50" charset="-128"/>
            </a:endParaRPr>
          </a:p>
        </p:txBody>
      </p:sp>
      <p:sp>
        <p:nvSpPr>
          <p:cNvPr id="78" name="テキスト ボックス 77"/>
          <p:cNvSpPr txBox="1"/>
          <p:nvPr/>
        </p:nvSpPr>
        <p:spPr>
          <a:xfrm>
            <a:off x="1199969" y="4736716"/>
            <a:ext cx="415636"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市</a:t>
            </a:r>
          </a:p>
        </p:txBody>
      </p:sp>
      <p:grpSp>
        <p:nvGrpSpPr>
          <p:cNvPr id="8" name="グループ化 7"/>
          <p:cNvGrpSpPr/>
          <p:nvPr/>
        </p:nvGrpSpPr>
        <p:grpSpPr>
          <a:xfrm>
            <a:off x="1250093" y="6190722"/>
            <a:ext cx="7724054" cy="97772"/>
            <a:chOff x="1250093" y="6162147"/>
            <a:chExt cx="7724054" cy="97772"/>
          </a:xfrm>
        </p:grpSpPr>
        <p:cxnSp>
          <p:nvCxnSpPr>
            <p:cNvPr id="60" name="直線矢印コネクタ 59"/>
            <p:cNvCxnSpPr/>
            <p:nvPr/>
          </p:nvCxnSpPr>
          <p:spPr>
            <a:xfrm flipV="1">
              <a:off x="1250093" y="6211033"/>
              <a:ext cx="5947029" cy="0"/>
            </a:xfrm>
            <a:prstGeom prst="straightConnector1">
              <a:avLst/>
            </a:prstGeom>
            <a:ln w="28575">
              <a:prstDash val="sysDash"/>
              <a:tailEnd type="none" w="lg" len="lg"/>
            </a:ln>
          </p:spPr>
          <p:style>
            <a:lnRef idx="3">
              <a:schemeClr val="dk1"/>
            </a:lnRef>
            <a:fillRef idx="0">
              <a:schemeClr val="dk1"/>
            </a:fillRef>
            <a:effectRef idx="2">
              <a:schemeClr val="dk1"/>
            </a:effectRef>
            <a:fontRef idx="minor">
              <a:schemeClr val="tx1"/>
            </a:fontRef>
          </p:style>
        </p:cxnSp>
        <p:cxnSp>
          <p:nvCxnSpPr>
            <p:cNvPr id="91" name="直線矢印コネクタ 90"/>
            <p:cNvCxnSpPr/>
            <p:nvPr/>
          </p:nvCxnSpPr>
          <p:spPr>
            <a:xfrm flipV="1">
              <a:off x="3027118" y="6211033"/>
              <a:ext cx="5947029"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88" name="フローチャート: 結合子 87"/>
            <p:cNvSpPr>
              <a:spLocks noChangeAspect="1"/>
            </p:cNvSpPr>
            <p:nvPr/>
          </p:nvSpPr>
          <p:spPr>
            <a:xfrm>
              <a:off x="5890670" y="6162147"/>
              <a:ext cx="97772" cy="9777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89" name="フローチャート: 結合子 88"/>
            <p:cNvSpPr>
              <a:spLocks noChangeAspect="1"/>
            </p:cNvSpPr>
            <p:nvPr/>
          </p:nvSpPr>
          <p:spPr>
            <a:xfrm>
              <a:off x="4112525" y="6162147"/>
              <a:ext cx="97772" cy="9777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grpSp>
      <p:sp>
        <p:nvSpPr>
          <p:cNvPr id="63" name="大かっこ 62"/>
          <p:cNvSpPr/>
          <p:nvPr/>
        </p:nvSpPr>
        <p:spPr>
          <a:xfrm>
            <a:off x="2967082" y="3789409"/>
            <a:ext cx="720000" cy="167346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endParaRPr lang="en-US" altLang="ja-JP" sz="900" dirty="0">
              <a:solidFill>
                <a:schemeClr val="tx1"/>
              </a:solidFill>
              <a:latin typeface="Meiryo UI" panose="020B0604030504040204" pitchFamily="50" charset="-128"/>
              <a:ea typeface="Meiryo UI" panose="020B0604030504040204" pitchFamily="50" charset="-128"/>
            </a:endParaRPr>
          </a:p>
          <a:p>
            <a:pPr algn="ct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endParaRPr lang="en-US" altLang="ja-JP" sz="900" dirty="0">
              <a:solidFill>
                <a:schemeClr val="tx1"/>
              </a:solidFill>
              <a:latin typeface="Meiryo UI" panose="020B0604030504040204" pitchFamily="50" charset="-128"/>
              <a:ea typeface="Meiryo UI" panose="020B0604030504040204" pitchFamily="50" charset="-128"/>
            </a:endParaRPr>
          </a:p>
          <a:p>
            <a:pPr algn="ctr"/>
            <a:endParaRPr lang="en-US" altLang="ja-JP" sz="900" dirty="0">
              <a:solidFill>
                <a:schemeClr val="tx1"/>
              </a:solidFill>
              <a:latin typeface="Meiryo UI" panose="020B0604030504040204" pitchFamily="50" charset="-128"/>
              <a:ea typeface="Meiryo UI" panose="020B0604030504040204" pitchFamily="50" charset="-128"/>
            </a:endParaRPr>
          </a:p>
          <a:p>
            <a:pPr algn="ctr"/>
            <a:endParaRPr lang="en-US" altLang="ja-JP" sz="900" dirty="0">
              <a:solidFill>
                <a:schemeClr val="tx1"/>
              </a:solidFill>
              <a:latin typeface="Meiryo UI" panose="020B0604030504040204" pitchFamily="50" charset="-128"/>
              <a:ea typeface="Meiryo UI" panose="020B0604030504040204" pitchFamily="50" charset="-128"/>
            </a:endParaRPr>
          </a:p>
          <a:p>
            <a:pPr algn="ct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rPr>
              <a:t>重症心身障がい</a:t>
            </a:r>
            <a:r>
              <a:rPr lang="ja-JP" altLang="en-US" sz="900" dirty="0">
                <a:solidFill>
                  <a:schemeClr val="tx1"/>
                </a:solidFill>
                <a:latin typeface="Meiryo UI" panose="020B0604030504040204" pitchFamily="50" charset="-128"/>
                <a:ea typeface="Meiryo UI" panose="020B0604030504040204" pitchFamily="50" charset="-128"/>
              </a:rPr>
              <a:t>児</a:t>
            </a:r>
            <a:r>
              <a:rPr lang="en-US" altLang="ja-JP" sz="900" dirty="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者</a:t>
            </a:r>
            <a:r>
              <a:rPr lang="en-US" altLang="ja-JP" sz="900" dirty="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地域生活支援センターの設置・運営</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grpSp>
        <p:nvGrpSpPr>
          <p:cNvPr id="9" name="グループ化 8"/>
          <p:cNvGrpSpPr/>
          <p:nvPr/>
        </p:nvGrpSpPr>
        <p:grpSpPr>
          <a:xfrm>
            <a:off x="1250093" y="4668590"/>
            <a:ext cx="7696324" cy="97772"/>
            <a:chOff x="1250093" y="4668590"/>
            <a:chExt cx="7696324" cy="97772"/>
          </a:xfrm>
        </p:grpSpPr>
        <p:cxnSp>
          <p:nvCxnSpPr>
            <p:cNvPr id="90" name="直線矢印コネクタ 89"/>
            <p:cNvCxnSpPr/>
            <p:nvPr/>
          </p:nvCxnSpPr>
          <p:spPr>
            <a:xfrm flipV="1">
              <a:off x="1250093" y="4717476"/>
              <a:ext cx="1689941" cy="0"/>
            </a:xfrm>
            <a:prstGeom prst="straightConnector1">
              <a:avLst/>
            </a:prstGeom>
            <a:ln w="28575">
              <a:prstDash val="sysDash"/>
              <a:tailEnd type="none" w="lg" len="lg"/>
            </a:ln>
          </p:spPr>
          <p:style>
            <a:lnRef idx="3">
              <a:schemeClr val="dk1"/>
            </a:lnRef>
            <a:fillRef idx="0">
              <a:schemeClr val="dk1"/>
            </a:fillRef>
            <a:effectRef idx="2">
              <a:schemeClr val="dk1"/>
            </a:effectRef>
            <a:fontRef idx="minor">
              <a:schemeClr val="tx1"/>
            </a:fontRef>
          </p:style>
        </p:cxnSp>
        <p:sp>
          <p:nvSpPr>
            <p:cNvPr id="93" name="フローチャート: 結合子 92"/>
            <p:cNvSpPr>
              <a:spLocks noChangeAspect="1"/>
            </p:cNvSpPr>
            <p:nvPr/>
          </p:nvSpPr>
          <p:spPr>
            <a:xfrm>
              <a:off x="3281255" y="4668590"/>
              <a:ext cx="97772" cy="9777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95" name="フローチャート: 結合子 94"/>
            <p:cNvSpPr>
              <a:spLocks noChangeAspect="1"/>
            </p:cNvSpPr>
            <p:nvPr/>
          </p:nvSpPr>
          <p:spPr>
            <a:xfrm>
              <a:off x="5013073" y="4668590"/>
              <a:ext cx="97772" cy="9777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96" name="フローチャート: 結合子 95"/>
            <p:cNvSpPr>
              <a:spLocks noChangeAspect="1"/>
            </p:cNvSpPr>
            <p:nvPr/>
          </p:nvSpPr>
          <p:spPr>
            <a:xfrm>
              <a:off x="8508313" y="4668590"/>
              <a:ext cx="97772" cy="9777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cxnSp>
          <p:nvCxnSpPr>
            <p:cNvPr id="92" name="直線矢印コネクタ 91"/>
            <p:cNvCxnSpPr/>
            <p:nvPr/>
          </p:nvCxnSpPr>
          <p:spPr>
            <a:xfrm flipV="1">
              <a:off x="2934417" y="4717476"/>
              <a:ext cx="6012000"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grpSp>
      <p:sp>
        <p:nvSpPr>
          <p:cNvPr id="97" name="大かっこ 96"/>
          <p:cNvSpPr/>
          <p:nvPr/>
        </p:nvSpPr>
        <p:spPr>
          <a:xfrm>
            <a:off x="5546393" y="1088515"/>
            <a:ext cx="792000" cy="648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solidFill>
                  <a:schemeClr val="tx1"/>
                </a:solidFill>
                <a:latin typeface="Meiryo UI" panose="020B0604030504040204" pitchFamily="50" charset="-128"/>
                <a:ea typeface="Meiryo UI" panose="020B0604030504040204" pitchFamily="50" charset="-128"/>
              </a:rPr>
              <a:t>全国に先駆け、地域限定保育士試験を実施</a:t>
            </a:r>
          </a:p>
        </p:txBody>
      </p:sp>
      <p:sp>
        <p:nvSpPr>
          <p:cNvPr id="98" name="大かっこ 97"/>
          <p:cNvSpPr/>
          <p:nvPr/>
        </p:nvSpPr>
        <p:spPr>
          <a:xfrm>
            <a:off x="6474336" y="1088515"/>
            <a:ext cx="756000" cy="648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solidFill>
                  <a:schemeClr val="tx1"/>
                </a:solidFill>
                <a:latin typeface="Meiryo UI" panose="020B0604030504040204" pitchFamily="50" charset="-128"/>
                <a:ea typeface="Meiryo UI" panose="020B0604030504040204" pitchFamily="50" charset="-128"/>
              </a:rPr>
              <a:t>保育に従事する人員の配置基準の緩和等を国に提案</a:t>
            </a:r>
          </a:p>
        </p:txBody>
      </p:sp>
      <p:grpSp>
        <p:nvGrpSpPr>
          <p:cNvPr id="11" name="グループ化 10"/>
          <p:cNvGrpSpPr/>
          <p:nvPr/>
        </p:nvGrpSpPr>
        <p:grpSpPr>
          <a:xfrm>
            <a:off x="1269143" y="3805467"/>
            <a:ext cx="7637306" cy="108000"/>
            <a:chOff x="1269143" y="3672117"/>
            <a:chExt cx="7637306" cy="108000"/>
          </a:xfrm>
        </p:grpSpPr>
        <p:cxnSp>
          <p:nvCxnSpPr>
            <p:cNvPr id="79" name="直線矢印コネクタ 78"/>
            <p:cNvCxnSpPr/>
            <p:nvPr/>
          </p:nvCxnSpPr>
          <p:spPr>
            <a:xfrm flipV="1">
              <a:off x="1269143" y="3726117"/>
              <a:ext cx="1689941" cy="0"/>
            </a:xfrm>
            <a:prstGeom prst="straightConnector1">
              <a:avLst/>
            </a:prstGeom>
            <a:ln w="28575">
              <a:prstDash val="sysDash"/>
              <a:tailEnd type="none" w="lg" len="lg"/>
            </a:ln>
          </p:spPr>
          <p:style>
            <a:lnRef idx="3">
              <a:schemeClr val="dk1"/>
            </a:lnRef>
            <a:fillRef idx="0">
              <a:schemeClr val="dk1"/>
            </a:fillRef>
            <a:effectRef idx="2">
              <a:schemeClr val="dk1"/>
            </a:effectRef>
            <a:fontRef idx="minor">
              <a:schemeClr val="tx1"/>
            </a:fontRef>
          </p:style>
        </p:cxnSp>
        <p:cxnSp>
          <p:nvCxnSpPr>
            <p:cNvPr id="85" name="直線矢印コネクタ 84"/>
            <p:cNvCxnSpPr/>
            <p:nvPr/>
          </p:nvCxnSpPr>
          <p:spPr>
            <a:xfrm flipV="1">
              <a:off x="2959420" y="3726117"/>
              <a:ext cx="5947029"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110" name="フローチャート: 結合子 50"/>
            <p:cNvSpPr>
              <a:spLocks noChangeAspect="1"/>
            </p:cNvSpPr>
            <p:nvPr/>
          </p:nvSpPr>
          <p:spPr>
            <a:xfrm>
              <a:off x="3271027" y="367211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11" name="フローチャート: 結合子 50"/>
            <p:cNvSpPr>
              <a:spLocks noChangeAspect="1"/>
            </p:cNvSpPr>
            <p:nvPr/>
          </p:nvSpPr>
          <p:spPr>
            <a:xfrm>
              <a:off x="4984682" y="367211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81" name="フローチャート: 結合子 80"/>
            <p:cNvSpPr>
              <a:spLocks noChangeAspect="1"/>
            </p:cNvSpPr>
            <p:nvPr/>
          </p:nvSpPr>
          <p:spPr>
            <a:xfrm>
              <a:off x="6803450" y="3677231"/>
              <a:ext cx="97772" cy="9777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82" name="フローチャート: 結合子 81"/>
            <p:cNvSpPr>
              <a:spLocks noChangeAspect="1"/>
            </p:cNvSpPr>
            <p:nvPr/>
          </p:nvSpPr>
          <p:spPr>
            <a:xfrm>
              <a:off x="8509451" y="3677231"/>
              <a:ext cx="97772" cy="9777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grpSp>
      <p:grpSp>
        <p:nvGrpSpPr>
          <p:cNvPr id="102" name="グループ化 101"/>
          <p:cNvGrpSpPr/>
          <p:nvPr/>
        </p:nvGrpSpPr>
        <p:grpSpPr>
          <a:xfrm>
            <a:off x="1270147" y="1857231"/>
            <a:ext cx="7704000" cy="108000"/>
            <a:chOff x="1260574" y="1095318"/>
            <a:chExt cx="7704000" cy="108000"/>
          </a:xfrm>
        </p:grpSpPr>
        <p:cxnSp>
          <p:nvCxnSpPr>
            <p:cNvPr id="103" name="直線矢印コネクタ 102"/>
            <p:cNvCxnSpPr/>
            <p:nvPr/>
          </p:nvCxnSpPr>
          <p:spPr>
            <a:xfrm>
              <a:off x="1260574" y="1149318"/>
              <a:ext cx="7704000"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105" name="フローチャート: 結合子 104"/>
            <p:cNvSpPr>
              <a:spLocks noChangeAspect="1"/>
            </p:cNvSpPr>
            <p:nvPr/>
          </p:nvSpPr>
          <p:spPr>
            <a:xfrm>
              <a:off x="4981253" y="1095318"/>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06" name="フローチャート: 結合子 105"/>
            <p:cNvSpPr>
              <a:spLocks noChangeAspect="1"/>
            </p:cNvSpPr>
            <p:nvPr/>
          </p:nvSpPr>
          <p:spPr>
            <a:xfrm>
              <a:off x="4151283" y="1095318"/>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07" name="フローチャート: 結合子 106"/>
            <p:cNvSpPr>
              <a:spLocks noChangeAspect="1"/>
            </p:cNvSpPr>
            <p:nvPr/>
          </p:nvSpPr>
          <p:spPr>
            <a:xfrm>
              <a:off x="5881754" y="1100432"/>
              <a:ext cx="97772" cy="9777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12" name="フローチャート: 結合子 111"/>
            <p:cNvSpPr>
              <a:spLocks noChangeAspect="1"/>
            </p:cNvSpPr>
            <p:nvPr/>
          </p:nvSpPr>
          <p:spPr>
            <a:xfrm>
              <a:off x="6772605" y="1100432"/>
              <a:ext cx="97772" cy="9777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13" name="フローチャート: 結合子 54"/>
            <p:cNvSpPr>
              <a:spLocks noChangeAspect="1"/>
            </p:cNvSpPr>
            <p:nvPr/>
          </p:nvSpPr>
          <p:spPr>
            <a:xfrm>
              <a:off x="3273082" y="1095318"/>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16" name="フローチャート: 結合子 115"/>
            <p:cNvSpPr>
              <a:spLocks noChangeAspect="1"/>
            </p:cNvSpPr>
            <p:nvPr/>
          </p:nvSpPr>
          <p:spPr>
            <a:xfrm>
              <a:off x="7669616" y="1095318"/>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18" name="フローチャート: 結合子 117"/>
            <p:cNvSpPr>
              <a:spLocks noChangeAspect="1"/>
            </p:cNvSpPr>
            <p:nvPr/>
          </p:nvSpPr>
          <p:spPr>
            <a:xfrm>
              <a:off x="8453974" y="1095318"/>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grpSp>
      <p:sp>
        <p:nvSpPr>
          <p:cNvPr id="119" name="テキスト ボックス 118"/>
          <p:cNvSpPr txBox="1"/>
          <p:nvPr/>
        </p:nvSpPr>
        <p:spPr>
          <a:xfrm>
            <a:off x="1229341" y="1029909"/>
            <a:ext cx="415636"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府</a:t>
            </a:r>
            <a:endParaRPr kumimoji="1" lang="ja-JP" altLang="en-US" sz="1200" dirty="0">
              <a:latin typeface="Meiryo UI" panose="020B0604030504040204" pitchFamily="50" charset="-128"/>
              <a:ea typeface="Meiryo UI" panose="020B0604030504040204" pitchFamily="50" charset="-128"/>
            </a:endParaRPr>
          </a:p>
        </p:txBody>
      </p:sp>
      <p:sp>
        <p:nvSpPr>
          <p:cNvPr id="120" name="テキスト ボックス 119"/>
          <p:cNvSpPr txBox="1"/>
          <p:nvPr/>
        </p:nvSpPr>
        <p:spPr>
          <a:xfrm>
            <a:off x="1254558" y="1992335"/>
            <a:ext cx="415636"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市</a:t>
            </a:r>
          </a:p>
        </p:txBody>
      </p:sp>
      <p:sp>
        <p:nvSpPr>
          <p:cNvPr id="121" name="大かっこ 120"/>
          <p:cNvSpPr/>
          <p:nvPr/>
        </p:nvSpPr>
        <p:spPr>
          <a:xfrm>
            <a:off x="8169674" y="1088515"/>
            <a:ext cx="774000" cy="648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solidFill>
                  <a:schemeClr val="tx1"/>
                </a:solidFill>
                <a:latin typeface="Meiryo UI" panose="020B0604030504040204" pitchFamily="50" charset="-128"/>
                <a:ea typeface="Meiryo UI" panose="020B0604030504040204" pitchFamily="50" charset="-128"/>
              </a:rPr>
              <a:t>特区制度の活用等による保育に係る人員配置基準の緩和等が実現</a:t>
            </a:r>
          </a:p>
        </p:txBody>
      </p:sp>
      <p:sp>
        <p:nvSpPr>
          <p:cNvPr id="8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131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100" name="角丸四角形 99"/>
          <p:cNvSpPr/>
          <p:nvPr/>
        </p:nvSpPr>
        <p:spPr>
          <a:xfrm>
            <a:off x="4716000" y="3312000"/>
            <a:ext cx="3420000" cy="396000"/>
          </a:xfrm>
          <a:prstGeom prst="round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1" name="テキスト ボックス 100"/>
          <p:cNvSpPr txBox="1"/>
          <p:nvPr/>
        </p:nvSpPr>
        <p:spPr>
          <a:xfrm>
            <a:off x="4716000" y="3318326"/>
            <a:ext cx="3528000" cy="396000"/>
          </a:xfrm>
          <a:prstGeom prst="rect">
            <a:avLst/>
          </a:prstGeom>
          <a:noFill/>
        </p:spPr>
        <p:txBody>
          <a:bodyPr wrap="square" rtlCol="0">
            <a:spAutoFit/>
          </a:bodyPr>
          <a:lstStyle/>
          <a:p>
            <a:r>
              <a:rPr lang="ja-JP" altLang="en-US" sz="1100" b="1" dirty="0">
                <a:latin typeface="Meiryo UI" panose="020B0604030504040204" pitchFamily="50" charset="-128"/>
                <a:ea typeface="Meiryo UI" panose="020B0604030504040204" pitchFamily="50" charset="-128"/>
              </a:rPr>
              <a:t>「待機児童解消特別チーム」を設置し、</a:t>
            </a:r>
            <a:r>
              <a:rPr lang="en-US" altLang="ja-JP" sz="1100" b="1" dirty="0">
                <a:latin typeface="Meiryo UI" panose="020B0604030504040204" pitchFamily="50" charset="-128"/>
                <a:ea typeface="Meiryo UI" panose="020B0604030504040204" pitchFamily="50" charset="-128"/>
              </a:rPr>
              <a:t>2017</a:t>
            </a:r>
            <a:r>
              <a:rPr lang="ja-JP" altLang="en-US" sz="1100" b="1" dirty="0">
                <a:latin typeface="Meiryo UI" panose="020B0604030504040204" pitchFamily="50" charset="-128"/>
                <a:ea typeface="Meiryo UI" panose="020B0604030504040204" pitchFamily="50" charset="-128"/>
              </a:rPr>
              <a:t>年度より保育所整備等・保育人材確保に向け徹底した取組を推進</a:t>
            </a:r>
            <a:endParaRPr lang="en-US" altLang="ja-JP" sz="11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78784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409666519"/>
              </p:ext>
            </p:extLst>
          </p:nvPr>
        </p:nvGraphicFramePr>
        <p:xfrm>
          <a:off x="143528" y="629623"/>
          <a:ext cx="6551561" cy="6117540"/>
        </p:xfrm>
        <a:graphic>
          <a:graphicData uri="http://schemas.openxmlformats.org/drawingml/2006/table">
            <a:tbl>
              <a:tblPr>
                <a:tableStyleId>{E8B1032C-EA38-4F05-BA0D-38AFFFC7BED3}</a:tableStyleId>
              </a:tblPr>
              <a:tblGrid>
                <a:gridCol w="313672">
                  <a:extLst>
                    <a:ext uri="{9D8B030D-6E8A-4147-A177-3AD203B41FA5}">
                      <a16:colId xmlns:a16="http://schemas.microsoft.com/office/drawing/2014/main" val="20000"/>
                    </a:ext>
                  </a:extLst>
                </a:gridCol>
                <a:gridCol w="909145">
                  <a:extLst>
                    <a:ext uri="{9D8B030D-6E8A-4147-A177-3AD203B41FA5}">
                      <a16:colId xmlns:a16="http://schemas.microsoft.com/office/drawing/2014/main" val="1917561468"/>
                    </a:ext>
                  </a:extLst>
                </a:gridCol>
                <a:gridCol w="1332186">
                  <a:extLst>
                    <a:ext uri="{9D8B030D-6E8A-4147-A177-3AD203B41FA5}">
                      <a16:colId xmlns:a16="http://schemas.microsoft.com/office/drawing/2014/main" val="20006"/>
                    </a:ext>
                  </a:extLst>
                </a:gridCol>
                <a:gridCol w="1332186">
                  <a:extLst>
                    <a:ext uri="{9D8B030D-6E8A-4147-A177-3AD203B41FA5}">
                      <a16:colId xmlns:a16="http://schemas.microsoft.com/office/drawing/2014/main" val="20007"/>
                    </a:ext>
                  </a:extLst>
                </a:gridCol>
                <a:gridCol w="1332186">
                  <a:extLst>
                    <a:ext uri="{9D8B030D-6E8A-4147-A177-3AD203B41FA5}">
                      <a16:colId xmlns:a16="http://schemas.microsoft.com/office/drawing/2014/main" val="20008"/>
                    </a:ext>
                  </a:extLst>
                </a:gridCol>
                <a:gridCol w="1332186">
                  <a:extLst>
                    <a:ext uri="{9D8B030D-6E8A-4147-A177-3AD203B41FA5}">
                      <a16:colId xmlns:a16="http://schemas.microsoft.com/office/drawing/2014/main" val="20010"/>
                    </a:ext>
                  </a:extLst>
                </a:gridCol>
              </a:tblGrid>
              <a:tr h="270831">
                <a:tc>
                  <a:txBody>
                    <a:bodyPr/>
                    <a:lstStyle/>
                    <a:p>
                      <a:pPr algn="ctr" fontAlgn="ctr"/>
                      <a:r>
                        <a:rPr lang="ja-JP" altLang="en-US" sz="1200" u="none" strike="noStrike" dirty="0">
                          <a:solidFill>
                            <a:schemeClr val="bg1"/>
                          </a:solidFill>
                          <a:effectLst/>
                        </a:rPr>
                        <a:t>　</a:t>
                      </a:r>
                      <a:endParaRPr lang="ja-JP" altLang="en-US" sz="1200" b="0" i="0" u="none" strike="noStrike" dirty="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algn="ctr" defTabSz="914400" rtl="0" eaLnBrk="1" fontAlgn="ctr" latinLnBrk="0" hangingPunct="1"/>
                      <a:r>
                        <a:rPr lang="ja-JP" altLang="en-US" sz="1100" b="0" i="0" u="none" strike="noStrike" dirty="0">
                          <a:solidFill>
                            <a:schemeClr val="bg1"/>
                          </a:solidFill>
                          <a:effectLst/>
                          <a:latin typeface="Meiryo UI" panose="020B0604030504040204" pitchFamily="50" charset="-128"/>
                          <a:ea typeface="Meiryo UI" panose="020B0604030504040204" pitchFamily="50" charset="-128"/>
                        </a:rPr>
                        <a:t>年度</a:t>
                      </a:r>
                      <a:endParaRPr kumimoji="1" lang="ja-JP" altLang="en-US" sz="11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algn="ctr" defTabSz="914400" rtl="0" eaLnBrk="1" fontAlgn="ctr" latinLnBrk="0" hangingPunct="1"/>
                      <a:r>
                        <a:rPr kumimoji="1" lang="en-US" altLang="ja-JP" sz="1400" u="none" strike="noStrike" kern="1200" dirty="0">
                          <a:solidFill>
                            <a:schemeClr val="bg1"/>
                          </a:solidFill>
                          <a:effectLst/>
                          <a:latin typeface="+mn-lt"/>
                          <a:ea typeface="+mn-ea"/>
                          <a:cs typeface="+mn-cs"/>
                        </a:rPr>
                        <a:t>2019</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u="none" strike="noStrike" dirty="0">
                          <a:solidFill>
                            <a:schemeClr val="bg1"/>
                          </a:solidFill>
                          <a:effectLst/>
                        </a:rPr>
                        <a:t>2020</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kumimoji="1" lang="en-US" altLang="ja-JP" sz="1400" u="none" strike="noStrike" kern="1200" dirty="0">
                          <a:solidFill>
                            <a:schemeClr val="bg1"/>
                          </a:solidFill>
                          <a:effectLst/>
                          <a:latin typeface="+mn-lt"/>
                          <a:ea typeface="+mn-ea"/>
                          <a:cs typeface="+mn-cs"/>
                        </a:rPr>
                        <a:t>2021</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b="0" i="0" u="none" strike="noStrike" dirty="0">
                          <a:solidFill>
                            <a:schemeClr val="bg1"/>
                          </a:solidFill>
                          <a:effectLst/>
                          <a:latin typeface="+mn-lt"/>
                          <a:ea typeface="Meiryo UI" panose="020B0604030504040204" pitchFamily="50" charset="-128"/>
                        </a:rPr>
                        <a:t>2022</a:t>
                      </a:r>
                      <a:endParaRPr lang="ja-JP" altLang="en-US" sz="1400" b="0" i="0" u="none" strike="noStrike" dirty="0">
                        <a:solidFill>
                          <a:schemeClr val="bg1"/>
                        </a:solidFill>
                        <a:effectLst/>
                        <a:latin typeface="+mn-lt"/>
                        <a:ea typeface="Meiryo UI" panose="020B0604030504040204" pitchFamily="50" charset="-128"/>
                      </a:endParaRPr>
                    </a:p>
                  </a:txBody>
                  <a:tcPr marL="9363" marR="9363" marT="9363" marB="0" anchor="ctr">
                    <a:solidFill>
                      <a:schemeClr val="accent6"/>
                    </a:solidFill>
                  </a:tcPr>
                </a:tc>
                <a:extLst>
                  <a:ext uri="{0D108BD9-81ED-4DB2-BD59-A6C34878D82A}">
                    <a16:rowId xmlns:a16="http://schemas.microsoft.com/office/drawing/2014/main" val="10000"/>
                  </a:ext>
                </a:extLst>
              </a:tr>
              <a:tr h="1537927">
                <a:tc rowSpan="6">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子</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育</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て</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し</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や</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す</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い</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環</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境</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整</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備</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a16="http://schemas.microsoft.com/office/drawing/2014/main" val="10001"/>
                  </a:ext>
                </a:extLst>
              </a:tr>
              <a:tr h="913950">
                <a:tc vMerge="1">
                  <a:txBody>
                    <a:bodyPr/>
                    <a:lstStyle/>
                    <a:p>
                      <a:endParaRPr kumimoji="1" lang="ja-JP" altLang="en-US"/>
                    </a:p>
                  </a:txBody>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B w="12700" cap="flat" cmpd="sng" algn="ctr">
                      <a:solidFill>
                        <a:srgbClr val="92D050"/>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B w="12700" cap="flat" cmpd="sng" algn="ctr">
                      <a:solidFill>
                        <a:srgbClr val="92D050"/>
                      </a:solidFill>
                      <a:prstDash val="solid"/>
                      <a:round/>
                      <a:headEnd type="none" w="med" len="med"/>
                      <a:tailEnd type="none" w="med" len="med"/>
                    </a:lnB>
                    <a:noFill/>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B w="12700" cap="flat" cmpd="sng" algn="ctr">
                      <a:solidFill>
                        <a:srgbClr val="92D050"/>
                      </a:solidFill>
                      <a:prstDash val="solid"/>
                      <a:round/>
                      <a:headEnd type="none" w="med" len="med"/>
                      <a:tailEnd type="none" w="med" len="med"/>
                    </a:lnB>
                    <a:noFill/>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B w="12700" cap="flat" cmpd="sng" algn="ctr">
                      <a:solidFill>
                        <a:srgbClr val="92D050"/>
                      </a:solidFill>
                      <a:prstDash val="solid"/>
                      <a:round/>
                      <a:headEnd type="none" w="med" len="med"/>
                      <a:tailEnd type="none" w="med" len="med"/>
                    </a:lnB>
                    <a:noFill/>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B w="12700" cap="flat" cmpd="sng" algn="ctr">
                      <a:solidFill>
                        <a:srgbClr val="92D050"/>
                      </a:solidFill>
                      <a:prstDash val="solid"/>
                      <a:round/>
                      <a:headEnd type="none" w="med" len="med"/>
                      <a:tailEnd type="none" w="med" len="med"/>
                    </a:lnB>
                    <a:noFill/>
                  </a:tcPr>
                </a:tc>
                <a:extLst>
                  <a:ext uri="{0D108BD9-81ED-4DB2-BD59-A6C34878D82A}">
                    <a16:rowId xmlns:a16="http://schemas.microsoft.com/office/drawing/2014/main" val="10003"/>
                  </a:ext>
                </a:extLst>
              </a:tr>
              <a:tr h="887458">
                <a:tc vMerge="1">
                  <a:txBody>
                    <a:bodyPr/>
                    <a:lstStyle/>
                    <a:p>
                      <a:endParaRPr kumimoji="1" lang="ja-JP" altLang="en-US"/>
                    </a:p>
                  </a:txBody>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extLst>
                  <a:ext uri="{0D108BD9-81ED-4DB2-BD59-A6C34878D82A}">
                    <a16:rowId xmlns:a16="http://schemas.microsoft.com/office/drawing/2014/main" val="565485425"/>
                  </a:ext>
                </a:extLst>
              </a:tr>
              <a:tr h="874213">
                <a:tc vMerge="1">
                  <a:txBody>
                    <a:bodyPr/>
                    <a:lstStyle/>
                    <a:p>
                      <a:pPr algn="ct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tcPr>
                </a:tc>
                <a:extLst>
                  <a:ext uri="{0D108BD9-81ED-4DB2-BD59-A6C34878D82A}">
                    <a16:rowId xmlns:a16="http://schemas.microsoft.com/office/drawing/2014/main" val="546109904"/>
                  </a:ext>
                </a:extLst>
              </a:tr>
              <a:tr h="768248">
                <a:tc vMerge="1">
                  <a:txBody>
                    <a:bodyPr/>
                    <a:lstStyle/>
                    <a:p>
                      <a:endParaRPr kumimoji="1" lang="ja-JP" altLang="en-US"/>
                    </a:p>
                  </a:txBody>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a16="http://schemas.microsoft.com/office/drawing/2014/main" val="1556428332"/>
                  </a:ext>
                </a:extLst>
              </a:tr>
              <a:tr h="864913">
                <a:tc vMerge="1">
                  <a:txBody>
                    <a:bodyPr/>
                    <a:lstStyle/>
                    <a:p>
                      <a:pPr algn="ct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a16="http://schemas.microsoft.com/office/drawing/2014/main" val="10004"/>
                  </a:ext>
                </a:extLst>
              </a:tr>
            </a:tbl>
          </a:graphicData>
        </a:graphic>
      </p:graphicFrame>
      <p:sp>
        <p:nvSpPr>
          <p:cNvPr id="4" name="角丸四角形 3"/>
          <p:cNvSpPr/>
          <p:nvPr/>
        </p:nvSpPr>
        <p:spPr>
          <a:xfrm>
            <a:off x="530857" y="1023863"/>
            <a:ext cx="756587" cy="1372973"/>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en-US" altLang="ja-JP" sz="1108" dirty="0">
                <a:solidFill>
                  <a:schemeClr val="tx1"/>
                </a:solidFill>
                <a:ea typeface="Meiryo UI" panose="020B0604030504040204" pitchFamily="50" charset="-128"/>
              </a:rPr>
              <a:t>(1)</a:t>
            </a:r>
          </a:p>
          <a:p>
            <a:pPr algn="ctr"/>
            <a:r>
              <a:rPr lang="ja-JP" altLang="en-US" sz="1108" dirty="0">
                <a:solidFill>
                  <a:schemeClr val="tx1"/>
                </a:solidFill>
                <a:ea typeface="Meiryo UI" panose="020B0604030504040204" pitchFamily="50" charset="-128"/>
              </a:rPr>
              <a:t>待機児</a:t>
            </a:r>
            <a:endParaRPr lang="en-US" altLang="ja-JP" sz="1108" dirty="0">
              <a:solidFill>
                <a:schemeClr val="tx1"/>
              </a:solidFill>
              <a:ea typeface="Meiryo UI" panose="020B0604030504040204" pitchFamily="50" charset="-128"/>
            </a:endParaRPr>
          </a:p>
          <a:p>
            <a:pPr algn="ctr"/>
            <a:r>
              <a:rPr lang="ja-JP" altLang="en-US" sz="1108" dirty="0">
                <a:solidFill>
                  <a:schemeClr val="tx1"/>
                </a:solidFill>
                <a:ea typeface="Meiryo UI" panose="020B0604030504040204" pitchFamily="50" charset="-128"/>
              </a:rPr>
              <a:t>童対策</a:t>
            </a:r>
            <a:endParaRPr lang="en-US" altLang="ja-JP" sz="1108" dirty="0">
              <a:solidFill>
                <a:schemeClr val="tx1"/>
              </a:solidFill>
              <a:ea typeface="Meiryo UI" panose="020B0604030504040204" pitchFamily="50" charset="-128"/>
            </a:endParaRPr>
          </a:p>
        </p:txBody>
      </p:sp>
      <p:sp>
        <p:nvSpPr>
          <p:cNvPr id="8" name="角丸四角形 7"/>
          <p:cNvSpPr/>
          <p:nvPr/>
        </p:nvSpPr>
        <p:spPr>
          <a:xfrm>
            <a:off x="530857" y="2493818"/>
            <a:ext cx="770188" cy="1676399"/>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en-US" altLang="ja-JP" sz="1108" dirty="0">
                <a:solidFill>
                  <a:schemeClr val="tx1"/>
                </a:solidFill>
                <a:ea typeface="Meiryo UI" panose="020B0604030504040204" pitchFamily="50" charset="-128"/>
              </a:rPr>
              <a:t>(2)</a:t>
            </a:r>
          </a:p>
          <a:p>
            <a:pPr algn="ctr"/>
            <a:r>
              <a:rPr lang="ja-JP" altLang="en-US" sz="1108" dirty="0">
                <a:solidFill>
                  <a:schemeClr val="tx1"/>
                </a:solidFill>
                <a:ea typeface="Meiryo UI" panose="020B0604030504040204" pitchFamily="50" charset="-128"/>
              </a:rPr>
              <a:t>医療的ケア児支援</a:t>
            </a:r>
            <a:endParaRPr lang="en-US" altLang="ja-JP" sz="1108" dirty="0">
              <a:solidFill>
                <a:schemeClr val="tx1"/>
              </a:solidFill>
              <a:ea typeface="Meiryo UI" panose="020B0604030504040204" pitchFamily="50" charset="-128"/>
            </a:endParaRPr>
          </a:p>
        </p:txBody>
      </p:sp>
      <p:sp>
        <p:nvSpPr>
          <p:cNvPr id="9" name="角丸四角形 8"/>
          <p:cNvSpPr/>
          <p:nvPr/>
        </p:nvSpPr>
        <p:spPr>
          <a:xfrm>
            <a:off x="517256" y="4281055"/>
            <a:ext cx="770188" cy="1537854"/>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en-US" altLang="ja-JP" sz="1108" dirty="0">
                <a:solidFill>
                  <a:schemeClr val="tx1"/>
                </a:solidFill>
                <a:ea typeface="Meiryo UI" panose="020B0604030504040204" pitchFamily="50" charset="-128"/>
              </a:rPr>
              <a:t>(4)</a:t>
            </a:r>
          </a:p>
          <a:p>
            <a:pPr algn="ctr"/>
            <a:r>
              <a:rPr lang="ja-JP" altLang="en-US" sz="1108" dirty="0">
                <a:solidFill>
                  <a:schemeClr val="tx1"/>
                </a:solidFill>
                <a:ea typeface="Meiryo UI" panose="020B0604030504040204" pitchFamily="50" charset="-128"/>
              </a:rPr>
              <a:t>教育無償化</a:t>
            </a:r>
            <a:endParaRPr lang="en-US" altLang="ja-JP" sz="1108" dirty="0">
              <a:solidFill>
                <a:schemeClr val="tx1"/>
              </a:solidFill>
              <a:ea typeface="Meiryo UI" panose="020B0604030504040204" pitchFamily="50" charset="-128"/>
            </a:endParaRPr>
          </a:p>
        </p:txBody>
      </p:sp>
      <p:sp>
        <p:nvSpPr>
          <p:cNvPr id="10" name="角丸四角形 9"/>
          <p:cNvSpPr/>
          <p:nvPr/>
        </p:nvSpPr>
        <p:spPr>
          <a:xfrm>
            <a:off x="512618" y="5935070"/>
            <a:ext cx="770188" cy="728966"/>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en-US" altLang="ja-JP" sz="1108" dirty="0">
                <a:solidFill>
                  <a:schemeClr val="tx1"/>
                </a:solidFill>
                <a:ea typeface="Meiryo UI" panose="020B0604030504040204" pitchFamily="50" charset="-128"/>
              </a:rPr>
              <a:t>(5)</a:t>
            </a:r>
          </a:p>
          <a:p>
            <a:pPr algn="ctr"/>
            <a:r>
              <a:rPr lang="ja-JP" altLang="en-US" sz="1108" dirty="0">
                <a:solidFill>
                  <a:schemeClr val="tx1"/>
                </a:solidFill>
                <a:ea typeface="Meiryo UI" panose="020B0604030504040204" pitchFamily="50" charset="-128"/>
              </a:rPr>
              <a:t>塾代助成</a:t>
            </a:r>
            <a:endParaRPr lang="en-US" altLang="ja-JP" sz="1108" dirty="0">
              <a:solidFill>
                <a:schemeClr val="tx1"/>
              </a:solidFill>
              <a:ea typeface="Meiryo UI" panose="020B0604030504040204" pitchFamily="50" charset="-128"/>
            </a:endParaRPr>
          </a:p>
        </p:txBody>
      </p:sp>
      <p:cxnSp>
        <p:nvCxnSpPr>
          <p:cNvPr id="11" name="直線矢印コネクタ 10"/>
          <p:cNvCxnSpPr/>
          <p:nvPr/>
        </p:nvCxnSpPr>
        <p:spPr>
          <a:xfrm>
            <a:off x="1361582" y="6160387"/>
            <a:ext cx="5284532" cy="15992"/>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cxnSp>
        <p:nvCxnSpPr>
          <p:cNvPr id="13" name="直線矢印コネクタ 12"/>
          <p:cNvCxnSpPr/>
          <p:nvPr/>
        </p:nvCxnSpPr>
        <p:spPr>
          <a:xfrm>
            <a:off x="1361582" y="3488255"/>
            <a:ext cx="5329942"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15" name="大かっこ 14"/>
          <p:cNvSpPr/>
          <p:nvPr/>
        </p:nvSpPr>
        <p:spPr>
          <a:xfrm>
            <a:off x="1593272" y="5262497"/>
            <a:ext cx="1205345" cy="570268"/>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幼児教育にかかる</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国の無償化制度開始</a:t>
            </a:r>
            <a:endParaRPr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無償化対象拡大</a:t>
            </a:r>
          </a:p>
        </p:txBody>
      </p:sp>
      <p:cxnSp>
        <p:nvCxnSpPr>
          <p:cNvPr id="18" name="直線矢印コネクタ 17"/>
          <p:cNvCxnSpPr/>
          <p:nvPr/>
        </p:nvCxnSpPr>
        <p:spPr>
          <a:xfrm>
            <a:off x="1410557" y="1230772"/>
            <a:ext cx="5284532"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19" name="大かっこ 18"/>
          <p:cNvSpPr/>
          <p:nvPr/>
        </p:nvSpPr>
        <p:spPr>
          <a:xfrm>
            <a:off x="1406992" y="1818905"/>
            <a:ext cx="1219475" cy="40154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保育士ウエルカム事業開始</a:t>
            </a:r>
            <a:endParaRPr kumimoji="1" lang="ja-JP" altLang="en-US" sz="900" dirty="0">
              <a:latin typeface="Meiryo UI" panose="020B0604030504040204" pitchFamily="50" charset="-128"/>
              <a:ea typeface="Meiryo UI" panose="020B0604030504040204" pitchFamily="50" charset="-128"/>
            </a:endParaRPr>
          </a:p>
        </p:txBody>
      </p:sp>
      <p:sp>
        <p:nvSpPr>
          <p:cNvPr id="20" name="大かっこ 19"/>
          <p:cNvSpPr/>
          <p:nvPr/>
        </p:nvSpPr>
        <p:spPr>
          <a:xfrm>
            <a:off x="1406992" y="1401355"/>
            <a:ext cx="1219475" cy="40154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900" dirty="0">
                <a:latin typeface="Meiryo UI" panose="020B0604030504040204" pitchFamily="50" charset="-128"/>
                <a:ea typeface="Meiryo UI" panose="020B0604030504040204" pitchFamily="50" charset="-128"/>
              </a:rPr>
              <a:t>都市部における賃借料支援事業</a:t>
            </a:r>
          </a:p>
        </p:txBody>
      </p:sp>
      <p:sp>
        <p:nvSpPr>
          <p:cNvPr id="21" name="大かっこ 20"/>
          <p:cNvSpPr/>
          <p:nvPr/>
        </p:nvSpPr>
        <p:spPr>
          <a:xfrm>
            <a:off x="2741200" y="1396940"/>
            <a:ext cx="1219475" cy="42511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900" dirty="0">
                <a:latin typeface="Meiryo UI" panose="020B0604030504040204" pitchFamily="50" charset="-128"/>
                <a:ea typeface="Meiryo UI" panose="020B0604030504040204" pitchFamily="50" charset="-128"/>
              </a:rPr>
              <a:t>保育士働き方改革推進事業の開始</a:t>
            </a:r>
          </a:p>
        </p:txBody>
      </p:sp>
      <p:sp>
        <p:nvSpPr>
          <p:cNvPr id="22" name="大かっこ 21"/>
          <p:cNvSpPr/>
          <p:nvPr/>
        </p:nvSpPr>
        <p:spPr>
          <a:xfrm>
            <a:off x="4052676" y="3602739"/>
            <a:ext cx="1219475" cy="55362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大阪市：医療的ケア児対応看護師体制強化事業</a:t>
            </a:r>
          </a:p>
        </p:txBody>
      </p:sp>
      <p:sp>
        <p:nvSpPr>
          <p:cNvPr id="23" name="大かっこ 22"/>
          <p:cNvSpPr/>
          <p:nvPr/>
        </p:nvSpPr>
        <p:spPr>
          <a:xfrm>
            <a:off x="4080223" y="1396940"/>
            <a:ext cx="1219475" cy="40154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不動産活用による保育施設整備マッチング事業</a:t>
            </a:r>
            <a:endParaRPr kumimoji="1" lang="ja-JP" altLang="en-US" sz="900" dirty="0">
              <a:latin typeface="Meiryo UI" panose="020B0604030504040204" pitchFamily="50" charset="-128"/>
              <a:ea typeface="Meiryo UI" panose="020B0604030504040204" pitchFamily="50" charset="-128"/>
            </a:endParaRPr>
          </a:p>
        </p:txBody>
      </p:sp>
      <p:sp>
        <p:nvSpPr>
          <p:cNvPr id="25" name="フローチャート: 結合子 50"/>
          <p:cNvSpPr>
            <a:spLocks noChangeAspect="1"/>
          </p:cNvSpPr>
          <p:nvPr/>
        </p:nvSpPr>
        <p:spPr>
          <a:xfrm>
            <a:off x="2142840" y="5118265"/>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7" name="フローチャート: 結合子 50"/>
          <p:cNvSpPr>
            <a:spLocks noChangeAspect="1"/>
          </p:cNvSpPr>
          <p:nvPr/>
        </p:nvSpPr>
        <p:spPr>
          <a:xfrm>
            <a:off x="4635959" y="1176772"/>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9" name="フローチャート: 結合子 50"/>
          <p:cNvSpPr>
            <a:spLocks noChangeAspect="1"/>
          </p:cNvSpPr>
          <p:nvPr/>
        </p:nvSpPr>
        <p:spPr>
          <a:xfrm>
            <a:off x="3328753" y="117310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30" name="フローチャート: 結合子 50"/>
          <p:cNvSpPr>
            <a:spLocks noChangeAspect="1"/>
          </p:cNvSpPr>
          <p:nvPr/>
        </p:nvSpPr>
        <p:spPr>
          <a:xfrm>
            <a:off x="1982336" y="117310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cxnSp>
        <p:nvCxnSpPr>
          <p:cNvPr id="31" name="直線矢印コネクタ 30"/>
          <p:cNvCxnSpPr/>
          <p:nvPr/>
        </p:nvCxnSpPr>
        <p:spPr>
          <a:xfrm>
            <a:off x="1371600" y="5176570"/>
            <a:ext cx="5278582"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34" name="大かっこ 33"/>
          <p:cNvSpPr/>
          <p:nvPr/>
        </p:nvSpPr>
        <p:spPr>
          <a:xfrm>
            <a:off x="1579417" y="3594404"/>
            <a:ext cx="1025237" cy="39570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第２期障がい児福祉計画</a:t>
            </a:r>
          </a:p>
        </p:txBody>
      </p:sp>
      <p:sp>
        <p:nvSpPr>
          <p:cNvPr id="32" name="大かっこ 31"/>
          <p:cNvSpPr/>
          <p:nvPr/>
        </p:nvSpPr>
        <p:spPr>
          <a:xfrm>
            <a:off x="2741199" y="3578569"/>
            <a:ext cx="1219475" cy="60530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36000" tIns="0" rIns="0" bIns="0" rtlCol="0" anchor="ctr">
            <a:noAutofit/>
          </a:bodyPr>
          <a:lstStyle/>
          <a:p>
            <a:r>
              <a:rPr lang="ja-JP" altLang="en-US" sz="900" dirty="0">
                <a:solidFill>
                  <a:schemeClr val="tx1"/>
                </a:solidFill>
                <a:latin typeface="Meiryo UI" panose="020B0604030504040204" pitchFamily="50" charset="-128"/>
                <a:ea typeface="Meiryo UI" panose="020B0604030504040204" pitchFamily="50" charset="-128"/>
              </a:rPr>
              <a:t>大阪市立保育所（公設置公営）における医療的ケア児受入れに関するガイドラインを作成</a:t>
            </a:r>
            <a:endParaRPr kumimoji="1" lang="ja-JP" altLang="en-US" sz="900" strike="dblStrike" dirty="0">
              <a:solidFill>
                <a:schemeClr val="tx1"/>
              </a:solidFill>
              <a:latin typeface="Meiryo UI" panose="020B0604030504040204" pitchFamily="50" charset="-128"/>
              <a:ea typeface="Meiryo UI" panose="020B0604030504040204" pitchFamily="50" charset="-128"/>
            </a:endParaRPr>
          </a:p>
        </p:txBody>
      </p:sp>
      <p:cxnSp>
        <p:nvCxnSpPr>
          <p:cNvPr id="37" name="直線コネクタ 36"/>
          <p:cNvCxnSpPr/>
          <p:nvPr/>
        </p:nvCxnSpPr>
        <p:spPr>
          <a:xfrm>
            <a:off x="270457" y="521229"/>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フローチャート: 結合子 50"/>
          <p:cNvSpPr>
            <a:spLocks noChangeAspect="1"/>
          </p:cNvSpPr>
          <p:nvPr/>
        </p:nvSpPr>
        <p:spPr>
          <a:xfrm>
            <a:off x="4635959" y="3439219"/>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39" name="フローチャート: 結合子 50"/>
          <p:cNvSpPr>
            <a:spLocks noChangeAspect="1"/>
          </p:cNvSpPr>
          <p:nvPr/>
        </p:nvSpPr>
        <p:spPr>
          <a:xfrm>
            <a:off x="3328753" y="3435551"/>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40" name="フローチャート: 結合子 50"/>
          <p:cNvSpPr>
            <a:spLocks noChangeAspect="1"/>
          </p:cNvSpPr>
          <p:nvPr/>
        </p:nvSpPr>
        <p:spPr>
          <a:xfrm>
            <a:off x="2065466" y="3435551"/>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42" name="大かっこ 41"/>
          <p:cNvSpPr/>
          <p:nvPr/>
        </p:nvSpPr>
        <p:spPr>
          <a:xfrm>
            <a:off x="4075203" y="2658222"/>
            <a:ext cx="1224495" cy="51536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第２期障がい児福祉</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rPr>
              <a:t>計画</a:t>
            </a:r>
          </a:p>
        </p:txBody>
      </p:sp>
      <p:sp>
        <p:nvSpPr>
          <p:cNvPr id="43" name="大かっこ 42"/>
          <p:cNvSpPr/>
          <p:nvPr/>
        </p:nvSpPr>
        <p:spPr>
          <a:xfrm>
            <a:off x="1565564" y="2665003"/>
            <a:ext cx="1060903" cy="51814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医療的ケア児等コーディネーター養成研修の実施</a:t>
            </a:r>
          </a:p>
        </p:txBody>
      </p:sp>
      <p:cxnSp>
        <p:nvCxnSpPr>
          <p:cNvPr id="44" name="直線矢印コネクタ 43"/>
          <p:cNvCxnSpPr/>
          <p:nvPr/>
        </p:nvCxnSpPr>
        <p:spPr>
          <a:xfrm>
            <a:off x="1361582" y="2532291"/>
            <a:ext cx="5329942"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45" name="フローチャート: 結合子 50"/>
          <p:cNvSpPr>
            <a:spLocks noChangeAspect="1"/>
          </p:cNvSpPr>
          <p:nvPr/>
        </p:nvSpPr>
        <p:spPr>
          <a:xfrm>
            <a:off x="4635959" y="2483255"/>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46" name="フローチャート: 結合子 50"/>
          <p:cNvSpPr>
            <a:spLocks noChangeAspect="1"/>
          </p:cNvSpPr>
          <p:nvPr/>
        </p:nvSpPr>
        <p:spPr>
          <a:xfrm>
            <a:off x="3328753" y="247958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47" name="フローチャート: 結合子 50"/>
          <p:cNvSpPr>
            <a:spLocks noChangeAspect="1"/>
          </p:cNvSpPr>
          <p:nvPr/>
        </p:nvSpPr>
        <p:spPr>
          <a:xfrm>
            <a:off x="2065466" y="247958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cxnSp>
        <p:nvCxnSpPr>
          <p:cNvPr id="49" name="直線矢印コネクタ 48"/>
          <p:cNvCxnSpPr/>
          <p:nvPr/>
        </p:nvCxnSpPr>
        <p:spPr>
          <a:xfrm flipV="1">
            <a:off x="1361582" y="4310128"/>
            <a:ext cx="1410750" cy="6195"/>
          </a:xfrm>
          <a:prstGeom prst="straightConnector1">
            <a:avLst/>
          </a:prstGeom>
          <a:ln w="28575">
            <a:solidFill>
              <a:schemeClr val="tx1"/>
            </a:solidFill>
            <a:prstDash val="sysDash"/>
            <a:tailEnd type="none" w="lg" len="lg"/>
          </a:ln>
        </p:spPr>
        <p:style>
          <a:lnRef idx="3">
            <a:schemeClr val="dk1"/>
          </a:lnRef>
          <a:fillRef idx="0">
            <a:schemeClr val="dk1"/>
          </a:fillRef>
          <a:effectRef idx="2">
            <a:schemeClr val="dk1"/>
          </a:effectRef>
          <a:fontRef idx="minor">
            <a:schemeClr val="tx1"/>
          </a:fontRef>
        </p:style>
      </p:cxnSp>
      <p:cxnSp>
        <p:nvCxnSpPr>
          <p:cNvPr id="50" name="直線矢印コネクタ 49"/>
          <p:cNvCxnSpPr/>
          <p:nvPr/>
        </p:nvCxnSpPr>
        <p:spPr>
          <a:xfrm>
            <a:off x="2660996" y="4312193"/>
            <a:ext cx="4003040" cy="0"/>
          </a:xfrm>
          <a:prstGeom prst="straightConnector1">
            <a:avLst/>
          </a:prstGeom>
          <a:ln w="28575">
            <a:solidFill>
              <a:schemeClr val="tx1"/>
            </a:solidFill>
            <a:tailEnd type="triangle" w="lg" len="lg"/>
          </a:ln>
        </p:spPr>
        <p:style>
          <a:lnRef idx="3">
            <a:schemeClr val="dk1"/>
          </a:lnRef>
          <a:fillRef idx="0">
            <a:schemeClr val="dk1"/>
          </a:fillRef>
          <a:effectRef idx="2">
            <a:schemeClr val="dk1"/>
          </a:effectRef>
          <a:fontRef idx="minor">
            <a:schemeClr val="tx1"/>
          </a:fontRef>
        </p:style>
      </p:cxnSp>
      <p:sp>
        <p:nvSpPr>
          <p:cNvPr id="51" name="大かっこ 50"/>
          <p:cNvSpPr/>
          <p:nvPr/>
        </p:nvSpPr>
        <p:spPr>
          <a:xfrm>
            <a:off x="2694773" y="4383999"/>
            <a:ext cx="1447736" cy="72259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solidFill>
                  <a:schemeClr val="tx1"/>
                </a:solidFill>
                <a:latin typeface="Meiryo UI" panose="020B0604030504040204" pitchFamily="50" charset="-128"/>
                <a:ea typeface="Meiryo UI" panose="020B0604030504040204" pitchFamily="50" charset="-128"/>
              </a:rPr>
              <a:t>大学等にかかる国の無償化制度開始</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国の制度に加えて</a:t>
            </a:r>
            <a:r>
              <a:rPr lang="en-US" altLang="ja-JP" sz="900" dirty="0">
                <a:solidFill>
                  <a:schemeClr val="tx1"/>
                </a:solidFill>
                <a:latin typeface="Meiryo UI" panose="020B0604030504040204" pitchFamily="50" charset="-128"/>
                <a:ea typeface="Meiryo UI" panose="020B0604030504040204" pitchFamily="50" charset="-128"/>
              </a:rPr>
              <a:t>2020</a:t>
            </a:r>
            <a:r>
              <a:rPr lang="ja-JP" altLang="en-US" sz="900" dirty="0">
                <a:solidFill>
                  <a:schemeClr val="tx1"/>
                </a:solidFill>
                <a:latin typeface="Meiryo UI" panose="020B0604030504040204" pitchFamily="50" charset="-128"/>
                <a:ea typeface="Meiryo UI" panose="020B0604030504040204" pitchFamily="50" charset="-128"/>
              </a:rPr>
              <a:t>年度入学生から学年進行方式により府の制度を実施</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1288476" y="2757051"/>
            <a:ext cx="415636"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府</a:t>
            </a:r>
            <a:endParaRPr kumimoji="1" lang="ja-JP" altLang="en-US" sz="1200" dirty="0">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1288476" y="3671451"/>
            <a:ext cx="415636"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市</a:t>
            </a:r>
          </a:p>
        </p:txBody>
      </p:sp>
      <p:sp>
        <p:nvSpPr>
          <p:cNvPr id="54" name="テキスト ボックス 53"/>
          <p:cNvSpPr txBox="1"/>
          <p:nvPr/>
        </p:nvSpPr>
        <p:spPr>
          <a:xfrm>
            <a:off x="1288476" y="4558144"/>
            <a:ext cx="415636"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府</a:t>
            </a:r>
            <a:endParaRPr kumimoji="1" lang="ja-JP" altLang="en-US" sz="1200"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1288476" y="5403269"/>
            <a:ext cx="415636"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市</a:t>
            </a:r>
          </a:p>
        </p:txBody>
      </p:sp>
      <p:sp>
        <p:nvSpPr>
          <p:cNvPr id="48" name="テキスト ボックス 47"/>
          <p:cNvSpPr txBox="1"/>
          <p:nvPr/>
        </p:nvSpPr>
        <p:spPr>
          <a:xfrm>
            <a:off x="129504" y="147065"/>
            <a:ext cx="3995004"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４．主な改革取組経過（</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再掲）</a:t>
            </a:r>
            <a:endParaRPr kumimoji="1" lang="ja-JP" altLang="en-US" sz="2000"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7850396" y="162490"/>
            <a:ext cx="1031051" cy="261610"/>
          </a:xfrm>
          <a:prstGeom prst="rect">
            <a:avLst/>
          </a:prstGeom>
          <a:solidFill>
            <a:srgbClr val="9999FF"/>
          </a:solidFill>
          <a:ln>
            <a:solidFill>
              <a:srgbClr val="9999FF"/>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ja-JP" altLang="en-US" sz="1100" dirty="0">
                <a:latin typeface="Meiryo UI" panose="020B0604030504040204" pitchFamily="50" charset="-128"/>
                <a:ea typeface="Meiryo UI" panose="020B0604030504040204" pitchFamily="50" charset="-128"/>
              </a:rPr>
              <a:t>点</a:t>
            </a:r>
            <a:r>
              <a:rPr lang="ja-JP" altLang="en-US" sz="1100" dirty="0">
                <a:solidFill>
                  <a:schemeClr val="dk1"/>
                </a:solidFill>
                <a:latin typeface="Meiryo UI" panose="020B0604030504040204" pitchFamily="50" charset="-128"/>
                <a:ea typeface="Meiryo UI" panose="020B0604030504040204" pitchFamily="50" charset="-128"/>
              </a:rPr>
              <a:t>線</a:t>
            </a:r>
            <a:r>
              <a:rPr lang="ja-JP" altLang="en-US" sz="1100" b="1" dirty="0">
                <a:solidFill>
                  <a:schemeClr val="dk1"/>
                </a:solidFill>
                <a:ea typeface="Meiryo UI" panose="020B0604030504040204" pitchFamily="50" charset="-128"/>
              </a:rPr>
              <a:t>：</a:t>
            </a:r>
            <a:r>
              <a:rPr lang="ja-JP" altLang="en-US" sz="1100" dirty="0">
                <a:solidFill>
                  <a:schemeClr val="dk1"/>
                </a:solidFill>
                <a:latin typeface="Meiryo UI" panose="020B0604030504040204" pitchFamily="50" charset="-128"/>
                <a:ea typeface="Meiryo UI" panose="020B0604030504040204" pitchFamily="50" charset="-128"/>
              </a:rPr>
              <a:t>未実施</a:t>
            </a:r>
          </a:p>
        </p:txBody>
      </p:sp>
      <p:sp>
        <p:nvSpPr>
          <p:cNvPr id="57" name="フローチャート: 結合子 50"/>
          <p:cNvSpPr>
            <a:spLocks noChangeAspect="1"/>
          </p:cNvSpPr>
          <p:nvPr/>
        </p:nvSpPr>
        <p:spPr>
          <a:xfrm>
            <a:off x="3328753" y="426422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5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132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443943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98764" y="5971309"/>
            <a:ext cx="8326581" cy="646331"/>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本編では、「</a:t>
            </a: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子育て世帯支援」、「</a:t>
            </a:r>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子どもの学力向上」、「</a:t>
            </a:r>
            <a:r>
              <a:rPr lang="en-US" altLang="ja-JP" dirty="0">
                <a:latin typeface="Meiryo UI" panose="020B0604030504040204" pitchFamily="50" charset="-128"/>
                <a:ea typeface="Meiryo UI" panose="020B0604030504040204" pitchFamily="50" charset="-128"/>
              </a:rPr>
              <a:t>(3) </a:t>
            </a:r>
            <a:r>
              <a:rPr lang="ja-JP" altLang="en-US" dirty="0">
                <a:latin typeface="Meiryo UI" panose="020B0604030504040204" pitchFamily="50" charset="-128"/>
                <a:ea typeface="Meiryo UI" panose="020B0604030504040204" pitchFamily="50" charset="-128"/>
              </a:rPr>
              <a:t>子どものセーフティネット」の</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つのサブテーマに分け、それぞれ主な改革取組と評価について述べる。</a:t>
            </a:r>
            <a:endParaRPr kumimoji="1"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97758" y="255539"/>
            <a:ext cx="3709223"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現役世代への重点投資</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総論</a:t>
            </a:r>
            <a:r>
              <a:rPr lang="en-US" altLang="ja-JP" sz="2000" dirty="0">
                <a:latin typeface="Meiryo UI" panose="020B0604030504040204" pitchFamily="50" charset="-128"/>
                <a:ea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65541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角丸四角形 5"/>
          <p:cNvSpPr/>
          <p:nvPr/>
        </p:nvSpPr>
        <p:spPr>
          <a:xfrm>
            <a:off x="298524" y="763994"/>
            <a:ext cx="8575021" cy="1535861"/>
          </a:xfrm>
          <a:prstGeom prst="roundRect">
            <a:avLst>
              <a:gd name="adj" fmla="val 1215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7" name="テキスト ボックス 6"/>
          <p:cNvSpPr txBox="1"/>
          <p:nvPr/>
        </p:nvSpPr>
        <p:spPr>
          <a:xfrm>
            <a:off x="338906" y="1057581"/>
            <a:ext cx="8466189" cy="1169551"/>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　非正規雇用の増大等、雇用に対する不安と経済的な不安感を抱える中、結婚や家族に関する意識の変化などによ</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り未婚化、晩婚化の傾向が進み、合計特殊出生率も人口を維持するのに必要な水準を下回ったまま推移しており、</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急速な少子化は重要な問題となっている。</a:t>
            </a:r>
          </a:p>
          <a:p>
            <a:r>
              <a:rPr lang="ja-JP" altLang="en-US" sz="1400" dirty="0">
                <a:latin typeface="Meiryo UI" panose="020B0604030504040204" pitchFamily="50" charset="-128"/>
                <a:ea typeface="Meiryo UI" panose="020B0604030504040204" pitchFamily="50" charset="-128"/>
              </a:rPr>
              <a:t>　また、少子化の急速な進行と同時に高齢化も進行しており、経済成長の鈍化、税や社会保障における負担の増大、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地域社会の活力低下など社会経済に深刻な影響を与えることが懸念されている。</a:t>
            </a:r>
          </a:p>
        </p:txBody>
      </p:sp>
      <p:sp>
        <p:nvSpPr>
          <p:cNvPr id="9" name="角丸四角形 8"/>
          <p:cNvSpPr/>
          <p:nvPr/>
        </p:nvSpPr>
        <p:spPr>
          <a:xfrm>
            <a:off x="298524" y="761091"/>
            <a:ext cx="1864941" cy="3016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改革取組の背景</a:t>
            </a:r>
          </a:p>
        </p:txBody>
      </p:sp>
      <p:sp>
        <p:nvSpPr>
          <p:cNvPr id="10" name="角丸四角形 9"/>
          <p:cNvSpPr/>
          <p:nvPr/>
        </p:nvSpPr>
        <p:spPr>
          <a:xfrm>
            <a:off x="298524" y="2454249"/>
            <a:ext cx="8575021" cy="2824333"/>
          </a:xfrm>
          <a:prstGeom prst="roundRect">
            <a:avLst>
              <a:gd name="adj" fmla="val 98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p:cNvSpPr txBox="1"/>
          <p:nvPr/>
        </p:nvSpPr>
        <p:spPr>
          <a:xfrm>
            <a:off x="338906" y="2747836"/>
            <a:ext cx="8466189" cy="2431435"/>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　大阪を取り巻く状況を克服し、明るく笑顔あふれる大阪、豊かな大阪を実現するには、住民の満足度向上をめざした</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改革に取り組むとともに、都市の成長を実現することで財源を生み出し、住民サービスを拡充しなければならない。とり</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わけ、「子ども」「教育」関連分野をはじめとした「現役世代への重点投資」を進めることにより、現役世代の活力を生み</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出し、その活力を社会全体に還元する流れをつくる必要がある。</a:t>
            </a:r>
          </a:p>
          <a:p>
            <a:r>
              <a:rPr lang="ja-JP" altLang="en-US" sz="1400" dirty="0">
                <a:latin typeface="Meiryo UI" panose="020B0604030504040204" pitchFamily="50" charset="-128"/>
                <a:ea typeface="Meiryo UI" panose="020B0604030504040204" pitchFamily="50" charset="-128"/>
              </a:rPr>
              <a:t>　大阪の子どもたちが将来の夢や目標を持ってチャレンジすることで成長し、やがて再び次の世代の子育てを大阪の地で</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担っていくという良い循環が続くよう、</a:t>
            </a:r>
          </a:p>
          <a:p>
            <a:endParaRPr lang="en-US" altLang="ja-JP" sz="6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 子どもを安心して生み育てられる環境</a:t>
            </a:r>
          </a:p>
          <a:p>
            <a:r>
              <a:rPr lang="ja-JP" altLang="en-US" sz="1400" dirty="0">
                <a:latin typeface="Meiryo UI" panose="020B0604030504040204" pitchFamily="50" charset="-128"/>
                <a:ea typeface="Meiryo UI" panose="020B0604030504040204" pitchFamily="50" charset="-128"/>
              </a:rPr>
              <a:t>　　○ 誰もが等しく学びの機会を確保し、自らの意思で将来を選択できる環境</a:t>
            </a:r>
          </a:p>
          <a:p>
            <a:r>
              <a:rPr lang="ja-JP" altLang="en-US" sz="1400" dirty="0">
                <a:latin typeface="Meiryo UI" panose="020B0604030504040204" pitchFamily="50" charset="-128"/>
                <a:ea typeface="Meiryo UI" panose="020B0604030504040204" pitchFamily="50" charset="-128"/>
              </a:rPr>
              <a:t>　　○ 子どもの人権や健全な育成環境を守るセーフティネット</a:t>
            </a:r>
          </a:p>
          <a:p>
            <a:r>
              <a:rPr lang="ja-JP" altLang="en-US" sz="600" dirty="0">
                <a:latin typeface="Meiryo UI" panose="020B0604030504040204" pitchFamily="50" charset="-128"/>
                <a:ea typeface="Meiryo UI" panose="020B0604030504040204" pitchFamily="50" charset="-128"/>
              </a:rPr>
              <a:t>　</a:t>
            </a:r>
            <a:endParaRPr lang="en-US" altLang="ja-JP" sz="6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などの構築に向け取り組んでいく。</a:t>
            </a:r>
          </a:p>
        </p:txBody>
      </p:sp>
      <p:sp>
        <p:nvSpPr>
          <p:cNvPr id="12" name="角丸四角形 11"/>
          <p:cNvSpPr/>
          <p:nvPr/>
        </p:nvSpPr>
        <p:spPr>
          <a:xfrm>
            <a:off x="298524" y="2451346"/>
            <a:ext cx="1864941" cy="3016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取組の方向性</a:t>
            </a:r>
          </a:p>
        </p:txBody>
      </p:sp>
      <p:sp>
        <p:nvSpPr>
          <p:cNvPr id="13" name="フローチャート: 組合せ 12"/>
          <p:cNvSpPr/>
          <p:nvPr/>
        </p:nvSpPr>
        <p:spPr>
          <a:xfrm>
            <a:off x="2525075" y="5436607"/>
            <a:ext cx="4093845" cy="462330"/>
          </a:xfrm>
          <a:prstGeom prst="flowChartMerge">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115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649285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2"/>
          <p:cNvSpPr/>
          <p:nvPr/>
        </p:nvSpPr>
        <p:spPr>
          <a:xfrm>
            <a:off x="5431768" y="1211409"/>
            <a:ext cx="2744492" cy="287735"/>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
          <p:cNvSpPr txBox="1"/>
          <p:nvPr/>
        </p:nvSpPr>
        <p:spPr>
          <a:xfrm>
            <a:off x="776571" y="605407"/>
            <a:ext cx="7975986" cy="1200329"/>
          </a:xfrm>
          <a:prstGeom prst="rect">
            <a:avLst/>
          </a:prstGeom>
          <a:noFill/>
        </p:spPr>
        <p:txBody>
          <a:bodyPr wrap="square" lIns="0" rIns="0" rtlCol="0">
            <a:spAutoFit/>
          </a:bodyPr>
          <a:lstStyle/>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・現役世代への重点投資として、こどもの分野に予算の重点配分。</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重点投資の額：</a:t>
            </a:r>
            <a:r>
              <a:rPr lang="en-US" altLang="ja-JP" dirty="0">
                <a:latin typeface="Meiryo UI" panose="020B0604030504040204" pitchFamily="50" charset="-128"/>
                <a:ea typeface="Meiryo UI" panose="020B0604030504040204" pitchFamily="50" charset="-128"/>
              </a:rPr>
              <a:t>2011</a:t>
            </a:r>
            <a:r>
              <a:rPr lang="ja-JP" altLang="en-US" dirty="0">
                <a:latin typeface="Meiryo UI" panose="020B0604030504040204" pitchFamily="50" charset="-128"/>
                <a:ea typeface="Meiryo UI" panose="020B0604030504040204" pitchFamily="50" charset="-128"/>
              </a:rPr>
              <a:t>年度予算　</a:t>
            </a:r>
            <a:r>
              <a:rPr lang="en-US" altLang="ja-JP" dirty="0">
                <a:latin typeface="Meiryo UI" panose="020B0604030504040204" pitchFamily="50" charset="-128"/>
                <a:ea typeface="Meiryo UI" panose="020B0604030504040204" pitchFamily="50" charset="-128"/>
              </a:rPr>
              <a:t>66</a:t>
            </a:r>
            <a:r>
              <a:rPr lang="ja-JP" altLang="en-US" dirty="0">
                <a:latin typeface="Meiryo UI" panose="020B0604030504040204" pitchFamily="50" charset="-128"/>
                <a:ea typeface="Meiryo UI" panose="020B0604030504040204" pitchFamily="50" charset="-128"/>
              </a:rPr>
              <a:t>億円　⇒　</a:t>
            </a:r>
            <a:r>
              <a:rPr lang="en-US" altLang="ja-JP" dirty="0">
                <a:latin typeface="Meiryo UI" panose="020B0604030504040204" pitchFamily="50" charset="-128"/>
                <a:ea typeface="Meiryo UI" panose="020B0604030504040204" pitchFamily="50" charset="-128"/>
              </a:rPr>
              <a:t>2022</a:t>
            </a:r>
            <a:r>
              <a:rPr lang="ja-JP" altLang="en-US" dirty="0">
                <a:latin typeface="Meiryo UI" panose="020B0604030504040204" pitchFamily="50" charset="-128"/>
                <a:ea typeface="Meiryo UI" panose="020B0604030504040204" pitchFamily="50" charset="-128"/>
              </a:rPr>
              <a:t>年度予算　</a:t>
            </a:r>
            <a:r>
              <a:rPr lang="en-US" altLang="ja-JP" dirty="0">
                <a:latin typeface="Meiryo UI" panose="020B0604030504040204" pitchFamily="50" charset="-128"/>
                <a:ea typeface="Meiryo UI" panose="020B0604030504040204" pitchFamily="50" charset="-128"/>
              </a:rPr>
              <a:t>361</a:t>
            </a:r>
            <a:r>
              <a:rPr lang="ja-JP" altLang="en-US" dirty="0">
                <a:latin typeface="Meiryo UI" panose="020B0604030504040204" pitchFamily="50" charset="-128"/>
                <a:ea typeface="Meiryo UI" panose="020B0604030504040204" pitchFamily="50" charset="-128"/>
              </a:rPr>
              <a:t>億円</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p:txBody>
      </p:sp>
      <p:sp>
        <p:nvSpPr>
          <p:cNvPr id="18" name="Rectangle 28"/>
          <p:cNvSpPr>
            <a:spLocks noChangeArrowheads="1"/>
          </p:cNvSpPr>
          <p:nvPr/>
        </p:nvSpPr>
        <p:spPr bwMode="auto">
          <a:xfrm>
            <a:off x="450341" y="6241089"/>
            <a:ext cx="8203110" cy="423863"/>
          </a:xfrm>
          <a:prstGeom prst="rect">
            <a:avLst/>
          </a:prstGeom>
          <a:noFill/>
          <a:ln w="0">
            <a:noFill/>
            <a:miter lim="800000"/>
            <a:headEnd/>
            <a:tailEnd/>
          </a:ln>
        </p:spPr>
        <p:txBody>
          <a:bodyPr wrap="none" tIns="0"/>
          <a:lstStyle/>
          <a:p>
            <a:pPr>
              <a:lnSpc>
                <a:spcPct val="135000"/>
              </a:lnSpc>
            </a:pPr>
            <a:r>
              <a:rPr lang="en-US" altLang="ja-JP" sz="1400" dirty="0">
                <a:latin typeface="+mn-ea"/>
                <a:ea typeface="+mn-ea"/>
                <a:cs typeface="Meiryo UI" pitchFamily="50" charset="-128"/>
              </a:rPr>
              <a:t>※</a:t>
            </a:r>
            <a:r>
              <a:rPr lang="ja-JP" altLang="en-US" sz="1400" dirty="0">
                <a:latin typeface="+mn-ea"/>
                <a:ea typeface="+mn-ea"/>
                <a:cs typeface="Meiryo UI" pitchFamily="50" charset="-128"/>
              </a:rPr>
              <a:t>　上記には、子育て支援関連予算を含む「現役世代への重点投資」（こども）の関連予算総額を計上。</a:t>
            </a:r>
          </a:p>
        </p:txBody>
      </p:sp>
      <p:cxnSp>
        <p:nvCxnSpPr>
          <p:cNvPr id="12" name="直線コネクタ 11"/>
          <p:cNvCxnSpPr/>
          <p:nvPr/>
        </p:nvCxnSpPr>
        <p:spPr>
          <a:xfrm>
            <a:off x="270457" y="72831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角丸四角形 13"/>
          <p:cNvSpPr/>
          <p:nvPr/>
        </p:nvSpPr>
        <p:spPr>
          <a:xfrm>
            <a:off x="3153416" y="301254"/>
            <a:ext cx="5315945" cy="366911"/>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660" b="1" dirty="0">
                <a:latin typeface="Meiryo UI" panose="020B0604030504040204" pitchFamily="50" charset="-128"/>
                <a:ea typeface="Meiryo UI" panose="020B0604030504040204" pitchFamily="50" charset="-128"/>
              </a:rPr>
              <a:t>大阪市におけるこども関連予算</a:t>
            </a:r>
          </a:p>
        </p:txBody>
      </p:sp>
      <p:sp>
        <p:nvSpPr>
          <p:cNvPr id="15" name="テキスト ボックス 14"/>
          <p:cNvSpPr txBox="1"/>
          <p:nvPr/>
        </p:nvSpPr>
        <p:spPr>
          <a:xfrm>
            <a:off x="129504" y="324865"/>
            <a:ext cx="2712602"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４．主な改革取組経過</a:t>
            </a:r>
            <a:endParaRPr kumimoji="1" lang="ja-JP" altLang="en-US" sz="2000" dirty="0">
              <a:latin typeface="Meiryo UI" panose="020B0604030504040204" pitchFamily="50" charset="-128"/>
              <a:ea typeface="Meiryo UI" panose="020B0604030504040204" pitchFamily="50" charset="-128"/>
            </a:endParaRPr>
          </a:p>
        </p:txBody>
      </p:sp>
      <p:sp>
        <p:nvSpPr>
          <p:cNvPr id="1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133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3" name="図 2"/>
          <p:cNvPicPr>
            <a:picLocks noChangeAspect="1"/>
          </p:cNvPicPr>
          <p:nvPr/>
        </p:nvPicPr>
        <p:blipFill>
          <a:blip r:embed="rId3"/>
          <a:stretch>
            <a:fillRect/>
          </a:stretch>
        </p:blipFill>
        <p:spPr>
          <a:xfrm>
            <a:off x="78859" y="1741126"/>
            <a:ext cx="8986283" cy="4359018"/>
          </a:xfrm>
          <a:prstGeom prst="rect">
            <a:avLst/>
          </a:prstGeom>
        </p:spPr>
      </p:pic>
    </p:spTree>
    <p:extLst>
      <p:ext uri="{BB962C8B-B14F-4D97-AF65-F5344CB8AC3E}">
        <p14:creationId xmlns:p14="http://schemas.microsoft.com/office/powerpoint/2010/main" val="615981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70457" y="72831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65584" y="313005"/>
            <a:ext cx="2369559"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５．主な改革取組　</a:t>
            </a:r>
            <a:endParaRPr kumimoji="1" lang="ja-JP" altLang="en-US" sz="2000" dirty="0">
              <a:latin typeface="Meiryo UI" panose="020B0604030504040204" pitchFamily="50" charset="-128"/>
              <a:ea typeface="Meiryo UI" panose="020B0604030504040204" pitchFamily="50" charset="-128"/>
            </a:endParaRPr>
          </a:p>
        </p:txBody>
      </p:sp>
      <p:sp>
        <p:nvSpPr>
          <p:cNvPr id="7" name="角丸四角形 6"/>
          <p:cNvSpPr/>
          <p:nvPr/>
        </p:nvSpPr>
        <p:spPr>
          <a:xfrm>
            <a:off x="3193418" y="302662"/>
            <a:ext cx="5665827" cy="376452"/>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662" dirty="0">
                <a:latin typeface="Meiryo UI" panose="020B0604030504040204" pitchFamily="50" charset="-128"/>
                <a:ea typeface="Meiryo UI" panose="020B0604030504040204" pitchFamily="50" charset="-128"/>
              </a:rPr>
              <a:t>（１）</a:t>
            </a:r>
            <a:r>
              <a:rPr lang="ja-JP" altLang="en-US" sz="1846" b="1" dirty="0">
                <a:latin typeface="Meiryo UI" panose="020B0604030504040204" pitchFamily="50" charset="-128"/>
                <a:ea typeface="Meiryo UI" panose="020B0604030504040204" pitchFamily="50" charset="-128"/>
              </a:rPr>
              <a:t>待機児童対策（大阪市）</a:t>
            </a:r>
            <a:endParaRPr lang="ja-JP" altLang="en-US" sz="1477" dirty="0">
              <a:latin typeface="Meiryo UI" panose="020B0604030504040204" pitchFamily="50" charset="-128"/>
              <a:ea typeface="Meiryo UI" panose="020B0604030504040204" pitchFamily="50" charset="-128"/>
            </a:endParaRPr>
          </a:p>
        </p:txBody>
      </p:sp>
      <p:sp>
        <p:nvSpPr>
          <p:cNvPr id="2" name="正方形/長方形 1"/>
          <p:cNvSpPr/>
          <p:nvPr/>
        </p:nvSpPr>
        <p:spPr>
          <a:xfrm>
            <a:off x="364712" y="835559"/>
            <a:ext cx="8207788" cy="1169551"/>
          </a:xfrm>
          <a:prstGeom prst="rect">
            <a:avLst/>
          </a:prstGeom>
        </p:spPr>
        <p:txBody>
          <a:bodyPr wrap="square">
            <a:spAutoFit/>
          </a:bodyPr>
          <a:lstStyle/>
          <a:p>
            <a:pPr marR="2360"/>
            <a:r>
              <a:rPr lang="ja-JP" altLang="en-US" sz="1400" b="1" dirty="0">
                <a:solidFill>
                  <a:srgbClr val="000000"/>
                </a:solidFill>
                <a:latin typeface="Meiryo UI" panose="020B0604030504040204" pitchFamily="50" charset="-128"/>
                <a:ea typeface="Meiryo UI" panose="020B0604030504040204" pitchFamily="50" charset="-128"/>
              </a:rPr>
              <a:t>＜改革前の施策・状況＞</a:t>
            </a:r>
            <a:endParaRPr lang="en-US" altLang="ja-JP" sz="1400" b="1" dirty="0">
              <a:solidFill>
                <a:srgbClr val="000000"/>
              </a:solidFill>
              <a:latin typeface="Meiryo UI" panose="020B0604030504040204" pitchFamily="50" charset="-128"/>
              <a:ea typeface="Meiryo UI" panose="020B0604030504040204" pitchFamily="50" charset="-128"/>
            </a:endParaRPr>
          </a:p>
          <a:p>
            <a:pPr marR="2360"/>
            <a:r>
              <a:rPr lang="ja-JP" altLang="en-US" sz="1400" dirty="0">
                <a:solidFill>
                  <a:srgbClr val="000000"/>
                </a:solidFill>
                <a:latin typeface="Meiryo UI" panose="020B0604030504040204" pitchFamily="50" charset="-128"/>
                <a:ea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rPr>
              <a:t>2008</a:t>
            </a:r>
            <a:r>
              <a:rPr lang="ja-JP" altLang="en-US" sz="1400" dirty="0">
                <a:solidFill>
                  <a:srgbClr val="000000"/>
                </a:solidFill>
                <a:latin typeface="Meiryo UI" panose="020B0604030504040204" pitchFamily="50" charset="-128"/>
                <a:ea typeface="Meiryo UI" panose="020B0604030504040204" pitchFamily="50" charset="-128"/>
              </a:rPr>
              <a:t>年の保育所利用児童数は、</a:t>
            </a:r>
            <a:r>
              <a:rPr lang="en-US" altLang="ja-JP" sz="1400" dirty="0">
                <a:solidFill>
                  <a:srgbClr val="000000"/>
                </a:solidFill>
                <a:latin typeface="Meiryo UI" panose="020B0604030504040204" pitchFamily="50" charset="-128"/>
                <a:ea typeface="Meiryo UI" panose="020B0604030504040204" pitchFamily="50" charset="-128"/>
              </a:rPr>
              <a:t>40,418</a:t>
            </a:r>
            <a:r>
              <a:rPr lang="ja-JP" altLang="en-US" sz="1400" dirty="0">
                <a:solidFill>
                  <a:srgbClr val="000000"/>
                </a:solidFill>
                <a:latin typeface="Meiryo UI" panose="020B0604030504040204" pitchFamily="50" charset="-128"/>
                <a:ea typeface="Meiryo UI" panose="020B0604030504040204" pitchFamily="50" charset="-128"/>
              </a:rPr>
              <a:t>人で全国第１位であった。</a:t>
            </a:r>
            <a:endParaRPr lang="en-US" altLang="ja-JP" sz="1400" dirty="0">
              <a:solidFill>
                <a:srgbClr val="000000"/>
              </a:solidFill>
              <a:latin typeface="Meiryo UI" panose="020B0604030504040204" pitchFamily="50" charset="-128"/>
              <a:ea typeface="Meiryo UI" panose="020B0604030504040204" pitchFamily="50" charset="-128"/>
            </a:endParaRPr>
          </a:p>
          <a:p>
            <a:pPr marR="2360"/>
            <a:r>
              <a:rPr lang="ja-JP" altLang="en-US" sz="1400" dirty="0">
                <a:solidFill>
                  <a:srgbClr val="000000"/>
                </a:solidFill>
                <a:latin typeface="Meiryo UI" panose="020B0604030504040204" pitchFamily="50" charset="-128"/>
                <a:ea typeface="Meiryo UI" panose="020B0604030504040204" pitchFamily="50" charset="-128"/>
              </a:rPr>
              <a:t>〇しかしその一方で、待機児童数については、</a:t>
            </a:r>
            <a:r>
              <a:rPr lang="en-US" altLang="ja-JP" sz="1400" dirty="0">
                <a:solidFill>
                  <a:srgbClr val="000000"/>
                </a:solidFill>
                <a:latin typeface="Meiryo UI" panose="020B0604030504040204" pitchFamily="50" charset="-128"/>
                <a:ea typeface="Meiryo UI" panose="020B0604030504040204" pitchFamily="50" charset="-128"/>
              </a:rPr>
              <a:t>2003</a:t>
            </a:r>
            <a:r>
              <a:rPr lang="ja-JP" altLang="en-US" sz="1400" dirty="0">
                <a:solidFill>
                  <a:srgbClr val="000000"/>
                </a:solidFill>
                <a:latin typeface="Meiryo UI" panose="020B0604030504040204" pitchFamily="50" charset="-128"/>
                <a:ea typeface="Meiryo UI" panose="020B0604030504040204" pitchFamily="50" charset="-128"/>
              </a:rPr>
              <a:t>年の</a:t>
            </a:r>
            <a:r>
              <a:rPr lang="en-US" altLang="ja-JP" sz="1400" dirty="0">
                <a:solidFill>
                  <a:srgbClr val="000000"/>
                </a:solidFill>
                <a:latin typeface="Meiryo UI" panose="020B0604030504040204" pitchFamily="50" charset="-128"/>
                <a:ea typeface="Meiryo UI" panose="020B0604030504040204" pitchFamily="50" charset="-128"/>
              </a:rPr>
              <a:t>1,355</a:t>
            </a:r>
            <a:r>
              <a:rPr lang="ja-JP" altLang="en-US" sz="1400" dirty="0">
                <a:solidFill>
                  <a:srgbClr val="000000"/>
                </a:solidFill>
                <a:latin typeface="Meiryo UI" panose="020B0604030504040204" pitchFamily="50" charset="-128"/>
                <a:ea typeface="Meiryo UI" panose="020B0604030504040204" pitchFamily="50" charset="-128"/>
              </a:rPr>
              <a:t>人から減少傾向にあるものの、</a:t>
            </a:r>
            <a:r>
              <a:rPr lang="en-US" altLang="ja-JP" sz="1400" dirty="0">
                <a:solidFill>
                  <a:srgbClr val="000000"/>
                </a:solidFill>
                <a:latin typeface="Meiryo UI" panose="020B0604030504040204" pitchFamily="50" charset="-128"/>
                <a:ea typeface="Meiryo UI" panose="020B0604030504040204" pitchFamily="50" charset="-128"/>
              </a:rPr>
              <a:t>2008</a:t>
            </a:r>
            <a:r>
              <a:rPr lang="ja-JP" altLang="en-US" sz="1400" dirty="0">
                <a:solidFill>
                  <a:srgbClr val="000000"/>
                </a:solidFill>
                <a:latin typeface="Meiryo UI" panose="020B0604030504040204" pitchFamily="50" charset="-128"/>
                <a:ea typeface="Meiryo UI" panose="020B0604030504040204" pitchFamily="50" charset="-128"/>
              </a:rPr>
              <a:t>年は</a:t>
            </a:r>
            <a:r>
              <a:rPr lang="en-US" altLang="ja-JP" sz="1400" dirty="0">
                <a:solidFill>
                  <a:srgbClr val="000000"/>
                </a:solidFill>
                <a:latin typeface="Meiryo UI" panose="020B0604030504040204" pitchFamily="50" charset="-128"/>
                <a:ea typeface="Meiryo UI" panose="020B0604030504040204" pitchFamily="50" charset="-128"/>
              </a:rPr>
              <a:t>696</a:t>
            </a:r>
            <a:r>
              <a:rPr lang="ja-JP" altLang="en-US" sz="1400" dirty="0">
                <a:solidFill>
                  <a:srgbClr val="000000"/>
                </a:solidFill>
                <a:latin typeface="Meiryo UI" panose="020B0604030504040204" pitchFamily="50" charset="-128"/>
                <a:ea typeface="Meiryo UI" panose="020B0604030504040204" pitchFamily="50" charset="-128"/>
              </a:rPr>
              <a:t>人</a:t>
            </a:r>
            <a:endParaRPr lang="en-US" altLang="ja-JP" sz="1400" dirty="0">
              <a:solidFill>
                <a:srgbClr val="000000"/>
              </a:solidFill>
              <a:latin typeface="Meiryo UI" panose="020B0604030504040204" pitchFamily="50" charset="-128"/>
              <a:ea typeface="Meiryo UI" panose="020B0604030504040204" pitchFamily="50" charset="-128"/>
            </a:endParaRPr>
          </a:p>
          <a:p>
            <a:pPr marR="2360"/>
            <a:r>
              <a:rPr lang="ja-JP" altLang="en-US" sz="1400" dirty="0">
                <a:solidFill>
                  <a:srgbClr val="000000"/>
                </a:solidFill>
                <a:latin typeface="Meiryo UI" panose="020B0604030504040204" pitchFamily="50" charset="-128"/>
                <a:ea typeface="Meiryo UI" panose="020B0604030504040204" pitchFamily="50" charset="-128"/>
              </a:rPr>
              <a:t>　で、</a:t>
            </a:r>
            <a:r>
              <a:rPr lang="ja-JP" altLang="en-US" sz="1400" dirty="0">
                <a:latin typeface="Meiryo UI" panose="020B0604030504040204" pitchFamily="50" charset="-128"/>
                <a:ea typeface="Meiryo UI" panose="020B0604030504040204" pitchFamily="50" charset="-128"/>
              </a:rPr>
              <a:t>仙台市・横浜市に次いでワースト３位であった。</a:t>
            </a:r>
            <a:endParaRPr lang="en-US" altLang="ja-JP" sz="1400" dirty="0">
              <a:latin typeface="Meiryo UI" panose="020B0604030504040204" pitchFamily="50" charset="-128"/>
              <a:ea typeface="Meiryo UI" panose="020B0604030504040204" pitchFamily="50" charset="-128"/>
            </a:endParaRPr>
          </a:p>
          <a:p>
            <a:pPr marR="2360"/>
            <a:r>
              <a:rPr lang="ja-JP" altLang="en-US" sz="1400" dirty="0">
                <a:latin typeface="Meiryo UI" panose="020B0604030504040204" pitchFamily="50" charset="-128"/>
                <a:ea typeface="Meiryo UI" panose="020B0604030504040204" pitchFamily="50" charset="-128"/>
              </a:rPr>
              <a:t>○このような状況を受けて、大阪市では待機児童対策の強化に取り組むこととしていた。</a:t>
            </a:r>
            <a:endParaRPr lang="en-US" altLang="ja-JP" sz="1400" dirty="0">
              <a:latin typeface="Meiryo UI" panose="020B0604030504040204" pitchFamily="50" charset="-128"/>
              <a:ea typeface="Meiryo UI" panose="020B0604030504040204" pitchFamily="50" charset="-128"/>
            </a:endParaRPr>
          </a:p>
        </p:txBody>
      </p:sp>
      <p:sp>
        <p:nvSpPr>
          <p:cNvPr id="3" name="角丸四角形 2"/>
          <p:cNvSpPr/>
          <p:nvPr/>
        </p:nvSpPr>
        <p:spPr>
          <a:xfrm>
            <a:off x="1506828" y="2620021"/>
            <a:ext cx="6014434" cy="408623"/>
          </a:xfrm>
          <a:prstGeom prst="roundRect">
            <a:avLst/>
          </a:prstGeom>
          <a:ln w="3810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600" dirty="0">
                <a:solidFill>
                  <a:srgbClr val="000000"/>
                </a:solidFill>
                <a:latin typeface="Meiryo UI" panose="020B0604030504040204" pitchFamily="50" charset="-128"/>
                <a:ea typeface="Meiryo UI" panose="020B0604030504040204" pitchFamily="50" charset="-128"/>
              </a:rPr>
              <a:t>　</a:t>
            </a:r>
            <a:r>
              <a:rPr lang="ja-JP" altLang="en-US" dirty="0">
                <a:solidFill>
                  <a:srgbClr val="000000"/>
                </a:solidFill>
                <a:latin typeface="Meiryo UI" panose="020B0604030504040204" pitchFamily="50" charset="-128"/>
                <a:ea typeface="Meiryo UI" panose="020B0604030504040204" pitchFamily="50" charset="-128"/>
              </a:rPr>
              <a:t>待機児童解消に向けて、２つの側面で重点的に施策を拡充。</a:t>
            </a:r>
            <a:endParaRPr lang="en-US" altLang="ja-JP" u="sng" dirty="0">
              <a:solidFill>
                <a:srgbClr val="000000"/>
              </a:solidFill>
              <a:latin typeface="Meiryo UI" panose="020B0604030504040204" pitchFamily="50" charset="-128"/>
              <a:ea typeface="Meiryo UI" panose="020B0604030504040204" pitchFamily="50" charset="-128"/>
            </a:endParaRPr>
          </a:p>
        </p:txBody>
      </p:sp>
      <p:sp>
        <p:nvSpPr>
          <p:cNvPr id="4" name="フローチャート: 組合せ 3"/>
          <p:cNvSpPr/>
          <p:nvPr/>
        </p:nvSpPr>
        <p:spPr>
          <a:xfrm>
            <a:off x="2525075" y="2028389"/>
            <a:ext cx="4093845" cy="462330"/>
          </a:xfrm>
          <a:prstGeom prst="flowChartMerge">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661508" y="4205114"/>
            <a:ext cx="3727137" cy="2469907"/>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保育所整備等</a:t>
            </a:r>
            <a:endParaRPr kumimoji="1" lang="en-US" altLang="ja-JP" b="1" dirty="0">
              <a:latin typeface="Meiryo UI" panose="020B0604030504040204" pitchFamily="50" charset="-128"/>
              <a:ea typeface="Meiryo UI" panose="020B0604030504040204" pitchFamily="50" charset="-128"/>
            </a:endParaRPr>
          </a:p>
          <a:p>
            <a:pPr algn="ctr"/>
            <a:endParaRPr lang="en-US" altLang="ja-JP" sz="1050" b="1"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・保育所の居室面積基準の緩和を導入。</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・保育所の設置が可能となる法人の拡大。</a:t>
            </a:r>
          </a:p>
          <a:p>
            <a:pPr>
              <a:lnSpc>
                <a:spcPct val="150000"/>
              </a:lnSpc>
            </a:pPr>
            <a:r>
              <a:rPr lang="ja-JP" altLang="en-US" sz="1400" dirty="0">
                <a:latin typeface="Meiryo UI" panose="020B0604030504040204" pitchFamily="50" charset="-128"/>
                <a:ea typeface="Meiryo UI" panose="020B0604030504040204" pitchFamily="50" charset="-128"/>
              </a:rPr>
              <a:t>・区役所庁舎・市役所本庁舎、市営住宅などを</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　活用した保育施設の整備。</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など</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        </a:t>
            </a:r>
            <a:endParaRPr lang="ja-JP" altLang="en-US" sz="1400" u="sng" dirty="0">
              <a:latin typeface="Meiryo UI" panose="020B0604030504040204" pitchFamily="50" charset="-128"/>
              <a:ea typeface="Meiryo UI" panose="020B0604030504040204" pitchFamily="50" charset="-128"/>
            </a:endParaRPr>
          </a:p>
        </p:txBody>
      </p:sp>
      <p:sp>
        <p:nvSpPr>
          <p:cNvPr id="8" name="下矢印 7"/>
          <p:cNvSpPr/>
          <p:nvPr/>
        </p:nvSpPr>
        <p:spPr>
          <a:xfrm rot="2640000">
            <a:off x="2469019" y="3120473"/>
            <a:ext cx="824248" cy="978408"/>
          </a:xfrm>
          <a:prstGeom prst="downArrow">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下矢印 29"/>
          <p:cNvSpPr/>
          <p:nvPr/>
        </p:nvSpPr>
        <p:spPr>
          <a:xfrm rot="18960000" flipH="1">
            <a:off x="5579170" y="3120474"/>
            <a:ext cx="824248" cy="978408"/>
          </a:xfrm>
          <a:prstGeom prst="downArrow">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テキスト ボックス 30"/>
          <p:cNvSpPr txBox="1"/>
          <p:nvPr/>
        </p:nvSpPr>
        <p:spPr>
          <a:xfrm>
            <a:off x="4783054" y="4202375"/>
            <a:ext cx="3498061" cy="2577629"/>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保育人材確保</a:t>
            </a:r>
            <a:endParaRPr kumimoji="1" lang="en-US" altLang="ja-JP" b="1" dirty="0">
              <a:latin typeface="Meiryo UI" panose="020B0604030504040204" pitchFamily="50" charset="-128"/>
              <a:ea typeface="Meiryo UI" panose="020B0604030504040204" pitchFamily="50" charset="-128"/>
            </a:endParaRPr>
          </a:p>
          <a:p>
            <a:pPr algn="ctr"/>
            <a:endParaRPr kumimoji="1" lang="en-US" altLang="ja-JP" sz="1050" b="1"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・潜在保育士の再就職支援事業</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・新規採用保育士特別給付に対する補助</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　事業　　　　　　　　　　　　　　　　　　　　　　　　　　　　　　　　　　　　　　　　　　　　　</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・保育士働き方改革推進事業　　　　</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　　　　　　　　　　　　　　　　　　　　　など</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       </a:t>
            </a:r>
            <a:endParaRPr lang="en-US" altLang="ja-JP" sz="1400" dirty="0"/>
          </a:p>
        </p:txBody>
      </p:sp>
      <p:sp>
        <p:nvSpPr>
          <p:cNvPr id="9" name="角丸四角形 8"/>
          <p:cNvSpPr/>
          <p:nvPr/>
        </p:nvSpPr>
        <p:spPr>
          <a:xfrm>
            <a:off x="661507" y="4123679"/>
            <a:ext cx="3727137" cy="244857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角丸四角形 46"/>
          <p:cNvSpPr/>
          <p:nvPr/>
        </p:nvSpPr>
        <p:spPr>
          <a:xfrm>
            <a:off x="4659106" y="4109835"/>
            <a:ext cx="3727137" cy="246242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134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66829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270456" y="1173901"/>
          <a:ext cx="8588788" cy="5561611"/>
        </p:xfrm>
        <a:graphic>
          <a:graphicData uri="http://schemas.openxmlformats.org/drawingml/2006/table">
            <a:tbl>
              <a:tblPr/>
              <a:tblGrid>
                <a:gridCol w="732844">
                  <a:extLst>
                    <a:ext uri="{9D8B030D-6E8A-4147-A177-3AD203B41FA5}">
                      <a16:colId xmlns:a16="http://schemas.microsoft.com/office/drawing/2014/main" val="2004776386"/>
                    </a:ext>
                  </a:extLst>
                </a:gridCol>
                <a:gridCol w="3927972">
                  <a:extLst>
                    <a:ext uri="{9D8B030D-6E8A-4147-A177-3AD203B41FA5}">
                      <a16:colId xmlns:a16="http://schemas.microsoft.com/office/drawing/2014/main" val="3471081286"/>
                    </a:ext>
                  </a:extLst>
                </a:gridCol>
                <a:gridCol w="3927972">
                  <a:extLst>
                    <a:ext uri="{9D8B030D-6E8A-4147-A177-3AD203B41FA5}">
                      <a16:colId xmlns:a16="http://schemas.microsoft.com/office/drawing/2014/main" val="2949790068"/>
                    </a:ext>
                  </a:extLst>
                </a:gridCol>
              </a:tblGrid>
              <a:tr h="286599">
                <a:tc rowSpan="2">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時　期</a:t>
                      </a:r>
                    </a:p>
                  </a:txBody>
                  <a:tcPr marL="7052" marR="7052" marT="70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gridSpan="2">
                  <a:txBody>
                    <a:bodyPr/>
                    <a:lstStyle/>
                    <a:p>
                      <a:pPr algn="ctr"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内　容</a:t>
                      </a:r>
                    </a:p>
                  </a:txBody>
                  <a:tcPr marL="7052" marR="7052" marT="70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99FF"/>
                    </a:solidFill>
                  </a:tcPr>
                </a:tc>
                <a:tc hMerge="1">
                  <a:txBody>
                    <a:bodyPr/>
                    <a:lstStyle/>
                    <a:p>
                      <a:endParaRPr kumimoji="1" lang="ja-JP" altLang="en-US"/>
                    </a:p>
                  </a:txBody>
                  <a:tcPr/>
                </a:tc>
                <a:extLst>
                  <a:ext uri="{0D108BD9-81ED-4DB2-BD59-A6C34878D82A}">
                    <a16:rowId xmlns:a16="http://schemas.microsoft.com/office/drawing/2014/main" val="3431789208"/>
                  </a:ext>
                </a:extLst>
              </a:tr>
              <a:tr h="266700">
                <a:tc vMerge="1">
                  <a:txBody>
                    <a:bodyPr/>
                    <a:lstStyle/>
                    <a:p>
                      <a:endParaRPr kumimoji="1" lang="ja-JP" altLang="en-US"/>
                    </a:p>
                  </a:txBody>
                  <a:tcPr/>
                </a:tc>
                <a:tc>
                  <a:txBody>
                    <a:bodyPr/>
                    <a:lstStyle/>
                    <a:p>
                      <a:pPr algn="ctr"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保育所整備等</a:t>
                      </a:r>
                    </a:p>
                  </a:txBody>
                  <a:tcPr marL="7052" marR="7052" marT="7052" marB="0" anchor="ctr">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保育人材確保</a:t>
                      </a:r>
                    </a:p>
                  </a:txBody>
                  <a:tcPr marL="7052" marR="7052" marT="7052" marB="0" anchor="ctr">
                    <a:lnL w="63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1678146725"/>
                  </a:ext>
                </a:extLst>
              </a:tr>
              <a:tr h="381000">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年度</a:t>
                      </a:r>
                    </a:p>
                  </a:txBody>
                  <a:tcPr marL="7052" marR="7052" marT="70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➤保育所の居室面積基準の緩和を導入　</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政令指定都市初</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a:t>
                      </a:r>
                      <a:br>
                        <a:rPr lang="en-US" altLang="ja-JP" sz="1050" b="0" i="0" u="none" strike="noStrike" dirty="0">
                          <a:solidFill>
                            <a:schemeClr val="tx1"/>
                          </a:solidFill>
                          <a:effectLst/>
                          <a:latin typeface="Meiryo UI" panose="020B0604030504040204" pitchFamily="50" charset="-128"/>
                          <a:ea typeface="Meiryo UI" panose="020B0604030504040204" pitchFamily="50" charset="-128"/>
                        </a:rPr>
                      </a:b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➤保育ママ事業</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個人実施型</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の開始</a:t>
                      </a:r>
                    </a:p>
                  </a:txBody>
                  <a:tcPr marL="36000" marR="36000" marT="7052" marB="0">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7052" marB="0">
                    <a:lnL w="63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79550108"/>
                  </a:ext>
                </a:extLst>
              </a:tr>
              <a:tr h="571500">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2013</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年度</a:t>
                      </a:r>
                    </a:p>
                  </a:txBody>
                  <a:tcPr marL="7052" marR="7052" marT="70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➤保育所の設置運営の対象を社会福祉法人以外にも拡大するとともに</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公募制を導入</a:t>
                      </a:r>
                      <a:br>
                        <a:rPr lang="ja-JP" altLang="en-US" sz="1050" b="0" i="0" u="none" strike="noStrike" dirty="0">
                          <a:solidFill>
                            <a:schemeClr val="tx1"/>
                          </a:solidFill>
                          <a:effectLst/>
                          <a:latin typeface="Meiryo UI" panose="020B0604030504040204" pitchFamily="50" charset="-128"/>
                          <a:ea typeface="Meiryo UI" panose="020B0604030504040204" pitchFamily="50" charset="-128"/>
                        </a:rPr>
                      </a:b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7052"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➤保育士・保育所等支援センターを設置</a:t>
                      </a:r>
                      <a:br>
                        <a:rPr lang="ja-JP" altLang="en-US" sz="1050" b="0" i="0" u="none" strike="noStrike" dirty="0">
                          <a:solidFill>
                            <a:schemeClr val="tx1"/>
                          </a:solidFill>
                          <a:effectLst/>
                          <a:latin typeface="Meiryo UI" panose="020B0604030504040204" pitchFamily="50" charset="-128"/>
                          <a:ea typeface="Meiryo UI" panose="020B0604030504040204" pitchFamily="50" charset="-128"/>
                        </a:rPr>
                      </a:b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・保育士資格の取得に関する相談</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求人情報の提供・就職あっせんなど</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
                      </a:r>
                      <a:br>
                        <a:rPr lang="en-US" altLang="ja-JP" sz="1050" b="0" i="0" u="none" strike="noStrike" dirty="0">
                          <a:solidFill>
                            <a:schemeClr val="tx1"/>
                          </a:solidFill>
                          <a:effectLst/>
                          <a:latin typeface="Meiryo UI" panose="020B0604030504040204" pitchFamily="50" charset="-128"/>
                          <a:ea typeface="Meiryo UI" panose="020B0604030504040204" pitchFamily="50" charset="-128"/>
                        </a:rPr>
                      </a:b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・市内保育所等に求人相談や人材活用に関する助言などにより支援</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7052"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489069929"/>
                  </a:ext>
                </a:extLst>
              </a:tr>
              <a:tr h="444500">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年度</a:t>
                      </a:r>
                    </a:p>
                  </a:txBody>
                  <a:tcPr marL="7052" marR="7052" marT="70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➤「子ども・子育て支援新制度」</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(2015</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年施行</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を一部先取りし、「待機</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児童加速化プラン」に基づく小規模保育事業を新たに実施</a:t>
                      </a:r>
                    </a:p>
                  </a:txBody>
                  <a:tcPr marL="36000" marR="36000" marT="7052"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7052"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9529102"/>
                  </a:ext>
                </a:extLst>
              </a:tr>
              <a:tr h="723900">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年度</a:t>
                      </a:r>
                    </a:p>
                  </a:txBody>
                  <a:tcPr marL="7052" marR="7052" marT="70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➤保育ママ事業を地域型保育事業として移行・認可</a:t>
                      </a:r>
                      <a:br>
                        <a:rPr lang="ja-JP" altLang="en-US" sz="1050" b="0" i="0" u="none" strike="noStrike" dirty="0">
                          <a:solidFill>
                            <a:schemeClr val="tx1"/>
                          </a:solidFill>
                          <a:effectLst/>
                          <a:latin typeface="Meiryo UI" panose="020B0604030504040204" pitchFamily="50" charset="-128"/>
                          <a:ea typeface="Meiryo UI" panose="020B0604030504040204" pitchFamily="50" charset="-128"/>
                        </a:rPr>
                      </a:b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➤地域型保育事業及び自主財源による事業所整備について募集開始</a:t>
                      </a:r>
                      <a:br>
                        <a:rPr lang="ja-JP" altLang="en-US" sz="1050" b="0" i="0" u="none" strike="noStrike" dirty="0">
                          <a:solidFill>
                            <a:schemeClr val="tx1"/>
                          </a:solidFill>
                          <a:effectLst/>
                          <a:latin typeface="Meiryo UI" panose="020B0604030504040204" pitchFamily="50" charset="-128"/>
                          <a:ea typeface="Meiryo UI" panose="020B0604030504040204" pitchFamily="50" charset="-128"/>
                        </a:rPr>
                      </a:b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➤保育所整備が進まない市内中心部での新たな認可保育所賃料補助　</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制度を創設</a:t>
                      </a:r>
                    </a:p>
                  </a:txBody>
                  <a:tcPr marL="36000" marR="36000" marT="7052"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7052"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264665944"/>
                  </a:ext>
                </a:extLst>
              </a:tr>
              <a:tr h="2832100">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2016</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年度</a:t>
                      </a:r>
                    </a:p>
                  </a:txBody>
                  <a:tcPr marL="7052" marR="7052" marT="70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➤保育所整備補助の対象を新規施設以外に既存施設増築や分園設</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置等にも拡大</a:t>
                      </a:r>
                      <a:br>
                        <a:rPr lang="ja-JP" altLang="en-US" sz="1050" b="0" i="0" u="none" strike="noStrike" dirty="0">
                          <a:solidFill>
                            <a:schemeClr val="tx1"/>
                          </a:solidFill>
                          <a:effectLst/>
                          <a:latin typeface="Meiryo UI" panose="020B0604030504040204" pitchFamily="50" charset="-128"/>
                          <a:ea typeface="Meiryo UI" panose="020B0604030504040204" pitchFamily="50" charset="-128"/>
                        </a:rPr>
                      </a:b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➤幼保連携型認定こども園への移行に伴う既存幼稚園舎の建替えにあ</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たり、保育所・学校教育部分に対する整備補助事業を新設</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a:r>
                      <a:br>
                        <a:rPr lang="ja-JP" altLang="en-US" sz="1050" b="0" i="0" u="none" strike="noStrike" dirty="0">
                          <a:solidFill>
                            <a:schemeClr val="tx1"/>
                          </a:solidFill>
                          <a:effectLst/>
                          <a:latin typeface="Meiryo UI" panose="020B0604030504040204" pitchFamily="50" charset="-128"/>
                          <a:ea typeface="Meiryo UI" panose="020B0604030504040204" pitchFamily="50" charset="-128"/>
                        </a:rPr>
                      </a:b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7052"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➤潜在保育士の再就職支援事業</a:t>
                      </a:r>
                      <a:br>
                        <a:rPr lang="ja-JP" altLang="en-US" sz="1050" b="0" i="0" u="none" strike="noStrike" dirty="0">
                          <a:solidFill>
                            <a:schemeClr val="tx1"/>
                          </a:solidFill>
                          <a:effectLst/>
                          <a:latin typeface="Meiryo UI" panose="020B0604030504040204" pitchFamily="50" charset="-128"/>
                          <a:ea typeface="Meiryo UI" panose="020B0604030504040204" pitchFamily="50" charset="-128"/>
                        </a:rPr>
                      </a:b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（保育所等に就職した条件を満たす保育士に就職準備金として</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20</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万</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円を上限に貸付、継続して</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年間勤務した場合その返還を免除）</a:t>
                      </a:r>
                      <a:br>
                        <a:rPr lang="ja-JP" altLang="en-US" sz="1050" b="0" i="0" u="none" strike="noStrike" dirty="0">
                          <a:solidFill>
                            <a:schemeClr val="tx1"/>
                          </a:solidFill>
                          <a:effectLst/>
                          <a:latin typeface="Meiryo UI" panose="020B0604030504040204" pitchFamily="50" charset="-128"/>
                          <a:ea typeface="Meiryo UI" panose="020B0604030504040204" pitchFamily="50" charset="-128"/>
                        </a:rPr>
                      </a:b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➤新規採用保育士特別給付に対する補助事業</a:t>
                      </a:r>
                      <a:br>
                        <a:rPr lang="ja-JP" altLang="en-US" sz="1050" b="0" i="0" u="none" strike="noStrike" dirty="0">
                          <a:solidFill>
                            <a:schemeClr val="tx1"/>
                          </a:solidFill>
                          <a:effectLst/>
                          <a:latin typeface="Meiryo UI" panose="020B0604030504040204" pitchFamily="50" charset="-128"/>
                          <a:ea typeface="Meiryo UI" panose="020B0604030504040204" pitchFamily="50" charset="-128"/>
                        </a:rPr>
                      </a:b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（保育所等に就職した条件を満たす常勤保育士に、就職先の施設等</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が就職準備金の給付を行った場合、</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10</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万円を上限に助成）</a:t>
                      </a:r>
                      <a:br>
                        <a:rPr lang="ja-JP" altLang="en-US" sz="1050" b="0" i="0" u="none" strike="noStrike" dirty="0">
                          <a:solidFill>
                            <a:schemeClr val="tx1"/>
                          </a:solidFill>
                          <a:effectLst/>
                          <a:latin typeface="Meiryo UI" panose="020B0604030504040204" pitchFamily="50" charset="-128"/>
                          <a:ea typeface="Meiryo UI" panose="020B0604030504040204" pitchFamily="50" charset="-128"/>
                        </a:rPr>
                      </a:b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➤保育士宿舎借り上げ支援事業</a:t>
                      </a:r>
                      <a:br>
                        <a:rPr lang="ja-JP" altLang="en-US" sz="1050" b="0" i="0" u="none" strike="noStrike" dirty="0">
                          <a:solidFill>
                            <a:schemeClr val="tx1"/>
                          </a:solidFill>
                          <a:effectLst/>
                          <a:latin typeface="Meiryo UI" panose="020B0604030504040204" pitchFamily="50" charset="-128"/>
                          <a:ea typeface="Meiryo UI" panose="020B0604030504040204" pitchFamily="50" charset="-128"/>
                        </a:rPr>
                      </a:b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（新たに就職した常勤保育士を対象に、就職先の施設等が借り上げた　</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マンション等の宿舎にかかる家賃の全額または一部を補助）</a:t>
                      </a:r>
                      <a:br>
                        <a:rPr lang="ja-JP" altLang="en-US" sz="1050" b="0" i="0" u="none" strike="noStrike" dirty="0">
                          <a:solidFill>
                            <a:schemeClr val="tx1"/>
                          </a:solidFill>
                          <a:effectLst/>
                          <a:latin typeface="Meiryo UI" panose="020B0604030504040204" pitchFamily="50" charset="-128"/>
                          <a:ea typeface="Meiryo UI" panose="020B0604030504040204" pitchFamily="50" charset="-128"/>
                        </a:rPr>
                      </a:b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➤未就学児をもつ保育士に対する保育料一部貸付事業</a:t>
                      </a:r>
                      <a:br>
                        <a:rPr lang="ja-JP" altLang="en-US" sz="1050" b="0" i="0" u="none" strike="noStrike" dirty="0">
                          <a:solidFill>
                            <a:schemeClr val="tx1"/>
                          </a:solidFill>
                          <a:effectLst/>
                          <a:latin typeface="Meiryo UI" panose="020B0604030504040204" pitchFamily="50" charset="-128"/>
                          <a:ea typeface="Meiryo UI" panose="020B0604030504040204" pitchFamily="50" charset="-128"/>
                        </a:rPr>
                      </a:b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（保育士の子どもを保育所等へ預ける場合に、その保育料の</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分の</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a:t>
                      </a:r>
                    </a:p>
                    <a:p>
                      <a:pPr algn="l"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（上限あり）を勤務開始月から</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年間貸付、継続して</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年間勤務した</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50" b="0" i="0" u="none" strike="noStrike" baseline="0" dirty="0">
                          <a:solidFill>
                            <a:schemeClr val="tx1"/>
                          </a:solidFill>
                          <a:effectLst/>
                          <a:latin typeface="Meiryo UI" panose="020B0604030504040204" pitchFamily="50" charset="-128"/>
                          <a:ea typeface="Meiryo UI" panose="020B0604030504040204" pitchFamily="50" charset="-128"/>
                        </a:rPr>
                        <a:t> </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場合その返還を免除）</a:t>
                      </a:r>
                      <a:br>
                        <a:rPr lang="ja-JP" altLang="en-US" sz="1050" b="0" i="0" u="none" strike="noStrike" dirty="0">
                          <a:solidFill>
                            <a:schemeClr val="tx1"/>
                          </a:solidFill>
                          <a:effectLst/>
                          <a:latin typeface="Meiryo UI" panose="020B0604030504040204" pitchFamily="50" charset="-128"/>
                          <a:ea typeface="Meiryo UI" panose="020B0604030504040204" pitchFamily="50" charset="-128"/>
                        </a:rPr>
                      </a:b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➤保育士の子どもの保育所等への優先入所</a:t>
                      </a:r>
                      <a:br>
                        <a:rPr lang="ja-JP" altLang="en-US" sz="1050" b="0" i="0" u="none" strike="noStrike" dirty="0">
                          <a:solidFill>
                            <a:schemeClr val="tx1"/>
                          </a:solidFill>
                          <a:effectLst/>
                          <a:latin typeface="Meiryo UI" panose="020B0604030504040204" pitchFamily="50" charset="-128"/>
                          <a:ea typeface="Meiryo UI" panose="020B0604030504040204" pitchFamily="50" charset="-128"/>
                        </a:rPr>
                      </a:b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➤保育所等における業務効率化の推進</a:t>
                      </a:r>
                      <a:br>
                        <a:rPr lang="ja-JP" altLang="en-US" sz="1050" b="0" i="0" u="none" strike="noStrike" dirty="0">
                          <a:solidFill>
                            <a:schemeClr val="tx1"/>
                          </a:solidFill>
                          <a:effectLst/>
                          <a:latin typeface="Meiryo UI" panose="020B0604030504040204" pitchFamily="50" charset="-128"/>
                          <a:ea typeface="Meiryo UI" panose="020B0604030504040204" pitchFamily="50" charset="-128"/>
                        </a:rPr>
                      </a:b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（児童の登退園記録などを</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ICT</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を活用して管理し、保育士の事務負担</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を軽減）</a:t>
                      </a:r>
                    </a:p>
                    <a:p>
                      <a:pPr algn="l" fontAlgn="ct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7052"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65527447"/>
                  </a:ext>
                </a:extLst>
              </a:tr>
            </a:tbl>
          </a:graphicData>
        </a:graphic>
      </p:graphicFrame>
      <p:cxnSp>
        <p:nvCxnSpPr>
          <p:cNvPr id="10" name="直線コネクタ 9"/>
          <p:cNvCxnSpPr/>
          <p:nvPr/>
        </p:nvCxnSpPr>
        <p:spPr>
          <a:xfrm>
            <a:off x="270457" y="72831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3265714" y="302662"/>
            <a:ext cx="5593532" cy="366911"/>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662" dirty="0">
                <a:latin typeface="Meiryo UI" panose="020B0604030504040204" pitchFamily="50" charset="-128"/>
                <a:ea typeface="Meiryo UI" panose="020B0604030504040204" pitchFamily="50" charset="-128"/>
              </a:rPr>
              <a:t>　</a:t>
            </a:r>
            <a:r>
              <a:rPr lang="en-US" altLang="ja-JP" sz="1662" dirty="0">
                <a:latin typeface="Meiryo UI" panose="020B0604030504040204" pitchFamily="50" charset="-128"/>
                <a:ea typeface="Meiryo UI" panose="020B0604030504040204" pitchFamily="50" charset="-128"/>
              </a:rPr>
              <a:t>(</a:t>
            </a:r>
            <a:r>
              <a:rPr lang="ja-JP" altLang="en-US" sz="1662" dirty="0">
                <a:latin typeface="Meiryo UI" panose="020B0604030504040204" pitchFamily="50" charset="-128"/>
                <a:ea typeface="Meiryo UI" panose="020B0604030504040204" pitchFamily="50" charset="-128"/>
              </a:rPr>
              <a:t>１</a:t>
            </a:r>
            <a:r>
              <a:rPr lang="en-US" altLang="ja-JP" sz="1662" dirty="0">
                <a:latin typeface="Meiryo UI" panose="020B0604030504040204" pitchFamily="50" charset="-128"/>
                <a:ea typeface="Meiryo UI" panose="020B0604030504040204" pitchFamily="50" charset="-128"/>
              </a:rPr>
              <a:t>)</a:t>
            </a:r>
            <a:r>
              <a:rPr lang="ja-JP" altLang="en-US" sz="1662" dirty="0">
                <a:latin typeface="Meiryo UI" panose="020B0604030504040204" pitchFamily="50" charset="-128"/>
                <a:ea typeface="Meiryo UI" panose="020B0604030504040204" pitchFamily="50" charset="-128"/>
              </a:rPr>
              <a:t>　</a:t>
            </a:r>
            <a:r>
              <a:rPr lang="ja-JP" altLang="en-US" sz="1846" b="1" dirty="0">
                <a:latin typeface="Meiryo UI" panose="020B0604030504040204" pitchFamily="50" charset="-128"/>
                <a:ea typeface="Meiryo UI" panose="020B0604030504040204" pitchFamily="50" charset="-128"/>
              </a:rPr>
              <a:t>待機児童対策（大阪市）</a:t>
            </a:r>
            <a:endParaRPr lang="ja-JP" altLang="en-US" sz="1477" dirty="0">
              <a:latin typeface="Meiryo UI" panose="020B0604030504040204" pitchFamily="50" charset="-128"/>
              <a:ea typeface="Meiryo UI" panose="020B0604030504040204" pitchFamily="50" charset="-128"/>
            </a:endParaRPr>
          </a:p>
        </p:txBody>
      </p:sp>
      <p:sp>
        <p:nvSpPr>
          <p:cNvPr id="2" name="正方形/長方形 1"/>
          <p:cNvSpPr/>
          <p:nvPr/>
        </p:nvSpPr>
        <p:spPr>
          <a:xfrm>
            <a:off x="270456" y="864420"/>
            <a:ext cx="8588788" cy="307777"/>
          </a:xfrm>
          <a:prstGeom prst="rect">
            <a:avLst/>
          </a:prstGeom>
        </p:spPr>
        <p:txBody>
          <a:bodyPr wrap="square">
            <a:spAutoFit/>
          </a:bodyPr>
          <a:lstStyle/>
          <a:p>
            <a:pPr marR="2360"/>
            <a:r>
              <a:rPr lang="ja-JP" altLang="en-US" sz="1400" b="1" dirty="0">
                <a:solidFill>
                  <a:srgbClr val="000000"/>
                </a:solidFill>
                <a:latin typeface="Meiryo UI" panose="020B0604030504040204" pitchFamily="50" charset="-128"/>
                <a:ea typeface="Meiryo UI" panose="020B0604030504040204" pitchFamily="50" charset="-128"/>
              </a:rPr>
              <a:t>＜改革取組＞　</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165584" y="313005"/>
            <a:ext cx="2369559"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５．主な改革取組　</a:t>
            </a:r>
            <a:endParaRPr kumimoji="1" lang="ja-JP" altLang="en-US" sz="2000" dirty="0">
              <a:latin typeface="Meiryo UI" panose="020B0604030504040204" pitchFamily="50" charset="-128"/>
              <a:ea typeface="Meiryo UI" panose="020B0604030504040204" pitchFamily="50" charset="-128"/>
            </a:endParaRPr>
          </a:p>
        </p:txBody>
      </p:sp>
      <p:sp>
        <p:nvSpPr>
          <p:cNvPr id="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135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945654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270457" y="1146689"/>
          <a:ext cx="8677857" cy="5553399"/>
        </p:xfrm>
        <a:graphic>
          <a:graphicData uri="http://schemas.openxmlformats.org/drawingml/2006/table">
            <a:tbl>
              <a:tblPr/>
              <a:tblGrid>
                <a:gridCol w="750724">
                  <a:extLst>
                    <a:ext uri="{9D8B030D-6E8A-4147-A177-3AD203B41FA5}">
                      <a16:colId xmlns:a16="http://schemas.microsoft.com/office/drawing/2014/main" val="872335595"/>
                    </a:ext>
                  </a:extLst>
                </a:gridCol>
                <a:gridCol w="3689998">
                  <a:extLst>
                    <a:ext uri="{9D8B030D-6E8A-4147-A177-3AD203B41FA5}">
                      <a16:colId xmlns:a16="http://schemas.microsoft.com/office/drawing/2014/main" val="3668593412"/>
                    </a:ext>
                  </a:extLst>
                </a:gridCol>
                <a:gridCol w="4237135">
                  <a:extLst>
                    <a:ext uri="{9D8B030D-6E8A-4147-A177-3AD203B41FA5}">
                      <a16:colId xmlns:a16="http://schemas.microsoft.com/office/drawing/2014/main" val="1763162683"/>
                    </a:ext>
                  </a:extLst>
                </a:gridCol>
              </a:tblGrid>
              <a:tr h="255221">
                <a:tc rowSpan="2">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時　期</a:t>
                      </a:r>
                    </a:p>
                  </a:txBody>
                  <a:tcPr marL="7425" marR="7425" marT="74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gridSpan="2">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内　容</a:t>
                      </a:r>
                    </a:p>
                  </a:txBody>
                  <a:tcPr marL="7425" marR="7425" marT="74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99FF"/>
                    </a:solidFill>
                  </a:tcPr>
                </a:tc>
                <a:tc hMerge="1">
                  <a:txBody>
                    <a:bodyPr/>
                    <a:lstStyle/>
                    <a:p>
                      <a:endParaRPr kumimoji="1" lang="ja-JP" altLang="en-US"/>
                    </a:p>
                  </a:txBody>
                  <a:tcPr/>
                </a:tc>
                <a:extLst>
                  <a:ext uri="{0D108BD9-81ED-4DB2-BD59-A6C34878D82A}">
                    <a16:rowId xmlns:a16="http://schemas.microsoft.com/office/drawing/2014/main" val="1482515893"/>
                  </a:ext>
                </a:extLst>
              </a:tr>
              <a:tr h="255221">
                <a:tc v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保育所整備等</a:t>
                      </a:r>
                    </a:p>
                  </a:txBody>
                  <a:tcPr marL="7052" marR="7052" marT="7052" marB="0" anchor="ctr">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保育</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人材確保</a:t>
                      </a:r>
                    </a:p>
                  </a:txBody>
                  <a:tcPr marL="7052" marR="7052" marT="7052" marB="0" anchor="ctr">
                    <a:lnL w="63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442098033"/>
                  </a:ext>
                </a:extLst>
              </a:tr>
              <a:tr h="1144997">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2017</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年度</a:t>
                      </a:r>
                    </a:p>
                  </a:txBody>
                  <a:tcPr marL="7425" marR="7425" marT="74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➤市有財産を活用した保育施設の整備</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（区役所庁舎と市役所本庁舎内、市営住宅など）</a:t>
                      </a:r>
                      <a:br>
                        <a:rPr lang="ja-JP" altLang="en-US" sz="1050" b="0" i="0" u="none" strike="noStrike" dirty="0">
                          <a:solidFill>
                            <a:schemeClr val="tx1"/>
                          </a:solidFill>
                          <a:effectLst/>
                          <a:latin typeface="Meiryo UI" panose="020B0604030504040204" pitchFamily="50" charset="-128"/>
                          <a:ea typeface="Meiryo UI" panose="020B0604030504040204" pitchFamily="50" charset="-128"/>
                        </a:rPr>
                      </a:b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➤保育送迎バス事業の整備</a:t>
                      </a:r>
                      <a:br>
                        <a:rPr lang="ja-JP" altLang="en-US" sz="1050" b="0" i="0" u="none" strike="noStrike" dirty="0">
                          <a:solidFill>
                            <a:schemeClr val="tx1"/>
                          </a:solidFill>
                          <a:effectLst/>
                          <a:latin typeface="Meiryo UI" panose="020B0604030504040204" pitchFamily="50" charset="-128"/>
                          <a:ea typeface="Meiryo UI" panose="020B0604030504040204" pitchFamily="50" charset="-128"/>
                        </a:rPr>
                      </a:b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➤土地オーナーに対する助成</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（固定資産税等相当額の</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10</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年間分を一括助成）</a:t>
                      </a:r>
                      <a:br>
                        <a:rPr lang="ja-JP" altLang="en-US" sz="1050" b="0" i="0" u="none" strike="noStrike" dirty="0">
                          <a:solidFill>
                            <a:schemeClr val="tx1"/>
                          </a:solidFill>
                          <a:effectLst/>
                          <a:latin typeface="Meiryo UI" panose="020B0604030504040204" pitchFamily="50" charset="-128"/>
                          <a:ea typeface="Meiryo UI" panose="020B0604030504040204" pitchFamily="50" charset="-128"/>
                        </a:rPr>
                      </a:b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➤保育所整備補助金の増額</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（土地借料加算の適用により、建設補助金を約</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3,200</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万円増額）</a:t>
                      </a:r>
                    </a:p>
                  </a:txBody>
                  <a:tcPr marL="36000" marR="0" marT="7425" marB="0">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➤保育補助者雇上げ支援事業</a:t>
                      </a:r>
                      <a:br>
                        <a:rPr lang="ja-JP" altLang="en-US" sz="1050" b="0" i="0" u="none" strike="noStrike" dirty="0">
                          <a:solidFill>
                            <a:schemeClr val="tx1"/>
                          </a:solidFill>
                          <a:effectLst/>
                          <a:latin typeface="Meiryo UI" panose="020B0604030504040204" pitchFamily="50" charset="-128"/>
                          <a:ea typeface="Meiryo UI" panose="020B0604030504040204" pitchFamily="50" charset="-128"/>
                        </a:rPr>
                      </a:b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（保育士資格を有さずに保育所等に勤務する人（保育補助者）を雇上げる</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経費を、保育所等を運営する民間事業者に貸付）</a:t>
                      </a:r>
                      <a:br>
                        <a:rPr lang="ja-JP" altLang="en-US" sz="1050" b="0" i="0" u="none" strike="noStrike" dirty="0">
                          <a:solidFill>
                            <a:schemeClr val="tx1"/>
                          </a:solidFill>
                          <a:effectLst/>
                          <a:latin typeface="Meiryo UI" panose="020B0604030504040204" pitchFamily="50" charset="-128"/>
                          <a:ea typeface="Meiryo UI" panose="020B0604030504040204" pitchFamily="50" charset="-128"/>
                        </a:rPr>
                      </a:b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➤未就学児を持つ保育士の子どもの預かり支援事業</a:t>
                      </a:r>
                      <a:br>
                        <a:rPr lang="ja-JP" altLang="en-US" sz="1050" b="0" i="0" u="none" strike="noStrike" dirty="0">
                          <a:solidFill>
                            <a:schemeClr val="tx1"/>
                          </a:solidFill>
                          <a:effectLst/>
                          <a:latin typeface="Meiryo UI" panose="020B0604030504040204" pitchFamily="50" charset="-128"/>
                          <a:ea typeface="Meiryo UI" panose="020B0604030504040204" pitchFamily="50" charset="-128"/>
                        </a:rPr>
                      </a:b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（保育所等に勤務する未就学児を持つ保育士が勤務に際して預かり保育事</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業を利用した場合の保育料の一部を貸付）</a:t>
                      </a:r>
                    </a:p>
                  </a:txBody>
                  <a:tcPr marL="36000" marR="0" marT="7425" marB="0">
                    <a:lnL w="63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4717862"/>
                  </a:ext>
                </a:extLst>
              </a:tr>
              <a:tr h="710378">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2018</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年度</a:t>
                      </a:r>
                    </a:p>
                  </a:txBody>
                  <a:tcPr marL="7425" marR="7425" marT="74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➤大規模マンションへの保育所設置の事前協議を条例により義務化</a:t>
                      </a:r>
                      <a:br>
                        <a:rPr lang="ja-JP" altLang="en-US" sz="1050" b="0" i="0" u="none" strike="noStrike" dirty="0">
                          <a:solidFill>
                            <a:schemeClr val="tx1"/>
                          </a:solidFill>
                          <a:effectLst/>
                          <a:latin typeface="Meiryo UI" panose="020B0604030504040204" pitchFamily="50" charset="-128"/>
                          <a:ea typeface="Meiryo UI" panose="020B0604030504040204" pitchFamily="50" charset="-128"/>
                        </a:rPr>
                      </a:b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➤都心部を中心に保育所が新たな分園を設置した場合、建物賃借</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料加算相当額を</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10</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年間補助</a:t>
                      </a:r>
                    </a:p>
                  </a:txBody>
                  <a:tcPr marL="36000" marR="0" marT="7425" marB="0">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➤保育補助者雇上げ強化事業</a:t>
                      </a:r>
                      <a:br>
                        <a:rPr lang="ja-JP" altLang="en-US" sz="1050" b="0" i="0" u="none" strike="noStrike" dirty="0">
                          <a:solidFill>
                            <a:schemeClr val="tx1"/>
                          </a:solidFill>
                          <a:effectLst/>
                          <a:latin typeface="Meiryo UI" panose="020B0604030504040204" pitchFamily="50" charset="-128"/>
                          <a:ea typeface="Meiryo UI" panose="020B0604030504040204" pitchFamily="50" charset="-128"/>
                        </a:rPr>
                      </a:b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➤保育体制強化事業</a:t>
                      </a:r>
                      <a:br>
                        <a:rPr lang="ja-JP" altLang="en-US" sz="1050" b="0" i="0" u="none" strike="noStrike" dirty="0">
                          <a:solidFill>
                            <a:schemeClr val="tx1"/>
                          </a:solidFill>
                          <a:effectLst/>
                          <a:latin typeface="Meiryo UI" panose="020B0604030504040204" pitchFamily="50" charset="-128"/>
                          <a:ea typeface="Meiryo UI" panose="020B0604030504040204" pitchFamily="50" charset="-128"/>
                        </a:rPr>
                      </a:b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（保育士の負担軽減のため清掃業務や給食の配膳などの保育に係る周辺</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業務を行う者の配置の支援）</a:t>
                      </a:r>
                    </a:p>
                  </a:txBody>
                  <a:tcPr marL="36000" marR="0" marT="7425" marB="0">
                    <a:lnL w="63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017240583"/>
                  </a:ext>
                </a:extLst>
              </a:tr>
              <a:tr h="1092228">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年度</a:t>
                      </a:r>
                    </a:p>
                  </a:txBody>
                  <a:tcPr marL="7425" marR="7425" marT="74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➤都市部における賃借料支援事業</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050" b="0" i="0" u="none" strike="noStrike" baseline="0" dirty="0">
                          <a:solidFill>
                            <a:schemeClr val="tx1"/>
                          </a:solidFill>
                          <a:latin typeface="Meiryo UI" panose="020B0604030504040204" pitchFamily="50" charset="-128"/>
                          <a:ea typeface="Meiryo UI" panose="020B0604030504040204" pitchFamily="50" charset="-128"/>
                          <a:cs typeface="Myanmar Text" panose="020B0502040204020203" pitchFamily="34" charset="0"/>
                        </a:rPr>
                        <a:t>賃貸物件による保育所整備の場合、開設後の建物賃借料が公</a:t>
                      </a:r>
                      <a:endParaRPr lang="en-US" altLang="ja-JP" sz="1050" b="0" i="0" u="none" strike="noStrike" baseline="0" dirty="0">
                        <a:solidFill>
                          <a:schemeClr val="tx1"/>
                        </a:solidFill>
                        <a:latin typeface="Meiryo UI" panose="020B0604030504040204" pitchFamily="50" charset="-128"/>
                        <a:ea typeface="Meiryo UI" panose="020B0604030504040204" pitchFamily="50" charset="-128"/>
                        <a:cs typeface="Myanmar Text" panose="020B0502040204020203"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baseline="0" dirty="0">
                          <a:solidFill>
                            <a:schemeClr val="tx1"/>
                          </a:solidFill>
                          <a:latin typeface="Meiryo UI" panose="020B0604030504040204" pitchFamily="50" charset="-128"/>
                          <a:ea typeface="Meiryo UI" panose="020B0604030504040204" pitchFamily="50" charset="-128"/>
                          <a:cs typeface="Myanmar Text" panose="020B0502040204020203" pitchFamily="34" charset="0"/>
                        </a:rPr>
                        <a:t>　定価格における賃借料加算額の３倍を超える施設に対し、建物賃</a:t>
                      </a:r>
                      <a:endParaRPr lang="en-US" altLang="ja-JP" sz="1050" b="0" i="0" u="none" strike="noStrike" baseline="0" dirty="0">
                        <a:solidFill>
                          <a:schemeClr val="tx1"/>
                        </a:solidFill>
                        <a:latin typeface="Meiryo UI" panose="020B0604030504040204" pitchFamily="50" charset="-128"/>
                        <a:ea typeface="Meiryo UI" panose="020B0604030504040204" pitchFamily="50" charset="-128"/>
                        <a:cs typeface="Myanmar Text" panose="020B0502040204020203"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baseline="0" dirty="0">
                          <a:solidFill>
                            <a:schemeClr val="tx1"/>
                          </a:solidFill>
                          <a:latin typeface="Meiryo UI" panose="020B0604030504040204" pitchFamily="50" charset="-128"/>
                          <a:ea typeface="Meiryo UI" panose="020B0604030504040204" pitchFamily="50" charset="-128"/>
                          <a:cs typeface="Myanmar Text" panose="020B0502040204020203" pitchFamily="34" charset="0"/>
                        </a:rPr>
                        <a:t>　借料と賃借料加算額との差額の一部を補助</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0" marT="7425" marB="0">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➤保育士ウエルカム事業</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（他府県から市内に移住した新規採用保育士に対し、就職先の施設等が帰</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省費用等に相当する費用を支給した場合に助成）</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marL="0" indent="0" algn="l" fontAlgn="ctr">
                        <a:buFont typeface="Wingdings" panose="05000000000000000000" pitchFamily="2" charset="2"/>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➤新規採用保育士特別給付に対する補助事業を拡充</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marL="0" indent="0" algn="l" fontAlgn="ctr">
                        <a:buFont typeface="Wingdings" panose="05000000000000000000" pitchFamily="2" charset="2"/>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（保育士の定着のため、採用</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年目の保育士に対する補助</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10</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万円に加え、</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marL="0" indent="0" algn="l" fontAlgn="ctr">
                        <a:buFont typeface="Wingdings" panose="05000000000000000000" pitchFamily="2" charset="2"/>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引き続き</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4</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年目と勤務した場合に</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20</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万円を上限に助成）</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marL="0" indent="0" algn="l" fontAlgn="ctr">
                        <a:buFont typeface="Wingdings" panose="05000000000000000000" pitchFamily="2" charset="2"/>
                        <a:buNone/>
                      </a:pP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0" marT="7425" marB="0">
                    <a:lnL w="63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7361375"/>
                  </a:ext>
                </a:extLst>
              </a:tr>
              <a:tr h="586817">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年度</a:t>
                      </a:r>
                    </a:p>
                  </a:txBody>
                  <a:tcPr marL="7425" marR="7425" marT="74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0" marT="7425" marB="0">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➤保育士働き方改革推進事業</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（休暇の取得推進や業務量の軽減等、保育士の働き方改革を推進するた</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め、保育士の配置に必要な経費を補助）</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0" marT="7425" marB="0">
                    <a:lnL w="63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445312870"/>
                  </a:ext>
                </a:extLst>
              </a:tr>
              <a:tr h="782218">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年度</a:t>
                      </a:r>
                    </a:p>
                  </a:txBody>
                  <a:tcPr marL="7425" marR="7425" marT="74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➤不動産活用による保育施設整備マッチング事業　</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（保育需要の多い地域及び利便性の高い地域での保育施設の整</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備促進を図るため、物件の保育施設への活用を望む物件所有者の</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ニーズと、保育に適した物件を探している保育事業者のニーズをマッ</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チング）</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0" marT="7425" marB="0">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0" marT="7425" marB="0">
                    <a:lnL w="63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6276017"/>
                  </a:ext>
                </a:extLst>
              </a:tr>
              <a:tr h="604987">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年度</a:t>
                      </a:r>
                    </a:p>
                  </a:txBody>
                  <a:tcPr marL="7425" marR="7425" marT="74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fontAlgn="ct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0" marT="7425" marB="0">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➤保育士働き方改革推進事業を拡充</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（保育士の働き方改革を推進するため、補助対象施設に小規模保育事業</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A</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型を追加）</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0" marT="7425" marB="0">
                    <a:lnL w="63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4261782011"/>
                  </a:ext>
                </a:extLst>
              </a:tr>
            </a:tbl>
          </a:graphicData>
        </a:graphic>
      </p:graphicFrame>
      <p:cxnSp>
        <p:nvCxnSpPr>
          <p:cNvPr id="10" name="直線コネクタ 9"/>
          <p:cNvCxnSpPr/>
          <p:nvPr/>
        </p:nvCxnSpPr>
        <p:spPr>
          <a:xfrm>
            <a:off x="270457" y="72831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3400426" y="302662"/>
            <a:ext cx="5458820" cy="366911"/>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662" dirty="0">
                <a:latin typeface="Meiryo UI" panose="020B0604030504040204" pitchFamily="50" charset="-128"/>
                <a:ea typeface="Meiryo UI" panose="020B0604030504040204" pitchFamily="50" charset="-128"/>
              </a:rPr>
              <a:t>　</a:t>
            </a:r>
            <a:r>
              <a:rPr lang="en-US" altLang="ja-JP" sz="1662" dirty="0">
                <a:latin typeface="Meiryo UI" panose="020B0604030504040204" pitchFamily="50" charset="-128"/>
                <a:ea typeface="Meiryo UI" panose="020B0604030504040204" pitchFamily="50" charset="-128"/>
              </a:rPr>
              <a:t>(</a:t>
            </a:r>
            <a:r>
              <a:rPr lang="ja-JP" altLang="en-US" sz="1662" dirty="0">
                <a:latin typeface="Meiryo UI" panose="020B0604030504040204" pitchFamily="50" charset="-128"/>
                <a:ea typeface="Meiryo UI" panose="020B0604030504040204" pitchFamily="50" charset="-128"/>
              </a:rPr>
              <a:t>１</a:t>
            </a:r>
            <a:r>
              <a:rPr lang="en-US" altLang="ja-JP" sz="1662" dirty="0">
                <a:latin typeface="Meiryo UI" panose="020B0604030504040204" pitchFamily="50" charset="-128"/>
                <a:ea typeface="Meiryo UI" panose="020B0604030504040204" pitchFamily="50" charset="-128"/>
              </a:rPr>
              <a:t>)</a:t>
            </a:r>
            <a:r>
              <a:rPr lang="ja-JP" altLang="en-US" sz="1662" dirty="0">
                <a:latin typeface="Meiryo UI" panose="020B0604030504040204" pitchFamily="50" charset="-128"/>
                <a:ea typeface="Meiryo UI" panose="020B0604030504040204" pitchFamily="50" charset="-128"/>
              </a:rPr>
              <a:t>　</a:t>
            </a:r>
            <a:r>
              <a:rPr lang="ja-JP" altLang="en-US" sz="1846" b="1" dirty="0">
                <a:latin typeface="Meiryo UI" panose="020B0604030504040204" pitchFamily="50" charset="-128"/>
                <a:ea typeface="Meiryo UI" panose="020B0604030504040204" pitchFamily="50" charset="-128"/>
              </a:rPr>
              <a:t>待機児童対策（大阪市）</a:t>
            </a:r>
            <a:endParaRPr lang="ja-JP" altLang="en-US" sz="1477" dirty="0">
              <a:latin typeface="Meiryo UI" panose="020B0604030504040204" pitchFamily="50" charset="-128"/>
              <a:ea typeface="Meiryo UI" panose="020B0604030504040204" pitchFamily="50" charset="-128"/>
            </a:endParaRPr>
          </a:p>
        </p:txBody>
      </p:sp>
      <p:sp>
        <p:nvSpPr>
          <p:cNvPr id="2" name="正方形/長方形 1"/>
          <p:cNvSpPr/>
          <p:nvPr/>
        </p:nvSpPr>
        <p:spPr>
          <a:xfrm>
            <a:off x="284757" y="838912"/>
            <a:ext cx="8588788" cy="307777"/>
          </a:xfrm>
          <a:prstGeom prst="rect">
            <a:avLst/>
          </a:prstGeom>
        </p:spPr>
        <p:txBody>
          <a:bodyPr wrap="square">
            <a:spAutoFit/>
          </a:bodyPr>
          <a:lstStyle/>
          <a:p>
            <a:pPr marR="2360"/>
            <a:r>
              <a:rPr lang="ja-JP" altLang="en-US" sz="1400" b="1" dirty="0">
                <a:solidFill>
                  <a:srgbClr val="000000"/>
                </a:solidFill>
                <a:latin typeface="Meiryo UI" panose="020B0604030504040204" pitchFamily="50" charset="-128"/>
                <a:ea typeface="Meiryo UI" panose="020B0604030504040204" pitchFamily="50" charset="-128"/>
              </a:rPr>
              <a:t>＜改革取組＞　</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165584" y="313005"/>
            <a:ext cx="2369559"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５．主な改革取組　</a:t>
            </a:r>
            <a:endParaRPr kumimoji="1" lang="ja-JP" altLang="en-US" sz="2000" dirty="0">
              <a:latin typeface="Meiryo UI" panose="020B0604030504040204" pitchFamily="50" charset="-128"/>
              <a:ea typeface="Meiryo UI" panose="020B0604030504040204" pitchFamily="50" charset="-128"/>
            </a:endParaRPr>
          </a:p>
        </p:txBody>
      </p:sp>
      <p:sp>
        <p:nvSpPr>
          <p:cNvPr id="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136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63089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99523" y="231819"/>
            <a:ext cx="7664278"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参考（大阪府：広域自治体における待機児童解消に向けた取組）　</a:t>
            </a:r>
            <a:endParaRPr kumimoji="1" lang="ja-JP" altLang="en-US" sz="2000"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29514" y="1226421"/>
            <a:ext cx="420530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a:latin typeface="Meiryo UI" panose="020B0604030504040204" pitchFamily="50" charset="-128"/>
                <a:ea typeface="Meiryo UI" panose="020B0604030504040204" pitchFamily="50" charset="-128"/>
              </a:rPr>
              <a:t>①保育士の確保</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地域限定保育士試験事業</a:t>
            </a:r>
            <a:r>
              <a:rPr lang="en-US" altLang="ja-JP" sz="1400" b="1" dirty="0">
                <a:latin typeface="Meiryo UI" panose="020B0604030504040204" pitchFamily="50" charset="-128"/>
                <a:ea typeface="Meiryo UI" panose="020B0604030504040204" pitchFamily="50" charset="-128"/>
              </a:rPr>
              <a:t>)</a:t>
            </a:r>
          </a:p>
        </p:txBody>
      </p:sp>
      <p:sp>
        <p:nvSpPr>
          <p:cNvPr id="9" name="テキスト ボックス 8"/>
          <p:cNvSpPr txBox="1"/>
          <p:nvPr/>
        </p:nvSpPr>
        <p:spPr>
          <a:xfrm>
            <a:off x="4465217" y="1220666"/>
            <a:ext cx="4815667"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a:solidFill>
                  <a:schemeClr val="tx1"/>
                </a:solidFill>
                <a:latin typeface="Meiryo UI" panose="020B0604030504040204" pitchFamily="50" charset="-128"/>
                <a:ea typeface="Meiryo UI" panose="020B0604030504040204" pitchFamily="50" charset="-128"/>
              </a:rPr>
              <a:t>②規制緩和に向けた取組（大阪府・大阪市　共同提案）</a:t>
            </a:r>
            <a:endParaRPr lang="en-US" altLang="ja-JP" sz="1400" b="1"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544481" y="5625811"/>
            <a:ext cx="4110738" cy="60016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100" dirty="0">
                <a:latin typeface="Meiryo UI" panose="020B0604030504040204" pitchFamily="50" charset="-128"/>
                <a:ea typeface="Meiryo UI" panose="020B0604030504040204" pitchFamily="50" charset="-128"/>
              </a:rPr>
              <a:t>2015</a:t>
            </a:r>
            <a:r>
              <a:rPr lang="ja-JP" altLang="en-US" sz="1100" dirty="0">
                <a:latin typeface="Meiryo UI" panose="020B0604030504040204" pitchFamily="50" charset="-128"/>
                <a:ea typeface="Meiryo UI" panose="020B0604030504040204" pitchFamily="50" charset="-128"/>
              </a:rPr>
              <a:t>年度～</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全国に先駆け、地域限定保育士試験を実施。</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2018</a:t>
            </a:r>
            <a:r>
              <a:rPr lang="ja-JP" altLang="en-US" sz="1100" dirty="0">
                <a:latin typeface="Meiryo UI" panose="020B0604030504040204" pitchFamily="50" charset="-128"/>
                <a:ea typeface="Meiryo UI" panose="020B0604030504040204" pitchFamily="50" charset="-128"/>
              </a:rPr>
              <a:t>年度</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全国で初めて実技試験による通常試験と、保育</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実技講習会による地域限定試験を同時実施。</a:t>
            </a:r>
            <a:endParaRPr lang="en-US" altLang="ja-JP" sz="1100" dirty="0">
              <a:latin typeface="Meiryo UI" panose="020B0604030504040204" pitchFamily="50" charset="-128"/>
              <a:ea typeface="Meiryo UI" panose="020B0604030504040204" pitchFamily="50" charset="-128"/>
            </a:endParaRPr>
          </a:p>
        </p:txBody>
      </p:sp>
      <p:grpSp>
        <p:nvGrpSpPr>
          <p:cNvPr id="12" name="グループ化 11"/>
          <p:cNvGrpSpPr/>
          <p:nvPr/>
        </p:nvGrpSpPr>
        <p:grpSpPr>
          <a:xfrm>
            <a:off x="399523" y="3095659"/>
            <a:ext cx="3837904" cy="2474105"/>
            <a:chOff x="238835" y="1946738"/>
            <a:chExt cx="3837904" cy="2474105"/>
          </a:xfrm>
        </p:grpSpPr>
        <p:pic>
          <p:nvPicPr>
            <p:cNvPr id="17" name="図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35" y="1946738"/>
              <a:ext cx="3837904" cy="2474105"/>
            </a:xfrm>
            <a:prstGeom prst="rect">
              <a:avLst/>
            </a:prstGeom>
          </p:spPr>
        </p:pic>
        <p:sp>
          <p:nvSpPr>
            <p:cNvPr id="5" name="テキスト ボックス 4"/>
            <p:cNvSpPr txBox="1"/>
            <p:nvPr/>
          </p:nvSpPr>
          <p:spPr>
            <a:xfrm>
              <a:off x="579119" y="2330767"/>
              <a:ext cx="1913857" cy="169277"/>
            </a:xfrm>
            <a:prstGeom prst="rect">
              <a:avLst/>
            </a:prstGeom>
            <a:solidFill>
              <a:schemeClr val="bg1"/>
            </a:solidFill>
          </p:spPr>
          <p:txBody>
            <a:bodyPr wrap="square" lIns="0" tIns="0" rIns="0" bIns="0" rtlCol="0">
              <a:spAutoFit/>
            </a:bodyPr>
            <a:lstStyle/>
            <a:p>
              <a:pPr algn="ctr"/>
              <a:r>
                <a:rPr kumimoji="1" lang="en-US" altLang="ja-JP" sz="1100" dirty="0">
                  <a:latin typeface="Meiryo UI" panose="020B0604030504040204" pitchFamily="50" charset="-128"/>
                  <a:ea typeface="Meiryo UI" panose="020B0604030504040204" pitchFamily="50" charset="-128"/>
                </a:rPr>
                <a:t>2015</a:t>
              </a:r>
              <a:r>
                <a:rPr kumimoji="1" lang="ja-JP" altLang="en-US" sz="1050" dirty="0">
                  <a:latin typeface="Meiryo UI" panose="020B0604030504040204" pitchFamily="50" charset="-128"/>
                  <a:ea typeface="Meiryo UI" panose="020B0604030504040204" pitchFamily="50" charset="-128"/>
                </a:rPr>
                <a:t>年度よりこれまで計</a:t>
              </a:r>
              <a:r>
                <a:rPr lang="ja-JP" altLang="en-US" sz="1050" dirty="0">
                  <a:latin typeface="Meiryo UI" panose="020B0604030504040204" pitchFamily="50" charset="-128"/>
                  <a:ea typeface="Meiryo UI" panose="020B0604030504040204" pitchFamily="50" charset="-128"/>
                </a:rPr>
                <a:t>８</a:t>
              </a:r>
              <a:r>
                <a:rPr kumimoji="1" lang="ja-JP" altLang="en-US" sz="1050" dirty="0">
                  <a:latin typeface="Meiryo UI" panose="020B0604030504040204" pitchFamily="50" charset="-128"/>
                  <a:ea typeface="Meiryo UI" panose="020B0604030504040204" pitchFamily="50" charset="-128"/>
                </a:rPr>
                <a:t>回実施</a:t>
              </a:r>
            </a:p>
          </p:txBody>
        </p:sp>
        <p:sp>
          <p:nvSpPr>
            <p:cNvPr id="18" name="テキスト ボックス 17"/>
            <p:cNvSpPr txBox="1"/>
            <p:nvPr/>
          </p:nvSpPr>
          <p:spPr>
            <a:xfrm>
              <a:off x="521970" y="2735580"/>
              <a:ext cx="712470" cy="161583"/>
            </a:xfrm>
            <a:prstGeom prst="rect">
              <a:avLst/>
            </a:prstGeom>
            <a:solidFill>
              <a:schemeClr val="bg1"/>
            </a:solidFill>
          </p:spPr>
          <p:txBody>
            <a:bodyPr wrap="square" lIns="0" tIns="0" rIns="0" bIns="0" rtlCol="0">
              <a:spAutoFit/>
            </a:bodyPr>
            <a:lstStyle/>
            <a:p>
              <a:pPr algn="r"/>
              <a:r>
                <a:rPr kumimoji="1" lang="en-US" altLang="ja-JP" sz="1050" dirty="0">
                  <a:ea typeface="Meiryo UI" panose="020B0604030504040204" pitchFamily="50" charset="-128"/>
                </a:rPr>
                <a:t>2018</a:t>
              </a:r>
              <a:r>
                <a:rPr kumimoji="1" lang="ja-JP" altLang="en-US" sz="1050" dirty="0">
                  <a:latin typeface="Meiryo UI" panose="020B0604030504040204" pitchFamily="50" charset="-128"/>
                  <a:ea typeface="Meiryo UI" panose="020B0604030504040204" pitchFamily="50" charset="-128"/>
                </a:rPr>
                <a:t>年度は</a:t>
              </a:r>
            </a:p>
          </p:txBody>
        </p:sp>
      </p:grpSp>
      <p:sp>
        <p:nvSpPr>
          <p:cNvPr id="21" name="テキスト ボックス 20"/>
          <p:cNvSpPr txBox="1"/>
          <p:nvPr/>
        </p:nvSpPr>
        <p:spPr>
          <a:xfrm>
            <a:off x="264459" y="1781454"/>
            <a:ext cx="4163592" cy="93871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100" dirty="0">
                <a:solidFill>
                  <a:schemeClr val="tx1"/>
                </a:solidFill>
                <a:latin typeface="Meiryo UI" panose="020B0604030504040204" pitchFamily="50" charset="-128"/>
                <a:ea typeface="Meiryo UI" panose="020B0604030504040204" pitchFamily="50" charset="-128"/>
              </a:rPr>
              <a:t>・</a:t>
            </a:r>
            <a:r>
              <a:rPr lang="ja-JP" altLang="en-US" sz="1100" b="1" dirty="0">
                <a:solidFill>
                  <a:schemeClr val="tx1"/>
                </a:solidFill>
                <a:latin typeface="Meiryo UI" panose="020B0604030504040204" pitchFamily="50" charset="-128"/>
                <a:ea typeface="Meiryo UI" panose="020B0604030504040204" pitchFamily="50" charset="-128"/>
              </a:rPr>
              <a:t>地域限定保育士</a:t>
            </a:r>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地域限定保育士として登録後、</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年間は大阪府内で保育士として働くことができ、４年目以降は全国で働くことができる。</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a:t>
            </a:r>
            <a:r>
              <a:rPr lang="zh-TW" altLang="en-US" sz="1100" b="1" dirty="0">
                <a:solidFill>
                  <a:schemeClr val="tx1"/>
                </a:solidFill>
                <a:latin typeface="Meiryo UI" panose="020B0604030504040204" pitchFamily="50" charset="-128"/>
                <a:ea typeface="Meiryo UI" panose="020B0604030504040204" pitchFamily="50" charset="-128"/>
              </a:rPr>
              <a:t>保育実技講習会制度</a:t>
            </a:r>
            <a:r>
              <a:rPr lang="en-US" altLang="zh-TW" sz="1100" dirty="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地域限定試験において、筆記試験合格者</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が都道府県知事が実施する保育実技講習会の受講を修了した</a:t>
            </a:r>
            <a:endParaRPr lang="en-US" altLang="ja-JP" sz="1100" dirty="0">
              <a:solidFill>
                <a:schemeClr val="tx1"/>
              </a:solidFill>
              <a:latin typeface="Meiryo UI" panose="020B0604030504040204" pitchFamily="50" charset="-128"/>
              <a:ea typeface="Meiryo UI" panose="020B0604030504040204" pitchFamily="50" charset="-128"/>
            </a:endParaRPr>
          </a:p>
          <a:p>
            <a:r>
              <a:rPr lang="en-US" altLang="ja-JP" sz="1100" dirty="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場合に、当該試験の実技試験を免除する制度。</a:t>
            </a:r>
            <a:endParaRPr lang="en-US" altLang="ja-JP" sz="1100" dirty="0">
              <a:solidFill>
                <a:schemeClr val="tx1"/>
              </a:solidFill>
              <a:latin typeface="Meiryo UI" panose="020B0604030504040204" pitchFamily="50" charset="-128"/>
              <a:ea typeface="Meiryo UI" panose="020B0604030504040204" pitchFamily="50" charset="-128"/>
            </a:endParaRPr>
          </a:p>
        </p:txBody>
      </p:sp>
      <p:grpSp>
        <p:nvGrpSpPr>
          <p:cNvPr id="37" name="グループ化 36"/>
          <p:cNvGrpSpPr/>
          <p:nvPr/>
        </p:nvGrpSpPr>
        <p:grpSpPr>
          <a:xfrm>
            <a:off x="4467748" y="1757168"/>
            <a:ext cx="4501301" cy="4428078"/>
            <a:chOff x="6397551" y="4541128"/>
            <a:chExt cx="5776476" cy="2956385"/>
          </a:xfrm>
        </p:grpSpPr>
        <p:sp>
          <p:nvSpPr>
            <p:cNvPr id="23" name="角丸四角形 22"/>
            <p:cNvSpPr/>
            <p:nvPr/>
          </p:nvSpPr>
          <p:spPr>
            <a:xfrm>
              <a:off x="9345261" y="4541128"/>
              <a:ext cx="2828766" cy="2956385"/>
            </a:xfrm>
            <a:prstGeom prst="roundRect">
              <a:avLst>
                <a:gd name="adj" fmla="val 4335"/>
              </a:avLst>
            </a:prstGeom>
            <a:solidFill>
              <a:schemeClr val="accent5">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p:cNvSpPr txBox="1"/>
            <p:nvPr/>
          </p:nvSpPr>
          <p:spPr>
            <a:xfrm>
              <a:off x="9447148" y="5117049"/>
              <a:ext cx="2604320" cy="1045864"/>
            </a:xfrm>
            <a:prstGeom prst="rect">
              <a:avLst/>
            </a:prstGeom>
            <a:solidFill>
              <a:schemeClr val="bg1"/>
            </a:solidFill>
            <a:ln w="3175">
              <a:noFill/>
            </a:ln>
          </p:spPr>
          <p:txBody>
            <a:bodyPr wrap="square" rtlCol="0" anchor="ctr">
              <a:noAutofit/>
            </a:bodyPr>
            <a:lstStyle/>
            <a:p>
              <a:pPr algn="just">
                <a:lnSpc>
                  <a:spcPts val="15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認定こども園も緩和対象とする。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2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日施行）</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2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特例地域の要件について見直し。</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2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日施行）</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9484253" y="6487032"/>
              <a:ext cx="2577344" cy="752373"/>
            </a:xfrm>
            <a:prstGeom prst="rect">
              <a:avLst/>
            </a:prstGeom>
            <a:solidFill>
              <a:schemeClr val="bg1"/>
            </a:solidFill>
            <a:ln w="3175">
              <a:noFill/>
            </a:ln>
          </p:spPr>
          <p:txBody>
            <a:bodyPr wrap="square" rtlCol="0" anchor="t">
              <a:noAutofit/>
            </a:bodyPr>
            <a:lstStyle/>
            <a:p>
              <a:pPr>
                <a:lnSpc>
                  <a:spcPts val="1500"/>
                </a:lnSpc>
                <a:tabLst>
                  <a:tab pos="1797050"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保育所の円滑な整備などを後押しするため、採光基準を緩和。</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tabLst>
                  <a:tab pos="1797050" algn="l"/>
                </a:tabLst>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22</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日施行）</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9371825" y="4586246"/>
              <a:ext cx="2802202" cy="462342"/>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地方分権提案に対する関係省庁の対応方針</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日閣議決定</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6397551" y="4541128"/>
              <a:ext cx="2669240" cy="2956385"/>
            </a:xfrm>
            <a:prstGeom prst="roundRect">
              <a:avLst>
                <a:gd name="adj" fmla="val 7746"/>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テキスト ボックス 31"/>
            <p:cNvSpPr txBox="1"/>
            <p:nvPr/>
          </p:nvSpPr>
          <p:spPr>
            <a:xfrm>
              <a:off x="6486611" y="5116648"/>
              <a:ext cx="2512235" cy="1046264"/>
            </a:xfrm>
            <a:prstGeom prst="rect">
              <a:avLst/>
            </a:prstGeom>
            <a:solidFill>
              <a:schemeClr val="bg1"/>
            </a:solidFill>
            <a:ln w="3175">
              <a:noFill/>
            </a:ln>
          </p:spPr>
          <p:txBody>
            <a:bodyPr wrap="square" rtlCol="0">
              <a:spAutoFit/>
            </a:bodyPr>
            <a:lstStyle/>
            <a:p>
              <a:pPr marL="180975" indent="-180975" algn="just">
                <a:lnSpc>
                  <a:spcPts val="1500"/>
                </a:lnSpc>
              </a:pPr>
              <a:r>
                <a:rPr lang="en-US" altLang="ja-JP" sz="14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保育所等の面積基準の緩和</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gn="just">
                <a:lnSpc>
                  <a:spcPts val="1500"/>
                </a:lnSpc>
              </a:pP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400"/>
                </a:lnSpc>
                <a:spcAft>
                  <a:spcPts val="0"/>
                </a:spcAf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認定こども園も緩和対象とすること及び特例地域の要件（待機児童の人数、比較対象となる土地価格）</a:t>
              </a:r>
              <a:r>
                <a:rPr lang="ja-JP" altLang="en-US" sz="1400" spc="-20" dirty="0">
                  <a:latin typeface="Meiryo UI" panose="020B0604030504040204" pitchFamily="50" charset="-128"/>
                  <a:ea typeface="Meiryo UI" panose="020B0604030504040204" pitchFamily="50" charset="-128"/>
                  <a:cs typeface="Meiryo UI" panose="020B0604030504040204" pitchFamily="50" charset="-128"/>
                </a:rPr>
                <a:t>の見直し。</a:t>
              </a:r>
            </a:p>
          </p:txBody>
        </p:sp>
        <p:sp>
          <p:nvSpPr>
            <p:cNvPr id="33" name="テキスト ボックス 32"/>
            <p:cNvSpPr txBox="1"/>
            <p:nvPr/>
          </p:nvSpPr>
          <p:spPr>
            <a:xfrm>
              <a:off x="6486611" y="6380169"/>
              <a:ext cx="2471838" cy="960645"/>
            </a:xfrm>
            <a:prstGeom prst="rect">
              <a:avLst/>
            </a:prstGeom>
            <a:solidFill>
              <a:schemeClr val="bg1"/>
            </a:solidFill>
            <a:ln w="3175">
              <a:noFill/>
            </a:ln>
          </p:spPr>
          <p:txBody>
            <a:bodyPr wrap="square" rtlCol="0">
              <a:spAutoFit/>
            </a:bodyPr>
            <a:lstStyle/>
            <a:p>
              <a:pPr marL="180975" indent="-180975" algn="just">
                <a:lnSpc>
                  <a:spcPts val="1500"/>
                </a:lnSpc>
              </a:pPr>
              <a:r>
                <a:rPr lang="en-US" altLang="ja-JP" sz="14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保育所等の採光基準の緩和</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gn="just">
                <a:lnSpc>
                  <a:spcPts val="1500"/>
                </a:lnSpc>
              </a:pP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採光に有効な部分の面積の床面積に対する割合を緩和。</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6724100" y="4601790"/>
              <a:ext cx="1959405" cy="226034"/>
            </a:xfrm>
            <a:prstGeom prst="rect">
              <a:avLst/>
            </a:prstGeom>
            <a:noFill/>
          </p:spPr>
          <p:txBody>
            <a:bodyPr wrap="square" rtlCol="0">
              <a:spAutoFit/>
            </a:bodyPr>
            <a:lstStyle/>
            <a:p>
              <a:pPr algn="ct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提案内容</a:t>
              </a:r>
            </a:p>
          </p:txBody>
        </p:sp>
      </p:grpSp>
      <p:sp>
        <p:nvSpPr>
          <p:cNvPr id="38" name="テキスト ボックス 37"/>
          <p:cNvSpPr txBox="1"/>
          <p:nvPr/>
        </p:nvSpPr>
        <p:spPr>
          <a:xfrm>
            <a:off x="399523" y="669701"/>
            <a:ext cx="8331522"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a:latin typeface="Meiryo UI" panose="020B0604030504040204" pitchFamily="50" charset="-128"/>
                <a:ea typeface="Meiryo UI" panose="020B0604030504040204" pitchFamily="50" charset="-128"/>
              </a:rPr>
              <a:t>待機児童を解消するため、広域自治体として、特区制度などを活用し、保育人材確保などを全国に先駆けて実施。</a:t>
            </a:r>
            <a:endParaRPr lang="en-US" altLang="ja-JP" sz="1400" dirty="0">
              <a:latin typeface="Meiryo UI" panose="020B0604030504040204" pitchFamily="50" charset="-128"/>
              <a:ea typeface="Meiryo UI" panose="020B0604030504040204" pitchFamily="50" charset="-128"/>
            </a:endParaRPr>
          </a:p>
        </p:txBody>
      </p:sp>
      <p:sp>
        <p:nvSpPr>
          <p:cNvPr id="40" name="右矢印 39"/>
          <p:cNvSpPr/>
          <p:nvPr/>
        </p:nvSpPr>
        <p:spPr>
          <a:xfrm>
            <a:off x="6569468" y="5061660"/>
            <a:ext cx="169299" cy="599356"/>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テキスト ボックス 35"/>
          <p:cNvSpPr txBox="1"/>
          <p:nvPr/>
        </p:nvSpPr>
        <p:spPr>
          <a:xfrm>
            <a:off x="1399272" y="3675970"/>
            <a:ext cx="2049111" cy="161583"/>
          </a:xfrm>
          <a:prstGeom prst="rect">
            <a:avLst/>
          </a:prstGeom>
          <a:solidFill>
            <a:schemeClr val="bg1"/>
          </a:solidFill>
        </p:spPr>
        <p:txBody>
          <a:bodyPr wrap="square" lIns="0" tIns="0" rIns="0" bIns="0" rtlCol="0">
            <a:spAutoFit/>
          </a:bodyPr>
          <a:lstStyle/>
          <a:p>
            <a:r>
              <a:rPr kumimoji="1" lang="ja-JP" altLang="en-US" sz="1050" dirty="0">
                <a:latin typeface="Meiryo UI" panose="020B0604030504040204" pitchFamily="50" charset="-128"/>
                <a:ea typeface="Meiryo UI" panose="020B0604030504040204" pitchFamily="50" charset="-128"/>
              </a:rPr>
              <a:t>　計</a:t>
            </a:r>
            <a:r>
              <a:rPr kumimoji="1" lang="en-US" altLang="ja-JP" sz="1050" dirty="0">
                <a:latin typeface="Meiryo UI" panose="020B0604030504040204" pitchFamily="50" charset="-128"/>
                <a:ea typeface="Meiryo UI" panose="020B0604030504040204" pitchFamily="50" charset="-128"/>
              </a:rPr>
              <a:t>13,084</a:t>
            </a:r>
            <a:r>
              <a:rPr kumimoji="1" lang="ja-JP" altLang="en-US" sz="1050" dirty="0">
                <a:latin typeface="Meiryo UI" panose="020B0604030504040204" pitchFamily="50" charset="-128"/>
                <a:ea typeface="Meiryo UI" panose="020B0604030504040204" pitchFamily="50" charset="-128"/>
              </a:rPr>
              <a:t>名</a:t>
            </a:r>
          </a:p>
        </p:txBody>
      </p:sp>
      <p:sp>
        <p:nvSpPr>
          <p:cNvPr id="49" name="テキスト ボックス 48"/>
          <p:cNvSpPr txBox="1"/>
          <p:nvPr/>
        </p:nvSpPr>
        <p:spPr>
          <a:xfrm>
            <a:off x="585502" y="4263732"/>
            <a:ext cx="3192112" cy="174075"/>
          </a:xfrm>
          <a:prstGeom prst="rect">
            <a:avLst/>
          </a:prstGeom>
          <a:solidFill>
            <a:schemeClr val="bg1"/>
          </a:solidFill>
        </p:spPr>
        <p:txBody>
          <a:bodyPr wrap="square" lIns="0" tIns="0" rIns="0" bIns="0" rtlCol="0">
            <a:spAutoFit/>
          </a:bodyPr>
          <a:lstStyle/>
          <a:p>
            <a:pPr algn="r"/>
            <a:endParaRPr kumimoji="1" lang="ja-JP" altLang="en-US" sz="1050" dirty="0">
              <a:solidFill>
                <a:srgbClr val="FF0000"/>
              </a:solidFill>
              <a:latin typeface="Meiryo UI" panose="020B0604030504040204" pitchFamily="50" charset="-128"/>
              <a:ea typeface="Meiryo UI" panose="020B0604030504040204" pitchFamily="50" charset="-128"/>
            </a:endParaRPr>
          </a:p>
        </p:txBody>
      </p:sp>
      <p:sp>
        <p:nvSpPr>
          <p:cNvPr id="2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137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716988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3543300" y="302662"/>
            <a:ext cx="5315945" cy="366911"/>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en-US" altLang="ja-JP" sz="1662" b="1" dirty="0">
                <a:latin typeface="Meiryo UI" panose="020B0604030504040204" pitchFamily="50" charset="-128"/>
                <a:ea typeface="Meiryo UI" panose="020B0604030504040204" pitchFamily="50" charset="-128"/>
              </a:rPr>
              <a:t>(</a:t>
            </a:r>
            <a:r>
              <a:rPr lang="ja-JP" altLang="en-US" sz="1662" b="1" dirty="0">
                <a:latin typeface="Meiryo UI" panose="020B0604030504040204" pitchFamily="50" charset="-128"/>
                <a:ea typeface="Meiryo UI" panose="020B0604030504040204" pitchFamily="50" charset="-128"/>
              </a:rPr>
              <a:t>２</a:t>
            </a:r>
            <a:r>
              <a:rPr lang="en-US" altLang="ja-JP" sz="1662" b="1" dirty="0">
                <a:latin typeface="Meiryo UI" panose="020B0604030504040204" pitchFamily="50" charset="-128"/>
                <a:ea typeface="Meiryo UI" panose="020B0604030504040204" pitchFamily="50" charset="-128"/>
              </a:rPr>
              <a:t>)</a:t>
            </a:r>
            <a:r>
              <a:rPr lang="ja-JP" altLang="en-US" sz="1662" b="1" dirty="0">
                <a:latin typeface="Meiryo UI" panose="020B0604030504040204" pitchFamily="50" charset="-128"/>
                <a:ea typeface="Meiryo UI" panose="020B0604030504040204" pitchFamily="50" charset="-128"/>
              </a:rPr>
              <a:t>　医療的ケア児支援　</a:t>
            </a:r>
            <a:r>
              <a:rPr lang="ja-JP" altLang="en-US" sz="1846" b="1" dirty="0">
                <a:latin typeface="Meiryo UI" panose="020B0604030504040204" pitchFamily="50" charset="-128"/>
                <a:ea typeface="Meiryo UI" panose="020B0604030504040204" pitchFamily="50" charset="-128"/>
              </a:rPr>
              <a:t>（大阪府）</a:t>
            </a:r>
            <a:endParaRPr lang="ja-JP" altLang="en-US" sz="1477"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339752" y="269463"/>
            <a:ext cx="2369559"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５．主な改革取組　</a:t>
            </a:r>
            <a:endParaRPr kumimoji="1" lang="ja-JP" altLang="en-US" sz="2000" dirty="0">
              <a:latin typeface="Meiryo UI" panose="020B0604030504040204" pitchFamily="50" charset="-128"/>
              <a:ea typeface="Meiryo UI" panose="020B0604030504040204" pitchFamily="50" charset="-128"/>
            </a:endParaRPr>
          </a:p>
        </p:txBody>
      </p:sp>
      <p:sp>
        <p:nvSpPr>
          <p:cNvPr id="5" name="正方形/長方形 4"/>
          <p:cNvSpPr/>
          <p:nvPr/>
        </p:nvSpPr>
        <p:spPr>
          <a:xfrm>
            <a:off x="270457" y="691572"/>
            <a:ext cx="8588788" cy="2893100"/>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＜改革前の施策・状況＞</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・医療技術等の進歩に伴い、日常的に呼吸管理や経管栄養、喀痰吸引等が必要な医療的ケア児が増加し、その実</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態も多様化している。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・医療的ケア児及びその家族が個々の状況等に応じた適切な支援を受けられるようにすることが重要な課題。</a:t>
            </a:r>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＜改革取組＞　　</a:t>
            </a:r>
            <a:r>
              <a:rPr lang="en-US" altLang="ja-JP" sz="1400" dirty="0">
                <a:latin typeface="Meiryo UI" panose="020B0604030504040204" pitchFamily="50" charset="-128"/>
                <a:ea typeface="Meiryo UI" panose="020B0604030504040204" pitchFamily="50" charset="-128"/>
              </a:rPr>
              <a:t> </a:t>
            </a: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2010</a:t>
            </a:r>
            <a:r>
              <a:rPr lang="ja-JP" altLang="en-US" sz="1400" dirty="0">
                <a:latin typeface="Meiryo UI" panose="020B0604030504040204" pitchFamily="50" charset="-128"/>
                <a:ea typeface="Meiryo UI" panose="020B0604030504040204" pitchFamily="50" charset="-128"/>
              </a:rPr>
              <a:t>年度から、医療的ケアが必要な障がい児等地域生活支援システムを整備し、安心して地域生活を送れる環境</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の整備のため、二次医療圏に拠点施設を設置し、連携の強化を図った。</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・大阪府重症心身障がい児</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者</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地域生活支援センターを設置・運営（</a:t>
            </a:r>
            <a:r>
              <a:rPr lang="en-US" altLang="ja-JP" sz="1400" dirty="0">
                <a:latin typeface="Meiryo UI" panose="020B0604030504040204" pitchFamily="50" charset="-128"/>
                <a:ea typeface="Meiryo UI" panose="020B0604030504040204" pitchFamily="50" charset="-128"/>
              </a:rPr>
              <a:t>2012</a:t>
            </a:r>
            <a:r>
              <a:rPr lang="ja-JP" altLang="en-US" sz="1400" dirty="0">
                <a:latin typeface="Meiryo UI" panose="020B0604030504040204" pitchFamily="50" charset="-128"/>
                <a:ea typeface="Meiryo UI" panose="020B0604030504040204" pitchFamily="50" charset="-128"/>
              </a:rPr>
              <a:t>年）を開始。地域課題を検討する圏域</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会議を実施し、医療と福祉が円滑に連携し、地域生活の維持・継続のための地域ケアシステムの強化を図った。</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2018</a:t>
            </a:r>
            <a:r>
              <a:rPr lang="ja-JP" altLang="en-US" sz="1400" dirty="0">
                <a:latin typeface="Meiryo UI" panose="020B0604030504040204" pitchFamily="50" charset="-128"/>
                <a:ea typeface="Meiryo UI" panose="020B0604030504040204" pitchFamily="50" charset="-128"/>
              </a:rPr>
              <a:t>年には、第１期障がい児福祉計画を策定し、関係機関が連携を図るための協議の場を設置し医療的ケア児支</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援体制の構築を推進。以降、</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年に第</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期計画を策定し、取組を継続するとともに、新たに各市町村に医療</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的ケア児等コーディネーターを配置し、更なる医療的ケア児支援体制の構築を推進。</a:t>
            </a:r>
            <a:endParaRPr lang="en-US" altLang="ja-JP" sz="1400" dirty="0">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nvGraphicFramePr>
        <p:xfrm>
          <a:off x="494552" y="3794240"/>
          <a:ext cx="8485675" cy="1260678"/>
        </p:xfrm>
        <a:graphic>
          <a:graphicData uri="http://schemas.openxmlformats.org/drawingml/2006/table">
            <a:tbl>
              <a:tblPr firstRow="1" bandRow="1">
                <a:tableStyleId>{5C22544A-7EE6-4342-B048-85BDC9FD1C3A}</a:tableStyleId>
              </a:tblPr>
              <a:tblGrid>
                <a:gridCol w="1646891">
                  <a:extLst>
                    <a:ext uri="{9D8B030D-6E8A-4147-A177-3AD203B41FA5}">
                      <a16:colId xmlns:a16="http://schemas.microsoft.com/office/drawing/2014/main" val="1139371694"/>
                    </a:ext>
                  </a:extLst>
                </a:gridCol>
                <a:gridCol w="6838784">
                  <a:extLst>
                    <a:ext uri="{9D8B030D-6E8A-4147-A177-3AD203B41FA5}">
                      <a16:colId xmlns:a16="http://schemas.microsoft.com/office/drawing/2014/main" val="3123698254"/>
                    </a:ext>
                  </a:extLst>
                </a:gridCol>
              </a:tblGrid>
              <a:tr h="323294">
                <a:tc>
                  <a:txBody>
                    <a:bodyPr/>
                    <a:lstStyle/>
                    <a:p>
                      <a:pPr algn="ctr"/>
                      <a:r>
                        <a:rPr kumimoji="1" lang="ja-JP" altLang="en-US" sz="1400" dirty="0">
                          <a:solidFill>
                            <a:schemeClr val="bg1"/>
                          </a:solidFill>
                        </a:rPr>
                        <a:t>時期</a:t>
                      </a:r>
                    </a:p>
                  </a:txBody>
                  <a:tcPr/>
                </a:tc>
                <a:tc>
                  <a:txBody>
                    <a:bodyPr/>
                    <a:lstStyle/>
                    <a:p>
                      <a:pPr algn="ctr"/>
                      <a:r>
                        <a:rPr kumimoji="1" lang="ja-JP" altLang="en-US" sz="1400" dirty="0">
                          <a:solidFill>
                            <a:schemeClr val="bg1"/>
                          </a:solidFill>
                        </a:rPr>
                        <a:t>内容</a:t>
                      </a:r>
                    </a:p>
                  </a:txBody>
                  <a:tcPr/>
                </a:tc>
                <a:extLst>
                  <a:ext uri="{0D108BD9-81ED-4DB2-BD59-A6C34878D82A}">
                    <a16:rowId xmlns:a16="http://schemas.microsoft.com/office/drawing/2014/main" val="3359264732"/>
                  </a:ext>
                </a:extLst>
              </a:tr>
              <a:tr h="269412">
                <a:tc>
                  <a:txBody>
                    <a:bodyPr/>
                    <a:lstStyle/>
                    <a:p>
                      <a:pPr algn="ctr"/>
                      <a:r>
                        <a:rPr kumimoji="1" lang="en-US" altLang="ja-JP" sz="1400" dirty="0">
                          <a:solidFill>
                            <a:schemeClr val="tx1"/>
                          </a:solidFill>
                        </a:rPr>
                        <a:t>2010</a:t>
                      </a:r>
                      <a:r>
                        <a:rPr kumimoji="1" lang="ja-JP" altLang="en-US" sz="1400" dirty="0">
                          <a:solidFill>
                            <a:schemeClr val="tx1"/>
                          </a:solidFill>
                        </a:rPr>
                        <a:t>～</a:t>
                      </a:r>
                    </a:p>
                  </a:txBody>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医療的ケアが必要な障がい児等地域ケアシステムの整備。</a:t>
                      </a:r>
                    </a:p>
                  </a:txBody>
                  <a:tcPr/>
                </a:tc>
                <a:extLst>
                  <a:ext uri="{0D108BD9-81ED-4DB2-BD59-A6C34878D82A}">
                    <a16:rowId xmlns:a16="http://schemas.microsoft.com/office/drawing/2014/main" val="4134167899"/>
                  </a:ext>
                </a:extLst>
              </a:tr>
              <a:tr h="269412">
                <a:tc>
                  <a:txBody>
                    <a:bodyPr/>
                    <a:lstStyle/>
                    <a:p>
                      <a:pPr algn="ctr"/>
                      <a:r>
                        <a:rPr kumimoji="1" lang="ja-JP" altLang="en-US" sz="1400" dirty="0">
                          <a:solidFill>
                            <a:schemeClr val="tx1"/>
                          </a:solidFill>
                        </a:rPr>
                        <a:t>　</a:t>
                      </a:r>
                      <a:r>
                        <a:rPr kumimoji="1" lang="en-US" altLang="ja-JP" sz="1400" dirty="0">
                          <a:solidFill>
                            <a:schemeClr val="tx1"/>
                          </a:solidFill>
                        </a:rPr>
                        <a:t>2018</a:t>
                      </a:r>
                      <a:r>
                        <a:rPr kumimoji="1" lang="ja-JP" altLang="en-US" sz="1400" dirty="0">
                          <a:solidFill>
                            <a:schemeClr val="tx1"/>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第１期障がい児福祉計画の実施。（</a:t>
                      </a:r>
                      <a:r>
                        <a:rPr lang="en-US" altLang="ja-JP" sz="1400" dirty="0">
                          <a:solidFill>
                            <a:schemeClr val="tx1"/>
                          </a:solidFill>
                          <a:latin typeface="Meiryo UI" panose="020B0604030504040204" pitchFamily="50" charset="-128"/>
                          <a:ea typeface="Meiryo UI" panose="020B0604030504040204" pitchFamily="50" charset="-128"/>
                        </a:rPr>
                        <a:t>2018</a:t>
                      </a: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2020</a:t>
                      </a:r>
                      <a:r>
                        <a:rPr lang="ja-JP" altLang="en-US" sz="1400" dirty="0">
                          <a:solidFill>
                            <a:schemeClr val="tx1"/>
                          </a:solidFill>
                          <a:latin typeface="Meiryo UI" panose="020B0604030504040204" pitchFamily="50" charset="-128"/>
                          <a:ea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653974496"/>
                  </a:ext>
                </a:extLst>
              </a:tr>
              <a:tr h="327784">
                <a:tc>
                  <a:txBody>
                    <a:bodyPr/>
                    <a:lstStyle/>
                    <a:p>
                      <a:pPr algn="ctr"/>
                      <a:r>
                        <a:rPr kumimoji="1" lang="ja-JP" altLang="en-US" sz="1400" dirty="0">
                          <a:solidFill>
                            <a:schemeClr val="tx1"/>
                          </a:solidFill>
                        </a:rPr>
                        <a:t>　</a:t>
                      </a:r>
                      <a:r>
                        <a:rPr kumimoji="1" lang="en-US" altLang="ja-JP" sz="1400" dirty="0">
                          <a:solidFill>
                            <a:schemeClr val="tx1"/>
                          </a:solidFill>
                        </a:rPr>
                        <a:t>2021</a:t>
                      </a:r>
                      <a:r>
                        <a:rPr kumimoji="1" lang="ja-JP" altLang="en-US" sz="1400" dirty="0">
                          <a:solidFill>
                            <a:schemeClr val="tx1"/>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第２期障がい児福祉計画の実施。（</a:t>
                      </a:r>
                      <a:r>
                        <a:rPr lang="en-US" altLang="ja-JP" sz="1400" dirty="0">
                          <a:solidFill>
                            <a:schemeClr val="tx1"/>
                          </a:solidFill>
                          <a:latin typeface="Meiryo UI" panose="020B0604030504040204" pitchFamily="50" charset="-128"/>
                          <a:ea typeface="Meiryo UI" panose="020B0604030504040204" pitchFamily="50" charset="-128"/>
                        </a:rPr>
                        <a:t>2021</a:t>
                      </a: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2023</a:t>
                      </a:r>
                      <a:r>
                        <a:rPr lang="ja-JP" altLang="en-US" sz="1400" dirty="0">
                          <a:solidFill>
                            <a:schemeClr val="tx1"/>
                          </a:solidFill>
                          <a:latin typeface="Meiryo UI" panose="020B0604030504040204" pitchFamily="50" charset="-128"/>
                          <a:ea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375760790"/>
                  </a:ext>
                </a:extLst>
              </a:tr>
            </a:tbl>
          </a:graphicData>
        </a:graphic>
      </p:graphicFrame>
      <p:sp>
        <p:nvSpPr>
          <p:cNvPr id="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138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33137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3106057" y="217714"/>
            <a:ext cx="5753189" cy="408317"/>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en-US" altLang="ja-JP" sz="1662" b="1" dirty="0">
                <a:solidFill>
                  <a:schemeClr val="tx1"/>
                </a:solidFill>
                <a:latin typeface="Meiryo UI" panose="020B0604030504040204" pitchFamily="50" charset="-128"/>
                <a:ea typeface="Meiryo UI" panose="020B0604030504040204" pitchFamily="50" charset="-128"/>
              </a:rPr>
              <a:t>(</a:t>
            </a:r>
            <a:r>
              <a:rPr lang="ja-JP" altLang="en-US" sz="1662" b="1" dirty="0">
                <a:solidFill>
                  <a:schemeClr val="tx1"/>
                </a:solidFill>
                <a:latin typeface="Meiryo UI" panose="020B0604030504040204" pitchFamily="50" charset="-128"/>
                <a:ea typeface="Meiryo UI" panose="020B0604030504040204" pitchFamily="50" charset="-128"/>
              </a:rPr>
              <a:t>２</a:t>
            </a:r>
            <a:r>
              <a:rPr lang="en-US" altLang="ja-JP" sz="1662" b="1" dirty="0">
                <a:solidFill>
                  <a:schemeClr val="tx1"/>
                </a:solidFill>
                <a:latin typeface="Meiryo UI" panose="020B0604030504040204" pitchFamily="50" charset="-128"/>
                <a:ea typeface="Meiryo UI" panose="020B0604030504040204" pitchFamily="50" charset="-128"/>
              </a:rPr>
              <a:t>)</a:t>
            </a:r>
            <a:r>
              <a:rPr lang="ja-JP" altLang="en-US" sz="1662" b="1" dirty="0">
                <a:solidFill>
                  <a:schemeClr val="tx1"/>
                </a:solidFill>
                <a:latin typeface="Meiryo UI" panose="020B0604030504040204" pitchFamily="50" charset="-128"/>
                <a:ea typeface="Meiryo UI" panose="020B0604030504040204" pitchFamily="50" charset="-128"/>
              </a:rPr>
              <a:t>　医療的ケア児支援　</a:t>
            </a:r>
            <a:r>
              <a:rPr lang="ja-JP" altLang="en-US" sz="1846" b="1" dirty="0">
                <a:solidFill>
                  <a:schemeClr val="tx1"/>
                </a:solidFill>
                <a:latin typeface="Meiryo UI" panose="020B0604030504040204" pitchFamily="50" charset="-128"/>
                <a:ea typeface="Meiryo UI" panose="020B0604030504040204" pitchFamily="50" charset="-128"/>
              </a:rPr>
              <a:t>（大阪市）</a:t>
            </a:r>
            <a:endParaRPr lang="ja-JP" altLang="en-US" sz="1477" dirty="0">
              <a:solidFill>
                <a:schemeClr val="tx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51070" y="269463"/>
            <a:ext cx="2369559"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５．主な改革取組　</a:t>
            </a:r>
            <a:endParaRPr kumimoji="1" lang="ja-JP" altLang="en-US" sz="2000" dirty="0">
              <a:latin typeface="Meiryo UI" panose="020B0604030504040204" pitchFamily="50" charset="-128"/>
              <a:ea typeface="Meiryo UI" panose="020B0604030504040204" pitchFamily="50" charset="-128"/>
            </a:endParaRPr>
          </a:p>
        </p:txBody>
      </p:sp>
      <p:sp>
        <p:nvSpPr>
          <p:cNvPr id="5" name="正方形/長方形 4"/>
          <p:cNvSpPr/>
          <p:nvPr/>
        </p:nvSpPr>
        <p:spPr>
          <a:xfrm>
            <a:off x="270457" y="816263"/>
            <a:ext cx="8588788" cy="2693045"/>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＜改革前の施策・状況＞</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　近年、医療技術の進捗に伴い、日常生活を送るうえで医療的ケアを必要としている児童の数は年々増加し、</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医療的ケア児の保育ニーズが高まっている。</a:t>
            </a:r>
            <a:endParaRPr lang="en-US" altLang="ja-JP" sz="1400" dirty="0">
              <a:latin typeface="Meiryo UI" panose="020B0604030504040204" pitchFamily="50" charset="-128"/>
              <a:ea typeface="Meiryo UI" panose="020B0604030504040204" pitchFamily="50" charset="-128"/>
            </a:endParaRPr>
          </a:p>
          <a:p>
            <a:pPr>
              <a:spcBef>
                <a:spcPts val="600"/>
              </a:spcBef>
            </a:pPr>
            <a:r>
              <a:rPr lang="ja-JP" altLang="en-US" sz="1400" dirty="0">
                <a:latin typeface="Meiryo UI" panose="020B0604030504040204" pitchFamily="50" charset="-128"/>
                <a:ea typeface="Meiryo UI" panose="020B0604030504040204" pitchFamily="50" charset="-128"/>
              </a:rPr>
              <a:t>　・　また、</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年９月</a:t>
            </a:r>
            <a:r>
              <a:rPr lang="en-US" altLang="ja-JP" sz="1400" dirty="0">
                <a:latin typeface="Meiryo UI" panose="020B0604030504040204" pitchFamily="50" charset="-128"/>
                <a:ea typeface="Meiryo UI" panose="020B0604030504040204" pitchFamily="50" charset="-128"/>
              </a:rPr>
              <a:t>18</a:t>
            </a:r>
            <a:r>
              <a:rPr lang="ja-JP" altLang="en-US" sz="1400" dirty="0">
                <a:latin typeface="Meiryo UI" panose="020B0604030504040204" pitchFamily="50" charset="-128"/>
                <a:ea typeface="Meiryo UI" panose="020B0604030504040204" pitchFamily="50" charset="-128"/>
              </a:rPr>
              <a:t>日「医療的ケア児及びその家族に対する支援に関する法律」が施行され、「国・地方公共</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団体の責務」「保育所の設置者等の責務」が明確化。</a:t>
            </a:r>
            <a:endParaRPr lang="en-US" altLang="ja-JP" sz="1400" b="1" dirty="0">
              <a:latin typeface="Meiryo UI" panose="020B0604030504040204" pitchFamily="50" charset="-128"/>
              <a:ea typeface="Meiryo UI" panose="020B0604030504040204" pitchFamily="50" charset="-128"/>
            </a:endParaRPr>
          </a:p>
          <a:p>
            <a:pPr>
              <a:spcBef>
                <a:spcPts val="600"/>
              </a:spcBef>
            </a:pPr>
            <a:r>
              <a:rPr lang="ja-JP" altLang="en-US" sz="1400" b="1" dirty="0">
                <a:latin typeface="Meiryo UI" panose="020B0604030504040204" pitchFamily="50" charset="-128"/>
                <a:ea typeface="Meiryo UI" panose="020B0604030504040204" pitchFamily="50" charset="-128"/>
              </a:rPr>
              <a:t>＜改革取組＞　　</a:t>
            </a:r>
            <a:r>
              <a:rPr lang="en-US" altLang="ja-JP" sz="1400" dirty="0">
                <a:latin typeface="Meiryo UI" panose="020B0604030504040204" pitchFamily="50" charset="-128"/>
                <a:ea typeface="Meiryo UI" panose="020B0604030504040204" pitchFamily="50" charset="-128"/>
              </a:rPr>
              <a:t> </a:t>
            </a:r>
          </a:p>
          <a:p>
            <a:r>
              <a:rPr lang="ja-JP" altLang="en-US" sz="1400" dirty="0">
                <a:latin typeface="Meiryo UI" panose="020B0604030504040204" pitchFamily="50" charset="-128"/>
                <a:ea typeface="Meiryo UI" panose="020B0604030504040204" pitchFamily="50" charset="-128"/>
              </a:rPr>
              <a:t>　・　医療的ケア児を安全安心に受入れるため、「大阪市立保育所（公設置公営）における医療的ケア児受入れに</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関するガイドライン」を作成し、民間保育施設等にも配布。</a:t>
            </a:r>
            <a:endParaRPr lang="en-US" altLang="ja-JP" sz="1400" dirty="0">
              <a:latin typeface="Meiryo UI" panose="020B0604030504040204" pitchFamily="50" charset="-128"/>
              <a:ea typeface="Meiryo UI" panose="020B0604030504040204" pitchFamily="50" charset="-128"/>
            </a:endParaRPr>
          </a:p>
          <a:p>
            <a:pPr>
              <a:spcBef>
                <a:spcPts val="600"/>
              </a:spcBef>
            </a:pPr>
            <a:r>
              <a:rPr lang="ja-JP" altLang="en-US" sz="1400" dirty="0">
                <a:latin typeface="Meiryo UI" panose="020B0604030504040204" pitchFamily="50" charset="-128"/>
                <a:ea typeface="Meiryo UI" panose="020B0604030504040204" pitchFamily="50" charset="-128"/>
              </a:rPr>
              <a:t>　・　</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年４月、「医療的ケア児対応看護師体制強化事業」を新設し、医療の進歩に伴い増加傾向にある医療</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的ケア児の保育ニーズに対し、受入れ体制強化を図るため医療的ケア児１名に対して、看護師１名の配置に</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かかる人件費を助成。</a:t>
            </a:r>
            <a:endParaRPr lang="en-US" altLang="ja-JP" sz="1400" dirty="0">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nvGraphicFramePr>
        <p:xfrm>
          <a:off x="754676" y="3815504"/>
          <a:ext cx="8044477" cy="1018977"/>
        </p:xfrm>
        <a:graphic>
          <a:graphicData uri="http://schemas.openxmlformats.org/drawingml/2006/table">
            <a:tbl>
              <a:tblPr firstRow="1" bandRow="1">
                <a:tableStyleId>{5C22544A-7EE6-4342-B048-85BDC9FD1C3A}</a:tableStyleId>
              </a:tblPr>
              <a:tblGrid>
                <a:gridCol w="1133340">
                  <a:extLst>
                    <a:ext uri="{9D8B030D-6E8A-4147-A177-3AD203B41FA5}">
                      <a16:colId xmlns:a16="http://schemas.microsoft.com/office/drawing/2014/main" val="1139371694"/>
                    </a:ext>
                  </a:extLst>
                </a:gridCol>
                <a:gridCol w="6911137">
                  <a:extLst>
                    <a:ext uri="{9D8B030D-6E8A-4147-A177-3AD203B41FA5}">
                      <a16:colId xmlns:a16="http://schemas.microsoft.com/office/drawing/2014/main" val="3123698254"/>
                    </a:ext>
                  </a:extLst>
                </a:gridCol>
              </a:tblGrid>
              <a:tr h="339659">
                <a:tc>
                  <a:txBody>
                    <a:bodyPr/>
                    <a:lstStyle/>
                    <a:p>
                      <a:pPr algn="ctr"/>
                      <a:r>
                        <a:rPr kumimoji="1" lang="ja-JP" altLang="en-US" sz="1400" dirty="0"/>
                        <a:t>時期</a:t>
                      </a:r>
                    </a:p>
                  </a:txBody>
                  <a:tcPr/>
                </a:tc>
                <a:tc>
                  <a:txBody>
                    <a:bodyPr/>
                    <a:lstStyle/>
                    <a:p>
                      <a:pPr algn="ctr"/>
                      <a:r>
                        <a:rPr kumimoji="1" lang="ja-JP" altLang="en-US" sz="1400" dirty="0"/>
                        <a:t>内容</a:t>
                      </a:r>
                    </a:p>
                  </a:txBody>
                  <a:tcPr/>
                </a:tc>
                <a:extLst>
                  <a:ext uri="{0D108BD9-81ED-4DB2-BD59-A6C34878D82A}">
                    <a16:rowId xmlns:a16="http://schemas.microsoft.com/office/drawing/2014/main" val="3359264732"/>
                  </a:ext>
                </a:extLst>
              </a:tr>
              <a:tr h="339659">
                <a:tc>
                  <a:txBody>
                    <a:bodyPr/>
                    <a:lstStyle/>
                    <a:p>
                      <a:r>
                        <a:rPr kumimoji="1" lang="en-US" altLang="ja-JP" sz="1400" dirty="0">
                          <a:solidFill>
                            <a:schemeClr val="tx1"/>
                          </a:solidFill>
                        </a:rPr>
                        <a:t>2021</a:t>
                      </a:r>
                      <a:r>
                        <a:rPr kumimoji="1" lang="ja-JP" altLang="en-US" sz="1400" dirty="0">
                          <a:solidFill>
                            <a:schemeClr val="tx1"/>
                          </a:solidFill>
                        </a:rPr>
                        <a:t>年　</a:t>
                      </a:r>
                      <a:r>
                        <a:rPr kumimoji="1" lang="en-US" altLang="ja-JP" sz="1400" dirty="0">
                          <a:solidFill>
                            <a:schemeClr val="tx1"/>
                          </a:solidFill>
                        </a:rPr>
                        <a:t>1</a:t>
                      </a:r>
                      <a:r>
                        <a:rPr kumimoji="1" lang="ja-JP" altLang="en-US" sz="1400" dirty="0">
                          <a:solidFill>
                            <a:schemeClr val="tx1"/>
                          </a:solidFill>
                        </a:rPr>
                        <a:t>月</a:t>
                      </a:r>
                    </a:p>
                  </a:txBody>
                  <a:tcPr/>
                </a:tc>
                <a:tc>
                  <a:txBody>
                    <a:bodyPr/>
                    <a:lstStyle/>
                    <a:p>
                      <a:r>
                        <a:rPr kumimoji="1" lang="ja-JP" altLang="en-US" sz="1400" dirty="0">
                          <a:solidFill>
                            <a:schemeClr val="tx1"/>
                          </a:solidFill>
                        </a:rPr>
                        <a:t>「大阪市立保育所（公設置公営）における医療的ケア児受入れに関するガイドライン」作成。</a:t>
                      </a:r>
                    </a:p>
                  </a:txBody>
                  <a:tcPr/>
                </a:tc>
                <a:extLst>
                  <a:ext uri="{0D108BD9-81ED-4DB2-BD59-A6C34878D82A}">
                    <a16:rowId xmlns:a16="http://schemas.microsoft.com/office/drawing/2014/main" val="1761048002"/>
                  </a:ext>
                </a:extLst>
              </a:tr>
              <a:tr h="339659">
                <a:tc>
                  <a:txBody>
                    <a:bodyPr/>
                    <a:lstStyle/>
                    <a:p>
                      <a:r>
                        <a:rPr kumimoji="1" lang="en-US" altLang="ja-JP" sz="1400" dirty="0">
                          <a:solidFill>
                            <a:schemeClr val="tx1"/>
                          </a:solidFill>
                        </a:rPr>
                        <a:t>2021</a:t>
                      </a:r>
                      <a:r>
                        <a:rPr kumimoji="1" lang="ja-JP" altLang="en-US" sz="1400" dirty="0">
                          <a:solidFill>
                            <a:schemeClr val="tx1"/>
                          </a:solidFill>
                        </a:rPr>
                        <a:t>年　</a:t>
                      </a:r>
                      <a:r>
                        <a:rPr kumimoji="1" lang="en-US" altLang="ja-JP" sz="1400" dirty="0">
                          <a:solidFill>
                            <a:schemeClr val="tx1"/>
                          </a:solidFill>
                        </a:rPr>
                        <a:t>4</a:t>
                      </a:r>
                      <a:r>
                        <a:rPr kumimoji="1" lang="ja-JP" altLang="en-US" sz="1400" dirty="0">
                          <a:solidFill>
                            <a:schemeClr val="tx1"/>
                          </a:solidFill>
                        </a:rPr>
                        <a:t>月</a:t>
                      </a:r>
                    </a:p>
                  </a:txBody>
                  <a:tcPr/>
                </a:tc>
                <a:tc>
                  <a:txBody>
                    <a:bodyPr/>
                    <a:lstStyle/>
                    <a:p>
                      <a:r>
                        <a:rPr kumimoji="1" lang="ja-JP" altLang="en-US" sz="1400" dirty="0">
                          <a:solidFill>
                            <a:schemeClr val="tx1"/>
                          </a:solidFill>
                        </a:rPr>
                        <a:t>「医療的ケア児対応看護師体制強化事業」を新設し、民間保育施設等の受入れ強化を図る。</a:t>
                      </a:r>
                    </a:p>
                  </a:txBody>
                  <a:tcPr/>
                </a:tc>
                <a:extLst>
                  <a:ext uri="{0D108BD9-81ED-4DB2-BD59-A6C34878D82A}">
                    <a16:rowId xmlns:a16="http://schemas.microsoft.com/office/drawing/2014/main" val="1653974496"/>
                  </a:ext>
                </a:extLst>
              </a:tr>
            </a:tbl>
          </a:graphicData>
        </a:graphic>
      </p:graphicFrame>
      <p:cxnSp>
        <p:nvCxnSpPr>
          <p:cNvPr id="9" name="直線コネクタ 8"/>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139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140756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40" name="角丸四角形 39"/>
          <p:cNvSpPr/>
          <p:nvPr/>
        </p:nvSpPr>
        <p:spPr bwMode="auto">
          <a:xfrm>
            <a:off x="270457" y="782156"/>
            <a:ext cx="8603088" cy="5527204"/>
          </a:xfrm>
          <a:prstGeom prst="roundRect">
            <a:avLst>
              <a:gd name="adj" fmla="val 2867"/>
            </a:avLst>
          </a:prstGeom>
          <a:solidFill>
            <a:schemeClr val="bg1"/>
          </a:solidFill>
          <a:ln w="9525">
            <a:noFill/>
            <a:miter lim="800000"/>
            <a:headEnd/>
            <a:tailEnd/>
          </a:ln>
          <a:effectLst/>
        </p:spPr>
        <p:txBody>
          <a:bodyPr wrap="square" rtlCol="0" anchor="t" anchorCtr="0"/>
          <a:lstStyle/>
          <a:p>
            <a:r>
              <a:rPr lang="ja-JP" altLang="en-US" sz="1400" b="1" dirty="0">
                <a:latin typeface="Meiryo UI" panose="020B0604030504040204" pitchFamily="50" charset="-128"/>
                <a:ea typeface="Meiryo UI" panose="020B0604030504040204" pitchFamily="50" charset="-128"/>
              </a:rPr>
              <a:t>＜改革前の施策・状況＞</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国</a:t>
            </a:r>
            <a:r>
              <a:rPr lang="en-US" altLang="ja-JP"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・国においては、教育基本法改正で、幼児教育の重要性に鑑み、国や地方公共団体がその振興に努めるべきことを</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新たに規定。（</a:t>
            </a:r>
            <a:r>
              <a:rPr lang="en-US" altLang="ja-JP" sz="1400" dirty="0">
                <a:latin typeface="Meiryo UI" panose="020B0604030504040204" pitchFamily="50" charset="-128"/>
                <a:ea typeface="Meiryo UI" panose="020B0604030504040204" pitchFamily="50" charset="-128"/>
              </a:rPr>
              <a:t>2006</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月施行）</a:t>
            </a:r>
          </a:p>
          <a:p>
            <a:r>
              <a:rPr lang="ja-JP" altLang="en-US" sz="1400" dirty="0">
                <a:latin typeface="Meiryo UI" panose="020B0604030504040204" pitchFamily="50" charset="-128"/>
                <a:ea typeface="Meiryo UI" panose="020B0604030504040204" pitchFamily="50" charset="-128"/>
              </a:rPr>
              <a:t>　 ・海外の現状や調査結果、日本のおかれている現状等をふまえ、将来的な義務教育化も視野に入れ、幼児教育無</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償化を検討し、まずは５歳児を対象として、段階的に取り組むこととしてたが、５歳児無償化の実現には至っていな</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かった。</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大阪市</a:t>
            </a:r>
            <a:r>
              <a:rPr lang="en-US" altLang="ja-JP" sz="1400" dirty="0">
                <a:latin typeface="Meiryo UI" panose="020B0604030504040204" pitchFamily="50" charset="-128"/>
                <a:ea typeface="Meiryo UI" panose="020B0604030504040204" pitchFamily="50" charset="-128"/>
              </a:rPr>
              <a:t>】 </a:t>
            </a:r>
          </a:p>
          <a:p>
            <a:r>
              <a:rPr lang="ja-JP" altLang="en-US" sz="1400" dirty="0">
                <a:latin typeface="Meiryo UI" panose="020B0604030504040204" pitchFamily="50" charset="-128"/>
                <a:ea typeface="Meiryo UI" panose="020B0604030504040204" pitchFamily="50" charset="-128"/>
              </a:rPr>
              <a:t> 　・大阪市のこどもの学力は、全国学力・学習状況調査で平均正答率が全国平均を下回っており、改善傾向にはあ   </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るが、教育の充実が必要。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・小学校に入学したばかりの児童が、「教員の話を聞かない」、「授業中に座っていられない」などの「小１プロブレム」</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が全国的な問題となっており、市においても取組が必要。</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sp>
        <p:nvSpPr>
          <p:cNvPr id="18" name="角丸四角形 17"/>
          <p:cNvSpPr/>
          <p:nvPr/>
        </p:nvSpPr>
        <p:spPr>
          <a:xfrm>
            <a:off x="3149600" y="232229"/>
            <a:ext cx="5680618" cy="389356"/>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660" b="1" dirty="0">
                <a:latin typeface="Meiryo UI" panose="020B0604030504040204" pitchFamily="50" charset="-128"/>
                <a:ea typeface="Meiryo UI" panose="020B0604030504040204" pitchFamily="50" charset="-128"/>
              </a:rPr>
              <a:t>　（３）教育無償化（幼児教育）（大阪市）</a:t>
            </a: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197887" y="266053"/>
            <a:ext cx="2274982" cy="400110"/>
          </a:xfrm>
          <a:prstGeom prst="rect">
            <a:avLst/>
          </a:prstGeom>
          <a:noFill/>
        </p:spPr>
        <p:txBody>
          <a:bodyPr wrap="none" rtlCol="0">
            <a:spAutoFit/>
          </a:bodyPr>
          <a:lstStyle/>
          <a:p>
            <a:r>
              <a:rPr lang="en-US" altLang="ja-JP" sz="2000" dirty="0">
                <a:latin typeface="Meiryo UI" panose="020B0604030504040204" pitchFamily="50" charset="-128"/>
                <a:ea typeface="Meiryo UI" panose="020B0604030504040204" pitchFamily="50" charset="-128"/>
              </a:rPr>
              <a:t>5.</a:t>
            </a:r>
            <a:r>
              <a:rPr lang="ja-JP" altLang="en-US" sz="2000" dirty="0">
                <a:latin typeface="Meiryo UI" panose="020B0604030504040204" pitchFamily="50" charset="-128"/>
                <a:ea typeface="Meiryo UI" panose="020B0604030504040204" pitchFamily="50" charset="-128"/>
              </a:rPr>
              <a:t>　主な改革取組　</a:t>
            </a:r>
            <a:endParaRPr kumimoji="1" lang="ja-JP" altLang="en-US" sz="2000" dirty="0">
              <a:latin typeface="Meiryo UI" panose="020B0604030504040204" pitchFamily="50" charset="-128"/>
              <a:ea typeface="Meiryo UI" panose="020B0604030504040204" pitchFamily="50" charset="-128"/>
            </a:endParaRPr>
          </a:p>
        </p:txBody>
      </p:sp>
      <p:sp>
        <p:nvSpPr>
          <p:cNvPr id="16" name="フローチャート: 組合せ 15"/>
          <p:cNvSpPr/>
          <p:nvPr/>
        </p:nvSpPr>
        <p:spPr>
          <a:xfrm>
            <a:off x="2103997" y="6418593"/>
            <a:ext cx="5056094" cy="253550"/>
          </a:xfrm>
          <a:prstGeom prst="flowChartMerge">
            <a:avLst/>
          </a:prstGeom>
          <a:solidFill>
            <a:srgbClr val="FF66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endParaRPr lang="ja-JP" altLang="en-US" sz="1015" dirty="0">
              <a:solidFill>
                <a:schemeClr val="tx1"/>
              </a:solidFill>
              <a:ea typeface="Meiryo UI" panose="020B0604030504040204" pitchFamily="50" charset="-128"/>
            </a:endParaRPr>
          </a:p>
        </p:txBody>
      </p:sp>
      <p:sp>
        <p:nvSpPr>
          <p:cNvPr id="23" name="テキスト ボックス 12"/>
          <p:cNvSpPr txBox="1">
            <a:spLocks noChangeArrowheads="1"/>
          </p:cNvSpPr>
          <p:nvPr/>
        </p:nvSpPr>
        <p:spPr bwMode="auto">
          <a:xfrm>
            <a:off x="424422" y="2370600"/>
            <a:ext cx="21127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ja-JP" sz="1400" u="sng" dirty="0">
                <a:solidFill>
                  <a:srgbClr val="000000"/>
                </a:solidFill>
                <a:latin typeface="Meiryo UI" panose="020B0604030504040204" pitchFamily="50" charset="-128"/>
                <a:ea typeface="Meiryo UI" panose="020B0604030504040204" pitchFamily="50" charset="-128"/>
              </a:rPr>
              <a:t>【</a:t>
            </a:r>
            <a:r>
              <a:rPr lang="ja-JP" altLang="en-US" sz="1400" u="sng" dirty="0">
                <a:solidFill>
                  <a:srgbClr val="000000"/>
                </a:solidFill>
                <a:latin typeface="Meiryo UI" panose="020B0604030504040204" pitchFamily="50" charset="-128"/>
                <a:ea typeface="Meiryo UI" panose="020B0604030504040204" pitchFamily="50" charset="-128"/>
              </a:rPr>
              <a:t>諸外国の学校制度</a:t>
            </a:r>
            <a:r>
              <a:rPr lang="en-US" altLang="ja-JP" sz="1400" u="sng" dirty="0">
                <a:solidFill>
                  <a:srgbClr val="000000"/>
                </a:solidFill>
                <a:latin typeface="Meiryo UI" panose="020B0604030504040204" pitchFamily="50" charset="-128"/>
                <a:ea typeface="Meiryo UI" panose="020B0604030504040204" pitchFamily="50" charset="-128"/>
              </a:rPr>
              <a:t>】</a:t>
            </a:r>
          </a:p>
        </p:txBody>
      </p:sp>
      <p:pic>
        <p:nvPicPr>
          <p:cNvPr id="3" name="図 2"/>
          <p:cNvPicPr>
            <a:picLocks noChangeAspect="1"/>
          </p:cNvPicPr>
          <p:nvPr/>
        </p:nvPicPr>
        <p:blipFill>
          <a:blip r:embed="rId3"/>
          <a:stretch>
            <a:fillRect/>
          </a:stretch>
        </p:blipFill>
        <p:spPr>
          <a:xfrm>
            <a:off x="448608" y="2670063"/>
            <a:ext cx="5782374" cy="2437514"/>
          </a:xfrm>
          <a:prstGeom prst="rect">
            <a:avLst/>
          </a:prstGeom>
        </p:spPr>
      </p:pic>
      <p:sp>
        <p:nvSpPr>
          <p:cNvPr id="25" name="テキスト ボックス 12"/>
          <p:cNvSpPr txBox="1">
            <a:spLocks noChangeArrowheads="1"/>
          </p:cNvSpPr>
          <p:nvPr/>
        </p:nvSpPr>
        <p:spPr bwMode="auto">
          <a:xfrm>
            <a:off x="2166553" y="2438287"/>
            <a:ext cx="34798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ja-JP" sz="900" dirty="0">
                <a:solidFill>
                  <a:srgbClr val="000000"/>
                </a:solidFill>
                <a:latin typeface="Meiryo UI" panose="020B0604030504040204" pitchFamily="50" charset="-128"/>
                <a:ea typeface="Meiryo UI" panose="020B0604030504040204" pitchFamily="50" charset="-128"/>
              </a:rPr>
              <a:t>【</a:t>
            </a:r>
            <a:r>
              <a:rPr lang="ja-JP" altLang="en-US" sz="900" dirty="0">
                <a:solidFill>
                  <a:srgbClr val="000000"/>
                </a:solidFill>
                <a:latin typeface="Meiryo UI" panose="020B0604030504040204" pitchFamily="50" charset="-128"/>
                <a:ea typeface="Meiryo UI" panose="020B0604030504040204" pitchFamily="50" charset="-128"/>
              </a:rPr>
              <a:t>資料：第</a:t>
            </a:r>
            <a:r>
              <a:rPr lang="en-US" altLang="ja-JP" sz="900" dirty="0">
                <a:solidFill>
                  <a:srgbClr val="000000"/>
                </a:solidFill>
                <a:latin typeface="Meiryo UI" panose="020B0604030504040204" pitchFamily="50" charset="-128"/>
                <a:ea typeface="Meiryo UI" panose="020B0604030504040204" pitchFamily="50" charset="-128"/>
              </a:rPr>
              <a:t>14</a:t>
            </a:r>
            <a:r>
              <a:rPr lang="ja-JP" altLang="en-US" sz="900" dirty="0">
                <a:solidFill>
                  <a:srgbClr val="000000"/>
                </a:solidFill>
                <a:latin typeface="Meiryo UI" panose="020B0604030504040204" pitchFamily="50" charset="-128"/>
                <a:ea typeface="Meiryo UI" panose="020B0604030504040204" pitchFamily="50" charset="-128"/>
              </a:rPr>
              <a:t>回教育再生実行会議（</a:t>
            </a:r>
            <a:r>
              <a:rPr lang="en-US" altLang="ja-JP" sz="900" dirty="0">
                <a:solidFill>
                  <a:srgbClr val="000000"/>
                </a:solidFill>
                <a:latin typeface="Meiryo UI" panose="020B0604030504040204" pitchFamily="50" charset="-128"/>
                <a:ea typeface="Meiryo UI" panose="020B0604030504040204" pitchFamily="50" charset="-128"/>
              </a:rPr>
              <a:t>25</a:t>
            </a:r>
            <a:r>
              <a:rPr lang="ja-JP" altLang="en-US" sz="900" dirty="0">
                <a:solidFill>
                  <a:srgbClr val="000000"/>
                </a:solidFill>
                <a:latin typeface="Meiryo UI" panose="020B0604030504040204" pitchFamily="50" charset="-128"/>
                <a:ea typeface="Meiryo UI" panose="020B0604030504040204" pitchFamily="50" charset="-128"/>
              </a:rPr>
              <a:t>・</a:t>
            </a:r>
            <a:r>
              <a:rPr lang="en-US" altLang="ja-JP" sz="900" dirty="0">
                <a:solidFill>
                  <a:srgbClr val="000000"/>
                </a:solidFill>
                <a:latin typeface="Meiryo UI" panose="020B0604030504040204" pitchFamily="50" charset="-128"/>
                <a:ea typeface="Meiryo UI" panose="020B0604030504040204" pitchFamily="50" charset="-128"/>
              </a:rPr>
              <a:t>10</a:t>
            </a:r>
            <a:r>
              <a:rPr lang="ja-JP" altLang="en-US" sz="900" dirty="0">
                <a:solidFill>
                  <a:srgbClr val="000000"/>
                </a:solidFill>
                <a:latin typeface="Meiryo UI" panose="020B0604030504040204" pitchFamily="50" charset="-128"/>
                <a:ea typeface="Meiryo UI" panose="020B0604030504040204" pitchFamily="50" charset="-128"/>
              </a:rPr>
              <a:t>・</a:t>
            </a:r>
            <a:r>
              <a:rPr lang="en-US" altLang="ja-JP" sz="900" dirty="0">
                <a:solidFill>
                  <a:srgbClr val="000000"/>
                </a:solidFill>
                <a:latin typeface="Meiryo UI" panose="020B0604030504040204" pitchFamily="50" charset="-128"/>
                <a:ea typeface="Meiryo UI" panose="020B0604030504040204" pitchFamily="50" charset="-128"/>
              </a:rPr>
              <a:t>31</a:t>
            </a:r>
            <a:r>
              <a:rPr lang="ja-JP" altLang="en-US" sz="900" dirty="0">
                <a:solidFill>
                  <a:srgbClr val="000000"/>
                </a:solidFill>
                <a:latin typeface="Meiryo UI" panose="020B0604030504040204" pitchFamily="50" charset="-128"/>
                <a:ea typeface="Meiryo UI" panose="020B0604030504040204" pitchFamily="50" charset="-128"/>
              </a:rPr>
              <a:t>））資料より作成</a:t>
            </a:r>
            <a:r>
              <a:rPr lang="en-US" altLang="ja-JP" sz="900" dirty="0">
                <a:solidFill>
                  <a:srgbClr val="000000"/>
                </a:solidFill>
                <a:latin typeface="Meiryo UI" panose="020B0604030504040204" pitchFamily="50" charset="-128"/>
                <a:ea typeface="Meiryo UI" panose="020B0604030504040204" pitchFamily="50" charset="-128"/>
              </a:rPr>
              <a:t>】</a:t>
            </a:r>
            <a:r>
              <a:rPr lang="ja-JP" altLang="en-US" sz="900" dirty="0">
                <a:solidFill>
                  <a:srgbClr val="000000"/>
                </a:solidFill>
                <a:latin typeface="Meiryo UI" panose="020B0604030504040204" pitchFamily="50" charset="-128"/>
                <a:ea typeface="Meiryo UI" panose="020B0604030504040204" pitchFamily="50" charset="-128"/>
              </a:rPr>
              <a:t>　 </a:t>
            </a:r>
            <a:endParaRPr lang="en-US" altLang="ja-JP" sz="900" dirty="0">
              <a:solidFill>
                <a:srgbClr val="000000"/>
              </a:solidFill>
              <a:latin typeface="Meiryo UI" panose="020B0604030504040204" pitchFamily="50" charset="-128"/>
              <a:ea typeface="Meiryo UI" panose="020B0604030504040204" pitchFamily="50" charset="-128"/>
            </a:endParaRPr>
          </a:p>
        </p:txBody>
      </p:sp>
      <p:sp>
        <p:nvSpPr>
          <p:cNvPr id="26" name="テキスト ボックス 9"/>
          <p:cNvSpPr txBox="1">
            <a:spLocks noChangeArrowheads="1"/>
          </p:cNvSpPr>
          <p:nvPr/>
        </p:nvSpPr>
        <p:spPr bwMode="auto">
          <a:xfrm>
            <a:off x="6216767" y="2378038"/>
            <a:ext cx="19270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ja-JP" sz="1400" u="sng"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海外における調査</a:t>
            </a:r>
            <a:r>
              <a:rPr lang="en-US" altLang="ja-JP" sz="1400" u="sng" dirty="0">
                <a:latin typeface="Meiryo UI" panose="020B0604030504040204" pitchFamily="50" charset="-128"/>
                <a:ea typeface="Meiryo UI" panose="020B0604030504040204" pitchFamily="50" charset="-128"/>
              </a:rPr>
              <a:t>】</a:t>
            </a:r>
            <a:endParaRPr lang="ja-JP" altLang="en-US" sz="1400" u="sng" dirty="0">
              <a:latin typeface="Meiryo UI" panose="020B0604030504040204" pitchFamily="50" charset="-128"/>
              <a:ea typeface="Meiryo UI" panose="020B0604030504040204" pitchFamily="50" charset="-128"/>
            </a:endParaRPr>
          </a:p>
        </p:txBody>
      </p:sp>
      <p:sp>
        <p:nvSpPr>
          <p:cNvPr id="4" name="正方形/長方形 3"/>
          <p:cNvSpPr/>
          <p:nvPr/>
        </p:nvSpPr>
        <p:spPr>
          <a:xfrm>
            <a:off x="6335486" y="2590148"/>
            <a:ext cx="2566466" cy="1569660"/>
          </a:xfrm>
          <a:prstGeom prst="rect">
            <a:avLst/>
          </a:prstGeom>
        </p:spPr>
        <p:txBody>
          <a:bodyPr wrap="square">
            <a:spAutoFit/>
          </a:bodyPr>
          <a:lstStyle/>
          <a:p>
            <a:pPr>
              <a:defRPr/>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ペリー就学前計画</a:t>
            </a:r>
            <a:r>
              <a:rPr lang="en-US" altLang="ja-JP" sz="1200" dirty="0">
                <a:latin typeface="Meiryo UI" panose="020B0604030504040204" pitchFamily="50" charset="-128"/>
                <a:ea typeface="Meiryo UI" panose="020B0604030504040204" pitchFamily="50" charset="-128"/>
              </a:rPr>
              <a:t>】</a:t>
            </a:r>
          </a:p>
          <a:p>
            <a:pPr>
              <a:defRPr/>
            </a:pPr>
            <a:r>
              <a:rPr lang="en-US" altLang="ja-JP" sz="1200" dirty="0">
                <a:latin typeface="Meiryo UI" panose="020B0604030504040204" pitchFamily="50" charset="-128"/>
                <a:ea typeface="Meiryo UI" panose="020B0604030504040204" pitchFamily="50" charset="-128"/>
              </a:rPr>
              <a:t> </a:t>
            </a:r>
            <a:r>
              <a:rPr lang="en-US" altLang="ja-JP" sz="1200" dirty="0"/>
              <a:t>Heckman and Masterov (2007) </a:t>
            </a:r>
          </a:p>
          <a:p>
            <a:pPr>
              <a:defRPr/>
            </a:pPr>
            <a:r>
              <a:rPr lang="ja-JP" altLang="en-US" sz="1200" dirty="0">
                <a:latin typeface="Meiryo UI" panose="020B0604030504040204" pitchFamily="50" charset="-128"/>
                <a:ea typeface="Meiryo UI" panose="020B0604030504040204" pitchFamily="50" charset="-128"/>
              </a:rPr>
              <a:t>・幼児期の教育は生涯にわたる学習の</a:t>
            </a:r>
            <a:endParaRPr lang="en-US" altLang="ja-JP" sz="1200" dirty="0">
              <a:latin typeface="Meiryo UI" panose="020B0604030504040204" pitchFamily="50" charset="-128"/>
              <a:ea typeface="Meiryo UI" panose="020B0604030504040204" pitchFamily="50" charset="-128"/>
            </a:endParaRPr>
          </a:p>
          <a:p>
            <a:pPr>
              <a:defRPr/>
            </a:pP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基礎を形成するものである。</a:t>
            </a:r>
            <a:endParaRPr lang="en-US" altLang="ja-JP" sz="1200" dirty="0">
              <a:latin typeface="Meiryo UI" panose="020B0604030504040204" pitchFamily="50" charset="-128"/>
              <a:ea typeface="Meiryo UI" panose="020B0604030504040204" pitchFamily="50" charset="-128"/>
            </a:endParaRPr>
          </a:p>
          <a:p>
            <a:pPr>
              <a:defRPr/>
            </a:pPr>
            <a:r>
              <a:rPr lang="ja-JP" altLang="en-US" sz="1200" dirty="0">
                <a:latin typeface="Meiryo UI" panose="020B0604030504040204" pitchFamily="50" charset="-128"/>
                <a:ea typeface="Meiryo UI" panose="020B0604030504040204" pitchFamily="50" charset="-128"/>
              </a:rPr>
              <a:t>・質の高い幼児教育を受けることにより、</a:t>
            </a:r>
            <a:endParaRPr lang="en-US" altLang="ja-JP" sz="1200" dirty="0">
              <a:latin typeface="Meiryo UI" panose="020B0604030504040204" pitchFamily="50" charset="-128"/>
              <a:ea typeface="Meiryo UI" panose="020B0604030504040204" pitchFamily="50" charset="-128"/>
            </a:endParaRPr>
          </a:p>
          <a:p>
            <a:pPr>
              <a:defRPr/>
            </a:pP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その後の学力の向上や、将来の所得</a:t>
            </a:r>
            <a:endParaRPr lang="en-US" altLang="ja-JP" sz="1200" dirty="0">
              <a:latin typeface="Meiryo UI" panose="020B0604030504040204" pitchFamily="50" charset="-128"/>
              <a:ea typeface="Meiryo UI" panose="020B0604030504040204" pitchFamily="50" charset="-128"/>
            </a:endParaRPr>
          </a:p>
          <a:p>
            <a:pPr>
              <a:defRPr/>
            </a:pP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向上、逮捕歴の低下等につながるとい</a:t>
            </a:r>
            <a:endParaRPr lang="en-US" altLang="ja-JP" sz="1200" dirty="0">
              <a:latin typeface="Meiryo UI" panose="020B0604030504040204" pitchFamily="50" charset="-128"/>
              <a:ea typeface="Meiryo UI" panose="020B0604030504040204" pitchFamily="50" charset="-128"/>
            </a:endParaRPr>
          </a:p>
          <a:p>
            <a:pPr>
              <a:defRPr/>
            </a:pP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う調査結果が示されている。</a:t>
            </a:r>
            <a:endParaRPr lang="en-US" altLang="ja-JP" sz="1200" dirty="0">
              <a:latin typeface="Meiryo UI" panose="020B0604030504040204" pitchFamily="50" charset="-128"/>
              <a:ea typeface="Meiryo UI" panose="020B0604030504040204" pitchFamily="50" charset="-128"/>
            </a:endParaRPr>
          </a:p>
        </p:txBody>
      </p:sp>
      <p:sp>
        <p:nvSpPr>
          <p:cNvPr id="29" name="テキスト ボックス 1"/>
          <p:cNvSpPr txBox="1">
            <a:spLocks noChangeArrowheads="1"/>
          </p:cNvSpPr>
          <p:nvPr/>
        </p:nvSpPr>
        <p:spPr bwMode="auto">
          <a:xfrm>
            <a:off x="6387737" y="4070836"/>
            <a:ext cx="21926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「ペリー就学前計画」とは、</a:t>
            </a:r>
            <a:r>
              <a:rPr lang="en-US" altLang="ja-JP" sz="900" dirty="0">
                <a:latin typeface="Meiryo UI" panose="020B0604030504040204" pitchFamily="50" charset="-128"/>
                <a:ea typeface="Meiryo UI" panose="020B0604030504040204" pitchFamily="50" charset="-128"/>
              </a:rPr>
              <a:t>1960</a:t>
            </a:r>
            <a:r>
              <a:rPr lang="ja-JP" altLang="en-US" sz="900" dirty="0">
                <a:latin typeface="Meiryo UI" panose="020B0604030504040204" pitchFamily="50" charset="-128"/>
                <a:ea typeface="Meiryo UI" panose="020B0604030504040204" pitchFamily="50" charset="-128"/>
              </a:rPr>
              <a:t>年代のアメリカ・ミシガン州において、低所得層アフリカ系アメリカ人３歳児で、学校教育上の「リスクが高い」と判定された子供を対象に、一部に質の高い幼児教育を提供し、その後約</a:t>
            </a:r>
            <a:r>
              <a:rPr lang="en-US" altLang="ja-JP" sz="900" dirty="0">
                <a:latin typeface="Meiryo UI" panose="020B0604030504040204" pitchFamily="50" charset="-128"/>
                <a:ea typeface="Meiryo UI" panose="020B0604030504040204" pitchFamily="50" charset="-128"/>
              </a:rPr>
              <a:t>40</a:t>
            </a:r>
            <a:r>
              <a:rPr lang="ja-JP" altLang="en-US" sz="900" dirty="0">
                <a:latin typeface="Meiryo UI" panose="020B0604030504040204" pitchFamily="50" charset="-128"/>
                <a:ea typeface="Meiryo UI" panose="020B0604030504040204" pitchFamily="50" charset="-128"/>
              </a:rPr>
              <a:t>年にわたり追跡調査を実施しているもの</a:t>
            </a:r>
          </a:p>
        </p:txBody>
      </p:sp>
      <p:sp>
        <p:nvSpPr>
          <p:cNvPr id="1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140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0886168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3"/>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17" name="角丸四角形 16"/>
          <p:cNvSpPr/>
          <p:nvPr/>
        </p:nvSpPr>
        <p:spPr bwMode="auto">
          <a:xfrm>
            <a:off x="353659" y="742444"/>
            <a:ext cx="8603088" cy="5300632"/>
          </a:xfrm>
          <a:prstGeom prst="roundRect">
            <a:avLst>
              <a:gd name="adj" fmla="val 2867"/>
            </a:avLst>
          </a:prstGeom>
          <a:solidFill>
            <a:schemeClr val="bg1"/>
          </a:solidFill>
          <a:ln w="9525">
            <a:noFill/>
            <a:miter lim="800000"/>
            <a:headEnd/>
            <a:tailEnd/>
          </a:ln>
          <a:effectLst/>
        </p:spPr>
        <p:txBody>
          <a:bodyPr wrap="square" rIns="36000" rtlCol="0" anchor="t" anchorCtr="0"/>
          <a:lstStyle/>
          <a:p>
            <a:pPr>
              <a:lnSpc>
                <a:spcPts val="1900"/>
              </a:lnSpc>
            </a:pPr>
            <a:r>
              <a:rPr lang="ja-JP" altLang="en-US" sz="1400" b="1" dirty="0">
                <a:latin typeface="Meiryo UI" panose="020B0604030504040204" pitchFamily="50" charset="-128"/>
                <a:ea typeface="Meiryo UI" panose="020B0604030504040204" pitchFamily="50" charset="-128"/>
              </a:rPr>
              <a:t>＜改革取組＞</a:t>
            </a:r>
            <a:endParaRPr lang="en-US" altLang="ja-JP" sz="1400" b="1" dirty="0">
              <a:latin typeface="Meiryo UI" panose="020B0604030504040204" pitchFamily="50" charset="-128"/>
              <a:ea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2016</a:t>
            </a:r>
            <a:r>
              <a:rPr lang="ja-JP" altLang="en-US" sz="1400" dirty="0">
                <a:latin typeface="Meiryo UI" panose="020B0604030504040204" pitchFamily="50" charset="-128"/>
                <a:ea typeface="Meiryo UI" panose="020B0604030504040204" pitchFamily="50" charset="-128"/>
              </a:rPr>
              <a:t>年度～　</a:t>
            </a:r>
            <a:r>
              <a:rPr lang="en-US" altLang="ja-JP" sz="1400" b="1" dirty="0">
                <a:latin typeface="Meiryo UI" panose="020B0604030504040204" pitchFamily="50" charset="-128"/>
                <a:ea typeface="Meiryo UI" panose="020B0604030504040204" pitchFamily="50" charset="-128"/>
              </a:rPr>
              <a:t>5</a:t>
            </a:r>
            <a:r>
              <a:rPr lang="ja-JP" altLang="en-US" sz="1400" b="1" dirty="0">
                <a:latin typeface="Meiryo UI" panose="020B0604030504040204" pitchFamily="50" charset="-128"/>
                <a:ea typeface="Meiryo UI" panose="020B0604030504040204" pitchFamily="50" charset="-128"/>
              </a:rPr>
              <a:t>歳児の幼児教育を無償化</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国に先駆けて実施 </a:t>
            </a:r>
            <a:r>
              <a:rPr lang="ja-JP" altLang="en-US" sz="2000" b="1" dirty="0">
                <a:latin typeface="Meiryo UI" panose="020B0604030504040204" pitchFamily="50" charset="-128"/>
                <a:ea typeface="Meiryo UI" panose="020B0604030504040204" pitchFamily="50" charset="-128"/>
              </a:rPr>
              <a:t>政令指定都市初・大阪府内初</a:t>
            </a:r>
            <a:r>
              <a:rPr lang="en-US" altLang="ja-JP" sz="1400" dirty="0">
                <a:latin typeface="Meiryo UI" panose="020B0604030504040204" pitchFamily="50" charset="-128"/>
                <a:ea typeface="Meiryo UI" panose="020B0604030504040204" pitchFamily="50" charset="-128"/>
              </a:rPr>
              <a:t>】</a:t>
            </a:r>
          </a:p>
          <a:p>
            <a:pPr>
              <a:lnSpc>
                <a:spcPts val="1900"/>
              </a:lnSpc>
            </a:pPr>
            <a:r>
              <a:rPr lang="ja-JP" altLang="en-US" sz="1400" dirty="0"/>
              <a:t>　　　　</a:t>
            </a:r>
            <a:endParaRPr lang="en-US" altLang="ja-JP" sz="1400" dirty="0"/>
          </a:p>
          <a:p>
            <a:pPr>
              <a:lnSpc>
                <a:spcPts val="1900"/>
              </a:lnSpc>
            </a:pPr>
            <a:endParaRPr lang="en-US" altLang="ja-JP" sz="1400" dirty="0">
              <a:latin typeface="Meiryo UI" panose="020B0604030504040204" pitchFamily="50" charset="-128"/>
              <a:ea typeface="Meiryo UI" panose="020B0604030504040204" pitchFamily="50" charset="-128"/>
            </a:endParaRPr>
          </a:p>
          <a:p>
            <a:pPr>
              <a:lnSpc>
                <a:spcPts val="1900"/>
              </a:lnSpc>
            </a:pPr>
            <a:endParaRPr lang="en-US" altLang="ja-JP" sz="1400" dirty="0">
              <a:latin typeface="Meiryo UI" panose="020B0604030504040204" pitchFamily="50" charset="-128"/>
              <a:ea typeface="Meiryo UI" panose="020B0604030504040204" pitchFamily="50" charset="-128"/>
            </a:endParaRPr>
          </a:p>
          <a:p>
            <a:pPr>
              <a:lnSpc>
                <a:spcPts val="1900"/>
              </a:lnSpc>
            </a:pPr>
            <a:endParaRPr lang="en-US" altLang="ja-JP" sz="1400" dirty="0">
              <a:latin typeface="Meiryo UI" panose="020B0604030504040204" pitchFamily="50" charset="-128"/>
              <a:ea typeface="Meiryo UI" panose="020B0604030504040204" pitchFamily="50" charset="-128"/>
            </a:endParaRPr>
          </a:p>
          <a:p>
            <a:pPr>
              <a:lnSpc>
                <a:spcPts val="1900"/>
              </a:lnSpc>
            </a:pPr>
            <a:endParaRPr lang="en-US" altLang="ja-JP" sz="1400" dirty="0">
              <a:latin typeface="Meiryo UI" panose="020B0604030504040204" pitchFamily="50" charset="-128"/>
              <a:ea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a:lnSpc>
                <a:spcPts val="1900"/>
              </a:lnSpc>
            </a:pPr>
            <a:endParaRPr lang="en-US" altLang="ja-JP" sz="1400" dirty="0">
              <a:latin typeface="Meiryo UI" panose="020B0604030504040204" pitchFamily="50" charset="-128"/>
              <a:ea typeface="Meiryo UI" panose="020B0604030504040204" pitchFamily="50" charset="-128"/>
            </a:endParaRPr>
          </a:p>
          <a:p>
            <a:pPr>
              <a:lnSpc>
                <a:spcPts val="1900"/>
              </a:lnSpc>
            </a:pPr>
            <a:endParaRPr lang="en-US" altLang="ja-JP" sz="1400" dirty="0">
              <a:latin typeface="Meiryo UI" panose="020B0604030504040204" pitchFamily="50" charset="-128"/>
              <a:ea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2017</a:t>
            </a:r>
            <a:r>
              <a:rPr lang="ja-JP" altLang="en-US" sz="1400" dirty="0">
                <a:latin typeface="Meiryo UI" panose="020B0604030504040204" pitchFamily="50" charset="-128"/>
                <a:ea typeface="Meiryo UI" panose="020B0604030504040204" pitchFamily="50" charset="-128"/>
              </a:rPr>
              <a:t>年度～　</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歳児に拡大、認可外保育施設のこどもも新たに対象に</a:t>
            </a:r>
            <a:endParaRPr lang="en-US" altLang="ja-JP" sz="1400" dirty="0">
              <a:latin typeface="Meiryo UI" panose="020B0604030504040204" pitchFamily="50" charset="-128"/>
              <a:ea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rPr>
              <a:t>年度～　</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歳児も対象に拡大（</a:t>
            </a:r>
            <a:r>
              <a:rPr lang="en-US" altLang="ja-JP" sz="1400" b="1" dirty="0">
                <a:latin typeface="Meiryo UI" panose="020B0604030504040204" pitchFamily="50" charset="-128"/>
                <a:ea typeface="Meiryo UI" panose="020B0604030504040204" pitchFamily="50" charset="-128"/>
              </a:rPr>
              <a:t>10</a:t>
            </a:r>
            <a:r>
              <a:rPr lang="ja-JP" altLang="en-US" sz="1400" b="1" dirty="0">
                <a:latin typeface="Meiryo UI" panose="020B0604030504040204" pitchFamily="50" charset="-128"/>
                <a:ea typeface="Meiryo UI" panose="020B0604030504040204" pitchFamily="50" charset="-128"/>
              </a:rPr>
              <a:t>月より、国制度開始）</a:t>
            </a:r>
            <a:endParaRPr lang="en-US" altLang="ja-JP" sz="1400" b="1" dirty="0">
              <a:latin typeface="Meiryo UI" panose="020B0604030504040204" pitchFamily="50" charset="-128"/>
              <a:ea typeface="Meiryo UI" panose="020B0604030504040204" pitchFamily="50" charset="-128"/>
            </a:endParaRPr>
          </a:p>
          <a:p>
            <a:pPr>
              <a:lnSpc>
                <a:spcPts val="1900"/>
              </a:lnSpc>
            </a:pPr>
            <a:r>
              <a:rPr lang="en-US" altLang="ja-JP" sz="1400" dirty="0">
                <a:latin typeface="Meiryo UI" panose="020B0604030504040204" pitchFamily="50" charset="-128"/>
                <a:ea typeface="Meiryo UI" panose="020B0604030504040204" pitchFamily="50" charset="-128"/>
              </a:rPr>
              <a:t>                    </a:t>
            </a:r>
          </a:p>
          <a:p>
            <a:pPr>
              <a:lnSpc>
                <a:spcPts val="1900"/>
              </a:lnSpc>
            </a:pPr>
            <a:endParaRPr lang="en-US" altLang="ja-JP" sz="1400" dirty="0">
              <a:latin typeface="Meiryo UI" panose="020B0604030504040204" pitchFamily="50" charset="-128"/>
              <a:ea typeface="Meiryo UI" panose="020B0604030504040204" pitchFamily="50" charset="-128"/>
            </a:endParaRPr>
          </a:p>
          <a:p>
            <a:pPr>
              <a:lnSpc>
                <a:spcPts val="1900"/>
              </a:lnSpc>
            </a:pPr>
            <a:endParaRPr lang="en-US" altLang="ja-JP" sz="1400" dirty="0">
              <a:latin typeface="Meiryo UI" panose="020B0604030504040204" pitchFamily="50" charset="-128"/>
              <a:ea typeface="Meiryo UI" panose="020B0604030504040204" pitchFamily="50" charset="-128"/>
            </a:endParaRPr>
          </a:p>
          <a:p>
            <a:pPr>
              <a:lnSpc>
                <a:spcPts val="1900"/>
              </a:lnSpc>
            </a:pPr>
            <a:endParaRPr lang="en-US" altLang="ja-JP" sz="1400" dirty="0">
              <a:latin typeface="Meiryo UI" panose="020B0604030504040204" pitchFamily="50" charset="-128"/>
              <a:ea typeface="Meiryo UI" panose="020B0604030504040204" pitchFamily="50" charset="-128"/>
            </a:endParaRPr>
          </a:p>
          <a:p>
            <a:pPr>
              <a:lnSpc>
                <a:spcPts val="1900"/>
              </a:lnSpc>
            </a:pPr>
            <a:endParaRPr lang="en-US" altLang="ja-JP" sz="1400" dirty="0">
              <a:latin typeface="Meiryo UI" panose="020B0604030504040204" pitchFamily="50" charset="-128"/>
              <a:ea typeface="Meiryo UI" panose="020B0604030504040204" pitchFamily="50" charset="-128"/>
            </a:endParaRPr>
          </a:p>
          <a:p>
            <a:pPr>
              <a:lnSpc>
                <a:spcPts val="1900"/>
              </a:lnSpc>
            </a:pPr>
            <a:endParaRPr lang="en-US" altLang="ja-JP" sz="1400" dirty="0">
              <a:latin typeface="Meiryo UI" panose="020B0604030504040204" pitchFamily="50" charset="-128"/>
              <a:ea typeface="Meiryo UI" panose="020B0604030504040204" pitchFamily="50" charset="-128"/>
            </a:endParaRPr>
          </a:p>
          <a:p>
            <a:pPr>
              <a:lnSpc>
                <a:spcPts val="1900"/>
              </a:lnSpc>
            </a:pPr>
            <a:endParaRPr lang="en-US" altLang="ja-JP" sz="1400" dirty="0">
              <a:latin typeface="Meiryo UI" panose="020B0604030504040204" pitchFamily="50" charset="-128"/>
              <a:ea typeface="Meiryo UI" panose="020B0604030504040204" pitchFamily="50" charset="-128"/>
            </a:endParaRPr>
          </a:p>
          <a:p>
            <a:pPr>
              <a:lnSpc>
                <a:spcPts val="1900"/>
              </a:lnSpc>
            </a:pPr>
            <a:endParaRPr lang="en-US" altLang="ja-JP" sz="1400" dirty="0">
              <a:latin typeface="Meiryo UI" panose="020B0604030504040204" pitchFamily="50" charset="-128"/>
              <a:ea typeface="Meiryo UI" panose="020B0604030504040204" pitchFamily="50" charset="-128"/>
            </a:endParaRPr>
          </a:p>
          <a:p>
            <a:pPr>
              <a:lnSpc>
                <a:spcPts val="1900"/>
              </a:lnSpc>
            </a:pPr>
            <a:r>
              <a:rPr lang="en-US" altLang="ja-JP" sz="1400" dirty="0">
                <a:latin typeface="Meiryo UI" panose="020B0604030504040204" pitchFamily="50" charset="-128"/>
                <a:ea typeface="Meiryo UI" panose="020B0604030504040204" pitchFamily="50" charset="-128"/>
              </a:rPr>
              <a:t>                     </a:t>
            </a:r>
          </a:p>
          <a:p>
            <a:pPr>
              <a:lnSpc>
                <a:spcPts val="1900"/>
              </a:lnSpc>
              <a:tabLst>
                <a:tab pos="1076325" algn="l"/>
                <a:tab pos="1250950" algn="l"/>
              </a:tabLst>
            </a:pPr>
            <a:endParaRPr lang="en-US" altLang="ja-JP" sz="14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635182" y="1335026"/>
            <a:ext cx="8077744" cy="1705595"/>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square" lIns="33231" tIns="0" rIns="33231" bIns="0" rtlCol="0">
            <a:spAutoFit/>
          </a:bodyPr>
          <a:lstStyle/>
          <a:p>
            <a:pPr>
              <a:lnSpc>
                <a:spcPts val="1900"/>
              </a:lnSpc>
            </a:pPr>
            <a:r>
              <a:rPr lang="ja-JP" altLang="en-US" sz="1400" dirty="0">
                <a:latin typeface="Meiryo UI" panose="020B0604030504040204" pitchFamily="50" charset="-128"/>
                <a:ea typeface="Meiryo UI" panose="020B0604030504040204" pitchFamily="50" charset="-128"/>
              </a:rPr>
              <a:t>＜大阪市における無償化の考え方＞</a:t>
            </a:r>
            <a:endParaRPr lang="en-US" altLang="ja-JP" sz="1400" dirty="0">
              <a:latin typeface="Meiryo UI" panose="020B0604030504040204" pitchFamily="50" charset="-128"/>
              <a:ea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rPr>
              <a:t>　　①こ</a:t>
            </a:r>
            <a:r>
              <a:rPr lang="ja-JP" altLang="ja-JP" sz="1400" dirty="0">
                <a:latin typeface="Meiryo UI" panose="020B0604030504040204" pitchFamily="50" charset="-128"/>
                <a:ea typeface="Meiryo UI" panose="020B0604030504040204" pitchFamily="50" charset="-128"/>
              </a:rPr>
              <a:t>どもの教育は、未来への投資</a:t>
            </a:r>
            <a:r>
              <a:rPr lang="ja-JP" altLang="en-US" sz="1400" dirty="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無償化は、幼児教育を最も重要な分野と</a:t>
            </a:r>
            <a:r>
              <a:rPr lang="ja-JP" altLang="en-US" sz="1400" dirty="0">
                <a:latin typeface="Meiryo UI" panose="020B0604030504040204" pitchFamily="50" charset="-128"/>
                <a:ea typeface="Meiryo UI" panose="020B0604030504040204" pitchFamily="50" charset="-128"/>
              </a:rPr>
              <a:t>する</a:t>
            </a:r>
            <a:r>
              <a:rPr lang="ja-JP" altLang="ja-JP" sz="1400" dirty="0">
                <a:latin typeface="Meiryo UI" panose="020B0604030504040204" pitchFamily="50" charset="-128"/>
                <a:ea typeface="Meiryo UI" panose="020B0604030504040204" pitchFamily="50" charset="-128"/>
              </a:rPr>
              <a:t>明確な意思表示</a:t>
            </a: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rPr>
              <a:t>　　②</a:t>
            </a:r>
            <a:r>
              <a:rPr lang="ja-JP" altLang="ja-JP" sz="1400" dirty="0">
                <a:latin typeface="Meiryo UI" panose="020B0604030504040204" pitchFamily="50" charset="-128"/>
                <a:ea typeface="Meiryo UI" panose="020B0604030504040204" pitchFamily="50" charset="-128"/>
              </a:rPr>
              <a:t>幼児教育の充実は急務。</a:t>
            </a:r>
            <a:r>
              <a:rPr lang="ja-JP" altLang="en-US" sz="1400" dirty="0">
                <a:latin typeface="Meiryo UI" panose="020B0604030504040204" pitchFamily="50" charset="-128"/>
                <a:ea typeface="Meiryo UI" panose="020B0604030504040204" pitchFamily="50" charset="-128"/>
              </a:rPr>
              <a:t>西日本のリーディング都市である</a:t>
            </a:r>
            <a:r>
              <a:rPr lang="ja-JP" altLang="ja-JP" sz="1400" dirty="0">
                <a:latin typeface="Meiryo UI" panose="020B0604030504040204" pitchFamily="50" charset="-128"/>
                <a:ea typeface="Meiryo UI" panose="020B0604030504040204" pitchFamily="50" charset="-128"/>
              </a:rPr>
              <a:t>大阪市が、</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歳児の</a:t>
            </a:r>
            <a:r>
              <a:rPr lang="ja-JP" altLang="ja-JP" sz="1400" dirty="0">
                <a:latin typeface="Meiryo UI" panose="020B0604030504040204" pitchFamily="50" charset="-128"/>
                <a:ea typeface="Meiryo UI" panose="020B0604030504040204" pitchFamily="50" charset="-128"/>
              </a:rPr>
              <a:t>幼児教育の無償化を</a:t>
            </a:r>
            <a:r>
              <a:rPr lang="ja-JP" altLang="en-US" sz="1400" dirty="0">
                <a:latin typeface="Meiryo UI" panose="020B0604030504040204" pitchFamily="50" charset="-128"/>
                <a:ea typeface="Meiryo UI" panose="020B0604030504040204" pitchFamily="50" charset="-128"/>
              </a:rPr>
              <a:t>国に</a:t>
            </a:r>
            <a:r>
              <a:rPr lang="ja-JP" altLang="ja-JP" sz="1400" dirty="0">
                <a:latin typeface="Meiryo UI" panose="020B0604030504040204" pitchFamily="50" charset="-128"/>
                <a:ea typeface="Meiryo UI" panose="020B0604030504040204" pitchFamily="50" charset="-128"/>
              </a:rPr>
              <a:t>先</a:t>
            </a:r>
            <a:endParaRPr lang="en-US" altLang="ja-JP" sz="1400" dirty="0">
              <a:latin typeface="Meiryo UI" panose="020B0604030504040204" pitchFamily="50" charset="-128"/>
              <a:ea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駆け実施</a:t>
            </a:r>
            <a:r>
              <a:rPr lang="ja-JP" altLang="en-US" sz="1400" dirty="0">
                <a:latin typeface="Meiryo UI" panose="020B0604030504040204" pitchFamily="50" charset="-128"/>
                <a:ea typeface="Meiryo UI" panose="020B0604030504040204" pitchFamily="50" charset="-128"/>
              </a:rPr>
              <a:t>。教育を受ける機会の提供という観点で取り組み、すべてのこどもが等しく教育を受けられる</a:t>
            </a:r>
            <a:r>
              <a:rPr lang="ja-JP" altLang="ja-JP" sz="1400" dirty="0">
                <a:latin typeface="Meiryo UI" panose="020B0604030504040204" pitchFamily="50" charset="-128"/>
                <a:ea typeface="Meiryo UI" panose="020B0604030504040204" pitchFamily="50" charset="-128"/>
              </a:rPr>
              <a:t>環境</a:t>
            </a:r>
            <a:r>
              <a:rPr lang="ja-JP" altLang="en-US" sz="1400" dirty="0">
                <a:latin typeface="Meiryo UI" panose="020B0604030504040204" pitchFamily="50" charset="-128"/>
                <a:ea typeface="Meiryo UI" panose="020B0604030504040204" pitchFamily="50" charset="-128"/>
              </a:rPr>
              <a:t>づく</a:t>
            </a:r>
            <a:endParaRPr lang="en-US" altLang="ja-JP" sz="1400" dirty="0">
              <a:latin typeface="Meiryo UI" panose="020B0604030504040204" pitchFamily="50" charset="-128"/>
              <a:ea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rPr>
              <a:t>　　　 </a:t>
            </a:r>
            <a:r>
              <a:rPr lang="ja-JP" altLang="en-US" sz="1400" dirty="0" err="1">
                <a:latin typeface="Meiryo UI" panose="020B0604030504040204" pitchFamily="50" charset="-128"/>
                <a:ea typeface="Meiryo UI" panose="020B0604030504040204" pitchFamily="50" charset="-128"/>
              </a:rPr>
              <a:t>りを</a:t>
            </a:r>
            <a:r>
              <a:rPr lang="ja-JP" altLang="en-US" sz="1400" dirty="0">
                <a:latin typeface="Meiryo UI" panose="020B0604030504040204" pitchFamily="50" charset="-128"/>
                <a:ea typeface="Meiryo UI" panose="020B0604030504040204" pitchFamily="50" charset="-128"/>
              </a:rPr>
              <a:t>進める。</a:t>
            </a:r>
            <a:endParaRPr lang="en-US" altLang="ja-JP" sz="1400" dirty="0">
              <a:latin typeface="Meiryo UI" panose="020B0604030504040204" pitchFamily="50" charset="-128"/>
              <a:ea typeface="Meiryo UI" panose="020B0604030504040204" pitchFamily="50" charset="-128"/>
            </a:endParaRPr>
          </a:p>
          <a:p>
            <a:pPr>
              <a:lnSpc>
                <a:spcPts val="1900"/>
              </a:lnSpc>
              <a:defRPr/>
            </a:pPr>
            <a:r>
              <a:rPr lang="ja-JP" altLang="en-US" sz="1400" dirty="0">
                <a:latin typeface="Meiryo UI" panose="020B0604030504040204" pitchFamily="50" charset="-128"/>
                <a:ea typeface="Meiryo UI" panose="020B0604030504040204" pitchFamily="50" charset="-128"/>
              </a:rPr>
              <a:t>　　③</a:t>
            </a:r>
            <a:r>
              <a:rPr lang="ja-JP" altLang="ja-JP" sz="1400" dirty="0">
                <a:latin typeface="Meiryo UI" panose="020B0604030504040204" pitchFamily="50" charset="-128"/>
                <a:ea typeface="Meiryo UI" panose="020B0604030504040204" pitchFamily="50" charset="-128"/>
              </a:rPr>
              <a:t>質の高い幼児教育とあわせ、社会全体で</a:t>
            </a:r>
            <a:r>
              <a:rPr lang="ja-JP" altLang="en-US" sz="1400" dirty="0">
                <a:latin typeface="Meiryo UI" panose="020B0604030504040204" pitchFamily="50" charset="-128"/>
                <a:ea typeface="Meiryo UI" panose="020B0604030504040204" pitchFamily="50" charset="-128"/>
              </a:rPr>
              <a:t>こ</a:t>
            </a:r>
            <a:r>
              <a:rPr lang="ja-JP" altLang="ja-JP" sz="1400" dirty="0">
                <a:latin typeface="Meiryo UI" panose="020B0604030504040204" pitchFamily="50" charset="-128"/>
                <a:ea typeface="Meiryo UI" panose="020B0604030504040204" pitchFamily="50" charset="-128"/>
              </a:rPr>
              <a:t>どもの成長を支える環境を構築</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a:lnSpc>
                <a:spcPts val="1900"/>
              </a:lnSpc>
              <a:defRPr/>
            </a:pPr>
            <a:r>
              <a:rPr lang="ja-JP" altLang="en-US" sz="1400" dirty="0">
                <a:latin typeface="Meiryo UI" panose="020B0604030504040204" pitchFamily="50" charset="-128"/>
                <a:ea typeface="Meiryo UI" panose="020B0604030504040204" pitchFamily="50" charset="-128"/>
              </a:rPr>
              <a:t>　　④保護者負担を軽減する側面もあり、</a:t>
            </a:r>
            <a:r>
              <a:rPr lang="ja-JP" altLang="ja-JP" sz="1400" dirty="0">
                <a:latin typeface="Meiryo UI" panose="020B0604030504040204" pitchFamily="50" charset="-128"/>
                <a:ea typeface="Meiryo UI" panose="020B0604030504040204" pitchFamily="50" charset="-128"/>
              </a:rPr>
              <a:t>少子化対策や子育て世帯の定住促進等も期待</a:t>
            </a:r>
            <a:r>
              <a:rPr lang="ja-JP" altLang="en-US" sz="1400" dirty="0">
                <a:latin typeface="Meiryo UI" panose="020B0604030504040204" pitchFamily="50" charset="-128"/>
                <a:ea typeface="Meiryo UI" panose="020B0604030504040204" pitchFamily="50" charset="-128"/>
              </a:rPr>
              <a:t>。</a:t>
            </a:r>
            <a:endParaRPr lang="ja-JP" altLang="ja-JP" sz="1400" dirty="0">
              <a:latin typeface="Meiryo UI" panose="020B0604030504040204" pitchFamily="50" charset="-128"/>
              <a:ea typeface="Meiryo UI" panose="020B0604030504040204" pitchFamily="50" charset="-128"/>
            </a:endParaRPr>
          </a:p>
        </p:txBody>
      </p:sp>
      <p:sp>
        <p:nvSpPr>
          <p:cNvPr id="8" name="角丸四角形 7"/>
          <p:cNvSpPr/>
          <p:nvPr/>
        </p:nvSpPr>
        <p:spPr>
          <a:xfrm>
            <a:off x="3421628" y="261099"/>
            <a:ext cx="5437619" cy="363501"/>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660" dirty="0">
                <a:latin typeface="Meiryo UI" panose="020B0604030504040204" pitchFamily="50" charset="-128"/>
                <a:ea typeface="Meiryo UI" panose="020B0604030504040204" pitchFamily="50" charset="-128"/>
              </a:rPr>
              <a:t>　</a:t>
            </a:r>
            <a:r>
              <a:rPr lang="ja-JP" altLang="en-US" sz="1660" b="1" dirty="0">
                <a:latin typeface="Meiryo UI" panose="020B0604030504040204" pitchFamily="50" charset="-128"/>
                <a:ea typeface="Meiryo UI" panose="020B0604030504040204" pitchFamily="50" charset="-128"/>
              </a:rPr>
              <a:t>　（３）教育無償化（幼児教育）（大阪市）</a:t>
            </a:r>
          </a:p>
        </p:txBody>
      </p:sp>
      <p:sp>
        <p:nvSpPr>
          <p:cNvPr id="10" name="テキスト ボックス 9"/>
          <p:cNvSpPr txBox="1"/>
          <p:nvPr/>
        </p:nvSpPr>
        <p:spPr>
          <a:xfrm>
            <a:off x="270457" y="266053"/>
            <a:ext cx="2274982" cy="400110"/>
          </a:xfrm>
          <a:prstGeom prst="rect">
            <a:avLst/>
          </a:prstGeom>
          <a:noFill/>
        </p:spPr>
        <p:txBody>
          <a:bodyPr wrap="none" rtlCol="0">
            <a:spAutoFit/>
          </a:bodyPr>
          <a:lstStyle/>
          <a:p>
            <a:r>
              <a:rPr lang="en-US" altLang="ja-JP" sz="2000" dirty="0">
                <a:latin typeface="Meiryo UI" panose="020B0604030504040204" pitchFamily="50" charset="-128"/>
                <a:ea typeface="Meiryo UI" panose="020B0604030504040204" pitchFamily="50" charset="-128"/>
              </a:rPr>
              <a:t>5.</a:t>
            </a:r>
            <a:r>
              <a:rPr lang="ja-JP" altLang="en-US" sz="2000" dirty="0">
                <a:latin typeface="Meiryo UI" panose="020B0604030504040204" pitchFamily="50" charset="-128"/>
                <a:ea typeface="Meiryo UI" panose="020B0604030504040204" pitchFamily="50" charset="-128"/>
              </a:rPr>
              <a:t>　主な改革取組　</a:t>
            </a:r>
          </a:p>
        </p:txBody>
      </p:sp>
      <p:cxnSp>
        <p:nvCxnSpPr>
          <p:cNvPr id="11" name="直線コネクタ 10"/>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グループ化 11"/>
          <p:cNvGrpSpPr/>
          <p:nvPr/>
        </p:nvGrpSpPr>
        <p:grpSpPr>
          <a:xfrm>
            <a:off x="2291846" y="3960841"/>
            <a:ext cx="6120775" cy="1976778"/>
            <a:chOff x="700088" y="2735263"/>
            <a:chExt cx="6236741" cy="2357438"/>
          </a:xfrm>
        </p:grpSpPr>
        <p:sp>
          <p:nvSpPr>
            <p:cNvPr id="13" name="角丸四角形 12"/>
            <p:cNvSpPr/>
            <p:nvPr/>
          </p:nvSpPr>
          <p:spPr>
            <a:xfrm>
              <a:off x="2784788" y="3064835"/>
              <a:ext cx="2291530" cy="1966293"/>
            </a:xfrm>
            <a:prstGeom prst="roundRect">
              <a:avLst>
                <a:gd name="adj" fmla="val 5917"/>
              </a:avLst>
            </a:prstGeom>
            <a:solidFill>
              <a:srgbClr val="FFFF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4" name="正方形/長方形 13"/>
            <p:cNvSpPr/>
            <p:nvPr/>
          </p:nvSpPr>
          <p:spPr>
            <a:xfrm>
              <a:off x="706438" y="4227513"/>
              <a:ext cx="3929060" cy="3968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schemeClr val="tx1"/>
                  </a:solidFill>
                </a:rPr>
                <a:t>　　　　</a:t>
              </a:r>
            </a:p>
          </p:txBody>
        </p:sp>
        <p:sp>
          <p:nvSpPr>
            <p:cNvPr id="15" name="正方形/長方形 14"/>
            <p:cNvSpPr/>
            <p:nvPr/>
          </p:nvSpPr>
          <p:spPr>
            <a:xfrm>
              <a:off x="706438" y="3443288"/>
              <a:ext cx="3929060" cy="3952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schemeClr val="tx1"/>
                  </a:solidFill>
                </a:rPr>
                <a:t>　　　　</a:t>
              </a:r>
            </a:p>
          </p:txBody>
        </p:sp>
        <p:sp>
          <p:nvSpPr>
            <p:cNvPr id="18" name="正方形/長方形 17"/>
            <p:cNvSpPr/>
            <p:nvPr/>
          </p:nvSpPr>
          <p:spPr>
            <a:xfrm>
              <a:off x="706438" y="3046413"/>
              <a:ext cx="3929060" cy="3968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schemeClr val="tx1"/>
                  </a:solidFill>
                </a:rPr>
                <a:t>　　　　</a:t>
              </a:r>
            </a:p>
          </p:txBody>
        </p:sp>
        <p:sp>
          <p:nvSpPr>
            <p:cNvPr id="20" name="角丸四角形 19"/>
            <p:cNvSpPr/>
            <p:nvPr/>
          </p:nvSpPr>
          <p:spPr>
            <a:xfrm>
              <a:off x="3489638" y="3046413"/>
              <a:ext cx="1512841" cy="1739900"/>
            </a:xfrm>
            <a:prstGeom prst="roundRect">
              <a:avLst>
                <a:gd name="adj" fmla="val 6240"/>
              </a:avLst>
            </a:prstGeom>
            <a:solidFill>
              <a:srgbClr val="F9907B">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cxnSp>
          <p:nvCxnSpPr>
            <p:cNvPr id="21" name="直線コネクタ 20"/>
            <p:cNvCxnSpPr/>
            <p:nvPr/>
          </p:nvCxnSpPr>
          <p:spPr>
            <a:xfrm flipV="1">
              <a:off x="700088" y="3838575"/>
              <a:ext cx="2100209" cy="3889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角丸四角形 21"/>
            <p:cNvSpPr/>
            <p:nvPr/>
          </p:nvSpPr>
          <p:spPr>
            <a:xfrm>
              <a:off x="4199994" y="3043238"/>
              <a:ext cx="1013401" cy="1581150"/>
            </a:xfrm>
            <a:prstGeom prst="roundRect">
              <a:avLst>
                <a:gd name="adj" fmla="val 15182"/>
              </a:avLst>
            </a:prstGeom>
            <a:solidFill>
              <a:srgbClr val="DEE8F2"/>
            </a:solidFill>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endParaRPr lang="en-US" altLang="ja-JP" sz="1200" dirty="0">
                <a:solidFill>
                  <a:schemeClr val="tx1"/>
                </a:solidFill>
              </a:endParaRPr>
            </a:p>
            <a:p>
              <a:pPr algn="ctr">
                <a:defRPr/>
              </a:pPr>
              <a:endParaRPr lang="en-US" altLang="ja-JP" sz="1200" dirty="0">
                <a:solidFill>
                  <a:schemeClr val="tx1"/>
                </a:solidFill>
              </a:endParaRPr>
            </a:p>
            <a:p>
              <a:pPr algn="ctr">
                <a:defRPr/>
              </a:pPr>
              <a:endParaRPr lang="en-US" altLang="ja-JP" sz="1200" dirty="0">
                <a:solidFill>
                  <a:schemeClr val="tx1"/>
                </a:solidFill>
              </a:endParaRPr>
            </a:p>
          </p:txBody>
        </p:sp>
        <p:sp>
          <p:nvSpPr>
            <p:cNvPr id="23" name="左矢印 22"/>
            <p:cNvSpPr/>
            <p:nvPr/>
          </p:nvSpPr>
          <p:spPr>
            <a:xfrm>
              <a:off x="4039445" y="3648643"/>
              <a:ext cx="286407" cy="360362"/>
            </a:xfrm>
            <a:prstGeom prst="lef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4" name="テキスト ボックス 12"/>
            <p:cNvSpPr txBox="1">
              <a:spLocks noChangeArrowheads="1"/>
            </p:cNvSpPr>
            <p:nvPr/>
          </p:nvSpPr>
          <p:spPr bwMode="auto">
            <a:xfrm>
              <a:off x="3497221" y="3147840"/>
              <a:ext cx="470412"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spAutoFit/>
            </a:bodyPr>
            <a:lstStyle/>
            <a:p>
              <a:r>
                <a:rPr lang="ja-JP" altLang="en-US" b="1" dirty="0">
                  <a:solidFill>
                    <a:srgbClr val="FF0000"/>
                  </a:solidFill>
                </a:rPr>
                <a:t>   </a:t>
              </a:r>
              <a:r>
                <a:rPr lang="ja-JP" altLang="en-US" sz="1200" dirty="0"/>
                <a:t>対象を拡大</a:t>
              </a:r>
            </a:p>
          </p:txBody>
        </p:sp>
        <p:cxnSp>
          <p:nvCxnSpPr>
            <p:cNvPr id="26" name="直線矢印コネクタ 25"/>
            <p:cNvCxnSpPr/>
            <p:nvPr/>
          </p:nvCxnSpPr>
          <p:spPr>
            <a:xfrm>
              <a:off x="706438" y="2735263"/>
              <a:ext cx="623039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5"/>
            <p:cNvSpPr>
              <a:spLocks noChangeArrowheads="1"/>
            </p:cNvSpPr>
            <p:nvPr/>
          </p:nvSpPr>
          <p:spPr bwMode="auto">
            <a:xfrm>
              <a:off x="700088" y="2735263"/>
              <a:ext cx="6236741" cy="255587"/>
            </a:xfrm>
            <a:prstGeom prst="rect">
              <a:avLst/>
            </a:prstGeom>
            <a:noFill/>
            <a:ln w="9525">
              <a:noFill/>
              <a:miter lim="800000"/>
              <a:headEnd/>
              <a:tailEnd/>
            </a:ln>
          </p:spPr>
          <p:txBody>
            <a:bodyPr lIns="77929" tIns="38964" rIns="77929" bIns="38964"/>
            <a:lstStyle/>
            <a:p>
              <a:pPr>
                <a:spcBef>
                  <a:spcPts val="170"/>
                </a:spcBef>
                <a:spcAft>
                  <a:spcPts val="170"/>
                </a:spcAft>
                <a:defRPr/>
              </a:pPr>
              <a:r>
                <a:rPr lang="en-US" altLang="ja-JP" sz="1400" b="1" dirty="0">
                  <a:latin typeface="ＭＳ Ｐゴシック" pitchFamily="50" charset="-128"/>
                </a:rPr>
                <a:t>  0</a:t>
              </a:r>
              <a:r>
                <a:rPr lang="ja-JP" altLang="en-US" sz="1400" b="1" dirty="0">
                  <a:latin typeface="ＭＳ Ｐゴシック" pitchFamily="50" charset="-128"/>
                </a:rPr>
                <a:t>歳　    </a:t>
              </a:r>
              <a:r>
                <a:rPr lang="en-US" altLang="ja-JP" sz="1400" b="1" dirty="0">
                  <a:latin typeface="ＭＳ Ｐゴシック" pitchFamily="50" charset="-128"/>
                </a:rPr>
                <a:t>1</a:t>
              </a:r>
              <a:r>
                <a:rPr lang="ja-JP" altLang="en-US" sz="1400" b="1" dirty="0">
                  <a:latin typeface="ＭＳ Ｐゴシック" pitchFamily="50" charset="-128"/>
                </a:rPr>
                <a:t>歳 　     </a:t>
              </a:r>
              <a:r>
                <a:rPr lang="en-US" altLang="ja-JP" sz="1400" b="1" dirty="0">
                  <a:latin typeface="ＭＳ Ｐゴシック" pitchFamily="50" charset="-128"/>
                </a:rPr>
                <a:t>2</a:t>
              </a:r>
              <a:r>
                <a:rPr lang="ja-JP" altLang="en-US" sz="1400" b="1" dirty="0">
                  <a:latin typeface="ＭＳ Ｐゴシック" pitchFamily="50" charset="-128"/>
                </a:rPr>
                <a:t>歳     　 </a:t>
              </a:r>
              <a:r>
                <a:rPr lang="en-US" altLang="ja-JP" sz="1400" b="1" dirty="0">
                  <a:latin typeface="ＭＳ Ｐゴシック" pitchFamily="50" charset="-128"/>
                </a:rPr>
                <a:t>3</a:t>
              </a:r>
              <a:r>
                <a:rPr lang="ja-JP" altLang="en-US" sz="1400" b="1" dirty="0">
                  <a:latin typeface="ＭＳ Ｐゴシック" pitchFamily="50" charset="-128"/>
                </a:rPr>
                <a:t>歳     　 </a:t>
              </a:r>
              <a:r>
                <a:rPr lang="en-US" altLang="ja-JP" sz="1400" b="1" dirty="0">
                  <a:latin typeface="ＭＳ Ｐゴシック" pitchFamily="50" charset="-128"/>
                </a:rPr>
                <a:t>4</a:t>
              </a:r>
              <a:r>
                <a:rPr lang="ja-JP" altLang="en-US" sz="1400" b="1" dirty="0">
                  <a:latin typeface="ＭＳ Ｐゴシック" pitchFamily="50" charset="-128"/>
                </a:rPr>
                <a:t>歳　      </a:t>
              </a:r>
              <a:r>
                <a:rPr lang="en-US" altLang="ja-JP" sz="1400" b="1" dirty="0">
                  <a:latin typeface="ＭＳ Ｐゴシック" pitchFamily="50" charset="-128"/>
                </a:rPr>
                <a:t>5</a:t>
              </a:r>
              <a:r>
                <a:rPr lang="ja-JP" altLang="en-US" sz="1400" b="1" dirty="0">
                  <a:latin typeface="ＭＳ Ｐゴシック" pitchFamily="50" charset="-128"/>
                </a:rPr>
                <a:t>歳　    　 </a:t>
              </a:r>
              <a:r>
                <a:rPr lang="en-US" altLang="ja-JP" sz="1400" b="1" dirty="0">
                  <a:latin typeface="ＭＳ Ｐゴシック" pitchFamily="50" charset="-128"/>
                </a:rPr>
                <a:t>6</a:t>
              </a:r>
              <a:r>
                <a:rPr lang="ja-JP" altLang="en-US" sz="1400" b="1" dirty="0">
                  <a:latin typeface="ＭＳ Ｐゴシック" pitchFamily="50" charset="-128"/>
                </a:rPr>
                <a:t>歳 　～   </a:t>
              </a:r>
              <a:r>
                <a:rPr lang="en-US" altLang="ja-JP" sz="1400" b="1" dirty="0">
                  <a:latin typeface="ＭＳ Ｐゴシック" pitchFamily="50" charset="-128"/>
                </a:rPr>
                <a:t>11</a:t>
              </a:r>
              <a:r>
                <a:rPr lang="ja-JP" altLang="en-US" sz="1400" b="1" dirty="0">
                  <a:latin typeface="ＭＳ Ｐゴシック" pitchFamily="50" charset="-128"/>
                </a:rPr>
                <a:t>歳　　　　　　</a:t>
              </a:r>
              <a:endParaRPr lang="en-US" altLang="ja-JP" b="1" dirty="0">
                <a:latin typeface="ＭＳ Ｐゴシック" pitchFamily="50" charset="-128"/>
              </a:endParaRPr>
            </a:p>
          </p:txBody>
        </p:sp>
        <p:sp>
          <p:nvSpPr>
            <p:cNvPr id="28" name="テキスト ボックス 12"/>
            <p:cNvSpPr txBox="1">
              <a:spLocks noChangeArrowheads="1"/>
            </p:cNvSpPr>
            <p:nvPr/>
          </p:nvSpPr>
          <p:spPr bwMode="auto">
            <a:xfrm>
              <a:off x="3722183" y="3147841"/>
              <a:ext cx="407691" cy="132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nchor="ctr">
              <a:spAutoFit/>
            </a:bodyPr>
            <a:lstStyle/>
            <a:p>
              <a:r>
                <a:rPr lang="ja-JP" altLang="en-US" sz="1400" dirty="0"/>
                <a:t>２０１７年度</a:t>
              </a:r>
            </a:p>
          </p:txBody>
        </p:sp>
        <p:sp>
          <p:nvSpPr>
            <p:cNvPr id="29" name="テキスト ボックス 12"/>
            <p:cNvSpPr txBox="1">
              <a:spLocks noChangeArrowheads="1"/>
            </p:cNvSpPr>
            <p:nvPr/>
          </p:nvSpPr>
          <p:spPr bwMode="auto">
            <a:xfrm>
              <a:off x="3914803" y="3124203"/>
              <a:ext cx="1034906" cy="136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nchor="ctr">
              <a:spAutoFit/>
            </a:bodyPr>
            <a:lstStyle/>
            <a:p>
              <a:r>
                <a:rPr lang="ja-JP" altLang="en-US" sz="1400" dirty="0"/>
                <a:t>２０１６年度</a:t>
              </a:r>
              <a:endParaRPr lang="en-US" altLang="ja-JP" sz="1400" dirty="0"/>
            </a:p>
            <a:p>
              <a:r>
                <a:rPr lang="ja-JP" altLang="en-US" sz="1100" dirty="0"/>
                <a:t>　　</a:t>
              </a:r>
              <a:r>
                <a:rPr lang="ja-JP" altLang="en-US" sz="1200" dirty="0"/>
                <a:t>無償化実施</a:t>
              </a:r>
            </a:p>
            <a:p>
              <a:endParaRPr lang="en-US" altLang="ja-JP" sz="1400" dirty="0"/>
            </a:p>
            <a:p>
              <a:endParaRPr lang="ja-JP" altLang="en-US" sz="1400" dirty="0"/>
            </a:p>
          </p:txBody>
        </p:sp>
        <p:sp>
          <p:nvSpPr>
            <p:cNvPr id="30" name="角丸四角形 29"/>
            <p:cNvSpPr/>
            <p:nvPr/>
          </p:nvSpPr>
          <p:spPr>
            <a:xfrm>
              <a:off x="3497221" y="4782119"/>
              <a:ext cx="1566021" cy="249009"/>
            </a:xfrm>
            <a:prstGeom prst="roundRect">
              <a:avLst>
                <a:gd name="adj" fmla="val 8965"/>
              </a:avLst>
            </a:prstGeom>
            <a:solidFill>
              <a:srgbClr val="92D05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900" dirty="0">
                  <a:solidFill>
                    <a:schemeClr val="tx1"/>
                  </a:solidFill>
                  <a:latin typeface="+mn-ea"/>
                </a:rPr>
                <a:t>2018</a:t>
              </a:r>
              <a:r>
                <a:rPr lang="ja-JP" altLang="en-US" sz="900" dirty="0">
                  <a:solidFill>
                    <a:schemeClr val="tx1"/>
                  </a:solidFill>
                  <a:latin typeface="+mn-ea"/>
                </a:rPr>
                <a:t>年</a:t>
              </a:r>
              <a:r>
                <a:rPr lang="ja-JP" altLang="en-US" sz="900" dirty="0">
                  <a:solidFill>
                    <a:schemeClr val="tx1"/>
                  </a:solidFill>
                </a:rPr>
                <a:t>度</a:t>
              </a:r>
              <a:r>
                <a:rPr lang="ja-JP" altLang="en-US" sz="800" dirty="0">
                  <a:solidFill>
                    <a:schemeClr val="tx1"/>
                  </a:solidFill>
                </a:rPr>
                <a:t>　</a:t>
              </a:r>
              <a:r>
                <a:rPr lang="ja-JP" altLang="en-US" sz="900" dirty="0">
                  <a:solidFill>
                    <a:schemeClr val="tx1"/>
                  </a:solidFill>
                </a:rPr>
                <a:t>条件を拡大</a:t>
              </a:r>
            </a:p>
          </p:txBody>
        </p:sp>
        <p:sp>
          <p:nvSpPr>
            <p:cNvPr id="31" name="正方形/長方形 30"/>
            <p:cNvSpPr/>
            <p:nvPr/>
          </p:nvSpPr>
          <p:spPr>
            <a:xfrm>
              <a:off x="706436" y="4624388"/>
              <a:ext cx="4216734" cy="4683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schemeClr val="tx1"/>
                  </a:solidFill>
                </a:rPr>
                <a:t>　　　　</a:t>
              </a:r>
            </a:p>
          </p:txBody>
        </p:sp>
        <p:sp>
          <p:nvSpPr>
            <p:cNvPr id="32" name="テキスト ボックス 12"/>
            <p:cNvSpPr txBox="1">
              <a:spLocks noChangeArrowheads="1"/>
            </p:cNvSpPr>
            <p:nvPr/>
          </p:nvSpPr>
          <p:spPr bwMode="auto">
            <a:xfrm>
              <a:off x="2974756" y="3140975"/>
              <a:ext cx="407691" cy="1374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nchor="ctr">
              <a:spAutoFit/>
            </a:bodyPr>
            <a:lstStyle/>
            <a:p>
              <a:r>
                <a:rPr lang="ja-JP" altLang="en-US" sz="1400" dirty="0"/>
                <a:t>２０１９年度</a:t>
              </a:r>
            </a:p>
          </p:txBody>
        </p:sp>
        <p:sp>
          <p:nvSpPr>
            <p:cNvPr id="33" name="テキスト ボックス 12"/>
            <p:cNvSpPr txBox="1">
              <a:spLocks noChangeArrowheads="1"/>
            </p:cNvSpPr>
            <p:nvPr/>
          </p:nvSpPr>
          <p:spPr bwMode="auto">
            <a:xfrm>
              <a:off x="2800297" y="3253582"/>
              <a:ext cx="376329"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spAutoFit/>
            </a:bodyPr>
            <a:lstStyle/>
            <a:p>
              <a:r>
                <a:rPr lang="ja-JP" altLang="en-US" sz="1100" b="1" dirty="0">
                  <a:solidFill>
                    <a:srgbClr val="FF0000"/>
                  </a:solidFill>
                </a:rPr>
                <a:t>   </a:t>
              </a:r>
              <a:r>
                <a:rPr lang="ja-JP" altLang="en-US" sz="1200" dirty="0"/>
                <a:t>対象を拡大</a:t>
              </a:r>
            </a:p>
          </p:txBody>
        </p:sp>
        <p:sp>
          <p:nvSpPr>
            <p:cNvPr id="34" name="左矢印 33"/>
            <p:cNvSpPr/>
            <p:nvPr/>
          </p:nvSpPr>
          <p:spPr>
            <a:xfrm>
              <a:off x="3298629" y="3652046"/>
              <a:ext cx="286407" cy="360362"/>
            </a:xfrm>
            <a:prstGeom prst="lef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5" name="左矢印 34"/>
            <p:cNvSpPr/>
            <p:nvPr/>
          </p:nvSpPr>
          <p:spPr>
            <a:xfrm rot="18603730">
              <a:off x="3760425" y="4448731"/>
              <a:ext cx="276774" cy="358775"/>
            </a:xfrm>
            <a:prstGeom prst="lef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5" name="正方形/長方形 24"/>
            <p:cNvSpPr/>
            <p:nvPr/>
          </p:nvSpPr>
          <p:spPr>
            <a:xfrm>
              <a:off x="4923170" y="3043238"/>
              <a:ext cx="1991705" cy="2049463"/>
            </a:xfrm>
            <a:prstGeom prst="rect">
              <a:avLst/>
            </a:prstGeom>
            <a:solidFill>
              <a:srgbClr val="DEE8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tx1"/>
                  </a:solidFill>
                </a:rPr>
                <a:t>小学校等</a:t>
              </a:r>
              <a:endParaRPr lang="en-US" altLang="ja-JP" sz="1400" dirty="0">
                <a:solidFill>
                  <a:schemeClr val="tx1"/>
                </a:solidFill>
              </a:endParaRPr>
            </a:p>
            <a:p>
              <a:pPr algn="ctr">
                <a:defRPr/>
              </a:pPr>
              <a:r>
                <a:rPr lang="ja-JP" altLang="en-US" sz="1400" dirty="0">
                  <a:solidFill>
                    <a:schemeClr val="tx1"/>
                  </a:solidFill>
                </a:rPr>
                <a:t>（義務教育）</a:t>
              </a:r>
            </a:p>
          </p:txBody>
        </p:sp>
      </p:grpSp>
      <p:sp>
        <p:nvSpPr>
          <p:cNvPr id="2" name="テキスト ボックス 1"/>
          <p:cNvSpPr txBox="1"/>
          <p:nvPr/>
        </p:nvSpPr>
        <p:spPr>
          <a:xfrm>
            <a:off x="1624767" y="4243299"/>
            <a:ext cx="1775460"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保育所</a:t>
            </a:r>
            <a:endParaRPr kumimoji="1" lang="ja-JP" altLang="en-US"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1254601" y="4559208"/>
            <a:ext cx="1775460"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認定こども園</a:t>
            </a:r>
            <a:endParaRPr kumimoji="1" lang="ja-JP" altLang="en-US"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1624767" y="4884329"/>
            <a:ext cx="1775460"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幼稚園</a:t>
            </a:r>
            <a:endParaRPr kumimoji="1" lang="ja-JP" altLang="en-US"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724438" y="5215788"/>
            <a:ext cx="1775460"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児童発達支援事業</a:t>
            </a:r>
            <a:endParaRPr kumimoji="1" lang="ja-JP" altLang="en-US"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875164" y="5571409"/>
            <a:ext cx="1775460"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認可外保育施設</a:t>
            </a:r>
            <a:endParaRPr kumimoji="1" lang="ja-JP" altLang="en-US" dirty="0">
              <a:latin typeface="Meiryo UI" panose="020B0604030504040204" pitchFamily="50" charset="-128"/>
              <a:ea typeface="Meiryo UI" panose="020B0604030504040204" pitchFamily="50" charset="-128"/>
            </a:endParaRPr>
          </a:p>
        </p:txBody>
      </p:sp>
      <p:cxnSp>
        <p:nvCxnSpPr>
          <p:cNvPr id="7" name="直線コネクタ 6"/>
          <p:cNvCxnSpPr/>
          <p:nvPr/>
        </p:nvCxnSpPr>
        <p:spPr>
          <a:xfrm flipH="1">
            <a:off x="2300662" y="4666255"/>
            <a:ext cx="578" cy="39093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141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8061522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42"/>
          <p:cNvSpPr>
            <a:spLocks noChangeArrowheads="1"/>
          </p:cNvSpPr>
          <p:nvPr/>
        </p:nvSpPr>
        <p:spPr bwMode="auto">
          <a:xfrm>
            <a:off x="837432" y="4259829"/>
            <a:ext cx="2787162" cy="20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844083" eaLnBrk="0" fontAlgn="base" hangingPunct="0">
              <a:spcBef>
                <a:spcPct val="0"/>
              </a:spcBef>
              <a:spcAft>
                <a:spcPct val="0"/>
              </a:spcAft>
              <a:defRPr/>
            </a:pPr>
            <a:r>
              <a:rPr lang="ja-JP" altLang="en-US" sz="738" dirty="0">
                <a:solidFill>
                  <a:srgbClr val="000000"/>
                </a:solidFill>
                <a:latin typeface="Meiryo UI" panose="020B0604030504040204" pitchFamily="50" charset="-128"/>
                <a:ea typeface="Meiryo UI" panose="020B0604030504040204" pitchFamily="50" charset="-128"/>
              </a:rPr>
              <a:t> </a:t>
            </a:r>
            <a:endParaRPr lang="en-US" altLang="ja-JP" sz="831" dirty="0">
              <a:solidFill>
                <a:srgbClr val="000000"/>
              </a:solidFill>
              <a:latin typeface="Arial" panose="020B0604020202020204" pitchFamily="34" charset="0"/>
              <a:ea typeface="ＭＳ Ｐゴシック" panose="020B0600070205080204" pitchFamily="50" charset="-128"/>
            </a:endParaRPr>
          </a:p>
        </p:txBody>
      </p:sp>
      <p:cxnSp>
        <p:nvCxnSpPr>
          <p:cNvPr id="17" name="直線コネクタ 16"/>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70457" y="266053"/>
            <a:ext cx="2289409" cy="400110"/>
          </a:xfrm>
          <a:prstGeom prst="rect">
            <a:avLst/>
          </a:prstGeom>
          <a:noFill/>
        </p:spPr>
        <p:txBody>
          <a:bodyPr wrap="none" rtlCol="0">
            <a:spAutoFit/>
          </a:bodyPr>
          <a:lstStyle/>
          <a:p>
            <a:pPr>
              <a:defRPr/>
            </a:pPr>
            <a:r>
              <a:rPr lang="ja-JP" altLang="en-US" sz="2000" dirty="0">
                <a:solidFill>
                  <a:prstClr val="black"/>
                </a:solidFill>
                <a:latin typeface="Meiryo UI" panose="020B0604030504040204" pitchFamily="50" charset="-128"/>
                <a:ea typeface="Meiryo UI" panose="020B0604030504040204" pitchFamily="50" charset="-128"/>
              </a:rPr>
              <a:t>５</a:t>
            </a:r>
            <a:r>
              <a:rPr lang="en-US" altLang="ja-JP" sz="2000" dirty="0">
                <a:solidFill>
                  <a:prstClr val="black"/>
                </a:solidFill>
                <a:latin typeface="Meiryo UI" panose="020B0604030504040204" pitchFamily="50" charset="-128"/>
                <a:ea typeface="Meiryo UI" panose="020B0604030504040204" pitchFamily="50" charset="-128"/>
              </a:rPr>
              <a:t>.</a:t>
            </a:r>
            <a:r>
              <a:rPr lang="ja-JP" altLang="en-US" sz="2000" dirty="0">
                <a:solidFill>
                  <a:prstClr val="black"/>
                </a:solidFill>
                <a:latin typeface="Meiryo UI" panose="020B0604030504040204" pitchFamily="50" charset="-128"/>
                <a:ea typeface="Meiryo UI" panose="020B0604030504040204" pitchFamily="50" charset="-128"/>
              </a:rPr>
              <a:t> 主な改革取組　</a:t>
            </a:r>
          </a:p>
        </p:txBody>
      </p:sp>
      <p:sp>
        <p:nvSpPr>
          <p:cNvPr id="12" name="角丸四角形 11"/>
          <p:cNvSpPr/>
          <p:nvPr/>
        </p:nvSpPr>
        <p:spPr>
          <a:xfrm>
            <a:off x="3695702" y="292100"/>
            <a:ext cx="5125447" cy="332500"/>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660" dirty="0">
                <a:latin typeface="Meiryo UI" panose="020B0604030504040204" pitchFamily="50" charset="-128"/>
                <a:ea typeface="Meiryo UI" panose="020B0604030504040204" pitchFamily="50" charset="-128"/>
              </a:rPr>
              <a:t>　</a:t>
            </a:r>
            <a:r>
              <a:rPr lang="ja-JP" altLang="en-US" sz="1660" b="1" dirty="0">
                <a:latin typeface="Meiryo UI" panose="020B0604030504040204" pitchFamily="50" charset="-128"/>
                <a:ea typeface="Meiryo UI" panose="020B0604030504040204" pitchFamily="50" charset="-128"/>
              </a:rPr>
              <a:t>　（３）教育無償化（小中学校等）（大阪市）</a:t>
            </a:r>
          </a:p>
        </p:txBody>
      </p:sp>
      <p:sp>
        <p:nvSpPr>
          <p:cNvPr id="10" name="角丸四角形 9"/>
          <p:cNvSpPr/>
          <p:nvPr/>
        </p:nvSpPr>
        <p:spPr bwMode="auto">
          <a:xfrm>
            <a:off x="305820" y="1228459"/>
            <a:ext cx="4854009" cy="4636764"/>
          </a:xfrm>
          <a:prstGeom prst="roundRect">
            <a:avLst>
              <a:gd name="adj" fmla="val 2867"/>
            </a:avLst>
          </a:prstGeom>
          <a:noFill/>
          <a:ln w="9525">
            <a:noFill/>
            <a:miter lim="800000"/>
            <a:headEnd/>
            <a:tailEnd/>
          </a:ln>
          <a:effectLst/>
        </p:spPr>
        <p:txBody>
          <a:bodyPr wrap="square" rIns="36000" rtlCol="0" anchor="t" anchorCtr="0"/>
          <a:lstStyle/>
          <a:p>
            <a:pPr>
              <a:lnSpc>
                <a:spcPts val="1900"/>
              </a:lnSpc>
            </a:pPr>
            <a:r>
              <a:rPr lang="ja-JP" altLang="en-US" sz="1400" b="1" dirty="0">
                <a:latin typeface="Meiryo UI" panose="020B0604030504040204" pitchFamily="50" charset="-128"/>
                <a:ea typeface="Meiryo UI" panose="020B0604030504040204" pitchFamily="50" charset="-128"/>
              </a:rPr>
              <a:t>＜改革前の状況＞</a:t>
            </a:r>
            <a:endParaRPr lang="en-US" altLang="ja-JP" sz="1400" b="1" dirty="0">
              <a:latin typeface="Meiryo UI" panose="020B0604030504040204" pitchFamily="50" charset="-128"/>
              <a:ea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2018</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rPr>
              <a:t>月　文部科学省が公表した「学校給食費の無償化</a:t>
            </a:r>
            <a:endParaRPr lang="en-US" altLang="ja-JP" sz="1400" dirty="0">
              <a:latin typeface="Meiryo UI" panose="020B0604030504040204" pitchFamily="50" charset="-128"/>
              <a:ea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rPr>
              <a:t>　等の実施状況」調査結果によると、</a:t>
            </a:r>
            <a:r>
              <a:rPr lang="en-US" altLang="ja-JP" sz="1400" dirty="0">
                <a:latin typeface="Meiryo UI" panose="020B0604030504040204" pitchFamily="50" charset="-128"/>
                <a:ea typeface="Meiryo UI" panose="020B0604030504040204" pitchFamily="50" charset="-128"/>
              </a:rPr>
              <a:t>2017</a:t>
            </a:r>
            <a:r>
              <a:rPr lang="ja-JP" altLang="en-US" sz="1400" dirty="0">
                <a:latin typeface="Meiryo UI" panose="020B0604030504040204" pitchFamily="50" charset="-128"/>
                <a:ea typeface="Meiryo UI" panose="020B0604030504040204" pitchFamily="50" charset="-128"/>
              </a:rPr>
              <a:t>年度までに、全国</a:t>
            </a:r>
            <a:endParaRPr lang="en-US" altLang="ja-JP" sz="1400" dirty="0">
              <a:latin typeface="Meiryo UI" panose="020B0604030504040204" pitchFamily="50" charset="-128"/>
              <a:ea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1,740</a:t>
            </a:r>
            <a:r>
              <a:rPr lang="ja-JP" altLang="en-US" sz="1400" dirty="0">
                <a:latin typeface="Meiryo UI" panose="020B0604030504040204" pitchFamily="50" charset="-128"/>
                <a:ea typeface="Meiryo UI" panose="020B0604030504040204" pitchFamily="50" charset="-128"/>
              </a:rPr>
              <a:t>市町村のうち、</a:t>
            </a:r>
            <a:r>
              <a:rPr lang="en-US" altLang="ja-JP" sz="1400" dirty="0">
                <a:latin typeface="Meiryo UI" panose="020B0604030504040204" pitchFamily="50" charset="-128"/>
                <a:ea typeface="Meiryo UI" panose="020B0604030504040204" pitchFamily="50" charset="-128"/>
              </a:rPr>
              <a:t>76</a:t>
            </a:r>
            <a:r>
              <a:rPr lang="ja-JP" altLang="en-US" sz="1400" dirty="0">
                <a:latin typeface="Meiryo UI" panose="020B0604030504040204" pitchFamily="50" charset="-128"/>
                <a:ea typeface="Meiryo UI" panose="020B0604030504040204" pitchFamily="50" charset="-128"/>
              </a:rPr>
              <a:t>団体において小中学校等の学校給食</a:t>
            </a:r>
            <a:endParaRPr lang="en-US" altLang="ja-JP" sz="1400" dirty="0">
              <a:latin typeface="Meiryo UI" panose="020B0604030504040204" pitchFamily="50" charset="-128"/>
              <a:ea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rPr>
              <a:t>　費無償化を実施。</a:t>
            </a:r>
            <a:endParaRPr lang="en-US" altLang="ja-JP" sz="1400" dirty="0">
              <a:latin typeface="Meiryo UI" panose="020B0604030504040204" pitchFamily="50" charset="-128"/>
              <a:ea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当時は大阪府内での実施市町村なし。）</a:t>
            </a:r>
            <a:endParaRPr lang="en-US" altLang="ja-JP" sz="1400" dirty="0">
              <a:latin typeface="Meiryo UI" panose="020B0604030504040204" pitchFamily="50" charset="-128"/>
              <a:ea typeface="Meiryo UI" panose="020B0604030504040204" pitchFamily="50" charset="-128"/>
            </a:endParaRPr>
          </a:p>
          <a:p>
            <a:pPr>
              <a:lnSpc>
                <a:spcPts val="1900"/>
              </a:lnSpc>
            </a:pPr>
            <a:endParaRPr lang="en-US" altLang="ja-JP" sz="1400" b="1" dirty="0">
              <a:latin typeface="Meiryo UI" panose="020B0604030504040204" pitchFamily="50" charset="-128"/>
              <a:ea typeface="Meiryo UI" panose="020B0604030504040204" pitchFamily="50" charset="-128"/>
            </a:endParaRPr>
          </a:p>
          <a:p>
            <a:pPr>
              <a:lnSpc>
                <a:spcPts val="1900"/>
              </a:lnSpc>
            </a:pPr>
            <a:r>
              <a:rPr lang="ja-JP" altLang="en-US" sz="1400" b="1" dirty="0">
                <a:latin typeface="Meiryo UI" panose="020B0604030504040204" pitchFamily="50" charset="-128"/>
                <a:ea typeface="Meiryo UI" panose="020B0604030504040204" pitchFamily="50" charset="-128"/>
              </a:rPr>
              <a:t>＜改革取組＞</a:t>
            </a:r>
            <a:endParaRPr lang="en-US" altLang="ja-JP" sz="1400" b="1" dirty="0">
              <a:latin typeface="Meiryo UI" panose="020B0604030504040204" pitchFamily="50" charset="-128"/>
              <a:ea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月　新型コロナウイルス感染症の拡大予防に向け</a:t>
            </a:r>
            <a:endParaRPr lang="en-US" altLang="ja-JP" sz="1400" dirty="0">
              <a:latin typeface="Meiryo UI" panose="020B0604030504040204" pitchFamily="50" charset="-128"/>
              <a:ea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rPr>
              <a:t>　学校休業等が実施されたことを踏まえ、保護者の経済的負担</a:t>
            </a:r>
            <a:endParaRPr lang="en-US" altLang="ja-JP" sz="1400" dirty="0">
              <a:latin typeface="Meiryo UI" panose="020B0604030504040204" pitchFamily="50" charset="-128"/>
              <a:ea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rPr>
              <a:t>　軽減等の観点から、緊急的な措置として、</a:t>
            </a: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年度分の小中</a:t>
            </a:r>
            <a:endParaRPr lang="en-US" altLang="ja-JP" sz="1400" dirty="0">
              <a:latin typeface="Meiryo UI" panose="020B0604030504040204" pitchFamily="50" charset="-128"/>
              <a:ea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rPr>
              <a:t>　学校における児童生徒の学校給食費無償化を実施。</a:t>
            </a:r>
            <a:endParaRPr lang="en-US" altLang="ja-JP" sz="1400" dirty="0">
              <a:latin typeface="Meiryo UI" panose="020B0604030504040204" pitchFamily="50" charset="-128"/>
              <a:ea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年度、</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年度においても、新型コロナウイルス感染症</a:t>
            </a:r>
            <a:endParaRPr lang="en-US" altLang="ja-JP" sz="1400" dirty="0">
              <a:latin typeface="Meiryo UI" panose="020B0604030504040204" pitchFamily="50" charset="-128"/>
              <a:ea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rPr>
              <a:t>　拡大による厳しい社会情勢を踏まえ無償化を継続。</a:t>
            </a:r>
            <a:endParaRPr lang="en-US" altLang="ja-JP" sz="1400" dirty="0">
              <a:latin typeface="Meiryo UI" panose="020B0604030504040204" pitchFamily="50" charset="-128"/>
              <a:ea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年度から、義務教育無償の趣旨を踏まえ、学校における</a:t>
            </a:r>
            <a:endParaRPr lang="en-US" altLang="ja-JP" sz="1400" dirty="0">
              <a:latin typeface="Meiryo UI" panose="020B0604030504040204" pitchFamily="50" charset="-128"/>
              <a:ea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rPr>
              <a:t>　食育の生きた教材である学校給食の全員全額無償化を本格</a:t>
            </a:r>
            <a:endParaRPr lang="en-US" altLang="ja-JP" sz="1400" dirty="0">
              <a:latin typeface="Meiryo UI" panose="020B0604030504040204" pitchFamily="50" charset="-128"/>
              <a:ea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rPr>
              <a:t>　実施。</a:t>
            </a:r>
            <a:endParaRPr lang="en-US" altLang="ja-JP" sz="1400" dirty="0">
              <a:latin typeface="Meiryo UI" panose="020B0604030504040204" pitchFamily="50" charset="-128"/>
              <a:ea typeface="Meiryo UI" panose="020B0604030504040204" pitchFamily="50" charset="-128"/>
            </a:endParaRPr>
          </a:p>
        </p:txBody>
      </p:sp>
      <p:sp>
        <p:nvSpPr>
          <p:cNvPr id="11" name="角丸四角形 10"/>
          <p:cNvSpPr/>
          <p:nvPr/>
        </p:nvSpPr>
        <p:spPr bwMode="auto">
          <a:xfrm>
            <a:off x="260636" y="899199"/>
            <a:ext cx="8603088" cy="420150"/>
          </a:xfrm>
          <a:prstGeom prst="roundRect">
            <a:avLst>
              <a:gd name="adj" fmla="val 2867"/>
            </a:avLst>
          </a:prstGeom>
          <a:noFill/>
          <a:ln w="9525">
            <a:noFill/>
            <a:miter lim="800000"/>
            <a:headEnd/>
            <a:tailEnd/>
          </a:ln>
          <a:effectLst/>
        </p:spPr>
        <p:txBody>
          <a:bodyPr wrap="square" rIns="36000" rtlCol="0" anchor="t" anchorCtr="0"/>
          <a:lstStyle/>
          <a:p>
            <a:pPr>
              <a:lnSpc>
                <a:spcPts val="1900"/>
              </a:lnSpc>
            </a:pPr>
            <a:r>
              <a:rPr lang="ja-JP" altLang="en-US" sz="1600" b="1" u="sng" dirty="0">
                <a:latin typeface="Meiryo UI" panose="020B0604030504040204" pitchFamily="50" charset="-128"/>
                <a:ea typeface="Meiryo UI" panose="020B0604030504040204" pitchFamily="50" charset="-128"/>
              </a:rPr>
              <a:t>小中学校等の学校給食費無償化の取組</a:t>
            </a:r>
            <a:endParaRPr lang="en-US" altLang="ja-JP" sz="1600" b="1" u="sng" dirty="0">
              <a:latin typeface="Meiryo UI" panose="020B0604030504040204" pitchFamily="50" charset="-128"/>
              <a:ea typeface="Meiryo UI" panose="020B0604030504040204" pitchFamily="50" charset="-128"/>
            </a:endParaRPr>
          </a:p>
        </p:txBody>
      </p:sp>
      <p:sp>
        <p:nvSpPr>
          <p:cNvPr id="13" name="角丸四角形 12"/>
          <p:cNvSpPr/>
          <p:nvPr/>
        </p:nvSpPr>
        <p:spPr bwMode="auto">
          <a:xfrm>
            <a:off x="678500" y="6021594"/>
            <a:ext cx="6205625" cy="340017"/>
          </a:xfrm>
          <a:prstGeom prst="roundRect">
            <a:avLst>
              <a:gd name="adj" fmla="val 2867"/>
            </a:avLst>
          </a:prstGeom>
          <a:noFill/>
          <a:ln w="9525">
            <a:solidFill>
              <a:schemeClr val="tx1"/>
            </a:solidFill>
            <a:miter lim="800000"/>
            <a:headEnd/>
            <a:tailEnd/>
          </a:ln>
          <a:effectLst/>
        </p:spPr>
        <p:txBody>
          <a:bodyPr wrap="square" rIns="36000" rtlCol="0" anchor="t" anchorCtr="0"/>
          <a:lstStyle/>
          <a:p>
            <a:pPr algn="dist">
              <a:lnSpc>
                <a:spcPts val="1900"/>
              </a:lnSpc>
            </a:pPr>
            <a:r>
              <a:rPr lang="ja-JP" altLang="en-US" b="1" dirty="0">
                <a:latin typeface="Meiryo UI" panose="020B0604030504040204" pitchFamily="50" charset="-128"/>
                <a:ea typeface="Meiryo UI" panose="020B0604030504040204" pitchFamily="50" charset="-128"/>
              </a:rPr>
              <a:t>⇒ 政令指定都市としては初めて学校給食費無償化を実現</a:t>
            </a:r>
            <a:endParaRPr lang="en-US" altLang="ja-JP" sz="1400"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3"/>
          <a:stretch>
            <a:fillRect/>
          </a:stretch>
        </p:blipFill>
        <p:spPr>
          <a:xfrm>
            <a:off x="4990229" y="861875"/>
            <a:ext cx="4029157" cy="5042536"/>
          </a:xfrm>
          <a:prstGeom prst="rect">
            <a:avLst/>
          </a:prstGeom>
        </p:spPr>
      </p:pic>
      <p:sp>
        <p:nvSpPr>
          <p:cNvPr id="1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142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15711574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313363" y="970181"/>
            <a:ext cx="8560182" cy="5677361"/>
          </a:xfrm>
          <a:prstGeom prst="roundRect">
            <a:avLst>
              <a:gd name="adj" fmla="val 725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
          <p:cNvSpPr txBox="1"/>
          <p:nvPr/>
        </p:nvSpPr>
        <p:spPr>
          <a:xfrm>
            <a:off x="197758" y="255539"/>
            <a:ext cx="3404423"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現役世代への重点投資</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総論</a:t>
            </a:r>
            <a:r>
              <a:rPr lang="en-US" altLang="ja-JP" sz="2000" dirty="0">
                <a:latin typeface="Meiryo UI" panose="020B0604030504040204" pitchFamily="50" charset="-128"/>
                <a:ea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65541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角丸四角形 7"/>
          <p:cNvSpPr/>
          <p:nvPr/>
        </p:nvSpPr>
        <p:spPr>
          <a:xfrm>
            <a:off x="313362" y="974136"/>
            <a:ext cx="2360565" cy="3420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eiryo UI" panose="020B0604030504040204" pitchFamily="50" charset="-128"/>
                <a:ea typeface="Meiryo UI" panose="020B0604030504040204" pitchFamily="50" charset="-128"/>
              </a:rPr>
              <a:t>主な取組内容</a:t>
            </a:r>
          </a:p>
        </p:txBody>
      </p:sp>
      <p:sp>
        <p:nvSpPr>
          <p:cNvPr id="9" name="テキスト ボックス 8"/>
          <p:cNvSpPr txBox="1"/>
          <p:nvPr/>
        </p:nvSpPr>
        <p:spPr>
          <a:xfrm>
            <a:off x="338907" y="1357010"/>
            <a:ext cx="4497790" cy="5355312"/>
          </a:xfrm>
          <a:prstGeom prst="rect">
            <a:avLst/>
          </a:prstGeom>
          <a:noFill/>
        </p:spPr>
        <p:txBody>
          <a:bodyPr wrap="square" rtlCol="0">
            <a:spAutoFit/>
          </a:bodyPr>
          <a:lstStyle/>
          <a:p>
            <a:pPr lvl="0"/>
            <a:r>
              <a:rPr lang="ja-JP" altLang="ja-JP" b="1" dirty="0">
                <a:latin typeface="Meiryo UI" panose="020B0604030504040204" pitchFamily="50" charset="-128"/>
                <a:ea typeface="Meiryo UI" panose="020B0604030504040204" pitchFamily="50" charset="-128"/>
              </a:rPr>
              <a:t>（１）子育て</a:t>
            </a:r>
            <a:r>
              <a:rPr lang="ja-JP" altLang="en-US" b="1" dirty="0">
                <a:latin typeface="Meiryo UI" panose="020B0604030504040204" pitchFamily="50" charset="-128"/>
                <a:ea typeface="Meiryo UI" panose="020B0604030504040204" pitchFamily="50" charset="-128"/>
              </a:rPr>
              <a:t>世帯支援</a:t>
            </a:r>
            <a:endParaRPr lang="en-US" altLang="ja-JP" b="1" dirty="0">
              <a:latin typeface="Meiryo UI" panose="020B0604030504040204" pitchFamily="50" charset="-128"/>
              <a:ea typeface="Meiryo UI" panose="020B0604030504040204" pitchFamily="50" charset="-128"/>
            </a:endParaRPr>
          </a:p>
          <a:p>
            <a:pPr lvl="0"/>
            <a:r>
              <a:rPr lang="ja-JP" altLang="en-US" dirty="0">
                <a:latin typeface="Meiryo UI" panose="020B0604030504040204" pitchFamily="50" charset="-128"/>
                <a:ea typeface="Meiryo UI" panose="020B0604030504040204" pitchFamily="50" charset="-128"/>
              </a:rPr>
              <a:t>　１　</a:t>
            </a:r>
            <a:r>
              <a:rPr lang="ja-JP" altLang="ja-JP" dirty="0">
                <a:latin typeface="Meiryo UI" panose="020B0604030504040204" pitchFamily="50" charset="-128"/>
                <a:ea typeface="Meiryo UI" panose="020B0604030504040204" pitchFamily="50" charset="-128"/>
              </a:rPr>
              <a:t>待機児童対策</a:t>
            </a:r>
          </a:p>
          <a:p>
            <a:pPr lvl="0"/>
            <a:r>
              <a:rPr lang="ja-JP" altLang="en-US" dirty="0">
                <a:latin typeface="Meiryo UI" panose="020B0604030504040204" pitchFamily="50" charset="-128"/>
                <a:ea typeface="Meiryo UI" panose="020B0604030504040204" pitchFamily="50" charset="-128"/>
              </a:rPr>
              <a:t>　２　</a:t>
            </a:r>
            <a:r>
              <a:rPr lang="ja-JP" altLang="ja-JP" dirty="0">
                <a:latin typeface="Meiryo UI" panose="020B0604030504040204" pitchFamily="50" charset="-128"/>
                <a:ea typeface="Meiryo UI" panose="020B0604030504040204" pitchFamily="50" charset="-128"/>
              </a:rPr>
              <a:t>医療的ケア児支援</a:t>
            </a:r>
          </a:p>
          <a:p>
            <a:pPr lvl="0"/>
            <a:r>
              <a:rPr lang="ja-JP" altLang="en-US" dirty="0">
                <a:latin typeface="Meiryo UI" panose="020B0604030504040204" pitchFamily="50" charset="-128"/>
                <a:ea typeface="Meiryo UI" panose="020B0604030504040204" pitchFamily="50" charset="-128"/>
              </a:rPr>
              <a:t>　３　</a:t>
            </a:r>
            <a:r>
              <a:rPr lang="ja-JP" altLang="ja-JP" dirty="0">
                <a:latin typeface="Meiryo UI" panose="020B0604030504040204" pitchFamily="50" charset="-128"/>
                <a:ea typeface="Meiryo UI" panose="020B0604030504040204" pitchFamily="50" charset="-128"/>
              </a:rPr>
              <a:t>教育無償化</a:t>
            </a:r>
          </a:p>
          <a:p>
            <a:pPr lvl="0"/>
            <a:r>
              <a:rPr lang="ja-JP" altLang="en-US" dirty="0">
                <a:latin typeface="Meiryo UI" panose="020B0604030504040204" pitchFamily="50" charset="-128"/>
                <a:ea typeface="Meiryo UI" panose="020B0604030504040204" pitchFamily="50" charset="-128"/>
              </a:rPr>
              <a:t>　４　</a:t>
            </a:r>
            <a:r>
              <a:rPr lang="ja-JP" altLang="ja-JP" dirty="0">
                <a:latin typeface="Meiryo UI" panose="020B0604030504040204" pitchFamily="50" charset="-128"/>
                <a:ea typeface="Meiryo UI" panose="020B0604030504040204" pitchFamily="50" charset="-128"/>
              </a:rPr>
              <a:t>塾代助成</a:t>
            </a:r>
          </a:p>
          <a:p>
            <a:pPr lvl="0"/>
            <a:endParaRPr lang="en-US" altLang="ja-JP" dirty="0">
              <a:latin typeface="Meiryo UI" panose="020B0604030504040204" pitchFamily="50" charset="-128"/>
              <a:ea typeface="Meiryo UI" panose="020B0604030504040204" pitchFamily="50" charset="-128"/>
            </a:endParaRPr>
          </a:p>
          <a:p>
            <a:pPr lvl="0"/>
            <a:r>
              <a:rPr lang="ja-JP" altLang="ja-JP" b="1" dirty="0">
                <a:latin typeface="Meiryo UI" panose="020B0604030504040204" pitchFamily="50" charset="-128"/>
                <a:ea typeface="Meiryo UI" panose="020B0604030504040204" pitchFamily="50" charset="-128"/>
              </a:rPr>
              <a:t>（２）子どもの学力向上</a:t>
            </a:r>
            <a:endParaRPr lang="en-US" altLang="ja-JP" b="1" dirty="0">
              <a:latin typeface="Meiryo UI" panose="020B0604030504040204" pitchFamily="50" charset="-128"/>
              <a:ea typeface="Meiryo UI" panose="020B0604030504040204" pitchFamily="50" charset="-128"/>
            </a:endParaRPr>
          </a:p>
          <a:p>
            <a:pPr lvl="0"/>
            <a:r>
              <a:rPr lang="ja-JP" altLang="en-US" dirty="0">
                <a:latin typeface="Meiryo UI" panose="020B0604030504040204" pitchFamily="50" charset="-128"/>
                <a:ea typeface="Meiryo UI" panose="020B0604030504040204" pitchFamily="50" charset="-128"/>
              </a:rPr>
              <a:t>　＞小学校・中学校等</a:t>
            </a:r>
            <a:endParaRPr lang="en-US" altLang="ja-JP" dirty="0">
              <a:latin typeface="Meiryo UI" panose="020B0604030504040204" pitchFamily="50" charset="-128"/>
              <a:ea typeface="Meiryo UI" panose="020B0604030504040204" pitchFamily="50" charset="-128"/>
            </a:endParaRPr>
          </a:p>
          <a:p>
            <a:pPr lvl="0"/>
            <a:r>
              <a:rPr lang="ja-JP" altLang="en-US" dirty="0">
                <a:latin typeface="Meiryo UI" panose="020B0604030504040204" pitchFamily="50" charset="-128"/>
                <a:ea typeface="Meiryo UI" panose="020B0604030504040204" pitchFamily="50" charset="-128"/>
              </a:rPr>
              <a:t>　５　</a:t>
            </a:r>
            <a:r>
              <a:rPr lang="ja-JP" altLang="ja-JP" dirty="0">
                <a:latin typeface="Meiryo UI" panose="020B0604030504040204" pitchFamily="50" charset="-128"/>
                <a:ea typeface="Meiryo UI" panose="020B0604030504040204" pitchFamily="50" charset="-128"/>
              </a:rPr>
              <a:t>学力向上</a:t>
            </a:r>
            <a:r>
              <a:rPr lang="ja-JP" altLang="en-US" dirty="0">
                <a:latin typeface="Meiryo UI" panose="020B0604030504040204" pitchFamily="50" charset="-128"/>
                <a:ea typeface="Meiryo UI" panose="020B0604030504040204" pitchFamily="50" charset="-128"/>
              </a:rPr>
              <a:t>に向けた取組</a:t>
            </a:r>
            <a:r>
              <a:rPr lang="ja-JP" altLang="ja-JP" dirty="0">
                <a:latin typeface="Meiryo UI" panose="020B0604030504040204" pitchFamily="50" charset="-128"/>
                <a:ea typeface="Meiryo UI" panose="020B0604030504040204" pitchFamily="50" charset="-128"/>
              </a:rPr>
              <a:t>【府】</a:t>
            </a:r>
          </a:p>
          <a:p>
            <a:pPr lvl="0"/>
            <a:r>
              <a:rPr lang="ja-JP" altLang="en-US" dirty="0">
                <a:latin typeface="Meiryo UI" panose="020B0604030504040204" pitchFamily="50" charset="-128"/>
                <a:ea typeface="Meiryo UI" panose="020B0604030504040204" pitchFamily="50" charset="-128"/>
              </a:rPr>
              <a:t>　６　</a:t>
            </a:r>
            <a:r>
              <a:rPr lang="ja-JP" altLang="ja-JP" dirty="0">
                <a:latin typeface="Meiryo UI" panose="020B0604030504040204" pitchFamily="50" charset="-128"/>
                <a:ea typeface="Meiryo UI" panose="020B0604030504040204" pitchFamily="50" charset="-128"/>
              </a:rPr>
              <a:t>公設民営手法による中高一貫校の設置</a:t>
            </a:r>
            <a:endParaRPr lang="en-US" altLang="ja-JP" dirty="0">
              <a:latin typeface="Meiryo UI" panose="020B0604030504040204" pitchFamily="50" charset="-128"/>
              <a:ea typeface="Meiryo UI" panose="020B0604030504040204" pitchFamily="50" charset="-128"/>
            </a:endParaRPr>
          </a:p>
          <a:p>
            <a:pPr lvl="0"/>
            <a:r>
              <a:rPr lang="ja-JP" altLang="en-US" dirty="0">
                <a:latin typeface="Meiryo UI" panose="020B0604030504040204" pitchFamily="50" charset="-128"/>
                <a:ea typeface="Meiryo UI" panose="020B0604030504040204" pitchFamily="50" charset="-128"/>
              </a:rPr>
              <a:t>　７　</a:t>
            </a:r>
            <a:r>
              <a:rPr lang="ja-JP" altLang="ja-JP" dirty="0">
                <a:latin typeface="Meiryo UI" panose="020B0604030504040204" pitchFamily="50" charset="-128"/>
                <a:ea typeface="Meiryo UI" panose="020B0604030504040204" pitchFamily="50" charset="-128"/>
              </a:rPr>
              <a:t>学力向上</a:t>
            </a:r>
            <a:r>
              <a:rPr lang="ja-JP" altLang="en-US" dirty="0">
                <a:latin typeface="Meiryo UI" panose="020B0604030504040204" pitchFamily="50" charset="-128"/>
                <a:ea typeface="Meiryo UI" panose="020B0604030504040204" pitchFamily="50" charset="-128"/>
              </a:rPr>
              <a:t>に向けた取組</a:t>
            </a:r>
            <a:r>
              <a:rPr lang="ja-JP" altLang="ja-JP" dirty="0">
                <a:latin typeface="Meiryo UI" panose="020B0604030504040204" pitchFamily="50" charset="-128"/>
                <a:ea typeface="Meiryo UI" panose="020B0604030504040204" pitchFamily="50" charset="-128"/>
              </a:rPr>
              <a:t>【市】</a:t>
            </a:r>
          </a:p>
          <a:p>
            <a:pPr lvl="0"/>
            <a:r>
              <a:rPr lang="ja-JP" altLang="en-US" dirty="0">
                <a:latin typeface="Meiryo UI" panose="020B0604030504040204" pitchFamily="50" charset="-128"/>
                <a:ea typeface="Meiryo UI" panose="020B0604030504040204" pitchFamily="50" charset="-128"/>
              </a:rPr>
              <a:t>　＞高等学校</a:t>
            </a:r>
            <a:endParaRPr lang="en-US" altLang="ja-JP" dirty="0">
              <a:latin typeface="Meiryo UI" panose="020B0604030504040204" pitchFamily="50" charset="-128"/>
              <a:ea typeface="Meiryo UI" panose="020B0604030504040204" pitchFamily="50" charset="-128"/>
            </a:endParaRPr>
          </a:p>
          <a:p>
            <a:pPr lvl="0"/>
            <a:r>
              <a:rPr lang="ja-JP" altLang="en-US" dirty="0">
                <a:latin typeface="Meiryo UI" panose="020B0604030504040204" pitchFamily="50" charset="-128"/>
                <a:ea typeface="Meiryo UI" panose="020B0604030504040204" pitchFamily="50" charset="-128"/>
              </a:rPr>
              <a:t>　８　</a:t>
            </a:r>
            <a:r>
              <a:rPr lang="ja-JP" altLang="ja-JP" dirty="0">
                <a:latin typeface="Meiryo UI" panose="020B0604030504040204" pitchFamily="50" charset="-128"/>
                <a:ea typeface="Meiryo UI" panose="020B0604030504040204" pitchFamily="50" charset="-128"/>
              </a:rPr>
              <a:t>特色ある学校づくり</a:t>
            </a:r>
            <a:endParaRPr lang="en-US" altLang="ja-JP" dirty="0">
              <a:latin typeface="Meiryo UI" panose="020B0604030504040204" pitchFamily="50" charset="-128"/>
              <a:ea typeface="Meiryo UI" panose="020B0604030504040204" pitchFamily="50" charset="-128"/>
            </a:endParaRPr>
          </a:p>
          <a:p>
            <a:pPr lvl="0"/>
            <a:r>
              <a:rPr lang="ja-JP" altLang="en-US" dirty="0">
                <a:latin typeface="Meiryo UI" panose="020B0604030504040204" pitchFamily="50" charset="-128"/>
                <a:ea typeface="Meiryo UI" panose="020B0604030504040204" pitchFamily="50" charset="-128"/>
              </a:rPr>
              <a:t>　９　</a:t>
            </a:r>
            <a:r>
              <a:rPr lang="ja-JP" altLang="ja-JP" dirty="0">
                <a:latin typeface="Meiryo UI" panose="020B0604030504040204" pitchFamily="50" charset="-128"/>
                <a:ea typeface="Meiryo UI" panose="020B0604030504040204" pitchFamily="50" charset="-128"/>
              </a:rPr>
              <a:t>府立高校の</a:t>
            </a:r>
            <a:r>
              <a:rPr lang="en-US" altLang="ja-JP" dirty="0">
                <a:latin typeface="Meiryo UI" panose="020B0604030504040204" pitchFamily="50" charset="-128"/>
                <a:ea typeface="Meiryo UI" panose="020B0604030504040204" pitchFamily="50" charset="-128"/>
              </a:rPr>
              <a:t>ICT</a:t>
            </a:r>
            <a:r>
              <a:rPr lang="ja-JP" altLang="ja-JP" dirty="0">
                <a:latin typeface="Meiryo UI" panose="020B0604030504040204" pitchFamily="50" charset="-128"/>
                <a:ea typeface="Meiryo UI" panose="020B0604030504040204" pitchFamily="50" charset="-128"/>
              </a:rPr>
              <a:t>環境整備</a:t>
            </a:r>
          </a:p>
          <a:p>
            <a:pPr lvl="0"/>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高校入試改革</a:t>
            </a:r>
          </a:p>
          <a:p>
            <a:pPr lvl="0"/>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11</a:t>
            </a:r>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私立高校等授業料の無償化</a:t>
            </a:r>
          </a:p>
          <a:p>
            <a:r>
              <a:rPr lang="ja-JP" altLang="en-US" dirty="0">
                <a:latin typeface="Meiryo UI" panose="020B0604030504040204" pitchFamily="50" charset="-128"/>
                <a:ea typeface="Meiryo UI" panose="020B0604030504040204" pitchFamily="50" charset="-128"/>
              </a:rPr>
              <a:t>　＞支援教育</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12</a:t>
            </a:r>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支援教育の充実</a:t>
            </a:r>
          </a:p>
          <a:p>
            <a:pPr lvl="0"/>
            <a:endParaRPr lang="ja-JP" altLang="ja-JP"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4830624" y="1356052"/>
            <a:ext cx="4233095" cy="1200329"/>
          </a:xfrm>
          <a:prstGeom prst="rect">
            <a:avLst/>
          </a:prstGeom>
          <a:noFill/>
        </p:spPr>
        <p:txBody>
          <a:bodyPr wrap="square" rtlCol="0">
            <a:spAutoFit/>
          </a:bodyPr>
          <a:lstStyle/>
          <a:p>
            <a:pPr lvl="0"/>
            <a:r>
              <a:rPr lang="ja-JP" altLang="ja-JP" b="1" dirty="0">
                <a:latin typeface="Meiryo UI" panose="020B0604030504040204" pitchFamily="50" charset="-128"/>
                <a:ea typeface="Meiryo UI" panose="020B0604030504040204" pitchFamily="50" charset="-128"/>
              </a:rPr>
              <a:t>（３）子どものセーフティネット</a:t>
            </a:r>
            <a:endParaRPr lang="en-US" altLang="ja-JP" b="1" dirty="0">
              <a:latin typeface="Meiryo UI" panose="020B0604030504040204" pitchFamily="50" charset="-128"/>
              <a:ea typeface="Meiryo UI" panose="020B0604030504040204" pitchFamily="50" charset="-128"/>
            </a:endParaRPr>
          </a:p>
          <a:p>
            <a:pPr lvl="0"/>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13</a:t>
            </a:r>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子どもの貧困対策</a:t>
            </a:r>
          </a:p>
          <a:p>
            <a:pPr lvl="0"/>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14</a:t>
            </a:r>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児童虐待対策</a:t>
            </a:r>
          </a:p>
          <a:p>
            <a:pPr lvl="0"/>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15</a:t>
            </a:r>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ヤングケアラー支援</a:t>
            </a:r>
          </a:p>
        </p:txBody>
      </p:sp>
      <p:sp>
        <p:nvSpPr>
          <p:cNvPr id="1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116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069090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線コネクタ 10"/>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201207" y="311026"/>
            <a:ext cx="2369559"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５．主な改革取組　</a:t>
            </a:r>
            <a:endParaRPr kumimoji="1" lang="ja-JP" altLang="en-US" sz="2000" dirty="0">
              <a:latin typeface="Meiryo UI" panose="020B0604030504040204" pitchFamily="50" charset="-128"/>
              <a:ea typeface="Meiryo UI" panose="020B0604030504040204" pitchFamily="50" charset="-128"/>
            </a:endParaRPr>
          </a:p>
        </p:txBody>
      </p:sp>
      <p:sp>
        <p:nvSpPr>
          <p:cNvPr id="5" name="正方形/長方形 4"/>
          <p:cNvSpPr/>
          <p:nvPr/>
        </p:nvSpPr>
        <p:spPr>
          <a:xfrm>
            <a:off x="270457" y="968663"/>
            <a:ext cx="8588788" cy="954107"/>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＜改革前の施策・状況＞</a:t>
            </a:r>
            <a:endParaRPr lang="en-US" altLang="ja-JP" sz="1400" b="1" dirty="0">
              <a:latin typeface="Meiryo UI" panose="020B0604030504040204" pitchFamily="50" charset="-128"/>
              <a:ea typeface="Meiryo UI" panose="020B0604030504040204" pitchFamily="50" charset="-128"/>
            </a:endParaRPr>
          </a:p>
          <a:p>
            <a:pPr>
              <a:defRPr/>
            </a:pPr>
            <a:r>
              <a:rPr lang="ja-JP" altLang="en-US" sz="1400" dirty="0"/>
              <a:t>　・</a:t>
            </a:r>
            <a:r>
              <a:rPr lang="en-US" altLang="ja-JP" sz="1400" dirty="0"/>
              <a:t>2010</a:t>
            </a:r>
            <a:r>
              <a:rPr lang="ja-JP" altLang="en-US" sz="1400" dirty="0"/>
              <a:t>年度より、府として年収</a:t>
            </a:r>
            <a:r>
              <a:rPr lang="en-US" altLang="ja-JP" sz="1400" dirty="0"/>
              <a:t>350</a:t>
            </a:r>
            <a:r>
              <a:rPr lang="ja-JP" altLang="en-US" sz="1400" dirty="0"/>
              <a:t>万未満の世帯を対象に教育の無償化を実施していたが、生徒のカバー率は</a:t>
            </a:r>
            <a:endParaRPr lang="en-US" altLang="ja-JP" sz="1400" dirty="0"/>
          </a:p>
          <a:p>
            <a:pPr>
              <a:defRPr/>
            </a:pPr>
            <a:r>
              <a:rPr lang="ja-JP" altLang="en-US" sz="1400" dirty="0"/>
              <a:t>　　</a:t>
            </a:r>
            <a:r>
              <a:rPr lang="en-US" altLang="ja-JP" sz="1400" dirty="0"/>
              <a:t>2</a:t>
            </a:r>
            <a:r>
              <a:rPr lang="ja-JP" altLang="en-US" sz="1400" dirty="0"/>
              <a:t>割に過ぎず、教育の機会均等は十分とはいえなかった。</a:t>
            </a:r>
          </a:p>
          <a:p>
            <a:pPr>
              <a:defRPr/>
            </a:pPr>
            <a:r>
              <a:rPr lang="ja-JP" altLang="en-US" sz="1400" dirty="0"/>
              <a:t>・公立・私立で入学者の受入枠（公：私＝７：３枠）を事前協議で設定するなど、学校、行政の供給側の論理が優先。</a:t>
            </a:r>
          </a:p>
        </p:txBody>
      </p:sp>
      <p:graphicFrame>
        <p:nvGraphicFramePr>
          <p:cNvPr id="6" name="表 5"/>
          <p:cNvGraphicFramePr>
            <a:graphicFrameLocks noGrp="1"/>
          </p:cNvGraphicFramePr>
          <p:nvPr/>
        </p:nvGraphicFramePr>
        <p:xfrm>
          <a:off x="509574" y="3491046"/>
          <a:ext cx="8472027" cy="2169160"/>
        </p:xfrm>
        <a:graphic>
          <a:graphicData uri="http://schemas.openxmlformats.org/drawingml/2006/table">
            <a:tbl>
              <a:tblPr firstRow="1" bandRow="1">
                <a:tableStyleId>{5C22544A-7EE6-4342-B048-85BDC9FD1C3A}</a:tableStyleId>
              </a:tblPr>
              <a:tblGrid>
                <a:gridCol w="1644241">
                  <a:extLst>
                    <a:ext uri="{9D8B030D-6E8A-4147-A177-3AD203B41FA5}">
                      <a16:colId xmlns:a16="http://schemas.microsoft.com/office/drawing/2014/main" val="1139371694"/>
                    </a:ext>
                  </a:extLst>
                </a:gridCol>
                <a:gridCol w="6827786">
                  <a:extLst>
                    <a:ext uri="{9D8B030D-6E8A-4147-A177-3AD203B41FA5}">
                      <a16:colId xmlns:a16="http://schemas.microsoft.com/office/drawing/2014/main" val="3123698254"/>
                    </a:ext>
                  </a:extLst>
                </a:gridCol>
              </a:tblGrid>
              <a:tr h="370840">
                <a:tc>
                  <a:txBody>
                    <a:bodyPr/>
                    <a:lstStyle/>
                    <a:p>
                      <a:pPr algn="ctr"/>
                      <a:r>
                        <a:rPr kumimoji="1" lang="ja-JP" altLang="en-US" dirty="0"/>
                        <a:t>時期</a:t>
                      </a:r>
                    </a:p>
                  </a:txBody>
                  <a:tcPr/>
                </a:tc>
                <a:tc>
                  <a:txBody>
                    <a:bodyPr/>
                    <a:lstStyle/>
                    <a:p>
                      <a:pPr algn="ctr"/>
                      <a:r>
                        <a:rPr kumimoji="1" lang="ja-JP" altLang="en-US" dirty="0"/>
                        <a:t>内容</a:t>
                      </a:r>
                    </a:p>
                  </a:txBody>
                  <a:tcPr/>
                </a:tc>
                <a:extLst>
                  <a:ext uri="{0D108BD9-81ED-4DB2-BD59-A6C34878D82A}">
                    <a16:rowId xmlns:a16="http://schemas.microsoft.com/office/drawing/2014/main" val="3359264732"/>
                  </a:ext>
                </a:extLst>
              </a:tr>
              <a:tr h="370840">
                <a:tc>
                  <a:txBody>
                    <a:bodyPr/>
                    <a:lstStyle/>
                    <a:p>
                      <a:r>
                        <a:rPr kumimoji="1" lang="en-US" altLang="ja-JP" dirty="0">
                          <a:solidFill>
                            <a:schemeClr val="tx1"/>
                          </a:solidFill>
                        </a:rPr>
                        <a:t>2010</a:t>
                      </a:r>
                      <a:r>
                        <a:rPr kumimoji="1" lang="ja-JP" altLang="en-US" dirty="0">
                          <a:solidFill>
                            <a:schemeClr val="tx1"/>
                          </a:solidFill>
                        </a:rPr>
                        <a:t>年～</a:t>
                      </a:r>
                    </a:p>
                  </a:txBody>
                  <a:tcPr/>
                </a:tc>
                <a:tc>
                  <a:txBody>
                    <a:bodyPr/>
                    <a:lstStyle/>
                    <a:p>
                      <a:r>
                        <a:rPr kumimoji="1" lang="ja-JP" altLang="en-US" sz="1400" dirty="0">
                          <a:solidFill>
                            <a:schemeClr val="tx1"/>
                          </a:solidFill>
                        </a:rPr>
                        <a:t>国の「高等学校等就学支援金」と併せて府独自の「私立高等学校等授業料支援補助金」を交付し、私立高校の授業料が無償となる「私立高等学校等授業料無償化制度」を実施。</a:t>
                      </a:r>
                    </a:p>
                  </a:txBody>
                  <a:tcPr/>
                </a:tc>
                <a:extLst>
                  <a:ext uri="{0D108BD9-81ED-4DB2-BD59-A6C34878D82A}">
                    <a16:rowId xmlns:a16="http://schemas.microsoft.com/office/drawing/2014/main" val="4134167899"/>
                  </a:ext>
                </a:extLst>
              </a:tr>
              <a:tr h="413681">
                <a:tc>
                  <a:txBody>
                    <a:bodyPr/>
                    <a:lstStyle/>
                    <a:p>
                      <a:r>
                        <a:rPr kumimoji="1" lang="en-US" altLang="ja-JP" dirty="0">
                          <a:solidFill>
                            <a:schemeClr val="tx1"/>
                          </a:solidFill>
                        </a:rPr>
                        <a:t>2011</a:t>
                      </a:r>
                      <a:r>
                        <a:rPr kumimoji="1" lang="ja-JP" altLang="en-US" dirty="0">
                          <a:solidFill>
                            <a:schemeClr val="tx1"/>
                          </a:solidFill>
                        </a:rPr>
                        <a:t>年～</a:t>
                      </a:r>
                    </a:p>
                  </a:txBody>
                  <a:tcPr/>
                </a:tc>
                <a:tc>
                  <a:txBody>
                    <a:bodyPr/>
                    <a:lstStyle/>
                    <a:p>
                      <a:r>
                        <a:rPr kumimoji="1" lang="ja-JP" altLang="en-US" sz="1400" dirty="0">
                          <a:solidFill>
                            <a:schemeClr val="tx1"/>
                          </a:solidFill>
                        </a:rPr>
                        <a:t>私立高等学校等授業料支援補助金を大幅に拡充。（生徒の</a:t>
                      </a:r>
                      <a:r>
                        <a:rPr kumimoji="1" lang="en-US" altLang="ja-JP" sz="1400" dirty="0">
                          <a:solidFill>
                            <a:schemeClr val="tx1"/>
                          </a:solidFill>
                        </a:rPr>
                        <a:t>70</a:t>
                      </a:r>
                      <a:r>
                        <a:rPr kumimoji="1" lang="ja-JP" altLang="en-US" sz="1400" dirty="0">
                          <a:solidFill>
                            <a:schemeClr val="tx1"/>
                          </a:solidFill>
                        </a:rPr>
                        <a:t>％（年収</a:t>
                      </a:r>
                      <a:r>
                        <a:rPr kumimoji="1" lang="en-US" altLang="ja-JP" sz="1400" dirty="0">
                          <a:solidFill>
                            <a:schemeClr val="tx1"/>
                          </a:solidFill>
                        </a:rPr>
                        <a:t>800</a:t>
                      </a:r>
                      <a:r>
                        <a:rPr kumimoji="1" lang="ja-JP" altLang="en-US" sz="1400" dirty="0">
                          <a:solidFill>
                            <a:schemeClr val="tx1"/>
                          </a:solidFill>
                        </a:rPr>
                        <a:t>万円未満世帯）までは保護者負担が</a:t>
                      </a:r>
                      <a:r>
                        <a:rPr kumimoji="1" lang="en-US" altLang="ja-JP" sz="1400" dirty="0">
                          <a:solidFill>
                            <a:schemeClr val="tx1"/>
                          </a:solidFill>
                        </a:rPr>
                        <a:t>10</a:t>
                      </a:r>
                      <a:r>
                        <a:rPr kumimoji="1" lang="ja-JP" altLang="en-US" sz="1400" dirty="0">
                          <a:solidFill>
                            <a:schemeClr val="tx1"/>
                          </a:solidFill>
                        </a:rPr>
                        <a:t>万円以内）</a:t>
                      </a:r>
                    </a:p>
                  </a:txBody>
                  <a:tcPr/>
                </a:tc>
                <a:extLst>
                  <a:ext uri="{0D108BD9-81ED-4DB2-BD59-A6C34878D82A}">
                    <a16:rowId xmlns:a16="http://schemas.microsoft.com/office/drawing/2014/main" val="1653974496"/>
                  </a:ext>
                </a:extLst>
              </a:tr>
              <a:tr h="370840">
                <a:tc>
                  <a:txBody>
                    <a:bodyPr/>
                    <a:lstStyle/>
                    <a:p>
                      <a:r>
                        <a:rPr kumimoji="1" lang="en-US" altLang="ja-JP" dirty="0">
                          <a:solidFill>
                            <a:schemeClr val="tx1"/>
                          </a:solidFill>
                        </a:rPr>
                        <a:t>2016</a:t>
                      </a:r>
                      <a:r>
                        <a:rPr kumimoji="1" lang="ja-JP" altLang="en-US" dirty="0">
                          <a:solidFill>
                            <a:schemeClr val="tx1"/>
                          </a:solidFill>
                        </a:rPr>
                        <a:t>年～</a:t>
                      </a:r>
                      <a:endParaRPr kumimoji="1" lang="en-US" altLang="ja-JP" dirty="0">
                        <a:solidFill>
                          <a:schemeClr val="tx1"/>
                        </a:solidFill>
                      </a:endParaRPr>
                    </a:p>
                    <a:p>
                      <a:endParaRPr kumimoji="1" lang="en-US" altLang="ja-JP" sz="800" dirty="0">
                        <a:solidFill>
                          <a:schemeClr val="tx1"/>
                        </a:solidFill>
                      </a:endParaRPr>
                    </a:p>
                    <a:p>
                      <a:r>
                        <a:rPr kumimoji="1" lang="en-US" altLang="ja-JP" dirty="0">
                          <a:solidFill>
                            <a:schemeClr val="tx1"/>
                          </a:solidFill>
                        </a:rPr>
                        <a:t>2019</a:t>
                      </a:r>
                      <a:r>
                        <a:rPr kumimoji="1" lang="ja-JP" altLang="en-US" dirty="0">
                          <a:solidFill>
                            <a:schemeClr val="tx1"/>
                          </a:solidFill>
                        </a:rPr>
                        <a:t>年～</a:t>
                      </a:r>
                    </a:p>
                  </a:txBody>
                  <a:tcPr/>
                </a:tc>
                <a:tc>
                  <a:txBody>
                    <a:bodyPr/>
                    <a:lstStyle/>
                    <a:p>
                      <a:r>
                        <a:rPr kumimoji="1" lang="ja-JP" altLang="en-US" sz="1400" dirty="0">
                          <a:solidFill>
                            <a:schemeClr val="tx1"/>
                          </a:solidFill>
                        </a:rPr>
                        <a:t>私立高等学校等授業料支援補助金については、年収</a:t>
                      </a:r>
                      <a:r>
                        <a:rPr kumimoji="1" lang="en-US" altLang="ja-JP" sz="1400" dirty="0">
                          <a:solidFill>
                            <a:schemeClr val="tx1"/>
                          </a:solidFill>
                        </a:rPr>
                        <a:t>590</a:t>
                      </a:r>
                      <a:r>
                        <a:rPr kumimoji="1" lang="ja-JP" altLang="en-US" sz="1400" dirty="0">
                          <a:solidFill>
                            <a:schemeClr val="tx1"/>
                          </a:solidFill>
                        </a:rPr>
                        <a:t>万円未満世帯の生徒まで授業料を無償化。</a:t>
                      </a:r>
                      <a:endParaRPr kumimoji="1" lang="en-US" altLang="ja-JP" sz="1400" dirty="0">
                        <a:solidFill>
                          <a:schemeClr val="tx1"/>
                        </a:solidFill>
                      </a:endParaRPr>
                    </a:p>
                    <a:p>
                      <a:r>
                        <a:rPr kumimoji="1" lang="ja-JP" altLang="en-US" sz="1400" dirty="0">
                          <a:solidFill>
                            <a:schemeClr val="tx1"/>
                          </a:solidFill>
                        </a:rPr>
                        <a:t>多子世帯の要件を拡充。</a:t>
                      </a:r>
                    </a:p>
                  </a:txBody>
                  <a:tcPr/>
                </a:tc>
                <a:extLst>
                  <a:ext uri="{0D108BD9-81ED-4DB2-BD59-A6C34878D82A}">
                    <a16:rowId xmlns:a16="http://schemas.microsoft.com/office/drawing/2014/main" val="2375760790"/>
                  </a:ext>
                </a:extLst>
              </a:tr>
            </a:tbl>
          </a:graphicData>
        </a:graphic>
      </p:graphicFrame>
      <p:sp>
        <p:nvSpPr>
          <p:cNvPr id="12" name="角丸四角形 11"/>
          <p:cNvSpPr/>
          <p:nvPr/>
        </p:nvSpPr>
        <p:spPr>
          <a:xfrm>
            <a:off x="3309252" y="276212"/>
            <a:ext cx="5315945" cy="692986"/>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en-US" altLang="ja-JP" sz="1662" b="1" dirty="0">
                <a:solidFill>
                  <a:schemeClr val="tx1"/>
                </a:solidFill>
                <a:latin typeface="Meiryo UI" panose="020B0604030504040204" pitchFamily="50" charset="-128"/>
                <a:ea typeface="Meiryo UI" panose="020B0604030504040204" pitchFamily="50" charset="-128"/>
              </a:rPr>
              <a:t>(</a:t>
            </a:r>
            <a:r>
              <a:rPr lang="ja-JP" altLang="en-US" sz="1662" b="1" dirty="0">
                <a:solidFill>
                  <a:schemeClr val="tx1"/>
                </a:solidFill>
                <a:latin typeface="Meiryo UI" panose="020B0604030504040204" pitchFamily="50" charset="-128"/>
                <a:ea typeface="Meiryo UI" panose="020B0604030504040204" pitchFamily="50" charset="-128"/>
              </a:rPr>
              <a:t>３</a:t>
            </a:r>
            <a:r>
              <a:rPr lang="en-US" altLang="ja-JP" sz="1662" b="1" dirty="0">
                <a:solidFill>
                  <a:schemeClr val="tx1"/>
                </a:solidFill>
                <a:latin typeface="Meiryo UI" panose="020B0604030504040204" pitchFamily="50" charset="-128"/>
                <a:ea typeface="Meiryo UI" panose="020B0604030504040204" pitchFamily="50" charset="-128"/>
              </a:rPr>
              <a:t>)</a:t>
            </a:r>
            <a:r>
              <a:rPr lang="ja-JP" altLang="en-US" sz="1662" b="1" dirty="0">
                <a:solidFill>
                  <a:schemeClr val="tx1"/>
                </a:solidFill>
                <a:latin typeface="Meiryo UI" panose="020B0604030504040204" pitchFamily="50" charset="-128"/>
                <a:ea typeface="Meiryo UI" panose="020B0604030504040204" pitchFamily="50" charset="-128"/>
              </a:rPr>
              <a:t>　教育無償化（</a:t>
            </a:r>
            <a:r>
              <a:rPr lang="zh-TW" altLang="en-US" sz="1662" b="1" dirty="0">
                <a:solidFill>
                  <a:schemeClr val="tx1"/>
                </a:solidFill>
                <a:latin typeface="Meiryo UI" panose="020B0604030504040204" pitchFamily="50" charset="-128"/>
                <a:ea typeface="Meiryo UI" panose="020B0604030504040204" pitchFamily="50" charset="-128"/>
              </a:rPr>
              <a:t>私立高校授業料</a:t>
            </a:r>
            <a:r>
              <a:rPr lang="ja-JP" altLang="en-US" sz="1662" b="1" dirty="0">
                <a:solidFill>
                  <a:schemeClr val="tx1"/>
                </a:solidFill>
                <a:latin typeface="Meiryo UI" panose="020B0604030504040204" pitchFamily="50" charset="-128"/>
                <a:ea typeface="Meiryo UI" panose="020B0604030504040204" pitchFamily="50" charset="-128"/>
              </a:rPr>
              <a:t>）</a:t>
            </a:r>
            <a:r>
              <a:rPr lang="ja-JP" altLang="en-US" sz="1846" b="1" dirty="0">
                <a:solidFill>
                  <a:schemeClr val="tx1"/>
                </a:solidFill>
                <a:latin typeface="Meiryo UI" panose="020B0604030504040204" pitchFamily="50" charset="-128"/>
                <a:ea typeface="Meiryo UI" panose="020B0604030504040204" pitchFamily="50" charset="-128"/>
              </a:rPr>
              <a:t>（大阪府）</a:t>
            </a:r>
            <a:endParaRPr lang="en-US" altLang="ja-JP" sz="1846" b="1" dirty="0">
              <a:solidFill>
                <a:schemeClr val="tx1"/>
              </a:solidFill>
              <a:latin typeface="Meiryo UI" panose="020B0604030504040204" pitchFamily="50" charset="-128"/>
              <a:ea typeface="Meiryo UI" panose="020B0604030504040204" pitchFamily="50" charset="-128"/>
            </a:endParaRPr>
          </a:p>
          <a:p>
            <a:r>
              <a:rPr lang="ja-JP" altLang="en-US" sz="1477" dirty="0">
                <a:solidFill>
                  <a:schemeClr val="tx1"/>
                </a:solidFill>
                <a:latin typeface="Meiryo UI" panose="020B0604030504040204" pitchFamily="50" charset="-128"/>
                <a:ea typeface="Meiryo UI" panose="020B0604030504040204" pitchFamily="50" charset="-128"/>
              </a:rPr>
              <a:t>　　　　　　</a:t>
            </a:r>
            <a:r>
              <a:rPr lang="en-US" altLang="ja-JP" sz="1477" b="1" dirty="0">
                <a:solidFill>
                  <a:schemeClr val="tx1"/>
                </a:solidFill>
                <a:latin typeface="Meiryo UI" panose="020B0604030504040204" pitchFamily="50" charset="-128"/>
                <a:ea typeface="Meiryo UI" panose="020B0604030504040204" pitchFamily="50" charset="-128"/>
              </a:rPr>
              <a:t>※</a:t>
            </a:r>
            <a:r>
              <a:rPr lang="ja-JP" altLang="en-US" sz="1477" b="1" dirty="0">
                <a:solidFill>
                  <a:schemeClr val="tx1"/>
                </a:solidFill>
                <a:latin typeface="Meiryo UI" panose="020B0604030504040204" pitchFamily="50" charset="-128"/>
                <a:ea typeface="Meiryo UI" panose="020B0604030504040204" pitchFamily="50" charset="-128"/>
              </a:rPr>
              <a:t>「３</a:t>
            </a:r>
            <a:r>
              <a:rPr lang="en-US" altLang="ja-JP" sz="1477" b="1" dirty="0">
                <a:solidFill>
                  <a:schemeClr val="tx1"/>
                </a:solidFill>
                <a:latin typeface="Meiryo UI" panose="020B0604030504040204" pitchFamily="50" charset="-128"/>
                <a:ea typeface="Meiryo UI" panose="020B0604030504040204" pitchFamily="50" charset="-128"/>
              </a:rPr>
              <a:t>(2)</a:t>
            </a:r>
            <a:r>
              <a:rPr lang="ja-JP" altLang="en-US" sz="1477" b="1" dirty="0">
                <a:solidFill>
                  <a:schemeClr val="tx1"/>
                </a:solidFill>
                <a:latin typeface="Meiryo UI" panose="020B0604030504040204" pitchFamily="50" charset="-128"/>
                <a:ea typeface="Meiryo UI" panose="020B0604030504040204" pitchFamily="50" charset="-128"/>
              </a:rPr>
              <a:t>子どもの学力向上」から再掲</a:t>
            </a:r>
          </a:p>
        </p:txBody>
      </p:sp>
      <p:sp>
        <p:nvSpPr>
          <p:cNvPr id="3" name="正方形/長方形 2"/>
          <p:cNvSpPr/>
          <p:nvPr/>
        </p:nvSpPr>
        <p:spPr>
          <a:xfrm>
            <a:off x="286054" y="2052925"/>
            <a:ext cx="8696184" cy="1169551"/>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＜改革取組＞　　</a:t>
            </a:r>
            <a:r>
              <a:rPr lang="en-US" altLang="ja-JP" sz="1400" dirty="0">
                <a:latin typeface="Meiryo UI" panose="020B0604030504040204" pitchFamily="50" charset="-128"/>
                <a:ea typeface="Meiryo UI" panose="020B0604030504040204" pitchFamily="50" charset="-128"/>
              </a:rPr>
              <a:t> </a:t>
            </a:r>
          </a:p>
          <a:p>
            <a:r>
              <a:rPr lang="ja-JP" altLang="en-US" sz="1400" dirty="0">
                <a:latin typeface="Meiryo UI" panose="020B0604030504040204" pitchFamily="50" charset="-128"/>
                <a:ea typeface="Meiryo UI" panose="020B0604030504040204" pitchFamily="50" charset="-128"/>
              </a:rPr>
              <a:t>　</a:t>
            </a:r>
            <a:r>
              <a:rPr lang="ja-JP" altLang="en-US" sz="1400" dirty="0">
                <a:latin typeface="+mn-ea"/>
              </a:rPr>
              <a:t>・</a:t>
            </a:r>
            <a:r>
              <a:rPr lang="en-US" altLang="ja-JP" sz="1400" dirty="0">
                <a:latin typeface="+mn-ea"/>
              </a:rPr>
              <a:t>2011</a:t>
            </a:r>
            <a:r>
              <a:rPr lang="ja-JP" altLang="en-US" sz="1400" dirty="0">
                <a:latin typeface="+mn-ea"/>
              </a:rPr>
              <a:t>年度から、全国に先駆けて、私立高校等授業料無償化を実施。生徒カバー率７割で、授業料を公立同様の</a:t>
            </a:r>
            <a:endParaRPr lang="en-US" altLang="ja-JP" sz="1400" dirty="0">
              <a:latin typeface="+mn-ea"/>
            </a:endParaRPr>
          </a:p>
          <a:p>
            <a:r>
              <a:rPr lang="ja-JP" altLang="en-US" sz="1400" dirty="0">
                <a:latin typeface="+mn-ea"/>
              </a:rPr>
              <a:t>　　無償化もしくは低額負担化とする大幅な支援拡充。さらに、</a:t>
            </a:r>
            <a:r>
              <a:rPr lang="en-US" altLang="ja-JP" sz="1400" dirty="0">
                <a:latin typeface="+mn-ea"/>
              </a:rPr>
              <a:t>2016</a:t>
            </a:r>
            <a:r>
              <a:rPr lang="ja-JP" altLang="en-US" sz="1400" dirty="0">
                <a:latin typeface="+mn-ea"/>
              </a:rPr>
              <a:t>年度からは、多子世帯に配慮した制度を創設。</a:t>
            </a:r>
          </a:p>
          <a:p>
            <a:r>
              <a:rPr lang="ja-JP" altLang="en-US" sz="1400" dirty="0">
                <a:latin typeface="+mn-ea"/>
              </a:rPr>
              <a:t>　・エンドユーザーの視点から私学助成を再構築。公私それぞれが受入枠を確保し、公私トータルで高校進学予定</a:t>
            </a:r>
            <a:endParaRPr lang="en-US" altLang="ja-JP" sz="1400" dirty="0">
              <a:latin typeface="+mn-ea"/>
            </a:endParaRPr>
          </a:p>
          <a:p>
            <a:r>
              <a:rPr lang="ja-JP" altLang="en-US" sz="1400" dirty="0">
                <a:latin typeface="+mn-ea"/>
              </a:rPr>
              <a:t>　　者数を上回る募集人員を確保する仕組みにより、学校間の切磋琢磨の環境を整備。</a:t>
            </a:r>
            <a:endParaRPr lang="en-US" altLang="ja-JP" sz="1400" dirty="0">
              <a:latin typeface="+mn-ea"/>
            </a:endParaRPr>
          </a:p>
        </p:txBody>
      </p:sp>
      <p:sp>
        <p:nvSpPr>
          <p:cNvPr id="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143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972264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82521" y="4633701"/>
            <a:ext cx="8588788" cy="1815882"/>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　中途退学者の割合は制度開始以前（</a:t>
            </a:r>
            <a:r>
              <a:rPr lang="en-US" altLang="ja-JP" sz="1400" dirty="0">
                <a:latin typeface="Meiryo UI" panose="020B0604030504040204" pitchFamily="50" charset="-128"/>
                <a:ea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rPr>
              <a:t>年度）に比べ減少するなど、セーフティネットとしての機能を一定果た</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している。</a:t>
            </a:r>
          </a:p>
          <a:p>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年度（４月～３月）＞</a:t>
            </a:r>
          </a:p>
          <a:p>
            <a:r>
              <a:rPr lang="ja-JP" altLang="en-US" sz="1400" dirty="0">
                <a:latin typeface="Meiryo UI" panose="020B0604030504040204" pitchFamily="50" charset="-128"/>
                <a:ea typeface="Meiryo UI" panose="020B0604030504040204" pitchFamily="50" charset="-128"/>
              </a:rPr>
              <a:t>（府大学域の中退率</a:t>
            </a:r>
            <a:r>
              <a:rPr lang="en-US" altLang="ja-JP" sz="1400" dirty="0">
                <a:latin typeface="Meiryo UI" panose="020B0604030504040204" pitchFamily="50" charset="-128"/>
                <a:ea typeface="Meiryo UI" panose="020B0604030504040204" pitchFamily="50" charset="-128"/>
              </a:rPr>
              <a:t>1.3</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rPr>
              <a:t>年度</a:t>
            </a:r>
            <a:r>
              <a:rPr lang="en-US" altLang="ja-JP" sz="1400" dirty="0">
                <a:latin typeface="Meiryo UI" panose="020B0604030504040204" pitchFamily="50" charset="-128"/>
                <a:ea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（市大学部の中退率</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rPr>
              <a:t>年度</a:t>
            </a:r>
            <a:r>
              <a:rPr lang="en-US" altLang="ja-JP" sz="1400" dirty="0">
                <a:latin typeface="Meiryo UI" panose="020B0604030504040204" pitchFamily="50" charset="-128"/>
                <a:ea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年度（４月～３月）＞</a:t>
            </a:r>
          </a:p>
          <a:p>
            <a:r>
              <a:rPr lang="ja-JP" altLang="en-US" sz="1400" dirty="0">
                <a:latin typeface="Meiryo UI" panose="020B0604030504040204" pitchFamily="50" charset="-128"/>
                <a:ea typeface="Meiryo UI" panose="020B0604030504040204" pitchFamily="50" charset="-128"/>
              </a:rPr>
              <a:t>（府大学域の中退率</a:t>
            </a:r>
            <a:r>
              <a:rPr lang="en-US" altLang="ja-JP" sz="1400" dirty="0">
                <a:latin typeface="Meiryo UI" panose="020B0604030504040204" pitchFamily="50" charset="-128"/>
                <a:ea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rPr>
              <a:t>年度</a:t>
            </a:r>
            <a:r>
              <a:rPr lang="en-US" altLang="ja-JP" sz="1400" dirty="0">
                <a:latin typeface="Meiryo UI" panose="020B0604030504040204" pitchFamily="50" charset="-128"/>
                <a:ea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（市大学部の中退率</a:t>
            </a:r>
            <a:r>
              <a:rPr lang="en-US" altLang="ja-JP" sz="1400" dirty="0">
                <a:latin typeface="Meiryo UI" panose="020B0604030504040204" pitchFamily="50" charset="-128"/>
                <a:ea typeface="Meiryo UI" panose="020B0604030504040204" pitchFamily="50" charset="-128"/>
              </a:rPr>
              <a:t>0.8</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rPr>
              <a:t>年度</a:t>
            </a:r>
            <a:r>
              <a:rPr lang="en-US" altLang="ja-JP" sz="1400" dirty="0">
                <a:latin typeface="Meiryo UI" panose="020B0604030504040204" pitchFamily="50" charset="-128"/>
                <a:ea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242770" y="311026"/>
            <a:ext cx="2369559"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５．主な改革取組　</a:t>
            </a:r>
            <a:endParaRPr kumimoji="1" lang="ja-JP" altLang="en-US" sz="2000" dirty="0">
              <a:latin typeface="Meiryo UI" panose="020B0604030504040204" pitchFamily="50" charset="-128"/>
              <a:ea typeface="Meiryo UI" panose="020B0604030504040204" pitchFamily="50" charset="-128"/>
            </a:endParaRPr>
          </a:p>
        </p:txBody>
      </p:sp>
      <p:sp>
        <p:nvSpPr>
          <p:cNvPr id="5" name="正方形/長方形 4"/>
          <p:cNvSpPr/>
          <p:nvPr/>
        </p:nvSpPr>
        <p:spPr>
          <a:xfrm>
            <a:off x="270457" y="899390"/>
            <a:ext cx="8588788" cy="738664"/>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＜改革前の施策・状況＞</a:t>
            </a:r>
            <a:endParaRPr lang="en-US" altLang="ja-JP" sz="1400" b="1" dirty="0">
              <a:latin typeface="Meiryo UI" panose="020B0604030504040204" pitchFamily="50" charset="-128"/>
              <a:ea typeface="Meiryo UI" panose="020B0604030504040204" pitchFamily="50" charset="-128"/>
            </a:endParaRPr>
          </a:p>
          <a:p>
            <a:r>
              <a:rPr lang="ja-JP" altLang="en-US" sz="1400" kern="100" dirty="0">
                <a:latin typeface="+mn-ea"/>
                <a:cs typeface="Times New Roman" panose="02020603050405020304" pitchFamily="18" charset="0"/>
              </a:rPr>
              <a:t>　　親の経済事情や家庭の個別事情によって、大阪の子どもたちが進学を諦め、チャレンジできる環境にない</a:t>
            </a:r>
            <a:endParaRPr lang="en-US" altLang="ja-JP" sz="1400" kern="100" dirty="0">
              <a:latin typeface="+mn-ea"/>
              <a:cs typeface="Times New Roman" panose="02020603050405020304" pitchFamily="18" charset="0"/>
            </a:endParaRPr>
          </a:p>
          <a:p>
            <a:r>
              <a:rPr lang="ja-JP" altLang="en-US" sz="1400" kern="100" dirty="0">
                <a:latin typeface="+mn-ea"/>
                <a:cs typeface="Times New Roman" panose="02020603050405020304" pitchFamily="18" charset="0"/>
              </a:rPr>
              <a:t>　　子育て世帯がある。</a:t>
            </a:r>
            <a:endParaRPr lang="en-US" altLang="ja-JP" sz="1400" b="1" dirty="0">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nvGraphicFramePr>
        <p:xfrm>
          <a:off x="762378" y="2586931"/>
          <a:ext cx="8029074" cy="1315720"/>
        </p:xfrm>
        <a:graphic>
          <a:graphicData uri="http://schemas.openxmlformats.org/drawingml/2006/table">
            <a:tbl>
              <a:tblPr firstRow="1" bandRow="1">
                <a:tableStyleId>{5C22544A-7EE6-4342-B048-85BDC9FD1C3A}</a:tableStyleId>
              </a:tblPr>
              <a:tblGrid>
                <a:gridCol w="1558274">
                  <a:extLst>
                    <a:ext uri="{9D8B030D-6E8A-4147-A177-3AD203B41FA5}">
                      <a16:colId xmlns:a16="http://schemas.microsoft.com/office/drawing/2014/main" val="1139371694"/>
                    </a:ext>
                  </a:extLst>
                </a:gridCol>
                <a:gridCol w="6470800">
                  <a:extLst>
                    <a:ext uri="{9D8B030D-6E8A-4147-A177-3AD203B41FA5}">
                      <a16:colId xmlns:a16="http://schemas.microsoft.com/office/drawing/2014/main" val="3123698254"/>
                    </a:ext>
                  </a:extLst>
                </a:gridCol>
              </a:tblGrid>
              <a:tr h="370840">
                <a:tc>
                  <a:txBody>
                    <a:bodyPr/>
                    <a:lstStyle/>
                    <a:p>
                      <a:pPr algn="ctr"/>
                      <a:r>
                        <a:rPr kumimoji="1" lang="ja-JP" altLang="en-US" dirty="0">
                          <a:solidFill>
                            <a:schemeClr val="bg1"/>
                          </a:solidFill>
                        </a:rPr>
                        <a:t>時期</a:t>
                      </a:r>
                    </a:p>
                  </a:txBody>
                  <a:tcPr/>
                </a:tc>
                <a:tc>
                  <a:txBody>
                    <a:bodyPr/>
                    <a:lstStyle/>
                    <a:p>
                      <a:pPr algn="ctr"/>
                      <a:r>
                        <a:rPr kumimoji="1" lang="ja-JP" altLang="en-US" dirty="0">
                          <a:solidFill>
                            <a:schemeClr val="bg1"/>
                          </a:solidFill>
                        </a:rPr>
                        <a:t>内容</a:t>
                      </a:r>
                    </a:p>
                  </a:txBody>
                  <a:tcPr/>
                </a:tc>
                <a:extLst>
                  <a:ext uri="{0D108BD9-81ED-4DB2-BD59-A6C34878D82A}">
                    <a16:rowId xmlns:a16="http://schemas.microsoft.com/office/drawing/2014/main" val="3359264732"/>
                  </a:ext>
                </a:extLst>
              </a:tr>
              <a:tr h="370840">
                <a:tc>
                  <a:txBody>
                    <a:bodyPr/>
                    <a:lstStyle/>
                    <a:p>
                      <a:r>
                        <a:rPr kumimoji="1" lang="en-US" altLang="ja-JP" dirty="0">
                          <a:solidFill>
                            <a:schemeClr val="tx1"/>
                          </a:solidFill>
                        </a:rPr>
                        <a:t>2020</a:t>
                      </a:r>
                      <a:r>
                        <a:rPr kumimoji="1" lang="ja-JP" altLang="en-US" dirty="0">
                          <a:solidFill>
                            <a:schemeClr val="tx1"/>
                          </a:solidFill>
                        </a:rPr>
                        <a:t>年～</a:t>
                      </a:r>
                    </a:p>
                  </a:txBody>
                  <a:tcPr/>
                </a:tc>
                <a:tc>
                  <a:txBody>
                    <a:bodyPr/>
                    <a:lstStyle/>
                    <a:p>
                      <a:r>
                        <a:rPr kumimoji="1" lang="ja-JP" altLang="en-US" sz="1400" dirty="0">
                          <a:solidFill>
                            <a:schemeClr val="tx1"/>
                          </a:solidFill>
                        </a:rPr>
                        <a:t>・中・低所得者層（年収目安</a:t>
                      </a:r>
                      <a:r>
                        <a:rPr kumimoji="1" lang="en-US" altLang="ja-JP" sz="1400" dirty="0">
                          <a:solidFill>
                            <a:schemeClr val="tx1"/>
                          </a:solidFill>
                        </a:rPr>
                        <a:t>590</a:t>
                      </a:r>
                      <a:r>
                        <a:rPr kumimoji="1" lang="ja-JP" altLang="en-US" sz="1400" dirty="0">
                          <a:solidFill>
                            <a:schemeClr val="tx1"/>
                          </a:solidFill>
                        </a:rPr>
                        <a:t>万円未満世帯）は、</a:t>
                      </a:r>
                      <a:r>
                        <a:rPr kumimoji="1" lang="en-US" altLang="ja-JP" sz="1400" dirty="0">
                          <a:solidFill>
                            <a:schemeClr val="tx1"/>
                          </a:solidFill>
                        </a:rPr>
                        <a:t>『</a:t>
                      </a:r>
                      <a:r>
                        <a:rPr kumimoji="1" lang="ja-JP" altLang="en-US" sz="1400" dirty="0">
                          <a:solidFill>
                            <a:schemeClr val="tx1"/>
                          </a:solidFill>
                        </a:rPr>
                        <a:t>国の高等教育の修学支援新制度＋大阪府独自の制度</a:t>
                      </a:r>
                      <a:r>
                        <a:rPr kumimoji="1" lang="en-US" altLang="ja-JP" sz="1400" dirty="0">
                          <a:solidFill>
                            <a:schemeClr val="tx1"/>
                          </a:solidFill>
                        </a:rPr>
                        <a:t>』</a:t>
                      </a:r>
                      <a:r>
                        <a:rPr kumimoji="1" lang="ja-JP" altLang="en-US" sz="1400" dirty="0">
                          <a:solidFill>
                            <a:schemeClr val="tx1"/>
                          </a:solidFill>
                        </a:rPr>
                        <a:t>もしくは</a:t>
                      </a:r>
                      <a:r>
                        <a:rPr kumimoji="1" lang="en-US" altLang="ja-JP" sz="1400" dirty="0">
                          <a:solidFill>
                            <a:schemeClr val="tx1"/>
                          </a:solidFill>
                        </a:rPr>
                        <a:t>『</a:t>
                      </a:r>
                      <a:r>
                        <a:rPr kumimoji="1" lang="ja-JP" altLang="en-US" sz="1400" dirty="0">
                          <a:solidFill>
                            <a:schemeClr val="tx1"/>
                          </a:solidFill>
                        </a:rPr>
                        <a:t>大阪府独自の制度</a:t>
                      </a:r>
                      <a:r>
                        <a:rPr kumimoji="1" lang="en-US" altLang="ja-JP" sz="1400" dirty="0">
                          <a:solidFill>
                            <a:schemeClr val="tx1"/>
                          </a:solidFill>
                        </a:rPr>
                        <a:t>』</a:t>
                      </a:r>
                      <a:r>
                        <a:rPr kumimoji="1" lang="ja-JP" altLang="en-US" sz="1400" dirty="0">
                          <a:solidFill>
                            <a:schemeClr val="tx1"/>
                          </a:solidFill>
                        </a:rPr>
                        <a:t>の単独実施により無償化。</a:t>
                      </a:r>
                    </a:p>
                    <a:p>
                      <a:r>
                        <a:rPr kumimoji="1" lang="ja-JP" altLang="en-US" sz="1400" dirty="0">
                          <a:solidFill>
                            <a:schemeClr val="tx1"/>
                          </a:solidFill>
                        </a:rPr>
                        <a:t>・年収目安</a:t>
                      </a:r>
                      <a:r>
                        <a:rPr kumimoji="1" lang="en-US" altLang="ja-JP" sz="1400" dirty="0">
                          <a:solidFill>
                            <a:schemeClr val="tx1"/>
                          </a:solidFill>
                        </a:rPr>
                        <a:t>590</a:t>
                      </a:r>
                      <a:r>
                        <a:rPr kumimoji="1" lang="ja-JP" altLang="en-US" sz="1400" dirty="0">
                          <a:solidFill>
                            <a:schemeClr val="tx1"/>
                          </a:solidFill>
                        </a:rPr>
                        <a:t>万円～</a:t>
                      </a:r>
                      <a:r>
                        <a:rPr kumimoji="1" lang="en-US" altLang="ja-JP" sz="1400" dirty="0">
                          <a:solidFill>
                            <a:schemeClr val="tx1"/>
                          </a:solidFill>
                        </a:rPr>
                        <a:t>910</a:t>
                      </a:r>
                      <a:r>
                        <a:rPr kumimoji="1" lang="ja-JP" altLang="en-US" sz="1400" dirty="0">
                          <a:solidFill>
                            <a:schemeClr val="tx1"/>
                          </a:solidFill>
                        </a:rPr>
                        <a:t>万円未満までは、</a:t>
                      </a:r>
                      <a:r>
                        <a:rPr kumimoji="1" lang="en-US" altLang="ja-JP" sz="1400" dirty="0">
                          <a:solidFill>
                            <a:schemeClr val="tx1"/>
                          </a:solidFill>
                        </a:rPr>
                        <a:t>『</a:t>
                      </a:r>
                      <a:r>
                        <a:rPr kumimoji="1" lang="ja-JP" altLang="en-US" sz="1400" dirty="0">
                          <a:solidFill>
                            <a:schemeClr val="tx1"/>
                          </a:solidFill>
                        </a:rPr>
                        <a:t>大阪府独自の制度</a:t>
                      </a:r>
                      <a:r>
                        <a:rPr kumimoji="1" lang="en-US" altLang="ja-JP" sz="1400" dirty="0">
                          <a:solidFill>
                            <a:schemeClr val="tx1"/>
                          </a:solidFill>
                        </a:rPr>
                        <a:t>』</a:t>
                      </a:r>
                      <a:r>
                        <a:rPr kumimoji="1" lang="ja-JP" altLang="en-US" sz="1400" dirty="0">
                          <a:solidFill>
                            <a:schemeClr val="tx1"/>
                          </a:solidFill>
                        </a:rPr>
                        <a:t>により世帯年収や子どもの数に応じた支援を実施。</a:t>
                      </a:r>
                    </a:p>
                  </a:txBody>
                  <a:tcPr/>
                </a:tc>
                <a:extLst>
                  <a:ext uri="{0D108BD9-81ED-4DB2-BD59-A6C34878D82A}">
                    <a16:rowId xmlns:a16="http://schemas.microsoft.com/office/drawing/2014/main" val="4134167899"/>
                  </a:ext>
                </a:extLst>
              </a:tr>
            </a:tbl>
          </a:graphicData>
        </a:graphic>
      </p:graphicFrame>
      <p:sp>
        <p:nvSpPr>
          <p:cNvPr id="7" name="フローチャート: 組合せ 6"/>
          <p:cNvSpPr/>
          <p:nvPr/>
        </p:nvSpPr>
        <p:spPr>
          <a:xfrm>
            <a:off x="1497079" y="4058641"/>
            <a:ext cx="6583734" cy="406709"/>
          </a:xfrm>
          <a:prstGeom prst="flowChartMerge">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角丸四角形 11"/>
          <p:cNvSpPr/>
          <p:nvPr/>
        </p:nvSpPr>
        <p:spPr>
          <a:xfrm>
            <a:off x="2688609" y="258245"/>
            <a:ext cx="6382700" cy="366911"/>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en-US" altLang="ja-JP" sz="1662" b="1" dirty="0">
                <a:latin typeface="Meiryo UI" panose="020B0604030504040204" pitchFamily="50" charset="-128"/>
                <a:ea typeface="Meiryo UI" panose="020B0604030504040204" pitchFamily="50" charset="-128"/>
              </a:rPr>
              <a:t>(</a:t>
            </a:r>
            <a:r>
              <a:rPr lang="ja-JP" altLang="en-US" sz="1662" b="1" dirty="0">
                <a:latin typeface="Meiryo UI" panose="020B0604030504040204" pitchFamily="50" charset="-128"/>
                <a:ea typeface="Meiryo UI" panose="020B0604030504040204" pitchFamily="50" charset="-128"/>
              </a:rPr>
              <a:t>３</a:t>
            </a:r>
            <a:r>
              <a:rPr lang="en-US" altLang="ja-JP" sz="1662" b="1" dirty="0">
                <a:latin typeface="Meiryo UI" panose="020B0604030504040204" pitchFamily="50" charset="-128"/>
                <a:ea typeface="Meiryo UI" panose="020B0604030504040204" pitchFamily="50" charset="-128"/>
              </a:rPr>
              <a:t>)</a:t>
            </a:r>
            <a:r>
              <a:rPr lang="ja-JP" altLang="en-US" sz="1662" b="1" dirty="0">
                <a:latin typeface="Meiryo UI" panose="020B0604030504040204" pitchFamily="50" charset="-128"/>
                <a:ea typeface="Meiryo UI" panose="020B0604030504040204" pitchFamily="50" charset="-128"/>
              </a:rPr>
              <a:t>　教育無償化（大阪</a:t>
            </a:r>
            <a:r>
              <a:rPr lang="zh-TW" altLang="en-US" sz="1662" b="1" dirty="0">
                <a:latin typeface="Meiryo UI" panose="020B0604030504040204" pitchFamily="50" charset="-128"/>
                <a:ea typeface="Meiryo UI" panose="020B0604030504040204" pitchFamily="50" charset="-128"/>
              </a:rPr>
              <a:t>公立大学</a:t>
            </a:r>
            <a:r>
              <a:rPr lang="ja-JP" altLang="en-US" sz="1662" b="1" dirty="0">
                <a:latin typeface="Meiryo UI" panose="020B0604030504040204" pitchFamily="50" charset="-128"/>
                <a:ea typeface="Meiryo UI" panose="020B0604030504040204" pitchFamily="50" charset="-128"/>
              </a:rPr>
              <a:t>等</a:t>
            </a:r>
            <a:r>
              <a:rPr lang="zh-TW" altLang="en-US" sz="1662" b="1" dirty="0">
                <a:latin typeface="Meiryo UI" panose="020B0604030504040204" pitchFamily="50" charset="-128"/>
                <a:ea typeface="Meiryo UI" panose="020B0604030504040204" pitchFamily="50" charset="-128"/>
              </a:rPr>
              <a:t>授業料</a:t>
            </a:r>
            <a:r>
              <a:rPr lang="ja-JP" altLang="en-US" sz="1662" b="1" dirty="0">
                <a:latin typeface="Meiryo UI" panose="020B0604030504040204" pitchFamily="50" charset="-128"/>
                <a:ea typeface="Meiryo UI" panose="020B0604030504040204" pitchFamily="50" charset="-128"/>
              </a:rPr>
              <a:t>等</a:t>
            </a:r>
            <a:r>
              <a:rPr lang="zh-TW" altLang="en-US" sz="1662" b="1" dirty="0">
                <a:latin typeface="Meiryo UI" panose="020B0604030504040204" pitchFamily="50" charset="-128"/>
                <a:ea typeface="Meiryo UI" panose="020B0604030504040204" pitchFamily="50" charset="-128"/>
              </a:rPr>
              <a:t>無償化</a:t>
            </a:r>
            <a:r>
              <a:rPr lang="ja-JP" altLang="en-US" sz="1662" b="1" dirty="0">
                <a:latin typeface="Meiryo UI" panose="020B0604030504040204" pitchFamily="50" charset="-128"/>
                <a:ea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rPr>
              <a:t>（大阪府）</a:t>
            </a:r>
            <a:endParaRPr lang="ja-JP" altLang="en-US" sz="1477" dirty="0">
              <a:latin typeface="Meiryo UI" panose="020B0604030504040204" pitchFamily="50" charset="-128"/>
              <a:ea typeface="Meiryo UI" panose="020B0604030504040204" pitchFamily="50" charset="-128"/>
            </a:endParaRPr>
          </a:p>
        </p:txBody>
      </p:sp>
      <p:sp>
        <p:nvSpPr>
          <p:cNvPr id="3" name="正方形/長方形 2"/>
          <p:cNvSpPr/>
          <p:nvPr/>
        </p:nvSpPr>
        <p:spPr>
          <a:xfrm>
            <a:off x="270456" y="1458097"/>
            <a:ext cx="8588789" cy="1015663"/>
          </a:xfrm>
          <a:prstGeom prst="rect">
            <a:avLst/>
          </a:prstGeom>
        </p:spPr>
        <p:txBody>
          <a:bodyPr wrap="square">
            <a:spAutoFit/>
          </a:bodyPr>
          <a:lstStyle/>
          <a:p>
            <a:endParaRPr lang="en-US" altLang="ja-JP"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＜改革取組＞　　</a:t>
            </a:r>
            <a:r>
              <a:rPr lang="en-US" altLang="ja-JP" sz="1400" dirty="0">
                <a:latin typeface="Meiryo UI" panose="020B0604030504040204" pitchFamily="50" charset="-128"/>
                <a:ea typeface="Meiryo UI" panose="020B0604030504040204" pitchFamily="50" charset="-128"/>
              </a:rPr>
              <a:t> </a:t>
            </a:r>
          </a:p>
          <a:p>
            <a:r>
              <a:rPr lang="ja-JP" altLang="en-US" sz="1400" dirty="0">
                <a:latin typeface="Meiryo UI" panose="020B0604030504040204" pitchFamily="50" charset="-128"/>
                <a:ea typeface="Meiryo UI" panose="020B0604030504040204" pitchFamily="50" charset="-128"/>
              </a:rPr>
              <a:t>　・　国制度に加え、大阪公立大学・大阪府立大学、大阪市立大学及び大阪公立大学工業高等専門学校の授業料</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等支援制度を実施。</a:t>
            </a:r>
          </a:p>
        </p:txBody>
      </p:sp>
      <p:cxnSp>
        <p:nvCxnSpPr>
          <p:cNvPr id="10" name="直線コネクタ 9"/>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144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079766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268500" y="968228"/>
            <a:ext cx="8588788" cy="2062103"/>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＜改革前の施策・状況＞　　</a:t>
            </a:r>
            <a:r>
              <a:rPr lang="en-US" altLang="ja-JP" sz="1400" dirty="0">
                <a:latin typeface="Meiryo UI" panose="020B0604030504040204" pitchFamily="50" charset="-128"/>
                <a:ea typeface="Meiryo UI" panose="020B0604030504040204" pitchFamily="50" charset="-128"/>
              </a:rPr>
              <a:t> </a:t>
            </a:r>
          </a:p>
          <a:p>
            <a:r>
              <a:rPr lang="ja-JP" altLang="en-US" sz="1400" b="1"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公立学校の場合、学習塾費や芸術文化活動費などの学校外活動費にかける経費は中学校段階が最も多く、</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とりわけ学習塾費等の補助学習費は高校受験を控えた中学校段階での経費負担が顕著。</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　　　　　　　　　　　　　　　　　　　　　　　　　　　　　　　　　　　　　　　　　　　　　　　　　　　　　（文部科学省の調査より）</a:t>
            </a:r>
            <a:endParaRPr lang="en-US"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＜改革取組＞　　</a:t>
            </a:r>
            <a:r>
              <a:rPr lang="en-US" altLang="ja-JP" sz="1400" dirty="0">
                <a:latin typeface="Meiryo UI" panose="020B0604030504040204" pitchFamily="50" charset="-128"/>
                <a:ea typeface="Meiryo UI" panose="020B0604030504040204" pitchFamily="50" charset="-128"/>
              </a:rPr>
              <a:t> </a:t>
            </a:r>
          </a:p>
          <a:p>
            <a:r>
              <a:rPr lang="ja-JP" altLang="en-US" sz="1400" dirty="0">
                <a:latin typeface="Meiryo UI" panose="020B0604030504040204" pitchFamily="50" charset="-128"/>
                <a:ea typeface="Meiryo UI" panose="020B0604030504040204" pitchFamily="50" charset="-128"/>
              </a:rPr>
              <a:t>　・子育て世帯の経済的負担を軽減するとともに、こどもたち</a:t>
            </a:r>
            <a:r>
              <a:rPr lang="ja-JP" altLang="en-US" sz="1400" dirty="0">
                <a:solidFill>
                  <a:srgbClr val="000000"/>
                </a:solidFill>
                <a:latin typeface="Meiryo UI" panose="020B0604030504040204" pitchFamily="50" charset="-128"/>
                <a:ea typeface="Meiryo UI" panose="020B0604030504040204" pitchFamily="50" charset="-128"/>
              </a:rPr>
              <a:t>の学力や学習意欲、個性や才能を伸ばす機会を提供するた</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め、一定の所得要件を設け、市内在住中学生の約</a:t>
            </a:r>
            <a:r>
              <a:rPr lang="en-US" altLang="ja-JP" sz="1400" dirty="0">
                <a:solidFill>
                  <a:srgbClr val="000000"/>
                </a:solidFill>
                <a:latin typeface="Meiryo UI" panose="020B0604030504040204" pitchFamily="50" charset="-128"/>
                <a:ea typeface="Meiryo UI" panose="020B0604030504040204" pitchFamily="50" charset="-128"/>
              </a:rPr>
              <a:t>5</a:t>
            </a:r>
            <a:r>
              <a:rPr lang="ja-JP" altLang="en-US" sz="1400" dirty="0">
                <a:solidFill>
                  <a:srgbClr val="000000"/>
                </a:solidFill>
                <a:latin typeface="Meiryo UI" panose="020B0604030504040204" pitchFamily="50" charset="-128"/>
                <a:ea typeface="Meiryo UI" panose="020B0604030504040204" pitchFamily="50" charset="-128"/>
              </a:rPr>
              <a:t>割を対象として学習塾や家庭教師、文化・スポーツ教室等の学</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校外教育にかかる費用を月額</a:t>
            </a:r>
            <a:r>
              <a:rPr lang="en-US" altLang="ja-JP" sz="1400" dirty="0">
                <a:solidFill>
                  <a:srgbClr val="000000"/>
                </a:solidFill>
                <a:latin typeface="Meiryo UI" panose="020B0604030504040204" pitchFamily="50" charset="-128"/>
                <a:ea typeface="Meiryo UI" panose="020B0604030504040204" pitchFamily="50" charset="-128"/>
              </a:rPr>
              <a:t>1</a:t>
            </a:r>
            <a:r>
              <a:rPr lang="ja-JP" altLang="en-US" sz="1400" dirty="0">
                <a:solidFill>
                  <a:srgbClr val="000000"/>
                </a:solidFill>
                <a:latin typeface="Meiryo UI" panose="020B0604030504040204" pitchFamily="50" charset="-128"/>
                <a:ea typeface="Meiryo UI" panose="020B0604030504040204" pitchFamily="50" charset="-128"/>
              </a:rPr>
              <a:t>万円を上限に助成。</a:t>
            </a: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政令指定都市初・大阪府内初</a:t>
            </a:r>
            <a:r>
              <a:rPr lang="en-US" altLang="ja-JP" sz="1600" b="1" dirty="0">
                <a:latin typeface="Meiryo UI" panose="020B0604030504040204" pitchFamily="50" charset="-128"/>
                <a:ea typeface="Meiryo UI" panose="020B0604030504040204" pitchFamily="50" charset="-128"/>
              </a:rPr>
              <a:t>】</a:t>
            </a:r>
            <a:endParaRPr lang="en-US" altLang="ja-JP" sz="1600" b="1" dirty="0">
              <a:solidFill>
                <a:srgbClr val="000000"/>
              </a:solidFill>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15" name="角丸四角形 14"/>
          <p:cNvSpPr/>
          <p:nvPr/>
        </p:nvSpPr>
        <p:spPr>
          <a:xfrm>
            <a:off x="3541343" y="218127"/>
            <a:ext cx="5315945" cy="366911"/>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en-US" altLang="ja-JP" sz="1662" b="1" dirty="0">
                <a:latin typeface="Meiryo UI" panose="020B0604030504040204" pitchFamily="50" charset="-128"/>
                <a:ea typeface="Meiryo UI" panose="020B0604030504040204" pitchFamily="50" charset="-128"/>
              </a:rPr>
              <a:t>(</a:t>
            </a:r>
            <a:r>
              <a:rPr lang="ja-JP" altLang="en-US" sz="1662" b="1" dirty="0">
                <a:latin typeface="Meiryo UI" panose="020B0604030504040204" pitchFamily="50" charset="-128"/>
                <a:ea typeface="Meiryo UI" panose="020B0604030504040204" pitchFamily="50" charset="-128"/>
              </a:rPr>
              <a:t>４</a:t>
            </a:r>
            <a:r>
              <a:rPr lang="en-US" altLang="ja-JP" sz="1662" b="1" dirty="0">
                <a:latin typeface="Meiryo UI" panose="020B0604030504040204" pitchFamily="50" charset="-128"/>
                <a:ea typeface="Meiryo UI" panose="020B0604030504040204" pitchFamily="50" charset="-128"/>
              </a:rPr>
              <a:t>)</a:t>
            </a:r>
            <a:r>
              <a:rPr lang="ja-JP" altLang="en-US" sz="1662" b="1" dirty="0">
                <a:latin typeface="Meiryo UI" panose="020B0604030504040204" pitchFamily="50" charset="-128"/>
                <a:ea typeface="Meiryo UI" panose="020B0604030504040204" pitchFamily="50" charset="-128"/>
              </a:rPr>
              <a:t>　塾代助成</a:t>
            </a:r>
            <a:r>
              <a:rPr lang="ja-JP" altLang="en-US" sz="1846" b="1" dirty="0">
                <a:latin typeface="Meiryo UI" panose="020B0604030504040204" pitchFamily="50" charset="-128"/>
                <a:ea typeface="Meiryo UI" panose="020B0604030504040204" pitchFamily="50" charset="-128"/>
              </a:rPr>
              <a:t>（大阪市）</a:t>
            </a:r>
            <a:endParaRPr lang="ja-JP" altLang="en-US" sz="1477"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66902" y="248157"/>
            <a:ext cx="2369559"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５．主な改革取組　</a:t>
            </a:r>
            <a:endParaRPr kumimoji="1" lang="ja-JP" altLang="en-US" sz="2000"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nvGraphicFramePr>
        <p:xfrm>
          <a:off x="615951" y="3058039"/>
          <a:ext cx="7912100" cy="2469234"/>
        </p:xfrm>
        <a:graphic>
          <a:graphicData uri="http://schemas.openxmlformats.org/drawingml/2006/table">
            <a:tbl>
              <a:tblPr/>
              <a:tblGrid>
                <a:gridCol w="1316633">
                  <a:extLst>
                    <a:ext uri="{9D8B030D-6E8A-4147-A177-3AD203B41FA5}">
                      <a16:colId xmlns:a16="http://schemas.microsoft.com/office/drawing/2014/main" val="3707809245"/>
                    </a:ext>
                  </a:extLst>
                </a:gridCol>
                <a:gridCol w="6595467">
                  <a:extLst>
                    <a:ext uri="{9D8B030D-6E8A-4147-A177-3AD203B41FA5}">
                      <a16:colId xmlns:a16="http://schemas.microsoft.com/office/drawing/2014/main" val="523068928"/>
                    </a:ext>
                  </a:extLst>
                </a:gridCol>
              </a:tblGrid>
              <a:tr h="207999">
                <a:tc>
                  <a:txBody>
                    <a:bodyPr/>
                    <a:lstStyle/>
                    <a:p>
                      <a:pPr algn="ctr"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時　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内　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3357014112"/>
                  </a:ext>
                </a:extLst>
              </a:tr>
              <a:tr h="190500">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2012</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年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9</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200" b="0" i="0" u="none" strike="noStrike" dirty="0">
                          <a:solidFill>
                            <a:srgbClr val="333333"/>
                          </a:solidFill>
                          <a:effectLst/>
                          <a:latin typeface="Meiryo UI" panose="020B0604030504040204" pitchFamily="50" charset="-128"/>
                          <a:ea typeface="Meiryo UI" panose="020B0604030504040204" pitchFamily="50" charset="-128"/>
                        </a:rPr>
                        <a:t> 西成区で塾代助成事業の試行実施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63091997"/>
                  </a:ext>
                </a:extLst>
              </a:tr>
              <a:tr h="455295">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2013</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年</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ctr"/>
                      <a:r>
                        <a:rPr lang="ja-JP" altLang="en-US" sz="1200" b="0" i="0" u="none" strike="noStrike" dirty="0">
                          <a:solidFill>
                            <a:srgbClr val="333333"/>
                          </a:solidFill>
                          <a:effectLst/>
                          <a:latin typeface="Meiryo UI" panose="020B0604030504040204" pitchFamily="50" charset="-128"/>
                          <a:ea typeface="Meiryo UI" panose="020B0604030504040204" pitchFamily="50" charset="-128"/>
                        </a:rPr>
                        <a:t> 塾代助成事業の全市実施</a:t>
                      </a:r>
                      <a:br>
                        <a:rPr lang="ja-JP" altLang="en-US" sz="1200" b="0" i="0" u="none" strike="noStrike" dirty="0">
                          <a:solidFill>
                            <a:srgbClr val="333333"/>
                          </a:solidFill>
                          <a:effectLst/>
                          <a:latin typeface="Meiryo UI" panose="020B0604030504040204" pitchFamily="50" charset="-128"/>
                          <a:ea typeface="Meiryo UI" panose="020B0604030504040204" pitchFamily="50" charset="-128"/>
                        </a:rPr>
                      </a:br>
                      <a:r>
                        <a:rPr lang="ja-JP" altLang="en-US" sz="1200" b="0" i="0" u="none" strike="noStrike" dirty="0">
                          <a:solidFill>
                            <a:srgbClr val="333333"/>
                          </a:solidFill>
                          <a:effectLst/>
                          <a:latin typeface="Meiryo UI" panose="020B0604030504040204" pitchFamily="50" charset="-128"/>
                          <a:ea typeface="Meiryo UI" panose="020B0604030504040204" pitchFamily="50" charset="-128"/>
                        </a:rPr>
                        <a:t> 　</a:t>
                      </a:r>
                      <a:r>
                        <a:rPr lang="en-US" altLang="ja-JP" sz="1200" b="0" i="0" u="none" strike="noStrike" dirty="0">
                          <a:solidFill>
                            <a:srgbClr val="333333"/>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333333"/>
                          </a:solidFill>
                          <a:effectLst/>
                          <a:latin typeface="Meiryo UI" panose="020B0604030504040204" pitchFamily="50" charset="-128"/>
                          <a:ea typeface="Meiryo UI" panose="020B0604030504040204" pitchFamily="50" charset="-128"/>
                        </a:rPr>
                        <a:t>助成対象者は、市内中学校、特別支援学校に通学している中学生の養育者で、</a:t>
                      </a:r>
                      <a:br>
                        <a:rPr lang="ja-JP" altLang="en-US" sz="1200" b="0" i="0" u="none" strike="noStrike" dirty="0">
                          <a:solidFill>
                            <a:srgbClr val="333333"/>
                          </a:solidFill>
                          <a:effectLst/>
                          <a:latin typeface="Meiryo UI" panose="020B0604030504040204" pitchFamily="50" charset="-128"/>
                          <a:ea typeface="Meiryo UI" panose="020B0604030504040204" pitchFamily="50" charset="-128"/>
                        </a:rPr>
                      </a:br>
                      <a:r>
                        <a:rPr lang="ja-JP" altLang="en-US" sz="1200" b="0" i="0" u="none" strike="noStrike" dirty="0">
                          <a:solidFill>
                            <a:srgbClr val="333333"/>
                          </a:solidFill>
                          <a:effectLst/>
                          <a:latin typeface="Meiryo UI" panose="020B0604030504040204" pitchFamily="50" charset="-128"/>
                          <a:ea typeface="Meiryo UI" panose="020B0604030504040204" pitchFamily="50" charset="-128"/>
                        </a:rPr>
                        <a:t> 　　 就学援助制度の被認定者及び生活保護受給者（約</a:t>
                      </a:r>
                      <a:r>
                        <a:rPr lang="en-US" altLang="ja-JP" sz="1200" b="0" i="0" u="none" strike="noStrike" dirty="0">
                          <a:solidFill>
                            <a:srgbClr val="333333"/>
                          </a:solidFill>
                          <a:effectLst/>
                          <a:latin typeface="Meiryo UI" panose="020B0604030504040204" pitchFamily="50" charset="-128"/>
                          <a:ea typeface="Meiryo UI" panose="020B0604030504040204" pitchFamily="50" charset="-128"/>
                        </a:rPr>
                        <a:t>3</a:t>
                      </a:r>
                      <a:r>
                        <a:rPr lang="ja-JP" altLang="en-US" sz="1200" b="0" i="0" u="none" strike="noStrike" dirty="0">
                          <a:solidFill>
                            <a:srgbClr val="333333"/>
                          </a:solidFill>
                          <a:effectLst/>
                          <a:latin typeface="Meiryo UI" panose="020B0604030504040204" pitchFamily="50" charset="-128"/>
                          <a:ea typeface="Meiryo UI" panose="020B0604030504040204" pitchFamily="50" charset="-128"/>
                        </a:rPr>
                        <a:t>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243301858"/>
                  </a:ext>
                </a:extLst>
              </a:tr>
              <a:tr h="176530">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2015</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年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4</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200" b="0" i="0" u="none" strike="noStrike" dirty="0">
                          <a:solidFill>
                            <a:srgbClr val="333333"/>
                          </a:solidFill>
                          <a:effectLst/>
                          <a:latin typeface="Meiryo UI" panose="020B0604030504040204" pitchFamily="50" charset="-128"/>
                          <a:ea typeface="Meiryo UI" panose="020B0604030504040204" pitchFamily="50" charset="-128"/>
                        </a:rPr>
                        <a:t> 参画事業者に対する利用額の一部負担を廃止、参画事業者に家庭教師を追加</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59073279"/>
                  </a:ext>
                </a:extLst>
              </a:tr>
              <a:tr h="200025">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2015</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年</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ctr"/>
                      <a:r>
                        <a:rPr lang="ja-JP" altLang="en-US" sz="1200" b="0" i="0" u="none" strike="noStrike" dirty="0">
                          <a:solidFill>
                            <a:srgbClr val="333333"/>
                          </a:solidFill>
                          <a:effectLst/>
                          <a:latin typeface="Meiryo UI" panose="020B0604030504040204" pitchFamily="50" charset="-128"/>
                          <a:ea typeface="Meiryo UI" panose="020B0604030504040204" pitchFamily="50" charset="-128"/>
                        </a:rPr>
                        <a:t> 助成対象者を市内在住の中学生の養育者で、その配偶者との合計所得金額が所得制限限度額未満の方 （約</a:t>
                      </a:r>
                      <a:r>
                        <a:rPr lang="en-US" altLang="ja-JP" sz="1200" b="0" i="0" u="none" strike="noStrike" dirty="0">
                          <a:solidFill>
                            <a:srgbClr val="333333"/>
                          </a:solidFill>
                          <a:effectLst/>
                          <a:latin typeface="Meiryo UI" panose="020B0604030504040204" pitchFamily="50" charset="-128"/>
                          <a:ea typeface="Meiryo UI" panose="020B0604030504040204" pitchFamily="50" charset="-128"/>
                        </a:rPr>
                        <a:t>5</a:t>
                      </a:r>
                      <a:r>
                        <a:rPr lang="ja-JP" altLang="en-US" sz="1200" b="0" i="0" u="none" strike="noStrike" dirty="0">
                          <a:solidFill>
                            <a:srgbClr val="333333"/>
                          </a:solidFill>
                          <a:effectLst/>
                          <a:latin typeface="Meiryo UI" panose="020B0604030504040204" pitchFamily="50" charset="-128"/>
                          <a:ea typeface="Meiryo UI" panose="020B0604030504040204" pitchFamily="50" charset="-128"/>
                        </a:rPr>
                        <a:t>割）に拡大して実施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269868631"/>
                  </a:ext>
                </a:extLst>
              </a:tr>
              <a:tr h="167640">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2016</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年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4</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200" b="0" i="0" u="none" strike="noStrike" dirty="0">
                          <a:solidFill>
                            <a:srgbClr val="333333"/>
                          </a:solidFill>
                          <a:effectLst/>
                          <a:latin typeface="Meiryo UI" panose="020B0604030504040204" pitchFamily="50" charset="-128"/>
                          <a:ea typeface="Meiryo UI" panose="020B0604030504040204" pitchFamily="50" charset="-128"/>
                        </a:rPr>
                        <a:t> 参画事業者に大阪市に隣接する市町村の学習塾等を追加</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42533846"/>
                  </a:ext>
                </a:extLst>
              </a:tr>
              <a:tr h="0">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2016</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年</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ctr"/>
                      <a:r>
                        <a:rPr lang="ja-JP" altLang="en-US" sz="1200" b="0" i="0" u="none" strike="noStrike" dirty="0">
                          <a:solidFill>
                            <a:srgbClr val="333333"/>
                          </a:solidFill>
                          <a:effectLst/>
                          <a:latin typeface="Meiryo UI" panose="020B0604030504040204" pitchFamily="50" charset="-128"/>
                          <a:ea typeface="Meiryo UI" panose="020B0604030504040204" pitchFamily="50" charset="-128"/>
                        </a:rPr>
                        <a:t> 参画事業者にオンライン学習塾等を追加</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788789586"/>
                  </a:ext>
                </a:extLst>
              </a:tr>
              <a:tr h="316230">
                <a:tc>
                  <a:txBody>
                    <a:bodyPr/>
                    <a:lstStyle/>
                    <a:p>
                      <a:pPr algn="ctr" fontAlgn="ct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年　</a:t>
                      </a: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4</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200" b="0" i="0" u="none" strike="noStrike" baseline="0" dirty="0">
                          <a:solidFill>
                            <a:schemeClr val="tx1"/>
                          </a:solidFill>
                          <a:effectLst/>
                          <a:latin typeface="Meiryo UI" panose="020B0604030504040204" pitchFamily="50" charset="-128"/>
                          <a:ea typeface="Meiryo UI" panose="020B0604030504040204" pitchFamily="50" charset="-128"/>
                        </a:rPr>
                        <a:t> </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助成対象者を市内在住の中学生のみから、小学５・６年生にも拡大</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（一定の所得要件を設定し、市内在住の小学５年生～中学３年生の約５割を助成対象）</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 事業名称を「習い事・塾代助成事業」に変更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1136857"/>
                  </a:ext>
                </a:extLst>
              </a:tr>
            </a:tbl>
          </a:graphicData>
        </a:graphic>
      </p:graphicFrame>
      <p:sp>
        <p:nvSpPr>
          <p:cNvPr id="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145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4808554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270457" y="779707"/>
            <a:ext cx="4220400" cy="523220"/>
          </a:xfrm>
          <a:prstGeom prst="rect">
            <a:avLst/>
          </a:prstGeom>
        </p:spPr>
        <p:txBody>
          <a:bodyPr wrap="square">
            <a:spAutoFit/>
          </a:bodyPr>
          <a:lstStyle/>
          <a:p>
            <a:pPr marR="2360"/>
            <a:r>
              <a:rPr lang="ja-JP" altLang="en-US" sz="1400" b="1" dirty="0">
                <a:solidFill>
                  <a:srgbClr val="000000"/>
                </a:solidFill>
                <a:latin typeface="Meiryo UI" panose="020B0604030504040204" pitchFamily="50" charset="-128"/>
                <a:ea typeface="Meiryo UI" panose="020B0604030504040204" pitchFamily="50" charset="-128"/>
              </a:rPr>
              <a:t>・塾代助成カードの</a:t>
            </a:r>
            <a:r>
              <a:rPr lang="en-US" altLang="ja-JP" sz="1400" b="1" dirty="0">
                <a:solidFill>
                  <a:srgbClr val="000000"/>
                </a:solidFill>
                <a:latin typeface="Meiryo UI" panose="020B0604030504040204" pitchFamily="50" charset="-128"/>
                <a:ea typeface="Meiryo UI" panose="020B0604030504040204" pitchFamily="50" charset="-128"/>
              </a:rPr>
              <a:t>1</a:t>
            </a:r>
            <a:r>
              <a:rPr lang="ja-JP" altLang="en-US" sz="1400" b="1" dirty="0">
                <a:solidFill>
                  <a:srgbClr val="000000"/>
                </a:solidFill>
                <a:latin typeface="Meiryo UI" panose="020B0604030504040204" pitchFamily="50" charset="-128"/>
                <a:ea typeface="Meiryo UI" panose="020B0604030504040204" pitchFamily="50" charset="-128"/>
              </a:rPr>
              <a:t>か月以上の利用状況</a:t>
            </a:r>
            <a:endParaRPr lang="en-US" altLang="ja-JP" sz="1400" b="1" dirty="0">
              <a:solidFill>
                <a:srgbClr val="000000"/>
              </a:solidFill>
              <a:latin typeface="Meiryo UI" panose="020B0604030504040204" pitchFamily="50" charset="-128"/>
              <a:ea typeface="Meiryo UI" panose="020B0604030504040204" pitchFamily="50" charset="-128"/>
            </a:endParaRPr>
          </a:p>
          <a:p>
            <a:pPr marR="2360"/>
            <a:r>
              <a:rPr lang="ja-JP" altLang="en-US" sz="1400" b="1" dirty="0">
                <a:solidFill>
                  <a:srgbClr val="000000"/>
                </a:solidFill>
                <a:latin typeface="Meiryo UI" panose="020B0604030504040204" pitchFamily="50" charset="-128"/>
                <a:ea typeface="Meiryo UI" panose="020B0604030504040204" pitchFamily="50" charset="-128"/>
              </a:rPr>
              <a:t>　　　　　　　　　　　　　　　　　　　　　　　</a:t>
            </a:r>
            <a:r>
              <a:rPr lang="en-US" altLang="ja-JP" sz="1400" b="1" dirty="0">
                <a:solidFill>
                  <a:srgbClr val="000000"/>
                </a:solidFill>
                <a:latin typeface="Meiryo UI" panose="020B0604030504040204" pitchFamily="50" charset="-128"/>
                <a:ea typeface="Meiryo UI" panose="020B0604030504040204" pitchFamily="50" charset="-128"/>
              </a:rPr>
              <a:t>(</a:t>
            </a:r>
            <a:r>
              <a:rPr lang="ja-JP" altLang="en-US" sz="1400" b="1" dirty="0">
                <a:solidFill>
                  <a:srgbClr val="000000"/>
                </a:solidFill>
                <a:latin typeface="Meiryo UI" panose="020B0604030504040204" pitchFamily="50" charset="-128"/>
                <a:ea typeface="Meiryo UI" panose="020B0604030504040204" pitchFamily="50" charset="-128"/>
              </a:rPr>
              <a:t>利用率の推移</a:t>
            </a:r>
            <a:r>
              <a:rPr lang="en-US" altLang="ja-JP" sz="1400" b="1" dirty="0">
                <a:solidFill>
                  <a:srgbClr val="000000"/>
                </a:solidFill>
                <a:latin typeface="Meiryo UI" panose="020B0604030504040204" pitchFamily="50" charset="-128"/>
                <a:ea typeface="Meiryo UI" panose="020B0604030504040204" pitchFamily="50" charset="-128"/>
              </a:rPr>
              <a:t>)</a:t>
            </a:r>
          </a:p>
        </p:txBody>
      </p:sp>
      <p:sp>
        <p:nvSpPr>
          <p:cNvPr id="15" name="正方形/長方形 14"/>
          <p:cNvSpPr/>
          <p:nvPr/>
        </p:nvSpPr>
        <p:spPr>
          <a:xfrm>
            <a:off x="270457" y="3945903"/>
            <a:ext cx="8588788" cy="307777"/>
          </a:xfrm>
          <a:prstGeom prst="rect">
            <a:avLst/>
          </a:prstGeom>
        </p:spPr>
        <p:txBody>
          <a:bodyPr wrap="square">
            <a:spAutoFit/>
          </a:bodyPr>
          <a:lstStyle/>
          <a:p>
            <a:pPr marR="2360"/>
            <a:r>
              <a:rPr lang="ja-JP" altLang="en-US" sz="1400" b="1" dirty="0">
                <a:solidFill>
                  <a:srgbClr val="000000"/>
                </a:solidFill>
                <a:latin typeface="Meiryo UI" panose="020B0604030504040204" pitchFamily="50" charset="-128"/>
                <a:ea typeface="Meiryo UI" panose="020B0604030504040204" pitchFamily="50" charset="-128"/>
              </a:rPr>
              <a:t>・保護者へのアンケート </a:t>
            </a:r>
            <a:r>
              <a:rPr lang="en-US" altLang="ja-JP" sz="1050" b="1" dirty="0">
                <a:solidFill>
                  <a:srgbClr val="000000"/>
                </a:solidFill>
                <a:latin typeface="Meiryo UI" panose="020B0604030504040204" pitchFamily="50" charset="-128"/>
                <a:ea typeface="Meiryo UI" panose="020B0604030504040204" pitchFamily="50" charset="-128"/>
              </a:rPr>
              <a:t>【</a:t>
            </a:r>
            <a:r>
              <a:rPr lang="ja-JP" altLang="en-US" sz="1050" b="1" dirty="0">
                <a:solidFill>
                  <a:srgbClr val="000000"/>
                </a:solidFill>
                <a:latin typeface="Meiryo UI" panose="020B0604030504040204" pitchFamily="50" charset="-128"/>
                <a:ea typeface="Meiryo UI" panose="020B0604030504040204" pitchFamily="50" charset="-128"/>
              </a:rPr>
              <a:t>大阪市塾代助成事業の実施状況（</a:t>
            </a:r>
            <a:r>
              <a:rPr lang="en-US" altLang="ja-JP" sz="1050" b="1" dirty="0">
                <a:solidFill>
                  <a:srgbClr val="000000"/>
                </a:solidFill>
                <a:latin typeface="Meiryo UI" panose="020B0604030504040204" pitchFamily="50" charset="-128"/>
                <a:ea typeface="Meiryo UI" panose="020B0604030504040204" pitchFamily="50" charset="-128"/>
              </a:rPr>
              <a:t>2023</a:t>
            </a:r>
            <a:r>
              <a:rPr lang="ja-JP" altLang="en-US" sz="1050" b="1" dirty="0">
                <a:solidFill>
                  <a:srgbClr val="000000"/>
                </a:solidFill>
                <a:latin typeface="Meiryo UI" panose="020B0604030504040204" pitchFamily="50" charset="-128"/>
                <a:ea typeface="Meiryo UI" panose="020B0604030504040204" pitchFamily="50" charset="-128"/>
              </a:rPr>
              <a:t>年</a:t>
            </a:r>
            <a:r>
              <a:rPr lang="ja-JP" altLang="en-US" sz="1050" b="1" dirty="0">
                <a:latin typeface="Meiryo UI" panose="020B0604030504040204" pitchFamily="50" charset="-128"/>
                <a:ea typeface="Meiryo UI" panose="020B0604030504040204" pitchFamily="50" charset="-128"/>
              </a:rPr>
              <a:t>１月末現在</a:t>
            </a:r>
            <a:r>
              <a:rPr lang="ja-JP" altLang="en-US" sz="1050" b="1" dirty="0">
                <a:solidFill>
                  <a:srgbClr val="000000"/>
                </a:solidFill>
                <a:latin typeface="Meiryo UI" panose="020B0604030504040204" pitchFamily="50" charset="-128"/>
                <a:ea typeface="Meiryo UI" panose="020B0604030504040204" pitchFamily="50" charset="-128"/>
              </a:rPr>
              <a:t>）</a:t>
            </a:r>
            <a:r>
              <a:rPr lang="en-US" altLang="ja-JP" sz="1050" b="1" dirty="0">
                <a:solidFill>
                  <a:srgbClr val="000000"/>
                </a:solidFill>
                <a:latin typeface="Meiryo UI" panose="020B0604030504040204" pitchFamily="50" charset="-128"/>
                <a:ea typeface="Meiryo UI" panose="020B0604030504040204" pitchFamily="50" charset="-128"/>
              </a:rPr>
              <a:t>】</a:t>
            </a:r>
          </a:p>
        </p:txBody>
      </p:sp>
      <p:sp>
        <p:nvSpPr>
          <p:cNvPr id="17" name="正方形/長方形 16"/>
          <p:cNvSpPr/>
          <p:nvPr/>
        </p:nvSpPr>
        <p:spPr>
          <a:xfrm>
            <a:off x="4671686" y="827134"/>
            <a:ext cx="3591931" cy="307777"/>
          </a:xfrm>
          <a:prstGeom prst="rect">
            <a:avLst/>
          </a:prstGeom>
        </p:spPr>
        <p:txBody>
          <a:bodyPr wrap="square">
            <a:spAutoFit/>
          </a:bodyPr>
          <a:lstStyle/>
          <a:p>
            <a:pPr marR="2360"/>
            <a:r>
              <a:rPr lang="ja-JP" altLang="en-US" sz="1400" b="1" dirty="0">
                <a:solidFill>
                  <a:srgbClr val="000000"/>
                </a:solidFill>
                <a:latin typeface="Meiryo UI" panose="020B0604030504040204" pitchFamily="50" charset="-128"/>
                <a:ea typeface="Meiryo UI" panose="020B0604030504040204" pitchFamily="50" charset="-128"/>
              </a:rPr>
              <a:t>・塾代助成カードの交付状況</a:t>
            </a:r>
            <a:r>
              <a:rPr lang="en-US" altLang="ja-JP" sz="1400" b="1" dirty="0">
                <a:solidFill>
                  <a:srgbClr val="000000"/>
                </a:solidFill>
                <a:latin typeface="Meiryo UI" panose="020B0604030504040204" pitchFamily="50" charset="-128"/>
                <a:ea typeface="Meiryo UI" panose="020B0604030504040204" pitchFamily="50" charset="-128"/>
              </a:rPr>
              <a:t>(</a:t>
            </a:r>
            <a:r>
              <a:rPr lang="ja-JP" altLang="en-US" sz="1400" b="1" dirty="0">
                <a:solidFill>
                  <a:srgbClr val="000000"/>
                </a:solidFill>
                <a:latin typeface="Meiryo UI" panose="020B0604030504040204" pitchFamily="50" charset="-128"/>
                <a:ea typeface="Meiryo UI" panose="020B0604030504040204" pitchFamily="50" charset="-128"/>
              </a:rPr>
              <a:t>交付率の推移</a:t>
            </a:r>
            <a:r>
              <a:rPr lang="en-US" altLang="ja-JP" sz="1400" b="1" dirty="0">
                <a:solidFill>
                  <a:srgbClr val="000000"/>
                </a:solidFill>
                <a:latin typeface="Meiryo UI" panose="020B0604030504040204" pitchFamily="50" charset="-128"/>
                <a:ea typeface="Meiryo UI" panose="020B0604030504040204" pitchFamily="50" charset="-128"/>
              </a:rPr>
              <a:t>)</a:t>
            </a:r>
          </a:p>
        </p:txBody>
      </p:sp>
      <p:graphicFrame>
        <p:nvGraphicFramePr>
          <p:cNvPr id="18" name="表 17"/>
          <p:cNvGraphicFramePr>
            <a:graphicFrameLocks noGrp="1"/>
          </p:cNvGraphicFramePr>
          <p:nvPr/>
        </p:nvGraphicFramePr>
        <p:xfrm>
          <a:off x="5016501" y="4253680"/>
          <a:ext cx="3842744" cy="2406427"/>
        </p:xfrm>
        <a:graphic>
          <a:graphicData uri="http://schemas.openxmlformats.org/drawingml/2006/table">
            <a:tbl>
              <a:tblPr/>
              <a:tblGrid>
                <a:gridCol w="1773574">
                  <a:extLst>
                    <a:ext uri="{9D8B030D-6E8A-4147-A177-3AD203B41FA5}">
                      <a16:colId xmlns:a16="http://schemas.microsoft.com/office/drawing/2014/main" val="3829590023"/>
                    </a:ext>
                  </a:extLst>
                </a:gridCol>
                <a:gridCol w="1034585">
                  <a:extLst>
                    <a:ext uri="{9D8B030D-6E8A-4147-A177-3AD203B41FA5}">
                      <a16:colId xmlns:a16="http://schemas.microsoft.com/office/drawing/2014/main" val="1104048807"/>
                    </a:ext>
                  </a:extLst>
                </a:gridCol>
                <a:gridCol w="1034585">
                  <a:extLst>
                    <a:ext uri="{9D8B030D-6E8A-4147-A177-3AD203B41FA5}">
                      <a16:colId xmlns:a16="http://schemas.microsoft.com/office/drawing/2014/main" val="2245153926"/>
                    </a:ext>
                  </a:extLst>
                </a:gridCol>
              </a:tblGrid>
              <a:tr h="301278">
                <a:tc rowSpan="2">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お子さんの成績にどのような</a:t>
                      </a:r>
                      <a:br>
                        <a:rPr lang="ja-JP" altLang="en-US" sz="12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200" b="0" i="0" u="none" strike="noStrike" baseline="0" dirty="0">
                          <a:solidFill>
                            <a:srgbClr val="000000"/>
                          </a:solidFill>
                          <a:effectLst/>
                          <a:latin typeface="Meiryo UI" panose="020B0604030504040204" pitchFamily="50" charset="-128"/>
                          <a:ea typeface="Meiryo UI" panose="020B0604030504040204" pitchFamily="50" charset="-128"/>
                        </a:rPr>
                        <a:t> </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変化がありましたか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gridSpan="2">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extLst>
                  <a:ext uri="{0D108BD9-81ED-4DB2-BD59-A6C34878D82A}">
                    <a16:rowId xmlns:a16="http://schemas.microsoft.com/office/drawing/2014/main" val="1036950677"/>
                  </a:ext>
                </a:extLst>
              </a:tr>
              <a:tr h="328679">
                <a:tc vMerge="1">
                  <a:txBody>
                    <a:bodyPr/>
                    <a:lstStyle/>
                    <a:p>
                      <a:endParaRPr kumimoji="1" lang="ja-JP" altLang="en-US"/>
                    </a:p>
                  </a:txBody>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回答者数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割合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754061099"/>
                  </a:ext>
                </a:extLst>
              </a:tr>
              <a:tr h="355294">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良くなった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1,132</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人</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70.4%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75151483"/>
                  </a:ext>
                </a:extLst>
              </a:tr>
              <a:tr h="355294">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あまり変わらなかった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384</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人</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23.9%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14030454"/>
                  </a:ext>
                </a:extLst>
              </a:tr>
              <a:tr h="355294">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悪くなった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16</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人</a:t>
                      </a:r>
                      <a:r>
                        <a:rPr lang="en-US" altLang="ja-JP" sz="1200" b="0" i="0" u="none" strike="noStrike" baseline="0" dirty="0">
                          <a:solidFill>
                            <a:schemeClr val="tx1"/>
                          </a:solidFill>
                          <a:effectLst/>
                          <a:latin typeface="Meiryo UI" panose="020B0604030504040204" pitchFamily="50" charset="-128"/>
                          <a:ea typeface="Meiryo UI" panose="020B0604030504040204" pitchFamily="50" charset="-128"/>
                        </a:rPr>
                        <a:t> </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64996130"/>
                  </a:ext>
                </a:extLst>
              </a:tr>
              <a:tr h="355294">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その他・無回答</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76</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人</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9493464"/>
                  </a:ext>
                </a:extLst>
              </a:tr>
              <a:tr h="355294">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合     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1,608</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人</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4902824"/>
                  </a:ext>
                </a:extLst>
              </a:tr>
            </a:tbl>
          </a:graphicData>
        </a:graphic>
      </p:graphicFrame>
      <p:graphicFrame>
        <p:nvGraphicFramePr>
          <p:cNvPr id="21" name="表 20"/>
          <p:cNvGraphicFramePr>
            <a:graphicFrameLocks noGrp="1"/>
          </p:cNvGraphicFramePr>
          <p:nvPr/>
        </p:nvGraphicFramePr>
        <p:xfrm>
          <a:off x="270458" y="4253680"/>
          <a:ext cx="4631742" cy="2382588"/>
        </p:xfrm>
        <a:graphic>
          <a:graphicData uri="http://schemas.openxmlformats.org/drawingml/2006/table">
            <a:tbl>
              <a:tblPr/>
              <a:tblGrid>
                <a:gridCol w="1731591">
                  <a:extLst>
                    <a:ext uri="{9D8B030D-6E8A-4147-A177-3AD203B41FA5}">
                      <a16:colId xmlns:a16="http://schemas.microsoft.com/office/drawing/2014/main" val="1867503514"/>
                    </a:ext>
                  </a:extLst>
                </a:gridCol>
                <a:gridCol w="1042843">
                  <a:extLst>
                    <a:ext uri="{9D8B030D-6E8A-4147-A177-3AD203B41FA5}">
                      <a16:colId xmlns:a16="http://schemas.microsoft.com/office/drawing/2014/main" val="483712194"/>
                    </a:ext>
                  </a:extLst>
                </a:gridCol>
                <a:gridCol w="964061">
                  <a:extLst>
                    <a:ext uri="{9D8B030D-6E8A-4147-A177-3AD203B41FA5}">
                      <a16:colId xmlns:a16="http://schemas.microsoft.com/office/drawing/2014/main" val="355950783"/>
                    </a:ext>
                  </a:extLst>
                </a:gridCol>
                <a:gridCol w="893247">
                  <a:extLst>
                    <a:ext uri="{9D8B030D-6E8A-4147-A177-3AD203B41FA5}">
                      <a16:colId xmlns:a16="http://schemas.microsoft.com/office/drawing/2014/main" val="349838424"/>
                    </a:ext>
                  </a:extLst>
                </a:gridCol>
              </a:tblGrid>
              <a:tr h="400207">
                <a:tc>
                  <a:txBody>
                    <a:bodyPr/>
                    <a:lstStyle/>
                    <a:p>
                      <a:pPr algn="l" fontAlgn="ctr"/>
                      <a:r>
                        <a:rPr lang="ja-JP" altLang="en-US" sz="900" b="0" i="0" u="none" strike="noStrike" baseline="0" dirty="0">
                          <a:solidFill>
                            <a:srgbClr val="000000"/>
                          </a:solidFill>
                          <a:effectLst/>
                          <a:latin typeface="Meiryo UI" panose="020B0604030504040204" pitchFamily="50" charset="-128"/>
                          <a:ea typeface="Meiryo UI" panose="020B0604030504040204" pitchFamily="50" charset="-128"/>
                        </a:rPr>
                        <a:t> </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塾代助成によってどのような</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変化がありましたか</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交付前は学習塾等</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に通っていなかった</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交付前から学習塾</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等に通っていた</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合計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762259976"/>
                  </a:ext>
                </a:extLst>
              </a:tr>
              <a:tr h="432010">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新たに通塾できた、冬期講習等に</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参加した、受講科目を増やせた等</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339</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人</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(17.9%)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890</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人</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(47.1%)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1,229</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人</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(65.0%)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1659852"/>
                  </a:ext>
                </a:extLst>
              </a:tr>
              <a:tr h="432010">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以前から通っている教室にカード</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を利用してそのまま通う</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301</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人</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(15.9%)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301</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人</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(15.9%)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3462510"/>
                  </a:ext>
                </a:extLst>
              </a:tr>
              <a:tr h="432010">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通っていた教室をやめてカードを</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利用できる教室に通う</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222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人</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(11.8%)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222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人</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1845173"/>
                  </a:ext>
                </a:extLst>
              </a:tr>
              <a:tr h="328053">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その他</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85</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人</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(4.5%)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53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人</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138</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人</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(7.3%)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766609265"/>
                  </a:ext>
                </a:extLst>
              </a:tr>
              <a:tr h="358298">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合計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424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人</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(22.4%)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1,466</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人</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(77.6%)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1,890</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人</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476525"/>
                  </a:ext>
                </a:extLst>
              </a:tr>
            </a:tbl>
          </a:graphicData>
        </a:graphic>
      </p:graphicFrame>
      <p:sp>
        <p:nvSpPr>
          <p:cNvPr id="22" name="角丸四角形 21"/>
          <p:cNvSpPr/>
          <p:nvPr/>
        </p:nvSpPr>
        <p:spPr>
          <a:xfrm>
            <a:off x="3541343" y="218127"/>
            <a:ext cx="5315945" cy="366911"/>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en-US" altLang="ja-JP" sz="1662" b="1" dirty="0">
                <a:latin typeface="Meiryo UI" panose="020B0604030504040204" pitchFamily="50" charset="-128"/>
                <a:ea typeface="Meiryo UI" panose="020B0604030504040204" pitchFamily="50" charset="-128"/>
              </a:rPr>
              <a:t>(</a:t>
            </a:r>
            <a:r>
              <a:rPr lang="ja-JP" altLang="en-US" sz="1662" b="1" dirty="0">
                <a:latin typeface="Meiryo UI" panose="020B0604030504040204" pitchFamily="50" charset="-128"/>
                <a:ea typeface="Meiryo UI" panose="020B0604030504040204" pitchFamily="50" charset="-128"/>
              </a:rPr>
              <a:t>４</a:t>
            </a:r>
            <a:r>
              <a:rPr lang="en-US" altLang="ja-JP" sz="1662" b="1" dirty="0">
                <a:latin typeface="Meiryo UI" panose="020B0604030504040204" pitchFamily="50" charset="-128"/>
                <a:ea typeface="Meiryo UI" panose="020B0604030504040204" pitchFamily="50" charset="-128"/>
              </a:rPr>
              <a:t>)</a:t>
            </a:r>
            <a:r>
              <a:rPr lang="ja-JP" altLang="en-US" sz="1662" b="1" dirty="0">
                <a:latin typeface="Meiryo UI" panose="020B0604030504040204" pitchFamily="50" charset="-128"/>
                <a:ea typeface="Meiryo UI" panose="020B0604030504040204" pitchFamily="50" charset="-128"/>
              </a:rPr>
              <a:t>　塾代助成</a:t>
            </a:r>
            <a:r>
              <a:rPr lang="ja-JP" altLang="en-US" sz="1846" b="1" dirty="0">
                <a:latin typeface="Meiryo UI" panose="020B0604030504040204" pitchFamily="50" charset="-128"/>
                <a:ea typeface="Meiryo UI" panose="020B0604030504040204" pitchFamily="50" charset="-128"/>
              </a:rPr>
              <a:t>（大阪市）</a:t>
            </a:r>
            <a:endParaRPr lang="ja-JP" altLang="en-US" sz="1477"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166902" y="248157"/>
            <a:ext cx="2369559"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５．主な改革取組　</a:t>
            </a:r>
            <a:endParaRPr kumimoji="1" lang="ja-JP" altLang="en-US" sz="2000" dirty="0">
              <a:latin typeface="Meiryo UI" panose="020B0604030504040204" pitchFamily="50" charset="-128"/>
              <a:ea typeface="Meiryo UI" panose="020B0604030504040204" pitchFamily="50" charset="-128"/>
            </a:endParaRPr>
          </a:p>
        </p:txBody>
      </p:sp>
      <p:sp>
        <p:nvSpPr>
          <p:cNvPr id="2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146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3" name="図 2"/>
          <p:cNvPicPr>
            <a:picLocks noChangeAspect="1"/>
          </p:cNvPicPr>
          <p:nvPr/>
        </p:nvPicPr>
        <p:blipFill>
          <a:blip r:embed="rId3"/>
          <a:stretch>
            <a:fillRect/>
          </a:stretch>
        </p:blipFill>
        <p:spPr>
          <a:xfrm>
            <a:off x="-22773" y="1075439"/>
            <a:ext cx="9211854" cy="2981202"/>
          </a:xfrm>
          <a:prstGeom prst="rect">
            <a:avLst/>
          </a:prstGeom>
        </p:spPr>
      </p:pic>
    </p:spTree>
    <p:extLst>
      <p:ext uri="{BB962C8B-B14F-4D97-AF65-F5344CB8AC3E}">
        <p14:creationId xmlns:p14="http://schemas.microsoft.com/office/powerpoint/2010/main" val="119230557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70457" y="72831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3990109" y="302662"/>
            <a:ext cx="4869137" cy="338635"/>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846" b="1" dirty="0">
                <a:latin typeface="Meiryo UI" panose="020B0604030504040204" pitchFamily="50" charset="-128"/>
                <a:ea typeface="Meiryo UI" panose="020B0604030504040204" pitchFamily="50" charset="-128"/>
              </a:rPr>
              <a:t>待機児童対策</a:t>
            </a:r>
            <a:r>
              <a:rPr lang="en-US" altLang="ja-JP" sz="1846" b="1" dirty="0">
                <a:latin typeface="Meiryo UI" panose="020B0604030504040204" pitchFamily="50" charset="-128"/>
                <a:ea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rPr>
              <a:t>大阪市</a:t>
            </a:r>
            <a:r>
              <a:rPr lang="en-US" altLang="ja-JP" sz="1846" b="1" dirty="0">
                <a:latin typeface="Meiryo UI" panose="020B0604030504040204" pitchFamily="50" charset="-128"/>
                <a:ea typeface="Meiryo UI" panose="020B0604030504040204" pitchFamily="50" charset="-128"/>
              </a:rPr>
              <a:t>)</a:t>
            </a:r>
            <a:endParaRPr lang="ja-JP" altLang="en-US" sz="1477" dirty="0">
              <a:latin typeface="Meiryo UI" panose="020B0604030504040204" pitchFamily="50" charset="-128"/>
              <a:ea typeface="Meiryo UI" panose="020B0604030504040204" pitchFamily="50" charset="-128"/>
            </a:endParaRPr>
          </a:p>
        </p:txBody>
      </p:sp>
      <p:sp>
        <p:nvSpPr>
          <p:cNvPr id="54" name="正方形/長方形 53"/>
          <p:cNvSpPr/>
          <p:nvPr/>
        </p:nvSpPr>
        <p:spPr>
          <a:xfrm>
            <a:off x="284756" y="880555"/>
            <a:ext cx="8703313" cy="738664"/>
          </a:xfrm>
          <a:prstGeom prst="rect">
            <a:avLst/>
          </a:prstGeom>
        </p:spPr>
        <p:txBody>
          <a:bodyPr wrap="square">
            <a:spAutoFit/>
          </a:bodyPr>
          <a:lstStyle/>
          <a:p>
            <a:pPr marR="2360"/>
            <a:r>
              <a:rPr lang="ja-JP" altLang="en-US" sz="1400" dirty="0">
                <a:solidFill>
                  <a:srgbClr val="000000"/>
                </a:solidFill>
                <a:latin typeface="Meiryo UI" panose="020B0604030504040204" pitchFamily="50" charset="-128"/>
                <a:ea typeface="Meiryo UI" panose="020B0604030504040204" pitchFamily="50" charset="-128"/>
              </a:rPr>
              <a:t>○保育所</a:t>
            </a:r>
            <a:r>
              <a:rPr lang="ja-JP" altLang="en-US" sz="1400" dirty="0">
                <a:latin typeface="Meiryo UI" panose="020B0604030504040204" pitchFamily="50" charset="-128"/>
                <a:ea typeface="Meiryo UI" panose="020B0604030504040204" pitchFamily="50" charset="-128"/>
              </a:rPr>
              <a:t>等</a:t>
            </a:r>
            <a:r>
              <a:rPr lang="ja-JP" altLang="en-US" sz="1400" dirty="0">
                <a:solidFill>
                  <a:srgbClr val="000000"/>
                </a:solidFill>
                <a:latin typeface="Meiryo UI" panose="020B0604030504040204" pitchFamily="50" charset="-128"/>
                <a:ea typeface="Meiryo UI" panose="020B0604030504040204" pitchFamily="50" charset="-128"/>
              </a:rPr>
              <a:t>整備補助の拡充などにより保育所等入所枠は毎年増加</a:t>
            </a:r>
            <a:r>
              <a:rPr lang="ja-JP" altLang="en-US" sz="1400" b="1" dirty="0">
                <a:solidFill>
                  <a:srgbClr val="000000"/>
                </a:solidFill>
                <a:latin typeface="Meiryo UI" panose="020B0604030504040204" pitchFamily="50" charset="-128"/>
                <a:ea typeface="Meiryo UI" panose="020B0604030504040204" pitchFamily="50" charset="-128"/>
              </a:rPr>
              <a:t>。</a:t>
            </a:r>
            <a:endParaRPr lang="en-US" altLang="ja-JP" sz="1400" b="1" dirty="0">
              <a:solidFill>
                <a:srgbClr val="000000"/>
              </a:solidFill>
              <a:latin typeface="Meiryo UI" panose="020B0604030504040204" pitchFamily="50" charset="-128"/>
              <a:ea typeface="Meiryo UI" panose="020B0604030504040204" pitchFamily="50" charset="-128"/>
            </a:endParaRPr>
          </a:p>
          <a:p>
            <a:pPr marR="2360"/>
            <a:r>
              <a:rPr lang="ja-JP" altLang="en-US" sz="1400" dirty="0">
                <a:latin typeface="Meiryo UI" panose="020B0604030504040204" pitchFamily="50" charset="-128"/>
                <a:ea typeface="Meiryo UI" panose="020B0604030504040204" pitchFamily="50" charset="-128"/>
              </a:rPr>
              <a:t>○全国的な保育士不足の中、</a:t>
            </a:r>
            <a:r>
              <a:rPr lang="ja-JP" altLang="en-US" sz="1400" b="1" dirty="0">
                <a:latin typeface="Meiryo UI" panose="020B0604030504040204" pitchFamily="50" charset="-128"/>
                <a:ea typeface="Meiryo UI" panose="020B0604030504040204" pitchFamily="50" charset="-128"/>
              </a:rPr>
              <a:t>本市の民間保育施設における常勤保育士数は年々増加</a:t>
            </a:r>
            <a:r>
              <a:rPr lang="ja-JP" altLang="en-US" sz="1400" dirty="0">
                <a:latin typeface="Meiryo UI" panose="020B0604030504040204" pitchFamily="50" charset="-128"/>
                <a:ea typeface="Meiryo UI" panose="020B0604030504040204" pitchFamily="50" charset="-128"/>
              </a:rPr>
              <a:t>しており、保育人材確保対策</a:t>
            </a:r>
            <a:endParaRPr lang="en-US" altLang="ja-JP" sz="1400" dirty="0">
              <a:latin typeface="Meiryo UI" panose="020B0604030504040204" pitchFamily="50" charset="-128"/>
              <a:ea typeface="Meiryo UI" panose="020B0604030504040204" pitchFamily="50" charset="-128"/>
            </a:endParaRPr>
          </a:p>
          <a:p>
            <a:pPr marR="2360"/>
            <a:r>
              <a:rPr lang="ja-JP" altLang="en-US" sz="1400" dirty="0">
                <a:latin typeface="Meiryo UI" panose="020B0604030504040204" pitchFamily="50" charset="-128"/>
                <a:ea typeface="Meiryo UI" panose="020B0604030504040204" pitchFamily="50" charset="-128"/>
              </a:rPr>
              <a:t>　 事業の効果が現れている。</a:t>
            </a:r>
            <a:endParaRPr lang="en-US" altLang="ja-JP" sz="140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270457" y="266053"/>
            <a:ext cx="3515706" cy="400110"/>
          </a:xfrm>
          <a:prstGeom prst="rect">
            <a:avLst/>
          </a:prstGeom>
          <a:noFill/>
        </p:spPr>
        <p:txBody>
          <a:bodyPr wrap="none" rtlCol="0">
            <a:spAutoFit/>
          </a:bodyPr>
          <a:lstStyle/>
          <a:p>
            <a:r>
              <a:rPr kumimoji="1" lang="ja-JP" altLang="en-US"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６</a:t>
            </a:r>
            <a:r>
              <a:rPr kumimoji="1" lang="en-US" altLang="ja-JP"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lang="ja-JP" altLang="en-US" sz="2000" dirty="0">
                <a:latin typeface="Meiryo UI" panose="020B0604030504040204" pitchFamily="50" charset="-128"/>
                <a:ea typeface="Meiryo UI" panose="020B0604030504040204" pitchFamily="50" charset="-128"/>
              </a:rPr>
              <a:t>改革の成果（取組の結果）</a:t>
            </a:r>
          </a:p>
        </p:txBody>
      </p:sp>
      <p:sp>
        <p:nvSpPr>
          <p:cNvPr id="12" name="スライド番号プレースホルダー 3"/>
          <p:cNvSpPr txBox="1">
            <a:spLocks/>
          </p:cNvSpPr>
          <p:nvPr/>
        </p:nvSpPr>
        <p:spPr>
          <a:xfrm>
            <a:off x="6919343" y="6381328"/>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147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3"/>
          <a:stretch>
            <a:fillRect/>
          </a:stretch>
        </p:blipFill>
        <p:spPr>
          <a:xfrm>
            <a:off x="167259" y="1619219"/>
            <a:ext cx="8809484" cy="5511262"/>
          </a:xfrm>
          <a:prstGeom prst="rect">
            <a:avLst/>
          </a:prstGeom>
        </p:spPr>
      </p:pic>
    </p:spTree>
    <p:extLst>
      <p:ext uri="{BB962C8B-B14F-4D97-AF65-F5344CB8AC3E}">
        <p14:creationId xmlns:p14="http://schemas.microsoft.com/office/powerpoint/2010/main" val="37366796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70457" y="72831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4003964" y="302662"/>
            <a:ext cx="4855282" cy="366911"/>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846" b="1" dirty="0">
                <a:latin typeface="Meiryo UI" panose="020B0604030504040204" pitchFamily="50" charset="-128"/>
                <a:ea typeface="Meiryo UI" panose="020B0604030504040204" pitchFamily="50" charset="-128"/>
              </a:rPr>
              <a:t>待機児童対策</a:t>
            </a:r>
            <a:r>
              <a:rPr lang="en-US" altLang="ja-JP" sz="1846" b="1" dirty="0">
                <a:latin typeface="Meiryo UI" panose="020B0604030504040204" pitchFamily="50" charset="-128"/>
                <a:ea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rPr>
              <a:t>大阪市</a:t>
            </a:r>
            <a:r>
              <a:rPr lang="en-US" altLang="ja-JP" sz="1846" b="1" dirty="0">
                <a:latin typeface="Meiryo UI" panose="020B0604030504040204" pitchFamily="50" charset="-128"/>
                <a:ea typeface="Meiryo UI" panose="020B0604030504040204" pitchFamily="50" charset="-128"/>
              </a:rPr>
              <a:t>)</a:t>
            </a:r>
            <a:endParaRPr lang="ja-JP" altLang="en-US" sz="1477" dirty="0">
              <a:latin typeface="Meiryo UI" panose="020B0604030504040204" pitchFamily="50" charset="-128"/>
              <a:ea typeface="Meiryo UI" panose="020B0604030504040204" pitchFamily="50" charset="-128"/>
            </a:endParaRPr>
          </a:p>
        </p:txBody>
      </p:sp>
      <p:sp>
        <p:nvSpPr>
          <p:cNvPr id="54" name="正方形/長方形 53"/>
          <p:cNvSpPr/>
          <p:nvPr/>
        </p:nvSpPr>
        <p:spPr>
          <a:xfrm>
            <a:off x="284756" y="908264"/>
            <a:ext cx="8834366" cy="523220"/>
          </a:xfrm>
          <a:prstGeom prst="rect">
            <a:avLst/>
          </a:prstGeom>
        </p:spPr>
        <p:txBody>
          <a:bodyPr wrap="square">
            <a:spAutoFit/>
          </a:bodyPr>
          <a:lstStyle/>
          <a:p>
            <a:pPr marR="2360"/>
            <a:r>
              <a:rPr lang="ja-JP" altLang="en-US" sz="1400" dirty="0">
                <a:solidFill>
                  <a:srgbClr val="000000"/>
                </a:solidFill>
                <a:latin typeface="Meiryo UI" panose="020B0604030504040204" pitchFamily="50" charset="-128"/>
                <a:ea typeface="Meiryo UI" panose="020B0604030504040204" pitchFamily="50" charset="-128"/>
              </a:rPr>
              <a:t>○待機児童解消に向けた特別対策により、</a:t>
            </a:r>
            <a:r>
              <a:rPr lang="en-US" altLang="ja-JP" sz="1400" dirty="0">
                <a:solidFill>
                  <a:srgbClr val="000000"/>
                </a:solidFill>
                <a:latin typeface="Meiryo UI" panose="020B0604030504040204" pitchFamily="50" charset="-128"/>
                <a:ea typeface="Meiryo UI" panose="020B0604030504040204" pitchFamily="50" charset="-128"/>
              </a:rPr>
              <a:t>2022</a:t>
            </a:r>
            <a:r>
              <a:rPr lang="ja-JP" altLang="en-US" sz="1400" dirty="0">
                <a:solidFill>
                  <a:srgbClr val="000000"/>
                </a:solidFill>
                <a:latin typeface="Meiryo UI" panose="020B0604030504040204" pitchFamily="50" charset="-128"/>
                <a:ea typeface="Meiryo UI" panose="020B0604030504040204" pitchFamily="50" charset="-128"/>
              </a:rPr>
              <a:t>年４月における</a:t>
            </a:r>
            <a:r>
              <a:rPr lang="ja-JP" altLang="en-US" sz="1400" b="1" dirty="0">
                <a:solidFill>
                  <a:srgbClr val="000000"/>
                </a:solidFill>
                <a:latin typeface="Meiryo UI" panose="020B0604030504040204" pitchFamily="50" charset="-128"/>
                <a:ea typeface="Meiryo UI" panose="020B0604030504040204" pitchFamily="50" charset="-128"/>
              </a:rPr>
              <a:t>在籍児童数は過去最高</a:t>
            </a:r>
            <a:r>
              <a:rPr lang="ja-JP" altLang="en-US" sz="1400" dirty="0">
                <a:solidFill>
                  <a:srgbClr val="000000"/>
                </a:solidFill>
                <a:latin typeface="Meiryo UI" panose="020B0604030504040204" pitchFamily="50" charset="-128"/>
                <a:ea typeface="Meiryo UI" panose="020B0604030504040204" pitchFamily="50" charset="-128"/>
              </a:rPr>
              <a:t>となり、</a:t>
            </a:r>
            <a:endParaRPr lang="en-US" altLang="ja-JP" sz="1400" dirty="0">
              <a:solidFill>
                <a:srgbClr val="000000"/>
              </a:solidFill>
              <a:latin typeface="Meiryo UI" panose="020B0604030504040204" pitchFamily="50" charset="-128"/>
              <a:ea typeface="Meiryo UI" panose="020B0604030504040204" pitchFamily="50" charset="-128"/>
            </a:endParaRPr>
          </a:p>
          <a:p>
            <a:pPr marR="2360"/>
            <a:r>
              <a:rPr lang="ja-JP" altLang="en-US" sz="1400" dirty="0">
                <a:solidFill>
                  <a:srgbClr val="000000"/>
                </a:solidFill>
                <a:latin typeface="Meiryo UI" panose="020B0604030504040204" pitchFamily="50" charset="-128"/>
                <a:ea typeface="Meiryo UI" panose="020B0604030504040204" pitchFamily="50" charset="-128"/>
              </a:rPr>
              <a:t>　待機児童数は</a:t>
            </a:r>
            <a:r>
              <a:rPr lang="ja-JP" altLang="en-US" sz="1400" b="1" dirty="0">
                <a:latin typeface="Meiryo UI" panose="020B0604030504040204" pitchFamily="50" charset="-128"/>
                <a:ea typeface="Meiryo UI" panose="020B0604030504040204" pitchFamily="50" charset="-128"/>
              </a:rPr>
              <a:t>４人と</a:t>
            </a:r>
            <a:r>
              <a:rPr lang="en-US" altLang="ja-JP" sz="1400" b="1" dirty="0">
                <a:latin typeface="Meiryo UI" panose="020B0604030504040204" pitchFamily="50" charset="-128"/>
                <a:ea typeface="Meiryo UI" panose="020B0604030504040204" pitchFamily="50" charset="-128"/>
              </a:rPr>
              <a:t>1987</a:t>
            </a:r>
            <a:r>
              <a:rPr lang="ja-JP" altLang="en-US" sz="1400" b="1" dirty="0">
                <a:latin typeface="Meiryo UI" panose="020B0604030504040204" pitchFamily="50" charset="-128"/>
                <a:ea typeface="Meiryo UI" panose="020B0604030504040204" pitchFamily="50" charset="-128"/>
              </a:rPr>
              <a:t>年以降最も少なくなった。</a:t>
            </a:r>
            <a:endParaRPr lang="en-US" altLang="ja-JP" sz="1400" b="1"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270457" y="266053"/>
            <a:ext cx="3515706" cy="400110"/>
          </a:xfrm>
          <a:prstGeom prst="rect">
            <a:avLst/>
          </a:prstGeom>
          <a:noFill/>
        </p:spPr>
        <p:txBody>
          <a:bodyPr wrap="none" rtlCol="0">
            <a:spAutoFit/>
          </a:bodyPr>
          <a:lstStyle/>
          <a:p>
            <a:r>
              <a:rPr kumimoji="1" lang="ja-JP" altLang="en-US"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６</a:t>
            </a:r>
            <a:r>
              <a:rPr kumimoji="1" lang="en-US" altLang="ja-JP"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lang="ja-JP" altLang="en-US" sz="2000" dirty="0">
                <a:latin typeface="Meiryo UI" panose="020B0604030504040204" pitchFamily="50" charset="-128"/>
                <a:ea typeface="Meiryo UI" panose="020B0604030504040204" pitchFamily="50" charset="-128"/>
              </a:rPr>
              <a:t>改革の成果（取組の結果）</a:t>
            </a:r>
          </a:p>
        </p:txBody>
      </p:sp>
      <p:sp>
        <p:nvSpPr>
          <p:cNvPr id="16" name="スライド番号プレースホルダー 3"/>
          <p:cNvSpPr txBox="1">
            <a:spLocks/>
          </p:cNvSpPr>
          <p:nvPr/>
        </p:nvSpPr>
        <p:spPr>
          <a:xfrm>
            <a:off x="6948264" y="6360062"/>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148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3"/>
          <a:stretch>
            <a:fillRect/>
          </a:stretch>
        </p:blipFill>
        <p:spPr>
          <a:xfrm>
            <a:off x="305817" y="1487311"/>
            <a:ext cx="8553429" cy="5182049"/>
          </a:xfrm>
          <a:prstGeom prst="rect">
            <a:avLst/>
          </a:prstGeom>
        </p:spPr>
      </p:pic>
    </p:spTree>
    <p:extLst>
      <p:ext uri="{BB962C8B-B14F-4D97-AF65-F5344CB8AC3E}">
        <p14:creationId xmlns:p14="http://schemas.microsoft.com/office/powerpoint/2010/main" val="19160098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508000" y="847724"/>
            <a:ext cx="8115300" cy="556693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100013" lvl="0" indent="-100013">
              <a:defRPr/>
            </a:pPr>
            <a:r>
              <a:rPr lang="ja-JP" altLang="en-US" sz="1500" b="1" dirty="0">
                <a:solidFill>
                  <a:schemeClr val="tx1"/>
                </a:solidFill>
                <a:latin typeface="Meiryo UI" panose="020B0604030504040204" pitchFamily="50" charset="-128"/>
                <a:ea typeface="Meiryo UI" panose="020B0604030504040204" pitchFamily="50" charset="-128"/>
              </a:rPr>
              <a:t>○</a:t>
            </a:r>
            <a:r>
              <a:rPr lang="en-US" altLang="ja-JP" sz="1500" dirty="0">
                <a:solidFill>
                  <a:schemeClr val="tx1"/>
                </a:solidFill>
                <a:latin typeface="Meiryo UI" panose="020B0604030504040204" pitchFamily="50" charset="-128"/>
                <a:ea typeface="Meiryo UI" panose="020B0604030504040204" pitchFamily="50" charset="-128"/>
              </a:rPr>
              <a:t>2022</a:t>
            </a:r>
            <a:r>
              <a:rPr lang="ja-JP" altLang="en-US" sz="1500" dirty="0">
                <a:solidFill>
                  <a:schemeClr val="tx1"/>
                </a:solidFill>
                <a:latin typeface="Meiryo UI" panose="020B0604030504040204" pitchFamily="50" charset="-128"/>
                <a:ea typeface="Meiryo UI" panose="020B0604030504040204" pitchFamily="50" charset="-128"/>
              </a:rPr>
              <a:t>年４月の大阪市の保育所等在籍児童数は</a:t>
            </a:r>
            <a:r>
              <a:rPr lang="en-US" altLang="ja-JP" sz="1500" dirty="0">
                <a:solidFill>
                  <a:schemeClr val="tx1"/>
                </a:solidFill>
                <a:latin typeface="Meiryo UI" panose="020B0604030504040204" pitchFamily="50" charset="-128"/>
                <a:ea typeface="Meiryo UI" panose="020B0604030504040204" pitchFamily="50" charset="-128"/>
              </a:rPr>
              <a:t>55,000</a:t>
            </a:r>
            <a:r>
              <a:rPr lang="ja-JP" altLang="en-US" sz="1500" dirty="0">
                <a:solidFill>
                  <a:schemeClr val="tx1"/>
                </a:solidFill>
                <a:latin typeface="Meiryo UI" panose="020B0604030504040204" pitchFamily="50" charset="-128"/>
                <a:ea typeface="Meiryo UI" panose="020B0604030504040204" pitchFamily="50" charset="-128"/>
              </a:rPr>
              <a:t>人を超え過去最高となり、</a:t>
            </a:r>
            <a:r>
              <a:rPr lang="ja-JP" altLang="en-US" sz="1500" u="sng" dirty="0">
                <a:solidFill>
                  <a:schemeClr val="tx1"/>
                </a:solidFill>
                <a:latin typeface="Meiryo UI" panose="020B0604030504040204" pitchFamily="50" charset="-128"/>
                <a:ea typeface="Meiryo UI" panose="020B0604030504040204" pitchFamily="50" charset="-128"/>
              </a:rPr>
              <a:t>待機児童数につ</a:t>
            </a:r>
            <a:endParaRPr lang="en-US" altLang="ja-JP" sz="1500" u="sng" dirty="0">
              <a:solidFill>
                <a:schemeClr val="tx1"/>
              </a:solidFill>
              <a:latin typeface="Meiryo UI" panose="020B0604030504040204" pitchFamily="50" charset="-128"/>
              <a:ea typeface="Meiryo UI" panose="020B0604030504040204" pitchFamily="50" charset="-128"/>
            </a:endParaRPr>
          </a:p>
          <a:p>
            <a:pPr marL="100013" lvl="0" indent="-100013">
              <a:defRPr/>
            </a:pPr>
            <a:r>
              <a:rPr lang="ja-JP" altLang="en-US" sz="1500" dirty="0">
                <a:solidFill>
                  <a:schemeClr val="tx1"/>
                </a:solidFill>
                <a:latin typeface="Meiryo UI" panose="020B0604030504040204" pitchFamily="50" charset="-128"/>
                <a:ea typeface="Meiryo UI" panose="020B0604030504040204" pitchFamily="50" charset="-128"/>
              </a:rPr>
              <a:t>　</a:t>
            </a:r>
            <a:r>
              <a:rPr lang="ja-JP" altLang="en-US" sz="1500" u="sng" dirty="0">
                <a:solidFill>
                  <a:schemeClr val="tx1"/>
                </a:solidFill>
                <a:latin typeface="Meiryo UI" panose="020B0604030504040204" pitchFamily="50" charset="-128"/>
                <a:ea typeface="Meiryo UI" panose="020B0604030504040204" pitchFamily="50" charset="-128"/>
              </a:rPr>
              <a:t>いても４人と</a:t>
            </a:r>
            <a:r>
              <a:rPr lang="en-US" altLang="ja-JP" sz="1500" u="sng" dirty="0">
                <a:solidFill>
                  <a:schemeClr val="tx1"/>
                </a:solidFill>
                <a:latin typeface="Meiryo UI" panose="020B0604030504040204" pitchFamily="50" charset="-128"/>
                <a:ea typeface="Meiryo UI" panose="020B0604030504040204" pitchFamily="50" charset="-128"/>
              </a:rPr>
              <a:t>1987</a:t>
            </a:r>
            <a:r>
              <a:rPr lang="ja-JP" altLang="en-US" sz="1500" u="sng" dirty="0">
                <a:solidFill>
                  <a:schemeClr val="tx1"/>
                </a:solidFill>
                <a:latin typeface="Meiryo UI" panose="020B0604030504040204" pitchFamily="50" charset="-128"/>
                <a:ea typeface="Meiryo UI" panose="020B0604030504040204" pitchFamily="50" charset="-128"/>
              </a:rPr>
              <a:t>年以降最も少なくなった</a:t>
            </a:r>
            <a:r>
              <a:rPr lang="ja-JP" altLang="en-US" sz="1500" dirty="0">
                <a:solidFill>
                  <a:schemeClr val="tx1"/>
                </a:solidFill>
                <a:latin typeface="Meiryo UI" panose="020B0604030504040204" pitchFamily="50" charset="-128"/>
                <a:ea typeface="Meiryo UI" panose="020B0604030504040204" pitchFamily="50" charset="-128"/>
              </a:rPr>
              <a:t>。</a:t>
            </a:r>
            <a:endParaRPr lang="en-US" altLang="ja-JP" sz="1500" dirty="0">
              <a:solidFill>
                <a:schemeClr val="tx1"/>
              </a:solidFill>
              <a:latin typeface="Meiryo UI" panose="020B0604030504040204" pitchFamily="50" charset="-128"/>
              <a:ea typeface="Meiryo UI" panose="020B0604030504040204" pitchFamily="50" charset="-128"/>
            </a:endParaRPr>
          </a:p>
          <a:p>
            <a:pPr marL="100013" lvl="0" indent="-100013">
              <a:defRPr/>
            </a:pPr>
            <a:r>
              <a:rPr lang="ja-JP" altLang="en-US" sz="1500" dirty="0">
                <a:solidFill>
                  <a:schemeClr val="tx1"/>
                </a:solidFill>
                <a:latin typeface="Meiryo UI" panose="020B0604030504040204" pitchFamily="50" charset="-128"/>
                <a:ea typeface="Meiryo UI" panose="020B0604030504040204" pitchFamily="50" charset="-128"/>
              </a:rPr>
              <a:t>　 また、全国的な保育士不足の中、</a:t>
            </a:r>
            <a:r>
              <a:rPr lang="ja-JP" altLang="en-US" sz="1500" u="sng" dirty="0">
                <a:solidFill>
                  <a:schemeClr val="tx1"/>
                </a:solidFill>
                <a:latin typeface="Meiryo UI" panose="020B0604030504040204" pitchFamily="50" charset="-128"/>
                <a:ea typeface="Meiryo UI" panose="020B0604030504040204" pitchFamily="50" charset="-128"/>
              </a:rPr>
              <a:t>大阪市内の民間保育施設における常勤保育士数は年々増加</a:t>
            </a:r>
            <a:r>
              <a:rPr lang="ja-JP" altLang="en-US" sz="1500" dirty="0">
                <a:solidFill>
                  <a:schemeClr val="tx1"/>
                </a:solidFill>
                <a:latin typeface="Meiryo UI" panose="020B0604030504040204" pitchFamily="50" charset="-128"/>
                <a:ea typeface="Meiryo UI" panose="020B0604030504040204" pitchFamily="50" charset="-128"/>
              </a:rPr>
              <a:t>して</a:t>
            </a:r>
            <a:endParaRPr lang="en-US" altLang="ja-JP" sz="1500" dirty="0">
              <a:solidFill>
                <a:schemeClr val="tx1"/>
              </a:solidFill>
              <a:latin typeface="Meiryo UI" panose="020B0604030504040204" pitchFamily="50" charset="-128"/>
              <a:ea typeface="Meiryo UI" panose="020B0604030504040204" pitchFamily="50" charset="-128"/>
            </a:endParaRPr>
          </a:p>
          <a:p>
            <a:pPr marL="100013" lvl="0" indent="-100013">
              <a:defRPr/>
            </a:pPr>
            <a:r>
              <a:rPr lang="ja-JP" altLang="en-US" sz="1500" dirty="0">
                <a:solidFill>
                  <a:schemeClr val="tx1"/>
                </a:solidFill>
                <a:latin typeface="Meiryo UI" panose="020B0604030504040204" pitchFamily="50" charset="-128"/>
                <a:ea typeface="Meiryo UI" panose="020B0604030504040204" pitchFamily="50" charset="-128"/>
              </a:rPr>
              <a:t>　おり、保育人材確保対策事業の効果が現れている。</a:t>
            </a:r>
          </a:p>
          <a:p>
            <a:pPr marL="100013" lvl="0" indent="-100013">
              <a:defRPr/>
            </a:pPr>
            <a:endParaRPr lang="ja-JP" altLang="en-US" sz="1500" dirty="0">
              <a:solidFill>
                <a:schemeClr val="tx1"/>
              </a:solidFill>
              <a:latin typeface="Meiryo UI" panose="020B0604030504040204" pitchFamily="50" charset="-128"/>
              <a:ea typeface="Meiryo UI" panose="020B0604030504040204" pitchFamily="50" charset="-128"/>
            </a:endParaRPr>
          </a:p>
          <a:p>
            <a:pPr lvl="0">
              <a:defRPr/>
            </a:pPr>
            <a:r>
              <a:rPr lang="ja-JP" altLang="en-US" sz="1500" dirty="0">
                <a:solidFill>
                  <a:schemeClr val="tx1"/>
                </a:solidFill>
                <a:latin typeface="Meiryo UI" panose="020B0604030504040204" pitchFamily="50" charset="-128"/>
                <a:ea typeface="Meiryo UI" panose="020B0604030504040204" pitchFamily="50" charset="-128"/>
              </a:rPr>
              <a:t>○医療的ケア児については、児童及びその家族が地域で安心して暮らせるよう、関係機関の連携による府</a:t>
            </a:r>
            <a:endParaRPr lang="en-US" altLang="ja-JP" sz="1500" dirty="0">
              <a:solidFill>
                <a:schemeClr val="tx1"/>
              </a:solidFill>
              <a:latin typeface="Meiryo UI" panose="020B0604030504040204" pitchFamily="50" charset="-128"/>
              <a:ea typeface="Meiryo UI" panose="020B0604030504040204" pitchFamily="50" charset="-128"/>
            </a:endParaRPr>
          </a:p>
          <a:p>
            <a:pPr lvl="0">
              <a:defRPr/>
            </a:pPr>
            <a:r>
              <a:rPr lang="ja-JP" altLang="en-US" sz="1500" dirty="0">
                <a:solidFill>
                  <a:schemeClr val="tx1"/>
                </a:solidFill>
                <a:latin typeface="Meiryo UI" panose="020B0604030504040204" pitchFamily="50" charset="-128"/>
                <a:ea typeface="Meiryo UI" panose="020B0604030504040204" pitchFamily="50" charset="-128"/>
              </a:rPr>
              <a:t>　域全体での支援体制や、重症心身障がい児者の地域生活を支える地域ケアシステムの強化、医療的</a:t>
            </a:r>
            <a:endParaRPr lang="en-US" altLang="ja-JP" sz="1500" dirty="0">
              <a:solidFill>
                <a:schemeClr val="tx1"/>
              </a:solidFill>
              <a:latin typeface="Meiryo UI" panose="020B0604030504040204" pitchFamily="50" charset="-128"/>
              <a:ea typeface="Meiryo UI" panose="020B0604030504040204" pitchFamily="50" charset="-128"/>
            </a:endParaRPr>
          </a:p>
          <a:p>
            <a:pPr lvl="0">
              <a:defRPr/>
            </a:pPr>
            <a:r>
              <a:rPr lang="ja-JP" altLang="en-US" sz="1500" dirty="0">
                <a:solidFill>
                  <a:schemeClr val="tx1"/>
                </a:solidFill>
                <a:latin typeface="Meiryo UI" panose="020B0604030504040204" pitchFamily="50" charset="-128"/>
                <a:ea typeface="Meiryo UI" panose="020B0604030504040204" pitchFamily="50" charset="-128"/>
              </a:rPr>
              <a:t>　ケア児の生活実態に応じた切れ目のない支援体制を構築。</a:t>
            </a:r>
            <a:endParaRPr lang="en-US" altLang="ja-JP" sz="1500" dirty="0">
              <a:solidFill>
                <a:schemeClr val="tx1"/>
              </a:solidFill>
              <a:latin typeface="Meiryo UI" panose="020B0604030504040204" pitchFamily="50" charset="-128"/>
              <a:ea typeface="Meiryo UI" panose="020B0604030504040204" pitchFamily="50" charset="-128"/>
            </a:endParaRPr>
          </a:p>
          <a:p>
            <a:pPr lvl="0">
              <a:defRPr/>
            </a:pPr>
            <a:r>
              <a:rPr lang="ja-JP" altLang="en-US" sz="1500" dirty="0">
                <a:solidFill>
                  <a:schemeClr val="tx1"/>
                </a:solidFill>
                <a:latin typeface="Meiryo UI" panose="020B0604030504040204" pitchFamily="50" charset="-128"/>
                <a:ea typeface="Meiryo UI" panose="020B0604030504040204" pitchFamily="50" charset="-128"/>
              </a:rPr>
              <a:t>　 その結果、</a:t>
            </a:r>
            <a:r>
              <a:rPr lang="ja-JP" altLang="en-US" sz="1500" u="sng" dirty="0">
                <a:solidFill>
                  <a:schemeClr val="tx1"/>
                </a:solidFill>
                <a:latin typeface="Meiryo UI" panose="020B0604030504040204" pitchFamily="50" charset="-128"/>
                <a:ea typeface="Meiryo UI" panose="020B0604030504040204" pitchFamily="50" charset="-128"/>
              </a:rPr>
              <a:t>医療的ケア児の受け入れ数は大幅に増加</a:t>
            </a:r>
            <a:r>
              <a:rPr lang="ja-JP" altLang="en-US" sz="1500" dirty="0">
                <a:solidFill>
                  <a:schemeClr val="tx1"/>
                </a:solidFill>
                <a:latin typeface="Meiryo UI" panose="020B0604030504040204" pitchFamily="50" charset="-128"/>
                <a:ea typeface="Meiryo UI" panose="020B0604030504040204" pitchFamily="50" charset="-128"/>
              </a:rPr>
              <a:t>。</a:t>
            </a:r>
            <a:endParaRPr lang="en-US" altLang="ja-JP" sz="1500" dirty="0">
              <a:solidFill>
                <a:schemeClr val="tx1"/>
              </a:solidFill>
              <a:latin typeface="Meiryo UI" panose="020B0604030504040204" pitchFamily="50" charset="-128"/>
              <a:ea typeface="Meiryo UI" panose="020B0604030504040204" pitchFamily="50" charset="-128"/>
            </a:endParaRPr>
          </a:p>
          <a:p>
            <a:pPr lvl="0">
              <a:defRPr/>
            </a:pPr>
            <a:r>
              <a:rPr lang="ja-JP" altLang="en-US" sz="1500" dirty="0">
                <a:solidFill>
                  <a:schemeClr val="tx1"/>
                </a:solidFill>
                <a:latin typeface="Meiryo UI" panose="020B0604030504040204" pitchFamily="50" charset="-128"/>
                <a:ea typeface="Meiryo UI" panose="020B0604030504040204" pitchFamily="50" charset="-128"/>
              </a:rPr>
              <a:t>　　　　　　　　　　　（公立）</a:t>
            </a:r>
            <a:r>
              <a:rPr lang="en-US" altLang="ja-JP" sz="1500" dirty="0">
                <a:solidFill>
                  <a:schemeClr val="tx1"/>
                </a:solidFill>
                <a:latin typeface="Meiryo UI" panose="020B0604030504040204" pitchFamily="50" charset="-128"/>
                <a:ea typeface="Meiryo UI" panose="020B0604030504040204" pitchFamily="50" charset="-128"/>
              </a:rPr>
              <a:t>2020</a:t>
            </a:r>
            <a:r>
              <a:rPr lang="ja-JP" altLang="en-US" sz="1500" dirty="0">
                <a:solidFill>
                  <a:schemeClr val="tx1"/>
                </a:solidFill>
                <a:latin typeface="Meiryo UI" panose="020B0604030504040204" pitchFamily="50" charset="-128"/>
                <a:ea typeface="Meiryo UI" panose="020B0604030504040204" pitchFamily="50" charset="-128"/>
              </a:rPr>
              <a:t>年４月１日：３人→</a:t>
            </a:r>
            <a:r>
              <a:rPr lang="en-US" altLang="ja-JP" sz="1500" dirty="0">
                <a:solidFill>
                  <a:schemeClr val="tx1"/>
                </a:solidFill>
                <a:latin typeface="Meiryo UI" panose="020B0604030504040204" pitchFamily="50" charset="-128"/>
                <a:ea typeface="Meiryo UI" panose="020B0604030504040204" pitchFamily="50" charset="-128"/>
              </a:rPr>
              <a:t>2022</a:t>
            </a:r>
            <a:r>
              <a:rPr lang="ja-JP" altLang="en-US" sz="1500" dirty="0">
                <a:solidFill>
                  <a:schemeClr val="tx1"/>
                </a:solidFill>
                <a:latin typeface="Meiryo UI" panose="020B0604030504040204" pitchFamily="50" charset="-128"/>
                <a:ea typeface="Meiryo UI" panose="020B0604030504040204" pitchFamily="50" charset="-128"/>
              </a:rPr>
              <a:t>年４月１日：   </a:t>
            </a:r>
            <a:r>
              <a:rPr lang="ja-JP" altLang="en-US" sz="1500" u="sng" dirty="0">
                <a:solidFill>
                  <a:schemeClr val="tx1"/>
                </a:solidFill>
                <a:latin typeface="Meiryo UI" panose="020B0604030504040204" pitchFamily="50" charset="-128"/>
                <a:ea typeface="Meiryo UI" panose="020B0604030504040204" pitchFamily="50" charset="-128"/>
              </a:rPr>
              <a:t>８人</a:t>
            </a:r>
          </a:p>
          <a:p>
            <a:pPr lvl="0">
              <a:defRPr/>
            </a:pPr>
            <a:r>
              <a:rPr lang="ja-JP" altLang="en-US" sz="1500" dirty="0">
                <a:solidFill>
                  <a:schemeClr val="tx1"/>
                </a:solidFill>
                <a:latin typeface="Meiryo UI" panose="020B0604030504040204" pitchFamily="50" charset="-128"/>
                <a:ea typeface="Meiryo UI" panose="020B0604030504040204" pitchFamily="50" charset="-128"/>
              </a:rPr>
              <a:t>　　　　　　　　　　　（民間）</a:t>
            </a:r>
            <a:r>
              <a:rPr lang="en-US" altLang="ja-JP" sz="1500" dirty="0">
                <a:solidFill>
                  <a:schemeClr val="tx1"/>
                </a:solidFill>
                <a:latin typeface="Meiryo UI" panose="020B0604030504040204" pitchFamily="50" charset="-128"/>
                <a:ea typeface="Meiryo UI" panose="020B0604030504040204" pitchFamily="50" charset="-128"/>
              </a:rPr>
              <a:t>2020</a:t>
            </a:r>
            <a:r>
              <a:rPr lang="ja-JP" altLang="en-US" sz="1500" dirty="0">
                <a:solidFill>
                  <a:schemeClr val="tx1"/>
                </a:solidFill>
                <a:latin typeface="Meiryo UI" panose="020B0604030504040204" pitchFamily="50" charset="-128"/>
                <a:ea typeface="Meiryo UI" panose="020B0604030504040204" pitchFamily="50" charset="-128"/>
              </a:rPr>
              <a:t>年４月１日：５人→</a:t>
            </a:r>
            <a:r>
              <a:rPr lang="en-US" altLang="ja-JP" sz="1500" dirty="0">
                <a:solidFill>
                  <a:schemeClr val="tx1"/>
                </a:solidFill>
                <a:latin typeface="Meiryo UI" panose="020B0604030504040204" pitchFamily="50" charset="-128"/>
                <a:ea typeface="Meiryo UI" panose="020B0604030504040204" pitchFamily="50" charset="-128"/>
              </a:rPr>
              <a:t>2022</a:t>
            </a:r>
            <a:r>
              <a:rPr lang="ja-JP" altLang="en-US" sz="1500" dirty="0">
                <a:solidFill>
                  <a:schemeClr val="tx1"/>
                </a:solidFill>
                <a:latin typeface="Meiryo UI" panose="020B0604030504040204" pitchFamily="50" charset="-128"/>
                <a:ea typeface="Meiryo UI" panose="020B0604030504040204" pitchFamily="50" charset="-128"/>
              </a:rPr>
              <a:t>年４月１日：</a:t>
            </a:r>
            <a:r>
              <a:rPr lang="ja-JP" altLang="en-US" sz="1500" u="sng" dirty="0">
                <a:solidFill>
                  <a:schemeClr val="tx1"/>
                </a:solidFill>
                <a:latin typeface="Meiryo UI" panose="020B0604030504040204" pitchFamily="50" charset="-128"/>
                <a:ea typeface="Meiryo UI" panose="020B0604030504040204" pitchFamily="50" charset="-128"/>
              </a:rPr>
              <a:t>１８人</a:t>
            </a:r>
          </a:p>
          <a:p>
            <a:pPr lvl="0">
              <a:defRPr/>
            </a:pPr>
            <a:endParaRPr lang="en-US" altLang="ja-JP" sz="1500" b="1" dirty="0">
              <a:solidFill>
                <a:schemeClr val="tx1"/>
              </a:solidFill>
              <a:latin typeface="Meiryo UI" panose="020B0604030504040204" pitchFamily="50" charset="-128"/>
              <a:ea typeface="Meiryo UI" panose="020B0604030504040204" pitchFamily="50" charset="-128"/>
            </a:endParaRPr>
          </a:p>
          <a:p>
            <a:pPr>
              <a:defRPr/>
            </a:pPr>
            <a:r>
              <a:rPr lang="ja-JP" altLang="en-US" sz="1500" dirty="0">
                <a:solidFill>
                  <a:schemeClr val="tx1"/>
                </a:solidFill>
                <a:latin typeface="Meiryo UI" panose="020B0604030504040204" pitchFamily="50" charset="-128"/>
                <a:ea typeface="Meiryo UI" panose="020B0604030504040204" pitchFamily="50" charset="-128"/>
              </a:rPr>
              <a:t>○幼児教育については、</a:t>
            </a:r>
            <a:r>
              <a:rPr lang="ja-JP" altLang="en-US" sz="1500" u="sng" dirty="0">
                <a:solidFill>
                  <a:schemeClr val="tx1"/>
                </a:solidFill>
                <a:latin typeface="Meiryo UI" panose="020B0604030504040204" pitchFamily="50" charset="-128"/>
                <a:ea typeface="Meiryo UI" panose="020B0604030504040204" pitchFamily="50" charset="-128"/>
              </a:rPr>
              <a:t>国に先駆けて大阪市独自で５～</a:t>
            </a:r>
            <a:r>
              <a:rPr lang="en-US" altLang="ja-JP" sz="1500" u="sng" dirty="0">
                <a:solidFill>
                  <a:schemeClr val="tx1"/>
                </a:solidFill>
                <a:latin typeface="Meiryo UI" panose="020B0604030504040204" pitchFamily="50" charset="-128"/>
                <a:ea typeface="Meiryo UI" panose="020B0604030504040204" pitchFamily="50" charset="-128"/>
              </a:rPr>
              <a:t>3</a:t>
            </a:r>
            <a:r>
              <a:rPr lang="ja-JP" altLang="en-US" sz="1500" u="sng" dirty="0">
                <a:solidFill>
                  <a:schemeClr val="tx1"/>
                </a:solidFill>
                <a:latin typeface="Meiryo UI" panose="020B0604030504040204" pitchFamily="50" charset="-128"/>
                <a:ea typeface="Meiryo UI" panose="020B0604030504040204" pitchFamily="50" charset="-128"/>
              </a:rPr>
              <a:t>歳児の無償化を実施</a:t>
            </a:r>
            <a:r>
              <a:rPr lang="ja-JP" altLang="en-US" sz="1500" dirty="0">
                <a:solidFill>
                  <a:schemeClr val="tx1"/>
                </a:solidFill>
                <a:latin typeface="Meiryo UI" panose="020B0604030504040204" pitchFamily="50" charset="-128"/>
                <a:ea typeface="Meiryo UI" panose="020B0604030504040204" pitchFamily="50" charset="-128"/>
              </a:rPr>
              <a:t>。</a:t>
            </a:r>
            <a:endParaRPr lang="en-US" altLang="ja-JP" sz="1500" dirty="0">
              <a:solidFill>
                <a:schemeClr val="tx1"/>
              </a:solidFill>
              <a:latin typeface="Meiryo UI" panose="020B0604030504040204" pitchFamily="50" charset="-128"/>
              <a:ea typeface="Meiryo UI" panose="020B0604030504040204" pitchFamily="50" charset="-128"/>
            </a:endParaRPr>
          </a:p>
          <a:p>
            <a:pPr>
              <a:defRPr/>
            </a:pPr>
            <a:endParaRPr lang="en-US" altLang="ja-JP" sz="1500" dirty="0">
              <a:solidFill>
                <a:schemeClr val="tx1"/>
              </a:solidFill>
              <a:latin typeface="Meiryo UI" panose="020B0604030504040204" pitchFamily="50" charset="-128"/>
              <a:ea typeface="Meiryo UI" panose="020B0604030504040204" pitchFamily="50" charset="-128"/>
            </a:endParaRPr>
          </a:p>
          <a:p>
            <a:pPr>
              <a:defRPr/>
            </a:pPr>
            <a:r>
              <a:rPr lang="ja-JP" altLang="en-US" sz="1500" dirty="0">
                <a:solidFill>
                  <a:schemeClr val="tx1"/>
                </a:solidFill>
                <a:latin typeface="Meiryo UI" panose="020B0604030504040204" pitchFamily="50" charset="-128"/>
                <a:ea typeface="Meiryo UI" panose="020B0604030504040204" pitchFamily="50" charset="-128"/>
              </a:rPr>
              <a:t>○</a:t>
            </a:r>
            <a:r>
              <a:rPr lang="en-US" altLang="ja-JP" sz="1500" dirty="0">
                <a:solidFill>
                  <a:schemeClr val="tx1"/>
                </a:solidFill>
                <a:latin typeface="Meiryo UI" panose="020B0604030504040204" pitchFamily="50" charset="-128"/>
                <a:ea typeface="Meiryo UI" panose="020B0604030504040204" pitchFamily="50" charset="-128"/>
              </a:rPr>
              <a:t>2011</a:t>
            </a:r>
            <a:r>
              <a:rPr lang="ja-JP" altLang="en-US" sz="1500" dirty="0">
                <a:solidFill>
                  <a:schemeClr val="tx1"/>
                </a:solidFill>
                <a:latin typeface="Meiryo UI" panose="020B0604030504040204" pitchFamily="50" charset="-128"/>
                <a:ea typeface="Meiryo UI" panose="020B0604030504040204" pitchFamily="50" charset="-128"/>
              </a:rPr>
              <a:t>年度より私学無償化制度が開始され、</a:t>
            </a:r>
            <a:r>
              <a:rPr lang="ja-JP" altLang="en-US" sz="1500" u="sng" dirty="0">
                <a:solidFill>
                  <a:schemeClr val="tx1"/>
                </a:solidFill>
                <a:latin typeface="Meiryo UI" panose="020B0604030504040204" pitchFamily="50" charset="-128"/>
                <a:ea typeface="Meiryo UI" panose="020B0604030504040204" pitchFamily="50" charset="-128"/>
              </a:rPr>
              <a:t>府内公立中学校卒業者の私立高校への入学割合が</a:t>
            </a:r>
            <a:endParaRPr lang="en-US" altLang="ja-JP" sz="1500" u="sng" dirty="0">
              <a:solidFill>
                <a:schemeClr val="tx1"/>
              </a:solidFill>
              <a:latin typeface="Meiryo UI" panose="020B0604030504040204" pitchFamily="50" charset="-128"/>
              <a:ea typeface="Meiryo UI" panose="020B0604030504040204" pitchFamily="50" charset="-128"/>
            </a:endParaRPr>
          </a:p>
          <a:p>
            <a:pPr>
              <a:defRPr/>
            </a:pPr>
            <a:r>
              <a:rPr lang="ja-JP" altLang="en-US" sz="1500" dirty="0">
                <a:solidFill>
                  <a:schemeClr val="tx1"/>
                </a:solidFill>
                <a:latin typeface="Meiryo UI" panose="020B0604030504040204" pitchFamily="50" charset="-128"/>
                <a:ea typeface="Meiryo UI" panose="020B0604030504040204" pitchFamily="50" charset="-128"/>
              </a:rPr>
              <a:t>　</a:t>
            </a:r>
            <a:r>
              <a:rPr lang="ja-JP" altLang="en-US" sz="1500" u="sng" dirty="0">
                <a:solidFill>
                  <a:schemeClr val="tx1"/>
                </a:solidFill>
                <a:latin typeface="Meiryo UI" panose="020B0604030504040204" pitchFamily="50" charset="-128"/>
                <a:ea typeface="Meiryo UI" panose="020B0604030504040204" pitchFamily="50" charset="-128"/>
              </a:rPr>
              <a:t>３割を上回った</a:t>
            </a:r>
            <a:r>
              <a:rPr lang="ja-JP" altLang="en-US" sz="1500" dirty="0">
                <a:solidFill>
                  <a:schemeClr val="tx1"/>
                </a:solidFill>
                <a:latin typeface="Meiryo UI" panose="020B0604030504040204" pitchFamily="50" charset="-128"/>
                <a:ea typeface="Meiryo UI" panose="020B0604030504040204" pitchFamily="50" charset="-128"/>
              </a:rPr>
              <a:t>。また、</a:t>
            </a:r>
            <a:r>
              <a:rPr lang="ja-JP" altLang="en-US" sz="1500" u="sng" dirty="0">
                <a:solidFill>
                  <a:schemeClr val="tx1"/>
                </a:solidFill>
                <a:latin typeface="Meiryo UI" panose="020B0604030504040204" pitchFamily="50" charset="-128"/>
                <a:ea typeface="Meiryo UI" panose="020B0604030504040204" pitchFamily="50" charset="-128"/>
              </a:rPr>
              <a:t>大阪公立大学等の中途退学率も改善傾向</a:t>
            </a:r>
            <a:r>
              <a:rPr lang="ja-JP" altLang="en-US" sz="1500" dirty="0">
                <a:solidFill>
                  <a:schemeClr val="tx1"/>
                </a:solidFill>
                <a:latin typeface="Meiryo UI" panose="020B0604030504040204" pitchFamily="50" charset="-128"/>
                <a:ea typeface="Meiryo UI" panose="020B0604030504040204" pitchFamily="50" charset="-128"/>
              </a:rPr>
              <a:t>にある。</a:t>
            </a:r>
            <a:endParaRPr lang="en-US" altLang="ja-JP" sz="1500" dirty="0">
              <a:solidFill>
                <a:schemeClr val="tx1"/>
              </a:solidFill>
              <a:latin typeface="Meiryo UI" panose="020B0604030504040204" pitchFamily="50" charset="-128"/>
              <a:ea typeface="Meiryo UI" panose="020B0604030504040204" pitchFamily="50" charset="-128"/>
            </a:endParaRPr>
          </a:p>
          <a:p>
            <a:pPr>
              <a:defRPr/>
            </a:pPr>
            <a:endParaRPr lang="en-US" altLang="ja-JP" sz="1500" dirty="0">
              <a:solidFill>
                <a:schemeClr val="tx1"/>
              </a:solidFill>
              <a:latin typeface="Meiryo UI" panose="020B0604030504040204" pitchFamily="50" charset="-128"/>
              <a:ea typeface="Meiryo UI" panose="020B0604030504040204" pitchFamily="50" charset="-128"/>
            </a:endParaRPr>
          </a:p>
          <a:p>
            <a:pPr>
              <a:defRPr/>
            </a:pPr>
            <a:r>
              <a:rPr lang="ja-JP" altLang="en-US" sz="1500" dirty="0">
                <a:solidFill>
                  <a:schemeClr val="tx1"/>
                </a:solidFill>
                <a:latin typeface="Meiryo UI" panose="020B0604030504040204" pitchFamily="50" charset="-128"/>
                <a:ea typeface="Meiryo UI" panose="020B0604030504040204" pitchFamily="50" charset="-128"/>
              </a:rPr>
              <a:t>○塾代助成カードの利用状況は、新型コロナウイルス感染症の拡大により一時減少傾向にあったものの、</a:t>
            </a:r>
            <a:endParaRPr lang="en-US" altLang="ja-JP" sz="1500" dirty="0">
              <a:solidFill>
                <a:schemeClr val="tx1"/>
              </a:solidFill>
              <a:latin typeface="Meiryo UI" panose="020B0604030504040204" pitchFamily="50" charset="-128"/>
              <a:ea typeface="Meiryo UI" panose="020B0604030504040204" pitchFamily="50" charset="-128"/>
            </a:endParaRPr>
          </a:p>
          <a:p>
            <a:pPr>
              <a:defRPr/>
            </a:pPr>
            <a:r>
              <a:rPr lang="ja-JP" altLang="en-US" sz="1500" dirty="0">
                <a:solidFill>
                  <a:schemeClr val="tx1"/>
                </a:solidFill>
                <a:latin typeface="Meiryo UI" panose="020B0604030504040204" pitchFamily="50" charset="-128"/>
                <a:ea typeface="Meiryo UI" panose="020B0604030504040204" pitchFamily="50" charset="-128"/>
              </a:rPr>
              <a:t>　</a:t>
            </a:r>
            <a:r>
              <a:rPr lang="en-US" altLang="ja-JP" sz="1500" dirty="0">
                <a:solidFill>
                  <a:schemeClr val="tx1"/>
                </a:solidFill>
                <a:latin typeface="Meiryo UI" panose="020B0604030504040204" pitchFamily="50" charset="-128"/>
                <a:ea typeface="Meiryo UI" panose="020B0604030504040204" pitchFamily="50" charset="-128"/>
              </a:rPr>
              <a:t>2021</a:t>
            </a:r>
            <a:r>
              <a:rPr lang="ja-JP" altLang="en-US" sz="1500" dirty="0">
                <a:solidFill>
                  <a:schemeClr val="tx1"/>
                </a:solidFill>
                <a:latin typeface="Meiryo UI" panose="020B0604030504040204" pitchFamily="50" charset="-128"/>
                <a:ea typeface="Meiryo UI" panose="020B0604030504040204" pitchFamily="50" charset="-128"/>
              </a:rPr>
              <a:t>年度には</a:t>
            </a:r>
            <a:r>
              <a:rPr lang="en-US" altLang="ja-JP" sz="1500" dirty="0">
                <a:solidFill>
                  <a:schemeClr val="tx1"/>
                </a:solidFill>
                <a:latin typeface="Meiryo UI" panose="020B0604030504040204" pitchFamily="50" charset="-128"/>
                <a:ea typeface="Meiryo UI" panose="020B0604030504040204" pitchFamily="50" charset="-128"/>
              </a:rPr>
              <a:t>60.7</a:t>
            </a:r>
            <a:r>
              <a:rPr lang="ja-JP" altLang="en-US" sz="1500" dirty="0">
                <a:solidFill>
                  <a:schemeClr val="tx1"/>
                </a:solidFill>
                <a:latin typeface="Meiryo UI" panose="020B0604030504040204" pitchFamily="50" charset="-128"/>
                <a:ea typeface="Meiryo UI" panose="020B0604030504040204" pitchFamily="50" charset="-128"/>
              </a:rPr>
              <a:t>％と増加、交付率についても</a:t>
            </a:r>
            <a:r>
              <a:rPr lang="en-US" altLang="ja-JP" sz="1500" dirty="0">
                <a:solidFill>
                  <a:schemeClr val="tx1"/>
                </a:solidFill>
                <a:latin typeface="Meiryo UI" panose="020B0604030504040204" pitchFamily="50" charset="-128"/>
                <a:ea typeface="Meiryo UI" panose="020B0604030504040204" pitchFamily="50" charset="-128"/>
              </a:rPr>
              <a:t>2016</a:t>
            </a:r>
            <a:r>
              <a:rPr lang="ja-JP" altLang="en-US" sz="1500" dirty="0">
                <a:solidFill>
                  <a:schemeClr val="tx1"/>
                </a:solidFill>
                <a:latin typeface="Meiryo UI" panose="020B0604030504040204" pitchFamily="50" charset="-128"/>
                <a:ea typeface="Meiryo UI" panose="020B0604030504040204" pitchFamily="50" charset="-128"/>
              </a:rPr>
              <a:t>年度以降</a:t>
            </a:r>
            <a:r>
              <a:rPr lang="en-US" altLang="ja-JP" sz="1500" dirty="0">
                <a:solidFill>
                  <a:schemeClr val="tx1"/>
                </a:solidFill>
                <a:latin typeface="Meiryo UI" panose="020B0604030504040204" pitchFamily="50" charset="-128"/>
                <a:ea typeface="Meiryo UI" panose="020B0604030504040204" pitchFamily="50" charset="-128"/>
              </a:rPr>
              <a:t>60</a:t>
            </a:r>
            <a:r>
              <a:rPr lang="ja-JP" altLang="en-US" sz="1500" dirty="0">
                <a:solidFill>
                  <a:schemeClr val="tx1"/>
                </a:solidFill>
                <a:latin typeface="Meiryo UI" panose="020B0604030504040204" pitchFamily="50" charset="-128"/>
                <a:ea typeface="Meiryo UI" panose="020B0604030504040204" pitchFamily="50" charset="-128"/>
              </a:rPr>
              <a:t>％を下回ることなく増加傾向。</a:t>
            </a:r>
            <a:endParaRPr lang="en-US" altLang="ja-JP" sz="1500" dirty="0">
              <a:solidFill>
                <a:schemeClr val="tx1"/>
              </a:solidFill>
              <a:latin typeface="Meiryo UI" panose="020B0604030504040204" pitchFamily="50" charset="-128"/>
              <a:ea typeface="Meiryo UI" panose="020B0604030504040204" pitchFamily="50" charset="-128"/>
            </a:endParaRPr>
          </a:p>
          <a:p>
            <a:pPr>
              <a:defRPr/>
            </a:pPr>
            <a:r>
              <a:rPr lang="ja-JP" altLang="en-US" sz="1500" dirty="0">
                <a:solidFill>
                  <a:schemeClr val="tx1"/>
                </a:solidFill>
                <a:latin typeface="Meiryo UI" panose="020B0604030504040204" pitchFamily="50" charset="-128"/>
                <a:ea typeface="Meiryo UI" panose="020B0604030504040204" pitchFamily="50" charset="-128"/>
              </a:rPr>
              <a:t>　また、保護者へのアンケートでも「新たに通塾できた、冬期講習等に参加した、受講科目を増やせた等」が</a:t>
            </a:r>
            <a:endParaRPr lang="en-US" altLang="ja-JP" sz="1500" dirty="0">
              <a:solidFill>
                <a:schemeClr val="tx1"/>
              </a:solidFill>
              <a:latin typeface="Meiryo UI" panose="020B0604030504040204" pitchFamily="50" charset="-128"/>
              <a:ea typeface="Meiryo UI" panose="020B0604030504040204" pitchFamily="50" charset="-128"/>
            </a:endParaRPr>
          </a:p>
          <a:p>
            <a:pPr>
              <a:defRPr/>
            </a:pPr>
            <a:r>
              <a:rPr lang="ja-JP" altLang="en-US" sz="1500" dirty="0">
                <a:solidFill>
                  <a:schemeClr val="tx1"/>
                </a:solidFill>
                <a:latin typeface="Meiryo UI" panose="020B0604030504040204" pitchFamily="50" charset="-128"/>
                <a:ea typeface="Meiryo UI" panose="020B0604030504040204" pitchFamily="50" charset="-128"/>
              </a:rPr>
              <a:t>　</a:t>
            </a:r>
            <a:r>
              <a:rPr lang="en-US" altLang="ja-JP" sz="1500" dirty="0">
                <a:solidFill>
                  <a:schemeClr val="tx1"/>
                </a:solidFill>
                <a:latin typeface="Meiryo UI" panose="020B0604030504040204" pitchFamily="50" charset="-128"/>
                <a:ea typeface="Meiryo UI" panose="020B0604030504040204" pitchFamily="50" charset="-128"/>
              </a:rPr>
              <a:t>65.0%</a:t>
            </a:r>
            <a:r>
              <a:rPr lang="ja-JP" altLang="en-US" sz="1500" dirty="0">
                <a:solidFill>
                  <a:schemeClr val="tx1"/>
                </a:solidFill>
                <a:latin typeface="Meiryo UI" panose="020B0604030504040204" pitchFamily="50" charset="-128"/>
                <a:ea typeface="Meiryo UI" panose="020B0604030504040204" pitchFamily="50" charset="-128"/>
              </a:rPr>
              <a:t>、「成績が良くなった」が</a:t>
            </a:r>
            <a:r>
              <a:rPr lang="en-US" altLang="ja-JP" sz="1500" dirty="0">
                <a:solidFill>
                  <a:schemeClr val="tx1"/>
                </a:solidFill>
                <a:latin typeface="Meiryo UI" panose="020B0604030504040204" pitchFamily="50" charset="-128"/>
                <a:ea typeface="Meiryo UI" panose="020B0604030504040204" pitchFamily="50" charset="-128"/>
              </a:rPr>
              <a:t>70.</a:t>
            </a:r>
            <a:r>
              <a:rPr lang="ja-JP" altLang="en-US" sz="1500" dirty="0">
                <a:solidFill>
                  <a:schemeClr val="tx1"/>
                </a:solidFill>
                <a:latin typeface="Meiryo UI" panose="020B0604030504040204" pitchFamily="50" charset="-128"/>
                <a:ea typeface="Meiryo UI" panose="020B0604030504040204" pitchFamily="50" charset="-128"/>
              </a:rPr>
              <a:t>４</a:t>
            </a:r>
            <a:r>
              <a:rPr lang="en-US" altLang="ja-JP" sz="1500" dirty="0">
                <a:solidFill>
                  <a:schemeClr val="tx1"/>
                </a:solidFill>
                <a:latin typeface="Meiryo UI" panose="020B0604030504040204" pitchFamily="50" charset="-128"/>
                <a:ea typeface="Meiryo UI" panose="020B0604030504040204" pitchFamily="50" charset="-128"/>
              </a:rPr>
              <a:t>%</a:t>
            </a:r>
            <a:r>
              <a:rPr lang="ja-JP" altLang="en-US" sz="1500" dirty="0">
                <a:solidFill>
                  <a:schemeClr val="tx1"/>
                </a:solidFill>
                <a:latin typeface="Meiryo UI" panose="020B0604030504040204" pitchFamily="50" charset="-128"/>
                <a:ea typeface="Meiryo UI" panose="020B0604030504040204" pitchFamily="50" charset="-128"/>
              </a:rPr>
              <a:t>となるなど、学習機会の提供・学力向上に一定寄与。</a:t>
            </a:r>
            <a:endParaRPr lang="en-US" altLang="ja-JP" sz="1500" b="1" dirty="0">
              <a:solidFill>
                <a:schemeClr val="tx1"/>
              </a:solidFill>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70457" y="266053"/>
            <a:ext cx="3515706" cy="400110"/>
          </a:xfrm>
          <a:prstGeom prst="rect">
            <a:avLst/>
          </a:prstGeom>
          <a:noFill/>
        </p:spPr>
        <p:txBody>
          <a:bodyPr wrap="none" rtlCol="0">
            <a:spAutoFit/>
          </a:bodyPr>
          <a:lstStyle/>
          <a:p>
            <a:r>
              <a:rPr kumimoji="1" lang="ja-JP" altLang="en-US"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６</a:t>
            </a:r>
            <a:r>
              <a:rPr kumimoji="1" lang="en-US" altLang="ja-JP"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lang="ja-JP" altLang="en-US" sz="2000" dirty="0">
                <a:latin typeface="Meiryo UI" panose="020B0604030504040204" pitchFamily="50" charset="-128"/>
                <a:ea typeface="Meiryo UI" panose="020B0604030504040204" pitchFamily="50" charset="-128"/>
              </a:rPr>
              <a:t>改革の成果（取組の結果）</a:t>
            </a:r>
          </a:p>
        </p:txBody>
      </p:sp>
      <p:sp>
        <p:nvSpPr>
          <p:cNvPr id="22" name="正方形/長方形 21"/>
          <p:cNvSpPr/>
          <p:nvPr/>
        </p:nvSpPr>
        <p:spPr>
          <a:xfrm>
            <a:off x="508000" y="847725"/>
            <a:ext cx="952500"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成果</a:t>
            </a:r>
          </a:p>
        </p:txBody>
      </p:sp>
      <p:sp>
        <p:nvSpPr>
          <p:cNvPr id="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149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338817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81813" y="246333"/>
            <a:ext cx="7954768"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６．改革の成果（大阪市の子育て・教育施策に対する市民の意識調査）</a:t>
            </a:r>
            <a:endParaRPr kumimoji="1" lang="ja-JP" altLang="en-US" sz="2000"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下矢印 24"/>
          <p:cNvSpPr/>
          <p:nvPr/>
        </p:nvSpPr>
        <p:spPr>
          <a:xfrm rot="16200000">
            <a:off x="4436626" y="3748580"/>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フローチャート: 組合せ 25"/>
          <p:cNvSpPr/>
          <p:nvPr/>
        </p:nvSpPr>
        <p:spPr>
          <a:xfrm>
            <a:off x="2311341" y="2136159"/>
            <a:ext cx="4327303" cy="350670"/>
          </a:xfrm>
          <a:prstGeom prst="flowChartMerge">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p:cNvSpPr txBox="1"/>
          <p:nvPr/>
        </p:nvSpPr>
        <p:spPr>
          <a:xfrm>
            <a:off x="1202788" y="3632216"/>
            <a:ext cx="2260555" cy="984885"/>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「大いに進んでいると感じる。」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「進んでいると感じる。」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合計　</a:t>
            </a:r>
            <a:r>
              <a:rPr lang="en-US" altLang="ja-JP" sz="1600" b="1" dirty="0">
                <a:latin typeface="Meiryo UI" panose="020B0604030504040204" pitchFamily="50" charset="-128"/>
                <a:ea typeface="Meiryo UI" panose="020B0604030504040204" pitchFamily="50" charset="-128"/>
              </a:rPr>
              <a:t>21.0%</a:t>
            </a:r>
            <a:endParaRPr lang="ja-JP" altLang="en-US" sz="1600" b="1"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5921835" y="3634178"/>
            <a:ext cx="2326278" cy="984885"/>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「大いに進んでいると感じる。」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「進んでいると感じる。」</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合計　</a:t>
            </a:r>
            <a:r>
              <a:rPr lang="en-US" altLang="ja-JP" sz="1600" b="1" dirty="0">
                <a:latin typeface="Meiryo UI" panose="020B0604030504040204" pitchFamily="50" charset="-128"/>
                <a:ea typeface="Meiryo UI" panose="020B0604030504040204" pitchFamily="50" charset="-128"/>
              </a:rPr>
              <a:t>28.0%</a:t>
            </a:r>
            <a:endParaRPr kumimoji="1" lang="ja-JP" altLang="en-US" sz="1600" b="1" dirty="0"/>
          </a:p>
        </p:txBody>
      </p:sp>
      <p:sp>
        <p:nvSpPr>
          <p:cNvPr id="29" name="テキスト ボックス 28"/>
          <p:cNvSpPr txBox="1"/>
          <p:nvPr/>
        </p:nvSpPr>
        <p:spPr>
          <a:xfrm>
            <a:off x="677534" y="2600043"/>
            <a:ext cx="5244302" cy="738664"/>
          </a:xfrm>
          <a:prstGeom prst="rect">
            <a:avLst/>
          </a:prstGeom>
          <a:noFill/>
          <a:ln>
            <a:solidFill>
              <a:schemeClr val="tx1"/>
            </a:solidFill>
          </a:ln>
        </p:spPr>
        <p:txBody>
          <a:bodyPr wrap="square" rtlCol="0">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民間ネット調査における質問</a:t>
            </a:r>
            <a:r>
              <a:rPr lang="en-US" altLang="ja-JP" sz="1400" dirty="0">
                <a:latin typeface="Meiryo UI" panose="020B0604030504040204" pitchFamily="50" charset="-128"/>
                <a:ea typeface="Meiryo UI" panose="020B0604030504040204" pitchFamily="50" charset="-128"/>
              </a:rPr>
              <a:t>】</a:t>
            </a: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「子育て・教育環境の充実」が進んでいると感じられますか」</a:t>
            </a:r>
            <a:endParaRPr kumimoji="1" lang="en-US" altLang="ja-JP" sz="14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3832969" y="4370634"/>
            <a:ext cx="2047276" cy="369332"/>
          </a:xfrm>
          <a:prstGeom prst="rect">
            <a:avLst/>
          </a:prstGeom>
          <a:noFill/>
          <a:ln>
            <a:noFill/>
          </a:ln>
        </p:spPr>
        <p:txBody>
          <a:bodyPr wrap="square" rtlCol="0">
            <a:spAutoFit/>
          </a:bodyPr>
          <a:lstStyle/>
          <a:p>
            <a:r>
              <a:rPr lang="en-US" altLang="ja-JP" b="1" u="sng" dirty="0">
                <a:latin typeface="Meiryo UI" panose="020B0604030504040204" pitchFamily="50" charset="-128"/>
                <a:ea typeface="Meiryo UI" panose="020B0604030504040204" pitchFamily="50" charset="-128"/>
              </a:rPr>
              <a:t>7.0</a:t>
            </a:r>
            <a:r>
              <a:rPr lang="ja-JP" altLang="en-US" b="1" u="sng" dirty="0">
                <a:latin typeface="Meiryo UI" panose="020B0604030504040204" pitchFamily="50" charset="-128"/>
                <a:ea typeface="Meiryo UI" panose="020B0604030504040204" pitchFamily="50" charset="-128"/>
              </a:rPr>
              <a:t>ポイント上昇</a:t>
            </a:r>
            <a:endParaRPr lang="en-US" altLang="ja-JP" b="1" u="sng"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399523" y="3364362"/>
            <a:ext cx="2297424"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月調査</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endParaRPr lang="ja-JP" altLang="en-US" sz="1600" b="1"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5375327" y="3344637"/>
            <a:ext cx="1999265"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月調査</a:t>
            </a:r>
            <a:r>
              <a:rPr lang="en-US" altLang="ja-JP" sz="1400" dirty="0">
                <a:latin typeface="Meiryo UI" panose="020B0604030504040204" pitchFamily="50" charset="-128"/>
                <a:ea typeface="Meiryo UI" panose="020B0604030504040204" pitchFamily="50" charset="-128"/>
              </a:rPr>
              <a:t>】</a:t>
            </a:r>
          </a:p>
        </p:txBody>
      </p:sp>
      <p:sp>
        <p:nvSpPr>
          <p:cNvPr id="16" name="テキスト ボックス 15"/>
          <p:cNvSpPr txBox="1"/>
          <p:nvPr/>
        </p:nvSpPr>
        <p:spPr>
          <a:xfrm>
            <a:off x="399523" y="737785"/>
            <a:ext cx="8331522" cy="181588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2008</a:t>
            </a:r>
            <a:r>
              <a:rPr lang="ja-JP" altLang="en-US" sz="1400" dirty="0">
                <a:solidFill>
                  <a:schemeClr val="tx1"/>
                </a:solidFill>
                <a:latin typeface="Meiryo UI" panose="020B0604030504040204" pitchFamily="50" charset="-128"/>
                <a:ea typeface="Meiryo UI" panose="020B0604030504040204" pitchFamily="50" charset="-128"/>
              </a:rPr>
              <a:t>年度以降、「こどもへの投資」 ・「子育てしやすい環境整備」に政策の重点を置き、増加する保育ニーズに対応するため、民間保育所等の整備や保育人材の確保に努めるとともに、幼児教育の無償化や府内私立高校、大阪公立大学の授業料等の無償化をはじめ、家庭の経済状況にかかわらず等しく保育・教育を受けられる環境づくりを進めてきた。</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その結果、大阪市が行った意識調査では、「子育て・教育環境の充実」に向けた取組が進んでいると感じる市民の割合は上昇している状況。　　</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7" name="フローチャート: 代替処理 6"/>
          <p:cNvSpPr/>
          <p:nvPr/>
        </p:nvSpPr>
        <p:spPr>
          <a:xfrm>
            <a:off x="270457" y="4799265"/>
            <a:ext cx="8608331" cy="1550505"/>
          </a:xfrm>
          <a:prstGeom prst="flowChartAlternateProcess">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a:solidFill>
                  <a:schemeClr val="tx1"/>
                </a:solidFill>
                <a:latin typeface="メイリオ" panose="020B0604030504040204" pitchFamily="50" charset="-128"/>
                <a:ea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rPr>
              <a:t>参考</a:t>
            </a:r>
            <a:r>
              <a:rPr kumimoji="1" lang="en-US" altLang="ja-JP" sz="1200" dirty="0">
                <a:solidFill>
                  <a:schemeClr val="tx1"/>
                </a:solidFill>
                <a:latin typeface="メイリオ" panose="020B0604030504040204" pitchFamily="50" charset="-128"/>
                <a:ea typeface="メイリオ" panose="020B0604030504040204" pitchFamily="50" charset="-128"/>
              </a:rPr>
              <a:t>】</a:t>
            </a:r>
          </a:p>
          <a:p>
            <a:r>
              <a:rPr lang="ja-JP" altLang="en-US" sz="1200" dirty="0">
                <a:solidFill>
                  <a:schemeClr val="tx1"/>
                </a:solidFill>
                <a:latin typeface="メイリオ" panose="020B0604030504040204" pitchFamily="50" charset="-128"/>
                <a:ea typeface="メイリオ" panose="020B0604030504040204" pitchFamily="50" charset="-128"/>
              </a:rPr>
              <a:t>市政モニターアンケート調査（</a:t>
            </a:r>
            <a:r>
              <a:rPr lang="en-US" altLang="ja-JP" sz="1200" dirty="0">
                <a:solidFill>
                  <a:schemeClr val="tx1"/>
                </a:solidFill>
                <a:latin typeface="メイリオ" panose="020B0604030504040204" pitchFamily="50" charset="-128"/>
                <a:ea typeface="メイリオ" panose="020B0604030504040204" pitchFamily="50" charset="-128"/>
              </a:rPr>
              <a:t>2013</a:t>
            </a:r>
            <a:r>
              <a:rPr lang="ja-JP" altLang="en-US" sz="1200" dirty="0">
                <a:solidFill>
                  <a:schemeClr val="tx1"/>
                </a:solidFill>
                <a:latin typeface="メイリオ" panose="020B0604030504040204" pitchFamily="50" charset="-128"/>
                <a:ea typeface="メイリオ" panose="020B0604030504040204" pitchFamily="50" charset="-128"/>
              </a:rPr>
              <a:t>年度～</a:t>
            </a:r>
            <a:r>
              <a:rPr lang="en-US" altLang="ja-JP" sz="1200" dirty="0">
                <a:solidFill>
                  <a:schemeClr val="tx1"/>
                </a:solidFill>
                <a:latin typeface="メイリオ" panose="020B0604030504040204" pitchFamily="50" charset="-128"/>
                <a:ea typeface="メイリオ" panose="020B0604030504040204" pitchFamily="50" charset="-128"/>
              </a:rPr>
              <a:t>2018</a:t>
            </a:r>
            <a:r>
              <a:rPr lang="ja-JP" altLang="en-US" sz="1200" dirty="0">
                <a:solidFill>
                  <a:schemeClr val="tx1"/>
                </a:solidFill>
                <a:latin typeface="メイリオ" panose="020B0604030504040204" pitchFamily="50" charset="-128"/>
                <a:ea typeface="メイリオ" panose="020B0604030504040204" pitchFamily="50" charset="-128"/>
              </a:rPr>
              <a:t>年度）</a:t>
            </a:r>
            <a:endParaRPr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子育て・教育環境の充実</a:t>
            </a:r>
            <a:r>
              <a:rPr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が進んでいると感じられますか」　という質問に対し</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「大いに進んでいると感じる。」　または　　　　　　　　　</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「進んでいると感じる。」　　　　と回答した市民の割合</a:t>
            </a:r>
            <a:endParaRPr lang="en-US" altLang="ja-JP" sz="1200" dirty="0">
              <a:solidFill>
                <a:schemeClr val="tx1"/>
              </a:solidFill>
              <a:latin typeface="メイリオ" panose="020B0604030504040204" pitchFamily="50" charset="-128"/>
              <a:ea typeface="メイリオ" panose="020B0604030504040204" pitchFamily="50" charset="-128"/>
            </a:endParaRPr>
          </a:p>
          <a:p>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rPr>
              <a:t>2013</a:t>
            </a:r>
            <a:r>
              <a:rPr lang="ja-JP" altLang="en-US" sz="1200" dirty="0">
                <a:solidFill>
                  <a:schemeClr val="tx1"/>
                </a:solidFill>
                <a:latin typeface="メイリオ" panose="020B0604030504040204" pitchFamily="50" charset="-128"/>
                <a:ea typeface="メイリオ" panose="020B0604030504040204" pitchFamily="50" charset="-128"/>
              </a:rPr>
              <a:t>年度調査　</a:t>
            </a:r>
            <a:r>
              <a:rPr lang="en-US" altLang="ja-JP" sz="1200" dirty="0">
                <a:solidFill>
                  <a:schemeClr val="tx1"/>
                </a:solidFill>
                <a:latin typeface="メイリオ" panose="020B0604030504040204" pitchFamily="50" charset="-128"/>
                <a:ea typeface="メイリオ" panose="020B0604030504040204" pitchFamily="50" charset="-128"/>
              </a:rPr>
              <a:t>24.9</a:t>
            </a:r>
            <a:r>
              <a:rPr lang="ja-JP" altLang="en-US" sz="1200" dirty="0">
                <a:solidFill>
                  <a:schemeClr val="tx1"/>
                </a:solidFill>
                <a:latin typeface="メイリオ" panose="020B0604030504040204" pitchFamily="50" charset="-128"/>
                <a:ea typeface="メイリオ" panose="020B0604030504040204" pitchFamily="50" charset="-128"/>
              </a:rPr>
              <a:t>％　　　　　　　　→　　　　　　　　</a:t>
            </a:r>
            <a:r>
              <a:rPr lang="en-US" altLang="ja-JP" sz="1200" dirty="0">
                <a:solidFill>
                  <a:schemeClr val="tx1"/>
                </a:solidFill>
                <a:latin typeface="メイリオ" panose="020B0604030504040204" pitchFamily="50" charset="-128"/>
                <a:ea typeface="メイリオ" panose="020B0604030504040204" pitchFamily="50" charset="-128"/>
              </a:rPr>
              <a:t>2018</a:t>
            </a:r>
            <a:r>
              <a:rPr lang="ja-JP" altLang="en-US" sz="1200" dirty="0">
                <a:solidFill>
                  <a:schemeClr val="tx1"/>
                </a:solidFill>
                <a:latin typeface="メイリオ" panose="020B0604030504040204" pitchFamily="50" charset="-128"/>
                <a:ea typeface="メイリオ" panose="020B0604030504040204" pitchFamily="50" charset="-128"/>
              </a:rPr>
              <a:t>年度調査　</a:t>
            </a:r>
            <a:r>
              <a:rPr lang="en-US" altLang="ja-JP" sz="1200" dirty="0">
                <a:solidFill>
                  <a:schemeClr val="tx1"/>
                </a:solidFill>
                <a:latin typeface="メイリオ" panose="020B0604030504040204" pitchFamily="50" charset="-128"/>
                <a:ea typeface="メイリオ" panose="020B0604030504040204" pitchFamily="50" charset="-128"/>
              </a:rPr>
              <a:t>53.8</a:t>
            </a:r>
            <a:r>
              <a:rPr lang="ja-JP" altLang="en-US" sz="1200" dirty="0">
                <a:solidFill>
                  <a:schemeClr val="tx1"/>
                </a:solidFill>
                <a:latin typeface="メイリオ" panose="020B0604030504040204" pitchFamily="50" charset="-128"/>
                <a:ea typeface="メイリオ" panose="020B0604030504040204" pitchFamily="50" charset="-128"/>
              </a:rPr>
              <a:t>％</a:t>
            </a:r>
          </a:p>
          <a:p>
            <a:r>
              <a:rPr lang="ja-JP" altLang="en-US" sz="1200" dirty="0">
                <a:solidFill>
                  <a:schemeClr val="tx1"/>
                </a:solidFill>
                <a:latin typeface="メイリオ" panose="020B0604030504040204" pitchFamily="50" charset="-128"/>
                <a:ea typeface="メイリオ" panose="020B0604030504040204" pitchFamily="50" charset="-128"/>
              </a:rPr>
              <a:t>　　　　　　　　　　　　　　　　　　　 　　　　</a:t>
            </a:r>
            <a:r>
              <a:rPr lang="en-US" altLang="ja-JP" sz="1200" u="sng" dirty="0">
                <a:solidFill>
                  <a:schemeClr val="tx1"/>
                </a:solidFill>
                <a:latin typeface="メイリオ" panose="020B0604030504040204" pitchFamily="50" charset="-128"/>
                <a:ea typeface="メイリオ" panose="020B0604030504040204" pitchFamily="50" charset="-128"/>
              </a:rPr>
              <a:t>28.9</a:t>
            </a:r>
            <a:r>
              <a:rPr lang="ja-JP" altLang="en-US" sz="1200" u="sng" dirty="0">
                <a:solidFill>
                  <a:schemeClr val="tx1"/>
                </a:solidFill>
                <a:latin typeface="メイリオ" panose="020B0604030504040204" pitchFamily="50" charset="-128"/>
                <a:ea typeface="メイリオ" panose="020B0604030504040204" pitchFamily="50" charset="-128"/>
              </a:rPr>
              <a:t>ポイント上昇</a:t>
            </a:r>
            <a:endParaRPr lang="en-US" altLang="ja-JP" sz="1200" u="sng" dirty="0">
              <a:solidFill>
                <a:schemeClr val="tx1"/>
              </a:solidFill>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270457" y="6391285"/>
            <a:ext cx="8603088" cy="430887"/>
          </a:xfrm>
          <a:prstGeom prst="rect">
            <a:avLst/>
          </a:prstGeom>
          <a:noFill/>
        </p:spPr>
        <p:txBody>
          <a:bodyPr wrap="square" rtlCol="0">
            <a:spAutoFit/>
          </a:bodyPr>
          <a:lstStyle/>
          <a:p>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１　</a:t>
            </a:r>
            <a:r>
              <a:rPr kumimoji="1" lang="ja-JP" altLang="en-US" sz="1100" dirty="0">
                <a:latin typeface="メイリオ" panose="020B0604030504040204" pitchFamily="50" charset="-128"/>
                <a:ea typeface="メイリオ" panose="020B0604030504040204" pitchFamily="50" charset="-128"/>
              </a:rPr>
              <a:t>市政全般に係る市民の意識調査については、</a:t>
            </a:r>
            <a:r>
              <a:rPr kumimoji="1" lang="en-US" altLang="ja-JP" sz="1100" dirty="0">
                <a:latin typeface="メイリオ" panose="020B0604030504040204" pitchFamily="50" charset="-128"/>
                <a:ea typeface="メイリオ" panose="020B0604030504040204" pitchFamily="50" charset="-128"/>
              </a:rPr>
              <a:t>2018</a:t>
            </a:r>
            <a:r>
              <a:rPr kumimoji="1" lang="ja-JP" altLang="en-US" sz="1100" dirty="0">
                <a:latin typeface="メイリオ" panose="020B0604030504040204" pitchFamily="50" charset="-128"/>
                <a:ea typeface="メイリオ" panose="020B0604030504040204" pitchFamily="50" charset="-128"/>
              </a:rPr>
              <a:t>年度に市政モニターアンケートから民間ネット調査</a:t>
            </a:r>
            <a:r>
              <a:rPr lang="ja-JP" altLang="en-US" sz="1100" dirty="0">
                <a:latin typeface="メイリオ" panose="020B0604030504040204" pitchFamily="50" charset="-128"/>
                <a:ea typeface="メイリオ" panose="020B0604030504040204" pitchFamily="50" charset="-128"/>
              </a:rPr>
              <a:t>へ実施</a:t>
            </a:r>
            <a:r>
              <a:rPr kumimoji="1" lang="ja-JP" altLang="en-US" sz="1100" dirty="0">
                <a:latin typeface="メイリオ" panose="020B0604030504040204" pitchFamily="50" charset="-128"/>
                <a:ea typeface="メイリオ" panose="020B0604030504040204" pitchFamily="50" charset="-128"/>
              </a:rPr>
              <a:t>手法を変更。</a:t>
            </a:r>
            <a:endParaRPr kumimoji="1" lang="en-US" altLang="ja-JP" sz="1100" dirty="0">
              <a:latin typeface="メイリオ" panose="020B0604030504040204" pitchFamily="50" charset="-128"/>
              <a:ea typeface="メイリオ" panose="020B0604030504040204" pitchFamily="50" charset="-128"/>
            </a:endParaRPr>
          </a:p>
          <a:p>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２　</a:t>
            </a:r>
            <a:r>
              <a:rPr kumimoji="1" lang="ja-JP" altLang="en-US" sz="1100" dirty="0">
                <a:latin typeface="メイリオ" panose="020B0604030504040204" pitchFamily="50" charset="-128"/>
                <a:ea typeface="メイリオ" panose="020B0604030504040204" pitchFamily="50" charset="-128"/>
              </a:rPr>
              <a:t>市政モニターアンケートは公募の市民による回答、民間ネット調査は無作為抽出の市民による回答。</a:t>
            </a:r>
          </a:p>
        </p:txBody>
      </p:sp>
      <p:sp>
        <p:nvSpPr>
          <p:cNvPr id="1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150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724134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1338" y="3017334"/>
            <a:ext cx="4801325" cy="546970"/>
          </a:xfrm>
          <a:prstGeom prst="rect">
            <a:avLst/>
          </a:prstGeom>
          <a:noFill/>
        </p:spPr>
        <p:txBody>
          <a:bodyPr wrap="square" lIns="27000" tIns="27000" rIns="27000" bIns="27000" rtlCol="0" anchor="ctr" anchorCtr="0">
            <a:spAutoFit/>
          </a:bodyPr>
          <a:lstStyle/>
          <a:p>
            <a:pPr algn="ctr"/>
            <a:r>
              <a:rPr lang="ja-JP" altLang="en-US" sz="3200" dirty="0">
                <a:latin typeface="Meiryo UI" panose="020B0604030504040204" pitchFamily="50" charset="-128"/>
                <a:ea typeface="Meiryo UI" panose="020B0604030504040204" pitchFamily="50" charset="-128"/>
              </a:rPr>
              <a:t>３（２）子どもの学力向上</a:t>
            </a:r>
          </a:p>
        </p:txBody>
      </p:sp>
      <p:sp>
        <p:nvSpPr>
          <p:cNvPr id="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151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587097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457" y="495347"/>
            <a:ext cx="1225015" cy="4331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　総論</a:t>
            </a:r>
          </a:p>
        </p:txBody>
      </p:sp>
      <p:cxnSp>
        <p:nvCxnSpPr>
          <p:cNvPr id="5" name="直線コネクタ 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角丸四角形 21"/>
          <p:cNvSpPr/>
          <p:nvPr/>
        </p:nvSpPr>
        <p:spPr>
          <a:xfrm>
            <a:off x="606776" y="976724"/>
            <a:ext cx="8100000" cy="118601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3" name="テキスト ボックス 5"/>
          <p:cNvSpPr txBox="1"/>
          <p:nvPr/>
        </p:nvSpPr>
        <p:spPr>
          <a:xfrm>
            <a:off x="715787" y="1274884"/>
            <a:ext cx="8039776" cy="92333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defRPr/>
            </a:pPr>
            <a:r>
              <a:rPr kumimoji="1" lang="ja-JP" altLang="en-US"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小・中学校等では、</a:t>
            </a:r>
            <a:r>
              <a:rPr lang="en-US" altLang="ja-JP" dirty="0">
                <a:solidFill>
                  <a:srgbClr val="C00000"/>
                </a:solidFill>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2007</a:t>
            </a:r>
            <a:r>
              <a:rPr lang="ja-JP" altLang="en-US" dirty="0">
                <a:latin typeface="Meiryo UI" panose="020B0604030504040204" pitchFamily="50" charset="-128"/>
                <a:ea typeface="Meiryo UI" panose="020B0604030504040204" pitchFamily="50" charset="-128"/>
              </a:rPr>
              <a:t>年度以降実施の</a:t>
            </a:r>
            <a:r>
              <a:rPr kumimoji="1" lang="ja-JP" altLang="en-US"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全国学力・学習調査において</a:t>
            </a:r>
            <a:r>
              <a:rPr kumimoji="1" lang="ja-JP" altLang="en-US"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大阪が全教科で全国平均を下回るなど、全国より厳しい状況。また、府立高校の英語力は、生徒、英語教員ともに全国平均を下回る状況。</a:t>
            </a:r>
            <a:endParaRPr kumimoji="1" lang="en-US" altLang="ja-JP" sz="1400" i="0" u="sng" strike="sngStrike" kern="1200" cap="none" spc="0" normalizeH="0" baseline="0" noProof="0" dirty="0">
              <a:ln>
                <a:noFill/>
              </a:ln>
              <a:effectLst/>
              <a:highlight>
                <a:srgbClr val="FFFF00"/>
              </a:highlight>
              <a:uLnTx/>
              <a:uFillTx/>
              <a:latin typeface="Meiryo UI" panose="020B0604030504040204" pitchFamily="50" charset="-128"/>
              <a:ea typeface="Meiryo UI" panose="020B0604030504040204" pitchFamily="50" charset="-128"/>
            </a:endParaRPr>
          </a:p>
        </p:txBody>
      </p:sp>
      <p:sp>
        <p:nvSpPr>
          <p:cNvPr id="24" name="角丸四角形 23"/>
          <p:cNvSpPr/>
          <p:nvPr/>
        </p:nvSpPr>
        <p:spPr>
          <a:xfrm>
            <a:off x="606776" y="976724"/>
            <a:ext cx="2880000" cy="28586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改革前の状況</a:t>
            </a:r>
          </a:p>
        </p:txBody>
      </p:sp>
      <p:sp>
        <p:nvSpPr>
          <p:cNvPr id="25" name="下矢印 24"/>
          <p:cNvSpPr/>
          <p:nvPr/>
        </p:nvSpPr>
        <p:spPr>
          <a:xfrm>
            <a:off x="4180552" y="2266794"/>
            <a:ext cx="782898" cy="1947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7" name="角丸四角形 26"/>
          <p:cNvSpPr/>
          <p:nvPr/>
        </p:nvSpPr>
        <p:spPr>
          <a:xfrm>
            <a:off x="606777" y="2475348"/>
            <a:ext cx="8100000" cy="160201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9" name="角丸四角形 28"/>
          <p:cNvSpPr/>
          <p:nvPr/>
        </p:nvSpPr>
        <p:spPr>
          <a:xfrm>
            <a:off x="606777" y="2475348"/>
            <a:ext cx="2880000" cy="3926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改革取組</a:t>
            </a:r>
          </a:p>
        </p:txBody>
      </p:sp>
      <p:sp>
        <p:nvSpPr>
          <p:cNvPr id="31" name="角丸四角形 30"/>
          <p:cNvSpPr/>
          <p:nvPr/>
        </p:nvSpPr>
        <p:spPr>
          <a:xfrm>
            <a:off x="606777" y="4402640"/>
            <a:ext cx="8100000" cy="2090235"/>
          </a:xfrm>
          <a:prstGeom prst="roundRect">
            <a:avLst>
              <a:gd name="adj" fmla="val 983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角丸四角形 32"/>
          <p:cNvSpPr/>
          <p:nvPr/>
        </p:nvSpPr>
        <p:spPr>
          <a:xfrm>
            <a:off x="606777" y="4402640"/>
            <a:ext cx="2880000" cy="4314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成果</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4" name="下矢印 33"/>
          <p:cNvSpPr/>
          <p:nvPr/>
        </p:nvSpPr>
        <p:spPr>
          <a:xfrm>
            <a:off x="4180552" y="4170911"/>
            <a:ext cx="782898" cy="2081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0" name="正方形/長方形 39"/>
          <p:cNvSpPr/>
          <p:nvPr/>
        </p:nvSpPr>
        <p:spPr>
          <a:xfrm>
            <a:off x="641599" y="4964535"/>
            <a:ext cx="8113965" cy="3196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727534" y="2704152"/>
            <a:ext cx="7829693" cy="3196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42" name="正方形/長方形 41"/>
          <p:cNvSpPr/>
          <p:nvPr/>
        </p:nvSpPr>
        <p:spPr>
          <a:xfrm>
            <a:off x="773525" y="1322364"/>
            <a:ext cx="7829693" cy="37638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35" name="正方形/長方形 34"/>
          <p:cNvSpPr/>
          <p:nvPr/>
        </p:nvSpPr>
        <p:spPr>
          <a:xfrm>
            <a:off x="727534" y="2877545"/>
            <a:ext cx="7829693"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727533" y="5105728"/>
            <a:ext cx="7829693" cy="66043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5"/>
          <p:cNvSpPr txBox="1"/>
          <p:nvPr/>
        </p:nvSpPr>
        <p:spPr>
          <a:xfrm>
            <a:off x="610605" y="2896356"/>
            <a:ext cx="8262940" cy="120032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知事が教育非常事態を宣言</a:t>
            </a:r>
            <a:r>
              <a:rPr kumimoji="1" lang="ja-JP" altLang="en-US"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し、教育庁を創設</a:t>
            </a:r>
            <a:r>
              <a:rPr kumimoji="1" lang="ja-JP" altLang="en-US"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するなど、抜本的な改革に着手。</a:t>
            </a:r>
            <a:endParaRPr kumimoji="1" lang="en-US" altLang="ja-JP"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小・中学校</a:t>
            </a:r>
            <a:r>
              <a:rPr kumimoji="1" lang="ja-JP" altLang="en-US" i="0" u="none" strike="noStrike" kern="1200" cap="none" spc="0" normalizeH="0" noProof="0" dirty="0">
                <a:ln>
                  <a:noFill/>
                </a:ln>
                <a:effectLst/>
                <a:uLnTx/>
                <a:uFillTx/>
                <a:latin typeface="Meiryo UI" panose="020B0604030504040204" pitchFamily="50" charset="-128"/>
                <a:ea typeface="Meiryo UI" panose="020B0604030504040204" pitchFamily="50" charset="-128"/>
              </a:rPr>
              <a:t>等</a:t>
            </a:r>
            <a:r>
              <a:rPr kumimoji="1" lang="ja-JP" altLang="en-US"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、高校・支援学校まですべての子どもの学びを支援。</a:t>
            </a:r>
            <a:endParaRPr kumimoji="1" lang="en-US" altLang="ja-JP"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lvl="0">
              <a:defRPr/>
            </a:pPr>
            <a:r>
              <a:rPr lang="ja-JP" altLang="en-US" dirty="0">
                <a:solidFill>
                  <a:prstClr val="black"/>
                </a:solidFill>
                <a:latin typeface="Meiryo UI" panose="020B0604030504040204" pitchFamily="50" charset="-128"/>
                <a:ea typeface="Meiryo UI" panose="020B0604030504040204" pitchFamily="50" charset="-128"/>
              </a:rPr>
              <a:t>　大阪市において、各学校の実情や課題に応じたきめ細やかな支援</a:t>
            </a:r>
            <a:r>
              <a:rPr lang="ja-JP" altLang="en-US" dirty="0">
                <a:latin typeface="Meiryo UI" panose="020B0604030504040204" pitchFamily="50" charset="-128"/>
                <a:ea typeface="Meiryo UI" panose="020B0604030504040204" pitchFamily="50" charset="-128"/>
              </a:rPr>
              <a:t>や</a:t>
            </a:r>
            <a:r>
              <a:rPr lang="ja-JP" altLang="en-US" dirty="0">
                <a:solidFill>
                  <a:prstClr val="black"/>
                </a:solidFill>
                <a:latin typeface="Meiryo UI" panose="020B0604030504040204" pitchFamily="50" charset="-128"/>
                <a:ea typeface="Meiryo UI" panose="020B0604030504040204" pitchFamily="50" charset="-128"/>
              </a:rPr>
              <a:t>、「誰一人取り残さない学力の向上」に向けた支援等に取り組む。</a:t>
            </a:r>
          </a:p>
        </p:txBody>
      </p:sp>
      <p:sp>
        <p:nvSpPr>
          <p:cNvPr id="37" name="テキスト ボックス 5"/>
          <p:cNvSpPr txBox="1"/>
          <p:nvPr/>
        </p:nvSpPr>
        <p:spPr>
          <a:xfrm>
            <a:off x="622491" y="4885506"/>
            <a:ext cx="8039776" cy="147732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defRPr/>
            </a:pPr>
            <a:r>
              <a:rPr kumimoji="1" lang="ja-JP" altLang="en-US"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a:t>
            </a:r>
            <a:r>
              <a:rPr kumimoji="1" lang="ja-JP" altLang="en-US"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・次代を担う人材づくりが着実に進み、</a:t>
            </a:r>
            <a:r>
              <a:rPr kumimoji="1" lang="en-US" altLang="ja-JP"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2022</a:t>
            </a:r>
            <a:r>
              <a:rPr lang="ja-JP" altLang="en-US" dirty="0">
                <a:latin typeface="Meiryo UI" panose="020B0604030504040204" pitchFamily="50" charset="-128"/>
                <a:ea typeface="Meiryo UI" panose="020B0604030504040204" pitchFamily="50" charset="-128"/>
              </a:rPr>
              <a:t>年度の全国学力・学習状況調査の結　　　</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果をみると、</a:t>
            </a:r>
            <a:r>
              <a:rPr kumimoji="1" lang="ja-JP" altLang="en-US"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府内の公立小中学校は算数・数学でほぼ全国水準</a:t>
            </a:r>
            <a:r>
              <a:rPr kumimoji="1" lang="ja-JP" altLang="en-US" i="0" u="none" kern="1200" cap="none" spc="0" normalizeH="0" noProof="0" dirty="0">
                <a:ln>
                  <a:noFill/>
                </a:ln>
                <a:effectLst/>
                <a:uLnTx/>
                <a:uFillTx/>
                <a:latin typeface="Meiryo UI" panose="020B0604030504040204" pitchFamily="50" charset="-128"/>
                <a:ea typeface="Meiryo UI" panose="020B0604030504040204" pitchFamily="50" charset="-128"/>
              </a:rPr>
              <a:t>となっている</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pPr lvl="0">
              <a:defRPr/>
            </a:pPr>
            <a:r>
              <a:rPr lang="ja-JP" altLang="en-US" dirty="0">
                <a:latin typeface="Meiryo UI" panose="020B0604030504040204" pitchFamily="50" charset="-128"/>
                <a:ea typeface="Meiryo UI" panose="020B0604030504040204" pitchFamily="50" charset="-128"/>
              </a:rPr>
              <a:t>　・府立高校では全国水準に近いレベルまで英語力が向上し、また、</a:t>
            </a:r>
            <a:r>
              <a:rPr kumimoji="1" lang="ja-JP" altLang="en-US"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学校生活に関する</a:t>
            </a:r>
            <a:r>
              <a:rPr kumimoji="1" lang="en-US" altLang="ja-JP"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r>
            <a:br>
              <a:rPr kumimoji="1" lang="en-US" altLang="ja-JP"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br>
            <a:r>
              <a:rPr kumimoji="1" lang="en-US" altLang="ja-JP"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満足度や卒業後の希望進路の実現率が向上。</a:t>
            </a:r>
            <a:endParaRPr kumimoji="1" lang="en-US" altLang="ja-JP"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lvl="0">
              <a:defRPr/>
            </a:pPr>
            <a:r>
              <a:rPr kumimoji="1" lang="ja-JP" altLang="en-US"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・引き続きオール大阪で教育力の向上に全力で取り組んでいく。</a:t>
            </a:r>
            <a:endParaRPr kumimoji="1" lang="en-US" altLang="ja-JP"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152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388666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76571" y="605407"/>
            <a:ext cx="7975986" cy="1200329"/>
          </a:xfrm>
          <a:prstGeom prst="rect">
            <a:avLst/>
          </a:prstGeom>
          <a:noFill/>
        </p:spPr>
        <p:txBody>
          <a:bodyPr wrap="square" lIns="0" rIns="0" rtlCol="0">
            <a:spAutoFit/>
          </a:bodyPr>
          <a:lstStyle/>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・現役世代への重点投資として、こども・教育の分野に予算の重点配分を実施。</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重点投資の額：</a:t>
            </a:r>
            <a:r>
              <a:rPr lang="en-US" altLang="ja-JP" dirty="0">
                <a:latin typeface="Meiryo UI" panose="020B0604030504040204" pitchFamily="50" charset="-128"/>
                <a:ea typeface="Meiryo UI" panose="020B0604030504040204" pitchFamily="50" charset="-128"/>
              </a:rPr>
              <a:t>2011</a:t>
            </a:r>
            <a:r>
              <a:rPr lang="ja-JP" altLang="en-US" dirty="0">
                <a:latin typeface="Meiryo UI" panose="020B0604030504040204" pitchFamily="50" charset="-128"/>
                <a:ea typeface="Meiryo UI" panose="020B0604030504040204" pitchFamily="50" charset="-128"/>
              </a:rPr>
              <a:t>年度予算　</a:t>
            </a:r>
            <a:r>
              <a:rPr lang="en-US" altLang="ja-JP" dirty="0">
                <a:latin typeface="Meiryo UI" panose="020B0604030504040204" pitchFamily="50" charset="-128"/>
                <a:ea typeface="Meiryo UI" panose="020B0604030504040204" pitchFamily="50" charset="-128"/>
              </a:rPr>
              <a:t>67</a:t>
            </a:r>
            <a:r>
              <a:rPr lang="ja-JP" altLang="en-US" dirty="0">
                <a:latin typeface="Meiryo UI" panose="020B0604030504040204" pitchFamily="50" charset="-128"/>
                <a:ea typeface="Meiryo UI" panose="020B0604030504040204" pitchFamily="50" charset="-128"/>
              </a:rPr>
              <a:t>億円　⇒　</a:t>
            </a:r>
            <a:r>
              <a:rPr lang="en-US" altLang="ja-JP" dirty="0">
                <a:latin typeface="Meiryo UI" panose="020B0604030504040204" pitchFamily="50" charset="-128"/>
                <a:ea typeface="Meiryo UI" panose="020B0604030504040204" pitchFamily="50" charset="-128"/>
              </a:rPr>
              <a:t>2022</a:t>
            </a:r>
            <a:r>
              <a:rPr lang="ja-JP" altLang="en-US" dirty="0">
                <a:latin typeface="Meiryo UI" panose="020B0604030504040204" pitchFamily="50" charset="-128"/>
                <a:ea typeface="Meiryo UI" panose="020B0604030504040204" pitchFamily="50" charset="-128"/>
              </a:rPr>
              <a:t>年度予算　</a:t>
            </a:r>
            <a:r>
              <a:rPr lang="en-US" altLang="ja-JP" dirty="0">
                <a:latin typeface="Meiryo UI" panose="020B0604030504040204" pitchFamily="50" charset="-128"/>
                <a:ea typeface="Meiryo UI" panose="020B0604030504040204" pitchFamily="50" charset="-128"/>
              </a:rPr>
              <a:t>630</a:t>
            </a:r>
            <a:r>
              <a:rPr lang="ja-JP" altLang="en-US" dirty="0">
                <a:latin typeface="Meiryo UI" panose="020B0604030504040204" pitchFamily="50" charset="-128"/>
                <a:ea typeface="Meiryo UI" panose="020B0604030504040204" pitchFamily="50" charset="-128"/>
              </a:rPr>
              <a:t>億円</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p:txBody>
      </p:sp>
      <p:sp>
        <p:nvSpPr>
          <p:cNvPr id="18" name="Rectangle 28"/>
          <p:cNvSpPr>
            <a:spLocks noChangeArrowheads="1"/>
          </p:cNvSpPr>
          <p:nvPr/>
        </p:nvSpPr>
        <p:spPr bwMode="auto">
          <a:xfrm>
            <a:off x="442126" y="6434137"/>
            <a:ext cx="8203110" cy="423863"/>
          </a:xfrm>
          <a:prstGeom prst="rect">
            <a:avLst/>
          </a:prstGeom>
          <a:noFill/>
          <a:ln w="0">
            <a:noFill/>
            <a:miter lim="800000"/>
            <a:headEnd/>
            <a:tailEnd/>
          </a:ln>
        </p:spPr>
        <p:txBody>
          <a:bodyPr wrap="none" tIns="0"/>
          <a:lstStyle/>
          <a:p>
            <a:pPr>
              <a:lnSpc>
                <a:spcPct val="135000"/>
              </a:lnSpc>
            </a:pPr>
            <a:r>
              <a:rPr lang="en-US" altLang="ja-JP" sz="1400" dirty="0">
                <a:latin typeface="+mn-ea"/>
                <a:ea typeface="+mn-ea"/>
                <a:cs typeface="Meiryo UI" pitchFamily="50" charset="-128"/>
              </a:rPr>
              <a:t>※</a:t>
            </a:r>
            <a:r>
              <a:rPr lang="ja-JP" altLang="en-US" sz="1400" dirty="0">
                <a:latin typeface="+mn-ea"/>
                <a:ea typeface="+mn-ea"/>
                <a:cs typeface="Meiryo UI" pitchFamily="50" charset="-128"/>
              </a:rPr>
              <a:t>　「</a:t>
            </a:r>
            <a:r>
              <a:rPr lang="ja-JP" altLang="en-US" sz="1400" dirty="0">
                <a:solidFill>
                  <a:prstClr val="black"/>
                </a:solidFill>
              </a:rPr>
              <a:t>全体（一般会計・当初予算）に占める割合」は、「</a:t>
            </a:r>
            <a:r>
              <a:rPr lang="en-US" altLang="ja-JP" sz="1400" dirty="0">
                <a:solidFill>
                  <a:prstClr val="black"/>
                </a:solidFill>
              </a:rPr>
              <a:t>‰</a:t>
            </a:r>
            <a:r>
              <a:rPr lang="ja-JP" altLang="en-US" sz="1400" dirty="0">
                <a:solidFill>
                  <a:prstClr val="black"/>
                </a:solidFill>
              </a:rPr>
              <a:t>（パーミル）」（</a:t>
            </a:r>
            <a:r>
              <a:rPr lang="en-US" altLang="ja-JP" sz="1400" dirty="0">
                <a:solidFill>
                  <a:prstClr val="black"/>
                </a:solidFill>
              </a:rPr>
              <a:t>※</a:t>
            </a:r>
            <a:r>
              <a:rPr lang="ja-JP" altLang="en-US" sz="1400" dirty="0">
                <a:solidFill>
                  <a:prstClr val="black"/>
                </a:solidFill>
              </a:rPr>
              <a:t>千分率）で表記している。</a:t>
            </a:r>
            <a:r>
              <a:rPr lang="ja-JP" altLang="en-US" sz="1400" dirty="0">
                <a:latin typeface="+mn-ea"/>
                <a:ea typeface="+mn-ea"/>
                <a:cs typeface="Meiryo UI" pitchFamily="50" charset="-128"/>
              </a:rPr>
              <a:t>　</a:t>
            </a:r>
          </a:p>
        </p:txBody>
      </p:sp>
      <p:cxnSp>
        <p:nvCxnSpPr>
          <p:cNvPr id="12" name="直線コネクタ 11"/>
          <p:cNvCxnSpPr/>
          <p:nvPr/>
        </p:nvCxnSpPr>
        <p:spPr>
          <a:xfrm>
            <a:off x="270457" y="72831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角丸四角形 13"/>
          <p:cNvSpPr/>
          <p:nvPr/>
        </p:nvSpPr>
        <p:spPr>
          <a:xfrm>
            <a:off x="3555198" y="301254"/>
            <a:ext cx="5315945" cy="366911"/>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660" b="1" dirty="0">
                <a:latin typeface="Meiryo UI" panose="020B0604030504040204" pitchFamily="50" charset="-128"/>
                <a:ea typeface="Meiryo UI" panose="020B0604030504040204" pitchFamily="50" charset="-128"/>
              </a:rPr>
              <a:t>大阪市におけるこども・教育関連予算</a:t>
            </a:r>
          </a:p>
        </p:txBody>
      </p:sp>
      <p:sp>
        <p:nvSpPr>
          <p:cNvPr id="15" name="テキスト ボックス 14"/>
          <p:cNvSpPr txBox="1"/>
          <p:nvPr/>
        </p:nvSpPr>
        <p:spPr>
          <a:xfrm>
            <a:off x="129504" y="324865"/>
            <a:ext cx="3425938"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現役世代への重点投資</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総論</a:t>
            </a:r>
            <a:r>
              <a:rPr lang="en-US" altLang="ja-JP" sz="2000" dirty="0">
                <a:latin typeface="Meiryo UI" panose="020B0604030504040204" pitchFamily="50" charset="-128"/>
                <a:ea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endParaRPr>
          </a:p>
        </p:txBody>
      </p:sp>
      <p:sp>
        <p:nvSpPr>
          <p:cNvPr id="2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117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3" name="図 2"/>
          <p:cNvPicPr>
            <a:picLocks noChangeAspect="1"/>
          </p:cNvPicPr>
          <p:nvPr/>
        </p:nvPicPr>
        <p:blipFill>
          <a:blip r:embed="rId3"/>
          <a:stretch>
            <a:fillRect/>
          </a:stretch>
        </p:blipFill>
        <p:spPr>
          <a:xfrm>
            <a:off x="270457" y="1245962"/>
            <a:ext cx="8870449" cy="5157663"/>
          </a:xfrm>
          <a:prstGeom prst="rect">
            <a:avLst/>
          </a:prstGeom>
        </p:spPr>
      </p:pic>
    </p:spTree>
    <p:extLst>
      <p:ext uri="{BB962C8B-B14F-4D97-AF65-F5344CB8AC3E}">
        <p14:creationId xmlns:p14="http://schemas.microsoft.com/office/powerpoint/2010/main" val="23942288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7" y="278586"/>
            <a:ext cx="210346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　改革前の状況</a:t>
            </a:r>
          </a:p>
        </p:txBody>
      </p:sp>
      <p:cxnSp>
        <p:nvCxnSpPr>
          <p:cNvPr id="3" name="直線コネクタ 2"/>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282175" y="2513154"/>
            <a:ext cx="8603088" cy="25957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200" b="0" u="non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高校では、</a:t>
            </a:r>
            <a:r>
              <a:rPr kumimoji="1" lang="ja-JP" altLang="en-US" sz="1200" b="1" u="non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私立高校の授業料</a:t>
            </a:r>
            <a:r>
              <a:rPr kumimoji="1" lang="ja-JP" altLang="en-US" sz="1200" b="0" u="non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が負担となるなど</a:t>
            </a:r>
            <a:r>
              <a:rPr kumimoji="1" lang="ja-JP" altLang="en-US" sz="1200" b="1" u="non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家庭の経済的事情により、学校選択が狭められており</a:t>
            </a:r>
            <a:r>
              <a:rPr kumimoji="1" lang="ja-JP" altLang="en-US" sz="1200" b="0" u="non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、「教育の機会均等」は十分とは</a:t>
            </a:r>
            <a:endParaRPr kumimoji="1" lang="en-US" altLang="ja-JP" sz="1200" b="0" u="non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noProof="0" dirty="0">
                <a:solidFill>
                  <a:schemeClr val="tx1"/>
                </a:solidFill>
                <a:latin typeface="Meiryo UI" panose="020B0604030504040204" pitchFamily="50" charset="-128"/>
                <a:ea typeface="Meiryo UI" panose="020B0604030504040204" pitchFamily="50" charset="-128"/>
              </a:rPr>
              <a:t> </a:t>
            </a:r>
            <a:r>
              <a:rPr kumimoji="1" lang="ja-JP" altLang="en-US" sz="1200" b="0" u="non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いえなかった。さらに、公立・私立で、入試に先だって入学者の受入枠</a:t>
            </a:r>
            <a:r>
              <a:rPr kumimoji="1" lang="en-US" altLang="ja-JP" sz="1200" b="0" u="non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200" b="0" u="non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公：私＝７：３枠</a:t>
            </a:r>
            <a:r>
              <a:rPr kumimoji="1" lang="en-US" altLang="ja-JP" sz="1200" b="0" u="non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200" b="0" u="non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を事前に設定しており、</a:t>
            </a:r>
            <a:r>
              <a:rPr kumimoji="1" lang="ja-JP" altLang="en-US" sz="1200" b="1" u="non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学校間の切磋琢磨が</a:t>
            </a:r>
            <a:endParaRPr kumimoji="1" lang="en-US" altLang="ja-JP" sz="1200" b="1" u="non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200" b="1" u="non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働きにくい</a:t>
            </a:r>
            <a:r>
              <a:rPr kumimoji="1" lang="ja-JP" altLang="en-US" sz="1200" b="0" u="non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状況であった。</a:t>
            </a:r>
            <a:endParaRPr kumimoji="1" lang="en-US" altLang="ja-JP" sz="1200" b="0" u="non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・グローバル化が進展する中、</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次代をリードする人材育成</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を進めていたところだが、</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英語力</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英検等</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については、府立高校生・教員ともに、</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全国水準を下回っていた</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高校</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年生：英検準</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級相当以上の割合→府</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23.5</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(2011)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（英語教員：英検準</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級、</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TOEFL iBT550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点、</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TOEIC730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点以上の割合→府</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46.0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52.8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高校入試</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については府立高校は</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学区制となっており、</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生徒の住んでいる地域により選べない学校があった</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相対評価による</a:t>
            </a:r>
            <a:r>
              <a:rPr lang="ja-JP" altLang="en-US" sz="1200" dirty="0">
                <a:solidFill>
                  <a:prstClr val="black"/>
                </a:solidFill>
                <a:latin typeface="Meiryo UI" panose="020B0604030504040204" pitchFamily="50" charset="-128"/>
                <a:ea typeface="Meiryo UI" panose="020B0604030504040204" pitchFamily="50" charset="-128"/>
              </a:rPr>
              <a:t>調査書を用いた選抜</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英語</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技能（聞く、話す、読む、書く）を測ることができないなどの問題もあった。</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296030" y="2522147"/>
            <a:ext cx="2088000" cy="20256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（２）高校</a:t>
            </a:r>
          </a:p>
        </p:txBody>
      </p:sp>
      <p:sp>
        <p:nvSpPr>
          <p:cNvPr id="14" name="正方形/長方形 13"/>
          <p:cNvSpPr/>
          <p:nvPr/>
        </p:nvSpPr>
        <p:spPr>
          <a:xfrm>
            <a:off x="282175" y="887380"/>
            <a:ext cx="8603088" cy="11463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・小・中学校等では、</a:t>
            </a: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学力向上方策</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として、授業における指導方法の工夫改善や児童・生徒の家庭学習の充実のために、</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自学自習力の育成に取り組んできたが、</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2007</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年度以降実施の</a:t>
            </a: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全国学力・学習状況調査では、全ての教科で全国平均を下回る</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等の</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課題が明らかになった。　</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(2008</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年度　小</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6</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：大阪</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57.7</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％、全国</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59.9</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％。中３：大阪</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57.9</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％、全国</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61.7</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p>
        </p:txBody>
      </p:sp>
      <p:sp>
        <p:nvSpPr>
          <p:cNvPr id="15" name="正方形/長方形 14"/>
          <p:cNvSpPr/>
          <p:nvPr/>
        </p:nvSpPr>
        <p:spPr>
          <a:xfrm>
            <a:off x="296030" y="901214"/>
            <a:ext cx="2088000" cy="2279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（１）小学校・中学校等</a:t>
            </a:r>
          </a:p>
        </p:txBody>
      </p:sp>
      <p:sp>
        <p:nvSpPr>
          <p:cNvPr id="17" name="正方形/長方形 16"/>
          <p:cNvSpPr/>
          <p:nvPr/>
        </p:nvSpPr>
        <p:spPr>
          <a:xfrm>
            <a:off x="282175" y="5588248"/>
            <a:ext cx="8603088" cy="812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endParaRPr lang="en-US" altLang="ja-JP" sz="1200" dirty="0">
              <a:solidFill>
                <a:schemeClr val="tx1"/>
              </a:solidFill>
              <a:latin typeface="Meiryo UI" panose="020B0604030504040204" pitchFamily="50" charset="-128"/>
              <a:ea typeface="Meiryo UI" panose="020B0604030504040204" pitchFamily="50" charset="-128"/>
            </a:endParaRPr>
          </a:p>
          <a:p>
            <a:pPr lvl="0">
              <a:defRPr/>
            </a:pPr>
            <a:endParaRPr lang="en-US" altLang="ja-JP" sz="1200" dirty="0">
              <a:solidFill>
                <a:schemeClr val="tx1"/>
              </a:solidFill>
              <a:latin typeface="Meiryo UI" panose="020B0604030504040204" pitchFamily="50" charset="-128"/>
              <a:ea typeface="Meiryo UI" panose="020B0604030504040204" pitchFamily="50" charset="-128"/>
            </a:endParaRPr>
          </a:p>
          <a:p>
            <a:pPr>
              <a:defRPr/>
            </a:pPr>
            <a:r>
              <a:rPr lang="ja-JP" altLang="en-US" sz="1200" dirty="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支援学校</a:t>
            </a:r>
            <a:r>
              <a:rPr lang="ja-JP" altLang="en-US" sz="1200" dirty="0">
                <a:solidFill>
                  <a:schemeClr val="tx1"/>
                </a:solidFill>
                <a:latin typeface="Meiryo UI" panose="020B0604030504040204" pitchFamily="50" charset="-128"/>
                <a:ea typeface="Meiryo UI" panose="020B0604030504040204" pitchFamily="50" charset="-128"/>
              </a:rPr>
              <a:t>では、知的障がいのある児童・生徒の増加への対応等、</a:t>
            </a:r>
            <a:r>
              <a:rPr lang="ja-JP" altLang="en-US" sz="1200" b="1" dirty="0">
                <a:solidFill>
                  <a:schemeClr val="tx1"/>
                </a:solidFill>
                <a:latin typeface="Meiryo UI" panose="020B0604030504040204" pitchFamily="50" charset="-128"/>
                <a:ea typeface="Meiryo UI" panose="020B0604030504040204" pitchFamily="50" charset="-128"/>
              </a:rPr>
              <a:t>教育環境の充実</a:t>
            </a:r>
            <a:r>
              <a:rPr lang="ja-JP" altLang="en-US" sz="1200" dirty="0">
                <a:solidFill>
                  <a:schemeClr val="tx1"/>
                </a:solidFill>
                <a:latin typeface="Meiryo UI" panose="020B0604030504040204" pitchFamily="50" charset="-128"/>
                <a:ea typeface="Meiryo UI" panose="020B0604030504040204" pitchFamily="50" charset="-128"/>
              </a:rPr>
              <a:t>が必要。</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18" name="正方形/長方形 17"/>
          <p:cNvSpPr/>
          <p:nvPr/>
        </p:nvSpPr>
        <p:spPr>
          <a:xfrm>
            <a:off x="296030" y="5597241"/>
            <a:ext cx="2088000" cy="2244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sz="13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lang="ja-JP" altLang="en-US" sz="1300" dirty="0">
                <a:solidFill>
                  <a:prstClr val="white"/>
                </a:solidFill>
                <a:latin typeface="Meiryo UI" panose="020B0604030504040204" pitchFamily="50" charset="-128"/>
                <a:ea typeface="Meiryo UI" panose="020B0604030504040204" pitchFamily="50" charset="-128"/>
              </a:rPr>
              <a:t>３）支援</a:t>
            </a:r>
            <a:r>
              <a:rPr lang="ja-JP" altLang="en-US" sz="1300" dirty="0">
                <a:solidFill>
                  <a:schemeClr val="bg1"/>
                </a:solidFill>
                <a:latin typeface="Meiryo UI" panose="020B0604030504040204" pitchFamily="50" charset="-128"/>
                <a:ea typeface="Meiryo UI" panose="020B0604030504040204" pitchFamily="50" charset="-128"/>
              </a:rPr>
              <a:t>教育</a:t>
            </a:r>
          </a:p>
        </p:txBody>
      </p:sp>
      <p:sp>
        <p:nvSpPr>
          <p:cNvPr id="1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153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262039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3476" y="145230"/>
            <a:ext cx="163698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　改革取組</a:t>
            </a:r>
          </a:p>
        </p:txBody>
      </p:sp>
      <p:cxnSp>
        <p:nvCxnSpPr>
          <p:cNvPr id="3" name="直線コネクタ 2"/>
          <p:cNvCxnSpPr/>
          <p:nvPr/>
        </p:nvCxnSpPr>
        <p:spPr>
          <a:xfrm>
            <a:off x="270457" y="53291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572698" y="653128"/>
            <a:ext cx="8080492" cy="338554"/>
          </a:xfrm>
          <a:prstGeom prst="rect">
            <a:avLst/>
          </a:prstGeom>
          <a:solidFill>
            <a:schemeClr val="accent2">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2008</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年度に知事が</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「教育非常事態」を宣言</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するなど、</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抜本的な改革</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に着手</a:t>
            </a:r>
          </a:p>
        </p:txBody>
      </p:sp>
      <p:sp>
        <p:nvSpPr>
          <p:cNvPr id="4" name="下矢印 3"/>
          <p:cNvSpPr/>
          <p:nvPr/>
        </p:nvSpPr>
        <p:spPr>
          <a:xfrm>
            <a:off x="4136694" y="1040912"/>
            <a:ext cx="952499" cy="378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graphicFrame>
        <p:nvGraphicFramePr>
          <p:cNvPr id="9" name="表 8"/>
          <p:cNvGraphicFramePr>
            <a:graphicFrameLocks noGrp="1"/>
          </p:cNvGraphicFramePr>
          <p:nvPr/>
        </p:nvGraphicFramePr>
        <p:xfrm>
          <a:off x="238944" y="1468422"/>
          <a:ext cx="8748001" cy="5293376"/>
        </p:xfrm>
        <a:graphic>
          <a:graphicData uri="http://schemas.openxmlformats.org/drawingml/2006/table">
            <a:tbl>
              <a:tblPr firstRow="1" bandRow="1"/>
              <a:tblGrid>
                <a:gridCol w="3592417">
                  <a:extLst>
                    <a:ext uri="{9D8B030D-6E8A-4147-A177-3AD203B41FA5}">
                      <a16:colId xmlns:a16="http://schemas.microsoft.com/office/drawing/2014/main" val="4005841109"/>
                    </a:ext>
                  </a:extLst>
                </a:gridCol>
                <a:gridCol w="5155584">
                  <a:extLst>
                    <a:ext uri="{9D8B030D-6E8A-4147-A177-3AD203B41FA5}">
                      <a16:colId xmlns:a16="http://schemas.microsoft.com/office/drawing/2014/main" val="3048149898"/>
                    </a:ext>
                  </a:extLst>
                </a:gridCol>
              </a:tblGrid>
              <a:tr h="370840">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a:endParaRPr kumimoji="1" lang="ja-JP" altLang="en-US" sz="1800" dirty="0">
                        <a:solidFill>
                          <a:schemeClr val="tx1"/>
                        </a:solidFill>
                        <a:latin typeface="Meiryo UI" panose="020B0604030504040204" pitchFamily="50" charset="-128"/>
                        <a:ea typeface="Meiryo UI" panose="020B0604030504040204" pitchFamily="50" charset="-128"/>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40000"/>
                        <a:lumOff val="60000"/>
                      </a:srgbClr>
                    </a:solidFill>
                  </a:tcPr>
                </a:tc>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a:r>
                        <a:rPr kumimoji="1" lang="ja-JP" altLang="en-US" sz="1800" dirty="0">
                          <a:solidFill>
                            <a:schemeClr val="tx1"/>
                          </a:solidFill>
                          <a:latin typeface="Meiryo UI" panose="020B0604030504040204" pitchFamily="50" charset="-128"/>
                          <a:ea typeface="Meiryo UI" panose="020B0604030504040204" pitchFamily="50" charset="-128"/>
                        </a:rPr>
                        <a:t>主な取組</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extLst>
                  <a:ext uri="{0D108BD9-81ED-4DB2-BD59-A6C34878D82A}">
                    <a16:rowId xmlns:a16="http://schemas.microsoft.com/office/drawing/2014/main" val="1116222294"/>
                  </a:ext>
                </a:extLst>
              </a:tr>
              <a:tr h="1946926">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r>
                        <a:rPr kumimoji="1" lang="ja-JP" altLang="en-US" sz="1800" dirty="0">
                          <a:solidFill>
                            <a:schemeClr val="tx1"/>
                          </a:solidFill>
                          <a:latin typeface="Meiryo UI" panose="020B0604030504040204" pitchFamily="50" charset="-128"/>
                          <a:ea typeface="Meiryo UI" panose="020B0604030504040204" pitchFamily="50" charset="-128"/>
                        </a:rPr>
                        <a:t>（１）小学校・中学校等</a:t>
                      </a: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大阪府</a:t>
                      </a:r>
                      <a:r>
                        <a:rPr kumimoji="1" lang="en-US" altLang="ja-JP" sz="1600" dirty="0">
                          <a:solidFill>
                            <a:schemeClr val="tx1"/>
                          </a:solidFill>
                          <a:latin typeface="Meiryo UI" panose="020B0604030504040204" pitchFamily="50" charset="-128"/>
                          <a:ea typeface="Meiryo UI" panose="020B0604030504040204" pitchFamily="50" charset="-128"/>
                        </a:rPr>
                        <a:t>】</a:t>
                      </a:r>
                    </a:p>
                    <a:p>
                      <a:r>
                        <a:rPr kumimoji="1" lang="ja-JP" altLang="en-US" sz="1600" dirty="0">
                          <a:solidFill>
                            <a:schemeClr val="tx1"/>
                          </a:solidFill>
                          <a:latin typeface="Meiryo UI" panose="020B0604030504040204" pitchFamily="50" charset="-128"/>
                          <a:ea typeface="Meiryo UI" panose="020B0604030504040204" pitchFamily="50" charset="-128"/>
                        </a:rPr>
                        <a:t>　・学力向上に向けた取組</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Meiryo UI" panose="020B0604030504040204" pitchFamily="50" charset="-128"/>
                          <a:ea typeface="Meiryo UI" panose="020B0604030504040204" pitchFamily="50" charset="-128"/>
                        </a:rPr>
                        <a:t>（少人数・習熟度別授業、府独自の学力・学習状況調査、</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Meiryo UI" panose="020B0604030504040204" pitchFamily="50" charset="-128"/>
                          <a:ea typeface="Meiryo UI" panose="020B0604030504040204" pitchFamily="50" charset="-128"/>
                        </a:rPr>
                        <a:t>　チャレンジテスト、すくすくウォッチ　など）</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Meiryo UI" panose="020B0604030504040204" pitchFamily="50" charset="-128"/>
                          <a:ea typeface="Meiryo UI" panose="020B0604030504040204" pitchFamily="50" charset="-128"/>
                        </a:rPr>
                        <a:t>　・中高一貫教育校の設置</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大阪市</a:t>
                      </a:r>
                      <a:r>
                        <a:rPr kumimoji="1" lang="en-US" altLang="ja-JP" sz="1600" dirty="0">
                          <a:solidFill>
                            <a:schemeClr val="tx1"/>
                          </a:solidFill>
                          <a:latin typeface="Meiryo UI" panose="020B0604030504040204" pitchFamily="50" charset="-128"/>
                          <a:ea typeface="Meiryo UI" panose="020B0604030504040204" pitchFamily="50" charset="-128"/>
                        </a:rPr>
                        <a:t>】</a:t>
                      </a:r>
                    </a:p>
                    <a:p>
                      <a:r>
                        <a:rPr kumimoji="1" lang="ja-JP" altLang="en-US" sz="1600" dirty="0">
                          <a:solidFill>
                            <a:schemeClr val="tx1"/>
                          </a:solidFill>
                          <a:latin typeface="Meiryo UI" panose="020B0604030504040204" pitchFamily="50" charset="-128"/>
                          <a:ea typeface="Meiryo UI" panose="020B0604030504040204" pitchFamily="50" charset="-128"/>
                        </a:rPr>
                        <a:t>　・学力向上に向けた取組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（学力向上支援チーム事業・ブロック化による学校支援事　</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業・英語イノベーション事業　など）</a:t>
                      </a:r>
                      <a:endParaRPr kumimoji="1" lang="en-US" altLang="ja-JP" sz="1600" dirty="0">
                        <a:solidFill>
                          <a:schemeClr val="tx1"/>
                        </a:solidFill>
                        <a:latin typeface="Meiryo UI" panose="020B0604030504040204" pitchFamily="50" charset="-128"/>
                        <a:ea typeface="Meiryo UI" panose="020B0604030504040204" pitchFamily="50" charset="-128"/>
                      </a:endParaRPr>
                    </a:p>
                    <a:p>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908011"/>
                  </a:ext>
                </a:extLst>
              </a:tr>
              <a:tr h="1463056">
                <a:tc>
                  <a:txBody>
                    <a:bodyPr/>
                    <a:lstStyle/>
                    <a:p>
                      <a:r>
                        <a:rPr kumimoji="1" lang="ja-JP" altLang="en-US" sz="1800" dirty="0">
                          <a:solidFill>
                            <a:schemeClr val="tx1"/>
                          </a:solidFill>
                          <a:latin typeface="Meiryo UI" panose="020B0604030504040204" pitchFamily="50" charset="-128"/>
                          <a:ea typeface="Meiryo UI" panose="020B0604030504040204" pitchFamily="50" charset="-128"/>
                        </a:rPr>
                        <a:t>（２）高校</a:t>
                      </a: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大阪府</a:t>
                      </a:r>
                      <a:r>
                        <a:rPr kumimoji="1" lang="en-US" altLang="ja-JP" sz="1600" dirty="0">
                          <a:solidFill>
                            <a:schemeClr val="tx1"/>
                          </a:solidFill>
                          <a:latin typeface="Meiryo UI" panose="020B0604030504040204" pitchFamily="50" charset="-128"/>
                          <a:ea typeface="Meiryo UI" panose="020B0604030504040204" pitchFamily="50" charset="-128"/>
                        </a:rPr>
                        <a:t>】</a:t>
                      </a:r>
                      <a:endParaRPr kumimoji="1" lang="en-US" altLang="ja-JP" sz="1600" strike="noStrike" dirty="0">
                        <a:solidFill>
                          <a:schemeClr val="tx1"/>
                        </a:solidFill>
                        <a:latin typeface="Meiryo UI" panose="020B0604030504040204" pitchFamily="50" charset="-128"/>
                        <a:ea typeface="Meiryo UI" panose="020B0604030504040204" pitchFamily="50" charset="-128"/>
                      </a:endParaRPr>
                    </a:p>
                    <a:p>
                      <a:r>
                        <a:rPr kumimoji="1" lang="ja-JP" altLang="en-US" sz="1600" strike="noStrike" baseline="0" dirty="0">
                          <a:solidFill>
                            <a:schemeClr val="tx1"/>
                          </a:solidFill>
                          <a:latin typeface="Meiryo UI" panose="020B0604030504040204" pitchFamily="50" charset="-128"/>
                          <a:ea typeface="Meiryo UI" panose="020B0604030504040204" pitchFamily="50" charset="-128"/>
                        </a:rPr>
                        <a:t>　・特色ある学校づくり</a:t>
                      </a:r>
                      <a:endParaRPr kumimoji="1" lang="en-US" altLang="ja-JP" sz="1600" strike="noStrike" baseline="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strike="noStrike" dirty="0">
                          <a:solidFill>
                            <a:schemeClr val="tx1"/>
                          </a:solidFill>
                          <a:latin typeface="Meiryo UI" panose="020B0604030504040204" pitchFamily="50" charset="-128"/>
                          <a:ea typeface="Meiryo UI" panose="020B0604030504040204" pitchFamily="50" charset="-128"/>
                        </a:rPr>
                        <a:t>　・府立高校の</a:t>
                      </a:r>
                      <a:r>
                        <a:rPr kumimoji="1" lang="en-US" altLang="ja-JP" sz="1600" strike="noStrike" dirty="0">
                          <a:solidFill>
                            <a:schemeClr val="tx1"/>
                          </a:solidFill>
                          <a:latin typeface="Meiryo UI" panose="020B0604030504040204" pitchFamily="50" charset="-128"/>
                          <a:ea typeface="Meiryo UI" panose="020B0604030504040204" pitchFamily="50" charset="-128"/>
                        </a:rPr>
                        <a:t>ICT</a:t>
                      </a:r>
                      <a:r>
                        <a:rPr kumimoji="1" lang="ja-JP" altLang="en-US" sz="1600" strike="noStrike" dirty="0">
                          <a:solidFill>
                            <a:schemeClr val="tx1"/>
                          </a:solidFill>
                          <a:latin typeface="Meiryo UI" panose="020B0604030504040204" pitchFamily="50" charset="-128"/>
                          <a:ea typeface="Meiryo UI" panose="020B0604030504040204" pitchFamily="50" charset="-128"/>
                        </a:rPr>
                        <a:t>環境の整備</a:t>
                      </a:r>
                      <a:endParaRPr kumimoji="1" lang="en-US" altLang="ja-JP" sz="1600" strike="noStrike"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ja-JP" altLang="en-US" sz="1600" strike="noStrike" dirty="0">
                          <a:solidFill>
                            <a:schemeClr val="tx1"/>
                          </a:solidFill>
                          <a:latin typeface="Meiryo UI" panose="020B0604030504040204" pitchFamily="50" charset="-128"/>
                          <a:ea typeface="Meiryo UI" panose="020B0604030504040204" pitchFamily="50" charset="-128"/>
                        </a:rPr>
                        <a:t>・高校入試制度改革</a:t>
                      </a:r>
                      <a:endParaRPr kumimoji="1" lang="en-US" altLang="ja-JP" sz="1600" strike="noStrike" dirty="0">
                        <a:solidFill>
                          <a:schemeClr val="tx1"/>
                        </a:solidFill>
                        <a:latin typeface="Meiryo UI" panose="020B0604030504040204" pitchFamily="50" charset="-128"/>
                        <a:ea typeface="Meiryo UI" panose="020B0604030504040204" pitchFamily="50" charset="-128"/>
                      </a:endParaRPr>
                    </a:p>
                    <a:p>
                      <a:r>
                        <a:rPr kumimoji="1" lang="ja-JP" altLang="en-US" sz="1600" strike="noStrike" dirty="0">
                          <a:solidFill>
                            <a:schemeClr val="tx1"/>
                          </a:solidFill>
                          <a:latin typeface="Meiryo UI" panose="020B0604030504040204" pitchFamily="50" charset="-128"/>
                          <a:ea typeface="Meiryo UI" panose="020B0604030504040204" pitchFamily="50" charset="-128"/>
                        </a:rPr>
                        <a:t>　・私立高校等授業料の無償化</a:t>
                      </a:r>
                    </a:p>
                    <a:p>
                      <a:endParaRPr kumimoji="1" lang="en-US" altLang="ja-JP" sz="1600" strike="noStrike" baseline="0" dirty="0">
                        <a:solidFill>
                          <a:schemeClr val="tx1"/>
                        </a:solidFill>
                        <a:highlight>
                          <a:srgbClr val="FFFF00"/>
                        </a:highlight>
                        <a:latin typeface="Meiryo UI" panose="020B0604030504040204" pitchFamily="50" charset="-128"/>
                        <a:ea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3480358"/>
                  </a:ext>
                </a:extLst>
              </a:tr>
              <a:tr h="8382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strike="noStrike" dirty="0">
                          <a:solidFill>
                            <a:schemeClr val="tx1"/>
                          </a:solidFill>
                          <a:latin typeface="Meiryo UI" panose="020B0604030504040204" pitchFamily="50" charset="-128"/>
                          <a:ea typeface="Meiryo UI" panose="020B0604030504040204" pitchFamily="50" charset="-128"/>
                        </a:rPr>
                        <a:t>（３）支援教育</a:t>
                      </a: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strike="noStrike" dirty="0">
                          <a:solidFill>
                            <a:schemeClr val="tx1"/>
                          </a:solidFill>
                          <a:latin typeface="Meiryo UI" panose="020B0604030504040204" pitchFamily="50" charset="-128"/>
                          <a:ea typeface="Meiryo UI" panose="020B0604030504040204" pitchFamily="50" charset="-128"/>
                        </a:rPr>
                        <a:t>【</a:t>
                      </a:r>
                      <a:r>
                        <a:rPr kumimoji="1" lang="ja-JP" altLang="en-US" sz="1600" strike="noStrike" dirty="0">
                          <a:solidFill>
                            <a:schemeClr val="tx1"/>
                          </a:solidFill>
                          <a:latin typeface="Meiryo UI" panose="020B0604030504040204" pitchFamily="50" charset="-128"/>
                          <a:ea typeface="Meiryo UI" panose="020B0604030504040204" pitchFamily="50" charset="-128"/>
                        </a:rPr>
                        <a:t>大阪府</a:t>
                      </a:r>
                      <a:r>
                        <a:rPr kumimoji="1" lang="en-US" altLang="ja-JP" sz="1600" strike="noStrike" dirty="0">
                          <a:solidFill>
                            <a:schemeClr val="tx1"/>
                          </a:solidFill>
                          <a:latin typeface="Meiryo UI" panose="020B0604030504040204" pitchFamily="50" charset="-128"/>
                          <a:ea typeface="Meiryo UI" panose="020B0604030504040204" pitchFamily="50" charset="-128"/>
                        </a:rPr>
                        <a:t>】</a:t>
                      </a:r>
                    </a:p>
                    <a:p>
                      <a:r>
                        <a:rPr kumimoji="1" lang="ja-JP" altLang="en-US" sz="1600" strike="noStrike" dirty="0">
                          <a:solidFill>
                            <a:schemeClr val="tx1"/>
                          </a:solidFill>
                          <a:latin typeface="Meiryo UI" panose="020B0604030504040204" pitchFamily="50" charset="-128"/>
                          <a:ea typeface="Meiryo UI" panose="020B0604030504040204" pitchFamily="50" charset="-128"/>
                        </a:rPr>
                        <a:t>・支援教育の充実</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929705"/>
                  </a:ext>
                </a:extLst>
              </a:tr>
            </a:tbl>
          </a:graphicData>
        </a:graphic>
      </p:graphicFrame>
      <p:sp>
        <p:nvSpPr>
          <p:cNvPr id="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154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0732904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110974" y="570836"/>
          <a:ext cx="8927993" cy="5861370"/>
        </p:xfrm>
        <a:graphic>
          <a:graphicData uri="http://schemas.openxmlformats.org/drawingml/2006/table">
            <a:tbl>
              <a:tblPr firstRow="1" bandRow="1">
                <a:tableStyleId>{5940675A-B579-460E-94D1-54222C63F5DA}</a:tableStyleId>
              </a:tblPr>
              <a:tblGrid>
                <a:gridCol w="250681">
                  <a:extLst>
                    <a:ext uri="{9D8B030D-6E8A-4147-A177-3AD203B41FA5}">
                      <a16:colId xmlns:a16="http://schemas.microsoft.com/office/drawing/2014/main" val="20000"/>
                    </a:ext>
                  </a:extLst>
                </a:gridCol>
                <a:gridCol w="542332">
                  <a:extLst>
                    <a:ext uri="{9D8B030D-6E8A-4147-A177-3AD203B41FA5}">
                      <a16:colId xmlns:a16="http://schemas.microsoft.com/office/drawing/2014/main" val="20001"/>
                    </a:ext>
                  </a:extLst>
                </a:gridCol>
                <a:gridCol w="542332">
                  <a:extLst>
                    <a:ext uri="{9D8B030D-6E8A-4147-A177-3AD203B41FA5}">
                      <a16:colId xmlns:a16="http://schemas.microsoft.com/office/drawing/2014/main" val="20002"/>
                    </a:ext>
                  </a:extLst>
                </a:gridCol>
                <a:gridCol w="542332">
                  <a:extLst>
                    <a:ext uri="{9D8B030D-6E8A-4147-A177-3AD203B41FA5}">
                      <a16:colId xmlns:a16="http://schemas.microsoft.com/office/drawing/2014/main" val="20003"/>
                    </a:ext>
                  </a:extLst>
                </a:gridCol>
                <a:gridCol w="542332">
                  <a:extLst>
                    <a:ext uri="{9D8B030D-6E8A-4147-A177-3AD203B41FA5}">
                      <a16:colId xmlns:a16="http://schemas.microsoft.com/office/drawing/2014/main" val="20004"/>
                    </a:ext>
                  </a:extLst>
                </a:gridCol>
                <a:gridCol w="542332">
                  <a:extLst>
                    <a:ext uri="{9D8B030D-6E8A-4147-A177-3AD203B41FA5}">
                      <a16:colId xmlns:a16="http://schemas.microsoft.com/office/drawing/2014/main" val="20005"/>
                    </a:ext>
                  </a:extLst>
                </a:gridCol>
                <a:gridCol w="542332">
                  <a:extLst>
                    <a:ext uri="{9D8B030D-6E8A-4147-A177-3AD203B41FA5}">
                      <a16:colId xmlns:a16="http://schemas.microsoft.com/office/drawing/2014/main" val="20006"/>
                    </a:ext>
                  </a:extLst>
                </a:gridCol>
                <a:gridCol w="542332">
                  <a:extLst>
                    <a:ext uri="{9D8B030D-6E8A-4147-A177-3AD203B41FA5}">
                      <a16:colId xmlns:a16="http://schemas.microsoft.com/office/drawing/2014/main" val="20007"/>
                    </a:ext>
                  </a:extLst>
                </a:gridCol>
                <a:gridCol w="542332">
                  <a:extLst>
                    <a:ext uri="{9D8B030D-6E8A-4147-A177-3AD203B41FA5}">
                      <a16:colId xmlns:a16="http://schemas.microsoft.com/office/drawing/2014/main" val="20008"/>
                    </a:ext>
                  </a:extLst>
                </a:gridCol>
                <a:gridCol w="542332">
                  <a:extLst>
                    <a:ext uri="{9D8B030D-6E8A-4147-A177-3AD203B41FA5}">
                      <a16:colId xmlns:a16="http://schemas.microsoft.com/office/drawing/2014/main" val="20009"/>
                    </a:ext>
                  </a:extLst>
                </a:gridCol>
                <a:gridCol w="542332">
                  <a:extLst>
                    <a:ext uri="{9D8B030D-6E8A-4147-A177-3AD203B41FA5}">
                      <a16:colId xmlns:a16="http://schemas.microsoft.com/office/drawing/2014/main" val="20010"/>
                    </a:ext>
                  </a:extLst>
                </a:gridCol>
                <a:gridCol w="542332">
                  <a:extLst>
                    <a:ext uri="{9D8B030D-6E8A-4147-A177-3AD203B41FA5}">
                      <a16:colId xmlns:a16="http://schemas.microsoft.com/office/drawing/2014/main" val="20011"/>
                    </a:ext>
                  </a:extLst>
                </a:gridCol>
                <a:gridCol w="542332">
                  <a:extLst>
                    <a:ext uri="{9D8B030D-6E8A-4147-A177-3AD203B41FA5}">
                      <a16:colId xmlns:a16="http://schemas.microsoft.com/office/drawing/2014/main" val="3133547978"/>
                    </a:ext>
                  </a:extLst>
                </a:gridCol>
                <a:gridCol w="542332">
                  <a:extLst>
                    <a:ext uri="{9D8B030D-6E8A-4147-A177-3AD203B41FA5}">
                      <a16:colId xmlns:a16="http://schemas.microsoft.com/office/drawing/2014/main" val="2079521887"/>
                    </a:ext>
                  </a:extLst>
                </a:gridCol>
                <a:gridCol w="542332">
                  <a:extLst>
                    <a:ext uri="{9D8B030D-6E8A-4147-A177-3AD203B41FA5}">
                      <a16:colId xmlns:a16="http://schemas.microsoft.com/office/drawing/2014/main" val="3605861477"/>
                    </a:ext>
                  </a:extLst>
                </a:gridCol>
                <a:gridCol w="542332">
                  <a:extLst>
                    <a:ext uri="{9D8B030D-6E8A-4147-A177-3AD203B41FA5}">
                      <a16:colId xmlns:a16="http://schemas.microsoft.com/office/drawing/2014/main" val="4043263946"/>
                    </a:ext>
                  </a:extLst>
                </a:gridCol>
                <a:gridCol w="542332">
                  <a:extLst>
                    <a:ext uri="{9D8B030D-6E8A-4147-A177-3AD203B41FA5}">
                      <a16:colId xmlns:a16="http://schemas.microsoft.com/office/drawing/2014/main" val="2030744455"/>
                    </a:ext>
                  </a:extLst>
                </a:gridCol>
              </a:tblGrid>
              <a:tr h="243080">
                <a:tc>
                  <a:txBody>
                    <a:bodyPr/>
                    <a:lstStyle/>
                    <a:p>
                      <a:pPr algn="ctr"/>
                      <a:endParaRPr kumimoji="1" lang="ja-JP" altLang="en-US" sz="1700" dirty="0">
                        <a:ea typeface="Meiryo UI" panose="020B0604030504040204" pitchFamily="50" charset="-128"/>
                      </a:endParaRPr>
                    </a:p>
                  </a:txBody>
                  <a:tcPr marT="42203" marB="42203" vert="eaVert"/>
                </a:tc>
                <a:tc>
                  <a:txBody>
                    <a:bodyPr/>
                    <a:lstStyle/>
                    <a:p>
                      <a:pPr algn="ctr"/>
                      <a:r>
                        <a:rPr kumimoji="1" lang="ja-JP" altLang="en-US" sz="1050" dirty="0">
                          <a:solidFill>
                            <a:schemeClr val="bg1"/>
                          </a:solidFill>
                          <a:ea typeface="Meiryo UI" panose="020B0604030504040204" pitchFamily="50" charset="-128"/>
                        </a:rPr>
                        <a:t>年度</a:t>
                      </a: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2008</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2009</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2010</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2011</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2012</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2013</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2014</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2015</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2016</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2017</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2018</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2019</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2020</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2021</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2022</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extLst>
                  <a:ext uri="{0D108BD9-81ED-4DB2-BD59-A6C34878D82A}">
                    <a16:rowId xmlns:a16="http://schemas.microsoft.com/office/drawing/2014/main" val="10000"/>
                  </a:ext>
                </a:extLst>
              </a:tr>
              <a:tr h="5616944">
                <a:tc>
                  <a:txBody>
                    <a:bodyPr/>
                    <a:lstStyle/>
                    <a:p>
                      <a:pPr algn="ctr"/>
                      <a:r>
                        <a:rPr kumimoji="1" lang="ja-JP" altLang="en-US" sz="1500" dirty="0">
                          <a:solidFill>
                            <a:schemeClr val="tx1"/>
                          </a:solidFill>
                          <a:ea typeface="Meiryo UI" panose="020B0604030504040204" pitchFamily="50" charset="-128"/>
                        </a:rPr>
                        <a:t>小学校・中学校等</a:t>
                      </a:r>
                    </a:p>
                  </a:txBody>
                  <a:tcPr marT="42203" marB="42203" vert="eaVert" anchor="ctr"/>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noFill/>
                  </a:tcPr>
                </a:tc>
                <a:tc>
                  <a:txBody>
                    <a:bodyPr/>
                    <a:lstStyle/>
                    <a:p>
                      <a:endParaRPr kumimoji="1" lang="ja-JP" altLang="en-US" sz="1700" dirty="0">
                        <a:ea typeface="Meiryo UI" panose="020B0604030504040204" pitchFamily="50" charset="-128"/>
                      </a:endParaRPr>
                    </a:p>
                  </a:txBody>
                  <a:tcPr marT="42203" marB="42203">
                    <a:noFill/>
                  </a:tcPr>
                </a:tc>
                <a:tc>
                  <a:txBody>
                    <a:bodyPr/>
                    <a:lstStyle/>
                    <a:p>
                      <a:endParaRPr kumimoji="1" lang="ja-JP" altLang="en-US" sz="1700" dirty="0">
                        <a:ea typeface="Meiryo UI" panose="020B0604030504040204" pitchFamily="50" charset="-128"/>
                      </a:endParaRPr>
                    </a:p>
                  </a:txBody>
                  <a:tcPr marT="42203" marB="42203">
                    <a:noFill/>
                  </a:tcPr>
                </a:tc>
                <a:tc>
                  <a:txBody>
                    <a:bodyPr/>
                    <a:lstStyle/>
                    <a:p>
                      <a:endParaRPr kumimoji="1" lang="ja-JP" altLang="en-US" sz="1700" dirty="0">
                        <a:ea typeface="Meiryo UI" panose="020B0604030504040204" pitchFamily="50" charset="-128"/>
                      </a:endParaRPr>
                    </a:p>
                  </a:txBody>
                  <a:tcPr marT="42203" marB="42203">
                    <a:noFill/>
                  </a:tcPr>
                </a:tc>
                <a:tc>
                  <a:txBody>
                    <a:bodyPr/>
                    <a:lstStyle/>
                    <a:p>
                      <a:endParaRPr kumimoji="1" lang="ja-JP" altLang="en-US" sz="1700" dirty="0">
                        <a:ea typeface="Meiryo UI" panose="020B0604030504040204" pitchFamily="50" charset="-128"/>
                      </a:endParaRPr>
                    </a:p>
                  </a:txBody>
                  <a:tcPr marT="42203" marB="42203">
                    <a:noFill/>
                  </a:tcPr>
                </a:tc>
                <a:extLst>
                  <a:ext uri="{0D108BD9-81ED-4DB2-BD59-A6C34878D82A}">
                    <a16:rowId xmlns:a16="http://schemas.microsoft.com/office/drawing/2014/main" val="10001"/>
                  </a:ext>
                </a:extLst>
              </a:tr>
            </a:tbl>
          </a:graphicData>
        </a:graphic>
      </p:graphicFrame>
      <p:sp>
        <p:nvSpPr>
          <p:cNvPr id="35" name="タイトル 1"/>
          <p:cNvSpPr txBox="1">
            <a:spLocks/>
          </p:cNvSpPr>
          <p:nvPr/>
        </p:nvSpPr>
        <p:spPr>
          <a:xfrm>
            <a:off x="0" y="238492"/>
            <a:ext cx="4353609" cy="332345"/>
          </a:xfrm>
          <a:prstGeom prst="rect">
            <a:avLst/>
          </a:prstGeom>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４　主な改革取組経過（</a:t>
            </a:r>
            <a:r>
              <a:rPr kumimoji="1" lang="en-US" altLang="ja-JP"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再掲）</a:t>
            </a:r>
          </a:p>
        </p:txBody>
      </p:sp>
      <p:grpSp>
        <p:nvGrpSpPr>
          <p:cNvPr id="20" name="グループ化 19"/>
          <p:cNvGrpSpPr/>
          <p:nvPr/>
        </p:nvGrpSpPr>
        <p:grpSpPr>
          <a:xfrm>
            <a:off x="371355" y="912279"/>
            <a:ext cx="8681959" cy="723439"/>
            <a:chOff x="390405" y="1340853"/>
            <a:chExt cx="8681959" cy="723439"/>
          </a:xfrm>
        </p:grpSpPr>
        <p:cxnSp>
          <p:nvCxnSpPr>
            <p:cNvPr id="23" name="直線矢印コネクタ 22"/>
            <p:cNvCxnSpPr/>
            <p:nvPr/>
          </p:nvCxnSpPr>
          <p:spPr>
            <a:xfrm flipV="1">
              <a:off x="881967" y="1570071"/>
              <a:ext cx="8190397" cy="22653"/>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38" name="角丸四角形 37"/>
            <p:cNvSpPr/>
            <p:nvPr/>
          </p:nvSpPr>
          <p:spPr>
            <a:xfrm>
              <a:off x="390405" y="1340853"/>
              <a:ext cx="451590" cy="723439"/>
            </a:xfrm>
            <a:prstGeom prst="roundRect">
              <a:avLst/>
            </a:prstGeom>
          </p:spPr>
          <p:style>
            <a:lnRef idx="1">
              <a:schemeClr val="accent2"/>
            </a:lnRef>
            <a:fillRef idx="2">
              <a:schemeClr val="accent2"/>
            </a:fillRef>
            <a:effectRef idx="1">
              <a:schemeClr val="accent2"/>
            </a:effectRef>
            <a:fontRef idx="minor">
              <a:schemeClr val="dk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府</a:t>
              </a: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学力向上</a:t>
              </a: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endParaRPr>
            </a:p>
          </p:txBody>
        </p:sp>
      </p:grpSp>
      <p:sp>
        <p:nvSpPr>
          <p:cNvPr id="51" name="大かっこ 50"/>
          <p:cNvSpPr/>
          <p:nvPr/>
        </p:nvSpPr>
        <p:spPr>
          <a:xfrm>
            <a:off x="890838" y="1273999"/>
            <a:ext cx="1627279" cy="58375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緊急対策</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・百マス計算、放課後学習教室、</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市町村への取組経費補助</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など</a:t>
            </a:r>
          </a:p>
        </p:txBody>
      </p:sp>
      <p:sp>
        <p:nvSpPr>
          <p:cNvPr id="57" name="大かっこ 56"/>
          <p:cNvSpPr/>
          <p:nvPr/>
        </p:nvSpPr>
        <p:spPr>
          <a:xfrm>
            <a:off x="1914524" y="1926232"/>
            <a:ext cx="7101185" cy="39720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重点支援</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課題を抱える中学校への教員の加配措置、学校訪問による支援など</a:t>
            </a:r>
          </a:p>
        </p:txBody>
      </p:sp>
      <p:sp>
        <p:nvSpPr>
          <p:cNvPr id="60" name="大かっこ 59"/>
          <p:cNvSpPr/>
          <p:nvPr/>
        </p:nvSpPr>
        <p:spPr>
          <a:xfrm>
            <a:off x="2411845" y="2401050"/>
            <a:ext cx="1150505" cy="47655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2011</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府学力・学習状況調査</a:t>
            </a:r>
          </a:p>
        </p:txBody>
      </p:sp>
      <p:sp>
        <p:nvSpPr>
          <p:cNvPr id="62" name="大かっこ 61"/>
          <p:cNvSpPr/>
          <p:nvPr/>
        </p:nvSpPr>
        <p:spPr>
          <a:xfrm>
            <a:off x="4159593" y="2415311"/>
            <a:ext cx="4856116" cy="42946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2014</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～チャレンジテスト</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(2014</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対象、</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2016</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も対象拡大</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1" name="大かっこ 40"/>
          <p:cNvSpPr/>
          <p:nvPr/>
        </p:nvSpPr>
        <p:spPr>
          <a:xfrm>
            <a:off x="7948246" y="2957392"/>
            <a:ext cx="1086671" cy="42946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dirty="0">
                <a:solidFill>
                  <a:prstClr val="black"/>
                </a:solidFill>
                <a:latin typeface="Meiryo UI" panose="020B0604030504040204" pitchFamily="50" charset="-128"/>
                <a:ea typeface="Meiryo UI" panose="020B0604030504040204" pitchFamily="50" charset="-128"/>
              </a:rPr>
              <a:t>すくすくウォッチ</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6" name="直線矢印コネクタ 15"/>
          <p:cNvCxnSpPr/>
          <p:nvPr/>
        </p:nvCxnSpPr>
        <p:spPr>
          <a:xfrm>
            <a:off x="3592540" y="4059151"/>
            <a:ext cx="5486022" cy="917"/>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cxnSp>
        <p:nvCxnSpPr>
          <p:cNvPr id="17" name="直線コネクタ 16"/>
          <p:cNvCxnSpPr/>
          <p:nvPr/>
        </p:nvCxnSpPr>
        <p:spPr>
          <a:xfrm>
            <a:off x="746616" y="4054700"/>
            <a:ext cx="4464000"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18" name="角丸四角形 17"/>
          <p:cNvSpPr/>
          <p:nvPr/>
        </p:nvSpPr>
        <p:spPr>
          <a:xfrm>
            <a:off x="369302" y="3841386"/>
            <a:ext cx="449251" cy="1440059"/>
          </a:xfrm>
          <a:prstGeom prst="roundRect">
            <a:avLst/>
          </a:prstGeom>
          <a:ln/>
        </p:spPr>
        <p:style>
          <a:lnRef idx="1">
            <a:schemeClr val="accent1"/>
          </a:lnRef>
          <a:fillRef idx="2">
            <a:schemeClr val="accent1"/>
          </a:fillRef>
          <a:effectRef idx="1">
            <a:schemeClr val="accent1"/>
          </a:effectRef>
          <a:fontRef idx="minor">
            <a:schemeClr val="dk1"/>
          </a:fontRef>
        </p:style>
        <p:txBody>
          <a:bodyPr lIns="36000" tIns="0" rIns="36000" bIns="0" rtlCol="0" anchor="ctr"/>
          <a:lstStyle/>
          <a:p>
            <a:pPr algn="ctr"/>
            <a:r>
              <a:rPr lang="en-US" altLang="ja-JP" sz="900" dirty="0">
                <a:solidFill>
                  <a:schemeClr val="tx1"/>
                </a:solidFill>
                <a:ea typeface="Meiryo UI" panose="020B0604030504040204" pitchFamily="50" charset="-128"/>
              </a:rPr>
              <a:t>【</a:t>
            </a:r>
            <a:r>
              <a:rPr lang="ja-JP" altLang="en-US" sz="900" dirty="0">
                <a:solidFill>
                  <a:schemeClr val="tx1"/>
                </a:solidFill>
                <a:ea typeface="Meiryo UI" panose="020B0604030504040204" pitchFamily="50" charset="-128"/>
              </a:rPr>
              <a:t>府</a:t>
            </a:r>
            <a:r>
              <a:rPr lang="en-US" altLang="ja-JP" sz="900" dirty="0">
                <a:solidFill>
                  <a:schemeClr val="tx1"/>
                </a:solidFill>
                <a:ea typeface="Meiryo UI" panose="020B0604030504040204" pitchFamily="50" charset="-128"/>
              </a:rPr>
              <a:t>】</a:t>
            </a:r>
          </a:p>
          <a:p>
            <a:pPr algn="ctr"/>
            <a:r>
              <a:rPr lang="ja-JP" altLang="en-US" sz="900" dirty="0">
                <a:solidFill>
                  <a:schemeClr val="tx1"/>
                </a:solidFill>
                <a:ea typeface="Meiryo UI" panose="020B0604030504040204" pitchFamily="50" charset="-128"/>
              </a:rPr>
              <a:t>公設民営</a:t>
            </a:r>
            <a:endParaRPr lang="en-US" altLang="ja-JP" sz="900" dirty="0">
              <a:solidFill>
                <a:schemeClr val="tx1"/>
              </a:solidFill>
              <a:ea typeface="Meiryo UI" panose="020B0604030504040204" pitchFamily="50" charset="-128"/>
            </a:endParaRPr>
          </a:p>
          <a:p>
            <a:pPr algn="ctr"/>
            <a:r>
              <a:rPr lang="ja-JP" altLang="en-US" sz="900" dirty="0">
                <a:solidFill>
                  <a:schemeClr val="tx1"/>
                </a:solidFill>
                <a:ea typeface="Meiryo UI" panose="020B0604030504040204" pitchFamily="50" charset="-128"/>
              </a:rPr>
              <a:t>手法による</a:t>
            </a:r>
            <a:endParaRPr lang="en-US" altLang="ja-JP" sz="900" dirty="0">
              <a:solidFill>
                <a:schemeClr val="tx1"/>
              </a:solidFill>
              <a:ea typeface="Meiryo UI" panose="020B0604030504040204" pitchFamily="50" charset="-128"/>
            </a:endParaRPr>
          </a:p>
          <a:p>
            <a:pPr algn="ctr"/>
            <a:r>
              <a:rPr lang="ja-JP" altLang="en-US" sz="900" dirty="0">
                <a:solidFill>
                  <a:schemeClr val="tx1"/>
                </a:solidFill>
                <a:ea typeface="Meiryo UI" panose="020B0604030504040204" pitchFamily="50" charset="-128"/>
              </a:rPr>
              <a:t>中高一貫校</a:t>
            </a:r>
            <a:endParaRPr lang="en-US" altLang="ja-JP" sz="900" dirty="0">
              <a:solidFill>
                <a:schemeClr val="tx1"/>
              </a:solidFill>
              <a:ea typeface="Meiryo UI" panose="020B0604030504040204" pitchFamily="50" charset="-128"/>
            </a:endParaRPr>
          </a:p>
          <a:p>
            <a:pPr algn="ctr"/>
            <a:r>
              <a:rPr lang="ja-JP" altLang="en-US" sz="900" dirty="0">
                <a:solidFill>
                  <a:schemeClr val="tx1"/>
                </a:solidFill>
                <a:ea typeface="Meiryo UI" panose="020B0604030504040204" pitchFamily="50" charset="-128"/>
              </a:rPr>
              <a:t>の設置</a:t>
            </a:r>
            <a:endParaRPr lang="en-US" altLang="ja-JP" sz="900" dirty="0">
              <a:solidFill>
                <a:schemeClr val="tx1"/>
              </a:solidFill>
              <a:ea typeface="Meiryo UI" panose="020B0604030504040204" pitchFamily="50" charset="-128"/>
            </a:endParaRPr>
          </a:p>
        </p:txBody>
      </p:sp>
      <p:sp>
        <p:nvSpPr>
          <p:cNvPr id="19" name="フローチャート: 結合子 50"/>
          <p:cNvSpPr>
            <a:spLocks noChangeAspect="1"/>
          </p:cNvSpPr>
          <p:nvPr/>
        </p:nvSpPr>
        <p:spPr>
          <a:xfrm>
            <a:off x="3792003" y="399280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1" name="フローチャート: 結合子 50"/>
          <p:cNvSpPr>
            <a:spLocks noChangeAspect="1"/>
          </p:cNvSpPr>
          <p:nvPr/>
        </p:nvSpPr>
        <p:spPr>
          <a:xfrm>
            <a:off x="4326759" y="3981715"/>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2" name="フローチャート: 結合子 50"/>
          <p:cNvSpPr>
            <a:spLocks noChangeAspect="1"/>
          </p:cNvSpPr>
          <p:nvPr/>
        </p:nvSpPr>
        <p:spPr>
          <a:xfrm>
            <a:off x="5369994" y="3984502"/>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4" name="フローチャート: 結合子 50"/>
          <p:cNvSpPr>
            <a:spLocks noChangeAspect="1"/>
          </p:cNvSpPr>
          <p:nvPr/>
        </p:nvSpPr>
        <p:spPr>
          <a:xfrm>
            <a:off x="5944016" y="397588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5" name="角丸四角形 24"/>
          <p:cNvSpPr/>
          <p:nvPr/>
        </p:nvSpPr>
        <p:spPr>
          <a:xfrm>
            <a:off x="3400425" y="4162736"/>
            <a:ext cx="4593648" cy="1666563"/>
          </a:xfrm>
          <a:prstGeom prst="roundRect">
            <a:avLst>
              <a:gd name="adj" fmla="val 10579"/>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大かっこ 25"/>
          <p:cNvSpPr/>
          <p:nvPr/>
        </p:nvSpPr>
        <p:spPr>
          <a:xfrm>
            <a:off x="3592540" y="4250207"/>
            <a:ext cx="535751" cy="66062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solidFill>
                  <a:schemeClr val="tx1"/>
                </a:solidFill>
                <a:latin typeface="Meiryo UI" panose="020B0604030504040204" pitchFamily="50" charset="-128"/>
                <a:ea typeface="Meiryo UI" panose="020B0604030504040204" pitchFamily="50" charset="-128"/>
              </a:rPr>
              <a:t>国家戦略特区</a:t>
            </a:r>
            <a:endParaRPr lang="en-US" altLang="ja-JP" sz="800" dirty="0">
              <a:solidFill>
                <a:schemeClr val="tx1"/>
              </a:solidFill>
              <a:latin typeface="Meiryo UI" panose="020B0604030504040204" pitchFamily="50" charset="-128"/>
              <a:ea typeface="Meiryo UI" panose="020B0604030504040204" pitchFamily="50" charset="-128"/>
            </a:endParaRPr>
          </a:p>
          <a:p>
            <a:pPr algn="ctr"/>
            <a:r>
              <a:rPr lang="ja-JP" altLang="en-US" sz="800" dirty="0">
                <a:solidFill>
                  <a:schemeClr val="tx1"/>
                </a:solidFill>
                <a:latin typeface="Meiryo UI" panose="020B0604030504040204" pitchFamily="50" charset="-128"/>
                <a:ea typeface="Meiryo UI" panose="020B0604030504040204" pitchFamily="50" charset="-128"/>
              </a:rPr>
              <a:t>プロジェクト提案</a:t>
            </a:r>
            <a:endParaRPr lang="en-US" altLang="ja-JP" sz="800" dirty="0">
              <a:solidFill>
                <a:schemeClr val="tx1"/>
              </a:solidFill>
              <a:latin typeface="Meiryo UI" panose="020B0604030504040204" pitchFamily="50" charset="-128"/>
              <a:ea typeface="Meiryo UI" panose="020B0604030504040204" pitchFamily="50" charset="-128"/>
            </a:endParaRPr>
          </a:p>
        </p:txBody>
      </p:sp>
      <p:sp>
        <p:nvSpPr>
          <p:cNvPr id="27" name="大かっこ 26"/>
          <p:cNvSpPr/>
          <p:nvPr/>
        </p:nvSpPr>
        <p:spPr>
          <a:xfrm>
            <a:off x="4159593" y="4241050"/>
            <a:ext cx="459816" cy="66091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solidFill>
                  <a:schemeClr val="tx1"/>
                </a:solidFill>
                <a:latin typeface="Meiryo UI" panose="020B0604030504040204" pitchFamily="50" charset="-128"/>
                <a:ea typeface="Meiryo UI" panose="020B0604030504040204" pitchFamily="50" charset="-128"/>
              </a:rPr>
              <a:t>国家戦略特別区域に指定</a:t>
            </a:r>
            <a:endParaRPr lang="en-US" altLang="ja-JP" sz="800" dirty="0">
              <a:solidFill>
                <a:schemeClr val="tx1"/>
              </a:solidFill>
              <a:latin typeface="Meiryo UI" panose="020B0604030504040204" pitchFamily="50" charset="-128"/>
              <a:ea typeface="Meiryo UI" panose="020B0604030504040204" pitchFamily="50" charset="-128"/>
            </a:endParaRPr>
          </a:p>
        </p:txBody>
      </p:sp>
      <p:sp>
        <p:nvSpPr>
          <p:cNvPr id="28" name="大かっこ 27"/>
          <p:cNvSpPr/>
          <p:nvPr/>
        </p:nvSpPr>
        <p:spPr>
          <a:xfrm>
            <a:off x="4150851" y="4988794"/>
            <a:ext cx="459816" cy="686328"/>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solidFill>
                  <a:schemeClr val="tx1"/>
                </a:solidFill>
                <a:latin typeface="Meiryo UI" panose="020B0604030504040204" pitchFamily="50" charset="-128"/>
                <a:ea typeface="Meiryo UI" panose="020B0604030504040204" pitchFamily="50" charset="-128"/>
              </a:rPr>
              <a:t>公設民営学校制度設計案を提出</a:t>
            </a:r>
            <a:endParaRPr lang="en-US" altLang="ja-JP" sz="800" dirty="0">
              <a:solidFill>
                <a:schemeClr val="tx1"/>
              </a:solidFill>
              <a:latin typeface="Meiryo UI" panose="020B0604030504040204" pitchFamily="50" charset="-128"/>
              <a:ea typeface="Meiryo UI" panose="020B0604030504040204" pitchFamily="50" charset="-128"/>
            </a:endParaRPr>
          </a:p>
        </p:txBody>
      </p:sp>
      <p:sp>
        <p:nvSpPr>
          <p:cNvPr id="29" name="大かっこ 28"/>
          <p:cNvSpPr/>
          <p:nvPr/>
        </p:nvSpPr>
        <p:spPr>
          <a:xfrm>
            <a:off x="5095874" y="4227925"/>
            <a:ext cx="621718" cy="68978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solidFill>
                  <a:schemeClr val="tx1"/>
                </a:solidFill>
                <a:latin typeface="Meiryo UI" panose="020B0604030504040204" pitchFamily="50" charset="-128"/>
                <a:ea typeface="Meiryo UI" panose="020B0604030504040204" pitchFamily="50" charset="-128"/>
              </a:rPr>
              <a:t>公設民営学校設置の方向性議決</a:t>
            </a:r>
            <a:endParaRPr lang="en-US" altLang="ja-JP" sz="800" dirty="0">
              <a:solidFill>
                <a:schemeClr val="tx1"/>
              </a:solidFill>
              <a:latin typeface="Meiryo UI" panose="020B0604030504040204" pitchFamily="50" charset="-128"/>
              <a:ea typeface="Meiryo UI" panose="020B0604030504040204" pitchFamily="50" charset="-128"/>
            </a:endParaRPr>
          </a:p>
          <a:p>
            <a:pPr algn="ctr"/>
            <a:r>
              <a:rPr lang="en-US" altLang="ja-JP" sz="800" dirty="0">
                <a:solidFill>
                  <a:schemeClr val="tx1"/>
                </a:solidFill>
                <a:latin typeface="Meiryo UI" panose="020B0604030504040204" pitchFamily="50" charset="-128"/>
                <a:ea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rPr>
              <a:t>教育委員会</a:t>
            </a:r>
            <a:r>
              <a:rPr lang="en-US" altLang="ja-JP" sz="800" dirty="0">
                <a:solidFill>
                  <a:schemeClr val="tx1"/>
                </a:solidFill>
                <a:latin typeface="Meiryo UI" panose="020B0604030504040204" pitchFamily="50" charset="-128"/>
                <a:ea typeface="Meiryo UI" panose="020B0604030504040204" pitchFamily="50" charset="-128"/>
              </a:rPr>
              <a:t>】</a:t>
            </a:r>
          </a:p>
        </p:txBody>
      </p:sp>
      <p:sp>
        <p:nvSpPr>
          <p:cNvPr id="30" name="大かっこ 29"/>
          <p:cNvSpPr/>
          <p:nvPr/>
        </p:nvSpPr>
        <p:spPr>
          <a:xfrm>
            <a:off x="5751024" y="4234352"/>
            <a:ext cx="478920" cy="67648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solidFill>
                  <a:schemeClr val="tx1"/>
                </a:solidFill>
                <a:latin typeface="Meiryo UI" panose="020B0604030504040204" pitchFamily="50" charset="-128"/>
                <a:ea typeface="Meiryo UI" panose="020B0604030504040204" pitchFamily="50" charset="-128"/>
              </a:rPr>
              <a:t>公設民営学校指定管理法人を指定</a:t>
            </a:r>
            <a:endParaRPr lang="en-US" altLang="ja-JP" sz="800" dirty="0">
              <a:solidFill>
                <a:schemeClr val="tx1"/>
              </a:solidFill>
              <a:latin typeface="Meiryo UI" panose="020B0604030504040204" pitchFamily="50" charset="-128"/>
              <a:ea typeface="Meiryo UI" panose="020B0604030504040204" pitchFamily="50" charset="-128"/>
            </a:endParaRPr>
          </a:p>
        </p:txBody>
      </p:sp>
      <p:sp>
        <p:nvSpPr>
          <p:cNvPr id="31" name="大かっこ 30"/>
          <p:cNvSpPr/>
          <p:nvPr/>
        </p:nvSpPr>
        <p:spPr>
          <a:xfrm>
            <a:off x="5116452" y="5017167"/>
            <a:ext cx="563666" cy="65795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solidFill>
                  <a:schemeClr val="tx1"/>
                </a:solidFill>
                <a:latin typeface="Meiryo UI" panose="020B0604030504040204" pitchFamily="50" charset="-128"/>
                <a:ea typeface="Meiryo UI" panose="020B0604030504040204" pitchFamily="50" charset="-128"/>
              </a:rPr>
              <a:t>公設民営学校関係条例</a:t>
            </a:r>
            <a:endParaRPr lang="en-US" altLang="ja-JP" sz="800" dirty="0">
              <a:solidFill>
                <a:schemeClr val="tx1"/>
              </a:solidFill>
              <a:latin typeface="Meiryo UI" panose="020B0604030504040204" pitchFamily="50" charset="-128"/>
              <a:ea typeface="Meiryo UI" panose="020B0604030504040204" pitchFamily="50" charset="-128"/>
            </a:endParaRPr>
          </a:p>
          <a:p>
            <a:pPr algn="ctr"/>
            <a:r>
              <a:rPr lang="ja-JP" altLang="en-US" sz="800" dirty="0">
                <a:solidFill>
                  <a:schemeClr val="tx1"/>
                </a:solidFill>
                <a:latin typeface="Meiryo UI" panose="020B0604030504040204" pitchFamily="50" charset="-128"/>
                <a:ea typeface="Meiryo UI" panose="020B0604030504040204" pitchFamily="50" charset="-128"/>
              </a:rPr>
              <a:t>可決</a:t>
            </a:r>
            <a:endParaRPr lang="en-US" altLang="ja-JP" sz="800" dirty="0">
              <a:solidFill>
                <a:schemeClr val="tx1"/>
              </a:solidFill>
              <a:latin typeface="Meiryo UI" panose="020B0604030504040204" pitchFamily="50" charset="-128"/>
              <a:ea typeface="Meiryo UI" panose="020B0604030504040204" pitchFamily="50" charset="-128"/>
            </a:endParaRPr>
          </a:p>
          <a:p>
            <a:pPr algn="ctr"/>
            <a:r>
              <a:rPr lang="en-US" altLang="ja-JP" sz="800" dirty="0">
                <a:solidFill>
                  <a:schemeClr val="tx1"/>
                </a:solidFill>
                <a:latin typeface="Meiryo UI" panose="020B0604030504040204" pitchFamily="50" charset="-128"/>
                <a:ea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rPr>
              <a:t>大阪市会</a:t>
            </a:r>
            <a:r>
              <a:rPr lang="en-US" altLang="ja-JP" sz="800" dirty="0">
                <a:solidFill>
                  <a:schemeClr val="tx1"/>
                </a:solidFill>
                <a:latin typeface="Meiryo UI" panose="020B0604030504040204" pitchFamily="50" charset="-128"/>
                <a:ea typeface="Meiryo UI" panose="020B0604030504040204" pitchFamily="50" charset="-128"/>
              </a:rPr>
              <a:t>】</a:t>
            </a:r>
          </a:p>
        </p:txBody>
      </p:sp>
      <p:sp>
        <p:nvSpPr>
          <p:cNvPr id="32" name="大かっこ 31"/>
          <p:cNvSpPr/>
          <p:nvPr/>
        </p:nvSpPr>
        <p:spPr>
          <a:xfrm>
            <a:off x="5717593" y="5007178"/>
            <a:ext cx="541611" cy="63957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solidFill>
                  <a:schemeClr val="tx1"/>
                </a:solidFill>
                <a:latin typeface="Meiryo UI" panose="020B0604030504040204" pitchFamily="50" charset="-128"/>
                <a:ea typeface="Meiryo UI" panose="020B0604030504040204" pitchFamily="50" charset="-128"/>
              </a:rPr>
              <a:t>公設民営学校が関西圏の区域計画に</a:t>
            </a:r>
            <a:endParaRPr lang="en-US" altLang="ja-JP" sz="800" dirty="0">
              <a:solidFill>
                <a:schemeClr val="tx1"/>
              </a:solidFill>
              <a:latin typeface="Meiryo UI" panose="020B0604030504040204" pitchFamily="50" charset="-128"/>
              <a:ea typeface="Meiryo UI" panose="020B0604030504040204" pitchFamily="50" charset="-128"/>
            </a:endParaRPr>
          </a:p>
          <a:p>
            <a:pPr algn="ctr"/>
            <a:r>
              <a:rPr lang="ja-JP" altLang="en-US" sz="800" dirty="0">
                <a:solidFill>
                  <a:schemeClr val="tx1"/>
                </a:solidFill>
                <a:latin typeface="Meiryo UI" panose="020B0604030504040204" pitchFamily="50" charset="-128"/>
                <a:ea typeface="Meiryo UI" panose="020B0604030504040204" pitchFamily="50" charset="-128"/>
              </a:rPr>
              <a:t>認定</a:t>
            </a:r>
            <a:endParaRPr lang="en-US" altLang="ja-JP" sz="800" dirty="0">
              <a:solidFill>
                <a:schemeClr val="tx1"/>
              </a:solidFill>
              <a:latin typeface="Meiryo UI" panose="020B0604030504040204" pitchFamily="50" charset="-128"/>
              <a:ea typeface="Meiryo UI" panose="020B0604030504040204" pitchFamily="50" charset="-128"/>
            </a:endParaRPr>
          </a:p>
        </p:txBody>
      </p:sp>
      <p:sp>
        <p:nvSpPr>
          <p:cNvPr id="33" name="角丸四角形吹き出し 32"/>
          <p:cNvSpPr/>
          <p:nvPr/>
        </p:nvSpPr>
        <p:spPr>
          <a:xfrm>
            <a:off x="2287557" y="4134394"/>
            <a:ext cx="1024311" cy="418009"/>
          </a:xfrm>
          <a:prstGeom prst="wedgeRoundRectCallout">
            <a:avLst>
              <a:gd name="adj1" fmla="val 63268"/>
              <a:gd name="adj2" fmla="val -4339"/>
              <a:gd name="adj3" fmla="val 16667"/>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全国初</a:t>
            </a:r>
          </a:p>
        </p:txBody>
      </p:sp>
      <p:sp>
        <p:nvSpPr>
          <p:cNvPr id="36" name="大かっこ 35"/>
          <p:cNvSpPr/>
          <p:nvPr/>
        </p:nvSpPr>
        <p:spPr>
          <a:xfrm>
            <a:off x="6834049" y="4227925"/>
            <a:ext cx="492703" cy="68978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solidFill>
                  <a:schemeClr val="tx1"/>
                </a:solidFill>
                <a:latin typeface="Meiryo UI" panose="020B0604030504040204" pitchFamily="50" charset="-128"/>
                <a:ea typeface="Meiryo UI" panose="020B0604030504040204" pitchFamily="50" charset="-128"/>
              </a:rPr>
              <a:t>水都国際中学校・高等学校開校</a:t>
            </a:r>
            <a:endParaRPr lang="en-US" altLang="ja-JP" sz="800" dirty="0">
              <a:solidFill>
                <a:schemeClr val="tx1"/>
              </a:solidFill>
              <a:latin typeface="Meiryo UI" panose="020B0604030504040204" pitchFamily="50" charset="-128"/>
              <a:ea typeface="Meiryo UI" panose="020B0604030504040204" pitchFamily="50" charset="-128"/>
            </a:endParaRPr>
          </a:p>
        </p:txBody>
      </p:sp>
      <p:sp>
        <p:nvSpPr>
          <p:cNvPr id="37" name="大かっこ 36"/>
          <p:cNvSpPr/>
          <p:nvPr/>
        </p:nvSpPr>
        <p:spPr>
          <a:xfrm>
            <a:off x="7375661" y="4227926"/>
            <a:ext cx="525936" cy="68978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solidFill>
                  <a:schemeClr val="tx1"/>
                </a:solidFill>
                <a:latin typeface="Meiryo UI" panose="020B0604030504040204" pitchFamily="50" charset="-128"/>
                <a:ea typeface="Meiryo UI" panose="020B0604030504040204" pitchFamily="50" charset="-128"/>
              </a:rPr>
              <a:t>国際バカロレア認定校を取得</a:t>
            </a:r>
            <a:endParaRPr lang="en-US" altLang="ja-JP" sz="800" dirty="0">
              <a:solidFill>
                <a:schemeClr val="tx1"/>
              </a:solidFill>
              <a:latin typeface="Meiryo UI" panose="020B0604030504040204" pitchFamily="50" charset="-128"/>
              <a:ea typeface="Meiryo UI" panose="020B0604030504040204" pitchFamily="50" charset="-128"/>
            </a:endParaRPr>
          </a:p>
        </p:txBody>
      </p:sp>
      <p:sp>
        <p:nvSpPr>
          <p:cNvPr id="39" name="大かっこ 38"/>
          <p:cNvSpPr/>
          <p:nvPr/>
        </p:nvSpPr>
        <p:spPr>
          <a:xfrm>
            <a:off x="7375661" y="4976327"/>
            <a:ext cx="518694" cy="781788"/>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solidFill>
                  <a:schemeClr val="tx1"/>
                </a:solidFill>
                <a:latin typeface="Meiryo UI" panose="020B0604030504040204" pitchFamily="50" charset="-128"/>
                <a:ea typeface="Meiryo UI" panose="020B0604030504040204" pitchFamily="50" charset="-128"/>
              </a:rPr>
              <a:t>デュアルランゲージ</a:t>
            </a:r>
            <a:r>
              <a:rPr lang="en-US" altLang="ja-JP" sz="800" dirty="0">
                <a:solidFill>
                  <a:schemeClr val="tx1"/>
                </a:solidFill>
                <a:latin typeface="Meiryo UI" panose="020B0604030504040204" pitchFamily="50" charset="-128"/>
                <a:ea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rPr>
              <a:t>日本語</a:t>
            </a:r>
            <a:r>
              <a:rPr lang="en-US" altLang="ja-JP" sz="800" dirty="0">
                <a:solidFill>
                  <a:schemeClr val="tx1"/>
                </a:solidFill>
                <a:latin typeface="Meiryo UI" panose="020B0604030504040204" pitchFamily="50" charset="-128"/>
                <a:ea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rPr>
              <a:t>ディプロマプログラム</a:t>
            </a:r>
            <a:r>
              <a:rPr lang="en-US" altLang="ja-JP" sz="800" dirty="0">
                <a:solidFill>
                  <a:schemeClr val="tx1"/>
                </a:solidFill>
                <a:latin typeface="Meiryo UI" panose="020B0604030504040204" pitchFamily="50" charset="-128"/>
                <a:ea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rPr>
              <a:t>Ｄ</a:t>
            </a:r>
            <a:r>
              <a:rPr lang="en-US" altLang="ja-JP" sz="800" dirty="0">
                <a:solidFill>
                  <a:schemeClr val="tx1"/>
                </a:solidFill>
                <a:latin typeface="Meiryo UI" panose="020B0604030504040204" pitchFamily="50" charset="-128"/>
                <a:ea typeface="Meiryo UI" panose="020B0604030504040204" pitchFamily="50" charset="-128"/>
              </a:rPr>
              <a:t>P)</a:t>
            </a:r>
            <a:r>
              <a:rPr lang="ja-JP" altLang="en-US" sz="800" dirty="0">
                <a:solidFill>
                  <a:schemeClr val="tx1"/>
                </a:solidFill>
                <a:latin typeface="Meiryo UI" panose="020B0604030504040204" pitchFamily="50" charset="-128"/>
                <a:ea typeface="Meiryo UI" panose="020B0604030504040204" pitchFamily="50" charset="-128"/>
              </a:rPr>
              <a:t>授業を開始</a:t>
            </a:r>
            <a:endParaRPr lang="en-US" altLang="ja-JP" sz="800" dirty="0">
              <a:solidFill>
                <a:schemeClr val="tx1"/>
              </a:solidFill>
              <a:latin typeface="Meiryo UI" panose="020B0604030504040204" pitchFamily="50" charset="-128"/>
              <a:ea typeface="Meiryo UI" panose="020B0604030504040204" pitchFamily="50" charset="-128"/>
            </a:endParaRPr>
          </a:p>
        </p:txBody>
      </p:sp>
      <p:sp>
        <p:nvSpPr>
          <p:cNvPr id="40" name="フローチャート: 結合子 50"/>
          <p:cNvSpPr>
            <a:spLocks noChangeAspect="1"/>
          </p:cNvSpPr>
          <p:nvPr/>
        </p:nvSpPr>
        <p:spPr>
          <a:xfrm>
            <a:off x="7040044" y="3984502"/>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42" name="フローチャート: 結合子 50"/>
          <p:cNvSpPr>
            <a:spLocks noChangeAspect="1"/>
          </p:cNvSpPr>
          <p:nvPr/>
        </p:nvSpPr>
        <p:spPr>
          <a:xfrm>
            <a:off x="7614066" y="397588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43" name="フローチャート: 結合子 50"/>
          <p:cNvSpPr>
            <a:spLocks noChangeAspect="1"/>
          </p:cNvSpPr>
          <p:nvPr/>
        </p:nvSpPr>
        <p:spPr>
          <a:xfrm>
            <a:off x="1061503" y="109720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44" name="フローチャート: 結合子 50"/>
          <p:cNvSpPr>
            <a:spLocks noChangeAspect="1"/>
          </p:cNvSpPr>
          <p:nvPr/>
        </p:nvSpPr>
        <p:spPr>
          <a:xfrm>
            <a:off x="2128303" y="109720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47" name="フローチャート: 結合子 50"/>
          <p:cNvSpPr>
            <a:spLocks noChangeAspect="1"/>
          </p:cNvSpPr>
          <p:nvPr/>
        </p:nvSpPr>
        <p:spPr>
          <a:xfrm>
            <a:off x="2674403" y="109720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50" name="フローチャート: 結合子 50"/>
          <p:cNvSpPr>
            <a:spLocks noChangeAspect="1"/>
          </p:cNvSpPr>
          <p:nvPr/>
        </p:nvSpPr>
        <p:spPr>
          <a:xfrm>
            <a:off x="4312703" y="109720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52" name="フローチャート: 結合子 50"/>
          <p:cNvSpPr>
            <a:spLocks noChangeAspect="1"/>
          </p:cNvSpPr>
          <p:nvPr/>
        </p:nvSpPr>
        <p:spPr>
          <a:xfrm>
            <a:off x="8173503" y="109720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cxnSp>
        <p:nvCxnSpPr>
          <p:cNvPr id="45" name="直線コネクタ 44"/>
          <p:cNvCxnSpPr/>
          <p:nvPr/>
        </p:nvCxnSpPr>
        <p:spPr>
          <a:xfrm>
            <a:off x="131907" y="53291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155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0161572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 name="表 73"/>
          <p:cNvGraphicFramePr>
            <a:graphicFrameLocks noGrp="1"/>
          </p:cNvGraphicFramePr>
          <p:nvPr/>
        </p:nvGraphicFramePr>
        <p:xfrm>
          <a:off x="111600" y="572399"/>
          <a:ext cx="8927994" cy="5247375"/>
        </p:xfrm>
        <a:graphic>
          <a:graphicData uri="http://schemas.openxmlformats.org/drawingml/2006/table">
            <a:tbl>
              <a:tblPr firstRow="1" bandRow="1">
                <a:tableStyleId>{5940675A-B579-460E-94D1-54222C63F5DA}</a:tableStyleId>
              </a:tblPr>
              <a:tblGrid>
                <a:gridCol w="251946">
                  <a:extLst>
                    <a:ext uri="{9D8B030D-6E8A-4147-A177-3AD203B41FA5}">
                      <a16:colId xmlns:a16="http://schemas.microsoft.com/office/drawing/2014/main" val="20000"/>
                    </a:ext>
                  </a:extLst>
                </a:gridCol>
                <a:gridCol w="542253">
                  <a:extLst>
                    <a:ext uri="{9D8B030D-6E8A-4147-A177-3AD203B41FA5}">
                      <a16:colId xmlns:a16="http://schemas.microsoft.com/office/drawing/2014/main" val="20001"/>
                    </a:ext>
                  </a:extLst>
                </a:gridCol>
                <a:gridCol w="542253">
                  <a:extLst>
                    <a:ext uri="{9D8B030D-6E8A-4147-A177-3AD203B41FA5}">
                      <a16:colId xmlns:a16="http://schemas.microsoft.com/office/drawing/2014/main" val="20002"/>
                    </a:ext>
                  </a:extLst>
                </a:gridCol>
                <a:gridCol w="542253">
                  <a:extLst>
                    <a:ext uri="{9D8B030D-6E8A-4147-A177-3AD203B41FA5}">
                      <a16:colId xmlns:a16="http://schemas.microsoft.com/office/drawing/2014/main" val="20003"/>
                    </a:ext>
                  </a:extLst>
                </a:gridCol>
                <a:gridCol w="542253">
                  <a:extLst>
                    <a:ext uri="{9D8B030D-6E8A-4147-A177-3AD203B41FA5}">
                      <a16:colId xmlns:a16="http://schemas.microsoft.com/office/drawing/2014/main" val="20004"/>
                    </a:ext>
                  </a:extLst>
                </a:gridCol>
                <a:gridCol w="542253">
                  <a:extLst>
                    <a:ext uri="{9D8B030D-6E8A-4147-A177-3AD203B41FA5}">
                      <a16:colId xmlns:a16="http://schemas.microsoft.com/office/drawing/2014/main" val="20005"/>
                    </a:ext>
                  </a:extLst>
                </a:gridCol>
                <a:gridCol w="542253">
                  <a:extLst>
                    <a:ext uri="{9D8B030D-6E8A-4147-A177-3AD203B41FA5}">
                      <a16:colId xmlns:a16="http://schemas.microsoft.com/office/drawing/2014/main" val="20006"/>
                    </a:ext>
                  </a:extLst>
                </a:gridCol>
                <a:gridCol w="542253">
                  <a:extLst>
                    <a:ext uri="{9D8B030D-6E8A-4147-A177-3AD203B41FA5}">
                      <a16:colId xmlns:a16="http://schemas.microsoft.com/office/drawing/2014/main" val="20007"/>
                    </a:ext>
                  </a:extLst>
                </a:gridCol>
                <a:gridCol w="542253">
                  <a:extLst>
                    <a:ext uri="{9D8B030D-6E8A-4147-A177-3AD203B41FA5}">
                      <a16:colId xmlns:a16="http://schemas.microsoft.com/office/drawing/2014/main" val="20008"/>
                    </a:ext>
                  </a:extLst>
                </a:gridCol>
                <a:gridCol w="542253">
                  <a:extLst>
                    <a:ext uri="{9D8B030D-6E8A-4147-A177-3AD203B41FA5}">
                      <a16:colId xmlns:a16="http://schemas.microsoft.com/office/drawing/2014/main" val="20009"/>
                    </a:ext>
                  </a:extLst>
                </a:gridCol>
                <a:gridCol w="542253">
                  <a:extLst>
                    <a:ext uri="{9D8B030D-6E8A-4147-A177-3AD203B41FA5}">
                      <a16:colId xmlns:a16="http://schemas.microsoft.com/office/drawing/2014/main" val="20010"/>
                    </a:ext>
                  </a:extLst>
                </a:gridCol>
                <a:gridCol w="542253">
                  <a:extLst>
                    <a:ext uri="{9D8B030D-6E8A-4147-A177-3AD203B41FA5}">
                      <a16:colId xmlns:a16="http://schemas.microsoft.com/office/drawing/2014/main" val="20011"/>
                    </a:ext>
                  </a:extLst>
                </a:gridCol>
                <a:gridCol w="542253">
                  <a:extLst>
                    <a:ext uri="{9D8B030D-6E8A-4147-A177-3AD203B41FA5}">
                      <a16:colId xmlns:a16="http://schemas.microsoft.com/office/drawing/2014/main" val="3133547978"/>
                    </a:ext>
                  </a:extLst>
                </a:gridCol>
                <a:gridCol w="542253">
                  <a:extLst>
                    <a:ext uri="{9D8B030D-6E8A-4147-A177-3AD203B41FA5}">
                      <a16:colId xmlns:a16="http://schemas.microsoft.com/office/drawing/2014/main" val="2079521887"/>
                    </a:ext>
                  </a:extLst>
                </a:gridCol>
                <a:gridCol w="542253">
                  <a:extLst>
                    <a:ext uri="{9D8B030D-6E8A-4147-A177-3AD203B41FA5}">
                      <a16:colId xmlns:a16="http://schemas.microsoft.com/office/drawing/2014/main" val="3605861477"/>
                    </a:ext>
                  </a:extLst>
                </a:gridCol>
                <a:gridCol w="542253">
                  <a:extLst>
                    <a:ext uri="{9D8B030D-6E8A-4147-A177-3AD203B41FA5}">
                      <a16:colId xmlns:a16="http://schemas.microsoft.com/office/drawing/2014/main" val="4043263946"/>
                    </a:ext>
                  </a:extLst>
                </a:gridCol>
                <a:gridCol w="542253">
                  <a:extLst>
                    <a:ext uri="{9D8B030D-6E8A-4147-A177-3AD203B41FA5}">
                      <a16:colId xmlns:a16="http://schemas.microsoft.com/office/drawing/2014/main" val="2030744455"/>
                    </a:ext>
                  </a:extLst>
                </a:gridCol>
              </a:tblGrid>
              <a:tr h="244453">
                <a:tc>
                  <a:txBody>
                    <a:bodyPr/>
                    <a:lstStyle/>
                    <a:p>
                      <a:pPr algn="ctr"/>
                      <a:endParaRPr kumimoji="1" lang="ja-JP" altLang="en-US" sz="1600" dirty="0">
                        <a:ea typeface="Meiryo UI" panose="020B0604030504040204" pitchFamily="50" charset="-128"/>
                      </a:endParaRPr>
                    </a:p>
                  </a:txBody>
                  <a:tcPr marL="84406" marR="84406" marT="38957" marB="38957" vert="eaVert"/>
                </a:tc>
                <a:tc>
                  <a:txBody>
                    <a:bodyPr/>
                    <a:lstStyle/>
                    <a:p>
                      <a:pPr algn="ctr"/>
                      <a:r>
                        <a:rPr kumimoji="1" lang="ja-JP" altLang="en-US" sz="1050" dirty="0">
                          <a:solidFill>
                            <a:schemeClr val="bg1"/>
                          </a:solidFill>
                          <a:ea typeface="Meiryo UI" panose="020B0604030504040204" pitchFamily="50" charset="-128"/>
                        </a:rPr>
                        <a:t>年度</a:t>
                      </a: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2008</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2009</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2010</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2011</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2012</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2013</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2014</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2015</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2016</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2017</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2018</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2019</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2020</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2021</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2022</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extLst>
                  <a:ext uri="{0D108BD9-81ED-4DB2-BD59-A6C34878D82A}">
                    <a16:rowId xmlns:a16="http://schemas.microsoft.com/office/drawing/2014/main" val="10000"/>
                  </a:ext>
                </a:extLst>
              </a:tr>
              <a:tr h="5002922">
                <a:tc>
                  <a:txBody>
                    <a:bodyPr/>
                    <a:lstStyle/>
                    <a:p>
                      <a:pPr algn="ctr"/>
                      <a:r>
                        <a:rPr kumimoji="1" lang="ja-JP" altLang="en-US" sz="1400" dirty="0">
                          <a:ea typeface="Meiryo UI" panose="020B0604030504040204" pitchFamily="50" charset="-128"/>
                        </a:rPr>
                        <a:t>小学校・中学校等</a:t>
                      </a:r>
                    </a:p>
                  </a:txBody>
                  <a:tcPr marL="84406" marR="84406" marT="38957" marB="38957" vert="eaVert" anchor="ctr"/>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noFill/>
                  </a:tcPr>
                </a:tc>
                <a:tc>
                  <a:txBody>
                    <a:bodyPr/>
                    <a:lstStyle/>
                    <a:p>
                      <a:endParaRPr kumimoji="1" lang="ja-JP" altLang="en-US" sz="1600" dirty="0">
                        <a:ea typeface="Meiryo UI" panose="020B0604030504040204" pitchFamily="50" charset="-128"/>
                      </a:endParaRPr>
                    </a:p>
                  </a:txBody>
                  <a:tcPr marL="84406" marR="84406" marT="38957" marB="38957">
                    <a:noFill/>
                  </a:tcPr>
                </a:tc>
                <a:tc>
                  <a:txBody>
                    <a:bodyPr/>
                    <a:lstStyle/>
                    <a:p>
                      <a:endParaRPr kumimoji="1" lang="ja-JP" altLang="en-US" sz="1600" dirty="0">
                        <a:ea typeface="Meiryo UI" panose="020B0604030504040204" pitchFamily="50" charset="-128"/>
                      </a:endParaRPr>
                    </a:p>
                  </a:txBody>
                  <a:tcPr marL="84406" marR="84406" marT="38957" marB="38957">
                    <a:noFill/>
                  </a:tcPr>
                </a:tc>
                <a:tc>
                  <a:txBody>
                    <a:bodyPr/>
                    <a:lstStyle/>
                    <a:p>
                      <a:endParaRPr kumimoji="1" lang="ja-JP" altLang="en-US" sz="1600" dirty="0">
                        <a:ea typeface="Meiryo UI" panose="020B0604030504040204" pitchFamily="50" charset="-128"/>
                      </a:endParaRPr>
                    </a:p>
                  </a:txBody>
                  <a:tcPr marL="84406" marR="84406" marT="38957" marB="38957">
                    <a:noFill/>
                  </a:tcPr>
                </a:tc>
                <a:tc>
                  <a:txBody>
                    <a:bodyPr/>
                    <a:lstStyle/>
                    <a:p>
                      <a:endParaRPr kumimoji="1" lang="ja-JP" altLang="en-US" sz="1600" dirty="0">
                        <a:ea typeface="Meiryo UI" panose="020B0604030504040204" pitchFamily="50" charset="-128"/>
                      </a:endParaRPr>
                    </a:p>
                  </a:txBody>
                  <a:tcPr marL="84406" marR="84406" marT="38957" marB="38957">
                    <a:noFill/>
                  </a:tcPr>
                </a:tc>
                <a:extLst>
                  <a:ext uri="{0D108BD9-81ED-4DB2-BD59-A6C34878D82A}">
                    <a16:rowId xmlns:a16="http://schemas.microsoft.com/office/drawing/2014/main" val="206729628"/>
                  </a:ext>
                </a:extLst>
              </a:tr>
            </a:tbl>
          </a:graphicData>
        </a:graphic>
      </p:graphicFrame>
      <p:cxnSp>
        <p:nvCxnSpPr>
          <p:cNvPr id="24" name="直線矢印コネクタ 23"/>
          <p:cNvCxnSpPr/>
          <p:nvPr/>
        </p:nvCxnSpPr>
        <p:spPr>
          <a:xfrm>
            <a:off x="6000477" y="1163977"/>
            <a:ext cx="3039117" cy="0"/>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27" name="大かっこ 26"/>
          <p:cNvSpPr/>
          <p:nvPr/>
        </p:nvSpPr>
        <p:spPr>
          <a:xfrm>
            <a:off x="5880700" y="1286445"/>
            <a:ext cx="2530081" cy="51225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学校力</a:t>
            </a:r>
            <a:r>
              <a:rPr lang="en-US" altLang="ja-JP" sz="738" dirty="0">
                <a:solidFill>
                  <a:schemeClr val="tx1"/>
                </a:solidFill>
                <a:latin typeface="Meiryo UI" panose="020B0604030504040204" pitchFamily="50" charset="-128"/>
                <a:ea typeface="Meiryo UI" panose="020B0604030504040204" pitchFamily="50" charset="-128"/>
              </a:rPr>
              <a:t>UP</a:t>
            </a:r>
            <a:r>
              <a:rPr lang="ja-JP" altLang="en-US" sz="738" dirty="0">
                <a:solidFill>
                  <a:schemeClr val="tx1"/>
                </a:solidFill>
                <a:latin typeface="Meiryo UI" panose="020B0604030504040204" pitchFamily="50" charset="-128"/>
                <a:ea typeface="Meiryo UI" panose="020B0604030504040204" pitchFamily="50" charset="-128"/>
              </a:rPr>
              <a:t>推進事業</a:t>
            </a:r>
            <a:endParaRPr lang="en-US" altLang="ja-JP" sz="738" dirty="0">
              <a:solidFill>
                <a:schemeClr val="tx1"/>
              </a:solidFill>
              <a:latin typeface="Meiryo UI" panose="020B0604030504040204" pitchFamily="50" charset="-128"/>
              <a:ea typeface="Meiryo UI" panose="020B0604030504040204" pitchFamily="50" charset="-128"/>
            </a:endParaRPr>
          </a:p>
        </p:txBody>
      </p:sp>
      <p:cxnSp>
        <p:nvCxnSpPr>
          <p:cNvPr id="29" name="直線コネクタ 28"/>
          <p:cNvCxnSpPr/>
          <p:nvPr/>
        </p:nvCxnSpPr>
        <p:spPr>
          <a:xfrm>
            <a:off x="691188" y="1163977"/>
            <a:ext cx="5408981"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34" name="大かっこ 33"/>
          <p:cNvSpPr/>
          <p:nvPr/>
        </p:nvSpPr>
        <p:spPr>
          <a:xfrm>
            <a:off x="6388494" y="1884018"/>
            <a:ext cx="2022287" cy="57791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学力向上推進事業</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18" name="角丸四角形 17"/>
          <p:cNvSpPr/>
          <p:nvPr/>
        </p:nvSpPr>
        <p:spPr>
          <a:xfrm>
            <a:off x="417610" y="1054515"/>
            <a:ext cx="404446" cy="848067"/>
          </a:xfrm>
          <a:prstGeom prst="roundRect">
            <a:avLst/>
          </a:prstGeom>
          <a:gradFill>
            <a:gsLst>
              <a:gs pos="0">
                <a:srgbClr val="0070C0"/>
              </a:gs>
              <a:gs pos="50000">
                <a:schemeClr val="accent5"/>
              </a:gs>
              <a:gs pos="100000">
                <a:srgbClr val="0070C0"/>
              </a:gs>
            </a:gsLst>
          </a:gradFill>
          <a:ln>
            <a:solidFill>
              <a:srgbClr val="0070C0"/>
            </a:solidFill>
          </a:ln>
        </p:spPr>
        <p:style>
          <a:lnRef idx="1">
            <a:schemeClr val="accent2"/>
          </a:lnRef>
          <a:fillRef idx="2">
            <a:schemeClr val="accent2"/>
          </a:fillRef>
          <a:effectRef idx="1">
            <a:schemeClr val="accent2"/>
          </a:effectRef>
          <a:fontRef idx="minor">
            <a:schemeClr val="dk1"/>
          </a:fontRef>
        </p:style>
        <p:txBody>
          <a:bodyPr lIns="33231" tIns="0" rIns="33231" bIns="0" rtlCol="0" anchor="ctr"/>
          <a:lstStyle/>
          <a:p>
            <a:pPr algn="ctr"/>
            <a:r>
              <a:rPr lang="en-US" altLang="ja-JP" sz="831" dirty="0">
                <a:solidFill>
                  <a:schemeClr val="bg1"/>
                </a:solidFill>
                <a:ea typeface="Meiryo UI" panose="020B0604030504040204" pitchFamily="50" charset="-128"/>
              </a:rPr>
              <a:t>【</a:t>
            </a:r>
            <a:r>
              <a:rPr lang="ja-JP" altLang="en-US" sz="831" dirty="0">
                <a:solidFill>
                  <a:schemeClr val="bg1"/>
                </a:solidFill>
                <a:ea typeface="Meiryo UI" panose="020B0604030504040204" pitchFamily="50" charset="-128"/>
              </a:rPr>
              <a:t>市</a:t>
            </a:r>
            <a:r>
              <a:rPr lang="en-US" altLang="ja-JP" sz="831" dirty="0">
                <a:solidFill>
                  <a:schemeClr val="bg1"/>
                </a:solidFill>
                <a:ea typeface="Meiryo UI" panose="020B0604030504040204" pitchFamily="50" charset="-128"/>
              </a:rPr>
              <a:t>】</a:t>
            </a:r>
          </a:p>
          <a:p>
            <a:pPr algn="ctr"/>
            <a:r>
              <a:rPr lang="ja-JP" altLang="en-US" sz="831" dirty="0">
                <a:solidFill>
                  <a:schemeClr val="bg1"/>
                </a:solidFill>
                <a:ea typeface="Meiryo UI" panose="020B0604030504040204" pitchFamily="50" charset="-128"/>
              </a:rPr>
              <a:t>学力向上支援チーム事業</a:t>
            </a:r>
            <a:endParaRPr lang="en-US" altLang="ja-JP" sz="831" dirty="0">
              <a:solidFill>
                <a:schemeClr val="bg1"/>
              </a:solidFill>
              <a:ea typeface="Meiryo UI" panose="020B0604030504040204" pitchFamily="50" charset="-128"/>
            </a:endParaRPr>
          </a:p>
        </p:txBody>
      </p:sp>
      <p:sp>
        <p:nvSpPr>
          <p:cNvPr id="25" name="フローチャート: 結合子 50"/>
          <p:cNvSpPr>
            <a:spLocks noChangeAspect="1"/>
          </p:cNvSpPr>
          <p:nvPr/>
        </p:nvSpPr>
        <p:spPr>
          <a:xfrm>
            <a:off x="6553461" y="1114131"/>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dirty="0"/>
          </a:p>
        </p:txBody>
      </p:sp>
      <p:sp>
        <p:nvSpPr>
          <p:cNvPr id="26" name="フローチャート: 結合子 50"/>
          <p:cNvSpPr>
            <a:spLocks noChangeAspect="1"/>
          </p:cNvSpPr>
          <p:nvPr/>
        </p:nvSpPr>
        <p:spPr>
          <a:xfrm>
            <a:off x="6000477" y="1114131"/>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dirty="0"/>
          </a:p>
        </p:txBody>
      </p:sp>
      <p:cxnSp>
        <p:nvCxnSpPr>
          <p:cNvPr id="52" name="直線矢印コネクタ 51"/>
          <p:cNvCxnSpPr/>
          <p:nvPr/>
        </p:nvCxnSpPr>
        <p:spPr>
          <a:xfrm>
            <a:off x="3842659" y="3848455"/>
            <a:ext cx="5178564" cy="0"/>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cxnSp>
        <p:nvCxnSpPr>
          <p:cNvPr id="53" name="直線コネクタ 52"/>
          <p:cNvCxnSpPr/>
          <p:nvPr/>
        </p:nvCxnSpPr>
        <p:spPr>
          <a:xfrm>
            <a:off x="761477" y="3848455"/>
            <a:ext cx="3180874"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20" name="角丸四角形 19"/>
          <p:cNvSpPr/>
          <p:nvPr/>
        </p:nvSpPr>
        <p:spPr>
          <a:xfrm>
            <a:off x="413188" y="3707714"/>
            <a:ext cx="414693" cy="1281524"/>
          </a:xfrm>
          <a:prstGeom prst="roundRect">
            <a:avLst/>
          </a:prstGeom>
          <a:gradFill>
            <a:gsLst>
              <a:gs pos="0">
                <a:srgbClr val="0070C0"/>
              </a:gs>
              <a:gs pos="50000">
                <a:schemeClr val="accent5"/>
              </a:gs>
              <a:gs pos="100000">
                <a:srgbClr val="0070C0"/>
              </a:gs>
            </a:gsLst>
          </a:gradFill>
          <a:ln>
            <a:solidFill>
              <a:srgbClr val="0070C0"/>
            </a:solidFill>
          </a:ln>
        </p:spPr>
        <p:style>
          <a:lnRef idx="1">
            <a:schemeClr val="accent2"/>
          </a:lnRef>
          <a:fillRef idx="2">
            <a:schemeClr val="accent2"/>
          </a:fillRef>
          <a:effectRef idx="1">
            <a:schemeClr val="accent2"/>
          </a:effectRef>
          <a:fontRef idx="minor">
            <a:schemeClr val="dk1"/>
          </a:fontRef>
        </p:style>
        <p:txBody>
          <a:bodyPr lIns="33231" tIns="0" rIns="33231" bIns="0" rtlCol="0" anchor="ctr"/>
          <a:lstStyle/>
          <a:p>
            <a:pPr algn="ctr"/>
            <a:r>
              <a:rPr lang="en-US" altLang="ja-JP" sz="831" dirty="0">
                <a:solidFill>
                  <a:schemeClr val="bg1"/>
                </a:solidFill>
                <a:ea typeface="Meiryo UI" panose="020B0604030504040204" pitchFamily="50" charset="-128"/>
              </a:rPr>
              <a:t>【</a:t>
            </a:r>
            <a:r>
              <a:rPr lang="ja-JP" altLang="en-US" sz="831" dirty="0">
                <a:solidFill>
                  <a:schemeClr val="bg1"/>
                </a:solidFill>
                <a:ea typeface="Meiryo UI" panose="020B0604030504040204" pitchFamily="50" charset="-128"/>
              </a:rPr>
              <a:t>市</a:t>
            </a:r>
            <a:r>
              <a:rPr lang="en-US" altLang="ja-JP" sz="831" dirty="0">
                <a:solidFill>
                  <a:schemeClr val="bg1"/>
                </a:solidFill>
                <a:ea typeface="Meiryo UI" panose="020B0604030504040204" pitchFamily="50" charset="-128"/>
              </a:rPr>
              <a:t>】</a:t>
            </a:r>
          </a:p>
          <a:p>
            <a:pPr algn="ctr"/>
            <a:r>
              <a:rPr lang="ja-JP" altLang="en-US" sz="831" dirty="0">
                <a:solidFill>
                  <a:schemeClr val="bg1"/>
                </a:solidFill>
                <a:ea typeface="Meiryo UI" panose="020B0604030504040204" pitchFamily="50" charset="-128"/>
              </a:rPr>
              <a:t>英語イノベーション事業</a:t>
            </a:r>
            <a:endParaRPr lang="en-US" altLang="ja-JP" sz="831" dirty="0">
              <a:solidFill>
                <a:schemeClr val="bg1"/>
              </a:solidFill>
              <a:ea typeface="Meiryo UI" panose="020B0604030504040204" pitchFamily="50" charset="-128"/>
            </a:endParaRPr>
          </a:p>
        </p:txBody>
      </p:sp>
      <p:sp>
        <p:nvSpPr>
          <p:cNvPr id="55" name="フローチャート: 結合子 50"/>
          <p:cNvSpPr>
            <a:spLocks noChangeAspect="1"/>
          </p:cNvSpPr>
          <p:nvPr/>
        </p:nvSpPr>
        <p:spPr>
          <a:xfrm>
            <a:off x="3842659" y="3798609"/>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dirty="0"/>
          </a:p>
        </p:txBody>
      </p:sp>
      <p:sp>
        <p:nvSpPr>
          <p:cNvPr id="56" name="フローチャート: 結合子 50"/>
          <p:cNvSpPr>
            <a:spLocks noChangeAspect="1"/>
          </p:cNvSpPr>
          <p:nvPr/>
        </p:nvSpPr>
        <p:spPr>
          <a:xfrm>
            <a:off x="8697568" y="1114131"/>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dirty="0"/>
          </a:p>
        </p:txBody>
      </p:sp>
      <p:sp>
        <p:nvSpPr>
          <p:cNvPr id="58" name="フローチャート: 結合子 50"/>
          <p:cNvSpPr>
            <a:spLocks noChangeAspect="1"/>
          </p:cNvSpPr>
          <p:nvPr/>
        </p:nvSpPr>
        <p:spPr>
          <a:xfrm>
            <a:off x="5441636" y="3798609"/>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dirty="0"/>
          </a:p>
        </p:txBody>
      </p:sp>
      <p:sp>
        <p:nvSpPr>
          <p:cNvPr id="54" name="大かっこ 53"/>
          <p:cNvSpPr/>
          <p:nvPr/>
        </p:nvSpPr>
        <p:spPr>
          <a:xfrm>
            <a:off x="3719970" y="3958420"/>
            <a:ext cx="5256000" cy="19938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全校に</a:t>
            </a:r>
            <a:r>
              <a:rPr lang="en-US" altLang="ja-JP" sz="738" dirty="0">
                <a:solidFill>
                  <a:schemeClr val="tx1"/>
                </a:solidFill>
                <a:latin typeface="Meiryo UI" panose="020B0604030504040204" pitchFamily="50" charset="-128"/>
                <a:ea typeface="Meiryo UI" panose="020B0604030504040204" pitchFamily="50" charset="-128"/>
              </a:rPr>
              <a:t>C-NET</a:t>
            </a:r>
            <a:r>
              <a:rPr lang="ja-JP" altLang="en-US" sz="738" dirty="0">
                <a:solidFill>
                  <a:schemeClr val="tx1"/>
                </a:solidFill>
                <a:latin typeface="Meiryo UI" panose="020B0604030504040204" pitchFamily="50" charset="-128"/>
                <a:ea typeface="Meiryo UI" panose="020B0604030504040204" pitchFamily="50" charset="-128"/>
              </a:rPr>
              <a:t>配置</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62" name="大かっこ 61"/>
          <p:cNvSpPr/>
          <p:nvPr/>
        </p:nvSpPr>
        <p:spPr>
          <a:xfrm>
            <a:off x="5305052" y="5242719"/>
            <a:ext cx="1512000" cy="22714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英語イノベーション研修実施</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64" name="大かっこ 63"/>
          <p:cNvSpPr/>
          <p:nvPr/>
        </p:nvSpPr>
        <p:spPr>
          <a:xfrm>
            <a:off x="6383970" y="5527721"/>
            <a:ext cx="2592000" cy="21332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英語授業力向上推進チームによる小学校巡回訪問</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36" name="大かっこ 35"/>
          <p:cNvSpPr/>
          <p:nvPr/>
        </p:nvSpPr>
        <p:spPr>
          <a:xfrm>
            <a:off x="8530228" y="1287189"/>
            <a:ext cx="445742" cy="117457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学力向上支援チーム事業</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33" name="大かっこ 32"/>
          <p:cNvSpPr/>
          <p:nvPr/>
        </p:nvSpPr>
        <p:spPr>
          <a:xfrm>
            <a:off x="8051523" y="4519549"/>
            <a:ext cx="924447" cy="360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４技能型英語力調査を活用した授業改善プログラム</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35" name="大かっこ 34"/>
          <p:cNvSpPr/>
          <p:nvPr/>
        </p:nvSpPr>
        <p:spPr>
          <a:xfrm>
            <a:off x="5305052" y="4225382"/>
            <a:ext cx="3670918" cy="25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全小学校で短時間学習</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37" name="大かっこ 36"/>
          <p:cNvSpPr/>
          <p:nvPr/>
        </p:nvSpPr>
        <p:spPr>
          <a:xfrm>
            <a:off x="3719970" y="4573549"/>
            <a:ext cx="3636000" cy="25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大阪市英語力調査（</a:t>
            </a:r>
            <a:r>
              <a:rPr lang="en-US" altLang="ja-JP" sz="738" dirty="0">
                <a:solidFill>
                  <a:schemeClr val="tx1"/>
                </a:solidFill>
                <a:latin typeface="Meiryo UI" panose="020B0604030504040204" pitchFamily="50" charset="-128"/>
                <a:ea typeface="Meiryo UI" panose="020B0604030504040204" pitchFamily="50" charset="-128"/>
              </a:rPr>
              <a:t>2</a:t>
            </a:r>
            <a:r>
              <a:rPr lang="ja-JP" altLang="en-US" sz="738" dirty="0">
                <a:solidFill>
                  <a:schemeClr val="tx1"/>
                </a:solidFill>
                <a:latin typeface="Meiryo UI" panose="020B0604030504040204" pitchFamily="50" charset="-128"/>
                <a:ea typeface="Meiryo UI" panose="020B0604030504040204" pitchFamily="50" charset="-128"/>
              </a:rPr>
              <a:t>技能）</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40" name="大かっこ 39"/>
          <p:cNvSpPr/>
          <p:nvPr/>
        </p:nvSpPr>
        <p:spPr>
          <a:xfrm>
            <a:off x="3719970" y="4225382"/>
            <a:ext cx="1414005" cy="25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重点校で短時間学習</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41" name="大かっこ 40"/>
          <p:cNvSpPr/>
          <p:nvPr/>
        </p:nvSpPr>
        <p:spPr>
          <a:xfrm>
            <a:off x="3719970" y="4931460"/>
            <a:ext cx="3636000" cy="25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英語体験イベント「イングリッシュ・デイ」実施</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42" name="大かっこ 41"/>
          <p:cNvSpPr/>
          <p:nvPr/>
        </p:nvSpPr>
        <p:spPr>
          <a:xfrm>
            <a:off x="8032550" y="4936671"/>
            <a:ext cx="943420" cy="25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英語体験イベント「イングリッシュ・デイ」実施</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43" name="フローチャート: 結合子 50"/>
          <p:cNvSpPr>
            <a:spLocks noChangeAspect="1"/>
          </p:cNvSpPr>
          <p:nvPr/>
        </p:nvSpPr>
        <p:spPr>
          <a:xfrm>
            <a:off x="4929042" y="3798609"/>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dirty="0"/>
          </a:p>
        </p:txBody>
      </p:sp>
      <p:sp>
        <p:nvSpPr>
          <p:cNvPr id="44" name="フローチャート: 結合子 50"/>
          <p:cNvSpPr>
            <a:spLocks noChangeAspect="1"/>
          </p:cNvSpPr>
          <p:nvPr/>
        </p:nvSpPr>
        <p:spPr>
          <a:xfrm>
            <a:off x="6553253" y="3798609"/>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dirty="0"/>
          </a:p>
        </p:txBody>
      </p:sp>
      <p:sp>
        <p:nvSpPr>
          <p:cNvPr id="47" name="フローチャート: 結合子 50"/>
          <p:cNvSpPr>
            <a:spLocks noChangeAspect="1"/>
          </p:cNvSpPr>
          <p:nvPr/>
        </p:nvSpPr>
        <p:spPr>
          <a:xfrm>
            <a:off x="8152230" y="3798609"/>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dirty="0"/>
          </a:p>
        </p:txBody>
      </p:sp>
      <p:sp>
        <p:nvSpPr>
          <p:cNvPr id="2" name="正方形/長方形 1"/>
          <p:cNvSpPr/>
          <p:nvPr/>
        </p:nvSpPr>
        <p:spPr>
          <a:xfrm>
            <a:off x="7449164" y="4550557"/>
            <a:ext cx="432000" cy="232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738" dirty="0">
                <a:solidFill>
                  <a:schemeClr val="tx1"/>
                </a:solidFill>
                <a:latin typeface="Meiryo UI" panose="020B0604030504040204" pitchFamily="50" charset="-128"/>
                <a:ea typeface="Meiryo UI" panose="020B0604030504040204" pitchFamily="50" charset="-128"/>
              </a:rPr>
              <a:t>コロナにより中止</a:t>
            </a:r>
          </a:p>
        </p:txBody>
      </p:sp>
      <p:sp>
        <p:nvSpPr>
          <p:cNvPr id="50" name="正方形/長方形 49"/>
          <p:cNvSpPr/>
          <p:nvPr/>
        </p:nvSpPr>
        <p:spPr>
          <a:xfrm>
            <a:off x="7484920" y="4908962"/>
            <a:ext cx="432000" cy="232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738" dirty="0">
                <a:solidFill>
                  <a:schemeClr val="tx1"/>
                </a:solidFill>
                <a:latin typeface="Meiryo UI" panose="020B0604030504040204" pitchFamily="50" charset="-128"/>
                <a:ea typeface="Meiryo UI" panose="020B0604030504040204" pitchFamily="50" charset="-128"/>
              </a:rPr>
              <a:t>コロナにより中止</a:t>
            </a:r>
          </a:p>
        </p:txBody>
      </p:sp>
      <p:cxnSp>
        <p:nvCxnSpPr>
          <p:cNvPr id="49" name="直線矢印コネクタ 48"/>
          <p:cNvCxnSpPr/>
          <p:nvPr/>
        </p:nvCxnSpPr>
        <p:spPr>
          <a:xfrm>
            <a:off x="7715010" y="2660891"/>
            <a:ext cx="1324584" cy="0"/>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cxnSp>
        <p:nvCxnSpPr>
          <p:cNvPr id="60" name="直線コネクタ 59"/>
          <p:cNvCxnSpPr/>
          <p:nvPr/>
        </p:nvCxnSpPr>
        <p:spPr>
          <a:xfrm>
            <a:off x="820581" y="2660891"/>
            <a:ext cx="6794737"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63" name="角丸四角形 62"/>
          <p:cNvSpPr/>
          <p:nvPr/>
        </p:nvSpPr>
        <p:spPr>
          <a:xfrm>
            <a:off x="405887" y="2227653"/>
            <a:ext cx="414693" cy="1281524"/>
          </a:xfrm>
          <a:prstGeom prst="roundRect">
            <a:avLst/>
          </a:prstGeom>
          <a:gradFill>
            <a:gsLst>
              <a:gs pos="0">
                <a:srgbClr val="0070C0"/>
              </a:gs>
              <a:gs pos="50000">
                <a:schemeClr val="accent5"/>
              </a:gs>
              <a:gs pos="100000">
                <a:srgbClr val="0070C0"/>
              </a:gs>
            </a:gsLst>
          </a:gradFill>
          <a:ln>
            <a:solidFill>
              <a:srgbClr val="0070C0"/>
            </a:solidFill>
          </a:ln>
        </p:spPr>
        <p:style>
          <a:lnRef idx="1">
            <a:schemeClr val="accent2"/>
          </a:lnRef>
          <a:fillRef idx="2">
            <a:schemeClr val="accent2"/>
          </a:fillRef>
          <a:effectRef idx="1">
            <a:schemeClr val="accent2"/>
          </a:effectRef>
          <a:fontRef idx="minor">
            <a:schemeClr val="dk1"/>
          </a:fontRef>
        </p:style>
        <p:txBody>
          <a:bodyPr lIns="33231" tIns="0" rIns="33231" bIns="0" rtlCol="0" anchor="ctr"/>
          <a:lstStyle/>
          <a:p>
            <a:pPr algn="ctr"/>
            <a:r>
              <a:rPr lang="en-US" altLang="ja-JP" sz="831" dirty="0">
                <a:solidFill>
                  <a:schemeClr val="bg1"/>
                </a:solidFill>
                <a:ea typeface="Meiryo UI" panose="020B0604030504040204" pitchFamily="50" charset="-128"/>
              </a:rPr>
              <a:t>【</a:t>
            </a:r>
            <a:r>
              <a:rPr lang="ja-JP" altLang="en-US" sz="831" dirty="0">
                <a:solidFill>
                  <a:schemeClr val="bg1"/>
                </a:solidFill>
                <a:ea typeface="Meiryo UI" panose="020B0604030504040204" pitchFamily="50" charset="-128"/>
              </a:rPr>
              <a:t>市</a:t>
            </a:r>
            <a:r>
              <a:rPr lang="en-US" altLang="ja-JP" sz="831" dirty="0">
                <a:solidFill>
                  <a:schemeClr val="bg1"/>
                </a:solidFill>
                <a:ea typeface="Meiryo UI" panose="020B0604030504040204" pitchFamily="50" charset="-128"/>
              </a:rPr>
              <a:t>】</a:t>
            </a:r>
          </a:p>
          <a:p>
            <a:pPr algn="ctr"/>
            <a:r>
              <a:rPr lang="ja-JP" altLang="en-US" sz="831" dirty="0">
                <a:solidFill>
                  <a:schemeClr val="bg1"/>
                </a:solidFill>
                <a:ea typeface="Meiryo UI" panose="020B0604030504040204" pitchFamily="50" charset="-128"/>
              </a:rPr>
              <a:t>ブロック化による学校支援事業</a:t>
            </a:r>
            <a:endParaRPr lang="en-US" altLang="ja-JP" sz="831" dirty="0">
              <a:solidFill>
                <a:schemeClr val="bg1"/>
              </a:solidFill>
              <a:ea typeface="Meiryo UI" panose="020B0604030504040204" pitchFamily="50" charset="-128"/>
            </a:endParaRPr>
          </a:p>
        </p:txBody>
      </p:sp>
      <p:sp>
        <p:nvSpPr>
          <p:cNvPr id="65" name="フローチャート: 結合子 50"/>
          <p:cNvSpPr>
            <a:spLocks noChangeAspect="1"/>
          </p:cNvSpPr>
          <p:nvPr/>
        </p:nvSpPr>
        <p:spPr>
          <a:xfrm>
            <a:off x="7615318" y="2611045"/>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dirty="0"/>
          </a:p>
        </p:txBody>
      </p:sp>
      <p:sp>
        <p:nvSpPr>
          <p:cNvPr id="66" name="大かっこ 65"/>
          <p:cNvSpPr/>
          <p:nvPr/>
        </p:nvSpPr>
        <p:spPr>
          <a:xfrm>
            <a:off x="7544491" y="2813863"/>
            <a:ext cx="1431479" cy="62444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ブロック化による学校支援事業</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45" name="タイトル 1"/>
          <p:cNvSpPr txBox="1">
            <a:spLocks/>
          </p:cNvSpPr>
          <p:nvPr/>
        </p:nvSpPr>
        <p:spPr>
          <a:xfrm>
            <a:off x="0" y="238492"/>
            <a:ext cx="4353609" cy="332345"/>
          </a:xfrm>
          <a:prstGeom prst="rect">
            <a:avLst/>
          </a:prstGeom>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４　主な改革取組</a:t>
            </a:r>
            <a:r>
              <a:rPr lang="ja-JP" altLang="en-US" sz="1846" dirty="0">
                <a:solidFill>
                  <a:prstClr val="black"/>
                </a:solidFill>
                <a:latin typeface="Meiryo UI" panose="020B0604030504040204" pitchFamily="50" charset="-128"/>
                <a:ea typeface="Meiryo UI" panose="020B0604030504040204" pitchFamily="50" charset="-128"/>
              </a:rPr>
              <a:t>経過（</a:t>
            </a:r>
            <a:r>
              <a:rPr lang="en-US" altLang="ja-JP" sz="1846" dirty="0">
                <a:solidFill>
                  <a:prstClr val="black"/>
                </a:solidFill>
                <a:latin typeface="Meiryo UI" panose="020B0604030504040204" pitchFamily="50" charset="-128"/>
                <a:ea typeface="Meiryo UI" panose="020B0604030504040204" pitchFamily="50" charset="-128"/>
              </a:rPr>
              <a:t>※</a:t>
            </a:r>
            <a:r>
              <a:rPr lang="ja-JP" altLang="en-US" sz="1846" dirty="0">
                <a:solidFill>
                  <a:prstClr val="black"/>
                </a:solidFill>
                <a:latin typeface="Meiryo UI" panose="020B0604030504040204" pitchFamily="50" charset="-128"/>
                <a:ea typeface="Meiryo UI" panose="020B0604030504040204" pitchFamily="50" charset="-128"/>
              </a:rPr>
              <a:t>再掲）</a:t>
            </a:r>
          </a:p>
        </p:txBody>
      </p:sp>
      <p:cxnSp>
        <p:nvCxnSpPr>
          <p:cNvPr id="46" name="直線コネクタ 45"/>
          <p:cNvCxnSpPr/>
          <p:nvPr/>
        </p:nvCxnSpPr>
        <p:spPr>
          <a:xfrm>
            <a:off x="118053" y="53291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156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8582684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 name="表 73"/>
          <p:cNvGraphicFramePr>
            <a:graphicFrameLocks noGrp="1"/>
          </p:cNvGraphicFramePr>
          <p:nvPr/>
        </p:nvGraphicFramePr>
        <p:xfrm>
          <a:off x="111600" y="572399"/>
          <a:ext cx="8927994" cy="5247375"/>
        </p:xfrm>
        <a:graphic>
          <a:graphicData uri="http://schemas.openxmlformats.org/drawingml/2006/table">
            <a:tbl>
              <a:tblPr firstRow="1" bandRow="1">
                <a:tableStyleId>{5940675A-B579-460E-94D1-54222C63F5DA}</a:tableStyleId>
              </a:tblPr>
              <a:tblGrid>
                <a:gridCol w="251946">
                  <a:extLst>
                    <a:ext uri="{9D8B030D-6E8A-4147-A177-3AD203B41FA5}">
                      <a16:colId xmlns:a16="http://schemas.microsoft.com/office/drawing/2014/main" val="20000"/>
                    </a:ext>
                  </a:extLst>
                </a:gridCol>
                <a:gridCol w="542253">
                  <a:extLst>
                    <a:ext uri="{9D8B030D-6E8A-4147-A177-3AD203B41FA5}">
                      <a16:colId xmlns:a16="http://schemas.microsoft.com/office/drawing/2014/main" val="20001"/>
                    </a:ext>
                  </a:extLst>
                </a:gridCol>
                <a:gridCol w="542253">
                  <a:extLst>
                    <a:ext uri="{9D8B030D-6E8A-4147-A177-3AD203B41FA5}">
                      <a16:colId xmlns:a16="http://schemas.microsoft.com/office/drawing/2014/main" val="20002"/>
                    </a:ext>
                  </a:extLst>
                </a:gridCol>
                <a:gridCol w="542253">
                  <a:extLst>
                    <a:ext uri="{9D8B030D-6E8A-4147-A177-3AD203B41FA5}">
                      <a16:colId xmlns:a16="http://schemas.microsoft.com/office/drawing/2014/main" val="20003"/>
                    </a:ext>
                  </a:extLst>
                </a:gridCol>
                <a:gridCol w="542253">
                  <a:extLst>
                    <a:ext uri="{9D8B030D-6E8A-4147-A177-3AD203B41FA5}">
                      <a16:colId xmlns:a16="http://schemas.microsoft.com/office/drawing/2014/main" val="20004"/>
                    </a:ext>
                  </a:extLst>
                </a:gridCol>
                <a:gridCol w="542253">
                  <a:extLst>
                    <a:ext uri="{9D8B030D-6E8A-4147-A177-3AD203B41FA5}">
                      <a16:colId xmlns:a16="http://schemas.microsoft.com/office/drawing/2014/main" val="20005"/>
                    </a:ext>
                  </a:extLst>
                </a:gridCol>
                <a:gridCol w="542253">
                  <a:extLst>
                    <a:ext uri="{9D8B030D-6E8A-4147-A177-3AD203B41FA5}">
                      <a16:colId xmlns:a16="http://schemas.microsoft.com/office/drawing/2014/main" val="20006"/>
                    </a:ext>
                  </a:extLst>
                </a:gridCol>
                <a:gridCol w="542253">
                  <a:extLst>
                    <a:ext uri="{9D8B030D-6E8A-4147-A177-3AD203B41FA5}">
                      <a16:colId xmlns:a16="http://schemas.microsoft.com/office/drawing/2014/main" val="20007"/>
                    </a:ext>
                  </a:extLst>
                </a:gridCol>
                <a:gridCol w="542253">
                  <a:extLst>
                    <a:ext uri="{9D8B030D-6E8A-4147-A177-3AD203B41FA5}">
                      <a16:colId xmlns:a16="http://schemas.microsoft.com/office/drawing/2014/main" val="20008"/>
                    </a:ext>
                  </a:extLst>
                </a:gridCol>
                <a:gridCol w="542253">
                  <a:extLst>
                    <a:ext uri="{9D8B030D-6E8A-4147-A177-3AD203B41FA5}">
                      <a16:colId xmlns:a16="http://schemas.microsoft.com/office/drawing/2014/main" val="20009"/>
                    </a:ext>
                  </a:extLst>
                </a:gridCol>
                <a:gridCol w="542253">
                  <a:extLst>
                    <a:ext uri="{9D8B030D-6E8A-4147-A177-3AD203B41FA5}">
                      <a16:colId xmlns:a16="http://schemas.microsoft.com/office/drawing/2014/main" val="20010"/>
                    </a:ext>
                  </a:extLst>
                </a:gridCol>
                <a:gridCol w="542253">
                  <a:extLst>
                    <a:ext uri="{9D8B030D-6E8A-4147-A177-3AD203B41FA5}">
                      <a16:colId xmlns:a16="http://schemas.microsoft.com/office/drawing/2014/main" val="20011"/>
                    </a:ext>
                  </a:extLst>
                </a:gridCol>
                <a:gridCol w="542253">
                  <a:extLst>
                    <a:ext uri="{9D8B030D-6E8A-4147-A177-3AD203B41FA5}">
                      <a16:colId xmlns:a16="http://schemas.microsoft.com/office/drawing/2014/main" val="3133547978"/>
                    </a:ext>
                  </a:extLst>
                </a:gridCol>
                <a:gridCol w="542253">
                  <a:extLst>
                    <a:ext uri="{9D8B030D-6E8A-4147-A177-3AD203B41FA5}">
                      <a16:colId xmlns:a16="http://schemas.microsoft.com/office/drawing/2014/main" val="2079521887"/>
                    </a:ext>
                  </a:extLst>
                </a:gridCol>
                <a:gridCol w="542253">
                  <a:extLst>
                    <a:ext uri="{9D8B030D-6E8A-4147-A177-3AD203B41FA5}">
                      <a16:colId xmlns:a16="http://schemas.microsoft.com/office/drawing/2014/main" val="3605861477"/>
                    </a:ext>
                  </a:extLst>
                </a:gridCol>
                <a:gridCol w="542253">
                  <a:extLst>
                    <a:ext uri="{9D8B030D-6E8A-4147-A177-3AD203B41FA5}">
                      <a16:colId xmlns:a16="http://schemas.microsoft.com/office/drawing/2014/main" val="4043263946"/>
                    </a:ext>
                  </a:extLst>
                </a:gridCol>
                <a:gridCol w="542253">
                  <a:extLst>
                    <a:ext uri="{9D8B030D-6E8A-4147-A177-3AD203B41FA5}">
                      <a16:colId xmlns:a16="http://schemas.microsoft.com/office/drawing/2014/main" val="2030744455"/>
                    </a:ext>
                  </a:extLst>
                </a:gridCol>
              </a:tblGrid>
              <a:tr h="244453">
                <a:tc>
                  <a:txBody>
                    <a:bodyPr/>
                    <a:lstStyle/>
                    <a:p>
                      <a:pPr algn="ctr"/>
                      <a:endParaRPr kumimoji="1" lang="ja-JP" altLang="en-US" sz="1600" dirty="0">
                        <a:ea typeface="Meiryo UI" panose="020B0604030504040204" pitchFamily="50" charset="-128"/>
                      </a:endParaRPr>
                    </a:p>
                  </a:txBody>
                  <a:tcPr marL="84406" marR="84406" marT="38957" marB="38957" vert="eaVert"/>
                </a:tc>
                <a:tc>
                  <a:txBody>
                    <a:bodyPr/>
                    <a:lstStyle/>
                    <a:p>
                      <a:pPr algn="ctr"/>
                      <a:r>
                        <a:rPr kumimoji="1" lang="ja-JP" altLang="en-US" sz="1050" dirty="0">
                          <a:solidFill>
                            <a:schemeClr val="bg1"/>
                          </a:solidFill>
                          <a:ea typeface="Meiryo UI" panose="020B0604030504040204" pitchFamily="50" charset="-128"/>
                        </a:rPr>
                        <a:t>年度</a:t>
                      </a: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2008</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2009</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2010</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2011</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2012</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2013</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2014</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2015</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2016</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2017</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2018</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2019</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2020</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2021</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2022</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extLst>
                  <a:ext uri="{0D108BD9-81ED-4DB2-BD59-A6C34878D82A}">
                    <a16:rowId xmlns:a16="http://schemas.microsoft.com/office/drawing/2014/main" val="10000"/>
                  </a:ext>
                </a:extLst>
              </a:tr>
              <a:tr h="5002922">
                <a:tc>
                  <a:txBody>
                    <a:bodyPr/>
                    <a:lstStyle/>
                    <a:p>
                      <a:pPr algn="ctr"/>
                      <a:r>
                        <a:rPr kumimoji="1" lang="ja-JP" altLang="en-US" sz="1400" dirty="0">
                          <a:ea typeface="Meiryo UI" panose="020B0604030504040204" pitchFamily="50" charset="-128"/>
                        </a:rPr>
                        <a:t>小学校・中学校等</a:t>
                      </a:r>
                    </a:p>
                  </a:txBody>
                  <a:tcPr marL="84406" marR="84406" marT="38957" marB="38957" vert="eaVert" anchor="ctr"/>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noFill/>
                  </a:tcPr>
                </a:tc>
                <a:tc>
                  <a:txBody>
                    <a:bodyPr/>
                    <a:lstStyle/>
                    <a:p>
                      <a:endParaRPr kumimoji="1" lang="ja-JP" altLang="en-US" sz="1600" dirty="0">
                        <a:ea typeface="Meiryo UI" panose="020B0604030504040204" pitchFamily="50" charset="-128"/>
                      </a:endParaRPr>
                    </a:p>
                  </a:txBody>
                  <a:tcPr marL="84406" marR="84406" marT="38957" marB="38957">
                    <a:noFill/>
                  </a:tcPr>
                </a:tc>
                <a:tc>
                  <a:txBody>
                    <a:bodyPr/>
                    <a:lstStyle/>
                    <a:p>
                      <a:endParaRPr kumimoji="1" lang="ja-JP" altLang="en-US" sz="1600" dirty="0">
                        <a:ea typeface="Meiryo UI" panose="020B0604030504040204" pitchFamily="50" charset="-128"/>
                      </a:endParaRPr>
                    </a:p>
                  </a:txBody>
                  <a:tcPr marL="84406" marR="84406" marT="38957" marB="38957">
                    <a:noFill/>
                  </a:tcPr>
                </a:tc>
                <a:tc>
                  <a:txBody>
                    <a:bodyPr/>
                    <a:lstStyle/>
                    <a:p>
                      <a:endParaRPr kumimoji="1" lang="ja-JP" altLang="en-US" sz="1600" dirty="0">
                        <a:ea typeface="Meiryo UI" panose="020B0604030504040204" pitchFamily="50" charset="-128"/>
                      </a:endParaRPr>
                    </a:p>
                  </a:txBody>
                  <a:tcPr marL="84406" marR="84406" marT="38957" marB="38957">
                    <a:noFill/>
                  </a:tcPr>
                </a:tc>
                <a:tc>
                  <a:txBody>
                    <a:bodyPr/>
                    <a:lstStyle/>
                    <a:p>
                      <a:endParaRPr kumimoji="1" lang="ja-JP" altLang="en-US" sz="1600" dirty="0">
                        <a:ea typeface="Meiryo UI" panose="020B0604030504040204" pitchFamily="50" charset="-128"/>
                      </a:endParaRPr>
                    </a:p>
                  </a:txBody>
                  <a:tcPr marL="84406" marR="84406" marT="38957" marB="38957">
                    <a:noFill/>
                  </a:tcPr>
                </a:tc>
                <a:extLst>
                  <a:ext uri="{0D108BD9-81ED-4DB2-BD59-A6C34878D82A}">
                    <a16:rowId xmlns:a16="http://schemas.microsoft.com/office/drawing/2014/main" val="206729628"/>
                  </a:ext>
                </a:extLst>
              </a:tr>
            </a:tbl>
          </a:graphicData>
        </a:graphic>
      </p:graphicFrame>
      <p:sp>
        <p:nvSpPr>
          <p:cNvPr id="45" name="タイトル 1"/>
          <p:cNvSpPr txBox="1">
            <a:spLocks/>
          </p:cNvSpPr>
          <p:nvPr/>
        </p:nvSpPr>
        <p:spPr>
          <a:xfrm>
            <a:off x="0" y="238492"/>
            <a:ext cx="4353609" cy="332345"/>
          </a:xfrm>
          <a:prstGeom prst="rect">
            <a:avLst/>
          </a:prstGeom>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４　主な改革取組</a:t>
            </a:r>
            <a:r>
              <a:rPr lang="ja-JP" altLang="en-US" sz="1846" dirty="0">
                <a:solidFill>
                  <a:prstClr val="black"/>
                </a:solidFill>
                <a:latin typeface="Meiryo UI" panose="020B0604030504040204" pitchFamily="50" charset="-128"/>
                <a:ea typeface="Meiryo UI" panose="020B0604030504040204" pitchFamily="50" charset="-128"/>
              </a:rPr>
              <a:t>経過（</a:t>
            </a:r>
            <a:r>
              <a:rPr lang="en-US" altLang="ja-JP" sz="1846" dirty="0">
                <a:solidFill>
                  <a:prstClr val="black"/>
                </a:solidFill>
                <a:latin typeface="Meiryo UI" panose="020B0604030504040204" pitchFamily="50" charset="-128"/>
                <a:ea typeface="Meiryo UI" panose="020B0604030504040204" pitchFamily="50" charset="-128"/>
              </a:rPr>
              <a:t>※</a:t>
            </a:r>
            <a:r>
              <a:rPr lang="ja-JP" altLang="en-US" sz="1846" dirty="0">
                <a:solidFill>
                  <a:prstClr val="black"/>
                </a:solidFill>
                <a:latin typeface="Meiryo UI" panose="020B0604030504040204" pitchFamily="50" charset="-128"/>
                <a:ea typeface="Meiryo UI" panose="020B0604030504040204" pitchFamily="50" charset="-128"/>
              </a:rPr>
              <a:t>再掲）</a:t>
            </a:r>
          </a:p>
        </p:txBody>
      </p:sp>
      <p:cxnSp>
        <p:nvCxnSpPr>
          <p:cNvPr id="46" name="直線矢印コネクタ 45"/>
          <p:cNvCxnSpPr/>
          <p:nvPr/>
        </p:nvCxnSpPr>
        <p:spPr>
          <a:xfrm>
            <a:off x="3170516" y="1290517"/>
            <a:ext cx="5821719" cy="0"/>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48" name="大かっこ 47"/>
          <p:cNvSpPr/>
          <p:nvPr/>
        </p:nvSpPr>
        <p:spPr>
          <a:xfrm>
            <a:off x="3140271" y="1415561"/>
            <a:ext cx="436131" cy="51225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モデル校７校で</a:t>
            </a:r>
            <a:endParaRPr lang="en-US" altLang="ja-JP" sz="738" dirty="0">
              <a:solidFill>
                <a:schemeClr val="tx1"/>
              </a:solidFill>
              <a:latin typeface="Meiryo UI" panose="020B0604030504040204" pitchFamily="50" charset="-128"/>
              <a:ea typeface="Meiryo UI" panose="020B0604030504040204" pitchFamily="50" charset="-128"/>
            </a:endParaRPr>
          </a:p>
          <a:p>
            <a:pPr algn="ctr"/>
            <a:r>
              <a:rPr lang="en-US" altLang="ja-JP" sz="738" dirty="0">
                <a:solidFill>
                  <a:schemeClr val="tx1"/>
                </a:solidFill>
                <a:latin typeface="Meiryo UI" panose="020B0604030504040204" pitchFamily="50" charset="-128"/>
                <a:ea typeface="Meiryo UI" panose="020B0604030504040204" pitchFamily="50" charset="-128"/>
              </a:rPr>
              <a:t>ICT</a:t>
            </a:r>
            <a:r>
              <a:rPr lang="ja-JP" altLang="en-US" sz="738" dirty="0">
                <a:solidFill>
                  <a:schemeClr val="tx1"/>
                </a:solidFill>
                <a:latin typeface="Meiryo UI" panose="020B0604030504040204" pitchFamily="50" charset="-128"/>
                <a:ea typeface="Meiryo UI" panose="020B0604030504040204" pitchFamily="50" charset="-128"/>
              </a:rPr>
              <a:t>環境整備</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51" name="フローチャート: 結合子 50"/>
          <p:cNvSpPr>
            <a:spLocks noChangeAspect="1"/>
          </p:cNvSpPr>
          <p:nvPr/>
        </p:nvSpPr>
        <p:spPr>
          <a:xfrm flipV="1">
            <a:off x="3285433" y="1233878"/>
            <a:ext cx="113279" cy="113279"/>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dirty="0"/>
          </a:p>
        </p:txBody>
      </p:sp>
      <p:cxnSp>
        <p:nvCxnSpPr>
          <p:cNvPr id="57" name="直線コネクタ 56"/>
          <p:cNvCxnSpPr/>
          <p:nvPr/>
        </p:nvCxnSpPr>
        <p:spPr>
          <a:xfrm flipV="1">
            <a:off x="899233" y="1287834"/>
            <a:ext cx="2428484" cy="5366"/>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59" name="大かっこ 58"/>
          <p:cNvSpPr/>
          <p:nvPr/>
        </p:nvSpPr>
        <p:spPr>
          <a:xfrm>
            <a:off x="3680489" y="1424934"/>
            <a:ext cx="974857" cy="39903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モデル校７校で２年間の実証研究を開始</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61" name="フローチャート: 結合子 50"/>
          <p:cNvSpPr>
            <a:spLocks noChangeAspect="1"/>
          </p:cNvSpPr>
          <p:nvPr/>
        </p:nvSpPr>
        <p:spPr>
          <a:xfrm>
            <a:off x="3852003" y="1233534"/>
            <a:ext cx="99692" cy="113966"/>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dirty="0"/>
          </a:p>
        </p:txBody>
      </p:sp>
      <p:sp>
        <p:nvSpPr>
          <p:cNvPr id="67" name="大かっこ 66"/>
          <p:cNvSpPr/>
          <p:nvPr/>
        </p:nvSpPr>
        <p:spPr>
          <a:xfrm>
            <a:off x="4754263" y="1411310"/>
            <a:ext cx="445742" cy="57791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全小・中学校に</a:t>
            </a:r>
            <a:endParaRPr lang="en-US" altLang="ja-JP" sz="738" dirty="0">
              <a:solidFill>
                <a:schemeClr val="tx1"/>
              </a:solidFill>
              <a:latin typeface="Meiryo UI" panose="020B0604030504040204" pitchFamily="50" charset="-128"/>
              <a:ea typeface="Meiryo UI" panose="020B0604030504040204" pitchFamily="50" charset="-128"/>
            </a:endParaRPr>
          </a:p>
          <a:p>
            <a:pPr algn="ctr"/>
            <a:r>
              <a:rPr lang="ja-JP" altLang="en-US" sz="738" dirty="0">
                <a:solidFill>
                  <a:schemeClr val="tx1"/>
                </a:solidFill>
                <a:latin typeface="Meiryo UI" panose="020B0604030504040204" pitchFamily="50" charset="-128"/>
                <a:ea typeface="Meiryo UI" panose="020B0604030504040204" pitchFamily="50" charset="-128"/>
              </a:rPr>
              <a:t>タブレット端末等</a:t>
            </a:r>
            <a:endParaRPr lang="en-US" altLang="ja-JP" sz="738" dirty="0">
              <a:solidFill>
                <a:schemeClr val="tx1"/>
              </a:solidFill>
              <a:latin typeface="Meiryo UI" panose="020B0604030504040204" pitchFamily="50" charset="-128"/>
              <a:ea typeface="Meiryo UI" panose="020B0604030504040204" pitchFamily="50" charset="-128"/>
            </a:endParaRPr>
          </a:p>
          <a:p>
            <a:pPr algn="ctr"/>
            <a:r>
              <a:rPr lang="ja-JP" altLang="en-US" sz="738" dirty="0">
                <a:solidFill>
                  <a:schemeClr val="tx1"/>
                </a:solidFill>
                <a:latin typeface="Meiryo UI" panose="020B0604030504040204" pitchFamily="50" charset="-128"/>
                <a:ea typeface="Meiryo UI" panose="020B0604030504040204" pitchFamily="50" charset="-128"/>
              </a:rPr>
              <a:t>を整備</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68" name="角丸四角形 67"/>
          <p:cNvSpPr/>
          <p:nvPr/>
        </p:nvSpPr>
        <p:spPr>
          <a:xfrm>
            <a:off x="421503" y="1119968"/>
            <a:ext cx="432000" cy="848067"/>
          </a:xfrm>
          <a:prstGeom prst="roundRect">
            <a:avLst/>
          </a:prstGeom>
          <a:gradFill>
            <a:gsLst>
              <a:gs pos="0">
                <a:srgbClr val="0070C0"/>
              </a:gs>
              <a:gs pos="50000">
                <a:schemeClr val="accent5"/>
              </a:gs>
              <a:gs pos="100000">
                <a:srgbClr val="0070C0"/>
              </a:gs>
            </a:gsLst>
          </a:gradFill>
          <a:ln>
            <a:solidFill>
              <a:srgbClr val="0070C0"/>
            </a:solidFill>
          </a:ln>
        </p:spPr>
        <p:style>
          <a:lnRef idx="1">
            <a:schemeClr val="accent2"/>
          </a:lnRef>
          <a:fillRef idx="2">
            <a:schemeClr val="accent2"/>
          </a:fillRef>
          <a:effectRef idx="1">
            <a:schemeClr val="accent2"/>
          </a:effectRef>
          <a:fontRef idx="minor">
            <a:schemeClr val="dk1"/>
          </a:fontRef>
        </p:style>
        <p:txBody>
          <a:bodyPr lIns="33231" tIns="0" rIns="33231" bIns="0" rtlCol="0" anchor="ctr"/>
          <a:lstStyle/>
          <a:p>
            <a:pPr algn="ctr"/>
            <a:r>
              <a:rPr lang="en-US" altLang="ja-JP" sz="831" dirty="0">
                <a:solidFill>
                  <a:schemeClr val="bg1"/>
                </a:solidFill>
                <a:ea typeface="Meiryo UI" panose="020B0604030504040204" pitchFamily="50" charset="-128"/>
              </a:rPr>
              <a:t>【</a:t>
            </a:r>
            <a:r>
              <a:rPr lang="ja-JP" altLang="en-US" sz="831" dirty="0">
                <a:solidFill>
                  <a:schemeClr val="bg1"/>
                </a:solidFill>
                <a:ea typeface="Meiryo UI" panose="020B0604030504040204" pitchFamily="50" charset="-128"/>
              </a:rPr>
              <a:t>市</a:t>
            </a:r>
            <a:r>
              <a:rPr lang="en-US" altLang="ja-JP" sz="831" dirty="0">
                <a:solidFill>
                  <a:schemeClr val="bg1"/>
                </a:solidFill>
                <a:ea typeface="Meiryo UI" panose="020B0604030504040204" pitchFamily="50" charset="-128"/>
              </a:rPr>
              <a:t>】</a:t>
            </a:r>
          </a:p>
          <a:p>
            <a:pPr algn="ctr"/>
            <a:r>
              <a:rPr lang="ja-JP" altLang="en-US" sz="831" dirty="0">
                <a:solidFill>
                  <a:schemeClr val="bg1"/>
                </a:solidFill>
                <a:ea typeface="Meiryo UI" panose="020B0604030504040204" pitchFamily="50" charset="-128"/>
              </a:rPr>
              <a:t>学校教育</a:t>
            </a:r>
            <a:endParaRPr lang="en-US" altLang="ja-JP" sz="831" dirty="0">
              <a:solidFill>
                <a:schemeClr val="bg1"/>
              </a:solidFill>
              <a:ea typeface="Meiryo UI" panose="020B0604030504040204" pitchFamily="50" charset="-128"/>
            </a:endParaRPr>
          </a:p>
          <a:p>
            <a:pPr algn="ctr"/>
            <a:r>
              <a:rPr lang="en-US" altLang="ja-JP" sz="831" dirty="0">
                <a:solidFill>
                  <a:schemeClr val="bg1"/>
                </a:solidFill>
                <a:ea typeface="Meiryo UI" panose="020B0604030504040204" pitchFamily="50" charset="-128"/>
              </a:rPr>
              <a:t>ICT</a:t>
            </a:r>
            <a:r>
              <a:rPr lang="ja-JP" altLang="en-US" sz="831" dirty="0">
                <a:solidFill>
                  <a:schemeClr val="bg1"/>
                </a:solidFill>
                <a:ea typeface="Meiryo UI" panose="020B0604030504040204" pitchFamily="50" charset="-128"/>
              </a:rPr>
              <a:t>活用事業</a:t>
            </a:r>
            <a:endParaRPr lang="en-US" altLang="ja-JP" sz="831" dirty="0">
              <a:solidFill>
                <a:schemeClr val="bg1"/>
              </a:solidFill>
              <a:ea typeface="Meiryo UI" panose="020B0604030504040204" pitchFamily="50" charset="-128"/>
            </a:endParaRPr>
          </a:p>
        </p:txBody>
      </p:sp>
      <p:sp>
        <p:nvSpPr>
          <p:cNvPr id="69" name="フローチャート: 結合子 50"/>
          <p:cNvSpPr>
            <a:spLocks noChangeAspect="1"/>
          </p:cNvSpPr>
          <p:nvPr/>
        </p:nvSpPr>
        <p:spPr>
          <a:xfrm>
            <a:off x="4333458" y="1240671"/>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dirty="0"/>
          </a:p>
        </p:txBody>
      </p:sp>
      <p:sp>
        <p:nvSpPr>
          <p:cNvPr id="70" name="大かっこ 69"/>
          <p:cNvSpPr/>
          <p:nvPr/>
        </p:nvSpPr>
        <p:spPr>
          <a:xfrm>
            <a:off x="4189342" y="2076411"/>
            <a:ext cx="424872" cy="68291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モデル校７校に</a:t>
            </a:r>
            <a:endParaRPr lang="en-US" altLang="ja-JP" sz="738" dirty="0">
              <a:solidFill>
                <a:schemeClr val="tx1"/>
              </a:solidFill>
              <a:latin typeface="Meiryo UI" panose="020B0604030504040204" pitchFamily="50" charset="-128"/>
              <a:ea typeface="Meiryo UI" panose="020B0604030504040204" pitchFamily="50" charset="-128"/>
            </a:endParaRPr>
          </a:p>
          <a:p>
            <a:pPr algn="ctr"/>
            <a:r>
              <a:rPr lang="ja-JP" altLang="en-US" sz="738" dirty="0">
                <a:solidFill>
                  <a:schemeClr val="tx1"/>
                </a:solidFill>
                <a:latin typeface="Meiryo UI" panose="020B0604030504040204" pitchFamily="50" charset="-128"/>
                <a:ea typeface="Meiryo UI" panose="020B0604030504040204" pitchFamily="50" charset="-128"/>
              </a:rPr>
              <a:t>小・中一貫校</a:t>
            </a:r>
            <a:endParaRPr lang="en-US" altLang="ja-JP" sz="738" dirty="0">
              <a:solidFill>
                <a:schemeClr val="tx1"/>
              </a:solidFill>
              <a:latin typeface="Meiryo UI" panose="020B0604030504040204" pitchFamily="50" charset="-128"/>
              <a:ea typeface="Meiryo UI" panose="020B0604030504040204" pitchFamily="50" charset="-128"/>
            </a:endParaRPr>
          </a:p>
          <a:p>
            <a:pPr algn="ctr"/>
            <a:r>
              <a:rPr lang="ja-JP" altLang="en-US" sz="738" dirty="0">
                <a:solidFill>
                  <a:schemeClr val="tx1"/>
                </a:solidFill>
                <a:latin typeface="Meiryo UI" panose="020B0604030504040204" pitchFamily="50" charset="-128"/>
                <a:ea typeface="Meiryo UI" panose="020B0604030504040204" pitchFamily="50" charset="-128"/>
              </a:rPr>
              <a:t>１校を追加</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71" name="フローチャート: 結合子 50"/>
          <p:cNvSpPr>
            <a:spLocks noChangeAspect="1"/>
          </p:cNvSpPr>
          <p:nvPr/>
        </p:nvSpPr>
        <p:spPr>
          <a:xfrm>
            <a:off x="4904744" y="1240671"/>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dirty="0"/>
          </a:p>
        </p:txBody>
      </p:sp>
      <p:sp>
        <p:nvSpPr>
          <p:cNvPr id="72" name="フローチャート: 結合子 50"/>
          <p:cNvSpPr>
            <a:spLocks noChangeAspect="1"/>
          </p:cNvSpPr>
          <p:nvPr/>
        </p:nvSpPr>
        <p:spPr>
          <a:xfrm>
            <a:off x="5461778" y="1240671"/>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dirty="0"/>
          </a:p>
        </p:txBody>
      </p:sp>
      <p:cxnSp>
        <p:nvCxnSpPr>
          <p:cNvPr id="73" name="直線矢印コネクタ 72"/>
          <p:cNvCxnSpPr/>
          <p:nvPr/>
        </p:nvCxnSpPr>
        <p:spPr>
          <a:xfrm flipV="1">
            <a:off x="6020224" y="3002963"/>
            <a:ext cx="2972011" cy="3112"/>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cxnSp>
        <p:nvCxnSpPr>
          <p:cNvPr id="75" name="直線コネクタ 74"/>
          <p:cNvCxnSpPr/>
          <p:nvPr/>
        </p:nvCxnSpPr>
        <p:spPr>
          <a:xfrm>
            <a:off x="834847" y="3002400"/>
            <a:ext cx="5148980"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76" name="角丸四角形 75"/>
          <p:cNvSpPr/>
          <p:nvPr/>
        </p:nvSpPr>
        <p:spPr>
          <a:xfrm>
            <a:off x="421503" y="2783635"/>
            <a:ext cx="432000" cy="1285834"/>
          </a:xfrm>
          <a:prstGeom prst="roundRect">
            <a:avLst/>
          </a:prstGeom>
          <a:gradFill>
            <a:gsLst>
              <a:gs pos="0">
                <a:srgbClr val="0070C0"/>
              </a:gs>
              <a:gs pos="50000">
                <a:schemeClr val="accent5"/>
              </a:gs>
              <a:gs pos="100000">
                <a:srgbClr val="0070C0"/>
              </a:gs>
            </a:gsLst>
          </a:gradFill>
          <a:ln>
            <a:solidFill>
              <a:srgbClr val="0070C0"/>
            </a:solidFill>
          </a:ln>
        </p:spPr>
        <p:style>
          <a:lnRef idx="1">
            <a:schemeClr val="accent2"/>
          </a:lnRef>
          <a:fillRef idx="2">
            <a:schemeClr val="accent2"/>
          </a:fillRef>
          <a:effectRef idx="1">
            <a:schemeClr val="accent2"/>
          </a:effectRef>
          <a:fontRef idx="minor">
            <a:schemeClr val="dk1"/>
          </a:fontRef>
        </p:style>
        <p:txBody>
          <a:bodyPr lIns="33231" tIns="0" rIns="33231" bIns="0" rtlCol="0" anchor="ctr"/>
          <a:lstStyle/>
          <a:p>
            <a:pPr algn="ctr"/>
            <a:r>
              <a:rPr lang="en-US" altLang="ja-JP" sz="831" dirty="0">
                <a:solidFill>
                  <a:schemeClr val="bg1"/>
                </a:solidFill>
                <a:ea typeface="Meiryo UI" panose="020B0604030504040204" pitchFamily="50" charset="-128"/>
              </a:rPr>
              <a:t>【</a:t>
            </a:r>
            <a:r>
              <a:rPr lang="ja-JP" altLang="en-US" sz="831" dirty="0">
                <a:solidFill>
                  <a:schemeClr val="bg1"/>
                </a:solidFill>
                <a:ea typeface="Meiryo UI" panose="020B0604030504040204" pitchFamily="50" charset="-128"/>
              </a:rPr>
              <a:t>市</a:t>
            </a:r>
            <a:r>
              <a:rPr lang="en-US" altLang="ja-JP" sz="831" dirty="0">
                <a:solidFill>
                  <a:schemeClr val="bg1"/>
                </a:solidFill>
                <a:ea typeface="Meiryo UI" panose="020B0604030504040204" pitchFamily="50" charset="-128"/>
              </a:rPr>
              <a:t>】</a:t>
            </a:r>
          </a:p>
          <a:p>
            <a:pPr algn="ctr"/>
            <a:r>
              <a:rPr lang="ja-JP" altLang="en-US" sz="831" dirty="0">
                <a:solidFill>
                  <a:schemeClr val="bg1"/>
                </a:solidFill>
                <a:ea typeface="Meiryo UI" panose="020B0604030504040204" pitchFamily="50" charset="-128"/>
              </a:rPr>
              <a:t>大学連携の推進（新教育セン ターの設置）</a:t>
            </a:r>
          </a:p>
          <a:p>
            <a:pPr algn="ctr"/>
            <a:endParaRPr lang="en-US" altLang="ja-JP" sz="831" dirty="0">
              <a:solidFill>
                <a:schemeClr val="bg1"/>
              </a:solidFill>
              <a:ea typeface="Meiryo UI" panose="020B0604030504040204" pitchFamily="50" charset="-128"/>
            </a:endParaRPr>
          </a:p>
        </p:txBody>
      </p:sp>
      <p:sp>
        <p:nvSpPr>
          <p:cNvPr id="77" name="フローチャート: 結合子 50"/>
          <p:cNvSpPr>
            <a:spLocks noChangeAspect="1"/>
          </p:cNvSpPr>
          <p:nvPr/>
        </p:nvSpPr>
        <p:spPr>
          <a:xfrm>
            <a:off x="5983827" y="2954673"/>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dirty="0"/>
          </a:p>
        </p:txBody>
      </p:sp>
      <p:sp>
        <p:nvSpPr>
          <p:cNvPr id="78" name="フローチャート: 結合子 50"/>
          <p:cNvSpPr>
            <a:spLocks noChangeAspect="1"/>
          </p:cNvSpPr>
          <p:nvPr/>
        </p:nvSpPr>
        <p:spPr>
          <a:xfrm>
            <a:off x="7068399" y="2954673"/>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dirty="0"/>
          </a:p>
        </p:txBody>
      </p:sp>
      <p:sp>
        <p:nvSpPr>
          <p:cNvPr id="79" name="フローチャート: 結合子 50"/>
          <p:cNvSpPr>
            <a:spLocks noChangeAspect="1"/>
          </p:cNvSpPr>
          <p:nvPr/>
        </p:nvSpPr>
        <p:spPr>
          <a:xfrm>
            <a:off x="6519544" y="2954673"/>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dirty="0"/>
          </a:p>
        </p:txBody>
      </p:sp>
      <p:sp>
        <p:nvSpPr>
          <p:cNvPr id="80" name="フローチャート: 結合子 79"/>
          <p:cNvSpPr>
            <a:spLocks noChangeAspect="1"/>
          </p:cNvSpPr>
          <p:nvPr/>
        </p:nvSpPr>
        <p:spPr>
          <a:xfrm>
            <a:off x="8162174" y="2954673"/>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dirty="0"/>
          </a:p>
        </p:txBody>
      </p:sp>
      <p:sp>
        <p:nvSpPr>
          <p:cNvPr id="81" name="大かっこ 80"/>
          <p:cNvSpPr/>
          <p:nvPr/>
        </p:nvSpPr>
        <p:spPr>
          <a:xfrm>
            <a:off x="4752737" y="2072738"/>
            <a:ext cx="448793" cy="66836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モデル校８校に</a:t>
            </a:r>
            <a:endParaRPr lang="en-US" altLang="ja-JP" sz="738" dirty="0">
              <a:solidFill>
                <a:schemeClr val="tx1"/>
              </a:solidFill>
              <a:latin typeface="Meiryo UI" panose="020B0604030504040204" pitchFamily="50" charset="-128"/>
              <a:ea typeface="Meiryo UI" panose="020B0604030504040204" pitchFamily="50" charset="-128"/>
            </a:endParaRPr>
          </a:p>
          <a:p>
            <a:pPr algn="ctr"/>
            <a:r>
              <a:rPr lang="ja-JP" altLang="en-US" sz="738" dirty="0">
                <a:solidFill>
                  <a:schemeClr val="tx1"/>
                </a:solidFill>
                <a:latin typeface="Meiryo UI" panose="020B0604030504040204" pitchFamily="50" charset="-128"/>
                <a:ea typeface="Meiryo UI" panose="020B0604030504040204" pitchFamily="50" charset="-128"/>
              </a:rPr>
              <a:t>小・中一貫校</a:t>
            </a:r>
            <a:endParaRPr lang="en-US" altLang="ja-JP" sz="738" dirty="0">
              <a:solidFill>
                <a:schemeClr val="tx1"/>
              </a:solidFill>
              <a:latin typeface="Meiryo UI" panose="020B0604030504040204" pitchFamily="50" charset="-128"/>
              <a:ea typeface="Meiryo UI" panose="020B0604030504040204" pitchFamily="50" charset="-128"/>
            </a:endParaRPr>
          </a:p>
          <a:p>
            <a:pPr algn="ctr"/>
            <a:r>
              <a:rPr lang="ja-JP" altLang="en-US" sz="738" dirty="0">
                <a:solidFill>
                  <a:schemeClr val="tx1"/>
                </a:solidFill>
                <a:latin typeface="Meiryo UI" panose="020B0604030504040204" pitchFamily="50" charset="-128"/>
                <a:ea typeface="Meiryo UI" panose="020B0604030504040204" pitchFamily="50" charset="-128"/>
              </a:rPr>
              <a:t>１校を追加</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82" name="大かっこ 81"/>
          <p:cNvSpPr/>
          <p:nvPr/>
        </p:nvSpPr>
        <p:spPr>
          <a:xfrm>
            <a:off x="5314775" y="2543382"/>
            <a:ext cx="938167" cy="29122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モデル校２９校で２年間の実証研究を実施</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83" name="大かっこ 82"/>
          <p:cNvSpPr/>
          <p:nvPr/>
        </p:nvSpPr>
        <p:spPr>
          <a:xfrm>
            <a:off x="5282512" y="1588952"/>
            <a:ext cx="2088000" cy="16547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校内ＬＡＮの再構築</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84" name="大かっこ 83"/>
          <p:cNvSpPr/>
          <p:nvPr/>
        </p:nvSpPr>
        <p:spPr>
          <a:xfrm>
            <a:off x="5280623" y="2059550"/>
            <a:ext cx="497370" cy="41096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授業支援や</a:t>
            </a:r>
            <a:endParaRPr lang="en-US" altLang="ja-JP" sz="738" dirty="0">
              <a:solidFill>
                <a:schemeClr val="tx1"/>
              </a:solidFill>
              <a:latin typeface="Meiryo UI" panose="020B0604030504040204" pitchFamily="50" charset="-128"/>
              <a:ea typeface="Meiryo UI" panose="020B0604030504040204" pitchFamily="50" charset="-128"/>
            </a:endParaRPr>
          </a:p>
          <a:p>
            <a:pPr algn="ctr"/>
            <a:r>
              <a:rPr lang="ja-JP" altLang="en-US" sz="738" dirty="0">
                <a:solidFill>
                  <a:schemeClr val="tx1"/>
                </a:solidFill>
                <a:latin typeface="Meiryo UI" panose="020B0604030504040204" pitchFamily="50" charset="-128"/>
                <a:ea typeface="Meiryo UI" panose="020B0604030504040204" pitchFamily="50" charset="-128"/>
              </a:rPr>
              <a:t>セキュリティ</a:t>
            </a:r>
            <a:endParaRPr lang="en-US" altLang="ja-JP" sz="738" dirty="0">
              <a:solidFill>
                <a:schemeClr val="tx1"/>
              </a:solidFill>
              <a:latin typeface="Meiryo UI" panose="020B0604030504040204" pitchFamily="50" charset="-128"/>
              <a:ea typeface="Meiryo UI" panose="020B0604030504040204" pitchFamily="50" charset="-128"/>
            </a:endParaRPr>
          </a:p>
          <a:p>
            <a:pPr algn="ctr"/>
            <a:r>
              <a:rPr lang="ja-JP" altLang="en-US" sz="738" dirty="0">
                <a:solidFill>
                  <a:schemeClr val="tx1"/>
                </a:solidFill>
                <a:latin typeface="Meiryo UI" panose="020B0604030504040204" pitchFamily="50" charset="-128"/>
                <a:ea typeface="Meiryo UI" panose="020B0604030504040204" pitchFamily="50" charset="-128"/>
              </a:rPr>
              <a:t>システムの構築</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85" name="大かっこ 84"/>
          <p:cNvSpPr/>
          <p:nvPr/>
        </p:nvSpPr>
        <p:spPr>
          <a:xfrm>
            <a:off x="5280623" y="1403387"/>
            <a:ext cx="2088000" cy="15854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en-US" altLang="ja-JP" sz="738" dirty="0">
                <a:solidFill>
                  <a:schemeClr val="tx1"/>
                </a:solidFill>
                <a:latin typeface="Meiryo UI" panose="020B0604030504040204" pitchFamily="50" charset="-128"/>
                <a:ea typeface="Meiryo UI" panose="020B0604030504040204" pitchFamily="50" charset="-128"/>
              </a:rPr>
              <a:t>ICT</a:t>
            </a:r>
            <a:r>
              <a:rPr lang="ja-JP" altLang="en-US" sz="738" dirty="0">
                <a:solidFill>
                  <a:schemeClr val="tx1"/>
                </a:solidFill>
                <a:latin typeface="Meiryo UI" panose="020B0604030504040204" pitchFamily="50" charset="-128"/>
                <a:ea typeface="Meiryo UI" panose="020B0604030504040204" pitchFamily="50" charset="-128"/>
              </a:rPr>
              <a:t>を活用した授業を全校実施</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86" name="大かっこ 85"/>
          <p:cNvSpPr/>
          <p:nvPr/>
        </p:nvSpPr>
        <p:spPr>
          <a:xfrm>
            <a:off x="5320235" y="1797335"/>
            <a:ext cx="3672000" cy="14410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en-US" altLang="ja-JP" sz="738" dirty="0">
                <a:solidFill>
                  <a:schemeClr val="tx1"/>
                </a:solidFill>
                <a:latin typeface="Meiryo UI" panose="020B0604030504040204" pitchFamily="50" charset="-128"/>
                <a:ea typeface="Meiryo UI" panose="020B0604030504040204" pitchFamily="50" charset="-128"/>
              </a:rPr>
              <a:t>ICT</a:t>
            </a:r>
            <a:r>
              <a:rPr lang="ja-JP" altLang="en-US" sz="738" dirty="0">
                <a:solidFill>
                  <a:schemeClr val="tx1"/>
                </a:solidFill>
                <a:latin typeface="Meiryo UI" panose="020B0604030504040204" pitchFamily="50" charset="-128"/>
                <a:ea typeface="Meiryo UI" panose="020B0604030504040204" pitchFamily="50" charset="-128"/>
              </a:rPr>
              <a:t>支援員（ＩＣＴ教育アシスタント）による支援</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87" name="大かっこ 86">
            <a:extLst>
              <a:ext uri="{FF2B5EF4-FFF2-40B4-BE49-F238E27FC236}">
                <a16:creationId xmlns:a16="http://schemas.microsoft.com/office/drawing/2014/main" id="{44E9A7B1-3561-2DD4-FF82-123C8BCA8871}"/>
              </a:ext>
            </a:extLst>
          </p:cNvPr>
          <p:cNvSpPr/>
          <p:nvPr/>
        </p:nvSpPr>
        <p:spPr>
          <a:xfrm>
            <a:off x="7444354" y="1395390"/>
            <a:ext cx="497370" cy="34352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１人１台環境の</a:t>
            </a:r>
            <a:endParaRPr lang="en-US" altLang="ja-JP" sz="738" dirty="0">
              <a:solidFill>
                <a:schemeClr val="tx1"/>
              </a:solidFill>
              <a:latin typeface="Meiryo UI" panose="020B0604030504040204" pitchFamily="50" charset="-128"/>
              <a:ea typeface="Meiryo UI" panose="020B0604030504040204" pitchFamily="50" charset="-128"/>
            </a:endParaRPr>
          </a:p>
          <a:p>
            <a:pPr algn="ctr"/>
            <a:r>
              <a:rPr lang="ja-JP" altLang="en-US" sz="738" dirty="0">
                <a:solidFill>
                  <a:schemeClr val="tx1"/>
                </a:solidFill>
                <a:latin typeface="Meiryo UI" panose="020B0604030504040204" pitchFamily="50" charset="-128"/>
                <a:ea typeface="Meiryo UI" panose="020B0604030504040204" pitchFamily="50" charset="-128"/>
              </a:rPr>
              <a:t>整備</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88" name="大かっこ 87">
            <a:extLst>
              <a:ext uri="{FF2B5EF4-FFF2-40B4-BE49-F238E27FC236}">
                <a16:creationId xmlns:a16="http://schemas.microsoft.com/office/drawing/2014/main" id="{A1768372-2819-54A3-3415-EC25DCE2EDEA}"/>
              </a:ext>
            </a:extLst>
          </p:cNvPr>
          <p:cNvSpPr/>
          <p:nvPr/>
        </p:nvSpPr>
        <p:spPr>
          <a:xfrm>
            <a:off x="7452263" y="2212353"/>
            <a:ext cx="459304" cy="34352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無線ＡＰ</a:t>
            </a:r>
            <a:endParaRPr lang="en-US" altLang="ja-JP" sz="738" dirty="0">
              <a:solidFill>
                <a:schemeClr val="tx1"/>
              </a:solidFill>
              <a:latin typeface="Meiryo UI" panose="020B0604030504040204" pitchFamily="50" charset="-128"/>
              <a:ea typeface="Meiryo UI" panose="020B0604030504040204" pitchFamily="50" charset="-128"/>
            </a:endParaRPr>
          </a:p>
          <a:p>
            <a:pPr algn="ctr"/>
            <a:r>
              <a:rPr lang="ja-JP" altLang="en-US" sz="738" dirty="0">
                <a:solidFill>
                  <a:schemeClr val="tx1"/>
                </a:solidFill>
                <a:latin typeface="Meiryo UI" panose="020B0604030504040204" pitchFamily="50" charset="-128"/>
                <a:ea typeface="Meiryo UI" panose="020B0604030504040204" pitchFamily="50" charset="-128"/>
              </a:rPr>
              <a:t>全教室</a:t>
            </a:r>
            <a:endParaRPr lang="en-US" altLang="ja-JP" sz="738" dirty="0">
              <a:solidFill>
                <a:schemeClr val="tx1"/>
              </a:solidFill>
              <a:latin typeface="Meiryo UI" panose="020B0604030504040204" pitchFamily="50" charset="-128"/>
              <a:ea typeface="Meiryo UI" panose="020B0604030504040204" pitchFamily="50" charset="-128"/>
            </a:endParaRPr>
          </a:p>
          <a:p>
            <a:pPr algn="ctr"/>
            <a:r>
              <a:rPr lang="ja-JP" altLang="en-US" sz="738" dirty="0">
                <a:solidFill>
                  <a:schemeClr val="tx1"/>
                </a:solidFill>
                <a:latin typeface="Meiryo UI" panose="020B0604030504040204" pitchFamily="50" charset="-128"/>
                <a:ea typeface="Meiryo UI" panose="020B0604030504040204" pitchFamily="50" charset="-128"/>
              </a:rPr>
              <a:t>設置</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89" name="大かっこ 88">
            <a:extLst>
              <a:ext uri="{FF2B5EF4-FFF2-40B4-BE49-F238E27FC236}">
                <a16:creationId xmlns:a16="http://schemas.microsoft.com/office/drawing/2014/main" id="{C15DCF13-778A-A910-0343-C11B2DE5824C}"/>
              </a:ext>
            </a:extLst>
          </p:cNvPr>
          <p:cNvSpPr/>
          <p:nvPr/>
        </p:nvSpPr>
        <p:spPr>
          <a:xfrm>
            <a:off x="8051131" y="1395390"/>
            <a:ext cx="941104" cy="34352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１人１台環境で</a:t>
            </a:r>
            <a:endParaRPr lang="en-US" altLang="ja-JP" sz="738" dirty="0">
              <a:solidFill>
                <a:schemeClr val="tx1"/>
              </a:solidFill>
              <a:latin typeface="Meiryo UI" panose="020B0604030504040204" pitchFamily="50" charset="-128"/>
              <a:ea typeface="Meiryo UI" panose="020B0604030504040204" pitchFamily="50" charset="-128"/>
            </a:endParaRPr>
          </a:p>
          <a:p>
            <a:pPr algn="ctr"/>
            <a:r>
              <a:rPr lang="ja-JP" altLang="en-US" sz="738" dirty="0">
                <a:solidFill>
                  <a:schemeClr val="tx1"/>
                </a:solidFill>
                <a:latin typeface="Meiryo UI" panose="020B0604030504040204" pitchFamily="50" charset="-128"/>
                <a:ea typeface="Meiryo UI" panose="020B0604030504040204" pitchFamily="50" charset="-128"/>
              </a:rPr>
              <a:t>個別最適な学びと</a:t>
            </a:r>
            <a:endParaRPr lang="en-US" altLang="ja-JP" sz="738" dirty="0">
              <a:solidFill>
                <a:schemeClr val="tx1"/>
              </a:solidFill>
              <a:latin typeface="Meiryo UI" panose="020B0604030504040204" pitchFamily="50" charset="-128"/>
              <a:ea typeface="Meiryo UI" panose="020B0604030504040204" pitchFamily="50" charset="-128"/>
            </a:endParaRPr>
          </a:p>
          <a:p>
            <a:pPr algn="ctr"/>
            <a:r>
              <a:rPr lang="ja-JP" altLang="en-US" sz="738" dirty="0">
                <a:solidFill>
                  <a:schemeClr val="tx1"/>
                </a:solidFill>
                <a:latin typeface="Meiryo UI" panose="020B0604030504040204" pitchFamily="50" charset="-128"/>
                <a:ea typeface="Meiryo UI" panose="020B0604030504040204" pitchFamily="50" charset="-128"/>
              </a:rPr>
              <a:t>協働的な学びを実施</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90" name="大かっこ 89">
            <a:extLst>
              <a:ext uri="{FF2B5EF4-FFF2-40B4-BE49-F238E27FC236}">
                <a16:creationId xmlns:a16="http://schemas.microsoft.com/office/drawing/2014/main" id="{3D6BC4E6-1C5D-15B4-7EBB-7A77118B92A1}"/>
              </a:ext>
            </a:extLst>
          </p:cNvPr>
          <p:cNvSpPr/>
          <p:nvPr/>
        </p:nvSpPr>
        <p:spPr>
          <a:xfrm>
            <a:off x="6889915" y="2002909"/>
            <a:ext cx="1584000" cy="15277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学習システムの再構築</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91" name="大かっこ 90"/>
          <p:cNvSpPr/>
          <p:nvPr/>
        </p:nvSpPr>
        <p:spPr>
          <a:xfrm>
            <a:off x="5839570" y="3152016"/>
            <a:ext cx="3152665" cy="27959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大阪教育大学と「子どもの未来を拓く大阪市と大阪教育大学</a:t>
            </a:r>
            <a:endParaRPr lang="en-US" altLang="ja-JP" sz="738" dirty="0">
              <a:solidFill>
                <a:schemeClr val="tx1"/>
              </a:solidFill>
              <a:latin typeface="Meiryo UI" panose="020B0604030504040204" pitchFamily="50" charset="-128"/>
              <a:ea typeface="Meiryo UI" panose="020B0604030504040204" pitchFamily="50" charset="-128"/>
            </a:endParaRPr>
          </a:p>
          <a:p>
            <a:pPr algn="ctr"/>
            <a:r>
              <a:rPr lang="ja-JP" altLang="en-US" sz="738" dirty="0">
                <a:solidFill>
                  <a:schemeClr val="tx1"/>
                </a:solidFill>
                <a:latin typeface="Meiryo UI" panose="020B0604030504040204" pitchFamily="50" charset="-128"/>
                <a:ea typeface="Meiryo UI" panose="020B0604030504040204" pitchFamily="50" charset="-128"/>
              </a:rPr>
              <a:t>との包括連携協定」を締結</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92" name="大かっこ 91"/>
          <p:cNvSpPr/>
          <p:nvPr/>
        </p:nvSpPr>
        <p:spPr>
          <a:xfrm>
            <a:off x="6455235" y="3534111"/>
            <a:ext cx="2537000" cy="30450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「大阪市教員養成協働研究講座の設置・運営に関する協定」</a:t>
            </a:r>
            <a:endParaRPr lang="en-US" altLang="ja-JP" sz="738" dirty="0">
              <a:solidFill>
                <a:schemeClr val="tx1"/>
              </a:solidFill>
              <a:latin typeface="Meiryo UI" panose="020B0604030504040204" pitchFamily="50" charset="-128"/>
              <a:ea typeface="Meiryo UI" panose="020B0604030504040204" pitchFamily="50" charset="-128"/>
            </a:endParaRPr>
          </a:p>
          <a:p>
            <a:pPr algn="ctr"/>
            <a:r>
              <a:rPr lang="ja-JP" altLang="en-US" sz="738" dirty="0">
                <a:solidFill>
                  <a:schemeClr val="tx1"/>
                </a:solidFill>
                <a:latin typeface="Meiryo UI" panose="020B0604030504040204" pitchFamily="50" charset="-128"/>
                <a:ea typeface="Meiryo UI" panose="020B0604030504040204" pitchFamily="50" charset="-128"/>
              </a:rPr>
              <a:t>を締結</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94" name="大かっこ 93"/>
          <p:cNvSpPr/>
          <p:nvPr/>
        </p:nvSpPr>
        <p:spPr>
          <a:xfrm>
            <a:off x="7010253" y="3963443"/>
            <a:ext cx="1981982" cy="18166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zh-TW" altLang="en-US" sz="738" dirty="0">
                <a:solidFill>
                  <a:schemeClr val="tx1"/>
                </a:solidFill>
                <a:latin typeface="Meiryo UI" panose="020B0604030504040204" pitchFamily="50" charset="-128"/>
                <a:ea typeface="Meiryo UI" panose="020B0604030504040204" pitchFamily="50" charset="-128"/>
              </a:rPr>
              <a:t>教職大学院派遣開始</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95" name="大かっこ 94"/>
          <p:cNvSpPr/>
          <p:nvPr/>
        </p:nvSpPr>
        <p:spPr>
          <a:xfrm>
            <a:off x="8025363" y="4285712"/>
            <a:ext cx="966872" cy="42422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大阪市総合教育センターの設置</a:t>
            </a:r>
            <a:endParaRPr lang="en-US" altLang="ja-JP" sz="738" dirty="0">
              <a:solidFill>
                <a:schemeClr val="tx1"/>
              </a:solidFill>
              <a:latin typeface="Meiryo UI" panose="020B0604030504040204" pitchFamily="50" charset="-128"/>
              <a:ea typeface="Meiryo UI" panose="020B0604030504040204" pitchFamily="50" charset="-128"/>
            </a:endParaRPr>
          </a:p>
          <a:p>
            <a:pPr algn="ctr"/>
            <a:r>
              <a:rPr lang="zh-TW" altLang="en-US" sz="738" dirty="0">
                <a:solidFill>
                  <a:schemeClr val="tx1"/>
                </a:solidFill>
                <a:latin typeface="Meiryo UI" panose="020B0604030504040204" pitchFamily="50" charset="-128"/>
                <a:ea typeface="Meiryo UI" panose="020B0604030504040204" pitchFamily="50" charset="-128"/>
              </a:rPr>
              <a:t>（</a:t>
            </a:r>
            <a:r>
              <a:rPr lang="en-US" altLang="ja-JP" sz="738" dirty="0">
                <a:solidFill>
                  <a:schemeClr val="tx1"/>
                </a:solidFill>
                <a:latin typeface="Meiryo UI" panose="020B0604030504040204" pitchFamily="50" charset="-128"/>
                <a:ea typeface="Meiryo UI" panose="020B0604030504040204" pitchFamily="50" charset="-128"/>
              </a:rPr>
              <a:t>2024</a:t>
            </a:r>
            <a:r>
              <a:rPr lang="zh-TW" altLang="en-US" sz="738" dirty="0">
                <a:solidFill>
                  <a:schemeClr val="tx1"/>
                </a:solidFill>
                <a:latin typeface="Meiryo UI" panose="020B0604030504040204" pitchFamily="50" charset="-128"/>
                <a:ea typeface="Meiryo UI" panose="020B0604030504040204" pitchFamily="50" charset="-128"/>
              </a:rPr>
              <a:t>年度開設予定）</a:t>
            </a:r>
            <a:endParaRPr lang="en-US" altLang="ja-JP" sz="738" dirty="0">
              <a:solidFill>
                <a:schemeClr val="tx1"/>
              </a:solidFill>
              <a:latin typeface="Meiryo UI" panose="020B0604030504040204" pitchFamily="50" charset="-128"/>
              <a:ea typeface="Meiryo UI" panose="020B0604030504040204" pitchFamily="50" charset="-128"/>
            </a:endParaRPr>
          </a:p>
        </p:txBody>
      </p:sp>
      <p:cxnSp>
        <p:nvCxnSpPr>
          <p:cNvPr id="96" name="直線矢印コネクタ 95"/>
          <p:cNvCxnSpPr/>
          <p:nvPr/>
        </p:nvCxnSpPr>
        <p:spPr>
          <a:xfrm flipV="1">
            <a:off x="8766876" y="4860339"/>
            <a:ext cx="225359" cy="0"/>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cxnSp>
        <p:nvCxnSpPr>
          <p:cNvPr id="97" name="直線コネクタ 96"/>
          <p:cNvCxnSpPr/>
          <p:nvPr/>
        </p:nvCxnSpPr>
        <p:spPr>
          <a:xfrm>
            <a:off x="881512" y="4860339"/>
            <a:ext cx="7757663"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98" name="角丸四角形 97"/>
          <p:cNvSpPr/>
          <p:nvPr/>
        </p:nvSpPr>
        <p:spPr>
          <a:xfrm>
            <a:off x="421503" y="4657203"/>
            <a:ext cx="432000" cy="992883"/>
          </a:xfrm>
          <a:prstGeom prst="roundRect">
            <a:avLst/>
          </a:prstGeom>
          <a:gradFill>
            <a:gsLst>
              <a:gs pos="0">
                <a:srgbClr val="0070C0"/>
              </a:gs>
              <a:gs pos="50000">
                <a:schemeClr val="accent5"/>
              </a:gs>
              <a:gs pos="100000">
                <a:srgbClr val="0070C0"/>
              </a:gs>
            </a:gsLst>
          </a:gradFill>
          <a:ln>
            <a:solidFill>
              <a:srgbClr val="0070C0"/>
            </a:solidFill>
          </a:ln>
        </p:spPr>
        <p:style>
          <a:lnRef idx="1">
            <a:schemeClr val="accent2"/>
          </a:lnRef>
          <a:fillRef idx="2">
            <a:schemeClr val="accent2"/>
          </a:fillRef>
          <a:effectRef idx="1">
            <a:schemeClr val="accent2"/>
          </a:effectRef>
          <a:fontRef idx="minor">
            <a:schemeClr val="dk1"/>
          </a:fontRef>
        </p:style>
        <p:txBody>
          <a:bodyPr lIns="33231" tIns="0" rIns="33231" bIns="0" rtlCol="0" anchor="ctr"/>
          <a:lstStyle/>
          <a:p>
            <a:pPr algn="ctr"/>
            <a:r>
              <a:rPr lang="en-US" altLang="ja-JP" sz="831" dirty="0">
                <a:solidFill>
                  <a:schemeClr val="bg1"/>
                </a:solidFill>
                <a:ea typeface="Meiryo UI" panose="020B0604030504040204" pitchFamily="50" charset="-128"/>
              </a:rPr>
              <a:t>【</a:t>
            </a:r>
            <a:r>
              <a:rPr lang="ja-JP" altLang="en-US" sz="831" dirty="0">
                <a:solidFill>
                  <a:schemeClr val="bg1"/>
                </a:solidFill>
                <a:ea typeface="Meiryo UI" panose="020B0604030504040204" pitchFamily="50" charset="-128"/>
              </a:rPr>
              <a:t>市</a:t>
            </a:r>
            <a:r>
              <a:rPr lang="en-US" altLang="ja-JP" sz="831" dirty="0">
                <a:solidFill>
                  <a:schemeClr val="bg1"/>
                </a:solidFill>
                <a:ea typeface="Meiryo UI" panose="020B0604030504040204" pitchFamily="50" charset="-128"/>
              </a:rPr>
              <a:t>】</a:t>
            </a:r>
          </a:p>
          <a:p>
            <a:pPr algn="ctr"/>
            <a:r>
              <a:rPr lang="ja-JP" altLang="en-US" sz="831" dirty="0">
                <a:solidFill>
                  <a:schemeClr val="bg1"/>
                </a:solidFill>
                <a:ea typeface="Meiryo UI" panose="020B0604030504040204" pitchFamily="50" charset="-128"/>
              </a:rPr>
              <a:t>総合的読解力育成カリキュラム</a:t>
            </a:r>
            <a:endParaRPr lang="en-US" altLang="ja-JP" sz="831" dirty="0">
              <a:solidFill>
                <a:schemeClr val="bg1"/>
              </a:solidFill>
              <a:ea typeface="Meiryo UI" panose="020B0604030504040204" pitchFamily="50" charset="-128"/>
            </a:endParaRPr>
          </a:p>
        </p:txBody>
      </p:sp>
      <p:sp>
        <p:nvSpPr>
          <p:cNvPr id="99" name="フローチャート: 結合子 98"/>
          <p:cNvSpPr>
            <a:spLocks noChangeAspect="1"/>
          </p:cNvSpPr>
          <p:nvPr/>
        </p:nvSpPr>
        <p:spPr>
          <a:xfrm>
            <a:off x="8667184" y="4810493"/>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dirty="0"/>
          </a:p>
        </p:txBody>
      </p:sp>
      <p:sp>
        <p:nvSpPr>
          <p:cNvPr id="101" name="大かっこ 100"/>
          <p:cNvSpPr/>
          <p:nvPr/>
        </p:nvSpPr>
        <p:spPr>
          <a:xfrm>
            <a:off x="8528373" y="4984292"/>
            <a:ext cx="463862" cy="67241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「総合的読解力育成カリキュラム」開発</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102" name="フローチャート: 結合子 50"/>
          <p:cNvSpPr>
            <a:spLocks noChangeAspect="1"/>
          </p:cNvSpPr>
          <p:nvPr/>
        </p:nvSpPr>
        <p:spPr>
          <a:xfrm>
            <a:off x="7090246" y="1240671"/>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dirty="0"/>
          </a:p>
        </p:txBody>
      </p:sp>
      <p:sp>
        <p:nvSpPr>
          <p:cNvPr id="103" name="フローチャート: 結合子 50"/>
          <p:cNvSpPr>
            <a:spLocks noChangeAspect="1"/>
          </p:cNvSpPr>
          <p:nvPr/>
        </p:nvSpPr>
        <p:spPr>
          <a:xfrm>
            <a:off x="7647280" y="1240671"/>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dirty="0"/>
          </a:p>
        </p:txBody>
      </p:sp>
      <p:sp>
        <p:nvSpPr>
          <p:cNvPr id="104" name="フローチャート: 結合子 50"/>
          <p:cNvSpPr>
            <a:spLocks noChangeAspect="1"/>
          </p:cNvSpPr>
          <p:nvPr/>
        </p:nvSpPr>
        <p:spPr>
          <a:xfrm>
            <a:off x="8204314" y="1240671"/>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dirty="0"/>
          </a:p>
        </p:txBody>
      </p:sp>
      <p:cxnSp>
        <p:nvCxnSpPr>
          <p:cNvPr id="49" name="直線コネクタ 48"/>
          <p:cNvCxnSpPr/>
          <p:nvPr/>
        </p:nvCxnSpPr>
        <p:spPr>
          <a:xfrm>
            <a:off x="118053" y="53291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157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2180494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 name="表 72"/>
          <p:cNvGraphicFramePr>
            <a:graphicFrameLocks noGrp="1"/>
          </p:cNvGraphicFramePr>
          <p:nvPr/>
        </p:nvGraphicFramePr>
        <p:xfrm>
          <a:off x="125514" y="552913"/>
          <a:ext cx="8899793" cy="6206105"/>
        </p:xfrm>
        <a:graphic>
          <a:graphicData uri="http://schemas.openxmlformats.org/drawingml/2006/table">
            <a:tbl>
              <a:tblPr firstRow="1" bandRow="1">
                <a:tableStyleId>{5940675A-B579-460E-94D1-54222C63F5DA}</a:tableStyleId>
              </a:tblPr>
              <a:tblGrid>
                <a:gridCol w="231580">
                  <a:extLst>
                    <a:ext uri="{9D8B030D-6E8A-4147-A177-3AD203B41FA5}">
                      <a16:colId xmlns:a16="http://schemas.microsoft.com/office/drawing/2014/main" val="20000"/>
                    </a:ext>
                  </a:extLst>
                </a:gridCol>
                <a:gridCol w="511094">
                  <a:extLst>
                    <a:ext uri="{9D8B030D-6E8A-4147-A177-3AD203B41FA5}">
                      <a16:colId xmlns:a16="http://schemas.microsoft.com/office/drawing/2014/main" val="20001"/>
                    </a:ext>
                  </a:extLst>
                </a:gridCol>
                <a:gridCol w="495541">
                  <a:extLst>
                    <a:ext uri="{9D8B030D-6E8A-4147-A177-3AD203B41FA5}">
                      <a16:colId xmlns:a16="http://schemas.microsoft.com/office/drawing/2014/main" val="20002"/>
                    </a:ext>
                  </a:extLst>
                </a:gridCol>
                <a:gridCol w="541456">
                  <a:extLst>
                    <a:ext uri="{9D8B030D-6E8A-4147-A177-3AD203B41FA5}">
                      <a16:colId xmlns:a16="http://schemas.microsoft.com/office/drawing/2014/main" val="20003"/>
                    </a:ext>
                  </a:extLst>
                </a:gridCol>
                <a:gridCol w="541456">
                  <a:extLst>
                    <a:ext uri="{9D8B030D-6E8A-4147-A177-3AD203B41FA5}">
                      <a16:colId xmlns:a16="http://schemas.microsoft.com/office/drawing/2014/main" val="20004"/>
                    </a:ext>
                  </a:extLst>
                </a:gridCol>
                <a:gridCol w="550955">
                  <a:extLst>
                    <a:ext uri="{9D8B030D-6E8A-4147-A177-3AD203B41FA5}">
                      <a16:colId xmlns:a16="http://schemas.microsoft.com/office/drawing/2014/main" val="20005"/>
                    </a:ext>
                  </a:extLst>
                </a:gridCol>
                <a:gridCol w="541456">
                  <a:extLst>
                    <a:ext uri="{9D8B030D-6E8A-4147-A177-3AD203B41FA5}">
                      <a16:colId xmlns:a16="http://schemas.microsoft.com/office/drawing/2014/main" val="20006"/>
                    </a:ext>
                  </a:extLst>
                </a:gridCol>
                <a:gridCol w="512958">
                  <a:extLst>
                    <a:ext uri="{9D8B030D-6E8A-4147-A177-3AD203B41FA5}">
                      <a16:colId xmlns:a16="http://schemas.microsoft.com/office/drawing/2014/main" val="20007"/>
                    </a:ext>
                  </a:extLst>
                </a:gridCol>
                <a:gridCol w="550955">
                  <a:extLst>
                    <a:ext uri="{9D8B030D-6E8A-4147-A177-3AD203B41FA5}">
                      <a16:colId xmlns:a16="http://schemas.microsoft.com/office/drawing/2014/main" val="20008"/>
                    </a:ext>
                  </a:extLst>
                </a:gridCol>
                <a:gridCol w="522457">
                  <a:extLst>
                    <a:ext uri="{9D8B030D-6E8A-4147-A177-3AD203B41FA5}">
                      <a16:colId xmlns:a16="http://schemas.microsoft.com/office/drawing/2014/main" val="20009"/>
                    </a:ext>
                  </a:extLst>
                </a:gridCol>
                <a:gridCol w="531957">
                  <a:extLst>
                    <a:ext uri="{9D8B030D-6E8A-4147-A177-3AD203B41FA5}">
                      <a16:colId xmlns:a16="http://schemas.microsoft.com/office/drawing/2014/main" val="20010"/>
                    </a:ext>
                  </a:extLst>
                </a:gridCol>
                <a:gridCol w="550955">
                  <a:extLst>
                    <a:ext uri="{9D8B030D-6E8A-4147-A177-3AD203B41FA5}">
                      <a16:colId xmlns:a16="http://schemas.microsoft.com/office/drawing/2014/main" val="20011"/>
                    </a:ext>
                  </a:extLst>
                </a:gridCol>
                <a:gridCol w="571769">
                  <a:extLst>
                    <a:ext uri="{9D8B030D-6E8A-4147-A177-3AD203B41FA5}">
                      <a16:colId xmlns:a16="http://schemas.microsoft.com/office/drawing/2014/main" val="3133547978"/>
                    </a:ext>
                  </a:extLst>
                </a:gridCol>
                <a:gridCol w="593073">
                  <a:extLst>
                    <a:ext uri="{9D8B030D-6E8A-4147-A177-3AD203B41FA5}">
                      <a16:colId xmlns:a16="http://schemas.microsoft.com/office/drawing/2014/main" val="2079521887"/>
                    </a:ext>
                  </a:extLst>
                </a:gridCol>
                <a:gridCol w="550710">
                  <a:extLst>
                    <a:ext uri="{9D8B030D-6E8A-4147-A177-3AD203B41FA5}">
                      <a16:colId xmlns:a16="http://schemas.microsoft.com/office/drawing/2014/main" val="3605861477"/>
                    </a:ext>
                  </a:extLst>
                </a:gridCol>
                <a:gridCol w="554763">
                  <a:extLst>
                    <a:ext uri="{9D8B030D-6E8A-4147-A177-3AD203B41FA5}">
                      <a16:colId xmlns:a16="http://schemas.microsoft.com/office/drawing/2014/main" val="4043263946"/>
                    </a:ext>
                  </a:extLst>
                </a:gridCol>
                <a:gridCol w="546658">
                  <a:extLst>
                    <a:ext uri="{9D8B030D-6E8A-4147-A177-3AD203B41FA5}">
                      <a16:colId xmlns:a16="http://schemas.microsoft.com/office/drawing/2014/main" val="2030744455"/>
                    </a:ext>
                  </a:extLst>
                </a:gridCol>
              </a:tblGrid>
              <a:tr h="322877">
                <a:tc>
                  <a:txBody>
                    <a:bodyPr/>
                    <a:lstStyle/>
                    <a:p>
                      <a:pPr algn="ctr"/>
                      <a:endParaRPr kumimoji="1" lang="ja-JP" altLang="en-US" sz="1700" dirty="0">
                        <a:ea typeface="Meiryo UI" panose="020B0604030504040204" pitchFamily="50" charset="-128"/>
                      </a:endParaRPr>
                    </a:p>
                  </a:txBody>
                  <a:tcPr marT="42203" marB="42203" vert="eaVert"/>
                </a:tc>
                <a:tc>
                  <a:txBody>
                    <a:bodyPr/>
                    <a:lstStyle/>
                    <a:p>
                      <a:pPr algn="ctr"/>
                      <a:r>
                        <a:rPr kumimoji="1" lang="ja-JP" altLang="en-US" sz="1050" dirty="0">
                          <a:solidFill>
                            <a:schemeClr val="bg1"/>
                          </a:solidFill>
                          <a:ea typeface="Meiryo UI" panose="020B0604030504040204" pitchFamily="50" charset="-128"/>
                        </a:rPr>
                        <a:t>年度</a:t>
                      </a: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2008</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2009</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2010</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2011</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2012</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2013</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2014</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2015</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2016</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2017</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2018</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2019</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2020</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2021</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2022</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extLst>
                  <a:ext uri="{0D108BD9-81ED-4DB2-BD59-A6C34878D82A}">
                    <a16:rowId xmlns:a16="http://schemas.microsoft.com/office/drawing/2014/main" val="10000"/>
                  </a:ext>
                </a:extLst>
              </a:tr>
              <a:tr h="5883228">
                <a:tc>
                  <a:txBody>
                    <a:bodyPr/>
                    <a:lstStyle/>
                    <a:p>
                      <a:pPr algn="ctr"/>
                      <a:r>
                        <a:rPr kumimoji="1" lang="ja-JP" altLang="en-US" sz="1500" dirty="0">
                          <a:ea typeface="Meiryo UI" panose="020B0604030504040204" pitchFamily="50" charset="-128"/>
                        </a:rPr>
                        <a:t>高等学校</a:t>
                      </a:r>
                    </a:p>
                  </a:txBody>
                  <a:tcPr marT="42203" marB="42203" vert="eaVert" anchor="ctr"/>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noFill/>
                  </a:tcPr>
                </a:tc>
                <a:tc>
                  <a:txBody>
                    <a:bodyPr/>
                    <a:lstStyle/>
                    <a:p>
                      <a:endParaRPr kumimoji="1" lang="ja-JP" altLang="en-US" sz="1700" dirty="0">
                        <a:ea typeface="Meiryo UI" panose="020B0604030504040204" pitchFamily="50" charset="-128"/>
                      </a:endParaRPr>
                    </a:p>
                  </a:txBody>
                  <a:tcPr marT="42203" marB="42203">
                    <a:noFill/>
                  </a:tcPr>
                </a:tc>
                <a:tc>
                  <a:txBody>
                    <a:bodyPr/>
                    <a:lstStyle/>
                    <a:p>
                      <a:endParaRPr kumimoji="1" lang="ja-JP" altLang="en-US" sz="1700" dirty="0">
                        <a:ea typeface="Meiryo UI" panose="020B0604030504040204" pitchFamily="50" charset="-128"/>
                      </a:endParaRPr>
                    </a:p>
                  </a:txBody>
                  <a:tcPr marT="42203" marB="42203">
                    <a:noFill/>
                  </a:tcPr>
                </a:tc>
                <a:tc>
                  <a:txBody>
                    <a:bodyPr/>
                    <a:lstStyle/>
                    <a:p>
                      <a:endParaRPr kumimoji="1" lang="ja-JP" altLang="en-US" sz="1700" dirty="0">
                        <a:ea typeface="Meiryo UI" panose="020B0604030504040204" pitchFamily="50" charset="-128"/>
                      </a:endParaRPr>
                    </a:p>
                  </a:txBody>
                  <a:tcPr marT="42203" marB="42203">
                    <a:noFill/>
                  </a:tcPr>
                </a:tc>
                <a:tc>
                  <a:txBody>
                    <a:bodyPr/>
                    <a:lstStyle/>
                    <a:p>
                      <a:pPr algn="l"/>
                      <a:endParaRPr kumimoji="1" lang="ja-JP" altLang="en-US" sz="1700" dirty="0">
                        <a:ea typeface="Meiryo UI" panose="020B0604030504040204" pitchFamily="50" charset="-128"/>
                      </a:endParaRPr>
                    </a:p>
                  </a:txBody>
                  <a:tcPr marT="42203" marB="42203">
                    <a:noFill/>
                  </a:tcPr>
                </a:tc>
                <a:extLst>
                  <a:ext uri="{0D108BD9-81ED-4DB2-BD59-A6C34878D82A}">
                    <a16:rowId xmlns:a16="http://schemas.microsoft.com/office/drawing/2014/main" val="206729628"/>
                  </a:ext>
                </a:extLst>
              </a:tr>
            </a:tbl>
          </a:graphicData>
        </a:graphic>
      </p:graphicFrame>
      <p:sp>
        <p:nvSpPr>
          <p:cNvPr id="20" name="タイトル 1"/>
          <p:cNvSpPr txBox="1">
            <a:spLocks/>
          </p:cNvSpPr>
          <p:nvPr/>
        </p:nvSpPr>
        <p:spPr>
          <a:xfrm>
            <a:off x="13855" y="210782"/>
            <a:ext cx="4353609" cy="332345"/>
          </a:xfrm>
          <a:prstGeom prst="rect">
            <a:avLst/>
          </a:prstGeom>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４　主な改革取組</a:t>
            </a:r>
            <a:r>
              <a:rPr lang="ja-JP" altLang="en-US" sz="1846" dirty="0">
                <a:solidFill>
                  <a:prstClr val="black"/>
                </a:solidFill>
                <a:latin typeface="Meiryo UI" panose="020B0604030504040204" pitchFamily="50" charset="-128"/>
                <a:ea typeface="Meiryo UI" panose="020B0604030504040204" pitchFamily="50" charset="-128"/>
              </a:rPr>
              <a:t>経過（</a:t>
            </a:r>
            <a:r>
              <a:rPr lang="en-US" altLang="ja-JP" sz="1846" dirty="0">
                <a:solidFill>
                  <a:prstClr val="black"/>
                </a:solidFill>
                <a:latin typeface="Meiryo UI" panose="020B0604030504040204" pitchFamily="50" charset="-128"/>
                <a:ea typeface="Meiryo UI" panose="020B0604030504040204" pitchFamily="50" charset="-128"/>
              </a:rPr>
              <a:t>※</a:t>
            </a:r>
            <a:r>
              <a:rPr lang="ja-JP" altLang="en-US" sz="1846" dirty="0">
                <a:solidFill>
                  <a:prstClr val="black"/>
                </a:solidFill>
                <a:latin typeface="Meiryo UI" panose="020B0604030504040204" pitchFamily="50" charset="-128"/>
                <a:ea typeface="Meiryo UI" panose="020B0604030504040204" pitchFamily="50" charset="-128"/>
              </a:rPr>
              <a:t>再掲）</a:t>
            </a:r>
          </a:p>
        </p:txBody>
      </p:sp>
      <p:cxnSp>
        <p:nvCxnSpPr>
          <p:cNvPr id="23" name="直線矢印コネクタ 22"/>
          <p:cNvCxnSpPr/>
          <p:nvPr/>
        </p:nvCxnSpPr>
        <p:spPr>
          <a:xfrm>
            <a:off x="4037583" y="4146040"/>
            <a:ext cx="4955407" cy="0"/>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cxnSp>
        <p:nvCxnSpPr>
          <p:cNvPr id="25" name="直線コネクタ 24"/>
          <p:cNvCxnSpPr>
            <a:cxnSpLocks/>
            <a:stCxn id="32" idx="3"/>
          </p:cNvCxnSpPr>
          <p:nvPr/>
        </p:nvCxnSpPr>
        <p:spPr>
          <a:xfrm>
            <a:off x="815447" y="4143664"/>
            <a:ext cx="5208100" cy="2949"/>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26" name="フローチャート: 結合子 50"/>
          <p:cNvSpPr>
            <a:spLocks noChangeAspect="1"/>
          </p:cNvSpPr>
          <p:nvPr/>
        </p:nvSpPr>
        <p:spPr>
          <a:xfrm>
            <a:off x="4230935" y="4092039"/>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2" name="角丸四角形 31"/>
          <p:cNvSpPr/>
          <p:nvPr/>
        </p:nvSpPr>
        <p:spPr>
          <a:xfrm>
            <a:off x="386929" y="3799567"/>
            <a:ext cx="428518" cy="688193"/>
          </a:xfrm>
          <a:prstGeom prst="roundRect">
            <a:avLst/>
          </a:prstGeom>
        </p:spPr>
        <p:style>
          <a:lnRef idx="1">
            <a:schemeClr val="accent2"/>
          </a:lnRef>
          <a:fillRef idx="2">
            <a:schemeClr val="accent2"/>
          </a:fillRef>
          <a:effectRef idx="1">
            <a:schemeClr val="accent2"/>
          </a:effectRef>
          <a:fontRef idx="minor">
            <a:schemeClr val="dk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府</a:t>
            </a:r>
            <a:r>
              <a:rPr kumimoji="1" lang="en-US" altLang="ja-JP"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高校入試</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改革</a:t>
            </a:r>
          </a:p>
        </p:txBody>
      </p:sp>
      <p:sp>
        <p:nvSpPr>
          <p:cNvPr id="33" name="大かっこ 32"/>
          <p:cNvSpPr/>
          <p:nvPr/>
        </p:nvSpPr>
        <p:spPr>
          <a:xfrm>
            <a:off x="4074517" y="4279994"/>
            <a:ext cx="522436" cy="47655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学区撤廃</a:t>
            </a:r>
          </a:p>
        </p:txBody>
      </p:sp>
      <p:sp>
        <p:nvSpPr>
          <p:cNvPr id="35" name="フローチャート: 結合子 50"/>
          <p:cNvSpPr>
            <a:spLocks noChangeAspect="1"/>
          </p:cNvSpPr>
          <p:nvPr/>
        </p:nvSpPr>
        <p:spPr>
          <a:xfrm>
            <a:off x="5314692" y="408966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7" name="大かっこ 36"/>
          <p:cNvSpPr/>
          <p:nvPr/>
        </p:nvSpPr>
        <p:spPr>
          <a:xfrm>
            <a:off x="5113126" y="4260688"/>
            <a:ext cx="525594" cy="92137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絶対評価導入及び</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府内統一ルールによる評価の公平性担保等</a:t>
            </a:r>
          </a:p>
        </p:txBody>
      </p:sp>
      <p:sp>
        <p:nvSpPr>
          <p:cNvPr id="40" name="フローチャート: 結合子 50"/>
          <p:cNvSpPr>
            <a:spLocks noChangeAspect="1"/>
          </p:cNvSpPr>
          <p:nvPr/>
        </p:nvSpPr>
        <p:spPr>
          <a:xfrm>
            <a:off x="5848345" y="409092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1" name="大かっこ 40"/>
          <p:cNvSpPr/>
          <p:nvPr/>
        </p:nvSpPr>
        <p:spPr>
          <a:xfrm>
            <a:off x="5670103" y="4271331"/>
            <a:ext cx="516540" cy="49259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英語入試</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改革</a:t>
            </a:r>
          </a:p>
        </p:txBody>
      </p:sp>
      <p:cxnSp>
        <p:nvCxnSpPr>
          <p:cNvPr id="39" name="直線矢印コネクタ 38"/>
          <p:cNvCxnSpPr/>
          <p:nvPr/>
        </p:nvCxnSpPr>
        <p:spPr>
          <a:xfrm>
            <a:off x="2443298" y="1001746"/>
            <a:ext cx="6575187" cy="2852"/>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cxnSp>
        <p:nvCxnSpPr>
          <p:cNvPr id="42" name="直線コネクタ 41"/>
          <p:cNvCxnSpPr/>
          <p:nvPr/>
        </p:nvCxnSpPr>
        <p:spPr>
          <a:xfrm>
            <a:off x="525254" y="1001745"/>
            <a:ext cx="4027706"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49" name="大かっこ 48"/>
          <p:cNvSpPr/>
          <p:nvPr/>
        </p:nvSpPr>
        <p:spPr>
          <a:xfrm>
            <a:off x="2462348" y="1130627"/>
            <a:ext cx="479803" cy="99927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GLHS</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設置文理学科を</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普通科と併置</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0" name="フローチャート: 結合子 50"/>
          <p:cNvSpPr>
            <a:spLocks noChangeAspect="1"/>
          </p:cNvSpPr>
          <p:nvPr/>
        </p:nvSpPr>
        <p:spPr>
          <a:xfrm>
            <a:off x="2639266" y="94745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8" name="角丸四角形 37"/>
          <p:cNvSpPr/>
          <p:nvPr/>
        </p:nvSpPr>
        <p:spPr>
          <a:xfrm>
            <a:off x="386929" y="921623"/>
            <a:ext cx="428518" cy="705681"/>
          </a:xfrm>
          <a:prstGeom prst="roundRect">
            <a:avLst/>
          </a:prstGeom>
        </p:spPr>
        <p:style>
          <a:lnRef idx="1">
            <a:schemeClr val="accent2"/>
          </a:lnRef>
          <a:fillRef idx="2">
            <a:schemeClr val="accent2"/>
          </a:fillRef>
          <a:effectRef idx="1">
            <a:schemeClr val="accent2"/>
          </a:effectRef>
          <a:fontRef idx="minor">
            <a:schemeClr val="dk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府</a:t>
            </a:r>
            <a:r>
              <a:rPr kumimoji="1" lang="en-US" altLang="ja-JP"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特色ある</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学校づくり</a:t>
            </a:r>
          </a:p>
        </p:txBody>
      </p:sp>
      <p:sp>
        <p:nvSpPr>
          <p:cNvPr id="58" name="大かっこ 57"/>
          <p:cNvSpPr/>
          <p:nvPr/>
        </p:nvSpPr>
        <p:spPr>
          <a:xfrm>
            <a:off x="5127326" y="1130627"/>
            <a:ext cx="518201" cy="61962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文理学科</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のみの募集</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うち</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9" name="フローチャート: 結合子 50"/>
          <p:cNvSpPr>
            <a:spLocks noChangeAspect="1"/>
          </p:cNvSpPr>
          <p:nvPr/>
        </p:nvSpPr>
        <p:spPr>
          <a:xfrm>
            <a:off x="5337518" y="95145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4" name="大かっこ 63"/>
          <p:cNvSpPr/>
          <p:nvPr/>
        </p:nvSpPr>
        <p:spPr>
          <a:xfrm>
            <a:off x="4598776" y="1812991"/>
            <a:ext cx="506694" cy="50577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iBT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授業開始</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5" name="フローチャート: 結合子 50"/>
          <p:cNvSpPr>
            <a:spLocks noChangeAspect="1"/>
          </p:cNvSpPr>
          <p:nvPr/>
        </p:nvSpPr>
        <p:spPr>
          <a:xfrm>
            <a:off x="4750524" y="953708"/>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7" name="大かっこ 66"/>
          <p:cNvSpPr/>
          <p:nvPr/>
        </p:nvSpPr>
        <p:spPr>
          <a:xfrm>
            <a:off x="5147251" y="1823601"/>
            <a:ext cx="498276" cy="64098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iBT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授業開始</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校に</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拡大</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5" name="角丸四角形 44"/>
          <p:cNvSpPr/>
          <p:nvPr/>
        </p:nvSpPr>
        <p:spPr>
          <a:xfrm>
            <a:off x="386929" y="2252863"/>
            <a:ext cx="428518" cy="990590"/>
          </a:xfrm>
          <a:prstGeom prst="roundRect">
            <a:avLst/>
          </a:prstGeom>
        </p:spPr>
        <p:style>
          <a:lnRef idx="1">
            <a:schemeClr val="accent2"/>
          </a:lnRef>
          <a:fillRef idx="2">
            <a:schemeClr val="accent2"/>
          </a:fillRef>
          <a:effectRef idx="1">
            <a:schemeClr val="accent2"/>
          </a:effectRef>
          <a:fontRef idx="minor">
            <a:schemeClr val="dk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府</a:t>
            </a:r>
            <a:r>
              <a:rPr kumimoji="1" lang="en-US" altLang="ja-JP"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府立高校の</a:t>
            </a:r>
            <a:r>
              <a:rPr kumimoji="1" lang="en-US" altLang="ja-JP"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ICT</a:t>
            </a:r>
            <a:r>
              <a:rPr lang="ja-JP" altLang="en-US" sz="900" dirty="0">
                <a:solidFill>
                  <a:prstClr val="black"/>
                </a:solidFill>
                <a:latin typeface="Calibri" panose="020F0502020204030204"/>
                <a:ea typeface="Meiryo UI" panose="020B0604030504040204" pitchFamily="50" charset="-128"/>
              </a:rPr>
              <a:t>環境整備</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endParaRPr>
          </a:p>
        </p:txBody>
      </p:sp>
      <p:sp>
        <p:nvSpPr>
          <p:cNvPr id="46" name="大かっこ 45"/>
          <p:cNvSpPr/>
          <p:nvPr/>
        </p:nvSpPr>
        <p:spPr>
          <a:xfrm>
            <a:off x="7390885" y="2833600"/>
            <a:ext cx="479803" cy="99927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府立高校の普通教室等の無線</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LAN</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環境の整備</a:t>
            </a:r>
          </a:p>
        </p:txBody>
      </p:sp>
      <p:sp>
        <p:nvSpPr>
          <p:cNvPr id="47" name="大かっこ 46"/>
          <p:cNvSpPr/>
          <p:nvPr/>
        </p:nvSpPr>
        <p:spPr>
          <a:xfrm>
            <a:off x="7927527" y="2833600"/>
            <a:ext cx="479803" cy="99927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府立高校の生徒１人１台端末の配備</a:t>
            </a:r>
          </a:p>
        </p:txBody>
      </p:sp>
      <p:sp>
        <p:nvSpPr>
          <p:cNvPr id="53" name="大かっこ 52"/>
          <p:cNvSpPr/>
          <p:nvPr/>
        </p:nvSpPr>
        <p:spPr>
          <a:xfrm>
            <a:off x="8467622" y="2833600"/>
            <a:ext cx="503025" cy="113511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府立高校</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校の普通教室に電子黒板機能付きプロジェクタ等を整備予定</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(2023.3)</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66" name="直線矢印コネクタ 65"/>
          <p:cNvCxnSpPr/>
          <p:nvPr/>
        </p:nvCxnSpPr>
        <p:spPr>
          <a:xfrm>
            <a:off x="7372076" y="2555694"/>
            <a:ext cx="1621079" cy="0"/>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cxnSp>
        <p:nvCxnSpPr>
          <p:cNvPr id="74" name="直線コネクタ 73"/>
          <p:cNvCxnSpPr/>
          <p:nvPr/>
        </p:nvCxnSpPr>
        <p:spPr>
          <a:xfrm flipV="1">
            <a:off x="865586" y="2555694"/>
            <a:ext cx="6794012" cy="4877"/>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31" name="大かっこ 30"/>
          <p:cNvSpPr/>
          <p:nvPr/>
        </p:nvSpPr>
        <p:spPr>
          <a:xfrm>
            <a:off x="6199926" y="1106877"/>
            <a:ext cx="518201" cy="102302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文理学科</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のみの募集</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校すべてに拡大</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3" name="大かっこ 42"/>
          <p:cNvSpPr/>
          <p:nvPr/>
        </p:nvSpPr>
        <p:spPr>
          <a:xfrm>
            <a:off x="8460272" y="1102913"/>
            <a:ext cx="510375" cy="710078"/>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大阪市立高等学校</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校を府に移管</a:t>
            </a:r>
          </a:p>
        </p:txBody>
      </p:sp>
      <p:sp>
        <p:nvSpPr>
          <p:cNvPr id="34" name="大かっこ 33"/>
          <p:cNvSpPr/>
          <p:nvPr/>
        </p:nvSpPr>
        <p:spPr>
          <a:xfrm>
            <a:off x="6234213" y="4260688"/>
            <a:ext cx="516540" cy="49259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追検査</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導入</a:t>
            </a:r>
          </a:p>
        </p:txBody>
      </p:sp>
      <p:sp>
        <p:nvSpPr>
          <p:cNvPr id="48" name="フローチャート: 結合子 50"/>
          <p:cNvSpPr>
            <a:spLocks noChangeAspect="1"/>
          </p:cNvSpPr>
          <p:nvPr/>
        </p:nvSpPr>
        <p:spPr>
          <a:xfrm>
            <a:off x="6404318" y="95145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1" name="フローチャート: 結合子 50"/>
          <p:cNvSpPr>
            <a:spLocks noChangeAspect="1"/>
          </p:cNvSpPr>
          <p:nvPr/>
        </p:nvSpPr>
        <p:spPr>
          <a:xfrm>
            <a:off x="8652218" y="95145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2" name="フローチャート: 結合子 51"/>
          <p:cNvSpPr>
            <a:spLocks noChangeAspect="1"/>
          </p:cNvSpPr>
          <p:nvPr/>
        </p:nvSpPr>
        <p:spPr>
          <a:xfrm>
            <a:off x="8652217" y="248183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4" name="フローチャート: 結合子 53"/>
          <p:cNvSpPr>
            <a:spLocks noChangeAspect="1"/>
          </p:cNvSpPr>
          <p:nvPr/>
        </p:nvSpPr>
        <p:spPr>
          <a:xfrm>
            <a:off x="8080717" y="248183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5" name="フローチャート: 結合子 54"/>
          <p:cNvSpPr>
            <a:spLocks noChangeAspect="1"/>
          </p:cNvSpPr>
          <p:nvPr/>
        </p:nvSpPr>
        <p:spPr>
          <a:xfrm>
            <a:off x="7547317" y="248183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6" name="フローチャート: 結合子 50"/>
          <p:cNvSpPr>
            <a:spLocks noChangeAspect="1"/>
          </p:cNvSpPr>
          <p:nvPr/>
        </p:nvSpPr>
        <p:spPr>
          <a:xfrm>
            <a:off x="6432545" y="409092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cxnSp>
        <p:nvCxnSpPr>
          <p:cNvPr id="60" name="直線コネクタ 59">
            <a:extLst>
              <a:ext uri="{FF2B5EF4-FFF2-40B4-BE49-F238E27FC236}">
                <a16:creationId xmlns:a16="http://schemas.microsoft.com/office/drawing/2014/main" id="{2C4D800B-F748-4947-9415-FB14DAC803B2}"/>
              </a:ext>
            </a:extLst>
          </p:cNvPr>
          <p:cNvCxnSpPr>
            <a:cxnSpLocks/>
          </p:cNvCxnSpPr>
          <p:nvPr/>
        </p:nvCxnSpPr>
        <p:spPr>
          <a:xfrm>
            <a:off x="797468" y="5350557"/>
            <a:ext cx="1087893" cy="4476"/>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61" name="直線矢印コネクタ 60">
            <a:extLst>
              <a:ext uri="{FF2B5EF4-FFF2-40B4-BE49-F238E27FC236}">
                <a16:creationId xmlns:a16="http://schemas.microsoft.com/office/drawing/2014/main" id="{6AFC259F-AACB-49A5-8FC5-98321E0D697C}"/>
              </a:ext>
            </a:extLst>
          </p:cNvPr>
          <p:cNvCxnSpPr>
            <a:cxnSpLocks/>
          </p:cNvCxnSpPr>
          <p:nvPr/>
        </p:nvCxnSpPr>
        <p:spPr>
          <a:xfrm>
            <a:off x="1910643" y="5350557"/>
            <a:ext cx="7082347" cy="0"/>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70" name="角丸四角形 69"/>
          <p:cNvSpPr/>
          <p:nvPr/>
        </p:nvSpPr>
        <p:spPr>
          <a:xfrm>
            <a:off x="386929" y="5193141"/>
            <a:ext cx="428518" cy="1118549"/>
          </a:xfrm>
          <a:prstGeom prst="roundRect">
            <a:avLst/>
          </a:prstGeom>
        </p:spPr>
        <p:style>
          <a:lnRef idx="1">
            <a:schemeClr val="accent2"/>
          </a:lnRef>
          <a:fillRef idx="2">
            <a:schemeClr val="accent2"/>
          </a:fillRef>
          <a:effectRef idx="1">
            <a:schemeClr val="accent2"/>
          </a:effectRef>
          <a:fontRef idx="minor">
            <a:schemeClr val="dk1"/>
          </a:fontRef>
        </p:style>
        <p:txBody>
          <a:bodyPr lIns="36000" tIns="0" rIns="36000" bIns="0" rtlCol="0" anchor="ctr"/>
          <a:lstStyle/>
          <a:p>
            <a:pPr lvl="0" algn="ctr">
              <a:defRPr/>
            </a:pPr>
            <a:r>
              <a:rPr lang="en-US" altLang="ja-JP" sz="900" dirty="0">
                <a:solidFill>
                  <a:prstClr val="black"/>
                </a:solidFill>
                <a:ea typeface="Meiryo UI" panose="020B0604030504040204" pitchFamily="50" charset="-128"/>
              </a:rPr>
              <a:t>【</a:t>
            </a:r>
            <a:r>
              <a:rPr lang="ja-JP" altLang="en-US" sz="900" dirty="0">
                <a:solidFill>
                  <a:prstClr val="black"/>
                </a:solidFill>
                <a:ea typeface="Meiryo UI" panose="020B0604030504040204" pitchFamily="50" charset="-128"/>
              </a:rPr>
              <a:t>府</a:t>
            </a:r>
            <a:r>
              <a:rPr lang="en-US" altLang="ja-JP" sz="900" dirty="0">
                <a:solidFill>
                  <a:prstClr val="black"/>
                </a:solidFill>
                <a:ea typeface="Meiryo UI" panose="020B0604030504040204" pitchFamily="50" charset="-128"/>
              </a:rPr>
              <a:t>】</a:t>
            </a:r>
          </a:p>
          <a:p>
            <a:pPr lvl="0" algn="ctr">
              <a:defRPr/>
            </a:pPr>
            <a:r>
              <a:rPr lang="ja-JP" altLang="en-US" sz="900" dirty="0">
                <a:solidFill>
                  <a:prstClr val="black"/>
                </a:solidFill>
                <a:ea typeface="Meiryo UI" panose="020B0604030504040204" pitchFamily="50" charset="-128"/>
              </a:rPr>
              <a:t>私立高校等授業料の無償化</a:t>
            </a:r>
          </a:p>
        </p:txBody>
      </p:sp>
      <p:sp>
        <p:nvSpPr>
          <p:cNvPr id="71" name="大かっこ 70"/>
          <p:cNvSpPr/>
          <p:nvPr/>
        </p:nvSpPr>
        <p:spPr>
          <a:xfrm>
            <a:off x="1911876" y="5446280"/>
            <a:ext cx="503025" cy="1224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lvl="0" algn="ctr">
              <a:defRPr/>
            </a:pPr>
            <a:r>
              <a:rPr lang="ja-JP" altLang="en-US" sz="800" dirty="0">
                <a:solidFill>
                  <a:prstClr val="black"/>
                </a:solidFill>
                <a:latin typeface="Meiryo UI" panose="020B0604030504040204" pitchFamily="50" charset="-128"/>
                <a:ea typeface="Meiryo UI" panose="020B0604030504040204" pitchFamily="50" charset="-128"/>
              </a:rPr>
              <a:t>公私立</a:t>
            </a:r>
          </a:p>
          <a:p>
            <a:pPr lvl="0" algn="ctr">
              <a:defRPr/>
            </a:pPr>
            <a:r>
              <a:rPr lang="ja-JP" altLang="en-US" sz="800" dirty="0">
                <a:solidFill>
                  <a:prstClr val="black"/>
                </a:solidFill>
                <a:latin typeface="Meiryo UI" panose="020B0604030504040204" pitchFamily="50" charset="-128"/>
                <a:ea typeface="Meiryo UI" panose="020B0604030504040204" pitchFamily="50" charset="-128"/>
              </a:rPr>
              <a:t>高校生</a:t>
            </a:r>
          </a:p>
          <a:p>
            <a:pPr lvl="0" algn="ctr">
              <a:defRPr/>
            </a:pPr>
            <a:r>
              <a:rPr lang="ja-JP" altLang="en-US" sz="800" dirty="0">
                <a:solidFill>
                  <a:prstClr val="black"/>
                </a:solidFill>
                <a:latin typeface="Meiryo UI" panose="020B0604030504040204" pitchFamily="50" charset="-128"/>
                <a:ea typeface="Meiryo UI" panose="020B0604030504040204" pitchFamily="50" charset="-128"/>
              </a:rPr>
              <a:t>ｾｰﾌﾃｨﾈｯﾄ</a:t>
            </a:r>
          </a:p>
          <a:p>
            <a:pPr lvl="0" algn="ctr">
              <a:defRPr/>
            </a:pPr>
            <a:r>
              <a:rPr lang="ja-JP" altLang="en-US" sz="800" dirty="0">
                <a:solidFill>
                  <a:prstClr val="black"/>
                </a:solidFill>
                <a:latin typeface="Meiryo UI" panose="020B0604030504040204" pitchFamily="50" charset="-128"/>
                <a:ea typeface="Meiryo UI" panose="020B0604030504040204" pitchFamily="50" charset="-128"/>
              </a:rPr>
              <a:t>（年収</a:t>
            </a:r>
            <a:r>
              <a:rPr lang="en-US" altLang="ja-JP" sz="800" dirty="0">
                <a:solidFill>
                  <a:prstClr val="black"/>
                </a:solidFill>
                <a:latin typeface="Meiryo UI" panose="020B0604030504040204" pitchFamily="50" charset="-128"/>
                <a:ea typeface="Meiryo UI" panose="020B0604030504040204" pitchFamily="50" charset="-128"/>
              </a:rPr>
              <a:t>350</a:t>
            </a:r>
            <a:r>
              <a:rPr lang="ja-JP" altLang="en-US" sz="800" dirty="0">
                <a:solidFill>
                  <a:prstClr val="black"/>
                </a:solidFill>
                <a:latin typeface="Meiryo UI" panose="020B0604030504040204" pitchFamily="50" charset="-128"/>
                <a:ea typeface="Meiryo UI" panose="020B0604030504040204" pitchFamily="50" charset="-128"/>
              </a:rPr>
              <a:t>万円未満世帯）</a:t>
            </a:r>
          </a:p>
        </p:txBody>
      </p:sp>
      <p:sp>
        <p:nvSpPr>
          <p:cNvPr id="72" name="大かっこ 71"/>
          <p:cNvSpPr/>
          <p:nvPr/>
        </p:nvSpPr>
        <p:spPr>
          <a:xfrm>
            <a:off x="2474312" y="5446280"/>
            <a:ext cx="503025" cy="1224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lvl="0" algn="ctr">
              <a:defRPr/>
            </a:pPr>
            <a:r>
              <a:rPr lang="zh-TW" altLang="en-US" sz="800" dirty="0">
                <a:solidFill>
                  <a:prstClr val="black"/>
                </a:solidFill>
                <a:latin typeface="Meiryo UI" panose="020B0604030504040204" pitchFamily="50" charset="-128"/>
                <a:ea typeface="Meiryo UI" panose="020B0604030504040204" pitchFamily="50" charset="-128"/>
              </a:rPr>
              <a:t>私立高校授業料無償化</a:t>
            </a:r>
          </a:p>
          <a:p>
            <a:pPr lvl="0" algn="ctr">
              <a:defRPr/>
            </a:pPr>
            <a:r>
              <a:rPr lang="zh-TW" altLang="en-US" sz="800" dirty="0">
                <a:solidFill>
                  <a:prstClr val="black"/>
                </a:solidFill>
                <a:latin typeface="Meiryo UI" panose="020B0604030504040204" pitchFamily="50" charset="-128"/>
                <a:ea typeface="Meiryo UI" panose="020B0604030504040204" pitchFamily="50" charset="-128"/>
              </a:rPr>
              <a:t>（</a:t>
            </a:r>
            <a:r>
              <a:rPr lang="zh-TW" altLang="en-US" sz="800" dirty="0">
                <a:solidFill>
                  <a:schemeClr val="tx1"/>
                </a:solidFill>
                <a:latin typeface="Meiryo UI" panose="020B0604030504040204" pitchFamily="50" charset="-128"/>
                <a:ea typeface="Meiryo UI" panose="020B0604030504040204" pitchFamily="50" charset="-128"/>
              </a:rPr>
              <a:t>年収</a:t>
            </a:r>
            <a:r>
              <a:rPr lang="en-US" altLang="ja-JP" sz="800" dirty="0">
                <a:solidFill>
                  <a:schemeClr val="tx1"/>
                </a:solidFill>
                <a:latin typeface="Meiryo UI" panose="020B0604030504040204" pitchFamily="50" charset="-128"/>
                <a:ea typeface="Meiryo UI" panose="020B0604030504040204" pitchFamily="50" charset="-128"/>
              </a:rPr>
              <a:t>610</a:t>
            </a:r>
            <a:r>
              <a:rPr lang="zh-TW" altLang="en-US" sz="800" dirty="0">
                <a:solidFill>
                  <a:schemeClr val="tx1"/>
                </a:solidFill>
                <a:latin typeface="Meiryo UI" panose="020B0604030504040204" pitchFamily="50" charset="-128"/>
                <a:ea typeface="Meiryo UI" panose="020B0604030504040204" pitchFamily="50" charset="-128"/>
              </a:rPr>
              <a:t>万円</a:t>
            </a:r>
            <a:r>
              <a:rPr lang="zh-TW" altLang="en-US" sz="800" dirty="0">
                <a:solidFill>
                  <a:prstClr val="black"/>
                </a:solidFill>
                <a:latin typeface="Meiryo UI" panose="020B0604030504040204" pitchFamily="50" charset="-128"/>
                <a:ea typeface="Meiryo UI" panose="020B0604030504040204" pitchFamily="50" charset="-128"/>
              </a:rPr>
              <a:t>未満世帯）</a:t>
            </a:r>
          </a:p>
        </p:txBody>
      </p:sp>
      <p:sp>
        <p:nvSpPr>
          <p:cNvPr id="75" name="大かっこ 74"/>
          <p:cNvSpPr/>
          <p:nvPr/>
        </p:nvSpPr>
        <p:spPr>
          <a:xfrm>
            <a:off x="5129087" y="5446280"/>
            <a:ext cx="503025" cy="121701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lvl="0" algn="ctr">
              <a:defRPr/>
            </a:pPr>
            <a:r>
              <a:rPr lang="zh-TW" altLang="en-US" sz="800" dirty="0">
                <a:solidFill>
                  <a:prstClr val="black"/>
                </a:solidFill>
                <a:latin typeface="Meiryo UI" panose="020B0604030504040204" pitchFamily="50" charset="-128"/>
                <a:ea typeface="Meiryo UI" panose="020B0604030504040204" pitchFamily="50" charset="-128"/>
              </a:rPr>
              <a:t>私立高校授業料無償化制度改正</a:t>
            </a:r>
          </a:p>
          <a:p>
            <a:pPr lvl="0" algn="ctr">
              <a:defRPr/>
            </a:pPr>
            <a:r>
              <a:rPr lang="zh-TW" altLang="en-US" sz="800" dirty="0">
                <a:solidFill>
                  <a:prstClr val="black"/>
                </a:solidFill>
                <a:latin typeface="Meiryo UI" panose="020B0604030504040204" pitchFamily="50" charset="-128"/>
                <a:ea typeface="Meiryo UI" panose="020B0604030504040204" pitchFamily="50" charset="-128"/>
              </a:rPr>
              <a:t>（年収</a:t>
            </a:r>
            <a:r>
              <a:rPr lang="en-US" altLang="ja-JP" sz="800" dirty="0">
                <a:solidFill>
                  <a:schemeClr val="tx1"/>
                </a:solidFill>
                <a:latin typeface="Meiryo UI" panose="020B0604030504040204" pitchFamily="50" charset="-128"/>
                <a:ea typeface="Meiryo UI" panose="020B0604030504040204" pitchFamily="50" charset="-128"/>
              </a:rPr>
              <a:t>590</a:t>
            </a:r>
            <a:r>
              <a:rPr lang="zh-TW" altLang="en-US" sz="800" dirty="0">
                <a:solidFill>
                  <a:schemeClr val="tx1"/>
                </a:solidFill>
                <a:latin typeface="Meiryo UI" panose="020B0604030504040204" pitchFamily="50" charset="-128"/>
                <a:ea typeface="Meiryo UI" panose="020B0604030504040204" pitchFamily="50" charset="-128"/>
              </a:rPr>
              <a:t>万円</a:t>
            </a:r>
            <a:r>
              <a:rPr lang="zh-TW" altLang="en-US" sz="800" dirty="0">
                <a:solidFill>
                  <a:prstClr val="black"/>
                </a:solidFill>
                <a:latin typeface="Meiryo UI" panose="020B0604030504040204" pitchFamily="50" charset="-128"/>
                <a:ea typeface="Meiryo UI" panose="020B0604030504040204" pitchFamily="50" charset="-128"/>
              </a:rPr>
              <a:t>未満世帯）</a:t>
            </a:r>
          </a:p>
        </p:txBody>
      </p:sp>
      <p:sp>
        <p:nvSpPr>
          <p:cNvPr id="76" name="大かっこ 75"/>
          <p:cNvSpPr/>
          <p:nvPr/>
        </p:nvSpPr>
        <p:spPr>
          <a:xfrm>
            <a:off x="6804606" y="5446280"/>
            <a:ext cx="540000" cy="1224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lvl="0" algn="ctr">
              <a:defRPr/>
            </a:pPr>
            <a:r>
              <a:rPr lang="zh-TW" altLang="en-US" sz="800" dirty="0">
                <a:solidFill>
                  <a:schemeClr val="tx1"/>
                </a:solidFill>
                <a:latin typeface="Meiryo UI" panose="020B0604030504040204" pitchFamily="50" charset="-128"/>
                <a:ea typeface="Meiryo UI" panose="020B0604030504040204" pitchFamily="50" charset="-128"/>
              </a:rPr>
              <a:t>私立高校授業料無償化制度改正</a:t>
            </a:r>
          </a:p>
          <a:p>
            <a:pPr lvl="0" algn="ctr">
              <a:defRPr/>
            </a:pPr>
            <a:r>
              <a:rPr lang="zh-TW" altLang="en-US" sz="800" dirty="0">
                <a:solidFill>
                  <a:schemeClr val="tx1"/>
                </a:solidFill>
                <a:latin typeface="Meiryo UI" panose="020B0604030504040204" pitchFamily="50" charset="-128"/>
                <a:ea typeface="Meiryo UI" panose="020B0604030504040204" pitchFamily="50" charset="-128"/>
              </a:rPr>
              <a:t>（年収</a:t>
            </a:r>
            <a:r>
              <a:rPr lang="en-US" altLang="ja-JP" sz="800" dirty="0">
                <a:solidFill>
                  <a:schemeClr val="tx1"/>
                </a:solidFill>
                <a:latin typeface="Meiryo UI" panose="020B0604030504040204" pitchFamily="50" charset="-128"/>
                <a:ea typeface="Meiryo UI" panose="020B0604030504040204" pitchFamily="50" charset="-128"/>
              </a:rPr>
              <a:t>800</a:t>
            </a:r>
            <a:r>
              <a:rPr lang="zh-TW" altLang="en-US" sz="800" dirty="0">
                <a:solidFill>
                  <a:schemeClr val="tx1"/>
                </a:solidFill>
                <a:latin typeface="Meiryo UI" panose="020B0604030504040204" pitchFamily="50" charset="-128"/>
                <a:ea typeface="Meiryo UI" panose="020B0604030504040204" pitchFamily="50" charset="-128"/>
              </a:rPr>
              <a:t>万円未満世帯</a:t>
            </a:r>
            <a:r>
              <a:rPr lang="ja-JP" altLang="en-US" sz="800" dirty="0">
                <a:solidFill>
                  <a:schemeClr val="tx1"/>
                </a:solidFill>
                <a:latin typeface="Meiryo UI" panose="020B0604030504040204" pitchFamily="50" charset="-128"/>
                <a:ea typeface="Meiryo UI" panose="020B0604030504040204" pitchFamily="50" charset="-128"/>
              </a:rPr>
              <a:t>（子ども</a:t>
            </a:r>
            <a:r>
              <a:rPr lang="en-US" altLang="ja-JP" sz="800" dirty="0">
                <a:solidFill>
                  <a:schemeClr val="tx1"/>
                </a:solidFill>
                <a:latin typeface="Meiryo UI" panose="020B0604030504040204" pitchFamily="50" charset="-128"/>
                <a:ea typeface="Meiryo UI" panose="020B0604030504040204" pitchFamily="50" charset="-128"/>
              </a:rPr>
              <a:t>3</a:t>
            </a:r>
            <a:r>
              <a:rPr lang="ja-JP" altLang="en-US" sz="800" dirty="0">
                <a:solidFill>
                  <a:schemeClr val="tx1"/>
                </a:solidFill>
                <a:latin typeface="Meiryo UI" panose="020B0604030504040204" pitchFamily="50" charset="-128"/>
                <a:ea typeface="Meiryo UI" panose="020B0604030504040204" pitchFamily="50" charset="-128"/>
              </a:rPr>
              <a:t>人以上の世帯）</a:t>
            </a:r>
            <a:r>
              <a:rPr lang="zh-TW" altLang="en-US" sz="800" dirty="0">
                <a:solidFill>
                  <a:schemeClr val="tx1"/>
                </a:solidFill>
                <a:latin typeface="Meiryo UI" panose="020B0604030504040204" pitchFamily="50" charset="-128"/>
                <a:ea typeface="Meiryo UI" panose="020B0604030504040204" pitchFamily="50" charset="-128"/>
              </a:rPr>
              <a:t>）</a:t>
            </a:r>
          </a:p>
        </p:txBody>
      </p:sp>
      <p:cxnSp>
        <p:nvCxnSpPr>
          <p:cNvPr id="62" name="直線コネクタ 61"/>
          <p:cNvCxnSpPr/>
          <p:nvPr/>
        </p:nvCxnSpPr>
        <p:spPr>
          <a:xfrm>
            <a:off x="131907" y="51905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7251312" y="1126292"/>
            <a:ext cx="1031051" cy="261610"/>
          </a:xfrm>
          <a:prstGeom prst="rect">
            <a:avLst/>
          </a:prstGeom>
          <a:solidFill>
            <a:srgbClr val="9999FF"/>
          </a:solidFill>
          <a:ln>
            <a:solidFill>
              <a:srgbClr val="9999FF"/>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ja-JP" altLang="en-US" sz="1100" dirty="0">
                <a:latin typeface="Meiryo UI" panose="020B0604030504040204" pitchFamily="50" charset="-128"/>
                <a:ea typeface="Meiryo UI" panose="020B0604030504040204" pitchFamily="50" charset="-128"/>
              </a:rPr>
              <a:t>点</a:t>
            </a:r>
            <a:r>
              <a:rPr lang="ja-JP" altLang="en-US" sz="1100" dirty="0">
                <a:solidFill>
                  <a:schemeClr val="dk1"/>
                </a:solidFill>
                <a:latin typeface="Meiryo UI" panose="020B0604030504040204" pitchFamily="50" charset="-128"/>
                <a:ea typeface="Meiryo UI" panose="020B0604030504040204" pitchFamily="50" charset="-128"/>
              </a:rPr>
              <a:t>線</a:t>
            </a:r>
            <a:r>
              <a:rPr lang="ja-JP" altLang="en-US" sz="1100" b="1" dirty="0">
                <a:solidFill>
                  <a:schemeClr val="dk1"/>
                </a:solidFill>
                <a:ea typeface="Meiryo UI" panose="020B0604030504040204" pitchFamily="50" charset="-128"/>
              </a:rPr>
              <a:t>：</a:t>
            </a:r>
            <a:r>
              <a:rPr lang="ja-JP" altLang="en-US" sz="1100" dirty="0">
                <a:solidFill>
                  <a:schemeClr val="dk1"/>
                </a:solidFill>
                <a:latin typeface="Meiryo UI" panose="020B0604030504040204" pitchFamily="50" charset="-128"/>
                <a:ea typeface="Meiryo UI" panose="020B0604030504040204" pitchFamily="50" charset="-128"/>
              </a:rPr>
              <a:t>未実施</a:t>
            </a:r>
          </a:p>
        </p:txBody>
      </p:sp>
      <p:sp>
        <p:nvSpPr>
          <p:cNvPr id="6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158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6655906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 name="表 72"/>
          <p:cNvGraphicFramePr>
            <a:graphicFrameLocks noGrp="1"/>
          </p:cNvGraphicFramePr>
          <p:nvPr/>
        </p:nvGraphicFramePr>
        <p:xfrm>
          <a:off x="125515" y="552914"/>
          <a:ext cx="8872992" cy="2818247"/>
        </p:xfrm>
        <a:graphic>
          <a:graphicData uri="http://schemas.openxmlformats.org/drawingml/2006/table">
            <a:tbl>
              <a:tblPr firstRow="1" bandRow="1">
                <a:tableStyleId>{5940675A-B579-460E-94D1-54222C63F5DA}</a:tableStyleId>
              </a:tblPr>
              <a:tblGrid>
                <a:gridCol w="230883">
                  <a:extLst>
                    <a:ext uri="{9D8B030D-6E8A-4147-A177-3AD203B41FA5}">
                      <a16:colId xmlns:a16="http://schemas.microsoft.com/office/drawing/2014/main" val="20000"/>
                    </a:ext>
                  </a:extLst>
                </a:gridCol>
                <a:gridCol w="509555">
                  <a:extLst>
                    <a:ext uri="{9D8B030D-6E8A-4147-A177-3AD203B41FA5}">
                      <a16:colId xmlns:a16="http://schemas.microsoft.com/office/drawing/2014/main" val="20001"/>
                    </a:ext>
                  </a:extLst>
                </a:gridCol>
                <a:gridCol w="494049">
                  <a:extLst>
                    <a:ext uri="{9D8B030D-6E8A-4147-A177-3AD203B41FA5}">
                      <a16:colId xmlns:a16="http://schemas.microsoft.com/office/drawing/2014/main" val="20002"/>
                    </a:ext>
                  </a:extLst>
                </a:gridCol>
                <a:gridCol w="539825">
                  <a:extLst>
                    <a:ext uri="{9D8B030D-6E8A-4147-A177-3AD203B41FA5}">
                      <a16:colId xmlns:a16="http://schemas.microsoft.com/office/drawing/2014/main" val="20003"/>
                    </a:ext>
                  </a:extLst>
                </a:gridCol>
                <a:gridCol w="539825">
                  <a:extLst>
                    <a:ext uri="{9D8B030D-6E8A-4147-A177-3AD203B41FA5}">
                      <a16:colId xmlns:a16="http://schemas.microsoft.com/office/drawing/2014/main" val="20004"/>
                    </a:ext>
                  </a:extLst>
                </a:gridCol>
                <a:gridCol w="549296">
                  <a:extLst>
                    <a:ext uri="{9D8B030D-6E8A-4147-A177-3AD203B41FA5}">
                      <a16:colId xmlns:a16="http://schemas.microsoft.com/office/drawing/2014/main" val="20005"/>
                    </a:ext>
                  </a:extLst>
                </a:gridCol>
                <a:gridCol w="497202">
                  <a:extLst>
                    <a:ext uri="{9D8B030D-6E8A-4147-A177-3AD203B41FA5}">
                      <a16:colId xmlns:a16="http://schemas.microsoft.com/office/drawing/2014/main" val="20006"/>
                    </a:ext>
                  </a:extLst>
                </a:gridCol>
                <a:gridCol w="554036">
                  <a:extLst>
                    <a:ext uri="{9D8B030D-6E8A-4147-A177-3AD203B41FA5}">
                      <a16:colId xmlns:a16="http://schemas.microsoft.com/office/drawing/2014/main" val="20007"/>
                    </a:ext>
                  </a:extLst>
                </a:gridCol>
                <a:gridCol w="549296">
                  <a:extLst>
                    <a:ext uri="{9D8B030D-6E8A-4147-A177-3AD203B41FA5}">
                      <a16:colId xmlns:a16="http://schemas.microsoft.com/office/drawing/2014/main" val="20008"/>
                    </a:ext>
                  </a:extLst>
                </a:gridCol>
                <a:gridCol w="520884">
                  <a:extLst>
                    <a:ext uri="{9D8B030D-6E8A-4147-A177-3AD203B41FA5}">
                      <a16:colId xmlns:a16="http://schemas.microsoft.com/office/drawing/2014/main" val="20009"/>
                    </a:ext>
                  </a:extLst>
                </a:gridCol>
                <a:gridCol w="530355">
                  <a:extLst>
                    <a:ext uri="{9D8B030D-6E8A-4147-A177-3AD203B41FA5}">
                      <a16:colId xmlns:a16="http://schemas.microsoft.com/office/drawing/2014/main" val="20010"/>
                    </a:ext>
                  </a:extLst>
                </a:gridCol>
                <a:gridCol w="549296">
                  <a:extLst>
                    <a:ext uri="{9D8B030D-6E8A-4147-A177-3AD203B41FA5}">
                      <a16:colId xmlns:a16="http://schemas.microsoft.com/office/drawing/2014/main" val="20011"/>
                    </a:ext>
                  </a:extLst>
                </a:gridCol>
                <a:gridCol w="570047">
                  <a:extLst>
                    <a:ext uri="{9D8B030D-6E8A-4147-A177-3AD203B41FA5}">
                      <a16:colId xmlns:a16="http://schemas.microsoft.com/office/drawing/2014/main" val="3133547978"/>
                    </a:ext>
                  </a:extLst>
                </a:gridCol>
                <a:gridCol w="591287">
                  <a:extLst>
                    <a:ext uri="{9D8B030D-6E8A-4147-A177-3AD203B41FA5}">
                      <a16:colId xmlns:a16="http://schemas.microsoft.com/office/drawing/2014/main" val="2079521887"/>
                    </a:ext>
                  </a:extLst>
                </a:gridCol>
                <a:gridCol w="549052">
                  <a:extLst>
                    <a:ext uri="{9D8B030D-6E8A-4147-A177-3AD203B41FA5}">
                      <a16:colId xmlns:a16="http://schemas.microsoft.com/office/drawing/2014/main" val="3605861477"/>
                    </a:ext>
                  </a:extLst>
                </a:gridCol>
                <a:gridCol w="553092">
                  <a:extLst>
                    <a:ext uri="{9D8B030D-6E8A-4147-A177-3AD203B41FA5}">
                      <a16:colId xmlns:a16="http://schemas.microsoft.com/office/drawing/2014/main" val="4043263946"/>
                    </a:ext>
                  </a:extLst>
                </a:gridCol>
                <a:gridCol w="545012">
                  <a:extLst>
                    <a:ext uri="{9D8B030D-6E8A-4147-A177-3AD203B41FA5}">
                      <a16:colId xmlns:a16="http://schemas.microsoft.com/office/drawing/2014/main" val="2030744455"/>
                    </a:ext>
                  </a:extLst>
                </a:gridCol>
              </a:tblGrid>
              <a:tr h="307544">
                <a:tc>
                  <a:txBody>
                    <a:bodyPr/>
                    <a:lstStyle/>
                    <a:p>
                      <a:pPr algn="ctr"/>
                      <a:endParaRPr kumimoji="1" lang="ja-JP" altLang="en-US" sz="1700" dirty="0">
                        <a:ea typeface="Meiryo UI" panose="020B0604030504040204" pitchFamily="50" charset="-128"/>
                      </a:endParaRPr>
                    </a:p>
                  </a:txBody>
                  <a:tcPr marT="42203" marB="42203" vert="eaVert"/>
                </a:tc>
                <a:tc>
                  <a:txBody>
                    <a:bodyPr/>
                    <a:lstStyle/>
                    <a:p>
                      <a:pPr algn="ctr"/>
                      <a:r>
                        <a:rPr kumimoji="1" lang="ja-JP" altLang="en-US" sz="1050" dirty="0">
                          <a:solidFill>
                            <a:schemeClr val="bg1"/>
                          </a:solidFill>
                          <a:ea typeface="Meiryo UI" panose="020B0604030504040204" pitchFamily="50" charset="-128"/>
                        </a:rPr>
                        <a:t>年度</a:t>
                      </a: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2008</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2009</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2010</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2011</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2012</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2013</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2014</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2015</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2016</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2017</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2018</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2019</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2020</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2021</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2022</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extLst>
                  <a:ext uri="{0D108BD9-81ED-4DB2-BD59-A6C34878D82A}">
                    <a16:rowId xmlns:a16="http://schemas.microsoft.com/office/drawing/2014/main" val="10000"/>
                  </a:ext>
                </a:extLst>
              </a:tr>
              <a:tr h="2510703">
                <a:tc>
                  <a:txBody>
                    <a:bodyPr/>
                    <a:lstStyle/>
                    <a:p>
                      <a:pPr algn="ctr"/>
                      <a:r>
                        <a:rPr kumimoji="1" lang="ja-JP" altLang="en-US" sz="1500" dirty="0">
                          <a:solidFill>
                            <a:schemeClr val="tx1"/>
                          </a:solidFill>
                          <a:ea typeface="Meiryo UI" panose="020B0604030504040204" pitchFamily="50" charset="-128"/>
                        </a:rPr>
                        <a:t>支援教育</a:t>
                      </a:r>
                    </a:p>
                  </a:txBody>
                  <a:tcPr marT="42203" marB="42203" vert="eaVert" anchor="ctr"/>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noFill/>
                  </a:tcPr>
                </a:tc>
                <a:tc>
                  <a:txBody>
                    <a:bodyPr/>
                    <a:lstStyle/>
                    <a:p>
                      <a:endParaRPr kumimoji="1" lang="ja-JP" altLang="en-US" sz="1700" dirty="0">
                        <a:ea typeface="Meiryo UI" panose="020B0604030504040204" pitchFamily="50" charset="-128"/>
                      </a:endParaRPr>
                    </a:p>
                  </a:txBody>
                  <a:tcPr marT="42203" marB="42203">
                    <a:noFill/>
                  </a:tcPr>
                </a:tc>
                <a:tc>
                  <a:txBody>
                    <a:bodyPr/>
                    <a:lstStyle/>
                    <a:p>
                      <a:endParaRPr kumimoji="1" lang="ja-JP" altLang="en-US" sz="1700" dirty="0">
                        <a:ea typeface="Meiryo UI" panose="020B0604030504040204" pitchFamily="50" charset="-128"/>
                      </a:endParaRPr>
                    </a:p>
                  </a:txBody>
                  <a:tcPr marT="42203" marB="42203">
                    <a:noFill/>
                  </a:tcPr>
                </a:tc>
                <a:tc>
                  <a:txBody>
                    <a:bodyPr/>
                    <a:lstStyle/>
                    <a:p>
                      <a:endParaRPr kumimoji="1" lang="ja-JP" altLang="en-US" sz="1700" dirty="0">
                        <a:ea typeface="Meiryo UI" panose="020B0604030504040204" pitchFamily="50" charset="-128"/>
                      </a:endParaRPr>
                    </a:p>
                  </a:txBody>
                  <a:tcPr marT="42203" marB="42203">
                    <a:noFill/>
                  </a:tcPr>
                </a:tc>
                <a:tc>
                  <a:txBody>
                    <a:bodyPr/>
                    <a:lstStyle/>
                    <a:p>
                      <a:endParaRPr kumimoji="1" lang="ja-JP" altLang="en-US" sz="1700" dirty="0">
                        <a:ea typeface="Meiryo UI" panose="020B0604030504040204" pitchFamily="50" charset="-128"/>
                      </a:endParaRPr>
                    </a:p>
                  </a:txBody>
                  <a:tcPr marT="42203" marB="42203">
                    <a:noFill/>
                  </a:tcPr>
                </a:tc>
                <a:extLst>
                  <a:ext uri="{0D108BD9-81ED-4DB2-BD59-A6C34878D82A}">
                    <a16:rowId xmlns:a16="http://schemas.microsoft.com/office/drawing/2014/main" val="10001"/>
                  </a:ext>
                </a:extLst>
              </a:tr>
            </a:tbl>
          </a:graphicData>
        </a:graphic>
      </p:graphicFrame>
      <p:sp>
        <p:nvSpPr>
          <p:cNvPr id="20" name="タイトル 1"/>
          <p:cNvSpPr txBox="1">
            <a:spLocks/>
          </p:cNvSpPr>
          <p:nvPr/>
        </p:nvSpPr>
        <p:spPr>
          <a:xfrm>
            <a:off x="13855" y="224637"/>
            <a:ext cx="4353609" cy="332345"/>
          </a:xfrm>
          <a:prstGeom prst="rect">
            <a:avLst/>
          </a:prstGeom>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４　主な改革取組</a:t>
            </a:r>
            <a:r>
              <a:rPr lang="ja-JP" altLang="en-US" sz="1846" dirty="0">
                <a:solidFill>
                  <a:prstClr val="black"/>
                </a:solidFill>
                <a:latin typeface="Meiryo UI" panose="020B0604030504040204" pitchFamily="50" charset="-128"/>
                <a:ea typeface="Meiryo UI" panose="020B0604030504040204" pitchFamily="50" charset="-128"/>
              </a:rPr>
              <a:t>経過（</a:t>
            </a:r>
            <a:r>
              <a:rPr lang="en-US" altLang="ja-JP" sz="1846" dirty="0">
                <a:solidFill>
                  <a:prstClr val="black"/>
                </a:solidFill>
                <a:latin typeface="Meiryo UI" panose="020B0604030504040204" pitchFamily="50" charset="-128"/>
                <a:ea typeface="Meiryo UI" panose="020B0604030504040204" pitchFamily="50" charset="-128"/>
              </a:rPr>
              <a:t>※</a:t>
            </a:r>
            <a:r>
              <a:rPr lang="ja-JP" altLang="en-US" sz="1846" dirty="0">
                <a:solidFill>
                  <a:prstClr val="black"/>
                </a:solidFill>
                <a:latin typeface="Meiryo UI" panose="020B0604030504040204" pitchFamily="50" charset="-128"/>
                <a:ea typeface="Meiryo UI" panose="020B0604030504040204" pitchFamily="50" charset="-128"/>
              </a:rPr>
              <a:t>再掲）</a:t>
            </a:r>
          </a:p>
        </p:txBody>
      </p:sp>
      <p:sp>
        <p:nvSpPr>
          <p:cNvPr id="43" name="大かっこ 42"/>
          <p:cNvSpPr/>
          <p:nvPr/>
        </p:nvSpPr>
        <p:spPr>
          <a:xfrm>
            <a:off x="4548807" y="1382783"/>
            <a:ext cx="554519" cy="77855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支援学校</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新設</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枚方、西浦、むらの</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8" name="大かっこ 47"/>
          <p:cNvSpPr/>
          <p:nvPr/>
        </p:nvSpPr>
        <p:spPr>
          <a:xfrm>
            <a:off x="782087" y="2161336"/>
            <a:ext cx="527121" cy="64500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共生推進教室</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校設置</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(2006)</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6" name="大かっこ 55"/>
          <p:cNvSpPr/>
          <p:nvPr/>
        </p:nvSpPr>
        <p:spPr>
          <a:xfrm>
            <a:off x="1910242" y="2177001"/>
            <a:ext cx="533124" cy="61560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共生推進教室</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校に拡大</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1" name="大かっこ 60"/>
          <p:cNvSpPr/>
          <p:nvPr/>
        </p:nvSpPr>
        <p:spPr>
          <a:xfrm>
            <a:off x="3492822" y="2228973"/>
            <a:ext cx="548982" cy="59352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共生推進教室</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校に拡大</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2" name="大かっこ 61"/>
          <p:cNvSpPr/>
          <p:nvPr/>
        </p:nvSpPr>
        <p:spPr>
          <a:xfrm>
            <a:off x="4041804" y="2227787"/>
            <a:ext cx="536463" cy="58234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共生推進教室</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校に拡大</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3" name="大かっこ 62"/>
          <p:cNvSpPr/>
          <p:nvPr/>
        </p:nvSpPr>
        <p:spPr>
          <a:xfrm>
            <a:off x="4585479" y="2243765"/>
            <a:ext cx="526544" cy="55038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共生推進教室</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校に拡大</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1" name="大かっこ 70"/>
          <p:cNvSpPr/>
          <p:nvPr/>
        </p:nvSpPr>
        <p:spPr>
          <a:xfrm>
            <a:off x="4014026" y="1391730"/>
            <a:ext cx="522436" cy="576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支援学校</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新設</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泉南、</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すながわ</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2" name="大かっこ 71"/>
          <p:cNvSpPr/>
          <p:nvPr/>
        </p:nvSpPr>
        <p:spPr>
          <a:xfrm>
            <a:off x="5111579" y="1389938"/>
            <a:ext cx="510375" cy="72093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大阪市立特別支援学校</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校を府に</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移管</a:t>
            </a:r>
          </a:p>
        </p:txBody>
      </p:sp>
      <p:cxnSp>
        <p:nvCxnSpPr>
          <p:cNvPr id="74" name="直線矢印コネクタ 73"/>
          <p:cNvCxnSpPr/>
          <p:nvPr/>
        </p:nvCxnSpPr>
        <p:spPr>
          <a:xfrm flipV="1">
            <a:off x="784884" y="1248693"/>
            <a:ext cx="8213623" cy="17849"/>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75" name="大かっこ 74"/>
          <p:cNvSpPr/>
          <p:nvPr/>
        </p:nvSpPr>
        <p:spPr>
          <a:xfrm>
            <a:off x="3476473" y="1382783"/>
            <a:ext cx="522138" cy="576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支援学校</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新設</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摂津、</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とりかい</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6" name="フローチャート: 結合子 50"/>
          <p:cNvSpPr>
            <a:spLocks noChangeAspect="1"/>
          </p:cNvSpPr>
          <p:nvPr/>
        </p:nvSpPr>
        <p:spPr>
          <a:xfrm>
            <a:off x="3697671" y="1212180"/>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7" name="角丸四角形 76"/>
          <p:cNvSpPr/>
          <p:nvPr/>
        </p:nvSpPr>
        <p:spPr>
          <a:xfrm>
            <a:off x="369773" y="1105681"/>
            <a:ext cx="415111" cy="865317"/>
          </a:xfrm>
          <a:prstGeom prst="roundRect">
            <a:avLst/>
          </a:prstGeom>
        </p:spPr>
        <p:style>
          <a:lnRef idx="1">
            <a:schemeClr val="accent2"/>
          </a:lnRef>
          <a:fillRef idx="2">
            <a:schemeClr val="accent2"/>
          </a:fillRef>
          <a:effectRef idx="1">
            <a:schemeClr val="accent2"/>
          </a:effectRef>
          <a:fontRef idx="minor">
            <a:schemeClr val="dk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府</a:t>
            </a:r>
            <a:r>
              <a:rPr kumimoji="1" lang="en-US" altLang="ja-JP"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支援教育の充実</a:t>
            </a:r>
          </a:p>
        </p:txBody>
      </p:sp>
      <p:sp>
        <p:nvSpPr>
          <p:cNvPr id="78" name="フローチャート: 結合子 50"/>
          <p:cNvSpPr>
            <a:spLocks noChangeAspect="1"/>
          </p:cNvSpPr>
          <p:nvPr/>
        </p:nvSpPr>
        <p:spPr>
          <a:xfrm>
            <a:off x="4801161" y="1214299"/>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9" name="フローチャート: 結合子 78"/>
          <p:cNvSpPr>
            <a:spLocks noChangeAspect="1"/>
          </p:cNvSpPr>
          <p:nvPr/>
        </p:nvSpPr>
        <p:spPr>
          <a:xfrm>
            <a:off x="1031018" y="120333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0" name="フローチャート: 結合子 79"/>
          <p:cNvSpPr>
            <a:spLocks noChangeAspect="1"/>
          </p:cNvSpPr>
          <p:nvPr/>
        </p:nvSpPr>
        <p:spPr>
          <a:xfrm>
            <a:off x="2061554" y="120333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1" name="大かっこ 80"/>
          <p:cNvSpPr/>
          <p:nvPr/>
        </p:nvSpPr>
        <p:spPr>
          <a:xfrm>
            <a:off x="813968" y="1363215"/>
            <a:ext cx="497861" cy="69015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自立支援コース９校設置</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(2006)</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2" name="フローチャート: 結合子 50"/>
          <p:cNvSpPr>
            <a:spLocks noChangeAspect="1"/>
          </p:cNvSpPr>
          <p:nvPr/>
        </p:nvSpPr>
        <p:spPr>
          <a:xfrm>
            <a:off x="4212991" y="1212423"/>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3" name="フローチャート: 結合子 50"/>
          <p:cNvSpPr>
            <a:spLocks noChangeAspect="1"/>
          </p:cNvSpPr>
          <p:nvPr/>
        </p:nvSpPr>
        <p:spPr>
          <a:xfrm>
            <a:off x="5312767" y="120357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4" name="大かっこ 83"/>
          <p:cNvSpPr/>
          <p:nvPr/>
        </p:nvSpPr>
        <p:spPr>
          <a:xfrm>
            <a:off x="4023704" y="1391730"/>
            <a:ext cx="522436" cy="576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支援学校</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新設</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泉南、</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すながわ</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4" name="直線コネクタ 23"/>
          <p:cNvCxnSpPr/>
          <p:nvPr/>
        </p:nvCxnSpPr>
        <p:spPr>
          <a:xfrm>
            <a:off x="159617" y="51905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159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3846683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617731" y="4301070"/>
            <a:ext cx="6303810" cy="2430904"/>
          </a:xfrm>
          <a:prstGeom prst="rect">
            <a:avLst/>
          </a:prstGeom>
        </p:spPr>
      </p:pic>
      <p:pic>
        <p:nvPicPr>
          <p:cNvPr id="5" name="図 4"/>
          <p:cNvPicPr>
            <a:picLocks noChangeAspect="1"/>
          </p:cNvPicPr>
          <p:nvPr/>
        </p:nvPicPr>
        <p:blipFill>
          <a:blip r:embed="rId4"/>
          <a:stretch>
            <a:fillRect/>
          </a:stretch>
        </p:blipFill>
        <p:spPr>
          <a:xfrm>
            <a:off x="725681" y="1544021"/>
            <a:ext cx="6195860" cy="2389333"/>
          </a:xfrm>
          <a:prstGeom prst="rect">
            <a:avLst/>
          </a:prstGeom>
        </p:spPr>
      </p:pic>
      <p:sp>
        <p:nvSpPr>
          <p:cNvPr id="2" name="タイトル 1"/>
          <p:cNvSpPr>
            <a:spLocks noGrp="1"/>
          </p:cNvSpPr>
          <p:nvPr>
            <p:ph type="title"/>
          </p:nvPr>
        </p:nvSpPr>
        <p:spPr>
          <a:xfrm>
            <a:off x="377725" y="734511"/>
            <a:ext cx="4280000" cy="441793"/>
          </a:xfrm>
        </p:spPr>
        <p:txBody>
          <a:bodyPr>
            <a:noAutofit/>
          </a:bodyPr>
          <a:lstStyle/>
          <a:p>
            <a:pPr algn="l"/>
            <a:r>
              <a:rPr kumimoji="1" lang="ja-JP" altLang="en-US" sz="1600" dirty="0">
                <a:latin typeface="+mn-ea"/>
                <a:ea typeface="+mn-ea"/>
              </a:rPr>
              <a:t>■教育予算規模の推移（大阪府）</a:t>
            </a:r>
          </a:p>
        </p:txBody>
      </p:sp>
      <p:sp>
        <p:nvSpPr>
          <p:cNvPr id="7" name="テキスト ボックス 6"/>
          <p:cNvSpPr txBox="1"/>
          <p:nvPr/>
        </p:nvSpPr>
        <p:spPr>
          <a:xfrm>
            <a:off x="1162130" y="1140960"/>
            <a:ext cx="532296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当初予算（一般会計）に占める教育費の推移（事業費ベース）</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当初予算の規模の推移に関わらず、一定の予算規模を確保</a:t>
            </a:r>
          </a:p>
        </p:txBody>
      </p:sp>
      <p:sp>
        <p:nvSpPr>
          <p:cNvPr id="8" name="テキスト ボックス 7"/>
          <p:cNvSpPr txBox="1"/>
          <p:nvPr/>
        </p:nvSpPr>
        <p:spPr>
          <a:xfrm>
            <a:off x="377725" y="1387182"/>
            <a:ext cx="93610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単位：百億円</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121787" y="4090193"/>
            <a:ext cx="5480680"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知事重点事業予算に占める教育関連事業予算の推移（事業費ベース）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p>
        </p:txBody>
      </p:sp>
      <p:sp>
        <p:nvSpPr>
          <p:cNvPr id="11" name="テキスト ボックス 10"/>
          <p:cNvSpPr txBox="1"/>
          <p:nvPr/>
        </p:nvSpPr>
        <p:spPr>
          <a:xfrm>
            <a:off x="452672" y="4158542"/>
            <a:ext cx="93610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単位：億円</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21" name="グループ化 20"/>
          <p:cNvGrpSpPr/>
          <p:nvPr/>
        </p:nvGrpSpPr>
        <p:grpSpPr>
          <a:xfrm>
            <a:off x="2908930" y="5947708"/>
            <a:ext cx="3658162" cy="431428"/>
            <a:chOff x="1793314" y="1870636"/>
            <a:chExt cx="3658162" cy="431428"/>
          </a:xfrm>
        </p:grpSpPr>
        <p:sp>
          <p:nvSpPr>
            <p:cNvPr id="27" name="テキスト ボックス 7"/>
            <p:cNvSpPr txBox="1"/>
            <p:nvPr/>
          </p:nvSpPr>
          <p:spPr>
            <a:xfrm>
              <a:off x="1793314" y="1870636"/>
              <a:ext cx="438712" cy="37427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80.2 %</a:t>
              </a:r>
              <a:endParaRPr kumimoji="1" lang="ja-JP" altLang="en-US" sz="7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テキスト ボックス 8"/>
            <p:cNvSpPr txBox="1"/>
            <p:nvPr/>
          </p:nvSpPr>
          <p:spPr>
            <a:xfrm>
              <a:off x="2488639" y="1889686"/>
              <a:ext cx="438712" cy="37427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85.4 %</a:t>
              </a:r>
              <a:endParaRPr kumimoji="1" lang="ja-JP" altLang="en-US" sz="7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1" name="テキスト ボックス 11"/>
            <p:cNvSpPr txBox="1"/>
            <p:nvPr/>
          </p:nvSpPr>
          <p:spPr>
            <a:xfrm>
              <a:off x="4365064" y="1918261"/>
              <a:ext cx="438712" cy="37427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36.5 %</a:t>
              </a:r>
              <a:endParaRPr kumimoji="1" lang="ja-JP" altLang="en-US" sz="7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2" name="テキスト ボックス 12"/>
            <p:cNvSpPr txBox="1"/>
            <p:nvPr/>
          </p:nvSpPr>
          <p:spPr>
            <a:xfrm>
              <a:off x="5012764" y="1927786"/>
              <a:ext cx="438712" cy="37427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41.6 %</a:t>
              </a:r>
              <a:endParaRPr kumimoji="1" lang="ja-JP" altLang="en-US" sz="7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sp>
        <p:nvSpPr>
          <p:cNvPr id="23" name="ホームベース 22"/>
          <p:cNvSpPr/>
          <p:nvPr/>
        </p:nvSpPr>
        <p:spPr>
          <a:xfrm>
            <a:off x="617731" y="6319372"/>
            <a:ext cx="504056" cy="296204"/>
          </a:xfrm>
          <a:prstGeom prst="homePlate">
            <a:avLst/>
          </a:prstGeom>
          <a:ln w="9525">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wrap="square" lIns="36000" rIns="36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教育関連事業</a:t>
            </a:r>
          </a:p>
        </p:txBody>
      </p:sp>
      <p:sp>
        <p:nvSpPr>
          <p:cNvPr id="24" name="右矢印 23"/>
          <p:cNvSpPr/>
          <p:nvPr/>
        </p:nvSpPr>
        <p:spPr>
          <a:xfrm>
            <a:off x="2098783" y="5868724"/>
            <a:ext cx="3284835" cy="2783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4" name="四角形吹き出し 33"/>
          <p:cNvSpPr/>
          <p:nvPr/>
        </p:nvSpPr>
        <p:spPr>
          <a:xfrm>
            <a:off x="7135162" y="4524108"/>
            <a:ext cx="1786110" cy="1179611"/>
          </a:xfrm>
          <a:prstGeom prst="wedgeRectCallout">
            <a:avLst>
              <a:gd name="adj1" fmla="val -50417"/>
              <a:gd name="adj2" fmla="val 22216"/>
            </a:avLst>
          </a:prstGeom>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Unicode MS" panose="020B0604020202020204" pitchFamily="50" charset="-128"/>
              </a:rPr>
              <a:t>2022</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Unicode MS" panose="020B0604020202020204" pitchFamily="50" charset="-128"/>
              </a:rPr>
              <a:t>年度知事重点</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Unicode MS" panose="020B0604020202020204" pitchFamily="50" charset="-128"/>
              </a:rPr>
              <a:t>教育関連事業例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Unicode MS" panose="020B0604020202020204" pitchFamily="50" charset="-128"/>
              </a:rPr>
              <a:t>・私立高等学校等生徒授業料支援補助</a:t>
            </a:r>
            <a:endParaRPr kumimoji="1" lang="ja-JP" altLang="en-US" sz="1000" b="0" i="0" u="none" strike="sng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Unicode MS" panose="020B060402020202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Unicode MS" panose="020B0604020202020204" pitchFamily="50" charset="-128"/>
              </a:rPr>
              <a:t>・スマートスクール推進事業</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Unicode MS" panose="020B060402020202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Unicode MS" panose="020B0604020202020204" pitchFamily="50" charset="-128"/>
              </a:rPr>
              <a:t>・スクールカウンセラー配置事業</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Unicode MS" panose="020B060402020202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Unicode MS" panose="020B0604020202020204" pitchFamily="50" charset="-128"/>
              </a:rPr>
              <a:t>・医療的ケア児支援事業　等</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Unicode MS" panose="020B0604020202020204" pitchFamily="50" charset="-128"/>
            </a:endParaRPr>
          </a:p>
        </p:txBody>
      </p:sp>
      <p:sp>
        <p:nvSpPr>
          <p:cNvPr id="38" name="ホームベース 37"/>
          <p:cNvSpPr/>
          <p:nvPr/>
        </p:nvSpPr>
        <p:spPr>
          <a:xfrm>
            <a:off x="778720" y="3400918"/>
            <a:ext cx="504068" cy="216027"/>
          </a:xfrm>
          <a:prstGeom prst="homePlate">
            <a:avLst/>
          </a:prstGeom>
          <a:ln w="9525">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lIns="36000" rIns="36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教育費</a:t>
            </a:r>
          </a:p>
        </p:txBody>
      </p:sp>
      <p:sp>
        <p:nvSpPr>
          <p:cNvPr id="39" name="右矢印 38"/>
          <p:cNvSpPr/>
          <p:nvPr/>
        </p:nvSpPr>
        <p:spPr>
          <a:xfrm>
            <a:off x="2127218" y="2856934"/>
            <a:ext cx="3284835" cy="2783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 name="テキスト ボックス 3"/>
          <p:cNvSpPr txBox="1"/>
          <p:nvPr/>
        </p:nvSpPr>
        <p:spPr>
          <a:xfrm>
            <a:off x="7135162" y="5778837"/>
            <a:ext cx="182875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※2021</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年度以降、新型コロナウイルス感染症対策により知事重点事業費全体が増大。</a:t>
            </a:r>
          </a:p>
        </p:txBody>
      </p:sp>
      <p:sp>
        <p:nvSpPr>
          <p:cNvPr id="22" name="角丸四角形 21"/>
          <p:cNvSpPr/>
          <p:nvPr/>
        </p:nvSpPr>
        <p:spPr>
          <a:xfrm>
            <a:off x="4117984" y="266054"/>
            <a:ext cx="4741261" cy="368954"/>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5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大阪府における教育関連予算</a:t>
            </a:r>
          </a:p>
        </p:txBody>
      </p:sp>
      <p:sp>
        <p:nvSpPr>
          <p:cNvPr id="25" name="テキスト ボックス 24"/>
          <p:cNvSpPr txBox="1"/>
          <p:nvPr/>
        </p:nvSpPr>
        <p:spPr>
          <a:xfrm>
            <a:off x="270457" y="266053"/>
            <a:ext cx="279595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latin typeface="Meiryo UI" panose="020B0604030504040204" pitchFamily="50" charset="-128"/>
                <a:ea typeface="Meiryo UI" panose="020B0604030504040204" pitchFamily="50" charset="-128"/>
              </a:rPr>
              <a:t>４　</a:t>
            </a:r>
            <a:r>
              <a:rPr kumimoji="1" lang="ja-JP" altLang="en-US"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主な改革取組経過　</a:t>
            </a:r>
          </a:p>
        </p:txBody>
      </p:sp>
      <p:cxnSp>
        <p:nvCxnSpPr>
          <p:cNvPr id="26" name="直線コネクタ 25"/>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160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30" name="正方形/長方形 29"/>
          <p:cNvSpPr/>
          <p:nvPr/>
        </p:nvSpPr>
        <p:spPr>
          <a:xfrm>
            <a:off x="6480000" y="3816000"/>
            <a:ext cx="540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a:solidFill>
                  <a:schemeClr val="tx1"/>
                </a:solidFill>
                <a:latin typeface="Meiryo UI" panose="020B0604030504040204" pitchFamily="50" charset="-128"/>
                <a:ea typeface="Meiryo UI" panose="020B0604030504040204" pitchFamily="50" charset="-128"/>
              </a:rPr>
              <a:t>（年度）</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33" name="正方形/長方形 32"/>
          <p:cNvSpPr/>
          <p:nvPr/>
        </p:nvSpPr>
        <p:spPr>
          <a:xfrm>
            <a:off x="6480000" y="6624000"/>
            <a:ext cx="540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a:solidFill>
                  <a:schemeClr val="tx1"/>
                </a:solidFill>
                <a:latin typeface="Meiryo UI" panose="020B0604030504040204" pitchFamily="50" charset="-128"/>
                <a:ea typeface="Meiryo UI" panose="020B0604030504040204" pitchFamily="50" charset="-128"/>
              </a:rPr>
              <a:t>（年度）</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55804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00361" y="941781"/>
            <a:ext cx="6015957" cy="407809"/>
          </a:xfrm>
        </p:spPr>
        <p:txBody>
          <a:bodyPr>
            <a:noAutofit/>
          </a:bodyPr>
          <a:lstStyle/>
          <a:p>
            <a:pPr algn="l"/>
            <a:r>
              <a:rPr lang="ja-JP" altLang="en-US" sz="1477" dirty="0">
                <a:latin typeface="+mn-ea"/>
                <a:ea typeface="+mn-ea"/>
              </a:rPr>
              <a:t>■「現役世代への重点投資」（教育）の予算推移（大阪市）</a:t>
            </a:r>
          </a:p>
        </p:txBody>
      </p:sp>
      <p:sp>
        <p:nvSpPr>
          <p:cNvPr id="13" name="角丸四角形 12"/>
          <p:cNvSpPr/>
          <p:nvPr/>
        </p:nvSpPr>
        <p:spPr>
          <a:xfrm>
            <a:off x="4117984" y="266054"/>
            <a:ext cx="4741261" cy="368954"/>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5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大阪市における教育関連予算</a:t>
            </a:r>
          </a:p>
        </p:txBody>
      </p:sp>
      <p:sp>
        <p:nvSpPr>
          <p:cNvPr id="15" name="テキスト ボックス 14"/>
          <p:cNvSpPr txBox="1"/>
          <p:nvPr/>
        </p:nvSpPr>
        <p:spPr>
          <a:xfrm>
            <a:off x="270457" y="266053"/>
            <a:ext cx="279595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latin typeface="Meiryo UI" panose="020B0604030504040204" pitchFamily="50" charset="-128"/>
                <a:ea typeface="Meiryo UI" panose="020B0604030504040204" pitchFamily="50" charset="-128"/>
              </a:rPr>
              <a:t>４　</a:t>
            </a:r>
            <a:r>
              <a:rPr kumimoji="1" lang="ja-JP" altLang="en-US"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主な改革取組経過　</a:t>
            </a:r>
          </a:p>
        </p:txBody>
      </p:sp>
      <p:cxnSp>
        <p:nvCxnSpPr>
          <p:cNvPr id="16" name="直線コネクタ 15"/>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161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3" name="図 2"/>
          <p:cNvPicPr>
            <a:picLocks noChangeAspect="1"/>
          </p:cNvPicPr>
          <p:nvPr/>
        </p:nvPicPr>
        <p:blipFill>
          <a:blip r:embed="rId3"/>
          <a:stretch>
            <a:fillRect/>
          </a:stretch>
        </p:blipFill>
        <p:spPr>
          <a:xfrm>
            <a:off x="700361" y="1621669"/>
            <a:ext cx="7907197" cy="4322439"/>
          </a:xfrm>
          <a:prstGeom prst="rect">
            <a:avLst/>
          </a:prstGeom>
        </p:spPr>
      </p:pic>
    </p:spTree>
    <p:extLst>
      <p:ext uri="{BB962C8B-B14F-4D97-AF65-F5344CB8AC3E}">
        <p14:creationId xmlns:p14="http://schemas.microsoft.com/office/powerpoint/2010/main" val="20287130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5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角丸四角形 17"/>
          <p:cNvSpPr/>
          <p:nvPr/>
        </p:nvSpPr>
        <p:spPr>
          <a:xfrm>
            <a:off x="4117985" y="302662"/>
            <a:ext cx="4741260" cy="332345"/>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小中学校等の学力向上に向けた取組（大阪府）</a:t>
            </a: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288252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solidFill>
                  <a:prstClr val="black"/>
                </a:solidFill>
                <a:latin typeface="Meiryo UI" panose="020B0604030504040204" pitchFamily="50" charset="-128"/>
                <a:ea typeface="Meiryo UI" panose="020B0604030504040204" pitchFamily="50" charset="-128"/>
              </a:rPr>
              <a:t>５</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小中</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主な改革取組　</a:t>
            </a:r>
          </a:p>
        </p:txBody>
      </p:sp>
      <p:sp>
        <p:nvSpPr>
          <p:cNvPr id="2" name="テキスト ボックス 1"/>
          <p:cNvSpPr txBox="1"/>
          <p:nvPr/>
        </p:nvSpPr>
        <p:spPr>
          <a:xfrm>
            <a:off x="370158" y="749660"/>
            <a:ext cx="848908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＜改革前の施策・状況＞　</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370157" y="2265791"/>
            <a:ext cx="848908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＜改革取組＞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フローチャート: 組合せ 15"/>
          <p:cNvSpPr/>
          <p:nvPr/>
        </p:nvSpPr>
        <p:spPr>
          <a:xfrm>
            <a:off x="2189182" y="1985664"/>
            <a:ext cx="5056094" cy="336701"/>
          </a:xfrm>
          <a:prstGeom prst="flowChartMerge">
            <a:avLst/>
          </a:prstGeom>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endParaRPr>
          </a:p>
        </p:txBody>
      </p:sp>
      <p:sp>
        <p:nvSpPr>
          <p:cNvPr id="16" name="角丸四角形 15"/>
          <p:cNvSpPr/>
          <p:nvPr/>
        </p:nvSpPr>
        <p:spPr bwMode="auto">
          <a:xfrm>
            <a:off x="270458" y="2585112"/>
            <a:ext cx="8603088" cy="4192206"/>
          </a:xfrm>
          <a:prstGeom prst="roundRect">
            <a:avLst>
              <a:gd name="adj" fmla="val 4497"/>
            </a:avLst>
          </a:prstGeom>
          <a:noFill/>
          <a:ln w="9525">
            <a:solidFill>
              <a:schemeClr val="dk1">
                <a:shade val="95000"/>
                <a:satMod val="105000"/>
              </a:schemeClr>
            </a:solidFill>
            <a:miter lim="800000"/>
            <a:headEnd/>
            <a:tailEnd/>
          </a:ln>
          <a:effectLst/>
        </p:spPr>
        <p:txBody>
          <a:bodyPr wrap="square" lIns="33231" t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少人数、習熟度別指導</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(2008</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年～</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endParaRPr kumimoji="1" lang="en-US" altLang="ja-JP"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a:t>
            </a:r>
            <a:r>
              <a:rPr kumimoji="1" lang="zh-TW"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少人数、習熟度別指導</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を実施し、児童・生徒の学習支援を促進。</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緊急対策</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(2008</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年～</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2010</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年</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百マス計算、放課後学習教室</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小</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400</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校、中</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200</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校</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への学習支援アドバイザー配置 </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おおさか・まな</a:t>
            </a:r>
            <a:endPar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び舎</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などを実施。</a:t>
            </a:r>
            <a:endPar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重点支援</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(2010</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年～</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課題の大きな学校に対する教員の加配などに着手。</a:t>
            </a:r>
            <a:endPar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府独自の学力・学習状況調査、チャレンジテスト</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(2011</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2012</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2014</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学力などの実態や課題の分析検証や高校入学者選抜の評定の公平性担保のために、府独自の学</a:t>
            </a:r>
            <a:endPar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力・学習状況調査、チャレンジテストを実施。</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2018</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年調査において、中学</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1</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3</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年生を悉皆調査して</a:t>
            </a:r>
            <a:endPar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いるのは、大阪府と埼玉県のみ。また、市町村別に結果を公表しているのも</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6</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府県のみ。</a:t>
            </a:r>
            <a:endPar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0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・すくすくウォッチ</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2021</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年～）</a:t>
            </a:r>
            <a:endPar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各教科の学力に加え、ことばの力や文章や情報を読み取り考える力、様々な情報を活用する力、粘り</a:t>
            </a: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rPr>
              <a:t>　強さや好奇心などを育む取組を実施。</a:t>
            </a:r>
            <a:endParaRPr kumimoji="1" lang="ja-JP"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19" name="角丸四角形 18"/>
          <p:cNvSpPr/>
          <p:nvPr/>
        </p:nvSpPr>
        <p:spPr bwMode="auto">
          <a:xfrm>
            <a:off x="270458" y="1058536"/>
            <a:ext cx="8603088" cy="874995"/>
          </a:xfrm>
          <a:prstGeom prst="roundRect">
            <a:avLst>
              <a:gd name="adj" fmla="val 8346"/>
            </a:avLst>
          </a:prstGeom>
          <a:noFill/>
          <a:ln w="9525">
            <a:solidFill>
              <a:schemeClr val="dk1">
                <a:shade val="95000"/>
                <a:satMod val="105000"/>
              </a:schemeClr>
            </a:solidFill>
            <a:miter lim="800000"/>
            <a:headEnd/>
            <a:tailEnd/>
          </a:ln>
          <a:effectLst/>
        </p:spPr>
        <p:txBody>
          <a:bodyPr wrap="square" lIns="33231" t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・学力向上に向けた指導方法の工夫・改善、放課後学習相談室</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小</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48</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校</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など、魅力ある教育活動を展</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noProof="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開してきたが、全国学力・学習状況調査では、小・中学校ともに、</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全国平均を下回る状況</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1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162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8729468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テキスト ボックス 85"/>
          <p:cNvSpPr txBox="1"/>
          <p:nvPr/>
        </p:nvSpPr>
        <p:spPr>
          <a:xfrm>
            <a:off x="129504" y="147065"/>
            <a:ext cx="4927952"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現役世代への重点投資</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主な改革取組経過</a:t>
            </a:r>
            <a:r>
              <a:rPr lang="en-US" altLang="ja-JP" sz="2000" dirty="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p:txBody>
      </p:sp>
      <p:sp>
        <p:nvSpPr>
          <p:cNvPr id="100" name="角丸四角形 99"/>
          <p:cNvSpPr/>
          <p:nvPr/>
        </p:nvSpPr>
        <p:spPr>
          <a:xfrm>
            <a:off x="5370143" y="135000"/>
            <a:ext cx="3358221" cy="366911"/>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en-US" altLang="ja-JP" sz="1660" b="1" dirty="0">
                <a:latin typeface="Meiryo UI" panose="020B0604030504040204" pitchFamily="50" charset="-128"/>
                <a:ea typeface="Meiryo UI" panose="020B0604030504040204" pitchFamily="50" charset="-128"/>
              </a:rPr>
              <a:t>(1)</a:t>
            </a:r>
            <a:r>
              <a:rPr lang="ja-JP" altLang="en-US" sz="1660" b="1" dirty="0">
                <a:latin typeface="Meiryo UI" panose="020B0604030504040204" pitchFamily="50" charset="-128"/>
                <a:ea typeface="Meiryo UI" panose="020B0604030504040204" pitchFamily="50" charset="-128"/>
              </a:rPr>
              <a:t> 子育て世帯支援</a:t>
            </a:r>
          </a:p>
        </p:txBody>
      </p:sp>
      <p:graphicFrame>
        <p:nvGraphicFramePr>
          <p:cNvPr id="10" name="表 9"/>
          <p:cNvGraphicFramePr>
            <a:graphicFrameLocks noGrp="1"/>
          </p:cNvGraphicFramePr>
          <p:nvPr>
            <p:extLst>
              <p:ext uri="{D42A27DB-BD31-4B8C-83A1-F6EECF244321}">
                <p14:modId xmlns:p14="http://schemas.microsoft.com/office/powerpoint/2010/main" val="1332562522"/>
              </p:ext>
            </p:extLst>
          </p:nvPr>
        </p:nvGraphicFramePr>
        <p:xfrm>
          <a:off x="124691" y="620534"/>
          <a:ext cx="8860508" cy="6166476"/>
        </p:xfrm>
        <a:graphic>
          <a:graphicData uri="http://schemas.openxmlformats.org/drawingml/2006/table">
            <a:tbl>
              <a:tblPr>
                <a:tableStyleId>{E8B1032C-EA38-4F05-BA0D-38AFFFC7BED3}</a:tableStyleId>
              </a:tblPr>
              <a:tblGrid>
                <a:gridCol w="262246">
                  <a:extLst>
                    <a:ext uri="{9D8B030D-6E8A-4147-A177-3AD203B41FA5}">
                      <a16:colId xmlns:a16="http://schemas.microsoft.com/office/drawing/2014/main" val="20000"/>
                    </a:ext>
                  </a:extLst>
                </a:gridCol>
                <a:gridCol w="848587">
                  <a:extLst>
                    <a:ext uri="{9D8B030D-6E8A-4147-A177-3AD203B41FA5}">
                      <a16:colId xmlns:a16="http://schemas.microsoft.com/office/drawing/2014/main" val="20001"/>
                    </a:ext>
                  </a:extLst>
                </a:gridCol>
                <a:gridCol w="872963">
                  <a:extLst>
                    <a:ext uri="{9D8B030D-6E8A-4147-A177-3AD203B41FA5}">
                      <a16:colId xmlns:a16="http://schemas.microsoft.com/office/drawing/2014/main" val="20002"/>
                    </a:ext>
                  </a:extLst>
                </a:gridCol>
                <a:gridCol w="817054">
                  <a:extLst>
                    <a:ext uri="{9D8B030D-6E8A-4147-A177-3AD203B41FA5}">
                      <a16:colId xmlns:a16="http://schemas.microsoft.com/office/drawing/2014/main" val="20003"/>
                    </a:ext>
                  </a:extLst>
                </a:gridCol>
                <a:gridCol w="831910">
                  <a:extLst>
                    <a:ext uri="{9D8B030D-6E8A-4147-A177-3AD203B41FA5}">
                      <a16:colId xmlns:a16="http://schemas.microsoft.com/office/drawing/2014/main" val="20004"/>
                    </a:ext>
                  </a:extLst>
                </a:gridCol>
                <a:gridCol w="846765">
                  <a:extLst>
                    <a:ext uri="{9D8B030D-6E8A-4147-A177-3AD203B41FA5}">
                      <a16:colId xmlns:a16="http://schemas.microsoft.com/office/drawing/2014/main" val="20005"/>
                    </a:ext>
                  </a:extLst>
                </a:gridCol>
                <a:gridCol w="906188">
                  <a:extLst>
                    <a:ext uri="{9D8B030D-6E8A-4147-A177-3AD203B41FA5}">
                      <a16:colId xmlns:a16="http://schemas.microsoft.com/office/drawing/2014/main" val="20006"/>
                    </a:ext>
                  </a:extLst>
                </a:gridCol>
                <a:gridCol w="906187">
                  <a:extLst>
                    <a:ext uri="{9D8B030D-6E8A-4147-A177-3AD203B41FA5}">
                      <a16:colId xmlns:a16="http://schemas.microsoft.com/office/drawing/2014/main" val="20007"/>
                    </a:ext>
                  </a:extLst>
                </a:gridCol>
                <a:gridCol w="876476">
                  <a:extLst>
                    <a:ext uri="{9D8B030D-6E8A-4147-A177-3AD203B41FA5}">
                      <a16:colId xmlns:a16="http://schemas.microsoft.com/office/drawing/2014/main" val="20008"/>
                    </a:ext>
                  </a:extLst>
                </a:gridCol>
                <a:gridCol w="861621">
                  <a:extLst>
                    <a:ext uri="{9D8B030D-6E8A-4147-A177-3AD203B41FA5}">
                      <a16:colId xmlns:a16="http://schemas.microsoft.com/office/drawing/2014/main" val="20009"/>
                    </a:ext>
                  </a:extLst>
                </a:gridCol>
                <a:gridCol w="830511">
                  <a:extLst>
                    <a:ext uri="{9D8B030D-6E8A-4147-A177-3AD203B41FA5}">
                      <a16:colId xmlns:a16="http://schemas.microsoft.com/office/drawing/2014/main" val="20010"/>
                    </a:ext>
                  </a:extLst>
                </a:gridCol>
              </a:tblGrid>
              <a:tr h="262476">
                <a:tc>
                  <a:txBody>
                    <a:bodyPr/>
                    <a:lstStyle/>
                    <a:p>
                      <a:pPr algn="ctr" fontAlgn="ctr"/>
                      <a:r>
                        <a:rPr lang="ja-JP" altLang="en-US" sz="1200" u="none" strike="noStrike" dirty="0">
                          <a:solidFill>
                            <a:schemeClr val="bg1"/>
                          </a:solidFill>
                          <a:effectLst/>
                        </a:rPr>
                        <a:t>　</a:t>
                      </a:r>
                      <a:endParaRPr lang="ja-JP" altLang="en-US" sz="1200" b="0" i="0" u="none" strike="noStrike" dirty="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bg1"/>
                          </a:solidFill>
                          <a:effectLst/>
                          <a:latin typeface="Meiryo UI" panose="020B0604030504040204" pitchFamily="50" charset="-128"/>
                          <a:ea typeface="Meiryo UI" panose="020B0604030504040204" pitchFamily="50" charset="-128"/>
                        </a:rPr>
                        <a:t>年度</a:t>
                      </a: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u="none" strike="noStrike" dirty="0">
                          <a:solidFill>
                            <a:schemeClr val="bg1"/>
                          </a:solidFill>
                          <a:effectLst/>
                        </a:rPr>
                        <a:t>2008</a:t>
                      </a:r>
                      <a:r>
                        <a:rPr lang="ja-JP" altLang="en-US" sz="800" u="none" strike="noStrike" dirty="0">
                          <a:solidFill>
                            <a:schemeClr val="bg1"/>
                          </a:solidFill>
                          <a:effectLst/>
                        </a:rPr>
                        <a:t>～</a:t>
                      </a:r>
                      <a:r>
                        <a:rPr lang="en-US" altLang="ja-JP" sz="1400" u="none" strike="noStrike" dirty="0">
                          <a:solidFill>
                            <a:schemeClr val="bg1"/>
                          </a:solidFill>
                          <a:effectLst/>
                        </a:rPr>
                        <a:t>2010</a:t>
                      </a:r>
                      <a:endParaRPr lang="ja-JP" altLang="en-US" sz="1400" b="0" i="0" u="none" strike="noStrike" dirty="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400" u="none" strike="noStrike" kern="1200" dirty="0">
                          <a:solidFill>
                            <a:schemeClr val="bg1"/>
                          </a:solidFill>
                          <a:effectLst/>
                          <a:latin typeface="+mn-lt"/>
                          <a:ea typeface="+mn-ea"/>
                          <a:cs typeface="+mn-cs"/>
                        </a:rPr>
                        <a:t>2011</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u="none" strike="noStrike" dirty="0">
                          <a:solidFill>
                            <a:schemeClr val="bg1"/>
                          </a:solidFill>
                          <a:effectLst/>
                        </a:rPr>
                        <a:t>2012</a:t>
                      </a:r>
                      <a:endParaRPr lang="ja-JP" altLang="en-US" sz="1400" b="0" i="0" u="none" strike="noStrike" dirty="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algn="ctr" defTabSz="914400" rtl="0" eaLnBrk="1" fontAlgn="ctr" latinLnBrk="0" hangingPunct="1"/>
                      <a:r>
                        <a:rPr kumimoji="1" lang="en-US" altLang="ja-JP" sz="1400" u="none" strike="noStrike" kern="1200" dirty="0">
                          <a:solidFill>
                            <a:schemeClr val="bg1"/>
                          </a:solidFill>
                          <a:effectLst/>
                          <a:latin typeface="+mn-lt"/>
                          <a:ea typeface="+mn-ea"/>
                          <a:cs typeface="+mn-cs"/>
                        </a:rPr>
                        <a:t>2013</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algn="ctr" defTabSz="914400" rtl="0" eaLnBrk="1" fontAlgn="ctr" latinLnBrk="0" hangingPunct="1"/>
                      <a:r>
                        <a:rPr kumimoji="1" lang="en-US" altLang="ja-JP" sz="1400" u="none" strike="noStrike" kern="1200" dirty="0">
                          <a:solidFill>
                            <a:schemeClr val="bg1"/>
                          </a:solidFill>
                          <a:effectLst/>
                          <a:latin typeface="+mn-lt"/>
                          <a:ea typeface="+mn-ea"/>
                          <a:cs typeface="+mn-cs"/>
                        </a:rPr>
                        <a:t>2014</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u="none" strike="noStrike" dirty="0">
                          <a:solidFill>
                            <a:schemeClr val="bg1"/>
                          </a:solidFill>
                          <a:effectLst/>
                        </a:rPr>
                        <a:t>2</a:t>
                      </a:r>
                      <a:r>
                        <a:rPr kumimoji="1" lang="en-US" altLang="ja-JP" sz="1400" u="none" strike="noStrike" kern="1200" dirty="0">
                          <a:solidFill>
                            <a:schemeClr val="bg1"/>
                          </a:solidFill>
                          <a:effectLst/>
                          <a:latin typeface="+mn-lt"/>
                          <a:ea typeface="+mn-ea"/>
                          <a:cs typeface="+mn-cs"/>
                        </a:rPr>
                        <a:t>015</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kumimoji="1" lang="en-US" altLang="ja-JP" sz="1400" u="none" strike="noStrike" kern="1200" dirty="0">
                          <a:solidFill>
                            <a:schemeClr val="bg1"/>
                          </a:solidFill>
                          <a:effectLst/>
                          <a:latin typeface="+mn-lt"/>
                          <a:ea typeface="+mn-ea"/>
                          <a:cs typeface="+mn-cs"/>
                        </a:rPr>
                        <a:t>2016</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algn="ctr" defTabSz="914400" rtl="0" eaLnBrk="1" fontAlgn="ctr" latinLnBrk="0" hangingPunct="1"/>
                      <a:r>
                        <a:rPr lang="en-US" altLang="ja-JP" sz="1400" u="none" strike="noStrike" dirty="0">
                          <a:solidFill>
                            <a:schemeClr val="bg1"/>
                          </a:solidFill>
                          <a:effectLst/>
                        </a:rPr>
                        <a:t>2</a:t>
                      </a:r>
                      <a:r>
                        <a:rPr kumimoji="1" lang="en-US" altLang="ja-JP" sz="1400" u="none" strike="noStrike" kern="1200" dirty="0">
                          <a:solidFill>
                            <a:schemeClr val="bg1"/>
                          </a:solidFill>
                          <a:effectLst/>
                          <a:latin typeface="+mn-lt"/>
                          <a:ea typeface="+mn-ea"/>
                          <a:cs typeface="+mn-cs"/>
                        </a:rPr>
                        <a:t>017</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b="0" i="0" u="none" strike="noStrike" dirty="0">
                          <a:solidFill>
                            <a:schemeClr val="bg1"/>
                          </a:solidFill>
                          <a:effectLst/>
                          <a:latin typeface="+mn-lt"/>
                          <a:ea typeface="Meiryo UI" panose="020B0604030504040204" pitchFamily="50" charset="-128"/>
                        </a:rPr>
                        <a:t>2018</a:t>
                      </a:r>
                      <a:endParaRPr lang="ja-JP" altLang="en-US" sz="1400" b="0" i="0" u="none" strike="noStrike" dirty="0">
                        <a:solidFill>
                          <a:schemeClr val="bg1"/>
                        </a:solidFill>
                        <a:effectLst/>
                        <a:latin typeface="+mn-lt"/>
                        <a:ea typeface="Meiryo UI" panose="020B0604030504040204" pitchFamily="50" charset="-128"/>
                      </a:endParaRPr>
                    </a:p>
                  </a:txBody>
                  <a:tcPr marL="9363" marR="9363" marT="9363" marB="0" anchor="ctr">
                    <a:solidFill>
                      <a:schemeClr val="accent6"/>
                    </a:solidFill>
                  </a:tcPr>
                </a:tc>
                <a:extLst>
                  <a:ext uri="{0D108BD9-81ED-4DB2-BD59-A6C34878D82A}">
                    <a16:rowId xmlns:a16="http://schemas.microsoft.com/office/drawing/2014/main" val="10000"/>
                  </a:ext>
                </a:extLst>
              </a:tr>
              <a:tr h="900000">
                <a:tc rowSpan="6">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子</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育</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て</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し</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や</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す</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い</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環</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境</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整</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備</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rowSpan="2">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a16="http://schemas.microsoft.com/office/drawing/2014/main" val="10001"/>
                  </a:ext>
                </a:extLst>
              </a:tr>
              <a:tr h="1980000">
                <a:tc vMerge="1">
                  <a:txBody>
                    <a:bodyPr/>
                    <a:lstStyle/>
                    <a:p>
                      <a:endParaRPr kumimoji="1" lang="ja-JP" altLang="en-US"/>
                    </a:p>
                  </a:txBody>
                  <a:tcPr/>
                </a:tc>
                <a:tc vMerge="1">
                  <a:txBody>
                    <a:bodyPr/>
                    <a:lstStyle/>
                    <a:p>
                      <a:endParaRPr kumimoji="1" lang="ja-JP" altLang="en-US"/>
                    </a:p>
                  </a:txBody>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a16="http://schemas.microsoft.com/office/drawing/2014/main" val="1264379437"/>
                  </a:ext>
                </a:extLst>
              </a:tr>
              <a:tr h="864000">
                <a:tc vMerge="1">
                  <a:txBody>
                    <a:bodyPr/>
                    <a:lstStyle/>
                    <a:p>
                      <a:endParaRPr kumimoji="1" lang="ja-JP" altLang="en-US"/>
                    </a:p>
                  </a:txBody>
                  <a:tcPr/>
                </a:tc>
                <a:tc>
                  <a:txBody>
                    <a:bodyPr/>
                    <a:lstStyle/>
                    <a:p>
                      <a:endParaRPr kumimoji="1" lang="ja-JP" altLang="en-US" dirty="0"/>
                    </a:p>
                  </a:txBody>
                  <a:tcPr marL="9363" marR="9363" marT="9363" marB="0" anchor="ctr">
                    <a:lnB w="12700" cap="flat" cmpd="sng" algn="ctr">
                      <a:solidFill>
                        <a:srgbClr val="92D050"/>
                      </a:solidFill>
                      <a:prstDash val="solid"/>
                      <a:round/>
                      <a:headEnd type="none" w="med" len="med"/>
                      <a:tailEnd type="none" w="med" len="med"/>
                    </a:lnB>
                  </a:tcPr>
                </a:tc>
                <a:tc>
                  <a:txBody>
                    <a:bodyPr/>
                    <a:lstStyle/>
                    <a:p>
                      <a:endParaRPr kumimoji="1" lang="ja-JP" altLang="en-US" dirty="0"/>
                    </a:p>
                  </a:txBody>
                  <a:tcPr marL="9363" marR="9363" marT="9363" marB="0" anchor="ctr">
                    <a:lnB w="12700" cap="flat" cmpd="sng" algn="ctr">
                      <a:solidFill>
                        <a:srgbClr val="92D050"/>
                      </a:solidFill>
                      <a:prstDash val="solid"/>
                      <a:round/>
                      <a:headEnd type="none" w="med" len="med"/>
                      <a:tailEnd type="none" w="med" len="med"/>
                    </a:lnB>
                    <a:noFill/>
                  </a:tcPr>
                </a:tc>
                <a:tc>
                  <a:txBody>
                    <a:bodyPr/>
                    <a:lstStyle/>
                    <a:p>
                      <a:endParaRPr kumimoji="1" lang="ja-JP" altLang="en-US" dirty="0"/>
                    </a:p>
                  </a:txBody>
                  <a:tcPr marL="9363" marR="9363" marT="9363" marB="0" anchor="ctr">
                    <a:lnB w="12700" cap="flat" cmpd="sng" algn="ctr">
                      <a:solidFill>
                        <a:srgbClr val="92D050"/>
                      </a:solidFill>
                      <a:prstDash val="solid"/>
                      <a:round/>
                      <a:headEnd type="none" w="med" len="med"/>
                      <a:tailEnd type="none" w="med" len="med"/>
                    </a:lnB>
                    <a:noFill/>
                  </a:tcPr>
                </a:tc>
                <a:tc>
                  <a:txBody>
                    <a:bodyPr/>
                    <a:lstStyle/>
                    <a:p>
                      <a:endParaRPr kumimoji="1" lang="ja-JP" altLang="en-US" dirty="0"/>
                    </a:p>
                  </a:txBody>
                  <a:tcPr marL="9363" marR="9363" marT="9363" marB="0" anchor="ctr">
                    <a:lnB w="12700" cap="flat" cmpd="sng" algn="ctr">
                      <a:solidFill>
                        <a:srgbClr val="92D050"/>
                      </a:solidFill>
                      <a:prstDash val="solid"/>
                      <a:round/>
                      <a:headEnd type="none" w="med" len="med"/>
                      <a:tailEnd type="none" w="med" len="med"/>
                    </a:lnB>
                    <a:noFill/>
                  </a:tcPr>
                </a:tc>
                <a:tc>
                  <a:txBody>
                    <a:bodyPr/>
                    <a:lstStyle/>
                    <a:p>
                      <a:endParaRPr kumimoji="1" lang="ja-JP" altLang="en-US" dirty="0"/>
                    </a:p>
                  </a:txBody>
                  <a:tcPr marL="9363" marR="9363" marT="9363" marB="0" anchor="ctr">
                    <a:lnB w="12700" cap="flat" cmpd="sng" algn="ctr">
                      <a:solidFill>
                        <a:srgbClr val="92D050"/>
                      </a:solidFill>
                      <a:prstDash val="solid"/>
                      <a:round/>
                      <a:headEnd type="none" w="med" len="med"/>
                      <a:tailEnd type="none" w="med" len="med"/>
                    </a:lnB>
                    <a:noFill/>
                  </a:tcPr>
                </a:tc>
                <a:tc>
                  <a:txBody>
                    <a:bodyPr/>
                    <a:lstStyle/>
                    <a:p>
                      <a:endParaRPr kumimoji="1" lang="ja-JP" altLang="en-US" dirty="0"/>
                    </a:p>
                  </a:txBody>
                  <a:tcPr marL="9363" marR="9363" marT="9363" marB="0" anchor="ctr">
                    <a:lnB w="12700" cap="flat" cmpd="sng" algn="ctr">
                      <a:solidFill>
                        <a:srgbClr val="92D050"/>
                      </a:solidFill>
                      <a:prstDash val="solid"/>
                      <a:round/>
                      <a:headEnd type="none" w="med" len="med"/>
                      <a:tailEnd type="none" w="med" len="med"/>
                    </a:lnB>
                    <a:noFill/>
                  </a:tcPr>
                </a:tc>
                <a:tc>
                  <a:txBody>
                    <a:bodyPr/>
                    <a:lstStyle/>
                    <a:p>
                      <a:endParaRPr kumimoji="1" lang="ja-JP" altLang="en-US" dirty="0"/>
                    </a:p>
                  </a:txBody>
                  <a:tcPr marL="9363" marR="9363" marT="9363" marB="0" anchor="ctr">
                    <a:lnB w="12700" cap="flat" cmpd="sng" algn="ctr">
                      <a:solidFill>
                        <a:srgbClr val="92D050"/>
                      </a:solidFill>
                      <a:prstDash val="solid"/>
                      <a:round/>
                      <a:headEnd type="none" w="med" len="med"/>
                      <a:tailEnd type="none" w="med" len="med"/>
                    </a:lnB>
                    <a:noFill/>
                  </a:tcPr>
                </a:tc>
                <a:tc>
                  <a:txBody>
                    <a:bodyPr/>
                    <a:lstStyle/>
                    <a:p>
                      <a:endParaRPr kumimoji="1" lang="ja-JP" altLang="en-US" dirty="0"/>
                    </a:p>
                  </a:txBody>
                  <a:tcPr marL="9363" marR="9363" marT="9363" marB="0" anchor="ctr">
                    <a:lnB w="12700" cap="flat" cmpd="sng" algn="ctr">
                      <a:solidFill>
                        <a:srgbClr val="92D050"/>
                      </a:solidFill>
                      <a:prstDash val="solid"/>
                      <a:round/>
                      <a:headEnd type="none" w="med" len="med"/>
                      <a:tailEnd type="none" w="med" len="med"/>
                    </a:lnB>
                    <a:noFill/>
                  </a:tcPr>
                </a:tc>
                <a:tc>
                  <a:txBody>
                    <a:bodyPr/>
                    <a:lstStyle/>
                    <a:p>
                      <a:endParaRPr kumimoji="1" lang="ja-JP" altLang="en-US" dirty="0"/>
                    </a:p>
                  </a:txBody>
                  <a:tcPr marL="9363" marR="9363" marT="9363" marB="0" anchor="ctr">
                    <a:lnB w="12700" cap="flat" cmpd="sng" algn="ctr">
                      <a:solidFill>
                        <a:srgbClr val="92D050"/>
                      </a:solidFill>
                      <a:prstDash val="solid"/>
                      <a:round/>
                      <a:headEnd type="none" w="med" len="med"/>
                      <a:tailEnd type="none" w="med" len="med"/>
                    </a:lnB>
                    <a:noFill/>
                  </a:tcPr>
                </a:tc>
                <a:tc>
                  <a:txBody>
                    <a:bodyPr/>
                    <a:lstStyle/>
                    <a:p>
                      <a:endParaRPr kumimoji="1" lang="ja-JP" altLang="en-US" dirty="0"/>
                    </a:p>
                  </a:txBody>
                  <a:tcPr marL="9363" marR="9363" marT="9363" marB="0" anchor="ctr">
                    <a:lnB w="12700" cap="flat" cmpd="sng" algn="ctr">
                      <a:solidFill>
                        <a:srgbClr val="92D050"/>
                      </a:solidFill>
                      <a:prstDash val="solid"/>
                      <a:round/>
                      <a:headEnd type="none" w="med" len="med"/>
                      <a:tailEnd type="none" w="med" len="med"/>
                    </a:lnB>
                    <a:noFill/>
                  </a:tcPr>
                </a:tc>
                <a:extLst>
                  <a:ext uri="{0D108BD9-81ED-4DB2-BD59-A6C34878D82A}">
                    <a16:rowId xmlns:a16="http://schemas.microsoft.com/office/drawing/2014/main" val="2392053412"/>
                  </a:ext>
                </a:extLst>
              </a:tr>
              <a:tr h="864000">
                <a:tc vMerge="1">
                  <a:txBody>
                    <a:bodyPr/>
                    <a:lstStyle/>
                    <a:p>
                      <a:endParaRPr kumimoji="1" lang="ja-JP" altLang="en-US"/>
                    </a:p>
                  </a:txBody>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r" fontAlgn="ct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extLst>
                  <a:ext uri="{0D108BD9-81ED-4DB2-BD59-A6C34878D82A}">
                    <a16:rowId xmlns:a16="http://schemas.microsoft.com/office/drawing/2014/main" val="159777272"/>
                  </a:ext>
                </a:extLst>
              </a:tr>
              <a:tr h="648000">
                <a:tc vMerge="1">
                  <a:txBody>
                    <a:bodyPr/>
                    <a:lstStyle/>
                    <a:p>
                      <a:pPr algn="ct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tcPr>
                </a:tc>
                <a:tc>
                  <a:txBody>
                    <a:bodyPr/>
                    <a:lstStyle/>
                    <a:p>
                      <a:pPr algn="r" fontAlgn="ct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tcPr>
                </a:tc>
                <a:extLst>
                  <a:ext uri="{0D108BD9-81ED-4DB2-BD59-A6C34878D82A}">
                    <a16:rowId xmlns:a16="http://schemas.microsoft.com/office/drawing/2014/main" val="546109904"/>
                  </a:ext>
                </a:extLst>
              </a:tr>
              <a:tr h="648000">
                <a:tc vMerge="1">
                  <a:txBody>
                    <a:bodyPr/>
                    <a:lstStyle/>
                    <a:p>
                      <a:pPr algn="ct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a16="http://schemas.microsoft.com/office/drawing/2014/main" val="10004"/>
                  </a:ext>
                </a:extLst>
              </a:tr>
            </a:tbl>
          </a:graphicData>
        </a:graphic>
      </p:graphicFrame>
      <p:sp>
        <p:nvSpPr>
          <p:cNvPr id="73" name="大かっこ 72"/>
          <p:cNvSpPr/>
          <p:nvPr/>
        </p:nvSpPr>
        <p:spPr>
          <a:xfrm>
            <a:off x="4630017" y="3955589"/>
            <a:ext cx="835824" cy="61838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ケアコーディネート事業実施</a:t>
            </a:r>
          </a:p>
        </p:txBody>
      </p:sp>
      <p:sp>
        <p:nvSpPr>
          <p:cNvPr id="146" name="角丸四角形吹き出し 145"/>
          <p:cNvSpPr/>
          <p:nvPr/>
        </p:nvSpPr>
        <p:spPr>
          <a:xfrm rot="10800000">
            <a:off x="7272000" y="1980000"/>
            <a:ext cx="1734207" cy="1212981"/>
          </a:xfrm>
          <a:prstGeom prst="wedgeRoundRectCallout">
            <a:avLst>
              <a:gd name="adj1" fmla="val -2228"/>
              <a:gd name="adj2" fmla="val -77011"/>
              <a:gd name="adj3" fmla="val 16667"/>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 name="直線コネクタ 2"/>
          <p:cNvCxnSpPr/>
          <p:nvPr/>
        </p:nvCxnSpPr>
        <p:spPr>
          <a:xfrm>
            <a:off x="270457" y="53523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415240" y="914400"/>
            <a:ext cx="756587" cy="2792231"/>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en-US" altLang="ja-JP" sz="1108" dirty="0">
                <a:solidFill>
                  <a:schemeClr val="tx1"/>
                </a:solidFill>
                <a:ea typeface="Meiryo UI" panose="020B0604030504040204" pitchFamily="50" charset="-128"/>
              </a:rPr>
              <a:t>(1)</a:t>
            </a:r>
          </a:p>
          <a:p>
            <a:pPr algn="ctr"/>
            <a:r>
              <a:rPr lang="ja-JP" altLang="en-US" sz="1108" dirty="0">
                <a:solidFill>
                  <a:schemeClr val="tx1"/>
                </a:solidFill>
                <a:ea typeface="Meiryo UI" panose="020B0604030504040204" pitchFamily="50" charset="-128"/>
              </a:rPr>
              <a:t>待機児</a:t>
            </a:r>
            <a:endParaRPr lang="en-US" altLang="ja-JP" sz="1108" dirty="0">
              <a:solidFill>
                <a:schemeClr val="tx1"/>
              </a:solidFill>
              <a:ea typeface="Meiryo UI" panose="020B0604030504040204" pitchFamily="50" charset="-128"/>
            </a:endParaRPr>
          </a:p>
          <a:p>
            <a:pPr algn="ctr"/>
            <a:r>
              <a:rPr lang="ja-JP" altLang="en-US" sz="1108" dirty="0">
                <a:solidFill>
                  <a:schemeClr val="tx1"/>
                </a:solidFill>
                <a:ea typeface="Meiryo UI" panose="020B0604030504040204" pitchFamily="50" charset="-128"/>
              </a:rPr>
              <a:t>童対策</a:t>
            </a:r>
            <a:endParaRPr lang="en-US" altLang="ja-JP" sz="1108" dirty="0">
              <a:solidFill>
                <a:schemeClr val="tx1"/>
              </a:solidFill>
              <a:ea typeface="Meiryo UI" panose="020B0604030504040204" pitchFamily="50" charset="-128"/>
            </a:endParaRPr>
          </a:p>
        </p:txBody>
      </p:sp>
      <p:sp>
        <p:nvSpPr>
          <p:cNvPr id="149" name="角丸四角形 148"/>
          <p:cNvSpPr/>
          <p:nvPr/>
        </p:nvSpPr>
        <p:spPr>
          <a:xfrm>
            <a:off x="4716000" y="3312000"/>
            <a:ext cx="3420000" cy="396000"/>
          </a:xfrm>
          <a:prstGeom prst="round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1" name="直線矢印コネクタ 20"/>
          <p:cNvCxnSpPr/>
          <p:nvPr/>
        </p:nvCxnSpPr>
        <p:spPr>
          <a:xfrm>
            <a:off x="1270147" y="958368"/>
            <a:ext cx="7704000"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56" name="フローチャート: 結合子 55"/>
          <p:cNvSpPr>
            <a:spLocks noChangeAspect="1"/>
          </p:cNvSpPr>
          <p:nvPr/>
        </p:nvSpPr>
        <p:spPr>
          <a:xfrm>
            <a:off x="5891327" y="909482"/>
            <a:ext cx="97772" cy="9777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57" name="フローチャート: 結合子 56"/>
          <p:cNvSpPr>
            <a:spLocks noChangeAspect="1"/>
          </p:cNvSpPr>
          <p:nvPr/>
        </p:nvSpPr>
        <p:spPr>
          <a:xfrm>
            <a:off x="6782178" y="909482"/>
            <a:ext cx="97772" cy="9777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70" name="フローチャート: 結合子 69"/>
          <p:cNvSpPr>
            <a:spLocks noChangeAspect="1"/>
          </p:cNvSpPr>
          <p:nvPr/>
        </p:nvSpPr>
        <p:spPr>
          <a:xfrm>
            <a:off x="8463547" y="904368"/>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39" name="大かっこ 38"/>
          <p:cNvSpPr/>
          <p:nvPr/>
        </p:nvSpPr>
        <p:spPr>
          <a:xfrm>
            <a:off x="3830373" y="2834569"/>
            <a:ext cx="720000" cy="55338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900" dirty="0">
                <a:latin typeface="Meiryo UI" panose="020B0604030504040204" pitchFamily="50" charset="-128"/>
                <a:ea typeface="Meiryo UI" panose="020B0604030504040204" pitchFamily="50" charset="-128"/>
              </a:rPr>
              <a:t>保育士・</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保育所支援</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センター設置</a:t>
            </a:r>
          </a:p>
        </p:txBody>
      </p:sp>
      <p:sp>
        <p:nvSpPr>
          <p:cNvPr id="40" name="大かっこ 39"/>
          <p:cNvSpPr/>
          <p:nvPr/>
        </p:nvSpPr>
        <p:spPr>
          <a:xfrm>
            <a:off x="6491427" y="2600900"/>
            <a:ext cx="752161" cy="53900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潜在保育士</a:t>
            </a:r>
            <a:endParaRPr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への再就職</a:t>
            </a:r>
            <a:endParaRPr kumimoji="1"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支援を実施</a:t>
            </a:r>
            <a:endParaRPr kumimoji="1" lang="en-US" altLang="ja-JP" sz="900" dirty="0">
              <a:latin typeface="Meiryo UI" panose="020B0604030504040204" pitchFamily="50" charset="-128"/>
              <a:ea typeface="Meiryo UI" panose="020B0604030504040204" pitchFamily="50" charset="-128"/>
            </a:endParaRPr>
          </a:p>
        </p:txBody>
      </p:sp>
      <p:sp>
        <p:nvSpPr>
          <p:cNvPr id="108" name="大かっこ 107"/>
          <p:cNvSpPr/>
          <p:nvPr/>
        </p:nvSpPr>
        <p:spPr>
          <a:xfrm>
            <a:off x="3800729" y="6343176"/>
            <a:ext cx="756000" cy="35226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900" dirty="0">
                <a:latin typeface="Meiryo UI" panose="020B0604030504040204" pitchFamily="50" charset="-128"/>
                <a:ea typeface="Meiryo UI" panose="020B0604030504040204" pitchFamily="50" charset="-128"/>
              </a:rPr>
              <a:t>全市実施</a:t>
            </a:r>
          </a:p>
        </p:txBody>
      </p:sp>
      <p:sp>
        <p:nvSpPr>
          <p:cNvPr id="109" name="大かっこ 108"/>
          <p:cNvSpPr/>
          <p:nvPr/>
        </p:nvSpPr>
        <p:spPr>
          <a:xfrm>
            <a:off x="5559644" y="6334029"/>
            <a:ext cx="785738" cy="37251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助成対象者を拡大</a:t>
            </a:r>
            <a:endParaRPr kumimoji="1" lang="ja-JP" altLang="en-US" sz="900" dirty="0">
              <a:latin typeface="Meiryo UI" panose="020B0604030504040204" pitchFamily="50" charset="-128"/>
              <a:ea typeface="Meiryo UI" panose="020B0604030504040204" pitchFamily="50" charset="-128"/>
            </a:endParaRPr>
          </a:p>
        </p:txBody>
      </p:sp>
      <p:sp>
        <p:nvSpPr>
          <p:cNvPr id="115" name="大かっこ 114"/>
          <p:cNvSpPr/>
          <p:nvPr/>
        </p:nvSpPr>
        <p:spPr>
          <a:xfrm>
            <a:off x="6477720" y="5698006"/>
            <a:ext cx="756000" cy="40154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５歳児の無償化を実施</a:t>
            </a:r>
            <a:endParaRPr kumimoji="1" lang="ja-JP" altLang="en-US" sz="900" dirty="0">
              <a:latin typeface="Meiryo UI" panose="020B0604030504040204" pitchFamily="50" charset="-128"/>
              <a:ea typeface="Meiryo UI" panose="020B0604030504040204" pitchFamily="50" charset="-128"/>
            </a:endParaRPr>
          </a:p>
        </p:txBody>
      </p:sp>
      <p:sp>
        <p:nvSpPr>
          <p:cNvPr id="117" name="大かっこ 116"/>
          <p:cNvSpPr/>
          <p:nvPr/>
        </p:nvSpPr>
        <p:spPr>
          <a:xfrm>
            <a:off x="7338301" y="5698006"/>
            <a:ext cx="756000" cy="40154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４歳児まで無償化を拡大</a:t>
            </a:r>
            <a:endParaRPr kumimoji="1" lang="ja-JP" altLang="en-US" sz="900" dirty="0">
              <a:latin typeface="Meiryo UI" panose="020B0604030504040204" pitchFamily="50" charset="-128"/>
              <a:ea typeface="Meiryo UI" panose="020B0604030504040204" pitchFamily="50" charset="-128"/>
            </a:endParaRPr>
          </a:p>
        </p:txBody>
      </p:sp>
      <p:sp>
        <p:nvSpPr>
          <p:cNvPr id="33" name="大かっこ 32"/>
          <p:cNvSpPr/>
          <p:nvPr/>
        </p:nvSpPr>
        <p:spPr>
          <a:xfrm>
            <a:off x="4666792" y="2024260"/>
            <a:ext cx="792000" cy="48330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小規模保育</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事業実施</a:t>
            </a:r>
            <a:endParaRPr kumimoji="1" lang="ja-JP" altLang="en-US" sz="900" dirty="0">
              <a:latin typeface="Meiryo UI" panose="020B0604030504040204" pitchFamily="50" charset="-128"/>
              <a:ea typeface="Meiryo UI" panose="020B0604030504040204" pitchFamily="50" charset="-128"/>
            </a:endParaRPr>
          </a:p>
        </p:txBody>
      </p:sp>
      <p:sp>
        <p:nvSpPr>
          <p:cNvPr id="34" name="大かっこ 33"/>
          <p:cNvSpPr/>
          <p:nvPr/>
        </p:nvSpPr>
        <p:spPr>
          <a:xfrm>
            <a:off x="5584151" y="2024260"/>
            <a:ext cx="792000" cy="48330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賃料補助制度を創設</a:t>
            </a:r>
            <a:endParaRPr kumimoji="1" lang="ja-JP" altLang="en-US" sz="900" dirty="0">
              <a:latin typeface="Meiryo UI" panose="020B0604030504040204" pitchFamily="50" charset="-128"/>
              <a:ea typeface="Meiryo UI" panose="020B0604030504040204" pitchFamily="50" charset="-128"/>
            </a:endParaRPr>
          </a:p>
        </p:txBody>
      </p:sp>
      <p:sp>
        <p:nvSpPr>
          <p:cNvPr id="35" name="大かっこ 34"/>
          <p:cNvSpPr/>
          <p:nvPr/>
        </p:nvSpPr>
        <p:spPr>
          <a:xfrm>
            <a:off x="6488282" y="2024260"/>
            <a:ext cx="756000" cy="48051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保育所整備</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補助対象</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の拡大</a:t>
            </a:r>
            <a:endParaRPr kumimoji="1" lang="ja-JP" altLang="en-US" sz="900" dirty="0">
              <a:latin typeface="Meiryo UI" panose="020B0604030504040204" pitchFamily="50" charset="-128"/>
              <a:ea typeface="Meiryo UI" panose="020B0604030504040204" pitchFamily="50" charset="-128"/>
            </a:endParaRPr>
          </a:p>
        </p:txBody>
      </p:sp>
      <p:sp>
        <p:nvSpPr>
          <p:cNvPr id="36" name="大かっこ 35"/>
          <p:cNvSpPr/>
          <p:nvPr/>
        </p:nvSpPr>
        <p:spPr>
          <a:xfrm>
            <a:off x="3831116" y="2024260"/>
            <a:ext cx="720000" cy="64086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社会福祉</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法人以外</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も設置可能に</a:t>
            </a:r>
            <a:endParaRPr kumimoji="1" lang="ja-JP" altLang="en-US" sz="900" dirty="0">
              <a:latin typeface="Meiryo UI" panose="020B0604030504040204" pitchFamily="50" charset="-128"/>
              <a:ea typeface="Meiryo UI" panose="020B0604030504040204" pitchFamily="50" charset="-128"/>
            </a:endParaRPr>
          </a:p>
        </p:txBody>
      </p:sp>
      <p:sp>
        <p:nvSpPr>
          <p:cNvPr id="74" name="大かっこ 73"/>
          <p:cNvSpPr/>
          <p:nvPr/>
        </p:nvSpPr>
        <p:spPr>
          <a:xfrm>
            <a:off x="2979204" y="2024260"/>
            <a:ext cx="720000" cy="62894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保育所の</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居室</a:t>
            </a:r>
            <a:r>
              <a:rPr kumimoji="1" lang="ja-JP" altLang="en-US" sz="900" dirty="0">
                <a:latin typeface="Meiryo UI" panose="020B0604030504040204" pitchFamily="50" charset="-128"/>
                <a:ea typeface="Meiryo UI" panose="020B0604030504040204" pitchFamily="50" charset="-128"/>
              </a:rPr>
              <a:t>面積</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基準の</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緩和</a:t>
            </a:r>
            <a:r>
              <a:rPr lang="ja-JP" altLang="en-US" sz="900" dirty="0">
                <a:latin typeface="Meiryo UI" panose="020B0604030504040204" pitchFamily="50" charset="-128"/>
                <a:ea typeface="Meiryo UI" panose="020B0604030504040204" pitchFamily="50" charset="-128"/>
              </a:rPr>
              <a:t>を導入</a:t>
            </a:r>
            <a:endParaRPr kumimoji="1" lang="ja-JP" altLang="en-US" sz="900" dirty="0">
              <a:latin typeface="Meiryo UI" panose="020B0604030504040204" pitchFamily="50" charset="-128"/>
              <a:ea typeface="Meiryo UI" panose="020B0604030504040204" pitchFamily="50" charset="-128"/>
            </a:endParaRPr>
          </a:p>
        </p:txBody>
      </p:sp>
      <p:sp>
        <p:nvSpPr>
          <p:cNvPr id="75" name="大かっこ 74"/>
          <p:cNvSpPr/>
          <p:nvPr/>
        </p:nvSpPr>
        <p:spPr>
          <a:xfrm>
            <a:off x="2978523" y="2834738"/>
            <a:ext cx="720000" cy="559618"/>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保育ママ</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事業</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個人</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実施型</a:t>
            </a:r>
            <a:r>
              <a:rPr lang="en-US" altLang="ja-JP" sz="900" dirty="0">
                <a:latin typeface="Meiryo UI" panose="020B0604030504040204" pitchFamily="50" charset="-128"/>
                <a:ea typeface="Meiryo UI" panose="020B0604030504040204" pitchFamily="50" charset="-128"/>
              </a:rPr>
              <a:t>)</a:t>
            </a:r>
          </a:p>
          <a:p>
            <a:pPr algn="ctr"/>
            <a:r>
              <a:rPr lang="ja-JP" altLang="en-US" sz="900" dirty="0">
                <a:latin typeface="Meiryo UI" panose="020B0604030504040204" pitchFamily="50" charset="-128"/>
                <a:ea typeface="Meiryo UI" panose="020B0604030504040204" pitchFamily="50" charset="-128"/>
              </a:rPr>
              <a:t>の開始</a:t>
            </a:r>
            <a:endParaRPr lang="en-US" altLang="ja-JP" sz="900" dirty="0">
              <a:latin typeface="Meiryo UI" panose="020B0604030504040204" pitchFamily="50" charset="-128"/>
              <a:ea typeface="Meiryo UI" panose="020B0604030504040204" pitchFamily="50" charset="-128"/>
            </a:endParaRPr>
          </a:p>
        </p:txBody>
      </p:sp>
      <p:sp>
        <p:nvSpPr>
          <p:cNvPr id="141" name="テキスト ボックス 140"/>
          <p:cNvSpPr txBox="1"/>
          <p:nvPr/>
        </p:nvSpPr>
        <p:spPr>
          <a:xfrm>
            <a:off x="4716000" y="3318326"/>
            <a:ext cx="3528000" cy="396000"/>
          </a:xfrm>
          <a:prstGeom prst="rect">
            <a:avLst/>
          </a:prstGeom>
          <a:noFill/>
        </p:spPr>
        <p:txBody>
          <a:bodyPr wrap="square" rtlCol="0">
            <a:spAutoFit/>
          </a:bodyPr>
          <a:lstStyle/>
          <a:p>
            <a:r>
              <a:rPr lang="ja-JP" altLang="en-US" sz="1100" b="1" dirty="0">
                <a:latin typeface="Meiryo UI" panose="020B0604030504040204" pitchFamily="50" charset="-128"/>
                <a:ea typeface="Meiryo UI" panose="020B0604030504040204" pitchFamily="50" charset="-128"/>
              </a:rPr>
              <a:t>「待機児童解消特別チーム」を設置し、</a:t>
            </a:r>
            <a:r>
              <a:rPr lang="en-US" altLang="ja-JP" sz="1100" b="1" dirty="0">
                <a:latin typeface="Meiryo UI" panose="020B0604030504040204" pitchFamily="50" charset="-128"/>
                <a:ea typeface="Meiryo UI" panose="020B0604030504040204" pitchFamily="50" charset="-128"/>
              </a:rPr>
              <a:t>2017</a:t>
            </a:r>
            <a:r>
              <a:rPr lang="ja-JP" altLang="en-US" sz="1100" b="1" dirty="0">
                <a:latin typeface="Meiryo UI" panose="020B0604030504040204" pitchFamily="50" charset="-128"/>
                <a:ea typeface="Meiryo UI" panose="020B0604030504040204" pitchFamily="50" charset="-128"/>
              </a:rPr>
              <a:t>年度より保育所整備等・保育人材確保に向け徹底した取組を推進</a:t>
            </a:r>
            <a:endParaRPr lang="en-US" altLang="ja-JP" sz="1100" b="1" dirty="0">
              <a:latin typeface="Meiryo UI" panose="020B0604030504040204" pitchFamily="50" charset="-128"/>
              <a:ea typeface="Meiryo UI" panose="020B0604030504040204" pitchFamily="50" charset="-128"/>
            </a:endParaRPr>
          </a:p>
        </p:txBody>
      </p:sp>
      <p:sp>
        <p:nvSpPr>
          <p:cNvPr id="136" name="角丸四角形吹き出し 135"/>
          <p:cNvSpPr/>
          <p:nvPr/>
        </p:nvSpPr>
        <p:spPr>
          <a:xfrm rot="10800000">
            <a:off x="1250093" y="2311982"/>
            <a:ext cx="1547988" cy="375159"/>
          </a:xfrm>
          <a:prstGeom prst="wedgeRoundRectCallout">
            <a:avLst>
              <a:gd name="adj1" fmla="val -63577"/>
              <a:gd name="adj2" fmla="val 36440"/>
              <a:gd name="adj3" fmla="val 16667"/>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7" name="テキスト ボックス 136"/>
          <p:cNvSpPr txBox="1"/>
          <p:nvPr/>
        </p:nvSpPr>
        <p:spPr>
          <a:xfrm>
            <a:off x="1207630" y="2327433"/>
            <a:ext cx="1856437"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政令指定都市初</a:t>
            </a:r>
          </a:p>
        </p:txBody>
      </p:sp>
      <p:sp>
        <p:nvSpPr>
          <p:cNvPr id="94" name="テキスト ボックス 93"/>
          <p:cNvSpPr txBox="1"/>
          <p:nvPr/>
        </p:nvSpPr>
        <p:spPr>
          <a:xfrm>
            <a:off x="7030480" y="6356351"/>
            <a:ext cx="1031051" cy="261610"/>
          </a:xfrm>
          <a:prstGeom prst="rect">
            <a:avLst/>
          </a:prstGeom>
          <a:solidFill>
            <a:srgbClr val="9999FF"/>
          </a:solidFill>
          <a:ln>
            <a:solidFill>
              <a:srgbClr val="9999FF"/>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ja-JP" altLang="en-US" sz="1100" dirty="0">
                <a:latin typeface="Meiryo UI" panose="020B0604030504040204" pitchFamily="50" charset="-128"/>
                <a:ea typeface="Meiryo UI" panose="020B0604030504040204" pitchFamily="50" charset="-128"/>
              </a:rPr>
              <a:t>点</a:t>
            </a:r>
            <a:r>
              <a:rPr lang="ja-JP" altLang="en-US" sz="1100" dirty="0">
                <a:solidFill>
                  <a:schemeClr val="dk1"/>
                </a:solidFill>
                <a:latin typeface="Meiryo UI" panose="020B0604030504040204" pitchFamily="50" charset="-128"/>
                <a:ea typeface="Meiryo UI" panose="020B0604030504040204" pitchFamily="50" charset="-128"/>
              </a:rPr>
              <a:t>線</a:t>
            </a:r>
            <a:r>
              <a:rPr lang="ja-JP" altLang="en-US" sz="1100" b="1" dirty="0">
                <a:solidFill>
                  <a:schemeClr val="dk1"/>
                </a:solidFill>
                <a:ea typeface="Meiryo UI" panose="020B0604030504040204" pitchFamily="50" charset="-128"/>
              </a:rPr>
              <a:t>：</a:t>
            </a:r>
            <a:r>
              <a:rPr lang="ja-JP" altLang="en-US" sz="1100" dirty="0">
                <a:solidFill>
                  <a:schemeClr val="dk1"/>
                </a:solidFill>
                <a:latin typeface="Meiryo UI" panose="020B0604030504040204" pitchFamily="50" charset="-128"/>
                <a:ea typeface="Meiryo UI" panose="020B0604030504040204" pitchFamily="50" charset="-128"/>
              </a:rPr>
              <a:t>未実施</a:t>
            </a:r>
          </a:p>
        </p:txBody>
      </p:sp>
      <p:sp>
        <p:nvSpPr>
          <p:cNvPr id="84" name="角丸四角形 83"/>
          <p:cNvSpPr/>
          <p:nvPr/>
        </p:nvSpPr>
        <p:spPr>
          <a:xfrm>
            <a:off x="416295" y="3779990"/>
            <a:ext cx="770188" cy="1682883"/>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en-US" altLang="ja-JP" sz="1108" dirty="0">
                <a:solidFill>
                  <a:schemeClr val="tx1"/>
                </a:solidFill>
                <a:ea typeface="Meiryo UI" panose="020B0604030504040204" pitchFamily="50" charset="-128"/>
              </a:rPr>
              <a:t>(2)</a:t>
            </a:r>
          </a:p>
          <a:p>
            <a:pPr algn="ctr"/>
            <a:r>
              <a:rPr lang="ja-JP" altLang="en-US" sz="1108" dirty="0">
                <a:solidFill>
                  <a:schemeClr val="tx1"/>
                </a:solidFill>
                <a:ea typeface="Meiryo UI" panose="020B0604030504040204" pitchFamily="50" charset="-128"/>
              </a:rPr>
              <a:t>医療的ケア児支援</a:t>
            </a:r>
            <a:endParaRPr lang="en-US" altLang="ja-JP" sz="1108" dirty="0">
              <a:solidFill>
                <a:schemeClr val="tx1"/>
              </a:solidFill>
              <a:ea typeface="Meiryo UI" panose="020B0604030504040204" pitchFamily="50" charset="-128"/>
            </a:endParaRPr>
          </a:p>
        </p:txBody>
      </p:sp>
      <p:sp>
        <p:nvSpPr>
          <p:cNvPr id="87" name="角丸四角形 86"/>
          <p:cNvSpPr/>
          <p:nvPr/>
        </p:nvSpPr>
        <p:spPr>
          <a:xfrm>
            <a:off x="416295" y="5536232"/>
            <a:ext cx="770188" cy="528486"/>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en-US" altLang="ja-JP" sz="1108" dirty="0">
                <a:solidFill>
                  <a:schemeClr val="tx1"/>
                </a:solidFill>
                <a:ea typeface="Meiryo UI" panose="020B0604030504040204" pitchFamily="50" charset="-128"/>
              </a:rPr>
              <a:t>(3)</a:t>
            </a:r>
          </a:p>
          <a:p>
            <a:pPr algn="ctr"/>
            <a:r>
              <a:rPr lang="ja-JP" altLang="en-US" sz="1108" dirty="0">
                <a:solidFill>
                  <a:schemeClr val="tx1"/>
                </a:solidFill>
                <a:ea typeface="Meiryo UI" panose="020B0604030504040204" pitchFamily="50" charset="-128"/>
              </a:rPr>
              <a:t>教育無償化</a:t>
            </a:r>
            <a:endParaRPr lang="en-US" altLang="ja-JP" sz="1108" dirty="0">
              <a:solidFill>
                <a:schemeClr val="tx1"/>
              </a:solidFill>
              <a:ea typeface="Meiryo UI" panose="020B0604030504040204" pitchFamily="50" charset="-128"/>
            </a:endParaRPr>
          </a:p>
        </p:txBody>
      </p:sp>
      <p:sp>
        <p:nvSpPr>
          <p:cNvPr id="104" name="角丸四角形 103"/>
          <p:cNvSpPr/>
          <p:nvPr/>
        </p:nvSpPr>
        <p:spPr>
          <a:xfrm>
            <a:off x="416295" y="6190721"/>
            <a:ext cx="770188" cy="564647"/>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en-US" altLang="ja-JP" sz="1108" dirty="0">
                <a:solidFill>
                  <a:schemeClr val="tx1"/>
                </a:solidFill>
                <a:ea typeface="Meiryo UI" panose="020B0604030504040204" pitchFamily="50" charset="-128"/>
              </a:rPr>
              <a:t>(4)</a:t>
            </a:r>
          </a:p>
          <a:p>
            <a:pPr algn="ctr"/>
            <a:r>
              <a:rPr lang="ja-JP" altLang="en-US" sz="1108" dirty="0">
                <a:solidFill>
                  <a:schemeClr val="tx1"/>
                </a:solidFill>
                <a:ea typeface="Meiryo UI" panose="020B0604030504040204" pitchFamily="50" charset="-128"/>
              </a:rPr>
              <a:t>塾代助成</a:t>
            </a:r>
            <a:endParaRPr lang="en-US" altLang="ja-JP" sz="1108" dirty="0">
              <a:solidFill>
                <a:schemeClr val="tx1"/>
              </a:solidFill>
              <a:ea typeface="Meiryo UI" panose="020B0604030504040204" pitchFamily="50" charset="-128"/>
            </a:endParaRPr>
          </a:p>
        </p:txBody>
      </p:sp>
      <p:sp>
        <p:nvSpPr>
          <p:cNvPr id="41" name="大かっこ 40"/>
          <p:cNvSpPr/>
          <p:nvPr/>
        </p:nvSpPr>
        <p:spPr>
          <a:xfrm>
            <a:off x="7338301" y="2620863"/>
            <a:ext cx="756000" cy="53920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保育補助者</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の雇上支援</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を実施</a:t>
            </a:r>
            <a:endParaRPr lang="en-US" altLang="ja-JP" sz="900" dirty="0">
              <a:latin typeface="Meiryo UI" panose="020B0604030504040204" pitchFamily="50" charset="-128"/>
              <a:ea typeface="Meiryo UI" panose="020B0604030504040204" pitchFamily="50" charset="-128"/>
            </a:endParaRPr>
          </a:p>
        </p:txBody>
      </p:sp>
      <p:sp>
        <p:nvSpPr>
          <p:cNvPr id="67" name="大かっこ 66"/>
          <p:cNvSpPr/>
          <p:nvPr/>
        </p:nvSpPr>
        <p:spPr>
          <a:xfrm>
            <a:off x="8201698" y="2619866"/>
            <a:ext cx="716640" cy="53920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保育士の</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負担軽減策</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の拡充</a:t>
            </a:r>
            <a:endParaRPr lang="en-US" altLang="ja-JP" sz="900" dirty="0">
              <a:latin typeface="Meiryo UI" panose="020B0604030504040204" pitchFamily="50" charset="-128"/>
              <a:ea typeface="Meiryo UI" panose="020B0604030504040204" pitchFamily="50" charset="-128"/>
            </a:endParaRPr>
          </a:p>
        </p:txBody>
      </p:sp>
      <p:sp>
        <p:nvSpPr>
          <p:cNvPr id="30" name="大かっこ 29"/>
          <p:cNvSpPr/>
          <p:nvPr/>
        </p:nvSpPr>
        <p:spPr>
          <a:xfrm>
            <a:off x="7344254" y="2024260"/>
            <a:ext cx="756000" cy="52991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区庁舎等を</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活用した</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保育所整備</a:t>
            </a:r>
            <a:endParaRPr lang="en-US" altLang="ja-JP" sz="900" dirty="0">
              <a:latin typeface="Meiryo UI" panose="020B0604030504040204" pitchFamily="50" charset="-128"/>
              <a:ea typeface="Meiryo UI" panose="020B0604030504040204" pitchFamily="50" charset="-128"/>
            </a:endParaRPr>
          </a:p>
        </p:txBody>
      </p:sp>
      <p:sp>
        <p:nvSpPr>
          <p:cNvPr id="68" name="大かっこ 67"/>
          <p:cNvSpPr/>
          <p:nvPr/>
        </p:nvSpPr>
        <p:spPr>
          <a:xfrm>
            <a:off x="8198337" y="2024260"/>
            <a:ext cx="720000" cy="53144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保育所分園賃料補助</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制度を創設</a:t>
            </a:r>
            <a:endParaRPr lang="en-US" altLang="ja-JP" sz="900" dirty="0">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1263611" y="5544799"/>
            <a:ext cx="7700963" cy="108000"/>
            <a:chOff x="1263611" y="5544799"/>
            <a:chExt cx="7700963" cy="108000"/>
          </a:xfrm>
        </p:grpSpPr>
        <p:sp>
          <p:nvSpPr>
            <p:cNvPr id="99" name="フローチャート: 結合子 50"/>
            <p:cNvSpPr>
              <a:spLocks noChangeAspect="1"/>
            </p:cNvSpPr>
            <p:nvPr/>
          </p:nvSpPr>
          <p:spPr>
            <a:xfrm>
              <a:off x="6810135" y="5544799"/>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83" name="フローチャート: 結合子 50"/>
            <p:cNvSpPr>
              <a:spLocks noChangeAspect="1"/>
            </p:cNvSpPr>
            <p:nvPr/>
          </p:nvSpPr>
          <p:spPr>
            <a:xfrm>
              <a:off x="7666415" y="5544799"/>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cxnSp>
          <p:nvCxnSpPr>
            <p:cNvPr id="114" name="直線矢印コネクタ 113"/>
            <p:cNvCxnSpPr/>
            <p:nvPr/>
          </p:nvCxnSpPr>
          <p:spPr>
            <a:xfrm>
              <a:off x="6434006" y="5598799"/>
              <a:ext cx="2530568"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cxnSp>
          <p:nvCxnSpPr>
            <p:cNvPr id="51" name="直線矢印コネクタ 50"/>
            <p:cNvCxnSpPr/>
            <p:nvPr/>
          </p:nvCxnSpPr>
          <p:spPr>
            <a:xfrm flipV="1">
              <a:off x="1263611" y="5598799"/>
              <a:ext cx="6876000" cy="0"/>
            </a:xfrm>
            <a:prstGeom prst="straightConnector1">
              <a:avLst/>
            </a:prstGeom>
            <a:ln w="28575">
              <a:prstDash val="sysDash"/>
              <a:tailEnd type="none" w="lg" len="lg"/>
            </a:ln>
          </p:spPr>
          <p:style>
            <a:lnRef idx="3">
              <a:schemeClr val="dk1"/>
            </a:lnRef>
            <a:fillRef idx="0">
              <a:schemeClr val="dk1"/>
            </a:fillRef>
            <a:effectRef idx="2">
              <a:schemeClr val="dk1"/>
            </a:effectRef>
            <a:fontRef idx="minor">
              <a:schemeClr val="tx1"/>
            </a:fontRef>
          </p:style>
        </p:cxnSp>
      </p:grpSp>
      <p:sp>
        <p:nvSpPr>
          <p:cNvPr id="71" name="大かっこ 70"/>
          <p:cNvSpPr/>
          <p:nvPr/>
        </p:nvSpPr>
        <p:spPr>
          <a:xfrm>
            <a:off x="4630018" y="4863124"/>
            <a:ext cx="828774" cy="56165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医療型短期入所整備促進事業の展開</a:t>
            </a:r>
          </a:p>
        </p:txBody>
      </p:sp>
      <p:sp>
        <p:nvSpPr>
          <p:cNvPr id="72" name="大かっこ 71"/>
          <p:cNvSpPr/>
          <p:nvPr/>
        </p:nvSpPr>
        <p:spPr>
          <a:xfrm>
            <a:off x="8207164" y="4863124"/>
            <a:ext cx="720000" cy="30118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第１期障がい児福祉計画</a:t>
            </a:r>
          </a:p>
        </p:txBody>
      </p:sp>
      <p:sp>
        <p:nvSpPr>
          <p:cNvPr id="76" name="大かっこ 75"/>
          <p:cNvSpPr/>
          <p:nvPr/>
        </p:nvSpPr>
        <p:spPr>
          <a:xfrm>
            <a:off x="6437808" y="3955589"/>
            <a:ext cx="835824" cy="59505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訪問看護師向け研修の実施</a:t>
            </a:r>
          </a:p>
        </p:txBody>
      </p:sp>
      <p:sp>
        <p:nvSpPr>
          <p:cNvPr id="77" name="大かっこ 76"/>
          <p:cNvSpPr/>
          <p:nvPr/>
        </p:nvSpPr>
        <p:spPr>
          <a:xfrm>
            <a:off x="8174252" y="3955589"/>
            <a:ext cx="772165" cy="62989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800" dirty="0">
                <a:solidFill>
                  <a:schemeClr val="tx1"/>
                </a:solidFill>
                <a:latin typeface="Meiryo UI" panose="020B0604030504040204" pitchFamily="50" charset="-128"/>
                <a:ea typeface="Meiryo UI" panose="020B0604030504040204" pitchFamily="50" charset="-128"/>
              </a:rPr>
              <a:t>在宅重症心身障がい児者等に対応可能な訪問看護師等育成研修の実施</a:t>
            </a:r>
          </a:p>
        </p:txBody>
      </p:sp>
      <p:sp>
        <p:nvSpPr>
          <p:cNvPr id="5" name="テキスト ボックス 4"/>
          <p:cNvSpPr txBox="1"/>
          <p:nvPr/>
        </p:nvSpPr>
        <p:spPr>
          <a:xfrm>
            <a:off x="1229341" y="3938168"/>
            <a:ext cx="415636"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府</a:t>
            </a:r>
            <a:endParaRPr kumimoji="1" lang="ja-JP" altLang="en-US" sz="1200" dirty="0">
              <a:latin typeface="Meiryo UI" panose="020B0604030504040204" pitchFamily="50" charset="-128"/>
              <a:ea typeface="Meiryo UI" panose="020B0604030504040204" pitchFamily="50" charset="-128"/>
            </a:endParaRPr>
          </a:p>
        </p:txBody>
      </p:sp>
      <p:sp>
        <p:nvSpPr>
          <p:cNvPr id="78" name="テキスト ボックス 77"/>
          <p:cNvSpPr txBox="1"/>
          <p:nvPr/>
        </p:nvSpPr>
        <p:spPr>
          <a:xfrm>
            <a:off x="1199969" y="4736716"/>
            <a:ext cx="415636"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市</a:t>
            </a:r>
          </a:p>
        </p:txBody>
      </p:sp>
      <p:grpSp>
        <p:nvGrpSpPr>
          <p:cNvPr id="8" name="グループ化 7"/>
          <p:cNvGrpSpPr/>
          <p:nvPr/>
        </p:nvGrpSpPr>
        <p:grpSpPr>
          <a:xfrm>
            <a:off x="1250093" y="6190722"/>
            <a:ext cx="7724054" cy="97772"/>
            <a:chOff x="1250093" y="6162147"/>
            <a:chExt cx="7724054" cy="97772"/>
          </a:xfrm>
        </p:grpSpPr>
        <p:cxnSp>
          <p:nvCxnSpPr>
            <p:cNvPr id="60" name="直線矢印コネクタ 59"/>
            <p:cNvCxnSpPr/>
            <p:nvPr/>
          </p:nvCxnSpPr>
          <p:spPr>
            <a:xfrm flipV="1">
              <a:off x="1250093" y="6211033"/>
              <a:ext cx="5947029" cy="0"/>
            </a:xfrm>
            <a:prstGeom prst="straightConnector1">
              <a:avLst/>
            </a:prstGeom>
            <a:ln w="28575">
              <a:prstDash val="sysDash"/>
              <a:tailEnd type="none" w="lg" len="lg"/>
            </a:ln>
          </p:spPr>
          <p:style>
            <a:lnRef idx="3">
              <a:schemeClr val="dk1"/>
            </a:lnRef>
            <a:fillRef idx="0">
              <a:schemeClr val="dk1"/>
            </a:fillRef>
            <a:effectRef idx="2">
              <a:schemeClr val="dk1"/>
            </a:effectRef>
            <a:fontRef idx="minor">
              <a:schemeClr val="tx1"/>
            </a:fontRef>
          </p:style>
        </p:cxnSp>
        <p:cxnSp>
          <p:nvCxnSpPr>
            <p:cNvPr id="91" name="直線矢印コネクタ 90"/>
            <p:cNvCxnSpPr/>
            <p:nvPr/>
          </p:nvCxnSpPr>
          <p:spPr>
            <a:xfrm flipV="1">
              <a:off x="3027118" y="6211033"/>
              <a:ext cx="5947029"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88" name="フローチャート: 結合子 87"/>
            <p:cNvSpPr>
              <a:spLocks noChangeAspect="1"/>
            </p:cNvSpPr>
            <p:nvPr/>
          </p:nvSpPr>
          <p:spPr>
            <a:xfrm>
              <a:off x="5890670" y="6162147"/>
              <a:ext cx="97772" cy="9777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89" name="フローチャート: 結合子 88"/>
            <p:cNvSpPr>
              <a:spLocks noChangeAspect="1"/>
            </p:cNvSpPr>
            <p:nvPr/>
          </p:nvSpPr>
          <p:spPr>
            <a:xfrm>
              <a:off x="4112525" y="6162147"/>
              <a:ext cx="97772" cy="9777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grpSp>
      <p:sp>
        <p:nvSpPr>
          <p:cNvPr id="63" name="大かっこ 62"/>
          <p:cNvSpPr/>
          <p:nvPr/>
        </p:nvSpPr>
        <p:spPr>
          <a:xfrm>
            <a:off x="2967082" y="3789409"/>
            <a:ext cx="720000" cy="167346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endParaRPr lang="en-US" altLang="ja-JP" sz="900" dirty="0">
              <a:solidFill>
                <a:schemeClr val="tx1"/>
              </a:solidFill>
              <a:latin typeface="Meiryo UI" panose="020B0604030504040204" pitchFamily="50" charset="-128"/>
              <a:ea typeface="Meiryo UI" panose="020B0604030504040204" pitchFamily="50" charset="-128"/>
            </a:endParaRPr>
          </a:p>
          <a:p>
            <a:pPr algn="ct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endParaRPr lang="en-US" altLang="ja-JP" sz="900" dirty="0">
              <a:solidFill>
                <a:schemeClr val="tx1"/>
              </a:solidFill>
              <a:latin typeface="Meiryo UI" panose="020B0604030504040204" pitchFamily="50" charset="-128"/>
              <a:ea typeface="Meiryo UI" panose="020B0604030504040204" pitchFamily="50" charset="-128"/>
            </a:endParaRPr>
          </a:p>
          <a:p>
            <a:pPr algn="ctr"/>
            <a:endParaRPr lang="en-US" altLang="ja-JP" sz="900" dirty="0">
              <a:solidFill>
                <a:schemeClr val="tx1"/>
              </a:solidFill>
              <a:latin typeface="Meiryo UI" panose="020B0604030504040204" pitchFamily="50" charset="-128"/>
              <a:ea typeface="Meiryo UI" panose="020B0604030504040204" pitchFamily="50" charset="-128"/>
            </a:endParaRPr>
          </a:p>
          <a:p>
            <a:pPr algn="ctr"/>
            <a:endParaRPr lang="en-US" altLang="ja-JP" sz="900" dirty="0">
              <a:solidFill>
                <a:schemeClr val="tx1"/>
              </a:solidFill>
              <a:latin typeface="Meiryo UI" panose="020B0604030504040204" pitchFamily="50" charset="-128"/>
              <a:ea typeface="Meiryo UI" panose="020B0604030504040204" pitchFamily="50" charset="-128"/>
            </a:endParaRPr>
          </a:p>
          <a:p>
            <a:pPr algn="ct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rPr>
              <a:t>重症心身障がい</a:t>
            </a:r>
            <a:r>
              <a:rPr lang="ja-JP" altLang="en-US" sz="900" dirty="0">
                <a:solidFill>
                  <a:schemeClr val="tx1"/>
                </a:solidFill>
                <a:latin typeface="Meiryo UI" panose="020B0604030504040204" pitchFamily="50" charset="-128"/>
                <a:ea typeface="Meiryo UI" panose="020B0604030504040204" pitchFamily="50" charset="-128"/>
              </a:rPr>
              <a:t>児</a:t>
            </a:r>
            <a:r>
              <a:rPr lang="en-US" altLang="ja-JP" sz="900" dirty="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者</a:t>
            </a:r>
            <a:r>
              <a:rPr lang="en-US" altLang="ja-JP" sz="900" dirty="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地域生活支援センターの設置・運営</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grpSp>
        <p:nvGrpSpPr>
          <p:cNvPr id="9" name="グループ化 8"/>
          <p:cNvGrpSpPr/>
          <p:nvPr/>
        </p:nvGrpSpPr>
        <p:grpSpPr>
          <a:xfrm>
            <a:off x="1250093" y="4668590"/>
            <a:ext cx="7696324" cy="97772"/>
            <a:chOff x="1250093" y="4668590"/>
            <a:chExt cx="7696324" cy="97772"/>
          </a:xfrm>
        </p:grpSpPr>
        <p:cxnSp>
          <p:nvCxnSpPr>
            <p:cNvPr id="90" name="直線矢印コネクタ 89"/>
            <p:cNvCxnSpPr/>
            <p:nvPr/>
          </p:nvCxnSpPr>
          <p:spPr>
            <a:xfrm flipV="1">
              <a:off x="1250093" y="4717476"/>
              <a:ext cx="1689941" cy="0"/>
            </a:xfrm>
            <a:prstGeom prst="straightConnector1">
              <a:avLst/>
            </a:prstGeom>
            <a:ln w="28575">
              <a:prstDash val="sysDash"/>
              <a:tailEnd type="none" w="lg" len="lg"/>
            </a:ln>
          </p:spPr>
          <p:style>
            <a:lnRef idx="3">
              <a:schemeClr val="dk1"/>
            </a:lnRef>
            <a:fillRef idx="0">
              <a:schemeClr val="dk1"/>
            </a:fillRef>
            <a:effectRef idx="2">
              <a:schemeClr val="dk1"/>
            </a:effectRef>
            <a:fontRef idx="minor">
              <a:schemeClr val="tx1"/>
            </a:fontRef>
          </p:style>
        </p:cxnSp>
        <p:sp>
          <p:nvSpPr>
            <p:cNvPr id="93" name="フローチャート: 結合子 92"/>
            <p:cNvSpPr>
              <a:spLocks noChangeAspect="1"/>
            </p:cNvSpPr>
            <p:nvPr/>
          </p:nvSpPr>
          <p:spPr>
            <a:xfrm>
              <a:off x="3281255" y="4668590"/>
              <a:ext cx="97772" cy="9777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95" name="フローチャート: 結合子 94"/>
            <p:cNvSpPr>
              <a:spLocks noChangeAspect="1"/>
            </p:cNvSpPr>
            <p:nvPr/>
          </p:nvSpPr>
          <p:spPr>
            <a:xfrm>
              <a:off x="5013073" y="4668590"/>
              <a:ext cx="97772" cy="9777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96" name="フローチャート: 結合子 95"/>
            <p:cNvSpPr>
              <a:spLocks noChangeAspect="1"/>
            </p:cNvSpPr>
            <p:nvPr/>
          </p:nvSpPr>
          <p:spPr>
            <a:xfrm>
              <a:off x="8508313" y="4668590"/>
              <a:ext cx="97772" cy="9777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cxnSp>
          <p:nvCxnSpPr>
            <p:cNvPr id="92" name="直線矢印コネクタ 91"/>
            <p:cNvCxnSpPr/>
            <p:nvPr/>
          </p:nvCxnSpPr>
          <p:spPr>
            <a:xfrm flipV="1">
              <a:off x="2934417" y="4717476"/>
              <a:ext cx="6012000"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grpSp>
      <p:sp>
        <p:nvSpPr>
          <p:cNvPr id="97" name="大かっこ 96"/>
          <p:cNvSpPr/>
          <p:nvPr/>
        </p:nvSpPr>
        <p:spPr>
          <a:xfrm>
            <a:off x="5546393" y="1088515"/>
            <a:ext cx="792000" cy="648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solidFill>
                  <a:schemeClr val="tx1"/>
                </a:solidFill>
                <a:latin typeface="Meiryo UI" panose="020B0604030504040204" pitchFamily="50" charset="-128"/>
                <a:ea typeface="Meiryo UI" panose="020B0604030504040204" pitchFamily="50" charset="-128"/>
              </a:rPr>
              <a:t>全国に先駆け、地域限定保育士試験を実施</a:t>
            </a:r>
          </a:p>
        </p:txBody>
      </p:sp>
      <p:sp>
        <p:nvSpPr>
          <p:cNvPr id="98" name="大かっこ 97"/>
          <p:cNvSpPr/>
          <p:nvPr/>
        </p:nvSpPr>
        <p:spPr>
          <a:xfrm>
            <a:off x="6474336" y="1088515"/>
            <a:ext cx="756000" cy="648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solidFill>
                  <a:schemeClr val="tx1"/>
                </a:solidFill>
                <a:latin typeface="Meiryo UI" panose="020B0604030504040204" pitchFamily="50" charset="-128"/>
                <a:ea typeface="Meiryo UI" panose="020B0604030504040204" pitchFamily="50" charset="-128"/>
              </a:rPr>
              <a:t>保育に従事する人員の配置基準の緩和等を国に提案</a:t>
            </a:r>
          </a:p>
        </p:txBody>
      </p:sp>
      <p:grpSp>
        <p:nvGrpSpPr>
          <p:cNvPr id="11" name="グループ化 10"/>
          <p:cNvGrpSpPr/>
          <p:nvPr/>
        </p:nvGrpSpPr>
        <p:grpSpPr>
          <a:xfrm>
            <a:off x="1269143" y="3805467"/>
            <a:ext cx="7637306" cy="108000"/>
            <a:chOff x="1269143" y="3672117"/>
            <a:chExt cx="7637306" cy="108000"/>
          </a:xfrm>
        </p:grpSpPr>
        <p:cxnSp>
          <p:nvCxnSpPr>
            <p:cNvPr id="79" name="直線矢印コネクタ 78"/>
            <p:cNvCxnSpPr/>
            <p:nvPr/>
          </p:nvCxnSpPr>
          <p:spPr>
            <a:xfrm flipV="1">
              <a:off x="1269143" y="3726117"/>
              <a:ext cx="1689941" cy="0"/>
            </a:xfrm>
            <a:prstGeom prst="straightConnector1">
              <a:avLst/>
            </a:prstGeom>
            <a:ln w="28575">
              <a:prstDash val="sysDash"/>
              <a:tailEnd type="none" w="lg" len="lg"/>
            </a:ln>
          </p:spPr>
          <p:style>
            <a:lnRef idx="3">
              <a:schemeClr val="dk1"/>
            </a:lnRef>
            <a:fillRef idx="0">
              <a:schemeClr val="dk1"/>
            </a:fillRef>
            <a:effectRef idx="2">
              <a:schemeClr val="dk1"/>
            </a:effectRef>
            <a:fontRef idx="minor">
              <a:schemeClr val="tx1"/>
            </a:fontRef>
          </p:style>
        </p:cxnSp>
        <p:cxnSp>
          <p:nvCxnSpPr>
            <p:cNvPr id="85" name="直線矢印コネクタ 84"/>
            <p:cNvCxnSpPr/>
            <p:nvPr/>
          </p:nvCxnSpPr>
          <p:spPr>
            <a:xfrm flipV="1">
              <a:off x="2959420" y="3726117"/>
              <a:ext cx="5947029"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110" name="フローチャート: 結合子 50"/>
            <p:cNvSpPr>
              <a:spLocks noChangeAspect="1"/>
            </p:cNvSpPr>
            <p:nvPr/>
          </p:nvSpPr>
          <p:spPr>
            <a:xfrm>
              <a:off x="3271027" y="367211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11" name="フローチャート: 結合子 50"/>
            <p:cNvSpPr>
              <a:spLocks noChangeAspect="1"/>
            </p:cNvSpPr>
            <p:nvPr/>
          </p:nvSpPr>
          <p:spPr>
            <a:xfrm>
              <a:off x="4984682" y="367211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81" name="フローチャート: 結合子 80"/>
            <p:cNvSpPr>
              <a:spLocks noChangeAspect="1"/>
            </p:cNvSpPr>
            <p:nvPr/>
          </p:nvSpPr>
          <p:spPr>
            <a:xfrm>
              <a:off x="6803450" y="3677231"/>
              <a:ext cx="97772" cy="9777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82" name="フローチャート: 結合子 81"/>
            <p:cNvSpPr>
              <a:spLocks noChangeAspect="1"/>
            </p:cNvSpPr>
            <p:nvPr/>
          </p:nvSpPr>
          <p:spPr>
            <a:xfrm>
              <a:off x="8509451" y="3677231"/>
              <a:ext cx="97772" cy="9777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grpSp>
      <p:grpSp>
        <p:nvGrpSpPr>
          <p:cNvPr id="102" name="グループ化 101"/>
          <p:cNvGrpSpPr/>
          <p:nvPr/>
        </p:nvGrpSpPr>
        <p:grpSpPr>
          <a:xfrm>
            <a:off x="1270147" y="1857231"/>
            <a:ext cx="7704000" cy="108000"/>
            <a:chOff x="1260574" y="1095318"/>
            <a:chExt cx="7704000" cy="108000"/>
          </a:xfrm>
        </p:grpSpPr>
        <p:cxnSp>
          <p:nvCxnSpPr>
            <p:cNvPr id="103" name="直線矢印コネクタ 102"/>
            <p:cNvCxnSpPr/>
            <p:nvPr/>
          </p:nvCxnSpPr>
          <p:spPr>
            <a:xfrm>
              <a:off x="1260574" y="1149318"/>
              <a:ext cx="7704000"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105" name="フローチャート: 結合子 104"/>
            <p:cNvSpPr>
              <a:spLocks noChangeAspect="1"/>
            </p:cNvSpPr>
            <p:nvPr/>
          </p:nvSpPr>
          <p:spPr>
            <a:xfrm>
              <a:off x="4981253" y="1095318"/>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06" name="フローチャート: 結合子 105"/>
            <p:cNvSpPr>
              <a:spLocks noChangeAspect="1"/>
            </p:cNvSpPr>
            <p:nvPr/>
          </p:nvSpPr>
          <p:spPr>
            <a:xfrm>
              <a:off x="4151283" y="1095318"/>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07" name="フローチャート: 結合子 106"/>
            <p:cNvSpPr>
              <a:spLocks noChangeAspect="1"/>
            </p:cNvSpPr>
            <p:nvPr/>
          </p:nvSpPr>
          <p:spPr>
            <a:xfrm>
              <a:off x="5881754" y="1100432"/>
              <a:ext cx="97772" cy="9777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12" name="フローチャート: 結合子 111"/>
            <p:cNvSpPr>
              <a:spLocks noChangeAspect="1"/>
            </p:cNvSpPr>
            <p:nvPr/>
          </p:nvSpPr>
          <p:spPr>
            <a:xfrm>
              <a:off x="6772605" y="1100432"/>
              <a:ext cx="97772" cy="9777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13" name="フローチャート: 結合子 54"/>
            <p:cNvSpPr>
              <a:spLocks noChangeAspect="1"/>
            </p:cNvSpPr>
            <p:nvPr/>
          </p:nvSpPr>
          <p:spPr>
            <a:xfrm>
              <a:off x="3273082" y="1095318"/>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16" name="フローチャート: 結合子 115"/>
            <p:cNvSpPr>
              <a:spLocks noChangeAspect="1"/>
            </p:cNvSpPr>
            <p:nvPr/>
          </p:nvSpPr>
          <p:spPr>
            <a:xfrm>
              <a:off x="7669616" y="1095318"/>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18" name="フローチャート: 結合子 117"/>
            <p:cNvSpPr>
              <a:spLocks noChangeAspect="1"/>
            </p:cNvSpPr>
            <p:nvPr/>
          </p:nvSpPr>
          <p:spPr>
            <a:xfrm>
              <a:off x="8453974" y="1095318"/>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grpSp>
      <p:sp>
        <p:nvSpPr>
          <p:cNvPr id="119" name="テキスト ボックス 118"/>
          <p:cNvSpPr txBox="1"/>
          <p:nvPr/>
        </p:nvSpPr>
        <p:spPr>
          <a:xfrm>
            <a:off x="1229341" y="1029909"/>
            <a:ext cx="415636"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府</a:t>
            </a:r>
            <a:endParaRPr kumimoji="1" lang="ja-JP" altLang="en-US" sz="1200" dirty="0">
              <a:latin typeface="Meiryo UI" panose="020B0604030504040204" pitchFamily="50" charset="-128"/>
              <a:ea typeface="Meiryo UI" panose="020B0604030504040204" pitchFamily="50" charset="-128"/>
            </a:endParaRPr>
          </a:p>
        </p:txBody>
      </p:sp>
      <p:sp>
        <p:nvSpPr>
          <p:cNvPr id="120" name="テキスト ボックス 119"/>
          <p:cNvSpPr txBox="1"/>
          <p:nvPr/>
        </p:nvSpPr>
        <p:spPr>
          <a:xfrm>
            <a:off x="1254558" y="1992335"/>
            <a:ext cx="415636"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市</a:t>
            </a:r>
          </a:p>
        </p:txBody>
      </p:sp>
      <p:sp>
        <p:nvSpPr>
          <p:cNvPr id="121" name="大かっこ 120"/>
          <p:cNvSpPr/>
          <p:nvPr/>
        </p:nvSpPr>
        <p:spPr>
          <a:xfrm>
            <a:off x="8169674" y="1088515"/>
            <a:ext cx="774000" cy="648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solidFill>
                  <a:schemeClr val="tx1"/>
                </a:solidFill>
                <a:latin typeface="Meiryo UI" panose="020B0604030504040204" pitchFamily="50" charset="-128"/>
                <a:ea typeface="Meiryo UI" panose="020B0604030504040204" pitchFamily="50" charset="-128"/>
              </a:rPr>
              <a:t>特区制度の活用等による保育に係る人員配置基準の緩和等が実現</a:t>
            </a:r>
          </a:p>
        </p:txBody>
      </p:sp>
      <p:sp>
        <p:nvSpPr>
          <p:cNvPr id="10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118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974318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41297" y="666163"/>
            <a:ext cx="885698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■学力向上関連事業</a:t>
            </a:r>
          </a:p>
        </p:txBody>
      </p:sp>
      <p:sp>
        <p:nvSpPr>
          <p:cNvPr id="6" name="角丸四角形 5"/>
          <p:cNvSpPr/>
          <p:nvPr/>
        </p:nvSpPr>
        <p:spPr>
          <a:xfrm>
            <a:off x="4117985" y="302662"/>
            <a:ext cx="4741260" cy="332345"/>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小中学校等の学力向上に向けた取組（大阪府）</a:t>
            </a:r>
          </a:p>
        </p:txBody>
      </p:sp>
      <p:sp>
        <p:nvSpPr>
          <p:cNvPr id="9" name="テキスト ボックス 8"/>
          <p:cNvSpPr txBox="1"/>
          <p:nvPr/>
        </p:nvSpPr>
        <p:spPr>
          <a:xfrm>
            <a:off x="270457" y="266053"/>
            <a:ext cx="288252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小中</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主な改革取組　</a:t>
            </a:r>
          </a:p>
        </p:txBody>
      </p:sp>
      <p:cxnSp>
        <p:nvCxnSpPr>
          <p:cNvPr id="8" name="直線コネクタ 7"/>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p:nvPicPr>
        <p:blipFill>
          <a:blip r:embed="rId3"/>
          <a:stretch>
            <a:fillRect/>
          </a:stretch>
        </p:blipFill>
        <p:spPr>
          <a:xfrm>
            <a:off x="510639" y="1122755"/>
            <a:ext cx="7962817" cy="5370120"/>
          </a:xfrm>
          <a:prstGeom prst="rect">
            <a:avLst/>
          </a:prstGeom>
        </p:spPr>
      </p:pic>
      <p:sp>
        <p:nvSpPr>
          <p:cNvPr id="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163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2879093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角丸四角形 72"/>
          <p:cNvSpPr>
            <a:spLocks noChangeArrowheads="1"/>
          </p:cNvSpPr>
          <p:nvPr/>
        </p:nvSpPr>
        <p:spPr bwMode="auto">
          <a:xfrm>
            <a:off x="288000" y="1260000"/>
            <a:ext cx="8496000" cy="1086516"/>
          </a:xfrm>
          <a:prstGeom prst="roundRect">
            <a:avLst>
              <a:gd name="adj" fmla="val 0"/>
            </a:avLst>
          </a:prstGeom>
          <a:noFill/>
          <a:ln w="19050" algn="ctr">
            <a:noFill/>
            <a:round/>
            <a:headEnd/>
            <a:tailEnd/>
          </a:ln>
        </p:spPr>
        <p:txBody>
          <a:bodyPr wrap="square" anchor="t">
            <a:spAutoFit/>
          </a:bodyPr>
          <a:lstStyle/>
          <a:p>
            <a:pPr algn="just" defTabSz="844083" eaLnBrk="0" fontAlgn="base" hangingPunct="0">
              <a:spcBef>
                <a:spcPct val="0"/>
              </a:spcBef>
              <a:spcAft>
                <a:spcPct val="0"/>
              </a:spcAft>
              <a:defRPr/>
            </a:pPr>
            <a:r>
              <a:rPr lang="ja-JP" altLang="en-US" sz="1292" dirty="0">
                <a:latin typeface="Meiryo UI" panose="020B0604030504040204" pitchFamily="50" charset="-128"/>
                <a:ea typeface="Meiryo UI" panose="020B0604030504040204" pitchFamily="50" charset="-128"/>
              </a:rPr>
              <a:t>　</a:t>
            </a:r>
            <a:r>
              <a:rPr lang="en-US" altLang="ja-JP" sz="1292" dirty="0">
                <a:latin typeface="Meiryo UI" panose="020B0604030504040204" pitchFamily="50" charset="-128"/>
                <a:ea typeface="Meiryo UI" panose="020B0604030504040204" pitchFamily="50" charset="-128"/>
              </a:rPr>
              <a:t>2017</a:t>
            </a:r>
            <a:r>
              <a:rPr lang="ja-JP" altLang="en-US" sz="1292" dirty="0">
                <a:latin typeface="Meiryo UI" panose="020B0604030504040204" pitchFamily="50" charset="-128"/>
                <a:ea typeface="Meiryo UI" panose="020B0604030504040204" pitchFamily="50" charset="-128"/>
              </a:rPr>
              <a:t>年度より「学校力</a:t>
            </a:r>
            <a:r>
              <a:rPr lang="en-US" altLang="ja-JP" sz="1292" dirty="0">
                <a:latin typeface="Meiryo UI" panose="020B0604030504040204" pitchFamily="50" charset="-128"/>
                <a:ea typeface="Meiryo UI" panose="020B0604030504040204" pitchFamily="50" charset="-128"/>
              </a:rPr>
              <a:t>UP</a:t>
            </a:r>
            <a:r>
              <a:rPr lang="ja-JP" altLang="en-US" sz="1292" dirty="0">
                <a:latin typeface="Meiryo UI" panose="020B0604030504040204" pitchFamily="50" charset="-128"/>
                <a:ea typeface="Meiryo UI" panose="020B0604030504040204" pitchFamily="50" charset="-128"/>
              </a:rPr>
              <a:t>支援事業」として、継続して学力等に課題を有する小・中学校に対し、「学校力</a:t>
            </a:r>
            <a:r>
              <a:rPr lang="en-US" altLang="ja-JP" sz="1292" dirty="0">
                <a:latin typeface="Meiryo UI" panose="020B0604030504040204" pitchFamily="50" charset="-128"/>
                <a:ea typeface="Meiryo UI" panose="020B0604030504040204" pitchFamily="50" charset="-128"/>
              </a:rPr>
              <a:t>UP</a:t>
            </a:r>
            <a:r>
              <a:rPr lang="ja-JP" altLang="en-US" sz="1292" dirty="0">
                <a:latin typeface="Meiryo UI" panose="020B0604030504040204" pitchFamily="50" charset="-128"/>
                <a:ea typeface="Meiryo UI" panose="020B0604030504040204" pitchFamily="50" charset="-128"/>
              </a:rPr>
              <a:t>コラボレーター」を配置し、重点的に支援を実施。また</a:t>
            </a:r>
            <a:r>
              <a:rPr lang="en-US" altLang="ja-JP" sz="1292" dirty="0">
                <a:latin typeface="Meiryo UI" panose="020B0604030504040204" pitchFamily="50" charset="-128"/>
                <a:ea typeface="Meiryo UI" panose="020B0604030504040204" pitchFamily="50" charset="-128"/>
              </a:rPr>
              <a:t>2018</a:t>
            </a:r>
            <a:r>
              <a:rPr lang="ja-JP" altLang="en-US" sz="1292" dirty="0">
                <a:latin typeface="Meiryo UI" panose="020B0604030504040204" pitchFamily="50" charset="-128"/>
                <a:ea typeface="Meiryo UI" panose="020B0604030504040204" pitchFamily="50" charset="-128"/>
              </a:rPr>
              <a:t>年度より「学力向上推進事業」として、教員の指導力向上を図るため、学力向上指導実践チームが実践的指導を実施。</a:t>
            </a:r>
            <a:endParaRPr lang="en-US" altLang="ja-JP" sz="1292" dirty="0">
              <a:latin typeface="Meiryo UI" panose="020B0604030504040204" pitchFamily="50" charset="-128"/>
              <a:ea typeface="Meiryo UI" panose="020B0604030504040204" pitchFamily="50" charset="-128"/>
            </a:endParaRPr>
          </a:p>
          <a:p>
            <a:pPr algn="just" defTabSz="844083" eaLnBrk="0" fontAlgn="base" hangingPunct="0">
              <a:spcBef>
                <a:spcPct val="0"/>
              </a:spcBef>
              <a:spcAft>
                <a:spcPct val="0"/>
              </a:spcAft>
              <a:defRPr/>
            </a:pPr>
            <a:r>
              <a:rPr lang="ja-JP" altLang="en-US" sz="1292" dirty="0">
                <a:latin typeface="Meiryo UI" panose="020B0604030504040204" pitchFamily="50" charset="-128"/>
                <a:ea typeface="Meiryo UI" panose="020B0604030504040204" pitchFamily="50" charset="-128"/>
              </a:rPr>
              <a:t>　</a:t>
            </a:r>
            <a:r>
              <a:rPr lang="en-US" altLang="ja-JP" sz="1292" dirty="0">
                <a:latin typeface="Meiryo UI" panose="020B0604030504040204" pitchFamily="50" charset="-128"/>
                <a:ea typeface="Meiryo UI" panose="020B0604030504040204" pitchFamily="50" charset="-128"/>
              </a:rPr>
              <a:t>2022</a:t>
            </a:r>
            <a:r>
              <a:rPr lang="ja-JP" altLang="en-US" sz="1292" dirty="0">
                <a:latin typeface="Meiryo UI" panose="020B0604030504040204" pitchFamily="50" charset="-128"/>
                <a:ea typeface="Meiryo UI" panose="020B0604030504040204" pitchFamily="50" charset="-128"/>
              </a:rPr>
              <a:t>年度より、これまでの取組を再構築し、学力に課題のみられる全ての児童生徒に支援が行き届くよう、データ等の根拠に基づき支援を実施。</a:t>
            </a:r>
            <a:endParaRPr lang="en-US" altLang="ja-JP" sz="1292" dirty="0">
              <a:solidFill>
                <a:srgbClr val="000000"/>
              </a:solidFill>
              <a:latin typeface="Meiryo UI" panose="020B0604030504040204" pitchFamily="50" charset="-128"/>
              <a:ea typeface="Meiryo UI" panose="020B0604030504040204" pitchFamily="50" charset="-128"/>
            </a:endParaRPr>
          </a:p>
        </p:txBody>
      </p:sp>
      <p:sp>
        <p:nvSpPr>
          <p:cNvPr id="4105" name="正方形/長方形 42"/>
          <p:cNvSpPr>
            <a:spLocks noChangeArrowheads="1"/>
          </p:cNvSpPr>
          <p:nvPr/>
        </p:nvSpPr>
        <p:spPr bwMode="auto">
          <a:xfrm>
            <a:off x="753208" y="952765"/>
            <a:ext cx="2787162" cy="20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844083" eaLnBrk="0" fontAlgn="base" hangingPunct="0">
              <a:spcBef>
                <a:spcPct val="0"/>
              </a:spcBef>
              <a:spcAft>
                <a:spcPct val="0"/>
              </a:spcAft>
              <a:defRPr/>
            </a:pPr>
            <a:r>
              <a:rPr lang="ja-JP" altLang="en-US" sz="738" dirty="0">
                <a:solidFill>
                  <a:srgbClr val="000000"/>
                </a:solidFill>
                <a:latin typeface="Meiryo UI" panose="020B0604030504040204" pitchFamily="50" charset="-128"/>
                <a:ea typeface="Meiryo UI" panose="020B0604030504040204" pitchFamily="50" charset="-128"/>
              </a:rPr>
              <a:t> </a:t>
            </a:r>
            <a:endParaRPr lang="en-US" altLang="ja-JP" sz="831" dirty="0">
              <a:solidFill>
                <a:srgbClr val="000000"/>
              </a:solidFill>
              <a:latin typeface="Arial" panose="020B0604020202020204" pitchFamily="34" charset="0"/>
              <a:ea typeface="ＭＳ Ｐゴシック" panose="020B0600070205080204"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566" y="2799575"/>
            <a:ext cx="5573593" cy="3689761"/>
          </a:xfrm>
          <a:prstGeom prst="rect">
            <a:avLst/>
          </a:prstGeom>
        </p:spPr>
      </p:pic>
      <p:sp>
        <p:nvSpPr>
          <p:cNvPr id="70" name="角丸四角形 72"/>
          <p:cNvSpPr>
            <a:spLocks noChangeArrowheads="1"/>
          </p:cNvSpPr>
          <p:nvPr/>
        </p:nvSpPr>
        <p:spPr bwMode="auto">
          <a:xfrm>
            <a:off x="288001" y="2772000"/>
            <a:ext cx="2711232" cy="2279535"/>
          </a:xfrm>
          <a:prstGeom prst="roundRect">
            <a:avLst>
              <a:gd name="adj" fmla="val 0"/>
            </a:avLst>
          </a:prstGeom>
          <a:noFill/>
          <a:ln w="19050" algn="ctr">
            <a:noFill/>
            <a:round/>
            <a:headEnd/>
            <a:tailEnd/>
          </a:ln>
        </p:spPr>
        <p:txBody>
          <a:bodyPr wrap="square" anchor="t">
            <a:spAutoFit/>
          </a:bodyPr>
          <a:lstStyle/>
          <a:p>
            <a:pPr algn="just" defTabSz="844083" eaLnBrk="0" fontAlgn="base" hangingPunct="0">
              <a:spcBef>
                <a:spcPct val="0"/>
              </a:spcBef>
              <a:spcAft>
                <a:spcPct val="0"/>
              </a:spcAft>
              <a:defRPr/>
            </a:pPr>
            <a:r>
              <a:rPr lang="ja-JP" altLang="en-US" sz="1292" dirty="0">
                <a:latin typeface="Meiryo UI" panose="020B0604030504040204" pitchFamily="50" charset="-128"/>
                <a:ea typeface="Meiryo UI" panose="020B0604030504040204" pitchFamily="50" charset="-128"/>
              </a:rPr>
              <a:t>＜基本支援＞</a:t>
            </a:r>
            <a:endParaRPr lang="en-US" altLang="ja-JP" sz="1292" dirty="0">
              <a:latin typeface="Meiryo UI" panose="020B0604030504040204" pitchFamily="50" charset="-128"/>
              <a:ea typeface="Meiryo UI" panose="020B0604030504040204" pitchFamily="50" charset="-128"/>
            </a:endParaRPr>
          </a:p>
          <a:p>
            <a:pPr algn="just" defTabSz="844083" eaLnBrk="0" fontAlgn="base" hangingPunct="0">
              <a:spcBef>
                <a:spcPct val="0"/>
              </a:spcBef>
              <a:spcAft>
                <a:spcPct val="0"/>
              </a:spcAft>
              <a:defRPr/>
            </a:pPr>
            <a:r>
              <a:rPr lang="ja-JP" altLang="en-US" sz="1292" dirty="0">
                <a:latin typeface="Meiryo UI" panose="020B0604030504040204" pitchFamily="50" charset="-128"/>
                <a:ea typeface="Meiryo UI" panose="020B0604030504040204" pitchFamily="50" charset="-128"/>
              </a:rPr>
              <a:t>　全小中学校及び義務教育学校　　（全</a:t>
            </a:r>
            <a:r>
              <a:rPr lang="en-US" altLang="ja-JP" sz="1292" dirty="0">
                <a:latin typeface="Meiryo UI" panose="020B0604030504040204" pitchFamily="50" charset="-128"/>
                <a:ea typeface="Meiryo UI" panose="020B0604030504040204" pitchFamily="50" charset="-128"/>
              </a:rPr>
              <a:t>409</a:t>
            </a:r>
            <a:r>
              <a:rPr lang="ja-JP" altLang="en-US" sz="1292" dirty="0">
                <a:latin typeface="Meiryo UI" panose="020B0604030504040204" pitchFamily="50" charset="-128"/>
                <a:ea typeface="Meiryo UI" panose="020B0604030504040204" pitchFamily="50" charset="-128"/>
              </a:rPr>
              <a:t>校）を対象に、教員の授業力向上支援を図るため、教育ブロック担当指導主事やスクールアドバイザーなどから構成される「支援チーム」による訪問指導を実施。</a:t>
            </a:r>
            <a:endParaRPr lang="en-US" altLang="ja-JP" sz="1292" dirty="0">
              <a:latin typeface="Meiryo UI" panose="020B0604030504040204" pitchFamily="50" charset="-128"/>
              <a:ea typeface="Meiryo UI" panose="020B0604030504040204" pitchFamily="50" charset="-128"/>
            </a:endParaRPr>
          </a:p>
          <a:p>
            <a:pPr algn="just" defTabSz="844083" eaLnBrk="0" fontAlgn="base" hangingPunct="0">
              <a:spcBef>
                <a:spcPct val="0"/>
              </a:spcBef>
              <a:spcAft>
                <a:spcPct val="0"/>
              </a:spcAft>
              <a:defRPr/>
            </a:pPr>
            <a:r>
              <a:rPr lang="ja-JP" altLang="en-US" sz="1292" dirty="0">
                <a:latin typeface="Meiryo UI" panose="020B0604030504040204" pitchFamily="50" charset="-128"/>
                <a:ea typeface="Meiryo UI" panose="020B0604030504040204" pitchFamily="50" charset="-128"/>
              </a:rPr>
              <a:t>＜重点支援＞</a:t>
            </a:r>
            <a:endParaRPr lang="en-US" altLang="ja-JP" sz="1292" dirty="0">
              <a:latin typeface="Meiryo UI" panose="020B0604030504040204" pitchFamily="50" charset="-128"/>
              <a:ea typeface="Meiryo UI" panose="020B0604030504040204" pitchFamily="50" charset="-128"/>
            </a:endParaRPr>
          </a:p>
          <a:p>
            <a:pPr algn="just" defTabSz="844083" eaLnBrk="0" fontAlgn="base" hangingPunct="0">
              <a:spcBef>
                <a:spcPct val="0"/>
              </a:spcBef>
              <a:spcAft>
                <a:spcPct val="0"/>
              </a:spcAft>
              <a:defRPr/>
            </a:pPr>
            <a:r>
              <a:rPr lang="ja-JP" altLang="en-US" sz="1292" dirty="0">
                <a:latin typeface="Meiryo UI" panose="020B0604030504040204" pitchFamily="50" charset="-128"/>
                <a:ea typeface="Meiryo UI" panose="020B0604030504040204" pitchFamily="50" charset="-128"/>
              </a:rPr>
              <a:t>　学力に課題のある９０校を対象に、学びサポーター等による放課後学習等の個別の学習支援を充実。</a:t>
            </a:r>
          </a:p>
        </p:txBody>
      </p:sp>
      <p:sp>
        <p:nvSpPr>
          <p:cNvPr id="71" name="正方形/長方形 70"/>
          <p:cNvSpPr/>
          <p:nvPr/>
        </p:nvSpPr>
        <p:spPr>
          <a:xfrm>
            <a:off x="180000" y="900000"/>
            <a:ext cx="2702900" cy="324000"/>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r>
              <a:rPr lang="ja-JP" altLang="en-US" sz="1246" b="1" dirty="0">
                <a:latin typeface="Meiryo UI" panose="020B0604030504040204" pitchFamily="50" charset="-128"/>
                <a:ea typeface="Meiryo UI" panose="020B0604030504040204" pitchFamily="50" charset="-128"/>
              </a:rPr>
              <a:t>学力向上支援チーム事業（</a:t>
            </a:r>
            <a:r>
              <a:rPr lang="en-US" altLang="ja-JP" sz="1246" b="1" dirty="0">
                <a:latin typeface="Meiryo UI" panose="020B0604030504040204" pitchFamily="50" charset="-128"/>
                <a:ea typeface="Meiryo UI" panose="020B0604030504040204" pitchFamily="50" charset="-128"/>
              </a:rPr>
              <a:t>2022</a:t>
            </a:r>
            <a:r>
              <a:rPr lang="ja-JP" altLang="en-US" sz="1246" b="1" dirty="0">
                <a:latin typeface="Meiryo UI" panose="020B0604030504040204" pitchFamily="50" charset="-128"/>
                <a:ea typeface="Meiryo UI" panose="020B0604030504040204" pitchFamily="50" charset="-128"/>
              </a:rPr>
              <a:t>～）</a:t>
            </a:r>
          </a:p>
        </p:txBody>
      </p:sp>
      <p:sp>
        <p:nvSpPr>
          <p:cNvPr id="17" name="角丸四角形 16"/>
          <p:cNvSpPr/>
          <p:nvPr/>
        </p:nvSpPr>
        <p:spPr>
          <a:xfrm>
            <a:off x="4117985" y="302662"/>
            <a:ext cx="4741260" cy="332345"/>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小中学校等の学力向上に向けた取組（大阪市）</a:t>
            </a:r>
          </a:p>
        </p:txBody>
      </p:sp>
      <p:cxnSp>
        <p:nvCxnSpPr>
          <p:cNvPr id="18" name="直線コネクタ 17"/>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270457" y="266053"/>
            <a:ext cx="288252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小中</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主な改革取組　</a:t>
            </a:r>
          </a:p>
        </p:txBody>
      </p:sp>
      <p:sp>
        <p:nvSpPr>
          <p:cNvPr id="1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164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9131273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 name="正方形/長方形 66"/>
          <p:cNvSpPr>
            <a:spLocks noChangeArrowheads="1"/>
          </p:cNvSpPr>
          <p:nvPr/>
        </p:nvSpPr>
        <p:spPr bwMode="auto">
          <a:xfrm>
            <a:off x="643304" y="6313269"/>
            <a:ext cx="6260123" cy="29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wrap="none" anchor="ctr"/>
          <a:lstStyle/>
          <a:p>
            <a:pPr defTabSz="844083" fontAlgn="base">
              <a:lnSpc>
                <a:spcPts val="1385"/>
              </a:lnSpc>
              <a:spcBef>
                <a:spcPct val="0"/>
              </a:spcBef>
              <a:spcAft>
                <a:spcPct val="0"/>
              </a:spcAft>
              <a:defRPr/>
            </a:pPr>
            <a:endParaRPr lang="en-US" altLang="ja-JP" sz="831" dirty="0">
              <a:solidFill>
                <a:srgbClr val="000000"/>
              </a:solidFill>
              <a:latin typeface="Meiryo UI" panose="020B0604030504040204" pitchFamily="50" charset="-128"/>
              <a:ea typeface="Meiryo UI" panose="020B0604030504040204" pitchFamily="50" charset="-128"/>
            </a:endParaRPr>
          </a:p>
        </p:txBody>
      </p:sp>
      <p:sp>
        <p:nvSpPr>
          <p:cNvPr id="25" name="角丸四角形 5"/>
          <p:cNvSpPr>
            <a:spLocks noChangeArrowheads="1"/>
          </p:cNvSpPr>
          <p:nvPr/>
        </p:nvSpPr>
        <p:spPr bwMode="auto">
          <a:xfrm>
            <a:off x="287999" y="5040000"/>
            <a:ext cx="8496000" cy="1214371"/>
          </a:xfrm>
          <a:prstGeom prst="roundRect">
            <a:avLst>
              <a:gd name="adj" fmla="val 0"/>
            </a:avLst>
          </a:prstGeom>
          <a:noFill/>
          <a:ln w="19050" algn="ctr">
            <a:noFill/>
            <a:round/>
            <a:headEnd/>
            <a:tailEnd/>
          </a:ln>
        </p:spPr>
        <p:txBody>
          <a:bodyPr wrap="square" anchor="t">
            <a:spAutoFit/>
          </a:bodyPr>
          <a:lstStyle/>
          <a:p>
            <a:pPr algn="just" defTabSz="844083" fontAlgn="base">
              <a:spcBef>
                <a:spcPct val="0"/>
              </a:spcBef>
              <a:spcAft>
                <a:spcPct val="0"/>
              </a:spcAft>
              <a:defRPr/>
            </a:pPr>
            <a:r>
              <a:rPr lang="ja-JP" altLang="en-US" sz="1292" dirty="0">
                <a:solidFill>
                  <a:srgbClr val="000000"/>
                </a:solidFill>
                <a:latin typeface="Meiryo UI" panose="020B0604030504040204" pitchFamily="50" charset="-128"/>
                <a:ea typeface="Meiryo UI" panose="020B0604030504040204" pitchFamily="50" charset="-128"/>
              </a:rPr>
              <a:t>　小中学校９年間を見通した英語教育を実施し、児童生徒の発達段階に応じた英語４技能５領域をバランスよく総合的に　　育成するとともに、コミュニケーションを図る資質・能力の向上をめざす。</a:t>
            </a:r>
            <a:endParaRPr lang="en-US" altLang="ja-JP" sz="1292" dirty="0">
              <a:solidFill>
                <a:srgbClr val="000000"/>
              </a:solidFill>
              <a:latin typeface="Meiryo UI" panose="020B0604030504040204" pitchFamily="50" charset="-128"/>
              <a:ea typeface="Meiryo UI" panose="020B0604030504040204" pitchFamily="50" charset="-128"/>
            </a:endParaRPr>
          </a:p>
          <a:p>
            <a:pPr algn="just" defTabSz="844083" fontAlgn="base">
              <a:spcBef>
                <a:spcPct val="0"/>
              </a:spcBef>
              <a:spcAft>
                <a:spcPct val="0"/>
              </a:spcAft>
              <a:defRPr/>
            </a:pPr>
            <a:endParaRPr lang="en-US" altLang="ja-JP" sz="831" dirty="0">
              <a:solidFill>
                <a:srgbClr val="000000"/>
              </a:solidFill>
              <a:latin typeface="Meiryo UI" panose="020B0604030504040204" pitchFamily="50" charset="-128"/>
              <a:ea typeface="Meiryo UI" panose="020B0604030504040204" pitchFamily="50" charset="-128"/>
            </a:endParaRPr>
          </a:p>
          <a:p>
            <a:pPr algn="just" defTabSz="844083" fontAlgn="base">
              <a:spcBef>
                <a:spcPct val="0"/>
              </a:spcBef>
              <a:spcAft>
                <a:spcPct val="0"/>
              </a:spcAft>
              <a:defRPr/>
            </a:pPr>
            <a:r>
              <a:rPr lang="ja-JP" altLang="en-US" sz="1292" dirty="0">
                <a:solidFill>
                  <a:srgbClr val="000000"/>
                </a:solidFill>
                <a:latin typeface="Meiryo UI" panose="020B0604030504040204" pitchFamily="50" charset="-128"/>
                <a:ea typeface="Meiryo UI" panose="020B0604030504040204" pitchFamily="50" charset="-128"/>
              </a:rPr>
              <a:t>・小学校低学年からの英語教育を推進</a:t>
            </a:r>
            <a:endParaRPr lang="en-US" altLang="ja-JP" sz="1292" dirty="0">
              <a:solidFill>
                <a:srgbClr val="000000"/>
              </a:solidFill>
              <a:latin typeface="Meiryo UI" panose="020B0604030504040204" pitchFamily="50" charset="-128"/>
              <a:ea typeface="Meiryo UI" panose="020B0604030504040204" pitchFamily="50" charset="-128"/>
            </a:endParaRPr>
          </a:p>
          <a:p>
            <a:pPr algn="just" defTabSz="844083" fontAlgn="base">
              <a:spcBef>
                <a:spcPct val="0"/>
              </a:spcBef>
              <a:spcAft>
                <a:spcPct val="0"/>
              </a:spcAft>
              <a:defRPr/>
            </a:pPr>
            <a:r>
              <a:rPr lang="ja-JP" altLang="en-US" sz="1292" dirty="0">
                <a:solidFill>
                  <a:srgbClr val="000000"/>
                </a:solidFill>
                <a:latin typeface="Meiryo UI" panose="020B0604030504040204" pitchFamily="50" charset="-128"/>
                <a:ea typeface="Meiryo UI" panose="020B0604030504040204" pitchFamily="50" charset="-128"/>
              </a:rPr>
              <a:t>・</a:t>
            </a:r>
            <a:r>
              <a:rPr lang="ja-JP" altLang="ja-JP" sz="1292" dirty="0">
                <a:solidFill>
                  <a:srgbClr val="000000"/>
                </a:solidFill>
                <a:latin typeface="Meiryo UI" panose="020B0604030504040204" pitchFamily="50" charset="-128"/>
                <a:ea typeface="Meiryo UI" panose="020B0604030504040204" pitchFamily="50" charset="-128"/>
              </a:rPr>
              <a:t>ネイティブ・スピーカー</a:t>
            </a:r>
            <a:r>
              <a:rPr lang="en-US" altLang="ja-JP" sz="1292" dirty="0">
                <a:solidFill>
                  <a:srgbClr val="000000"/>
                </a:solidFill>
                <a:latin typeface="Meiryo UI" panose="020B0604030504040204" pitchFamily="50" charset="-128"/>
                <a:ea typeface="Meiryo UI" panose="020B0604030504040204" pitchFamily="50" charset="-128"/>
              </a:rPr>
              <a:t>127</a:t>
            </a:r>
            <a:r>
              <a:rPr lang="ja-JP" altLang="en-US" sz="1292" dirty="0">
                <a:solidFill>
                  <a:srgbClr val="000000"/>
                </a:solidFill>
                <a:latin typeface="Meiryo UI" panose="020B0604030504040204" pitchFamily="50" charset="-128"/>
                <a:ea typeface="Meiryo UI" panose="020B0604030504040204" pitchFamily="50" charset="-128"/>
              </a:rPr>
              <a:t>人を配置し</a:t>
            </a:r>
            <a:r>
              <a:rPr lang="ja-JP" altLang="ja-JP" sz="1292" dirty="0">
                <a:solidFill>
                  <a:srgbClr val="000000"/>
                </a:solidFill>
                <a:latin typeface="Meiryo UI" panose="020B0604030504040204" pitchFamily="50" charset="-128"/>
                <a:ea typeface="Meiryo UI" panose="020B0604030504040204" pitchFamily="50" charset="-128"/>
              </a:rPr>
              <a:t>『生きた英語を学ぶ授業』</a:t>
            </a:r>
            <a:r>
              <a:rPr lang="ja-JP" altLang="en-US" sz="1292" dirty="0">
                <a:solidFill>
                  <a:srgbClr val="000000"/>
                </a:solidFill>
                <a:latin typeface="Meiryo UI" panose="020B0604030504040204" pitchFamily="50" charset="-128"/>
                <a:ea typeface="Meiryo UI" panose="020B0604030504040204" pitchFamily="50" charset="-128"/>
              </a:rPr>
              <a:t>を実施。</a:t>
            </a:r>
            <a:endParaRPr lang="en-US" altLang="ja-JP" sz="1292" dirty="0">
              <a:solidFill>
                <a:srgbClr val="000000"/>
              </a:solidFill>
              <a:latin typeface="Meiryo UI" panose="020B0604030504040204" pitchFamily="50" charset="-128"/>
              <a:ea typeface="Meiryo UI" panose="020B0604030504040204" pitchFamily="50" charset="-128"/>
            </a:endParaRPr>
          </a:p>
          <a:p>
            <a:pPr algn="just" defTabSz="844083" fontAlgn="base">
              <a:spcBef>
                <a:spcPct val="0"/>
              </a:spcBef>
              <a:spcAft>
                <a:spcPct val="0"/>
              </a:spcAft>
              <a:defRPr/>
            </a:pPr>
            <a:r>
              <a:rPr lang="ja-JP" altLang="en-US" sz="1292" dirty="0">
                <a:solidFill>
                  <a:srgbClr val="000000"/>
                </a:solidFill>
                <a:latin typeface="Meiryo UI" panose="020B0604030504040204" pitchFamily="50" charset="-128"/>
                <a:ea typeface="Meiryo UI" panose="020B0604030504040204" pitchFamily="50" charset="-128"/>
              </a:rPr>
              <a:t>・</a:t>
            </a:r>
            <a:r>
              <a:rPr lang="ja-JP" altLang="en-US" sz="1292" dirty="0">
                <a:latin typeface="Meiryo UI" panose="020B0604030504040204" pitchFamily="50" charset="-128"/>
                <a:ea typeface="Meiryo UI" panose="020B0604030504040204" pitchFamily="50" charset="-128"/>
              </a:rPr>
              <a:t>大阪市英語力</a:t>
            </a:r>
            <a:r>
              <a:rPr lang="ja-JP" altLang="en-US" sz="1292" dirty="0">
                <a:solidFill>
                  <a:srgbClr val="000000"/>
                </a:solidFill>
                <a:latin typeface="Meiryo UI" panose="020B0604030504040204" pitchFamily="50" charset="-128"/>
                <a:ea typeface="Meiryo UI" panose="020B0604030504040204" pitchFamily="50" charset="-128"/>
              </a:rPr>
              <a:t>調査を４技能「聞く・読む・話す・書く」で実施し、調査結果を指導に反映。　など</a:t>
            </a:r>
            <a:endParaRPr lang="en-US" altLang="ja-JP" sz="1292" dirty="0">
              <a:solidFill>
                <a:srgbClr val="000000"/>
              </a:solidFill>
              <a:latin typeface="Meiryo UI" panose="020B0604030504040204" pitchFamily="50" charset="-128"/>
              <a:ea typeface="Meiryo UI" panose="020B0604030504040204" pitchFamily="50" charset="-128"/>
            </a:endParaRPr>
          </a:p>
        </p:txBody>
      </p:sp>
      <p:sp>
        <p:nvSpPr>
          <p:cNvPr id="30" name="正方形/長方形 29"/>
          <p:cNvSpPr/>
          <p:nvPr/>
        </p:nvSpPr>
        <p:spPr>
          <a:xfrm>
            <a:off x="180000" y="4680000"/>
            <a:ext cx="4032000" cy="324000"/>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r>
              <a:rPr lang="ja-JP" altLang="en-US" sz="1292" b="1" dirty="0">
                <a:solidFill>
                  <a:srgbClr val="000000"/>
                </a:solidFill>
                <a:latin typeface="Meiryo UI" panose="020B0604030504040204" pitchFamily="50" charset="-128"/>
                <a:ea typeface="Meiryo UI" panose="020B0604030504040204" pitchFamily="50" charset="-128"/>
              </a:rPr>
              <a:t>英語イノベーション事業（</a:t>
            </a:r>
            <a:r>
              <a:rPr lang="ja-JP" altLang="en-US" sz="1292" b="1" dirty="0">
                <a:solidFill>
                  <a:schemeClr val="tx1"/>
                </a:solidFill>
                <a:latin typeface="Meiryo UI" panose="020B0604030504040204" pitchFamily="50" charset="-128"/>
                <a:ea typeface="Meiryo UI" panose="020B0604030504040204" pitchFamily="50" charset="-128"/>
              </a:rPr>
              <a:t>英語教育の強化）</a:t>
            </a:r>
            <a:r>
              <a:rPr lang="ja-JP" altLang="en-US" sz="1292" dirty="0">
                <a:solidFill>
                  <a:srgbClr val="000000"/>
                </a:solidFill>
                <a:latin typeface="Meiryo UI" panose="020B0604030504040204" pitchFamily="50" charset="-128"/>
                <a:ea typeface="Meiryo UI" panose="020B0604030504040204" pitchFamily="50" charset="-128"/>
              </a:rPr>
              <a:t>（</a:t>
            </a:r>
            <a:r>
              <a:rPr lang="en-US" altLang="ja-JP" sz="1292" dirty="0">
                <a:solidFill>
                  <a:srgbClr val="000000"/>
                </a:solidFill>
                <a:latin typeface="Meiryo UI" panose="020B0604030504040204" pitchFamily="50" charset="-128"/>
                <a:ea typeface="Meiryo UI" panose="020B0604030504040204" pitchFamily="50" charset="-128"/>
              </a:rPr>
              <a:t>2013</a:t>
            </a:r>
            <a:r>
              <a:rPr lang="ja-JP" altLang="en-US" sz="1292" dirty="0">
                <a:solidFill>
                  <a:srgbClr val="000000"/>
                </a:solidFill>
                <a:latin typeface="Meiryo UI" panose="020B0604030504040204" pitchFamily="50" charset="-128"/>
                <a:ea typeface="Meiryo UI" panose="020B0604030504040204" pitchFamily="50" charset="-128"/>
              </a:rPr>
              <a:t>～</a:t>
            </a:r>
            <a:r>
              <a:rPr lang="en-US" altLang="ja-JP" sz="1292" dirty="0">
                <a:solidFill>
                  <a:srgbClr val="000000"/>
                </a:solidFill>
                <a:latin typeface="Meiryo UI" panose="020B0604030504040204" pitchFamily="50" charset="-128"/>
                <a:ea typeface="Meiryo UI" panose="020B0604030504040204" pitchFamily="50" charset="-128"/>
              </a:rPr>
              <a:t>)</a:t>
            </a:r>
          </a:p>
        </p:txBody>
      </p:sp>
      <p:sp>
        <p:nvSpPr>
          <p:cNvPr id="16" name="角丸四角形 15"/>
          <p:cNvSpPr/>
          <p:nvPr/>
        </p:nvSpPr>
        <p:spPr>
          <a:xfrm>
            <a:off x="4117985" y="302662"/>
            <a:ext cx="4741260" cy="332345"/>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小中学校等の学力向上に向けた取組（大阪市）</a:t>
            </a:r>
          </a:p>
        </p:txBody>
      </p:sp>
      <p:cxnSp>
        <p:nvCxnSpPr>
          <p:cNvPr id="17" name="直線コネクタ 16"/>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70457" y="266053"/>
            <a:ext cx="288252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solidFill>
                  <a:prstClr val="black"/>
                </a:solidFill>
                <a:latin typeface="Meiryo UI" panose="020B0604030504040204" pitchFamily="50" charset="-128"/>
                <a:ea typeface="Meiryo UI" panose="020B0604030504040204" pitchFamily="50" charset="-128"/>
              </a:rPr>
              <a:t>５</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小中</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主な改革取組　</a:t>
            </a:r>
          </a:p>
        </p:txBody>
      </p:sp>
      <p:sp>
        <p:nvSpPr>
          <p:cNvPr id="20" name="角丸四角形 5"/>
          <p:cNvSpPr>
            <a:spLocks noChangeArrowheads="1"/>
          </p:cNvSpPr>
          <p:nvPr/>
        </p:nvSpPr>
        <p:spPr bwMode="auto">
          <a:xfrm>
            <a:off x="287999" y="1260000"/>
            <a:ext cx="8496000" cy="1086516"/>
          </a:xfrm>
          <a:prstGeom prst="roundRect">
            <a:avLst>
              <a:gd name="adj" fmla="val 0"/>
            </a:avLst>
          </a:prstGeom>
          <a:noFill/>
          <a:ln w="19050" algn="ctr">
            <a:noFill/>
            <a:round/>
            <a:headEnd/>
            <a:tailEnd/>
          </a:ln>
        </p:spPr>
        <p:txBody>
          <a:bodyPr wrap="square" anchor="t">
            <a:spAutoFit/>
          </a:bodyPr>
          <a:lstStyle/>
          <a:p>
            <a:pPr algn="just" defTabSz="844083" fontAlgn="base">
              <a:spcBef>
                <a:spcPct val="0"/>
              </a:spcBef>
              <a:spcAft>
                <a:spcPct val="0"/>
              </a:spcAft>
              <a:defRPr/>
            </a:pPr>
            <a:r>
              <a:rPr lang="ja-JP" altLang="en-US" sz="1292" dirty="0">
                <a:latin typeface="Meiryo UI" panose="020B0604030504040204" pitchFamily="50" charset="-128"/>
                <a:ea typeface="Meiryo UI" panose="020B0604030504040204" pitchFamily="50" charset="-128"/>
              </a:rPr>
              <a:t>　市域を４つのブロックに分け、各教育ブロック担当部長のもと、域内の学校への指導助言等を担当するラインを設置し、ブロック内の学校の実情や課題に応じたきめ細やかな支援を実施。</a:t>
            </a:r>
            <a:endParaRPr lang="en-US" altLang="ja-JP" sz="1292" dirty="0">
              <a:latin typeface="Meiryo UI" panose="020B0604030504040204" pitchFamily="50" charset="-128"/>
              <a:ea typeface="Meiryo UI" panose="020B0604030504040204" pitchFamily="50" charset="-128"/>
            </a:endParaRPr>
          </a:p>
          <a:p>
            <a:pPr algn="just" defTabSz="844083" fontAlgn="base">
              <a:spcBef>
                <a:spcPct val="0"/>
              </a:spcBef>
              <a:spcAft>
                <a:spcPct val="0"/>
              </a:spcAft>
              <a:defRPr/>
            </a:pPr>
            <a:r>
              <a:rPr lang="ja-JP" altLang="en-US" sz="1292" dirty="0">
                <a:latin typeface="Meiryo UI" panose="020B0604030504040204" pitchFamily="50" charset="-128"/>
                <a:ea typeface="Meiryo UI" panose="020B0604030504040204" pitchFamily="50" charset="-128"/>
              </a:rPr>
              <a:t>　学力の三要素である「知識・技能の習得」、「思考力・判断力・表現力」、「学びに向かう力・人間性等」の涵養にむけ、各ブロック会議において支援策を策定し、ブロック内の学校の実情や課題に応じたきめ細やかな支援を実施。</a:t>
            </a:r>
          </a:p>
          <a:p>
            <a:pPr defTabSz="844083" fontAlgn="base">
              <a:spcBef>
                <a:spcPct val="0"/>
              </a:spcBef>
              <a:spcAft>
                <a:spcPct val="0"/>
              </a:spcAft>
              <a:defRPr/>
            </a:pPr>
            <a:endParaRPr lang="en-US" altLang="ja-JP" sz="1292" dirty="0">
              <a:solidFill>
                <a:srgbClr val="FF0000"/>
              </a:solidFill>
              <a:latin typeface="Meiryo UI" panose="020B0604030504040204" pitchFamily="50" charset="-128"/>
              <a:ea typeface="Meiryo UI" panose="020B0604030504040204" pitchFamily="50" charset="-128"/>
            </a:endParaRPr>
          </a:p>
        </p:txBody>
      </p:sp>
      <p:pic>
        <p:nvPicPr>
          <p:cNvPr id="21" name="図 2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376821" y="2327196"/>
            <a:ext cx="4471260" cy="2064330"/>
          </a:xfrm>
          <a:prstGeom prst="rect">
            <a:avLst/>
          </a:prstGeom>
        </p:spPr>
      </p:pic>
      <p:sp>
        <p:nvSpPr>
          <p:cNvPr id="22" name="正方形/長方形 21"/>
          <p:cNvSpPr/>
          <p:nvPr/>
        </p:nvSpPr>
        <p:spPr>
          <a:xfrm>
            <a:off x="180000" y="900000"/>
            <a:ext cx="6347800" cy="324000"/>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r>
              <a:rPr lang="ja-JP" altLang="en-US" sz="1246" b="1" dirty="0">
                <a:latin typeface="Meiryo UI" panose="020B0604030504040204" pitchFamily="50" charset="-128"/>
                <a:ea typeface="Meiryo UI" panose="020B0604030504040204" pitchFamily="50" charset="-128"/>
              </a:rPr>
              <a:t>教育委員会事務局の体制強化（４ブロック化）・ブロック化による学校支援事業（</a:t>
            </a:r>
            <a:r>
              <a:rPr lang="en-US" altLang="ja-JP" sz="1246" b="1" dirty="0">
                <a:latin typeface="Meiryo UI" panose="020B0604030504040204" pitchFamily="50" charset="-128"/>
                <a:ea typeface="Meiryo UI" panose="020B0604030504040204" pitchFamily="50" charset="-128"/>
              </a:rPr>
              <a:t>2020</a:t>
            </a:r>
            <a:r>
              <a:rPr lang="ja-JP" altLang="en-US" sz="1246" b="1" dirty="0">
                <a:latin typeface="Meiryo UI" panose="020B0604030504040204" pitchFamily="50" charset="-128"/>
                <a:ea typeface="Meiryo UI" panose="020B0604030504040204" pitchFamily="50" charset="-128"/>
              </a:rPr>
              <a:t>～）</a:t>
            </a:r>
          </a:p>
        </p:txBody>
      </p:sp>
      <p:sp>
        <p:nvSpPr>
          <p:cNvPr id="1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165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3782596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角丸四角形 72"/>
          <p:cNvSpPr>
            <a:spLocks noChangeArrowheads="1"/>
          </p:cNvSpPr>
          <p:nvPr/>
        </p:nvSpPr>
        <p:spPr bwMode="auto">
          <a:xfrm>
            <a:off x="288000" y="1297071"/>
            <a:ext cx="8496000" cy="1048442"/>
          </a:xfrm>
          <a:prstGeom prst="roundRect">
            <a:avLst>
              <a:gd name="adj" fmla="val 0"/>
            </a:avLst>
          </a:prstGeom>
          <a:noFill/>
          <a:ln w="19050" algn="ctr">
            <a:noFill/>
            <a:round/>
            <a:headEnd/>
            <a:tailEnd/>
          </a:ln>
        </p:spPr>
        <p:txBody>
          <a:bodyPr wrap="none" anchor="t"/>
          <a:lstStyle/>
          <a:p>
            <a:pPr algn="just" defTabSz="844083" eaLnBrk="0" fontAlgn="base" hangingPunct="0">
              <a:spcBef>
                <a:spcPct val="0"/>
              </a:spcBef>
              <a:spcAft>
                <a:spcPct val="0"/>
              </a:spcAft>
              <a:defRPr/>
            </a:pPr>
            <a:r>
              <a:rPr lang="ja-JP" altLang="en-US" sz="1292" dirty="0">
                <a:latin typeface="Meiryo UI" panose="020B0604030504040204" pitchFamily="50" charset="-128"/>
                <a:ea typeface="Meiryo UI" panose="020B0604030504040204" pitchFamily="50" charset="-128"/>
              </a:rPr>
              <a:t>ＩＣＴを活用し、個別学習や協働学習の充実を図るとともに、子どもの個性や状況に応じた学びを推進。</a:t>
            </a:r>
            <a:endParaRPr lang="en-US" altLang="ja-JP" sz="1292" dirty="0">
              <a:latin typeface="Meiryo UI" panose="020B0604030504040204" pitchFamily="50" charset="-128"/>
              <a:ea typeface="Meiryo UI" panose="020B0604030504040204" pitchFamily="50" charset="-128"/>
            </a:endParaRPr>
          </a:p>
          <a:p>
            <a:pPr algn="just" defTabSz="844083" eaLnBrk="0" fontAlgn="base" hangingPunct="0">
              <a:spcBef>
                <a:spcPct val="0"/>
              </a:spcBef>
              <a:spcAft>
                <a:spcPct val="0"/>
              </a:spcAft>
              <a:defRPr/>
            </a:pPr>
            <a:endParaRPr lang="en-US" altLang="ja-JP" sz="831" dirty="0">
              <a:latin typeface="Meiryo UI" panose="020B0604030504040204" pitchFamily="50" charset="-128"/>
              <a:ea typeface="Meiryo UI" panose="020B0604030504040204" pitchFamily="50" charset="-128"/>
            </a:endParaRPr>
          </a:p>
          <a:p>
            <a:pPr algn="just" defTabSz="844083" eaLnBrk="0" fontAlgn="base" hangingPunct="0">
              <a:spcBef>
                <a:spcPct val="0"/>
              </a:spcBef>
              <a:spcAft>
                <a:spcPct val="0"/>
              </a:spcAft>
              <a:defRPr/>
            </a:pPr>
            <a:r>
              <a:rPr lang="ja-JP" altLang="en-US" sz="1292" dirty="0">
                <a:latin typeface="Meiryo UI" panose="020B0604030504040204" pitchFamily="50" charset="-128"/>
                <a:ea typeface="Meiryo UI" panose="020B0604030504040204" pitchFamily="50" charset="-128"/>
              </a:rPr>
              <a:t>・ＩＣＴを活用した授業をモデル実施から全校実施へ展開し、</a:t>
            </a:r>
            <a:r>
              <a:rPr lang="en-US" altLang="ja-JP" sz="1292" dirty="0">
                <a:latin typeface="Meiryo UI" panose="020B0604030504040204" pitchFamily="50" charset="-128"/>
                <a:ea typeface="Meiryo UI" panose="020B0604030504040204" pitchFamily="50" charset="-128"/>
              </a:rPr>
              <a:t>2020</a:t>
            </a:r>
            <a:r>
              <a:rPr lang="ja-JP" altLang="en-US" sz="1292" dirty="0">
                <a:latin typeface="Meiryo UI" panose="020B0604030504040204" pitchFamily="50" charset="-128"/>
                <a:ea typeface="Meiryo UI" panose="020B0604030504040204" pitchFamily="50" charset="-128"/>
              </a:rPr>
              <a:t>年度には１人１台の学習者用端末を整備。</a:t>
            </a:r>
          </a:p>
          <a:p>
            <a:pPr algn="just" defTabSz="844083" eaLnBrk="0" fontAlgn="base" hangingPunct="0">
              <a:spcBef>
                <a:spcPct val="0"/>
              </a:spcBef>
              <a:spcAft>
                <a:spcPct val="0"/>
              </a:spcAft>
              <a:defRPr/>
            </a:pPr>
            <a:r>
              <a:rPr lang="ja-JP" altLang="en-US" sz="1292" dirty="0">
                <a:latin typeface="Meiryo UI" panose="020B0604030504040204" pitchFamily="50" charset="-128"/>
                <a:ea typeface="Meiryo UI" panose="020B0604030504040204" pitchFamily="50" charset="-128"/>
              </a:rPr>
              <a:t>・学習者用端末を、普段の授業や家庭学習などで日常的に活用し、多様な学習の機会と場を提供。</a:t>
            </a:r>
            <a:endParaRPr lang="en-US" altLang="ja-JP" sz="1292" dirty="0">
              <a:latin typeface="Meiryo UI" panose="020B0604030504040204" pitchFamily="50" charset="-128"/>
              <a:ea typeface="Meiryo UI" panose="020B0604030504040204" pitchFamily="50" charset="-128"/>
            </a:endParaRPr>
          </a:p>
          <a:p>
            <a:pPr algn="just" defTabSz="844083" eaLnBrk="0" fontAlgn="base" hangingPunct="0">
              <a:spcBef>
                <a:spcPct val="0"/>
              </a:spcBef>
              <a:spcAft>
                <a:spcPct val="0"/>
              </a:spcAft>
              <a:defRPr/>
            </a:pPr>
            <a:r>
              <a:rPr lang="ja-JP" altLang="en-US" sz="1292" dirty="0">
                <a:latin typeface="Meiryo UI" panose="020B0604030504040204" pitchFamily="50" charset="-128"/>
                <a:ea typeface="Meiryo UI" panose="020B0604030504040204" pitchFamily="50" charset="-128"/>
              </a:rPr>
              <a:t>・クラウドサービス上のデジタルドリルや協働学習支援ツールを効果的に活用し、個別最適な学びと協働的な学びを推進。</a:t>
            </a:r>
            <a:endParaRPr lang="en-US" altLang="ja-JP" sz="1292" dirty="0">
              <a:latin typeface="Meiryo UI" panose="020B0604030504040204" pitchFamily="50" charset="-128"/>
              <a:ea typeface="Meiryo UI" panose="020B0604030504040204" pitchFamily="50" charset="-128"/>
            </a:endParaRPr>
          </a:p>
        </p:txBody>
      </p:sp>
      <p:sp>
        <p:nvSpPr>
          <p:cNvPr id="4126" name="正方形/長方形 66"/>
          <p:cNvSpPr>
            <a:spLocks noChangeArrowheads="1"/>
          </p:cNvSpPr>
          <p:nvPr/>
        </p:nvSpPr>
        <p:spPr bwMode="auto">
          <a:xfrm>
            <a:off x="727528" y="4846711"/>
            <a:ext cx="6260123" cy="29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wrap="none" anchor="ctr"/>
          <a:lstStyle/>
          <a:p>
            <a:pPr defTabSz="844083" fontAlgn="base">
              <a:lnSpc>
                <a:spcPts val="1385"/>
              </a:lnSpc>
              <a:spcBef>
                <a:spcPct val="0"/>
              </a:spcBef>
              <a:spcAft>
                <a:spcPct val="0"/>
              </a:spcAft>
              <a:defRPr/>
            </a:pPr>
            <a:endParaRPr lang="en-US" altLang="ja-JP" sz="831" dirty="0">
              <a:solidFill>
                <a:srgbClr val="000000"/>
              </a:solidFill>
              <a:latin typeface="Meiryo UI" panose="020B0604030504040204" pitchFamily="50" charset="-128"/>
              <a:ea typeface="Meiryo UI" panose="020B0604030504040204" pitchFamily="50" charset="-128"/>
            </a:endParaRPr>
          </a:p>
        </p:txBody>
      </p:sp>
      <p:sp>
        <p:nvSpPr>
          <p:cNvPr id="4143" name="角丸四角形 69"/>
          <p:cNvSpPr>
            <a:spLocks noChangeArrowheads="1"/>
          </p:cNvSpPr>
          <p:nvPr/>
        </p:nvSpPr>
        <p:spPr bwMode="auto">
          <a:xfrm>
            <a:off x="288000" y="3060000"/>
            <a:ext cx="8496000" cy="887679"/>
          </a:xfrm>
          <a:prstGeom prst="roundRect">
            <a:avLst>
              <a:gd name="adj" fmla="val 0"/>
            </a:avLst>
          </a:prstGeom>
          <a:noFill/>
          <a:ln w="19050" algn="ctr">
            <a:noFill/>
            <a:round/>
            <a:headEnd/>
            <a:tailEnd/>
          </a:ln>
        </p:spPr>
        <p:txBody>
          <a:bodyPr wrap="square" anchor="t">
            <a:spAutoFit/>
          </a:bodyPr>
          <a:lstStyle/>
          <a:p>
            <a:pPr algn="just" defTabSz="844083" eaLnBrk="0" fontAlgn="base" hangingPunct="0">
              <a:spcBef>
                <a:spcPct val="0"/>
              </a:spcBef>
              <a:spcAft>
                <a:spcPct val="0"/>
              </a:spcAft>
              <a:defRPr/>
            </a:pPr>
            <a:r>
              <a:rPr lang="ja-JP" altLang="en-US" sz="1292" dirty="0">
                <a:latin typeface="Meiryo UI" panose="020B0604030504040204" pitchFamily="50" charset="-128"/>
                <a:ea typeface="Meiryo UI" panose="020B0604030504040204" pitchFamily="50" charset="-128"/>
              </a:rPr>
              <a:t>　大阪教育大学との包括連携協定（</a:t>
            </a:r>
            <a:r>
              <a:rPr lang="en-US" altLang="ja-JP" sz="1292" dirty="0">
                <a:latin typeface="Meiryo UI" panose="020B0604030504040204" pitchFamily="50" charset="-128"/>
                <a:ea typeface="Meiryo UI" panose="020B0604030504040204" pitchFamily="50" charset="-128"/>
              </a:rPr>
              <a:t>2018</a:t>
            </a:r>
            <a:r>
              <a:rPr lang="ja-JP" altLang="en-US" sz="1292" dirty="0">
                <a:latin typeface="Meiryo UI" panose="020B0604030504040204" pitchFamily="50" charset="-128"/>
                <a:ea typeface="Meiryo UI" panose="020B0604030504040204" pitchFamily="50" charset="-128"/>
              </a:rPr>
              <a:t>年２月締結）に基づき、中堅教員の指導力向上や管理職の資質向上のための研修の開発等の実施。</a:t>
            </a:r>
          </a:p>
          <a:p>
            <a:pPr algn="just" defTabSz="844083" eaLnBrk="0" fontAlgn="base" hangingPunct="0">
              <a:spcBef>
                <a:spcPct val="0"/>
              </a:spcBef>
              <a:spcAft>
                <a:spcPct val="0"/>
              </a:spcAft>
              <a:defRPr/>
            </a:pPr>
            <a:r>
              <a:rPr lang="ja-JP" altLang="en-US" sz="1292" dirty="0">
                <a:latin typeface="Meiryo UI" panose="020B0604030504040204" pitchFamily="50" charset="-128"/>
                <a:ea typeface="Meiryo UI" panose="020B0604030504040204" pitchFamily="50" charset="-128"/>
              </a:rPr>
              <a:t>　大阪教育大学の敷地内に、産官学連携による総合的なシンクタンク機能を強化した「大阪市総合教育センター」を設置。</a:t>
            </a:r>
            <a:endParaRPr lang="en-US" altLang="ja-JP" sz="1292" dirty="0">
              <a:latin typeface="Meiryo UI" panose="020B0604030504040204" pitchFamily="50" charset="-128"/>
              <a:ea typeface="Meiryo UI" panose="020B0604030504040204" pitchFamily="50" charset="-128"/>
            </a:endParaRPr>
          </a:p>
          <a:p>
            <a:pPr algn="just" defTabSz="844083" eaLnBrk="0" fontAlgn="base" hangingPunct="0">
              <a:spcBef>
                <a:spcPct val="0"/>
              </a:spcBef>
              <a:spcAft>
                <a:spcPct val="0"/>
              </a:spcAft>
              <a:defRPr/>
            </a:pPr>
            <a:r>
              <a:rPr lang="ja-JP" altLang="en-US" sz="1292" dirty="0">
                <a:latin typeface="Meiryo UI" panose="020B0604030504040204" pitchFamily="50" charset="-128"/>
                <a:ea typeface="Meiryo UI" panose="020B0604030504040204" pitchFamily="50" charset="-128"/>
              </a:rPr>
              <a:t>（</a:t>
            </a:r>
            <a:r>
              <a:rPr lang="en-US" altLang="ja-JP" sz="1292" dirty="0">
                <a:latin typeface="Meiryo UI" panose="020B0604030504040204" pitchFamily="50" charset="-128"/>
                <a:ea typeface="Meiryo UI" panose="020B0604030504040204" pitchFamily="50" charset="-128"/>
              </a:rPr>
              <a:t>2024</a:t>
            </a:r>
            <a:r>
              <a:rPr lang="ja-JP" altLang="en-US" sz="1292" dirty="0">
                <a:latin typeface="Meiryo UI" panose="020B0604030504040204" pitchFamily="50" charset="-128"/>
                <a:ea typeface="Meiryo UI" panose="020B0604030504040204" pitchFamily="50" charset="-128"/>
              </a:rPr>
              <a:t>年度開設予定）</a:t>
            </a:r>
          </a:p>
        </p:txBody>
      </p:sp>
      <p:sp>
        <p:nvSpPr>
          <p:cNvPr id="35" name="正方形/長方形 34"/>
          <p:cNvSpPr/>
          <p:nvPr/>
        </p:nvSpPr>
        <p:spPr>
          <a:xfrm>
            <a:off x="180000" y="937071"/>
            <a:ext cx="2700000" cy="324000"/>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r>
              <a:rPr lang="ja-JP" altLang="en-US" sz="1292" b="1" dirty="0">
                <a:solidFill>
                  <a:srgbClr val="000000"/>
                </a:solidFill>
                <a:latin typeface="Meiryo UI" panose="020B0604030504040204" pitchFamily="50" charset="-128"/>
                <a:ea typeface="Meiryo UI" panose="020B0604030504040204" pitchFamily="50" charset="-128"/>
              </a:rPr>
              <a:t>学校教育</a:t>
            </a:r>
            <a:r>
              <a:rPr lang="en-US" altLang="ja-JP" sz="1292" b="1" dirty="0">
                <a:solidFill>
                  <a:srgbClr val="000000"/>
                </a:solidFill>
                <a:latin typeface="Meiryo UI" panose="020B0604030504040204" pitchFamily="50" charset="-128"/>
                <a:ea typeface="Meiryo UI" panose="020B0604030504040204" pitchFamily="50" charset="-128"/>
              </a:rPr>
              <a:t>ICT</a:t>
            </a:r>
            <a:r>
              <a:rPr lang="ja-JP" altLang="en-US" sz="1292" b="1" dirty="0">
                <a:solidFill>
                  <a:srgbClr val="000000"/>
                </a:solidFill>
                <a:latin typeface="Meiryo UI" panose="020B0604030504040204" pitchFamily="50" charset="-128"/>
                <a:ea typeface="Meiryo UI" panose="020B0604030504040204" pitchFamily="50" charset="-128"/>
              </a:rPr>
              <a:t>活用事業</a:t>
            </a:r>
            <a:r>
              <a:rPr lang="ja-JP" altLang="en-US" sz="1292" dirty="0">
                <a:solidFill>
                  <a:srgbClr val="000000"/>
                </a:solidFill>
                <a:latin typeface="Meiryo UI" panose="020B0604030504040204" pitchFamily="50" charset="-128"/>
                <a:ea typeface="Meiryo UI" panose="020B0604030504040204" pitchFamily="50" charset="-128"/>
              </a:rPr>
              <a:t>（</a:t>
            </a:r>
            <a:r>
              <a:rPr lang="en-US" altLang="ja-JP" sz="1292" dirty="0">
                <a:solidFill>
                  <a:srgbClr val="000000"/>
                </a:solidFill>
                <a:latin typeface="Meiryo UI" panose="020B0604030504040204" pitchFamily="50" charset="-128"/>
                <a:ea typeface="Meiryo UI" panose="020B0604030504040204" pitchFamily="50" charset="-128"/>
              </a:rPr>
              <a:t>2012</a:t>
            </a:r>
            <a:r>
              <a:rPr lang="ja-JP" altLang="en-US" sz="1292" dirty="0">
                <a:solidFill>
                  <a:srgbClr val="000000"/>
                </a:solidFill>
                <a:latin typeface="Meiryo UI" panose="020B0604030504040204" pitchFamily="50" charset="-128"/>
                <a:ea typeface="Meiryo UI" panose="020B0604030504040204" pitchFamily="50" charset="-128"/>
              </a:rPr>
              <a:t>～）</a:t>
            </a:r>
            <a:r>
              <a:rPr lang="en-US" altLang="ja-JP" sz="1292" dirty="0">
                <a:solidFill>
                  <a:srgbClr val="000000"/>
                </a:solidFill>
                <a:latin typeface="Meiryo UI" panose="020B0604030504040204" pitchFamily="50" charset="-128"/>
                <a:ea typeface="Meiryo UI" panose="020B0604030504040204" pitchFamily="50" charset="-128"/>
              </a:rPr>
              <a:t> </a:t>
            </a:r>
            <a:r>
              <a:rPr lang="ja-JP" altLang="en-US" sz="1292" b="1" dirty="0">
                <a:solidFill>
                  <a:srgbClr val="000000"/>
                </a:solidFill>
                <a:latin typeface="Meiryo UI" panose="020B0604030504040204" pitchFamily="50" charset="-128"/>
                <a:ea typeface="Meiryo UI" panose="020B0604030504040204" pitchFamily="50" charset="-128"/>
              </a:rPr>
              <a:t>　　</a:t>
            </a:r>
            <a:endParaRPr lang="en-US" altLang="ja-JP" sz="1108" dirty="0">
              <a:solidFill>
                <a:srgbClr val="000000"/>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180000" y="2700000"/>
            <a:ext cx="4032000" cy="324000"/>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r>
              <a:rPr lang="ja-JP" altLang="en-US" sz="1292" b="1" dirty="0">
                <a:solidFill>
                  <a:schemeClr val="tx1"/>
                </a:solidFill>
                <a:latin typeface="Meiryo UI" panose="020B0604030504040204" pitchFamily="50" charset="-128"/>
                <a:ea typeface="Meiryo UI" panose="020B0604030504040204" pitchFamily="50" charset="-128"/>
              </a:rPr>
              <a:t>大学連携の推進（新教育センターの設置）</a:t>
            </a:r>
            <a:r>
              <a:rPr lang="ja-JP" altLang="en-US" sz="1292" dirty="0">
                <a:solidFill>
                  <a:schemeClr val="tx1"/>
                </a:solidFill>
                <a:latin typeface="Meiryo UI" panose="020B0604030504040204" pitchFamily="50" charset="-128"/>
                <a:ea typeface="Meiryo UI" panose="020B0604030504040204" pitchFamily="50" charset="-128"/>
              </a:rPr>
              <a:t>（</a:t>
            </a:r>
            <a:r>
              <a:rPr lang="en-US" altLang="ja-JP" sz="1292" dirty="0">
                <a:solidFill>
                  <a:schemeClr val="tx1"/>
                </a:solidFill>
                <a:latin typeface="Meiryo UI" panose="020B0604030504040204" pitchFamily="50" charset="-128"/>
                <a:ea typeface="Meiryo UI" panose="020B0604030504040204" pitchFamily="50" charset="-128"/>
              </a:rPr>
              <a:t>2018</a:t>
            </a:r>
            <a:r>
              <a:rPr lang="ja-JP" altLang="en-US" sz="1292" dirty="0">
                <a:solidFill>
                  <a:schemeClr val="tx1"/>
                </a:solidFill>
                <a:latin typeface="Meiryo UI" panose="020B0604030504040204" pitchFamily="50" charset="-128"/>
                <a:ea typeface="Meiryo UI" panose="020B0604030504040204" pitchFamily="50" charset="-128"/>
              </a:rPr>
              <a:t>～）</a:t>
            </a:r>
            <a:r>
              <a:rPr lang="en-US" altLang="ja-JP" sz="1292" dirty="0">
                <a:solidFill>
                  <a:schemeClr val="tx1"/>
                </a:solidFill>
                <a:latin typeface="Meiryo UI" panose="020B0604030504040204" pitchFamily="50" charset="-128"/>
                <a:ea typeface="Meiryo UI" panose="020B0604030504040204" pitchFamily="50" charset="-128"/>
              </a:rPr>
              <a:t> </a:t>
            </a:r>
          </a:p>
        </p:txBody>
      </p:sp>
      <p:sp>
        <p:nvSpPr>
          <p:cNvPr id="33" name="正方形/長方形 42"/>
          <p:cNvSpPr>
            <a:spLocks noChangeArrowheads="1"/>
          </p:cNvSpPr>
          <p:nvPr/>
        </p:nvSpPr>
        <p:spPr bwMode="auto">
          <a:xfrm>
            <a:off x="837432" y="4259829"/>
            <a:ext cx="2787162" cy="20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844083" eaLnBrk="0" fontAlgn="base" hangingPunct="0">
              <a:spcBef>
                <a:spcPct val="0"/>
              </a:spcBef>
              <a:spcAft>
                <a:spcPct val="0"/>
              </a:spcAft>
              <a:defRPr/>
            </a:pPr>
            <a:r>
              <a:rPr lang="ja-JP" altLang="en-US" sz="738" dirty="0">
                <a:solidFill>
                  <a:srgbClr val="000000"/>
                </a:solidFill>
                <a:latin typeface="Meiryo UI" panose="020B0604030504040204" pitchFamily="50" charset="-128"/>
                <a:ea typeface="Meiryo UI" panose="020B0604030504040204" pitchFamily="50" charset="-128"/>
              </a:rPr>
              <a:t> </a:t>
            </a:r>
            <a:endParaRPr lang="en-US" altLang="ja-JP" sz="831" dirty="0">
              <a:solidFill>
                <a:srgbClr val="000000"/>
              </a:solidFill>
              <a:latin typeface="Arial" panose="020B0604020202020204" pitchFamily="34" charset="0"/>
              <a:ea typeface="ＭＳ Ｐゴシック" panose="020B0600070205080204" pitchFamily="50" charset="-128"/>
            </a:endParaRPr>
          </a:p>
        </p:txBody>
      </p:sp>
      <p:sp>
        <p:nvSpPr>
          <p:cNvPr id="34" name="正方形/長方形 33"/>
          <p:cNvSpPr/>
          <p:nvPr/>
        </p:nvSpPr>
        <p:spPr>
          <a:xfrm>
            <a:off x="180000" y="4369428"/>
            <a:ext cx="6893323" cy="324000"/>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r>
              <a:rPr lang="ja-JP" altLang="en-US" sz="1292" b="1" dirty="0">
                <a:solidFill>
                  <a:srgbClr val="000000"/>
                </a:solidFill>
                <a:latin typeface="Meiryo UI" panose="020B0604030504040204" pitchFamily="50" charset="-128"/>
                <a:ea typeface="Meiryo UI" panose="020B0604030504040204" pitchFamily="50" charset="-128"/>
              </a:rPr>
              <a:t>総合的読解力育成カリキュラムの時間（「小中学生からのリベラルアーツ教育）の実施</a:t>
            </a:r>
            <a:r>
              <a:rPr lang="ja-JP" altLang="en-US" sz="1292" dirty="0">
                <a:solidFill>
                  <a:srgbClr val="000000"/>
                </a:solidFill>
                <a:latin typeface="Meiryo UI" panose="020B0604030504040204" pitchFamily="50" charset="-128"/>
                <a:ea typeface="Meiryo UI" panose="020B0604030504040204" pitchFamily="50" charset="-128"/>
              </a:rPr>
              <a:t>（</a:t>
            </a:r>
            <a:r>
              <a:rPr lang="en-US" altLang="ja-JP" sz="1292" dirty="0">
                <a:solidFill>
                  <a:srgbClr val="000000"/>
                </a:solidFill>
                <a:latin typeface="Meiryo UI" panose="020B0604030504040204" pitchFamily="50" charset="-128"/>
                <a:ea typeface="Meiryo UI" panose="020B0604030504040204" pitchFamily="50" charset="-128"/>
              </a:rPr>
              <a:t>2022</a:t>
            </a:r>
            <a:r>
              <a:rPr lang="ja-JP" altLang="en-US" sz="1292" dirty="0">
                <a:solidFill>
                  <a:srgbClr val="000000"/>
                </a:solidFill>
                <a:latin typeface="Meiryo UI" panose="020B0604030504040204" pitchFamily="50" charset="-128"/>
                <a:ea typeface="Meiryo UI" panose="020B0604030504040204" pitchFamily="50" charset="-128"/>
              </a:rPr>
              <a:t>～）</a:t>
            </a:r>
            <a:endParaRPr lang="en-US" altLang="ja-JP" sz="1292" dirty="0">
              <a:solidFill>
                <a:srgbClr val="000000"/>
              </a:solidFill>
              <a:latin typeface="Meiryo UI" panose="020B0604030504040204" pitchFamily="50" charset="-128"/>
              <a:ea typeface="Meiryo UI" panose="020B0604030504040204" pitchFamily="50" charset="-128"/>
            </a:endParaRPr>
          </a:p>
        </p:txBody>
      </p:sp>
      <p:sp>
        <p:nvSpPr>
          <p:cNvPr id="37" name="角丸四角形 69"/>
          <p:cNvSpPr>
            <a:spLocks noChangeArrowheads="1"/>
          </p:cNvSpPr>
          <p:nvPr/>
        </p:nvSpPr>
        <p:spPr bwMode="auto">
          <a:xfrm>
            <a:off x="288000" y="4729428"/>
            <a:ext cx="8496000" cy="887679"/>
          </a:xfrm>
          <a:prstGeom prst="roundRect">
            <a:avLst>
              <a:gd name="adj" fmla="val 0"/>
            </a:avLst>
          </a:prstGeom>
          <a:noFill/>
          <a:ln w="19050" algn="ctr">
            <a:noFill/>
            <a:round/>
            <a:headEnd/>
            <a:tailEnd/>
          </a:ln>
        </p:spPr>
        <p:txBody>
          <a:bodyPr wrap="square" anchor="t">
            <a:spAutoFit/>
          </a:bodyPr>
          <a:lstStyle/>
          <a:p>
            <a:pPr algn="just" defTabSz="844083" eaLnBrk="0" fontAlgn="base" hangingPunct="0">
              <a:spcBef>
                <a:spcPct val="0"/>
              </a:spcBef>
              <a:spcAft>
                <a:spcPct val="0"/>
              </a:spcAft>
              <a:defRPr/>
            </a:pPr>
            <a:r>
              <a:rPr lang="ja-JP" altLang="en-US" sz="1292" dirty="0">
                <a:latin typeface="Meiryo UI" panose="020B0604030504040204" pitchFamily="50" charset="-128"/>
                <a:ea typeface="Meiryo UI" panose="020B0604030504040204" pitchFamily="50" charset="-128"/>
              </a:rPr>
              <a:t>　</a:t>
            </a:r>
            <a:r>
              <a:rPr lang="en-US" altLang="ja-JP" sz="1292" dirty="0">
                <a:latin typeface="Meiryo UI" panose="020B0604030504040204" pitchFamily="50" charset="-128"/>
                <a:ea typeface="Meiryo UI" panose="020B0604030504040204" pitchFamily="50" charset="-128"/>
              </a:rPr>
              <a:t>2022</a:t>
            </a:r>
            <a:r>
              <a:rPr lang="ja-JP" altLang="en-US" sz="1292" dirty="0">
                <a:latin typeface="Meiryo UI" panose="020B0604030504040204" pitchFamily="50" charset="-128"/>
                <a:ea typeface="Meiryo UI" panose="020B0604030504040204" pitchFamily="50" charset="-128"/>
              </a:rPr>
              <a:t>年度より、各教科等の学習を支える言語能力を計画的系統的に育成する「総合的読解力育成カリキュラム」を開発してモデル実施。</a:t>
            </a:r>
            <a:endParaRPr lang="en-US" altLang="ja-JP" sz="1292" dirty="0">
              <a:latin typeface="Meiryo UI" panose="020B0604030504040204" pitchFamily="50" charset="-128"/>
              <a:ea typeface="Meiryo UI" panose="020B0604030504040204" pitchFamily="50" charset="-128"/>
            </a:endParaRPr>
          </a:p>
          <a:p>
            <a:pPr algn="just" defTabSz="844083" eaLnBrk="0" fontAlgn="base" hangingPunct="0">
              <a:spcBef>
                <a:spcPct val="0"/>
              </a:spcBef>
              <a:spcAft>
                <a:spcPct val="0"/>
              </a:spcAft>
              <a:defRPr/>
            </a:pPr>
            <a:r>
              <a:rPr lang="ja-JP" altLang="en-US" sz="1292" dirty="0">
                <a:latin typeface="Meiryo UI" panose="020B0604030504040204" pitchFamily="50" charset="-128"/>
                <a:ea typeface="Meiryo UI" panose="020B0604030504040204" pitchFamily="50" charset="-128"/>
              </a:rPr>
              <a:t>　全ての小学校（３年生以上）・中学校で毎週１時限以上授業として実施。（</a:t>
            </a:r>
            <a:r>
              <a:rPr lang="en-US" altLang="ja-JP" sz="1292" dirty="0">
                <a:latin typeface="Meiryo UI" panose="020B0604030504040204" pitchFamily="50" charset="-128"/>
                <a:ea typeface="Meiryo UI" panose="020B0604030504040204" pitchFamily="50" charset="-128"/>
              </a:rPr>
              <a:t>2024</a:t>
            </a:r>
            <a:r>
              <a:rPr lang="ja-JP" altLang="en-US" sz="1292" dirty="0">
                <a:latin typeface="Meiryo UI" panose="020B0604030504040204" pitchFamily="50" charset="-128"/>
                <a:ea typeface="Meiryo UI" panose="020B0604030504040204" pitchFamily="50" charset="-128"/>
              </a:rPr>
              <a:t>年度実施予定）</a:t>
            </a:r>
            <a:endParaRPr lang="en-US" altLang="ja-JP" sz="1292" dirty="0">
              <a:latin typeface="Meiryo UI" panose="020B0604030504040204" pitchFamily="50" charset="-128"/>
              <a:ea typeface="Meiryo UI" panose="020B0604030504040204" pitchFamily="50" charset="-128"/>
            </a:endParaRPr>
          </a:p>
          <a:p>
            <a:pPr algn="just" defTabSz="844083" eaLnBrk="0" fontAlgn="base" hangingPunct="0">
              <a:spcBef>
                <a:spcPct val="0"/>
              </a:spcBef>
              <a:spcAft>
                <a:spcPct val="0"/>
              </a:spcAft>
              <a:defRPr/>
            </a:pPr>
            <a:endParaRPr lang="en-US" altLang="ja-JP" sz="1292" dirty="0">
              <a:latin typeface="Meiryo UI" panose="020B0604030504040204" pitchFamily="50" charset="-128"/>
              <a:ea typeface="Meiryo UI" panose="020B0604030504040204" pitchFamily="50" charset="-128"/>
            </a:endParaRPr>
          </a:p>
        </p:txBody>
      </p:sp>
      <p:sp>
        <p:nvSpPr>
          <p:cNvPr id="16" name="角丸四角形 15"/>
          <p:cNvSpPr/>
          <p:nvPr/>
        </p:nvSpPr>
        <p:spPr>
          <a:xfrm>
            <a:off x="4117985" y="302662"/>
            <a:ext cx="4741260" cy="332345"/>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lvl="0" algn="ctr">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b="1" dirty="0">
                <a:solidFill>
                  <a:prstClr val="black"/>
                </a:solidFill>
                <a:latin typeface="Meiryo UI" panose="020B0604030504040204" pitchFamily="50" charset="-128"/>
                <a:ea typeface="Meiryo UI" panose="020B0604030504040204" pitchFamily="50" charset="-128"/>
              </a:rPr>
              <a:t>小中学校等の</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学力向上に向けた取組（大阪市）</a:t>
            </a:r>
          </a:p>
        </p:txBody>
      </p:sp>
      <p:cxnSp>
        <p:nvCxnSpPr>
          <p:cNvPr id="17" name="直線コネクタ 16"/>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70457" y="266053"/>
            <a:ext cx="288252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solidFill>
                  <a:prstClr val="black"/>
                </a:solidFill>
                <a:latin typeface="Meiryo UI" panose="020B0604030504040204" pitchFamily="50" charset="-128"/>
                <a:ea typeface="Meiryo UI" panose="020B0604030504040204" pitchFamily="50" charset="-128"/>
              </a:rPr>
              <a:t>５</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小中</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主な改革取組　</a:t>
            </a:r>
          </a:p>
        </p:txBody>
      </p:sp>
      <p:sp>
        <p:nvSpPr>
          <p:cNvPr id="1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166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7932765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64393" y="1682314"/>
            <a:ext cx="8973356" cy="720000"/>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ja-JP" altLang="en-US" sz="1200" dirty="0">
                <a:ea typeface="Meiryo UI" panose="020B0604030504040204" pitchFamily="50" charset="-128"/>
              </a:rPr>
              <a:t>　　　　　　　　　　　　　　　　　　　　　　　　　　　　　　　　国際社会でリーダーシップを発揮し活躍するための英語による優れたコミュニケーション能力の習得と、自国の伝統や文化に根ざした国際理解教育に重点を置いた教育活動を通じ、地球的視野に立って行動するための態度・能力を育成し、</a:t>
            </a:r>
            <a:r>
              <a:rPr lang="ja-JP" altLang="en-US" sz="1200" b="1" u="sng" dirty="0">
                <a:ea typeface="Meiryo UI" panose="020B0604030504040204" pitchFamily="50" charset="-128"/>
              </a:rPr>
              <a:t>大阪の産業の国際競争力の強化及び大阪における国際的な経済活動の拠点の形成に寄与する人材を育てる。</a:t>
            </a:r>
            <a:endParaRPr lang="en-US" altLang="ja-JP" sz="1200" b="1" u="sng" dirty="0">
              <a:ea typeface="Meiryo UI" panose="020B0604030504040204" pitchFamily="50" charset="-128"/>
            </a:endParaRPr>
          </a:p>
        </p:txBody>
      </p:sp>
      <p:sp>
        <p:nvSpPr>
          <p:cNvPr id="12" name="正方形/長方形 11"/>
          <p:cNvSpPr/>
          <p:nvPr/>
        </p:nvSpPr>
        <p:spPr>
          <a:xfrm>
            <a:off x="6029325" y="2472151"/>
            <a:ext cx="3008424" cy="252000"/>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350" b="1" dirty="0">
                <a:solidFill>
                  <a:schemeClr val="tx1"/>
                </a:solidFill>
                <a:ea typeface="Meiryo UI" panose="020B0604030504040204" pitchFamily="50" charset="-128"/>
              </a:rPr>
              <a:t>水都国際中学校・高等学校のイメージ</a:t>
            </a:r>
          </a:p>
        </p:txBody>
      </p:sp>
      <p:pic>
        <p:nvPicPr>
          <p:cNvPr id="50" name="図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7731" y="2724540"/>
            <a:ext cx="3177097" cy="4124935"/>
          </a:xfrm>
          <a:prstGeom prst="rect">
            <a:avLst/>
          </a:prstGeom>
        </p:spPr>
      </p:pic>
      <p:sp>
        <p:nvSpPr>
          <p:cNvPr id="14" name="正方形/長方形 13"/>
          <p:cNvSpPr/>
          <p:nvPr/>
        </p:nvSpPr>
        <p:spPr>
          <a:xfrm>
            <a:off x="64392" y="2724541"/>
            <a:ext cx="5704395" cy="4072051"/>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ja-JP" altLang="en-US" sz="1200" dirty="0">
                <a:solidFill>
                  <a:schemeClr val="tx1"/>
                </a:solidFill>
                <a:latin typeface="Meiryo UI" panose="020B0604030504040204" pitchFamily="50" charset="-128"/>
                <a:ea typeface="Meiryo UI" panose="020B0604030504040204" pitchFamily="50" charset="-128"/>
              </a:rPr>
              <a:t>◇開校時期：</a:t>
            </a:r>
            <a:r>
              <a:rPr lang="en-US" altLang="ja-JP" sz="1200" dirty="0">
                <a:solidFill>
                  <a:schemeClr val="tx1"/>
                </a:solidFill>
                <a:latin typeface="Meiryo UI" panose="020B0604030504040204" pitchFamily="50" charset="-128"/>
                <a:ea typeface="Meiryo UI" panose="020B0604030504040204" pitchFamily="50" charset="-128"/>
              </a:rPr>
              <a:t>2019</a:t>
            </a:r>
            <a:r>
              <a:rPr lang="ja-JP" altLang="en-US" sz="1200" dirty="0">
                <a:solidFill>
                  <a:schemeClr val="tx1"/>
                </a:solidFill>
                <a:latin typeface="Meiryo UI" panose="020B0604030504040204" pitchFamily="50" charset="-128"/>
                <a:ea typeface="Meiryo UI" panose="020B0604030504040204" pitchFamily="50" charset="-128"/>
              </a:rPr>
              <a:t>年４月 開校</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◇学校名：</a:t>
            </a:r>
            <a:r>
              <a:rPr lang="zh-CN" altLang="en-US" sz="1200" dirty="0">
                <a:solidFill>
                  <a:schemeClr val="tx1"/>
                </a:solidFill>
                <a:latin typeface="Meiryo UI" panose="020B0604030504040204" pitchFamily="50" charset="-128"/>
                <a:ea typeface="Meiryo UI" panose="020B0604030504040204" pitchFamily="50" charset="-128"/>
              </a:rPr>
              <a:t>大阪</a:t>
            </a:r>
            <a:r>
              <a:rPr lang="ja-JP" altLang="en-US" sz="1200" dirty="0">
                <a:solidFill>
                  <a:schemeClr val="tx1"/>
                </a:solidFill>
                <a:latin typeface="Meiryo UI" panose="020B0604030504040204" pitchFamily="50" charset="-128"/>
                <a:ea typeface="Meiryo UI" panose="020B0604030504040204" pitchFamily="50" charset="-128"/>
              </a:rPr>
              <a:t>府</a:t>
            </a:r>
            <a:r>
              <a:rPr lang="zh-CN" altLang="en-US" sz="1200" dirty="0">
                <a:solidFill>
                  <a:schemeClr val="tx1"/>
                </a:solidFill>
                <a:latin typeface="Meiryo UI" panose="020B0604030504040204" pitchFamily="50" charset="-128"/>
                <a:ea typeface="Meiryo UI" panose="020B0604030504040204" pitchFamily="50" charset="-128"/>
              </a:rPr>
              <a:t>立水都国際中学校</a:t>
            </a:r>
            <a:r>
              <a:rPr lang="ja-JP" altLang="en-US" sz="1200" dirty="0">
                <a:solidFill>
                  <a:schemeClr val="tx1"/>
                </a:solidFill>
                <a:latin typeface="Meiryo UI" panose="020B0604030504040204" pitchFamily="50" charset="-128"/>
                <a:ea typeface="Meiryo UI" panose="020B0604030504040204" pitchFamily="50" charset="-128"/>
              </a:rPr>
              <a:t>・</a:t>
            </a:r>
            <a:r>
              <a:rPr lang="zh-CN" altLang="en-US" sz="1200" dirty="0">
                <a:solidFill>
                  <a:schemeClr val="tx1"/>
                </a:solidFill>
                <a:latin typeface="Meiryo UI" panose="020B0604030504040204" pitchFamily="50" charset="-128"/>
                <a:ea typeface="Meiryo UI" panose="020B0604030504040204" pitchFamily="50" charset="-128"/>
              </a:rPr>
              <a:t>大阪</a:t>
            </a:r>
            <a:r>
              <a:rPr lang="ja-JP" altLang="en-US" sz="1200" dirty="0">
                <a:solidFill>
                  <a:schemeClr val="tx1"/>
                </a:solidFill>
                <a:latin typeface="Meiryo UI" panose="020B0604030504040204" pitchFamily="50" charset="-128"/>
                <a:ea typeface="Meiryo UI" panose="020B0604030504040204" pitchFamily="50" charset="-128"/>
              </a:rPr>
              <a:t>府</a:t>
            </a:r>
            <a:r>
              <a:rPr lang="zh-CN" altLang="en-US" sz="1200" dirty="0">
                <a:solidFill>
                  <a:schemeClr val="tx1"/>
                </a:solidFill>
                <a:latin typeface="Meiryo UI" panose="020B0604030504040204" pitchFamily="50" charset="-128"/>
                <a:ea typeface="Meiryo UI" panose="020B0604030504040204" pitchFamily="50" charset="-128"/>
              </a:rPr>
              <a:t>立水都国際高等学校</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2022</a:t>
            </a:r>
            <a:r>
              <a:rPr lang="ja-JP" altLang="en-US" sz="1200" dirty="0">
                <a:solidFill>
                  <a:schemeClr val="tx1"/>
                </a:solidFill>
                <a:latin typeface="Meiryo UI" panose="020B0604030504040204" pitchFamily="50" charset="-128"/>
                <a:ea typeface="Meiryo UI" panose="020B0604030504040204" pitchFamily="50" charset="-128"/>
              </a:rPr>
              <a:t>年度大阪府に移管）</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◇学校を運営する法人：学校法人 大阪ＹＭＣＡ</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◇所在地：大阪市住之江区南港中</a:t>
            </a:r>
            <a:r>
              <a:rPr lang="en-US" altLang="ja-JP" sz="1200" dirty="0">
                <a:solidFill>
                  <a:schemeClr val="tx1"/>
                </a:solidFill>
                <a:latin typeface="Meiryo UI" panose="020B0604030504040204" pitchFamily="50" charset="-128"/>
                <a:ea typeface="Meiryo UI" panose="020B0604030504040204" pitchFamily="50" charset="-128"/>
              </a:rPr>
              <a:t>2-17-18</a:t>
            </a:r>
            <a:endParaRPr lang="en-US" altLang="ja-JP" sz="1200" strike="sngStrike"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◇募集定員：　　　　　　　　　　　　　　　　　　　　　　　　　　　　　　　</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中学校</a:t>
            </a:r>
            <a:r>
              <a:rPr lang="en-US" altLang="ja-JP" sz="1200" dirty="0">
                <a:solidFill>
                  <a:schemeClr val="tx1"/>
                </a:solidFill>
                <a:latin typeface="Meiryo UI" panose="020B0604030504040204" pitchFamily="50" charset="-128"/>
                <a:ea typeface="Meiryo UI" panose="020B0604030504040204" pitchFamily="50" charset="-128"/>
              </a:rPr>
              <a:t>80</a:t>
            </a:r>
            <a:r>
              <a:rPr lang="ja-JP" altLang="en-US" sz="1200" dirty="0">
                <a:solidFill>
                  <a:schemeClr val="tx1"/>
                </a:solidFill>
                <a:latin typeface="Meiryo UI" panose="020B0604030504040204" pitchFamily="50" charset="-128"/>
                <a:ea typeface="Meiryo UI" panose="020B0604030504040204" pitchFamily="50" charset="-128"/>
              </a:rPr>
              <a:t>名、高等学校</a:t>
            </a:r>
            <a:r>
              <a:rPr lang="en-US" altLang="ja-JP" sz="1200" dirty="0">
                <a:solidFill>
                  <a:schemeClr val="tx1"/>
                </a:solidFill>
                <a:latin typeface="Meiryo UI" panose="020B0604030504040204" pitchFamily="50" charset="-128"/>
                <a:ea typeface="Meiryo UI" panose="020B0604030504040204" pitchFamily="50" charset="-128"/>
              </a:rPr>
              <a:t>80</a:t>
            </a:r>
            <a:r>
              <a:rPr lang="ja-JP" altLang="en-US" sz="1200" dirty="0">
                <a:solidFill>
                  <a:schemeClr val="tx1"/>
                </a:solidFill>
                <a:latin typeface="Meiryo UI" panose="020B0604030504040204" pitchFamily="50" charset="-128"/>
                <a:ea typeface="Meiryo UI" panose="020B0604030504040204" pitchFamily="50" charset="-128"/>
              </a:rPr>
              <a:t>名 </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2022</a:t>
            </a:r>
            <a:r>
              <a:rPr lang="ja-JP" altLang="en-US" sz="1200" dirty="0">
                <a:solidFill>
                  <a:schemeClr val="tx1"/>
                </a:solidFill>
                <a:latin typeface="Meiryo UI" panose="020B0604030504040204" pitchFamily="50" charset="-128"/>
                <a:ea typeface="Meiryo UI" panose="020B0604030504040204" pitchFamily="50" charset="-128"/>
              </a:rPr>
              <a:t>年度より高等学校</a:t>
            </a:r>
            <a:r>
              <a:rPr lang="en-US" altLang="ja-JP" sz="1200" dirty="0">
                <a:solidFill>
                  <a:schemeClr val="tx1"/>
                </a:solidFill>
                <a:latin typeface="Meiryo UI" panose="020B0604030504040204" pitchFamily="50" charset="-128"/>
                <a:ea typeface="Meiryo UI" panose="020B0604030504040204" pitchFamily="50" charset="-128"/>
              </a:rPr>
              <a:t>160</a:t>
            </a:r>
            <a:r>
              <a:rPr lang="ja-JP" altLang="en-US" sz="1200" dirty="0">
                <a:solidFill>
                  <a:schemeClr val="tx1"/>
                </a:solidFill>
                <a:latin typeface="Meiryo UI" panose="020B0604030504040204" pitchFamily="50" charset="-128"/>
                <a:ea typeface="Meiryo UI" panose="020B0604030504040204" pitchFamily="50" charset="-128"/>
              </a:rPr>
              <a:t>名 （内部進学</a:t>
            </a:r>
            <a:r>
              <a:rPr lang="en-US" altLang="ja-JP" sz="1200" dirty="0">
                <a:solidFill>
                  <a:schemeClr val="tx1"/>
                </a:solidFill>
                <a:latin typeface="Meiryo UI" panose="020B0604030504040204" pitchFamily="50" charset="-128"/>
                <a:ea typeface="Meiryo UI" panose="020B0604030504040204" pitchFamily="50" charset="-128"/>
              </a:rPr>
              <a:t>80</a:t>
            </a:r>
            <a:r>
              <a:rPr lang="ja-JP" altLang="en-US" sz="1200" dirty="0">
                <a:solidFill>
                  <a:schemeClr val="tx1"/>
                </a:solidFill>
                <a:latin typeface="Meiryo UI" panose="020B0604030504040204" pitchFamily="50" charset="-128"/>
                <a:ea typeface="Meiryo UI" panose="020B0604030504040204" pitchFamily="50" charset="-128"/>
              </a:rPr>
              <a:t>名、外部募集</a:t>
            </a:r>
            <a:r>
              <a:rPr lang="en-US" altLang="ja-JP" sz="1200" dirty="0">
                <a:solidFill>
                  <a:schemeClr val="tx1"/>
                </a:solidFill>
                <a:latin typeface="Meiryo UI" panose="020B0604030504040204" pitchFamily="50" charset="-128"/>
                <a:ea typeface="Meiryo UI" panose="020B0604030504040204" pitchFamily="50" charset="-128"/>
              </a:rPr>
              <a:t>80</a:t>
            </a:r>
            <a:r>
              <a:rPr lang="ja-JP" altLang="en-US" sz="1200" dirty="0">
                <a:solidFill>
                  <a:schemeClr val="tx1"/>
                </a:solidFill>
                <a:latin typeface="Meiryo UI" panose="020B0604030504040204" pitchFamily="50" charset="-128"/>
                <a:ea typeface="Meiryo UI" panose="020B0604030504040204" pitchFamily="50" charset="-128"/>
              </a:rPr>
              <a:t>名）</a:t>
            </a:r>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◇設置学科：  </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高等学校･･･グローバル探究科</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◇特色：</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・国際理解教育</a:t>
            </a:r>
            <a:endParaRPr lang="en-US" altLang="ja-JP" sz="1200" dirty="0">
              <a:solidFill>
                <a:schemeClr val="tx1"/>
              </a:solidFill>
              <a:latin typeface="Meiryo UI" panose="020B0604030504040204" pitchFamily="50" charset="-128"/>
              <a:ea typeface="Meiryo UI" panose="020B0604030504040204" pitchFamily="50" charset="-128"/>
            </a:endParaRPr>
          </a:p>
          <a:p>
            <a:r>
              <a:rPr lang="en-US" altLang="ja-JP" sz="1200"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・英語教育に重点を置いた教育内容</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kumimoji="0" lang="ja-JP" altLang="en-US" sz="1200" kern="0" dirty="0">
                <a:solidFill>
                  <a:schemeClr val="tx1"/>
                </a:solidFill>
                <a:latin typeface="Meiryo UI" panose="020B0604030504040204" pitchFamily="50" charset="-128"/>
                <a:ea typeface="Meiryo UI" panose="020B0604030504040204" pitchFamily="50" charset="-128"/>
              </a:rPr>
              <a:t>民間知見を活用した教育活動</a:t>
            </a:r>
            <a:endParaRPr kumimoji="0" lang="en-US" altLang="ja-JP" sz="1200" kern="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・高等学校において、国際バカロレア・ディプロマプログラムの実施</a:t>
            </a:r>
            <a:r>
              <a:rPr lang="ja-JP" altLang="en-US" sz="900" dirty="0">
                <a:solidFill>
                  <a:schemeClr val="tx1"/>
                </a:solidFill>
                <a:latin typeface="Meiryo UI" panose="020B0604030504040204" pitchFamily="50" charset="-128"/>
                <a:ea typeface="Meiryo UI" panose="020B0604030504040204" pitchFamily="50" charset="-128"/>
              </a:rPr>
              <a:t>（府内公立高校初の</a:t>
            </a:r>
            <a:r>
              <a:rPr lang="en-US" altLang="ja-JP" sz="900" dirty="0">
                <a:solidFill>
                  <a:schemeClr val="tx1"/>
                </a:solidFill>
                <a:latin typeface="Meiryo UI" panose="020B0604030504040204" pitchFamily="50" charset="-128"/>
                <a:ea typeface="Meiryo UI" panose="020B0604030504040204" pitchFamily="50" charset="-128"/>
              </a:rPr>
              <a:t>IB</a:t>
            </a:r>
            <a:r>
              <a:rPr lang="ja-JP" altLang="en-US" sz="900" dirty="0">
                <a:solidFill>
                  <a:schemeClr val="tx1"/>
                </a:solidFill>
                <a:latin typeface="Meiryo UI" panose="020B0604030504040204" pitchFamily="50" charset="-128"/>
                <a:ea typeface="Meiryo UI" panose="020B0604030504040204" pitchFamily="50" charset="-128"/>
              </a:rPr>
              <a:t>認定校）</a:t>
            </a:r>
            <a:r>
              <a:rPr lang="ja-JP" altLang="en-US" sz="1350" dirty="0">
                <a:solidFill>
                  <a:schemeClr val="tx1"/>
                </a:solidFill>
                <a:latin typeface="Meiryo UI" panose="020B0604030504040204" pitchFamily="50" charset="-128"/>
                <a:ea typeface="Meiryo UI" panose="020B0604030504040204" pitchFamily="50" charset="-128"/>
              </a:rPr>
              <a:t>　　　　　　　　</a:t>
            </a:r>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endParaRPr lang="ja-JP" altLang="en-US" sz="1350"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64393" y="2468083"/>
            <a:ext cx="3253361" cy="252000"/>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350" b="1" dirty="0">
                <a:solidFill>
                  <a:schemeClr val="tx1"/>
                </a:solidFill>
                <a:ea typeface="Meiryo UI" panose="020B0604030504040204" pitchFamily="50" charset="-128"/>
              </a:rPr>
              <a:t>水都国際中学校・高等学校の概要</a:t>
            </a:r>
          </a:p>
        </p:txBody>
      </p:sp>
      <p:sp>
        <p:nvSpPr>
          <p:cNvPr id="19" name="角丸四角形 18"/>
          <p:cNvSpPr/>
          <p:nvPr/>
        </p:nvSpPr>
        <p:spPr>
          <a:xfrm>
            <a:off x="3957638" y="266054"/>
            <a:ext cx="4915907" cy="368954"/>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rPr>
              <a:t>公設民営手法による中高一貫教育校の設置（大阪府）</a:t>
            </a:r>
            <a:endParaRPr lang="ja-JP" altLang="en-US" sz="1400" dirty="0">
              <a:solidFill>
                <a:schemeClr val="tx1"/>
              </a:solidFill>
              <a:latin typeface="Meiryo UI" panose="020B0604030504040204" pitchFamily="50" charset="-128"/>
              <a:ea typeface="Meiryo UI" panose="020B0604030504040204" pitchFamily="50" charset="-128"/>
            </a:endParaRPr>
          </a:p>
        </p:txBody>
      </p:sp>
      <p:cxnSp>
        <p:nvCxnSpPr>
          <p:cNvPr id="21" name="直線コネクタ 20"/>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2356964" y="5477234"/>
            <a:ext cx="3559923" cy="1198203"/>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ja-JP" altLang="en-US" sz="1200" dirty="0">
                <a:solidFill>
                  <a:schemeClr val="tx1"/>
                </a:solidFill>
                <a:latin typeface="Meiryo UI" panose="020B0604030504040204" pitchFamily="50" charset="-128"/>
                <a:ea typeface="Meiryo UI" panose="020B0604030504040204" pitchFamily="50" charset="-128"/>
              </a:rPr>
              <a:t>　　◇コ－ス：</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中 学 校 ･･･全員共通のコース</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高等学校･･･グローバル・コミュニケーションコース、</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グローバル・サイエンスコース</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国際バカロレアコース</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85323" y="935314"/>
            <a:ext cx="8973356" cy="501342"/>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ja-JP" altLang="en-US" sz="1200" dirty="0">
                <a:latin typeface="Meiryo UI" panose="020B0604030504040204" pitchFamily="50" charset="-128"/>
                <a:ea typeface="Meiryo UI" panose="020B0604030504040204" pitchFamily="50" charset="-128"/>
              </a:rPr>
              <a:t>　国では、「</a:t>
            </a:r>
            <a:r>
              <a:rPr lang="ja-JP" altLang="ja-JP" sz="1200" dirty="0">
                <a:latin typeface="Meiryo UI" panose="020B0604030504040204" pitchFamily="50" charset="-128"/>
                <a:ea typeface="Meiryo UI" panose="020B0604030504040204" pitchFamily="50" charset="-128"/>
              </a:rPr>
              <a:t>国際的に通用する大学入学資格が取得可能な教育プログラム</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国際バカロレア</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の普及拡大を図り、</a:t>
            </a:r>
            <a:r>
              <a:rPr lang="en-US" altLang="ja-JP" sz="1200" dirty="0">
                <a:latin typeface="Meiryo UI" panose="020B0604030504040204" pitchFamily="50" charset="-128"/>
                <a:ea typeface="Meiryo UI" panose="020B0604030504040204" pitchFamily="50" charset="-128"/>
              </a:rPr>
              <a:t>2020</a:t>
            </a:r>
            <a:r>
              <a:rPr lang="ja-JP" altLang="ja-JP" sz="1200" dirty="0">
                <a:latin typeface="Meiryo UI" panose="020B0604030504040204" pitchFamily="50" charset="-128"/>
                <a:ea typeface="Meiryo UI" panose="020B0604030504040204" pitchFamily="50" charset="-128"/>
              </a:rPr>
              <a:t>年までに国際バカロレア認定校等を</a:t>
            </a:r>
            <a:r>
              <a:rPr lang="en-US" altLang="ja-JP" sz="1200" dirty="0">
                <a:latin typeface="Meiryo UI" panose="020B0604030504040204" pitchFamily="50" charset="-128"/>
                <a:ea typeface="Meiryo UI" panose="020B0604030504040204" pitchFamily="50" charset="-128"/>
              </a:rPr>
              <a:t>200</a:t>
            </a:r>
            <a:r>
              <a:rPr lang="ja-JP" altLang="ja-JP" sz="1200" dirty="0">
                <a:latin typeface="Meiryo UI" panose="020B0604030504040204" pitchFamily="50" charset="-128"/>
                <a:ea typeface="Meiryo UI" panose="020B0604030504040204" pitchFamily="50" charset="-128"/>
              </a:rPr>
              <a:t>校以上に増やす</a:t>
            </a:r>
            <a:r>
              <a:rPr lang="en-US" altLang="ja-JP" sz="1200" dirty="0">
                <a:latin typeface="Meiryo UI" panose="020B0604030504040204" pitchFamily="50" charset="-128"/>
                <a:ea typeface="Meiryo UI" panose="020B0604030504040204" pitchFamily="50" charset="-128"/>
              </a:rPr>
              <a:t>(</a:t>
            </a:r>
            <a:r>
              <a:rPr lang="ja-JP" altLang="en-US" sz="1000" dirty="0">
                <a:solidFill>
                  <a:schemeClr val="tx1"/>
                </a:solidFill>
                <a:ea typeface="Meiryo UI" panose="020B0604030504040204" pitchFamily="50" charset="-128"/>
              </a:rPr>
              <a:t>「まち・ひと・しごと創生総合戦略（</a:t>
            </a:r>
            <a:r>
              <a:rPr lang="en-US" altLang="ja-JP" sz="1000" dirty="0">
                <a:solidFill>
                  <a:schemeClr val="tx1"/>
                </a:solidFill>
                <a:ea typeface="Meiryo UI" panose="020B0604030504040204" pitchFamily="50" charset="-128"/>
              </a:rPr>
              <a:t>2016</a:t>
            </a:r>
            <a:r>
              <a:rPr lang="ja-JP" altLang="en-US" sz="1000" dirty="0">
                <a:solidFill>
                  <a:schemeClr val="tx1"/>
                </a:solidFill>
                <a:ea typeface="Meiryo UI" panose="020B0604030504040204" pitchFamily="50" charset="-128"/>
              </a:rPr>
              <a:t>改訂版）」</a:t>
            </a:r>
            <a:r>
              <a:rPr lang="en-US" altLang="ja-JP" sz="1000" dirty="0">
                <a:solidFill>
                  <a:schemeClr val="tx1"/>
                </a:solidFill>
                <a:ea typeface="Meiryo UI" panose="020B0604030504040204" pitchFamily="50" charset="-128"/>
              </a:rPr>
              <a:t>2016</a:t>
            </a:r>
            <a:r>
              <a:rPr lang="ja-JP" altLang="en-US" sz="1000" dirty="0">
                <a:solidFill>
                  <a:schemeClr val="tx1"/>
                </a:solidFill>
                <a:ea typeface="Meiryo UI" panose="020B0604030504040204" pitchFamily="50" charset="-128"/>
              </a:rPr>
              <a:t>年</a:t>
            </a:r>
            <a:r>
              <a:rPr lang="en-US" altLang="ja-JP" sz="1000" dirty="0">
                <a:solidFill>
                  <a:schemeClr val="tx1"/>
                </a:solidFill>
                <a:ea typeface="Meiryo UI" panose="020B0604030504040204" pitchFamily="50" charset="-128"/>
              </a:rPr>
              <a:t>12</a:t>
            </a:r>
            <a:r>
              <a:rPr lang="ja-JP" altLang="en-US" sz="1000" dirty="0">
                <a:solidFill>
                  <a:schemeClr val="tx1"/>
                </a:solidFill>
                <a:ea typeface="Meiryo UI" panose="020B0604030504040204" pitchFamily="50" charset="-128"/>
              </a:rPr>
              <a:t>月</a:t>
            </a:r>
            <a:r>
              <a:rPr lang="en-US" altLang="ja-JP" sz="1000" dirty="0">
                <a:solidFill>
                  <a:schemeClr val="tx1"/>
                </a:solidFill>
                <a:ea typeface="Meiryo UI" panose="020B0604030504040204" pitchFamily="50" charset="-128"/>
              </a:rPr>
              <a:t>22</a:t>
            </a:r>
            <a:r>
              <a:rPr lang="ja-JP" altLang="en-US" sz="1000" dirty="0">
                <a:solidFill>
                  <a:schemeClr val="tx1"/>
                </a:solidFill>
                <a:ea typeface="Meiryo UI" panose="020B0604030504040204" pitchFamily="50" charset="-128"/>
              </a:rPr>
              <a:t>日閣議決定</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」としていたが、</a:t>
            </a:r>
            <a:r>
              <a:rPr lang="en-US" altLang="ja-JP" sz="1200" dirty="0">
                <a:latin typeface="Meiryo UI" panose="020B0604030504040204" pitchFamily="50" charset="-128"/>
                <a:ea typeface="Meiryo UI" panose="020B0604030504040204" pitchFamily="50" charset="-128"/>
              </a:rPr>
              <a:t>2015</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月時点で全国の認定校は</a:t>
            </a:r>
            <a:r>
              <a:rPr lang="en-US" altLang="ja-JP" sz="1200" dirty="0">
                <a:latin typeface="Meiryo UI" panose="020B0604030504040204" pitchFamily="50" charset="-128"/>
                <a:ea typeface="Meiryo UI" panose="020B0604030504040204" pitchFamily="50" charset="-128"/>
              </a:rPr>
              <a:t>35</a:t>
            </a:r>
            <a:r>
              <a:rPr lang="ja-JP" altLang="en-US" sz="1200" dirty="0">
                <a:latin typeface="Meiryo UI" panose="020B0604030504040204" pitchFamily="50" charset="-128"/>
                <a:ea typeface="Meiryo UI" panose="020B0604030504040204" pitchFamily="50" charset="-128"/>
              </a:rPr>
              <a:t>校、大阪の認定校は</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校</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高等学校はゼロ</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であった。</a:t>
            </a:r>
            <a:endParaRPr lang="ja-JP" altLang="ja-JP" sz="1200" dirty="0">
              <a:latin typeface="Meiryo UI" panose="020B0604030504040204" pitchFamily="50" charset="-128"/>
              <a:ea typeface="Meiryo UI" panose="020B0604030504040204" pitchFamily="50" charset="-128"/>
            </a:endParaRPr>
          </a:p>
        </p:txBody>
      </p:sp>
      <p:sp>
        <p:nvSpPr>
          <p:cNvPr id="10" name="正方形/長方形 9"/>
          <p:cNvSpPr/>
          <p:nvPr/>
        </p:nvSpPr>
        <p:spPr>
          <a:xfrm>
            <a:off x="66273" y="1683353"/>
            <a:ext cx="3251481" cy="252000"/>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350" b="1" dirty="0">
                <a:solidFill>
                  <a:schemeClr val="tx1"/>
                </a:solidFill>
                <a:ea typeface="Meiryo UI" panose="020B0604030504040204" pitchFamily="50" charset="-128"/>
              </a:rPr>
              <a:t>水都国際中学校・高等学校の開設目的</a:t>
            </a:r>
          </a:p>
        </p:txBody>
      </p:sp>
      <p:sp>
        <p:nvSpPr>
          <p:cNvPr id="23" name="正方形/長方形 22"/>
          <p:cNvSpPr/>
          <p:nvPr/>
        </p:nvSpPr>
        <p:spPr>
          <a:xfrm>
            <a:off x="-1" y="698170"/>
            <a:ext cx="2101755" cy="26580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ja-JP" altLang="en-US" sz="1350" b="1" dirty="0">
                <a:latin typeface="Meiryo UI" panose="020B0604030504040204" pitchFamily="50" charset="-128"/>
                <a:ea typeface="Meiryo UI" panose="020B0604030504040204" pitchFamily="50" charset="-128"/>
              </a:rPr>
              <a:t>＜改革前の施策・状況＞</a:t>
            </a:r>
            <a:endParaRPr lang="en-US" altLang="ja-JP" sz="1350" b="1" dirty="0">
              <a:latin typeface="Meiryo UI" panose="020B0604030504040204" pitchFamily="50" charset="-128"/>
              <a:ea typeface="Meiryo UI" panose="020B0604030504040204" pitchFamily="50" charset="-128"/>
            </a:endParaRPr>
          </a:p>
        </p:txBody>
      </p:sp>
      <p:sp>
        <p:nvSpPr>
          <p:cNvPr id="24" name="正方形/長方形 23"/>
          <p:cNvSpPr/>
          <p:nvPr/>
        </p:nvSpPr>
        <p:spPr>
          <a:xfrm>
            <a:off x="0" y="1436656"/>
            <a:ext cx="1867148" cy="271735"/>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ja-JP" altLang="en-US" sz="1350" b="1" dirty="0">
                <a:latin typeface="Meiryo UI" panose="020B0604030504040204" pitchFamily="50" charset="-128"/>
                <a:ea typeface="Meiryo UI" panose="020B0604030504040204" pitchFamily="50" charset="-128"/>
              </a:rPr>
              <a:t>＜改革取組＞</a:t>
            </a:r>
            <a:endParaRPr lang="en-US" altLang="ja-JP" sz="1350" b="1" dirty="0">
              <a:latin typeface="Meiryo UI" panose="020B0604030504040204" pitchFamily="50" charset="-128"/>
              <a:ea typeface="Meiryo UI" panose="020B0604030504040204" pitchFamily="50" charset="-128"/>
            </a:endParaRPr>
          </a:p>
        </p:txBody>
      </p:sp>
      <p:sp>
        <p:nvSpPr>
          <p:cNvPr id="18" name="フローチャート: 組合せ 17"/>
          <p:cNvSpPr/>
          <p:nvPr/>
        </p:nvSpPr>
        <p:spPr>
          <a:xfrm>
            <a:off x="3386426" y="1482137"/>
            <a:ext cx="2525819" cy="162472"/>
          </a:xfrm>
          <a:prstGeom prst="flowChartMerge">
            <a:avLst/>
          </a:prstGeom>
          <a:ln/>
        </p:spPr>
        <p:style>
          <a:lnRef idx="1">
            <a:schemeClr val="accent5"/>
          </a:lnRef>
          <a:fillRef idx="2">
            <a:schemeClr val="accent5"/>
          </a:fillRef>
          <a:effectRef idx="1">
            <a:schemeClr val="accent5"/>
          </a:effectRef>
          <a:fontRef idx="minor">
            <a:schemeClr val="dk1"/>
          </a:fontRef>
        </p:style>
        <p:txBody>
          <a:bodyPr lIns="0" tIns="0" rIns="0" bIns="0" rtlCol="0" anchor="ctr"/>
          <a:lstStyle/>
          <a:p>
            <a:endParaRPr lang="ja-JP" altLang="en-US" sz="1015" dirty="0">
              <a:solidFill>
                <a:schemeClr val="tx1"/>
              </a:solidFill>
              <a:ea typeface="Meiryo UI" panose="020B0604030504040204" pitchFamily="50" charset="-128"/>
            </a:endParaRPr>
          </a:p>
        </p:txBody>
      </p:sp>
      <p:sp>
        <p:nvSpPr>
          <p:cNvPr id="20" name="テキスト ボックス 19"/>
          <p:cNvSpPr txBox="1"/>
          <p:nvPr/>
        </p:nvSpPr>
        <p:spPr>
          <a:xfrm>
            <a:off x="270457" y="266053"/>
            <a:ext cx="2882520"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小中</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主な改革取組　</a:t>
            </a:r>
            <a:endParaRPr kumimoji="1" lang="ja-JP" altLang="en-US" sz="2000" dirty="0">
              <a:latin typeface="Meiryo UI" panose="020B0604030504040204" pitchFamily="50" charset="-128"/>
              <a:ea typeface="Meiryo UI" panose="020B0604030504040204" pitchFamily="50" charset="-128"/>
            </a:endParaRPr>
          </a:p>
        </p:txBody>
      </p:sp>
      <p:grpSp>
        <p:nvGrpSpPr>
          <p:cNvPr id="27" name="Group 4"/>
          <p:cNvGrpSpPr>
            <a:grpSpLocks noChangeAspect="1"/>
          </p:cNvGrpSpPr>
          <p:nvPr/>
        </p:nvGrpSpPr>
        <p:grpSpPr bwMode="auto">
          <a:xfrm>
            <a:off x="398342" y="4203539"/>
            <a:ext cx="5097462" cy="1268412"/>
            <a:chOff x="253" y="2663"/>
            <a:chExt cx="3211" cy="799"/>
          </a:xfrm>
        </p:grpSpPr>
        <p:sp>
          <p:nvSpPr>
            <p:cNvPr id="28" name="AutoShape 3"/>
            <p:cNvSpPr>
              <a:spLocks noChangeAspect="1" noChangeArrowheads="1" noTextEdit="1"/>
            </p:cNvSpPr>
            <p:nvPr/>
          </p:nvSpPr>
          <p:spPr bwMode="auto">
            <a:xfrm>
              <a:off x="253" y="2663"/>
              <a:ext cx="3211" cy="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9" name="Rectangle 5"/>
            <p:cNvSpPr>
              <a:spLocks noChangeArrowheads="1"/>
            </p:cNvSpPr>
            <p:nvPr/>
          </p:nvSpPr>
          <p:spPr bwMode="auto">
            <a:xfrm>
              <a:off x="253" y="2663"/>
              <a:ext cx="3189" cy="2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0" name="Rectangle 6"/>
            <p:cNvSpPr>
              <a:spLocks noChangeArrowheads="1"/>
            </p:cNvSpPr>
            <p:nvPr/>
          </p:nvSpPr>
          <p:spPr bwMode="auto">
            <a:xfrm>
              <a:off x="253" y="2864"/>
              <a:ext cx="356" cy="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1" name="Rectangle 7"/>
            <p:cNvSpPr>
              <a:spLocks noChangeArrowheads="1"/>
            </p:cNvSpPr>
            <p:nvPr/>
          </p:nvSpPr>
          <p:spPr bwMode="auto">
            <a:xfrm>
              <a:off x="603" y="2864"/>
              <a:ext cx="478" cy="84"/>
            </a:xfrm>
            <a:prstGeom prst="rect">
              <a:avLst/>
            </a:prstGeom>
            <a:solidFill>
              <a:srgbClr val="F4B0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2" name="Rectangle 8"/>
            <p:cNvSpPr>
              <a:spLocks noChangeArrowheads="1"/>
            </p:cNvSpPr>
            <p:nvPr/>
          </p:nvSpPr>
          <p:spPr bwMode="auto">
            <a:xfrm>
              <a:off x="1075" y="2864"/>
              <a:ext cx="2312" cy="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3" name="Rectangle 9"/>
            <p:cNvSpPr>
              <a:spLocks noChangeArrowheads="1"/>
            </p:cNvSpPr>
            <p:nvPr/>
          </p:nvSpPr>
          <p:spPr bwMode="auto">
            <a:xfrm>
              <a:off x="253" y="2942"/>
              <a:ext cx="828" cy="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4" name="Rectangle 10"/>
            <p:cNvSpPr>
              <a:spLocks noChangeArrowheads="1"/>
            </p:cNvSpPr>
            <p:nvPr/>
          </p:nvSpPr>
          <p:spPr bwMode="auto">
            <a:xfrm>
              <a:off x="1075" y="2942"/>
              <a:ext cx="478" cy="84"/>
            </a:xfrm>
            <a:prstGeom prst="rect">
              <a:avLst/>
            </a:prstGeom>
            <a:solidFill>
              <a:srgbClr val="F4B0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 name="Rectangle 12"/>
            <p:cNvSpPr>
              <a:spLocks noChangeArrowheads="1"/>
            </p:cNvSpPr>
            <p:nvPr/>
          </p:nvSpPr>
          <p:spPr bwMode="auto">
            <a:xfrm>
              <a:off x="253" y="3021"/>
              <a:ext cx="1300" cy="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 name="Rectangle 13"/>
            <p:cNvSpPr>
              <a:spLocks noChangeArrowheads="1"/>
            </p:cNvSpPr>
            <p:nvPr/>
          </p:nvSpPr>
          <p:spPr bwMode="auto">
            <a:xfrm>
              <a:off x="1547" y="3021"/>
              <a:ext cx="478" cy="83"/>
            </a:xfrm>
            <a:prstGeom prst="rect">
              <a:avLst/>
            </a:prstGeom>
            <a:solidFill>
              <a:srgbClr val="F4B0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 name="Rectangle 14"/>
            <p:cNvSpPr>
              <a:spLocks noChangeArrowheads="1"/>
            </p:cNvSpPr>
            <p:nvPr/>
          </p:nvSpPr>
          <p:spPr bwMode="auto">
            <a:xfrm>
              <a:off x="2020" y="3021"/>
              <a:ext cx="1330" cy="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9" name="Rectangle 15"/>
            <p:cNvSpPr>
              <a:spLocks noChangeArrowheads="1"/>
            </p:cNvSpPr>
            <p:nvPr/>
          </p:nvSpPr>
          <p:spPr bwMode="auto">
            <a:xfrm>
              <a:off x="253" y="3099"/>
              <a:ext cx="1772" cy="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0" name="Rectangle 16"/>
            <p:cNvSpPr>
              <a:spLocks noChangeArrowheads="1"/>
            </p:cNvSpPr>
            <p:nvPr/>
          </p:nvSpPr>
          <p:spPr bwMode="auto">
            <a:xfrm>
              <a:off x="2020" y="3099"/>
              <a:ext cx="477" cy="84"/>
            </a:xfrm>
            <a:prstGeom prst="rect">
              <a:avLst/>
            </a:prstGeom>
            <a:solidFill>
              <a:srgbClr val="F4B0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1" name="Rectangle 17"/>
            <p:cNvSpPr>
              <a:spLocks noChangeArrowheads="1"/>
            </p:cNvSpPr>
            <p:nvPr/>
          </p:nvSpPr>
          <p:spPr bwMode="auto">
            <a:xfrm>
              <a:off x="2492" y="3099"/>
              <a:ext cx="944" cy="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2" name="Rectangle 18"/>
            <p:cNvSpPr>
              <a:spLocks noChangeArrowheads="1"/>
            </p:cNvSpPr>
            <p:nvPr/>
          </p:nvSpPr>
          <p:spPr bwMode="auto">
            <a:xfrm>
              <a:off x="253" y="3177"/>
              <a:ext cx="2244" cy="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3" name="Rectangle 19"/>
            <p:cNvSpPr>
              <a:spLocks noChangeArrowheads="1"/>
            </p:cNvSpPr>
            <p:nvPr/>
          </p:nvSpPr>
          <p:spPr bwMode="auto">
            <a:xfrm>
              <a:off x="2492" y="3177"/>
              <a:ext cx="478" cy="84"/>
            </a:xfrm>
            <a:prstGeom prst="rect">
              <a:avLst/>
            </a:prstGeom>
            <a:solidFill>
              <a:srgbClr val="F4B0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5" name="Rectangle 21"/>
            <p:cNvSpPr>
              <a:spLocks noChangeArrowheads="1"/>
            </p:cNvSpPr>
            <p:nvPr/>
          </p:nvSpPr>
          <p:spPr bwMode="auto">
            <a:xfrm>
              <a:off x="253" y="3255"/>
              <a:ext cx="2717" cy="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6" name="Rectangle 22"/>
            <p:cNvSpPr>
              <a:spLocks noChangeArrowheads="1"/>
            </p:cNvSpPr>
            <p:nvPr/>
          </p:nvSpPr>
          <p:spPr bwMode="auto">
            <a:xfrm>
              <a:off x="2964" y="3255"/>
              <a:ext cx="478" cy="84"/>
            </a:xfrm>
            <a:prstGeom prst="rect">
              <a:avLst/>
            </a:prstGeom>
            <a:solidFill>
              <a:srgbClr val="F4B0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9" name="Rectangle 25"/>
            <p:cNvSpPr>
              <a:spLocks noChangeArrowheads="1"/>
            </p:cNvSpPr>
            <p:nvPr/>
          </p:nvSpPr>
          <p:spPr bwMode="auto">
            <a:xfrm>
              <a:off x="705" y="2726"/>
              <a:ext cx="29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dirty="0">
                  <a:latin typeface="Meiryo UI" panose="020B0604030504040204" pitchFamily="50" charset="-128"/>
                  <a:ea typeface="Meiryo UI" panose="020B0604030504040204" pitchFamily="50" charset="-128"/>
                </a:rPr>
                <a:t>2019</a:t>
              </a: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年度</a:t>
              </a:r>
              <a:endParaRPr kumimoji="0" lang="ja-JP" altLang="ja-JP" sz="1800" b="0" i="0" u="none" strike="noStrike" cap="none" normalizeH="0" baseline="0" dirty="0">
                <a:ln>
                  <a:noFill/>
                </a:ln>
                <a:effectLst/>
              </a:endParaRPr>
            </a:p>
          </p:txBody>
        </p:sp>
        <p:sp>
          <p:nvSpPr>
            <p:cNvPr id="52" name="Rectangle 27"/>
            <p:cNvSpPr>
              <a:spLocks noChangeArrowheads="1"/>
            </p:cNvSpPr>
            <p:nvPr/>
          </p:nvSpPr>
          <p:spPr bwMode="auto">
            <a:xfrm>
              <a:off x="1199" y="2730"/>
              <a:ext cx="29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dirty="0">
                  <a:latin typeface="Meiryo UI" panose="020B0604030504040204" pitchFamily="50" charset="-128"/>
                  <a:ea typeface="Meiryo UI" panose="020B0604030504040204" pitchFamily="50" charset="-128"/>
                </a:rPr>
                <a:t>2020</a:t>
              </a: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年度</a:t>
              </a:r>
              <a:endParaRPr kumimoji="0" lang="ja-JP" altLang="ja-JP" sz="1800" b="0" i="0" u="none" strike="noStrike" cap="none" normalizeH="0" baseline="0" dirty="0">
                <a:ln>
                  <a:noFill/>
                </a:ln>
                <a:effectLst/>
              </a:endParaRPr>
            </a:p>
          </p:txBody>
        </p:sp>
        <p:sp>
          <p:nvSpPr>
            <p:cNvPr id="53" name="Rectangle 28"/>
            <p:cNvSpPr>
              <a:spLocks noChangeArrowheads="1"/>
            </p:cNvSpPr>
            <p:nvPr/>
          </p:nvSpPr>
          <p:spPr bwMode="auto">
            <a:xfrm>
              <a:off x="1649" y="2730"/>
              <a:ext cx="29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dirty="0">
                  <a:latin typeface="Meiryo UI" panose="020B0604030504040204" pitchFamily="50" charset="-128"/>
                  <a:ea typeface="Meiryo UI" panose="020B0604030504040204" pitchFamily="50" charset="-128"/>
                </a:rPr>
                <a:t>2021</a:t>
              </a: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年度</a:t>
              </a:r>
              <a:endParaRPr kumimoji="0" lang="ja-JP" altLang="ja-JP" sz="1800" b="0" i="0" u="none" strike="noStrike" cap="none" normalizeH="0" baseline="0" dirty="0">
                <a:ln>
                  <a:noFill/>
                </a:ln>
                <a:effectLst/>
              </a:endParaRPr>
            </a:p>
          </p:txBody>
        </p:sp>
        <p:sp>
          <p:nvSpPr>
            <p:cNvPr id="54" name="Rectangle 29"/>
            <p:cNvSpPr>
              <a:spLocks noChangeArrowheads="1"/>
            </p:cNvSpPr>
            <p:nvPr/>
          </p:nvSpPr>
          <p:spPr bwMode="auto">
            <a:xfrm>
              <a:off x="2129" y="2730"/>
              <a:ext cx="29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dirty="0">
                  <a:latin typeface="Meiryo UI" panose="020B0604030504040204" pitchFamily="50" charset="-128"/>
                  <a:ea typeface="Meiryo UI" panose="020B0604030504040204" pitchFamily="50" charset="-128"/>
                </a:rPr>
                <a:t>2022</a:t>
              </a: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年度</a:t>
              </a:r>
              <a:endParaRPr kumimoji="0" lang="ja-JP" altLang="ja-JP" sz="1800" b="0" i="0" u="none" strike="noStrike" cap="none" normalizeH="0" baseline="0" dirty="0">
                <a:ln>
                  <a:noFill/>
                </a:ln>
                <a:effectLst/>
              </a:endParaRPr>
            </a:p>
          </p:txBody>
        </p:sp>
        <p:sp>
          <p:nvSpPr>
            <p:cNvPr id="55" name="Rectangle 30"/>
            <p:cNvSpPr>
              <a:spLocks noChangeArrowheads="1"/>
            </p:cNvSpPr>
            <p:nvPr/>
          </p:nvSpPr>
          <p:spPr bwMode="auto">
            <a:xfrm>
              <a:off x="2596" y="2730"/>
              <a:ext cx="29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dirty="0">
                  <a:latin typeface="Meiryo UI" panose="020B0604030504040204" pitchFamily="50" charset="-128"/>
                  <a:ea typeface="Meiryo UI" panose="020B0604030504040204" pitchFamily="50" charset="-128"/>
                </a:rPr>
                <a:t>2023</a:t>
              </a: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年度</a:t>
              </a:r>
              <a:endParaRPr kumimoji="0" lang="ja-JP" altLang="ja-JP" sz="1800" b="0" i="0" u="none" strike="noStrike" cap="none" normalizeH="0" baseline="0" dirty="0">
                <a:ln>
                  <a:noFill/>
                </a:ln>
                <a:effectLst/>
              </a:endParaRPr>
            </a:p>
          </p:txBody>
        </p:sp>
        <p:sp>
          <p:nvSpPr>
            <p:cNvPr id="56" name="Rectangle 31"/>
            <p:cNvSpPr>
              <a:spLocks noChangeArrowheads="1"/>
            </p:cNvSpPr>
            <p:nvPr/>
          </p:nvSpPr>
          <p:spPr bwMode="auto">
            <a:xfrm>
              <a:off x="3058" y="2730"/>
              <a:ext cx="29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dirty="0">
                  <a:latin typeface="Meiryo UI" panose="020B0604030504040204" pitchFamily="50" charset="-128"/>
                  <a:ea typeface="Meiryo UI" panose="020B0604030504040204" pitchFamily="50" charset="-128"/>
                </a:rPr>
                <a:t>2024</a:t>
              </a: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年度</a:t>
              </a:r>
              <a:endParaRPr kumimoji="0" lang="ja-JP" altLang="ja-JP" sz="1800" b="0" i="0" u="none" strike="noStrike" cap="none" normalizeH="0" baseline="0" dirty="0">
                <a:ln>
                  <a:noFill/>
                </a:ln>
                <a:effectLst/>
              </a:endParaRPr>
            </a:p>
          </p:txBody>
        </p:sp>
        <p:sp>
          <p:nvSpPr>
            <p:cNvPr id="57" name="Rectangle 32"/>
            <p:cNvSpPr>
              <a:spLocks noChangeArrowheads="1"/>
            </p:cNvSpPr>
            <p:nvPr/>
          </p:nvSpPr>
          <p:spPr bwMode="auto">
            <a:xfrm>
              <a:off x="675" y="2864"/>
              <a:ext cx="32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中１（２）</a:t>
              </a:r>
              <a:endParaRPr kumimoji="0" lang="ja-JP" altLang="ja-JP" sz="1800" b="0" i="0" u="none" strike="noStrike" cap="none" normalizeH="0" baseline="0" dirty="0">
                <a:ln>
                  <a:noFill/>
                </a:ln>
                <a:effectLst/>
              </a:endParaRPr>
            </a:p>
          </p:txBody>
        </p:sp>
        <p:sp>
          <p:nvSpPr>
            <p:cNvPr id="58" name="Rectangle 33"/>
            <p:cNvSpPr>
              <a:spLocks noChangeArrowheads="1"/>
            </p:cNvSpPr>
            <p:nvPr/>
          </p:nvSpPr>
          <p:spPr bwMode="auto">
            <a:xfrm>
              <a:off x="1147" y="2864"/>
              <a:ext cx="32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中１（２）</a:t>
              </a:r>
              <a:endParaRPr kumimoji="0" lang="ja-JP" altLang="ja-JP" sz="1800" b="0" i="0" u="none" strike="noStrike" cap="none" normalizeH="0" baseline="0" dirty="0">
                <a:ln>
                  <a:noFill/>
                </a:ln>
                <a:effectLst/>
              </a:endParaRPr>
            </a:p>
          </p:txBody>
        </p:sp>
        <p:sp>
          <p:nvSpPr>
            <p:cNvPr id="59" name="Rectangle 34"/>
            <p:cNvSpPr>
              <a:spLocks noChangeArrowheads="1"/>
            </p:cNvSpPr>
            <p:nvPr/>
          </p:nvSpPr>
          <p:spPr bwMode="auto">
            <a:xfrm>
              <a:off x="1620" y="2864"/>
              <a:ext cx="32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中１（２）</a:t>
              </a:r>
              <a:endParaRPr kumimoji="0" lang="ja-JP" altLang="ja-JP" sz="1800" b="0" i="0" u="none" strike="noStrike" cap="none" normalizeH="0" baseline="0" dirty="0">
                <a:ln>
                  <a:noFill/>
                </a:ln>
                <a:effectLst/>
              </a:endParaRPr>
            </a:p>
          </p:txBody>
        </p:sp>
        <p:sp>
          <p:nvSpPr>
            <p:cNvPr id="60" name="Rectangle 35"/>
            <p:cNvSpPr>
              <a:spLocks noChangeArrowheads="1"/>
            </p:cNvSpPr>
            <p:nvPr/>
          </p:nvSpPr>
          <p:spPr bwMode="auto">
            <a:xfrm>
              <a:off x="2092" y="2864"/>
              <a:ext cx="32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中１（２）</a:t>
              </a:r>
              <a:endParaRPr kumimoji="0" lang="ja-JP" altLang="ja-JP" sz="1800" b="0" i="0" u="none" strike="noStrike" cap="none" normalizeH="0" baseline="0" dirty="0">
                <a:ln>
                  <a:noFill/>
                </a:ln>
                <a:effectLst/>
              </a:endParaRPr>
            </a:p>
          </p:txBody>
        </p:sp>
        <p:sp>
          <p:nvSpPr>
            <p:cNvPr id="61" name="Rectangle 36"/>
            <p:cNvSpPr>
              <a:spLocks noChangeArrowheads="1"/>
            </p:cNvSpPr>
            <p:nvPr/>
          </p:nvSpPr>
          <p:spPr bwMode="auto">
            <a:xfrm>
              <a:off x="2564" y="2864"/>
              <a:ext cx="32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中１（２）</a:t>
              </a:r>
              <a:endParaRPr kumimoji="0" lang="ja-JP" altLang="ja-JP" sz="1800" b="0" i="0" u="none" strike="noStrike" cap="none" normalizeH="0" baseline="0" dirty="0">
                <a:ln>
                  <a:noFill/>
                </a:ln>
                <a:effectLst/>
              </a:endParaRPr>
            </a:p>
          </p:txBody>
        </p:sp>
        <p:sp>
          <p:nvSpPr>
            <p:cNvPr id="62" name="Rectangle 37"/>
            <p:cNvSpPr>
              <a:spLocks noChangeArrowheads="1"/>
            </p:cNvSpPr>
            <p:nvPr/>
          </p:nvSpPr>
          <p:spPr bwMode="auto">
            <a:xfrm>
              <a:off x="3036" y="2864"/>
              <a:ext cx="32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中１（２）</a:t>
              </a:r>
              <a:endParaRPr kumimoji="0" lang="ja-JP" altLang="ja-JP" sz="1800" b="0" i="0" u="none" strike="noStrike" cap="none" normalizeH="0" baseline="0" dirty="0">
                <a:ln>
                  <a:noFill/>
                </a:ln>
                <a:effectLst/>
              </a:endParaRPr>
            </a:p>
          </p:txBody>
        </p:sp>
        <p:sp>
          <p:nvSpPr>
            <p:cNvPr id="63" name="Rectangle 38"/>
            <p:cNvSpPr>
              <a:spLocks noChangeArrowheads="1"/>
            </p:cNvSpPr>
            <p:nvPr/>
          </p:nvSpPr>
          <p:spPr bwMode="auto">
            <a:xfrm>
              <a:off x="342" y="2942"/>
              <a:ext cx="19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中学校</a:t>
              </a:r>
              <a:endParaRPr kumimoji="0" lang="ja-JP" altLang="ja-JP" sz="1800" b="0" i="0" u="none" strike="noStrike" cap="none" normalizeH="0" baseline="0" dirty="0">
                <a:ln>
                  <a:noFill/>
                </a:ln>
                <a:effectLst/>
              </a:endParaRPr>
            </a:p>
          </p:txBody>
        </p:sp>
        <p:sp>
          <p:nvSpPr>
            <p:cNvPr id="64" name="Rectangle 39"/>
            <p:cNvSpPr>
              <a:spLocks noChangeArrowheads="1"/>
            </p:cNvSpPr>
            <p:nvPr/>
          </p:nvSpPr>
          <p:spPr bwMode="auto">
            <a:xfrm>
              <a:off x="1147" y="2942"/>
              <a:ext cx="32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中２（２）</a:t>
              </a:r>
              <a:endParaRPr kumimoji="0" lang="ja-JP" altLang="ja-JP" sz="1800" b="0" i="0" u="none" strike="noStrike" cap="none" normalizeH="0" baseline="0" dirty="0">
                <a:ln>
                  <a:noFill/>
                </a:ln>
                <a:effectLst/>
              </a:endParaRPr>
            </a:p>
          </p:txBody>
        </p:sp>
        <p:sp>
          <p:nvSpPr>
            <p:cNvPr id="65" name="Rectangle 40"/>
            <p:cNvSpPr>
              <a:spLocks noChangeArrowheads="1"/>
            </p:cNvSpPr>
            <p:nvPr/>
          </p:nvSpPr>
          <p:spPr bwMode="auto">
            <a:xfrm>
              <a:off x="1620" y="2942"/>
              <a:ext cx="32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中２（２）</a:t>
              </a:r>
              <a:endParaRPr kumimoji="0" lang="ja-JP" altLang="ja-JP" sz="1800" b="0" i="0" u="none" strike="noStrike" cap="none" normalizeH="0" baseline="0" dirty="0">
                <a:ln>
                  <a:noFill/>
                </a:ln>
                <a:effectLst/>
              </a:endParaRPr>
            </a:p>
          </p:txBody>
        </p:sp>
        <p:sp>
          <p:nvSpPr>
            <p:cNvPr id="66" name="Rectangle 41"/>
            <p:cNvSpPr>
              <a:spLocks noChangeArrowheads="1"/>
            </p:cNvSpPr>
            <p:nvPr/>
          </p:nvSpPr>
          <p:spPr bwMode="auto">
            <a:xfrm>
              <a:off x="2092" y="2942"/>
              <a:ext cx="32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中２（２）</a:t>
              </a:r>
              <a:endParaRPr kumimoji="0" lang="ja-JP" altLang="ja-JP" sz="1800" b="0" i="0" u="none" strike="noStrike" cap="none" normalizeH="0" baseline="0" dirty="0">
                <a:ln>
                  <a:noFill/>
                </a:ln>
                <a:effectLst/>
              </a:endParaRPr>
            </a:p>
          </p:txBody>
        </p:sp>
        <p:sp>
          <p:nvSpPr>
            <p:cNvPr id="67" name="Rectangle 42"/>
            <p:cNvSpPr>
              <a:spLocks noChangeArrowheads="1"/>
            </p:cNvSpPr>
            <p:nvPr/>
          </p:nvSpPr>
          <p:spPr bwMode="auto">
            <a:xfrm>
              <a:off x="2564" y="2942"/>
              <a:ext cx="32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中２（２）</a:t>
              </a:r>
              <a:endParaRPr kumimoji="0" lang="ja-JP" altLang="ja-JP" sz="1800" b="0" i="0" u="none" strike="noStrike" cap="none" normalizeH="0" baseline="0" dirty="0">
                <a:ln>
                  <a:noFill/>
                </a:ln>
                <a:effectLst/>
              </a:endParaRPr>
            </a:p>
          </p:txBody>
        </p:sp>
        <p:sp>
          <p:nvSpPr>
            <p:cNvPr id="68" name="Rectangle 43"/>
            <p:cNvSpPr>
              <a:spLocks noChangeArrowheads="1"/>
            </p:cNvSpPr>
            <p:nvPr/>
          </p:nvSpPr>
          <p:spPr bwMode="auto">
            <a:xfrm>
              <a:off x="3036" y="2942"/>
              <a:ext cx="32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中２（２）</a:t>
              </a:r>
              <a:endParaRPr kumimoji="0" lang="ja-JP" altLang="ja-JP" sz="1800" b="0" i="0" u="none" strike="noStrike" cap="none" normalizeH="0" baseline="0" dirty="0">
                <a:ln>
                  <a:noFill/>
                </a:ln>
                <a:effectLst/>
              </a:endParaRPr>
            </a:p>
          </p:txBody>
        </p:sp>
        <p:sp>
          <p:nvSpPr>
            <p:cNvPr id="69" name="Rectangle 44"/>
            <p:cNvSpPr>
              <a:spLocks noChangeArrowheads="1"/>
            </p:cNvSpPr>
            <p:nvPr/>
          </p:nvSpPr>
          <p:spPr bwMode="auto">
            <a:xfrm>
              <a:off x="1620" y="3021"/>
              <a:ext cx="32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中３（２）</a:t>
              </a:r>
              <a:endParaRPr kumimoji="0" lang="ja-JP" altLang="ja-JP" sz="1800" b="0" i="0" u="none" strike="noStrike" cap="none" normalizeH="0" baseline="0" dirty="0">
                <a:ln>
                  <a:noFill/>
                </a:ln>
                <a:effectLst/>
              </a:endParaRPr>
            </a:p>
          </p:txBody>
        </p:sp>
        <p:sp>
          <p:nvSpPr>
            <p:cNvPr id="70" name="Rectangle 45"/>
            <p:cNvSpPr>
              <a:spLocks noChangeArrowheads="1"/>
            </p:cNvSpPr>
            <p:nvPr/>
          </p:nvSpPr>
          <p:spPr bwMode="auto">
            <a:xfrm>
              <a:off x="2092" y="3021"/>
              <a:ext cx="32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中３（２）</a:t>
              </a:r>
              <a:endParaRPr kumimoji="0" lang="ja-JP" altLang="ja-JP" sz="1800" b="0" i="0" u="none" strike="noStrike" cap="none" normalizeH="0" baseline="0" dirty="0">
                <a:ln>
                  <a:noFill/>
                </a:ln>
                <a:effectLst/>
              </a:endParaRPr>
            </a:p>
          </p:txBody>
        </p:sp>
        <p:sp>
          <p:nvSpPr>
            <p:cNvPr id="71" name="Rectangle 46"/>
            <p:cNvSpPr>
              <a:spLocks noChangeArrowheads="1"/>
            </p:cNvSpPr>
            <p:nvPr/>
          </p:nvSpPr>
          <p:spPr bwMode="auto">
            <a:xfrm>
              <a:off x="2564" y="3021"/>
              <a:ext cx="32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中３（２）</a:t>
              </a:r>
              <a:endParaRPr kumimoji="0" lang="ja-JP" altLang="ja-JP" sz="1800" b="0" i="0" u="none" strike="noStrike" cap="none" normalizeH="0" baseline="0" dirty="0">
                <a:ln>
                  <a:noFill/>
                </a:ln>
                <a:effectLst/>
              </a:endParaRPr>
            </a:p>
          </p:txBody>
        </p:sp>
        <p:sp>
          <p:nvSpPr>
            <p:cNvPr id="72" name="Rectangle 47"/>
            <p:cNvSpPr>
              <a:spLocks noChangeArrowheads="1"/>
            </p:cNvSpPr>
            <p:nvPr/>
          </p:nvSpPr>
          <p:spPr bwMode="auto">
            <a:xfrm>
              <a:off x="3036" y="3021"/>
              <a:ext cx="32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中３（２）</a:t>
              </a:r>
              <a:endParaRPr kumimoji="0" lang="ja-JP" altLang="ja-JP" sz="1800" b="0" i="0" u="none" strike="noStrike" cap="none" normalizeH="0" baseline="0" dirty="0">
                <a:ln>
                  <a:noFill/>
                </a:ln>
                <a:effectLst/>
              </a:endParaRPr>
            </a:p>
          </p:txBody>
        </p:sp>
        <p:sp>
          <p:nvSpPr>
            <p:cNvPr id="73" name="Rectangle 48"/>
            <p:cNvSpPr>
              <a:spLocks noChangeArrowheads="1"/>
            </p:cNvSpPr>
            <p:nvPr/>
          </p:nvSpPr>
          <p:spPr bwMode="auto">
            <a:xfrm>
              <a:off x="675" y="3099"/>
              <a:ext cx="32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高１（２）</a:t>
              </a:r>
              <a:endParaRPr kumimoji="0" lang="ja-JP" altLang="ja-JP" sz="1800" b="0" i="0" u="none" strike="noStrike" cap="none" normalizeH="0" baseline="0" dirty="0">
                <a:ln>
                  <a:noFill/>
                </a:ln>
                <a:effectLst/>
              </a:endParaRPr>
            </a:p>
          </p:txBody>
        </p:sp>
        <p:sp>
          <p:nvSpPr>
            <p:cNvPr id="74" name="Rectangle 49"/>
            <p:cNvSpPr>
              <a:spLocks noChangeArrowheads="1"/>
            </p:cNvSpPr>
            <p:nvPr/>
          </p:nvSpPr>
          <p:spPr bwMode="auto">
            <a:xfrm>
              <a:off x="1147" y="3099"/>
              <a:ext cx="32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高１（２）</a:t>
              </a:r>
              <a:endParaRPr kumimoji="0" lang="ja-JP" altLang="ja-JP" sz="1800" b="0" i="0" u="none" strike="noStrike" cap="none" normalizeH="0" baseline="0" dirty="0">
                <a:ln>
                  <a:noFill/>
                </a:ln>
                <a:effectLst/>
              </a:endParaRPr>
            </a:p>
          </p:txBody>
        </p:sp>
        <p:sp>
          <p:nvSpPr>
            <p:cNvPr id="75" name="Rectangle 50"/>
            <p:cNvSpPr>
              <a:spLocks noChangeArrowheads="1"/>
            </p:cNvSpPr>
            <p:nvPr/>
          </p:nvSpPr>
          <p:spPr bwMode="auto">
            <a:xfrm>
              <a:off x="1620" y="3099"/>
              <a:ext cx="32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高１（２）</a:t>
              </a:r>
              <a:endParaRPr kumimoji="0" lang="ja-JP" altLang="ja-JP" sz="1800" b="0" i="0" u="none" strike="noStrike" cap="none" normalizeH="0" baseline="0" dirty="0">
                <a:ln>
                  <a:noFill/>
                </a:ln>
                <a:effectLst/>
              </a:endParaRPr>
            </a:p>
          </p:txBody>
        </p:sp>
        <p:sp>
          <p:nvSpPr>
            <p:cNvPr id="76" name="Rectangle 51"/>
            <p:cNvSpPr>
              <a:spLocks noChangeArrowheads="1"/>
            </p:cNvSpPr>
            <p:nvPr/>
          </p:nvSpPr>
          <p:spPr bwMode="auto">
            <a:xfrm>
              <a:off x="2092" y="3099"/>
              <a:ext cx="32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高１（４）</a:t>
              </a:r>
              <a:endParaRPr kumimoji="0" lang="ja-JP" altLang="ja-JP" sz="1800" b="0" i="0" u="none" strike="noStrike" cap="none" normalizeH="0" baseline="0" dirty="0">
                <a:ln>
                  <a:noFill/>
                </a:ln>
                <a:effectLst/>
              </a:endParaRPr>
            </a:p>
          </p:txBody>
        </p:sp>
        <p:sp>
          <p:nvSpPr>
            <p:cNvPr id="77" name="Rectangle 52"/>
            <p:cNvSpPr>
              <a:spLocks noChangeArrowheads="1"/>
            </p:cNvSpPr>
            <p:nvPr/>
          </p:nvSpPr>
          <p:spPr bwMode="auto">
            <a:xfrm>
              <a:off x="2564" y="3099"/>
              <a:ext cx="32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高１（４）</a:t>
              </a:r>
              <a:endParaRPr kumimoji="0" lang="ja-JP" altLang="ja-JP" sz="1800" b="0" i="0" u="none" strike="noStrike" cap="none" normalizeH="0" baseline="0" dirty="0">
                <a:ln>
                  <a:noFill/>
                </a:ln>
                <a:effectLst/>
              </a:endParaRPr>
            </a:p>
          </p:txBody>
        </p:sp>
        <p:sp>
          <p:nvSpPr>
            <p:cNvPr id="78" name="Rectangle 53"/>
            <p:cNvSpPr>
              <a:spLocks noChangeArrowheads="1"/>
            </p:cNvSpPr>
            <p:nvPr/>
          </p:nvSpPr>
          <p:spPr bwMode="auto">
            <a:xfrm>
              <a:off x="3036" y="3099"/>
              <a:ext cx="32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高１（４）</a:t>
              </a:r>
              <a:endParaRPr kumimoji="0" lang="ja-JP" altLang="ja-JP" sz="1800" b="0" i="0" u="none" strike="noStrike" cap="none" normalizeH="0" baseline="0" dirty="0">
                <a:ln>
                  <a:noFill/>
                </a:ln>
                <a:effectLst/>
              </a:endParaRPr>
            </a:p>
          </p:txBody>
        </p:sp>
        <p:sp>
          <p:nvSpPr>
            <p:cNvPr id="79" name="Rectangle 54"/>
            <p:cNvSpPr>
              <a:spLocks noChangeArrowheads="1"/>
            </p:cNvSpPr>
            <p:nvPr/>
          </p:nvSpPr>
          <p:spPr bwMode="auto">
            <a:xfrm>
              <a:off x="309" y="3177"/>
              <a:ext cx="25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高等学校</a:t>
              </a:r>
              <a:endParaRPr kumimoji="0" lang="ja-JP" altLang="ja-JP" sz="1800" b="0" i="0" u="none" strike="noStrike" cap="none" normalizeH="0" baseline="0" dirty="0">
                <a:ln>
                  <a:noFill/>
                </a:ln>
                <a:effectLst/>
              </a:endParaRPr>
            </a:p>
          </p:txBody>
        </p:sp>
        <p:sp>
          <p:nvSpPr>
            <p:cNvPr id="80" name="Rectangle 55"/>
            <p:cNvSpPr>
              <a:spLocks noChangeArrowheads="1"/>
            </p:cNvSpPr>
            <p:nvPr/>
          </p:nvSpPr>
          <p:spPr bwMode="auto">
            <a:xfrm>
              <a:off x="1147" y="3177"/>
              <a:ext cx="32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高２（２）</a:t>
              </a:r>
              <a:endParaRPr kumimoji="0" lang="ja-JP" altLang="ja-JP" sz="1800" b="0" i="0" u="none" strike="noStrike" cap="none" normalizeH="0" baseline="0" dirty="0">
                <a:ln>
                  <a:noFill/>
                </a:ln>
                <a:effectLst/>
              </a:endParaRPr>
            </a:p>
          </p:txBody>
        </p:sp>
        <p:sp>
          <p:nvSpPr>
            <p:cNvPr id="81" name="Rectangle 56"/>
            <p:cNvSpPr>
              <a:spLocks noChangeArrowheads="1"/>
            </p:cNvSpPr>
            <p:nvPr/>
          </p:nvSpPr>
          <p:spPr bwMode="auto">
            <a:xfrm>
              <a:off x="1620" y="3177"/>
              <a:ext cx="32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高２（２）</a:t>
              </a:r>
              <a:endParaRPr kumimoji="0" lang="ja-JP" altLang="ja-JP" sz="1800" b="0" i="0" u="none" strike="noStrike" cap="none" normalizeH="0" baseline="0" dirty="0">
                <a:ln>
                  <a:noFill/>
                </a:ln>
                <a:effectLst/>
              </a:endParaRPr>
            </a:p>
          </p:txBody>
        </p:sp>
        <p:sp>
          <p:nvSpPr>
            <p:cNvPr id="82" name="Rectangle 57"/>
            <p:cNvSpPr>
              <a:spLocks noChangeArrowheads="1"/>
            </p:cNvSpPr>
            <p:nvPr/>
          </p:nvSpPr>
          <p:spPr bwMode="auto">
            <a:xfrm>
              <a:off x="2092" y="3177"/>
              <a:ext cx="32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高２（２）</a:t>
              </a:r>
              <a:endParaRPr kumimoji="0" lang="ja-JP" altLang="ja-JP" sz="1800" b="0" i="0" u="none" strike="noStrike" cap="none" normalizeH="0" baseline="0" dirty="0">
                <a:ln>
                  <a:noFill/>
                </a:ln>
                <a:effectLst/>
              </a:endParaRPr>
            </a:p>
          </p:txBody>
        </p:sp>
        <p:sp>
          <p:nvSpPr>
            <p:cNvPr id="83" name="Rectangle 58"/>
            <p:cNvSpPr>
              <a:spLocks noChangeArrowheads="1"/>
            </p:cNvSpPr>
            <p:nvPr/>
          </p:nvSpPr>
          <p:spPr bwMode="auto">
            <a:xfrm>
              <a:off x="2564" y="3177"/>
              <a:ext cx="32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高２（４）</a:t>
              </a:r>
              <a:endParaRPr kumimoji="0" lang="ja-JP" altLang="ja-JP" sz="1800" b="0" i="0" u="none" strike="noStrike" cap="none" normalizeH="0" baseline="0" dirty="0">
                <a:ln>
                  <a:noFill/>
                </a:ln>
                <a:effectLst/>
              </a:endParaRPr>
            </a:p>
          </p:txBody>
        </p:sp>
        <p:sp>
          <p:nvSpPr>
            <p:cNvPr id="84" name="Rectangle 59"/>
            <p:cNvSpPr>
              <a:spLocks noChangeArrowheads="1"/>
            </p:cNvSpPr>
            <p:nvPr/>
          </p:nvSpPr>
          <p:spPr bwMode="auto">
            <a:xfrm>
              <a:off x="3036" y="3177"/>
              <a:ext cx="32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高２（４）</a:t>
              </a:r>
              <a:endParaRPr kumimoji="0" lang="ja-JP" altLang="ja-JP" sz="1800" b="0" i="0" u="none" strike="noStrike" cap="none" normalizeH="0" baseline="0" dirty="0">
                <a:ln>
                  <a:noFill/>
                </a:ln>
                <a:effectLst/>
              </a:endParaRPr>
            </a:p>
          </p:txBody>
        </p:sp>
        <p:sp>
          <p:nvSpPr>
            <p:cNvPr id="85" name="Rectangle 60"/>
            <p:cNvSpPr>
              <a:spLocks noChangeArrowheads="1"/>
            </p:cNvSpPr>
            <p:nvPr/>
          </p:nvSpPr>
          <p:spPr bwMode="auto">
            <a:xfrm>
              <a:off x="1620" y="3255"/>
              <a:ext cx="32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高３（２）</a:t>
              </a:r>
              <a:endParaRPr kumimoji="0" lang="ja-JP" altLang="ja-JP" sz="1800" b="0" i="0" u="none" strike="noStrike" cap="none" normalizeH="0" baseline="0" dirty="0">
                <a:ln>
                  <a:noFill/>
                </a:ln>
                <a:effectLst/>
              </a:endParaRPr>
            </a:p>
          </p:txBody>
        </p:sp>
        <p:sp>
          <p:nvSpPr>
            <p:cNvPr id="86" name="Rectangle 61"/>
            <p:cNvSpPr>
              <a:spLocks noChangeArrowheads="1"/>
            </p:cNvSpPr>
            <p:nvPr/>
          </p:nvSpPr>
          <p:spPr bwMode="auto">
            <a:xfrm>
              <a:off x="2092" y="3255"/>
              <a:ext cx="32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高３（２）</a:t>
              </a:r>
              <a:endParaRPr kumimoji="0" lang="ja-JP" altLang="ja-JP" sz="1800" b="0" i="0" u="none" strike="noStrike" cap="none" normalizeH="0" baseline="0" dirty="0">
                <a:ln>
                  <a:noFill/>
                </a:ln>
                <a:effectLst/>
              </a:endParaRPr>
            </a:p>
          </p:txBody>
        </p:sp>
        <p:sp>
          <p:nvSpPr>
            <p:cNvPr id="87" name="Rectangle 62"/>
            <p:cNvSpPr>
              <a:spLocks noChangeArrowheads="1"/>
            </p:cNvSpPr>
            <p:nvPr/>
          </p:nvSpPr>
          <p:spPr bwMode="auto">
            <a:xfrm>
              <a:off x="2564" y="3255"/>
              <a:ext cx="32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高３（２）</a:t>
              </a:r>
              <a:endParaRPr kumimoji="0" lang="ja-JP" altLang="ja-JP" sz="1800" b="0" i="0" u="none" strike="noStrike" cap="none" normalizeH="0" baseline="0" dirty="0">
                <a:ln>
                  <a:noFill/>
                </a:ln>
                <a:effectLst/>
              </a:endParaRPr>
            </a:p>
          </p:txBody>
        </p:sp>
        <p:sp>
          <p:nvSpPr>
            <p:cNvPr id="88" name="Rectangle 63"/>
            <p:cNvSpPr>
              <a:spLocks noChangeArrowheads="1"/>
            </p:cNvSpPr>
            <p:nvPr/>
          </p:nvSpPr>
          <p:spPr bwMode="auto">
            <a:xfrm>
              <a:off x="3036" y="3255"/>
              <a:ext cx="32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高３（４）</a:t>
              </a:r>
              <a:endParaRPr kumimoji="0" lang="ja-JP" altLang="ja-JP" sz="1800" b="0" i="0" u="none" strike="noStrike" cap="none" normalizeH="0" baseline="0" dirty="0">
                <a:ln>
                  <a:noFill/>
                </a:ln>
                <a:effectLst/>
              </a:endParaRPr>
            </a:p>
          </p:txBody>
        </p:sp>
        <p:sp>
          <p:nvSpPr>
            <p:cNvPr id="89" name="Rectangle 64"/>
            <p:cNvSpPr>
              <a:spLocks noChangeArrowheads="1"/>
            </p:cNvSpPr>
            <p:nvPr/>
          </p:nvSpPr>
          <p:spPr bwMode="auto">
            <a:xfrm>
              <a:off x="309" y="3345"/>
              <a:ext cx="25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総学級数</a:t>
              </a:r>
              <a:endParaRPr kumimoji="0" lang="ja-JP" altLang="ja-JP" sz="1800" b="0" i="0" u="none" strike="noStrike" cap="none" normalizeH="0" baseline="0" dirty="0">
                <a:ln>
                  <a:noFill/>
                </a:ln>
                <a:effectLst/>
              </a:endParaRPr>
            </a:p>
          </p:txBody>
        </p:sp>
        <p:sp>
          <p:nvSpPr>
            <p:cNvPr id="90" name="Rectangle 65"/>
            <p:cNvSpPr>
              <a:spLocks noChangeArrowheads="1"/>
            </p:cNvSpPr>
            <p:nvPr/>
          </p:nvSpPr>
          <p:spPr bwMode="auto">
            <a:xfrm>
              <a:off x="742" y="3345"/>
              <a:ext cx="19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４学級</a:t>
              </a:r>
              <a:endParaRPr kumimoji="0" lang="ja-JP" altLang="ja-JP" sz="1800" b="0" i="0" u="none" strike="noStrike" cap="none" normalizeH="0" baseline="0" dirty="0">
                <a:ln>
                  <a:noFill/>
                </a:ln>
                <a:effectLst/>
              </a:endParaRPr>
            </a:p>
          </p:txBody>
        </p:sp>
        <p:sp>
          <p:nvSpPr>
            <p:cNvPr id="91" name="Rectangle 66"/>
            <p:cNvSpPr>
              <a:spLocks noChangeArrowheads="1"/>
            </p:cNvSpPr>
            <p:nvPr/>
          </p:nvSpPr>
          <p:spPr bwMode="auto">
            <a:xfrm>
              <a:off x="1214" y="3345"/>
              <a:ext cx="19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８学級</a:t>
              </a:r>
              <a:endParaRPr kumimoji="0" lang="ja-JP" altLang="ja-JP" sz="1800" b="0" i="0" u="none" strike="noStrike" cap="none" normalizeH="0" baseline="0" dirty="0">
                <a:ln>
                  <a:noFill/>
                </a:ln>
                <a:effectLst/>
              </a:endParaRPr>
            </a:p>
          </p:txBody>
        </p:sp>
        <p:sp>
          <p:nvSpPr>
            <p:cNvPr id="92" name="Rectangle 67"/>
            <p:cNvSpPr>
              <a:spLocks noChangeArrowheads="1"/>
            </p:cNvSpPr>
            <p:nvPr/>
          </p:nvSpPr>
          <p:spPr bwMode="auto">
            <a:xfrm>
              <a:off x="1681" y="3345"/>
              <a:ext cx="21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12学級</a:t>
              </a:r>
              <a:endParaRPr kumimoji="0" lang="ja-JP" altLang="ja-JP" sz="1800" b="0" i="0" u="none" strike="noStrike" cap="none" normalizeH="0" baseline="0" dirty="0">
                <a:ln>
                  <a:noFill/>
                </a:ln>
                <a:effectLst/>
              </a:endParaRPr>
            </a:p>
          </p:txBody>
        </p:sp>
        <p:sp>
          <p:nvSpPr>
            <p:cNvPr id="93" name="Rectangle 68"/>
            <p:cNvSpPr>
              <a:spLocks noChangeArrowheads="1"/>
            </p:cNvSpPr>
            <p:nvPr/>
          </p:nvSpPr>
          <p:spPr bwMode="auto">
            <a:xfrm>
              <a:off x="2153" y="3345"/>
              <a:ext cx="21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14学級</a:t>
              </a:r>
              <a:endParaRPr kumimoji="0" lang="ja-JP" altLang="ja-JP" sz="1800" b="0" i="0" u="none" strike="noStrike" cap="none" normalizeH="0" baseline="0" dirty="0">
                <a:ln>
                  <a:noFill/>
                </a:ln>
                <a:effectLst/>
              </a:endParaRPr>
            </a:p>
          </p:txBody>
        </p:sp>
        <p:sp>
          <p:nvSpPr>
            <p:cNvPr id="94" name="Rectangle 69"/>
            <p:cNvSpPr>
              <a:spLocks noChangeArrowheads="1"/>
            </p:cNvSpPr>
            <p:nvPr/>
          </p:nvSpPr>
          <p:spPr bwMode="auto">
            <a:xfrm>
              <a:off x="2625" y="3345"/>
              <a:ext cx="21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16学級</a:t>
              </a:r>
              <a:endParaRPr kumimoji="0" lang="ja-JP" altLang="ja-JP" sz="1800" b="0" i="0" u="none" strike="noStrike" cap="none" normalizeH="0" baseline="0" dirty="0">
                <a:ln>
                  <a:noFill/>
                </a:ln>
                <a:effectLst/>
              </a:endParaRPr>
            </a:p>
          </p:txBody>
        </p:sp>
        <p:sp>
          <p:nvSpPr>
            <p:cNvPr id="95" name="Rectangle 70"/>
            <p:cNvSpPr>
              <a:spLocks noChangeArrowheads="1"/>
            </p:cNvSpPr>
            <p:nvPr/>
          </p:nvSpPr>
          <p:spPr bwMode="auto">
            <a:xfrm>
              <a:off x="3097" y="3345"/>
              <a:ext cx="21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18学級</a:t>
              </a:r>
              <a:endParaRPr kumimoji="0" lang="ja-JP" altLang="ja-JP" sz="1800" b="0" i="0" u="none" strike="noStrike" cap="none" normalizeH="0" baseline="0" dirty="0">
                <a:ln>
                  <a:noFill/>
                </a:ln>
                <a:effectLst/>
              </a:endParaRPr>
            </a:p>
          </p:txBody>
        </p:sp>
        <p:sp>
          <p:nvSpPr>
            <p:cNvPr id="96" name="Rectangle 71"/>
            <p:cNvSpPr>
              <a:spLocks noChangeArrowheads="1"/>
            </p:cNvSpPr>
            <p:nvPr/>
          </p:nvSpPr>
          <p:spPr bwMode="auto">
            <a:xfrm>
              <a:off x="275" y="2674"/>
              <a:ext cx="3167"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7" name="Rectangle 72"/>
            <p:cNvSpPr>
              <a:spLocks noChangeArrowheads="1"/>
            </p:cNvSpPr>
            <p:nvPr/>
          </p:nvSpPr>
          <p:spPr bwMode="auto">
            <a:xfrm>
              <a:off x="275" y="2859"/>
              <a:ext cx="3167"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8" name="Rectangle 73"/>
            <p:cNvSpPr>
              <a:spLocks noChangeArrowheads="1"/>
            </p:cNvSpPr>
            <p:nvPr/>
          </p:nvSpPr>
          <p:spPr bwMode="auto">
            <a:xfrm>
              <a:off x="609" y="2942"/>
              <a:ext cx="46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9" name="Rectangle 74"/>
            <p:cNvSpPr>
              <a:spLocks noChangeArrowheads="1"/>
            </p:cNvSpPr>
            <p:nvPr/>
          </p:nvSpPr>
          <p:spPr bwMode="auto">
            <a:xfrm>
              <a:off x="1081" y="2942"/>
              <a:ext cx="46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0" name="Rectangle 75"/>
            <p:cNvSpPr>
              <a:spLocks noChangeArrowheads="1"/>
            </p:cNvSpPr>
            <p:nvPr/>
          </p:nvSpPr>
          <p:spPr bwMode="auto">
            <a:xfrm>
              <a:off x="1553" y="2942"/>
              <a:ext cx="46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1" name="Rectangle 76"/>
            <p:cNvSpPr>
              <a:spLocks noChangeArrowheads="1"/>
            </p:cNvSpPr>
            <p:nvPr/>
          </p:nvSpPr>
          <p:spPr bwMode="auto">
            <a:xfrm>
              <a:off x="2025" y="2942"/>
              <a:ext cx="46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2" name="Rectangle 77"/>
            <p:cNvSpPr>
              <a:spLocks noChangeArrowheads="1"/>
            </p:cNvSpPr>
            <p:nvPr/>
          </p:nvSpPr>
          <p:spPr bwMode="auto">
            <a:xfrm>
              <a:off x="2497" y="2942"/>
              <a:ext cx="46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3" name="Rectangle 78"/>
            <p:cNvSpPr>
              <a:spLocks noChangeArrowheads="1"/>
            </p:cNvSpPr>
            <p:nvPr/>
          </p:nvSpPr>
          <p:spPr bwMode="auto">
            <a:xfrm>
              <a:off x="2970" y="2942"/>
              <a:ext cx="46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4" name="Rectangle 79"/>
            <p:cNvSpPr>
              <a:spLocks noChangeArrowheads="1"/>
            </p:cNvSpPr>
            <p:nvPr/>
          </p:nvSpPr>
          <p:spPr bwMode="auto">
            <a:xfrm>
              <a:off x="609" y="3021"/>
              <a:ext cx="46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5" name="Rectangle 80"/>
            <p:cNvSpPr>
              <a:spLocks noChangeArrowheads="1"/>
            </p:cNvSpPr>
            <p:nvPr/>
          </p:nvSpPr>
          <p:spPr bwMode="auto">
            <a:xfrm>
              <a:off x="1081" y="3021"/>
              <a:ext cx="46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6" name="Rectangle 81"/>
            <p:cNvSpPr>
              <a:spLocks noChangeArrowheads="1"/>
            </p:cNvSpPr>
            <p:nvPr/>
          </p:nvSpPr>
          <p:spPr bwMode="auto">
            <a:xfrm>
              <a:off x="1553" y="3021"/>
              <a:ext cx="46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7" name="Rectangle 82"/>
            <p:cNvSpPr>
              <a:spLocks noChangeArrowheads="1"/>
            </p:cNvSpPr>
            <p:nvPr/>
          </p:nvSpPr>
          <p:spPr bwMode="auto">
            <a:xfrm>
              <a:off x="2025" y="3021"/>
              <a:ext cx="46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8" name="Rectangle 83"/>
            <p:cNvSpPr>
              <a:spLocks noChangeArrowheads="1"/>
            </p:cNvSpPr>
            <p:nvPr/>
          </p:nvSpPr>
          <p:spPr bwMode="auto">
            <a:xfrm>
              <a:off x="2497" y="3021"/>
              <a:ext cx="46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9" name="Rectangle 84"/>
            <p:cNvSpPr>
              <a:spLocks noChangeArrowheads="1"/>
            </p:cNvSpPr>
            <p:nvPr/>
          </p:nvSpPr>
          <p:spPr bwMode="auto">
            <a:xfrm>
              <a:off x="2970" y="3021"/>
              <a:ext cx="46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0" name="Rectangle 85"/>
            <p:cNvSpPr>
              <a:spLocks noChangeArrowheads="1"/>
            </p:cNvSpPr>
            <p:nvPr/>
          </p:nvSpPr>
          <p:spPr bwMode="auto">
            <a:xfrm>
              <a:off x="275" y="3093"/>
              <a:ext cx="3167"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1" name="Rectangle 86"/>
            <p:cNvSpPr>
              <a:spLocks noChangeArrowheads="1"/>
            </p:cNvSpPr>
            <p:nvPr/>
          </p:nvSpPr>
          <p:spPr bwMode="auto">
            <a:xfrm>
              <a:off x="609" y="3177"/>
              <a:ext cx="46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2" name="Rectangle 87"/>
            <p:cNvSpPr>
              <a:spLocks noChangeArrowheads="1"/>
            </p:cNvSpPr>
            <p:nvPr/>
          </p:nvSpPr>
          <p:spPr bwMode="auto">
            <a:xfrm>
              <a:off x="1081" y="3177"/>
              <a:ext cx="46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3" name="Rectangle 88"/>
            <p:cNvSpPr>
              <a:spLocks noChangeArrowheads="1"/>
            </p:cNvSpPr>
            <p:nvPr/>
          </p:nvSpPr>
          <p:spPr bwMode="auto">
            <a:xfrm>
              <a:off x="1553" y="3177"/>
              <a:ext cx="46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4" name="Rectangle 89"/>
            <p:cNvSpPr>
              <a:spLocks noChangeArrowheads="1"/>
            </p:cNvSpPr>
            <p:nvPr/>
          </p:nvSpPr>
          <p:spPr bwMode="auto">
            <a:xfrm>
              <a:off x="2025" y="3177"/>
              <a:ext cx="46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5" name="Rectangle 90"/>
            <p:cNvSpPr>
              <a:spLocks noChangeArrowheads="1"/>
            </p:cNvSpPr>
            <p:nvPr/>
          </p:nvSpPr>
          <p:spPr bwMode="auto">
            <a:xfrm>
              <a:off x="2497" y="3177"/>
              <a:ext cx="46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6" name="Rectangle 91"/>
            <p:cNvSpPr>
              <a:spLocks noChangeArrowheads="1"/>
            </p:cNvSpPr>
            <p:nvPr/>
          </p:nvSpPr>
          <p:spPr bwMode="auto">
            <a:xfrm>
              <a:off x="2970" y="3177"/>
              <a:ext cx="46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7" name="Rectangle 92"/>
            <p:cNvSpPr>
              <a:spLocks noChangeArrowheads="1"/>
            </p:cNvSpPr>
            <p:nvPr/>
          </p:nvSpPr>
          <p:spPr bwMode="auto">
            <a:xfrm>
              <a:off x="609" y="3255"/>
              <a:ext cx="46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8" name="Rectangle 93"/>
            <p:cNvSpPr>
              <a:spLocks noChangeArrowheads="1"/>
            </p:cNvSpPr>
            <p:nvPr/>
          </p:nvSpPr>
          <p:spPr bwMode="auto">
            <a:xfrm>
              <a:off x="1081" y="3255"/>
              <a:ext cx="46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9" name="Rectangle 94"/>
            <p:cNvSpPr>
              <a:spLocks noChangeArrowheads="1"/>
            </p:cNvSpPr>
            <p:nvPr/>
          </p:nvSpPr>
          <p:spPr bwMode="auto">
            <a:xfrm>
              <a:off x="1553" y="3255"/>
              <a:ext cx="46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20" name="Rectangle 95"/>
            <p:cNvSpPr>
              <a:spLocks noChangeArrowheads="1"/>
            </p:cNvSpPr>
            <p:nvPr/>
          </p:nvSpPr>
          <p:spPr bwMode="auto">
            <a:xfrm>
              <a:off x="2025" y="3255"/>
              <a:ext cx="46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21" name="Rectangle 96"/>
            <p:cNvSpPr>
              <a:spLocks noChangeArrowheads="1"/>
            </p:cNvSpPr>
            <p:nvPr/>
          </p:nvSpPr>
          <p:spPr bwMode="auto">
            <a:xfrm>
              <a:off x="2497" y="3255"/>
              <a:ext cx="46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22" name="Rectangle 97"/>
            <p:cNvSpPr>
              <a:spLocks noChangeArrowheads="1"/>
            </p:cNvSpPr>
            <p:nvPr/>
          </p:nvSpPr>
          <p:spPr bwMode="auto">
            <a:xfrm>
              <a:off x="2970" y="3255"/>
              <a:ext cx="46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23" name="Rectangle 98"/>
            <p:cNvSpPr>
              <a:spLocks noChangeArrowheads="1"/>
            </p:cNvSpPr>
            <p:nvPr/>
          </p:nvSpPr>
          <p:spPr bwMode="auto">
            <a:xfrm>
              <a:off x="275" y="3328"/>
              <a:ext cx="3167"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24" name="Rectangle 99"/>
            <p:cNvSpPr>
              <a:spLocks noChangeArrowheads="1"/>
            </p:cNvSpPr>
            <p:nvPr/>
          </p:nvSpPr>
          <p:spPr bwMode="auto">
            <a:xfrm>
              <a:off x="264" y="2674"/>
              <a:ext cx="11" cy="7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25" name="Rectangle 100"/>
            <p:cNvSpPr>
              <a:spLocks noChangeArrowheads="1"/>
            </p:cNvSpPr>
            <p:nvPr/>
          </p:nvSpPr>
          <p:spPr bwMode="auto">
            <a:xfrm>
              <a:off x="597" y="2685"/>
              <a:ext cx="12" cy="7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26" name="Rectangle 101"/>
            <p:cNvSpPr>
              <a:spLocks noChangeArrowheads="1"/>
            </p:cNvSpPr>
            <p:nvPr/>
          </p:nvSpPr>
          <p:spPr bwMode="auto">
            <a:xfrm>
              <a:off x="1070" y="2685"/>
              <a:ext cx="11" cy="7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27" name="Rectangle 102"/>
            <p:cNvSpPr>
              <a:spLocks noChangeArrowheads="1"/>
            </p:cNvSpPr>
            <p:nvPr/>
          </p:nvSpPr>
          <p:spPr bwMode="auto">
            <a:xfrm>
              <a:off x="1542" y="2685"/>
              <a:ext cx="11" cy="7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28" name="Rectangle 103"/>
            <p:cNvSpPr>
              <a:spLocks noChangeArrowheads="1"/>
            </p:cNvSpPr>
            <p:nvPr/>
          </p:nvSpPr>
          <p:spPr bwMode="auto">
            <a:xfrm>
              <a:off x="2014" y="2685"/>
              <a:ext cx="11" cy="7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29" name="Rectangle 104"/>
            <p:cNvSpPr>
              <a:spLocks noChangeArrowheads="1"/>
            </p:cNvSpPr>
            <p:nvPr/>
          </p:nvSpPr>
          <p:spPr bwMode="auto">
            <a:xfrm>
              <a:off x="2486" y="2685"/>
              <a:ext cx="11" cy="7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30" name="Rectangle 105"/>
            <p:cNvSpPr>
              <a:spLocks noChangeArrowheads="1"/>
            </p:cNvSpPr>
            <p:nvPr/>
          </p:nvSpPr>
          <p:spPr bwMode="auto">
            <a:xfrm>
              <a:off x="2958" y="2685"/>
              <a:ext cx="12" cy="7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31" name="Rectangle 106"/>
            <p:cNvSpPr>
              <a:spLocks noChangeArrowheads="1"/>
            </p:cNvSpPr>
            <p:nvPr/>
          </p:nvSpPr>
          <p:spPr bwMode="auto">
            <a:xfrm>
              <a:off x="275" y="3434"/>
              <a:ext cx="3167"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32" name="Rectangle 107"/>
            <p:cNvSpPr>
              <a:spLocks noChangeArrowheads="1"/>
            </p:cNvSpPr>
            <p:nvPr/>
          </p:nvSpPr>
          <p:spPr bwMode="auto">
            <a:xfrm>
              <a:off x="3431" y="2685"/>
              <a:ext cx="11" cy="7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sp>
        <p:nvSpPr>
          <p:cNvPr id="13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167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3165826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右矢印 34"/>
          <p:cNvSpPr/>
          <p:nvPr/>
        </p:nvSpPr>
        <p:spPr>
          <a:xfrm>
            <a:off x="4393319" y="5932890"/>
            <a:ext cx="4572000" cy="162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Meiryo UI" panose="020B0604030504040204" pitchFamily="50" charset="-128"/>
            </a:endParaRPr>
          </a:p>
        </p:txBody>
      </p:sp>
      <p:sp>
        <p:nvSpPr>
          <p:cNvPr id="10" name="正方形/長方形 9"/>
          <p:cNvSpPr/>
          <p:nvPr/>
        </p:nvSpPr>
        <p:spPr>
          <a:xfrm>
            <a:off x="108532" y="816985"/>
            <a:ext cx="2088000" cy="298800"/>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ja-JP" altLang="en-US" sz="1350" b="1" dirty="0">
                <a:ea typeface="Meiryo UI" panose="020B0604030504040204" pitchFamily="50" charset="-128"/>
              </a:rPr>
              <a:t>（１）充実した英語教育</a:t>
            </a:r>
          </a:p>
        </p:txBody>
      </p:sp>
      <p:graphicFrame>
        <p:nvGraphicFramePr>
          <p:cNvPr id="3" name="表 2"/>
          <p:cNvGraphicFramePr>
            <a:graphicFrameLocks noGrp="1"/>
          </p:cNvGraphicFramePr>
          <p:nvPr/>
        </p:nvGraphicFramePr>
        <p:xfrm>
          <a:off x="118058" y="1160060"/>
          <a:ext cx="8940217" cy="2470208"/>
        </p:xfrm>
        <a:graphic>
          <a:graphicData uri="http://schemas.openxmlformats.org/drawingml/2006/table">
            <a:tbl>
              <a:tblPr firstRow="1" bandRow="1">
                <a:tableStyleId>{5C22544A-7EE6-4342-B048-85BDC9FD1C3A}</a:tableStyleId>
              </a:tblPr>
              <a:tblGrid>
                <a:gridCol w="1925439">
                  <a:extLst>
                    <a:ext uri="{9D8B030D-6E8A-4147-A177-3AD203B41FA5}">
                      <a16:colId xmlns:a16="http://schemas.microsoft.com/office/drawing/2014/main" val="20000"/>
                    </a:ext>
                  </a:extLst>
                </a:gridCol>
                <a:gridCol w="3507389">
                  <a:extLst>
                    <a:ext uri="{9D8B030D-6E8A-4147-A177-3AD203B41FA5}">
                      <a16:colId xmlns:a16="http://schemas.microsoft.com/office/drawing/2014/main" val="20001"/>
                    </a:ext>
                  </a:extLst>
                </a:gridCol>
                <a:gridCol w="3507389">
                  <a:extLst>
                    <a:ext uri="{9D8B030D-6E8A-4147-A177-3AD203B41FA5}">
                      <a16:colId xmlns:a16="http://schemas.microsoft.com/office/drawing/2014/main" val="20002"/>
                    </a:ext>
                  </a:extLst>
                </a:gridCol>
              </a:tblGrid>
              <a:tr h="274327">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項　目</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従来の市立中学・高校</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tc>
                  <a:txBody>
                    <a:bodyPr/>
                    <a:lstStyle/>
                    <a:p>
                      <a:pPr algn="ctr"/>
                      <a:r>
                        <a:rPr lang="ja-JP" altLang="en-US" sz="1200" b="1" dirty="0">
                          <a:solidFill>
                            <a:schemeClr val="tx1"/>
                          </a:solidFill>
                          <a:ea typeface="Meiryo UI" panose="020B0604030504040204" pitchFamily="50" charset="-128"/>
                        </a:rPr>
                        <a:t>水都国際中学校・高等学校</a:t>
                      </a:r>
                      <a:endParaRPr kumimoji="1" lang="ja-JP" altLang="en-US" sz="1200" strike="sngStrike" dirty="0">
                        <a:solidFill>
                          <a:schemeClr val="tx1"/>
                        </a:solidFill>
                        <a:latin typeface="Meiryo UI" panose="020B0604030504040204" pitchFamily="50" charset="-128"/>
                        <a:ea typeface="Meiryo UI" panose="020B0604030504040204" pitchFamily="50" charset="-128"/>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457212">
                <a:tc>
                  <a:txBody>
                    <a:bodyPr/>
                    <a:lstStyle/>
                    <a:p>
                      <a:r>
                        <a:rPr kumimoji="1" lang="ja-JP" altLang="en-US" sz="1200" dirty="0">
                          <a:latin typeface="Meiryo UI" panose="020B0604030504040204" pitchFamily="50" charset="-128"/>
                          <a:ea typeface="Meiryo UI" panose="020B0604030504040204" pitchFamily="50" charset="-128"/>
                        </a:rPr>
                        <a:t>英語ネイティブ（英語を母語とする）教員</a:t>
                      </a:r>
                      <a:endParaRPr kumimoji="1" lang="en-US" altLang="ja-JP" sz="1200" dirty="0">
                        <a:latin typeface="Meiryo UI" panose="020B0604030504040204" pitchFamily="50" charset="-128"/>
                        <a:ea typeface="Meiryo UI" panose="020B0604030504040204" pitchFamily="50" charset="-128"/>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a:t>
                      </a:r>
                      <a:r>
                        <a:rPr kumimoji="1" lang="ja-JP" altLang="en-US" sz="1200" u="sng" dirty="0">
                          <a:latin typeface="Meiryo UI" panose="020B0604030504040204" pitchFamily="50" charset="-128"/>
                          <a:ea typeface="Meiryo UI" panose="020B0604030504040204" pitchFamily="50" charset="-128"/>
                        </a:rPr>
                        <a:t>「英語実習助手」</a:t>
                      </a:r>
                      <a:r>
                        <a:rPr kumimoji="1" lang="ja-JP" altLang="en-US" sz="1200" baseline="0" dirty="0">
                          <a:latin typeface="Meiryo UI" panose="020B0604030504040204" pitchFamily="50" charset="-128"/>
                          <a:ea typeface="Meiryo UI" panose="020B0604030504040204" pitchFamily="50" charset="-128"/>
                        </a:rPr>
                        <a:t>⇒英語指導の補助</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・本市中高一貫教育校では３名配置</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a:t>
                      </a:r>
                      <a:r>
                        <a:rPr kumimoji="1" lang="ja-JP" altLang="en-US" sz="1200" u="sng" dirty="0">
                          <a:latin typeface="Meiryo UI" panose="020B0604030504040204" pitchFamily="50" charset="-128"/>
                          <a:ea typeface="Meiryo UI" panose="020B0604030504040204" pitchFamily="50" charset="-128"/>
                        </a:rPr>
                        <a:t>「教諭」</a:t>
                      </a:r>
                      <a:r>
                        <a:rPr kumimoji="1" lang="ja-JP" altLang="en-US" sz="1200" dirty="0">
                          <a:latin typeface="Meiryo UI" panose="020B0604030504040204" pitchFamily="50" charset="-128"/>
                          <a:ea typeface="Meiryo UI" panose="020B0604030504040204" pitchFamily="50" charset="-128"/>
                        </a:rPr>
                        <a:t>（専任外国人教諭）⇒１人で授業を担当</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・相当数配置</a:t>
                      </a:r>
                      <a:endParaRPr kumimoji="1" lang="en-US" altLang="ja-JP" sz="1200" dirty="0">
                        <a:latin typeface="Meiryo UI" panose="020B0604030504040204" pitchFamily="50" charset="-128"/>
                        <a:ea typeface="Meiryo UI" panose="020B0604030504040204" pitchFamily="50" charset="-128"/>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57212">
                <a:tc>
                  <a:txBody>
                    <a:bodyPr/>
                    <a:lstStyle/>
                    <a:p>
                      <a:r>
                        <a:rPr kumimoji="1" lang="ja-JP" altLang="en-US" sz="1200" dirty="0">
                          <a:latin typeface="Meiryo UI" panose="020B0604030504040204" pitchFamily="50" charset="-128"/>
                          <a:ea typeface="Meiryo UI" panose="020B0604030504040204" pitchFamily="50" charset="-128"/>
                        </a:rPr>
                        <a:t>「英語」以外に英語を使って行う授業</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・「英語」以外の教科は、日本語による授業</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・「英語」以外にも一部の教科（数学、理科など）において、専任外国人教員による英語を用いた授業</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002"/>
                  </a:ext>
                </a:extLst>
              </a:tr>
              <a:tr h="457212">
                <a:tc>
                  <a:txBody>
                    <a:bodyPr/>
                    <a:lstStyle/>
                    <a:p>
                      <a:r>
                        <a:rPr kumimoji="1" lang="ja-JP" altLang="en-US" sz="1200" dirty="0">
                          <a:latin typeface="Meiryo UI" panose="020B0604030504040204" pitchFamily="50" charset="-128"/>
                          <a:ea typeface="Meiryo UI" panose="020B0604030504040204" pitchFamily="50" charset="-128"/>
                        </a:rPr>
                        <a:t>教育課程（中学校）</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・コミュニケーション能力の基礎を養う</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・学習指導要領に定められた標準の「英語」の時間数</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・会話を重視した生きた英語教育</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・「英語」の時間数を標準時間数より増時間</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003"/>
                  </a:ext>
                </a:extLst>
              </a:tr>
              <a:tr h="824245">
                <a:tc>
                  <a:txBody>
                    <a:bodyPr/>
                    <a:lstStyle/>
                    <a:p>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教育課程（高等学校）</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・「聞くこと」「話すこと」「読むこと」「書くこと」の４技能を統合した学習指導</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・卒業時には英検準２級～２級程度以上の割合５０％をめざす</a:t>
                      </a:r>
                      <a:r>
                        <a:rPr kumimoji="1" lang="ja-JP" altLang="en-US" sz="800" dirty="0">
                          <a:latin typeface="Meiryo UI" panose="020B0604030504040204" pitchFamily="50" charset="-128"/>
                          <a:ea typeface="Meiryo UI" panose="020B0604030504040204" pitchFamily="50" charset="-128"/>
                        </a:rPr>
                        <a:t>（第二期教育振興基本計画　</a:t>
                      </a:r>
                      <a:r>
                        <a:rPr kumimoji="1" lang="en-US" altLang="ja-JP" sz="800" dirty="0">
                          <a:latin typeface="Meiryo UI" panose="020B0604030504040204" pitchFamily="50" charset="-128"/>
                          <a:ea typeface="Meiryo UI" panose="020B0604030504040204" pitchFamily="50" charset="-128"/>
                        </a:rPr>
                        <a:t>2013.6.14</a:t>
                      </a:r>
                      <a:r>
                        <a:rPr kumimoji="1" lang="ja-JP" altLang="en-US" sz="800" dirty="0">
                          <a:latin typeface="Meiryo UI" panose="020B0604030504040204" pitchFamily="50" charset="-128"/>
                          <a:ea typeface="Meiryo UI" panose="020B0604030504040204" pitchFamily="50" charset="-128"/>
                        </a:rPr>
                        <a:t>閣議決定　より）</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・多数者間折衝・交渉が可能なレベルの英語運用能力を身につけるための教育課程</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・卒業時には全員</a:t>
                      </a:r>
                      <a:r>
                        <a:rPr kumimoji="1" lang="en-US" altLang="ja-JP" sz="1200" dirty="0">
                          <a:latin typeface="Meiryo UI" panose="020B0604030504040204" pitchFamily="50" charset="-128"/>
                          <a:ea typeface="Meiryo UI" panose="020B0604030504040204" pitchFamily="50" charset="-128"/>
                        </a:rPr>
                        <a:t>CEFR B2</a:t>
                      </a:r>
                      <a:r>
                        <a:rPr kumimoji="1" lang="ja-JP" altLang="en-US" sz="1200" dirty="0">
                          <a:latin typeface="Meiryo UI" panose="020B0604030504040204" pitchFamily="50" charset="-128"/>
                          <a:ea typeface="Meiryo UI" panose="020B0604030504040204" pitchFamily="50" charset="-128"/>
                        </a:rPr>
                        <a:t>レベル（英検準１級等）の取得をめざす</a:t>
                      </a:r>
                      <a:endParaRPr kumimoji="1" lang="en-US" altLang="ja-JP" sz="1200" dirty="0">
                        <a:latin typeface="Meiryo UI" panose="020B0604030504040204" pitchFamily="50" charset="-128"/>
                        <a:ea typeface="Meiryo UI" panose="020B0604030504040204" pitchFamily="50" charset="-128"/>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5" name="表 4"/>
          <p:cNvGraphicFramePr>
            <a:graphicFrameLocks noGrp="1"/>
          </p:cNvGraphicFramePr>
          <p:nvPr/>
        </p:nvGraphicFramePr>
        <p:xfrm>
          <a:off x="3305177" y="816302"/>
          <a:ext cx="5734606" cy="297180"/>
        </p:xfrm>
        <a:graphic>
          <a:graphicData uri="http://schemas.openxmlformats.org/drawingml/2006/table">
            <a:tbl>
              <a:tblPr firstRow="1" bandRow="1">
                <a:tableStyleId>{69012ECD-51FC-41F1-AA8D-1B2483CD663E}</a:tableStyleId>
              </a:tblPr>
              <a:tblGrid>
                <a:gridCol w="5734606">
                  <a:extLst>
                    <a:ext uri="{9D8B030D-6E8A-4147-A177-3AD203B41FA5}">
                      <a16:colId xmlns:a16="http://schemas.microsoft.com/office/drawing/2014/main" val="20000"/>
                    </a:ext>
                  </a:extLst>
                </a:gridCol>
              </a:tblGrid>
              <a:tr h="216000">
                <a:tc>
                  <a:txBody>
                    <a:bodyPr/>
                    <a:lstStyle/>
                    <a:p>
                      <a:r>
                        <a:rPr kumimoji="1" lang="ja-JP" altLang="en-US" sz="1350" dirty="0">
                          <a:solidFill>
                            <a:schemeClr val="tx1"/>
                          </a:solidFill>
                          <a:ea typeface="Meiryo UI" panose="020B0604030504040204" pitchFamily="50" charset="-128"/>
                        </a:rPr>
                        <a:t>従来の市立中学校・高等学校と</a:t>
                      </a:r>
                      <a:r>
                        <a:rPr lang="ja-JP" altLang="en-US" sz="1350" b="1" dirty="0">
                          <a:solidFill>
                            <a:schemeClr val="tx1"/>
                          </a:solidFill>
                          <a:ea typeface="Meiryo UI" panose="020B0604030504040204" pitchFamily="50" charset="-128"/>
                        </a:rPr>
                        <a:t>水都国際中学校・高等学校</a:t>
                      </a:r>
                      <a:r>
                        <a:rPr kumimoji="1" lang="ja-JP" altLang="en-US" sz="1350" dirty="0">
                          <a:solidFill>
                            <a:schemeClr val="tx1"/>
                          </a:solidFill>
                          <a:ea typeface="Meiryo UI" panose="020B0604030504040204" pitchFamily="50" charset="-128"/>
                        </a:rPr>
                        <a:t>の英語教育の違い</a:t>
                      </a:r>
                    </a:p>
                  </a:txBody>
                  <a:tcPr>
                    <a:solidFill>
                      <a:schemeClr val="accent1">
                        <a:lumMod val="60000"/>
                        <a:lumOff val="40000"/>
                      </a:schemeClr>
                    </a:solidFill>
                  </a:tcPr>
                </a:tc>
                <a:extLst>
                  <a:ext uri="{0D108BD9-81ED-4DB2-BD59-A6C34878D82A}">
                    <a16:rowId xmlns:a16="http://schemas.microsoft.com/office/drawing/2014/main" val="10000"/>
                  </a:ext>
                </a:extLst>
              </a:tr>
            </a:tbl>
          </a:graphicData>
        </a:graphic>
      </p:graphicFrame>
      <p:sp>
        <p:nvSpPr>
          <p:cNvPr id="11" name="テキスト ボックス 10"/>
          <p:cNvSpPr txBox="1"/>
          <p:nvPr/>
        </p:nvSpPr>
        <p:spPr>
          <a:xfrm>
            <a:off x="157335" y="175182"/>
            <a:ext cx="8807984" cy="607859"/>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rPr>
              <a:t>中高一貫教育校の４つの特徴</a:t>
            </a:r>
            <a:endParaRPr lang="en-US" altLang="ja-JP" sz="2000" b="1" dirty="0">
              <a:latin typeface="Meiryo UI" panose="020B0604030504040204" pitchFamily="50" charset="-128"/>
              <a:ea typeface="Meiryo UI" panose="020B0604030504040204" pitchFamily="50" charset="-128"/>
            </a:endParaRPr>
          </a:p>
          <a:p>
            <a:r>
              <a:rPr lang="en-US" altLang="ja-JP" sz="1350" b="1" dirty="0">
                <a:latin typeface="Meiryo UI" panose="020B0604030504040204" pitchFamily="50" charset="-128"/>
                <a:ea typeface="Meiryo UI" panose="020B0604030504040204" pitchFamily="50" charset="-128"/>
              </a:rPr>
              <a:t>                        【  (1)</a:t>
            </a:r>
            <a:r>
              <a:rPr lang="ja-JP" altLang="en-US" sz="1350" b="1" dirty="0">
                <a:latin typeface="Meiryo UI" panose="020B0604030504040204" pitchFamily="50" charset="-128"/>
                <a:ea typeface="Meiryo UI" panose="020B0604030504040204" pitchFamily="50" charset="-128"/>
              </a:rPr>
              <a:t>「充実した英語教育」 、 </a:t>
            </a:r>
            <a:r>
              <a:rPr lang="en-US" altLang="ja-JP" sz="1350" b="1" dirty="0">
                <a:latin typeface="Meiryo UI" panose="020B0604030504040204" pitchFamily="50" charset="-128"/>
                <a:ea typeface="Meiryo UI" panose="020B0604030504040204" pitchFamily="50" charset="-128"/>
              </a:rPr>
              <a:t>(2)</a:t>
            </a:r>
            <a:r>
              <a:rPr lang="ja-JP" altLang="en-US" sz="1350" b="1" dirty="0">
                <a:latin typeface="Meiryo UI" panose="020B0604030504040204" pitchFamily="50" charset="-128"/>
                <a:ea typeface="Meiryo UI" panose="020B0604030504040204" pitchFamily="50" charset="-128"/>
              </a:rPr>
              <a:t>「中高一貫教育校」 、 </a:t>
            </a:r>
            <a:r>
              <a:rPr lang="en-US" altLang="ja-JP" sz="1350" b="1" dirty="0">
                <a:latin typeface="Meiryo UI" panose="020B0604030504040204" pitchFamily="50" charset="-128"/>
                <a:ea typeface="Meiryo UI" panose="020B0604030504040204" pitchFamily="50" charset="-128"/>
              </a:rPr>
              <a:t>(3)</a:t>
            </a:r>
            <a:r>
              <a:rPr lang="ja-JP" altLang="en-US" sz="1350" b="1" dirty="0">
                <a:latin typeface="Meiryo UI" panose="020B0604030504040204" pitchFamily="50" charset="-128"/>
                <a:ea typeface="Meiryo UI" panose="020B0604030504040204" pitchFamily="50" charset="-128"/>
              </a:rPr>
              <a:t>「国際バカロレア」 、 </a:t>
            </a:r>
            <a:r>
              <a:rPr lang="en-US" altLang="ja-JP" sz="1350" b="1" dirty="0">
                <a:latin typeface="Meiryo UI" panose="020B0604030504040204" pitchFamily="50" charset="-128"/>
                <a:ea typeface="Meiryo UI" panose="020B0604030504040204" pitchFamily="50" charset="-128"/>
              </a:rPr>
              <a:t>(4)</a:t>
            </a:r>
            <a:r>
              <a:rPr lang="ja-JP" altLang="en-US" sz="1350" b="1" dirty="0">
                <a:latin typeface="Meiryo UI" panose="020B0604030504040204" pitchFamily="50" charset="-128"/>
                <a:ea typeface="Meiryo UI" panose="020B0604030504040204" pitchFamily="50" charset="-128"/>
              </a:rPr>
              <a:t>「公設民営」）</a:t>
            </a:r>
            <a:r>
              <a:rPr lang="en-US" altLang="ja-JP" sz="1350" b="1" dirty="0">
                <a:latin typeface="Meiryo UI" panose="020B0604030504040204" pitchFamily="50" charset="-128"/>
                <a:ea typeface="Meiryo UI" panose="020B0604030504040204" pitchFamily="50" charset="-128"/>
              </a:rPr>
              <a:t>】</a:t>
            </a:r>
            <a:endParaRPr kumimoji="1" lang="ja-JP" altLang="en-US" sz="1350" b="1" dirty="0">
              <a:latin typeface="Meiryo UI" panose="020B0604030504040204" pitchFamily="50" charset="-128"/>
              <a:ea typeface="Meiryo UI" panose="020B0604030504040204" pitchFamily="50" charset="-128"/>
            </a:endParaRPr>
          </a:p>
        </p:txBody>
      </p:sp>
      <p:sp>
        <p:nvSpPr>
          <p:cNvPr id="13" name="正方形/長方形 12"/>
          <p:cNvSpPr/>
          <p:nvPr/>
        </p:nvSpPr>
        <p:spPr>
          <a:xfrm>
            <a:off x="141522" y="3675377"/>
            <a:ext cx="2088000" cy="216000"/>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ja-JP" altLang="en-US" sz="1350" b="1" dirty="0">
                <a:ea typeface="Meiryo UI" panose="020B0604030504040204" pitchFamily="50" charset="-128"/>
              </a:rPr>
              <a:t>（２）中高一貫教育校</a:t>
            </a:r>
          </a:p>
        </p:txBody>
      </p:sp>
      <p:graphicFrame>
        <p:nvGraphicFramePr>
          <p:cNvPr id="15" name="表 14"/>
          <p:cNvGraphicFramePr>
            <a:graphicFrameLocks noGrp="1"/>
          </p:cNvGraphicFramePr>
          <p:nvPr/>
        </p:nvGraphicFramePr>
        <p:xfrm>
          <a:off x="121523" y="3921483"/>
          <a:ext cx="4392000" cy="1097280"/>
        </p:xfrm>
        <a:graphic>
          <a:graphicData uri="http://schemas.openxmlformats.org/drawingml/2006/table">
            <a:tbl>
              <a:tblPr firstRow="1" bandRow="1">
                <a:tableStyleId>{69012ECD-51FC-41F1-AA8D-1B2483CD663E}</a:tableStyleId>
              </a:tblPr>
              <a:tblGrid>
                <a:gridCol w="4392000">
                  <a:extLst>
                    <a:ext uri="{9D8B030D-6E8A-4147-A177-3AD203B41FA5}">
                      <a16:colId xmlns:a16="http://schemas.microsoft.com/office/drawing/2014/main" val="20000"/>
                    </a:ext>
                  </a:extLst>
                </a:gridCol>
              </a:tblGrid>
              <a:tr h="258404">
                <a:tc>
                  <a:txBody>
                    <a:bodyPr/>
                    <a:lstStyle/>
                    <a:p>
                      <a:r>
                        <a:rPr kumimoji="1" lang="ja-JP" altLang="en-US" sz="1200" dirty="0">
                          <a:solidFill>
                            <a:schemeClr val="tx1"/>
                          </a:solidFill>
                          <a:ea typeface="Meiryo UI" panose="020B0604030504040204" pitchFamily="50" charset="-128"/>
                        </a:rPr>
                        <a:t>中高一貫教育校の設置状況</a:t>
                      </a:r>
                    </a:p>
                  </a:txBody>
                  <a:tcPr>
                    <a:solidFill>
                      <a:schemeClr val="accent1">
                        <a:lumMod val="60000"/>
                        <a:lumOff val="40000"/>
                      </a:schemeClr>
                    </a:solidFill>
                  </a:tcPr>
                </a:tc>
                <a:extLst>
                  <a:ext uri="{0D108BD9-81ED-4DB2-BD59-A6C34878D82A}">
                    <a16:rowId xmlns:a16="http://schemas.microsoft.com/office/drawing/2014/main" val="10000"/>
                  </a:ext>
                </a:extLst>
              </a:tr>
              <a:tr h="775213">
                <a:tc>
                  <a:txBody>
                    <a:bodyPr/>
                    <a:lstStyle/>
                    <a:p>
                      <a:r>
                        <a:rPr kumimoji="1" lang="ja-JP" altLang="en-US" sz="1200" dirty="0">
                          <a:ea typeface="Meiryo UI" panose="020B0604030504040204" pitchFamily="50" charset="-128"/>
                        </a:rPr>
                        <a:t>○公立としては、</a:t>
                      </a:r>
                      <a:r>
                        <a:rPr kumimoji="1" lang="ja-JP" altLang="en-US" sz="1200" b="1" u="sng" dirty="0">
                          <a:ea typeface="Meiryo UI" panose="020B0604030504040204" pitchFamily="50" charset="-128"/>
                        </a:rPr>
                        <a:t>大阪市内２校目</a:t>
                      </a:r>
                      <a:r>
                        <a:rPr kumimoji="1" lang="ja-JP" altLang="en-US" sz="1200" dirty="0">
                          <a:ea typeface="Meiryo UI" panose="020B0604030504040204" pitchFamily="50" charset="-128"/>
                        </a:rPr>
                        <a:t>（大阪府内３校目）</a:t>
                      </a:r>
                      <a:endParaRPr kumimoji="1" lang="en-US" altLang="ja-JP" sz="1200" dirty="0">
                        <a:ea typeface="Meiryo UI" panose="020B0604030504040204" pitchFamily="50" charset="-128"/>
                      </a:endParaRPr>
                    </a:p>
                    <a:p>
                      <a:r>
                        <a:rPr kumimoji="1" lang="ja-JP" altLang="en-US" sz="1200" dirty="0">
                          <a:ea typeface="Meiryo UI" panose="020B0604030504040204" pitchFamily="50" charset="-128"/>
                        </a:rPr>
                        <a:t>　</a:t>
                      </a:r>
                      <a:r>
                        <a:rPr kumimoji="1" lang="ja-JP" altLang="en-US" sz="800" dirty="0">
                          <a:ea typeface="Meiryo UI" panose="020B0604030504040204" pitchFamily="50" charset="-128"/>
                        </a:rPr>
                        <a:t>                 </a:t>
                      </a:r>
                      <a:r>
                        <a:rPr kumimoji="1" lang="en-US" altLang="ja-JP" sz="800" dirty="0">
                          <a:ea typeface="Meiryo UI" panose="020B0604030504040204" pitchFamily="50" charset="-128"/>
                        </a:rPr>
                        <a:t>※2008</a:t>
                      </a:r>
                      <a:r>
                        <a:rPr kumimoji="1" lang="ja-JP" altLang="en-US" sz="800" dirty="0">
                          <a:ea typeface="Meiryo UI" panose="020B0604030504040204" pitchFamily="50" charset="-128"/>
                        </a:rPr>
                        <a:t>年：市立咲くやこの花中学校・高等学校、</a:t>
                      </a:r>
                      <a:r>
                        <a:rPr kumimoji="1" lang="en-US" altLang="ja-JP" sz="800" dirty="0">
                          <a:ea typeface="Meiryo UI" panose="020B0604030504040204" pitchFamily="50" charset="-128"/>
                        </a:rPr>
                        <a:t>2017</a:t>
                      </a:r>
                      <a:r>
                        <a:rPr kumimoji="1" lang="ja-JP" altLang="en-US" sz="800" dirty="0">
                          <a:ea typeface="Meiryo UI" panose="020B0604030504040204" pitchFamily="50" charset="-128"/>
                        </a:rPr>
                        <a:t>年：府立富田林中学校・高等学校</a:t>
                      </a:r>
                      <a:endParaRPr kumimoji="1" lang="en-US" altLang="ja-JP" sz="800" dirty="0">
                        <a:ea typeface="Meiryo UI" panose="020B0604030504040204" pitchFamily="50" charset="-128"/>
                      </a:endParaRPr>
                    </a:p>
                    <a:p>
                      <a:r>
                        <a:rPr kumimoji="1" lang="ja-JP" altLang="en-US" sz="1200" dirty="0">
                          <a:ea typeface="Meiryo UI" panose="020B0604030504040204" pitchFamily="50" charset="-128"/>
                        </a:rPr>
                        <a:t>○公設民営学校としては、</a:t>
                      </a:r>
                      <a:r>
                        <a:rPr kumimoji="1" lang="ja-JP" altLang="en-US" sz="1200" b="1" u="sng" dirty="0">
                          <a:ea typeface="Meiryo UI" panose="020B0604030504040204" pitchFamily="50" charset="-128"/>
                        </a:rPr>
                        <a:t>全国初</a:t>
                      </a:r>
                      <a:r>
                        <a:rPr kumimoji="1" lang="ja-JP" altLang="en-US" sz="1200" dirty="0">
                          <a:ea typeface="Meiryo UI" panose="020B0604030504040204" pitchFamily="50" charset="-128"/>
                        </a:rPr>
                        <a:t>　</a:t>
                      </a:r>
                      <a:r>
                        <a:rPr kumimoji="1" lang="en-US" altLang="ja-JP" sz="1200" dirty="0">
                          <a:ea typeface="Meiryo UI" panose="020B0604030504040204" pitchFamily="50" charset="-128"/>
                        </a:rPr>
                        <a:t>【</a:t>
                      </a:r>
                      <a:r>
                        <a:rPr kumimoji="1" lang="ja-JP" altLang="en-US" sz="1200" dirty="0">
                          <a:ea typeface="Meiryo UI" panose="020B0604030504040204" pitchFamily="50" charset="-128"/>
                        </a:rPr>
                        <a:t>参考</a:t>
                      </a:r>
                      <a:r>
                        <a:rPr kumimoji="1" lang="en-US" altLang="ja-JP" sz="1200" dirty="0">
                          <a:ea typeface="Meiryo UI" panose="020B0604030504040204" pitchFamily="50" charset="-128"/>
                        </a:rPr>
                        <a:t>】 </a:t>
                      </a:r>
                      <a:r>
                        <a:rPr kumimoji="1" lang="ja-JP" altLang="en-US" sz="1200" baseline="0" dirty="0">
                          <a:ea typeface="Meiryo UI" panose="020B0604030504040204" pitchFamily="50" charset="-128"/>
                        </a:rPr>
                        <a:t>全国</a:t>
                      </a:r>
                      <a:r>
                        <a:rPr kumimoji="1" lang="en-US" altLang="ja-JP" sz="1200" baseline="0" dirty="0">
                          <a:ea typeface="Meiryo UI" panose="020B0604030504040204" pitchFamily="50" charset="-128"/>
                        </a:rPr>
                        <a:t>684</a:t>
                      </a:r>
                      <a:r>
                        <a:rPr kumimoji="1" lang="ja-JP" altLang="en-US" sz="1200" baseline="0" dirty="0">
                          <a:ea typeface="Meiryo UI" panose="020B0604030504040204" pitchFamily="50" charset="-128"/>
                        </a:rPr>
                        <a:t>校 </a:t>
                      </a:r>
                      <a:endParaRPr kumimoji="1" lang="en-US" altLang="ja-JP" sz="1200" baseline="0" dirty="0">
                        <a:ea typeface="Meiryo UI" panose="020B0604030504040204" pitchFamily="50" charset="-128"/>
                      </a:endParaRPr>
                    </a:p>
                    <a:p>
                      <a:endParaRPr kumimoji="1" lang="en-US" altLang="ja-JP" sz="1200" dirty="0">
                        <a:ea typeface="Meiryo UI" panose="020B0604030504040204" pitchFamily="50" charset="-128"/>
                      </a:endParaRPr>
                    </a:p>
                  </a:txBody>
                  <a:tcPr/>
                </a:tc>
                <a:extLst>
                  <a:ext uri="{0D108BD9-81ED-4DB2-BD59-A6C34878D82A}">
                    <a16:rowId xmlns:a16="http://schemas.microsoft.com/office/drawing/2014/main" val="10001"/>
                  </a:ext>
                </a:extLst>
              </a:tr>
            </a:tbl>
          </a:graphicData>
        </a:graphic>
      </p:graphicFrame>
      <p:graphicFrame>
        <p:nvGraphicFramePr>
          <p:cNvPr id="16" name="表 15"/>
          <p:cNvGraphicFramePr>
            <a:graphicFrameLocks noGrp="1"/>
          </p:cNvGraphicFramePr>
          <p:nvPr/>
        </p:nvGraphicFramePr>
        <p:xfrm>
          <a:off x="4648201" y="3915402"/>
          <a:ext cx="4392000" cy="1097280"/>
        </p:xfrm>
        <a:graphic>
          <a:graphicData uri="http://schemas.openxmlformats.org/drawingml/2006/table">
            <a:tbl>
              <a:tblPr firstRow="1" bandRow="1">
                <a:tableStyleId>{69012ECD-51FC-41F1-AA8D-1B2483CD663E}</a:tableStyleId>
              </a:tblPr>
              <a:tblGrid>
                <a:gridCol w="4392000">
                  <a:extLst>
                    <a:ext uri="{9D8B030D-6E8A-4147-A177-3AD203B41FA5}">
                      <a16:colId xmlns:a16="http://schemas.microsoft.com/office/drawing/2014/main" val="20000"/>
                    </a:ext>
                  </a:extLst>
                </a:gridCol>
              </a:tblGrid>
              <a:tr h="270000">
                <a:tc>
                  <a:txBody>
                    <a:bodyPr/>
                    <a:lstStyle/>
                    <a:p>
                      <a:r>
                        <a:rPr kumimoji="1" lang="ja-JP" altLang="en-US" sz="1200" dirty="0">
                          <a:solidFill>
                            <a:schemeClr val="tx1"/>
                          </a:solidFill>
                          <a:ea typeface="Meiryo UI" panose="020B0604030504040204" pitchFamily="50" charset="-128"/>
                        </a:rPr>
                        <a:t>中高一貫教育校（併設型）の特徴</a:t>
                      </a:r>
                    </a:p>
                  </a:txBody>
                  <a:tcPr>
                    <a:solidFill>
                      <a:schemeClr val="accent1">
                        <a:lumMod val="60000"/>
                        <a:lumOff val="40000"/>
                      </a:schemeClr>
                    </a:solidFill>
                  </a:tcPr>
                </a:tc>
                <a:extLst>
                  <a:ext uri="{0D108BD9-81ED-4DB2-BD59-A6C34878D82A}">
                    <a16:rowId xmlns:a16="http://schemas.microsoft.com/office/drawing/2014/main" val="10000"/>
                  </a:ext>
                </a:extLst>
              </a:tr>
              <a:tr h="810000">
                <a:tc>
                  <a:txBody>
                    <a:bodyPr/>
                    <a:lstStyle/>
                    <a:p>
                      <a:r>
                        <a:rPr kumimoji="1" lang="ja-JP" altLang="en-US" sz="1200" dirty="0">
                          <a:ea typeface="Meiryo UI" panose="020B0604030504040204" pitchFamily="50" charset="-128"/>
                        </a:rPr>
                        <a:t>○６年間の計画的・継続的な教育指導を展開し、生徒の個性や創</a:t>
                      </a:r>
                      <a:endParaRPr kumimoji="1" lang="en-US" altLang="ja-JP" sz="1200" dirty="0">
                        <a:ea typeface="Meiryo UI" panose="020B0604030504040204" pitchFamily="50" charset="-128"/>
                      </a:endParaRPr>
                    </a:p>
                    <a:p>
                      <a:r>
                        <a:rPr kumimoji="1" lang="ja-JP" altLang="en-US" sz="1200" dirty="0">
                          <a:ea typeface="Meiryo UI" panose="020B0604030504040204" pitchFamily="50" charset="-128"/>
                        </a:rPr>
                        <a:t>　　造性を伸ばすことが目的</a:t>
                      </a:r>
                      <a:endParaRPr kumimoji="1" lang="en-US" altLang="ja-JP" sz="1200" dirty="0">
                        <a:ea typeface="Meiryo UI" panose="020B0604030504040204" pitchFamily="50" charset="-128"/>
                      </a:endParaRPr>
                    </a:p>
                    <a:p>
                      <a:r>
                        <a:rPr kumimoji="1" lang="ja-JP" altLang="en-US" sz="1200" dirty="0">
                          <a:ea typeface="Meiryo UI" panose="020B0604030504040204" pitchFamily="50" charset="-128"/>
                        </a:rPr>
                        <a:t>○教育課程基準の特例を活用し、特色ある教育課程の編成が可能</a:t>
                      </a:r>
                      <a:endParaRPr kumimoji="1" lang="en-US" altLang="ja-JP" sz="1200" dirty="0">
                        <a:ea typeface="Meiryo UI" panose="020B0604030504040204" pitchFamily="50" charset="-128"/>
                      </a:endParaRPr>
                    </a:p>
                    <a:p>
                      <a:r>
                        <a:rPr kumimoji="1" lang="ja-JP" altLang="en-US" sz="1200" dirty="0">
                          <a:ea typeface="Meiryo UI" panose="020B0604030504040204" pitchFamily="50" charset="-128"/>
                        </a:rPr>
                        <a:t>○併設中学校から高等学校へは入学者選抜なしに進学が可能</a:t>
                      </a:r>
                      <a:endParaRPr kumimoji="1" lang="en-US" altLang="ja-JP" sz="1200" dirty="0">
                        <a:ea typeface="Meiryo UI" panose="020B0604030504040204" pitchFamily="50" charset="-128"/>
                      </a:endParaRPr>
                    </a:p>
                  </a:txBody>
                  <a:tcPr/>
                </a:tc>
                <a:extLst>
                  <a:ext uri="{0D108BD9-81ED-4DB2-BD59-A6C34878D82A}">
                    <a16:rowId xmlns:a16="http://schemas.microsoft.com/office/drawing/2014/main" val="10001"/>
                  </a:ext>
                </a:extLst>
              </a:tr>
            </a:tbl>
          </a:graphicData>
        </a:graphic>
      </p:graphicFrame>
      <p:graphicFrame>
        <p:nvGraphicFramePr>
          <p:cNvPr id="17" name="表 16"/>
          <p:cNvGraphicFramePr>
            <a:graphicFrameLocks noGrp="1"/>
          </p:cNvGraphicFramePr>
          <p:nvPr/>
        </p:nvGraphicFramePr>
        <p:xfrm>
          <a:off x="110153" y="5076967"/>
          <a:ext cx="8928000" cy="1704832"/>
        </p:xfrm>
        <a:graphic>
          <a:graphicData uri="http://schemas.openxmlformats.org/drawingml/2006/table">
            <a:tbl>
              <a:tblPr firstRow="1" bandRow="1">
                <a:tableStyleId>{69012ECD-51FC-41F1-AA8D-1B2483CD663E}</a:tableStyleId>
              </a:tblPr>
              <a:tblGrid>
                <a:gridCol w="8928000">
                  <a:extLst>
                    <a:ext uri="{9D8B030D-6E8A-4147-A177-3AD203B41FA5}">
                      <a16:colId xmlns:a16="http://schemas.microsoft.com/office/drawing/2014/main" val="20000"/>
                    </a:ext>
                  </a:extLst>
                </a:gridCol>
              </a:tblGrid>
              <a:tr h="285836">
                <a:tc>
                  <a:txBody>
                    <a:bodyPr/>
                    <a:lstStyle/>
                    <a:p>
                      <a:r>
                        <a:rPr kumimoji="1" lang="ja-JP" altLang="en-US" sz="1200" dirty="0">
                          <a:solidFill>
                            <a:schemeClr val="tx1"/>
                          </a:solidFill>
                          <a:ea typeface="Meiryo UI" panose="020B0604030504040204" pitchFamily="50" charset="-128"/>
                        </a:rPr>
                        <a:t>全国的な中高一貫教育校設置の流れ</a:t>
                      </a:r>
                    </a:p>
                  </a:txBody>
                  <a:tcPr>
                    <a:solidFill>
                      <a:schemeClr val="accent1">
                        <a:lumMod val="60000"/>
                        <a:lumOff val="40000"/>
                      </a:schemeClr>
                    </a:solidFill>
                  </a:tcPr>
                </a:tc>
                <a:extLst>
                  <a:ext uri="{0D108BD9-81ED-4DB2-BD59-A6C34878D82A}">
                    <a16:rowId xmlns:a16="http://schemas.microsoft.com/office/drawing/2014/main" val="10000"/>
                  </a:ext>
                </a:extLst>
              </a:tr>
              <a:tr h="1418996">
                <a:tc>
                  <a:txBody>
                    <a:bodyPr/>
                    <a:lstStyle/>
                    <a:p>
                      <a:endParaRPr kumimoji="1" lang="ja-JP" altLang="en-US" sz="1200" dirty="0">
                        <a:ea typeface="Meiryo UI" panose="020B0604030504040204" pitchFamily="50" charset="-128"/>
                      </a:endParaRPr>
                    </a:p>
                  </a:txBody>
                  <a:tcPr/>
                </a:tc>
                <a:extLst>
                  <a:ext uri="{0D108BD9-81ED-4DB2-BD59-A6C34878D82A}">
                    <a16:rowId xmlns:a16="http://schemas.microsoft.com/office/drawing/2014/main" val="10001"/>
                  </a:ext>
                </a:extLst>
              </a:tr>
            </a:tbl>
          </a:graphicData>
        </a:graphic>
      </p:graphicFrame>
      <p:grpSp>
        <p:nvGrpSpPr>
          <p:cNvPr id="18" name="グループ化 17"/>
          <p:cNvGrpSpPr/>
          <p:nvPr/>
        </p:nvGrpSpPr>
        <p:grpSpPr>
          <a:xfrm>
            <a:off x="157336" y="5384005"/>
            <a:ext cx="8834069" cy="1358585"/>
            <a:chOff x="303177" y="677439"/>
            <a:chExt cx="8808760" cy="3912897"/>
          </a:xfrm>
        </p:grpSpPr>
        <p:sp>
          <p:nvSpPr>
            <p:cNvPr id="19" name="右矢印 18"/>
            <p:cNvSpPr/>
            <p:nvPr/>
          </p:nvSpPr>
          <p:spPr>
            <a:xfrm>
              <a:off x="1465906" y="756248"/>
              <a:ext cx="7646031" cy="46631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ea typeface="Meiryo UI" panose="020B0604030504040204" pitchFamily="50" charset="-128"/>
              </a:endParaRPr>
            </a:p>
          </p:txBody>
        </p:sp>
        <p:sp>
          <p:nvSpPr>
            <p:cNvPr id="20" name="正方形/長方形 19"/>
            <p:cNvSpPr/>
            <p:nvPr/>
          </p:nvSpPr>
          <p:spPr>
            <a:xfrm>
              <a:off x="1995837" y="1284241"/>
              <a:ext cx="1007506" cy="5000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ea typeface="Meiryo UI" panose="020B0604030504040204" pitchFamily="50" charset="-128"/>
                </a:rPr>
                <a:t>公　立</a:t>
              </a:r>
              <a:endParaRPr kumimoji="1" lang="ja-JP" altLang="en-US" sz="1200" dirty="0">
                <a:ea typeface="Meiryo UI" panose="020B0604030504040204" pitchFamily="50" charset="-128"/>
              </a:endParaRPr>
            </a:p>
          </p:txBody>
        </p:sp>
        <p:sp>
          <p:nvSpPr>
            <p:cNvPr id="21" name="正方形/長方形 20"/>
            <p:cNvSpPr/>
            <p:nvPr/>
          </p:nvSpPr>
          <p:spPr>
            <a:xfrm>
              <a:off x="312702" y="677439"/>
              <a:ext cx="1129553" cy="599994"/>
            </a:xfrm>
            <a:prstGeom prst="rect">
              <a:avLst/>
            </a:prstGeom>
          </p:spPr>
          <p:style>
            <a:lnRef idx="2">
              <a:schemeClr val="accent6"/>
            </a:lnRef>
            <a:fillRef idx="1">
              <a:schemeClr val="lt1"/>
            </a:fillRef>
            <a:effectRef idx="0">
              <a:schemeClr val="accent6"/>
            </a:effectRef>
            <a:fontRef idx="minor">
              <a:schemeClr val="dk1"/>
            </a:fontRef>
          </p:style>
          <p:txBody>
            <a:bodyPr wrap="none" lIns="36000" rIns="36000" rtlCol="0" anchor="ctr"/>
            <a:lstStyle/>
            <a:p>
              <a:pPr algn="ctr"/>
              <a:r>
                <a:rPr kumimoji="1" lang="ja-JP" altLang="en-US" sz="1200" dirty="0">
                  <a:ea typeface="Meiryo UI" panose="020B0604030504040204" pitchFamily="50" charset="-128"/>
                </a:rPr>
                <a:t>私　立</a:t>
              </a:r>
              <a:endParaRPr kumimoji="1" lang="en-US" altLang="ja-JP" sz="1200" dirty="0">
                <a:ea typeface="Meiryo UI" panose="020B0604030504040204" pitchFamily="50" charset="-128"/>
              </a:endParaRPr>
            </a:p>
          </p:txBody>
        </p:sp>
        <p:sp>
          <p:nvSpPr>
            <p:cNvPr id="22" name="大かっこ 21"/>
            <p:cNvSpPr/>
            <p:nvPr/>
          </p:nvSpPr>
          <p:spPr>
            <a:xfrm>
              <a:off x="303177" y="1353255"/>
              <a:ext cx="1642890" cy="807135"/>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000" dirty="0">
                  <a:ea typeface="Meiryo UI" panose="020B0604030504040204" pitchFamily="50" charset="-128"/>
                </a:rPr>
                <a:t>従来から、同一の学校法人が中学校・高等学校も設置</a:t>
              </a:r>
            </a:p>
          </p:txBody>
        </p:sp>
        <p:sp>
          <p:nvSpPr>
            <p:cNvPr id="23" name="右矢印 22"/>
            <p:cNvSpPr/>
            <p:nvPr/>
          </p:nvSpPr>
          <p:spPr>
            <a:xfrm>
              <a:off x="3042959" y="1356239"/>
              <a:ext cx="6048000" cy="46658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ea typeface="Meiryo UI" panose="020B0604030504040204" pitchFamily="50" charset="-128"/>
              </a:endParaRPr>
            </a:p>
          </p:txBody>
        </p:sp>
        <p:sp>
          <p:nvSpPr>
            <p:cNvPr id="24" name="テキスト ボックス 23"/>
            <p:cNvSpPr txBox="1"/>
            <p:nvPr/>
          </p:nvSpPr>
          <p:spPr>
            <a:xfrm>
              <a:off x="2943937" y="958047"/>
              <a:ext cx="659480" cy="709148"/>
            </a:xfrm>
            <a:prstGeom prst="rect">
              <a:avLst/>
            </a:prstGeom>
            <a:noFill/>
          </p:spPr>
          <p:txBody>
            <a:bodyPr wrap="square" rtlCol="0">
              <a:spAutoFit/>
            </a:bodyPr>
            <a:lstStyle/>
            <a:p>
              <a:r>
                <a:rPr kumimoji="1" lang="en-US" altLang="ja-JP" sz="1000" dirty="0">
                  <a:ea typeface="Meiryo UI" panose="020B0604030504040204" pitchFamily="50" charset="-128"/>
                </a:rPr>
                <a:t>1999</a:t>
              </a:r>
              <a:r>
                <a:rPr kumimoji="1" lang="ja-JP" altLang="en-US" sz="1000" dirty="0">
                  <a:ea typeface="Meiryo UI" panose="020B0604030504040204" pitchFamily="50" charset="-128"/>
                </a:rPr>
                <a:t>年</a:t>
              </a:r>
            </a:p>
          </p:txBody>
        </p:sp>
        <p:sp>
          <p:nvSpPr>
            <p:cNvPr id="25" name="大かっこ 24"/>
            <p:cNvSpPr/>
            <p:nvPr/>
          </p:nvSpPr>
          <p:spPr>
            <a:xfrm>
              <a:off x="2043326" y="1822822"/>
              <a:ext cx="1370178" cy="843382"/>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000" dirty="0">
                  <a:ea typeface="Meiryo UI" panose="020B0604030504040204" pitchFamily="50" charset="-128"/>
                </a:rPr>
                <a:t>学校教育法等の改正</a:t>
              </a:r>
              <a:endParaRPr lang="en-US" altLang="ja-JP" sz="1000" dirty="0">
                <a:ea typeface="Meiryo UI" panose="020B0604030504040204" pitchFamily="50" charset="-128"/>
              </a:endParaRPr>
            </a:p>
            <a:p>
              <a:pPr algn="ctr"/>
              <a:r>
                <a:rPr lang="ja-JP" altLang="en-US" sz="1000" dirty="0">
                  <a:ea typeface="Meiryo UI" panose="020B0604030504040204" pitchFamily="50" charset="-128"/>
                </a:rPr>
                <a:t>により設置可能に</a:t>
              </a:r>
              <a:endParaRPr kumimoji="1" lang="ja-JP" altLang="en-US" sz="1000" dirty="0">
                <a:ea typeface="Meiryo UI" panose="020B0604030504040204" pitchFamily="50" charset="-128"/>
              </a:endParaRPr>
            </a:p>
          </p:txBody>
        </p:sp>
        <p:sp>
          <p:nvSpPr>
            <p:cNvPr id="26" name="テキスト ボックス 25"/>
            <p:cNvSpPr txBox="1"/>
            <p:nvPr/>
          </p:nvSpPr>
          <p:spPr>
            <a:xfrm>
              <a:off x="4457563" y="1722260"/>
              <a:ext cx="1169894" cy="709148"/>
            </a:xfrm>
            <a:prstGeom prst="rect">
              <a:avLst/>
            </a:prstGeom>
            <a:noFill/>
          </p:spPr>
          <p:txBody>
            <a:bodyPr wrap="square" rtlCol="0">
              <a:spAutoFit/>
            </a:bodyPr>
            <a:lstStyle/>
            <a:p>
              <a:r>
                <a:rPr lang="en-US" altLang="ja-JP" sz="1000" dirty="0">
                  <a:ea typeface="Meiryo UI" panose="020B0604030504040204" pitchFamily="50" charset="-128"/>
                </a:rPr>
                <a:t>2008</a:t>
              </a:r>
              <a:r>
                <a:rPr lang="ja-JP" altLang="en-US" sz="1000" dirty="0">
                  <a:ea typeface="Meiryo UI" panose="020B0604030504040204" pitchFamily="50" charset="-128"/>
                </a:rPr>
                <a:t>年</a:t>
              </a:r>
              <a:r>
                <a:rPr kumimoji="1" lang="en-US" altLang="ja-JP" sz="1000" dirty="0">
                  <a:ea typeface="Meiryo UI" panose="020B0604030504040204" pitchFamily="50" charset="-128"/>
                </a:rPr>
                <a:t>4</a:t>
              </a:r>
              <a:r>
                <a:rPr kumimoji="1" lang="ja-JP" altLang="en-US" sz="1000" dirty="0">
                  <a:ea typeface="Meiryo UI" panose="020B0604030504040204" pitchFamily="50" charset="-128"/>
                </a:rPr>
                <a:t>月</a:t>
              </a:r>
            </a:p>
          </p:txBody>
        </p:sp>
        <p:sp>
          <p:nvSpPr>
            <p:cNvPr id="27" name="上矢印吹き出し 26"/>
            <p:cNvSpPr/>
            <p:nvPr/>
          </p:nvSpPr>
          <p:spPr>
            <a:xfrm>
              <a:off x="3638149" y="2749114"/>
              <a:ext cx="2267059" cy="1841222"/>
            </a:xfrm>
            <a:prstGeom prst="upArrowCallout">
              <a:avLst>
                <a:gd name="adj1" fmla="val 12448"/>
                <a:gd name="adj2" fmla="val 19979"/>
                <a:gd name="adj3" fmla="val 25000"/>
                <a:gd name="adj4" fmla="val 65498"/>
              </a:avLst>
            </a:prstGeom>
          </p:spPr>
          <p:style>
            <a:lnRef idx="2">
              <a:schemeClr val="accent5"/>
            </a:lnRef>
            <a:fillRef idx="1">
              <a:schemeClr val="lt1"/>
            </a:fillRef>
            <a:effectRef idx="0">
              <a:schemeClr val="accent5"/>
            </a:effectRef>
            <a:fontRef idx="minor">
              <a:schemeClr val="dk1"/>
            </a:fontRef>
          </p:style>
          <p:txBody>
            <a:bodyPr wrap="none" lIns="36000" tIns="36000" rIns="36000" bIns="36000" rtlCol="0" anchor="ctr"/>
            <a:lstStyle/>
            <a:p>
              <a:pPr algn="ctr"/>
              <a:r>
                <a:rPr lang="ja-JP" altLang="en-US" sz="1200" dirty="0">
                  <a:solidFill>
                    <a:schemeClr val="tx1"/>
                  </a:solidFill>
                  <a:ea typeface="Meiryo UI" panose="020B0604030504040204" pitchFamily="50" charset="-128"/>
                </a:rPr>
                <a:t>府立咲くやこの花中学校・高等学校</a:t>
              </a:r>
              <a:endParaRPr lang="en-US" altLang="ja-JP" sz="1200" dirty="0">
                <a:solidFill>
                  <a:schemeClr val="tx1"/>
                </a:solidFill>
                <a:ea typeface="Meiryo UI" panose="020B0604030504040204" pitchFamily="50" charset="-128"/>
              </a:endParaRPr>
            </a:p>
            <a:p>
              <a:pPr algn="ctr"/>
              <a:r>
                <a:rPr lang="ja-JP" altLang="en-US" sz="1200" dirty="0">
                  <a:ea typeface="Meiryo UI" panose="020B0604030504040204" pitchFamily="50" charset="-128"/>
                </a:rPr>
                <a:t>開校</a:t>
              </a:r>
              <a:r>
                <a:rPr kumimoji="1" lang="ja-JP" altLang="en-US" sz="1200" dirty="0">
                  <a:ea typeface="Meiryo UI" panose="020B0604030504040204" pitchFamily="50" charset="-128"/>
                </a:rPr>
                <a:t>（大阪府内初）</a:t>
              </a:r>
            </a:p>
          </p:txBody>
        </p:sp>
        <p:sp>
          <p:nvSpPr>
            <p:cNvPr id="28" name="フローチャート: 結合子 25"/>
            <p:cNvSpPr/>
            <p:nvPr/>
          </p:nvSpPr>
          <p:spPr>
            <a:xfrm>
              <a:off x="4669432" y="2310336"/>
              <a:ext cx="223489" cy="398561"/>
            </a:xfrm>
            <a:prstGeom prst="flowChartConnector">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1200" dirty="0">
                <a:ea typeface="Meiryo UI" panose="020B0604030504040204" pitchFamily="50" charset="-128"/>
              </a:endParaRPr>
            </a:p>
          </p:txBody>
        </p:sp>
        <p:sp>
          <p:nvSpPr>
            <p:cNvPr id="29" name="フローチャート: 結合子 26"/>
            <p:cNvSpPr/>
            <p:nvPr/>
          </p:nvSpPr>
          <p:spPr>
            <a:xfrm>
              <a:off x="6512990" y="2302044"/>
              <a:ext cx="223489" cy="367968"/>
            </a:xfrm>
            <a:prstGeom prst="flowChartConnector">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1200" dirty="0">
                <a:ea typeface="Meiryo UI" panose="020B0604030504040204" pitchFamily="50" charset="-128"/>
              </a:endParaRPr>
            </a:p>
          </p:txBody>
        </p:sp>
        <p:sp>
          <p:nvSpPr>
            <p:cNvPr id="30" name="テキスト ボックス 29"/>
            <p:cNvSpPr txBox="1"/>
            <p:nvPr/>
          </p:nvSpPr>
          <p:spPr>
            <a:xfrm>
              <a:off x="6282799" y="1731007"/>
              <a:ext cx="834813" cy="709148"/>
            </a:xfrm>
            <a:prstGeom prst="rect">
              <a:avLst/>
            </a:prstGeom>
            <a:noFill/>
          </p:spPr>
          <p:txBody>
            <a:bodyPr wrap="square" rtlCol="0">
              <a:spAutoFit/>
            </a:bodyPr>
            <a:lstStyle/>
            <a:p>
              <a:r>
                <a:rPr lang="en-US" altLang="ja-JP" sz="1000" dirty="0">
                  <a:ea typeface="Meiryo UI" panose="020B0604030504040204" pitchFamily="50" charset="-128"/>
                </a:rPr>
                <a:t>2017</a:t>
              </a:r>
              <a:r>
                <a:rPr lang="ja-JP" altLang="en-US" sz="1000" dirty="0">
                  <a:ea typeface="Meiryo UI" panose="020B0604030504040204" pitchFamily="50" charset="-128"/>
                </a:rPr>
                <a:t>年</a:t>
              </a:r>
              <a:r>
                <a:rPr lang="en-US" altLang="ja-JP" sz="1000" dirty="0">
                  <a:ea typeface="Meiryo UI" panose="020B0604030504040204" pitchFamily="50" charset="-128"/>
                </a:rPr>
                <a:t>4</a:t>
              </a:r>
              <a:r>
                <a:rPr lang="ja-JP" altLang="en-US" sz="1000" dirty="0">
                  <a:ea typeface="Meiryo UI" panose="020B0604030504040204" pitchFamily="50" charset="-128"/>
                </a:rPr>
                <a:t>月</a:t>
              </a:r>
              <a:endParaRPr kumimoji="1" lang="ja-JP" altLang="en-US" sz="1000" dirty="0">
                <a:ea typeface="Meiryo UI" panose="020B0604030504040204" pitchFamily="50" charset="-128"/>
              </a:endParaRPr>
            </a:p>
          </p:txBody>
        </p:sp>
        <p:sp>
          <p:nvSpPr>
            <p:cNvPr id="31" name="上矢印吹き出し 30"/>
            <p:cNvSpPr/>
            <p:nvPr/>
          </p:nvSpPr>
          <p:spPr>
            <a:xfrm>
              <a:off x="5938083" y="2740583"/>
              <a:ext cx="1359984" cy="1849027"/>
            </a:xfrm>
            <a:prstGeom prst="upArrowCallout">
              <a:avLst>
                <a:gd name="adj1" fmla="val 12448"/>
                <a:gd name="adj2" fmla="val 19979"/>
                <a:gd name="adj3" fmla="val 25000"/>
                <a:gd name="adj4" fmla="val 66976"/>
              </a:avLst>
            </a:prstGeom>
          </p:spPr>
          <p:style>
            <a:lnRef idx="2">
              <a:schemeClr val="accent5"/>
            </a:lnRef>
            <a:fillRef idx="1">
              <a:schemeClr val="lt1"/>
            </a:fillRef>
            <a:effectRef idx="0">
              <a:schemeClr val="accent5"/>
            </a:effectRef>
            <a:fontRef idx="minor">
              <a:schemeClr val="dk1"/>
            </a:fontRef>
          </p:style>
          <p:txBody>
            <a:bodyPr wrap="none" lIns="36000" tIns="36000" rIns="36000" bIns="36000" rtlCol="0" anchor="ctr"/>
            <a:lstStyle/>
            <a:p>
              <a:pPr algn="ctr"/>
              <a:r>
                <a:rPr lang="ja-JP" altLang="en-US" sz="1200" dirty="0">
                  <a:ea typeface="Meiryo UI" panose="020B0604030504040204" pitchFamily="50" charset="-128"/>
                </a:rPr>
                <a:t>府立富田林中学校</a:t>
              </a:r>
              <a:endParaRPr lang="en-US" altLang="ja-JP" sz="1200" dirty="0">
                <a:ea typeface="Meiryo UI" panose="020B0604030504040204" pitchFamily="50" charset="-128"/>
              </a:endParaRPr>
            </a:p>
            <a:p>
              <a:pPr algn="ctr"/>
              <a:r>
                <a:rPr lang="ja-JP" altLang="en-US" sz="1200" dirty="0">
                  <a:ea typeface="Meiryo UI" panose="020B0604030504040204" pitchFamily="50" charset="-128"/>
                </a:rPr>
                <a:t>・高等学校開校</a:t>
              </a:r>
              <a:endParaRPr kumimoji="1" lang="ja-JP" altLang="en-US" sz="1200" dirty="0">
                <a:ea typeface="Meiryo UI" panose="020B0604030504040204" pitchFamily="50" charset="-128"/>
              </a:endParaRPr>
            </a:p>
          </p:txBody>
        </p:sp>
        <p:sp>
          <p:nvSpPr>
            <p:cNvPr id="33" name="テキスト ボックス 32"/>
            <p:cNvSpPr txBox="1"/>
            <p:nvPr/>
          </p:nvSpPr>
          <p:spPr>
            <a:xfrm>
              <a:off x="7737112" y="1774272"/>
              <a:ext cx="767166" cy="709148"/>
            </a:xfrm>
            <a:prstGeom prst="rect">
              <a:avLst/>
            </a:prstGeom>
            <a:noFill/>
          </p:spPr>
          <p:txBody>
            <a:bodyPr wrap="square" rtlCol="0">
              <a:spAutoFit/>
            </a:bodyPr>
            <a:lstStyle/>
            <a:p>
              <a:r>
                <a:rPr lang="en-US" altLang="ja-JP" sz="1000" dirty="0">
                  <a:ea typeface="Meiryo UI" panose="020B0604030504040204" pitchFamily="50" charset="-128"/>
                </a:rPr>
                <a:t>2019</a:t>
              </a:r>
              <a:r>
                <a:rPr lang="ja-JP" altLang="en-US" sz="1000" dirty="0">
                  <a:ea typeface="Meiryo UI" panose="020B0604030504040204" pitchFamily="50" charset="-128"/>
                </a:rPr>
                <a:t>年</a:t>
              </a:r>
              <a:r>
                <a:rPr lang="en-US" altLang="ja-JP" sz="1000" dirty="0">
                  <a:ea typeface="Meiryo UI" panose="020B0604030504040204" pitchFamily="50" charset="-128"/>
                </a:rPr>
                <a:t>4</a:t>
              </a:r>
              <a:r>
                <a:rPr lang="ja-JP" altLang="en-US" sz="1000" dirty="0">
                  <a:ea typeface="Meiryo UI" panose="020B0604030504040204" pitchFamily="50" charset="-128"/>
                </a:rPr>
                <a:t>月</a:t>
              </a:r>
              <a:endParaRPr kumimoji="1" lang="ja-JP" altLang="en-US" sz="1000" dirty="0">
                <a:ea typeface="Meiryo UI" panose="020B0604030504040204" pitchFamily="50" charset="-128"/>
              </a:endParaRPr>
            </a:p>
          </p:txBody>
        </p:sp>
        <p:sp>
          <p:nvSpPr>
            <p:cNvPr id="34" name="上矢印吹き出し 33"/>
            <p:cNvSpPr/>
            <p:nvPr/>
          </p:nvSpPr>
          <p:spPr>
            <a:xfrm>
              <a:off x="7336059" y="2764096"/>
              <a:ext cx="1586119" cy="1802003"/>
            </a:xfrm>
            <a:prstGeom prst="upArrowCallout">
              <a:avLst>
                <a:gd name="adj1" fmla="val 15224"/>
                <a:gd name="adj2" fmla="val 19979"/>
                <a:gd name="adj3" fmla="val 25000"/>
                <a:gd name="adj4" fmla="val 69291"/>
              </a:avLst>
            </a:prstGeom>
          </p:spPr>
          <p:style>
            <a:lnRef idx="1">
              <a:schemeClr val="accent1"/>
            </a:lnRef>
            <a:fillRef idx="2">
              <a:schemeClr val="accent1"/>
            </a:fillRef>
            <a:effectRef idx="1">
              <a:schemeClr val="accent1"/>
            </a:effectRef>
            <a:fontRef idx="minor">
              <a:schemeClr val="dk1"/>
            </a:fontRef>
          </p:style>
          <p:txBody>
            <a:bodyPr wrap="none" lIns="36000" tIns="36000" rIns="36000" bIns="36000" rtlCol="0" anchor="ctr"/>
            <a:lstStyle/>
            <a:p>
              <a:pPr algn="ctr"/>
              <a:r>
                <a:rPr lang="ja-JP" altLang="en-US" sz="1200" b="1" u="sng" dirty="0">
                  <a:ea typeface="Meiryo UI" panose="020B0604030504040204" pitchFamily="50" charset="-128"/>
                </a:rPr>
                <a:t>新中高一貫教育校開校</a:t>
              </a:r>
              <a:endParaRPr lang="en-US" altLang="ja-JP" sz="1200" b="1" u="sng" dirty="0">
                <a:ea typeface="Meiryo UI" panose="020B0604030504040204" pitchFamily="50" charset="-128"/>
              </a:endParaRPr>
            </a:p>
            <a:p>
              <a:pPr algn="ctr"/>
              <a:r>
                <a:rPr kumimoji="1" lang="ja-JP" altLang="en-US" sz="1200" b="1" u="sng" dirty="0">
                  <a:ea typeface="Meiryo UI" panose="020B0604030504040204" pitchFamily="50" charset="-128"/>
                </a:rPr>
                <a:t>（公設民営では初）</a:t>
              </a:r>
            </a:p>
          </p:txBody>
        </p:sp>
        <p:sp>
          <p:nvSpPr>
            <p:cNvPr id="32" name="星 5 31"/>
            <p:cNvSpPr/>
            <p:nvPr/>
          </p:nvSpPr>
          <p:spPr>
            <a:xfrm>
              <a:off x="7913529" y="2281664"/>
              <a:ext cx="388766" cy="384537"/>
            </a:xfrm>
            <a:prstGeom prst="star5">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1200" dirty="0">
                <a:ea typeface="Meiryo UI" panose="020B0604030504040204" pitchFamily="50" charset="-128"/>
              </a:endParaRPr>
            </a:p>
          </p:txBody>
        </p:sp>
      </p:grpSp>
      <p:sp>
        <p:nvSpPr>
          <p:cNvPr id="36" name="正方形/長方形 35"/>
          <p:cNvSpPr/>
          <p:nvPr/>
        </p:nvSpPr>
        <p:spPr>
          <a:xfrm>
            <a:off x="3463966" y="5912858"/>
            <a:ext cx="900000" cy="216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ea typeface="Meiryo UI" panose="020B0604030504040204" pitchFamily="50" charset="-128"/>
              </a:rPr>
              <a:t>大阪府</a:t>
            </a:r>
            <a:endParaRPr kumimoji="1" lang="ja-JP" altLang="en-US" sz="1200" dirty="0">
              <a:ea typeface="Meiryo UI" panose="020B0604030504040204" pitchFamily="50" charset="-128"/>
            </a:endParaRPr>
          </a:p>
        </p:txBody>
      </p:sp>
      <p:sp>
        <p:nvSpPr>
          <p:cNvPr id="3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168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7552699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67880" y="717326"/>
            <a:ext cx="2088000" cy="294604"/>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ja-JP" altLang="en-US" sz="1350" b="1" dirty="0">
                <a:ea typeface="Meiryo UI" panose="020B0604030504040204" pitchFamily="50" charset="-128"/>
              </a:rPr>
              <a:t>（３）国際バカロレア</a:t>
            </a:r>
          </a:p>
        </p:txBody>
      </p:sp>
      <p:graphicFrame>
        <p:nvGraphicFramePr>
          <p:cNvPr id="36" name="表 35"/>
          <p:cNvGraphicFramePr>
            <a:graphicFrameLocks noGrp="1"/>
          </p:cNvGraphicFramePr>
          <p:nvPr/>
        </p:nvGraphicFramePr>
        <p:xfrm>
          <a:off x="67880" y="1045604"/>
          <a:ext cx="8979347" cy="3265293"/>
        </p:xfrm>
        <a:graphic>
          <a:graphicData uri="http://schemas.openxmlformats.org/drawingml/2006/table">
            <a:tbl>
              <a:tblPr firstRow="1" bandRow="1">
                <a:tableStyleId>{69012ECD-51FC-41F1-AA8D-1B2483CD663E}</a:tableStyleId>
              </a:tblPr>
              <a:tblGrid>
                <a:gridCol w="8979347">
                  <a:extLst>
                    <a:ext uri="{9D8B030D-6E8A-4147-A177-3AD203B41FA5}">
                      <a16:colId xmlns:a16="http://schemas.microsoft.com/office/drawing/2014/main" val="20000"/>
                    </a:ext>
                  </a:extLst>
                </a:gridCol>
              </a:tblGrid>
              <a:tr h="268723">
                <a:tc>
                  <a:txBody>
                    <a:bodyPr/>
                    <a:lstStyle/>
                    <a:p>
                      <a:r>
                        <a:rPr kumimoji="1" lang="ja-JP" altLang="en-US" sz="1200" dirty="0">
                          <a:solidFill>
                            <a:schemeClr val="tx1"/>
                          </a:solidFill>
                          <a:ea typeface="Meiryo UI" panose="020B0604030504040204" pitchFamily="50" charset="-128"/>
                        </a:rPr>
                        <a:t>国際バカロレアの認定校の状況</a:t>
                      </a:r>
                    </a:p>
                  </a:txBody>
                  <a:tcPr>
                    <a:solidFill>
                      <a:schemeClr val="accent1">
                        <a:lumMod val="60000"/>
                        <a:lumOff val="40000"/>
                      </a:schemeClr>
                    </a:solidFill>
                  </a:tcPr>
                </a:tc>
                <a:extLst>
                  <a:ext uri="{0D108BD9-81ED-4DB2-BD59-A6C34878D82A}">
                    <a16:rowId xmlns:a16="http://schemas.microsoft.com/office/drawing/2014/main" val="10000"/>
                  </a:ext>
                </a:extLst>
              </a:tr>
              <a:tr h="2990973">
                <a:tc>
                  <a:txBody>
                    <a:bodyPr/>
                    <a:lstStyle/>
                    <a:p>
                      <a:r>
                        <a:rPr kumimoji="1" lang="ja-JP" altLang="en-US" sz="1200" baseline="0" dirty="0">
                          <a:solidFill>
                            <a:schemeClr val="tx1"/>
                          </a:solidFill>
                          <a:ea typeface="Meiryo UI" panose="020B0604030504040204" pitchFamily="50" charset="-128"/>
                        </a:rPr>
                        <a:t>○水都国際中学校・高等学校では、</a:t>
                      </a:r>
                      <a:r>
                        <a:rPr kumimoji="1" lang="en-US" altLang="ja-JP" sz="1200" baseline="0" dirty="0">
                          <a:solidFill>
                            <a:schemeClr val="tx1"/>
                          </a:solidFill>
                          <a:ea typeface="Meiryo UI" panose="020B0604030504040204" pitchFamily="50" charset="-128"/>
                        </a:rPr>
                        <a:t>2020</a:t>
                      </a:r>
                      <a:r>
                        <a:rPr kumimoji="1" lang="ja-JP" altLang="en-US" sz="1200" baseline="0" dirty="0">
                          <a:solidFill>
                            <a:schemeClr val="tx1"/>
                          </a:solidFill>
                          <a:ea typeface="Meiryo UI" panose="020B0604030504040204" pitchFamily="50" charset="-128"/>
                        </a:rPr>
                        <a:t>年から国際バカロレアのデュアルランゲージＤＰ（日本語ディプロマ・プログラム）を実施。</a:t>
                      </a:r>
                      <a:endParaRPr kumimoji="1" lang="en-US" altLang="ja-JP" sz="1200" baseline="0" dirty="0">
                        <a:solidFill>
                          <a:schemeClr val="tx1"/>
                        </a:solidFill>
                        <a:ea typeface="Meiryo UI" panose="020B0604030504040204" pitchFamily="50" charset="-128"/>
                      </a:endParaRPr>
                    </a:p>
                    <a:p>
                      <a:r>
                        <a:rPr kumimoji="1" lang="ja-JP" altLang="en-US" sz="1200" baseline="0" dirty="0">
                          <a:solidFill>
                            <a:schemeClr val="tx1"/>
                          </a:solidFill>
                          <a:ea typeface="Meiryo UI" panose="020B0604030504040204" pitchFamily="50" charset="-128"/>
                        </a:rPr>
                        <a:t>○ＤＰでの国際バカロレア認定校は、国公立学校では現在全国で</a:t>
                      </a:r>
                      <a:r>
                        <a:rPr kumimoji="1" lang="en-US" altLang="ja-JP" sz="1200" baseline="0" dirty="0">
                          <a:solidFill>
                            <a:schemeClr val="tx1"/>
                          </a:solidFill>
                          <a:ea typeface="Meiryo UI" panose="020B0604030504040204" pitchFamily="50" charset="-128"/>
                        </a:rPr>
                        <a:t>13</a:t>
                      </a:r>
                      <a:r>
                        <a:rPr kumimoji="1" lang="ja-JP" altLang="en-US" sz="1200" baseline="0" dirty="0">
                          <a:solidFill>
                            <a:schemeClr val="tx1"/>
                          </a:solidFill>
                          <a:ea typeface="Meiryo UI" panose="020B0604030504040204" pitchFamily="50" charset="-128"/>
                        </a:rPr>
                        <a:t>校。</a:t>
                      </a:r>
                      <a:endParaRPr kumimoji="1" lang="en-US" altLang="ja-JP" sz="1200" baseline="0" dirty="0">
                        <a:solidFill>
                          <a:schemeClr val="tx1"/>
                        </a:solidFill>
                        <a:ea typeface="Meiryo UI" panose="020B0604030504040204" pitchFamily="50" charset="-128"/>
                      </a:endParaRPr>
                    </a:p>
                    <a:p>
                      <a:r>
                        <a:rPr kumimoji="1" lang="ja-JP" altLang="en-US" sz="1200" baseline="0" dirty="0">
                          <a:solidFill>
                            <a:schemeClr val="tx1"/>
                          </a:solidFill>
                          <a:ea typeface="Meiryo UI" panose="020B0604030504040204" pitchFamily="50" charset="-128"/>
                        </a:rPr>
                        <a:t>　　本校は、大阪府内の１条校として、公立では初、私立を含めても２校目の国際バカロレア（</a:t>
                      </a:r>
                      <a:r>
                        <a:rPr kumimoji="1" lang="en-US" altLang="ja-JP" sz="1200" baseline="0" dirty="0">
                          <a:solidFill>
                            <a:schemeClr val="tx1"/>
                          </a:solidFill>
                          <a:ea typeface="Meiryo UI" panose="020B0604030504040204" pitchFamily="50" charset="-128"/>
                        </a:rPr>
                        <a:t>DP</a:t>
                      </a:r>
                      <a:r>
                        <a:rPr kumimoji="1" lang="ja-JP" altLang="en-US" sz="1200" baseline="0" dirty="0">
                          <a:solidFill>
                            <a:schemeClr val="tx1"/>
                          </a:solidFill>
                          <a:ea typeface="Meiryo UI" panose="020B0604030504040204" pitchFamily="50" charset="-128"/>
                        </a:rPr>
                        <a:t>）認定校。</a:t>
                      </a:r>
                      <a:endParaRPr kumimoji="1" lang="en-US" altLang="ja-JP" sz="1200" baseline="0" dirty="0">
                        <a:solidFill>
                          <a:schemeClr val="tx1"/>
                        </a:solidFill>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ea typeface="Meiryo UI" panose="020B0604030504040204" pitchFamily="50" charset="-128"/>
                        </a:rPr>
                        <a:t>＜</a:t>
                      </a:r>
                      <a:r>
                        <a:rPr lang="ja-JP" altLang="en-US" sz="1200" b="1" dirty="0">
                          <a:ea typeface="Meiryo UI" panose="020B0604030504040204" pitchFamily="50" charset="-128"/>
                        </a:rPr>
                        <a:t>国際バカロレアの経過</a:t>
                      </a:r>
                      <a:r>
                        <a:rPr kumimoji="1" lang="ja-JP" altLang="en-US" sz="1200" baseline="0" dirty="0">
                          <a:ea typeface="Meiryo UI" panose="020B0604030504040204" pitchFamily="50" charset="-128"/>
                        </a:rPr>
                        <a:t>＞　</a:t>
                      </a:r>
                      <a:endParaRPr kumimoji="1" lang="en-US" altLang="ja-JP" sz="1200" baseline="0" dirty="0">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ea typeface="Meiryo UI" panose="020B0604030504040204" pitchFamily="50" charset="-128"/>
                        </a:rPr>
                        <a:t>　　　　　　　　　　　　　　　　　　　　　　　　　　　　　　</a:t>
                      </a:r>
                      <a:endParaRPr kumimoji="1" lang="en-US" altLang="ja-JP" sz="1200" baseline="0" dirty="0">
                        <a:ea typeface="Meiryo UI" panose="020B0604030504040204" pitchFamily="50" charset="-128"/>
                      </a:endParaRPr>
                    </a:p>
                    <a:p>
                      <a:endParaRPr kumimoji="1" lang="en-US" altLang="ja-JP" sz="1200" baseline="0" dirty="0">
                        <a:ea typeface="Meiryo UI" panose="020B0604030504040204" pitchFamily="50" charset="-128"/>
                      </a:endParaRPr>
                    </a:p>
                    <a:p>
                      <a:endParaRPr kumimoji="1" lang="en-US" altLang="ja-JP" sz="1200" baseline="0" dirty="0">
                        <a:ea typeface="Meiryo UI" panose="020B0604030504040204" pitchFamily="50" charset="-128"/>
                      </a:endParaRPr>
                    </a:p>
                    <a:p>
                      <a:endParaRPr kumimoji="1" lang="en-US" altLang="ja-JP" sz="1200" baseline="0" dirty="0">
                        <a:ea typeface="Meiryo UI" panose="020B0604030504040204" pitchFamily="50" charset="-128"/>
                      </a:endParaRPr>
                    </a:p>
                    <a:p>
                      <a:r>
                        <a:rPr kumimoji="1" lang="ja-JP" altLang="en-US" sz="1200" baseline="0" dirty="0">
                          <a:ea typeface="Meiryo UI" panose="020B0604030504040204" pitchFamily="50" charset="-128"/>
                        </a:rPr>
                        <a:t>＜</a:t>
                      </a:r>
                      <a:r>
                        <a:rPr lang="ja-JP" altLang="en-US" sz="1200" b="1" dirty="0">
                          <a:ea typeface="Meiryo UI" panose="020B0604030504040204" pitchFamily="50" charset="-128"/>
                        </a:rPr>
                        <a:t>国際バカロレア認定校</a:t>
                      </a:r>
                      <a:r>
                        <a:rPr kumimoji="1" lang="ja-JP" altLang="en-US" sz="1200" baseline="0" dirty="0">
                          <a:ea typeface="Meiryo UI" panose="020B0604030504040204" pitchFamily="50" charset="-128"/>
                        </a:rPr>
                        <a:t>＞　　　　　　　　　　　　　　　　　　　　　　　　　　　　　　</a:t>
                      </a:r>
                      <a:endParaRPr kumimoji="1" lang="en-US" altLang="ja-JP" sz="1200" dirty="0">
                        <a:ea typeface="Meiryo UI" panose="020B0604030504040204" pitchFamily="50" charset="-128"/>
                      </a:endParaRPr>
                    </a:p>
                    <a:p>
                      <a:endParaRPr kumimoji="1" lang="en-US" altLang="ja-JP" sz="1200" dirty="0">
                        <a:ea typeface="Meiryo UI" panose="020B0604030504040204" pitchFamily="50" charset="-128"/>
                      </a:endParaRPr>
                    </a:p>
                    <a:p>
                      <a:endParaRPr kumimoji="1" lang="en-US" altLang="ja-JP" sz="1200" dirty="0">
                        <a:ea typeface="Meiryo UI" panose="020B0604030504040204" pitchFamily="50" charset="-128"/>
                      </a:endParaRPr>
                    </a:p>
                    <a:p>
                      <a:endParaRPr kumimoji="1" lang="en-US" altLang="ja-JP" sz="1200" dirty="0">
                        <a:ea typeface="Meiryo UI" panose="020B0604030504040204" pitchFamily="50" charset="-128"/>
                      </a:endParaRPr>
                    </a:p>
                  </a:txBody>
                  <a:tcPr/>
                </a:tc>
                <a:extLst>
                  <a:ext uri="{0D108BD9-81ED-4DB2-BD59-A6C34878D82A}">
                    <a16:rowId xmlns:a16="http://schemas.microsoft.com/office/drawing/2014/main" val="10001"/>
                  </a:ext>
                </a:extLst>
              </a:tr>
            </a:tbl>
          </a:graphicData>
        </a:graphic>
      </p:graphicFrame>
      <p:graphicFrame>
        <p:nvGraphicFramePr>
          <p:cNvPr id="4" name="表 3"/>
          <p:cNvGraphicFramePr>
            <a:graphicFrameLocks noGrp="1"/>
          </p:cNvGraphicFramePr>
          <p:nvPr/>
        </p:nvGraphicFramePr>
        <p:xfrm>
          <a:off x="358801" y="3050572"/>
          <a:ext cx="8514743" cy="1219200"/>
        </p:xfrm>
        <a:graphic>
          <a:graphicData uri="http://schemas.openxmlformats.org/drawingml/2006/table">
            <a:tbl>
              <a:tblPr firstRow="1" bandRow="1">
                <a:tableStyleId>{616DA210-FB5B-4158-B5E0-FEB733F419BA}</a:tableStyleId>
              </a:tblPr>
              <a:tblGrid>
                <a:gridCol w="2022116">
                  <a:extLst>
                    <a:ext uri="{9D8B030D-6E8A-4147-A177-3AD203B41FA5}">
                      <a16:colId xmlns:a16="http://schemas.microsoft.com/office/drawing/2014/main" val="20000"/>
                    </a:ext>
                  </a:extLst>
                </a:gridCol>
                <a:gridCol w="648033">
                  <a:extLst>
                    <a:ext uri="{9D8B030D-6E8A-4147-A177-3AD203B41FA5}">
                      <a16:colId xmlns:a16="http://schemas.microsoft.com/office/drawing/2014/main" val="20001"/>
                    </a:ext>
                  </a:extLst>
                </a:gridCol>
                <a:gridCol w="1857375">
                  <a:extLst>
                    <a:ext uri="{9D8B030D-6E8A-4147-A177-3AD203B41FA5}">
                      <a16:colId xmlns:a16="http://schemas.microsoft.com/office/drawing/2014/main" val="20002"/>
                    </a:ext>
                  </a:extLst>
                </a:gridCol>
                <a:gridCol w="2019300">
                  <a:extLst>
                    <a:ext uri="{9D8B030D-6E8A-4147-A177-3AD203B41FA5}">
                      <a16:colId xmlns:a16="http://schemas.microsoft.com/office/drawing/2014/main" val="20003"/>
                    </a:ext>
                  </a:extLst>
                </a:gridCol>
                <a:gridCol w="1967919">
                  <a:extLst>
                    <a:ext uri="{9D8B030D-6E8A-4147-A177-3AD203B41FA5}">
                      <a16:colId xmlns:a16="http://schemas.microsoft.com/office/drawing/2014/main" val="20004"/>
                    </a:ext>
                  </a:extLst>
                </a:gridCol>
              </a:tblGrid>
              <a:tr h="188081">
                <a:tc gridSpan="2">
                  <a:txBody>
                    <a:bodyPr/>
                    <a:lstStyle/>
                    <a:p>
                      <a:pPr algn="ctr"/>
                      <a:r>
                        <a:rPr kumimoji="1" lang="ja-JP" altLang="en-US" sz="1000" dirty="0">
                          <a:ea typeface="Meiryo UI" panose="020B0604030504040204" pitchFamily="50" charset="-128"/>
                        </a:rPr>
                        <a:t>学　校</a:t>
                      </a:r>
                      <a:endParaRPr kumimoji="1" lang="en-US" altLang="ja-JP" sz="1000" dirty="0">
                        <a:ea typeface="Meiryo UI" panose="020B0604030504040204" pitchFamily="50" charset="-128"/>
                      </a:endParaRPr>
                    </a:p>
                  </a:txBody>
                  <a:tcPr anchor="ctr">
                    <a:solidFill>
                      <a:schemeClr val="accent5">
                        <a:lumMod val="20000"/>
                        <a:lumOff val="80000"/>
                      </a:schemeClr>
                    </a:solidFill>
                  </a:tcPr>
                </a:tc>
                <a:tc hMerge="1">
                  <a:txBody>
                    <a:bodyPr/>
                    <a:lstStyle/>
                    <a:p>
                      <a:endParaRPr kumimoji="1" lang="ja-JP" altLang="en-US"/>
                    </a:p>
                  </a:txBody>
                  <a:tcPr>
                    <a:solidFill>
                      <a:schemeClr val="accent5">
                        <a:lumMod val="20000"/>
                        <a:lumOff val="80000"/>
                      </a:schemeClr>
                    </a:solidFill>
                  </a:tcPr>
                </a:tc>
                <a:tc>
                  <a:txBody>
                    <a:bodyPr/>
                    <a:lstStyle/>
                    <a:p>
                      <a:pPr algn="ctr"/>
                      <a:r>
                        <a:rPr kumimoji="1" lang="ja-JP" altLang="en-US" sz="1000" dirty="0">
                          <a:ea typeface="Meiryo UI" panose="020B0604030504040204" pitchFamily="50" charset="-128"/>
                        </a:rPr>
                        <a:t>ＰＹＰ</a:t>
                      </a:r>
                      <a:r>
                        <a:rPr kumimoji="1" lang="en-US" altLang="ja-JP" sz="1000" dirty="0">
                          <a:ea typeface="Meiryo UI" panose="020B0604030504040204" pitchFamily="50" charset="-128"/>
                        </a:rPr>
                        <a:t>(</a:t>
                      </a:r>
                      <a:r>
                        <a:rPr kumimoji="1" lang="ja-JP" altLang="en-US" sz="1000" dirty="0">
                          <a:ea typeface="Meiryo UI" panose="020B0604030504040204" pitchFamily="50" charset="-128"/>
                        </a:rPr>
                        <a:t>初等教育プログラム</a:t>
                      </a:r>
                      <a:r>
                        <a:rPr kumimoji="1" lang="en-US" altLang="ja-JP" sz="1000" dirty="0">
                          <a:ea typeface="Meiryo UI" panose="020B0604030504040204" pitchFamily="50" charset="-128"/>
                        </a:rPr>
                        <a:t>)</a:t>
                      </a:r>
                      <a:endParaRPr kumimoji="1" lang="ja-JP" altLang="en-US" sz="1000" dirty="0">
                        <a:ea typeface="Meiryo UI" panose="020B0604030504040204" pitchFamily="50" charset="-128"/>
                      </a:endParaRPr>
                    </a:p>
                  </a:txBody>
                  <a:tcPr anchor="ctr">
                    <a:solidFill>
                      <a:schemeClr val="accent5">
                        <a:lumMod val="20000"/>
                        <a:lumOff val="80000"/>
                      </a:schemeClr>
                    </a:solidFill>
                  </a:tcPr>
                </a:tc>
                <a:tc>
                  <a:txBody>
                    <a:bodyPr/>
                    <a:lstStyle/>
                    <a:p>
                      <a:pPr algn="ctr"/>
                      <a:r>
                        <a:rPr kumimoji="1" lang="ja-JP" altLang="en-US" sz="1000" dirty="0">
                          <a:ea typeface="Meiryo UI" panose="020B0604030504040204" pitchFamily="50" charset="-128"/>
                        </a:rPr>
                        <a:t>ＭＹＰ</a:t>
                      </a:r>
                      <a:r>
                        <a:rPr kumimoji="1" lang="en-US" altLang="ja-JP" sz="1000" dirty="0">
                          <a:ea typeface="Meiryo UI" panose="020B0604030504040204" pitchFamily="50" charset="-128"/>
                        </a:rPr>
                        <a:t>(</a:t>
                      </a:r>
                      <a:r>
                        <a:rPr kumimoji="1" lang="ja-JP" altLang="en-US" sz="1000" dirty="0">
                          <a:ea typeface="Meiryo UI" panose="020B0604030504040204" pitchFamily="50" charset="-128"/>
                        </a:rPr>
                        <a:t>中等教育プログラム</a:t>
                      </a:r>
                      <a:r>
                        <a:rPr kumimoji="1" lang="en-US" altLang="ja-JP" sz="1000" dirty="0">
                          <a:ea typeface="Meiryo UI" panose="020B0604030504040204" pitchFamily="50" charset="-128"/>
                        </a:rPr>
                        <a:t>)</a:t>
                      </a:r>
                      <a:endParaRPr kumimoji="1" lang="ja-JP" altLang="en-US" sz="1000" dirty="0">
                        <a:ea typeface="Meiryo UI" panose="020B0604030504040204" pitchFamily="50" charset="-128"/>
                      </a:endParaRPr>
                    </a:p>
                  </a:txBody>
                  <a:tcPr anchor="ctr">
                    <a:solidFill>
                      <a:schemeClr val="accent5">
                        <a:lumMod val="20000"/>
                        <a:lumOff val="80000"/>
                      </a:schemeClr>
                    </a:solidFill>
                  </a:tcPr>
                </a:tc>
                <a:tc>
                  <a:txBody>
                    <a:bodyPr/>
                    <a:lstStyle/>
                    <a:p>
                      <a:pPr algn="ctr"/>
                      <a:r>
                        <a:rPr kumimoji="1" lang="ja-JP" altLang="en-US" sz="1000" dirty="0">
                          <a:ea typeface="Meiryo UI" panose="020B0604030504040204" pitchFamily="50" charset="-128"/>
                        </a:rPr>
                        <a:t>ＤＰ</a:t>
                      </a:r>
                      <a:r>
                        <a:rPr kumimoji="1" lang="en-US" altLang="ja-JP" sz="1000" dirty="0">
                          <a:ea typeface="Meiryo UI" panose="020B0604030504040204" pitchFamily="50" charset="-128"/>
                        </a:rPr>
                        <a:t>(</a:t>
                      </a:r>
                      <a:r>
                        <a:rPr kumimoji="1" lang="ja-JP" altLang="en-US" sz="1000" dirty="0">
                          <a:ea typeface="Meiryo UI" panose="020B0604030504040204" pitchFamily="50" charset="-128"/>
                        </a:rPr>
                        <a:t>ディプロマ資格プログラム</a:t>
                      </a:r>
                      <a:r>
                        <a:rPr kumimoji="1" lang="en-US" altLang="ja-JP" sz="1000" dirty="0">
                          <a:ea typeface="Meiryo UI" panose="020B0604030504040204" pitchFamily="50" charset="-128"/>
                        </a:rPr>
                        <a:t>)</a:t>
                      </a:r>
                      <a:endParaRPr kumimoji="1" lang="ja-JP" altLang="en-US" sz="1000" dirty="0">
                        <a:ea typeface="Meiryo UI" panose="020B0604030504040204" pitchFamily="50" charset="-128"/>
                      </a:endParaRPr>
                    </a:p>
                  </a:txBody>
                  <a:tcPr anchor="ctr">
                    <a:solidFill>
                      <a:schemeClr val="accent5">
                        <a:lumMod val="20000"/>
                        <a:lumOff val="80000"/>
                      </a:schemeClr>
                    </a:solidFill>
                  </a:tcPr>
                </a:tc>
                <a:extLst>
                  <a:ext uri="{0D108BD9-81ED-4DB2-BD59-A6C34878D82A}">
                    <a16:rowId xmlns:a16="http://schemas.microsoft.com/office/drawing/2014/main" val="10000"/>
                  </a:ext>
                </a:extLst>
              </a:tr>
              <a:tr h="188081">
                <a:tc rowSpan="2">
                  <a:txBody>
                    <a:bodyPr/>
                    <a:lstStyle/>
                    <a:p>
                      <a:r>
                        <a:rPr kumimoji="1" lang="ja-JP" altLang="en-US" sz="1000" dirty="0">
                          <a:ea typeface="Meiryo UI" panose="020B0604030504040204" pitchFamily="50" charset="-128"/>
                        </a:rPr>
                        <a:t>１条校（学校教育法第１条に規定する学校）</a:t>
                      </a:r>
                    </a:p>
                  </a:txBody>
                  <a:tcPr anchor="ctr">
                    <a:solidFill>
                      <a:schemeClr val="bg1"/>
                    </a:solidFill>
                  </a:tcPr>
                </a:tc>
                <a:tc>
                  <a:txBody>
                    <a:bodyPr/>
                    <a:lstStyle/>
                    <a:p>
                      <a:pPr algn="ctr"/>
                      <a:r>
                        <a:rPr kumimoji="1" lang="ja-JP" altLang="en-US" sz="1000" dirty="0">
                          <a:ea typeface="Meiryo UI" panose="020B0604030504040204" pitchFamily="50" charset="-128"/>
                        </a:rPr>
                        <a:t>国公立</a:t>
                      </a:r>
                    </a:p>
                  </a:txBody>
                  <a:tcPr anchor="ctr">
                    <a:solidFill>
                      <a:schemeClr val="bg1"/>
                    </a:solidFill>
                  </a:tcPr>
                </a:tc>
                <a:tc>
                  <a:txBody>
                    <a:bodyPr/>
                    <a:lstStyle/>
                    <a:p>
                      <a:pPr algn="ctr"/>
                      <a:r>
                        <a:rPr kumimoji="1" lang="ja-JP" altLang="en-US" sz="1000" dirty="0">
                          <a:solidFill>
                            <a:schemeClr val="tx1"/>
                          </a:solidFill>
                          <a:ea typeface="Meiryo UI" panose="020B0604030504040204" pitchFamily="50" charset="-128"/>
                        </a:rPr>
                        <a:t>２</a:t>
                      </a:r>
                    </a:p>
                  </a:txBody>
                  <a:tcPr anchor="ctr">
                    <a:solidFill>
                      <a:schemeClr val="bg1"/>
                    </a:solidFill>
                  </a:tcPr>
                </a:tc>
                <a:tc>
                  <a:txBody>
                    <a:bodyPr/>
                    <a:lstStyle/>
                    <a:p>
                      <a:pPr algn="ctr"/>
                      <a:r>
                        <a:rPr kumimoji="1" lang="ja-JP" altLang="en-US" sz="1000" dirty="0">
                          <a:solidFill>
                            <a:schemeClr val="tx1"/>
                          </a:solidFill>
                          <a:ea typeface="Meiryo UI" panose="020B0604030504040204" pitchFamily="50" charset="-128"/>
                        </a:rPr>
                        <a:t>７</a:t>
                      </a:r>
                    </a:p>
                  </a:txBody>
                  <a:tcPr anchor="ctr">
                    <a:solidFill>
                      <a:schemeClr val="bg1"/>
                    </a:solidFill>
                  </a:tcPr>
                </a:tc>
                <a:tc>
                  <a:txBody>
                    <a:bodyPr/>
                    <a:lstStyle/>
                    <a:p>
                      <a:pPr algn="ctr"/>
                      <a:r>
                        <a:rPr kumimoji="1" lang="ja-JP" altLang="en-US" sz="1000" dirty="0">
                          <a:solidFill>
                            <a:schemeClr val="tx1"/>
                          </a:solidFill>
                          <a:ea typeface="Meiryo UI" panose="020B0604030504040204" pitchFamily="50" charset="-128"/>
                        </a:rPr>
                        <a:t>１３</a:t>
                      </a:r>
                    </a:p>
                  </a:txBody>
                  <a:tcPr anchor="ctr">
                    <a:solidFill>
                      <a:srgbClr val="FFFF00"/>
                    </a:solidFill>
                  </a:tcPr>
                </a:tc>
                <a:extLst>
                  <a:ext uri="{0D108BD9-81ED-4DB2-BD59-A6C34878D82A}">
                    <a16:rowId xmlns:a16="http://schemas.microsoft.com/office/drawing/2014/main" val="10001"/>
                  </a:ext>
                </a:extLst>
              </a:tr>
              <a:tr h="188081">
                <a:tc vMerge="1">
                  <a:txBody>
                    <a:bodyPr/>
                    <a:lstStyle/>
                    <a:p>
                      <a:endParaRPr kumimoji="1" lang="ja-JP" altLang="en-US" dirty="0"/>
                    </a:p>
                  </a:txBody>
                  <a:tcPr>
                    <a:solidFill>
                      <a:schemeClr val="accent5">
                        <a:lumMod val="20000"/>
                        <a:lumOff val="80000"/>
                      </a:schemeClr>
                    </a:solidFill>
                  </a:tcPr>
                </a:tc>
                <a:tc>
                  <a:txBody>
                    <a:bodyPr/>
                    <a:lstStyle/>
                    <a:p>
                      <a:pPr algn="ctr"/>
                      <a:r>
                        <a:rPr kumimoji="1" lang="ja-JP" altLang="en-US" sz="1000" dirty="0">
                          <a:ea typeface="Meiryo UI" panose="020B0604030504040204" pitchFamily="50" charset="-128"/>
                        </a:rPr>
                        <a:t>私立</a:t>
                      </a:r>
                    </a:p>
                  </a:txBody>
                  <a:tcPr anchor="ctr">
                    <a:solidFill>
                      <a:schemeClr val="bg1"/>
                    </a:solidFill>
                  </a:tcPr>
                </a:tc>
                <a:tc>
                  <a:txBody>
                    <a:bodyPr/>
                    <a:lstStyle/>
                    <a:p>
                      <a:pPr algn="ctr"/>
                      <a:r>
                        <a:rPr kumimoji="1" lang="ja-JP" altLang="en-US" sz="1000" dirty="0">
                          <a:solidFill>
                            <a:schemeClr val="tx1"/>
                          </a:solidFill>
                          <a:ea typeface="Meiryo UI" panose="020B0604030504040204" pitchFamily="50" charset="-128"/>
                        </a:rPr>
                        <a:t>１４</a:t>
                      </a:r>
                    </a:p>
                  </a:txBody>
                  <a:tcPr anchor="ctr">
                    <a:solidFill>
                      <a:schemeClr val="bg1"/>
                    </a:solidFill>
                  </a:tcPr>
                </a:tc>
                <a:tc>
                  <a:txBody>
                    <a:bodyPr/>
                    <a:lstStyle/>
                    <a:p>
                      <a:pPr algn="ctr"/>
                      <a:r>
                        <a:rPr kumimoji="1" lang="ja-JP" altLang="en-US" sz="1000" dirty="0">
                          <a:solidFill>
                            <a:schemeClr val="tx1"/>
                          </a:solidFill>
                          <a:ea typeface="Meiryo UI" panose="020B0604030504040204" pitchFamily="50" charset="-128"/>
                        </a:rPr>
                        <a:t>１１</a:t>
                      </a:r>
                    </a:p>
                  </a:txBody>
                  <a:tcPr anchor="ctr">
                    <a:solidFill>
                      <a:schemeClr val="bg1"/>
                    </a:solidFill>
                  </a:tcPr>
                </a:tc>
                <a:tc>
                  <a:txBody>
                    <a:bodyPr/>
                    <a:lstStyle/>
                    <a:p>
                      <a:pPr algn="ctr"/>
                      <a:r>
                        <a:rPr kumimoji="1" lang="ja-JP" altLang="en-US" sz="1000" dirty="0">
                          <a:solidFill>
                            <a:schemeClr val="tx1"/>
                          </a:solidFill>
                          <a:ea typeface="Meiryo UI" panose="020B0604030504040204" pitchFamily="50" charset="-128"/>
                        </a:rPr>
                        <a:t>３１</a:t>
                      </a:r>
                    </a:p>
                  </a:txBody>
                  <a:tcPr anchor="ctr">
                    <a:solidFill>
                      <a:schemeClr val="bg1"/>
                    </a:solidFill>
                  </a:tcPr>
                </a:tc>
                <a:extLst>
                  <a:ext uri="{0D108BD9-81ED-4DB2-BD59-A6C34878D82A}">
                    <a16:rowId xmlns:a16="http://schemas.microsoft.com/office/drawing/2014/main" val="10002"/>
                  </a:ext>
                </a:extLst>
              </a:tr>
              <a:tr h="0">
                <a:tc gridSpan="2">
                  <a:txBody>
                    <a:bodyPr/>
                    <a:lstStyle/>
                    <a:p>
                      <a:r>
                        <a:rPr kumimoji="1" lang="ja-JP" altLang="en-US" sz="1000" dirty="0">
                          <a:ea typeface="Meiryo UI" panose="020B0604030504040204" pitchFamily="50" charset="-128"/>
                        </a:rPr>
                        <a:t>インターナショナルスクールなど</a:t>
                      </a:r>
                    </a:p>
                  </a:txBody>
                  <a:tcPr anchor="ctr">
                    <a:solidFill>
                      <a:schemeClr val="bg1"/>
                    </a:solidFill>
                  </a:tcPr>
                </a:tc>
                <a:tc hMerge="1">
                  <a:txBody>
                    <a:bodyPr/>
                    <a:lstStyle/>
                    <a:p>
                      <a:endParaRPr kumimoji="1" lang="ja-JP" altLang="en-US" dirty="0"/>
                    </a:p>
                  </a:txBody>
                  <a:tcPr>
                    <a:solidFill>
                      <a:schemeClr val="accent5">
                        <a:lumMod val="20000"/>
                        <a:lumOff val="80000"/>
                      </a:schemeClr>
                    </a:solidFill>
                  </a:tcPr>
                </a:tc>
                <a:tc>
                  <a:txBody>
                    <a:bodyPr/>
                    <a:lstStyle/>
                    <a:p>
                      <a:pPr algn="ctr"/>
                      <a:r>
                        <a:rPr kumimoji="1" lang="ja-JP" altLang="en-US" sz="1000" dirty="0">
                          <a:solidFill>
                            <a:schemeClr val="tx1"/>
                          </a:solidFill>
                          <a:ea typeface="Meiryo UI" panose="020B0604030504040204" pitchFamily="50" charset="-128"/>
                        </a:rPr>
                        <a:t>４３</a:t>
                      </a:r>
                    </a:p>
                  </a:txBody>
                  <a:tcPr anchor="ctr">
                    <a:solidFill>
                      <a:schemeClr val="bg1"/>
                    </a:solidFill>
                  </a:tcPr>
                </a:tc>
                <a:tc>
                  <a:txBody>
                    <a:bodyPr/>
                    <a:lstStyle/>
                    <a:p>
                      <a:pPr algn="ctr"/>
                      <a:r>
                        <a:rPr kumimoji="1" lang="ja-JP" altLang="en-US" sz="1000" dirty="0">
                          <a:solidFill>
                            <a:schemeClr val="tx1"/>
                          </a:solidFill>
                          <a:ea typeface="Meiryo UI" panose="020B0604030504040204" pitchFamily="50" charset="-128"/>
                        </a:rPr>
                        <a:t>１６</a:t>
                      </a:r>
                    </a:p>
                  </a:txBody>
                  <a:tcPr anchor="ctr">
                    <a:solidFill>
                      <a:schemeClr val="bg1"/>
                    </a:solidFill>
                  </a:tcPr>
                </a:tc>
                <a:tc>
                  <a:txBody>
                    <a:bodyPr/>
                    <a:lstStyle/>
                    <a:p>
                      <a:pPr algn="ctr"/>
                      <a:r>
                        <a:rPr kumimoji="1" lang="ja-JP" altLang="en-US" sz="1000" dirty="0">
                          <a:solidFill>
                            <a:schemeClr val="tx1"/>
                          </a:solidFill>
                          <a:ea typeface="Meiryo UI" panose="020B0604030504040204" pitchFamily="50" charset="-128"/>
                        </a:rPr>
                        <a:t>２３</a:t>
                      </a:r>
                    </a:p>
                  </a:txBody>
                  <a:tcPr anchor="ctr">
                    <a:solidFill>
                      <a:schemeClr val="bg1"/>
                    </a:solidFill>
                  </a:tcPr>
                </a:tc>
                <a:extLst>
                  <a:ext uri="{0D108BD9-81ED-4DB2-BD59-A6C34878D82A}">
                    <a16:rowId xmlns:a16="http://schemas.microsoft.com/office/drawing/2014/main" val="10003"/>
                  </a:ext>
                </a:extLst>
              </a:tr>
              <a:tr h="188081">
                <a:tc gridSpan="2">
                  <a:txBody>
                    <a:bodyPr/>
                    <a:lstStyle/>
                    <a:p>
                      <a:pPr algn="ctr"/>
                      <a:r>
                        <a:rPr kumimoji="1" lang="ja-JP" altLang="en-US" sz="1000" dirty="0">
                          <a:ea typeface="Meiryo UI" panose="020B0604030504040204" pitchFamily="50" charset="-128"/>
                        </a:rPr>
                        <a:t>合　計</a:t>
                      </a:r>
                    </a:p>
                  </a:txBody>
                  <a:tcPr anchor="ctr">
                    <a:solidFill>
                      <a:schemeClr val="bg1"/>
                    </a:solidFill>
                  </a:tcPr>
                </a:tc>
                <a:tc hMerge="1">
                  <a:txBody>
                    <a:bodyPr/>
                    <a:lstStyle/>
                    <a:p>
                      <a:endParaRPr kumimoji="1" lang="ja-JP" altLang="en-US"/>
                    </a:p>
                  </a:txBody>
                  <a:tcPr/>
                </a:tc>
                <a:tc>
                  <a:txBody>
                    <a:bodyPr/>
                    <a:lstStyle/>
                    <a:p>
                      <a:pPr algn="ctr"/>
                      <a:r>
                        <a:rPr kumimoji="1" lang="ja-JP" altLang="en-US" sz="1000" dirty="0">
                          <a:solidFill>
                            <a:schemeClr val="tx1"/>
                          </a:solidFill>
                          <a:ea typeface="Meiryo UI" panose="020B0604030504040204" pitchFamily="50" charset="-128"/>
                        </a:rPr>
                        <a:t>５９</a:t>
                      </a:r>
                    </a:p>
                  </a:txBody>
                  <a:tcPr anchor="ctr">
                    <a:solidFill>
                      <a:schemeClr val="bg1"/>
                    </a:solidFill>
                  </a:tcPr>
                </a:tc>
                <a:tc>
                  <a:txBody>
                    <a:bodyPr/>
                    <a:lstStyle/>
                    <a:p>
                      <a:pPr algn="ctr"/>
                      <a:r>
                        <a:rPr kumimoji="1" lang="ja-JP" altLang="en-US" sz="1000" dirty="0">
                          <a:solidFill>
                            <a:schemeClr val="tx1"/>
                          </a:solidFill>
                          <a:ea typeface="Meiryo UI" panose="020B0604030504040204" pitchFamily="50" charset="-128"/>
                        </a:rPr>
                        <a:t>３４</a:t>
                      </a:r>
                    </a:p>
                  </a:txBody>
                  <a:tcPr anchor="ctr">
                    <a:solidFill>
                      <a:schemeClr val="bg1"/>
                    </a:solidFill>
                  </a:tcPr>
                </a:tc>
                <a:tc>
                  <a:txBody>
                    <a:bodyPr/>
                    <a:lstStyle/>
                    <a:p>
                      <a:pPr algn="ctr"/>
                      <a:r>
                        <a:rPr kumimoji="1" lang="ja-JP" altLang="en-US" sz="1000" dirty="0">
                          <a:solidFill>
                            <a:schemeClr val="tx1"/>
                          </a:solidFill>
                          <a:ea typeface="Meiryo UI" panose="020B0604030504040204" pitchFamily="50" charset="-128"/>
                        </a:rPr>
                        <a:t>６７</a:t>
                      </a:r>
                    </a:p>
                  </a:txBody>
                  <a:tcPr anchor="ctr">
                    <a:solidFill>
                      <a:schemeClr val="bg1"/>
                    </a:solidFill>
                  </a:tcPr>
                </a:tc>
                <a:extLst>
                  <a:ext uri="{0D108BD9-81ED-4DB2-BD59-A6C34878D82A}">
                    <a16:rowId xmlns:a16="http://schemas.microsoft.com/office/drawing/2014/main" val="10004"/>
                  </a:ext>
                </a:extLst>
              </a:tr>
            </a:tbl>
          </a:graphicData>
        </a:graphic>
      </p:graphicFrame>
      <p:graphicFrame>
        <p:nvGraphicFramePr>
          <p:cNvPr id="7" name="図表 6"/>
          <p:cNvGraphicFramePr/>
          <p:nvPr/>
        </p:nvGraphicFramePr>
        <p:xfrm>
          <a:off x="270457" y="2114253"/>
          <a:ext cx="8702093" cy="657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テキスト ボックス 1"/>
          <p:cNvSpPr txBox="1"/>
          <p:nvPr/>
        </p:nvSpPr>
        <p:spPr>
          <a:xfrm>
            <a:off x="8045144" y="2851703"/>
            <a:ext cx="801823" cy="246221"/>
          </a:xfrm>
          <a:prstGeom prst="rect">
            <a:avLst/>
          </a:prstGeom>
          <a:noFill/>
        </p:spPr>
        <p:txBody>
          <a:bodyPr wrap="none" rtlCol="0">
            <a:spAutoFit/>
          </a:bodyPr>
          <a:lstStyle/>
          <a:p>
            <a:r>
              <a:rPr lang="en-US" altLang="ja-JP" sz="1000" dirty="0">
                <a:ea typeface="Meiryo UI" panose="020B0604030504040204" pitchFamily="50" charset="-128"/>
              </a:rPr>
              <a:t>2023.3</a:t>
            </a:r>
            <a:r>
              <a:rPr lang="ja-JP" altLang="en-US" sz="1000" dirty="0">
                <a:ea typeface="Meiryo UI" panose="020B0604030504040204" pitchFamily="50" charset="-128"/>
              </a:rPr>
              <a:t>現在</a:t>
            </a:r>
            <a:endParaRPr lang="en-US" altLang="ja-JP" sz="1000" dirty="0">
              <a:ea typeface="Meiryo UI" panose="020B0604030504040204" pitchFamily="50" charset="-128"/>
            </a:endParaRPr>
          </a:p>
        </p:txBody>
      </p:sp>
      <p:sp>
        <p:nvSpPr>
          <p:cNvPr id="14" name="正方形/長方形 13"/>
          <p:cNvSpPr/>
          <p:nvPr/>
        </p:nvSpPr>
        <p:spPr>
          <a:xfrm>
            <a:off x="123237" y="4433572"/>
            <a:ext cx="2088000" cy="294604"/>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ja-JP" altLang="en-US" sz="1350" b="1" dirty="0">
                <a:ea typeface="Meiryo UI" panose="020B0604030504040204" pitchFamily="50" charset="-128"/>
              </a:rPr>
              <a:t>（４）公設民営</a:t>
            </a:r>
          </a:p>
        </p:txBody>
      </p:sp>
      <p:graphicFrame>
        <p:nvGraphicFramePr>
          <p:cNvPr id="16" name="表 15"/>
          <p:cNvGraphicFramePr>
            <a:graphicFrameLocks noGrp="1"/>
          </p:cNvGraphicFramePr>
          <p:nvPr/>
        </p:nvGraphicFramePr>
        <p:xfrm>
          <a:off x="4633686" y="4796335"/>
          <a:ext cx="4392000" cy="1171293"/>
        </p:xfrm>
        <a:graphic>
          <a:graphicData uri="http://schemas.openxmlformats.org/drawingml/2006/table">
            <a:tbl>
              <a:tblPr firstRow="1" bandRow="1">
                <a:tableStyleId>{69012ECD-51FC-41F1-AA8D-1B2483CD663E}</a:tableStyleId>
              </a:tblPr>
              <a:tblGrid>
                <a:gridCol w="4392000">
                  <a:extLst>
                    <a:ext uri="{9D8B030D-6E8A-4147-A177-3AD203B41FA5}">
                      <a16:colId xmlns:a16="http://schemas.microsoft.com/office/drawing/2014/main" val="20000"/>
                    </a:ext>
                  </a:extLst>
                </a:gridCol>
              </a:tblGrid>
              <a:tr h="198587">
                <a:tc>
                  <a:txBody>
                    <a:bodyPr/>
                    <a:lstStyle/>
                    <a:p>
                      <a:r>
                        <a:rPr kumimoji="1" lang="ja-JP" altLang="en-US" sz="1200" dirty="0">
                          <a:solidFill>
                            <a:schemeClr val="tx1"/>
                          </a:solidFill>
                          <a:ea typeface="Meiryo UI" panose="020B0604030504040204" pitchFamily="50" charset="-128"/>
                        </a:rPr>
                        <a:t>公設民営学校とは</a:t>
                      </a:r>
                    </a:p>
                  </a:txBody>
                  <a:tcPr>
                    <a:solidFill>
                      <a:schemeClr val="accent1">
                        <a:lumMod val="60000"/>
                        <a:lumOff val="40000"/>
                      </a:schemeClr>
                    </a:solidFill>
                  </a:tcPr>
                </a:tc>
                <a:extLst>
                  <a:ext uri="{0D108BD9-81ED-4DB2-BD59-A6C34878D82A}">
                    <a16:rowId xmlns:a16="http://schemas.microsoft.com/office/drawing/2014/main" val="10000"/>
                  </a:ext>
                </a:extLst>
              </a:tr>
              <a:tr h="896973">
                <a:tc>
                  <a:txBody>
                    <a:bodyPr/>
                    <a:lstStyle/>
                    <a:p>
                      <a:r>
                        <a:rPr kumimoji="1" lang="ja-JP" altLang="en-US" sz="1200" dirty="0">
                          <a:ea typeface="Meiryo UI" panose="020B0604030504040204" pitchFamily="50" charset="-128"/>
                        </a:rPr>
                        <a:t>○国家戦略特区における学校教育法の特例を活用し、公立学校の</a:t>
                      </a:r>
                      <a:endParaRPr kumimoji="1" lang="en-US" altLang="ja-JP" sz="1200" dirty="0">
                        <a:ea typeface="Meiryo UI" panose="020B0604030504040204" pitchFamily="50" charset="-128"/>
                      </a:endParaRPr>
                    </a:p>
                    <a:p>
                      <a:r>
                        <a:rPr kumimoji="1" lang="ja-JP" altLang="en-US" sz="1200" dirty="0">
                          <a:ea typeface="Meiryo UI" panose="020B0604030504040204" pitchFamily="50" charset="-128"/>
                        </a:rPr>
                        <a:t>　 運営を民間法人に委託</a:t>
                      </a:r>
                      <a:endParaRPr kumimoji="1" lang="en-US" altLang="ja-JP" sz="1200" dirty="0">
                        <a:ea typeface="Meiryo UI" panose="020B0604030504040204" pitchFamily="50" charset="-128"/>
                      </a:endParaRPr>
                    </a:p>
                    <a:p>
                      <a:r>
                        <a:rPr kumimoji="1" lang="ja-JP" altLang="en-US" sz="1200" baseline="0" dirty="0">
                          <a:ea typeface="Meiryo UI" panose="020B0604030504040204" pitchFamily="50" charset="-128"/>
                        </a:rPr>
                        <a:t>＜学校の設置者＞・・・大阪府</a:t>
                      </a:r>
                      <a:endParaRPr kumimoji="1" lang="en-US" altLang="ja-JP" sz="1200" baseline="0" dirty="0">
                        <a:ea typeface="Meiryo UI" panose="020B0604030504040204" pitchFamily="50" charset="-128"/>
                      </a:endParaRPr>
                    </a:p>
                    <a:p>
                      <a:r>
                        <a:rPr kumimoji="1" lang="ja-JP" altLang="en-US" sz="1200" baseline="0" dirty="0">
                          <a:ea typeface="Meiryo UI" panose="020B0604030504040204" pitchFamily="50" charset="-128"/>
                        </a:rPr>
                        <a:t>＜学校の運営＞・・・・・民間法人　　 </a:t>
                      </a:r>
                      <a:endParaRPr kumimoji="1" lang="en-US" altLang="ja-JP" sz="1200" dirty="0">
                        <a:ea typeface="Meiryo UI" panose="020B0604030504040204" pitchFamily="50" charset="-128"/>
                      </a:endParaRPr>
                    </a:p>
                  </a:txBody>
                  <a:tcPr/>
                </a:tc>
                <a:extLst>
                  <a:ext uri="{0D108BD9-81ED-4DB2-BD59-A6C34878D82A}">
                    <a16:rowId xmlns:a16="http://schemas.microsoft.com/office/drawing/2014/main" val="10001"/>
                  </a:ext>
                </a:extLst>
              </a:tr>
            </a:tbl>
          </a:graphicData>
        </a:graphic>
      </p:graphicFrame>
      <p:graphicFrame>
        <p:nvGraphicFramePr>
          <p:cNvPr id="17" name="表 16"/>
          <p:cNvGraphicFramePr>
            <a:graphicFrameLocks noGrp="1"/>
          </p:cNvGraphicFramePr>
          <p:nvPr/>
        </p:nvGraphicFramePr>
        <p:xfrm>
          <a:off x="123238" y="4791772"/>
          <a:ext cx="4392000" cy="1173480"/>
        </p:xfrm>
        <a:graphic>
          <a:graphicData uri="http://schemas.openxmlformats.org/drawingml/2006/table">
            <a:tbl>
              <a:tblPr firstRow="1" bandRow="1">
                <a:tableStyleId>{69012ECD-51FC-41F1-AA8D-1B2483CD663E}</a:tableStyleId>
              </a:tblPr>
              <a:tblGrid>
                <a:gridCol w="4392000">
                  <a:extLst>
                    <a:ext uri="{9D8B030D-6E8A-4147-A177-3AD203B41FA5}">
                      <a16:colId xmlns:a16="http://schemas.microsoft.com/office/drawing/2014/main" val="20000"/>
                    </a:ext>
                  </a:extLst>
                </a:gridCol>
              </a:tblGrid>
              <a:tr h="254510">
                <a:tc>
                  <a:txBody>
                    <a:bodyPr/>
                    <a:lstStyle/>
                    <a:p>
                      <a:r>
                        <a:rPr kumimoji="1" lang="ja-JP" altLang="en-US" sz="1200" dirty="0">
                          <a:solidFill>
                            <a:schemeClr val="tx1"/>
                          </a:solidFill>
                          <a:ea typeface="Meiryo UI" panose="020B0604030504040204" pitchFamily="50" charset="-128"/>
                        </a:rPr>
                        <a:t>公設民営学校の設置状況</a:t>
                      </a:r>
                    </a:p>
                  </a:txBody>
                  <a:tcPr>
                    <a:solidFill>
                      <a:schemeClr val="accent1">
                        <a:lumMod val="60000"/>
                        <a:lumOff val="40000"/>
                      </a:schemeClr>
                    </a:solidFill>
                  </a:tcPr>
                </a:tc>
                <a:extLst>
                  <a:ext uri="{0D108BD9-81ED-4DB2-BD59-A6C34878D82A}">
                    <a16:rowId xmlns:a16="http://schemas.microsoft.com/office/drawing/2014/main" val="10000"/>
                  </a:ext>
                </a:extLst>
              </a:tr>
              <a:tr h="641946">
                <a:tc>
                  <a:txBody>
                    <a:bodyPr/>
                    <a:lstStyle/>
                    <a:p>
                      <a:r>
                        <a:rPr kumimoji="1" lang="ja-JP" altLang="en-US" sz="1200" dirty="0">
                          <a:ea typeface="Meiryo UI" panose="020B0604030504040204" pitchFamily="50" charset="-128"/>
                        </a:rPr>
                        <a:t>○公設民営としては、愛知県立愛知総合工科高等学校専攻科に続</a:t>
                      </a:r>
                      <a:endParaRPr kumimoji="1" lang="en-US" altLang="ja-JP" sz="1200" dirty="0">
                        <a:ea typeface="Meiryo UI" panose="020B0604030504040204" pitchFamily="50" charset="-128"/>
                      </a:endParaRPr>
                    </a:p>
                    <a:p>
                      <a:r>
                        <a:rPr kumimoji="1" lang="en-US" altLang="ja-JP" sz="1200" dirty="0">
                          <a:ea typeface="Meiryo UI" panose="020B0604030504040204" pitchFamily="50" charset="-128"/>
                        </a:rPr>
                        <a:t>    </a:t>
                      </a:r>
                      <a:r>
                        <a:rPr kumimoji="1" lang="ja-JP" altLang="en-US" sz="1200" baseline="0" dirty="0">
                          <a:ea typeface="Meiryo UI" panose="020B0604030504040204" pitchFamily="50" charset="-128"/>
                        </a:rPr>
                        <a:t> </a:t>
                      </a:r>
                      <a:r>
                        <a:rPr kumimoji="1" lang="ja-JP" altLang="en-US" sz="1200" dirty="0">
                          <a:ea typeface="Meiryo UI" panose="020B0604030504040204" pitchFamily="50" charset="-128"/>
                        </a:rPr>
                        <a:t>く、</a:t>
                      </a:r>
                      <a:r>
                        <a:rPr kumimoji="1" lang="ja-JP" altLang="en-US" sz="1600" b="1" u="sng" dirty="0">
                          <a:ea typeface="Meiryo UI" panose="020B0604030504040204" pitchFamily="50" charset="-128"/>
                        </a:rPr>
                        <a:t>全国２校目</a:t>
                      </a:r>
                      <a:endParaRPr kumimoji="1" lang="en-US" altLang="ja-JP" sz="1600" dirty="0">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ea typeface="Meiryo UI" panose="020B0604030504040204" pitchFamily="50" charset="-128"/>
                        </a:rPr>
                        <a:t>○中高一貫教育校としては、</a:t>
                      </a:r>
                      <a:r>
                        <a:rPr kumimoji="1" lang="ja-JP" altLang="en-US" sz="1600" b="1" u="sng" dirty="0">
                          <a:ea typeface="Meiryo UI" panose="020B0604030504040204" pitchFamily="50" charset="-128"/>
                        </a:rPr>
                        <a:t>全国初</a:t>
                      </a:r>
                      <a:endParaRPr kumimoji="1" lang="en-US" altLang="ja-JP" sz="1600" b="1" u="sng" dirty="0">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ea typeface="Meiryo UI" panose="020B0604030504040204" pitchFamily="50" charset="-128"/>
                      </a:endParaRPr>
                    </a:p>
                  </a:txBody>
                  <a:tcPr/>
                </a:tc>
                <a:extLst>
                  <a:ext uri="{0D108BD9-81ED-4DB2-BD59-A6C34878D82A}">
                    <a16:rowId xmlns:a16="http://schemas.microsoft.com/office/drawing/2014/main" val="10001"/>
                  </a:ext>
                </a:extLst>
              </a:tr>
            </a:tbl>
          </a:graphicData>
        </a:graphic>
      </p:graphicFrame>
      <p:sp>
        <p:nvSpPr>
          <p:cNvPr id="1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169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029716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角丸四角形 3"/>
          <p:cNvSpPr/>
          <p:nvPr/>
        </p:nvSpPr>
        <p:spPr>
          <a:xfrm>
            <a:off x="3668362" y="266054"/>
            <a:ext cx="5190884" cy="368954"/>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b="1" dirty="0">
                <a:solidFill>
                  <a:schemeClr val="tx1"/>
                </a:solidFill>
                <a:latin typeface="Meiryo UI" panose="020B0604030504040204" pitchFamily="50" charset="-128"/>
                <a:ea typeface="Meiryo UI" panose="020B0604030504040204" pitchFamily="50" charset="-128"/>
              </a:rPr>
              <a:t>グローバルリーダーズハイスクールの設置等</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（大阪府）</a:t>
            </a:r>
          </a:p>
        </p:txBody>
      </p:sp>
      <p:sp>
        <p:nvSpPr>
          <p:cNvPr id="5" name="テキスト ボックス 4"/>
          <p:cNvSpPr txBox="1"/>
          <p:nvPr/>
        </p:nvSpPr>
        <p:spPr>
          <a:xfrm>
            <a:off x="270457" y="266053"/>
            <a:ext cx="288252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高校</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主な改革取組　</a:t>
            </a:r>
          </a:p>
        </p:txBody>
      </p:sp>
      <p:sp>
        <p:nvSpPr>
          <p:cNvPr id="7" name="テキスト ボックス 6"/>
          <p:cNvSpPr txBox="1"/>
          <p:nvPr/>
        </p:nvSpPr>
        <p:spPr>
          <a:xfrm>
            <a:off x="370159" y="2112263"/>
            <a:ext cx="84890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＜改革取組＞</a:t>
            </a:r>
            <a:endPar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bwMode="auto">
          <a:xfrm>
            <a:off x="403122" y="2387600"/>
            <a:ext cx="8489087" cy="4434108"/>
          </a:xfrm>
          <a:prstGeom prst="roundRect">
            <a:avLst>
              <a:gd name="adj" fmla="val 4222"/>
            </a:avLst>
          </a:prstGeom>
          <a:noFill/>
          <a:ln w="9525">
            <a:solidFill>
              <a:schemeClr val="dk1">
                <a:shade val="95000"/>
                <a:satMod val="105000"/>
              </a:schemeClr>
            </a:solidFill>
            <a:miter lim="800000"/>
            <a:headEnd/>
            <a:tailEnd/>
          </a:ln>
          <a:effectLst/>
        </p:spPr>
        <p:txBody>
          <a:bodyPr wrap="square" lIns="33231" t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グローバルリーダーズハイスクールの設置</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年４月、これからのグローバル社会をリードする人材を育成するため、</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府立高校１０校</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をグローバルリーダーズハイスクール</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(GLHS)</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とし、文系・理系ともに対応した進学指導に特色を置いた</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「文理学科」を設置</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し、生徒の海外派遣研修や課題研究活動</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などを実施。　</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文理学科に対する高いニーズから、普通科の募集を停止し、　文理学科のみの募集とした。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北野、豊中、茨木、大手前、四條畷、高津、天王寺、生野、三国丘、岸和田</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英語教育</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lvl="0">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○「グローバル化」や「内なる国際化」が進む社会において、府立高校の生徒すべてが英語を話す（即興的に応答する）力を高めることで、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４技能５領域をバランスよく身に付け、主体的、自律的に英語を用いてコミュニケーションを図ろうとする意欲や態度が向上し、国内外に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おいて、異なる文化を持つ人たちとともによりよい社会を作る担い手となることをめざし、以下の取組を実施。</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bwMode="auto">
          <a:xfrm>
            <a:off x="642732" y="4526438"/>
            <a:ext cx="8124406" cy="442161"/>
          </a:xfrm>
          <a:prstGeom prst="roundRect">
            <a:avLst>
              <a:gd name="adj" fmla="val 7849"/>
            </a:avLst>
          </a:prstGeom>
          <a:ln>
            <a:headEnd/>
            <a:tailEnd/>
          </a:ln>
        </p:spPr>
        <p:style>
          <a:lnRef idx="2">
            <a:schemeClr val="accent1"/>
          </a:lnRef>
          <a:fillRef idx="1">
            <a:schemeClr val="lt1"/>
          </a:fillRef>
          <a:effectRef idx="0">
            <a:schemeClr val="accent1"/>
          </a:effectRef>
          <a:fontRef idx="minor">
            <a:schemeClr val="dk1"/>
          </a:fontRef>
        </p:style>
        <p:txBody>
          <a:bodyPr wrap="none" lIns="94640" tIns="47320" rIns="94640" bIns="47320" rtlCol="0" anchor="ctr"/>
          <a:lstStyle/>
          <a:p>
            <a:pPr marL="0" marR="0" lvl="0" indent="0" algn="l" defTabSz="914400" rtl="0" eaLnBrk="0" fontAlgn="auto" latinLnBrk="0" hangingPunct="0">
              <a:lnSpc>
                <a:spcPct val="100000"/>
              </a:lnSpc>
              <a:spcBef>
                <a:spcPct val="2000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＜取組例＞</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・合同発表会の開催　　・生徒の海外研修派遣　　・教員の授業スキルアップ研修　など</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nvGraphicFramePr>
        <p:xfrm>
          <a:off x="736602" y="5796634"/>
          <a:ext cx="7785100" cy="899201"/>
        </p:xfrm>
        <a:graphic>
          <a:graphicData uri="http://schemas.openxmlformats.org/drawingml/2006/table">
            <a:tbl>
              <a:tblPr firstRow="1" bandRow="1">
                <a:tableStyleId>{5C22544A-7EE6-4342-B048-85BDC9FD1C3A}</a:tableStyleId>
              </a:tblPr>
              <a:tblGrid>
                <a:gridCol w="1946275">
                  <a:extLst>
                    <a:ext uri="{9D8B030D-6E8A-4147-A177-3AD203B41FA5}">
                      <a16:colId xmlns:a16="http://schemas.microsoft.com/office/drawing/2014/main" val="20000"/>
                    </a:ext>
                  </a:extLst>
                </a:gridCol>
                <a:gridCol w="1946275">
                  <a:extLst>
                    <a:ext uri="{9D8B030D-6E8A-4147-A177-3AD203B41FA5}">
                      <a16:colId xmlns:a16="http://schemas.microsoft.com/office/drawing/2014/main" val="20001"/>
                    </a:ext>
                  </a:extLst>
                </a:gridCol>
                <a:gridCol w="1946275">
                  <a:extLst>
                    <a:ext uri="{9D8B030D-6E8A-4147-A177-3AD203B41FA5}">
                      <a16:colId xmlns:a16="http://schemas.microsoft.com/office/drawing/2014/main" val="20002"/>
                    </a:ext>
                  </a:extLst>
                </a:gridCol>
                <a:gridCol w="1946275">
                  <a:extLst>
                    <a:ext uri="{9D8B030D-6E8A-4147-A177-3AD203B41FA5}">
                      <a16:colId xmlns:a16="http://schemas.microsoft.com/office/drawing/2014/main" val="20003"/>
                    </a:ext>
                  </a:extLst>
                </a:gridCol>
              </a:tblGrid>
              <a:tr h="264119">
                <a:tc>
                  <a:txBody>
                    <a:bodyPr/>
                    <a:lstStyle/>
                    <a:p>
                      <a:pPr algn="ctr"/>
                      <a:r>
                        <a:rPr kumimoji="1" lang="en-US" altLang="ja-JP" sz="1200" dirty="0"/>
                        <a:t>2019</a:t>
                      </a:r>
                      <a:endParaRPr kumimoji="1" lang="ja-JP" altLang="en-US" sz="1200" dirty="0"/>
                    </a:p>
                  </a:txBody>
                  <a:tcPr/>
                </a:tc>
                <a:tc>
                  <a:txBody>
                    <a:bodyPr/>
                    <a:lstStyle/>
                    <a:p>
                      <a:pPr algn="ctr"/>
                      <a:r>
                        <a:rPr kumimoji="1" lang="en-US" altLang="ja-JP" sz="1200" dirty="0"/>
                        <a:t>2020</a:t>
                      </a:r>
                      <a:endParaRPr kumimoji="1" lang="ja-JP" altLang="en-US" sz="1200" dirty="0"/>
                    </a:p>
                  </a:txBody>
                  <a:tcPr/>
                </a:tc>
                <a:tc>
                  <a:txBody>
                    <a:bodyPr/>
                    <a:lstStyle/>
                    <a:p>
                      <a:pPr algn="ctr"/>
                      <a:r>
                        <a:rPr kumimoji="1" lang="en-US" altLang="ja-JP" sz="1200" dirty="0"/>
                        <a:t>2021</a:t>
                      </a:r>
                      <a:endParaRPr kumimoji="1" lang="ja-JP" altLang="en-US" sz="1200" dirty="0"/>
                    </a:p>
                  </a:txBody>
                  <a:tcPr/>
                </a:tc>
                <a:tc>
                  <a:txBody>
                    <a:bodyPr/>
                    <a:lstStyle/>
                    <a:p>
                      <a:pPr algn="ctr"/>
                      <a:r>
                        <a:rPr kumimoji="1" lang="en-US" altLang="ja-JP" sz="1200" dirty="0"/>
                        <a:t>2022</a:t>
                      </a:r>
                      <a:endParaRPr kumimoji="1" lang="ja-JP" altLang="en-US" sz="1200" dirty="0"/>
                    </a:p>
                  </a:txBody>
                  <a:tcPr/>
                </a:tc>
                <a:extLst>
                  <a:ext uri="{0D108BD9-81ED-4DB2-BD59-A6C34878D82A}">
                    <a16:rowId xmlns:a16="http://schemas.microsoft.com/office/drawing/2014/main" val="10000"/>
                  </a:ext>
                </a:extLst>
              </a:tr>
              <a:tr h="624881">
                <a:tc>
                  <a:txBody>
                    <a:bodyPr/>
                    <a:lstStyle/>
                    <a:p>
                      <a:endParaRPr kumimoji="1" lang="ja-JP" altLang="en-US" sz="1400" dirty="0"/>
                    </a:p>
                  </a:txBody>
                  <a:tcPr/>
                </a:tc>
                <a:tc>
                  <a:txBody>
                    <a:bodyPr/>
                    <a:lstStyle/>
                    <a:p>
                      <a:endParaRPr kumimoji="1" lang="ja-JP" altLang="en-US" sz="1400" dirty="0"/>
                    </a:p>
                  </a:txBody>
                  <a:tcPr/>
                </a:tc>
                <a:tc>
                  <a:txBody>
                    <a:bodyPr/>
                    <a:lstStyle/>
                    <a:p>
                      <a:endParaRPr kumimoji="1" lang="ja-JP" altLang="en-US" sz="1400" dirty="0"/>
                    </a:p>
                  </a:txBody>
                  <a:tcPr/>
                </a:tc>
                <a:tc>
                  <a:txBody>
                    <a:bodyPr/>
                    <a:lstStyle/>
                    <a:p>
                      <a:endParaRPr kumimoji="1" lang="ja-JP" altLang="en-US" sz="1400" dirty="0"/>
                    </a:p>
                  </a:txBody>
                  <a:tcPr/>
                </a:tc>
                <a:extLst>
                  <a:ext uri="{0D108BD9-81ED-4DB2-BD59-A6C34878D82A}">
                    <a16:rowId xmlns:a16="http://schemas.microsoft.com/office/drawing/2014/main" val="10001"/>
                  </a:ext>
                </a:extLst>
              </a:tr>
            </a:tbl>
          </a:graphicData>
        </a:graphic>
      </p:graphicFrame>
      <p:sp>
        <p:nvSpPr>
          <p:cNvPr id="20" name="ホームベース 19"/>
          <p:cNvSpPr/>
          <p:nvPr/>
        </p:nvSpPr>
        <p:spPr>
          <a:xfrm>
            <a:off x="863600" y="6042711"/>
            <a:ext cx="7543800" cy="653124"/>
          </a:xfrm>
          <a:prstGeom prst="homePlate">
            <a:avLst>
              <a:gd name="adj" fmla="val 8889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1" name="表 20"/>
          <p:cNvGraphicFramePr>
            <a:graphicFrameLocks noGrp="1"/>
          </p:cNvGraphicFramePr>
          <p:nvPr/>
        </p:nvGraphicFramePr>
        <p:xfrm>
          <a:off x="642732" y="3454705"/>
          <a:ext cx="8082169" cy="1033502"/>
        </p:xfrm>
        <a:graphic>
          <a:graphicData uri="http://schemas.openxmlformats.org/drawingml/2006/table">
            <a:tbl>
              <a:tblPr firstRow="1" bandRow="1">
                <a:tableStyleId>{5C22544A-7EE6-4342-B048-85BDC9FD1C3A}</a:tableStyleId>
              </a:tblPr>
              <a:tblGrid>
                <a:gridCol w="2044863">
                  <a:extLst>
                    <a:ext uri="{9D8B030D-6E8A-4147-A177-3AD203B41FA5}">
                      <a16:colId xmlns:a16="http://schemas.microsoft.com/office/drawing/2014/main" val="20000"/>
                    </a:ext>
                  </a:extLst>
                </a:gridCol>
                <a:gridCol w="1130733">
                  <a:extLst>
                    <a:ext uri="{9D8B030D-6E8A-4147-A177-3AD203B41FA5}">
                      <a16:colId xmlns:a16="http://schemas.microsoft.com/office/drawing/2014/main" val="20001"/>
                    </a:ext>
                  </a:extLst>
                </a:gridCol>
                <a:gridCol w="1512539">
                  <a:extLst>
                    <a:ext uri="{9D8B030D-6E8A-4147-A177-3AD203B41FA5}">
                      <a16:colId xmlns:a16="http://schemas.microsoft.com/office/drawing/2014/main" val="20002"/>
                    </a:ext>
                  </a:extLst>
                </a:gridCol>
                <a:gridCol w="1439114">
                  <a:extLst>
                    <a:ext uri="{9D8B030D-6E8A-4147-A177-3AD203B41FA5}">
                      <a16:colId xmlns:a16="http://schemas.microsoft.com/office/drawing/2014/main" val="20003"/>
                    </a:ext>
                  </a:extLst>
                </a:gridCol>
                <a:gridCol w="1954920">
                  <a:extLst>
                    <a:ext uri="{9D8B030D-6E8A-4147-A177-3AD203B41FA5}">
                      <a16:colId xmlns:a16="http://schemas.microsoft.com/office/drawing/2014/main" val="20004"/>
                    </a:ext>
                  </a:extLst>
                </a:gridCol>
              </a:tblGrid>
              <a:tr h="297649">
                <a:tc gridSpan="2">
                  <a:txBody>
                    <a:bodyPr/>
                    <a:lstStyle/>
                    <a:p>
                      <a:pPr algn="ctr"/>
                      <a:r>
                        <a:rPr kumimoji="1" lang="en-US" altLang="ja-JP" sz="1200" dirty="0"/>
                        <a:t>2011</a:t>
                      </a:r>
                      <a:r>
                        <a:rPr kumimoji="1" lang="ja-JP" altLang="en-US" sz="1200" dirty="0"/>
                        <a:t>～</a:t>
                      </a:r>
                      <a:r>
                        <a:rPr kumimoji="1" lang="en-US" altLang="ja-JP" sz="1200" dirty="0"/>
                        <a:t>2015</a:t>
                      </a:r>
                      <a:endParaRPr kumimoji="1" lang="ja-JP" altLang="en-US" sz="1200" dirty="0"/>
                    </a:p>
                  </a:txBody>
                  <a:tcPr/>
                </a:tc>
                <a:tc hMerge="1">
                  <a:txBody>
                    <a:bodyPr/>
                    <a:lstStyle/>
                    <a:p>
                      <a:pPr algn="ctr"/>
                      <a:endParaRPr kumimoji="1" lang="ja-JP" altLang="en-US" sz="1200" dirty="0"/>
                    </a:p>
                  </a:txBody>
                  <a:tcPr/>
                </a:tc>
                <a:tc>
                  <a:txBody>
                    <a:bodyPr/>
                    <a:lstStyle/>
                    <a:p>
                      <a:pPr algn="ctr"/>
                      <a:r>
                        <a:rPr kumimoji="1" lang="en-US" altLang="ja-JP" sz="1200" dirty="0"/>
                        <a:t>2016</a:t>
                      </a:r>
                      <a:endParaRPr kumimoji="1" lang="ja-JP" altLang="en-US" sz="1200" dirty="0"/>
                    </a:p>
                  </a:txBody>
                  <a:tcPr/>
                </a:tc>
                <a:tc>
                  <a:txBody>
                    <a:bodyPr/>
                    <a:lstStyle/>
                    <a:p>
                      <a:pPr algn="ctr"/>
                      <a:r>
                        <a:rPr kumimoji="1" lang="en-US" altLang="ja-JP" sz="1200" dirty="0"/>
                        <a:t>2017</a:t>
                      </a:r>
                      <a:endParaRPr kumimoji="1" lang="ja-JP" altLang="en-US" sz="1200" dirty="0"/>
                    </a:p>
                  </a:txBody>
                  <a:tcPr/>
                </a:tc>
                <a:tc>
                  <a:txBody>
                    <a:bodyPr/>
                    <a:lstStyle/>
                    <a:p>
                      <a:pPr algn="ctr"/>
                      <a:r>
                        <a:rPr kumimoji="1" lang="en-US" altLang="ja-JP" sz="1200" dirty="0"/>
                        <a:t>2018</a:t>
                      </a:r>
                      <a:r>
                        <a:rPr kumimoji="1" lang="ja-JP" altLang="en-US" sz="1200" dirty="0"/>
                        <a:t>～</a:t>
                      </a:r>
                      <a:r>
                        <a:rPr kumimoji="1" lang="en-US" altLang="ja-JP" sz="1200" dirty="0"/>
                        <a:t>2023</a:t>
                      </a:r>
                      <a:endParaRPr kumimoji="1" lang="ja-JP" altLang="en-US" sz="1200" dirty="0"/>
                    </a:p>
                  </a:txBody>
                  <a:tcPr/>
                </a:tc>
                <a:extLst>
                  <a:ext uri="{0D108BD9-81ED-4DB2-BD59-A6C34878D82A}">
                    <a16:rowId xmlns:a16="http://schemas.microsoft.com/office/drawing/2014/main" val="10000"/>
                  </a:ext>
                </a:extLst>
              </a:tr>
              <a:tr h="735853">
                <a:tc>
                  <a:txBody>
                    <a:bodyPr/>
                    <a:lstStyle/>
                    <a:p>
                      <a:endParaRPr kumimoji="1" lang="ja-JP" altLang="en-US" sz="1400" dirty="0"/>
                    </a:p>
                  </a:txBody>
                  <a:tcPr/>
                </a:tc>
                <a:tc>
                  <a:txBody>
                    <a:bodyPr/>
                    <a:lstStyle/>
                    <a:p>
                      <a:endParaRPr kumimoji="1" lang="ja-JP" altLang="en-US" sz="1400" dirty="0"/>
                    </a:p>
                  </a:txBody>
                  <a:tcPr/>
                </a:tc>
                <a:tc>
                  <a:txBody>
                    <a:bodyPr/>
                    <a:lstStyle/>
                    <a:p>
                      <a:endParaRPr kumimoji="1" lang="ja-JP" altLang="en-US" sz="1400" dirty="0"/>
                    </a:p>
                  </a:txBody>
                  <a:tcPr/>
                </a:tc>
                <a:tc>
                  <a:txBody>
                    <a:bodyPr/>
                    <a:lstStyle/>
                    <a:p>
                      <a:endParaRPr kumimoji="1" lang="ja-JP" altLang="en-US" sz="1400" dirty="0"/>
                    </a:p>
                  </a:txBody>
                  <a:tcPr/>
                </a:tc>
                <a:tc>
                  <a:txBody>
                    <a:bodyPr/>
                    <a:lstStyle/>
                    <a:p>
                      <a:endParaRPr kumimoji="1" lang="ja-JP" altLang="en-US" sz="1400" dirty="0"/>
                    </a:p>
                  </a:txBody>
                  <a:tcPr/>
                </a:tc>
                <a:extLst>
                  <a:ext uri="{0D108BD9-81ED-4DB2-BD59-A6C34878D82A}">
                    <a16:rowId xmlns:a16="http://schemas.microsoft.com/office/drawing/2014/main" val="10001"/>
                  </a:ext>
                </a:extLst>
              </a:tr>
            </a:tbl>
          </a:graphicData>
        </a:graphic>
      </p:graphicFrame>
      <p:grpSp>
        <p:nvGrpSpPr>
          <p:cNvPr id="8" name="グループ化 7"/>
          <p:cNvGrpSpPr/>
          <p:nvPr/>
        </p:nvGrpSpPr>
        <p:grpSpPr>
          <a:xfrm>
            <a:off x="736600" y="3804219"/>
            <a:ext cx="8043239" cy="680798"/>
            <a:chOff x="736600" y="3093029"/>
            <a:chExt cx="8043239" cy="680798"/>
          </a:xfrm>
        </p:grpSpPr>
        <p:sp>
          <p:nvSpPr>
            <p:cNvPr id="22" name="ホームベース 21"/>
            <p:cNvSpPr/>
            <p:nvPr/>
          </p:nvSpPr>
          <p:spPr>
            <a:xfrm>
              <a:off x="736600" y="3359730"/>
              <a:ext cx="3178175" cy="363499"/>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文理学科を普通科と併置</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校</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ホームベース 22"/>
            <p:cNvSpPr/>
            <p:nvPr/>
          </p:nvSpPr>
          <p:spPr>
            <a:xfrm>
              <a:off x="3914776" y="3364532"/>
              <a:ext cx="4852362" cy="196636"/>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文理学科のみの募集</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校</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ホームベース 23"/>
            <p:cNvSpPr/>
            <p:nvPr/>
          </p:nvSpPr>
          <p:spPr>
            <a:xfrm>
              <a:off x="6850743" y="3541479"/>
              <a:ext cx="1929096" cy="232348"/>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文理学科のみの募集</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校</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ホームベース 25"/>
            <p:cNvSpPr/>
            <p:nvPr/>
          </p:nvSpPr>
          <p:spPr>
            <a:xfrm>
              <a:off x="736600" y="3093029"/>
              <a:ext cx="8030538" cy="20800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GLHS</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設置</a:t>
              </a:r>
            </a:p>
          </p:txBody>
        </p:sp>
      </p:grpSp>
      <p:sp>
        <p:nvSpPr>
          <p:cNvPr id="25" name="テキスト ボックス 24"/>
          <p:cNvSpPr txBox="1"/>
          <p:nvPr/>
        </p:nvSpPr>
        <p:spPr>
          <a:xfrm>
            <a:off x="384458" y="785590"/>
            <a:ext cx="84890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＜改革前の施策・状況＞　</a:t>
            </a:r>
          </a:p>
        </p:txBody>
      </p:sp>
      <p:sp>
        <p:nvSpPr>
          <p:cNvPr id="27" name="角丸四角形 26"/>
          <p:cNvSpPr/>
          <p:nvPr/>
        </p:nvSpPr>
        <p:spPr bwMode="auto">
          <a:xfrm>
            <a:off x="403122" y="1032932"/>
            <a:ext cx="8489087" cy="1091594"/>
          </a:xfrm>
          <a:prstGeom prst="roundRect">
            <a:avLst>
              <a:gd name="adj" fmla="val 8346"/>
            </a:avLst>
          </a:prstGeom>
          <a:noFill/>
          <a:ln w="9525">
            <a:solidFill>
              <a:schemeClr val="dk1">
                <a:shade val="95000"/>
                <a:satMod val="105000"/>
              </a:schemeClr>
            </a:solidFill>
            <a:miter lim="800000"/>
            <a:headEnd/>
            <a:tailEnd/>
          </a:ln>
          <a:effectLst/>
        </p:spPr>
        <p:txBody>
          <a:bodyPr wrap="square" lIns="33231" t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・グローバル化が進展する中、次代をリードする人材を育成するため、</a:t>
            </a:r>
            <a:r>
              <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府立高校</a:t>
            </a:r>
            <a:r>
              <a:rPr kumimoji="1" lang="en-US" altLang="ja-JP"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校を人材育成研究開発重点校</a:t>
            </a:r>
            <a:endParaRPr kumimoji="1" lang="en-US" altLang="ja-JP"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エルハイスクール</a:t>
            </a:r>
            <a:r>
              <a:rPr kumimoji="1" lang="en-US" altLang="ja-JP"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に指定。教育課程編成の工夫や生徒の自主学習・自主活動の支援</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を実施。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(2003</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2007)</a:t>
            </a:r>
            <a:endPar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・しかしながら、</a:t>
            </a:r>
            <a:r>
              <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英語力</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については、</a:t>
            </a:r>
            <a:r>
              <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府立高校の生徒、英語教員ともに、全国平均を下回る状況</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高校</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年生：英検準</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級相当以上の割合→府</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23.5</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30.4</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英語教員：英検準</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級、</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TOEFL iBT550</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点、</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TOEIC730</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点以上の割合→府</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46.0</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52.8</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(2011)</a:t>
            </a:r>
          </a:p>
        </p:txBody>
      </p:sp>
      <p:sp>
        <p:nvSpPr>
          <p:cNvPr id="10" name="テキスト ボックス 9"/>
          <p:cNvSpPr txBox="1"/>
          <p:nvPr/>
        </p:nvSpPr>
        <p:spPr>
          <a:xfrm>
            <a:off x="1405001" y="6084639"/>
            <a:ext cx="3151179" cy="630942"/>
          </a:xfrm>
          <a:prstGeom prst="rect">
            <a:avLst/>
          </a:prstGeom>
          <a:noFill/>
        </p:spPr>
        <p:txBody>
          <a:bodyPr wrap="square" rtlCol="0">
            <a:spAutoFit/>
          </a:bodyPr>
          <a:lstStyle/>
          <a:p>
            <a:pPr lvl="0">
              <a:defRPr/>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教員の指導力向上</a:t>
            </a:r>
          </a:p>
          <a:p>
            <a:pPr lvl="0">
              <a:defRPr/>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すべての英語科教員の授業力等の向上を図る研修</a:t>
            </a:r>
          </a:p>
          <a:p>
            <a:pPr lvl="0">
              <a:defRPr/>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課題に応じた指導法に関する研修</a:t>
            </a:r>
          </a:p>
          <a:p>
            <a:pPr lvl="0">
              <a:defRPr/>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　各学校の</a:t>
            </a: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PDCA</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サイクルによるカリキュラム・デザインの確立</a:t>
            </a:r>
          </a:p>
          <a:p>
            <a:pPr lvl="0">
              <a:defRPr/>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各校のカリキュラム改善につながる４技能の能力を測る測定ツールの開発</a:t>
            </a:r>
            <a:endParaRPr kumimoji="1" lang="ja-JP" altLang="en-US" sz="700" dirty="0"/>
          </a:p>
        </p:txBody>
      </p:sp>
      <p:sp>
        <p:nvSpPr>
          <p:cNvPr id="28" name="テキスト ボックス 27"/>
          <p:cNvSpPr txBox="1"/>
          <p:nvPr/>
        </p:nvSpPr>
        <p:spPr>
          <a:xfrm>
            <a:off x="4889658" y="6083044"/>
            <a:ext cx="1719138" cy="738664"/>
          </a:xfrm>
          <a:prstGeom prst="rect">
            <a:avLst/>
          </a:prstGeom>
          <a:noFill/>
        </p:spPr>
        <p:txBody>
          <a:bodyPr wrap="square" rtlCol="0">
            <a:spAutoFit/>
          </a:bodyPr>
          <a:lstStyle/>
          <a:p>
            <a:pPr lvl="0">
              <a:defRPr/>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それぞれの生徒の目標に応じた支援</a:t>
            </a:r>
          </a:p>
          <a:p>
            <a:pPr lvl="0">
              <a:defRPr/>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English Camp</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等の実施</a:t>
            </a:r>
          </a:p>
          <a:p>
            <a:pPr lvl="0">
              <a:defRPr/>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海外研修等の支援</a:t>
            </a:r>
          </a:p>
          <a:p>
            <a:pPr lvl="0">
              <a:defRPr/>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　外部人材の活用等</a:t>
            </a:r>
          </a:p>
          <a:p>
            <a:pPr lvl="0">
              <a:defRPr/>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NET</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等の配置の工夫</a:t>
            </a:r>
          </a:p>
          <a:p>
            <a:endParaRPr kumimoji="1" lang="ja-JP" altLang="en-US" sz="700" dirty="0"/>
          </a:p>
        </p:txBody>
      </p:sp>
      <p:sp>
        <p:nvSpPr>
          <p:cNvPr id="2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170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0116317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角丸四角形 3"/>
          <p:cNvSpPr/>
          <p:nvPr/>
        </p:nvSpPr>
        <p:spPr>
          <a:xfrm>
            <a:off x="4117984" y="266054"/>
            <a:ext cx="4741261" cy="368954"/>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defRPr/>
            </a:pPr>
            <a:r>
              <a:rPr lang="ja-JP" altLang="en-US" sz="1600" b="1" dirty="0">
                <a:solidFill>
                  <a:schemeClr val="tx1"/>
                </a:solidFill>
                <a:latin typeface="Meiryo UI" panose="020B0604030504040204" pitchFamily="50" charset="-128"/>
                <a:ea typeface="Meiryo UI" panose="020B0604030504040204" pitchFamily="50" charset="-128"/>
              </a:rPr>
              <a:t>府立高校の</a:t>
            </a:r>
            <a:r>
              <a:rPr lang="en-US" altLang="ja-JP" sz="1600" b="1" dirty="0">
                <a:solidFill>
                  <a:schemeClr val="tx1"/>
                </a:solidFill>
                <a:latin typeface="Meiryo UI" panose="020B0604030504040204" pitchFamily="50" charset="-128"/>
                <a:ea typeface="Meiryo UI" panose="020B0604030504040204" pitchFamily="50" charset="-128"/>
              </a:rPr>
              <a:t>ICT</a:t>
            </a:r>
            <a:r>
              <a:rPr lang="ja-JP" altLang="en-US" sz="1600" b="1" dirty="0">
                <a:solidFill>
                  <a:schemeClr val="tx1"/>
                </a:solidFill>
                <a:latin typeface="Meiryo UI" panose="020B0604030504040204" pitchFamily="50" charset="-128"/>
                <a:ea typeface="Meiryo UI" panose="020B0604030504040204" pitchFamily="50" charset="-128"/>
              </a:rPr>
              <a:t>環境の整備</a:t>
            </a:r>
            <a:r>
              <a:rPr kumimoji="1" lang="ja-JP" altLang="en-US" sz="16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（大阪府）</a:t>
            </a:r>
          </a:p>
        </p:txBody>
      </p:sp>
      <p:sp>
        <p:nvSpPr>
          <p:cNvPr id="5" name="テキスト ボックス 4"/>
          <p:cNvSpPr txBox="1"/>
          <p:nvPr/>
        </p:nvSpPr>
        <p:spPr>
          <a:xfrm>
            <a:off x="270457" y="266053"/>
            <a:ext cx="288252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高校</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主な改革取組　</a:t>
            </a:r>
          </a:p>
        </p:txBody>
      </p:sp>
      <p:sp>
        <p:nvSpPr>
          <p:cNvPr id="7" name="テキスト ボックス 6"/>
          <p:cNvSpPr txBox="1"/>
          <p:nvPr/>
        </p:nvSpPr>
        <p:spPr>
          <a:xfrm>
            <a:off x="370159" y="2303330"/>
            <a:ext cx="84890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＜改革取組＞</a:t>
            </a:r>
            <a:endPar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bwMode="auto">
          <a:xfrm>
            <a:off x="403122" y="2575965"/>
            <a:ext cx="8489087" cy="1906779"/>
          </a:xfrm>
          <a:prstGeom prst="roundRect">
            <a:avLst>
              <a:gd name="adj" fmla="val 5268"/>
            </a:avLst>
          </a:prstGeom>
          <a:noFill/>
          <a:ln w="9525">
            <a:solidFill>
              <a:schemeClr val="dk1">
                <a:shade val="95000"/>
                <a:satMod val="105000"/>
              </a:schemeClr>
            </a:solidFill>
            <a:miter lim="800000"/>
            <a:headEnd/>
            <a:tailEnd/>
          </a:ln>
          <a:effectLst/>
        </p:spPr>
        <p:txBody>
          <a:bodyPr wrap="square" lIns="33231" tIns="0" rtlCol="0" anchor="t" anchorCtr="0"/>
          <a:lstStyle/>
          <a:p>
            <a:pPr marL="95250" lvl="0">
              <a:spcBef>
                <a:spcPts val="1200"/>
              </a:spcBef>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を活用した新時代の教育を実現するため、全府立高校への生徒１人１台端末の配備をはじめとする学校の</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環境の整備　　　等を実施。</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5250" lvl="0">
              <a:spcBef>
                <a:spcPts val="1200"/>
              </a:spcBef>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384458" y="785590"/>
            <a:ext cx="84890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＜改革前の施策・状況＞　</a:t>
            </a:r>
          </a:p>
        </p:txBody>
      </p:sp>
      <p:sp>
        <p:nvSpPr>
          <p:cNvPr id="27" name="角丸四角形 26"/>
          <p:cNvSpPr/>
          <p:nvPr/>
        </p:nvSpPr>
        <p:spPr bwMode="auto">
          <a:xfrm>
            <a:off x="403122" y="1032932"/>
            <a:ext cx="8489087" cy="963788"/>
          </a:xfrm>
          <a:prstGeom prst="roundRect">
            <a:avLst>
              <a:gd name="adj" fmla="val 8346"/>
            </a:avLst>
          </a:prstGeom>
          <a:noFill/>
          <a:ln w="9525">
            <a:solidFill>
              <a:schemeClr val="dk1">
                <a:shade val="95000"/>
                <a:satMod val="105000"/>
              </a:schemeClr>
            </a:solidFill>
            <a:miter lim="800000"/>
            <a:headEnd/>
            <a:tailEnd/>
          </a:ln>
          <a:effectLst/>
        </p:spPr>
        <p:txBody>
          <a:bodyPr wrap="square" lIns="33231" tIns="0" rtlCol="0" anchor="ctr" anchorCtr="0"/>
          <a:lstStyle/>
          <a:p>
            <a:pPr marL="177800" lvl="0" indent="-177800">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年３月以降、コロナ禍により、およそ３か月にわたって学校が臨時休業となり、ともに学ぶ友人や教職員に会うことができない事態は、子どもたちに大きな影響を及ぼした。</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・（１人１台端末の活用による個別最適な学びと協働的な学びの実現が求められる。）</a:t>
            </a:r>
          </a:p>
        </p:txBody>
      </p:sp>
      <p:graphicFrame>
        <p:nvGraphicFramePr>
          <p:cNvPr id="14" name="表 13"/>
          <p:cNvGraphicFramePr>
            <a:graphicFrameLocks noGrp="1"/>
          </p:cNvGraphicFramePr>
          <p:nvPr/>
        </p:nvGraphicFramePr>
        <p:xfrm>
          <a:off x="502856" y="3096139"/>
          <a:ext cx="8252289" cy="1280160"/>
        </p:xfrm>
        <a:graphic>
          <a:graphicData uri="http://schemas.openxmlformats.org/drawingml/2006/table">
            <a:tbl>
              <a:tblPr firstRow="1" bandRow="1">
                <a:tableStyleId>{5C22544A-7EE6-4342-B048-85BDC9FD1C3A}</a:tableStyleId>
              </a:tblPr>
              <a:tblGrid>
                <a:gridCol w="1601595">
                  <a:extLst>
                    <a:ext uri="{9D8B030D-6E8A-4147-A177-3AD203B41FA5}">
                      <a16:colId xmlns:a16="http://schemas.microsoft.com/office/drawing/2014/main" val="1139371694"/>
                    </a:ext>
                  </a:extLst>
                </a:gridCol>
                <a:gridCol w="6650694">
                  <a:extLst>
                    <a:ext uri="{9D8B030D-6E8A-4147-A177-3AD203B41FA5}">
                      <a16:colId xmlns:a16="http://schemas.microsoft.com/office/drawing/2014/main" val="3123698254"/>
                    </a:ext>
                  </a:extLst>
                </a:gridCol>
              </a:tblGrid>
              <a:tr h="246809">
                <a:tc>
                  <a:txBody>
                    <a:bodyPr/>
                    <a:lstStyle/>
                    <a:p>
                      <a:pPr algn="ctr"/>
                      <a:r>
                        <a:rPr kumimoji="1" lang="ja-JP" altLang="en-US" sz="1200" dirty="0">
                          <a:solidFill>
                            <a:schemeClr val="tx1"/>
                          </a:solidFill>
                        </a:rPr>
                        <a:t>時期</a:t>
                      </a:r>
                    </a:p>
                  </a:txBody>
                  <a:tcPr/>
                </a:tc>
                <a:tc>
                  <a:txBody>
                    <a:bodyPr/>
                    <a:lstStyle/>
                    <a:p>
                      <a:pPr algn="ctr"/>
                      <a:r>
                        <a:rPr kumimoji="1" lang="ja-JP" altLang="en-US" sz="1200" dirty="0">
                          <a:solidFill>
                            <a:schemeClr val="tx1"/>
                          </a:solidFill>
                        </a:rPr>
                        <a:t>内容</a:t>
                      </a:r>
                    </a:p>
                  </a:txBody>
                  <a:tcPr/>
                </a:tc>
                <a:extLst>
                  <a:ext uri="{0D108BD9-81ED-4DB2-BD59-A6C34878D82A}">
                    <a16:rowId xmlns:a16="http://schemas.microsoft.com/office/drawing/2014/main" val="3359264732"/>
                  </a:ext>
                </a:extLst>
              </a:tr>
              <a:tr h="273493">
                <a:tc>
                  <a:txBody>
                    <a:bodyPr/>
                    <a:lstStyle/>
                    <a:p>
                      <a:r>
                        <a:rPr kumimoji="1" lang="en-US" altLang="ja-JP" sz="1200" dirty="0">
                          <a:solidFill>
                            <a:schemeClr val="tx1"/>
                          </a:solidFill>
                        </a:rPr>
                        <a:t>2021</a:t>
                      </a:r>
                      <a:r>
                        <a:rPr kumimoji="1" lang="ja-JP" altLang="en-US" sz="1200" dirty="0">
                          <a:solidFill>
                            <a:schemeClr val="tx1"/>
                          </a:solidFill>
                        </a:rPr>
                        <a:t>年３月</a:t>
                      </a:r>
                    </a:p>
                  </a:txBody>
                  <a:tcPr/>
                </a:tc>
                <a:tc>
                  <a:txBody>
                    <a:bodyPr/>
                    <a:lstStyle/>
                    <a:p>
                      <a:r>
                        <a:rPr kumimoji="1" lang="ja-JP" altLang="en-US" sz="1200" dirty="0">
                          <a:solidFill>
                            <a:schemeClr val="tx1"/>
                          </a:solidFill>
                        </a:rPr>
                        <a:t>府立高校の普通教室等における無線</a:t>
                      </a:r>
                      <a:r>
                        <a:rPr kumimoji="1" lang="en-US" altLang="ja-JP" sz="1200" dirty="0">
                          <a:solidFill>
                            <a:schemeClr val="tx1"/>
                          </a:solidFill>
                        </a:rPr>
                        <a:t>LAN</a:t>
                      </a:r>
                      <a:r>
                        <a:rPr kumimoji="1" lang="ja-JP" altLang="en-US" sz="1200" dirty="0">
                          <a:solidFill>
                            <a:schemeClr val="tx1"/>
                          </a:solidFill>
                        </a:rPr>
                        <a:t>環境を整備。</a:t>
                      </a:r>
                    </a:p>
                  </a:txBody>
                  <a:tcPr/>
                </a:tc>
                <a:extLst>
                  <a:ext uri="{0D108BD9-81ED-4DB2-BD59-A6C34878D82A}">
                    <a16:rowId xmlns:a16="http://schemas.microsoft.com/office/drawing/2014/main" val="4134167899"/>
                  </a:ext>
                </a:extLst>
              </a:tr>
              <a:tr h="258481">
                <a:tc>
                  <a:txBody>
                    <a:bodyPr/>
                    <a:lstStyle/>
                    <a:p>
                      <a:r>
                        <a:rPr kumimoji="1" lang="en-US" altLang="ja-JP" sz="1200" dirty="0">
                          <a:solidFill>
                            <a:schemeClr val="tx1"/>
                          </a:solidFill>
                        </a:rPr>
                        <a:t>2021</a:t>
                      </a:r>
                      <a:r>
                        <a:rPr kumimoji="1" lang="ja-JP" altLang="en-US" sz="1200" dirty="0">
                          <a:solidFill>
                            <a:schemeClr val="tx1"/>
                          </a:solidFill>
                        </a:rPr>
                        <a:t>年９月</a:t>
                      </a:r>
                    </a:p>
                  </a:txBody>
                  <a:tcPr/>
                </a:tc>
                <a:tc>
                  <a:txBody>
                    <a:bodyPr/>
                    <a:lstStyle/>
                    <a:p>
                      <a:r>
                        <a:rPr kumimoji="1" lang="ja-JP" altLang="en-US" sz="1200" dirty="0">
                          <a:solidFill>
                            <a:schemeClr val="tx1"/>
                          </a:solidFill>
                        </a:rPr>
                        <a:t>府立高校への生徒１人１台端末を配備。</a:t>
                      </a:r>
                    </a:p>
                  </a:txBody>
                  <a:tcPr/>
                </a:tc>
                <a:extLst>
                  <a:ext uri="{0D108BD9-81ED-4DB2-BD59-A6C34878D82A}">
                    <a16:rowId xmlns:a16="http://schemas.microsoft.com/office/drawing/2014/main" val="1653974496"/>
                  </a:ext>
                </a:extLst>
              </a:tr>
              <a:tr h="258481">
                <a:tc>
                  <a:txBody>
                    <a:bodyPr/>
                    <a:lstStyle/>
                    <a:p>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rPr>
                        <a:t>2023</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rPr>
                        <a:t>年３月</a:t>
                      </a:r>
                      <a:endParaRPr kumimoji="1" lang="ja-JP" altLang="en-US"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rPr>
                        <a:t>府立高校の特別教室等における無線</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rPr>
                        <a:t>LAN</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rPr>
                        <a:t>環境を整備予定。</a:t>
                      </a:r>
                      <a:endPar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rPr>
                        <a:t>府立高校</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rPr>
                        <a:t>30</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rPr>
                        <a:t>校の普通教室に電子黒板機能付きプロジェクタ等を整備予定。</a:t>
                      </a:r>
                    </a:p>
                  </a:txBody>
                  <a:tcPr/>
                </a:tc>
                <a:extLst>
                  <a:ext uri="{0D108BD9-81ED-4DB2-BD59-A6C34878D82A}">
                    <a16:rowId xmlns:a16="http://schemas.microsoft.com/office/drawing/2014/main" val="1714429659"/>
                  </a:ext>
                </a:extLst>
              </a:tr>
            </a:tbl>
          </a:graphicData>
        </a:graphic>
      </p:graphicFrame>
      <p:sp>
        <p:nvSpPr>
          <p:cNvPr id="15" name="角丸四角形 14"/>
          <p:cNvSpPr/>
          <p:nvPr/>
        </p:nvSpPr>
        <p:spPr bwMode="auto">
          <a:xfrm>
            <a:off x="384458" y="4765327"/>
            <a:ext cx="8489087" cy="1994784"/>
          </a:xfrm>
          <a:prstGeom prst="roundRect">
            <a:avLst>
              <a:gd name="adj" fmla="val 5268"/>
            </a:avLst>
          </a:prstGeom>
          <a:noFill/>
          <a:ln w="9525">
            <a:solidFill>
              <a:schemeClr val="dk1">
                <a:shade val="95000"/>
                <a:satMod val="105000"/>
              </a:schemeClr>
            </a:solidFill>
            <a:miter lim="800000"/>
            <a:headEnd/>
            <a:tailEnd/>
          </a:ln>
          <a:effectLst/>
        </p:spPr>
        <p:txBody>
          <a:bodyPr wrap="square" lIns="33231" tIns="0" rtlCol="0" anchor="t" anchorCtr="0"/>
          <a:lstStyle/>
          <a:p>
            <a:pPr marL="95250" lvl="0">
              <a:spcBef>
                <a:spcPts val="1200"/>
              </a:spcBef>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5250" lvl="0">
              <a:spcBef>
                <a:spcPts val="1200"/>
              </a:spcBef>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502856" y="4849167"/>
            <a:ext cx="5479655" cy="1985159"/>
          </a:xfrm>
          <a:prstGeom prst="rect">
            <a:avLst/>
          </a:prstGeom>
          <a:noFill/>
        </p:spPr>
        <p:txBody>
          <a:bodyPr wrap="square" lIns="33231" tIns="0" rIns="33231" bIns="0" rtlCol="0">
            <a:spAutoFit/>
          </a:bodyPr>
          <a:lstStyle/>
          <a:p>
            <a:r>
              <a:rPr lang="ja-JP" altLang="en-US" sz="1300" b="1" dirty="0">
                <a:solidFill>
                  <a:prstClr val="black"/>
                </a:solidFill>
                <a:latin typeface="Meiryo UI" panose="020B0604030504040204" pitchFamily="50" charset="-128"/>
                <a:ea typeface="Meiryo UI" panose="020B0604030504040204" pitchFamily="50" charset="-128"/>
              </a:rPr>
              <a:t>■１人１台端末の配備状況（</a:t>
            </a:r>
            <a:r>
              <a:rPr lang="en-US" altLang="ja-JP" sz="1300" b="1" dirty="0">
                <a:solidFill>
                  <a:prstClr val="black"/>
                </a:solidFill>
                <a:latin typeface="Meiryo UI" panose="020B0604030504040204" pitchFamily="50" charset="-128"/>
                <a:ea typeface="Meiryo UI" panose="020B0604030504040204" pitchFamily="50" charset="-128"/>
              </a:rPr>
              <a:t>2022.3</a:t>
            </a:r>
            <a:r>
              <a:rPr lang="ja-JP" altLang="en-US" sz="1300" b="1" dirty="0">
                <a:solidFill>
                  <a:prstClr val="black"/>
                </a:solidFill>
                <a:latin typeface="Meiryo UI" panose="020B0604030504040204" pitchFamily="50" charset="-128"/>
                <a:ea typeface="Meiryo UI" panose="020B0604030504040204" pitchFamily="50" charset="-128"/>
              </a:rPr>
              <a:t>現在）</a:t>
            </a:r>
          </a:p>
          <a:p>
            <a:r>
              <a:rPr lang="ja-JP" altLang="en-US" sz="1300" b="1" dirty="0">
                <a:solidFill>
                  <a:prstClr val="black"/>
                </a:solidFill>
                <a:latin typeface="Meiryo UI" panose="020B0604030504040204" pitchFamily="50" charset="-128"/>
                <a:ea typeface="Meiryo UI" panose="020B0604030504040204" pitchFamily="50" charset="-128"/>
              </a:rPr>
              <a:t>　　・すべての府立高校に生徒１人１台達末を配備</a:t>
            </a:r>
            <a:endParaRPr lang="en-US" altLang="ja-JP" sz="1300" b="1" dirty="0">
              <a:solidFill>
                <a:prstClr val="black"/>
              </a:solidFill>
              <a:latin typeface="Meiryo UI" panose="020B0604030504040204" pitchFamily="50" charset="-128"/>
              <a:ea typeface="Meiryo UI" panose="020B0604030504040204" pitchFamily="50" charset="-128"/>
            </a:endParaRPr>
          </a:p>
          <a:p>
            <a:endParaRPr lang="en-US" altLang="ja-JP" sz="1300" b="1" dirty="0">
              <a:solidFill>
                <a:prstClr val="black"/>
              </a:solidFill>
              <a:latin typeface="Meiryo UI" panose="020B0604030504040204" pitchFamily="50" charset="-128"/>
              <a:ea typeface="Meiryo UI" panose="020B0604030504040204" pitchFamily="50" charset="-128"/>
            </a:endParaRPr>
          </a:p>
          <a:p>
            <a:r>
              <a:rPr lang="ja-JP" altLang="en-US" sz="1300" b="1" dirty="0">
                <a:solidFill>
                  <a:prstClr val="black"/>
                </a:solidFill>
                <a:latin typeface="Meiryo UI" panose="020B0604030504040204" pitchFamily="50" charset="-128"/>
                <a:ea typeface="Meiryo UI" panose="020B0604030504040204" pitchFamily="50" charset="-128"/>
              </a:rPr>
              <a:t>■学校における主な</a:t>
            </a:r>
            <a:r>
              <a:rPr lang="en-US" altLang="ja-JP" sz="1300" b="1" dirty="0">
                <a:solidFill>
                  <a:prstClr val="black"/>
                </a:solidFill>
                <a:latin typeface="Meiryo UI" panose="020B0604030504040204" pitchFamily="50" charset="-128"/>
                <a:ea typeface="Meiryo UI" panose="020B0604030504040204" pitchFamily="50" charset="-128"/>
              </a:rPr>
              <a:t>ICT</a:t>
            </a:r>
            <a:r>
              <a:rPr lang="ja-JP" altLang="en-US" sz="1300" b="1" dirty="0">
                <a:latin typeface="Meiryo UI" panose="020B0604030504040204" pitchFamily="50" charset="-128"/>
                <a:ea typeface="Meiryo UI" panose="020B0604030504040204" pitchFamily="50" charset="-128"/>
              </a:rPr>
              <a:t>環境の整備状況（</a:t>
            </a:r>
            <a:r>
              <a:rPr lang="en-US" altLang="ja-JP" sz="1300" b="1" dirty="0">
                <a:latin typeface="Meiryo UI" panose="020B0604030504040204" pitchFamily="50" charset="-128"/>
                <a:ea typeface="Meiryo UI" panose="020B0604030504040204" pitchFamily="50" charset="-128"/>
              </a:rPr>
              <a:t>2022.3</a:t>
            </a:r>
            <a:r>
              <a:rPr lang="ja-JP" altLang="en-US" sz="1300" b="1" dirty="0">
                <a:latin typeface="Meiryo UI" panose="020B0604030504040204" pitchFamily="50" charset="-128"/>
                <a:ea typeface="Meiryo UI" panose="020B0604030504040204" pitchFamily="50" charset="-128"/>
              </a:rPr>
              <a:t>現在）</a:t>
            </a:r>
            <a:endParaRPr lang="en-US" altLang="ja-JP" sz="1300" b="1" dirty="0">
              <a:latin typeface="Meiryo UI" panose="020B0604030504040204" pitchFamily="50" charset="-128"/>
              <a:ea typeface="Meiryo UI" panose="020B0604030504040204" pitchFamily="50" charset="-128"/>
            </a:endParaRPr>
          </a:p>
          <a:p>
            <a:r>
              <a:rPr lang="ja-JP" altLang="en-US" sz="1300" b="1" dirty="0">
                <a:latin typeface="Meiryo UI" panose="020B0604030504040204" pitchFamily="50" charset="-128"/>
                <a:ea typeface="Meiryo UI" panose="020B0604030504040204" pitchFamily="50" charset="-128"/>
              </a:rPr>
              <a:t>　　・普通教室の無線</a:t>
            </a:r>
            <a:r>
              <a:rPr lang="en-US" altLang="ja-JP" sz="1300" b="1" dirty="0">
                <a:latin typeface="Meiryo UI" panose="020B0604030504040204" pitchFamily="50" charset="-128"/>
                <a:ea typeface="Meiryo UI" panose="020B0604030504040204" pitchFamily="50" charset="-128"/>
              </a:rPr>
              <a:t>LAN</a:t>
            </a:r>
            <a:r>
              <a:rPr lang="ja-JP" altLang="en-US" sz="1300" b="1" dirty="0">
                <a:latin typeface="Meiryo UI" panose="020B0604030504040204" pitchFamily="50" charset="-128"/>
                <a:ea typeface="Meiryo UI" panose="020B0604030504040204" pitchFamily="50" charset="-128"/>
              </a:rPr>
              <a:t>整備率（人</a:t>
            </a:r>
            <a:r>
              <a:rPr lang="en-US" altLang="ja-JP" sz="1300" b="1" dirty="0">
                <a:latin typeface="Meiryo UI" panose="020B0604030504040204" pitchFamily="50" charset="-128"/>
                <a:ea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rPr>
              <a:t>台）</a:t>
            </a:r>
            <a:endParaRPr lang="en-US" altLang="ja-JP" sz="1300" b="1" dirty="0">
              <a:latin typeface="Meiryo UI" panose="020B0604030504040204" pitchFamily="50" charset="-128"/>
              <a:ea typeface="Meiryo UI" panose="020B0604030504040204" pitchFamily="50" charset="-128"/>
            </a:endParaRPr>
          </a:p>
          <a:p>
            <a:r>
              <a:rPr lang="ja-JP" altLang="en-US" sz="1300" b="1" dirty="0">
                <a:latin typeface="Meiryo UI" panose="020B0604030504040204" pitchFamily="50" charset="-128"/>
                <a:ea typeface="Meiryo UI" panose="020B0604030504040204" pitchFamily="50" charset="-128"/>
              </a:rPr>
              <a:t>　　 　</a:t>
            </a:r>
            <a:r>
              <a:rPr lang="ja-JP" altLang="en-US" sz="1300" b="1" u="sng" dirty="0">
                <a:latin typeface="Meiryo UI" panose="020B0604030504040204" pitchFamily="50" charset="-128"/>
                <a:ea typeface="Meiryo UI" panose="020B0604030504040204" pitchFamily="50" charset="-128"/>
              </a:rPr>
              <a:t>府立高校：</a:t>
            </a:r>
            <a:r>
              <a:rPr lang="en-US" altLang="ja-JP" sz="1300" b="1" u="sng" dirty="0">
                <a:latin typeface="Meiryo UI" panose="020B0604030504040204" pitchFamily="50" charset="-128"/>
                <a:ea typeface="Meiryo UI" panose="020B0604030504040204" pitchFamily="50" charset="-128"/>
              </a:rPr>
              <a:t>100%</a:t>
            </a:r>
            <a:r>
              <a:rPr lang="ja-JP" altLang="en-US" sz="1300" b="1" dirty="0">
                <a:latin typeface="Meiryo UI" panose="020B0604030504040204" pitchFamily="50" charset="-128"/>
                <a:ea typeface="Meiryo UI" panose="020B0604030504040204" pitchFamily="50" charset="-128"/>
              </a:rPr>
              <a:t>　</a:t>
            </a:r>
            <a:endParaRPr lang="en-US" altLang="ja-JP" sz="1300" b="1" dirty="0">
              <a:latin typeface="Meiryo UI" panose="020B0604030504040204" pitchFamily="50" charset="-128"/>
              <a:ea typeface="Meiryo UI" panose="020B0604030504040204" pitchFamily="50" charset="-128"/>
            </a:endParaRPr>
          </a:p>
          <a:p>
            <a:r>
              <a:rPr lang="en-US" altLang="ja-JP" sz="1300" b="1" dirty="0">
                <a:solidFill>
                  <a:prstClr val="black"/>
                </a:solidFill>
                <a:latin typeface="Meiryo UI" panose="020B0604030504040204" pitchFamily="50" charset="-128"/>
                <a:ea typeface="Meiryo UI" panose="020B0604030504040204" pitchFamily="50" charset="-128"/>
              </a:rPr>
              <a:t>  </a:t>
            </a:r>
            <a:r>
              <a:rPr lang="ja-JP" altLang="en-US" sz="1300" b="1" dirty="0">
                <a:solidFill>
                  <a:prstClr val="black"/>
                </a:solidFill>
                <a:latin typeface="Meiryo UI" panose="020B0604030504040204" pitchFamily="50" charset="-128"/>
                <a:ea typeface="Meiryo UI" panose="020B0604030504040204" pitchFamily="50" charset="-128"/>
              </a:rPr>
              <a:t>　・超高速インターネット接続率</a:t>
            </a:r>
            <a:r>
              <a:rPr lang="en-US" altLang="ja-JP" sz="1300" b="1" dirty="0">
                <a:solidFill>
                  <a:prstClr val="black"/>
                </a:solidFill>
                <a:latin typeface="Meiryo UI" panose="020B0604030504040204" pitchFamily="50" charset="-128"/>
                <a:ea typeface="Meiryo UI" panose="020B0604030504040204" pitchFamily="50" charset="-128"/>
              </a:rPr>
              <a:t>(30Mbps</a:t>
            </a:r>
            <a:r>
              <a:rPr lang="ja-JP" altLang="en-US" sz="1300" b="1" dirty="0">
                <a:solidFill>
                  <a:prstClr val="black"/>
                </a:solidFill>
                <a:latin typeface="Meiryo UI" panose="020B0604030504040204" pitchFamily="50" charset="-128"/>
                <a:ea typeface="Meiryo UI" panose="020B0604030504040204" pitchFamily="50" charset="-128"/>
              </a:rPr>
              <a:t>以上</a:t>
            </a:r>
            <a:r>
              <a:rPr lang="en-US" altLang="ja-JP" sz="1300" b="1" dirty="0">
                <a:solidFill>
                  <a:prstClr val="black"/>
                </a:solidFill>
                <a:latin typeface="Meiryo UI" panose="020B0604030504040204" pitchFamily="50" charset="-128"/>
                <a:ea typeface="Meiryo UI" panose="020B0604030504040204" pitchFamily="50" charset="-128"/>
              </a:rPr>
              <a:t>)</a:t>
            </a:r>
          </a:p>
          <a:p>
            <a:r>
              <a:rPr lang="en-US" altLang="ja-JP" sz="1300" b="1" dirty="0">
                <a:solidFill>
                  <a:prstClr val="black"/>
                </a:solidFill>
                <a:latin typeface="Meiryo UI" panose="020B0604030504040204" pitchFamily="50" charset="-128"/>
                <a:ea typeface="Meiryo UI" panose="020B0604030504040204" pitchFamily="50" charset="-128"/>
              </a:rPr>
              <a:t>       </a:t>
            </a:r>
            <a:r>
              <a:rPr lang="ja-JP" altLang="en-US" sz="1300" b="1" u="sng" dirty="0">
                <a:solidFill>
                  <a:prstClr val="black"/>
                </a:solidFill>
                <a:latin typeface="Meiryo UI" panose="020B0604030504040204" pitchFamily="50" charset="-128"/>
                <a:ea typeface="Meiryo UI" panose="020B0604030504040204" pitchFamily="50" charset="-128"/>
              </a:rPr>
              <a:t>府立高校：</a:t>
            </a:r>
            <a:r>
              <a:rPr lang="en-US" altLang="ja-JP" sz="1300" b="1" u="sng" dirty="0">
                <a:solidFill>
                  <a:prstClr val="black"/>
                </a:solidFill>
                <a:latin typeface="Meiryo UI" panose="020B0604030504040204" pitchFamily="50" charset="-128"/>
                <a:ea typeface="Meiryo UI" panose="020B0604030504040204" pitchFamily="50" charset="-128"/>
              </a:rPr>
              <a:t>100</a:t>
            </a:r>
            <a:r>
              <a:rPr lang="ja-JP" altLang="en-US" sz="1300" b="1" u="sng" dirty="0">
                <a:solidFill>
                  <a:prstClr val="black"/>
                </a:solidFill>
                <a:latin typeface="Meiryo UI" panose="020B0604030504040204" pitchFamily="50" charset="-128"/>
                <a:ea typeface="Meiryo UI" panose="020B0604030504040204" pitchFamily="50" charset="-128"/>
              </a:rPr>
              <a:t>％</a:t>
            </a:r>
            <a:r>
              <a:rPr lang="ja-JP" altLang="en-US" sz="1300" b="1" dirty="0">
                <a:solidFill>
                  <a:prstClr val="black"/>
                </a:solidFill>
                <a:latin typeface="Meiryo UI" panose="020B0604030504040204" pitchFamily="50" charset="-128"/>
                <a:ea typeface="Meiryo UI" panose="020B0604030504040204" pitchFamily="50" charset="-128"/>
              </a:rPr>
              <a:t>　　　</a:t>
            </a:r>
            <a:r>
              <a:rPr lang="ja-JP" altLang="en-US" sz="1400" b="1" dirty="0">
                <a:solidFill>
                  <a:prstClr val="black"/>
                </a:solidFill>
                <a:latin typeface="Meiryo UI" panose="020B0604030504040204" pitchFamily="50" charset="-128"/>
                <a:ea typeface="Meiryo UI" panose="020B0604030504040204" pitchFamily="50" charset="-128"/>
              </a:rPr>
              <a:t>　　</a:t>
            </a:r>
            <a:endParaRPr lang="en-US" altLang="ja-JP" sz="1400" b="1" dirty="0">
              <a:solidFill>
                <a:prstClr val="black"/>
              </a:solidFill>
              <a:latin typeface="Meiryo UI" panose="020B0604030504040204" pitchFamily="50" charset="-128"/>
              <a:ea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rPr>
              <a:t>　　</a:t>
            </a:r>
            <a:r>
              <a:rPr lang="en-US" altLang="ja-JP" sz="1000" b="1" dirty="0">
                <a:solidFill>
                  <a:prstClr val="black"/>
                </a:solidFill>
                <a:latin typeface="Meiryo UI" panose="020B0604030504040204" pitchFamily="50" charset="-128"/>
                <a:ea typeface="Meiryo UI" panose="020B0604030504040204" pitchFamily="50" charset="-128"/>
              </a:rPr>
              <a:t>※2021</a:t>
            </a:r>
            <a:r>
              <a:rPr lang="ja-JP" altLang="en-US" sz="1000" b="1" dirty="0">
                <a:solidFill>
                  <a:prstClr val="black"/>
                </a:solidFill>
                <a:latin typeface="Meiryo UI" panose="020B0604030504040204" pitchFamily="50" charset="-128"/>
                <a:ea typeface="Meiryo UI" panose="020B0604030504040204" pitchFamily="50" charset="-128"/>
              </a:rPr>
              <a:t>年度学校における教育の情報の実態等に関する調査結果（文部科学省</a:t>
            </a:r>
            <a:r>
              <a:rPr lang="ja-JP" altLang="en-US" sz="900" b="1" dirty="0">
                <a:solidFill>
                  <a:prstClr val="black"/>
                </a:solidFill>
                <a:latin typeface="Meiryo UI" panose="020B0604030504040204" pitchFamily="50" charset="-128"/>
                <a:ea typeface="Meiryo UI" panose="020B0604030504040204" pitchFamily="50" charset="-128"/>
              </a:rPr>
              <a:t>）　</a:t>
            </a:r>
            <a:endParaRPr lang="en-US" altLang="ja-JP" sz="900" b="1" dirty="0">
              <a:solidFill>
                <a:prstClr val="black"/>
              </a:solidFill>
              <a:latin typeface="Meiryo UI" panose="020B0604030504040204" pitchFamily="50" charset="-128"/>
              <a:ea typeface="Meiryo UI" panose="020B0604030504040204" pitchFamily="50" charset="-128"/>
            </a:endParaRPr>
          </a:p>
          <a:p>
            <a:endParaRPr lang="en-US" altLang="ja-JP" sz="1000" dirty="0">
              <a:solidFill>
                <a:prstClr val="black"/>
              </a:solidFill>
              <a:latin typeface="Meiryo UI" panose="020B0604030504040204" pitchFamily="50" charset="-128"/>
              <a:ea typeface="Meiryo UI" panose="020B0604030504040204" pitchFamily="50" charset="-128"/>
            </a:endParaRPr>
          </a:p>
        </p:txBody>
      </p:sp>
      <p:sp>
        <p:nvSpPr>
          <p:cNvPr id="1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171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0822512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角丸四角形 3"/>
          <p:cNvSpPr/>
          <p:nvPr/>
        </p:nvSpPr>
        <p:spPr>
          <a:xfrm>
            <a:off x="4117984" y="266054"/>
            <a:ext cx="4741261" cy="368954"/>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高校入試制度改革（大阪府）</a:t>
            </a:r>
          </a:p>
        </p:txBody>
      </p:sp>
      <p:sp>
        <p:nvSpPr>
          <p:cNvPr id="5" name="テキスト ボックス 4"/>
          <p:cNvSpPr txBox="1"/>
          <p:nvPr/>
        </p:nvSpPr>
        <p:spPr>
          <a:xfrm>
            <a:off x="270457" y="266053"/>
            <a:ext cx="288252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高校</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主な改革取組　</a:t>
            </a:r>
          </a:p>
        </p:txBody>
      </p:sp>
      <p:sp>
        <p:nvSpPr>
          <p:cNvPr id="6" name="テキスト ボックス 5"/>
          <p:cNvSpPr txBox="1"/>
          <p:nvPr/>
        </p:nvSpPr>
        <p:spPr>
          <a:xfrm>
            <a:off x="384458" y="755958"/>
            <a:ext cx="84890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＜改革前の施策・状況＞　</a:t>
            </a:r>
          </a:p>
        </p:txBody>
      </p:sp>
      <p:sp>
        <p:nvSpPr>
          <p:cNvPr id="7" name="テキスト ボックス 6"/>
          <p:cNvSpPr txBox="1"/>
          <p:nvPr/>
        </p:nvSpPr>
        <p:spPr>
          <a:xfrm>
            <a:off x="370159" y="3170785"/>
            <a:ext cx="848908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＜改革取組①＞　</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フローチャート: 組合せ 15"/>
          <p:cNvSpPr/>
          <p:nvPr/>
        </p:nvSpPr>
        <p:spPr>
          <a:xfrm>
            <a:off x="2178424" y="3127957"/>
            <a:ext cx="5056094" cy="191184"/>
          </a:xfrm>
          <a:prstGeom prst="flowChartMerge">
            <a:avLst/>
          </a:prstGeom>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endParaRPr>
          </a:p>
        </p:txBody>
      </p:sp>
      <p:sp>
        <p:nvSpPr>
          <p:cNvPr id="10" name="角丸四角形 9"/>
          <p:cNvSpPr/>
          <p:nvPr/>
        </p:nvSpPr>
        <p:spPr bwMode="auto">
          <a:xfrm>
            <a:off x="370158" y="1003300"/>
            <a:ext cx="8489087" cy="2073729"/>
          </a:xfrm>
          <a:prstGeom prst="roundRect">
            <a:avLst>
              <a:gd name="adj" fmla="val 8346"/>
            </a:avLst>
          </a:prstGeom>
          <a:noFill/>
          <a:ln w="9525">
            <a:solidFill>
              <a:schemeClr val="dk1">
                <a:shade val="95000"/>
                <a:satMod val="105000"/>
              </a:schemeClr>
            </a:solidFill>
            <a:miter lim="800000"/>
            <a:headEnd/>
            <a:tailEnd/>
          </a:ln>
          <a:effectLst/>
        </p:spPr>
        <p:txBody>
          <a:bodyPr wrap="square" lIns="33231" t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学校選択の自由</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府立高校は</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学区制</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となっており、</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生徒の住んでいる地域により選べない学校があった</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。全国的には</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年度の地教行法改正</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により、学区を設ける規定が削除され、</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年度の東京都と和歌山県を皮切りに学区撤廃の動きが広がっていた。</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選抜資料等</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入試で必要な調査書を相対評価で作成</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することで、学校によって大きな違いが生じる可能性があった。また、生徒を多面的に評価する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仕組みがなかった。</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英語入試</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・中学校の学習指導要領では、英語</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技能（聞く、話す、読む、書く）を高めるように謳われているものの、</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これまでの高校入試では、</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技能を適切に測定する方法は開発できていなかった。</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bwMode="auto">
          <a:xfrm>
            <a:off x="403122" y="3430665"/>
            <a:ext cx="8489087" cy="3245906"/>
          </a:xfrm>
          <a:prstGeom prst="roundRect">
            <a:avLst>
              <a:gd name="adj" fmla="val 8346"/>
            </a:avLst>
          </a:prstGeom>
          <a:noFill/>
          <a:ln w="9525">
            <a:solidFill>
              <a:schemeClr val="dk1">
                <a:shade val="95000"/>
                <a:satMod val="105000"/>
              </a:schemeClr>
            </a:solidFill>
            <a:miter lim="800000"/>
            <a:headEnd/>
            <a:tailEnd/>
          </a:ln>
          <a:effectLst/>
        </p:spPr>
        <p:txBody>
          <a:bodyPr wrap="square" lIns="33231" t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学校選択の自由</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年度より、</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学区を撤廃し、府内全ての学校を受験可能</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とした。</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番目</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選抜資料等</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調査書の各評価の評定における絶対評価の導入</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相対評価（集団に準拠した評価）　⇒　絶対評価（目標に準拠した評価）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絶対評価の公平性を担保する仕組み</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（府内統一ルール）</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公平な選抜を実施するため、各中学校がつける調査書の評定について、</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大阪府全体の状況に照らし適正であるかどうかを確認するために、チャレンジテストの点数を活用。</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自己申告書等の活用</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生徒を多面的に評価する観点から、「自己申告書」、調査書の「活動／行動の記録」を活用。</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自己申告書：与えられたテーマ</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例</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中学校３年間で何を学んだか</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について生徒が記載。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調査書の「活動／行動の記録」：校内での日常生活等教育活動全般における活動及び行動の記録を</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中学校が記載。</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表 13"/>
          <p:cNvGraphicFramePr>
            <a:graphicFrameLocks noGrp="1"/>
          </p:cNvGraphicFramePr>
          <p:nvPr/>
        </p:nvGraphicFramePr>
        <p:xfrm>
          <a:off x="5537288" y="4272568"/>
          <a:ext cx="3321957" cy="914400"/>
        </p:xfrm>
        <a:graphic>
          <a:graphicData uri="http://schemas.openxmlformats.org/drawingml/2006/table">
            <a:tbl>
              <a:tblPr firstRow="1">
                <a:tableStyleId>{7DF18680-E054-41AD-8BC1-D1AEF772440D}</a:tableStyleId>
              </a:tblPr>
              <a:tblGrid>
                <a:gridCol w="893082">
                  <a:extLst>
                    <a:ext uri="{9D8B030D-6E8A-4147-A177-3AD203B41FA5}">
                      <a16:colId xmlns:a16="http://schemas.microsoft.com/office/drawing/2014/main" val="20000"/>
                    </a:ext>
                  </a:extLst>
                </a:gridCol>
                <a:gridCol w="819150">
                  <a:extLst>
                    <a:ext uri="{9D8B030D-6E8A-4147-A177-3AD203B41FA5}">
                      <a16:colId xmlns:a16="http://schemas.microsoft.com/office/drawing/2014/main" val="20001"/>
                    </a:ext>
                  </a:extLst>
                </a:gridCol>
                <a:gridCol w="1609725">
                  <a:extLst>
                    <a:ext uri="{9D8B030D-6E8A-4147-A177-3AD203B41FA5}">
                      <a16:colId xmlns:a16="http://schemas.microsoft.com/office/drawing/2014/main" val="20002"/>
                    </a:ext>
                  </a:extLst>
                </a:gridCol>
              </a:tblGrid>
              <a:tr h="149820">
                <a:tc>
                  <a:txBody>
                    <a:bodyPr/>
                    <a:lstStyle/>
                    <a:p>
                      <a:pPr algn="ctr"/>
                      <a:endParaRPr kumimoji="1" lang="ja-JP" altLang="en-US" sz="9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kumimoji="1" lang="ja-JP" altLang="en-US" sz="800" dirty="0">
                          <a:latin typeface="ＭＳ Ｐゴシック" panose="020B0600070205080204" pitchFamily="50" charset="-128"/>
                          <a:ea typeface="ＭＳ Ｐゴシック" panose="020B0600070205080204" pitchFamily="50" charset="-128"/>
                        </a:rPr>
                        <a:t>絶対評価対象</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比率</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149820">
                <a:tc>
                  <a:txBody>
                    <a:bodyPr/>
                    <a:lstStyle/>
                    <a:p>
                      <a:pPr algn="l"/>
                      <a:r>
                        <a:rPr kumimoji="1" lang="en-US" altLang="ja-JP" sz="900" dirty="0">
                          <a:solidFill>
                            <a:schemeClr val="tx1"/>
                          </a:solidFill>
                          <a:latin typeface="ＭＳ Ｐゴシック" panose="020B0600070205080204" pitchFamily="50" charset="-128"/>
                          <a:ea typeface="ＭＳ Ｐゴシック" panose="020B0600070205080204" pitchFamily="50" charset="-128"/>
                        </a:rPr>
                        <a:t>2016</a:t>
                      </a:r>
                      <a:r>
                        <a:rPr kumimoji="1" lang="ja-JP" altLang="en-US" sz="900" dirty="0">
                          <a:solidFill>
                            <a:schemeClr val="tx1"/>
                          </a:solidFill>
                          <a:latin typeface="ＭＳ Ｐゴシック" panose="020B0600070205080204" pitchFamily="50" charset="-128"/>
                          <a:ea typeface="ＭＳ Ｐゴシック" panose="020B0600070205080204" pitchFamily="50" charset="-128"/>
                        </a:rPr>
                        <a:t>年度選抜</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en-US" altLang="ja-JP" sz="900" dirty="0">
                          <a:latin typeface="ＭＳ Ｐゴシック" panose="020B0600070205080204" pitchFamily="50" charset="-128"/>
                          <a:ea typeface="ＭＳ Ｐゴシック" panose="020B0600070205080204" pitchFamily="50" charset="-128"/>
                        </a:rPr>
                        <a:t>3</a:t>
                      </a:r>
                      <a:r>
                        <a:rPr kumimoji="1" lang="ja-JP" altLang="en-US" sz="900" dirty="0">
                          <a:latin typeface="ＭＳ Ｐゴシック" panose="020B0600070205080204" pitchFamily="50" charset="-128"/>
                          <a:ea typeface="ＭＳ Ｐゴシック" panose="020B0600070205080204" pitchFamily="50" charset="-128"/>
                        </a:rPr>
                        <a:t>年生</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en-US" altLang="ja-JP" sz="900" dirty="0">
                          <a:latin typeface="ＭＳ Ｐゴシック" panose="020B0600070205080204" pitchFamily="50" charset="-128"/>
                          <a:ea typeface="ＭＳ Ｐゴシック" panose="020B0600070205080204" pitchFamily="50" charset="-128"/>
                        </a:rPr>
                        <a:t>3</a:t>
                      </a:r>
                      <a:r>
                        <a:rPr kumimoji="1" lang="ja-JP" altLang="en-US" sz="900" dirty="0">
                          <a:latin typeface="ＭＳ Ｐゴシック" panose="020B0600070205080204" pitchFamily="50" charset="-128"/>
                          <a:ea typeface="ＭＳ Ｐゴシック" panose="020B0600070205080204" pitchFamily="50" charset="-128"/>
                        </a:rPr>
                        <a:t>年生＝１</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9820">
                <a:tc>
                  <a:txBody>
                    <a:bodyPr/>
                    <a:lstStyle/>
                    <a:p>
                      <a:pPr algn="l"/>
                      <a:r>
                        <a:rPr kumimoji="1" lang="en-US" altLang="ja-JP" sz="900" dirty="0">
                          <a:solidFill>
                            <a:schemeClr val="tx1"/>
                          </a:solidFill>
                          <a:latin typeface="ＭＳ Ｐゴシック" panose="020B0600070205080204" pitchFamily="50" charset="-128"/>
                          <a:ea typeface="ＭＳ Ｐゴシック" panose="020B0600070205080204" pitchFamily="50" charset="-128"/>
                        </a:rPr>
                        <a:t>2017</a:t>
                      </a:r>
                      <a:r>
                        <a:rPr kumimoji="1" lang="ja-JP" altLang="en-US" sz="900" dirty="0">
                          <a:solidFill>
                            <a:schemeClr val="tx1"/>
                          </a:solidFill>
                          <a:latin typeface="ＭＳ Ｐゴシック" panose="020B0600070205080204" pitchFamily="50" charset="-128"/>
                          <a:ea typeface="ＭＳ Ｐゴシック" panose="020B0600070205080204" pitchFamily="50" charset="-128"/>
                        </a:rPr>
                        <a:t>年度選抜</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en-US" altLang="ja-JP" sz="900" dirty="0">
                          <a:latin typeface="ＭＳ Ｐゴシック" panose="020B0600070205080204" pitchFamily="50" charset="-128"/>
                          <a:ea typeface="ＭＳ Ｐゴシック" panose="020B0600070205080204" pitchFamily="50" charset="-128"/>
                        </a:rPr>
                        <a:t>2</a:t>
                      </a:r>
                      <a:r>
                        <a:rPr kumimoji="1" lang="ja-JP" altLang="en-US" sz="900" dirty="0">
                          <a:latin typeface="ＭＳ Ｐゴシック" panose="020B0600070205080204" pitchFamily="50" charset="-128"/>
                          <a:ea typeface="ＭＳ Ｐゴシック" panose="020B0600070205080204" pitchFamily="50" charset="-128"/>
                        </a:rPr>
                        <a:t>、</a:t>
                      </a:r>
                      <a:r>
                        <a:rPr kumimoji="1" lang="en-US" altLang="ja-JP" sz="900" dirty="0">
                          <a:latin typeface="ＭＳ Ｐゴシック" panose="020B0600070205080204" pitchFamily="50" charset="-128"/>
                          <a:ea typeface="ＭＳ Ｐゴシック" panose="020B0600070205080204" pitchFamily="50" charset="-128"/>
                        </a:rPr>
                        <a:t>3</a:t>
                      </a:r>
                      <a:r>
                        <a:rPr kumimoji="1" lang="ja-JP" altLang="en-US" sz="900" dirty="0">
                          <a:latin typeface="ＭＳ Ｐゴシック" panose="020B0600070205080204" pitchFamily="50" charset="-128"/>
                          <a:ea typeface="ＭＳ Ｐゴシック" panose="020B0600070205080204" pitchFamily="50" charset="-128"/>
                        </a:rPr>
                        <a:t>年生</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en-US" altLang="ja-JP" sz="900" dirty="0">
                          <a:latin typeface="ＭＳ Ｐゴシック" panose="020B0600070205080204" pitchFamily="50" charset="-128"/>
                          <a:ea typeface="ＭＳ Ｐゴシック" panose="020B0600070205080204" pitchFamily="50" charset="-128"/>
                        </a:rPr>
                        <a:t>2</a:t>
                      </a:r>
                      <a:r>
                        <a:rPr kumimoji="1" lang="ja-JP" altLang="en-US" sz="900" dirty="0">
                          <a:latin typeface="ＭＳ Ｐゴシック" panose="020B0600070205080204" pitchFamily="50" charset="-128"/>
                          <a:ea typeface="ＭＳ Ｐゴシック" panose="020B0600070205080204" pitchFamily="50" charset="-128"/>
                        </a:rPr>
                        <a:t>年生：</a:t>
                      </a:r>
                      <a:r>
                        <a:rPr kumimoji="1" lang="en-US" altLang="ja-JP" sz="900" dirty="0">
                          <a:latin typeface="ＭＳ Ｐゴシック" panose="020B0600070205080204" pitchFamily="50" charset="-128"/>
                          <a:ea typeface="ＭＳ Ｐゴシック" panose="020B0600070205080204" pitchFamily="50" charset="-128"/>
                        </a:rPr>
                        <a:t>3</a:t>
                      </a:r>
                      <a:r>
                        <a:rPr kumimoji="1" lang="ja-JP" altLang="en-US" sz="900" dirty="0">
                          <a:latin typeface="ＭＳ Ｐゴシック" panose="020B0600070205080204" pitchFamily="50" charset="-128"/>
                          <a:ea typeface="ＭＳ Ｐゴシック" panose="020B0600070205080204" pitchFamily="50" charset="-128"/>
                        </a:rPr>
                        <a:t>年生＝</a:t>
                      </a:r>
                      <a:r>
                        <a:rPr kumimoji="1" lang="en-US" altLang="ja-JP" sz="900" dirty="0">
                          <a:latin typeface="ＭＳ Ｐゴシック" panose="020B0600070205080204" pitchFamily="50" charset="-128"/>
                          <a:ea typeface="ＭＳ Ｐゴシック" panose="020B0600070205080204" pitchFamily="50" charset="-128"/>
                        </a:rPr>
                        <a:t>1</a:t>
                      </a:r>
                      <a:r>
                        <a:rPr kumimoji="1" lang="ja-JP" altLang="en-US" sz="900" dirty="0">
                          <a:latin typeface="ＭＳ Ｐゴシック" panose="020B0600070205080204" pitchFamily="50" charset="-128"/>
                          <a:ea typeface="ＭＳ Ｐゴシック" panose="020B0600070205080204" pitchFamily="50" charset="-128"/>
                        </a:rPr>
                        <a:t>：</a:t>
                      </a:r>
                      <a:r>
                        <a:rPr kumimoji="1" lang="en-US" altLang="ja-JP" sz="900" dirty="0">
                          <a:latin typeface="ＭＳ Ｐゴシック" panose="020B0600070205080204" pitchFamily="50" charset="-128"/>
                          <a:ea typeface="ＭＳ Ｐゴシック" panose="020B0600070205080204" pitchFamily="50" charset="-128"/>
                        </a:rPr>
                        <a:t>3</a:t>
                      </a:r>
                      <a:endParaRPr kumimoji="1" lang="ja-JP" altLang="en-US" sz="9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49820">
                <a:tc>
                  <a:txBody>
                    <a:bodyPr/>
                    <a:lstStyle/>
                    <a:p>
                      <a:pPr algn="l"/>
                      <a:r>
                        <a:rPr kumimoji="1" lang="en-US" altLang="ja-JP" sz="900" dirty="0">
                          <a:solidFill>
                            <a:schemeClr val="tx1"/>
                          </a:solidFill>
                          <a:latin typeface="ＭＳ Ｐゴシック" panose="020B0600070205080204" pitchFamily="50" charset="-128"/>
                          <a:ea typeface="ＭＳ Ｐゴシック" panose="020B0600070205080204" pitchFamily="50" charset="-128"/>
                        </a:rPr>
                        <a:t>2018</a:t>
                      </a:r>
                      <a:r>
                        <a:rPr kumimoji="1" lang="ja-JP" altLang="en-US" sz="900" dirty="0">
                          <a:solidFill>
                            <a:schemeClr val="tx1"/>
                          </a:solidFill>
                          <a:latin typeface="ＭＳ Ｐゴシック" panose="020B0600070205080204" pitchFamily="50" charset="-128"/>
                          <a:ea typeface="ＭＳ Ｐゴシック" panose="020B0600070205080204" pitchFamily="50" charset="-128"/>
                        </a:rPr>
                        <a:t>年度選抜</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en-US" altLang="ja-JP" sz="900" dirty="0">
                          <a:latin typeface="ＭＳ Ｐゴシック" panose="020B0600070205080204" pitchFamily="50" charset="-128"/>
                          <a:ea typeface="ＭＳ Ｐゴシック" panose="020B0600070205080204" pitchFamily="50" charset="-128"/>
                        </a:rPr>
                        <a:t>1</a:t>
                      </a:r>
                      <a:r>
                        <a:rPr kumimoji="1" lang="ja-JP" altLang="en-US" sz="900" dirty="0">
                          <a:latin typeface="ＭＳ Ｐゴシック" panose="020B0600070205080204" pitchFamily="50" charset="-128"/>
                          <a:ea typeface="ＭＳ Ｐゴシック" panose="020B0600070205080204" pitchFamily="50" charset="-128"/>
                        </a:rPr>
                        <a:t>、</a:t>
                      </a:r>
                      <a:r>
                        <a:rPr kumimoji="1" lang="en-US" altLang="ja-JP" sz="900" dirty="0">
                          <a:latin typeface="ＭＳ Ｐゴシック" panose="020B0600070205080204" pitchFamily="50" charset="-128"/>
                          <a:ea typeface="ＭＳ Ｐゴシック" panose="020B0600070205080204" pitchFamily="50" charset="-128"/>
                        </a:rPr>
                        <a:t>2</a:t>
                      </a:r>
                      <a:r>
                        <a:rPr kumimoji="1" lang="ja-JP" altLang="en-US" sz="900" dirty="0">
                          <a:latin typeface="ＭＳ Ｐゴシック" panose="020B0600070205080204" pitchFamily="50" charset="-128"/>
                          <a:ea typeface="ＭＳ Ｐゴシック" panose="020B0600070205080204" pitchFamily="50" charset="-128"/>
                        </a:rPr>
                        <a:t>、</a:t>
                      </a:r>
                      <a:r>
                        <a:rPr kumimoji="1" lang="en-US" altLang="ja-JP" sz="900" dirty="0">
                          <a:latin typeface="ＭＳ Ｐゴシック" panose="020B0600070205080204" pitchFamily="50" charset="-128"/>
                          <a:ea typeface="ＭＳ Ｐゴシック" panose="020B0600070205080204" pitchFamily="50" charset="-128"/>
                        </a:rPr>
                        <a:t>3</a:t>
                      </a:r>
                      <a:r>
                        <a:rPr kumimoji="1" lang="ja-JP" altLang="en-US" sz="900" dirty="0">
                          <a:latin typeface="ＭＳ Ｐゴシック" panose="020B0600070205080204" pitchFamily="50" charset="-128"/>
                          <a:ea typeface="ＭＳ Ｐゴシック" panose="020B0600070205080204" pitchFamily="50" charset="-128"/>
                        </a:rPr>
                        <a:t>年生</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ＭＳ Ｐゴシック" panose="020B0600070205080204" pitchFamily="50" charset="-128"/>
                          <a:ea typeface="ＭＳ Ｐゴシック" panose="020B0600070205080204" pitchFamily="50" charset="-128"/>
                        </a:rPr>
                        <a:t>1</a:t>
                      </a:r>
                      <a:r>
                        <a:rPr kumimoji="1" lang="ja-JP" altLang="en-US" sz="900" dirty="0">
                          <a:latin typeface="ＭＳ Ｐゴシック" panose="020B0600070205080204" pitchFamily="50" charset="-128"/>
                          <a:ea typeface="ＭＳ Ｐゴシック" panose="020B0600070205080204" pitchFamily="50" charset="-128"/>
                        </a:rPr>
                        <a:t>年生：</a:t>
                      </a:r>
                      <a:r>
                        <a:rPr kumimoji="1" lang="en-US" altLang="ja-JP" sz="900" dirty="0">
                          <a:latin typeface="ＭＳ Ｐゴシック" panose="020B0600070205080204" pitchFamily="50" charset="-128"/>
                          <a:ea typeface="ＭＳ Ｐゴシック" panose="020B0600070205080204" pitchFamily="50" charset="-128"/>
                        </a:rPr>
                        <a:t>2</a:t>
                      </a:r>
                      <a:r>
                        <a:rPr kumimoji="1" lang="ja-JP" altLang="en-US" sz="900" dirty="0">
                          <a:latin typeface="ＭＳ Ｐゴシック" panose="020B0600070205080204" pitchFamily="50" charset="-128"/>
                          <a:ea typeface="ＭＳ Ｐゴシック" panose="020B0600070205080204" pitchFamily="50" charset="-128"/>
                        </a:rPr>
                        <a:t>年生：</a:t>
                      </a:r>
                      <a:r>
                        <a:rPr kumimoji="1" lang="en-US" altLang="ja-JP" sz="900" dirty="0">
                          <a:latin typeface="ＭＳ Ｐゴシック" panose="020B0600070205080204" pitchFamily="50" charset="-128"/>
                          <a:ea typeface="ＭＳ Ｐゴシック" panose="020B0600070205080204" pitchFamily="50" charset="-128"/>
                        </a:rPr>
                        <a:t>3</a:t>
                      </a:r>
                      <a:r>
                        <a:rPr kumimoji="1" lang="ja-JP" altLang="en-US" sz="900" dirty="0">
                          <a:latin typeface="ＭＳ Ｐゴシック" panose="020B0600070205080204" pitchFamily="50" charset="-128"/>
                          <a:ea typeface="ＭＳ Ｐゴシック" panose="020B0600070205080204" pitchFamily="50" charset="-128"/>
                        </a:rPr>
                        <a:t>年生＝</a:t>
                      </a:r>
                      <a:r>
                        <a:rPr kumimoji="1" lang="en-US" altLang="ja-JP" sz="900" dirty="0">
                          <a:latin typeface="ＭＳ Ｐゴシック" panose="020B0600070205080204" pitchFamily="50" charset="-128"/>
                          <a:ea typeface="ＭＳ Ｐゴシック" panose="020B0600070205080204" pitchFamily="50" charset="-128"/>
                        </a:rPr>
                        <a:t>1</a:t>
                      </a:r>
                      <a:r>
                        <a:rPr kumimoji="1" lang="ja-JP" altLang="en-US" sz="900" dirty="0">
                          <a:latin typeface="ＭＳ Ｐゴシック" panose="020B0600070205080204" pitchFamily="50" charset="-128"/>
                          <a:ea typeface="ＭＳ Ｐゴシック" panose="020B0600070205080204" pitchFamily="50" charset="-128"/>
                        </a:rPr>
                        <a:t>：</a:t>
                      </a:r>
                      <a:r>
                        <a:rPr kumimoji="1" lang="en-US" altLang="ja-JP" sz="900" dirty="0">
                          <a:latin typeface="ＭＳ Ｐゴシック" panose="020B0600070205080204" pitchFamily="50" charset="-128"/>
                          <a:ea typeface="ＭＳ Ｐゴシック" panose="020B0600070205080204" pitchFamily="50" charset="-128"/>
                        </a:rPr>
                        <a:t>1</a:t>
                      </a:r>
                      <a:r>
                        <a:rPr kumimoji="1" lang="ja-JP" altLang="en-US" sz="900" dirty="0">
                          <a:latin typeface="ＭＳ Ｐゴシック" panose="020B0600070205080204" pitchFamily="50" charset="-128"/>
                          <a:ea typeface="ＭＳ Ｐゴシック" panose="020B0600070205080204" pitchFamily="50" charset="-128"/>
                        </a:rPr>
                        <a:t>：</a:t>
                      </a:r>
                      <a:r>
                        <a:rPr kumimoji="1" lang="en-US" altLang="ja-JP" sz="900" dirty="0">
                          <a:latin typeface="ＭＳ Ｐゴシック" panose="020B0600070205080204" pitchFamily="50" charset="-128"/>
                          <a:ea typeface="ＭＳ Ｐゴシック" panose="020B0600070205080204" pitchFamily="50" charset="-128"/>
                        </a:rPr>
                        <a:t>3</a:t>
                      </a:r>
                      <a:endParaRPr kumimoji="1" lang="ja-JP" altLang="en-US" sz="9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172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47145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線矢印コネクタ 30"/>
          <p:cNvCxnSpPr/>
          <p:nvPr/>
        </p:nvCxnSpPr>
        <p:spPr>
          <a:xfrm>
            <a:off x="1371600" y="5176570"/>
            <a:ext cx="5278582"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graphicFrame>
        <p:nvGraphicFramePr>
          <p:cNvPr id="3" name="表 2"/>
          <p:cNvGraphicFramePr>
            <a:graphicFrameLocks noGrp="1"/>
          </p:cNvGraphicFramePr>
          <p:nvPr>
            <p:extLst>
              <p:ext uri="{D42A27DB-BD31-4B8C-83A1-F6EECF244321}">
                <p14:modId xmlns:p14="http://schemas.microsoft.com/office/powerpoint/2010/main" val="1963562814"/>
              </p:ext>
            </p:extLst>
          </p:nvPr>
        </p:nvGraphicFramePr>
        <p:xfrm>
          <a:off x="143528" y="629623"/>
          <a:ext cx="6551561" cy="6117540"/>
        </p:xfrm>
        <a:graphic>
          <a:graphicData uri="http://schemas.openxmlformats.org/drawingml/2006/table">
            <a:tbl>
              <a:tblPr>
                <a:tableStyleId>{E8B1032C-EA38-4F05-BA0D-38AFFFC7BED3}</a:tableStyleId>
              </a:tblPr>
              <a:tblGrid>
                <a:gridCol w="313672">
                  <a:extLst>
                    <a:ext uri="{9D8B030D-6E8A-4147-A177-3AD203B41FA5}">
                      <a16:colId xmlns:a16="http://schemas.microsoft.com/office/drawing/2014/main" val="20000"/>
                    </a:ext>
                  </a:extLst>
                </a:gridCol>
                <a:gridCol w="909145">
                  <a:extLst>
                    <a:ext uri="{9D8B030D-6E8A-4147-A177-3AD203B41FA5}">
                      <a16:colId xmlns:a16="http://schemas.microsoft.com/office/drawing/2014/main" val="1917561468"/>
                    </a:ext>
                  </a:extLst>
                </a:gridCol>
                <a:gridCol w="1332186">
                  <a:extLst>
                    <a:ext uri="{9D8B030D-6E8A-4147-A177-3AD203B41FA5}">
                      <a16:colId xmlns:a16="http://schemas.microsoft.com/office/drawing/2014/main" val="20006"/>
                    </a:ext>
                  </a:extLst>
                </a:gridCol>
                <a:gridCol w="1332186">
                  <a:extLst>
                    <a:ext uri="{9D8B030D-6E8A-4147-A177-3AD203B41FA5}">
                      <a16:colId xmlns:a16="http://schemas.microsoft.com/office/drawing/2014/main" val="20007"/>
                    </a:ext>
                  </a:extLst>
                </a:gridCol>
                <a:gridCol w="1332186">
                  <a:extLst>
                    <a:ext uri="{9D8B030D-6E8A-4147-A177-3AD203B41FA5}">
                      <a16:colId xmlns:a16="http://schemas.microsoft.com/office/drawing/2014/main" val="20008"/>
                    </a:ext>
                  </a:extLst>
                </a:gridCol>
                <a:gridCol w="1332186">
                  <a:extLst>
                    <a:ext uri="{9D8B030D-6E8A-4147-A177-3AD203B41FA5}">
                      <a16:colId xmlns:a16="http://schemas.microsoft.com/office/drawing/2014/main" val="20010"/>
                    </a:ext>
                  </a:extLst>
                </a:gridCol>
              </a:tblGrid>
              <a:tr h="270831">
                <a:tc>
                  <a:txBody>
                    <a:bodyPr/>
                    <a:lstStyle/>
                    <a:p>
                      <a:pPr algn="ctr" fontAlgn="ctr"/>
                      <a:r>
                        <a:rPr lang="ja-JP" altLang="en-US" sz="1200" u="none" strike="noStrike" dirty="0">
                          <a:solidFill>
                            <a:schemeClr val="bg1"/>
                          </a:solidFill>
                          <a:effectLst/>
                        </a:rPr>
                        <a:t>　</a:t>
                      </a:r>
                      <a:endParaRPr lang="ja-JP" altLang="en-US" sz="1200" b="0" i="0" u="none" strike="noStrike" dirty="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bg1"/>
                          </a:solidFill>
                          <a:effectLst/>
                          <a:latin typeface="Meiryo UI" panose="020B0604030504040204" pitchFamily="50" charset="-128"/>
                          <a:ea typeface="Meiryo UI" panose="020B0604030504040204" pitchFamily="50" charset="-128"/>
                        </a:rPr>
                        <a:t>年度</a:t>
                      </a:r>
                    </a:p>
                  </a:txBody>
                  <a:tcPr marL="9363" marR="9363" marT="9363" marB="0" anchor="ctr">
                    <a:solidFill>
                      <a:schemeClr val="accent6"/>
                    </a:solidFill>
                  </a:tcPr>
                </a:tc>
                <a:tc>
                  <a:txBody>
                    <a:bodyPr/>
                    <a:lstStyle/>
                    <a:p>
                      <a:pPr marL="0" algn="ctr" defTabSz="914400" rtl="0" eaLnBrk="1" fontAlgn="ctr" latinLnBrk="0" hangingPunct="1"/>
                      <a:r>
                        <a:rPr kumimoji="1" lang="en-US" altLang="ja-JP" sz="1400" u="none" strike="noStrike" kern="1200" dirty="0">
                          <a:solidFill>
                            <a:schemeClr val="bg1"/>
                          </a:solidFill>
                          <a:effectLst/>
                          <a:latin typeface="+mn-lt"/>
                          <a:ea typeface="+mn-ea"/>
                          <a:cs typeface="+mn-cs"/>
                        </a:rPr>
                        <a:t>2019</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u="none" strike="noStrike" dirty="0">
                          <a:solidFill>
                            <a:schemeClr val="bg1"/>
                          </a:solidFill>
                          <a:effectLst/>
                        </a:rPr>
                        <a:t>2020</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kumimoji="1" lang="en-US" altLang="ja-JP" sz="1400" u="none" strike="noStrike" kern="1200" dirty="0">
                          <a:solidFill>
                            <a:schemeClr val="bg1"/>
                          </a:solidFill>
                          <a:effectLst/>
                          <a:latin typeface="+mn-lt"/>
                          <a:ea typeface="+mn-ea"/>
                          <a:cs typeface="+mn-cs"/>
                        </a:rPr>
                        <a:t>2021</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b="0" i="0" u="none" strike="noStrike" dirty="0">
                          <a:solidFill>
                            <a:schemeClr val="bg1"/>
                          </a:solidFill>
                          <a:effectLst/>
                          <a:latin typeface="+mn-lt"/>
                          <a:ea typeface="Meiryo UI" panose="020B0604030504040204" pitchFamily="50" charset="-128"/>
                        </a:rPr>
                        <a:t>2022</a:t>
                      </a:r>
                      <a:endParaRPr lang="ja-JP" altLang="en-US" sz="1400" b="0" i="0" u="none" strike="noStrike" dirty="0">
                        <a:solidFill>
                          <a:schemeClr val="bg1"/>
                        </a:solidFill>
                        <a:effectLst/>
                        <a:latin typeface="+mn-lt"/>
                        <a:ea typeface="Meiryo UI" panose="020B0604030504040204" pitchFamily="50" charset="-128"/>
                      </a:endParaRPr>
                    </a:p>
                  </a:txBody>
                  <a:tcPr marL="9363" marR="9363" marT="9363" marB="0" anchor="ctr">
                    <a:solidFill>
                      <a:schemeClr val="accent6"/>
                    </a:solidFill>
                  </a:tcPr>
                </a:tc>
                <a:extLst>
                  <a:ext uri="{0D108BD9-81ED-4DB2-BD59-A6C34878D82A}">
                    <a16:rowId xmlns:a16="http://schemas.microsoft.com/office/drawing/2014/main" val="10000"/>
                  </a:ext>
                </a:extLst>
              </a:tr>
              <a:tr h="1537927">
                <a:tc rowSpan="6">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子</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育</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て</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し</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や</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す</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い</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環</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境</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整</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備</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a16="http://schemas.microsoft.com/office/drawing/2014/main" val="10001"/>
                  </a:ext>
                </a:extLst>
              </a:tr>
              <a:tr h="913950">
                <a:tc vMerge="1">
                  <a:txBody>
                    <a:bodyPr/>
                    <a:lstStyle/>
                    <a:p>
                      <a:endParaRPr kumimoji="1" lang="ja-JP" altLang="en-US"/>
                    </a:p>
                  </a:txBody>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B w="12700" cap="flat" cmpd="sng" algn="ctr">
                      <a:solidFill>
                        <a:srgbClr val="92D050"/>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B w="12700" cap="flat" cmpd="sng" algn="ctr">
                      <a:solidFill>
                        <a:srgbClr val="92D050"/>
                      </a:solidFill>
                      <a:prstDash val="solid"/>
                      <a:round/>
                      <a:headEnd type="none" w="med" len="med"/>
                      <a:tailEnd type="none" w="med" len="med"/>
                    </a:lnB>
                    <a:noFill/>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B w="12700" cap="flat" cmpd="sng" algn="ctr">
                      <a:solidFill>
                        <a:srgbClr val="92D050"/>
                      </a:solidFill>
                      <a:prstDash val="solid"/>
                      <a:round/>
                      <a:headEnd type="none" w="med" len="med"/>
                      <a:tailEnd type="none" w="med" len="med"/>
                    </a:lnB>
                    <a:noFill/>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B w="12700" cap="flat" cmpd="sng" algn="ctr">
                      <a:solidFill>
                        <a:srgbClr val="92D050"/>
                      </a:solidFill>
                      <a:prstDash val="solid"/>
                      <a:round/>
                      <a:headEnd type="none" w="med" len="med"/>
                      <a:tailEnd type="none" w="med" len="med"/>
                    </a:lnB>
                    <a:noFill/>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B w="12700" cap="flat" cmpd="sng" algn="ctr">
                      <a:solidFill>
                        <a:srgbClr val="92D050"/>
                      </a:solidFill>
                      <a:prstDash val="solid"/>
                      <a:round/>
                      <a:headEnd type="none" w="med" len="med"/>
                      <a:tailEnd type="none" w="med" len="med"/>
                    </a:lnB>
                    <a:noFill/>
                  </a:tcPr>
                </a:tc>
                <a:extLst>
                  <a:ext uri="{0D108BD9-81ED-4DB2-BD59-A6C34878D82A}">
                    <a16:rowId xmlns:a16="http://schemas.microsoft.com/office/drawing/2014/main" val="10003"/>
                  </a:ext>
                </a:extLst>
              </a:tr>
              <a:tr h="887458">
                <a:tc vMerge="1">
                  <a:txBody>
                    <a:bodyPr/>
                    <a:lstStyle/>
                    <a:p>
                      <a:endParaRPr kumimoji="1" lang="ja-JP" altLang="en-US"/>
                    </a:p>
                  </a:txBody>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extLst>
                  <a:ext uri="{0D108BD9-81ED-4DB2-BD59-A6C34878D82A}">
                    <a16:rowId xmlns:a16="http://schemas.microsoft.com/office/drawing/2014/main" val="565485425"/>
                  </a:ext>
                </a:extLst>
              </a:tr>
              <a:tr h="874213">
                <a:tc vMerge="1">
                  <a:txBody>
                    <a:bodyPr/>
                    <a:lstStyle/>
                    <a:p>
                      <a:pPr algn="ct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tcPr>
                </a:tc>
                <a:extLst>
                  <a:ext uri="{0D108BD9-81ED-4DB2-BD59-A6C34878D82A}">
                    <a16:rowId xmlns:a16="http://schemas.microsoft.com/office/drawing/2014/main" val="546109904"/>
                  </a:ext>
                </a:extLst>
              </a:tr>
              <a:tr h="768248">
                <a:tc vMerge="1">
                  <a:txBody>
                    <a:bodyPr/>
                    <a:lstStyle/>
                    <a:p>
                      <a:endParaRPr kumimoji="1" lang="ja-JP" altLang="en-US"/>
                    </a:p>
                  </a:txBody>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a16="http://schemas.microsoft.com/office/drawing/2014/main" val="1556428332"/>
                  </a:ext>
                </a:extLst>
              </a:tr>
              <a:tr h="864913">
                <a:tc vMerge="1">
                  <a:txBody>
                    <a:bodyPr/>
                    <a:lstStyle/>
                    <a:p>
                      <a:pPr algn="ct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a16="http://schemas.microsoft.com/office/drawing/2014/main" val="10004"/>
                  </a:ext>
                </a:extLst>
              </a:tr>
            </a:tbl>
          </a:graphicData>
        </a:graphic>
      </p:graphicFrame>
      <p:sp>
        <p:nvSpPr>
          <p:cNvPr id="4" name="角丸四角形 3"/>
          <p:cNvSpPr/>
          <p:nvPr/>
        </p:nvSpPr>
        <p:spPr>
          <a:xfrm>
            <a:off x="530857" y="1023863"/>
            <a:ext cx="756587" cy="1372973"/>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en-US" altLang="ja-JP" sz="1108" dirty="0">
                <a:solidFill>
                  <a:schemeClr val="tx1"/>
                </a:solidFill>
                <a:ea typeface="Meiryo UI" panose="020B0604030504040204" pitchFamily="50" charset="-128"/>
              </a:rPr>
              <a:t>(1)</a:t>
            </a:r>
          </a:p>
          <a:p>
            <a:pPr algn="ctr"/>
            <a:r>
              <a:rPr lang="ja-JP" altLang="en-US" sz="1108" dirty="0">
                <a:solidFill>
                  <a:schemeClr val="tx1"/>
                </a:solidFill>
                <a:ea typeface="Meiryo UI" panose="020B0604030504040204" pitchFamily="50" charset="-128"/>
              </a:rPr>
              <a:t>待機児</a:t>
            </a:r>
            <a:endParaRPr lang="en-US" altLang="ja-JP" sz="1108" dirty="0">
              <a:solidFill>
                <a:schemeClr val="tx1"/>
              </a:solidFill>
              <a:ea typeface="Meiryo UI" panose="020B0604030504040204" pitchFamily="50" charset="-128"/>
            </a:endParaRPr>
          </a:p>
          <a:p>
            <a:pPr algn="ctr"/>
            <a:r>
              <a:rPr lang="ja-JP" altLang="en-US" sz="1108" dirty="0">
                <a:solidFill>
                  <a:schemeClr val="tx1"/>
                </a:solidFill>
                <a:ea typeface="Meiryo UI" panose="020B0604030504040204" pitchFamily="50" charset="-128"/>
              </a:rPr>
              <a:t>童対策</a:t>
            </a:r>
            <a:endParaRPr lang="en-US" altLang="ja-JP" sz="1108" dirty="0">
              <a:solidFill>
                <a:schemeClr val="tx1"/>
              </a:solidFill>
              <a:ea typeface="Meiryo UI" panose="020B0604030504040204" pitchFamily="50" charset="-128"/>
            </a:endParaRPr>
          </a:p>
        </p:txBody>
      </p:sp>
      <p:sp>
        <p:nvSpPr>
          <p:cNvPr id="8" name="角丸四角形 7"/>
          <p:cNvSpPr/>
          <p:nvPr/>
        </p:nvSpPr>
        <p:spPr>
          <a:xfrm>
            <a:off x="530857" y="2493818"/>
            <a:ext cx="770188" cy="1676399"/>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en-US" altLang="ja-JP" sz="1108" dirty="0">
                <a:solidFill>
                  <a:schemeClr val="tx1"/>
                </a:solidFill>
                <a:ea typeface="Meiryo UI" panose="020B0604030504040204" pitchFamily="50" charset="-128"/>
              </a:rPr>
              <a:t>(2)</a:t>
            </a:r>
          </a:p>
          <a:p>
            <a:pPr algn="ctr"/>
            <a:r>
              <a:rPr lang="ja-JP" altLang="en-US" sz="1108" dirty="0">
                <a:solidFill>
                  <a:schemeClr val="tx1"/>
                </a:solidFill>
                <a:ea typeface="Meiryo UI" panose="020B0604030504040204" pitchFamily="50" charset="-128"/>
              </a:rPr>
              <a:t>医療的ケア児支援</a:t>
            </a:r>
            <a:endParaRPr lang="en-US" altLang="ja-JP" sz="1108" dirty="0">
              <a:solidFill>
                <a:schemeClr val="tx1"/>
              </a:solidFill>
              <a:ea typeface="Meiryo UI" panose="020B0604030504040204" pitchFamily="50" charset="-128"/>
            </a:endParaRPr>
          </a:p>
        </p:txBody>
      </p:sp>
      <p:sp>
        <p:nvSpPr>
          <p:cNvPr id="9" name="角丸四角形 8"/>
          <p:cNvSpPr/>
          <p:nvPr/>
        </p:nvSpPr>
        <p:spPr>
          <a:xfrm>
            <a:off x="517256" y="4281055"/>
            <a:ext cx="770188" cy="1537854"/>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en-US" altLang="ja-JP" sz="1108" dirty="0">
                <a:solidFill>
                  <a:schemeClr val="tx1"/>
                </a:solidFill>
                <a:ea typeface="Meiryo UI" panose="020B0604030504040204" pitchFamily="50" charset="-128"/>
              </a:rPr>
              <a:t>(4)</a:t>
            </a:r>
          </a:p>
          <a:p>
            <a:pPr algn="ctr"/>
            <a:r>
              <a:rPr lang="ja-JP" altLang="en-US" sz="1108" dirty="0">
                <a:solidFill>
                  <a:schemeClr val="tx1"/>
                </a:solidFill>
                <a:ea typeface="Meiryo UI" panose="020B0604030504040204" pitchFamily="50" charset="-128"/>
              </a:rPr>
              <a:t>教育無償化</a:t>
            </a:r>
            <a:endParaRPr lang="en-US" altLang="ja-JP" sz="1108" dirty="0">
              <a:solidFill>
                <a:schemeClr val="tx1"/>
              </a:solidFill>
              <a:ea typeface="Meiryo UI" panose="020B0604030504040204" pitchFamily="50" charset="-128"/>
            </a:endParaRPr>
          </a:p>
        </p:txBody>
      </p:sp>
      <p:sp>
        <p:nvSpPr>
          <p:cNvPr id="10" name="角丸四角形 9"/>
          <p:cNvSpPr/>
          <p:nvPr/>
        </p:nvSpPr>
        <p:spPr>
          <a:xfrm>
            <a:off x="512618" y="5935070"/>
            <a:ext cx="770188" cy="728966"/>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en-US" altLang="ja-JP" sz="1108" dirty="0">
                <a:solidFill>
                  <a:schemeClr val="tx1"/>
                </a:solidFill>
                <a:ea typeface="Meiryo UI" panose="020B0604030504040204" pitchFamily="50" charset="-128"/>
              </a:rPr>
              <a:t>(5)</a:t>
            </a:r>
          </a:p>
          <a:p>
            <a:pPr algn="ctr"/>
            <a:r>
              <a:rPr lang="ja-JP" altLang="en-US" sz="1108" dirty="0">
                <a:solidFill>
                  <a:schemeClr val="tx1"/>
                </a:solidFill>
                <a:ea typeface="Meiryo UI" panose="020B0604030504040204" pitchFamily="50" charset="-128"/>
              </a:rPr>
              <a:t>塾代助成</a:t>
            </a:r>
            <a:endParaRPr lang="en-US" altLang="ja-JP" sz="1108" dirty="0">
              <a:solidFill>
                <a:schemeClr val="tx1"/>
              </a:solidFill>
              <a:ea typeface="Meiryo UI" panose="020B0604030504040204" pitchFamily="50" charset="-128"/>
            </a:endParaRPr>
          </a:p>
        </p:txBody>
      </p:sp>
      <p:cxnSp>
        <p:nvCxnSpPr>
          <p:cNvPr id="11" name="直線矢印コネクタ 10"/>
          <p:cNvCxnSpPr/>
          <p:nvPr/>
        </p:nvCxnSpPr>
        <p:spPr>
          <a:xfrm>
            <a:off x="1361582" y="6160387"/>
            <a:ext cx="5284532" cy="15992"/>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cxnSp>
        <p:nvCxnSpPr>
          <p:cNvPr id="13" name="直線矢印コネクタ 12"/>
          <p:cNvCxnSpPr/>
          <p:nvPr/>
        </p:nvCxnSpPr>
        <p:spPr>
          <a:xfrm>
            <a:off x="1361582" y="3488255"/>
            <a:ext cx="5329942"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cxnSp>
        <p:nvCxnSpPr>
          <p:cNvPr id="18" name="直線矢印コネクタ 17"/>
          <p:cNvCxnSpPr/>
          <p:nvPr/>
        </p:nvCxnSpPr>
        <p:spPr>
          <a:xfrm>
            <a:off x="1410557" y="1230772"/>
            <a:ext cx="5284532"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19" name="大かっこ 18"/>
          <p:cNvSpPr/>
          <p:nvPr/>
        </p:nvSpPr>
        <p:spPr>
          <a:xfrm>
            <a:off x="1406992" y="1818905"/>
            <a:ext cx="1219475" cy="40154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保育士ウエルカム事業開始</a:t>
            </a:r>
            <a:endParaRPr kumimoji="1" lang="ja-JP" altLang="en-US" sz="900" dirty="0">
              <a:latin typeface="Meiryo UI" panose="020B0604030504040204" pitchFamily="50" charset="-128"/>
              <a:ea typeface="Meiryo UI" panose="020B0604030504040204" pitchFamily="50" charset="-128"/>
            </a:endParaRPr>
          </a:p>
        </p:txBody>
      </p:sp>
      <p:sp>
        <p:nvSpPr>
          <p:cNvPr id="20" name="大かっこ 19"/>
          <p:cNvSpPr/>
          <p:nvPr/>
        </p:nvSpPr>
        <p:spPr>
          <a:xfrm>
            <a:off x="1406992" y="1401355"/>
            <a:ext cx="1219475" cy="40154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900" dirty="0">
                <a:latin typeface="Meiryo UI" panose="020B0604030504040204" pitchFamily="50" charset="-128"/>
                <a:ea typeface="Meiryo UI" panose="020B0604030504040204" pitchFamily="50" charset="-128"/>
              </a:rPr>
              <a:t>都市部における賃借料支援事業</a:t>
            </a:r>
          </a:p>
        </p:txBody>
      </p:sp>
      <p:sp>
        <p:nvSpPr>
          <p:cNvPr id="21" name="大かっこ 20"/>
          <p:cNvSpPr/>
          <p:nvPr/>
        </p:nvSpPr>
        <p:spPr>
          <a:xfrm>
            <a:off x="2741200" y="1396940"/>
            <a:ext cx="1219475" cy="42511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900" dirty="0">
                <a:latin typeface="Meiryo UI" panose="020B0604030504040204" pitchFamily="50" charset="-128"/>
                <a:ea typeface="Meiryo UI" panose="020B0604030504040204" pitchFamily="50" charset="-128"/>
              </a:rPr>
              <a:t>保育士働き方改革推進事業の開始</a:t>
            </a:r>
          </a:p>
        </p:txBody>
      </p:sp>
      <p:sp>
        <p:nvSpPr>
          <p:cNvPr id="22" name="大かっこ 21"/>
          <p:cNvSpPr/>
          <p:nvPr/>
        </p:nvSpPr>
        <p:spPr>
          <a:xfrm>
            <a:off x="4052676" y="3602739"/>
            <a:ext cx="1219475" cy="55362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大阪市：医療的ケア児対応看護師体制強化事業</a:t>
            </a:r>
          </a:p>
        </p:txBody>
      </p:sp>
      <p:sp>
        <p:nvSpPr>
          <p:cNvPr id="23" name="大かっこ 22"/>
          <p:cNvSpPr/>
          <p:nvPr/>
        </p:nvSpPr>
        <p:spPr>
          <a:xfrm>
            <a:off x="4080223" y="1396940"/>
            <a:ext cx="1219475" cy="40154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不動産活用による保育施設整備マッチング事業</a:t>
            </a:r>
            <a:endParaRPr kumimoji="1" lang="ja-JP" altLang="en-US" sz="900" dirty="0">
              <a:latin typeface="Meiryo UI" panose="020B0604030504040204" pitchFamily="50" charset="-128"/>
              <a:ea typeface="Meiryo UI" panose="020B0604030504040204" pitchFamily="50" charset="-128"/>
            </a:endParaRPr>
          </a:p>
        </p:txBody>
      </p:sp>
      <p:sp>
        <p:nvSpPr>
          <p:cNvPr id="27" name="フローチャート: 結合子 50"/>
          <p:cNvSpPr>
            <a:spLocks noChangeAspect="1"/>
          </p:cNvSpPr>
          <p:nvPr/>
        </p:nvSpPr>
        <p:spPr>
          <a:xfrm>
            <a:off x="4635959" y="1176772"/>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9" name="フローチャート: 結合子 50"/>
          <p:cNvSpPr>
            <a:spLocks noChangeAspect="1"/>
          </p:cNvSpPr>
          <p:nvPr/>
        </p:nvSpPr>
        <p:spPr>
          <a:xfrm>
            <a:off x="3328753" y="117310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30" name="フローチャート: 結合子 50"/>
          <p:cNvSpPr>
            <a:spLocks noChangeAspect="1"/>
          </p:cNvSpPr>
          <p:nvPr/>
        </p:nvSpPr>
        <p:spPr>
          <a:xfrm>
            <a:off x="1982336" y="117310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34" name="大かっこ 33"/>
          <p:cNvSpPr/>
          <p:nvPr/>
        </p:nvSpPr>
        <p:spPr>
          <a:xfrm>
            <a:off x="1579417" y="3594404"/>
            <a:ext cx="1025237" cy="39570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第２期障がい児福祉計画</a:t>
            </a:r>
          </a:p>
        </p:txBody>
      </p:sp>
      <p:sp>
        <p:nvSpPr>
          <p:cNvPr id="32" name="大かっこ 31"/>
          <p:cNvSpPr/>
          <p:nvPr/>
        </p:nvSpPr>
        <p:spPr>
          <a:xfrm>
            <a:off x="2741199" y="3578569"/>
            <a:ext cx="1219475" cy="60530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36000" tIns="0" rIns="0" bIns="0" rtlCol="0" anchor="ctr">
            <a:noAutofit/>
          </a:bodyPr>
          <a:lstStyle/>
          <a:p>
            <a:r>
              <a:rPr lang="ja-JP" altLang="en-US" sz="900" dirty="0">
                <a:solidFill>
                  <a:schemeClr val="tx1"/>
                </a:solidFill>
                <a:latin typeface="Meiryo UI" panose="020B0604030504040204" pitchFamily="50" charset="-128"/>
                <a:ea typeface="Meiryo UI" panose="020B0604030504040204" pitchFamily="50" charset="-128"/>
              </a:rPr>
              <a:t>大阪市立保育所（公設置公営）における医療的ケア児受入れに関するガイドラインを作成</a:t>
            </a:r>
            <a:endParaRPr kumimoji="1" lang="ja-JP" altLang="en-US" sz="900" strike="dblStrike" dirty="0">
              <a:solidFill>
                <a:schemeClr val="tx1"/>
              </a:solidFill>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129504" y="147065"/>
            <a:ext cx="4927952"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現役世代への重点投資</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主な改革取組経過</a:t>
            </a:r>
            <a:r>
              <a:rPr lang="en-US" altLang="ja-JP" sz="2000" dirty="0">
                <a:latin typeface="Meiryo UI" panose="020B0604030504040204" pitchFamily="50" charset="-128"/>
                <a:ea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endParaRPr>
          </a:p>
        </p:txBody>
      </p:sp>
      <p:cxnSp>
        <p:nvCxnSpPr>
          <p:cNvPr id="37" name="直線コネクタ 36"/>
          <p:cNvCxnSpPr/>
          <p:nvPr/>
        </p:nvCxnSpPr>
        <p:spPr>
          <a:xfrm>
            <a:off x="270457" y="521229"/>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フローチャート: 結合子 50"/>
          <p:cNvSpPr>
            <a:spLocks noChangeAspect="1"/>
          </p:cNvSpPr>
          <p:nvPr/>
        </p:nvSpPr>
        <p:spPr>
          <a:xfrm>
            <a:off x="4635959" y="3439219"/>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39" name="フローチャート: 結合子 50"/>
          <p:cNvSpPr>
            <a:spLocks noChangeAspect="1"/>
          </p:cNvSpPr>
          <p:nvPr/>
        </p:nvSpPr>
        <p:spPr>
          <a:xfrm>
            <a:off x="3328753" y="3435551"/>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40" name="フローチャート: 結合子 50"/>
          <p:cNvSpPr>
            <a:spLocks noChangeAspect="1"/>
          </p:cNvSpPr>
          <p:nvPr/>
        </p:nvSpPr>
        <p:spPr>
          <a:xfrm>
            <a:off x="2065466" y="3435551"/>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42" name="大かっこ 41"/>
          <p:cNvSpPr/>
          <p:nvPr/>
        </p:nvSpPr>
        <p:spPr>
          <a:xfrm>
            <a:off x="4075203" y="2658222"/>
            <a:ext cx="1224495" cy="51536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第２期障がい児福祉</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rPr>
              <a:t>計画</a:t>
            </a:r>
          </a:p>
        </p:txBody>
      </p:sp>
      <p:sp>
        <p:nvSpPr>
          <p:cNvPr id="43" name="大かっこ 42"/>
          <p:cNvSpPr/>
          <p:nvPr/>
        </p:nvSpPr>
        <p:spPr>
          <a:xfrm>
            <a:off x="1565564" y="2665003"/>
            <a:ext cx="1060903" cy="51814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医療的ケア児等コーディネーター養成研修の実施</a:t>
            </a:r>
          </a:p>
        </p:txBody>
      </p:sp>
      <p:cxnSp>
        <p:nvCxnSpPr>
          <p:cNvPr id="44" name="直線矢印コネクタ 43"/>
          <p:cNvCxnSpPr/>
          <p:nvPr/>
        </p:nvCxnSpPr>
        <p:spPr>
          <a:xfrm>
            <a:off x="1361582" y="2532291"/>
            <a:ext cx="5329942"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45" name="フローチャート: 結合子 50"/>
          <p:cNvSpPr>
            <a:spLocks noChangeAspect="1"/>
          </p:cNvSpPr>
          <p:nvPr/>
        </p:nvSpPr>
        <p:spPr>
          <a:xfrm>
            <a:off x="4635959" y="2483255"/>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46" name="フローチャート: 結合子 50"/>
          <p:cNvSpPr>
            <a:spLocks noChangeAspect="1"/>
          </p:cNvSpPr>
          <p:nvPr/>
        </p:nvSpPr>
        <p:spPr>
          <a:xfrm>
            <a:off x="3328753" y="247958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47" name="フローチャート: 結合子 50"/>
          <p:cNvSpPr>
            <a:spLocks noChangeAspect="1"/>
          </p:cNvSpPr>
          <p:nvPr/>
        </p:nvSpPr>
        <p:spPr>
          <a:xfrm>
            <a:off x="2065466" y="247958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cxnSp>
        <p:nvCxnSpPr>
          <p:cNvPr id="49" name="直線矢印コネクタ 48"/>
          <p:cNvCxnSpPr/>
          <p:nvPr/>
        </p:nvCxnSpPr>
        <p:spPr>
          <a:xfrm flipV="1">
            <a:off x="1361582" y="4310128"/>
            <a:ext cx="1410750" cy="6195"/>
          </a:xfrm>
          <a:prstGeom prst="straightConnector1">
            <a:avLst/>
          </a:prstGeom>
          <a:ln w="28575">
            <a:solidFill>
              <a:schemeClr val="tx1"/>
            </a:solidFill>
            <a:prstDash val="sysDash"/>
            <a:tailEnd type="none" w="lg" len="lg"/>
          </a:ln>
        </p:spPr>
        <p:style>
          <a:lnRef idx="3">
            <a:schemeClr val="dk1"/>
          </a:lnRef>
          <a:fillRef idx="0">
            <a:schemeClr val="dk1"/>
          </a:fillRef>
          <a:effectRef idx="2">
            <a:schemeClr val="dk1"/>
          </a:effectRef>
          <a:fontRef idx="minor">
            <a:schemeClr val="tx1"/>
          </a:fontRef>
        </p:style>
      </p:cxnSp>
      <p:cxnSp>
        <p:nvCxnSpPr>
          <p:cNvPr id="50" name="直線矢印コネクタ 49"/>
          <p:cNvCxnSpPr/>
          <p:nvPr/>
        </p:nvCxnSpPr>
        <p:spPr>
          <a:xfrm>
            <a:off x="2660996" y="4312193"/>
            <a:ext cx="4003040" cy="0"/>
          </a:xfrm>
          <a:prstGeom prst="straightConnector1">
            <a:avLst/>
          </a:prstGeom>
          <a:ln w="28575">
            <a:solidFill>
              <a:schemeClr val="tx1"/>
            </a:solidFill>
            <a:tailEnd type="triangle" w="lg" len="lg"/>
          </a:ln>
        </p:spPr>
        <p:style>
          <a:lnRef idx="3">
            <a:schemeClr val="dk1"/>
          </a:lnRef>
          <a:fillRef idx="0">
            <a:schemeClr val="dk1"/>
          </a:fillRef>
          <a:effectRef idx="2">
            <a:schemeClr val="dk1"/>
          </a:effectRef>
          <a:fontRef idx="minor">
            <a:schemeClr val="tx1"/>
          </a:fontRef>
        </p:style>
      </p:cxnSp>
      <p:sp>
        <p:nvSpPr>
          <p:cNvPr id="51" name="大かっこ 50"/>
          <p:cNvSpPr/>
          <p:nvPr/>
        </p:nvSpPr>
        <p:spPr>
          <a:xfrm>
            <a:off x="2694773" y="4383999"/>
            <a:ext cx="1447736" cy="72259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solidFill>
                  <a:schemeClr val="tx1"/>
                </a:solidFill>
                <a:latin typeface="Meiryo UI" panose="020B0604030504040204" pitchFamily="50" charset="-128"/>
                <a:ea typeface="Meiryo UI" panose="020B0604030504040204" pitchFamily="50" charset="-128"/>
              </a:rPr>
              <a:t>大学等にかかる国の無償化制度開始</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国の制度に加えて</a:t>
            </a:r>
            <a:r>
              <a:rPr lang="en-US" altLang="ja-JP" sz="900" dirty="0">
                <a:solidFill>
                  <a:schemeClr val="tx1"/>
                </a:solidFill>
                <a:latin typeface="Meiryo UI" panose="020B0604030504040204" pitchFamily="50" charset="-128"/>
                <a:ea typeface="Meiryo UI" panose="020B0604030504040204" pitchFamily="50" charset="-128"/>
              </a:rPr>
              <a:t>2020</a:t>
            </a:r>
            <a:r>
              <a:rPr lang="ja-JP" altLang="en-US" sz="900" dirty="0">
                <a:solidFill>
                  <a:schemeClr val="tx1"/>
                </a:solidFill>
                <a:latin typeface="Meiryo UI" panose="020B0604030504040204" pitchFamily="50" charset="-128"/>
                <a:ea typeface="Meiryo UI" panose="020B0604030504040204" pitchFamily="50" charset="-128"/>
              </a:rPr>
              <a:t>年度入学生から学年進行方式により府の制度を実施</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1288476" y="2757051"/>
            <a:ext cx="415636"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府</a:t>
            </a:r>
            <a:endParaRPr kumimoji="1" lang="ja-JP" altLang="en-US" sz="1200" dirty="0">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1288476" y="3671451"/>
            <a:ext cx="415636"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市</a:t>
            </a:r>
          </a:p>
        </p:txBody>
      </p:sp>
      <p:sp>
        <p:nvSpPr>
          <p:cNvPr id="54" name="テキスト ボックス 53"/>
          <p:cNvSpPr txBox="1"/>
          <p:nvPr/>
        </p:nvSpPr>
        <p:spPr>
          <a:xfrm>
            <a:off x="1288476" y="4558144"/>
            <a:ext cx="415636"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府</a:t>
            </a:r>
            <a:endParaRPr kumimoji="1" lang="ja-JP" altLang="en-US" sz="1200"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1288476" y="5403269"/>
            <a:ext cx="415636"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市</a:t>
            </a:r>
          </a:p>
        </p:txBody>
      </p:sp>
      <p:sp>
        <p:nvSpPr>
          <p:cNvPr id="48" name="テキスト ボックス 47"/>
          <p:cNvSpPr txBox="1"/>
          <p:nvPr/>
        </p:nvSpPr>
        <p:spPr>
          <a:xfrm>
            <a:off x="5656564" y="903150"/>
            <a:ext cx="1031051" cy="261610"/>
          </a:xfrm>
          <a:prstGeom prst="rect">
            <a:avLst/>
          </a:prstGeom>
          <a:solidFill>
            <a:srgbClr val="9999FF"/>
          </a:solidFill>
          <a:ln>
            <a:solidFill>
              <a:srgbClr val="9999FF"/>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ja-JP" altLang="en-US" sz="1100" dirty="0">
                <a:latin typeface="Meiryo UI" panose="020B0604030504040204" pitchFamily="50" charset="-128"/>
                <a:ea typeface="Meiryo UI" panose="020B0604030504040204" pitchFamily="50" charset="-128"/>
              </a:rPr>
              <a:t>点</a:t>
            </a:r>
            <a:r>
              <a:rPr lang="ja-JP" altLang="en-US" sz="1100" dirty="0">
                <a:solidFill>
                  <a:schemeClr val="dk1"/>
                </a:solidFill>
                <a:latin typeface="Meiryo UI" panose="020B0604030504040204" pitchFamily="50" charset="-128"/>
                <a:ea typeface="Meiryo UI" panose="020B0604030504040204" pitchFamily="50" charset="-128"/>
              </a:rPr>
              <a:t>線</a:t>
            </a:r>
            <a:r>
              <a:rPr lang="ja-JP" altLang="en-US" sz="1100" b="1" dirty="0">
                <a:solidFill>
                  <a:schemeClr val="dk1"/>
                </a:solidFill>
                <a:ea typeface="Meiryo UI" panose="020B0604030504040204" pitchFamily="50" charset="-128"/>
              </a:rPr>
              <a:t>：</a:t>
            </a:r>
            <a:r>
              <a:rPr lang="ja-JP" altLang="en-US" sz="1100" dirty="0">
                <a:solidFill>
                  <a:schemeClr val="dk1"/>
                </a:solidFill>
                <a:latin typeface="Meiryo UI" panose="020B0604030504040204" pitchFamily="50" charset="-128"/>
                <a:ea typeface="Meiryo UI" panose="020B0604030504040204" pitchFamily="50" charset="-128"/>
              </a:rPr>
              <a:t>未実施</a:t>
            </a:r>
          </a:p>
        </p:txBody>
      </p:sp>
      <p:sp>
        <p:nvSpPr>
          <p:cNvPr id="56" name="角丸四角形 55"/>
          <p:cNvSpPr/>
          <p:nvPr/>
        </p:nvSpPr>
        <p:spPr>
          <a:xfrm>
            <a:off x="5370143" y="135000"/>
            <a:ext cx="3358221" cy="366911"/>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en-US" altLang="ja-JP" sz="1660" b="1" dirty="0">
                <a:latin typeface="Meiryo UI" panose="020B0604030504040204" pitchFamily="50" charset="-128"/>
                <a:ea typeface="Meiryo UI" panose="020B0604030504040204" pitchFamily="50" charset="-128"/>
              </a:rPr>
              <a:t>(1)</a:t>
            </a:r>
            <a:r>
              <a:rPr lang="ja-JP" altLang="en-US" sz="1660" b="1" dirty="0">
                <a:latin typeface="Meiryo UI" panose="020B0604030504040204" pitchFamily="50" charset="-128"/>
                <a:ea typeface="Meiryo UI" panose="020B0604030504040204" pitchFamily="50" charset="-128"/>
              </a:rPr>
              <a:t> 子育て世帯支援</a:t>
            </a:r>
          </a:p>
        </p:txBody>
      </p:sp>
      <p:sp>
        <p:nvSpPr>
          <p:cNvPr id="57" name="大かっこ 56"/>
          <p:cNvSpPr/>
          <p:nvPr/>
        </p:nvSpPr>
        <p:spPr>
          <a:xfrm>
            <a:off x="1537852" y="5262497"/>
            <a:ext cx="1136075" cy="570268"/>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幼児教育にかかる</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国の無償化制度開始</a:t>
            </a:r>
            <a:endParaRPr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無償化対象拡大</a:t>
            </a:r>
          </a:p>
        </p:txBody>
      </p:sp>
      <p:sp>
        <p:nvSpPr>
          <p:cNvPr id="58" name="フローチャート: 結合子 50"/>
          <p:cNvSpPr>
            <a:spLocks noChangeAspect="1"/>
          </p:cNvSpPr>
          <p:nvPr/>
        </p:nvSpPr>
        <p:spPr>
          <a:xfrm>
            <a:off x="2074260" y="5118265"/>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59" name="大かっこ 58"/>
          <p:cNvSpPr/>
          <p:nvPr/>
        </p:nvSpPr>
        <p:spPr>
          <a:xfrm>
            <a:off x="2757050" y="5262497"/>
            <a:ext cx="3796150" cy="570268"/>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solidFill>
                  <a:schemeClr val="tx1"/>
                </a:solidFill>
                <a:latin typeface="Meiryo UI" panose="020B0604030504040204" pitchFamily="50" charset="-128"/>
                <a:ea typeface="Meiryo UI" panose="020B0604030504040204" pitchFamily="50" charset="-128"/>
              </a:rPr>
              <a:t>新型コロナウイルス感染症拡大による</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厳しい社会状況を踏まえた小中学校等の</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学校給食費無償化の実施</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60" name="フローチャート: 結合子 50"/>
          <p:cNvSpPr>
            <a:spLocks noChangeAspect="1"/>
          </p:cNvSpPr>
          <p:nvPr/>
        </p:nvSpPr>
        <p:spPr>
          <a:xfrm>
            <a:off x="3362040" y="5118265"/>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6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119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5603942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角丸四角形 5"/>
          <p:cNvSpPr/>
          <p:nvPr/>
        </p:nvSpPr>
        <p:spPr>
          <a:xfrm>
            <a:off x="4117984" y="266054"/>
            <a:ext cx="4741261" cy="368954"/>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高校入試制度改革（大阪府）</a:t>
            </a:r>
          </a:p>
        </p:txBody>
      </p:sp>
      <p:sp>
        <p:nvSpPr>
          <p:cNvPr id="7" name="テキスト ボックス 6"/>
          <p:cNvSpPr txBox="1"/>
          <p:nvPr/>
        </p:nvSpPr>
        <p:spPr>
          <a:xfrm>
            <a:off x="270457" y="266053"/>
            <a:ext cx="288252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高校</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主な改革取組　</a:t>
            </a:r>
          </a:p>
        </p:txBody>
      </p:sp>
      <p:sp>
        <p:nvSpPr>
          <p:cNvPr id="8" name="テキスト ボックス 7"/>
          <p:cNvSpPr txBox="1"/>
          <p:nvPr/>
        </p:nvSpPr>
        <p:spPr>
          <a:xfrm>
            <a:off x="370159" y="802769"/>
            <a:ext cx="848908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＜改革取組②＞　</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bwMode="auto">
          <a:xfrm>
            <a:off x="403122" y="1120606"/>
            <a:ext cx="8489087" cy="2467385"/>
          </a:xfrm>
          <a:prstGeom prst="roundRect">
            <a:avLst>
              <a:gd name="adj" fmla="val 8346"/>
            </a:avLst>
          </a:prstGeom>
          <a:noFill/>
          <a:ln w="9525">
            <a:solidFill>
              <a:schemeClr val="dk1">
                <a:shade val="95000"/>
                <a:satMod val="105000"/>
              </a:schemeClr>
            </a:solidFill>
            <a:miter lim="800000"/>
            <a:headEnd/>
            <a:tailEnd/>
          </a:ln>
          <a:effectLst/>
        </p:spPr>
        <p:txBody>
          <a:bodyPr wrap="square" lIns="33231" t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nvGraphicFramePr>
        <p:xfrm>
          <a:off x="918838" y="2137206"/>
          <a:ext cx="2718246" cy="1355370"/>
        </p:xfrm>
        <a:graphic>
          <a:graphicData uri="http://schemas.openxmlformats.org/drawingml/2006/table">
            <a:tbl>
              <a:tblPr firstRow="1">
                <a:tableStyleId>{7DF18680-E054-41AD-8BC1-D1AEF772440D}</a:tableStyleId>
              </a:tblPr>
              <a:tblGrid>
                <a:gridCol w="906082">
                  <a:extLst>
                    <a:ext uri="{9D8B030D-6E8A-4147-A177-3AD203B41FA5}">
                      <a16:colId xmlns:a16="http://schemas.microsoft.com/office/drawing/2014/main" val="20000"/>
                    </a:ext>
                  </a:extLst>
                </a:gridCol>
                <a:gridCol w="906082">
                  <a:extLst>
                    <a:ext uri="{9D8B030D-6E8A-4147-A177-3AD203B41FA5}">
                      <a16:colId xmlns:a16="http://schemas.microsoft.com/office/drawing/2014/main" val="20001"/>
                    </a:ext>
                  </a:extLst>
                </a:gridCol>
                <a:gridCol w="906082">
                  <a:extLst>
                    <a:ext uri="{9D8B030D-6E8A-4147-A177-3AD203B41FA5}">
                      <a16:colId xmlns:a16="http://schemas.microsoft.com/office/drawing/2014/main" val="20002"/>
                    </a:ext>
                  </a:extLst>
                </a:gridCol>
              </a:tblGrid>
              <a:tr h="311925">
                <a:tc gridSpan="3">
                  <a:txBody>
                    <a:bodyPr/>
                    <a:lstStyle/>
                    <a:p>
                      <a:pPr algn="ctr"/>
                      <a:r>
                        <a:rPr kumimoji="1" lang="ja-JP" altLang="en-US" sz="1000" b="1" dirty="0">
                          <a:solidFill>
                            <a:schemeClr val="bg1"/>
                          </a:solidFill>
                          <a:latin typeface="ＭＳ Ｐゴシック" panose="020B0600070205080204" pitchFamily="50" charset="-128"/>
                          <a:ea typeface="ＭＳ Ｐゴシック" panose="020B0600070205080204" pitchFamily="50" charset="-128"/>
                        </a:rPr>
                        <a:t>英語の外部検定のスコア等</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pPr algn="ctr"/>
                      <a:endParaRPr kumimoji="1" lang="ja-JP" altLang="en-US" sz="1000" b="1" dirty="0">
                        <a:solidFill>
                          <a:schemeClr val="bg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pPr algn="ctr"/>
                      <a:endParaRPr kumimoji="1" lang="ja-JP" altLang="en-US" sz="1000" b="1" dirty="0">
                        <a:solidFill>
                          <a:schemeClr val="bg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311925">
                <a:tc>
                  <a:txBody>
                    <a:bodyPr/>
                    <a:lstStyle/>
                    <a:p>
                      <a:pPr algn="ctr"/>
                      <a:r>
                        <a:rPr kumimoji="1" lang="en-US" altLang="ja-JP" sz="1000" b="1" dirty="0">
                          <a:solidFill>
                            <a:schemeClr val="bg1"/>
                          </a:solidFill>
                          <a:latin typeface="ＭＳ Ｐゴシック" panose="020B0600070205080204" pitchFamily="50" charset="-128"/>
                          <a:ea typeface="ＭＳ Ｐゴシック" panose="020B0600070205080204" pitchFamily="50" charset="-128"/>
                        </a:rPr>
                        <a:t>TOEFL</a:t>
                      </a:r>
                      <a:r>
                        <a:rPr kumimoji="1" lang="en-US" altLang="ja-JP" sz="1000" b="1" baseline="0" dirty="0">
                          <a:solidFill>
                            <a:schemeClr val="bg1"/>
                          </a:solidFill>
                          <a:latin typeface="ＭＳ Ｐゴシック" panose="020B0600070205080204" pitchFamily="50" charset="-128"/>
                          <a:ea typeface="ＭＳ Ｐゴシック" panose="020B0600070205080204" pitchFamily="50" charset="-128"/>
                        </a:rPr>
                        <a:t> iBT</a:t>
                      </a:r>
                      <a:endParaRPr kumimoji="1" lang="ja-JP" altLang="en-US" sz="10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solidFill>
                  </a:tcPr>
                </a:tc>
                <a:tc>
                  <a:txBody>
                    <a:bodyPr/>
                    <a:lstStyle/>
                    <a:p>
                      <a:pPr algn="ctr"/>
                      <a:r>
                        <a:rPr kumimoji="1" lang="en-US" altLang="ja-JP" sz="1000" b="1" dirty="0">
                          <a:solidFill>
                            <a:schemeClr val="bg1"/>
                          </a:solidFill>
                          <a:latin typeface="ＭＳ Ｐゴシック" panose="020B0600070205080204" pitchFamily="50" charset="-128"/>
                          <a:ea typeface="ＭＳ Ｐゴシック" panose="020B0600070205080204" pitchFamily="50" charset="-128"/>
                        </a:rPr>
                        <a:t>IELTS</a:t>
                      </a:r>
                      <a:endParaRPr kumimoji="1" lang="ja-JP" altLang="en-US" sz="10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solidFill>
                  </a:tcPr>
                </a:tc>
                <a:tc>
                  <a:txBody>
                    <a:bodyPr/>
                    <a:lstStyle/>
                    <a:p>
                      <a:pPr algn="ctr"/>
                      <a:r>
                        <a:rPr kumimoji="1" lang="ja-JP" altLang="en-US" sz="1000" b="1" dirty="0">
                          <a:solidFill>
                            <a:schemeClr val="bg1"/>
                          </a:solidFill>
                          <a:latin typeface="ＭＳ Ｐゴシック" panose="020B0600070205080204" pitchFamily="50" charset="-128"/>
                          <a:ea typeface="ＭＳ Ｐゴシック" panose="020B0600070205080204" pitchFamily="50" charset="-128"/>
                        </a:rPr>
                        <a:t>英検</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149820">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60</a:t>
                      </a:r>
                      <a:r>
                        <a:rPr kumimoji="1" lang="ja-JP" altLang="en-US" sz="1000" dirty="0">
                          <a:latin typeface="ＭＳ Ｐゴシック" panose="020B0600070205080204" pitchFamily="50" charset="-128"/>
                          <a:ea typeface="ＭＳ Ｐゴシック" panose="020B0600070205080204" pitchFamily="50" charset="-128"/>
                        </a:rPr>
                        <a:t>～</a:t>
                      </a:r>
                      <a:r>
                        <a:rPr kumimoji="1" lang="en-US" altLang="ja-JP" sz="1000" dirty="0">
                          <a:latin typeface="ＭＳ Ｐゴシック" panose="020B0600070205080204" pitchFamily="50" charset="-128"/>
                          <a:ea typeface="ＭＳ Ｐゴシック" panose="020B0600070205080204" pitchFamily="50" charset="-128"/>
                        </a:rPr>
                        <a:t>120</a:t>
                      </a:r>
                      <a:r>
                        <a:rPr kumimoji="1" lang="ja-JP" altLang="en-US" sz="1000" dirty="0">
                          <a:latin typeface="ＭＳ Ｐゴシック" panose="020B0600070205080204" pitchFamily="50" charset="-128"/>
                          <a:ea typeface="ＭＳ Ｐゴシック" panose="020B0600070205080204" pitchFamily="50" charset="-128"/>
                        </a:rPr>
                        <a:t>点</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6.0</a:t>
                      </a:r>
                      <a:r>
                        <a:rPr kumimoji="1" lang="ja-JP" altLang="en-US" sz="1000" dirty="0">
                          <a:latin typeface="ＭＳ Ｐゴシック" panose="020B0600070205080204" pitchFamily="50" charset="-128"/>
                          <a:ea typeface="ＭＳ Ｐゴシック" panose="020B0600070205080204" pitchFamily="50" charset="-128"/>
                        </a:rPr>
                        <a:t>～</a:t>
                      </a:r>
                      <a:r>
                        <a:rPr kumimoji="1" lang="en-US" altLang="ja-JP" sz="1000" dirty="0">
                          <a:latin typeface="ＭＳ Ｐゴシック" panose="020B0600070205080204" pitchFamily="50" charset="-128"/>
                          <a:ea typeface="ＭＳ Ｐゴシック" panose="020B0600070205080204" pitchFamily="50" charset="-128"/>
                        </a:rPr>
                        <a:t>9.0</a:t>
                      </a:r>
                      <a:endParaRPr kumimoji="1" lang="ja-JP" altLang="en-US"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ja-JP" altLang="en-US" sz="1000" dirty="0">
                          <a:solidFill>
                            <a:schemeClr val="tx1"/>
                          </a:solidFill>
                          <a:latin typeface="ＭＳ Ｐゴシック" panose="020B0600070205080204" pitchFamily="50" charset="-128"/>
                          <a:ea typeface="ＭＳ Ｐゴシック" panose="020B0600070205080204" pitchFamily="50" charset="-128"/>
                        </a:rPr>
                        <a:t>１級・</a:t>
                      </a:r>
                      <a:r>
                        <a:rPr kumimoji="1" lang="ja-JP" altLang="en-US" sz="1000" dirty="0">
                          <a:latin typeface="ＭＳ Ｐゴシック" panose="020B0600070205080204" pitchFamily="50" charset="-128"/>
                          <a:ea typeface="ＭＳ Ｐゴシック" panose="020B0600070205080204" pitchFamily="50" charset="-128"/>
                        </a:rPr>
                        <a:t>準１級</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49820">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50</a:t>
                      </a:r>
                      <a:r>
                        <a:rPr kumimoji="1" lang="ja-JP" altLang="en-US" sz="1000" dirty="0">
                          <a:latin typeface="ＭＳ Ｐゴシック" panose="020B0600070205080204" pitchFamily="50" charset="-128"/>
                          <a:ea typeface="ＭＳ Ｐゴシック" panose="020B0600070205080204" pitchFamily="50" charset="-128"/>
                        </a:rPr>
                        <a:t>～</a:t>
                      </a:r>
                      <a:r>
                        <a:rPr kumimoji="1" lang="en-US" altLang="ja-JP" sz="1000" dirty="0">
                          <a:latin typeface="ＭＳ Ｐゴシック" panose="020B0600070205080204" pitchFamily="50" charset="-128"/>
                          <a:ea typeface="ＭＳ Ｐゴシック" panose="020B0600070205080204" pitchFamily="50" charset="-128"/>
                        </a:rPr>
                        <a:t>59</a:t>
                      </a:r>
                      <a:r>
                        <a:rPr kumimoji="1" lang="ja-JP" altLang="en-US" sz="1000" dirty="0">
                          <a:latin typeface="ＭＳ Ｐゴシック" panose="020B0600070205080204" pitchFamily="50" charset="-128"/>
                          <a:ea typeface="ＭＳ Ｐゴシック" panose="020B0600070205080204" pitchFamily="50" charset="-128"/>
                        </a:rPr>
                        <a:t>点</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5.5</a:t>
                      </a:r>
                      <a:endParaRPr kumimoji="1" lang="ja-JP" altLang="en-US"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対応なし</a:t>
                      </a:r>
                      <a:r>
                        <a:rPr kumimoji="1" lang="en-US" altLang="ja-JP" sz="1000" dirty="0">
                          <a:latin typeface="ＭＳ Ｐゴシック" panose="020B0600070205080204" pitchFamily="50" charset="-128"/>
                          <a:ea typeface="ＭＳ Ｐゴシック" panose="020B0600070205080204" pitchFamily="50" charset="-128"/>
                        </a:rPr>
                        <a:t>)</a:t>
                      </a:r>
                      <a:endParaRPr kumimoji="1" lang="ja-JP" altLang="en-US"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49820">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40</a:t>
                      </a:r>
                      <a:r>
                        <a:rPr kumimoji="1" lang="ja-JP" altLang="en-US" sz="1000" dirty="0">
                          <a:latin typeface="ＭＳ Ｐゴシック" panose="020B0600070205080204" pitchFamily="50" charset="-128"/>
                          <a:ea typeface="ＭＳ Ｐゴシック" panose="020B0600070205080204" pitchFamily="50" charset="-128"/>
                        </a:rPr>
                        <a:t>～</a:t>
                      </a:r>
                      <a:r>
                        <a:rPr kumimoji="1" lang="en-US" altLang="ja-JP" sz="1000" dirty="0">
                          <a:latin typeface="ＭＳ Ｐゴシック" panose="020B0600070205080204" pitchFamily="50" charset="-128"/>
                          <a:ea typeface="ＭＳ Ｐゴシック" panose="020B0600070205080204" pitchFamily="50" charset="-128"/>
                        </a:rPr>
                        <a:t>49</a:t>
                      </a:r>
                      <a:r>
                        <a:rPr kumimoji="1" lang="ja-JP" altLang="en-US" sz="1000" dirty="0">
                          <a:latin typeface="ＭＳ Ｐゴシック" panose="020B0600070205080204" pitchFamily="50" charset="-128"/>
                          <a:ea typeface="ＭＳ Ｐゴシック" panose="020B0600070205080204" pitchFamily="50" charset="-128"/>
                        </a:rPr>
                        <a:t>点</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5.0</a:t>
                      </a:r>
                      <a:endParaRPr kumimoji="1" lang="ja-JP" altLang="en-US"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ＭＳ Ｐゴシック" panose="020B0600070205080204" pitchFamily="50" charset="-128"/>
                          <a:ea typeface="ＭＳ Ｐゴシック" panose="020B0600070205080204" pitchFamily="50" charset="-128"/>
                        </a:rPr>
                        <a:t>2</a:t>
                      </a:r>
                      <a:r>
                        <a:rPr kumimoji="1" lang="ja-JP" altLang="en-US" sz="1000" dirty="0">
                          <a:latin typeface="ＭＳ Ｐゴシック" panose="020B0600070205080204" pitchFamily="50" charset="-128"/>
                          <a:ea typeface="ＭＳ Ｐゴシック" panose="020B0600070205080204" pitchFamily="50" charset="-128"/>
                        </a:rPr>
                        <a:t>級</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11" name="表 10"/>
          <p:cNvGraphicFramePr>
            <a:graphicFrameLocks noGrp="1"/>
          </p:cNvGraphicFramePr>
          <p:nvPr/>
        </p:nvGraphicFramePr>
        <p:xfrm>
          <a:off x="6267596" y="2120976"/>
          <a:ext cx="2106116" cy="1371600"/>
        </p:xfrm>
        <a:graphic>
          <a:graphicData uri="http://schemas.openxmlformats.org/drawingml/2006/table">
            <a:tbl>
              <a:tblPr firstRow="1">
                <a:tableStyleId>{7DF18680-E054-41AD-8BC1-D1AEF772440D}</a:tableStyleId>
              </a:tblPr>
              <a:tblGrid>
                <a:gridCol w="1092060">
                  <a:extLst>
                    <a:ext uri="{9D8B030D-6E8A-4147-A177-3AD203B41FA5}">
                      <a16:colId xmlns:a16="http://schemas.microsoft.com/office/drawing/2014/main" val="20000"/>
                    </a:ext>
                  </a:extLst>
                </a:gridCol>
                <a:gridCol w="1014056">
                  <a:extLst>
                    <a:ext uri="{9D8B030D-6E8A-4147-A177-3AD203B41FA5}">
                      <a16:colId xmlns:a16="http://schemas.microsoft.com/office/drawing/2014/main" val="20001"/>
                    </a:ext>
                  </a:extLst>
                </a:gridCol>
              </a:tblGrid>
              <a:tr h="149820">
                <a:tc gridSpan="2">
                  <a:txBody>
                    <a:bodyPr/>
                    <a:lstStyle/>
                    <a:p>
                      <a:pPr algn="ctr"/>
                      <a:r>
                        <a:rPr kumimoji="1" lang="ja-JP" altLang="en-US" sz="1000" b="1" dirty="0">
                          <a:solidFill>
                            <a:schemeClr val="bg1"/>
                          </a:solidFill>
                          <a:latin typeface="ＭＳ Ｐゴシック" panose="020B0600070205080204" pitchFamily="50" charset="-128"/>
                          <a:ea typeface="ＭＳ Ｐゴシック" panose="020B0600070205080204" pitchFamily="50" charset="-128"/>
                        </a:rPr>
                        <a:t>学力検査「英語」で保障される点数</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pPr algn="ctr"/>
                      <a:endParaRPr kumimoji="1" lang="ja-JP" altLang="en-US" sz="1000" b="1" dirty="0">
                        <a:solidFill>
                          <a:schemeClr val="bg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149820">
                <a:tc>
                  <a:txBody>
                    <a:bodyPr/>
                    <a:lstStyle/>
                    <a:p>
                      <a:pPr algn="ctr"/>
                      <a:r>
                        <a:rPr kumimoji="1" lang="ja-JP" altLang="en-US" sz="1000" b="1" dirty="0">
                          <a:solidFill>
                            <a:schemeClr val="bg1"/>
                          </a:solidFill>
                          <a:latin typeface="ＭＳ Ｐゴシック" panose="020B0600070205080204" pitchFamily="50" charset="-128"/>
                          <a:ea typeface="ＭＳ Ｐゴシック" panose="020B0600070205080204" pitchFamily="50" charset="-128"/>
                        </a:rPr>
                        <a:t>特別選抜</a:t>
                      </a:r>
                      <a:endParaRPr kumimoji="1" lang="en-US" altLang="ja-JP" sz="1000" b="1" dirty="0">
                        <a:solidFill>
                          <a:schemeClr val="bg1"/>
                        </a:solidFill>
                        <a:latin typeface="ＭＳ Ｐゴシック" panose="020B0600070205080204" pitchFamily="50" charset="-128"/>
                        <a:ea typeface="ＭＳ Ｐゴシック" panose="020B0600070205080204" pitchFamily="50" charset="-128"/>
                      </a:endParaRPr>
                    </a:p>
                    <a:p>
                      <a:pPr algn="ctr"/>
                      <a:r>
                        <a:rPr kumimoji="1" lang="en-US" altLang="ja-JP" sz="1000" b="1" dirty="0">
                          <a:solidFill>
                            <a:schemeClr val="bg1"/>
                          </a:solidFill>
                          <a:latin typeface="ＭＳ Ｐゴシック" panose="020B0600070205080204" pitchFamily="50" charset="-128"/>
                          <a:ea typeface="ＭＳ Ｐゴシック" panose="020B0600070205080204" pitchFamily="50" charset="-128"/>
                        </a:rPr>
                        <a:t>(45</a:t>
                      </a:r>
                      <a:r>
                        <a:rPr kumimoji="1" lang="ja-JP" altLang="en-US" sz="1000" b="1" dirty="0">
                          <a:solidFill>
                            <a:schemeClr val="bg1"/>
                          </a:solidFill>
                          <a:latin typeface="ＭＳ Ｐゴシック" panose="020B0600070205080204" pitchFamily="50" charset="-128"/>
                          <a:ea typeface="ＭＳ Ｐゴシック" panose="020B0600070205080204" pitchFamily="50" charset="-128"/>
                        </a:rPr>
                        <a:t>点満点</a:t>
                      </a:r>
                      <a:r>
                        <a:rPr kumimoji="1" lang="en-US" altLang="ja-JP" sz="1000" b="1" dirty="0">
                          <a:solidFill>
                            <a:schemeClr val="bg1"/>
                          </a:solidFill>
                          <a:latin typeface="ＭＳ Ｐゴシック" panose="020B0600070205080204" pitchFamily="50" charset="-128"/>
                          <a:ea typeface="ＭＳ Ｐゴシック" panose="020B0600070205080204" pitchFamily="50" charset="-128"/>
                        </a:rPr>
                        <a:t>)</a:t>
                      </a:r>
                      <a:endParaRPr kumimoji="1" lang="ja-JP" altLang="en-US" sz="10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solidFill>
                  </a:tcPr>
                </a:tc>
                <a:tc>
                  <a:txBody>
                    <a:bodyPr/>
                    <a:lstStyle/>
                    <a:p>
                      <a:pPr algn="ctr"/>
                      <a:r>
                        <a:rPr kumimoji="1" lang="ja-JP" altLang="en-US" sz="1000" b="1" dirty="0">
                          <a:solidFill>
                            <a:schemeClr val="bg1"/>
                          </a:solidFill>
                          <a:latin typeface="ＭＳ Ｐゴシック" panose="020B0600070205080204" pitchFamily="50" charset="-128"/>
                          <a:ea typeface="ＭＳ Ｐゴシック" panose="020B0600070205080204" pitchFamily="50" charset="-128"/>
                        </a:rPr>
                        <a:t>一般選抜</a:t>
                      </a:r>
                      <a:endParaRPr kumimoji="1" lang="en-US" altLang="ja-JP" sz="1000" b="1" dirty="0">
                        <a:solidFill>
                          <a:schemeClr val="bg1"/>
                        </a:solidFill>
                        <a:latin typeface="ＭＳ Ｐゴシック" panose="020B0600070205080204" pitchFamily="50" charset="-128"/>
                        <a:ea typeface="ＭＳ Ｐゴシック" panose="020B0600070205080204" pitchFamily="50" charset="-128"/>
                      </a:endParaRPr>
                    </a:p>
                    <a:p>
                      <a:pPr algn="ctr"/>
                      <a:r>
                        <a:rPr kumimoji="1" lang="en-US" altLang="ja-JP" sz="1000" b="1" dirty="0">
                          <a:solidFill>
                            <a:schemeClr val="bg1"/>
                          </a:solidFill>
                          <a:latin typeface="ＭＳ Ｐゴシック" panose="020B0600070205080204" pitchFamily="50" charset="-128"/>
                          <a:ea typeface="ＭＳ Ｐゴシック" panose="020B0600070205080204" pitchFamily="50" charset="-128"/>
                        </a:rPr>
                        <a:t>(90</a:t>
                      </a:r>
                      <a:r>
                        <a:rPr kumimoji="1" lang="ja-JP" altLang="en-US" sz="1000" b="1" dirty="0">
                          <a:solidFill>
                            <a:schemeClr val="bg1"/>
                          </a:solidFill>
                          <a:latin typeface="ＭＳ Ｐゴシック" panose="020B0600070205080204" pitchFamily="50" charset="-128"/>
                          <a:ea typeface="ＭＳ Ｐゴシック" panose="020B0600070205080204" pitchFamily="50" charset="-128"/>
                        </a:rPr>
                        <a:t>点満点</a:t>
                      </a:r>
                      <a:r>
                        <a:rPr kumimoji="1" lang="en-US" altLang="ja-JP" sz="1000" b="1" dirty="0">
                          <a:solidFill>
                            <a:schemeClr val="bg1"/>
                          </a:solidFill>
                          <a:latin typeface="ＭＳ Ｐゴシック" panose="020B0600070205080204" pitchFamily="50" charset="-128"/>
                          <a:ea typeface="ＭＳ Ｐゴシック" panose="020B0600070205080204" pitchFamily="50" charset="-128"/>
                        </a:rPr>
                        <a:t>)</a:t>
                      </a:r>
                      <a:endParaRPr kumimoji="1" lang="ja-JP" altLang="en-US" sz="10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149820">
                <a:tc>
                  <a:txBody>
                    <a:bodyPr/>
                    <a:lstStyle/>
                    <a:p>
                      <a:pPr algn="ctr"/>
                      <a:r>
                        <a:rPr kumimoji="1" lang="en-US" altLang="ja-JP" sz="1000" dirty="0">
                          <a:solidFill>
                            <a:schemeClr val="tx1"/>
                          </a:solidFill>
                          <a:latin typeface="ＭＳ Ｐゴシック" panose="020B0600070205080204" pitchFamily="50" charset="-128"/>
                          <a:ea typeface="ＭＳ Ｐゴシック" panose="020B0600070205080204" pitchFamily="50" charset="-128"/>
                        </a:rPr>
                        <a:t>45</a:t>
                      </a:r>
                      <a:r>
                        <a:rPr kumimoji="1" lang="ja-JP" altLang="en-US" sz="1000" dirty="0">
                          <a:solidFill>
                            <a:schemeClr val="tx1"/>
                          </a:solidFill>
                          <a:latin typeface="ＭＳ Ｐゴシック" panose="020B0600070205080204" pitchFamily="50" charset="-128"/>
                          <a:ea typeface="ＭＳ Ｐゴシック" panose="020B0600070205080204" pitchFamily="50" charset="-128"/>
                        </a:rPr>
                        <a:t>点</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en-US" altLang="ja-JP" sz="1000" dirty="0">
                          <a:solidFill>
                            <a:schemeClr val="tx1"/>
                          </a:solidFill>
                          <a:latin typeface="ＭＳ Ｐゴシック" panose="020B0600070205080204" pitchFamily="50" charset="-128"/>
                          <a:ea typeface="ＭＳ Ｐゴシック" panose="020B0600070205080204" pitchFamily="50" charset="-128"/>
                        </a:rPr>
                        <a:t>90</a:t>
                      </a:r>
                      <a:r>
                        <a:rPr kumimoji="1" lang="ja-JP" altLang="en-US" sz="1000" dirty="0">
                          <a:solidFill>
                            <a:schemeClr val="tx1"/>
                          </a:solidFill>
                          <a:latin typeface="ＭＳ Ｐゴシック" panose="020B0600070205080204" pitchFamily="50" charset="-128"/>
                          <a:ea typeface="ＭＳ Ｐゴシック" panose="020B0600070205080204" pitchFamily="50" charset="-128"/>
                        </a:rPr>
                        <a:t>点</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49820">
                <a:tc>
                  <a:txBody>
                    <a:bodyPr/>
                    <a:lstStyle/>
                    <a:p>
                      <a:pPr algn="ctr"/>
                      <a:r>
                        <a:rPr kumimoji="1" lang="en-US" altLang="ja-JP" sz="1000" dirty="0">
                          <a:solidFill>
                            <a:schemeClr val="tx1"/>
                          </a:solidFill>
                          <a:latin typeface="ＭＳ Ｐゴシック" panose="020B0600070205080204" pitchFamily="50" charset="-128"/>
                          <a:ea typeface="ＭＳ Ｐゴシック" panose="020B0600070205080204" pitchFamily="50" charset="-128"/>
                        </a:rPr>
                        <a:t>41</a:t>
                      </a:r>
                      <a:r>
                        <a:rPr kumimoji="1" lang="ja-JP" altLang="en-US" sz="1000" dirty="0">
                          <a:solidFill>
                            <a:schemeClr val="tx1"/>
                          </a:solidFill>
                          <a:latin typeface="ＭＳ Ｐゴシック" panose="020B0600070205080204" pitchFamily="50" charset="-128"/>
                          <a:ea typeface="ＭＳ Ｐゴシック" panose="020B0600070205080204" pitchFamily="50" charset="-128"/>
                        </a:rPr>
                        <a:t>点</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en-US" altLang="ja-JP" sz="1000" dirty="0">
                          <a:solidFill>
                            <a:schemeClr val="tx1"/>
                          </a:solidFill>
                          <a:latin typeface="ＭＳ Ｐゴシック" panose="020B0600070205080204" pitchFamily="50" charset="-128"/>
                          <a:ea typeface="ＭＳ Ｐゴシック" panose="020B0600070205080204" pitchFamily="50" charset="-128"/>
                        </a:rPr>
                        <a:t>81</a:t>
                      </a:r>
                      <a:r>
                        <a:rPr kumimoji="1" lang="ja-JP" altLang="en-US" sz="1000" dirty="0">
                          <a:solidFill>
                            <a:schemeClr val="tx1"/>
                          </a:solidFill>
                          <a:latin typeface="ＭＳ Ｐゴシック" panose="020B0600070205080204" pitchFamily="50" charset="-128"/>
                          <a:ea typeface="ＭＳ Ｐゴシック" panose="020B0600070205080204" pitchFamily="50" charset="-128"/>
                        </a:rPr>
                        <a:t>点</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49820">
                <a:tc>
                  <a:txBody>
                    <a:bodyPr/>
                    <a:lstStyle/>
                    <a:p>
                      <a:pPr algn="ctr"/>
                      <a:r>
                        <a:rPr kumimoji="1" lang="en-US" altLang="ja-JP" sz="1000" dirty="0">
                          <a:solidFill>
                            <a:schemeClr val="tx1"/>
                          </a:solidFill>
                          <a:latin typeface="ＭＳ Ｐゴシック" panose="020B0600070205080204" pitchFamily="50" charset="-128"/>
                          <a:ea typeface="ＭＳ Ｐゴシック" panose="020B0600070205080204" pitchFamily="50" charset="-128"/>
                        </a:rPr>
                        <a:t>36</a:t>
                      </a:r>
                      <a:r>
                        <a:rPr kumimoji="1" lang="ja-JP" altLang="en-US" sz="1000" dirty="0">
                          <a:solidFill>
                            <a:schemeClr val="tx1"/>
                          </a:solidFill>
                          <a:latin typeface="ＭＳ Ｐゴシック" panose="020B0600070205080204" pitchFamily="50" charset="-128"/>
                          <a:ea typeface="ＭＳ Ｐゴシック" panose="020B0600070205080204" pitchFamily="50" charset="-128"/>
                        </a:rPr>
                        <a:t>点</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en-US" altLang="ja-JP" sz="1000" dirty="0">
                          <a:solidFill>
                            <a:schemeClr val="tx1"/>
                          </a:solidFill>
                          <a:latin typeface="ＭＳ Ｐゴシック" panose="020B0600070205080204" pitchFamily="50" charset="-128"/>
                          <a:ea typeface="ＭＳ Ｐゴシック" panose="020B0600070205080204" pitchFamily="50" charset="-128"/>
                        </a:rPr>
                        <a:t>72</a:t>
                      </a:r>
                      <a:r>
                        <a:rPr kumimoji="1" lang="ja-JP" altLang="en-US" sz="1000" dirty="0">
                          <a:solidFill>
                            <a:schemeClr val="tx1"/>
                          </a:solidFill>
                          <a:latin typeface="ＭＳ Ｐゴシック" panose="020B0600070205080204" pitchFamily="50" charset="-128"/>
                          <a:ea typeface="ＭＳ Ｐゴシック" panose="020B0600070205080204" pitchFamily="50" charset="-128"/>
                        </a:rPr>
                        <a:t>点</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12" name="表 11"/>
          <p:cNvGraphicFramePr>
            <a:graphicFrameLocks noGrp="1"/>
          </p:cNvGraphicFramePr>
          <p:nvPr/>
        </p:nvGraphicFramePr>
        <p:xfrm>
          <a:off x="4447230" y="2112984"/>
          <a:ext cx="990054" cy="1379592"/>
        </p:xfrm>
        <a:graphic>
          <a:graphicData uri="http://schemas.openxmlformats.org/drawingml/2006/table">
            <a:tbl>
              <a:tblPr firstRow="1">
                <a:tableStyleId>{7DF18680-E054-41AD-8BC1-D1AEF772440D}</a:tableStyleId>
              </a:tblPr>
              <a:tblGrid>
                <a:gridCol w="990054">
                  <a:extLst>
                    <a:ext uri="{9D8B030D-6E8A-4147-A177-3AD203B41FA5}">
                      <a16:colId xmlns:a16="http://schemas.microsoft.com/office/drawing/2014/main" val="20000"/>
                    </a:ext>
                  </a:extLst>
                </a:gridCol>
              </a:tblGrid>
              <a:tr h="648072">
                <a:tc>
                  <a:txBody>
                    <a:bodyPr/>
                    <a:lstStyle/>
                    <a:p>
                      <a:pPr algn="ctr"/>
                      <a:r>
                        <a:rPr kumimoji="1" lang="ja-JP" altLang="en-US" sz="900" b="1" dirty="0">
                          <a:solidFill>
                            <a:schemeClr val="bg1"/>
                          </a:solidFill>
                          <a:latin typeface="ＭＳ Ｐゴシック" panose="020B0600070205080204" pitchFamily="50" charset="-128"/>
                          <a:ea typeface="ＭＳ Ｐゴシック" panose="020B0600070205080204" pitchFamily="50" charset="-128"/>
                        </a:rPr>
                        <a:t>学力検査「英語」における点数の読み替え率</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149820">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100</a:t>
                      </a:r>
                      <a:r>
                        <a:rPr kumimoji="1" lang="ja-JP" altLang="en-US" sz="1000" dirty="0">
                          <a:latin typeface="ＭＳ Ｐゴシック" panose="020B0600070205080204" pitchFamily="50" charset="-128"/>
                          <a:ea typeface="ＭＳ Ｐゴシック" panose="020B0600070205080204" pitchFamily="50" charset="-128"/>
                        </a:rPr>
                        <a: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9820">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90</a:t>
                      </a:r>
                      <a:r>
                        <a:rPr kumimoji="1" lang="ja-JP" altLang="en-US" sz="1000" dirty="0">
                          <a:latin typeface="ＭＳ Ｐゴシック" panose="020B0600070205080204" pitchFamily="50" charset="-128"/>
                          <a:ea typeface="ＭＳ Ｐゴシック" panose="020B0600070205080204" pitchFamily="50" charset="-128"/>
                        </a:rPr>
                        <a: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498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ＭＳ Ｐゴシック" panose="020B0600070205080204" pitchFamily="50" charset="-128"/>
                          <a:ea typeface="ＭＳ Ｐゴシック" panose="020B0600070205080204" pitchFamily="50" charset="-128"/>
                        </a:rPr>
                        <a:t>80</a:t>
                      </a:r>
                      <a:r>
                        <a:rPr kumimoji="1" lang="ja-JP" altLang="en-US" sz="1000" dirty="0">
                          <a:latin typeface="ＭＳ Ｐゴシック" panose="020B0600070205080204" pitchFamily="50" charset="-128"/>
                          <a:ea typeface="ＭＳ Ｐゴシック" panose="020B0600070205080204" pitchFamily="50" charset="-128"/>
                        </a:rPr>
                        <a: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3" name="二等辺三角形 12"/>
          <p:cNvSpPr/>
          <p:nvPr/>
        </p:nvSpPr>
        <p:spPr>
          <a:xfrm rot="5400000">
            <a:off x="3766768" y="2650626"/>
            <a:ext cx="645244" cy="2924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 name="二等辺三角形 13"/>
          <p:cNvSpPr/>
          <p:nvPr/>
        </p:nvSpPr>
        <p:spPr>
          <a:xfrm rot="5400000">
            <a:off x="5514672" y="2650626"/>
            <a:ext cx="645244" cy="2924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1" name="正方形/長方形 20"/>
          <p:cNvSpPr/>
          <p:nvPr/>
        </p:nvSpPr>
        <p:spPr bwMode="auto">
          <a:xfrm>
            <a:off x="478786" y="1199666"/>
            <a:ext cx="8489087" cy="898203"/>
          </a:xfrm>
          <a:prstGeom prst="rect">
            <a:avLst/>
          </a:prstGeom>
          <a:noFill/>
          <a:ln w="9525">
            <a:noFill/>
            <a:miter lim="800000"/>
            <a:headEnd/>
            <a:tailEnd/>
          </a:ln>
          <a:effectLst/>
        </p:spPr>
        <p:txBody>
          <a:bodyPr wrap="square" lIns="33231" t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英語入試改革</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・英語</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技能について、一定の努力と実力を自ら証明した中学生に適正な評価を与え、学習意欲を高めるため、英語の外部検定（</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TOEFL iBT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IELTS</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、実用英語技能検定</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英検</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）のスコア等が一定レベル以上の場合、出願時に申請すれば、学力検査「英語」で以下の点数が保障される。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173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415969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角丸四角形 3"/>
          <p:cNvSpPr/>
          <p:nvPr/>
        </p:nvSpPr>
        <p:spPr>
          <a:xfrm>
            <a:off x="4117984" y="266054"/>
            <a:ext cx="4741261" cy="368954"/>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lvl="0" algn="ctr">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b="1" dirty="0">
                <a:solidFill>
                  <a:prstClr val="black"/>
                </a:solidFill>
                <a:latin typeface="Meiryo UI" panose="020B0604030504040204" pitchFamily="50" charset="-128"/>
                <a:ea typeface="Meiryo UI" panose="020B0604030504040204" pitchFamily="50" charset="-128"/>
              </a:rPr>
              <a:t>私立高校等授業料の無償化</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a:t>
            </a:r>
          </a:p>
        </p:txBody>
      </p:sp>
      <p:sp>
        <p:nvSpPr>
          <p:cNvPr id="5" name="テキスト ボックス 4"/>
          <p:cNvSpPr txBox="1"/>
          <p:nvPr/>
        </p:nvSpPr>
        <p:spPr>
          <a:xfrm>
            <a:off x="270457" y="266053"/>
            <a:ext cx="288252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高校</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主な改革取組　</a:t>
            </a:r>
          </a:p>
        </p:txBody>
      </p:sp>
      <p:sp>
        <p:nvSpPr>
          <p:cNvPr id="7" name="テキスト ボックス 6"/>
          <p:cNvSpPr txBox="1"/>
          <p:nvPr/>
        </p:nvSpPr>
        <p:spPr>
          <a:xfrm>
            <a:off x="370159" y="2303330"/>
            <a:ext cx="84890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＜改革取組＞</a:t>
            </a:r>
            <a:endPar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bwMode="auto">
          <a:xfrm>
            <a:off x="403122" y="2578667"/>
            <a:ext cx="8489087" cy="2648424"/>
          </a:xfrm>
          <a:prstGeom prst="roundRect">
            <a:avLst>
              <a:gd name="adj" fmla="val 5268"/>
            </a:avLst>
          </a:prstGeom>
          <a:noFill/>
          <a:ln w="9525">
            <a:solidFill>
              <a:schemeClr val="dk1">
                <a:shade val="95000"/>
                <a:satMod val="105000"/>
              </a:schemeClr>
            </a:solidFill>
            <a:miter lim="800000"/>
            <a:headEnd/>
            <a:tailEnd/>
          </a:ln>
          <a:effectLst/>
        </p:spPr>
        <p:txBody>
          <a:bodyPr wrap="square" lIns="33231" tIns="0" rtlCol="0" anchor="t" anchorCtr="0"/>
          <a:lstStyle/>
          <a:p>
            <a:pPr marL="95250" lvl="0">
              <a:spcBef>
                <a:spcPts val="1200"/>
              </a:spcBef>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2011</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年度から、全国に先駆けて、私立高校等授業料無償化を実施。生徒カバー率７割で、授業料を公立同様の</a:t>
            </a:r>
          </a:p>
          <a:p>
            <a:pPr marL="95250" lvl="0">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無償化もしくは低額負担化とする大幅な支援拡充。さらに、</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年度からは、多子世帯に配慮した制度を創設。</a:t>
            </a:r>
          </a:p>
          <a:p>
            <a:pPr marL="95250" lvl="0">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・エンドユーザーの視点から私学助成を再構築。公私それぞれが受入枠を確保し、公私トータルで高校進学予定</a:t>
            </a:r>
          </a:p>
          <a:p>
            <a:pPr marL="95250" lvl="0">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者数を上回る募集人員を確保する仕組みにより、学校間の切磋琢磨の環境を整備。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384458" y="785590"/>
            <a:ext cx="84890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＜改革前の施策・状況＞　</a:t>
            </a:r>
          </a:p>
        </p:txBody>
      </p:sp>
      <p:sp>
        <p:nvSpPr>
          <p:cNvPr id="27" name="角丸四角形 26"/>
          <p:cNvSpPr/>
          <p:nvPr/>
        </p:nvSpPr>
        <p:spPr bwMode="auto">
          <a:xfrm>
            <a:off x="403122" y="1032932"/>
            <a:ext cx="8489087" cy="963788"/>
          </a:xfrm>
          <a:prstGeom prst="roundRect">
            <a:avLst>
              <a:gd name="adj" fmla="val 8346"/>
            </a:avLst>
          </a:prstGeom>
          <a:noFill/>
          <a:ln w="9525">
            <a:solidFill>
              <a:schemeClr val="dk1">
                <a:shade val="95000"/>
                <a:satMod val="105000"/>
              </a:schemeClr>
            </a:solidFill>
            <a:miter lim="800000"/>
            <a:headEnd/>
            <a:tailEnd/>
          </a:ln>
          <a:effectLst/>
        </p:spPr>
        <p:txBody>
          <a:bodyPr wrap="square" lIns="33231" tIns="0" rtlCol="0" anchor="ctr" anchorCtr="0"/>
          <a:lstStyle/>
          <a:p>
            <a:pPr lvl="0">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年度より、府として年収</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350</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万未満の世帯を対象に教育の無償化を実施していたが、生徒のカバー率は</a:t>
            </a:r>
          </a:p>
          <a:p>
            <a:pPr lvl="0">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割に過ぎず、教育の機会均等は十分とはいえなかった。</a:t>
            </a:r>
          </a:p>
          <a:p>
            <a:pPr lvl="0">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・公立・私立で入学者の受入枠（公：私＝７：３枠）を事前協議で設定するなど、学校、行政の供給側の論理が優先。</a:t>
            </a:r>
          </a:p>
        </p:txBody>
      </p:sp>
      <p:graphicFrame>
        <p:nvGraphicFramePr>
          <p:cNvPr id="28" name="表 27"/>
          <p:cNvGraphicFramePr>
            <a:graphicFrameLocks noGrp="1"/>
          </p:cNvGraphicFramePr>
          <p:nvPr/>
        </p:nvGraphicFramePr>
        <p:xfrm>
          <a:off x="521520" y="3443896"/>
          <a:ext cx="8252289" cy="1645920"/>
        </p:xfrm>
        <a:graphic>
          <a:graphicData uri="http://schemas.openxmlformats.org/drawingml/2006/table">
            <a:tbl>
              <a:tblPr firstRow="1" bandRow="1">
                <a:tableStyleId>{5C22544A-7EE6-4342-B048-85BDC9FD1C3A}</a:tableStyleId>
              </a:tblPr>
              <a:tblGrid>
                <a:gridCol w="1601595">
                  <a:extLst>
                    <a:ext uri="{9D8B030D-6E8A-4147-A177-3AD203B41FA5}">
                      <a16:colId xmlns:a16="http://schemas.microsoft.com/office/drawing/2014/main" val="1139371694"/>
                    </a:ext>
                  </a:extLst>
                </a:gridCol>
                <a:gridCol w="6650694">
                  <a:extLst>
                    <a:ext uri="{9D8B030D-6E8A-4147-A177-3AD203B41FA5}">
                      <a16:colId xmlns:a16="http://schemas.microsoft.com/office/drawing/2014/main" val="3123698254"/>
                    </a:ext>
                  </a:extLst>
                </a:gridCol>
              </a:tblGrid>
              <a:tr h="246809">
                <a:tc>
                  <a:txBody>
                    <a:bodyPr/>
                    <a:lstStyle/>
                    <a:p>
                      <a:pPr algn="ctr"/>
                      <a:r>
                        <a:rPr kumimoji="1" lang="ja-JP" altLang="en-US" sz="1200" dirty="0">
                          <a:solidFill>
                            <a:schemeClr val="tx1"/>
                          </a:solidFill>
                        </a:rPr>
                        <a:t>時期</a:t>
                      </a:r>
                    </a:p>
                  </a:txBody>
                  <a:tcPr/>
                </a:tc>
                <a:tc>
                  <a:txBody>
                    <a:bodyPr/>
                    <a:lstStyle/>
                    <a:p>
                      <a:pPr algn="ctr"/>
                      <a:r>
                        <a:rPr kumimoji="1" lang="ja-JP" altLang="en-US" sz="1200" dirty="0">
                          <a:solidFill>
                            <a:schemeClr val="tx1"/>
                          </a:solidFill>
                        </a:rPr>
                        <a:t>内容</a:t>
                      </a:r>
                    </a:p>
                  </a:txBody>
                  <a:tcPr/>
                </a:tc>
                <a:extLst>
                  <a:ext uri="{0D108BD9-81ED-4DB2-BD59-A6C34878D82A}">
                    <a16:rowId xmlns:a16="http://schemas.microsoft.com/office/drawing/2014/main" val="3359264732"/>
                  </a:ext>
                </a:extLst>
              </a:tr>
              <a:tr h="403314">
                <a:tc>
                  <a:txBody>
                    <a:bodyPr/>
                    <a:lstStyle/>
                    <a:p>
                      <a:r>
                        <a:rPr kumimoji="1" lang="en-US" altLang="ja-JP" sz="1200" dirty="0">
                          <a:solidFill>
                            <a:schemeClr val="tx1"/>
                          </a:solidFill>
                        </a:rPr>
                        <a:t>2010</a:t>
                      </a:r>
                      <a:r>
                        <a:rPr kumimoji="1" lang="ja-JP" altLang="en-US" sz="1200" dirty="0">
                          <a:solidFill>
                            <a:schemeClr val="tx1"/>
                          </a:solidFill>
                        </a:rPr>
                        <a:t>年～</a:t>
                      </a:r>
                    </a:p>
                  </a:txBody>
                  <a:tcPr/>
                </a:tc>
                <a:tc>
                  <a:txBody>
                    <a:bodyPr/>
                    <a:lstStyle/>
                    <a:p>
                      <a:r>
                        <a:rPr kumimoji="1" lang="ja-JP" altLang="en-US" sz="1200" dirty="0">
                          <a:solidFill>
                            <a:schemeClr val="tx1"/>
                          </a:solidFill>
                        </a:rPr>
                        <a:t>国の「高等学校等就学支援金」と併せて府独自の「私立高等学校等授業料支援補助金」を交付し、私立高校の授業料が無償となる「私立高等学校等授業料無償化制度」を実施。</a:t>
                      </a:r>
                    </a:p>
                  </a:txBody>
                  <a:tcPr/>
                </a:tc>
                <a:extLst>
                  <a:ext uri="{0D108BD9-81ED-4DB2-BD59-A6C34878D82A}">
                    <a16:rowId xmlns:a16="http://schemas.microsoft.com/office/drawing/2014/main" val="4134167899"/>
                  </a:ext>
                </a:extLst>
              </a:tr>
              <a:tr h="403314">
                <a:tc>
                  <a:txBody>
                    <a:bodyPr/>
                    <a:lstStyle/>
                    <a:p>
                      <a:r>
                        <a:rPr kumimoji="1" lang="en-US" altLang="ja-JP" sz="1200" dirty="0">
                          <a:solidFill>
                            <a:schemeClr val="tx1"/>
                          </a:solidFill>
                        </a:rPr>
                        <a:t>2011</a:t>
                      </a:r>
                      <a:r>
                        <a:rPr kumimoji="1" lang="ja-JP" altLang="en-US" sz="1200" dirty="0">
                          <a:solidFill>
                            <a:schemeClr val="tx1"/>
                          </a:solidFill>
                        </a:rPr>
                        <a:t>年～</a:t>
                      </a:r>
                    </a:p>
                  </a:txBody>
                  <a:tcPr/>
                </a:tc>
                <a:tc>
                  <a:txBody>
                    <a:bodyPr/>
                    <a:lstStyle/>
                    <a:p>
                      <a:r>
                        <a:rPr kumimoji="1" lang="ja-JP" altLang="en-US" sz="1200" dirty="0">
                          <a:solidFill>
                            <a:schemeClr val="tx1"/>
                          </a:solidFill>
                        </a:rPr>
                        <a:t>私立高等学校等授業料支援補助金を大幅に拡充。（生徒の</a:t>
                      </a:r>
                      <a:r>
                        <a:rPr kumimoji="1" lang="en-US" altLang="ja-JP" sz="1200" dirty="0">
                          <a:solidFill>
                            <a:schemeClr val="tx1"/>
                          </a:solidFill>
                        </a:rPr>
                        <a:t>70</a:t>
                      </a:r>
                      <a:r>
                        <a:rPr kumimoji="1" lang="ja-JP" altLang="en-US" sz="1200" dirty="0">
                          <a:solidFill>
                            <a:schemeClr val="tx1"/>
                          </a:solidFill>
                        </a:rPr>
                        <a:t>％（年収</a:t>
                      </a:r>
                      <a:r>
                        <a:rPr kumimoji="1" lang="en-US" altLang="ja-JP" sz="1200" dirty="0">
                          <a:solidFill>
                            <a:schemeClr val="tx1"/>
                          </a:solidFill>
                        </a:rPr>
                        <a:t>800</a:t>
                      </a:r>
                      <a:r>
                        <a:rPr kumimoji="1" lang="ja-JP" altLang="en-US" sz="1200" dirty="0">
                          <a:solidFill>
                            <a:schemeClr val="tx1"/>
                          </a:solidFill>
                        </a:rPr>
                        <a:t>万円未満世帯）までは保護者負担が</a:t>
                      </a:r>
                      <a:r>
                        <a:rPr kumimoji="1" lang="en-US" altLang="ja-JP" sz="1200" dirty="0">
                          <a:solidFill>
                            <a:schemeClr val="tx1"/>
                          </a:solidFill>
                        </a:rPr>
                        <a:t>10</a:t>
                      </a:r>
                      <a:r>
                        <a:rPr kumimoji="1" lang="ja-JP" altLang="en-US" sz="1200" dirty="0">
                          <a:solidFill>
                            <a:schemeClr val="tx1"/>
                          </a:solidFill>
                        </a:rPr>
                        <a:t>万円以内）</a:t>
                      </a:r>
                    </a:p>
                  </a:txBody>
                  <a:tcPr/>
                </a:tc>
                <a:extLst>
                  <a:ext uri="{0D108BD9-81ED-4DB2-BD59-A6C34878D82A}">
                    <a16:rowId xmlns:a16="http://schemas.microsoft.com/office/drawing/2014/main" val="1653974496"/>
                  </a:ext>
                </a:extLst>
              </a:tr>
              <a:tr h="425998">
                <a:tc>
                  <a:txBody>
                    <a:bodyPr/>
                    <a:lstStyle/>
                    <a:p>
                      <a:r>
                        <a:rPr kumimoji="1" lang="en-US" altLang="ja-JP" sz="1200" dirty="0">
                          <a:solidFill>
                            <a:schemeClr val="tx1"/>
                          </a:solidFill>
                        </a:rPr>
                        <a:t>2016</a:t>
                      </a:r>
                      <a:r>
                        <a:rPr kumimoji="1" lang="ja-JP" altLang="en-US" sz="1200" dirty="0">
                          <a:solidFill>
                            <a:schemeClr val="tx1"/>
                          </a:solidFill>
                        </a:rPr>
                        <a:t>年～</a:t>
                      </a:r>
                      <a:endParaRPr kumimoji="1" lang="en-US" altLang="ja-JP" sz="1200" dirty="0">
                        <a:solidFill>
                          <a:schemeClr val="tx1"/>
                        </a:solidFill>
                      </a:endParaRPr>
                    </a:p>
                    <a:p>
                      <a:r>
                        <a:rPr kumimoji="1" lang="en-US" altLang="ja-JP" sz="1200" dirty="0">
                          <a:solidFill>
                            <a:schemeClr val="tx1"/>
                          </a:solidFill>
                        </a:rPr>
                        <a:t>2019</a:t>
                      </a:r>
                      <a:r>
                        <a:rPr kumimoji="1" lang="ja-JP" altLang="en-US" sz="1200" dirty="0">
                          <a:solidFill>
                            <a:schemeClr val="tx1"/>
                          </a:solidFill>
                        </a:rPr>
                        <a:t>年～</a:t>
                      </a:r>
                    </a:p>
                  </a:txBody>
                  <a:tcPr/>
                </a:tc>
                <a:tc>
                  <a:txBody>
                    <a:bodyPr/>
                    <a:lstStyle/>
                    <a:p>
                      <a:r>
                        <a:rPr kumimoji="1" lang="ja-JP" altLang="en-US" sz="1200" dirty="0">
                          <a:solidFill>
                            <a:schemeClr val="tx1"/>
                          </a:solidFill>
                        </a:rPr>
                        <a:t>私立高等学校等授業料支援補助金については、年収</a:t>
                      </a:r>
                      <a:r>
                        <a:rPr kumimoji="1" lang="en-US" altLang="ja-JP" sz="1200" dirty="0">
                          <a:solidFill>
                            <a:schemeClr val="tx1"/>
                          </a:solidFill>
                        </a:rPr>
                        <a:t>590</a:t>
                      </a:r>
                      <a:r>
                        <a:rPr kumimoji="1" lang="ja-JP" altLang="en-US" sz="1200" dirty="0">
                          <a:solidFill>
                            <a:schemeClr val="tx1"/>
                          </a:solidFill>
                        </a:rPr>
                        <a:t>万円未満世帯の生徒まで授業料を無償化。</a:t>
                      </a:r>
                      <a:endParaRPr kumimoji="1" lang="en-US" altLang="ja-JP" sz="1200" dirty="0">
                        <a:solidFill>
                          <a:schemeClr val="tx1"/>
                        </a:solidFill>
                      </a:endParaRPr>
                    </a:p>
                    <a:p>
                      <a:r>
                        <a:rPr kumimoji="1" lang="ja-JP" altLang="en-US" sz="1200" dirty="0">
                          <a:solidFill>
                            <a:schemeClr val="tx1"/>
                          </a:solidFill>
                        </a:rPr>
                        <a:t>多子世帯の要件を拡充。</a:t>
                      </a:r>
                    </a:p>
                  </a:txBody>
                  <a:tcPr/>
                </a:tc>
                <a:extLst>
                  <a:ext uri="{0D108BD9-81ED-4DB2-BD59-A6C34878D82A}">
                    <a16:rowId xmlns:a16="http://schemas.microsoft.com/office/drawing/2014/main" val="2375760790"/>
                  </a:ext>
                </a:extLst>
              </a:tr>
            </a:tbl>
          </a:graphicData>
        </a:graphic>
      </p:graphicFrame>
      <p:sp>
        <p:nvSpPr>
          <p:cNvPr id="1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174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249401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角丸四角形 3"/>
          <p:cNvSpPr/>
          <p:nvPr/>
        </p:nvSpPr>
        <p:spPr>
          <a:xfrm>
            <a:off x="4117984" y="266054"/>
            <a:ext cx="4741261" cy="368954"/>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lvl="0" algn="ctr">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b="1" dirty="0">
                <a:solidFill>
                  <a:prstClr val="black"/>
                </a:solidFill>
                <a:latin typeface="Meiryo UI" panose="020B0604030504040204" pitchFamily="50" charset="-128"/>
                <a:ea typeface="Meiryo UI" panose="020B0604030504040204" pitchFamily="50" charset="-128"/>
              </a:rPr>
              <a:t>私立高校等授業料の無償化</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a:t>
            </a:r>
          </a:p>
        </p:txBody>
      </p:sp>
      <p:sp>
        <p:nvSpPr>
          <p:cNvPr id="5" name="テキスト ボックス 4"/>
          <p:cNvSpPr txBox="1"/>
          <p:nvPr/>
        </p:nvSpPr>
        <p:spPr>
          <a:xfrm>
            <a:off x="270457" y="266053"/>
            <a:ext cx="288252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高校</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主な改革取組　</a:t>
            </a:r>
          </a:p>
        </p:txBody>
      </p:sp>
      <p:sp>
        <p:nvSpPr>
          <p:cNvPr id="6" name="テキスト ボックス 5"/>
          <p:cNvSpPr txBox="1"/>
          <p:nvPr/>
        </p:nvSpPr>
        <p:spPr>
          <a:xfrm>
            <a:off x="129888" y="1056909"/>
            <a:ext cx="84890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＜改革取組＞授業料無償化　制度図　</a:t>
            </a:r>
            <a:r>
              <a:rPr kumimoji="1" lang="en-US"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pic>
        <p:nvPicPr>
          <p:cNvPr id="7" name="図 6"/>
          <p:cNvPicPr>
            <a:picLocks noChangeAspect="1"/>
          </p:cNvPicPr>
          <p:nvPr/>
        </p:nvPicPr>
        <p:blipFill>
          <a:blip r:embed="rId3"/>
          <a:stretch>
            <a:fillRect/>
          </a:stretch>
        </p:blipFill>
        <p:spPr>
          <a:xfrm>
            <a:off x="0" y="1626291"/>
            <a:ext cx="4379349" cy="3091305"/>
          </a:xfrm>
          <a:prstGeom prst="rect">
            <a:avLst/>
          </a:prstGeom>
        </p:spPr>
      </p:pic>
      <p:pic>
        <p:nvPicPr>
          <p:cNvPr id="8" name="図 7"/>
          <p:cNvPicPr>
            <a:picLocks noChangeAspect="1"/>
          </p:cNvPicPr>
          <p:nvPr/>
        </p:nvPicPr>
        <p:blipFill>
          <a:blip r:embed="rId4"/>
          <a:stretch>
            <a:fillRect/>
          </a:stretch>
        </p:blipFill>
        <p:spPr>
          <a:xfrm>
            <a:off x="4548602" y="1634443"/>
            <a:ext cx="4379349" cy="3091306"/>
          </a:xfrm>
          <a:prstGeom prst="rect">
            <a:avLst/>
          </a:prstGeom>
        </p:spPr>
      </p:pic>
      <p:sp>
        <p:nvSpPr>
          <p:cNvPr id="14" name="テキスト ボックス 13"/>
          <p:cNvSpPr txBox="1"/>
          <p:nvPr/>
        </p:nvSpPr>
        <p:spPr>
          <a:xfrm>
            <a:off x="6351112" y="4644100"/>
            <a:ext cx="27870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2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年度の国の就学支援金拡充前</a:t>
            </a:r>
            <a:endParaRPr kumimoji="1" lang="en-US" altLang="ja-JP" sz="12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175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9576131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角丸四角形 3"/>
          <p:cNvSpPr/>
          <p:nvPr/>
        </p:nvSpPr>
        <p:spPr>
          <a:xfrm>
            <a:off x="4117984" y="266054"/>
            <a:ext cx="4741261" cy="368954"/>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支援教育の充実（大阪府）</a:t>
            </a:r>
          </a:p>
        </p:txBody>
      </p:sp>
      <p:sp>
        <p:nvSpPr>
          <p:cNvPr id="5" name="テキスト ボックス 4"/>
          <p:cNvSpPr txBox="1"/>
          <p:nvPr/>
        </p:nvSpPr>
        <p:spPr>
          <a:xfrm>
            <a:off x="270457" y="266053"/>
            <a:ext cx="3395481" cy="400110"/>
          </a:xfrm>
          <a:prstGeom prst="rect">
            <a:avLst/>
          </a:prstGeom>
          <a:noFill/>
        </p:spPr>
        <p:txBody>
          <a:bodyPr wrap="none" rtlCol="0">
            <a:spAutoFit/>
          </a:bodyPr>
          <a:lstStyle/>
          <a:p>
            <a:pPr lvl="0">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2000" dirty="0">
                <a:solidFill>
                  <a:prstClr val="black"/>
                </a:solidFill>
                <a:latin typeface="Meiryo UI" panose="020B0604030504040204" pitchFamily="50" charset="-128"/>
                <a:ea typeface="Meiryo UI" panose="020B0604030504040204" pitchFamily="50" charset="-128"/>
              </a:rPr>
              <a:t>支援</a:t>
            </a:r>
            <a:r>
              <a:rPr lang="ja-JP" altLang="en-US" sz="2000" dirty="0">
                <a:latin typeface="Meiryo UI" panose="020B0604030504040204" pitchFamily="50" charset="-128"/>
                <a:ea typeface="Meiryo UI" panose="020B0604030504040204" pitchFamily="50" charset="-128"/>
              </a:rPr>
              <a:t>教育</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主な改革取組　</a:t>
            </a:r>
          </a:p>
        </p:txBody>
      </p:sp>
      <p:sp>
        <p:nvSpPr>
          <p:cNvPr id="6" name="テキスト ボックス 5"/>
          <p:cNvSpPr txBox="1"/>
          <p:nvPr/>
        </p:nvSpPr>
        <p:spPr>
          <a:xfrm>
            <a:off x="384458" y="749416"/>
            <a:ext cx="84890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＜改革前の施策・状況＞　</a:t>
            </a:r>
          </a:p>
        </p:txBody>
      </p:sp>
      <p:sp>
        <p:nvSpPr>
          <p:cNvPr id="7" name="テキスト ボックス 6"/>
          <p:cNvSpPr txBox="1"/>
          <p:nvPr/>
        </p:nvSpPr>
        <p:spPr>
          <a:xfrm>
            <a:off x="461927" y="2692698"/>
            <a:ext cx="84890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＜改革取組＞</a:t>
            </a:r>
            <a:endPar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フローチャート: 組合せ 15"/>
          <p:cNvSpPr/>
          <p:nvPr/>
        </p:nvSpPr>
        <p:spPr>
          <a:xfrm>
            <a:off x="2178424" y="2270513"/>
            <a:ext cx="5056094" cy="342057"/>
          </a:xfrm>
          <a:prstGeom prst="flowChartMerge">
            <a:avLst/>
          </a:prstGeom>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endParaRPr>
          </a:p>
        </p:txBody>
      </p:sp>
      <p:sp>
        <p:nvSpPr>
          <p:cNvPr id="10" name="角丸四角形 9"/>
          <p:cNvSpPr/>
          <p:nvPr/>
        </p:nvSpPr>
        <p:spPr bwMode="auto">
          <a:xfrm>
            <a:off x="370158" y="1105941"/>
            <a:ext cx="8489087" cy="1084443"/>
          </a:xfrm>
          <a:prstGeom prst="roundRect">
            <a:avLst>
              <a:gd name="adj" fmla="val 8346"/>
            </a:avLst>
          </a:prstGeom>
          <a:noFill/>
          <a:ln w="9525">
            <a:solidFill>
              <a:schemeClr val="dk1">
                <a:shade val="95000"/>
                <a:satMod val="105000"/>
              </a:schemeClr>
            </a:solidFill>
            <a:miter lim="800000"/>
            <a:headEnd/>
            <a:tailEnd/>
          </a:ln>
          <a:effectLst/>
        </p:spPr>
        <p:txBody>
          <a:bodyPr wrap="square" lIns="33231" tIns="0" rtlCol="0" anchor="ctr" anchorCtr="0"/>
          <a:lstStyle/>
          <a:p>
            <a:pPr lvl="0">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①</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知的障がいのある</a:t>
            </a:r>
            <a:r>
              <a:rPr kumimoji="1"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児童・生徒が増加傾向</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であり、対応が急務。</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(2008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年推計：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年までの</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年で約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1200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人増加見込</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②府における「インクルーシブ教育システムの構築」に向けた、多様な学びの場の充実が必要。</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③</a:t>
            </a:r>
            <a:r>
              <a:rPr kumimoji="1"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就職率も全国より低い。（</a:t>
            </a:r>
            <a:r>
              <a:rPr kumimoji="1" lang="en-US"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2007</a:t>
            </a:r>
            <a:r>
              <a:rPr kumimoji="1"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：府</a:t>
            </a:r>
            <a:r>
              <a:rPr kumimoji="1" lang="en-US"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17.8</a:t>
            </a:r>
            <a:r>
              <a:rPr kumimoji="1"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25.8%</a:t>
            </a:r>
            <a:r>
              <a:rPr kumimoji="1"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bwMode="auto">
          <a:xfrm>
            <a:off x="403122" y="3027421"/>
            <a:ext cx="8489087" cy="3152661"/>
          </a:xfrm>
          <a:prstGeom prst="roundRect">
            <a:avLst>
              <a:gd name="adj" fmla="val 5561"/>
            </a:avLst>
          </a:prstGeom>
          <a:noFill/>
          <a:ln w="9525">
            <a:solidFill>
              <a:schemeClr val="dk1">
                <a:shade val="95000"/>
                <a:satMod val="105000"/>
              </a:schemeClr>
            </a:solidFill>
            <a:miter lim="800000"/>
            <a:headEnd/>
            <a:tailEnd/>
          </a:ln>
          <a:effectLst/>
        </p:spPr>
        <p:txBody>
          <a:bodyPr wrap="square" lIns="33231" t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①</a:t>
            </a:r>
            <a:r>
              <a:rPr kumimoji="1"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府立支援学校の教育環境の整備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・知的障がい支援学校に在籍する児童生徒数が増加していることを踏まえ、「府立支援学校施設整備基本方針」</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2009</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月）に基づき、</a:t>
            </a:r>
            <a:r>
              <a:rPr kumimoji="1"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府内４地域に新たな支援学校を整備</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。そのうち</a:t>
            </a:r>
            <a:r>
              <a:rPr kumimoji="1"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３地域に高等支援学校を併置</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摂津支援学校及びとりかい高等支援学校（</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）、泉南支援学校及びすながわ高等支援学校（</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枚方支援学校及びむらの高等支援学校、西浦支援学校（</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・旧大阪市立特別支援学校</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校の府への移管。（高等支援学校１校含む）（</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・「知的障がいのある児童生徒等の教育環境に関する基本方針」を策定。</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②</a:t>
            </a:r>
            <a:r>
              <a:rPr kumimoji="1"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高等学校における「ともに学び、ともに育つ」教育の推進</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・府立高校に、知的障がい生徒自立支援コースや共生推進教室を設置し、知的障がいのある生徒が高校でともに</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学ぶ環境を整備。（自立支援推進校</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校、共生推進校８校）</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③</a:t>
            </a:r>
            <a:r>
              <a:rPr kumimoji="1"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高等支援学校の開校と知的障がい支援学校に「職業コース」を設置</a:t>
            </a:r>
            <a:endParaRPr kumimoji="1" lang="en-US"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・たまがわ高等支援学校（</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2006</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開校）に続き、３校の高等支援学校を開校。</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・知的障がい支援学校への「職業コース」の設置を進め、</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年４月には全ての知的障がい支援学校高等部に</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設置を完了。</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176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622882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4796635" y="1380276"/>
            <a:ext cx="4240345" cy="2440549"/>
          </a:xfrm>
          <a:prstGeom prst="rect">
            <a:avLst/>
          </a:prstGeom>
        </p:spPr>
      </p:pic>
      <p:sp>
        <p:nvSpPr>
          <p:cNvPr id="13" name="テキスト ボックス 12"/>
          <p:cNvSpPr txBox="1"/>
          <p:nvPr/>
        </p:nvSpPr>
        <p:spPr>
          <a:xfrm>
            <a:off x="69708" y="1092766"/>
            <a:ext cx="172819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小学生</a:t>
            </a:r>
          </a:p>
        </p:txBody>
      </p:sp>
      <p:sp>
        <p:nvSpPr>
          <p:cNvPr id="14" name="テキスト ボックス 13"/>
          <p:cNvSpPr txBox="1"/>
          <p:nvPr/>
        </p:nvSpPr>
        <p:spPr>
          <a:xfrm>
            <a:off x="1240526" y="1098276"/>
            <a:ext cx="28083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国語の全国に対する割合</a:t>
            </a:r>
          </a:p>
        </p:txBody>
      </p:sp>
      <p:sp>
        <p:nvSpPr>
          <p:cNvPr id="15" name="テキスト ボックス 14"/>
          <p:cNvSpPr txBox="1"/>
          <p:nvPr/>
        </p:nvSpPr>
        <p:spPr>
          <a:xfrm>
            <a:off x="5876606" y="1098275"/>
            <a:ext cx="28083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算数の全国に対する割合</a:t>
            </a:r>
          </a:p>
        </p:txBody>
      </p:sp>
      <p:sp>
        <p:nvSpPr>
          <p:cNvPr id="16" name="テキスト ボックス 15"/>
          <p:cNvSpPr txBox="1"/>
          <p:nvPr/>
        </p:nvSpPr>
        <p:spPr>
          <a:xfrm>
            <a:off x="120846" y="3916713"/>
            <a:ext cx="172819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中学生</a:t>
            </a:r>
          </a:p>
        </p:txBody>
      </p:sp>
      <p:sp>
        <p:nvSpPr>
          <p:cNvPr id="17" name="テキスト ボックス 16"/>
          <p:cNvSpPr txBox="1"/>
          <p:nvPr/>
        </p:nvSpPr>
        <p:spPr>
          <a:xfrm>
            <a:off x="1309672" y="3941828"/>
            <a:ext cx="28083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国語の全国に対する割合</a:t>
            </a:r>
          </a:p>
        </p:txBody>
      </p:sp>
      <p:sp>
        <p:nvSpPr>
          <p:cNvPr id="18" name="テキスト ボックス 17"/>
          <p:cNvSpPr txBox="1"/>
          <p:nvPr/>
        </p:nvSpPr>
        <p:spPr>
          <a:xfrm>
            <a:off x="5822467" y="3965713"/>
            <a:ext cx="28083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数学の全国に対する割合</a:t>
            </a:r>
          </a:p>
        </p:txBody>
      </p:sp>
      <p:pic>
        <p:nvPicPr>
          <p:cNvPr id="10" name="図 9"/>
          <p:cNvPicPr>
            <a:picLocks noChangeAspect="1"/>
          </p:cNvPicPr>
          <p:nvPr/>
        </p:nvPicPr>
        <p:blipFill>
          <a:blip r:embed="rId4"/>
          <a:stretch>
            <a:fillRect/>
          </a:stretch>
        </p:blipFill>
        <p:spPr>
          <a:xfrm>
            <a:off x="5455019" y="2876953"/>
            <a:ext cx="712013" cy="349414"/>
          </a:xfrm>
          <a:prstGeom prst="rect">
            <a:avLst/>
          </a:prstGeom>
        </p:spPr>
      </p:pic>
      <p:pic>
        <p:nvPicPr>
          <p:cNvPr id="3" name="図 2"/>
          <p:cNvPicPr>
            <a:picLocks noChangeAspect="1"/>
          </p:cNvPicPr>
          <p:nvPr/>
        </p:nvPicPr>
        <p:blipFill>
          <a:blip r:embed="rId5"/>
          <a:stretch>
            <a:fillRect/>
          </a:stretch>
        </p:blipFill>
        <p:spPr>
          <a:xfrm>
            <a:off x="388260" y="1380276"/>
            <a:ext cx="4286685" cy="2441128"/>
          </a:xfrm>
          <a:prstGeom prst="rect">
            <a:avLst/>
          </a:prstGeom>
        </p:spPr>
      </p:pic>
      <p:pic>
        <p:nvPicPr>
          <p:cNvPr id="20" name="図 19"/>
          <p:cNvPicPr>
            <a:picLocks noChangeAspect="1"/>
          </p:cNvPicPr>
          <p:nvPr/>
        </p:nvPicPr>
        <p:blipFill>
          <a:blip r:embed="rId6"/>
          <a:stretch>
            <a:fillRect/>
          </a:stretch>
        </p:blipFill>
        <p:spPr>
          <a:xfrm>
            <a:off x="4806323" y="4227489"/>
            <a:ext cx="4236217" cy="2439081"/>
          </a:xfrm>
          <a:prstGeom prst="rect">
            <a:avLst/>
          </a:prstGeom>
        </p:spPr>
      </p:pic>
      <p:pic>
        <p:nvPicPr>
          <p:cNvPr id="7" name="図 6"/>
          <p:cNvPicPr>
            <a:picLocks noChangeAspect="1"/>
          </p:cNvPicPr>
          <p:nvPr/>
        </p:nvPicPr>
        <p:blipFill>
          <a:blip r:embed="rId7"/>
          <a:stretch>
            <a:fillRect/>
          </a:stretch>
        </p:blipFill>
        <p:spPr>
          <a:xfrm>
            <a:off x="409707" y="4227489"/>
            <a:ext cx="4265238" cy="2439081"/>
          </a:xfrm>
          <a:prstGeom prst="rect">
            <a:avLst/>
          </a:prstGeom>
        </p:spPr>
      </p:pic>
      <p:sp>
        <p:nvSpPr>
          <p:cNvPr id="19" name="テキスト ボックス 18"/>
          <p:cNvSpPr txBox="1"/>
          <p:nvPr/>
        </p:nvSpPr>
        <p:spPr>
          <a:xfrm>
            <a:off x="2968587" y="2785483"/>
            <a:ext cx="873968" cy="461665"/>
          </a:xfrm>
          <a:prstGeom prst="rect">
            <a:avLst/>
          </a:prstGeom>
          <a:solidFill>
            <a:schemeClr val="bg1"/>
          </a:solidFill>
          <a:ln>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2019</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より</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問題</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B</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問題の</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区分がなくなる</a:t>
            </a:r>
          </a:p>
        </p:txBody>
      </p:sp>
      <p:sp>
        <p:nvSpPr>
          <p:cNvPr id="21" name="テキスト ボックス 20"/>
          <p:cNvSpPr txBox="1"/>
          <p:nvPr/>
        </p:nvSpPr>
        <p:spPr>
          <a:xfrm>
            <a:off x="6876256" y="2772163"/>
            <a:ext cx="873968" cy="461665"/>
          </a:xfrm>
          <a:prstGeom prst="rect">
            <a:avLst/>
          </a:prstGeom>
          <a:solidFill>
            <a:schemeClr val="bg1"/>
          </a:solidFill>
          <a:ln>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2019</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より</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問題</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B</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問題の</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区分がなくなる</a:t>
            </a:r>
          </a:p>
        </p:txBody>
      </p:sp>
      <p:sp>
        <p:nvSpPr>
          <p:cNvPr id="23" name="テキスト ボックス 22"/>
          <p:cNvSpPr txBox="1"/>
          <p:nvPr/>
        </p:nvSpPr>
        <p:spPr>
          <a:xfrm>
            <a:off x="2531603" y="5860908"/>
            <a:ext cx="873968" cy="461665"/>
          </a:xfrm>
          <a:prstGeom prst="rect">
            <a:avLst/>
          </a:prstGeom>
          <a:solidFill>
            <a:schemeClr val="bg1"/>
          </a:solidFill>
          <a:ln>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2019</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より</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問題</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B</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問題の</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区分がなくなる</a:t>
            </a:r>
          </a:p>
        </p:txBody>
      </p:sp>
      <p:sp>
        <p:nvSpPr>
          <p:cNvPr id="24" name="テキスト ボックス 23"/>
          <p:cNvSpPr txBox="1"/>
          <p:nvPr/>
        </p:nvSpPr>
        <p:spPr>
          <a:xfrm>
            <a:off x="7010400" y="5869582"/>
            <a:ext cx="873968" cy="461665"/>
          </a:xfrm>
          <a:prstGeom prst="rect">
            <a:avLst/>
          </a:prstGeom>
          <a:solidFill>
            <a:schemeClr val="bg1"/>
          </a:solidFill>
          <a:ln>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2019</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より</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問題</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B</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問題の</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区分がなくなる</a:t>
            </a:r>
          </a:p>
        </p:txBody>
      </p:sp>
      <p:pic>
        <p:nvPicPr>
          <p:cNvPr id="25" name="図 24"/>
          <p:cNvPicPr>
            <a:picLocks noChangeAspect="1"/>
          </p:cNvPicPr>
          <p:nvPr/>
        </p:nvPicPr>
        <p:blipFill>
          <a:blip r:embed="rId4"/>
          <a:stretch>
            <a:fillRect/>
          </a:stretch>
        </p:blipFill>
        <p:spPr>
          <a:xfrm>
            <a:off x="1403648" y="5981833"/>
            <a:ext cx="712013" cy="349414"/>
          </a:xfrm>
          <a:prstGeom prst="rect">
            <a:avLst/>
          </a:prstGeom>
        </p:spPr>
      </p:pic>
      <p:pic>
        <p:nvPicPr>
          <p:cNvPr id="26" name="図 25"/>
          <p:cNvPicPr>
            <a:picLocks noChangeAspect="1"/>
          </p:cNvPicPr>
          <p:nvPr/>
        </p:nvPicPr>
        <p:blipFill>
          <a:blip r:embed="rId4"/>
          <a:stretch>
            <a:fillRect/>
          </a:stretch>
        </p:blipFill>
        <p:spPr>
          <a:xfrm>
            <a:off x="5520600" y="6008875"/>
            <a:ext cx="712013" cy="349414"/>
          </a:xfrm>
          <a:prstGeom prst="rect">
            <a:avLst/>
          </a:prstGeom>
        </p:spPr>
      </p:pic>
      <p:cxnSp>
        <p:nvCxnSpPr>
          <p:cNvPr id="30" name="直線コネクタ 29"/>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270457" y="266053"/>
            <a:ext cx="6367449" cy="400110"/>
          </a:xfrm>
          <a:prstGeom prst="rect">
            <a:avLst/>
          </a:prstGeom>
          <a:noFill/>
        </p:spPr>
        <p:txBody>
          <a:bodyPr wrap="none" rtlCol="0">
            <a:spAutoFit/>
          </a:bodyPr>
          <a:lstStyle/>
          <a:p>
            <a:pPr>
              <a:defRPr/>
            </a:pPr>
            <a:r>
              <a:rPr lang="ja-JP" altLang="en-US" sz="2000" dirty="0">
                <a:latin typeface="Meiryo UI" panose="020B0604030504040204" pitchFamily="50" charset="-128"/>
                <a:ea typeface="Meiryo UI" panose="020B0604030504040204" pitchFamily="50" charset="-128"/>
              </a:rPr>
              <a:t>６　改革の成果</a:t>
            </a:r>
            <a:r>
              <a:rPr lang="ja-JP" altLang="en-US" dirty="0">
                <a:latin typeface="Meiryo UI" panose="020B0604030504040204" pitchFamily="50" charset="-128"/>
                <a:ea typeface="Meiryo UI" panose="020B0604030504040204" pitchFamily="50" charset="-128"/>
              </a:rPr>
              <a:t>（現時点の到達点・今後の取組の方向性）</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p>
        </p:txBody>
      </p:sp>
      <p:cxnSp>
        <p:nvCxnSpPr>
          <p:cNvPr id="6" name="直線コネクタ 5"/>
          <p:cNvCxnSpPr/>
          <p:nvPr/>
        </p:nvCxnSpPr>
        <p:spPr>
          <a:xfrm>
            <a:off x="708660" y="2360164"/>
            <a:ext cx="3276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5109210" y="2360164"/>
            <a:ext cx="3276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5128260" y="5211314"/>
            <a:ext cx="3276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757284" y="5204964"/>
            <a:ext cx="3276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156792" y="802480"/>
            <a:ext cx="421200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sng" strike="noStrike" kern="1200" cap="none" spc="0" normalizeH="0" baseline="0" noProof="0" dirty="0">
                <a:ln>
                  <a:noFill/>
                </a:ln>
                <a:effectLst/>
                <a:uLnTx/>
                <a:uFillTx/>
                <a:latin typeface="Calibri"/>
                <a:ea typeface="ＭＳ Ｐゴシック" panose="020B0600070205080204" pitchFamily="50" charset="-128"/>
                <a:cs typeface="+mn-cs"/>
              </a:rPr>
              <a:t>小中学校等における学力向上の取組の結果</a:t>
            </a:r>
          </a:p>
        </p:txBody>
      </p:sp>
      <p:sp>
        <p:nvSpPr>
          <p:cNvPr id="2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177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28" name="正方形/長方形 27"/>
          <p:cNvSpPr/>
          <p:nvPr/>
        </p:nvSpPr>
        <p:spPr>
          <a:xfrm>
            <a:off x="3707904" y="3636000"/>
            <a:ext cx="540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600" dirty="0">
                <a:solidFill>
                  <a:schemeClr val="tx1"/>
                </a:solidFill>
                <a:latin typeface="Meiryo UI" panose="020B0604030504040204" pitchFamily="50" charset="-128"/>
                <a:ea typeface="Meiryo UI" panose="020B0604030504040204" pitchFamily="50" charset="-128"/>
              </a:rPr>
              <a:t>（年度）</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sp>
        <p:nvSpPr>
          <p:cNvPr id="34" name="正方形/長方形 33"/>
          <p:cNvSpPr/>
          <p:nvPr/>
        </p:nvSpPr>
        <p:spPr>
          <a:xfrm>
            <a:off x="8064000" y="3636000"/>
            <a:ext cx="540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600" dirty="0">
                <a:solidFill>
                  <a:schemeClr val="tx1"/>
                </a:solidFill>
                <a:latin typeface="Meiryo UI" panose="020B0604030504040204" pitchFamily="50" charset="-128"/>
                <a:ea typeface="Meiryo UI" panose="020B0604030504040204" pitchFamily="50" charset="-128"/>
              </a:rPr>
              <a:t>（年度）</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sp>
        <p:nvSpPr>
          <p:cNvPr id="35" name="正方形/長方形 34"/>
          <p:cNvSpPr/>
          <p:nvPr/>
        </p:nvSpPr>
        <p:spPr>
          <a:xfrm>
            <a:off x="3708000" y="6480000"/>
            <a:ext cx="540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600" dirty="0">
                <a:solidFill>
                  <a:schemeClr val="tx1"/>
                </a:solidFill>
                <a:latin typeface="Meiryo UI" panose="020B0604030504040204" pitchFamily="50" charset="-128"/>
                <a:ea typeface="Meiryo UI" panose="020B0604030504040204" pitchFamily="50" charset="-128"/>
              </a:rPr>
              <a:t>（年度）</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sp>
        <p:nvSpPr>
          <p:cNvPr id="37" name="正方形/長方形 36"/>
          <p:cNvSpPr/>
          <p:nvPr/>
        </p:nvSpPr>
        <p:spPr>
          <a:xfrm>
            <a:off x="8064448" y="6480000"/>
            <a:ext cx="540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600" dirty="0">
                <a:solidFill>
                  <a:schemeClr val="tx1"/>
                </a:solidFill>
                <a:latin typeface="Meiryo UI" panose="020B0604030504040204" pitchFamily="50" charset="-128"/>
                <a:ea typeface="Meiryo UI" panose="020B0604030504040204" pitchFamily="50" charset="-128"/>
              </a:rPr>
              <a:t>（年度）</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528946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角丸四角形 11"/>
          <p:cNvSpPr/>
          <p:nvPr/>
        </p:nvSpPr>
        <p:spPr bwMode="auto">
          <a:xfrm>
            <a:off x="403122" y="1204686"/>
            <a:ext cx="8489087" cy="4238171"/>
          </a:xfrm>
          <a:prstGeom prst="roundRect">
            <a:avLst>
              <a:gd name="adj" fmla="val 3504"/>
            </a:avLst>
          </a:prstGeom>
          <a:noFill/>
          <a:ln w="9525">
            <a:solidFill>
              <a:schemeClr val="dk1">
                <a:shade val="95000"/>
                <a:satMod val="105000"/>
              </a:schemeClr>
            </a:solidFill>
            <a:miter lim="800000"/>
            <a:headEnd/>
            <a:tailEnd/>
          </a:ln>
          <a:effectLst/>
        </p:spPr>
        <p:txBody>
          <a:bodyPr wrap="square" lIns="33231" t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・グローバルリーダーズハイスクール（ＧＬＨＳ）設置後、現役大学進学率が上昇。</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・英語力については、生徒・教員ともに、全国水準に近いレベルまで、英検取得率等が向上した。</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■ＧＬＨＳ</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■生徒の英語力　　　　　　　　　　　　　　　　　　　　　　　　　　■教師の英語力</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270457" y="266053"/>
            <a:ext cx="636744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６　改革の成果</a:t>
            </a:r>
            <a:r>
              <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（現時点の到達点・今後の取組の方向性）</a:t>
            </a:r>
            <a:r>
              <a:rPr kumimoji="1" lang="ja-JP" altLang="en-US"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a:t>
            </a:r>
          </a:p>
        </p:txBody>
      </p:sp>
      <p:sp>
        <p:nvSpPr>
          <p:cNvPr id="19" name="テキスト ボックス 18"/>
          <p:cNvSpPr txBox="1"/>
          <p:nvPr/>
        </p:nvSpPr>
        <p:spPr>
          <a:xfrm>
            <a:off x="301935" y="889566"/>
            <a:ext cx="396526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sng" strike="noStrike" kern="1200" cap="none" spc="0" normalizeH="0" baseline="0" noProof="0" dirty="0">
                <a:ln>
                  <a:noFill/>
                </a:ln>
                <a:effectLst/>
                <a:uLnTx/>
                <a:uFillTx/>
                <a:latin typeface="Calibri"/>
                <a:ea typeface="ＭＳ Ｐゴシック" panose="020B0600070205080204" pitchFamily="50" charset="-128"/>
                <a:cs typeface="+mn-cs"/>
              </a:rPr>
              <a:t>府立高校の英語力の向上の取組の結果</a:t>
            </a:r>
          </a:p>
        </p:txBody>
      </p:sp>
      <p:sp>
        <p:nvSpPr>
          <p:cNvPr id="1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178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3"/>
          <a:stretch>
            <a:fillRect/>
          </a:stretch>
        </p:blipFill>
        <p:spPr>
          <a:xfrm>
            <a:off x="2281475" y="1896724"/>
            <a:ext cx="4523624" cy="1542422"/>
          </a:xfrm>
          <a:prstGeom prst="rect">
            <a:avLst/>
          </a:prstGeom>
        </p:spPr>
      </p:pic>
      <p:pic>
        <p:nvPicPr>
          <p:cNvPr id="4" name="図 3"/>
          <p:cNvPicPr>
            <a:picLocks noChangeAspect="1"/>
          </p:cNvPicPr>
          <p:nvPr/>
        </p:nvPicPr>
        <p:blipFill>
          <a:blip r:embed="rId4"/>
          <a:stretch>
            <a:fillRect/>
          </a:stretch>
        </p:blipFill>
        <p:spPr>
          <a:xfrm>
            <a:off x="539552" y="3669790"/>
            <a:ext cx="4212701" cy="1542422"/>
          </a:xfrm>
          <a:prstGeom prst="rect">
            <a:avLst/>
          </a:prstGeom>
        </p:spPr>
      </p:pic>
      <p:pic>
        <p:nvPicPr>
          <p:cNvPr id="5" name="図 4"/>
          <p:cNvPicPr>
            <a:picLocks noChangeAspect="1"/>
          </p:cNvPicPr>
          <p:nvPr/>
        </p:nvPicPr>
        <p:blipFill>
          <a:blip r:embed="rId5"/>
          <a:stretch>
            <a:fillRect/>
          </a:stretch>
        </p:blipFill>
        <p:spPr>
          <a:xfrm>
            <a:off x="4679779" y="3537155"/>
            <a:ext cx="4212701" cy="1853345"/>
          </a:xfrm>
          <a:prstGeom prst="rect">
            <a:avLst/>
          </a:prstGeom>
        </p:spPr>
      </p:pic>
    </p:spTree>
    <p:extLst>
      <p:ext uri="{BB962C8B-B14F-4D97-AF65-F5344CB8AC3E}">
        <p14:creationId xmlns:p14="http://schemas.microsoft.com/office/powerpoint/2010/main" val="30620221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270457" y="266053"/>
            <a:ext cx="636744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６　改革の成果</a:t>
            </a:r>
            <a:r>
              <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（現時点の到達点・今後の取組の方向性）</a:t>
            </a:r>
            <a:r>
              <a:rPr kumimoji="1" lang="ja-JP" altLang="en-US"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a:t>
            </a:r>
          </a:p>
        </p:txBody>
      </p:sp>
      <p:sp>
        <p:nvSpPr>
          <p:cNvPr id="11" name="角丸四角形 10"/>
          <p:cNvSpPr/>
          <p:nvPr/>
        </p:nvSpPr>
        <p:spPr bwMode="auto">
          <a:xfrm>
            <a:off x="403122" y="1125720"/>
            <a:ext cx="8489087" cy="2838041"/>
          </a:xfrm>
          <a:prstGeom prst="roundRect">
            <a:avLst>
              <a:gd name="adj" fmla="val 8346"/>
            </a:avLst>
          </a:prstGeom>
          <a:noFill/>
          <a:ln w="9525">
            <a:solidFill>
              <a:schemeClr val="dk1">
                <a:shade val="95000"/>
                <a:satMod val="105000"/>
              </a:schemeClr>
            </a:solidFill>
            <a:miter lim="800000"/>
            <a:headEnd/>
            <a:tailEnd/>
          </a:ln>
          <a:effectLst/>
        </p:spPr>
        <p:txBody>
          <a:bodyPr wrap="square" lIns="33231" t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bwMode="auto">
          <a:xfrm>
            <a:off x="558739" y="1254782"/>
            <a:ext cx="8489087" cy="2609441"/>
          </a:xfrm>
          <a:prstGeom prst="rect">
            <a:avLst/>
          </a:prstGeom>
          <a:noFill/>
          <a:ln w="9525">
            <a:noFill/>
            <a:miter lim="800000"/>
            <a:headEnd/>
            <a:tailEnd/>
          </a:ln>
          <a:effectLst/>
        </p:spPr>
        <p:txBody>
          <a:bodyPr wrap="square" lIns="33231" t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学校選択の自由</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・学区撤廃により、</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中学生の学校選択の幅が拡大</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された。</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右グラフ</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選抜資料等</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・絶対評価の公平性を担保する仕組み（府内統一ルール）</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により、適切な評価基準を定め、極端な絶対評価を修正することで、</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各中学校における調査書の公平性が担保。</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英語入試</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英語</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技能を適切に測定する仕組み</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を構築。</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graphicFrame>
        <p:nvGraphicFramePr>
          <p:cNvPr id="24" name="表 23"/>
          <p:cNvGraphicFramePr>
            <a:graphicFrameLocks noGrp="1"/>
          </p:cNvGraphicFramePr>
          <p:nvPr/>
        </p:nvGraphicFramePr>
        <p:xfrm>
          <a:off x="638969" y="3277644"/>
          <a:ext cx="4829475" cy="502920"/>
        </p:xfrm>
        <a:graphic>
          <a:graphicData uri="http://schemas.openxmlformats.org/drawingml/2006/table">
            <a:tbl>
              <a:tblPr firstRow="1">
                <a:tableStyleId>{FABFCF23-3B69-468F-B69F-88F6DE6A72F2}</a:tableStyleId>
              </a:tblPr>
              <a:tblGrid>
                <a:gridCol w="1014585">
                  <a:extLst>
                    <a:ext uri="{9D8B030D-6E8A-4147-A177-3AD203B41FA5}">
                      <a16:colId xmlns:a16="http://schemas.microsoft.com/office/drawing/2014/main" val="494351168"/>
                    </a:ext>
                  </a:extLst>
                </a:gridCol>
                <a:gridCol w="635815">
                  <a:extLst>
                    <a:ext uri="{9D8B030D-6E8A-4147-A177-3AD203B41FA5}">
                      <a16:colId xmlns:a16="http://schemas.microsoft.com/office/drawing/2014/main" val="3974585078"/>
                    </a:ext>
                  </a:extLst>
                </a:gridCol>
                <a:gridCol w="635815">
                  <a:extLst>
                    <a:ext uri="{9D8B030D-6E8A-4147-A177-3AD203B41FA5}">
                      <a16:colId xmlns:a16="http://schemas.microsoft.com/office/drawing/2014/main" val="2290367993"/>
                    </a:ext>
                  </a:extLst>
                </a:gridCol>
                <a:gridCol w="635815">
                  <a:extLst>
                    <a:ext uri="{9D8B030D-6E8A-4147-A177-3AD203B41FA5}">
                      <a16:colId xmlns:a16="http://schemas.microsoft.com/office/drawing/2014/main" val="1343285588"/>
                    </a:ext>
                  </a:extLst>
                </a:gridCol>
                <a:gridCol w="635815">
                  <a:extLst>
                    <a:ext uri="{9D8B030D-6E8A-4147-A177-3AD203B41FA5}">
                      <a16:colId xmlns:a16="http://schemas.microsoft.com/office/drawing/2014/main" val="3383351472"/>
                    </a:ext>
                  </a:extLst>
                </a:gridCol>
                <a:gridCol w="635815">
                  <a:extLst>
                    <a:ext uri="{9D8B030D-6E8A-4147-A177-3AD203B41FA5}">
                      <a16:colId xmlns:a16="http://schemas.microsoft.com/office/drawing/2014/main" val="886673171"/>
                    </a:ext>
                  </a:extLst>
                </a:gridCol>
                <a:gridCol w="635815">
                  <a:extLst>
                    <a:ext uri="{9D8B030D-6E8A-4147-A177-3AD203B41FA5}">
                      <a16:colId xmlns:a16="http://schemas.microsoft.com/office/drawing/2014/main" val="3417523408"/>
                    </a:ext>
                  </a:extLst>
                </a:gridCol>
              </a:tblGrid>
              <a:tr h="0">
                <a:tc>
                  <a:txBody>
                    <a:bodyPr/>
                    <a:lstStyle/>
                    <a:p>
                      <a:pPr algn="ctr"/>
                      <a:r>
                        <a:rPr kumimoji="1" lang="ja-JP" altLang="en-US" sz="1050" dirty="0">
                          <a:latin typeface="Meiryo UI" panose="020B0604030504040204" pitchFamily="50" charset="-128"/>
                          <a:ea typeface="Meiryo UI" panose="020B0604030504040204" pitchFamily="50" charset="-128"/>
                        </a:rPr>
                        <a:t>年度</a:t>
                      </a:r>
                    </a:p>
                  </a:txBody>
                  <a:tcP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tcPr>
                </a:tc>
                <a:tc>
                  <a:txBody>
                    <a:bodyPr/>
                    <a:lstStyle/>
                    <a:p>
                      <a:pPr algn="ctr"/>
                      <a:r>
                        <a:rPr kumimoji="1" lang="en-US" altLang="ja-JP" sz="1050" dirty="0">
                          <a:latin typeface="Meiryo UI" panose="020B0604030504040204" pitchFamily="50" charset="-128"/>
                          <a:ea typeface="Meiryo UI" panose="020B0604030504040204" pitchFamily="50" charset="-128"/>
                        </a:rPr>
                        <a:t>2017</a:t>
                      </a:r>
                      <a:endParaRPr kumimoji="1" lang="ja-JP" altLang="en-US" sz="1050" dirty="0">
                        <a:latin typeface="Meiryo UI" panose="020B0604030504040204" pitchFamily="50" charset="-128"/>
                        <a:ea typeface="Meiryo UI" panose="020B0604030504040204" pitchFamily="50" charset="-128"/>
                      </a:endParaRPr>
                    </a:p>
                  </a:txBody>
                  <a:tcP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tcPr>
                </a:tc>
                <a:tc>
                  <a:txBody>
                    <a:bodyPr/>
                    <a:lstStyle/>
                    <a:p>
                      <a:pPr algn="ctr"/>
                      <a:r>
                        <a:rPr kumimoji="1" lang="en-US" altLang="ja-JP" sz="1050" dirty="0">
                          <a:latin typeface="Meiryo UI" panose="020B0604030504040204" pitchFamily="50" charset="-128"/>
                          <a:ea typeface="Meiryo UI" panose="020B0604030504040204" pitchFamily="50" charset="-128"/>
                        </a:rPr>
                        <a:t>2018</a:t>
                      </a:r>
                      <a:endParaRPr kumimoji="1" lang="ja-JP" altLang="en-US" sz="1050" dirty="0">
                        <a:latin typeface="Meiryo UI" panose="020B0604030504040204" pitchFamily="50" charset="-128"/>
                        <a:ea typeface="Meiryo UI" panose="020B0604030504040204" pitchFamily="50" charset="-128"/>
                      </a:endParaRPr>
                    </a:p>
                  </a:txBody>
                  <a:tcP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tcPr>
                </a:tc>
                <a:tc>
                  <a:txBody>
                    <a:bodyPr/>
                    <a:lstStyle/>
                    <a:p>
                      <a:pPr algn="ctr"/>
                      <a:r>
                        <a:rPr kumimoji="1" lang="en-US" altLang="ja-JP" sz="1050" dirty="0">
                          <a:latin typeface="Meiryo UI" panose="020B0604030504040204" pitchFamily="50" charset="-128"/>
                          <a:ea typeface="Meiryo UI" panose="020B0604030504040204" pitchFamily="50" charset="-128"/>
                        </a:rPr>
                        <a:t>2019</a:t>
                      </a:r>
                      <a:endParaRPr kumimoji="1" lang="ja-JP" altLang="en-US" sz="1050" dirty="0">
                        <a:latin typeface="Meiryo UI" panose="020B0604030504040204" pitchFamily="50" charset="-128"/>
                        <a:ea typeface="Meiryo UI" panose="020B0604030504040204" pitchFamily="50" charset="-128"/>
                      </a:endParaRPr>
                    </a:p>
                  </a:txBody>
                  <a:tcP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tcPr>
                </a:tc>
                <a:tc>
                  <a:txBody>
                    <a:bodyPr/>
                    <a:lstStyle/>
                    <a:p>
                      <a:pPr algn="ctr"/>
                      <a:r>
                        <a:rPr kumimoji="1" lang="en-US" altLang="ja-JP" sz="1050" dirty="0">
                          <a:latin typeface="Meiryo UI" panose="020B0604030504040204" pitchFamily="50" charset="-128"/>
                          <a:ea typeface="Meiryo UI" panose="020B0604030504040204" pitchFamily="50" charset="-128"/>
                        </a:rPr>
                        <a:t>2020</a:t>
                      </a:r>
                      <a:endParaRPr kumimoji="1" lang="ja-JP" altLang="en-US" sz="1050" dirty="0">
                        <a:latin typeface="Meiryo UI" panose="020B0604030504040204" pitchFamily="50" charset="-128"/>
                        <a:ea typeface="Meiryo UI" panose="020B0604030504040204" pitchFamily="50" charset="-128"/>
                      </a:endParaRPr>
                    </a:p>
                  </a:txBody>
                  <a:tcP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tcPr>
                </a:tc>
                <a:tc>
                  <a:txBody>
                    <a:bodyPr/>
                    <a:lstStyle/>
                    <a:p>
                      <a:pPr algn="ctr"/>
                      <a:r>
                        <a:rPr kumimoji="1" lang="en-US" altLang="ja-JP" sz="1050" dirty="0">
                          <a:latin typeface="Meiryo UI" panose="020B0604030504040204" pitchFamily="50" charset="-128"/>
                          <a:ea typeface="Meiryo UI" panose="020B0604030504040204" pitchFamily="50" charset="-128"/>
                        </a:rPr>
                        <a:t>2021</a:t>
                      </a:r>
                      <a:endParaRPr kumimoji="1" lang="ja-JP" altLang="en-US" sz="1050" dirty="0">
                        <a:latin typeface="Meiryo UI" panose="020B0604030504040204" pitchFamily="50" charset="-128"/>
                        <a:ea typeface="Meiryo UI" panose="020B0604030504040204" pitchFamily="50" charset="-128"/>
                      </a:endParaRPr>
                    </a:p>
                  </a:txBody>
                  <a:tcP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tcPr>
                </a:tc>
                <a:tc>
                  <a:txBody>
                    <a:bodyPr/>
                    <a:lstStyle/>
                    <a:p>
                      <a:pPr algn="ctr"/>
                      <a:r>
                        <a:rPr kumimoji="1" lang="en-US" altLang="ja-JP" sz="1050" dirty="0">
                          <a:latin typeface="Meiryo UI" panose="020B0604030504040204" pitchFamily="50" charset="-128"/>
                          <a:ea typeface="Meiryo UI" panose="020B0604030504040204" pitchFamily="50" charset="-128"/>
                        </a:rPr>
                        <a:t>2022</a:t>
                      </a:r>
                      <a:endParaRPr kumimoji="1" lang="ja-JP" altLang="en-US" sz="1050" dirty="0">
                        <a:latin typeface="Meiryo UI" panose="020B0604030504040204" pitchFamily="50" charset="-128"/>
                        <a:ea typeface="Meiryo UI" panose="020B0604030504040204" pitchFamily="50" charset="-128"/>
                      </a:endParaRPr>
                    </a:p>
                  </a:txBody>
                  <a:tcP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373983932"/>
                  </a:ext>
                </a:extLst>
              </a:tr>
              <a:tr h="0">
                <a:tc>
                  <a:txBody>
                    <a:bodyPr/>
                    <a:lstStyle/>
                    <a:p>
                      <a:pPr algn="ctr"/>
                      <a:r>
                        <a:rPr kumimoji="1" lang="ja-JP" altLang="en-US" sz="1050" dirty="0">
                          <a:latin typeface="Meiryo UI" panose="020B0604030504040204" pitchFamily="50" charset="-128"/>
                          <a:ea typeface="Meiryo UI" panose="020B0604030504040204" pitchFamily="50" charset="-128"/>
                        </a:rPr>
                        <a:t>受験者数</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人</a:t>
                      </a: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tcPr>
                </a:tc>
                <a:tc>
                  <a:txBody>
                    <a:bodyPr/>
                    <a:lstStyle/>
                    <a:p>
                      <a:pPr algn="ctr"/>
                      <a:r>
                        <a:rPr kumimoji="1" lang="en-US" altLang="ja-JP" sz="1050" dirty="0">
                          <a:latin typeface="Meiryo UI" panose="020B0604030504040204" pitchFamily="50" charset="-128"/>
                          <a:ea typeface="Meiryo UI" panose="020B0604030504040204" pitchFamily="50" charset="-128"/>
                        </a:rPr>
                        <a:t>344</a:t>
                      </a:r>
                      <a:endParaRPr kumimoji="1" lang="ja-JP" altLang="en-US" sz="1050" dirty="0">
                        <a:latin typeface="Meiryo UI" panose="020B0604030504040204" pitchFamily="50" charset="-128"/>
                        <a:ea typeface="Meiryo UI" panose="020B0604030504040204" pitchFamily="50" charset="-128"/>
                      </a:endParaRPr>
                    </a:p>
                  </a:txBody>
                  <a:tcP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tcPr>
                </a:tc>
                <a:tc>
                  <a:txBody>
                    <a:bodyPr/>
                    <a:lstStyle/>
                    <a:p>
                      <a:pPr algn="ctr"/>
                      <a:r>
                        <a:rPr kumimoji="1" lang="en-US" altLang="ja-JP" sz="1050" dirty="0">
                          <a:latin typeface="Meiryo UI" panose="020B0604030504040204" pitchFamily="50" charset="-128"/>
                          <a:ea typeface="Meiryo UI" panose="020B0604030504040204" pitchFamily="50" charset="-128"/>
                        </a:rPr>
                        <a:t>638</a:t>
                      </a:r>
                      <a:endParaRPr kumimoji="1" lang="ja-JP" altLang="en-US" sz="1050" dirty="0">
                        <a:latin typeface="Meiryo UI" panose="020B0604030504040204" pitchFamily="50" charset="-128"/>
                        <a:ea typeface="Meiryo UI" panose="020B0604030504040204" pitchFamily="50" charset="-128"/>
                      </a:endParaRPr>
                    </a:p>
                  </a:txBody>
                  <a:tcP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tcPr>
                </a:tc>
                <a:tc>
                  <a:txBody>
                    <a:bodyPr/>
                    <a:lstStyle/>
                    <a:p>
                      <a:pPr algn="ctr"/>
                      <a:r>
                        <a:rPr kumimoji="1" lang="en-US" altLang="ja-JP" sz="1050" dirty="0">
                          <a:latin typeface="Meiryo UI" panose="020B0604030504040204" pitchFamily="50" charset="-128"/>
                          <a:ea typeface="Meiryo UI" panose="020B0604030504040204" pitchFamily="50" charset="-128"/>
                        </a:rPr>
                        <a:t>940</a:t>
                      </a:r>
                      <a:endParaRPr kumimoji="1" lang="ja-JP" altLang="en-US" sz="1050" dirty="0">
                        <a:latin typeface="Meiryo UI" panose="020B0604030504040204" pitchFamily="50" charset="-128"/>
                        <a:ea typeface="Meiryo UI" panose="020B0604030504040204" pitchFamily="50" charset="-128"/>
                      </a:endParaRPr>
                    </a:p>
                  </a:txBody>
                  <a:tcP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tcPr>
                </a:tc>
                <a:tc>
                  <a:txBody>
                    <a:bodyPr/>
                    <a:lstStyle/>
                    <a:p>
                      <a:pPr algn="ctr"/>
                      <a:r>
                        <a:rPr kumimoji="1" lang="en-US" altLang="ja-JP" sz="1050" dirty="0">
                          <a:latin typeface="Meiryo UI" panose="020B0604030504040204" pitchFamily="50" charset="-128"/>
                          <a:ea typeface="Meiryo UI" panose="020B0604030504040204" pitchFamily="50" charset="-128"/>
                        </a:rPr>
                        <a:t>1,650</a:t>
                      </a:r>
                      <a:endParaRPr kumimoji="1" lang="ja-JP" altLang="en-US" sz="1050" dirty="0">
                        <a:latin typeface="Meiryo UI" panose="020B0604030504040204" pitchFamily="50" charset="-128"/>
                        <a:ea typeface="Meiryo UI" panose="020B0604030504040204" pitchFamily="50" charset="-128"/>
                      </a:endParaRPr>
                    </a:p>
                  </a:txBody>
                  <a:tcP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tcPr>
                </a:tc>
                <a:tc>
                  <a:txBody>
                    <a:bodyPr/>
                    <a:lstStyle/>
                    <a:p>
                      <a:pPr algn="ctr"/>
                      <a:r>
                        <a:rPr kumimoji="1" lang="en-US" altLang="ja-JP" sz="1050" dirty="0">
                          <a:latin typeface="Meiryo UI" panose="020B0604030504040204" pitchFamily="50" charset="-128"/>
                          <a:ea typeface="Meiryo UI" panose="020B0604030504040204" pitchFamily="50" charset="-128"/>
                        </a:rPr>
                        <a:t>2,290</a:t>
                      </a:r>
                      <a:endParaRPr kumimoji="1" lang="ja-JP" altLang="en-US" sz="1050" dirty="0">
                        <a:latin typeface="Meiryo UI" panose="020B0604030504040204" pitchFamily="50" charset="-128"/>
                        <a:ea typeface="Meiryo UI" panose="020B0604030504040204" pitchFamily="50" charset="-128"/>
                      </a:endParaRPr>
                    </a:p>
                  </a:txBody>
                  <a:tcP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tcPr>
                </a:tc>
                <a:tc>
                  <a:txBody>
                    <a:bodyPr/>
                    <a:lstStyle/>
                    <a:p>
                      <a:pPr algn="ctr"/>
                      <a:r>
                        <a:rPr kumimoji="1" lang="en-US" altLang="ja-JP" sz="1050" dirty="0">
                          <a:latin typeface="Meiryo UI" panose="020B0604030504040204" pitchFamily="50" charset="-128"/>
                          <a:ea typeface="Meiryo UI" panose="020B0604030504040204" pitchFamily="50" charset="-128"/>
                        </a:rPr>
                        <a:t>3,491</a:t>
                      </a:r>
                      <a:endParaRPr kumimoji="1" lang="ja-JP" altLang="en-US" sz="1050" dirty="0">
                        <a:latin typeface="Meiryo UI" panose="020B0604030504040204" pitchFamily="50" charset="-128"/>
                        <a:ea typeface="Meiryo UI" panose="020B0604030504040204" pitchFamily="50" charset="-128"/>
                      </a:endParaRPr>
                    </a:p>
                  </a:txBody>
                  <a:tcP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560316496"/>
                  </a:ext>
                </a:extLst>
              </a:tr>
            </a:tbl>
          </a:graphicData>
        </a:graphic>
      </p:graphicFrame>
      <p:sp>
        <p:nvSpPr>
          <p:cNvPr id="25" name="正方形/長方形 24"/>
          <p:cNvSpPr/>
          <p:nvPr/>
        </p:nvSpPr>
        <p:spPr>
          <a:xfrm>
            <a:off x="558739" y="2992251"/>
            <a:ext cx="2379177" cy="261610"/>
          </a:xfrm>
          <a:prstGeom prst="rect">
            <a:avLst/>
          </a:prstGeom>
        </p:spPr>
        <p:txBody>
          <a:bodyPr wrap="none">
            <a:spAutoFit/>
          </a:bodyPr>
          <a:lstStyle/>
          <a:p>
            <a:pPr lvl="0">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英検などの外部検定を活用した受験者</a:t>
            </a:r>
          </a:p>
        </p:txBody>
      </p:sp>
      <p:sp>
        <p:nvSpPr>
          <p:cNvPr id="26" name="テキスト ボックス 25"/>
          <p:cNvSpPr txBox="1"/>
          <p:nvPr/>
        </p:nvSpPr>
        <p:spPr>
          <a:xfrm>
            <a:off x="301935" y="787966"/>
            <a:ext cx="396526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sng" strike="noStrike" kern="1200" cap="none" spc="0" normalizeH="0" baseline="0" noProof="0" dirty="0">
                <a:ln>
                  <a:noFill/>
                </a:ln>
                <a:effectLst/>
                <a:uLnTx/>
                <a:uFillTx/>
                <a:latin typeface="Calibri"/>
                <a:ea typeface="ＭＳ Ｐゴシック" panose="020B0600070205080204" pitchFamily="50" charset="-128"/>
                <a:cs typeface="+mn-cs"/>
              </a:rPr>
              <a:t>高校入試制度改革の取組の結果</a:t>
            </a:r>
          </a:p>
        </p:txBody>
      </p:sp>
      <p:sp>
        <p:nvSpPr>
          <p:cNvPr id="1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179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3"/>
          <a:stretch>
            <a:fillRect/>
          </a:stretch>
        </p:blipFill>
        <p:spPr>
          <a:xfrm>
            <a:off x="5439844" y="1268306"/>
            <a:ext cx="3639627" cy="2694666"/>
          </a:xfrm>
          <a:prstGeom prst="rect">
            <a:avLst/>
          </a:prstGeom>
        </p:spPr>
      </p:pic>
    </p:spTree>
    <p:extLst>
      <p:ext uri="{BB962C8B-B14F-4D97-AF65-F5344CB8AC3E}">
        <p14:creationId xmlns:p14="http://schemas.microsoft.com/office/powerpoint/2010/main" val="22969244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p:cNvSpPr txBox="1"/>
          <p:nvPr/>
        </p:nvSpPr>
        <p:spPr>
          <a:xfrm>
            <a:off x="270457" y="701126"/>
            <a:ext cx="848908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1"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0" name="直線コネクタ 29"/>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角丸四角形 7"/>
          <p:cNvSpPr/>
          <p:nvPr/>
        </p:nvSpPr>
        <p:spPr bwMode="auto">
          <a:xfrm>
            <a:off x="389088" y="1040327"/>
            <a:ext cx="4174546" cy="5489575"/>
          </a:xfrm>
          <a:prstGeom prst="roundRect">
            <a:avLst>
              <a:gd name="adj" fmla="val 8346"/>
            </a:avLst>
          </a:prstGeom>
          <a:noFill/>
          <a:ln w="9525">
            <a:solidFill>
              <a:schemeClr val="dk1">
                <a:shade val="95000"/>
                <a:satMod val="105000"/>
              </a:schemeClr>
            </a:solidFill>
            <a:miter lim="800000"/>
            <a:headEnd/>
            <a:tailEnd/>
          </a:ln>
          <a:effectLst/>
        </p:spPr>
        <p:txBody>
          <a:bodyPr wrap="square" lIns="33231" t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40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年度は減少したものの、</a:t>
            </a:r>
            <a:r>
              <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年度以</a:t>
            </a:r>
            <a:endPar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降は増加傾向にある。</a:t>
            </a:r>
            <a:endPar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○生徒数が減少傾向にある中、求人数は増加傾向に</a:t>
            </a:r>
            <a:endPar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あることから就職内定率は高水準を保っている。</a:t>
            </a:r>
            <a:endPar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2022</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年度より選考開始日より１人２社まで複数</a:t>
            </a:r>
            <a:endPar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応募が可能となった。</a:t>
            </a:r>
            <a:endPar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（複数応募を可とする企業のみ）</a:t>
            </a:r>
            <a:endPar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bwMode="auto">
          <a:xfrm>
            <a:off x="4714341" y="1003300"/>
            <a:ext cx="4174546" cy="5489575"/>
          </a:xfrm>
          <a:prstGeom prst="roundRect">
            <a:avLst>
              <a:gd name="adj" fmla="val 8346"/>
            </a:avLst>
          </a:prstGeom>
          <a:noFill/>
          <a:ln w="9525">
            <a:solidFill>
              <a:schemeClr val="dk1">
                <a:shade val="95000"/>
                <a:satMod val="105000"/>
              </a:schemeClr>
            </a:solidFill>
            <a:miter lim="800000"/>
            <a:headEnd/>
            <a:tailEnd/>
          </a:ln>
          <a:effectLst/>
        </p:spPr>
        <p:txBody>
          <a:bodyPr wrap="square" lIns="33231" t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indent="-457200">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indent="-457200">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indent="-457200">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○新型コロナウイルス感染症感染拡大によって雇用環</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indent="-457200">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境の見通しが不透明であることや、</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年度より修</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indent="-457200">
              <a:defRPr/>
            </a:pP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学支援新制度が開始されたことに伴い、経済的に進</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indent="-457200">
              <a:defRPr/>
            </a:pP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学が困難であった生徒が支援されていることが増加</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indent="-457200">
              <a:defRPr/>
            </a:pP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傾向にある要因となっている。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543789" y="1188360"/>
            <a:ext cx="2704587"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■新規高卒者の就職状況</a:t>
            </a:r>
          </a:p>
        </p:txBody>
      </p:sp>
      <p:sp>
        <p:nvSpPr>
          <p:cNvPr id="13" name="テキスト ボックス 12"/>
          <p:cNvSpPr txBox="1"/>
          <p:nvPr/>
        </p:nvSpPr>
        <p:spPr>
          <a:xfrm>
            <a:off x="4921986" y="1188360"/>
            <a:ext cx="2874505" cy="369332"/>
          </a:xfrm>
          <a:prstGeom prst="rect">
            <a:avLst/>
          </a:prstGeom>
          <a:noFill/>
        </p:spPr>
        <p:txBody>
          <a:bodyPr wrap="none" rtlCol="0">
            <a:spAutoFit/>
          </a:bodyPr>
          <a:lstStyle/>
          <a:p>
            <a:r>
              <a:rPr lang="ja-JP" altLang="en-US" b="1" dirty="0">
                <a:latin typeface="Meiryo UI" panose="020B0604030504040204" pitchFamily="50" charset="-128"/>
                <a:ea typeface="Meiryo UI" panose="020B0604030504040204" pitchFamily="50" charset="-128"/>
              </a:rPr>
              <a:t>■卒業者の大学への進学率</a:t>
            </a:r>
            <a:endParaRPr kumimoji="1" lang="ja-JP" altLang="en-US"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270457" y="266053"/>
            <a:ext cx="636744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６　改革の成果</a:t>
            </a:r>
            <a:r>
              <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（現時点の到達点・今後の取組の方向性）</a:t>
            </a:r>
            <a:r>
              <a:rPr kumimoji="1" lang="ja-JP" altLang="en-US"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a:t>
            </a:r>
          </a:p>
        </p:txBody>
      </p:sp>
      <p:pic>
        <p:nvPicPr>
          <p:cNvPr id="3" name="図 2"/>
          <p:cNvPicPr>
            <a:picLocks noChangeAspect="1"/>
          </p:cNvPicPr>
          <p:nvPr/>
        </p:nvPicPr>
        <p:blipFill>
          <a:blip r:embed="rId3"/>
          <a:stretch>
            <a:fillRect/>
          </a:stretch>
        </p:blipFill>
        <p:spPr>
          <a:xfrm>
            <a:off x="446217" y="1557692"/>
            <a:ext cx="4060288" cy="2840982"/>
          </a:xfrm>
          <a:prstGeom prst="rect">
            <a:avLst/>
          </a:prstGeom>
        </p:spPr>
      </p:pic>
      <p:pic>
        <p:nvPicPr>
          <p:cNvPr id="5" name="図 4"/>
          <p:cNvPicPr>
            <a:picLocks noChangeAspect="1"/>
          </p:cNvPicPr>
          <p:nvPr/>
        </p:nvPicPr>
        <p:blipFill>
          <a:blip r:embed="rId4"/>
          <a:stretch>
            <a:fillRect/>
          </a:stretch>
        </p:blipFill>
        <p:spPr>
          <a:xfrm>
            <a:off x="4749344" y="1557692"/>
            <a:ext cx="4139543" cy="2847079"/>
          </a:xfrm>
          <a:prstGeom prst="rect">
            <a:avLst/>
          </a:prstGeom>
        </p:spPr>
      </p:pic>
      <p:sp>
        <p:nvSpPr>
          <p:cNvPr id="1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180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15" name="正方形/長方形 14"/>
          <p:cNvSpPr/>
          <p:nvPr/>
        </p:nvSpPr>
        <p:spPr>
          <a:xfrm>
            <a:off x="3923928" y="3780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000" dirty="0">
                <a:solidFill>
                  <a:schemeClr val="tx1"/>
                </a:solidFill>
                <a:latin typeface="Meiryo UI" panose="020B0604030504040204" pitchFamily="50" charset="-128"/>
                <a:ea typeface="Meiryo UI" panose="020B0604030504040204" pitchFamily="50" charset="-128"/>
              </a:rPr>
              <a:t>（年度）</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8316000" y="3780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000" dirty="0">
                <a:solidFill>
                  <a:schemeClr val="tx1"/>
                </a:solidFill>
                <a:latin typeface="Meiryo UI" panose="020B0604030504040204" pitchFamily="50" charset="-128"/>
                <a:ea typeface="Meiryo UI" panose="020B0604030504040204" pitchFamily="50" charset="-128"/>
              </a:rPr>
              <a:t>（年度）</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554424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p:cNvPicPr>
            <a:picLocks noChangeAspect="1"/>
          </p:cNvPicPr>
          <p:nvPr/>
        </p:nvPicPr>
        <p:blipFill>
          <a:blip r:embed="rId3"/>
          <a:stretch>
            <a:fillRect/>
          </a:stretch>
        </p:blipFill>
        <p:spPr>
          <a:xfrm>
            <a:off x="152017" y="4238171"/>
            <a:ext cx="8839966" cy="2619828"/>
          </a:xfrm>
          <a:prstGeom prst="rect">
            <a:avLst/>
          </a:prstGeom>
        </p:spPr>
      </p:pic>
      <p:cxnSp>
        <p:nvCxnSpPr>
          <p:cNvPr id="11" name="直線コネクタ 10"/>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70457" y="266053"/>
            <a:ext cx="636744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６　改革の成果</a:t>
            </a:r>
            <a:r>
              <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（現時点の到達点・今後の取組の方向性）</a:t>
            </a:r>
            <a:r>
              <a:rPr kumimoji="1" lang="ja-JP" altLang="en-US"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a:t>
            </a:r>
          </a:p>
        </p:txBody>
      </p:sp>
      <p:sp>
        <p:nvSpPr>
          <p:cNvPr id="13" name="テキスト ボックス 12"/>
          <p:cNvSpPr txBox="1"/>
          <p:nvPr/>
        </p:nvSpPr>
        <p:spPr>
          <a:xfrm>
            <a:off x="301935" y="787966"/>
            <a:ext cx="46619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sng" strike="noStrike" kern="1200" cap="none" spc="0" normalizeH="0" baseline="0" noProof="0" dirty="0">
                <a:ln>
                  <a:noFill/>
                </a:ln>
                <a:effectLst/>
                <a:uLnTx/>
                <a:uFillTx/>
                <a:latin typeface="Calibri"/>
                <a:ea typeface="ＭＳ Ｐゴシック" panose="020B0600070205080204" pitchFamily="50" charset="-128"/>
                <a:cs typeface="+mn-cs"/>
              </a:rPr>
              <a:t>私立高校授業料等授業料の無償化の取組の結果</a:t>
            </a:r>
          </a:p>
        </p:txBody>
      </p:sp>
      <p:grpSp>
        <p:nvGrpSpPr>
          <p:cNvPr id="15" name="グループ化 14"/>
          <p:cNvGrpSpPr/>
          <p:nvPr/>
        </p:nvGrpSpPr>
        <p:grpSpPr>
          <a:xfrm>
            <a:off x="131285" y="1220944"/>
            <a:ext cx="8760924" cy="511160"/>
            <a:chOff x="77120" y="7076390"/>
            <a:chExt cx="8760924" cy="511160"/>
          </a:xfrm>
        </p:grpSpPr>
        <p:sp>
          <p:nvSpPr>
            <p:cNvPr id="16" name="テキスト ボックス 15"/>
            <p:cNvSpPr txBox="1"/>
            <p:nvPr/>
          </p:nvSpPr>
          <p:spPr>
            <a:xfrm>
              <a:off x="348957" y="7076390"/>
              <a:ext cx="8489087" cy="307777"/>
            </a:xfrm>
            <a:prstGeom prst="rect">
              <a:avLst/>
            </a:prstGeom>
            <a:noFill/>
            <a:ln>
              <a:noFill/>
            </a:ln>
          </p:spPr>
          <p:txBody>
            <a:bodyPr wrap="square" rtlCol="0">
              <a:spAutoFit/>
            </a:bodyPr>
            <a:lstStyle/>
            <a:p>
              <a:pPr lvl="0">
                <a:defRPr/>
              </a:pPr>
              <a:endPar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bwMode="auto">
            <a:xfrm>
              <a:off x="77120" y="7221100"/>
              <a:ext cx="8489087" cy="366450"/>
            </a:xfrm>
            <a:prstGeom prst="roundRect">
              <a:avLst>
                <a:gd name="adj" fmla="val 27614"/>
              </a:avLst>
            </a:prstGeom>
            <a:noFill/>
            <a:ln w="9525">
              <a:noFill/>
              <a:miter lim="800000"/>
              <a:headEnd/>
              <a:tailEnd/>
            </a:ln>
            <a:effectLst/>
          </p:spPr>
          <p:txBody>
            <a:bodyPr wrap="square" lIns="33231" tIns="0" rtlCol="0" anchor="ctr" anchorCtr="0"/>
            <a:lstStyle/>
            <a:p>
              <a:pPr marL="95250" lvl="0">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年度より私学無償化制度が開始され、府内公立中学校卒業者の私立高校への入学割合が４割近くまで増加した。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正方形/長方形 17"/>
          <p:cNvSpPr/>
          <p:nvPr/>
        </p:nvSpPr>
        <p:spPr>
          <a:xfrm>
            <a:off x="126069" y="1168791"/>
            <a:ext cx="1606530" cy="307777"/>
          </a:xfrm>
          <a:prstGeom prst="rect">
            <a:avLst/>
          </a:prstGeom>
        </p:spPr>
        <p:txBody>
          <a:bodyPr wrap="none">
            <a:spAutoFit/>
          </a:bodyPr>
          <a:lstStyle/>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＜改革の結果①＞</a:t>
            </a:r>
            <a:endParaRPr lang="ja-JP" altLang="en-US" sz="1400" dirty="0"/>
          </a:p>
        </p:txBody>
      </p:sp>
      <p:sp>
        <p:nvSpPr>
          <p:cNvPr id="19" name="正方形/長方形 18"/>
          <p:cNvSpPr/>
          <p:nvPr/>
        </p:nvSpPr>
        <p:spPr>
          <a:xfrm>
            <a:off x="126069" y="1647762"/>
            <a:ext cx="1587294" cy="307777"/>
          </a:xfrm>
          <a:prstGeom prst="rect">
            <a:avLst/>
          </a:prstGeom>
        </p:spPr>
        <p:txBody>
          <a:bodyPr wrap="none">
            <a:spAutoFit/>
          </a:bodyPr>
          <a:lstStyle/>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＜改革の結果②＞</a:t>
            </a:r>
            <a:endParaRPr lang="ja-JP" altLang="en-US" sz="1400" dirty="0"/>
          </a:p>
        </p:txBody>
      </p:sp>
      <p:sp>
        <p:nvSpPr>
          <p:cNvPr id="20" name="テキスト ボックス 19"/>
          <p:cNvSpPr txBox="1"/>
          <p:nvPr/>
        </p:nvSpPr>
        <p:spPr>
          <a:xfrm>
            <a:off x="270457" y="1921019"/>
            <a:ext cx="8873543"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全国平均を上回っていた中退率が減少。</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・年収</a:t>
            </a:r>
            <a:r>
              <a:rPr kumimoji="1" lang="en-US" altLang="ja-JP"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590</a:t>
            </a:r>
            <a:r>
              <a:rPr kumimoji="1" lang="ja-JP" altLang="en-US"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万円未満の世帯の約９割が、「授業料無償化制度があったので、私立高校に就学できた」と回答。</a:t>
            </a:r>
            <a:r>
              <a:rPr kumimoji="1" lang="en-US" altLang="ja-JP"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(2022</a:t>
            </a:r>
            <a:r>
              <a:rPr kumimoji="1" lang="ja-JP" altLang="en-US"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年度アンケート</a:t>
            </a:r>
            <a:r>
              <a:rPr kumimoji="1" lang="en-US" altLang="ja-JP"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21" name="テキスト ボックス 20"/>
          <p:cNvSpPr txBox="1"/>
          <p:nvPr/>
        </p:nvSpPr>
        <p:spPr>
          <a:xfrm>
            <a:off x="170290" y="2329688"/>
            <a:ext cx="26982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高校</a:t>
            </a:r>
            <a:r>
              <a:rPr kumimoji="1" lang="en-US" altLang="ja-JP"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私立・昼間</a:t>
            </a:r>
            <a:r>
              <a:rPr kumimoji="1" lang="en-US" altLang="ja-JP"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の中退率</a:t>
            </a:r>
          </a:p>
        </p:txBody>
      </p:sp>
      <p:sp>
        <p:nvSpPr>
          <p:cNvPr id="23" name="テキスト ボックス 22"/>
          <p:cNvSpPr txBox="1"/>
          <p:nvPr/>
        </p:nvSpPr>
        <p:spPr>
          <a:xfrm>
            <a:off x="181472" y="3578411"/>
            <a:ext cx="9107670"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＜改革の結果③＞</a:t>
            </a:r>
            <a:r>
              <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・私立高校への入学者の割合が増加。公立・私立高校間の生徒流動化が実現し、学校間の切磋琢磨の環境が整備された。</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8496741" y="4434518"/>
            <a:ext cx="720520" cy="400110"/>
          </a:xfrm>
          <a:prstGeom prst="rect">
            <a:avLst/>
          </a:prstGeom>
          <a:noFill/>
        </p:spPr>
        <p:txBody>
          <a:bodyPr wrap="square" rtlCol="0">
            <a:spAutoFit/>
          </a:bodyPr>
          <a:lstStyle/>
          <a:p>
            <a:r>
              <a:rPr kumimoji="1" lang="ja-JP" altLang="en-US" sz="1000" dirty="0"/>
              <a:t>私学無償化ｽﾀｰﾄ</a:t>
            </a:r>
          </a:p>
        </p:txBody>
      </p:sp>
      <p:sp>
        <p:nvSpPr>
          <p:cNvPr id="29" name="左矢印 28"/>
          <p:cNvSpPr/>
          <p:nvPr/>
        </p:nvSpPr>
        <p:spPr>
          <a:xfrm>
            <a:off x="8242580" y="4454573"/>
            <a:ext cx="288472" cy="360000"/>
          </a:xfrm>
          <a:prstGeom prst="leftArrow">
            <a:avLst>
              <a:gd name="adj1" fmla="val 50000"/>
              <a:gd name="adj2" fmla="val 561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2" name="図 31"/>
          <p:cNvPicPr>
            <a:picLocks noChangeAspect="1"/>
          </p:cNvPicPr>
          <p:nvPr/>
        </p:nvPicPr>
        <p:blipFill>
          <a:blip r:embed="rId4"/>
          <a:stretch>
            <a:fillRect/>
          </a:stretch>
        </p:blipFill>
        <p:spPr>
          <a:xfrm>
            <a:off x="2916407" y="4093028"/>
            <a:ext cx="5517358" cy="308595"/>
          </a:xfrm>
          <a:prstGeom prst="rect">
            <a:avLst/>
          </a:prstGeom>
        </p:spPr>
      </p:pic>
      <p:sp>
        <p:nvSpPr>
          <p:cNvPr id="2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181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25" name="正方形/長方形 24"/>
          <p:cNvSpPr/>
          <p:nvPr/>
        </p:nvSpPr>
        <p:spPr>
          <a:xfrm>
            <a:off x="467544" y="4104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a:solidFill>
                  <a:schemeClr val="tx1"/>
                </a:solidFill>
                <a:latin typeface="Meiryo UI" panose="020B0604030504040204" pitchFamily="50" charset="-128"/>
                <a:ea typeface="Meiryo UI" panose="020B0604030504040204" pitchFamily="50" charset="-128"/>
              </a:rPr>
              <a:t>（年度）</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5"/>
          <a:stretch>
            <a:fillRect/>
          </a:stretch>
        </p:blipFill>
        <p:spPr>
          <a:xfrm>
            <a:off x="753615" y="2568602"/>
            <a:ext cx="7742591" cy="1140051"/>
          </a:xfrm>
          <a:prstGeom prst="rect">
            <a:avLst/>
          </a:prstGeom>
        </p:spPr>
      </p:pic>
    </p:spTree>
    <p:extLst>
      <p:ext uri="{BB962C8B-B14F-4D97-AF65-F5344CB8AC3E}">
        <p14:creationId xmlns:p14="http://schemas.microsoft.com/office/powerpoint/2010/main" val="13983704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線コネクタ 29"/>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角丸四角形 7"/>
          <p:cNvSpPr/>
          <p:nvPr/>
        </p:nvSpPr>
        <p:spPr bwMode="auto">
          <a:xfrm>
            <a:off x="389088" y="1156441"/>
            <a:ext cx="8370456" cy="5489575"/>
          </a:xfrm>
          <a:prstGeom prst="roundRect">
            <a:avLst>
              <a:gd name="adj" fmla="val 5173"/>
            </a:avLst>
          </a:prstGeom>
          <a:noFill/>
          <a:ln w="9525">
            <a:solidFill>
              <a:schemeClr val="dk1">
                <a:shade val="95000"/>
                <a:satMod val="105000"/>
              </a:schemeClr>
            </a:solidFill>
            <a:miter lim="800000"/>
            <a:headEnd/>
            <a:tailEnd/>
          </a:ln>
          <a:effectLst/>
        </p:spPr>
        <p:txBody>
          <a:bodyPr wrap="square" lIns="33231" t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年度に府へ</a:t>
            </a:r>
            <a:r>
              <a:rPr lang="ja-JP" altLang="en-US" sz="1400" noProof="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移管した旧大阪市立知的障がい特別支援学校６校含め、</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noProof="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年度に職業コースの</a:t>
            </a:r>
            <a:endParaRPr lang="en-US" altLang="ja-JP" sz="1400" noProof="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noProof="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設置完了。各校において特徴のある取組を行っている。</a:t>
            </a:r>
            <a:endPar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○就職率は</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年度までは概ね上昇傾向、その後横這いの状況が続いている。</a:t>
            </a:r>
            <a:endPar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なお、就職を希望する者の就職率は、概ね９割を超える高水準を維持している。</a:t>
            </a:r>
            <a:endPar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543789" y="2639788"/>
            <a:ext cx="5327622"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府立知的障がい支援学校高等部卒業生就職率</a:t>
            </a:r>
            <a:endParaRPr kumimoji="1" lang="ja-JP" altLang="en-US" b="1"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270457" y="266053"/>
            <a:ext cx="636744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６　改革の成果</a:t>
            </a:r>
            <a:r>
              <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（現時点の到達点・今後の取組の方向性）</a:t>
            </a:r>
            <a:r>
              <a:rPr kumimoji="1" lang="ja-JP" altLang="en-US"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a:t>
            </a:r>
          </a:p>
        </p:txBody>
      </p:sp>
      <p:sp>
        <p:nvSpPr>
          <p:cNvPr id="2" name="正方形/長方形 1"/>
          <p:cNvSpPr/>
          <p:nvPr/>
        </p:nvSpPr>
        <p:spPr>
          <a:xfrm>
            <a:off x="464457" y="1292054"/>
            <a:ext cx="8244114" cy="1384995"/>
          </a:xfrm>
          <a:prstGeom prst="rect">
            <a:avLst/>
          </a:prstGeom>
        </p:spPr>
        <p:txBody>
          <a:bodyPr wrap="square">
            <a:spAutoFit/>
          </a:bodyPr>
          <a:lstStyle/>
          <a:p>
            <a:pPr marL="85725" lvl="0" indent="-85725">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支援学校及び高等支援学校を７校整備。</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年策定基本方針をもとに、元府立高校を活用した新たな支援学校の整備をはじめ、さらなる環境整備に着手（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月知的障がい支援学校新校開校予定）。</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②高等学校において障がいのある生徒と周りの生徒がともに学ぶことにより、知的障がいのある生徒たちは自立心や</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社会性等、集団の中で生活する力がついている。周りの生徒には互いの違いを認め、尊重し、支えあう姿勢がはぐ</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くまれている。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生徒等アンケート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lvl="0">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③知的障がい支援学校高等部卒業時の就職率が向上。</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01935" y="787966"/>
            <a:ext cx="396526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sng" strike="noStrike" kern="1200" cap="none" spc="0" normalizeH="0" baseline="0" noProof="0" dirty="0">
                <a:ln>
                  <a:noFill/>
                </a:ln>
                <a:effectLst/>
                <a:uLnTx/>
                <a:uFillTx/>
                <a:latin typeface="Calibri"/>
                <a:ea typeface="ＭＳ Ｐゴシック" panose="020B0600070205080204" pitchFamily="50" charset="-128"/>
                <a:cs typeface="+mn-cs"/>
              </a:rPr>
              <a:t>支援教育充実の取組の結果</a:t>
            </a:r>
          </a:p>
        </p:txBody>
      </p:sp>
      <p:sp>
        <p:nvSpPr>
          <p:cNvPr id="1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182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3" name="図 2"/>
          <p:cNvPicPr>
            <a:picLocks noChangeAspect="1"/>
          </p:cNvPicPr>
          <p:nvPr/>
        </p:nvPicPr>
        <p:blipFill>
          <a:blip r:embed="rId3"/>
          <a:stretch>
            <a:fillRect/>
          </a:stretch>
        </p:blipFill>
        <p:spPr>
          <a:xfrm>
            <a:off x="543789" y="2942196"/>
            <a:ext cx="8016935" cy="2719052"/>
          </a:xfrm>
          <a:prstGeom prst="rect">
            <a:avLst/>
          </a:prstGeom>
        </p:spPr>
      </p:pic>
    </p:spTree>
    <p:extLst>
      <p:ext uri="{BB962C8B-B14F-4D97-AF65-F5344CB8AC3E}">
        <p14:creationId xmlns:p14="http://schemas.microsoft.com/office/powerpoint/2010/main" val="609533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110974" y="570836"/>
          <a:ext cx="8927993" cy="5861370"/>
        </p:xfrm>
        <a:graphic>
          <a:graphicData uri="http://schemas.openxmlformats.org/drawingml/2006/table">
            <a:tbl>
              <a:tblPr firstRow="1" bandRow="1">
                <a:tableStyleId>{5940675A-B579-460E-94D1-54222C63F5DA}</a:tableStyleId>
              </a:tblPr>
              <a:tblGrid>
                <a:gridCol w="250681">
                  <a:extLst>
                    <a:ext uri="{9D8B030D-6E8A-4147-A177-3AD203B41FA5}">
                      <a16:colId xmlns:a16="http://schemas.microsoft.com/office/drawing/2014/main" val="20000"/>
                    </a:ext>
                  </a:extLst>
                </a:gridCol>
                <a:gridCol w="542332">
                  <a:extLst>
                    <a:ext uri="{9D8B030D-6E8A-4147-A177-3AD203B41FA5}">
                      <a16:colId xmlns:a16="http://schemas.microsoft.com/office/drawing/2014/main" val="20001"/>
                    </a:ext>
                  </a:extLst>
                </a:gridCol>
                <a:gridCol w="542332">
                  <a:extLst>
                    <a:ext uri="{9D8B030D-6E8A-4147-A177-3AD203B41FA5}">
                      <a16:colId xmlns:a16="http://schemas.microsoft.com/office/drawing/2014/main" val="20002"/>
                    </a:ext>
                  </a:extLst>
                </a:gridCol>
                <a:gridCol w="542332">
                  <a:extLst>
                    <a:ext uri="{9D8B030D-6E8A-4147-A177-3AD203B41FA5}">
                      <a16:colId xmlns:a16="http://schemas.microsoft.com/office/drawing/2014/main" val="20003"/>
                    </a:ext>
                  </a:extLst>
                </a:gridCol>
                <a:gridCol w="542332">
                  <a:extLst>
                    <a:ext uri="{9D8B030D-6E8A-4147-A177-3AD203B41FA5}">
                      <a16:colId xmlns:a16="http://schemas.microsoft.com/office/drawing/2014/main" val="20004"/>
                    </a:ext>
                  </a:extLst>
                </a:gridCol>
                <a:gridCol w="542332">
                  <a:extLst>
                    <a:ext uri="{9D8B030D-6E8A-4147-A177-3AD203B41FA5}">
                      <a16:colId xmlns:a16="http://schemas.microsoft.com/office/drawing/2014/main" val="20005"/>
                    </a:ext>
                  </a:extLst>
                </a:gridCol>
                <a:gridCol w="542332">
                  <a:extLst>
                    <a:ext uri="{9D8B030D-6E8A-4147-A177-3AD203B41FA5}">
                      <a16:colId xmlns:a16="http://schemas.microsoft.com/office/drawing/2014/main" val="20006"/>
                    </a:ext>
                  </a:extLst>
                </a:gridCol>
                <a:gridCol w="542332">
                  <a:extLst>
                    <a:ext uri="{9D8B030D-6E8A-4147-A177-3AD203B41FA5}">
                      <a16:colId xmlns:a16="http://schemas.microsoft.com/office/drawing/2014/main" val="20007"/>
                    </a:ext>
                  </a:extLst>
                </a:gridCol>
                <a:gridCol w="542332">
                  <a:extLst>
                    <a:ext uri="{9D8B030D-6E8A-4147-A177-3AD203B41FA5}">
                      <a16:colId xmlns:a16="http://schemas.microsoft.com/office/drawing/2014/main" val="20008"/>
                    </a:ext>
                  </a:extLst>
                </a:gridCol>
                <a:gridCol w="542332">
                  <a:extLst>
                    <a:ext uri="{9D8B030D-6E8A-4147-A177-3AD203B41FA5}">
                      <a16:colId xmlns:a16="http://schemas.microsoft.com/office/drawing/2014/main" val="20009"/>
                    </a:ext>
                  </a:extLst>
                </a:gridCol>
                <a:gridCol w="542332">
                  <a:extLst>
                    <a:ext uri="{9D8B030D-6E8A-4147-A177-3AD203B41FA5}">
                      <a16:colId xmlns:a16="http://schemas.microsoft.com/office/drawing/2014/main" val="20010"/>
                    </a:ext>
                  </a:extLst>
                </a:gridCol>
                <a:gridCol w="542332">
                  <a:extLst>
                    <a:ext uri="{9D8B030D-6E8A-4147-A177-3AD203B41FA5}">
                      <a16:colId xmlns:a16="http://schemas.microsoft.com/office/drawing/2014/main" val="20011"/>
                    </a:ext>
                  </a:extLst>
                </a:gridCol>
                <a:gridCol w="542332">
                  <a:extLst>
                    <a:ext uri="{9D8B030D-6E8A-4147-A177-3AD203B41FA5}">
                      <a16:colId xmlns:a16="http://schemas.microsoft.com/office/drawing/2014/main" val="3133547978"/>
                    </a:ext>
                  </a:extLst>
                </a:gridCol>
                <a:gridCol w="542332">
                  <a:extLst>
                    <a:ext uri="{9D8B030D-6E8A-4147-A177-3AD203B41FA5}">
                      <a16:colId xmlns:a16="http://schemas.microsoft.com/office/drawing/2014/main" val="2079521887"/>
                    </a:ext>
                  </a:extLst>
                </a:gridCol>
                <a:gridCol w="542332">
                  <a:extLst>
                    <a:ext uri="{9D8B030D-6E8A-4147-A177-3AD203B41FA5}">
                      <a16:colId xmlns:a16="http://schemas.microsoft.com/office/drawing/2014/main" val="3605861477"/>
                    </a:ext>
                  </a:extLst>
                </a:gridCol>
                <a:gridCol w="542332">
                  <a:extLst>
                    <a:ext uri="{9D8B030D-6E8A-4147-A177-3AD203B41FA5}">
                      <a16:colId xmlns:a16="http://schemas.microsoft.com/office/drawing/2014/main" val="4043263946"/>
                    </a:ext>
                  </a:extLst>
                </a:gridCol>
                <a:gridCol w="542332">
                  <a:extLst>
                    <a:ext uri="{9D8B030D-6E8A-4147-A177-3AD203B41FA5}">
                      <a16:colId xmlns:a16="http://schemas.microsoft.com/office/drawing/2014/main" val="2030744455"/>
                    </a:ext>
                  </a:extLst>
                </a:gridCol>
              </a:tblGrid>
              <a:tr h="243080">
                <a:tc>
                  <a:txBody>
                    <a:bodyPr/>
                    <a:lstStyle/>
                    <a:p>
                      <a:pPr algn="ctr"/>
                      <a:endParaRPr kumimoji="1" lang="ja-JP" altLang="en-US" sz="1700" dirty="0">
                        <a:ea typeface="Meiryo UI" panose="020B0604030504040204" pitchFamily="50" charset="-128"/>
                      </a:endParaRPr>
                    </a:p>
                  </a:txBody>
                  <a:tcPr marT="42203" marB="42203" vert="eaVert"/>
                </a:tc>
                <a:tc>
                  <a:txBody>
                    <a:bodyPr/>
                    <a:lstStyle/>
                    <a:p>
                      <a:pPr algn="ctr"/>
                      <a:r>
                        <a:rPr kumimoji="1" lang="ja-JP" altLang="en-US" sz="1050" dirty="0">
                          <a:solidFill>
                            <a:schemeClr val="bg1"/>
                          </a:solidFill>
                          <a:ea typeface="Meiryo UI" panose="020B0604030504040204" pitchFamily="50" charset="-128"/>
                        </a:rPr>
                        <a:t>年度</a:t>
                      </a: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2008</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2009</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2010</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2011</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2012</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2013</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2014</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2015</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2016</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2017</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2018</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2019</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2020</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2021</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tc>
                  <a:txBody>
                    <a:bodyPr/>
                    <a:lstStyle/>
                    <a:p>
                      <a:pPr algn="ctr"/>
                      <a:r>
                        <a:rPr kumimoji="1" lang="en-US" altLang="ja-JP" sz="1050" dirty="0">
                          <a:solidFill>
                            <a:schemeClr val="bg1"/>
                          </a:solidFill>
                          <a:ea typeface="Meiryo UI" panose="020B0604030504040204" pitchFamily="50" charset="-128"/>
                        </a:rPr>
                        <a:t>2022</a:t>
                      </a:r>
                      <a:endParaRPr kumimoji="1" lang="ja-JP" altLang="en-US" sz="1050" dirty="0">
                        <a:solidFill>
                          <a:schemeClr val="bg1"/>
                        </a:solidFill>
                        <a:ea typeface="Meiryo UI" panose="020B0604030504040204" pitchFamily="50" charset="-128"/>
                      </a:endParaRPr>
                    </a:p>
                  </a:txBody>
                  <a:tcPr marT="42203" marB="42203">
                    <a:solidFill>
                      <a:schemeClr val="accent6"/>
                    </a:solidFill>
                  </a:tcPr>
                </a:tc>
                <a:extLst>
                  <a:ext uri="{0D108BD9-81ED-4DB2-BD59-A6C34878D82A}">
                    <a16:rowId xmlns:a16="http://schemas.microsoft.com/office/drawing/2014/main" val="10000"/>
                  </a:ext>
                </a:extLst>
              </a:tr>
              <a:tr h="5616944">
                <a:tc>
                  <a:txBody>
                    <a:bodyPr/>
                    <a:lstStyle/>
                    <a:p>
                      <a:pPr algn="ctr"/>
                      <a:r>
                        <a:rPr kumimoji="1" lang="ja-JP" altLang="en-US" sz="1500" dirty="0">
                          <a:solidFill>
                            <a:schemeClr val="tx1"/>
                          </a:solidFill>
                          <a:ea typeface="Meiryo UI" panose="020B0604030504040204" pitchFamily="50" charset="-128"/>
                        </a:rPr>
                        <a:t>小学校・中学校等</a:t>
                      </a:r>
                    </a:p>
                  </a:txBody>
                  <a:tcPr marT="42203" marB="42203" vert="eaVert" anchor="ctr"/>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tc>
                <a:tc>
                  <a:txBody>
                    <a:bodyPr/>
                    <a:lstStyle/>
                    <a:p>
                      <a:endParaRPr kumimoji="1" lang="ja-JP" altLang="en-US" sz="1700" dirty="0">
                        <a:ea typeface="Meiryo UI" panose="020B0604030504040204" pitchFamily="50" charset="-128"/>
                      </a:endParaRPr>
                    </a:p>
                  </a:txBody>
                  <a:tcPr marT="42203" marB="42203">
                    <a:noFill/>
                  </a:tcPr>
                </a:tc>
                <a:tc>
                  <a:txBody>
                    <a:bodyPr/>
                    <a:lstStyle/>
                    <a:p>
                      <a:endParaRPr kumimoji="1" lang="ja-JP" altLang="en-US" sz="1700" dirty="0">
                        <a:ea typeface="Meiryo UI" panose="020B0604030504040204" pitchFamily="50" charset="-128"/>
                      </a:endParaRPr>
                    </a:p>
                  </a:txBody>
                  <a:tcPr marT="42203" marB="42203">
                    <a:noFill/>
                  </a:tcPr>
                </a:tc>
                <a:tc>
                  <a:txBody>
                    <a:bodyPr/>
                    <a:lstStyle/>
                    <a:p>
                      <a:endParaRPr kumimoji="1" lang="ja-JP" altLang="en-US" sz="1700" dirty="0">
                        <a:ea typeface="Meiryo UI" panose="020B0604030504040204" pitchFamily="50" charset="-128"/>
                      </a:endParaRPr>
                    </a:p>
                  </a:txBody>
                  <a:tcPr marT="42203" marB="42203">
                    <a:noFill/>
                  </a:tcPr>
                </a:tc>
                <a:tc>
                  <a:txBody>
                    <a:bodyPr/>
                    <a:lstStyle/>
                    <a:p>
                      <a:endParaRPr kumimoji="1" lang="ja-JP" altLang="en-US" sz="1700" dirty="0">
                        <a:ea typeface="Meiryo UI" panose="020B0604030504040204" pitchFamily="50" charset="-128"/>
                      </a:endParaRPr>
                    </a:p>
                  </a:txBody>
                  <a:tcPr marT="42203" marB="42203">
                    <a:noFill/>
                  </a:tcPr>
                </a:tc>
                <a:tc>
                  <a:txBody>
                    <a:bodyPr/>
                    <a:lstStyle/>
                    <a:p>
                      <a:endParaRPr kumimoji="1" lang="ja-JP" altLang="en-US" sz="1700" dirty="0">
                        <a:ea typeface="Meiryo UI" panose="020B0604030504040204" pitchFamily="50" charset="-128"/>
                      </a:endParaRPr>
                    </a:p>
                  </a:txBody>
                  <a:tcPr marT="42203" marB="42203">
                    <a:noFill/>
                  </a:tcPr>
                </a:tc>
                <a:extLst>
                  <a:ext uri="{0D108BD9-81ED-4DB2-BD59-A6C34878D82A}">
                    <a16:rowId xmlns:a16="http://schemas.microsoft.com/office/drawing/2014/main" val="10001"/>
                  </a:ext>
                </a:extLst>
              </a:tr>
            </a:tbl>
          </a:graphicData>
        </a:graphic>
      </p:graphicFrame>
      <p:sp>
        <p:nvSpPr>
          <p:cNvPr id="35" name="タイトル 1"/>
          <p:cNvSpPr txBox="1">
            <a:spLocks/>
          </p:cNvSpPr>
          <p:nvPr/>
        </p:nvSpPr>
        <p:spPr>
          <a:xfrm>
            <a:off x="0" y="155365"/>
            <a:ext cx="4765964" cy="315689"/>
          </a:xfrm>
          <a:prstGeom prst="rect">
            <a:avLst/>
          </a:prstGeom>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dirty="0">
                <a:latin typeface="Meiryo UI" panose="020B0604030504040204" pitchFamily="50" charset="-128"/>
                <a:ea typeface="Meiryo UI" panose="020B0604030504040204" pitchFamily="50" charset="-128"/>
              </a:rPr>
              <a:t>現役世代への重点投資</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主な改革取組経過</a:t>
            </a:r>
            <a:r>
              <a:rPr lang="en-US" altLang="ja-JP" sz="1800" dirty="0">
                <a:latin typeface="Meiryo UI" panose="020B0604030504040204" pitchFamily="50" charset="-128"/>
                <a:ea typeface="Meiryo UI" panose="020B0604030504040204" pitchFamily="50" charset="-128"/>
              </a:rPr>
              <a:t>】</a:t>
            </a:r>
            <a:endParaRPr lang="ja-JP" altLang="en-US" sz="1800" dirty="0">
              <a:latin typeface="Meiryo UI" panose="020B0604030504040204" pitchFamily="50" charset="-128"/>
              <a:ea typeface="Meiryo UI" panose="020B0604030504040204" pitchFamily="50" charset="-128"/>
            </a:endParaRPr>
          </a:p>
        </p:txBody>
      </p:sp>
      <p:grpSp>
        <p:nvGrpSpPr>
          <p:cNvPr id="20" name="グループ化 19"/>
          <p:cNvGrpSpPr/>
          <p:nvPr/>
        </p:nvGrpSpPr>
        <p:grpSpPr>
          <a:xfrm>
            <a:off x="371355" y="912279"/>
            <a:ext cx="8681959" cy="723439"/>
            <a:chOff x="390405" y="1340853"/>
            <a:chExt cx="8681959" cy="723439"/>
          </a:xfrm>
        </p:grpSpPr>
        <p:cxnSp>
          <p:nvCxnSpPr>
            <p:cNvPr id="23" name="直線矢印コネクタ 22"/>
            <p:cNvCxnSpPr/>
            <p:nvPr/>
          </p:nvCxnSpPr>
          <p:spPr>
            <a:xfrm flipV="1">
              <a:off x="881967" y="1570071"/>
              <a:ext cx="8190397" cy="22653"/>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38" name="角丸四角形 37"/>
            <p:cNvSpPr/>
            <p:nvPr/>
          </p:nvSpPr>
          <p:spPr>
            <a:xfrm>
              <a:off x="390405" y="1340853"/>
              <a:ext cx="451590" cy="723439"/>
            </a:xfrm>
            <a:prstGeom prst="roundRect">
              <a:avLst/>
            </a:prstGeom>
          </p:spPr>
          <p:style>
            <a:lnRef idx="1">
              <a:schemeClr val="accent2"/>
            </a:lnRef>
            <a:fillRef idx="2">
              <a:schemeClr val="accent2"/>
            </a:fillRef>
            <a:effectRef idx="1">
              <a:schemeClr val="accent2"/>
            </a:effectRef>
            <a:fontRef idx="minor">
              <a:schemeClr val="dk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府</a:t>
              </a: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学力向上</a:t>
              </a: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endParaRPr>
            </a:p>
          </p:txBody>
        </p:sp>
      </p:grpSp>
      <p:sp>
        <p:nvSpPr>
          <p:cNvPr id="51" name="大かっこ 50"/>
          <p:cNvSpPr/>
          <p:nvPr/>
        </p:nvSpPr>
        <p:spPr>
          <a:xfrm>
            <a:off x="890838" y="1273999"/>
            <a:ext cx="1627279" cy="58375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緊急対策</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・百マス計算、放課後学習教室、</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市町村への取組経費補助</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など</a:t>
            </a:r>
          </a:p>
        </p:txBody>
      </p:sp>
      <p:sp>
        <p:nvSpPr>
          <p:cNvPr id="57" name="大かっこ 56"/>
          <p:cNvSpPr/>
          <p:nvPr/>
        </p:nvSpPr>
        <p:spPr>
          <a:xfrm>
            <a:off x="1914524" y="1926232"/>
            <a:ext cx="7101185" cy="39720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重点支援</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課題を抱える中学校への教員の加配措置、学校訪問による支援など</a:t>
            </a:r>
          </a:p>
        </p:txBody>
      </p:sp>
      <p:sp>
        <p:nvSpPr>
          <p:cNvPr id="60" name="大かっこ 59"/>
          <p:cNvSpPr/>
          <p:nvPr/>
        </p:nvSpPr>
        <p:spPr>
          <a:xfrm>
            <a:off x="2411845" y="2401050"/>
            <a:ext cx="1150505" cy="47655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2011</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府学力・学習状況調査</a:t>
            </a:r>
          </a:p>
        </p:txBody>
      </p:sp>
      <p:sp>
        <p:nvSpPr>
          <p:cNvPr id="62" name="大かっこ 61"/>
          <p:cNvSpPr/>
          <p:nvPr/>
        </p:nvSpPr>
        <p:spPr>
          <a:xfrm>
            <a:off x="4159593" y="2415311"/>
            <a:ext cx="4856116" cy="42946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2014</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～チャレンジテスト</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(2014</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対象、</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2016</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も対象拡大</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1" name="大かっこ 40"/>
          <p:cNvSpPr/>
          <p:nvPr/>
        </p:nvSpPr>
        <p:spPr>
          <a:xfrm>
            <a:off x="7948246" y="2957392"/>
            <a:ext cx="1086671" cy="42946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dirty="0">
                <a:solidFill>
                  <a:prstClr val="black"/>
                </a:solidFill>
                <a:latin typeface="Meiryo UI" panose="020B0604030504040204" pitchFamily="50" charset="-128"/>
                <a:ea typeface="Meiryo UI" panose="020B0604030504040204" pitchFamily="50" charset="-128"/>
              </a:rPr>
              <a:t>すくすくウォッチ</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6" name="直線矢印コネクタ 15"/>
          <p:cNvCxnSpPr/>
          <p:nvPr/>
        </p:nvCxnSpPr>
        <p:spPr>
          <a:xfrm>
            <a:off x="3592540" y="4059151"/>
            <a:ext cx="5486022" cy="917"/>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cxnSp>
        <p:nvCxnSpPr>
          <p:cNvPr id="17" name="直線コネクタ 16"/>
          <p:cNvCxnSpPr/>
          <p:nvPr/>
        </p:nvCxnSpPr>
        <p:spPr>
          <a:xfrm>
            <a:off x="746616" y="4054700"/>
            <a:ext cx="4464000"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18" name="角丸四角形 17"/>
          <p:cNvSpPr/>
          <p:nvPr/>
        </p:nvSpPr>
        <p:spPr>
          <a:xfrm>
            <a:off x="369302" y="3841386"/>
            <a:ext cx="449251" cy="1440059"/>
          </a:xfrm>
          <a:prstGeom prst="roundRect">
            <a:avLst/>
          </a:prstGeom>
          <a:ln/>
        </p:spPr>
        <p:style>
          <a:lnRef idx="1">
            <a:schemeClr val="accent1"/>
          </a:lnRef>
          <a:fillRef idx="2">
            <a:schemeClr val="accent1"/>
          </a:fillRef>
          <a:effectRef idx="1">
            <a:schemeClr val="accent1"/>
          </a:effectRef>
          <a:fontRef idx="minor">
            <a:schemeClr val="dk1"/>
          </a:fontRef>
        </p:style>
        <p:txBody>
          <a:bodyPr lIns="36000" tIns="0" rIns="36000" bIns="0" rtlCol="0" anchor="ctr"/>
          <a:lstStyle/>
          <a:p>
            <a:pPr algn="ctr"/>
            <a:r>
              <a:rPr lang="en-US" altLang="ja-JP" sz="900" dirty="0">
                <a:solidFill>
                  <a:schemeClr val="tx1"/>
                </a:solidFill>
                <a:ea typeface="Meiryo UI" panose="020B0604030504040204" pitchFamily="50" charset="-128"/>
              </a:rPr>
              <a:t>【</a:t>
            </a:r>
            <a:r>
              <a:rPr lang="ja-JP" altLang="en-US" sz="900" dirty="0">
                <a:solidFill>
                  <a:schemeClr val="tx1"/>
                </a:solidFill>
                <a:ea typeface="Meiryo UI" panose="020B0604030504040204" pitchFamily="50" charset="-128"/>
              </a:rPr>
              <a:t>府</a:t>
            </a:r>
            <a:r>
              <a:rPr lang="en-US" altLang="ja-JP" sz="900" dirty="0">
                <a:solidFill>
                  <a:schemeClr val="tx1"/>
                </a:solidFill>
                <a:ea typeface="Meiryo UI" panose="020B0604030504040204" pitchFamily="50" charset="-128"/>
              </a:rPr>
              <a:t>】</a:t>
            </a:r>
          </a:p>
          <a:p>
            <a:pPr algn="ctr"/>
            <a:r>
              <a:rPr lang="ja-JP" altLang="en-US" sz="900" dirty="0">
                <a:solidFill>
                  <a:schemeClr val="tx1"/>
                </a:solidFill>
                <a:ea typeface="Meiryo UI" panose="020B0604030504040204" pitchFamily="50" charset="-128"/>
              </a:rPr>
              <a:t>公設民営</a:t>
            </a:r>
            <a:endParaRPr lang="en-US" altLang="ja-JP" sz="900" dirty="0">
              <a:solidFill>
                <a:schemeClr val="tx1"/>
              </a:solidFill>
              <a:ea typeface="Meiryo UI" panose="020B0604030504040204" pitchFamily="50" charset="-128"/>
            </a:endParaRPr>
          </a:p>
          <a:p>
            <a:pPr algn="ctr"/>
            <a:r>
              <a:rPr lang="ja-JP" altLang="en-US" sz="900" dirty="0">
                <a:solidFill>
                  <a:schemeClr val="tx1"/>
                </a:solidFill>
                <a:ea typeface="Meiryo UI" panose="020B0604030504040204" pitchFamily="50" charset="-128"/>
              </a:rPr>
              <a:t>手法による</a:t>
            </a:r>
            <a:endParaRPr lang="en-US" altLang="ja-JP" sz="900" dirty="0">
              <a:solidFill>
                <a:schemeClr val="tx1"/>
              </a:solidFill>
              <a:ea typeface="Meiryo UI" panose="020B0604030504040204" pitchFamily="50" charset="-128"/>
            </a:endParaRPr>
          </a:p>
          <a:p>
            <a:pPr algn="ctr"/>
            <a:r>
              <a:rPr lang="ja-JP" altLang="en-US" sz="900" dirty="0">
                <a:solidFill>
                  <a:schemeClr val="tx1"/>
                </a:solidFill>
                <a:ea typeface="Meiryo UI" panose="020B0604030504040204" pitchFamily="50" charset="-128"/>
              </a:rPr>
              <a:t>中高一貫校</a:t>
            </a:r>
            <a:endParaRPr lang="en-US" altLang="ja-JP" sz="900" dirty="0">
              <a:solidFill>
                <a:schemeClr val="tx1"/>
              </a:solidFill>
              <a:ea typeface="Meiryo UI" panose="020B0604030504040204" pitchFamily="50" charset="-128"/>
            </a:endParaRPr>
          </a:p>
          <a:p>
            <a:pPr algn="ctr"/>
            <a:r>
              <a:rPr lang="ja-JP" altLang="en-US" sz="900" dirty="0">
                <a:solidFill>
                  <a:schemeClr val="tx1"/>
                </a:solidFill>
                <a:ea typeface="Meiryo UI" panose="020B0604030504040204" pitchFamily="50" charset="-128"/>
              </a:rPr>
              <a:t>の設置</a:t>
            </a:r>
            <a:endParaRPr lang="en-US" altLang="ja-JP" sz="900" dirty="0">
              <a:solidFill>
                <a:schemeClr val="tx1"/>
              </a:solidFill>
              <a:ea typeface="Meiryo UI" panose="020B0604030504040204" pitchFamily="50" charset="-128"/>
            </a:endParaRPr>
          </a:p>
        </p:txBody>
      </p:sp>
      <p:sp>
        <p:nvSpPr>
          <p:cNvPr id="19" name="フローチャート: 結合子 50"/>
          <p:cNvSpPr>
            <a:spLocks noChangeAspect="1"/>
          </p:cNvSpPr>
          <p:nvPr/>
        </p:nvSpPr>
        <p:spPr>
          <a:xfrm>
            <a:off x="3792003" y="399280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1" name="フローチャート: 結合子 50"/>
          <p:cNvSpPr>
            <a:spLocks noChangeAspect="1"/>
          </p:cNvSpPr>
          <p:nvPr/>
        </p:nvSpPr>
        <p:spPr>
          <a:xfrm>
            <a:off x="4326759" y="3981715"/>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2" name="フローチャート: 結合子 50"/>
          <p:cNvSpPr>
            <a:spLocks noChangeAspect="1"/>
          </p:cNvSpPr>
          <p:nvPr/>
        </p:nvSpPr>
        <p:spPr>
          <a:xfrm>
            <a:off x="5369994" y="3984502"/>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4" name="フローチャート: 結合子 50"/>
          <p:cNvSpPr>
            <a:spLocks noChangeAspect="1"/>
          </p:cNvSpPr>
          <p:nvPr/>
        </p:nvSpPr>
        <p:spPr>
          <a:xfrm>
            <a:off x="5944016" y="397588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5" name="角丸四角形 24"/>
          <p:cNvSpPr/>
          <p:nvPr/>
        </p:nvSpPr>
        <p:spPr>
          <a:xfrm>
            <a:off x="3400425" y="4162736"/>
            <a:ext cx="4593648" cy="1666563"/>
          </a:xfrm>
          <a:prstGeom prst="roundRect">
            <a:avLst>
              <a:gd name="adj" fmla="val 10579"/>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大かっこ 25"/>
          <p:cNvSpPr/>
          <p:nvPr/>
        </p:nvSpPr>
        <p:spPr>
          <a:xfrm>
            <a:off x="3592540" y="4250207"/>
            <a:ext cx="535751" cy="66062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solidFill>
                  <a:schemeClr val="tx1"/>
                </a:solidFill>
                <a:latin typeface="Meiryo UI" panose="020B0604030504040204" pitchFamily="50" charset="-128"/>
                <a:ea typeface="Meiryo UI" panose="020B0604030504040204" pitchFamily="50" charset="-128"/>
              </a:rPr>
              <a:t>国家戦略特区</a:t>
            </a:r>
            <a:endParaRPr lang="en-US" altLang="ja-JP" sz="800" dirty="0">
              <a:solidFill>
                <a:schemeClr val="tx1"/>
              </a:solidFill>
              <a:latin typeface="Meiryo UI" panose="020B0604030504040204" pitchFamily="50" charset="-128"/>
              <a:ea typeface="Meiryo UI" panose="020B0604030504040204" pitchFamily="50" charset="-128"/>
            </a:endParaRPr>
          </a:p>
          <a:p>
            <a:pPr algn="ctr"/>
            <a:r>
              <a:rPr lang="ja-JP" altLang="en-US" sz="800" dirty="0">
                <a:solidFill>
                  <a:schemeClr val="tx1"/>
                </a:solidFill>
                <a:latin typeface="Meiryo UI" panose="020B0604030504040204" pitchFamily="50" charset="-128"/>
                <a:ea typeface="Meiryo UI" panose="020B0604030504040204" pitchFamily="50" charset="-128"/>
              </a:rPr>
              <a:t>プロジェクト提案</a:t>
            </a:r>
            <a:endParaRPr lang="en-US" altLang="ja-JP" sz="800" dirty="0">
              <a:solidFill>
                <a:schemeClr val="tx1"/>
              </a:solidFill>
              <a:latin typeface="Meiryo UI" panose="020B0604030504040204" pitchFamily="50" charset="-128"/>
              <a:ea typeface="Meiryo UI" panose="020B0604030504040204" pitchFamily="50" charset="-128"/>
            </a:endParaRPr>
          </a:p>
        </p:txBody>
      </p:sp>
      <p:sp>
        <p:nvSpPr>
          <p:cNvPr id="27" name="大かっこ 26"/>
          <p:cNvSpPr/>
          <p:nvPr/>
        </p:nvSpPr>
        <p:spPr>
          <a:xfrm>
            <a:off x="4159593" y="4241050"/>
            <a:ext cx="459816" cy="66091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solidFill>
                  <a:schemeClr val="tx1"/>
                </a:solidFill>
                <a:latin typeface="Meiryo UI" panose="020B0604030504040204" pitchFamily="50" charset="-128"/>
                <a:ea typeface="Meiryo UI" panose="020B0604030504040204" pitchFamily="50" charset="-128"/>
              </a:rPr>
              <a:t>国家戦略特別区域に指定</a:t>
            </a:r>
            <a:endParaRPr lang="en-US" altLang="ja-JP" sz="800" dirty="0">
              <a:solidFill>
                <a:schemeClr val="tx1"/>
              </a:solidFill>
              <a:latin typeface="Meiryo UI" panose="020B0604030504040204" pitchFamily="50" charset="-128"/>
              <a:ea typeface="Meiryo UI" panose="020B0604030504040204" pitchFamily="50" charset="-128"/>
            </a:endParaRPr>
          </a:p>
        </p:txBody>
      </p:sp>
      <p:sp>
        <p:nvSpPr>
          <p:cNvPr id="28" name="大かっこ 27"/>
          <p:cNvSpPr/>
          <p:nvPr/>
        </p:nvSpPr>
        <p:spPr>
          <a:xfrm>
            <a:off x="4150851" y="4988794"/>
            <a:ext cx="459816" cy="686328"/>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solidFill>
                  <a:schemeClr val="tx1"/>
                </a:solidFill>
                <a:latin typeface="Meiryo UI" panose="020B0604030504040204" pitchFamily="50" charset="-128"/>
                <a:ea typeface="Meiryo UI" panose="020B0604030504040204" pitchFamily="50" charset="-128"/>
              </a:rPr>
              <a:t>公設民営学校制度設計案を提出</a:t>
            </a:r>
            <a:endParaRPr lang="en-US" altLang="ja-JP" sz="800" dirty="0">
              <a:solidFill>
                <a:schemeClr val="tx1"/>
              </a:solidFill>
              <a:latin typeface="Meiryo UI" panose="020B0604030504040204" pitchFamily="50" charset="-128"/>
              <a:ea typeface="Meiryo UI" panose="020B0604030504040204" pitchFamily="50" charset="-128"/>
            </a:endParaRPr>
          </a:p>
        </p:txBody>
      </p:sp>
      <p:sp>
        <p:nvSpPr>
          <p:cNvPr id="29" name="大かっこ 28"/>
          <p:cNvSpPr/>
          <p:nvPr/>
        </p:nvSpPr>
        <p:spPr>
          <a:xfrm>
            <a:off x="5095874" y="4227925"/>
            <a:ext cx="621718" cy="68978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solidFill>
                  <a:schemeClr val="tx1"/>
                </a:solidFill>
                <a:latin typeface="Meiryo UI" panose="020B0604030504040204" pitchFamily="50" charset="-128"/>
                <a:ea typeface="Meiryo UI" panose="020B0604030504040204" pitchFamily="50" charset="-128"/>
              </a:rPr>
              <a:t>公設民営学校設置の方向性議決</a:t>
            </a:r>
            <a:endParaRPr lang="en-US" altLang="ja-JP" sz="800" dirty="0">
              <a:solidFill>
                <a:schemeClr val="tx1"/>
              </a:solidFill>
              <a:latin typeface="Meiryo UI" panose="020B0604030504040204" pitchFamily="50" charset="-128"/>
              <a:ea typeface="Meiryo UI" panose="020B0604030504040204" pitchFamily="50" charset="-128"/>
            </a:endParaRPr>
          </a:p>
          <a:p>
            <a:pPr algn="ctr"/>
            <a:r>
              <a:rPr lang="en-US" altLang="ja-JP" sz="800" dirty="0">
                <a:solidFill>
                  <a:schemeClr val="tx1"/>
                </a:solidFill>
                <a:latin typeface="Meiryo UI" panose="020B0604030504040204" pitchFamily="50" charset="-128"/>
                <a:ea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rPr>
              <a:t>教育委員会</a:t>
            </a:r>
            <a:r>
              <a:rPr lang="en-US" altLang="ja-JP" sz="800" dirty="0">
                <a:solidFill>
                  <a:schemeClr val="tx1"/>
                </a:solidFill>
                <a:latin typeface="Meiryo UI" panose="020B0604030504040204" pitchFamily="50" charset="-128"/>
                <a:ea typeface="Meiryo UI" panose="020B0604030504040204" pitchFamily="50" charset="-128"/>
              </a:rPr>
              <a:t>】</a:t>
            </a:r>
          </a:p>
        </p:txBody>
      </p:sp>
      <p:sp>
        <p:nvSpPr>
          <p:cNvPr id="30" name="大かっこ 29"/>
          <p:cNvSpPr/>
          <p:nvPr/>
        </p:nvSpPr>
        <p:spPr>
          <a:xfrm>
            <a:off x="5751024" y="4234352"/>
            <a:ext cx="478920" cy="67648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solidFill>
                  <a:schemeClr val="tx1"/>
                </a:solidFill>
                <a:latin typeface="Meiryo UI" panose="020B0604030504040204" pitchFamily="50" charset="-128"/>
                <a:ea typeface="Meiryo UI" panose="020B0604030504040204" pitchFamily="50" charset="-128"/>
              </a:rPr>
              <a:t>公設民営学校指定管理法人を指定</a:t>
            </a:r>
            <a:endParaRPr lang="en-US" altLang="ja-JP" sz="800" dirty="0">
              <a:solidFill>
                <a:schemeClr val="tx1"/>
              </a:solidFill>
              <a:latin typeface="Meiryo UI" panose="020B0604030504040204" pitchFamily="50" charset="-128"/>
              <a:ea typeface="Meiryo UI" panose="020B0604030504040204" pitchFamily="50" charset="-128"/>
            </a:endParaRPr>
          </a:p>
        </p:txBody>
      </p:sp>
      <p:sp>
        <p:nvSpPr>
          <p:cNvPr id="31" name="大かっこ 30"/>
          <p:cNvSpPr/>
          <p:nvPr/>
        </p:nvSpPr>
        <p:spPr>
          <a:xfrm>
            <a:off x="5116452" y="5017167"/>
            <a:ext cx="563666" cy="65795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solidFill>
                  <a:schemeClr val="tx1"/>
                </a:solidFill>
                <a:latin typeface="Meiryo UI" panose="020B0604030504040204" pitchFamily="50" charset="-128"/>
                <a:ea typeface="Meiryo UI" panose="020B0604030504040204" pitchFamily="50" charset="-128"/>
              </a:rPr>
              <a:t>公設民営学校関係条例</a:t>
            </a:r>
            <a:endParaRPr lang="en-US" altLang="ja-JP" sz="800" dirty="0">
              <a:solidFill>
                <a:schemeClr val="tx1"/>
              </a:solidFill>
              <a:latin typeface="Meiryo UI" panose="020B0604030504040204" pitchFamily="50" charset="-128"/>
              <a:ea typeface="Meiryo UI" panose="020B0604030504040204" pitchFamily="50" charset="-128"/>
            </a:endParaRPr>
          </a:p>
          <a:p>
            <a:pPr algn="ctr"/>
            <a:r>
              <a:rPr lang="ja-JP" altLang="en-US" sz="800" dirty="0">
                <a:solidFill>
                  <a:schemeClr val="tx1"/>
                </a:solidFill>
                <a:latin typeface="Meiryo UI" panose="020B0604030504040204" pitchFamily="50" charset="-128"/>
                <a:ea typeface="Meiryo UI" panose="020B0604030504040204" pitchFamily="50" charset="-128"/>
              </a:rPr>
              <a:t>可決</a:t>
            </a:r>
            <a:endParaRPr lang="en-US" altLang="ja-JP" sz="800" dirty="0">
              <a:solidFill>
                <a:schemeClr val="tx1"/>
              </a:solidFill>
              <a:latin typeface="Meiryo UI" panose="020B0604030504040204" pitchFamily="50" charset="-128"/>
              <a:ea typeface="Meiryo UI" panose="020B0604030504040204" pitchFamily="50" charset="-128"/>
            </a:endParaRPr>
          </a:p>
          <a:p>
            <a:pPr algn="ctr"/>
            <a:r>
              <a:rPr lang="en-US" altLang="ja-JP" sz="800" dirty="0">
                <a:solidFill>
                  <a:schemeClr val="tx1"/>
                </a:solidFill>
                <a:latin typeface="Meiryo UI" panose="020B0604030504040204" pitchFamily="50" charset="-128"/>
                <a:ea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rPr>
              <a:t>大阪市会</a:t>
            </a:r>
            <a:r>
              <a:rPr lang="en-US" altLang="ja-JP" sz="800" dirty="0">
                <a:solidFill>
                  <a:schemeClr val="tx1"/>
                </a:solidFill>
                <a:latin typeface="Meiryo UI" panose="020B0604030504040204" pitchFamily="50" charset="-128"/>
                <a:ea typeface="Meiryo UI" panose="020B0604030504040204" pitchFamily="50" charset="-128"/>
              </a:rPr>
              <a:t>】</a:t>
            </a:r>
          </a:p>
        </p:txBody>
      </p:sp>
      <p:sp>
        <p:nvSpPr>
          <p:cNvPr id="32" name="大かっこ 31"/>
          <p:cNvSpPr/>
          <p:nvPr/>
        </p:nvSpPr>
        <p:spPr>
          <a:xfrm>
            <a:off x="5717593" y="5007178"/>
            <a:ext cx="541611" cy="63957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solidFill>
                  <a:schemeClr val="tx1"/>
                </a:solidFill>
                <a:latin typeface="Meiryo UI" panose="020B0604030504040204" pitchFamily="50" charset="-128"/>
                <a:ea typeface="Meiryo UI" panose="020B0604030504040204" pitchFamily="50" charset="-128"/>
              </a:rPr>
              <a:t>公設民営学校が関西圏の区域計画に</a:t>
            </a:r>
            <a:endParaRPr lang="en-US" altLang="ja-JP" sz="800" dirty="0">
              <a:solidFill>
                <a:schemeClr val="tx1"/>
              </a:solidFill>
              <a:latin typeface="Meiryo UI" panose="020B0604030504040204" pitchFamily="50" charset="-128"/>
              <a:ea typeface="Meiryo UI" panose="020B0604030504040204" pitchFamily="50" charset="-128"/>
            </a:endParaRPr>
          </a:p>
          <a:p>
            <a:pPr algn="ctr"/>
            <a:r>
              <a:rPr lang="ja-JP" altLang="en-US" sz="800" dirty="0">
                <a:solidFill>
                  <a:schemeClr val="tx1"/>
                </a:solidFill>
                <a:latin typeface="Meiryo UI" panose="020B0604030504040204" pitchFamily="50" charset="-128"/>
                <a:ea typeface="Meiryo UI" panose="020B0604030504040204" pitchFamily="50" charset="-128"/>
              </a:rPr>
              <a:t>認定</a:t>
            </a:r>
            <a:endParaRPr lang="en-US" altLang="ja-JP" sz="800" dirty="0">
              <a:solidFill>
                <a:schemeClr val="tx1"/>
              </a:solidFill>
              <a:latin typeface="Meiryo UI" panose="020B0604030504040204" pitchFamily="50" charset="-128"/>
              <a:ea typeface="Meiryo UI" panose="020B0604030504040204" pitchFamily="50" charset="-128"/>
            </a:endParaRPr>
          </a:p>
        </p:txBody>
      </p:sp>
      <p:sp>
        <p:nvSpPr>
          <p:cNvPr id="33" name="角丸四角形吹き出し 32"/>
          <p:cNvSpPr/>
          <p:nvPr/>
        </p:nvSpPr>
        <p:spPr>
          <a:xfrm>
            <a:off x="2287557" y="4134394"/>
            <a:ext cx="1024311" cy="418009"/>
          </a:xfrm>
          <a:prstGeom prst="wedgeRoundRectCallout">
            <a:avLst>
              <a:gd name="adj1" fmla="val 63268"/>
              <a:gd name="adj2" fmla="val -4339"/>
              <a:gd name="adj3" fmla="val 16667"/>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全国初</a:t>
            </a:r>
          </a:p>
        </p:txBody>
      </p:sp>
      <p:sp>
        <p:nvSpPr>
          <p:cNvPr id="36" name="大かっこ 35"/>
          <p:cNvSpPr/>
          <p:nvPr/>
        </p:nvSpPr>
        <p:spPr>
          <a:xfrm>
            <a:off x="6834049" y="4227925"/>
            <a:ext cx="492703" cy="68978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solidFill>
                  <a:schemeClr val="tx1"/>
                </a:solidFill>
                <a:latin typeface="Meiryo UI" panose="020B0604030504040204" pitchFamily="50" charset="-128"/>
                <a:ea typeface="Meiryo UI" panose="020B0604030504040204" pitchFamily="50" charset="-128"/>
              </a:rPr>
              <a:t>水都国際中学校・高等学校開校</a:t>
            </a:r>
            <a:endParaRPr lang="en-US" altLang="ja-JP" sz="800" dirty="0">
              <a:solidFill>
                <a:schemeClr val="tx1"/>
              </a:solidFill>
              <a:latin typeface="Meiryo UI" panose="020B0604030504040204" pitchFamily="50" charset="-128"/>
              <a:ea typeface="Meiryo UI" panose="020B0604030504040204" pitchFamily="50" charset="-128"/>
            </a:endParaRPr>
          </a:p>
        </p:txBody>
      </p:sp>
      <p:sp>
        <p:nvSpPr>
          <p:cNvPr id="37" name="大かっこ 36"/>
          <p:cNvSpPr/>
          <p:nvPr/>
        </p:nvSpPr>
        <p:spPr>
          <a:xfrm>
            <a:off x="7375661" y="4227926"/>
            <a:ext cx="525936" cy="68978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solidFill>
                  <a:schemeClr val="tx1"/>
                </a:solidFill>
                <a:latin typeface="Meiryo UI" panose="020B0604030504040204" pitchFamily="50" charset="-128"/>
                <a:ea typeface="Meiryo UI" panose="020B0604030504040204" pitchFamily="50" charset="-128"/>
              </a:rPr>
              <a:t>国際バカロレア認定校を取得</a:t>
            </a:r>
            <a:endParaRPr lang="en-US" altLang="ja-JP" sz="800" dirty="0">
              <a:solidFill>
                <a:schemeClr val="tx1"/>
              </a:solidFill>
              <a:latin typeface="Meiryo UI" panose="020B0604030504040204" pitchFamily="50" charset="-128"/>
              <a:ea typeface="Meiryo UI" panose="020B0604030504040204" pitchFamily="50" charset="-128"/>
            </a:endParaRPr>
          </a:p>
        </p:txBody>
      </p:sp>
      <p:sp>
        <p:nvSpPr>
          <p:cNvPr id="39" name="大かっこ 38"/>
          <p:cNvSpPr/>
          <p:nvPr/>
        </p:nvSpPr>
        <p:spPr>
          <a:xfrm>
            <a:off x="7375661" y="4976327"/>
            <a:ext cx="518694" cy="781788"/>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solidFill>
                  <a:schemeClr val="tx1"/>
                </a:solidFill>
                <a:latin typeface="Meiryo UI" panose="020B0604030504040204" pitchFamily="50" charset="-128"/>
                <a:ea typeface="Meiryo UI" panose="020B0604030504040204" pitchFamily="50" charset="-128"/>
              </a:rPr>
              <a:t>デュアルランゲージ</a:t>
            </a:r>
            <a:r>
              <a:rPr lang="en-US" altLang="ja-JP" sz="800" dirty="0">
                <a:solidFill>
                  <a:schemeClr val="tx1"/>
                </a:solidFill>
                <a:latin typeface="Meiryo UI" panose="020B0604030504040204" pitchFamily="50" charset="-128"/>
                <a:ea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rPr>
              <a:t>日本語</a:t>
            </a:r>
            <a:r>
              <a:rPr lang="en-US" altLang="ja-JP" sz="800" dirty="0">
                <a:solidFill>
                  <a:schemeClr val="tx1"/>
                </a:solidFill>
                <a:latin typeface="Meiryo UI" panose="020B0604030504040204" pitchFamily="50" charset="-128"/>
                <a:ea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rPr>
              <a:t>ディプロマプログラム</a:t>
            </a:r>
            <a:r>
              <a:rPr lang="en-US" altLang="ja-JP" sz="800" dirty="0">
                <a:solidFill>
                  <a:schemeClr val="tx1"/>
                </a:solidFill>
                <a:latin typeface="Meiryo UI" panose="020B0604030504040204" pitchFamily="50" charset="-128"/>
                <a:ea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rPr>
              <a:t>Ｄ</a:t>
            </a:r>
            <a:r>
              <a:rPr lang="en-US" altLang="ja-JP" sz="800" dirty="0">
                <a:solidFill>
                  <a:schemeClr val="tx1"/>
                </a:solidFill>
                <a:latin typeface="Meiryo UI" panose="020B0604030504040204" pitchFamily="50" charset="-128"/>
                <a:ea typeface="Meiryo UI" panose="020B0604030504040204" pitchFamily="50" charset="-128"/>
              </a:rPr>
              <a:t>P)</a:t>
            </a:r>
            <a:r>
              <a:rPr lang="ja-JP" altLang="en-US" sz="800" dirty="0">
                <a:solidFill>
                  <a:schemeClr val="tx1"/>
                </a:solidFill>
                <a:latin typeface="Meiryo UI" panose="020B0604030504040204" pitchFamily="50" charset="-128"/>
                <a:ea typeface="Meiryo UI" panose="020B0604030504040204" pitchFamily="50" charset="-128"/>
              </a:rPr>
              <a:t>授業を開始</a:t>
            </a:r>
            <a:endParaRPr lang="en-US" altLang="ja-JP" sz="800" dirty="0">
              <a:solidFill>
                <a:schemeClr val="tx1"/>
              </a:solidFill>
              <a:latin typeface="Meiryo UI" panose="020B0604030504040204" pitchFamily="50" charset="-128"/>
              <a:ea typeface="Meiryo UI" panose="020B0604030504040204" pitchFamily="50" charset="-128"/>
            </a:endParaRPr>
          </a:p>
        </p:txBody>
      </p:sp>
      <p:sp>
        <p:nvSpPr>
          <p:cNvPr id="40" name="フローチャート: 結合子 50"/>
          <p:cNvSpPr>
            <a:spLocks noChangeAspect="1"/>
          </p:cNvSpPr>
          <p:nvPr/>
        </p:nvSpPr>
        <p:spPr>
          <a:xfrm>
            <a:off x="7040044" y="3984502"/>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42" name="フローチャート: 結合子 50"/>
          <p:cNvSpPr>
            <a:spLocks noChangeAspect="1"/>
          </p:cNvSpPr>
          <p:nvPr/>
        </p:nvSpPr>
        <p:spPr>
          <a:xfrm>
            <a:off x="7614066" y="397588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43" name="フローチャート: 結合子 50"/>
          <p:cNvSpPr>
            <a:spLocks noChangeAspect="1"/>
          </p:cNvSpPr>
          <p:nvPr/>
        </p:nvSpPr>
        <p:spPr>
          <a:xfrm>
            <a:off x="1061503" y="109720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44" name="フローチャート: 結合子 50"/>
          <p:cNvSpPr>
            <a:spLocks noChangeAspect="1"/>
          </p:cNvSpPr>
          <p:nvPr/>
        </p:nvSpPr>
        <p:spPr>
          <a:xfrm>
            <a:off x="2128303" y="109720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47" name="フローチャート: 結合子 50"/>
          <p:cNvSpPr>
            <a:spLocks noChangeAspect="1"/>
          </p:cNvSpPr>
          <p:nvPr/>
        </p:nvSpPr>
        <p:spPr>
          <a:xfrm>
            <a:off x="2674403" y="109720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50" name="フローチャート: 結合子 50"/>
          <p:cNvSpPr>
            <a:spLocks noChangeAspect="1"/>
          </p:cNvSpPr>
          <p:nvPr/>
        </p:nvSpPr>
        <p:spPr>
          <a:xfrm>
            <a:off x="4312703" y="109720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52" name="フローチャート: 結合子 50"/>
          <p:cNvSpPr>
            <a:spLocks noChangeAspect="1"/>
          </p:cNvSpPr>
          <p:nvPr/>
        </p:nvSpPr>
        <p:spPr>
          <a:xfrm>
            <a:off x="8173503" y="109720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cxnSp>
        <p:nvCxnSpPr>
          <p:cNvPr id="45" name="直線コネクタ 44"/>
          <p:cNvCxnSpPr/>
          <p:nvPr/>
        </p:nvCxnSpPr>
        <p:spPr>
          <a:xfrm>
            <a:off x="145765" y="4796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7957894" y="793782"/>
            <a:ext cx="1031051" cy="261610"/>
          </a:xfrm>
          <a:prstGeom prst="rect">
            <a:avLst/>
          </a:prstGeom>
          <a:solidFill>
            <a:srgbClr val="9999FF"/>
          </a:solidFill>
          <a:ln>
            <a:solidFill>
              <a:srgbClr val="9999FF"/>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ja-JP" altLang="en-US" sz="1100" dirty="0">
                <a:latin typeface="Meiryo UI" panose="020B0604030504040204" pitchFamily="50" charset="-128"/>
                <a:ea typeface="Meiryo UI" panose="020B0604030504040204" pitchFamily="50" charset="-128"/>
              </a:rPr>
              <a:t>点</a:t>
            </a:r>
            <a:r>
              <a:rPr lang="ja-JP" altLang="en-US" sz="1100" dirty="0">
                <a:solidFill>
                  <a:schemeClr val="dk1"/>
                </a:solidFill>
                <a:latin typeface="Meiryo UI" panose="020B0604030504040204" pitchFamily="50" charset="-128"/>
                <a:ea typeface="Meiryo UI" panose="020B0604030504040204" pitchFamily="50" charset="-128"/>
              </a:rPr>
              <a:t>線</a:t>
            </a:r>
            <a:r>
              <a:rPr lang="ja-JP" altLang="en-US" sz="1100" b="1" dirty="0">
                <a:solidFill>
                  <a:schemeClr val="dk1"/>
                </a:solidFill>
                <a:ea typeface="Meiryo UI" panose="020B0604030504040204" pitchFamily="50" charset="-128"/>
              </a:rPr>
              <a:t>：</a:t>
            </a:r>
            <a:r>
              <a:rPr lang="ja-JP" altLang="en-US" sz="1100" dirty="0">
                <a:solidFill>
                  <a:schemeClr val="dk1"/>
                </a:solidFill>
                <a:latin typeface="Meiryo UI" panose="020B0604030504040204" pitchFamily="50" charset="-128"/>
                <a:ea typeface="Meiryo UI" panose="020B0604030504040204" pitchFamily="50" charset="-128"/>
              </a:rPr>
              <a:t>未実施</a:t>
            </a:r>
          </a:p>
        </p:txBody>
      </p:sp>
      <p:sp>
        <p:nvSpPr>
          <p:cNvPr id="48" name="角丸四角形 47"/>
          <p:cNvSpPr/>
          <p:nvPr/>
        </p:nvSpPr>
        <p:spPr>
          <a:xfrm>
            <a:off x="4788252" y="107291"/>
            <a:ext cx="3358221" cy="366911"/>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en-US" altLang="ja-JP" sz="1660" b="1" dirty="0">
                <a:latin typeface="Meiryo UI" panose="020B0604030504040204" pitchFamily="50" charset="-128"/>
                <a:ea typeface="Meiryo UI" panose="020B0604030504040204" pitchFamily="50" charset="-128"/>
              </a:rPr>
              <a:t>(2)</a:t>
            </a:r>
            <a:r>
              <a:rPr lang="ja-JP" altLang="en-US" sz="1660" b="1" dirty="0">
                <a:latin typeface="Meiryo UI" panose="020B0604030504040204" pitchFamily="50" charset="-128"/>
                <a:ea typeface="Meiryo UI" panose="020B0604030504040204" pitchFamily="50" charset="-128"/>
              </a:rPr>
              <a:t> 子どもの学力向上</a:t>
            </a:r>
          </a:p>
        </p:txBody>
      </p:sp>
      <p:sp>
        <p:nvSpPr>
          <p:cNvPr id="4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120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9821820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508000" y="847724"/>
            <a:ext cx="8115300" cy="458924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100013" lvl="0" indent="-100013">
              <a:defRPr/>
            </a:pPr>
            <a:r>
              <a:rPr lang="ja-JP" altLang="en-US" sz="1600" b="1"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小・中学校等については、全国学力・学習状況調査において、</a:t>
            </a:r>
            <a:r>
              <a:rPr lang="en-US" altLang="ja-JP" sz="1600" dirty="0">
                <a:solidFill>
                  <a:schemeClr val="tx1"/>
                </a:solidFill>
                <a:latin typeface="Meiryo UI" panose="020B0604030504040204" pitchFamily="50" charset="-128"/>
                <a:ea typeface="Meiryo UI" panose="020B0604030504040204" pitchFamily="50" charset="-128"/>
              </a:rPr>
              <a:t>2007</a:t>
            </a:r>
            <a:r>
              <a:rPr lang="ja-JP" altLang="en-US" sz="1600" dirty="0">
                <a:solidFill>
                  <a:schemeClr val="tx1"/>
                </a:solidFill>
                <a:latin typeface="Meiryo UI" panose="020B0604030504040204" pitchFamily="50" charset="-128"/>
                <a:ea typeface="Meiryo UI" panose="020B0604030504040204" pitchFamily="50" charset="-128"/>
              </a:rPr>
              <a:t>年度の実施当初に比べ</a:t>
            </a:r>
            <a:r>
              <a:rPr lang="ja-JP" altLang="en-US" sz="1600" b="1" dirty="0">
                <a:solidFill>
                  <a:schemeClr val="tx1"/>
                </a:solidFill>
                <a:latin typeface="Meiryo UI" panose="020B0604030504040204" pitchFamily="50" charset="-128"/>
                <a:ea typeface="Meiryo UI" panose="020B0604030504040204" pitchFamily="50" charset="-128"/>
              </a:rPr>
              <a:t>小・中学校ともに全国水準に近づいている。国語力の課題はあるものの、算数・数学についてはほぼ全国水準</a:t>
            </a:r>
            <a:r>
              <a:rPr lang="ja-JP" altLang="en-US" sz="1600" dirty="0">
                <a:solidFill>
                  <a:schemeClr val="tx1"/>
                </a:solidFill>
                <a:latin typeface="Meiryo UI" panose="020B0604030504040204" pitchFamily="50" charset="-128"/>
                <a:ea typeface="Meiryo UI" panose="020B0604030504040204" pitchFamily="50" charset="-128"/>
              </a:rPr>
              <a:t>となっている。</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b="1" dirty="0">
              <a:solidFill>
                <a:schemeClr val="tx1"/>
              </a:solidFill>
              <a:latin typeface="Meiryo UI" panose="020B0604030504040204" pitchFamily="50" charset="-128"/>
              <a:ea typeface="Meiryo UI" panose="020B0604030504040204" pitchFamily="50" charset="-128"/>
            </a:endParaRPr>
          </a:p>
          <a:p>
            <a:pPr marL="85725" lvl="0" indent="-85725">
              <a:defRPr/>
            </a:pPr>
            <a:r>
              <a:rPr lang="ja-JP" altLang="en-US" sz="1600" dirty="0">
                <a:solidFill>
                  <a:schemeClr val="tx1"/>
                </a:solidFill>
                <a:latin typeface="Meiryo UI" panose="020B0604030504040204" pitchFamily="50" charset="-128"/>
                <a:ea typeface="Meiryo UI" panose="020B0604030504040204" pitchFamily="50" charset="-128"/>
              </a:rPr>
              <a:t>○大阪市において、中学卒業段階で</a:t>
            </a:r>
            <a:r>
              <a:rPr lang="en-US" altLang="ja-JP" sz="1600" dirty="0">
                <a:solidFill>
                  <a:schemeClr val="tx1"/>
                </a:solidFill>
                <a:latin typeface="Meiryo UI" panose="020B0604030504040204" pitchFamily="50" charset="-128"/>
                <a:ea typeface="Meiryo UI" panose="020B0604030504040204" pitchFamily="50" charset="-128"/>
              </a:rPr>
              <a:t>CEFR A1</a:t>
            </a:r>
            <a:r>
              <a:rPr lang="ja-JP" altLang="en-US" sz="1600" dirty="0">
                <a:solidFill>
                  <a:schemeClr val="tx1"/>
                </a:solidFill>
                <a:latin typeface="Meiryo UI" panose="020B0604030504040204" pitchFamily="50" charset="-128"/>
                <a:ea typeface="Meiryo UI" panose="020B0604030504040204" pitchFamily="50" charset="-128"/>
              </a:rPr>
              <a:t>レベル</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英検３級</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相当以上の英語力を有する中学３年生の割合。</a:t>
            </a:r>
          </a:p>
          <a:p>
            <a:pPr marL="85725" lvl="0" indent="-85725">
              <a:defRPr/>
            </a:pPr>
            <a:r>
              <a:rPr lang="ja-JP" altLang="en-US" sz="1600" dirty="0">
                <a:solidFill>
                  <a:schemeClr val="tx1"/>
                </a:solidFill>
                <a:latin typeface="Meiryo UI" panose="020B0604030504040204" pitchFamily="50" charset="-128"/>
                <a:ea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rPr>
              <a:t>2022</a:t>
            </a:r>
            <a:r>
              <a:rPr lang="ja-JP" altLang="en-US" sz="1600" dirty="0">
                <a:solidFill>
                  <a:schemeClr val="tx1"/>
                </a:solidFill>
                <a:latin typeface="Meiryo UI" panose="020B0604030504040204" pitchFamily="50" charset="-128"/>
                <a:ea typeface="Meiryo UI" panose="020B0604030504040204" pitchFamily="50" charset="-128"/>
              </a:rPr>
              <a:t>年度：</a:t>
            </a:r>
            <a:r>
              <a:rPr lang="en-US" altLang="ja-JP" sz="1600" dirty="0">
                <a:solidFill>
                  <a:schemeClr val="tx1"/>
                </a:solidFill>
                <a:latin typeface="Meiryo UI" panose="020B0604030504040204" pitchFamily="50" charset="-128"/>
                <a:ea typeface="Meiryo UI" panose="020B0604030504040204" pitchFamily="50" charset="-128"/>
              </a:rPr>
              <a:t>55.8</a:t>
            </a:r>
            <a:r>
              <a:rPr lang="ja-JP" altLang="en-US" sz="1600" dirty="0">
                <a:solidFill>
                  <a:schemeClr val="tx1"/>
                </a:solidFill>
                <a:latin typeface="Meiryo UI" panose="020B0604030504040204" pitchFamily="50" charset="-128"/>
                <a:ea typeface="Meiryo UI" panose="020B0604030504040204" pitchFamily="50" charset="-128"/>
              </a:rPr>
              <a:t>％（国の目標指標：</a:t>
            </a:r>
            <a:r>
              <a:rPr lang="en-US" altLang="ja-JP" sz="1600" dirty="0">
                <a:solidFill>
                  <a:schemeClr val="tx1"/>
                </a:solidFill>
                <a:latin typeface="Meiryo UI" panose="020B0604030504040204" pitchFamily="50" charset="-128"/>
                <a:ea typeface="Meiryo UI" panose="020B0604030504040204" pitchFamily="50" charset="-128"/>
              </a:rPr>
              <a:t>50</a:t>
            </a:r>
            <a:r>
              <a:rPr lang="ja-JP" altLang="en-US" sz="1600" dirty="0">
                <a:solidFill>
                  <a:schemeClr val="tx1"/>
                </a:solidFill>
                <a:latin typeface="Meiryo UI" panose="020B0604030504040204" pitchFamily="50" charset="-128"/>
                <a:ea typeface="Meiryo UI" panose="020B0604030504040204" pitchFamily="50" charset="-128"/>
              </a:rPr>
              <a:t>％）</a:t>
            </a:r>
            <a:endParaRPr lang="en-US" altLang="ja-JP" sz="1600" dirty="0">
              <a:solidFill>
                <a:schemeClr val="tx1"/>
              </a:solidFill>
              <a:latin typeface="Meiryo UI" panose="020B0604030504040204" pitchFamily="50" charset="-128"/>
              <a:ea typeface="Meiryo UI" panose="020B0604030504040204" pitchFamily="50" charset="-128"/>
            </a:endParaRPr>
          </a:p>
          <a:p>
            <a:pPr marL="85725" lvl="0" indent="-85725">
              <a:defRPr/>
            </a:pPr>
            <a:endParaRPr lang="ja-JP" altLang="en-US" sz="16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kern="1200" cap="none" spc="0" normalizeH="0" noProof="0" dirty="0">
                <a:ln>
                  <a:noFill/>
                </a:ln>
                <a:solidFill>
                  <a:schemeClr val="tx1"/>
                </a:solidFill>
                <a:effectLst/>
                <a:uLnTx/>
                <a:uFillTx/>
                <a:latin typeface="Meiryo UI" panose="020B0604030504040204" pitchFamily="50" charset="-128"/>
                <a:ea typeface="Meiryo UI" panose="020B0604030504040204" pitchFamily="50" charset="-128"/>
                <a:cs typeface="+mn-cs"/>
              </a:rPr>
              <a:t>〇また、</a:t>
            </a:r>
            <a:r>
              <a:rPr kumimoji="1" lang="ja-JP" altLang="en-US" sz="1600" b="1" i="0" u="none" kern="1200" cap="none" spc="0" normalizeH="0" noProof="0" dirty="0">
                <a:ln>
                  <a:noFill/>
                </a:ln>
                <a:solidFill>
                  <a:schemeClr val="tx1"/>
                </a:solidFill>
                <a:effectLst/>
                <a:uLnTx/>
                <a:uFillTx/>
                <a:latin typeface="Meiryo UI" panose="020B0604030504040204" pitchFamily="50" charset="-128"/>
                <a:ea typeface="Meiryo UI" panose="020B0604030504040204" pitchFamily="50" charset="-128"/>
                <a:cs typeface="+mn-cs"/>
              </a:rPr>
              <a:t>グローバルリーダーズハイスクールの設置や英語教育の充実</a:t>
            </a:r>
            <a:r>
              <a:rPr kumimoji="1" lang="ja-JP" altLang="en-US" sz="1600" b="0" i="0" u="none" kern="1200" cap="none" spc="0" normalizeH="0" noProof="0" dirty="0">
                <a:ln>
                  <a:noFill/>
                </a:ln>
                <a:solidFill>
                  <a:schemeClr val="tx1"/>
                </a:solidFill>
                <a:effectLst/>
                <a:uLnTx/>
                <a:uFillTx/>
                <a:latin typeface="Meiryo UI" panose="020B0604030504040204" pitchFamily="50" charset="-128"/>
                <a:ea typeface="Meiryo UI" panose="020B0604030504040204" pitchFamily="50" charset="-128"/>
                <a:cs typeface="+mn-cs"/>
              </a:rPr>
              <a:t>にも取り組み、</a:t>
            </a:r>
            <a:r>
              <a:rPr kumimoji="1" lang="ja-JP" altLang="en-US" sz="1600" b="1" i="0" u="none" kern="1200" cap="none" spc="0" normalizeH="0" noProof="0" dirty="0">
                <a:ln>
                  <a:noFill/>
                </a:ln>
                <a:solidFill>
                  <a:schemeClr val="tx1"/>
                </a:solidFill>
                <a:effectLst/>
                <a:uLnTx/>
                <a:uFillTx/>
                <a:latin typeface="Meiryo UI" panose="020B0604030504040204" pitchFamily="50" charset="-128"/>
                <a:ea typeface="Meiryo UI" panose="020B0604030504040204" pitchFamily="50" charset="-128"/>
                <a:cs typeface="+mn-cs"/>
              </a:rPr>
              <a:t>英語力は</a:t>
            </a:r>
            <a:endParaRPr kumimoji="1" lang="en-US" altLang="ja-JP" sz="1600" b="1" i="0" u="none" kern="1200" cap="none" spc="0" normalizeH="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dirty="0">
                <a:solidFill>
                  <a:schemeClr val="tx1"/>
                </a:solidFill>
                <a:latin typeface="Meiryo UI" panose="020B0604030504040204" pitchFamily="50" charset="-128"/>
                <a:ea typeface="Meiryo UI" panose="020B0604030504040204" pitchFamily="50" charset="-128"/>
              </a:rPr>
              <a:t> </a:t>
            </a:r>
            <a:r>
              <a:rPr kumimoji="1" lang="ja-JP" altLang="en-US" sz="1600" b="1" i="0" u="none" kern="1200" cap="none" spc="0" normalizeH="0" noProof="0" dirty="0">
                <a:ln>
                  <a:noFill/>
                </a:ln>
                <a:solidFill>
                  <a:schemeClr val="tx1"/>
                </a:solidFill>
                <a:effectLst/>
                <a:uLnTx/>
                <a:uFillTx/>
                <a:latin typeface="Meiryo UI" panose="020B0604030504040204" pitchFamily="50" charset="-128"/>
                <a:ea typeface="Meiryo UI" panose="020B0604030504040204" pitchFamily="50" charset="-128"/>
                <a:cs typeface="+mn-cs"/>
              </a:rPr>
              <a:t>全国水準まで上昇</a:t>
            </a:r>
            <a:r>
              <a:rPr kumimoji="1" lang="ja-JP" altLang="en-US" sz="1600" b="0" i="0" u="none" kern="1200" cap="none" spc="0" normalizeH="0" noProof="0" dirty="0">
                <a:ln>
                  <a:noFill/>
                </a:ln>
                <a:solidFill>
                  <a:schemeClr val="tx1"/>
                </a:solidFill>
                <a:effectLst/>
                <a:uLnTx/>
                <a:uFillTx/>
                <a:latin typeface="Meiryo UI" panose="020B0604030504040204" pitchFamily="50" charset="-128"/>
                <a:ea typeface="Meiryo UI" panose="020B0604030504040204" pitchFamily="50" charset="-128"/>
                <a:cs typeface="+mn-cs"/>
              </a:rPr>
              <a:t>するなど、</a:t>
            </a:r>
            <a:r>
              <a:rPr kumimoji="1" lang="ja-JP" altLang="en-US" sz="1600" b="1" i="0" u="none" kern="1200" cap="none" spc="0" normalizeH="0" noProof="0" dirty="0">
                <a:ln>
                  <a:noFill/>
                </a:ln>
                <a:solidFill>
                  <a:schemeClr val="tx1"/>
                </a:solidFill>
                <a:effectLst/>
                <a:uLnTx/>
                <a:uFillTx/>
                <a:latin typeface="Meiryo UI" panose="020B0604030504040204" pitchFamily="50" charset="-128"/>
                <a:ea typeface="Meiryo UI" panose="020B0604030504040204" pitchFamily="50" charset="-128"/>
                <a:cs typeface="+mn-cs"/>
              </a:rPr>
              <a:t>次代を担う人材づくり</a:t>
            </a:r>
            <a:r>
              <a:rPr kumimoji="1" lang="ja-JP" altLang="en-US" sz="1600" b="0" i="0" u="none" kern="1200" cap="none" spc="0" normalizeH="0" noProof="0" dirty="0">
                <a:ln>
                  <a:noFill/>
                </a:ln>
                <a:solidFill>
                  <a:schemeClr val="tx1"/>
                </a:solidFill>
                <a:effectLst/>
                <a:uLnTx/>
                <a:uFillTx/>
                <a:latin typeface="Meiryo UI" panose="020B0604030504040204" pitchFamily="50" charset="-128"/>
                <a:ea typeface="Meiryo UI" panose="020B0604030504040204" pitchFamily="50" charset="-128"/>
                <a:cs typeface="+mn-cs"/>
              </a:rPr>
              <a:t>も進んでいる。</a:t>
            </a:r>
            <a:endParaRPr kumimoji="1" lang="en-US" altLang="ja-JP" sz="1600" b="0" i="0" u="none" kern="1200" cap="none" spc="0" normalizeH="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dirty="0">
              <a:solidFill>
                <a:schemeClr val="tx1"/>
              </a:solidFill>
              <a:latin typeface="Meiryo UI" panose="020B0604030504040204" pitchFamily="50" charset="-128"/>
              <a:ea typeface="Meiryo UI" panose="020B0604030504040204" pitchFamily="50" charset="-128"/>
            </a:endParaRPr>
          </a:p>
          <a:p>
            <a:pPr marL="71438" lvl="0" indent="-71438">
              <a:defRPr/>
            </a:pPr>
            <a:r>
              <a:rPr lang="ja-JP" altLang="en-US" sz="1600" dirty="0">
                <a:solidFill>
                  <a:schemeClr val="tx1"/>
                </a:solidFill>
                <a:latin typeface="Meiryo UI" panose="020B0604030504040204" pitchFamily="50" charset="-128"/>
                <a:ea typeface="Meiryo UI" panose="020B0604030504040204" pitchFamily="50" charset="-128"/>
              </a:rPr>
              <a:t>〇</a:t>
            </a:r>
            <a:r>
              <a:rPr lang="ja-JP" altLang="en-US" sz="1600" b="1" dirty="0">
                <a:solidFill>
                  <a:schemeClr val="tx1"/>
                </a:solidFill>
                <a:latin typeface="Meiryo UI" panose="020B0604030504040204" pitchFamily="50" charset="-128"/>
                <a:ea typeface="Meiryo UI" panose="020B0604030504040204" pitchFamily="50" charset="-128"/>
              </a:rPr>
              <a:t>私学無償化を全国に先駆けて</a:t>
            </a:r>
            <a:r>
              <a:rPr lang="ja-JP" altLang="en-US" sz="1600" dirty="0">
                <a:solidFill>
                  <a:schemeClr val="tx1"/>
                </a:solidFill>
                <a:latin typeface="Meiryo UI" panose="020B0604030504040204" pitchFamily="50" charset="-128"/>
                <a:ea typeface="Meiryo UI" panose="020B0604030504040204" pitchFamily="50" charset="-128"/>
              </a:rPr>
              <a:t>実施。固定されていた公私比率については、公私間で生徒流動化が実現した。</a:t>
            </a:r>
            <a:endParaRPr lang="en-US" altLang="ja-JP" sz="1600" dirty="0">
              <a:solidFill>
                <a:schemeClr val="tx1"/>
              </a:solidFill>
              <a:latin typeface="Meiryo UI" panose="020B0604030504040204" pitchFamily="50" charset="-128"/>
              <a:ea typeface="Meiryo UI" panose="020B0604030504040204" pitchFamily="50" charset="-128"/>
            </a:endParaRPr>
          </a:p>
          <a:p>
            <a:pPr lvl="0">
              <a:defRPr/>
            </a:pPr>
            <a:endParaRPr lang="en-US" altLang="ja-JP" sz="1600" dirty="0">
              <a:solidFill>
                <a:schemeClr val="tx1"/>
              </a:solidFill>
              <a:latin typeface="Meiryo UI" panose="020B0604030504040204" pitchFamily="50" charset="-128"/>
              <a:ea typeface="Meiryo UI" panose="020B0604030504040204" pitchFamily="50" charset="-128"/>
            </a:endParaRPr>
          </a:p>
          <a:p>
            <a:pPr marL="71438" indent="-71438">
              <a:defRPr/>
            </a:pPr>
            <a:r>
              <a:rPr lang="ja-JP" altLang="en-US" sz="1600" b="1" dirty="0">
                <a:solidFill>
                  <a:schemeClr val="tx1"/>
                </a:solidFill>
                <a:latin typeface="Meiryo UI" panose="020B0604030504040204" pitchFamily="50" charset="-128"/>
                <a:ea typeface="Meiryo UI" panose="020B0604030504040204" pitchFamily="50" charset="-128"/>
              </a:rPr>
              <a:t>○支援教育の充実</a:t>
            </a:r>
            <a:r>
              <a:rPr lang="ja-JP" altLang="en-US" sz="1600" dirty="0">
                <a:solidFill>
                  <a:schemeClr val="tx1"/>
                </a:solidFill>
                <a:latin typeface="Meiryo UI" panose="020B0604030504040204" pitchFamily="50" charset="-128"/>
                <a:ea typeface="Meiryo UI" panose="020B0604030504040204" pitchFamily="50" charset="-128"/>
              </a:rPr>
              <a:t>については、新たな支援学校の整備や就労を通じた社会的自立支援等教育環境の充実にも取り組んでいる。</a:t>
            </a:r>
            <a:endParaRPr lang="en-US" altLang="ja-JP" sz="16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kern="1200" cap="none" spc="0" normalizeH="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sngStrike" kern="1200" cap="none" spc="0" normalizeH="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cxnSp>
        <p:nvCxnSpPr>
          <p:cNvPr id="4" name="直線コネクタ 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70457" y="266053"/>
            <a:ext cx="636744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６　改革の成果</a:t>
            </a:r>
            <a:r>
              <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（現時点の到達点・今後の取組の方向性）</a:t>
            </a:r>
            <a:r>
              <a:rPr kumimoji="1" lang="ja-JP" altLang="en-US"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a:t>
            </a:r>
          </a:p>
        </p:txBody>
      </p:sp>
      <p:sp>
        <p:nvSpPr>
          <p:cNvPr id="22" name="正方形/長方形 21"/>
          <p:cNvSpPr/>
          <p:nvPr/>
        </p:nvSpPr>
        <p:spPr>
          <a:xfrm>
            <a:off x="508000" y="847725"/>
            <a:ext cx="952500"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成果</a:t>
            </a:r>
          </a:p>
        </p:txBody>
      </p:sp>
      <p:sp>
        <p:nvSpPr>
          <p:cNvPr id="8" name="下矢印 7"/>
          <p:cNvSpPr/>
          <p:nvPr/>
        </p:nvSpPr>
        <p:spPr>
          <a:xfrm>
            <a:off x="4089400" y="5546720"/>
            <a:ext cx="927100" cy="3372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 name="テキスト ボックス 9"/>
          <p:cNvSpPr txBox="1"/>
          <p:nvPr/>
        </p:nvSpPr>
        <p:spPr>
          <a:xfrm>
            <a:off x="365254" y="5870564"/>
            <a:ext cx="8244893" cy="1200329"/>
          </a:xfrm>
          <a:prstGeom prst="rect">
            <a:avLst/>
          </a:prstGeom>
          <a:noFill/>
        </p:spPr>
        <p:txBody>
          <a:bodyPr wrap="square" rtlCol="0">
            <a:spAutoFit/>
          </a:bodyPr>
          <a:lstStyle/>
          <a:p>
            <a:pPr lvl="0" algn="ctr">
              <a:defRPr/>
            </a:pPr>
            <a:r>
              <a:rPr lang="ja-JP" altLang="en-US" b="1" dirty="0">
                <a:latin typeface="Meiryo UI" panose="020B0604030504040204" pitchFamily="50" charset="-128"/>
                <a:ea typeface="Meiryo UI" panose="020B0604030504040204" pitchFamily="50" charset="-128"/>
              </a:rPr>
              <a:t>引き続き、学校のみならず、保護者や地域、企業をはじめとする多様な主体とともに、</a:t>
            </a:r>
          </a:p>
          <a:p>
            <a:pPr lvl="0" algn="ctr">
              <a:defRPr/>
            </a:pPr>
            <a:r>
              <a:rPr lang="ja-JP" altLang="en-US" b="1" dirty="0">
                <a:latin typeface="Meiryo UI" panose="020B0604030504040204" pitchFamily="50" charset="-128"/>
                <a:ea typeface="Meiryo UI" panose="020B0604030504040204" pitchFamily="50" charset="-128"/>
              </a:rPr>
              <a:t>大阪で教育力の向上に全力で取り組んでいく。</a:t>
            </a:r>
          </a:p>
          <a:p>
            <a:pPr lvl="0" algn="ctr">
              <a:defRPr/>
            </a:pPr>
            <a:endParaRPr lang="ja-JP" altLang="en-US" b="1"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183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180845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693187" y="2977343"/>
            <a:ext cx="5757626" cy="562359"/>
          </a:xfrm>
          <a:prstGeom prst="rect">
            <a:avLst/>
          </a:prstGeom>
          <a:noFill/>
        </p:spPr>
        <p:txBody>
          <a:bodyPr wrap="square" lIns="27000" tIns="27000" rIns="27000" bIns="27000" rtlCol="0" anchor="ctr" anchorCtr="0">
            <a:spAutoFit/>
          </a:bodyPr>
          <a:lstStyle/>
          <a:p>
            <a:pPr algn="ctr"/>
            <a:r>
              <a:rPr lang="ja-JP" altLang="en-US" sz="3300" dirty="0">
                <a:latin typeface="Meiryo UI" panose="020B0604030504040204" pitchFamily="50" charset="-128"/>
                <a:ea typeface="Meiryo UI" panose="020B0604030504040204" pitchFamily="50" charset="-128"/>
              </a:rPr>
              <a:t>３（３）子どものセーフティネット</a:t>
            </a:r>
            <a:endParaRPr lang="en-US" altLang="ja-JP" sz="3300" dirty="0">
              <a:latin typeface="Meiryo UI" panose="020B0604030504040204" pitchFamily="50" charset="-128"/>
              <a:ea typeface="Meiryo UI" panose="020B0604030504040204" pitchFamily="50" charset="-128"/>
            </a:endParaRPr>
          </a:p>
        </p:txBody>
      </p:sp>
      <p:sp>
        <p:nvSpPr>
          <p:cNvPr id="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184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2383562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7759" y="255539"/>
            <a:ext cx="1210588"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１．総論</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65541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角丸四角形 4"/>
          <p:cNvSpPr/>
          <p:nvPr/>
        </p:nvSpPr>
        <p:spPr>
          <a:xfrm>
            <a:off x="414435" y="708787"/>
            <a:ext cx="8551765" cy="1442640"/>
          </a:xfrm>
          <a:prstGeom prst="roundRect">
            <a:avLst>
              <a:gd name="adj" fmla="val 1204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533812" y="908034"/>
            <a:ext cx="8339732" cy="1246495"/>
          </a:xfrm>
          <a:prstGeom prst="rect">
            <a:avLst/>
          </a:prstGeom>
          <a:noFill/>
        </p:spPr>
        <p:txBody>
          <a:bodyPr wrap="square" rtlCol="0">
            <a:spAutoFit/>
          </a:bodyPr>
          <a:lstStyle/>
          <a:p>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2012</a:t>
            </a:r>
            <a:r>
              <a:rPr lang="ja-JP" altLang="en-US" sz="1500" dirty="0">
                <a:latin typeface="Meiryo UI" panose="020B0604030504040204" pitchFamily="50" charset="-128"/>
                <a:ea typeface="Meiryo UI" panose="020B0604030504040204" pitchFamily="50" charset="-128"/>
              </a:rPr>
              <a:t>年に我が国の子どもの貧困率は過去最高（</a:t>
            </a:r>
            <a:r>
              <a:rPr lang="en-US" altLang="ja-JP" sz="1500" dirty="0">
                <a:latin typeface="Meiryo UI" panose="020B0604030504040204" pitchFamily="50" charset="-128"/>
                <a:ea typeface="Meiryo UI" panose="020B0604030504040204" pitchFamily="50" charset="-128"/>
              </a:rPr>
              <a:t>16.3</a:t>
            </a:r>
            <a:r>
              <a:rPr lang="ja-JP" altLang="en-US" sz="1500" dirty="0">
                <a:latin typeface="Meiryo UI" panose="020B0604030504040204" pitchFamily="50" charset="-128"/>
                <a:ea typeface="Meiryo UI" panose="020B0604030504040204" pitchFamily="50" charset="-128"/>
              </a:rPr>
              <a:t>％）になった。</a:t>
            </a:r>
            <a:r>
              <a:rPr lang="en-US" altLang="ja-JP" sz="1500" dirty="0">
                <a:latin typeface="Meiryo UI" panose="020B0604030504040204" pitchFamily="50" charset="-128"/>
                <a:ea typeface="Meiryo UI" panose="020B0604030504040204" pitchFamily="50" charset="-128"/>
              </a:rPr>
              <a:t>2016</a:t>
            </a:r>
            <a:r>
              <a:rPr lang="ja-JP" altLang="en-US" sz="1500" dirty="0">
                <a:latin typeface="Meiryo UI" panose="020B0604030504040204" pitchFamily="50" charset="-128"/>
                <a:ea typeface="Meiryo UI" panose="020B0604030504040204" pitchFamily="50" charset="-128"/>
              </a:rPr>
              <a:t>年に実施した子どもの生活に関する実態調査により、「世帯の経済状況が、子どもの生活や学習環境、学習理解度にも影響を与えていること」「若者で親になっている世帯の経済・生活状況の厳しさ」「ひとり親世帯の経済・生活状況の厳しさ」などの課題が明らかになった。また、大阪では、児童虐待の相談件数が全国的にみて高い水準にある。</a:t>
            </a:r>
            <a:r>
              <a:rPr lang="en-US" altLang="ja-JP" sz="1500" dirty="0">
                <a:latin typeface="Meiryo UI" panose="020B0604030504040204" pitchFamily="50" charset="-128"/>
                <a:ea typeface="Meiryo UI" panose="020B0604030504040204" pitchFamily="50" charset="-128"/>
              </a:rPr>
              <a:t>2021</a:t>
            </a:r>
            <a:r>
              <a:rPr lang="ja-JP" altLang="en-US" sz="1500" dirty="0">
                <a:latin typeface="Meiryo UI" panose="020B0604030504040204" pitchFamily="50" charset="-128"/>
                <a:ea typeface="Meiryo UI" panose="020B0604030504040204" pitchFamily="50" charset="-128"/>
              </a:rPr>
              <a:t>年に実施した家庭生活と学校生活に関する調査によりヤングケアラーの存在も明らかになった。</a:t>
            </a:r>
            <a:endParaRPr lang="en-US" altLang="ja-JP" sz="1500" dirty="0">
              <a:latin typeface="Meiryo UI" panose="020B0604030504040204" pitchFamily="50" charset="-128"/>
              <a:ea typeface="Meiryo UI" panose="020B0604030504040204" pitchFamily="50" charset="-128"/>
            </a:endParaRPr>
          </a:p>
        </p:txBody>
      </p:sp>
      <p:sp>
        <p:nvSpPr>
          <p:cNvPr id="7" name="角丸四角形 6"/>
          <p:cNvSpPr/>
          <p:nvPr/>
        </p:nvSpPr>
        <p:spPr>
          <a:xfrm>
            <a:off x="414435" y="689115"/>
            <a:ext cx="1864941" cy="2446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改革前の状況</a:t>
            </a:r>
          </a:p>
        </p:txBody>
      </p:sp>
      <p:sp>
        <p:nvSpPr>
          <p:cNvPr id="10" name="下矢印 9"/>
          <p:cNvSpPr/>
          <p:nvPr/>
        </p:nvSpPr>
        <p:spPr>
          <a:xfrm>
            <a:off x="4147930" y="2207819"/>
            <a:ext cx="848140" cy="3330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角丸四角形 11"/>
          <p:cNvSpPr/>
          <p:nvPr/>
        </p:nvSpPr>
        <p:spPr>
          <a:xfrm>
            <a:off x="442153" y="2572574"/>
            <a:ext cx="8524047" cy="2407108"/>
          </a:xfrm>
          <a:prstGeom prst="roundRect">
            <a:avLst>
              <a:gd name="adj" fmla="val 417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p:cNvSpPr txBox="1"/>
          <p:nvPr/>
        </p:nvSpPr>
        <p:spPr>
          <a:xfrm>
            <a:off x="520450" y="2809857"/>
            <a:ext cx="8339733" cy="2169825"/>
          </a:xfrm>
          <a:prstGeom prst="rect">
            <a:avLst/>
          </a:prstGeom>
          <a:noFill/>
        </p:spPr>
        <p:txBody>
          <a:bodyPr wrap="square" rtlCol="0">
            <a:spAutoFit/>
          </a:bodyPr>
          <a:lstStyle/>
          <a:p>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2016</a:t>
            </a:r>
            <a:r>
              <a:rPr lang="ja-JP" altLang="en-US" sz="1500" dirty="0">
                <a:latin typeface="Meiryo UI" panose="020B0604030504040204" pitchFamily="50" charset="-128"/>
                <a:ea typeface="Meiryo UI" panose="020B0604030504040204" pitchFamily="50" charset="-128"/>
              </a:rPr>
              <a:t>年度には、大阪府、大阪市のほか府内</a:t>
            </a:r>
            <a:r>
              <a:rPr lang="en-US" altLang="ja-JP" sz="1500" dirty="0">
                <a:latin typeface="Meiryo UI" panose="020B0604030504040204" pitchFamily="50" charset="-128"/>
                <a:ea typeface="Meiryo UI" panose="020B0604030504040204" pitchFamily="50" charset="-128"/>
              </a:rPr>
              <a:t>12</a:t>
            </a:r>
            <a:r>
              <a:rPr lang="ja-JP" altLang="en-US" sz="1500" dirty="0">
                <a:latin typeface="Meiryo UI" panose="020B0604030504040204" pitchFamily="50" charset="-128"/>
                <a:ea typeface="Meiryo UI" panose="020B0604030504040204" pitchFamily="50" charset="-128"/>
              </a:rPr>
              <a:t>自治体の共同実施により、大阪府内全域を網羅した「子どもの生活に関する実態調査」を実施した。本調査では、「世帯の経済状況が、子どもの生活や学習環境、学習理解度にも影響を与えていること」や「若者で親になっている世帯の経済・生活状況の厳しさ」、「ひとり親世帯の経済・生活状況の厳しさ」などの課題があらわれた結果となった。これらに対しては、子育て、教育、福祉、健康、就労、などの複合的な課題解決が必要となる。</a:t>
            </a:r>
            <a:endParaRPr lang="en-US" altLang="ja-JP" sz="1500"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　児童虐待相談対応件数の急増や後を絶たない重大な児童虐待事案等を踏まえ、児童虐待の未然防止・早期発見・早期対応にオール大阪で取り組むため、</a:t>
            </a:r>
            <a:r>
              <a:rPr lang="en-US" altLang="ja-JP" sz="1500" dirty="0">
                <a:latin typeface="Meiryo UI" panose="020B0604030504040204" pitchFamily="50" charset="-128"/>
                <a:ea typeface="Meiryo UI" panose="020B0604030504040204" pitchFamily="50" charset="-128"/>
              </a:rPr>
              <a:t>2019</a:t>
            </a:r>
            <a:r>
              <a:rPr lang="ja-JP" altLang="en-US" sz="1500" dirty="0">
                <a:latin typeface="Meiryo UI" panose="020B0604030504040204" pitchFamily="50" charset="-128"/>
                <a:ea typeface="Meiryo UI" panose="020B0604030504040204" pitchFamily="50" charset="-128"/>
              </a:rPr>
              <a:t>年度に大阪児童虐待防止推進会議を設置した。</a:t>
            </a:r>
            <a:endParaRPr lang="en-US" altLang="ja-JP" sz="1500"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　ヤングケアラー支援にあたっては、</a:t>
            </a:r>
            <a:r>
              <a:rPr lang="en-US" altLang="ja-JP" sz="1500" dirty="0">
                <a:latin typeface="Meiryo UI" panose="020B0604030504040204" pitchFamily="50" charset="-128"/>
                <a:ea typeface="Meiryo UI" panose="020B0604030504040204" pitchFamily="50" charset="-128"/>
              </a:rPr>
              <a:t>2021</a:t>
            </a:r>
            <a:r>
              <a:rPr lang="ja-JP" altLang="en-US" sz="1500" dirty="0">
                <a:latin typeface="Meiryo UI" panose="020B0604030504040204" pitchFamily="50" charset="-128"/>
                <a:ea typeface="Meiryo UI" panose="020B0604030504040204" pitchFamily="50" charset="-128"/>
              </a:rPr>
              <a:t>年に実態調査を実施するとともに、府内市町村間で関係課長会議を実施するなど情報共有や連携を図る。</a:t>
            </a:r>
            <a:endParaRPr lang="en-US" altLang="ja-JP" sz="1600" dirty="0">
              <a:latin typeface="Meiryo UI" panose="020B0604030504040204" pitchFamily="50" charset="-128"/>
              <a:ea typeface="Meiryo UI" panose="020B0604030504040204" pitchFamily="50" charset="-128"/>
            </a:endParaRPr>
          </a:p>
        </p:txBody>
      </p:sp>
      <p:sp>
        <p:nvSpPr>
          <p:cNvPr id="14" name="角丸四角形 13"/>
          <p:cNvSpPr/>
          <p:nvPr/>
        </p:nvSpPr>
        <p:spPr>
          <a:xfrm>
            <a:off x="442153" y="2569472"/>
            <a:ext cx="1864941" cy="2821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rPr>
              <a:t>取組内容・手法</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5" name="下矢印 14"/>
          <p:cNvSpPr/>
          <p:nvPr/>
        </p:nvSpPr>
        <p:spPr>
          <a:xfrm>
            <a:off x="4147930" y="5061862"/>
            <a:ext cx="848140" cy="3289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角丸四角形 20"/>
          <p:cNvSpPr/>
          <p:nvPr/>
        </p:nvSpPr>
        <p:spPr>
          <a:xfrm>
            <a:off x="414435" y="5429639"/>
            <a:ext cx="8551765" cy="123868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テキスト ボックス 21"/>
          <p:cNvSpPr txBox="1"/>
          <p:nvPr/>
        </p:nvSpPr>
        <p:spPr>
          <a:xfrm>
            <a:off x="442153" y="5637269"/>
            <a:ext cx="8597072" cy="1031051"/>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本調査の結果を踏まえた課題解決に向け、大阪府では</a:t>
            </a:r>
            <a:r>
              <a:rPr lang="en-US" altLang="ja-JP" sz="1500" dirty="0">
                <a:latin typeface="Meiryo UI" panose="020B0604030504040204" pitchFamily="50" charset="-128"/>
                <a:ea typeface="Meiryo UI" panose="020B0604030504040204" pitchFamily="50" charset="-128"/>
              </a:rPr>
              <a:t>2018</a:t>
            </a:r>
            <a:r>
              <a:rPr lang="ja-JP" altLang="en-US" sz="1500" dirty="0">
                <a:latin typeface="Meiryo UI" panose="020B0604030504040204" pitchFamily="50" charset="-128"/>
                <a:ea typeface="Meiryo UI" panose="020B0604030504040204" pitchFamily="50" charset="-128"/>
              </a:rPr>
              <a:t>年に子ども輝く未来基金を創設したほか、大阪</a:t>
            </a:r>
            <a:endParaRPr lang="en-US" altLang="ja-JP" sz="1500"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市では大阪市こどもサポートネットなどを実施するなど、本格的に施策・事業に取り組んだ。</a:t>
            </a:r>
            <a:endParaRPr lang="en-US" altLang="ja-JP" sz="1500"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　児童虐待対策については、府・大阪市・堺市と共同で</a:t>
            </a:r>
            <a:r>
              <a:rPr lang="en-US" altLang="ja-JP" sz="1500" dirty="0">
                <a:latin typeface="Meiryo UI" panose="020B0604030504040204" pitchFamily="50" charset="-128"/>
                <a:ea typeface="Meiryo UI" panose="020B0604030504040204" pitchFamily="50" charset="-128"/>
              </a:rPr>
              <a:t>SNS</a:t>
            </a:r>
            <a:r>
              <a:rPr lang="ja-JP" altLang="en-US" sz="1500" dirty="0">
                <a:latin typeface="Meiryo UI" panose="020B0604030504040204" pitchFamily="50" charset="-128"/>
                <a:ea typeface="Meiryo UI" panose="020B0604030504040204" pitchFamily="50" charset="-128"/>
              </a:rPr>
              <a:t>相談を実施するなど虐待防止の強化に取り組んだ。</a:t>
            </a:r>
            <a:endParaRPr lang="en-US" altLang="ja-JP" sz="1500"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　ヤングケアラーの実態調査により必要となる支援策を検討し、新たな支援策に取り組んだ。</a:t>
            </a:r>
          </a:p>
        </p:txBody>
      </p:sp>
      <p:sp>
        <p:nvSpPr>
          <p:cNvPr id="23" name="角丸四角形 22"/>
          <p:cNvSpPr/>
          <p:nvPr/>
        </p:nvSpPr>
        <p:spPr>
          <a:xfrm>
            <a:off x="419251" y="5423928"/>
            <a:ext cx="955372" cy="2529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成果</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185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671325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7759" y="255539"/>
            <a:ext cx="219002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２．改革前の状況</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65541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70457" y="655413"/>
            <a:ext cx="8767527" cy="830997"/>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我が国の子どもの貧困率は長期的な傾向としておおむね緩やかに上昇し、</a:t>
            </a:r>
            <a:r>
              <a:rPr lang="en-US" altLang="ja-JP" sz="1600" dirty="0">
                <a:latin typeface="Meiryo UI" panose="020B0604030504040204" pitchFamily="50" charset="-128"/>
                <a:ea typeface="Meiryo UI" panose="020B0604030504040204" pitchFamily="50" charset="-128"/>
              </a:rPr>
              <a:t>2012</a:t>
            </a:r>
            <a:r>
              <a:rPr lang="ja-JP" altLang="en-US" sz="1600" dirty="0">
                <a:latin typeface="Meiryo UI" panose="020B0604030504040204" pitchFamily="50" charset="-128"/>
                <a:ea typeface="Meiryo UI" panose="020B0604030504040204" pitchFamily="50" charset="-128"/>
              </a:rPr>
              <a:t>年には過去最高の</a:t>
            </a:r>
            <a:r>
              <a:rPr lang="en-US" altLang="ja-JP" sz="1600" dirty="0">
                <a:latin typeface="Meiryo UI" panose="020B0604030504040204" pitchFamily="50" charset="-128"/>
                <a:ea typeface="Meiryo UI" panose="020B0604030504040204" pitchFamily="50" charset="-128"/>
              </a:rPr>
              <a:t>16.3</a:t>
            </a:r>
            <a:r>
              <a:rPr lang="ja-JP" altLang="en-US" sz="1600" dirty="0">
                <a:latin typeface="Meiryo UI" panose="020B0604030504040204" pitchFamily="50" charset="-128"/>
                <a:ea typeface="Meiryo UI" panose="020B0604030504040204" pitchFamily="50" charset="-128"/>
              </a:rPr>
              <a:t>％となり、</a:t>
            </a:r>
            <a:r>
              <a:rPr lang="en-US" altLang="ja-JP" sz="1600" dirty="0">
                <a:latin typeface="Meiryo UI" panose="020B0604030504040204" pitchFamily="50" charset="-128"/>
                <a:ea typeface="Meiryo UI" panose="020B0604030504040204" pitchFamily="50" charset="-128"/>
              </a:rPr>
              <a:t>2018</a:t>
            </a:r>
            <a:r>
              <a:rPr lang="ja-JP" altLang="en-US" sz="1600" dirty="0">
                <a:latin typeface="Meiryo UI" panose="020B0604030504040204" pitchFamily="50" charset="-128"/>
                <a:ea typeface="Meiryo UI" panose="020B0604030504040204" pitchFamily="50" charset="-128"/>
              </a:rPr>
              <a:t>年には改善したものの</a:t>
            </a:r>
            <a:r>
              <a:rPr lang="en-US" altLang="ja-JP" sz="1600" dirty="0">
                <a:latin typeface="Meiryo UI" panose="020B0604030504040204" pitchFamily="50" charset="-128"/>
                <a:ea typeface="Meiryo UI" panose="020B0604030504040204" pitchFamily="50" charset="-128"/>
              </a:rPr>
              <a:t>13.5</a:t>
            </a:r>
            <a:r>
              <a:rPr lang="ja-JP" altLang="en-US" sz="1600" dirty="0">
                <a:latin typeface="Meiryo UI" panose="020B0604030504040204" pitchFamily="50" charset="-128"/>
                <a:ea typeface="Meiryo UI" panose="020B0604030504040204" pitchFamily="50" charset="-128"/>
              </a:rPr>
              <a:t>％と高い水準にあった。</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図</a:t>
            </a:r>
            <a:r>
              <a:rPr lang="en-US" altLang="ja-JP" sz="1600" dirty="0">
                <a:latin typeface="Meiryo UI" panose="020B0604030504040204" pitchFamily="50" charset="-128"/>
                <a:ea typeface="Meiryo UI" panose="020B0604030504040204" pitchFamily="50" charset="-128"/>
              </a:rPr>
              <a:t>)</a:t>
            </a:r>
          </a:p>
          <a:p>
            <a:endParaRPr lang="en-US" altLang="ja-JP" sz="16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4814054" y="1403280"/>
            <a:ext cx="3869083" cy="2123658"/>
          </a:xfrm>
          <a:prstGeom prst="rect">
            <a:avLst/>
          </a:prstGeom>
          <a:noFill/>
        </p:spPr>
        <p:txBody>
          <a:bodyPr wrap="square" rtlCol="0">
            <a:spAutoFit/>
          </a:bodyPr>
          <a:lstStyle/>
          <a:p>
            <a:endParaRPr lang="en-US" altLang="ja-JP" sz="6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「子どもの貧困率」とは、子ども全体に占める、等価可処分所得が貧困線に満たない子どもの割合をいう。</a:t>
            </a:r>
            <a:endParaRPr lang="en-US" altLang="ja-JP" sz="1200" dirty="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「子ども」とは、</a:t>
            </a:r>
            <a:r>
              <a:rPr lang="en-US" altLang="ja-JP" sz="1200" dirty="0">
                <a:latin typeface="Meiryo UI" panose="020B0604030504040204" pitchFamily="50" charset="-128"/>
                <a:ea typeface="Meiryo UI" panose="020B0604030504040204" pitchFamily="50" charset="-128"/>
              </a:rPr>
              <a:t>17</a:t>
            </a:r>
            <a:r>
              <a:rPr lang="ja-JP" altLang="en-US" sz="1200" dirty="0">
                <a:latin typeface="Meiryo UI" panose="020B0604030504040204" pitchFamily="50" charset="-128"/>
                <a:ea typeface="Meiryo UI" panose="020B0604030504040204" pitchFamily="50" charset="-128"/>
              </a:rPr>
              <a:t>歳以下の者をいう。</a:t>
            </a:r>
            <a:endParaRPr lang="en-US" altLang="ja-JP" sz="1200" dirty="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「等価可処分所得」とは、世帯の可処分所得（収入から税金・社会保険料等を除いたいわゆる手取り収入）を当該世帯人員数の平方根で割って調整したものをいう。</a:t>
            </a:r>
            <a:endParaRPr lang="en-US" altLang="ja-JP" sz="1200" dirty="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「貧困線」とは、等価可処分所得の中央値の半分の額をいう。</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319244" y="3789455"/>
            <a:ext cx="8554301" cy="2769989"/>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大阪府・大阪市においては、第一に子どもに視点をおいて切れ目のない施策の実施等に配慮することが求められている法の趣旨に鑑み、教育や福祉等の分野における関連する事業を改めて子どもの貧困対策と位置づけて総合的に推進することとした。</a:t>
            </a:r>
            <a:endParaRPr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7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これまでも児童虐待対策に取り組んできたが、全国において幼い子どもが命を落とす重篤な虐待事件が後を絶たず、大阪府内においても子どもが虐待によって命を落とす事件が依然として毎年発生したことから児童虐待対策の強化に取り組むこととした。</a:t>
            </a:r>
            <a:endParaRPr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7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全国調査によりヤングケアラーの存在が一定割合確認されるなど、ヤングケアラー支援策の検討が急務となった。</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439813" y="1299329"/>
            <a:ext cx="3662630" cy="253916"/>
          </a:xfrm>
          <a:prstGeom prst="rect">
            <a:avLst/>
          </a:prstGeom>
          <a:noFill/>
        </p:spPr>
        <p:txBody>
          <a:bodyPr wrap="square" rtlCol="0">
            <a:spAutoFit/>
          </a:bodyPr>
          <a:lstStyle/>
          <a:p>
            <a:r>
              <a:rPr kumimoji="1" lang="ja-JP" altLang="en-US" sz="1050" dirty="0"/>
              <a:t>図　</a:t>
            </a:r>
            <a:r>
              <a:rPr lang="ja-JP" altLang="en-US" sz="1050" dirty="0"/>
              <a:t>子どもの貧困率</a:t>
            </a:r>
            <a:r>
              <a:rPr kumimoji="1" lang="ja-JP" altLang="en-US" sz="1050" dirty="0"/>
              <a:t>の推移</a:t>
            </a:r>
            <a:r>
              <a:rPr kumimoji="1" lang="ja-JP" altLang="en-US" sz="900" dirty="0"/>
              <a:t>　　全国</a:t>
            </a:r>
          </a:p>
        </p:txBody>
      </p:sp>
      <p:sp>
        <p:nvSpPr>
          <p:cNvPr id="1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186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4" name="図 3"/>
          <p:cNvPicPr>
            <a:picLocks noChangeAspect="1"/>
          </p:cNvPicPr>
          <p:nvPr/>
        </p:nvPicPr>
        <p:blipFill>
          <a:blip r:embed="rId3"/>
          <a:stretch>
            <a:fillRect/>
          </a:stretch>
        </p:blipFill>
        <p:spPr>
          <a:xfrm>
            <a:off x="323528" y="1484784"/>
            <a:ext cx="4852837" cy="2469094"/>
          </a:xfrm>
          <a:prstGeom prst="rect">
            <a:avLst/>
          </a:prstGeom>
        </p:spPr>
      </p:pic>
    </p:spTree>
    <p:extLst>
      <p:ext uri="{BB962C8B-B14F-4D97-AF65-F5344CB8AC3E}">
        <p14:creationId xmlns:p14="http://schemas.microsoft.com/office/powerpoint/2010/main" val="37683390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1631" y="128787"/>
            <a:ext cx="3995004"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３．主な改革取組経過</a:t>
            </a:r>
            <a:r>
              <a:rPr lang="ja-JP" altLang="en-US" sz="2000" dirty="0">
                <a:solidFill>
                  <a:prstClr val="black"/>
                </a:solidFill>
                <a:latin typeface="Meiryo UI" panose="020B0604030504040204" pitchFamily="50" charset="-128"/>
                <a:ea typeface="Meiryo UI" panose="020B0604030504040204" pitchFamily="50" charset="-128"/>
              </a:rPr>
              <a:t>（</a:t>
            </a:r>
            <a:r>
              <a:rPr lang="en-US" altLang="ja-JP" sz="2000" dirty="0">
                <a:solidFill>
                  <a:prstClr val="black"/>
                </a:solidFill>
                <a:latin typeface="Meiryo UI" panose="020B0604030504040204" pitchFamily="50" charset="-128"/>
                <a:ea typeface="Meiryo UI" panose="020B0604030504040204" pitchFamily="50" charset="-128"/>
              </a:rPr>
              <a:t>※</a:t>
            </a:r>
            <a:r>
              <a:rPr lang="ja-JP" altLang="en-US" sz="2000" dirty="0">
                <a:solidFill>
                  <a:prstClr val="black"/>
                </a:solidFill>
                <a:latin typeface="Meiryo UI" panose="020B0604030504040204" pitchFamily="50" charset="-128"/>
                <a:ea typeface="Meiryo UI" panose="020B0604030504040204" pitchFamily="50" charset="-128"/>
              </a:rPr>
              <a:t>再掲）</a:t>
            </a:r>
          </a:p>
        </p:txBody>
      </p:sp>
      <p:cxnSp>
        <p:nvCxnSpPr>
          <p:cNvPr id="3" name="直線コネクタ 2"/>
          <p:cNvCxnSpPr/>
          <p:nvPr/>
        </p:nvCxnSpPr>
        <p:spPr>
          <a:xfrm>
            <a:off x="270457" y="53523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 name="表 9"/>
          <p:cNvGraphicFramePr>
            <a:graphicFrameLocks noGrp="1"/>
          </p:cNvGraphicFramePr>
          <p:nvPr>
            <p:extLst>
              <p:ext uri="{D42A27DB-BD31-4B8C-83A1-F6EECF244321}">
                <p14:modId xmlns:p14="http://schemas.microsoft.com/office/powerpoint/2010/main" val="2198065425"/>
              </p:ext>
            </p:extLst>
          </p:nvPr>
        </p:nvGraphicFramePr>
        <p:xfrm>
          <a:off x="120139" y="615901"/>
          <a:ext cx="8758817" cy="6102399"/>
        </p:xfrm>
        <a:graphic>
          <a:graphicData uri="http://schemas.openxmlformats.org/drawingml/2006/table">
            <a:tbl>
              <a:tblPr>
                <a:tableStyleId>{E8B1032C-EA38-4F05-BA0D-38AFFFC7BED3}</a:tableStyleId>
              </a:tblPr>
              <a:tblGrid>
                <a:gridCol w="237065">
                  <a:extLst>
                    <a:ext uri="{9D8B030D-6E8A-4147-A177-3AD203B41FA5}">
                      <a16:colId xmlns:a16="http://schemas.microsoft.com/office/drawing/2014/main" val="20000"/>
                    </a:ext>
                  </a:extLst>
                </a:gridCol>
                <a:gridCol w="684196">
                  <a:extLst>
                    <a:ext uri="{9D8B030D-6E8A-4147-A177-3AD203B41FA5}">
                      <a16:colId xmlns:a16="http://schemas.microsoft.com/office/drawing/2014/main" val="20001"/>
                    </a:ext>
                  </a:extLst>
                </a:gridCol>
                <a:gridCol w="617603">
                  <a:extLst>
                    <a:ext uri="{9D8B030D-6E8A-4147-A177-3AD203B41FA5}">
                      <a16:colId xmlns:a16="http://schemas.microsoft.com/office/drawing/2014/main" val="20002"/>
                    </a:ext>
                  </a:extLst>
                </a:gridCol>
                <a:gridCol w="802217">
                  <a:extLst>
                    <a:ext uri="{9D8B030D-6E8A-4147-A177-3AD203B41FA5}">
                      <a16:colId xmlns:a16="http://schemas.microsoft.com/office/drawing/2014/main" val="20003"/>
                    </a:ext>
                  </a:extLst>
                </a:gridCol>
                <a:gridCol w="802217">
                  <a:extLst>
                    <a:ext uri="{9D8B030D-6E8A-4147-A177-3AD203B41FA5}">
                      <a16:colId xmlns:a16="http://schemas.microsoft.com/office/drawing/2014/main" val="20004"/>
                    </a:ext>
                  </a:extLst>
                </a:gridCol>
                <a:gridCol w="802217">
                  <a:extLst>
                    <a:ext uri="{9D8B030D-6E8A-4147-A177-3AD203B41FA5}">
                      <a16:colId xmlns:a16="http://schemas.microsoft.com/office/drawing/2014/main" val="20005"/>
                    </a:ext>
                  </a:extLst>
                </a:gridCol>
                <a:gridCol w="1173096">
                  <a:extLst>
                    <a:ext uri="{9D8B030D-6E8A-4147-A177-3AD203B41FA5}">
                      <a16:colId xmlns:a16="http://schemas.microsoft.com/office/drawing/2014/main" val="20006"/>
                    </a:ext>
                  </a:extLst>
                </a:gridCol>
                <a:gridCol w="790575">
                  <a:extLst>
                    <a:ext uri="{9D8B030D-6E8A-4147-A177-3AD203B41FA5}">
                      <a16:colId xmlns:a16="http://schemas.microsoft.com/office/drawing/2014/main" val="20007"/>
                    </a:ext>
                  </a:extLst>
                </a:gridCol>
                <a:gridCol w="781050">
                  <a:extLst>
                    <a:ext uri="{9D8B030D-6E8A-4147-A177-3AD203B41FA5}">
                      <a16:colId xmlns:a16="http://schemas.microsoft.com/office/drawing/2014/main" val="471112895"/>
                    </a:ext>
                  </a:extLst>
                </a:gridCol>
                <a:gridCol w="726894">
                  <a:extLst>
                    <a:ext uri="{9D8B030D-6E8A-4147-A177-3AD203B41FA5}">
                      <a16:colId xmlns:a16="http://schemas.microsoft.com/office/drawing/2014/main" val="490529954"/>
                    </a:ext>
                  </a:extLst>
                </a:gridCol>
                <a:gridCol w="679268">
                  <a:extLst>
                    <a:ext uri="{9D8B030D-6E8A-4147-A177-3AD203B41FA5}">
                      <a16:colId xmlns:a16="http://schemas.microsoft.com/office/drawing/2014/main" val="971994871"/>
                    </a:ext>
                  </a:extLst>
                </a:gridCol>
                <a:gridCol w="662419">
                  <a:extLst>
                    <a:ext uri="{9D8B030D-6E8A-4147-A177-3AD203B41FA5}">
                      <a16:colId xmlns:a16="http://schemas.microsoft.com/office/drawing/2014/main" val="3628262163"/>
                    </a:ext>
                  </a:extLst>
                </a:gridCol>
              </a:tblGrid>
              <a:tr h="598008">
                <a:tc>
                  <a:txBody>
                    <a:bodyPr/>
                    <a:lstStyle/>
                    <a:p>
                      <a:pPr algn="ctr" fontAlgn="ctr"/>
                      <a:r>
                        <a:rPr lang="ja-JP" altLang="en-US" sz="1200" u="none" strike="noStrike" dirty="0">
                          <a:solidFill>
                            <a:schemeClr val="bg1"/>
                          </a:solidFill>
                          <a:effectLst/>
                        </a:rPr>
                        <a:t>　</a:t>
                      </a:r>
                      <a:endParaRPr lang="ja-JP" altLang="en-US" sz="1200" b="0" i="0" u="none" strike="noStrike" dirty="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bg1"/>
                          </a:solidFill>
                          <a:effectLst/>
                          <a:latin typeface="Meiryo UI" panose="020B0604030504040204" pitchFamily="50" charset="-128"/>
                          <a:ea typeface="Meiryo UI" panose="020B0604030504040204" pitchFamily="50" charset="-128"/>
                        </a:rPr>
                        <a:t>年度</a:t>
                      </a: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u="none" strike="noStrike" dirty="0">
                          <a:solidFill>
                            <a:schemeClr val="bg1"/>
                          </a:solidFill>
                          <a:effectLst/>
                        </a:rPr>
                        <a:t>～</a:t>
                      </a:r>
                      <a:r>
                        <a:rPr lang="en-US" altLang="ja-JP" sz="1400" u="none" strike="noStrike" dirty="0">
                          <a:solidFill>
                            <a:schemeClr val="bg1"/>
                          </a:solidFill>
                          <a:effectLst/>
                        </a:rPr>
                        <a:t>2013</a:t>
                      </a:r>
                      <a:endParaRPr lang="ja-JP" altLang="en-US" sz="1400" b="0" i="0" u="none" strike="noStrike" dirty="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algn="ctr" defTabSz="914400" rtl="0" eaLnBrk="1" fontAlgn="ctr" latinLnBrk="0" hangingPunct="1"/>
                      <a:r>
                        <a:rPr kumimoji="1" lang="en-US" altLang="ja-JP" sz="1400" u="none" strike="noStrike" kern="1200" dirty="0">
                          <a:solidFill>
                            <a:schemeClr val="bg1"/>
                          </a:solidFill>
                          <a:effectLst/>
                          <a:latin typeface="+mn-lt"/>
                          <a:ea typeface="+mn-ea"/>
                          <a:cs typeface="+mn-cs"/>
                        </a:rPr>
                        <a:t>2014</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u="none" strike="noStrike" kern="1200" dirty="0">
                          <a:solidFill>
                            <a:schemeClr val="bg1"/>
                          </a:solidFill>
                          <a:effectLst/>
                          <a:latin typeface="+mn-lt"/>
                          <a:ea typeface="+mn-ea"/>
                          <a:cs typeface="+mn-cs"/>
                        </a:rPr>
                        <a:t>2015</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u="none" strike="noStrike" dirty="0">
                          <a:solidFill>
                            <a:schemeClr val="bg1"/>
                          </a:solidFill>
                          <a:effectLst/>
                        </a:rPr>
                        <a:t>2</a:t>
                      </a:r>
                      <a:r>
                        <a:rPr kumimoji="1" lang="en-US" altLang="ja-JP" sz="1400" u="none" strike="noStrike" kern="1200" dirty="0">
                          <a:solidFill>
                            <a:schemeClr val="bg1"/>
                          </a:solidFill>
                          <a:effectLst/>
                          <a:latin typeface="+mn-lt"/>
                          <a:ea typeface="+mn-ea"/>
                          <a:cs typeface="+mn-cs"/>
                        </a:rPr>
                        <a:t>016</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kumimoji="1" lang="en-US" altLang="ja-JP" sz="1400" u="none" strike="noStrike" kern="1200" dirty="0">
                          <a:solidFill>
                            <a:schemeClr val="bg1"/>
                          </a:solidFill>
                          <a:effectLst/>
                          <a:latin typeface="+mn-lt"/>
                          <a:ea typeface="+mn-ea"/>
                          <a:cs typeface="+mn-cs"/>
                        </a:rPr>
                        <a:t>2017</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algn="ctr" defTabSz="914400" rtl="0" eaLnBrk="1" fontAlgn="ctr" latinLnBrk="0" hangingPunct="1"/>
                      <a:r>
                        <a:rPr lang="en-US" altLang="ja-JP" sz="1400" u="none" strike="noStrike" dirty="0">
                          <a:solidFill>
                            <a:schemeClr val="bg1"/>
                          </a:solidFill>
                          <a:effectLst/>
                        </a:rPr>
                        <a:t>2</a:t>
                      </a:r>
                      <a:r>
                        <a:rPr kumimoji="1" lang="en-US" altLang="ja-JP" sz="1400" u="none" strike="noStrike" kern="1200" dirty="0">
                          <a:solidFill>
                            <a:schemeClr val="bg1"/>
                          </a:solidFill>
                          <a:effectLst/>
                          <a:latin typeface="+mn-lt"/>
                          <a:ea typeface="+mn-ea"/>
                          <a:cs typeface="+mn-cs"/>
                        </a:rPr>
                        <a:t>018</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u="none" strike="noStrike" kern="1200" dirty="0">
                          <a:solidFill>
                            <a:schemeClr val="bg1"/>
                          </a:solidFill>
                          <a:effectLst/>
                          <a:latin typeface="+mn-lt"/>
                          <a:ea typeface="+mn-ea"/>
                          <a:cs typeface="+mn-cs"/>
                        </a:rPr>
                        <a:t>2019</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u="none" strike="noStrike" dirty="0">
                          <a:solidFill>
                            <a:schemeClr val="bg1"/>
                          </a:solidFill>
                          <a:effectLst/>
                        </a:rPr>
                        <a:t>2020</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kumimoji="1" lang="en-US" altLang="ja-JP" sz="1400" u="none" strike="noStrike" kern="1200" dirty="0">
                          <a:solidFill>
                            <a:schemeClr val="bg1"/>
                          </a:solidFill>
                          <a:effectLst/>
                          <a:latin typeface="+mn-lt"/>
                          <a:ea typeface="+mn-ea"/>
                          <a:cs typeface="+mn-cs"/>
                        </a:rPr>
                        <a:t>2021</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algn="ctr" defTabSz="914400" rtl="0" eaLnBrk="1" fontAlgn="ctr" latinLnBrk="0" hangingPunct="1"/>
                      <a:r>
                        <a:rPr lang="en-US" altLang="ja-JP" sz="1400" u="none" strike="noStrike" dirty="0">
                          <a:solidFill>
                            <a:schemeClr val="bg1"/>
                          </a:solidFill>
                          <a:effectLst/>
                        </a:rPr>
                        <a:t>2022</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extLst>
                  <a:ext uri="{0D108BD9-81ED-4DB2-BD59-A6C34878D82A}">
                    <a16:rowId xmlns:a16="http://schemas.microsoft.com/office/drawing/2014/main" val="10000"/>
                  </a:ext>
                </a:extLst>
              </a:tr>
              <a:tr h="550439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1" dirty="0">
                          <a:latin typeface="Meiryo UI" panose="020B0604030504040204" pitchFamily="50" charset="-128"/>
                          <a:ea typeface="Meiryo UI" panose="020B0604030504040204" pitchFamily="50" charset="-128"/>
                        </a:rPr>
                        <a:t>（１）子どもの貧困対策</a:t>
                      </a:r>
                      <a:endParaRPr kumimoji="1" lang="en-US" altLang="ja-JP" sz="1400" b="1" dirty="0">
                        <a:latin typeface="Meiryo UI" panose="020B0604030504040204" pitchFamily="50" charset="-128"/>
                        <a:ea typeface="Meiryo UI" panose="020B0604030504040204" pitchFamily="50" charset="-128"/>
                      </a:endParaRPr>
                    </a:p>
                  </a:txBody>
                  <a:tcPr marL="9363" marR="9363" marT="9363" marB="0" vert="eaVert"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a16="http://schemas.microsoft.com/office/drawing/2014/main" val="10001"/>
                  </a:ext>
                </a:extLst>
              </a:tr>
            </a:tbl>
          </a:graphicData>
        </a:graphic>
      </p:graphicFrame>
      <p:sp>
        <p:nvSpPr>
          <p:cNvPr id="134" name="角丸四角形 133"/>
          <p:cNvSpPr/>
          <p:nvPr/>
        </p:nvSpPr>
        <p:spPr>
          <a:xfrm>
            <a:off x="419042" y="2099818"/>
            <a:ext cx="538100" cy="423707"/>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a:solidFill>
                  <a:schemeClr val="tx1"/>
                </a:solidFill>
                <a:ea typeface="Meiryo UI" panose="020B0604030504040204" pitchFamily="50" charset="-128"/>
              </a:rPr>
              <a:t>国</a:t>
            </a:r>
          </a:p>
        </p:txBody>
      </p:sp>
      <p:cxnSp>
        <p:nvCxnSpPr>
          <p:cNvPr id="135" name="直線コネクタ 134"/>
          <p:cNvCxnSpPr/>
          <p:nvPr/>
        </p:nvCxnSpPr>
        <p:spPr>
          <a:xfrm>
            <a:off x="361950" y="2924175"/>
            <a:ext cx="8505825" cy="0"/>
          </a:xfrm>
          <a:prstGeom prst="line">
            <a:avLst/>
          </a:prstGeom>
          <a:ln w="3175">
            <a:solidFill>
              <a:schemeClr val="accent6">
                <a:lumMod val="40000"/>
                <a:lumOff val="60000"/>
              </a:schemeClr>
            </a:solidFill>
            <a:prstDash val="solid"/>
          </a:ln>
        </p:spPr>
        <p:style>
          <a:lnRef idx="1">
            <a:schemeClr val="dk1"/>
          </a:lnRef>
          <a:fillRef idx="0">
            <a:schemeClr val="dk1"/>
          </a:fillRef>
          <a:effectRef idx="0">
            <a:schemeClr val="dk1"/>
          </a:effectRef>
          <a:fontRef idx="minor">
            <a:schemeClr val="tx1"/>
          </a:fontRef>
        </p:style>
      </p:cxnSp>
      <p:sp>
        <p:nvSpPr>
          <p:cNvPr id="138" name="角丸四角形 137"/>
          <p:cNvSpPr/>
          <p:nvPr/>
        </p:nvSpPr>
        <p:spPr>
          <a:xfrm>
            <a:off x="391856" y="3920207"/>
            <a:ext cx="545398" cy="423707"/>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a:solidFill>
                  <a:schemeClr val="tx1"/>
                </a:solidFill>
                <a:ea typeface="Meiryo UI" panose="020B0604030504040204" pitchFamily="50" charset="-128"/>
              </a:rPr>
              <a:t>大阪府</a:t>
            </a:r>
          </a:p>
        </p:txBody>
      </p:sp>
      <p:cxnSp>
        <p:nvCxnSpPr>
          <p:cNvPr id="41" name="直線コネクタ 40"/>
          <p:cNvCxnSpPr/>
          <p:nvPr/>
        </p:nvCxnSpPr>
        <p:spPr>
          <a:xfrm>
            <a:off x="1314974" y="1227500"/>
            <a:ext cx="7524000" cy="0"/>
          </a:xfrm>
          <a:prstGeom prst="line">
            <a:avLst/>
          </a:prstGeom>
          <a:ln w="3175">
            <a:solidFill>
              <a:schemeClr val="accent6">
                <a:lumMod val="40000"/>
                <a:lumOff val="60000"/>
              </a:schemeClr>
            </a:solidFill>
            <a:prstDash val="solid"/>
          </a:ln>
        </p:spPr>
        <p:style>
          <a:lnRef idx="1">
            <a:schemeClr val="dk1"/>
          </a:lnRef>
          <a:fillRef idx="0">
            <a:schemeClr val="dk1"/>
          </a:fillRef>
          <a:effectRef idx="0">
            <a:schemeClr val="dk1"/>
          </a:effectRef>
          <a:fontRef idx="minor">
            <a:schemeClr val="tx1"/>
          </a:fontRef>
        </p:style>
      </p:cxnSp>
      <p:cxnSp>
        <p:nvCxnSpPr>
          <p:cNvPr id="40" name="直線矢印コネクタ 39"/>
          <p:cNvCxnSpPr/>
          <p:nvPr/>
        </p:nvCxnSpPr>
        <p:spPr>
          <a:xfrm flipV="1">
            <a:off x="1340225" y="1367947"/>
            <a:ext cx="7505090" cy="1618"/>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cxnSp>
        <p:nvCxnSpPr>
          <p:cNvPr id="141" name="直線コネクタ 140"/>
          <p:cNvCxnSpPr/>
          <p:nvPr/>
        </p:nvCxnSpPr>
        <p:spPr>
          <a:xfrm>
            <a:off x="1053084" y="1367528"/>
            <a:ext cx="1135626"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146" name="大かっこ 145"/>
          <p:cNvSpPr/>
          <p:nvPr/>
        </p:nvSpPr>
        <p:spPr>
          <a:xfrm>
            <a:off x="1059554" y="1438275"/>
            <a:ext cx="561343" cy="14514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1000" dirty="0">
                <a:latin typeface="Meiryo UI" panose="020B0604030504040204" pitchFamily="50" charset="-128"/>
                <a:ea typeface="Meiryo UI" panose="020B0604030504040204" pitchFamily="50" charset="-128"/>
              </a:rPr>
              <a:t>「子どもの貧困対策の推進に関する法律」施行</a:t>
            </a:r>
            <a:endParaRPr lang="en-US" altLang="ja-JP" sz="1000" dirty="0">
              <a:latin typeface="Meiryo UI" panose="020B0604030504040204" pitchFamily="50" charset="-128"/>
              <a:ea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rPr>
              <a:t>(2014</a:t>
            </a:r>
            <a:r>
              <a:rPr lang="ja-JP" altLang="en-US" sz="1000" dirty="0">
                <a:latin typeface="Meiryo UI" panose="020B0604030504040204" pitchFamily="50" charset="-128"/>
                <a:ea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rPr>
              <a:t>)</a:t>
            </a:r>
          </a:p>
        </p:txBody>
      </p:sp>
      <p:sp>
        <p:nvSpPr>
          <p:cNvPr id="50" name="大かっこ 49"/>
          <p:cNvSpPr/>
          <p:nvPr/>
        </p:nvSpPr>
        <p:spPr>
          <a:xfrm>
            <a:off x="1685926" y="1428751"/>
            <a:ext cx="743698" cy="102235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1000" dirty="0">
                <a:latin typeface="Meiryo UI" panose="020B0604030504040204" pitchFamily="50" charset="-128"/>
                <a:ea typeface="Meiryo UI" panose="020B0604030504040204" pitchFamily="50" charset="-128"/>
              </a:rPr>
              <a:t>「子供の貧困対策に関する大綱」策定</a:t>
            </a:r>
            <a:endParaRPr lang="en-US" altLang="ja-JP" sz="1000" dirty="0">
              <a:latin typeface="Meiryo UI" panose="020B0604030504040204" pitchFamily="50" charset="-128"/>
              <a:ea typeface="Meiryo UI" panose="020B0604030504040204" pitchFamily="50" charset="-128"/>
            </a:endParaRPr>
          </a:p>
        </p:txBody>
      </p:sp>
      <p:sp>
        <p:nvSpPr>
          <p:cNvPr id="88" name="テキスト ボックス 87"/>
          <p:cNvSpPr txBox="1"/>
          <p:nvPr/>
        </p:nvSpPr>
        <p:spPr>
          <a:xfrm>
            <a:off x="8338710" y="1525493"/>
            <a:ext cx="607859" cy="430887"/>
          </a:xfrm>
          <a:prstGeom prst="rect">
            <a:avLst/>
          </a:prstGeom>
          <a:solidFill>
            <a:srgbClr val="9999FF"/>
          </a:solidFill>
          <a:ln>
            <a:solidFill>
              <a:srgbClr val="9999FF"/>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ja-JP" altLang="en-US" sz="1100" dirty="0">
                <a:latin typeface="Meiryo UI" panose="020B0604030504040204" pitchFamily="50" charset="-128"/>
                <a:ea typeface="Meiryo UI" panose="020B0604030504040204" pitchFamily="50" charset="-128"/>
              </a:rPr>
              <a:t>点</a:t>
            </a:r>
            <a:r>
              <a:rPr lang="ja-JP" altLang="en-US" sz="1100" dirty="0">
                <a:solidFill>
                  <a:schemeClr val="dk1"/>
                </a:solidFill>
                <a:latin typeface="Meiryo UI" panose="020B0604030504040204" pitchFamily="50" charset="-128"/>
                <a:ea typeface="Meiryo UI" panose="020B0604030504040204" pitchFamily="50" charset="-128"/>
              </a:rPr>
              <a:t>線</a:t>
            </a:r>
            <a:r>
              <a:rPr lang="ja-JP" altLang="en-US" sz="1100" b="1" dirty="0">
                <a:solidFill>
                  <a:schemeClr val="dk1"/>
                </a:solidFill>
                <a:ea typeface="Meiryo UI" panose="020B0604030504040204" pitchFamily="50" charset="-128"/>
              </a:rPr>
              <a:t>：</a:t>
            </a:r>
            <a:endParaRPr lang="en-US" altLang="ja-JP" sz="1100" b="1" dirty="0">
              <a:solidFill>
                <a:schemeClr val="dk1"/>
              </a:solidFill>
              <a:ea typeface="Meiryo UI" panose="020B0604030504040204" pitchFamily="50" charset="-128"/>
            </a:endParaRPr>
          </a:p>
          <a:p>
            <a:pPr algn="ctr"/>
            <a:r>
              <a:rPr lang="ja-JP" altLang="en-US" sz="1100" dirty="0">
                <a:solidFill>
                  <a:schemeClr val="dk1"/>
                </a:solidFill>
                <a:latin typeface="Meiryo UI" panose="020B0604030504040204" pitchFamily="50" charset="-128"/>
                <a:ea typeface="Meiryo UI" panose="020B0604030504040204" pitchFamily="50" charset="-128"/>
              </a:rPr>
              <a:t>未実施</a:t>
            </a:r>
          </a:p>
        </p:txBody>
      </p:sp>
      <p:sp>
        <p:nvSpPr>
          <p:cNvPr id="72" name="大かっこ 71"/>
          <p:cNvSpPr/>
          <p:nvPr/>
        </p:nvSpPr>
        <p:spPr>
          <a:xfrm>
            <a:off x="4087280" y="3148148"/>
            <a:ext cx="1107020" cy="62375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000" dirty="0">
                <a:solidFill>
                  <a:schemeClr val="tx1"/>
                </a:solidFill>
                <a:latin typeface="Meiryo UI" panose="020B0604030504040204" pitchFamily="50" charset="-128"/>
                <a:ea typeface="Meiryo UI" panose="020B0604030504040204" pitchFamily="50" charset="-128"/>
              </a:rPr>
              <a:t>「子どもの貧困対策に係る具体的取組」をとりまとめ</a:t>
            </a:r>
            <a:endParaRPr lang="en-US" altLang="ja-JP" sz="1000" dirty="0">
              <a:solidFill>
                <a:schemeClr val="tx1"/>
              </a:solidFill>
              <a:latin typeface="Meiryo UI" panose="020B0604030504040204" pitchFamily="50" charset="-128"/>
              <a:ea typeface="Meiryo UI" panose="020B0604030504040204" pitchFamily="50" charset="-128"/>
            </a:endParaRPr>
          </a:p>
        </p:txBody>
      </p:sp>
      <p:cxnSp>
        <p:nvCxnSpPr>
          <p:cNvPr id="36" name="直線矢印コネクタ 35"/>
          <p:cNvCxnSpPr/>
          <p:nvPr/>
        </p:nvCxnSpPr>
        <p:spPr>
          <a:xfrm flipV="1">
            <a:off x="2043075" y="3060264"/>
            <a:ext cx="6781881" cy="10604"/>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cxnSp>
        <p:nvCxnSpPr>
          <p:cNvPr id="37" name="直線コネクタ 36"/>
          <p:cNvCxnSpPr/>
          <p:nvPr/>
        </p:nvCxnSpPr>
        <p:spPr>
          <a:xfrm flipV="1">
            <a:off x="1070066" y="3072656"/>
            <a:ext cx="1066139" cy="10604"/>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39" name="大かっこ 38"/>
          <p:cNvSpPr/>
          <p:nvPr/>
        </p:nvSpPr>
        <p:spPr>
          <a:xfrm>
            <a:off x="1679855" y="3175161"/>
            <a:ext cx="750395" cy="139197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000" dirty="0">
                <a:solidFill>
                  <a:schemeClr val="tx1"/>
                </a:solidFill>
                <a:latin typeface="Meiryo UI" panose="020B0604030504040204" pitchFamily="50" charset="-128"/>
                <a:ea typeface="Meiryo UI" panose="020B0604030504040204" pitchFamily="50" charset="-128"/>
              </a:rPr>
              <a:t>子どもの貧困対策の推進に関する法律に基づく都道府県計画を策定</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43" name="フローチャート: 結合子 58"/>
          <p:cNvSpPr>
            <a:spLocks noChangeAspect="1"/>
          </p:cNvSpPr>
          <p:nvPr/>
        </p:nvSpPr>
        <p:spPr>
          <a:xfrm>
            <a:off x="3591399" y="3016473"/>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4" name="大かっこ 43"/>
          <p:cNvSpPr/>
          <p:nvPr/>
        </p:nvSpPr>
        <p:spPr>
          <a:xfrm>
            <a:off x="3286885" y="3189685"/>
            <a:ext cx="763992" cy="338093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000" dirty="0">
                <a:solidFill>
                  <a:schemeClr val="tx1"/>
                </a:solidFill>
                <a:latin typeface="Meiryo UI" panose="020B0604030504040204" pitchFamily="50" charset="-128"/>
                <a:ea typeface="Meiryo UI" panose="020B0604030504040204" pitchFamily="50" charset="-128"/>
              </a:rPr>
              <a:t>「子どもの生活に関する実態調査」を府市で実施</a:t>
            </a:r>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46" name="大かっこ 45"/>
          <p:cNvSpPr/>
          <p:nvPr/>
        </p:nvSpPr>
        <p:spPr>
          <a:xfrm>
            <a:off x="4074217" y="4452312"/>
            <a:ext cx="1107383" cy="475288"/>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000" dirty="0">
                <a:solidFill>
                  <a:schemeClr val="tx1"/>
                </a:solidFill>
                <a:latin typeface="Meiryo UI" panose="020B0604030504040204" pitchFamily="50" charset="-128"/>
                <a:ea typeface="Meiryo UI" panose="020B0604030504040204" pitchFamily="50" charset="-128"/>
              </a:rPr>
              <a:t>子ども輝く</a:t>
            </a:r>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未来基金設置</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48" name="大かっこ 47"/>
          <p:cNvSpPr/>
          <p:nvPr/>
        </p:nvSpPr>
        <p:spPr>
          <a:xfrm>
            <a:off x="5258831" y="3178658"/>
            <a:ext cx="747766" cy="83595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000" dirty="0">
                <a:latin typeface="Meiryo UI" panose="020B0604030504040204" pitchFamily="50" charset="-128"/>
                <a:ea typeface="Meiryo UI" panose="020B0604030504040204" pitchFamily="50" charset="-128"/>
              </a:rPr>
              <a:t>緊急対策事業費補助金を創設</a:t>
            </a:r>
            <a:endParaRPr lang="en-US" altLang="ja-JP" sz="1000" dirty="0">
              <a:latin typeface="Meiryo UI" panose="020B0604030504040204" pitchFamily="50" charset="-128"/>
              <a:ea typeface="Meiryo UI" panose="020B0604030504040204" pitchFamily="50" charset="-128"/>
            </a:endParaRPr>
          </a:p>
        </p:txBody>
      </p:sp>
      <p:sp>
        <p:nvSpPr>
          <p:cNvPr id="66" name="大かっこ 65"/>
          <p:cNvSpPr/>
          <p:nvPr/>
        </p:nvSpPr>
        <p:spPr>
          <a:xfrm>
            <a:off x="4074217" y="3796848"/>
            <a:ext cx="1120083" cy="62275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000" dirty="0">
                <a:latin typeface="Meiryo UI" panose="020B0604030504040204" pitchFamily="50" charset="-128"/>
                <a:ea typeface="Meiryo UI" panose="020B0604030504040204" pitchFamily="50" charset="-128"/>
              </a:rPr>
              <a:t>子どもの未来応援ネットワークモデル事業</a:t>
            </a:r>
            <a:endParaRPr lang="en-US" altLang="ja-JP" sz="1000" dirty="0">
              <a:latin typeface="Meiryo UI" panose="020B0604030504040204" pitchFamily="50" charset="-128"/>
              <a:ea typeface="Meiryo UI" panose="020B0604030504040204" pitchFamily="50" charset="-128"/>
            </a:endParaRPr>
          </a:p>
        </p:txBody>
      </p:sp>
      <p:sp>
        <p:nvSpPr>
          <p:cNvPr id="70" name="大かっこ 69"/>
          <p:cNvSpPr/>
          <p:nvPr/>
        </p:nvSpPr>
        <p:spPr>
          <a:xfrm>
            <a:off x="2483037" y="3188311"/>
            <a:ext cx="748773" cy="105377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000" dirty="0">
                <a:latin typeface="Meiryo UI" panose="020B0604030504040204" pitchFamily="50" charset="-128"/>
                <a:ea typeface="Meiryo UI" panose="020B0604030504040204" pitchFamily="50" charset="-128"/>
              </a:rPr>
              <a:t>新子育て支援交付金による市町村支援</a:t>
            </a:r>
            <a:endParaRPr lang="en-US" altLang="ja-JP" sz="1000" dirty="0">
              <a:latin typeface="Meiryo UI" panose="020B0604030504040204" pitchFamily="50" charset="-128"/>
              <a:ea typeface="Meiryo UI" panose="020B0604030504040204" pitchFamily="50" charset="-128"/>
            </a:endParaRPr>
          </a:p>
        </p:txBody>
      </p:sp>
      <p:sp>
        <p:nvSpPr>
          <p:cNvPr id="71" name="フローチャート: 結合子 58"/>
          <p:cNvSpPr>
            <a:spLocks noChangeAspect="1"/>
          </p:cNvSpPr>
          <p:nvPr/>
        </p:nvSpPr>
        <p:spPr>
          <a:xfrm>
            <a:off x="4595214" y="3011952"/>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36" name="角丸四角形 135"/>
          <p:cNvSpPr/>
          <p:nvPr/>
        </p:nvSpPr>
        <p:spPr>
          <a:xfrm>
            <a:off x="391856" y="5671102"/>
            <a:ext cx="592473" cy="423707"/>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a:solidFill>
                  <a:schemeClr val="tx1"/>
                </a:solidFill>
                <a:ea typeface="Meiryo UI" panose="020B0604030504040204" pitchFamily="50" charset="-128"/>
              </a:rPr>
              <a:t>大阪市</a:t>
            </a:r>
          </a:p>
        </p:txBody>
      </p:sp>
      <p:sp>
        <p:nvSpPr>
          <p:cNvPr id="53" name="大かっこ 52"/>
          <p:cNvSpPr/>
          <p:nvPr/>
        </p:nvSpPr>
        <p:spPr>
          <a:xfrm>
            <a:off x="1669801" y="5176868"/>
            <a:ext cx="733932" cy="141217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1000" dirty="0">
                <a:latin typeface="Meiryo UI" panose="020B0604030504040204" pitchFamily="50" charset="-128"/>
                <a:ea typeface="Meiryo UI" panose="020B0604030504040204" pitchFamily="50" charset="-128"/>
              </a:rPr>
              <a:t>「大阪市こども・子育て支援計画」に「子どもの貧困」を主な課題として新たに記載</a:t>
            </a:r>
            <a:endParaRPr lang="en-US" altLang="ja-JP" sz="1000" dirty="0">
              <a:latin typeface="Meiryo UI" panose="020B0604030504040204" pitchFamily="50" charset="-128"/>
              <a:ea typeface="Meiryo UI" panose="020B0604030504040204" pitchFamily="50" charset="-128"/>
            </a:endParaRPr>
          </a:p>
        </p:txBody>
      </p:sp>
      <p:sp>
        <p:nvSpPr>
          <p:cNvPr id="54" name="大かっこ 53"/>
          <p:cNvSpPr/>
          <p:nvPr/>
        </p:nvSpPr>
        <p:spPr>
          <a:xfrm>
            <a:off x="2490735" y="5180130"/>
            <a:ext cx="748773" cy="111502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1000" dirty="0">
                <a:latin typeface="Meiryo UI" panose="020B0604030504040204" pitchFamily="50" charset="-128"/>
                <a:ea typeface="Meiryo UI" panose="020B0604030504040204" pitchFamily="50" charset="-128"/>
              </a:rPr>
              <a:t>「大阪市こどもの貧困対策推進本部会議」の設置</a:t>
            </a:r>
            <a:endParaRPr lang="en-US" altLang="ja-JP" sz="1000" dirty="0">
              <a:latin typeface="Meiryo UI" panose="020B0604030504040204" pitchFamily="50" charset="-128"/>
              <a:ea typeface="Meiryo UI" panose="020B0604030504040204" pitchFamily="50" charset="-128"/>
            </a:endParaRPr>
          </a:p>
        </p:txBody>
      </p:sp>
      <p:sp>
        <p:nvSpPr>
          <p:cNvPr id="65" name="大かっこ 64"/>
          <p:cNvSpPr/>
          <p:nvPr/>
        </p:nvSpPr>
        <p:spPr>
          <a:xfrm>
            <a:off x="5248275" y="5114925"/>
            <a:ext cx="765177" cy="155257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1000" dirty="0">
                <a:latin typeface="Meiryo UI" panose="020B0604030504040204" pitchFamily="50" charset="-128"/>
                <a:ea typeface="Meiryo UI" panose="020B0604030504040204" pitchFamily="50" charset="-128"/>
              </a:rPr>
              <a:t>「大阪市こどもサポートネット」</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モデル実施</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・「こども支援ネットワーク事業」など計画に基づいた施策・事業の推進</a:t>
            </a:r>
            <a:endParaRPr lang="en-US" altLang="ja-JP" sz="1000" dirty="0">
              <a:latin typeface="Meiryo UI" panose="020B0604030504040204" pitchFamily="50" charset="-128"/>
              <a:ea typeface="Meiryo UI" panose="020B0604030504040204" pitchFamily="50" charset="-128"/>
            </a:endParaRPr>
          </a:p>
        </p:txBody>
      </p:sp>
      <p:cxnSp>
        <p:nvCxnSpPr>
          <p:cNvPr id="68" name="直線コネクタ 67"/>
          <p:cNvCxnSpPr/>
          <p:nvPr/>
        </p:nvCxnSpPr>
        <p:spPr>
          <a:xfrm>
            <a:off x="1053084" y="5041482"/>
            <a:ext cx="1135626"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69" name="大かっこ 68"/>
          <p:cNvSpPr/>
          <p:nvPr/>
        </p:nvSpPr>
        <p:spPr>
          <a:xfrm>
            <a:off x="4080106" y="5695949"/>
            <a:ext cx="1139594" cy="61508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1000" dirty="0">
                <a:latin typeface="Meiryo UI" panose="020B0604030504040204" pitchFamily="50" charset="-128"/>
                <a:ea typeface="Meiryo UI" panose="020B0604030504040204" pitchFamily="50" charset="-128"/>
              </a:rPr>
              <a:t>「大阪市こどもの貧困対策推進計画」策定</a:t>
            </a:r>
            <a:endParaRPr lang="en-US" altLang="ja-JP" sz="1000" dirty="0">
              <a:latin typeface="Meiryo UI" panose="020B0604030504040204" pitchFamily="50" charset="-128"/>
              <a:ea typeface="Meiryo UI" panose="020B0604030504040204" pitchFamily="50" charset="-128"/>
            </a:endParaRPr>
          </a:p>
        </p:txBody>
      </p:sp>
      <p:cxnSp>
        <p:nvCxnSpPr>
          <p:cNvPr id="60" name="直線矢印コネクタ 59"/>
          <p:cNvCxnSpPr>
            <a:stCxn id="90" idx="2"/>
          </p:cNvCxnSpPr>
          <p:nvPr/>
        </p:nvCxnSpPr>
        <p:spPr>
          <a:xfrm flipV="1">
            <a:off x="1983826" y="5019675"/>
            <a:ext cx="6864899" cy="27937"/>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80" name="大かっこ 79"/>
          <p:cNvSpPr/>
          <p:nvPr/>
        </p:nvSpPr>
        <p:spPr>
          <a:xfrm>
            <a:off x="4092034" y="5129316"/>
            <a:ext cx="1118141" cy="51900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1000" dirty="0">
                <a:latin typeface="Meiryo UI" panose="020B0604030504040204" pitchFamily="50" charset="-128"/>
                <a:ea typeface="Meiryo UI" panose="020B0604030504040204" pitchFamily="50" charset="-128"/>
              </a:rPr>
              <a:t>こどもの貧困対策先行事業の実施</a:t>
            </a:r>
            <a:endParaRPr lang="en-US" altLang="ja-JP" sz="1000" dirty="0">
              <a:latin typeface="Meiryo UI" panose="020B0604030504040204" pitchFamily="50" charset="-128"/>
              <a:ea typeface="Meiryo UI" panose="020B0604030504040204" pitchFamily="50" charset="-128"/>
            </a:endParaRPr>
          </a:p>
        </p:txBody>
      </p:sp>
      <p:sp>
        <p:nvSpPr>
          <p:cNvPr id="61" name="フローチャート: 結合子 58"/>
          <p:cNvSpPr>
            <a:spLocks noChangeAspect="1"/>
          </p:cNvSpPr>
          <p:nvPr/>
        </p:nvSpPr>
        <p:spPr>
          <a:xfrm>
            <a:off x="3591399" y="4993612"/>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64" name="フローチャート: 結合子 58"/>
          <p:cNvSpPr>
            <a:spLocks noChangeAspect="1"/>
          </p:cNvSpPr>
          <p:nvPr/>
        </p:nvSpPr>
        <p:spPr>
          <a:xfrm>
            <a:off x="5582025" y="4982969"/>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67" name="フローチャート: 結合子 58"/>
          <p:cNvSpPr>
            <a:spLocks noChangeAspect="1"/>
          </p:cNvSpPr>
          <p:nvPr/>
        </p:nvSpPr>
        <p:spPr>
          <a:xfrm>
            <a:off x="8491752" y="4982969"/>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63" name="フローチャート: 結合子 58"/>
          <p:cNvSpPr>
            <a:spLocks noChangeAspect="1"/>
          </p:cNvSpPr>
          <p:nvPr/>
        </p:nvSpPr>
        <p:spPr>
          <a:xfrm>
            <a:off x="7115066" y="497430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91" name="フローチャート: 結合子 58"/>
          <p:cNvSpPr>
            <a:spLocks noChangeAspect="1"/>
          </p:cNvSpPr>
          <p:nvPr/>
        </p:nvSpPr>
        <p:spPr>
          <a:xfrm>
            <a:off x="2805523" y="500087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92" name="フローチャート: 結合子 58"/>
          <p:cNvSpPr>
            <a:spLocks noChangeAspect="1"/>
          </p:cNvSpPr>
          <p:nvPr/>
        </p:nvSpPr>
        <p:spPr>
          <a:xfrm>
            <a:off x="4610549" y="4987792"/>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73" name="フローチャート: 結合子 58"/>
          <p:cNvSpPr>
            <a:spLocks noChangeAspect="1"/>
          </p:cNvSpPr>
          <p:nvPr/>
        </p:nvSpPr>
        <p:spPr>
          <a:xfrm>
            <a:off x="1271032" y="1309200"/>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74" name="フローチャート: 結合子 58"/>
          <p:cNvSpPr>
            <a:spLocks noChangeAspect="1"/>
          </p:cNvSpPr>
          <p:nvPr/>
        </p:nvSpPr>
        <p:spPr>
          <a:xfrm>
            <a:off x="1989075" y="1296159"/>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75" name="フローチャート: 結合子 58"/>
          <p:cNvSpPr>
            <a:spLocks noChangeAspect="1"/>
          </p:cNvSpPr>
          <p:nvPr/>
        </p:nvSpPr>
        <p:spPr>
          <a:xfrm>
            <a:off x="1983826" y="3016868"/>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76" name="フローチャート: 結合子 58"/>
          <p:cNvSpPr>
            <a:spLocks noChangeAspect="1"/>
          </p:cNvSpPr>
          <p:nvPr/>
        </p:nvSpPr>
        <p:spPr>
          <a:xfrm>
            <a:off x="2809802" y="3023958"/>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81" name="フローチャート: 結合子 58"/>
          <p:cNvSpPr>
            <a:spLocks noChangeAspect="1"/>
          </p:cNvSpPr>
          <p:nvPr/>
        </p:nvSpPr>
        <p:spPr>
          <a:xfrm>
            <a:off x="5569350" y="300747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83" name="大かっこ 82"/>
          <p:cNvSpPr/>
          <p:nvPr/>
        </p:nvSpPr>
        <p:spPr>
          <a:xfrm>
            <a:off x="6027826" y="1447005"/>
            <a:ext cx="766674" cy="95329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1000" dirty="0">
                <a:solidFill>
                  <a:schemeClr val="tx1"/>
                </a:solidFill>
                <a:latin typeface="Meiryo UI" panose="020B0604030504040204" pitchFamily="50" charset="-128"/>
                <a:ea typeface="Meiryo UI" panose="020B0604030504040204" pitchFamily="50" charset="-128"/>
              </a:rPr>
              <a:t>「子どもの貧困対策の推進に関する法律」改正法の施行</a:t>
            </a:r>
            <a:r>
              <a:rPr lang="en-US" altLang="ja-JP" sz="1000" dirty="0">
                <a:solidFill>
                  <a:schemeClr val="tx1"/>
                </a:solidFill>
                <a:latin typeface="Meiryo UI" panose="020B0604030504040204" pitchFamily="50" charset="-128"/>
                <a:ea typeface="Meiryo UI" panose="020B0604030504040204" pitchFamily="50" charset="-128"/>
              </a:rPr>
              <a:t>(20</a:t>
            </a:r>
            <a:r>
              <a:rPr lang="en-US" altLang="ja-JP" sz="1050" dirty="0">
                <a:solidFill>
                  <a:schemeClr val="tx1"/>
                </a:solidFill>
                <a:latin typeface="Meiryo UI" panose="020B0604030504040204" pitchFamily="50" charset="-128"/>
                <a:ea typeface="Meiryo UI" panose="020B0604030504040204" pitchFamily="50" charset="-128"/>
              </a:rPr>
              <a:t>19</a:t>
            </a:r>
            <a:r>
              <a:rPr lang="ja-JP" altLang="en-US" sz="1000" dirty="0">
                <a:solidFill>
                  <a:schemeClr val="tx1"/>
                </a:solidFill>
                <a:latin typeface="Meiryo UI" panose="020B0604030504040204" pitchFamily="50" charset="-128"/>
                <a:ea typeface="Meiryo UI" panose="020B0604030504040204" pitchFamily="50" charset="-128"/>
              </a:rPr>
              <a:t>年</a:t>
            </a:r>
            <a:r>
              <a:rPr lang="en-US" altLang="ja-JP" sz="1000" dirty="0">
                <a:solidFill>
                  <a:schemeClr val="tx1"/>
                </a:solidFill>
                <a:latin typeface="Meiryo UI" panose="020B0604030504040204" pitchFamily="50" charset="-128"/>
                <a:ea typeface="Meiryo UI" panose="020B0604030504040204" pitchFamily="50" charset="-128"/>
              </a:rPr>
              <a:t>9</a:t>
            </a:r>
            <a:r>
              <a:rPr lang="ja-JP" altLang="en-US" sz="1000" dirty="0">
                <a:solidFill>
                  <a:schemeClr val="tx1"/>
                </a:solidFill>
                <a:latin typeface="Meiryo UI" panose="020B0604030504040204" pitchFamily="50" charset="-128"/>
                <a:ea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rPr>
              <a:t>)</a:t>
            </a:r>
          </a:p>
        </p:txBody>
      </p:sp>
      <p:sp>
        <p:nvSpPr>
          <p:cNvPr id="84" name="大かっこ 83"/>
          <p:cNvSpPr/>
          <p:nvPr/>
        </p:nvSpPr>
        <p:spPr>
          <a:xfrm>
            <a:off x="7549687" y="1463570"/>
            <a:ext cx="679913" cy="139217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1000" dirty="0">
                <a:latin typeface="Meiryo UI" panose="020B0604030504040204" pitchFamily="50" charset="-128"/>
                <a:ea typeface="Meiryo UI" panose="020B0604030504040204" pitchFamily="50" charset="-128"/>
              </a:rPr>
              <a:t>「子供の生活状況調査の分析」報告書の公表（調査実施は</a:t>
            </a:r>
            <a:r>
              <a:rPr lang="en-US" altLang="ja-JP" sz="1000" dirty="0">
                <a:latin typeface="Meiryo UI" panose="020B0604030504040204" pitchFamily="50" charset="-128"/>
                <a:ea typeface="Meiryo UI" panose="020B0604030504040204" pitchFamily="50" charset="-128"/>
              </a:rPr>
              <a:t>2020</a:t>
            </a:r>
            <a:r>
              <a:rPr lang="ja-JP" altLang="en-US" sz="1000" dirty="0">
                <a:latin typeface="Meiryo UI" panose="020B0604030504040204" pitchFamily="50" charset="-128"/>
                <a:ea typeface="Meiryo UI" panose="020B0604030504040204" pitchFamily="50" charset="-128"/>
              </a:rPr>
              <a:t>年）</a:t>
            </a:r>
            <a:endParaRPr lang="en-US" altLang="ja-JP" sz="1000" dirty="0">
              <a:latin typeface="Meiryo UI" panose="020B0604030504040204" pitchFamily="50" charset="-128"/>
              <a:ea typeface="Meiryo UI" panose="020B0604030504040204" pitchFamily="50" charset="-128"/>
            </a:endParaRPr>
          </a:p>
        </p:txBody>
      </p:sp>
      <p:sp>
        <p:nvSpPr>
          <p:cNvPr id="85" name="大かっこ 84"/>
          <p:cNvSpPr/>
          <p:nvPr/>
        </p:nvSpPr>
        <p:spPr>
          <a:xfrm>
            <a:off x="6800850" y="5127706"/>
            <a:ext cx="723900" cy="94924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1000" dirty="0">
                <a:latin typeface="Meiryo UI" panose="020B0604030504040204" pitchFamily="50" charset="-128"/>
                <a:ea typeface="Meiryo UI" panose="020B0604030504040204" pitchFamily="50" charset="-128"/>
              </a:rPr>
              <a:t>「こどもサポートネット」（全区展開）</a:t>
            </a:r>
            <a:endParaRPr lang="en-US" altLang="ja-JP" sz="1000" dirty="0">
              <a:latin typeface="Meiryo UI" panose="020B0604030504040204" pitchFamily="50" charset="-128"/>
              <a:ea typeface="Meiryo UI" panose="020B0604030504040204" pitchFamily="50" charset="-128"/>
            </a:endParaRPr>
          </a:p>
        </p:txBody>
      </p:sp>
      <p:sp>
        <p:nvSpPr>
          <p:cNvPr id="86" name="大かっこ 85"/>
          <p:cNvSpPr/>
          <p:nvPr/>
        </p:nvSpPr>
        <p:spPr>
          <a:xfrm>
            <a:off x="8229600" y="5132404"/>
            <a:ext cx="637314" cy="112552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1000" dirty="0">
                <a:latin typeface="Meiryo UI" panose="020B0604030504040204" pitchFamily="50" charset="-128"/>
                <a:ea typeface="Meiryo UI" panose="020B0604030504040204" pitchFamily="50" charset="-128"/>
              </a:rPr>
              <a:t>「こどもの居場所開設支援事業」（モデル実施）</a:t>
            </a:r>
            <a:endParaRPr lang="en-US" altLang="ja-JP" sz="1000" dirty="0">
              <a:latin typeface="Meiryo UI" panose="020B0604030504040204" pitchFamily="50" charset="-128"/>
              <a:ea typeface="Meiryo UI" panose="020B0604030504040204" pitchFamily="50" charset="-128"/>
            </a:endParaRPr>
          </a:p>
        </p:txBody>
      </p:sp>
      <p:sp>
        <p:nvSpPr>
          <p:cNvPr id="87" name="フローチャート: 結合子 58"/>
          <p:cNvSpPr>
            <a:spLocks noChangeAspect="1"/>
          </p:cNvSpPr>
          <p:nvPr/>
        </p:nvSpPr>
        <p:spPr>
          <a:xfrm>
            <a:off x="6365327" y="1327082"/>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89" name="フローチャート: 結合子 58"/>
          <p:cNvSpPr>
            <a:spLocks noChangeAspect="1"/>
          </p:cNvSpPr>
          <p:nvPr/>
        </p:nvSpPr>
        <p:spPr>
          <a:xfrm>
            <a:off x="7823488" y="1314432"/>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90" name="フローチャート: 結合子 58"/>
          <p:cNvSpPr>
            <a:spLocks noChangeAspect="1"/>
          </p:cNvSpPr>
          <p:nvPr/>
        </p:nvSpPr>
        <p:spPr>
          <a:xfrm>
            <a:off x="1983826" y="4993612"/>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cxnSp>
        <p:nvCxnSpPr>
          <p:cNvPr id="93" name="直線コネクタ 92"/>
          <p:cNvCxnSpPr/>
          <p:nvPr/>
        </p:nvCxnSpPr>
        <p:spPr>
          <a:xfrm flipV="1">
            <a:off x="391856" y="4920398"/>
            <a:ext cx="8492349" cy="70398"/>
          </a:xfrm>
          <a:prstGeom prst="line">
            <a:avLst/>
          </a:prstGeom>
          <a:ln w="3175">
            <a:solidFill>
              <a:schemeClr val="accent6">
                <a:lumMod val="40000"/>
                <a:lumOff val="60000"/>
              </a:schemeClr>
            </a:solidFill>
            <a:prstDash val="solid"/>
          </a:ln>
        </p:spPr>
        <p:style>
          <a:lnRef idx="1">
            <a:schemeClr val="dk1"/>
          </a:lnRef>
          <a:fillRef idx="0">
            <a:schemeClr val="dk1"/>
          </a:fillRef>
          <a:effectRef idx="0">
            <a:schemeClr val="dk1"/>
          </a:effectRef>
          <a:fontRef idx="minor">
            <a:schemeClr val="tx1"/>
          </a:fontRef>
        </p:style>
      </p:cxnSp>
      <p:sp>
        <p:nvSpPr>
          <p:cNvPr id="56" name="大かっこ 55"/>
          <p:cNvSpPr/>
          <p:nvPr/>
        </p:nvSpPr>
        <p:spPr>
          <a:xfrm>
            <a:off x="6053678" y="3173312"/>
            <a:ext cx="740822" cy="80334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000" dirty="0">
                <a:solidFill>
                  <a:schemeClr val="tx1"/>
                </a:solidFill>
                <a:latin typeface="Meiryo UI" panose="020B0604030504040204" pitchFamily="50" charset="-128"/>
                <a:ea typeface="Meiryo UI" panose="020B0604030504040204" pitchFamily="50" charset="-128"/>
              </a:rPr>
              <a:t>第二次子どもの貧困対策計画を</a:t>
            </a:r>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策定</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57" name="大かっこ 56"/>
          <p:cNvSpPr/>
          <p:nvPr/>
        </p:nvSpPr>
        <p:spPr>
          <a:xfrm>
            <a:off x="6827930" y="3160390"/>
            <a:ext cx="696820" cy="85422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000" dirty="0">
                <a:solidFill>
                  <a:schemeClr val="tx1"/>
                </a:solidFill>
                <a:latin typeface="Meiryo UI" panose="020B0604030504040204" pitchFamily="50" charset="-128"/>
                <a:ea typeface="Meiryo UI" panose="020B0604030504040204" pitchFamily="50" charset="-128"/>
              </a:rPr>
              <a:t>市町村子どもの貧困対策取組事例集を作成・公表</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58" name="大かっこ 57"/>
          <p:cNvSpPr/>
          <p:nvPr/>
        </p:nvSpPr>
        <p:spPr>
          <a:xfrm>
            <a:off x="8229600" y="3156704"/>
            <a:ext cx="609374" cy="94027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000" dirty="0">
                <a:solidFill>
                  <a:schemeClr val="tx1"/>
                </a:solidFill>
                <a:latin typeface="Meiryo UI" panose="020B0604030504040204" pitchFamily="50" charset="-128"/>
                <a:ea typeface="Meiryo UI" panose="020B0604030504040204" pitchFamily="50" charset="-128"/>
              </a:rPr>
              <a:t>子ども食堂における食の支援事業を</a:t>
            </a:r>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実施</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59" name="フローチャート: 結合子 58"/>
          <p:cNvSpPr>
            <a:spLocks noChangeAspect="1"/>
          </p:cNvSpPr>
          <p:nvPr/>
        </p:nvSpPr>
        <p:spPr>
          <a:xfrm>
            <a:off x="7122340" y="299112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62" name="フローチャート: 結合子 58"/>
          <p:cNvSpPr>
            <a:spLocks noChangeAspect="1"/>
          </p:cNvSpPr>
          <p:nvPr/>
        </p:nvSpPr>
        <p:spPr>
          <a:xfrm>
            <a:off x="6365327" y="2989505"/>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77" name="フローチャート: 結合子 58"/>
          <p:cNvSpPr>
            <a:spLocks noChangeAspect="1"/>
          </p:cNvSpPr>
          <p:nvPr/>
        </p:nvSpPr>
        <p:spPr>
          <a:xfrm>
            <a:off x="8492360" y="3000760"/>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82" name="大かっこ 81"/>
          <p:cNvSpPr/>
          <p:nvPr/>
        </p:nvSpPr>
        <p:spPr>
          <a:xfrm>
            <a:off x="6026785" y="2426385"/>
            <a:ext cx="767715" cy="46891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900" dirty="0">
                <a:solidFill>
                  <a:schemeClr val="tx1"/>
                </a:solidFill>
                <a:latin typeface="Meiryo UI" panose="020B0604030504040204" pitchFamily="50" charset="-128"/>
                <a:ea typeface="Meiryo UI" panose="020B0604030504040204" pitchFamily="50" charset="-128"/>
              </a:rPr>
              <a:t>新「子供の貧困対策に関する 大綱」策定</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7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187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8416583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3398001388"/>
              </p:ext>
            </p:extLst>
          </p:nvPr>
        </p:nvGraphicFramePr>
        <p:xfrm>
          <a:off x="120139" y="615901"/>
          <a:ext cx="8795266" cy="5992891"/>
        </p:xfrm>
        <a:graphic>
          <a:graphicData uri="http://schemas.openxmlformats.org/drawingml/2006/table">
            <a:tbl>
              <a:tblPr>
                <a:tableStyleId>{E8B1032C-EA38-4F05-BA0D-38AFFFC7BED3}</a:tableStyleId>
              </a:tblPr>
              <a:tblGrid>
                <a:gridCol w="423558">
                  <a:extLst>
                    <a:ext uri="{9D8B030D-6E8A-4147-A177-3AD203B41FA5}">
                      <a16:colId xmlns:a16="http://schemas.microsoft.com/office/drawing/2014/main" val="20000"/>
                    </a:ext>
                  </a:extLst>
                </a:gridCol>
                <a:gridCol w="815203">
                  <a:extLst>
                    <a:ext uri="{9D8B030D-6E8A-4147-A177-3AD203B41FA5}">
                      <a16:colId xmlns:a16="http://schemas.microsoft.com/office/drawing/2014/main" val="20001"/>
                    </a:ext>
                  </a:extLst>
                </a:gridCol>
                <a:gridCol w="812800">
                  <a:extLst>
                    <a:ext uri="{9D8B030D-6E8A-4147-A177-3AD203B41FA5}">
                      <a16:colId xmlns:a16="http://schemas.microsoft.com/office/drawing/2014/main" val="20003"/>
                    </a:ext>
                  </a:extLst>
                </a:gridCol>
                <a:gridCol w="790575">
                  <a:extLst>
                    <a:ext uri="{9D8B030D-6E8A-4147-A177-3AD203B41FA5}">
                      <a16:colId xmlns:a16="http://schemas.microsoft.com/office/drawing/2014/main" val="1971039168"/>
                    </a:ext>
                  </a:extLst>
                </a:gridCol>
                <a:gridCol w="800100">
                  <a:extLst>
                    <a:ext uri="{9D8B030D-6E8A-4147-A177-3AD203B41FA5}">
                      <a16:colId xmlns:a16="http://schemas.microsoft.com/office/drawing/2014/main" val="20004"/>
                    </a:ext>
                  </a:extLst>
                </a:gridCol>
                <a:gridCol w="752475">
                  <a:extLst>
                    <a:ext uri="{9D8B030D-6E8A-4147-A177-3AD203B41FA5}">
                      <a16:colId xmlns:a16="http://schemas.microsoft.com/office/drawing/2014/main" val="20005"/>
                    </a:ext>
                  </a:extLst>
                </a:gridCol>
                <a:gridCol w="920751">
                  <a:extLst>
                    <a:ext uri="{9D8B030D-6E8A-4147-A177-3AD203B41FA5}">
                      <a16:colId xmlns:a16="http://schemas.microsoft.com/office/drawing/2014/main" val="20006"/>
                    </a:ext>
                  </a:extLst>
                </a:gridCol>
                <a:gridCol w="1092200">
                  <a:extLst>
                    <a:ext uri="{9D8B030D-6E8A-4147-A177-3AD203B41FA5}">
                      <a16:colId xmlns:a16="http://schemas.microsoft.com/office/drawing/2014/main" val="3230703393"/>
                    </a:ext>
                  </a:extLst>
                </a:gridCol>
                <a:gridCol w="1193802">
                  <a:extLst>
                    <a:ext uri="{9D8B030D-6E8A-4147-A177-3AD203B41FA5}">
                      <a16:colId xmlns:a16="http://schemas.microsoft.com/office/drawing/2014/main" val="20007"/>
                    </a:ext>
                  </a:extLst>
                </a:gridCol>
                <a:gridCol w="1193802">
                  <a:extLst>
                    <a:ext uri="{9D8B030D-6E8A-4147-A177-3AD203B41FA5}">
                      <a16:colId xmlns:a16="http://schemas.microsoft.com/office/drawing/2014/main" val="553349319"/>
                    </a:ext>
                  </a:extLst>
                </a:gridCol>
              </a:tblGrid>
              <a:tr h="598008">
                <a:tc>
                  <a:txBody>
                    <a:bodyPr/>
                    <a:lstStyle/>
                    <a:p>
                      <a:pPr algn="ctr" fontAlgn="ctr"/>
                      <a:r>
                        <a:rPr lang="ja-JP" altLang="en-US" sz="1200" u="none" strike="noStrike" dirty="0">
                          <a:solidFill>
                            <a:schemeClr val="bg1"/>
                          </a:solidFill>
                          <a:effectLst/>
                        </a:rPr>
                        <a:t>　</a:t>
                      </a:r>
                      <a:endParaRPr lang="ja-JP" altLang="en-US" sz="1200" b="0" i="0" u="none" strike="noStrike" dirty="0">
                        <a:solidFill>
                          <a:schemeClr val="bg1"/>
                        </a:solidFill>
                        <a:effectLst/>
                        <a:latin typeface="Meiryo UI" panose="020B0604030504040204" pitchFamily="50" charset="-128"/>
                        <a:ea typeface="Meiryo UI" panose="020B0604030504040204" pitchFamily="50" charset="-128"/>
                      </a:endParaRPr>
                    </a:p>
                  </a:txBody>
                  <a:tcPr marL="9363" marR="9363" marT="9363" marB="0" anchor="ctr">
                    <a:lnR w="12700" cap="flat" cmpd="sng" algn="ctr">
                      <a:solidFill>
                        <a:schemeClr val="accent6">
                          <a:lumMod val="60000"/>
                          <a:lumOff val="40000"/>
                        </a:schemeClr>
                      </a:solidFill>
                      <a:prstDash val="solid"/>
                      <a:round/>
                      <a:headEnd type="none" w="med" len="med"/>
                      <a:tailEnd type="none" w="med" len="med"/>
                    </a:lnR>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bg1"/>
                          </a:solidFill>
                          <a:effectLst/>
                          <a:latin typeface="Meiryo UI" panose="020B0604030504040204" pitchFamily="50" charset="-128"/>
                          <a:ea typeface="Meiryo UI" panose="020B0604030504040204" pitchFamily="50" charset="-128"/>
                        </a:rPr>
                        <a:t>年度</a:t>
                      </a:r>
                    </a:p>
                  </a:txBody>
                  <a:tcPr marL="9363" marR="9363" marT="9363"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solidFill>
                      <a:schemeClr val="accent6"/>
                    </a:solidFill>
                  </a:tcPr>
                </a:tc>
                <a:tc>
                  <a:txBody>
                    <a:bodyPr/>
                    <a:lstStyle/>
                    <a:p>
                      <a:pPr marL="0" algn="ctr" defTabSz="914400" rtl="0" eaLnBrk="1" fontAlgn="ctr" latinLnBrk="0" hangingPunct="1"/>
                      <a:r>
                        <a:rPr kumimoji="1" lang="ja-JP" altLang="en-US" sz="1400" u="none" strike="noStrike" kern="1200" dirty="0">
                          <a:solidFill>
                            <a:schemeClr val="bg1"/>
                          </a:solidFill>
                          <a:effectLst/>
                          <a:latin typeface="Meiryo UI" panose="020B0604030504040204" pitchFamily="50" charset="-128"/>
                          <a:ea typeface="Meiryo UI" panose="020B0604030504040204" pitchFamily="50" charset="-128"/>
                          <a:cs typeface="+mn-cs"/>
                        </a:rPr>
                        <a:t>～</a:t>
                      </a:r>
                      <a:r>
                        <a:rPr kumimoji="1" lang="en-US" altLang="ja-JP" sz="1400" u="none" strike="noStrike" kern="1200" dirty="0">
                          <a:solidFill>
                            <a:schemeClr val="bg1"/>
                          </a:solidFill>
                          <a:effectLst/>
                          <a:latin typeface="Meiryo UI" panose="020B0604030504040204" pitchFamily="50" charset="-128"/>
                          <a:ea typeface="Meiryo UI" panose="020B0604030504040204" pitchFamily="50" charset="-128"/>
                          <a:cs typeface="+mn-cs"/>
                        </a:rPr>
                        <a:t>2015</a:t>
                      </a:r>
                    </a:p>
                  </a:txBody>
                  <a:tcPr marL="9363" marR="9363" marT="9363"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solidFill>
                      <a:schemeClr val="accent6"/>
                    </a:solidFill>
                  </a:tcPr>
                </a:tc>
                <a:tc>
                  <a:txBody>
                    <a:bodyPr/>
                    <a:lstStyle/>
                    <a:p>
                      <a:pPr marL="0" algn="ctr" defTabSz="914400" rtl="0" eaLnBrk="1" fontAlgn="ctr" latinLnBrk="0" hangingPunct="1"/>
                      <a:r>
                        <a:rPr kumimoji="1" lang="en-US" altLang="ja-JP" sz="1400" u="none" strike="noStrike" kern="1200" dirty="0">
                          <a:solidFill>
                            <a:schemeClr val="bg1"/>
                          </a:solidFill>
                          <a:effectLst/>
                          <a:latin typeface="Meiryo UI" panose="020B0604030504040204" pitchFamily="50" charset="-128"/>
                          <a:ea typeface="Meiryo UI" panose="020B0604030504040204" pitchFamily="50" charset="-128"/>
                          <a:cs typeface="+mn-cs"/>
                        </a:rPr>
                        <a:t>2016</a:t>
                      </a:r>
                      <a:endParaRPr kumimoji="1" lang="ja-JP" altLang="en-US" sz="1400" u="none" strike="noStrike" kern="1200" dirty="0">
                        <a:solidFill>
                          <a:schemeClr val="bg1"/>
                        </a:solidFill>
                        <a:effectLst/>
                        <a:latin typeface="Meiryo UI" panose="020B0604030504040204" pitchFamily="50" charset="-128"/>
                        <a:ea typeface="Meiryo UI" panose="020B0604030504040204" pitchFamily="50" charset="-128"/>
                        <a:cs typeface="+mn-cs"/>
                      </a:endParaRPr>
                    </a:p>
                  </a:txBody>
                  <a:tcPr marL="9363" marR="9363" marT="9363"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u="none" strike="noStrike" kern="1200" dirty="0">
                          <a:solidFill>
                            <a:schemeClr val="bg1"/>
                          </a:solidFill>
                          <a:effectLst/>
                          <a:latin typeface="Meiryo UI" panose="020B0604030504040204" pitchFamily="50" charset="-128"/>
                          <a:ea typeface="Meiryo UI" panose="020B0604030504040204" pitchFamily="50" charset="-128"/>
                          <a:cs typeface="+mn-cs"/>
                        </a:rPr>
                        <a:t>2017</a:t>
                      </a:r>
                      <a:endParaRPr kumimoji="1" lang="ja-JP" altLang="en-US" sz="1400" u="none" strike="noStrike" kern="1200" dirty="0">
                        <a:solidFill>
                          <a:schemeClr val="bg1"/>
                        </a:solidFill>
                        <a:effectLst/>
                        <a:latin typeface="Meiryo UI" panose="020B0604030504040204" pitchFamily="50" charset="-128"/>
                        <a:ea typeface="Meiryo UI" panose="020B0604030504040204" pitchFamily="50" charset="-128"/>
                        <a:cs typeface="+mn-cs"/>
                      </a:endParaRPr>
                    </a:p>
                  </a:txBody>
                  <a:tcPr marL="9363" marR="9363" marT="9363"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solidFill>
                      <a:schemeClr val="accent6"/>
                    </a:solidFill>
                  </a:tcPr>
                </a:tc>
                <a:tc>
                  <a:txBody>
                    <a:bodyPr/>
                    <a:lstStyle/>
                    <a:p>
                      <a:pPr algn="ctr" fontAlgn="ctr"/>
                      <a:r>
                        <a:rPr lang="en-US" altLang="ja-JP" sz="1400" u="none" strike="noStrike" dirty="0">
                          <a:solidFill>
                            <a:schemeClr val="bg1"/>
                          </a:solidFill>
                          <a:effectLst/>
                          <a:latin typeface="Meiryo UI" panose="020B0604030504040204" pitchFamily="50" charset="-128"/>
                          <a:ea typeface="Meiryo UI" panose="020B0604030504040204" pitchFamily="50" charset="-128"/>
                        </a:rPr>
                        <a:t>2</a:t>
                      </a:r>
                      <a:r>
                        <a:rPr kumimoji="1" lang="en-US" altLang="ja-JP" sz="1400" u="none" strike="noStrike" kern="1200" dirty="0">
                          <a:solidFill>
                            <a:schemeClr val="bg1"/>
                          </a:solidFill>
                          <a:effectLst/>
                          <a:latin typeface="Meiryo UI" panose="020B0604030504040204" pitchFamily="50" charset="-128"/>
                          <a:ea typeface="Meiryo UI" panose="020B0604030504040204" pitchFamily="50" charset="-128"/>
                          <a:cs typeface="+mn-cs"/>
                        </a:rPr>
                        <a:t>018</a:t>
                      </a:r>
                      <a:endParaRPr kumimoji="1" lang="ja-JP" altLang="en-US" sz="1400" u="none" strike="noStrike" kern="1200" dirty="0">
                        <a:solidFill>
                          <a:schemeClr val="bg1"/>
                        </a:solidFill>
                        <a:effectLst/>
                        <a:latin typeface="Meiryo UI" panose="020B0604030504040204" pitchFamily="50" charset="-128"/>
                        <a:ea typeface="Meiryo UI" panose="020B0604030504040204" pitchFamily="50" charset="-128"/>
                        <a:cs typeface="+mn-cs"/>
                      </a:endParaRPr>
                    </a:p>
                  </a:txBody>
                  <a:tcPr marL="9363" marR="9363" marT="9363"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solidFill>
                      <a:schemeClr val="accent6"/>
                    </a:solidFill>
                  </a:tcPr>
                </a:tc>
                <a:tc>
                  <a:txBody>
                    <a:bodyPr/>
                    <a:lstStyle/>
                    <a:p>
                      <a:pPr algn="ctr" fontAlgn="ctr"/>
                      <a:r>
                        <a:rPr kumimoji="1" lang="en-US" altLang="ja-JP" sz="1400" u="none" strike="noStrike" kern="1200" dirty="0">
                          <a:solidFill>
                            <a:schemeClr val="bg1"/>
                          </a:solidFill>
                          <a:effectLst/>
                          <a:latin typeface="Meiryo UI" panose="020B0604030504040204" pitchFamily="50" charset="-128"/>
                          <a:ea typeface="Meiryo UI" panose="020B0604030504040204" pitchFamily="50" charset="-128"/>
                          <a:cs typeface="+mn-cs"/>
                        </a:rPr>
                        <a:t>2019</a:t>
                      </a:r>
                      <a:endParaRPr kumimoji="1" lang="ja-JP" altLang="en-US" sz="1400" u="none" strike="noStrike" kern="1200" dirty="0">
                        <a:solidFill>
                          <a:schemeClr val="bg1"/>
                        </a:solidFill>
                        <a:effectLst/>
                        <a:latin typeface="Meiryo UI" panose="020B0604030504040204" pitchFamily="50" charset="-128"/>
                        <a:ea typeface="Meiryo UI" panose="020B0604030504040204" pitchFamily="50" charset="-128"/>
                        <a:cs typeface="+mn-cs"/>
                      </a:endParaRPr>
                    </a:p>
                  </a:txBody>
                  <a:tcPr marL="9363" marR="9363" marT="9363"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rgbClr val="92D050"/>
                      </a:solidFill>
                      <a:prstDash val="solid"/>
                      <a:round/>
                      <a:headEnd type="none" w="med" len="med"/>
                      <a:tailEnd type="none" w="med" len="med"/>
                    </a:lnR>
                    <a:solidFill>
                      <a:schemeClr val="accent6"/>
                    </a:solidFill>
                  </a:tcPr>
                </a:tc>
                <a:tc>
                  <a:txBody>
                    <a:bodyPr/>
                    <a:lstStyle/>
                    <a:p>
                      <a:pPr algn="ctr" fontAlgn="ctr"/>
                      <a:r>
                        <a:rPr kumimoji="1" lang="en-US" altLang="ja-JP" sz="1400" u="none" strike="noStrike" kern="1200" dirty="0">
                          <a:solidFill>
                            <a:schemeClr val="bg1"/>
                          </a:solidFill>
                          <a:effectLst/>
                          <a:latin typeface="Meiryo UI" panose="020B0604030504040204" pitchFamily="50" charset="-128"/>
                          <a:ea typeface="Meiryo UI" panose="020B0604030504040204" pitchFamily="50" charset="-128"/>
                          <a:cs typeface="+mn-cs"/>
                        </a:rPr>
                        <a:t>2020</a:t>
                      </a:r>
                      <a:endParaRPr kumimoji="1" lang="ja-JP" altLang="en-US" sz="1400" u="none" strike="noStrike" kern="1200" dirty="0">
                        <a:solidFill>
                          <a:schemeClr val="bg1"/>
                        </a:solidFill>
                        <a:effectLst/>
                        <a:latin typeface="Meiryo UI" panose="020B0604030504040204" pitchFamily="50" charset="-128"/>
                        <a:ea typeface="Meiryo UI" panose="020B0604030504040204" pitchFamily="50" charset="-128"/>
                        <a:cs typeface="+mn-cs"/>
                      </a:endParaRPr>
                    </a:p>
                  </a:txBody>
                  <a:tcPr marL="9363" marR="9363" marT="9363" marB="0" anchor="ctr">
                    <a:lnL w="12700" cap="flat" cmpd="sng" algn="ctr">
                      <a:solidFill>
                        <a:srgbClr val="92D050"/>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solidFill>
                      <a:schemeClr val="accent6"/>
                    </a:solidFill>
                  </a:tcPr>
                </a:tc>
                <a:tc>
                  <a:txBody>
                    <a:bodyPr/>
                    <a:lstStyle/>
                    <a:p>
                      <a:pPr marL="0" algn="ctr" defTabSz="914400" rtl="0" eaLnBrk="1" fontAlgn="ctr" latinLnBrk="0" hangingPunct="1"/>
                      <a:r>
                        <a:rPr kumimoji="1" lang="en-US" altLang="ja-JP" sz="1400" u="none" strike="noStrike" kern="1200" dirty="0">
                          <a:solidFill>
                            <a:schemeClr val="bg1"/>
                          </a:solidFill>
                          <a:effectLst/>
                          <a:latin typeface="Meiryo UI" panose="020B0604030504040204" pitchFamily="50" charset="-128"/>
                          <a:ea typeface="Meiryo UI" panose="020B0604030504040204" pitchFamily="50" charset="-128"/>
                          <a:cs typeface="+mn-cs"/>
                        </a:rPr>
                        <a:t>2021</a:t>
                      </a:r>
                      <a:endParaRPr kumimoji="1" lang="ja-JP" altLang="en-US" sz="1400" u="none" strike="noStrike" kern="1200" dirty="0">
                        <a:solidFill>
                          <a:schemeClr val="bg1"/>
                        </a:solidFill>
                        <a:effectLst/>
                        <a:latin typeface="Meiryo UI" panose="020B0604030504040204" pitchFamily="50" charset="-128"/>
                        <a:ea typeface="Meiryo UI" panose="020B0604030504040204" pitchFamily="50" charset="-128"/>
                        <a:cs typeface="+mn-cs"/>
                      </a:endParaRPr>
                    </a:p>
                  </a:txBody>
                  <a:tcPr marL="9363" marR="9363" marT="9363"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rgbClr val="92D050"/>
                      </a:solidFill>
                      <a:prstDash val="solid"/>
                      <a:round/>
                      <a:headEnd type="none" w="med" len="med"/>
                      <a:tailEnd type="none" w="med" len="med"/>
                    </a:lnR>
                    <a:solidFill>
                      <a:schemeClr val="accent6"/>
                    </a:solidFill>
                  </a:tcPr>
                </a:tc>
                <a:tc>
                  <a:txBody>
                    <a:bodyPr/>
                    <a:lstStyle/>
                    <a:p>
                      <a:pPr marL="0" algn="ctr" defTabSz="914400" rtl="0" eaLnBrk="1" fontAlgn="ctr" latinLnBrk="0" hangingPunct="1"/>
                      <a:r>
                        <a:rPr kumimoji="1" lang="en-US" altLang="ja-JP" sz="1400" u="none" strike="noStrike" kern="1200" dirty="0">
                          <a:solidFill>
                            <a:schemeClr val="bg1"/>
                          </a:solidFill>
                          <a:effectLst/>
                          <a:latin typeface="Meiryo UI" panose="020B0604030504040204" pitchFamily="50" charset="-128"/>
                          <a:ea typeface="Meiryo UI" panose="020B0604030504040204" pitchFamily="50" charset="-128"/>
                          <a:cs typeface="+mn-cs"/>
                        </a:rPr>
                        <a:t>2022</a:t>
                      </a:r>
                      <a:endParaRPr kumimoji="1" lang="ja-JP" altLang="en-US" sz="1400" u="none" strike="noStrike" kern="1200" dirty="0">
                        <a:solidFill>
                          <a:schemeClr val="bg1"/>
                        </a:solidFill>
                        <a:effectLst/>
                        <a:latin typeface="Meiryo UI" panose="020B0604030504040204" pitchFamily="50" charset="-128"/>
                        <a:ea typeface="Meiryo UI" panose="020B0604030504040204" pitchFamily="50" charset="-128"/>
                        <a:cs typeface="+mn-cs"/>
                      </a:endParaRPr>
                    </a:p>
                  </a:txBody>
                  <a:tcPr marL="9363" marR="9363" marT="9363" marB="0" anchor="ctr">
                    <a:lnL w="12700" cap="flat" cmpd="sng" algn="ctr">
                      <a:solidFill>
                        <a:srgbClr val="92D050"/>
                      </a:solidFill>
                      <a:prstDash val="solid"/>
                      <a:round/>
                      <a:headEnd type="none" w="med" len="med"/>
                      <a:tailEnd type="none" w="med" len="med"/>
                    </a:lnL>
                    <a:solidFill>
                      <a:schemeClr val="accent6"/>
                    </a:solidFill>
                  </a:tcPr>
                </a:tc>
                <a:extLst>
                  <a:ext uri="{0D108BD9-81ED-4DB2-BD59-A6C34878D82A}">
                    <a16:rowId xmlns:a16="http://schemas.microsoft.com/office/drawing/2014/main" val="10000"/>
                  </a:ext>
                </a:extLst>
              </a:tr>
              <a:tr h="264689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1" dirty="0">
                          <a:latin typeface="Meiryo UI" panose="020B0604030504040204" pitchFamily="50" charset="-128"/>
                          <a:ea typeface="Meiryo UI" panose="020B0604030504040204" pitchFamily="50" charset="-128"/>
                        </a:rPr>
                        <a:t>（２）児童虐待対策</a:t>
                      </a:r>
                      <a:endParaRPr kumimoji="1" lang="en-US" altLang="ja-JP" sz="1400" b="1" dirty="0">
                        <a:latin typeface="Meiryo UI" panose="020B0604030504040204" pitchFamily="50" charset="-128"/>
                        <a:ea typeface="Meiryo UI" panose="020B0604030504040204" pitchFamily="50" charset="-128"/>
                      </a:endParaRPr>
                    </a:p>
                  </a:txBody>
                  <a:tcPr marL="9363" marR="9363" marT="9363" marB="0" vert="eaVert" anchor="ctr">
                    <a:lnB w="12700" cap="flat" cmpd="sng" algn="ctr">
                      <a:solidFill>
                        <a:srgbClr val="92D050"/>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B w="12700" cap="flat" cmpd="sng" algn="ctr">
                      <a:solidFill>
                        <a:srgbClr val="92D050"/>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B w="12700" cap="flat" cmpd="sng" algn="ctr">
                      <a:solidFill>
                        <a:srgbClr val="92D050"/>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B w="12700" cap="flat" cmpd="sng" algn="ctr">
                      <a:solidFill>
                        <a:srgbClr val="92D050"/>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B w="12700" cap="flat" cmpd="sng" algn="ctr">
                      <a:solidFill>
                        <a:srgbClr val="92D050"/>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B w="12700" cap="flat" cmpd="sng" algn="ctr">
                      <a:solidFill>
                        <a:srgbClr val="92D050"/>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R w="12700" cap="flat" cmpd="sng" algn="ctr">
                      <a:solidFill>
                        <a:srgbClr val="92D050"/>
                      </a:solidFill>
                      <a:prstDash val="solid"/>
                      <a:round/>
                      <a:headEnd type="none" w="med" len="med"/>
                      <a:tailEnd type="none" w="med" len="med"/>
                    </a:lnR>
                    <a:lnB w="12700" cap="flat" cmpd="sng" algn="ctr">
                      <a:solidFill>
                        <a:srgbClr val="92D050"/>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L w="12700" cap="flat" cmpd="sng" algn="ctr">
                      <a:solidFill>
                        <a:srgbClr val="92D050"/>
                      </a:solidFill>
                      <a:prstDash val="solid"/>
                      <a:round/>
                      <a:headEnd type="none" w="med" len="med"/>
                      <a:tailEnd type="none" w="med" len="med"/>
                    </a:lnL>
                    <a:lnB w="12700" cap="flat" cmpd="sng" algn="ctr">
                      <a:solidFill>
                        <a:srgbClr val="92D050"/>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R w="12700" cap="flat" cmpd="sng" algn="ctr">
                      <a:solidFill>
                        <a:srgbClr val="92D050"/>
                      </a:solidFill>
                      <a:prstDash val="solid"/>
                      <a:round/>
                      <a:headEnd type="none" w="med" len="med"/>
                      <a:tailEnd type="none" w="med" len="med"/>
                    </a:lnR>
                    <a:lnB w="12700" cap="flat" cmpd="sng" algn="ctr">
                      <a:solidFill>
                        <a:srgbClr val="92D050"/>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L w="12700" cap="flat" cmpd="sng" algn="ctr">
                      <a:solidFill>
                        <a:srgbClr val="92D050"/>
                      </a:solidFill>
                      <a:prstDash val="solid"/>
                      <a:round/>
                      <a:headEnd type="none" w="med" len="med"/>
                      <a:tailEnd type="none" w="med" len="med"/>
                    </a:lnL>
                    <a:lnB w="12700" cap="flat" cmpd="sng" algn="ctr">
                      <a:solidFill>
                        <a:srgbClr val="92D050"/>
                      </a:solidFill>
                      <a:prstDash val="solid"/>
                      <a:round/>
                      <a:headEnd type="none" w="med" len="med"/>
                      <a:tailEnd type="none" w="med" len="med"/>
                    </a:lnB>
                  </a:tcPr>
                </a:tc>
                <a:extLst>
                  <a:ext uri="{0D108BD9-81ED-4DB2-BD59-A6C34878D82A}">
                    <a16:rowId xmlns:a16="http://schemas.microsoft.com/office/drawing/2014/main" val="10001"/>
                  </a:ext>
                </a:extLst>
              </a:tr>
              <a:tr h="274799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1" dirty="0">
                          <a:latin typeface="Meiryo UI" panose="020B0604030504040204" pitchFamily="50" charset="-128"/>
                          <a:ea typeface="Meiryo UI" panose="020B0604030504040204" pitchFamily="50" charset="-128"/>
                        </a:rPr>
                        <a:t>（３）ヤングケアラー支援</a:t>
                      </a:r>
                      <a:endParaRPr kumimoji="1" lang="en-US" altLang="ja-JP" sz="1400" b="1" dirty="0">
                        <a:latin typeface="Meiryo UI" panose="020B0604030504040204" pitchFamily="50" charset="-128"/>
                        <a:ea typeface="Meiryo UI" panose="020B0604030504040204" pitchFamily="50" charset="-128"/>
                      </a:endParaRPr>
                    </a:p>
                  </a:txBody>
                  <a:tcPr marL="9363" marR="9363" marT="9363" marB="0" vert="eaVert" anchor="ctr">
                    <a:lnT w="12700" cap="flat" cmpd="sng" algn="ctr">
                      <a:solidFill>
                        <a:srgbClr val="92D050"/>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tcPr>
                </a:tc>
                <a:tc gridSpan="2">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tcPr>
                </a:tc>
                <a:tc hMerge="1">
                  <a:txBody>
                    <a:bodyPr/>
                    <a:lstStyle/>
                    <a:p>
                      <a:endParaRPr kumimoji="1" lang="ja-JP" altLang="en-US"/>
                    </a:p>
                  </a:txBody>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rgbClr val="92D050"/>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L w="12700" cap="flat" cmpd="sng" algn="ctr">
                      <a:solidFill>
                        <a:srgbClr val="92D050"/>
                      </a:solidFill>
                      <a:prstDash val="solid"/>
                      <a:round/>
                      <a:headEnd type="none" w="med" len="med"/>
                      <a:tailEnd type="none" w="med" len="med"/>
                    </a:lnL>
                    <a:lnT w="12700" cap="flat" cmpd="sng" algn="ctr">
                      <a:solidFill>
                        <a:srgbClr val="92D050"/>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L w="12700" cap="flat" cmpd="sng" algn="ctr">
                      <a:solidFill>
                        <a:srgbClr val="92D050"/>
                      </a:solidFill>
                      <a:prstDash val="solid"/>
                      <a:round/>
                      <a:headEnd type="none" w="med" len="med"/>
                      <a:tailEnd type="none" w="med" len="med"/>
                    </a:lnL>
                    <a:lnT w="12700" cap="flat" cmpd="sng" algn="ctr">
                      <a:solidFill>
                        <a:srgbClr val="92D050"/>
                      </a:solidFill>
                      <a:prstDash val="solid"/>
                      <a:round/>
                      <a:headEnd type="none" w="med" len="med"/>
                      <a:tailEnd type="none" w="med" len="med"/>
                    </a:lnT>
                  </a:tcPr>
                </a:tc>
                <a:extLst>
                  <a:ext uri="{0D108BD9-81ED-4DB2-BD59-A6C34878D82A}">
                    <a16:rowId xmlns:a16="http://schemas.microsoft.com/office/drawing/2014/main" val="2172032726"/>
                  </a:ext>
                </a:extLst>
              </a:tr>
            </a:tbl>
          </a:graphicData>
        </a:graphic>
      </p:graphicFrame>
      <p:sp>
        <p:nvSpPr>
          <p:cNvPr id="53" name="大かっこ 52"/>
          <p:cNvSpPr/>
          <p:nvPr/>
        </p:nvSpPr>
        <p:spPr>
          <a:xfrm>
            <a:off x="6565503" y="1428750"/>
            <a:ext cx="1116000" cy="169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endParaRPr lang="en-US" altLang="ja-JP" sz="1100" dirty="0">
              <a:solidFill>
                <a:schemeClr val="tx1"/>
              </a:solidFill>
            </a:endParaRPr>
          </a:p>
          <a:p>
            <a:endParaRPr lang="en-US" altLang="ja-JP" sz="1050" dirty="0">
              <a:solidFill>
                <a:schemeClr val="tx1"/>
              </a:solidFill>
            </a:endParaRPr>
          </a:p>
          <a:p>
            <a:r>
              <a:rPr lang="en-US" altLang="ja-JP" sz="1000" dirty="0">
                <a:solidFill>
                  <a:schemeClr val="tx1"/>
                </a:solidFill>
                <a:latin typeface="Meiryo UI" panose="020B0604030504040204" pitchFamily="50" charset="-128"/>
                <a:ea typeface="Meiryo UI" panose="020B0604030504040204" pitchFamily="50" charset="-128"/>
              </a:rPr>
              <a:t>SNS</a:t>
            </a:r>
            <a:r>
              <a:rPr lang="ja-JP" altLang="en-US" sz="1000" dirty="0">
                <a:solidFill>
                  <a:schemeClr val="tx1"/>
                </a:solidFill>
                <a:latin typeface="Meiryo UI" panose="020B0604030504040204" pitchFamily="50" charset="-128"/>
                <a:ea typeface="Meiryo UI" panose="020B0604030504040204" pitchFamily="50" charset="-128"/>
              </a:rPr>
              <a:t>を活用した児童虐待防止相談事業の実施（本格実施）</a:t>
            </a:r>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50" dirty="0">
              <a:solidFill>
                <a:schemeClr val="tx1"/>
              </a:solidFill>
              <a:latin typeface="Meiryo UI" panose="020B0604030504040204" pitchFamily="50" charset="-128"/>
              <a:ea typeface="Meiryo UI" panose="020B0604030504040204" pitchFamily="50" charset="-128"/>
            </a:endParaRPr>
          </a:p>
          <a:p>
            <a:endParaRPr lang="en-US" altLang="ja-JP" sz="1050" dirty="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a:p>
            <a:pPr algn="ctr"/>
            <a:r>
              <a:rPr lang="ja-JP" altLang="en-US" sz="1000" dirty="0">
                <a:solidFill>
                  <a:schemeClr val="tx1"/>
                </a:solidFill>
                <a:latin typeface="Meiryo UI" panose="020B0604030504040204" pitchFamily="50" charset="-128"/>
                <a:ea typeface="Meiryo UI" panose="020B0604030504040204" pitchFamily="50" charset="-128"/>
              </a:rPr>
              <a:t>大阪府・堺市・大阪市で共同実施</a:t>
            </a:r>
          </a:p>
          <a:p>
            <a:endParaRPr lang="en-US" altLang="ja-JP" sz="1000" dirty="0">
              <a:solidFill>
                <a:schemeClr val="tx1"/>
              </a:solidFill>
            </a:endParaRPr>
          </a:p>
        </p:txBody>
      </p:sp>
      <p:sp>
        <p:nvSpPr>
          <p:cNvPr id="134" name="角丸四角形 133"/>
          <p:cNvSpPr/>
          <p:nvPr/>
        </p:nvSpPr>
        <p:spPr>
          <a:xfrm>
            <a:off x="615166" y="5822781"/>
            <a:ext cx="640394" cy="423707"/>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a:solidFill>
                  <a:schemeClr val="tx1"/>
                </a:solidFill>
                <a:ea typeface="Meiryo UI" panose="020B0604030504040204" pitchFamily="50" charset="-128"/>
              </a:rPr>
              <a:t>大阪市</a:t>
            </a:r>
          </a:p>
        </p:txBody>
      </p:sp>
      <p:sp>
        <p:nvSpPr>
          <p:cNvPr id="138" name="角丸四角形 137"/>
          <p:cNvSpPr/>
          <p:nvPr/>
        </p:nvSpPr>
        <p:spPr>
          <a:xfrm>
            <a:off x="638387" y="1730750"/>
            <a:ext cx="640394" cy="396766"/>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a:solidFill>
                  <a:schemeClr val="tx1"/>
                </a:solidFill>
                <a:ea typeface="Meiryo UI" panose="020B0604030504040204" pitchFamily="50" charset="-128"/>
              </a:rPr>
              <a:t>大阪府</a:t>
            </a:r>
          </a:p>
        </p:txBody>
      </p:sp>
      <p:sp>
        <p:nvSpPr>
          <p:cNvPr id="88" name="テキスト ボックス 87"/>
          <p:cNvSpPr txBox="1"/>
          <p:nvPr/>
        </p:nvSpPr>
        <p:spPr>
          <a:xfrm>
            <a:off x="7817929" y="1428750"/>
            <a:ext cx="1031051" cy="261610"/>
          </a:xfrm>
          <a:prstGeom prst="rect">
            <a:avLst/>
          </a:prstGeom>
          <a:solidFill>
            <a:srgbClr val="9999FF"/>
          </a:solidFill>
          <a:ln>
            <a:solidFill>
              <a:srgbClr val="9999FF"/>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ja-JP" altLang="en-US" sz="1100" dirty="0">
                <a:solidFill>
                  <a:schemeClr val="tx1"/>
                </a:solidFill>
                <a:latin typeface="Meiryo UI" panose="020B0604030504040204" pitchFamily="50" charset="-128"/>
                <a:ea typeface="Meiryo UI" panose="020B0604030504040204" pitchFamily="50" charset="-128"/>
              </a:rPr>
              <a:t>点線</a:t>
            </a:r>
            <a:r>
              <a:rPr lang="ja-JP" altLang="en-US" sz="1100" b="1" dirty="0">
                <a:solidFill>
                  <a:schemeClr val="tx1"/>
                </a:solidFill>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未実施</a:t>
            </a:r>
          </a:p>
        </p:txBody>
      </p:sp>
      <p:cxnSp>
        <p:nvCxnSpPr>
          <p:cNvPr id="74" name="直線コネクタ 73"/>
          <p:cNvCxnSpPr/>
          <p:nvPr/>
        </p:nvCxnSpPr>
        <p:spPr>
          <a:xfrm flipV="1">
            <a:off x="514350" y="5254155"/>
            <a:ext cx="8359195" cy="17068"/>
          </a:xfrm>
          <a:prstGeom prst="line">
            <a:avLst/>
          </a:prstGeom>
          <a:ln w="3175">
            <a:solidFill>
              <a:schemeClr val="accent6">
                <a:lumMod val="40000"/>
                <a:lumOff val="60000"/>
              </a:schemeClr>
            </a:solidFill>
            <a:prstDash val="solid"/>
          </a:ln>
        </p:spPr>
        <p:style>
          <a:lnRef idx="1">
            <a:schemeClr val="dk1"/>
          </a:lnRef>
          <a:fillRef idx="0">
            <a:schemeClr val="dk1"/>
          </a:fillRef>
          <a:effectRef idx="0">
            <a:schemeClr val="dk1"/>
          </a:effectRef>
          <a:fontRef idx="minor">
            <a:schemeClr val="tx1"/>
          </a:fontRef>
        </p:style>
      </p:cxnSp>
      <p:sp>
        <p:nvSpPr>
          <p:cNvPr id="75" name="角丸四角形 74"/>
          <p:cNvSpPr/>
          <p:nvPr/>
        </p:nvSpPr>
        <p:spPr>
          <a:xfrm>
            <a:off x="615166" y="4193467"/>
            <a:ext cx="640394" cy="423707"/>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a:solidFill>
                  <a:schemeClr val="tx1"/>
                </a:solidFill>
                <a:ea typeface="Meiryo UI" panose="020B0604030504040204" pitchFamily="50" charset="-128"/>
              </a:rPr>
              <a:t>大阪府</a:t>
            </a:r>
          </a:p>
        </p:txBody>
      </p:sp>
      <p:sp>
        <p:nvSpPr>
          <p:cNvPr id="77" name="角丸四角形 76"/>
          <p:cNvSpPr/>
          <p:nvPr/>
        </p:nvSpPr>
        <p:spPr>
          <a:xfrm>
            <a:off x="615166" y="3064686"/>
            <a:ext cx="640394" cy="423707"/>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a:solidFill>
                  <a:schemeClr val="tx1"/>
                </a:solidFill>
                <a:ea typeface="Meiryo UI" panose="020B0604030504040204" pitchFamily="50" charset="-128"/>
              </a:rPr>
              <a:t>大阪市</a:t>
            </a:r>
          </a:p>
        </p:txBody>
      </p:sp>
      <p:sp>
        <p:nvSpPr>
          <p:cNvPr id="14" name="大かっこ 13"/>
          <p:cNvSpPr/>
          <p:nvPr/>
        </p:nvSpPr>
        <p:spPr>
          <a:xfrm>
            <a:off x="6539595" y="5384180"/>
            <a:ext cx="1152000" cy="396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19050">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1000" dirty="0">
                <a:solidFill>
                  <a:schemeClr val="tx1"/>
                </a:solidFill>
                <a:latin typeface="Meiryo UI" panose="020B0604030504040204" pitchFamily="50" charset="-128"/>
                <a:ea typeface="Meiryo UI" panose="020B0604030504040204" pitchFamily="50" charset="-128"/>
              </a:rPr>
              <a:t>支援に向けたプロジェクトチームの設置</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15" name="大かっこ 14"/>
          <p:cNvSpPr/>
          <p:nvPr/>
        </p:nvSpPr>
        <p:spPr>
          <a:xfrm>
            <a:off x="6539595" y="5810498"/>
            <a:ext cx="1152000" cy="324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19050">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1000" dirty="0">
                <a:solidFill>
                  <a:schemeClr val="tx1"/>
                </a:solidFill>
                <a:latin typeface="Meiryo UI" panose="020B0604030504040204" pitchFamily="50" charset="-128"/>
                <a:ea typeface="Meiryo UI" panose="020B0604030504040204" pitchFamily="50" charset="-128"/>
              </a:rPr>
              <a:t>中学校生徒への実態調査を実施</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18" name="大かっこ 17"/>
          <p:cNvSpPr/>
          <p:nvPr/>
        </p:nvSpPr>
        <p:spPr>
          <a:xfrm>
            <a:off x="7733176" y="5384180"/>
            <a:ext cx="1152000" cy="396000"/>
          </a:xfrm>
          <a:prstGeom prst="bracketPair">
            <a:avLst>
              <a:gd name="adj" fmla="val 10408"/>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19050">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1000" dirty="0">
                <a:solidFill>
                  <a:schemeClr val="tx1"/>
                </a:solidFill>
                <a:latin typeface="Meiryo UI" panose="020B0604030504040204" pitchFamily="50" charset="-128"/>
                <a:ea typeface="Meiryo UI" panose="020B0604030504040204" pitchFamily="50" charset="-128"/>
              </a:rPr>
              <a:t>中学校生徒への実態調査の結果を公表</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19" name="大かっこ 18"/>
          <p:cNvSpPr/>
          <p:nvPr/>
        </p:nvSpPr>
        <p:spPr>
          <a:xfrm>
            <a:off x="7733176" y="6148941"/>
            <a:ext cx="1152000" cy="43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19050">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1000" dirty="0">
                <a:solidFill>
                  <a:schemeClr val="tx1"/>
                </a:solidFill>
                <a:latin typeface="Meiryo UI" panose="020B0604030504040204" pitchFamily="50" charset="-128"/>
                <a:ea typeface="Meiryo UI" panose="020B0604030504040204" pitchFamily="50" charset="-128"/>
              </a:rPr>
              <a:t>寄り添い型相談支援事業を開始</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20" name="大かっこ 19"/>
          <p:cNvSpPr/>
          <p:nvPr/>
        </p:nvSpPr>
        <p:spPr>
          <a:xfrm>
            <a:off x="6539595" y="6161641"/>
            <a:ext cx="1152000" cy="432000"/>
          </a:xfrm>
          <a:prstGeom prst="bracketPair">
            <a:avLst>
              <a:gd name="adj" fmla="val 12733"/>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19050">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1000" dirty="0">
                <a:solidFill>
                  <a:schemeClr val="tx1"/>
                </a:solidFill>
                <a:latin typeface="Meiryo UI" panose="020B0604030504040204" pitchFamily="50" charset="-128"/>
                <a:ea typeface="Meiryo UI" panose="020B0604030504040204" pitchFamily="50" charset="-128"/>
              </a:rPr>
              <a:t>「</a:t>
            </a:r>
            <a:r>
              <a:rPr lang="ja-JP" altLang="en-US" sz="950" dirty="0">
                <a:solidFill>
                  <a:schemeClr val="tx1"/>
                </a:solidFill>
                <a:latin typeface="Meiryo UI" panose="020B0604030504040204" pitchFamily="50" charset="-128"/>
                <a:ea typeface="Meiryo UI" panose="020B0604030504040204" pitchFamily="50" charset="-128"/>
              </a:rPr>
              <a:t>ヤングケアラー相談窓口」を設置、明確化</a:t>
            </a:r>
            <a:endParaRPr lang="en-US" altLang="ja-JP" sz="950" dirty="0">
              <a:solidFill>
                <a:schemeClr val="tx1"/>
              </a:solidFill>
              <a:latin typeface="Meiryo UI" panose="020B0604030504040204" pitchFamily="50" charset="-128"/>
              <a:ea typeface="Meiryo UI" panose="020B0604030504040204" pitchFamily="50" charset="-128"/>
            </a:endParaRPr>
          </a:p>
        </p:txBody>
      </p:sp>
      <p:sp>
        <p:nvSpPr>
          <p:cNvPr id="21" name="大かっこ 20"/>
          <p:cNvSpPr/>
          <p:nvPr/>
        </p:nvSpPr>
        <p:spPr>
          <a:xfrm>
            <a:off x="7733176" y="5810498"/>
            <a:ext cx="1152000" cy="324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19050">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1000" dirty="0">
                <a:solidFill>
                  <a:schemeClr val="tx1"/>
                </a:solidFill>
                <a:latin typeface="Meiryo UI" panose="020B0604030504040204" pitchFamily="50" charset="-128"/>
                <a:ea typeface="Meiryo UI" panose="020B0604030504040204" pitchFamily="50" charset="-128"/>
              </a:rPr>
              <a:t>スクールカウンセラーを増員</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22" name="大かっこ 21"/>
          <p:cNvSpPr/>
          <p:nvPr/>
        </p:nvSpPr>
        <p:spPr>
          <a:xfrm>
            <a:off x="2209800" y="2811324"/>
            <a:ext cx="735975" cy="956774"/>
          </a:xfrm>
          <a:prstGeom prst="bracketPair">
            <a:avLst>
              <a:gd name="adj" fmla="val 9265"/>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000" dirty="0">
                <a:solidFill>
                  <a:schemeClr val="tx1"/>
                </a:solidFill>
                <a:latin typeface="Meiryo UI" panose="020B0604030504040204" pitchFamily="50" charset="-128"/>
                <a:ea typeface="Meiryo UI" panose="020B0604030504040204" pitchFamily="50" charset="-128"/>
              </a:rPr>
              <a:t>大阪市</a:t>
            </a:r>
            <a:r>
              <a:rPr lang="en-US" altLang="ja-JP" sz="1000" dirty="0">
                <a:solidFill>
                  <a:schemeClr val="tx1"/>
                </a:solidFill>
                <a:latin typeface="Meiryo UI" panose="020B0604030504040204" pitchFamily="50" charset="-128"/>
                <a:ea typeface="Meiryo UI" panose="020B0604030504040204" pitchFamily="50" charset="-128"/>
              </a:rPr>
              <a:t>2</a:t>
            </a:r>
            <a:r>
              <a:rPr lang="ja-JP" altLang="en-US" sz="1000" dirty="0">
                <a:solidFill>
                  <a:schemeClr val="tx1"/>
                </a:solidFill>
                <a:latin typeface="Meiryo UI" panose="020B0604030504040204" pitchFamily="50" charset="-128"/>
                <a:ea typeface="Meiryo UI" panose="020B0604030504040204" pitchFamily="50" charset="-128"/>
              </a:rPr>
              <a:t>か所目の児童相談所として「南部こども相談センター」の開設</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23" name="大かっこ 22"/>
          <p:cNvSpPr/>
          <p:nvPr/>
        </p:nvSpPr>
        <p:spPr>
          <a:xfrm>
            <a:off x="2987675" y="1417938"/>
            <a:ext cx="742218" cy="2350160"/>
          </a:xfrm>
          <a:prstGeom prst="bracketPair">
            <a:avLst>
              <a:gd name="adj" fmla="val 10666"/>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000" dirty="0">
                <a:solidFill>
                  <a:schemeClr val="tx1"/>
                </a:solidFill>
                <a:latin typeface="Meiryo UI" panose="020B0604030504040204" pitchFamily="50" charset="-128"/>
                <a:ea typeface="Meiryo UI" panose="020B0604030504040204" pitchFamily="50" charset="-128"/>
              </a:rPr>
              <a:t>大阪府警察と大阪市の間で児童虐待事案に関する情報共有にかかる協定を締結</a:t>
            </a:r>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24" name="大かっこ 23"/>
          <p:cNvSpPr/>
          <p:nvPr/>
        </p:nvSpPr>
        <p:spPr>
          <a:xfrm>
            <a:off x="3778250" y="2806669"/>
            <a:ext cx="714376" cy="96142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000" dirty="0">
                <a:solidFill>
                  <a:schemeClr val="tx1"/>
                </a:solidFill>
                <a:latin typeface="Meiryo UI" panose="020B0604030504040204" pitchFamily="50" charset="-128"/>
                <a:ea typeface="Meiryo UI" panose="020B0604030504040204" pitchFamily="50" charset="-128"/>
              </a:rPr>
              <a:t>大阪市児童虐待防止体制強化会議の開催</a:t>
            </a:r>
          </a:p>
        </p:txBody>
      </p:sp>
      <p:sp>
        <p:nvSpPr>
          <p:cNvPr id="25" name="大かっこ 24"/>
          <p:cNvSpPr/>
          <p:nvPr/>
        </p:nvSpPr>
        <p:spPr>
          <a:xfrm>
            <a:off x="4533900" y="1417938"/>
            <a:ext cx="864000" cy="235016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大阪児童虐待防止推進会議の設置・開催</a:t>
            </a:r>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座長</a:t>
            </a:r>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大阪府知事</a:t>
            </a:r>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副座長</a:t>
            </a:r>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大阪市長</a:t>
            </a:r>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・堺市長</a:t>
            </a:r>
          </a:p>
        </p:txBody>
      </p:sp>
      <p:sp>
        <p:nvSpPr>
          <p:cNvPr id="27" name="大かっこ 26"/>
          <p:cNvSpPr/>
          <p:nvPr/>
        </p:nvSpPr>
        <p:spPr>
          <a:xfrm>
            <a:off x="5481048" y="1428750"/>
            <a:ext cx="1008000" cy="169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a:p>
            <a:r>
              <a:rPr lang="en-US" altLang="ja-JP" sz="1000" dirty="0">
                <a:solidFill>
                  <a:schemeClr val="tx1"/>
                </a:solidFill>
                <a:latin typeface="Meiryo UI" panose="020B0604030504040204" pitchFamily="50" charset="-128"/>
                <a:ea typeface="Meiryo UI" panose="020B0604030504040204" pitchFamily="50" charset="-128"/>
              </a:rPr>
              <a:t>SNS</a:t>
            </a:r>
            <a:r>
              <a:rPr lang="ja-JP" altLang="en-US" sz="1000" dirty="0">
                <a:solidFill>
                  <a:schemeClr val="tx1"/>
                </a:solidFill>
                <a:latin typeface="Meiryo UI" panose="020B0604030504040204" pitchFamily="50" charset="-128"/>
                <a:ea typeface="Meiryo UI" panose="020B0604030504040204" pitchFamily="50" charset="-128"/>
              </a:rPr>
              <a:t>を活用した児童虐待防止相談事業の実施（試行実施）</a:t>
            </a:r>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大阪府・堺市・大阪市で共同実施</a:t>
            </a:r>
          </a:p>
          <a:p>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28" name="大かっこ 27"/>
          <p:cNvSpPr/>
          <p:nvPr/>
        </p:nvSpPr>
        <p:spPr>
          <a:xfrm>
            <a:off x="6565503" y="3156098"/>
            <a:ext cx="1116000" cy="61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000" dirty="0">
                <a:solidFill>
                  <a:schemeClr val="tx1"/>
                </a:solidFill>
                <a:latin typeface="Meiryo UI" panose="020B0604030504040204" pitchFamily="50" charset="-128"/>
                <a:ea typeface="Meiryo UI" panose="020B0604030504040204" pitchFamily="50" charset="-128"/>
              </a:rPr>
              <a:t>大阪市</a:t>
            </a:r>
            <a:r>
              <a:rPr lang="en-US" altLang="ja-JP" sz="1000" dirty="0">
                <a:solidFill>
                  <a:schemeClr val="tx1"/>
                </a:solidFill>
                <a:latin typeface="Meiryo UI" panose="020B0604030504040204" pitchFamily="50" charset="-128"/>
                <a:ea typeface="Meiryo UI" panose="020B0604030504040204" pitchFamily="50" charset="-128"/>
              </a:rPr>
              <a:t>3</a:t>
            </a:r>
            <a:r>
              <a:rPr lang="ja-JP" altLang="en-US" sz="1000" dirty="0">
                <a:solidFill>
                  <a:schemeClr val="tx1"/>
                </a:solidFill>
                <a:latin typeface="Meiryo UI" panose="020B0604030504040204" pitchFamily="50" charset="-128"/>
                <a:ea typeface="Meiryo UI" panose="020B0604030504040204" pitchFamily="50" charset="-128"/>
              </a:rPr>
              <a:t>か所目の児童相談所として「北部こども相談センター」の開設</a:t>
            </a:r>
          </a:p>
        </p:txBody>
      </p:sp>
      <p:cxnSp>
        <p:nvCxnSpPr>
          <p:cNvPr id="30" name="直線矢印コネクタ 29"/>
          <p:cNvCxnSpPr/>
          <p:nvPr/>
        </p:nvCxnSpPr>
        <p:spPr>
          <a:xfrm flipV="1">
            <a:off x="1368454" y="1330306"/>
            <a:ext cx="7505090" cy="1618"/>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32" name="フローチャート: 結合子 58"/>
          <p:cNvSpPr>
            <a:spLocks noChangeAspect="1"/>
          </p:cNvSpPr>
          <p:nvPr/>
        </p:nvSpPr>
        <p:spPr>
          <a:xfrm>
            <a:off x="2536091" y="2686279"/>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33" name="フローチャート: 結合子 58"/>
          <p:cNvSpPr>
            <a:spLocks noChangeAspect="1"/>
          </p:cNvSpPr>
          <p:nvPr/>
        </p:nvSpPr>
        <p:spPr>
          <a:xfrm>
            <a:off x="3347066" y="2680171"/>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35" name="フローチャート: 結合子 58"/>
          <p:cNvSpPr>
            <a:spLocks noChangeAspect="1"/>
          </p:cNvSpPr>
          <p:nvPr/>
        </p:nvSpPr>
        <p:spPr>
          <a:xfrm>
            <a:off x="4063014" y="266834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36" name="フローチャート: 結合子 58"/>
          <p:cNvSpPr>
            <a:spLocks noChangeAspect="1"/>
          </p:cNvSpPr>
          <p:nvPr/>
        </p:nvSpPr>
        <p:spPr>
          <a:xfrm>
            <a:off x="4915021" y="2661730"/>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37" name="フローチャート: 結合子 58"/>
          <p:cNvSpPr>
            <a:spLocks noChangeAspect="1"/>
          </p:cNvSpPr>
          <p:nvPr/>
        </p:nvSpPr>
        <p:spPr>
          <a:xfrm>
            <a:off x="4918448" y="127181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38" name="フローチャート: 結合子 58"/>
          <p:cNvSpPr>
            <a:spLocks noChangeAspect="1"/>
          </p:cNvSpPr>
          <p:nvPr/>
        </p:nvSpPr>
        <p:spPr>
          <a:xfrm>
            <a:off x="5912299" y="1275483"/>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40" name="フローチャート: 結合子 58"/>
          <p:cNvSpPr>
            <a:spLocks noChangeAspect="1"/>
          </p:cNvSpPr>
          <p:nvPr/>
        </p:nvSpPr>
        <p:spPr>
          <a:xfrm>
            <a:off x="7036358" y="2672098"/>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42" name="大かっこ 41"/>
          <p:cNvSpPr/>
          <p:nvPr/>
        </p:nvSpPr>
        <p:spPr>
          <a:xfrm>
            <a:off x="1368420" y="1416043"/>
            <a:ext cx="792000" cy="685808"/>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000" dirty="0">
                <a:solidFill>
                  <a:schemeClr val="tx1"/>
                </a:solidFill>
                <a:latin typeface="Meiryo UI" panose="020B0604030504040204" pitchFamily="50" charset="-128"/>
                <a:ea typeface="Meiryo UI" panose="020B0604030504040204" pitchFamily="50" charset="-128"/>
              </a:rPr>
              <a:t>中央子ども家庭センターに「こころケア」開設（</a:t>
            </a:r>
            <a:r>
              <a:rPr lang="en-US" altLang="ja-JP" sz="1000" dirty="0">
                <a:solidFill>
                  <a:schemeClr val="tx1"/>
                </a:solidFill>
                <a:latin typeface="Meiryo UI" panose="020B0604030504040204" pitchFamily="50" charset="-128"/>
                <a:ea typeface="Meiryo UI" panose="020B0604030504040204" pitchFamily="50" charset="-128"/>
              </a:rPr>
              <a:t>2013</a:t>
            </a:r>
            <a:r>
              <a:rPr lang="ja-JP" altLang="en-US" sz="1000" dirty="0">
                <a:solidFill>
                  <a:schemeClr val="tx1"/>
                </a:solidFill>
                <a:latin typeface="Meiryo UI" panose="020B0604030504040204" pitchFamily="50" charset="-128"/>
                <a:ea typeface="Meiryo UI" panose="020B0604030504040204" pitchFamily="50" charset="-128"/>
              </a:rPr>
              <a:t>）</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46" name="大かっこ 45"/>
          <p:cNvSpPr/>
          <p:nvPr/>
        </p:nvSpPr>
        <p:spPr>
          <a:xfrm>
            <a:off x="6565503" y="3998331"/>
            <a:ext cx="1116000" cy="43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950" dirty="0">
                <a:solidFill>
                  <a:schemeClr val="tx1"/>
                </a:solidFill>
                <a:latin typeface="Meiryo UI" panose="020B0604030504040204" pitchFamily="50" charset="-128"/>
                <a:ea typeface="Meiryo UI" panose="020B0604030504040204" pitchFamily="50" charset="-128"/>
              </a:rPr>
              <a:t>ヤングケアラー実態調査（府立高校</a:t>
            </a:r>
            <a:r>
              <a:rPr lang="en-US" altLang="ja-JP" sz="950" dirty="0">
                <a:solidFill>
                  <a:schemeClr val="tx1"/>
                </a:solidFill>
                <a:latin typeface="Meiryo UI" panose="020B0604030504040204" pitchFamily="50" charset="-128"/>
                <a:ea typeface="Meiryo UI" panose="020B0604030504040204" pitchFamily="50" charset="-128"/>
              </a:rPr>
              <a:t>2021</a:t>
            </a:r>
            <a:r>
              <a:rPr lang="ja-JP" altLang="en-US" sz="950" dirty="0">
                <a:solidFill>
                  <a:schemeClr val="tx1"/>
                </a:solidFill>
                <a:latin typeface="Meiryo UI" panose="020B0604030504040204" pitchFamily="50" charset="-128"/>
                <a:ea typeface="Meiryo UI" panose="020B0604030504040204" pitchFamily="50" charset="-128"/>
              </a:rPr>
              <a:t>～</a:t>
            </a:r>
            <a:r>
              <a:rPr lang="en-US" altLang="ja-JP" sz="950" dirty="0">
                <a:solidFill>
                  <a:schemeClr val="tx1"/>
                </a:solidFill>
                <a:latin typeface="Meiryo UI" panose="020B0604030504040204" pitchFamily="50" charset="-128"/>
                <a:ea typeface="Meiryo UI" panose="020B0604030504040204" pitchFamily="50" charset="-128"/>
              </a:rPr>
              <a:t>22</a:t>
            </a:r>
            <a:r>
              <a:rPr lang="ja-JP" altLang="en-US" sz="950" dirty="0">
                <a:solidFill>
                  <a:schemeClr val="tx1"/>
                </a:solidFill>
                <a:latin typeface="Meiryo UI" panose="020B0604030504040204" pitchFamily="50" charset="-128"/>
                <a:ea typeface="Meiryo UI" panose="020B0604030504040204" pitchFamily="50" charset="-128"/>
              </a:rPr>
              <a:t>）</a:t>
            </a:r>
            <a:endParaRPr lang="en-US" altLang="ja-JP" sz="950" dirty="0">
              <a:solidFill>
                <a:schemeClr val="tx1"/>
              </a:solidFill>
              <a:latin typeface="Meiryo UI" panose="020B0604030504040204" pitchFamily="50" charset="-128"/>
              <a:ea typeface="Meiryo UI" panose="020B0604030504040204" pitchFamily="50" charset="-128"/>
            </a:endParaRPr>
          </a:p>
        </p:txBody>
      </p:sp>
      <p:sp>
        <p:nvSpPr>
          <p:cNvPr id="48" name="大かっこ 47"/>
          <p:cNvSpPr/>
          <p:nvPr/>
        </p:nvSpPr>
        <p:spPr>
          <a:xfrm>
            <a:off x="5481048" y="3156098"/>
            <a:ext cx="995952" cy="61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000" dirty="0">
                <a:solidFill>
                  <a:schemeClr val="tx1"/>
                </a:solidFill>
                <a:latin typeface="Meiryo UI" panose="020B0604030504040204" pitchFamily="50" charset="-128"/>
                <a:ea typeface="Meiryo UI" panose="020B0604030504040204" pitchFamily="50" charset="-128"/>
              </a:rPr>
              <a:t>産前・産後母子支援事業の実施</a:t>
            </a:r>
          </a:p>
        </p:txBody>
      </p:sp>
      <p:sp>
        <p:nvSpPr>
          <p:cNvPr id="49" name="フローチャート: 結合子 58"/>
          <p:cNvSpPr>
            <a:spLocks noChangeAspect="1"/>
          </p:cNvSpPr>
          <p:nvPr/>
        </p:nvSpPr>
        <p:spPr>
          <a:xfrm>
            <a:off x="5912299" y="2675658"/>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50" name="フローチャート: 結合子 58"/>
          <p:cNvSpPr>
            <a:spLocks noChangeAspect="1"/>
          </p:cNvSpPr>
          <p:nvPr/>
        </p:nvSpPr>
        <p:spPr>
          <a:xfrm>
            <a:off x="3347066" y="127999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51" name="大かっこ 50"/>
          <p:cNvSpPr/>
          <p:nvPr/>
        </p:nvSpPr>
        <p:spPr>
          <a:xfrm>
            <a:off x="1368420" y="2149468"/>
            <a:ext cx="792000" cy="533408"/>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000" dirty="0">
                <a:solidFill>
                  <a:schemeClr val="tx1"/>
                </a:solidFill>
                <a:latin typeface="Meiryo UI" panose="020B0604030504040204" pitchFamily="50" charset="-128"/>
                <a:ea typeface="Meiryo UI" panose="020B0604030504040204" pitchFamily="50" charset="-128"/>
              </a:rPr>
              <a:t>子どもを虐待から守る条例施行</a:t>
            </a:r>
            <a:r>
              <a:rPr lang="en-US" altLang="ja-JP" sz="1000" dirty="0">
                <a:solidFill>
                  <a:schemeClr val="tx1"/>
                </a:solidFill>
                <a:latin typeface="Meiryo UI" panose="020B0604030504040204" pitchFamily="50" charset="-128"/>
                <a:ea typeface="Meiryo UI" panose="020B0604030504040204" pitchFamily="50" charset="-128"/>
              </a:rPr>
              <a:t>2010</a:t>
            </a:r>
            <a:r>
              <a:rPr lang="ja-JP" altLang="en-US" sz="1000" dirty="0">
                <a:solidFill>
                  <a:schemeClr val="tx1"/>
                </a:solidFill>
                <a:latin typeface="Meiryo UI" panose="020B0604030504040204" pitchFamily="50" charset="-128"/>
                <a:ea typeface="Meiryo UI" panose="020B0604030504040204" pitchFamily="50" charset="-128"/>
              </a:rPr>
              <a:t>）</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52" name="フローチャート: 結合子 58"/>
          <p:cNvSpPr>
            <a:spLocks noChangeAspect="1"/>
          </p:cNvSpPr>
          <p:nvPr/>
        </p:nvSpPr>
        <p:spPr>
          <a:xfrm>
            <a:off x="1737341" y="127999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cxnSp>
        <p:nvCxnSpPr>
          <p:cNvPr id="31" name="直線矢印コネクタ 30"/>
          <p:cNvCxnSpPr/>
          <p:nvPr/>
        </p:nvCxnSpPr>
        <p:spPr>
          <a:xfrm flipV="1">
            <a:off x="1368454" y="2735818"/>
            <a:ext cx="7505090" cy="1618"/>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54" name="フローチャート: 結合子 58"/>
          <p:cNvSpPr>
            <a:spLocks noChangeAspect="1"/>
          </p:cNvSpPr>
          <p:nvPr/>
        </p:nvSpPr>
        <p:spPr>
          <a:xfrm>
            <a:off x="7060301" y="1275483"/>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cxnSp>
        <p:nvCxnSpPr>
          <p:cNvPr id="135" name="直線コネクタ 134"/>
          <p:cNvCxnSpPr/>
          <p:nvPr/>
        </p:nvCxnSpPr>
        <p:spPr>
          <a:xfrm flipV="1">
            <a:off x="514350" y="2649034"/>
            <a:ext cx="8359195" cy="19853"/>
          </a:xfrm>
          <a:prstGeom prst="line">
            <a:avLst/>
          </a:prstGeom>
          <a:ln w="3175">
            <a:solidFill>
              <a:schemeClr val="accent6">
                <a:lumMod val="40000"/>
                <a:lumOff val="60000"/>
              </a:schemeClr>
            </a:solidFill>
            <a:prstDash val="solid"/>
          </a:ln>
        </p:spPr>
        <p:style>
          <a:lnRef idx="1">
            <a:schemeClr val="dk1"/>
          </a:lnRef>
          <a:fillRef idx="0">
            <a:schemeClr val="dk1"/>
          </a:fillRef>
          <a:effectRef idx="0">
            <a:schemeClr val="dk1"/>
          </a:effectRef>
          <a:fontRef idx="minor">
            <a:schemeClr val="tx1"/>
          </a:fontRef>
        </p:style>
      </p:cxnSp>
      <p:grpSp>
        <p:nvGrpSpPr>
          <p:cNvPr id="3" name="グループ化 2"/>
          <p:cNvGrpSpPr/>
          <p:nvPr/>
        </p:nvGrpSpPr>
        <p:grpSpPr>
          <a:xfrm>
            <a:off x="1359243" y="3877302"/>
            <a:ext cx="7514301" cy="108000"/>
            <a:chOff x="1359243" y="3886827"/>
            <a:chExt cx="7514301" cy="108000"/>
          </a:xfrm>
        </p:grpSpPr>
        <p:cxnSp>
          <p:nvCxnSpPr>
            <p:cNvPr id="55" name="直線矢印コネクタ 54"/>
            <p:cNvCxnSpPr/>
            <p:nvPr/>
          </p:nvCxnSpPr>
          <p:spPr>
            <a:xfrm>
              <a:off x="6489700" y="3940827"/>
              <a:ext cx="2383844"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cxnSp>
          <p:nvCxnSpPr>
            <p:cNvPr id="56" name="直線コネクタ 55"/>
            <p:cNvCxnSpPr/>
            <p:nvPr/>
          </p:nvCxnSpPr>
          <p:spPr>
            <a:xfrm>
              <a:off x="1359243" y="3937159"/>
              <a:ext cx="5152025" cy="7337"/>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57" name="フローチャート: 結合子 58"/>
            <p:cNvSpPr>
              <a:spLocks noChangeAspect="1"/>
            </p:cNvSpPr>
            <p:nvPr/>
          </p:nvSpPr>
          <p:spPr>
            <a:xfrm>
              <a:off x="7056412" y="388682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58" name="フローチャート: 結合子 58"/>
            <p:cNvSpPr>
              <a:spLocks noChangeAspect="1"/>
            </p:cNvSpPr>
            <p:nvPr/>
          </p:nvSpPr>
          <p:spPr>
            <a:xfrm>
              <a:off x="8225455" y="388682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grpSp>
      <p:grpSp>
        <p:nvGrpSpPr>
          <p:cNvPr id="2" name="グループ化 1"/>
          <p:cNvGrpSpPr/>
          <p:nvPr/>
        </p:nvGrpSpPr>
        <p:grpSpPr>
          <a:xfrm>
            <a:off x="1359243" y="5284584"/>
            <a:ext cx="7514301" cy="108000"/>
            <a:chOff x="1359243" y="5256009"/>
            <a:chExt cx="7514301" cy="108000"/>
          </a:xfrm>
        </p:grpSpPr>
        <p:cxnSp>
          <p:nvCxnSpPr>
            <p:cNvPr id="41" name="直線矢印コネクタ 40"/>
            <p:cNvCxnSpPr/>
            <p:nvPr/>
          </p:nvCxnSpPr>
          <p:spPr>
            <a:xfrm>
              <a:off x="6489700" y="5310009"/>
              <a:ext cx="2383844"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cxnSp>
          <p:nvCxnSpPr>
            <p:cNvPr id="43" name="直線コネクタ 42"/>
            <p:cNvCxnSpPr/>
            <p:nvPr/>
          </p:nvCxnSpPr>
          <p:spPr>
            <a:xfrm>
              <a:off x="1359243" y="5306341"/>
              <a:ext cx="5152025" cy="7337"/>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59" name="フローチャート: 結合子 58"/>
            <p:cNvSpPr>
              <a:spLocks noChangeAspect="1"/>
            </p:cNvSpPr>
            <p:nvPr/>
          </p:nvSpPr>
          <p:spPr>
            <a:xfrm>
              <a:off x="7053879" y="5256009"/>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60" name="フローチャート: 結合子 59"/>
            <p:cNvSpPr>
              <a:spLocks noChangeAspect="1"/>
            </p:cNvSpPr>
            <p:nvPr/>
          </p:nvSpPr>
          <p:spPr>
            <a:xfrm>
              <a:off x="8225455" y="5256009"/>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grpSp>
      <p:sp>
        <p:nvSpPr>
          <p:cNvPr id="6" name="正方形/長方形 5"/>
          <p:cNvSpPr/>
          <p:nvPr/>
        </p:nvSpPr>
        <p:spPr>
          <a:xfrm>
            <a:off x="5464969" y="3900319"/>
            <a:ext cx="992981" cy="26806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ja-JP" altLang="en-US" sz="1200" dirty="0">
                <a:solidFill>
                  <a:schemeClr val="tx1"/>
                </a:solidFill>
                <a:latin typeface="Meiryo UI" panose="020B0604030504040204" pitchFamily="50" charset="-128"/>
                <a:ea typeface="Meiryo UI" panose="020B0604030504040204" pitchFamily="50" charset="-128"/>
              </a:rPr>
              <a:t>国において、</a:t>
            </a:r>
            <a:r>
              <a:rPr kumimoji="1" lang="en-US" altLang="ja-JP" sz="1200" dirty="0">
                <a:solidFill>
                  <a:schemeClr val="tx1"/>
                </a:solidFill>
                <a:latin typeface="Meiryo UI" panose="020B0604030504040204" pitchFamily="50" charset="-128"/>
                <a:ea typeface="Meiryo UI" panose="020B0604030504040204" pitchFamily="50" charset="-128"/>
              </a:rPr>
              <a:t>2020</a:t>
            </a:r>
            <a:r>
              <a:rPr kumimoji="1" lang="ja-JP" altLang="en-US" sz="1200" dirty="0">
                <a:solidFill>
                  <a:schemeClr val="tx1"/>
                </a:solidFill>
                <a:latin typeface="Meiryo UI" panose="020B0604030504040204" pitchFamily="50" charset="-128"/>
                <a:ea typeface="Meiryo UI" panose="020B0604030504040204" pitchFamily="50" charset="-128"/>
              </a:rPr>
              <a:t>年度に</a:t>
            </a:r>
            <a:r>
              <a:rPr lang="ja-JP" altLang="en-US" sz="1200" dirty="0">
                <a:solidFill>
                  <a:schemeClr val="tx1"/>
                </a:solidFill>
                <a:latin typeface="Meiryo UI" panose="020B0604030504040204" pitchFamily="50" charset="-128"/>
                <a:ea typeface="Meiryo UI" panose="020B0604030504040204" pitchFamily="50" charset="-128"/>
              </a:rPr>
              <a:t>ヤングケアラーの支援に向けた福祉・介護・医療・教育の連携プロジェクトチームを設置</a:t>
            </a:r>
            <a:endParaRPr lang="en-US" altLang="ja-JP" sz="1200" dirty="0">
              <a:solidFill>
                <a:schemeClr val="tx1"/>
              </a:solidFill>
              <a:latin typeface="Meiryo UI" panose="020B0604030504040204" pitchFamily="50" charset="-128"/>
              <a:ea typeface="Meiryo UI" panose="020B0604030504040204" pitchFamily="50" charset="-128"/>
            </a:endParaRPr>
          </a:p>
        </p:txBody>
      </p:sp>
      <p:cxnSp>
        <p:nvCxnSpPr>
          <p:cNvPr id="62" name="直線コネクタ 61"/>
          <p:cNvCxnSpPr/>
          <p:nvPr/>
        </p:nvCxnSpPr>
        <p:spPr>
          <a:xfrm>
            <a:off x="145765" y="4796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大かっこ 63"/>
          <p:cNvSpPr/>
          <p:nvPr/>
        </p:nvSpPr>
        <p:spPr>
          <a:xfrm>
            <a:off x="7727360" y="3998331"/>
            <a:ext cx="1152000" cy="288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950" dirty="0">
                <a:solidFill>
                  <a:schemeClr val="tx1"/>
                </a:solidFill>
                <a:latin typeface="Meiryo UI" panose="020B0604030504040204" pitchFamily="50" charset="-128"/>
                <a:ea typeface="Meiryo UI" panose="020B0604030504040204" pitchFamily="50" charset="-128"/>
              </a:rPr>
              <a:t> 福祉専門職向け実態 </a:t>
            </a:r>
            <a:endParaRPr lang="en-US" altLang="ja-JP" sz="950" dirty="0">
              <a:solidFill>
                <a:schemeClr val="tx1"/>
              </a:solidFill>
              <a:latin typeface="Meiryo UI" panose="020B0604030504040204" pitchFamily="50" charset="-128"/>
              <a:ea typeface="Meiryo UI" panose="020B0604030504040204" pitchFamily="50" charset="-128"/>
            </a:endParaRPr>
          </a:p>
          <a:p>
            <a:r>
              <a:rPr lang="en-US" altLang="ja-JP" sz="950" dirty="0">
                <a:solidFill>
                  <a:schemeClr val="tx1"/>
                </a:solidFill>
                <a:latin typeface="Meiryo UI" panose="020B0604030504040204" pitchFamily="50" charset="-128"/>
                <a:ea typeface="Meiryo UI" panose="020B0604030504040204" pitchFamily="50" charset="-128"/>
              </a:rPr>
              <a:t> </a:t>
            </a:r>
            <a:r>
              <a:rPr lang="ja-JP" altLang="en-US" sz="950" dirty="0">
                <a:solidFill>
                  <a:schemeClr val="tx1"/>
                </a:solidFill>
                <a:latin typeface="Meiryo UI" panose="020B0604030504040204" pitchFamily="50" charset="-128"/>
                <a:ea typeface="Meiryo UI" panose="020B0604030504040204" pitchFamily="50" charset="-128"/>
              </a:rPr>
              <a:t>調査</a:t>
            </a:r>
            <a:endParaRPr lang="en-US" altLang="ja-JP" sz="950" dirty="0">
              <a:solidFill>
                <a:schemeClr val="tx1"/>
              </a:solidFill>
              <a:latin typeface="Meiryo UI" panose="020B0604030504040204" pitchFamily="50" charset="-128"/>
              <a:ea typeface="Meiryo UI" panose="020B0604030504040204" pitchFamily="50" charset="-128"/>
            </a:endParaRPr>
          </a:p>
        </p:txBody>
      </p:sp>
      <p:sp>
        <p:nvSpPr>
          <p:cNvPr id="65" name="大かっこ 64"/>
          <p:cNvSpPr/>
          <p:nvPr/>
        </p:nvSpPr>
        <p:spPr>
          <a:xfrm>
            <a:off x="7727360" y="4317741"/>
            <a:ext cx="1152000" cy="306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ja-JP" altLang="en-US" sz="950" spc="-50" dirty="0">
                <a:solidFill>
                  <a:schemeClr val="tx1"/>
                </a:solidFill>
                <a:latin typeface="Meiryo UI" panose="020B0604030504040204" pitchFamily="50" charset="-128"/>
                <a:ea typeface="Meiryo UI" panose="020B0604030504040204" pitchFamily="50" charset="-128"/>
              </a:rPr>
              <a:t>民間支援団体への助成</a:t>
            </a:r>
            <a:r>
              <a:rPr lang="en-US" altLang="ja-JP" sz="950" spc="-50" dirty="0">
                <a:solidFill>
                  <a:schemeClr val="tx1"/>
                </a:solidFill>
                <a:latin typeface="Meiryo UI" panose="020B0604030504040204" pitchFamily="50" charset="-128"/>
                <a:ea typeface="Meiryo UI" panose="020B0604030504040204" pitchFamily="50" charset="-128"/>
              </a:rPr>
              <a:t>(</a:t>
            </a:r>
            <a:r>
              <a:rPr lang="ja-JP" altLang="en-US" sz="950" spc="-50" dirty="0">
                <a:solidFill>
                  <a:schemeClr val="tx1"/>
                </a:solidFill>
                <a:latin typeface="Meiryo UI" panose="020B0604030504040204" pitchFamily="50" charset="-128"/>
                <a:ea typeface="Meiryo UI" panose="020B0604030504040204" pitchFamily="50" charset="-128"/>
              </a:rPr>
              <a:t>府福祉基金の活用</a:t>
            </a:r>
            <a:r>
              <a:rPr lang="en-US" altLang="ja-JP" sz="950" spc="-50" dirty="0">
                <a:solidFill>
                  <a:schemeClr val="tx1"/>
                </a:solidFill>
                <a:latin typeface="Meiryo UI" panose="020B0604030504040204" pitchFamily="50" charset="-128"/>
                <a:ea typeface="Meiryo UI" panose="020B0604030504040204" pitchFamily="50" charset="-128"/>
              </a:rPr>
              <a:t>)</a:t>
            </a:r>
          </a:p>
        </p:txBody>
      </p:sp>
      <p:sp>
        <p:nvSpPr>
          <p:cNvPr id="67" name="大かっこ 66"/>
          <p:cNvSpPr/>
          <p:nvPr/>
        </p:nvSpPr>
        <p:spPr>
          <a:xfrm>
            <a:off x="7727360" y="4974561"/>
            <a:ext cx="1152000" cy="270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950" dirty="0">
                <a:solidFill>
                  <a:schemeClr val="tx1"/>
                </a:solidFill>
                <a:latin typeface="Meiryo UI" panose="020B0604030504040204" pitchFamily="50" charset="-128"/>
                <a:ea typeface="Meiryo UI" panose="020B0604030504040204" pitchFamily="50" charset="-128"/>
              </a:rPr>
              <a:t> 府民向けシンポジウム </a:t>
            </a:r>
            <a:endParaRPr lang="en-US" altLang="ja-JP" sz="950" dirty="0">
              <a:solidFill>
                <a:schemeClr val="tx1"/>
              </a:solidFill>
              <a:latin typeface="Meiryo UI" panose="020B0604030504040204" pitchFamily="50" charset="-128"/>
              <a:ea typeface="Meiryo UI" panose="020B0604030504040204" pitchFamily="50" charset="-128"/>
            </a:endParaRPr>
          </a:p>
          <a:p>
            <a:r>
              <a:rPr lang="en-US" altLang="ja-JP" sz="950" dirty="0">
                <a:solidFill>
                  <a:schemeClr val="tx1"/>
                </a:solidFill>
                <a:latin typeface="Meiryo UI" panose="020B0604030504040204" pitchFamily="50" charset="-128"/>
                <a:ea typeface="Meiryo UI" panose="020B0604030504040204" pitchFamily="50" charset="-128"/>
              </a:rPr>
              <a:t> </a:t>
            </a:r>
            <a:r>
              <a:rPr lang="ja-JP" altLang="en-US" sz="950" dirty="0">
                <a:solidFill>
                  <a:schemeClr val="tx1"/>
                </a:solidFill>
                <a:latin typeface="Meiryo UI" panose="020B0604030504040204" pitchFamily="50" charset="-128"/>
                <a:ea typeface="Meiryo UI" panose="020B0604030504040204" pitchFamily="50" charset="-128"/>
              </a:rPr>
              <a:t>の開催</a:t>
            </a:r>
            <a:endParaRPr lang="en-US" altLang="ja-JP" sz="950" dirty="0">
              <a:solidFill>
                <a:schemeClr val="tx1"/>
              </a:solidFill>
              <a:latin typeface="Meiryo UI" panose="020B0604030504040204" pitchFamily="50" charset="-128"/>
              <a:ea typeface="Meiryo UI" panose="020B0604030504040204" pitchFamily="50" charset="-128"/>
            </a:endParaRPr>
          </a:p>
        </p:txBody>
      </p:sp>
      <p:sp>
        <p:nvSpPr>
          <p:cNvPr id="68" name="大かっこ 67"/>
          <p:cNvSpPr/>
          <p:nvPr/>
        </p:nvSpPr>
        <p:spPr>
          <a:xfrm>
            <a:off x="7727360" y="4655151"/>
            <a:ext cx="1152000" cy="288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ja-JP" altLang="en-US" sz="900" spc="-100" dirty="0">
                <a:solidFill>
                  <a:schemeClr val="tx1"/>
                </a:solidFill>
                <a:latin typeface="Meiryo UI" panose="020B0604030504040204" pitchFamily="50" charset="-128"/>
                <a:ea typeface="Meiryo UI" panose="020B0604030504040204" pitchFamily="50" charset="-128"/>
              </a:rPr>
              <a:t>市町村、福祉専門職、教職員等向け研修会の実施</a:t>
            </a:r>
            <a:endParaRPr lang="en-US" altLang="ja-JP" sz="900" spc="-100" dirty="0">
              <a:solidFill>
                <a:schemeClr val="tx1"/>
              </a:solidFill>
              <a:latin typeface="Meiryo UI" panose="020B0604030504040204" pitchFamily="50" charset="-128"/>
              <a:ea typeface="Meiryo UI" panose="020B0604030504040204" pitchFamily="50" charset="-128"/>
            </a:endParaRPr>
          </a:p>
        </p:txBody>
      </p:sp>
      <p:sp>
        <p:nvSpPr>
          <p:cNvPr id="69" name="大かっこ 68"/>
          <p:cNvSpPr/>
          <p:nvPr/>
        </p:nvSpPr>
        <p:spPr>
          <a:xfrm>
            <a:off x="6565502" y="4469293"/>
            <a:ext cx="1116000" cy="396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000" dirty="0">
                <a:solidFill>
                  <a:schemeClr val="tx1"/>
                </a:solidFill>
                <a:latin typeface="Meiryo UI" panose="020B0604030504040204" pitchFamily="50" charset="-128"/>
                <a:ea typeface="Meiryo UI" panose="020B0604030504040204" pitchFamily="50" charset="-128"/>
              </a:rPr>
              <a:t>ヤングケアラー支援関係課長会議を設置</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66" name="テキスト ボックス 65"/>
          <p:cNvSpPr txBox="1"/>
          <p:nvPr/>
        </p:nvSpPr>
        <p:spPr>
          <a:xfrm>
            <a:off x="181631" y="128787"/>
            <a:ext cx="3995004"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３．主な改革取組経過（</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再掲）</a:t>
            </a:r>
          </a:p>
        </p:txBody>
      </p:sp>
      <p:sp>
        <p:nvSpPr>
          <p:cNvPr id="6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188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07173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7328078" y="4775866"/>
            <a:ext cx="1845830" cy="2169825"/>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rPr>
              <a:t>※</a:t>
            </a:r>
            <a:r>
              <a:rPr lang="ja-JP" altLang="ja-JP" sz="900" dirty="0">
                <a:latin typeface="Meiryo UI" panose="020B0604030504040204" pitchFamily="50" charset="-128"/>
                <a:ea typeface="Meiryo UI" panose="020B0604030504040204" pitchFamily="50" charset="-128"/>
              </a:rPr>
              <a:t>「等価可処分所得」</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ja-JP" sz="900" dirty="0">
                <a:latin typeface="Meiryo UI" panose="020B0604030504040204" pitchFamily="50" charset="-128"/>
                <a:ea typeface="Meiryo UI" panose="020B0604030504040204" pitchFamily="50" charset="-128"/>
              </a:rPr>
              <a:t>世帯の可処分所得（収入から税</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ja-JP" sz="900" dirty="0">
                <a:latin typeface="Meiryo UI" panose="020B0604030504040204" pitchFamily="50" charset="-128"/>
                <a:ea typeface="Meiryo UI" panose="020B0604030504040204" pitchFamily="50" charset="-128"/>
              </a:rPr>
              <a:t>金・社会保険料等を除いたいわゆ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ja-JP" sz="900" dirty="0">
                <a:latin typeface="Meiryo UI" panose="020B0604030504040204" pitchFamily="50" charset="-128"/>
                <a:ea typeface="Meiryo UI" panose="020B0604030504040204" pitchFamily="50" charset="-128"/>
              </a:rPr>
              <a:t>る手取り収入）を世帯人員の平</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ja-JP" sz="900" dirty="0">
                <a:latin typeface="Meiryo UI" panose="020B0604030504040204" pitchFamily="50" charset="-128"/>
                <a:ea typeface="Meiryo UI" panose="020B0604030504040204" pitchFamily="50" charset="-128"/>
              </a:rPr>
              <a:t>方根で割って調整した所得</a:t>
            </a:r>
            <a:endParaRPr lang="en-US" altLang="ja-JP" sz="900" dirty="0">
              <a:latin typeface="Meiryo UI" panose="020B0604030504040204" pitchFamily="50" charset="-128"/>
              <a:ea typeface="Meiryo UI" panose="020B0604030504040204" pitchFamily="50" charset="-128"/>
            </a:endParaRPr>
          </a:p>
          <a:p>
            <a:endParaRPr lang="en-US" altLang="ja-JP" sz="900" dirty="0">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「相対的貧困率」</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一定基準</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貧困線</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を下回る</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等価可処分所得しか得ていない者</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困窮度</a:t>
            </a:r>
            <a:r>
              <a:rPr lang="en-US" altLang="ja-JP" sz="900" dirty="0">
                <a:latin typeface="Meiryo UI" panose="020B0604030504040204" pitchFamily="50" charset="-128"/>
                <a:ea typeface="Meiryo UI" panose="020B0604030504040204" pitchFamily="50" charset="-128"/>
              </a:rPr>
              <a:t>Ⅰ</a:t>
            </a:r>
            <a:r>
              <a:rPr lang="ja-JP" altLang="en-US" sz="900" dirty="0">
                <a:latin typeface="Meiryo UI" panose="020B0604030504040204" pitchFamily="50" charset="-128"/>
                <a:ea typeface="Meiryo UI" panose="020B0604030504040204" pitchFamily="50" charset="-128"/>
              </a:rPr>
              <a:t>に相当</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の割合</a:t>
            </a:r>
            <a:endParaRPr lang="en-US" altLang="ja-JP" sz="900" dirty="0">
              <a:latin typeface="Meiryo UI" panose="020B0604030504040204" pitchFamily="50" charset="-128"/>
              <a:ea typeface="Meiryo UI" panose="020B0604030504040204" pitchFamily="50" charset="-128"/>
            </a:endParaRPr>
          </a:p>
          <a:p>
            <a:endParaRPr lang="en-US" altLang="ja-JP" sz="900" dirty="0">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「貧困線」</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等価可処分所得の中央値の半分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の額</a:t>
            </a:r>
            <a:endParaRPr lang="en-US" altLang="ja-JP" sz="900" strike="sngStrike" dirty="0">
              <a:solidFill>
                <a:srgbClr val="FF0000"/>
              </a:solidFill>
              <a:latin typeface="Meiryo UI" panose="020B0604030504040204" pitchFamily="50" charset="-128"/>
              <a:ea typeface="Meiryo UI" panose="020B0604030504040204" pitchFamily="50" charset="-128"/>
            </a:endParaRPr>
          </a:p>
          <a:p>
            <a:endParaRPr kumimoji="1" lang="ja-JP" altLang="en-US" sz="9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18" name="角丸四角形 17"/>
          <p:cNvSpPr/>
          <p:nvPr/>
        </p:nvSpPr>
        <p:spPr>
          <a:xfrm>
            <a:off x="3035300" y="303686"/>
            <a:ext cx="5925820"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latin typeface="Meiryo UI" panose="020B0604030504040204" pitchFamily="50" charset="-128"/>
                <a:ea typeface="Meiryo UI" panose="020B0604030504040204" pitchFamily="50" charset="-128"/>
              </a:rPr>
              <a:t>（１）子どもの貧困対策（子どもの生活に関する実態調査）</a:t>
            </a: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228620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４．主な改革取組 </a:t>
            </a:r>
            <a:endParaRPr kumimoji="1" lang="ja-JP" altLang="en-US" sz="2000" dirty="0">
              <a:latin typeface="Meiryo UI" panose="020B0604030504040204" pitchFamily="50" charset="-128"/>
              <a:ea typeface="Meiryo UI" panose="020B0604030504040204" pitchFamily="50" charset="-128"/>
            </a:endParaRPr>
          </a:p>
        </p:txBody>
      </p:sp>
      <p:sp>
        <p:nvSpPr>
          <p:cNvPr id="10" name="正方形/長方形 9"/>
          <p:cNvSpPr/>
          <p:nvPr/>
        </p:nvSpPr>
        <p:spPr>
          <a:xfrm>
            <a:off x="364712" y="733680"/>
            <a:ext cx="8588788" cy="4401205"/>
          </a:xfrm>
          <a:prstGeom prst="rect">
            <a:avLst/>
          </a:prstGeom>
        </p:spPr>
        <p:txBody>
          <a:bodyPr wrap="square">
            <a:spAutoFit/>
          </a:bodyPr>
          <a:lstStyle/>
          <a:p>
            <a:pPr marR="2360"/>
            <a:r>
              <a:rPr lang="ja-JP" altLang="en-US" sz="1400" b="1" dirty="0">
                <a:solidFill>
                  <a:srgbClr val="000000"/>
                </a:solidFill>
                <a:latin typeface="Meiryo UI" panose="020B0604030504040204" pitchFamily="50" charset="-128"/>
                <a:ea typeface="Meiryo UI" panose="020B0604030504040204" pitchFamily="50" charset="-128"/>
              </a:rPr>
              <a:t>＜改革前の施策・状況＞</a:t>
            </a:r>
            <a:endParaRPr lang="en-US" altLang="ja-JP" sz="1400" b="1"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・子どもの貧困対策を総合的に推進するために講ずべき施策の基本となる事項その他事項を定めた「子どもの貧困対策の</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推進に関する法律」が</a:t>
            </a:r>
            <a:r>
              <a:rPr lang="en-US" altLang="ja-JP" sz="1400" dirty="0">
                <a:solidFill>
                  <a:srgbClr val="000000"/>
                </a:solidFill>
                <a:latin typeface="Meiryo UI" panose="020B0604030504040204" pitchFamily="50" charset="-128"/>
                <a:ea typeface="Meiryo UI" panose="020B0604030504040204" pitchFamily="50" charset="-128"/>
              </a:rPr>
              <a:t>2014</a:t>
            </a:r>
            <a:r>
              <a:rPr lang="ja-JP" altLang="en-US" sz="1400" dirty="0">
                <a:solidFill>
                  <a:srgbClr val="000000"/>
                </a:solidFill>
                <a:latin typeface="Meiryo UI" panose="020B0604030504040204" pitchFamily="50" charset="-128"/>
                <a:ea typeface="Meiryo UI" panose="020B0604030504040204" pitchFamily="50" charset="-128"/>
              </a:rPr>
              <a:t>年</a:t>
            </a:r>
            <a:r>
              <a:rPr lang="en-US" altLang="ja-JP" sz="1400" dirty="0">
                <a:solidFill>
                  <a:srgbClr val="000000"/>
                </a:solidFill>
                <a:latin typeface="Meiryo UI" panose="020B0604030504040204" pitchFamily="50" charset="-128"/>
                <a:ea typeface="Meiryo UI" panose="020B0604030504040204" pitchFamily="50" charset="-128"/>
              </a:rPr>
              <a:t>1</a:t>
            </a:r>
            <a:r>
              <a:rPr lang="ja-JP" altLang="en-US" sz="1400" dirty="0">
                <a:solidFill>
                  <a:srgbClr val="000000"/>
                </a:solidFill>
                <a:latin typeface="Meiryo UI" panose="020B0604030504040204" pitchFamily="50" charset="-128"/>
                <a:ea typeface="Meiryo UI" panose="020B0604030504040204" pitchFamily="50" charset="-128"/>
              </a:rPr>
              <a:t>月に施行され、同年８月「子供の貧困対策に関する大綱」が出された。</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・これらの政府の動きを受けて、大阪府が府内の各自治体に対して、子どもの生活に関する実態調査を共同して実施する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ことを呼びかけた。</a:t>
            </a:r>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b="1" dirty="0">
                <a:solidFill>
                  <a:srgbClr val="000000"/>
                </a:solidFill>
                <a:latin typeface="Meiryo UI" panose="020B0604030504040204" pitchFamily="50" charset="-128"/>
                <a:ea typeface="Meiryo UI" panose="020B0604030504040204" pitchFamily="50" charset="-128"/>
              </a:rPr>
              <a:t>＜改革取組＞　　</a:t>
            </a:r>
            <a:endParaRPr lang="en-US" altLang="ja-JP" sz="1400" b="1" dirty="0">
              <a:solidFill>
                <a:srgbClr val="000000"/>
              </a:solidFill>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大阪市をはじめ府内</a:t>
            </a:r>
            <a:r>
              <a:rPr lang="en-US" altLang="ja-JP" sz="1400" dirty="0">
                <a:latin typeface="Meiryo UI" panose="020B0604030504040204" pitchFamily="50" charset="-128"/>
                <a:ea typeface="Meiryo UI" panose="020B0604030504040204" pitchFamily="50" charset="-128"/>
              </a:rPr>
              <a:t>13</a:t>
            </a:r>
            <a:r>
              <a:rPr lang="ja-JP" altLang="en-US" sz="1400" dirty="0">
                <a:latin typeface="Meiryo UI" panose="020B0604030504040204" pitchFamily="50" charset="-128"/>
                <a:ea typeface="Meiryo UI" panose="020B0604030504040204" pitchFamily="50" charset="-128"/>
              </a:rPr>
              <a:t>自治体は府と共同で調査を実施し、残りの府内</a:t>
            </a:r>
            <a:r>
              <a:rPr lang="en-US" altLang="ja-JP" sz="1400" dirty="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自治体については、それらを網羅する形で大阪府が無作為抽出による調査を実施した。</a:t>
            </a:r>
            <a:endParaRPr lang="en-US" altLang="ja-JP" sz="1400" dirty="0">
              <a:latin typeface="Meiryo UI" panose="020B0604030504040204" pitchFamily="50" charset="-128"/>
              <a:ea typeface="Meiryo UI" panose="020B0604030504040204" pitchFamily="50" charset="-128"/>
            </a:endParaRPr>
          </a:p>
          <a:p>
            <a:endParaRPr lang="en-US" altLang="ja-JP" sz="1400" b="1" dirty="0">
              <a:solidFill>
                <a:srgbClr val="000000"/>
              </a:solidFill>
              <a:latin typeface="Meiryo UI" panose="020B0604030504040204" pitchFamily="50" charset="-128"/>
              <a:ea typeface="Meiryo UI" panose="020B0604030504040204" pitchFamily="50" charset="-128"/>
            </a:endParaRPr>
          </a:p>
          <a:p>
            <a:endParaRPr lang="en-US" altLang="ja-JP" sz="1400" b="1" dirty="0">
              <a:solidFill>
                <a:srgbClr val="000000"/>
              </a:solidFill>
              <a:latin typeface="Meiryo UI" panose="020B0604030504040204" pitchFamily="50" charset="-128"/>
              <a:ea typeface="Meiryo UI" panose="020B0604030504040204" pitchFamily="50" charset="-128"/>
            </a:endParaRPr>
          </a:p>
          <a:p>
            <a:endParaRPr lang="en-US" altLang="ja-JP" sz="1400" b="1" dirty="0">
              <a:solidFill>
                <a:srgbClr val="000000"/>
              </a:solidFill>
              <a:latin typeface="Meiryo UI" panose="020B0604030504040204" pitchFamily="50" charset="-128"/>
              <a:ea typeface="Meiryo UI" panose="020B0604030504040204" pitchFamily="50" charset="-128"/>
            </a:endParaRPr>
          </a:p>
          <a:p>
            <a:endParaRPr lang="en-US" altLang="ja-JP" sz="1400" b="1" dirty="0">
              <a:solidFill>
                <a:srgbClr val="000000"/>
              </a:solidFill>
              <a:latin typeface="Meiryo UI" panose="020B0604030504040204" pitchFamily="50" charset="-128"/>
              <a:ea typeface="Meiryo UI" panose="020B0604030504040204" pitchFamily="50" charset="-128"/>
            </a:endParaRPr>
          </a:p>
          <a:p>
            <a:endParaRPr lang="en-US" altLang="ja-JP" sz="1400" b="1" dirty="0">
              <a:solidFill>
                <a:srgbClr val="000000"/>
              </a:solidFill>
              <a:latin typeface="Meiryo UI" panose="020B0604030504040204" pitchFamily="50" charset="-128"/>
              <a:ea typeface="Meiryo UI" panose="020B0604030504040204" pitchFamily="50" charset="-128"/>
            </a:endParaRPr>
          </a:p>
          <a:p>
            <a:endParaRPr lang="en-US" altLang="ja-JP" sz="1400" b="1" dirty="0">
              <a:solidFill>
                <a:srgbClr val="000000"/>
              </a:solidFill>
              <a:latin typeface="Meiryo UI" panose="020B0604030504040204" pitchFamily="50" charset="-128"/>
              <a:ea typeface="Meiryo UI" panose="020B0604030504040204" pitchFamily="50" charset="-128"/>
            </a:endParaRPr>
          </a:p>
          <a:p>
            <a:endParaRPr lang="en-US" altLang="ja-JP" sz="1400" b="1" dirty="0">
              <a:solidFill>
                <a:srgbClr val="000000"/>
              </a:solidFill>
              <a:latin typeface="Meiryo UI" panose="020B0604030504040204" pitchFamily="50" charset="-128"/>
              <a:ea typeface="Meiryo UI" panose="020B0604030504040204" pitchFamily="50" charset="-128"/>
            </a:endParaRPr>
          </a:p>
          <a:p>
            <a:r>
              <a:rPr lang="en-US" altLang="ja-JP" sz="1400" b="1" dirty="0">
                <a:solidFill>
                  <a:srgbClr val="000000"/>
                </a:solidFill>
                <a:latin typeface="Meiryo UI" panose="020B0604030504040204" pitchFamily="50" charset="-128"/>
                <a:ea typeface="Meiryo UI" panose="020B0604030504040204" pitchFamily="50" charset="-128"/>
              </a:rPr>
              <a:t>【</a:t>
            </a:r>
            <a:r>
              <a:rPr lang="ja-JP" altLang="en-US" sz="1400" b="1" dirty="0">
                <a:solidFill>
                  <a:srgbClr val="000000"/>
                </a:solidFill>
                <a:latin typeface="Meiryo UI" panose="020B0604030504040204" pitchFamily="50" charset="-128"/>
                <a:ea typeface="Meiryo UI" panose="020B0604030504040204" pitchFamily="50" charset="-128"/>
              </a:rPr>
              <a:t>主な調査結果</a:t>
            </a:r>
            <a:r>
              <a:rPr lang="en-US" altLang="ja-JP" sz="1400" b="1" dirty="0">
                <a:solidFill>
                  <a:srgbClr val="000000"/>
                </a:solidFill>
                <a:latin typeface="Meiryo UI" panose="020B0604030504040204" pitchFamily="50" charset="-128"/>
                <a:ea typeface="Meiryo UI" panose="020B0604030504040204" pitchFamily="50" charset="-128"/>
              </a:rPr>
              <a:t>】</a:t>
            </a:r>
          </a:p>
          <a:p>
            <a:r>
              <a:rPr lang="ja-JP" altLang="en-US" sz="1400" b="1" dirty="0">
                <a:solidFill>
                  <a:srgbClr val="000000"/>
                </a:solidFill>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貧困の状況</a:t>
            </a:r>
            <a:r>
              <a:rPr lang="ja-JP" altLang="en-US" sz="1400" b="1" dirty="0">
                <a:solidFill>
                  <a:srgbClr val="000000"/>
                </a:solidFill>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世帯における相対的貧困率は、小</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・中</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のいる世帯では</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大阪府内全自治体</a:t>
            </a:r>
            <a:r>
              <a:rPr lang="en-US" altLang="ja-JP" sz="1400" dirty="0">
                <a:latin typeface="Meiryo UI" panose="020B0604030504040204" pitchFamily="50" charset="-128"/>
                <a:ea typeface="Meiryo UI" panose="020B0604030504040204" pitchFamily="50" charset="-128"/>
              </a:rPr>
              <a:t>】14.9%</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大阪市</a:t>
            </a:r>
            <a:r>
              <a:rPr lang="en-US" altLang="ja-JP"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15.2%</a:t>
            </a:r>
            <a:r>
              <a:rPr lang="ja-JP" altLang="en-US" sz="1400" dirty="0">
                <a:latin typeface="Meiryo UI" panose="020B0604030504040204" pitchFamily="50" charset="-128"/>
                <a:ea typeface="Meiryo UI" panose="020B0604030504040204" pitchFamily="50" charset="-128"/>
              </a:rPr>
              <a:t>であった。なお、</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歳児のいる世帯では</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大阪市</a:t>
            </a:r>
            <a:r>
              <a:rPr lang="en-US" altLang="ja-JP" sz="1400" dirty="0">
                <a:latin typeface="Meiryo UI" panose="020B0604030504040204" pitchFamily="50" charset="-128"/>
                <a:ea typeface="Meiryo UI" panose="020B0604030504040204" pitchFamily="50" charset="-128"/>
              </a:rPr>
              <a:t>】11.8%</a:t>
            </a:r>
            <a:r>
              <a:rPr lang="ja-JP" altLang="en-US" sz="1400" dirty="0">
                <a:latin typeface="Meiryo UI" panose="020B0604030504040204" pitchFamily="50" charset="-128"/>
                <a:ea typeface="Meiryo UI" panose="020B0604030504040204" pitchFamily="50" charset="-128"/>
              </a:rPr>
              <a:t>であった。</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p:txBody>
      </p:sp>
      <p:sp>
        <p:nvSpPr>
          <p:cNvPr id="11" name="フローチャート: 組合せ 15"/>
          <p:cNvSpPr/>
          <p:nvPr/>
        </p:nvSpPr>
        <p:spPr>
          <a:xfrm>
            <a:off x="2449984" y="1833412"/>
            <a:ext cx="4418244" cy="277123"/>
          </a:xfrm>
          <a:prstGeom prst="flowChartMerge">
            <a:avLst/>
          </a:prstGeom>
          <a:solidFill>
            <a:srgbClr val="FF66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endParaRPr lang="ja-JP" altLang="en-US" sz="1015" dirty="0">
              <a:solidFill>
                <a:schemeClr val="tx1"/>
              </a:solidFill>
              <a:ea typeface="Meiryo UI" panose="020B0604030504040204" pitchFamily="50" charset="-128"/>
            </a:endParaRPr>
          </a:p>
        </p:txBody>
      </p:sp>
      <p:pic>
        <p:nvPicPr>
          <p:cNvPr id="17" name="図 16"/>
          <p:cNvPicPr>
            <a:picLocks noChangeAspect="1"/>
          </p:cNvPicPr>
          <p:nvPr/>
        </p:nvPicPr>
        <p:blipFill>
          <a:blip r:embed="rId3"/>
          <a:stretch>
            <a:fillRect/>
          </a:stretch>
        </p:blipFill>
        <p:spPr>
          <a:xfrm>
            <a:off x="1280758" y="2713290"/>
            <a:ext cx="6808211" cy="1459465"/>
          </a:xfrm>
          <a:prstGeom prst="rect">
            <a:avLst/>
          </a:prstGeom>
        </p:spPr>
      </p:pic>
      <p:graphicFrame>
        <p:nvGraphicFramePr>
          <p:cNvPr id="13" name="表 12"/>
          <p:cNvGraphicFramePr>
            <a:graphicFrameLocks noGrp="1"/>
          </p:cNvGraphicFramePr>
          <p:nvPr/>
        </p:nvGraphicFramePr>
        <p:xfrm>
          <a:off x="430301" y="4860466"/>
          <a:ext cx="6962172" cy="1943999"/>
        </p:xfrm>
        <a:graphic>
          <a:graphicData uri="http://schemas.openxmlformats.org/drawingml/2006/table">
            <a:tbl>
              <a:tblPr firstRow="1" firstCol="1" bandRow="1"/>
              <a:tblGrid>
                <a:gridCol w="937085">
                  <a:extLst>
                    <a:ext uri="{9D8B030D-6E8A-4147-A177-3AD203B41FA5}">
                      <a16:colId xmlns:a16="http://schemas.microsoft.com/office/drawing/2014/main" val="20000"/>
                    </a:ext>
                  </a:extLst>
                </a:gridCol>
                <a:gridCol w="1753664">
                  <a:extLst>
                    <a:ext uri="{9D8B030D-6E8A-4147-A177-3AD203B41FA5}">
                      <a16:colId xmlns:a16="http://schemas.microsoft.com/office/drawing/2014/main" val="20001"/>
                    </a:ext>
                  </a:extLst>
                </a:gridCol>
                <a:gridCol w="1420655">
                  <a:extLst>
                    <a:ext uri="{9D8B030D-6E8A-4147-A177-3AD203B41FA5}">
                      <a16:colId xmlns:a16="http://schemas.microsoft.com/office/drawing/2014/main" val="20002"/>
                    </a:ext>
                  </a:extLst>
                </a:gridCol>
                <a:gridCol w="1351727">
                  <a:extLst>
                    <a:ext uri="{9D8B030D-6E8A-4147-A177-3AD203B41FA5}">
                      <a16:colId xmlns:a16="http://schemas.microsoft.com/office/drawing/2014/main" val="20003"/>
                    </a:ext>
                  </a:extLst>
                </a:gridCol>
                <a:gridCol w="1499041">
                  <a:extLst>
                    <a:ext uri="{9D8B030D-6E8A-4147-A177-3AD203B41FA5}">
                      <a16:colId xmlns:a16="http://schemas.microsoft.com/office/drawing/2014/main" val="20004"/>
                    </a:ext>
                  </a:extLst>
                </a:gridCol>
              </a:tblGrid>
              <a:tr h="209463">
                <a:tc rowSpan="2">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spcAft>
                          <a:spcPts val="0"/>
                        </a:spcAft>
                      </a:pPr>
                      <a:r>
                        <a:rPr lang="ja-JP" sz="1000" kern="0" dirty="0">
                          <a:effectLst/>
                          <a:latin typeface="Meiryo UI" panose="020B0604030504040204" pitchFamily="50" charset="-128"/>
                          <a:ea typeface="Meiryo UI" panose="020B0604030504040204" pitchFamily="50" charset="-128"/>
                        </a:rPr>
                        <a:t>区分</a:t>
                      </a:r>
                      <a:endParaRPr lang="ja-JP" sz="1000" kern="100" dirty="0">
                        <a:effectLst/>
                        <a:latin typeface="Meiryo UI" panose="020B0604030504040204" pitchFamily="50" charset="-128"/>
                        <a:ea typeface="Meiryo UI" panose="020B0604030504040204" pitchFamily="50" charset="-128"/>
                        <a:cs typeface="Times New Roman"/>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rowSpan="2">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spcAft>
                          <a:spcPts val="0"/>
                        </a:spcAft>
                      </a:pPr>
                      <a:r>
                        <a:rPr lang="ja-JP" sz="1000" kern="0" dirty="0">
                          <a:effectLst/>
                          <a:latin typeface="Meiryo UI" panose="020B0604030504040204" pitchFamily="50" charset="-128"/>
                          <a:ea typeface="Meiryo UI" panose="020B0604030504040204" pitchFamily="50" charset="-128"/>
                        </a:rPr>
                        <a:t>基準</a:t>
                      </a:r>
                      <a:endParaRPr lang="ja-JP" sz="1000" kern="100" dirty="0">
                        <a:effectLst/>
                        <a:latin typeface="Meiryo UI" panose="020B0604030504040204" pitchFamily="50" charset="-128"/>
                        <a:ea typeface="Meiryo UI" panose="020B0604030504040204" pitchFamily="50" charset="-128"/>
                        <a:cs typeface="Times New Roman"/>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spcAft>
                          <a:spcPts val="0"/>
                        </a:spcAft>
                      </a:pPr>
                      <a:r>
                        <a:rPr kumimoji="1" lang="ja-JP" altLang="en-US" sz="1000" b="1" kern="0" dirty="0">
                          <a:solidFill>
                            <a:schemeClr val="bg1"/>
                          </a:solidFill>
                          <a:effectLst/>
                          <a:latin typeface="Meiryo UI" panose="020B0604030504040204" pitchFamily="50" charset="-128"/>
                          <a:ea typeface="Meiryo UI" panose="020B0604030504040204" pitchFamily="50" charset="-128"/>
                          <a:cs typeface="+mn-cs"/>
                        </a:rPr>
                        <a:t>大阪府内全自治体</a:t>
                      </a:r>
                      <a:endParaRPr kumimoji="1" lang="ja-JP" sz="1000" b="1" kern="0" dirty="0">
                        <a:solidFill>
                          <a:schemeClr val="bg1"/>
                        </a:solidFill>
                        <a:effectLst/>
                        <a:latin typeface="Meiryo UI" panose="020B0604030504040204" pitchFamily="50" charset="-128"/>
                        <a:ea typeface="Meiryo UI" panose="020B0604030504040204" pitchFamily="50" charset="-128"/>
                        <a:cs typeface="+mn-cs"/>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gridSpan="2">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spcAft>
                          <a:spcPts val="0"/>
                        </a:spcAft>
                      </a:pPr>
                      <a:r>
                        <a:rPr lang="ja-JP" altLang="en-US" sz="1000" kern="0" dirty="0">
                          <a:effectLst/>
                          <a:latin typeface="Meiryo UI" panose="020B0604030504040204" pitchFamily="50" charset="-128"/>
                          <a:ea typeface="Meiryo UI" panose="020B0604030504040204" pitchFamily="50" charset="-128"/>
                        </a:rPr>
                        <a:t>大阪市</a:t>
                      </a:r>
                      <a:endParaRPr lang="ja-JP" sz="1000" kern="100" dirty="0">
                        <a:effectLst/>
                        <a:latin typeface="Meiryo UI" panose="020B0604030504040204" pitchFamily="50" charset="-128"/>
                        <a:ea typeface="Meiryo UI" panose="020B0604030504040204" pitchFamily="50" charset="-128"/>
                        <a:cs typeface="Times New Roman"/>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hMerge="1">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spcAft>
                          <a:spcPts val="0"/>
                        </a:spcAft>
                      </a:pPr>
                      <a:endParaRPr lang="ja-JP" sz="1050" kern="100" dirty="0">
                        <a:effectLst/>
                        <a:latin typeface="Century"/>
                        <a:ea typeface="ＭＳ 明朝"/>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209463">
                <a:tc vMerge="1">
                  <a:txBody>
                    <a:bodyPr/>
                    <a:lstStyle/>
                    <a:p>
                      <a:pPr algn="ctr">
                        <a:spcAft>
                          <a:spcPts val="0"/>
                        </a:spcAft>
                      </a:pPr>
                      <a:endParaRPr lang="ja-JP" sz="1000" kern="100" dirty="0">
                        <a:effectLst/>
                        <a:latin typeface="Century"/>
                        <a:ea typeface="ＭＳ 明朝"/>
                        <a:cs typeface="Times New Roman"/>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tc vMerge="1">
                  <a:txBody>
                    <a:bodyPr/>
                    <a:lstStyle/>
                    <a:p>
                      <a:pPr algn="ctr">
                        <a:spcAft>
                          <a:spcPts val="0"/>
                        </a:spcAft>
                      </a:pPr>
                      <a:endParaRPr lang="ja-JP" sz="1000" kern="100" dirty="0">
                        <a:effectLst/>
                        <a:latin typeface="Century"/>
                        <a:ea typeface="ＭＳ 明朝"/>
                        <a:cs typeface="Times New Roman"/>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1000" b="1" kern="0" dirty="0">
                          <a:solidFill>
                            <a:schemeClr val="lt1"/>
                          </a:solidFill>
                          <a:effectLst/>
                          <a:latin typeface="Meiryo UI" panose="020B0604030504040204" pitchFamily="50" charset="-128"/>
                          <a:ea typeface="Meiryo UI" panose="020B0604030504040204" pitchFamily="50" charset="-128"/>
                          <a:cs typeface="+mn-cs"/>
                        </a:rPr>
                        <a:t>小</a:t>
                      </a:r>
                      <a:r>
                        <a:rPr kumimoji="1" lang="en-US" altLang="ja-JP" sz="1000" b="1" kern="0" dirty="0">
                          <a:solidFill>
                            <a:schemeClr val="lt1"/>
                          </a:solidFill>
                          <a:effectLst/>
                          <a:latin typeface="Meiryo UI" panose="020B0604030504040204" pitchFamily="50" charset="-128"/>
                          <a:ea typeface="Meiryo UI" panose="020B0604030504040204" pitchFamily="50" charset="-128"/>
                          <a:cs typeface="+mn-cs"/>
                        </a:rPr>
                        <a:t>5</a:t>
                      </a:r>
                      <a:r>
                        <a:rPr kumimoji="1" lang="ja-JP" altLang="ja-JP" sz="1000" b="1" kern="0" dirty="0">
                          <a:solidFill>
                            <a:schemeClr val="lt1"/>
                          </a:solidFill>
                          <a:effectLst/>
                          <a:latin typeface="Meiryo UI" panose="020B0604030504040204" pitchFamily="50" charset="-128"/>
                          <a:ea typeface="Meiryo UI" panose="020B0604030504040204" pitchFamily="50" charset="-128"/>
                          <a:cs typeface="+mn-cs"/>
                        </a:rPr>
                        <a:t>・中</a:t>
                      </a:r>
                      <a:r>
                        <a:rPr kumimoji="1" lang="en-US" altLang="ja-JP" sz="1000" b="1" kern="0" dirty="0">
                          <a:solidFill>
                            <a:schemeClr val="lt1"/>
                          </a:solidFill>
                          <a:effectLst/>
                          <a:latin typeface="Meiryo UI" panose="020B0604030504040204" pitchFamily="50" charset="-128"/>
                          <a:ea typeface="Meiryo UI" panose="020B0604030504040204" pitchFamily="50" charset="-128"/>
                          <a:cs typeface="+mn-cs"/>
                        </a:rPr>
                        <a:t>2</a:t>
                      </a:r>
                      <a:r>
                        <a:rPr kumimoji="1" lang="ja-JP" altLang="ja-JP" sz="1000" b="1" kern="0" dirty="0">
                          <a:solidFill>
                            <a:schemeClr val="lt1"/>
                          </a:solidFill>
                          <a:effectLst/>
                          <a:latin typeface="Meiryo UI" panose="020B0604030504040204" pitchFamily="50" charset="-128"/>
                          <a:ea typeface="Meiryo UI" panose="020B0604030504040204" pitchFamily="50" charset="-128"/>
                          <a:cs typeface="+mn-cs"/>
                        </a:rPr>
                        <a:t>保護者</a:t>
                      </a:r>
                      <a:r>
                        <a:rPr kumimoji="1" lang="ja-JP" altLang="en-US" sz="1000" b="1" kern="0" dirty="0">
                          <a:solidFill>
                            <a:schemeClr val="lt1"/>
                          </a:solidFill>
                          <a:effectLst/>
                          <a:latin typeface="Meiryo UI" panose="020B0604030504040204" pitchFamily="50" charset="-128"/>
                          <a:ea typeface="Meiryo UI" panose="020B0604030504040204" pitchFamily="50" charset="-128"/>
                          <a:cs typeface="+mn-cs"/>
                        </a:rPr>
                        <a:t>　</a:t>
                      </a:r>
                      <a:r>
                        <a:rPr kumimoji="1" lang="ja-JP" altLang="ja-JP" sz="1000" b="1" kern="0" dirty="0">
                          <a:solidFill>
                            <a:schemeClr val="lt1"/>
                          </a:solidFill>
                          <a:effectLst/>
                          <a:latin typeface="Meiryo UI" panose="020B0604030504040204" pitchFamily="50" charset="-128"/>
                          <a:ea typeface="Meiryo UI" panose="020B0604030504040204" pitchFamily="50" charset="-128"/>
                          <a:cs typeface="+mn-cs"/>
                        </a:rPr>
                        <a:t>割合</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1000" b="1" kern="0" dirty="0">
                          <a:solidFill>
                            <a:schemeClr val="lt1"/>
                          </a:solidFill>
                          <a:effectLst/>
                          <a:latin typeface="Meiryo UI" panose="020B0604030504040204" pitchFamily="50" charset="-128"/>
                          <a:ea typeface="Meiryo UI" panose="020B0604030504040204" pitchFamily="50" charset="-128"/>
                          <a:cs typeface="+mn-cs"/>
                        </a:rPr>
                        <a:t>小</a:t>
                      </a:r>
                      <a:r>
                        <a:rPr kumimoji="1" lang="en-US" altLang="ja-JP" sz="1000" b="1" kern="0" dirty="0">
                          <a:solidFill>
                            <a:schemeClr val="lt1"/>
                          </a:solidFill>
                          <a:effectLst/>
                          <a:latin typeface="Meiryo UI" panose="020B0604030504040204" pitchFamily="50" charset="-128"/>
                          <a:ea typeface="Meiryo UI" panose="020B0604030504040204" pitchFamily="50" charset="-128"/>
                          <a:cs typeface="+mn-cs"/>
                        </a:rPr>
                        <a:t>5</a:t>
                      </a:r>
                      <a:r>
                        <a:rPr kumimoji="1" lang="ja-JP" altLang="ja-JP" sz="1000" b="1" kern="0" dirty="0">
                          <a:solidFill>
                            <a:schemeClr val="lt1"/>
                          </a:solidFill>
                          <a:effectLst/>
                          <a:latin typeface="Meiryo UI" panose="020B0604030504040204" pitchFamily="50" charset="-128"/>
                          <a:ea typeface="Meiryo UI" panose="020B0604030504040204" pitchFamily="50" charset="-128"/>
                          <a:cs typeface="+mn-cs"/>
                        </a:rPr>
                        <a:t>・中</a:t>
                      </a:r>
                      <a:r>
                        <a:rPr kumimoji="1" lang="en-US" altLang="ja-JP" sz="1000" b="1" kern="0" dirty="0">
                          <a:solidFill>
                            <a:schemeClr val="lt1"/>
                          </a:solidFill>
                          <a:effectLst/>
                          <a:latin typeface="Meiryo UI" panose="020B0604030504040204" pitchFamily="50" charset="-128"/>
                          <a:ea typeface="Meiryo UI" panose="020B0604030504040204" pitchFamily="50" charset="-128"/>
                          <a:cs typeface="+mn-cs"/>
                        </a:rPr>
                        <a:t>2</a:t>
                      </a:r>
                      <a:r>
                        <a:rPr kumimoji="1" lang="ja-JP" altLang="ja-JP" sz="1000" b="1" kern="0" dirty="0">
                          <a:solidFill>
                            <a:schemeClr val="lt1"/>
                          </a:solidFill>
                          <a:effectLst/>
                          <a:latin typeface="Meiryo UI" panose="020B0604030504040204" pitchFamily="50" charset="-128"/>
                          <a:ea typeface="Meiryo UI" panose="020B0604030504040204" pitchFamily="50" charset="-128"/>
                          <a:cs typeface="+mn-cs"/>
                        </a:rPr>
                        <a:t>保護者</a:t>
                      </a:r>
                      <a:r>
                        <a:rPr kumimoji="1" lang="ja-JP" altLang="en-US" sz="1000" b="1" kern="0" dirty="0">
                          <a:solidFill>
                            <a:schemeClr val="lt1"/>
                          </a:solidFill>
                          <a:effectLst/>
                          <a:latin typeface="Meiryo UI" panose="020B0604030504040204" pitchFamily="50" charset="-128"/>
                          <a:ea typeface="Meiryo UI" panose="020B0604030504040204" pitchFamily="50" charset="-128"/>
                          <a:cs typeface="+mn-cs"/>
                        </a:rPr>
                        <a:t>　</a:t>
                      </a:r>
                      <a:r>
                        <a:rPr kumimoji="1" lang="ja-JP" altLang="ja-JP" sz="1000" b="1" kern="0" dirty="0">
                          <a:solidFill>
                            <a:schemeClr val="lt1"/>
                          </a:solidFill>
                          <a:effectLst/>
                          <a:latin typeface="Meiryo UI" panose="020B0604030504040204" pitchFamily="50" charset="-128"/>
                          <a:ea typeface="Meiryo UI" panose="020B0604030504040204" pitchFamily="50" charset="-128"/>
                          <a:cs typeface="+mn-cs"/>
                        </a:rPr>
                        <a:t>割合</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kern="0" dirty="0">
                          <a:solidFill>
                            <a:schemeClr val="lt1"/>
                          </a:solidFill>
                          <a:effectLst/>
                          <a:latin typeface="Meiryo UI" panose="020B0604030504040204" pitchFamily="50" charset="-128"/>
                          <a:ea typeface="Meiryo UI" panose="020B0604030504040204" pitchFamily="50" charset="-128"/>
                          <a:cs typeface="+mn-cs"/>
                        </a:rPr>
                        <a:t>5</a:t>
                      </a:r>
                      <a:r>
                        <a:rPr kumimoji="1" lang="ja-JP" altLang="ja-JP" sz="1000" b="1" kern="0" dirty="0">
                          <a:solidFill>
                            <a:schemeClr val="lt1"/>
                          </a:solidFill>
                          <a:effectLst/>
                          <a:latin typeface="Meiryo UI" panose="020B0604030504040204" pitchFamily="50" charset="-128"/>
                          <a:ea typeface="Meiryo UI" panose="020B0604030504040204" pitchFamily="50" charset="-128"/>
                          <a:cs typeface="+mn-cs"/>
                        </a:rPr>
                        <a:t>歳児保護者</a:t>
                      </a:r>
                      <a:r>
                        <a:rPr kumimoji="1" lang="ja-JP" altLang="en-US" sz="1000" b="1" kern="0" dirty="0">
                          <a:solidFill>
                            <a:schemeClr val="lt1"/>
                          </a:solidFill>
                          <a:effectLst/>
                          <a:latin typeface="Meiryo UI" panose="020B0604030504040204" pitchFamily="50" charset="-128"/>
                          <a:ea typeface="Meiryo UI" panose="020B0604030504040204" pitchFamily="50" charset="-128"/>
                          <a:cs typeface="+mn-cs"/>
                        </a:rPr>
                        <a:t>　</a:t>
                      </a:r>
                      <a:r>
                        <a:rPr kumimoji="1" lang="ja-JP" altLang="ja-JP" sz="1000" b="1" kern="0" dirty="0">
                          <a:solidFill>
                            <a:schemeClr val="lt1"/>
                          </a:solidFill>
                          <a:effectLst/>
                          <a:latin typeface="Meiryo UI" panose="020B0604030504040204" pitchFamily="50" charset="-128"/>
                          <a:ea typeface="Meiryo UI" panose="020B0604030504040204" pitchFamily="50" charset="-128"/>
                          <a:cs typeface="+mn-cs"/>
                        </a:rPr>
                        <a:t>割合</a:t>
                      </a: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1"/>
                  </a:ext>
                </a:extLst>
              </a:tr>
              <a:tr h="508358">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just">
                        <a:spcAft>
                          <a:spcPts val="0"/>
                        </a:spcAft>
                      </a:pPr>
                      <a:r>
                        <a:rPr lang="ja-JP" sz="1000" kern="0" dirty="0">
                          <a:effectLst/>
                          <a:latin typeface="Meiryo UI" panose="020B0604030504040204" pitchFamily="50" charset="-128"/>
                          <a:ea typeface="Meiryo UI" panose="020B0604030504040204" pitchFamily="50" charset="-128"/>
                        </a:rPr>
                        <a:t>中央値以上</a:t>
                      </a:r>
                      <a:endParaRPr lang="ja-JP" sz="1000" kern="100" dirty="0">
                        <a:effectLst/>
                        <a:latin typeface="Meiryo UI" panose="020B0604030504040204" pitchFamily="50" charset="-128"/>
                        <a:ea typeface="Meiryo UI" panose="020B0604030504040204" pitchFamily="50" charset="-128"/>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spcAft>
                          <a:spcPts val="0"/>
                        </a:spcAft>
                      </a:pPr>
                      <a:r>
                        <a:rPr lang="ja-JP" sz="1000" kern="0" dirty="0">
                          <a:effectLst/>
                          <a:latin typeface="Meiryo UI" panose="020B0604030504040204" pitchFamily="50" charset="-128"/>
                          <a:ea typeface="Meiryo UI" panose="020B0604030504040204" pitchFamily="50" charset="-128"/>
                        </a:rPr>
                        <a:t>等価可処分所得</a:t>
                      </a:r>
                      <a:r>
                        <a:rPr lang="ja-JP" sz="1000" u="sng" kern="0" dirty="0">
                          <a:effectLst/>
                          <a:latin typeface="Meiryo UI" panose="020B0604030504040204" pitchFamily="50" charset="-128"/>
                          <a:ea typeface="Meiryo UI" panose="020B0604030504040204" pitchFamily="50" charset="-128"/>
                        </a:rPr>
                        <a:t>中央値</a:t>
                      </a:r>
                      <a:r>
                        <a:rPr lang="ja-JP" sz="1000" kern="0" dirty="0">
                          <a:effectLst/>
                          <a:latin typeface="Meiryo UI" panose="020B0604030504040204" pitchFamily="50" charset="-128"/>
                          <a:ea typeface="Meiryo UI" panose="020B0604030504040204" pitchFamily="50" charset="-128"/>
                        </a:rPr>
                        <a:t>（</a:t>
                      </a:r>
                      <a:r>
                        <a:rPr lang="ja-JP" altLang="en-US" sz="1000" kern="0" dirty="0">
                          <a:effectLst/>
                          <a:latin typeface="Meiryo UI" panose="020B0604030504040204" pitchFamily="50" charset="-128"/>
                          <a:ea typeface="Meiryo UI" panose="020B0604030504040204" pitchFamily="50" charset="-128"/>
                        </a:rPr>
                        <a:t>府</a:t>
                      </a:r>
                      <a:r>
                        <a:rPr lang="ja-JP" sz="1000" kern="0" dirty="0">
                          <a:effectLst/>
                          <a:latin typeface="Meiryo UI" panose="020B0604030504040204" pitchFamily="50" charset="-128"/>
                          <a:ea typeface="Meiryo UI" panose="020B0604030504040204" pitchFamily="50" charset="-128"/>
                        </a:rPr>
                        <a:t>調査で</a:t>
                      </a:r>
                      <a:r>
                        <a:rPr lang="ja-JP" sz="1000" kern="0" dirty="0">
                          <a:solidFill>
                            <a:schemeClr val="tx1"/>
                          </a:solidFill>
                          <a:effectLst/>
                          <a:latin typeface="Meiryo UI" panose="020B0604030504040204" pitchFamily="50" charset="-128"/>
                          <a:ea typeface="Meiryo UI" panose="020B0604030504040204" pitchFamily="50" charset="-128"/>
                        </a:rPr>
                        <a:t>は</a:t>
                      </a:r>
                      <a:r>
                        <a:rPr lang="en-US" altLang="ja-JP" sz="1000" u="sng" kern="0" dirty="0">
                          <a:solidFill>
                            <a:schemeClr val="tx1"/>
                          </a:solidFill>
                          <a:effectLst/>
                          <a:latin typeface="Meiryo UI" panose="020B0604030504040204" pitchFamily="50" charset="-128"/>
                          <a:ea typeface="Meiryo UI" panose="020B0604030504040204" pitchFamily="50" charset="-128"/>
                        </a:rPr>
                        <a:t>255</a:t>
                      </a:r>
                      <a:r>
                        <a:rPr lang="ja-JP" altLang="en-US" sz="1000" u="sng" kern="0" dirty="0">
                          <a:effectLst/>
                          <a:latin typeface="Meiryo UI" panose="020B0604030504040204" pitchFamily="50" charset="-128"/>
                          <a:ea typeface="Meiryo UI" panose="020B0604030504040204" pitchFamily="50" charset="-128"/>
                        </a:rPr>
                        <a:t>万円</a:t>
                      </a:r>
                      <a:r>
                        <a:rPr lang="ja-JP" altLang="en-US" sz="1000" kern="0" dirty="0">
                          <a:effectLst/>
                          <a:latin typeface="Meiryo UI" panose="020B0604030504040204" pitchFamily="50" charset="-128"/>
                          <a:ea typeface="Meiryo UI" panose="020B0604030504040204" pitchFamily="50" charset="-128"/>
                        </a:rPr>
                        <a:t>以上、市調査では</a:t>
                      </a:r>
                      <a:r>
                        <a:rPr lang="en-US" sz="1000" u="sng" kern="0" dirty="0">
                          <a:effectLst/>
                          <a:latin typeface="Meiryo UI" panose="020B0604030504040204" pitchFamily="50" charset="-128"/>
                          <a:ea typeface="Meiryo UI" panose="020B0604030504040204" pitchFamily="50" charset="-128"/>
                        </a:rPr>
                        <a:t>238</a:t>
                      </a:r>
                      <a:r>
                        <a:rPr lang="ja-JP" sz="1000" u="sng" kern="0" dirty="0">
                          <a:effectLst/>
                          <a:latin typeface="Meiryo UI" panose="020B0604030504040204" pitchFamily="50" charset="-128"/>
                          <a:ea typeface="Meiryo UI" panose="020B0604030504040204" pitchFamily="50" charset="-128"/>
                        </a:rPr>
                        <a:t>万円</a:t>
                      </a:r>
                      <a:r>
                        <a:rPr lang="ja-JP" sz="1000" kern="0" dirty="0">
                          <a:effectLst/>
                          <a:latin typeface="Meiryo UI" panose="020B0604030504040204" pitchFamily="50" charset="-128"/>
                          <a:ea typeface="Meiryo UI" panose="020B0604030504040204" pitchFamily="50" charset="-128"/>
                        </a:rPr>
                        <a:t>）以上</a:t>
                      </a:r>
                      <a:endParaRPr lang="ja-JP" sz="1000" kern="100" dirty="0">
                        <a:effectLst/>
                        <a:latin typeface="Meiryo UI" panose="020B0604030504040204" pitchFamily="50" charset="-128"/>
                        <a:ea typeface="Meiryo UI" panose="020B0604030504040204" pitchFamily="50" charset="-128"/>
                        <a:cs typeface="Times New Roman"/>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spcAft>
                          <a:spcPts val="0"/>
                        </a:spcAft>
                      </a:pPr>
                      <a:r>
                        <a:rPr lang="en-US" altLang="ja-JP" sz="1000" kern="100" dirty="0">
                          <a:solidFill>
                            <a:schemeClr val="tx1"/>
                          </a:solidFill>
                          <a:effectLst/>
                          <a:latin typeface="Meiryo UI" panose="020B0604030504040204" pitchFamily="50" charset="-128"/>
                          <a:ea typeface="Meiryo UI" panose="020B0604030504040204" pitchFamily="50" charset="-128"/>
                          <a:cs typeface="Times New Roman"/>
                        </a:rPr>
                        <a:t>50.2%</a:t>
                      </a:r>
                      <a:endParaRPr lang="ja-JP" sz="10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spcAft>
                          <a:spcPts val="0"/>
                        </a:spcAft>
                      </a:pPr>
                      <a:r>
                        <a:rPr lang="en-US" sz="1000" kern="0" dirty="0">
                          <a:effectLst/>
                          <a:latin typeface="Meiryo UI" panose="020B0604030504040204" pitchFamily="50" charset="-128"/>
                          <a:ea typeface="Meiryo UI" panose="020B0604030504040204" pitchFamily="50" charset="-128"/>
                        </a:rPr>
                        <a:t>50.0</a:t>
                      </a:r>
                      <a:r>
                        <a:rPr lang="ja-JP" sz="1000" kern="0" dirty="0">
                          <a:effectLst/>
                          <a:latin typeface="Meiryo UI" panose="020B0604030504040204" pitchFamily="50" charset="-128"/>
                          <a:ea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spcAft>
                          <a:spcPts val="0"/>
                        </a:spcAft>
                      </a:pPr>
                      <a:r>
                        <a:rPr lang="en-US" sz="1000" kern="0" dirty="0">
                          <a:effectLst/>
                          <a:latin typeface="Meiryo UI" panose="020B0604030504040204" pitchFamily="50" charset="-128"/>
                          <a:ea typeface="Meiryo UI" panose="020B0604030504040204" pitchFamily="50" charset="-128"/>
                        </a:rPr>
                        <a:t>52.5</a:t>
                      </a:r>
                      <a:r>
                        <a:rPr lang="ja-JP" sz="1000" kern="0" dirty="0">
                          <a:effectLst/>
                          <a:latin typeface="Meiryo UI" panose="020B0604030504040204" pitchFamily="50" charset="-128"/>
                          <a:ea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2"/>
                  </a:ext>
                </a:extLst>
              </a:tr>
              <a:tr h="338905">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just">
                        <a:spcAft>
                          <a:spcPts val="0"/>
                        </a:spcAft>
                      </a:pPr>
                      <a:r>
                        <a:rPr lang="ja-JP" sz="1000" kern="0" dirty="0">
                          <a:effectLst/>
                          <a:latin typeface="Meiryo UI" panose="020B0604030504040204" pitchFamily="50" charset="-128"/>
                          <a:ea typeface="Meiryo UI" panose="020B0604030504040204" pitchFamily="50" charset="-128"/>
                        </a:rPr>
                        <a:t>困窮度Ⅲ</a:t>
                      </a:r>
                      <a:endParaRPr lang="ja-JP" sz="1000" kern="100" dirty="0">
                        <a:effectLst/>
                        <a:latin typeface="Meiryo UI" panose="020B0604030504040204" pitchFamily="50" charset="-128"/>
                        <a:ea typeface="Meiryo UI" panose="020B0604030504040204" pitchFamily="50" charset="-128"/>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spcAft>
                          <a:spcPts val="0"/>
                        </a:spcAft>
                      </a:pPr>
                      <a:r>
                        <a:rPr lang="ja-JP" sz="1000" kern="0" dirty="0">
                          <a:effectLst/>
                          <a:latin typeface="Meiryo UI" panose="020B0604030504040204" pitchFamily="50" charset="-128"/>
                          <a:ea typeface="Meiryo UI" panose="020B0604030504040204" pitchFamily="50" charset="-128"/>
                        </a:rPr>
                        <a:t>等価可処分所得中央値未満で、中央値の</a:t>
                      </a:r>
                      <a:r>
                        <a:rPr lang="en-US" sz="1000" kern="0" dirty="0">
                          <a:effectLst/>
                          <a:latin typeface="Meiryo UI" panose="020B0604030504040204" pitchFamily="50" charset="-128"/>
                          <a:ea typeface="Meiryo UI" panose="020B0604030504040204" pitchFamily="50" charset="-128"/>
                        </a:rPr>
                        <a:t>60</a:t>
                      </a:r>
                      <a:r>
                        <a:rPr lang="ja-JP" sz="1000" kern="0" dirty="0">
                          <a:effectLst/>
                          <a:latin typeface="Meiryo UI" panose="020B0604030504040204" pitchFamily="50" charset="-128"/>
                          <a:ea typeface="Meiryo UI" panose="020B0604030504040204" pitchFamily="50" charset="-128"/>
                        </a:rPr>
                        <a:t>％以上</a:t>
                      </a:r>
                      <a:endParaRPr lang="ja-JP" sz="1000" kern="100" dirty="0">
                        <a:effectLst/>
                        <a:latin typeface="Meiryo UI" panose="020B0604030504040204" pitchFamily="50" charset="-128"/>
                        <a:ea typeface="Meiryo UI" panose="020B0604030504040204" pitchFamily="50" charset="-128"/>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spcAft>
                          <a:spcPts val="0"/>
                        </a:spcAft>
                      </a:pPr>
                      <a:r>
                        <a:rPr lang="en-US" altLang="ja-JP" sz="1000" kern="100" dirty="0">
                          <a:solidFill>
                            <a:schemeClr val="tx1"/>
                          </a:solidFill>
                          <a:effectLst/>
                          <a:latin typeface="Meiryo UI" panose="020B0604030504040204" pitchFamily="50" charset="-128"/>
                          <a:ea typeface="Meiryo UI" panose="020B0604030504040204" pitchFamily="50" charset="-128"/>
                          <a:cs typeface="Times New Roman"/>
                        </a:rPr>
                        <a:t>29.4%</a:t>
                      </a:r>
                      <a:endParaRPr lang="ja-JP" altLang="ja-JP" sz="10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spcAft>
                          <a:spcPts val="0"/>
                        </a:spcAft>
                      </a:pPr>
                      <a:r>
                        <a:rPr lang="en-US" sz="1000" kern="0" dirty="0">
                          <a:effectLst/>
                          <a:latin typeface="Meiryo UI" panose="020B0604030504040204" pitchFamily="50" charset="-128"/>
                          <a:ea typeface="Meiryo UI" panose="020B0604030504040204" pitchFamily="50" charset="-128"/>
                        </a:rPr>
                        <a:t>28.1</a:t>
                      </a:r>
                      <a:r>
                        <a:rPr lang="ja-JP" sz="1000" kern="0" dirty="0">
                          <a:effectLst/>
                          <a:latin typeface="Meiryo UI" panose="020B0604030504040204" pitchFamily="50" charset="-128"/>
                          <a:ea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spcAft>
                          <a:spcPts val="0"/>
                        </a:spcAft>
                      </a:pPr>
                      <a:r>
                        <a:rPr lang="en-US" sz="1000" kern="0" dirty="0">
                          <a:effectLst/>
                          <a:latin typeface="Meiryo UI" panose="020B0604030504040204" pitchFamily="50" charset="-128"/>
                          <a:ea typeface="Meiryo UI" panose="020B0604030504040204" pitchFamily="50" charset="-128"/>
                        </a:rPr>
                        <a:t>29.6</a:t>
                      </a:r>
                      <a:r>
                        <a:rPr lang="ja-JP" sz="1000" kern="0" dirty="0">
                          <a:effectLst/>
                          <a:latin typeface="Meiryo UI" panose="020B0604030504040204" pitchFamily="50" charset="-128"/>
                          <a:ea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3"/>
                  </a:ext>
                </a:extLst>
              </a:tr>
              <a:tr h="338905">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just">
                        <a:spcAft>
                          <a:spcPts val="0"/>
                        </a:spcAft>
                      </a:pPr>
                      <a:r>
                        <a:rPr lang="ja-JP" sz="1000" kern="0" dirty="0">
                          <a:effectLst/>
                          <a:latin typeface="Meiryo UI" panose="020B0604030504040204" pitchFamily="50" charset="-128"/>
                          <a:ea typeface="Meiryo UI" panose="020B0604030504040204" pitchFamily="50" charset="-128"/>
                        </a:rPr>
                        <a:t>困窮度Ⅱ</a:t>
                      </a:r>
                      <a:endParaRPr lang="ja-JP" sz="1000" kern="100" dirty="0">
                        <a:effectLst/>
                        <a:latin typeface="Meiryo UI" panose="020B0604030504040204" pitchFamily="50" charset="-128"/>
                        <a:ea typeface="Meiryo UI" panose="020B0604030504040204" pitchFamily="50" charset="-128"/>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spcAft>
                          <a:spcPts val="0"/>
                        </a:spcAft>
                      </a:pPr>
                      <a:r>
                        <a:rPr lang="ja-JP" sz="1000" kern="0" dirty="0">
                          <a:effectLst/>
                          <a:latin typeface="Meiryo UI" panose="020B0604030504040204" pitchFamily="50" charset="-128"/>
                          <a:ea typeface="Meiryo UI" panose="020B0604030504040204" pitchFamily="50" charset="-128"/>
                        </a:rPr>
                        <a:t>等価可処分所得中央値の</a:t>
                      </a:r>
                      <a:r>
                        <a:rPr lang="en-US" altLang="ja-JP" sz="1000" kern="0" dirty="0">
                          <a:effectLst/>
                          <a:latin typeface="Meiryo UI" panose="020B0604030504040204" pitchFamily="50" charset="-128"/>
                          <a:ea typeface="Meiryo UI" panose="020B0604030504040204" pitchFamily="50" charset="-128"/>
                        </a:rPr>
                        <a:t>50</a:t>
                      </a:r>
                      <a:r>
                        <a:rPr lang="ja-JP" altLang="en-US" sz="1000" kern="0" dirty="0">
                          <a:effectLst/>
                          <a:latin typeface="Meiryo UI" panose="020B0604030504040204" pitchFamily="50" charset="-128"/>
                          <a:ea typeface="Meiryo UI" panose="020B0604030504040204" pitchFamily="50" charset="-128"/>
                        </a:rPr>
                        <a:t>％以上</a:t>
                      </a:r>
                      <a:r>
                        <a:rPr lang="en-US" sz="1000" kern="0" dirty="0">
                          <a:effectLst/>
                          <a:latin typeface="Meiryo UI" panose="020B0604030504040204" pitchFamily="50" charset="-128"/>
                          <a:ea typeface="Meiryo UI" panose="020B0604030504040204" pitchFamily="50" charset="-128"/>
                        </a:rPr>
                        <a:t>60</a:t>
                      </a:r>
                      <a:r>
                        <a:rPr lang="ja-JP" sz="1000" kern="0" dirty="0">
                          <a:effectLst/>
                          <a:latin typeface="Meiryo UI" panose="020B0604030504040204" pitchFamily="50" charset="-128"/>
                          <a:ea typeface="Meiryo UI" panose="020B0604030504040204" pitchFamily="50" charset="-128"/>
                        </a:rPr>
                        <a:t>％未満</a:t>
                      </a:r>
                      <a:endParaRPr lang="ja-JP" sz="1000" kern="100" dirty="0">
                        <a:effectLst/>
                        <a:latin typeface="Meiryo UI" panose="020B0604030504040204" pitchFamily="50" charset="-128"/>
                        <a:ea typeface="Meiryo UI" panose="020B0604030504040204" pitchFamily="50" charset="-128"/>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spcAft>
                          <a:spcPts val="0"/>
                        </a:spcAft>
                      </a:pPr>
                      <a:r>
                        <a:rPr lang="en-US" altLang="ja-JP" sz="1000" kern="100" dirty="0">
                          <a:solidFill>
                            <a:schemeClr val="tx1"/>
                          </a:solidFill>
                          <a:effectLst/>
                          <a:latin typeface="Meiryo UI" panose="020B0604030504040204" pitchFamily="50" charset="-128"/>
                          <a:ea typeface="Meiryo UI" panose="020B0604030504040204" pitchFamily="50" charset="-128"/>
                          <a:cs typeface="Times New Roman"/>
                        </a:rPr>
                        <a:t>5.5%</a:t>
                      </a:r>
                      <a:endParaRPr lang="ja-JP" altLang="ja-JP" sz="10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spcAft>
                          <a:spcPts val="0"/>
                        </a:spcAft>
                      </a:pPr>
                      <a:r>
                        <a:rPr lang="en-US" sz="1000" kern="0" dirty="0">
                          <a:effectLst/>
                          <a:latin typeface="Meiryo UI" panose="020B0604030504040204" pitchFamily="50" charset="-128"/>
                          <a:ea typeface="Meiryo UI" panose="020B0604030504040204" pitchFamily="50" charset="-128"/>
                        </a:rPr>
                        <a:t>6.6</a:t>
                      </a:r>
                      <a:r>
                        <a:rPr lang="ja-JP" sz="1000" kern="0" dirty="0">
                          <a:effectLst/>
                          <a:latin typeface="Meiryo UI" panose="020B0604030504040204" pitchFamily="50" charset="-128"/>
                          <a:ea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spcAft>
                          <a:spcPts val="0"/>
                        </a:spcAft>
                      </a:pPr>
                      <a:r>
                        <a:rPr lang="en-US" sz="1000" kern="0" dirty="0">
                          <a:effectLst/>
                          <a:latin typeface="Meiryo UI" panose="020B0604030504040204" pitchFamily="50" charset="-128"/>
                          <a:ea typeface="Meiryo UI" panose="020B0604030504040204" pitchFamily="50" charset="-128"/>
                        </a:rPr>
                        <a:t>6.1</a:t>
                      </a:r>
                      <a:r>
                        <a:rPr lang="ja-JP" sz="1000" kern="0" dirty="0">
                          <a:effectLst/>
                          <a:latin typeface="Meiryo UI" panose="020B0604030504040204" pitchFamily="50" charset="-128"/>
                          <a:ea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4"/>
                  </a:ext>
                </a:extLst>
              </a:tr>
              <a:tr h="338905">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just">
                        <a:spcAft>
                          <a:spcPts val="0"/>
                        </a:spcAft>
                      </a:pPr>
                      <a:r>
                        <a:rPr lang="ja-JP" sz="1000" kern="0" dirty="0">
                          <a:effectLst/>
                          <a:latin typeface="Meiryo UI" panose="020B0604030504040204" pitchFamily="50" charset="-128"/>
                          <a:ea typeface="Meiryo UI" panose="020B0604030504040204" pitchFamily="50" charset="-128"/>
                        </a:rPr>
                        <a:t>困窮度</a:t>
                      </a:r>
                      <a:r>
                        <a:rPr lang="en-US" altLang="ja-JP" sz="1000" kern="0" dirty="0">
                          <a:effectLst/>
                          <a:latin typeface="Meiryo UI" panose="020B0604030504040204" pitchFamily="50" charset="-128"/>
                          <a:ea typeface="Meiryo UI" panose="020B0604030504040204" pitchFamily="50" charset="-128"/>
                        </a:rPr>
                        <a:t>Ⅰ</a:t>
                      </a:r>
                      <a:endParaRPr lang="ja-JP" sz="1000" kern="100" dirty="0">
                        <a:effectLst/>
                        <a:latin typeface="Meiryo UI" panose="020B0604030504040204" pitchFamily="50" charset="-128"/>
                        <a:ea typeface="Meiryo UI" panose="020B0604030504040204" pitchFamily="50" charset="-128"/>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spcAft>
                          <a:spcPts val="0"/>
                        </a:spcAft>
                      </a:pPr>
                      <a:r>
                        <a:rPr lang="ja-JP" sz="1000" kern="0" dirty="0">
                          <a:effectLst/>
                          <a:latin typeface="Meiryo UI" panose="020B0604030504040204" pitchFamily="50" charset="-128"/>
                          <a:ea typeface="Meiryo UI" panose="020B0604030504040204" pitchFamily="50" charset="-128"/>
                        </a:rPr>
                        <a:t>等価可処分所得中央値の</a:t>
                      </a:r>
                      <a:r>
                        <a:rPr lang="en-US" sz="1000" kern="0" dirty="0">
                          <a:effectLst/>
                          <a:latin typeface="Meiryo UI" panose="020B0604030504040204" pitchFamily="50" charset="-128"/>
                          <a:ea typeface="Meiryo UI" panose="020B0604030504040204" pitchFamily="50" charset="-128"/>
                        </a:rPr>
                        <a:t>50</a:t>
                      </a:r>
                      <a:r>
                        <a:rPr lang="ja-JP" sz="1000" kern="0" dirty="0">
                          <a:effectLst/>
                          <a:latin typeface="Meiryo UI" panose="020B0604030504040204" pitchFamily="50" charset="-128"/>
                          <a:ea typeface="Meiryo UI" panose="020B0604030504040204" pitchFamily="50" charset="-128"/>
                        </a:rPr>
                        <a:t>％未満</a:t>
                      </a:r>
                      <a:endParaRPr lang="ja-JP" sz="1000" kern="100" dirty="0">
                        <a:effectLst/>
                        <a:latin typeface="Meiryo UI" panose="020B0604030504040204" pitchFamily="50" charset="-128"/>
                        <a:ea typeface="Meiryo UI" panose="020B0604030504040204" pitchFamily="50" charset="-128"/>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spcAft>
                          <a:spcPts val="0"/>
                        </a:spcAft>
                      </a:pPr>
                      <a:r>
                        <a:rPr lang="en-US" altLang="ja-JP" sz="1000" kern="100" dirty="0">
                          <a:solidFill>
                            <a:schemeClr val="tx1"/>
                          </a:solidFill>
                          <a:effectLst/>
                          <a:latin typeface="Meiryo UI" panose="020B0604030504040204" pitchFamily="50" charset="-128"/>
                          <a:ea typeface="Meiryo UI" panose="020B0604030504040204" pitchFamily="50" charset="-128"/>
                          <a:cs typeface="Times New Roman"/>
                        </a:rPr>
                        <a:t>14.9%</a:t>
                      </a:r>
                      <a:endParaRPr lang="ja-JP" altLang="ja-JP" sz="10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spcAft>
                          <a:spcPts val="0"/>
                        </a:spcAft>
                      </a:pPr>
                      <a:r>
                        <a:rPr lang="en-US" altLang="ja-JP" sz="1000" kern="0" dirty="0">
                          <a:effectLst/>
                          <a:latin typeface="Meiryo UI" panose="020B0604030504040204" pitchFamily="50" charset="-128"/>
                          <a:ea typeface="Meiryo UI" panose="020B0604030504040204" pitchFamily="50" charset="-128"/>
                        </a:rPr>
                        <a:t>15.2</a:t>
                      </a:r>
                      <a:r>
                        <a:rPr lang="ja-JP" sz="1000" kern="0" dirty="0">
                          <a:effectLst/>
                          <a:latin typeface="Meiryo UI" panose="020B0604030504040204" pitchFamily="50" charset="-128"/>
                          <a:ea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spcAft>
                          <a:spcPts val="0"/>
                        </a:spcAft>
                      </a:pPr>
                      <a:r>
                        <a:rPr lang="en-US" sz="1000" kern="0" dirty="0">
                          <a:effectLst/>
                          <a:latin typeface="Meiryo UI" panose="020B0604030504040204" pitchFamily="50" charset="-128"/>
                          <a:ea typeface="Meiryo UI" panose="020B0604030504040204" pitchFamily="50" charset="-128"/>
                        </a:rPr>
                        <a:t>11.8</a:t>
                      </a:r>
                      <a:r>
                        <a:rPr lang="ja-JP" sz="1000" kern="0" dirty="0">
                          <a:effectLst/>
                          <a:latin typeface="Meiryo UI" panose="020B0604030504040204" pitchFamily="50" charset="-128"/>
                          <a:ea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5"/>
                  </a:ext>
                </a:extLst>
              </a:tr>
            </a:tbl>
          </a:graphicData>
        </a:graphic>
      </p:graphicFrame>
      <p:sp>
        <p:nvSpPr>
          <p:cNvPr id="1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189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0078063"/>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p:cNvSpPr txBox="1"/>
          <p:nvPr/>
        </p:nvSpPr>
        <p:spPr>
          <a:xfrm>
            <a:off x="5344704" y="6283891"/>
            <a:ext cx="4114120" cy="523220"/>
          </a:xfrm>
          <a:prstGeom prst="rect">
            <a:avLst/>
          </a:prstGeom>
          <a:noFill/>
          <a:ln>
            <a:noFill/>
          </a:ln>
        </p:spPr>
        <p:txBody>
          <a:bodyPr wrap="square" rtlCol="0">
            <a:spAutoFit/>
          </a:bodyPr>
          <a:lstStyle/>
          <a:p>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オール大阪での取組</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府</a:t>
            </a:r>
            <a:r>
              <a:rPr lang="en-US" altLang="ja-JP"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複合的課題を横断的に解決する仕組み</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市</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など</a:t>
            </a:r>
            <a:endParaRPr lang="en-US" altLang="ja-JP" sz="12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228620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４．主な改革取組 </a:t>
            </a:r>
            <a:endParaRPr kumimoji="1" lang="ja-JP" altLang="en-US" sz="2000" dirty="0">
              <a:latin typeface="Meiryo UI" panose="020B0604030504040204" pitchFamily="50" charset="-128"/>
              <a:ea typeface="Meiryo UI" panose="020B0604030504040204" pitchFamily="50" charset="-128"/>
            </a:endParaRPr>
          </a:p>
        </p:txBody>
      </p:sp>
      <p:sp>
        <p:nvSpPr>
          <p:cNvPr id="20" name="フローチャート: 組合せ 15"/>
          <p:cNvSpPr/>
          <p:nvPr/>
        </p:nvSpPr>
        <p:spPr>
          <a:xfrm>
            <a:off x="2220370" y="5808369"/>
            <a:ext cx="5056094" cy="227409"/>
          </a:xfrm>
          <a:prstGeom prst="flowChartMerge">
            <a:avLst/>
          </a:prstGeom>
          <a:solidFill>
            <a:srgbClr val="FF66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endParaRPr lang="ja-JP" altLang="en-US" sz="1015" dirty="0">
              <a:solidFill>
                <a:schemeClr val="tx1"/>
              </a:solidFill>
              <a:ea typeface="Meiryo UI" panose="020B0604030504040204" pitchFamily="50" charset="-128"/>
            </a:endParaRPr>
          </a:p>
        </p:txBody>
      </p:sp>
      <p:sp>
        <p:nvSpPr>
          <p:cNvPr id="16" name="テキスト ボックス 15"/>
          <p:cNvSpPr txBox="1"/>
          <p:nvPr/>
        </p:nvSpPr>
        <p:spPr>
          <a:xfrm>
            <a:off x="3569020" y="6285213"/>
            <a:ext cx="1727165" cy="523220"/>
          </a:xfrm>
          <a:prstGeom prst="rect">
            <a:avLst/>
          </a:prstGeom>
          <a:noFill/>
          <a:ln>
            <a:noFill/>
          </a:ln>
        </p:spPr>
        <p:txBody>
          <a:bodyPr wrap="square" rtlCol="0">
            <a:spAutoFit/>
          </a:bodyPr>
          <a:lstStyle/>
          <a:p>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子ども・保護者の</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居場所づくり等</a:t>
            </a:r>
            <a:endParaRPr lang="en-US" altLang="ja-JP" sz="1400" dirty="0">
              <a:latin typeface="Meiryo UI" panose="020B0604030504040204" pitchFamily="50" charset="-128"/>
              <a:ea typeface="Meiryo UI" panose="020B0604030504040204" pitchFamily="50" charset="-128"/>
            </a:endParaRPr>
          </a:p>
        </p:txBody>
      </p:sp>
      <p:sp>
        <p:nvSpPr>
          <p:cNvPr id="17" name="正方形/長方形 16"/>
          <p:cNvSpPr/>
          <p:nvPr/>
        </p:nvSpPr>
        <p:spPr>
          <a:xfrm>
            <a:off x="220994" y="1786625"/>
            <a:ext cx="8779288" cy="393954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b="1" u="sng" dirty="0">
                <a:solidFill>
                  <a:srgbClr val="000000"/>
                </a:solidFill>
                <a:latin typeface="Meiryo UI" panose="020B0604030504040204" pitchFamily="50" charset="-128"/>
                <a:ea typeface="Meiryo UI" panose="020B0604030504040204" pitchFamily="50" charset="-128"/>
              </a:rPr>
              <a:t>■ひとり親世帯／若年で親になった世帯の生活の困難さに関すること</a:t>
            </a:r>
            <a:endParaRPr lang="en-US" altLang="ja-JP" sz="1400" b="1" u="sng"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家庭の経済状況は就業状況によって大きな違いがあり、家庭の経済的基盤を確立するには安定した雇用の確保が不可</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欠である。</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特に、ひとり親世帯の親の約９割は就業しているが、ひとり親世帯では、就業と子育てとの両方を一人で担わなければな</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らないことから、多くの場合十分な収入を得ることが難しい非正規群の割合が高く、収入水準は低くなっている。</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ひとり親世帯のニーズに応じた子育て・生活支援策についても、その充実を図る必要がある。</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また、</a:t>
            </a:r>
            <a:r>
              <a:rPr lang="en-US" altLang="ja-JP" sz="1400" dirty="0">
                <a:solidFill>
                  <a:srgbClr val="000000"/>
                </a:solidFill>
                <a:latin typeface="Meiryo UI" panose="020B0604030504040204" pitchFamily="50" charset="-128"/>
                <a:ea typeface="Meiryo UI" panose="020B0604030504040204" pitchFamily="50" charset="-128"/>
              </a:rPr>
              <a:t>10</a:t>
            </a:r>
            <a:r>
              <a:rPr lang="ja-JP" altLang="en-US" sz="1400" dirty="0">
                <a:solidFill>
                  <a:srgbClr val="000000"/>
                </a:solidFill>
                <a:latin typeface="Meiryo UI" panose="020B0604030504040204" pitchFamily="50" charset="-128"/>
                <a:ea typeface="Meiryo UI" panose="020B0604030504040204" pitchFamily="50" charset="-128"/>
              </a:rPr>
              <a:t>代や</a:t>
            </a:r>
            <a:r>
              <a:rPr lang="en-US" altLang="ja-JP" sz="1400" dirty="0">
                <a:solidFill>
                  <a:srgbClr val="000000"/>
                </a:solidFill>
                <a:latin typeface="Meiryo UI" panose="020B0604030504040204" pitchFamily="50" charset="-128"/>
                <a:ea typeface="Meiryo UI" panose="020B0604030504040204" pitchFamily="50" charset="-128"/>
              </a:rPr>
              <a:t>20</a:t>
            </a:r>
            <a:r>
              <a:rPr lang="ja-JP" altLang="en-US" sz="1400" dirty="0">
                <a:solidFill>
                  <a:srgbClr val="000000"/>
                </a:solidFill>
                <a:latin typeface="Meiryo UI" panose="020B0604030504040204" pitchFamily="50" charset="-128"/>
                <a:ea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rPr>
              <a:t>23</a:t>
            </a:r>
            <a:r>
              <a:rPr lang="ja-JP" altLang="en-US" sz="1400" dirty="0">
                <a:solidFill>
                  <a:srgbClr val="000000"/>
                </a:solidFill>
                <a:latin typeface="Meiryo UI" panose="020B0604030504040204" pitchFamily="50" charset="-128"/>
                <a:ea typeface="Meiryo UI" panose="020B0604030504040204" pitchFamily="50" charset="-128"/>
              </a:rPr>
              <a:t>歳で初めて親となった世帯は、親の最終学歴が中学校卒業や高等学校中途退学の割合が高く、</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就業について非正規群の割合が高く、困窮度も高くなっている。</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青少年が将来家庭を持ち、親としての責任を果たしていく上で、妊娠、出産、親になることについて正確な情報を基に主</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体的に自らの将来を展望し、生活設計を立てる力を身につけることができるよう支援することが必要である。</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b="1" u="sng" dirty="0">
                <a:solidFill>
                  <a:srgbClr val="000000"/>
                </a:solidFill>
                <a:latin typeface="Meiryo UI" panose="020B0604030504040204" pitchFamily="50" charset="-128"/>
                <a:ea typeface="Meiryo UI" panose="020B0604030504040204" pitchFamily="50" charset="-128"/>
              </a:rPr>
              <a:t>■学習習慣・生活習慣と経済的困難に関すること</a:t>
            </a:r>
            <a:endParaRPr lang="en-US" altLang="ja-JP" sz="1400" b="1" u="sng"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困窮度が高くなるにつれ、遅刻しない割合や学習理解度が低くなっており、子どもの学習理解度を高めるためにも、学習</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習慣の定着を促し、子ども一人一人の状況に応じた学力向上の取組を推進するとともに、子どもが規則正しい生活リズ</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ムを獲得できるよう支援することが必要である。</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b="1" u="sng" dirty="0">
                <a:solidFill>
                  <a:srgbClr val="000000"/>
                </a:solidFill>
                <a:latin typeface="Meiryo UI" panose="020B0604030504040204" pitchFamily="50" charset="-128"/>
                <a:ea typeface="Meiryo UI" panose="020B0604030504040204" pitchFamily="50" charset="-128"/>
              </a:rPr>
              <a:t>■つながりに関すること</a:t>
            </a:r>
            <a:endParaRPr lang="en-US" altLang="ja-JP" sz="1400" b="1" u="sng"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子どもが放課後一緒に過ごす人や放課後に過ごす場所についても困窮度や世帯構成によって違いがみられ、子ども同士</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や子どもと地域との交流が深まるよう取り組むことが必要である。</a:t>
            </a:r>
            <a:endParaRPr lang="en-US" altLang="ja-JP" sz="1400" dirty="0">
              <a:solidFill>
                <a:srgbClr val="000000"/>
              </a:solidFill>
              <a:latin typeface="Meiryo UI" panose="020B0604030504040204" pitchFamily="50" charset="-128"/>
              <a:ea typeface="Meiryo UI" panose="020B0604030504040204" pitchFamily="50" charset="-128"/>
            </a:endParaRPr>
          </a:p>
          <a:p>
            <a:pPr algn="r"/>
            <a:r>
              <a:rPr lang="en-US" altLang="ja-JP" sz="1200" dirty="0">
                <a:solidFill>
                  <a:srgbClr val="000000"/>
                </a:solidFill>
                <a:latin typeface="Meiryo UI" panose="020B0604030504040204" pitchFamily="50" charset="-128"/>
                <a:ea typeface="Meiryo UI" panose="020B0604030504040204" pitchFamily="50" charset="-128"/>
              </a:rPr>
              <a:t>※ </a:t>
            </a:r>
            <a:r>
              <a:rPr lang="ja-JP" altLang="en-US" sz="1200" dirty="0">
                <a:solidFill>
                  <a:srgbClr val="000000"/>
                </a:solidFill>
                <a:latin typeface="Meiryo UI" panose="020B0604030504040204" pitchFamily="50" charset="-128"/>
                <a:ea typeface="Meiryo UI" panose="020B0604030504040204" pitchFamily="50" charset="-128"/>
              </a:rPr>
              <a:t>その他、「健康と経済的困難に関すること」など複合的な課題がある。</a:t>
            </a:r>
            <a:endParaRPr lang="en-US" altLang="ja-JP" sz="1200" dirty="0">
              <a:solidFill>
                <a:srgbClr val="000000"/>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182357" y="666163"/>
            <a:ext cx="8779288" cy="1169551"/>
          </a:xfrm>
          <a:prstGeom prst="rect">
            <a:avLst/>
          </a:prstGeom>
        </p:spPr>
        <p:txBody>
          <a:bodyPr wrap="square">
            <a:spAutoFit/>
          </a:bodyPr>
          <a:lstStyle/>
          <a:p>
            <a:r>
              <a:rPr lang="ja-JP" altLang="en-US" sz="1400" b="1" dirty="0">
                <a:solidFill>
                  <a:srgbClr val="000000"/>
                </a:solidFill>
                <a:latin typeface="Meiryo UI" panose="020B0604030504040204" pitchFamily="50" charset="-128"/>
                <a:ea typeface="Meiryo UI" panose="020B0604030504040204" pitchFamily="50" charset="-128"/>
              </a:rPr>
              <a:t>＜改革の結果＞</a:t>
            </a:r>
            <a:endParaRPr lang="en-US" altLang="ja-JP" sz="1400" b="1" dirty="0">
              <a:solidFill>
                <a:srgbClr val="000000"/>
              </a:solidFill>
              <a:latin typeface="Meiryo UI" panose="020B0604030504040204" pitchFamily="50" charset="-128"/>
              <a:ea typeface="Meiryo UI" panose="020B0604030504040204" pitchFamily="50" charset="-128"/>
            </a:endParaRPr>
          </a:p>
          <a:p>
            <a:r>
              <a:rPr lang="ja-JP" altLang="en-US" sz="1400" b="1" dirty="0">
                <a:solidFill>
                  <a:srgbClr val="000000"/>
                </a:solidFill>
                <a:latin typeface="Meiryo UI" panose="020B0604030504040204" pitchFamily="50" charset="-128"/>
                <a:ea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rPr>
              <a:t>○</a:t>
            </a:r>
            <a:r>
              <a:rPr lang="ja-JP" altLang="en-US" sz="1400" b="1" dirty="0">
                <a:solidFill>
                  <a:srgbClr val="000000"/>
                </a:solidFill>
                <a:latin typeface="Meiryo UI" panose="020B0604030504040204" pitchFamily="50" charset="-128"/>
                <a:ea typeface="Meiryo UI" panose="020B0604030504040204" pitchFamily="50" charset="-128"/>
              </a:rPr>
              <a:t>主な課題</a:t>
            </a:r>
            <a:endParaRPr lang="en-US" altLang="ja-JP" sz="1400" b="1"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子どもの貧困は、経済的資本</a:t>
            </a:r>
            <a:r>
              <a:rPr lang="en-US" altLang="ja-JP" sz="1400" dirty="0">
                <a:solidFill>
                  <a:srgbClr val="000000"/>
                </a:solidFill>
                <a:latin typeface="Meiryo UI" panose="020B0604030504040204" pitchFamily="50" charset="-128"/>
                <a:ea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rPr>
              <a:t>現金やサービス等）、ヒューマンキャピタル</a:t>
            </a:r>
            <a:r>
              <a:rPr lang="en-US" altLang="ja-JP" sz="1400" dirty="0">
                <a:solidFill>
                  <a:srgbClr val="000000"/>
                </a:solidFill>
                <a:latin typeface="Meiryo UI" panose="020B0604030504040204" pitchFamily="50" charset="-128"/>
                <a:ea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rPr>
              <a:t>教育レベル等）、ソーシャルキャピタル</a:t>
            </a:r>
            <a:r>
              <a:rPr lang="en-US" altLang="ja-JP" sz="1400" dirty="0">
                <a:solidFill>
                  <a:srgbClr val="000000"/>
                </a:solidFill>
                <a:latin typeface="Meiryo UI" panose="020B0604030504040204" pitchFamily="50" charset="-128"/>
                <a:ea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rPr>
              <a:t>近隣・</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友人やつながり</a:t>
            </a:r>
            <a:r>
              <a:rPr lang="en-US" altLang="ja-JP" sz="1400" dirty="0">
                <a:solidFill>
                  <a:srgbClr val="000000"/>
                </a:solidFill>
                <a:latin typeface="Meiryo UI" panose="020B0604030504040204" pitchFamily="50" charset="-128"/>
                <a:ea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rPr>
              <a:t>の欠如が複合的に絡んだ生活問題・社会的格差問題であり、実態調査において確認された、子どもや青</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少年、保護者を取り巻く以下の様々な課題に対し、個々の実情をみすえながら、支援を行っていく必要がある。</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2" name="角丸四角形 1"/>
          <p:cNvSpPr/>
          <p:nvPr/>
        </p:nvSpPr>
        <p:spPr>
          <a:xfrm>
            <a:off x="270458" y="6262539"/>
            <a:ext cx="1488932" cy="51842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角丸四角形 11"/>
          <p:cNvSpPr/>
          <p:nvPr/>
        </p:nvSpPr>
        <p:spPr>
          <a:xfrm>
            <a:off x="1848074" y="6265468"/>
            <a:ext cx="1667243" cy="51901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角丸四角形 12"/>
          <p:cNvSpPr/>
          <p:nvPr/>
        </p:nvSpPr>
        <p:spPr>
          <a:xfrm>
            <a:off x="5369644" y="6286370"/>
            <a:ext cx="3413748" cy="50232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角丸四角形 20"/>
          <p:cNvSpPr/>
          <p:nvPr/>
        </p:nvSpPr>
        <p:spPr>
          <a:xfrm>
            <a:off x="3588776" y="6266936"/>
            <a:ext cx="1736172" cy="51402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292321" y="6261263"/>
            <a:ext cx="1467068" cy="523220"/>
          </a:xfrm>
          <a:prstGeom prst="rect">
            <a:avLst/>
          </a:prstGeom>
          <a:noFill/>
        </p:spPr>
        <p:txBody>
          <a:bodyPr wrap="none" rtlCol="0">
            <a:spAutoFit/>
          </a:bodyPr>
          <a:lstStyle/>
          <a:p>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経済的支援</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・就労支援</a:t>
            </a:r>
          </a:p>
        </p:txBody>
      </p:sp>
      <p:sp>
        <p:nvSpPr>
          <p:cNvPr id="22" name="テキスト ボックス 21"/>
          <p:cNvSpPr txBox="1"/>
          <p:nvPr/>
        </p:nvSpPr>
        <p:spPr>
          <a:xfrm>
            <a:off x="1814136" y="6265479"/>
            <a:ext cx="1894979" cy="523220"/>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学習環境づくり、</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学習習慣の定着</a:t>
            </a:r>
          </a:p>
        </p:txBody>
      </p:sp>
      <p:sp>
        <p:nvSpPr>
          <p:cNvPr id="24" name="テキスト ボックス 23"/>
          <p:cNvSpPr txBox="1"/>
          <p:nvPr/>
        </p:nvSpPr>
        <p:spPr>
          <a:xfrm>
            <a:off x="290535" y="5995122"/>
            <a:ext cx="2638864"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○大阪府・大阪市における各取組</a:t>
            </a:r>
            <a:endParaRPr lang="en-US" altLang="ja-JP" sz="1400" dirty="0">
              <a:latin typeface="Meiryo UI" panose="020B0604030504040204" pitchFamily="50" charset="-128"/>
              <a:ea typeface="Meiryo UI" panose="020B0604030504040204" pitchFamily="50" charset="-128"/>
            </a:endParaRPr>
          </a:p>
        </p:txBody>
      </p:sp>
      <p:sp>
        <p:nvSpPr>
          <p:cNvPr id="26" name="角丸四角形 25"/>
          <p:cNvSpPr/>
          <p:nvPr/>
        </p:nvSpPr>
        <p:spPr>
          <a:xfrm>
            <a:off x="2934793" y="289077"/>
            <a:ext cx="5876345"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latin typeface="Meiryo UI" panose="020B0604030504040204" pitchFamily="50" charset="-128"/>
                <a:ea typeface="Meiryo UI" panose="020B0604030504040204" pitchFamily="50" charset="-128"/>
              </a:rPr>
              <a:t>（１）子どもの貧困対策（子どもの生活に関する実態調査）</a:t>
            </a:r>
          </a:p>
        </p:txBody>
      </p:sp>
      <p:sp>
        <p:nvSpPr>
          <p:cNvPr id="1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190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704761683"/>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角丸四角形 49"/>
          <p:cNvSpPr/>
          <p:nvPr/>
        </p:nvSpPr>
        <p:spPr>
          <a:xfrm>
            <a:off x="292210" y="3626035"/>
            <a:ext cx="1228137" cy="2307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正方形/長方形 37"/>
          <p:cNvSpPr/>
          <p:nvPr/>
        </p:nvSpPr>
        <p:spPr>
          <a:xfrm>
            <a:off x="247478" y="3896139"/>
            <a:ext cx="8857885" cy="2906165"/>
          </a:xfrm>
          <a:prstGeom prst="rect">
            <a:avLst/>
          </a:prstGeom>
          <a:solidFill>
            <a:schemeClr val="bg1"/>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大阪市こどもの貧困対策推進本部会議</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・子どもの貧困対策は、子育て・教育・福祉・健康など多岐に亘っているが、市長を本部長とした「大阪市こどもの貧困対策推　</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進本部」を設置し、それぞれの分野が横断的に連携することができる体制としている。</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＜設置趣旨＞</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子どもたちの未来が生まれ育った環境によって左右されることなく、自分の可能性を追求できる社会の実現をめざし</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取組を推進している。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＜構成メンバー＞</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chemeClr val="tx1"/>
              </a:solidFill>
            </a:endParaRPr>
          </a:p>
        </p:txBody>
      </p:sp>
      <p:cxnSp>
        <p:nvCxnSpPr>
          <p:cNvPr id="3" name="直線コネクタ 2"/>
          <p:cNvCxnSpPr/>
          <p:nvPr/>
        </p:nvCxnSpPr>
        <p:spPr>
          <a:xfrm>
            <a:off x="270457" y="53523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376268" y="3596476"/>
            <a:ext cx="1481618" cy="307777"/>
          </a:xfrm>
          <a:prstGeom prst="rect">
            <a:avLst/>
          </a:prstGeom>
        </p:spPr>
        <p:txBody>
          <a:bodyPr wrap="square">
            <a:spAutoFit/>
          </a:bodyPr>
          <a:lstStyle/>
          <a:p>
            <a:pPr marR="2360"/>
            <a:r>
              <a:rPr lang="en-US" altLang="ja-JP" sz="1400" b="1" dirty="0">
                <a:solidFill>
                  <a:srgbClr val="000000"/>
                </a:solidFill>
                <a:latin typeface="Meiryo UI" panose="020B0604030504040204" pitchFamily="50" charset="-128"/>
                <a:ea typeface="Meiryo UI" panose="020B0604030504040204" pitchFamily="50" charset="-128"/>
              </a:rPr>
              <a:t>【</a:t>
            </a:r>
            <a:r>
              <a:rPr lang="ja-JP" altLang="en-US" sz="1400" b="1" dirty="0">
                <a:solidFill>
                  <a:srgbClr val="000000"/>
                </a:solidFill>
                <a:latin typeface="Meiryo UI" panose="020B0604030504040204" pitchFamily="50" charset="-128"/>
                <a:ea typeface="Meiryo UI" panose="020B0604030504040204" pitchFamily="50" charset="-128"/>
              </a:rPr>
              <a:t>　大阪市　</a:t>
            </a:r>
            <a:r>
              <a:rPr lang="en-US" altLang="ja-JP" sz="1400" b="1" dirty="0">
                <a:solidFill>
                  <a:srgbClr val="000000"/>
                </a:solidFill>
                <a:latin typeface="Meiryo UI" panose="020B0604030504040204" pitchFamily="50" charset="-128"/>
                <a:ea typeface="Meiryo UI" panose="020B0604030504040204" pitchFamily="50" charset="-128"/>
              </a:rPr>
              <a:t>】</a:t>
            </a:r>
          </a:p>
        </p:txBody>
      </p:sp>
      <p:sp>
        <p:nvSpPr>
          <p:cNvPr id="17" name="角丸四角形 16"/>
          <p:cNvSpPr/>
          <p:nvPr/>
        </p:nvSpPr>
        <p:spPr>
          <a:xfrm>
            <a:off x="587219" y="5441192"/>
            <a:ext cx="8145964" cy="1264407"/>
          </a:xfrm>
          <a:prstGeom prst="roundRect">
            <a:avLst>
              <a:gd name="adj" fmla="val 1848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テキスト ボックス 30"/>
          <p:cNvSpPr txBox="1"/>
          <p:nvPr/>
        </p:nvSpPr>
        <p:spPr>
          <a:xfrm>
            <a:off x="1259699" y="5407026"/>
            <a:ext cx="2552302" cy="307777"/>
          </a:xfrm>
          <a:prstGeom prst="rect">
            <a:avLst/>
          </a:prstGeom>
          <a:noFill/>
        </p:spPr>
        <p:txBody>
          <a:bodyPr wrap="none" rtlCol="0">
            <a:spAutoFit/>
          </a:bodyPr>
          <a:lstStyle/>
          <a:p>
            <a:pPr algn="ctr"/>
            <a:r>
              <a:rPr lang="ja-JP" altLang="en-US" sz="1400" b="1" u="sng" dirty="0">
                <a:latin typeface="Meiryo UI" panose="020B0604030504040204" pitchFamily="50" charset="-128"/>
                <a:ea typeface="Meiryo UI" panose="020B0604030504040204" pitchFamily="50" charset="-128"/>
              </a:rPr>
              <a:t>こどもの貧困対策推進本部会議</a:t>
            </a:r>
            <a:endParaRPr lang="en-US" altLang="ja-JP" sz="1400" b="1" u="sng" dirty="0">
              <a:latin typeface="Meiryo UI" panose="020B0604030504040204" pitchFamily="50" charset="-128"/>
              <a:ea typeface="Meiryo UI" panose="020B0604030504040204" pitchFamily="50" charset="-128"/>
            </a:endParaRPr>
          </a:p>
        </p:txBody>
      </p:sp>
      <p:sp>
        <p:nvSpPr>
          <p:cNvPr id="9" name="角丸四角形 8"/>
          <p:cNvSpPr/>
          <p:nvPr/>
        </p:nvSpPr>
        <p:spPr>
          <a:xfrm>
            <a:off x="270456" y="584206"/>
            <a:ext cx="1228137" cy="2307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正方形/長方形 46"/>
          <p:cNvSpPr/>
          <p:nvPr/>
        </p:nvSpPr>
        <p:spPr>
          <a:xfrm>
            <a:off x="323282" y="550942"/>
            <a:ext cx="1170664" cy="307777"/>
          </a:xfrm>
          <a:prstGeom prst="rect">
            <a:avLst/>
          </a:prstGeom>
        </p:spPr>
        <p:txBody>
          <a:bodyPr wrap="square">
            <a:spAutoFit/>
          </a:bodyPr>
          <a:lstStyle/>
          <a:p>
            <a:pPr marR="2360"/>
            <a:r>
              <a:rPr lang="en-US" altLang="ja-JP" sz="1400" b="1" dirty="0">
                <a:solidFill>
                  <a:srgbClr val="000000"/>
                </a:solidFill>
                <a:latin typeface="Meiryo UI" panose="020B0604030504040204" pitchFamily="50" charset="-128"/>
                <a:ea typeface="Meiryo UI" panose="020B0604030504040204" pitchFamily="50" charset="-128"/>
              </a:rPr>
              <a:t>【</a:t>
            </a:r>
            <a:r>
              <a:rPr lang="ja-JP" altLang="en-US" sz="1400" b="1" dirty="0">
                <a:solidFill>
                  <a:srgbClr val="000000"/>
                </a:solidFill>
                <a:latin typeface="Meiryo UI" panose="020B0604030504040204" pitchFamily="50" charset="-128"/>
                <a:ea typeface="Meiryo UI" panose="020B0604030504040204" pitchFamily="50" charset="-128"/>
              </a:rPr>
              <a:t>　大阪府　</a:t>
            </a:r>
            <a:r>
              <a:rPr lang="en-US" altLang="ja-JP" sz="1400" b="1" dirty="0">
                <a:solidFill>
                  <a:srgbClr val="000000"/>
                </a:solidFill>
                <a:latin typeface="Meiryo UI" panose="020B0604030504040204" pitchFamily="50" charset="-128"/>
                <a:ea typeface="Meiryo UI" panose="020B0604030504040204" pitchFamily="50" charset="-128"/>
              </a:rPr>
              <a:t>】</a:t>
            </a:r>
          </a:p>
        </p:txBody>
      </p:sp>
      <p:sp>
        <p:nvSpPr>
          <p:cNvPr id="40" name="テキスト ボックス 39"/>
          <p:cNvSpPr txBox="1"/>
          <p:nvPr/>
        </p:nvSpPr>
        <p:spPr>
          <a:xfrm>
            <a:off x="586081" y="5650035"/>
            <a:ext cx="4018078" cy="1107996"/>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本部長：市長　、　副本部長：副市長</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こども青少年局担当</a:t>
            </a:r>
            <a:r>
              <a:rPr lang="en-US" altLang="ja-JP" sz="1100"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総括本部員：こども青少年局こどもの貧困対策推進室長、</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本部員：区長（こども・教育部会担当区長代表）、</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区長（福祉・健康部会担当区長代表）、</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政策企画室長、市民局長、福祉局長、健康局長、</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こども青少年局長、都市整備局長、教育長</a:t>
            </a:r>
            <a:endParaRPr lang="en-US" altLang="ja-JP" sz="1100" dirty="0">
              <a:latin typeface="Meiryo UI" panose="020B0604030504040204" pitchFamily="50" charset="-128"/>
              <a:ea typeface="Meiryo UI" panose="020B0604030504040204" pitchFamily="50" charset="-128"/>
            </a:endParaRPr>
          </a:p>
        </p:txBody>
      </p:sp>
      <p:sp>
        <p:nvSpPr>
          <p:cNvPr id="10" name="左矢印 9"/>
          <p:cNvSpPr/>
          <p:nvPr/>
        </p:nvSpPr>
        <p:spPr>
          <a:xfrm>
            <a:off x="4559636" y="5520704"/>
            <a:ext cx="488544" cy="11451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助言等</a:t>
            </a:r>
          </a:p>
        </p:txBody>
      </p:sp>
      <p:sp>
        <p:nvSpPr>
          <p:cNvPr id="51" name="テキスト ボックス 50"/>
          <p:cNvSpPr txBox="1"/>
          <p:nvPr/>
        </p:nvSpPr>
        <p:spPr>
          <a:xfrm>
            <a:off x="5231029" y="5752381"/>
            <a:ext cx="3422641" cy="815608"/>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・大学（大阪教育大学、大阪公立大学）</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・経済界（関西経済同友会）</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・社会福祉法人（大阪市社会協議会）</a:t>
            </a:r>
            <a:endParaRPr lang="en-US" altLang="ja-JP" sz="11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本部長の必要に応じて出席</a:t>
            </a:r>
            <a:endParaRPr lang="en-US" altLang="ja-JP" sz="1100" dirty="0">
              <a:latin typeface="Meiryo UI" panose="020B0604030504040204" pitchFamily="50" charset="-128"/>
              <a:ea typeface="Meiryo UI" panose="020B0604030504040204" pitchFamily="50" charset="-128"/>
            </a:endParaRPr>
          </a:p>
        </p:txBody>
      </p:sp>
      <p:grpSp>
        <p:nvGrpSpPr>
          <p:cNvPr id="18" name="グループ化 17"/>
          <p:cNvGrpSpPr/>
          <p:nvPr/>
        </p:nvGrpSpPr>
        <p:grpSpPr>
          <a:xfrm>
            <a:off x="247478" y="861407"/>
            <a:ext cx="8857885" cy="2683553"/>
            <a:chOff x="286115" y="912923"/>
            <a:chExt cx="8857885" cy="2683553"/>
          </a:xfrm>
        </p:grpSpPr>
        <p:sp>
          <p:nvSpPr>
            <p:cNvPr id="19" name="正方形/長方形 18"/>
            <p:cNvSpPr/>
            <p:nvPr/>
          </p:nvSpPr>
          <p:spPr>
            <a:xfrm>
              <a:off x="286115" y="912923"/>
              <a:ext cx="8857885" cy="2683553"/>
            </a:xfrm>
            <a:prstGeom prst="rect">
              <a:avLst/>
            </a:prstGeom>
            <a:solidFill>
              <a:schemeClr val="bg1"/>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400" dirty="0">
                <a:solidFill>
                  <a:schemeClr val="tx1"/>
                </a:solidFill>
              </a:endParaRPr>
            </a:p>
          </p:txBody>
        </p:sp>
        <p:sp>
          <p:nvSpPr>
            <p:cNvPr id="20" name="角丸四角形 19"/>
            <p:cNvSpPr/>
            <p:nvPr/>
          </p:nvSpPr>
          <p:spPr>
            <a:xfrm>
              <a:off x="469553" y="976313"/>
              <a:ext cx="8403992" cy="795337"/>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indent="153035">
                <a:defRPr/>
              </a:pPr>
              <a:r>
                <a:rPr kumimoji="0" lang="ja-JP" altLang="en-US" sz="1400" b="1" kern="100" dirty="0">
                  <a:latin typeface="Meiryo UI" panose="020B0604030504040204" pitchFamily="50" charset="-128"/>
                  <a:ea typeface="Meiryo UI" panose="020B0604030504040204" pitchFamily="50" charset="-128"/>
                  <a:cs typeface="Meiryo UI" panose="020B0604030504040204" pitchFamily="50" charset="-128"/>
                </a:rPr>
                <a:t>〇子ども・青少年施策推進本部</a:t>
              </a:r>
              <a:endParaRPr kumimoji="0" lang="ja-JP" altLang="en-US" sz="1100" kern="100" dirty="0">
                <a:latin typeface="Meiryo UI" panose="020B0604030504040204" pitchFamily="50" charset="-128"/>
                <a:ea typeface="Meiryo UI" panose="020B0604030504040204" pitchFamily="50" charset="-128"/>
                <a:cs typeface="Meiryo UI" panose="020B0604030504040204" pitchFamily="50" charset="-128"/>
              </a:endParaRPr>
            </a:p>
            <a:p>
              <a:pPr lvl="0" indent="279400">
                <a:defRPr/>
              </a:pPr>
              <a:r>
                <a:rPr kumimoji="0" lang="ja-JP" altLang="en-US" sz="1200" kern="100" dirty="0">
                  <a:latin typeface="Meiryo UI" panose="020B0604030504040204" pitchFamily="50" charset="-128"/>
                  <a:ea typeface="Meiryo UI" panose="020B0604030504040204" pitchFamily="50" charset="-128"/>
                  <a:cs typeface="Meiryo UI" panose="020B0604030504040204" pitchFamily="50" charset="-128"/>
                </a:rPr>
                <a:t>（本部長：知事、副本部長：副知事、本部員：各部長等）</a:t>
              </a:r>
              <a:endParaRPr kumimoji="0" lang="ja-JP" altLang="en-US" sz="1100" kern="100" dirty="0">
                <a:latin typeface="Meiryo UI" panose="020B0604030504040204" pitchFamily="50" charset="-128"/>
                <a:ea typeface="Meiryo UI" panose="020B0604030504040204" pitchFamily="50" charset="-128"/>
                <a:cs typeface="Meiryo UI" panose="020B0604030504040204" pitchFamily="50" charset="-128"/>
              </a:endParaRPr>
            </a:p>
            <a:p>
              <a:pPr marL="139700" lvl="0" indent="-139700">
                <a:defRPr/>
              </a:pPr>
              <a:r>
                <a:rPr kumimoji="0" lang="ja-JP" altLang="en-US" sz="1200" kern="100" dirty="0">
                  <a:latin typeface="Meiryo UI" panose="020B0604030504040204" pitchFamily="50" charset="-128"/>
                  <a:ea typeface="Meiryo UI" panose="020B0604030504040204" pitchFamily="50" charset="-128"/>
                  <a:cs typeface="Meiryo UI" panose="020B0604030504040204" pitchFamily="50" charset="-128"/>
                </a:rPr>
                <a:t>　　　子どもの貧困対策をはじめ、子どもや青少年に関する施策を総合的かつ効果的に推進するための重要事項を協議。</a:t>
              </a:r>
              <a:endParaRPr kumimoji="0" lang="ja-JP" altLang="en-US" sz="1050" b="0"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469552" y="1847850"/>
              <a:ext cx="8263631" cy="800100"/>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indent="153035" algn="just">
                <a:defRPr/>
              </a:pPr>
              <a:r>
                <a:rPr kumimoji="0" lang="ja-JP" altLang="en-US" sz="1400" b="1" kern="100" dirty="0">
                  <a:latin typeface="Meiryo UI" panose="020B0604030504040204" pitchFamily="50" charset="-128"/>
                  <a:ea typeface="Meiryo UI" panose="020B0604030504040204" pitchFamily="50" charset="-128"/>
                  <a:cs typeface="Meiryo UI" panose="020B0604030504040204" pitchFamily="50" charset="-128"/>
                </a:rPr>
                <a:t>○子ども施策審議会子どもの貧困対策部会</a:t>
              </a:r>
              <a:endParaRPr kumimoji="0" lang="ja-JP" altLang="en-US" sz="1100" kern="100" dirty="0">
                <a:latin typeface="Meiryo UI" panose="020B0604030504040204" pitchFamily="50" charset="-128"/>
                <a:ea typeface="Meiryo UI" panose="020B0604030504040204" pitchFamily="50" charset="-128"/>
                <a:cs typeface="Meiryo UI" panose="020B0604030504040204" pitchFamily="50" charset="-128"/>
              </a:endParaRPr>
            </a:p>
            <a:p>
              <a:pPr lvl="0" indent="152400" algn="just">
                <a:defRPr/>
              </a:pPr>
              <a:r>
                <a:rPr kumimoji="0" lang="ja-JP" altLang="en-US" sz="1400" kern="10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200" kern="100" dirty="0">
                  <a:latin typeface="Meiryo UI" panose="020B0604030504040204" pitchFamily="50" charset="-128"/>
                  <a:ea typeface="Meiryo UI" panose="020B0604030504040204" pitchFamily="50" charset="-128"/>
                  <a:cs typeface="Meiryo UI" panose="020B0604030504040204" pitchFamily="50" charset="-128"/>
                </a:rPr>
                <a:t>（外部有識者）</a:t>
              </a:r>
              <a:endParaRPr kumimoji="0" lang="ja-JP" altLang="en-US" sz="1100" kern="100" dirty="0">
                <a:latin typeface="Meiryo UI" panose="020B0604030504040204" pitchFamily="50" charset="-128"/>
                <a:ea typeface="Meiryo UI" panose="020B0604030504040204" pitchFamily="50" charset="-128"/>
                <a:cs typeface="Meiryo UI" panose="020B0604030504040204" pitchFamily="50" charset="-128"/>
              </a:endParaRPr>
            </a:p>
            <a:p>
              <a:pPr lvl="0" indent="279400" algn="just">
                <a:defRPr/>
              </a:pPr>
              <a:r>
                <a:rPr kumimoji="0" lang="ja-JP" altLang="en-US" sz="1200" kern="100" dirty="0">
                  <a:latin typeface="Meiryo UI" panose="020B0604030504040204" pitchFamily="50" charset="-128"/>
                  <a:ea typeface="Meiryo UI" panose="020B0604030504040204" pitchFamily="50" charset="-128"/>
                  <a:cs typeface="Meiryo UI" panose="020B0604030504040204" pitchFamily="50" charset="-128"/>
                </a:rPr>
                <a:t>子どもの貧困対策計画の進行管理及び検証・改善にかかる意見聴取・助言。</a:t>
              </a:r>
              <a:endParaRPr kumimoji="0" lang="ja-JP" altLang="en-US" sz="11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469553" y="2738438"/>
              <a:ext cx="8263630" cy="734213"/>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153035" algn="l"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〇子どもの貧困を考える関係課長会議</a:t>
              </a:r>
              <a:endParaRPr kumimoji="0" lang="ja-JP" altLang="en-US" sz="105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279400" algn="l"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（関係課長）</a:t>
              </a:r>
              <a:endParaRPr kumimoji="0" lang="ja-JP" altLang="en-US" sz="105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33350" marR="0" lvl="0" indent="139700" algn="l"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子ども・青少年施策推進本部幹事会のワーキンググループとして、子どもの貧困対策についての計画に掲げた施策の実施状況や対策の効果</a:t>
              </a:r>
              <a:endParaRPr kumimoji="0" lang="en-US" altLang="ja-JP" sz="11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33350" marR="0" lvl="0" indent="139700" algn="l"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等を検証・評価し、子どもの貧困対策を総合的に推進。</a:t>
              </a:r>
              <a:endParaRPr kumimoji="0" lang="ja-JP" altLang="en-US" sz="105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3" name="テキスト ボックス 22"/>
          <p:cNvSpPr txBox="1"/>
          <p:nvPr/>
        </p:nvSpPr>
        <p:spPr>
          <a:xfrm>
            <a:off x="186049" y="181645"/>
            <a:ext cx="228620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４．主な改革取組 </a:t>
            </a:r>
            <a:endParaRPr kumimoji="1" lang="ja-JP" altLang="en-US" sz="2000" dirty="0">
              <a:latin typeface="Meiryo UI" panose="020B0604030504040204" pitchFamily="50" charset="-128"/>
              <a:ea typeface="Meiryo UI" panose="020B0604030504040204" pitchFamily="50" charset="-128"/>
            </a:endParaRPr>
          </a:p>
        </p:txBody>
      </p:sp>
      <p:sp>
        <p:nvSpPr>
          <p:cNvPr id="25" name="角丸四角形 24"/>
          <p:cNvSpPr/>
          <p:nvPr/>
        </p:nvSpPr>
        <p:spPr>
          <a:xfrm>
            <a:off x="2850385" y="162465"/>
            <a:ext cx="5876345"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latin typeface="Meiryo UI" panose="020B0604030504040204" pitchFamily="50" charset="-128"/>
                <a:ea typeface="Meiryo UI" panose="020B0604030504040204" pitchFamily="50" charset="-128"/>
              </a:rPr>
              <a:t>（１）子どもの貧困対策（推進体制）</a:t>
            </a:r>
          </a:p>
        </p:txBody>
      </p:sp>
      <p:sp>
        <p:nvSpPr>
          <p:cNvPr id="2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191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6160576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246783" y="303686"/>
            <a:ext cx="5626761"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latin typeface="Meiryo UI" panose="020B0604030504040204" pitchFamily="50" charset="-128"/>
                <a:ea typeface="Meiryo UI" panose="020B0604030504040204" pitchFamily="50" charset="-128"/>
              </a:rPr>
              <a:t>（１）子どもの貧困対策（大阪府）</a:t>
            </a:r>
          </a:p>
        </p:txBody>
      </p:sp>
      <p:cxnSp>
        <p:nvCxnSpPr>
          <p:cNvPr id="5" name="直線コネクタ 4"/>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角丸四角形 17"/>
          <p:cNvSpPr/>
          <p:nvPr/>
        </p:nvSpPr>
        <p:spPr>
          <a:xfrm>
            <a:off x="340062" y="894574"/>
            <a:ext cx="8651356" cy="343384"/>
          </a:xfrm>
          <a:prstGeom prst="roundRect">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Meiryo UI" panose="020B0604030504040204" pitchFamily="50" charset="-128"/>
                <a:ea typeface="Meiryo UI" panose="020B0604030504040204" pitchFamily="50" charset="-128"/>
              </a:rPr>
              <a:t>子ども輝く未来基金の設置</a:t>
            </a:r>
            <a:r>
              <a:rPr lang="ja-JP" altLang="en-US" sz="1400" b="1" dirty="0">
                <a:solidFill>
                  <a:schemeClr val="tx1"/>
                </a:solidFill>
                <a:latin typeface="Meiryo UI" panose="020B0604030504040204" pitchFamily="50" charset="-128"/>
                <a:ea typeface="Meiryo UI" panose="020B0604030504040204" pitchFamily="50" charset="-128"/>
              </a:rPr>
              <a:t>（</a:t>
            </a:r>
            <a:r>
              <a:rPr lang="en-US" altLang="ja-JP" sz="1400" b="1" dirty="0">
                <a:solidFill>
                  <a:schemeClr val="tx1"/>
                </a:solidFill>
                <a:latin typeface="Meiryo UI" panose="020B0604030504040204" pitchFamily="50" charset="-128"/>
                <a:ea typeface="Meiryo UI" panose="020B0604030504040204" pitchFamily="50" charset="-128"/>
              </a:rPr>
              <a:t>2022</a:t>
            </a:r>
            <a:r>
              <a:rPr lang="ja-JP" altLang="en-US" sz="1400" b="1" dirty="0">
                <a:solidFill>
                  <a:schemeClr val="tx1"/>
                </a:solidFill>
                <a:latin typeface="Meiryo UI" panose="020B0604030504040204" pitchFamily="50" charset="-128"/>
                <a:ea typeface="Meiryo UI" panose="020B0604030504040204" pitchFamily="50" charset="-128"/>
              </a:rPr>
              <a:t>年度予算額：</a:t>
            </a:r>
            <a:r>
              <a:rPr lang="en-US" altLang="ja-JP" sz="1400" b="1" dirty="0">
                <a:solidFill>
                  <a:schemeClr val="tx1"/>
                </a:solidFill>
                <a:latin typeface="Meiryo UI" panose="020B0604030504040204" pitchFamily="50" charset="-128"/>
                <a:ea typeface="Meiryo UI" panose="020B0604030504040204" pitchFamily="50" charset="-128"/>
              </a:rPr>
              <a:t>118,021</a:t>
            </a:r>
            <a:r>
              <a:rPr lang="ja-JP" altLang="en-US" sz="1400" b="1" dirty="0">
                <a:solidFill>
                  <a:schemeClr val="tx1"/>
                </a:solidFill>
                <a:latin typeface="Meiryo UI" panose="020B0604030504040204" pitchFamily="50" charset="-128"/>
                <a:ea typeface="Meiryo UI" panose="020B0604030504040204" pitchFamily="50" charset="-128"/>
              </a:rPr>
              <a:t>千円</a:t>
            </a:r>
            <a:r>
              <a:rPr lang="ja-JP" altLang="en-US" sz="1100" b="1" dirty="0">
                <a:solidFill>
                  <a:schemeClr val="tx1"/>
                </a:solidFill>
                <a:latin typeface="Meiryo UI" panose="020B0604030504040204" pitchFamily="50" charset="-128"/>
                <a:ea typeface="Meiryo UI" panose="020B0604030504040204" pitchFamily="50" charset="-128"/>
              </a:rPr>
              <a:t>（積立金：</a:t>
            </a:r>
            <a:r>
              <a:rPr lang="en-US" altLang="ja-JP" sz="1100" b="1" dirty="0">
                <a:solidFill>
                  <a:schemeClr val="tx1"/>
                </a:solidFill>
                <a:latin typeface="Meiryo UI" panose="020B0604030504040204" pitchFamily="50" charset="-128"/>
                <a:ea typeface="Meiryo UI" panose="020B0604030504040204" pitchFamily="50" charset="-128"/>
              </a:rPr>
              <a:t>50,138</a:t>
            </a:r>
            <a:r>
              <a:rPr lang="ja-JP" altLang="en-US" sz="1100" b="1" dirty="0">
                <a:solidFill>
                  <a:schemeClr val="tx1"/>
                </a:solidFill>
                <a:latin typeface="Meiryo UI" panose="020B0604030504040204" pitchFamily="50" charset="-128"/>
                <a:ea typeface="Meiryo UI" panose="020B0604030504040204" pitchFamily="50" charset="-128"/>
              </a:rPr>
              <a:t>千円、事業費：</a:t>
            </a:r>
            <a:r>
              <a:rPr lang="en-US" altLang="ja-JP" sz="1100" b="1" dirty="0">
                <a:solidFill>
                  <a:schemeClr val="tx1"/>
                </a:solidFill>
                <a:latin typeface="Meiryo UI" panose="020B0604030504040204" pitchFamily="50" charset="-128"/>
                <a:ea typeface="Meiryo UI" panose="020B0604030504040204" pitchFamily="50" charset="-128"/>
              </a:rPr>
              <a:t>7,883</a:t>
            </a:r>
            <a:r>
              <a:rPr lang="ja-JP" altLang="en-US" sz="1100" b="1" dirty="0">
                <a:solidFill>
                  <a:schemeClr val="tx1"/>
                </a:solidFill>
                <a:latin typeface="Meiryo UI" panose="020B0604030504040204" pitchFamily="50" charset="-128"/>
                <a:ea typeface="Meiryo UI" panose="020B0604030504040204" pitchFamily="50" charset="-128"/>
              </a:rPr>
              <a:t>千円）</a:t>
            </a:r>
            <a:r>
              <a:rPr lang="ja-JP" altLang="en-US" sz="1400" b="1" dirty="0">
                <a:solidFill>
                  <a:schemeClr val="tx1"/>
                </a:solidFill>
                <a:latin typeface="Meiryo UI" panose="020B0604030504040204" pitchFamily="50" charset="-128"/>
                <a:ea typeface="Meiryo UI" panose="020B0604030504040204" pitchFamily="50" charset="-128"/>
              </a:rPr>
              <a:t>）</a:t>
            </a:r>
          </a:p>
        </p:txBody>
      </p:sp>
      <p:grpSp>
        <p:nvGrpSpPr>
          <p:cNvPr id="21" name="グループ化 20"/>
          <p:cNvGrpSpPr/>
          <p:nvPr/>
        </p:nvGrpSpPr>
        <p:grpSpPr>
          <a:xfrm>
            <a:off x="393791" y="3883569"/>
            <a:ext cx="8432056" cy="2593095"/>
            <a:chOff x="642550" y="2755563"/>
            <a:chExt cx="8093677" cy="2042979"/>
          </a:xfrm>
        </p:grpSpPr>
        <p:sp>
          <p:nvSpPr>
            <p:cNvPr id="30" name="角丸四角形 29"/>
            <p:cNvSpPr/>
            <p:nvPr/>
          </p:nvSpPr>
          <p:spPr>
            <a:xfrm>
              <a:off x="642551" y="2755563"/>
              <a:ext cx="1767016" cy="63018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子どもの教育に</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関すること</a:t>
              </a:r>
            </a:p>
          </p:txBody>
        </p:sp>
        <p:sp>
          <p:nvSpPr>
            <p:cNvPr id="31" name="正方形/長方形 30"/>
            <p:cNvSpPr/>
            <p:nvPr/>
          </p:nvSpPr>
          <p:spPr>
            <a:xfrm>
              <a:off x="2520778" y="2755563"/>
              <a:ext cx="6215449" cy="63018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◇子ども食堂等での学習支援に使用する子どものための学習教材や文房具、</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本等に係る費用　等</a:t>
              </a:r>
            </a:p>
          </p:txBody>
        </p:sp>
        <p:sp>
          <p:nvSpPr>
            <p:cNvPr id="32" name="角丸四角形 31"/>
            <p:cNvSpPr/>
            <p:nvPr/>
          </p:nvSpPr>
          <p:spPr>
            <a:xfrm>
              <a:off x="642551" y="3448527"/>
              <a:ext cx="1767016" cy="630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子どもの体験に</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関すること</a:t>
              </a:r>
            </a:p>
          </p:txBody>
        </p:sp>
        <p:sp>
          <p:nvSpPr>
            <p:cNvPr id="33" name="正方形/長方形 32"/>
            <p:cNvSpPr/>
            <p:nvPr/>
          </p:nvSpPr>
          <p:spPr>
            <a:xfrm>
              <a:off x="2520778" y="3448527"/>
              <a:ext cx="6215449" cy="630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◇キャンプなど自然体験・スポーツ活動・科学体験活動・文化芸術活動などに係る費用</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入場料・交通費など</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等</a:t>
              </a:r>
            </a:p>
          </p:txBody>
        </p:sp>
        <p:sp>
          <p:nvSpPr>
            <p:cNvPr id="34" name="角丸四角形 33"/>
            <p:cNvSpPr/>
            <p:nvPr/>
          </p:nvSpPr>
          <p:spPr>
            <a:xfrm>
              <a:off x="642550" y="4168542"/>
              <a:ext cx="1767016" cy="6300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子どもの生活</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支援に関すること</a:t>
              </a:r>
            </a:p>
          </p:txBody>
        </p:sp>
        <p:sp>
          <p:nvSpPr>
            <p:cNvPr id="35" name="正方形/長方形 34"/>
            <p:cNvSpPr/>
            <p:nvPr/>
          </p:nvSpPr>
          <p:spPr>
            <a:xfrm>
              <a:off x="2520777" y="4168542"/>
              <a:ext cx="6215448" cy="630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◇児童養護施設等で生活する子どもへのプリペイドカードの支給</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◇ひとり親家庭の子どもへの自転車、学習・スポーツ用品等の提供　</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等</a:t>
              </a:r>
              <a:endPar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6" name="正方形/長方形 35"/>
          <p:cNvSpPr/>
          <p:nvPr/>
        </p:nvSpPr>
        <p:spPr>
          <a:xfrm>
            <a:off x="393790" y="3140970"/>
            <a:ext cx="724338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寄附受入総額　約</a:t>
            </a:r>
            <a:r>
              <a:rPr lang="en-US" altLang="ja-JP" sz="1600" b="1" dirty="0">
                <a:latin typeface="Meiryo UI" panose="020B0604030504040204" pitchFamily="50" charset="-128"/>
                <a:ea typeface="Meiryo UI" panose="020B0604030504040204" pitchFamily="50" charset="-128"/>
              </a:rPr>
              <a:t>406,123</a:t>
            </a:r>
            <a:r>
              <a:rPr kumimoji="1" lang="ja-JP"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千円</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en-US" altLang="ja-JP" sz="1600" b="0" i="0" u="non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2023</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年</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rPr>
              <a:t>28</a:t>
            </a:r>
            <a:r>
              <a:rPr lang="ja-JP" altLang="en-US" sz="1600" dirty="0">
                <a:latin typeface="Meiryo UI" panose="020B0604030504040204" pitchFamily="50" charset="-128"/>
                <a:ea typeface="Meiryo UI" panose="020B0604030504040204" pitchFamily="50" charset="-128"/>
              </a:rPr>
              <a:t>日</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現在</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基金は直接子どもたちに提供できるものに活用。（活用例は以下のとおり）</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45" name="正方形/長方形 44"/>
          <p:cNvSpPr/>
          <p:nvPr/>
        </p:nvSpPr>
        <p:spPr>
          <a:xfrm>
            <a:off x="340062" y="1347962"/>
            <a:ext cx="8758812"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・実態調査の結果、困窮度が高いほど、学習理解度が低いことや、経済的な理由で習い事や行事への参加等ができなかった割合が高いことが明らかになった。</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・親が経済的に貧困であることで、子どもの学習機会や生活体験が奪われ、将来的には子ども自身の経済的貧困につながるという貧困の連鎖を断ち切る必要がある。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・そこで、大阪府では、行政のみならず、社会全体で取り組めるよう寄附の受け皿として「子ども輝く未来基金」を創設。</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(2018</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6" name="テキスト ボックス 15"/>
          <p:cNvSpPr txBox="1"/>
          <p:nvPr/>
        </p:nvSpPr>
        <p:spPr>
          <a:xfrm>
            <a:off x="399523" y="231819"/>
            <a:ext cx="228620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４．主な改革取組 </a:t>
            </a:r>
          </a:p>
        </p:txBody>
      </p:sp>
      <p:sp>
        <p:nvSpPr>
          <p:cNvPr id="1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192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122172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 name="表 73"/>
          <p:cNvGraphicFramePr>
            <a:graphicFrameLocks noGrp="1"/>
          </p:cNvGraphicFramePr>
          <p:nvPr/>
        </p:nvGraphicFramePr>
        <p:xfrm>
          <a:off x="111600" y="572399"/>
          <a:ext cx="8927994" cy="5247375"/>
        </p:xfrm>
        <a:graphic>
          <a:graphicData uri="http://schemas.openxmlformats.org/drawingml/2006/table">
            <a:tbl>
              <a:tblPr firstRow="1" bandRow="1">
                <a:tableStyleId>{5940675A-B579-460E-94D1-54222C63F5DA}</a:tableStyleId>
              </a:tblPr>
              <a:tblGrid>
                <a:gridCol w="251946">
                  <a:extLst>
                    <a:ext uri="{9D8B030D-6E8A-4147-A177-3AD203B41FA5}">
                      <a16:colId xmlns:a16="http://schemas.microsoft.com/office/drawing/2014/main" val="20000"/>
                    </a:ext>
                  </a:extLst>
                </a:gridCol>
                <a:gridCol w="542253">
                  <a:extLst>
                    <a:ext uri="{9D8B030D-6E8A-4147-A177-3AD203B41FA5}">
                      <a16:colId xmlns:a16="http://schemas.microsoft.com/office/drawing/2014/main" val="20001"/>
                    </a:ext>
                  </a:extLst>
                </a:gridCol>
                <a:gridCol w="542253">
                  <a:extLst>
                    <a:ext uri="{9D8B030D-6E8A-4147-A177-3AD203B41FA5}">
                      <a16:colId xmlns:a16="http://schemas.microsoft.com/office/drawing/2014/main" val="20002"/>
                    </a:ext>
                  </a:extLst>
                </a:gridCol>
                <a:gridCol w="542253">
                  <a:extLst>
                    <a:ext uri="{9D8B030D-6E8A-4147-A177-3AD203B41FA5}">
                      <a16:colId xmlns:a16="http://schemas.microsoft.com/office/drawing/2014/main" val="20003"/>
                    </a:ext>
                  </a:extLst>
                </a:gridCol>
                <a:gridCol w="542253">
                  <a:extLst>
                    <a:ext uri="{9D8B030D-6E8A-4147-A177-3AD203B41FA5}">
                      <a16:colId xmlns:a16="http://schemas.microsoft.com/office/drawing/2014/main" val="20004"/>
                    </a:ext>
                  </a:extLst>
                </a:gridCol>
                <a:gridCol w="542253">
                  <a:extLst>
                    <a:ext uri="{9D8B030D-6E8A-4147-A177-3AD203B41FA5}">
                      <a16:colId xmlns:a16="http://schemas.microsoft.com/office/drawing/2014/main" val="20005"/>
                    </a:ext>
                  </a:extLst>
                </a:gridCol>
                <a:gridCol w="542253">
                  <a:extLst>
                    <a:ext uri="{9D8B030D-6E8A-4147-A177-3AD203B41FA5}">
                      <a16:colId xmlns:a16="http://schemas.microsoft.com/office/drawing/2014/main" val="20006"/>
                    </a:ext>
                  </a:extLst>
                </a:gridCol>
                <a:gridCol w="542253">
                  <a:extLst>
                    <a:ext uri="{9D8B030D-6E8A-4147-A177-3AD203B41FA5}">
                      <a16:colId xmlns:a16="http://schemas.microsoft.com/office/drawing/2014/main" val="20007"/>
                    </a:ext>
                  </a:extLst>
                </a:gridCol>
                <a:gridCol w="542253">
                  <a:extLst>
                    <a:ext uri="{9D8B030D-6E8A-4147-A177-3AD203B41FA5}">
                      <a16:colId xmlns:a16="http://schemas.microsoft.com/office/drawing/2014/main" val="20008"/>
                    </a:ext>
                  </a:extLst>
                </a:gridCol>
                <a:gridCol w="542253">
                  <a:extLst>
                    <a:ext uri="{9D8B030D-6E8A-4147-A177-3AD203B41FA5}">
                      <a16:colId xmlns:a16="http://schemas.microsoft.com/office/drawing/2014/main" val="20009"/>
                    </a:ext>
                  </a:extLst>
                </a:gridCol>
                <a:gridCol w="542253">
                  <a:extLst>
                    <a:ext uri="{9D8B030D-6E8A-4147-A177-3AD203B41FA5}">
                      <a16:colId xmlns:a16="http://schemas.microsoft.com/office/drawing/2014/main" val="20010"/>
                    </a:ext>
                  </a:extLst>
                </a:gridCol>
                <a:gridCol w="542253">
                  <a:extLst>
                    <a:ext uri="{9D8B030D-6E8A-4147-A177-3AD203B41FA5}">
                      <a16:colId xmlns:a16="http://schemas.microsoft.com/office/drawing/2014/main" val="20011"/>
                    </a:ext>
                  </a:extLst>
                </a:gridCol>
                <a:gridCol w="542253">
                  <a:extLst>
                    <a:ext uri="{9D8B030D-6E8A-4147-A177-3AD203B41FA5}">
                      <a16:colId xmlns:a16="http://schemas.microsoft.com/office/drawing/2014/main" val="3133547978"/>
                    </a:ext>
                  </a:extLst>
                </a:gridCol>
                <a:gridCol w="542253">
                  <a:extLst>
                    <a:ext uri="{9D8B030D-6E8A-4147-A177-3AD203B41FA5}">
                      <a16:colId xmlns:a16="http://schemas.microsoft.com/office/drawing/2014/main" val="2079521887"/>
                    </a:ext>
                  </a:extLst>
                </a:gridCol>
                <a:gridCol w="542253">
                  <a:extLst>
                    <a:ext uri="{9D8B030D-6E8A-4147-A177-3AD203B41FA5}">
                      <a16:colId xmlns:a16="http://schemas.microsoft.com/office/drawing/2014/main" val="3605861477"/>
                    </a:ext>
                  </a:extLst>
                </a:gridCol>
                <a:gridCol w="542253">
                  <a:extLst>
                    <a:ext uri="{9D8B030D-6E8A-4147-A177-3AD203B41FA5}">
                      <a16:colId xmlns:a16="http://schemas.microsoft.com/office/drawing/2014/main" val="4043263946"/>
                    </a:ext>
                  </a:extLst>
                </a:gridCol>
                <a:gridCol w="542253">
                  <a:extLst>
                    <a:ext uri="{9D8B030D-6E8A-4147-A177-3AD203B41FA5}">
                      <a16:colId xmlns:a16="http://schemas.microsoft.com/office/drawing/2014/main" val="2030744455"/>
                    </a:ext>
                  </a:extLst>
                </a:gridCol>
              </a:tblGrid>
              <a:tr h="244453">
                <a:tc>
                  <a:txBody>
                    <a:bodyPr/>
                    <a:lstStyle/>
                    <a:p>
                      <a:pPr algn="ctr"/>
                      <a:endParaRPr kumimoji="1" lang="ja-JP" altLang="en-US" sz="1600" dirty="0">
                        <a:ea typeface="Meiryo UI" panose="020B0604030504040204" pitchFamily="50" charset="-128"/>
                      </a:endParaRPr>
                    </a:p>
                  </a:txBody>
                  <a:tcPr marL="84406" marR="84406" marT="38957" marB="38957" vert="eaVert"/>
                </a:tc>
                <a:tc>
                  <a:txBody>
                    <a:bodyPr/>
                    <a:lstStyle/>
                    <a:p>
                      <a:pPr algn="ctr"/>
                      <a:r>
                        <a:rPr kumimoji="1" lang="ja-JP" altLang="en-US" sz="1050" dirty="0">
                          <a:solidFill>
                            <a:schemeClr val="bg1"/>
                          </a:solidFill>
                          <a:ea typeface="Meiryo UI" panose="020B0604030504040204" pitchFamily="50" charset="-128"/>
                        </a:rPr>
                        <a:t>年度</a:t>
                      </a: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2008</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2009</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2010</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2011</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2012</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2013</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2014</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2015</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2016</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2017</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2018</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2019</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2020</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2021</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2022</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extLst>
                  <a:ext uri="{0D108BD9-81ED-4DB2-BD59-A6C34878D82A}">
                    <a16:rowId xmlns:a16="http://schemas.microsoft.com/office/drawing/2014/main" val="10000"/>
                  </a:ext>
                </a:extLst>
              </a:tr>
              <a:tr h="5002922">
                <a:tc>
                  <a:txBody>
                    <a:bodyPr/>
                    <a:lstStyle/>
                    <a:p>
                      <a:pPr algn="ctr"/>
                      <a:r>
                        <a:rPr kumimoji="1" lang="ja-JP" altLang="en-US" sz="1400" dirty="0">
                          <a:ea typeface="Meiryo UI" panose="020B0604030504040204" pitchFamily="50" charset="-128"/>
                        </a:rPr>
                        <a:t>小学校・中学校等</a:t>
                      </a:r>
                    </a:p>
                  </a:txBody>
                  <a:tcPr marL="84406" marR="84406" marT="38957" marB="38957" vert="eaVert" anchor="ctr"/>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noFill/>
                  </a:tcPr>
                </a:tc>
                <a:tc>
                  <a:txBody>
                    <a:bodyPr/>
                    <a:lstStyle/>
                    <a:p>
                      <a:endParaRPr kumimoji="1" lang="ja-JP" altLang="en-US" sz="1600" dirty="0">
                        <a:ea typeface="Meiryo UI" panose="020B0604030504040204" pitchFamily="50" charset="-128"/>
                      </a:endParaRPr>
                    </a:p>
                  </a:txBody>
                  <a:tcPr marL="84406" marR="84406" marT="38957" marB="38957">
                    <a:noFill/>
                  </a:tcPr>
                </a:tc>
                <a:tc>
                  <a:txBody>
                    <a:bodyPr/>
                    <a:lstStyle/>
                    <a:p>
                      <a:endParaRPr kumimoji="1" lang="ja-JP" altLang="en-US" sz="1600" dirty="0">
                        <a:ea typeface="Meiryo UI" panose="020B0604030504040204" pitchFamily="50" charset="-128"/>
                      </a:endParaRPr>
                    </a:p>
                  </a:txBody>
                  <a:tcPr marL="84406" marR="84406" marT="38957" marB="38957">
                    <a:noFill/>
                  </a:tcPr>
                </a:tc>
                <a:tc>
                  <a:txBody>
                    <a:bodyPr/>
                    <a:lstStyle/>
                    <a:p>
                      <a:endParaRPr kumimoji="1" lang="ja-JP" altLang="en-US" sz="1600" dirty="0">
                        <a:ea typeface="Meiryo UI" panose="020B0604030504040204" pitchFamily="50" charset="-128"/>
                      </a:endParaRPr>
                    </a:p>
                  </a:txBody>
                  <a:tcPr marL="84406" marR="84406" marT="38957" marB="38957">
                    <a:noFill/>
                  </a:tcPr>
                </a:tc>
                <a:tc>
                  <a:txBody>
                    <a:bodyPr/>
                    <a:lstStyle/>
                    <a:p>
                      <a:endParaRPr kumimoji="1" lang="ja-JP" altLang="en-US" sz="1600" dirty="0">
                        <a:ea typeface="Meiryo UI" panose="020B0604030504040204" pitchFamily="50" charset="-128"/>
                      </a:endParaRPr>
                    </a:p>
                  </a:txBody>
                  <a:tcPr marL="84406" marR="84406" marT="38957" marB="38957">
                    <a:noFill/>
                  </a:tcPr>
                </a:tc>
                <a:extLst>
                  <a:ext uri="{0D108BD9-81ED-4DB2-BD59-A6C34878D82A}">
                    <a16:rowId xmlns:a16="http://schemas.microsoft.com/office/drawing/2014/main" val="206729628"/>
                  </a:ext>
                </a:extLst>
              </a:tr>
            </a:tbl>
          </a:graphicData>
        </a:graphic>
      </p:graphicFrame>
      <p:cxnSp>
        <p:nvCxnSpPr>
          <p:cNvPr id="24" name="直線矢印コネクタ 23"/>
          <p:cNvCxnSpPr/>
          <p:nvPr/>
        </p:nvCxnSpPr>
        <p:spPr>
          <a:xfrm>
            <a:off x="6000477" y="1163977"/>
            <a:ext cx="3039117" cy="0"/>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27" name="大かっこ 26"/>
          <p:cNvSpPr/>
          <p:nvPr/>
        </p:nvSpPr>
        <p:spPr>
          <a:xfrm>
            <a:off x="5880700" y="1286445"/>
            <a:ext cx="2530081" cy="51225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学校力</a:t>
            </a:r>
            <a:r>
              <a:rPr lang="en-US" altLang="ja-JP" sz="738" dirty="0">
                <a:solidFill>
                  <a:schemeClr val="tx1"/>
                </a:solidFill>
                <a:latin typeface="Meiryo UI" panose="020B0604030504040204" pitchFamily="50" charset="-128"/>
                <a:ea typeface="Meiryo UI" panose="020B0604030504040204" pitchFamily="50" charset="-128"/>
              </a:rPr>
              <a:t>UP</a:t>
            </a:r>
            <a:r>
              <a:rPr lang="ja-JP" altLang="en-US" sz="738" dirty="0">
                <a:solidFill>
                  <a:schemeClr val="tx1"/>
                </a:solidFill>
                <a:latin typeface="Meiryo UI" panose="020B0604030504040204" pitchFamily="50" charset="-128"/>
                <a:ea typeface="Meiryo UI" panose="020B0604030504040204" pitchFamily="50" charset="-128"/>
              </a:rPr>
              <a:t>推進事業</a:t>
            </a:r>
            <a:endParaRPr lang="en-US" altLang="ja-JP" sz="738" dirty="0">
              <a:solidFill>
                <a:schemeClr val="tx1"/>
              </a:solidFill>
              <a:latin typeface="Meiryo UI" panose="020B0604030504040204" pitchFamily="50" charset="-128"/>
              <a:ea typeface="Meiryo UI" panose="020B0604030504040204" pitchFamily="50" charset="-128"/>
            </a:endParaRPr>
          </a:p>
        </p:txBody>
      </p:sp>
      <p:cxnSp>
        <p:nvCxnSpPr>
          <p:cNvPr id="29" name="直線コネクタ 28"/>
          <p:cNvCxnSpPr/>
          <p:nvPr/>
        </p:nvCxnSpPr>
        <p:spPr>
          <a:xfrm>
            <a:off x="691188" y="1163977"/>
            <a:ext cx="5408981"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34" name="大かっこ 33"/>
          <p:cNvSpPr/>
          <p:nvPr/>
        </p:nvSpPr>
        <p:spPr>
          <a:xfrm>
            <a:off x="6388494" y="1884018"/>
            <a:ext cx="2022287" cy="57791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学力向上推進事業</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18" name="角丸四角形 17"/>
          <p:cNvSpPr/>
          <p:nvPr/>
        </p:nvSpPr>
        <p:spPr>
          <a:xfrm>
            <a:off x="417610" y="1054515"/>
            <a:ext cx="404446" cy="848067"/>
          </a:xfrm>
          <a:prstGeom prst="roundRect">
            <a:avLst/>
          </a:prstGeom>
          <a:gradFill>
            <a:gsLst>
              <a:gs pos="0">
                <a:srgbClr val="0070C0"/>
              </a:gs>
              <a:gs pos="50000">
                <a:schemeClr val="accent5"/>
              </a:gs>
              <a:gs pos="100000">
                <a:srgbClr val="0070C0"/>
              </a:gs>
            </a:gsLst>
          </a:gradFill>
          <a:ln>
            <a:solidFill>
              <a:srgbClr val="0070C0"/>
            </a:solidFill>
          </a:ln>
        </p:spPr>
        <p:style>
          <a:lnRef idx="1">
            <a:schemeClr val="accent2"/>
          </a:lnRef>
          <a:fillRef idx="2">
            <a:schemeClr val="accent2"/>
          </a:fillRef>
          <a:effectRef idx="1">
            <a:schemeClr val="accent2"/>
          </a:effectRef>
          <a:fontRef idx="minor">
            <a:schemeClr val="dk1"/>
          </a:fontRef>
        </p:style>
        <p:txBody>
          <a:bodyPr lIns="33231" tIns="0" rIns="33231" bIns="0" rtlCol="0" anchor="ctr"/>
          <a:lstStyle/>
          <a:p>
            <a:pPr algn="ctr"/>
            <a:r>
              <a:rPr lang="en-US" altLang="ja-JP" sz="831" dirty="0">
                <a:solidFill>
                  <a:schemeClr val="bg1"/>
                </a:solidFill>
                <a:ea typeface="Meiryo UI" panose="020B0604030504040204" pitchFamily="50" charset="-128"/>
              </a:rPr>
              <a:t>【</a:t>
            </a:r>
            <a:r>
              <a:rPr lang="ja-JP" altLang="en-US" sz="831" dirty="0">
                <a:solidFill>
                  <a:schemeClr val="bg1"/>
                </a:solidFill>
                <a:ea typeface="Meiryo UI" panose="020B0604030504040204" pitchFamily="50" charset="-128"/>
              </a:rPr>
              <a:t>市</a:t>
            </a:r>
            <a:r>
              <a:rPr lang="en-US" altLang="ja-JP" sz="831" dirty="0">
                <a:solidFill>
                  <a:schemeClr val="bg1"/>
                </a:solidFill>
                <a:ea typeface="Meiryo UI" panose="020B0604030504040204" pitchFamily="50" charset="-128"/>
              </a:rPr>
              <a:t>】</a:t>
            </a:r>
          </a:p>
          <a:p>
            <a:pPr algn="ctr"/>
            <a:r>
              <a:rPr lang="ja-JP" altLang="en-US" sz="831" dirty="0">
                <a:solidFill>
                  <a:schemeClr val="bg1"/>
                </a:solidFill>
                <a:ea typeface="Meiryo UI" panose="020B0604030504040204" pitchFamily="50" charset="-128"/>
              </a:rPr>
              <a:t>学力向上支援チーム事業</a:t>
            </a:r>
            <a:endParaRPr lang="en-US" altLang="ja-JP" sz="831" dirty="0">
              <a:solidFill>
                <a:schemeClr val="bg1"/>
              </a:solidFill>
              <a:ea typeface="Meiryo UI" panose="020B0604030504040204" pitchFamily="50" charset="-128"/>
            </a:endParaRPr>
          </a:p>
        </p:txBody>
      </p:sp>
      <p:sp>
        <p:nvSpPr>
          <p:cNvPr id="25" name="フローチャート: 結合子 50"/>
          <p:cNvSpPr>
            <a:spLocks noChangeAspect="1"/>
          </p:cNvSpPr>
          <p:nvPr/>
        </p:nvSpPr>
        <p:spPr>
          <a:xfrm>
            <a:off x="6553461" y="1114131"/>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dirty="0"/>
          </a:p>
        </p:txBody>
      </p:sp>
      <p:sp>
        <p:nvSpPr>
          <p:cNvPr id="26" name="フローチャート: 結合子 50"/>
          <p:cNvSpPr>
            <a:spLocks noChangeAspect="1"/>
          </p:cNvSpPr>
          <p:nvPr/>
        </p:nvSpPr>
        <p:spPr>
          <a:xfrm>
            <a:off x="6000477" y="1114131"/>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dirty="0"/>
          </a:p>
        </p:txBody>
      </p:sp>
      <p:cxnSp>
        <p:nvCxnSpPr>
          <p:cNvPr id="52" name="直線矢印コネクタ 51"/>
          <p:cNvCxnSpPr/>
          <p:nvPr/>
        </p:nvCxnSpPr>
        <p:spPr>
          <a:xfrm>
            <a:off x="3842659" y="3848455"/>
            <a:ext cx="5178564" cy="0"/>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cxnSp>
        <p:nvCxnSpPr>
          <p:cNvPr id="53" name="直線コネクタ 52"/>
          <p:cNvCxnSpPr/>
          <p:nvPr/>
        </p:nvCxnSpPr>
        <p:spPr>
          <a:xfrm>
            <a:off x="761477" y="3848455"/>
            <a:ext cx="3180874"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20" name="角丸四角形 19"/>
          <p:cNvSpPr/>
          <p:nvPr/>
        </p:nvSpPr>
        <p:spPr>
          <a:xfrm>
            <a:off x="413188" y="3707714"/>
            <a:ext cx="414693" cy="1281524"/>
          </a:xfrm>
          <a:prstGeom prst="roundRect">
            <a:avLst/>
          </a:prstGeom>
          <a:gradFill>
            <a:gsLst>
              <a:gs pos="0">
                <a:srgbClr val="0070C0"/>
              </a:gs>
              <a:gs pos="50000">
                <a:schemeClr val="accent5"/>
              </a:gs>
              <a:gs pos="100000">
                <a:srgbClr val="0070C0"/>
              </a:gs>
            </a:gsLst>
          </a:gradFill>
          <a:ln>
            <a:solidFill>
              <a:srgbClr val="0070C0"/>
            </a:solidFill>
          </a:ln>
        </p:spPr>
        <p:style>
          <a:lnRef idx="1">
            <a:schemeClr val="accent2"/>
          </a:lnRef>
          <a:fillRef idx="2">
            <a:schemeClr val="accent2"/>
          </a:fillRef>
          <a:effectRef idx="1">
            <a:schemeClr val="accent2"/>
          </a:effectRef>
          <a:fontRef idx="minor">
            <a:schemeClr val="dk1"/>
          </a:fontRef>
        </p:style>
        <p:txBody>
          <a:bodyPr lIns="33231" tIns="0" rIns="33231" bIns="0" rtlCol="0" anchor="ctr"/>
          <a:lstStyle/>
          <a:p>
            <a:pPr algn="ctr"/>
            <a:r>
              <a:rPr lang="en-US" altLang="ja-JP" sz="831" dirty="0">
                <a:solidFill>
                  <a:schemeClr val="bg1"/>
                </a:solidFill>
                <a:ea typeface="Meiryo UI" panose="020B0604030504040204" pitchFamily="50" charset="-128"/>
              </a:rPr>
              <a:t>【</a:t>
            </a:r>
            <a:r>
              <a:rPr lang="ja-JP" altLang="en-US" sz="831" dirty="0">
                <a:solidFill>
                  <a:schemeClr val="bg1"/>
                </a:solidFill>
                <a:ea typeface="Meiryo UI" panose="020B0604030504040204" pitchFamily="50" charset="-128"/>
              </a:rPr>
              <a:t>市</a:t>
            </a:r>
            <a:r>
              <a:rPr lang="en-US" altLang="ja-JP" sz="831" dirty="0">
                <a:solidFill>
                  <a:schemeClr val="bg1"/>
                </a:solidFill>
                <a:ea typeface="Meiryo UI" panose="020B0604030504040204" pitchFamily="50" charset="-128"/>
              </a:rPr>
              <a:t>】</a:t>
            </a:r>
          </a:p>
          <a:p>
            <a:pPr algn="ctr"/>
            <a:r>
              <a:rPr lang="ja-JP" altLang="en-US" sz="831" dirty="0">
                <a:solidFill>
                  <a:schemeClr val="bg1"/>
                </a:solidFill>
                <a:ea typeface="Meiryo UI" panose="020B0604030504040204" pitchFamily="50" charset="-128"/>
              </a:rPr>
              <a:t>英語イノベーション事業</a:t>
            </a:r>
            <a:endParaRPr lang="en-US" altLang="ja-JP" sz="831" dirty="0">
              <a:solidFill>
                <a:schemeClr val="bg1"/>
              </a:solidFill>
              <a:ea typeface="Meiryo UI" panose="020B0604030504040204" pitchFamily="50" charset="-128"/>
            </a:endParaRPr>
          </a:p>
        </p:txBody>
      </p:sp>
      <p:sp>
        <p:nvSpPr>
          <p:cNvPr id="55" name="フローチャート: 結合子 50"/>
          <p:cNvSpPr>
            <a:spLocks noChangeAspect="1"/>
          </p:cNvSpPr>
          <p:nvPr/>
        </p:nvSpPr>
        <p:spPr>
          <a:xfrm>
            <a:off x="3842659" y="3798609"/>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dirty="0"/>
          </a:p>
        </p:txBody>
      </p:sp>
      <p:sp>
        <p:nvSpPr>
          <p:cNvPr id="56" name="フローチャート: 結合子 50"/>
          <p:cNvSpPr>
            <a:spLocks noChangeAspect="1"/>
          </p:cNvSpPr>
          <p:nvPr/>
        </p:nvSpPr>
        <p:spPr>
          <a:xfrm>
            <a:off x="8697568" y="1114131"/>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dirty="0"/>
          </a:p>
        </p:txBody>
      </p:sp>
      <p:sp>
        <p:nvSpPr>
          <p:cNvPr id="58" name="フローチャート: 結合子 50"/>
          <p:cNvSpPr>
            <a:spLocks noChangeAspect="1"/>
          </p:cNvSpPr>
          <p:nvPr/>
        </p:nvSpPr>
        <p:spPr>
          <a:xfrm>
            <a:off x="5441636" y="3798609"/>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dirty="0"/>
          </a:p>
        </p:txBody>
      </p:sp>
      <p:sp>
        <p:nvSpPr>
          <p:cNvPr id="54" name="大かっこ 53"/>
          <p:cNvSpPr/>
          <p:nvPr/>
        </p:nvSpPr>
        <p:spPr>
          <a:xfrm>
            <a:off x="3719970" y="3958420"/>
            <a:ext cx="5256000" cy="19938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全校に</a:t>
            </a:r>
            <a:r>
              <a:rPr lang="en-US" altLang="ja-JP" sz="738" dirty="0">
                <a:solidFill>
                  <a:schemeClr val="tx1"/>
                </a:solidFill>
                <a:latin typeface="Meiryo UI" panose="020B0604030504040204" pitchFamily="50" charset="-128"/>
                <a:ea typeface="Meiryo UI" panose="020B0604030504040204" pitchFamily="50" charset="-128"/>
              </a:rPr>
              <a:t>C-NET</a:t>
            </a:r>
            <a:r>
              <a:rPr lang="ja-JP" altLang="en-US" sz="738" dirty="0">
                <a:solidFill>
                  <a:schemeClr val="tx1"/>
                </a:solidFill>
                <a:latin typeface="Meiryo UI" panose="020B0604030504040204" pitchFamily="50" charset="-128"/>
                <a:ea typeface="Meiryo UI" panose="020B0604030504040204" pitchFamily="50" charset="-128"/>
              </a:rPr>
              <a:t>配置</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62" name="大かっこ 61"/>
          <p:cNvSpPr/>
          <p:nvPr/>
        </p:nvSpPr>
        <p:spPr>
          <a:xfrm>
            <a:off x="5305052" y="5242719"/>
            <a:ext cx="1512000" cy="22714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英語イノベーション研修実施</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64" name="大かっこ 63"/>
          <p:cNvSpPr/>
          <p:nvPr/>
        </p:nvSpPr>
        <p:spPr>
          <a:xfrm>
            <a:off x="6383970" y="5527721"/>
            <a:ext cx="2592000" cy="21332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英語授業力向上推進チームによる小学校巡回訪問</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36" name="大かっこ 35"/>
          <p:cNvSpPr/>
          <p:nvPr/>
        </p:nvSpPr>
        <p:spPr>
          <a:xfrm>
            <a:off x="8530228" y="1287189"/>
            <a:ext cx="445742" cy="117457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学力向上支援チーム事業</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33" name="大かっこ 32"/>
          <p:cNvSpPr/>
          <p:nvPr/>
        </p:nvSpPr>
        <p:spPr>
          <a:xfrm>
            <a:off x="8051523" y="4519549"/>
            <a:ext cx="924447" cy="360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４技能型英語力調査を活用した授業改善プログラム</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35" name="大かっこ 34"/>
          <p:cNvSpPr/>
          <p:nvPr/>
        </p:nvSpPr>
        <p:spPr>
          <a:xfrm>
            <a:off x="5305052" y="4225382"/>
            <a:ext cx="3670918" cy="25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全小学校で短時間学習</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37" name="大かっこ 36"/>
          <p:cNvSpPr/>
          <p:nvPr/>
        </p:nvSpPr>
        <p:spPr>
          <a:xfrm>
            <a:off x="3719970" y="4573549"/>
            <a:ext cx="3636000" cy="25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大阪市英語力調査（</a:t>
            </a:r>
            <a:r>
              <a:rPr lang="en-US" altLang="ja-JP" sz="738" dirty="0">
                <a:solidFill>
                  <a:schemeClr val="tx1"/>
                </a:solidFill>
                <a:latin typeface="Meiryo UI" panose="020B0604030504040204" pitchFamily="50" charset="-128"/>
                <a:ea typeface="Meiryo UI" panose="020B0604030504040204" pitchFamily="50" charset="-128"/>
              </a:rPr>
              <a:t>2</a:t>
            </a:r>
            <a:r>
              <a:rPr lang="ja-JP" altLang="en-US" sz="738" dirty="0">
                <a:solidFill>
                  <a:schemeClr val="tx1"/>
                </a:solidFill>
                <a:latin typeface="Meiryo UI" panose="020B0604030504040204" pitchFamily="50" charset="-128"/>
                <a:ea typeface="Meiryo UI" panose="020B0604030504040204" pitchFamily="50" charset="-128"/>
              </a:rPr>
              <a:t>技能）</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40" name="大かっこ 39"/>
          <p:cNvSpPr/>
          <p:nvPr/>
        </p:nvSpPr>
        <p:spPr>
          <a:xfrm>
            <a:off x="3729495" y="4225382"/>
            <a:ext cx="1440000" cy="25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重点校で短時間学習</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41" name="大かっこ 40"/>
          <p:cNvSpPr/>
          <p:nvPr/>
        </p:nvSpPr>
        <p:spPr>
          <a:xfrm>
            <a:off x="3719970" y="4931460"/>
            <a:ext cx="3636000" cy="25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英語体験イベント「イングリッシュ・デイ」実施</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42" name="大かっこ 41"/>
          <p:cNvSpPr/>
          <p:nvPr/>
        </p:nvSpPr>
        <p:spPr>
          <a:xfrm>
            <a:off x="8032550" y="4936671"/>
            <a:ext cx="943420" cy="25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英語体験イベント「イングリッシュ・デイ」実施</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44" name="フローチャート: 結合子 50"/>
          <p:cNvSpPr>
            <a:spLocks noChangeAspect="1"/>
          </p:cNvSpPr>
          <p:nvPr/>
        </p:nvSpPr>
        <p:spPr>
          <a:xfrm>
            <a:off x="6553253" y="3798609"/>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dirty="0"/>
          </a:p>
        </p:txBody>
      </p:sp>
      <p:sp>
        <p:nvSpPr>
          <p:cNvPr id="47" name="フローチャート: 結合子 50"/>
          <p:cNvSpPr>
            <a:spLocks noChangeAspect="1"/>
          </p:cNvSpPr>
          <p:nvPr/>
        </p:nvSpPr>
        <p:spPr>
          <a:xfrm>
            <a:off x="8152230" y="3798609"/>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dirty="0"/>
          </a:p>
        </p:txBody>
      </p:sp>
      <p:sp>
        <p:nvSpPr>
          <p:cNvPr id="2" name="正方形/長方形 1"/>
          <p:cNvSpPr/>
          <p:nvPr/>
        </p:nvSpPr>
        <p:spPr>
          <a:xfrm>
            <a:off x="7449164" y="4550557"/>
            <a:ext cx="432000" cy="232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738" dirty="0">
                <a:solidFill>
                  <a:schemeClr val="tx1"/>
                </a:solidFill>
                <a:latin typeface="Meiryo UI" panose="020B0604030504040204" pitchFamily="50" charset="-128"/>
                <a:ea typeface="Meiryo UI" panose="020B0604030504040204" pitchFamily="50" charset="-128"/>
              </a:rPr>
              <a:t>コロナにより中止</a:t>
            </a:r>
          </a:p>
        </p:txBody>
      </p:sp>
      <p:sp>
        <p:nvSpPr>
          <p:cNvPr id="50" name="正方形/長方形 49"/>
          <p:cNvSpPr/>
          <p:nvPr/>
        </p:nvSpPr>
        <p:spPr>
          <a:xfrm>
            <a:off x="7484920" y="4908962"/>
            <a:ext cx="432000" cy="232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738" dirty="0">
                <a:solidFill>
                  <a:schemeClr val="tx1"/>
                </a:solidFill>
                <a:latin typeface="Meiryo UI" panose="020B0604030504040204" pitchFamily="50" charset="-128"/>
                <a:ea typeface="Meiryo UI" panose="020B0604030504040204" pitchFamily="50" charset="-128"/>
              </a:rPr>
              <a:t>コロナにより中止</a:t>
            </a:r>
          </a:p>
        </p:txBody>
      </p:sp>
      <p:cxnSp>
        <p:nvCxnSpPr>
          <p:cNvPr id="49" name="直線矢印コネクタ 48"/>
          <p:cNvCxnSpPr/>
          <p:nvPr/>
        </p:nvCxnSpPr>
        <p:spPr>
          <a:xfrm>
            <a:off x="7715010" y="2660891"/>
            <a:ext cx="1324584" cy="0"/>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cxnSp>
        <p:nvCxnSpPr>
          <p:cNvPr id="60" name="直線コネクタ 59"/>
          <p:cNvCxnSpPr/>
          <p:nvPr/>
        </p:nvCxnSpPr>
        <p:spPr>
          <a:xfrm>
            <a:off x="820581" y="2660891"/>
            <a:ext cx="6794737"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63" name="角丸四角形 62"/>
          <p:cNvSpPr/>
          <p:nvPr/>
        </p:nvSpPr>
        <p:spPr>
          <a:xfrm>
            <a:off x="405887" y="2227653"/>
            <a:ext cx="414693" cy="1281524"/>
          </a:xfrm>
          <a:prstGeom prst="roundRect">
            <a:avLst/>
          </a:prstGeom>
          <a:gradFill>
            <a:gsLst>
              <a:gs pos="0">
                <a:srgbClr val="0070C0"/>
              </a:gs>
              <a:gs pos="50000">
                <a:schemeClr val="accent5"/>
              </a:gs>
              <a:gs pos="100000">
                <a:srgbClr val="0070C0"/>
              </a:gs>
            </a:gsLst>
          </a:gradFill>
          <a:ln>
            <a:solidFill>
              <a:srgbClr val="0070C0"/>
            </a:solidFill>
          </a:ln>
        </p:spPr>
        <p:style>
          <a:lnRef idx="1">
            <a:schemeClr val="accent2"/>
          </a:lnRef>
          <a:fillRef idx="2">
            <a:schemeClr val="accent2"/>
          </a:fillRef>
          <a:effectRef idx="1">
            <a:schemeClr val="accent2"/>
          </a:effectRef>
          <a:fontRef idx="minor">
            <a:schemeClr val="dk1"/>
          </a:fontRef>
        </p:style>
        <p:txBody>
          <a:bodyPr lIns="33231" tIns="0" rIns="33231" bIns="0" rtlCol="0" anchor="ctr"/>
          <a:lstStyle/>
          <a:p>
            <a:pPr algn="ctr"/>
            <a:r>
              <a:rPr lang="en-US" altLang="ja-JP" sz="831" dirty="0">
                <a:solidFill>
                  <a:schemeClr val="bg1"/>
                </a:solidFill>
                <a:ea typeface="Meiryo UI" panose="020B0604030504040204" pitchFamily="50" charset="-128"/>
              </a:rPr>
              <a:t>【</a:t>
            </a:r>
            <a:r>
              <a:rPr lang="ja-JP" altLang="en-US" sz="831" dirty="0">
                <a:solidFill>
                  <a:schemeClr val="bg1"/>
                </a:solidFill>
                <a:ea typeface="Meiryo UI" panose="020B0604030504040204" pitchFamily="50" charset="-128"/>
              </a:rPr>
              <a:t>市</a:t>
            </a:r>
            <a:r>
              <a:rPr lang="en-US" altLang="ja-JP" sz="831" dirty="0">
                <a:solidFill>
                  <a:schemeClr val="bg1"/>
                </a:solidFill>
                <a:ea typeface="Meiryo UI" panose="020B0604030504040204" pitchFamily="50" charset="-128"/>
              </a:rPr>
              <a:t>】</a:t>
            </a:r>
          </a:p>
          <a:p>
            <a:pPr algn="ctr"/>
            <a:r>
              <a:rPr lang="ja-JP" altLang="en-US" sz="831" dirty="0">
                <a:solidFill>
                  <a:schemeClr val="bg1"/>
                </a:solidFill>
                <a:ea typeface="Meiryo UI" panose="020B0604030504040204" pitchFamily="50" charset="-128"/>
              </a:rPr>
              <a:t>ブロック化による学校支援事業</a:t>
            </a:r>
            <a:endParaRPr lang="en-US" altLang="ja-JP" sz="831" dirty="0">
              <a:solidFill>
                <a:schemeClr val="bg1"/>
              </a:solidFill>
              <a:ea typeface="Meiryo UI" panose="020B0604030504040204" pitchFamily="50" charset="-128"/>
            </a:endParaRPr>
          </a:p>
        </p:txBody>
      </p:sp>
      <p:sp>
        <p:nvSpPr>
          <p:cNvPr id="65" name="フローチャート: 結合子 50"/>
          <p:cNvSpPr>
            <a:spLocks noChangeAspect="1"/>
          </p:cNvSpPr>
          <p:nvPr/>
        </p:nvSpPr>
        <p:spPr>
          <a:xfrm>
            <a:off x="7615318" y="2611045"/>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dirty="0"/>
          </a:p>
        </p:txBody>
      </p:sp>
      <p:sp>
        <p:nvSpPr>
          <p:cNvPr id="66" name="大かっこ 65"/>
          <p:cNvSpPr/>
          <p:nvPr/>
        </p:nvSpPr>
        <p:spPr>
          <a:xfrm>
            <a:off x="7544491" y="2813863"/>
            <a:ext cx="1431479" cy="62444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ブロック化による学校支援事業</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45" name="タイトル 1"/>
          <p:cNvSpPr txBox="1">
            <a:spLocks/>
          </p:cNvSpPr>
          <p:nvPr/>
        </p:nvSpPr>
        <p:spPr>
          <a:xfrm>
            <a:off x="-152399" y="196927"/>
            <a:ext cx="5167745" cy="232563"/>
          </a:xfrm>
          <a:prstGeom prst="rect">
            <a:avLst/>
          </a:prstGeom>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dirty="0">
                <a:latin typeface="Meiryo UI" panose="020B0604030504040204" pitchFamily="50" charset="-128"/>
                <a:ea typeface="Meiryo UI" panose="020B0604030504040204" pitchFamily="50" charset="-128"/>
              </a:rPr>
              <a:t>現役世代への重点投資</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主な改革取組経過</a:t>
            </a:r>
            <a:r>
              <a:rPr lang="en-US" altLang="ja-JP" sz="1800" dirty="0">
                <a:latin typeface="Meiryo UI" panose="020B0604030504040204" pitchFamily="50" charset="-128"/>
                <a:ea typeface="Meiryo UI" panose="020B0604030504040204" pitchFamily="50" charset="-128"/>
              </a:rPr>
              <a:t>】</a:t>
            </a:r>
            <a:endParaRPr lang="ja-JP" altLang="en-US" sz="1800" dirty="0">
              <a:latin typeface="Meiryo UI" panose="020B0604030504040204" pitchFamily="50" charset="-128"/>
              <a:ea typeface="Meiryo UI" panose="020B0604030504040204" pitchFamily="50" charset="-128"/>
            </a:endParaRPr>
          </a:p>
        </p:txBody>
      </p:sp>
      <p:cxnSp>
        <p:nvCxnSpPr>
          <p:cNvPr id="46" name="直線コネクタ 45"/>
          <p:cNvCxnSpPr/>
          <p:nvPr/>
        </p:nvCxnSpPr>
        <p:spPr>
          <a:xfrm>
            <a:off x="145765" y="4796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7666948" y="849201"/>
            <a:ext cx="1031051" cy="261610"/>
          </a:xfrm>
          <a:prstGeom prst="rect">
            <a:avLst/>
          </a:prstGeom>
          <a:solidFill>
            <a:srgbClr val="9999FF"/>
          </a:solidFill>
          <a:ln>
            <a:solidFill>
              <a:srgbClr val="9999FF"/>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ja-JP" altLang="en-US" sz="1100" dirty="0">
                <a:latin typeface="Meiryo UI" panose="020B0604030504040204" pitchFamily="50" charset="-128"/>
                <a:ea typeface="Meiryo UI" panose="020B0604030504040204" pitchFamily="50" charset="-128"/>
              </a:rPr>
              <a:t>点</a:t>
            </a:r>
            <a:r>
              <a:rPr lang="ja-JP" altLang="en-US" sz="1100" dirty="0">
                <a:solidFill>
                  <a:schemeClr val="dk1"/>
                </a:solidFill>
                <a:latin typeface="Meiryo UI" panose="020B0604030504040204" pitchFamily="50" charset="-128"/>
                <a:ea typeface="Meiryo UI" panose="020B0604030504040204" pitchFamily="50" charset="-128"/>
              </a:rPr>
              <a:t>線</a:t>
            </a:r>
            <a:r>
              <a:rPr lang="ja-JP" altLang="en-US" sz="1100" b="1" dirty="0">
                <a:solidFill>
                  <a:schemeClr val="dk1"/>
                </a:solidFill>
                <a:ea typeface="Meiryo UI" panose="020B0604030504040204" pitchFamily="50" charset="-128"/>
              </a:rPr>
              <a:t>：</a:t>
            </a:r>
            <a:r>
              <a:rPr lang="ja-JP" altLang="en-US" sz="1100" dirty="0">
                <a:solidFill>
                  <a:schemeClr val="dk1"/>
                </a:solidFill>
                <a:latin typeface="Meiryo UI" panose="020B0604030504040204" pitchFamily="50" charset="-128"/>
                <a:ea typeface="Meiryo UI" panose="020B0604030504040204" pitchFamily="50" charset="-128"/>
              </a:rPr>
              <a:t>未実施</a:t>
            </a:r>
          </a:p>
        </p:txBody>
      </p:sp>
      <p:sp>
        <p:nvSpPr>
          <p:cNvPr id="57" name="角丸四角形 56"/>
          <p:cNvSpPr/>
          <p:nvPr/>
        </p:nvSpPr>
        <p:spPr>
          <a:xfrm>
            <a:off x="4788252" y="107291"/>
            <a:ext cx="3358221" cy="366911"/>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en-US" altLang="ja-JP" sz="1660" b="1" dirty="0">
                <a:latin typeface="Meiryo UI" panose="020B0604030504040204" pitchFamily="50" charset="-128"/>
                <a:ea typeface="Meiryo UI" panose="020B0604030504040204" pitchFamily="50" charset="-128"/>
              </a:rPr>
              <a:t>(2)</a:t>
            </a:r>
            <a:r>
              <a:rPr lang="ja-JP" altLang="en-US" sz="1660" b="1" dirty="0">
                <a:latin typeface="Meiryo UI" panose="020B0604030504040204" pitchFamily="50" charset="-128"/>
                <a:ea typeface="Meiryo UI" panose="020B0604030504040204" pitchFamily="50" charset="-128"/>
              </a:rPr>
              <a:t> 子どもの学力向上</a:t>
            </a:r>
          </a:p>
        </p:txBody>
      </p:sp>
      <p:sp>
        <p:nvSpPr>
          <p:cNvPr id="3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121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8670457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246783" y="303686"/>
            <a:ext cx="5626761"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latin typeface="Meiryo UI" panose="020B0604030504040204" pitchFamily="50" charset="-128"/>
                <a:ea typeface="Meiryo UI" panose="020B0604030504040204" pitchFamily="50" charset="-128"/>
              </a:rPr>
              <a:t>（１）子どもの貧困対策（大阪府）</a:t>
            </a:r>
          </a:p>
        </p:txBody>
      </p:sp>
      <p:cxnSp>
        <p:nvCxnSpPr>
          <p:cNvPr id="5" name="直線コネクタ 4"/>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角丸四角形 17"/>
          <p:cNvSpPr/>
          <p:nvPr/>
        </p:nvSpPr>
        <p:spPr>
          <a:xfrm>
            <a:off x="399521" y="797684"/>
            <a:ext cx="5605863" cy="319467"/>
          </a:xfrm>
          <a:prstGeom prst="roundRect">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子どもの貧困緊急対策事業費補助金</a:t>
            </a:r>
            <a:r>
              <a:rPr lang="ja-JP" altLang="en-US" sz="1400" b="1" dirty="0">
                <a:solidFill>
                  <a:schemeClr val="tx1"/>
                </a:solidFill>
                <a:latin typeface="Meiryo UI" panose="020B0604030504040204" pitchFamily="50" charset="-128"/>
                <a:ea typeface="Meiryo UI" panose="020B0604030504040204" pitchFamily="50" charset="-128"/>
              </a:rPr>
              <a:t>（</a:t>
            </a:r>
            <a:r>
              <a:rPr lang="en-US" altLang="ja-JP" sz="1400" b="1" dirty="0">
                <a:solidFill>
                  <a:schemeClr val="tx1"/>
                </a:solidFill>
                <a:latin typeface="Meiryo UI" panose="020B0604030504040204" pitchFamily="50" charset="-128"/>
                <a:ea typeface="Meiryo UI" panose="020B0604030504040204" pitchFamily="50" charset="-128"/>
              </a:rPr>
              <a:t>2022</a:t>
            </a:r>
            <a:r>
              <a:rPr lang="ja-JP" altLang="en-US" sz="1400" b="1" dirty="0">
                <a:solidFill>
                  <a:schemeClr val="tx1"/>
                </a:solidFill>
                <a:latin typeface="Meiryo UI" panose="020B0604030504040204" pitchFamily="50" charset="-128"/>
                <a:ea typeface="Meiryo UI" panose="020B0604030504040204" pitchFamily="50" charset="-128"/>
              </a:rPr>
              <a:t>年度予算額：</a:t>
            </a:r>
            <a:r>
              <a:rPr lang="en-US" altLang="ja-JP" sz="1400" b="1" dirty="0">
                <a:solidFill>
                  <a:schemeClr val="tx1"/>
                </a:solidFill>
                <a:latin typeface="Meiryo UI" panose="020B0604030504040204" pitchFamily="50" charset="-128"/>
                <a:ea typeface="Meiryo UI" panose="020B0604030504040204" pitchFamily="50" charset="-128"/>
              </a:rPr>
              <a:t>2.5</a:t>
            </a:r>
            <a:r>
              <a:rPr lang="ja-JP" altLang="en-US" sz="1400" b="1" dirty="0">
                <a:solidFill>
                  <a:schemeClr val="tx1"/>
                </a:solidFill>
                <a:latin typeface="Meiryo UI" panose="020B0604030504040204" pitchFamily="50" charset="-128"/>
                <a:ea typeface="Meiryo UI" panose="020B0604030504040204" pitchFamily="50" charset="-128"/>
              </a:rPr>
              <a:t>億円）</a:t>
            </a:r>
          </a:p>
        </p:txBody>
      </p:sp>
      <p:sp>
        <p:nvSpPr>
          <p:cNvPr id="14" name="正方形/長方形 13"/>
          <p:cNvSpPr/>
          <p:nvPr/>
        </p:nvSpPr>
        <p:spPr>
          <a:xfrm>
            <a:off x="270457" y="1124516"/>
            <a:ext cx="8985352" cy="738664"/>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・子どもの貧困対策の推進にあたっては、各市町村において地域の実情に応じた施策立案、課題解決を図っていくことが重要。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・こうした取組は、未来を担う人づくりを促進し、ひいては大阪府の活力につながるものであることから、府としても市町村</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による取組を強力に推し進める必要がある。</a:t>
            </a:r>
            <a:endParaRPr lang="en-US" altLang="ja-JP" sz="1400" dirty="0">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nvGraphicFramePr>
        <p:xfrm>
          <a:off x="771844" y="2903252"/>
          <a:ext cx="7521254" cy="1341582"/>
        </p:xfrm>
        <a:graphic>
          <a:graphicData uri="http://schemas.openxmlformats.org/drawingml/2006/table">
            <a:tbl>
              <a:tblPr firstRow="1">
                <a:tableStyleId>{69CF1AB2-1976-4502-BF36-3FF5EA218861}</a:tableStyleId>
              </a:tblPr>
              <a:tblGrid>
                <a:gridCol w="1830388">
                  <a:extLst>
                    <a:ext uri="{9D8B030D-6E8A-4147-A177-3AD203B41FA5}">
                      <a16:colId xmlns:a16="http://schemas.microsoft.com/office/drawing/2014/main" val="20000"/>
                    </a:ext>
                  </a:extLst>
                </a:gridCol>
                <a:gridCol w="5690866">
                  <a:extLst>
                    <a:ext uri="{9D8B030D-6E8A-4147-A177-3AD203B41FA5}">
                      <a16:colId xmlns:a16="http://schemas.microsoft.com/office/drawing/2014/main" val="20001"/>
                    </a:ext>
                  </a:extLst>
                </a:gridCol>
              </a:tblGrid>
              <a:tr h="320145">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補助事業</a:t>
                      </a:r>
                    </a:p>
                  </a:txBody>
                  <a:tcPr anchor="ctr"/>
                </a:tc>
                <a:tc>
                  <a:txBody>
                    <a:bodyPr/>
                    <a:lstStyle/>
                    <a:p>
                      <a:pPr algn="l"/>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課題を有する子どもや保護者を発見し、支援へのつなぎや見守り等を行う取組</a:t>
                      </a:r>
                    </a:p>
                  </a:txBody>
                  <a:tcPr anchor="ctr"/>
                </a:tc>
                <a:extLst>
                  <a:ext uri="{0D108BD9-81ED-4DB2-BD59-A6C34878D82A}">
                    <a16:rowId xmlns:a16="http://schemas.microsoft.com/office/drawing/2014/main" val="10000"/>
                  </a:ext>
                </a:extLst>
              </a:tr>
              <a:tr h="264858">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対象</a:t>
                      </a:r>
                    </a:p>
                  </a:txBody>
                  <a:tcPr anchor="ctr"/>
                </a:tc>
                <a:tc>
                  <a:txBody>
                    <a:bodyPr/>
                    <a:lstStyle/>
                    <a:p>
                      <a:pPr algn="l"/>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全市町村</a:t>
                      </a:r>
                    </a:p>
                  </a:txBody>
                  <a:tcPr anchor="ctr"/>
                </a:tc>
                <a:extLst>
                  <a:ext uri="{0D108BD9-81ED-4DB2-BD59-A6C34878D82A}">
                    <a16:rowId xmlns:a16="http://schemas.microsoft.com/office/drawing/2014/main" val="10001"/>
                  </a:ext>
                </a:extLst>
              </a:tr>
              <a:tr h="3421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補助率</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１／２</a:t>
                      </a:r>
                    </a:p>
                  </a:txBody>
                  <a:tcPr anchor="ctr"/>
                </a:tc>
                <a:extLst>
                  <a:ext uri="{0D108BD9-81ED-4DB2-BD59-A6C34878D82A}">
                    <a16:rowId xmlns:a16="http://schemas.microsoft.com/office/drawing/2014/main" val="10002"/>
                  </a:ext>
                </a:extLst>
              </a:tr>
              <a:tr h="4049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補助金上限額</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2,000</a:t>
                      </a:r>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万円／１市町村</a:t>
                      </a:r>
                      <a:r>
                        <a:rPr kumimoji="1" lang="en-US" altLang="ja-JP"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ただし、予算の範囲内で対応</a:t>
                      </a:r>
                      <a:r>
                        <a:rPr kumimoji="1" lang="en-US" altLang="ja-JP"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3"/>
                  </a:ext>
                </a:extLst>
              </a:tr>
            </a:tbl>
          </a:graphicData>
        </a:graphic>
      </p:graphicFrame>
      <p:sp>
        <p:nvSpPr>
          <p:cNvPr id="17" name="下矢印 16"/>
          <p:cNvSpPr/>
          <p:nvPr/>
        </p:nvSpPr>
        <p:spPr>
          <a:xfrm>
            <a:off x="4194015" y="1844948"/>
            <a:ext cx="676911" cy="2290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p:cNvSpPr/>
          <p:nvPr/>
        </p:nvSpPr>
        <p:spPr>
          <a:xfrm>
            <a:off x="399521" y="2060837"/>
            <a:ext cx="7893577" cy="738664"/>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子ども・保護者のセーフティネットの構築（課題を有する子どもや保護者を発見し、支援へのつなぎや見守り等を行う取組）」を強力に推し進めるため、子どもの貧困緊急対策事業費補助金を創設し、市町村への支援を通じて重点的に取組を進めていく。</a:t>
            </a:r>
            <a:endParaRPr lang="en-US" altLang="ja-JP" sz="1400" dirty="0">
              <a:latin typeface="Meiryo UI" panose="020B0604030504040204" pitchFamily="50" charset="-128"/>
              <a:ea typeface="Meiryo UI" panose="020B0604030504040204" pitchFamily="50" charset="-128"/>
            </a:endParaRPr>
          </a:p>
        </p:txBody>
      </p:sp>
      <p:sp>
        <p:nvSpPr>
          <p:cNvPr id="27" name="正方形/長方形 26"/>
          <p:cNvSpPr/>
          <p:nvPr/>
        </p:nvSpPr>
        <p:spPr>
          <a:xfrm>
            <a:off x="515930" y="5054649"/>
            <a:ext cx="8709992" cy="2128788"/>
          </a:xfrm>
          <a:prstGeom prst="rect">
            <a:avLst/>
          </a:prstGeom>
        </p:spPr>
        <p:txBody>
          <a:bodyPr wrap="square">
            <a:spAutoFit/>
          </a:bodyPr>
          <a:lstStyle/>
          <a:p>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Ⅰ </a:t>
            </a:r>
            <a:r>
              <a:rPr lang="ja-JP" altLang="en-US" sz="1200" dirty="0">
                <a:latin typeface="Meiryo UI" panose="020B0604030504040204" pitchFamily="50" charset="-128"/>
                <a:ea typeface="Meiryo UI" panose="020B0604030504040204" pitchFamily="50" charset="-128"/>
              </a:rPr>
              <a:t>子どもの貧困対策の推進に関する法律に基づく計画の策定</a:t>
            </a:r>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Ⅱ</a:t>
            </a:r>
            <a:r>
              <a:rPr lang="ja-JP" altLang="en-US" sz="1200" dirty="0">
                <a:latin typeface="Meiryo UI" panose="020B0604030504040204" pitchFamily="50" charset="-128"/>
                <a:ea typeface="Meiryo UI" panose="020B0604030504040204" pitchFamily="50" charset="-128"/>
              </a:rPr>
              <a:t>　支援につなぐ取組、地域の居場所への支援</a:t>
            </a:r>
            <a:endParaRPr lang="en-US" altLang="ja-JP" sz="1200" dirty="0">
              <a:latin typeface="Meiryo UI" panose="020B0604030504040204" pitchFamily="50" charset="-128"/>
              <a:ea typeface="Meiryo UI" panose="020B0604030504040204" pitchFamily="50" charset="-128"/>
            </a:endParaRPr>
          </a:p>
          <a:p>
            <a:pPr>
              <a:lnSpc>
                <a:spcPts val="500"/>
              </a:lnSpc>
            </a:pP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貧困などの困難を抱える子ども</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保護者</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を発見し、地域の見守りや支援につなぐ取組</a:t>
            </a:r>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      A </a:t>
            </a:r>
            <a:r>
              <a:rPr lang="ja-JP" altLang="en-US" sz="1200" dirty="0">
                <a:latin typeface="Meiryo UI" panose="020B0604030504040204" pitchFamily="50" charset="-128"/>
                <a:ea typeface="Meiryo UI" panose="020B0604030504040204" pitchFamily="50" charset="-128"/>
              </a:rPr>
              <a:t>学校をプラットフォームとした支援や居場所へのつなぎ　　</a:t>
            </a:r>
            <a:r>
              <a:rPr lang="en-US" altLang="ja-JP" sz="1200" dirty="0">
                <a:latin typeface="Meiryo UI" panose="020B0604030504040204" pitchFamily="50" charset="-128"/>
                <a:ea typeface="Meiryo UI" panose="020B0604030504040204" pitchFamily="50" charset="-128"/>
              </a:rPr>
              <a:t>B </a:t>
            </a:r>
            <a:r>
              <a:rPr lang="ja-JP" altLang="en-US" sz="1200" dirty="0">
                <a:latin typeface="Meiryo UI" panose="020B0604030504040204" pitchFamily="50" charset="-128"/>
                <a:ea typeface="Meiryo UI" panose="020B0604030504040204" pitchFamily="50" charset="-128"/>
              </a:rPr>
              <a:t>就学前から就学後の切れ目ない支援</a:t>
            </a: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C </a:t>
            </a:r>
            <a:r>
              <a:rPr lang="ja-JP" altLang="en-US" sz="1200" dirty="0">
                <a:latin typeface="Meiryo UI" panose="020B0604030504040204" pitchFamily="50" charset="-128"/>
                <a:ea typeface="Meiryo UI" panose="020B0604030504040204" pitchFamily="50" charset="-128"/>
              </a:rPr>
              <a:t>居場所と連携した見守り　　　　　　　　　　　　　　　　　　 </a:t>
            </a:r>
            <a:r>
              <a:rPr lang="en-US" altLang="ja-JP" sz="1200" dirty="0">
                <a:latin typeface="Meiryo UI" panose="020B0604030504040204" pitchFamily="50" charset="-128"/>
                <a:ea typeface="Meiryo UI" panose="020B0604030504040204" pitchFamily="50" charset="-128"/>
              </a:rPr>
              <a:t>D </a:t>
            </a:r>
            <a:r>
              <a:rPr lang="ja-JP" altLang="en-US" sz="1200" dirty="0">
                <a:latin typeface="Meiryo UI" panose="020B0604030504040204" pitchFamily="50" charset="-128"/>
                <a:ea typeface="Meiryo UI" panose="020B0604030504040204" pitchFamily="50" charset="-128"/>
              </a:rPr>
              <a:t>一元的な相談窓口の設置</a:t>
            </a: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E </a:t>
            </a:r>
            <a:r>
              <a:rPr lang="ja-JP" altLang="en-US" sz="1200" dirty="0">
                <a:latin typeface="Meiryo UI" panose="020B0604030504040204" pitchFamily="50" charset="-128"/>
                <a:ea typeface="Meiryo UI" panose="020B0604030504040204" pitchFamily="50" charset="-128"/>
              </a:rPr>
              <a:t>その他、貧困などの困難を抱える子どもを支援につなぐための市町村独自の取組</a:t>
            </a:r>
            <a:endParaRPr lang="en-US" altLang="ja-JP" sz="1200" dirty="0">
              <a:latin typeface="Meiryo UI" panose="020B0604030504040204" pitchFamily="50" charset="-128"/>
              <a:ea typeface="Meiryo UI" panose="020B0604030504040204" pitchFamily="50" charset="-128"/>
            </a:endParaRPr>
          </a:p>
          <a:p>
            <a:pPr>
              <a:lnSpc>
                <a:spcPts val="500"/>
              </a:lnSpc>
            </a:pP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地域の居場所への支援</a:t>
            </a:r>
          </a:p>
          <a:p>
            <a:endParaRPr lang="ja-JP" altLang="en-US" sz="1400"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p:txBody>
      </p:sp>
      <p:sp>
        <p:nvSpPr>
          <p:cNvPr id="28" name="角丸四角形 27"/>
          <p:cNvSpPr/>
          <p:nvPr/>
        </p:nvSpPr>
        <p:spPr>
          <a:xfrm>
            <a:off x="399522" y="4376219"/>
            <a:ext cx="2751452" cy="319467"/>
          </a:xfrm>
          <a:prstGeom prst="roundRect">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b="1" dirty="0">
                <a:solidFill>
                  <a:schemeClr val="tx1"/>
                </a:solidFill>
                <a:latin typeface="Meiryo UI" panose="020B0604030504040204" pitchFamily="50" charset="-128"/>
                <a:ea typeface="Meiryo UI" panose="020B0604030504040204" pitchFamily="50" charset="-128"/>
              </a:rPr>
              <a:t>市町村取組事例集</a:t>
            </a:r>
            <a:r>
              <a:rPr lang="ja-JP" altLang="en-US" sz="1400" b="1" dirty="0">
                <a:solidFill>
                  <a:schemeClr val="tx1"/>
                </a:solidFill>
                <a:latin typeface="Meiryo UI" panose="020B0604030504040204" pitchFamily="50" charset="-128"/>
                <a:ea typeface="Meiryo UI" panose="020B0604030504040204" pitchFamily="50" charset="-128"/>
              </a:rPr>
              <a:t>の作成・公表</a:t>
            </a:r>
            <a:endParaRPr lang="en-US" altLang="zh-TW" sz="1400" b="1" dirty="0">
              <a:solidFill>
                <a:schemeClr val="tx1"/>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378250" y="4731692"/>
            <a:ext cx="8985352" cy="738664"/>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・市町村における取組好事例の横展開を図るため、子どもの貧困対策緊急対策事業費補助金を活用した事業を含む</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取組事例集を作成・公表。</a:t>
            </a:r>
          </a:p>
          <a:p>
            <a:endParaRPr lang="en-US" altLang="ja-JP" sz="14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399523" y="231819"/>
            <a:ext cx="228620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４．主な改革取組 </a:t>
            </a:r>
          </a:p>
        </p:txBody>
      </p:sp>
      <p:sp>
        <p:nvSpPr>
          <p:cNvPr id="1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193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71825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246783" y="303686"/>
            <a:ext cx="5626761"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latin typeface="Meiryo UI" panose="020B0604030504040204" pitchFamily="50" charset="-128"/>
                <a:ea typeface="Meiryo UI" panose="020B0604030504040204" pitchFamily="50" charset="-128"/>
              </a:rPr>
              <a:t>（１）子どもの貧困対策（大阪府）</a:t>
            </a:r>
          </a:p>
        </p:txBody>
      </p:sp>
      <p:cxnSp>
        <p:nvCxnSpPr>
          <p:cNvPr id="6" name="直線コネクタ 5"/>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286335" y="811751"/>
            <a:ext cx="8747904" cy="319467"/>
          </a:xfrm>
          <a:prstGeom prst="roundRect">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Meiryo UI" panose="020B0604030504040204" pitchFamily="50" charset="-128"/>
                <a:ea typeface="Meiryo UI" panose="020B0604030504040204" pitchFamily="50" charset="-128"/>
              </a:rPr>
              <a:t>子どもの未来応援ネットワークモデル事業</a:t>
            </a:r>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門真市への委託</a:t>
            </a:r>
            <a:r>
              <a:rPr kumimoji="1"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a:t>
            </a:r>
            <a:r>
              <a:rPr lang="en-US" altLang="ja-JP" sz="1400" b="1" dirty="0">
                <a:solidFill>
                  <a:schemeClr val="tx1"/>
                </a:solidFill>
                <a:latin typeface="Meiryo UI" panose="020B0604030504040204" pitchFamily="50" charset="-128"/>
                <a:ea typeface="Meiryo UI" panose="020B0604030504040204" pitchFamily="50" charset="-128"/>
              </a:rPr>
              <a:t>2018</a:t>
            </a:r>
            <a:r>
              <a:rPr lang="ja-JP" altLang="en-US" sz="1400" b="1" dirty="0">
                <a:solidFill>
                  <a:schemeClr val="tx1"/>
                </a:solidFill>
                <a:latin typeface="Meiryo UI" panose="020B0604030504040204" pitchFamily="50" charset="-128"/>
                <a:ea typeface="Meiryo UI" panose="020B0604030504040204" pitchFamily="50" charset="-128"/>
              </a:rPr>
              <a:t>年度実績額：</a:t>
            </a:r>
            <a:r>
              <a:rPr lang="en-US" altLang="ja-JP" sz="1400" b="1" dirty="0">
                <a:solidFill>
                  <a:schemeClr val="tx1"/>
                </a:solidFill>
                <a:latin typeface="Meiryo UI" panose="020B0604030504040204" pitchFamily="50" charset="-128"/>
                <a:ea typeface="Meiryo UI" panose="020B0604030504040204" pitchFamily="50" charset="-128"/>
              </a:rPr>
              <a:t>6,567</a:t>
            </a:r>
            <a:r>
              <a:rPr lang="ja-JP" altLang="en-US" sz="1400" b="1" dirty="0">
                <a:solidFill>
                  <a:schemeClr val="tx1"/>
                </a:solidFill>
                <a:latin typeface="Meiryo UI" panose="020B0604030504040204" pitchFamily="50" charset="-128"/>
                <a:ea typeface="Meiryo UI" panose="020B0604030504040204" pitchFamily="50" charset="-128"/>
              </a:rPr>
              <a:t>千円）</a:t>
            </a:r>
          </a:p>
        </p:txBody>
      </p:sp>
      <p:sp>
        <p:nvSpPr>
          <p:cNvPr id="8" name="正方形/長方形 7"/>
          <p:cNvSpPr/>
          <p:nvPr/>
        </p:nvSpPr>
        <p:spPr>
          <a:xfrm>
            <a:off x="286334" y="1206239"/>
            <a:ext cx="8758812" cy="1815882"/>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・地域の方々の協力を得て、課題を抱えた子どもや保護者を早い段階で発見し、支援につなぎ見守るシステムをモデル的に構築。</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■事業費：</a:t>
            </a:r>
            <a:r>
              <a:rPr lang="en-US" altLang="ja-JP" sz="1400" dirty="0">
                <a:latin typeface="Meiryo UI" panose="020B0604030504040204" pitchFamily="50" charset="-128"/>
                <a:ea typeface="Meiryo UI" panose="020B0604030504040204" pitchFamily="50" charset="-128"/>
              </a:rPr>
              <a:t>2017</a:t>
            </a:r>
            <a:r>
              <a:rPr lang="ja-JP" altLang="en-US" sz="1400" dirty="0">
                <a:latin typeface="Meiryo UI" panose="020B0604030504040204" pitchFamily="50" charset="-128"/>
                <a:ea typeface="Meiryo UI" panose="020B0604030504040204" pitchFamily="50" charset="-128"/>
              </a:rPr>
              <a:t>年度実績額　</a:t>
            </a:r>
            <a:r>
              <a:rPr lang="en-US" altLang="ja-JP" sz="1400" dirty="0">
                <a:latin typeface="Meiryo UI" panose="020B0604030504040204" pitchFamily="50" charset="-128"/>
                <a:ea typeface="Meiryo UI" panose="020B0604030504040204" pitchFamily="50" charset="-128"/>
              </a:rPr>
              <a:t>11,415</a:t>
            </a:r>
            <a:r>
              <a:rPr lang="ja-JP" altLang="en-US" sz="1400" dirty="0">
                <a:latin typeface="Meiryo UI" panose="020B0604030504040204" pitchFamily="50" charset="-128"/>
                <a:ea typeface="Meiryo UI" panose="020B0604030504040204" pitchFamily="50" charset="-128"/>
              </a:rPr>
              <a:t>千円　　 </a:t>
            </a:r>
            <a:r>
              <a:rPr lang="en-US" altLang="ja-JP" sz="1400" dirty="0">
                <a:latin typeface="Meiryo UI" panose="020B0604030504040204" pitchFamily="50" charset="-128"/>
                <a:ea typeface="Meiryo UI" panose="020B0604030504040204" pitchFamily="50" charset="-128"/>
              </a:rPr>
              <a:t>2018</a:t>
            </a:r>
            <a:r>
              <a:rPr lang="ja-JP" altLang="en-US" sz="1400" dirty="0">
                <a:latin typeface="Meiryo UI" panose="020B0604030504040204" pitchFamily="50" charset="-128"/>
                <a:ea typeface="Meiryo UI" panose="020B0604030504040204" pitchFamily="50" charset="-128"/>
              </a:rPr>
              <a:t>年度実績額　</a:t>
            </a:r>
            <a:r>
              <a:rPr lang="en-US" altLang="ja-JP" sz="1400" dirty="0">
                <a:latin typeface="Meiryo UI" panose="020B0604030504040204" pitchFamily="50" charset="-128"/>
                <a:ea typeface="Meiryo UI" panose="020B0604030504040204" pitchFamily="50" charset="-128"/>
              </a:rPr>
              <a:t>6,567</a:t>
            </a:r>
            <a:r>
              <a:rPr lang="ja-JP" altLang="en-US" sz="1400" dirty="0">
                <a:latin typeface="Meiryo UI" panose="020B0604030504040204" pitchFamily="50" charset="-128"/>
                <a:ea typeface="Meiryo UI" panose="020B0604030504040204" pitchFamily="50" charset="-128"/>
              </a:rPr>
              <a:t>千円</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■事業期間：</a:t>
            </a:r>
            <a:r>
              <a:rPr lang="en-US" altLang="ja-JP" sz="1400" dirty="0">
                <a:latin typeface="Meiryo UI" panose="020B0604030504040204" pitchFamily="50" charset="-128"/>
                <a:ea typeface="Meiryo UI" panose="020B0604030504040204" pitchFamily="50" charset="-128"/>
              </a:rPr>
              <a:t>2017</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2018</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rPr>
              <a:t>月</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■活動実績：・コーディネーター</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名、推進員</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名（６中学校区</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名）を配置</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・応援団員数（地域人材）</a:t>
            </a:r>
            <a:r>
              <a:rPr lang="en-US" altLang="ja-JP" sz="1400" dirty="0">
                <a:latin typeface="Meiryo UI" panose="020B0604030504040204" pitchFamily="50" charset="-128"/>
                <a:ea typeface="Meiryo UI" panose="020B0604030504040204" pitchFamily="50" charset="-128"/>
              </a:rPr>
              <a:t>1,038</a:t>
            </a:r>
            <a:r>
              <a:rPr lang="ja-JP" altLang="en-US" sz="1400" dirty="0">
                <a:latin typeface="Meiryo UI" panose="020B0604030504040204" pitchFamily="50" charset="-128"/>
                <a:ea typeface="Meiryo UI" panose="020B0604030504040204" pitchFamily="50" charset="-128"/>
              </a:rPr>
              <a:t>名（</a:t>
            </a:r>
            <a:r>
              <a:rPr lang="en-US" altLang="ja-JP" sz="1400" dirty="0">
                <a:latin typeface="Meiryo UI" panose="020B0604030504040204" pitchFamily="50" charset="-128"/>
                <a:ea typeface="Meiryo UI" panose="020B0604030504040204" pitchFamily="50" charset="-128"/>
              </a:rPr>
              <a:t>2018</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rPr>
              <a:t>月末現在）</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ヤマト運輸、門真市清掃協議会、ヤクルト等の団体とも連携</a:t>
            </a:r>
            <a:r>
              <a:rPr lang="en-US" altLang="ja-JP" sz="1400" dirty="0">
                <a:latin typeface="Meiryo UI" panose="020B0604030504040204" pitchFamily="50" charset="-128"/>
                <a:ea typeface="Meiryo UI" panose="020B0604030504040204" pitchFamily="50" charset="-128"/>
              </a:rPr>
              <a:t>)</a:t>
            </a:r>
          </a:p>
        </p:txBody>
      </p:sp>
      <p:sp>
        <p:nvSpPr>
          <p:cNvPr id="12" name="正方形/長方形 11"/>
          <p:cNvSpPr/>
          <p:nvPr/>
        </p:nvSpPr>
        <p:spPr>
          <a:xfrm>
            <a:off x="710312" y="5908203"/>
            <a:ext cx="7706924" cy="70509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➡７</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２件のケースについて、地域の方等からの連絡をきっかけに対応を検討し、見守りや支援へのつなぎを行った。</a:t>
            </a:r>
          </a:p>
        </p:txBody>
      </p:sp>
      <p:grpSp>
        <p:nvGrpSpPr>
          <p:cNvPr id="34" name="グループ化 33"/>
          <p:cNvGrpSpPr/>
          <p:nvPr/>
        </p:nvGrpSpPr>
        <p:grpSpPr>
          <a:xfrm>
            <a:off x="1249711" y="2932232"/>
            <a:ext cx="6644580" cy="2909524"/>
            <a:chOff x="107504" y="1586409"/>
            <a:chExt cx="8938465" cy="3913969"/>
          </a:xfrm>
        </p:grpSpPr>
        <p:grpSp>
          <p:nvGrpSpPr>
            <p:cNvPr id="35" name="グループ化 34"/>
            <p:cNvGrpSpPr/>
            <p:nvPr/>
          </p:nvGrpSpPr>
          <p:grpSpPr>
            <a:xfrm>
              <a:off x="107504" y="1586409"/>
              <a:ext cx="8938465" cy="3913969"/>
              <a:chOff x="86034" y="5769267"/>
              <a:chExt cx="6703849" cy="3288986"/>
            </a:xfrm>
          </p:grpSpPr>
          <p:sp>
            <p:nvSpPr>
              <p:cNvPr id="46" name="角丸四角形 45"/>
              <p:cNvSpPr/>
              <p:nvPr/>
            </p:nvSpPr>
            <p:spPr>
              <a:xfrm>
                <a:off x="86034" y="5769267"/>
                <a:ext cx="6703849" cy="3288986"/>
              </a:xfrm>
              <a:prstGeom prst="roundRect">
                <a:avLst>
                  <a:gd name="adj" fmla="val 5942"/>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900" b="1" dirty="0">
                  <a:solidFill>
                    <a:schemeClr val="tx1"/>
                  </a:solidFill>
                </a:endParaRPr>
              </a:p>
            </p:txBody>
          </p:sp>
          <p:sp>
            <p:nvSpPr>
              <p:cNvPr id="47" name="正方形/長方形 46"/>
              <p:cNvSpPr/>
              <p:nvPr/>
            </p:nvSpPr>
            <p:spPr>
              <a:xfrm>
                <a:off x="158574" y="6110518"/>
                <a:ext cx="1599674" cy="2764621"/>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900" dirty="0"/>
              </a:p>
              <a:p>
                <a:pPr algn="ctr"/>
                <a:endParaRPr lang="en-US" altLang="ja-JP" sz="900" dirty="0"/>
              </a:p>
              <a:p>
                <a:pPr algn="ctr"/>
                <a:endParaRPr kumimoji="1" lang="en-US" altLang="ja-JP" sz="900" dirty="0"/>
              </a:p>
              <a:p>
                <a:pPr algn="ctr"/>
                <a:endParaRPr lang="en-US" altLang="ja-JP" sz="900" dirty="0"/>
              </a:p>
              <a:p>
                <a:pPr algn="ctr"/>
                <a:endParaRPr kumimoji="1" lang="en-US" altLang="ja-JP" sz="900" dirty="0"/>
              </a:p>
              <a:p>
                <a:pPr algn="ctr"/>
                <a:endParaRPr lang="en-US" altLang="ja-JP" sz="900" dirty="0"/>
              </a:p>
              <a:p>
                <a:pPr algn="ctr"/>
                <a:endParaRPr kumimoji="1" lang="en-US" altLang="ja-JP" sz="900" dirty="0"/>
              </a:p>
              <a:p>
                <a:pPr algn="ctr"/>
                <a:endParaRPr kumimoji="1" lang="ja-JP" altLang="en-US" sz="900" dirty="0"/>
              </a:p>
            </p:txBody>
          </p:sp>
          <p:sp>
            <p:nvSpPr>
              <p:cNvPr id="48" name="角丸四角形 47"/>
              <p:cNvSpPr/>
              <p:nvPr/>
            </p:nvSpPr>
            <p:spPr>
              <a:xfrm>
                <a:off x="199364" y="6677430"/>
                <a:ext cx="1502776" cy="483561"/>
              </a:xfrm>
              <a:prstGeom prst="roundRect">
                <a:avLst/>
              </a:prstGeom>
              <a:ln w="12700"/>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900" b="1" dirty="0">
                    <a:latin typeface="+mn-ea"/>
                  </a:rPr>
                  <a:t>教育・保育関連施設等</a:t>
                </a:r>
              </a:p>
            </p:txBody>
          </p:sp>
          <p:sp>
            <p:nvSpPr>
              <p:cNvPr id="49" name="正方形/長方形 48"/>
              <p:cNvSpPr/>
              <p:nvPr/>
            </p:nvSpPr>
            <p:spPr>
              <a:xfrm>
                <a:off x="199365" y="7728779"/>
                <a:ext cx="1524837" cy="1065975"/>
              </a:xfrm>
              <a:prstGeom prst="rect">
                <a:avLst/>
              </a:prstGeom>
              <a:ln w="12700"/>
            </p:spPr>
            <p:style>
              <a:lnRef idx="2">
                <a:schemeClr val="accent1"/>
              </a:lnRef>
              <a:fillRef idx="1">
                <a:schemeClr val="lt1"/>
              </a:fillRef>
              <a:effectRef idx="0">
                <a:schemeClr val="accent1"/>
              </a:effectRef>
              <a:fontRef idx="minor">
                <a:schemeClr val="dk1"/>
              </a:fontRef>
            </p:style>
            <p:txBody>
              <a:bodyPr rtlCol="0" anchor="t"/>
              <a:lstStyle/>
              <a:p>
                <a:r>
                  <a:rPr lang="ja-JP" altLang="en-US" sz="900" b="1" dirty="0">
                    <a:latin typeface="+mj-ea"/>
                    <a:ea typeface="+mj-ea"/>
                  </a:rPr>
                  <a:t>・市民の方々が、各地域の子どもたちを見守る</a:t>
                </a:r>
                <a:endParaRPr lang="en-US" altLang="ja-JP" sz="900" b="1" dirty="0">
                  <a:latin typeface="+mj-ea"/>
                  <a:ea typeface="+mj-ea"/>
                </a:endParaRPr>
              </a:p>
              <a:p>
                <a:endParaRPr lang="en-US" altLang="ja-JP" sz="900" b="1" dirty="0">
                  <a:latin typeface="+mj-ea"/>
                  <a:ea typeface="+mj-ea"/>
                </a:endParaRPr>
              </a:p>
              <a:p>
                <a:r>
                  <a:rPr lang="ja-JP" altLang="en-US" sz="900" b="1" dirty="0">
                    <a:latin typeface="+mj-ea"/>
                    <a:ea typeface="+mj-ea"/>
                  </a:rPr>
                  <a:t>・見守りの中で、軽微な異変に気づいたときに「子どもの未来応援推進員」に連絡</a:t>
                </a:r>
                <a:endParaRPr lang="en-US" altLang="ja-JP" sz="900" b="1" dirty="0">
                  <a:latin typeface="+mj-ea"/>
                  <a:ea typeface="+mj-ea"/>
                </a:endParaRPr>
              </a:p>
            </p:txBody>
          </p:sp>
          <p:sp>
            <p:nvSpPr>
              <p:cNvPr id="50" name="正方形/長方形 49"/>
              <p:cNvSpPr/>
              <p:nvPr/>
            </p:nvSpPr>
            <p:spPr>
              <a:xfrm>
                <a:off x="2518292" y="6110518"/>
                <a:ext cx="1780210" cy="2764618"/>
              </a:xfrm>
              <a:prstGeom prst="rect">
                <a:avLst/>
              </a:prstGeom>
              <a:ln w="12700"/>
            </p:spPr>
            <p:style>
              <a:lnRef idx="2">
                <a:schemeClr val="dk1"/>
              </a:lnRef>
              <a:fillRef idx="1">
                <a:schemeClr val="lt1"/>
              </a:fillRef>
              <a:effectRef idx="0">
                <a:schemeClr val="dk1"/>
              </a:effectRef>
              <a:fontRef idx="minor">
                <a:schemeClr val="dk1"/>
              </a:fontRef>
            </p:style>
            <p:txBody>
              <a:bodyPr rtlCol="0" anchor="t"/>
              <a:lstStyle/>
              <a:p>
                <a:endParaRPr lang="en-US" altLang="ja-JP" sz="900" dirty="0"/>
              </a:p>
              <a:p>
                <a:endParaRPr lang="en-US" altLang="ja-JP" sz="900" dirty="0"/>
              </a:p>
              <a:p>
                <a:endParaRPr lang="en-US" altLang="ja-JP" sz="900" dirty="0"/>
              </a:p>
              <a:p>
                <a:endParaRPr lang="en-US" altLang="ja-JP" sz="900" dirty="0"/>
              </a:p>
              <a:p>
                <a:endParaRPr lang="en-US" altLang="ja-JP" sz="900" dirty="0"/>
              </a:p>
              <a:p>
                <a:endParaRPr lang="en-US" altLang="ja-JP" sz="900" dirty="0"/>
              </a:p>
              <a:p>
                <a:endParaRPr lang="en-US" altLang="ja-JP" sz="900" dirty="0"/>
              </a:p>
              <a:p>
                <a:endParaRPr lang="en-US" altLang="ja-JP" sz="900" dirty="0"/>
              </a:p>
              <a:p>
                <a:endParaRPr lang="en-US" altLang="ja-JP" sz="900" dirty="0"/>
              </a:p>
              <a:p>
                <a:endParaRPr lang="en-US" altLang="ja-JP" sz="900" dirty="0"/>
              </a:p>
              <a:p>
                <a:endParaRPr lang="en-US" altLang="ja-JP" sz="900" dirty="0"/>
              </a:p>
              <a:p>
                <a:endParaRPr lang="en-US" altLang="ja-JP" sz="900" dirty="0"/>
              </a:p>
            </p:txBody>
          </p:sp>
          <p:sp>
            <p:nvSpPr>
              <p:cNvPr id="51" name="角丸四角形 50"/>
              <p:cNvSpPr/>
              <p:nvPr/>
            </p:nvSpPr>
            <p:spPr>
              <a:xfrm>
                <a:off x="2623827" y="6903206"/>
                <a:ext cx="1525168" cy="1497844"/>
              </a:xfrm>
              <a:prstGeom prst="round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900" dirty="0"/>
              </a:p>
            </p:txBody>
          </p:sp>
          <p:sp>
            <p:nvSpPr>
              <p:cNvPr id="52" name="角丸四角形 51"/>
              <p:cNvSpPr/>
              <p:nvPr/>
            </p:nvSpPr>
            <p:spPr>
              <a:xfrm>
                <a:off x="2570310" y="6269353"/>
                <a:ext cx="1656724" cy="208600"/>
              </a:xfrm>
              <a:prstGeom prst="roundRect">
                <a:avLst/>
              </a:prstGeom>
              <a:solidFill>
                <a:schemeClr val="accent3">
                  <a:lumMod val="40000"/>
                  <a:lumOff val="60000"/>
                </a:schemeClr>
              </a:solidFill>
              <a:ln w="12700">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900" b="1" dirty="0">
                    <a:solidFill>
                      <a:schemeClr val="tx1"/>
                    </a:solidFill>
                  </a:rPr>
                  <a:t>関係者会議</a:t>
                </a:r>
                <a:endParaRPr lang="en-US" altLang="ja-JP" sz="900" b="1" dirty="0">
                  <a:solidFill>
                    <a:schemeClr val="tx1"/>
                  </a:solidFill>
                </a:endParaRPr>
              </a:p>
            </p:txBody>
          </p:sp>
          <p:sp>
            <p:nvSpPr>
              <p:cNvPr id="53" name="正方形/長方形 52"/>
              <p:cNvSpPr/>
              <p:nvPr/>
            </p:nvSpPr>
            <p:spPr>
              <a:xfrm>
                <a:off x="4929677" y="6110518"/>
                <a:ext cx="1806200" cy="2764619"/>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900" dirty="0"/>
              </a:p>
            </p:txBody>
          </p:sp>
          <p:sp>
            <p:nvSpPr>
              <p:cNvPr id="54" name="角丸四角形 53"/>
              <p:cNvSpPr/>
              <p:nvPr/>
            </p:nvSpPr>
            <p:spPr>
              <a:xfrm>
                <a:off x="4966134" y="6247733"/>
                <a:ext cx="1753630" cy="208600"/>
              </a:xfrm>
              <a:prstGeom prst="roundRect">
                <a:avLst/>
              </a:prstGeom>
              <a:solidFill>
                <a:schemeClr val="accent3">
                  <a:lumMod val="40000"/>
                  <a:lumOff val="60000"/>
                </a:schemeClr>
              </a:solidFill>
              <a:ln w="12700">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900" b="1" dirty="0">
                    <a:solidFill>
                      <a:schemeClr val="tx1"/>
                    </a:solidFill>
                  </a:rPr>
                  <a:t>既存の会議・支援体制・事業</a:t>
                </a:r>
                <a:endParaRPr lang="en-US" altLang="ja-JP" sz="900" b="1" dirty="0">
                  <a:solidFill>
                    <a:schemeClr val="tx1"/>
                  </a:solidFill>
                </a:endParaRPr>
              </a:p>
            </p:txBody>
          </p:sp>
          <p:sp>
            <p:nvSpPr>
              <p:cNvPr id="55" name="角丸四角形 54"/>
              <p:cNvSpPr/>
              <p:nvPr/>
            </p:nvSpPr>
            <p:spPr>
              <a:xfrm>
                <a:off x="2782010" y="6946287"/>
                <a:ext cx="1168944" cy="169986"/>
              </a:xfrm>
              <a:prstGeom prst="round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lnSpc>
                    <a:spcPts val="700"/>
                  </a:lnSpc>
                </a:pPr>
                <a:r>
                  <a:rPr kumimoji="1" lang="ja-JP" altLang="en-US" sz="900" b="1" dirty="0">
                    <a:latin typeface="+mj-ea"/>
                    <a:ea typeface="+mj-ea"/>
                  </a:rPr>
                  <a:t>応援チーム</a:t>
                </a:r>
                <a:endParaRPr kumimoji="1" lang="en-US" altLang="ja-JP" sz="900" b="1" dirty="0">
                  <a:latin typeface="+mj-ea"/>
                  <a:ea typeface="+mj-ea"/>
                </a:endParaRPr>
              </a:p>
            </p:txBody>
          </p:sp>
          <p:sp>
            <p:nvSpPr>
              <p:cNvPr id="56" name="円/楕円 140"/>
              <p:cNvSpPr/>
              <p:nvPr/>
            </p:nvSpPr>
            <p:spPr>
              <a:xfrm>
                <a:off x="3021012" y="7133073"/>
                <a:ext cx="690939" cy="216000"/>
              </a:xfrm>
              <a:prstGeom prst="ellipse">
                <a:avLst/>
              </a:prstGeom>
              <a:ln w="12700"/>
            </p:spPr>
            <p:style>
              <a:lnRef idx="2">
                <a:schemeClr val="accent6"/>
              </a:lnRef>
              <a:fillRef idx="1">
                <a:schemeClr val="lt1"/>
              </a:fillRef>
              <a:effectRef idx="0">
                <a:schemeClr val="accent6"/>
              </a:effectRef>
              <a:fontRef idx="minor">
                <a:schemeClr val="dk1"/>
              </a:fontRef>
            </p:style>
            <p:txBody>
              <a:bodyPr vert="horz" rtlCol="0" anchor="ctr"/>
              <a:lstStyle/>
              <a:p>
                <a:pPr algn="ctr"/>
                <a:r>
                  <a:rPr kumimoji="1" lang="ja-JP" altLang="en-US" sz="900" b="1" dirty="0"/>
                  <a:t>ＳＳＷ</a:t>
                </a:r>
              </a:p>
            </p:txBody>
          </p:sp>
          <p:sp>
            <p:nvSpPr>
              <p:cNvPr id="57" name="角丸四角形 56"/>
              <p:cNvSpPr/>
              <p:nvPr/>
            </p:nvSpPr>
            <p:spPr>
              <a:xfrm>
                <a:off x="205746" y="7375456"/>
                <a:ext cx="1502777" cy="35332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900" b="1" dirty="0">
                    <a:latin typeface="+mn-ea"/>
                  </a:rPr>
                  <a:t>子どもの未来応援団員</a:t>
                </a:r>
                <a:endParaRPr kumimoji="1" lang="en-US" altLang="ja-JP" sz="900" b="1" dirty="0">
                  <a:latin typeface="+mn-ea"/>
                </a:endParaRPr>
              </a:p>
              <a:p>
                <a:pPr algn="ctr"/>
                <a:r>
                  <a:rPr kumimoji="1" lang="ja-JP" altLang="en-US" sz="900" b="1" dirty="0">
                    <a:latin typeface="+mn-ea"/>
                  </a:rPr>
                  <a:t>（ボランティア）</a:t>
                </a:r>
              </a:p>
            </p:txBody>
          </p:sp>
          <p:sp>
            <p:nvSpPr>
              <p:cNvPr id="58" name="円/楕円 142"/>
              <p:cNvSpPr/>
              <p:nvPr/>
            </p:nvSpPr>
            <p:spPr>
              <a:xfrm>
                <a:off x="2872100" y="6590808"/>
                <a:ext cx="917598" cy="286261"/>
              </a:xfrm>
              <a:prstGeom prst="ellipse">
                <a:avLst/>
              </a:prstGeom>
              <a:ln w="12700"/>
            </p:spPr>
            <p:style>
              <a:lnRef idx="2">
                <a:schemeClr val="accent6"/>
              </a:lnRef>
              <a:fillRef idx="1">
                <a:schemeClr val="lt1"/>
              </a:fillRef>
              <a:effectRef idx="0">
                <a:schemeClr val="accent6"/>
              </a:effectRef>
              <a:fontRef idx="minor">
                <a:schemeClr val="dk1"/>
              </a:fontRef>
            </p:style>
            <p:txBody>
              <a:bodyPr vert="horz" rtlCol="0" anchor="ctr"/>
              <a:lstStyle/>
              <a:p>
                <a:pPr algn="ctr"/>
                <a:r>
                  <a:rPr kumimoji="1" lang="ja-JP" altLang="en-US" sz="900" b="1" dirty="0">
                    <a:latin typeface="+mj-ea"/>
                    <a:ea typeface="+mj-ea"/>
                  </a:rPr>
                  <a:t>学識</a:t>
                </a:r>
                <a:endParaRPr kumimoji="1" lang="en-US" altLang="ja-JP" sz="900" b="1" dirty="0">
                  <a:latin typeface="+mj-ea"/>
                  <a:ea typeface="+mj-ea"/>
                </a:endParaRPr>
              </a:p>
              <a:p>
                <a:pPr algn="ctr"/>
                <a:r>
                  <a:rPr lang="ja-JP" altLang="en-US" sz="900" b="1" dirty="0">
                    <a:latin typeface="+mj-ea"/>
                    <a:ea typeface="+mj-ea"/>
                  </a:rPr>
                  <a:t>経験者</a:t>
                </a:r>
                <a:endParaRPr kumimoji="1" lang="ja-JP" altLang="en-US" sz="900" b="1" dirty="0">
                  <a:latin typeface="+mj-ea"/>
                  <a:ea typeface="+mj-ea"/>
                </a:endParaRPr>
              </a:p>
            </p:txBody>
          </p:sp>
          <p:sp>
            <p:nvSpPr>
              <p:cNvPr id="59" name="角丸四角形 58"/>
              <p:cNvSpPr/>
              <p:nvPr/>
            </p:nvSpPr>
            <p:spPr>
              <a:xfrm>
                <a:off x="4962049" y="6921090"/>
                <a:ext cx="845395" cy="345577"/>
              </a:xfrm>
              <a:prstGeom prst="roundRect">
                <a:avLst/>
              </a:prstGeom>
              <a:ln w="3175"/>
            </p:spPr>
            <p:style>
              <a:lnRef idx="2">
                <a:schemeClr val="accent6"/>
              </a:lnRef>
              <a:fillRef idx="1">
                <a:schemeClr val="lt1"/>
              </a:fillRef>
              <a:effectRef idx="0">
                <a:schemeClr val="accent6"/>
              </a:effectRef>
              <a:fontRef idx="minor">
                <a:schemeClr val="dk1"/>
              </a:fontRef>
            </p:style>
            <p:txBody>
              <a:bodyPr vert="horz" rtlCol="0" anchor="ctr"/>
              <a:lstStyle/>
              <a:p>
                <a:pPr algn="ctr"/>
                <a:r>
                  <a:rPr kumimoji="1" lang="ja-JP" altLang="en-US" sz="800" b="1" dirty="0">
                    <a:latin typeface="+mn-ea"/>
                  </a:rPr>
                  <a:t>ひとり親家庭等相談事業</a:t>
                </a:r>
              </a:p>
            </p:txBody>
          </p:sp>
          <p:sp>
            <p:nvSpPr>
              <p:cNvPr id="60" name="角丸四角形 59"/>
              <p:cNvSpPr/>
              <p:nvPr/>
            </p:nvSpPr>
            <p:spPr>
              <a:xfrm>
                <a:off x="5851839" y="6523194"/>
                <a:ext cx="845395" cy="345577"/>
              </a:xfrm>
              <a:prstGeom prst="roundRect">
                <a:avLst/>
              </a:prstGeom>
              <a:ln w="3175"/>
            </p:spPr>
            <p:style>
              <a:lnRef idx="2">
                <a:schemeClr val="accent6"/>
              </a:lnRef>
              <a:fillRef idx="1">
                <a:schemeClr val="lt1"/>
              </a:fillRef>
              <a:effectRef idx="0">
                <a:schemeClr val="accent6"/>
              </a:effectRef>
              <a:fontRef idx="minor">
                <a:schemeClr val="dk1"/>
              </a:fontRef>
            </p:style>
            <p:txBody>
              <a:bodyPr vert="horz" rtlCol="0" anchor="ctr"/>
              <a:lstStyle/>
              <a:p>
                <a:pPr algn="ctr"/>
                <a:r>
                  <a:rPr lang="ja-JP" altLang="en-US" sz="800" b="1" dirty="0">
                    <a:latin typeface="+mn-ea"/>
                  </a:rPr>
                  <a:t>子ども悩み</a:t>
                </a:r>
                <a:endParaRPr lang="en-US" altLang="ja-JP" sz="800" b="1" dirty="0">
                  <a:latin typeface="+mn-ea"/>
                </a:endParaRPr>
              </a:p>
              <a:p>
                <a:pPr algn="ctr"/>
                <a:r>
                  <a:rPr lang="ja-JP" altLang="en-US" sz="800" b="1" dirty="0">
                    <a:latin typeface="+mn-ea"/>
                  </a:rPr>
                  <a:t>サポート事業</a:t>
                </a:r>
                <a:endParaRPr kumimoji="1" lang="en-US" altLang="ja-JP" sz="800" b="1" dirty="0">
                  <a:latin typeface="+mn-ea"/>
                </a:endParaRPr>
              </a:p>
            </p:txBody>
          </p:sp>
          <p:sp>
            <p:nvSpPr>
              <p:cNvPr id="61" name="角丸四角形 60"/>
              <p:cNvSpPr/>
              <p:nvPr/>
            </p:nvSpPr>
            <p:spPr>
              <a:xfrm>
                <a:off x="4966134" y="6516844"/>
                <a:ext cx="845395" cy="345578"/>
              </a:xfrm>
              <a:prstGeom prst="roundRect">
                <a:avLst>
                  <a:gd name="adj" fmla="val 7320"/>
                </a:avLst>
              </a:prstGeom>
              <a:ln w="3175"/>
            </p:spPr>
            <p:style>
              <a:lnRef idx="2">
                <a:schemeClr val="accent6"/>
              </a:lnRef>
              <a:fillRef idx="1">
                <a:schemeClr val="lt1"/>
              </a:fillRef>
              <a:effectRef idx="0">
                <a:schemeClr val="accent6"/>
              </a:effectRef>
              <a:fontRef idx="minor">
                <a:schemeClr val="dk1"/>
              </a:fontRef>
            </p:style>
            <p:txBody>
              <a:bodyPr vert="horz" rtlCol="0" anchor="ctr"/>
              <a:lstStyle/>
              <a:p>
                <a:pPr algn="ctr"/>
                <a:r>
                  <a:rPr lang="ja-JP" altLang="en-US" sz="800" b="1" dirty="0">
                    <a:latin typeface="+mn-ea"/>
                  </a:rPr>
                  <a:t>子どもの健全</a:t>
                </a:r>
                <a:endParaRPr lang="en-US" altLang="ja-JP" sz="800" b="1" dirty="0">
                  <a:latin typeface="+mn-ea"/>
                </a:endParaRPr>
              </a:p>
              <a:p>
                <a:pPr algn="ctr"/>
                <a:r>
                  <a:rPr lang="ja-JP" altLang="en-US" sz="800" b="1" dirty="0">
                    <a:latin typeface="+mn-ea"/>
                  </a:rPr>
                  <a:t>育成事業</a:t>
                </a:r>
                <a:endParaRPr kumimoji="1" lang="ja-JP" altLang="en-US" sz="800" b="1" dirty="0">
                  <a:latin typeface="+mn-ea"/>
                </a:endParaRPr>
              </a:p>
            </p:txBody>
          </p:sp>
          <p:sp>
            <p:nvSpPr>
              <p:cNvPr id="62" name="角丸四角形 61"/>
              <p:cNvSpPr/>
              <p:nvPr/>
            </p:nvSpPr>
            <p:spPr>
              <a:xfrm>
                <a:off x="4962049" y="7327079"/>
                <a:ext cx="845395" cy="345577"/>
              </a:xfrm>
              <a:prstGeom prst="roundRect">
                <a:avLst/>
              </a:prstGeom>
              <a:ln w="3175"/>
            </p:spPr>
            <p:style>
              <a:lnRef idx="2">
                <a:schemeClr val="accent6"/>
              </a:lnRef>
              <a:fillRef idx="1">
                <a:schemeClr val="lt1"/>
              </a:fillRef>
              <a:effectRef idx="0">
                <a:schemeClr val="accent6"/>
              </a:effectRef>
              <a:fontRef idx="minor">
                <a:schemeClr val="dk1"/>
              </a:fontRef>
            </p:style>
            <p:txBody>
              <a:bodyPr vert="horz" rtlCol="0" anchor="ctr"/>
              <a:lstStyle/>
              <a:p>
                <a:pPr algn="ctr"/>
                <a:r>
                  <a:rPr lang="en-US" altLang="ja-JP" sz="800" b="1" dirty="0">
                    <a:latin typeface="+mn-ea"/>
                  </a:rPr>
                  <a:t>Kadoma</a:t>
                </a:r>
                <a:r>
                  <a:rPr lang="ja-JP" altLang="en-US" sz="800" b="1" dirty="0">
                    <a:latin typeface="+mn-ea"/>
                  </a:rPr>
                  <a:t>塾</a:t>
                </a:r>
                <a:endParaRPr kumimoji="1" lang="en-US" altLang="ja-JP" sz="800" b="1" dirty="0">
                  <a:latin typeface="+mn-ea"/>
                </a:endParaRPr>
              </a:p>
            </p:txBody>
          </p:sp>
          <p:sp>
            <p:nvSpPr>
              <p:cNvPr id="63" name="正方形/長方形 62"/>
              <p:cNvSpPr/>
              <p:nvPr/>
            </p:nvSpPr>
            <p:spPr>
              <a:xfrm>
                <a:off x="6328542" y="7585594"/>
                <a:ext cx="368692" cy="240640"/>
              </a:xfrm>
              <a:prstGeom prst="rect">
                <a:avLst/>
              </a:prstGeom>
              <a:noFill/>
              <a:ln w="3175">
                <a:noFill/>
              </a:ln>
            </p:spPr>
            <p:style>
              <a:lnRef idx="2">
                <a:schemeClr val="accent5"/>
              </a:lnRef>
              <a:fillRef idx="1">
                <a:schemeClr val="lt1"/>
              </a:fillRef>
              <a:effectRef idx="0">
                <a:schemeClr val="accent5"/>
              </a:effectRef>
              <a:fontRef idx="minor">
                <a:schemeClr val="dk1"/>
              </a:fontRef>
            </p:style>
            <p:txBody>
              <a:bodyPr rtlCol="0" anchor="t"/>
              <a:lstStyle/>
              <a:p>
                <a:pPr algn="ctr"/>
                <a:r>
                  <a:rPr lang="en-US" altLang="ja-JP" sz="900" b="1" dirty="0">
                    <a:latin typeface="+mn-ea"/>
                  </a:rPr>
                  <a:t>etc.</a:t>
                </a:r>
              </a:p>
            </p:txBody>
          </p:sp>
          <p:sp>
            <p:nvSpPr>
              <p:cNvPr id="64" name="角丸四角形 63"/>
              <p:cNvSpPr/>
              <p:nvPr/>
            </p:nvSpPr>
            <p:spPr>
              <a:xfrm>
                <a:off x="5851839" y="7319545"/>
                <a:ext cx="845395" cy="345577"/>
              </a:xfrm>
              <a:prstGeom prst="roundRect">
                <a:avLst/>
              </a:prstGeom>
              <a:ln w="3175"/>
            </p:spPr>
            <p:style>
              <a:lnRef idx="2">
                <a:schemeClr val="accent6"/>
              </a:lnRef>
              <a:fillRef idx="1">
                <a:schemeClr val="lt1"/>
              </a:fillRef>
              <a:effectRef idx="0">
                <a:schemeClr val="accent6"/>
              </a:effectRef>
              <a:fontRef idx="minor">
                <a:schemeClr val="dk1"/>
              </a:fontRef>
            </p:style>
            <p:txBody>
              <a:bodyPr vert="horz" rtlCol="0" anchor="ctr"/>
              <a:lstStyle/>
              <a:p>
                <a:pPr algn="ctr"/>
                <a:r>
                  <a:rPr lang="ja-JP" altLang="en-US" sz="800" b="1" dirty="0">
                    <a:latin typeface="+mn-ea"/>
                  </a:rPr>
                  <a:t>就労支援</a:t>
                </a:r>
                <a:endParaRPr kumimoji="1" lang="en-US" altLang="ja-JP" sz="800" b="1" dirty="0">
                  <a:latin typeface="+mn-ea"/>
                </a:endParaRPr>
              </a:p>
            </p:txBody>
          </p:sp>
          <p:sp>
            <p:nvSpPr>
              <p:cNvPr id="65" name="角丸四角形 64"/>
              <p:cNvSpPr/>
              <p:nvPr/>
            </p:nvSpPr>
            <p:spPr>
              <a:xfrm>
                <a:off x="2959863" y="8439150"/>
                <a:ext cx="742069" cy="410059"/>
              </a:xfrm>
              <a:prstGeom prst="roundRect">
                <a:avLst/>
              </a:prstGeom>
              <a:ln w="19050"/>
            </p:spPr>
            <p:style>
              <a:lnRef idx="2">
                <a:schemeClr val="dk1"/>
              </a:lnRef>
              <a:fillRef idx="1">
                <a:schemeClr val="lt1"/>
              </a:fillRef>
              <a:effectRef idx="0">
                <a:schemeClr val="dk1"/>
              </a:effectRef>
              <a:fontRef idx="minor">
                <a:schemeClr val="dk1"/>
              </a:fontRef>
            </p:style>
            <p:txBody>
              <a:bodyPr rtlCol="0" anchor="t"/>
              <a:lstStyle/>
              <a:p>
                <a:pPr algn="ctr"/>
                <a:r>
                  <a:rPr lang="ja-JP" altLang="en-US" sz="900" dirty="0"/>
                  <a:t>市社協</a:t>
                </a:r>
                <a:endParaRPr kumimoji="1" lang="ja-JP" altLang="en-US" sz="900" dirty="0"/>
              </a:p>
            </p:txBody>
          </p:sp>
          <p:sp>
            <p:nvSpPr>
              <p:cNvPr id="66" name="円/楕円 150"/>
              <p:cNvSpPr/>
              <p:nvPr/>
            </p:nvSpPr>
            <p:spPr>
              <a:xfrm>
                <a:off x="3028169" y="8620036"/>
                <a:ext cx="612000" cy="183475"/>
              </a:xfrm>
              <a:prstGeom prst="ellipse">
                <a:avLst/>
              </a:prstGeom>
              <a:ln w="12700"/>
            </p:spPr>
            <p:style>
              <a:lnRef idx="2">
                <a:schemeClr val="accent6"/>
              </a:lnRef>
              <a:fillRef idx="1">
                <a:schemeClr val="lt1"/>
              </a:fillRef>
              <a:effectRef idx="0">
                <a:schemeClr val="accent6"/>
              </a:effectRef>
              <a:fontRef idx="minor">
                <a:schemeClr val="dk1"/>
              </a:fontRef>
            </p:style>
            <p:txBody>
              <a:bodyPr vert="horz" rtlCol="0" anchor="ctr"/>
              <a:lstStyle/>
              <a:p>
                <a:pPr algn="ctr"/>
                <a:r>
                  <a:rPr kumimoji="1" lang="en-US" altLang="ja-JP" sz="900" dirty="0">
                    <a:latin typeface="+mj-ea"/>
                    <a:ea typeface="+mj-ea"/>
                  </a:rPr>
                  <a:t>CSW</a:t>
                </a:r>
                <a:endParaRPr kumimoji="1" lang="ja-JP" altLang="en-US" sz="900" dirty="0">
                  <a:latin typeface="+mj-ea"/>
                  <a:ea typeface="+mj-ea"/>
                </a:endParaRPr>
              </a:p>
            </p:txBody>
          </p:sp>
          <p:sp>
            <p:nvSpPr>
              <p:cNvPr id="67" name="角丸四角形 66"/>
              <p:cNvSpPr/>
              <p:nvPr/>
            </p:nvSpPr>
            <p:spPr>
              <a:xfrm>
                <a:off x="2763668" y="7349073"/>
                <a:ext cx="624626" cy="982385"/>
              </a:xfrm>
              <a:prstGeom prst="roundRect">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800" b="1" dirty="0"/>
                  <a:t>子どもの未来</a:t>
                </a:r>
                <a:endParaRPr kumimoji="1" lang="en-US" altLang="ja-JP" sz="800" b="1" dirty="0"/>
              </a:p>
              <a:p>
                <a:pPr algn="ctr"/>
                <a:r>
                  <a:rPr kumimoji="1" lang="ja-JP" altLang="en-US" sz="800" b="1" dirty="0"/>
                  <a:t>応援推進員</a:t>
                </a:r>
                <a:endParaRPr kumimoji="1" lang="en-US" altLang="ja-JP" sz="800" b="1" dirty="0"/>
              </a:p>
              <a:p>
                <a:pPr algn="ctr"/>
                <a:r>
                  <a:rPr lang="ja-JP" altLang="en-US" sz="800" b="1" dirty="0"/>
                  <a:t>（中学校区２名</a:t>
                </a:r>
                <a:endParaRPr lang="en-US" altLang="ja-JP" sz="800" b="1" dirty="0"/>
              </a:p>
              <a:p>
                <a:pPr algn="ctr"/>
                <a:r>
                  <a:rPr lang="ja-JP" altLang="en-US" sz="800" b="1" dirty="0"/>
                  <a:t>・教員ＯＢ）</a:t>
                </a:r>
                <a:endParaRPr kumimoji="1" lang="ja-JP" altLang="en-US" sz="800" b="1" dirty="0"/>
              </a:p>
            </p:txBody>
          </p:sp>
          <p:sp>
            <p:nvSpPr>
              <p:cNvPr id="68" name="角丸四角形 67"/>
              <p:cNvSpPr/>
              <p:nvPr/>
            </p:nvSpPr>
            <p:spPr>
              <a:xfrm>
                <a:off x="3440535" y="7334265"/>
                <a:ext cx="577973" cy="1004380"/>
              </a:xfrm>
              <a:prstGeom prst="roundRect">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800" b="1" dirty="0"/>
                  <a:t>子どもの未来応援コーディネーター</a:t>
                </a:r>
                <a:endParaRPr kumimoji="1" lang="en-US" altLang="ja-JP" sz="800" b="1" dirty="0"/>
              </a:p>
              <a:p>
                <a:pPr algn="ctr"/>
                <a:r>
                  <a:rPr lang="ja-JP" altLang="en-US" sz="800" b="1" dirty="0"/>
                  <a:t>（１名・校長ＯＢ）</a:t>
                </a:r>
                <a:endParaRPr kumimoji="1" lang="ja-JP" altLang="en-US" sz="800" b="1" dirty="0"/>
              </a:p>
            </p:txBody>
          </p:sp>
          <p:sp>
            <p:nvSpPr>
              <p:cNvPr id="69" name="角丸四角形 68"/>
              <p:cNvSpPr/>
              <p:nvPr/>
            </p:nvSpPr>
            <p:spPr>
              <a:xfrm>
                <a:off x="5851839" y="6919988"/>
                <a:ext cx="845395" cy="345577"/>
              </a:xfrm>
              <a:prstGeom prst="roundRect">
                <a:avLst/>
              </a:prstGeom>
              <a:ln w="3175"/>
            </p:spPr>
            <p:style>
              <a:lnRef idx="2">
                <a:schemeClr val="accent6"/>
              </a:lnRef>
              <a:fillRef idx="1">
                <a:schemeClr val="lt1"/>
              </a:fillRef>
              <a:effectRef idx="0">
                <a:schemeClr val="accent6"/>
              </a:effectRef>
              <a:fontRef idx="minor">
                <a:schemeClr val="dk1"/>
              </a:fontRef>
            </p:style>
            <p:txBody>
              <a:bodyPr vert="horz" rtlCol="0" anchor="ctr"/>
              <a:lstStyle/>
              <a:p>
                <a:pPr algn="ctr"/>
                <a:r>
                  <a:rPr kumimoji="1" lang="ja-JP" altLang="en-US" sz="800" b="1" dirty="0">
                    <a:latin typeface="+mn-ea"/>
                  </a:rPr>
                  <a:t>要保護児童連絡調整会議</a:t>
                </a:r>
              </a:p>
            </p:txBody>
          </p:sp>
        </p:grpSp>
        <p:sp>
          <p:nvSpPr>
            <p:cNvPr id="36" name="ホームベース 35"/>
            <p:cNvSpPr/>
            <p:nvPr/>
          </p:nvSpPr>
          <p:spPr>
            <a:xfrm>
              <a:off x="5988156" y="2505704"/>
              <a:ext cx="384044" cy="105254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37" name="角丸四角形 36"/>
            <p:cNvSpPr/>
            <p:nvPr/>
          </p:nvSpPr>
          <p:spPr>
            <a:xfrm>
              <a:off x="3350515" y="1862159"/>
              <a:ext cx="2373613" cy="274023"/>
            </a:xfrm>
            <a:prstGeom prst="roundRect">
              <a:avLst/>
            </a:prstGeom>
            <a:solidFill>
              <a:schemeClr val="accent5">
                <a:lumMod val="75000"/>
              </a:schemeClr>
            </a:solidFill>
            <a:ln w="12700">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900" b="1" dirty="0">
                  <a:solidFill>
                    <a:schemeClr val="bg1"/>
                  </a:solidFill>
                </a:rPr>
                <a:t>課題抽出・整理</a:t>
              </a:r>
              <a:endParaRPr lang="en-US" altLang="ja-JP" sz="900" b="1" dirty="0">
                <a:solidFill>
                  <a:schemeClr val="bg1"/>
                </a:solidFill>
              </a:endParaRPr>
            </a:p>
          </p:txBody>
        </p:sp>
        <p:sp>
          <p:nvSpPr>
            <p:cNvPr id="38" name="角丸四角形 37"/>
            <p:cNvSpPr/>
            <p:nvPr/>
          </p:nvSpPr>
          <p:spPr>
            <a:xfrm>
              <a:off x="204276" y="1862160"/>
              <a:ext cx="2132900" cy="319362"/>
            </a:xfrm>
            <a:prstGeom prst="roundRect">
              <a:avLst/>
            </a:prstGeom>
            <a:solidFill>
              <a:schemeClr val="accent5">
                <a:lumMod val="75000"/>
              </a:schemeClr>
            </a:solidFill>
            <a:ln w="12700">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900" b="1" dirty="0">
                  <a:solidFill>
                    <a:schemeClr val="bg1"/>
                  </a:solidFill>
                </a:rPr>
                <a:t>子どもの見守り・異変の発見</a:t>
              </a:r>
              <a:endParaRPr lang="en-US" altLang="ja-JP" sz="900" b="1" dirty="0">
                <a:solidFill>
                  <a:schemeClr val="bg1"/>
                </a:solidFill>
              </a:endParaRPr>
            </a:p>
          </p:txBody>
        </p:sp>
        <p:sp>
          <p:nvSpPr>
            <p:cNvPr id="39" name="角丸四角形 38"/>
            <p:cNvSpPr/>
            <p:nvPr/>
          </p:nvSpPr>
          <p:spPr>
            <a:xfrm>
              <a:off x="6626315" y="4293096"/>
              <a:ext cx="2338173" cy="248239"/>
            </a:xfrm>
            <a:prstGeom prst="roundRect">
              <a:avLst/>
            </a:prstGeom>
            <a:solidFill>
              <a:schemeClr val="accent3">
                <a:lumMod val="40000"/>
                <a:lumOff val="60000"/>
              </a:schemeClr>
            </a:solidFill>
            <a:ln w="12700">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800" b="1" dirty="0">
                  <a:solidFill>
                    <a:schemeClr val="tx1"/>
                  </a:solidFill>
                </a:rPr>
                <a:t>ボランティア等の地域の支援活動</a:t>
              </a:r>
              <a:endParaRPr lang="en-US" altLang="ja-JP" sz="800" b="1" dirty="0">
                <a:solidFill>
                  <a:schemeClr val="tx1"/>
                </a:solidFill>
              </a:endParaRPr>
            </a:p>
          </p:txBody>
        </p:sp>
        <p:sp>
          <p:nvSpPr>
            <p:cNvPr id="40" name="角丸四角形 39"/>
            <p:cNvSpPr/>
            <p:nvPr/>
          </p:nvSpPr>
          <p:spPr>
            <a:xfrm>
              <a:off x="6618340" y="4634146"/>
              <a:ext cx="1186386" cy="411245"/>
            </a:xfrm>
            <a:prstGeom prst="roundRect">
              <a:avLst/>
            </a:prstGeom>
            <a:ln w="3175"/>
          </p:spPr>
          <p:style>
            <a:lnRef idx="2">
              <a:schemeClr val="accent6"/>
            </a:lnRef>
            <a:fillRef idx="1">
              <a:schemeClr val="lt1"/>
            </a:fillRef>
            <a:effectRef idx="0">
              <a:schemeClr val="accent6"/>
            </a:effectRef>
            <a:fontRef idx="minor">
              <a:schemeClr val="dk1"/>
            </a:fontRef>
          </p:style>
          <p:txBody>
            <a:bodyPr vert="horz" rtlCol="0" anchor="ctr"/>
            <a:lstStyle/>
            <a:p>
              <a:pPr algn="ctr"/>
              <a:r>
                <a:rPr kumimoji="1" lang="ja-JP" altLang="en-US" sz="800" b="1" dirty="0">
                  <a:latin typeface="+mn-ea"/>
                </a:rPr>
                <a:t>子ども食堂等の居場所づくり</a:t>
              </a:r>
              <a:endParaRPr kumimoji="1" lang="en-US" altLang="ja-JP" sz="800" b="1" dirty="0">
                <a:latin typeface="+mn-ea"/>
              </a:endParaRPr>
            </a:p>
          </p:txBody>
        </p:sp>
        <p:sp>
          <p:nvSpPr>
            <p:cNvPr id="41" name="角丸四角形 40"/>
            <p:cNvSpPr/>
            <p:nvPr/>
          </p:nvSpPr>
          <p:spPr>
            <a:xfrm>
              <a:off x="7804726" y="4634146"/>
              <a:ext cx="1127193" cy="411245"/>
            </a:xfrm>
            <a:prstGeom prst="roundRect">
              <a:avLst/>
            </a:prstGeom>
            <a:ln w="3175"/>
          </p:spPr>
          <p:style>
            <a:lnRef idx="2">
              <a:schemeClr val="accent6"/>
            </a:lnRef>
            <a:fillRef idx="1">
              <a:schemeClr val="lt1"/>
            </a:fillRef>
            <a:effectRef idx="0">
              <a:schemeClr val="accent6"/>
            </a:effectRef>
            <a:fontRef idx="minor">
              <a:schemeClr val="dk1"/>
            </a:fontRef>
          </p:style>
          <p:txBody>
            <a:bodyPr vert="horz" rtlCol="0" anchor="ctr"/>
            <a:lstStyle/>
            <a:p>
              <a:pPr algn="ctr"/>
              <a:r>
                <a:rPr kumimoji="1" lang="ja-JP" altLang="en-US" sz="800" b="1" dirty="0">
                  <a:latin typeface="+mn-ea"/>
                </a:rPr>
                <a:t>無料塾等の</a:t>
              </a:r>
              <a:endParaRPr kumimoji="1" lang="en-US" altLang="ja-JP" sz="800" b="1" dirty="0">
                <a:latin typeface="+mn-ea"/>
              </a:endParaRPr>
            </a:p>
            <a:p>
              <a:pPr algn="ctr"/>
              <a:r>
                <a:rPr kumimoji="1" lang="ja-JP" altLang="en-US" sz="800" b="1" dirty="0">
                  <a:latin typeface="+mn-ea"/>
                </a:rPr>
                <a:t>教育支援活動</a:t>
              </a:r>
              <a:endParaRPr kumimoji="1" lang="en-US" altLang="ja-JP" sz="800" b="1" dirty="0">
                <a:latin typeface="+mn-ea"/>
              </a:endParaRPr>
            </a:p>
          </p:txBody>
        </p:sp>
        <p:sp>
          <p:nvSpPr>
            <p:cNvPr id="42" name="ホームベース 41"/>
            <p:cNvSpPr/>
            <p:nvPr/>
          </p:nvSpPr>
          <p:spPr>
            <a:xfrm>
              <a:off x="6007205" y="3988210"/>
              <a:ext cx="384044" cy="105254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43" name="角丸四角形 42"/>
            <p:cNvSpPr/>
            <p:nvPr/>
          </p:nvSpPr>
          <p:spPr>
            <a:xfrm>
              <a:off x="6544791" y="1842225"/>
              <a:ext cx="2431591" cy="250464"/>
            </a:xfrm>
            <a:prstGeom prst="roundRect">
              <a:avLst/>
            </a:prstGeom>
            <a:solidFill>
              <a:schemeClr val="accent5">
                <a:lumMod val="75000"/>
              </a:schemeClr>
            </a:solidFill>
            <a:ln w="12700">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900" b="1" dirty="0">
                  <a:solidFill>
                    <a:schemeClr val="bg1"/>
                  </a:solidFill>
                </a:rPr>
                <a:t>支援</a:t>
              </a:r>
              <a:endParaRPr lang="en-US" altLang="ja-JP" sz="900" b="1" dirty="0">
                <a:solidFill>
                  <a:schemeClr val="bg1"/>
                </a:solidFill>
              </a:endParaRPr>
            </a:p>
          </p:txBody>
        </p:sp>
        <p:sp>
          <p:nvSpPr>
            <p:cNvPr id="44" name="ホームベース 43"/>
            <p:cNvSpPr/>
            <p:nvPr/>
          </p:nvSpPr>
          <p:spPr>
            <a:xfrm>
              <a:off x="2699792" y="2509158"/>
              <a:ext cx="384044" cy="105254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45" name="ホームベース 44"/>
            <p:cNvSpPr/>
            <p:nvPr/>
          </p:nvSpPr>
          <p:spPr>
            <a:xfrm>
              <a:off x="2718841" y="3991664"/>
              <a:ext cx="384044" cy="105254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grpSp>
      <p:sp>
        <p:nvSpPr>
          <p:cNvPr id="71" name="テキスト ボックス 70"/>
          <p:cNvSpPr txBox="1"/>
          <p:nvPr/>
        </p:nvSpPr>
        <p:spPr>
          <a:xfrm>
            <a:off x="399523" y="231819"/>
            <a:ext cx="228620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４．主な改革取組 </a:t>
            </a:r>
          </a:p>
        </p:txBody>
      </p:sp>
      <p:sp>
        <p:nvSpPr>
          <p:cNvPr id="7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194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1630218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246783" y="303686"/>
            <a:ext cx="5626761"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latin typeface="Meiryo UI" panose="020B0604030504040204" pitchFamily="50" charset="-128"/>
                <a:ea typeface="Meiryo UI" panose="020B0604030504040204" pitchFamily="50" charset="-128"/>
              </a:rPr>
              <a:t>（１）子どもの貧困対策（大阪府）</a:t>
            </a:r>
          </a:p>
        </p:txBody>
      </p:sp>
      <p:cxnSp>
        <p:nvCxnSpPr>
          <p:cNvPr id="6" name="直線コネクタ 5"/>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270457" y="890036"/>
            <a:ext cx="7157219" cy="4232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u="sng" dirty="0">
                <a:solidFill>
                  <a:schemeClr val="tx1"/>
                </a:solidFill>
                <a:latin typeface="Meiryo UI" panose="020B0604030504040204" pitchFamily="50" charset="-128"/>
                <a:ea typeface="Meiryo UI" panose="020B0604030504040204" pitchFamily="50" charset="-128"/>
              </a:rPr>
              <a:t>子ども食堂への支援　新型コロナウイルス感染症対応地方創生臨時交付金活用事業</a:t>
            </a:r>
          </a:p>
        </p:txBody>
      </p:sp>
      <p:sp>
        <p:nvSpPr>
          <p:cNvPr id="71" name="正方形/長方形 70"/>
          <p:cNvSpPr/>
          <p:nvPr/>
        </p:nvSpPr>
        <p:spPr>
          <a:xfrm>
            <a:off x="350701" y="1322770"/>
            <a:ext cx="8758812" cy="523220"/>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　新型コロナウイルス感染症の感染拡大及び物価高騰が続く中、活動を継続する子ども食堂を支援するため、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商品券や食料品を配付する事業を実施。　（参考）府内の子ども食堂数・・・</a:t>
            </a:r>
            <a:r>
              <a:rPr lang="ja-JP" altLang="en-US" sz="1400" b="1" dirty="0">
                <a:latin typeface="Meiryo UI" panose="020B0604030504040204" pitchFamily="50" charset="-128"/>
                <a:ea typeface="Meiryo UI" panose="020B0604030504040204" pitchFamily="50" charset="-128"/>
              </a:rPr>
              <a:t>６１３か所</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2022</a:t>
            </a:r>
            <a:r>
              <a:rPr lang="ja-JP" altLang="en-US" sz="1200" dirty="0">
                <a:latin typeface="Meiryo UI" panose="020B0604030504040204" pitchFamily="50" charset="-128"/>
                <a:ea typeface="Meiryo UI" panose="020B0604030504040204" pitchFamily="50" charset="-128"/>
              </a:rPr>
              <a:t>年６月１日時点）</a:t>
            </a:r>
            <a:endParaRPr lang="en-US" altLang="ja-JP" sz="1200" dirty="0">
              <a:latin typeface="Meiryo UI" panose="020B0604030504040204" pitchFamily="50" charset="-128"/>
              <a:ea typeface="Meiryo UI" panose="020B0604030504040204" pitchFamily="50" charset="-128"/>
            </a:endParaRPr>
          </a:p>
        </p:txBody>
      </p:sp>
      <p:sp>
        <p:nvSpPr>
          <p:cNvPr id="72" name="角丸四角形 71"/>
          <p:cNvSpPr/>
          <p:nvPr/>
        </p:nvSpPr>
        <p:spPr>
          <a:xfrm>
            <a:off x="372525" y="2068597"/>
            <a:ext cx="7157219" cy="423285"/>
          </a:xfrm>
          <a:prstGeom prst="roundRect">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Meiryo UI" panose="020B0604030504040204" pitchFamily="50" charset="-128"/>
                <a:ea typeface="Meiryo UI" panose="020B0604030504040204" pitchFamily="50" charset="-128"/>
              </a:rPr>
              <a:t>子ども食堂における食の支援事業（</a:t>
            </a:r>
            <a:r>
              <a:rPr lang="en-US" altLang="ja-JP" sz="1400" b="1" dirty="0">
                <a:solidFill>
                  <a:schemeClr val="tx1"/>
                </a:solidFill>
                <a:latin typeface="Meiryo UI" panose="020B0604030504040204" pitchFamily="50" charset="-128"/>
                <a:ea typeface="Meiryo UI" panose="020B0604030504040204" pitchFamily="50" charset="-128"/>
              </a:rPr>
              <a:t>2022</a:t>
            </a:r>
            <a:r>
              <a:rPr lang="ja-JP" altLang="en-US" sz="1400" b="1" dirty="0">
                <a:solidFill>
                  <a:schemeClr val="tx1"/>
                </a:solidFill>
                <a:latin typeface="Meiryo UI" panose="020B0604030504040204" pitchFamily="50" charset="-128"/>
                <a:ea typeface="Meiryo UI" panose="020B0604030504040204" pitchFamily="50" charset="-128"/>
              </a:rPr>
              <a:t>年度</a:t>
            </a:r>
            <a:r>
              <a:rPr lang="zh-TW" altLang="en-US" sz="1400" b="1" dirty="0">
                <a:solidFill>
                  <a:schemeClr val="tx1"/>
                </a:solidFill>
                <a:latin typeface="Meiryo UI" panose="020B0604030504040204" pitchFamily="50" charset="-128"/>
                <a:ea typeface="Meiryo UI" panose="020B0604030504040204" pitchFamily="50" charset="-128"/>
              </a:rPr>
              <a:t>予算額：</a:t>
            </a:r>
            <a:r>
              <a:rPr lang="en-US" altLang="zh-TW" sz="1400" b="1" dirty="0">
                <a:solidFill>
                  <a:schemeClr val="tx1"/>
                </a:solidFill>
                <a:latin typeface="Meiryo UI" panose="020B0604030504040204" pitchFamily="50" charset="-128"/>
                <a:ea typeface="Meiryo UI" panose="020B0604030504040204" pitchFamily="50" charset="-128"/>
              </a:rPr>
              <a:t>57,476</a:t>
            </a:r>
            <a:r>
              <a:rPr lang="zh-TW" altLang="en-US" sz="1400" b="1" dirty="0">
                <a:solidFill>
                  <a:schemeClr val="tx1"/>
                </a:solidFill>
                <a:latin typeface="Meiryo UI" panose="020B0604030504040204" pitchFamily="50" charset="-128"/>
                <a:ea typeface="Meiryo UI" panose="020B0604030504040204" pitchFamily="50" charset="-128"/>
              </a:rPr>
              <a:t>千円</a:t>
            </a:r>
            <a:r>
              <a:rPr lang="ja-JP" altLang="en-US" sz="1400" b="1" dirty="0">
                <a:solidFill>
                  <a:schemeClr val="tx1"/>
                </a:solidFill>
                <a:latin typeface="Meiryo UI" panose="020B0604030504040204" pitchFamily="50" charset="-128"/>
                <a:ea typeface="Meiryo UI" panose="020B0604030504040204" pitchFamily="50" charset="-128"/>
              </a:rPr>
              <a:t>）　</a:t>
            </a:r>
          </a:p>
        </p:txBody>
      </p:sp>
      <p:sp>
        <p:nvSpPr>
          <p:cNvPr id="73" name="正方形/長方形 72"/>
          <p:cNvSpPr/>
          <p:nvPr/>
        </p:nvSpPr>
        <p:spPr>
          <a:xfrm>
            <a:off x="372525" y="2491882"/>
            <a:ext cx="8458741" cy="122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ts val="400"/>
              </a:lnSpc>
            </a:pPr>
            <a:r>
              <a:rPr kumimoji="1" lang="ja-JP" altLang="en-US" sz="1600" dirty="0">
                <a:solidFill>
                  <a:schemeClr val="tx1"/>
                </a:solidFill>
                <a:latin typeface="Meiryo UI" panose="020B0604030504040204" pitchFamily="50" charset="-128"/>
                <a:ea typeface="Meiryo UI" panose="020B0604030504040204" pitchFamily="50" charset="-128"/>
              </a:rPr>
              <a:t>○内容：府内の子ども食堂を対象に、おこめ券</a:t>
            </a:r>
            <a:r>
              <a:rPr kumimoji="1" lang="en-US" altLang="ja-JP" sz="1200" dirty="0">
                <a:solidFill>
                  <a:schemeClr val="tx1"/>
                </a:solidFill>
                <a:latin typeface="Meiryo UI" panose="020B0604030504040204" pitchFamily="50" charset="-128"/>
                <a:ea typeface="Meiryo UI" panose="020B0604030504040204" pitchFamily="50" charset="-128"/>
              </a:rPr>
              <a:t>(※1)</a:t>
            </a:r>
            <a:r>
              <a:rPr kumimoji="1" lang="ja-JP" altLang="en-US" sz="1600" dirty="0">
                <a:solidFill>
                  <a:schemeClr val="tx1"/>
                </a:solidFill>
                <a:latin typeface="Meiryo UI" panose="020B0604030504040204" pitchFamily="50" charset="-128"/>
                <a:ea typeface="Meiryo UI" panose="020B0604030504040204" pitchFamily="50" charset="-128"/>
              </a:rPr>
              <a:t>及びお肉のギフト券</a:t>
            </a:r>
            <a:r>
              <a:rPr kumimoji="1" lang="en-US" altLang="ja-JP" sz="1200" dirty="0">
                <a:solidFill>
                  <a:schemeClr val="tx1"/>
                </a:solidFill>
                <a:latin typeface="Meiryo UI" panose="020B0604030504040204" pitchFamily="50" charset="-128"/>
                <a:ea typeface="Meiryo UI" panose="020B0604030504040204" pitchFamily="50" charset="-128"/>
              </a:rPr>
              <a:t>(※2)</a:t>
            </a:r>
            <a:r>
              <a:rPr kumimoji="1" lang="ja-JP" altLang="en-US" sz="1600" dirty="0">
                <a:solidFill>
                  <a:schemeClr val="tx1"/>
                </a:solidFill>
                <a:latin typeface="Meiryo UI" panose="020B0604030504040204" pitchFamily="50" charset="-128"/>
                <a:ea typeface="Meiryo UI" panose="020B0604030504040204" pitchFamily="50" charset="-128"/>
              </a:rPr>
              <a:t>を配付。</a:t>
            </a:r>
            <a:endParaRPr kumimoji="1" lang="en-US" altLang="ja-JP" sz="1600" dirty="0">
              <a:solidFill>
                <a:schemeClr val="tx1"/>
              </a:solidFill>
              <a:latin typeface="Meiryo UI" panose="020B0604030504040204" pitchFamily="50" charset="-128"/>
              <a:ea typeface="Meiryo UI" panose="020B0604030504040204" pitchFamily="50" charset="-128"/>
            </a:endParaRPr>
          </a:p>
          <a:p>
            <a:pPr>
              <a:lnSpc>
                <a:spcPts val="500"/>
              </a:lnSpc>
            </a:pP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※1</a:t>
            </a:r>
            <a:r>
              <a:rPr kumimoji="1" lang="ja-JP" altLang="en-US" sz="1400" dirty="0">
                <a:solidFill>
                  <a:schemeClr val="tx1"/>
                </a:solidFill>
                <a:latin typeface="Meiryo UI" panose="020B0604030504040204" pitchFamily="50" charset="-128"/>
                <a:ea typeface="Meiryo UI" panose="020B0604030504040204" pitchFamily="50" charset="-128"/>
              </a:rPr>
              <a:t>）全国米穀販売事業共済協同組合が発行する米の商品券</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※2</a:t>
            </a:r>
            <a:r>
              <a:rPr kumimoji="1" lang="ja-JP" altLang="en-US" sz="1400" dirty="0">
                <a:solidFill>
                  <a:schemeClr val="tx1"/>
                </a:solidFill>
                <a:latin typeface="Meiryo UI" panose="020B0604030504040204" pitchFamily="50" charset="-128"/>
                <a:ea typeface="Meiryo UI" panose="020B0604030504040204" pitchFamily="50" charset="-128"/>
              </a:rPr>
              <a:t>）全国食肉事業協同組合連合会が発行する肉の商品券</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75" name="角丸四角形 74"/>
          <p:cNvSpPr/>
          <p:nvPr/>
        </p:nvSpPr>
        <p:spPr>
          <a:xfrm>
            <a:off x="315450" y="3613927"/>
            <a:ext cx="7765363" cy="423285"/>
          </a:xfrm>
          <a:prstGeom prst="roundRect">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Meiryo UI" panose="020B0604030504040204" pitchFamily="50" charset="-128"/>
                <a:ea typeface="Meiryo UI" panose="020B0604030504040204" pitchFamily="50" charset="-128"/>
              </a:rPr>
              <a:t>子ども食堂における食の支援事業（第二弾）（</a:t>
            </a:r>
            <a:r>
              <a:rPr lang="en-US" altLang="ja-JP" sz="1400" b="1" dirty="0">
                <a:solidFill>
                  <a:schemeClr val="tx1"/>
                </a:solidFill>
                <a:latin typeface="Meiryo UI" panose="020B0604030504040204" pitchFamily="50" charset="-128"/>
                <a:ea typeface="Meiryo UI" panose="020B0604030504040204" pitchFamily="50" charset="-128"/>
              </a:rPr>
              <a:t>2022</a:t>
            </a:r>
            <a:r>
              <a:rPr lang="ja-JP" altLang="en-US" sz="1400" b="1" dirty="0">
                <a:solidFill>
                  <a:schemeClr val="tx1"/>
                </a:solidFill>
                <a:latin typeface="Meiryo UI" panose="020B0604030504040204" pitchFamily="50" charset="-128"/>
                <a:ea typeface="Meiryo UI" panose="020B0604030504040204" pitchFamily="50" charset="-128"/>
              </a:rPr>
              <a:t>年度</a:t>
            </a:r>
            <a:r>
              <a:rPr lang="zh-TW" altLang="en-US" sz="1400" b="1" dirty="0">
                <a:solidFill>
                  <a:schemeClr val="tx1"/>
                </a:solidFill>
                <a:latin typeface="Meiryo UI" panose="020B0604030504040204" pitchFamily="50" charset="-128"/>
                <a:ea typeface="Meiryo UI" panose="020B0604030504040204" pitchFamily="50" charset="-128"/>
              </a:rPr>
              <a:t>予算額：</a:t>
            </a:r>
            <a:r>
              <a:rPr lang="en-US" altLang="zh-TW" sz="1400" b="1" dirty="0">
                <a:solidFill>
                  <a:schemeClr val="tx1"/>
                </a:solidFill>
                <a:latin typeface="Meiryo UI" panose="020B0604030504040204" pitchFamily="50" charset="-128"/>
                <a:ea typeface="Meiryo UI" panose="020B0604030504040204" pitchFamily="50" charset="-128"/>
              </a:rPr>
              <a:t>228,816</a:t>
            </a:r>
            <a:r>
              <a:rPr lang="zh-TW" altLang="en-US" sz="1400" b="1" dirty="0">
                <a:solidFill>
                  <a:schemeClr val="tx1"/>
                </a:solidFill>
                <a:latin typeface="Meiryo UI" panose="020B0604030504040204" pitchFamily="50" charset="-128"/>
                <a:ea typeface="Meiryo UI" panose="020B0604030504040204" pitchFamily="50" charset="-128"/>
              </a:rPr>
              <a:t>千円</a:t>
            </a:r>
            <a:r>
              <a:rPr lang="ja-JP" altLang="en-US" sz="1400" b="1" dirty="0">
                <a:solidFill>
                  <a:schemeClr val="tx1"/>
                </a:solidFill>
                <a:latin typeface="Meiryo UI" panose="020B0604030504040204" pitchFamily="50" charset="-128"/>
                <a:ea typeface="Meiryo UI" panose="020B0604030504040204" pitchFamily="50" charset="-128"/>
              </a:rPr>
              <a:t>）</a:t>
            </a:r>
            <a:endParaRPr lang="en-US" altLang="zh-TW" sz="1400" b="1" dirty="0">
              <a:solidFill>
                <a:schemeClr val="tx1"/>
              </a:solidFill>
              <a:latin typeface="Meiryo UI" panose="020B0604030504040204" pitchFamily="50" charset="-128"/>
              <a:ea typeface="Meiryo UI" panose="020B0604030504040204" pitchFamily="50" charset="-128"/>
            </a:endParaRPr>
          </a:p>
        </p:txBody>
      </p:sp>
      <p:sp>
        <p:nvSpPr>
          <p:cNvPr id="76" name="正方形/長方形 75"/>
          <p:cNvSpPr/>
          <p:nvPr/>
        </p:nvSpPr>
        <p:spPr>
          <a:xfrm>
            <a:off x="342630" y="4187705"/>
            <a:ext cx="8458741" cy="1638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ts val="400"/>
              </a:lnSpc>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○内容：府内の子ども食堂を対象に、缶詰、レトルト食品等の食品セットを</a:t>
            </a:r>
            <a:r>
              <a:rPr lang="ja-JP" altLang="en-US" sz="1600" dirty="0">
                <a:solidFill>
                  <a:schemeClr val="tx1"/>
                </a:solidFill>
                <a:latin typeface="Meiryo UI" panose="020B0604030504040204" pitchFamily="50" charset="-128"/>
                <a:ea typeface="Meiryo UI" panose="020B0604030504040204" pitchFamily="50" charset="-128"/>
              </a:rPr>
              <a:t>配付。</a:t>
            </a:r>
            <a:r>
              <a:rPr kumimoji="1" lang="ja-JP" altLang="en-US" sz="1200" dirty="0">
                <a:solidFill>
                  <a:schemeClr val="tx1"/>
                </a:solidFill>
                <a:latin typeface="Meiryo UI" panose="020B0604030504040204" pitchFamily="50" charset="-128"/>
                <a:ea typeface="Meiryo UI" panose="020B0604030504040204" pitchFamily="50" charset="-128"/>
              </a:rPr>
              <a:t>　</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6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2022</a:t>
            </a:r>
            <a:r>
              <a:rPr kumimoji="1" lang="ja-JP" altLang="en-US" sz="1400" dirty="0">
                <a:solidFill>
                  <a:schemeClr val="tx1"/>
                </a:solidFill>
                <a:latin typeface="Meiryo UI" panose="020B0604030504040204" pitchFamily="50" charset="-128"/>
                <a:ea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rPr>
              <a:t>9</a:t>
            </a:r>
            <a:r>
              <a:rPr kumimoji="1" lang="ja-JP" altLang="en-US" sz="1400" dirty="0">
                <a:solidFill>
                  <a:schemeClr val="tx1"/>
                </a:solidFill>
                <a:latin typeface="Meiryo UI" panose="020B0604030504040204" pitchFamily="50" charset="-128"/>
                <a:ea typeface="Meiryo UI" panose="020B0604030504040204" pitchFamily="50" charset="-128"/>
              </a:rPr>
              <a:t>月～</a:t>
            </a:r>
            <a:r>
              <a:rPr kumimoji="1" lang="en-US" altLang="ja-JP" sz="1400" dirty="0">
                <a:solidFill>
                  <a:schemeClr val="tx1"/>
                </a:solidFill>
                <a:latin typeface="Meiryo UI" panose="020B0604030504040204" pitchFamily="50" charset="-128"/>
                <a:ea typeface="Meiryo UI" panose="020B0604030504040204" pitchFamily="50" charset="-128"/>
              </a:rPr>
              <a:t>2023</a:t>
            </a:r>
            <a:r>
              <a:rPr kumimoji="1" lang="ja-JP" altLang="en-US" sz="1400" dirty="0">
                <a:solidFill>
                  <a:schemeClr val="tx1"/>
                </a:solidFill>
                <a:latin typeface="Meiryo UI" panose="020B0604030504040204" pitchFamily="50" charset="-128"/>
                <a:ea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rPr>
              <a:t>3</a:t>
            </a:r>
            <a:r>
              <a:rPr kumimoji="1" lang="ja-JP" altLang="en-US" sz="1400" dirty="0">
                <a:solidFill>
                  <a:schemeClr val="tx1"/>
                </a:solidFill>
                <a:latin typeface="Meiryo UI" panose="020B0604030504040204" pitchFamily="50" charset="-128"/>
                <a:ea typeface="Meiryo UI" panose="020B0604030504040204" pitchFamily="50" charset="-128"/>
              </a:rPr>
              <a:t>月まで毎月１回配付。</a:t>
            </a:r>
            <a:endParaRPr kumimoji="1" lang="en-US" altLang="ja-JP" sz="1400" dirty="0">
              <a:solidFill>
                <a:schemeClr val="tx1"/>
              </a:solidFill>
              <a:latin typeface="Meiryo UI" panose="020B0604030504040204" pitchFamily="50" charset="-128"/>
              <a:ea typeface="Meiryo UI" panose="020B0604030504040204" pitchFamily="50" charset="-128"/>
            </a:endParaRPr>
          </a:p>
          <a:p>
            <a:endParaRPr kumimoji="1" lang="en-US" altLang="ja-JP" sz="6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➢レトルトカレー、レトルトハンバーグ、レトルト丼、ツナ缶、フリーズドライ味噌汁、</a:t>
            </a:r>
          </a:p>
          <a:p>
            <a:r>
              <a:rPr kumimoji="1" lang="ja-JP" altLang="en-US" sz="1400" dirty="0">
                <a:solidFill>
                  <a:schemeClr val="tx1"/>
                </a:solidFill>
                <a:latin typeface="Meiryo UI" panose="020B0604030504040204" pitchFamily="50" charset="-128"/>
                <a:ea typeface="Meiryo UI" panose="020B0604030504040204" pitchFamily="50" charset="-128"/>
              </a:rPr>
              <a:t>　　　　　　　 　フルーツゼリー、醤油・ケチャップ・マヨネーズ等の調味料など</a:t>
            </a: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９月は府が決定したセットを</a:t>
            </a:r>
            <a:r>
              <a:rPr lang="ja-JP" altLang="en-US" sz="1400" dirty="0">
                <a:solidFill>
                  <a:schemeClr val="tx1"/>
                </a:solidFill>
                <a:latin typeface="Meiryo UI" panose="020B0604030504040204" pitchFamily="50" charset="-128"/>
                <a:ea typeface="Meiryo UI" panose="020B0604030504040204" pitchFamily="50" charset="-128"/>
              </a:rPr>
              <a:t>配付</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10</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3</a:t>
            </a:r>
            <a:r>
              <a:rPr kumimoji="1" lang="ja-JP" altLang="en-US" sz="1400" dirty="0">
                <a:solidFill>
                  <a:schemeClr val="tx1"/>
                </a:solidFill>
                <a:latin typeface="Meiryo UI" panose="020B0604030504040204" pitchFamily="50" charset="-128"/>
                <a:ea typeface="Meiryo UI" panose="020B0604030504040204" pitchFamily="50" charset="-128"/>
              </a:rPr>
              <a:t>月は複数種類から子ども食堂が選択したセットを</a:t>
            </a:r>
            <a:r>
              <a:rPr lang="ja-JP" altLang="en-US" sz="1400" dirty="0">
                <a:solidFill>
                  <a:schemeClr val="tx1"/>
                </a:solidFill>
                <a:latin typeface="Meiryo UI" panose="020B0604030504040204" pitchFamily="50" charset="-128"/>
                <a:ea typeface="Meiryo UI" panose="020B0604030504040204" pitchFamily="50" charset="-128"/>
              </a:rPr>
              <a:t>配付。</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399523" y="231819"/>
            <a:ext cx="228620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４．主な改革取組 </a:t>
            </a:r>
          </a:p>
        </p:txBody>
      </p:sp>
      <p:sp>
        <p:nvSpPr>
          <p:cNvPr id="1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195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9129662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18" name="角丸四角形 17"/>
          <p:cNvSpPr/>
          <p:nvPr/>
        </p:nvSpPr>
        <p:spPr>
          <a:xfrm>
            <a:off x="3246783" y="303686"/>
            <a:ext cx="5626761"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latin typeface="Meiryo UI" panose="020B0604030504040204" pitchFamily="50" charset="-128"/>
                <a:ea typeface="Meiryo UI" panose="020B0604030504040204" pitchFamily="50" charset="-128"/>
              </a:rPr>
              <a:t>（１）子どもの貧困対策（大阪市）</a:t>
            </a: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99523" y="231819"/>
            <a:ext cx="228620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４．主な改革取組 </a:t>
            </a:r>
          </a:p>
        </p:txBody>
      </p:sp>
      <p:sp>
        <p:nvSpPr>
          <p:cNvPr id="12" name="正方形/長方形 11"/>
          <p:cNvSpPr/>
          <p:nvPr/>
        </p:nvSpPr>
        <p:spPr>
          <a:xfrm>
            <a:off x="158647" y="670708"/>
            <a:ext cx="8714897" cy="5909310"/>
          </a:xfrm>
          <a:prstGeom prst="rect">
            <a:avLst/>
          </a:prstGeom>
        </p:spPr>
        <p:txBody>
          <a:bodyPr wrap="square">
            <a:spAutoFit/>
          </a:bodyPr>
          <a:lstStyle/>
          <a:p>
            <a:endParaRPr lang="en-US" altLang="ja-JP" sz="1400" b="1" dirty="0">
              <a:solidFill>
                <a:srgbClr val="000000"/>
              </a:solidFill>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実態調査の結果、相対的困窮度の高い世帯は、子育て・教育・福祉・健康・就労などの複合的な課題を抱えているこ</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とが明らかに</a:t>
            </a:r>
            <a:r>
              <a:rPr lang="ja-JP" altLang="en-US" sz="1400" dirty="0">
                <a:latin typeface="Meiryo UI" panose="020B0604030504040204" pitchFamily="50" charset="-128"/>
                <a:ea typeface="Meiryo UI" panose="020B0604030504040204" pitchFamily="50" charset="-128"/>
              </a:rPr>
              <a:t>なった。</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・そのため、</a:t>
            </a:r>
            <a:r>
              <a:rPr lang="ja-JP" altLang="ja-JP" sz="1400" dirty="0">
                <a:latin typeface="Meiryo UI" panose="020B0604030504040204" pitchFamily="50" charset="-128"/>
                <a:ea typeface="Meiryo UI" panose="020B0604030504040204" pitchFamily="50" charset="-128"/>
              </a:rPr>
              <a:t>学校・区役所（保健福祉センター）・地域などが連携する総合的な支援体制を構築する必要がある</a:t>
            </a:r>
            <a:r>
              <a:rPr lang="ja-JP" altLang="en-US" sz="1400" dirty="0">
                <a:latin typeface="Meiryo UI" panose="020B0604030504040204" pitchFamily="50" charset="-128"/>
                <a:ea typeface="Meiryo UI" panose="020B0604030504040204" pitchFamily="50" charset="-128"/>
              </a:rPr>
              <a:t>ことか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ら、</a:t>
            </a:r>
            <a:r>
              <a:rPr lang="ja-JP" altLang="ja-JP" sz="1400" dirty="0">
                <a:latin typeface="Meiryo UI" panose="020B0604030504040204" pitchFamily="50" charset="-128"/>
                <a:ea typeface="Meiryo UI" panose="020B0604030504040204" pitchFamily="50" charset="-128"/>
              </a:rPr>
              <a:t>学校生活</a:t>
            </a:r>
            <a:r>
              <a:rPr lang="ja-JP" altLang="en-US" sz="1400" dirty="0">
                <a:latin typeface="Meiryo UI" panose="020B0604030504040204" pitchFamily="50" charset="-128"/>
                <a:ea typeface="Meiryo UI" panose="020B0604030504040204" pitchFamily="50" charset="-128"/>
              </a:rPr>
              <a:t>等</a:t>
            </a:r>
            <a:r>
              <a:rPr lang="ja-JP" altLang="ja-JP" sz="1400" dirty="0">
                <a:latin typeface="Meiryo UI" panose="020B0604030504040204" pitchFamily="50" charset="-128"/>
                <a:ea typeface="Meiryo UI" panose="020B0604030504040204" pitchFamily="50" charset="-128"/>
              </a:rPr>
              <a:t>を通じた教師の「気づき」を区役所（保健福祉センター）の福祉制度や地域による支援などにつなぐ</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新しい仕組みとして、「大阪市こどもサポートネット」を展開。</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学校における「気づき」を「見える化」して区役所等の支援につなげるため、全児童生徒の状況を把握するスクリーニング</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シートを学校に導入し、教職員とともに、新たに区役所に配置するスクールソーシャルワーカーやこどもサポート推進員、ス</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クールカウンセラーなどがスクリーニングシートを基に専門的な見地からアセスメントを行い、課題に応じた適切な支援につ</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な</a:t>
            </a:r>
            <a:r>
              <a:rPr lang="ja-JP" altLang="en-US" sz="1400" dirty="0">
                <a:latin typeface="Meiryo UI" panose="020B0604030504040204" pitchFamily="50" charset="-128"/>
                <a:ea typeface="Meiryo UI" panose="020B0604030504040204" pitchFamily="50" charset="-128"/>
              </a:rPr>
              <a:t>ぐ</a:t>
            </a:r>
            <a:r>
              <a:rPr lang="ja-JP" altLang="ja-JP"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2018</a:t>
            </a:r>
            <a:r>
              <a:rPr lang="ja-JP" altLang="en-US" sz="1400" dirty="0">
                <a:latin typeface="Meiryo UI" panose="020B0604030504040204" pitchFamily="50" charset="-128"/>
                <a:ea typeface="Meiryo UI" panose="020B0604030504040204" pitchFamily="50" charset="-128"/>
              </a:rPr>
              <a:t>年度はモデル</a:t>
            </a:r>
            <a:r>
              <a:rPr lang="en-US" altLang="ja-JP" sz="1400" dirty="0">
                <a:latin typeface="Meiryo UI" panose="020B0604030504040204" pitchFamily="50" charset="-128"/>
                <a:ea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rPr>
              <a:t>区で実施。</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此花区・港区・大正区・浪速区・生野区・住之江区・平野区</a:t>
            </a:r>
            <a:r>
              <a:rPr lang="en-US" altLang="ja-JP"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年度から</a:t>
            </a:r>
            <a:r>
              <a:rPr lang="en-US" altLang="ja-JP" sz="1400" dirty="0">
                <a:latin typeface="Meiryo UI" panose="020B0604030504040204" pitchFamily="50" charset="-128"/>
                <a:ea typeface="Meiryo UI" panose="020B0604030504040204" pitchFamily="50" charset="-128"/>
              </a:rPr>
              <a:t>24</a:t>
            </a:r>
            <a:r>
              <a:rPr lang="ja-JP" altLang="en-US" sz="1400" dirty="0">
                <a:latin typeface="Meiryo UI" panose="020B0604030504040204" pitchFamily="50" charset="-128"/>
                <a:ea typeface="Meiryo UI" panose="020B0604030504040204" pitchFamily="50" charset="-128"/>
              </a:rPr>
              <a:t>区で実施。</a:t>
            </a:r>
            <a:endParaRPr lang="en-US" altLang="ja-JP" sz="1400" dirty="0">
              <a:latin typeface="Meiryo UI" panose="020B0604030504040204" pitchFamily="50" charset="-128"/>
              <a:ea typeface="Meiryo UI" panose="020B0604030504040204" pitchFamily="50" charset="-128"/>
            </a:endParaRPr>
          </a:p>
        </p:txBody>
      </p:sp>
      <p:sp>
        <p:nvSpPr>
          <p:cNvPr id="19" name="角丸四角形 18"/>
          <p:cNvSpPr/>
          <p:nvPr/>
        </p:nvSpPr>
        <p:spPr>
          <a:xfrm>
            <a:off x="290759" y="759944"/>
            <a:ext cx="5865342" cy="319467"/>
          </a:xfrm>
          <a:prstGeom prst="roundRect">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大阪市こどもサポートネット</a:t>
            </a:r>
            <a:r>
              <a:rPr lang="ja-JP" altLang="en-US" sz="1400" b="1" dirty="0">
                <a:solidFill>
                  <a:schemeClr val="tx1"/>
                </a:solidFill>
                <a:latin typeface="Meiryo UI" panose="020B0604030504040204" pitchFamily="50" charset="-128"/>
                <a:ea typeface="Meiryo UI" panose="020B0604030504040204" pitchFamily="50" charset="-128"/>
              </a:rPr>
              <a:t>（</a:t>
            </a:r>
            <a:r>
              <a:rPr lang="en-US" altLang="ja-JP" sz="1400" b="1" dirty="0">
                <a:solidFill>
                  <a:schemeClr val="tx1"/>
                </a:solidFill>
                <a:latin typeface="Meiryo UI" panose="020B0604030504040204" pitchFamily="50" charset="-128"/>
                <a:ea typeface="Meiryo UI" panose="020B0604030504040204" pitchFamily="50" charset="-128"/>
              </a:rPr>
              <a:t>2022</a:t>
            </a:r>
            <a:r>
              <a:rPr lang="ja-JP" altLang="en-US" sz="1400" b="1" dirty="0">
                <a:solidFill>
                  <a:schemeClr val="tx1"/>
                </a:solidFill>
                <a:latin typeface="Meiryo UI" panose="020B0604030504040204" pitchFamily="50" charset="-128"/>
                <a:ea typeface="Meiryo UI" panose="020B0604030504040204" pitchFamily="50" charset="-128"/>
              </a:rPr>
              <a:t>年度予算額：６億</a:t>
            </a:r>
            <a:r>
              <a:rPr lang="en-US" altLang="ja-JP" sz="1400" b="1" dirty="0">
                <a:solidFill>
                  <a:schemeClr val="tx1"/>
                </a:solidFill>
                <a:latin typeface="Meiryo UI" panose="020B0604030504040204" pitchFamily="50" charset="-128"/>
                <a:ea typeface="Meiryo UI" panose="020B0604030504040204" pitchFamily="50" charset="-128"/>
              </a:rPr>
              <a:t>1,200</a:t>
            </a:r>
            <a:r>
              <a:rPr lang="ja-JP" altLang="en-US" sz="1400" b="1" dirty="0">
                <a:solidFill>
                  <a:schemeClr val="tx1"/>
                </a:solidFill>
                <a:latin typeface="Meiryo UI" panose="020B0604030504040204" pitchFamily="50" charset="-128"/>
                <a:ea typeface="Meiryo UI" panose="020B0604030504040204" pitchFamily="50" charset="-128"/>
              </a:rPr>
              <a:t>万円）</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944" y="2487131"/>
            <a:ext cx="4651462" cy="201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表 2"/>
          <p:cNvGraphicFramePr>
            <a:graphicFrameLocks noGrp="1"/>
          </p:cNvGraphicFramePr>
          <p:nvPr/>
        </p:nvGraphicFramePr>
        <p:xfrm>
          <a:off x="5618442" y="2509303"/>
          <a:ext cx="2867342" cy="1994752"/>
        </p:xfrm>
        <a:graphic>
          <a:graphicData uri="http://schemas.openxmlformats.org/drawingml/2006/table">
            <a:tbl>
              <a:tblPr firstRow="1" firstCol="1" bandRow="1">
                <a:tableStyleId>{5C22544A-7EE6-4342-B048-85BDC9FD1C3A}</a:tableStyleId>
              </a:tblPr>
              <a:tblGrid>
                <a:gridCol w="276127">
                  <a:extLst>
                    <a:ext uri="{9D8B030D-6E8A-4147-A177-3AD203B41FA5}">
                      <a16:colId xmlns:a16="http://schemas.microsoft.com/office/drawing/2014/main" val="4027808114"/>
                    </a:ext>
                  </a:extLst>
                </a:gridCol>
                <a:gridCol w="1318399">
                  <a:extLst>
                    <a:ext uri="{9D8B030D-6E8A-4147-A177-3AD203B41FA5}">
                      <a16:colId xmlns:a16="http://schemas.microsoft.com/office/drawing/2014/main" val="483558593"/>
                    </a:ext>
                  </a:extLst>
                </a:gridCol>
                <a:gridCol w="1272816">
                  <a:extLst>
                    <a:ext uri="{9D8B030D-6E8A-4147-A177-3AD203B41FA5}">
                      <a16:colId xmlns:a16="http://schemas.microsoft.com/office/drawing/2014/main" val="140055508"/>
                    </a:ext>
                  </a:extLst>
                </a:gridCol>
              </a:tblGrid>
              <a:tr h="414872">
                <a:tc gridSpan="2">
                  <a:txBody>
                    <a:bodyPr/>
                    <a:lstStyle/>
                    <a:p>
                      <a:pPr algn="l">
                        <a:lnSpc>
                          <a:spcPts val="1200"/>
                        </a:lnSpc>
                        <a:spcAft>
                          <a:spcPts val="0"/>
                        </a:spcAft>
                      </a:pPr>
                      <a:r>
                        <a:rPr lang="ja-JP" altLang="en-US" sz="1000" b="0" kern="100" dirty="0">
                          <a:solidFill>
                            <a:schemeClr val="tx1"/>
                          </a:solidFill>
                          <a:effectLst/>
                          <a:latin typeface="Meiryo UI" panose="020B0604030504040204" pitchFamily="50" charset="-128"/>
                          <a:ea typeface="Meiryo UI" panose="020B0604030504040204" pitchFamily="50" charset="-128"/>
                        </a:rPr>
                        <a:t>　</a:t>
                      </a:r>
                      <a:r>
                        <a:rPr lang="ja-JP" sz="1000" b="0" kern="100" dirty="0">
                          <a:solidFill>
                            <a:schemeClr val="tx1"/>
                          </a:solidFill>
                          <a:effectLst/>
                          <a:latin typeface="Meiryo UI" panose="020B0604030504040204" pitchFamily="50" charset="-128"/>
                          <a:ea typeface="Meiryo UI" panose="020B0604030504040204" pitchFamily="50" charset="-128"/>
                        </a:rPr>
                        <a:t>市立小学校</a:t>
                      </a:r>
                      <a:r>
                        <a:rPr lang="ja-JP" altLang="en-US" sz="1000" b="0" kern="100" dirty="0">
                          <a:solidFill>
                            <a:schemeClr val="tx1"/>
                          </a:solidFill>
                          <a:effectLst/>
                          <a:latin typeface="Meiryo UI" panose="020B0604030504040204" pitchFamily="50" charset="-128"/>
                          <a:ea typeface="Meiryo UI" panose="020B0604030504040204" pitchFamily="50" charset="-128"/>
                        </a:rPr>
                        <a:t>・</a:t>
                      </a:r>
                      <a:r>
                        <a:rPr lang="ja-JP" sz="1000" b="0" kern="100" dirty="0">
                          <a:solidFill>
                            <a:schemeClr val="tx1"/>
                          </a:solidFill>
                          <a:effectLst/>
                          <a:latin typeface="Meiryo UI" panose="020B0604030504040204" pitchFamily="50" charset="-128"/>
                          <a:ea typeface="Meiryo UI" panose="020B0604030504040204" pitchFamily="50" charset="-128"/>
                        </a:rPr>
                        <a:t>市立中学校</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7780" marR="36195" marT="0" marB="0" anchor="ctr">
                    <a:solidFill>
                      <a:schemeClr val="accent5"/>
                    </a:solidFill>
                  </a:tcPr>
                </a:tc>
                <a:tc hMerge="1">
                  <a:txBody>
                    <a:bodyPr/>
                    <a:lstStyle/>
                    <a:p>
                      <a:endParaRPr kumimoji="1" lang="ja-JP" altLang="en-US"/>
                    </a:p>
                  </a:txBody>
                  <a:tcPr/>
                </a:tc>
                <a:tc>
                  <a:txBody>
                    <a:bodyPr/>
                    <a:lstStyle/>
                    <a:p>
                      <a:pPr algn="ctr">
                        <a:lnSpc>
                          <a:spcPts val="1200"/>
                        </a:lnSpc>
                        <a:spcAft>
                          <a:spcPts val="0"/>
                        </a:spcAft>
                      </a:pPr>
                      <a:r>
                        <a:rPr lang="en-US" altLang="ja-JP" sz="1000" b="0" kern="100" dirty="0">
                          <a:solidFill>
                            <a:schemeClr val="tx1"/>
                          </a:solidFill>
                          <a:effectLst/>
                          <a:latin typeface="Meiryo UI" panose="020B0604030504040204" pitchFamily="50" charset="-128"/>
                          <a:ea typeface="Meiryo UI" panose="020B0604030504040204" pitchFamily="50" charset="-128"/>
                        </a:rPr>
                        <a:t>2021</a:t>
                      </a:r>
                      <a:r>
                        <a:rPr lang="ja-JP" sz="1000" b="0" kern="100" dirty="0">
                          <a:solidFill>
                            <a:schemeClr val="tx1"/>
                          </a:solidFill>
                          <a:effectLst/>
                          <a:latin typeface="Meiryo UI" panose="020B0604030504040204" pitchFamily="50" charset="-128"/>
                          <a:ea typeface="Meiryo UI" panose="020B0604030504040204" pitchFamily="50" charset="-128"/>
                        </a:rPr>
                        <a:t>年度</a:t>
                      </a:r>
                      <a:r>
                        <a:rPr lang="ja-JP" altLang="en-US" sz="1000" b="0" kern="100" dirty="0">
                          <a:solidFill>
                            <a:schemeClr val="tx1"/>
                          </a:solidFill>
                          <a:effectLst/>
                          <a:latin typeface="Meiryo UI" panose="020B0604030504040204" pitchFamily="50" charset="-128"/>
                          <a:ea typeface="Meiryo UI" panose="020B0604030504040204" pitchFamily="50" charset="-128"/>
                        </a:rPr>
                        <a:t>実績</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7780" marR="36195" marT="0" marB="0" anchor="ctr">
                    <a:solidFill>
                      <a:schemeClr val="accent5"/>
                    </a:solidFill>
                  </a:tcPr>
                </a:tc>
                <a:extLst>
                  <a:ext uri="{0D108BD9-81ED-4DB2-BD59-A6C34878D82A}">
                    <a16:rowId xmlns:a16="http://schemas.microsoft.com/office/drawing/2014/main" val="3678522893"/>
                  </a:ext>
                </a:extLst>
              </a:tr>
              <a:tr h="457200">
                <a:tc gridSpan="2">
                  <a:txBody>
                    <a:bodyPr/>
                    <a:lstStyle/>
                    <a:p>
                      <a:pPr algn="l">
                        <a:lnSpc>
                          <a:spcPts val="1200"/>
                        </a:lnSpc>
                        <a:spcAft>
                          <a:spcPts val="0"/>
                        </a:spcAft>
                      </a:pPr>
                      <a:r>
                        <a:rPr lang="ja-JP" altLang="en-US" sz="1000" b="0" kern="100" dirty="0">
                          <a:solidFill>
                            <a:schemeClr val="tx1"/>
                          </a:solidFill>
                          <a:effectLst/>
                          <a:latin typeface="Meiryo UI" panose="020B0604030504040204" pitchFamily="50" charset="-128"/>
                          <a:ea typeface="Meiryo UI" panose="020B0604030504040204" pitchFamily="50" charset="-128"/>
                        </a:rPr>
                        <a:t>　</a:t>
                      </a:r>
                      <a:r>
                        <a:rPr lang="ja-JP" sz="1000" b="0" kern="100" dirty="0">
                          <a:solidFill>
                            <a:schemeClr val="tx1"/>
                          </a:solidFill>
                          <a:effectLst/>
                          <a:latin typeface="Meiryo UI" panose="020B0604030504040204" pitchFamily="50" charset="-128"/>
                          <a:ea typeface="Meiryo UI" panose="020B0604030504040204" pitchFamily="50" charset="-128"/>
                        </a:rPr>
                        <a:t>児童生徒数（学校数）</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7780" marR="36195" marT="0" marB="0" anchor="ctr">
                    <a:solidFill>
                      <a:schemeClr val="accent5">
                        <a:lumMod val="60000"/>
                        <a:lumOff val="40000"/>
                      </a:schemeClr>
                    </a:solidFill>
                  </a:tcPr>
                </a:tc>
                <a:tc hMerge="1">
                  <a:txBody>
                    <a:bodyPr/>
                    <a:lstStyle/>
                    <a:p>
                      <a:endParaRPr kumimoji="1" lang="ja-JP" altLang="en-US"/>
                    </a:p>
                  </a:txBody>
                  <a:tcPr/>
                </a:tc>
                <a:tc>
                  <a:txBody>
                    <a:bodyPr/>
                    <a:lstStyle/>
                    <a:p>
                      <a:pPr algn="ctr">
                        <a:lnSpc>
                          <a:spcPts val="1200"/>
                        </a:lnSpc>
                        <a:spcAft>
                          <a:spcPts val="0"/>
                        </a:spcAft>
                      </a:pPr>
                      <a:r>
                        <a:rPr lang="en-US" sz="1000" b="0" kern="100" dirty="0">
                          <a:solidFill>
                            <a:schemeClr val="tx1"/>
                          </a:solidFill>
                          <a:effectLst/>
                          <a:latin typeface="Meiryo UI" panose="020B0604030504040204" pitchFamily="50" charset="-128"/>
                          <a:ea typeface="Meiryo UI" panose="020B0604030504040204" pitchFamily="50" charset="-128"/>
                        </a:rPr>
                        <a:t>166,482</a:t>
                      </a:r>
                      <a:r>
                        <a:rPr lang="ja-JP" sz="1000" b="0" kern="100" dirty="0">
                          <a:solidFill>
                            <a:schemeClr val="tx1"/>
                          </a:solidFill>
                          <a:effectLst/>
                          <a:latin typeface="Meiryo UI" panose="020B0604030504040204" pitchFamily="50" charset="-128"/>
                          <a:ea typeface="Meiryo UI" panose="020B0604030504040204" pitchFamily="50" charset="-128"/>
                        </a:rPr>
                        <a:t>人</a:t>
                      </a:r>
                    </a:p>
                    <a:p>
                      <a:pPr algn="ctr">
                        <a:lnSpc>
                          <a:spcPts val="1200"/>
                        </a:lnSpc>
                        <a:spcAft>
                          <a:spcPts val="0"/>
                        </a:spcAft>
                      </a:pPr>
                      <a:r>
                        <a:rPr lang="ja-JP" sz="1000" b="0" kern="100" dirty="0">
                          <a:solidFill>
                            <a:schemeClr val="tx1"/>
                          </a:solidFill>
                          <a:effectLst/>
                          <a:latin typeface="Meiryo UI" panose="020B0604030504040204" pitchFamily="50" charset="-128"/>
                          <a:ea typeface="Meiryo UI" panose="020B0604030504040204" pitchFamily="50" charset="-128"/>
                        </a:rPr>
                        <a:t>（</a:t>
                      </a:r>
                      <a:r>
                        <a:rPr lang="en-US" sz="1000" b="0" kern="100" dirty="0">
                          <a:solidFill>
                            <a:schemeClr val="tx1"/>
                          </a:solidFill>
                          <a:effectLst/>
                          <a:latin typeface="Meiryo UI" panose="020B0604030504040204" pitchFamily="50" charset="-128"/>
                          <a:ea typeface="Meiryo UI" panose="020B0604030504040204" pitchFamily="50" charset="-128"/>
                        </a:rPr>
                        <a:t>413</a:t>
                      </a:r>
                      <a:r>
                        <a:rPr lang="ja-JP" sz="1000" b="0" kern="100" dirty="0">
                          <a:solidFill>
                            <a:schemeClr val="tx1"/>
                          </a:solidFill>
                          <a:effectLst/>
                          <a:latin typeface="Meiryo UI" panose="020B0604030504040204" pitchFamily="50" charset="-128"/>
                          <a:ea typeface="Meiryo UI" panose="020B0604030504040204" pitchFamily="50" charset="-128"/>
                        </a:rPr>
                        <a:t>校）</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7780" marR="36195" marT="0" marB="0" anchor="ctr">
                    <a:solidFill>
                      <a:schemeClr val="accent5">
                        <a:lumMod val="60000"/>
                        <a:lumOff val="40000"/>
                      </a:schemeClr>
                    </a:solidFill>
                  </a:tcPr>
                </a:tc>
                <a:extLst>
                  <a:ext uri="{0D108BD9-81ED-4DB2-BD59-A6C34878D82A}">
                    <a16:rowId xmlns:a16="http://schemas.microsoft.com/office/drawing/2014/main" val="515597453"/>
                  </a:ext>
                </a:extLst>
              </a:tr>
              <a:tr h="457200">
                <a:tc gridSpan="2">
                  <a:txBody>
                    <a:bodyPr/>
                    <a:lstStyle/>
                    <a:p>
                      <a:pPr algn="l">
                        <a:lnSpc>
                          <a:spcPts val="1000"/>
                        </a:lnSpc>
                        <a:spcAft>
                          <a:spcPts val="0"/>
                        </a:spcAft>
                      </a:pPr>
                      <a:r>
                        <a:rPr lang="ja-JP" altLang="en-US" sz="1000" b="0" kern="100" dirty="0">
                          <a:solidFill>
                            <a:schemeClr val="tx1"/>
                          </a:solidFill>
                          <a:effectLst/>
                          <a:latin typeface="Meiryo UI" panose="020B0604030504040204" pitchFamily="50" charset="-128"/>
                          <a:ea typeface="Meiryo UI" panose="020B0604030504040204" pitchFamily="50" charset="-128"/>
                        </a:rPr>
                        <a:t>　</a:t>
                      </a:r>
                      <a:r>
                        <a:rPr lang="ja-JP" sz="1000" b="0" kern="100" dirty="0">
                          <a:solidFill>
                            <a:schemeClr val="tx1"/>
                          </a:solidFill>
                          <a:effectLst/>
                          <a:latin typeface="Meiryo UI" panose="020B0604030504040204" pitchFamily="50" charset="-128"/>
                          <a:ea typeface="Meiryo UI" panose="020B0604030504040204" pitchFamily="50" charset="-128"/>
                        </a:rPr>
                        <a:t>上記のうち、支援が</a:t>
                      </a:r>
                    </a:p>
                    <a:p>
                      <a:pPr algn="l">
                        <a:lnSpc>
                          <a:spcPts val="1000"/>
                        </a:lnSpc>
                        <a:spcAft>
                          <a:spcPts val="0"/>
                        </a:spcAft>
                      </a:pPr>
                      <a:r>
                        <a:rPr lang="ja-JP" altLang="en-US" sz="1000" b="0" kern="100" dirty="0">
                          <a:solidFill>
                            <a:schemeClr val="tx1"/>
                          </a:solidFill>
                          <a:effectLst/>
                          <a:latin typeface="Meiryo UI" panose="020B0604030504040204" pitchFamily="50" charset="-128"/>
                          <a:ea typeface="Meiryo UI" panose="020B0604030504040204" pitchFamily="50" charset="-128"/>
                        </a:rPr>
                        <a:t>　</a:t>
                      </a:r>
                      <a:r>
                        <a:rPr lang="ja-JP" sz="1000" b="0" kern="100" dirty="0">
                          <a:solidFill>
                            <a:schemeClr val="tx1"/>
                          </a:solidFill>
                          <a:effectLst/>
                          <a:latin typeface="Meiryo UI" panose="020B0604030504040204" pitchFamily="50" charset="-128"/>
                          <a:ea typeface="Meiryo UI" panose="020B0604030504040204" pitchFamily="50" charset="-128"/>
                        </a:rPr>
                        <a:t>必要とされた児童生徒数</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7780" marR="36195" marT="0" marB="0" anchor="ctr">
                    <a:solidFill>
                      <a:schemeClr val="accent1"/>
                    </a:solidFill>
                  </a:tcPr>
                </a:tc>
                <a:tc hMerge="1">
                  <a:txBody>
                    <a:bodyPr/>
                    <a:lstStyle/>
                    <a:p>
                      <a:endParaRPr kumimoji="1" lang="ja-JP" altLang="en-US"/>
                    </a:p>
                  </a:txBody>
                  <a:tcPr/>
                </a:tc>
                <a:tc>
                  <a:txBody>
                    <a:bodyPr/>
                    <a:lstStyle/>
                    <a:p>
                      <a:pPr algn="ctr">
                        <a:spcAft>
                          <a:spcPts val="0"/>
                        </a:spcAft>
                      </a:pPr>
                      <a:r>
                        <a:rPr lang="en-US" sz="1000" b="0" kern="100" dirty="0">
                          <a:solidFill>
                            <a:schemeClr val="tx1"/>
                          </a:solidFill>
                          <a:effectLst/>
                          <a:latin typeface="Meiryo UI" panose="020B0604030504040204" pitchFamily="50" charset="-128"/>
                          <a:ea typeface="Meiryo UI" panose="020B0604030504040204" pitchFamily="50" charset="-128"/>
                        </a:rPr>
                        <a:t>3,432</a:t>
                      </a:r>
                      <a:r>
                        <a:rPr lang="ja-JP" sz="1000" b="0" kern="100" dirty="0">
                          <a:solidFill>
                            <a:schemeClr val="tx1"/>
                          </a:solidFill>
                          <a:effectLst/>
                          <a:latin typeface="Meiryo UI" panose="020B0604030504040204" pitchFamily="50" charset="-128"/>
                          <a:ea typeface="Meiryo UI" panose="020B0604030504040204" pitchFamily="50" charset="-128"/>
                        </a:rPr>
                        <a:t>人</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7780" marR="36195" marT="0" marB="0" anchor="ctr">
                    <a:solidFill>
                      <a:schemeClr val="accent1"/>
                    </a:solidFill>
                  </a:tcPr>
                </a:tc>
                <a:extLst>
                  <a:ext uri="{0D108BD9-81ED-4DB2-BD59-A6C34878D82A}">
                    <a16:rowId xmlns:a16="http://schemas.microsoft.com/office/drawing/2014/main" val="1861534668"/>
                  </a:ext>
                </a:extLst>
              </a:tr>
              <a:tr h="332740">
                <a:tc rowSpan="2">
                  <a:txBody>
                    <a:bodyPr/>
                    <a:lstStyle/>
                    <a:p>
                      <a:pPr algn="ctr">
                        <a:lnSpc>
                          <a:spcPts val="1300"/>
                        </a:lnSpc>
                        <a:spcAft>
                          <a:spcPts val="0"/>
                        </a:spcAft>
                      </a:pPr>
                      <a:r>
                        <a:rPr lang="en-US" sz="700" kern="100" dirty="0">
                          <a:solidFill>
                            <a:schemeClr val="tx1"/>
                          </a:solidFill>
                          <a:effectLst/>
                          <a:latin typeface="Meiryo UI" panose="020B0604030504040204" pitchFamily="50" charset="-128"/>
                          <a:ea typeface="Meiryo UI" panose="020B0604030504040204" pitchFamily="50" charset="-128"/>
                        </a:rPr>
                        <a:t> </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300"/>
                        </a:lnSpc>
                        <a:spcAft>
                          <a:spcPts val="0"/>
                        </a:spcAft>
                      </a:pPr>
                      <a:r>
                        <a:rPr lang="en-US" sz="700" kern="100" dirty="0">
                          <a:solidFill>
                            <a:schemeClr val="tx1"/>
                          </a:solidFill>
                          <a:effectLst/>
                          <a:latin typeface="Meiryo UI" panose="020B0604030504040204" pitchFamily="50" charset="-128"/>
                          <a:ea typeface="Meiryo UI" panose="020B0604030504040204" pitchFamily="50" charset="-128"/>
                        </a:rPr>
                        <a:t> </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7780" marR="36195" marT="0" marB="0" anchor="ctr">
                    <a:solidFill>
                      <a:schemeClr val="accent1">
                        <a:lumMod val="40000"/>
                        <a:lumOff val="60000"/>
                      </a:schemeClr>
                    </a:solidFill>
                  </a:tcPr>
                </a:tc>
                <a:tc>
                  <a:txBody>
                    <a:bodyPr/>
                    <a:lstStyle/>
                    <a:p>
                      <a:pPr algn="ctr">
                        <a:spcAft>
                          <a:spcPts val="0"/>
                        </a:spcAft>
                      </a:pPr>
                      <a:r>
                        <a:rPr lang="ja-JP" sz="1000" kern="100" dirty="0">
                          <a:solidFill>
                            <a:schemeClr val="tx1"/>
                          </a:solidFill>
                          <a:effectLst/>
                          <a:latin typeface="Meiryo UI" panose="020B0604030504040204" pitchFamily="50" charset="-128"/>
                          <a:ea typeface="Meiryo UI" panose="020B0604030504040204" pitchFamily="50" charset="-128"/>
                        </a:rPr>
                        <a:t>アウトリーチできた人数</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7780" marR="36195" marT="0" marB="0" anchor="ctr">
                    <a:solidFill>
                      <a:schemeClr val="accent1">
                        <a:lumMod val="40000"/>
                        <a:lumOff val="60000"/>
                      </a:schemeClr>
                    </a:solidFill>
                  </a:tcPr>
                </a:tc>
                <a:tc>
                  <a:txBody>
                    <a:bodyPr/>
                    <a:lstStyle/>
                    <a:p>
                      <a:pPr algn="ctr">
                        <a:lnSpc>
                          <a:spcPct val="1150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rPr>
                        <a:t>2,704</a:t>
                      </a:r>
                      <a:r>
                        <a:rPr lang="ja-JP" sz="1000" kern="100" dirty="0">
                          <a:solidFill>
                            <a:schemeClr val="tx1"/>
                          </a:solidFill>
                          <a:effectLst/>
                          <a:latin typeface="Meiryo UI" panose="020B0604030504040204" pitchFamily="50" charset="-128"/>
                          <a:ea typeface="Meiryo UI" panose="020B0604030504040204" pitchFamily="50" charset="-128"/>
                        </a:rPr>
                        <a:t>人</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7780" marR="36195" marT="0" marB="0" anchor="ctr">
                    <a:solidFill>
                      <a:schemeClr val="accent1">
                        <a:lumMod val="40000"/>
                        <a:lumOff val="60000"/>
                      </a:schemeClr>
                    </a:solidFill>
                  </a:tcPr>
                </a:tc>
                <a:extLst>
                  <a:ext uri="{0D108BD9-81ED-4DB2-BD59-A6C34878D82A}">
                    <a16:rowId xmlns:a16="http://schemas.microsoft.com/office/drawing/2014/main" val="721785254"/>
                  </a:ext>
                </a:extLst>
              </a:tr>
              <a:tr h="332740">
                <a:tc vMerge="1">
                  <a:txBody>
                    <a:bodyPr/>
                    <a:lstStyle/>
                    <a:p>
                      <a:pPr algn="ctr">
                        <a:lnSpc>
                          <a:spcPts val="1300"/>
                        </a:lnSpc>
                        <a:spcAft>
                          <a:spcPts val="0"/>
                        </a:spcAft>
                      </a:pP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17780" marR="36195" marT="0" marB="0" anchor="ctr"/>
                </a:tc>
                <a:tc>
                  <a:txBody>
                    <a:bodyPr/>
                    <a:lstStyle/>
                    <a:p>
                      <a:pPr algn="ctr">
                        <a:lnSpc>
                          <a:spcPct val="1150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rPr>
                        <a:t>支援につないだ人数</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7780" marR="36195" marT="0" marB="0" anchor="ctr">
                    <a:solidFill>
                      <a:schemeClr val="accent1">
                        <a:lumMod val="40000"/>
                        <a:lumOff val="60000"/>
                      </a:schemeClr>
                    </a:solidFill>
                  </a:tcPr>
                </a:tc>
                <a:tc>
                  <a:txBody>
                    <a:bodyPr/>
                    <a:lstStyle/>
                    <a:p>
                      <a:pPr algn="ctr">
                        <a:lnSpc>
                          <a:spcPct val="1150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rPr>
                        <a:t>1,800</a:t>
                      </a:r>
                      <a:r>
                        <a:rPr lang="ja-JP" sz="1000" kern="100" dirty="0">
                          <a:solidFill>
                            <a:schemeClr val="tx1"/>
                          </a:solidFill>
                          <a:effectLst/>
                          <a:latin typeface="Meiryo UI" panose="020B0604030504040204" pitchFamily="50" charset="-128"/>
                          <a:ea typeface="Meiryo UI" panose="020B0604030504040204" pitchFamily="50" charset="-128"/>
                        </a:rPr>
                        <a:t>人</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7780" marR="36195" marT="0" marB="0" anchor="ctr">
                    <a:solidFill>
                      <a:schemeClr val="accent1">
                        <a:lumMod val="40000"/>
                        <a:lumOff val="60000"/>
                      </a:schemeClr>
                    </a:solidFill>
                  </a:tcPr>
                </a:tc>
                <a:extLst>
                  <a:ext uri="{0D108BD9-81ED-4DB2-BD59-A6C34878D82A}">
                    <a16:rowId xmlns:a16="http://schemas.microsoft.com/office/drawing/2014/main" val="3522033403"/>
                  </a:ext>
                </a:extLst>
              </a:tr>
            </a:tbl>
          </a:graphicData>
        </a:graphic>
      </p:graphicFrame>
      <p:sp>
        <p:nvSpPr>
          <p:cNvPr id="1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196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508777025"/>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18" name="角丸四角形 17"/>
          <p:cNvSpPr/>
          <p:nvPr/>
        </p:nvSpPr>
        <p:spPr>
          <a:xfrm>
            <a:off x="3246783" y="303686"/>
            <a:ext cx="5626761"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latin typeface="Meiryo UI" panose="020B0604030504040204" pitchFamily="50" charset="-128"/>
                <a:ea typeface="Meiryo UI" panose="020B0604030504040204" pitchFamily="50" charset="-128"/>
              </a:rPr>
              <a:t>（１）子どもの貧困対策（大阪市）</a:t>
            </a: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99523" y="231819"/>
            <a:ext cx="228620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４．主な改革取組 </a:t>
            </a:r>
          </a:p>
        </p:txBody>
      </p:sp>
      <p:sp>
        <p:nvSpPr>
          <p:cNvPr id="12" name="正方形/長方形 11"/>
          <p:cNvSpPr/>
          <p:nvPr/>
        </p:nvSpPr>
        <p:spPr>
          <a:xfrm>
            <a:off x="158648" y="726979"/>
            <a:ext cx="8714896" cy="1169551"/>
          </a:xfrm>
          <a:prstGeom prst="rect">
            <a:avLst/>
          </a:prstGeom>
        </p:spPr>
        <p:txBody>
          <a:bodyPr wrap="square">
            <a:spAutoFit/>
          </a:bodyPr>
          <a:lstStyle/>
          <a:p>
            <a:endParaRPr lang="en-US" altLang="ja-JP" sz="1400" b="1" dirty="0">
              <a:solidFill>
                <a:srgbClr val="000000"/>
              </a:solidFill>
              <a:latin typeface="Meiryo UI" panose="020B0604030504040204" pitchFamily="50" charset="-128"/>
              <a:ea typeface="Meiryo UI" panose="020B0604030504040204" pitchFamily="50" charset="-128"/>
            </a:endParaRPr>
          </a:p>
          <a:p>
            <a:endParaRPr lang="en-US" altLang="ja-JP" sz="1400" b="1" dirty="0">
              <a:solidFill>
                <a:srgbClr val="000000"/>
              </a:solidFill>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・子</a:t>
            </a:r>
            <a:r>
              <a:rPr lang="ja-JP" altLang="ja-JP" sz="1400" dirty="0">
                <a:latin typeface="Meiryo UI" panose="020B0604030504040204" pitchFamily="50" charset="-128"/>
                <a:ea typeface="Meiryo UI" panose="020B0604030504040204" pitchFamily="50" charset="-128"/>
              </a:rPr>
              <a:t>どもの貧困などの課題解決に取り組む団体や市民が、市内各地域において、</a:t>
            </a:r>
            <a:r>
              <a:rPr lang="ja-JP" altLang="en-US" sz="1400" dirty="0">
                <a:latin typeface="Meiryo UI" panose="020B0604030504040204" pitchFamily="50" charset="-128"/>
                <a:ea typeface="Meiryo UI" panose="020B0604030504040204" pitchFamily="50" charset="-128"/>
              </a:rPr>
              <a:t>子</a:t>
            </a:r>
            <a:r>
              <a:rPr lang="ja-JP" altLang="ja-JP" sz="1400" dirty="0">
                <a:latin typeface="Meiryo UI" panose="020B0604030504040204" pitchFamily="50" charset="-128"/>
                <a:ea typeface="Meiryo UI" panose="020B0604030504040204" pitchFamily="50" charset="-128"/>
              </a:rPr>
              <a:t>どもの居場所（以下「こども食堂等」と</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いう。）を開設し食事提供や学習支援等に取り組んでい</a:t>
            </a:r>
            <a:r>
              <a:rPr lang="ja-JP" altLang="en-US" sz="1400" dirty="0">
                <a:latin typeface="Meiryo UI" panose="020B0604030504040204" pitchFamily="50" charset="-128"/>
                <a:ea typeface="Meiryo UI" panose="020B0604030504040204" pitchFamily="50" charset="-128"/>
              </a:rPr>
              <a:t>る</a:t>
            </a:r>
            <a:r>
              <a:rPr lang="ja-JP" altLang="ja-JP"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このような活動を社会全体で支援</a:t>
            </a:r>
            <a:r>
              <a:rPr lang="ja-JP" altLang="en-US" sz="1400" dirty="0">
                <a:latin typeface="Meiryo UI" panose="020B0604030504040204" pitchFamily="50" charset="-128"/>
                <a:ea typeface="Meiryo UI" panose="020B0604030504040204" pitchFamily="50" charset="-128"/>
              </a:rPr>
              <a:t>するため</a:t>
            </a:r>
            <a:r>
              <a:rPr lang="ja-JP" altLang="ja-JP" sz="1400" dirty="0">
                <a:latin typeface="Meiryo UI" panose="020B0604030504040204" pitchFamily="50" charset="-128"/>
                <a:ea typeface="Meiryo UI" panose="020B0604030504040204" pitchFamily="50" charset="-128"/>
              </a:rPr>
              <a:t>、企業や社会福祉施設等が参加する「こども支援ネットワーク」を構築</a:t>
            </a:r>
            <a:r>
              <a:rPr lang="ja-JP" altLang="en-US" sz="1400" dirty="0">
                <a:latin typeface="Meiryo UI" panose="020B0604030504040204" pitchFamily="50" charset="-128"/>
                <a:ea typeface="Meiryo UI" panose="020B0604030504040204" pitchFamily="50" charset="-128"/>
              </a:rPr>
              <a:t>する</a:t>
            </a:r>
            <a:r>
              <a:rPr lang="ja-JP" altLang="ja-JP"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sp>
        <p:nvSpPr>
          <p:cNvPr id="25" name="角丸四角形 24"/>
          <p:cNvSpPr/>
          <p:nvPr/>
        </p:nvSpPr>
        <p:spPr>
          <a:xfrm>
            <a:off x="270458" y="807099"/>
            <a:ext cx="5035638" cy="319467"/>
          </a:xfrm>
          <a:prstGeom prst="roundRect">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Meiryo UI" panose="020B0604030504040204" pitchFamily="50" charset="-128"/>
                <a:ea typeface="Meiryo UI" panose="020B0604030504040204" pitchFamily="50" charset="-128"/>
              </a:rPr>
              <a:t>こども支援ネットワーク（</a:t>
            </a:r>
            <a:r>
              <a:rPr lang="en-US" altLang="ja-JP" sz="1400" b="1" dirty="0">
                <a:solidFill>
                  <a:schemeClr val="tx1"/>
                </a:solidFill>
                <a:latin typeface="Meiryo UI" panose="020B0604030504040204" pitchFamily="50" charset="-128"/>
                <a:ea typeface="Meiryo UI" panose="020B0604030504040204" pitchFamily="50" charset="-128"/>
              </a:rPr>
              <a:t>2022</a:t>
            </a:r>
            <a:r>
              <a:rPr lang="ja-JP" altLang="en-US" sz="1400" b="1" dirty="0">
                <a:solidFill>
                  <a:schemeClr val="tx1"/>
                </a:solidFill>
                <a:latin typeface="Meiryo UI" panose="020B0604030504040204" pitchFamily="50" charset="-128"/>
                <a:ea typeface="Meiryo UI" panose="020B0604030504040204" pitchFamily="50" charset="-128"/>
              </a:rPr>
              <a:t>年度予算額：</a:t>
            </a:r>
            <a:r>
              <a:rPr lang="en-US" altLang="ja-JP" sz="1400" b="1" dirty="0">
                <a:solidFill>
                  <a:schemeClr val="tx1"/>
                </a:solidFill>
                <a:latin typeface="Meiryo UI" panose="020B0604030504040204" pitchFamily="50" charset="-128"/>
                <a:ea typeface="Meiryo UI" panose="020B0604030504040204" pitchFamily="50" charset="-128"/>
              </a:rPr>
              <a:t>1,836</a:t>
            </a:r>
            <a:r>
              <a:rPr lang="ja-JP" altLang="en-US" sz="1400" b="1" dirty="0">
                <a:solidFill>
                  <a:schemeClr val="tx1"/>
                </a:solidFill>
                <a:latin typeface="Meiryo UI" panose="020B0604030504040204" pitchFamily="50" charset="-128"/>
                <a:ea typeface="Meiryo UI" panose="020B0604030504040204" pitchFamily="50" charset="-128"/>
              </a:rPr>
              <a:t>万円）</a:t>
            </a:r>
          </a:p>
        </p:txBody>
      </p:sp>
      <p:sp>
        <p:nvSpPr>
          <p:cNvPr id="2" name="テキスト ボックス 1"/>
          <p:cNvSpPr txBox="1"/>
          <p:nvPr/>
        </p:nvSpPr>
        <p:spPr>
          <a:xfrm>
            <a:off x="4947506" y="1873814"/>
            <a:ext cx="3926038" cy="2677656"/>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・「こども支援ネットワーク」は、大阪市が主体となって</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大阪市社会福祉協議会と連携し、子どもの貧困対</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策や活動の情報交換をはじめ、企業からの申出によ</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る物資等を社会福祉施設を通じてこども食堂等へ</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提供し、社会福祉施設からはこども食堂への助言や</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相談対応を行う。</a:t>
            </a:r>
          </a:p>
          <a:p>
            <a:r>
              <a:rPr lang="ja-JP" altLang="en-US" sz="1400" dirty="0">
                <a:latin typeface="Meiryo UI" panose="020B0604030504040204" pitchFamily="50" charset="-128"/>
                <a:ea typeface="Meiryo UI" panose="020B0604030504040204" pitchFamily="50" charset="-128"/>
              </a:rPr>
              <a:t>・また、ネットワークに企業が参加することによって、子ど</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もの職業体験や子どもの居場所での社員のボラン</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ティア活動などが期待できる。</a:t>
            </a:r>
          </a:p>
          <a:p>
            <a:r>
              <a:rPr lang="ja-JP" altLang="en-US" sz="1400" dirty="0">
                <a:latin typeface="Meiryo UI" panose="020B0604030504040204" pitchFamily="50" charset="-128"/>
                <a:ea typeface="Meiryo UI" panose="020B0604030504040204" pitchFamily="50" charset="-128"/>
              </a:rPr>
              <a:t>・企業の協力を得て、子どもたちに働くことの大切さを</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伝え、貧困の連鎖を断ち切ることにつながるよう取り</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組みを進める。</a:t>
            </a:r>
          </a:p>
        </p:txBody>
      </p:sp>
      <p:sp>
        <p:nvSpPr>
          <p:cNvPr id="13" name="角丸四角形 12"/>
          <p:cNvSpPr/>
          <p:nvPr/>
        </p:nvSpPr>
        <p:spPr>
          <a:xfrm>
            <a:off x="270457" y="5364035"/>
            <a:ext cx="5035638" cy="319467"/>
          </a:xfrm>
          <a:prstGeom prst="roundRect">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Meiryo UI" panose="020B0604030504040204" pitchFamily="50" charset="-128"/>
                <a:ea typeface="Meiryo UI" panose="020B0604030504040204" pitchFamily="50" charset="-128"/>
              </a:rPr>
              <a:t>こどもの居場所開設支援事業（</a:t>
            </a:r>
            <a:r>
              <a:rPr lang="en-US" altLang="ja-JP" sz="1400" b="1" dirty="0">
                <a:solidFill>
                  <a:schemeClr val="tx1"/>
                </a:solidFill>
                <a:latin typeface="Meiryo UI" panose="020B0604030504040204" pitchFamily="50" charset="-128"/>
                <a:ea typeface="Meiryo UI" panose="020B0604030504040204" pitchFamily="50" charset="-128"/>
              </a:rPr>
              <a:t>2022</a:t>
            </a:r>
            <a:r>
              <a:rPr lang="ja-JP" altLang="en-US" sz="1400" b="1" dirty="0">
                <a:solidFill>
                  <a:schemeClr val="tx1"/>
                </a:solidFill>
                <a:latin typeface="Meiryo UI" panose="020B0604030504040204" pitchFamily="50" charset="-128"/>
                <a:ea typeface="Meiryo UI" panose="020B0604030504040204" pitchFamily="50" charset="-128"/>
              </a:rPr>
              <a:t>年度予算額：</a:t>
            </a:r>
            <a:r>
              <a:rPr lang="en-US" altLang="ja-JP" sz="1400" b="1" dirty="0">
                <a:solidFill>
                  <a:schemeClr val="tx1"/>
                </a:solidFill>
                <a:latin typeface="Meiryo UI" panose="020B0604030504040204" pitchFamily="50" charset="-128"/>
                <a:ea typeface="Meiryo UI" panose="020B0604030504040204" pitchFamily="50" charset="-128"/>
              </a:rPr>
              <a:t>141</a:t>
            </a:r>
            <a:r>
              <a:rPr lang="ja-JP" altLang="en-US" sz="1400" b="1" dirty="0">
                <a:solidFill>
                  <a:schemeClr val="tx1"/>
                </a:solidFill>
                <a:latin typeface="Meiryo UI" panose="020B0604030504040204" pitchFamily="50" charset="-128"/>
                <a:ea typeface="Meiryo UI" panose="020B0604030504040204" pitchFamily="50" charset="-128"/>
              </a:rPr>
              <a:t>万円）</a:t>
            </a:r>
          </a:p>
        </p:txBody>
      </p:sp>
      <p:sp>
        <p:nvSpPr>
          <p:cNvPr id="15" name="テキスト ボックス 14"/>
          <p:cNvSpPr txBox="1"/>
          <p:nvPr/>
        </p:nvSpPr>
        <p:spPr>
          <a:xfrm>
            <a:off x="158648" y="5729160"/>
            <a:ext cx="8438294" cy="738664"/>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・地域でこどもの貧困などの課題解決に取り組むＮＰＯ法人や団体等が、本市が必要とする地域に、子どもの居場所（こども食堂等）を開設した場合にかかる経費を補助。</a:t>
            </a:r>
          </a:p>
          <a:p>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年度はモデル４区で実施。</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淀川区、鶴見区、東住吉区、西成区）</a:t>
            </a:r>
            <a:endParaRPr lang="en-US" altLang="ja-JP" sz="1400" dirty="0">
              <a:latin typeface="Meiryo UI" panose="020B0604030504040204" pitchFamily="50" charset="-128"/>
              <a:ea typeface="Meiryo UI" panose="020B0604030504040204" pitchFamily="50" charset="-128"/>
            </a:endParaRPr>
          </a:p>
        </p:txBody>
      </p:sp>
      <p:pic>
        <p:nvPicPr>
          <p:cNvPr id="16" name="図 15"/>
          <p:cNvPicPr>
            <a:picLocks noChangeAspect="1"/>
          </p:cNvPicPr>
          <p:nvPr/>
        </p:nvPicPr>
        <p:blipFill>
          <a:blip r:embed="rId3"/>
          <a:stretch>
            <a:fillRect/>
          </a:stretch>
        </p:blipFill>
        <p:spPr>
          <a:xfrm>
            <a:off x="274842" y="2059449"/>
            <a:ext cx="4672664" cy="3023111"/>
          </a:xfrm>
          <a:prstGeom prst="rect">
            <a:avLst/>
          </a:prstGeom>
        </p:spPr>
      </p:pic>
      <p:sp>
        <p:nvSpPr>
          <p:cNvPr id="1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197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76164471"/>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70457" y="790045"/>
            <a:ext cx="8588788" cy="2246769"/>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＜改革前の施策・状況＞</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・府内において死亡に至る重篤な事件が発生。（</a:t>
            </a:r>
            <a:r>
              <a:rPr lang="en-US" altLang="ja-JP" sz="1400" dirty="0">
                <a:latin typeface="Meiryo UI" panose="020B0604030504040204" pitchFamily="50" charset="-128"/>
                <a:ea typeface="Meiryo UI" panose="020B0604030504040204" pitchFamily="50" charset="-128"/>
              </a:rPr>
              <a:t>2008</a:t>
            </a:r>
            <a:r>
              <a:rPr lang="ja-JP" altLang="en-US" sz="1400" dirty="0">
                <a:latin typeface="Meiryo UI" panose="020B0604030504040204" pitchFamily="50" charset="-128"/>
                <a:ea typeface="Meiryo UI" panose="020B0604030504040204" pitchFamily="50" charset="-128"/>
              </a:rPr>
              <a:t>年：２件、</a:t>
            </a:r>
            <a:r>
              <a:rPr lang="en-US" altLang="ja-JP" sz="1400" dirty="0">
                <a:latin typeface="Meiryo UI" panose="020B0604030504040204" pitchFamily="50" charset="-128"/>
                <a:ea typeface="Meiryo UI" panose="020B0604030504040204" pitchFamily="50" charset="-128"/>
              </a:rPr>
              <a:t>2010</a:t>
            </a:r>
            <a:r>
              <a:rPr lang="ja-JP" altLang="en-US" sz="1400" dirty="0">
                <a:latin typeface="Meiryo UI" panose="020B0604030504040204" pitchFamily="50" charset="-128"/>
                <a:ea typeface="Meiryo UI" panose="020B0604030504040204" pitchFamily="50" charset="-128"/>
              </a:rPr>
              <a:t>年：５件（政令指定都市含む）</a:t>
            </a:r>
          </a:p>
          <a:p>
            <a:r>
              <a:rPr lang="ja-JP" altLang="en-US" sz="1400" dirty="0">
                <a:latin typeface="Meiryo UI" panose="020B0604030504040204" pitchFamily="50" charset="-128"/>
                <a:ea typeface="Meiryo UI" panose="020B0604030504040204" pitchFamily="50" charset="-128"/>
              </a:rPr>
              <a:t>　・大阪府域の児童虐待相談対応件数は全国で２位。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府域：</a:t>
            </a:r>
            <a:r>
              <a:rPr lang="en-US" altLang="ja-JP" sz="1400" dirty="0">
                <a:latin typeface="Meiryo UI" panose="020B0604030504040204" pitchFamily="50" charset="-128"/>
                <a:ea typeface="Meiryo UI" panose="020B0604030504040204" pitchFamily="50" charset="-128"/>
              </a:rPr>
              <a:t>2009</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5,436</a:t>
            </a:r>
            <a:r>
              <a:rPr lang="ja-JP" altLang="en-US" sz="1400" dirty="0">
                <a:latin typeface="Meiryo UI" panose="020B0604030504040204" pitchFamily="50" charset="-128"/>
                <a:ea typeface="Meiryo UI" panose="020B0604030504040204" pitchFamily="50" charset="-128"/>
              </a:rPr>
              <a:t>件、東京都：</a:t>
            </a:r>
            <a:r>
              <a:rPr lang="en-US" altLang="ja-JP" sz="1400" dirty="0">
                <a:latin typeface="Meiryo UI" panose="020B0604030504040204" pitchFamily="50" charset="-128"/>
                <a:ea typeface="Meiryo UI" panose="020B0604030504040204" pitchFamily="50" charset="-128"/>
              </a:rPr>
              <a:t>3,339</a:t>
            </a:r>
            <a:r>
              <a:rPr lang="ja-JP" altLang="en-US" sz="1400" dirty="0">
                <a:latin typeface="Meiryo UI" panose="020B0604030504040204" pitchFamily="50" charset="-128"/>
                <a:ea typeface="Meiryo UI" panose="020B0604030504040204" pitchFamily="50" charset="-128"/>
              </a:rPr>
              <a:t>件、神奈川県域：</a:t>
            </a:r>
            <a:r>
              <a:rPr lang="en-US" altLang="ja-JP" sz="1400" dirty="0">
                <a:latin typeface="Meiryo UI" panose="020B0604030504040204" pitchFamily="50" charset="-128"/>
                <a:ea typeface="Meiryo UI" panose="020B0604030504040204" pitchFamily="50" charset="-128"/>
              </a:rPr>
              <a:t>5,676</a:t>
            </a:r>
            <a:r>
              <a:rPr lang="ja-JP" altLang="en-US" sz="1400" dirty="0">
                <a:latin typeface="Meiryo UI" panose="020B0604030504040204" pitchFamily="50" charset="-128"/>
                <a:ea typeface="Meiryo UI" panose="020B0604030504040204" pitchFamily="50" charset="-128"/>
              </a:rPr>
              <a:t>件</a:t>
            </a:r>
          </a:p>
          <a:p>
            <a:r>
              <a:rPr lang="ja-JP" altLang="en-US" sz="1400" dirty="0">
                <a:latin typeface="Meiryo UI" panose="020B0604030504040204" pitchFamily="50" charset="-128"/>
                <a:ea typeface="Meiryo UI" panose="020B0604030504040204" pitchFamily="50" charset="-128"/>
              </a:rPr>
              <a:t>　・早期発見・対応が急務であるが、市町村では件数増による安全確認に追われ、重症度の判別や専門的な対応</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については不十分な状況。</a:t>
            </a:r>
          </a:p>
          <a:p>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＜改革取組＞　　</a:t>
            </a:r>
            <a:r>
              <a:rPr lang="en-US" altLang="ja-JP" sz="1400" dirty="0">
                <a:latin typeface="Meiryo UI" panose="020B0604030504040204" pitchFamily="50" charset="-128"/>
                <a:ea typeface="Meiryo UI" panose="020B0604030504040204" pitchFamily="50" charset="-128"/>
              </a:rPr>
              <a:t> </a:t>
            </a:r>
          </a:p>
          <a:p>
            <a:r>
              <a:rPr lang="ja-JP" altLang="en-US" sz="1400" dirty="0">
                <a:latin typeface="Meiryo UI" panose="020B0604030504040204" pitchFamily="50" charset="-128"/>
                <a:ea typeface="Meiryo UI" panose="020B0604030504040204" pitchFamily="50" charset="-128"/>
              </a:rPr>
              <a:t>　・児童虐待対策を府政の重要課題と捉え、大規模な広報をはじめ、組織体制の強化、市町村・警察との連携、一時</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保護所の増強など、オール大阪での児童虐待の未然防止・早期発見・早期対応に取り組んできた。</a:t>
            </a:r>
          </a:p>
        </p:txBody>
      </p:sp>
      <p:graphicFrame>
        <p:nvGraphicFramePr>
          <p:cNvPr id="6" name="表 5"/>
          <p:cNvGraphicFramePr>
            <a:graphicFrameLocks noGrp="1"/>
          </p:cNvGraphicFramePr>
          <p:nvPr/>
        </p:nvGraphicFramePr>
        <p:xfrm>
          <a:off x="486276" y="3175784"/>
          <a:ext cx="8029074" cy="2255520"/>
        </p:xfrm>
        <a:graphic>
          <a:graphicData uri="http://schemas.openxmlformats.org/drawingml/2006/table">
            <a:tbl>
              <a:tblPr firstRow="1" bandRow="1">
                <a:tableStyleId>{5C22544A-7EE6-4342-B048-85BDC9FD1C3A}</a:tableStyleId>
              </a:tblPr>
              <a:tblGrid>
                <a:gridCol w="1558274">
                  <a:extLst>
                    <a:ext uri="{9D8B030D-6E8A-4147-A177-3AD203B41FA5}">
                      <a16:colId xmlns:a16="http://schemas.microsoft.com/office/drawing/2014/main" val="1139371694"/>
                    </a:ext>
                  </a:extLst>
                </a:gridCol>
                <a:gridCol w="6470800">
                  <a:extLst>
                    <a:ext uri="{9D8B030D-6E8A-4147-A177-3AD203B41FA5}">
                      <a16:colId xmlns:a16="http://schemas.microsoft.com/office/drawing/2014/main" val="3123698254"/>
                    </a:ext>
                  </a:extLst>
                </a:gridCol>
              </a:tblGrid>
              <a:tr h="233238">
                <a:tc>
                  <a:txBody>
                    <a:bodyPr/>
                    <a:lstStyle/>
                    <a:p>
                      <a:pPr algn="ctr"/>
                      <a:r>
                        <a:rPr kumimoji="1" lang="ja-JP" altLang="en-US" sz="1400" dirty="0">
                          <a:solidFill>
                            <a:schemeClr val="tx1"/>
                          </a:solidFill>
                        </a:rPr>
                        <a:t>時期</a:t>
                      </a:r>
                    </a:p>
                  </a:txBody>
                  <a:tcPr/>
                </a:tc>
                <a:tc>
                  <a:txBody>
                    <a:bodyPr/>
                    <a:lstStyle/>
                    <a:p>
                      <a:pPr algn="ctr"/>
                      <a:r>
                        <a:rPr kumimoji="1" lang="ja-JP" altLang="en-US" sz="1400" dirty="0">
                          <a:solidFill>
                            <a:schemeClr val="tx1"/>
                          </a:solidFill>
                        </a:rPr>
                        <a:t>内容</a:t>
                      </a:r>
                    </a:p>
                  </a:txBody>
                  <a:tcPr/>
                </a:tc>
                <a:extLst>
                  <a:ext uri="{0D108BD9-81ED-4DB2-BD59-A6C34878D82A}">
                    <a16:rowId xmlns:a16="http://schemas.microsoft.com/office/drawing/2014/main" val="3359264732"/>
                  </a:ext>
                </a:extLst>
              </a:tr>
              <a:tr h="233238">
                <a:tc>
                  <a:txBody>
                    <a:bodyPr/>
                    <a:lstStyle/>
                    <a:p>
                      <a:r>
                        <a:rPr kumimoji="1" lang="en-US" altLang="ja-JP" sz="1400" dirty="0">
                          <a:solidFill>
                            <a:schemeClr val="tx1"/>
                          </a:solidFill>
                        </a:rPr>
                        <a:t>2010</a:t>
                      </a:r>
                      <a:r>
                        <a:rPr kumimoji="1" lang="ja-JP" altLang="en-US" sz="1400" dirty="0">
                          <a:solidFill>
                            <a:schemeClr val="tx1"/>
                          </a:solidFill>
                        </a:rPr>
                        <a:t>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大規模・広範囲でのテレビＣＭ、広報の実現（</a:t>
                      </a:r>
                      <a:r>
                        <a:rPr lang="en-US" altLang="ja-JP" sz="1400" dirty="0">
                          <a:solidFill>
                            <a:schemeClr val="tx1"/>
                          </a:solidFill>
                          <a:latin typeface="Meiryo UI" panose="020B0604030504040204" pitchFamily="50" charset="-128"/>
                          <a:ea typeface="Meiryo UI" panose="020B0604030504040204" pitchFamily="50" charset="-128"/>
                        </a:rPr>
                        <a:t>2010</a:t>
                      </a:r>
                      <a:r>
                        <a:rPr lang="ja-JP" altLang="en-US" sz="1400" dirty="0">
                          <a:solidFill>
                            <a:schemeClr val="tx1"/>
                          </a:solidFill>
                          <a:latin typeface="Meiryo UI" panose="020B0604030504040204" pitchFamily="50" charset="-128"/>
                          <a:ea typeface="Meiryo UI" panose="020B0604030504040204" pitchFamily="50" charset="-128"/>
                        </a:rPr>
                        <a:t>年過去最大の放送規模）</a:t>
                      </a:r>
                      <a:endParaRPr kumimoji="1" lang="ja-JP" altLang="en-US" sz="1400" dirty="0">
                        <a:solidFill>
                          <a:schemeClr val="tx1"/>
                        </a:solidFill>
                      </a:endParaRPr>
                    </a:p>
                  </a:txBody>
                  <a:tcPr/>
                </a:tc>
                <a:extLst>
                  <a:ext uri="{0D108BD9-81ED-4DB2-BD59-A6C34878D82A}">
                    <a16:rowId xmlns:a16="http://schemas.microsoft.com/office/drawing/2014/main" val="4134167899"/>
                  </a:ext>
                </a:extLst>
              </a:tr>
              <a:tr h="233238">
                <a:tc>
                  <a:txBody>
                    <a:bodyPr/>
                    <a:lstStyle/>
                    <a:p>
                      <a:r>
                        <a:rPr kumimoji="1" lang="en-US" altLang="ja-JP" sz="1400" dirty="0">
                          <a:solidFill>
                            <a:schemeClr val="tx1"/>
                          </a:solidFill>
                        </a:rPr>
                        <a:t>2011</a:t>
                      </a:r>
                      <a:r>
                        <a:rPr kumimoji="1" lang="ja-JP" altLang="en-US" sz="1400" dirty="0">
                          <a:solidFill>
                            <a:schemeClr val="tx1"/>
                          </a:solidFill>
                        </a:rPr>
                        <a:t>年～</a:t>
                      </a:r>
                    </a:p>
                  </a:txBody>
                  <a:tcPr/>
                </a:tc>
                <a:tc>
                  <a:txBody>
                    <a:bodyPr/>
                    <a:lstStyle/>
                    <a:p>
                      <a:r>
                        <a:rPr lang="ja-JP" altLang="en-US" sz="1400" dirty="0">
                          <a:solidFill>
                            <a:schemeClr val="tx1"/>
                          </a:solidFill>
                          <a:latin typeface="Meiryo UI" panose="020B0604030504040204" pitchFamily="50" charset="-128"/>
                          <a:ea typeface="Meiryo UI" panose="020B0604030504040204" pitchFamily="50" charset="-128"/>
                        </a:rPr>
                        <a:t>府組織体制の強化（児童福祉司等の増員、警察官</a:t>
                      </a:r>
                      <a:r>
                        <a:rPr lang="en-US" altLang="ja-JP" sz="1400" dirty="0">
                          <a:solidFill>
                            <a:schemeClr val="tx1"/>
                          </a:solidFill>
                          <a:latin typeface="Meiryo UI" panose="020B0604030504040204" pitchFamily="50" charset="-128"/>
                          <a:ea typeface="Meiryo UI" panose="020B0604030504040204" pitchFamily="50" charset="-128"/>
                        </a:rPr>
                        <a:t>OB</a:t>
                      </a:r>
                      <a:r>
                        <a:rPr lang="ja-JP" altLang="en-US" sz="1400" dirty="0">
                          <a:solidFill>
                            <a:schemeClr val="tx1"/>
                          </a:solidFill>
                          <a:latin typeface="Meiryo UI" panose="020B0604030504040204" pitchFamily="50" charset="-128"/>
                          <a:ea typeface="Meiryo UI" panose="020B0604030504040204" pitchFamily="50" charset="-128"/>
                        </a:rPr>
                        <a:t>を子ども家庭センターに配置</a:t>
                      </a:r>
                      <a:endParaRPr lang="en-US" altLang="ja-JP" sz="14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市町村スキルアップ支援</a:t>
                      </a:r>
                    </a:p>
                  </a:txBody>
                  <a:tcPr/>
                </a:tc>
                <a:extLst>
                  <a:ext uri="{0D108BD9-81ED-4DB2-BD59-A6C34878D82A}">
                    <a16:rowId xmlns:a16="http://schemas.microsoft.com/office/drawing/2014/main" val="1653974496"/>
                  </a:ext>
                </a:extLst>
              </a:tr>
              <a:tr h="233238">
                <a:tc>
                  <a:txBody>
                    <a:bodyPr/>
                    <a:lstStyle/>
                    <a:p>
                      <a:r>
                        <a:rPr kumimoji="1" lang="en-US" altLang="ja-JP" sz="1400" dirty="0">
                          <a:solidFill>
                            <a:schemeClr val="tx1"/>
                          </a:solidFill>
                        </a:rPr>
                        <a:t>2013</a:t>
                      </a:r>
                      <a:r>
                        <a:rPr kumimoji="1" lang="ja-JP" altLang="en-US" sz="1400" dirty="0">
                          <a:solidFill>
                            <a:schemeClr val="tx1"/>
                          </a:solidFill>
                        </a:rPr>
                        <a:t>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中央子ども家庭センターに「こころケア」開設（</a:t>
                      </a:r>
                      <a:r>
                        <a:rPr lang="en-US" altLang="ja-JP" sz="1400" dirty="0">
                          <a:solidFill>
                            <a:schemeClr val="tx1"/>
                          </a:solidFill>
                          <a:latin typeface="Meiryo UI" panose="020B0604030504040204" pitchFamily="50" charset="-128"/>
                          <a:ea typeface="Meiryo UI" panose="020B0604030504040204" pitchFamily="50" charset="-128"/>
                        </a:rPr>
                        <a:t>2013</a:t>
                      </a:r>
                      <a:r>
                        <a:rPr lang="ja-JP" altLang="en-US" sz="1400" dirty="0">
                          <a:solidFill>
                            <a:schemeClr val="tx1"/>
                          </a:solidFill>
                          <a:latin typeface="Meiryo UI" panose="020B0604030504040204" pitchFamily="50" charset="-128"/>
                          <a:ea typeface="Meiryo UI" panose="020B0604030504040204" pitchFamily="50" charset="-128"/>
                        </a:rPr>
                        <a:t>年）</a:t>
                      </a:r>
                      <a:endParaRPr lang="en-US" altLang="ja-JP" sz="14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新たな一時保護所開設（</a:t>
                      </a:r>
                      <a:r>
                        <a:rPr lang="en-US" altLang="ja-JP" sz="1400" dirty="0">
                          <a:solidFill>
                            <a:schemeClr val="tx1"/>
                          </a:solidFill>
                          <a:latin typeface="Meiryo UI" panose="020B0604030504040204" pitchFamily="50" charset="-128"/>
                          <a:ea typeface="Meiryo UI" panose="020B0604030504040204" pitchFamily="50" charset="-128"/>
                        </a:rPr>
                        <a:t>2023</a:t>
                      </a:r>
                      <a:r>
                        <a:rPr lang="ja-JP" altLang="en-US" sz="1400" dirty="0">
                          <a:solidFill>
                            <a:schemeClr val="tx1"/>
                          </a:solidFill>
                          <a:latin typeface="Meiryo UI" panose="020B0604030504040204" pitchFamily="50" charset="-128"/>
                          <a:ea typeface="Meiryo UI" panose="020B0604030504040204" pitchFamily="50" charset="-128"/>
                        </a:rPr>
                        <a:t>年にも新設予定）</a:t>
                      </a:r>
                      <a:endParaRPr lang="en-US" altLang="ja-JP"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644975610"/>
                  </a:ext>
                </a:extLst>
              </a:tr>
              <a:tr h="233238">
                <a:tc>
                  <a:txBody>
                    <a:bodyPr/>
                    <a:lstStyle/>
                    <a:p>
                      <a:r>
                        <a:rPr kumimoji="1" lang="en-US" altLang="ja-JP" sz="1400" dirty="0">
                          <a:solidFill>
                            <a:schemeClr val="tx1"/>
                          </a:solidFill>
                        </a:rPr>
                        <a:t>2018</a:t>
                      </a:r>
                      <a:r>
                        <a:rPr kumimoji="1" lang="ja-JP" altLang="en-US" sz="1400" dirty="0">
                          <a:solidFill>
                            <a:schemeClr val="tx1"/>
                          </a:solidFill>
                        </a:rPr>
                        <a:t>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・夜間・休日における警察官</a:t>
                      </a:r>
                      <a:r>
                        <a:rPr lang="en-US" altLang="ja-JP" sz="1400" dirty="0">
                          <a:solidFill>
                            <a:schemeClr val="tx1"/>
                          </a:solidFill>
                          <a:latin typeface="Meiryo UI" panose="020B0604030504040204" pitchFamily="50" charset="-128"/>
                          <a:ea typeface="Meiryo UI" panose="020B0604030504040204" pitchFamily="50" charset="-128"/>
                        </a:rPr>
                        <a:t>OB</a:t>
                      </a:r>
                      <a:r>
                        <a:rPr lang="ja-JP" altLang="en-US" sz="1400" dirty="0">
                          <a:solidFill>
                            <a:schemeClr val="tx1"/>
                          </a:solidFill>
                          <a:latin typeface="Meiryo UI" panose="020B0604030504040204" pitchFamily="50" charset="-128"/>
                          <a:ea typeface="Meiryo UI" panose="020B0604030504040204" pitchFamily="50" charset="-128"/>
                        </a:rPr>
                        <a:t>を配置（</a:t>
                      </a:r>
                      <a:r>
                        <a:rPr lang="en-US" altLang="ja-JP" sz="1400" dirty="0">
                          <a:solidFill>
                            <a:schemeClr val="tx1"/>
                          </a:solidFill>
                          <a:latin typeface="Meiryo UI" panose="020B0604030504040204" pitchFamily="50" charset="-128"/>
                          <a:ea typeface="Meiryo UI" panose="020B0604030504040204" pitchFamily="50" charset="-128"/>
                        </a:rPr>
                        <a:t>2018</a:t>
                      </a:r>
                      <a:r>
                        <a:rPr lang="ja-JP" altLang="en-US" sz="1400" dirty="0">
                          <a:solidFill>
                            <a:schemeClr val="tx1"/>
                          </a:solidFill>
                          <a:latin typeface="Meiryo UI" panose="020B0604030504040204" pitchFamily="50" charset="-128"/>
                          <a:ea typeface="Meiryo UI" panose="020B0604030504040204" pitchFamily="50" charset="-128"/>
                        </a:rPr>
                        <a:t>年～）</a:t>
                      </a:r>
                      <a:endParaRPr lang="en-US" altLang="ja-JP"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196748283"/>
                  </a:ext>
                </a:extLst>
              </a:tr>
              <a:tr h="233238">
                <a:tc>
                  <a:txBody>
                    <a:bodyPr/>
                    <a:lstStyle/>
                    <a:p>
                      <a:r>
                        <a:rPr kumimoji="1" lang="en-US" altLang="ja-JP" sz="1400" dirty="0">
                          <a:solidFill>
                            <a:schemeClr val="tx1"/>
                          </a:solidFill>
                        </a:rPr>
                        <a:t>2019</a:t>
                      </a:r>
                      <a:r>
                        <a:rPr kumimoji="1" lang="ja-JP" altLang="en-US" sz="1400" dirty="0">
                          <a:solidFill>
                            <a:schemeClr val="tx1"/>
                          </a:solidFill>
                        </a:rPr>
                        <a:t>年～</a:t>
                      </a:r>
                    </a:p>
                  </a:txBody>
                  <a:tcPr/>
                </a:tc>
                <a:tc>
                  <a:txBody>
                    <a:bodyPr/>
                    <a:lstStyle/>
                    <a:p>
                      <a:r>
                        <a:rPr lang="ja-JP" altLang="en-US" sz="1400" dirty="0">
                          <a:solidFill>
                            <a:schemeClr val="tx1"/>
                          </a:solidFill>
                          <a:latin typeface="Meiryo UI" panose="020B0604030504040204" pitchFamily="50" charset="-128"/>
                          <a:ea typeface="Meiryo UI" panose="020B0604030504040204" pitchFamily="50" charset="-128"/>
                        </a:rPr>
                        <a:t>・児童虐待防止に向けたオール大阪での会議体「大阪児童虐待防止推進会議」の設置</a:t>
                      </a:r>
                      <a:endParaRPr kumimoji="1" lang="ja-JP" altLang="en-US" sz="1400" dirty="0">
                        <a:solidFill>
                          <a:schemeClr val="tx1"/>
                        </a:solidFill>
                      </a:endParaRPr>
                    </a:p>
                  </a:txBody>
                  <a:tcPr/>
                </a:tc>
                <a:extLst>
                  <a:ext uri="{0D108BD9-81ED-4DB2-BD59-A6C34878D82A}">
                    <a16:rowId xmlns:a16="http://schemas.microsoft.com/office/drawing/2014/main" val="1567582616"/>
                  </a:ext>
                </a:extLst>
              </a:tr>
            </a:tbl>
          </a:graphicData>
        </a:graphic>
      </p:graphicFrame>
      <p:sp>
        <p:nvSpPr>
          <p:cNvPr id="7" name="フローチャート: 組合せ 6"/>
          <p:cNvSpPr/>
          <p:nvPr/>
        </p:nvSpPr>
        <p:spPr>
          <a:xfrm>
            <a:off x="1272984" y="5824161"/>
            <a:ext cx="6583734" cy="406709"/>
          </a:xfrm>
          <a:prstGeom prst="flowChartMerge">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角丸四角形 11"/>
          <p:cNvSpPr/>
          <p:nvPr/>
        </p:nvSpPr>
        <p:spPr>
          <a:xfrm>
            <a:off x="3737113" y="317780"/>
            <a:ext cx="5122132"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latin typeface="Meiryo UI" panose="020B0604030504040204" pitchFamily="50" charset="-128"/>
                <a:ea typeface="Meiryo UI" panose="020B0604030504040204" pitchFamily="50" charset="-128"/>
              </a:rPr>
              <a:t>（２）児童虐待対策（大阪府）</a:t>
            </a:r>
          </a:p>
        </p:txBody>
      </p:sp>
      <p:cxnSp>
        <p:nvCxnSpPr>
          <p:cNvPr id="8" name="直線コネクタ 7"/>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99523" y="231819"/>
            <a:ext cx="228620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４．主な改革取組 </a:t>
            </a:r>
          </a:p>
        </p:txBody>
      </p:sp>
      <p:sp>
        <p:nvSpPr>
          <p:cNvPr id="1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198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922077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3737113" y="317780"/>
            <a:ext cx="5122132"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latin typeface="Meiryo UI" panose="020B0604030504040204" pitchFamily="50" charset="-128"/>
                <a:ea typeface="Meiryo UI" panose="020B0604030504040204" pitchFamily="50" charset="-128"/>
              </a:rPr>
              <a:t>（２）児童虐待対策（大阪府）</a:t>
            </a:r>
          </a:p>
        </p:txBody>
      </p:sp>
      <p:sp>
        <p:nvSpPr>
          <p:cNvPr id="9" name="正方形/長方形 8"/>
          <p:cNvSpPr/>
          <p:nvPr/>
        </p:nvSpPr>
        <p:spPr>
          <a:xfrm>
            <a:off x="452181" y="814703"/>
            <a:ext cx="8588788" cy="4401205"/>
          </a:xfrm>
          <a:prstGeom prst="rect">
            <a:avLst/>
          </a:prstGeom>
        </p:spPr>
        <p:txBody>
          <a:bodyPr wrap="square">
            <a:spAutoFit/>
          </a:bodyPr>
          <a:lstStyle/>
          <a:p>
            <a:pPr marR="2360"/>
            <a:r>
              <a:rPr lang="ja-JP" altLang="en-US" sz="1400" b="1" dirty="0">
                <a:latin typeface="Meiryo UI" panose="020B0604030504040204" pitchFamily="50" charset="-128"/>
                <a:ea typeface="Meiryo UI" panose="020B0604030504040204" pitchFamily="50" charset="-128"/>
              </a:rPr>
              <a:t>＜取組状況等＞</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・啓発活動等による虐待防止への府民の意識の高まり。</a:t>
            </a:r>
          </a:p>
          <a:p>
            <a:r>
              <a:rPr lang="ja-JP" altLang="en-US" sz="1400" dirty="0">
                <a:latin typeface="Meiryo UI" panose="020B0604030504040204" pitchFamily="50" charset="-128"/>
                <a:ea typeface="Meiryo UI" panose="020B0604030504040204" pitchFamily="50" charset="-128"/>
              </a:rPr>
              <a:t>　府域相談対応件数：</a:t>
            </a:r>
            <a:r>
              <a:rPr lang="en-US" altLang="ja-JP" sz="1400" dirty="0">
                <a:latin typeface="Meiryo UI" panose="020B0604030504040204" pitchFamily="50" charset="-128"/>
                <a:ea typeface="Meiryo UI" panose="020B0604030504040204" pitchFamily="50" charset="-128"/>
              </a:rPr>
              <a:t>2013</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10,716</a:t>
            </a:r>
            <a:r>
              <a:rPr lang="ja-JP" altLang="en-US" sz="1400" dirty="0">
                <a:latin typeface="Meiryo UI" panose="020B0604030504040204" pitchFamily="50" charset="-128"/>
                <a:ea typeface="Meiryo UI" panose="020B0604030504040204" pitchFamily="50" charset="-128"/>
              </a:rPr>
              <a:t>件　→　</a:t>
            </a:r>
            <a:r>
              <a:rPr lang="en-US" altLang="ja-JP" sz="1400" dirty="0">
                <a:latin typeface="Meiryo UI" panose="020B0604030504040204" pitchFamily="50" charset="-128"/>
                <a:ea typeface="Meiryo UI" panose="020B0604030504040204" pitchFamily="50" charset="-128"/>
              </a:rPr>
              <a:t>2018</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20,694</a:t>
            </a:r>
            <a:r>
              <a:rPr lang="ja-JP" altLang="en-US" sz="1400" dirty="0">
                <a:latin typeface="Meiryo UI" panose="020B0604030504040204" pitchFamily="50" charset="-128"/>
                <a:ea typeface="Meiryo UI" panose="020B0604030504040204" pitchFamily="50" charset="-128"/>
              </a:rPr>
              <a:t>件　→　</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22,557</a:t>
            </a:r>
            <a:r>
              <a:rPr lang="ja-JP" altLang="en-US" sz="1400" dirty="0">
                <a:latin typeface="Meiryo UI" panose="020B0604030504040204" pitchFamily="50" charset="-128"/>
                <a:ea typeface="Meiryo UI" panose="020B0604030504040204" pitchFamily="50" charset="-128"/>
              </a:rPr>
              <a:t>件</a:t>
            </a:r>
            <a:endParaRPr lang="en-US" altLang="ja-JP" sz="1400" dirty="0">
              <a:latin typeface="Meiryo UI" panose="020B0604030504040204" pitchFamily="50" charset="-128"/>
              <a:ea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・子ども家庭センターの体制強化（安全確認業務の外部委託）</a:t>
            </a:r>
          </a:p>
          <a:p>
            <a:r>
              <a:rPr lang="ja-JP" altLang="en-US" sz="1400" dirty="0">
                <a:latin typeface="Meiryo UI" panose="020B0604030504040204" pitchFamily="50" charset="-128"/>
                <a:ea typeface="Meiryo UI" panose="020B0604030504040204" pitchFamily="50" charset="-128"/>
              </a:rPr>
              <a:t>　軽度のケースのうち、家族・親戚等からの通告に係る安全確認業務をノウハウを有する民間等に業務委託。</a:t>
            </a: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・対応の充実</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夜間・休日受電対応の外部委託。</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夜間・休日出動件数　</a:t>
            </a:r>
            <a:r>
              <a:rPr lang="en-US" altLang="ja-JP" sz="1400" dirty="0">
                <a:latin typeface="Meiryo UI" panose="020B0604030504040204" pitchFamily="50" charset="-128"/>
                <a:ea typeface="Meiryo UI" panose="020B0604030504040204" pitchFamily="50" charset="-128"/>
              </a:rPr>
              <a:t>2013</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:206</a:t>
            </a:r>
            <a:r>
              <a:rPr lang="ja-JP" altLang="en-US" sz="1400" dirty="0">
                <a:latin typeface="Meiryo UI" panose="020B0604030504040204" pitchFamily="50" charset="-128"/>
                <a:ea typeface="Meiryo UI" panose="020B0604030504040204" pitchFamily="50" charset="-128"/>
              </a:rPr>
              <a:t>件　　うち一時保護</a:t>
            </a:r>
            <a:r>
              <a:rPr lang="en-US" altLang="ja-JP" sz="1400" dirty="0">
                <a:latin typeface="Meiryo UI" panose="020B0604030504040204" pitchFamily="50" charset="-128"/>
                <a:ea typeface="Meiryo UI" panose="020B0604030504040204" pitchFamily="50" charset="-128"/>
              </a:rPr>
              <a:t>72</a:t>
            </a:r>
            <a:r>
              <a:rPr lang="ja-JP" altLang="en-US" sz="1400" dirty="0">
                <a:latin typeface="Meiryo UI" panose="020B0604030504040204" pitchFamily="50" charset="-128"/>
                <a:ea typeface="Meiryo UI" panose="020B0604030504040204" pitchFamily="50" charset="-128"/>
              </a:rPr>
              <a:t>件（総受電数　</a:t>
            </a:r>
            <a:r>
              <a:rPr lang="en-US" altLang="ja-JP" sz="1400" dirty="0">
                <a:latin typeface="Meiryo UI" panose="020B0604030504040204" pitchFamily="50" charset="-128"/>
                <a:ea typeface="Meiryo UI" panose="020B0604030504040204" pitchFamily="50" charset="-128"/>
              </a:rPr>
              <a:t>1,631</a:t>
            </a:r>
            <a:r>
              <a:rPr lang="ja-JP" altLang="en-US" sz="1400" dirty="0">
                <a:latin typeface="Meiryo UI" panose="020B0604030504040204" pitchFamily="50" charset="-128"/>
                <a:ea typeface="Meiryo UI" panose="020B0604030504040204" pitchFamily="50" charset="-128"/>
              </a:rPr>
              <a:t>件</a:t>
            </a:r>
            <a:r>
              <a:rPr lang="en-US" altLang="ja-JP"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2018</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:694</a:t>
            </a:r>
            <a:r>
              <a:rPr lang="ja-JP" altLang="en-US" sz="1400" dirty="0">
                <a:latin typeface="Meiryo UI" panose="020B0604030504040204" pitchFamily="50" charset="-128"/>
                <a:ea typeface="Meiryo UI" panose="020B0604030504040204" pitchFamily="50" charset="-128"/>
              </a:rPr>
              <a:t>件　　うち一時保護</a:t>
            </a:r>
            <a:r>
              <a:rPr lang="en-US" altLang="ja-JP" sz="1400" dirty="0">
                <a:latin typeface="Meiryo UI" panose="020B0604030504040204" pitchFamily="50" charset="-128"/>
                <a:ea typeface="Meiryo UI" panose="020B0604030504040204" pitchFamily="50" charset="-128"/>
              </a:rPr>
              <a:t>95</a:t>
            </a:r>
            <a:r>
              <a:rPr lang="ja-JP" altLang="en-US" sz="1400" dirty="0">
                <a:latin typeface="Meiryo UI" panose="020B0604030504040204" pitchFamily="50" charset="-128"/>
                <a:ea typeface="Meiryo UI" panose="020B0604030504040204" pitchFamily="50" charset="-128"/>
              </a:rPr>
              <a:t>件（総受電数　</a:t>
            </a:r>
            <a:r>
              <a:rPr lang="en-US" altLang="ja-JP" sz="1400" dirty="0">
                <a:latin typeface="Meiryo UI" panose="020B0604030504040204" pitchFamily="50" charset="-128"/>
                <a:ea typeface="Meiryo UI" panose="020B0604030504040204" pitchFamily="50" charset="-128"/>
              </a:rPr>
              <a:t>6,533</a:t>
            </a:r>
            <a:r>
              <a:rPr lang="ja-JP" altLang="en-US" sz="1400" dirty="0">
                <a:latin typeface="Meiryo UI" panose="020B0604030504040204" pitchFamily="50" charset="-128"/>
                <a:ea typeface="Meiryo UI" panose="020B0604030504040204" pitchFamily="50" charset="-128"/>
              </a:rPr>
              <a:t>件）</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:1,028</a:t>
            </a:r>
            <a:r>
              <a:rPr lang="ja-JP" altLang="en-US" sz="1400" dirty="0">
                <a:latin typeface="Meiryo UI" panose="020B0604030504040204" pitchFamily="50" charset="-128"/>
                <a:ea typeface="Meiryo UI" panose="020B0604030504040204" pitchFamily="50" charset="-128"/>
              </a:rPr>
              <a:t>件　うち一時保護</a:t>
            </a:r>
            <a:r>
              <a:rPr lang="en-US" altLang="ja-JP" sz="1400" dirty="0">
                <a:latin typeface="Meiryo UI" panose="020B0604030504040204" pitchFamily="50" charset="-128"/>
                <a:ea typeface="Meiryo UI" panose="020B0604030504040204" pitchFamily="50" charset="-128"/>
              </a:rPr>
              <a:t>81</a:t>
            </a:r>
            <a:r>
              <a:rPr lang="ja-JP" altLang="en-US" sz="1400" dirty="0">
                <a:latin typeface="Meiryo UI" panose="020B0604030504040204" pitchFamily="50" charset="-128"/>
                <a:ea typeface="Meiryo UI" panose="020B0604030504040204" pitchFamily="50" charset="-128"/>
              </a:rPr>
              <a:t>件（総受電数　</a:t>
            </a:r>
            <a:r>
              <a:rPr lang="en-US" altLang="ja-JP" sz="1400" dirty="0">
                <a:latin typeface="Meiryo UI" panose="020B0604030504040204" pitchFamily="50" charset="-128"/>
                <a:ea typeface="Meiryo UI" panose="020B0604030504040204" pitchFamily="50" charset="-128"/>
              </a:rPr>
              <a:t>12,002</a:t>
            </a:r>
            <a:r>
              <a:rPr lang="ja-JP" altLang="en-US" sz="1400" dirty="0">
                <a:latin typeface="Meiryo UI" panose="020B0604030504040204" pitchFamily="50" charset="-128"/>
                <a:ea typeface="Meiryo UI" panose="020B0604030504040204" pitchFamily="50" charset="-128"/>
              </a:rPr>
              <a:t>件）</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・施設退所後の親子への支援についてのガイドライン作成によるノウハウの共有、対応力向上。</a:t>
            </a:r>
            <a:endParaRPr lang="en-US" altLang="ja-JP" sz="1400" dirty="0">
              <a:latin typeface="Meiryo UI" panose="020B0604030504040204" pitchFamily="50" charset="-128"/>
              <a:ea typeface="Meiryo UI" panose="020B0604030504040204" pitchFamily="50" charset="-128"/>
            </a:endParaRPr>
          </a:p>
          <a:p>
            <a:pPr marL="88900" indent="-88900">
              <a:defRPr/>
            </a:pPr>
            <a:endParaRPr lang="en-US" altLang="ja-JP" sz="1400" dirty="0">
              <a:latin typeface="Meiryo UI" panose="020B0604030504040204" pitchFamily="50" charset="-128"/>
              <a:ea typeface="Meiryo UI" panose="020B0604030504040204" pitchFamily="50" charset="-128"/>
            </a:endParaRPr>
          </a:p>
          <a:p>
            <a:pPr marL="88900" indent="-88900">
              <a:defRPr/>
            </a:pPr>
            <a:r>
              <a:rPr lang="ja-JP" altLang="en-US" sz="1400" dirty="0">
                <a:latin typeface="Meiryo UI" panose="020B0604030504040204" pitchFamily="50" charset="-128"/>
                <a:ea typeface="Meiryo UI" panose="020B0604030504040204" pitchFamily="50" charset="-128"/>
              </a:rPr>
              <a:t>・ＳＮＳを活用した児童虐待防止相談事業「子どもと親の相談らいん＠おおさか」の開設による相談受付。</a:t>
            </a:r>
            <a:endParaRPr lang="en-US" altLang="ja-JP" sz="1400" dirty="0">
              <a:latin typeface="Meiryo UI" panose="020B0604030504040204" pitchFamily="50" charset="-128"/>
              <a:ea typeface="Meiryo UI" panose="020B0604030504040204" pitchFamily="50" charset="-128"/>
            </a:endParaRPr>
          </a:p>
          <a:p>
            <a:pPr marL="92075" lvl="0" indent="-92075">
              <a:defRPr/>
            </a:pPr>
            <a:r>
              <a:rPr lang="ja-JP" altLang="en-US" sz="1400" dirty="0">
                <a:latin typeface="Meiryo UI" panose="020B0604030504040204" pitchFamily="50" charset="-128"/>
                <a:ea typeface="Meiryo UI" panose="020B0604030504040204" pitchFamily="50" charset="-128"/>
              </a:rPr>
              <a:t>　（大阪府、大阪市、堺市の共同事業）</a:t>
            </a:r>
            <a:endParaRPr lang="en-US" altLang="ja-JP" sz="1400" dirty="0">
              <a:latin typeface="Meiryo UI" panose="020B0604030504040204" pitchFamily="50" charset="-128"/>
              <a:ea typeface="Meiryo UI" panose="020B0604030504040204" pitchFamily="50" charset="-128"/>
            </a:endParaRPr>
          </a:p>
          <a:p>
            <a:pPr marL="92075" lvl="0" indent="-92075">
              <a:defRPr/>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3,505</a:t>
            </a:r>
            <a:r>
              <a:rPr lang="ja-JP" altLang="en-US" sz="1400" dirty="0">
                <a:latin typeface="Meiryo UI" panose="020B0604030504040204" pitchFamily="50" charset="-128"/>
                <a:ea typeface="Meiryo UI" panose="020B0604030504040204" pitchFamily="50" charset="-128"/>
              </a:rPr>
              <a:t>件</a:t>
            </a:r>
            <a:endParaRPr lang="en-US" altLang="ja-JP" sz="1400" dirty="0">
              <a:latin typeface="Meiryo UI" panose="020B0604030504040204" pitchFamily="50" charset="-128"/>
              <a:ea typeface="Meiryo UI" panose="020B0604030504040204" pitchFamily="50" charset="-128"/>
            </a:endParaRPr>
          </a:p>
          <a:p>
            <a:pPr marL="92075" lvl="0" indent="-92075">
              <a:defRPr/>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1,940</a:t>
            </a:r>
            <a:r>
              <a:rPr lang="ja-JP" altLang="en-US" sz="1400" dirty="0">
                <a:latin typeface="Meiryo UI" panose="020B0604030504040204" pitchFamily="50" charset="-128"/>
                <a:ea typeface="Meiryo UI" panose="020B0604030504040204" pitchFamily="50" charset="-128"/>
              </a:rPr>
              <a:t>件</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399523" y="231819"/>
            <a:ext cx="228620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４．主な改革取組 </a:t>
            </a:r>
          </a:p>
        </p:txBody>
      </p:sp>
      <p:sp>
        <p:nvSpPr>
          <p:cNvPr id="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199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1152948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3480" y="297599"/>
            <a:ext cx="2369559"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４．主な改革取組　</a:t>
            </a:r>
            <a:endParaRPr kumimoji="1" lang="ja-JP" altLang="en-US" sz="2000" dirty="0">
              <a:latin typeface="Meiryo UI" panose="020B0604030504040204" pitchFamily="50" charset="-128"/>
              <a:ea typeface="Meiryo UI" panose="020B0604030504040204" pitchFamily="50" charset="-128"/>
            </a:endParaRPr>
          </a:p>
        </p:txBody>
      </p:sp>
      <p:sp>
        <p:nvSpPr>
          <p:cNvPr id="5" name="正方形/長方形 4"/>
          <p:cNvSpPr/>
          <p:nvPr/>
        </p:nvSpPr>
        <p:spPr>
          <a:xfrm>
            <a:off x="52252" y="704633"/>
            <a:ext cx="8948057" cy="4362733"/>
          </a:xfrm>
          <a:prstGeom prst="rect">
            <a:avLst/>
          </a:prstGeom>
        </p:spPr>
        <p:txBody>
          <a:bodyPr wrap="square">
            <a:spAutoFit/>
          </a:bodyPr>
          <a:lstStyle/>
          <a:p>
            <a:pPr>
              <a:lnSpc>
                <a:spcPts val="1600"/>
              </a:lnSpc>
            </a:pPr>
            <a:r>
              <a:rPr lang="ja-JP" altLang="en-US" sz="1400" b="1" dirty="0">
                <a:latin typeface="Meiryo UI" panose="020B0604030504040204" pitchFamily="50" charset="-128"/>
                <a:ea typeface="Meiryo UI" panose="020B0604030504040204" pitchFamily="50" charset="-128"/>
              </a:rPr>
              <a:t>＜改革前の施策・状況＞</a:t>
            </a:r>
            <a:endParaRPr lang="en-US" altLang="ja-JP" sz="1400" b="1" dirty="0">
              <a:latin typeface="Meiryo UI" panose="020B0604030504040204" pitchFamily="50" charset="-128"/>
              <a:ea typeface="Meiryo UI" panose="020B0604030504040204" pitchFamily="50" charset="-128"/>
            </a:endParaRPr>
          </a:p>
          <a:p>
            <a:pPr>
              <a:lnSpc>
                <a:spcPts val="1600"/>
              </a:lnSpc>
            </a:pPr>
            <a:r>
              <a:rPr lang="ja-JP" altLang="en-US" dirty="0"/>
              <a:t>　</a:t>
            </a:r>
            <a:r>
              <a:rPr lang="ja-JP" altLang="ja-JP" sz="1400" dirty="0">
                <a:solidFill>
                  <a:srgbClr val="000000"/>
                </a:solidFill>
                <a:latin typeface="Meiryo UI" panose="020B0604030504040204" pitchFamily="50" charset="-128"/>
                <a:ea typeface="Meiryo UI" panose="020B0604030504040204" pitchFamily="50" charset="-128"/>
              </a:rPr>
              <a:t>大阪市ではこども相談センターにおける児童虐待相談件数は</a:t>
            </a:r>
            <a:r>
              <a:rPr lang="en-US" altLang="ja-JP" sz="1400" dirty="0">
                <a:solidFill>
                  <a:srgbClr val="000000"/>
                </a:solidFill>
                <a:latin typeface="Meiryo UI" panose="020B0604030504040204" pitchFamily="50" charset="-128"/>
                <a:ea typeface="Meiryo UI" panose="020B0604030504040204" pitchFamily="50" charset="-128"/>
              </a:rPr>
              <a:t>2021</a:t>
            </a:r>
            <a:r>
              <a:rPr lang="ja-JP" altLang="ja-JP" sz="1400" dirty="0">
                <a:solidFill>
                  <a:srgbClr val="000000"/>
                </a:solidFill>
                <a:latin typeface="Meiryo UI" panose="020B0604030504040204" pitchFamily="50" charset="-128"/>
                <a:ea typeface="Meiryo UI" panose="020B0604030504040204" pitchFamily="50" charset="-128"/>
              </a:rPr>
              <a:t>年度で</a:t>
            </a:r>
            <a:r>
              <a:rPr lang="en-US" altLang="ja-JP" sz="1400" dirty="0">
                <a:solidFill>
                  <a:srgbClr val="000000"/>
                </a:solidFill>
                <a:latin typeface="Meiryo UI" panose="020B0604030504040204" pitchFamily="50" charset="-128"/>
                <a:ea typeface="Meiryo UI" panose="020B0604030504040204" pitchFamily="50" charset="-128"/>
              </a:rPr>
              <a:t>6,136</a:t>
            </a:r>
            <a:r>
              <a:rPr lang="ja-JP" altLang="ja-JP" sz="1400" dirty="0">
                <a:solidFill>
                  <a:srgbClr val="000000"/>
                </a:solidFill>
                <a:latin typeface="Meiryo UI" panose="020B0604030504040204" pitchFamily="50" charset="-128"/>
                <a:ea typeface="Meiryo UI" panose="020B0604030504040204" pitchFamily="50" charset="-128"/>
              </a:rPr>
              <a:t>件となっており、</a:t>
            </a:r>
            <a:r>
              <a:rPr lang="en-US" altLang="ja-JP" sz="1400" dirty="0">
                <a:solidFill>
                  <a:srgbClr val="000000"/>
                </a:solidFill>
                <a:latin typeface="Meiryo UI" panose="020B0604030504040204" pitchFamily="50" charset="-128"/>
                <a:ea typeface="Meiryo UI" panose="020B0604030504040204" pitchFamily="50" charset="-128"/>
              </a:rPr>
              <a:t>2013</a:t>
            </a:r>
            <a:r>
              <a:rPr lang="ja-JP" altLang="ja-JP" sz="1400" dirty="0">
                <a:solidFill>
                  <a:srgbClr val="000000"/>
                </a:solidFill>
                <a:latin typeface="Meiryo UI" panose="020B0604030504040204" pitchFamily="50" charset="-128"/>
                <a:ea typeface="Meiryo UI" panose="020B0604030504040204" pitchFamily="50" charset="-128"/>
              </a:rPr>
              <a:t>年度の</a:t>
            </a:r>
            <a:endParaRPr lang="en-US" altLang="ja-JP" sz="1400" dirty="0">
              <a:solidFill>
                <a:srgbClr val="000000"/>
              </a:solidFill>
              <a:latin typeface="Meiryo UI" panose="020B0604030504040204" pitchFamily="50" charset="-128"/>
              <a:ea typeface="Meiryo UI" panose="020B0604030504040204" pitchFamily="50" charset="-128"/>
            </a:endParaRPr>
          </a:p>
          <a:p>
            <a:pPr>
              <a:lnSpc>
                <a:spcPts val="1600"/>
              </a:lnSpc>
            </a:pPr>
            <a:r>
              <a:rPr lang="ja-JP" altLang="en-US" sz="1400" dirty="0">
                <a:solidFill>
                  <a:srgbClr val="000000"/>
                </a:solidFill>
                <a:latin typeface="Meiryo UI" panose="020B0604030504040204" pitchFamily="50" charset="-128"/>
                <a:ea typeface="Meiryo UI" panose="020B0604030504040204" pitchFamily="50" charset="-128"/>
              </a:rPr>
              <a:t>　　</a:t>
            </a:r>
            <a:r>
              <a:rPr lang="en-US" altLang="ja-JP" sz="1400" dirty="0">
                <a:solidFill>
                  <a:srgbClr val="000000"/>
                </a:solidFill>
                <a:latin typeface="Meiryo UI" panose="020B0604030504040204" pitchFamily="50" charset="-128"/>
                <a:ea typeface="Meiryo UI" panose="020B0604030504040204" pitchFamily="50" charset="-128"/>
              </a:rPr>
              <a:t>3,193</a:t>
            </a:r>
            <a:r>
              <a:rPr lang="ja-JP" altLang="ja-JP" sz="1400" dirty="0">
                <a:solidFill>
                  <a:srgbClr val="000000"/>
                </a:solidFill>
                <a:latin typeface="Meiryo UI" panose="020B0604030504040204" pitchFamily="50" charset="-128"/>
                <a:ea typeface="Meiryo UI" panose="020B0604030504040204" pitchFamily="50" charset="-128"/>
              </a:rPr>
              <a:t>件から比べて、約</a:t>
            </a:r>
            <a:r>
              <a:rPr lang="ja-JP" altLang="en-US" sz="1400" dirty="0">
                <a:solidFill>
                  <a:srgbClr val="000000"/>
                </a:solidFill>
                <a:latin typeface="Meiryo UI" panose="020B0604030504040204" pitchFamily="50" charset="-128"/>
                <a:ea typeface="Meiryo UI" panose="020B0604030504040204" pitchFamily="50" charset="-128"/>
              </a:rPr>
              <a:t>２</a:t>
            </a:r>
            <a:r>
              <a:rPr lang="ja-JP" altLang="ja-JP" sz="1400" dirty="0">
                <a:solidFill>
                  <a:srgbClr val="000000"/>
                </a:solidFill>
                <a:latin typeface="Meiryo UI" panose="020B0604030504040204" pitchFamily="50" charset="-128"/>
                <a:ea typeface="Meiryo UI" panose="020B0604030504040204" pitchFamily="50" charset="-128"/>
              </a:rPr>
              <a:t>倍に増えてい</a:t>
            </a:r>
            <a:r>
              <a:rPr lang="ja-JP" altLang="en-US" sz="1400" dirty="0">
                <a:solidFill>
                  <a:srgbClr val="000000"/>
                </a:solidFill>
                <a:latin typeface="Meiryo UI" panose="020B0604030504040204" pitchFamily="50" charset="-128"/>
                <a:ea typeface="Meiryo UI" panose="020B0604030504040204" pitchFamily="50" charset="-128"/>
              </a:rPr>
              <a:t>る。</a:t>
            </a:r>
            <a:endParaRPr lang="en-US" altLang="ja-JP" sz="1400" dirty="0">
              <a:solidFill>
                <a:srgbClr val="000000"/>
              </a:solidFill>
              <a:latin typeface="Meiryo UI" panose="020B0604030504040204" pitchFamily="50" charset="-128"/>
              <a:ea typeface="Meiryo UI" panose="020B0604030504040204" pitchFamily="50" charset="-128"/>
            </a:endParaRPr>
          </a:p>
          <a:p>
            <a:pPr>
              <a:lnSpc>
                <a:spcPts val="900"/>
              </a:lnSpc>
            </a:pPr>
            <a:endParaRPr lang="en-US" altLang="ja-JP" sz="9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＜改革取組＞　　</a:t>
            </a:r>
            <a:r>
              <a:rPr lang="en-US" altLang="ja-JP" sz="1400" dirty="0">
                <a:latin typeface="Meiryo UI" panose="020B0604030504040204" pitchFamily="50" charset="-128"/>
                <a:ea typeface="Meiryo UI" panose="020B0604030504040204" pitchFamily="50" charset="-128"/>
              </a:rPr>
              <a:t> </a:t>
            </a:r>
          </a:p>
          <a:p>
            <a:r>
              <a:rPr lang="ja-JP" altLang="en-US" sz="1400" dirty="0">
                <a:latin typeface="Meiryo UI" panose="020B0604030504040204" pitchFamily="50" charset="-128"/>
                <a:ea typeface="Meiryo UI" panose="020B0604030504040204" pitchFamily="50" charset="-128"/>
              </a:rPr>
              <a:t>・児童虐待の発生予防のための主な取組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600" b="1" dirty="0"/>
          </a:p>
          <a:p>
            <a:r>
              <a:rPr lang="ja-JP" altLang="en-US" sz="1400" dirty="0"/>
              <a:t>　</a:t>
            </a:r>
            <a:endParaRPr lang="en-US" altLang="ja-JP" sz="1600" b="1" dirty="0"/>
          </a:p>
          <a:p>
            <a:endParaRPr lang="en-US" altLang="ja-JP" sz="1600" b="1" dirty="0"/>
          </a:p>
          <a:p>
            <a:endParaRPr lang="en-US" altLang="ja-JP" sz="1600" b="1" dirty="0"/>
          </a:p>
          <a:p>
            <a:r>
              <a:rPr lang="ja-JP" altLang="en-US" sz="1400" dirty="0">
                <a:solidFill>
                  <a:srgbClr val="000000"/>
                </a:solidFill>
                <a:latin typeface="Meiryo UI" panose="020B0604030504040204" pitchFamily="50" charset="-128"/>
                <a:ea typeface="Meiryo UI" panose="020B0604030504040204" pitchFamily="50" charset="-128"/>
              </a:rPr>
              <a:t>　　　上記に加えて、</a:t>
            </a:r>
            <a:r>
              <a:rPr lang="en-US" altLang="ja-JP" sz="1400" dirty="0">
                <a:solidFill>
                  <a:srgbClr val="000000"/>
                </a:solidFill>
                <a:latin typeface="Meiryo UI" panose="020B0604030504040204" pitchFamily="50" charset="-128"/>
                <a:ea typeface="Meiryo UI" panose="020B0604030504040204" pitchFamily="50" charset="-128"/>
              </a:rPr>
              <a:t>24</a:t>
            </a:r>
            <a:r>
              <a:rPr lang="ja-JP" altLang="en-US" sz="1400" dirty="0">
                <a:solidFill>
                  <a:srgbClr val="000000"/>
                </a:solidFill>
                <a:latin typeface="Meiryo UI" panose="020B0604030504040204" pitchFamily="50" charset="-128"/>
                <a:ea typeface="Meiryo UI" panose="020B0604030504040204" pitchFamily="50" charset="-128"/>
              </a:rPr>
              <a:t>区において、</a:t>
            </a:r>
            <a:r>
              <a:rPr lang="en-US" altLang="ja-JP" sz="1400" dirty="0">
                <a:solidFill>
                  <a:srgbClr val="000000"/>
                </a:solidFill>
                <a:latin typeface="Meiryo UI" panose="020B0604030504040204" pitchFamily="50" charset="-128"/>
                <a:ea typeface="Meiryo UI" panose="020B0604030504040204" pitchFamily="50" charset="-128"/>
              </a:rPr>
              <a:t>2020</a:t>
            </a:r>
            <a:r>
              <a:rPr lang="ja-JP" altLang="en-US" sz="1400" dirty="0">
                <a:solidFill>
                  <a:srgbClr val="000000"/>
                </a:solidFill>
                <a:latin typeface="Meiryo UI" panose="020B0604030504040204" pitchFamily="50" charset="-128"/>
                <a:ea typeface="Meiryo UI" panose="020B0604030504040204" pitchFamily="50" charset="-128"/>
              </a:rPr>
              <a:t>年度より各区の実情、課題に応じた強化策を実施</a:t>
            </a:r>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・こども相談センター</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児童相談所</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の機能強化のための取組</a:t>
            </a:r>
            <a:endParaRPr lang="en-US" altLang="ja-JP" sz="1400" dirty="0">
              <a:latin typeface="Meiryo UI" panose="020B0604030504040204" pitchFamily="50" charset="-128"/>
              <a:ea typeface="Meiryo UI" panose="020B0604030504040204" pitchFamily="50" charset="-128"/>
            </a:endParaRPr>
          </a:p>
          <a:p>
            <a:r>
              <a:rPr lang="ja-JP" altLang="en-US" sz="1400" dirty="0"/>
              <a:t>　　</a:t>
            </a:r>
            <a:endParaRPr lang="en-US" altLang="ja-JP" sz="1400" dirty="0"/>
          </a:p>
          <a:p>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t>　</a:t>
            </a:r>
            <a:r>
              <a:rPr lang="ja-JP" altLang="en-US" sz="1400" dirty="0">
                <a:solidFill>
                  <a:srgbClr val="000000"/>
                </a:solidFill>
                <a:latin typeface="Meiryo UI" panose="020B0604030504040204" pitchFamily="50" charset="-128"/>
                <a:ea typeface="Meiryo UI" panose="020B0604030504040204" pitchFamily="50" charset="-128"/>
              </a:rPr>
              <a:t>　</a:t>
            </a:r>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8" name="正方形/長方形 7"/>
          <p:cNvSpPr/>
          <p:nvPr/>
        </p:nvSpPr>
        <p:spPr>
          <a:xfrm>
            <a:off x="156754" y="5496120"/>
            <a:ext cx="8490857" cy="1169551"/>
          </a:xfrm>
          <a:prstGeom prst="rect">
            <a:avLst/>
          </a:prstGeom>
        </p:spPr>
        <p:txBody>
          <a:bodyPr wrap="square">
            <a:spAutoFit/>
          </a:bodyPr>
          <a:lstStyle/>
          <a:p>
            <a:pPr marR="2360"/>
            <a:r>
              <a:rPr lang="ja-JP" altLang="en-US" sz="1400" b="1" dirty="0">
                <a:solidFill>
                  <a:srgbClr val="000000"/>
                </a:solidFill>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＜取組状況等＞</a:t>
            </a:r>
            <a:endParaRPr lang="en-US" altLang="ja-JP" sz="1400" b="1" dirty="0">
              <a:latin typeface="Meiryo UI" panose="020B0604030504040204" pitchFamily="50" charset="-128"/>
              <a:ea typeface="Meiryo UI" panose="020B0604030504040204" pitchFamily="50" charset="-128"/>
            </a:endParaRPr>
          </a:p>
          <a:p>
            <a:pPr marR="2360"/>
            <a:endParaRPr lang="en-US" altLang="ja-JP" sz="1400" b="1" dirty="0">
              <a:latin typeface="Meiryo UI" panose="020B0604030504040204" pitchFamily="50" charset="-128"/>
              <a:ea typeface="Meiryo UI" panose="020B0604030504040204" pitchFamily="50" charset="-128"/>
            </a:endParaRPr>
          </a:p>
          <a:p>
            <a:pPr marR="2360"/>
            <a:endParaRPr lang="en-US" altLang="ja-JP" sz="1400" b="1" dirty="0">
              <a:solidFill>
                <a:srgbClr val="000000"/>
              </a:solidFill>
              <a:latin typeface="Meiryo UI" panose="020B0604030504040204" pitchFamily="50" charset="-128"/>
              <a:ea typeface="Meiryo UI" panose="020B0604030504040204" pitchFamily="50" charset="-128"/>
            </a:endParaRPr>
          </a:p>
          <a:p>
            <a:pPr marR="2360"/>
            <a:endParaRPr lang="en-US" altLang="ja-JP" sz="1400" b="1"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13" name="角丸四角形 12"/>
          <p:cNvSpPr/>
          <p:nvPr/>
        </p:nvSpPr>
        <p:spPr>
          <a:xfrm>
            <a:off x="3543300" y="307201"/>
            <a:ext cx="5315945"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latin typeface="Meiryo UI" panose="020B0604030504040204" pitchFamily="50" charset="-128"/>
                <a:ea typeface="Meiryo UI" panose="020B0604030504040204" pitchFamily="50" charset="-128"/>
              </a:rPr>
              <a:t>（２）児童虐待対策（大阪市）</a:t>
            </a:r>
          </a:p>
        </p:txBody>
      </p:sp>
      <p:graphicFrame>
        <p:nvGraphicFramePr>
          <p:cNvPr id="11" name="表 10"/>
          <p:cNvGraphicFramePr>
            <a:graphicFrameLocks noGrp="1"/>
          </p:cNvGraphicFramePr>
          <p:nvPr/>
        </p:nvGraphicFramePr>
        <p:xfrm>
          <a:off x="518984" y="1942969"/>
          <a:ext cx="7996366" cy="1267098"/>
        </p:xfrm>
        <a:graphic>
          <a:graphicData uri="http://schemas.openxmlformats.org/drawingml/2006/table">
            <a:tbl>
              <a:tblPr firstRow="1" bandRow="1">
                <a:tableStyleId>{5C22544A-7EE6-4342-B048-85BDC9FD1C3A}</a:tableStyleId>
              </a:tblPr>
              <a:tblGrid>
                <a:gridCol w="1887047">
                  <a:extLst>
                    <a:ext uri="{9D8B030D-6E8A-4147-A177-3AD203B41FA5}">
                      <a16:colId xmlns:a16="http://schemas.microsoft.com/office/drawing/2014/main" val="3422532916"/>
                    </a:ext>
                  </a:extLst>
                </a:gridCol>
                <a:gridCol w="6109319">
                  <a:extLst>
                    <a:ext uri="{9D8B030D-6E8A-4147-A177-3AD203B41FA5}">
                      <a16:colId xmlns:a16="http://schemas.microsoft.com/office/drawing/2014/main" val="2138651571"/>
                    </a:ext>
                  </a:extLst>
                </a:gridCol>
              </a:tblGrid>
              <a:tr h="250140">
                <a:tc>
                  <a:txBody>
                    <a:bodyPr/>
                    <a:lstStyle/>
                    <a:p>
                      <a:pPr algn="l"/>
                      <a:r>
                        <a:rPr kumimoji="1" lang="ja-JP" altLang="en-US" sz="1200" b="0" kern="1200" dirty="0">
                          <a:solidFill>
                            <a:schemeClr val="tx1"/>
                          </a:solidFill>
                          <a:latin typeface="Meiryo UI" panose="020B0604030504040204" pitchFamily="50" charset="-128"/>
                          <a:ea typeface="Meiryo UI" panose="020B0604030504040204" pitchFamily="50" charset="-128"/>
                          <a:cs typeface="+mn-cs"/>
                        </a:rPr>
                        <a:t>産</a:t>
                      </a:r>
                      <a:r>
                        <a:rPr kumimoji="1" lang="ja-JP" altLang="en-US" sz="1200" b="0" kern="1200" dirty="0">
                          <a:solidFill>
                            <a:srgbClr val="000000"/>
                          </a:solidFill>
                          <a:latin typeface="Meiryo UI" panose="020B0604030504040204" pitchFamily="50" charset="-128"/>
                          <a:ea typeface="Meiryo UI" panose="020B0604030504040204" pitchFamily="50" charset="-128"/>
                          <a:cs typeface="+mn-cs"/>
                        </a:rPr>
                        <a:t>前・産後母子支援事業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kumimoji="1" lang="ja-JP" altLang="en-US" sz="1200" b="0" kern="1200" dirty="0">
                          <a:solidFill>
                            <a:srgbClr val="000000"/>
                          </a:solidFill>
                          <a:latin typeface="Meiryo UI" panose="020B0604030504040204" pitchFamily="50" charset="-128"/>
                          <a:ea typeface="Meiryo UI" panose="020B0604030504040204" pitchFamily="50" charset="-128"/>
                          <a:cs typeface="+mn-cs"/>
                        </a:rPr>
                        <a:t>予期せぬ妊娠に悩む妊婦等の相談に応じ、関係機関と連携して必要な支援を実施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7099269"/>
                  </a:ext>
                </a:extLst>
              </a:tr>
              <a:tr h="349374">
                <a:tc>
                  <a:txBody>
                    <a:bodyPr/>
                    <a:lstStyle/>
                    <a:p>
                      <a:pPr marL="0" algn="l" defTabSz="914400" rtl="0" eaLnBrk="1" latinLnBrk="0" hangingPunct="1"/>
                      <a:r>
                        <a:rPr kumimoji="1" lang="ja-JP" altLang="ja-JP" sz="1200" b="0" kern="1200" dirty="0">
                          <a:solidFill>
                            <a:srgbClr val="000000"/>
                          </a:solidFill>
                          <a:latin typeface="Meiryo UI" panose="020B0604030504040204" pitchFamily="50" charset="-128"/>
                          <a:ea typeface="Meiryo UI" panose="020B0604030504040204" pitchFamily="50" charset="-128"/>
                          <a:cs typeface="+mn-cs"/>
                        </a:rPr>
                        <a:t>ＳＮＳを活用した児童</a:t>
                      </a:r>
                      <a:endParaRPr kumimoji="1" lang="en-US" altLang="ja-JP" sz="1200" b="0" kern="1200" dirty="0">
                        <a:solidFill>
                          <a:srgbClr val="000000"/>
                        </a:solidFill>
                        <a:latin typeface="Meiryo UI" panose="020B0604030504040204" pitchFamily="50" charset="-128"/>
                        <a:ea typeface="Meiryo UI" panose="020B0604030504040204" pitchFamily="50" charset="-128"/>
                        <a:cs typeface="+mn-cs"/>
                      </a:endParaRPr>
                    </a:p>
                    <a:p>
                      <a:pPr marL="0" algn="l" defTabSz="914400" rtl="0" eaLnBrk="1" latinLnBrk="0" hangingPunct="1"/>
                      <a:r>
                        <a:rPr kumimoji="1" lang="ja-JP" altLang="ja-JP" sz="1200" b="0" kern="1200" dirty="0">
                          <a:solidFill>
                            <a:srgbClr val="000000"/>
                          </a:solidFill>
                          <a:latin typeface="Meiryo UI" panose="020B0604030504040204" pitchFamily="50" charset="-128"/>
                          <a:ea typeface="Meiryo UI" panose="020B0604030504040204" pitchFamily="50" charset="-128"/>
                          <a:cs typeface="+mn-cs"/>
                        </a:rPr>
                        <a:t>虐待防止相談事業</a:t>
                      </a:r>
                      <a:endParaRPr kumimoji="1" lang="ja-JP" altLang="en-US" sz="1200" b="0" kern="1200" dirty="0">
                        <a:solidFill>
                          <a:srgbClr val="000000"/>
                        </a:solidFill>
                        <a:latin typeface="Meiryo UI" panose="020B0604030504040204" pitchFamily="50" charset="-128"/>
                        <a:ea typeface="Meiryo UI"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algn="l" defTabSz="914400" rtl="0" eaLnBrk="1" latinLnBrk="0" hangingPunct="1"/>
                      <a:r>
                        <a:rPr kumimoji="1" lang="ja-JP" altLang="ja-JP" sz="1200" b="0" kern="1200" dirty="0">
                          <a:solidFill>
                            <a:srgbClr val="000000"/>
                          </a:solidFill>
                          <a:latin typeface="Meiryo UI" panose="020B0604030504040204" pitchFamily="50" charset="-128"/>
                          <a:ea typeface="Meiryo UI" panose="020B0604030504040204" pitchFamily="50" charset="-128"/>
                          <a:cs typeface="+mn-cs"/>
                        </a:rPr>
                        <a:t>大阪府・堺市と</a:t>
                      </a:r>
                      <a:r>
                        <a:rPr kumimoji="1" lang="ja-JP" altLang="en-US" sz="1200" b="0" kern="1200" dirty="0">
                          <a:solidFill>
                            <a:srgbClr val="000000"/>
                          </a:solidFill>
                          <a:latin typeface="Meiryo UI" panose="020B0604030504040204" pitchFamily="50" charset="-128"/>
                          <a:ea typeface="Meiryo UI" panose="020B0604030504040204" pitchFamily="50" charset="-128"/>
                          <a:cs typeface="+mn-cs"/>
                        </a:rPr>
                        <a:t>共同</a:t>
                      </a:r>
                      <a:r>
                        <a:rPr kumimoji="1" lang="ja-JP" altLang="ja-JP" sz="1200" b="0" kern="1200" dirty="0">
                          <a:solidFill>
                            <a:srgbClr val="000000"/>
                          </a:solidFill>
                          <a:latin typeface="Meiryo UI" panose="020B0604030504040204" pitchFamily="50" charset="-128"/>
                          <a:ea typeface="Meiryo UI" panose="020B0604030504040204" pitchFamily="50" charset="-128"/>
                          <a:cs typeface="+mn-cs"/>
                        </a:rPr>
                        <a:t>し、大阪</a:t>
                      </a:r>
                      <a:r>
                        <a:rPr lang="ja-JP" altLang="ja-JP" sz="1200" dirty="0">
                          <a:latin typeface="Meiryo UI" panose="020B0604030504040204" pitchFamily="50" charset="-128"/>
                          <a:ea typeface="Meiryo UI" panose="020B0604030504040204" pitchFamily="50" charset="-128"/>
                        </a:rPr>
                        <a:t>府</a:t>
                      </a:r>
                      <a:r>
                        <a:rPr lang="ja-JP" altLang="en-US" sz="1200" dirty="0">
                          <a:latin typeface="Meiryo UI" panose="020B0604030504040204" pitchFamily="50" charset="-128"/>
                          <a:ea typeface="Meiryo UI" panose="020B0604030504040204" pitchFamily="50" charset="-128"/>
                        </a:rPr>
                        <a:t>内</a:t>
                      </a:r>
                      <a:r>
                        <a:rPr kumimoji="1" lang="ja-JP" altLang="ja-JP" sz="1200" b="0" kern="1200" dirty="0">
                          <a:solidFill>
                            <a:srgbClr val="000000"/>
                          </a:solidFill>
                          <a:latin typeface="Meiryo UI" panose="020B0604030504040204" pitchFamily="50" charset="-128"/>
                          <a:ea typeface="Meiryo UI" panose="020B0604030504040204" pitchFamily="50" charset="-128"/>
                          <a:cs typeface="+mn-cs"/>
                        </a:rPr>
                        <a:t>全域を対象として若年層のコミュニケーション手段</a:t>
                      </a:r>
                      <a:endParaRPr kumimoji="1" lang="en-US" altLang="ja-JP" sz="1200" b="0" kern="1200" dirty="0">
                        <a:solidFill>
                          <a:srgbClr val="000000"/>
                        </a:solidFill>
                        <a:latin typeface="Meiryo UI" panose="020B0604030504040204" pitchFamily="50" charset="-128"/>
                        <a:ea typeface="Meiryo UI" panose="020B0604030504040204" pitchFamily="50" charset="-128"/>
                        <a:cs typeface="+mn-cs"/>
                      </a:endParaRPr>
                    </a:p>
                    <a:p>
                      <a:pPr marL="0" lvl="0" algn="l" defTabSz="914400" rtl="0" eaLnBrk="1" latinLnBrk="0" hangingPunct="1"/>
                      <a:r>
                        <a:rPr kumimoji="1" lang="ja-JP" altLang="ja-JP" sz="1200" b="0" kern="1200" dirty="0">
                          <a:solidFill>
                            <a:srgbClr val="000000"/>
                          </a:solidFill>
                          <a:latin typeface="Meiryo UI" panose="020B0604030504040204" pitchFamily="50" charset="-128"/>
                          <a:ea typeface="Meiryo UI" panose="020B0604030504040204" pitchFamily="50" charset="-128"/>
                          <a:cs typeface="+mn-cs"/>
                        </a:rPr>
                        <a:t>であるＳＮＳを活用し、子育て相談等の窓口を開設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8211407"/>
                  </a:ext>
                </a:extLst>
              </a:tr>
              <a:tr h="535578">
                <a:tc>
                  <a:txBody>
                    <a:bodyPr/>
                    <a:lstStyle/>
                    <a:p>
                      <a:pPr marL="0" algn="l" defTabSz="914400" rtl="0" eaLnBrk="1" latinLnBrk="0" hangingPunct="1"/>
                      <a:r>
                        <a:rPr kumimoji="1" lang="ja-JP" altLang="ja-JP" sz="1200" b="0" kern="1200" dirty="0">
                          <a:solidFill>
                            <a:srgbClr val="000000"/>
                          </a:solidFill>
                          <a:latin typeface="Meiryo UI" panose="020B0604030504040204" pitchFamily="50" charset="-128"/>
                          <a:ea typeface="Meiryo UI" panose="020B0604030504040204" pitchFamily="50" charset="-128"/>
                          <a:cs typeface="+mn-cs"/>
                        </a:rPr>
                        <a:t>児童虐待防止関係</a:t>
                      </a:r>
                      <a:endParaRPr kumimoji="1" lang="en-US" altLang="ja-JP" sz="1200" b="0" kern="1200" dirty="0">
                        <a:solidFill>
                          <a:srgbClr val="000000"/>
                        </a:solidFill>
                        <a:latin typeface="Meiryo UI" panose="020B0604030504040204" pitchFamily="50" charset="-128"/>
                        <a:ea typeface="Meiryo UI" panose="020B0604030504040204" pitchFamily="50" charset="-128"/>
                        <a:cs typeface="+mn-cs"/>
                      </a:endParaRPr>
                    </a:p>
                    <a:p>
                      <a:pPr marL="0" algn="l" defTabSz="914400" rtl="0" eaLnBrk="1" latinLnBrk="0" hangingPunct="1"/>
                      <a:r>
                        <a:rPr kumimoji="1" lang="ja-JP" altLang="ja-JP" sz="1200" b="0" kern="1200" dirty="0">
                          <a:solidFill>
                            <a:srgbClr val="000000"/>
                          </a:solidFill>
                          <a:latin typeface="Meiryo UI" panose="020B0604030504040204" pitchFamily="50" charset="-128"/>
                          <a:ea typeface="Meiryo UI" panose="020B0604030504040204" pitchFamily="50" charset="-128"/>
                          <a:cs typeface="+mn-cs"/>
                        </a:rPr>
                        <a:t>機関連携強化事業</a:t>
                      </a:r>
                      <a:endParaRPr kumimoji="1" lang="ja-JP" altLang="en-US" sz="1200" b="0" kern="1200" dirty="0">
                        <a:solidFill>
                          <a:srgbClr val="000000"/>
                        </a:solidFill>
                        <a:latin typeface="Meiryo UI" panose="020B0604030504040204" pitchFamily="50" charset="-128"/>
                        <a:ea typeface="Meiryo UI"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b="0" kern="1200" dirty="0">
                          <a:solidFill>
                            <a:srgbClr val="000000"/>
                          </a:solidFill>
                          <a:latin typeface="Meiryo UI" panose="020B0604030504040204" pitchFamily="50" charset="-128"/>
                          <a:ea typeface="Meiryo UI" panose="020B0604030504040204" pitchFamily="50" charset="-128"/>
                          <a:cs typeface="+mn-cs"/>
                        </a:rPr>
                        <a:t>要支援児童等を把握しやすい立場にある精神科医療機関、保育施設等に対し、直近の</a:t>
                      </a:r>
                      <a:endParaRPr kumimoji="1" lang="en-US" altLang="ja-JP" sz="1200" b="0" kern="1200" dirty="0">
                        <a:solidFill>
                          <a:srgbClr val="000000"/>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b="0" kern="1200" dirty="0">
                          <a:solidFill>
                            <a:srgbClr val="000000"/>
                          </a:solidFill>
                          <a:latin typeface="Meiryo UI" panose="020B0604030504040204" pitchFamily="50" charset="-128"/>
                          <a:ea typeface="Meiryo UI" panose="020B0604030504040204" pitchFamily="50" charset="-128"/>
                          <a:cs typeface="+mn-cs"/>
                        </a:rPr>
                        <a:t>法改正の内容や虐待に関する指針等や適切な通告窓口の周知及び情報提供依頼</a:t>
                      </a:r>
                      <a:r>
                        <a:rPr kumimoji="1" lang="ja-JP" altLang="en-US" sz="1200" b="0" kern="1200" dirty="0">
                          <a:solidFill>
                            <a:srgbClr val="000000"/>
                          </a:solidFill>
                          <a:latin typeface="Meiryo UI" panose="020B0604030504040204" pitchFamily="50" charset="-128"/>
                          <a:ea typeface="Meiryo UI" panose="020B0604030504040204" pitchFamily="50" charset="-128"/>
                          <a:cs typeface="+mn-cs"/>
                        </a:rPr>
                        <a:t>等</a:t>
                      </a:r>
                      <a:endParaRPr kumimoji="1" lang="ja-JP" altLang="ja-JP" sz="1200" b="0" kern="1200" dirty="0">
                        <a:solidFill>
                          <a:srgbClr val="000000"/>
                        </a:solidFill>
                        <a:latin typeface="Meiryo UI" panose="020B0604030504040204" pitchFamily="50" charset="-128"/>
                        <a:ea typeface="Meiryo UI"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8811522"/>
                  </a:ext>
                </a:extLst>
              </a:tr>
            </a:tbl>
          </a:graphicData>
        </a:graphic>
      </p:graphicFrame>
      <p:sp>
        <p:nvSpPr>
          <p:cNvPr id="9" name="フローチャート: 組合せ 8"/>
          <p:cNvSpPr/>
          <p:nvPr/>
        </p:nvSpPr>
        <p:spPr>
          <a:xfrm>
            <a:off x="1897005" y="5254022"/>
            <a:ext cx="5402238" cy="403835"/>
          </a:xfrm>
          <a:prstGeom prst="flowChartMerge">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6" name="表 5"/>
          <p:cNvGraphicFramePr>
            <a:graphicFrameLocks noGrp="1"/>
          </p:cNvGraphicFramePr>
          <p:nvPr/>
        </p:nvGraphicFramePr>
        <p:xfrm>
          <a:off x="518984" y="3944178"/>
          <a:ext cx="7996366" cy="914400"/>
        </p:xfrm>
        <a:graphic>
          <a:graphicData uri="http://schemas.openxmlformats.org/drawingml/2006/table">
            <a:tbl>
              <a:tblPr firstRow="1" bandRow="1">
                <a:tableStyleId>{5C22544A-7EE6-4342-B048-85BDC9FD1C3A}</a:tableStyleId>
              </a:tblPr>
              <a:tblGrid>
                <a:gridCol w="1835510">
                  <a:extLst>
                    <a:ext uri="{9D8B030D-6E8A-4147-A177-3AD203B41FA5}">
                      <a16:colId xmlns:a16="http://schemas.microsoft.com/office/drawing/2014/main" val="3122116688"/>
                    </a:ext>
                  </a:extLst>
                </a:gridCol>
                <a:gridCol w="6160856">
                  <a:extLst>
                    <a:ext uri="{9D8B030D-6E8A-4147-A177-3AD203B41FA5}">
                      <a16:colId xmlns:a16="http://schemas.microsoft.com/office/drawing/2014/main" val="2640888122"/>
                    </a:ext>
                  </a:extLst>
                </a:gridCol>
              </a:tblGrid>
              <a:tr h="353181">
                <a:tc>
                  <a:txBody>
                    <a:bodyPr/>
                    <a:lstStyle/>
                    <a:p>
                      <a:pPr marL="0" algn="l" defTabSz="914400" rtl="0" eaLnBrk="1" latinLnBrk="0" hangingPunct="1"/>
                      <a:r>
                        <a:rPr kumimoji="1" lang="ja-JP" altLang="en-US" sz="1200" b="0" kern="1200" dirty="0">
                          <a:solidFill>
                            <a:srgbClr val="000000"/>
                          </a:solidFill>
                          <a:latin typeface="Meiryo UI" panose="020B0604030504040204" pitchFamily="50" charset="-128"/>
                          <a:ea typeface="Meiryo UI" panose="020B0604030504040204" pitchFamily="50" charset="-128"/>
                          <a:cs typeface="+mn-cs"/>
                        </a:rPr>
                        <a:t>児童相談所の</a:t>
                      </a:r>
                      <a:endParaRPr kumimoji="1" lang="en-US" altLang="ja-JP" sz="1200" b="0" kern="1200" dirty="0">
                        <a:solidFill>
                          <a:srgbClr val="000000"/>
                        </a:solidFill>
                        <a:latin typeface="Meiryo UI" panose="020B0604030504040204" pitchFamily="50" charset="-128"/>
                        <a:ea typeface="Meiryo UI" panose="020B0604030504040204" pitchFamily="50" charset="-128"/>
                        <a:cs typeface="+mn-cs"/>
                      </a:endParaRPr>
                    </a:p>
                    <a:p>
                      <a:pPr marL="0" algn="l" defTabSz="914400" rtl="0" eaLnBrk="1" latinLnBrk="0" hangingPunct="1"/>
                      <a:r>
                        <a:rPr kumimoji="1" lang="ja-JP" altLang="en-US" sz="1200" b="0" kern="1200" dirty="0">
                          <a:solidFill>
                            <a:srgbClr val="000000"/>
                          </a:solidFill>
                          <a:latin typeface="Meiryo UI" panose="020B0604030504040204" pitchFamily="50" charset="-128"/>
                          <a:ea typeface="Meiryo UI" panose="020B0604030504040204" pitchFamily="50" charset="-128"/>
                          <a:cs typeface="+mn-cs"/>
                        </a:rPr>
                        <a:t>複数設置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kumimoji="1" lang="ja-JP" altLang="ja-JP" sz="1200" b="0" kern="1200" dirty="0">
                          <a:solidFill>
                            <a:srgbClr val="000000"/>
                          </a:solidFill>
                          <a:latin typeface="Meiryo UI" panose="020B0604030504040204" pitchFamily="50" charset="-128"/>
                          <a:ea typeface="Meiryo UI" panose="020B0604030504040204" pitchFamily="50" charset="-128"/>
                          <a:cs typeface="+mn-cs"/>
                        </a:rPr>
                        <a:t>全国的に増加傾向にあり、本市においても高い水準で推移している児童虐待相談件数や一時</a:t>
                      </a:r>
                      <a:endParaRPr kumimoji="1" lang="en-US" altLang="ja-JP" sz="1200" b="0" kern="1200" dirty="0">
                        <a:solidFill>
                          <a:srgbClr val="000000"/>
                        </a:solidFill>
                        <a:latin typeface="Meiryo UI" panose="020B0604030504040204" pitchFamily="50" charset="-128"/>
                        <a:ea typeface="Meiryo UI" panose="020B0604030504040204" pitchFamily="50" charset="-128"/>
                        <a:cs typeface="+mn-cs"/>
                      </a:endParaRPr>
                    </a:p>
                    <a:p>
                      <a:pPr lvl="0"/>
                      <a:r>
                        <a:rPr kumimoji="1" lang="ja-JP" altLang="ja-JP" sz="1200" b="0" kern="1200" dirty="0">
                          <a:solidFill>
                            <a:srgbClr val="000000"/>
                          </a:solidFill>
                          <a:latin typeface="Meiryo UI" panose="020B0604030504040204" pitchFamily="50" charset="-128"/>
                          <a:ea typeface="Meiryo UI" panose="020B0604030504040204" pitchFamily="50" charset="-128"/>
                          <a:cs typeface="+mn-cs"/>
                        </a:rPr>
                        <a:t>保護所の定員超過の常態化に対応するため、</a:t>
                      </a:r>
                      <a:r>
                        <a:rPr kumimoji="1" lang="en-US" altLang="ja-JP" sz="1200" b="0" kern="1200" dirty="0">
                          <a:solidFill>
                            <a:srgbClr val="000000"/>
                          </a:solidFill>
                          <a:latin typeface="Meiryo UI" panose="020B0604030504040204" pitchFamily="50" charset="-128"/>
                          <a:ea typeface="Meiryo UI" panose="020B0604030504040204" pitchFamily="50" charset="-128"/>
                          <a:cs typeface="+mn-cs"/>
                        </a:rPr>
                        <a:t>2026</a:t>
                      </a:r>
                      <a:r>
                        <a:rPr kumimoji="1" lang="ja-JP" altLang="en-US" sz="1200" b="0" kern="1200" dirty="0">
                          <a:solidFill>
                            <a:srgbClr val="000000"/>
                          </a:solidFill>
                          <a:latin typeface="Meiryo UI" panose="020B0604030504040204" pitchFamily="50" charset="-128"/>
                          <a:ea typeface="Meiryo UI" panose="020B0604030504040204" pitchFamily="50" charset="-128"/>
                          <a:cs typeface="+mn-cs"/>
                        </a:rPr>
                        <a:t>年度までに</a:t>
                      </a:r>
                      <a:r>
                        <a:rPr kumimoji="1" lang="ja-JP" altLang="ja-JP" sz="1200" b="0" kern="1200" dirty="0">
                          <a:solidFill>
                            <a:srgbClr val="000000"/>
                          </a:solidFill>
                          <a:latin typeface="Meiryo UI" panose="020B0604030504040204" pitchFamily="50" charset="-128"/>
                          <a:ea typeface="Meiryo UI" panose="020B0604030504040204" pitchFamily="50" charset="-128"/>
                          <a:cs typeface="+mn-cs"/>
                        </a:rPr>
                        <a:t>４か所目の児童相談所を設置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9482735"/>
                  </a:ext>
                </a:extLst>
              </a:tr>
              <a:tr h="353181">
                <a:tc>
                  <a:txBody>
                    <a:bodyPr/>
                    <a:lstStyle/>
                    <a:p>
                      <a:r>
                        <a:rPr kumimoji="1" lang="ja-JP" altLang="ja-JP" sz="1200" b="0" kern="1200" dirty="0">
                          <a:solidFill>
                            <a:srgbClr val="000000"/>
                          </a:solidFill>
                          <a:latin typeface="Meiryo UI" panose="020B0604030504040204" pitchFamily="50" charset="-128"/>
                          <a:ea typeface="Meiryo UI" panose="020B0604030504040204" pitchFamily="50" charset="-128"/>
                          <a:cs typeface="+mn-cs"/>
                        </a:rPr>
                        <a:t>児童相談等システム</a:t>
                      </a:r>
                      <a:endParaRPr kumimoji="1" lang="en-US" altLang="ja-JP" sz="1200" b="0" kern="1200" dirty="0">
                        <a:solidFill>
                          <a:srgbClr val="000000"/>
                        </a:solidFill>
                        <a:latin typeface="Meiryo UI" panose="020B0604030504040204" pitchFamily="50" charset="-128"/>
                        <a:ea typeface="Meiryo UI" panose="020B0604030504040204" pitchFamily="50" charset="-128"/>
                        <a:cs typeface="+mn-cs"/>
                      </a:endParaRPr>
                    </a:p>
                    <a:p>
                      <a:r>
                        <a:rPr kumimoji="1" lang="ja-JP" altLang="ja-JP" sz="1200" b="0" kern="1200" dirty="0">
                          <a:solidFill>
                            <a:srgbClr val="000000"/>
                          </a:solidFill>
                          <a:latin typeface="Meiryo UI" panose="020B0604030504040204" pitchFamily="50" charset="-128"/>
                          <a:ea typeface="Meiryo UI" panose="020B0604030504040204" pitchFamily="50" charset="-128"/>
                          <a:cs typeface="+mn-cs"/>
                        </a:rPr>
                        <a:t>の</a:t>
                      </a:r>
                      <a:r>
                        <a:rPr kumimoji="1" lang="ja-JP" altLang="en-US" sz="1200" b="0" kern="1200" dirty="0">
                          <a:solidFill>
                            <a:srgbClr val="000000"/>
                          </a:solidFill>
                          <a:latin typeface="Meiryo UI" panose="020B0604030504040204" pitchFamily="50" charset="-128"/>
                          <a:ea typeface="Meiryo UI" panose="020B0604030504040204" pitchFamily="50" charset="-128"/>
                          <a:cs typeface="+mn-cs"/>
                        </a:rPr>
                        <a:t>開発</a:t>
                      </a:r>
                      <a:r>
                        <a:rPr kumimoji="1" lang="ja-JP" altLang="ja-JP" sz="1200" b="0" kern="1200" dirty="0">
                          <a:solidFill>
                            <a:srgbClr val="000000"/>
                          </a:solidFill>
                          <a:latin typeface="Meiryo UI" panose="020B0604030504040204" pitchFamily="50" charset="-128"/>
                          <a:ea typeface="Meiryo UI" panose="020B0604030504040204" pitchFamily="50" charset="-128"/>
                          <a:cs typeface="+mn-cs"/>
                        </a:rPr>
                        <a:t>等</a:t>
                      </a:r>
                      <a:endParaRPr kumimoji="1" lang="ja-JP" altLang="en-US" sz="1200" b="0" kern="1200" dirty="0">
                        <a:solidFill>
                          <a:srgbClr val="000000"/>
                        </a:solidFill>
                        <a:latin typeface="Meiryo UI" panose="020B0604030504040204" pitchFamily="50" charset="-128"/>
                        <a:ea typeface="Meiryo UI"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kern="1200" dirty="0">
                          <a:solidFill>
                            <a:srgbClr val="000000"/>
                          </a:solidFill>
                          <a:latin typeface="Meiryo UI" panose="020B0604030504040204" pitchFamily="50" charset="-128"/>
                          <a:ea typeface="Meiryo UI" panose="020B0604030504040204" pitchFamily="50" charset="-128"/>
                          <a:cs typeface="+mn-cs"/>
                        </a:rPr>
                        <a:t>・</a:t>
                      </a:r>
                      <a:r>
                        <a:rPr kumimoji="1" lang="en-US" altLang="ja-JP" sz="1200" b="0" kern="1200" dirty="0">
                          <a:solidFill>
                            <a:srgbClr val="000000"/>
                          </a:solidFill>
                          <a:latin typeface="Meiryo UI" panose="020B0604030504040204" pitchFamily="50" charset="-128"/>
                          <a:ea typeface="Meiryo UI" panose="020B0604030504040204" pitchFamily="50" charset="-128"/>
                          <a:cs typeface="+mn-cs"/>
                        </a:rPr>
                        <a:t>2021</a:t>
                      </a:r>
                      <a:r>
                        <a:rPr kumimoji="1" lang="ja-JP" altLang="en-US" sz="1200" b="0" kern="1200" dirty="0">
                          <a:solidFill>
                            <a:srgbClr val="000000"/>
                          </a:solidFill>
                          <a:latin typeface="Meiryo UI" panose="020B0604030504040204" pitchFamily="50" charset="-128"/>
                          <a:ea typeface="Meiryo UI" panose="020B0604030504040204" pitchFamily="50" charset="-128"/>
                          <a:cs typeface="+mn-cs"/>
                        </a:rPr>
                        <a:t>年</a:t>
                      </a:r>
                      <a:r>
                        <a:rPr kumimoji="1" lang="en-US" altLang="ja-JP" sz="1200" b="0" kern="1200" dirty="0">
                          <a:solidFill>
                            <a:srgbClr val="000000"/>
                          </a:solidFill>
                          <a:latin typeface="Meiryo UI" panose="020B0604030504040204" pitchFamily="50" charset="-128"/>
                          <a:ea typeface="Meiryo UI" panose="020B0604030504040204" pitchFamily="50" charset="-128"/>
                          <a:cs typeface="+mn-cs"/>
                        </a:rPr>
                        <a:t>4</a:t>
                      </a:r>
                      <a:r>
                        <a:rPr kumimoji="1" lang="ja-JP" altLang="en-US" sz="1200" b="0" kern="1200" dirty="0">
                          <a:solidFill>
                            <a:srgbClr val="000000"/>
                          </a:solidFill>
                          <a:latin typeface="Meiryo UI" panose="020B0604030504040204" pitchFamily="50" charset="-128"/>
                          <a:ea typeface="Meiryo UI" panose="020B0604030504040204" pitchFamily="50" charset="-128"/>
                          <a:cs typeface="+mn-cs"/>
                        </a:rPr>
                        <a:t>月より児童相談等システムの稼働</a:t>
                      </a:r>
                      <a:endParaRPr kumimoji="1" lang="en-US" altLang="ja-JP" sz="1200" b="0" kern="1200" dirty="0">
                        <a:solidFill>
                          <a:srgbClr val="000000"/>
                        </a:solidFill>
                        <a:latin typeface="Meiryo UI" panose="020B0604030504040204" pitchFamily="50" charset="-128"/>
                        <a:ea typeface="Meiryo UI" panose="020B0604030504040204" pitchFamily="50" charset="-128"/>
                        <a:cs typeface="+mn-cs"/>
                      </a:endParaRPr>
                    </a:p>
                    <a:p>
                      <a:r>
                        <a:rPr kumimoji="1" lang="ja-JP" altLang="en-US" sz="1200" b="0" kern="1200" dirty="0">
                          <a:solidFill>
                            <a:srgbClr val="000000"/>
                          </a:solidFill>
                          <a:latin typeface="Meiryo UI" panose="020B0604030504040204" pitchFamily="50" charset="-128"/>
                          <a:ea typeface="Meiryo UI" panose="020B0604030504040204" pitchFamily="50" charset="-128"/>
                          <a:cs typeface="+mn-cs"/>
                        </a:rPr>
                        <a:t>・児童相談等システムを活用し、</a:t>
                      </a:r>
                      <a:r>
                        <a:rPr kumimoji="1" lang="ja-JP" altLang="ja-JP" sz="1200" b="0" kern="1200" dirty="0">
                          <a:solidFill>
                            <a:srgbClr val="000000"/>
                          </a:solidFill>
                          <a:latin typeface="Meiryo UI" panose="020B0604030504040204" pitchFamily="50" charset="-128"/>
                          <a:ea typeface="Meiryo UI" panose="020B0604030504040204" pitchFamily="50" charset="-128"/>
                          <a:cs typeface="+mn-cs"/>
                        </a:rPr>
                        <a:t>こども相談センターが受けた虐待通告について大阪府警と全件共有</a:t>
                      </a:r>
                      <a:endParaRPr kumimoji="1" lang="ja-JP" altLang="en-US" sz="1200" b="0" kern="1200" dirty="0">
                        <a:solidFill>
                          <a:srgbClr val="000000"/>
                        </a:solidFill>
                        <a:latin typeface="Meiryo UI" panose="020B0604030504040204" pitchFamily="50" charset="-128"/>
                        <a:ea typeface="Meiryo UI"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7332168"/>
                  </a:ext>
                </a:extLst>
              </a:tr>
            </a:tbl>
          </a:graphicData>
        </a:graphic>
      </p:graphicFrame>
      <p:sp>
        <p:nvSpPr>
          <p:cNvPr id="10" name="正方形/長方形 9"/>
          <p:cNvSpPr/>
          <p:nvPr/>
        </p:nvSpPr>
        <p:spPr>
          <a:xfrm>
            <a:off x="333515" y="4872340"/>
            <a:ext cx="8181835" cy="352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000000"/>
                </a:solidFill>
                <a:latin typeface="Meiryo UI" panose="020B0604030504040204" pitchFamily="50" charset="-128"/>
                <a:ea typeface="Meiryo UI" panose="020B0604030504040204" pitchFamily="50" charset="-128"/>
              </a:rPr>
              <a:t>上記に加えて、職員体制を強化するため計画的に増員中</a:t>
            </a:r>
            <a:r>
              <a:rPr lang="en-US" altLang="ja-JP" sz="1400" dirty="0">
                <a:solidFill>
                  <a:schemeClr val="tx1"/>
                </a:solidFill>
                <a:latin typeface="Meiryo UI" panose="020B0604030504040204" pitchFamily="50" charset="-128"/>
                <a:ea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rPr>
              <a:t>年度</a:t>
            </a:r>
            <a:r>
              <a:rPr lang="en-US" altLang="ja-JP" sz="1400" dirty="0">
                <a:solidFill>
                  <a:schemeClr val="tx1"/>
                </a:solidFill>
                <a:latin typeface="Meiryo UI" panose="020B0604030504040204" pitchFamily="50" charset="-128"/>
                <a:ea typeface="Meiryo UI" panose="020B0604030504040204" pitchFamily="50" charset="-128"/>
              </a:rPr>
              <a:t>281</a:t>
            </a:r>
            <a:r>
              <a:rPr lang="ja-JP" altLang="en-US" sz="1400" dirty="0">
                <a:solidFill>
                  <a:schemeClr val="tx1"/>
                </a:solidFill>
                <a:latin typeface="Meiryo UI" panose="020B0604030504040204" pitchFamily="50" charset="-128"/>
                <a:ea typeface="Meiryo UI" panose="020B0604030504040204" pitchFamily="50" charset="-128"/>
              </a:rPr>
              <a:t>人→</a:t>
            </a:r>
            <a:r>
              <a:rPr lang="en-US" altLang="ja-JP" sz="1400" dirty="0">
                <a:solidFill>
                  <a:schemeClr val="tx1"/>
                </a:solidFill>
                <a:latin typeface="Meiryo UI" panose="020B0604030504040204" pitchFamily="50" charset="-128"/>
                <a:ea typeface="Meiryo UI" panose="020B0604030504040204" pitchFamily="50" charset="-128"/>
              </a:rPr>
              <a:t>2022</a:t>
            </a:r>
            <a:r>
              <a:rPr lang="ja-JP" altLang="en-US" sz="1400" dirty="0">
                <a:solidFill>
                  <a:schemeClr val="tx1"/>
                </a:solidFill>
                <a:latin typeface="Meiryo UI" panose="020B0604030504040204" pitchFamily="50" charset="-128"/>
                <a:ea typeface="Meiryo UI" panose="020B0604030504040204" pitchFamily="50" charset="-128"/>
              </a:rPr>
              <a:t>年度：</a:t>
            </a:r>
            <a:r>
              <a:rPr lang="en-US" altLang="ja-JP" sz="1400" dirty="0">
                <a:solidFill>
                  <a:schemeClr val="tx1"/>
                </a:solidFill>
                <a:latin typeface="Meiryo UI" panose="020B0604030504040204" pitchFamily="50" charset="-128"/>
                <a:ea typeface="Meiryo UI" panose="020B0604030504040204" pitchFamily="50" charset="-128"/>
              </a:rPr>
              <a:t>412</a:t>
            </a:r>
            <a:r>
              <a:rPr lang="ja-JP" altLang="en-US" sz="1400" dirty="0">
                <a:solidFill>
                  <a:schemeClr val="tx1"/>
                </a:solidFill>
                <a:latin typeface="Meiryo UI" panose="020B0604030504040204" pitchFamily="50" charset="-128"/>
                <a:ea typeface="Meiryo UI" panose="020B0604030504040204" pitchFamily="50" charset="-128"/>
              </a:rPr>
              <a:t>人</a:t>
            </a:r>
            <a:r>
              <a:rPr lang="en-US" altLang="ja-JP" sz="1400" dirty="0">
                <a:solidFill>
                  <a:schemeClr val="tx1"/>
                </a:solidFill>
                <a:latin typeface="Meiryo UI" panose="020B0604030504040204" pitchFamily="50" charset="-128"/>
                <a:ea typeface="Meiryo UI" panose="020B0604030504040204" pitchFamily="50" charset="-128"/>
              </a:rPr>
              <a:t>)</a:t>
            </a: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333515" y="5765004"/>
            <a:ext cx="9052560" cy="738664"/>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2013</a:t>
            </a:r>
            <a:r>
              <a:rPr lang="ja-JP" altLang="en-US" sz="1400" dirty="0">
                <a:latin typeface="Meiryo UI" panose="020B0604030504040204" pitchFamily="50" charset="-128"/>
                <a:ea typeface="Meiryo UI" panose="020B0604030504040204" pitchFamily="50" charset="-128"/>
              </a:rPr>
              <a:t>年度はこども相談センターが１か所であったが、</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年度現在、３か所体制となり相談しやすい環境が整った。　　</a:t>
            </a:r>
            <a:endParaRPr lang="en-US" altLang="ja-JP" sz="1400" dirty="0">
              <a:latin typeface="Meiryo UI" panose="020B0604030504040204" pitchFamily="50" charset="-128"/>
              <a:ea typeface="Meiryo UI" panose="020B0604030504040204" pitchFamily="50" charset="-128"/>
            </a:endParaRPr>
          </a:p>
          <a:p>
            <a:pPr lvl="0"/>
            <a:r>
              <a:rPr lang="ja-JP" altLang="en-US" sz="1400" dirty="0">
                <a:latin typeface="Meiryo UI" panose="020B0604030504040204" pitchFamily="50" charset="-128"/>
                <a:ea typeface="Meiryo UI" panose="020B0604030504040204" pitchFamily="50" charset="-128"/>
              </a:rPr>
              <a:t>・「重大な児童虐待ゼロ」をめざして、</a:t>
            </a:r>
            <a:r>
              <a:rPr lang="ja-JP" altLang="ja-JP" sz="1400" dirty="0">
                <a:latin typeface="Meiryo UI" panose="020B0604030504040204" pitchFamily="50" charset="-128"/>
                <a:ea typeface="Meiryo UI" panose="020B0604030504040204" pitchFamily="50" charset="-128"/>
              </a:rPr>
              <a:t>児童虐待の発生予防・早期発見のための取組及び児童虐待発生時に迅速・的確な</a:t>
            </a:r>
            <a:endParaRPr lang="en-US" altLang="ja-JP" sz="1400" dirty="0">
              <a:latin typeface="Meiryo UI" panose="020B0604030504040204" pitchFamily="50" charset="-128"/>
              <a:ea typeface="Meiryo UI" panose="020B0604030504040204" pitchFamily="50" charset="-128"/>
            </a:endParaRPr>
          </a:p>
          <a:p>
            <a:pPr lvl="0"/>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対応をするための取組を強化</a:t>
            </a:r>
            <a:r>
              <a:rPr lang="ja-JP" altLang="en-US" sz="1400" dirty="0">
                <a:latin typeface="Meiryo UI" panose="020B0604030504040204" pitchFamily="50" charset="-128"/>
                <a:ea typeface="Meiryo UI" panose="020B0604030504040204" pitchFamily="50" charset="-128"/>
              </a:rPr>
              <a:t>した。</a:t>
            </a:r>
            <a:endParaRPr lang="en-US" altLang="ja-JP" sz="1400" dirty="0">
              <a:latin typeface="Meiryo UI" panose="020B0604030504040204" pitchFamily="50" charset="-128"/>
              <a:ea typeface="Meiryo UI" panose="020B0604030504040204" pitchFamily="50" charset="-128"/>
            </a:endParaRPr>
          </a:p>
        </p:txBody>
      </p:sp>
      <p:sp>
        <p:nvSpPr>
          <p:cNvPr id="1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200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0008488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nvGraphicFramePr>
        <p:xfrm>
          <a:off x="405025" y="4240857"/>
          <a:ext cx="8333949" cy="2286000"/>
        </p:xfrm>
        <a:graphic>
          <a:graphicData uri="http://schemas.openxmlformats.org/drawingml/2006/table">
            <a:tbl>
              <a:tblPr firstRow="1" bandRow="1">
                <a:tableStyleId>{5C22544A-7EE6-4342-B048-85BDC9FD1C3A}</a:tableStyleId>
              </a:tblPr>
              <a:tblGrid>
                <a:gridCol w="1617444">
                  <a:extLst>
                    <a:ext uri="{9D8B030D-6E8A-4147-A177-3AD203B41FA5}">
                      <a16:colId xmlns:a16="http://schemas.microsoft.com/office/drawing/2014/main" val="1139371694"/>
                    </a:ext>
                  </a:extLst>
                </a:gridCol>
                <a:gridCol w="6716505">
                  <a:extLst>
                    <a:ext uri="{9D8B030D-6E8A-4147-A177-3AD203B41FA5}">
                      <a16:colId xmlns:a16="http://schemas.microsoft.com/office/drawing/2014/main" val="3123698254"/>
                    </a:ext>
                  </a:extLst>
                </a:gridCol>
              </a:tblGrid>
              <a:tr h="260010">
                <a:tc>
                  <a:txBody>
                    <a:bodyPr/>
                    <a:lstStyle/>
                    <a:p>
                      <a:pPr algn="ctr"/>
                      <a:r>
                        <a:rPr kumimoji="1" lang="ja-JP" altLang="en-US" sz="1200" b="0" dirty="0">
                          <a:solidFill>
                            <a:schemeClr val="tx1"/>
                          </a:solidFill>
                        </a:rPr>
                        <a:t>時期</a:t>
                      </a:r>
                    </a:p>
                  </a:txBody>
                  <a:tcPr/>
                </a:tc>
                <a:tc>
                  <a:txBody>
                    <a:bodyPr/>
                    <a:lstStyle/>
                    <a:p>
                      <a:pPr algn="ctr"/>
                      <a:r>
                        <a:rPr kumimoji="1" lang="ja-JP" altLang="en-US" sz="1200" b="0" dirty="0">
                          <a:solidFill>
                            <a:schemeClr val="tx1"/>
                          </a:solidFill>
                        </a:rPr>
                        <a:t>内容</a:t>
                      </a:r>
                    </a:p>
                  </a:txBody>
                  <a:tcPr/>
                </a:tc>
                <a:extLst>
                  <a:ext uri="{0D108BD9-81ED-4DB2-BD59-A6C34878D82A}">
                    <a16:rowId xmlns:a16="http://schemas.microsoft.com/office/drawing/2014/main" val="3359264732"/>
                  </a:ext>
                </a:extLst>
              </a:tr>
              <a:tr h="260010">
                <a:tc>
                  <a:txBody>
                    <a:bodyPr/>
                    <a:lstStyle/>
                    <a:p>
                      <a:pPr algn="ctr"/>
                      <a:r>
                        <a:rPr kumimoji="1" lang="ja-JP" altLang="en-US" sz="1200" b="0" dirty="0">
                          <a:solidFill>
                            <a:schemeClr val="tx1"/>
                          </a:solidFill>
                        </a:rPr>
                        <a:t>２０２１～</a:t>
                      </a:r>
                    </a:p>
                  </a:txBody>
                  <a:tcPr/>
                </a:tc>
                <a:tc>
                  <a:txBody>
                    <a:bodyPr/>
                    <a:lstStyle/>
                    <a:p>
                      <a:r>
                        <a:rPr kumimoji="1" lang="ja-JP" altLang="en-US" sz="1200" b="0" dirty="0">
                          <a:solidFill>
                            <a:schemeClr val="tx1"/>
                          </a:solidFill>
                        </a:rPr>
                        <a:t>・府立高校におけるヤングケアラーに関する調査（</a:t>
                      </a:r>
                      <a:r>
                        <a:rPr kumimoji="1" lang="en-US" altLang="ja-JP" sz="1200" b="0" dirty="0">
                          <a:solidFill>
                            <a:schemeClr val="tx1"/>
                          </a:solidFill>
                        </a:rPr>
                        <a:t>2021</a:t>
                      </a:r>
                      <a:r>
                        <a:rPr kumimoji="1" lang="ja-JP" altLang="en-US" sz="1200" b="0" dirty="0">
                          <a:solidFill>
                            <a:schemeClr val="tx1"/>
                          </a:solidFill>
                        </a:rPr>
                        <a:t>年度</a:t>
                      </a:r>
                      <a:r>
                        <a:rPr kumimoji="1" lang="en-US" altLang="ja-JP" sz="1200" b="0" dirty="0">
                          <a:solidFill>
                            <a:schemeClr val="tx1"/>
                          </a:solidFill>
                        </a:rPr>
                        <a:t>6.5</a:t>
                      </a:r>
                      <a:r>
                        <a:rPr kumimoji="1" lang="ja-JP" altLang="en-US" sz="1200" b="0" dirty="0">
                          <a:solidFill>
                            <a:schemeClr val="tx1"/>
                          </a:solidFill>
                        </a:rPr>
                        <a:t>％、</a:t>
                      </a:r>
                      <a:r>
                        <a:rPr kumimoji="1" lang="en-US" altLang="ja-JP" sz="1200" b="0" dirty="0">
                          <a:solidFill>
                            <a:schemeClr val="tx1"/>
                          </a:solidFill>
                        </a:rPr>
                        <a:t>2022</a:t>
                      </a:r>
                      <a:r>
                        <a:rPr kumimoji="1" lang="ja-JP" altLang="en-US" sz="1200" b="0" dirty="0">
                          <a:solidFill>
                            <a:schemeClr val="tx1"/>
                          </a:solidFill>
                        </a:rPr>
                        <a:t>年度</a:t>
                      </a:r>
                      <a:r>
                        <a:rPr kumimoji="1" lang="en-US" altLang="ja-JP" sz="1200" b="0" dirty="0">
                          <a:solidFill>
                            <a:schemeClr val="tx1"/>
                          </a:solidFill>
                        </a:rPr>
                        <a:t>11.4</a:t>
                      </a:r>
                      <a:r>
                        <a:rPr kumimoji="1" lang="ja-JP" altLang="en-US" sz="1200" b="0" dirty="0">
                          <a:solidFill>
                            <a:schemeClr val="tx1"/>
                          </a:solidFill>
                        </a:rPr>
                        <a:t>％）</a:t>
                      </a:r>
                      <a:endParaRPr kumimoji="1" lang="en-US" altLang="ja-JP" sz="1200" b="0" dirty="0">
                        <a:solidFill>
                          <a:schemeClr val="tx1"/>
                        </a:solidFill>
                      </a:endParaRPr>
                    </a:p>
                    <a:p>
                      <a:r>
                        <a:rPr kumimoji="1" lang="ja-JP" altLang="en-US" sz="1200" b="0" dirty="0">
                          <a:solidFill>
                            <a:schemeClr val="tx1"/>
                          </a:solidFill>
                        </a:rPr>
                        <a:t>・「ヤングケアラー支援方策検討ワーキンググループ」を設置（</a:t>
                      </a:r>
                      <a:r>
                        <a:rPr kumimoji="1" lang="en-US" altLang="ja-JP" sz="1200" b="0" dirty="0">
                          <a:solidFill>
                            <a:schemeClr val="tx1"/>
                          </a:solidFill>
                        </a:rPr>
                        <a:t>2021</a:t>
                      </a:r>
                      <a:r>
                        <a:rPr kumimoji="1" lang="ja-JP" altLang="en-US" sz="1200" b="0" dirty="0">
                          <a:solidFill>
                            <a:schemeClr val="tx1"/>
                          </a:solidFill>
                        </a:rPr>
                        <a:t>年</a:t>
                      </a:r>
                      <a:r>
                        <a:rPr kumimoji="1" lang="en-US" altLang="ja-JP" sz="1200" b="0" dirty="0">
                          <a:solidFill>
                            <a:schemeClr val="tx1"/>
                          </a:solidFill>
                        </a:rPr>
                        <a:t>5</a:t>
                      </a:r>
                      <a:r>
                        <a:rPr kumimoji="1" lang="ja-JP" altLang="en-US" sz="1200" b="0" dirty="0">
                          <a:solidFill>
                            <a:schemeClr val="tx1"/>
                          </a:solidFill>
                        </a:rPr>
                        <a:t>月）</a:t>
                      </a:r>
                      <a:endParaRPr kumimoji="1"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a:t>
                      </a:r>
                      <a:r>
                        <a:rPr lang="ja-JP" altLang="en-US" sz="1200" b="0" kern="100" dirty="0">
                          <a:solidFill>
                            <a:schemeClr val="tx1"/>
                          </a:solidFill>
                          <a:effectLst/>
                          <a:latin typeface="ＭＳ Ｐゴシック" panose="020B0600070205080204" pitchFamily="50" charset="-128"/>
                          <a:ea typeface="+mn-ea"/>
                          <a:cs typeface="Times New Roman" panose="02020603050405020304" pitchFamily="18" charset="0"/>
                        </a:rPr>
                        <a:t>ヤングケアラー支援関係課長会　議の設置（</a:t>
                      </a:r>
                      <a:r>
                        <a:rPr lang="en-US" altLang="ja-JP" sz="1200" b="0" kern="100" dirty="0">
                          <a:solidFill>
                            <a:schemeClr val="tx1"/>
                          </a:solidFill>
                          <a:effectLst/>
                          <a:latin typeface="ＭＳ Ｐゴシック" panose="020B0600070205080204" pitchFamily="50" charset="-128"/>
                          <a:ea typeface="+mn-ea"/>
                          <a:cs typeface="Times New Roman" panose="02020603050405020304" pitchFamily="18" charset="0"/>
                        </a:rPr>
                        <a:t>2021</a:t>
                      </a:r>
                      <a:r>
                        <a:rPr lang="ja-JP" altLang="en-US" sz="1200" b="0" kern="100" dirty="0">
                          <a:solidFill>
                            <a:schemeClr val="tx1"/>
                          </a:solidFill>
                          <a:effectLst/>
                          <a:latin typeface="ＭＳ Ｐゴシック" panose="020B0600070205080204" pitchFamily="50" charset="-128"/>
                          <a:ea typeface="+mn-ea"/>
                          <a:cs typeface="Times New Roman" panose="02020603050405020304" pitchFamily="18" charset="0"/>
                        </a:rPr>
                        <a:t>年</a:t>
                      </a:r>
                      <a:r>
                        <a:rPr lang="en-US" altLang="ja-JP" sz="1200" b="0" kern="100" dirty="0">
                          <a:solidFill>
                            <a:schemeClr val="tx1"/>
                          </a:solidFill>
                          <a:effectLst/>
                          <a:latin typeface="ＭＳ Ｐゴシック" panose="020B0600070205080204" pitchFamily="50" charset="-128"/>
                          <a:ea typeface="+mn-ea"/>
                          <a:cs typeface="Times New Roman" panose="02020603050405020304" pitchFamily="18" charset="0"/>
                        </a:rPr>
                        <a:t>9</a:t>
                      </a:r>
                      <a:r>
                        <a:rPr lang="ja-JP" altLang="en-US" sz="1200" b="0" kern="100" dirty="0">
                          <a:solidFill>
                            <a:schemeClr val="tx1"/>
                          </a:solidFill>
                          <a:effectLst/>
                          <a:latin typeface="ＭＳ Ｐゴシック" panose="020B0600070205080204" pitchFamily="50" charset="-128"/>
                          <a:ea typeface="+mn-ea"/>
                          <a:cs typeface="Times New Roman" panose="02020603050405020304" pitchFamily="18" charset="0"/>
                        </a:rPr>
                        <a:t>月）</a:t>
                      </a:r>
                      <a:endParaRPr lang="en-US" altLang="ja-JP" sz="1200" b="0" kern="100" dirty="0">
                        <a:solidFill>
                          <a:schemeClr val="tx1"/>
                        </a:solidFill>
                        <a:effectLst/>
                        <a:latin typeface="ＭＳ Ｐゴシック" panose="020B0600070205080204" pitchFamily="50" charset="-128"/>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00" dirty="0">
                          <a:solidFill>
                            <a:schemeClr val="tx1"/>
                          </a:solidFill>
                          <a:effectLst/>
                          <a:latin typeface="ＭＳ Ｐゴシック" panose="020B0600070205080204" pitchFamily="50" charset="-128"/>
                          <a:ea typeface="+mn-ea"/>
                          <a:cs typeface="Times New Roman" panose="02020603050405020304" pitchFamily="18" charset="0"/>
                        </a:rPr>
                        <a:t>・</a:t>
                      </a:r>
                      <a:r>
                        <a:rPr kumimoji="1" lang="ja-JP" altLang="en-US" sz="1200" b="0" dirty="0">
                          <a:solidFill>
                            <a:schemeClr val="tx1"/>
                          </a:solidFill>
                        </a:rPr>
                        <a:t>ヤングケアラー支援推進指針の策定（</a:t>
                      </a:r>
                      <a:r>
                        <a:rPr kumimoji="1" lang="en-US" altLang="ja-JP" sz="1200" b="0" dirty="0">
                          <a:solidFill>
                            <a:schemeClr val="tx1"/>
                          </a:solidFill>
                        </a:rPr>
                        <a:t>2022</a:t>
                      </a:r>
                      <a:r>
                        <a:rPr kumimoji="1" lang="ja-JP" altLang="en-US" sz="1200" b="0" dirty="0">
                          <a:solidFill>
                            <a:schemeClr val="tx1"/>
                          </a:solidFill>
                        </a:rPr>
                        <a:t>年</a:t>
                      </a:r>
                      <a:r>
                        <a:rPr kumimoji="1" lang="en-US" altLang="ja-JP" sz="1200" b="0" dirty="0">
                          <a:solidFill>
                            <a:schemeClr val="tx1"/>
                          </a:solidFill>
                        </a:rPr>
                        <a:t>3</a:t>
                      </a:r>
                      <a:r>
                        <a:rPr kumimoji="1" lang="ja-JP" altLang="en-US" sz="1200" b="0" dirty="0">
                          <a:solidFill>
                            <a:schemeClr val="tx1"/>
                          </a:solidFill>
                        </a:rPr>
                        <a:t>月）</a:t>
                      </a:r>
                      <a:endParaRPr lang="en-US" altLang="ja-JP" sz="1200" b="0" kern="100" dirty="0">
                        <a:solidFill>
                          <a:schemeClr val="tx1"/>
                        </a:solidFill>
                        <a:effectLst/>
                        <a:latin typeface="ＭＳ Ｐゴシック" panose="020B0600070205080204" pitchFamily="50" charset="-128"/>
                        <a:ea typeface="+mn-ea"/>
                        <a:cs typeface="Times New Roman" panose="02020603050405020304" pitchFamily="18" charset="0"/>
                      </a:endParaRPr>
                    </a:p>
                  </a:txBody>
                  <a:tcPr/>
                </a:tc>
                <a:extLst>
                  <a:ext uri="{0D108BD9-81ED-4DB2-BD59-A6C34878D82A}">
                    <a16:rowId xmlns:a16="http://schemas.microsoft.com/office/drawing/2014/main" val="4134167899"/>
                  </a:ext>
                </a:extLst>
              </a:tr>
              <a:tr h="260010">
                <a:tc>
                  <a:txBody>
                    <a:bodyPr/>
                    <a:lstStyle/>
                    <a:p>
                      <a:pPr algn="ctr"/>
                      <a:r>
                        <a:rPr kumimoji="1" lang="ja-JP" altLang="en-US" sz="1200" b="0" dirty="0">
                          <a:solidFill>
                            <a:schemeClr val="tx1"/>
                          </a:solidFill>
                        </a:rPr>
                        <a:t>２０２２～</a:t>
                      </a:r>
                    </a:p>
                  </a:txBody>
                  <a:tcPr/>
                </a:tc>
                <a:tc>
                  <a:txBody>
                    <a:bodyPr/>
                    <a:lstStyle/>
                    <a:p>
                      <a:r>
                        <a:rPr kumimoji="1" lang="ja-JP" altLang="en-US" sz="1200" b="0" dirty="0">
                          <a:solidFill>
                            <a:schemeClr val="tx1"/>
                          </a:solidFill>
                        </a:rPr>
                        <a:t>・市町村ヤングケアラー支援担当課長会議（</a:t>
                      </a:r>
                      <a:r>
                        <a:rPr kumimoji="1" lang="en-US" altLang="ja-JP" sz="1200" b="0" dirty="0">
                          <a:solidFill>
                            <a:schemeClr val="tx1"/>
                          </a:solidFill>
                        </a:rPr>
                        <a:t>2022</a:t>
                      </a:r>
                      <a:r>
                        <a:rPr kumimoji="1" lang="ja-JP" altLang="en-US" sz="1200" b="0" dirty="0">
                          <a:solidFill>
                            <a:schemeClr val="tx1"/>
                          </a:solidFill>
                        </a:rPr>
                        <a:t>年</a:t>
                      </a:r>
                      <a:r>
                        <a:rPr kumimoji="1" lang="en-US" altLang="ja-JP" sz="1200" b="0" dirty="0">
                          <a:solidFill>
                            <a:schemeClr val="tx1"/>
                          </a:solidFill>
                        </a:rPr>
                        <a:t>7</a:t>
                      </a:r>
                      <a:r>
                        <a:rPr kumimoji="1" lang="ja-JP" altLang="en-US" sz="1200" b="0" dirty="0">
                          <a:solidFill>
                            <a:schemeClr val="tx1"/>
                          </a:solidFill>
                        </a:rPr>
                        <a:t>，</a:t>
                      </a:r>
                      <a:r>
                        <a:rPr kumimoji="1" lang="en-US" altLang="ja-JP" sz="1200" b="0" dirty="0">
                          <a:solidFill>
                            <a:schemeClr val="tx1"/>
                          </a:solidFill>
                        </a:rPr>
                        <a:t>8</a:t>
                      </a:r>
                      <a:r>
                        <a:rPr kumimoji="1" lang="ja-JP" altLang="en-US" sz="1200" b="0" dirty="0">
                          <a:solidFill>
                            <a:schemeClr val="tx1"/>
                          </a:solidFill>
                        </a:rPr>
                        <a:t>月、</a:t>
                      </a:r>
                      <a:r>
                        <a:rPr kumimoji="1" lang="en-US" altLang="ja-JP" sz="1200" b="0" dirty="0">
                          <a:solidFill>
                            <a:schemeClr val="tx1"/>
                          </a:solidFill>
                        </a:rPr>
                        <a:t>2023</a:t>
                      </a:r>
                      <a:r>
                        <a:rPr kumimoji="1" lang="ja-JP" altLang="en-US" sz="1200" b="0" dirty="0">
                          <a:solidFill>
                            <a:schemeClr val="tx1"/>
                          </a:solidFill>
                        </a:rPr>
                        <a:t>年</a:t>
                      </a:r>
                      <a:r>
                        <a:rPr kumimoji="1" lang="en-US" altLang="ja-JP" sz="1200" b="0" dirty="0">
                          <a:solidFill>
                            <a:schemeClr val="tx1"/>
                          </a:solidFill>
                        </a:rPr>
                        <a:t>3</a:t>
                      </a:r>
                      <a:r>
                        <a:rPr kumimoji="1" lang="ja-JP" altLang="en-US" sz="1200" b="0" dirty="0">
                          <a:solidFill>
                            <a:schemeClr val="tx1"/>
                          </a:solidFill>
                        </a:rPr>
                        <a:t>月）</a:t>
                      </a:r>
                    </a:p>
                    <a:p>
                      <a:r>
                        <a:rPr kumimoji="1" lang="ja-JP" altLang="en-US" sz="1200" b="0" dirty="0">
                          <a:solidFill>
                            <a:schemeClr val="tx1"/>
                          </a:solidFill>
                        </a:rPr>
                        <a:t>・ヤングケアラー支援関係課長会議の構成員を拡充（</a:t>
                      </a:r>
                      <a:r>
                        <a:rPr kumimoji="1" lang="en-US" altLang="ja-JP" sz="1200" b="0" dirty="0">
                          <a:solidFill>
                            <a:schemeClr val="tx1"/>
                          </a:solidFill>
                        </a:rPr>
                        <a:t>2022</a:t>
                      </a:r>
                      <a:r>
                        <a:rPr kumimoji="1" lang="ja-JP" altLang="en-US" sz="1200" b="0" dirty="0">
                          <a:solidFill>
                            <a:schemeClr val="tx1"/>
                          </a:solidFill>
                        </a:rPr>
                        <a:t>年</a:t>
                      </a:r>
                      <a:r>
                        <a:rPr kumimoji="1" lang="en-US" altLang="ja-JP" sz="1200" b="0" dirty="0">
                          <a:solidFill>
                            <a:schemeClr val="tx1"/>
                          </a:solidFill>
                        </a:rPr>
                        <a:t>8</a:t>
                      </a:r>
                      <a:r>
                        <a:rPr kumimoji="1" lang="ja-JP" altLang="en-US" sz="1200" b="0" dirty="0">
                          <a:solidFill>
                            <a:schemeClr val="tx1"/>
                          </a:solidFill>
                        </a:rPr>
                        <a:t>月）</a:t>
                      </a:r>
                      <a:endParaRPr kumimoji="1" lang="en-US" altLang="ja-JP" sz="1200" b="0" dirty="0">
                        <a:solidFill>
                          <a:schemeClr val="tx1"/>
                        </a:solidFill>
                      </a:endParaRPr>
                    </a:p>
                    <a:p>
                      <a:r>
                        <a:rPr kumimoji="1" lang="ja-JP" altLang="en-US" sz="1200" b="0" dirty="0">
                          <a:solidFill>
                            <a:schemeClr val="tx1"/>
                          </a:solidFill>
                        </a:rPr>
                        <a:t>・府民向けシンポジウムの開催（</a:t>
                      </a:r>
                      <a:r>
                        <a:rPr kumimoji="1" lang="en-US" altLang="ja-JP" sz="1200" b="0" dirty="0">
                          <a:solidFill>
                            <a:schemeClr val="tx1"/>
                          </a:solidFill>
                        </a:rPr>
                        <a:t>2023</a:t>
                      </a:r>
                      <a:r>
                        <a:rPr kumimoji="1" lang="ja-JP" altLang="en-US" sz="1200" b="0" dirty="0">
                          <a:solidFill>
                            <a:schemeClr val="tx1"/>
                          </a:solidFill>
                        </a:rPr>
                        <a:t>年</a:t>
                      </a:r>
                      <a:r>
                        <a:rPr kumimoji="1" lang="en-US" altLang="ja-JP" sz="1200" b="0" dirty="0">
                          <a:solidFill>
                            <a:schemeClr val="tx1"/>
                          </a:solidFill>
                        </a:rPr>
                        <a:t>1</a:t>
                      </a:r>
                      <a:r>
                        <a:rPr kumimoji="1" lang="ja-JP" altLang="en-US" sz="1200" b="0" dirty="0">
                          <a:solidFill>
                            <a:schemeClr val="tx1"/>
                          </a:solidFill>
                        </a:rPr>
                        <a:t>月）</a:t>
                      </a:r>
                    </a:p>
                    <a:p>
                      <a:r>
                        <a:rPr kumimoji="1" lang="ja-JP" altLang="en-US" sz="1200" b="0" dirty="0">
                          <a:solidFill>
                            <a:schemeClr val="tx1"/>
                          </a:solidFill>
                        </a:rPr>
                        <a:t>・市町村、福祉専門職、教職員等向け研修会の実施</a:t>
                      </a:r>
                      <a:endParaRPr kumimoji="1" lang="en-US" altLang="ja-JP" sz="1200" b="0" dirty="0">
                        <a:solidFill>
                          <a:schemeClr val="tx1"/>
                        </a:solidFill>
                      </a:endParaRPr>
                    </a:p>
                    <a:p>
                      <a:r>
                        <a:rPr kumimoji="1" lang="ja-JP" altLang="en-US" sz="1200" b="0" dirty="0">
                          <a:solidFill>
                            <a:schemeClr val="tx1"/>
                          </a:solidFill>
                        </a:rPr>
                        <a:t>・福祉専門職向け実態調査の実施（介護支援専門員、相談支援専門員等 </a:t>
                      </a:r>
                      <a:r>
                        <a:rPr kumimoji="1" lang="en-US" altLang="ja-JP" sz="1200" b="0" dirty="0">
                          <a:solidFill>
                            <a:schemeClr val="tx1"/>
                          </a:solidFill>
                        </a:rPr>
                        <a:t>2022</a:t>
                      </a:r>
                      <a:r>
                        <a:rPr kumimoji="1" lang="ja-JP" altLang="en-US" sz="1200" b="0" dirty="0">
                          <a:solidFill>
                            <a:schemeClr val="tx1"/>
                          </a:solidFill>
                        </a:rPr>
                        <a:t>年</a:t>
                      </a:r>
                      <a:r>
                        <a:rPr kumimoji="1" lang="en-US" altLang="ja-JP" sz="1200" b="0" dirty="0">
                          <a:solidFill>
                            <a:schemeClr val="tx1"/>
                          </a:solidFill>
                        </a:rPr>
                        <a:t>11</a:t>
                      </a:r>
                      <a:r>
                        <a:rPr kumimoji="1" lang="ja-JP" altLang="en-US" sz="1200" b="0" dirty="0">
                          <a:solidFill>
                            <a:schemeClr val="tx1"/>
                          </a:solidFill>
                        </a:rPr>
                        <a:t>月）</a:t>
                      </a:r>
                    </a:p>
                    <a:p>
                      <a:r>
                        <a:rPr kumimoji="1" lang="ja-JP" altLang="en-US" sz="1200" b="0" dirty="0">
                          <a:solidFill>
                            <a:schemeClr val="tx1"/>
                          </a:solidFill>
                        </a:rPr>
                        <a:t>・民間支援団体への助成（府福祉基金の活用）</a:t>
                      </a:r>
                    </a:p>
                  </a:txBody>
                  <a:tcPr/>
                </a:tc>
                <a:extLst>
                  <a:ext uri="{0D108BD9-81ED-4DB2-BD59-A6C34878D82A}">
                    <a16:rowId xmlns:a16="http://schemas.microsoft.com/office/drawing/2014/main" val="1653974496"/>
                  </a:ext>
                </a:extLst>
              </a:tr>
            </a:tbl>
          </a:graphicData>
        </a:graphic>
      </p:graphicFrame>
      <p:sp>
        <p:nvSpPr>
          <p:cNvPr id="5" name="正方形/長方形 4"/>
          <p:cNvSpPr/>
          <p:nvPr/>
        </p:nvSpPr>
        <p:spPr>
          <a:xfrm>
            <a:off x="270457" y="586093"/>
            <a:ext cx="8588788" cy="3693319"/>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＜改革前の施策・状況＞</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年に国が実施した「ヤングケアラーの実態に関する調査研究」によると、世話をしている家族が「いる」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としたのは、小学</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年生で</a:t>
            </a:r>
            <a:r>
              <a:rPr lang="en-US" altLang="ja-JP" sz="1400" dirty="0">
                <a:latin typeface="Meiryo UI" panose="020B0604030504040204" pitchFamily="50" charset="-128"/>
                <a:ea typeface="Meiryo UI" panose="020B0604030504040204" pitchFamily="50" charset="-128"/>
              </a:rPr>
              <a:t>6.5</a:t>
            </a:r>
            <a:r>
              <a:rPr lang="ja-JP" altLang="en-US" sz="1400" dirty="0">
                <a:latin typeface="Meiryo UI" panose="020B0604030504040204" pitchFamily="50" charset="-128"/>
                <a:ea typeface="Meiryo UI" panose="020B0604030504040204" pitchFamily="50" charset="-128"/>
              </a:rPr>
              <a:t>％、中学</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年生で</a:t>
            </a:r>
            <a:r>
              <a:rPr lang="en-US" altLang="ja-JP" sz="1400" dirty="0">
                <a:latin typeface="Meiryo UI" panose="020B0604030504040204" pitchFamily="50" charset="-128"/>
                <a:ea typeface="Meiryo UI" panose="020B0604030504040204" pitchFamily="50" charset="-128"/>
              </a:rPr>
              <a:t>5.7</a:t>
            </a:r>
            <a:r>
              <a:rPr lang="ja-JP" altLang="en-US" sz="1400" dirty="0">
                <a:latin typeface="Meiryo UI" panose="020B0604030504040204" pitchFamily="50" charset="-128"/>
                <a:ea typeface="Meiryo UI" panose="020B0604030504040204" pitchFamily="50" charset="-128"/>
              </a:rPr>
              <a:t>％、全日制高校</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年生で</a:t>
            </a:r>
            <a:r>
              <a:rPr lang="en-US" altLang="ja-JP" sz="1400" dirty="0">
                <a:latin typeface="Meiryo UI" panose="020B0604030504040204" pitchFamily="50" charset="-128"/>
                <a:ea typeface="Meiryo UI" panose="020B0604030504040204" pitchFamily="50" charset="-128"/>
              </a:rPr>
              <a:t>4.1</a:t>
            </a:r>
            <a:r>
              <a:rPr lang="ja-JP" altLang="en-US" sz="1400" dirty="0">
                <a:latin typeface="Meiryo UI" panose="020B0604030504040204" pitchFamily="50" charset="-128"/>
                <a:ea typeface="Meiryo UI" panose="020B0604030504040204" pitchFamily="50" charset="-128"/>
              </a:rPr>
              <a:t>％、大学</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年生で</a:t>
            </a:r>
            <a:r>
              <a:rPr lang="en-US" altLang="ja-JP" sz="1400" dirty="0">
                <a:latin typeface="Meiryo UI" panose="020B0604030504040204" pitchFamily="50" charset="-128"/>
                <a:ea typeface="Meiryo UI" panose="020B0604030504040204" pitchFamily="50" charset="-128"/>
              </a:rPr>
              <a:t>6.2</a:t>
            </a:r>
            <a:r>
              <a:rPr lang="ja-JP" altLang="en-US" sz="1400" dirty="0">
                <a:latin typeface="Meiryo UI" panose="020B0604030504040204" pitchFamily="50" charset="-128"/>
                <a:ea typeface="Meiryo UI" panose="020B0604030504040204" pitchFamily="50" charset="-128"/>
              </a:rPr>
              <a:t>％と、決して</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少なくない実態が明らかとなった。</a:t>
            </a:r>
            <a:endParaRPr lang="en-US" altLang="ja-JP" sz="140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・府立高校における調査では、</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年度</a:t>
            </a:r>
            <a:r>
              <a:rPr lang="en-US" altLang="ja-JP" sz="1400" dirty="0">
                <a:latin typeface="Meiryo UI" panose="020B0604030504040204" pitchFamily="50" charset="-128"/>
                <a:ea typeface="Meiryo UI" panose="020B0604030504040204" pitchFamily="50" charset="-128"/>
              </a:rPr>
              <a:t>6.5</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年度</a:t>
            </a:r>
            <a:r>
              <a:rPr lang="en-US" altLang="ja-JP" sz="1400" dirty="0">
                <a:latin typeface="Meiryo UI" panose="020B0604030504040204" pitchFamily="50" charset="-128"/>
                <a:ea typeface="Meiryo UI" panose="020B0604030504040204" pitchFamily="50" charset="-128"/>
              </a:rPr>
              <a:t>11.4</a:t>
            </a:r>
            <a:r>
              <a:rPr lang="ja-JP" altLang="en-US" sz="1400" dirty="0">
                <a:latin typeface="Meiryo UI" panose="020B0604030504040204" pitchFamily="50" charset="-128"/>
                <a:ea typeface="Meiryo UI" panose="020B0604030504040204" pitchFamily="50" charset="-128"/>
              </a:rPr>
              <a:t>％であった。</a:t>
            </a:r>
          </a:p>
          <a:p>
            <a:r>
              <a:rPr lang="ja-JP" altLang="en-US" sz="1400" dirty="0">
                <a:latin typeface="Meiryo UI" panose="020B0604030504040204" pitchFamily="50" charset="-128"/>
                <a:ea typeface="Meiryo UI" panose="020B0604030504040204" pitchFamily="50" charset="-128"/>
              </a:rPr>
              <a:t>　・ヤングケアラーの概念等が制度上明確に規定されておらず、支援が必要であっても表面化しにくい構造となっている。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・画一的な線引きが困難であり、子ども自身の自己決定権を尊重しながら的確にアセスメントを実施し、適切な支援に</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繋いでいくことが必要。</a:t>
            </a:r>
          </a:p>
          <a:p>
            <a:r>
              <a:rPr lang="ja-JP" altLang="en-US" sz="1400" dirty="0">
                <a:latin typeface="Meiryo UI" panose="020B0604030504040204" pitchFamily="50" charset="-128"/>
                <a:ea typeface="Meiryo UI" panose="020B0604030504040204" pitchFamily="50" charset="-128"/>
              </a:rPr>
              <a:t>　・高齢、障がい、疾病、失業、生活困窮、ひとり親家庭など家庭の状況に応じた課題整理や、ヤングケアラー自身の</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成長の段階等による幅広い支援方策が必要。</a:t>
            </a:r>
            <a:endParaRPr lang="en-US" altLang="ja-JP" sz="14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ヤングケアラーについては、法令上の定義はないが、厚生労働省及び文部科学省が連携して立ち上げた「ヤングケアラーの支援に向けた福祉・介護・</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医療・教育の連携プロジェクトチーム」での定義に則り、大阪府においても、「本来大人が担うと想定されている家事や家族の世話・介護などを日常的</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に行っている</a:t>
            </a:r>
            <a:r>
              <a:rPr lang="en-US" altLang="ja-JP" sz="1100" dirty="0">
                <a:latin typeface="Meiryo UI" panose="020B0604030504040204" pitchFamily="50" charset="-128"/>
                <a:ea typeface="Meiryo UI" panose="020B0604030504040204" pitchFamily="50" charset="-128"/>
              </a:rPr>
              <a:t>18</a:t>
            </a:r>
            <a:r>
              <a:rPr lang="ja-JP" altLang="en-US" sz="1100" dirty="0">
                <a:latin typeface="Meiryo UI" panose="020B0604030504040204" pitchFamily="50" charset="-128"/>
                <a:ea typeface="Meiryo UI" panose="020B0604030504040204" pitchFamily="50" charset="-128"/>
              </a:rPr>
              <a:t>歳未満の子ども」とすることとする。</a:t>
            </a:r>
          </a:p>
          <a:p>
            <a:endParaRPr lang="en-US" altLang="ja-JP" sz="5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＜改革取組＞</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 </a:t>
            </a:r>
          </a:p>
          <a:p>
            <a:r>
              <a:rPr lang="ja-JP" altLang="en-US" sz="1400" dirty="0">
                <a:latin typeface="Meiryo UI" panose="020B0604030504040204" pitchFamily="50" charset="-128"/>
                <a:ea typeface="Meiryo UI" panose="020B0604030504040204" pitchFamily="50" charset="-128"/>
              </a:rPr>
              <a:t>　・国のヤングケアラー認知度向上の「集中取組期間」（</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rPr>
              <a:t>）に合わせ、府においても「ヤングケアラー支援</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関係課長会議」及び「市町村ヤングケアラー支援担当課長会議」を通じた庁内関係部局・市町村等との連携・協働に</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より、ヤングケアラー支援推進指針に沿った重点的な取組を推進。（</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sp>
        <p:nvSpPr>
          <p:cNvPr id="12" name="角丸四角形 11"/>
          <p:cNvSpPr/>
          <p:nvPr/>
        </p:nvSpPr>
        <p:spPr>
          <a:xfrm>
            <a:off x="3737113" y="201514"/>
            <a:ext cx="5122132"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latin typeface="Meiryo UI" panose="020B0604030504040204" pitchFamily="50" charset="-128"/>
                <a:ea typeface="Meiryo UI" panose="020B0604030504040204" pitchFamily="50" charset="-128"/>
              </a:rPr>
              <a:t>（３）ヤングケアラー支援（大阪府）</a:t>
            </a:r>
          </a:p>
        </p:txBody>
      </p:sp>
      <p:sp>
        <p:nvSpPr>
          <p:cNvPr id="10" name="フローチャート: 組合せ 9"/>
          <p:cNvSpPr/>
          <p:nvPr/>
        </p:nvSpPr>
        <p:spPr>
          <a:xfrm>
            <a:off x="1421999" y="6521021"/>
            <a:ext cx="6583734" cy="280707"/>
          </a:xfrm>
          <a:prstGeom prst="flowChartMerge">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 name="直線コネクタ 7"/>
          <p:cNvCxnSpPr/>
          <p:nvPr/>
        </p:nvCxnSpPr>
        <p:spPr>
          <a:xfrm>
            <a:off x="256389" y="57122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30711" y="189613"/>
            <a:ext cx="228620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４．主な改革取組 </a:t>
            </a:r>
          </a:p>
        </p:txBody>
      </p:sp>
      <p:sp>
        <p:nvSpPr>
          <p:cNvPr id="1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201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6671569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70457" y="729234"/>
            <a:ext cx="8588788" cy="1600438"/>
          </a:xfrm>
          <a:prstGeom prst="rect">
            <a:avLst/>
          </a:prstGeom>
        </p:spPr>
        <p:txBody>
          <a:bodyPr wrap="square">
            <a:spAutoFit/>
          </a:bodyPr>
          <a:lstStyle/>
          <a:p>
            <a:pPr marR="2360"/>
            <a:r>
              <a:rPr lang="ja-JP" altLang="en-US" sz="1400" b="1" dirty="0">
                <a:latin typeface="Meiryo UI" panose="020B0604030504040204" pitchFamily="50" charset="-128"/>
                <a:ea typeface="Meiryo UI" panose="020B0604030504040204" pitchFamily="50" charset="-128"/>
              </a:rPr>
              <a:t>＜取組状況等＞</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・ヤングケアラー支援関係課長会議を開催。庁内関係課における関係事業の共有、施策の方向性等を確認。</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また、ヤングケアラー経験者を招き、当事者の声を関係課において共有。</a:t>
            </a:r>
          </a:p>
          <a:p>
            <a:r>
              <a:rPr lang="ja-JP" altLang="en-US" sz="1400" dirty="0">
                <a:latin typeface="Meiryo UI" panose="020B0604030504040204" pitchFamily="50" charset="-128"/>
                <a:ea typeface="Meiryo UI" panose="020B0604030504040204" pitchFamily="50" charset="-128"/>
              </a:rPr>
              <a:t>・市町村ヤングケアラー支援担当課長会議等を通じたヤングケアラー施策の好事例等の共有や取組の促進。</a:t>
            </a:r>
          </a:p>
          <a:p>
            <a:r>
              <a:rPr lang="ja-JP" altLang="en-US" sz="1400" dirty="0">
                <a:latin typeface="Meiryo UI" panose="020B0604030504040204" pitchFamily="50" charset="-128"/>
                <a:ea typeface="Meiryo UI" panose="020B0604030504040204" pitchFamily="50" charset="-128"/>
              </a:rPr>
              <a:t>・民間支援団体への助成による活動の活性化及び地域の民間支援団体と行政、関係機関等との連携による支援の</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ネットワーク化。</a:t>
            </a:r>
            <a:endParaRPr lang="en-US" altLang="ja-JP" sz="1400" dirty="0">
              <a:latin typeface="Meiryo UI" panose="020B0604030504040204" pitchFamily="50" charset="-128"/>
              <a:ea typeface="Meiryo UI" panose="020B0604030504040204" pitchFamily="50" charset="-128"/>
            </a:endParaRPr>
          </a:p>
          <a:p>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・府立高校におけるすべてのヤングケアラーを早期に発見し、自己実現に向けた支援を強力に推進。</a:t>
            </a:r>
            <a:endParaRPr lang="en-US" altLang="ja-JP" sz="1400" dirty="0">
              <a:latin typeface="Meiryo UI" panose="020B0604030504040204" pitchFamily="50" charset="-128"/>
              <a:ea typeface="Meiryo UI" panose="020B0604030504040204" pitchFamily="50" charset="-128"/>
            </a:endParaRPr>
          </a:p>
        </p:txBody>
      </p:sp>
      <p:sp>
        <p:nvSpPr>
          <p:cNvPr id="12" name="角丸四角形 11"/>
          <p:cNvSpPr/>
          <p:nvPr/>
        </p:nvSpPr>
        <p:spPr>
          <a:xfrm>
            <a:off x="3737113" y="201513"/>
            <a:ext cx="5122132"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latin typeface="Meiryo UI" panose="020B0604030504040204" pitchFamily="50" charset="-128"/>
                <a:ea typeface="Meiryo UI" panose="020B0604030504040204" pitchFamily="50" charset="-128"/>
              </a:rPr>
              <a:t>（３）ヤングケアラー支援（大阪府）</a:t>
            </a:r>
          </a:p>
        </p:txBody>
      </p:sp>
      <p:sp>
        <p:nvSpPr>
          <p:cNvPr id="10" name="正方形/長方形 9"/>
          <p:cNvSpPr/>
          <p:nvPr/>
        </p:nvSpPr>
        <p:spPr>
          <a:xfrm>
            <a:off x="162422" y="2362215"/>
            <a:ext cx="8352928"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市町村ヤングケアラー支援担当課長会議</a:t>
            </a:r>
            <a:endParaRPr kumimoji="1" lang="en-US"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spcBef>
                <a:spcPts val="0"/>
              </a:spcBef>
              <a:spcAft>
                <a:spcPts val="0"/>
              </a:spcAft>
              <a:buClrTx/>
              <a:buSzTx/>
              <a:buFontTx/>
              <a:buNone/>
              <a:tabLst/>
              <a:defRPr/>
            </a:pPr>
            <a:r>
              <a:rPr kumimoji="1" lang="ja-JP" altLang="en-US" sz="1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・大阪府・府内市町村におけるヤングケアラー支援関連施策や先進的な取組事例等について情報共有。</a:t>
            </a:r>
            <a:endParaRPr kumimoji="1" lang="en-US" altLang="ja-JP" sz="1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spcBef>
                <a:spcPts val="0"/>
              </a:spcBef>
              <a:spcAft>
                <a:spcPts val="0"/>
              </a:spcAft>
              <a:buClrTx/>
              <a:buSzTx/>
              <a:buFontTx/>
              <a:buNone/>
              <a:tabLst/>
              <a:defRPr/>
            </a:pPr>
            <a:r>
              <a:rPr kumimoji="1" lang="ja-JP" altLang="en-US" sz="1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・支援の実施主体である市町村との連携強化・機運醸成。</a:t>
            </a:r>
            <a:endParaRPr kumimoji="1" lang="en-US" altLang="ja-JP" sz="1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spcBef>
                <a:spcPts val="0"/>
              </a:spcBef>
              <a:spcAft>
                <a:spcPts val="0"/>
              </a:spcAft>
              <a:buClrTx/>
              <a:buSzTx/>
              <a:buFontTx/>
              <a:buNone/>
              <a:tabLst/>
              <a:defRPr/>
            </a:pPr>
            <a:endParaRPr kumimoji="1"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961" y="3164813"/>
            <a:ext cx="7313780" cy="3257089"/>
          </a:xfrm>
          <a:prstGeom prst="rect">
            <a:avLst/>
          </a:prstGeom>
        </p:spPr>
      </p:pic>
      <p:cxnSp>
        <p:nvCxnSpPr>
          <p:cNvPr id="9" name="直線コネクタ 8"/>
          <p:cNvCxnSpPr/>
          <p:nvPr/>
        </p:nvCxnSpPr>
        <p:spPr>
          <a:xfrm>
            <a:off x="256389" y="57122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230711" y="189613"/>
            <a:ext cx="228620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４．主な改革取組 </a:t>
            </a:r>
          </a:p>
        </p:txBody>
      </p:sp>
      <p:sp>
        <p:nvSpPr>
          <p:cNvPr id="1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202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230253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 name="表 73"/>
          <p:cNvGraphicFramePr>
            <a:graphicFrameLocks noGrp="1"/>
          </p:cNvGraphicFramePr>
          <p:nvPr/>
        </p:nvGraphicFramePr>
        <p:xfrm>
          <a:off x="111600" y="572399"/>
          <a:ext cx="8927994" cy="5247375"/>
        </p:xfrm>
        <a:graphic>
          <a:graphicData uri="http://schemas.openxmlformats.org/drawingml/2006/table">
            <a:tbl>
              <a:tblPr firstRow="1" bandRow="1">
                <a:tableStyleId>{5940675A-B579-460E-94D1-54222C63F5DA}</a:tableStyleId>
              </a:tblPr>
              <a:tblGrid>
                <a:gridCol w="251946">
                  <a:extLst>
                    <a:ext uri="{9D8B030D-6E8A-4147-A177-3AD203B41FA5}">
                      <a16:colId xmlns:a16="http://schemas.microsoft.com/office/drawing/2014/main" val="20000"/>
                    </a:ext>
                  </a:extLst>
                </a:gridCol>
                <a:gridCol w="542253">
                  <a:extLst>
                    <a:ext uri="{9D8B030D-6E8A-4147-A177-3AD203B41FA5}">
                      <a16:colId xmlns:a16="http://schemas.microsoft.com/office/drawing/2014/main" val="20001"/>
                    </a:ext>
                  </a:extLst>
                </a:gridCol>
                <a:gridCol w="542253">
                  <a:extLst>
                    <a:ext uri="{9D8B030D-6E8A-4147-A177-3AD203B41FA5}">
                      <a16:colId xmlns:a16="http://schemas.microsoft.com/office/drawing/2014/main" val="20002"/>
                    </a:ext>
                  </a:extLst>
                </a:gridCol>
                <a:gridCol w="542253">
                  <a:extLst>
                    <a:ext uri="{9D8B030D-6E8A-4147-A177-3AD203B41FA5}">
                      <a16:colId xmlns:a16="http://schemas.microsoft.com/office/drawing/2014/main" val="20003"/>
                    </a:ext>
                  </a:extLst>
                </a:gridCol>
                <a:gridCol w="542253">
                  <a:extLst>
                    <a:ext uri="{9D8B030D-6E8A-4147-A177-3AD203B41FA5}">
                      <a16:colId xmlns:a16="http://schemas.microsoft.com/office/drawing/2014/main" val="20004"/>
                    </a:ext>
                  </a:extLst>
                </a:gridCol>
                <a:gridCol w="542253">
                  <a:extLst>
                    <a:ext uri="{9D8B030D-6E8A-4147-A177-3AD203B41FA5}">
                      <a16:colId xmlns:a16="http://schemas.microsoft.com/office/drawing/2014/main" val="20005"/>
                    </a:ext>
                  </a:extLst>
                </a:gridCol>
                <a:gridCol w="542253">
                  <a:extLst>
                    <a:ext uri="{9D8B030D-6E8A-4147-A177-3AD203B41FA5}">
                      <a16:colId xmlns:a16="http://schemas.microsoft.com/office/drawing/2014/main" val="20006"/>
                    </a:ext>
                  </a:extLst>
                </a:gridCol>
                <a:gridCol w="542253">
                  <a:extLst>
                    <a:ext uri="{9D8B030D-6E8A-4147-A177-3AD203B41FA5}">
                      <a16:colId xmlns:a16="http://schemas.microsoft.com/office/drawing/2014/main" val="20007"/>
                    </a:ext>
                  </a:extLst>
                </a:gridCol>
                <a:gridCol w="542253">
                  <a:extLst>
                    <a:ext uri="{9D8B030D-6E8A-4147-A177-3AD203B41FA5}">
                      <a16:colId xmlns:a16="http://schemas.microsoft.com/office/drawing/2014/main" val="20008"/>
                    </a:ext>
                  </a:extLst>
                </a:gridCol>
                <a:gridCol w="542253">
                  <a:extLst>
                    <a:ext uri="{9D8B030D-6E8A-4147-A177-3AD203B41FA5}">
                      <a16:colId xmlns:a16="http://schemas.microsoft.com/office/drawing/2014/main" val="20009"/>
                    </a:ext>
                  </a:extLst>
                </a:gridCol>
                <a:gridCol w="542253">
                  <a:extLst>
                    <a:ext uri="{9D8B030D-6E8A-4147-A177-3AD203B41FA5}">
                      <a16:colId xmlns:a16="http://schemas.microsoft.com/office/drawing/2014/main" val="20010"/>
                    </a:ext>
                  </a:extLst>
                </a:gridCol>
                <a:gridCol w="542253">
                  <a:extLst>
                    <a:ext uri="{9D8B030D-6E8A-4147-A177-3AD203B41FA5}">
                      <a16:colId xmlns:a16="http://schemas.microsoft.com/office/drawing/2014/main" val="20011"/>
                    </a:ext>
                  </a:extLst>
                </a:gridCol>
                <a:gridCol w="542253">
                  <a:extLst>
                    <a:ext uri="{9D8B030D-6E8A-4147-A177-3AD203B41FA5}">
                      <a16:colId xmlns:a16="http://schemas.microsoft.com/office/drawing/2014/main" val="3133547978"/>
                    </a:ext>
                  </a:extLst>
                </a:gridCol>
                <a:gridCol w="542253">
                  <a:extLst>
                    <a:ext uri="{9D8B030D-6E8A-4147-A177-3AD203B41FA5}">
                      <a16:colId xmlns:a16="http://schemas.microsoft.com/office/drawing/2014/main" val="2079521887"/>
                    </a:ext>
                  </a:extLst>
                </a:gridCol>
                <a:gridCol w="542253">
                  <a:extLst>
                    <a:ext uri="{9D8B030D-6E8A-4147-A177-3AD203B41FA5}">
                      <a16:colId xmlns:a16="http://schemas.microsoft.com/office/drawing/2014/main" val="3605861477"/>
                    </a:ext>
                  </a:extLst>
                </a:gridCol>
                <a:gridCol w="542253">
                  <a:extLst>
                    <a:ext uri="{9D8B030D-6E8A-4147-A177-3AD203B41FA5}">
                      <a16:colId xmlns:a16="http://schemas.microsoft.com/office/drawing/2014/main" val="4043263946"/>
                    </a:ext>
                  </a:extLst>
                </a:gridCol>
                <a:gridCol w="542253">
                  <a:extLst>
                    <a:ext uri="{9D8B030D-6E8A-4147-A177-3AD203B41FA5}">
                      <a16:colId xmlns:a16="http://schemas.microsoft.com/office/drawing/2014/main" val="2030744455"/>
                    </a:ext>
                  </a:extLst>
                </a:gridCol>
              </a:tblGrid>
              <a:tr h="244453">
                <a:tc>
                  <a:txBody>
                    <a:bodyPr/>
                    <a:lstStyle/>
                    <a:p>
                      <a:pPr algn="ctr"/>
                      <a:endParaRPr kumimoji="1" lang="ja-JP" altLang="en-US" sz="1600" dirty="0">
                        <a:ea typeface="Meiryo UI" panose="020B0604030504040204" pitchFamily="50" charset="-128"/>
                      </a:endParaRPr>
                    </a:p>
                  </a:txBody>
                  <a:tcPr marL="84406" marR="84406" marT="38957" marB="38957" vert="eaVert"/>
                </a:tc>
                <a:tc>
                  <a:txBody>
                    <a:bodyPr/>
                    <a:lstStyle/>
                    <a:p>
                      <a:pPr algn="ctr"/>
                      <a:r>
                        <a:rPr kumimoji="1" lang="ja-JP" altLang="en-US" sz="1050" dirty="0">
                          <a:solidFill>
                            <a:schemeClr val="bg1"/>
                          </a:solidFill>
                          <a:ea typeface="Meiryo UI" panose="020B0604030504040204" pitchFamily="50" charset="-128"/>
                        </a:rPr>
                        <a:t>年度</a:t>
                      </a: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2008</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2009</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2010</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2011</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2012</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2013</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2014</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2015</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2016</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2017</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2018</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2019</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2020</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2021</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050" dirty="0">
                          <a:solidFill>
                            <a:schemeClr val="bg1"/>
                          </a:solidFill>
                          <a:ea typeface="Meiryo UI" panose="020B0604030504040204" pitchFamily="50" charset="-128"/>
                        </a:rPr>
                        <a:t>2022</a:t>
                      </a:r>
                      <a:endParaRPr kumimoji="1" lang="ja-JP" altLang="en-US" sz="1050" dirty="0">
                        <a:solidFill>
                          <a:schemeClr val="bg1"/>
                        </a:solidFill>
                        <a:ea typeface="Meiryo UI" panose="020B0604030504040204" pitchFamily="50" charset="-128"/>
                      </a:endParaRPr>
                    </a:p>
                  </a:txBody>
                  <a:tcPr marL="84406" marR="84406" marT="38957" marB="38957">
                    <a:solidFill>
                      <a:schemeClr val="accent6"/>
                    </a:solidFill>
                  </a:tcPr>
                </a:tc>
                <a:extLst>
                  <a:ext uri="{0D108BD9-81ED-4DB2-BD59-A6C34878D82A}">
                    <a16:rowId xmlns:a16="http://schemas.microsoft.com/office/drawing/2014/main" val="10000"/>
                  </a:ext>
                </a:extLst>
              </a:tr>
              <a:tr h="5002922">
                <a:tc>
                  <a:txBody>
                    <a:bodyPr/>
                    <a:lstStyle/>
                    <a:p>
                      <a:pPr algn="ctr"/>
                      <a:r>
                        <a:rPr kumimoji="1" lang="ja-JP" altLang="en-US" sz="1400" dirty="0">
                          <a:ea typeface="Meiryo UI" panose="020B0604030504040204" pitchFamily="50" charset="-128"/>
                        </a:rPr>
                        <a:t>小学校・中学校等</a:t>
                      </a:r>
                    </a:p>
                  </a:txBody>
                  <a:tcPr marL="84406" marR="84406" marT="38957" marB="38957" vert="eaVert" anchor="ctr"/>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noFill/>
                  </a:tcPr>
                </a:tc>
                <a:tc>
                  <a:txBody>
                    <a:bodyPr/>
                    <a:lstStyle/>
                    <a:p>
                      <a:endParaRPr kumimoji="1" lang="ja-JP" altLang="en-US" sz="1600" dirty="0">
                        <a:ea typeface="Meiryo UI" panose="020B0604030504040204" pitchFamily="50" charset="-128"/>
                      </a:endParaRPr>
                    </a:p>
                  </a:txBody>
                  <a:tcPr marL="84406" marR="84406" marT="38957" marB="38957">
                    <a:noFill/>
                  </a:tcPr>
                </a:tc>
                <a:tc>
                  <a:txBody>
                    <a:bodyPr/>
                    <a:lstStyle/>
                    <a:p>
                      <a:endParaRPr kumimoji="1" lang="ja-JP" altLang="en-US" sz="1600" dirty="0">
                        <a:ea typeface="Meiryo UI" panose="020B0604030504040204" pitchFamily="50" charset="-128"/>
                      </a:endParaRPr>
                    </a:p>
                  </a:txBody>
                  <a:tcPr marL="84406" marR="84406" marT="38957" marB="38957">
                    <a:noFill/>
                  </a:tcPr>
                </a:tc>
                <a:tc>
                  <a:txBody>
                    <a:bodyPr/>
                    <a:lstStyle/>
                    <a:p>
                      <a:endParaRPr kumimoji="1" lang="ja-JP" altLang="en-US" sz="1600" dirty="0">
                        <a:ea typeface="Meiryo UI" panose="020B0604030504040204" pitchFamily="50" charset="-128"/>
                      </a:endParaRPr>
                    </a:p>
                  </a:txBody>
                  <a:tcPr marL="84406" marR="84406" marT="38957" marB="38957">
                    <a:noFill/>
                  </a:tcPr>
                </a:tc>
                <a:tc>
                  <a:txBody>
                    <a:bodyPr/>
                    <a:lstStyle/>
                    <a:p>
                      <a:endParaRPr kumimoji="1" lang="ja-JP" altLang="en-US" sz="1600" dirty="0">
                        <a:ea typeface="Meiryo UI" panose="020B0604030504040204" pitchFamily="50" charset="-128"/>
                      </a:endParaRPr>
                    </a:p>
                  </a:txBody>
                  <a:tcPr marL="84406" marR="84406" marT="38957" marB="38957">
                    <a:noFill/>
                  </a:tcPr>
                </a:tc>
                <a:extLst>
                  <a:ext uri="{0D108BD9-81ED-4DB2-BD59-A6C34878D82A}">
                    <a16:rowId xmlns:a16="http://schemas.microsoft.com/office/drawing/2014/main" val="206729628"/>
                  </a:ext>
                </a:extLst>
              </a:tr>
            </a:tbl>
          </a:graphicData>
        </a:graphic>
      </p:graphicFrame>
      <p:cxnSp>
        <p:nvCxnSpPr>
          <p:cNvPr id="46" name="直線矢印コネクタ 45"/>
          <p:cNvCxnSpPr/>
          <p:nvPr/>
        </p:nvCxnSpPr>
        <p:spPr>
          <a:xfrm>
            <a:off x="3170516" y="1290517"/>
            <a:ext cx="5821719" cy="0"/>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48" name="大かっこ 47"/>
          <p:cNvSpPr/>
          <p:nvPr/>
        </p:nvSpPr>
        <p:spPr>
          <a:xfrm>
            <a:off x="3140271" y="1415561"/>
            <a:ext cx="436131" cy="51225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モデル校７校で</a:t>
            </a:r>
            <a:endParaRPr lang="en-US" altLang="ja-JP" sz="738" dirty="0">
              <a:solidFill>
                <a:schemeClr val="tx1"/>
              </a:solidFill>
              <a:latin typeface="Meiryo UI" panose="020B0604030504040204" pitchFamily="50" charset="-128"/>
              <a:ea typeface="Meiryo UI" panose="020B0604030504040204" pitchFamily="50" charset="-128"/>
            </a:endParaRPr>
          </a:p>
          <a:p>
            <a:pPr algn="ctr"/>
            <a:r>
              <a:rPr lang="en-US" altLang="ja-JP" sz="738" dirty="0">
                <a:solidFill>
                  <a:schemeClr val="tx1"/>
                </a:solidFill>
                <a:latin typeface="Meiryo UI" panose="020B0604030504040204" pitchFamily="50" charset="-128"/>
                <a:ea typeface="Meiryo UI" panose="020B0604030504040204" pitchFamily="50" charset="-128"/>
              </a:rPr>
              <a:t>ICT</a:t>
            </a:r>
            <a:r>
              <a:rPr lang="ja-JP" altLang="en-US" sz="738" dirty="0">
                <a:solidFill>
                  <a:schemeClr val="tx1"/>
                </a:solidFill>
                <a:latin typeface="Meiryo UI" panose="020B0604030504040204" pitchFamily="50" charset="-128"/>
                <a:ea typeface="Meiryo UI" panose="020B0604030504040204" pitchFamily="50" charset="-128"/>
              </a:rPr>
              <a:t>環境整備</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51" name="フローチャート: 結合子 50"/>
          <p:cNvSpPr>
            <a:spLocks noChangeAspect="1"/>
          </p:cNvSpPr>
          <p:nvPr/>
        </p:nvSpPr>
        <p:spPr>
          <a:xfrm flipV="1">
            <a:off x="3285433" y="1233878"/>
            <a:ext cx="113279" cy="113279"/>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dirty="0"/>
          </a:p>
        </p:txBody>
      </p:sp>
      <p:cxnSp>
        <p:nvCxnSpPr>
          <p:cNvPr id="57" name="直線コネクタ 56"/>
          <p:cNvCxnSpPr/>
          <p:nvPr/>
        </p:nvCxnSpPr>
        <p:spPr>
          <a:xfrm flipV="1">
            <a:off x="899233" y="1287834"/>
            <a:ext cx="2428484" cy="5366"/>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59" name="大かっこ 58"/>
          <p:cNvSpPr/>
          <p:nvPr/>
        </p:nvSpPr>
        <p:spPr>
          <a:xfrm>
            <a:off x="3680489" y="1424934"/>
            <a:ext cx="974857" cy="39903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モデル校７校で２年間の実証研究を開始</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61" name="フローチャート: 結合子 50"/>
          <p:cNvSpPr>
            <a:spLocks noChangeAspect="1"/>
          </p:cNvSpPr>
          <p:nvPr/>
        </p:nvSpPr>
        <p:spPr>
          <a:xfrm>
            <a:off x="3852003" y="1233534"/>
            <a:ext cx="99692" cy="113966"/>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dirty="0"/>
          </a:p>
        </p:txBody>
      </p:sp>
      <p:sp>
        <p:nvSpPr>
          <p:cNvPr id="67" name="大かっこ 66"/>
          <p:cNvSpPr/>
          <p:nvPr/>
        </p:nvSpPr>
        <p:spPr>
          <a:xfrm>
            <a:off x="4754263" y="1411310"/>
            <a:ext cx="445742" cy="57791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全小・中学校に</a:t>
            </a:r>
            <a:endParaRPr lang="en-US" altLang="ja-JP" sz="738" dirty="0">
              <a:solidFill>
                <a:schemeClr val="tx1"/>
              </a:solidFill>
              <a:latin typeface="Meiryo UI" panose="020B0604030504040204" pitchFamily="50" charset="-128"/>
              <a:ea typeface="Meiryo UI" panose="020B0604030504040204" pitchFamily="50" charset="-128"/>
            </a:endParaRPr>
          </a:p>
          <a:p>
            <a:pPr algn="ctr"/>
            <a:r>
              <a:rPr lang="ja-JP" altLang="en-US" sz="738" dirty="0">
                <a:solidFill>
                  <a:schemeClr val="tx1"/>
                </a:solidFill>
                <a:latin typeface="Meiryo UI" panose="020B0604030504040204" pitchFamily="50" charset="-128"/>
                <a:ea typeface="Meiryo UI" panose="020B0604030504040204" pitchFamily="50" charset="-128"/>
              </a:rPr>
              <a:t>タブレット端末等</a:t>
            </a:r>
            <a:endParaRPr lang="en-US" altLang="ja-JP" sz="738" dirty="0">
              <a:solidFill>
                <a:schemeClr val="tx1"/>
              </a:solidFill>
              <a:latin typeface="Meiryo UI" panose="020B0604030504040204" pitchFamily="50" charset="-128"/>
              <a:ea typeface="Meiryo UI" panose="020B0604030504040204" pitchFamily="50" charset="-128"/>
            </a:endParaRPr>
          </a:p>
          <a:p>
            <a:pPr algn="ctr"/>
            <a:r>
              <a:rPr lang="ja-JP" altLang="en-US" sz="738" dirty="0">
                <a:solidFill>
                  <a:schemeClr val="tx1"/>
                </a:solidFill>
                <a:latin typeface="Meiryo UI" panose="020B0604030504040204" pitchFamily="50" charset="-128"/>
                <a:ea typeface="Meiryo UI" panose="020B0604030504040204" pitchFamily="50" charset="-128"/>
              </a:rPr>
              <a:t>を整備</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68" name="角丸四角形 67"/>
          <p:cNvSpPr/>
          <p:nvPr/>
        </p:nvSpPr>
        <p:spPr>
          <a:xfrm>
            <a:off x="421503" y="1119968"/>
            <a:ext cx="432000" cy="848067"/>
          </a:xfrm>
          <a:prstGeom prst="roundRect">
            <a:avLst/>
          </a:prstGeom>
          <a:gradFill>
            <a:gsLst>
              <a:gs pos="0">
                <a:srgbClr val="0070C0"/>
              </a:gs>
              <a:gs pos="50000">
                <a:schemeClr val="accent5"/>
              </a:gs>
              <a:gs pos="100000">
                <a:srgbClr val="0070C0"/>
              </a:gs>
            </a:gsLst>
          </a:gradFill>
          <a:ln>
            <a:solidFill>
              <a:srgbClr val="0070C0"/>
            </a:solidFill>
          </a:ln>
        </p:spPr>
        <p:style>
          <a:lnRef idx="1">
            <a:schemeClr val="accent2"/>
          </a:lnRef>
          <a:fillRef idx="2">
            <a:schemeClr val="accent2"/>
          </a:fillRef>
          <a:effectRef idx="1">
            <a:schemeClr val="accent2"/>
          </a:effectRef>
          <a:fontRef idx="minor">
            <a:schemeClr val="dk1"/>
          </a:fontRef>
        </p:style>
        <p:txBody>
          <a:bodyPr lIns="33231" tIns="0" rIns="33231" bIns="0" rtlCol="0" anchor="ctr"/>
          <a:lstStyle/>
          <a:p>
            <a:pPr algn="ctr"/>
            <a:r>
              <a:rPr lang="en-US" altLang="ja-JP" sz="831" dirty="0">
                <a:solidFill>
                  <a:schemeClr val="bg1"/>
                </a:solidFill>
                <a:ea typeface="Meiryo UI" panose="020B0604030504040204" pitchFamily="50" charset="-128"/>
              </a:rPr>
              <a:t>【</a:t>
            </a:r>
            <a:r>
              <a:rPr lang="ja-JP" altLang="en-US" sz="831" dirty="0">
                <a:solidFill>
                  <a:schemeClr val="bg1"/>
                </a:solidFill>
                <a:ea typeface="Meiryo UI" panose="020B0604030504040204" pitchFamily="50" charset="-128"/>
              </a:rPr>
              <a:t>市</a:t>
            </a:r>
            <a:r>
              <a:rPr lang="en-US" altLang="ja-JP" sz="831" dirty="0">
                <a:solidFill>
                  <a:schemeClr val="bg1"/>
                </a:solidFill>
                <a:ea typeface="Meiryo UI" panose="020B0604030504040204" pitchFamily="50" charset="-128"/>
              </a:rPr>
              <a:t>】</a:t>
            </a:r>
          </a:p>
          <a:p>
            <a:pPr algn="ctr"/>
            <a:r>
              <a:rPr lang="ja-JP" altLang="en-US" sz="831" dirty="0">
                <a:solidFill>
                  <a:schemeClr val="bg1"/>
                </a:solidFill>
                <a:ea typeface="Meiryo UI" panose="020B0604030504040204" pitchFamily="50" charset="-128"/>
              </a:rPr>
              <a:t>学校教育</a:t>
            </a:r>
            <a:endParaRPr lang="en-US" altLang="ja-JP" sz="831" dirty="0">
              <a:solidFill>
                <a:schemeClr val="bg1"/>
              </a:solidFill>
              <a:ea typeface="Meiryo UI" panose="020B0604030504040204" pitchFamily="50" charset="-128"/>
            </a:endParaRPr>
          </a:p>
          <a:p>
            <a:pPr algn="ctr"/>
            <a:r>
              <a:rPr lang="en-US" altLang="ja-JP" sz="831" dirty="0">
                <a:solidFill>
                  <a:schemeClr val="bg1"/>
                </a:solidFill>
                <a:ea typeface="Meiryo UI" panose="020B0604030504040204" pitchFamily="50" charset="-128"/>
              </a:rPr>
              <a:t>ICT</a:t>
            </a:r>
            <a:r>
              <a:rPr lang="ja-JP" altLang="en-US" sz="831" dirty="0">
                <a:solidFill>
                  <a:schemeClr val="bg1"/>
                </a:solidFill>
                <a:ea typeface="Meiryo UI" panose="020B0604030504040204" pitchFamily="50" charset="-128"/>
              </a:rPr>
              <a:t>活用事業</a:t>
            </a:r>
            <a:endParaRPr lang="en-US" altLang="ja-JP" sz="831" dirty="0">
              <a:solidFill>
                <a:schemeClr val="bg1"/>
              </a:solidFill>
              <a:ea typeface="Meiryo UI" panose="020B0604030504040204" pitchFamily="50" charset="-128"/>
            </a:endParaRPr>
          </a:p>
        </p:txBody>
      </p:sp>
      <p:sp>
        <p:nvSpPr>
          <p:cNvPr id="69" name="フローチャート: 結合子 50"/>
          <p:cNvSpPr>
            <a:spLocks noChangeAspect="1"/>
          </p:cNvSpPr>
          <p:nvPr/>
        </p:nvSpPr>
        <p:spPr>
          <a:xfrm>
            <a:off x="4333458" y="1240671"/>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dirty="0"/>
          </a:p>
        </p:txBody>
      </p:sp>
      <p:sp>
        <p:nvSpPr>
          <p:cNvPr id="70" name="大かっこ 69"/>
          <p:cNvSpPr/>
          <p:nvPr/>
        </p:nvSpPr>
        <p:spPr>
          <a:xfrm>
            <a:off x="4189342" y="2076411"/>
            <a:ext cx="424872" cy="68291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モデル校７校に</a:t>
            </a:r>
            <a:endParaRPr lang="en-US" altLang="ja-JP" sz="738" dirty="0">
              <a:solidFill>
                <a:schemeClr val="tx1"/>
              </a:solidFill>
              <a:latin typeface="Meiryo UI" panose="020B0604030504040204" pitchFamily="50" charset="-128"/>
              <a:ea typeface="Meiryo UI" panose="020B0604030504040204" pitchFamily="50" charset="-128"/>
            </a:endParaRPr>
          </a:p>
          <a:p>
            <a:pPr algn="ctr"/>
            <a:r>
              <a:rPr lang="ja-JP" altLang="en-US" sz="738" dirty="0">
                <a:solidFill>
                  <a:schemeClr val="tx1"/>
                </a:solidFill>
                <a:latin typeface="Meiryo UI" panose="020B0604030504040204" pitchFamily="50" charset="-128"/>
                <a:ea typeface="Meiryo UI" panose="020B0604030504040204" pitchFamily="50" charset="-128"/>
              </a:rPr>
              <a:t>小・中一貫校</a:t>
            </a:r>
            <a:endParaRPr lang="en-US" altLang="ja-JP" sz="738" dirty="0">
              <a:solidFill>
                <a:schemeClr val="tx1"/>
              </a:solidFill>
              <a:latin typeface="Meiryo UI" panose="020B0604030504040204" pitchFamily="50" charset="-128"/>
              <a:ea typeface="Meiryo UI" panose="020B0604030504040204" pitchFamily="50" charset="-128"/>
            </a:endParaRPr>
          </a:p>
          <a:p>
            <a:pPr algn="ctr"/>
            <a:r>
              <a:rPr lang="ja-JP" altLang="en-US" sz="738" dirty="0">
                <a:solidFill>
                  <a:schemeClr val="tx1"/>
                </a:solidFill>
                <a:latin typeface="Meiryo UI" panose="020B0604030504040204" pitchFamily="50" charset="-128"/>
                <a:ea typeface="Meiryo UI" panose="020B0604030504040204" pitchFamily="50" charset="-128"/>
              </a:rPr>
              <a:t>１校を追加</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71" name="フローチャート: 結合子 50"/>
          <p:cNvSpPr>
            <a:spLocks noChangeAspect="1"/>
          </p:cNvSpPr>
          <p:nvPr/>
        </p:nvSpPr>
        <p:spPr>
          <a:xfrm>
            <a:off x="4904744" y="1240671"/>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dirty="0"/>
          </a:p>
        </p:txBody>
      </p:sp>
      <p:sp>
        <p:nvSpPr>
          <p:cNvPr id="72" name="フローチャート: 結合子 50"/>
          <p:cNvSpPr>
            <a:spLocks noChangeAspect="1"/>
          </p:cNvSpPr>
          <p:nvPr/>
        </p:nvSpPr>
        <p:spPr>
          <a:xfrm>
            <a:off x="5461778" y="1240671"/>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dirty="0"/>
          </a:p>
        </p:txBody>
      </p:sp>
      <p:cxnSp>
        <p:nvCxnSpPr>
          <p:cNvPr id="73" name="直線矢印コネクタ 72"/>
          <p:cNvCxnSpPr/>
          <p:nvPr/>
        </p:nvCxnSpPr>
        <p:spPr>
          <a:xfrm flipV="1">
            <a:off x="6020224" y="3002963"/>
            <a:ext cx="2972011" cy="3112"/>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cxnSp>
        <p:nvCxnSpPr>
          <p:cNvPr id="75" name="直線コネクタ 74"/>
          <p:cNvCxnSpPr/>
          <p:nvPr/>
        </p:nvCxnSpPr>
        <p:spPr>
          <a:xfrm>
            <a:off x="834847" y="3002400"/>
            <a:ext cx="5148980"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76" name="角丸四角形 75"/>
          <p:cNvSpPr/>
          <p:nvPr/>
        </p:nvSpPr>
        <p:spPr>
          <a:xfrm>
            <a:off x="421503" y="2783635"/>
            <a:ext cx="432000" cy="1285834"/>
          </a:xfrm>
          <a:prstGeom prst="roundRect">
            <a:avLst/>
          </a:prstGeom>
          <a:gradFill>
            <a:gsLst>
              <a:gs pos="0">
                <a:srgbClr val="0070C0"/>
              </a:gs>
              <a:gs pos="50000">
                <a:schemeClr val="accent5"/>
              </a:gs>
              <a:gs pos="100000">
                <a:srgbClr val="0070C0"/>
              </a:gs>
            </a:gsLst>
          </a:gradFill>
          <a:ln>
            <a:solidFill>
              <a:srgbClr val="0070C0"/>
            </a:solidFill>
          </a:ln>
        </p:spPr>
        <p:style>
          <a:lnRef idx="1">
            <a:schemeClr val="accent2"/>
          </a:lnRef>
          <a:fillRef idx="2">
            <a:schemeClr val="accent2"/>
          </a:fillRef>
          <a:effectRef idx="1">
            <a:schemeClr val="accent2"/>
          </a:effectRef>
          <a:fontRef idx="minor">
            <a:schemeClr val="dk1"/>
          </a:fontRef>
        </p:style>
        <p:txBody>
          <a:bodyPr lIns="33231" tIns="0" rIns="33231" bIns="0" rtlCol="0" anchor="ctr"/>
          <a:lstStyle/>
          <a:p>
            <a:pPr algn="ctr"/>
            <a:r>
              <a:rPr lang="en-US" altLang="ja-JP" sz="831" dirty="0">
                <a:solidFill>
                  <a:schemeClr val="bg1"/>
                </a:solidFill>
                <a:ea typeface="Meiryo UI" panose="020B0604030504040204" pitchFamily="50" charset="-128"/>
              </a:rPr>
              <a:t>【</a:t>
            </a:r>
            <a:r>
              <a:rPr lang="ja-JP" altLang="en-US" sz="831" dirty="0">
                <a:solidFill>
                  <a:schemeClr val="bg1"/>
                </a:solidFill>
                <a:ea typeface="Meiryo UI" panose="020B0604030504040204" pitchFamily="50" charset="-128"/>
              </a:rPr>
              <a:t>市</a:t>
            </a:r>
            <a:r>
              <a:rPr lang="en-US" altLang="ja-JP" sz="831" dirty="0">
                <a:solidFill>
                  <a:schemeClr val="bg1"/>
                </a:solidFill>
                <a:ea typeface="Meiryo UI" panose="020B0604030504040204" pitchFamily="50" charset="-128"/>
              </a:rPr>
              <a:t>】</a:t>
            </a:r>
          </a:p>
          <a:p>
            <a:pPr algn="ctr"/>
            <a:r>
              <a:rPr lang="ja-JP" altLang="en-US" sz="831" dirty="0">
                <a:solidFill>
                  <a:schemeClr val="bg1"/>
                </a:solidFill>
                <a:ea typeface="Meiryo UI" panose="020B0604030504040204" pitchFamily="50" charset="-128"/>
              </a:rPr>
              <a:t>大学連携の推進（新教育セン ターの設置）</a:t>
            </a:r>
          </a:p>
          <a:p>
            <a:pPr algn="ctr"/>
            <a:endParaRPr lang="en-US" altLang="ja-JP" sz="831" dirty="0">
              <a:solidFill>
                <a:schemeClr val="bg1"/>
              </a:solidFill>
              <a:ea typeface="Meiryo UI" panose="020B0604030504040204" pitchFamily="50" charset="-128"/>
            </a:endParaRPr>
          </a:p>
        </p:txBody>
      </p:sp>
      <p:sp>
        <p:nvSpPr>
          <p:cNvPr id="77" name="フローチャート: 結合子 50"/>
          <p:cNvSpPr>
            <a:spLocks noChangeAspect="1"/>
          </p:cNvSpPr>
          <p:nvPr/>
        </p:nvSpPr>
        <p:spPr>
          <a:xfrm>
            <a:off x="5983827" y="2954673"/>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dirty="0"/>
          </a:p>
        </p:txBody>
      </p:sp>
      <p:sp>
        <p:nvSpPr>
          <p:cNvPr id="78" name="フローチャート: 結合子 50"/>
          <p:cNvSpPr>
            <a:spLocks noChangeAspect="1"/>
          </p:cNvSpPr>
          <p:nvPr/>
        </p:nvSpPr>
        <p:spPr>
          <a:xfrm>
            <a:off x="7068399" y="2954673"/>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dirty="0"/>
          </a:p>
        </p:txBody>
      </p:sp>
      <p:sp>
        <p:nvSpPr>
          <p:cNvPr id="79" name="フローチャート: 結合子 50"/>
          <p:cNvSpPr>
            <a:spLocks noChangeAspect="1"/>
          </p:cNvSpPr>
          <p:nvPr/>
        </p:nvSpPr>
        <p:spPr>
          <a:xfrm>
            <a:off x="6519544" y="2954673"/>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dirty="0"/>
          </a:p>
        </p:txBody>
      </p:sp>
      <p:sp>
        <p:nvSpPr>
          <p:cNvPr id="80" name="フローチャート: 結合子 79"/>
          <p:cNvSpPr>
            <a:spLocks noChangeAspect="1"/>
          </p:cNvSpPr>
          <p:nvPr/>
        </p:nvSpPr>
        <p:spPr>
          <a:xfrm>
            <a:off x="8162174" y="2954673"/>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dirty="0"/>
          </a:p>
        </p:txBody>
      </p:sp>
      <p:sp>
        <p:nvSpPr>
          <p:cNvPr id="81" name="大かっこ 80"/>
          <p:cNvSpPr/>
          <p:nvPr/>
        </p:nvSpPr>
        <p:spPr>
          <a:xfrm>
            <a:off x="4752737" y="2072738"/>
            <a:ext cx="448793" cy="66836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モデル校８校に</a:t>
            </a:r>
            <a:endParaRPr lang="en-US" altLang="ja-JP" sz="738" dirty="0">
              <a:solidFill>
                <a:schemeClr val="tx1"/>
              </a:solidFill>
              <a:latin typeface="Meiryo UI" panose="020B0604030504040204" pitchFamily="50" charset="-128"/>
              <a:ea typeface="Meiryo UI" panose="020B0604030504040204" pitchFamily="50" charset="-128"/>
            </a:endParaRPr>
          </a:p>
          <a:p>
            <a:pPr algn="ctr"/>
            <a:r>
              <a:rPr lang="ja-JP" altLang="en-US" sz="738" dirty="0">
                <a:solidFill>
                  <a:schemeClr val="tx1"/>
                </a:solidFill>
                <a:latin typeface="Meiryo UI" panose="020B0604030504040204" pitchFamily="50" charset="-128"/>
                <a:ea typeface="Meiryo UI" panose="020B0604030504040204" pitchFamily="50" charset="-128"/>
              </a:rPr>
              <a:t>小・中一貫校</a:t>
            </a:r>
            <a:endParaRPr lang="en-US" altLang="ja-JP" sz="738" dirty="0">
              <a:solidFill>
                <a:schemeClr val="tx1"/>
              </a:solidFill>
              <a:latin typeface="Meiryo UI" panose="020B0604030504040204" pitchFamily="50" charset="-128"/>
              <a:ea typeface="Meiryo UI" panose="020B0604030504040204" pitchFamily="50" charset="-128"/>
            </a:endParaRPr>
          </a:p>
          <a:p>
            <a:pPr algn="ctr"/>
            <a:r>
              <a:rPr lang="ja-JP" altLang="en-US" sz="738" dirty="0">
                <a:solidFill>
                  <a:schemeClr val="tx1"/>
                </a:solidFill>
                <a:latin typeface="Meiryo UI" panose="020B0604030504040204" pitchFamily="50" charset="-128"/>
                <a:ea typeface="Meiryo UI" panose="020B0604030504040204" pitchFamily="50" charset="-128"/>
              </a:rPr>
              <a:t>１校を追加</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82" name="大かっこ 81"/>
          <p:cNvSpPr/>
          <p:nvPr/>
        </p:nvSpPr>
        <p:spPr>
          <a:xfrm>
            <a:off x="5314775" y="2543382"/>
            <a:ext cx="938167" cy="29122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モデル校２９校で２年間の実証研究を実施</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83" name="大かっこ 82"/>
          <p:cNvSpPr/>
          <p:nvPr/>
        </p:nvSpPr>
        <p:spPr>
          <a:xfrm>
            <a:off x="5282512" y="1588952"/>
            <a:ext cx="2088000" cy="16547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校内ＬＡＮの再構築</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84" name="大かっこ 83"/>
          <p:cNvSpPr/>
          <p:nvPr/>
        </p:nvSpPr>
        <p:spPr>
          <a:xfrm>
            <a:off x="5280623" y="2059550"/>
            <a:ext cx="497370" cy="41096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授業支援や</a:t>
            </a:r>
            <a:endParaRPr lang="en-US" altLang="ja-JP" sz="738" dirty="0">
              <a:solidFill>
                <a:schemeClr val="tx1"/>
              </a:solidFill>
              <a:latin typeface="Meiryo UI" panose="020B0604030504040204" pitchFamily="50" charset="-128"/>
              <a:ea typeface="Meiryo UI" panose="020B0604030504040204" pitchFamily="50" charset="-128"/>
            </a:endParaRPr>
          </a:p>
          <a:p>
            <a:pPr algn="ctr"/>
            <a:r>
              <a:rPr lang="ja-JP" altLang="en-US" sz="738" dirty="0">
                <a:solidFill>
                  <a:schemeClr val="tx1"/>
                </a:solidFill>
                <a:latin typeface="Meiryo UI" panose="020B0604030504040204" pitchFamily="50" charset="-128"/>
                <a:ea typeface="Meiryo UI" panose="020B0604030504040204" pitchFamily="50" charset="-128"/>
              </a:rPr>
              <a:t>セキュリティ</a:t>
            </a:r>
            <a:endParaRPr lang="en-US" altLang="ja-JP" sz="738" dirty="0">
              <a:solidFill>
                <a:schemeClr val="tx1"/>
              </a:solidFill>
              <a:latin typeface="Meiryo UI" panose="020B0604030504040204" pitchFamily="50" charset="-128"/>
              <a:ea typeface="Meiryo UI" panose="020B0604030504040204" pitchFamily="50" charset="-128"/>
            </a:endParaRPr>
          </a:p>
          <a:p>
            <a:pPr algn="ctr"/>
            <a:r>
              <a:rPr lang="ja-JP" altLang="en-US" sz="738" dirty="0">
                <a:solidFill>
                  <a:schemeClr val="tx1"/>
                </a:solidFill>
                <a:latin typeface="Meiryo UI" panose="020B0604030504040204" pitchFamily="50" charset="-128"/>
                <a:ea typeface="Meiryo UI" panose="020B0604030504040204" pitchFamily="50" charset="-128"/>
              </a:rPr>
              <a:t>システムの構築</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85" name="大かっこ 84"/>
          <p:cNvSpPr/>
          <p:nvPr/>
        </p:nvSpPr>
        <p:spPr>
          <a:xfrm>
            <a:off x="5280623" y="1403387"/>
            <a:ext cx="2088000" cy="15854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en-US" altLang="ja-JP" sz="738" dirty="0">
                <a:solidFill>
                  <a:schemeClr val="tx1"/>
                </a:solidFill>
                <a:latin typeface="Meiryo UI" panose="020B0604030504040204" pitchFamily="50" charset="-128"/>
                <a:ea typeface="Meiryo UI" panose="020B0604030504040204" pitchFamily="50" charset="-128"/>
              </a:rPr>
              <a:t>ICT</a:t>
            </a:r>
            <a:r>
              <a:rPr lang="ja-JP" altLang="en-US" sz="738" dirty="0">
                <a:solidFill>
                  <a:schemeClr val="tx1"/>
                </a:solidFill>
                <a:latin typeface="Meiryo UI" panose="020B0604030504040204" pitchFamily="50" charset="-128"/>
                <a:ea typeface="Meiryo UI" panose="020B0604030504040204" pitchFamily="50" charset="-128"/>
              </a:rPr>
              <a:t>を活用した授業を全校実施</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86" name="大かっこ 85"/>
          <p:cNvSpPr/>
          <p:nvPr/>
        </p:nvSpPr>
        <p:spPr>
          <a:xfrm>
            <a:off x="5320235" y="1797335"/>
            <a:ext cx="3672000" cy="14410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en-US" altLang="ja-JP" sz="738" dirty="0">
                <a:solidFill>
                  <a:schemeClr val="tx1"/>
                </a:solidFill>
                <a:latin typeface="Meiryo UI" panose="020B0604030504040204" pitchFamily="50" charset="-128"/>
                <a:ea typeface="Meiryo UI" panose="020B0604030504040204" pitchFamily="50" charset="-128"/>
              </a:rPr>
              <a:t>ICT</a:t>
            </a:r>
            <a:r>
              <a:rPr lang="ja-JP" altLang="en-US" sz="738" dirty="0">
                <a:solidFill>
                  <a:schemeClr val="tx1"/>
                </a:solidFill>
                <a:latin typeface="Meiryo UI" panose="020B0604030504040204" pitchFamily="50" charset="-128"/>
                <a:ea typeface="Meiryo UI" panose="020B0604030504040204" pitchFamily="50" charset="-128"/>
              </a:rPr>
              <a:t>支援員（ＩＣＴ教育アシスタント）による支援</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87" name="大かっこ 86">
            <a:extLst>
              <a:ext uri="{FF2B5EF4-FFF2-40B4-BE49-F238E27FC236}">
                <a16:creationId xmlns:a16="http://schemas.microsoft.com/office/drawing/2014/main" id="{44E9A7B1-3561-2DD4-FF82-123C8BCA8871}"/>
              </a:ext>
            </a:extLst>
          </p:cNvPr>
          <p:cNvSpPr/>
          <p:nvPr/>
        </p:nvSpPr>
        <p:spPr>
          <a:xfrm>
            <a:off x="7444354" y="1395390"/>
            <a:ext cx="497370" cy="34352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１人１台環境の</a:t>
            </a:r>
            <a:endParaRPr lang="en-US" altLang="ja-JP" sz="738" dirty="0">
              <a:solidFill>
                <a:schemeClr val="tx1"/>
              </a:solidFill>
              <a:latin typeface="Meiryo UI" panose="020B0604030504040204" pitchFamily="50" charset="-128"/>
              <a:ea typeface="Meiryo UI" panose="020B0604030504040204" pitchFamily="50" charset="-128"/>
            </a:endParaRPr>
          </a:p>
          <a:p>
            <a:pPr algn="ctr"/>
            <a:r>
              <a:rPr lang="ja-JP" altLang="en-US" sz="738" dirty="0">
                <a:solidFill>
                  <a:schemeClr val="tx1"/>
                </a:solidFill>
                <a:latin typeface="Meiryo UI" panose="020B0604030504040204" pitchFamily="50" charset="-128"/>
                <a:ea typeface="Meiryo UI" panose="020B0604030504040204" pitchFamily="50" charset="-128"/>
              </a:rPr>
              <a:t>整備</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88" name="大かっこ 87">
            <a:extLst>
              <a:ext uri="{FF2B5EF4-FFF2-40B4-BE49-F238E27FC236}">
                <a16:creationId xmlns:a16="http://schemas.microsoft.com/office/drawing/2014/main" id="{A1768372-2819-54A3-3415-EC25DCE2EDEA}"/>
              </a:ext>
            </a:extLst>
          </p:cNvPr>
          <p:cNvSpPr/>
          <p:nvPr/>
        </p:nvSpPr>
        <p:spPr>
          <a:xfrm>
            <a:off x="7452263" y="2212353"/>
            <a:ext cx="459304" cy="34352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無線ＡＰ</a:t>
            </a:r>
            <a:endParaRPr lang="en-US" altLang="ja-JP" sz="738" dirty="0">
              <a:solidFill>
                <a:schemeClr val="tx1"/>
              </a:solidFill>
              <a:latin typeface="Meiryo UI" panose="020B0604030504040204" pitchFamily="50" charset="-128"/>
              <a:ea typeface="Meiryo UI" panose="020B0604030504040204" pitchFamily="50" charset="-128"/>
            </a:endParaRPr>
          </a:p>
          <a:p>
            <a:pPr algn="ctr"/>
            <a:r>
              <a:rPr lang="ja-JP" altLang="en-US" sz="738" dirty="0">
                <a:solidFill>
                  <a:schemeClr val="tx1"/>
                </a:solidFill>
                <a:latin typeface="Meiryo UI" panose="020B0604030504040204" pitchFamily="50" charset="-128"/>
                <a:ea typeface="Meiryo UI" panose="020B0604030504040204" pitchFamily="50" charset="-128"/>
              </a:rPr>
              <a:t>全教室</a:t>
            </a:r>
            <a:endParaRPr lang="en-US" altLang="ja-JP" sz="738" dirty="0">
              <a:solidFill>
                <a:schemeClr val="tx1"/>
              </a:solidFill>
              <a:latin typeface="Meiryo UI" panose="020B0604030504040204" pitchFamily="50" charset="-128"/>
              <a:ea typeface="Meiryo UI" panose="020B0604030504040204" pitchFamily="50" charset="-128"/>
            </a:endParaRPr>
          </a:p>
          <a:p>
            <a:pPr algn="ctr"/>
            <a:r>
              <a:rPr lang="ja-JP" altLang="en-US" sz="738" dirty="0">
                <a:solidFill>
                  <a:schemeClr val="tx1"/>
                </a:solidFill>
                <a:latin typeface="Meiryo UI" panose="020B0604030504040204" pitchFamily="50" charset="-128"/>
                <a:ea typeface="Meiryo UI" panose="020B0604030504040204" pitchFamily="50" charset="-128"/>
              </a:rPr>
              <a:t>設置</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89" name="大かっこ 88">
            <a:extLst>
              <a:ext uri="{FF2B5EF4-FFF2-40B4-BE49-F238E27FC236}">
                <a16:creationId xmlns:a16="http://schemas.microsoft.com/office/drawing/2014/main" id="{C15DCF13-778A-A910-0343-C11B2DE5824C}"/>
              </a:ext>
            </a:extLst>
          </p:cNvPr>
          <p:cNvSpPr/>
          <p:nvPr/>
        </p:nvSpPr>
        <p:spPr>
          <a:xfrm>
            <a:off x="8051131" y="1395390"/>
            <a:ext cx="941104" cy="34352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１人１台環境で</a:t>
            </a:r>
            <a:endParaRPr lang="en-US" altLang="ja-JP" sz="738" dirty="0">
              <a:solidFill>
                <a:schemeClr val="tx1"/>
              </a:solidFill>
              <a:latin typeface="Meiryo UI" panose="020B0604030504040204" pitchFamily="50" charset="-128"/>
              <a:ea typeface="Meiryo UI" panose="020B0604030504040204" pitchFamily="50" charset="-128"/>
            </a:endParaRPr>
          </a:p>
          <a:p>
            <a:pPr algn="ctr"/>
            <a:r>
              <a:rPr lang="ja-JP" altLang="en-US" sz="738" dirty="0">
                <a:solidFill>
                  <a:schemeClr val="tx1"/>
                </a:solidFill>
                <a:latin typeface="Meiryo UI" panose="020B0604030504040204" pitchFamily="50" charset="-128"/>
                <a:ea typeface="Meiryo UI" panose="020B0604030504040204" pitchFamily="50" charset="-128"/>
              </a:rPr>
              <a:t>個別最適な学びと</a:t>
            </a:r>
            <a:endParaRPr lang="en-US" altLang="ja-JP" sz="738" dirty="0">
              <a:solidFill>
                <a:schemeClr val="tx1"/>
              </a:solidFill>
              <a:latin typeface="Meiryo UI" panose="020B0604030504040204" pitchFamily="50" charset="-128"/>
              <a:ea typeface="Meiryo UI" panose="020B0604030504040204" pitchFamily="50" charset="-128"/>
            </a:endParaRPr>
          </a:p>
          <a:p>
            <a:pPr algn="ctr"/>
            <a:r>
              <a:rPr lang="ja-JP" altLang="en-US" sz="738" dirty="0">
                <a:solidFill>
                  <a:schemeClr val="tx1"/>
                </a:solidFill>
                <a:latin typeface="Meiryo UI" panose="020B0604030504040204" pitchFamily="50" charset="-128"/>
                <a:ea typeface="Meiryo UI" panose="020B0604030504040204" pitchFamily="50" charset="-128"/>
              </a:rPr>
              <a:t>協働的な学びを実施</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90" name="大かっこ 89">
            <a:extLst>
              <a:ext uri="{FF2B5EF4-FFF2-40B4-BE49-F238E27FC236}">
                <a16:creationId xmlns:a16="http://schemas.microsoft.com/office/drawing/2014/main" id="{3D6BC4E6-1C5D-15B4-7EBB-7A77118B92A1}"/>
              </a:ext>
            </a:extLst>
          </p:cNvPr>
          <p:cNvSpPr/>
          <p:nvPr/>
        </p:nvSpPr>
        <p:spPr>
          <a:xfrm>
            <a:off x="6889915" y="2002909"/>
            <a:ext cx="1584000" cy="15277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学習システムの再構築</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91" name="大かっこ 90"/>
          <p:cNvSpPr/>
          <p:nvPr/>
        </p:nvSpPr>
        <p:spPr>
          <a:xfrm>
            <a:off x="5839570" y="3152016"/>
            <a:ext cx="3152665" cy="27959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大阪教育大学と「子どもの未来を拓く大阪市と大阪教育大学</a:t>
            </a:r>
            <a:endParaRPr lang="en-US" altLang="ja-JP" sz="738" dirty="0">
              <a:solidFill>
                <a:schemeClr val="tx1"/>
              </a:solidFill>
              <a:latin typeface="Meiryo UI" panose="020B0604030504040204" pitchFamily="50" charset="-128"/>
              <a:ea typeface="Meiryo UI" panose="020B0604030504040204" pitchFamily="50" charset="-128"/>
            </a:endParaRPr>
          </a:p>
          <a:p>
            <a:pPr algn="ctr"/>
            <a:r>
              <a:rPr lang="ja-JP" altLang="en-US" sz="738" dirty="0">
                <a:solidFill>
                  <a:schemeClr val="tx1"/>
                </a:solidFill>
                <a:latin typeface="Meiryo UI" panose="020B0604030504040204" pitchFamily="50" charset="-128"/>
                <a:ea typeface="Meiryo UI" panose="020B0604030504040204" pitchFamily="50" charset="-128"/>
              </a:rPr>
              <a:t>との包括連携協定」を締結</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92" name="大かっこ 91"/>
          <p:cNvSpPr/>
          <p:nvPr/>
        </p:nvSpPr>
        <p:spPr>
          <a:xfrm>
            <a:off x="6455235" y="3534111"/>
            <a:ext cx="2537000" cy="30450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「大阪市教員養成協働研究講座の設置・運営に関する協定」</a:t>
            </a:r>
            <a:endParaRPr lang="en-US" altLang="ja-JP" sz="738" dirty="0">
              <a:solidFill>
                <a:schemeClr val="tx1"/>
              </a:solidFill>
              <a:latin typeface="Meiryo UI" panose="020B0604030504040204" pitchFamily="50" charset="-128"/>
              <a:ea typeface="Meiryo UI" panose="020B0604030504040204" pitchFamily="50" charset="-128"/>
            </a:endParaRPr>
          </a:p>
          <a:p>
            <a:pPr algn="ctr"/>
            <a:r>
              <a:rPr lang="ja-JP" altLang="en-US" sz="738" dirty="0">
                <a:solidFill>
                  <a:schemeClr val="tx1"/>
                </a:solidFill>
                <a:latin typeface="Meiryo UI" panose="020B0604030504040204" pitchFamily="50" charset="-128"/>
                <a:ea typeface="Meiryo UI" panose="020B0604030504040204" pitchFamily="50" charset="-128"/>
              </a:rPr>
              <a:t>を締結</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94" name="大かっこ 93"/>
          <p:cNvSpPr/>
          <p:nvPr/>
        </p:nvSpPr>
        <p:spPr>
          <a:xfrm>
            <a:off x="7010253" y="3950743"/>
            <a:ext cx="1981982" cy="18166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zh-TW" altLang="en-US" sz="738" dirty="0">
                <a:solidFill>
                  <a:schemeClr val="tx1"/>
                </a:solidFill>
                <a:latin typeface="Meiryo UI" panose="020B0604030504040204" pitchFamily="50" charset="-128"/>
                <a:ea typeface="Meiryo UI" panose="020B0604030504040204" pitchFamily="50" charset="-128"/>
              </a:rPr>
              <a:t>教職大学院派遣開始</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95" name="大かっこ 94"/>
          <p:cNvSpPr/>
          <p:nvPr/>
        </p:nvSpPr>
        <p:spPr>
          <a:xfrm>
            <a:off x="8025363" y="4247612"/>
            <a:ext cx="966872" cy="42422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大阪市総合教育センターの設置</a:t>
            </a:r>
            <a:endParaRPr lang="en-US" altLang="ja-JP" sz="738" dirty="0">
              <a:solidFill>
                <a:schemeClr val="tx1"/>
              </a:solidFill>
              <a:latin typeface="Meiryo UI" panose="020B0604030504040204" pitchFamily="50" charset="-128"/>
              <a:ea typeface="Meiryo UI" panose="020B0604030504040204" pitchFamily="50" charset="-128"/>
            </a:endParaRPr>
          </a:p>
          <a:p>
            <a:pPr algn="ctr"/>
            <a:r>
              <a:rPr lang="zh-TW" altLang="en-US" sz="738" dirty="0">
                <a:solidFill>
                  <a:schemeClr val="tx1"/>
                </a:solidFill>
                <a:latin typeface="Meiryo UI" panose="020B0604030504040204" pitchFamily="50" charset="-128"/>
                <a:ea typeface="Meiryo UI" panose="020B0604030504040204" pitchFamily="50" charset="-128"/>
              </a:rPr>
              <a:t>（</a:t>
            </a:r>
            <a:r>
              <a:rPr lang="en-US" altLang="ja-JP" sz="738" dirty="0">
                <a:solidFill>
                  <a:schemeClr val="tx1"/>
                </a:solidFill>
                <a:latin typeface="Meiryo UI" panose="020B0604030504040204" pitchFamily="50" charset="-128"/>
                <a:ea typeface="Meiryo UI" panose="020B0604030504040204" pitchFamily="50" charset="-128"/>
              </a:rPr>
              <a:t>2024</a:t>
            </a:r>
            <a:r>
              <a:rPr lang="zh-TW" altLang="en-US" sz="738" dirty="0">
                <a:solidFill>
                  <a:schemeClr val="tx1"/>
                </a:solidFill>
                <a:latin typeface="Meiryo UI" panose="020B0604030504040204" pitchFamily="50" charset="-128"/>
                <a:ea typeface="Meiryo UI" panose="020B0604030504040204" pitchFamily="50" charset="-128"/>
              </a:rPr>
              <a:t>年度開設予定）</a:t>
            </a:r>
            <a:endParaRPr lang="en-US" altLang="ja-JP" sz="738" dirty="0">
              <a:solidFill>
                <a:schemeClr val="tx1"/>
              </a:solidFill>
              <a:latin typeface="Meiryo UI" panose="020B0604030504040204" pitchFamily="50" charset="-128"/>
              <a:ea typeface="Meiryo UI" panose="020B0604030504040204" pitchFamily="50" charset="-128"/>
            </a:endParaRPr>
          </a:p>
        </p:txBody>
      </p:sp>
      <p:cxnSp>
        <p:nvCxnSpPr>
          <p:cNvPr id="96" name="直線矢印コネクタ 95"/>
          <p:cNvCxnSpPr/>
          <p:nvPr/>
        </p:nvCxnSpPr>
        <p:spPr>
          <a:xfrm flipV="1">
            <a:off x="8766876" y="4860339"/>
            <a:ext cx="225359" cy="0"/>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cxnSp>
        <p:nvCxnSpPr>
          <p:cNvPr id="97" name="直線コネクタ 96"/>
          <p:cNvCxnSpPr/>
          <p:nvPr/>
        </p:nvCxnSpPr>
        <p:spPr>
          <a:xfrm>
            <a:off x="881512" y="4860339"/>
            <a:ext cx="7757663"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98" name="角丸四角形 97"/>
          <p:cNvSpPr/>
          <p:nvPr/>
        </p:nvSpPr>
        <p:spPr>
          <a:xfrm>
            <a:off x="421503" y="4657203"/>
            <a:ext cx="432000" cy="992883"/>
          </a:xfrm>
          <a:prstGeom prst="roundRect">
            <a:avLst/>
          </a:prstGeom>
          <a:gradFill>
            <a:gsLst>
              <a:gs pos="0">
                <a:srgbClr val="0070C0"/>
              </a:gs>
              <a:gs pos="50000">
                <a:schemeClr val="accent5"/>
              </a:gs>
              <a:gs pos="100000">
                <a:srgbClr val="0070C0"/>
              </a:gs>
            </a:gsLst>
          </a:gradFill>
          <a:ln>
            <a:solidFill>
              <a:srgbClr val="0070C0"/>
            </a:solidFill>
          </a:ln>
        </p:spPr>
        <p:style>
          <a:lnRef idx="1">
            <a:schemeClr val="accent2"/>
          </a:lnRef>
          <a:fillRef idx="2">
            <a:schemeClr val="accent2"/>
          </a:fillRef>
          <a:effectRef idx="1">
            <a:schemeClr val="accent2"/>
          </a:effectRef>
          <a:fontRef idx="minor">
            <a:schemeClr val="dk1"/>
          </a:fontRef>
        </p:style>
        <p:txBody>
          <a:bodyPr lIns="33231" tIns="0" rIns="33231" bIns="0" rtlCol="0" anchor="ctr"/>
          <a:lstStyle/>
          <a:p>
            <a:pPr algn="ctr"/>
            <a:r>
              <a:rPr lang="en-US" altLang="ja-JP" sz="831" dirty="0">
                <a:solidFill>
                  <a:schemeClr val="bg1"/>
                </a:solidFill>
                <a:ea typeface="Meiryo UI" panose="020B0604030504040204" pitchFamily="50" charset="-128"/>
              </a:rPr>
              <a:t>【</a:t>
            </a:r>
            <a:r>
              <a:rPr lang="ja-JP" altLang="en-US" sz="831" dirty="0">
                <a:solidFill>
                  <a:schemeClr val="bg1"/>
                </a:solidFill>
                <a:ea typeface="Meiryo UI" panose="020B0604030504040204" pitchFamily="50" charset="-128"/>
              </a:rPr>
              <a:t>市</a:t>
            </a:r>
            <a:r>
              <a:rPr lang="en-US" altLang="ja-JP" sz="831" dirty="0">
                <a:solidFill>
                  <a:schemeClr val="bg1"/>
                </a:solidFill>
                <a:ea typeface="Meiryo UI" panose="020B0604030504040204" pitchFamily="50" charset="-128"/>
              </a:rPr>
              <a:t>】</a:t>
            </a:r>
          </a:p>
          <a:p>
            <a:pPr algn="ctr"/>
            <a:r>
              <a:rPr lang="ja-JP" altLang="en-US" sz="831" dirty="0">
                <a:solidFill>
                  <a:schemeClr val="bg1"/>
                </a:solidFill>
                <a:ea typeface="Meiryo UI" panose="020B0604030504040204" pitchFamily="50" charset="-128"/>
              </a:rPr>
              <a:t>総合的読解力育成カリキュラム</a:t>
            </a:r>
            <a:endParaRPr lang="en-US" altLang="ja-JP" sz="831" dirty="0">
              <a:solidFill>
                <a:schemeClr val="bg1"/>
              </a:solidFill>
              <a:ea typeface="Meiryo UI" panose="020B0604030504040204" pitchFamily="50" charset="-128"/>
            </a:endParaRPr>
          </a:p>
        </p:txBody>
      </p:sp>
      <p:sp>
        <p:nvSpPr>
          <p:cNvPr id="99" name="フローチャート: 結合子 98"/>
          <p:cNvSpPr>
            <a:spLocks noChangeAspect="1"/>
          </p:cNvSpPr>
          <p:nvPr/>
        </p:nvSpPr>
        <p:spPr>
          <a:xfrm>
            <a:off x="8667184" y="4810493"/>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dirty="0"/>
          </a:p>
        </p:txBody>
      </p:sp>
      <p:sp>
        <p:nvSpPr>
          <p:cNvPr id="101" name="大かっこ 100"/>
          <p:cNvSpPr/>
          <p:nvPr/>
        </p:nvSpPr>
        <p:spPr>
          <a:xfrm>
            <a:off x="8528373" y="4984292"/>
            <a:ext cx="463862" cy="67241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738" dirty="0">
                <a:solidFill>
                  <a:schemeClr val="tx1"/>
                </a:solidFill>
                <a:latin typeface="Meiryo UI" panose="020B0604030504040204" pitchFamily="50" charset="-128"/>
                <a:ea typeface="Meiryo UI" panose="020B0604030504040204" pitchFamily="50" charset="-128"/>
              </a:rPr>
              <a:t>「総合的読解力育成カリキュラム」開発</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102" name="フローチャート: 結合子 50"/>
          <p:cNvSpPr>
            <a:spLocks noChangeAspect="1"/>
          </p:cNvSpPr>
          <p:nvPr/>
        </p:nvSpPr>
        <p:spPr>
          <a:xfrm>
            <a:off x="7090246" y="1240671"/>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dirty="0"/>
          </a:p>
        </p:txBody>
      </p:sp>
      <p:sp>
        <p:nvSpPr>
          <p:cNvPr id="103" name="フローチャート: 結合子 50"/>
          <p:cNvSpPr>
            <a:spLocks noChangeAspect="1"/>
          </p:cNvSpPr>
          <p:nvPr/>
        </p:nvSpPr>
        <p:spPr>
          <a:xfrm>
            <a:off x="7647280" y="1240671"/>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dirty="0"/>
          </a:p>
        </p:txBody>
      </p:sp>
      <p:sp>
        <p:nvSpPr>
          <p:cNvPr id="104" name="フローチャート: 結合子 50"/>
          <p:cNvSpPr>
            <a:spLocks noChangeAspect="1"/>
          </p:cNvSpPr>
          <p:nvPr/>
        </p:nvSpPr>
        <p:spPr>
          <a:xfrm>
            <a:off x="8204314" y="1240671"/>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dirty="0"/>
          </a:p>
        </p:txBody>
      </p:sp>
      <p:sp>
        <p:nvSpPr>
          <p:cNvPr id="49" name="タイトル 1"/>
          <p:cNvSpPr txBox="1">
            <a:spLocks/>
          </p:cNvSpPr>
          <p:nvPr/>
        </p:nvSpPr>
        <p:spPr>
          <a:xfrm>
            <a:off x="-152399" y="196927"/>
            <a:ext cx="5167745" cy="232563"/>
          </a:xfrm>
          <a:prstGeom prst="rect">
            <a:avLst/>
          </a:prstGeom>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dirty="0">
                <a:latin typeface="Meiryo UI" panose="020B0604030504040204" pitchFamily="50" charset="-128"/>
                <a:ea typeface="Meiryo UI" panose="020B0604030504040204" pitchFamily="50" charset="-128"/>
              </a:rPr>
              <a:t>現役世代への重点投資</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主な改革取組経過</a:t>
            </a:r>
            <a:r>
              <a:rPr lang="en-US" altLang="ja-JP" sz="1800" dirty="0">
                <a:latin typeface="Meiryo UI" panose="020B0604030504040204" pitchFamily="50" charset="-128"/>
                <a:ea typeface="Meiryo UI" panose="020B0604030504040204" pitchFamily="50" charset="-128"/>
              </a:rPr>
              <a:t>】</a:t>
            </a:r>
            <a:endParaRPr lang="ja-JP" altLang="en-US" sz="1800" dirty="0">
              <a:latin typeface="Meiryo UI" panose="020B0604030504040204" pitchFamily="50" charset="-128"/>
              <a:ea typeface="Meiryo UI" panose="020B0604030504040204" pitchFamily="50" charset="-128"/>
            </a:endParaRPr>
          </a:p>
        </p:txBody>
      </p:sp>
      <p:cxnSp>
        <p:nvCxnSpPr>
          <p:cNvPr id="50" name="直線コネクタ 49"/>
          <p:cNvCxnSpPr/>
          <p:nvPr/>
        </p:nvCxnSpPr>
        <p:spPr>
          <a:xfrm>
            <a:off x="145765" y="4796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7860911" y="876910"/>
            <a:ext cx="1031051" cy="261610"/>
          </a:xfrm>
          <a:prstGeom prst="rect">
            <a:avLst/>
          </a:prstGeom>
          <a:solidFill>
            <a:srgbClr val="9999FF"/>
          </a:solidFill>
          <a:ln>
            <a:solidFill>
              <a:srgbClr val="9999FF"/>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ja-JP" altLang="en-US" sz="1100" dirty="0">
                <a:latin typeface="Meiryo UI" panose="020B0604030504040204" pitchFamily="50" charset="-128"/>
                <a:ea typeface="Meiryo UI" panose="020B0604030504040204" pitchFamily="50" charset="-128"/>
              </a:rPr>
              <a:t>点</a:t>
            </a:r>
            <a:r>
              <a:rPr lang="ja-JP" altLang="en-US" sz="1100" dirty="0">
                <a:solidFill>
                  <a:schemeClr val="dk1"/>
                </a:solidFill>
                <a:latin typeface="Meiryo UI" panose="020B0604030504040204" pitchFamily="50" charset="-128"/>
                <a:ea typeface="Meiryo UI" panose="020B0604030504040204" pitchFamily="50" charset="-128"/>
              </a:rPr>
              <a:t>線</a:t>
            </a:r>
            <a:r>
              <a:rPr lang="ja-JP" altLang="en-US" sz="1100" b="1" dirty="0">
                <a:solidFill>
                  <a:schemeClr val="dk1"/>
                </a:solidFill>
                <a:ea typeface="Meiryo UI" panose="020B0604030504040204" pitchFamily="50" charset="-128"/>
              </a:rPr>
              <a:t>：</a:t>
            </a:r>
            <a:r>
              <a:rPr lang="ja-JP" altLang="en-US" sz="1100" dirty="0">
                <a:solidFill>
                  <a:schemeClr val="dk1"/>
                </a:solidFill>
                <a:latin typeface="Meiryo UI" panose="020B0604030504040204" pitchFamily="50" charset="-128"/>
                <a:ea typeface="Meiryo UI" panose="020B0604030504040204" pitchFamily="50" charset="-128"/>
              </a:rPr>
              <a:t>未実施</a:t>
            </a:r>
          </a:p>
        </p:txBody>
      </p:sp>
      <p:sp>
        <p:nvSpPr>
          <p:cNvPr id="54" name="角丸四角形 53"/>
          <p:cNvSpPr/>
          <p:nvPr/>
        </p:nvSpPr>
        <p:spPr>
          <a:xfrm>
            <a:off x="4788252" y="107291"/>
            <a:ext cx="3358221" cy="366911"/>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en-US" altLang="ja-JP" sz="1660" b="1" dirty="0">
                <a:latin typeface="Meiryo UI" panose="020B0604030504040204" pitchFamily="50" charset="-128"/>
                <a:ea typeface="Meiryo UI" panose="020B0604030504040204" pitchFamily="50" charset="-128"/>
              </a:rPr>
              <a:t>(2)</a:t>
            </a:r>
            <a:r>
              <a:rPr lang="ja-JP" altLang="en-US" sz="1660" b="1" dirty="0">
                <a:latin typeface="Meiryo UI" panose="020B0604030504040204" pitchFamily="50" charset="-128"/>
                <a:ea typeface="Meiryo UI" panose="020B0604030504040204" pitchFamily="50" charset="-128"/>
              </a:rPr>
              <a:t> 子どもの学力向上</a:t>
            </a:r>
          </a:p>
        </p:txBody>
      </p:sp>
      <p:sp>
        <p:nvSpPr>
          <p:cNvPr id="5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122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14136477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18" name="角丸四角形 17"/>
          <p:cNvSpPr/>
          <p:nvPr/>
        </p:nvSpPr>
        <p:spPr>
          <a:xfrm>
            <a:off x="3260036" y="303686"/>
            <a:ext cx="5613510"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latin typeface="Meiryo UI" panose="020B0604030504040204" pitchFamily="50" charset="-128"/>
                <a:ea typeface="Meiryo UI" panose="020B0604030504040204" pitchFamily="50" charset="-128"/>
              </a:rPr>
              <a:t>（３）ヤングケアラー支援（大阪市）</a:t>
            </a: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228620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４．主な改革取組 </a:t>
            </a:r>
            <a:endParaRPr kumimoji="1" lang="ja-JP" altLang="en-US" sz="2000" dirty="0">
              <a:latin typeface="Meiryo UI" panose="020B0604030504040204" pitchFamily="50" charset="-128"/>
              <a:ea typeface="Meiryo UI" panose="020B0604030504040204" pitchFamily="50" charset="-128"/>
            </a:endParaRPr>
          </a:p>
        </p:txBody>
      </p:sp>
      <p:sp>
        <p:nvSpPr>
          <p:cNvPr id="10" name="正方形/長方形 9"/>
          <p:cNvSpPr/>
          <p:nvPr/>
        </p:nvSpPr>
        <p:spPr>
          <a:xfrm>
            <a:off x="364712" y="733680"/>
            <a:ext cx="8588788" cy="4616648"/>
          </a:xfrm>
          <a:prstGeom prst="rect">
            <a:avLst/>
          </a:prstGeom>
        </p:spPr>
        <p:txBody>
          <a:bodyPr wrap="square">
            <a:spAutoFit/>
          </a:bodyPr>
          <a:lstStyle/>
          <a:p>
            <a:pPr marR="2360"/>
            <a:r>
              <a:rPr lang="ja-JP" altLang="en-US" sz="1400" b="1" dirty="0">
                <a:solidFill>
                  <a:srgbClr val="000000"/>
                </a:solidFill>
                <a:latin typeface="Meiryo UI" panose="020B0604030504040204" pitchFamily="50" charset="-128"/>
                <a:ea typeface="Meiryo UI" panose="020B0604030504040204" pitchFamily="50" charset="-128"/>
              </a:rPr>
              <a:t>＜改革前の施策・状況＞</a:t>
            </a:r>
            <a:endParaRPr lang="en-US" altLang="ja-JP" sz="1400" b="1" dirty="0">
              <a:solidFill>
                <a:srgbClr val="000000"/>
              </a:solidFill>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全国調査が実施され、厚生労働省・文部科学省「ヤングケアラーの支援に向けた福祉・介護・医療・教育の連携</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プロジェクトチーム」会議において、報告等が行われて、ヤングケアラーの存在が確認された。</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b="1" dirty="0">
                <a:solidFill>
                  <a:srgbClr val="000000"/>
                </a:solidFill>
                <a:latin typeface="Meiryo UI" panose="020B0604030504040204" pitchFamily="50" charset="-128"/>
                <a:ea typeface="Meiryo UI" panose="020B0604030504040204" pitchFamily="50" charset="-128"/>
              </a:rPr>
              <a:t>＜改革取組＞　　</a:t>
            </a:r>
            <a:endParaRPr lang="en-US" altLang="ja-JP" sz="1400" b="1" dirty="0">
              <a:solidFill>
                <a:srgbClr val="000000"/>
              </a:solidFill>
              <a:latin typeface="Meiryo UI" panose="020B0604030504040204" pitchFamily="50" charset="-128"/>
              <a:ea typeface="Meiryo UI" panose="020B0604030504040204" pitchFamily="50" charset="-128"/>
            </a:endParaRPr>
          </a:p>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ヤングケアラー支援に向けたプロジェクトチームの設置</a:t>
            </a:r>
            <a:r>
              <a:rPr lang="en-US" altLang="ja-JP" sz="1400" b="1"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大阪市におけるヤングケアラーの実態を把握し、市民及び関係機関の理解を深めるための啓発を行うとともに、</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実態調査の結果を踏まえて、今後の支援のあり方や対策の方向性を検討することを目的として、「ヤングケアラー</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支援に向けたプロジェクトチーム」（以下「プロジェクトチーム」という。）を</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月に設置した。検討を行う会議</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では、有識者をアドバイザーとして迎え、意見交換を行った。</a:t>
            </a:r>
            <a:endParaRPr lang="en-US"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構成メンバー</a:t>
            </a:r>
            <a:r>
              <a:rPr lang="en-US" altLang="ja-JP" sz="1400" b="1"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リーダー　　　 副市長（こども青少年局担当）</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サブリーダー　こども青少年局長　　　教育次長</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メンバー　　　区長（福祉・健康部会長）　区長（こども・教育部会長）　福祉局長　　健康局長</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プロジェクトチームのもと、市立中学校の生徒を対象としたヤングケアラー実態調査（以下、「実態調査」という。）や </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市民・関係先への啓発等を行うなど、子どもたちが子どもらしい生活を過ごせるように支援を進める。</a:t>
            </a: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年度は、市立中学校の生徒を対象に、</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年度に行った本市独自の実態調査の結果に基づいて、</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支援策の検討や広報・啓発を進めるとともに、新たに子どもたちが相談しやすい環境の整備に着手し、ヤングケアラーの</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早期発見・把握に向けた取組などを実施。</a:t>
            </a:r>
          </a:p>
        </p:txBody>
      </p:sp>
      <p:sp>
        <p:nvSpPr>
          <p:cNvPr id="7" name="フローチャート: 組合せ 6"/>
          <p:cNvSpPr/>
          <p:nvPr/>
        </p:nvSpPr>
        <p:spPr>
          <a:xfrm>
            <a:off x="1688123" y="5414306"/>
            <a:ext cx="5402238" cy="403835"/>
          </a:xfrm>
          <a:prstGeom prst="flowChartMerge">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p:cNvSpPr/>
          <p:nvPr/>
        </p:nvSpPr>
        <p:spPr>
          <a:xfrm>
            <a:off x="434007" y="5818141"/>
            <a:ext cx="8519493" cy="954107"/>
          </a:xfrm>
          <a:prstGeom prst="rect">
            <a:avLst/>
          </a:prstGeom>
        </p:spPr>
        <p:txBody>
          <a:bodyPr wrap="square">
            <a:spAutoFit/>
          </a:bodyPr>
          <a:lstStyle/>
          <a:p>
            <a:pPr marR="2360"/>
            <a:r>
              <a:rPr lang="ja-JP" altLang="en-US" sz="1400" b="1" dirty="0">
                <a:latin typeface="Meiryo UI" panose="020B0604030504040204" pitchFamily="50" charset="-128"/>
                <a:ea typeface="Meiryo UI" panose="020B0604030504040204" pitchFamily="50" charset="-128"/>
              </a:rPr>
              <a:t>＜取組状況等＞</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年度に行った実態調査の結果や有識者の意見に基づき、プロジェクトチーム会議において 支援策を検討し、方向性を確認したうえで新たな事業や制度の拡充を実施。</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sp>
        <p:nvSpPr>
          <p:cNvPr id="1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203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12015395"/>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18" name="角丸四角形 17"/>
          <p:cNvSpPr/>
          <p:nvPr/>
        </p:nvSpPr>
        <p:spPr>
          <a:xfrm>
            <a:off x="3260036" y="303686"/>
            <a:ext cx="5613510"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latin typeface="Meiryo UI" panose="020B0604030504040204" pitchFamily="50" charset="-128"/>
                <a:ea typeface="Meiryo UI" panose="020B0604030504040204" pitchFamily="50" charset="-128"/>
              </a:rPr>
              <a:t>（３）ヤングケアラー支援（大阪市）</a:t>
            </a: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66239" y="309026"/>
            <a:ext cx="2286203" cy="707886"/>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４．主な改革取組 </a:t>
            </a:r>
          </a:p>
          <a:p>
            <a:r>
              <a:rPr lang="ja-JP" altLang="en-US" sz="2000" dirty="0">
                <a:latin typeface="Meiryo UI" panose="020B0604030504040204" pitchFamily="50" charset="-128"/>
                <a:ea typeface="Meiryo UI" panose="020B0604030504040204" pitchFamily="50" charset="-128"/>
              </a:rPr>
              <a:t> </a:t>
            </a:r>
            <a:endParaRPr kumimoji="1" lang="ja-JP" altLang="en-US" sz="2000" dirty="0">
              <a:latin typeface="Meiryo UI" panose="020B0604030504040204" pitchFamily="50" charset="-128"/>
              <a:ea typeface="Meiryo UI" panose="020B0604030504040204" pitchFamily="50" charset="-128"/>
            </a:endParaRPr>
          </a:p>
        </p:txBody>
      </p:sp>
      <p:sp>
        <p:nvSpPr>
          <p:cNvPr id="10" name="正方形/長方形 9"/>
          <p:cNvSpPr/>
          <p:nvPr/>
        </p:nvSpPr>
        <p:spPr>
          <a:xfrm>
            <a:off x="364712" y="733086"/>
            <a:ext cx="8588788" cy="332398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　大阪市では、ヤングケアラーの実態を把握するため、専門家研究チームと共同で「家庭生活と学校生活に関する実態調査」を実施した。</a:t>
            </a:r>
            <a:endParaRPr lang="en-US"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＜調査の概要＞</a:t>
            </a:r>
            <a:endParaRPr lang="en-US" altLang="ja-JP" sz="1400" b="1" dirty="0">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 対　  　象　  大阪市立中学校</a:t>
            </a:r>
            <a:r>
              <a:rPr lang="en-US" altLang="ja-JP" sz="1400" dirty="0">
                <a:solidFill>
                  <a:srgbClr val="000000"/>
                </a:solidFill>
                <a:latin typeface="Meiryo UI" panose="020B0604030504040204" pitchFamily="50" charset="-128"/>
                <a:ea typeface="Meiryo UI" panose="020B0604030504040204" pitchFamily="50" charset="-128"/>
              </a:rPr>
              <a:t>128</a:t>
            </a:r>
            <a:r>
              <a:rPr lang="ja-JP" altLang="en-US" sz="1400" dirty="0">
                <a:solidFill>
                  <a:srgbClr val="000000"/>
                </a:solidFill>
                <a:latin typeface="Meiryo UI" panose="020B0604030504040204" pitchFamily="50" charset="-128"/>
                <a:ea typeface="Meiryo UI" panose="020B0604030504040204" pitchFamily="50" charset="-128"/>
              </a:rPr>
              <a:t>校の１年生～３年生　　</a:t>
            </a:r>
            <a:r>
              <a:rPr lang="en-US" altLang="ja-JP" sz="1400" dirty="0">
                <a:solidFill>
                  <a:srgbClr val="000000"/>
                </a:solidFill>
                <a:latin typeface="Meiryo UI" panose="020B0604030504040204" pitchFamily="50" charset="-128"/>
                <a:ea typeface="Meiryo UI" panose="020B0604030504040204" pitchFamily="50" charset="-128"/>
              </a:rPr>
              <a:t>51,912</a:t>
            </a:r>
            <a:r>
              <a:rPr lang="ja-JP" altLang="en-US" sz="1400" dirty="0">
                <a:solidFill>
                  <a:srgbClr val="000000"/>
                </a:solidFill>
                <a:latin typeface="Meiryo UI" panose="020B0604030504040204" pitchFamily="50" charset="-128"/>
                <a:ea typeface="Meiryo UI" panose="020B0604030504040204" pitchFamily="50" charset="-128"/>
              </a:rPr>
              <a:t>人（</a:t>
            </a:r>
            <a:r>
              <a:rPr lang="en-US" altLang="ja-JP" sz="1400" dirty="0">
                <a:solidFill>
                  <a:srgbClr val="000000"/>
                </a:solidFill>
                <a:latin typeface="Meiryo UI" panose="020B0604030504040204" pitchFamily="50" charset="-128"/>
                <a:ea typeface="Meiryo UI" panose="020B0604030504040204" pitchFamily="50" charset="-128"/>
              </a:rPr>
              <a:t>2021</a:t>
            </a:r>
            <a:r>
              <a:rPr lang="ja-JP" altLang="en-US" sz="1400" dirty="0">
                <a:solidFill>
                  <a:srgbClr val="000000"/>
                </a:solidFill>
                <a:latin typeface="Meiryo UI" panose="020B0604030504040204" pitchFamily="50" charset="-128"/>
                <a:ea typeface="Meiryo UI" panose="020B0604030504040204" pitchFamily="50" charset="-128"/>
              </a:rPr>
              <a:t>年</a:t>
            </a:r>
            <a:r>
              <a:rPr lang="en-US" altLang="ja-JP" sz="1400" dirty="0">
                <a:solidFill>
                  <a:srgbClr val="000000"/>
                </a:solidFill>
                <a:latin typeface="Meiryo UI" panose="020B0604030504040204" pitchFamily="50" charset="-128"/>
                <a:ea typeface="Meiryo UI" panose="020B0604030504040204" pitchFamily="50" charset="-128"/>
              </a:rPr>
              <a:t>12</a:t>
            </a:r>
            <a:r>
              <a:rPr lang="ja-JP" altLang="en-US" sz="1400" dirty="0">
                <a:solidFill>
                  <a:srgbClr val="000000"/>
                </a:solidFill>
                <a:latin typeface="Meiryo UI" panose="020B0604030504040204" pitchFamily="50" charset="-128"/>
                <a:ea typeface="Meiryo UI" panose="020B0604030504040204" pitchFamily="50" charset="-128"/>
              </a:rPr>
              <a:t>月末現在）</a:t>
            </a:r>
          </a:p>
          <a:p>
            <a:r>
              <a:rPr lang="ja-JP" altLang="en-US" sz="1400" dirty="0">
                <a:solidFill>
                  <a:srgbClr val="000000"/>
                </a:solidFill>
                <a:latin typeface="Meiryo UI" panose="020B0604030504040204" pitchFamily="50" charset="-128"/>
                <a:ea typeface="Meiryo UI" panose="020B0604030504040204" pitchFamily="50" charset="-128"/>
              </a:rPr>
              <a:t>　➤ 実施方法　　授業時間等を活用して実施（無記名・自記式質問紙調査）</a:t>
            </a:r>
          </a:p>
          <a:p>
            <a:r>
              <a:rPr lang="ja-JP" altLang="en-US" sz="1400" dirty="0">
                <a:solidFill>
                  <a:srgbClr val="000000"/>
                </a:solidFill>
                <a:latin typeface="Meiryo UI" panose="020B0604030504040204" pitchFamily="50" charset="-128"/>
                <a:ea typeface="Meiryo UI" panose="020B0604030504040204" pitchFamily="50" charset="-128"/>
              </a:rPr>
              <a:t>　➤ 実施期間　　</a:t>
            </a:r>
            <a:r>
              <a:rPr lang="en-US" altLang="ja-JP" sz="1400" dirty="0">
                <a:solidFill>
                  <a:srgbClr val="000000"/>
                </a:solidFill>
                <a:latin typeface="Meiryo UI" panose="020B0604030504040204" pitchFamily="50" charset="-128"/>
                <a:ea typeface="Meiryo UI" panose="020B0604030504040204" pitchFamily="50" charset="-128"/>
              </a:rPr>
              <a:t>2021</a:t>
            </a:r>
            <a:r>
              <a:rPr lang="ja-JP" altLang="en-US" sz="1400" dirty="0">
                <a:solidFill>
                  <a:srgbClr val="000000"/>
                </a:solidFill>
                <a:latin typeface="Meiryo UI" panose="020B0604030504040204" pitchFamily="50" charset="-128"/>
                <a:ea typeface="Meiryo UI" panose="020B0604030504040204" pitchFamily="50" charset="-128"/>
              </a:rPr>
              <a:t>年</a:t>
            </a:r>
            <a:r>
              <a:rPr lang="en-US" altLang="ja-JP" sz="1400" dirty="0">
                <a:solidFill>
                  <a:srgbClr val="000000"/>
                </a:solidFill>
                <a:latin typeface="Meiryo UI" panose="020B0604030504040204" pitchFamily="50" charset="-128"/>
                <a:ea typeface="Meiryo UI" panose="020B0604030504040204" pitchFamily="50" charset="-128"/>
              </a:rPr>
              <a:t>11</a:t>
            </a:r>
            <a:r>
              <a:rPr lang="ja-JP" altLang="en-US" sz="1400" dirty="0">
                <a:solidFill>
                  <a:srgbClr val="000000"/>
                </a:solidFill>
                <a:latin typeface="Meiryo UI" panose="020B0604030504040204" pitchFamily="50" charset="-128"/>
                <a:ea typeface="Meiryo UI" panose="020B0604030504040204" pitchFamily="50" charset="-128"/>
              </a:rPr>
              <a:t>月中旬から</a:t>
            </a:r>
            <a:r>
              <a:rPr lang="en-US" altLang="ja-JP" sz="1400" dirty="0">
                <a:solidFill>
                  <a:srgbClr val="000000"/>
                </a:solidFill>
                <a:latin typeface="Meiryo UI" panose="020B0604030504040204" pitchFamily="50" charset="-128"/>
                <a:ea typeface="Meiryo UI" panose="020B0604030504040204" pitchFamily="50" charset="-128"/>
              </a:rPr>
              <a:t>2022</a:t>
            </a:r>
            <a:r>
              <a:rPr lang="ja-JP" altLang="en-US" sz="1400" dirty="0">
                <a:solidFill>
                  <a:srgbClr val="000000"/>
                </a:solidFill>
                <a:latin typeface="Meiryo UI" panose="020B0604030504040204" pitchFamily="50" charset="-128"/>
                <a:ea typeface="Meiryo UI" panose="020B0604030504040204" pitchFamily="50" charset="-128"/>
              </a:rPr>
              <a:t>年１月上旬</a:t>
            </a:r>
          </a:p>
          <a:p>
            <a:r>
              <a:rPr lang="ja-JP" altLang="en-US" sz="1400" dirty="0">
                <a:solidFill>
                  <a:srgbClr val="000000"/>
                </a:solidFill>
                <a:latin typeface="Meiryo UI" panose="020B0604030504040204" pitchFamily="50" charset="-128"/>
                <a:ea typeface="Meiryo UI" panose="020B0604030504040204" pitchFamily="50" charset="-128"/>
              </a:rPr>
              <a:t>　➤ 調査項目</a:t>
            </a:r>
          </a:p>
          <a:p>
            <a:r>
              <a:rPr lang="ja-JP" altLang="en-US" sz="1400" dirty="0">
                <a:solidFill>
                  <a:srgbClr val="000000"/>
                </a:solidFill>
                <a:latin typeface="Meiryo UI" panose="020B0604030504040204" pitchFamily="50" charset="-128"/>
                <a:ea typeface="Meiryo UI" panose="020B0604030504040204" pitchFamily="50" charset="-128"/>
              </a:rPr>
              <a:t>　　・基本事項（年齢、性別、学年、同居家族など）</a:t>
            </a:r>
          </a:p>
          <a:p>
            <a:r>
              <a:rPr lang="ja-JP" altLang="en-US" sz="1400" dirty="0">
                <a:solidFill>
                  <a:srgbClr val="000000"/>
                </a:solidFill>
                <a:latin typeface="Meiryo UI" panose="020B0604030504040204" pitchFamily="50" charset="-128"/>
                <a:ea typeface="Meiryo UI" panose="020B0604030504040204" pitchFamily="50" charset="-128"/>
              </a:rPr>
              <a:t>　　・普段の生活と健康状態（日常生活の状況、生活満足感、健康状態など）</a:t>
            </a:r>
          </a:p>
          <a:p>
            <a:r>
              <a:rPr lang="ja-JP" altLang="en-US" sz="1400" dirty="0">
                <a:solidFill>
                  <a:srgbClr val="000000"/>
                </a:solidFill>
                <a:latin typeface="Meiryo UI" panose="020B0604030504040204" pitchFamily="50" charset="-128"/>
                <a:ea typeface="Meiryo UI" panose="020B0604030504040204" pitchFamily="50" charset="-128"/>
              </a:rPr>
              <a:t>　　・学校生活（欠席、遅刻、宿題忘れ、卒業後の進路先など）</a:t>
            </a:r>
          </a:p>
          <a:p>
            <a:r>
              <a:rPr lang="ja-JP" altLang="en-US" sz="1400" dirty="0">
                <a:solidFill>
                  <a:srgbClr val="000000"/>
                </a:solidFill>
                <a:latin typeface="Meiryo UI" panose="020B0604030504040204" pitchFamily="50" charset="-128"/>
                <a:ea typeface="Meiryo UI" panose="020B0604030504040204" pitchFamily="50" charset="-128"/>
              </a:rPr>
              <a:t>　　・家族のケア（ケアを要する家族の有無、状態、ケアの内容、期間、頻度、時間など）</a:t>
            </a:r>
          </a:p>
          <a:p>
            <a:r>
              <a:rPr lang="ja-JP" altLang="en-US" sz="1400" dirty="0">
                <a:solidFill>
                  <a:srgbClr val="000000"/>
                </a:solidFill>
                <a:latin typeface="Meiryo UI" panose="020B0604030504040204" pitchFamily="50" charset="-128"/>
                <a:ea typeface="Meiryo UI" panose="020B0604030504040204" pitchFamily="50" charset="-128"/>
              </a:rPr>
              <a:t>　　・悩みや困りごと</a:t>
            </a:r>
          </a:p>
          <a:p>
            <a:r>
              <a:rPr lang="ja-JP" altLang="en-US" sz="1400" dirty="0">
                <a:solidFill>
                  <a:srgbClr val="000000"/>
                </a:solidFill>
                <a:latin typeface="Meiryo UI" panose="020B0604030504040204" pitchFamily="50" charset="-128"/>
                <a:ea typeface="Meiryo UI" panose="020B0604030504040204" pitchFamily="50" charset="-128"/>
              </a:rPr>
              <a:t>　　・ヤングケアラーに関する認識</a:t>
            </a:r>
          </a:p>
          <a:p>
            <a:r>
              <a:rPr lang="ja-JP" altLang="en-US" sz="1400" dirty="0">
                <a:solidFill>
                  <a:srgbClr val="000000"/>
                </a:solidFill>
                <a:latin typeface="Meiryo UI" panose="020B0604030504040204" pitchFamily="50" charset="-128"/>
                <a:ea typeface="Meiryo UI" panose="020B0604030504040204" pitchFamily="50" charset="-128"/>
              </a:rPr>
              <a:t>　➤ 調査票回収数　　</a:t>
            </a:r>
            <a:r>
              <a:rPr lang="en-US" altLang="ja-JP" sz="1400" dirty="0">
                <a:solidFill>
                  <a:srgbClr val="000000"/>
                </a:solidFill>
                <a:latin typeface="Meiryo UI" panose="020B0604030504040204" pitchFamily="50" charset="-128"/>
                <a:ea typeface="Meiryo UI" panose="020B0604030504040204" pitchFamily="50" charset="-128"/>
              </a:rPr>
              <a:t>46,321</a:t>
            </a:r>
            <a:r>
              <a:rPr lang="ja-JP" altLang="en-US" sz="1400" dirty="0">
                <a:solidFill>
                  <a:srgbClr val="000000"/>
                </a:solidFill>
                <a:latin typeface="Meiryo UI" panose="020B0604030504040204" pitchFamily="50" charset="-128"/>
                <a:ea typeface="Meiryo UI" panose="020B0604030504040204" pitchFamily="50" charset="-128"/>
              </a:rPr>
              <a:t>人　　</a:t>
            </a:r>
          </a:p>
          <a:p>
            <a:r>
              <a:rPr lang="ja-JP" altLang="en-US" sz="1400" dirty="0">
                <a:solidFill>
                  <a:srgbClr val="000000"/>
                </a:solidFill>
                <a:latin typeface="Meiryo UI" panose="020B0604030504040204" pitchFamily="50" charset="-128"/>
                <a:ea typeface="Meiryo UI" panose="020B0604030504040204" pitchFamily="50" charset="-128"/>
              </a:rPr>
              <a:t>　➤ 有効回答数　　 　</a:t>
            </a:r>
            <a:r>
              <a:rPr lang="en-US" altLang="ja-JP" sz="1400" dirty="0">
                <a:solidFill>
                  <a:srgbClr val="000000"/>
                </a:solidFill>
                <a:latin typeface="Meiryo UI" panose="020B0604030504040204" pitchFamily="50" charset="-128"/>
                <a:ea typeface="Meiryo UI" panose="020B0604030504040204" pitchFamily="50" charset="-128"/>
              </a:rPr>
              <a:t>45,268</a:t>
            </a:r>
            <a:r>
              <a:rPr lang="ja-JP" altLang="en-US" sz="1400" dirty="0">
                <a:solidFill>
                  <a:srgbClr val="000000"/>
                </a:solidFill>
                <a:latin typeface="Meiryo UI" panose="020B0604030504040204" pitchFamily="50" charset="-128"/>
                <a:ea typeface="Meiryo UI" panose="020B0604030504040204" pitchFamily="50" charset="-128"/>
              </a:rPr>
              <a:t>人（有効回答率　</a:t>
            </a:r>
            <a:r>
              <a:rPr lang="en-US" altLang="ja-JP" sz="1400" dirty="0">
                <a:solidFill>
                  <a:srgbClr val="000000"/>
                </a:solidFill>
                <a:latin typeface="Meiryo UI" panose="020B0604030504040204" pitchFamily="50" charset="-128"/>
                <a:ea typeface="Meiryo UI" panose="020B0604030504040204" pitchFamily="50" charset="-128"/>
              </a:rPr>
              <a:t>87.2</a:t>
            </a:r>
            <a:r>
              <a:rPr lang="ja-JP" altLang="en-US" sz="1400" dirty="0">
                <a:solidFill>
                  <a:srgbClr val="000000"/>
                </a:solidFill>
                <a:latin typeface="Meiryo UI" panose="020B0604030504040204" pitchFamily="50" charset="-128"/>
                <a:ea typeface="Meiryo UI" panose="020B0604030504040204" pitchFamily="50" charset="-128"/>
              </a:rPr>
              <a:t>％）</a:t>
            </a:r>
            <a:r>
              <a:rPr lang="ja-JP" altLang="en-US" sz="1400" b="1" dirty="0">
                <a:solidFill>
                  <a:srgbClr val="000000"/>
                </a:solidFill>
                <a:latin typeface="Meiryo UI" panose="020B0604030504040204" pitchFamily="50" charset="-128"/>
                <a:ea typeface="Meiryo UI" panose="020B0604030504040204" pitchFamily="50" charset="-128"/>
              </a:rPr>
              <a:t>　</a:t>
            </a:r>
            <a:endParaRPr lang="en-US" altLang="ja-JP" sz="1400" b="1" dirty="0">
              <a:solidFill>
                <a:srgbClr val="000000"/>
              </a:solidFill>
              <a:latin typeface="Meiryo UI" panose="020B0604030504040204" pitchFamily="50" charset="-128"/>
              <a:ea typeface="Meiryo UI" panose="020B0604030504040204" pitchFamily="50" charset="-128"/>
            </a:endParaRPr>
          </a:p>
        </p:txBody>
      </p:sp>
      <p:sp>
        <p:nvSpPr>
          <p:cNvPr id="7" name="正方形/長方形 6"/>
          <p:cNvSpPr/>
          <p:nvPr/>
        </p:nvSpPr>
        <p:spPr>
          <a:xfrm>
            <a:off x="364712" y="4257526"/>
            <a:ext cx="3764133" cy="2000548"/>
          </a:xfrm>
          <a:prstGeom prst="rect">
            <a:avLst/>
          </a:prstGeom>
        </p:spPr>
        <p:txBody>
          <a:bodyPr wrap="square">
            <a:spAutoFit/>
          </a:bodyPr>
          <a:lstStyle/>
          <a:p>
            <a:r>
              <a:rPr lang="ja-JP" altLang="en-US" sz="1400" b="1" dirty="0">
                <a:solidFill>
                  <a:srgbClr val="000000"/>
                </a:solidFill>
                <a:latin typeface="Meiryo UI" panose="020B0604030504040204" pitchFamily="50" charset="-128"/>
                <a:ea typeface="Meiryo UI" panose="020B0604030504040204" pitchFamily="50" charset="-128"/>
              </a:rPr>
              <a:t>＜主な調査結果＞</a:t>
            </a:r>
            <a:endParaRPr lang="en-US" altLang="ja-JP" sz="1400" b="1" dirty="0">
              <a:solidFill>
                <a:srgbClr val="000000"/>
              </a:solidFill>
              <a:latin typeface="Meiryo UI" panose="020B0604030504040204" pitchFamily="50" charset="-128"/>
              <a:ea typeface="Meiryo UI" panose="020B0604030504040204" pitchFamily="50" charset="-128"/>
            </a:endParaRPr>
          </a:p>
          <a:p>
            <a:r>
              <a:rPr lang="ja-JP" altLang="en-US" sz="1400" b="1" dirty="0">
                <a:solidFill>
                  <a:srgbClr val="000000"/>
                </a:solidFill>
                <a:latin typeface="Meiryo UI" panose="020B0604030504040204" pitchFamily="50" charset="-128"/>
                <a:ea typeface="Meiryo UI" panose="020B0604030504040204" pitchFamily="50" charset="-128"/>
              </a:rPr>
              <a:t>◆ヤングケアラーの存在割合</a:t>
            </a:r>
          </a:p>
          <a:p>
            <a:r>
              <a:rPr lang="ja-JP" altLang="en-US" sz="1200" dirty="0">
                <a:solidFill>
                  <a:srgbClr val="000000"/>
                </a:solidFill>
                <a:latin typeface="Meiryo UI" panose="020B0604030504040204" pitchFamily="50" charset="-128"/>
                <a:ea typeface="Meiryo UI" panose="020B0604030504040204" pitchFamily="50" charset="-128"/>
              </a:rPr>
              <a:t>・ケアを要する家族がいる、自分がその人のケアを担っていると回答した者をヤングケアラーとみなした場合、ヤングケアラーの存在割合は</a:t>
            </a:r>
            <a:r>
              <a:rPr lang="en-US" altLang="ja-JP" sz="1200" dirty="0">
                <a:solidFill>
                  <a:srgbClr val="000000"/>
                </a:solidFill>
                <a:latin typeface="Meiryo UI" panose="020B0604030504040204" pitchFamily="50" charset="-128"/>
                <a:ea typeface="Meiryo UI" panose="020B0604030504040204" pitchFamily="50" charset="-128"/>
              </a:rPr>
              <a:t>9.1</a:t>
            </a:r>
            <a:r>
              <a:rPr lang="ja-JP" altLang="en-US" sz="1200" dirty="0">
                <a:solidFill>
                  <a:srgbClr val="000000"/>
                </a:solidFill>
                <a:latin typeface="Meiryo UI" panose="020B0604030504040204" pitchFamily="50" charset="-128"/>
                <a:ea typeface="Meiryo UI" panose="020B0604030504040204" pitchFamily="50" charset="-128"/>
              </a:rPr>
              <a:t>％であった。　ただし、負荷がそれほど大きくなっていないヤングケアラーも多く含まれていると考えられる。</a:t>
            </a:r>
            <a:endParaRPr lang="en-US" altLang="ja-JP" sz="1200" dirty="0">
              <a:solidFill>
                <a:srgbClr val="000000"/>
              </a:solidFill>
              <a:latin typeface="Meiryo UI" panose="020B0604030504040204" pitchFamily="50" charset="-128"/>
              <a:ea typeface="Meiryo UI" panose="020B0604030504040204" pitchFamily="50" charset="-128"/>
            </a:endParaRPr>
          </a:p>
          <a:p>
            <a:r>
              <a:rPr lang="ja-JP" altLang="en-US" sz="1200" dirty="0">
                <a:solidFill>
                  <a:srgbClr val="000000"/>
                </a:solidFill>
                <a:latin typeface="Meiryo UI" panose="020B0604030504040204" pitchFamily="50" charset="-128"/>
                <a:ea typeface="Meiryo UI" panose="020B0604030504040204" pitchFamily="50" charset="-128"/>
              </a:rPr>
              <a:t>・性別では、男性（</a:t>
            </a:r>
            <a:r>
              <a:rPr lang="en-US" altLang="ja-JP" sz="1200" dirty="0">
                <a:solidFill>
                  <a:srgbClr val="000000"/>
                </a:solidFill>
                <a:latin typeface="Meiryo UI" panose="020B0604030504040204" pitchFamily="50" charset="-128"/>
                <a:ea typeface="Meiryo UI" panose="020B0604030504040204" pitchFamily="50" charset="-128"/>
              </a:rPr>
              <a:t>6.9</a:t>
            </a:r>
            <a:r>
              <a:rPr lang="ja-JP" altLang="en-US" sz="1200" dirty="0">
                <a:solidFill>
                  <a:srgbClr val="000000"/>
                </a:solidFill>
                <a:latin typeface="Meiryo UI" panose="020B0604030504040204" pitchFamily="50" charset="-128"/>
                <a:ea typeface="Meiryo UI" panose="020B0604030504040204" pitchFamily="50" charset="-128"/>
              </a:rPr>
              <a:t>％）よりも女性（</a:t>
            </a:r>
            <a:r>
              <a:rPr lang="en-US" altLang="ja-JP" sz="1200" dirty="0">
                <a:solidFill>
                  <a:srgbClr val="000000"/>
                </a:solidFill>
                <a:latin typeface="Meiryo UI" panose="020B0604030504040204" pitchFamily="50" charset="-128"/>
                <a:ea typeface="Meiryo UI" panose="020B0604030504040204" pitchFamily="50" charset="-128"/>
              </a:rPr>
              <a:t>11.3</a:t>
            </a:r>
            <a:r>
              <a:rPr lang="ja-JP" altLang="en-US" sz="1200" dirty="0">
                <a:solidFill>
                  <a:srgbClr val="000000"/>
                </a:solidFill>
                <a:latin typeface="Meiryo UI" panose="020B0604030504040204" pitchFamily="50" charset="-128"/>
                <a:ea typeface="Meiryo UI" panose="020B0604030504040204" pitchFamily="50" charset="-128"/>
              </a:rPr>
              <a:t>％）に多く、家族形態では、ひとり親の家庭（</a:t>
            </a:r>
            <a:r>
              <a:rPr lang="en-US" altLang="ja-JP" sz="1200" dirty="0">
                <a:solidFill>
                  <a:srgbClr val="000000"/>
                </a:solidFill>
                <a:latin typeface="Meiryo UI" panose="020B0604030504040204" pitchFamily="50" charset="-128"/>
                <a:ea typeface="Meiryo UI" panose="020B0604030504040204" pitchFamily="50" charset="-128"/>
              </a:rPr>
              <a:t>10.9</a:t>
            </a:r>
            <a:r>
              <a:rPr lang="ja-JP" altLang="en-US" sz="1200" dirty="0">
                <a:solidFill>
                  <a:srgbClr val="000000"/>
                </a:solidFill>
                <a:latin typeface="Meiryo UI" panose="020B0604030504040204" pitchFamily="50" charset="-128"/>
                <a:ea typeface="Meiryo UI" panose="020B0604030504040204" pitchFamily="50" charset="-128"/>
              </a:rPr>
              <a:t>％）で存在割合が高い傾向がみられた。</a:t>
            </a:r>
            <a:endParaRPr lang="en-US" altLang="ja-JP" sz="1200" dirty="0">
              <a:solidFill>
                <a:srgbClr val="000000"/>
              </a:solidFill>
              <a:latin typeface="Meiryo UI" panose="020B0604030504040204" pitchFamily="50" charset="-128"/>
              <a:ea typeface="Meiryo UI" panose="020B0604030504040204" pitchFamily="50" charset="-128"/>
            </a:endParaRPr>
          </a:p>
          <a:p>
            <a:endParaRPr lang="en-US" altLang="ja-JP" sz="1200" b="1" dirty="0">
              <a:solidFill>
                <a:srgbClr val="000000"/>
              </a:solidFill>
              <a:latin typeface="Meiryo UI" panose="020B0604030504040204" pitchFamily="50" charset="-128"/>
              <a:ea typeface="Meiryo UI" panose="020B0604030504040204" pitchFamily="50" charset="-128"/>
            </a:endParaRPr>
          </a:p>
        </p:txBody>
      </p:sp>
      <p:sp>
        <p:nvSpPr>
          <p:cNvPr id="23" name="スライド番号プレースホルダー 3"/>
          <p:cNvSpPr txBox="1">
            <a:spLocks/>
          </p:cNvSpPr>
          <p:nvPr/>
        </p:nvSpPr>
        <p:spPr>
          <a:xfrm>
            <a:off x="6912574" y="6465019"/>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204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3"/>
          <a:stretch>
            <a:fillRect/>
          </a:stretch>
        </p:blipFill>
        <p:spPr>
          <a:xfrm>
            <a:off x="3851920" y="4078169"/>
            <a:ext cx="5602710" cy="3395766"/>
          </a:xfrm>
          <a:prstGeom prst="rect">
            <a:avLst/>
          </a:prstGeom>
        </p:spPr>
      </p:pic>
    </p:spTree>
    <p:extLst>
      <p:ext uri="{BB962C8B-B14F-4D97-AF65-F5344CB8AC3E}">
        <p14:creationId xmlns:p14="http://schemas.microsoft.com/office/powerpoint/2010/main" val="135184894"/>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18" name="角丸四角形 17"/>
          <p:cNvSpPr/>
          <p:nvPr/>
        </p:nvSpPr>
        <p:spPr>
          <a:xfrm>
            <a:off x="3260036" y="303686"/>
            <a:ext cx="5613510"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latin typeface="Meiryo UI" panose="020B0604030504040204" pitchFamily="50" charset="-128"/>
                <a:ea typeface="Meiryo UI" panose="020B0604030504040204" pitchFamily="50" charset="-128"/>
              </a:rPr>
              <a:t>（３）ヤングケアラー支援（大阪市）</a:t>
            </a: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228620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４．主な改革取組 </a:t>
            </a:r>
            <a:endParaRPr kumimoji="1" lang="ja-JP" altLang="en-US" sz="2000" dirty="0">
              <a:latin typeface="Meiryo UI" panose="020B0604030504040204" pitchFamily="50" charset="-128"/>
              <a:ea typeface="Meiryo UI" panose="020B0604030504040204" pitchFamily="50" charset="-128"/>
            </a:endParaRPr>
          </a:p>
        </p:txBody>
      </p:sp>
      <p:sp>
        <p:nvSpPr>
          <p:cNvPr id="10" name="正方形/長方形 9"/>
          <p:cNvSpPr/>
          <p:nvPr/>
        </p:nvSpPr>
        <p:spPr>
          <a:xfrm>
            <a:off x="154129" y="796481"/>
            <a:ext cx="4582971" cy="2723823"/>
          </a:xfrm>
          <a:prstGeom prst="rect">
            <a:avLst/>
          </a:prstGeom>
        </p:spPr>
        <p:txBody>
          <a:bodyPr wrap="square">
            <a:spAutoFit/>
          </a:bodyPr>
          <a:lstStyle/>
          <a:p>
            <a:r>
              <a:rPr lang="ja-JP" altLang="en-US" sz="1400" b="1" dirty="0">
                <a:solidFill>
                  <a:srgbClr val="000000"/>
                </a:solidFill>
                <a:latin typeface="Meiryo UI" panose="020B0604030504040204" pitchFamily="50" charset="-128"/>
                <a:ea typeface="Meiryo UI" panose="020B0604030504040204" pitchFamily="50" charset="-128"/>
              </a:rPr>
              <a:t>◆ケアを要する家族とその状態及びケアの内容</a:t>
            </a:r>
          </a:p>
          <a:p>
            <a:r>
              <a:rPr lang="ja-JP" altLang="en-US" sz="1300" dirty="0">
                <a:solidFill>
                  <a:srgbClr val="000000"/>
                </a:solidFill>
                <a:latin typeface="Meiryo UI" panose="020B0604030504040204" pitchFamily="50" charset="-128"/>
                <a:ea typeface="Meiryo UI" panose="020B0604030504040204" pitchFamily="50" charset="-128"/>
              </a:rPr>
              <a:t>・ケアの相手は、弟・妹</a:t>
            </a:r>
            <a:r>
              <a:rPr lang="en-US" altLang="ja-JP" sz="1300" dirty="0">
                <a:solidFill>
                  <a:srgbClr val="000000"/>
                </a:solidFill>
                <a:latin typeface="Meiryo UI" panose="020B0604030504040204" pitchFamily="50" charset="-128"/>
                <a:ea typeface="Meiryo UI" panose="020B0604030504040204" pitchFamily="50" charset="-128"/>
              </a:rPr>
              <a:t>(37.0</a:t>
            </a:r>
            <a:r>
              <a:rPr lang="ja-JP" altLang="en-US" sz="1300" dirty="0">
                <a:solidFill>
                  <a:srgbClr val="000000"/>
                </a:solidFill>
                <a:latin typeface="Meiryo UI" panose="020B0604030504040204" pitchFamily="50" charset="-128"/>
                <a:ea typeface="Meiryo UI" panose="020B0604030504040204" pitchFamily="50" charset="-128"/>
              </a:rPr>
              <a:t>％</a:t>
            </a:r>
            <a:r>
              <a:rPr lang="en-US" altLang="ja-JP" sz="1300" dirty="0">
                <a:solidFill>
                  <a:srgbClr val="000000"/>
                </a:solidFill>
                <a:latin typeface="Meiryo UI" panose="020B0604030504040204" pitchFamily="50" charset="-128"/>
                <a:ea typeface="Meiryo UI" panose="020B0604030504040204" pitchFamily="50" charset="-128"/>
              </a:rPr>
              <a:t>)</a:t>
            </a:r>
            <a:r>
              <a:rPr lang="ja-JP" altLang="en-US" sz="1300" dirty="0">
                <a:solidFill>
                  <a:srgbClr val="000000"/>
                </a:solidFill>
                <a:latin typeface="Meiryo UI" panose="020B0604030504040204" pitchFamily="50" charset="-128"/>
                <a:ea typeface="Meiryo UI" panose="020B0604030504040204" pitchFamily="50" charset="-128"/>
              </a:rPr>
              <a:t>、祖母</a:t>
            </a:r>
            <a:r>
              <a:rPr lang="en-US" altLang="ja-JP" sz="1300" dirty="0">
                <a:solidFill>
                  <a:srgbClr val="000000"/>
                </a:solidFill>
                <a:latin typeface="Meiryo UI" panose="020B0604030504040204" pitchFamily="50" charset="-128"/>
                <a:ea typeface="Meiryo UI" panose="020B0604030504040204" pitchFamily="50" charset="-128"/>
              </a:rPr>
              <a:t>(31.3</a:t>
            </a:r>
            <a:r>
              <a:rPr lang="ja-JP" altLang="en-US" sz="1300" dirty="0">
                <a:solidFill>
                  <a:srgbClr val="000000"/>
                </a:solidFill>
                <a:latin typeface="Meiryo UI" panose="020B0604030504040204" pitchFamily="50" charset="-128"/>
                <a:ea typeface="Meiryo UI" panose="020B0604030504040204" pitchFamily="50" charset="-128"/>
              </a:rPr>
              <a:t>％</a:t>
            </a:r>
            <a:r>
              <a:rPr lang="en-US" altLang="ja-JP" sz="1300" dirty="0">
                <a:solidFill>
                  <a:srgbClr val="000000"/>
                </a:solidFill>
                <a:latin typeface="Meiryo UI" panose="020B0604030504040204" pitchFamily="50" charset="-128"/>
                <a:ea typeface="Meiryo UI" panose="020B0604030504040204" pitchFamily="50" charset="-128"/>
              </a:rPr>
              <a:t>)</a:t>
            </a:r>
            <a:r>
              <a:rPr lang="ja-JP" altLang="en-US" sz="1300" dirty="0">
                <a:solidFill>
                  <a:srgbClr val="000000"/>
                </a:solidFill>
                <a:latin typeface="Meiryo UI" panose="020B0604030504040204" pitchFamily="50" charset="-128"/>
                <a:ea typeface="Meiryo UI" panose="020B0604030504040204" pitchFamily="50" charset="-128"/>
              </a:rPr>
              <a:t>、祖父</a:t>
            </a:r>
            <a:r>
              <a:rPr lang="en-US" altLang="ja-JP" sz="1300" dirty="0">
                <a:solidFill>
                  <a:srgbClr val="000000"/>
                </a:solidFill>
                <a:latin typeface="Meiryo UI" panose="020B0604030504040204" pitchFamily="50" charset="-128"/>
                <a:ea typeface="Meiryo UI" panose="020B0604030504040204" pitchFamily="50" charset="-128"/>
              </a:rPr>
              <a:t>(19.1</a:t>
            </a:r>
            <a:r>
              <a:rPr lang="ja-JP" altLang="en-US" sz="1300" dirty="0">
                <a:solidFill>
                  <a:srgbClr val="000000"/>
                </a:solidFill>
                <a:latin typeface="Meiryo UI" panose="020B0604030504040204" pitchFamily="50" charset="-128"/>
                <a:ea typeface="Meiryo UI" panose="020B0604030504040204" pitchFamily="50" charset="-128"/>
              </a:rPr>
              <a:t>％</a:t>
            </a:r>
            <a:r>
              <a:rPr lang="en-US" altLang="ja-JP" sz="1300" dirty="0">
                <a:solidFill>
                  <a:srgbClr val="000000"/>
                </a:solidFill>
                <a:latin typeface="Meiryo UI" panose="020B0604030504040204" pitchFamily="50" charset="-128"/>
                <a:ea typeface="Meiryo UI" panose="020B0604030504040204" pitchFamily="50" charset="-128"/>
              </a:rPr>
              <a:t>)</a:t>
            </a:r>
            <a:r>
              <a:rPr lang="ja-JP" altLang="en-US" sz="1300" dirty="0">
                <a:solidFill>
                  <a:srgbClr val="000000"/>
                </a:solidFill>
                <a:latin typeface="Meiryo UI" panose="020B0604030504040204" pitchFamily="50" charset="-128"/>
                <a:ea typeface="Meiryo UI" panose="020B0604030504040204" pitchFamily="50" charset="-128"/>
              </a:rPr>
              <a:t>、母</a:t>
            </a:r>
            <a:r>
              <a:rPr lang="en-US" altLang="ja-JP" sz="1300" dirty="0">
                <a:solidFill>
                  <a:srgbClr val="000000"/>
                </a:solidFill>
                <a:latin typeface="Meiryo UI" panose="020B0604030504040204" pitchFamily="50" charset="-128"/>
                <a:ea typeface="Meiryo UI" panose="020B0604030504040204" pitchFamily="50" charset="-128"/>
              </a:rPr>
              <a:t>(13.9</a:t>
            </a:r>
            <a:r>
              <a:rPr lang="ja-JP" altLang="en-US" sz="1300" dirty="0">
                <a:solidFill>
                  <a:srgbClr val="000000"/>
                </a:solidFill>
                <a:latin typeface="Meiryo UI" panose="020B0604030504040204" pitchFamily="50" charset="-128"/>
                <a:ea typeface="Meiryo UI" panose="020B0604030504040204" pitchFamily="50" charset="-128"/>
              </a:rPr>
              <a:t>％</a:t>
            </a:r>
            <a:r>
              <a:rPr lang="en-US" altLang="ja-JP" sz="1300" dirty="0">
                <a:solidFill>
                  <a:srgbClr val="000000"/>
                </a:solidFill>
                <a:latin typeface="Meiryo UI" panose="020B0604030504040204" pitchFamily="50" charset="-128"/>
                <a:ea typeface="Meiryo UI" panose="020B0604030504040204" pitchFamily="50" charset="-128"/>
              </a:rPr>
              <a:t>)</a:t>
            </a:r>
            <a:r>
              <a:rPr lang="ja-JP" altLang="en-US" sz="1300" dirty="0">
                <a:solidFill>
                  <a:srgbClr val="000000"/>
                </a:solidFill>
                <a:latin typeface="Meiryo UI" panose="020B0604030504040204" pitchFamily="50" charset="-128"/>
                <a:ea typeface="Meiryo UI" panose="020B0604030504040204" pitchFamily="50" charset="-128"/>
              </a:rPr>
              <a:t>、兄・姉</a:t>
            </a:r>
            <a:r>
              <a:rPr lang="en-US" altLang="ja-JP" sz="1300" dirty="0">
                <a:solidFill>
                  <a:srgbClr val="000000"/>
                </a:solidFill>
                <a:latin typeface="Meiryo UI" panose="020B0604030504040204" pitchFamily="50" charset="-128"/>
                <a:ea typeface="Meiryo UI" panose="020B0604030504040204" pitchFamily="50" charset="-128"/>
              </a:rPr>
              <a:t>(7.1</a:t>
            </a:r>
            <a:r>
              <a:rPr lang="ja-JP" altLang="en-US" sz="1300" dirty="0">
                <a:solidFill>
                  <a:srgbClr val="000000"/>
                </a:solidFill>
                <a:latin typeface="Meiryo UI" panose="020B0604030504040204" pitchFamily="50" charset="-128"/>
                <a:ea typeface="Meiryo UI" panose="020B0604030504040204" pitchFamily="50" charset="-128"/>
              </a:rPr>
              <a:t>％</a:t>
            </a:r>
            <a:r>
              <a:rPr lang="en-US" altLang="ja-JP" sz="1300" dirty="0">
                <a:solidFill>
                  <a:srgbClr val="000000"/>
                </a:solidFill>
                <a:latin typeface="Meiryo UI" panose="020B0604030504040204" pitchFamily="50" charset="-128"/>
                <a:ea typeface="Meiryo UI" panose="020B0604030504040204" pitchFamily="50" charset="-128"/>
              </a:rPr>
              <a:t>)</a:t>
            </a:r>
            <a:r>
              <a:rPr lang="ja-JP" altLang="en-US" sz="1300" dirty="0">
                <a:solidFill>
                  <a:srgbClr val="000000"/>
                </a:solidFill>
                <a:latin typeface="Meiryo UI" panose="020B0604030504040204" pitchFamily="50" charset="-128"/>
                <a:ea typeface="Meiryo UI" panose="020B0604030504040204" pitchFamily="50" charset="-128"/>
              </a:rPr>
              <a:t>、父</a:t>
            </a:r>
            <a:r>
              <a:rPr lang="en-US" altLang="ja-JP" sz="1300" dirty="0">
                <a:solidFill>
                  <a:srgbClr val="000000"/>
                </a:solidFill>
                <a:latin typeface="Meiryo UI" panose="020B0604030504040204" pitchFamily="50" charset="-128"/>
                <a:ea typeface="Meiryo UI" panose="020B0604030504040204" pitchFamily="50" charset="-128"/>
              </a:rPr>
              <a:t>(6.6</a:t>
            </a:r>
            <a:r>
              <a:rPr lang="ja-JP" altLang="en-US" sz="1300" dirty="0">
                <a:solidFill>
                  <a:srgbClr val="000000"/>
                </a:solidFill>
                <a:latin typeface="Meiryo UI" panose="020B0604030504040204" pitchFamily="50" charset="-128"/>
                <a:ea typeface="Meiryo UI" panose="020B0604030504040204" pitchFamily="50" charset="-128"/>
              </a:rPr>
              <a:t>％</a:t>
            </a:r>
            <a:r>
              <a:rPr lang="en-US" altLang="ja-JP" sz="1300" dirty="0">
                <a:solidFill>
                  <a:srgbClr val="000000"/>
                </a:solidFill>
                <a:latin typeface="Meiryo UI" panose="020B0604030504040204" pitchFamily="50" charset="-128"/>
                <a:ea typeface="Meiryo UI" panose="020B0604030504040204" pitchFamily="50" charset="-128"/>
              </a:rPr>
              <a:t>)</a:t>
            </a:r>
            <a:r>
              <a:rPr lang="ja-JP" altLang="en-US" sz="1300" dirty="0">
                <a:solidFill>
                  <a:srgbClr val="000000"/>
                </a:solidFill>
                <a:latin typeface="Meiryo UI" panose="020B0604030504040204" pitchFamily="50" charset="-128"/>
                <a:ea typeface="Meiryo UI" panose="020B0604030504040204" pitchFamily="50" charset="-128"/>
              </a:rPr>
              <a:t>等であった。</a:t>
            </a:r>
          </a:p>
          <a:p>
            <a:r>
              <a:rPr lang="ja-JP" altLang="en-US" sz="1300" dirty="0">
                <a:solidFill>
                  <a:srgbClr val="000000"/>
                </a:solidFill>
                <a:latin typeface="Meiryo UI" panose="020B0604030504040204" pitchFamily="50" charset="-128"/>
                <a:ea typeface="Meiryo UI" panose="020B0604030504040204" pitchFamily="50" charset="-128"/>
              </a:rPr>
              <a:t>・弟・妹は幼いため世話が必要である、もしくは障がいを有している状態が多く、祖父母は高齢である、認知症、身体的機能の低下がみられる状態にあるものが多かった。父母の場合は病気や障がいを有するケースが多く、特に母の特徴として精神障がい等がある、父親の特徴として何らかの依存症であるケースが多かった。さらに今回は、日本語が苦手なケースも多く、外国にルーツのある家族のケアをするヤングケアラーの存在も確認された。</a:t>
            </a:r>
          </a:p>
          <a:p>
            <a:r>
              <a:rPr lang="ja-JP" altLang="en-US" sz="1300" dirty="0">
                <a:solidFill>
                  <a:srgbClr val="000000"/>
                </a:solidFill>
                <a:latin typeface="Meiryo UI" panose="020B0604030504040204" pitchFamily="50" charset="-128"/>
                <a:ea typeface="Meiryo UI" panose="020B0604030504040204" pitchFamily="50" charset="-128"/>
              </a:rPr>
              <a:t>・ケアの内容は、「話し相手」が最も多く、「見守り」、「年下のきょうだいの世話、遊び相手」、「家事」と続いた。　</a:t>
            </a:r>
          </a:p>
          <a:p>
            <a:endParaRPr lang="en-US" altLang="ja-JP" sz="1400" b="1" dirty="0">
              <a:solidFill>
                <a:srgbClr val="000000"/>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63511" y="3457925"/>
            <a:ext cx="4573589" cy="1708160"/>
          </a:xfrm>
          <a:prstGeom prst="rect">
            <a:avLst/>
          </a:prstGeom>
        </p:spPr>
        <p:txBody>
          <a:bodyPr wrap="square">
            <a:spAutoFit/>
          </a:bodyPr>
          <a:lstStyle/>
          <a:p>
            <a:r>
              <a:rPr lang="ja-JP" altLang="en-US" sz="1400" b="1" dirty="0">
                <a:solidFill>
                  <a:srgbClr val="000000"/>
                </a:solidFill>
                <a:latin typeface="Meiryo UI" panose="020B0604030504040204" pitchFamily="50" charset="-128"/>
                <a:ea typeface="Meiryo UI" panose="020B0604030504040204" pitchFamily="50" charset="-128"/>
              </a:rPr>
              <a:t>◆　ケアの期間、頻度と時間</a:t>
            </a:r>
          </a:p>
          <a:p>
            <a:r>
              <a:rPr lang="ja-JP" altLang="en-US" sz="1300" dirty="0">
                <a:solidFill>
                  <a:srgbClr val="000000"/>
                </a:solidFill>
                <a:latin typeface="Meiryo UI" panose="020B0604030504040204" pitchFamily="50" charset="-128"/>
                <a:ea typeface="Meiryo UI" panose="020B0604030504040204" pitchFamily="50" charset="-128"/>
              </a:rPr>
              <a:t>・ケアの期間をみると、小学校低学年のときからケアを担っている者も少なからず存在することが確認された。</a:t>
            </a:r>
          </a:p>
          <a:p>
            <a:r>
              <a:rPr lang="ja-JP" altLang="en-US" sz="1300" dirty="0">
                <a:solidFill>
                  <a:srgbClr val="000000"/>
                </a:solidFill>
                <a:latin typeface="Meiryo UI" panose="020B0604030504040204" pitchFamily="50" charset="-128"/>
                <a:ea typeface="Meiryo UI" panose="020B0604030504040204" pitchFamily="50" charset="-128"/>
              </a:rPr>
              <a:t>・ケアの頻度は「毎日」が最も多く約４割、「週４，５日」と合わせるとほぼ毎日と回答した者が約５割になった。</a:t>
            </a:r>
          </a:p>
          <a:p>
            <a:r>
              <a:rPr lang="ja-JP" altLang="en-US" sz="1300" dirty="0">
                <a:solidFill>
                  <a:srgbClr val="000000"/>
                </a:solidFill>
                <a:latin typeface="Meiryo UI" panose="020B0604030504040204" pitchFamily="50" charset="-128"/>
                <a:ea typeface="Meiryo UI" panose="020B0604030504040204" pitchFamily="50" charset="-128"/>
              </a:rPr>
              <a:t>・ケアの時間は学校のある日、ない日ともに「１時間未満」が最も多かったが、「８時間以上」と回答した者もいた。学校がない日の方が長時間になる傾向がみられた。</a:t>
            </a:r>
          </a:p>
        </p:txBody>
      </p:sp>
      <p:sp>
        <p:nvSpPr>
          <p:cNvPr id="28" name="スライド番号プレースホルダー 3"/>
          <p:cNvSpPr txBox="1">
            <a:spLocks/>
          </p:cNvSpPr>
          <p:nvPr/>
        </p:nvSpPr>
        <p:spPr>
          <a:xfrm>
            <a:off x="6880983" y="6435796"/>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205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3"/>
          <a:stretch>
            <a:fillRect/>
          </a:stretch>
        </p:blipFill>
        <p:spPr>
          <a:xfrm>
            <a:off x="3969209" y="883758"/>
            <a:ext cx="5633192" cy="4554107"/>
          </a:xfrm>
          <a:prstGeom prst="rect">
            <a:avLst/>
          </a:prstGeom>
        </p:spPr>
      </p:pic>
      <p:pic>
        <p:nvPicPr>
          <p:cNvPr id="3" name="図 2"/>
          <p:cNvPicPr>
            <a:picLocks noChangeAspect="1"/>
          </p:cNvPicPr>
          <p:nvPr/>
        </p:nvPicPr>
        <p:blipFill>
          <a:blip r:embed="rId4"/>
          <a:stretch>
            <a:fillRect/>
          </a:stretch>
        </p:blipFill>
        <p:spPr>
          <a:xfrm>
            <a:off x="-468560" y="5054125"/>
            <a:ext cx="9406943" cy="1975275"/>
          </a:xfrm>
          <a:prstGeom prst="rect">
            <a:avLst/>
          </a:prstGeom>
        </p:spPr>
      </p:pic>
    </p:spTree>
    <p:extLst>
      <p:ext uri="{BB962C8B-B14F-4D97-AF65-F5344CB8AC3E}">
        <p14:creationId xmlns:p14="http://schemas.microsoft.com/office/powerpoint/2010/main" val="1586827279"/>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70457" y="266053"/>
            <a:ext cx="1835759" cy="400110"/>
          </a:xfrm>
          <a:prstGeom prst="rect">
            <a:avLst/>
          </a:prstGeom>
          <a:noFill/>
        </p:spPr>
        <p:txBody>
          <a:bodyPr wrap="none" rtlCol="0">
            <a:spAutoFit/>
          </a:bodyPr>
          <a:lstStyle/>
          <a:p>
            <a:r>
              <a:rPr lang="en-US" altLang="ja-JP" sz="2000" dirty="0">
                <a:latin typeface="Meiryo UI" panose="020B0604030504040204" pitchFamily="50" charset="-128"/>
                <a:ea typeface="Meiryo UI" panose="020B0604030504040204" pitchFamily="50" charset="-128"/>
              </a:rPr>
              <a:t>5</a:t>
            </a:r>
            <a:r>
              <a:rPr lang="ja-JP" altLang="en-US" sz="2000" dirty="0">
                <a:latin typeface="Meiryo UI" panose="020B0604030504040204" pitchFamily="50" charset="-128"/>
                <a:ea typeface="Meiryo UI" panose="020B0604030504040204" pitchFamily="50" charset="-128"/>
              </a:rPr>
              <a:t>．改革の成果</a:t>
            </a:r>
            <a:endParaRPr kumimoji="1" lang="ja-JP" altLang="en-US" sz="2000" dirty="0">
              <a:latin typeface="Meiryo UI" panose="020B0604030504040204" pitchFamily="50" charset="-128"/>
              <a:ea typeface="Meiryo UI" panose="020B0604030504040204" pitchFamily="50" charset="-128"/>
            </a:endParaRPr>
          </a:p>
        </p:txBody>
      </p:sp>
      <p:sp>
        <p:nvSpPr>
          <p:cNvPr id="5" name="角丸四角形 4"/>
          <p:cNvSpPr/>
          <p:nvPr/>
        </p:nvSpPr>
        <p:spPr>
          <a:xfrm>
            <a:off x="3246783" y="303686"/>
            <a:ext cx="5626761"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b="1" dirty="0">
                <a:latin typeface="Meiryo UI" panose="020B0604030504040204" pitchFamily="50" charset="-128"/>
                <a:ea typeface="Meiryo UI" panose="020B0604030504040204" pitchFamily="50" charset="-128"/>
              </a:rPr>
              <a:t>子どもの貧困対策（大阪府）</a:t>
            </a:r>
          </a:p>
        </p:txBody>
      </p:sp>
      <p:cxnSp>
        <p:nvCxnSpPr>
          <p:cNvPr id="6" name="直線コネクタ 5"/>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正方形/長方形 37"/>
          <p:cNvSpPr/>
          <p:nvPr/>
        </p:nvSpPr>
        <p:spPr>
          <a:xfrm>
            <a:off x="270457" y="694175"/>
            <a:ext cx="8779288" cy="307777"/>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　子どもの貧困対策関連事業（大阪府）　</a:t>
            </a:r>
            <a:r>
              <a:rPr lang="en-US" altLang="ja-JP" sz="1400" b="1" dirty="0">
                <a:latin typeface="Meiryo UI" panose="020B0604030504040204" pitchFamily="50" charset="-128"/>
                <a:ea typeface="Meiryo UI" panose="020B0604030504040204" pitchFamily="50" charset="-128"/>
              </a:rPr>
              <a:t>2022</a:t>
            </a:r>
            <a:r>
              <a:rPr lang="ja-JP" altLang="en-US" sz="1400" b="1" dirty="0">
                <a:latin typeface="Meiryo UI" panose="020B0604030504040204" pitchFamily="50" charset="-128"/>
                <a:ea typeface="Meiryo UI" panose="020B0604030504040204" pitchFamily="50" charset="-128"/>
              </a:rPr>
              <a:t>年度予算額　</a:t>
            </a:r>
            <a:r>
              <a:rPr lang="en-US" altLang="ja-JP" sz="1400" b="1" dirty="0">
                <a:latin typeface="Meiryo UI" panose="020B0604030504040204" pitchFamily="50" charset="-128"/>
                <a:ea typeface="Meiryo UI" panose="020B0604030504040204" pitchFamily="50" charset="-128"/>
              </a:rPr>
              <a:t> 1,088</a:t>
            </a:r>
            <a:r>
              <a:rPr lang="ja-JP" altLang="en-US" sz="1400" b="1" dirty="0">
                <a:latin typeface="Meiryo UI" panose="020B0604030504040204" pitchFamily="50" charset="-128"/>
                <a:ea typeface="Meiryo UI" panose="020B0604030504040204" pitchFamily="50" charset="-128"/>
              </a:rPr>
              <a:t>億</a:t>
            </a:r>
            <a:r>
              <a:rPr lang="en-US" altLang="ja-JP" sz="1400" b="1" dirty="0">
                <a:latin typeface="Meiryo UI" panose="020B0604030504040204" pitchFamily="50" charset="-128"/>
                <a:ea typeface="Meiryo UI" panose="020B0604030504040204" pitchFamily="50" charset="-128"/>
              </a:rPr>
              <a:t>7,172</a:t>
            </a:r>
            <a:r>
              <a:rPr lang="ja-JP" altLang="en-US" sz="1400" b="1" dirty="0">
                <a:latin typeface="Meiryo UI" panose="020B0604030504040204" pitchFamily="50" charset="-128"/>
                <a:ea typeface="Meiryo UI" panose="020B0604030504040204" pitchFamily="50" charset="-128"/>
              </a:rPr>
              <a:t>万円</a:t>
            </a:r>
            <a:endParaRPr lang="en-US" altLang="ja-JP" sz="1400" b="1" dirty="0">
              <a:latin typeface="Meiryo UI" panose="020B0604030504040204" pitchFamily="50" charset="-128"/>
              <a:ea typeface="Meiryo UI" panose="020B0604030504040204" pitchFamily="50" charset="-128"/>
            </a:endParaRPr>
          </a:p>
        </p:txBody>
      </p:sp>
      <p:grpSp>
        <p:nvGrpSpPr>
          <p:cNvPr id="51" name="グループ化 50"/>
          <p:cNvGrpSpPr/>
          <p:nvPr/>
        </p:nvGrpSpPr>
        <p:grpSpPr>
          <a:xfrm>
            <a:off x="557128" y="1198437"/>
            <a:ext cx="3922635" cy="1443920"/>
            <a:chOff x="99088" y="800688"/>
            <a:chExt cx="4400904" cy="1443920"/>
          </a:xfrm>
        </p:grpSpPr>
        <p:sp>
          <p:nvSpPr>
            <p:cNvPr id="52" name="角丸四角形 51"/>
            <p:cNvSpPr/>
            <p:nvPr/>
          </p:nvSpPr>
          <p:spPr>
            <a:xfrm>
              <a:off x="99088" y="944106"/>
              <a:ext cx="4400904" cy="1300502"/>
            </a:xfrm>
            <a:prstGeom prst="roundRect">
              <a:avLst>
                <a:gd name="adj" fmla="val 1500"/>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nSpc>
                  <a:spcPts val="1000"/>
                </a:lnSpc>
              </a:pPr>
              <a:r>
                <a:rPr lang="ja-JP" altLang="en-US" sz="800" dirty="0">
                  <a:solidFill>
                    <a:schemeClr val="tx1"/>
                  </a:solidFill>
                  <a:latin typeface="+mn-ea"/>
                </a:rPr>
                <a:t>　・生活保護制度　　・生活困窮者自立支援事業</a:t>
              </a:r>
              <a:endParaRPr lang="en-US" altLang="zh-TW" sz="800" dirty="0">
                <a:solidFill>
                  <a:schemeClr val="tx1"/>
                </a:solidFill>
                <a:latin typeface="+mn-ea"/>
              </a:endParaRPr>
            </a:p>
            <a:p>
              <a:pPr lvl="0">
                <a:lnSpc>
                  <a:spcPts val="1000"/>
                </a:lnSpc>
              </a:pPr>
              <a:r>
                <a:rPr lang="ja-JP" altLang="en-US" sz="800" dirty="0">
                  <a:solidFill>
                    <a:schemeClr val="tx1"/>
                  </a:solidFill>
                  <a:latin typeface="+mn-ea"/>
                </a:rPr>
                <a:t>　</a:t>
              </a:r>
              <a:r>
                <a:rPr lang="ja-JP" altLang="en-US" sz="800" dirty="0">
                  <a:solidFill>
                    <a:schemeClr val="tx1"/>
                  </a:solidFill>
                  <a:latin typeface="ＭＳ Ｐゴシック 本文"/>
                </a:rPr>
                <a:t>・生活福祉資金</a:t>
              </a:r>
              <a:r>
                <a:rPr lang="ja-JP" altLang="en-US" sz="800" dirty="0">
                  <a:solidFill>
                    <a:schemeClr val="tx1"/>
                  </a:solidFill>
                  <a:latin typeface="+mn-ea"/>
                </a:rPr>
                <a:t>貸付制度　　・福祉医療費助成　　</a:t>
              </a:r>
              <a:endParaRPr lang="en-US" altLang="ja-JP" sz="800" dirty="0">
                <a:solidFill>
                  <a:schemeClr val="tx1"/>
                </a:solidFill>
                <a:latin typeface="+mn-ea"/>
              </a:endParaRPr>
            </a:p>
            <a:p>
              <a:pPr lvl="0">
                <a:lnSpc>
                  <a:spcPts val="1000"/>
                </a:lnSpc>
              </a:pPr>
              <a:r>
                <a:rPr lang="ja-JP" altLang="en-US" sz="800" dirty="0">
                  <a:solidFill>
                    <a:schemeClr val="tx1"/>
                  </a:solidFill>
                  <a:latin typeface="+mn-ea"/>
                </a:rPr>
                <a:t>　・私立中学校等の授業料軽減（私立中学校等の修学支援実証事業費補助金）</a:t>
              </a:r>
            </a:p>
            <a:p>
              <a:pPr lvl="0">
                <a:lnSpc>
                  <a:spcPts val="1000"/>
                </a:lnSpc>
              </a:pPr>
              <a:r>
                <a:rPr lang="ja-JP" altLang="en-US" sz="800" dirty="0">
                  <a:solidFill>
                    <a:schemeClr val="tx1"/>
                  </a:solidFill>
                  <a:latin typeface="+mn-ea"/>
                </a:rPr>
                <a:t>　・児童扶養手当の支給　　・母子・父子・寡婦福祉資金貸付金</a:t>
              </a:r>
              <a:endParaRPr lang="en-US" altLang="ja-JP" sz="800" dirty="0">
                <a:solidFill>
                  <a:schemeClr val="tx1"/>
                </a:solidFill>
                <a:latin typeface="+mn-ea"/>
              </a:endParaRPr>
            </a:p>
            <a:p>
              <a:pPr lvl="0">
                <a:lnSpc>
                  <a:spcPts val="1000"/>
                </a:lnSpc>
              </a:pPr>
              <a:r>
                <a:rPr lang="ja-JP" altLang="en-US" sz="800" dirty="0">
                  <a:solidFill>
                    <a:schemeClr val="tx1"/>
                  </a:solidFill>
                  <a:latin typeface="+mn-ea"/>
                </a:rPr>
                <a:t>　・養育費確保に向けた取組の推進　　・母子家庭・父子家庭自立支援給付金事業</a:t>
              </a:r>
              <a:endParaRPr lang="en-US" altLang="ja-JP" sz="800" dirty="0">
                <a:solidFill>
                  <a:schemeClr val="tx1"/>
                </a:solidFill>
                <a:latin typeface="+mn-ea"/>
              </a:endParaRPr>
            </a:p>
            <a:p>
              <a:pPr lvl="0">
                <a:lnSpc>
                  <a:spcPts val="1000"/>
                </a:lnSpc>
              </a:pPr>
              <a:r>
                <a:rPr lang="ja-JP" altLang="en-US" sz="800" dirty="0">
                  <a:solidFill>
                    <a:schemeClr val="tx1"/>
                  </a:solidFill>
                  <a:latin typeface="+mn-ea"/>
                </a:rPr>
                <a:t>　・ＯＳＡＫＡしごとフィールドにおける就業支援</a:t>
              </a:r>
              <a:endParaRPr lang="en-US" altLang="ja-JP" sz="800" dirty="0">
                <a:solidFill>
                  <a:schemeClr val="tx1"/>
                </a:solidFill>
                <a:latin typeface="+mn-ea"/>
              </a:endParaRPr>
            </a:p>
            <a:p>
              <a:pPr lvl="0">
                <a:lnSpc>
                  <a:spcPts val="1000"/>
                </a:lnSpc>
              </a:pPr>
              <a:r>
                <a:rPr lang="ja-JP" altLang="en-US" sz="800" dirty="0">
                  <a:solidFill>
                    <a:schemeClr val="tx1"/>
                  </a:solidFill>
                  <a:latin typeface="+mn-ea"/>
                </a:rPr>
                <a:t>　・ひとり親家庭高等職業訓練促進資金貸付事業　</a:t>
              </a:r>
            </a:p>
            <a:p>
              <a:pPr lvl="0">
                <a:lnSpc>
                  <a:spcPts val="1000"/>
                </a:lnSpc>
              </a:pPr>
              <a:r>
                <a:rPr lang="ja-JP" altLang="en-US" sz="800" dirty="0">
                  <a:solidFill>
                    <a:schemeClr val="tx1"/>
                  </a:solidFill>
                  <a:latin typeface="+mn-ea"/>
                </a:rPr>
                <a:t>　・ひとり親家庭の父母を対象とした職業訓練</a:t>
              </a:r>
              <a:endParaRPr lang="en-US" altLang="ja-JP" sz="800" dirty="0">
                <a:solidFill>
                  <a:schemeClr val="tx1"/>
                </a:solidFill>
                <a:latin typeface="+mn-ea"/>
              </a:endParaRPr>
            </a:p>
            <a:p>
              <a:pPr lvl="0">
                <a:lnSpc>
                  <a:spcPts val="1000"/>
                </a:lnSpc>
              </a:pPr>
              <a:r>
                <a:rPr lang="ja-JP" altLang="en-US" sz="800" dirty="0">
                  <a:solidFill>
                    <a:schemeClr val="tx1"/>
                  </a:solidFill>
                  <a:latin typeface="+mn-ea"/>
                </a:rPr>
                <a:t>　・ひとり親家庭の親の雇用を進める事業主への表彰制度の創設　　　　　 　等 </a:t>
              </a:r>
              <a:r>
                <a:rPr lang="en-US" altLang="ja-JP" sz="800" dirty="0">
                  <a:solidFill>
                    <a:schemeClr val="tx1"/>
                  </a:solidFill>
                  <a:latin typeface="+mn-ea"/>
                </a:rPr>
                <a:t>26</a:t>
              </a:r>
              <a:r>
                <a:rPr lang="ja-JP" altLang="en-US" sz="800" dirty="0">
                  <a:solidFill>
                    <a:schemeClr val="tx1"/>
                  </a:solidFill>
                  <a:latin typeface="+mn-ea"/>
                </a:rPr>
                <a:t>事業　　　　　　　　　　　　　　　　　　　　　　　　　　　　　　　　　　</a:t>
              </a:r>
            </a:p>
          </p:txBody>
        </p:sp>
        <p:sp>
          <p:nvSpPr>
            <p:cNvPr id="53" name="正方形/長方形 52"/>
            <p:cNvSpPr/>
            <p:nvPr/>
          </p:nvSpPr>
          <p:spPr>
            <a:xfrm>
              <a:off x="99088" y="800688"/>
              <a:ext cx="4400904" cy="180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困窮している世帯</a:t>
              </a: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を経済的に支援します</a:t>
              </a:r>
              <a:r>
                <a:rPr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就労支援を含む</a:t>
              </a:r>
              <a:r>
                <a:rPr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p:txBody>
        </p:sp>
      </p:grpSp>
      <p:grpSp>
        <p:nvGrpSpPr>
          <p:cNvPr id="54" name="グループ化 53"/>
          <p:cNvGrpSpPr/>
          <p:nvPr/>
        </p:nvGrpSpPr>
        <p:grpSpPr>
          <a:xfrm>
            <a:off x="557128" y="2711662"/>
            <a:ext cx="3922635" cy="1549945"/>
            <a:chOff x="87838" y="5043729"/>
            <a:chExt cx="6277905" cy="1549945"/>
          </a:xfrm>
        </p:grpSpPr>
        <p:sp>
          <p:nvSpPr>
            <p:cNvPr id="55" name="角丸四角形 54"/>
            <p:cNvSpPr/>
            <p:nvPr/>
          </p:nvSpPr>
          <p:spPr>
            <a:xfrm>
              <a:off x="87838" y="5207534"/>
              <a:ext cx="6263999" cy="1386140"/>
            </a:xfrm>
            <a:prstGeom prst="roundRect">
              <a:avLst>
                <a:gd name="adj" fmla="val 1500"/>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nSpc>
                  <a:spcPts val="1000"/>
                </a:lnSpc>
              </a:pPr>
              <a:r>
                <a:rPr lang="ja-JP" altLang="en-US" sz="800" dirty="0">
                  <a:solidFill>
                    <a:schemeClr val="tx1"/>
                  </a:solidFill>
                  <a:latin typeface="ＭＳ Ｐゴシック 本文"/>
                </a:rPr>
                <a:t>　</a:t>
              </a:r>
              <a:r>
                <a:rPr lang="ja-JP" altLang="en-US" sz="800" dirty="0">
                  <a:solidFill>
                    <a:schemeClr val="tx1"/>
                  </a:solidFill>
                  <a:latin typeface="+mn-ea"/>
                </a:rPr>
                <a:t>・就学援助制度　　・高等学校等就学支援金事業・高等学校等学び直し支援金事業</a:t>
              </a:r>
            </a:p>
            <a:p>
              <a:pPr lvl="0">
                <a:lnSpc>
                  <a:spcPts val="1000"/>
                </a:lnSpc>
              </a:pPr>
              <a:r>
                <a:rPr lang="ja-JP" altLang="en-US" sz="800" dirty="0">
                  <a:solidFill>
                    <a:schemeClr val="tx1"/>
                  </a:solidFill>
                  <a:latin typeface="+mn-ea"/>
                </a:rPr>
                <a:t>　</a:t>
              </a:r>
              <a:r>
                <a:rPr lang="ja-JP" altLang="en-US" sz="800" dirty="0">
                  <a:solidFill>
                    <a:schemeClr val="tx1"/>
                  </a:solidFill>
                  <a:latin typeface="ＭＳ Ｐゴシック 本文"/>
                </a:rPr>
                <a:t>・私立高等学校等授業料支援補助事業（実質無償化）</a:t>
              </a:r>
              <a:endParaRPr lang="en-US" altLang="ja-JP" sz="800" dirty="0">
                <a:solidFill>
                  <a:schemeClr val="tx1"/>
                </a:solidFill>
                <a:latin typeface="ＭＳ Ｐゴシック 本文"/>
              </a:endParaRPr>
            </a:p>
            <a:p>
              <a:pPr lvl="0">
                <a:lnSpc>
                  <a:spcPts val="1000"/>
                </a:lnSpc>
              </a:pPr>
              <a:r>
                <a:rPr lang="ja-JP" altLang="en-US" sz="800" dirty="0">
                  <a:solidFill>
                    <a:schemeClr val="tx1"/>
                  </a:solidFill>
                  <a:latin typeface="ＭＳ Ｐゴシック 本文"/>
                </a:rPr>
                <a:t>　・スクール・エンパワーメント推進事業</a:t>
              </a:r>
              <a:endParaRPr lang="en-US" altLang="ja-JP" sz="800" dirty="0">
                <a:solidFill>
                  <a:schemeClr val="tx1"/>
                </a:solidFill>
                <a:latin typeface="ＭＳ Ｐゴシック 本文"/>
              </a:endParaRPr>
            </a:p>
            <a:p>
              <a:pPr>
                <a:lnSpc>
                  <a:spcPts val="1000"/>
                </a:lnSpc>
              </a:pPr>
              <a:r>
                <a:rPr lang="ja-JP" altLang="en-US" sz="800" dirty="0">
                  <a:solidFill>
                    <a:schemeClr val="tx1"/>
                  </a:solidFill>
                  <a:latin typeface="ＭＳ Ｐゴシック 本文"/>
                </a:rPr>
                <a:t>　・スクールソーシャルワーカー等を活用した支援体制の強化</a:t>
              </a:r>
              <a:endParaRPr lang="en-US" altLang="ja-JP" sz="800" dirty="0">
                <a:solidFill>
                  <a:schemeClr val="tx1"/>
                </a:solidFill>
                <a:latin typeface="ＭＳ Ｐゴシック 本文"/>
              </a:endParaRPr>
            </a:p>
            <a:p>
              <a:pPr>
                <a:lnSpc>
                  <a:spcPts val="1000"/>
                </a:lnSpc>
              </a:pPr>
              <a:r>
                <a:rPr lang="ja-JP" altLang="en-US" sz="800" dirty="0">
                  <a:solidFill>
                    <a:schemeClr val="tx1"/>
                  </a:solidFill>
                  <a:latin typeface="ＭＳ Ｐゴシック 本文"/>
                </a:rPr>
                <a:t>　・スクールカウンセラー配置事業</a:t>
              </a:r>
              <a:endParaRPr lang="en-US" altLang="ja-JP" sz="800" dirty="0">
                <a:solidFill>
                  <a:schemeClr val="tx1"/>
                </a:solidFill>
                <a:latin typeface="ＭＳ Ｐゴシック 本文"/>
              </a:endParaRPr>
            </a:p>
            <a:p>
              <a:pPr>
                <a:lnSpc>
                  <a:spcPts val="1000"/>
                </a:lnSpc>
              </a:pPr>
              <a:r>
                <a:rPr lang="ja-JP" altLang="en-US" sz="800" dirty="0">
                  <a:solidFill>
                    <a:schemeClr val="tx1"/>
                  </a:solidFill>
                  <a:latin typeface="ＭＳ Ｐゴシック 本文"/>
                </a:rPr>
                <a:t>　・高校における生徒指導上の課題解決に向けた取組　　　　　　　　　　　　</a:t>
              </a:r>
              <a:endParaRPr lang="en-US" altLang="ja-JP" sz="800" dirty="0">
                <a:solidFill>
                  <a:schemeClr val="tx1"/>
                </a:solidFill>
                <a:latin typeface="ＭＳ Ｐゴシック 本文"/>
              </a:endParaRPr>
            </a:p>
            <a:p>
              <a:pPr>
                <a:lnSpc>
                  <a:spcPts val="1000"/>
                </a:lnSpc>
              </a:pPr>
              <a:r>
                <a:rPr lang="ja-JP" altLang="en-US" sz="800" dirty="0">
                  <a:solidFill>
                    <a:schemeClr val="tx1"/>
                  </a:solidFill>
                  <a:latin typeface="ＭＳ Ｐゴシック 本文"/>
                </a:rPr>
                <a:t>　・子どもの学習支援の場への学生等の参加の促進</a:t>
              </a:r>
              <a:endParaRPr lang="en-US" altLang="ja-JP" sz="800" dirty="0">
                <a:solidFill>
                  <a:schemeClr val="tx1"/>
                </a:solidFill>
                <a:latin typeface="ＭＳ Ｐゴシック 本文"/>
              </a:endParaRPr>
            </a:p>
            <a:p>
              <a:pPr>
                <a:lnSpc>
                  <a:spcPts val="1000"/>
                </a:lnSpc>
              </a:pPr>
              <a:r>
                <a:rPr lang="ja-JP" altLang="en-US" sz="800" dirty="0">
                  <a:solidFill>
                    <a:schemeClr val="tx1"/>
                  </a:solidFill>
                  <a:latin typeface="ＭＳ Ｐゴシック 本文"/>
                </a:rPr>
                <a:t>　・生活困窮者自立支援事業における子どもの学習・生活支援事業</a:t>
              </a:r>
              <a:endParaRPr lang="en-US" altLang="ja-JP" sz="800" dirty="0">
                <a:solidFill>
                  <a:schemeClr val="tx1"/>
                </a:solidFill>
                <a:latin typeface="ＭＳ Ｐゴシック 本文"/>
              </a:endParaRPr>
            </a:p>
            <a:p>
              <a:pPr>
                <a:lnSpc>
                  <a:spcPts val="1000"/>
                </a:lnSpc>
              </a:pPr>
              <a:r>
                <a:rPr lang="ja-JP" altLang="en-US" sz="800" dirty="0">
                  <a:solidFill>
                    <a:schemeClr val="tx1"/>
                  </a:solidFill>
                  <a:latin typeface="ＭＳ Ｐゴシック 本文"/>
                </a:rPr>
                <a:t>　・幼稚園教育理解推進事業　　　・教育コミュニティづくり推進事業</a:t>
              </a:r>
              <a:endParaRPr lang="en-US" altLang="ja-JP" sz="800" dirty="0">
                <a:solidFill>
                  <a:schemeClr val="tx1"/>
                </a:solidFill>
                <a:latin typeface="ＭＳ Ｐゴシック 本文"/>
              </a:endParaRPr>
            </a:p>
            <a:p>
              <a:pPr>
                <a:lnSpc>
                  <a:spcPts val="1000"/>
                </a:lnSpc>
              </a:pPr>
              <a:r>
                <a:rPr lang="ja-JP" altLang="en-US" sz="800" dirty="0">
                  <a:solidFill>
                    <a:schemeClr val="tx1"/>
                  </a:solidFill>
                  <a:latin typeface="ＭＳ Ｐゴシック 本文"/>
                </a:rPr>
                <a:t>　・教育センターによる教育相談　　　　　　　　　　　　　　　　　　　　　　　　　　　等  </a:t>
              </a:r>
              <a:r>
                <a:rPr lang="en-US" altLang="ja-JP" sz="800" dirty="0">
                  <a:solidFill>
                    <a:schemeClr val="tx1"/>
                  </a:solidFill>
                  <a:latin typeface="ＭＳ Ｐゴシック 本文"/>
                </a:rPr>
                <a:t>27</a:t>
              </a:r>
              <a:r>
                <a:rPr lang="ja-JP" altLang="en-US" sz="800" dirty="0">
                  <a:solidFill>
                    <a:schemeClr val="tx1"/>
                  </a:solidFill>
                  <a:latin typeface="ＭＳ Ｐゴシック 本文"/>
                </a:rPr>
                <a:t>事業</a:t>
              </a:r>
              <a:endParaRPr lang="en-US" altLang="ja-JP" sz="800" dirty="0">
                <a:solidFill>
                  <a:schemeClr val="tx1"/>
                </a:solidFill>
                <a:latin typeface="ＭＳ Ｐゴシック 本文"/>
              </a:endParaRPr>
            </a:p>
          </p:txBody>
        </p:sp>
        <p:sp>
          <p:nvSpPr>
            <p:cNvPr id="56" name="正方形/長方形 55"/>
            <p:cNvSpPr/>
            <p:nvPr/>
          </p:nvSpPr>
          <p:spPr>
            <a:xfrm>
              <a:off x="101744" y="5043729"/>
              <a:ext cx="6263999" cy="180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ja-JP"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学びを支える環境づくりを支援します</a:t>
              </a:r>
              <a:endParaRPr lang="en-US" altLang="ja-JP"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7" name="グループ化 56"/>
          <p:cNvGrpSpPr/>
          <p:nvPr/>
        </p:nvGrpSpPr>
        <p:grpSpPr>
          <a:xfrm>
            <a:off x="557128" y="4352218"/>
            <a:ext cx="3914182" cy="1460843"/>
            <a:chOff x="6415221" y="1452251"/>
            <a:chExt cx="6268653" cy="1536766"/>
          </a:xfrm>
        </p:grpSpPr>
        <p:sp>
          <p:nvSpPr>
            <p:cNvPr id="58" name="角丸四角形 57"/>
            <p:cNvSpPr/>
            <p:nvPr/>
          </p:nvSpPr>
          <p:spPr>
            <a:xfrm>
              <a:off x="6415221" y="1647993"/>
              <a:ext cx="6263997" cy="1341024"/>
            </a:xfrm>
            <a:prstGeom prst="roundRect">
              <a:avLst>
                <a:gd name="adj" fmla="val 1500"/>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nSpc>
                  <a:spcPts val="1000"/>
                </a:lnSpc>
              </a:pPr>
              <a:r>
                <a:rPr lang="ja-JP" altLang="en-US" sz="800" dirty="0">
                  <a:solidFill>
                    <a:schemeClr val="tx1"/>
                  </a:solidFill>
                </a:rPr>
                <a:t>　</a:t>
              </a:r>
              <a:r>
                <a:rPr lang="ja-JP" altLang="en-US" sz="800" dirty="0">
                  <a:solidFill>
                    <a:schemeClr val="tx1"/>
                  </a:solidFill>
                  <a:latin typeface="+mn-ea"/>
                </a:rPr>
                <a:t>・要保護児童対策地域協議会（子どもを守る地域ネットワーク機能強化事業）</a:t>
              </a:r>
              <a:endParaRPr lang="en-US" altLang="ja-JP" sz="800" dirty="0">
                <a:solidFill>
                  <a:schemeClr val="tx1"/>
                </a:solidFill>
                <a:latin typeface="+mn-ea"/>
              </a:endParaRPr>
            </a:p>
            <a:p>
              <a:pPr lvl="0">
                <a:lnSpc>
                  <a:spcPts val="1000"/>
                </a:lnSpc>
              </a:pPr>
              <a:r>
                <a:rPr lang="ja-JP" altLang="en-US" sz="800" dirty="0">
                  <a:solidFill>
                    <a:schemeClr val="tx1"/>
                  </a:solidFill>
                  <a:latin typeface="+mn-ea"/>
                </a:rPr>
                <a:t>　・放課後児童クラブの充実</a:t>
              </a:r>
              <a:endParaRPr lang="en-US" altLang="ja-JP" sz="800" dirty="0">
                <a:solidFill>
                  <a:schemeClr val="tx1"/>
                </a:solidFill>
                <a:latin typeface="+mn-ea"/>
              </a:endParaRPr>
            </a:p>
            <a:p>
              <a:pPr lvl="0">
                <a:lnSpc>
                  <a:spcPts val="1000"/>
                </a:lnSpc>
              </a:pPr>
              <a:r>
                <a:rPr lang="ja-JP" altLang="en-US" sz="800" dirty="0">
                  <a:solidFill>
                    <a:schemeClr val="tx1"/>
                  </a:solidFill>
                  <a:latin typeface="+mn-ea"/>
                </a:rPr>
                <a:t>　・ひとり親家庭等生活向上事業</a:t>
              </a:r>
              <a:endParaRPr lang="en-US" altLang="ja-JP" sz="800" dirty="0">
                <a:solidFill>
                  <a:schemeClr val="tx1"/>
                </a:solidFill>
                <a:latin typeface="+mn-ea"/>
              </a:endParaRPr>
            </a:p>
            <a:p>
              <a:pPr>
                <a:lnSpc>
                  <a:spcPts val="1000"/>
                </a:lnSpc>
              </a:pPr>
              <a:r>
                <a:rPr lang="ja-JP" altLang="en-US" sz="800" dirty="0">
                  <a:solidFill>
                    <a:schemeClr val="tx1"/>
                  </a:solidFill>
                  <a:latin typeface="+mn-ea"/>
                </a:rPr>
                <a:t>　・公民連携による子どもの居場所への支援</a:t>
              </a:r>
              <a:endParaRPr lang="en-US" altLang="ja-JP" sz="800" dirty="0">
                <a:solidFill>
                  <a:schemeClr val="tx1"/>
                </a:solidFill>
                <a:latin typeface="+mn-ea"/>
              </a:endParaRPr>
            </a:p>
            <a:p>
              <a:pPr>
                <a:lnSpc>
                  <a:spcPts val="1000"/>
                </a:lnSpc>
              </a:pPr>
              <a:r>
                <a:rPr lang="ja-JP" altLang="en-US" sz="800" dirty="0">
                  <a:solidFill>
                    <a:schemeClr val="tx1"/>
                  </a:solidFill>
                  <a:latin typeface="+mn-ea"/>
                </a:rPr>
                <a:t>　・食材の有効活用に向けたシステム構築　</a:t>
              </a:r>
              <a:endParaRPr lang="en-US" altLang="ja-JP" sz="800" dirty="0">
                <a:solidFill>
                  <a:schemeClr val="tx1"/>
                </a:solidFill>
                <a:latin typeface="+mn-ea"/>
              </a:endParaRPr>
            </a:p>
            <a:p>
              <a:pPr>
                <a:lnSpc>
                  <a:spcPts val="1000"/>
                </a:lnSpc>
              </a:pPr>
              <a:r>
                <a:rPr lang="ja-JP" altLang="en-US" sz="800" dirty="0">
                  <a:solidFill>
                    <a:schemeClr val="tx1"/>
                  </a:solidFill>
                  <a:latin typeface="+mn-ea"/>
                </a:rPr>
                <a:t>　・高校における生徒指導上の課題解決に向けた対応の強化（再掲）　</a:t>
              </a:r>
              <a:endParaRPr lang="en-US" altLang="ja-JP" sz="800" dirty="0">
                <a:solidFill>
                  <a:schemeClr val="tx1"/>
                </a:solidFill>
                <a:latin typeface="+mn-ea"/>
              </a:endParaRPr>
            </a:p>
            <a:p>
              <a:pPr>
                <a:lnSpc>
                  <a:spcPts val="1000"/>
                </a:lnSpc>
              </a:pPr>
              <a:r>
                <a:rPr lang="ja-JP" altLang="en-US" sz="800" dirty="0">
                  <a:solidFill>
                    <a:schemeClr val="tx1"/>
                  </a:solidFill>
                  <a:latin typeface="+mn-ea"/>
                </a:rPr>
                <a:t>　・輝け！子どもパフォーマー事業</a:t>
              </a:r>
              <a:endParaRPr lang="en-US" altLang="ja-JP" sz="800" dirty="0">
                <a:solidFill>
                  <a:schemeClr val="tx1"/>
                </a:solidFill>
                <a:latin typeface="+mn-ea"/>
              </a:endParaRPr>
            </a:p>
            <a:p>
              <a:pPr>
                <a:lnSpc>
                  <a:spcPts val="1000"/>
                </a:lnSpc>
              </a:pPr>
              <a:r>
                <a:rPr lang="ja-JP" altLang="en-US" sz="800" dirty="0">
                  <a:solidFill>
                    <a:schemeClr val="tx1"/>
                  </a:solidFill>
                  <a:latin typeface="+mn-ea"/>
                </a:rPr>
                <a:t>　・社会的養護自立支援事業</a:t>
              </a:r>
              <a:endParaRPr lang="en-US" altLang="ja-JP" sz="800" dirty="0">
                <a:solidFill>
                  <a:schemeClr val="tx1"/>
                </a:solidFill>
                <a:latin typeface="+mn-ea"/>
              </a:endParaRPr>
            </a:p>
            <a:p>
              <a:pPr>
                <a:lnSpc>
                  <a:spcPts val="1000"/>
                </a:lnSpc>
              </a:pPr>
              <a:r>
                <a:rPr lang="ja-JP" altLang="en-US" sz="800" dirty="0">
                  <a:solidFill>
                    <a:schemeClr val="tx1"/>
                  </a:solidFill>
                  <a:latin typeface="+mn-ea"/>
                </a:rPr>
                <a:t>　・面会交流の促進　　　　　　　　　　　　　　　　　　　　　　　　　　　　　　　　　　 等　</a:t>
              </a:r>
              <a:r>
                <a:rPr lang="en-US" altLang="ja-JP" sz="800" dirty="0">
                  <a:solidFill>
                    <a:schemeClr val="tx1"/>
                  </a:solidFill>
                  <a:latin typeface="+mn-ea"/>
                </a:rPr>
                <a:t>22</a:t>
              </a:r>
              <a:r>
                <a:rPr lang="ja-JP" altLang="en-US" sz="800" dirty="0">
                  <a:solidFill>
                    <a:schemeClr val="tx1"/>
                  </a:solidFill>
                  <a:latin typeface="+mn-ea"/>
                </a:rPr>
                <a:t>事業</a:t>
              </a:r>
            </a:p>
          </p:txBody>
        </p:sp>
        <p:sp>
          <p:nvSpPr>
            <p:cNvPr id="59" name="正方形/長方形 58"/>
            <p:cNvSpPr/>
            <p:nvPr/>
          </p:nvSpPr>
          <p:spPr>
            <a:xfrm>
              <a:off x="6419875" y="1452251"/>
              <a:ext cx="6263999" cy="18935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ja-JP" sz="1000" b="1" dirty="0">
                  <a:latin typeface="Meiryo UI" panose="020B0604030504040204" pitchFamily="50" charset="-128"/>
                  <a:ea typeface="Meiryo UI" panose="020B0604030504040204" pitchFamily="50" charset="-128"/>
                  <a:cs typeface="Meiryo UI" panose="020B0604030504040204" pitchFamily="50" charset="-128"/>
                </a:rPr>
                <a:t>3.</a:t>
              </a:r>
              <a:r>
                <a:rPr lang="ja-JP" altLang="ja-JP" sz="1000" b="1" dirty="0">
                  <a:latin typeface="Meiryo UI" panose="020B0604030504040204" pitchFamily="50" charset="-128"/>
                  <a:ea typeface="Meiryo UI" panose="020B0604030504040204" pitchFamily="50" charset="-128"/>
                  <a:cs typeface="Meiryo UI" panose="020B0604030504040204" pitchFamily="50" charset="-128"/>
                </a:rPr>
                <a:t>子どもたちが孤立しないように支援します</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0" name="グループ化 59"/>
          <p:cNvGrpSpPr/>
          <p:nvPr/>
        </p:nvGrpSpPr>
        <p:grpSpPr>
          <a:xfrm>
            <a:off x="4631611" y="1198429"/>
            <a:ext cx="3837260" cy="1865357"/>
            <a:chOff x="6444396" y="3690602"/>
            <a:chExt cx="6264002" cy="1533283"/>
          </a:xfrm>
        </p:grpSpPr>
        <p:sp>
          <p:nvSpPr>
            <p:cNvPr id="61" name="角丸四角形 60"/>
            <p:cNvSpPr/>
            <p:nvPr/>
          </p:nvSpPr>
          <p:spPr>
            <a:xfrm>
              <a:off x="6444396" y="3810832"/>
              <a:ext cx="6264000" cy="1413053"/>
            </a:xfrm>
            <a:prstGeom prst="roundRect">
              <a:avLst>
                <a:gd name="adj" fmla="val 1500"/>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nSpc>
                  <a:spcPts val="1000"/>
                </a:lnSpc>
              </a:pPr>
              <a:r>
                <a:rPr lang="ja-JP" altLang="en-US" sz="800" dirty="0">
                  <a:solidFill>
                    <a:schemeClr val="tx1"/>
                  </a:solidFill>
                  <a:latin typeface="+mn-ea"/>
                </a:rPr>
                <a:t>　・「にんしんＳＯＳ」相談事業 </a:t>
              </a:r>
              <a:endParaRPr lang="en-US" altLang="ja-JP" sz="800" dirty="0">
                <a:solidFill>
                  <a:schemeClr val="tx1"/>
                </a:solidFill>
                <a:latin typeface="+mn-ea"/>
              </a:endParaRPr>
            </a:p>
            <a:p>
              <a:pPr lvl="0">
                <a:lnSpc>
                  <a:spcPts val="1000"/>
                </a:lnSpc>
              </a:pPr>
              <a:r>
                <a:rPr lang="ja-JP" altLang="en-US" sz="800" dirty="0">
                  <a:solidFill>
                    <a:schemeClr val="tx1"/>
                  </a:solidFill>
                  <a:latin typeface="+mn-ea"/>
                </a:rPr>
                <a:t>　・妊婦健診の未受診や飛び込みによる出産等対策事業</a:t>
              </a:r>
              <a:endParaRPr lang="en-US" altLang="ja-JP" sz="800" dirty="0">
                <a:solidFill>
                  <a:schemeClr val="tx1"/>
                </a:solidFill>
                <a:latin typeface="+mn-ea"/>
              </a:endParaRPr>
            </a:p>
            <a:p>
              <a:pPr>
                <a:lnSpc>
                  <a:spcPts val="1000"/>
                </a:lnSpc>
              </a:pPr>
              <a:r>
                <a:rPr lang="ja-JP" altLang="en-US" sz="800" dirty="0">
                  <a:solidFill>
                    <a:schemeClr val="tx1"/>
                  </a:solidFill>
                  <a:latin typeface="+mn-ea"/>
                </a:rPr>
                <a:t>　・子ども家庭総合支援拠点の設置促進</a:t>
              </a:r>
              <a:endParaRPr lang="en-US" altLang="ja-JP" sz="800" dirty="0">
                <a:solidFill>
                  <a:schemeClr val="tx1"/>
                </a:solidFill>
                <a:latin typeface="+mn-ea"/>
              </a:endParaRPr>
            </a:p>
            <a:p>
              <a:pPr>
                <a:lnSpc>
                  <a:spcPts val="1000"/>
                </a:lnSpc>
              </a:pPr>
              <a:r>
                <a:rPr lang="ja-JP" altLang="en-US" sz="800" dirty="0">
                  <a:solidFill>
                    <a:schemeClr val="tx1"/>
                  </a:solidFill>
                  <a:latin typeface="+mn-ea"/>
                </a:rPr>
                <a:t>　・乳幼児家庭全戸訪問事業　・養育支援訪問事業</a:t>
              </a:r>
              <a:endParaRPr lang="en-US" altLang="ja-JP" sz="800" dirty="0">
                <a:solidFill>
                  <a:schemeClr val="tx1"/>
                </a:solidFill>
                <a:latin typeface="+mn-ea"/>
              </a:endParaRPr>
            </a:p>
            <a:p>
              <a:pPr lvl="0">
                <a:lnSpc>
                  <a:spcPts val="1000"/>
                </a:lnSpc>
              </a:pPr>
              <a:r>
                <a:rPr lang="ja-JP" altLang="en-US" sz="800" dirty="0">
                  <a:solidFill>
                    <a:schemeClr val="tx1"/>
                  </a:solidFill>
                  <a:latin typeface="+mn-ea"/>
                </a:rPr>
                <a:t>　・保育所・認定こども園における地域貢献事業（スマイルサポーター）</a:t>
              </a:r>
              <a:endParaRPr lang="en-US" altLang="ja-JP" sz="800" dirty="0">
                <a:solidFill>
                  <a:schemeClr val="tx1"/>
                </a:solidFill>
                <a:latin typeface="+mn-ea"/>
              </a:endParaRPr>
            </a:p>
            <a:p>
              <a:pPr>
                <a:lnSpc>
                  <a:spcPts val="1000"/>
                </a:lnSpc>
              </a:pPr>
              <a:r>
                <a:rPr lang="ja-JP" altLang="en-US" sz="800" dirty="0">
                  <a:solidFill>
                    <a:schemeClr val="tx1"/>
                  </a:solidFill>
                  <a:latin typeface="+mn-ea"/>
                </a:rPr>
                <a:t>  ・私立幼稚園キンダーカウンセラー事業</a:t>
              </a:r>
              <a:endParaRPr lang="en-US" altLang="ja-JP" sz="800" dirty="0">
                <a:solidFill>
                  <a:schemeClr val="tx1"/>
                </a:solidFill>
                <a:latin typeface="+mn-ea"/>
              </a:endParaRPr>
            </a:p>
            <a:p>
              <a:pPr lvl="0">
                <a:lnSpc>
                  <a:spcPts val="1000"/>
                </a:lnSpc>
              </a:pPr>
              <a:r>
                <a:rPr lang="ja-JP" altLang="en-US" sz="800" dirty="0">
                  <a:solidFill>
                    <a:schemeClr val="tx1"/>
                  </a:solidFill>
                  <a:latin typeface="+mn-ea"/>
                </a:rPr>
                <a:t>　・地域子育て支援拠点事業</a:t>
              </a:r>
              <a:endParaRPr lang="en-US" altLang="ja-JP" sz="800" dirty="0">
                <a:solidFill>
                  <a:schemeClr val="tx1"/>
                </a:solidFill>
                <a:latin typeface="+mn-ea"/>
              </a:endParaRPr>
            </a:p>
            <a:p>
              <a:pPr>
                <a:lnSpc>
                  <a:spcPts val="1000"/>
                </a:lnSpc>
              </a:pPr>
              <a:r>
                <a:rPr lang="ja-JP" altLang="en-US" sz="800" dirty="0">
                  <a:solidFill>
                    <a:schemeClr val="tx1"/>
                  </a:solidFill>
                  <a:latin typeface="+mn-ea"/>
                </a:rPr>
                <a:t>　・子ども家庭センターによる相談支援</a:t>
              </a:r>
              <a:endParaRPr lang="en-US" altLang="ja-JP" sz="800" dirty="0">
                <a:solidFill>
                  <a:schemeClr val="tx1"/>
                </a:solidFill>
                <a:latin typeface="+mn-ea"/>
              </a:endParaRPr>
            </a:p>
            <a:p>
              <a:pPr lvl="0">
                <a:lnSpc>
                  <a:spcPts val="1000"/>
                </a:lnSpc>
              </a:pPr>
              <a:r>
                <a:rPr lang="ja-JP" altLang="en-US" sz="800" dirty="0">
                  <a:solidFill>
                    <a:schemeClr val="tx1"/>
                  </a:solidFill>
                  <a:latin typeface="+mn-ea"/>
                </a:rPr>
                <a:t>　・コミュニティソーシャルワーカーによる支援</a:t>
              </a:r>
              <a:endParaRPr lang="en-US" altLang="ja-JP" sz="800" dirty="0">
                <a:solidFill>
                  <a:schemeClr val="tx1"/>
                </a:solidFill>
                <a:latin typeface="+mn-ea"/>
              </a:endParaRPr>
            </a:p>
            <a:p>
              <a:pPr lvl="0">
                <a:lnSpc>
                  <a:spcPts val="1000"/>
                </a:lnSpc>
              </a:pPr>
              <a:r>
                <a:rPr lang="ja-JP" altLang="en-US" sz="800" dirty="0">
                  <a:solidFill>
                    <a:schemeClr val="tx1"/>
                  </a:solidFill>
                  <a:latin typeface="+mn-ea"/>
                </a:rPr>
                <a:t>　・民生委員・児童委員、主任児童委員による活動支援</a:t>
              </a:r>
              <a:endParaRPr lang="en-US" altLang="ja-JP" sz="800" dirty="0">
                <a:solidFill>
                  <a:schemeClr val="tx1"/>
                </a:solidFill>
                <a:latin typeface="+mn-ea"/>
              </a:endParaRPr>
            </a:p>
            <a:p>
              <a:pPr lvl="0">
                <a:lnSpc>
                  <a:spcPts val="1000"/>
                </a:lnSpc>
              </a:pPr>
              <a:r>
                <a:rPr lang="ja-JP" altLang="en-US" sz="800" dirty="0">
                  <a:solidFill>
                    <a:schemeClr val="tx1"/>
                  </a:solidFill>
                  <a:latin typeface="+mn-ea"/>
                </a:rPr>
                <a:t>　・家庭的養護の推進　　　　　　　　　　　　　　　　　　　　　　　　　</a:t>
              </a:r>
              <a:endParaRPr lang="en-US" altLang="ja-JP" sz="800" dirty="0">
                <a:solidFill>
                  <a:schemeClr val="tx1"/>
                </a:solidFill>
                <a:latin typeface="+mn-ea"/>
              </a:endParaRPr>
            </a:p>
            <a:p>
              <a:pPr lvl="0">
                <a:lnSpc>
                  <a:spcPts val="1000"/>
                </a:lnSpc>
              </a:pPr>
              <a:r>
                <a:rPr lang="ja-JP" altLang="en-US" sz="800" dirty="0">
                  <a:solidFill>
                    <a:schemeClr val="tx1"/>
                  </a:solidFill>
                  <a:latin typeface="+mn-ea"/>
                </a:rPr>
                <a:t>　・企業との連携による子育て支援情報発信　　　　　　　　　　　　　　　　　 等　</a:t>
              </a:r>
              <a:r>
                <a:rPr lang="en-US" altLang="ja-JP" sz="800" dirty="0">
                  <a:solidFill>
                    <a:schemeClr val="tx1"/>
                  </a:solidFill>
                  <a:latin typeface="+mn-ea"/>
                </a:rPr>
                <a:t>19</a:t>
              </a:r>
              <a:r>
                <a:rPr lang="ja-JP" altLang="en-US" sz="800" dirty="0">
                  <a:solidFill>
                    <a:schemeClr val="tx1"/>
                  </a:solidFill>
                  <a:latin typeface="+mn-ea"/>
                </a:rPr>
                <a:t>事業</a:t>
              </a:r>
            </a:p>
          </p:txBody>
        </p:sp>
        <p:sp>
          <p:nvSpPr>
            <p:cNvPr id="62" name="正方形/長方形 61"/>
            <p:cNvSpPr/>
            <p:nvPr/>
          </p:nvSpPr>
          <p:spPr>
            <a:xfrm>
              <a:off x="6444398" y="3690602"/>
              <a:ext cx="6264000" cy="13116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ja-JP" sz="1000" b="1"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保護者が孤立しないように支援します</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3" name="グループ化 62"/>
          <p:cNvGrpSpPr/>
          <p:nvPr/>
        </p:nvGrpSpPr>
        <p:grpSpPr>
          <a:xfrm>
            <a:off x="4631612" y="3216905"/>
            <a:ext cx="3851407" cy="1331389"/>
            <a:chOff x="6471131" y="6392661"/>
            <a:chExt cx="6264000" cy="2119164"/>
          </a:xfrm>
        </p:grpSpPr>
        <p:sp>
          <p:nvSpPr>
            <p:cNvPr id="64" name="角丸四角形 63"/>
            <p:cNvSpPr/>
            <p:nvPr/>
          </p:nvSpPr>
          <p:spPr>
            <a:xfrm>
              <a:off x="6471131" y="6679169"/>
              <a:ext cx="6251177" cy="1832656"/>
            </a:xfrm>
            <a:prstGeom prst="roundRect">
              <a:avLst>
                <a:gd name="adj" fmla="val 1500"/>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nSpc>
                  <a:spcPts val="1000"/>
                </a:lnSpc>
              </a:pPr>
              <a:r>
                <a:rPr lang="ja-JP" altLang="en-US" sz="800" dirty="0">
                  <a:solidFill>
                    <a:schemeClr val="tx1"/>
                  </a:solidFill>
                  <a:latin typeface="+mn-ea"/>
                </a:rPr>
                <a:t>　・ファミリー・サポート・センター事業</a:t>
              </a:r>
              <a:endParaRPr lang="en-US" altLang="ja-JP" sz="800" dirty="0">
                <a:solidFill>
                  <a:schemeClr val="tx1"/>
                </a:solidFill>
                <a:latin typeface="+mn-ea"/>
              </a:endParaRPr>
            </a:p>
            <a:p>
              <a:pPr lvl="0">
                <a:lnSpc>
                  <a:spcPts val="1000"/>
                </a:lnSpc>
              </a:pPr>
              <a:r>
                <a:rPr lang="ja-JP" altLang="en-US" sz="800" dirty="0">
                  <a:solidFill>
                    <a:schemeClr val="tx1"/>
                  </a:solidFill>
                  <a:latin typeface="+mn-ea"/>
                </a:rPr>
                <a:t>　・子育て短期支援事業（ショートステイ事業・トワイライトステイ事業）</a:t>
              </a:r>
              <a:endParaRPr lang="en-US" altLang="ja-JP" sz="800" dirty="0">
                <a:solidFill>
                  <a:schemeClr val="tx1"/>
                </a:solidFill>
                <a:latin typeface="+mn-ea"/>
              </a:endParaRPr>
            </a:p>
            <a:p>
              <a:pPr lvl="0">
                <a:lnSpc>
                  <a:spcPts val="1000"/>
                </a:lnSpc>
              </a:pPr>
              <a:r>
                <a:rPr lang="ja-JP" altLang="en-US" sz="800" dirty="0">
                  <a:solidFill>
                    <a:schemeClr val="tx1"/>
                  </a:solidFill>
                  <a:latin typeface="+mn-ea"/>
                </a:rPr>
                <a:t>　・保育所等整備事業</a:t>
              </a:r>
              <a:endParaRPr lang="en-US" altLang="ja-JP" sz="800" dirty="0">
                <a:solidFill>
                  <a:schemeClr val="tx1"/>
                </a:solidFill>
                <a:latin typeface="+mn-ea"/>
              </a:endParaRPr>
            </a:p>
            <a:p>
              <a:pPr lvl="0">
                <a:lnSpc>
                  <a:spcPts val="1000"/>
                </a:lnSpc>
              </a:pPr>
              <a:r>
                <a:rPr lang="ja-JP" altLang="en-US" sz="800" dirty="0">
                  <a:solidFill>
                    <a:schemeClr val="tx1"/>
                  </a:solidFill>
                  <a:latin typeface="+mn-ea"/>
                </a:rPr>
                <a:t>　・利用者支援事業</a:t>
              </a:r>
              <a:endParaRPr lang="en-US" altLang="ja-JP" sz="800" dirty="0">
                <a:solidFill>
                  <a:schemeClr val="tx1"/>
                </a:solidFill>
                <a:latin typeface="+mn-ea"/>
              </a:endParaRPr>
            </a:p>
            <a:p>
              <a:pPr>
                <a:lnSpc>
                  <a:spcPts val="1000"/>
                </a:lnSpc>
              </a:pPr>
              <a:r>
                <a:rPr lang="ja-JP" altLang="en-US" sz="800" dirty="0">
                  <a:solidFill>
                    <a:schemeClr val="tx1"/>
                  </a:solidFill>
                  <a:latin typeface="+mn-ea"/>
                </a:rPr>
                <a:t>　・ひとり親家庭等日常生活支援事業　　　    　　　　　　　　　　　　　　　　　　</a:t>
              </a:r>
              <a:endParaRPr lang="en-US" altLang="ja-JP" sz="800" dirty="0">
                <a:solidFill>
                  <a:schemeClr val="tx1"/>
                </a:solidFill>
                <a:latin typeface="+mn-ea"/>
              </a:endParaRPr>
            </a:p>
            <a:p>
              <a:pPr>
                <a:lnSpc>
                  <a:spcPts val="1000"/>
                </a:lnSpc>
              </a:pPr>
              <a:r>
                <a:rPr lang="ja-JP" altLang="en-US" sz="800" dirty="0">
                  <a:solidFill>
                    <a:schemeClr val="tx1"/>
                  </a:solidFill>
                  <a:latin typeface="+mn-ea"/>
                </a:rPr>
                <a:t>　・大阪あんぜん・あんしん賃貸住宅登録制度の実施</a:t>
              </a:r>
              <a:endParaRPr lang="en-US" altLang="ja-JP" sz="800" dirty="0">
                <a:solidFill>
                  <a:schemeClr val="tx1"/>
                </a:solidFill>
                <a:latin typeface="+mn-ea"/>
              </a:endParaRPr>
            </a:p>
            <a:p>
              <a:pPr lvl="0">
                <a:lnSpc>
                  <a:spcPts val="1000"/>
                </a:lnSpc>
              </a:pPr>
              <a:r>
                <a:rPr lang="ja-JP" altLang="en-US" sz="800" dirty="0">
                  <a:solidFill>
                    <a:schemeClr val="tx1"/>
                  </a:solidFill>
                  <a:latin typeface="+mn-ea"/>
                </a:rPr>
                <a:t>　・府営住宅の「新婚・子育て世帯向け募集」「親子近居向け募集」「福祉世帯向け</a:t>
              </a:r>
              <a:endParaRPr lang="en-US" altLang="ja-JP" sz="800" dirty="0">
                <a:solidFill>
                  <a:schemeClr val="tx1"/>
                </a:solidFill>
                <a:latin typeface="+mn-ea"/>
              </a:endParaRPr>
            </a:p>
            <a:p>
              <a:pPr lvl="0">
                <a:lnSpc>
                  <a:spcPts val="1000"/>
                </a:lnSpc>
              </a:pPr>
              <a:r>
                <a:rPr lang="ja-JP" altLang="en-US" sz="800" dirty="0">
                  <a:solidFill>
                    <a:schemeClr val="tx1"/>
                  </a:solidFill>
                  <a:latin typeface="+mn-ea"/>
                </a:rPr>
                <a:t>　　募集」の実施</a:t>
              </a:r>
              <a:r>
                <a:rPr lang="ja-JP" altLang="en-US" sz="800" b="1" dirty="0">
                  <a:solidFill>
                    <a:schemeClr val="tx1"/>
                  </a:solidFill>
                  <a:latin typeface="+mn-ea"/>
                </a:rPr>
                <a:t>　　　　　　　　　　　　　　　　　　　　　　　　                       </a:t>
              </a:r>
              <a:r>
                <a:rPr lang="ja-JP" altLang="en-US" sz="800" dirty="0">
                  <a:solidFill>
                    <a:schemeClr val="tx1"/>
                  </a:solidFill>
                  <a:latin typeface="+mn-ea"/>
                </a:rPr>
                <a:t>等　</a:t>
              </a:r>
              <a:r>
                <a:rPr lang="en-US" altLang="ja-JP" sz="800" dirty="0">
                  <a:solidFill>
                    <a:schemeClr val="tx1"/>
                  </a:solidFill>
                  <a:latin typeface="+mn-ea"/>
                </a:rPr>
                <a:t>13</a:t>
              </a:r>
              <a:r>
                <a:rPr lang="ja-JP" altLang="en-US" sz="800" dirty="0">
                  <a:solidFill>
                    <a:schemeClr val="tx1"/>
                  </a:solidFill>
                  <a:latin typeface="+mn-ea"/>
                </a:rPr>
                <a:t>事業</a:t>
              </a:r>
            </a:p>
          </p:txBody>
        </p:sp>
        <p:sp>
          <p:nvSpPr>
            <p:cNvPr id="65" name="正方形/長方形 64"/>
            <p:cNvSpPr/>
            <p:nvPr/>
          </p:nvSpPr>
          <p:spPr>
            <a:xfrm>
              <a:off x="6471131" y="6392661"/>
              <a:ext cx="6264000" cy="28650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ja-JP" sz="1000" b="1" dirty="0">
                  <a:latin typeface="Meiryo UI" panose="020B0604030504040204" pitchFamily="50" charset="-128"/>
                  <a:ea typeface="Meiryo UI" panose="020B0604030504040204" pitchFamily="50" charset="-128"/>
                  <a:cs typeface="Meiryo UI" panose="020B0604030504040204" pitchFamily="50" charset="-128"/>
                </a:rPr>
                <a:t>5.</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安心して</a:t>
              </a:r>
              <a:r>
                <a:rPr lang="ja-JP" altLang="ja-JP" sz="1000" b="1" dirty="0">
                  <a:latin typeface="Meiryo UI" panose="020B0604030504040204" pitchFamily="50" charset="-128"/>
                  <a:ea typeface="Meiryo UI" panose="020B0604030504040204" pitchFamily="50" charset="-128"/>
                  <a:cs typeface="Meiryo UI" panose="020B0604030504040204" pitchFamily="50" charset="-128"/>
                </a:rPr>
                <a:t>子</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育てできる環境を整備</a:t>
              </a:r>
              <a:r>
                <a:rPr lang="ja-JP" altLang="ja-JP" sz="1000" b="1" dirty="0">
                  <a:latin typeface="Meiryo UI" panose="020B0604030504040204" pitchFamily="50" charset="-128"/>
                  <a:ea typeface="Meiryo UI" panose="020B0604030504040204" pitchFamily="50" charset="-128"/>
                  <a:cs typeface="Meiryo UI" panose="020B0604030504040204" pitchFamily="50" charset="-128"/>
                </a:rPr>
                <a:t>します</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6" name="グループ化 65"/>
          <p:cNvGrpSpPr/>
          <p:nvPr/>
        </p:nvGrpSpPr>
        <p:grpSpPr>
          <a:xfrm>
            <a:off x="4631614" y="4729076"/>
            <a:ext cx="3851406" cy="939127"/>
            <a:chOff x="60936" y="3896109"/>
            <a:chExt cx="6302152" cy="960623"/>
          </a:xfrm>
        </p:grpSpPr>
        <p:sp>
          <p:nvSpPr>
            <p:cNvPr id="67" name="正方形/長方形 66"/>
            <p:cNvSpPr/>
            <p:nvPr/>
          </p:nvSpPr>
          <p:spPr>
            <a:xfrm>
              <a:off x="60936" y="3896109"/>
              <a:ext cx="6302152" cy="18412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ja-JP" sz="1000" b="1" dirty="0">
                  <a:latin typeface="Meiryo UI" panose="020B0604030504040204" pitchFamily="50" charset="-128"/>
                  <a:ea typeface="Meiryo UI" panose="020B0604030504040204" pitchFamily="50" charset="-128"/>
                  <a:cs typeface="Meiryo UI" panose="020B0604030504040204" pitchFamily="50" charset="-128"/>
                </a:rPr>
                <a:t>6.</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健康づくりを支援し</a:t>
              </a:r>
              <a:r>
                <a:rPr lang="ja-JP" altLang="ja-JP" sz="1000" b="1" dirty="0">
                  <a:latin typeface="Meiryo UI" panose="020B0604030504040204" pitchFamily="50" charset="-128"/>
                  <a:ea typeface="Meiryo UI" panose="020B0604030504040204" pitchFamily="50" charset="-128"/>
                  <a:cs typeface="Meiryo UI" panose="020B0604030504040204" pitchFamily="50" charset="-128"/>
                </a:rPr>
                <a:t>ます</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角丸四角形 67"/>
            <p:cNvSpPr/>
            <p:nvPr/>
          </p:nvSpPr>
          <p:spPr>
            <a:xfrm>
              <a:off x="99089" y="4077017"/>
              <a:ext cx="6240849" cy="779715"/>
            </a:xfrm>
            <a:prstGeom prst="roundRect">
              <a:avLst>
                <a:gd name="adj" fmla="val 1500"/>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nSpc>
                  <a:spcPts val="1000"/>
                </a:lnSpc>
              </a:pPr>
              <a:r>
                <a:rPr lang="ja-JP" altLang="en-US" sz="800" dirty="0">
                  <a:solidFill>
                    <a:schemeClr val="tx1"/>
                  </a:solidFill>
                  <a:latin typeface="+mn-ea"/>
                </a:rPr>
                <a:t>　・食環境整備事業</a:t>
              </a:r>
              <a:endParaRPr lang="en-US" altLang="ja-JP" sz="800" dirty="0">
                <a:solidFill>
                  <a:schemeClr val="tx1"/>
                </a:solidFill>
                <a:latin typeface="+mn-ea"/>
              </a:endParaRPr>
            </a:p>
            <a:p>
              <a:pPr lvl="0">
                <a:lnSpc>
                  <a:spcPts val="1000"/>
                </a:lnSpc>
              </a:pPr>
              <a:r>
                <a:rPr lang="ja-JP" altLang="en-US" sz="800" dirty="0">
                  <a:solidFill>
                    <a:schemeClr val="tx1"/>
                  </a:solidFill>
                  <a:latin typeface="+mn-ea"/>
                </a:rPr>
                <a:t>　・乳幼児健診時の栄養指導</a:t>
              </a:r>
              <a:endParaRPr lang="en-US" altLang="ja-JP" sz="800" dirty="0">
                <a:solidFill>
                  <a:schemeClr val="tx1"/>
                </a:solidFill>
                <a:latin typeface="+mn-ea"/>
              </a:endParaRPr>
            </a:p>
            <a:p>
              <a:pPr lvl="0">
                <a:lnSpc>
                  <a:spcPts val="1000"/>
                </a:lnSpc>
              </a:pPr>
              <a:r>
                <a:rPr lang="ja-JP" altLang="en-US" sz="800" dirty="0">
                  <a:solidFill>
                    <a:schemeClr val="tx1"/>
                  </a:solidFill>
                  <a:latin typeface="+mn-ea"/>
                </a:rPr>
                <a:t>　・子育て世代包括支援センターの設置促進</a:t>
              </a:r>
              <a:endParaRPr lang="en-US" altLang="ja-JP" sz="800" dirty="0">
                <a:solidFill>
                  <a:schemeClr val="tx1"/>
                </a:solidFill>
                <a:latin typeface="+mn-ea"/>
              </a:endParaRPr>
            </a:p>
            <a:p>
              <a:pPr>
                <a:lnSpc>
                  <a:spcPts val="1000"/>
                </a:lnSpc>
              </a:pPr>
              <a:r>
                <a:rPr lang="ja-JP" altLang="en-US" sz="800" dirty="0">
                  <a:solidFill>
                    <a:schemeClr val="tx1"/>
                  </a:solidFill>
                  <a:latin typeface="+mn-ea"/>
                </a:rPr>
                <a:t>　・妊婦健診の未受診や飛び込みによる出産等対策事業（再掲）</a:t>
              </a:r>
              <a:endParaRPr lang="en-US" altLang="ja-JP" sz="800" dirty="0">
                <a:solidFill>
                  <a:schemeClr val="tx1"/>
                </a:solidFill>
                <a:latin typeface="+mn-ea"/>
              </a:endParaRPr>
            </a:p>
            <a:p>
              <a:pPr>
                <a:lnSpc>
                  <a:spcPts val="1000"/>
                </a:lnSpc>
              </a:pPr>
              <a:r>
                <a:rPr lang="ja-JP" altLang="en-US" sz="800" dirty="0">
                  <a:solidFill>
                    <a:schemeClr val="tx1"/>
                  </a:solidFill>
                  <a:latin typeface="+mn-ea"/>
                </a:rPr>
                <a:t>　・乳児家庭全戸訪問事業（再掲）　　　　　　　　　　　　　　　　　　　　　　　等 </a:t>
              </a:r>
              <a:r>
                <a:rPr lang="en-US" altLang="ja-JP" sz="800" dirty="0">
                  <a:solidFill>
                    <a:schemeClr val="tx1"/>
                  </a:solidFill>
                  <a:latin typeface="+mn-ea"/>
                </a:rPr>
                <a:t>10</a:t>
              </a:r>
              <a:r>
                <a:rPr lang="ja-JP" altLang="en-US" sz="800" dirty="0">
                  <a:solidFill>
                    <a:schemeClr val="tx1"/>
                  </a:solidFill>
                  <a:latin typeface="+mn-ea"/>
                </a:rPr>
                <a:t>事業　　　　</a:t>
              </a:r>
              <a:r>
                <a:rPr lang="ja-JP" altLang="en-US" sz="800" dirty="0">
                  <a:solidFill>
                    <a:schemeClr val="tx1"/>
                  </a:solidFill>
                </a:rPr>
                <a:t>　　　　　　　　　　    　</a:t>
              </a:r>
              <a:endParaRPr lang="en-US" altLang="ja-JP" sz="800" dirty="0">
                <a:solidFill>
                  <a:schemeClr val="tx1"/>
                </a:solidFill>
              </a:endParaRPr>
            </a:p>
          </p:txBody>
        </p:sp>
      </p:grpSp>
      <p:grpSp>
        <p:nvGrpSpPr>
          <p:cNvPr id="69" name="グループ化 68"/>
          <p:cNvGrpSpPr/>
          <p:nvPr/>
        </p:nvGrpSpPr>
        <p:grpSpPr>
          <a:xfrm>
            <a:off x="663763" y="5833979"/>
            <a:ext cx="7805109" cy="776199"/>
            <a:chOff x="1852189" y="8208186"/>
            <a:chExt cx="9829102" cy="747569"/>
          </a:xfrm>
        </p:grpSpPr>
        <p:sp>
          <p:nvSpPr>
            <p:cNvPr id="70" name="角丸四角形 69"/>
            <p:cNvSpPr/>
            <p:nvPr/>
          </p:nvSpPr>
          <p:spPr>
            <a:xfrm>
              <a:off x="1852189" y="8450891"/>
              <a:ext cx="9829102" cy="504863"/>
            </a:xfrm>
            <a:prstGeom prst="roundRect">
              <a:avLst/>
            </a:prstGeom>
            <a:solidFill>
              <a:srgbClr val="92D050"/>
            </a:solidFill>
            <a:ln w="508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schemeClr val="tx1"/>
                </a:solidFill>
              </a:endParaRPr>
            </a:p>
          </p:txBody>
        </p:sp>
        <p:sp>
          <p:nvSpPr>
            <p:cNvPr id="71" name="正方形/長方形 70"/>
            <p:cNvSpPr/>
            <p:nvPr/>
          </p:nvSpPr>
          <p:spPr>
            <a:xfrm>
              <a:off x="2769361" y="8520855"/>
              <a:ext cx="8829788" cy="434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000"/>
                </a:lnSpc>
              </a:pPr>
              <a:r>
                <a:rPr lang="ja-JP" altLang="en-US" sz="800" dirty="0">
                  <a:solidFill>
                    <a:schemeClr val="tx1"/>
                  </a:solidFill>
                  <a:latin typeface="+mn-ea"/>
                </a:rPr>
                <a:t>・市町村のネットワーク構築　　　　　　　　・子どもの貧困緊急対策事業費補助金　　・新子育て支援交付金</a:t>
              </a:r>
              <a:endParaRPr lang="en-US" altLang="ja-JP" sz="800" dirty="0">
                <a:solidFill>
                  <a:schemeClr val="tx1"/>
                </a:solidFill>
                <a:latin typeface="+mn-ea"/>
              </a:endParaRPr>
            </a:p>
            <a:p>
              <a:pPr>
                <a:lnSpc>
                  <a:spcPts val="1000"/>
                </a:lnSpc>
              </a:pPr>
              <a:r>
                <a:rPr lang="ja-JP" altLang="en-US" sz="800" dirty="0">
                  <a:solidFill>
                    <a:schemeClr val="tx1"/>
                  </a:solidFill>
                  <a:latin typeface="+mn-ea"/>
                </a:rPr>
                <a:t>・地域福祉・高齢者福祉交付金　　　　　　・子ども輝く未来基金　　　　　　　　　　　　　・経済界との連携　　</a:t>
              </a:r>
              <a:r>
                <a:rPr lang="ja-JP" altLang="en-US" sz="800" b="1" dirty="0">
                  <a:solidFill>
                    <a:schemeClr val="tx1"/>
                  </a:solidFill>
                  <a:latin typeface="+mn-ea"/>
                </a:rPr>
                <a:t>　　　　　</a:t>
              </a:r>
              <a:r>
                <a:rPr lang="ja-JP" altLang="en-US" sz="800" dirty="0">
                  <a:solidFill>
                    <a:schemeClr val="tx1"/>
                  </a:solidFill>
                  <a:latin typeface="+mn-ea"/>
                </a:rPr>
                <a:t>　  </a:t>
              </a:r>
              <a:r>
                <a:rPr lang="en-US" altLang="ja-JP" sz="800" dirty="0">
                  <a:solidFill>
                    <a:schemeClr val="tx1"/>
                  </a:solidFill>
                  <a:latin typeface="+mn-ea"/>
                </a:rPr>
                <a:t>6</a:t>
              </a:r>
              <a:r>
                <a:rPr lang="ja-JP" altLang="en-US" sz="800" dirty="0">
                  <a:solidFill>
                    <a:schemeClr val="tx1"/>
                  </a:solidFill>
                  <a:latin typeface="+mn-ea"/>
                </a:rPr>
                <a:t>事業　</a:t>
              </a:r>
              <a:r>
                <a:rPr lang="ja-JP" altLang="en-US" sz="800" b="1" dirty="0">
                  <a:solidFill>
                    <a:schemeClr val="tx1"/>
                  </a:solidFill>
                  <a:latin typeface="+mn-ea"/>
                </a:rPr>
                <a:t>　　</a:t>
              </a:r>
              <a:endParaRPr lang="en-US" altLang="ja-JP" sz="800" dirty="0">
                <a:solidFill>
                  <a:schemeClr val="tx1"/>
                </a:solidFill>
                <a:latin typeface="+mn-ea"/>
              </a:endParaRPr>
            </a:p>
          </p:txBody>
        </p:sp>
        <p:sp>
          <p:nvSpPr>
            <p:cNvPr id="72" name="二等辺三角形 71"/>
            <p:cNvSpPr/>
            <p:nvPr/>
          </p:nvSpPr>
          <p:spPr>
            <a:xfrm>
              <a:off x="2769361" y="8208186"/>
              <a:ext cx="8181089" cy="242705"/>
            </a:xfrm>
            <a:prstGeom prst="triangle">
              <a:avLst>
                <a:gd name="adj" fmla="val 4830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endParaRPr>
            </a:p>
          </p:txBody>
        </p:sp>
      </p:grpSp>
      <p:sp>
        <p:nvSpPr>
          <p:cNvPr id="73" name="正方形/長方形 72"/>
          <p:cNvSpPr/>
          <p:nvPr/>
        </p:nvSpPr>
        <p:spPr>
          <a:xfrm>
            <a:off x="2967334" y="5950046"/>
            <a:ext cx="3125147" cy="180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a:solidFill>
                  <a:schemeClr val="bg1"/>
                </a:solidFill>
              </a:rPr>
              <a:t>7.</a:t>
            </a:r>
            <a:r>
              <a:rPr lang="ja-JP" altLang="en-US" sz="1000" b="1" dirty="0">
                <a:solidFill>
                  <a:schemeClr val="bg1"/>
                </a:solidFill>
              </a:rPr>
              <a:t>オール大阪での取組</a:t>
            </a:r>
          </a:p>
        </p:txBody>
      </p:sp>
      <p:sp>
        <p:nvSpPr>
          <p:cNvPr id="75" name="正方形/長方形 74"/>
          <p:cNvSpPr/>
          <p:nvPr/>
        </p:nvSpPr>
        <p:spPr>
          <a:xfrm>
            <a:off x="3853868" y="913495"/>
            <a:ext cx="5019676" cy="246221"/>
          </a:xfrm>
          <a:prstGeom prst="rect">
            <a:avLst/>
          </a:prstGeom>
        </p:spPr>
        <p:txBody>
          <a:bodyPr wrap="square">
            <a:spAutoFit/>
          </a:bodyPr>
          <a:lstStyle/>
          <a:p>
            <a:pPr algn="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第二次子どもの貧困対策計画に掲げている</a:t>
            </a:r>
            <a:r>
              <a:rPr lang="en-US" altLang="ja-JP" sz="1000" dirty="0">
                <a:latin typeface="Meiryo UI" panose="020B0604030504040204" pitchFamily="50" charset="-128"/>
                <a:ea typeface="Meiryo UI" panose="020B0604030504040204" pitchFamily="50" charset="-128"/>
              </a:rPr>
              <a:t>119</a:t>
            </a:r>
            <a:r>
              <a:rPr lang="ja-JP" altLang="en-US" sz="1000" dirty="0">
                <a:latin typeface="Meiryo UI" panose="020B0604030504040204" pitchFamily="50" charset="-128"/>
                <a:ea typeface="Meiryo UI" panose="020B0604030504040204" pitchFamily="50" charset="-128"/>
              </a:rPr>
              <a:t>事業の予算総額</a:t>
            </a:r>
            <a:endParaRPr lang="en-US" altLang="ja-JP" sz="1000" dirty="0">
              <a:latin typeface="Meiryo UI" panose="020B0604030504040204" pitchFamily="50" charset="-128"/>
              <a:ea typeface="Meiryo UI" panose="020B0604030504040204" pitchFamily="50" charset="-128"/>
            </a:endParaRPr>
          </a:p>
        </p:txBody>
      </p:sp>
      <p:sp>
        <p:nvSpPr>
          <p:cNvPr id="3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206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43991085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1835759" cy="400110"/>
          </a:xfrm>
          <a:prstGeom prst="rect">
            <a:avLst/>
          </a:prstGeom>
          <a:noFill/>
        </p:spPr>
        <p:txBody>
          <a:bodyPr wrap="none" rtlCol="0">
            <a:spAutoFit/>
          </a:bodyPr>
          <a:lstStyle/>
          <a:p>
            <a:r>
              <a:rPr lang="en-US" altLang="ja-JP" sz="2000" dirty="0">
                <a:latin typeface="Meiryo UI" panose="020B0604030504040204" pitchFamily="50" charset="-128"/>
                <a:ea typeface="Meiryo UI" panose="020B0604030504040204" pitchFamily="50" charset="-128"/>
              </a:rPr>
              <a:t>5</a:t>
            </a:r>
            <a:r>
              <a:rPr lang="ja-JP" altLang="en-US" sz="2000" dirty="0">
                <a:latin typeface="Meiryo UI" panose="020B0604030504040204" pitchFamily="50" charset="-128"/>
                <a:ea typeface="Meiryo UI" panose="020B0604030504040204" pitchFamily="50" charset="-128"/>
              </a:rPr>
              <a:t>．改革の成果</a:t>
            </a:r>
            <a:endParaRPr kumimoji="1" lang="ja-JP" altLang="en-US" sz="2000" dirty="0">
              <a:latin typeface="Meiryo UI" panose="020B0604030504040204" pitchFamily="50" charset="-128"/>
              <a:ea typeface="Meiryo UI" panose="020B0604030504040204" pitchFamily="50" charset="-128"/>
            </a:endParaRPr>
          </a:p>
        </p:txBody>
      </p:sp>
      <p:sp>
        <p:nvSpPr>
          <p:cNvPr id="10" name="正方形/長方形 9"/>
          <p:cNvSpPr/>
          <p:nvPr/>
        </p:nvSpPr>
        <p:spPr>
          <a:xfrm>
            <a:off x="364712" y="832597"/>
            <a:ext cx="8779288"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子どもの貧困対策関連事業（大阪市）　</a:t>
            </a:r>
            <a:r>
              <a:rPr lang="en-US" altLang="ja-JP" sz="1400" b="1" dirty="0">
                <a:latin typeface="Meiryo UI" panose="020B0604030504040204" pitchFamily="50" charset="-128"/>
                <a:ea typeface="Meiryo UI" panose="020B0604030504040204" pitchFamily="50" charset="-128"/>
              </a:rPr>
              <a:t>2022</a:t>
            </a:r>
            <a:r>
              <a:rPr lang="ja-JP" altLang="en-US" sz="1400" b="1" dirty="0">
                <a:latin typeface="Meiryo UI" panose="020B0604030504040204" pitchFamily="50" charset="-128"/>
                <a:ea typeface="Meiryo UI" panose="020B0604030504040204" pitchFamily="50" charset="-128"/>
              </a:rPr>
              <a:t>年度予算額　</a:t>
            </a:r>
            <a:r>
              <a:rPr lang="en-US" altLang="ja-JP" sz="1400" b="1" dirty="0">
                <a:latin typeface="Meiryo UI" panose="020B0604030504040204" pitchFamily="50" charset="-128"/>
                <a:ea typeface="Meiryo UI" panose="020B0604030504040204" pitchFamily="50" charset="-128"/>
              </a:rPr>
              <a:t>13</a:t>
            </a:r>
            <a:r>
              <a:rPr lang="ja-JP" altLang="en-US" sz="1400" b="1" dirty="0">
                <a:latin typeface="Meiryo UI" panose="020B0604030504040204" pitchFamily="50" charset="-128"/>
                <a:ea typeface="Meiryo UI" panose="020B0604030504040204" pitchFamily="50" charset="-128"/>
              </a:rPr>
              <a:t>億</a:t>
            </a:r>
            <a:r>
              <a:rPr lang="en-US" altLang="ja-JP" sz="1400" b="1" dirty="0">
                <a:latin typeface="Meiryo UI" panose="020B0604030504040204" pitchFamily="50" charset="-128"/>
                <a:ea typeface="Meiryo UI" panose="020B0604030504040204" pitchFamily="50" charset="-128"/>
              </a:rPr>
              <a:t>1,100</a:t>
            </a:r>
            <a:r>
              <a:rPr lang="ja-JP" altLang="en-US" sz="1400" b="1" dirty="0">
                <a:latin typeface="Meiryo UI" panose="020B0604030504040204" pitchFamily="50" charset="-128"/>
                <a:ea typeface="Meiryo UI" panose="020B0604030504040204" pitchFamily="50" charset="-128"/>
              </a:rPr>
              <a:t>万円</a:t>
            </a:r>
            <a:endParaRPr lang="en-US" altLang="ja-JP" sz="1400" b="1" dirty="0">
              <a:latin typeface="Meiryo UI" panose="020B0604030504040204" pitchFamily="50" charset="-128"/>
              <a:ea typeface="Meiryo UI" panose="020B0604030504040204" pitchFamily="50" charset="-128"/>
            </a:endParaRPr>
          </a:p>
        </p:txBody>
      </p:sp>
      <p:sp>
        <p:nvSpPr>
          <p:cNvPr id="11" name="角丸四角形 10"/>
          <p:cNvSpPr/>
          <p:nvPr/>
        </p:nvSpPr>
        <p:spPr>
          <a:xfrm>
            <a:off x="3246783" y="303686"/>
            <a:ext cx="5626761"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lvl="0" algn="ctr">
              <a:defRPr/>
            </a:pPr>
            <a:r>
              <a:rPr lang="ja-JP" altLang="en-US" b="1" dirty="0">
                <a:latin typeface="Meiryo UI" panose="020B0604030504040204" pitchFamily="50" charset="-128"/>
                <a:ea typeface="Meiryo UI" panose="020B0604030504040204" pitchFamily="50" charset="-128"/>
              </a:rPr>
              <a:t>子どもの貧困対策（大阪市）</a:t>
            </a:r>
          </a:p>
        </p:txBody>
      </p:sp>
      <p:graphicFrame>
        <p:nvGraphicFramePr>
          <p:cNvPr id="2" name="表 1"/>
          <p:cNvGraphicFramePr>
            <a:graphicFrameLocks noGrp="1"/>
          </p:cNvGraphicFramePr>
          <p:nvPr/>
        </p:nvGraphicFramePr>
        <p:xfrm>
          <a:off x="377129" y="1261929"/>
          <a:ext cx="8605961" cy="4884450"/>
        </p:xfrm>
        <a:graphic>
          <a:graphicData uri="http://schemas.openxmlformats.org/drawingml/2006/table">
            <a:tbl>
              <a:tblPr/>
              <a:tblGrid>
                <a:gridCol w="1841863">
                  <a:extLst>
                    <a:ext uri="{9D8B030D-6E8A-4147-A177-3AD203B41FA5}">
                      <a16:colId xmlns:a16="http://schemas.microsoft.com/office/drawing/2014/main" val="20000"/>
                    </a:ext>
                  </a:extLst>
                </a:gridCol>
                <a:gridCol w="5461886">
                  <a:extLst>
                    <a:ext uri="{9D8B030D-6E8A-4147-A177-3AD203B41FA5}">
                      <a16:colId xmlns:a16="http://schemas.microsoft.com/office/drawing/2014/main" val="20001"/>
                    </a:ext>
                  </a:extLst>
                </a:gridCol>
                <a:gridCol w="1302212">
                  <a:extLst>
                    <a:ext uri="{9D8B030D-6E8A-4147-A177-3AD203B41FA5}">
                      <a16:colId xmlns:a16="http://schemas.microsoft.com/office/drawing/2014/main" val="20002"/>
                    </a:ext>
                  </a:extLst>
                </a:gridCol>
              </a:tblGrid>
              <a:tr h="363228">
                <a:tc gridSpan="2">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課題に対する主な取組</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kumimoji="1" lang="ja-JP" altLang="en-US"/>
                    </a:p>
                  </a:txBody>
                  <a:tcPr/>
                </a:tc>
                <a:tc>
                  <a:txBody>
                    <a:bodyPr/>
                    <a:lstStyle/>
                    <a:p>
                      <a:pPr algn="ct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2022</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年度</a:t>
                      </a:r>
                      <a:br>
                        <a:rPr lang="ja-JP" altLang="en-US" sz="110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予算額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000"/>
                  </a:ext>
                </a:extLst>
              </a:tr>
              <a:tr h="635559">
                <a:tc rowSpan="2">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学習習慣の定着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学習習慣の定着</a:t>
                      </a:r>
                      <a:br>
                        <a:rPr lang="ja-JP" altLang="en-US" sz="11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・小中学校において課外学習支援を実施</a:t>
                      </a:r>
                      <a:br>
                        <a:rPr lang="ja-JP" altLang="en-US" sz="11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・居場所への学習支援員を派遣を実施　　　　　　　など</a:t>
                      </a:r>
                      <a:endParaRPr lang="ja-JP" altLang="en-US" sz="1100" b="0" i="0" u="none" strike="noStrike" dirty="0">
                        <a:solidFill>
                          <a:srgbClr val="000000"/>
                        </a:solidFill>
                        <a:effectLst/>
                        <a:latin typeface="ＭＳ Ｐゴシック" panose="020B0600070205080204" pitchFamily="50" charset="-128"/>
                        <a:ea typeface="+mn-e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億</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4,516</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7690280"/>
                  </a:ext>
                </a:extLst>
              </a:tr>
              <a:tr h="617838">
                <a:tc vMerge="1">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不登校対策</a:t>
                      </a:r>
                      <a:br>
                        <a:rPr lang="ja-JP" altLang="en-US" sz="11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・継続的な登校に至らない又は不登校の児童生徒に対し学習支援や登校支援等を行う　など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8,695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8334549"/>
                  </a:ext>
                </a:extLst>
              </a:tr>
              <a:tr h="468521">
                <a:tc rowSpan="2">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居場所作り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こども支援ネットワーク</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1,836</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3310355"/>
                  </a:ext>
                </a:extLst>
              </a:tr>
              <a:tr h="555217">
                <a:tc vMerge="1">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居場所作り</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・こどもの居場所を開設する団体への開設補助やアドバイザー配置などの支援</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176</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9427281"/>
                  </a:ext>
                </a:extLst>
              </a:tr>
              <a:tr h="612995">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r>
                        <a:rPr kumimoji="1" lang="ja-JP" altLang="en-US" sz="1100" b="0" i="0" u="none" strike="noStrike" kern="1200" dirty="0">
                          <a:solidFill>
                            <a:srgbClr val="000000"/>
                          </a:solidFill>
                          <a:effectLst/>
                          <a:latin typeface="Meiryo UI" panose="020B0604030504040204" pitchFamily="50" charset="-128"/>
                          <a:ea typeface="Meiryo UI" panose="020B0604030504040204" pitchFamily="50" charset="-128"/>
                          <a:cs typeface="+mn-cs"/>
                        </a:rPr>
                        <a:t>複</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合的課題を横断的に</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解決する仕組みづくり、</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その他の顕著な課題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大阪市こどもサポートネットの構築</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億</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1,200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5212613"/>
                  </a:ext>
                </a:extLst>
              </a:tr>
              <a:tr h="420130">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高校中退者への支援等</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高校中退者への支援策</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436</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41405">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ひとり親世帯等への支援策</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ひとり親世帯の就業等による自立を促進するための支援</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・ひとり親家庭自立支援給付金事業</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・ひとり親家庭専門学校等受験対策事業</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億</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1,803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1379330"/>
                  </a:ext>
                </a:extLst>
              </a:tr>
              <a:tr h="469557">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６</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その他の顕著課題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その他、養育費の確保に対する支援　　など</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2,484</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2" name="正方形/長方形 11"/>
          <p:cNvSpPr/>
          <p:nvPr/>
        </p:nvSpPr>
        <p:spPr>
          <a:xfrm>
            <a:off x="377129" y="1020715"/>
            <a:ext cx="9000309" cy="307777"/>
          </a:xfrm>
          <a:prstGeom prst="rect">
            <a:avLst/>
          </a:prstGeom>
        </p:spPr>
        <p:txBody>
          <a:bodyPr wrap="square">
            <a:spAutoFit/>
          </a:bodyPr>
          <a:lstStyle/>
          <a:p>
            <a:endParaRPr lang="en-US" altLang="ja-JP" sz="1400" dirty="0">
              <a:latin typeface="Meiryo UI" panose="020B0604030504040204" pitchFamily="50" charset="-128"/>
              <a:ea typeface="Meiryo UI" panose="020B0604030504040204" pitchFamily="50" charset="-128"/>
            </a:endParaRPr>
          </a:p>
        </p:txBody>
      </p:sp>
      <p:sp>
        <p:nvSpPr>
          <p:cNvPr id="1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207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471799397"/>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189412" y="1316928"/>
          <a:ext cx="8765177" cy="5001650"/>
        </p:xfrm>
        <a:graphic>
          <a:graphicData uri="http://schemas.openxmlformats.org/drawingml/2006/table">
            <a:tbl>
              <a:tblPr/>
              <a:tblGrid>
                <a:gridCol w="2082049">
                  <a:extLst>
                    <a:ext uri="{9D8B030D-6E8A-4147-A177-3AD203B41FA5}">
                      <a16:colId xmlns:a16="http://schemas.microsoft.com/office/drawing/2014/main" val="2337765650"/>
                    </a:ext>
                  </a:extLst>
                </a:gridCol>
                <a:gridCol w="5616563">
                  <a:extLst>
                    <a:ext uri="{9D8B030D-6E8A-4147-A177-3AD203B41FA5}">
                      <a16:colId xmlns:a16="http://schemas.microsoft.com/office/drawing/2014/main" val="2181151413"/>
                    </a:ext>
                  </a:extLst>
                </a:gridCol>
                <a:gridCol w="1066565">
                  <a:extLst>
                    <a:ext uri="{9D8B030D-6E8A-4147-A177-3AD203B41FA5}">
                      <a16:colId xmlns:a16="http://schemas.microsoft.com/office/drawing/2014/main" val="3478138887"/>
                    </a:ext>
                  </a:extLst>
                </a:gridCol>
              </a:tblGrid>
              <a:tr h="290121">
                <a:tc>
                  <a:txBody>
                    <a:bodyPr/>
                    <a:lstStyle/>
                    <a:p>
                      <a:pPr algn="ctr" fontAlgn="ctr"/>
                      <a:r>
                        <a:rPr lang="ja-JP" altLang="en-US" sz="900" b="1" i="0" u="none" strike="noStrike" dirty="0">
                          <a:solidFill>
                            <a:schemeClr val="tx1"/>
                          </a:solidFill>
                          <a:effectLst/>
                          <a:latin typeface="Meiryo UI" panose="020B0604030504040204" pitchFamily="50" charset="-128"/>
                          <a:ea typeface="Meiryo UI" panose="020B0604030504040204" pitchFamily="50" charset="-128"/>
                        </a:rPr>
                        <a:t>事業名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900" b="1" i="0" u="none" strike="noStrike" dirty="0">
                          <a:solidFill>
                            <a:schemeClr val="tx1"/>
                          </a:solidFill>
                          <a:effectLst/>
                          <a:latin typeface="Meiryo UI" panose="020B0604030504040204" pitchFamily="50" charset="-128"/>
                          <a:ea typeface="Meiryo UI" panose="020B0604030504040204" pitchFamily="50" charset="-128"/>
                        </a:rPr>
                        <a:t>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altLang="ja-JP" sz="900" b="1" i="0" u="none" strike="noStrike" dirty="0">
                          <a:solidFill>
                            <a:schemeClr val="tx1"/>
                          </a:solidFill>
                          <a:effectLst/>
                          <a:latin typeface="Meiryo UI" panose="020B0604030504040204" pitchFamily="50" charset="-128"/>
                          <a:ea typeface="Meiryo UI" panose="020B0604030504040204" pitchFamily="50" charset="-128"/>
                        </a:rPr>
                        <a:t>2022</a:t>
                      </a:r>
                      <a:r>
                        <a:rPr lang="ja-JP" altLang="en-US" sz="900" b="1" i="0" u="none" strike="noStrike" dirty="0">
                          <a:solidFill>
                            <a:schemeClr val="tx1"/>
                          </a:solidFill>
                          <a:effectLst/>
                          <a:latin typeface="Meiryo UI" panose="020B0604030504040204" pitchFamily="50" charset="-128"/>
                          <a:ea typeface="Meiryo UI" panose="020B0604030504040204" pitchFamily="50" charset="-128"/>
                        </a:rPr>
                        <a:t>年度</a:t>
                      </a:r>
                      <a:br>
                        <a:rPr lang="ja-JP" altLang="en-US" sz="900" b="1" i="0" u="none" strike="noStrike" dirty="0">
                          <a:solidFill>
                            <a:schemeClr val="tx1"/>
                          </a:solidFill>
                          <a:effectLst/>
                          <a:latin typeface="Meiryo UI" panose="020B0604030504040204" pitchFamily="50" charset="-128"/>
                          <a:ea typeface="Meiryo UI" panose="020B0604030504040204" pitchFamily="50" charset="-128"/>
                        </a:rPr>
                      </a:br>
                      <a:r>
                        <a:rPr lang="ja-JP" altLang="en-US" sz="900" b="1" i="0" u="none" strike="noStrike" dirty="0">
                          <a:solidFill>
                            <a:schemeClr val="tx1"/>
                          </a:solidFill>
                          <a:effectLst/>
                          <a:latin typeface="Meiryo UI" panose="020B0604030504040204" pitchFamily="50" charset="-128"/>
                          <a:ea typeface="Meiryo UI" panose="020B0604030504040204" pitchFamily="50" charset="-128"/>
                        </a:rPr>
                        <a:t>予算額</a:t>
                      </a:r>
                      <a:endParaRPr lang="en-US" altLang="ja-JP"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937009227"/>
                  </a:ext>
                </a:extLst>
              </a:tr>
              <a:tr h="553445">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妊娠等に悩む人への相談窓口業務委託事業</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chemeClr val="tx1"/>
                          </a:solidFill>
                          <a:effectLst/>
                          <a:latin typeface="Meiryo UI" panose="020B0604030504040204" pitchFamily="50" charset="-128"/>
                          <a:ea typeface="Meiryo UI" panose="020B0604030504040204" pitchFamily="50" charset="-128"/>
                          <a:cs typeface="+mn-cs"/>
                        </a:rPr>
                        <a:t>大阪母子医療センターに委託し「望まない妊娠」等妊娠に悩む人向けに、インターネット</a:t>
                      </a:r>
                      <a:r>
                        <a:rPr kumimoji="1" lang="en-US" altLang="ja-JP" sz="1000" b="0" i="0" u="none" strike="noStrike" kern="1200" dirty="0">
                          <a:solidFill>
                            <a:schemeClr val="tx1"/>
                          </a:solidFill>
                          <a:effectLst/>
                          <a:latin typeface="Meiryo UI" panose="020B0604030504040204" pitchFamily="50" charset="-128"/>
                          <a:ea typeface="Meiryo UI" panose="020B0604030504040204" pitchFamily="50" charset="-128"/>
                          <a:cs typeface="+mn-cs"/>
                        </a:rPr>
                        <a:t>HP</a:t>
                      </a:r>
                      <a:r>
                        <a:rPr kumimoji="1" lang="ja-JP" altLang="en-US" sz="1000" b="0" i="0" u="none" strike="noStrike" kern="1200" dirty="0">
                          <a:solidFill>
                            <a:schemeClr val="tx1"/>
                          </a:solidFill>
                          <a:effectLst/>
                          <a:latin typeface="Meiryo UI" panose="020B0604030504040204" pitchFamily="50" charset="-128"/>
                          <a:ea typeface="Meiryo UI" panose="020B0604030504040204" pitchFamily="50" charset="-128"/>
                          <a:cs typeface="+mn-cs"/>
                        </a:rPr>
                        <a:t>「にんしん</a:t>
                      </a:r>
                      <a:r>
                        <a:rPr kumimoji="1" lang="en-US" altLang="ja-JP" sz="1000" b="0" i="0" u="none" strike="noStrike" kern="1200" dirty="0">
                          <a:solidFill>
                            <a:schemeClr val="tx1"/>
                          </a:solidFill>
                          <a:effectLst/>
                          <a:latin typeface="Meiryo UI" panose="020B0604030504040204" pitchFamily="50" charset="-128"/>
                          <a:ea typeface="Meiryo UI" panose="020B0604030504040204" pitchFamily="50" charset="-128"/>
                          <a:cs typeface="+mn-cs"/>
                        </a:rPr>
                        <a:t>SOS</a:t>
                      </a:r>
                      <a:r>
                        <a:rPr kumimoji="1" lang="ja-JP" altLang="en-US" sz="1000" b="0" i="0" u="none" strike="noStrike" kern="1200" dirty="0">
                          <a:solidFill>
                            <a:schemeClr val="tx1"/>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chemeClr val="tx1"/>
                          </a:solidFill>
                          <a:effectLst/>
                          <a:latin typeface="Meiryo UI" panose="020B0604030504040204" pitchFamily="50" charset="-128"/>
                          <a:ea typeface="Meiryo UI" panose="020B0604030504040204" pitchFamily="50" charset="-128"/>
                          <a:cs typeface="+mn-cs"/>
                        </a:rPr>
                        <a:t>を運営管理し、電話やメールによる相談窓口の効果的な事業活動を実施。</a:t>
                      </a:r>
                      <a:endParaRPr kumimoji="1" lang="ja-JP" altLang="ja-JP" sz="1000" b="0" i="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800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万円</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7636822"/>
                  </a:ext>
                </a:extLst>
              </a:tr>
              <a:tr h="483536">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児童虐待防止体制整備フォローアップ事業</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chemeClr val="tx1"/>
                          </a:solidFill>
                          <a:effectLst/>
                          <a:latin typeface="Meiryo UI" panose="020B0604030504040204" pitchFamily="50" charset="-128"/>
                          <a:ea typeface="Meiryo UI" panose="020B0604030504040204" pitchFamily="50" charset="-128"/>
                          <a:cs typeface="+mn-cs"/>
                        </a:rPr>
                        <a:t>救急告示医療機関の認定条件に「児童虐待に組織として対応するための院内体制整備」を要件化し、これにより整備できた院内体制を、各医療機関が点検・改善し、より実効性の高い児童虐待防止体制を地域医療全体で整備。</a:t>
                      </a:r>
                      <a:endParaRPr kumimoji="1" lang="ja-JP" altLang="ja-JP" sz="1000" b="0" i="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100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万円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1703958"/>
                  </a:ext>
                </a:extLst>
              </a:tr>
              <a:tr h="322357">
                <a:tc>
                  <a:txBody>
                    <a:bodyPr/>
                    <a:lstStyle/>
                    <a:p>
                      <a:pPr marL="0" algn="l" defTabSz="914400" rtl="0" eaLnBrk="1" fontAlgn="ctr" latinLnBrk="0" hangingPunct="1"/>
                      <a:r>
                        <a:rPr kumimoji="1" lang="ja-JP" altLang="en-US" sz="1000" b="0" i="0" u="none" strike="noStrike" kern="1200" dirty="0">
                          <a:solidFill>
                            <a:schemeClr val="tx1"/>
                          </a:solidFill>
                          <a:effectLst/>
                          <a:latin typeface="Meiryo UI" panose="020B0604030504040204" pitchFamily="50" charset="-128"/>
                          <a:ea typeface="Meiryo UI" panose="020B0604030504040204" pitchFamily="50" charset="-128"/>
                          <a:cs typeface="+mn-cs"/>
                        </a:rPr>
                        <a:t>障がい・難病児療育支援体制整備事業</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chemeClr val="tx1"/>
                          </a:solidFill>
                          <a:effectLst/>
                          <a:latin typeface="Meiryo UI" panose="020B0604030504040204" pitchFamily="50" charset="-128"/>
                          <a:ea typeface="Meiryo UI" panose="020B0604030504040204" pitchFamily="50" charset="-128"/>
                          <a:cs typeface="+mn-cs"/>
                        </a:rPr>
                        <a:t>障がい・難病児を持つ保護者に対し、育児不安の解消のための指導を実施することにより、児童虐待等を予防。</a:t>
                      </a:r>
                      <a:endParaRPr kumimoji="1" lang="ja-JP" altLang="ja-JP" sz="1000" b="0" i="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1,000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万円</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3605065"/>
                  </a:ext>
                </a:extLst>
              </a:tr>
              <a:tr h="423256">
                <a:tc>
                  <a:txBody>
                    <a:bodyPr/>
                    <a:lstStyle/>
                    <a:p>
                      <a:pPr algn="l" fontAlgn="ctr"/>
                      <a:r>
                        <a:rPr lang="zh-TW" altLang="en-US" sz="1000" b="0" i="0" u="none" strike="noStrike" dirty="0">
                          <a:solidFill>
                            <a:schemeClr val="tx1"/>
                          </a:solidFill>
                          <a:effectLst/>
                          <a:latin typeface="Meiryo UI" panose="020B0604030504040204" pitchFamily="50" charset="-128"/>
                          <a:ea typeface="Meiryo UI" panose="020B0604030504040204" pitchFamily="50" charset="-128"/>
                        </a:rPr>
                        <a:t>母子保健関係事業</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lvl="0" indent="0" algn="l" defTabSz="914400" rtl="0" eaLnBrk="1" fontAlgn="ctr" latinLnBrk="0" hangingPunct="1">
                        <a:spcAft>
                          <a:spcPts val="0"/>
                        </a:spcAft>
                        <a:buFont typeface="Wingdings" panose="05000000000000000000" pitchFamily="2" charset="2"/>
                        <a:buNone/>
                      </a:pPr>
                      <a:r>
                        <a:rPr kumimoji="1" lang="ja-JP" altLang="en-US" sz="1000" b="0" i="0" u="none" strike="noStrike" kern="1200" dirty="0">
                          <a:solidFill>
                            <a:schemeClr val="tx1"/>
                          </a:solidFill>
                          <a:effectLst/>
                          <a:latin typeface="Meiryo UI" panose="020B0604030504040204" pitchFamily="50" charset="-128"/>
                          <a:ea typeface="Meiryo UI" panose="020B0604030504040204" pitchFamily="50" charset="-128"/>
                          <a:cs typeface="+mn-cs"/>
                        </a:rPr>
                        <a:t>児童虐待防止に向けた研修や未受診飛び込み出産実態調査の取組を行うとともに、ＨＴＬＶ－１母子	　</a:t>
                      </a:r>
                    </a:p>
                    <a:p>
                      <a:pPr marL="0" lvl="0" indent="0" algn="l" defTabSz="914400" rtl="0" eaLnBrk="1" fontAlgn="ctr" latinLnBrk="0" hangingPunct="1">
                        <a:spcAft>
                          <a:spcPts val="0"/>
                        </a:spcAft>
                        <a:buFont typeface="Wingdings" panose="05000000000000000000" pitchFamily="2" charset="2"/>
                        <a:buNone/>
                      </a:pPr>
                      <a:r>
                        <a:rPr kumimoji="1" lang="ja-JP" altLang="en-US" sz="1000" b="0" i="0" u="none" strike="noStrike" kern="1200" dirty="0">
                          <a:solidFill>
                            <a:schemeClr val="tx1"/>
                          </a:solidFill>
                          <a:effectLst/>
                          <a:latin typeface="Meiryo UI" panose="020B0604030504040204" pitchFamily="50" charset="-128"/>
                          <a:ea typeface="Meiryo UI" panose="020B0604030504040204" pitchFamily="50" charset="-128"/>
                          <a:cs typeface="+mn-cs"/>
                        </a:rPr>
                        <a:t>　感染対策、母子保健コーディネーター等の研修を実施。</a:t>
                      </a:r>
                      <a:endParaRPr kumimoji="1" lang="ja-JP" altLang="ja-JP" sz="1000" b="0" i="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万円</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3792493"/>
                  </a:ext>
                </a:extLst>
              </a:tr>
              <a:tr h="322357">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乳幼児家庭全戸訪問事業（こんにちは赤ちゃん）</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b="0" i="0" u="none" strike="noStrike" kern="1200" dirty="0">
                          <a:solidFill>
                            <a:schemeClr val="tx1"/>
                          </a:solidFill>
                          <a:effectLst/>
                          <a:latin typeface="Meiryo UI" panose="020B0604030504040204" pitchFamily="50" charset="-128"/>
                          <a:ea typeface="Meiryo UI" panose="020B0604030504040204" pitchFamily="50" charset="-128"/>
                          <a:cs typeface="+mn-cs"/>
                        </a:rPr>
                        <a:t>乳児のいる全ての家庭を訪問し、地域の中で子供が健やかに育成できる環境を整備し、児童虐待の発生を予防。</a:t>
                      </a:r>
                      <a:endParaRPr kumimoji="1" lang="ja-JP" altLang="ja-JP" sz="1000" b="0" i="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8,400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万円</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5158424"/>
                  </a:ext>
                </a:extLst>
              </a:tr>
              <a:tr h="439597">
                <a:tc>
                  <a:txBody>
                    <a:bodyPr/>
                    <a:lstStyle/>
                    <a:p>
                      <a:pPr marL="0" algn="l" defTabSz="914400" rtl="0" eaLnBrk="1" fontAlgn="ctr" latinLnBrk="0" hangingPunct="1"/>
                      <a:r>
                        <a:rPr kumimoji="1" lang="ja-JP" altLang="en-US" sz="1000" b="0" i="0" u="none" strike="noStrike" kern="1200" dirty="0">
                          <a:solidFill>
                            <a:schemeClr val="tx1"/>
                          </a:solidFill>
                          <a:effectLst/>
                          <a:latin typeface="Meiryo UI" panose="020B0604030504040204" pitchFamily="50" charset="-128"/>
                          <a:ea typeface="Meiryo UI" panose="020B0604030504040204" pitchFamily="50" charset="-128"/>
                          <a:cs typeface="+mn-cs"/>
                        </a:rPr>
                        <a:t>いじめ虐待等対応支援体制構築事業費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chemeClr val="tx1"/>
                          </a:solidFill>
                          <a:effectLst/>
                          <a:latin typeface="Meiryo UI" panose="020B0604030504040204" pitchFamily="50" charset="-128"/>
                          <a:ea typeface="Meiryo UI" panose="020B0604030504040204" pitchFamily="50" charset="-128"/>
                          <a:cs typeface="+mn-cs"/>
                        </a:rPr>
                        <a:t>学校におけるいじめ重大事態や児童虐待等の深刻な事案への迅速かつ適切な対応及びその未然防止に向けた市町村の支援体制を構築。</a:t>
                      </a:r>
                      <a:endParaRPr kumimoji="1" lang="ja-JP" altLang="ja-JP" sz="1000" b="0" i="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億</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3,000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万円</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0304133"/>
                  </a:ext>
                </a:extLst>
              </a:tr>
              <a:tr h="544550">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子ども家庭センター運営費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chemeClr val="tx1"/>
                          </a:solidFill>
                          <a:effectLst/>
                          <a:latin typeface="Meiryo UI" panose="020B0604030504040204" pitchFamily="50" charset="-128"/>
                          <a:ea typeface="Meiryo UI" panose="020B0604030504040204" pitchFamily="50" charset="-128"/>
                          <a:cs typeface="+mn-cs"/>
                        </a:rPr>
                        <a:t>「児童福祉法」、「児童虐待防止法」に基づき、児童に関する様々な問題について、家庭や学校などからの相</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chemeClr val="tx1"/>
                          </a:solidFill>
                          <a:effectLst/>
                          <a:latin typeface="Meiryo UI" panose="020B0604030504040204" pitchFamily="50" charset="-128"/>
                          <a:ea typeface="Meiryo UI" panose="020B0604030504040204" pitchFamily="50" charset="-128"/>
                          <a:cs typeface="+mn-cs"/>
                        </a:rPr>
                        <a:t>談・通告に応じるための子ども家庭センターの運営。</a:t>
                      </a:r>
                      <a:endParaRPr kumimoji="1" lang="ja-JP" altLang="ja-JP" sz="1000" b="0" i="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億</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8,200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万円</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0428268"/>
                  </a:ext>
                </a:extLst>
              </a:tr>
              <a:tr h="360424">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児童家庭支援センター事業費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chemeClr val="tx1"/>
                          </a:solidFill>
                          <a:effectLst/>
                          <a:latin typeface="Meiryo UI" panose="020B0604030504040204" pitchFamily="50" charset="-128"/>
                          <a:ea typeface="Meiryo UI" panose="020B0604030504040204" pitchFamily="50" charset="-128"/>
                          <a:cs typeface="+mn-cs"/>
                        </a:rPr>
                        <a:t>児童家庭支援センターにおいて、地域の児童の福祉に関する各般の問題につき、児童に関する家庭その他からの相談のうち、専門的な知識及び技術を必要とするものに応じ、必要な助言を行う。</a:t>
                      </a:r>
                      <a:endParaRPr kumimoji="1" lang="ja-JP" altLang="ja-JP" sz="1000" b="0" i="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1,100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万円</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1107586"/>
                  </a:ext>
                </a:extLst>
              </a:tr>
              <a:tr h="511116">
                <a:tc>
                  <a:txBody>
                    <a:bodyPr/>
                    <a:lstStyle/>
                    <a:p>
                      <a:pPr algn="l" fontAlgn="ctr"/>
                      <a:r>
                        <a:rPr lang="zh-TW" altLang="en-US" sz="1000" b="0" i="0" u="none" strike="noStrike" dirty="0">
                          <a:solidFill>
                            <a:schemeClr val="tx1"/>
                          </a:solidFill>
                          <a:effectLst/>
                          <a:latin typeface="Meiryo UI" panose="020B0604030504040204" pitchFamily="50" charset="-128"/>
                          <a:ea typeface="Meiryo UI" panose="020B0604030504040204" pitchFamily="50" charset="-128"/>
                        </a:rPr>
                        <a:t>児童虐待対応体制強化事業</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kumimoji="1" lang="ja-JP" altLang="en-US" sz="1000" b="0" i="0" u="none" strike="noStrike" kern="1200" dirty="0">
                          <a:solidFill>
                            <a:schemeClr val="tx1"/>
                          </a:solidFill>
                          <a:effectLst/>
                          <a:latin typeface="Meiryo UI" panose="020B0604030504040204" pitchFamily="50" charset="-128"/>
                          <a:ea typeface="Meiryo UI" panose="020B0604030504040204" pitchFamily="50" charset="-128"/>
                          <a:cs typeface="+mn-cs"/>
                        </a:rPr>
                        <a:t>児童虐待通告を受けた後に行う児童の安全確認を適切かつ円滑に行うため、警察官</a:t>
                      </a:r>
                      <a:r>
                        <a:rPr kumimoji="1" lang="en-US" altLang="ja-JP" sz="1000" b="0" i="0" u="none" strike="noStrike" kern="1200" dirty="0">
                          <a:solidFill>
                            <a:schemeClr val="tx1"/>
                          </a:solidFill>
                          <a:effectLst/>
                          <a:latin typeface="Meiryo UI" panose="020B0604030504040204" pitchFamily="50" charset="-128"/>
                          <a:ea typeface="Meiryo UI" panose="020B0604030504040204" pitchFamily="50" charset="-128"/>
                          <a:cs typeface="+mn-cs"/>
                        </a:rPr>
                        <a:t>OB</a:t>
                      </a:r>
                      <a:r>
                        <a:rPr kumimoji="1" lang="ja-JP" altLang="en-US" sz="1000" b="0" i="0" u="none" strike="noStrike" kern="1200" dirty="0">
                          <a:solidFill>
                            <a:schemeClr val="tx1"/>
                          </a:solidFill>
                          <a:effectLst/>
                          <a:latin typeface="Meiryo UI" panose="020B0604030504040204" pitchFamily="50" charset="-128"/>
                          <a:ea typeface="Meiryo UI" panose="020B0604030504040204" pitchFamily="50" charset="-128"/>
                          <a:cs typeface="+mn-cs"/>
                        </a:rPr>
                        <a:t>を子ども家庭センターに配置。</a:t>
                      </a:r>
                      <a:endParaRPr kumimoji="1" lang="en-US" altLang="ja-JP" sz="1000" b="0" i="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6,600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万円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4512507"/>
                  </a:ext>
                </a:extLst>
              </a:tr>
              <a:tr h="428534">
                <a:tc>
                  <a:txBody>
                    <a:bodyPr/>
                    <a:lstStyle/>
                    <a:p>
                      <a:pPr marL="0" algn="l" defTabSz="914400" rtl="0" eaLnBrk="1" fontAlgn="ctr" latinLnBrk="0" hangingPunct="1"/>
                      <a:r>
                        <a:rPr kumimoji="1" lang="ja-JP" altLang="en-US" sz="1000" b="0" i="0" u="none" strike="noStrike" kern="1200" dirty="0">
                          <a:solidFill>
                            <a:schemeClr val="tx1"/>
                          </a:solidFill>
                          <a:effectLst/>
                          <a:latin typeface="Meiryo UI" panose="020B0604030504040204" pitchFamily="50" charset="-128"/>
                          <a:ea typeface="Meiryo UI" panose="020B0604030504040204" pitchFamily="50" charset="-128"/>
                          <a:cs typeface="+mn-cs"/>
                        </a:rPr>
                        <a:t>児童虐待対策費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lvl="0" algn="l" defTabSz="914400" rtl="0" eaLnBrk="1" fontAlgn="ctr" latinLnBrk="0" hangingPunct="1"/>
                      <a:r>
                        <a:rPr kumimoji="1" lang="ja-JP" altLang="en-US" sz="1000" b="0" i="0" u="none" strike="noStrike" kern="1200" dirty="0">
                          <a:solidFill>
                            <a:schemeClr val="tx1"/>
                          </a:solidFill>
                          <a:effectLst/>
                          <a:latin typeface="Meiryo UI" panose="020B0604030504040204" pitchFamily="50" charset="-128"/>
                          <a:ea typeface="Meiryo UI" panose="020B0604030504040204" pitchFamily="50" charset="-128"/>
                          <a:cs typeface="+mn-cs"/>
                        </a:rPr>
                        <a:t>広報啓発、関係機関との連携、緊急対応体制の整備等を行うことにより、増加、深刻化する児童虐待問題に適切に対応。</a:t>
                      </a:r>
                      <a:endParaRPr kumimoji="1" lang="ja-JP" altLang="ja-JP" sz="1000" b="0" i="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4</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億</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1,500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万円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6809355"/>
                  </a:ext>
                </a:extLst>
              </a:tr>
              <a:tr h="322357">
                <a:tc>
                  <a:txBody>
                    <a:bodyPr/>
                    <a:lstStyle/>
                    <a:p>
                      <a:pPr algn="l" fontAlgn="ctr"/>
                      <a:r>
                        <a:rPr lang="zh-TW" altLang="en-US" sz="1000" b="0" i="0" u="none" strike="noStrike" dirty="0">
                          <a:solidFill>
                            <a:schemeClr val="tx1"/>
                          </a:solidFill>
                          <a:effectLst/>
                          <a:latin typeface="Meiryo UI" panose="020B0604030504040204" pitchFamily="50" charset="-128"/>
                          <a:ea typeface="Meiryo UI" panose="020B0604030504040204" pitchFamily="50" charset="-128"/>
                        </a:rPr>
                        <a:t>児童福祉施設整備費補助金</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chemeClr val="tx1"/>
                          </a:solidFill>
                          <a:effectLst/>
                          <a:latin typeface="Meiryo UI" panose="020B0604030504040204" pitchFamily="50" charset="-128"/>
                          <a:ea typeface="Meiryo UI" panose="020B0604030504040204" pitchFamily="50" charset="-128"/>
                          <a:cs typeface="+mn-cs"/>
                        </a:rPr>
                        <a:t>老朽化、狭隘化している児童養護施設等を計画的に建替え整備することにより、入所児童の権利擁護の推進や適切な処遇の確保を図る。</a:t>
                      </a:r>
                      <a:endParaRPr kumimoji="1" lang="ja-JP" altLang="ja-JP" sz="1000" b="0" i="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5</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億</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5,500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万円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515469"/>
                  </a:ext>
                </a:extLst>
              </a:tr>
            </a:tbl>
          </a:graphicData>
        </a:graphic>
      </p:graphicFrame>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18" name="角丸四角形 17"/>
          <p:cNvSpPr/>
          <p:nvPr/>
        </p:nvSpPr>
        <p:spPr>
          <a:xfrm>
            <a:off x="3246783" y="303686"/>
            <a:ext cx="5626761"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latin typeface="Meiryo UI" panose="020B0604030504040204" pitchFamily="50" charset="-128"/>
                <a:ea typeface="Meiryo UI" panose="020B0604030504040204" pitchFamily="50" charset="-128"/>
              </a:rPr>
              <a:t>児童虐待対策（大阪府）</a:t>
            </a: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99523" y="231819"/>
            <a:ext cx="193354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５．改革の成果</a:t>
            </a:r>
          </a:p>
        </p:txBody>
      </p:sp>
      <p:sp>
        <p:nvSpPr>
          <p:cNvPr id="29" name="角丸四角形 28"/>
          <p:cNvSpPr/>
          <p:nvPr/>
        </p:nvSpPr>
        <p:spPr>
          <a:xfrm>
            <a:off x="270456" y="950312"/>
            <a:ext cx="7146343" cy="3288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rPr>
              <a:t>〇　児童虐待対策関連事業（大阪府）（</a:t>
            </a:r>
            <a:r>
              <a:rPr lang="en-US" altLang="ja-JP" sz="1400" b="1" dirty="0">
                <a:solidFill>
                  <a:schemeClr val="tx1"/>
                </a:solidFill>
                <a:latin typeface="Meiryo UI" panose="020B0604030504040204" pitchFamily="50" charset="-128"/>
                <a:ea typeface="Meiryo UI" panose="020B0604030504040204" pitchFamily="50" charset="-128"/>
              </a:rPr>
              <a:t>2022</a:t>
            </a:r>
            <a:r>
              <a:rPr lang="ja-JP" altLang="en-US" sz="1400" b="1" dirty="0">
                <a:solidFill>
                  <a:schemeClr val="tx1"/>
                </a:solidFill>
                <a:latin typeface="Meiryo UI" panose="020B0604030504040204" pitchFamily="50" charset="-128"/>
                <a:ea typeface="Meiryo UI" panose="020B0604030504040204" pitchFamily="50" charset="-128"/>
              </a:rPr>
              <a:t>年度予算額：</a:t>
            </a:r>
            <a:r>
              <a:rPr lang="en-US" altLang="ja-JP" sz="1400" b="1" dirty="0">
                <a:solidFill>
                  <a:schemeClr val="tx1"/>
                </a:solidFill>
                <a:latin typeface="Meiryo UI" panose="020B0604030504040204" pitchFamily="50" charset="-128"/>
                <a:ea typeface="Meiryo UI" panose="020B0604030504040204" pitchFamily="50" charset="-128"/>
              </a:rPr>
              <a:t>18</a:t>
            </a:r>
            <a:r>
              <a:rPr lang="ja-JP" altLang="en-US" sz="1400" b="1" dirty="0">
                <a:solidFill>
                  <a:schemeClr val="tx1"/>
                </a:solidFill>
                <a:latin typeface="Meiryo UI" panose="020B0604030504040204" pitchFamily="50" charset="-128"/>
                <a:ea typeface="Meiryo UI" panose="020B0604030504040204" pitchFamily="50" charset="-128"/>
              </a:rPr>
              <a:t>億</a:t>
            </a:r>
            <a:r>
              <a:rPr lang="en-US" altLang="ja-JP" sz="1400" b="1" dirty="0">
                <a:solidFill>
                  <a:schemeClr val="tx1"/>
                </a:solidFill>
                <a:latin typeface="Meiryo UI" panose="020B0604030504040204" pitchFamily="50" charset="-128"/>
                <a:ea typeface="Meiryo UI" panose="020B0604030504040204" pitchFamily="50" charset="-128"/>
              </a:rPr>
              <a:t>6,400</a:t>
            </a:r>
            <a:r>
              <a:rPr lang="ja-JP" altLang="en-US" sz="1400" b="1" dirty="0">
                <a:solidFill>
                  <a:schemeClr val="tx1"/>
                </a:solidFill>
                <a:latin typeface="Meiryo UI" panose="020B0604030504040204" pitchFamily="50" charset="-128"/>
                <a:ea typeface="Meiryo UI" panose="020B0604030504040204" pitchFamily="50" charset="-128"/>
              </a:rPr>
              <a:t>万円　）</a:t>
            </a:r>
          </a:p>
        </p:txBody>
      </p:sp>
      <p:sp>
        <p:nvSpPr>
          <p:cNvPr id="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208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144776904"/>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p:cNvGraphicFramePr>
            <a:graphicFrameLocks noGrp="1"/>
          </p:cNvGraphicFramePr>
          <p:nvPr/>
        </p:nvGraphicFramePr>
        <p:xfrm>
          <a:off x="222069" y="1507524"/>
          <a:ext cx="8765177" cy="5221985"/>
        </p:xfrm>
        <a:graphic>
          <a:graphicData uri="http://schemas.openxmlformats.org/drawingml/2006/table">
            <a:tbl>
              <a:tblPr/>
              <a:tblGrid>
                <a:gridCol w="2082049">
                  <a:extLst>
                    <a:ext uri="{9D8B030D-6E8A-4147-A177-3AD203B41FA5}">
                      <a16:colId xmlns:a16="http://schemas.microsoft.com/office/drawing/2014/main" val="20001"/>
                    </a:ext>
                  </a:extLst>
                </a:gridCol>
                <a:gridCol w="5616563">
                  <a:extLst>
                    <a:ext uri="{9D8B030D-6E8A-4147-A177-3AD203B41FA5}">
                      <a16:colId xmlns:a16="http://schemas.microsoft.com/office/drawing/2014/main" val="20003"/>
                    </a:ext>
                  </a:extLst>
                </a:gridCol>
                <a:gridCol w="1066565">
                  <a:extLst>
                    <a:ext uri="{9D8B030D-6E8A-4147-A177-3AD203B41FA5}">
                      <a16:colId xmlns:a16="http://schemas.microsoft.com/office/drawing/2014/main" val="20004"/>
                    </a:ext>
                  </a:extLst>
                </a:gridCol>
              </a:tblGrid>
              <a:tr h="272825">
                <a:tc>
                  <a:txBody>
                    <a:bodyPr/>
                    <a:lstStyle/>
                    <a:p>
                      <a:pPr algn="ctr"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事業名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2022</a:t>
                      </a: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年度</a:t>
                      </a:r>
                      <a:br>
                        <a:rPr lang="ja-JP" altLang="en-US" sz="900" b="1"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予算額</a:t>
                      </a:r>
                      <a:endParaRPr lang="en-US" altLang="ja-JP" sz="9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000"/>
                  </a:ext>
                </a:extLst>
              </a:tr>
              <a:tr h="682185">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産後ケア事業</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Meiryo UI" panose="020B0604030504040204" pitchFamily="50" charset="-128"/>
                          <a:ea typeface="Meiryo UI" panose="020B0604030504040204" pitchFamily="50" charset="-128"/>
                          <a:cs typeface="+mn-cs"/>
                        </a:rPr>
                        <a:t>　</a:t>
                      </a:r>
                      <a:r>
                        <a:rPr kumimoji="1" lang="ja-JP" altLang="ja-JP" sz="1000" b="0" i="0" u="none" strike="noStrike" kern="1200" dirty="0">
                          <a:solidFill>
                            <a:srgbClr val="000000"/>
                          </a:solidFill>
                          <a:effectLst/>
                          <a:latin typeface="Meiryo UI" panose="020B0604030504040204" pitchFamily="50" charset="-128"/>
                          <a:ea typeface="Meiryo UI" panose="020B0604030504040204" pitchFamily="50" charset="-128"/>
                          <a:cs typeface="+mn-cs"/>
                        </a:rPr>
                        <a:t>母子保健法の一部改正において産後ケア事業が位置づけられ、出産後１年を通じてメンタルヘルス 支援が重要であり、母親の孤立を防ぎ、生活する地域で支援することがひいては虐待の未然防止となることから、産後のメンタルヘルス不調による不安を解消するため、ショートステイ及びデイケアの対象期間を生後１か月未満から１歳未満まで拡充するとともに、新たに生後４か月以降１歳未満を対象にアウトリーチの支援を実施</a:t>
                      </a:r>
                      <a:r>
                        <a:rPr kumimoji="1" lang="ja-JP" altLang="en-US" sz="1000" b="0" i="0" u="none" strike="noStrike" kern="1200" dirty="0">
                          <a:solidFill>
                            <a:srgbClr val="000000"/>
                          </a:solidFill>
                          <a:effectLst/>
                          <a:latin typeface="Meiryo UI" panose="020B0604030504040204" pitchFamily="50" charset="-128"/>
                          <a:ea typeface="Meiryo UI" panose="020B0604030504040204" pitchFamily="50" charset="-128"/>
                          <a:cs typeface="+mn-cs"/>
                        </a:rPr>
                        <a:t>。</a:t>
                      </a:r>
                      <a:endParaRPr kumimoji="1" lang="ja-JP" altLang="ja-JP" sz="10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億</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9200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万円</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6085">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産前・産後母子支援事業</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Meiryo UI" panose="020B0604030504040204" pitchFamily="50" charset="-128"/>
                          <a:ea typeface="Meiryo UI" panose="020B0604030504040204" pitchFamily="50" charset="-128"/>
                          <a:cs typeface="+mn-cs"/>
                        </a:rPr>
                        <a:t>　</a:t>
                      </a:r>
                      <a:r>
                        <a:rPr kumimoji="1" lang="ja-JP" altLang="ja-JP" sz="1000" b="0" i="0" u="none" strike="noStrike" kern="1200" dirty="0">
                          <a:solidFill>
                            <a:srgbClr val="000000"/>
                          </a:solidFill>
                          <a:effectLst/>
                          <a:latin typeface="Meiryo UI" panose="020B0604030504040204" pitchFamily="50" charset="-128"/>
                          <a:ea typeface="Meiryo UI" panose="020B0604030504040204" pitchFamily="50" charset="-128"/>
                          <a:cs typeface="+mn-cs"/>
                        </a:rPr>
                        <a:t>日齢０日児問題への対応として、支援コーディネーターを配置した施設において相談窓口を開設し、予期せぬ妊娠に悩む妊婦等の相談に応じ、関係機関と連携して必要な支援を実施</a:t>
                      </a:r>
                      <a:r>
                        <a:rPr kumimoji="1" lang="ja-JP" altLang="en-US" sz="1000" b="0" i="0" u="none" strike="noStrike" kern="1200" dirty="0">
                          <a:solidFill>
                            <a:srgbClr val="000000"/>
                          </a:solidFill>
                          <a:effectLst/>
                          <a:latin typeface="Meiryo UI" panose="020B0604030504040204" pitchFamily="50" charset="-128"/>
                          <a:ea typeface="Meiryo UI" panose="020B0604030504040204" pitchFamily="50" charset="-128"/>
                          <a:cs typeface="+mn-cs"/>
                        </a:rPr>
                        <a:t>。</a:t>
                      </a:r>
                      <a:endParaRPr kumimoji="1" lang="ja-JP" altLang="ja-JP" sz="10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1800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8764">
                <a:tc>
                  <a:txBody>
                    <a:bodyPr/>
                    <a:lstStyle/>
                    <a:p>
                      <a:pPr marL="0" algn="l" defTabSz="914400" rtl="0" eaLnBrk="1" fontAlgn="ctr" latinLnBrk="0" hangingPunct="1"/>
                      <a:r>
                        <a:rPr kumimoji="1" lang="ja-JP" altLang="en-US" sz="1000" b="0" i="0" u="none" strike="noStrike" kern="1200" dirty="0">
                          <a:solidFill>
                            <a:srgbClr val="000000"/>
                          </a:solidFill>
                          <a:effectLst/>
                          <a:latin typeface="Meiryo UI" panose="020B0604030504040204" pitchFamily="50" charset="-128"/>
                          <a:ea typeface="Meiryo UI" panose="020B0604030504040204" pitchFamily="50" charset="-128"/>
                          <a:cs typeface="+mn-cs"/>
                        </a:rPr>
                        <a:t>赤ちゃん気持ち質問事業</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Meiryo UI" panose="020B0604030504040204" pitchFamily="50" charset="-128"/>
                          <a:ea typeface="Meiryo UI" panose="020B0604030504040204" pitchFamily="50" charset="-128"/>
                          <a:cs typeface="+mn-cs"/>
                        </a:rPr>
                        <a:t>　</a:t>
                      </a:r>
                      <a:r>
                        <a:rPr kumimoji="1" lang="ja-JP" altLang="ja-JP" sz="1000" b="0" i="0" u="none" strike="noStrike" kern="1200" dirty="0">
                          <a:solidFill>
                            <a:srgbClr val="000000"/>
                          </a:solidFill>
                          <a:effectLst/>
                          <a:latin typeface="Meiryo UI" panose="020B0604030504040204" pitchFamily="50" charset="-128"/>
                          <a:ea typeface="Meiryo UI" panose="020B0604030504040204" pitchFamily="50" charset="-128"/>
                          <a:cs typeface="+mn-cs"/>
                        </a:rPr>
                        <a:t>出産後早期に母親の赤ちゃんへの愛着に着目したメンタルヘルスを客観的に把握・評価し、必要に応じて支援</a:t>
                      </a:r>
                      <a:r>
                        <a:rPr kumimoji="1" lang="ja-JP" altLang="en-US" sz="1000" b="0" i="0" u="none" strike="noStrike" kern="1200" dirty="0">
                          <a:solidFill>
                            <a:srgbClr val="000000"/>
                          </a:solidFill>
                          <a:effectLst/>
                          <a:latin typeface="Meiryo UI" panose="020B0604030504040204" pitchFamily="50" charset="-128"/>
                          <a:ea typeface="Meiryo UI" panose="020B0604030504040204" pitchFamily="50" charset="-128"/>
                          <a:cs typeface="+mn-cs"/>
                        </a:rPr>
                        <a:t>。</a:t>
                      </a:r>
                      <a:endParaRPr kumimoji="1" lang="ja-JP" altLang="ja-JP" sz="10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万円</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0203">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養子縁組民間あっせん機関育成事業</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lvl="0" indent="0" algn="l" defTabSz="914400" rtl="0" eaLnBrk="1" fontAlgn="ctr" latinLnBrk="0" hangingPunct="1">
                        <a:spcAft>
                          <a:spcPts val="0"/>
                        </a:spcAft>
                        <a:buFont typeface="Wingdings" panose="05000000000000000000" pitchFamily="2" charset="2"/>
                        <a:buNone/>
                      </a:pPr>
                      <a:r>
                        <a:rPr kumimoji="1" lang="ja-JP" altLang="en-US" sz="1000" b="0" i="0" u="none" strike="noStrike" kern="1200" dirty="0">
                          <a:solidFill>
                            <a:srgbClr val="000000"/>
                          </a:solidFill>
                          <a:effectLst/>
                          <a:latin typeface="Meiryo UI" panose="020B0604030504040204" pitchFamily="50" charset="-128"/>
                          <a:ea typeface="Meiryo UI" panose="020B0604030504040204" pitchFamily="50" charset="-128"/>
                          <a:cs typeface="+mn-cs"/>
                        </a:rPr>
                        <a:t>　</a:t>
                      </a:r>
                      <a:r>
                        <a:rPr kumimoji="1" lang="ja-JP" altLang="ja-JP" sz="1000" b="0" i="0" u="none" strike="noStrike" kern="1200" dirty="0">
                          <a:solidFill>
                            <a:srgbClr val="000000"/>
                          </a:solidFill>
                          <a:effectLst/>
                          <a:latin typeface="Meiryo UI" panose="020B0604030504040204" pitchFamily="50" charset="-128"/>
                          <a:ea typeface="Meiryo UI" panose="020B0604030504040204" pitchFamily="50" charset="-128"/>
                          <a:cs typeface="+mn-cs"/>
                        </a:rPr>
                        <a:t>予期せぬ妊娠をした妊婦の相談窓口となりうる養子縁組民間あっせん機関に対して質の向上を図るため、職員等の研修費用等を補助</a:t>
                      </a:r>
                      <a:r>
                        <a:rPr kumimoji="1" lang="ja-JP" altLang="en-US" sz="1000" b="0" i="0" u="none" strike="noStrike" kern="1200" dirty="0">
                          <a:solidFill>
                            <a:srgbClr val="000000"/>
                          </a:solidFill>
                          <a:effectLst/>
                          <a:latin typeface="Meiryo UI" panose="020B0604030504040204" pitchFamily="50" charset="-128"/>
                          <a:ea typeface="Meiryo UI" panose="020B0604030504040204" pitchFamily="50" charset="-128"/>
                          <a:cs typeface="+mn-cs"/>
                        </a:rPr>
                        <a:t>。</a:t>
                      </a:r>
                      <a:endParaRPr kumimoji="1" lang="ja-JP" altLang="ja-JP" sz="10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万円</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6164616"/>
                  </a:ext>
                </a:extLst>
              </a:tr>
              <a:tr h="272874">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未就園児全戸訪問事業</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b="0" i="0" u="none" strike="noStrike" kern="1200" dirty="0">
                          <a:solidFill>
                            <a:srgbClr val="000000"/>
                          </a:solidFill>
                          <a:effectLst/>
                          <a:latin typeface="Meiryo UI" panose="020B0604030504040204" pitchFamily="50" charset="-128"/>
                          <a:ea typeface="Meiryo UI" panose="020B0604030504040204" pitchFamily="50" charset="-128"/>
                          <a:cs typeface="+mn-cs"/>
                        </a:rPr>
                        <a:t>　</a:t>
                      </a:r>
                      <a:r>
                        <a:rPr kumimoji="1" lang="ja-JP" altLang="ja-JP" sz="1000" b="0" i="0" u="none" strike="noStrike" kern="1200" dirty="0">
                          <a:solidFill>
                            <a:srgbClr val="000000"/>
                          </a:solidFill>
                          <a:effectLst/>
                          <a:latin typeface="Meiryo UI" panose="020B0604030504040204" pitchFamily="50" charset="-128"/>
                          <a:ea typeface="Meiryo UI" panose="020B0604030504040204" pitchFamily="50" charset="-128"/>
                          <a:cs typeface="+mn-cs"/>
                        </a:rPr>
                        <a:t>未就園や関係機関による安全確認ができない児童に対し家庭訪問等を実施し、目視による安全確認</a:t>
                      </a:r>
                      <a:r>
                        <a:rPr kumimoji="1" lang="ja-JP" altLang="en-US" sz="1000" b="0" i="0" u="none" strike="noStrike" kern="1200" dirty="0">
                          <a:solidFill>
                            <a:srgbClr val="000000"/>
                          </a:solidFill>
                          <a:effectLst/>
                          <a:latin typeface="Meiryo UI" panose="020B0604030504040204" pitchFamily="50" charset="-128"/>
                          <a:ea typeface="Meiryo UI" panose="020B0604030504040204" pitchFamily="50" charset="-128"/>
                          <a:cs typeface="+mn-cs"/>
                        </a:rPr>
                        <a:t>。</a:t>
                      </a:r>
                      <a:endParaRPr kumimoji="1" lang="ja-JP" altLang="ja-JP" sz="10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万円</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81534"/>
                  </a:ext>
                </a:extLst>
              </a:tr>
              <a:tr h="415654">
                <a:tc>
                  <a:txBody>
                    <a:bodyPr/>
                    <a:lstStyle/>
                    <a:p>
                      <a:pPr marL="0" algn="l" defTabSz="914400" rtl="0" eaLnBrk="1" fontAlgn="ctr" latinLnBrk="0" hangingPunct="1"/>
                      <a:r>
                        <a:rPr kumimoji="1" lang="ja-JP" altLang="ja-JP" sz="1000" b="0" i="0" u="none" strike="noStrike" kern="1200" dirty="0">
                          <a:solidFill>
                            <a:srgbClr val="000000"/>
                          </a:solidFill>
                          <a:effectLst/>
                          <a:latin typeface="Meiryo UI" panose="020B0604030504040204" pitchFamily="50" charset="-128"/>
                          <a:ea typeface="Meiryo UI" panose="020B0604030504040204" pitchFamily="50" charset="-128"/>
                          <a:cs typeface="+mn-cs"/>
                        </a:rPr>
                        <a:t>ＳＮＳを活用した</a:t>
                      </a:r>
                      <a:endParaRPr kumimoji="1" lang="en-US" altLang="ja-JP" sz="10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p>
                      <a:pPr marL="0" algn="l" defTabSz="914400" rtl="0" eaLnBrk="1" fontAlgn="ctr" latinLnBrk="0" hangingPunct="1"/>
                      <a:r>
                        <a:rPr kumimoji="1" lang="ja-JP" altLang="ja-JP" sz="1000" b="0" i="0" u="none" strike="noStrike" kern="1200" dirty="0">
                          <a:solidFill>
                            <a:srgbClr val="000000"/>
                          </a:solidFill>
                          <a:effectLst/>
                          <a:latin typeface="Meiryo UI" panose="020B0604030504040204" pitchFamily="50" charset="-128"/>
                          <a:ea typeface="Meiryo UI" panose="020B0604030504040204" pitchFamily="50" charset="-128"/>
                          <a:cs typeface="+mn-cs"/>
                        </a:rPr>
                        <a:t>児童虐待防止相談事業</a:t>
                      </a:r>
                      <a:endParaRPr kumimoji="1" lang="ja-JP" altLang="en-US" sz="10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Meiryo UI" panose="020B0604030504040204" pitchFamily="50" charset="-128"/>
                          <a:ea typeface="Meiryo UI" panose="020B0604030504040204" pitchFamily="50" charset="-128"/>
                          <a:cs typeface="+mn-cs"/>
                        </a:rPr>
                        <a:t>　</a:t>
                      </a:r>
                      <a:r>
                        <a:rPr kumimoji="1" lang="ja-JP" altLang="ja-JP" sz="1000" b="0" i="0" u="none" strike="noStrike" kern="1200" dirty="0">
                          <a:solidFill>
                            <a:srgbClr val="000000"/>
                          </a:solidFill>
                          <a:effectLst/>
                          <a:latin typeface="Meiryo UI" panose="020B0604030504040204" pitchFamily="50" charset="-128"/>
                          <a:ea typeface="Meiryo UI" panose="020B0604030504040204" pitchFamily="50" charset="-128"/>
                          <a:cs typeface="+mn-cs"/>
                        </a:rPr>
                        <a:t>大阪府・堺市と</a:t>
                      </a:r>
                      <a:r>
                        <a:rPr kumimoji="1" lang="ja-JP" altLang="en-US" sz="1000" b="0" i="0" u="none" strike="noStrike" kern="1200" dirty="0">
                          <a:solidFill>
                            <a:srgbClr val="000000"/>
                          </a:solidFill>
                          <a:effectLst/>
                          <a:latin typeface="Meiryo UI" panose="020B0604030504040204" pitchFamily="50" charset="-128"/>
                          <a:ea typeface="Meiryo UI" panose="020B0604030504040204" pitchFamily="50" charset="-128"/>
                          <a:cs typeface="+mn-cs"/>
                        </a:rPr>
                        <a:t>共同</a:t>
                      </a:r>
                      <a:r>
                        <a:rPr kumimoji="1" lang="ja-JP" altLang="ja-JP" sz="1000" b="0" i="0" u="none" strike="noStrike" kern="1200" dirty="0">
                          <a:solidFill>
                            <a:srgbClr val="000000"/>
                          </a:solidFill>
                          <a:effectLst/>
                          <a:latin typeface="Meiryo UI" panose="020B0604030504040204" pitchFamily="50" charset="-128"/>
                          <a:ea typeface="Meiryo UI" panose="020B0604030504040204" pitchFamily="50" charset="-128"/>
                          <a:cs typeface="+mn-cs"/>
                        </a:rPr>
                        <a:t>し、大阪府内全域を対象として若年層のコミュニケーション手段であるＳＮＳを活用し、</a:t>
                      </a:r>
                      <a:endParaRPr kumimoji="1" lang="en-US" altLang="ja-JP" sz="10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ja-JP" sz="1000" b="0" i="0" u="none" strike="noStrike" kern="1200" dirty="0">
                          <a:solidFill>
                            <a:srgbClr val="000000"/>
                          </a:solidFill>
                          <a:effectLst/>
                          <a:latin typeface="Meiryo UI" panose="020B0604030504040204" pitchFamily="50" charset="-128"/>
                          <a:ea typeface="Meiryo UI" panose="020B0604030504040204" pitchFamily="50" charset="-128"/>
                          <a:cs typeface="+mn-cs"/>
                        </a:rPr>
                        <a:t>子育て相談等を実施</a:t>
                      </a:r>
                      <a:r>
                        <a:rPr kumimoji="1" lang="ja-JP" altLang="en-US" sz="1000" b="0" i="0" u="none" strike="noStrike" kern="1200" dirty="0">
                          <a:solidFill>
                            <a:srgbClr val="000000"/>
                          </a:solidFill>
                          <a:effectLst/>
                          <a:latin typeface="Meiryo UI" panose="020B0604030504040204" pitchFamily="50" charset="-128"/>
                          <a:ea typeface="Meiryo UI" panose="020B0604030504040204" pitchFamily="50" charset="-128"/>
                          <a:cs typeface="+mn-cs"/>
                        </a:rPr>
                        <a:t>。</a:t>
                      </a:r>
                      <a:endParaRPr kumimoji="1" lang="ja-JP" altLang="ja-JP" sz="10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2600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万円</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5090292"/>
                  </a:ext>
                </a:extLst>
              </a:tr>
              <a:tr h="514891">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里親子への一貫した支援体制の構築</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Meiryo UI" panose="020B0604030504040204" pitchFamily="50" charset="-128"/>
                          <a:ea typeface="Meiryo UI" panose="020B0604030504040204" pitchFamily="50" charset="-128"/>
                          <a:cs typeface="+mn-cs"/>
                        </a:rPr>
                        <a:t>　</a:t>
                      </a:r>
                      <a:r>
                        <a:rPr kumimoji="1" lang="ja-JP" altLang="ja-JP" sz="1000" b="0" i="0" u="none" strike="noStrike" kern="1200" dirty="0">
                          <a:solidFill>
                            <a:srgbClr val="000000"/>
                          </a:solidFill>
                          <a:effectLst/>
                          <a:latin typeface="Meiryo UI" panose="020B0604030504040204" pitchFamily="50" charset="-128"/>
                          <a:ea typeface="Meiryo UI" panose="020B0604030504040204" pitchFamily="50" charset="-128"/>
                          <a:cs typeface="+mn-cs"/>
                        </a:rPr>
                        <a:t>様々な理由で保護者と生活できず代替養育を必要とするこどもたちの里親等への委託を推進するため、</a:t>
                      </a:r>
                      <a:r>
                        <a:rPr kumimoji="1" lang="en-US" altLang="ja-JP" sz="1000" b="0" i="0" u="none" strike="noStrike" kern="1200" dirty="0">
                          <a:solidFill>
                            <a:srgbClr val="000000"/>
                          </a:solidFill>
                          <a:effectLst/>
                          <a:latin typeface="Meiryo UI" panose="020B0604030504040204" pitchFamily="50" charset="-128"/>
                          <a:ea typeface="Meiryo UI" panose="020B0604030504040204" pitchFamily="50" charset="-128"/>
                          <a:cs typeface="+mn-cs"/>
                        </a:rPr>
                        <a:t>2018</a:t>
                      </a:r>
                      <a:r>
                        <a:rPr kumimoji="1" lang="ja-JP" altLang="ja-JP" sz="1000" b="0" i="0" u="none" strike="noStrike" kern="1200" dirty="0">
                          <a:solidFill>
                            <a:srgbClr val="000000"/>
                          </a:solidFill>
                          <a:effectLst/>
                          <a:latin typeface="Meiryo UI" panose="020B0604030504040204" pitchFamily="50" charset="-128"/>
                          <a:ea typeface="Meiryo UI" panose="020B0604030504040204" pitchFamily="50" charset="-128"/>
                          <a:cs typeface="+mn-cs"/>
                        </a:rPr>
                        <a:t>年４月よりこども相談センターに里親子包括支援室を開設し、フォスタリング（里親養育包括支援）業務を実施</a:t>
                      </a:r>
                      <a:r>
                        <a:rPr kumimoji="1" lang="ja-JP" altLang="en-US" sz="1000" b="0" i="0" u="none" strike="noStrike" kern="1200" dirty="0">
                          <a:solidFill>
                            <a:srgbClr val="000000"/>
                          </a:solidFill>
                          <a:effectLst/>
                          <a:latin typeface="Meiryo UI" panose="020B0604030504040204" pitchFamily="50" charset="-128"/>
                          <a:ea typeface="Meiryo UI" panose="020B0604030504040204" pitchFamily="50" charset="-128"/>
                          <a:cs typeface="+mn-cs"/>
                        </a:rPr>
                        <a:t>。</a:t>
                      </a:r>
                      <a:endParaRPr kumimoji="1" lang="ja-JP" altLang="ja-JP" sz="10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億</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5700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万円</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7833028"/>
                  </a:ext>
                </a:extLst>
              </a:tr>
              <a:tr h="340794">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児童虐待防止関係機関連携防止事業</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Meiryo UI" panose="020B0604030504040204" pitchFamily="50" charset="-128"/>
                          <a:ea typeface="Meiryo UI" panose="020B0604030504040204" pitchFamily="50" charset="-128"/>
                          <a:cs typeface="+mn-cs"/>
                        </a:rPr>
                        <a:t>　</a:t>
                      </a:r>
                      <a:r>
                        <a:rPr kumimoji="1" lang="ja-JP" altLang="ja-JP" sz="1000" b="0" i="0" u="none" strike="noStrike" kern="1200" dirty="0">
                          <a:solidFill>
                            <a:srgbClr val="000000"/>
                          </a:solidFill>
                          <a:effectLst/>
                          <a:latin typeface="Meiryo UI" panose="020B0604030504040204" pitchFamily="50" charset="-128"/>
                          <a:ea typeface="Meiryo UI" panose="020B0604030504040204" pitchFamily="50" charset="-128"/>
                          <a:cs typeface="+mn-cs"/>
                        </a:rPr>
                        <a:t>要支援児童等を把握しやすい立場にある精神科医療機関、保育施設等に対し、直近の法改正の内容や虐待に関する指針等や適切な通告窓口の周知及び情報提供依頼</a:t>
                      </a:r>
                      <a:r>
                        <a:rPr kumimoji="1" lang="ja-JP" altLang="en-US" sz="1000" b="0" i="0" u="none" strike="noStrike" kern="1200" dirty="0">
                          <a:solidFill>
                            <a:srgbClr val="000000"/>
                          </a:solidFill>
                          <a:effectLst/>
                          <a:latin typeface="Meiryo UI" panose="020B0604030504040204" pitchFamily="50" charset="-128"/>
                          <a:ea typeface="Meiryo UI" panose="020B0604030504040204" pitchFamily="50" charset="-128"/>
                          <a:cs typeface="+mn-cs"/>
                        </a:rPr>
                        <a:t>等。</a:t>
                      </a:r>
                      <a:endParaRPr kumimoji="1" lang="ja-JP" altLang="ja-JP" sz="10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万円</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8179306"/>
                  </a:ext>
                </a:extLst>
              </a:tr>
              <a:tr h="483278">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こども相談センターの機能強化</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複数設置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kumimoji="1" lang="en-US" altLang="ja-JP" sz="1000" b="0" i="0" u="none" strike="noStrike" kern="1200" dirty="0">
                          <a:solidFill>
                            <a:srgbClr val="000000"/>
                          </a:solidFill>
                          <a:effectLst/>
                          <a:latin typeface="Meiryo UI" panose="020B0604030504040204" pitchFamily="50" charset="-128"/>
                          <a:ea typeface="Meiryo UI" panose="020B0604030504040204" pitchFamily="50" charset="-128"/>
                          <a:cs typeface="+mn-cs"/>
                        </a:rPr>
                        <a:t>2024</a:t>
                      </a:r>
                      <a:r>
                        <a:rPr kumimoji="1" lang="ja-JP" altLang="en-US" sz="1000" b="0" i="0" u="none" strike="noStrike" kern="1200" dirty="0">
                          <a:solidFill>
                            <a:srgbClr val="000000"/>
                          </a:solidFill>
                          <a:effectLst/>
                          <a:latin typeface="Meiryo UI" panose="020B0604030504040204" pitchFamily="50" charset="-128"/>
                          <a:ea typeface="Meiryo UI" panose="020B0604030504040204" pitchFamily="50" charset="-128"/>
                          <a:cs typeface="+mn-cs"/>
                        </a:rPr>
                        <a:t>年度末　　　</a:t>
                      </a:r>
                      <a:r>
                        <a:rPr kumimoji="1" lang="ja-JP" altLang="ja-JP" sz="1000" b="0" i="0" u="none" strike="noStrike" kern="1200" dirty="0">
                          <a:solidFill>
                            <a:srgbClr val="000000"/>
                          </a:solidFill>
                          <a:effectLst/>
                          <a:latin typeface="Meiryo UI" panose="020B0604030504040204" pitchFamily="50" charset="-128"/>
                          <a:ea typeface="Meiryo UI" panose="020B0604030504040204" pitchFamily="50" charset="-128"/>
                          <a:cs typeface="+mn-cs"/>
                        </a:rPr>
                        <a:t>中央こども相談センターの建替え</a:t>
                      </a:r>
                      <a:r>
                        <a:rPr kumimoji="1" lang="ja-JP" altLang="en-US" sz="1000" b="0" i="0" u="none" strike="noStrike" kern="1200" dirty="0">
                          <a:solidFill>
                            <a:srgbClr val="000000"/>
                          </a:solidFill>
                          <a:effectLst/>
                          <a:latin typeface="Meiryo UI" panose="020B0604030504040204" pitchFamily="50" charset="-128"/>
                          <a:ea typeface="Meiryo UI" panose="020B0604030504040204" pitchFamily="50" charset="-128"/>
                          <a:cs typeface="+mn-cs"/>
                        </a:rPr>
                        <a:t>。</a:t>
                      </a:r>
                      <a:endParaRPr kumimoji="1" lang="en-US" altLang="ja-JP" sz="10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p>
                      <a:pPr algn="l" fontAlgn="ctr"/>
                      <a:r>
                        <a:rPr kumimoji="1" lang="en-US" altLang="ja-JP" sz="1000" b="0" i="0" u="none" strike="noStrike" kern="1200" dirty="0">
                          <a:solidFill>
                            <a:srgbClr val="000000"/>
                          </a:solidFill>
                          <a:effectLst/>
                          <a:latin typeface="Meiryo UI" panose="020B0604030504040204" pitchFamily="50" charset="-128"/>
                          <a:ea typeface="Meiryo UI" panose="020B0604030504040204" pitchFamily="50" charset="-128"/>
                          <a:cs typeface="+mn-cs"/>
                        </a:rPr>
                        <a:t>2026</a:t>
                      </a:r>
                      <a:r>
                        <a:rPr kumimoji="1" lang="ja-JP" altLang="en-US" sz="1000" b="0" i="0" u="none" strike="noStrike" kern="1200" dirty="0">
                          <a:solidFill>
                            <a:srgbClr val="000000"/>
                          </a:solidFill>
                          <a:effectLst/>
                          <a:latin typeface="Meiryo UI" panose="020B0604030504040204" pitchFamily="50" charset="-128"/>
                          <a:ea typeface="Meiryo UI" panose="020B0604030504040204" pitchFamily="50" charset="-128"/>
                          <a:cs typeface="+mn-cs"/>
                        </a:rPr>
                        <a:t>年度</a:t>
                      </a:r>
                      <a:r>
                        <a:rPr kumimoji="1" lang="ja-JP" altLang="en-US" sz="1000" b="0" i="0" u="none" strike="noStrike" kern="1200" dirty="0">
                          <a:solidFill>
                            <a:schemeClr val="tx1"/>
                          </a:solidFill>
                          <a:effectLst/>
                          <a:latin typeface="Meiryo UI" panose="020B0604030504040204" pitchFamily="50" charset="-128"/>
                          <a:ea typeface="Meiryo UI" panose="020B0604030504040204" pitchFamily="50" charset="-128"/>
                          <a:cs typeface="+mn-cs"/>
                        </a:rPr>
                        <a:t>中</a:t>
                      </a:r>
                      <a:r>
                        <a:rPr kumimoji="1" lang="ja-JP" altLang="en-US" sz="1000" b="0" i="0" u="none" strike="noStrike" kern="1200" dirty="0">
                          <a:solidFill>
                            <a:srgbClr val="000000"/>
                          </a:solidFill>
                          <a:effectLst/>
                          <a:latin typeface="Meiryo UI" panose="020B0604030504040204" pitchFamily="50" charset="-128"/>
                          <a:ea typeface="Meiryo UI" panose="020B0604030504040204" pitchFamily="50" charset="-128"/>
                          <a:cs typeface="+mn-cs"/>
                        </a:rPr>
                        <a:t>　　　</a:t>
                      </a:r>
                      <a:r>
                        <a:rPr kumimoji="1" lang="ja-JP" altLang="ja-JP" sz="1000" b="0" i="0" u="none" strike="noStrike" kern="1200" dirty="0">
                          <a:solidFill>
                            <a:srgbClr val="000000"/>
                          </a:solidFill>
                          <a:effectLst/>
                          <a:latin typeface="Meiryo UI" panose="020B0604030504040204" pitchFamily="50" charset="-128"/>
                          <a:ea typeface="Meiryo UI" panose="020B0604030504040204" pitchFamily="50" charset="-128"/>
                          <a:cs typeface="+mn-cs"/>
                        </a:rPr>
                        <a:t>東部こども相談センター（仮称）</a:t>
                      </a:r>
                      <a:r>
                        <a:rPr kumimoji="1" lang="ja-JP" altLang="en-US" sz="1000" b="0" i="0" u="none" strike="noStrike" kern="1200" dirty="0">
                          <a:solidFill>
                            <a:srgbClr val="000000"/>
                          </a:solidFill>
                          <a:effectLst/>
                          <a:latin typeface="Meiryo UI" panose="020B0604030504040204" pitchFamily="50" charset="-128"/>
                          <a:ea typeface="Meiryo UI" panose="020B0604030504040204" pitchFamily="50" charset="-128"/>
                          <a:cs typeface="+mn-cs"/>
                        </a:rPr>
                        <a:t>の設置。</a:t>
                      </a:r>
                      <a:endParaRPr kumimoji="1" lang="en-US" altLang="ja-JP" sz="10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p>
                      <a:pPr algn="l" fontAlgn="ctr"/>
                      <a:r>
                        <a:rPr kumimoji="1" lang="ja-JP" altLang="en-US" sz="1000" b="0" i="0" u="none" strike="noStrike" kern="1200" dirty="0">
                          <a:solidFill>
                            <a:srgbClr val="000000"/>
                          </a:solidFill>
                          <a:effectLst/>
                          <a:latin typeface="Meiryo UI" panose="020B0604030504040204" pitchFamily="50" charset="-128"/>
                          <a:ea typeface="Meiryo UI" panose="020B0604030504040204" pitchFamily="50" charset="-128"/>
                          <a:cs typeface="+mn-cs"/>
                        </a:rPr>
                        <a:t>　　　　　　　　　　　</a:t>
                      </a:r>
                      <a:r>
                        <a:rPr kumimoji="1" lang="ja-JP" altLang="en-US" sz="1000" b="0" i="0" u="none" strike="noStrike" kern="1200" baseline="0" dirty="0">
                          <a:solidFill>
                            <a:srgbClr val="000000"/>
                          </a:solidFill>
                          <a:effectLst/>
                          <a:latin typeface="Meiryo UI" panose="020B0604030504040204" pitchFamily="50" charset="-128"/>
                          <a:ea typeface="Meiryo UI" panose="020B0604030504040204" pitchFamily="50" charset="-128"/>
                          <a:cs typeface="+mn-cs"/>
                        </a:rPr>
                        <a:t> </a:t>
                      </a:r>
                      <a:r>
                        <a:rPr kumimoji="1" lang="ja-JP" altLang="ja-JP" sz="1000" b="0" i="0" u="none" strike="noStrike" kern="1200" dirty="0">
                          <a:solidFill>
                            <a:srgbClr val="000000"/>
                          </a:solidFill>
                          <a:effectLst/>
                          <a:latin typeface="Meiryo UI" panose="020B0604030504040204" pitchFamily="50" charset="-128"/>
                          <a:ea typeface="Meiryo UI" panose="020B0604030504040204" pitchFamily="50" charset="-128"/>
                          <a:cs typeface="+mn-cs"/>
                        </a:rPr>
                        <a:t>南部こども相談センターの再整備</a:t>
                      </a:r>
                      <a:r>
                        <a:rPr kumimoji="1" lang="ja-JP" altLang="en-US" sz="1000" b="0" i="0" u="none" strike="noStrike" kern="1200" dirty="0">
                          <a:solidFill>
                            <a:srgbClr val="000000"/>
                          </a:solidFill>
                          <a:effectLst/>
                          <a:latin typeface="Meiryo UI" panose="020B0604030504040204" pitchFamily="50" charset="-128"/>
                          <a:ea typeface="Meiryo UI" panose="020B0604030504040204" pitchFamily="50" charset="-128"/>
                          <a:cs typeface="+mn-cs"/>
                        </a:rPr>
                        <a:t>。</a:t>
                      </a:r>
                      <a:endParaRPr kumimoji="1" lang="en-US" altLang="ja-JP" sz="10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億</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2800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9413089"/>
                  </a:ext>
                </a:extLst>
              </a:tr>
              <a:tr h="405194">
                <a:tc>
                  <a:txBody>
                    <a:bodyPr/>
                    <a:lstStyle/>
                    <a:p>
                      <a:pPr marL="0" algn="l" defTabSz="914400" rtl="0" eaLnBrk="1" fontAlgn="ctr" latinLnBrk="0" hangingPunct="1"/>
                      <a:r>
                        <a:rPr kumimoji="1" lang="ja-JP" altLang="en-US" sz="1000" b="0" i="0" u="none" strike="noStrike" kern="1200" dirty="0">
                          <a:solidFill>
                            <a:srgbClr val="000000"/>
                          </a:solidFill>
                          <a:effectLst/>
                          <a:latin typeface="Meiryo UI" panose="020B0604030504040204" pitchFamily="50" charset="-128"/>
                          <a:ea typeface="Meiryo UI" panose="020B0604030504040204" pitchFamily="50" charset="-128"/>
                          <a:cs typeface="+mn-cs"/>
                        </a:rPr>
                        <a:t>「重大な児童虐待ゼロ」に向けた</a:t>
                      </a:r>
                      <a:endParaRPr kumimoji="1" lang="en-US" altLang="ja-JP" sz="10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p>
                      <a:pPr marL="0" algn="l" defTabSz="914400" rtl="0" eaLnBrk="1" fontAlgn="ctr" latinLnBrk="0" hangingPunct="1"/>
                      <a:r>
                        <a:rPr kumimoji="1" lang="ja-JP" altLang="en-US" sz="1000" b="0" i="0" u="none" strike="noStrike" kern="1200" dirty="0">
                          <a:solidFill>
                            <a:srgbClr val="000000"/>
                          </a:solidFill>
                          <a:effectLst/>
                          <a:latin typeface="Meiryo UI" panose="020B0604030504040204" pitchFamily="50" charset="-128"/>
                          <a:ea typeface="Meiryo UI" panose="020B0604030504040204" pitchFamily="50" charset="-128"/>
                          <a:cs typeface="+mn-cs"/>
                        </a:rPr>
                        <a:t>各区の取組</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lvl="0" algn="l" defTabSz="914400" rtl="0" eaLnBrk="1" fontAlgn="ctr" latinLnBrk="0" hangingPunct="1"/>
                      <a:r>
                        <a:rPr kumimoji="1" lang="ja-JP" altLang="en-US" sz="1000" b="0" i="0" u="none" strike="noStrike" kern="1200" dirty="0">
                          <a:solidFill>
                            <a:srgbClr val="000000"/>
                          </a:solidFill>
                          <a:effectLst/>
                          <a:latin typeface="Meiryo UI" panose="020B0604030504040204" pitchFamily="50" charset="-128"/>
                          <a:ea typeface="Meiryo UI" panose="020B0604030504040204" pitchFamily="50" charset="-128"/>
                          <a:cs typeface="+mn-cs"/>
                        </a:rPr>
                        <a:t>　</a:t>
                      </a:r>
                      <a:r>
                        <a:rPr kumimoji="1" lang="ja-JP" altLang="ja-JP" sz="1000" b="0" i="0" u="none" strike="noStrike" kern="1200" dirty="0">
                          <a:solidFill>
                            <a:srgbClr val="000000"/>
                          </a:solidFill>
                          <a:effectLst/>
                          <a:latin typeface="Meiryo UI" panose="020B0604030504040204" pitchFamily="50" charset="-128"/>
                          <a:ea typeface="Meiryo UI" panose="020B0604030504040204" pitchFamily="50" charset="-128"/>
                          <a:cs typeface="+mn-cs"/>
                        </a:rPr>
                        <a:t>区長マネジメントによる地域実情に即した独自</a:t>
                      </a:r>
                      <a:r>
                        <a:rPr kumimoji="1" lang="ja-JP" altLang="en-US" sz="1000" b="0" i="0" u="none" strike="noStrike" kern="1200" dirty="0">
                          <a:solidFill>
                            <a:srgbClr val="000000"/>
                          </a:solidFill>
                          <a:effectLst/>
                          <a:latin typeface="Meiryo UI" panose="020B0604030504040204" pitchFamily="50" charset="-128"/>
                          <a:ea typeface="Meiryo UI" panose="020B0604030504040204" pitchFamily="50" charset="-128"/>
                          <a:cs typeface="+mn-cs"/>
                        </a:rPr>
                        <a:t>取組</a:t>
                      </a:r>
                      <a:r>
                        <a:rPr kumimoji="1" lang="ja-JP" altLang="ja-JP" sz="1000" b="0" i="0" u="none" strike="noStrike" kern="1200" dirty="0">
                          <a:solidFill>
                            <a:srgbClr val="000000"/>
                          </a:solidFill>
                          <a:effectLst/>
                          <a:latin typeface="Meiryo UI" panose="020B0604030504040204" pitchFamily="50" charset="-128"/>
                          <a:ea typeface="Meiryo UI" panose="020B0604030504040204" pitchFamily="50" charset="-128"/>
                          <a:cs typeface="+mn-cs"/>
                        </a:rPr>
                        <a:t>により、児童虐待の発生予防・早期発見の強化</a:t>
                      </a:r>
                      <a:r>
                        <a:rPr kumimoji="1" lang="ja-JP" altLang="en-US" sz="1000" b="0" i="0" u="none" strike="noStrike" kern="1200" dirty="0">
                          <a:solidFill>
                            <a:srgbClr val="000000"/>
                          </a:solidFill>
                          <a:effectLst/>
                          <a:latin typeface="Meiryo UI" panose="020B0604030504040204" pitchFamily="50" charset="-128"/>
                          <a:ea typeface="Meiryo UI" panose="020B0604030504040204" pitchFamily="50" charset="-128"/>
                          <a:cs typeface="+mn-cs"/>
                        </a:rPr>
                        <a:t>。</a:t>
                      </a:r>
                      <a:endParaRPr kumimoji="1" lang="ja-JP" altLang="ja-JP" sz="10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億</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2500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219989"/>
                  </a:ext>
                </a:extLst>
              </a:tr>
              <a:tr h="737743">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弘済のぞみ・みらい園建替え整備事業</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Meiryo UI" panose="020B0604030504040204" pitchFamily="50" charset="-128"/>
                          <a:ea typeface="Meiryo UI" panose="020B0604030504040204" pitchFamily="50" charset="-128"/>
                          <a:cs typeface="+mn-cs"/>
                        </a:rPr>
                        <a:t>　</a:t>
                      </a:r>
                      <a:r>
                        <a:rPr kumimoji="1" lang="ja-JP" altLang="ja-JP" sz="1000" b="0" i="0" u="none" strike="noStrike" kern="1200" dirty="0">
                          <a:solidFill>
                            <a:srgbClr val="000000"/>
                          </a:solidFill>
                          <a:effectLst/>
                          <a:latin typeface="Meiryo UI" panose="020B0604030504040204" pitchFamily="50" charset="-128"/>
                          <a:ea typeface="Meiryo UI" panose="020B0604030504040204" pitchFamily="50" charset="-128"/>
                          <a:cs typeface="+mn-cs"/>
                        </a:rPr>
                        <a:t>国において取りまとめられた「新しい社会的養育ビジョン」の中で、児童養護施設等においては概ね</a:t>
                      </a:r>
                      <a:r>
                        <a:rPr kumimoji="1" lang="en-US" altLang="ja-JP" sz="1000" b="0" i="0" u="none" strike="noStrike" kern="1200" dirty="0">
                          <a:solidFill>
                            <a:srgbClr val="000000"/>
                          </a:solidFill>
                          <a:effectLst/>
                          <a:latin typeface="Meiryo UI" panose="020B0604030504040204" pitchFamily="50" charset="-128"/>
                          <a:ea typeface="Meiryo UI" panose="020B0604030504040204" pitchFamily="50" charset="-128"/>
                          <a:cs typeface="+mn-cs"/>
                        </a:rPr>
                        <a:t>10</a:t>
                      </a:r>
                      <a:r>
                        <a:rPr kumimoji="1" lang="ja-JP" altLang="ja-JP" sz="1000" b="0" i="0" u="none" strike="noStrike" kern="1200" dirty="0">
                          <a:solidFill>
                            <a:srgbClr val="000000"/>
                          </a:solidFill>
                          <a:effectLst/>
                          <a:latin typeface="Meiryo UI" panose="020B0604030504040204" pitchFamily="50" charset="-128"/>
                          <a:ea typeface="Meiryo UI" panose="020B0604030504040204" pitchFamily="50" charset="-128"/>
                          <a:cs typeface="+mn-cs"/>
                        </a:rPr>
                        <a:t>年以内を目途に小規模・地域分散化等を図ることが示されており、本市においても、当該ビジョン等を踏まえ策定した「大阪市社会的養育推進計画」に基づき、</a:t>
                      </a:r>
                      <a:r>
                        <a:rPr kumimoji="1" lang="en-US" altLang="ja-JP" sz="1000" b="0" i="0" u="none" strike="noStrike" kern="1200" dirty="0">
                          <a:solidFill>
                            <a:srgbClr val="000000"/>
                          </a:solidFill>
                          <a:effectLst/>
                          <a:latin typeface="Meiryo UI" panose="020B0604030504040204" pitchFamily="50" charset="-128"/>
                          <a:ea typeface="Meiryo UI" panose="020B0604030504040204" pitchFamily="50" charset="-128"/>
                          <a:cs typeface="+mn-cs"/>
                        </a:rPr>
                        <a:t>2029</a:t>
                      </a:r>
                      <a:r>
                        <a:rPr kumimoji="1" lang="ja-JP" altLang="ja-JP" sz="1000" b="0" i="0" u="none" strike="noStrike" kern="1200" dirty="0">
                          <a:solidFill>
                            <a:srgbClr val="000000"/>
                          </a:solidFill>
                          <a:effectLst/>
                          <a:latin typeface="Meiryo UI" panose="020B0604030504040204" pitchFamily="50" charset="-128"/>
                          <a:ea typeface="Meiryo UI" panose="020B0604030504040204" pitchFamily="50" charset="-128"/>
                          <a:cs typeface="+mn-cs"/>
                        </a:rPr>
                        <a:t>年度末までに施設の小規模かつ地域分散化を図る必要があることから、現地建替えを実施</a:t>
                      </a:r>
                      <a:r>
                        <a:rPr kumimoji="1" lang="ja-JP" altLang="en-US" sz="1000" b="0" i="0" u="none" strike="noStrike" kern="1200" dirty="0">
                          <a:solidFill>
                            <a:srgbClr val="000000"/>
                          </a:solidFill>
                          <a:effectLst/>
                          <a:latin typeface="Meiryo UI" panose="020B0604030504040204" pitchFamily="50" charset="-128"/>
                          <a:ea typeface="Meiryo UI" panose="020B0604030504040204" pitchFamily="50" charset="-128"/>
                          <a:cs typeface="+mn-cs"/>
                        </a:rPr>
                        <a:t>。</a:t>
                      </a:r>
                      <a:endParaRPr kumimoji="1" lang="ja-JP" altLang="ja-JP" sz="10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3025419"/>
                  </a:ext>
                </a:extLst>
              </a:tr>
            </a:tbl>
          </a:graphicData>
        </a:graphic>
      </p:graphicFrame>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18" name="角丸四角形 17"/>
          <p:cNvSpPr/>
          <p:nvPr/>
        </p:nvSpPr>
        <p:spPr>
          <a:xfrm>
            <a:off x="3233720" y="276556"/>
            <a:ext cx="5626761"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latin typeface="Meiryo UI" panose="020B0604030504040204" pitchFamily="50" charset="-128"/>
                <a:ea typeface="Meiryo UI" panose="020B0604030504040204" pitchFamily="50" charset="-128"/>
              </a:rPr>
              <a:t>児童虐待対策（大阪市）</a:t>
            </a:r>
          </a:p>
        </p:txBody>
      </p:sp>
      <p:cxnSp>
        <p:nvCxnSpPr>
          <p:cNvPr id="14" name="直線コネクタ 13"/>
          <p:cNvCxnSpPr/>
          <p:nvPr/>
        </p:nvCxnSpPr>
        <p:spPr>
          <a:xfrm>
            <a:off x="283520" y="649604"/>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99523" y="231819"/>
            <a:ext cx="193354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５．改革の成果</a:t>
            </a:r>
          </a:p>
        </p:txBody>
      </p:sp>
      <p:sp>
        <p:nvSpPr>
          <p:cNvPr id="12" name="正方形/長方形 11"/>
          <p:cNvSpPr/>
          <p:nvPr/>
        </p:nvSpPr>
        <p:spPr>
          <a:xfrm>
            <a:off x="211737" y="992862"/>
            <a:ext cx="9000309" cy="523220"/>
          </a:xfrm>
          <a:prstGeom prst="rect">
            <a:avLst/>
          </a:prstGeom>
        </p:spPr>
        <p:txBody>
          <a:bodyPr wrap="square">
            <a:spAutoFit/>
          </a:bodyPr>
          <a:lstStyle/>
          <a:p>
            <a:r>
              <a:rPr lang="ja-JP" altLang="ja-JP" sz="1400" dirty="0">
                <a:latin typeface="Meiryo UI" panose="020B0604030504040204" pitchFamily="50" charset="-128"/>
                <a:ea typeface="Meiryo UI" panose="020B0604030504040204" pitchFamily="50" charset="-128"/>
              </a:rPr>
              <a:t>「重大な児童虐待ゼロ」に向けて、児童虐待の発生予防・早期発見のための取組及び児童虐待発生時に迅速・的確な</a:t>
            </a:r>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対応をするための取組を強化</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sp>
        <p:nvSpPr>
          <p:cNvPr id="29" name="角丸四角形 28"/>
          <p:cNvSpPr/>
          <p:nvPr/>
        </p:nvSpPr>
        <p:spPr>
          <a:xfrm>
            <a:off x="211736" y="681317"/>
            <a:ext cx="6850245" cy="3034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rPr>
              <a:t>〇　児童虐待対策関連事業（大阪市）（</a:t>
            </a:r>
            <a:r>
              <a:rPr lang="en-US" altLang="ja-JP" sz="1400" b="1" dirty="0">
                <a:solidFill>
                  <a:schemeClr val="tx1"/>
                </a:solidFill>
                <a:latin typeface="Meiryo UI" panose="020B0604030504040204" pitchFamily="50" charset="-128"/>
                <a:ea typeface="Meiryo UI" panose="020B0604030504040204" pitchFamily="50" charset="-128"/>
              </a:rPr>
              <a:t>2022</a:t>
            </a:r>
            <a:r>
              <a:rPr lang="ja-JP" altLang="en-US" sz="1400" b="1" dirty="0">
                <a:solidFill>
                  <a:schemeClr val="tx1"/>
                </a:solidFill>
                <a:latin typeface="Meiryo UI" panose="020B0604030504040204" pitchFamily="50" charset="-128"/>
                <a:ea typeface="Meiryo UI" panose="020B0604030504040204" pitchFamily="50" charset="-128"/>
              </a:rPr>
              <a:t>年度予算額：</a:t>
            </a:r>
            <a:r>
              <a:rPr lang="en-US" altLang="ja-JP" sz="1400" b="1" dirty="0">
                <a:solidFill>
                  <a:schemeClr val="tx1"/>
                </a:solidFill>
                <a:latin typeface="Meiryo UI" panose="020B0604030504040204" pitchFamily="50" charset="-128"/>
                <a:ea typeface="Meiryo UI" panose="020B0604030504040204" pitchFamily="50" charset="-128"/>
              </a:rPr>
              <a:t> 11</a:t>
            </a:r>
            <a:r>
              <a:rPr lang="ja-JP" altLang="en-US" sz="1400" b="1" dirty="0">
                <a:solidFill>
                  <a:schemeClr val="tx1"/>
                </a:solidFill>
                <a:latin typeface="Meiryo UI" panose="020B0604030504040204" pitchFamily="50" charset="-128"/>
                <a:ea typeface="Meiryo UI" panose="020B0604030504040204" pitchFamily="50" charset="-128"/>
              </a:rPr>
              <a:t>億</a:t>
            </a:r>
            <a:r>
              <a:rPr lang="en-US" altLang="ja-JP" sz="1400" b="1" dirty="0">
                <a:solidFill>
                  <a:schemeClr val="tx1"/>
                </a:solidFill>
                <a:latin typeface="Meiryo UI" panose="020B0604030504040204" pitchFamily="50" charset="-128"/>
                <a:ea typeface="Meiryo UI" panose="020B0604030504040204" pitchFamily="50" charset="-128"/>
              </a:rPr>
              <a:t>8,900</a:t>
            </a:r>
            <a:r>
              <a:rPr lang="ja-JP" altLang="en-US" sz="1400" b="1" dirty="0">
                <a:solidFill>
                  <a:schemeClr val="tx1"/>
                </a:solidFill>
                <a:latin typeface="Meiryo UI" panose="020B0604030504040204" pitchFamily="50" charset="-128"/>
                <a:ea typeface="Meiryo UI" panose="020B0604030504040204" pitchFamily="50" charset="-128"/>
              </a:rPr>
              <a:t>万円　）</a:t>
            </a:r>
          </a:p>
        </p:txBody>
      </p:sp>
      <p:sp>
        <p:nvSpPr>
          <p:cNvPr id="1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209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54438969"/>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nvGraphicFramePr>
        <p:xfrm>
          <a:off x="349919" y="1676696"/>
          <a:ext cx="8332354" cy="1945534"/>
        </p:xfrm>
        <a:graphic>
          <a:graphicData uri="http://schemas.openxmlformats.org/drawingml/2006/table">
            <a:tbl>
              <a:tblPr/>
              <a:tblGrid>
                <a:gridCol w="2383756">
                  <a:extLst>
                    <a:ext uri="{9D8B030D-6E8A-4147-A177-3AD203B41FA5}">
                      <a16:colId xmlns:a16="http://schemas.microsoft.com/office/drawing/2014/main" val="20000"/>
                    </a:ext>
                  </a:extLst>
                </a:gridCol>
                <a:gridCol w="4591050">
                  <a:extLst>
                    <a:ext uri="{9D8B030D-6E8A-4147-A177-3AD203B41FA5}">
                      <a16:colId xmlns:a16="http://schemas.microsoft.com/office/drawing/2014/main" val="20003"/>
                    </a:ext>
                  </a:extLst>
                </a:gridCol>
                <a:gridCol w="1357548">
                  <a:extLst>
                    <a:ext uri="{9D8B030D-6E8A-4147-A177-3AD203B41FA5}">
                      <a16:colId xmlns:a16="http://schemas.microsoft.com/office/drawing/2014/main" val="20004"/>
                    </a:ext>
                  </a:extLst>
                </a:gridCol>
              </a:tblGrid>
              <a:tr h="526511">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事業名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altLang="ja-JP" sz="1000" b="1" i="0" u="none" strike="noStrike" dirty="0">
                          <a:solidFill>
                            <a:srgbClr val="000000"/>
                          </a:solidFill>
                          <a:effectLst/>
                          <a:latin typeface="Meiryo UI" panose="020B0604030504040204" pitchFamily="50" charset="-128"/>
                          <a:ea typeface="Meiryo UI" panose="020B0604030504040204" pitchFamily="50" charset="-128"/>
                        </a:rPr>
                        <a:t>2022</a:t>
                      </a: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年度</a:t>
                      </a:r>
                      <a:br>
                        <a:rPr lang="ja-JP" altLang="en-US" sz="100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予算額</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000"/>
                  </a:ext>
                </a:extLst>
              </a:tr>
              <a:tr h="840927">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ヤングケアラー支援体制強化事業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府立高校におけるヤングケアラーを適切な支援につなげるため、学校の相談体制構築や早期発見力の強化、学習支援等を実施。また、社会的認知度向上のためのフォーラムや研修の開催、実態を把握するため府内の事業所等へのアンケート等及び好事例のヒアリングを実施し、結果を事業者や市町村等に共有す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7,900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万円</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8096">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地域におけるヤングケアラー支援のモデル事業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大阪府福祉基金を活用し「地域におけるヤングケアラー支援のモデル事業」に取り組む団体に助成。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5,500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万円</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a:t>
                      </a:r>
                      <a:r>
                        <a:rPr lang="zh-TW" altLang="en-US" sz="1000" b="0" i="0" u="none" strike="noStrike" dirty="0">
                          <a:solidFill>
                            <a:schemeClr val="tx1"/>
                          </a:solidFill>
                          <a:effectLst/>
                          <a:latin typeface="Meiryo UI" panose="020B0604030504040204" pitchFamily="50" charset="-128"/>
                          <a:ea typeface="Meiryo UI" panose="020B0604030504040204" pitchFamily="50" charset="-128"/>
                        </a:rPr>
                        <a:t>地域福祉振興助成金</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の一部</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1817148"/>
                  </a:ext>
                </a:extLst>
              </a:tr>
            </a:tbl>
          </a:graphicData>
        </a:graphic>
      </p:graphicFrame>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18" name="角丸四角形 17"/>
          <p:cNvSpPr/>
          <p:nvPr/>
        </p:nvSpPr>
        <p:spPr>
          <a:xfrm>
            <a:off x="3246783" y="303686"/>
            <a:ext cx="5626761"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latin typeface="Meiryo UI" panose="020B0604030504040204" pitchFamily="50" charset="-128"/>
                <a:ea typeface="Meiryo UI" panose="020B0604030504040204" pitchFamily="50" charset="-128"/>
              </a:rPr>
              <a:t>ヤングケアラー支援（大阪府）</a:t>
            </a: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99523" y="231819"/>
            <a:ext cx="193354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５．改革の成果</a:t>
            </a:r>
          </a:p>
        </p:txBody>
      </p:sp>
      <p:sp>
        <p:nvSpPr>
          <p:cNvPr id="29" name="角丸四角形 28"/>
          <p:cNvSpPr/>
          <p:nvPr/>
        </p:nvSpPr>
        <p:spPr>
          <a:xfrm>
            <a:off x="145766" y="950311"/>
            <a:ext cx="8411816" cy="3297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Meiryo UI" panose="020B0604030504040204" pitchFamily="50" charset="-128"/>
                <a:ea typeface="Meiryo UI" panose="020B0604030504040204" pitchFamily="50" charset="-128"/>
              </a:rPr>
              <a:t>　　〇　ヤングケアラー支援関連事業（大阪府）（</a:t>
            </a:r>
            <a:r>
              <a:rPr lang="en-US" altLang="ja-JP" sz="1400" b="1" dirty="0">
                <a:solidFill>
                  <a:schemeClr val="tx1"/>
                </a:solidFill>
                <a:latin typeface="Meiryo UI" panose="020B0604030504040204" pitchFamily="50" charset="-128"/>
                <a:ea typeface="Meiryo UI" panose="020B0604030504040204" pitchFamily="50" charset="-128"/>
              </a:rPr>
              <a:t>2022</a:t>
            </a:r>
            <a:r>
              <a:rPr lang="ja-JP" altLang="en-US" sz="1400" b="1" dirty="0">
                <a:solidFill>
                  <a:schemeClr val="tx1"/>
                </a:solidFill>
                <a:latin typeface="Meiryo UI" panose="020B0604030504040204" pitchFamily="50" charset="-128"/>
                <a:ea typeface="Meiryo UI" panose="020B0604030504040204" pitchFamily="50" charset="-128"/>
              </a:rPr>
              <a:t>年度予算額：</a:t>
            </a:r>
            <a:r>
              <a:rPr lang="en-US" altLang="ja-JP" sz="1400" b="1" dirty="0">
                <a:solidFill>
                  <a:schemeClr val="tx1"/>
                </a:solidFill>
                <a:latin typeface="Meiryo UI" panose="020B0604030504040204" pitchFamily="50" charset="-128"/>
                <a:ea typeface="Meiryo UI" panose="020B0604030504040204" pitchFamily="50" charset="-128"/>
              </a:rPr>
              <a:t>1</a:t>
            </a:r>
            <a:r>
              <a:rPr lang="ja-JP" altLang="en-US" sz="1400" b="1" dirty="0">
                <a:solidFill>
                  <a:schemeClr val="tx1"/>
                </a:solidFill>
                <a:latin typeface="Meiryo UI" panose="020B0604030504040204" pitchFamily="50" charset="-128"/>
                <a:ea typeface="Meiryo UI" panose="020B0604030504040204" pitchFamily="50" charset="-128"/>
              </a:rPr>
              <a:t>億</a:t>
            </a:r>
            <a:r>
              <a:rPr lang="en-US" altLang="ja-JP" sz="1400" b="1" dirty="0">
                <a:solidFill>
                  <a:schemeClr val="tx1"/>
                </a:solidFill>
                <a:latin typeface="Meiryo UI" panose="020B0604030504040204" pitchFamily="50" charset="-128"/>
                <a:ea typeface="Meiryo UI" panose="020B0604030504040204" pitchFamily="50" charset="-128"/>
              </a:rPr>
              <a:t>3,400</a:t>
            </a:r>
            <a:r>
              <a:rPr lang="ja-JP" altLang="en-US" sz="1400" b="1" dirty="0">
                <a:solidFill>
                  <a:schemeClr val="tx1"/>
                </a:solidFill>
                <a:latin typeface="Meiryo UI" panose="020B0604030504040204" pitchFamily="50" charset="-128"/>
                <a:ea typeface="Meiryo UI" panose="020B0604030504040204" pitchFamily="50" charset="-128"/>
              </a:rPr>
              <a:t>万円　）</a:t>
            </a:r>
          </a:p>
        </p:txBody>
      </p:sp>
      <p:sp>
        <p:nvSpPr>
          <p:cNvPr id="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210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677311896"/>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18" name="角丸四角形 17"/>
          <p:cNvSpPr/>
          <p:nvPr/>
        </p:nvSpPr>
        <p:spPr>
          <a:xfrm>
            <a:off x="3246783" y="275688"/>
            <a:ext cx="5626761"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latin typeface="Meiryo UI" panose="020B0604030504040204" pitchFamily="50" charset="-128"/>
                <a:ea typeface="Meiryo UI" panose="020B0604030504040204" pitchFamily="50" charset="-128"/>
              </a:rPr>
              <a:t>ヤングケアラー支援（大阪市）</a:t>
            </a: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99523" y="231819"/>
            <a:ext cx="193354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５．改革の成果</a:t>
            </a:r>
          </a:p>
        </p:txBody>
      </p:sp>
      <p:sp>
        <p:nvSpPr>
          <p:cNvPr id="12" name="正方形/長方形 11"/>
          <p:cNvSpPr/>
          <p:nvPr/>
        </p:nvSpPr>
        <p:spPr>
          <a:xfrm>
            <a:off x="214553" y="621076"/>
            <a:ext cx="8714896" cy="1384995"/>
          </a:xfrm>
          <a:prstGeom prst="rect">
            <a:avLst/>
          </a:prstGeom>
        </p:spPr>
        <p:txBody>
          <a:bodyPr wrap="square">
            <a:spAutoFit/>
          </a:bodyPr>
          <a:lstStyle/>
          <a:p>
            <a:endParaRPr lang="en-US" altLang="ja-JP" sz="1400" b="1" dirty="0">
              <a:solidFill>
                <a:srgbClr val="000000"/>
              </a:solidFill>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・市立中学校の生徒を対象に、</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度に行った本市独自の実態調査の結果を分析に基づいて、支援策の検討や広報・啓発を進めるとともに、新たにこどもたちが相談しやすい環境の整備に着手し、ヤングケアラーの早期発見・把握に向けた取組などを実施。</a:t>
            </a:r>
          </a:p>
        </p:txBody>
      </p:sp>
      <p:sp>
        <p:nvSpPr>
          <p:cNvPr id="29" name="角丸四角形 28"/>
          <p:cNvSpPr/>
          <p:nvPr/>
        </p:nvSpPr>
        <p:spPr>
          <a:xfrm>
            <a:off x="-71125" y="854503"/>
            <a:ext cx="7705925" cy="4397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rPr>
              <a:t>〇　ヤングケアラー支援関連事業（大阪市）（</a:t>
            </a:r>
            <a:r>
              <a:rPr lang="en-US" altLang="ja-JP" sz="1400" b="1" dirty="0">
                <a:solidFill>
                  <a:schemeClr val="tx1"/>
                </a:solidFill>
                <a:latin typeface="Meiryo UI" panose="020B0604030504040204" pitchFamily="50" charset="-128"/>
                <a:ea typeface="Meiryo UI" panose="020B0604030504040204" pitchFamily="50" charset="-128"/>
              </a:rPr>
              <a:t>2022</a:t>
            </a:r>
            <a:r>
              <a:rPr lang="ja-JP" altLang="en-US" sz="1400" b="1" dirty="0">
                <a:solidFill>
                  <a:schemeClr val="tx1"/>
                </a:solidFill>
                <a:latin typeface="Meiryo UI" panose="020B0604030504040204" pitchFamily="50" charset="-128"/>
                <a:ea typeface="Meiryo UI" panose="020B0604030504040204" pitchFamily="50" charset="-128"/>
              </a:rPr>
              <a:t>年度予算額：３億８</a:t>
            </a:r>
            <a:r>
              <a:rPr lang="en-US" altLang="ja-JP" sz="1400" b="1" dirty="0">
                <a:solidFill>
                  <a:schemeClr val="tx1"/>
                </a:solidFill>
                <a:latin typeface="Meiryo UI" panose="020B0604030504040204" pitchFamily="50" charset="-128"/>
                <a:ea typeface="Meiryo UI" panose="020B0604030504040204" pitchFamily="50" charset="-128"/>
              </a:rPr>
              <a:t>,000</a:t>
            </a:r>
            <a:r>
              <a:rPr lang="ja-JP" altLang="en-US" sz="1400" b="1" dirty="0">
                <a:solidFill>
                  <a:schemeClr val="tx1"/>
                </a:solidFill>
                <a:latin typeface="Meiryo UI" panose="020B0604030504040204" pitchFamily="50" charset="-128"/>
                <a:ea typeface="Meiryo UI" panose="020B0604030504040204" pitchFamily="50" charset="-128"/>
              </a:rPr>
              <a:t>万円　）</a:t>
            </a:r>
          </a:p>
        </p:txBody>
      </p:sp>
      <p:graphicFrame>
        <p:nvGraphicFramePr>
          <p:cNvPr id="17" name="表 16"/>
          <p:cNvGraphicFramePr>
            <a:graphicFrameLocks noGrp="1"/>
          </p:cNvGraphicFramePr>
          <p:nvPr>
            <p:extLst>
              <p:ext uri="{D42A27DB-BD31-4B8C-83A1-F6EECF244321}">
                <p14:modId xmlns:p14="http://schemas.microsoft.com/office/powerpoint/2010/main" val="3736912478"/>
              </p:ext>
            </p:extLst>
          </p:nvPr>
        </p:nvGraphicFramePr>
        <p:xfrm>
          <a:off x="349919" y="2120041"/>
          <a:ext cx="8332354" cy="3448544"/>
        </p:xfrm>
        <a:graphic>
          <a:graphicData uri="http://schemas.openxmlformats.org/drawingml/2006/table">
            <a:tbl>
              <a:tblPr/>
              <a:tblGrid>
                <a:gridCol w="2402806">
                  <a:extLst>
                    <a:ext uri="{9D8B030D-6E8A-4147-A177-3AD203B41FA5}">
                      <a16:colId xmlns:a16="http://schemas.microsoft.com/office/drawing/2014/main" val="20000"/>
                    </a:ext>
                  </a:extLst>
                </a:gridCol>
                <a:gridCol w="4828961">
                  <a:extLst>
                    <a:ext uri="{9D8B030D-6E8A-4147-A177-3AD203B41FA5}">
                      <a16:colId xmlns:a16="http://schemas.microsoft.com/office/drawing/2014/main" val="20003"/>
                    </a:ext>
                  </a:extLst>
                </a:gridCol>
                <a:gridCol w="1100587">
                  <a:extLst>
                    <a:ext uri="{9D8B030D-6E8A-4147-A177-3AD203B41FA5}">
                      <a16:colId xmlns:a16="http://schemas.microsoft.com/office/drawing/2014/main" val="20004"/>
                    </a:ext>
                  </a:extLst>
                </a:gridCol>
              </a:tblGrid>
              <a:tr h="463842">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事業名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altLang="ja-JP" sz="1000" b="1" i="0" u="none" strike="noStrike" dirty="0">
                          <a:solidFill>
                            <a:srgbClr val="000000"/>
                          </a:solidFill>
                          <a:effectLst/>
                          <a:latin typeface="Meiryo UI" panose="020B0604030504040204" pitchFamily="50" charset="-128"/>
                          <a:ea typeface="Meiryo UI" panose="020B0604030504040204" pitchFamily="50" charset="-128"/>
                        </a:rPr>
                        <a:t>2022</a:t>
                      </a: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年度</a:t>
                      </a:r>
                      <a:br>
                        <a:rPr lang="ja-JP" altLang="en-US" sz="100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予算額</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000"/>
                  </a:ext>
                </a:extLst>
              </a:tr>
              <a:tr h="911792">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ヤングケアラー支援推進事業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度に行った実態調査の結果を専門家参加の研究チームと共同で分析し、プロジェクトチームにおいて、支援策を検討するとともに、学校、福祉、及び医療及び地域の関係者、並びに地域の理解促進に向けた研修を実施するなど、ヤングケアラーへの支援を推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000" b="0" i="0" u="none" strike="noStrike" dirty="0">
                          <a:solidFill>
                            <a:srgbClr val="000000"/>
                          </a:solidFill>
                          <a:effectLst/>
                          <a:latin typeface="Meiryo UI" panose="020B0604030504040204" pitchFamily="50" charset="-128"/>
                          <a:ea typeface="Meiryo UI" panose="020B0604030504040204" pitchFamily="50" charset="-128"/>
                        </a:rPr>
                        <a:t>400</a:t>
                      </a: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00125">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ヤングケアラーへの寄り添い型相談支援事業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ヤングケアラーもと当事者を経験した方などが聞き手や相談等を行うとなるオンラインサロンや相談を受けるピアサポートを実施するとともに、希望に応じて福祉サービスやサポートを行う関係機関（区役所 等）へ同行する寄り添い型支援を行い、こどもたちの相談環境の充実に向けた取組を推進。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72785">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スクールカウンセラー事業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ヤングケアラーを早期に発見・把握し、その支援を行うため、こどもたちの日々の変化に気づきやすい学校において、スクールカウンセラーを</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年度の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235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人から</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2022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年度は</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264</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人に</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増員することにより、家庭のことを含めた相談がしやすい環境を整備するとともに、全スクールカウンセラー対象にヤングケアラーへの理解促進を図るための研修を実施し、資質の向上をめざす。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億</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6,100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211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07816684"/>
      </p:ext>
    </p:extLst>
  </p:cSld>
  <p:clrMapOvr>
    <a:masterClrMapping/>
  </p:clrMapOvr>
  <p:transition/>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29926</Words>
  <Application>Microsoft Office PowerPoint</Application>
  <PresentationFormat>画面に合わせる (4:3)</PresentationFormat>
  <Paragraphs>3398</Paragraphs>
  <Slides>98</Slides>
  <Notes>85</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98</vt:i4>
      </vt:variant>
    </vt:vector>
  </HeadingPairs>
  <TitlesOfParts>
    <vt:vector size="114" baseType="lpstr">
      <vt:lpstr>Arial Unicode MS</vt:lpstr>
      <vt:lpstr>BIZ UDゴシック</vt:lpstr>
      <vt:lpstr>Meiryo UI</vt:lpstr>
      <vt:lpstr>ＭＳ Ｐゴシック</vt:lpstr>
      <vt:lpstr>ＭＳ Ｐゴシック 本文</vt:lpstr>
      <vt:lpstr>ＭＳ Ｐ明朝</vt:lpstr>
      <vt:lpstr>新細明體</vt:lpstr>
      <vt:lpstr>UD デジタル 教科書体 NK-R</vt:lpstr>
      <vt:lpstr>メイリオ</vt:lpstr>
      <vt:lpstr>游ゴシック</vt:lpstr>
      <vt:lpstr>Arial</vt:lpstr>
      <vt:lpstr>Calibri</vt:lpstr>
      <vt:lpstr>Myanmar Text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■教育予算規模の推移（大阪府）</vt:lpstr>
      <vt:lpstr>■「現役世代への重点投資」（教育）の予算推移（大阪市）</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2023-06-16T02:13:24Z</dcterms:created>
  <dcterms:modified xsi:type="dcterms:W3CDTF">2023-06-16T02:13:31Z</dcterms:modified>
</cp:coreProperties>
</file>