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59" removePersonalInfoOnSave="1" saveSubsetFonts="1">
  <p:sldMasterIdLst>
    <p:sldMasterId id="2147483648" r:id="rId1"/>
  </p:sldMasterIdLst>
  <p:notesMasterIdLst>
    <p:notesMasterId r:id="rId57"/>
  </p:notesMasterIdLst>
  <p:handoutMasterIdLst>
    <p:handoutMasterId r:id="rId58"/>
  </p:handoutMasterIdLst>
  <p:sldIdLst>
    <p:sldId id="2396" r:id="rId2"/>
    <p:sldId id="2397" r:id="rId3"/>
    <p:sldId id="2398" r:id="rId4"/>
    <p:sldId id="2399" r:id="rId5"/>
    <p:sldId id="2400" r:id="rId6"/>
    <p:sldId id="2401" r:id="rId7"/>
    <p:sldId id="2402" r:id="rId8"/>
    <p:sldId id="2403" r:id="rId9"/>
    <p:sldId id="2404" r:id="rId10"/>
    <p:sldId id="2405" r:id="rId11"/>
    <p:sldId id="2406" r:id="rId12"/>
    <p:sldId id="2407" r:id="rId13"/>
    <p:sldId id="2408" r:id="rId14"/>
    <p:sldId id="2409" r:id="rId15"/>
    <p:sldId id="2410" r:id="rId16"/>
    <p:sldId id="2411" r:id="rId17"/>
    <p:sldId id="2412" r:id="rId18"/>
    <p:sldId id="2413" r:id="rId19"/>
    <p:sldId id="2414" r:id="rId20"/>
    <p:sldId id="2415" r:id="rId21"/>
    <p:sldId id="2416" r:id="rId22"/>
    <p:sldId id="2417" r:id="rId23"/>
    <p:sldId id="2418" r:id="rId24"/>
    <p:sldId id="2419" r:id="rId25"/>
    <p:sldId id="2420" r:id="rId26"/>
    <p:sldId id="2421" r:id="rId27"/>
    <p:sldId id="2422" r:id="rId28"/>
    <p:sldId id="2423" r:id="rId29"/>
    <p:sldId id="2424" r:id="rId30"/>
    <p:sldId id="2425" r:id="rId31"/>
    <p:sldId id="2426" r:id="rId32"/>
    <p:sldId id="2427" r:id="rId33"/>
    <p:sldId id="2428" r:id="rId34"/>
    <p:sldId id="2429" r:id="rId35"/>
    <p:sldId id="2430" r:id="rId36"/>
    <p:sldId id="2431" r:id="rId37"/>
    <p:sldId id="2432" r:id="rId38"/>
    <p:sldId id="2433" r:id="rId39"/>
    <p:sldId id="2434" r:id="rId40"/>
    <p:sldId id="2435" r:id="rId41"/>
    <p:sldId id="2436" r:id="rId42"/>
    <p:sldId id="2437" r:id="rId43"/>
    <p:sldId id="2438" r:id="rId44"/>
    <p:sldId id="2439" r:id="rId45"/>
    <p:sldId id="2440" r:id="rId46"/>
    <p:sldId id="2441" r:id="rId47"/>
    <p:sldId id="2442" r:id="rId48"/>
    <p:sldId id="2443" r:id="rId49"/>
    <p:sldId id="2444" r:id="rId50"/>
    <p:sldId id="2445" r:id="rId51"/>
    <p:sldId id="2446" r:id="rId52"/>
    <p:sldId id="2447" r:id="rId53"/>
    <p:sldId id="2448" r:id="rId54"/>
    <p:sldId id="2449" r:id="rId55"/>
    <p:sldId id="2450" r:id="rId5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6" autoAdjust="0"/>
    <p:restoredTop sz="94255" autoAdjust="0"/>
  </p:normalViewPr>
  <p:slideViewPr>
    <p:cSldViewPr>
      <p:cViewPr varScale="1">
        <p:scale>
          <a:sx n="57" d="100"/>
          <a:sy n="57" d="100"/>
        </p:scale>
        <p:origin x="1824"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51">
              <a:defRPr/>
            </a:pPr>
            <a:fld id="{E77B2A58-34A9-4D75-91FD-222CAA55EB6E}" type="slidenum">
              <a:rPr kumimoji="0" lang="en-US" altLang="ja-JP">
                <a:solidFill>
                  <a:prstClr val="black"/>
                </a:solidFill>
                <a:latin typeface="游ゴシック" panose="020F0502020204030204"/>
                <a:ea typeface="游ゴシック" panose="020B0400000000000000" pitchFamily="50" charset="-128"/>
              </a:rPr>
              <a:pPr defTabSz="457151">
                <a:defRPr/>
              </a:pPr>
              <a:t>68</a:t>
            </a:fld>
            <a:endParaRPr kumimoji="0" lang="en-US" altLang="ja-JP">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07487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9325" y="1350963"/>
            <a:ext cx="4859338" cy="3646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220">
              <a:defRPr/>
            </a:pPr>
            <a:fld id="{2612563B-A418-4252-96EE-75E9990DAD1E}" type="slidenum">
              <a:rPr kumimoji="0" lang="ja-JP" altLang="en-US">
                <a:solidFill>
                  <a:prstClr val="black"/>
                </a:solidFill>
                <a:latin typeface="游ゴシック" panose="020F0502020204030204"/>
                <a:ea typeface="游ゴシック" panose="020B0400000000000000" pitchFamily="50" charset="-128"/>
              </a:rPr>
              <a:pPr defTabSz="914220">
                <a:defRPr/>
              </a:pPr>
              <a:t>94</a:t>
            </a:fld>
            <a:endParaRPr kumimoji="0"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60673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9325" y="1350963"/>
            <a:ext cx="4859338" cy="3646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220">
              <a:defRPr/>
            </a:pPr>
            <a:fld id="{2612563B-A418-4252-96EE-75E9990DAD1E}" type="slidenum">
              <a:rPr kumimoji="0" lang="ja-JP" altLang="en-US">
                <a:solidFill>
                  <a:prstClr val="black"/>
                </a:solidFill>
                <a:latin typeface="游ゴシック" panose="020F0502020204030204"/>
                <a:ea typeface="游ゴシック" panose="020B0400000000000000" pitchFamily="50" charset="-128"/>
              </a:rPr>
              <a:pPr defTabSz="914220">
                <a:defRPr/>
              </a:pPr>
              <a:t>97</a:t>
            </a:fld>
            <a:endParaRPr kumimoji="0"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3859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98</a:t>
            </a:fld>
            <a:endParaRPr kumimoji="1" lang="ja-JP" altLang="en-US"/>
          </a:p>
        </p:txBody>
      </p:sp>
    </p:spTree>
    <p:extLst>
      <p:ext uri="{BB962C8B-B14F-4D97-AF65-F5344CB8AC3E}">
        <p14:creationId xmlns:p14="http://schemas.microsoft.com/office/powerpoint/2010/main" val="3538668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02">
              <a:defRPr/>
            </a:pPr>
            <a:fld id="{E77B2A58-34A9-4D75-91FD-222CAA55EB6E}" type="slidenum">
              <a:rPr lang="en-US" altLang="ja-JP">
                <a:solidFill>
                  <a:prstClr val="black"/>
                </a:solidFill>
                <a:latin typeface="Calibri"/>
                <a:ea typeface="ＭＳ Ｐゴシック" panose="020B0600070205080204" pitchFamily="50" charset="-128"/>
              </a:rPr>
              <a:pPr defTabSz="914302">
                <a:defRPr/>
              </a:pPr>
              <a:t>100</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72814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02">
              <a:defRPr/>
            </a:pPr>
            <a:fld id="{54E77E6D-4318-4181-B329-ED3A8DAEF872}" type="slidenum">
              <a:rPr lang="ja-JP" altLang="en-US">
                <a:solidFill>
                  <a:prstClr val="black"/>
                </a:solidFill>
                <a:latin typeface="Calibri" panose="020F0502020204030204"/>
                <a:ea typeface="ＭＳ Ｐゴシック" panose="020B0600070205080204" pitchFamily="50" charset="-128"/>
              </a:rPr>
              <a:pPr defTabSz="914302">
                <a:defRPr/>
              </a:pPr>
              <a:t>112</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34728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51">
              <a:defRPr/>
            </a:pPr>
            <a:fld id="{E77B2A58-34A9-4D75-91FD-222CAA55EB6E}" type="slidenum">
              <a:rPr kumimoji="0" lang="en-US" altLang="ja-JP">
                <a:solidFill>
                  <a:prstClr val="black"/>
                </a:solidFill>
                <a:latin typeface="游ゴシック" panose="020F0502020204030204"/>
                <a:ea typeface="游ゴシック" panose="020B0400000000000000" pitchFamily="50" charset="-128"/>
              </a:rPr>
              <a:pPr defTabSz="457151">
                <a:defRPr/>
              </a:pPr>
              <a:t>69</a:t>
            </a:fld>
            <a:endParaRPr kumimoji="0" lang="en-US" altLang="ja-JP">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3699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51">
              <a:defRPr/>
            </a:pPr>
            <a:fld id="{E77B2A58-34A9-4D75-91FD-222CAA55EB6E}" type="slidenum">
              <a:rPr kumimoji="0" lang="en-US" altLang="ja-JP">
                <a:solidFill>
                  <a:prstClr val="black"/>
                </a:solidFill>
                <a:latin typeface="游ゴシック" panose="020F0502020204030204"/>
                <a:ea typeface="游ゴシック" panose="020B0400000000000000" pitchFamily="50" charset="-128"/>
              </a:rPr>
              <a:pPr defTabSz="457151">
                <a:defRPr/>
              </a:pPr>
              <a:t>73</a:t>
            </a:fld>
            <a:endParaRPr kumimoji="0" lang="en-US" altLang="ja-JP">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23309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9325" y="1350963"/>
            <a:ext cx="4859338" cy="3646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51">
              <a:defRPr/>
            </a:pPr>
            <a:fld id="{2F0EEB81-DB16-4A68-B055-8A38956DB515}" type="slidenum">
              <a:rPr lang="ja-JP" altLang="en-US">
                <a:solidFill>
                  <a:prstClr val="black"/>
                </a:solidFill>
                <a:latin typeface="游ゴシック" panose="020F0502020204030204"/>
                <a:ea typeface="游ゴシック" panose="020B0400000000000000" pitchFamily="50" charset="-128"/>
              </a:rPr>
              <a:pPr defTabSz="457151">
                <a:defRPr/>
              </a:pPr>
              <a:t>74</a:t>
            </a:fld>
            <a:endParaRPr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26188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9325" y="1350963"/>
            <a:ext cx="4859338" cy="3646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51">
              <a:defRPr/>
            </a:pPr>
            <a:fld id="{2F0EEB81-DB16-4A68-B055-8A38956DB515}" type="slidenum">
              <a:rPr lang="ja-JP" altLang="en-US">
                <a:solidFill>
                  <a:prstClr val="black"/>
                </a:solidFill>
                <a:latin typeface="游ゴシック" panose="020F0502020204030204"/>
                <a:ea typeface="游ゴシック" panose="020B0400000000000000" pitchFamily="50" charset="-128"/>
              </a:rPr>
              <a:pPr defTabSz="457151">
                <a:defRPr/>
              </a:pPr>
              <a:t>77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2862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9325" y="1350963"/>
            <a:ext cx="4859338" cy="3646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51">
              <a:defRPr/>
            </a:pPr>
            <a:fld id="{2F0EEB81-DB16-4A68-B055-8A38956DB515}" type="slidenum">
              <a:rPr lang="ja-JP" altLang="en-US">
                <a:solidFill>
                  <a:prstClr val="black"/>
                </a:solidFill>
                <a:latin typeface="游ゴシック" panose="020F0502020204030204"/>
                <a:ea typeface="游ゴシック" panose="020B0400000000000000" pitchFamily="50" charset="-128"/>
              </a:rPr>
              <a:pPr defTabSz="457151">
                <a:defRPr/>
              </a:pPr>
              <a:t>79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18338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9325" y="1350963"/>
            <a:ext cx="4859338" cy="3646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51">
              <a:defRPr/>
            </a:pPr>
            <a:fld id="{2F0EEB81-DB16-4A68-B055-8A38956DB515}" type="slidenum">
              <a:rPr lang="ja-JP" altLang="en-US">
                <a:solidFill>
                  <a:prstClr val="black"/>
                </a:solidFill>
                <a:latin typeface="游ゴシック" panose="020F0502020204030204"/>
                <a:ea typeface="游ゴシック" panose="020B0400000000000000" pitchFamily="50" charset="-128"/>
              </a:rPr>
              <a:pPr defTabSz="457151">
                <a:defRPr/>
              </a:pPr>
              <a:t>82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6914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9325" y="1350963"/>
            <a:ext cx="4859338" cy="3646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51">
              <a:defRPr/>
            </a:pPr>
            <a:fld id="{2612563B-A418-4252-96EE-75E9990DAD1E}" type="slidenum">
              <a:rPr lang="ja-JP" altLang="en-US">
                <a:solidFill>
                  <a:prstClr val="black"/>
                </a:solidFill>
                <a:latin typeface="游ゴシック" panose="020F0502020204030204"/>
                <a:ea typeface="游ゴシック" panose="020B0400000000000000" pitchFamily="50" charset="-128"/>
              </a:rPr>
              <a:pPr defTabSz="457151">
                <a:defRPr/>
              </a:pPr>
              <a:t>85</a:t>
            </a:fld>
            <a:endParaRPr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7539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9325" y="1350963"/>
            <a:ext cx="4859338" cy="3646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220">
              <a:defRPr/>
            </a:pPr>
            <a:fld id="{2612563B-A418-4252-96EE-75E9990DAD1E}" type="slidenum">
              <a:rPr kumimoji="0" lang="ja-JP" altLang="en-US">
                <a:solidFill>
                  <a:prstClr val="black"/>
                </a:solidFill>
                <a:latin typeface="游ゴシック" panose="020F0502020204030204"/>
                <a:ea typeface="游ゴシック" panose="020B0400000000000000" pitchFamily="50" charset="-128"/>
              </a:rPr>
              <a:pPr defTabSz="914220">
                <a:defRPr/>
              </a:pPr>
              <a:t>89</a:t>
            </a:fld>
            <a:endParaRPr kumimoji="0"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69441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36898" y="3120065"/>
            <a:ext cx="5970187" cy="546970"/>
          </a:xfrm>
          <a:prstGeom prst="rect">
            <a:avLst/>
          </a:prstGeom>
          <a:noFill/>
        </p:spPr>
        <p:txBody>
          <a:bodyPr wrap="square" lIns="27000" tIns="27000" rIns="27000" bIns="27000" rtlCol="0" anchor="ctr" anchorCtr="0">
            <a:spAutoFit/>
          </a:bodyPr>
          <a:lstStyle/>
          <a:p>
            <a:pPr algn="ctr"/>
            <a:r>
              <a:rPr lang="ja-JP" altLang="en-US" sz="3200" dirty="0">
                <a:latin typeface="Meiryo UI" panose="020B0604030504040204" pitchFamily="50" charset="-128"/>
                <a:ea typeface="Meiryo UI" panose="020B0604030504040204" pitchFamily="50" charset="-128"/>
              </a:rPr>
              <a:t>２．新型コロナウイルス感染症対策</a:t>
            </a: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35868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txBox="1">
            <a:spLocks/>
          </p:cNvSpPr>
          <p:nvPr/>
        </p:nvSpPr>
        <p:spPr>
          <a:xfrm>
            <a:off x="1354812" y="1143723"/>
            <a:ext cx="7460576" cy="50346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１．　これまでの感染状況等</a:t>
            </a:r>
            <a:endParaRPr kumimoji="1" lang="en-US" altLang="ja-JP" sz="20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endParaRPr lang="en-US" altLang="ja-JP" sz="2000" b="1"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3500"/>
              </a:lnSpc>
              <a:spcBef>
                <a:spcPct val="0"/>
              </a:spcBef>
              <a:spcAft>
                <a:spcPts val="0"/>
              </a:spcAft>
              <a:buClrTx/>
              <a:buSzTx/>
              <a:buFontTx/>
              <a:buNone/>
              <a:tabLst/>
              <a:defRPr/>
            </a:pPr>
            <a:r>
              <a:rPr lang="ja-JP" altLang="en-US" sz="2000" b="1" noProof="0" dirty="0">
                <a:latin typeface="ＭＳ Ｐゴシック" panose="020B0600070205080204" pitchFamily="50" charset="-128"/>
                <a:ea typeface="ＭＳ Ｐゴシック" panose="020B0600070205080204" pitchFamily="50" charset="-128"/>
              </a:rPr>
              <a:t>２</a:t>
            </a:r>
            <a:r>
              <a:rPr kumimoji="1" lang="ja-JP" altLang="en-US" sz="20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　第一波～第七波の状況・取組等</a:t>
            </a:r>
            <a:endParaRPr kumimoji="1" lang="en-US" altLang="ja-JP" sz="20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endParaRPr kumimoji="1" lang="en-US" altLang="ja-JP" sz="20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a:p>
            <a:pPr lvl="0" algn="l">
              <a:lnSpc>
                <a:spcPts val="3500"/>
              </a:lnSpc>
            </a:pPr>
            <a:r>
              <a:rPr lang="ja-JP" altLang="en-US" sz="2000" b="1" noProof="0" dirty="0">
                <a:latin typeface="ＭＳ Ｐゴシック" panose="020B0600070205080204" pitchFamily="50" charset="-128"/>
                <a:ea typeface="ＭＳ Ｐゴシック" panose="020B0600070205080204" pitchFamily="50" charset="-128"/>
              </a:rPr>
              <a:t>３</a:t>
            </a:r>
            <a:r>
              <a:rPr kumimoji="1" lang="ja-JP" altLang="en-US" sz="20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　コロナ対策</a:t>
            </a:r>
            <a:r>
              <a:rPr lang="ja-JP" altLang="en-US" sz="2000" b="1" dirty="0">
                <a:latin typeface="ＭＳ Ｐゴシック" panose="020B0600070205080204" pitchFamily="50" charset="-128"/>
                <a:ea typeface="ＭＳ Ｐゴシック" panose="020B0600070205080204" pitchFamily="50" charset="-128"/>
              </a:rPr>
              <a:t>関連経費</a:t>
            </a:r>
            <a:r>
              <a:rPr kumimoji="1" lang="ja-JP" altLang="en-US" sz="20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の概要</a:t>
            </a:r>
            <a:endParaRPr kumimoji="1" lang="en-US" altLang="ja-JP" sz="20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endParaRPr kumimoji="1" lang="en-US" altLang="ja-JP" sz="20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p:txBody>
      </p:sp>
      <p:sp>
        <p:nvSpPr>
          <p:cNvPr id="5" name="タイトル 1"/>
          <p:cNvSpPr txBox="1">
            <a:spLocks/>
          </p:cNvSpPr>
          <p:nvPr/>
        </p:nvSpPr>
        <p:spPr>
          <a:xfrm>
            <a:off x="3905244" y="1143723"/>
            <a:ext cx="1450301" cy="7415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3500"/>
              </a:lnSpc>
              <a:spcBef>
                <a:spcPct val="0"/>
              </a:spcBef>
              <a:spcAft>
                <a:spcPts val="0"/>
              </a:spcAft>
              <a:buClrTx/>
              <a:buSzTx/>
              <a:buFontTx/>
              <a:buNone/>
              <a:tabLst/>
              <a:defRPr/>
            </a:pPr>
            <a:r>
              <a:rPr lang="ja-JP" altLang="en-US" sz="2800" b="1" dirty="0">
                <a:solidFill>
                  <a:prstClr val="black"/>
                </a:solidFill>
                <a:latin typeface="ＭＳ Ｐゴシック" panose="020B0600070205080204" pitchFamily="50" charset="-128"/>
                <a:ea typeface="ＭＳ Ｐゴシック" panose="020B0600070205080204" pitchFamily="50" charset="-128"/>
              </a:rPr>
              <a:t>参　考</a:t>
            </a:r>
            <a:endParaRPr kumimoji="1" lang="en-US" altLang="ja-JP"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05623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911339" y="740474"/>
            <a:ext cx="7460576" cy="50346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20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１．</a:t>
            </a:r>
            <a:r>
              <a:rPr lang="ja-JP" altLang="en-US" sz="2000" b="1" u="sng" dirty="0">
                <a:solidFill>
                  <a:prstClr val="black"/>
                </a:solidFill>
                <a:latin typeface="ＭＳ Ｐゴシック" panose="020B0600070205080204" pitchFamily="50" charset="-128"/>
                <a:ea typeface="ＭＳ Ｐゴシック" panose="020B0600070205080204" pitchFamily="50" charset="-128"/>
              </a:rPr>
              <a:t>これまでの感染状況</a:t>
            </a:r>
            <a:r>
              <a:rPr kumimoji="1" lang="ja-JP" altLang="en-US" sz="20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等</a:t>
            </a:r>
            <a:endParaRPr kumimoji="1" lang="en-US" altLang="ja-JP" sz="20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　</a:t>
            </a:r>
            <a:r>
              <a:rPr lang="ja-JP" altLang="en-US" sz="1800" b="1" dirty="0">
                <a:solidFill>
                  <a:prstClr val="black"/>
                </a:solidFill>
                <a:latin typeface="ＭＳ Ｐゴシック" panose="020B0600070205080204" pitchFamily="50" charset="-128"/>
                <a:ea typeface="ＭＳ Ｐゴシック" panose="020B0600070205080204" pitchFamily="50" charset="-128"/>
              </a:rPr>
              <a:t>陽性者の推移と死亡者数</a:t>
            </a:r>
            <a:endPar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lvl="0" algn="l">
              <a:lnSpc>
                <a:spcPts val="3500"/>
              </a:lnSpc>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lang="ja-JP" altLang="en-US" sz="1800" b="1" dirty="0">
                <a:solidFill>
                  <a:prstClr val="black"/>
                </a:solidFill>
                <a:latin typeface="ＭＳ Ｐゴシック" panose="020B0600070205080204" pitchFamily="50" charset="-128"/>
                <a:ea typeface="ＭＳ Ｐゴシック" panose="020B0600070205080204" pitchFamily="50" charset="-128"/>
              </a:rPr>
              <a:t>　死亡例（年齢別死亡率の推移［陽性判明日別］）</a:t>
            </a:r>
            <a:endPar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lvl="0" algn="l">
              <a:lnSpc>
                <a:spcPts val="3500"/>
              </a:lnSpc>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　</a:t>
            </a:r>
            <a:r>
              <a:rPr lang="ja-JP" altLang="en-US" sz="1800" b="1" dirty="0">
                <a:solidFill>
                  <a:prstClr val="black"/>
                </a:solidFill>
                <a:latin typeface="ＭＳ Ｐゴシック" panose="020B0600070205080204" pitchFamily="50" charset="-128"/>
                <a:ea typeface="ＭＳ Ｐゴシック" panose="020B0600070205080204" pitchFamily="50" charset="-128"/>
              </a:rPr>
              <a:t>死亡率の推移</a:t>
            </a:r>
            <a:endPar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endPar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36044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31975" y="3289367"/>
            <a:ext cx="323165" cy="1950624"/>
          </a:xfrm>
          <a:prstGeom prst="rect">
            <a:avLst/>
          </a:prstGeom>
          <a:noFill/>
        </p:spPr>
        <p:txBody>
          <a:bodyPr vert="eaVert" wrap="square" rtlCol="0">
            <a:spAutoFit/>
          </a:bodyPr>
          <a:lstStyle/>
          <a:p>
            <a:r>
              <a:rPr lang="ja-JP" altLang="en-US" sz="900" dirty="0">
                <a:latin typeface="Meiryo UI" panose="020B0604030504040204" pitchFamily="50" charset="-128"/>
                <a:ea typeface="Meiryo UI" panose="020B0604030504040204" pitchFamily="50" charset="-128"/>
              </a:rPr>
              <a:t>週あたりの新規陽性者数</a:t>
            </a:r>
          </a:p>
        </p:txBody>
      </p:sp>
      <p:sp>
        <p:nvSpPr>
          <p:cNvPr id="40" name="テキスト ボックス 39"/>
          <p:cNvSpPr txBox="1"/>
          <p:nvPr/>
        </p:nvSpPr>
        <p:spPr>
          <a:xfrm>
            <a:off x="8839845" y="3084388"/>
            <a:ext cx="323165" cy="2435948"/>
          </a:xfrm>
          <a:prstGeom prst="rect">
            <a:avLst/>
          </a:prstGeom>
          <a:noFill/>
        </p:spPr>
        <p:txBody>
          <a:bodyPr vert="eaVert" wrap="square" rtlCol="0">
            <a:spAutoFit/>
          </a:bodyPr>
          <a:lstStyle/>
          <a:p>
            <a:r>
              <a:rPr lang="ja-JP" altLang="en-US" sz="900" dirty="0">
                <a:latin typeface="Meiryo UI" panose="020B0604030504040204" pitchFamily="50" charset="-128"/>
                <a:ea typeface="Meiryo UI" panose="020B0604030504040204" pitchFamily="50" charset="-128"/>
              </a:rPr>
              <a:t>週あたりの死亡者数（死亡日ベース）</a:t>
            </a:r>
          </a:p>
        </p:txBody>
      </p:sp>
      <p:grpSp>
        <p:nvGrpSpPr>
          <p:cNvPr id="44" name="グループ化 43"/>
          <p:cNvGrpSpPr/>
          <p:nvPr/>
        </p:nvGrpSpPr>
        <p:grpSpPr>
          <a:xfrm>
            <a:off x="708490" y="2176025"/>
            <a:ext cx="1490584" cy="611048"/>
            <a:chOff x="1127839" y="543247"/>
            <a:chExt cx="1987445" cy="814730"/>
          </a:xfrm>
        </p:grpSpPr>
        <p:sp>
          <p:nvSpPr>
            <p:cNvPr id="11" name="正方形/長方形 10"/>
            <p:cNvSpPr/>
            <p:nvPr/>
          </p:nvSpPr>
          <p:spPr>
            <a:xfrm>
              <a:off x="1127839" y="543247"/>
              <a:ext cx="1644390" cy="81473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1" name="テキスト ボックス 40"/>
            <p:cNvSpPr txBox="1"/>
            <p:nvPr/>
          </p:nvSpPr>
          <p:spPr>
            <a:xfrm>
              <a:off x="1127839" y="579442"/>
              <a:ext cx="1987445" cy="738663"/>
            </a:xfrm>
            <a:prstGeom prst="rect">
              <a:avLst/>
            </a:prstGeom>
            <a:noFill/>
          </p:spPr>
          <p:txBody>
            <a:bodyPr wrap="square" rtlCol="0">
              <a:spAutoFit/>
            </a:bodyPr>
            <a:lstStyle/>
            <a:p>
              <a:r>
                <a:rPr lang="en-US" altLang="ja-JP" sz="750" dirty="0">
                  <a:latin typeface="Meiryo UI" panose="020B0604030504040204" pitchFamily="50" charset="-128"/>
                  <a:ea typeface="Meiryo UI" panose="020B0604030504040204" pitchFamily="50" charset="-128"/>
                </a:rPr>
                <a:t>【</a:t>
              </a:r>
              <a:r>
                <a:rPr lang="ja-JP" altLang="en-US" sz="750" dirty="0">
                  <a:latin typeface="Meiryo UI" panose="020B0604030504040204" pitchFamily="50" charset="-128"/>
                  <a:ea typeface="Meiryo UI" panose="020B0604030504040204" pitchFamily="50" charset="-128"/>
                </a:rPr>
                <a:t>第一波</a:t>
              </a:r>
              <a:r>
                <a:rPr lang="en-US" altLang="ja-JP" sz="750" dirty="0">
                  <a:latin typeface="Meiryo UI" panose="020B0604030504040204" pitchFamily="50" charset="-128"/>
                  <a:ea typeface="Meiryo UI" panose="020B0604030504040204" pitchFamily="50" charset="-128"/>
                </a:rPr>
                <a:t>】</a:t>
              </a:r>
            </a:p>
            <a:p>
              <a:r>
                <a:rPr lang="ja-JP" altLang="en-US" sz="750" dirty="0">
                  <a:latin typeface="Meiryo UI" panose="020B0604030504040204" pitchFamily="50" charset="-128"/>
                  <a:ea typeface="Meiryo UI" panose="020B0604030504040204" pitchFamily="50" charset="-128"/>
                </a:rPr>
                <a:t>陽性者数（累計）</a:t>
              </a:r>
              <a:r>
                <a:rPr lang="en-US" altLang="ja-JP" sz="750" dirty="0">
                  <a:latin typeface="Meiryo UI" panose="020B0604030504040204" pitchFamily="50" charset="-128"/>
                  <a:ea typeface="Meiryo UI" panose="020B0604030504040204" pitchFamily="50" charset="-128"/>
                </a:rPr>
                <a:t>1,786</a:t>
              </a:r>
              <a:r>
                <a:rPr lang="ja-JP" altLang="en-US" sz="750" dirty="0">
                  <a:latin typeface="Meiryo UI" panose="020B0604030504040204" pitchFamily="50" charset="-128"/>
                  <a:ea typeface="Meiryo UI" panose="020B0604030504040204" pitchFamily="50" charset="-128"/>
                </a:rPr>
                <a:t>名</a:t>
              </a:r>
              <a:endParaRPr lang="en-US" altLang="ja-JP" sz="750" dirty="0">
                <a:latin typeface="Meiryo UI" panose="020B0604030504040204" pitchFamily="50" charset="-128"/>
                <a:ea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rPr>
                <a:t>死者数（累計）　 </a:t>
              </a:r>
              <a:r>
                <a:rPr lang="en-US" altLang="ja-JP" sz="750" dirty="0">
                  <a:latin typeface="Meiryo UI" panose="020B0604030504040204" pitchFamily="50" charset="-128"/>
                  <a:ea typeface="Meiryo UI" panose="020B0604030504040204" pitchFamily="50" charset="-128"/>
                </a:rPr>
                <a:t>87</a:t>
              </a:r>
              <a:r>
                <a:rPr lang="ja-JP" altLang="en-US" sz="750" dirty="0">
                  <a:latin typeface="Meiryo UI" panose="020B0604030504040204" pitchFamily="50" charset="-128"/>
                  <a:ea typeface="Meiryo UI" panose="020B0604030504040204" pitchFamily="50" charset="-128"/>
                </a:rPr>
                <a:t>名</a:t>
              </a:r>
              <a:endParaRPr lang="en-US" altLang="ja-JP" sz="750" dirty="0">
                <a:latin typeface="Meiryo UI" panose="020B0604030504040204" pitchFamily="50" charset="-128"/>
                <a:ea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rPr>
                <a:t>死亡率　 　　　　　　</a:t>
              </a:r>
              <a:r>
                <a:rPr lang="en-US" altLang="ja-JP" sz="750" dirty="0">
                  <a:latin typeface="Meiryo UI" panose="020B0604030504040204" pitchFamily="50" charset="-128"/>
                  <a:ea typeface="Meiryo UI" panose="020B0604030504040204" pitchFamily="50" charset="-128"/>
                </a:rPr>
                <a:t>4.9</a:t>
              </a:r>
              <a:r>
                <a:rPr lang="ja-JP" altLang="en-US" sz="750" dirty="0">
                  <a:latin typeface="Meiryo UI" panose="020B0604030504040204" pitchFamily="50" charset="-128"/>
                  <a:ea typeface="Meiryo UI" panose="020B0604030504040204" pitchFamily="50" charset="-128"/>
                </a:rPr>
                <a:t>％</a:t>
              </a:r>
              <a:endParaRPr lang="en-US" altLang="ja-JP" sz="750" dirty="0">
                <a:latin typeface="Meiryo UI" panose="020B0604030504040204" pitchFamily="50" charset="-128"/>
                <a:ea typeface="Meiryo UI" panose="020B0604030504040204" pitchFamily="50" charset="-128"/>
              </a:endParaRPr>
            </a:p>
          </p:txBody>
        </p:sp>
      </p:grpSp>
      <p:grpSp>
        <p:nvGrpSpPr>
          <p:cNvPr id="51" name="グループ化 50"/>
          <p:cNvGrpSpPr/>
          <p:nvPr/>
        </p:nvGrpSpPr>
        <p:grpSpPr>
          <a:xfrm>
            <a:off x="1536340" y="2771572"/>
            <a:ext cx="1500557" cy="611048"/>
            <a:chOff x="1701059" y="3111460"/>
            <a:chExt cx="2000742" cy="814730"/>
          </a:xfrm>
        </p:grpSpPr>
        <p:sp>
          <p:nvSpPr>
            <p:cNvPr id="45" name="正方形/長方形 44"/>
            <p:cNvSpPr/>
            <p:nvPr/>
          </p:nvSpPr>
          <p:spPr>
            <a:xfrm>
              <a:off x="1701059" y="3111460"/>
              <a:ext cx="1644390" cy="81473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テキスト ボックス 41"/>
            <p:cNvSpPr txBox="1"/>
            <p:nvPr/>
          </p:nvSpPr>
          <p:spPr>
            <a:xfrm>
              <a:off x="1701059" y="3152795"/>
              <a:ext cx="2000742" cy="738663"/>
            </a:xfrm>
            <a:prstGeom prst="rect">
              <a:avLst/>
            </a:prstGeom>
            <a:noFill/>
          </p:spPr>
          <p:txBody>
            <a:bodyPr wrap="square" rtlCol="0">
              <a:spAutoFit/>
            </a:bodyPr>
            <a:lstStyle/>
            <a:p>
              <a:r>
                <a:rPr lang="en-US" altLang="ja-JP" sz="750" dirty="0">
                  <a:latin typeface="Meiryo UI" panose="020B0604030504040204" pitchFamily="50" charset="-128"/>
                  <a:ea typeface="Meiryo UI" panose="020B0604030504040204" pitchFamily="50" charset="-128"/>
                </a:rPr>
                <a:t>【</a:t>
              </a:r>
              <a:r>
                <a:rPr lang="ja-JP" altLang="en-US" sz="750" dirty="0">
                  <a:latin typeface="Meiryo UI" panose="020B0604030504040204" pitchFamily="50" charset="-128"/>
                  <a:ea typeface="Meiryo UI" panose="020B0604030504040204" pitchFamily="50" charset="-128"/>
                </a:rPr>
                <a:t>第二波</a:t>
              </a:r>
              <a:r>
                <a:rPr lang="en-US" altLang="ja-JP" sz="750" dirty="0">
                  <a:latin typeface="Meiryo UI" panose="020B0604030504040204" pitchFamily="50" charset="-128"/>
                  <a:ea typeface="Meiryo UI" panose="020B0604030504040204" pitchFamily="50" charset="-128"/>
                </a:rPr>
                <a:t>】</a:t>
              </a:r>
            </a:p>
            <a:p>
              <a:r>
                <a:rPr lang="ja-JP" altLang="en-US" sz="750" dirty="0">
                  <a:latin typeface="Meiryo UI" panose="020B0604030504040204" pitchFamily="50" charset="-128"/>
                  <a:ea typeface="Meiryo UI" panose="020B0604030504040204" pitchFamily="50" charset="-128"/>
                </a:rPr>
                <a:t>陽性者数（累計）</a:t>
              </a:r>
              <a:r>
                <a:rPr lang="en-US" altLang="ja-JP" sz="750" dirty="0">
                  <a:latin typeface="Meiryo UI" panose="020B0604030504040204" pitchFamily="50" charset="-128"/>
                  <a:ea typeface="Meiryo UI" panose="020B0604030504040204" pitchFamily="50" charset="-128"/>
                </a:rPr>
                <a:t>9,271</a:t>
              </a:r>
              <a:r>
                <a:rPr lang="ja-JP" altLang="en-US" sz="750" dirty="0">
                  <a:latin typeface="Meiryo UI" panose="020B0604030504040204" pitchFamily="50" charset="-128"/>
                  <a:ea typeface="Meiryo UI" panose="020B0604030504040204" pitchFamily="50" charset="-128"/>
                </a:rPr>
                <a:t>名</a:t>
              </a:r>
              <a:endParaRPr lang="en-US" altLang="ja-JP" sz="750" dirty="0">
                <a:latin typeface="Meiryo UI" panose="020B0604030504040204" pitchFamily="50" charset="-128"/>
                <a:ea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rPr>
                <a:t>死者数（累計）　 </a:t>
              </a:r>
              <a:r>
                <a:rPr lang="en-US" altLang="ja-JP" sz="750" dirty="0">
                  <a:latin typeface="Meiryo UI" panose="020B0604030504040204" pitchFamily="50" charset="-128"/>
                  <a:ea typeface="Meiryo UI" panose="020B0604030504040204" pitchFamily="50" charset="-128"/>
                </a:rPr>
                <a:t>142</a:t>
              </a:r>
              <a:r>
                <a:rPr lang="ja-JP" altLang="en-US" sz="750" dirty="0">
                  <a:latin typeface="Meiryo UI" panose="020B0604030504040204" pitchFamily="50" charset="-128"/>
                  <a:ea typeface="Meiryo UI" panose="020B0604030504040204" pitchFamily="50" charset="-128"/>
                </a:rPr>
                <a:t>名</a:t>
              </a:r>
              <a:endParaRPr lang="en-US" altLang="ja-JP" sz="750" dirty="0">
                <a:latin typeface="Meiryo UI" panose="020B0604030504040204" pitchFamily="50" charset="-128"/>
                <a:ea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rPr>
                <a:t>死亡率　　　　　　　 </a:t>
              </a:r>
              <a:r>
                <a:rPr lang="en-US" altLang="ja-JP" sz="750" dirty="0">
                  <a:latin typeface="Meiryo UI" panose="020B0604030504040204" pitchFamily="50" charset="-128"/>
                  <a:ea typeface="Meiryo UI" panose="020B0604030504040204" pitchFamily="50" charset="-128"/>
                </a:rPr>
                <a:t>1.5</a:t>
              </a:r>
              <a:r>
                <a:rPr lang="ja-JP" altLang="en-US" sz="750" dirty="0">
                  <a:latin typeface="Meiryo UI" panose="020B0604030504040204" pitchFamily="50" charset="-128"/>
                  <a:ea typeface="Meiryo UI" panose="020B0604030504040204" pitchFamily="50" charset="-128"/>
                </a:rPr>
                <a:t>％</a:t>
              </a:r>
              <a:endParaRPr lang="en-US" altLang="ja-JP" sz="750" dirty="0">
                <a:latin typeface="Meiryo UI" panose="020B0604030504040204" pitchFamily="50" charset="-128"/>
                <a:ea typeface="Meiryo UI" panose="020B0604030504040204" pitchFamily="50" charset="-128"/>
              </a:endParaRPr>
            </a:p>
          </p:txBody>
        </p:sp>
      </p:grpSp>
      <p:grpSp>
        <p:nvGrpSpPr>
          <p:cNvPr id="52" name="グループ化 51"/>
          <p:cNvGrpSpPr/>
          <p:nvPr/>
        </p:nvGrpSpPr>
        <p:grpSpPr>
          <a:xfrm>
            <a:off x="2187460" y="3376850"/>
            <a:ext cx="1394825" cy="611048"/>
            <a:chOff x="3460569" y="3449148"/>
            <a:chExt cx="1859767" cy="814730"/>
          </a:xfrm>
        </p:grpSpPr>
        <p:sp>
          <p:nvSpPr>
            <p:cNvPr id="47" name="正方形/長方形 46"/>
            <p:cNvSpPr/>
            <p:nvPr/>
          </p:nvSpPr>
          <p:spPr>
            <a:xfrm>
              <a:off x="3510081" y="3449148"/>
              <a:ext cx="1644390" cy="81473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3" name="テキスト ボックス 42"/>
            <p:cNvSpPr txBox="1"/>
            <p:nvPr/>
          </p:nvSpPr>
          <p:spPr>
            <a:xfrm>
              <a:off x="3460569" y="3493669"/>
              <a:ext cx="1859767" cy="738663"/>
            </a:xfrm>
            <a:prstGeom prst="rect">
              <a:avLst/>
            </a:prstGeom>
            <a:noFill/>
          </p:spPr>
          <p:txBody>
            <a:bodyPr wrap="square" rtlCol="0">
              <a:spAutoFit/>
            </a:bodyPr>
            <a:lstStyle/>
            <a:p>
              <a:r>
                <a:rPr lang="en-US" altLang="ja-JP" sz="750" dirty="0">
                  <a:latin typeface="Meiryo UI" panose="020B0604030504040204" pitchFamily="50" charset="-128"/>
                  <a:ea typeface="Meiryo UI" panose="020B0604030504040204" pitchFamily="50" charset="-128"/>
                </a:rPr>
                <a:t>【</a:t>
              </a:r>
              <a:r>
                <a:rPr lang="ja-JP" altLang="en-US" sz="750" dirty="0">
                  <a:latin typeface="Meiryo UI" panose="020B0604030504040204" pitchFamily="50" charset="-128"/>
                  <a:ea typeface="Meiryo UI" panose="020B0604030504040204" pitchFamily="50" charset="-128"/>
                </a:rPr>
                <a:t>第三波</a:t>
              </a:r>
              <a:r>
                <a:rPr lang="en-US" altLang="ja-JP" sz="750" dirty="0">
                  <a:latin typeface="Meiryo UI" panose="020B0604030504040204" pitchFamily="50" charset="-128"/>
                  <a:ea typeface="Meiryo UI" panose="020B0604030504040204" pitchFamily="50" charset="-128"/>
                </a:rPr>
                <a:t>】</a:t>
              </a:r>
            </a:p>
            <a:p>
              <a:r>
                <a:rPr lang="ja-JP" altLang="en-US" sz="750" dirty="0">
                  <a:latin typeface="Meiryo UI" panose="020B0604030504040204" pitchFamily="50" charset="-128"/>
                  <a:ea typeface="Meiryo UI" panose="020B0604030504040204" pitchFamily="50" charset="-128"/>
                </a:rPr>
                <a:t>陽性者数（累計）</a:t>
              </a:r>
              <a:r>
                <a:rPr lang="en-US" altLang="ja-JP" sz="750" dirty="0">
                  <a:latin typeface="Meiryo UI" panose="020B0604030504040204" pitchFamily="50" charset="-128"/>
                  <a:ea typeface="Meiryo UI" panose="020B0604030504040204" pitchFamily="50" charset="-128"/>
                </a:rPr>
                <a:t>36,064</a:t>
              </a:r>
              <a:r>
                <a:rPr lang="ja-JP" altLang="en-US" sz="750" dirty="0">
                  <a:latin typeface="Meiryo UI" panose="020B0604030504040204" pitchFamily="50" charset="-128"/>
                  <a:ea typeface="Meiryo UI" panose="020B0604030504040204" pitchFamily="50" charset="-128"/>
                </a:rPr>
                <a:t>名</a:t>
              </a:r>
              <a:endParaRPr lang="en-US" altLang="ja-JP" sz="750" dirty="0">
                <a:latin typeface="Meiryo UI" panose="020B0604030504040204" pitchFamily="50" charset="-128"/>
                <a:ea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rPr>
                <a:t>死者数（累計）　 </a:t>
              </a:r>
              <a:r>
                <a:rPr lang="en-US" altLang="ja-JP" sz="750" dirty="0">
                  <a:latin typeface="Meiryo UI" panose="020B0604030504040204" pitchFamily="50" charset="-128"/>
                  <a:ea typeface="Meiryo UI" panose="020B0604030504040204" pitchFamily="50" charset="-128"/>
                </a:rPr>
                <a:t>938</a:t>
              </a:r>
              <a:r>
                <a:rPr lang="ja-JP" altLang="en-US" sz="750" dirty="0">
                  <a:latin typeface="Meiryo UI" panose="020B0604030504040204" pitchFamily="50" charset="-128"/>
                  <a:ea typeface="Meiryo UI" panose="020B0604030504040204" pitchFamily="50" charset="-128"/>
                </a:rPr>
                <a:t>名</a:t>
              </a:r>
              <a:endParaRPr lang="en-US" altLang="ja-JP" sz="750" dirty="0">
                <a:latin typeface="Meiryo UI" panose="020B0604030504040204" pitchFamily="50" charset="-128"/>
                <a:ea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rPr>
                <a:t>死亡率　　 　　　　　</a:t>
              </a:r>
              <a:r>
                <a:rPr lang="en-US" altLang="ja-JP" sz="750" dirty="0">
                  <a:latin typeface="Meiryo UI" panose="020B0604030504040204" pitchFamily="50" charset="-128"/>
                  <a:ea typeface="Meiryo UI" panose="020B0604030504040204" pitchFamily="50" charset="-128"/>
                </a:rPr>
                <a:t>2.6</a:t>
              </a:r>
              <a:r>
                <a:rPr lang="ja-JP" altLang="en-US" sz="750" dirty="0">
                  <a:latin typeface="Meiryo UI" panose="020B0604030504040204" pitchFamily="50" charset="-128"/>
                  <a:ea typeface="Meiryo UI" panose="020B0604030504040204" pitchFamily="50" charset="-128"/>
                </a:rPr>
                <a:t>％</a:t>
              </a:r>
              <a:endParaRPr lang="en-US" altLang="ja-JP" sz="750" dirty="0">
                <a:latin typeface="Meiryo UI" panose="020B0604030504040204" pitchFamily="50" charset="-128"/>
                <a:ea typeface="Meiryo UI" panose="020B0604030504040204" pitchFamily="50" charset="-128"/>
              </a:endParaRPr>
            </a:p>
          </p:txBody>
        </p:sp>
      </p:grpSp>
      <p:grpSp>
        <p:nvGrpSpPr>
          <p:cNvPr id="54" name="グループ化 53"/>
          <p:cNvGrpSpPr/>
          <p:nvPr/>
        </p:nvGrpSpPr>
        <p:grpSpPr>
          <a:xfrm>
            <a:off x="3171360" y="2195577"/>
            <a:ext cx="1392692" cy="611048"/>
            <a:chOff x="4918103" y="1638529"/>
            <a:chExt cx="1856922" cy="814730"/>
          </a:xfrm>
        </p:grpSpPr>
        <p:sp>
          <p:nvSpPr>
            <p:cNvPr id="46" name="正方形/長方形 45"/>
            <p:cNvSpPr/>
            <p:nvPr/>
          </p:nvSpPr>
          <p:spPr>
            <a:xfrm>
              <a:off x="4980936" y="1638529"/>
              <a:ext cx="1644390" cy="81473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3" name="テキスト ボックス 52">
              <a:extLst>
                <a:ext uri="{FF2B5EF4-FFF2-40B4-BE49-F238E27FC236}">
                  <a16:creationId xmlns:a16="http://schemas.microsoft.com/office/drawing/2014/main" id="{5F989942-42D6-4672-B5EB-7BBA639C12A4}"/>
                </a:ext>
              </a:extLst>
            </p:cNvPr>
            <p:cNvSpPr txBox="1"/>
            <p:nvPr/>
          </p:nvSpPr>
          <p:spPr>
            <a:xfrm>
              <a:off x="4918103" y="1653608"/>
              <a:ext cx="1856922" cy="738663"/>
            </a:xfrm>
            <a:prstGeom prst="rect">
              <a:avLst/>
            </a:prstGeom>
            <a:noFill/>
          </p:spPr>
          <p:txBody>
            <a:bodyPr wrap="square" rtlCol="0">
              <a:spAutoFit/>
            </a:bodyPr>
            <a:lstStyle/>
            <a:p>
              <a:r>
                <a:rPr lang="en-US" altLang="ja-JP" sz="750" dirty="0">
                  <a:latin typeface="Meiryo UI" panose="020B0604030504040204" pitchFamily="50" charset="-128"/>
                  <a:ea typeface="Meiryo UI" panose="020B0604030504040204" pitchFamily="50" charset="-128"/>
                </a:rPr>
                <a:t>【</a:t>
              </a:r>
              <a:r>
                <a:rPr lang="ja-JP" altLang="en-US" sz="750" dirty="0">
                  <a:latin typeface="Meiryo UI" panose="020B0604030504040204" pitchFamily="50" charset="-128"/>
                  <a:ea typeface="Meiryo UI" panose="020B0604030504040204" pitchFamily="50" charset="-128"/>
                </a:rPr>
                <a:t>第四波</a:t>
              </a:r>
              <a:r>
                <a:rPr lang="en-US" altLang="ja-JP" sz="750" dirty="0">
                  <a:latin typeface="Meiryo UI" panose="020B0604030504040204" pitchFamily="50" charset="-128"/>
                  <a:ea typeface="Meiryo UI" panose="020B0604030504040204" pitchFamily="50" charset="-128"/>
                </a:rPr>
                <a:t>】</a:t>
              </a:r>
            </a:p>
            <a:p>
              <a:r>
                <a:rPr lang="ja-JP" altLang="en-US" sz="750" dirty="0">
                  <a:latin typeface="Meiryo UI" panose="020B0604030504040204" pitchFamily="50" charset="-128"/>
                  <a:ea typeface="Meiryo UI" panose="020B0604030504040204" pitchFamily="50" charset="-128"/>
                </a:rPr>
                <a:t>陽性者数（累計）</a:t>
              </a:r>
              <a:r>
                <a:rPr lang="en-US" altLang="ja-JP" sz="750" dirty="0">
                  <a:latin typeface="Meiryo UI" panose="020B0604030504040204" pitchFamily="50" charset="-128"/>
                  <a:ea typeface="Meiryo UI" panose="020B0604030504040204" pitchFamily="50" charset="-128"/>
                </a:rPr>
                <a:t>55,318</a:t>
              </a:r>
              <a:r>
                <a:rPr lang="ja-JP" altLang="en-US" sz="750" dirty="0">
                  <a:latin typeface="Meiryo UI" panose="020B0604030504040204" pitchFamily="50" charset="-128"/>
                  <a:ea typeface="Meiryo UI" panose="020B0604030504040204" pitchFamily="50" charset="-128"/>
                </a:rPr>
                <a:t>名</a:t>
              </a:r>
              <a:endParaRPr lang="en-US" altLang="ja-JP" sz="750" dirty="0">
                <a:latin typeface="Meiryo UI" panose="020B0604030504040204" pitchFamily="50" charset="-128"/>
                <a:ea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rPr>
                <a:t>死者数（累計）　 </a:t>
              </a:r>
              <a:r>
                <a:rPr lang="en-US" altLang="ja-JP" sz="750" dirty="0">
                  <a:latin typeface="Meiryo UI" panose="020B0604030504040204" pitchFamily="50" charset="-128"/>
                  <a:ea typeface="Meiryo UI" panose="020B0604030504040204" pitchFamily="50" charset="-128"/>
                </a:rPr>
                <a:t>1,541</a:t>
              </a:r>
              <a:r>
                <a:rPr lang="ja-JP" altLang="en-US" sz="750" dirty="0">
                  <a:latin typeface="Meiryo UI" panose="020B0604030504040204" pitchFamily="50" charset="-128"/>
                  <a:ea typeface="Meiryo UI" panose="020B0604030504040204" pitchFamily="50" charset="-128"/>
                </a:rPr>
                <a:t>名</a:t>
              </a:r>
              <a:endParaRPr lang="en-US" altLang="ja-JP" sz="750" dirty="0">
                <a:latin typeface="Meiryo UI" panose="020B0604030504040204" pitchFamily="50" charset="-128"/>
                <a:ea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rPr>
                <a:t>死亡率　　　　　　　 </a:t>
              </a:r>
              <a:r>
                <a:rPr lang="en-US" altLang="ja-JP" sz="750" dirty="0">
                  <a:latin typeface="Meiryo UI" panose="020B0604030504040204" pitchFamily="50" charset="-128"/>
                  <a:ea typeface="Meiryo UI" panose="020B0604030504040204" pitchFamily="50" charset="-128"/>
                </a:rPr>
                <a:t>2.8</a:t>
              </a:r>
              <a:r>
                <a:rPr lang="ja-JP" altLang="en-US" sz="750" dirty="0">
                  <a:latin typeface="Meiryo UI" panose="020B0604030504040204" pitchFamily="50" charset="-128"/>
                  <a:ea typeface="Meiryo UI" panose="020B0604030504040204" pitchFamily="50" charset="-128"/>
                </a:rPr>
                <a:t>％</a:t>
              </a:r>
              <a:endParaRPr lang="en-US" altLang="ja-JP" sz="750" dirty="0">
                <a:latin typeface="Meiryo UI" panose="020B0604030504040204" pitchFamily="50" charset="-128"/>
                <a:ea typeface="Meiryo UI" panose="020B0604030504040204" pitchFamily="50" charset="-128"/>
              </a:endParaRPr>
            </a:p>
          </p:txBody>
        </p:sp>
      </p:grpSp>
      <p:grpSp>
        <p:nvGrpSpPr>
          <p:cNvPr id="16" name="グループ化 15"/>
          <p:cNvGrpSpPr/>
          <p:nvPr/>
        </p:nvGrpSpPr>
        <p:grpSpPr>
          <a:xfrm>
            <a:off x="4126919" y="2802573"/>
            <a:ext cx="1527602" cy="611048"/>
            <a:chOff x="4126919" y="2802573"/>
            <a:chExt cx="1527602" cy="611048"/>
          </a:xfrm>
        </p:grpSpPr>
        <p:sp>
          <p:nvSpPr>
            <p:cNvPr id="48" name="正方形/長方形 47"/>
            <p:cNvSpPr/>
            <p:nvPr/>
          </p:nvSpPr>
          <p:spPr>
            <a:xfrm>
              <a:off x="4153386" y="2802573"/>
              <a:ext cx="1350789" cy="61104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5" name="テキスト ボックス 54"/>
            <p:cNvSpPr txBox="1"/>
            <p:nvPr/>
          </p:nvSpPr>
          <p:spPr>
            <a:xfrm>
              <a:off x="4126919" y="2816078"/>
              <a:ext cx="1527602" cy="553998"/>
            </a:xfrm>
            <a:prstGeom prst="rect">
              <a:avLst/>
            </a:prstGeom>
            <a:noFill/>
          </p:spPr>
          <p:txBody>
            <a:bodyPr wrap="square" rtlCol="0">
              <a:spAutoFit/>
            </a:bodyPr>
            <a:lstStyle/>
            <a:p>
              <a:r>
                <a:rPr lang="en-US" altLang="ja-JP" sz="750" dirty="0">
                  <a:latin typeface="Meiryo UI" panose="020B0604030504040204" pitchFamily="50" charset="-128"/>
                  <a:ea typeface="Meiryo UI" panose="020B0604030504040204" pitchFamily="50" charset="-128"/>
                </a:rPr>
                <a:t>【</a:t>
              </a:r>
              <a:r>
                <a:rPr lang="ja-JP" altLang="en-US" sz="750" dirty="0">
                  <a:latin typeface="Meiryo UI" panose="020B0604030504040204" pitchFamily="50" charset="-128"/>
                  <a:ea typeface="Meiryo UI" panose="020B0604030504040204" pitchFamily="50" charset="-128"/>
                </a:rPr>
                <a:t>第五波</a:t>
              </a:r>
              <a:r>
                <a:rPr lang="en-US" altLang="ja-JP" sz="750" dirty="0">
                  <a:latin typeface="Meiryo UI" panose="020B0604030504040204" pitchFamily="50" charset="-128"/>
                  <a:ea typeface="Meiryo UI" panose="020B0604030504040204" pitchFamily="50" charset="-128"/>
                </a:rPr>
                <a:t>】</a:t>
              </a:r>
            </a:p>
            <a:p>
              <a:r>
                <a:rPr lang="ja-JP" altLang="en-US" sz="750" dirty="0">
                  <a:latin typeface="Meiryo UI" panose="020B0604030504040204" pitchFamily="50" charset="-128"/>
                  <a:ea typeface="Meiryo UI" panose="020B0604030504040204" pitchFamily="50" charset="-128"/>
                </a:rPr>
                <a:t>陽性者数（累計）</a:t>
              </a:r>
              <a:r>
                <a:rPr lang="en-US" altLang="ja-JP" sz="750" dirty="0">
                  <a:latin typeface="Meiryo UI" panose="020B0604030504040204" pitchFamily="50" charset="-128"/>
                  <a:ea typeface="Meiryo UI" panose="020B0604030504040204" pitchFamily="50" charset="-128"/>
                </a:rPr>
                <a:t>100,891</a:t>
              </a:r>
              <a:r>
                <a:rPr lang="ja-JP" altLang="en-US" sz="750" dirty="0">
                  <a:latin typeface="Meiryo UI" panose="020B0604030504040204" pitchFamily="50" charset="-128"/>
                  <a:ea typeface="Meiryo UI" panose="020B0604030504040204" pitchFamily="50" charset="-128"/>
                </a:rPr>
                <a:t>名</a:t>
              </a:r>
              <a:endParaRPr lang="en-US" altLang="ja-JP" sz="750" dirty="0">
                <a:latin typeface="Meiryo UI" panose="020B0604030504040204" pitchFamily="50" charset="-128"/>
                <a:ea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rPr>
                <a:t>死者数（累計）　 </a:t>
              </a:r>
              <a:r>
                <a:rPr lang="en-US" altLang="ja-JP" sz="750" dirty="0">
                  <a:latin typeface="Meiryo UI" panose="020B0604030504040204" pitchFamily="50" charset="-128"/>
                  <a:ea typeface="Meiryo UI" panose="020B0604030504040204" pitchFamily="50" charset="-128"/>
                </a:rPr>
                <a:t>358</a:t>
              </a:r>
              <a:r>
                <a:rPr lang="ja-JP" altLang="en-US" sz="750" dirty="0">
                  <a:latin typeface="Meiryo UI" panose="020B0604030504040204" pitchFamily="50" charset="-128"/>
                  <a:ea typeface="Meiryo UI" panose="020B0604030504040204" pitchFamily="50" charset="-128"/>
                </a:rPr>
                <a:t>名</a:t>
              </a:r>
              <a:endParaRPr lang="en-US" altLang="ja-JP" sz="750" dirty="0">
                <a:latin typeface="Meiryo UI" panose="020B0604030504040204" pitchFamily="50" charset="-128"/>
                <a:ea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rPr>
                <a:t>死亡率　　           </a:t>
              </a:r>
              <a:r>
                <a:rPr lang="en-US" altLang="ja-JP" sz="750" dirty="0">
                  <a:latin typeface="Meiryo UI" panose="020B0604030504040204" pitchFamily="50" charset="-128"/>
                  <a:ea typeface="Meiryo UI" panose="020B0604030504040204" pitchFamily="50" charset="-128"/>
                </a:rPr>
                <a:t>0.4</a:t>
              </a:r>
              <a:r>
                <a:rPr lang="ja-JP" altLang="en-US" sz="750" dirty="0">
                  <a:latin typeface="Meiryo UI" panose="020B0604030504040204" pitchFamily="50" charset="-128"/>
                  <a:ea typeface="Meiryo UI" panose="020B0604030504040204" pitchFamily="50" charset="-128"/>
                </a:rPr>
                <a:t>％</a:t>
              </a:r>
              <a:endParaRPr lang="en-US" altLang="ja-JP" sz="750" dirty="0">
                <a:latin typeface="Meiryo UI" panose="020B0604030504040204" pitchFamily="50" charset="-128"/>
                <a:ea typeface="Meiryo UI" panose="020B0604030504040204" pitchFamily="50" charset="-128"/>
              </a:endParaRPr>
            </a:p>
          </p:txBody>
        </p:sp>
      </p:grpSp>
      <p:grpSp>
        <p:nvGrpSpPr>
          <p:cNvPr id="59" name="グループ化 58"/>
          <p:cNvGrpSpPr/>
          <p:nvPr/>
        </p:nvGrpSpPr>
        <p:grpSpPr>
          <a:xfrm>
            <a:off x="5161126" y="2195577"/>
            <a:ext cx="1583417" cy="611048"/>
            <a:chOff x="8087512" y="1633349"/>
            <a:chExt cx="2111222" cy="814730"/>
          </a:xfrm>
        </p:grpSpPr>
        <p:sp>
          <p:nvSpPr>
            <p:cNvPr id="50" name="正方形/長方形 49"/>
            <p:cNvSpPr/>
            <p:nvPr/>
          </p:nvSpPr>
          <p:spPr>
            <a:xfrm>
              <a:off x="8112328" y="1633349"/>
              <a:ext cx="1788571" cy="81473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6" name="テキスト ボックス 55"/>
            <p:cNvSpPr txBox="1"/>
            <p:nvPr/>
          </p:nvSpPr>
          <p:spPr>
            <a:xfrm>
              <a:off x="8087512" y="1663136"/>
              <a:ext cx="2111222" cy="738663"/>
            </a:xfrm>
            <a:prstGeom prst="rect">
              <a:avLst/>
            </a:prstGeom>
            <a:noFill/>
          </p:spPr>
          <p:txBody>
            <a:bodyPr wrap="square" rtlCol="0">
              <a:spAutoFit/>
            </a:bodyPr>
            <a:lstStyle/>
            <a:p>
              <a:r>
                <a:rPr lang="en-US" altLang="ja-JP" sz="750" dirty="0">
                  <a:latin typeface="Meiryo UI" panose="020B0604030504040204" pitchFamily="50" charset="-128"/>
                  <a:ea typeface="Meiryo UI" panose="020B0604030504040204" pitchFamily="50" charset="-128"/>
                </a:rPr>
                <a:t>【</a:t>
              </a:r>
              <a:r>
                <a:rPr lang="ja-JP" altLang="en-US" sz="750" dirty="0">
                  <a:latin typeface="Meiryo UI" panose="020B0604030504040204" pitchFamily="50" charset="-128"/>
                  <a:ea typeface="Meiryo UI" panose="020B0604030504040204" pitchFamily="50" charset="-128"/>
                </a:rPr>
                <a:t>第六波</a:t>
              </a:r>
              <a:r>
                <a:rPr lang="en-US" altLang="ja-JP" sz="750" dirty="0">
                  <a:latin typeface="Meiryo UI" panose="020B0604030504040204" pitchFamily="50" charset="-128"/>
                  <a:ea typeface="Meiryo UI" panose="020B0604030504040204" pitchFamily="50" charset="-128"/>
                </a:rPr>
                <a:t>】</a:t>
              </a:r>
            </a:p>
            <a:p>
              <a:r>
                <a:rPr lang="ja-JP" altLang="en-US" sz="750" dirty="0">
                  <a:latin typeface="Meiryo UI" panose="020B0604030504040204" pitchFamily="50" charset="-128"/>
                  <a:ea typeface="Meiryo UI" panose="020B0604030504040204" pitchFamily="50" charset="-128"/>
                </a:rPr>
                <a:t>陽性者数（累計）</a:t>
              </a:r>
              <a:r>
                <a:rPr lang="en-US" altLang="ja-JP" sz="750" dirty="0">
                  <a:latin typeface="Meiryo UI" panose="020B0604030504040204" pitchFamily="50" charset="-128"/>
                  <a:ea typeface="Meiryo UI" panose="020B0604030504040204" pitchFamily="50" charset="-128"/>
                </a:rPr>
                <a:t>800,932</a:t>
              </a:r>
              <a:r>
                <a:rPr lang="ja-JP" altLang="en-US" sz="750" dirty="0">
                  <a:latin typeface="Meiryo UI" panose="020B0604030504040204" pitchFamily="50" charset="-128"/>
                  <a:ea typeface="Meiryo UI" panose="020B0604030504040204" pitchFamily="50" charset="-128"/>
                </a:rPr>
                <a:t>名</a:t>
              </a:r>
              <a:endParaRPr lang="en-US" altLang="ja-JP" sz="750" dirty="0">
                <a:latin typeface="Meiryo UI" panose="020B0604030504040204" pitchFamily="50" charset="-128"/>
                <a:ea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rPr>
                <a:t>死者数（累計）　 </a:t>
              </a:r>
              <a:r>
                <a:rPr lang="en-US" altLang="ja-JP" sz="750" dirty="0">
                  <a:latin typeface="Meiryo UI" panose="020B0604030504040204" pitchFamily="50" charset="-128"/>
                  <a:ea typeface="Meiryo UI" panose="020B0604030504040204" pitchFamily="50" charset="-128"/>
                </a:rPr>
                <a:t>2,171</a:t>
              </a:r>
              <a:r>
                <a:rPr lang="ja-JP" altLang="en-US" sz="750" dirty="0">
                  <a:latin typeface="Meiryo UI" panose="020B0604030504040204" pitchFamily="50" charset="-128"/>
                  <a:ea typeface="Meiryo UI" panose="020B0604030504040204" pitchFamily="50" charset="-128"/>
                </a:rPr>
                <a:t>名</a:t>
              </a:r>
              <a:endParaRPr lang="en-US" altLang="ja-JP" sz="750" dirty="0">
                <a:latin typeface="Meiryo UI" panose="020B0604030504040204" pitchFamily="50" charset="-128"/>
                <a:ea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rPr>
                <a:t>死亡率　　           </a:t>
              </a:r>
              <a:r>
                <a:rPr lang="en-US" altLang="ja-JP" sz="750" dirty="0">
                  <a:latin typeface="Meiryo UI" panose="020B0604030504040204" pitchFamily="50" charset="-128"/>
                  <a:ea typeface="Meiryo UI" panose="020B0604030504040204" pitchFamily="50" charset="-128"/>
                </a:rPr>
                <a:t>0.27</a:t>
              </a:r>
              <a:r>
                <a:rPr lang="ja-JP" altLang="en-US" sz="750" dirty="0">
                  <a:latin typeface="Meiryo UI" panose="020B0604030504040204" pitchFamily="50" charset="-128"/>
                  <a:ea typeface="Meiryo UI" panose="020B0604030504040204" pitchFamily="50" charset="-128"/>
                </a:rPr>
                <a:t>％</a:t>
              </a:r>
              <a:endParaRPr lang="en-US" altLang="ja-JP" sz="750" dirty="0">
                <a:latin typeface="Meiryo UI" panose="020B0604030504040204" pitchFamily="50" charset="-128"/>
                <a:ea typeface="Meiryo UI" panose="020B0604030504040204" pitchFamily="50" charset="-128"/>
              </a:endParaRPr>
            </a:p>
          </p:txBody>
        </p:sp>
      </p:grpSp>
      <p:sp>
        <p:nvSpPr>
          <p:cNvPr id="57" name="テキスト ボックス 56"/>
          <p:cNvSpPr txBox="1"/>
          <p:nvPr/>
        </p:nvSpPr>
        <p:spPr>
          <a:xfrm>
            <a:off x="356331" y="6439609"/>
            <a:ext cx="7310103" cy="215444"/>
          </a:xfrm>
          <a:prstGeom prst="rect">
            <a:avLst/>
          </a:prstGeom>
          <a:noFill/>
        </p:spPr>
        <p:txBody>
          <a:bodyPr wrap="square" rtlCol="0">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死亡率：新規陽性者数に占める死亡者の割合、死亡率は</a:t>
            </a:r>
            <a:r>
              <a:rPr lang="en-US" altLang="ja-JP" sz="800" dirty="0">
                <a:latin typeface="Meiryo UI" panose="020B0604030504040204" pitchFamily="50" charset="-128"/>
                <a:ea typeface="Meiryo UI" panose="020B0604030504040204" pitchFamily="50" charset="-128"/>
              </a:rPr>
              <a:t>2023</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5</a:t>
            </a:r>
            <a:r>
              <a:rPr lang="ja-JP" altLang="en-US" sz="800" dirty="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8</a:t>
            </a:r>
            <a:r>
              <a:rPr lang="ja-JP" altLang="en-US" sz="800" dirty="0">
                <a:latin typeface="Meiryo UI" panose="020B0604030504040204" pitchFamily="50" charset="-128"/>
                <a:ea typeface="Meiryo UI" panose="020B0604030504040204" pitchFamily="50" charset="-128"/>
              </a:rPr>
              <a:t>日判明時点までの死亡者数に基づく。</a:t>
            </a:r>
            <a:endParaRPr lang="en-US" altLang="ja-JP" sz="800" dirty="0">
              <a:latin typeface="Meiryo UI" panose="020B0604030504040204" pitchFamily="50" charset="-128"/>
              <a:ea typeface="Meiryo UI" panose="020B0604030504040204" pitchFamily="50" charset="-128"/>
            </a:endParaRPr>
          </a:p>
        </p:txBody>
      </p:sp>
      <p:grpSp>
        <p:nvGrpSpPr>
          <p:cNvPr id="61" name="グループ化 60"/>
          <p:cNvGrpSpPr/>
          <p:nvPr/>
        </p:nvGrpSpPr>
        <p:grpSpPr>
          <a:xfrm>
            <a:off x="6148190" y="2787762"/>
            <a:ext cx="1583417" cy="611048"/>
            <a:chOff x="9640711" y="1623821"/>
            <a:chExt cx="2111222" cy="814730"/>
          </a:xfrm>
        </p:grpSpPr>
        <p:sp>
          <p:nvSpPr>
            <p:cNvPr id="49" name="正方形/長方形 48"/>
            <p:cNvSpPr/>
            <p:nvPr/>
          </p:nvSpPr>
          <p:spPr>
            <a:xfrm>
              <a:off x="9662445" y="1623821"/>
              <a:ext cx="1906938" cy="81473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0" name="テキスト ボックス 59"/>
            <p:cNvSpPr txBox="1"/>
            <p:nvPr/>
          </p:nvSpPr>
          <p:spPr>
            <a:xfrm>
              <a:off x="9640711" y="1654100"/>
              <a:ext cx="2111222" cy="738663"/>
            </a:xfrm>
            <a:prstGeom prst="rect">
              <a:avLst/>
            </a:prstGeom>
            <a:noFill/>
          </p:spPr>
          <p:txBody>
            <a:bodyPr wrap="square" rtlCol="0">
              <a:spAutoFit/>
            </a:bodyPr>
            <a:lstStyle/>
            <a:p>
              <a:r>
                <a:rPr lang="en-US" altLang="ja-JP" sz="750" dirty="0">
                  <a:latin typeface="Meiryo UI" panose="020B0604030504040204" pitchFamily="50" charset="-128"/>
                  <a:ea typeface="Meiryo UI" panose="020B0604030504040204" pitchFamily="50" charset="-128"/>
                </a:rPr>
                <a:t>【</a:t>
              </a:r>
              <a:r>
                <a:rPr lang="ja-JP" altLang="en-US" sz="750" dirty="0">
                  <a:latin typeface="Meiryo UI" panose="020B0604030504040204" pitchFamily="50" charset="-128"/>
                  <a:ea typeface="Meiryo UI" panose="020B0604030504040204" pitchFamily="50" charset="-128"/>
                </a:rPr>
                <a:t>第七波</a:t>
              </a:r>
              <a:r>
                <a:rPr lang="en-US" altLang="ja-JP" sz="750" dirty="0">
                  <a:latin typeface="Meiryo UI" panose="020B0604030504040204" pitchFamily="50" charset="-128"/>
                  <a:ea typeface="Meiryo UI" panose="020B0604030504040204" pitchFamily="50" charset="-128"/>
                </a:rPr>
                <a:t>】</a:t>
              </a:r>
            </a:p>
            <a:p>
              <a:r>
                <a:rPr lang="ja-JP" altLang="en-US" sz="750" dirty="0">
                  <a:latin typeface="Meiryo UI" panose="020B0604030504040204" pitchFamily="50" charset="-128"/>
                  <a:ea typeface="Meiryo UI" panose="020B0604030504040204" pitchFamily="50" charset="-128"/>
                </a:rPr>
                <a:t>陽性者数（累計）</a:t>
              </a:r>
              <a:r>
                <a:rPr lang="en-US" altLang="ja-JP" sz="750" dirty="0">
                  <a:latin typeface="Meiryo UI" panose="020B0604030504040204" pitchFamily="50" charset="-128"/>
                  <a:ea typeface="Meiryo UI" panose="020B0604030504040204" pitchFamily="50" charset="-128"/>
                </a:rPr>
                <a:t>1,079,161</a:t>
              </a:r>
              <a:r>
                <a:rPr lang="ja-JP" altLang="en-US" sz="750" dirty="0">
                  <a:latin typeface="Meiryo UI" panose="020B0604030504040204" pitchFamily="50" charset="-128"/>
                  <a:ea typeface="Meiryo UI" panose="020B0604030504040204" pitchFamily="50" charset="-128"/>
                </a:rPr>
                <a:t>名</a:t>
              </a:r>
              <a:endParaRPr lang="en-US" altLang="ja-JP" sz="750" dirty="0">
                <a:latin typeface="Meiryo UI" panose="020B0604030504040204" pitchFamily="50" charset="-128"/>
                <a:ea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rPr>
                <a:t>死者数（累計）　 </a:t>
              </a:r>
              <a:r>
                <a:rPr lang="en-US" altLang="ja-JP" sz="750" dirty="0">
                  <a:latin typeface="Meiryo UI" panose="020B0604030504040204" pitchFamily="50" charset="-128"/>
                  <a:ea typeface="Meiryo UI" panose="020B0604030504040204" pitchFamily="50" charset="-128"/>
                </a:rPr>
                <a:t>1,303</a:t>
              </a:r>
              <a:r>
                <a:rPr lang="ja-JP" altLang="en-US" sz="750" dirty="0">
                  <a:latin typeface="Meiryo UI" panose="020B0604030504040204" pitchFamily="50" charset="-128"/>
                  <a:ea typeface="Meiryo UI" panose="020B0604030504040204" pitchFamily="50" charset="-128"/>
                </a:rPr>
                <a:t>名</a:t>
              </a:r>
              <a:endParaRPr lang="en-US" altLang="ja-JP" sz="750" dirty="0">
                <a:latin typeface="Meiryo UI" panose="020B0604030504040204" pitchFamily="50" charset="-128"/>
                <a:ea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rPr>
                <a:t>死亡率　　           </a:t>
              </a:r>
              <a:r>
                <a:rPr lang="en-US" altLang="ja-JP" sz="750" dirty="0">
                  <a:latin typeface="Meiryo UI" panose="020B0604030504040204" pitchFamily="50" charset="-128"/>
                  <a:ea typeface="Meiryo UI" panose="020B0604030504040204" pitchFamily="50" charset="-128"/>
                </a:rPr>
                <a:t>0.12</a:t>
              </a:r>
              <a:r>
                <a:rPr lang="ja-JP" altLang="en-US" sz="750" dirty="0">
                  <a:latin typeface="Meiryo UI" panose="020B0604030504040204" pitchFamily="50" charset="-128"/>
                  <a:ea typeface="Meiryo UI" panose="020B0604030504040204" pitchFamily="50" charset="-128"/>
                </a:rPr>
                <a:t>％</a:t>
              </a:r>
              <a:endParaRPr lang="en-US" altLang="ja-JP" sz="750" dirty="0">
                <a:latin typeface="Meiryo UI" panose="020B0604030504040204" pitchFamily="50" charset="-128"/>
                <a:ea typeface="Meiryo UI" panose="020B0604030504040204" pitchFamily="50" charset="-128"/>
              </a:endParaRPr>
            </a:p>
          </p:txBody>
        </p:sp>
      </p:grpSp>
      <p:grpSp>
        <p:nvGrpSpPr>
          <p:cNvPr id="3" name="グループ化 2"/>
          <p:cNvGrpSpPr/>
          <p:nvPr/>
        </p:nvGrpSpPr>
        <p:grpSpPr>
          <a:xfrm>
            <a:off x="683045" y="5791903"/>
            <a:ext cx="7832994" cy="35899"/>
            <a:chOff x="413363" y="5520656"/>
            <a:chExt cx="8073346" cy="6363"/>
          </a:xfrm>
        </p:grpSpPr>
        <p:cxnSp>
          <p:nvCxnSpPr>
            <p:cNvPr id="25" name="直線矢印コネクタ 24"/>
            <p:cNvCxnSpPr/>
            <p:nvPr/>
          </p:nvCxnSpPr>
          <p:spPr>
            <a:xfrm>
              <a:off x="2142186" y="5523154"/>
              <a:ext cx="879409" cy="3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3926504" y="5523538"/>
              <a:ext cx="1221860" cy="14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5162268" y="5524959"/>
              <a:ext cx="1201071" cy="4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3025802" y="5523026"/>
              <a:ext cx="873521" cy="5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1284302" y="5520656"/>
              <a:ext cx="820944" cy="3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413363" y="5521036"/>
              <a:ext cx="862975" cy="1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6383004" y="5525084"/>
              <a:ext cx="695696" cy="18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7112764" y="5526944"/>
              <a:ext cx="1373945" cy="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 name="グループ化 1"/>
          <p:cNvGrpSpPr/>
          <p:nvPr/>
        </p:nvGrpSpPr>
        <p:grpSpPr>
          <a:xfrm>
            <a:off x="612260" y="5873370"/>
            <a:ext cx="8261285" cy="619575"/>
            <a:chOff x="617696" y="5531459"/>
            <a:chExt cx="8261285" cy="619575"/>
          </a:xfrm>
        </p:grpSpPr>
        <p:sp>
          <p:nvSpPr>
            <p:cNvPr id="31" name="テキスト ボックス 30"/>
            <p:cNvSpPr txBox="1"/>
            <p:nvPr/>
          </p:nvSpPr>
          <p:spPr>
            <a:xfrm>
              <a:off x="617696" y="5552201"/>
              <a:ext cx="1091872" cy="473206"/>
            </a:xfrm>
            <a:prstGeom prst="rect">
              <a:avLst/>
            </a:prstGeom>
            <a:noFill/>
          </p:spPr>
          <p:txBody>
            <a:bodyPr wrap="square" rtlCol="0">
              <a:spAutoFit/>
            </a:bodyPr>
            <a:lstStyle/>
            <a:p>
              <a:r>
                <a:rPr lang="ja-JP" altLang="en-US" sz="825" dirty="0">
                  <a:latin typeface="Meiryo UI" panose="020B0604030504040204" pitchFamily="50" charset="-128"/>
                  <a:ea typeface="Meiryo UI" panose="020B0604030504040204" pitchFamily="50" charset="-128"/>
                </a:rPr>
                <a:t>第一波</a:t>
              </a:r>
            </a:p>
            <a:p>
              <a:r>
                <a:rPr lang="en-US" altLang="ja-JP" sz="825" dirty="0">
                  <a:latin typeface="Meiryo UI" panose="020B0604030504040204" pitchFamily="50" charset="-128"/>
                  <a:ea typeface="Meiryo UI" panose="020B0604030504040204" pitchFamily="50" charset="-128"/>
                </a:rPr>
                <a:t>(2020.1.29</a:t>
              </a:r>
              <a:r>
                <a:rPr lang="ja-JP" altLang="en-US" sz="825" dirty="0">
                  <a:latin typeface="Meiryo UI" panose="020B0604030504040204" pitchFamily="50" charset="-128"/>
                  <a:ea typeface="Meiryo UI" panose="020B0604030504040204" pitchFamily="50" charset="-128"/>
                </a:rPr>
                <a:t>～</a:t>
              </a:r>
              <a:endParaRPr lang="en-US" altLang="ja-JP" sz="825" dirty="0">
                <a:latin typeface="Meiryo UI" panose="020B0604030504040204" pitchFamily="50" charset="-128"/>
                <a:ea typeface="Meiryo UI" panose="020B0604030504040204" pitchFamily="50" charset="-128"/>
              </a:endParaRPr>
            </a:p>
            <a:p>
              <a:r>
                <a:rPr lang="en-US" altLang="ja-JP" sz="825" dirty="0">
                  <a:latin typeface="Meiryo UI" panose="020B0604030504040204" pitchFamily="50" charset="-128"/>
                  <a:ea typeface="Meiryo UI" panose="020B0604030504040204" pitchFamily="50" charset="-128"/>
                </a:rPr>
                <a:t>6.13</a:t>
              </a:r>
              <a:r>
                <a:rPr lang="ja-JP" altLang="en-US" sz="825" dirty="0">
                  <a:latin typeface="Meiryo UI" panose="020B0604030504040204" pitchFamily="50" charset="-128"/>
                  <a:ea typeface="Meiryo UI" panose="020B0604030504040204" pitchFamily="50" charset="-128"/>
                </a:rPr>
                <a:t>）</a:t>
              </a:r>
            </a:p>
          </p:txBody>
        </p:sp>
        <p:sp>
          <p:nvSpPr>
            <p:cNvPr id="32" name="テキスト ボックス 31"/>
            <p:cNvSpPr txBox="1"/>
            <p:nvPr/>
          </p:nvSpPr>
          <p:spPr>
            <a:xfrm>
              <a:off x="1451104" y="5539368"/>
              <a:ext cx="1355663" cy="346249"/>
            </a:xfrm>
            <a:prstGeom prst="rect">
              <a:avLst/>
            </a:prstGeom>
            <a:noFill/>
          </p:spPr>
          <p:txBody>
            <a:bodyPr wrap="square" rtlCol="0">
              <a:spAutoFit/>
            </a:bodyPr>
            <a:lstStyle/>
            <a:p>
              <a:r>
                <a:rPr lang="ja-JP" altLang="en-US" sz="825" dirty="0">
                  <a:latin typeface="Meiryo UI" panose="020B0604030504040204" pitchFamily="50" charset="-128"/>
                  <a:ea typeface="Meiryo UI" panose="020B0604030504040204" pitchFamily="50" charset="-128"/>
                </a:rPr>
                <a:t>第二波</a:t>
              </a:r>
              <a:endParaRPr lang="en-US" altLang="ja-JP" sz="825" dirty="0">
                <a:latin typeface="Meiryo UI" panose="020B0604030504040204" pitchFamily="50" charset="-128"/>
                <a:ea typeface="Meiryo UI" panose="020B0604030504040204" pitchFamily="50" charset="-128"/>
              </a:endParaRPr>
            </a:p>
            <a:p>
              <a:r>
                <a:rPr lang="en-US" altLang="ja-JP" sz="825" dirty="0">
                  <a:latin typeface="Meiryo UI" panose="020B0604030504040204" pitchFamily="50" charset="-128"/>
                  <a:ea typeface="Meiryo UI" panose="020B0604030504040204" pitchFamily="50" charset="-128"/>
                </a:rPr>
                <a:t>(6.14</a:t>
              </a:r>
              <a:r>
                <a:rPr lang="ja-JP" altLang="en-US" sz="825" dirty="0">
                  <a:latin typeface="Meiryo UI" panose="020B0604030504040204" pitchFamily="50" charset="-128"/>
                  <a:ea typeface="Meiryo UI" panose="020B0604030504040204" pitchFamily="50" charset="-128"/>
                </a:rPr>
                <a:t>～</a:t>
              </a:r>
              <a:r>
                <a:rPr lang="en-US" altLang="ja-JP" sz="825" dirty="0">
                  <a:latin typeface="Meiryo UI" panose="020B0604030504040204" pitchFamily="50" charset="-128"/>
                  <a:ea typeface="Meiryo UI" panose="020B0604030504040204" pitchFamily="50" charset="-128"/>
                </a:rPr>
                <a:t>10.9</a:t>
              </a:r>
              <a:r>
                <a:rPr lang="ja-JP" altLang="en-US" sz="825" dirty="0">
                  <a:latin typeface="Meiryo UI" panose="020B0604030504040204" pitchFamily="50" charset="-128"/>
                  <a:ea typeface="Meiryo UI" panose="020B0604030504040204" pitchFamily="50" charset="-128"/>
                </a:rPr>
                <a:t>）</a:t>
              </a:r>
            </a:p>
          </p:txBody>
        </p:sp>
        <p:sp>
          <p:nvSpPr>
            <p:cNvPr id="33" name="テキスト ボックス 32"/>
            <p:cNvSpPr txBox="1"/>
            <p:nvPr/>
          </p:nvSpPr>
          <p:spPr>
            <a:xfrm>
              <a:off x="2348716" y="5550870"/>
              <a:ext cx="2085620" cy="600164"/>
            </a:xfrm>
            <a:prstGeom prst="rect">
              <a:avLst/>
            </a:prstGeom>
            <a:noFill/>
          </p:spPr>
          <p:txBody>
            <a:bodyPr wrap="square" rtlCol="0">
              <a:spAutoFit/>
            </a:bodyPr>
            <a:lstStyle/>
            <a:p>
              <a:r>
                <a:rPr lang="ja-JP" altLang="en-US" sz="825" dirty="0">
                  <a:latin typeface="Meiryo UI" panose="020B0604030504040204" pitchFamily="50" charset="-128"/>
                  <a:ea typeface="Meiryo UI" panose="020B0604030504040204" pitchFamily="50" charset="-128"/>
                </a:rPr>
                <a:t>第三波</a:t>
              </a:r>
              <a:endParaRPr lang="en-US" altLang="ja-JP" sz="825" dirty="0">
                <a:latin typeface="Meiryo UI" panose="020B0604030504040204" pitchFamily="50" charset="-128"/>
                <a:ea typeface="Meiryo UI" panose="020B0604030504040204" pitchFamily="50" charset="-128"/>
              </a:endParaRPr>
            </a:p>
            <a:p>
              <a:r>
                <a:rPr lang="en-US" altLang="ja-JP" sz="825" dirty="0">
                  <a:latin typeface="Meiryo UI" panose="020B0604030504040204" pitchFamily="50" charset="-128"/>
                  <a:ea typeface="Meiryo UI" panose="020B0604030504040204" pitchFamily="50" charset="-128"/>
                </a:rPr>
                <a:t>(2020.10.10</a:t>
              </a:r>
              <a:r>
                <a:rPr lang="ja-JP" altLang="en-US" sz="825" dirty="0">
                  <a:latin typeface="Meiryo UI" panose="020B0604030504040204" pitchFamily="50" charset="-128"/>
                  <a:ea typeface="Meiryo UI" panose="020B0604030504040204" pitchFamily="50" charset="-128"/>
                </a:rPr>
                <a:t>～</a:t>
              </a:r>
              <a:endParaRPr lang="en-US" altLang="ja-JP" sz="825" dirty="0">
                <a:latin typeface="Meiryo UI" panose="020B0604030504040204" pitchFamily="50" charset="-128"/>
                <a:ea typeface="Meiryo UI" panose="020B0604030504040204" pitchFamily="50" charset="-128"/>
              </a:endParaRPr>
            </a:p>
            <a:p>
              <a:r>
                <a:rPr lang="en-US" altLang="ja-JP" sz="825" dirty="0">
                  <a:latin typeface="Meiryo UI" panose="020B0604030504040204" pitchFamily="50" charset="-128"/>
                  <a:ea typeface="Meiryo UI" panose="020B0604030504040204" pitchFamily="50" charset="-128"/>
                </a:rPr>
                <a:t>2021.2.28</a:t>
              </a:r>
              <a:r>
                <a:rPr lang="ja-JP" altLang="en-US" sz="825" dirty="0">
                  <a:latin typeface="Meiryo UI" panose="020B0604030504040204" pitchFamily="50" charset="-128"/>
                  <a:ea typeface="Meiryo UI" panose="020B0604030504040204" pitchFamily="50" charset="-128"/>
                </a:rPr>
                <a:t>）</a:t>
              </a:r>
            </a:p>
            <a:p>
              <a:endParaRPr lang="ja-JP" altLang="en-US" sz="825"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427319" y="5540968"/>
              <a:ext cx="1179000" cy="473206"/>
            </a:xfrm>
            <a:prstGeom prst="rect">
              <a:avLst/>
            </a:prstGeom>
            <a:noFill/>
          </p:spPr>
          <p:txBody>
            <a:bodyPr wrap="square" rtlCol="0">
              <a:spAutoFit/>
            </a:bodyPr>
            <a:lstStyle/>
            <a:p>
              <a:r>
                <a:rPr lang="ja-JP" altLang="en-US" sz="825" dirty="0">
                  <a:latin typeface="Meiryo UI" panose="020B0604030504040204" pitchFamily="50" charset="-128"/>
                  <a:ea typeface="Meiryo UI" panose="020B0604030504040204" pitchFamily="50" charset="-128"/>
                </a:rPr>
                <a:t>第四波</a:t>
              </a:r>
              <a:endParaRPr lang="en-US" altLang="ja-JP" sz="825" dirty="0">
                <a:latin typeface="Meiryo UI" panose="020B0604030504040204" pitchFamily="50" charset="-128"/>
                <a:ea typeface="Meiryo UI" panose="020B0604030504040204" pitchFamily="50" charset="-128"/>
              </a:endParaRPr>
            </a:p>
            <a:p>
              <a:r>
                <a:rPr lang="en-US" altLang="ja-JP" sz="825" dirty="0">
                  <a:latin typeface="Meiryo UI" panose="020B0604030504040204" pitchFamily="50" charset="-128"/>
                  <a:ea typeface="Meiryo UI" panose="020B0604030504040204" pitchFamily="50" charset="-128"/>
                </a:rPr>
                <a:t>(3.1</a:t>
              </a:r>
              <a:r>
                <a:rPr lang="ja-JP" altLang="en-US" sz="825" dirty="0">
                  <a:latin typeface="Meiryo UI" panose="020B0604030504040204" pitchFamily="50" charset="-128"/>
                  <a:ea typeface="Meiryo UI" panose="020B0604030504040204" pitchFamily="50" charset="-128"/>
                </a:rPr>
                <a:t>～</a:t>
              </a:r>
              <a:r>
                <a:rPr lang="en-US" altLang="ja-JP" sz="825" dirty="0">
                  <a:latin typeface="Meiryo UI" panose="020B0604030504040204" pitchFamily="50" charset="-128"/>
                  <a:ea typeface="Meiryo UI" panose="020B0604030504040204" pitchFamily="50" charset="-128"/>
                </a:rPr>
                <a:t>6.20</a:t>
              </a:r>
              <a:r>
                <a:rPr lang="ja-JP" altLang="en-US" sz="825" dirty="0">
                  <a:latin typeface="Meiryo UI" panose="020B0604030504040204" pitchFamily="50" charset="-128"/>
                  <a:ea typeface="Meiryo UI" panose="020B0604030504040204" pitchFamily="50" charset="-128"/>
                </a:rPr>
                <a:t>）</a:t>
              </a:r>
            </a:p>
            <a:p>
              <a:endParaRPr lang="ja-JP" altLang="en-US" sz="825"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4300647" y="5531459"/>
              <a:ext cx="1491091" cy="346249"/>
            </a:xfrm>
            <a:prstGeom prst="rect">
              <a:avLst/>
            </a:prstGeom>
            <a:noFill/>
          </p:spPr>
          <p:txBody>
            <a:bodyPr wrap="square" rtlCol="0">
              <a:spAutoFit/>
            </a:bodyPr>
            <a:lstStyle/>
            <a:p>
              <a:r>
                <a:rPr lang="ja-JP" altLang="en-US" sz="825" dirty="0">
                  <a:latin typeface="Meiryo UI" panose="020B0604030504040204" pitchFamily="50" charset="-128"/>
                  <a:ea typeface="Meiryo UI" panose="020B0604030504040204" pitchFamily="50" charset="-128"/>
                </a:rPr>
                <a:t>第五波</a:t>
              </a:r>
              <a:endParaRPr lang="en-US" altLang="ja-JP" sz="825" dirty="0">
                <a:latin typeface="Meiryo UI" panose="020B0604030504040204" pitchFamily="50" charset="-128"/>
                <a:ea typeface="Meiryo UI" panose="020B0604030504040204" pitchFamily="50" charset="-128"/>
              </a:endParaRPr>
            </a:p>
            <a:p>
              <a:r>
                <a:rPr lang="en-US" altLang="ja-JP" sz="825" dirty="0">
                  <a:latin typeface="Meiryo UI" panose="020B0604030504040204" pitchFamily="50" charset="-128"/>
                  <a:ea typeface="Meiryo UI" panose="020B0604030504040204" pitchFamily="50" charset="-128"/>
                </a:rPr>
                <a:t>(6.21</a:t>
              </a:r>
              <a:r>
                <a:rPr lang="ja-JP" altLang="en-US" sz="825" dirty="0">
                  <a:latin typeface="Meiryo UI" panose="020B0604030504040204" pitchFamily="50" charset="-128"/>
                  <a:ea typeface="Meiryo UI" panose="020B0604030504040204" pitchFamily="50" charset="-128"/>
                </a:rPr>
                <a:t>～</a:t>
              </a:r>
              <a:r>
                <a:rPr lang="en-US" altLang="ja-JP" sz="825" dirty="0">
                  <a:latin typeface="Meiryo UI" panose="020B0604030504040204" pitchFamily="50" charset="-128"/>
                  <a:ea typeface="Meiryo UI" panose="020B0604030504040204" pitchFamily="50" charset="-128"/>
                </a:rPr>
                <a:t>12.16</a:t>
              </a:r>
              <a:r>
                <a:rPr lang="ja-JP" altLang="en-US" sz="825" dirty="0">
                  <a:latin typeface="Meiryo UI" panose="020B0604030504040204" pitchFamily="50" charset="-128"/>
                  <a:ea typeface="Meiryo UI" panose="020B0604030504040204" pitchFamily="50" charset="-128"/>
                </a:rPr>
                <a:t>）</a:t>
              </a:r>
            </a:p>
          </p:txBody>
        </p:sp>
        <p:sp>
          <p:nvSpPr>
            <p:cNvPr id="36" name="テキスト ボックス 35"/>
            <p:cNvSpPr txBox="1"/>
            <p:nvPr/>
          </p:nvSpPr>
          <p:spPr>
            <a:xfrm>
              <a:off x="5374494" y="5540968"/>
              <a:ext cx="1356223" cy="473206"/>
            </a:xfrm>
            <a:prstGeom prst="rect">
              <a:avLst/>
            </a:prstGeom>
            <a:noFill/>
          </p:spPr>
          <p:txBody>
            <a:bodyPr wrap="square" rtlCol="0">
              <a:spAutoFit/>
            </a:bodyPr>
            <a:lstStyle/>
            <a:p>
              <a:r>
                <a:rPr lang="ja-JP" altLang="en-US" sz="825" dirty="0">
                  <a:latin typeface="Meiryo UI" panose="020B0604030504040204" pitchFamily="50" charset="-128"/>
                  <a:ea typeface="Meiryo UI" panose="020B0604030504040204" pitchFamily="50" charset="-128"/>
                </a:rPr>
                <a:t>第六波</a:t>
              </a:r>
              <a:endParaRPr lang="en-US" altLang="ja-JP" sz="825" dirty="0">
                <a:latin typeface="Meiryo UI" panose="020B0604030504040204" pitchFamily="50" charset="-128"/>
                <a:ea typeface="Meiryo UI" panose="020B0604030504040204" pitchFamily="50" charset="-128"/>
              </a:endParaRPr>
            </a:p>
            <a:p>
              <a:r>
                <a:rPr lang="en-US" altLang="ja-JP" sz="825" dirty="0">
                  <a:latin typeface="Meiryo UI" panose="020B0604030504040204" pitchFamily="50" charset="-128"/>
                  <a:ea typeface="Meiryo UI" panose="020B0604030504040204" pitchFamily="50" charset="-128"/>
                </a:rPr>
                <a:t>(2021.12.17</a:t>
              </a:r>
              <a:r>
                <a:rPr lang="ja-JP" altLang="en-US" sz="825" dirty="0">
                  <a:latin typeface="Meiryo UI" panose="020B0604030504040204" pitchFamily="50" charset="-128"/>
                  <a:ea typeface="Meiryo UI" panose="020B0604030504040204" pitchFamily="50" charset="-128"/>
                </a:rPr>
                <a:t>～</a:t>
              </a:r>
              <a:endParaRPr lang="en-US" altLang="ja-JP" sz="825" dirty="0">
                <a:latin typeface="Meiryo UI" panose="020B0604030504040204" pitchFamily="50" charset="-128"/>
                <a:ea typeface="Meiryo UI" panose="020B0604030504040204" pitchFamily="50" charset="-128"/>
              </a:endParaRPr>
            </a:p>
            <a:p>
              <a:r>
                <a:rPr lang="en-US" altLang="ja-JP" sz="825" dirty="0">
                  <a:latin typeface="Meiryo UI" panose="020B0604030504040204" pitchFamily="50" charset="-128"/>
                  <a:ea typeface="Meiryo UI" panose="020B0604030504040204" pitchFamily="50" charset="-128"/>
                </a:rPr>
                <a:t>2022.6.24)</a:t>
              </a:r>
              <a:endParaRPr lang="ja-JP" altLang="en-US" sz="825"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6583779" y="5545936"/>
              <a:ext cx="1356223" cy="346249"/>
            </a:xfrm>
            <a:prstGeom prst="rect">
              <a:avLst/>
            </a:prstGeom>
            <a:noFill/>
          </p:spPr>
          <p:txBody>
            <a:bodyPr wrap="square" rtlCol="0">
              <a:spAutoFit/>
            </a:bodyPr>
            <a:lstStyle/>
            <a:p>
              <a:r>
                <a:rPr lang="ja-JP" altLang="en-US" sz="825" dirty="0">
                  <a:latin typeface="Meiryo UI" panose="020B0604030504040204" pitchFamily="50" charset="-128"/>
                  <a:ea typeface="Meiryo UI" panose="020B0604030504040204" pitchFamily="50" charset="-128"/>
                </a:rPr>
                <a:t>第七波</a:t>
              </a:r>
              <a:endParaRPr lang="en-US" altLang="ja-JP" sz="825" dirty="0">
                <a:latin typeface="Meiryo UI" panose="020B0604030504040204" pitchFamily="50" charset="-128"/>
                <a:ea typeface="Meiryo UI" panose="020B0604030504040204" pitchFamily="50" charset="-128"/>
              </a:endParaRPr>
            </a:p>
            <a:p>
              <a:r>
                <a:rPr lang="en-US" altLang="ja-JP" sz="825" dirty="0">
                  <a:latin typeface="Meiryo UI" panose="020B0604030504040204" pitchFamily="50" charset="-128"/>
                  <a:ea typeface="Meiryo UI" panose="020B0604030504040204" pitchFamily="50" charset="-128"/>
                </a:rPr>
                <a:t>(6.25</a:t>
              </a:r>
              <a:r>
                <a:rPr lang="ja-JP" altLang="en-US" sz="825" dirty="0">
                  <a:latin typeface="Meiryo UI" panose="020B0604030504040204" pitchFamily="50" charset="-128"/>
                  <a:ea typeface="Meiryo UI" panose="020B0604030504040204" pitchFamily="50" charset="-128"/>
                </a:rPr>
                <a:t>～</a:t>
              </a:r>
              <a:r>
                <a:rPr lang="en-US" altLang="ja-JP" sz="825" dirty="0">
                  <a:latin typeface="Meiryo UI" panose="020B0604030504040204" pitchFamily="50" charset="-128"/>
                  <a:ea typeface="Meiryo UI" panose="020B0604030504040204" pitchFamily="50" charset="-128"/>
                </a:rPr>
                <a:t>9.26)</a:t>
              </a:r>
              <a:endParaRPr lang="ja-JP" altLang="en-US" sz="825" dirty="0">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7522758" y="5539368"/>
              <a:ext cx="1356223" cy="473206"/>
            </a:xfrm>
            <a:prstGeom prst="rect">
              <a:avLst/>
            </a:prstGeom>
            <a:noFill/>
          </p:spPr>
          <p:txBody>
            <a:bodyPr wrap="square" rtlCol="0">
              <a:spAutoFit/>
            </a:bodyPr>
            <a:lstStyle/>
            <a:p>
              <a:r>
                <a:rPr lang="ja-JP" altLang="en-US" sz="825" dirty="0">
                  <a:latin typeface="Meiryo UI" panose="020B0604030504040204" pitchFamily="50" charset="-128"/>
                  <a:ea typeface="Meiryo UI" panose="020B0604030504040204" pitchFamily="50" charset="-128"/>
                </a:rPr>
                <a:t>第八波</a:t>
              </a:r>
              <a:endParaRPr lang="en-US" altLang="ja-JP" sz="825" dirty="0">
                <a:latin typeface="Meiryo UI" panose="020B0604030504040204" pitchFamily="50" charset="-128"/>
                <a:ea typeface="Meiryo UI" panose="020B0604030504040204" pitchFamily="50" charset="-128"/>
              </a:endParaRPr>
            </a:p>
            <a:p>
              <a:r>
                <a:rPr lang="en-US" altLang="ja-JP" sz="825" dirty="0">
                  <a:latin typeface="Meiryo UI" panose="020B0604030504040204" pitchFamily="50" charset="-128"/>
                  <a:ea typeface="Meiryo UI" panose="020B0604030504040204" pitchFamily="50" charset="-128"/>
                </a:rPr>
                <a:t>(2022.9.27</a:t>
              </a:r>
              <a:r>
                <a:rPr lang="ja-JP" altLang="en-US" sz="825" dirty="0">
                  <a:latin typeface="Meiryo UI" panose="020B0604030504040204" pitchFamily="50" charset="-128"/>
                  <a:ea typeface="Meiryo UI" panose="020B0604030504040204" pitchFamily="50" charset="-128"/>
                </a:rPr>
                <a:t>～</a:t>
              </a:r>
              <a:r>
                <a:rPr lang="en-US" altLang="ja-JP" sz="825" dirty="0">
                  <a:latin typeface="Meiryo UI" panose="020B0604030504040204" pitchFamily="50" charset="-128"/>
                  <a:ea typeface="Meiryo UI" panose="020B0604030504040204" pitchFamily="50" charset="-128"/>
                </a:rPr>
                <a:t>2023.5.8)</a:t>
              </a:r>
              <a:endParaRPr lang="ja-JP" altLang="en-US" sz="825" dirty="0">
                <a:latin typeface="Meiryo UI" panose="020B0604030504040204" pitchFamily="50" charset="-128"/>
                <a:ea typeface="Meiryo UI" panose="020B0604030504040204" pitchFamily="50" charset="-128"/>
              </a:endParaRPr>
            </a:p>
          </p:txBody>
        </p:sp>
      </p:grpSp>
      <p:sp>
        <p:nvSpPr>
          <p:cNvPr id="58" name="テキスト ボックス 57"/>
          <p:cNvSpPr txBox="1"/>
          <p:nvPr/>
        </p:nvSpPr>
        <p:spPr>
          <a:xfrm>
            <a:off x="162611" y="180550"/>
            <a:ext cx="9163829" cy="400110"/>
          </a:xfrm>
          <a:prstGeom prst="rect">
            <a:avLst/>
          </a:prstGeom>
          <a:noFill/>
        </p:spPr>
        <p:txBody>
          <a:bodyPr wrap="square" rtlCol="0">
            <a:spAutoFit/>
          </a:bodyPr>
          <a:lstStyle/>
          <a:p>
            <a:pPr lvl="0">
              <a:defRPr/>
            </a:pPr>
            <a:r>
              <a:rPr lang="ja-JP" altLang="en-US" sz="2000" dirty="0">
                <a:solidFill>
                  <a:prstClr val="black"/>
                </a:solidFill>
                <a:latin typeface="Meiryo UI" panose="020B0604030504040204" pitchFamily="50" charset="-128"/>
                <a:ea typeface="Meiryo UI" panose="020B0604030504040204" pitchFamily="50" charset="-128"/>
              </a:rPr>
              <a:t>１ー（１）　</a:t>
            </a:r>
            <a:r>
              <a:rPr lang="ja-JP" altLang="en-US" sz="2000" noProof="0" dirty="0">
                <a:solidFill>
                  <a:prstClr val="black"/>
                </a:solidFill>
                <a:latin typeface="Meiryo UI" panose="020B0604030504040204" pitchFamily="50" charset="-128"/>
                <a:ea typeface="Meiryo UI" panose="020B0604030504040204" pitchFamily="50" charset="-128"/>
              </a:rPr>
              <a:t>陽性者の推移と死亡者数</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6" name="正方形/長方形 65"/>
          <p:cNvSpPr/>
          <p:nvPr/>
        </p:nvSpPr>
        <p:spPr>
          <a:xfrm>
            <a:off x="6730717" y="336828"/>
            <a:ext cx="1992853" cy="276999"/>
          </a:xfrm>
          <a:prstGeom prst="rect">
            <a:avLst/>
          </a:prstGeom>
        </p:spPr>
        <p:txBody>
          <a:bodyPr wrap="none">
            <a:spAutoFit/>
          </a:bodyPr>
          <a:lstStyle/>
          <a:p>
            <a:r>
              <a:rPr lang="en-US" altLang="ja-JP" sz="1200" dirty="0">
                <a:solidFill>
                  <a:prstClr val="black"/>
                </a:solidFill>
                <a:latin typeface="Meiryo UI" panose="020B0604030504040204" pitchFamily="50" charset="-128"/>
                <a:ea typeface="Meiryo UI" panose="020B0604030504040204" pitchFamily="50" charset="-128"/>
              </a:rPr>
              <a:t>※2023</a:t>
            </a:r>
            <a:r>
              <a:rPr lang="ja-JP" altLang="en-US" sz="1200" dirty="0">
                <a:solidFill>
                  <a:prstClr val="black"/>
                </a:solidFill>
                <a:latin typeface="Meiryo UI" panose="020B0604030504040204" pitchFamily="50" charset="-128"/>
                <a:ea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rPr>
              <a:t>5</a:t>
            </a:r>
            <a:r>
              <a:rPr lang="ja-JP" altLang="en-US" sz="1200" dirty="0">
                <a:solidFill>
                  <a:prstClr val="black"/>
                </a:solidFill>
                <a:latin typeface="Meiryo UI" panose="020B0604030504040204" pitchFamily="50" charset="-128"/>
                <a:ea typeface="Meiryo UI" panose="020B0604030504040204" pitchFamily="50" charset="-128"/>
              </a:rPr>
              <a:t>月</a:t>
            </a:r>
            <a:r>
              <a:rPr lang="en-US" altLang="ja-JP" sz="1200" dirty="0">
                <a:solidFill>
                  <a:prstClr val="black"/>
                </a:solidFill>
                <a:latin typeface="Meiryo UI" panose="020B0604030504040204" pitchFamily="50" charset="-128"/>
                <a:ea typeface="Meiryo UI" panose="020B0604030504040204" pitchFamily="50" charset="-128"/>
              </a:rPr>
              <a:t>8</a:t>
            </a:r>
            <a:r>
              <a:rPr lang="ja-JP" altLang="en-US" sz="1200" dirty="0">
                <a:solidFill>
                  <a:prstClr val="black"/>
                </a:solidFill>
                <a:latin typeface="Meiryo UI" panose="020B0604030504040204" pitchFamily="50" charset="-128"/>
                <a:ea typeface="Meiryo UI" panose="020B0604030504040204" pitchFamily="50" charset="-128"/>
              </a:rPr>
              <a:t>日判明時点</a:t>
            </a:r>
            <a:endParaRPr lang="ja-JP" altLang="en-US" sz="1200" dirty="0"/>
          </a:p>
        </p:txBody>
      </p:sp>
      <p:cxnSp>
        <p:nvCxnSpPr>
          <p:cNvPr id="67" name="直線コネクタ 66"/>
          <p:cNvCxnSpPr/>
          <p:nvPr/>
        </p:nvCxnSpPr>
        <p:spPr>
          <a:xfrm>
            <a:off x="270457" y="61510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270456" y="728366"/>
            <a:ext cx="8677474" cy="830997"/>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　各波とも、新規陽性者が最大値となった後、遅れて死亡者数が最大となっている。</a:t>
            </a:r>
          </a:p>
          <a:p>
            <a:r>
              <a:rPr lang="ja-JP" altLang="en-US" sz="1600" dirty="0">
                <a:latin typeface="Meiryo UI" panose="020B0604030504040204" pitchFamily="50" charset="-128"/>
                <a:ea typeface="Meiryo UI" panose="020B0604030504040204" pitchFamily="50" charset="-128"/>
              </a:rPr>
              <a:t>❑　死亡率（陽性者数に占める死亡者数の割合）は、第五波以降急激に低下し、全国平均と概ね同</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水準。</a:t>
            </a:r>
          </a:p>
        </p:txBody>
      </p:sp>
      <p:grpSp>
        <p:nvGrpSpPr>
          <p:cNvPr id="70" name="グループ化 69"/>
          <p:cNvGrpSpPr/>
          <p:nvPr/>
        </p:nvGrpSpPr>
        <p:grpSpPr>
          <a:xfrm>
            <a:off x="7006064" y="2191316"/>
            <a:ext cx="1583417" cy="611048"/>
            <a:chOff x="9640711" y="1623821"/>
            <a:chExt cx="2111222" cy="814730"/>
          </a:xfrm>
        </p:grpSpPr>
        <p:sp>
          <p:nvSpPr>
            <p:cNvPr id="71" name="正方形/長方形 70"/>
            <p:cNvSpPr/>
            <p:nvPr/>
          </p:nvSpPr>
          <p:spPr>
            <a:xfrm>
              <a:off x="9662445" y="1623821"/>
              <a:ext cx="1906938" cy="81473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2" name="テキスト ボックス 71"/>
            <p:cNvSpPr txBox="1"/>
            <p:nvPr/>
          </p:nvSpPr>
          <p:spPr>
            <a:xfrm>
              <a:off x="9640711" y="1654100"/>
              <a:ext cx="2111222" cy="738663"/>
            </a:xfrm>
            <a:prstGeom prst="rect">
              <a:avLst/>
            </a:prstGeom>
            <a:noFill/>
          </p:spPr>
          <p:txBody>
            <a:bodyPr wrap="square" rtlCol="0">
              <a:spAutoFit/>
            </a:bodyPr>
            <a:lstStyle/>
            <a:p>
              <a:r>
                <a:rPr lang="en-US" altLang="ja-JP" sz="750" dirty="0">
                  <a:latin typeface="Meiryo UI" panose="020B0604030504040204" pitchFamily="50" charset="-128"/>
                  <a:ea typeface="Meiryo UI" panose="020B0604030504040204" pitchFamily="50" charset="-128"/>
                </a:rPr>
                <a:t>【</a:t>
              </a:r>
              <a:r>
                <a:rPr lang="ja-JP" altLang="en-US" sz="750" dirty="0">
                  <a:latin typeface="Meiryo UI" panose="020B0604030504040204" pitchFamily="50" charset="-128"/>
                  <a:ea typeface="Meiryo UI" panose="020B0604030504040204" pitchFamily="50" charset="-128"/>
                </a:rPr>
                <a:t>第八波</a:t>
              </a:r>
              <a:r>
                <a:rPr lang="en-US" altLang="ja-JP" sz="750" dirty="0">
                  <a:latin typeface="Meiryo UI" panose="020B0604030504040204" pitchFamily="50" charset="-128"/>
                  <a:ea typeface="Meiryo UI" panose="020B0604030504040204" pitchFamily="50" charset="-128"/>
                </a:rPr>
                <a:t>】</a:t>
              </a:r>
            </a:p>
            <a:p>
              <a:r>
                <a:rPr lang="ja-JP" altLang="en-US" sz="750" dirty="0">
                  <a:latin typeface="Meiryo UI" panose="020B0604030504040204" pitchFamily="50" charset="-128"/>
                  <a:ea typeface="Meiryo UI" panose="020B0604030504040204" pitchFamily="50" charset="-128"/>
                </a:rPr>
                <a:t>陽性者数（累計）</a:t>
              </a:r>
              <a:r>
                <a:rPr lang="en-US" altLang="ja-JP" sz="750" dirty="0">
                  <a:latin typeface="Meiryo UI" panose="020B0604030504040204" pitchFamily="50" charset="-128"/>
                  <a:ea typeface="Meiryo UI" panose="020B0604030504040204" pitchFamily="50" charset="-128"/>
                </a:rPr>
                <a:t>767,750</a:t>
              </a:r>
              <a:r>
                <a:rPr lang="ja-JP" altLang="en-US" sz="750" dirty="0">
                  <a:latin typeface="Meiryo UI" panose="020B0604030504040204" pitchFamily="50" charset="-128"/>
                  <a:ea typeface="Meiryo UI" panose="020B0604030504040204" pitchFamily="50" charset="-128"/>
                </a:rPr>
                <a:t>名</a:t>
              </a:r>
              <a:endParaRPr lang="en-US" altLang="ja-JP" sz="750" dirty="0">
                <a:latin typeface="Meiryo UI" panose="020B0604030504040204" pitchFamily="50" charset="-128"/>
                <a:ea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rPr>
                <a:t>死者数（累計）　 </a:t>
              </a:r>
              <a:r>
                <a:rPr lang="en-US" altLang="ja-JP" sz="750" dirty="0">
                  <a:latin typeface="Meiryo UI" panose="020B0604030504040204" pitchFamily="50" charset="-128"/>
                  <a:ea typeface="Meiryo UI" panose="020B0604030504040204" pitchFamily="50" charset="-128"/>
                </a:rPr>
                <a:t>2,019</a:t>
              </a:r>
              <a:r>
                <a:rPr lang="ja-JP" altLang="en-US" sz="750" dirty="0">
                  <a:latin typeface="Meiryo UI" panose="020B0604030504040204" pitchFamily="50" charset="-128"/>
                  <a:ea typeface="Meiryo UI" panose="020B0604030504040204" pitchFamily="50" charset="-128"/>
                </a:rPr>
                <a:t>名</a:t>
              </a:r>
              <a:endParaRPr lang="en-US" altLang="ja-JP" sz="750" dirty="0">
                <a:latin typeface="Meiryo UI" panose="020B0604030504040204" pitchFamily="50" charset="-128"/>
                <a:ea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rPr>
                <a:t>死亡率　　           </a:t>
              </a:r>
              <a:r>
                <a:rPr lang="en-US" altLang="ja-JP" sz="750" dirty="0">
                  <a:latin typeface="Meiryo UI" panose="020B0604030504040204" pitchFamily="50" charset="-128"/>
                  <a:ea typeface="Meiryo UI" panose="020B0604030504040204" pitchFamily="50" charset="-128"/>
                </a:rPr>
                <a:t>0.26</a:t>
              </a:r>
              <a:r>
                <a:rPr lang="ja-JP" altLang="en-US" sz="750" dirty="0">
                  <a:latin typeface="Meiryo UI" panose="020B0604030504040204" pitchFamily="50" charset="-128"/>
                  <a:ea typeface="Meiryo UI" panose="020B0604030504040204" pitchFamily="50" charset="-128"/>
                </a:rPr>
                <a:t>％</a:t>
              </a:r>
              <a:endParaRPr lang="en-US" altLang="ja-JP" sz="750" dirty="0">
                <a:latin typeface="Meiryo UI" panose="020B0604030504040204" pitchFamily="50" charset="-128"/>
                <a:ea typeface="Meiryo UI" panose="020B0604030504040204" pitchFamily="50" charset="-128"/>
              </a:endParaRPr>
            </a:p>
          </p:txBody>
        </p:sp>
      </p:grpSp>
      <p:sp>
        <p:nvSpPr>
          <p:cNvPr id="4" name="テキスト ボックス 3"/>
          <p:cNvSpPr txBox="1"/>
          <p:nvPr/>
        </p:nvSpPr>
        <p:spPr>
          <a:xfrm>
            <a:off x="218389" y="2869402"/>
            <a:ext cx="955635"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a:stretch>
            <a:fillRect/>
          </a:stretch>
        </p:blipFill>
        <p:spPr>
          <a:xfrm>
            <a:off x="257106" y="1725140"/>
            <a:ext cx="8687553" cy="3999323"/>
          </a:xfrm>
          <a:prstGeom prst="rect">
            <a:avLst/>
          </a:prstGeom>
        </p:spPr>
      </p:pic>
      <p:sp>
        <p:nvSpPr>
          <p:cNvPr id="6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70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63" name="正方形/長方形 62"/>
          <p:cNvSpPr/>
          <p:nvPr/>
        </p:nvSpPr>
        <p:spPr>
          <a:xfrm>
            <a:off x="8604448" y="2808000"/>
            <a:ext cx="43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rPr>
              <a:t>（人）</a:t>
            </a:r>
            <a:endParaRPr kumimoji="1" lang="ja-JP" altLang="en-US" sz="800" dirty="0">
              <a:solidFill>
                <a:schemeClr val="tx1"/>
              </a:solidFill>
            </a:endParaRPr>
          </a:p>
        </p:txBody>
      </p:sp>
    </p:spTree>
    <p:extLst>
      <p:ext uri="{BB962C8B-B14F-4D97-AF65-F5344CB8AC3E}">
        <p14:creationId xmlns:p14="http://schemas.microsoft.com/office/powerpoint/2010/main" val="2015238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6" y="278586"/>
            <a:ext cx="724945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Meiryo UI" panose="020B0604030504040204" pitchFamily="50" charset="-128"/>
                <a:ea typeface="Meiryo UI" panose="020B0604030504040204" pitchFamily="50" charset="-128"/>
              </a:rPr>
              <a:t>１ー（２）</a:t>
            </a:r>
            <a:r>
              <a:rPr lang="ja-JP" altLang="en-US" sz="2000" noProof="0" dirty="0">
                <a:solidFill>
                  <a:prstClr val="black"/>
                </a:solidFill>
                <a:latin typeface="Meiryo UI" panose="020B0604030504040204" pitchFamily="50" charset="-128"/>
                <a:ea typeface="Meiryo UI" panose="020B0604030504040204" pitchFamily="50" charset="-128"/>
              </a:rPr>
              <a:t>　</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死亡例</a:t>
            </a:r>
            <a:r>
              <a:rPr lang="ja-JP" altLang="en-US" sz="2000" dirty="0">
                <a:solidFill>
                  <a:prstClr val="black"/>
                </a:solidFill>
                <a:latin typeface="Meiryo UI" panose="020B0604030504040204" pitchFamily="50" charset="-128"/>
                <a:ea typeface="Meiryo UI" panose="020B0604030504040204" pitchFamily="50" charset="-128"/>
              </a:rPr>
              <a:t>（年齢別死亡率の推移［陽性判明日別］）</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159657" y="5046169"/>
            <a:ext cx="8447314" cy="2308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死亡率：新規陽性者数に占める死亡者の割合、死亡率は</a:t>
            </a:r>
            <a:r>
              <a:rPr lang="en-US" altLang="ja-JP" sz="900" dirty="0">
                <a:latin typeface="Meiryo UI" panose="020B0604030504040204" pitchFamily="50" charset="-128"/>
                <a:ea typeface="Meiryo UI" panose="020B0604030504040204" pitchFamily="50" charset="-128"/>
              </a:rPr>
              <a:t>2023</a:t>
            </a:r>
            <a:r>
              <a:rPr lang="ja-JP" altLang="en-US" sz="900" dirty="0">
                <a:latin typeface="Meiryo UI" panose="020B0604030504040204" pitchFamily="50" charset="-128"/>
                <a:ea typeface="Meiryo UI" panose="020B0604030504040204" pitchFamily="50" charset="-128"/>
              </a:rPr>
              <a:t>年５月８日判明時点までの死亡者数に基づく。</a:t>
            </a:r>
            <a:endParaRPr lang="en-US" altLang="ja-JP" sz="900" dirty="0">
              <a:latin typeface="Meiryo UI" panose="020B0604030504040204" pitchFamily="50" charset="-128"/>
              <a:ea typeface="Meiryo UI" panose="020B0604030504040204" pitchFamily="50" charset="-128"/>
            </a:endParaRPr>
          </a:p>
        </p:txBody>
      </p:sp>
      <p:sp>
        <p:nvSpPr>
          <p:cNvPr id="7" name="正方形/長方形 6"/>
          <p:cNvSpPr/>
          <p:nvPr/>
        </p:nvSpPr>
        <p:spPr>
          <a:xfrm>
            <a:off x="7147727" y="414792"/>
            <a:ext cx="1864613" cy="253916"/>
          </a:xfrm>
          <a:prstGeom prst="rect">
            <a:avLst/>
          </a:prstGeom>
        </p:spPr>
        <p:txBody>
          <a:bodyPr wrap="none">
            <a:spAutoFit/>
          </a:bodyPr>
          <a:lstStyle/>
          <a:p>
            <a:r>
              <a:rPr lang="en-US" altLang="ja-JP" sz="1050" dirty="0">
                <a:latin typeface="Meiryo UI" panose="020B0604030504040204" pitchFamily="50" charset="-128"/>
                <a:ea typeface="Meiryo UI" panose="020B0604030504040204" pitchFamily="50" charset="-128"/>
              </a:rPr>
              <a:t>※2023</a:t>
            </a:r>
            <a:r>
              <a:rPr lang="ja-JP" altLang="en-US" sz="1050" dirty="0">
                <a:latin typeface="Meiryo UI" panose="020B0604030504040204" pitchFamily="50" charset="-128"/>
                <a:ea typeface="Meiryo UI" panose="020B0604030504040204" pitchFamily="50" charset="-128"/>
              </a:rPr>
              <a:t>年５月８日判明時点</a:t>
            </a:r>
          </a:p>
        </p:txBody>
      </p:sp>
      <p:sp>
        <p:nvSpPr>
          <p:cNvPr id="43" name="テキスト ボックス 42"/>
          <p:cNvSpPr txBox="1"/>
          <p:nvPr/>
        </p:nvSpPr>
        <p:spPr>
          <a:xfrm>
            <a:off x="159657" y="5328859"/>
            <a:ext cx="373692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全国と大阪府の陽性者数と死亡者数（死亡率）の比較</a:t>
            </a:r>
          </a:p>
        </p:txBody>
      </p:sp>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690" y="5478375"/>
            <a:ext cx="8670621" cy="1303632"/>
          </a:xfrm>
          <a:prstGeom prst="rect">
            <a:avLst/>
          </a:prstGeom>
        </p:spPr>
      </p:pic>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690" y="770480"/>
            <a:ext cx="8684646" cy="4307091"/>
          </a:xfrm>
          <a:prstGeom prst="rect">
            <a:avLst/>
          </a:prstGeom>
        </p:spPr>
      </p:pic>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71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61821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6" y="278586"/>
            <a:ext cx="724945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Meiryo UI" panose="020B0604030504040204" pitchFamily="50" charset="-128"/>
                <a:ea typeface="Meiryo UI" panose="020B0604030504040204" pitchFamily="50" charset="-128"/>
              </a:rPr>
              <a:t>１ー（３）</a:t>
            </a:r>
            <a:r>
              <a:rPr lang="ja-JP" altLang="en-US" sz="2000" noProof="0" dirty="0">
                <a:solidFill>
                  <a:prstClr val="black"/>
                </a:solidFill>
                <a:latin typeface="Meiryo UI" panose="020B0604030504040204" pitchFamily="50" charset="-128"/>
                <a:ea typeface="Meiryo UI" panose="020B0604030504040204" pitchFamily="50" charset="-128"/>
              </a:rPr>
              <a:t>　</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死亡率の推移</a:t>
            </a:r>
          </a:p>
        </p:txBody>
      </p:sp>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57240" y="5893558"/>
            <a:ext cx="6133029" cy="400110"/>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死亡率：新規陽性者数に占める死亡者の割合</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2023</a:t>
            </a:r>
            <a:r>
              <a:rPr kumimoji="1"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8</a:t>
            </a:r>
            <a:r>
              <a:rPr kumimoji="1" lang="ja-JP" altLang="en-US" sz="1000" dirty="0">
                <a:latin typeface="Meiryo UI" panose="020B0604030504040204" pitchFamily="50" charset="-128"/>
                <a:ea typeface="Meiryo UI" panose="020B0604030504040204" pitchFamily="50" charset="-128"/>
              </a:rPr>
              <a:t>日判明時点までの死亡者数に基づく。</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全国の死亡率については、厚生労働省公表資料（</a:t>
            </a:r>
            <a:r>
              <a:rPr lang="en-US" altLang="ja-JP" sz="1000" dirty="0">
                <a:latin typeface="Meiryo UI" panose="020B0604030504040204" pitchFamily="50" charset="-128"/>
                <a:ea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9</a:t>
            </a:r>
            <a:r>
              <a:rPr lang="ja-JP" altLang="en-US" sz="1000" dirty="0">
                <a:latin typeface="Meiryo UI" panose="020B0604030504040204" pitchFamily="50" charset="-128"/>
                <a:ea typeface="Meiryo UI" panose="020B0604030504040204" pitchFamily="50" charset="-128"/>
              </a:rPr>
              <a:t>日時点</a:t>
            </a:r>
            <a:r>
              <a:rPr kumimoji="1" lang="ja-JP" altLang="en-US" sz="1000" dirty="0">
                <a:latin typeface="Meiryo UI" panose="020B0604030504040204" pitchFamily="50" charset="-128"/>
                <a:ea typeface="Meiryo UI" panose="020B0604030504040204" pitchFamily="50" charset="-128"/>
              </a:rPr>
              <a:t>）より集計。</a:t>
            </a:r>
          </a:p>
        </p:txBody>
      </p:sp>
      <p:pic>
        <p:nvPicPr>
          <p:cNvPr id="4" name="図 3"/>
          <p:cNvPicPr>
            <a:picLocks noChangeAspect="1"/>
          </p:cNvPicPr>
          <p:nvPr/>
        </p:nvPicPr>
        <p:blipFill>
          <a:blip r:embed="rId2"/>
          <a:stretch>
            <a:fillRect/>
          </a:stretch>
        </p:blipFill>
        <p:spPr>
          <a:xfrm>
            <a:off x="411119" y="1109271"/>
            <a:ext cx="8321761" cy="4639458"/>
          </a:xfrm>
          <a:prstGeom prst="rect">
            <a:avLst/>
          </a:prstGeom>
        </p:spPr>
      </p:pic>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72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75501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911339" y="740474"/>
            <a:ext cx="7460576" cy="50346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3500"/>
              </a:lnSpc>
              <a:spcBef>
                <a:spcPct val="0"/>
              </a:spcBef>
              <a:spcAft>
                <a:spcPts val="0"/>
              </a:spcAft>
              <a:buClrTx/>
              <a:buSzTx/>
              <a:buFontTx/>
              <a:buNone/>
              <a:tabLst/>
              <a:defRPr/>
            </a:pPr>
            <a:r>
              <a:rPr lang="ja-JP" altLang="en-US" sz="2000" b="1" u="sng" dirty="0">
                <a:latin typeface="ＭＳ Ｐゴシック" panose="020B0600070205080204" pitchFamily="50" charset="-128"/>
                <a:ea typeface="ＭＳ Ｐゴシック" panose="020B0600070205080204" pitchFamily="50" charset="-128"/>
              </a:rPr>
              <a:t>２</a:t>
            </a:r>
            <a:r>
              <a:rPr kumimoji="1" lang="ja-JP" altLang="en-US" sz="2000" b="1" i="0" u="sng" strike="noStrike" kern="1200" cap="none" spc="0" normalizeH="0" baseline="0" noProof="0" dirty="0" err="1">
                <a:ln>
                  <a:noFill/>
                </a:ln>
                <a:effectLst/>
                <a:uLnTx/>
                <a:uFillTx/>
                <a:latin typeface="ＭＳ Ｐゴシック" panose="020B0600070205080204" pitchFamily="50" charset="-128"/>
                <a:ea typeface="ＭＳ Ｐゴシック" panose="020B0600070205080204" pitchFamily="50" charset="-128"/>
                <a:cs typeface="+mj-cs"/>
              </a:rPr>
              <a:t>．</a:t>
            </a:r>
            <a:r>
              <a:rPr kumimoji="1" lang="ja-JP" altLang="en-US" sz="2000" b="1" i="0" u="sng"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第一波～第八波の状況・取組等</a:t>
            </a:r>
            <a:endParaRPr kumimoji="1" lang="en-US" altLang="ja-JP" sz="2000" b="1" i="0" u="sng"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endParaRPr kumimoji="1" lang="en-US" altLang="ja-JP" sz="20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　　　・　第一波（</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2020</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年１月</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29</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日～</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2020</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年６月</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13</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日）　</a:t>
            </a:r>
            <a:endPar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　　　・　第二波（</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2020</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年６月</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14</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日～</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2020</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10</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月９日）　</a:t>
            </a:r>
            <a:endPar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　　　・　第三波（</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2020</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10</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月</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10</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日～</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2021</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年２月</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28</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日）　</a:t>
            </a:r>
            <a:endPar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　　　・　第四波（</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2021</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年３月１日～</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2021</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年６月</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日） 　　</a:t>
            </a:r>
            <a:endPar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　　　・　第五波（</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2021</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年６月</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21</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日～</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2021</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12</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月</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16</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日）</a:t>
            </a:r>
            <a:endPar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　　　・　第六波（</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2021</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12</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月</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17</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日～</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2022</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年６月</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24</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日）</a:t>
            </a:r>
            <a:endPar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　　　・　第七波（</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2022</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年６月</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25</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日～</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2022</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年９月</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26</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日</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endParaRPr lang="en-US" altLang="ja-JP" sz="1800" b="1"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　　　・　第八波（</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2022</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年９月</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27</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日～</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2023</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年５月８日）</a:t>
            </a:r>
            <a:endPar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　　</a:t>
            </a:r>
            <a:endPar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73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54059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699457" y="2416832"/>
            <a:ext cx="3448319" cy="3769656"/>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FC024533-669C-48B1-82E7-C27042384F7F}"/>
              </a:ext>
            </a:extLst>
          </p:cNvPr>
          <p:cNvSpPr/>
          <p:nvPr/>
        </p:nvSpPr>
        <p:spPr>
          <a:xfrm>
            <a:off x="0" y="348152"/>
            <a:ext cx="9144000" cy="13346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29</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日に府内で初の感染者確認。２月下旬～３月上旬、ライブハウス関係のクラスターが発生。</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３月に入り、感染経路が明らかではない患者が散発的に発生。春休みに伴う海外往来が増加し、３月中旬から下旬にかけて海外由来の感染拡大が増加。３月中下旬から、接待を伴う飲食店の関係者・滞在歴の陽性者が複数確認。</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◆４月には、初めての緊急事態宣言が発出され、外出自粛要請や休業要請等の強い措置を実施。　</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◆５月には、府民とのリスクコミュニケーションのため、「大阪モデル」を策定。</a:t>
            </a:r>
          </a:p>
        </p:txBody>
      </p:sp>
      <p:sp>
        <p:nvSpPr>
          <p:cNvPr id="32" name="正方形/長方形 31"/>
          <p:cNvSpPr/>
          <p:nvPr/>
        </p:nvSpPr>
        <p:spPr>
          <a:xfrm>
            <a:off x="0" y="-1"/>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第一波（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年１月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29</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13</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日）の状況</a:t>
            </a:r>
          </a:p>
        </p:txBody>
      </p:sp>
      <p:sp>
        <p:nvSpPr>
          <p:cNvPr id="3" name="テキスト ボックス 2"/>
          <p:cNvSpPr txBox="1"/>
          <p:nvPr/>
        </p:nvSpPr>
        <p:spPr>
          <a:xfrm>
            <a:off x="14288" y="2464944"/>
            <a:ext cx="396026" cy="1962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p>
        </p:txBody>
      </p:sp>
      <p:cxnSp>
        <p:nvCxnSpPr>
          <p:cNvPr id="6" name="直線矢印コネクタ 5"/>
          <p:cNvCxnSpPr/>
          <p:nvPr/>
        </p:nvCxnSpPr>
        <p:spPr>
          <a:xfrm>
            <a:off x="3715431" y="6025249"/>
            <a:ext cx="3375798" cy="10886"/>
          </a:xfrm>
          <a:prstGeom prst="straightConnector1">
            <a:avLst/>
          </a:prstGeom>
          <a:ln w="44450">
            <a:headEnd type="triangle"/>
            <a:tailEnd type="triangle"/>
          </a:ln>
        </p:spPr>
        <p:style>
          <a:lnRef idx="1">
            <a:schemeClr val="dk1"/>
          </a:lnRef>
          <a:fillRef idx="0">
            <a:schemeClr val="dk1"/>
          </a:fillRef>
          <a:effectRef idx="0">
            <a:schemeClr val="dk1"/>
          </a:effectRef>
          <a:fontRef idx="minor">
            <a:schemeClr val="tx1"/>
          </a:fontRef>
        </p:style>
      </p:cxnSp>
      <p:sp>
        <p:nvSpPr>
          <p:cNvPr id="11" name="正方形/長方形 10"/>
          <p:cNvSpPr/>
          <p:nvPr/>
        </p:nvSpPr>
        <p:spPr>
          <a:xfrm>
            <a:off x="4097849" y="5928886"/>
            <a:ext cx="2470828" cy="174156"/>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a:t>
            </a:r>
            <a:r>
              <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5/21 </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緊急事態措置</a:t>
            </a: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60" y="2563048"/>
            <a:ext cx="8998476" cy="3877392"/>
          </a:xfrm>
          <a:prstGeom prst="rect">
            <a:avLst/>
          </a:prstGeom>
        </p:spPr>
      </p:pic>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74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89189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080702831"/>
              </p:ext>
            </p:extLst>
          </p:nvPr>
        </p:nvGraphicFramePr>
        <p:xfrm>
          <a:off x="57712" y="427899"/>
          <a:ext cx="9036000" cy="6416580"/>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080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52000">
                <a:tc gridSpan="2">
                  <a:txBody>
                    <a:bodyPr/>
                    <a:lstStyle/>
                    <a:p>
                      <a:pPr algn="ct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国の取組、海外の状況等</a:t>
                      </a: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府の取組等</a:t>
                      </a: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278630">
                <a:tc>
                  <a:txBody>
                    <a:bodyPr/>
                    <a:lstStyle/>
                    <a:p>
                      <a:pPr algn="r">
                        <a:lnSpc>
                          <a:spcPts val="12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2019</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2020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年 １月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２月１日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２月３日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18</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３月１８日</a:t>
                      </a: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26</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nSpc>
                          <a:spcPts val="1200"/>
                        </a:lnSpc>
                      </a:pPr>
                      <a:r>
                        <a:rPr kumimoji="1" lang="ja-JP" altLang="en-US" sz="1050" b="0" spc="-40" baseline="0" dirty="0">
                          <a:solidFill>
                            <a:schemeClr val="tx1"/>
                          </a:solidFill>
                          <a:latin typeface="ＭＳ Ｐゴシック" panose="020B0600070205080204" pitchFamily="50" charset="-128"/>
                          <a:ea typeface="ＭＳ Ｐゴシック" panose="020B0600070205080204" pitchFamily="50" charset="-128"/>
                        </a:rPr>
                        <a:t>武漢市における原因不明のウイルス性肺炎の集団感染発表</a:t>
                      </a:r>
                      <a:endParaRPr kumimoji="1" lang="en-US" altLang="ja-JP" sz="1050" b="0" spc="-4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国内で初めてのコロナ患者を確認（武漢渡航歴）</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新型コロナウイルス感染症対策本部の設置</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感染症法の「指定感染症」（二類相当）、検疫法の「検疫感染症」に指定</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spc="-40" baseline="0" dirty="0">
                          <a:solidFill>
                            <a:schemeClr val="tx1"/>
                          </a:solidFill>
                          <a:latin typeface="ＭＳ Ｐゴシック" panose="020B0600070205080204" pitchFamily="50" charset="-128"/>
                          <a:ea typeface="ＭＳ Ｐゴシック" panose="020B0600070205080204" pitchFamily="50" charset="-128"/>
                        </a:rPr>
                        <a:t>大型クルーズ船「ダイヤモンド・プリンセス号」で感染者が発生</a:t>
                      </a:r>
                      <a:endParaRPr kumimoji="1" lang="en-US" altLang="ja-JP" sz="1050" b="0" spc="-4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「新型コロナウイルス感染症に関する緊急対応策」発表</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・総額１５３億円</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・帰国者等への支援、国内感染対策の強化、水際対策の</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強化、影響を受ける産業等への緊急対応等</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spc="-20" baseline="0" dirty="0">
                          <a:solidFill>
                            <a:schemeClr val="tx1"/>
                          </a:solidFill>
                          <a:latin typeface="ＭＳ Ｐゴシック" panose="020B0600070205080204" pitchFamily="50" charset="-128"/>
                          <a:ea typeface="ＭＳ Ｐゴシック" panose="020B0600070205080204" pitchFamily="50" charset="-128"/>
                        </a:rPr>
                        <a:t>「新型コロナウイルス感染症対策の基本方針」決定</a:t>
                      </a:r>
                      <a:endParaRPr kumimoji="1" lang="en-US" altLang="ja-JP" sz="1050" b="0" spc="-2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spc="-10" baseline="0" dirty="0">
                          <a:solidFill>
                            <a:schemeClr val="tx1"/>
                          </a:solidFill>
                          <a:latin typeface="ＭＳ Ｐゴシック" panose="020B0600070205080204" pitchFamily="50" charset="-128"/>
                          <a:ea typeface="ＭＳ Ｐゴシック" panose="020B0600070205080204" pitchFamily="50" charset="-128"/>
                        </a:rPr>
                        <a:t>「新型コロナウイルス感染症に関する緊急対応策</a:t>
                      </a:r>
                      <a:r>
                        <a:rPr kumimoji="1" lang="en-US" altLang="ja-JP" sz="1050" b="0" spc="-10" baseline="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50" b="0" spc="-10" baseline="0" dirty="0">
                          <a:solidFill>
                            <a:schemeClr val="tx1"/>
                          </a:solidFill>
                          <a:latin typeface="ＭＳ Ｐゴシック" panose="020B0600070205080204" pitchFamily="50" charset="-128"/>
                          <a:ea typeface="ＭＳ Ｐゴシック" panose="020B0600070205080204" pitchFamily="50" charset="-128"/>
                        </a:rPr>
                        <a:t>第２弾</a:t>
                      </a:r>
                      <a:r>
                        <a:rPr kumimoji="1" lang="en-US" altLang="ja-JP" sz="1050" b="0" spc="-10" baseline="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50" b="0" spc="-10" baseline="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発表</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4,308</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億円の対策のほか、</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兆円規模の金融措置</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・感染拡大防止策と医療提供体制の整備、学校の臨時</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休業に</a:t>
                      </a:r>
                      <a:r>
                        <a:rPr kumimoji="1" lang="ja-JP" altLang="en-US" sz="1050" b="0" spc="-90" baseline="0" dirty="0">
                          <a:solidFill>
                            <a:schemeClr val="tx1"/>
                          </a:solidFill>
                          <a:latin typeface="ＭＳ Ｐゴシック" panose="020B0600070205080204" pitchFamily="50" charset="-128"/>
                          <a:ea typeface="ＭＳ Ｐゴシック" panose="020B0600070205080204" pitchFamily="50" charset="-128"/>
                        </a:rPr>
                        <a:t>伴って生じる課題への対応、事業活動の縮小や</a:t>
                      </a:r>
                      <a:r>
                        <a:rPr kumimoji="1" lang="en-US" altLang="ja-JP" sz="1050" b="0" spc="-9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spc="-90" baseline="0" dirty="0">
                          <a:solidFill>
                            <a:schemeClr val="tx1"/>
                          </a:solidFill>
                          <a:latin typeface="ＭＳ Ｐゴシック" panose="020B0600070205080204" pitchFamily="50" charset="-128"/>
                          <a:ea typeface="ＭＳ Ｐゴシック" panose="020B0600070205080204" pitchFamily="50" charset="-128"/>
                        </a:rPr>
                        <a:t>雇用</a:t>
                      </a:r>
                      <a:endParaRPr kumimoji="1" lang="en-US" altLang="ja-JP" sz="1050" b="0" spc="-9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b="0" spc="-9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spc="-90" baseline="0" dirty="0">
                          <a:solidFill>
                            <a:schemeClr val="tx1"/>
                          </a:solidFill>
                          <a:latin typeface="ＭＳ Ｐゴシック" panose="020B0600070205080204" pitchFamily="50" charset="-128"/>
                          <a:ea typeface="ＭＳ Ｐゴシック" panose="020B0600070205080204" pitchFamily="50" charset="-128"/>
                        </a:rPr>
                        <a:t>への対応等</a:t>
                      </a:r>
                      <a:endParaRPr kumimoji="1" lang="en-US" altLang="ja-JP" sz="1050" b="0" spc="-9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「生活不安に対応するための緊急措置」発表</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・個人向け緊急小口資金等の特例拡大、公共料金支払</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猶予、国税・社会保険料・地方税の猶予</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WHO</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がパンデミック（世界的大流行）を宣言</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改正特措法施行（法の対象にコロナを追加）</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「生活不安に対応するための緊急措置」発表</a:t>
                      </a: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・個人向け緊急小口資金等の特例拡大、公共料金支払</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猶予、国税・社会保険料・地方税の猶予</a:t>
                      </a: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東京オリンピック・パラリンピック延期決定</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spc="-40" baseline="0" dirty="0">
                          <a:solidFill>
                            <a:schemeClr val="tx1"/>
                          </a:solidFill>
                          <a:latin typeface="ＭＳ Ｐゴシック" panose="020B0600070205080204" pitchFamily="50" charset="-128"/>
                          <a:ea typeface="ＭＳ Ｐゴシック" panose="020B0600070205080204" pitchFamily="50" charset="-128"/>
                        </a:rPr>
                        <a:t>特措法に基づき、新型コロナウイルス感染症対策本部を設置</a:t>
                      </a:r>
                      <a:endParaRPr kumimoji="1" lang="en-US" altLang="ja-JP" sz="1050" b="0" spc="-40" baseline="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2020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年１月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２月４日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３月２日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22</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26</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４月１日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府新型コロナウイルス対策本部会議を設置</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保健所設置市と患者情報の一元化を決定</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府内で初めての患者確認、府民向け・外国人向けの相談窓口設置</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中小企業向け相談窓口の設置</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帰国者・接触者相談センターの設置</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（２月２７日～　新型コロナ受診相談センター）</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中小企業向け緊急融資の開始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府主催のイベントや集会を原則中止又は延期</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府有施設のうち、不特定多数が集まる屋内の集客施設を原則休館</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ライブハウスクラスター発生の可能性を公表</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府立学校の臨時休業、市町村教委及び私立学校園にも</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休業要請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入院フォローアップセンター設置</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ライブクラスター収束宣言</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３連休の兵庫県との往来自粛、不要不急の外出自粛の</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呼びかけ</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令和元年度一般会計補正予算（第６号）、令和２年度一般会計補正予算（第１号）の成立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府新型コロナウイルス対策本部を特措法に基づく都道府県対策本部に位置付け</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週末の不要不急の外出自粛の呼びかけ</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夜の飲食店等への外出自粛の呼びかけ</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夜の街クラスターの公表</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新型コロナウイルス感染症対策協議会の設置</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第一波（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年１月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29</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13</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取組</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等</a:t>
            </a:r>
          </a:p>
        </p:txBody>
      </p:sp>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75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05070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第一波（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年１月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29</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13</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日）の取組等</a:t>
            </a:r>
          </a:p>
        </p:txBody>
      </p:sp>
      <p:graphicFrame>
        <p:nvGraphicFramePr>
          <p:cNvPr id="4" name="表 3"/>
          <p:cNvGraphicFramePr>
            <a:graphicFrameLocks noGrp="1"/>
          </p:cNvGraphicFramePr>
          <p:nvPr>
            <p:extLst>
              <p:ext uri="{D42A27DB-BD31-4B8C-83A1-F6EECF244321}">
                <p14:modId xmlns:p14="http://schemas.microsoft.com/office/powerpoint/2010/main" val="1876639875"/>
              </p:ext>
            </p:extLst>
          </p:nvPr>
        </p:nvGraphicFramePr>
        <p:xfrm>
          <a:off x="36000" y="474635"/>
          <a:ext cx="9072000" cy="6137910"/>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78130">
                <a:tc gridSpan="2">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国の取組、海外の状況等</a:t>
                      </a: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府の取組等</a:t>
                      </a: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469130">
                <a:tc>
                  <a:txBody>
                    <a:bodyPr/>
                    <a:lstStyle/>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４月３日</a:t>
                      </a: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４月７日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26</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６月２日</a:t>
                      </a:r>
                    </a:p>
                  </a:txBody>
                  <a:tcPr marL="68580" marR="68580" marT="34290" marB="34290"/>
                </a:tc>
                <a:tc>
                  <a:txBody>
                    <a:bodyPr/>
                    <a:lstStyle/>
                    <a:p>
                      <a:pPr>
                        <a:lnSpc>
                          <a:spcPts val="1200"/>
                        </a:lnSpc>
                      </a:pPr>
                      <a:r>
                        <a:rPr kumimoji="1" lang="ja-JP" altLang="en-US" sz="1050" b="0" spc="-40" baseline="0" dirty="0">
                          <a:solidFill>
                            <a:schemeClr val="tx1"/>
                          </a:solidFill>
                          <a:latin typeface="ＭＳ Ｐゴシック" panose="020B0600070205080204" pitchFamily="50" charset="-128"/>
                          <a:ea typeface="ＭＳ Ｐゴシック" panose="020B0600070205080204" pitchFamily="50" charset="-128"/>
                        </a:rPr>
                        <a:t>「新型コロナウイルス感染症対策の基本的対処方針」決定</a:t>
                      </a:r>
                      <a:endParaRPr kumimoji="1" lang="en-US" altLang="ja-JP" sz="1050" b="0" spc="-4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全ての国・地域に対し検疫強化</a:t>
                      </a: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緊急事態宣言発出（府を含む７都道府県）</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＜緊急事態措置の概要＞</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・最低７割、極力８割程度の接触機会の低減をめざす</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・外出自粛の要請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・施設（国民生活・経済の安定確保に不可欠な業務を行う</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事業者を除く）の使用制限</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・イベント開催の制限</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・テレワークの推進</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・飲食店の感染防止対策の促進</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「新型コロナウイルス感染症緊急経済対策～国民の命と生活を守り抜き、経済再生へ～」閣議決定（４月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日変更）</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・財政規模（新たな対策分）：財政支出</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38.1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兆円程度、</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事業規模</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95.2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兆円程度（変更後の額）</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・新型コロナウイルス感染症対応地方創生臨時交付金</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（仮称）を創設</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緊急事態宣言対象地域を全都道府県に拡大</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抗原検査（定性検査）を薬事承認・保険適用</a:t>
                      </a: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・専門家会議が緊急事態宣言の解除の考え方を提言</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（新規の感染が減少傾向、直近１週間の新規陽性者が</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万人あたり</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0.5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人未満、重症者が減少しており医療</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提供体制がひっ迫していない等）</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・「業種ごとの感染拡大予防ガイドライン」を発表</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緊急事態措置を全都道府県で解除</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患者情報管理のため、</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HER-SYS</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の運用開始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唾液による</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PCR</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検査導入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年４月３日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４月４日～５日</a:t>
                      </a: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４月７日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27</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５月５日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26</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27</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６月１日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コロナ</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SWAT</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チーム設置</a:t>
                      </a: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（以降、各部局におけるコロナ対策のデジタル化を支援）</a:t>
                      </a: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週末の不要不急の外出自粛と花見の自粛の呼びかけ</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緊急事態措置適用、外出自粛・イベント開催自粛要請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令和２年度一般会計補正予算（第２号）成立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spc="-20" baseline="0" dirty="0">
                          <a:solidFill>
                            <a:schemeClr val="tx1"/>
                          </a:solidFill>
                          <a:latin typeface="ＭＳ Ｐゴシック" panose="020B0600070205080204" pitchFamily="50" charset="-128"/>
                          <a:ea typeface="ＭＳ Ｐゴシック" panose="020B0600070205080204" pitchFamily="50" charset="-128"/>
                        </a:rPr>
                        <a:t>自宅療養開始、令和２年度一般会計補正予算（第３号）成立</a:t>
                      </a:r>
                      <a:endParaRPr kumimoji="1" lang="en-US" altLang="ja-JP" sz="1050" spc="-2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府内全域における施設の使用制限の要請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宿泊療養受入れ開始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大阪府新型コロナウイルス対応状況管理システム（</a:t>
                      </a:r>
                      <a:r>
                        <a:rPr kumimoji="1" lang="en-US" altLang="ja-JP" sz="1050" dirty="0" err="1">
                          <a:solidFill>
                            <a:schemeClr val="tx1"/>
                          </a:solidFill>
                          <a:latin typeface="ＭＳ Ｐゴシック" panose="020B0600070205080204" pitchFamily="50" charset="-128"/>
                          <a:ea typeface="ＭＳ Ｐゴシック" panose="020B0600070205080204" pitchFamily="50" charset="-128"/>
                        </a:rPr>
                        <a:t>kintone</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）導入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spc="-60" baseline="0" dirty="0">
                          <a:solidFill>
                            <a:schemeClr val="tx1"/>
                          </a:solidFill>
                          <a:latin typeface="ＭＳ Ｐゴシック" panose="020B0600070205080204" pitchFamily="50" charset="-128"/>
                          <a:ea typeface="ＭＳ Ｐゴシック" panose="020B0600070205080204" pitchFamily="50" charset="-128"/>
                        </a:rPr>
                        <a:t>医療従事者への支援（手当</a:t>
                      </a:r>
                      <a:r>
                        <a:rPr kumimoji="1" lang="ja-JP" altLang="en-US" sz="1050" b="0" spc="-60" baseline="0" dirty="0">
                          <a:solidFill>
                            <a:schemeClr val="tx1"/>
                          </a:solidFill>
                          <a:latin typeface="ＭＳ Ｐゴシック" panose="020B0600070205080204" pitchFamily="50" charset="-128"/>
                          <a:ea typeface="ＭＳ Ｐゴシック" panose="020B0600070205080204" pitchFamily="50" charset="-128"/>
                        </a:rPr>
                        <a:t>支給補助</a:t>
                      </a:r>
                      <a:r>
                        <a:rPr kumimoji="1" lang="ja-JP" altLang="en-US" sz="1050" spc="-60" baseline="0" dirty="0">
                          <a:solidFill>
                            <a:schemeClr val="tx1"/>
                          </a:solidFill>
                          <a:latin typeface="ＭＳ Ｐゴシック" panose="020B0600070205080204" pitchFamily="50" charset="-128"/>
                          <a:ea typeface="ＭＳ Ｐゴシック" panose="020B0600070205080204" pitchFamily="50" charset="-128"/>
                        </a:rPr>
                        <a:t>・宿泊等確保、助け合い基金）公表</a:t>
                      </a:r>
                      <a:endParaRPr kumimoji="1" lang="en-US" altLang="ja-JP" sz="1050" spc="-6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spc="-60" baseline="0" dirty="0">
                          <a:solidFill>
                            <a:schemeClr val="tx1"/>
                          </a:solidFill>
                          <a:latin typeface="ＭＳ Ｐゴシック" panose="020B0600070205080204" pitchFamily="50" charset="-128"/>
                          <a:ea typeface="ＭＳ Ｐゴシック" panose="020B0600070205080204" pitchFamily="50" charset="-128"/>
                        </a:rPr>
                        <a:t>令和２年度補正予算（第４号）成立、休業要請支援金受付開始</a:t>
                      </a:r>
                      <a:endParaRPr kumimoji="1" lang="en-US" altLang="ja-JP" sz="1050" spc="-60" baseline="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新型コロナウイルス助け合い基金設置</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「大阪モデル」策定（運用開始は８日～）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「大阪モデル」緑信号点灯</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要請内容の一部解除（全国的にクラスターが発生した施設等への要請は継続）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緊急事態措置解除</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令和２年度一般会計補正予算（第５号、第６号）成立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休業要請外支援金受付開始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大阪コロナ追跡システム導入（飲食店は６月１日～）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府立・市町村立学校における休業解除、段階的再開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5" name="スライド番号プレースホルダー 3"/>
          <p:cNvSpPr txBox="1">
            <a:spLocks/>
          </p:cNvSpPr>
          <p:nvPr/>
        </p:nvSpPr>
        <p:spPr>
          <a:xfrm>
            <a:off x="7086600" y="658041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76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11916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FC024533-669C-48B1-82E7-C27042384F7F}"/>
              </a:ext>
            </a:extLst>
          </p:cNvPr>
          <p:cNvSpPr/>
          <p:nvPr/>
        </p:nvSpPr>
        <p:spPr>
          <a:xfrm>
            <a:off x="0" y="395999"/>
            <a:ext cx="9144000" cy="13185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◆６月中旬以降、</a:t>
            </a: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代の若者を中心として夜の街の関係者及び滞在歴がある人の感染が拡大。７月以降、幅広い年代</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層で、居酒屋・飲食店の滞在歴のある人の感染が急速に拡大。</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◆多人数の宴会を控えることや、ミナミの一部地域の飲食店等に対し休業・営業時間短縮を要請。ミナミに臨時の検査場</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を開設するなど、対策を強化。</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◆７月以降、医療機関に加え、高齢者施設でクラスターが多く発生。</a:t>
            </a:r>
          </a:p>
        </p:txBody>
      </p:sp>
      <p:sp>
        <p:nvSpPr>
          <p:cNvPr id="24" name="テキスト ボックス 23"/>
          <p:cNvSpPr txBox="1"/>
          <p:nvPr/>
        </p:nvSpPr>
        <p:spPr>
          <a:xfrm>
            <a:off x="9658" y="2687159"/>
            <a:ext cx="396026" cy="1962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p>
        </p:txBody>
      </p:sp>
      <p:sp>
        <p:nvSpPr>
          <p:cNvPr id="31" name="正方形/長方形 30"/>
          <p:cNvSpPr/>
          <p:nvPr/>
        </p:nvSpPr>
        <p:spPr>
          <a:xfrm>
            <a:off x="0" y="-1"/>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第二波（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14</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月９日）の状況</a:t>
            </a: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671" y="2886452"/>
            <a:ext cx="9004572" cy="3395766"/>
          </a:xfrm>
          <a:prstGeom prst="rect">
            <a:avLst/>
          </a:prstGeom>
        </p:spPr>
      </p:pic>
      <p:sp>
        <p:nvSpPr>
          <p:cNvPr id="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77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64914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6615" y="109766"/>
            <a:ext cx="1225015" cy="4331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総論</a:t>
            </a:r>
          </a:p>
        </p:txBody>
      </p:sp>
      <p:cxnSp>
        <p:nvCxnSpPr>
          <p:cNvPr id="5" name="直線コネクタ 4"/>
          <p:cNvCxnSpPr/>
          <p:nvPr/>
        </p:nvCxnSpPr>
        <p:spPr>
          <a:xfrm>
            <a:off x="311193" y="50201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242835" y="673347"/>
            <a:ext cx="8714188" cy="3708561"/>
          </a:xfrm>
          <a:prstGeom prst="roundRect">
            <a:avLst>
              <a:gd name="adj" fmla="val 961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endParaRPr>
          </a:p>
        </p:txBody>
      </p:sp>
      <p:sp>
        <p:nvSpPr>
          <p:cNvPr id="23" name="テキスト ボックス 5"/>
          <p:cNvSpPr txBox="1"/>
          <p:nvPr/>
        </p:nvSpPr>
        <p:spPr>
          <a:xfrm>
            <a:off x="290632" y="984248"/>
            <a:ext cx="8872211" cy="79803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9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2019</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rPr>
              <a:t>月、中国武漢市において、原因不明のウイルス性肺炎が集団感染。　</a:t>
            </a:r>
            <a:endParaRPr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9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2020</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年１月、国内で初めてのコロナ患者が発生し、月末には府内でも初めての患者が発生。　</a:t>
            </a:r>
            <a:endParaRPr lang="en-US" altLang="ja-JP" sz="1400" b="1"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9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その後、変異株により感染力・病原性が変化し、繰り返し感染拡大の波を経験。</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4" name="角丸四角形 23"/>
          <p:cNvSpPr/>
          <p:nvPr/>
        </p:nvSpPr>
        <p:spPr>
          <a:xfrm>
            <a:off x="252583" y="639506"/>
            <a:ext cx="4181463" cy="3591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77" dirty="0">
                <a:solidFill>
                  <a:prstClr val="black"/>
                </a:solidFill>
                <a:latin typeface="Meiryo UI" panose="020B0604030504040204" pitchFamily="50" charset="-128"/>
                <a:ea typeface="Meiryo UI" panose="020B0604030504040204" pitchFamily="50" charset="-128"/>
              </a:rPr>
              <a:t>新型コロナウイルス感染症の発生</a:t>
            </a:r>
            <a:endPar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角丸四角形 28"/>
          <p:cNvSpPr/>
          <p:nvPr/>
        </p:nvSpPr>
        <p:spPr>
          <a:xfrm>
            <a:off x="255222" y="1816229"/>
            <a:ext cx="4178854" cy="3668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77" b="1" dirty="0">
                <a:solidFill>
                  <a:schemeClr val="tx1"/>
                </a:solidFill>
                <a:latin typeface="Meiryo UI" panose="020B0604030504040204" pitchFamily="50" charset="-128"/>
                <a:ea typeface="Meiryo UI" panose="020B0604030504040204" pitchFamily="50" charset="-128"/>
              </a:rPr>
              <a:t>【</a:t>
            </a:r>
            <a:r>
              <a:rPr lang="ja-JP" altLang="en-US" sz="1477" b="1" dirty="0">
                <a:solidFill>
                  <a:schemeClr val="tx1"/>
                </a:solidFill>
                <a:latin typeface="Meiryo UI" panose="020B0604030504040204" pitchFamily="50" charset="-128"/>
                <a:ea typeface="Meiryo UI" panose="020B0604030504040204" pitchFamily="50" charset="-128"/>
              </a:rPr>
              <a:t>府内の感染状況等</a:t>
            </a:r>
            <a:r>
              <a:rPr lang="en-US" altLang="ja-JP" sz="1477" b="1"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2023</a:t>
            </a:r>
            <a:r>
              <a:rPr lang="ja-JP" altLang="en-US" sz="1200" dirty="0">
                <a:solidFill>
                  <a:schemeClr val="tx1"/>
                </a:solidFill>
                <a:latin typeface="Meiryo UI" panose="020B0604030504040204" pitchFamily="50" charset="-128"/>
                <a:ea typeface="Meiryo UI" panose="020B0604030504040204" pitchFamily="50" charset="-128"/>
              </a:rPr>
              <a:t>年５月</a:t>
            </a:r>
            <a:r>
              <a:rPr lang="en-US" altLang="ja-JP" sz="1200" dirty="0">
                <a:solidFill>
                  <a:schemeClr val="tx1"/>
                </a:solidFill>
                <a:latin typeface="Meiryo UI" panose="020B0604030504040204" pitchFamily="50" charset="-128"/>
                <a:ea typeface="Meiryo UI" panose="020B0604030504040204" pitchFamily="50" charset="-128"/>
              </a:rPr>
              <a:t>8</a:t>
            </a:r>
            <a:r>
              <a:rPr lang="ja-JP" altLang="en-US" sz="1200" dirty="0">
                <a:solidFill>
                  <a:schemeClr val="tx1"/>
                </a:solidFill>
                <a:latin typeface="Meiryo UI" panose="020B0604030504040204" pitchFamily="50" charset="-128"/>
                <a:ea typeface="Meiryo UI" panose="020B0604030504040204" pitchFamily="50" charset="-128"/>
              </a:rPr>
              <a:t>日時点）</a:t>
            </a:r>
            <a:endParaRPr kumimoji="1" lang="en-US" altLang="ja-JP" sz="1477"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31" name="角丸四角形 30"/>
          <p:cNvSpPr/>
          <p:nvPr/>
        </p:nvSpPr>
        <p:spPr>
          <a:xfrm>
            <a:off x="195058" y="5668885"/>
            <a:ext cx="8684560" cy="10887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角丸四角形 32"/>
          <p:cNvSpPr/>
          <p:nvPr/>
        </p:nvSpPr>
        <p:spPr>
          <a:xfrm>
            <a:off x="181410" y="5611695"/>
            <a:ext cx="4181465" cy="3536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今後の方向性</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a:xfrm>
            <a:off x="641599" y="4964535"/>
            <a:ext cx="8113965" cy="3196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727534" y="2904180"/>
            <a:ext cx="7829693" cy="3196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42" name="正方形/長方形 41"/>
          <p:cNvSpPr/>
          <p:nvPr/>
        </p:nvSpPr>
        <p:spPr>
          <a:xfrm>
            <a:off x="759123" y="1223021"/>
            <a:ext cx="7829693" cy="3763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35" name="正方形/長方形 34"/>
          <p:cNvSpPr/>
          <p:nvPr/>
        </p:nvSpPr>
        <p:spPr>
          <a:xfrm>
            <a:off x="727534" y="3077573"/>
            <a:ext cx="782969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727533" y="5105728"/>
            <a:ext cx="7829693" cy="66043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5"/>
          <p:cNvSpPr txBox="1"/>
          <p:nvPr/>
        </p:nvSpPr>
        <p:spPr>
          <a:xfrm>
            <a:off x="363496" y="5921930"/>
            <a:ext cx="8780504" cy="82330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9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b="1" dirty="0">
                <a:solidFill>
                  <a:prstClr val="black"/>
                </a:solidFill>
                <a:latin typeface="Meiryo UI" panose="020B0604030504040204" pitchFamily="50" charset="-128"/>
                <a:ea typeface="Meiryo UI" panose="020B0604030504040204" pitchFamily="50" charset="-128"/>
              </a:rPr>
              <a:t>2023</a:t>
            </a:r>
            <a:r>
              <a:rPr lang="ja-JP" altLang="en-US" sz="1400" b="1" dirty="0">
                <a:solidFill>
                  <a:prstClr val="black"/>
                </a:solidFill>
                <a:latin typeface="Meiryo UI" panose="020B0604030504040204" pitchFamily="50" charset="-128"/>
                <a:ea typeface="Meiryo UI" panose="020B0604030504040204" pitchFamily="50" charset="-128"/>
              </a:rPr>
              <a:t>年５月８日、感染症法上の位置づけが５類感染症に変更。</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9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法律に基づき、行政が様々な要請・関与をしていく仕組みから、</a:t>
            </a:r>
            <a:endParaRPr lang="en-US" altLang="ja-JP" sz="14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900"/>
              </a:lnSpc>
              <a:spcBef>
                <a:spcPts val="0"/>
              </a:spcBef>
              <a:spcAft>
                <a:spcPts val="0"/>
              </a:spcAft>
              <a:buClrTx/>
              <a:buSzTx/>
              <a:buFontTx/>
              <a:buNone/>
              <a:tabLst/>
              <a:defRPr/>
            </a:pPr>
            <a:r>
              <a:rPr lang="ja-JP" altLang="en-US" sz="1400" b="1" dirty="0">
                <a:latin typeface="Meiryo UI" panose="020B0604030504040204" pitchFamily="50" charset="-128"/>
                <a:ea typeface="Meiryo UI" panose="020B0604030504040204" pitchFamily="50" charset="-128"/>
              </a:rPr>
              <a:t>　　 府民の自主的な取組を基本とする対応と、幅広い医療機関による自律的な対応に移行。</a:t>
            </a:r>
            <a:endParaRPr lang="en-US" altLang="ja-JP" sz="1400" b="1"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210517193"/>
              </p:ext>
            </p:extLst>
          </p:nvPr>
        </p:nvGraphicFramePr>
        <p:xfrm>
          <a:off x="385868" y="2157162"/>
          <a:ext cx="4019888" cy="1346200"/>
        </p:xfrm>
        <a:graphic>
          <a:graphicData uri="http://schemas.openxmlformats.org/drawingml/2006/table">
            <a:tbl>
              <a:tblPr firstRow="1" bandRow="1">
                <a:tableStyleId>{5940675A-B579-460E-94D1-54222C63F5DA}</a:tableStyleId>
              </a:tblPr>
              <a:tblGrid>
                <a:gridCol w="894551">
                  <a:extLst>
                    <a:ext uri="{9D8B030D-6E8A-4147-A177-3AD203B41FA5}">
                      <a16:colId xmlns:a16="http://schemas.microsoft.com/office/drawing/2014/main" val="1766744020"/>
                    </a:ext>
                  </a:extLst>
                </a:gridCol>
                <a:gridCol w="1692322">
                  <a:extLst>
                    <a:ext uri="{9D8B030D-6E8A-4147-A177-3AD203B41FA5}">
                      <a16:colId xmlns:a16="http://schemas.microsoft.com/office/drawing/2014/main" val="3319817227"/>
                    </a:ext>
                  </a:extLst>
                </a:gridCol>
                <a:gridCol w="1433015">
                  <a:extLst>
                    <a:ext uri="{9D8B030D-6E8A-4147-A177-3AD203B41FA5}">
                      <a16:colId xmlns:a16="http://schemas.microsoft.com/office/drawing/2014/main" val="616679052"/>
                    </a:ext>
                  </a:extLst>
                </a:gridCol>
              </a:tblGrid>
              <a:tr h="370840">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nchor="ctr">
                    <a:solidFill>
                      <a:srgbClr val="0070C0"/>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大阪府</a:t>
                      </a:r>
                    </a:p>
                  </a:txBody>
                  <a:tcPr anchor="ctr">
                    <a:solidFill>
                      <a:srgbClr val="0070C0"/>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全国</a:t>
                      </a:r>
                    </a:p>
                  </a:txBody>
                  <a:tcPr anchor="ctr">
                    <a:solidFill>
                      <a:srgbClr val="0070C0"/>
                    </a:solidFill>
                  </a:tcPr>
                </a:tc>
                <a:extLst>
                  <a:ext uri="{0D108BD9-81ED-4DB2-BD59-A6C34878D82A}">
                    <a16:rowId xmlns:a16="http://schemas.microsoft.com/office/drawing/2014/main" val="1953086603"/>
                  </a:ext>
                </a:extLst>
              </a:tr>
              <a:tr h="370840">
                <a:tc>
                  <a:txBody>
                    <a:bodyPr/>
                    <a:lstStyle/>
                    <a:p>
                      <a:r>
                        <a:rPr kumimoji="1" lang="ja-JP" altLang="en-US" sz="1400" b="1" dirty="0">
                          <a:latin typeface="Meiryo UI" panose="020B0604030504040204" pitchFamily="50" charset="-128"/>
                          <a:ea typeface="Meiryo UI" panose="020B0604030504040204" pitchFamily="50" charset="-128"/>
                        </a:rPr>
                        <a:t>陽性者数</a:t>
                      </a:r>
                    </a:p>
                  </a:txBody>
                  <a:tcPr anchor="ctr">
                    <a:solidFill>
                      <a:schemeClr val="bg1"/>
                    </a:solidFill>
                  </a:tcP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rPr>
                        <a:t>2,852,146</a:t>
                      </a:r>
                      <a:r>
                        <a:rPr kumimoji="1" lang="ja-JP" altLang="en-US" sz="1400" dirty="0">
                          <a:solidFill>
                            <a:schemeClr val="tx1"/>
                          </a:solidFill>
                          <a:latin typeface="Meiryo UI" panose="020B0604030504040204" pitchFamily="50" charset="-128"/>
                          <a:ea typeface="Meiryo UI" panose="020B0604030504040204" pitchFamily="50" charset="-128"/>
                        </a:rPr>
                        <a:t>人</a:t>
                      </a:r>
                    </a:p>
                    <a:p>
                      <a:pPr algn="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東京に次いで２番目</a:t>
                      </a:r>
                      <a:r>
                        <a:rPr kumimoji="1" lang="en-US" altLang="ja-JP"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rPr>
                        <a:t>33,803,572</a:t>
                      </a:r>
                      <a:r>
                        <a:rPr kumimoji="1" lang="ja-JP" altLang="en-US" sz="1400" dirty="0">
                          <a:solidFill>
                            <a:schemeClr val="tx1"/>
                          </a:solidFill>
                          <a:latin typeface="Meiryo UI" panose="020B0604030504040204" pitchFamily="50" charset="-128"/>
                          <a:ea typeface="Meiryo UI" panose="020B0604030504040204" pitchFamily="50" charset="-128"/>
                        </a:rPr>
                        <a:t>人</a:t>
                      </a:r>
                    </a:p>
                  </a:txBody>
                  <a:tcPr anchor="ctr">
                    <a:solidFill>
                      <a:schemeClr val="bg1"/>
                    </a:solidFill>
                  </a:tcPr>
                </a:tc>
                <a:extLst>
                  <a:ext uri="{0D108BD9-81ED-4DB2-BD59-A6C34878D82A}">
                    <a16:rowId xmlns:a16="http://schemas.microsoft.com/office/drawing/2014/main" val="1574868433"/>
                  </a:ext>
                </a:extLst>
              </a:tr>
              <a:tr h="370840">
                <a:tc>
                  <a:txBody>
                    <a:bodyPr/>
                    <a:lstStyle/>
                    <a:p>
                      <a:r>
                        <a:rPr kumimoji="1" lang="ja-JP" altLang="en-US" sz="1400" b="1" dirty="0">
                          <a:latin typeface="Meiryo UI" panose="020B0604030504040204" pitchFamily="50" charset="-128"/>
                          <a:ea typeface="Meiryo UI" panose="020B0604030504040204" pitchFamily="50" charset="-128"/>
                        </a:rPr>
                        <a:t>死亡者数</a:t>
                      </a:r>
                    </a:p>
                  </a:txBody>
                  <a:tcPr anchor="ctr">
                    <a:solidFill>
                      <a:schemeClr val="bg1"/>
                    </a:solidFill>
                  </a:tcP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rPr>
                        <a:t>8,559</a:t>
                      </a:r>
                      <a:r>
                        <a:rPr kumimoji="1" lang="ja-JP" altLang="en-US" sz="1400" dirty="0">
                          <a:solidFill>
                            <a:schemeClr val="tx1"/>
                          </a:solidFill>
                          <a:latin typeface="Meiryo UI" panose="020B0604030504040204" pitchFamily="50" charset="-128"/>
                          <a:ea typeface="Meiryo UI" panose="020B0604030504040204" pitchFamily="50" charset="-128"/>
                        </a:rPr>
                        <a:t>人</a:t>
                      </a:r>
                      <a:r>
                        <a:rPr kumimoji="1" lang="en-US" altLang="ja-JP" sz="1400" dirty="0">
                          <a:solidFill>
                            <a:schemeClr val="tx1"/>
                          </a:solidFill>
                          <a:latin typeface="Meiryo UI" panose="020B0604030504040204" pitchFamily="50" charset="-128"/>
                          <a:ea typeface="Meiryo UI" panose="020B0604030504040204" pitchFamily="50" charset="-128"/>
                        </a:rPr>
                        <a:t>※</a:t>
                      </a:r>
                    </a:p>
                    <a:p>
                      <a:pPr algn="r"/>
                      <a:r>
                        <a:rPr kumimoji="1" lang="ja-JP" altLang="en-US" sz="1200" dirty="0">
                          <a:solidFill>
                            <a:schemeClr val="tx1"/>
                          </a:solidFill>
                          <a:latin typeface="Meiryo UI" panose="020B0604030504040204" pitchFamily="50" charset="-128"/>
                          <a:ea typeface="Meiryo UI" panose="020B0604030504040204" pitchFamily="50" charset="-128"/>
                        </a:rPr>
                        <a:t>（全国最多）</a:t>
                      </a:r>
                    </a:p>
                  </a:txBody>
                  <a:tcPr anchor="ctr">
                    <a:solidFill>
                      <a:schemeClr val="bg1"/>
                    </a:solidFill>
                  </a:tcP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rPr>
                        <a:t>74,694</a:t>
                      </a:r>
                      <a:r>
                        <a:rPr kumimoji="1" lang="ja-JP" altLang="en-US" sz="1400" dirty="0">
                          <a:solidFill>
                            <a:schemeClr val="tx1"/>
                          </a:solidFill>
                          <a:latin typeface="Meiryo UI" panose="020B0604030504040204" pitchFamily="50" charset="-128"/>
                          <a:ea typeface="Meiryo UI" panose="020B0604030504040204" pitchFamily="50" charset="-128"/>
                        </a:rPr>
                        <a:t>人</a:t>
                      </a:r>
                    </a:p>
                  </a:txBody>
                  <a:tcPr anchor="ctr">
                    <a:solidFill>
                      <a:schemeClr val="bg1"/>
                    </a:solidFill>
                  </a:tcPr>
                </a:tc>
                <a:extLst>
                  <a:ext uri="{0D108BD9-81ED-4DB2-BD59-A6C34878D82A}">
                    <a16:rowId xmlns:a16="http://schemas.microsoft.com/office/drawing/2014/main" val="2475649889"/>
                  </a:ext>
                </a:extLst>
              </a:tr>
            </a:tbl>
          </a:graphicData>
        </a:graphic>
      </p:graphicFrame>
      <p:graphicFrame>
        <p:nvGraphicFramePr>
          <p:cNvPr id="38" name="表 37"/>
          <p:cNvGraphicFramePr>
            <a:graphicFrameLocks noGrp="1"/>
          </p:cNvGraphicFramePr>
          <p:nvPr>
            <p:extLst>
              <p:ext uri="{D42A27DB-BD31-4B8C-83A1-F6EECF244321}">
                <p14:modId xmlns:p14="http://schemas.microsoft.com/office/powerpoint/2010/main" val="649316534"/>
              </p:ext>
            </p:extLst>
          </p:nvPr>
        </p:nvGraphicFramePr>
        <p:xfrm>
          <a:off x="4816034" y="2183060"/>
          <a:ext cx="3939530" cy="1346200"/>
        </p:xfrm>
        <a:graphic>
          <a:graphicData uri="http://schemas.openxmlformats.org/drawingml/2006/table">
            <a:tbl>
              <a:tblPr firstRow="1" bandRow="1">
                <a:tableStyleId>{5940675A-B579-460E-94D1-54222C63F5DA}</a:tableStyleId>
              </a:tblPr>
              <a:tblGrid>
                <a:gridCol w="1428262">
                  <a:extLst>
                    <a:ext uri="{9D8B030D-6E8A-4147-A177-3AD203B41FA5}">
                      <a16:colId xmlns:a16="http://schemas.microsoft.com/office/drawing/2014/main" val="1766744020"/>
                    </a:ext>
                  </a:extLst>
                </a:gridCol>
                <a:gridCol w="1365452">
                  <a:extLst>
                    <a:ext uri="{9D8B030D-6E8A-4147-A177-3AD203B41FA5}">
                      <a16:colId xmlns:a16="http://schemas.microsoft.com/office/drawing/2014/main" val="3319817227"/>
                    </a:ext>
                  </a:extLst>
                </a:gridCol>
                <a:gridCol w="1145816">
                  <a:extLst>
                    <a:ext uri="{9D8B030D-6E8A-4147-A177-3AD203B41FA5}">
                      <a16:colId xmlns:a16="http://schemas.microsoft.com/office/drawing/2014/main" val="616679052"/>
                    </a:ext>
                  </a:extLst>
                </a:gridCol>
              </a:tblGrid>
              <a:tr h="370840">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nchor="ctr">
                    <a:solidFill>
                      <a:srgbClr val="0070C0"/>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大阪府</a:t>
                      </a:r>
                    </a:p>
                  </a:txBody>
                  <a:tcPr anchor="ctr">
                    <a:solidFill>
                      <a:srgbClr val="0070C0"/>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全国</a:t>
                      </a:r>
                    </a:p>
                  </a:txBody>
                  <a:tcPr anchor="ctr">
                    <a:solidFill>
                      <a:srgbClr val="0070C0"/>
                    </a:solidFill>
                  </a:tcPr>
                </a:tc>
                <a:extLst>
                  <a:ext uri="{0D108BD9-81ED-4DB2-BD59-A6C34878D82A}">
                    <a16:rowId xmlns:a16="http://schemas.microsoft.com/office/drawing/2014/main" val="1953086603"/>
                  </a:ext>
                </a:extLst>
              </a:tr>
              <a:tr h="370840">
                <a:tc>
                  <a:txBody>
                    <a:bodyPr/>
                    <a:lstStyle/>
                    <a:p>
                      <a:r>
                        <a:rPr kumimoji="1" lang="ja-JP" altLang="en-US" sz="1400" b="1" dirty="0">
                          <a:latin typeface="Meiryo UI" panose="020B0604030504040204" pitchFamily="50" charset="-128"/>
                          <a:ea typeface="Meiryo UI" panose="020B0604030504040204" pitchFamily="50" charset="-128"/>
                        </a:rPr>
                        <a:t>死亡者</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人口</a:t>
                      </a:r>
                    </a:p>
                  </a:txBody>
                  <a:tcPr anchor="ctr">
                    <a:solidFill>
                      <a:schemeClr val="bg1"/>
                    </a:solidFill>
                  </a:tcP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rPr>
                        <a:t>0.097</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全国最多</a:t>
                      </a:r>
                      <a:r>
                        <a:rPr kumimoji="1" lang="en-US" altLang="ja-JP"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rPr>
                        <a:t>0.059</a:t>
                      </a:r>
                      <a:r>
                        <a:rPr kumimoji="1" lang="ja-JP" altLang="en-US" sz="1400" dirty="0">
                          <a:solidFill>
                            <a:schemeClr val="tx1"/>
                          </a:solidFill>
                          <a:latin typeface="Meiryo UI" panose="020B0604030504040204" pitchFamily="50" charset="-128"/>
                          <a:ea typeface="Meiryo UI" panose="020B0604030504040204" pitchFamily="50" charset="-128"/>
                        </a:rPr>
                        <a:t>％</a:t>
                      </a:r>
                    </a:p>
                  </a:txBody>
                  <a:tcPr anchor="ctr">
                    <a:solidFill>
                      <a:schemeClr val="bg1"/>
                    </a:solidFill>
                  </a:tcPr>
                </a:tc>
                <a:extLst>
                  <a:ext uri="{0D108BD9-81ED-4DB2-BD59-A6C34878D82A}">
                    <a16:rowId xmlns:a16="http://schemas.microsoft.com/office/drawing/2014/main" val="1574868433"/>
                  </a:ext>
                </a:extLst>
              </a:tr>
              <a:tr h="370840">
                <a:tc>
                  <a:txBody>
                    <a:bodyPr/>
                    <a:lstStyle/>
                    <a:p>
                      <a:r>
                        <a:rPr kumimoji="1" lang="ja-JP" altLang="en-US" sz="1400" b="1" dirty="0">
                          <a:latin typeface="Meiryo UI" panose="020B0604030504040204" pitchFamily="50" charset="-128"/>
                          <a:ea typeface="Meiryo UI" panose="020B0604030504040204" pitchFamily="50" charset="-128"/>
                        </a:rPr>
                        <a:t>死亡者</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陽性者</a:t>
                      </a:r>
                    </a:p>
                  </a:txBody>
                  <a:tcPr anchor="ctr">
                    <a:solidFill>
                      <a:schemeClr val="bg1"/>
                    </a:solidFill>
                  </a:tcP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rPr>
                        <a:t>0.30</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全国３番目</a:t>
                      </a:r>
                      <a:r>
                        <a:rPr kumimoji="1" lang="en-US" altLang="ja-JP"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rPr>
                        <a:t>0.22</a:t>
                      </a:r>
                      <a:r>
                        <a:rPr kumimoji="1" lang="ja-JP" altLang="en-US" sz="1400" dirty="0">
                          <a:solidFill>
                            <a:schemeClr val="tx1"/>
                          </a:solidFill>
                          <a:latin typeface="Meiryo UI" panose="020B0604030504040204" pitchFamily="50" charset="-128"/>
                          <a:ea typeface="Meiryo UI" panose="020B0604030504040204" pitchFamily="50" charset="-128"/>
                        </a:rPr>
                        <a:t>％</a:t>
                      </a:r>
                    </a:p>
                  </a:txBody>
                  <a:tcPr anchor="ctr">
                    <a:solidFill>
                      <a:schemeClr val="bg1"/>
                    </a:solidFill>
                  </a:tcPr>
                </a:tc>
                <a:extLst>
                  <a:ext uri="{0D108BD9-81ED-4DB2-BD59-A6C34878D82A}">
                    <a16:rowId xmlns:a16="http://schemas.microsoft.com/office/drawing/2014/main" val="2475649889"/>
                  </a:ext>
                </a:extLst>
              </a:tr>
            </a:tbl>
          </a:graphicData>
        </a:graphic>
      </p:graphicFrame>
      <p:sp>
        <p:nvSpPr>
          <p:cNvPr id="28" name="角丸四角形 27"/>
          <p:cNvSpPr/>
          <p:nvPr/>
        </p:nvSpPr>
        <p:spPr>
          <a:xfrm>
            <a:off x="224293" y="4479326"/>
            <a:ext cx="8684560" cy="100473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2" name="角丸四角形 31"/>
          <p:cNvSpPr/>
          <p:nvPr/>
        </p:nvSpPr>
        <p:spPr>
          <a:xfrm>
            <a:off x="226902" y="4452626"/>
            <a:ext cx="4178854" cy="3202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77" dirty="0">
                <a:solidFill>
                  <a:schemeClr val="tx1"/>
                </a:solidFill>
                <a:latin typeface="Meiryo UI" panose="020B0604030504040204" pitchFamily="50" charset="-128"/>
                <a:ea typeface="Meiryo UI" panose="020B0604030504040204" pitchFamily="50" charset="-128"/>
              </a:rPr>
              <a:t>府市の取組</a:t>
            </a:r>
            <a:endParaRPr kumimoji="1" lang="en-US" altLang="ja-JP" sz="1477"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25" name="テキスト ボックス 5"/>
          <p:cNvSpPr txBox="1"/>
          <p:nvPr/>
        </p:nvSpPr>
        <p:spPr>
          <a:xfrm>
            <a:off x="363496" y="4741534"/>
            <a:ext cx="8472866" cy="111825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9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感染防止対策と社会経済活動の両立をはかり、府民の命とくらしを守る対策を実施。</a:t>
            </a:r>
            <a:endParaRPr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9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rPr>
              <a:t>（１）感染拡大抑制に向けた</a:t>
            </a:r>
            <a:r>
              <a:rPr lang="ja-JP" altLang="en-US" sz="1400" b="1" dirty="0">
                <a:latin typeface="Meiryo UI" panose="020B0604030504040204" pitchFamily="50" charset="-128"/>
                <a:ea typeface="Meiryo UI" panose="020B0604030504040204" pitchFamily="50" charset="-128"/>
              </a:rPr>
              <a:t>取組　（２）保健・医療療養体制の整備、高齢者施設対策</a:t>
            </a:r>
            <a:endParaRPr lang="en-US" altLang="ja-JP" sz="14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900"/>
              </a:lnSpc>
              <a:spcBef>
                <a:spcPts val="0"/>
              </a:spcBef>
              <a:spcAft>
                <a:spcPts val="0"/>
              </a:spcAft>
              <a:buClrTx/>
              <a:buSzTx/>
              <a:buFontTx/>
              <a:buNone/>
              <a:tabLst/>
              <a:defRPr/>
            </a:pPr>
            <a:r>
              <a:rPr lang="ja-JP" altLang="en-US" sz="1400" b="1" dirty="0">
                <a:solidFill>
                  <a:prstClr val="black"/>
                </a:solidFill>
                <a:latin typeface="Meiryo UI" panose="020B0604030504040204" pitchFamily="50" charset="-128"/>
                <a:ea typeface="Meiryo UI" panose="020B0604030504040204" pitchFamily="50" charset="-128"/>
              </a:rPr>
              <a:t>　（３）事業継続対策　（４）学校での対策　（５）雇用対策　（６）生活者支援</a:t>
            </a:r>
            <a:endParaRPr lang="en-US" altLang="ja-JP" sz="1400" b="1"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6" name="角丸四角形 25"/>
          <p:cNvSpPr/>
          <p:nvPr/>
        </p:nvSpPr>
        <p:spPr>
          <a:xfrm>
            <a:off x="3919238" y="1846121"/>
            <a:ext cx="5552623" cy="3668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（出典）厚生労働省「データからわかる－新型コロナウイルス感染症情報－」</a:t>
            </a:r>
            <a:endParaRPr kumimoji="1" lang="en-US" altLang="ja-JP" sz="1477"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27" name="角丸四角形 26"/>
          <p:cNvSpPr/>
          <p:nvPr/>
        </p:nvSpPr>
        <p:spPr>
          <a:xfrm>
            <a:off x="334545" y="3556903"/>
            <a:ext cx="8407161" cy="7610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noProof="0" dirty="0">
                <a:solidFill>
                  <a:schemeClr val="tx1"/>
                </a:solidFill>
                <a:latin typeface="Meiryo UI" panose="020B0604030504040204" pitchFamily="50" charset="-128"/>
                <a:ea typeface="Meiryo UI" panose="020B0604030504040204" pitchFamily="50" charset="-128"/>
              </a:rPr>
              <a:t>※</a:t>
            </a:r>
            <a:r>
              <a:rPr lang="ja-JP" altLang="en-US" sz="1200" noProof="0" dirty="0">
                <a:solidFill>
                  <a:schemeClr val="tx1"/>
                </a:solidFill>
                <a:latin typeface="Meiryo UI" panose="020B0604030504040204" pitchFamily="50" charset="-128"/>
                <a:ea typeface="Meiryo UI" panose="020B0604030504040204" pitchFamily="50" charset="-128"/>
              </a:rPr>
              <a:t>　人口動態調査（厚生労働省</a:t>
            </a:r>
            <a:r>
              <a:rPr lang="en-US" altLang="ja-JP" sz="1200" dirty="0">
                <a:solidFill>
                  <a:schemeClr val="tx1"/>
                </a:solidFill>
                <a:latin typeface="Meiryo UI" panose="020B0604030504040204" pitchFamily="50" charset="-128"/>
                <a:ea typeface="Meiryo UI" panose="020B0604030504040204" pitchFamily="50" charset="-128"/>
              </a:rPr>
              <a:t>,2023</a:t>
            </a:r>
            <a:r>
              <a:rPr lang="ja-JP" altLang="en-US" sz="1200" dirty="0">
                <a:solidFill>
                  <a:schemeClr val="tx1"/>
                </a:solidFill>
                <a:latin typeface="Meiryo UI" panose="020B0604030504040204" pitchFamily="50" charset="-128"/>
                <a:ea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rPr>
              <a:t>5</a:t>
            </a:r>
            <a:r>
              <a:rPr lang="ja-JP" altLang="en-US" sz="1200" dirty="0">
                <a:solidFill>
                  <a:schemeClr val="tx1"/>
                </a:solidFill>
                <a:latin typeface="Meiryo UI" panose="020B0604030504040204" pitchFamily="50" charset="-128"/>
                <a:ea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rPr>
              <a:t>8</a:t>
            </a:r>
            <a:r>
              <a:rPr lang="ja-JP" altLang="en-US" sz="1200" dirty="0">
                <a:solidFill>
                  <a:schemeClr val="tx1"/>
                </a:solidFill>
                <a:latin typeface="Meiryo UI" panose="020B0604030504040204" pitchFamily="50" charset="-128"/>
                <a:ea typeface="Meiryo UI" panose="020B0604030504040204" pitchFamily="50" charset="-128"/>
              </a:rPr>
              <a:t>日時点</a:t>
            </a:r>
            <a:r>
              <a:rPr lang="ja-JP" altLang="en-US" sz="1200" noProof="0" dirty="0">
                <a:solidFill>
                  <a:schemeClr val="tx1"/>
                </a:solidFill>
                <a:latin typeface="Meiryo UI" panose="020B0604030504040204" pitchFamily="50" charset="-128"/>
                <a:ea typeface="Meiryo UI" panose="020B0604030504040204" pitchFamily="50" charset="-128"/>
              </a:rPr>
              <a:t>）によると、</a:t>
            </a:r>
            <a:r>
              <a:rPr lang="en-US" altLang="ja-JP" sz="1200" noProof="0" dirty="0">
                <a:solidFill>
                  <a:schemeClr val="tx1"/>
                </a:solidFill>
                <a:latin typeface="Meiryo UI" panose="020B0604030504040204" pitchFamily="50" charset="-128"/>
                <a:ea typeface="Meiryo UI" panose="020B0604030504040204" pitchFamily="50" charset="-128"/>
              </a:rPr>
              <a:t>2022</a:t>
            </a:r>
            <a:r>
              <a:rPr lang="ja-JP" altLang="en-US" sz="1200" noProof="0" dirty="0">
                <a:solidFill>
                  <a:schemeClr val="tx1"/>
                </a:solidFill>
                <a:latin typeface="Meiryo UI" panose="020B0604030504040204" pitchFamily="50" charset="-128"/>
                <a:ea typeface="Meiryo UI" panose="020B0604030504040204" pitchFamily="50" charset="-128"/>
              </a:rPr>
              <a:t>年</a:t>
            </a:r>
            <a:r>
              <a:rPr lang="en-US" altLang="ja-JP" sz="1200" noProof="0" dirty="0">
                <a:solidFill>
                  <a:schemeClr val="tx1"/>
                </a:solidFill>
                <a:latin typeface="Meiryo UI" panose="020B0604030504040204" pitchFamily="50" charset="-128"/>
                <a:ea typeface="Meiryo UI" panose="020B0604030504040204" pitchFamily="50" charset="-128"/>
              </a:rPr>
              <a:t>11</a:t>
            </a:r>
            <a:r>
              <a:rPr lang="ja-JP" altLang="en-US" sz="1200" dirty="0">
                <a:solidFill>
                  <a:schemeClr val="tx1"/>
                </a:solidFill>
                <a:latin typeface="Meiryo UI" panose="020B0604030504040204" pitchFamily="50" charset="-128"/>
                <a:ea typeface="Meiryo UI" panose="020B0604030504040204" pitchFamily="50" charset="-128"/>
              </a:rPr>
              <a:t>月までの新型コロナによる大阪府の死者数は、</a:t>
            </a:r>
            <a:endParaRPr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全国２番目に多い。（東京：</a:t>
            </a:r>
            <a:r>
              <a:rPr lang="en-US" altLang="ja-JP" sz="1200" dirty="0">
                <a:solidFill>
                  <a:schemeClr val="tx1"/>
                </a:solidFill>
                <a:latin typeface="Meiryo UI" panose="020B0604030504040204" pitchFamily="50" charset="-128"/>
                <a:ea typeface="Meiryo UI" panose="020B0604030504040204" pitchFamily="50" charset="-128"/>
              </a:rPr>
              <a:t>7,516</a:t>
            </a:r>
            <a:r>
              <a:rPr lang="ja-JP" altLang="en-US" sz="1200" dirty="0">
                <a:solidFill>
                  <a:schemeClr val="tx1"/>
                </a:solidFill>
                <a:latin typeface="Meiryo UI" panose="020B0604030504040204" pitchFamily="50" charset="-128"/>
                <a:ea typeface="Meiryo UI" panose="020B0604030504040204" pitchFamily="50" charset="-128"/>
              </a:rPr>
              <a:t>人、大阪：</a:t>
            </a:r>
            <a:r>
              <a:rPr lang="en-US" altLang="ja-JP" sz="1200" dirty="0">
                <a:solidFill>
                  <a:schemeClr val="tx1"/>
                </a:solidFill>
                <a:latin typeface="Meiryo UI" panose="020B0604030504040204" pitchFamily="50" charset="-128"/>
                <a:ea typeface="Meiryo UI" panose="020B0604030504040204" pitchFamily="50" charset="-128"/>
              </a:rPr>
              <a:t>6,960</a:t>
            </a:r>
            <a:r>
              <a:rPr lang="ja-JP" altLang="en-US" sz="1200" dirty="0">
                <a:solidFill>
                  <a:schemeClr val="tx1"/>
                </a:solidFill>
                <a:latin typeface="Meiryo UI" panose="020B0604030504040204" pitchFamily="50" charset="-128"/>
                <a:ea typeface="Meiryo UI" panose="020B0604030504040204" pitchFamily="50" charset="-128"/>
              </a:rPr>
              <a:t>人）</a:t>
            </a:r>
            <a:endParaRPr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　　 なお、「データからわかるー新型コロナウイルス感染症情報</a:t>
            </a:r>
            <a:r>
              <a:rPr lang="ja-JP" altLang="en-US" sz="1200" dirty="0" err="1">
                <a:solidFill>
                  <a:schemeClr val="tx1"/>
                </a:solidFill>
                <a:latin typeface="Meiryo UI" panose="020B0604030504040204" pitchFamily="50" charset="-128"/>
                <a:ea typeface="Meiryo UI" panose="020B0604030504040204" pitchFamily="50" charset="-128"/>
              </a:rPr>
              <a:t>ー</a:t>
            </a:r>
            <a:r>
              <a:rPr lang="ja-JP" altLang="en-US" sz="1200" dirty="0">
                <a:solidFill>
                  <a:schemeClr val="tx1"/>
                </a:solidFill>
                <a:latin typeface="Meiryo UI" panose="020B0604030504040204" pitchFamily="50" charset="-128"/>
                <a:ea typeface="Meiryo UI" panose="020B0604030504040204" pitchFamily="50" charset="-128"/>
              </a:rPr>
              <a:t>」は、死因を問わず療養中に亡くなった人数を計上している一方、</a:t>
            </a:r>
            <a:endParaRPr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　　　「人口動態調査」は、療養解除後も含めて、死因が新型コロナによると医師に診断された方を集計。</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8987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256453046"/>
              </p:ext>
            </p:extLst>
          </p:nvPr>
        </p:nvGraphicFramePr>
        <p:xfrm>
          <a:off x="36000" y="411129"/>
          <a:ext cx="9072000" cy="6442710"/>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78130">
                <a:tc gridSpan="2">
                  <a:txBody>
                    <a:bodyP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国の取組、海外の状況等</a:t>
                      </a: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府の取組等</a:t>
                      </a: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411980">
                <a:tc>
                  <a:txBody>
                    <a:bodyPr/>
                    <a:lstStyle/>
                    <a:p>
                      <a:pPr algn="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年６月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８月７日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８月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月１日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r>
                        <a:rPr kumimoji="1" lang="en-US" altLang="ja-JP" sz="1050" dirty="0">
                          <a:solidFill>
                            <a:schemeClr val="tx1"/>
                          </a:solidFill>
                          <a:latin typeface="ＭＳ Ｐゴシック" panose="020B0600070205080204" pitchFamily="50" charset="-128"/>
                          <a:ea typeface="ＭＳ Ｐゴシック" panose="020B0600070205080204" pitchFamily="50" charset="-128"/>
                        </a:rPr>
                        <a:t>COCOA</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（接触確認アプリ）利用開始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抗原定量検査を薬事承認（</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日から保険適用）</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1050" dirty="0" err="1">
                          <a:solidFill>
                            <a:schemeClr val="tx1"/>
                          </a:solidFill>
                          <a:latin typeface="ＭＳ Ｐゴシック" panose="020B0600070205080204" pitchFamily="50" charset="-128"/>
                          <a:ea typeface="ＭＳ Ｐゴシック" panose="020B0600070205080204" pitchFamily="50" charset="-128"/>
                        </a:rPr>
                        <a:t>GoTo</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トラベル開始（東京発着は対象外）</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対策分科会より、ステージ移行を検知する指標（分科会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指標）の提示</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「新型コロナウイルス感染症に関する今後の取組」決定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・感染症法における入院勧告等の権限の運用見直し</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・検査体制の抜本的拡充（抗原簡易キットによる検査</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を拡充：１日平均</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万件程度等）</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・医療提供体制の確保</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・治療薬、ワクチン（</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年度前半までに全国民への</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ワクチン提供をめざす等）　　　　　　　　　　　　　　　等</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イベントの開催制限の段階的緩和について発表</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・当面１１月末までの緩和内容</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・収容率は、大声での歓声等がないイベントは</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　・人数上限は</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人を超え収容人数の</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％まで可</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050" dirty="0" err="1">
                          <a:solidFill>
                            <a:schemeClr val="tx1"/>
                          </a:solidFill>
                          <a:latin typeface="ＭＳ Ｐゴシック" panose="020B0600070205080204" pitchFamily="50" charset="-128"/>
                          <a:ea typeface="ＭＳ Ｐゴシック" panose="020B0600070205080204" pitchFamily="50" charset="-128"/>
                        </a:rPr>
                        <a:t>GoToEat</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050" dirty="0" err="1">
                          <a:solidFill>
                            <a:schemeClr val="tx1"/>
                          </a:solidFill>
                          <a:latin typeface="ＭＳ Ｐゴシック" panose="020B0600070205080204" pitchFamily="50" charset="-128"/>
                          <a:ea typeface="ＭＳ Ｐゴシック" panose="020B0600070205080204" pitchFamily="50" charset="-128"/>
                        </a:rPr>
                        <a:t>GoTo</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トラベルに東京発着追加</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・一定の条件のもと、原則全ての国・地域からの新規入　　</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国を許可</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年６月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spc="-100" baseline="0" dirty="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spc="-100" baseline="0" dirty="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spc="-100" baseline="0" dirty="0">
                          <a:solidFill>
                            <a:schemeClr val="tx1"/>
                          </a:solidFill>
                          <a:latin typeface="ＭＳ Ｐゴシック" panose="020B0600070205080204" pitchFamily="50" charset="-128"/>
                          <a:ea typeface="ＭＳ Ｐゴシック" panose="020B0600070205080204" pitchFamily="50" charset="-128"/>
                        </a:rPr>
                        <a:t>日～７月</a:t>
                      </a:r>
                      <a:r>
                        <a:rPr kumimoji="1" lang="en-US" altLang="ja-JP" sz="1050" spc="-100" baseline="0" dirty="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spc="-100" baseline="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spc="-100" baseline="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７月１日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７月９日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８月１日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８月３日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spc="0" baseline="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spc="-80" baseline="0" dirty="0">
                          <a:solidFill>
                            <a:schemeClr val="tx1"/>
                          </a:solidFill>
                          <a:latin typeface="ＭＳ Ｐゴシック" panose="020B0600070205080204" pitchFamily="50" charset="-128"/>
                          <a:ea typeface="ＭＳ Ｐゴシック" panose="020B0600070205080204" pitchFamily="50" charset="-128"/>
                        </a:rPr>
                        <a:t>８月６日～８月</a:t>
                      </a:r>
                      <a:r>
                        <a:rPr kumimoji="1" lang="en-US" altLang="ja-JP" sz="1050" spc="-80" baseline="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spc="-80" baseline="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spc="-80" baseline="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８月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８月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27</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９月１日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９月３日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18</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ミナミのバー関連クラスターの公表</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「大阪の人・関西の人 いらっしゃい！」キャンペーン開始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ＬＩＮＥを活用した児童虐待防止相談の試行実施</a:t>
                      </a: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感染防止宣言ステッカー申請開始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令和２年度一般会計補正予算（第７号）成立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高機能換気設備等の導入支援補助金申請受付開始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spc="-30" baseline="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spc="-30" baseline="0" dirty="0">
                          <a:solidFill>
                            <a:schemeClr val="tx1"/>
                          </a:solidFill>
                          <a:latin typeface="ＭＳ Ｐゴシック" panose="020B0600070205080204" pitchFamily="50" charset="-128"/>
                          <a:ea typeface="ＭＳ Ｐゴシック" panose="020B0600070205080204" pitchFamily="50" charset="-128"/>
                        </a:rPr>
                        <a:t>代を中心に、夜の街での飲食時における注意喚起を実施</a:t>
                      </a:r>
                      <a:endParaRPr kumimoji="1" lang="en-US" altLang="ja-JP" sz="1050" spc="-3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「大阪モデル」黄信号点灯</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ミナミに臨時の検査場を開設</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５人以上の宴会等を控えることを要請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イベントの開催制限を強化（人数上限</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人、屋内の</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定員半分以下等）</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濃厚接触者・検疫フォローアップセンター設置</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ミナミの一部地域の飲食店等に対し、休業・営業時間短縮を要請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高齢者やその家族への注意喚起、高齢者施設等への感染防止対策徹底を要請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令和２年度一般会計補正予算（第８号）成立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2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入所系社会福祉施設等への応援職員派遣支援事業の創設</a:t>
                      </a:r>
                      <a:endParaRPr kumimoji="1" lang="en-US" altLang="ja-JP" sz="1050" b="0" i="0" u="none" strike="noStrike" kern="1200" cap="none" spc="-2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宴会等の人数制限を「５人以上」から「多人数」に変更</a:t>
                      </a: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令和２年度一般会計補正予算（第９号）成立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少人数利用・飲食店応援キャンペーン開始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spc="-90" baseline="0" dirty="0">
                          <a:solidFill>
                            <a:schemeClr val="tx1"/>
                          </a:solidFill>
                          <a:latin typeface="ＭＳ Ｐゴシック" panose="020B0600070205080204" pitchFamily="50" charset="-128"/>
                          <a:ea typeface="ＭＳ Ｐゴシック" panose="020B0600070205080204" pitchFamily="50" charset="-128"/>
                        </a:rPr>
                        <a:t>イベントの開催制限の緩和（歓声の有無による収容率の設定等）</a:t>
                      </a:r>
                      <a:endParaRPr kumimoji="1" lang="en-US" altLang="ja-JP" sz="1050" spc="-9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令和２年度一般会計補正予算（第</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号）成立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5" name="正方形/長方形 4"/>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第二波（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14</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月９日）の取組等</a:t>
            </a:r>
          </a:p>
        </p:txBody>
      </p:sp>
      <p:sp>
        <p:nvSpPr>
          <p:cNvPr id="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78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54282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96000" y="2470901"/>
            <a:ext cx="2786743" cy="387140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27" y="2577719"/>
            <a:ext cx="8900931" cy="3822523"/>
          </a:xfrm>
          <a:prstGeom prst="rect">
            <a:avLst/>
          </a:prstGeom>
        </p:spPr>
      </p:pic>
      <p:sp>
        <p:nvSpPr>
          <p:cNvPr id="23" name="正方形/長方形 22">
            <a:extLst>
              <a:ext uri="{FF2B5EF4-FFF2-40B4-BE49-F238E27FC236}">
                <a16:creationId xmlns:a16="http://schemas.microsoft.com/office/drawing/2014/main" id="{FC024533-669C-48B1-82E7-C27042384F7F}"/>
              </a:ext>
            </a:extLst>
          </p:cNvPr>
          <p:cNvSpPr/>
          <p:nvPr/>
        </p:nvSpPr>
        <p:spPr>
          <a:xfrm>
            <a:off x="10051" y="369368"/>
            <a:ext cx="9144000" cy="107367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月中旬から感染が拡大し、高齢者施設や医療機関でクラスターが多く発生。</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医療提供体制がひっ迫したことから、大阪モデルに基づき、</a:t>
            </a: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月３日に赤信号点灯、「医療非常事態宣言」を発出。</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代の若者を中心に年始から感染が再拡大し、１月</a:t>
            </a: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日から２度目の緊急事態措置を実施。</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月下旬から、飲食店等への時短要請（大阪市北区・中央区⇒市全域⇒府全域）を実施。</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3" name="テキスト ボックス 32"/>
          <p:cNvSpPr txBox="1"/>
          <p:nvPr/>
        </p:nvSpPr>
        <p:spPr>
          <a:xfrm>
            <a:off x="10051" y="2745221"/>
            <a:ext cx="548009" cy="1962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p>
        </p:txBody>
      </p:sp>
      <p:sp>
        <p:nvSpPr>
          <p:cNvPr id="27" name="正方形/長方形 26"/>
          <p:cNvSpPr/>
          <p:nvPr/>
        </p:nvSpPr>
        <p:spPr>
          <a:xfrm>
            <a:off x="0" y="-5725"/>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第三波（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年２月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28</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日）の状況</a:t>
            </a:r>
          </a:p>
        </p:txBody>
      </p:sp>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79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12461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第三波（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年２月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28</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取組等</a:t>
            </a:r>
          </a:p>
        </p:txBody>
      </p:sp>
      <p:graphicFrame>
        <p:nvGraphicFramePr>
          <p:cNvPr id="4" name="表 3"/>
          <p:cNvGraphicFramePr>
            <a:graphicFrameLocks noGrp="1"/>
          </p:cNvGraphicFramePr>
          <p:nvPr>
            <p:extLst>
              <p:ext uri="{D42A27DB-BD31-4B8C-83A1-F6EECF244321}">
                <p14:modId xmlns:p14="http://schemas.microsoft.com/office/powerpoint/2010/main" val="3553938554"/>
              </p:ext>
            </p:extLst>
          </p:nvPr>
        </p:nvGraphicFramePr>
        <p:xfrm>
          <a:off x="43424" y="467440"/>
          <a:ext cx="9072000" cy="4827270"/>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78130">
                <a:tc gridSpan="2">
                  <a:txBody>
                    <a:bodyP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国の取組、海外の状況等</a:t>
                      </a: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府の取組等</a:t>
                      </a: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3771900">
                <a:tc>
                  <a:txBody>
                    <a:bodyPr/>
                    <a:lstStyle/>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23</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月末</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対策分科会が「感染リスクが高まる５つの場面」を発表</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・飲酒を伴う懇親会等　　</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・大人数や長時間におよぶ飲食</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・マスクなしでの会話</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・狭い空間での共同生活</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・居場所の切り替わり</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「大都市の歓楽街における感染拡大防止対策ワーキンググループ　当面の取組方策に関する報告書」を発表</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・大都市の歓楽街が感染拡大の「急所」であり、こうした</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エリアへの対策強化が有効</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・通常時からの対策（信頼関係の構築、感染拡大しに</a:t>
                      </a:r>
                      <a:r>
                        <a:rPr kumimoji="1" lang="ja-JP" altLang="en-US" sz="1050" dirty="0" err="1">
                          <a:solidFill>
                            <a:schemeClr val="tx1"/>
                          </a:solidFill>
                          <a:latin typeface="ＭＳ Ｐゴシック" panose="020B0600070205080204" pitchFamily="50" charset="-128"/>
                          <a:ea typeface="ＭＳ Ｐゴシック" panose="020B0600070205080204" pitchFamily="50" charset="-128"/>
                        </a:rPr>
                        <a:t>く</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err="1">
                          <a:solidFill>
                            <a:schemeClr val="tx1"/>
                          </a:solidFill>
                          <a:latin typeface="ＭＳ Ｐゴシック" panose="020B0600070205080204" pitchFamily="50" charset="-128"/>
                          <a:ea typeface="ＭＳ Ｐゴシック" panose="020B0600070205080204" pitchFamily="50" charset="-128"/>
                        </a:rPr>
                        <a:t>い</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環境づくり等）、感染検知時の早期介入　が重要</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地方創生交付金の「協力要請推進枠」を創設</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・予算額：</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億円</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・エリア・業種を限定した休業要請や営業時間短縮要</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請等に協力した事業者に支給する協力金が対象</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英国で新しい変異株（アルファ株）を検出</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国内で初めてのアルファ株患者を確認（空港検疫）</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dirty="0" err="1">
                          <a:solidFill>
                            <a:schemeClr val="tx1"/>
                          </a:solidFill>
                          <a:latin typeface="ＭＳ Ｐゴシック" panose="020B0600070205080204" pitchFamily="50" charset="-128"/>
                          <a:ea typeface="ＭＳ Ｐゴシック" panose="020B0600070205080204" pitchFamily="50" charset="-128"/>
                        </a:rPr>
                        <a:t>GoTo</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事業を一時停止</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全ての国・地域からの新規入国停止</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spc="0" baseline="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spc="0" baseline="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spc="0" baseline="0" dirty="0">
                          <a:solidFill>
                            <a:schemeClr val="tx1"/>
                          </a:solidFill>
                          <a:latin typeface="ＭＳ Ｐゴシック" panose="020B0600070205080204" pitchFamily="50" charset="-128"/>
                          <a:ea typeface="ＭＳ Ｐゴシック" panose="020B0600070205080204" pitchFamily="50" charset="-128"/>
                        </a:rPr>
                        <a:t>27</a:t>
                      </a:r>
                      <a:r>
                        <a:rPr kumimoji="1" lang="ja-JP" altLang="en-US" sz="1050" spc="0" baseline="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spc="0" baseline="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spc="0" baseline="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spc="0" baseline="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spc="0" baseline="0" dirty="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spc="0" baseline="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spc="0" baseline="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月３日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月４日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３密で唾液が飛び交う環境を避けることを要請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dirty="0" err="1">
                          <a:solidFill>
                            <a:schemeClr val="tx1"/>
                          </a:solidFill>
                          <a:latin typeface="ＭＳ Ｐゴシック" panose="020B0600070205080204" pitchFamily="50" charset="-128"/>
                          <a:ea typeface="ＭＳ Ｐゴシック" panose="020B0600070205080204" pitchFamily="50" charset="-128"/>
                        </a:rPr>
                        <a:t>GoToEatOsaka</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食事券引換開始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静かに飲食、マスクの徹底の要請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患者情報管理について、府独自システム（</a:t>
                      </a:r>
                      <a:r>
                        <a:rPr kumimoji="1" lang="en-US" altLang="ja-JP" sz="1050" dirty="0" err="1">
                          <a:solidFill>
                            <a:schemeClr val="tx1"/>
                          </a:solidFill>
                          <a:latin typeface="ＭＳ Ｐゴシック" panose="020B0600070205080204" pitchFamily="50" charset="-128"/>
                          <a:ea typeface="ＭＳ Ｐゴシック" panose="020B0600070205080204" pitchFamily="50" charset="-128"/>
                        </a:rPr>
                        <a:t>kintone</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）を廃止し、国システム（</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HER-SYS</a:t>
                      </a:r>
                      <a:r>
                        <a:rPr kumimoji="1" lang="ja-JP" altLang="en-US" sz="1050" dirty="0" err="1">
                          <a:solidFill>
                            <a:schemeClr val="tx1"/>
                          </a:solidFill>
                          <a:latin typeface="ＭＳ Ｐゴシック" panose="020B0600070205080204" pitchFamily="50" charset="-128"/>
                          <a:ea typeface="ＭＳ Ｐゴシック" panose="020B0600070205080204" pitchFamily="50" charset="-128"/>
                        </a:rPr>
                        <a:t>、</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G-MIS</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）に一本化</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５人以上・２時間以上の宴会等を控えること、重症化リスクの高い方は不要不急の外出を控えることを要請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大阪市北区・中央区の飲食店等に対し、休業・営業時間</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短縮要請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「大阪モデル」赤信号点灯、医療非常事態宣言</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できる限りの、不要不急の外出自粛を要請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令和２年度一般会計補正予算（第</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号）成立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大阪コロナ重症センター運用開始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令和２年度一般会計補正予算（第</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号、第</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号）成立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大阪市全域の飲食店等に対し、休業・営業時間短縮要請、不要不急の外出自粛の要請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85427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94927773"/>
              </p:ext>
            </p:extLst>
          </p:nvPr>
        </p:nvGraphicFramePr>
        <p:xfrm>
          <a:off x="42864" y="450021"/>
          <a:ext cx="9072000" cy="6391480"/>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77700">
                <a:tc gridSpan="2">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国の取組、海外の状況等</a:t>
                      </a: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府の取組等</a:t>
                      </a: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683578">
                <a:tc>
                  <a:txBody>
                    <a:bodyPr/>
                    <a:lstStyle/>
                    <a:p>
                      <a:pPr algn="r">
                        <a:lnSpc>
                          <a:spcPts val="12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年１月７日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１月８日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b="1"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b="1"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緊急事態措置における施設の使用制限等の要請対象に飲食店を追加</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＜緊急事態措置の概要＞</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■施設利用関係</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・飲食店：営業時間短縮要請（</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時まで、酒類提供は</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時</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時まで）</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■イベント関係</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人数上限</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人かつ収容率</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％以下に厳格化</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（あわせて</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時まで営業時間短縮の働きかけ）</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緊急事態宣言発出（東京、埼玉、千葉、神奈川）</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改正特措法・感染症法施行</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おもな改正内容</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a:t>
                      </a: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新型コロナウイルス感染症に係る予防接種の実施について大臣指示</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初回接種（医療従事者等優先接種）開始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年１月８日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1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１月９日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1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spc="0" baseline="0" dirty="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b="0" spc="0" baseline="0" dirty="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b="0" spc="0" baseline="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spc="0" baseline="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spc="0" baseline="0"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spc="0" baseline="0"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b="0" spc="0" baseline="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spc="0" baseline="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２月８日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u="none" strike="noStrike" dirty="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u="none" dirty="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u="none" dirty="0">
                          <a:solidFill>
                            <a:schemeClr val="tx1"/>
                          </a:solidFill>
                          <a:latin typeface="ＭＳ Ｐゴシック" panose="020B0600070205080204" pitchFamily="50" charset="-128"/>
                          <a:ea typeface="ＭＳ Ｐゴシック" panose="020B0600070205080204" pitchFamily="50" charset="-128"/>
                        </a:rPr>
                        <a:t>22</a:t>
                      </a: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u="none"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令和２年度一般会計補正予算（第</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号）成立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緊急事態宣言地域（東京、埼玉、千葉、神奈川）との往来自粛の要請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1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緊急事態措置適用</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・飲食店等</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・不要不急の外出自粛（生活や健康維持に必要なものを</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除く）要請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・イベントの開催制限</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（収容率は、屋内：</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％以下、屋外：人と人との距離を</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十分に確保、人数上限：</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人以下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時までの営業時間短縮の協力依頼）</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令和２年度一般会計補正予算（第</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号）成立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高齢者施設「スマホ検査センター」を設置</a:t>
                      </a: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（その後、高齢者施設等「スマホ検査センター」に改称し、対象施設及び対象者を順次拡大）</a:t>
                      </a: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飲食店等への営業時間短縮協力金受付開始（以降、第</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期まで順次受付開始）</a:t>
                      </a:r>
                    </a:p>
                    <a:p>
                      <a:pPr>
                        <a:lnSpc>
                          <a:spcPts val="1200"/>
                        </a:lnSpc>
                      </a:pP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大阪府ワクチン配送センターの設置及び</a:t>
                      </a:r>
                      <a:r>
                        <a:rPr kumimoji="1" lang="en-US" altLang="ja-JP" sz="1050" b="0" u="none" dirty="0">
                          <a:solidFill>
                            <a:schemeClr val="tx1"/>
                          </a:solidFill>
                          <a:latin typeface="ＭＳ Ｐゴシック" panose="020B0600070205080204" pitchFamily="50" charset="-128"/>
                          <a:ea typeface="ＭＳ Ｐゴシック" panose="020B0600070205080204" pitchFamily="50" charset="-128"/>
                        </a:rPr>
                        <a:t>LINE</a:t>
                      </a: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予約システムを導入</a:t>
                      </a:r>
                    </a:p>
                    <a:p>
                      <a:pPr>
                        <a:lnSpc>
                          <a:spcPts val="1000"/>
                        </a:lnSpc>
                      </a:pP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u="none" spc="-60" baseline="0" dirty="0">
                          <a:solidFill>
                            <a:schemeClr val="tx1"/>
                          </a:solidFill>
                          <a:latin typeface="ＭＳ Ｐゴシック" panose="020B0600070205080204" pitchFamily="50" charset="-128"/>
                          <a:ea typeface="ＭＳ Ｐゴシック" panose="020B0600070205080204" pitchFamily="50" charset="-128"/>
                        </a:rPr>
                        <a:t>感染拡大兆候探知のため、大阪モデルに見張り番指標を導入</a:t>
                      </a:r>
                      <a:endParaRPr kumimoji="1" lang="en-US" altLang="ja-JP" sz="1050" b="0" u="none" spc="-6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府内で初めてアルファ株陽性者を確認</a:t>
                      </a: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ワクチン接種にかかる集団接種会場訓練の実施</a:t>
                      </a: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3" name="正方形/長方形 2"/>
          <p:cNvSpPr/>
          <p:nvPr/>
        </p:nvSpPr>
        <p:spPr>
          <a:xfrm>
            <a:off x="0" y="5872"/>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第三波（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年２月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28</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取組</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等</a:t>
            </a:r>
          </a:p>
        </p:txBody>
      </p:sp>
      <p:sp>
        <p:nvSpPr>
          <p:cNvPr id="5" name="正方形/長方形 4"/>
          <p:cNvSpPr/>
          <p:nvPr/>
        </p:nvSpPr>
        <p:spPr>
          <a:xfrm>
            <a:off x="1240682" y="3892393"/>
            <a:ext cx="3169782" cy="209786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＜特措法＞</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・「まん延防止等重点措置」を創設、営業時間の変更</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等の要請、</a:t>
            </a:r>
            <a:r>
              <a:rPr kumimoji="0" lang="ja-JP" altLang="en-US" sz="1050" b="0" i="0" u="none" strike="noStrike" kern="1200" cap="none" spc="-7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要請に応じない場合の命令、命令に違反し　</a:t>
            </a:r>
            <a:endParaRPr kumimoji="0" lang="en-US" altLang="ja-JP" sz="1050" b="0" i="0" u="none" strike="noStrike" kern="1200" cap="none" spc="-7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7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た場合の過料を規定</a:t>
            </a:r>
            <a:endParaRPr kumimoji="0" lang="en-US" altLang="ja-JP" sz="1050" b="0" i="0" u="none" strike="noStrike" kern="1200" cap="none" spc="-7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050" b="0" i="0" u="none" strike="noStrike" kern="1200" cap="none" spc="-7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「臨時の医療施設」を政府対策本部が設置された段階</a:t>
            </a:r>
            <a:endParaRPr kumimoji="0" lang="en-US" altLang="ja-JP" sz="1050" b="0" i="0" u="none" strike="noStrike" kern="1200" cap="none" spc="-7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7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から開設できる</a:t>
            </a:r>
            <a:endParaRPr kumimoji="0" lang="en-US" altLang="ja-JP" sz="1050" b="0" i="0" u="none" strike="noStrike" kern="1200" cap="none" spc="-7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・緊急事態宣言中の施設の使用制限等の要請に応じ</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ない場合の命令、命令に違反した場合の過料を規定</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＜感染症法＞</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・新型コロナウイルス感染症を「新型インフルエンザ等 </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感染症」として位置付け</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・宿泊療養・自宅療養の法的位置付け</a:t>
            </a:r>
          </a:p>
        </p:txBody>
      </p:sp>
      <p:graphicFrame>
        <p:nvGraphicFramePr>
          <p:cNvPr id="6" name="表 5"/>
          <p:cNvGraphicFramePr>
            <a:graphicFrameLocks noGrp="1"/>
          </p:cNvGraphicFramePr>
          <p:nvPr/>
        </p:nvGraphicFramePr>
        <p:xfrm>
          <a:off x="5787074" y="1876346"/>
          <a:ext cx="3204000" cy="1272540"/>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1564617303"/>
                    </a:ext>
                  </a:extLst>
                </a:gridCol>
                <a:gridCol w="1692000">
                  <a:extLst>
                    <a:ext uri="{9D8B030D-6E8A-4147-A177-3AD203B41FA5}">
                      <a16:colId xmlns:a16="http://schemas.microsoft.com/office/drawing/2014/main" val="2853747618"/>
                    </a:ext>
                  </a:extLst>
                </a:gridCol>
                <a:gridCol w="828000">
                  <a:extLst>
                    <a:ext uri="{9D8B030D-6E8A-4147-A177-3AD203B41FA5}">
                      <a16:colId xmlns:a16="http://schemas.microsoft.com/office/drawing/2014/main" val="3267648686"/>
                    </a:ext>
                  </a:extLst>
                </a:gridCol>
              </a:tblGrid>
              <a:tr h="205740">
                <a:tc gridSpan="2">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施設</a:t>
                      </a:r>
                    </a:p>
                  </a:txBody>
                  <a:tcPr marL="68580" marR="68580" marT="34290" marB="34290" anchor="ctr">
                    <a:solidFill>
                      <a:schemeClr val="accent1">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措置内容</a:t>
                      </a: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1863743998"/>
                  </a:ext>
                </a:extLst>
              </a:tr>
              <a:tr h="297180">
                <a:tc>
                  <a:txBody>
                    <a:bodyPr/>
                    <a:lstStyle/>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飲食店</a:t>
                      </a:r>
                    </a:p>
                  </a:txBody>
                  <a:tcPr marL="68580" marR="68580" marT="34290" marB="34290" anchor="ctr"/>
                </a:tc>
                <a:tc>
                  <a:txBody>
                    <a:bodyPr/>
                    <a:lstStyle/>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飲食店（居酒屋を含む）、</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喫茶店等（宅配・テークアウトを除く）</a:t>
                      </a:r>
                    </a:p>
                  </a:txBody>
                  <a:tcPr marL="68580" marR="68580" marT="34290" marB="34290" anchor="ctr"/>
                </a:tc>
                <a:tc rowSpan="2">
                  <a:txBody>
                    <a:bodyPr/>
                    <a:lstStyle/>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５時～２０時の営業時間短縮</a:t>
                      </a:r>
                      <a:r>
                        <a:rPr kumimoji="1" lang="ja-JP" altLang="en-US" sz="1050" spc="-150" baseline="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050" spc="-15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時の酒類提供</a:t>
                      </a:r>
                    </a:p>
                  </a:txBody>
                  <a:tcPr marL="68580" marR="68580" marT="34290" marB="34290" anchor="ctr"/>
                </a:tc>
                <a:extLst>
                  <a:ext uri="{0D108BD9-81ED-4DB2-BD59-A6C34878D82A}">
                    <a16:rowId xmlns:a16="http://schemas.microsoft.com/office/drawing/2014/main" val="1579807153"/>
                  </a:ext>
                </a:extLst>
              </a:tr>
              <a:tr h="411480">
                <a:tc>
                  <a:txBody>
                    <a:bodyPr/>
                    <a:lstStyle/>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遊興施設</a:t>
                      </a:r>
                    </a:p>
                  </a:txBody>
                  <a:tcPr marL="68580" marR="68580" marT="34290" marB="34290" anchor="ctr"/>
                </a:tc>
                <a:tc>
                  <a:txBody>
                    <a:bodyPr/>
                    <a:lstStyle/>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バー、カラオケボックス等で、食品衛生法の飲食店営業許可を受けている店舗</a:t>
                      </a:r>
                    </a:p>
                  </a:txBody>
                  <a:tcPr marL="68580" marR="68580" marT="34290" marB="34290" anchor="ctr"/>
                </a:tc>
                <a:tc vMerge="1">
                  <a:txBody>
                    <a:bodyPr/>
                    <a:lstStyle/>
                    <a:p>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2738240856"/>
                  </a:ext>
                </a:extLst>
              </a:tr>
            </a:tbl>
          </a:graphicData>
        </a:graphic>
      </p:graphicFrame>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32023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3148213" y="2616158"/>
            <a:ext cx="1543151" cy="3796309"/>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正方形/長方形 27"/>
          <p:cNvSpPr/>
          <p:nvPr/>
        </p:nvSpPr>
        <p:spPr>
          <a:xfrm>
            <a:off x="4691365" y="2616158"/>
            <a:ext cx="4314423" cy="379630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FC024533-669C-48B1-82E7-C27042384F7F}"/>
              </a:ext>
            </a:extLst>
          </p:cNvPr>
          <p:cNvSpPr/>
          <p:nvPr/>
        </p:nvSpPr>
        <p:spPr>
          <a:xfrm>
            <a:off x="-1355" y="397959"/>
            <a:ext cx="9144000" cy="13039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◆３月中旬から、緊急事態措置解除によるリバウンドと、恒例行事による感染機会の増加、アルファ株への置き換わりを</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背景として、感染が急拡大。重篤度が高いとされるアルファ株の影響により、重症患者が急増し、医療提供体制が極め</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てひっ迫。</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◆４月には、まん延防止等重点措置の後、再び、緊急事態措置を実施。第３波には行わなかった、商業施設等への休業</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要請など、人出の抑制を含めた強い措置を実施。</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 name="テキスト ボックス 20"/>
          <p:cNvSpPr txBox="1"/>
          <p:nvPr/>
        </p:nvSpPr>
        <p:spPr>
          <a:xfrm>
            <a:off x="141154" y="2986625"/>
            <a:ext cx="548009" cy="1962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p>
        </p:txBody>
      </p:sp>
      <p:sp>
        <p:nvSpPr>
          <p:cNvPr id="26" name="正方形/長方形 25"/>
          <p:cNvSpPr/>
          <p:nvPr/>
        </p:nvSpPr>
        <p:spPr>
          <a:xfrm>
            <a:off x="0" y="1959"/>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第四波（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年３月１日～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日）の状況</a:t>
            </a:r>
          </a:p>
        </p:txBody>
      </p:sp>
      <p:cxnSp>
        <p:nvCxnSpPr>
          <p:cNvPr id="38" name="直線矢印コネクタ 37"/>
          <p:cNvCxnSpPr/>
          <p:nvPr/>
        </p:nvCxnSpPr>
        <p:spPr>
          <a:xfrm flipV="1">
            <a:off x="4676954" y="6176152"/>
            <a:ext cx="4328834" cy="4833"/>
          </a:xfrm>
          <a:prstGeom prst="straightConnector1">
            <a:avLst/>
          </a:prstGeom>
          <a:ln w="44450">
            <a:headEnd type="triangle"/>
            <a:tailEnd type="triangle"/>
          </a:ln>
        </p:spPr>
        <p:style>
          <a:lnRef idx="1">
            <a:schemeClr val="dk1"/>
          </a:lnRef>
          <a:fillRef idx="0">
            <a:schemeClr val="dk1"/>
          </a:fillRef>
          <a:effectRef idx="0">
            <a:schemeClr val="dk1"/>
          </a:effectRef>
          <a:fontRef idx="minor">
            <a:schemeClr val="tx1"/>
          </a:fontRef>
        </p:style>
      </p:cxnSp>
      <p:sp>
        <p:nvSpPr>
          <p:cNvPr id="40" name="正方形/長方形 39"/>
          <p:cNvSpPr/>
          <p:nvPr/>
        </p:nvSpPr>
        <p:spPr>
          <a:xfrm>
            <a:off x="5558369" y="6074968"/>
            <a:ext cx="2628000" cy="18744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a:t>
            </a:r>
            <a:r>
              <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２５～６</a:t>
            </a:r>
            <a:r>
              <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２０</a:t>
            </a:r>
            <a:r>
              <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緊急事態措置</a:t>
            </a:r>
          </a:p>
        </p:txBody>
      </p:sp>
      <p:cxnSp>
        <p:nvCxnSpPr>
          <p:cNvPr id="42" name="直線矢印コネクタ 41"/>
          <p:cNvCxnSpPr/>
          <p:nvPr/>
        </p:nvCxnSpPr>
        <p:spPr>
          <a:xfrm>
            <a:off x="3148212" y="6190226"/>
            <a:ext cx="1528742" cy="113"/>
          </a:xfrm>
          <a:prstGeom prst="straightConnector1">
            <a:avLst/>
          </a:prstGeom>
          <a:ln w="44450">
            <a:headEnd type="triangle"/>
            <a:tailEnd type="triangle"/>
          </a:ln>
        </p:spPr>
        <p:style>
          <a:lnRef idx="1">
            <a:schemeClr val="dk1"/>
          </a:lnRef>
          <a:fillRef idx="0">
            <a:schemeClr val="dk1"/>
          </a:fillRef>
          <a:effectRef idx="0">
            <a:schemeClr val="dk1"/>
          </a:effectRef>
          <a:fontRef idx="minor">
            <a:schemeClr val="tx1"/>
          </a:fontRef>
        </p:style>
      </p:cxnSp>
      <p:sp>
        <p:nvSpPr>
          <p:cNvPr id="41" name="正方形/長方形 40"/>
          <p:cNvSpPr/>
          <p:nvPr/>
        </p:nvSpPr>
        <p:spPr>
          <a:xfrm>
            <a:off x="3299158" y="5999709"/>
            <a:ext cx="1224000" cy="262703"/>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4/5</a:t>
            </a:r>
            <a:r>
              <a:rPr kumimoji="0"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7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まん延防止等重点措置</a:t>
            </a: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54" y="2904795"/>
            <a:ext cx="9004572" cy="3420152"/>
          </a:xfrm>
          <a:prstGeom prst="rect">
            <a:avLst/>
          </a:prstGeom>
        </p:spPr>
      </p:pic>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01416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318624017"/>
              </p:ext>
            </p:extLst>
          </p:nvPr>
        </p:nvGraphicFramePr>
        <p:xfrm>
          <a:off x="36001" y="440817"/>
          <a:ext cx="9072000" cy="6390104"/>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50924">
                <a:tc gridSpan="2">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国の取組、海外の状況等</a:t>
                      </a: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府の取組等</a:t>
                      </a: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469130">
                <a:tc>
                  <a:txBody>
                    <a:bodyPr/>
                    <a:lstStyle/>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年３月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18</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４月１日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４月１日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４月５日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「緊急事態宣言解除後の新型コロナウイルス感染症への対応」決定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・飲食の感染対策　・変異株対策の強化</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・モニタリング検査など感染拡大防止策の強化</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・ワクチン接種の着実な推進</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・医療提供体制の充実</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国内で初めてのデルタ株患者確認（空港検疫）</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＜まん延防止等重点措置の概要＞</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・措置区域の飲食店：営業時間短縮要請（</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時まで、</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酒類の提供は</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・措置区域外の飲食店：知事の判断により時短要請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・大規模集客施設：時短や入場整理等の働きかけ</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飲食店向け規模別協力金制度を導入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まん延防止等重点措置発出</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年３月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３月９日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４月１日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４月５日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４月７日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４月８日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000"/>
                        </a:lnSpc>
                        <a:spcBef>
                          <a:spcPts val="0"/>
                        </a:spcBef>
                        <a:spcAft>
                          <a:spcPts val="0"/>
                        </a:spcAft>
                        <a:buClrTx/>
                        <a:buSzTx/>
                        <a:buFontTx/>
                        <a:buNone/>
                        <a:tabLst/>
                        <a:defRPr/>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緊急事態措置解除、「大阪モデル」黄信号点灯、</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大阪市全域の飲食店等に対し営業時間短縮を要請、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４人以下でのマスク会食の徹底を要請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令和２年度一般会計補正予算（第</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号）成立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「大阪モデル」見張り番指標により感染拡大の兆候を探知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首都圏（１都３県）との往来自粛を要請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新大阪駅での検温実施（～４月９日）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令和２年度一般会計補正予算（第</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号、第</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18</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号）成立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令和３年度当初予算成立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令和３年度一般会計補正予算（第１号）成立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大阪府全域の飲食店等に対し、営業時間短縮を要請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ワクチン接種後の副反応等にかかる専門相談窓口及び専門医療体制を確保</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まん延防止等重点措置適用（措置区域：大阪市）</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・飲食店等：営業時間短縮（大阪市内：５～</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酒類提供：</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時、大阪市外：５時～</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酒類提供：</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分）、カラオケ自粛要請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・大規模商業施設等（大阪市内）：飲食店と同様の時短や</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入場整理等の働きかけ</a:t>
                      </a: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（大阪市外：４月９日～）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・イベント：収容率（大声なし</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％、大声あり</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人数上限</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人以下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・大阪市内・大阪府外への不要不急の外出自粛要請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「大阪モデル」赤信号点灯、医療非常事態宣言</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大阪府全域における不要不急の外出自粛要請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大学等でのオンライン授業実施、府立学校での部活動休止、修学旅行の中止・延期、「出勤者７割削減」をめざしたテレワークの徹底を要請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令和３年度一般会計補正予算（第２号）成立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入院</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患者</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待機ステーション設置</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3" name="正方形/長方形 2"/>
          <p:cNvSpPr/>
          <p:nvPr/>
        </p:nvSpPr>
        <p:spPr>
          <a:xfrm>
            <a:off x="1"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第四波（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年３月１日～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取組等</a:t>
            </a:r>
          </a:p>
        </p:txBody>
      </p:sp>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60059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第四波（</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年３月１日～</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日）の取組等</a:t>
            </a:r>
          </a:p>
        </p:txBody>
      </p:sp>
      <p:graphicFrame>
        <p:nvGraphicFramePr>
          <p:cNvPr id="4" name="表 3"/>
          <p:cNvGraphicFramePr>
            <a:graphicFrameLocks noGrp="1"/>
          </p:cNvGraphicFramePr>
          <p:nvPr>
            <p:extLst>
              <p:ext uri="{D42A27DB-BD31-4B8C-83A1-F6EECF244321}">
                <p14:modId xmlns:p14="http://schemas.microsoft.com/office/powerpoint/2010/main" val="2743970046"/>
              </p:ext>
            </p:extLst>
          </p:nvPr>
        </p:nvGraphicFramePr>
        <p:xfrm>
          <a:off x="40341" y="433881"/>
          <a:ext cx="9072000" cy="5657435"/>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54855">
                <a:tc gridSpan="2">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国の取組、海外の状況等</a:t>
                      </a: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府の取組等</a:t>
                      </a: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457700">
                <a:tc>
                  <a:txBody>
                    <a:bodyPr/>
                    <a:lstStyle/>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年４月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23</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＜緊急事態措置の概要＞</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・酒類又はカラオケ設備を提供する飲食店等に休業要</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請、それ以外の飲食店は</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時までの時短要請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・イベントは原則として無観客</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㎡超の集客施設に対する休業要請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大規模施設等向け協力金制度を導入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緊急事態宣言発出</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国が各都道府県に対し、第三者認証制度の導入を求める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検疫施設待期期間を「６日間」「</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日間」とする指定国制度の創設など水際対策を強化</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WHO</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がデルタ株を懸念すべき変異株（</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VOC</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）に指定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国立感染症研究所がデルタ株を</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VOC</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に指定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ct val="100000"/>
                        </a:lnSpc>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防衛省・自衛隊による大規模接種会場（グランキューブ大阪）の運用開始</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＜緊急事態措置の概要（イベント）＞</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・上限人数</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人かつ収容率</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％以内等を要請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時までの時短要請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年４月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６月１日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u="none" dirty="0">
                          <a:solidFill>
                            <a:schemeClr val="tx1"/>
                          </a:solidFill>
                          <a:latin typeface="ＭＳ Ｐゴシック" panose="020B0600070205080204" pitchFamily="50" charset="-128"/>
                          <a:ea typeface="ＭＳ Ｐゴシック" panose="020B0600070205080204" pitchFamily="50" charset="-128"/>
                        </a:rPr>
                        <a:t>６月４日</a:t>
                      </a:r>
                      <a:endParaRPr kumimoji="1" lang="en-US" altLang="ja-JP" sz="1050" u="none"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６月９日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baseline="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緊急事態措置適用</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0" baseline="0" dirty="0">
                          <a:solidFill>
                            <a:schemeClr val="tx1"/>
                          </a:solidFill>
                          <a:latin typeface="ＭＳ Ｐゴシック" panose="020B0600070205080204" pitchFamily="50" charset="-128"/>
                          <a:ea typeface="ＭＳ Ｐゴシック" panose="020B0600070205080204" pitchFamily="50" charset="-128"/>
                        </a:rPr>
                        <a:t>・府全域の飲食店等に対し休業（酒類又はカラオケ設備　</a:t>
                      </a:r>
                      <a:endParaRPr kumimoji="1" lang="en-US" altLang="ja-JP" sz="1050" spc="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spc="0" baseline="0" dirty="0">
                          <a:solidFill>
                            <a:schemeClr val="tx1"/>
                          </a:solidFill>
                          <a:latin typeface="ＭＳ Ｐゴシック" panose="020B0600070205080204" pitchFamily="50" charset="-128"/>
                          <a:ea typeface="ＭＳ Ｐゴシック" panose="020B0600070205080204" pitchFamily="50" charset="-128"/>
                        </a:rPr>
                        <a:t>　　提供）・</a:t>
                      </a:r>
                      <a:r>
                        <a:rPr kumimoji="1" lang="en-US" altLang="ja-JP" sz="1050" spc="0" baseline="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spc="0" baseline="0" dirty="0">
                          <a:solidFill>
                            <a:schemeClr val="tx1"/>
                          </a:solidFill>
                          <a:latin typeface="ＭＳ Ｐゴシック" panose="020B0600070205080204" pitchFamily="50" charset="-128"/>
                          <a:ea typeface="ＭＳ Ｐゴシック" panose="020B0600070205080204" pitchFamily="50" charset="-128"/>
                        </a:rPr>
                        <a:t>時までの営業時間短縮（酒類等を提供しない）</a:t>
                      </a:r>
                      <a:endParaRPr kumimoji="1" lang="en-US" altLang="ja-JP" sz="1050" spc="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spc="0" baseline="0" dirty="0">
                          <a:solidFill>
                            <a:schemeClr val="tx1"/>
                          </a:solidFill>
                          <a:latin typeface="ＭＳ Ｐゴシック" panose="020B0600070205080204" pitchFamily="50" charset="-128"/>
                          <a:ea typeface="ＭＳ Ｐゴシック" panose="020B0600070205080204" pitchFamily="50" charset="-128"/>
                        </a:rPr>
                        <a:t>　　要請</a:t>
                      </a:r>
                      <a:endParaRPr kumimoji="1" lang="en-US" altLang="ja-JP" sz="1050" spc="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・イベントは無観客開催を要請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・大規模商業施設等に対し休業要請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㎡以下施設は</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時までの時短の協力依頼）</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・不要不急の外出自粛要請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緊急事態措置適用の延長</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府内で初めてデルタ株陽性者を確認</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zh-TW" altLang="en-US" sz="1050" dirty="0">
                          <a:solidFill>
                            <a:schemeClr val="tx1"/>
                          </a:solidFill>
                          <a:latin typeface="ＭＳ Ｐゴシック" panose="020B0600070205080204" pitchFamily="50" charset="-128"/>
                          <a:ea typeface="ＭＳ Ｐゴシック" panose="020B0600070205080204" pitchFamily="50" charset="-128"/>
                        </a:rPr>
                        <a:t>飲食店等感染症対策備品設置支援金</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受付開始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緊急事態措置適用の再延長</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・飲食店への要請は変更なし</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・大規模商業施設等に対し、平日：営業時間短縮、</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休日：休業要請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・イベントは、休日：無観客又はオンライン開催、</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90" baseline="0" dirty="0">
                          <a:solidFill>
                            <a:schemeClr val="tx1"/>
                          </a:solidFill>
                          <a:latin typeface="ＭＳ Ｐゴシック" panose="020B0600070205080204" pitchFamily="50" charset="-128"/>
                          <a:ea typeface="ＭＳ Ｐゴシック" panose="020B0600070205080204" pitchFamily="50" charset="-128"/>
                        </a:rPr>
                        <a:t>平日：人数上限</a:t>
                      </a:r>
                      <a:r>
                        <a:rPr kumimoji="1" lang="en-US" altLang="ja-JP" sz="1050" spc="-90" baseline="0" dirty="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spc="-90" baseline="0" dirty="0">
                          <a:solidFill>
                            <a:schemeClr val="tx1"/>
                          </a:solidFill>
                          <a:latin typeface="ＭＳ Ｐゴシック" panose="020B0600070205080204" pitchFamily="50" charset="-128"/>
                          <a:ea typeface="ＭＳ Ｐゴシック" panose="020B0600070205080204" pitchFamily="50" charset="-128"/>
                        </a:rPr>
                        <a:t>人かつ収容率５０％以内、</a:t>
                      </a:r>
                      <a:r>
                        <a:rPr kumimoji="1" lang="en-US" altLang="ja-JP" sz="1050" spc="-90" baseline="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spc="-90" baseline="0" dirty="0">
                          <a:solidFill>
                            <a:schemeClr val="tx1"/>
                          </a:solidFill>
                          <a:latin typeface="ＭＳ Ｐゴシック" panose="020B0600070205080204" pitchFamily="50" charset="-128"/>
                          <a:ea typeface="ＭＳ Ｐゴシック" panose="020B0600070205080204" pitchFamily="50" charset="-128"/>
                        </a:rPr>
                        <a:t>時まで</a:t>
                      </a:r>
                      <a:endParaRPr kumimoji="1" lang="en-US" altLang="ja-JP" sz="1050" spc="-9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spc="-90" baseline="0" dirty="0">
                          <a:solidFill>
                            <a:schemeClr val="tx1"/>
                          </a:solidFill>
                          <a:latin typeface="ＭＳ Ｐゴシック" panose="020B0600070205080204" pitchFamily="50" charset="-128"/>
                          <a:ea typeface="ＭＳ Ｐゴシック" panose="020B0600070205080204" pitchFamily="50" charset="-128"/>
                        </a:rPr>
                        <a:t>　　（飲食</a:t>
                      </a:r>
                      <a:r>
                        <a:rPr kumimoji="1" lang="en-US" altLang="ja-JP" sz="1050" spc="-90" baseline="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spc="-90" baseline="0" dirty="0">
                          <a:solidFill>
                            <a:schemeClr val="tx1"/>
                          </a:solidFill>
                          <a:latin typeface="ＭＳ Ｐゴシック" panose="020B0600070205080204" pitchFamily="50" charset="-128"/>
                          <a:ea typeface="ＭＳ Ｐゴシック" panose="020B0600070205080204" pitchFamily="50" charset="-128"/>
                        </a:rPr>
                        <a:t>時まで）</a:t>
                      </a:r>
                      <a:endParaRPr kumimoji="1" lang="en-US" altLang="ja-JP" sz="1050" spc="-9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u="none" dirty="0">
                          <a:solidFill>
                            <a:schemeClr val="tx1"/>
                          </a:solidFill>
                          <a:latin typeface="ＭＳ Ｐゴシック" panose="020B0600070205080204" pitchFamily="50" charset="-128"/>
                          <a:ea typeface="ＭＳ Ｐゴシック" panose="020B0600070205080204" pitchFamily="50" charset="-128"/>
                        </a:rPr>
                        <a:t>ワクチン職域接種サポートチームを設置</a:t>
                      </a:r>
                      <a:endParaRPr kumimoji="1" lang="en-US" altLang="ja-JP" sz="1050" u="none"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令和３年度一般会計補正予算（第３号、第４号）成立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感染防止認証ゴールドステッカー（</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GS</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）受付開始、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飲食店「スマホ検査センター」受付開始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大規模施設等協力金受付開始（</a:t>
                      </a: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以降、第４期まで順次受付開始）</a:t>
                      </a: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大阪府コロナワクチン接種センター（マイドームおおさか）運用開始</a:t>
                      </a: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050" b="0" u="none"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u="none"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08171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2379414" y="2640345"/>
            <a:ext cx="2862943" cy="357617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正方形/長方形 1"/>
          <p:cNvSpPr/>
          <p:nvPr/>
        </p:nvSpPr>
        <p:spPr>
          <a:xfrm>
            <a:off x="371225" y="2640345"/>
            <a:ext cx="2008189" cy="357617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777403"/>
            <a:ext cx="9077731" cy="3554276"/>
          </a:xfrm>
          <a:prstGeom prst="rect">
            <a:avLst/>
          </a:prstGeom>
        </p:spPr>
      </p:pic>
      <p:sp>
        <p:nvSpPr>
          <p:cNvPr id="17" name="正方形/長方形 16">
            <a:extLst>
              <a:ext uri="{FF2B5EF4-FFF2-40B4-BE49-F238E27FC236}">
                <a16:creationId xmlns:a16="http://schemas.microsoft.com/office/drawing/2014/main" id="{1CD21CD2-F242-44D4-8E61-62B96980AB33}"/>
              </a:ext>
            </a:extLst>
          </p:cNvPr>
          <p:cNvSpPr/>
          <p:nvPr/>
        </p:nvSpPr>
        <p:spPr>
          <a:xfrm>
            <a:off x="0" y="366908"/>
            <a:ext cx="9144000" cy="130165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◆感染力が高いとされるデルタ株への置き換わりが進み、急速に感染が拡大。</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◆まん延防止等重点措置や緊急事態措置をたびたび延長し、対策を実施した。</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◆１０代以下にも感染が拡大し、府立学校においては、修学旅行の延期や部活動を休止。</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◆一方で、ワクチン接種の効果や中和抗体薬の承認により、６０代以上の新規陽性者数や重症者数が抑えられたことか</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ら、これまでに比べ、重症化率や死亡率が低下。</a:t>
            </a:r>
          </a:p>
        </p:txBody>
      </p:sp>
      <p:sp>
        <p:nvSpPr>
          <p:cNvPr id="23" name="テキスト ボックス 22"/>
          <p:cNvSpPr txBox="1"/>
          <p:nvPr/>
        </p:nvSpPr>
        <p:spPr>
          <a:xfrm>
            <a:off x="97221" y="2750193"/>
            <a:ext cx="548009" cy="1962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p>
        </p:txBody>
      </p:sp>
      <p:sp>
        <p:nvSpPr>
          <p:cNvPr id="28" name="正方形/長方形 27"/>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第五波（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16</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日）の状況</a:t>
            </a:r>
          </a:p>
        </p:txBody>
      </p:sp>
      <p:cxnSp>
        <p:nvCxnSpPr>
          <p:cNvPr id="19" name="直線矢印コネクタ 18"/>
          <p:cNvCxnSpPr/>
          <p:nvPr/>
        </p:nvCxnSpPr>
        <p:spPr>
          <a:xfrm flipV="1">
            <a:off x="2379377" y="6011194"/>
            <a:ext cx="2862963" cy="0"/>
          </a:xfrm>
          <a:prstGeom prst="straightConnector1">
            <a:avLst/>
          </a:prstGeom>
          <a:ln w="44450">
            <a:headEnd type="triangle"/>
            <a:tailEnd type="triangle"/>
          </a:ln>
        </p:spPr>
        <p:style>
          <a:lnRef idx="1">
            <a:schemeClr val="dk1"/>
          </a:lnRef>
          <a:fillRef idx="0">
            <a:schemeClr val="dk1"/>
          </a:fillRef>
          <a:effectRef idx="0">
            <a:schemeClr val="dk1"/>
          </a:effectRef>
          <a:fontRef idx="minor">
            <a:schemeClr val="tx1"/>
          </a:fontRef>
        </p:style>
      </p:cxnSp>
      <p:sp>
        <p:nvSpPr>
          <p:cNvPr id="20" name="正方形/長方形 19"/>
          <p:cNvSpPr/>
          <p:nvPr/>
        </p:nvSpPr>
        <p:spPr>
          <a:xfrm>
            <a:off x="2638896" y="5890218"/>
            <a:ext cx="2315433" cy="2301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a:t>
            </a: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３０</a:t>
            </a: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緊急事態措置</a:t>
            </a:r>
          </a:p>
        </p:txBody>
      </p:sp>
      <p:cxnSp>
        <p:nvCxnSpPr>
          <p:cNvPr id="21" name="直線矢印コネクタ 20"/>
          <p:cNvCxnSpPr/>
          <p:nvPr/>
        </p:nvCxnSpPr>
        <p:spPr>
          <a:xfrm>
            <a:off x="371193" y="6022444"/>
            <a:ext cx="2008184" cy="0"/>
          </a:xfrm>
          <a:prstGeom prst="straightConnector1">
            <a:avLst/>
          </a:prstGeom>
          <a:ln w="44450">
            <a:headEnd type="triangle"/>
            <a:tailEnd type="triangle"/>
          </a:ln>
        </p:spPr>
        <p:style>
          <a:lnRef idx="1">
            <a:schemeClr val="dk1"/>
          </a:lnRef>
          <a:fillRef idx="0">
            <a:schemeClr val="dk1"/>
          </a:fillRef>
          <a:effectRef idx="0">
            <a:schemeClr val="dk1"/>
          </a:effectRef>
          <a:fontRef idx="minor">
            <a:schemeClr val="tx1"/>
          </a:fontRef>
        </p:style>
      </p:cxnSp>
      <p:sp>
        <p:nvSpPr>
          <p:cNvPr id="22" name="正方形/長方形 21"/>
          <p:cNvSpPr/>
          <p:nvPr/>
        </p:nvSpPr>
        <p:spPr>
          <a:xfrm>
            <a:off x="645230" y="5835673"/>
            <a:ext cx="1357754" cy="295114"/>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６</a:t>
            </a:r>
            <a:r>
              <a:rPr kumimoji="0" lang="en-US" altLang="ja-JP"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２１～８</a:t>
            </a:r>
            <a:r>
              <a:rPr kumimoji="0" lang="en-US" altLang="ja-JP"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a:t>
            </a:r>
            <a:endParaRPr kumimoji="0" lang="en-US" altLang="ja-JP"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10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まん延防止等重点措置</a:t>
            </a:r>
            <a:endParaRPr kumimoji="1" lang="ja-JP" altLang="en-US" sz="900" b="1" i="0" u="none" strike="noStrike" kern="1200" cap="none" spc="-10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82322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895721928"/>
              </p:ext>
            </p:extLst>
          </p:nvPr>
        </p:nvGraphicFramePr>
        <p:xfrm>
          <a:off x="45106" y="422894"/>
          <a:ext cx="9072000" cy="6244175"/>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54855">
                <a:tc gridSpan="2">
                  <a:txBody>
                    <a:bodyP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国の取組、海外の状況等</a:t>
                      </a: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府の取組等</a:t>
                      </a: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457700">
                <a:tc>
                  <a:txBody>
                    <a:bodyPr/>
                    <a:lstStyle/>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年６月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7</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spc="-80" baseline="0" dirty="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spc="-80" baseline="0" dirty="0">
                          <a:solidFill>
                            <a:schemeClr val="tx1"/>
                          </a:solidFill>
                          <a:latin typeface="ＭＳ Ｐゴシック" panose="020B0600070205080204" pitchFamily="50" charset="-128"/>
                          <a:ea typeface="ＭＳ Ｐゴシック" panose="020B0600070205080204" pitchFamily="50" charset="-128"/>
                        </a:rPr>
                        <a:t>23</a:t>
                      </a:r>
                      <a:r>
                        <a:rPr kumimoji="1" lang="ja-JP" altLang="en-US" sz="1050" spc="-80" baseline="0" dirty="0">
                          <a:solidFill>
                            <a:schemeClr val="tx1"/>
                          </a:solidFill>
                          <a:latin typeface="ＭＳ Ｐゴシック" panose="020B0600070205080204" pitchFamily="50" charset="-128"/>
                          <a:ea typeface="ＭＳ Ｐゴシック" panose="020B0600070205080204" pitchFamily="50" charset="-128"/>
                        </a:rPr>
                        <a:t>日～８月８日</a:t>
                      </a:r>
                      <a:endParaRPr kumimoji="1" lang="en-US" altLang="ja-JP" sz="1050" spc="-80" baseline="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「令和３年６月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日以降における取組」発表</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・飲食対策の徹底・人流抑制</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・ワクチン接種の円滑化・加速化</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・検査・サーベイランスの強化</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・水際対策を含む変異株対策</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・医療提供体制等の一層の確保</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＜まん延防止等重点措置の概要＞</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・飲食店に対し、</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時までの時短要請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・酒類は４要件（アクリル板等、換気、消毒、マスク会食）</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を満たした店舗は</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時まで提供可</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・イベントは、収容率：大声なし</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％、大声あり</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人数上限</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人（解除後１カ月は</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10,000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人）、</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知事の判断により時短要請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・知事の判断により、措置区域において、大規模集客</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施設への時短要請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職域でのワクチン接種開始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中和抗体薬（ロナプリーブ）特例承認</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東京オリンピック開催</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&lt;</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緊急事態措置の概要＞</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・酒類又はカラオケ設備を提供する飲食店等に休</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業要請、それ以外の飲食店は</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時までの時短要請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・多数の者が集まる</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㎡超の施設に２０時までの</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時短要請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・イベントは、収容率：</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％、人数上限</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人、</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時まで</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の時短要請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年６月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７月１日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７月８日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７月９日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８月２日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８月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まん延防止等重点措置適用</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・飲食店等</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30" baseline="0" dirty="0">
                          <a:solidFill>
                            <a:schemeClr val="tx1"/>
                          </a:solidFill>
                          <a:latin typeface="ＭＳ Ｐゴシック" panose="020B0600070205080204" pitchFamily="50" charset="-128"/>
                          <a:ea typeface="ＭＳ Ｐゴシック" panose="020B0600070205080204" pitchFamily="50" charset="-128"/>
                        </a:rPr>
                        <a:t>・措置区域の大型商業施設等に対し、</a:t>
                      </a:r>
                      <a:r>
                        <a:rPr kumimoji="1" lang="en-US" altLang="ja-JP" sz="1050" spc="-30" baseline="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spc="-30" baseline="0" dirty="0">
                          <a:solidFill>
                            <a:schemeClr val="tx1"/>
                          </a:solidFill>
                          <a:latin typeface="ＭＳ Ｐゴシック" panose="020B0600070205080204" pitchFamily="50" charset="-128"/>
                          <a:ea typeface="ＭＳ Ｐゴシック" panose="020B0600070205080204" pitchFamily="50" charset="-128"/>
                        </a:rPr>
                        <a:t>時までの時短要請</a:t>
                      </a:r>
                      <a:endParaRPr kumimoji="1" lang="en-US" altLang="ja-JP" sz="1050" spc="-30" baseline="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・イベントは、収容率：大声なし</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％、大声あり</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人数上限</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人、時短</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時まで</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・不要不急の外出自粛要請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転退院サポートセンター設置</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zh-TW" altLang="en-US" sz="1050" dirty="0">
                          <a:solidFill>
                            <a:schemeClr val="tx1"/>
                          </a:solidFill>
                          <a:latin typeface="ＭＳ Ｐゴシック" panose="020B0600070205080204" pitchFamily="50" charset="-128"/>
                          <a:ea typeface="ＭＳ Ｐゴシック" panose="020B0600070205080204" pitchFamily="50" charset="-128"/>
                        </a:rPr>
                        <a:t>「酒類販売事業者支援金」</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受付開始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「大阪モデル」見張り番指標により感染拡大の兆候を探知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新型コロナ受診相談センターにおいて後遺症に関する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相談受付を開始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令和２年度一般会計補正予算（第５号）成立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まん延防止等重点措置適用の延長</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ほとんどの措置を延長、</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GS</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認証店舗等で同一グループ原則４人以内で酒類提供可</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緊急事態措置適用</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20" baseline="0" dirty="0">
                          <a:solidFill>
                            <a:schemeClr val="tx1"/>
                          </a:solidFill>
                          <a:latin typeface="ＭＳ Ｐゴシック" panose="020B0600070205080204" pitchFamily="50" charset="-128"/>
                          <a:ea typeface="ＭＳ Ｐゴシック" panose="020B0600070205080204" pitchFamily="50" charset="-128"/>
                        </a:rPr>
                        <a:t>酒類又はカラオケ設備を提供する飲食店等に休業要請、　</a:t>
                      </a:r>
                      <a:endParaRPr kumimoji="1" lang="en-US" altLang="ja-JP" sz="1050" spc="-20" baseline="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20" baseline="0" dirty="0">
                          <a:solidFill>
                            <a:schemeClr val="tx1"/>
                          </a:solidFill>
                          <a:latin typeface="ＭＳ Ｐゴシック" panose="020B0600070205080204" pitchFamily="50" charset="-128"/>
                          <a:ea typeface="ＭＳ Ｐゴシック" panose="020B0600070205080204" pitchFamily="50" charset="-128"/>
                        </a:rPr>
                        <a:t>　　それ以外の飲食</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店は</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時までの時短要請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・大型商業施設等に</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時までの時短要請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・イベントは、収容率：</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％、人数上限</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人、</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時まで</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の時短要請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・不要不急の外出自粛要請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入院患者待機ステーション運用再開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第五波（</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21</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16</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日）の取組等</a:t>
            </a:r>
          </a:p>
        </p:txBody>
      </p:sp>
      <p:graphicFrame>
        <p:nvGraphicFramePr>
          <p:cNvPr id="5" name="表 4"/>
          <p:cNvGraphicFramePr>
            <a:graphicFrameLocks noGrp="1"/>
          </p:cNvGraphicFramePr>
          <p:nvPr/>
        </p:nvGraphicFramePr>
        <p:xfrm>
          <a:off x="5834742" y="1056945"/>
          <a:ext cx="3240000" cy="1097280"/>
        </p:xfrm>
        <a:graphic>
          <a:graphicData uri="http://schemas.openxmlformats.org/drawingml/2006/table">
            <a:tbl>
              <a:tblPr firstRow="1" bandRow="1">
                <a:tableStyleId>{5940675A-B579-460E-94D1-54222C63F5DA}</a:tableStyleId>
              </a:tblPr>
              <a:tblGrid>
                <a:gridCol w="1620000">
                  <a:extLst>
                    <a:ext uri="{9D8B030D-6E8A-4147-A177-3AD203B41FA5}">
                      <a16:colId xmlns:a16="http://schemas.microsoft.com/office/drawing/2014/main" val="1564617303"/>
                    </a:ext>
                  </a:extLst>
                </a:gridCol>
                <a:gridCol w="1620000">
                  <a:extLst>
                    <a:ext uri="{9D8B030D-6E8A-4147-A177-3AD203B41FA5}">
                      <a16:colId xmlns:a16="http://schemas.microsoft.com/office/drawing/2014/main" val="3267648686"/>
                    </a:ext>
                  </a:extLst>
                </a:gridCol>
              </a:tblGrid>
              <a:tr h="205740">
                <a:tc>
                  <a:txBody>
                    <a:bodyP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措置区域（</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33</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市）</a:t>
                      </a:r>
                    </a:p>
                  </a:txBody>
                  <a:tcPr marL="68580" marR="68580" marT="34290" marB="34290" anchor="ctr">
                    <a:solidFill>
                      <a:schemeClr val="accent1">
                        <a:lumMod val="40000"/>
                        <a:lumOff val="60000"/>
                      </a:schemeClr>
                    </a:solidFill>
                  </a:tcPr>
                </a:tc>
                <a:tc>
                  <a:txBody>
                    <a:bodyP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措置区域以外（</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町村）</a:t>
                      </a: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1863743998"/>
                  </a:ext>
                </a:extLst>
              </a:tr>
              <a:tr h="754380">
                <a:tc>
                  <a:txBody>
                    <a:bodyPr/>
                    <a:lstStyle/>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□時短：</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時まで</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50" spc="-20" baseline="0" dirty="0">
                          <a:solidFill>
                            <a:schemeClr val="tx1"/>
                          </a:solidFill>
                          <a:latin typeface="ＭＳ Ｐゴシック" panose="020B0600070205080204" pitchFamily="50" charset="-128"/>
                          <a:ea typeface="ＭＳ Ｐゴシック" panose="020B0600070205080204" pitchFamily="50" charset="-128"/>
                        </a:rPr>
                        <a:t>酒類提供は</a:t>
                      </a:r>
                      <a:r>
                        <a:rPr kumimoji="1" lang="en-US" altLang="ja-JP" sz="1050" spc="-20" baseline="0" dirty="0">
                          <a:solidFill>
                            <a:schemeClr val="tx1"/>
                          </a:solidFill>
                          <a:latin typeface="ＭＳ Ｐゴシック" panose="020B0600070205080204" pitchFamily="50" charset="-128"/>
                          <a:ea typeface="ＭＳ Ｐゴシック" panose="020B0600070205080204" pitchFamily="50" charset="-128"/>
                        </a:rPr>
                        <a:t>GS</a:t>
                      </a:r>
                      <a:r>
                        <a:rPr kumimoji="1" lang="ja-JP" altLang="en-US" sz="1050" spc="-20" baseline="0" dirty="0">
                          <a:solidFill>
                            <a:schemeClr val="tx1"/>
                          </a:solidFill>
                          <a:latin typeface="ＭＳ Ｐゴシック" panose="020B0600070205080204" pitchFamily="50" charset="-128"/>
                          <a:ea typeface="ＭＳ Ｐゴシック" panose="020B0600070205080204" pitchFamily="50" charset="-128"/>
                        </a:rPr>
                        <a:t>認証店舗</a:t>
                      </a:r>
                      <a:endParaRPr kumimoji="1" lang="en-US" altLang="ja-JP" sz="1050" spc="-20" baseline="0"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1050" spc="-2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20" baseline="0" dirty="0">
                          <a:solidFill>
                            <a:schemeClr val="tx1"/>
                          </a:solidFill>
                          <a:latin typeface="ＭＳ Ｐゴシック" panose="020B0600070205080204" pitchFamily="50" charset="-128"/>
                          <a:ea typeface="ＭＳ Ｐゴシック" panose="020B0600070205080204" pitchFamily="50" charset="-128"/>
                        </a:rPr>
                        <a:t>等で同一グループ原則</a:t>
                      </a:r>
                      <a:endParaRPr kumimoji="1" lang="en-US" altLang="ja-JP" sz="1050" spc="-20" baseline="0"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1050" spc="-2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20" baseline="0" dirty="0">
                          <a:solidFill>
                            <a:schemeClr val="tx1"/>
                          </a:solidFill>
                          <a:latin typeface="ＭＳ Ｐゴシック" panose="020B0600070205080204" pitchFamily="50" charset="-128"/>
                          <a:ea typeface="ＭＳ Ｐゴシック" panose="020B0600070205080204" pitchFamily="50" charset="-128"/>
                        </a:rPr>
                        <a:t>２人</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以内（</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□カラオケ自粛</a:t>
                      </a:r>
                    </a:p>
                  </a:txBody>
                  <a:tcPr marL="68580" marR="68580" marT="34290" marB="34290" anchor="ctr"/>
                </a:tc>
                <a:tc>
                  <a:txBody>
                    <a:bodyPr/>
                    <a:lstStyle/>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□時短：</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時まで</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50" spc="-20" baseline="0" dirty="0">
                          <a:solidFill>
                            <a:schemeClr val="tx1"/>
                          </a:solidFill>
                          <a:latin typeface="ＭＳ Ｐゴシック" panose="020B0600070205080204" pitchFamily="50" charset="-128"/>
                          <a:ea typeface="ＭＳ Ｐゴシック" panose="020B0600070205080204" pitchFamily="50" charset="-128"/>
                        </a:rPr>
                        <a:t>酒類提供は</a:t>
                      </a:r>
                      <a:r>
                        <a:rPr kumimoji="1" lang="en-US" altLang="ja-JP" sz="1050" spc="-20" baseline="0" dirty="0">
                          <a:solidFill>
                            <a:schemeClr val="tx1"/>
                          </a:solidFill>
                          <a:latin typeface="ＭＳ Ｐゴシック" panose="020B0600070205080204" pitchFamily="50" charset="-128"/>
                          <a:ea typeface="ＭＳ Ｐゴシック" panose="020B0600070205080204" pitchFamily="50" charset="-128"/>
                        </a:rPr>
                        <a:t>GS</a:t>
                      </a:r>
                      <a:r>
                        <a:rPr kumimoji="1" lang="ja-JP" altLang="en-US" sz="1050" spc="-20" baseline="0" dirty="0">
                          <a:solidFill>
                            <a:schemeClr val="tx1"/>
                          </a:solidFill>
                          <a:latin typeface="ＭＳ Ｐゴシック" panose="020B0600070205080204" pitchFamily="50" charset="-128"/>
                          <a:ea typeface="ＭＳ Ｐゴシック" panose="020B0600070205080204" pitchFamily="50" charset="-128"/>
                        </a:rPr>
                        <a:t>認証店舗</a:t>
                      </a:r>
                      <a:endParaRPr kumimoji="1" lang="en-US" altLang="ja-JP" sz="1050" spc="-20" baseline="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spc="-20" baseline="0" dirty="0">
                          <a:solidFill>
                            <a:schemeClr val="tx1"/>
                          </a:solidFill>
                          <a:latin typeface="ＭＳ Ｐゴシック" panose="020B0600070205080204" pitchFamily="50" charset="-128"/>
                          <a:ea typeface="ＭＳ Ｐゴシック" panose="020B0600070205080204" pitchFamily="50" charset="-128"/>
                        </a:rPr>
                        <a:t>　 等で同一グループ原則</a:t>
                      </a:r>
                      <a:endParaRPr kumimoji="1" lang="en-US" altLang="ja-JP" sz="1050" spc="-20" baseline="0"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1050" spc="-2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20" baseline="0" dirty="0">
                          <a:solidFill>
                            <a:schemeClr val="tx1"/>
                          </a:solidFill>
                          <a:latin typeface="ＭＳ Ｐゴシック" panose="020B0600070205080204" pitchFamily="50" charset="-128"/>
                          <a:ea typeface="ＭＳ Ｐゴシック" panose="020B0600070205080204" pitchFamily="50" charset="-128"/>
                        </a:rPr>
                        <a:t>２人以</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内（</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□カラオケ自粛</a:t>
                      </a:r>
                    </a:p>
                  </a:txBody>
                  <a:tcPr marL="68580" marR="68580" marT="34290" marB="34290" anchor="ctr"/>
                </a:tc>
                <a:extLst>
                  <a:ext uri="{0D108BD9-81ED-4DB2-BD59-A6C34878D82A}">
                    <a16:rowId xmlns:a16="http://schemas.microsoft.com/office/drawing/2014/main" val="1579807153"/>
                  </a:ext>
                </a:extLst>
              </a:tr>
            </a:tbl>
          </a:graphicData>
        </a:graphic>
      </p:graphicFrame>
      <p:sp>
        <p:nvSpPr>
          <p:cNvPr id="6" name="スライド番号プレースホルダー 3"/>
          <p:cNvSpPr txBox="1">
            <a:spLocks/>
          </p:cNvSpPr>
          <p:nvPr/>
        </p:nvSpPr>
        <p:spPr>
          <a:xfrm>
            <a:off x="7086600" y="6328838"/>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757882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215565366"/>
              </p:ext>
            </p:extLst>
          </p:nvPr>
        </p:nvGraphicFramePr>
        <p:xfrm>
          <a:off x="58108" y="447490"/>
          <a:ext cx="9027784" cy="6244175"/>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071784">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54855">
                <a:tc gridSpan="2">
                  <a:txBody>
                    <a:bodyP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国の取組、海外の状況等</a:t>
                      </a: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府の取組等</a:t>
                      </a: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457700">
                <a:tc>
                  <a:txBody>
                    <a:bodyPr/>
                    <a:lstStyle/>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年８月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spc="-80" baseline="0" dirty="0">
                          <a:solidFill>
                            <a:schemeClr val="tx1"/>
                          </a:solidFill>
                          <a:latin typeface="ＭＳ Ｐゴシック" panose="020B0600070205080204" pitchFamily="50" charset="-128"/>
                          <a:ea typeface="ＭＳ Ｐゴシック" panose="020B0600070205080204" pitchFamily="50" charset="-128"/>
                        </a:rPr>
                        <a:t>８月</a:t>
                      </a:r>
                      <a:r>
                        <a:rPr kumimoji="1" lang="en-US" altLang="ja-JP" sz="1050" spc="-80" baseline="0" dirty="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spc="-80" baseline="0" dirty="0">
                          <a:solidFill>
                            <a:schemeClr val="tx1"/>
                          </a:solidFill>
                          <a:latin typeface="ＭＳ Ｐゴシック" panose="020B0600070205080204" pitchFamily="50" charset="-128"/>
                          <a:ea typeface="ＭＳ Ｐゴシック" panose="020B0600070205080204" pitchFamily="50" charset="-128"/>
                        </a:rPr>
                        <a:t>日～９月５日</a:t>
                      </a:r>
                      <a:endParaRPr kumimoji="1" lang="en-US" altLang="ja-JP" sz="1050" spc="-80" baseline="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９月９日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27</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百貨店の食品売り場を、特措法第</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条９項に基づく施設の使用制限等の要請対象に追加</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&lt;</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緊急事態措置の概要（百貨店の地下食品売り場）＞</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・入場者の整理等を要請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東京パラリンピック開催</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「ワクチン接種が進む中における日常生活回復に向けた</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考え方」発表</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・飲食、イベント、人の移動、大学の部活動等において、</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ワクチン・検査パッケージの活用により、緊急事態措置</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区域等において制限を緩和</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中和抗体薬（ゼビュディ）特例承認</a:t>
                      </a: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「新型コロナウイルス感染症に関する今後の取組」発表</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・医療提供体制の充実・強化について</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・ワクチン接種体制について</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・子どもに対する感染対策等</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・日常生活の回復に向けて</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&lt;</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緊急事態から除外された地域の措置概要＞</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・飲食店への時短要請は段階的に行い、期間は１か月を</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目途</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・認証適用店は</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時まで、それ以外は</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時までを基本</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酒類提供は可だが、知事が適切に判断</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・イベントは、解除後１カ月は、人数上限</a:t>
                      </a:r>
                      <a:r>
                        <a:rPr kumimoji="1" lang="en-US" altLang="ja-JP" sz="1050" u="none" dirty="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人又は</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収容定員</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％以内（ただし</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10,000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人上限）のいずれか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大きい方等）、知事の判断により時短要請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年８月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８月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26</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1"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月１日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緊急事態措置適用の延長</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・飲食店、大規模商業施設等、イベントの要請は継続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・百貨店の地下食品売り場は、通常営業時の半数程度の</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入場整理等の徹底を要請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・府立学校において修学旅行は原則延期</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（９月１日出発分～）</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ホテル抗体カクテルセンター運用開始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緊急事態措置適用の延長</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・飲食店、大規模商業施設等、イベントの要請は継続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・府立学校において部活動は原則休止</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令和２年度一般会計補正予算（第６号）成立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自宅療養者に対して抗体カクテル療法往診開始（全国初）</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大阪府庁　新別館接種センターの運用開始（～</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大阪コロナ大規模医療・療養センター（第</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Ⅰ</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期）整備</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緊急事態措置解除、「大阪モデル」黄信号点灯</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・飲食店等</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・イベントは、収容率：大声なし</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％、大声あり</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人数上限：</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5000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人又は収容定員</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％以内（ただし</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20" baseline="0" dirty="0">
                          <a:solidFill>
                            <a:schemeClr val="tx1"/>
                          </a:solidFill>
                          <a:latin typeface="ＭＳ Ｐゴシック" panose="020B0600070205080204" pitchFamily="50" charset="-128"/>
                          <a:ea typeface="ＭＳ Ｐゴシック" panose="020B0600070205080204" pitchFamily="50" charset="-128"/>
                        </a:rPr>
                        <a:t>人上限）のいずれか大きい方、</a:t>
                      </a:r>
                      <a:r>
                        <a:rPr kumimoji="1" lang="en-US" altLang="ja-JP" sz="1050" spc="-20" baseline="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spc="-20" baseline="0" dirty="0">
                          <a:solidFill>
                            <a:schemeClr val="tx1"/>
                          </a:solidFill>
                          <a:latin typeface="ＭＳ Ｐゴシック" panose="020B0600070205080204" pitchFamily="50" charset="-128"/>
                          <a:ea typeface="ＭＳ Ｐゴシック" panose="020B0600070205080204" pitchFamily="50" charset="-128"/>
                        </a:rPr>
                        <a:t>時までの時短協力依頼</a:t>
                      </a:r>
                      <a:endParaRPr kumimoji="1" lang="en-US" altLang="ja-JP" sz="1050" spc="-20" baseline="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・大規模商業施設等への時短（</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時まで）協力依頼</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第五波（</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21</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16</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日）の取組等</a:t>
            </a:r>
          </a:p>
        </p:txBody>
      </p:sp>
      <p:graphicFrame>
        <p:nvGraphicFramePr>
          <p:cNvPr id="6" name="表 5"/>
          <p:cNvGraphicFramePr>
            <a:graphicFrameLocks noGrp="1"/>
          </p:cNvGraphicFramePr>
          <p:nvPr/>
        </p:nvGraphicFramePr>
        <p:xfrm>
          <a:off x="5776634" y="4487634"/>
          <a:ext cx="3276000" cy="1200600"/>
        </p:xfrm>
        <a:graphic>
          <a:graphicData uri="http://schemas.openxmlformats.org/drawingml/2006/table">
            <a:tbl>
              <a:tblPr firstRow="1" bandRow="1">
                <a:tableStyleId>{5940675A-B579-460E-94D1-54222C63F5DA}</a:tableStyleId>
              </a:tblPr>
              <a:tblGrid>
                <a:gridCol w="1764000">
                  <a:extLst>
                    <a:ext uri="{9D8B030D-6E8A-4147-A177-3AD203B41FA5}">
                      <a16:colId xmlns:a16="http://schemas.microsoft.com/office/drawing/2014/main" val="1564617303"/>
                    </a:ext>
                  </a:extLst>
                </a:gridCol>
                <a:gridCol w="1512000">
                  <a:extLst>
                    <a:ext uri="{9D8B030D-6E8A-4147-A177-3AD203B41FA5}">
                      <a16:colId xmlns:a16="http://schemas.microsoft.com/office/drawing/2014/main" val="3267648686"/>
                    </a:ext>
                  </a:extLst>
                </a:gridCol>
              </a:tblGrid>
              <a:tr h="205740">
                <a:tc>
                  <a:txBody>
                    <a:bodyPr/>
                    <a:lstStyle/>
                    <a:p>
                      <a:pPr algn="ctr"/>
                      <a:r>
                        <a:rPr kumimoji="1" lang="en-US" altLang="ja-JP" sz="1050" dirty="0">
                          <a:latin typeface="ＭＳ Ｐゴシック" panose="020B0600070205080204" pitchFamily="50" charset="-128"/>
                          <a:ea typeface="ＭＳ Ｐゴシック" panose="020B0600070205080204" pitchFamily="50" charset="-128"/>
                        </a:rPr>
                        <a:t>GS</a:t>
                      </a:r>
                      <a:r>
                        <a:rPr kumimoji="1" lang="ja-JP" altLang="en-US" sz="1050" dirty="0">
                          <a:latin typeface="ＭＳ Ｐゴシック" panose="020B0600070205080204" pitchFamily="50" charset="-128"/>
                          <a:ea typeface="ＭＳ Ｐゴシック" panose="020B0600070205080204" pitchFamily="50" charset="-128"/>
                        </a:rPr>
                        <a:t>認証店舗</a:t>
                      </a:r>
                    </a:p>
                  </a:txBody>
                  <a:tcPr marL="68580" marR="68580" marT="34290" marB="34290" anchor="ctr">
                    <a:solidFill>
                      <a:schemeClr val="accent1">
                        <a:lumMod val="40000"/>
                        <a:lumOff val="60000"/>
                      </a:schemeClr>
                    </a:solidFill>
                  </a:tcPr>
                </a:tc>
                <a:tc>
                  <a:txBody>
                    <a:bodyPr/>
                    <a:lstStyle/>
                    <a:p>
                      <a:pPr algn="ctr"/>
                      <a:r>
                        <a:rPr kumimoji="1" lang="ja-JP" altLang="en-US" sz="1050" dirty="0">
                          <a:latin typeface="ＭＳ Ｐゴシック" panose="020B0600070205080204" pitchFamily="50" charset="-128"/>
                          <a:ea typeface="ＭＳ Ｐゴシック" panose="020B0600070205080204" pitchFamily="50" charset="-128"/>
                        </a:rPr>
                        <a:t>その他の店舗</a:t>
                      </a: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1863743998"/>
                  </a:ext>
                </a:extLst>
              </a:tr>
              <a:tr h="972000">
                <a:tc>
                  <a:txBody>
                    <a:bodyPr/>
                    <a:lstStyle/>
                    <a:p>
                      <a:r>
                        <a:rPr kumimoji="1" lang="ja-JP" altLang="en-US" sz="1050" dirty="0">
                          <a:latin typeface="ＭＳ Ｐゴシック" panose="020B0600070205080204" pitchFamily="50" charset="-128"/>
                          <a:ea typeface="ＭＳ Ｐゴシック" panose="020B0600070205080204" pitchFamily="50" charset="-128"/>
                        </a:rPr>
                        <a:t>□時短：</a:t>
                      </a:r>
                      <a:r>
                        <a:rPr kumimoji="1" lang="en-US" altLang="ja-JP" sz="1050" dirty="0">
                          <a:latin typeface="ＭＳ Ｐゴシック" panose="020B0600070205080204" pitchFamily="50" charset="-128"/>
                          <a:ea typeface="ＭＳ Ｐゴシック" panose="020B0600070205080204" pitchFamily="50" charset="-128"/>
                        </a:rPr>
                        <a:t>21</a:t>
                      </a:r>
                      <a:r>
                        <a:rPr kumimoji="1" lang="ja-JP" altLang="en-US" sz="1050" dirty="0">
                          <a:latin typeface="ＭＳ Ｐゴシック" panose="020B0600070205080204" pitchFamily="50" charset="-128"/>
                          <a:ea typeface="ＭＳ Ｐゴシック" panose="020B0600070205080204" pitchFamily="50" charset="-128"/>
                        </a:rPr>
                        <a:t>時まで</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□酒類提供は</a:t>
                      </a:r>
                      <a:r>
                        <a:rPr kumimoji="1" lang="en-US" altLang="ja-JP" sz="1050" dirty="0">
                          <a:latin typeface="ＭＳ Ｐゴシック" panose="020B0600070205080204" pitchFamily="50" charset="-128"/>
                          <a:ea typeface="ＭＳ Ｐゴシック" panose="020B0600070205080204" pitchFamily="50" charset="-128"/>
                        </a:rPr>
                        <a:t>11</a:t>
                      </a:r>
                      <a:r>
                        <a:rPr kumimoji="1" lang="ja-JP" altLang="en-US" sz="1050" dirty="0">
                          <a:latin typeface="ＭＳ Ｐゴシック" panose="020B0600070205080204" pitchFamily="50" charset="-128"/>
                          <a:ea typeface="ＭＳ Ｐゴシック" panose="020B0600070205080204" pitchFamily="50" charset="-128"/>
                        </a:rPr>
                        <a:t>時～</a:t>
                      </a:r>
                      <a:r>
                        <a:rPr kumimoji="1" lang="en-US" altLang="ja-JP" sz="1050" dirty="0">
                          <a:latin typeface="ＭＳ Ｐゴシック" panose="020B0600070205080204" pitchFamily="50" charset="-128"/>
                          <a:ea typeface="ＭＳ Ｐゴシック" panose="020B0600070205080204" pitchFamily="50" charset="-128"/>
                        </a:rPr>
                        <a:t>20</a:t>
                      </a:r>
                      <a:r>
                        <a:rPr kumimoji="1" lang="ja-JP" altLang="en-US" sz="1050" dirty="0">
                          <a:latin typeface="ＭＳ Ｐゴシック" panose="020B0600070205080204" pitchFamily="50" charset="-128"/>
                          <a:ea typeface="ＭＳ Ｐゴシック" panose="020B0600070205080204" pitchFamily="50" charset="-128"/>
                        </a:rPr>
                        <a:t>時半</a:t>
                      </a:r>
                      <a:endParaRPr kumimoji="1" lang="en-US" altLang="ja-JP" sz="1050" dirty="0">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r>
                        <a:rPr kumimoji="1" lang="ja-JP" altLang="en-US" sz="1050" dirty="0">
                          <a:latin typeface="ＭＳ Ｐゴシック" panose="020B0600070205080204" pitchFamily="50" charset="-128"/>
                          <a:ea typeface="ＭＳ Ｐゴシック" panose="020B0600070205080204" pitchFamily="50" charset="-128"/>
                        </a:rPr>
                        <a:t>□時短：</a:t>
                      </a:r>
                      <a:r>
                        <a:rPr kumimoji="1" lang="en-US" altLang="ja-JP" sz="1050" dirty="0">
                          <a:latin typeface="ＭＳ Ｐゴシック" panose="020B0600070205080204" pitchFamily="50" charset="-128"/>
                          <a:ea typeface="ＭＳ Ｐゴシック" panose="020B0600070205080204" pitchFamily="50" charset="-128"/>
                        </a:rPr>
                        <a:t>20</a:t>
                      </a:r>
                      <a:r>
                        <a:rPr kumimoji="1" lang="ja-JP" altLang="en-US" sz="1050" dirty="0">
                          <a:latin typeface="ＭＳ Ｐゴシック" panose="020B0600070205080204" pitchFamily="50" charset="-128"/>
                          <a:ea typeface="ＭＳ Ｐゴシック" panose="020B0600070205080204" pitchFamily="50" charset="-128"/>
                        </a:rPr>
                        <a:t>時まで</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□酒類提供は自粛</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en-US" altLang="ja-JP" sz="1050" dirty="0">
                        <a:latin typeface="ＭＳ Ｐゴシック" panose="020B0600070205080204" pitchFamily="50" charset="-128"/>
                        <a:ea typeface="ＭＳ Ｐゴシック" panose="020B0600070205080204" pitchFamily="50" charset="-128"/>
                      </a:endParaRPr>
                    </a:p>
                    <a:p>
                      <a:endParaRPr kumimoji="1" lang="en-US" altLang="ja-JP" sz="1050" dirty="0">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1579807153"/>
                  </a:ext>
                </a:extLst>
              </a:tr>
            </a:tbl>
          </a:graphicData>
        </a:graphic>
      </p:graphicFrame>
      <p:sp>
        <p:nvSpPr>
          <p:cNvPr id="7" name="テキスト ボックス 6"/>
          <p:cNvSpPr txBox="1"/>
          <p:nvPr/>
        </p:nvSpPr>
        <p:spPr>
          <a:xfrm>
            <a:off x="6059869" y="5163942"/>
            <a:ext cx="2844000" cy="415498"/>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□同一グループ・同一テーブル原則４人以内</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□カラオケ利用自粛</a:t>
            </a:r>
          </a:p>
        </p:txBody>
      </p:sp>
      <p:sp>
        <p:nvSpPr>
          <p:cNvPr id="8" name="スライド番号プレースホルダー 3"/>
          <p:cNvSpPr txBox="1">
            <a:spLocks/>
          </p:cNvSpPr>
          <p:nvPr/>
        </p:nvSpPr>
        <p:spPr>
          <a:xfrm>
            <a:off x="7086600" y="638093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12729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2470973" y="2696737"/>
            <a:ext cx="4176000" cy="2628000"/>
            <a:chOff x="2985226" y="2985763"/>
            <a:chExt cx="3166281" cy="1692322"/>
          </a:xfrm>
        </p:grpSpPr>
        <p:sp>
          <p:nvSpPr>
            <p:cNvPr id="3" name="楕円 2"/>
            <p:cNvSpPr/>
            <p:nvPr/>
          </p:nvSpPr>
          <p:spPr>
            <a:xfrm>
              <a:off x="2985226" y="2985763"/>
              <a:ext cx="3166281" cy="169232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3301853" y="3152149"/>
              <a:ext cx="2533025" cy="1353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正方形/長方形 16"/>
          <p:cNvSpPr/>
          <p:nvPr/>
        </p:nvSpPr>
        <p:spPr>
          <a:xfrm>
            <a:off x="4700469" y="4207131"/>
            <a:ext cx="4363660" cy="25878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5"/>
          <p:cNvSpPr txBox="1"/>
          <p:nvPr/>
        </p:nvSpPr>
        <p:spPr>
          <a:xfrm>
            <a:off x="4700469" y="4557883"/>
            <a:ext cx="4363660" cy="223394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lnSpc>
                <a:spcPts val="2300"/>
              </a:lnSpc>
              <a:spcAft>
                <a:spcPts val="600"/>
              </a:spcAft>
              <a:buFont typeface="Wingdings" panose="05000000000000000000" pitchFamily="2" charset="2"/>
              <a:buChar char="n"/>
              <a:defRPr/>
            </a:pPr>
            <a:r>
              <a:rPr lang="ja-JP" altLang="en-US" sz="1600" b="1" dirty="0">
                <a:solidFill>
                  <a:prstClr val="black"/>
                </a:solidFill>
                <a:latin typeface="Meiryo UI" panose="020B0604030504040204" pitchFamily="50" charset="-128"/>
                <a:ea typeface="Meiryo UI" panose="020B0604030504040204" pitchFamily="50" charset="-128"/>
              </a:rPr>
              <a:t>学校での対策</a:t>
            </a:r>
            <a:r>
              <a:rPr lang="ja-JP" altLang="en-US" sz="1400" dirty="0">
                <a:solidFill>
                  <a:prstClr val="black"/>
                </a:solidFill>
                <a:latin typeface="Meiryo UI" panose="020B0604030504040204" pitchFamily="50" charset="-128"/>
                <a:ea typeface="Meiryo UI" panose="020B0604030504040204" pitchFamily="50" charset="-128"/>
              </a:rPr>
              <a:t>：感染拡大防止のため</a:t>
            </a:r>
            <a:r>
              <a:rPr lang="ja-JP" altLang="en-US" sz="1400" b="1" dirty="0">
                <a:solidFill>
                  <a:prstClr val="black"/>
                </a:solidFill>
                <a:latin typeface="Meiryo UI" panose="020B0604030504040204" pitchFamily="50" charset="-128"/>
                <a:ea typeface="Meiryo UI" panose="020B0604030504040204" pitchFamily="50" charset="-128"/>
              </a:rPr>
              <a:t>臨時休校</a:t>
            </a:r>
            <a:r>
              <a:rPr lang="ja-JP" altLang="en-US" sz="1400" dirty="0">
                <a:solidFill>
                  <a:prstClr val="black"/>
                </a:solidFill>
                <a:latin typeface="Meiryo UI" panose="020B0604030504040204" pitchFamily="50" charset="-128"/>
                <a:ea typeface="Meiryo UI" panose="020B0604030504040204" pitchFamily="50" charset="-128"/>
              </a:rPr>
              <a:t>を実施。１人１台端末を活用した</a:t>
            </a:r>
            <a:r>
              <a:rPr lang="ja-JP" altLang="en-US" sz="1400" b="1" dirty="0">
                <a:latin typeface="Meiryo UI" panose="020B0604030504040204" pitchFamily="50" charset="-128"/>
                <a:ea typeface="Meiryo UI" panose="020B0604030504040204" pitchFamily="50" charset="-128"/>
              </a:rPr>
              <a:t>オンライン学習</a:t>
            </a:r>
            <a:r>
              <a:rPr lang="ja-JP" altLang="en-US" sz="1400" dirty="0">
                <a:latin typeface="Meiryo UI" panose="020B0604030504040204" pitchFamily="50" charset="-128"/>
                <a:ea typeface="Meiryo UI" panose="020B0604030504040204" pitchFamily="50" charset="-128"/>
              </a:rPr>
              <a:t>を</a:t>
            </a:r>
            <a:r>
              <a:rPr lang="ja-JP" altLang="en-US" sz="1400" dirty="0">
                <a:solidFill>
                  <a:prstClr val="black"/>
                </a:solidFill>
                <a:latin typeface="Meiryo UI" panose="020B0604030504040204" pitchFamily="50" charset="-128"/>
                <a:ea typeface="Meiryo UI" panose="020B0604030504040204" pitchFamily="50" charset="-128"/>
              </a:rPr>
              <a:t>実施。あわせて、給食の無償化等により</a:t>
            </a:r>
            <a:r>
              <a:rPr lang="ja-JP" altLang="en-US" sz="1400" b="1" dirty="0">
                <a:solidFill>
                  <a:prstClr val="black"/>
                </a:solidFill>
                <a:latin typeface="Meiryo UI" panose="020B0604030504040204" pitchFamily="50" charset="-128"/>
                <a:ea typeface="Meiryo UI" panose="020B0604030504040204" pitchFamily="50" charset="-128"/>
              </a:rPr>
              <a:t>保護者負担を軽減。</a:t>
            </a:r>
            <a:endParaRPr lang="en-US" altLang="ja-JP" sz="1400" dirty="0">
              <a:solidFill>
                <a:prstClr val="black"/>
              </a:solidFill>
              <a:latin typeface="Meiryo UI" panose="020B0604030504040204" pitchFamily="50" charset="-128"/>
              <a:ea typeface="Meiryo UI" panose="020B0604030504040204" pitchFamily="50" charset="-128"/>
            </a:endParaRPr>
          </a:p>
          <a:p>
            <a:pPr marL="285750" indent="-285750">
              <a:lnSpc>
                <a:spcPts val="2300"/>
              </a:lnSpc>
              <a:spcAft>
                <a:spcPts val="600"/>
              </a:spcAft>
              <a:buFont typeface="Wingdings" panose="05000000000000000000" pitchFamily="2" charset="2"/>
              <a:buChar char="n"/>
              <a:defRPr/>
            </a:pPr>
            <a:r>
              <a:rPr lang="ja-JP" altLang="en-US" sz="1600" b="1" dirty="0">
                <a:solidFill>
                  <a:prstClr val="black"/>
                </a:solidFill>
                <a:latin typeface="Meiryo UI" panose="020B0604030504040204" pitchFamily="50" charset="-128"/>
                <a:ea typeface="Meiryo UI" panose="020B0604030504040204" pitchFamily="50" charset="-128"/>
              </a:rPr>
              <a:t>生活者支援</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給付金・支援金の支給</a:t>
            </a:r>
            <a:r>
              <a:rPr lang="ja-JP" altLang="en-US" sz="1400" dirty="0">
                <a:solidFill>
                  <a:prstClr val="black"/>
                </a:solidFill>
                <a:latin typeface="Meiryo UI" panose="020B0604030504040204" pitchFamily="50" charset="-128"/>
                <a:ea typeface="Meiryo UI" panose="020B0604030504040204" pitchFamily="50" charset="-128"/>
              </a:rPr>
              <a:t>や</a:t>
            </a:r>
            <a:r>
              <a:rPr lang="ja-JP" altLang="en-US" sz="1400" b="1" dirty="0">
                <a:solidFill>
                  <a:prstClr val="black"/>
                </a:solidFill>
                <a:latin typeface="Meiryo UI" panose="020B0604030504040204" pitchFamily="50" charset="-128"/>
                <a:ea typeface="Meiryo UI" panose="020B0604030504040204" pitchFamily="50" charset="-128"/>
              </a:rPr>
              <a:t>公共料金の減免</a:t>
            </a:r>
            <a:r>
              <a:rPr lang="ja-JP" altLang="en-US" sz="1400" dirty="0">
                <a:solidFill>
                  <a:prstClr val="black"/>
                </a:solidFill>
                <a:latin typeface="Meiryo UI" panose="020B0604030504040204" pitchFamily="50" charset="-128"/>
                <a:ea typeface="Meiryo UI" panose="020B0604030504040204" pitchFamily="50" charset="-128"/>
              </a:rPr>
              <a:t>により、子育て世帯や所得減少世帯を支援。コロナ禍により困難を抱える方々のために、</a:t>
            </a:r>
            <a:r>
              <a:rPr lang="ja-JP" altLang="en-US" sz="1400" b="1" dirty="0">
                <a:solidFill>
                  <a:prstClr val="black"/>
                </a:solidFill>
                <a:latin typeface="Meiryo UI" panose="020B0604030504040204" pitchFamily="50" charset="-128"/>
                <a:ea typeface="Meiryo UI" panose="020B0604030504040204" pitchFamily="50" charset="-128"/>
              </a:rPr>
              <a:t>各種相談体制を強化。</a:t>
            </a:r>
            <a:endParaRPr lang="en-US" altLang="ja-JP" sz="1600" b="1" dirty="0">
              <a:solidFill>
                <a:prstClr val="black"/>
              </a:solidFill>
              <a:latin typeface="Meiryo UI" panose="020B0604030504040204" pitchFamily="50" charset="-128"/>
              <a:ea typeface="Meiryo UI" panose="020B0604030504040204" pitchFamily="50" charset="-128"/>
            </a:endParaRPr>
          </a:p>
        </p:txBody>
      </p:sp>
      <p:sp>
        <p:nvSpPr>
          <p:cNvPr id="52" name="正方形/長方形 51"/>
          <p:cNvSpPr/>
          <p:nvPr/>
        </p:nvSpPr>
        <p:spPr>
          <a:xfrm>
            <a:off x="106823" y="4204002"/>
            <a:ext cx="4176047" cy="25878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611678" y="1593231"/>
            <a:ext cx="7768046" cy="17278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59449" y="174552"/>
            <a:ext cx="48130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Meiryo UI" panose="020B0604030504040204" pitchFamily="50" charset="-128"/>
                <a:ea typeface="Meiryo UI" panose="020B0604030504040204" pitchFamily="50" charset="-128"/>
              </a:rPr>
              <a:t>２　これまでの取組（全体像）</a:t>
            </a:r>
            <a:endPar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cxnSp>
        <p:nvCxnSpPr>
          <p:cNvPr id="24" name="直線コネクタ 23"/>
          <p:cNvCxnSpPr/>
          <p:nvPr/>
        </p:nvCxnSpPr>
        <p:spPr>
          <a:xfrm>
            <a:off x="204093" y="6573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角丸四角形 38"/>
          <p:cNvSpPr/>
          <p:nvPr/>
        </p:nvSpPr>
        <p:spPr>
          <a:xfrm>
            <a:off x="222179" y="3880509"/>
            <a:ext cx="3871519" cy="646986"/>
          </a:xfrm>
          <a:prstGeom prst="roundRect">
            <a:avLst/>
          </a:prstGeom>
          <a:solidFill>
            <a:schemeClr val="accent5"/>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bg1"/>
                </a:solidFill>
                <a:latin typeface="Meiryo UI" panose="020B0604030504040204" pitchFamily="50" charset="-128"/>
                <a:ea typeface="Meiryo UI" panose="020B0604030504040204" pitchFamily="50" charset="-128"/>
              </a:rPr>
              <a:t>経済対策</a:t>
            </a:r>
            <a:endParaRPr lang="en-US" altLang="ja-JP" sz="1600" b="1" dirty="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～大阪経済を支え、雇用を守る～</a:t>
            </a:r>
          </a:p>
        </p:txBody>
      </p:sp>
      <p:sp>
        <p:nvSpPr>
          <p:cNvPr id="21" name="テキスト ボックス 5"/>
          <p:cNvSpPr txBox="1"/>
          <p:nvPr/>
        </p:nvSpPr>
        <p:spPr>
          <a:xfrm>
            <a:off x="359449" y="735389"/>
            <a:ext cx="8472866" cy="3872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2300"/>
              </a:lnSpc>
              <a:spcBef>
                <a:spcPts val="0"/>
              </a:spcBef>
              <a:spcAft>
                <a:spcPts val="0"/>
              </a:spcAft>
              <a:buClrTx/>
              <a:buSzTx/>
              <a:buFontTx/>
              <a:buNone/>
              <a:tabLst/>
              <a:defRPr/>
            </a:pPr>
            <a:r>
              <a:rPr lang="ja-JP" altLang="en-US" sz="1600" b="1" dirty="0">
                <a:solidFill>
                  <a:prstClr val="black"/>
                </a:solidFill>
                <a:latin typeface="Meiryo UI" panose="020B0604030504040204" pitchFamily="50" charset="-128"/>
                <a:ea typeface="Meiryo UI" panose="020B0604030504040204" pitchFamily="50" charset="-128"/>
              </a:rPr>
              <a:t>府市が連携し、感染防止対策と社会経済活動の両立をはかり、府民の命とくらしを守る対策を実施。</a:t>
            </a:r>
            <a:endParaRPr lang="en-US" altLang="ja-JP" sz="1600" b="1" dirty="0">
              <a:solidFill>
                <a:prstClr val="black"/>
              </a:solidFill>
              <a:latin typeface="Meiryo UI" panose="020B0604030504040204" pitchFamily="50" charset="-128"/>
              <a:ea typeface="Meiryo UI" panose="020B0604030504040204" pitchFamily="50" charset="-128"/>
            </a:endParaRPr>
          </a:p>
        </p:txBody>
      </p:sp>
      <p:sp>
        <p:nvSpPr>
          <p:cNvPr id="32" name="テキスト ボックス 5"/>
          <p:cNvSpPr txBox="1"/>
          <p:nvPr/>
        </p:nvSpPr>
        <p:spPr>
          <a:xfrm>
            <a:off x="755086" y="1761312"/>
            <a:ext cx="7890765" cy="156709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lnSpc>
                <a:spcPts val="2300"/>
              </a:lnSpc>
              <a:buFont typeface="Wingdings" panose="05000000000000000000" pitchFamily="2" charset="2"/>
              <a:buChar char="n"/>
              <a:defRPr/>
            </a:pPr>
            <a:r>
              <a:rPr lang="ja-JP" altLang="en-US" sz="1400" b="1" dirty="0">
                <a:solidFill>
                  <a:prstClr val="black"/>
                </a:solidFill>
                <a:latin typeface="Meiryo UI" panose="020B0604030504040204" pitchFamily="50" charset="-128"/>
                <a:ea typeface="Meiryo UI" panose="020B0604030504040204" pitchFamily="50" charset="-128"/>
              </a:rPr>
              <a:t>府民とのリスクコミュニケーション</a:t>
            </a:r>
            <a:r>
              <a:rPr lang="ja-JP" altLang="en-US" sz="1400" dirty="0">
                <a:solidFill>
                  <a:prstClr val="black"/>
                </a:solidFill>
                <a:latin typeface="Meiryo UI" panose="020B0604030504040204" pitchFamily="50" charset="-128"/>
                <a:ea typeface="Meiryo UI" panose="020B0604030504040204" pitchFamily="50" charset="-128"/>
              </a:rPr>
              <a:t>を重視し、全国に先駆け、</a:t>
            </a:r>
            <a:r>
              <a:rPr lang="ja-JP" altLang="en-US" sz="1400" b="1" dirty="0">
                <a:solidFill>
                  <a:prstClr val="black"/>
                </a:solidFill>
                <a:latin typeface="Meiryo UI" panose="020B0604030504040204" pitchFamily="50" charset="-128"/>
                <a:ea typeface="Meiryo UI" panose="020B0604030504040204" pitchFamily="50" charset="-128"/>
              </a:rPr>
              <a:t>大阪モデルや医療非常事態宣言</a:t>
            </a:r>
            <a:r>
              <a:rPr lang="ja-JP" altLang="en-US" sz="1400" dirty="0">
                <a:solidFill>
                  <a:prstClr val="black"/>
                </a:solidFill>
                <a:latin typeface="Meiryo UI" panose="020B0604030504040204" pitchFamily="50" charset="-128"/>
                <a:ea typeface="Meiryo UI" panose="020B0604030504040204" pitchFamily="50" charset="-128"/>
              </a:rPr>
              <a:t>を導入。</a:t>
            </a:r>
            <a:endParaRPr lang="en-US" altLang="ja-JP" sz="1400" b="1" dirty="0">
              <a:solidFill>
                <a:prstClr val="black"/>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ts val="2300"/>
              </a:lnSpc>
              <a:spcBef>
                <a:spcPts val="0"/>
              </a:spcBef>
              <a:spcAft>
                <a:spcPts val="0"/>
              </a:spcAft>
              <a:buClrTx/>
              <a:buSzTx/>
              <a:buFont typeface="Wingdings" panose="05000000000000000000" pitchFamily="2" charset="2"/>
              <a:buChar char="n"/>
              <a:tabLst/>
              <a:defRPr/>
            </a:pPr>
            <a:r>
              <a:rPr lang="ja-JP" altLang="en-US" sz="1400" dirty="0">
                <a:solidFill>
                  <a:prstClr val="black"/>
                </a:solidFill>
                <a:latin typeface="Meiryo UI" panose="020B0604030504040204" pitchFamily="50" charset="-128"/>
                <a:ea typeface="Meiryo UI" panose="020B0604030504040204" pitchFamily="50" charset="-128"/>
              </a:rPr>
              <a:t>感染や重症化を予防するため、</a:t>
            </a:r>
            <a:r>
              <a:rPr lang="ja-JP" altLang="en-US" sz="1400" b="1" dirty="0">
                <a:solidFill>
                  <a:prstClr val="black"/>
                </a:solidFill>
                <a:latin typeface="Meiryo UI" panose="020B0604030504040204" pitchFamily="50" charset="-128"/>
                <a:ea typeface="Meiryo UI" panose="020B0604030504040204" pitchFamily="50" charset="-128"/>
              </a:rPr>
              <a:t>ワクチン接種を推進。</a:t>
            </a:r>
            <a:endParaRPr lang="en-US" altLang="ja-JP" sz="1400" b="1" dirty="0">
              <a:solidFill>
                <a:prstClr val="black"/>
              </a:solidFill>
              <a:latin typeface="Meiryo UI" panose="020B0604030504040204" pitchFamily="50" charset="-128"/>
              <a:ea typeface="Meiryo UI" panose="020B0604030504040204" pitchFamily="50" charset="-128"/>
            </a:endParaRPr>
          </a:p>
          <a:p>
            <a:pPr marL="285750" lvl="0" indent="-285750">
              <a:lnSpc>
                <a:spcPts val="2300"/>
              </a:lnSpc>
              <a:buFont typeface="Wingdings" panose="05000000000000000000" pitchFamily="2" charset="2"/>
              <a:buChar char="n"/>
              <a:defRPr/>
            </a:pPr>
            <a:r>
              <a:rPr lang="ja-JP" altLang="en-US" sz="1400" dirty="0">
                <a:solidFill>
                  <a:prstClr val="black"/>
                </a:solidFill>
                <a:latin typeface="Meiryo UI" panose="020B0604030504040204" pitchFamily="50" charset="-128"/>
                <a:ea typeface="Meiryo UI" panose="020B0604030504040204" pitchFamily="50" charset="-128"/>
              </a:rPr>
              <a:t>広域的な入院調整や患者情報の一元化など、</a:t>
            </a:r>
            <a:r>
              <a:rPr lang="ja-JP" altLang="en-US" sz="1400" b="1" dirty="0">
                <a:solidFill>
                  <a:prstClr val="black"/>
                </a:solidFill>
                <a:latin typeface="Meiryo UI" panose="020B0604030504040204" pitchFamily="50" charset="-128"/>
                <a:ea typeface="Meiryo UI" panose="020B0604030504040204" pitchFamily="50" charset="-128"/>
              </a:rPr>
              <a:t>府が司令塔となり対策を実施する体制</a:t>
            </a:r>
            <a:r>
              <a:rPr lang="ja-JP" altLang="en-US" sz="1400" dirty="0">
                <a:solidFill>
                  <a:prstClr val="black"/>
                </a:solidFill>
                <a:latin typeface="Meiryo UI" panose="020B0604030504040204" pitchFamily="50" charset="-128"/>
                <a:ea typeface="Meiryo UI" panose="020B0604030504040204" pitchFamily="50" charset="-128"/>
              </a:rPr>
              <a:t>を早期に確立。</a:t>
            </a:r>
            <a:endParaRPr lang="en-US" altLang="ja-JP" sz="1400" dirty="0">
              <a:solidFill>
                <a:prstClr val="black"/>
              </a:solidFill>
              <a:latin typeface="Meiryo UI" panose="020B0604030504040204" pitchFamily="50" charset="-128"/>
              <a:ea typeface="Meiryo UI" panose="020B0604030504040204" pitchFamily="50" charset="-128"/>
            </a:endParaRPr>
          </a:p>
          <a:p>
            <a:pPr marL="285750" lvl="0" indent="-285750">
              <a:lnSpc>
                <a:spcPts val="2300"/>
              </a:lnSpc>
              <a:buFont typeface="Wingdings" panose="05000000000000000000" pitchFamily="2" charset="2"/>
              <a:buChar char="n"/>
              <a:defRPr/>
            </a:pPr>
            <a:r>
              <a:rPr lang="ja-JP" altLang="en-US" sz="1400" b="1" dirty="0">
                <a:solidFill>
                  <a:prstClr val="black"/>
                </a:solidFill>
                <a:latin typeface="Meiryo UI" panose="020B0604030504040204" pitchFamily="50" charset="-128"/>
                <a:ea typeface="Meiryo UI" panose="020B0604030504040204" pitchFamily="50" charset="-128"/>
              </a:rPr>
              <a:t>相談窓口や検査体制、医療提供体制</a:t>
            </a:r>
            <a:r>
              <a:rPr lang="ja-JP" altLang="en-US" sz="1400" dirty="0">
                <a:solidFill>
                  <a:prstClr val="black"/>
                </a:solidFill>
                <a:latin typeface="Meiryo UI" panose="020B0604030504040204" pitchFamily="50" charset="-128"/>
                <a:ea typeface="Meiryo UI" panose="020B0604030504040204" pitchFamily="50" charset="-128"/>
              </a:rPr>
              <a:t>を着実に整備。</a:t>
            </a:r>
            <a:endParaRPr lang="en-US" altLang="ja-JP" sz="1400" dirty="0">
              <a:solidFill>
                <a:prstClr val="black"/>
              </a:solidFill>
              <a:latin typeface="Meiryo UI" panose="020B0604030504040204" pitchFamily="50" charset="-128"/>
              <a:ea typeface="Meiryo UI" panose="020B0604030504040204" pitchFamily="50" charset="-128"/>
            </a:endParaRPr>
          </a:p>
          <a:p>
            <a:pPr marL="285750" lvl="0" indent="-285750">
              <a:lnSpc>
                <a:spcPts val="2300"/>
              </a:lnSpc>
              <a:buFont typeface="Wingdings" panose="05000000000000000000" pitchFamily="2" charset="2"/>
              <a:buChar char="n"/>
              <a:defRPr/>
            </a:pPr>
            <a:r>
              <a:rPr lang="ja-JP" altLang="en-US" sz="1400" dirty="0">
                <a:solidFill>
                  <a:prstClr val="black"/>
                </a:solidFill>
                <a:latin typeface="Meiryo UI" panose="020B0604030504040204" pitchFamily="50" charset="-128"/>
                <a:ea typeface="Meiryo UI" panose="020B0604030504040204" pitchFamily="50" charset="-128"/>
              </a:rPr>
              <a:t>重症化リスクの高い高齢者を守るため、</a:t>
            </a:r>
            <a:r>
              <a:rPr lang="ja-JP" altLang="en-US" sz="1400" b="1" dirty="0">
                <a:solidFill>
                  <a:prstClr val="black"/>
                </a:solidFill>
                <a:latin typeface="Meiryo UI" panose="020B0604030504040204" pitchFamily="50" charset="-128"/>
                <a:ea typeface="Meiryo UI" panose="020B0604030504040204" pitchFamily="50" charset="-128"/>
              </a:rPr>
              <a:t>高齢者施設における対策</a:t>
            </a:r>
            <a:r>
              <a:rPr lang="ja-JP" altLang="en-US" sz="1400" dirty="0">
                <a:solidFill>
                  <a:prstClr val="black"/>
                </a:solidFill>
                <a:latin typeface="Meiryo UI" panose="020B0604030504040204" pitchFamily="50" charset="-128"/>
                <a:ea typeface="Meiryo UI" panose="020B0604030504040204" pitchFamily="50" charset="-128"/>
              </a:rPr>
              <a:t>を重点的に実施。</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48" name="テキスト ボックス 5"/>
          <p:cNvSpPr txBox="1"/>
          <p:nvPr/>
        </p:nvSpPr>
        <p:spPr>
          <a:xfrm>
            <a:off x="222179" y="4552858"/>
            <a:ext cx="4028346" cy="223394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lnSpc>
                <a:spcPts val="2300"/>
              </a:lnSpc>
              <a:spcAft>
                <a:spcPts val="600"/>
              </a:spcAft>
              <a:buFont typeface="Wingdings" panose="05000000000000000000" pitchFamily="2" charset="2"/>
              <a:buChar char="n"/>
              <a:defRPr/>
            </a:pPr>
            <a:r>
              <a:rPr lang="ja-JP" altLang="en-US" sz="1600" b="1" dirty="0">
                <a:solidFill>
                  <a:prstClr val="black"/>
                </a:solidFill>
                <a:latin typeface="Meiryo UI" panose="020B0604030504040204" pitchFamily="50" charset="-128"/>
                <a:ea typeface="Meiryo UI" panose="020B0604030504040204" pitchFamily="50" charset="-128"/>
              </a:rPr>
              <a:t>事業継続対策</a:t>
            </a:r>
            <a:r>
              <a:rPr lang="ja-JP" altLang="en-US" sz="1400" b="1"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休業・営業時間短縮要請等により影響を受けた事業者を府市連携で支援。特に、</a:t>
            </a:r>
            <a:r>
              <a:rPr lang="ja-JP" altLang="en-US" sz="1400" b="1" dirty="0">
                <a:solidFill>
                  <a:prstClr val="black"/>
                </a:solidFill>
                <a:latin typeface="Meiryo UI" panose="020B0604030504040204" pitchFamily="50" charset="-128"/>
                <a:ea typeface="Meiryo UI" panose="020B0604030504040204" pitchFamily="50" charset="-128"/>
              </a:rPr>
              <a:t>飲食・観光・宿泊</a:t>
            </a:r>
            <a:r>
              <a:rPr lang="ja-JP" altLang="en-US" sz="1400" dirty="0">
                <a:solidFill>
                  <a:prstClr val="black"/>
                </a:solidFill>
                <a:latin typeface="Meiryo UI" panose="020B0604030504040204" pitchFamily="50" charset="-128"/>
                <a:ea typeface="Meiryo UI" panose="020B0604030504040204" pitchFamily="50" charset="-128"/>
              </a:rPr>
              <a:t>等、大きなダメージを受けた分野を支援。</a:t>
            </a:r>
            <a:endParaRPr lang="en-US" altLang="ja-JP" sz="1400" dirty="0">
              <a:solidFill>
                <a:prstClr val="black"/>
              </a:solidFill>
              <a:latin typeface="Meiryo UI" panose="020B0604030504040204" pitchFamily="50" charset="-128"/>
              <a:ea typeface="Meiryo UI" panose="020B0604030504040204" pitchFamily="50" charset="-128"/>
            </a:endParaRPr>
          </a:p>
          <a:p>
            <a:pPr marL="285750" indent="-285750">
              <a:lnSpc>
                <a:spcPts val="2300"/>
              </a:lnSpc>
              <a:spcAft>
                <a:spcPts val="600"/>
              </a:spcAft>
              <a:buFont typeface="Wingdings" panose="05000000000000000000" pitchFamily="2" charset="2"/>
              <a:buChar char="n"/>
              <a:defRPr/>
            </a:pPr>
            <a:r>
              <a:rPr lang="ja-JP" altLang="en-US" sz="1600" b="1" dirty="0">
                <a:solidFill>
                  <a:prstClr val="black"/>
                </a:solidFill>
                <a:latin typeface="Meiryo UI" panose="020B0604030504040204" pitchFamily="50" charset="-128"/>
                <a:ea typeface="Meiryo UI" panose="020B0604030504040204" pitchFamily="50" charset="-128"/>
              </a:rPr>
              <a:t>雇用対策</a:t>
            </a:r>
            <a:r>
              <a:rPr lang="ja-JP" altLang="en-US" sz="1400" dirty="0">
                <a:solidFill>
                  <a:prstClr val="black"/>
                </a:solidFill>
                <a:latin typeface="Meiryo UI" panose="020B0604030504040204" pitchFamily="50" charset="-128"/>
                <a:ea typeface="Meiryo UI" panose="020B0604030504040204" pitchFamily="50" charset="-128"/>
              </a:rPr>
              <a:t>：求職者と企業のマッチングを支援するとともに、</a:t>
            </a:r>
            <a:r>
              <a:rPr lang="ja-JP" altLang="en-US" sz="1400" b="1" dirty="0">
                <a:solidFill>
                  <a:prstClr val="black"/>
                </a:solidFill>
                <a:latin typeface="Meiryo UI" panose="020B0604030504040204" pitchFamily="50" charset="-128"/>
                <a:ea typeface="Meiryo UI" panose="020B0604030504040204" pitchFamily="50" charset="-128"/>
              </a:rPr>
              <a:t>雇用主への支援金</a:t>
            </a:r>
            <a:r>
              <a:rPr lang="ja-JP" altLang="en-US" sz="1400" dirty="0">
                <a:solidFill>
                  <a:prstClr val="black"/>
                </a:solidFill>
                <a:latin typeface="Meiryo UI" panose="020B0604030504040204" pitchFamily="50" charset="-128"/>
                <a:ea typeface="Meiryo UI" panose="020B0604030504040204" pitchFamily="50" charset="-128"/>
              </a:rPr>
              <a:t>を支給。</a:t>
            </a:r>
            <a:r>
              <a:rPr lang="en-US" altLang="ja-JP" sz="1400" b="1" dirty="0">
                <a:solidFill>
                  <a:prstClr val="black"/>
                </a:solidFill>
                <a:latin typeface="Meiryo UI" panose="020B0604030504040204" pitchFamily="50" charset="-128"/>
                <a:ea typeface="Meiryo UI" panose="020B0604030504040204" pitchFamily="50" charset="-128"/>
              </a:rPr>
              <a:t>DX</a:t>
            </a:r>
            <a:r>
              <a:rPr lang="ja-JP" altLang="en-US" sz="1400" b="1" dirty="0">
                <a:solidFill>
                  <a:prstClr val="black"/>
                </a:solidFill>
                <a:latin typeface="Meiryo UI" panose="020B0604030504040204" pitchFamily="50" charset="-128"/>
                <a:ea typeface="Meiryo UI" panose="020B0604030504040204" pitchFamily="50" charset="-128"/>
              </a:rPr>
              <a:t>人材の育成</a:t>
            </a:r>
            <a:r>
              <a:rPr lang="ja-JP" altLang="en-US" sz="1400" dirty="0">
                <a:solidFill>
                  <a:prstClr val="black"/>
                </a:solidFill>
                <a:latin typeface="Meiryo UI" panose="020B0604030504040204" pitchFamily="50" charset="-128"/>
                <a:ea typeface="Meiryo UI" panose="020B0604030504040204" pitchFamily="50" charset="-128"/>
              </a:rPr>
              <a:t>等、求職者のスキルアップを支援。</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5" name="角丸四角形 14"/>
          <p:cNvSpPr/>
          <p:nvPr/>
        </p:nvSpPr>
        <p:spPr>
          <a:xfrm>
            <a:off x="4786609" y="3836087"/>
            <a:ext cx="4142579" cy="646986"/>
          </a:xfrm>
          <a:prstGeom prst="roundRect">
            <a:avLst/>
          </a:prstGeom>
          <a:solidFill>
            <a:schemeClr val="accent5"/>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bg1"/>
                </a:solidFill>
                <a:latin typeface="Meiryo UI" panose="020B0604030504040204" pitchFamily="50" charset="-128"/>
                <a:ea typeface="Meiryo UI" panose="020B0604030504040204" pitchFamily="50" charset="-128"/>
              </a:rPr>
              <a:t>くらし・セーフティネット</a:t>
            </a:r>
            <a:endParaRPr lang="en-US" altLang="ja-JP" sz="1600" b="1" dirty="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～子どもたちの学びと府民の暮らしを支える～</a:t>
            </a:r>
          </a:p>
        </p:txBody>
      </p:sp>
      <p:sp>
        <p:nvSpPr>
          <p:cNvPr id="18" name="角丸四角形 17"/>
          <p:cNvSpPr/>
          <p:nvPr/>
        </p:nvSpPr>
        <p:spPr>
          <a:xfrm>
            <a:off x="2186316" y="1164463"/>
            <a:ext cx="4618770" cy="646986"/>
          </a:xfrm>
          <a:prstGeom prst="roundRect">
            <a:avLst/>
          </a:prstGeom>
          <a:solidFill>
            <a:schemeClr val="accent5"/>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bg1"/>
                </a:solidFill>
                <a:latin typeface="Meiryo UI" panose="020B0604030504040204" pitchFamily="50" charset="-128"/>
                <a:ea typeface="Meiryo UI" panose="020B0604030504040204" pitchFamily="50" charset="-128"/>
              </a:rPr>
              <a:t>感染症への対策</a:t>
            </a:r>
            <a:endParaRPr lang="en-US" altLang="ja-JP" sz="1600" b="1" dirty="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～感染拡大を抑制するとともに、府民の命を守る～</a:t>
            </a:r>
          </a:p>
        </p:txBody>
      </p:sp>
      <p:sp>
        <p:nvSpPr>
          <p:cNvPr id="1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45175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388389698"/>
              </p:ext>
            </p:extLst>
          </p:nvPr>
        </p:nvGraphicFramePr>
        <p:xfrm>
          <a:off x="36000" y="422894"/>
          <a:ext cx="9072000" cy="6318909"/>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332129">
                <a:tc gridSpan="2">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国の取組、海外の状況等</a:t>
                      </a: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府の取組等</a:t>
                      </a: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404752">
                <a:tc>
                  <a:txBody>
                    <a:bodyPr/>
                    <a:lstStyle/>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月８日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26</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月１日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新型コロナウイルス感染症対策分科会が、「新たなレベル分類の考え方」を提言</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「次の感染拡大に向けた安心確保のための取組の全体像」決定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・今後、感染力が２倍になった場合にも対応できるよう、</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医療提供体制の強化、ワクチン接種の促進、治療薬の</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確保を進める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・新たなレベル分類に基づく、緊急事態宣言及び　</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まん延防止等重点措置の実施・終了の考え方を記載</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・大規模イベントについて感染防止安全計画を導入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計画を策定した場合、上限人数は収容定員までかつ</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収容率１００％可など</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ワクチン・検査パッケージ制度要綱策定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WHO</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がオミクロン株を懸念すべき変異株（</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VOC</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）に指定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国立感染症研究所がオミクロン株を</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VOC</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に指定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外国人の新規入国を停止</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国内で初めてのオミクロン株患者確認</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空港検疫</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a:t>
                      </a: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第一期追加接種（３回目）開始</a:t>
                      </a: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spc="0" baseline="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spc="0" baseline="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050" spc="0" baseline="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spc="0" baseline="0" dirty="0">
                          <a:solidFill>
                            <a:schemeClr val="tx1"/>
                          </a:solidFill>
                          <a:latin typeface="ＭＳ Ｐゴシック" panose="020B0600070205080204" pitchFamily="50" charset="-128"/>
                          <a:ea typeface="ＭＳ Ｐゴシック" panose="020B0600070205080204" pitchFamily="50" charset="-128"/>
                        </a:rPr>
                        <a:t>月５日</a:t>
                      </a:r>
                      <a:endParaRPr kumimoji="1" lang="en-US" altLang="ja-JP" sz="1050" spc="0" baseline="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spc="0" baseline="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050" spc="0" baseline="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spc="0" baseline="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spc="0" baseline="0" dirty="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spc="0" baseline="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spc="0" baseline="0" dirty="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月２日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月５日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月１日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若年層を対象にしたワクチン接種促進キャンペーンの実施</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令和２年度一般会計補正予算（第７号）成立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大阪府・大同生命接種センターの運用開始（～</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「大阪モデル」緑信号点灯</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・飲食店等への営業時間短縮要請を解除、同一テーブル</a:t>
                      </a: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４人以内（</a:t>
                      </a:r>
                      <a:r>
                        <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GS</a:t>
                      </a: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認証店舗）または同一グループ・同一テー</a:t>
                      </a: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ブル４人以内（</a:t>
                      </a:r>
                      <a:r>
                        <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GS</a:t>
                      </a: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非認証店舗）を要請、カラオケ利用は</a:t>
                      </a: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感染対策を徹底</a:t>
                      </a: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・イベントの制限は継続（時短要請は解除）</a:t>
                      </a: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・大規模商業施設等への時短協力依頼を解除</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20" baseline="0" dirty="0">
                          <a:solidFill>
                            <a:schemeClr val="tx1"/>
                          </a:solidFill>
                          <a:latin typeface="ＭＳ Ｐゴシック" panose="020B0600070205080204" pitchFamily="50" charset="-128"/>
                          <a:ea typeface="ＭＳ Ｐゴシック" panose="020B0600070205080204" pitchFamily="50" charset="-128"/>
                        </a:rPr>
                        <a:t>・会食４ルールに留意（同一テーブル４人以内、２時間程度</a:t>
                      </a:r>
                      <a:endParaRPr kumimoji="1" lang="en-US" altLang="ja-JP" sz="1050" spc="-2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spc="-2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20" baseline="0" dirty="0">
                          <a:solidFill>
                            <a:schemeClr val="tx1"/>
                          </a:solidFill>
                          <a:latin typeface="ＭＳ Ｐゴシック" panose="020B0600070205080204" pitchFamily="50" charset="-128"/>
                          <a:ea typeface="ＭＳ Ｐゴシック" panose="020B0600070205080204" pitchFamily="50" charset="-128"/>
                        </a:rPr>
                        <a:t>以内での飲食、</a:t>
                      </a:r>
                      <a:r>
                        <a:rPr kumimoji="1" lang="en-US" altLang="ja-JP" sz="1050" spc="-20" baseline="0" dirty="0">
                          <a:solidFill>
                            <a:schemeClr val="tx1"/>
                          </a:solidFill>
                          <a:latin typeface="ＭＳ Ｐゴシック" panose="020B0600070205080204" pitchFamily="50" charset="-128"/>
                          <a:ea typeface="ＭＳ Ｐゴシック" panose="020B0600070205080204" pitchFamily="50" charset="-128"/>
                        </a:rPr>
                        <a:t>GS</a:t>
                      </a:r>
                      <a:r>
                        <a:rPr kumimoji="1" lang="ja-JP" altLang="en-US" sz="1050" spc="-20" baseline="0" dirty="0">
                          <a:solidFill>
                            <a:schemeClr val="tx1"/>
                          </a:solidFill>
                          <a:latin typeface="ＭＳ Ｐゴシック" panose="020B0600070205080204" pitchFamily="50" charset="-128"/>
                          <a:ea typeface="ＭＳ Ｐゴシック" panose="020B0600070205080204" pitchFamily="50" charset="-128"/>
                        </a:rPr>
                        <a:t>認証店舗を推奨、マスク会食の徹底）</a:t>
                      </a:r>
                      <a:endParaRPr kumimoji="1" lang="en-US" altLang="ja-JP" sz="1050" spc="-2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ミナミで、飲食店におけるワクチン・検査パッケージに</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関する技術実証実施</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診療型宿泊療養施設の開設</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大阪コロナ大規模医療・療養センター（第</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Ⅱ</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期）整備</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イベントの開催制限を緩和　＜緊急事態措置解除後１か月経過＞</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10,000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人上限の要件を削除</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路線バス・タクシーの感染症対策への補助金受付開始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自宅待機者等２４時間緊急サポートセンター（自宅待機</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SOS</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）運用開始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中小法人・個人事業者等に対する一時支援金の受付開始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大阪いらっしゃいキャンペーン開始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イベントの開催制限を緩和</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・感染防止安全計画策定→人数上限は収容定員まで、</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収容率</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第五波（</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21</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16</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日）の取組等</a:t>
            </a:r>
          </a:p>
        </p:txBody>
      </p:sp>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22564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318197" y="2193980"/>
            <a:ext cx="2414789" cy="386392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3" y="2375762"/>
            <a:ext cx="9102117" cy="3706689"/>
          </a:xfrm>
          <a:prstGeom prst="rect">
            <a:avLst/>
          </a:prstGeom>
        </p:spPr>
      </p:pic>
      <p:sp>
        <p:nvSpPr>
          <p:cNvPr id="9" name="正方形/長方形 8">
            <a:extLst>
              <a:ext uri="{FF2B5EF4-FFF2-40B4-BE49-F238E27FC236}">
                <a16:creationId xmlns:a16="http://schemas.microsoft.com/office/drawing/2014/main" id="{1CD21CD2-F242-44D4-8E61-62B96980AB33}"/>
              </a:ext>
            </a:extLst>
          </p:cNvPr>
          <p:cNvSpPr/>
          <p:nvPr/>
        </p:nvSpPr>
        <p:spPr>
          <a:xfrm>
            <a:off x="6653" y="396000"/>
            <a:ext cx="9144000" cy="90416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◆デルタ株よりも感染力が高いとされるオミクロン株の影響により、これまでにない速度で感染が急拡大。濃厚接触者も</a:t>
            </a:r>
            <a:endParaRPr kumimoji="0" lang="en-US" altLang="ja-JP" sz="13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大規模に発生し、社会機能維持に大きな影響を及ぼした。</a:t>
            </a:r>
            <a:endParaRPr kumimoji="0" lang="en-US" altLang="ja-JP" sz="13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◆感染規模が大きい中で、重症化リスクの高い高齢者の命を守るため、高齢者施設をはじめとした対策を強化。</a:t>
            </a:r>
            <a:endParaRPr kumimoji="0" lang="en-US" altLang="ja-JP" sz="13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6" name="正方形/長方形 25"/>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第六波（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17</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24</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日）の状況</a:t>
            </a:r>
          </a:p>
        </p:txBody>
      </p:sp>
      <p:cxnSp>
        <p:nvCxnSpPr>
          <p:cNvPr id="10" name="直線矢印コネクタ 9"/>
          <p:cNvCxnSpPr/>
          <p:nvPr/>
        </p:nvCxnSpPr>
        <p:spPr>
          <a:xfrm>
            <a:off x="2324984" y="5831396"/>
            <a:ext cx="2414800" cy="0"/>
          </a:xfrm>
          <a:prstGeom prst="straightConnector1">
            <a:avLst/>
          </a:prstGeom>
          <a:ln w="44450">
            <a:headEnd type="triangle"/>
            <a:tailEnd type="triangle"/>
          </a:ln>
        </p:spPr>
        <p:style>
          <a:lnRef idx="1">
            <a:schemeClr val="dk1"/>
          </a:lnRef>
          <a:fillRef idx="0">
            <a:schemeClr val="dk1"/>
          </a:fillRef>
          <a:effectRef idx="0">
            <a:schemeClr val="dk1"/>
          </a:effectRef>
          <a:fontRef idx="minor">
            <a:schemeClr val="tx1"/>
          </a:fontRef>
        </p:style>
      </p:cxnSp>
      <p:sp>
        <p:nvSpPr>
          <p:cNvPr id="11" name="正方形/長方形 10"/>
          <p:cNvSpPr/>
          <p:nvPr/>
        </p:nvSpPr>
        <p:spPr>
          <a:xfrm>
            <a:off x="2657457" y="5722390"/>
            <a:ext cx="1714531" cy="248224"/>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1/27</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10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まん延防止等重点措置</a:t>
            </a:r>
            <a:endParaRPr kumimoji="1" lang="ja-JP" altLang="en-US" sz="1200" b="1" i="0" u="none" strike="noStrike" kern="1200" cap="none" spc="-10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334968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955548615"/>
              </p:ext>
            </p:extLst>
          </p:nvPr>
        </p:nvGraphicFramePr>
        <p:xfrm>
          <a:off x="49447" y="421739"/>
          <a:ext cx="9036000" cy="6394035"/>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276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528000">
                  <a:extLst>
                    <a:ext uri="{9D8B030D-6E8A-4147-A177-3AD203B41FA5}">
                      <a16:colId xmlns:a16="http://schemas.microsoft.com/office/drawing/2014/main" val="3007490850"/>
                    </a:ext>
                  </a:extLst>
                </a:gridCol>
              </a:tblGrid>
              <a:tr h="254855">
                <a:tc gridSpan="2">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国の取組、海外の状況等</a:t>
                      </a: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府の取組等</a:t>
                      </a: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526280">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年１月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経口抗ウイルス薬（ラゲブリオ）特例承認</a:t>
                      </a: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感染急拡大等を踏まえ、ワクチン・検査パッケージ制度を原則として当面適用しない方針を決定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＜まん延防止等重点措置の概要＞</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・飲食店は、措置区域において、認証店以外は時短</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時まで）とともに、酒類提供しないよう要請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認証店は時短（</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時を基本）を要請、同一グループの</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同一テーブルでの５人以上の会食を避けるよう要請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・イベントは、感染防止安全計画を策定した場合、</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人数上限</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20,000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人かつ収容率の上限</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％等</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16</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23</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年１月６日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１月８日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b="1"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1"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１月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27</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10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１月</a:t>
                      </a:r>
                      <a:r>
                        <a:rPr kumimoji="1" lang="en-US" altLang="ja-JP" sz="1050" b="0" i="0" u="none" strike="noStrike" kern="1200" cap="none" spc="-10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27</a:t>
                      </a:r>
                      <a:r>
                        <a:rPr kumimoji="1" lang="ja-JP" altLang="en-US" sz="1050" b="0" i="0" u="none" strike="noStrike" kern="1200" cap="none" spc="-10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日～５月</a:t>
                      </a:r>
                      <a:r>
                        <a:rPr kumimoji="1" lang="en-US" altLang="ja-JP" sz="1050" b="0" i="0" u="none" strike="noStrike" kern="1200" cap="none" spc="-10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1050" b="0" i="0" u="none" strike="noStrike" kern="1200" cap="none" spc="-10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日</a:t>
                      </a:r>
                      <a:endParaRPr kumimoji="1" lang="en-US" altLang="ja-JP" sz="1050" b="0" i="0" u="none" strike="noStrike" kern="1200" cap="none" spc="-10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府内で初めてオミクロン株陽性者を確認</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令和３年度一般会計補正予算（第８号、第９号）成立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無料検査開始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「大阪モデル」見張り番指標により感染拡大の兆候を探知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「大阪モデル」黄信号点灯</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1050" b="1"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大阪府１・２回目接種センターの運用開始（５月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日「大阪府ホテルプリムローズ大阪接種センター」に名称変更）</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spc="-4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spc="-40" baseline="0" dirty="0">
                          <a:solidFill>
                            <a:schemeClr val="tx1"/>
                          </a:solidFill>
                          <a:latin typeface="ＭＳ Ｐゴシック" panose="020B0600070205080204" pitchFamily="50" charset="-128"/>
                          <a:ea typeface="ＭＳ Ｐゴシック" panose="020B0600070205080204" pitchFamily="50" charset="-128"/>
                        </a:rPr>
                        <a:t>「大阪いらっしゃいキャンペーン</a:t>
                      </a:r>
                      <a:r>
                        <a:rPr kumimoji="1" lang="en-US" altLang="ja-JP" sz="1050" spc="-40" baseline="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050" spc="-40" baseline="0" dirty="0">
                          <a:solidFill>
                            <a:schemeClr val="tx1"/>
                          </a:solidFill>
                          <a:latin typeface="ＭＳ Ｐゴシック" panose="020B0600070205080204" pitchFamily="50" charset="-128"/>
                          <a:ea typeface="ＭＳ Ｐゴシック" panose="020B0600070205080204" pitchFamily="50" charset="-128"/>
                        </a:rPr>
                        <a:t>」の新規予約の受付停止</a:t>
                      </a:r>
                      <a:endParaRPr kumimoji="1" lang="en-US" altLang="ja-JP" sz="1050" spc="-40" baseline="0" dirty="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「大阪モデル」赤信号点灯</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b="1"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大阪府庁　新別館南館接種センター、北館接種センター運用開始（～７月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まん延防止等重点措置適用（措置区域：府全域）</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・飲食店等</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・イベント</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感染防止安全計画を策定→人数上限</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20,000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人まで</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（対象者全員検査により収容定員まで追加可）、</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収容率</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90" baseline="0" dirty="0">
                          <a:solidFill>
                            <a:schemeClr val="tx1"/>
                          </a:solidFill>
                          <a:latin typeface="ＭＳ Ｐゴシック" panose="020B0600070205080204" pitchFamily="50" charset="-128"/>
                          <a:ea typeface="ＭＳ Ｐゴシック" panose="020B0600070205080204" pitchFamily="50" charset="-128"/>
                        </a:rPr>
                        <a:t>・混雑した場所等への外出自粛、会食４ルールに留意等を要請</a:t>
                      </a:r>
                      <a:endParaRPr kumimoji="1" lang="en-US" altLang="ja-JP" sz="1050" spc="-9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2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高齢者施設等の施設内療養経費の国制度への上乗せ支援</a:t>
                      </a:r>
                      <a:endParaRPr kumimoji="1" lang="en-US" altLang="ja-JP" sz="1050" b="0" i="0" u="none" strike="noStrike" kern="1200" cap="none" spc="-2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68580" marR="68580" marT="34290" marB="34290"/>
                </a:tc>
                <a:extLst>
                  <a:ext uri="{0D108BD9-81ED-4DB2-BD59-A6C34878D82A}">
                    <a16:rowId xmlns:a16="http://schemas.microsoft.com/office/drawing/2014/main" val="2766971929"/>
                  </a:ext>
                </a:extLst>
              </a:tr>
            </a:tbl>
          </a:graphicData>
        </a:graphic>
      </p:graphicFrame>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第六波（</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17</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24</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日）の取組等</a:t>
            </a:r>
          </a:p>
        </p:txBody>
      </p:sp>
      <p:graphicFrame>
        <p:nvGraphicFramePr>
          <p:cNvPr id="9" name="表 8"/>
          <p:cNvGraphicFramePr>
            <a:graphicFrameLocks noGrp="1"/>
          </p:cNvGraphicFramePr>
          <p:nvPr/>
        </p:nvGraphicFramePr>
        <p:xfrm>
          <a:off x="5666030" y="3919314"/>
          <a:ext cx="3384000" cy="1813560"/>
        </p:xfrm>
        <a:graphic>
          <a:graphicData uri="http://schemas.openxmlformats.org/drawingml/2006/table">
            <a:tbl>
              <a:tblPr firstRow="1" bandRow="1">
                <a:tableStyleId>{5940675A-B579-460E-94D1-54222C63F5DA}</a:tableStyleId>
              </a:tblPr>
              <a:tblGrid>
                <a:gridCol w="2088000">
                  <a:extLst>
                    <a:ext uri="{9D8B030D-6E8A-4147-A177-3AD203B41FA5}">
                      <a16:colId xmlns:a16="http://schemas.microsoft.com/office/drawing/2014/main" val="1163101906"/>
                    </a:ext>
                  </a:extLst>
                </a:gridCol>
                <a:gridCol w="1296000">
                  <a:extLst>
                    <a:ext uri="{9D8B030D-6E8A-4147-A177-3AD203B41FA5}">
                      <a16:colId xmlns:a16="http://schemas.microsoft.com/office/drawing/2014/main" val="2505314924"/>
                    </a:ext>
                  </a:extLst>
                </a:gridCol>
              </a:tblGrid>
              <a:tr h="20574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GS</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認証店舗</a:t>
                      </a:r>
                    </a:p>
                  </a:txBody>
                  <a:tcPr marL="68580" marR="68580" marT="34290" marB="34290" anchor="ctr">
                    <a:solidFill>
                      <a:schemeClr val="accent1">
                        <a:lumMod val="40000"/>
                        <a:lumOff val="6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その他の店舗</a:t>
                      </a: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1659756522"/>
                  </a:ext>
                </a:extLst>
              </a:tr>
              <a:tr h="114633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lnSpc>
                          <a:spcPts val="1200"/>
                        </a:lnSpc>
                        <a:buFont typeface="Wingdings" panose="05000000000000000000" pitchFamily="2" charset="2"/>
                        <a:buNone/>
                      </a:pPr>
                      <a:r>
                        <a:rPr kumimoji="1" lang="ja-JP" altLang="en-US" sz="1050" spc="-100" baseline="0" dirty="0">
                          <a:latin typeface="ＭＳ Ｐゴシック" panose="020B0600070205080204" pitchFamily="50" charset="-128"/>
                          <a:ea typeface="ＭＳ Ｐゴシック" panose="020B0600070205080204" pitchFamily="50" charset="-128"/>
                        </a:rPr>
                        <a:t>以下の①又は②のいずれかとすること</a:t>
                      </a:r>
                      <a:endParaRPr kumimoji="1" lang="en-US" altLang="ja-JP" sz="1050" spc="-100" baseline="0" dirty="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endParaRPr kumimoji="1" lang="en-US" altLang="ja-JP" sz="1050" dirty="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endParaRPr kumimoji="1" lang="en-US" altLang="ja-JP" sz="1050" dirty="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endParaRPr kumimoji="1" lang="en-US" altLang="ja-JP" sz="1050" dirty="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endParaRPr kumimoji="1" lang="en-US" altLang="ja-JP" sz="1050" dirty="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endParaRPr kumimoji="1" lang="en-US" altLang="ja-JP" sz="1050" u="sng" spc="-100" baseline="0" dirty="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r>
                        <a:rPr kumimoji="1" lang="ja-JP" altLang="en-US" sz="1050" u="none" dirty="0">
                          <a:latin typeface="ＭＳ Ｐゴシック" panose="020B0600070205080204" pitchFamily="50" charset="-128"/>
                          <a:ea typeface="ＭＳ Ｐゴシック" panose="020B0600070205080204" pitchFamily="50" charset="-128"/>
                        </a:rPr>
                        <a:t>□同一テーブル４人以内</a:t>
                      </a:r>
                      <a:endParaRPr kumimoji="1" lang="en-US" altLang="ja-JP" sz="1050" u="none" dirty="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r>
                        <a:rPr kumimoji="1" lang="ja-JP" altLang="en-US" sz="1050" u="none" dirty="0">
                          <a:latin typeface="ＭＳ Ｐゴシック" panose="020B0600070205080204" pitchFamily="50" charset="-128"/>
                          <a:ea typeface="ＭＳ Ｐゴシック" panose="020B0600070205080204" pitchFamily="50" charset="-128"/>
                        </a:rPr>
                        <a:t>　</a:t>
                      </a:r>
                      <a:r>
                        <a:rPr kumimoji="1" lang="ja-JP" altLang="en-US" sz="1050" u="none" baseline="0" dirty="0">
                          <a:latin typeface="ＭＳ Ｐゴシック" panose="020B0600070205080204" pitchFamily="50" charset="-128"/>
                          <a:ea typeface="ＭＳ Ｐゴシック" panose="020B0600070205080204" pitchFamily="50" charset="-128"/>
                        </a:rPr>
                        <a:t> </a:t>
                      </a:r>
                      <a:r>
                        <a:rPr kumimoji="1" lang="ja-JP" altLang="en-US" sz="1050" u="none" dirty="0">
                          <a:latin typeface="ＭＳ Ｐゴシック" panose="020B0600070205080204" pitchFamily="50" charset="-128"/>
                          <a:ea typeface="ＭＳ Ｐゴシック" panose="020B0600070205080204" pitchFamily="50" charset="-128"/>
                        </a:rPr>
                        <a:t>ただし、対象者全員検査で陰性</a:t>
                      </a:r>
                      <a:endParaRPr kumimoji="1" lang="en-US" altLang="ja-JP" sz="1050" u="none" dirty="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r>
                        <a:rPr kumimoji="1" lang="en-US" altLang="ja-JP" sz="1050" u="none" dirty="0">
                          <a:latin typeface="ＭＳ Ｐゴシック" panose="020B0600070205080204" pitchFamily="50" charset="-128"/>
                          <a:ea typeface="ＭＳ Ｐゴシック" panose="020B0600070205080204" pitchFamily="50" charset="-128"/>
                        </a:rPr>
                        <a:t>   </a:t>
                      </a:r>
                      <a:r>
                        <a:rPr kumimoji="1" lang="ja-JP" altLang="en-US" sz="1050" u="none" dirty="0">
                          <a:latin typeface="ＭＳ Ｐゴシック" panose="020B0600070205080204" pitchFamily="50" charset="-128"/>
                          <a:ea typeface="ＭＳ Ｐゴシック" panose="020B0600070205080204" pitchFamily="50" charset="-128"/>
                        </a:rPr>
                        <a:t>を確認した場合は同一テーブル</a:t>
                      </a:r>
                      <a:endParaRPr kumimoji="1" lang="en-US" altLang="ja-JP" sz="1050" u="none" dirty="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r>
                        <a:rPr kumimoji="1" lang="en-US" altLang="ja-JP" sz="1050" u="none" dirty="0">
                          <a:latin typeface="ＭＳ Ｐゴシック" panose="020B0600070205080204" pitchFamily="50" charset="-128"/>
                          <a:ea typeface="ＭＳ Ｐゴシック" panose="020B0600070205080204" pitchFamily="50" charset="-128"/>
                        </a:rPr>
                        <a:t>   </a:t>
                      </a:r>
                      <a:r>
                        <a:rPr kumimoji="1" lang="ja-JP" altLang="en-US" sz="1050" u="none" dirty="0">
                          <a:latin typeface="ＭＳ Ｐゴシック" panose="020B0600070205080204" pitchFamily="50" charset="-128"/>
                          <a:ea typeface="ＭＳ Ｐゴシック" panose="020B0600070205080204" pitchFamily="50" charset="-128"/>
                        </a:rPr>
                        <a:t>５人以上の案内も可</a:t>
                      </a:r>
                      <a:endParaRPr kumimoji="1" lang="en-US" altLang="ja-JP" sz="1050" b="1" u="none" dirty="0">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lnSpc>
                          <a:spcPts val="1200"/>
                        </a:lnSpc>
                        <a:buFont typeface="Wingdings" panose="05000000000000000000" pitchFamily="2" charset="2"/>
                        <a:buNone/>
                      </a:pPr>
                      <a:endParaRPr kumimoji="1" lang="en-US" altLang="ja-JP" sz="1050" u="sng" dirty="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endParaRPr kumimoji="1" lang="en-US" altLang="ja-JP" sz="1050" u="sng" dirty="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endParaRPr kumimoji="1" lang="en-US" altLang="ja-JP" sz="1050" u="sng" dirty="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endParaRPr kumimoji="1" lang="en-US" altLang="ja-JP" sz="1050" u="sng" dirty="0">
                        <a:latin typeface="ＭＳ Ｐゴシック" panose="020B0600070205080204" pitchFamily="50" charset="-128"/>
                        <a:ea typeface="ＭＳ Ｐゴシック" panose="020B0600070205080204" pitchFamily="50" charset="-128"/>
                      </a:endParaRPr>
                    </a:p>
                    <a:p>
                      <a:pPr marL="171450" indent="-171450">
                        <a:lnSpc>
                          <a:spcPts val="1200"/>
                        </a:lnSpc>
                        <a:buFont typeface="Wingdings" panose="05000000000000000000" pitchFamily="2" charset="2"/>
                        <a:buChar char="p"/>
                      </a:pPr>
                      <a:endParaRPr kumimoji="1" lang="en-US" altLang="ja-JP" sz="1050" u="none" dirty="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r>
                        <a:rPr kumimoji="1" lang="ja-JP" altLang="en-US" sz="1050" u="none" dirty="0">
                          <a:latin typeface="ＭＳ Ｐゴシック" panose="020B0600070205080204" pitchFamily="50" charset="-128"/>
                          <a:ea typeface="ＭＳ Ｐゴシック" panose="020B0600070205080204" pitchFamily="50" charset="-128"/>
                        </a:rPr>
                        <a:t>□同一グループ・</a:t>
                      </a:r>
                      <a:endParaRPr kumimoji="1" lang="en-US" altLang="ja-JP" sz="1050" u="none" dirty="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r>
                        <a:rPr kumimoji="1" lang="ja-JP" altLang="en-US" sz="1050" u="none" dirty="0">
                          <a:latin typeface="ＭＳ Ｐゴシック" panose="020B0600070205080204" pitchFamily="50" charset="-128"/>
                          <a:ea typeface="ＭＳ Ｐゴシック" panose="020B0600070205080204" pitchFamily="50" charset="-128"/>
                        </a:rPr>
                        <a:t>　</a:t>
                      </a:r>
                      <a:r>
                        <a:rPr kumimoji="1" lang="en-US" altLang="ja-JP" sz="1050" u="none" baseline="0" dirty="0">
                          <a:latin typeface="ＭＳ Ｐゴシック" panose="020B0600070205080204" pitchFamily="50" charset="-128"/>
                          <a:ea typeface="ＭＳ Ｐゴシック" panose="020B0600070205080204" pitchFamily="50" charset="-128"/>
                        </a:rPr>
                        <a:t> </a:t>
                      </a:r>
                      <a:r>
                        <a:rPr kumimoji="1" lang="ja-JP" altLang="en-US" sz="1050" u="none" dirty="0">
                          <a:latin typeface="ＭＳ Ｐゴシック" panose="020B0600070205080204" pitchFamily="50" charset="-128"/>
                          <a:ea typeface="ＭＳ Ｐゴシック" panose="020B0600070205080204" pitchFamily="50" charset="-128"/>
                        </a:rPr>
                        <a:t>同一テーブル</a:t>
                      </a:r>
                      <a:endParaRPr kumimoji="1" lang="en-US" altLang="ja-JP" sz="1050" u="none" dirty="0">
                        <a:latin typeface="ＭＳ Ｐゴシック" panose="020B0600070205080204" pitchFamily="50" charset="-128"/>
                        <a:ea typeface="ＭＳ Ｐゴシック" panose="020B0600070205080204" pitchFamily="50" charset="-128"/>
                      </a:endParaRPr>
                    </a:p>
                    <a:p>
                      <a:pPr marL="0" indent="0">
                        <a:lnSpc>
                          <a:spcPts val="1200"/>
                        </a:lnSpc>
                        <a:buFont typeface="Wingdings" panose="05000000000000000000" pitchFamily="2" charset="2"/>
                        <a:buNone/>
                      </a:pPr>
                      <a:r>
                        <a:rPr kumimoji="1" lang="en-US" altLang="ja-JP" sz="1050" u="none" dirty="0">
                          <a:latin typeface="ＭＳ Ｐゴシック" panose="020B0600070205080204" pitchFamily="50" charset="-128"/>
                          <a:ea typeface="ＭＳ Ｐゴシック" panose="020B0600070205080204" pitchFamily="50" charset="-128"/>
                        </a:rPr>
                        <a:t>   </a:t>
                      </a:r>
                      <a:r>
                        <a:rPr kumimoji="1" lang="ja-JP" altLang="en-US" sz="1050" u="none" dirty="0">
                          <a:latin typeface="ＭＳ Ｐゴシック" panose="020B0600070205080204" pitchFamily="50" charset="-128"/>
                          <a:ea typeface="ＭＳ Ｐゴシック" panose="020B0600070205080204" pitchFamily="50" charset="-128"/>
                        </a:rPr>
                        <a:t>４人以内</a:t>
                      </a:r>
                      <a:endParaRPr kumimoji="1" lang="en-US" altLang="ja-JP" sz="1050" b="0" u="none" dirty="0">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813296009"/>
                  </a:ext>
                </a:extLst>
              </a:tr>
            </a:tbl>
          </a:graphicData>
        </a:graphic>
      </p:graphicFrame>
      <p:graphicFrame>
        <p:nvGraphicFramePr>
          <p:cNvPr id="10" name="表 9"/>
          <p:cNvGraphicFramePr>
            <a:graphicFrameLocks noGrp="1"/>
          </p:cNvGraphicFramePr>
          <p:nvPr/>
        </p:nvGraphicFramePr>
        <p:xfrm>
          <a:off x="5805493" y="4398054"/>
          <a:ext cx="1836000" cy="642060"/>
        </p:xfrm>
        <a:graphic>
          <a:graphicData uri="http://schemas.openxmlformats.org/drawingml/2006/table">
            <a:tbl>
              <a:tblPr firstRow="1" bandRow="1"/>
              <a:tblGrid>
                <a:gridCol w="180000">
                  <a:extLst>
                    <a:ext uri="{9D8B030D-6E8A-4147-A177-3AD203B41FA5}">
                      <a16:colId xmlns:a16="http://schemas.microsoft.com/office/drawing/2014/main" val="4207651449"/>
                    </a:ext>
                  </a:extLst>
                </a:gridCol>
                <a:gridCol w="684000">
                  <a:extLst>
                    <a:ext uri="{9D8B030D-6E8A-4147-A177-3AD203B41FA5}">
                      <a16:colId xmlns:a16="http://schemas.microsoft.com/office/drawing/2014/main" val="2321445373"/>
                    </a:ext>
                  </a:extLst>
                </a:gridCol>
                <a:gridCol w="972000">
                  <a:extLst>
                    <a:ext uri="{9D8B030D-6E8A-4147-A177-3AD203B41FA5}">
                      <a16:colId xmlns:a16="http://schemas.microsoft.com/office/drawing/2014/main" val="4219453912"/>
                    </a:ext>
                  </a:extLst>
                </a:gridCol>
              </a:tblGrid>
              <a:tr h="174015">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endParaRPr kumimoji="1" lang="ja-JP" altLang="en-US" sz="1050" b="0" dirty="0">
                        <a:solidFill>
                          <a:schemeClr val="bg1"/>
                        </a:solidFill>
                        <a:latin typeface="ＭＳ Ｐゴシック" panose="020B0600070205080204" pitchFamily="50" charset="-128"/>
                        <a:ea typeface="ＭＳ Ｐゴシック" panose="020B0600070205080204" pitchFamily="50" charset="-128"/>
                      </a:endParaRP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dirty="0">
                          <a:solidFill>
                            <a:schemeClr val="bg1"/>
                          </a:solidFill>
                          <a:latin typeface="ＭＳ Ｐゴシック" panose="020B0600070205080204" pitchFamily="50" charset="-128"/>
                          <a:ea typeface="ＭＳ Ｐゴシック" panose="020B0600070205080204" pitchFamily="50" charset="-128"/>
                        </a:rPr>
                        <a:t>時短</a:t>
                      </a: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dirty="0">
                          <a:solidFill>
                            <a:schemeClr val="bg1"/>
                          </a:solidFill>
                          <a:latin typeface="ＭＳ Ｐゴシック" panose="020B0600070205080204" pitchFamily="50" charset="-128"/>
                          <a:ea typeface="ＭＳ Ｐゴシック" panose="020B0600070205080204" pitchFamily="50" charset="-128"/>
                        </a:rPr>
                        <a:t>酒類提供</a:t>
                      </a: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3921756287"/>
                  </a:ext>
                </a:extLst>
              </a:tr>
              <a:tr h="174015">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dirty="0">
                          <a:latin typeface="ＭＳ Ｐゴシック" panose="020B0600070205080204" pitchFamily="50" charset="-128"/>
                          <a:ea typeface="ＭＳ Ｐゴシック" panose="020B0600070205080204" pitchFamily="50" charset="-128"/>
                        </a:rPr>
                        <a:t>①</a:t>
                      </a: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dirty="0">
                          <a:latin typeface="ＭＳ Ｐゴシック" panose="020B0600070205080204" pitchFamily="50" charset="-128"/>
                          <a:ea typeface="ＭＳ Ｐゴシック" panose="020B0600070205080204" pitchFamily="50" charset="-128"/>
                        </a:rPr>
                        <a:t>５時～</a:t>
                      </a:r>
                      <a:r>
                        <a:rPr kumimoji="1" lang="en-US" altLang="ja-JP" sz="1050" b="0" dirty="0">
                          <a:latin typeface="ＭＳ Ｐゴシック" panose="020B0600070205080204" pitchFamily="50" charset="-128"/>
                          <a:ea typeface="ＭＳ Ｐゴシック" panose="020B0600070205080204" pitchFamily="50" charset="-128"/>
                        </a:rPr>
                        <a:t>21</a:t>
                      </a:r>
                      <a:r>
                        <a:rPr kumimoji="1" lang="ja-JP" altLang="en-US" sz="1050" b="0" dirty="0">
                          <a:latin typeface="ＭＳ Ｐゴシック" panose="020B0600070205080204" pitchFamily="50" charset="-128"/>
                          <a:ea typeface="ＭＳ Ｐゴシック" panose="020B0600070205080204" pitchFamily="50" charset="-128"/>
                        </a:rPr>
                        <a:t>時</a:t>
                      </a: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050" b="0" dirty="0">
                          <a:latin typeface="ＭＳ Ｐゴシック" panose="020B0600070205080204" pitchFamily="50" charset="-128"/>
                          <a:ea typeface="ＭＳ Ｐゴシック" panose="020B0600070205080204" pitchFamily="50" charset="-128"/>
                        </a:rPr>
                        <a:t>11</a:t>
                      </a:r>
                      <a:r>
                        <a:rPr kumimoji="1" lang="ja-JP" altLang="en-US" sz="1050" b="0" dirty="0">
                          <a:latin typeface="ＭＳ Ｐゴシック" panose="020B0600070205080204" pitchFamily="50" charset="-128"/>
                          <a:ea typeface="ＭＳ Ｐゴシック" panose="020B0600070205080204" pitchFamily="50" charset="-128"/>
                        </a:rPr>
                        <a:t>時～</a:t>
                      </a:r>
                      <a:r>
                        <a:rPr kumimoji="1" lang="en-US" altLang="ja-JP" sz="1050" b="0" dirty="0">
                          <a:latin typeface="ＭＳ Ｐゴシック" panose="020B0600070205080204" pitchFamily="50" charset="-128"/>
                          <a:ea typeface="ＭＳ Ｐゴシック" panose="020B0600070205080204" pitchFamily="50" charset="-128"/>
                        </a:rPr>
                        <a:t>20</a:t>
                      </a:r>
                      <a:r>
                        <a:rPr kumimoji="1" lang="ja-JP" altLang="en-US" sz="1050" b="0" dirty="0">
                          <a:latin typeface="ＭＳ Ｐゴシック" panose="020B0600070205080204" pitchFamily="50" charset="-128"/>
                          <a:ea typeface="ＭＳ Ｐゴシック" panose="020B0600070205080204" pitchFamily="50" charset="-128"/>
                        </a:rPr>
                        <a:t>時</a:t>
                      </a:r>
                      <a:r>
                        <a:rPr kumimoji="1" lang="en-US" altLang="ja-JP" sz="1050" b="0" dirty="0">
                          <a:latin typeface="ＭＳ Ｐゴシック" panose="020B0600070205080204" pitchFamily="50" charset="-128"/>
                          <a:ea typeface="ＭＳ Ｐゴシック" panose="020B0600070205080204" pitchFamily="50" charset="-128"/>
                        </a:rPr>
                        <a:t>30</a:t>
                      </a:r>
                      <a:r>
                        <a:rPr kumimoji="1" lang="ja-JP" altLang="en-US" sz="1050" b="0" dirty="0">
                          <a:latin typeface="ＭＳ Ｐゴシック" panose="020B0600070205080204" pitchFamily="50" charset="-128"/>
                          <a:ea typeface="ＭＳ Ｐゴシック" panose="020B0600070205080204" pitchFamily="50" charset="-128"/>
                        </a:rPr>
                        <a:t>分</a:t>
                      </a: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71702144"/>
                  </a:ext>
                </a:extLst>
              </a:tr>
              <a:tr h="174015">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dirty="0">
                          <a:latin typeface="ＭＳ Ｐゴシック" panose="020B0600070205080204" pitchFamily="50" charset="-128"/>
                          <a:ea typeface="ＭＳ Ｐゴシック" panose="020B0600070205080204" pitchFamily="50" charset="-128"/>
                        </a:rPr>
                        <a:t>②</a:t>
                      </a: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dirty="0">
                          <a:latin typeface="ＭＳ Ｐゴシック" panose="020B0600070205080204" pitchFamily="50" charset="-128"/>
                          <a:ea typeface="ＭＳ Ｐゴシック" panose="020B0600070205080204" pitchFamily="50" charset="-128"/>
                        </a:rPr>
                        <a:t>５時～</a:t>
                      </a:r>
                      <a:r>
                        <a:rPr kumimoji="1" lang="en-US" altLang="ja-JP" sz="1050" b="0" dirty="0">
                          <a:latin typeface="ＭＳ Ｐゴシック" panose="020B0600070205080204" pitchFamily="50" charset="-128"/>
                          <a:ea typeface="ＭＳ Ｐゴシック" panose="020B0600070205080204" pitchFamily="50" charset="-128"/>
                        </a:rPr>
                        <a:t>20</a:t>
                      </a:r>
                      <a:r>
                        <a:rPr kumimoji="1" lang="ja-JP" altLang="en-US" sz="1050" b="0" dirty="0">
                          <a:latin typeface="ＭＳ Ｐゴシック" panose="020B0600070205080204" pitchFamily="50" charset="-128"/>
                          <a:ea typeface="ＭＳ Ｐゴシック" panose="020B0600070205080204" pitchFamily="50" charset="-128"/>
                        </a:rPr>
                        <a:t>時</a:t>
                      </a: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dirty="0">
                          <a:latin typeface="ＭＳ Ｐゴシック" panose="020B0600070205080204" pitchFamily="50" charset="-128"/>
                          <a:ea typeface="ＭＳ Ｐゴシック" panose="020B0600070205080204" pitchFamily="50" charset="-128"/>
                        </a:rPr>
                        <a:t>自粛</a:t>
                      </a: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10062739"/>
                  </a:ext>
                </a:extLst>
              </a:tr>
            </a:tbl>
          </a:graphicData>
        </a:graphic>
      </p:graphicFrame>
      <p:graphicFrame>
        <p:nvGraphicFramePr>
          <p:cNvPr id="11" name="表 10"/>
          <p:cNvGraphicFramePr>
            <a:graphicFrameLocks noGrp="1"/>
          </p:cNvGraphicFramePr>
          <p:nvPr/>
        </p:nvGraphicFramePr>
        <p:xfrm>
          <a:off x="7782078" y="4398054"/>
          <a:ext cx="1227706" cy="428040"/>
        </p:xfrm>
        <a:graphic>
          <a:graphicData uri="http://schemas.openxmlformats.org/drawingml/2006/table">
            <a:tbl>
              <a:tblPr firstRow="1" bandRow="1"/>
              <a:tblGrid>
                <a:gridCol w="648000">
                  <a:extLst>
                    <a:ext uri="{9D8B030D-6E8A-4147-A177-3AD203B41FA5}">
                      <a16:colId xmlns:a16="http://schemas.microsoft.com/office/drawing/2014/main" val="2321445373"/>
                    </a:ext>
                  </a:extLst>
                </a:gridCol>
                <a:gridCol w="579706">
                  <a:extLst>
                    <a:ext uri="{9D8B030D-6E8A-4147-A177-3AD203B41FA5}">
                      <a16:colId xmlns:a16="http://schemas.microsoft.com/office/drawing/2014/main" val="4219453912"/>
                    </a:ext>
                  </a:extLst>
                </a:gridCol>
              </a:tblGrid>
              <a:tr h="174015">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dirty="0">
                          <a:solidFill>
                            <a:schemeClr val="bg1"/>
                          </a:solidFill>
                          <a:latin typeface="ＭＳ Ｐゴシック" panose="020B0600070205080204" pitchFamily="50" charset="-128"/>
                          <a:ea typeface="ＭＳ Ｐゴシック" panose="020B0600070205080204" pitchFamily="50" charset="-128"/>
                        </a:rPr>
                        <a:t>時短</a:t>
                      </a: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dirty="0">
                          <a:solidFill>
                            <a:schemeClr val="bg1"/>
                          </a:solidFill>
                          <a:latin typeface="ＭＳ Ｐゴシック" panose="020B0600070205080204" pitchFamily="50" charset="-128"/>
                          <a:ea typeface="ＭＳ Ｐゴシック" panose="020B0600070205080204" pitchFamily="50" charset="-128"/>
                        </a:rPr>
                        <a:t>酒類提供</a:t>
                      </a: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3921756287"/>
                  </a:ext>
                </a:extLst>
              </a:tr>
              <a:tr h="174015">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spc="-20" baseline="0" dirty="0">
                          <a:latin typeface="ＭＳ Ｐゴシック" panose="020B0600070205080204" pitchFamily="50" charset="-128"/>
                          <a:ea typeface="ＭＳ Ｐゴシック" panose="020B0600070205080204" pitchFamily="50" charset="-128"/>
                        </a:rPr>
                        <a:t>５時～</a:t>
                      </a:r>
                      <a:r>
                        <a:rPr kumimoji="1" lang="en-US" altLang="ja-JP" sz="1050" b="0" spc="-20" baseline="0" dirty="0">
                          <a:latin typeface="ＭＳ Ｐゴシック" panose="020B0600070205080204" pitchFamily="50" charset="-128"/>
                          <a:ea typeface="ＭＳ Ｐゴシック" panose="020B0600070205080204" pitchFamily="50" charset="-128"/>
                        </a:rPr>
                        <a:t>20</a:t>
                      </a:r>
                      <a:r>
                        <a:rPr kumimoji="1" lang="ja-JP" altLang="en-US" sz="1050" b="0" spc="-20" baseline="0" dirty="0">
                          <a:latin typeface="ＭＳ Ｐゴシック" panose="020B0600070205080204" pitchFamily="50" charset="-128"/>
                          <a:ea typeface="ＭＳ Ｐゴシック" panose="020B0600070205080204" pitchFamily="50" charset="-128"/>
                        </a:rPr>
                        <a:t>時</a:t>
                      </a: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50" b="0" dirty="0">
                          <a:latin typeface="ＭＳ Ｐゴシック" panose="020B0600070205080204" pitchFamily="50" charset="-128"/>
                          <a:ea typeface="ＭＳ Ｐゴシック" panose="020B0600070205080204" pitchFamily="50" charset="-128"/>
                        </a:rPr>
                        <a:t>自粛</a:t>
                      </a:r>
                    </a:p>
                  </a:txBody>
                  <a:tcPr marL="0" marR="0" marT="27000" marB="27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10062739"/>
                  </a:ext>
                </a:extLst>
              </a:tr>
            </a:tbl>
          </a:graphicData>
        </a:graphic>
      </p:graphicFrame>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77284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dirty="0">
                <a:solidFill>
                  <a:schemeClr val="bg1"/>
                </a:solidFill>
                <a:latin typeface="ＭＳ Ｐゴシック" panose="020B0600070205080204" pitchFamily="50" charset="-128"/>
                <a:ea typeface="ＭＳ Ｐゴシック" panose="020B0600070205080204" pitchFamily="50" charset="-128"/>
              </a:rPr>
              <a:t>第六</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波（</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17</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24</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日）の取組等</a:t>
            </a:r>
          </a:p>
        </p:txBody>
      </p:sp>
      <p:graphicFrame>
        <p:nvGraphicFramePr>
          <p:cNvPr id="4" name="表 3"/>
          <p:cNvGraphicFramePr>
            <a:graphicFrameLocks noGrp="1"/>
          </p:cNvGraphicFramePr>
          <p:nvPr>
            <p:extLst>
              <p:ext uri="{D42A27DB-BD31-4B8C-83A1-F6EECF244321}">
                <p14:modId xmlns:p14="http://schemas.microsoft.com/office/powerpoint/2010/main" val="1618347428"/>
              </p:ext>
            </p:extLst>
          </p:nvPr>
        </p:nvGraphicFramePr>
        <p:xfrm>
          <a:off x="39393" y="409447"/>
          <a:ext cx="9072000" cy="6267035"/>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312000">
                  <a:extLst>
                    <a:ext uri="{9D8B030D-6E8A-4147-A177-3AD203B41FA5}">
                      <a16:colId xmlns:a16="http://schemas.microsoft.com/office/drawing/2014/main" val="1789170256"/>
                    </a:ext>
                  </a:extLst>
                </a:gridCol>
                <a:gridCol w="1224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54855">
                <a:tc gridSpan="2">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国の取組、海外の状況等</a:t>
                      </a: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府の取組等</a:t>
                      </a: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154805">
                <a:tc>
                  <a:txBody>
                    <a:bodyPr/>
                    <a:lstStyle/>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２月７日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防衛省・自衛隊による大規模接種会場（堺筋本町会場）の運用開始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・オミクロン株の特性を踏まえた感染防止策を追加</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（学校、保育所、高齢者施設等の対策</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経口抗ウイルス薬（パキロビッドパック）特例承認</a:t>
                      </a: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防衛省・自衛隊による大規模接種会場（北浜会場）の運用開始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小児（</a:t>
                      </a:r>
                      <a:r>
                        <a:rPr kumimoji="1" lang="en-US" altLang="ja-JP" sz="1050" b="0" u="none" dirty="0">
                          <a:solidFill>
                            <a:schemeClr val="tx1"/>
                          </a:solidFill>
                          <a:latin typeface="ＭＳ Ｐゴシック" panose="020B0600070205080204" pitchFamily="50" charset="-128"/>
                          <a:ea typeface="ＭＳ Ｐゴシック" panose="020B0600070205080204" pitchFamily="50" charset="-128"/>
                        </a:rPr>
                        <a:t>5</a:t>
                      </a: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050" b="0" u="none"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歳）へのワクチン接種開始</a:t>
                      </a: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職域でのワクチン追加接種（３回目）開始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年１月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1"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２月４日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２月６日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２月７日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２月８日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18</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２月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３月７日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３月８日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大阪コロナ大規模医療・療養センター運用開始</a:t>
                      </a: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保健所業務の重点化（ファーストタッチ対象者を</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40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歳以上に見直し等）</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b="1"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大阪府庁　咲洲接種センター運用開始（～７月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入院患者待機ステーションを臨時の医療施設として運用</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大阪府庁　心斎橋接種センター運用開始（～４月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医療非常事態宣言発出</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クラスター発生の高齢者施設等への抗原定性検査キットの無償配布開始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保健所業務の重点化（ファーストタッチ対象者を</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65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歳以上に見直し等）</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大阪府堺接種センター、高槻接種センター運用開始（～３月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臨時の医療施設・スマイルの運営開始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大阪府高齢者施設等クラスター対応強化チーム（</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OCRT</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）を設置</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まん延防止等重点措置適用の延長</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・飲食店等、イベントの要請は継続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・オミクロン株の特性を踏まえた感染防止対策（高齢者や</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高齢者施設等への要請）を追加</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入所系の高齢者施設等への抗原定性検査キットの無償</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配布開始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まん延防止等重点措置適用の再延長</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・飲食店等、イベントの要請は継続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・高齢者や高齢者施設等への要請を継続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令和３年度一般会計補正予算（第</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号、第</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号）成立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5" name="スライド番号プレースホルダー 3"/>
          <p:cNvSpPr txBox="1">
            <a:spLocks/>
          </p:cNvSpPr>
          <p:nvPr/>
        </p:nvSpPr>
        <p:spPr>
          <a:xfrm>
            <a:off x="7086600" y="632480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40879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211507504"/>
              </p:ext>
            </p:extLst>
          </p:nvPr>
        </p:nvGraphicFramePr>
        <p:xfrm>
          <a:off x="36000" y="411511"/>
          <a:ext cx="9072000" cy="6321878"/>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25878">
                <a:tc gridSpan="2">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国の取組、海外の状況等</a:t>
                      </a: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府の取組等</a:t>
                      </a: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526280">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年３月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7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1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23</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＜緊急事態及びまん延防止以外区域の措置概要＞</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・感染拡大の傾向がみられる場合には、飲食店に</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対する時短要請、認証店以外は</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時、認証店は</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要請しない</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・感染拡大の傾向がみられる場合、飲食店等及び</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その利用者に対し、同一グループの同一テーブル</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で５人以上の会食を避けるよう要請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・イベントは、感染防止安全計画を策定した場合、</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人数上限は収容定員までかつ収容率の上限は</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％を基本　等</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「新型コロナウイルス感染症対応に関する有識者会議」立ち上げ</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・マスク着用の考え方を明確化</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・就学前の児童（２歳以上）のマスク着用について、</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オミクロン株対策以前の取扱いに戻す</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年３月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22</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spc="-100" baseline="0" dirty="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spc="-100" baseline="0" dirty="0">
                          <a:solidFill>
                            <a:schemeClr val="tx1"/>
                          </a:solidFill>
                          <a:latin typeface="ＭＳ Ｐゴシック" panose="020B0600070205080204" pitchFamily="50" charset="-128"/>
                          <a:ea typeface="ＭＳ Ｐゴシック" panose="020B0600070205080204" pitchFamily="50" charset="-128"/>
                        </a:rPr>
                        <a:t>22</a:t>
                      </a:r>
                      <a:r>
                        <a:rPr kumimoji="1" lang="ja-JP" altLang="en-US" sz="1050" b="0" spc="-100" baseline="0" dirty="0">
                          <a:solidFill>
                            <a:schemeClr val="tx1"/>
                          </a:solidFill>
                          <a:latin typeface="ＭＳ Ｐゴシック" panose="020B0600070205080204" pitchFamily="50" charset="-128"/>
                          <a:ea typeface="ＭＳ Ｐゴシック" panose="020B0600070205080204" pitchFamily="50" charset="-128"/>
                        </a:rPr>
                        <a:t>日～４月</a:t>
                      </a:r>
                      <a:r>
                        <a:rPr kumimoji="1" lang="en-US" altLang="ja-JP" sz="1050" b="0" spc="-100" baseline="0" dirty="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b="0" spc="-100" baseline="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spc="-100" baseline="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３月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b="0" spc="-100" baseline="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b="0" spc="-100" baseline="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spc="-100" baseline="0" dirty="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b="0" spc="-100" baseline="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b="0" spc="-100" baseline="0" dirty="0">
                          <a:solidFill>
                            <a:schemeClr val="tx1"/>
                          </a:solidFill>
                          <a:latin typeface="ＭＳ Ｐゴシック" panose="020B0600070205080204" pitchFamily="50" charset="-128"/>
                          <a:ea typeface="ＭＳ Ｐゴシック" panose="020B0600070205080204" pitchFamily="50" charset="-128"/>
                        </a:rPr>
                        <a:t>日～６月</a:t>
                      </a:r>
                      <a:r>
                        <a:rPr kumimoji="1" lang="en-US" altLang="ja-JP" sz="1050" b="0" spc="-100" baseline="0" dirty="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b="0" spc="-100" baseline="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spc="-100" baseline="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b="0" spc="-100" baseline="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strike="noStrike" spc="-80" baseline="0" dirty="0">
                          <a:solidFill>
                            <a:schemeClr val="tx1"/>
                          </a:solidFill>
                          <a:latin typeface="ＭＳ Ｐゴシック" panose="020B0600070205080204" pitchFamily="50" charset="-128"/>
                          <a:ea typeface="ＭＳ Ｐゴシック" panose="020B0600070205080204" pitchFamily="50" charset="-128"/>
                        </a:rPr>
                        <a:t>４月</a:t>
                      </a:r>
                      <a:r>
                        <a:rPr kumimoji="1" lang="en-US" altLang="ja-JP" sz="1050" b="0" strike="noStrike" spc="-80" baseline="0"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b="0" strike="noStrike" spc="-80" baseline="0" dirty="0">
                          <a:solidFill>
                            <a:schemeClr val="tx1"/>
                          </a:solidFill>
                          <a:latin typeface="ＭＳ Ｐゴシック" panose="020B0600070205080204" pitchFamily="50" charset="-128"/>
                          <a:ea typeface="ＭＳ Ｐゴシック" panose="020B0600070205080204" pitchFamily="50" charset="-128"/>
                        </a:rPr>
                        <a:t>日～５月８日</a:t>
                      </a:r>
                      <a:endParaRPr kumimoji="1" lang="en-US" altLang="ja-JP" sz="1050" b="0" strike="noStrike" spc="-80" baseline="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spc="-80" baseline="0" dirty="0">
                          <a:solidFill>
                            <a:schemeClr val="tx1"/>
                          </a:solidFill>
                          <a:latin typeface="ＭＳ Ｐゴシック" panose="020B0600070205080204" pitchFamily="50" charset="-128"/>
                          <a:ea typeface="ＭＳ Ｐゴシック" panose="020B0600070205080204" pitchFamily="50" charset="-128"/>
                        </a:rPr>
                        <a:t>５月１日～７月</a:t>
                      </a:r>
                      <a:r>
                        <a:rPr kumimoji="1" lang="en-US" altLang="ja-JP" sz="1050" b="0" spc="-80" baseline="0" dirty="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b="0" spc="-80" baseline="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spc="-80" baseline="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23</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全ての診療・検査医療機関を公表</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高齢者施設対策として、治療体制確立協力金制度の運用開始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まん延防止等重点措置解除</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年度替わりの集中警戒期間</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a:t>
                      </a: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・飲食店等に対する時短要請は解除、同一テーブル４人</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144000" marR="0" lvl="0" indent="-14400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以内</a:t>
                      </a: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GS</a:t>
                      </a: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認証店舗）等は引き続き要請</a:t>
                      </a: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・イベント：感染防止安全計画を策定→上限人数は収容</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定員まで、収容率</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・高齢者や高齢者施設等への要請を継続</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令和３年度一般会計補正予算（第</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号）、令和４年度当初予算成立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令和４年度一般会計補正予算（第１号）成立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高齢者施設等の従事者等を対象に頻回検査（３日に１回）の受付開始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若年層への追加接種（３回目）促進に向けた集中取組を</a:t>
                      </a: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実施</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「大阪モデル」黄信号点灯</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・飲食店等、イベントは継続して要請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・高齢者施設の面会は「自粛」から「感染防止対策の</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徹底」に変更</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大阪コロナ大規模医療・療養センター新規入所停止</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spc="-20" baseline="0" dirty="0">
                          <a:solidFill>
                            <a:schemeClr val="tx1"/>
                          </a:solidFill>
                          <a:latin typeface="ＭＳ Ｐゴシック" panose="020B0600070205080204" pitchFamily="50" charset="-128"/>
                          <a:ea typeface="ＭＳ Ｐゴシック" panose="020B0600070205080204" pitchFamily="50" charset="-128"/>
                        </a:rPr>
                        <a:t>帰省客向け臨時無料検査所（</a:t>
                      </a:r>
                      <a:r>
                        <a:rPr kumimoji="1" lang="en-US" altLang="ja-JP" sz="1050" b="0" spc="-20" baseline="0" dirty="0">
                          <a:solidFill>
                            <a:schemeClr val="tx1"/>
                          </a:solidFill>
                          <a:latin typeface="ＭＳ Ｐゴシック" panose="020B0600070205080204" pitchFamily="50" charset="-128"/>
                          <a:ea typeface="ＭＳ Ｐゴシック" panose="020B0600070205080204" pitchFamily="50" charset="-128"/>
                        </a:rPr>
                        <a:t>JR</a:t>
                      </a:r>
                      <a:r>
                        <a:rPr kumimoji="1" lang="ja-JP" altLang="en-US" sz="1050" b="0" spc="-20" baseline="0" dirty="0">
                          <a:solidFill>
                            <a:schemeClr val="tx1"/>
                          </a:solidFill>
                          <a:latin typeface="ＭＳ Ｐゴシック" panose="020B0600070205080204" pitchFamily="50" charset="-128"/>
                          <a:ea typeface="ＭＳ Ｐゴシック" panose="020B0600070205080204" pitchFamily="50" charset="-128"/>
                        </a:rPr>
                        <a:t>新大阪駅、</a:t>
                      </a:r>
                      <a:r>
                        <a:rPr kumimoji="1" lang="en-US" altLang="ja-JP" sz="1050" b="0" spc="-20" baseline="0" dirty="0">
                          <a:solidFill>
                            <a:schemeClr val="tx1"/>
                          </a:solidFill>
                          <a:latin typeface="ＭＳ Ｐゴシック" panose="020B0600070205080204" pitchFamily="50" charset="-128"/>
                          <a:ea typeface="ＭＳ Ｐゴシック" panose="020B0600070205080204" pitchFamily="50" charset="-128"/>
                        </a:rPr>
                        <a:t>JR</a:t>
                      </a:r>
                      <a:r>
                        <a:rPr kumimoji="1" lang="ja-JP" altLang="en-US" sz="1050" b="0" spc="-20" baseline="0" dirty="0">
                          <a:solidFill>
                            <a:schemeClr val="tx1"/>
                          </a:solidFill>
                          <a:latin typeface="ＭＳ Ｐゴシック" panose="020B0600070205080204" pitchFamily="50" charset="-128"/>
                          <a:ea typeface="ＭＳ Ｐゴシック" panose="020B0600070205080204" pitchFamily="50" charset="-128"/>
                        </a:rPr>
                        <a:t>大阪駅）設置</a:t>
                      </a:r>
                      <a:endParaRPr kumimoji="1" lang="en-US" altLang="ja-JP" sz="1050" b="0" spc="-2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高齢者施設等の感染対策へのかかり増し経費を補助</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「大阪モデル」緑信号点灯</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・イベント、高齢者施設等への要請は継続</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GS</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認証店舗への「同一テーブル４人以内」の要請を</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解除</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非認証店舗への「同一グループ・同一テーブル</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４人以内」要請は継続</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a:t>
                      </a:r>
                    </a:p>
                  </a:txBody>
                  <a:tcPr marL="68580" marR="68580" marT="34290" marB="34290"/>
                </a:tc>
                <a:extLst>
                  <a:ext uri="{0D108BD9-81ED-4DB2-BD59-A6C34878D82A}">
                    <a16:rowId xmlns:a16="http://schemas.microsoft.com/office/drawing/2014/main" val="2766971929"/>
                  </a:ext>
                </a:extLst>
              </a:tr>
            </a:tbl>
          </a:graphicData>
        </a:graphic>
      </p:graphicFrame>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dirty="0">
                <a:solidFill>
                  <a:schemeClr val="bg1"/>
                </a:solidFill>
                <a:latin typeface="ＭＳ Ｐゴシック" panose="020B0600070205080204" pitchFamily="50" charset="-128"/>
                <a:ea typeface="ＭＳ Ｐゴシック" panose="020B0600070205080204" pitchFamily="50" charset="-128"/>
              </a:rPr>
              <a:t>第六</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波（</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17</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24</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日）の取組等</a:t>
            </a:r>
          </a:p>
        </p:txBody>
      </p:sp>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52191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dirty="0">
                <a:solidFill>
                  <a:schemeClr val="bg1"/>
                </a:solidFill>
                <a:latin typeface="ＭＳ Ｐゴシック" panose="020B0600070205080204" pitchFamily="50" charset="-128"/>
                <a:ea typeface="ＭＳ Ｐゴシック" panose="020B0600070205080204" pitchFamily="50" charset="-128"/>
              </a:rPr>
              <a:t>第六</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波（</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17</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24</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日）の取組等</a:t>
            </a:r>
          </a:p>
        </p:txBody>
      </p:sp>
      <p:graphicFrame>
        <p:nvGraphicFramePr>
          <p:cNvPr id="4" name="表 3"/>
          <p:cNvGraphicFramePr>
            <a:graphicFrameLocks noGrp="1"/>
          </p:cNvGraphicFramePr>
          <p:nvPr>
            <p:extLst>
              <p:ext uri="{D42A27DB-BD31-4B8C-83A1-F6EECF244321}">
                <p14:modId xmlns:p14="http://schemas.microsoft.com/office/powerpoint/2010/main" val="675471894"/>
              </p:ext>
            </p:extLst>
          </p:nvPr>
        </p:nvGraphicFramePr>
        <p:xfrm>
          <a:off x="36000" y="437269"/>
          <a:ext cx="9072000" cy="4752158"/>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25878">
                <a:tc gridSpan="2">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国の取組、海外の状況等</a:t>
                      </a: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府の取組等</a:t>
                      </a: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526280">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６月１日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第二期追加接種（４回目）開始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入国時検査及び待機期間の見直し</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国・地域を「赤」「黄」「青」に区分し対応を分ける</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a:t>
                      </a: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外国人観光客入国制限の見直し</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（「青」区分の国について、一定条件のもと観光目的の短期間滞在の新規入国が可能）</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有識者会議が「新型コロナウイルス感染症へのこれまでの取組を踏まえた次の感染症危機に向けた中長期的な課題について」をとりまとめ</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「新型コロナウイルス感染症に関するこれまでの取組を踏まえた次の感染症危機に備えるための対応の方向性」決定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・次の感染症危機に対応する政府の司令塔機能の</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強化</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・感染初期から速やかに立ち上がり機能する保健医</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療体制の構築等</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・初動対応と特措法の効果的な実施等</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年</a:t>
                      </a:r>
                      <a:r>
                        <a:rPr kumimoji="1" lang="ja-JP" altLang="en-US" sz="1050" b="0" spc="-100" baseline="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b="0" spc="-100" baseline="0" dirty="0">
                          <a:solidFill>
                            <a:schemeClr val="tx1"/>
                          </a:solidFill>
                          <a:latin typeface="ＭＳ Ｐゴシック" panose="020B0600070205080204" pitchFamily="50" charset="-128"/>
                          <a:ea typeface="ＭＳ Ｐゴシック" panose="020B0600070205080204" pitchFamily="50" charset="-128"/>
                        </a:rPr>
                        <a:t>23</a:t>
                      </a:r>
                      <a:r>
                        <a:rPr kumimoji="1" lang="ja-JP" altLang="en-US" sz="1050" b="0" spc="-100" baseline="0" dirty="0">
                          <a:solidFill>
                            <a:schemeClr val="tx1"/>
                          </a:solidFill>
                          <a:latin typeface="ＭＳ Ｐゴシック" panose="020B0600070205080204" pitchFamily="50" charset="-128"/>
                          <a:ea typeface="ＭＳ Ｐゴシック" panose="020B0600070205080204" pitchFamily="50" charset="-128"/>
                        </a:rPr>
                        <a:t>日～６月</a:t>
                      </a:r>
                      <a:r>
                        <a:rPr kumimoji="1" lang="en-US" altLang="ja-JP" sz="1050" b="0" spc="-100" baseline="0" dirty="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b="0" spc="-100" baseline="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spc="-100" baseline="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spc="-100" baseline="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５月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spc="-80" baseline="0" dirty="0">
                          <a:solidFill>
                            <a:schemeClr val="tx1"/>
                          </a:solidFill>
                          <a:latin typeface="ＭＳ Ｐゴシック" panose="020B0600070205080204" pitchFamily="50" charset="-128"/>
                          <a:ea typeface="ＭＳ Ｐゴシック" panose="020B0600070205080204" pitchFamily="50" charset="-128"/>
                        </a:rPr>
                        <a:t>６月１日～７月</a:t>
                      </a:r>
                      <a:r>
                        <a:rPr kumimoji="1" lang="en-US" altLang="ja-JP" sz="1050" b="0" spc="-80" baseline="0" dirty="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b="0" spc="-80" baseline="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spc="-80" baseline="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６月９日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６月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高齢者施設等におけるコロナ発生時対応訓練</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大阪コロナ大規模医療・療養センター閉鎖</a:t>
                      </a: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大阪いらっしゃいキャンペーン</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実施</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令和４年度一般会計補正予算（第２号、第３号）成立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u="none" spc="-40" baseline="0" dirty="0">
                          <a:solidFill>
                            <a:schemeClr val="tx1"/>
                          </a:solidFill>
                          <a:latin typeface="ＭＳ Ｐゴシック" panose="020B0600070205080204" pitchFamily="50" charset="-128"/>
                          <a:ea typeface="ＭＳ Ｐゴシック" panose="020B0600070205080204" pitchFamily="50" charset="-128"/>
                        </a:rPr>
                        <a:t>高齢者施設等における追加接種（４回目）促進の取組を開始</a:t>
                      </a:r>
                      <a:endParaRPr kumimoji="1" lang="en-US" altLang="ja-JP" sz="1050" b="0" spc="-4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令和４年度一般会計補正予算（第４号）成立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大阪府　心斎橋接種センターの運用開始</a:t>
                      </a: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58299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1CD21CD2-F242-44D4-8E61-62B96980AB33}"/>
              </a:ext>
            </a:extLst>
          </p:cNvPr>
          <p:cNvSpPr/>
          <p:nvPr/>
        </p:nvSpPr>
        <p:spPr>
          <a:xfrm>
            <a:off x="10575" y="381039"/>
            <a:ext cx="9133425" cy="12779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◆第７波では、オミクロン株</a:t>
            </a: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BA.5</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系統への置き換わりに伴い、１日あたり新規陽性者数２万人を超過する大規模な感染が</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継続。</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診療・検査医療機関の拡充や高齢者施設等に対する医療・療養体制の強化などを行い、事業者への営業時間短縮要</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請は実施しなかった。</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◆９月２６日には、全国一律で全数届出を見直し。</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正方形/長方形 10"/>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dirty="0">
                <a:solidFill>
                  <a:prstClr val="white"/>
                </a:solidFill>
                <a:latin typeface="ＭＳ Ｐゴシック" panose="020B0600070205080204" pitchFamily="50" charset="-128"/>
                <a:ea typeface="ＭＳ Ｐゴシック" panose="020B0600070205080204" pitchFamily="50" charset="-128"/>
              </a:rPr>
              <a:t>第七</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25</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年９月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26</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日）の状況</a:t>
            </a:r>
          </a:p>
        </p:txBody>
      </p:sp>
      <p:pic>
        <p:nvPicPr>
          <p:cNvPr id="3" name="図 2"/>
          <p:cNvPicPr>
            <a:picLocks noChangeAspect="1"/>
          </p:cNvPicPr>
          <p:nvPr/>
        </p:nvPicPr>
        <p:blipFill>
          <a:blip r:embed="rId3"/>
          <a:stretch>
            <a:fillRect/>
          </a:stretch>
        </p:blipFill>
        <p:spPr>
          <a:xfrm>
            <a:off x="222127" y="2149642"/>
            <a:ext cx="8699746" cy="4324451"/>
          </a:xfrm>
          <a:prstGeom prst="rect">
            <a:avLst/>
          </a:prstGeom>
        </p:spPr>
      </p:pic>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20949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dirty="0">
                <a:solidFill>
                  <a:schemeClr val="bg1"/>
                </a:solidFill>
                <a:latin typeface="ＭＳ Ｐゴシック" panose="020B0600070205080204" pitchFamily="50" charset="-128"/>
                <a:ea typeface="ＭＳ Ｐゴシック" panose="020B0600070205080204" pitchFamily="50" charset="-128"/>
              </a:rPr>
              <a:t>第七</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波（</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25</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年９月</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26</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日）の取組等</a:t>
            </a:r>
          </a:p>
        </p:txBody>
      </p:sp>
      <p:graphicFrame>
        <p:nvGraphicFramePr>
          <p:cNvPr id="4" name="表 3"/>
          <p:cNvGraphicFramePr>
            <a:graphicFrameLocks noGrp="1"/>
          </p:cNvGraphicFramePr>
          <p:nvPr>
            <p:extLst>
              <p:ext uri="{D42A27DB-BD31-4B8C-83A1-F6EECF244321}">
                <p14:modId xmlns:p14="http://schemas.microsoft.com/office/powerpoint/2010/main" val="184989526"/>
              </p:ext>
            </p:extLst>
          </p:nvPr>
        </p:nvGraphicFramePr>
        <p:xfrm>
          <a:off x="28598" y="422894"/>
          <a:ext cx="9090000" cy="6089235"/>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34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54855">
                <a:tc gridSpan="2">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国の取組、海外の状況等</a:t>
                      </a: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府の取組等</a:t>
                      </a: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4457700">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年６月</a:t>
                      </a:r>
                      <a:r>
                        <a:rPr kumimoji="1" lang="en-US" altLang="ja-JP" sz="1050" u="none" dirty="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８月４日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８月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９月２日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９月６日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９月７日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９月８日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発生届の簡素化</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spc="-80" baseline="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050" spc="-80" baseline="0" dirty="0">
                          <a:solidFill>
                            <a:schemeClr val="tx1"/>
                          </a:solidFill>
                          <a:latin typeface="ＭＳ Ｐゴシック" panose="020B0600070205080204" pitchFamily="50" charset="-128"/>
                          <a:ea typeface="ＭＳ Ｐゴシック" panose="020B0600070205080204" pitchFamily="50" charset="-128"/>
                        </a:rPr>
                        <a:t>BA.</a:t>
                      </a:r>
                      <a:r>
                        <a:rPr kumimoji="1" lang="ja-JP" altLang="en-US" sz="1050" spc="-80" baseline="0" dirty="0">
                          <a:solidFill>
                            <a:schemeClr val="tx1"/>
                          </a:solidFill>
                          <a:latin typeface="ＭＳ Ｐゴシック" panose="020B0600070205080204" pitchFamily="50" charset="-128"/>
                          <a:ea typeface="ＭＳ Ｐゴシック" panose="020B0600070205080204" pitchFamily="50" charset="-128"/>
                        </a:rPr>
                        <a:t>５系統への置き換わりを見据えた感染拡大への対応」決定</a:t>
                      </a:r>
                      <a:endParaRPr kumimoji="1" lang="en-US" altLang="ja-JP" sz="1050" spc="-8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・ワクチン接種のさらなる促進</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・メリハリある感染対策（高齢者・子ども・若者等</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err="1">
                          <a:solidFill>
                            <a:schemeClr val="tx1"/>
                          </a:solidFill>
                          <a:latin typeface="ＭＳ Ｐゴシック" panose="020B0600070205080204" pitchFamily="50" charset="-128"/>
                          <a:ea typeface="ＭＳ Ｐゴシック" panose="020B0600070205080204" pitchFamily="50" charset="-128"/>
                        </a:rPr>
                        <a:t>への</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対策、効果的な換気の徹底）</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・保健医療提供体制の確保</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「社会経済活動を維持しながら感染拡大に対応する都道府県への支援について」を公表</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BA.</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５対策強化宣言」を創設</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「オミクロン株の特徴に合わせた医療機関や保健所の更なる負担軽減の対応」決定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spc="-10" baseline="0" dirty="0">
                          <a:solidFill>
                            <a:schemeClr val="tx1"/>
                          </a:solidFill>
                          <a:latin typeface="ＭＳ Ｐゴシック" panose="020B0600070205080204" pitchFamily="50" charset="-128"/>
                          <a:ea typeface="ＭＳ Ｐゴシック" panose="020B0600070205080204" pitchFamily="50" charset="-128"/>
                        </a:rPr>
                        <a:t>・発生届の届出項目を必要最小限にすることを可とする等</a:t>
                      </a:r>
                      <a:endParaRPr kumimoji="1" lang="en-US" altLang="ja-JP" sz="1050" spc="-1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抗原定性検査キットが</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OTC</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化（インターネット販売解禁）</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「新型コロナウイルス感染症に関するこれまでの取組を踏まえた次の感染症危機に備えるための対応の具体策」を決定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・感染症法等の改正　　・特措法の効果的な実施</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・政府の司令塔機能の強化　等</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小児（</a:t>
                      </a:r>
                      <a:r>
                        <a:rPr kumimoji="1" lang="en-US" altLang="ja-JP" sz="1050" b="0" u="none" dirty="0">
                          <a:solidFill>
                            <a:schemeClr val="tx1"/>
                          </a:solidFill>
                          <a:latin typeface="ＭＳ Ｐゴシック" panose="020B0600070205080204" pitchFamily="50" charset="-128"/>
                          <a:ea typeface="ＭＳ Ｐゴシック" panose="020B0600070205080204" pitchFamily="50" charset="-128"/>
                        </a:rPr>
                        <a:t>5</a:t>
                      </a: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050" b="0" u="none"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歳）へのワクチン追加接種（３回目）開始及び努力義務適用</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水際対策の緩和</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・入国時の現地での陰性証明不要</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・入国者数を２万人⇒５万人に引き上げ　等</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基本的対処方針変更</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spc="-50" baseline="0" dirty="0">
                          <a:solidFill>
                            <a:schemeClr val="tx1"/>
                          </a:solidFill>
                          <a:latin typeface="ＭＳ Ｐゴシック" panose="020B0600070205080204" pitchFamily="50" charset="-128"/>
                          <a:ea typeface="ＭＳ Ｐゴシック" panose="020B0600070205080204" pitchFamily="50" charset="-128"/>
                        </a:rPr>
                        <a:t>＜緊急事態及びまん延防止区域以外の措置概要</a:t>
                      </a:r>
                      <a:r>
                        <a:rPr kumimoji="1" lang="en-US" altLang="ja-JP" sz="1050" spc="-50" baseline="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50" spc="-50" baseline="0" dirty="0">
                          <a:solidFill>
                            <a:schemeClr val="tx1"/>
                          </a:solidFill>
                          <a:latin typeface="ＭＳ Ｐゴシック" panose="020B0600070205080204" pitchFamily="50" charset="-128"/>
                          <a:ea typeface="ＭＳ Ｐゴシック" panose="020B0600070205080204" pitchFamily="50" charset="-128"/>
                        </a:rPr>
                        <a:t>イベント</a:t>
                      </a:r>
                      <a:r>
                        <a:rPr kumimoji="1" lang="en-US" altLang="ja-JP" sz="1050" spc="-50" baseline="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50" spc="-50" baseline="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050" spc="-50" baseline="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・同一イベントにおいて「大声あり」「大声なし」のエリアを</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明確に区分して開催する場合の収容率は、それぞれ</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％（大声あり）・</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％（大声なし）とする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ts val="1200"/>
                        </a:lnSpc>
                      </a:pPr>
                      <a:r>
                        <a:rPr kumimoji="1" lang="en-US" altLang="ja-JP" sz="1050" u="none"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u="none" dirty="0">
                          <a:solidFill>
                            <a:schemeClr val="tx1"/>
                          </a:solidFill>
                          <a:latin typeface="ＭＳ Ｐゴシック" panose="020B0600070205080204" pitchFamily="50" charset="-128"/>
                          <a:ea typeface="ＭＳ Ｐゴシック" panose="020B0600070205080204" pitchFamily="50" charset="-128"/>
                        </a:rPr>
                        <a:t>年６月</a:t>
                      </a:r>
                      <a:r>
                        <a:rPr kumimoji="1" lang="en-US" altLang="ja-JP" sz="1050" u="none" dirty="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u="none"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u="none" dirty="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u="none"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年７月１日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1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27</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endParaRPr kumimoji="1" lang="en-US" altLang="ja-JP" sz="1050" spc="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000"/>
                        </a:lnSpc>
                        <a:spcBef>
                          <a:spcPts val="0"/>
                        </a:spcBef>
                        <a:spcAft>
                          <a:spcPts val="0"/>
                        </a:spcAft>
                        <a:buClrTx/>
                        <a:buSzTx/>
                        <a:buFontTx/>
                        <a:buNone/>
                        <a:tabLst/>
                        <a:defRPr/>
                      </a:pPr>
                      <a:endParaRPr kumimoji="1" lang="en-US" altLang="ja-JP" sz="1050" spc="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030" spc="-70" baseline="0" dirty="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30" spc="-70" baseline="0" dirty="0">
                          <a:solidFill>
                            <a:schemeClr val="tx1"/>
                          </a:solidFill>
                          <a:latin typeface="ＭＳ Ｐゴシック" panose="020B0600070205080204" pitchFamily="50" charset="-128"/>
                          <a:ea typeface="ＭＳ Ｐゴシック" panose="020B0600070205080204" pitchFamily="50" charset="-128"/>
                        </a:rPr>
                        <a:t>27</a:t>
                      </a:r>
                      <a:r>
                        <a:rPr kumimoji="1" lang="ja-JP" altLang="en-US" sz="1030" spc="-70" baseline="0" dirty="0">
                          <a:solidFill>
                            <a:schemeClr val="tx1"/>
                          </a:solidFill>
                          <a:latin typeface="ＭＳ Ｐゴシック" panose="020B0600070205080204" pitchFamily="50" charset="-128"/>
                          <a:ea typeface="ＭＳ Ｐゴシック" panose="020B0600070205080204" pitchFamily="50" charset="-128"/>
                        </a:rPr>
                        <a:t>日～９月</a:t>
                      </a:r>
                      <a:r>
                        <a:rPr kumimoji="1" lang="en-US" altLang="ja-JP" sz="1030" spc="-70" baseline="0" dirty="0">
                          <a:solidFill>
                            <a:schemeClr val="tx1"/>
                          </a:solidFill>
                          <a:latin typeface="ＭＳ Ｐゴシック" panose="020B0600070205080204" pitchFamily="50" charset="-128"/>
                          <a:ea typeface="ＭＳ Ｐゴシック" panose="020B0600070205080204" pitchFamily="50" charset="-128"/>
                        </a:rPr>
                        <a:t>14</a:t>
                      </a:r>
                      <a:r>
                        <a:rPr kumimoji="1" lang="ja-JP" altLang="en-US" sz="1030" spc="-70" baseline="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spc="-70" baseline="0" dirty="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７月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1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８月３日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８月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9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８月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9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9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u="none" dirty="0">
                          <a:solidFill>
                            <a:schemeClr val="tx1"/>
                          </a:solidFill>
                          <a:latin typeface="ＭＳ Ｐゴシック" panose="020B0600070205080204" pitchFamily="50" charset="-128"/>
                          <a:ea typeface="ＭＳ Ｐゴシック" panose="020B0600070205080204" pitchFamily="50" charset="-128"/>
                        </a:rPr>
                        <a:t>「大阪モデル」見張り番指標により感染拡大の兆候を探知</a:t>
                      </a:r>
                      <a:endParaRPr kumimoji="1" lang="en-US" altLang="ja-JP" sz="1050" u="none"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1050" u="none"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大阪コロナ高齢者医療介護臨時センター・</a:t>
                      </a:r>
                      <a:r>
                        <a:rPr kumimoji="1" lang="ja-JP" altLang="en-US" sz="1050" dirty="0" err="1">
                          <a:solidFill>
                            <a:schemeClr val="tx1"/>
                          </a:solidFill>
                          <a:latin typeface="ＭＳ Ｐゴシック" panose="020B0600070205080204" pitchFamily="50" charset="-128"/>
                          <a:ea typeface="ＭＳ Ｐゴシック" panose="020B0600070205080204" pitchFamily="50" charset="-128"/>
                        </a:rPr>
                        <a:t>ほ</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うせんか設置（４日～運用）</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1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「大阪モデル」黄信号点灯</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・飲食店等、イベントの要請は継続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・高齢者施設での面会は原則自粛、高齢者施設等への</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ワクチン（４回目）早期接種への協力等を要請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「大阪モデル」赤信号点灯、医療非常事態宣言発出</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保健所業務の重点化</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ファーストタッチ対象者を</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75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歳以上に見直し等</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a:t>
                      </a:r>
                    </a:p>
                    <a:p>
                      <a:pP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2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高齢者施設等の施設内療養経費の国制度への上乗せ支援を再開</a:t>
                      </a:r>
                      <a:endParaRPr kumimoji="1" lang="en-US" altLang="ja-JP" sz="1050" b="0" i="0" u="none" strike="noStrike" kern="1200" cap="none" spc="-2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飲食店等、イベントの要請は継続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府民への早期のワクチン接種、高齢者への不要不急の</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外出自粛、大学等や経済界に対し療養証明・陰性証明</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err="1">
                          <a:solidFill>
                            <a:schemeClr val="tx1"/>
                          </a:solidFill>
                          <a:latin typeface="ＭＳ Ｐゴシック" panose="020B0600070205080204" pitchFamily="50" charset="-128"/>
                          <a:ea typeface="ＭＳ Ｐゴシック" panose="020B0600070205080204" pitchFamily="50" charset="-128"/>
                        </a:rPr>
                        <a:t>の提</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出を求めないこと等を要請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入院患者待機ステーションを臨時の医療施設として</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再開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1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国が府を「</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BA.5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対策強化地域」に位置付け</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若年軽症者オンラインスキーム運用開始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令和４年度一般会計補正予算（第５号）成立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高齢者等は感染リスクが 高い場所への外出を控えること等を要請（不要不急の外出自粛の終了）</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大阪いらっしゃいキャンペーン</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を再開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小児へのワクチン接種促進に向けた広報・啓発を実施</a:t>
                      </a: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b="0" u="none"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「大阪モデル」黄信号点灯</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BA.5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対策強化地域」の位置付け終了</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271704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168447208"/>
              </p:ext>
            </p:extLst>
          </p:nvPr>
        </p:nvGraphicFramePr>
        <p:xfrm>
          <a:off x="39394" y="422894"/>
          <a:ext cx="9072000" cy="3889595"/>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54855">
                <a:tc gridSpan="2">
                  <a:txBody>
                    <a:bodyP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国の取組、海外の状況等</a:t>
                      </a: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府の取組等</a:t>
                      </a: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3634740">
                <a:tc>
                  <a:txBody>
                    <a:bodyPr/>
                    <a:lstStyle/>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年９月８日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26</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With</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コロナに向けた政策の考え方」決定</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・全数届出の見直しを９月２６日から全国一律で適用</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令和４年秋開始接種（オミクロン株対応ワクチン等）開始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全国一律で全数届出見直し</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R w="38100" cap="flat" cmpd="sng" algn="ctr">
                      <a:solidFill>
                        <a:schemeClr val="tx1"/>
                      </a:solidFill>
                      <a:prstDash val="solid"/>
                      <a:round/>
                      <a:headEnd type="none" w="med" len="med"/>
                      <a:tailEnd type="none" w="med" len="med"/>
                    </a:ln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年９月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９月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26</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・飲食店等への要請は継続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・イベントについては、「大声あり」「大声なし」のエリアを</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明確に区分して開催する場合の収容率は、それぞれ</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50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％（大声あり）・</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％（大声なし）</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・早期のワクチン接種の検討、高齢者等は感染リスクが </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aseline="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高い場所への外出を控えること等を要請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全数届出見直しの運用開始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大阪府　心斎橋接種センターにおけるオミクロン株対応ワクチンの接種体制を構築</a:t>
                      </a: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陽性者登録センターを設置（陽性者登録センターと自宅待機</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SOS</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を府の健康フォローアップセンターと位置づけ）</a:t>
                      </a: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5" name="正方形/長方形 4"/>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第七波（</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年６月</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25</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年９月</a:t>
            </a:r>
            <a:r>
              <a:rPr kumimoji="0" lang="en-US" altLang="ja-JP"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26</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日）の取組等</a:t>
            </a:r>
          </a:p>
        </p:txBody>
      </p:sp>
      <p:sp>
        <p:nvSpPr>
          <p:cNvPr id="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661039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1CD21CD2-F242-44D4-8E61-62B96980AB33}"/>
              </a:ext>
            </a:extLst>
          </p:cNvPr>
          <p:cNvSpPr/>
          <p:nvPr/>
        </p:nvSpPr>
        <p:spPr>
          <a:xfrm>
            <a:off x="-5753" y="381039"/>
            <a:ext cx="9149754" cy="101103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◆第</a:t>
            </a:r>
            <a:r>
              <a:rPr kumimoji="0" lang="en-US" altLang="ja-JP"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a:t>
            </a:r>
            <a:r>
              <a:rPr kumimoji="0" lang="ja-JP" altLang="en-US"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波では、</a:t>
            </a:r>
            <a:r>
              <a:rPr kumimoji="0" lang="en-US" altLang="ja-JP"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a:t>
            </a:r>
            <a:r>
              <a:rPr kumimoji="0" lang="ja-JP" altLang="en-US"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日の新規陽性者数のピークは第</a:t>
            </a:r>
            <a:r>
              <a:rPr kumimoji="0" lang="en-US" altLang="ja-JP"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7</a:t>
            </a:r>
            <a:r>
              <a:rPr kumimoji="0" lang="ja-JP" altLang="en-US"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波には達しなかったものの、大規模な感染が継続し、</a:t>
            </a:r>
            <a:r>
              <a:rPr kumimoji="0" lang="en-US" altLang="ja-JP"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a:t>
            </a:r>
            <a:r>
              <a:rPr kumimoji="0" lang="ja-JP" altLang="en-US"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7</a:t>
            </a:r>
            <a:r>
              <a:rPr kumimoji="0" lang="ja-JP" altLang="en-US"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日には</a:t>
            </a:r>
            <a:endParaRPr kumimoji="0" lang="en-US" altLang="ja-JP"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dirty="0">
                <a:solidFill>
                  <a:schemeClr val="tx1"/>
                </a:solidFill>
                <a:latin typeface="ＭＳ Ｐゴシック" panose="020B0600070205080204" pitchFamily="50" charset="-128"/>
                <a:ea typeface="ＭＳ Ｐゴシック" panose="020B0600070205080204" pitchFamily="50" charset="-128"/>
              </a:rPr>
              <a:t>　</a:t>
            </a:r>
            <a:r>
              <a:rPr kumimoji="0" lang="en-US" altLang="ja-JP"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16,686</a:t>
            </a:r>
            <a:r>
              <a:rPr kumimoji="0" lang="ja-JP" altLang="en-US"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人の新規陽性者を</a:t>
            </a:r>
            <a:r>
              <a:rPr kumimoji="0" lang="ja-JP" altLang="en-US" sz="1400" b="1" dirty="0">
                <a:solidFill>
                  <a:schemeClr val="tx1"/>
                </a:solidFill>
                <a:latin typeface="ＭＳ Ｐゴシック" panose="020B0600070205080204" pitchFamily="50" charset="-128"/>
                <a:ea typeface="ＭＳ Ｐゴシック" panose="020B0600070205080204" pitchFamily="50" charset="-128"/>
              </a:rPr>
              <a:t>確認</a:t>
            </a:r>
            <a:r>
              <a:rPr kumimoji="0" lang="ja-JP" altLang="en-US" sz="1400" b="1" i="0" u="none" strike="noStrike" kern="1200" cap="none" spc="0" normalizeH="0" baseline="0" noProof="0" dirty="0" err="1">
                <a:ln>
                  <a:noFill/>
                </a:ln>
                <a:solidFill>
                  <a:schemeClr val="tx1"/>
                </a:solidFill>
                <a:effectLst/>
                <a:uLnTx/>
                <a:uFillTx/>
                <a:latin typeface="ＭＳ Ｐゴシック" panose="020B0600070205080204" pitchFamily="50" charset="-128"/>
                <a:ea typeface="ＭＳ Ｐゴシック" panose="020B0600070205080204" pitchFamily="50" charset="-128"/>
              </a:rPr>
              <a:t>。</a:t>
            </a:r>
            <a:endParaRPr kumimoji="0" lang="en-US" altLang="ja-JP"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400" b="1" dirty="0">
                <a:solidFill>
                  <a:schemeClr val="tx1"/>
                </a:solidFill>
                <a:latin typeface="ＭＳ Ｐゴシック" panose="020B0600070205080204" pitchFamily="50" charset="-128"/>
                <a:ea typeface="ＭＳ Ｐゴシック" panose="020B0600070205080204" pitchFamily="50" charset="-128"/>
              </a:rPr>
              <a:t>5</a:t>
            </a:r>
            <a:r>
              <a:rPr kumimoji="0" lang="ja-JP" altLang="en-US" sz="1400" b="1" dirty="0">
                <a:solidFill>
                  <a:schemeClr val="tx1"/>
                </a:solidFill>
                <a:latin typeface="ＭＳ Ｐゴシック" panose="020B0600070205080204" pitchFamily="50" charset="-128"/>
                <a:ea typeface="ＭＳ Ｐゴシック" panose="020B0600070205080204" pitchFamily="50" charset="-128"/>
              </a:rPr>
              <a:t>月</a:t>
            </a:r>
            <a:r>
              <a:rPr kumimoji="0" lang="en-US" altLang="ja-JP" sz="1400" b="1" dirty="0">
                <a:solidFill>
                  <a:schemeClr val="tx1"/>
                </a:solidFill>
                <a:latin typeface="ＭＳ Ｐゴシック" panose="020B0600070205080204" pitchFamily="50" charset="-128"/>
                <a:ea typeface="ＭＳ Ｐゴシック" panose="020B0600070205080204" pitchFamily="50" charset="-128"/>
              </a:rPr>
              <a:t>8</a:t>
            </a:r>
            <a:r>
              <a:rPr kumimoji="0" lang="ja-JP" altLang="en-US" sz="1400" b="1" dirty="0">
                <a:solidFill>
                  <a:schemeClr val="tx1"/>
                </a:solidFill>
                <a:latin typeface="ＭＳ Ｐゴシック" panose="020B0600070205080204" pitchFamily="50" charset="-128"/>
                <a:ea typeface="ＭＳ Ｐゴシック" panose="020B0600070205080204" pitchFamily="50" charset="-128"/>
              </a:rPr>
              <a:t>日をもって、感染症法上の</a:t>
            </a:r>
            <a:r>
              <a:rPr kumimoji="0" lang="en-US" altLang="ja-JP" sz="1400" b="1" dirty="0">
                <a:solidFill>
                  <a:schemeClr val="tx1"/>
                </a:solidFill>
                <a:latin typeface="ＭＳ Ｐゴシック" panose="020B0600070205080204" pitchFamily="50" charset="-128"/>
                <a:ea typeface="ＭＳ Ｐゴシック" panose="020B0600070205080204" pitchFamily="50" charset="-128"/>
              </a:rPr>
              <a:t>5</a:t>
            </a:r>
            <a:r>
              <a:rPr kumimoji="0" lang="ja-JP" altLang="en-US" sz="1400" b="1" dirty="0">
                <a:solidFill>
                  <a:schemeClr val="tx1"/>
                </a:solidFill>
                <a:latin typeface="ＭＳ Ｐゴシック" panose="020B0600070205080204" pitchFamily="50" charset="-128"/>
                <a:ea typeface="ＭＳ Ｐゴシック" panose="020B0600070205080204" pitchFamily="50" charset="-128"/>
              </a:rPr>
              <a:t>類感染症に位置付け変更。</a:t>
            </a:r>
            <a:endParaRPr kumimoji="0" lang="en-US" altLang="ja-JP"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a:t>
            </a:r>
            <a:r>
              <a:rPr kumimoji="0" lang="ja-JP" altLang="en-US" sz="1600" b="1" dirty="0">
                <a:solidFill>
                  <a:prstClr val="white"/>
                </a:solidFill>
                <a:latin typeface="ＭＳ Ｐゴシック" panose="020B0600070205080204" pitchFamily="50" charset="-128"/>
                <a:ea typeface="ＭＳ Ｐゴシック" panose="020B0600070205080204" pitchFamily="50" charset="-128"/>
              </a:rPr>
              <a:t>八</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波（</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9</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27</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a:t>
            </a:r>
            <a:r>
              <a:rPr kumimoji="0"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2023</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600" b="1" dirty="0">
                <a:solidFill>
                  <a:prstClr val="white"/>
                </a:solidFill>
                <a:latin typeface="ＭＳ Ｐゴシック" panose="020B0600070205080204" pitchFamily="50" charset="-128"/>
                <a:ea typeface="ＭＳ Ｐゴシック" panose="020B0600070205080204" pitchFamily="50" charset="-128"/>
              </a:rPr>
              <a:t>5</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1600" b="1" dirty="0">
                <a:solidFill>
                  <a:prstClr val="white"/>
                </a:solidFill>
                <a:latin typeface="ＭＳ Ｐゴシック" panose="020B0600070205080204" pitchFamily="50" charset="-128"/>
                <a:ea typeface="ＭＳ Ｐゴシック" panose="020B0600070205080204" pitchFamily="50" charset="-128"/>
              </a:rPr>
              <a:t>8</a:t>
            </a:r>
            <a:r>
              <a:rPr kumimoji="0" lang="ja-JP" altLang="en-US"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日）の状況</a:t>
            </a: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479" y="1648496"/>
            <a:ext cx="8699746" cy="4260985"/>
          </a:xfrm>
          <a:prstGeom prst="rect">
            <a:avLst/>
          </a:prstGeom>
        </p:spPr>
      </p:pic>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3474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204094" y="748737"/>
            <a:ext cx="3807924" cy="374571"/>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Meiryo UI" panose="020B0604030504040204" pitchFamily="50" charset="-128"/>
                <a:ea typeface="Meiryo UI" panose="020B0604030504040204" pitchFamily="50" charset="-128"/>
              </a:rPr>
              <a:t>府民や事業者に対する要請</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59449" y="174552"/>
            <a:ext cx="644278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Meiryo UI" panose="020B0604030504040204" pitchFamily="50" charset="-128"/>
                <a:ea typeface="Meiryo UI" panose="020B0604030504040204" pitchFamily="50" charset="-128"/>
              </a:rPr>
              <a:t>２　これまでの取組　</a:t>
            </a:r>
            <a:r>
              <a:rPr lang="ja-JP" altLang="en-US" sz="2000" dirty="0" err="1">
                <a:latin typeface="Meiryo UI" panose="020B0604030504040204" pitchFamily="50" charset="-128"/>
                <a:ea typeface="Meiryo UI" panose="020B0604030504040204" pitchFamily="50" charset="-128"/>
              </a:rPr>
              <a:t>ー</a:t>
            </a:r>
            <a:r>
              <a:rPr lang="ja-JP" altLang="en-US" sz="2000" dirty="0">
                <a:latin typeface="Meiryo UI" panose="020B0604030504040204" pitchFamily="50" charset="-128"/>
                <a:ea typeface="Meiryo UI" panose="020B0604030504040204" pitchFamily="50" charset="-128"/>
              </a:rPr>
              <a:t>（１）感染拡大抑制に向けた取組</a:t>
            </a:r>
            <a:endPar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cxnSp>
        <p:nvCxnSpPr>
          <p:cNvPr id="24" name="直線コネクタ 23"/>
          <p:cNvCxnSpPr/>
          <p:nvPr/>
        </p:nvCxnSpPr>
        <p:spPr>
          <a:xfrm>
            <a:off x="204093" y="6573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321760" y="1156530"/>
            <a:ext cx="8367753" cy="579646"/>
          </a:xfrm>
          <a:prstGeom prst="rect">
            <a:avLst/>
          </a:prstGeom>
        </p:spPr>
        <p:txBody>
          <a:bodyPr wrap="square">
            <a:spAutoFit/>
          </a:bodyPr>
          <a:lstStyle/>
          <a:p>
            <a:pPr marR="0" lvl="0" algn="l" defTabSz="914400" rtl="0" eaLnBrk="1" fontAlgn="auto" latinLnBrk="0" hangingPunct="1">
              <a:lnSpc>
                <a:spcPts val="1900"/>
              </a:lnSpc>
              <a:spcBef>
                <a:spcPts val="0"/>
              </a:spcBef>
              <a:buClrTx/>
              <a:buSzTx/>
              <a:tabLst/>
              <a:defRPr/>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府民への呼びかけ</a:t>
            </a: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不要不急の外出自粛、会食時の人数・時間制限、感染防止対策の徹底。　等</a:t>
            </a:r>
            <a:endParaRPr lang="en-US" altLang="ja-JP" sz="1400" dirty="0">
              <a:solidFill>
                <a:prstClr val="black"/>
              </a:solidFill>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kumimoji="1" lang="en-US" altLang="ja-JP" sz="1400" b="1"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事業者への要請</a:t>
            </a:r>
            <a:r>
              <a:rPr kumimoji="1" lang="en-US" altLang="ja-JP" sz="1400" b="1"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飲食店・大規模商業施設等への営業時間短縮要請、イベントの開催制限。　等</a:t>
            </a:r>
            <a:endParaRPr kumimoji="1" lang="en-US" altLang="ja-JP" sz="140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6" name="角丸四角形 35"/>
          <p:cNvSpPr/>
          <p:nvPr/>
        </p:nvSpPr>
        <p:spPr>
          <a:xfrm>
            <a:off x="204094" y="1853473"/>
            <a:ext cx="3807924" cy="374571"/>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noProof="0" dirty="0">
                <a:solidFill>
                  <a:prstClr val="black"/>
                </a:solidFill>
                <a:latin typeface="Meiryo UI" panose="020B0604030504040204" pitchFamily="50" charset="-128"/>
                <a:ea typeface="Meiryo UI" panose="020B0604030504040204" pitchFamily="50" charset="-128"/>
              </a:rPr>
              <a:t>緊急事態措置、まん延防止等重点措置</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8" name="角丸四角形 37"/>
          <p:cNvSpPr/>
          <p:nvPr/>
        </p:nvSpPr>
        <p:spPr>
          <a:xfrm>
            <a:off x="204093" y="2783879"/>
            <a:ext cx="3807924" cy="374571"/>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府民とのリスクコミュニケーション</a:t>
            </a:r>
          </a:p>
        </p:txBody>
      </p:sp>
      <p:sp>
        <p:nvSpPr>
          <p:cNvPr id="39" name="角丸四角形 38"/>
          <p:cNvSpPr/>
          <p:nvPr/>
        </p:nvSpPr>
        <p:spPr>
          <a:xfrm>
            <a:off x="204093" y="4674094"/>
            <a:ext cx="3807924" cy="374571"/>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Meiryo UI" panose="020B0604030504040204" pitchFamily="50" charset="-128"/>
                <a:ea typeface="Meiryo UI" panose="020B0604030504040204" pitchFamily="50" charset="-128"/>
              </a:rPr>
              <a:t>ワクチン接種の推進</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7" name="正方形/長方形 16"/>
          <p:cNvSpPr/>
          <p:nvPr/>
        </p:nvSpPr>
        <p:spPr>
          <a:xfrm>
            <a:off x="204093" y="3257094"/>
            <a:ext cx="8367753" cy="579646"/>
          </a:xfrm>
          <a:prstGeom prst="rect">
            <a:avLst/>
          </a:prstGeom>
        </p:spPr>
        <p:txBody>
          <a:bodyPr wrap="square">
            <a:spAutoFit/>
          </a:bodyPr>
          <a:lstStyle/>
          <a:p>
            <a:pPr marR="0" lvl="0" algn="l" defTabSz="914400" rtl="0" eaLnBrk="1" fontAlgn="auto" latinLnBrk="0" hangingPunct="1">
              <a:lnSpc>
                <a:spcPts val="1900"/>
              </a:lnSpc>
              <a:spcBef>
                <a:spcPts val="0"/>
              </a:spcBef>
              <a:buClrTx/>
              <a:buSzTx/>
              <a:tabLst/>
              <a:defRPr/>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大阪モデル</a:t>
            </a:r>
            <a:r>
              <a:rPr lang="en-US" altLang="ja-JP" sz="1400" b="1" dirty="0">
                <a:solidFill>
                  <a:prstClr val="black"/>
                </a:solidFill>
                <a:latin typeface="Meiryo UI" panose="020B0604030504040204" pitchFamily="50" charset="-128"/>
                <a:ea typeface="Meiryo UI" panose="020B0604030504040204" pitchFamily="50" charset="-128"/>
              </a:rPr>
              <a:t>】</a:t>
            </a:r>
          </a:p>
          <a:p>
            <a:pPr marR="0" lvl="0" algn="l" defTabSz="914400" rtl="0" eaLnBrk="1" fontAlgn="auto" latinLnBrk="0" hangingPunct="1">
              <a:lnSpc>
                <a:spcPts val="1900"/>
              </a:lnSpc>
              <a:spcBef>
                <a:spcPts val="0"/>
              </a:spcBef>
              <a:buClrTx/>
              <a:buSzTx/>
              <a:tabLst/>
              <a:defRPr/>
            </a:pPr>
            <a:r>
              <a:rPr lang="ja-JP" altLang="en-US" sz="1400" b="1"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感染拡大状況及び医療提供体制のひっ迫状況について、「見える化」し、府民等の行動変容を促す。</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29" name="角丸四角形 28"/>
          <p:cNvSpPr/>
          <p:nvPr/>
        </p:nvSpPr>
        <p:spPr>
          <a:xfrm>
            <a:off x="1370073" y="3299106"/>
            <a:ext cx="2700000" cy="2138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440"/>
              </a:lnSpc>
              <a:spcBef>
                <a:spcPts val="0"/>
              </a:spcBef>
              <a:spcAft>
                <a:spcPts val="0"/>
              </a:spcAft>
              <a:buClrTx/>
              <a:buSzTx/>
              <a:buFontTx/>
              <a:buNone/>
              <a:tabLst/>
              <a:defRPr/>
            </a:pPr>
            <a:r>
              <a:rPr kumimoji="1" lang="ja-JP" altLang="en-US" sz="1200" b="1" noProof="0" dirty="0">
                <a:solidFill>
                  <a:schemeClr val="bg1"/>
                </a:solidFill>
                <a:latin typeface="Meiryo UI" panose="020B0604030504040204" pitchFamily="50" charset="-128"/>
                <a:ea typeface="Meiryo UI" panose="020B0604030504040204" pitchFamily="50" charset="-128"/>
              </a:rPr>
              <a:t>国や他の都道府県に先行して導入</a:t>
            </a:r>
            <a:endParaRPr kumimoji="1" lang="ja-JP" altLang="en-US" sz="1200" b="1" i="0" u="non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8" name="正方形/長方形 17"/>
          <p:cNvSpPr/>
          <p:nvPr/>
        </p:nvSpPr>
        <p:spPr>
          <a:xfrm>
            <a:off x="204093" y="3888615"/>
            <a:ext cx="8367753" cy="579646"/>
          </a:xfrm>
          <a:prstGeom prst="rect">
            <a:avLst/>
          </a:prstGeom>
        </p:spPr>
        <p:txBody>
          <a:bodyPr wrap="square">
            <a:spAutoFit/>
          </a:bodyPr>
          <a:lstStyle/>
          <a:p>
            <a:pPr marR="0" lvl="0" algn="l" defTabSz="914400" rtl="0" eaLnBrk="1" fontAlgn="auto" latinLnBrk="0" hangingPunct="1">
              <a:lnSpc>
                <a:spcPts val="1900"/>
              </a:lnSpc>
              <a:spcBef>
                <a:spcPts val="0"/>
              </a:spcBef>
              <a:buClrTx/>
              <a:buSzTx/>
              <a:tabLst/>
              <a:defRPr/>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医療非常事態宣言</a:t>
            </a:r>
            <a:r>
              <a:rPr lang="en-US" altLang="ja-JP" sz="1400" b="1" dirty="0">
                <a:solidFill>
                  <a:prstClr val="black"/>
                </a:solidFill>
                <a:latin typeface="Meiryo UI" panose="020B0604030504040204" pitchFamily="50" charset="-128"/>
                <a:ea typeface="Meiryo UI" panose="020B0604030504040204" pitchFamily="50" charset="-128"/>
              </a:rPr>
              <a:t>】</a:t>
            </a:r>
          </a:p>
          <a:p>
            <a:pPr marR="0" lvl="0" algn="l" defTabSz="914400" rtl="0" eaLnBrk="1" fontAlgn="auto" latinLnBrk="0" hangingPunct="1">
              <a:lnSpc>
                <a:spcPts val="1900"/>
              </a:lnSpc>
              <a:spcBef>
                <a:spcPts val="0"/>
              </a:spcBef>
              <a:buClrTx/>
              <a:buSzTx/>
              <a:tabLst/>
              <a:defRPr/>
            </a:pPr>
            <a:r>
              <a:rPr lang="ja-JP" altLang="en-US" sz="1400" b="1"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医療提供体制が極めてひっ迫した際に発出し、府民の行動変容を促し、感染抑制を図る。　</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発出実績</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４回</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20" name="角丸四角形 19"/>
          <p:cNvSpPr/>
          <p:nvPr/>
        </p:nvSpPr>
        <p:spPr>
          <a:xfrm>
            <a:off x="2024524" y="3927407"/>
            <a:ext cx="2700000" cy="2138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440"/>
              </a:lnSpc>
              <a:spcBef>
                <a:spcPts val="0"/>
              </a:spcBef>
              <a:spcAft>
                <a:spcPts val="0"/>
              </a:spcAft>
              <a:buClrTx/>
              <a:buSzTx/>
              <a:buFontTx/>
              <a:buNone/>
              <a:tabLst/>
              <a:defRPr/>
            </a:pPr>
            <a:r>
              <a:rPr kumimoji="1" lang="ja-JP" altLang="en-US" sz="1200" b="1" noProof="0" dirty="0">
                <a:solidFill>
                  <a:schemeClr val="bg1"/>
                </a:solidFill>
                <a:latin typeface="Meiryo UI" panose="020B0604030504040204" pitchFamily="50" charset="-128"/>
                <a:ea typeface="Meiryo UI" panose="020B0604030504040204" pitchFamily="50" charset="-128"/>
              </a:rPr>
              <a:t>国や他の都道府県に先行して導入</a:t>
            </a:r>
            <a:endParaRPr kumimoji="1" lang="ja-JP" altLang="en-US" sz="1200" b="1" i="0" u="non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28" name="正方形/長方形 27"/>
          <p:cNvSpPr/>
          <p:nvPr/>
        </p:nvSpPr>
        <p:spPr>
          <a:xfrm>
            <a:off x="359449" y="2292011"/>
            <a:ext cx="8367753" cy="310726"/>
          </a:xfrm>
          <a:prstGeom prst="rect">
            <a:avLst/>
          </a:prstGeom>
        </p:spPr>
        <p:txBody>
          <a:bodyPr wrap="square">
            <a:spAutoFit/>
          </a:bodyPr>
          <a:lstStyle/>
          <a:p>
            <a:pPr marR="0" lvl="0" algn="l" defTabSz="914400" rtl="0" eaLnBrk="1" fontAlgn="auto" latinLnBrk="0" hangingPunct="1">
              <a:lnSpc>
                <a:spcPts val="1900"/>
              </a:lnSpc>
              <a:spcBef>
                <a:spcPts val="0"/>
              </a:spcBef>
              <a:buClrTx/>
              <a:buSzTx/>
              <a:tabLst/>
              <a:defRPr/>
            </a:pPr>
            <a:r>
              <a:rPr lang="ja-JP" altLang="en-US" sz="1400" dirty="0">
                <a:latin typeface="Meiryo UI" panose="020B0604030504040204" pitchFamily="50" charset="-128"/>
                <a:ea typeface="Meiryo UI" panose="020B0604030504040204" pitchFamily="50" charset="-128"/>
              </a:rPr>
              <a:t>緊急事態措置（４回）、まん延防止等重点措置（</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回）を実施。</a:t>
            </a:r>
            <a:endParaRPr lang="en-US" altLang="ja-JP" sz="1400" dirty="0">
              <a:latin typeface="Meiryo UI" panose="020B0604030504040204" pitchFamily="50" charset="-128"/>
              <a:ea typeface="Meiryo UI" panose="020B0604030504040204" pitchFamily="50" charset="-128"/>
            </a:endParaRPr>
          </a:p>
        </p:txBody>
      </p:sp>
      <p:sp>
        <p:nvSpPr>
          <p:cNvPr id="25" name="正方形/長方形 24"/>
          <p:cNvSpPr/>
          <p:nvPr/>
        </p:nvSpPr>
        <p:spPr>
          <a:xfrm>
            <a:off x="321760" y="5947619"/>
            <a:ext cx="5037753" cy="823302"/>
          </a:xfrm>
          <a:prstGeom prst="rect">
            <a:avLst/>
          </a:prstGeom>
        </p:spPr>
        <p:txBody>
          <a:bodyPr wrap="square">
            <a:spAutoFit/>
          </a:bodyPr>
          <a:lstStyle/>
          <a:p>
            <a:pPr marR="0" lvl="0" algn="l" defTabSz="914400" rtl="0" eaLnBrk="1" fontAlgn="auto" latinLnBrk="0" hangingPunct="1">
              <a:lnSpc>
                <a:spcPts val="1900"/>
              </a:lnSpc>
              <a:spcBef>
                <a:spcPts val="0"/>
              </a:spcBef>
              <a:buClrTx/>
              <a:buSzTx/>
              <a:tabLst/>
              <a:defRPr/>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接種促進に向けた取組</a:t>
            </a:r>
            <a:r>
              <a:rPr lang="en-US" altLang="ja-JP" sz="1400" b="1"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ja-JP" altLang="en-US" sz="1400" dirty="0">
                <a:latin typeface="Meiryo UI" panose="020B0604030504040204" pitchFamily="50" charset="-128"/>
                <a:ea typeface="Meiryo UI" panose="020B0604030504040204" pitchFamily="50" charset="-128"/>
              </a:rPr>
              <a:t>　 個別接種や職域接種の促進、若年層への接種促進キャンペーン、</a:t>
            </a:r>
            <a:endParaRPr lang="en-US" altLang="ja-JP" sz="1400" dirty="0">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ja-JP" altLang="en-US" sz="1400" dirty="0">
                <a:latin typeface="Meiryo UI" panose="020B0604030504040204" pitchFamily="50" charset="-128"/>
                <a:ea typeface="Meiryo UI" panose="020B0604030504040204" pitchFamily="50" charset="-128"/>
              </a:rPr>
              <a:t>　 高齢者施設等における接種促進、小児接種等の啓発。  等</a:t>
            </a:r>
            <a:endParaRPr lang="en-US" altLang="ja-JP" sz="1400" dirty="0">
              <a:latin typeface="Meiryo UI" panose="020B0604030504040204" pitchFamily="50" charset="-128"/>
              <a:ea typeface="Meiryo UI" panose="020B0604030504040204" pitchFamily="50" charset="-128"/>
            </a:endParaRPr>
          </a:p>
        </p:txBody>
      </p:sp>
      <p:sp>
        <p:nvSpPr>
          <p:cNvPr id="40" name="角丸四角形 39"/>
          <p:cNvSpPr/>
          <p:nvPr/>
        </p:nvSpPr>
        <p:spPr>
          <a:xfrm>
            <a:off x="5231539" y="4951803"/>
            <a:ext cx="1527984" cy="3405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Meiryo UI" panose="020B0604030504040204" pitchFamily="50" charset="-128"/>
                <a:ea typeface="Meiryo UI" panose="020B0604030504040204" pitchFamily="50" charset="-128"/>
              </a:rPr>
              <a:t>■ワクチン接種率</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1" name="正方形/長方形 40"/>
          <p:cNvSpPr/>
          <p:nvPr/>
        </p:nvSpPr>
        <p:spPr>
          <a:xfrm>
            <a:off x="7441230" y="5048665"/>
            <a:ext cx="1702770" cy="261610"/>
          </a:xfrm>
          <a:prstGeom prst="rect">
            <a:avLst/>
          </a:prstGeom>
        </p:spPr>
        <p:txBody>
          <a:bodyPr wrap="square">
            <a:sp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2023</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7</a:t>
            </a:r>
            <a:r>
              <a:rPr lang="ja-JP" altLang="en-US" sz="1100" dirty="0">
                <a:latin typeface="Meiryo UI" panose="020B0604030504040204" pitchFamily="50" charset="-128"/>
                <a:ea typeface="Meiryo UI" panose="020B0604030504040204" pitchFamily="50" charset="-128"/>
              </a:rPr>
              <a:t>日時点）</a:t>
            </a:r>
            <a:endPar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59513" y="5304120"/>
            <a:ext cx="3718560" cy="1055150"/>
          </a:xfrm>
          <a:prstGeom prst="rect">
            <a:avLst/>
          </a:prstGeom>
        </p:spPr>
      </p:pic>
      <p:sp>
        <p:nvSpPr>
          <p:cNvPr id="43" name="正方形/長方形 42"/>
          <p:cNvSpPr/>
          <p:nvPr/>
        </p:nvSpPr>
        <p:spPr>
          <a:xfrm>
            <a:off x="5360329" y="6382137"/>
            <a:ext cx="4158860" cy="246221"/>
          </a:xfrm>
          <a:prstGeom prst="rect">
            <a:avLst/>
          </a:prstGeom>
        </p:spPr>
        <p:txBody>
          <a:bodyPr wrap="square">
            <a:spAutoFit/>
          </a:bodyPr>
          <a:lstStyle/>
          <a:p>
            <a:pPr marL="93663" lvl="0" indent="-93663">
              <a:defRPr/>
            </a:pP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３・４・５回目接種数は、オミクロン株対応ワクチン接種の回数を含む。</a:t>
            </a:r>
            <a:endParaRPr kumimoji="1" lang="en-US" altLang="ja-JP"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1" name="正方形/長方形 20"/>
          <p:cNvSpPr/>
          <p:nvPr/>
        </p:nvSpPr>
        <p:spPr>
          <a:xfrm>
            <a:off x="321760" y="5048665"/>
            <a:ext cx="5377076" cy="823302"/>
          </a:xfrm>
          <a:prstGeom prst="rect">
            <a:avLst/>
          </a:prstGeom>
        </p:spPr>
        <p:txBody>
          <a:bodyPr wrap="square">
            <a:spAutoFit/>
          </a:bodyPr>
          <a:lstStyle/>
          <a:p>
            <a:pPr marR="0" lvl="0" algn="l" defTabSz="914400" rtl="0" eaLnBrk="1" fontAlgn="auto" latinLnBrk="0" hangingPunct="1">
              <a:lnSpc>
                <a:spcPts val="1900"/>
              </a:lnSpc>
              <a:spcBef>
                <a:spcPts val="0"/>
              </a:spcBef>
              <a:buClrTx/>
              <a:buSzTx/>
              <a:tabLst/>
              <a:defRPr/>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大規模接種会場の設置</a:t>
            </a:r>
            <a:r>
              <a:rPr lang="en-US" altLang="ja-JP" sz="1400" b="1" dirty="0">
                <a:latin typeface="Meiryo UI" panose="020B0604030504040204" pitchFamily="50" charset="-128"/>
                <a:ea typeface="Meiryo UI" panose="020B0604030504040204" pitchFamily="50" charset="-128"/>
              </a:rPr>
              <a:t>】</a:t>
            </a:r>
          </a:p>
          <a:p>
            <a:pPr marR="0" lvl="0" algn="l" defTabSz="914400" rtl="0" eaLnBrk="1" fontAlgn="auto" latinLnBrk="0" hangingPunct="1">
              <a:lnSpc>
                <a:spcPts val="1900"/>
              </a:lnSpc>
              <a:spcBef>
                <a:spcPts val="0"/>
              </a:spcBef>
              <a:buClrTx/>
              <a:buSzTx/>
              <a:tabLst/>
              <a:defRPr/>
            </a:pPr>
            <a:r>
              <a:rPr lang="ja-JP" altLang="en-US" sz="1400" b="1"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年６月以降、市町村の接種体制の補完を目的として、</a:t>
            </a:r>
            <a:endParaRPr lang="en-US" altLang="ja-JP" sz="1400" dirty="0">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ja-JP" altLang="en-US" sz="1400" dirty="0">
                <a:latin typeface="Meiryo UI" panose="020B0604030504040204" pitchFamily="50" charset="-128"/>
                <a:ea typeface="Meiryo UI" panose="020B0604030504040204" pitchFamily="50" charset="-128"/>
              </a:rPr>
              <a:t>　累計</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か所の会場を設置。（府）</a:t>
            </a:r>
            <a:endParaRPr lang="en-US" altLang="ja-JP" sz="1400" dirty="0">
              <a:latin typeface="Meiryo UI" panose="020B0604030504040204" pitchFamily="50" charset="-128"/>
              <a:ea typeface="Meiryo UI" panose="020B0604030504040204" pitchFamily="50" charset="-128"/>
            </a:endParaRPr>
          </a:p>
        </p:txBody>
      </p:sp>
      <p:sp>
        <p:nvSpPr>
          <p:cNvPr id="2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47677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262998313"/>
              </p:ext>
            </p:extLst>
          </p:nvPr>
        </p:nvGraphicFramePr>
        <p:xfrm>
          <a:off x="38637" y="396000"/>
          <a:ext cx="9072000" cy="6377940"/>
        </p:xfrm>
        <a:graphic>
          <a:graphicData uri="http://schemas.openxmlformats.org/drawingml/2006/table">
            <a:tbl>
              <a:tblPr firstRow="1" bandRow="1">
                <a:tableStyleId>{5940675A-B579-460E-94D1-54222C63F5DA}</a:tableStyleId>
              </a:tblPr>
              <a:tblGrid>
                <a:gridCol w="1107018">
                  <a:extLst>
                    <a:ext uri="{9D8B030D-6E8A-4147-A177-3AD203B41FA5}">
                      <a16:colId xmlns:a16="http://schemas.microsoft.com/office/drawing/2014/main" val="820267274"/>
                    </a:ext>
                  </a:extLst>
                </a:gridCol>
                <a:gridCol w="3686208">
                  <a:extLst>
                    <a:ext uri="{9D8B030D-6E8A-4147-A177-3AD203B41FA5}">
                      <a16:colId xmlns:a16="http://schemas.microsoft.com/office/drawing/2014/main" val="1789170256"/>
                    </a:ext>
                  </a:extLst>
                </a:gridCol>
                <a:gridCol w="1145099">
                  <a:extLst>
                    <a:ext uri="{9D8B030D-6E8A-4147-A177-3AD203B41FA5}">
                      <a16:colId xmlns:a16="http://schemas.microsoft.com/office/drawing/2014/main" val="2134056611"/>
                    </a:ext>
                  </a:extLst>
                </a:gridCol>
                <a:gridCol w="3133675">
                  <a:extLst>
                    <a:ext uri="{9D8B030D-6E8A-4147-A177-3AD203B41FA5}">
                      <a16:colId xmlns:a16="http://schemas.microsoft.com/office/drawing/2014/main" val="3007490850"/>
                    </a:ext>
                  </a:extLst>
                </a:gridCol>
              </a:tblGrid>
              <a:tr h="189159">
                <a:tc gridSpan="2">
                  <a:txBody>
                    <a:bodyP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国の取組、海外の状況等</a:t>
                      </a: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府の取組等</a:t>
                      </a: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5870634">
                <a:tc>
                  <a:txBody>
                    <a:bodyPr/>
                    <a:lstStyle/>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26</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17</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18</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22</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5</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9</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2023</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27</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水際対策の緩和</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・査証免除措置の適用再開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・入国者数制限の撤廃　等</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spc="-30" baseline="0" dirty="0">
                          <a:solidFill>
                            <a:schemeClr val="tx1"/>
                          </a:solidFill>
                          <a:latin typeface="ＭＳ Ｐゴシック" panose="020B0600070205080204" pitchFamily="50" charset="-128"/>
                          <a:ea typeface="ＭＳ Ｐゴシック" panose="020B0600070205080204" pitchFamily="50" charset="-128"/>
                        </a:rPr>
                        <a:t>「新型コロナ・インフル同時流行対策タスクフォース」立ち上げ</a:t>
                      </a:r>
                      <a:endParaRPr kumimoji="1" lang="en-US" altLang="ja-JP" sz="1050" b="0" spc="-30" baseline="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乳幼児（６か月－４歳）へのワクチン接種開始及び努力義務適用</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Go To Eat</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開始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新型コロナウイルス感染症対策分科会が新たなレベル分類を提案</a:t>
                      </a:r>
                    </a:p>
                    <a:p>
                      <a:pP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COCOA</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の機能停止（順次）</a:t>
                      </a:r>
                    </a:p>
                    <a:p>
                      <a:pP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「今秋以降の感染拡大で保健医療への負荷が高まった場合の対応について」を公表</a:t>
                      </a: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・新たなレベル分類を踏まえ、「医療ひっ迫防止対策強化</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宣言」及び「医療非常事態宣言」を創設</a:t>
                      </a:r>
                    </a:p>
                    <a:p>
                      <a:pP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経口抗ウイルス薬（ゾコーバ）緊急承認</a:t>
                      </a:r>
                    </a:p>
                    <a:p>
                      <a:pP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コロナとインフル同時検査キットを一般用医薬品（</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OTC</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）として承認</a:t>
                      </a:r>
                    </a:p>
                    <a:p>
                      <a:pP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改正感染症法公布（順次）</a:t>
                      </a:r>
                    </a:p>
                    <a:p>
                      <a:pP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中国（香港・マカオを除く）からの入国者に対する水際対策を開始（以降、複数回にわたって強化）</a:t>
                      </a:r>
                    </a:p>
                    <a:p>
                      <a:pP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政府対策本部において「新型コロナウイルス感染症の感染症法上の位置づけの変更等に関する対応方針について」決定</a:t>
                      </a: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水際対策の緩和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・中国（香港・マカオを除く）からの入国時検査を、</a:t>
                      </a: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直行便での入国者の最大</a:t>
                      </a:r>
                      <a:r>
                        <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％のサンプル検査に変更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外国船籍国際クルーズ船の運航再開</a:t>
                      </a: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9</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26</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月１日</a:t>
                      </a:r>
                    </a:p>
                    <a:p>
                      <a:pPr algn="r">
                        <a:lnSpc>
                          <a:spcPct val="100000"/>
                        </a:lnSpc>
                      </a:pP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月４日</a:t>
                      </a: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月８日</a:t>
                      </a: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月９日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27</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26</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2023</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p>
                    <a:p>
                      <a:pPr algn="r">
                        <a:lnSpc>
                          <a:spcPct val="100000"/>
                        </a:lnSpc>
                      </a:pP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検査キット配布センター設置</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「大阪モデル」緑信号点灯</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“日本中から”大阪いらっしゃいキャンペーン</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実施</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・飲食店等、イベント、府民等への要請は継続</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・薬や検査キットの準備を呼びかけ</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プレミアム食事券販売開始（ゴールドステッカー飲食店応援事業）</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令和４年度一般会計補正予算（第６号、第７号）成立</a:t>
                      </a: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大阪コロナオンライン診療・往診センターの運用開始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令和４年度一般会計補正予算（第８号）成立</a:t>
                      </a:r>
                    </a:p>
                    <a:p>
                      <a:pPr>
                        <a:lnSpc>
                          <a:spcPct val="100000"/>
                        </a:lnSpc>
                      </a:pP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９歳以下の子どもへの検査キットの無償配布の受付開始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30</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日受付終了）</a:t>
                      </a: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「大阪モデル」黄信号点灯</a:t>
                      </a: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・飲食店等、イベント、府民等への要請は継続</a:t>
                      </a: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・市町村及び医療機関に対し臨時発熱外来設置に</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向けた要請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臨時発熱外来の設置（準備が整ったところから順次開設）</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令和４年度一般会計補正予算（第９号）成立</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「大阪モデル」赤信号点灯</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・飲食店等、イベント、府民等への要請は継続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
                      </a:r>
                      <a:br>
                        <a:rPr kumimoji="1" lang="en-US" altLang="ja-JP" sz="1050" dirty="0">
                          <a:solidFill>
                            <a:schemeClr val="tx1"/>
                          </a:solidFill>
                          <a:latin typeface="ＭＳ Ｐゴシック" panose="020B0600070205080204" pitchFamily="50" charset="-128"/>
                          <a:ea typeface="ＭＳ Ｐゴシック" panose="020B0600070205080204" pitchFamily="50" charset="-128"/>
                        </a:rPr>
                      </a:b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入院患者待機ステーション運用再開</a:t>
                      </a: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「大阪モデル」黄信号点灯</a:t>
                      </a: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・飲食店等、イベント、府民等への要請は継続</a:t>
                      </a: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extLst>
                  <a:ext uri="{0D108BD9-81ED-4DB2-BD59-A6C34878D82A}">
                    <a16:rowId xmlns:a16="http://schemas.microsoft.com/office/drawing/2014/main" val="2766971929"/>
                  </a:ext>
                </a:extLst>
              </a:tr>
            </a:tbl>
          </a:graphicData>
        </a:graphic>
      </p:graphicFrame>
      <p:sp>
        <p:nvSpPr>
          <p:cNvPr id="5" name="正方形/長方形 4"/>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ja-JP" altLang="en-US" sz="1600" b="1" dirty="0">
                <a:solidFill>
                  <a:schemeClr val="bg1"/>
                </a:solidFill>
                <a:latin typeface="ＭＳ Ｐゴシック" panose="020B0600070205080204" pitchFamily="50" charset="-128"/>
                <a:ea typeface="ＭＳ Ｐゴシック" panose="020B0600070205080204" pitchFamily="50" charset="-128"/>
              </a:rPr>
              <a:t>第八波（</a:t>
            </a:r>
            <a:r>
              <a:rPr lang="en-US" altLang="ja-JP" sz="1600" b="1" dirty="0">
                <a:solidFill>
                  <a:schemeClr val="bg1"/>
                </a:solidFill>
                <a:latin typeface="ＭＳ Ｐゴシック" panose="020B0600070205080204" pitchFamily="50" charset="-128"/>
                <a:ea typeface="ＭＳ Ｐゴシック" panose="020B0600070205080204" pitchFamily="50" charset="-128"/>
              </a:rPr>
              <a:t>2022</a:t>
            </a:r>
            <a:r>
              <a:rPr lang="ja-JP" altLang="en-US" sz="1600" b="1" dirty="0">
                <a:solidFill>
                  <a:schemeClr val="bg1"/>
                </a:solidFill>
                <a:latin typeface="ＭＳ Ｐゴシック" panose="020B0600070205080204" pitchFamily="50" charset="-128"/>
                <a:ea typeface="ＭＳ Ｐゴシック" panose="020B0600070205080204" pitchFamily="50" charset="-128"/>
              </a:rPr>
              <a:t>年</a:t>
            </a:r>
            <a:r>
              <a:rPr lang="en-US" altLang="ja-JP" sz="1600" b="1" dirty="0">
                <a:solidFill>
                  <a:schemeClr val="bg1"/>
                </a:solidFill>
                <a:latin typeface="ＭＳ Ｐゴシック" panose="020B0600070205080204" pitchFamily="50" charset="-128"/>
                <a:ea typeface="ＭＳ Ｐゴシック" panose="020B0600070205080204" pitchFamily="50" charset="-128"/>
              </a:rPr>
              <a:t>9</a:t>
            </a:r>
            <a:r>
              <a:rPr lang="ja-JP" altLang="en-US" sz="1600" b="1" dirty="0">
                <a:solidFill>
                  <a:schemeClr val="bg1"/>
                </a:solidFill>
                <a:latin typeface="ＭＳ Ｐゴシック" panose="020B0600070205080204" pitchFamily="50" charset="-128"/>
                <a:ea typeface="ＭＳ Ｐゴシック" panose="020B0600070205080204" pitchFamily="50" charset="-128"/>
              </a:rPr>
              <a:t>月</a:t>
            </a:r>
            <a:r>
              <a:rPr lang="en-US" altLang="ja-JP" sz="1600" b="1" dirty="0">
                <a:solidFill>
                  <a:schemeClr val="bg1"/>
                </a:solidFill>
                <a:latin typeface="ＭＳ Ｐゴシック" panose="020B0600070205080204" pitchFamily="50" charset="-128"/>
                <a:ea typeface="ＭＳ Ｐゴシック" panose="020B0600070205080204" pitchFamily="50" charset="-128"/>
              </a:rPr>
              <a:t>27</a:t>
            </a:r>
            <a:r>
              <a:rPr lang="ja-JP" altLang="en-US" sz="1600" b="1" dirty="0">
                <a:solidFill>
                  <a:schemeClr val="bg1"/>
                </a:solidFill>
                <a:latin typeface="ＭＳ Ｐゴシック" panose="020B0600070205080204" pitchFamily="50" charset="-128"/>
                <a:ea typeface="ＭＳ Ｐゴシック" panose="020B0600070205080204" pitchFamily="50" charset="-128"/>
              </a:rPr>
              <a:t>日～</a:t>
            </a:r>
            <a:r>
              <a:rPr lang="en-US" altLang="ja-JP" sz="1600" b="1" dirty="0">
                <a:solidFill>
                  <a:schemeClr val="bg1"/>
                </a:solidFill>
                <a:latin typeface="ＭＳ Ｐゴシック" panose="020B0600070205080204" pitchFamily="50" charset="-128"/>
                <a:ea typeface="ＭＳ Ｐゴシック" panose="020B0600070205080204" pitchFamily="50" charset="-128"/>
              </a:rPr>
              <a:t>2023</a:t>
            </a:r>
            <a:r>
              <a:rPr lang="ja-JP" altLang="en-US" sz="1600" b="1" dirty="0">
                <a:solidFill>
                  <a:schemeClr val="bg1"/>
                </a:solidFill>
                <a:latin typeface="ＭＳ Ｐゴシック" panose="020B0600070205080204" pitchFamily="50" charset="-128"/>
                <a:ea typeface="ＭＳ Ｐゴシック" panose="020B0600070205080204" pitchFamily="50" charset="-128"/>
              </a:rPr>
              <a:t>年５月</a:t>
            </a:r>
            <a:r>
              <a:rPr lang="en-US" altLang="ja-JP" sz="1600" b="1" dirty="0">
                <a:solidFill>
                  <a:schemeClr val="bg1"/>
                </a:solidFill>
                <a:latin typeface="ＭＳ Ｐゴシック" panose="020B0600070205080204" pitchFamily="50" charset="-128"/>
                <a:ea typeface="ＭＳ Ｐゴシック" panose="020B0600070205080204" pitchFamily="50" charset="-128"/>
              </a:rPr>
              <a:t>8</a:t>
            </a:r>
            <a:r>
              <a:rPr lang="ja-JP" altLang="en-US" sz="1600" b="1" dirty="0">
                <a:solidFill>
                  <a:schemeClr val="bg1"/>
                </a:solidFill>
                <a:latin typeface="ＭＳ Ｐゴシック" panose="020B0600070205080204" pitchFamily="50" charset="-128"/>
                <a:ea typeface="ＭＳ Ｐゴシック" panose="020B0600070205080204" pitchFamily="50" charset="-128"/>
              </a:rPr>
              <a:t>日）</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t>の取組等</a:t>
            </a:r>
          </a:p>
        </p:txBody>
      </p:sp>
      <p:sp>
        <p:nvSpPr>
          <p:cNvPr id="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130339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72127024"/>
              </p:ext>
            </p:extLst>
          </p:nvPr>
        </p:nvGraphicFramePr>
        <p:xfrm>
          <a:off x="39394" y="435773"/>
          <a:ext cx="9072000" cy="6225332"/>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820267274"/>
                    </a:ext>
                  </a:extLst>
                </a:gridCol>
                <a:gridCol w="3420000">
                  <a:extLst>
                    <a:ext uri="{9D8B030D-6E8A-4147-A177-3AD203B41FA5}">
                      <a16:colId xmlns:a16="http://schemas.microsoft.com/office/drawing/2014/main" val="1789170256"/>
                    </a:ext>
                  </a:extLst>
                </a:gridCol>
                <a:gridCol w="1116000">
                  <a:extLst>
                    <a:ext uri="{9D8B030D-6E8A-4147-A177-3AD203B41FA5}">
                      <a16:colId xmlns:a16="http://schemas.microsoft.com/office/drawing/2014/main" val="2134056611"/>
                    </a:ext>
                  </a:extLst>
                </a:gridCol>
                <a:gridCol w="3420000">
                  <a:extLst>
                    <a:ext uri="{9D8B030D-6E8A-4147-A177-3AD203B41FA5}">
                      <a16:colId xmlns:a16="http://schemas.microsoft.com/office/drawing/2014/main" val="3007490850"/>
                    </a:ext>
                  </a:extLst>
                </a:gridCol>
              </a:tblGrid>
              <a:tr h="236012">
                <a:tc gridSpan="2">
                  <a:txBody>
                    <a:bodyP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国の取組、海外の状況等</a:t>
                      </a:r>
                    </a:p>
                  </a:txBody>
                  <a:tcPr marL="68580" marR="68580" marT="34290" marB="34290" anchor="ctr">
                    <a:lnR w="381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gridSpan="2">
                  <a:txBody>
                    <a:bodyP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府の取組等</a:t>
                      </a:r>
                    </a:p>
                  </a:txBody>
                  <a:tcPr marL="68580" marR="68580" marT="34290" marB="3429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hMerge="1">
                  <a:txBody>
                    <a:bodyPr/>
                    <a:lstStyle/>
                    <a:p>
                      <a:pPr algn="ct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35721859"/>
                  </a:ext>
                </a:extLst>
              </a:tr>
              <a:tr h="3634740">
                <a:tc>
                  <a:txBody>
                    <a:bodyPr/>
                    <a:lstStyle/>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2023</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8</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10</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13</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22</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4</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5</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4</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14</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4</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29</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5</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5</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5</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8</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a:t>
                      </a: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小児（</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5</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歳）への令和４年秋開始接種（オミクロン株対応ワクチン）開始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政府対策本部において「新型コロナウイルス感染症の感染症法上の位置づけの変更に伴う医療提供体制及び公費支援の見直し等について」決定</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マスク着用の考え方の見直し</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パキロビッドパック一般流通開始</a:t>
                      </a:r>
                    </a:p>
                    <a:p>
                      <a:pP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防衛省・自衛隊による大規模接種会場における接種終了</a:t>
                      </a:r>
                    </a:p>
                    <a:p>
                      <a:pP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ゾコーバ錠一般流通開始</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水際対策の緩和</a:t>
                      </a: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・中国（香港・マカオを除く）からの入国者について、「出国</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前</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72</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時間以内の検査の陰性証明書」又は「ワクチン接</a:t>
                      </a: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b="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種証明書（</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回）」のいずれかの提出に変更</a:t>
                      </a:r>
                    </a:p>
                    <a:p>
                      <a:pP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「新型コロナウイルス感染症の感染症上の位置付け変更後の療養期間の考え方等について」事務連絡発出（発症後</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5</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日の外出自粛の推奨や濃厚接触者の特定の廃止等）</a:t>
                      </a:r>
                    </a:p>
                    <a:p>
                      <a:pP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水際対策の緩和</a:t>
                      </a:r>
                    </a:p>
                    <a:p>
                      <a:pPr>
                        <a:lnSpc>
                          <a:spcPct val="100000"/>
                        </a:lnSpc>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　・すべての入国者に対して、「出国前</a:t>
                      </a:r>
                      <a:r>
                        <a:rPr kumimoji="1" lang="en-US" altLang="ja-JP" sz="1050" b="0" u="none" dirty="0">
                          <a:solidFill>
                            <a:schemeClr val="tx1"/>
                          </a:solidFill>
                          <a:latin typeface="ＭＳ Ｐゴシック" panose="020B0600070205080204" pitchFamily="50" charset="-128"/>
                          <a:ea typeface="ＭＳ Ｐゴシック" panose="020B0600070205080204" pitchFamily="50" charset="-128"/>
                        </a:rPr>
                        <a:t>72</a:t>
                      </a: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時間以内の検査</a:t>
                      </a: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u="none"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の陰性証明書」又は「ワクチン接種証明書（</a:t>
                      </a:r>
                      <a:r>
                        <a:rPr kumimoji="1" lang="en-US" altLang="ja-JP" sz="1050" b="0" u="none"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回）」の</a:t>
                      </a:r>
                      <a:r>
                        <a:rPr kumimoji="1" lang="ja-JP" altLang="en-US" sz="1050" b="0" u="none" dirty="0" err="1">
                          <a:solidFill>
                            <a:schemeClr val="tx1"/>
                          </a:solidFill>
                          <a:latin typeface="ＭＳ Ｐゴシック" panose="020B0600070205080204" pitchFamily="50" charset="-128"/>
                          <a:ea typeface="ＭＳ Ｐゴシック" panose="020B0600070205080204" pitchFamily="50" charset="-128"/>
                        </a:rPr>
                        <a:t>い</a:t>
                      </a: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b="0" u="none"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ずれかの提出不要</a:t>
                      </a:r>
                    </a:p>
                    <a:p>
                      <a:pPr>
                        <a:lnSpc>
                          <a:spcPct val="100000"/>
                        </a:lnSpc>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　・中国（香港・マカオを除く）からの入国時検査を、直行便</a:t>
                      </a: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u="none"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での入国者の最大</a:t>
                      </a:r>
                      <a:r>
                        <a:rPr kumimoji="1" lang="en-US" altLang="ja-JP" sz="1050" b="0" u="none"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1050" b="0" u="none" dirty="0">
                          <a:solidFill>
                            <a:schemeClr val="tx1"/>
                          </a:solidFill>
                          <a:latin typeface="ＭＳ Ｐゴシック" panose="020B0600070205080204" pitchFamily="50" charset="-128"/>
                          <a:ea typeface="ＭＳ Ｐゴシック" panose="020B0600070205080204" pitchFamily="50" charset="-128"/>
                        </a:rPr>
                        <a:t>％のサンプル検査の廃止</a:t>
                      </a:r>
                      <a:endParaRPr kumimoji="1" lang="en-US" altLang="ja-JP" sz="1050" b="0" u="none"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WHO</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が新型コロナウイルスの「国際的に懸念される公衆衛生上の緊急事態（</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PHEIC</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）」の宣言の終了を発表</a:t>
                      </a:r>
                    </a:p>
                    <a:p>
                      <a:pPr>
                        <a:lnSpc>
                          <a:spcPct val="100000"/>
                        </a:lnSpc>
                      </a:pPr>
                      <a:endParaRPr kumimoji="1" lang="ja-JP" altLang="en-US" sz="1050" b="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感染症法上の</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5</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類感染症に位置づけ変更</a:t>
                      </a:r>
                    </a:p>
                    <a:p>
                      <a:pPr>
                        <a:lnSpc>
                          <a:spcPct val="100000"/>
                        </a:lnSpc>
                      </a:pP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新型コロナウイルス感染症に係る水際措置（臨時的な措置を含む）終了（主要</a:t>
                      </a:r>
                      <a:r>
                        <a:rPr kumimoji="1" lang="en-US" altLang="ja-JP" sz="1050" b="0" dirty="0">
                          <a:solidFill>
                            <a:schemeClr val="tx1"/>
                          </a:solidFill>
                          <a:latin typeface="ＭＳ Ｐゴシック" panose="020B0600070205080204" pitchFamily="50" charset="-128"/>
                          <a:ea typeface="ＭＳ Ｐゴシック" panose="020B0600070205080204" pitchFamily="50" charset="-128"/>
                        </a:rPr>
                        <a:t>5</a:t>
                      </a:r>
                      <a:r>
                        <a:rPr kumimoji="1" lang="ja-JP" altLang="en-US" sz="1050" b="0" dirty="0">
                          <a:solidFill>
                            <a:schemeClr val="tx1"/>
                          </a:solidFill>
                          <a:latin typeface="ＭＳ Ｐゴシック" panose="020B0600070205080204" pitchFamily="50" charset="-128"/>
                          <a:ea typeface="ＭＳ Ｐゴシック" panose="020B0600070205080204" pitchFamily="50" charset="-128"/>
                        </a:rPr>
                        <a:t>空港で任意検査を開始）</a:t>
                      </a:r>
                    </a:p>
                  </a:txBody>
                  <a:tcPr marL="68580" marR="68580" marT="34290" marB="34290">
                    <a:lnR w="38100" cap="flat" cmpd="sng" algn="ctr">
                      <a:solidFill>
                        <a:schemeClr val="tx1"/>
                      </a:solidFill>
                      <a:prstDash val="solid"/>
                      <a:round/>
                      <a:headEnd type="none" w="med" len="med"/>
                      <a:tailEnd type="none" w="med" len="med"/>
                    </a:lnR>
                  </a:tcPr>
                </a:tc>
                <a:tc>
                  <a:txBody>
                    <a:bodyPr/>
                    <a:lstStyle/>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2023</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p>
                    <a:p>
                      <a:pPr algn="r">
                        <a:lnSpc>
                          <a:spcPct val="100000"/>
                        </a:lnSpc>
                      </a:pP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19</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p>
                    <a:p>
                      <a:pPr algn="r">
                        <a:lnSpc>
                          <a:spcPct val="100000"/>
                        </a:lnSpc>
                      </a:pP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24</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p>
                    <a:p>
                      <a:pPr algn="r">
                        <a:lnSpc>
                          <a:spcPct val="100000"/>
                        </a:lnSpc>
                      </a:pP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31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7</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8</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gn="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lnL w="381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入院患者待機ステーション休止</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臨時発熱外来設置終了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「大阪モデル」緑信号点灯</a:t>
                      </a: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・飲食店等、イベント、府民等への要請は継続</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大阪府　心斎橋接種センターにおける接種終了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疾病特性の変化や国等における代替策充実を踏まえ、計</a:t>
                      </a:r>
                      <a:r>
                        <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事業を廃止（無症状者への無料検査、臨時医療施設、簡易配食サービス事業等）・縮小（宿泊療養施設確保事業）</a:t>
                      </a:r>
                      <a:endParaRPr kumimoji="1" lang="en-US" altLang="ja-JP" sz="105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検査キット配布センター設置終了</a:t>
                      </a:r>
                    </a:p>
                    <a:p>
                      <a:pPr>
                        <a:lnSpc>
                          <a:spcPct val="100000"/>
                        </a:lnSpc>
                      </a:pP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感染症法上の</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類感染症法に位置づけ変更</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以下については</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5</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8</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日をもって廃止・終了</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・大阪府新型コロナウイルス対策本部</a:t>
                      </a: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・府民及び事業者等への要請</a:t>
                      </a: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・感染防止認証ゴールドステッカー制度</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・感染防止宣言ステッカー制度</a:t>
                      </a: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・イベント開催時の「感染防止安全計画」「感染防止策</a:t>
                      </a:r>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05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チェックリスト」</a:t>
                      </a:r>
                    </a:p>
                  </a:txBody>
                  <a:tcPr marL="68580" marR="68580" marT="34290" marB="34290"/>
                </a:tc>
                <a:extLst>
                  <a:ext uri="{0D108BD9-81ED-4DB2-BD59-A6C34878D82A}">
                    <a16:rowId xmlns:a16="http://schemas.microsoft.com/office/drawing/2014/main" val="2766971929"/>
                  </a:ext>
                </a:extLst>
              </a:tr>
            </a:tbl>
          </a:graphicData>
        </a:graphic>
      </p:graphicFrame>
      <p:sp>
        <p:nvSpPr>
          <p:cNvPr id="5" name="正方形/長方形 4"/>
          <p:cNvSpPr/>
          <p:nvPr/>
        </p:nvSpPr>
        <p:spPr>
          <a:xfrm>
            <a:off x="0" y="0"/>
            <a:ext cx="914400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ja-JP" altLang="en-US" sz="1600" b="1" dirty="0">
                <a:solidFill>
                  <a:schemeClr val="bg1"/>
                </a:solidFill>
                <a:latin typeface="ＭＳ Ｐゴシック" panose="020B0600070205080204" pitchFamily="50" charset="-128"/>
                <a:ea typeface="ＭＳ Ｐゴシック" panose="020B0600070205080204" pitchFamily="50" charset="-128"/>
              </a:rPr>
              <a:t>第八波（</a:t>
            </a:r>
            <a:r>
              <a:rPr lang="en-US" altLang="ja-JP" sz="1600" b="1" dirty="0">
                <a:solidFill>
                  <a:schemeClr val="bg1"/>
                </a:solidFill>
                <a:latin typeface="ＭＳ Ｐゴシック" panose="020B0600070205080204" pitchFamily="50" charset="-128"/>
                <a:ea typeface="ＭＳ Ｐゴシック" panose="020B0600070205080204" pitchFamily="50" charset="-128"/>
              </a:rPr>
              <a:t>2022</a:t>
            </a:r>
            <a:r>
              <a:rPr lang="ja-JP" altLang="en-US" sz="1600" b="1" dirty="0">
                <a:solidFill>
                  <a:schemeClr val="bg1"/>
                </a:solidFill>
                <a:latin typeface="ＭＳ Ｐゴシック" panose="020B0600070205080204" pitchFamily="50" charset="-128"/>
                <a:ea typeface="ＭＳ Ｐゴシック" panose="020B0600070205080204" pitchFamily="50" charset="-128"/>
              </a:rPr>
              <a:t>年</a:t>
            </a:r>
            <a:r>
              <a:rPr lang="en-US" altLang="ja-JP" sz="1600" b="1" dirty="0">
                <a:solidFill>
                  <a:schemeClr val="bg1"/>
                </a:solidFill>
                <a:latin typeface="ＭＳ Ｐゴシック" panose="020B0600070205080204" pitchFamily="50" charset="-128"/>
                <a:ea typeface="ＭＳ Ｐゴシック" panose="020B0600070205080204" pitchFamily="50" charset="-128"/>
              </a:rPr>
              <a:t>9</a:t>
            </a:r>
            <a:r>
              <a:rPr lang="ja-JP" altLang="en-US" sz="1600" b="1" dirty="0">
                <a:solidFill>
                  <a:schemeClr val="bg1"/>
                </a:solidFill>
                <a:latin typeface="ＭＳ Ｐゴシック" panose="020B0600070205080204" pitchFamily="50" charset="-128"/>
                <a:ea typeface="ＭＳ Ｐゴシック" panose="020B0600070205080204" pitchFamily="50" charset="-128"/>
              </a:rPr>
              <a:t>月</a:t>
            </a:r>
            <a:r>
              <a:rPr lang="en-US" altLang="ja-JP" sz="1600" b="1" dirty="0">
                <a:solidFill>
                  <a:schemeClr val="bg1"/>
                </a:solidFill>
                <a:latin typeface="ＭＳ Ｐゴシック" panose="020B0600070205080204" pitchFamily="50" charset="-128"/>
                <a:ea typeface="ＭＳ Ｐゴシック" panose="020B0600070205080204" pitchFamily="50" charset="-128"/>
              </a:rPr>
              <a:t>27</a:t>
            </a:r>
            <a:r>
              <a:rPr lang="ja-JP" altLang="en-US" sz="1600" b="1" dirty="0">
                <a:solidFill>
                  <a:schemeClr val="bg1"/>
                </a:solidFill>
                <a:latin typeface="ＭＳ Ｐゴシック" panose="020B0600070205080204" pitchFamily="50" charset="-128"/>
                <a:ea typeface="ＭＳ Ｐゴシック" panose="020B0600070205080204" pitchFamily="50" charset="-128"/>
              </a:rPr>
              <a:t>日～</a:t>
            </a:r>
            <a:r>
              <a:rPr lang="en-US" altLang="ja-JP" sz="1600" b="1" dirty="0">
                <a:solidFill>
                  <a:schemeClr val="bg1"/>
                </a:solidFill>
                <a:latin typeface="ＭＳ Ｐゴシック" panose="020B0600070205080204" pitchFamily="50" charset="-128"/>
                <a:ea typeface="ＭＳ Ｐゴシック" panose="020B0600070205080204" pitchFamily="50" charset="-128"/>
              </a:rPr>
              <a:t>2023</a:t>
            </a:r>
            <a:r>
              <a:rPr lang="ja-JP" altLang="en-US" sz="1600" b="1" dirty="0">
                <a:solidFill>
                  <a:schemeClr val="bg1"/>
                </a:solidFill>
                <a:latin typeface="ＭＳ Ｐゴシック" panose="020B0600070205080204" pitchFamily="50" charset="-128"/>
                <a:ea typeface="ＭＳ Ｐゴシック" panose="020B0600070205080204" pitchFamily="50" charset="-128"/>
              </a:rPr>
              <a:t>年５月</a:t>
            </a:r>
            <a:r>
              <a:rPr lang="en-US" altLang="ja-JP" sz="1600" b="1" dirty="0">
                <a:solidFill>
                  <a:schemeClr val="bg1"/>
                </a:solidFill>
                <a:latin typeface="ＭＳ Ｐゴシック" panose="020B0600070205080204" pitchFamily="50" charset="-128"/>
                <a:ea typeface="ＭＳ Ｐゴシック" panose="020B0600070205080204" pitchFamily="50" charset="-128"/>
              </a:rPr>
              <a:t>8</a:t>
            </a:r>
            <a:r>
              <a:rPr lang="ja-JP" altLang="en-US" sz="1600" b="1" dirty="0">
                <a:solidFill>
                  <a:schemeClr val="bg1"/>
                </a:solidFill>
                <a:latin typeface="ＭＳ Ｐゴシック" panose="020B0600070205080204" pitchFamily="50" charset="-128"/>
                <a:ea typeface="ＭＳ Ｐゴシック" panose="020B0600070205080204" pitchFamily="50" charset="-128"/>
              </a:rPr>
              <a:t>日）</a:t>
            </a:r>
            <a:r>
              <a:rPr kumimoji="0" lang="ja-JP" altLang="en-US" sz="16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t>の取組等</a:t>
            </a:r>
          </a:p>
        </p:txBody>
      </p:sp>
      <p:sp>
        <p:nvSpPr>
          <p:cNvPr id="6" name="スライド番号プレースホルダー 3"/>
          <p:cNvSpPr txBox="1">
            <a:spLocks/>
          </p:cNvSpPr>
          <p:nvPr/>
        </p:nvSpPr>
        <p:spPr>
          <a:xfrm>
            <a:off x="7086600" y="635869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588321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txBox="1">
            <a:spLocks/>
          </p:cNvSpPr>
          <p:nvPr/>
        </p:nvSpPr>
        <p:spPr>
          <a:xfrm>
            <a:off x="477364" y="651345"/>
            <a:ext cx="8145539" cy="56128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3500"/>
              </a:lnSpc>
              <a:spcBef>
                <a:spcPct val="0"/>
              </a:spcBef>
              <a:spcAft>
                <a:spcPts val="0"/>
              </a:spcAft>
              <a:buClrTx/>
              <a:buSzTx/>
              <a:buFontTx/>
              <a:buNone/>
              <a:tabLst/>
              <a:defRPr/>
            </a:pPr>
            <a:r>
              <a:rPr lang="ja-JP" altLang="en-US" sz="2000" b="1" u="sng" noProof="0" dirty="0">
                <a:latin typeface="ＭＳ Ｐゴシック" panose="020B0600070205080204" pitchFamily="50" charset="-128"/>
                <a:ea typeface="ＭＳ Ｐゴシック" panose="020B0600070205080204" pitchFamily="50" charset="-128"/>
              </a:rPr>
              <a:t>３</a:t>
            </a:r>
            <a:r>
              <a:rPr kumimoji="1" lang="ja-JP" altLang="en-US" sz="2000" b="1" i="0" u="sng"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．コロナ対策関連</a:t>
            </a:r>
            <a:r>
              <a:rPr lang="ja-JP" altLang="en-US" sz="2000" b="1" u="sng" dirty="0">
                <a:latin typeface="ＭＳ Ｐゴシック" panose="020B0600070205080204" pitchFamily="50" charset="-128"/>
                <a:ea typeface="ＭＳ Ｐゴシック" panose="020B0600070205080204" pitchFamily="50" charset="-128"/>
              </a:rPr>
              <a:t>経費</a:t>
            </a:r>
            <a:r>
              <a:rPr kumimoji="1" lang="ja-JP" altLang="en-US" sz="2000" b="1" i="0" u="sng"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の概要</a:t>
            </a:r>
            <a:endParaRPr kumimoji="1" lang="en-US" altLang="ja-JP" sz="2000" b="1" i="0" u="sng"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lang="en-US" altLang="ja-JP" sz="1800" b="1" dirty="0">
                <a:latin typeface="ＭＳ Ｐゴシック" panose="020B0600070205080204" pitchFamily="50" charset="-128"/>
                <a:ea typeface="ＭＳ Ｐゴシック" panose="020B0600070205080204" pitchFamily="50" charset="-128"/>
              </a:rPr>
              <a:t>【</a:t>
            </a:r>
            <a:r>
              <a:rPr lang="ja-JP" altLang="en-US" sz="1800" b="1" dirty="0">
                <a:latin typeface="ＭＳ Ｐゴシック" panose="020B0600070205080204" pitchFamily="50" charset="-128"/>
                <a:ea typeface="ＭＳ Ｐゴシック" panose="020B0600070205080204" pitchFamily="50" charset="-128"/>
              </a:rPr>
              <a:t>大阪府</a:t>
            </a:r>
            <a:r>
              <a:rPr lang="en-US" altLang="ja-JP" sz="1800" b="1" dirty="0">
                <a:latin typeface="ＭＳ Ｐゴシック" panose="020B0600070205080204" pitchFamily="50" charset="-128"/>
                <a:ea typeface="ＭＳ Ｐゴシック" panose="020B0600070205080204" pitchFamily="50" charset="-128"/>
              </a:rPr>
              <a:t>】</a:t>
            </a:r>
            <a:endPar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　　・令和２（</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2020</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）年度決算の主な取組</a:t>
            </a:r>
            <a:endPar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　　・令和３（</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2021</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）年度決算の主な取組</a:t>
            </a:r>
            <a:endPar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　　・令和４（</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2022</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）年度予算の主な取組</a:t>
            </a:r>
            <a:endPar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endParaRPr lang="en-US" altLang="ja-JP" sz="1800" b="1"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大阪市</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a:t>
            </a:r>
          </a:p>
          <a:p>
            <a:pPr marL="0" marR="0" lvl="0" indent="0" algn="l" defTabSz="914400" rtl="0" eaLnBrk="1" fontAlgn="auto" latinLnBrk="0" hangingPunct="1">
              <a:lnSpc>
                <a:spcPts val="3500"/>
              </a:lnSpc>
              <a:spcBef>
                <a:spcPct val="0"/>
              </a:spcBef>
              <a:spcAft>
                <a:spcPts val="0"/>
              </a:spcAft>
              <a:buClrTx/>
              <a:buSzTx/>
              <a:buFontTx/>
              <a:buNone/>
              <a:tabLst/>
              <a:defRPr/>
            </a:pPr>
            <a:r>
              <a:rPr lang="ja-JP" altLang="en-US" sz="1800" b="1" dirty="0">
                <a:latin typeface="ＭＳ Ｐゴシック" panose="020B0600070205080204" pitchFamily="50" charset="-128"/>
                <a:ea typeface="ＭＳ Ｐゴシック" panose="020B0600070205080204" pitchFamily="50" charset="-128"/>
              </a:rPr>
              <a:t>　　</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・令和２（</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2020</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）年度決算の主な取組</a:t>
            </a:r>
            <a:endPar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　　・令和３（</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2021</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）年度決算の主な取組</a:t>
            </a:r>
            <a:endPar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　　・令和４（</a:t>
            </a:r>
            <a:r>
              <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2022</a:t>
            </a: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）年度予算の主な取組</a:t>
            </a:r>
            <a:endPar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914400" rtl="0" eaLnBrk="1" fontAlgn="auto" latinLnBrk="0" hangingPunct="1">
              <a:lnSpc>
                <a:spcPts val="3500"/>
              </a:lnSpc>
              <a:spcBef>
                <a:spcPct val="0"/>
              </a:spcBef>
              <a:spcAft>
                <a:spcPts val="0"/>
              </a:spcAft>
              <a:buClrTx/>
              <a:buSzTx/>
              <a:buFontTx/>
              <a:buNone/>
              <a:tabLst/>
              <a:defRPr/>
            </a:pPr>
            <a:endParaRPr kumimoji="1" lang="en-US" altLang="ja-JP"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endParaRP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59974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 y="0"/>
            <a:ext cx="3794081" cy="27699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令和</a:t>
            </a:r>
            <a:r>
              <a:rPr lang="ja-JP" altLang="en-US" sz="1400" b="1" dirty="0">
                <a:solidFill>
                  <a:schemeClr val="bg1"/>
                </a:solidFill>
                <a:latin typeface="ＭＳ Ｐゴシック" panose="020B0600070205080204" pitchFamily="50" charset="-128"/>
                <a:ea typeface="ＭＳ Ｐゴシック" panose="020B0600070205080204" pitchFamily="50" charset="-128"/>
              </a:rPr>
              <a:t>２</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a:t>
            </a:r>
            <a:r>
              <a:rPr lang="en-US" altLang="ja-JP" sz="1400" b="1" dirty="0">
                <a:solidFill>
                  <a:schemeClr val="bg1"/>
                </a:solidFill>
                <a:latin typeface="ＭＳ Ｐゴシック" panose="020B0600070205080204" pitchFamily="50" charset="-128"/>
                <a:ea typeface="ＭＳ Ｐゴシック" panose="020B0600070205080204" pitchFamily="50" charset="-128"/>
              </a:rPr>
              <a:t>2020</a:t>
            </a:r>
            <a:r>
              <a:rPr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年度決算の主な取組</a:t>
            </a:r>
            <a:r>
              <a:rPr lang="ja-JP" altLang="en-US" sz="1400" b="1" dirty="0">
                <a:solidFill>
                  <a:schemeClr val="bg1"/>
                </a:solidFill>
                <a:latin typeface="ＭＳ Ｐゴシック" panose="020B0600070205080204" pitchFamily="50" charset="-128"/>
                <a:ea typeface="ＭＳ Ｐゴシック" panose="020B0600070205080204" pitchFamily="50" charset="-128"/>
              </a:rPr>
              <a:t>（府）</a:t>
            </a:r>
            <a:endPar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570232280"/>
              </p:ext>
            </p:extLst>
          </p:nvPr>
        </p:nvGraphicFramePr>
        <p:xfrm>
          <a:off x="206062" y="682582"/>
          <a:ext cx="8822028" cy="1752054"/>
        </p:xfrm>
        <a:graphic>
          <a:graphicData uri="http://schemas.openxmlformats.org/drawingml/2006/table">
            <a:tbl>
              <a:tblPr firstRow="1">
                <a:tableStyleId>{BDBED569-4797-4DF1-A0F4-6AAB3CD982D8}</a:tableStyleId>
              </a:tblPr>
              <a:tblGrid>
                <a:gridCol w="2189408">
                  <a:extLst>
                    <a:ext uri="{9D8B030D-6E8A-4147-A177-3AD203B41FA5}">
                      <a16:colId xmlns:a16="http://schemas.microsoft.com/office/drawing/2014/main" val="2221269392"/>
                    </a:ext>
                  </a:extLst>
                </a:gridCol>
                <a:gridCol w="5616471">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289014">
                <a:tc gridSpan="3">
                  <a:txBody>
                    <a:bodyPr/>
                    <a:lstStyle/>
                    <a:p>
                      <a:r>
                        <a:rPr kumimoji="1" lang="ja-JP" altLang="en-US" sz="1200" dirty="0">
                          <a:solidFill>
                            <a:schemeClr val="tx1"/>
                          </a:solidFill>
                        </a:rPr>
                        <a:t>■　医療関連</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244699">
                <a:tc>
                  <a:txBody>
                    <a:bodyPr/>
                    <a:lstStyle/>
                    <a:p>
                      <a:pPr algn="ctr"/>
                      <a:r>
                        <a:rPr kumimoji="1" lang="ja-JP" altLang="en-US" sz="1200" dirty="0">
                          <a:solidFill>
                            <a:schemeClr val="tx1"/>
                          </a:solidFill>
                        </a:rPr>
                        <a:t>事業名</a:t>
                      </a:r>
                    </a:p>
                  </a:txBody>
                  <a:tcPr/>
                </a:tc>
                <a:tc>
                  <a:txBody>
                    <a:bodyPr/>
                    <a:lstStyle/>
                    <a:p>
                      <a:pPr algn="ctr"/>
                      <a:r>
                        <a:rPr kumimoji="1" lang="ja-JP" altLang="en-US" sz="1200" dirty="0">
                          <a:solidFill>
                            <a:schemeClr val="tx1"/>
                          </a:solidFill>
                        </a:rPr>
                        <a:t>概要</a:t>
                      </a:r>
                    </a:p>
                  </a:txBody>
                  <a:tcPr/>
                </a:tc>
                <a:tc>
                  <a:txBody>
                    <a:bodyPr/>
                    <a:lstStyle/>
                    <a:p>
                      <a:pPr algn="ctr"/>
                      <a:r>
                        <a:rPr kumimoji="1" lang="ja-JP" altLang="en-US" sz="1200" spc="-70" baseline="0" dirty="0">
                          <a:solidFill>
                            <a:schemeClr val="tx1"/>
                          </a:solidFill>
                        </a:rPr>
                        <a:t>決算額</a:t>
                      </a:r>
                      <a:r>
                        <a:rPr kumimoji="1" lang="en-US" altLang="ja-JP" sz="1200" spc="-70" baseline="0" dirty="0">
                          <a:solidFill>
                            <a:schemeClr val="tx1"/>
                          </a:solidFill>
                        </a:rPr>
                        <a:t>※</a:t>
                      </a:r>
                    </a:p>
                  </a:txBody>
                  <a:tcPr/>
                </a:tc>
                <a:extLst>
                  <a:ext uri="{0D108BD9-81ED-4DB2-BD59-A6C34878D82A}">
                    <a16:rowId xmlns:a16="http://schemas.microsoft.com/office/drawing/2014/main" val="2682215824"/>
                  </a:ext>
                </a:extLst>
              </a:tr>
              <a:tr h="25690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a:solidFill>
                            <a:schemeClr val="tx1"/>
                          </a:solidFill>
                          <a:effectLst/>
                          <a:latin typeface="+mj-ea"/>
                          <a:ea typeface="+mn-ea"/>
                          <a:cs typeface="+mn-cs"/>
                        </a:rPr>
                        <a:t>検査体制、相談体制の整備</a:t>
                      </a:r>
                    </a:p>
                  </a:txBody>
                  <a:tcPr/>
                </a:tc>
                <a:tc>
                  <a:txBody>
                    <a:bodyPr/>
                    <a:lstStyle/>
                    <a:p>
                      <a:r>
                        <a:rPr kumimoji="1" lang="ja-JP" altLang="en-US" sz="1200" dirty="0">
                          <a:solidFill>
                            <a:schemeClr val="tx1"/>
                          </a:solidFill>
                          <a:latin typeface="+mn-ea"/>
                          <a:ea typeface="+mn-ea"/>
                        </a:rPr>
                        <a:t>　</a:t>
                      </a:r>
                      <a:r>
                        <a:rPr kumimoji="1" lang="en-US" altLang="ja-JP" sz="1200" dirty="0">
                          <a:solidFill>
                            <a:schemeClr val="tx1"/>
                          </a:solidFill>
                          <a:latin typeface="+mn-ea"/>
                          <a:ea typeface="+mn-ea"/>
                        </a:rPr>
                        <a:t>PCR</a:t>
                      </a:r>
                      <a:r>
                        <a:rPr kumimoji="1" lang="ja-JP" altLang="en-US" sz="1200" dirty="0">
                          <a:solidFill>
                            <a:schemeClr val="tx1"/>
                          </a:solidFill>
                          <a:latin typeface="+mn-ea"/>
                          <a:ea typeface="+mn-ea"/>
                        </a:rPr>
                        <a:t>検査費、</a:t>
                      </a:r>
                      <a:r>
                        <a:rPr kumimoji="1" lang="en-US" altLang="ja-JP" sz="1200" dirty="0">
                          <a:solidFill>
                            <a:schemeClr val="tx1"/>
                          </a:solidFill>
                          <a:latin typeface="+mn-ea"/>
                          <a:ea typeface="+mn-ea"/>
                        </a:rPr>
                        <a:t>SNS</a:t>
                      </a:r>
                      <a:r>
                        <a:rPr kumimoji="1" lang="ja-JP" altLang="en-US" sz="1200" dirty="0">
                          <a:solidFill>
                            <a:schemeClr val="tx1"/>
                          </a:solidFill>
                          <a:latin typeface="+mn-ea"/>
                          <a:ea typeface="+mn-ea"/>
                        </a:rPr>
                        <a:t>相談窓口の設置　等</a:t>
                      </a:r>
                    </a:p>
                  </a:txBody>
                  <a:tcPr/>
                </a:tc>
                <a:tc>
                  <a:txBody>
                    <a:bodyPr/>
                    <a:lstStyle/>
                    <a:p>
                      <a:pPr algn="r"/>
                      <a:r>
                        <a:rPr kumimoji="1" lang="en-US" altLang="ja-JP" sz="1200" dirty="0">
                          <a:solidFill>
                            <a:schemeClr val="tx1"/>
                          </a:solidFill>
                          <a:latin typeface="+mn-ea"/>
                          <a:ea typeface="+mn-ea"/>
                        </a:rPr>
                        <a:t>17,877,951</a:t>
                      </a:r>
                    </a:p>
                  </a:txBody>
                  <a:tcPr anchor="ctr"/>
                </a:tc>
                <a:extLst>
                  <a:ext uri="{0D108BD9-81ED-4DB2-BD59-A6C34878D82A}">
                    <a16:rowId xmlns:a16="http://schemas.microsoft.com/office/drawing/2014/main" val="3152263511"/>
                  </a:ext>
                </a:extLst>
              </a:tr>
              <a:tr h="256901">
                <a:tc>
                  <a:txBody>
                    <a:bodyPr/>
                    <a:lstStyle/>
                    <a:p>
                      <a:r>
                        <a:rPr kumimoji="1" lang="ja-JP" altLang="en-US" sz="1200" dirty="0">
                          <a:solidFill>
                            <a:schemeClr val="tx1"/>
                          </a:solidFill>
                          <a:latin typeface="+mn-ea"/>
                          <a:ea typeface="+mn-ea"/>
                        </a:rPr>
                        <a:t>医療・療養体制の確保</a:t>
                      </a:r>
                    </a:p>
                  </a:txBody>
                  <a:tcPr/>
                </a:tc>
                <a:tc>
                  <a:txBody>
                    <a:bodyPr/>
                    <a:lstStyle/>
                    <a:p>
                      <a:r>
                        <a:rPr kumimoji="1" lang="ja-JP" altLang="en-US" sz="1200" dirty="0">
                          <a:solidFill>
                            <a:schemeClr val="tx1"/>
                          </a:solidFill>
                          <a:latin typeface="+mn-ea"/>
                          <a:ea typeface="+mn-ea"/>
                        </a:rPr>
                        <a:t>　病床確保、病院への支援（医療機器等の整備）、宿泊療養施設確保、医療従事者への特殊勤務手当支給、新型コロナウイルス助け合い基金を活用した医療従事者等への応援金支給　等</a:t>
                      </a:r>
                    </a:p>
                  </a:txBody>
                  <a:tcPr/>
                </a:tc>
                <a:tc>
                  <a:txBody>
                    <a:bodyPr/>
                    <a:lstStyle/>
                    <a:p>
                      <a:pPr algn="r"/>
                      <a:r>
                        <a:rPr kumimoji="1" lang="en-US" altLang="ja-JP" sz="1200" dirty="0">
                          <a:solidFill>
                            <a:schemeClr val="tx1"/>
                          </a:solidFill>
                          <a:latin typeface="+mn-ea"/>
                          <a:ea typeface="+mn-ea"/>
                        </a:rPr>
                        <a:t>165,861,353</a:t>
                      </a:r>
                    </a:p>
                  </a:txBody>
                  <a:tcPr anchor="ctr"/>
                </a:tc>
                <a:extLst>
                  <a:ext uri="{0D108BD9-81ED-4DB2-BD59-A6C34878D82A}">
                    <a16:rowId xmlns:a16="http://schemas.microsoft.com/office/drawing/2014/main" val="3043177727"/>
                  </a:ext>
                </a:extLst>
              </a:tr>
              <a:tr h="256901">
                <a:tc>
                  <a:txBody>
                    <a:bodyPr/>
                    <a:lstStyle/>
                    <a:p>
                      <a:r>
                        <a:rPr kumimoji="1" lang="ja-JP" altLang="en-US" sz="1200" dirty="0">
                          <a:solidFill>
                            <a:schemeClr val="tx1"/>
                          </a:solidFill>
                          <a:latin typeface="+mn-ea"/>
                          <a:ea typeface="+mn-ea"/>
                        </a:rPr>
                        <a:t>ワクチン接種体制の確保</a:t>
                      </a:r>
                    </a:p>
                  </a:txBody>
                  <a:tcPr/>
                </a:tc>
                <a:tc>
                  <a:txBody>
                    <a:bodyPr/>
                    <a:lstStyle/>
                    <a:p>
                      <a:r>
                        <a:rPr kumimoji="1" lang="ja-JP" altLang="en-US" sz="1200" dirty="0">
                          <a:solidFill>
                            <a:schemeClr val="tx1"/>
                          </a:solidFill>
                          <a:latin typeface="+mn-ea"/>
                          <a:ea typeface="+mn-ea"/>
                        </a:rPr>
                        <a:t>　ワクチン接種体制確保（医療従事者等優先接種に係る体制整備等）</a:t>
                      </a:r>
                    </a:p>
                  </a:txBody>
                  <a:tcPr/>
                </a:tc>
                <a:tc>
                  <a:txBody>
                    <a:bodyPr/>
                    <a:lstStyle/>
                    <a:p>
                      <a:pPr algn="r"/>
                      <a:r>
                        <a:rPr kumimoji="1" lang="en-US" altLang="ja-JP" sz="1200" dirty="0">
                          <a:solidFill>
                            <a:schemeClr val="tx1"/>
                          </a:solidFill>
                          <a:latin typeface="+mn-ea"/>
                          <a:ea typeface="+mn-ea"/>
                        </a:rPr>
                        <a:t>67,812 </a:t>
                      </a:r>
                    </a:p>
                  </a:txBody>
                  <a:tcPr anchor="ctr"/>
                </a:tc>
                <a:extLst>
                  <a:ext uri="{0D108BD9-81ED-4DB2-BD59-A6C34878D82A}">
                    <a16:rowId xmlns:a16="http://schemas.microsoft.com/office/drawing/2014/main" val="232911098"/>
                  </a:ext>
                </a:extLst>
              </a:tr>
            </a:tbl>
          </a:graphicData>
        </a:graphic>
      </p:graphicFrame>
      <p:graphicFrame>
        <p:nvGraphicFramePr>
          <p:cNvPr id="12" name="表 11"/>
          <p:cNvGraphicFramePr>
            <a:graphicFrameLocks noGrp="1"/>
          </p:cNvGraphicFramePr>
          <p:nvPr/>
        </p:nvGraphicFramePr>
        <p:xfrm>
          <a:off x="160986" y="2660549"/>
          <a:ext cx="8822028" cy="790923"/>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a:solidFill>
                            <a:schemeClr val="tx1"/>
                          </a:solidFill>
                        </a:rPr>
                        <a:t>■　府民の感染防止対策・リスクコミュニケーション</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466923">
                <a:tc>
                  <a:txBody>
                    <a:bodyPr/>
                    <a:lstStyle/>
                    <a:p>
                      <a:r>
                        <a:rPr kumimoji="1" lang="ja-JP" altLang="en-US" sz="1200" dirty="0">
                          <a:solidFill>
                            <a:schemeClr val="tx1"/>
                          </a:solidFill>
                          <a:latin typeface="+mn-ea"/>
                          <a:ea typeface="+mn-ea"/>
                        </a:rPr>
                        <a:t>飲食店等における感染防止対策</a:t>
                      </a:r>
                    </a:p>
                  </a:txBody>
                  <a:tcPr/>
                </a:tc>
                <a:tc>
                  <a:txBody>
                    <a:bodyPr/>
                    <a:lstStyle/>
                    <a:p>
                      <a:r>
                        <a:rPr kumimoji="1" lang="ja-JP" altLang="en-US" sz="1200" dirty="0">
                          <a:solidFill>
                            <a:schemeClr val="tx1"/>
                          </a:solidFill>
                          <a:latin typeface="+mn-ea"/>
                          <a:ea typeface="+mn-ea"/>
                        </a:rPr>
                        <a:t>　感染防止宣言ステッカーシステムの運営、デリバリーサービスの利用者にポイントを付与する事業者への補助、少人数（４人以下）の飲食に対するポイント還元　</a:t>
                      </a:r>
                      <a:r>
                        <a:rPr kumimoji="1" lang="ja-JP" altLang="en-US" sz="1200" b="0" dirty="0">
                          <a:solidFill>
                            <a:schemeClr val="tx1"/>
                          </a:solidFill>
                          <a:latin typeface="+mn-ea"/>
                          <a:ea typeface="+mn-ea"/>
                        </a:rPr>
                        <a:t>等</a:t>
                      </a:r>
                      <a:endParaRPr kumimoji="1" lang="ja-JP" altLang="en-US" sz="1200" dirty="0">
                        <a:solidFill>
                          <a:schemeClr val="tx1"/>
                        </a:solidFill>
                        <a:latin typeface="+mn-ea"/>
                        <a:ea typeface="+mn-ea"/>
                      </a:endParaRPr>
                    </a:p>
                  </a:txBody>
                  <a:tcPr/>
                </a:tc>
                <a:tc>
                  <a:txBody>
                    <a:bodyPr/>
                    <a:lstStyle/>
                    <a:p>
                      <a:pPr algn="r"/>
                      <a:r>
                        <a:rPr kumimoji="1" lang="en-US" altLang="ja-JP" sz="1200" dirty="0">
                          <a:solidFill>
                            <a:schemeClr val="tx1"/>
                          </a:solidFill>
                          <a:latin typeface="+mn-ea"/>
                          <a:ea typeface="+mn-ea"/>
                        </a:rPr>
                        <a:t>1,274,411</a:t>
                      </a:r>
                    </a:p>
                  </a:txBody>
                  <a:tcPr anchor="ctr"/>
                </a:tc>
                <a:extLst>
                  <a:ext uri="{0D108BD9-81ED-4DB2-BD59-A6C34878D82A}">
                    <a16:rowId xmlns:a16="http://schemas.microsoft.com/office/drawing/2014/main" val="232911098"/>
                  </a:ext>
                </a:extLst>
              </a:tr>
            </a:tbl>
          </a:graphicData>
        </a:graphic>
      </p:graphicFrame>
      <p:sp>
        <p:nvSpPr>
          <p:cNvPr id="14" name="テキスト ボックス 13"/>
          <p:cNvSpPr txBox="1"/>
          <p:nvPr/>
        </p:nvSpPr>
        <p:spPr>
          <a:xfrm>
            <a:off x="7266525" y="425667"/>
            <a:ext cx="2575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lang="ja-JP" altLang="en-US" sz="1200" dirty="0">
                <a:solidFill>
                  <a:prstClr val="black"/>
                </a:solidFill>
                <a:latin typeface="Calibri"/>
                <a:ea typeface="ＭＳ Ｐゴシック" panose="020B0600070205080204" pitchFamily="50" charset="-128"/>
              </a:rPr>
              <a:t>決算</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額の単位は千円</a:t>
            </a:r>
          </a:p>
        </p:txBody>
      </p:sp>
      <p:graphicFrame>
        <p:nvGraphicFramePr>
          <p:cNvPr id="15" name="表 14"/>
          <p:cNvGraphicFramePr>
            <a:graphicFrameLocks noGrp="1"/>
          </p:cNvGraphicFramePr>
          <p:nvPr>
            <p:extLst>
              <p:ext uri="{D42A27DB-BD31-4B8C-83A1-F6EECF244321}">
                <p14:modId xmlns:p14="http://schemas.microsoft.com/office/powerpoint/2010/main" val="758605276"/>
              </p:ext>
            </p:extLst>
          </p:nvPr>
        </p:nvGraphicFramePr>
        <p:xfrm>
          <a:off x="160986" y="3611079"/>
          <a:ext cx="8822028" cy="265320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a:solidFill>
                            <a:schemeClr val="tx1"/>
                          </a:solidFill>
                        </a:rPr>
                        <a:t>■　事業継続支援</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国内旅行の</a:t>
                      </a:r>
                      <a:r>
                        <a:rPr kumimoji="1" lang="ja-JP" altLang="en-US" sz="1200" strike="noStrike" dirty="0">
                          <a:solidFill>
                            <a:schemeClr val="tx1"/>
                          </a:solidFill>
                          <a:latin typeface="+mn-ea"/>
                          <a:ea typeface="+mn-ea"/>
                        </a:rPr>
                        <a:t>観光</a:t>
                      </a:r>
                      <a:r>
                        <a:rPr kumimoji="1" lang="ja-JP" altLang="en-US" sz="1200" dirty="0">
                          <a:solidFill>
                            <a:schemeClr val="tx1"/>
                          </a:solidFill>
                          <a:latin typeface="+mn-ea"/>
                          <a:ea typeface="+mn-ea"/>
                        </a:rPr>
                        <a:t>消費の喚起</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オール大阪でのプロモーションの実施、宿泊事業者が行う感染防止対策への補助　等</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167,940</a:t>
                      </a:r>
                    </a:p>
                  </a:txBody>
                  <a:tcPr anchor="ctr"/>
                </a:tc>
                <a:extLst>
                  <a:ext uri="{0D108BD9-81ED-4DB2-BD59-A6C34878D82A}">
                    <a16:rowId xmlns:a16="http://schemas.microsoft.com/office/drawing/2014/main" val="232911098"/>
                  </a:ext>
                </a:extLst>
              </a:tr>
              <a:tr h="28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スポーツ・文化芸術活動への支援</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大阪に所在するプロスポーツチーム等と連携したイベント実施、</a:t>
                      </a:r>
                      <a:endParaRPr kumimoji="1" lang="en-US" altLang="ja-JP" sz="1200" dirty="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無観客ライブ配信にかかる費用補助、公演機会の創出、文化芸術の魅力発信</a:t>
                      </a:r>
                      <a:endParaRPr kumimoji="1" lang="ja-JP" altLang="en-US" sz="1200" strike="sngStrike" dirty="0">
                        <a:solidFill>
                          <a:schemeClr val="tx1"/>
                        </a:solidFill>
                        <a:latin typeface="+mn-ea"/>
                        <a:ea typeface="+mn-ea"/>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344,074</a:t>
                      </a:r>
                    </a:p>
                  </a:txBody>
                  <a:tcPr anchor="ctr"/>
                </a:tc>
                <a:extLst>
                  <a:ext uri="{0D108BD9-81ED-4DB2-BD59-A6C34878D82A}">
                    <a16:rowId xmlns:a16="http://schemas.microsoft.com/office/drawing/2014/main" val="646272003"/>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中小企業向け融資</a:t>
                      </a:r>
                      <a:endParaRPr kumimoji="1" lang="en-US" altLang="ja-JP" sz="1200" dirty="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（コロナ関連）</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制度融資預託金（コロナ預託）、新型コロナウイルス感染症対応資金融資利子補給金</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702,063,279</a:t>
                      </a:r>
                    </a:p>
                  </a:txBody>
                  <a:tcPr anchor="ctr"/>
                </a:tc>
                <a:extLst>
                  <a:ext uri="{0D108BD9-81ED-4DB2-BD59-A6C34878D82A}">
                    <a16:rowId xmlns:a16="http://schemas.microsoft.com/office/drawing/2014/main" val="662517920"/>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事業者への支援金・協力金の支給</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営業時間短縮協力金、休業要請支援金、休業要請外支援金</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111,697,542</a:t>
                      </a:r>
                    </a:p>
                  </a:txBody>
                  <a:tcPr anchor="ctr"/>
                </a:tc>
                <a:extLst>
                  <a:ext uri="{0D108BD9-81ED-4DB2-BD59-A6C34878D82A}">
                    <a16:rowId xmlns:a16="http://schemas.microsoft.com/office/drawing/2014/main" val="768795267"/>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商店街への支援</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商店街における感染防止対策、キャッシュレス決済の導入、通販・宅配の促進に対する補助、情報発信</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179,982</a:t>
                      </a:r>
                    </a:p>
                  </a:txBody>
                  <a:tcPr anchor="ctr"/>
                </a:tc>
                <a:extLst>
                  <a:ext uri="{0D108BD9-81ED-4DB2-BD59-A6C34878D82A}">
                    <a16:rowId xmlns:a16="http://schemas.microsoft.com/office/drawing/2014/main" val="3175957856"/>
                  </a:ext>
                </a:extLst>
              </a:tr>
            </a:tbl>
          </a:graphicData>
        </a:graphic>
      </p:graphicFrame>
      <p:sp>
        <p:nvSpPr>
          <p:cNvPr id="9" name="テキスト ボックス 8"/>
          <p:cNvSpPr txBox="1"/>
          <p:nvPr/>
        </p:nvSpPr>
        <p:spPr>
          <a:xfrm>
            <a:off x="115909" y="407599"/>
            <a:ext cx="3065172" cy="276999"/>
          </a:xfrm>
          <a:prstGeom prst="rect">
            <a:avLst/>
          </a:prstGeom>
          <a:noFill/>
        </p:spPr>
        <p:txBody>
          <a:bodyPr wrap="square" rtlCol="0">
            <a:spAutoFit/>
          </a:bodyPr>
          <a:lstStyle/>
          <a:p>
            <a:r>
              <a:rPr kumimoji="1" lang="en-US" altLang="ja-JP" sz="1200" dirty="0"/>
              <a:t>【</a:t>
            </a:r>
            <a:r>
              <a:rPr lang="ja-JP" altLang="en-US" sz="1200" dirty="0"/>
              <a:t>令和２</a:t>
            </a:r>
            <a:r>
              <a:rPr lang="ja-JP" altLang="en-US" sz="1200" dirty="0">
                <a:latin typeface="+mj-ea"/>
                <a:ea typeface="+mj-ea"/>
              </a:rPr>
              <a:t>（</a:t>
            </a:r>
            <a:r>
              <a:rPr lang="en-US" altLang="ja-JP" sz="1200" dirty="0">
                <a:latin typeface="+mj-ea"/>
                <a:ea typeface="+mj-ea"/>
              </a:rPr>
              <a:t>2020</a:t>
            </a:r>
            <a:r>
              <a:rPr lang="ja-JP" altLang="en-US" sz="1200" dirty="0">
                <a:latin typeface="+mj-ea"/>
                <a:ea typeface="+mj-ea"/>
              </a:rPr>
              <a:t>）</a:t>
            </a:r>
            <a:r>
              <a:rPr lang="ja-JP" altLang="en-US" sz="1200" dirty="0"/>
              <a:t>年度　決算額</a:t>
            </a:r>
            <a:r>
              <a:rPr kumimoji="1" lang="en-US" altLang="ja-JP" sz="1200" dirty="0"/>
              <a:t>】</a:t>
            </a:r>
            <a:endParaRPr kumimoji="1" lang="ja-JP" altLang="en-US" sz="1200" dirty="0"/>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856445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907088861"/>
              </p:ext>
            </p:extLst>
          </p:nvPr>
        </p:nvGraphicFramePr>
        <p:xfrm>
          <a:off x="206062" y="695462"/>
          <a:ext cx="8822028" cy="2106247"/>
        </p:xfrm>
        <a:graphic>
          <a:graphicData uri="http://schemas.openxmlformats.org/drawingml/2006/table">
            <a:tbl>
              <a:tblPr firstRow="1">
                <a:tableStyleId>{BDBED569-4797-4DF1-A0F4-6AAB3CD982D8}</a:tableStyleId>
              </a:tblPr>
              <a:tblGrid>
                <a:gridCol w="2189408">
                  <a:extLst>
                    <a:ext uri="{9D8B030D-6E8A-4147-A177-3AD203B41FA5}">
                      <a16:colId xmlns:a16="http://schemas.microsoft.com/office/drawing/2014/main" val="2221269392"/>
                    </a:ext>
                  </a:extLst>
                </a:gridCol>
                <a:gridCol w="5616471">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a:solidFill>
                            <a:schemeClr val="tx1"/>
                          </a:solidFill>
                        </a:rPr>
                        <a:t>■　学校での対策</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262236">
                <a:tc>
                  <a:txBody>
                    <a:bodyPr/>
                    <a:lstStyle/>
                    <a:p>
                      <a:pPr algn="ctr"/>
                      <a:r>
                        <a:rPr kumimoji="1" lang="ja-JP" altLang="en-US" sz="1200" dirty="0">
                          <a:solidFill>
                            <a:schemeClr val="tx1"/>
                          </a:solidFill>
                        </a:rPr>
                        <a:t>事業名</a:t>
                      </a:r>
                    </a:p>
                  </a:txBody>
                  <a:tcPr/>
                </a:tc>
                <a:tc>
                  <a:txBody>
                    <a:bodyPr/>
                    <a:lstStyle/>
                    <a:p>
                      <a:pPr algn="ctr"/>
                      <a:r>
                        <a:rPr kumimoji="1" lang="ja-JP" altLang="en-US" sz="1200" dirty="0">
                          <a:solidFill>
                            <a:schemeClr val="tx1"/>
                          </a:solidFill>
                        </a:rPr>
                        <a:t>概要</a:t>
                      </a:r>
                    </a:p>
                  </a:txBody>
                  <a:tcPr/>
                </a:tc>
                <a:tc>
                  <a:txBody>
                    <a:bodyPr/>
                    <a:lstStyle/>
                    <a:p>
                      <a:pPr algn="ctr"/>
                      <a:r>
                        <a:rPr kumimoji="1" lang="ja-JP" altLang="en-US" sz="1200" spc="-70" baseline="0" dirty="0">
                          <a:solidFill>
                            <a:schemeClr val="tx1"/>
                          </a:solidFill>
                        </a:rPr>
                        <a:t>決算額</a:t>
                      </a:r>
                      <a:r>
                        <a:rPr kumimoji="1" lang="en-US" altLang="ja-JP" sz="1200" spc="-70" baseline="0" dirty="0">
                          <a:solidFill>
                            <a:schemeClr val="tx1"/>
                          </a:solidFill>
                        </a:rPr>
                        <a:t>※</a:t>
                      </a:r>
                    </a:p>
                  </a:txBody>
                  <a:tcPr/>
                </a:tc>
                <a:extLst>
                  <a:ext uri="{0D108BD9-81ED-4DB2-BD59-A6C34878D82A}">
                    <a16:rowId xmlns:a16="http://schemas.microsoft.com/office/drawing/2014/main" val="2682215824"/>
                  </a:ext>
                </a:extLst>
              </a:tr>
              <a:tr h="288000">
                <a:tc>
                  <a:txBody>
                    <a:bodyPr/>
                    <a:lstStyle/>
                    <a:p>
                      <a:r>
                        <a:rPr kumimoji="1" lang="ja-JP" altLang="en-US" sz="1200" dirty="0">
                          <a:solidFill>
                            <a:schemeClr val="tx1"/>
                          </a:solidFill>
                          <a:latin typeface="+mn-ea"/>
                          <a:ea typeface="+mn-ea"/>
                        </a:rPr>
                        <a:t>スマートスクールの推進</a:t>
                      </a:r>
                    </a:p>
                  </a:txBody>
                  <a:tcPr/>
                </a:tc>
                <a:tc>
                  <a:txBody>
                    <a:bodyPr/>
                    <a:lstStyle/>
                    <a:p>
                      <a:r>
                        <a:rPr kumimoji="1" lang="ja-JP" altLang="en-US" sz="1200" dirty="0">
                          <a:solidFill>
                            <a:schemeClr val="tx1"/>
                          </a:solidFill>
                          <a:latin typeface="+mn-ea"/>
                          <a:ea typeface="+mn-ea"/>
                        </a:rPr>
                        <a:t>　府立学校でのオンライン学習のため、通信環境が整っていない家庭向けにモバイルルーターと端末の貸し出し、学校通信回線の増強、</a:t>
                      </a:r>
                      <a:r>
                        <a:rPr kumimoji="1" lang="en-US" altLang="ja-JP" sz="1200" dirty="0">
                          <a:solidFill>
                            <a:schemeClr val="tx1"/>
                          </a:solidFill>
                          <a:latin typeface="+mn-ea"/>
                          <a:ea typeface="+mn-ea"/>
                        </a:rPr>
                        <a:t>ICT</a:t>
                      </a:r>
                      <a:r>
                        <a:rPr kumimoji="1" lang="ja-JP" altLang="en-US" sz="1200" dirty="0">
                          <a:solidFill>
                            <a:schemeClr val="tx1"/>
                          </a:solidFill>
                          <a:latin typeface="+mn-ea"/>
                          <a:ea typeface="+mn-ea"/>
                        </a:rPr>
                        <a:t>支援員の配備　等</a:t>
                      </a:r>
                    </a:p>
                  </a:txBody>
                  <a:tcPr/>
                </a:tc>
                <a:tc>
                  <a:txBody>
                    <a:bodyPr/>
                    <a:lstStyle/>
                    <a:p>
                      <a:pPr algn="r"/>
                      <a:r>
                        <a:rPr kumimoji="1" lang="en-US" altLang="ja-JP" sz="1200" dirty="0">
                          <a:solidFill>
                            <a:schemeClr val="tx1"/>
                          </a:solidFill>
                          <a:latin typeface="+mn-ea"/>
                          <a:ea typeface="+mn-ea"/>
                        </a:rPr>
                        <a:t>125,462 </a:t>
                      </a:r>
                    </a:p>
                  </a:txBody>
                  <a:tcPr/>
                </a:tc>
                <a:extLst>
                  <a:ext uri="{0D108BD9-81ED-4DB2-BD59-A6C34878D82A}">
                    <a16:rowId xmlns:a16="http://schemas.microsoft.com/office/drawing/2014/main" val="232911098"/>
                  </a:ext>
                </a:extLst>
              </a:tr>
              <a:tr h="3192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a:solidFill>
                            <a:schemeClr val="tx1"/>
                          </a:solidFill>
                          <a:effectLst/>
                          <a:latin typeface="+mj-ea"/>
                          <a:ea typeface="+mn-ea"/>
                          <a:cs typeface="+mn-cs"/>
                        </a:rPr>
                        <a:t>学習環境の整備</a:t>
                      </a:r>
                    </a:p>
                  </a:txBody>
                  <a:tcPr/>
                </a:tc>
                <a:tc>
                  <a:txBody>
                    <a:bodyPr/>
                    <a:lstStyle/>
                    <a:p>
                      <a:r>
                        <a:rPr kumimoji="1" lang="ja-JP" altLang="en-US" sz="1200" dirty="0">
                          <a:solidFill>
                            <a:schemeClr val="tx1"/>
                          </a:solidFill>
                          <a:latin typeface="+mn-ea"/>
                          <a:ea typeface="+mn-ea"/>
                        </a:rPr>
                        <a:t>　府立学校におけるスクールサポートスタッフ・学習支援員の配置、学習支援員を配置する市町村への補助</a:t>
                      </a:r>
                    </a:p>
                  </a:txBody>
                  <a:tcPr/>
                </a:tc>
                <a:tc>
                  <a:txBody>
                    <a:bodyPr/>
                    <a:lstStyle/>
                    <a:p>
                      <a:pPr algn="r"/>
                      <a:r>
                        <a:rPr kumimoji="1" lang="en-US" altLang="ja-JP" sz="1200" dirty="0">
                          <a:solidFill>
                            <a:schemeClr val="tx1"/>
                          </a:solidFill>
                          <a:latin typeface="+mn-ea"/>
                          <a:ea typeface="+mn-ea"/>
                        </a:rPr>
                        <a:t>603,522</a:t>
                      </a:r>
                    </a:p>
                  </a:txBody>
                  <a:tcPr/>
                </a:tc>
                <a:extLst>
                  <a:ext uri="{0D108BD9-81ED-4DB2-BD59-A6C34878D82A}">
                    <a16:rowId xmlns:a16="http://schemas.microsoft.com/office/drawing/2014/main" val="3018494129"/>
                  </a:ext>
                </a:extLst>
              </a:tr>
              <a:tr h="3192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a:solidFill>
                            <a:schemeClr val="tx1"/>
                          </a:solidFill>
                          <a:effectLst/>
                          <a:latin typeface="+mj-ea"/>
                          <a:ea typeface="+mn-ea"/>
                          <a:cs typeface="+mn-cs"/>
                        </a:rPr>
                        <a:t>保護者の負担軽減</a:t>
                      </a:r>
                    </a:p>
                  </a:txBody>
                  <a:tcPr/>
                </a:tc>
                <a:tc>
                  <a:txBody>
                    <a:bodyPr/>
                    <a:lstStyle/>
                    <a:p>
                      <a:r>
                        <a:rPr kumimoji="1" lang="ja-JP" altLang="en-US" sz="1200" dirty="0">
                          <a:solidFill>
                            <a:schemeClr val="tx1"/>
                          </a:solidFill>
                          <a:latin typeface="+mn-ea"/>
                          <a:ea typeface="+mn-ea"/>
                        </a:rPr>
                        <a:t>　修学旅行キャンセル料の支援、学校臨時休業中の給食費の返還</a:t>
                      </a:r>
                    </a:p>
                  </a:txBody>
                  <a:tcPr/>
                </a:tc>
                <a:tc>
                  <a:txBody>
                    <a:bodyPr/>
                    <a:lstStyle/>
                    <a:p>
                      <a:pPr algn="r"/>
                      <a:r>
                        <a:rPr kumimoji="1" lang="en-US" altLang="ja-JP" sz="1200" dirty="0">
                          <a:solidFill>
                            <a:schemeClr val="tx1"/>
                          </a:solidFill>
                          <a:latin typeface="+mn-ea"/>
                          <a:ea typeface="+mn-ea"/>
                        </a:rPr>
                        <a:t>52,028</a:t>
                      </a:r>
                    </a:p>
                  </a:txBody>
                  <a:tcPr/>
                </a:tc>
                <a:extLst>
                  <a:ext uri="{0D108BD9-81ED-4DB2-BD59-A6C34878D82A}">
                    <a16:rowId xmlns:a16="http://schemas.microsoft.com/office/drawing/2014/main" val="4116550198"/>
                  </a:ext>
                </a:extLst>
              </a:tr>
              <a:tr h="24045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a:solidFill>
                            <a:schemeClr val="tx1"/>
                          </a:solidFill>
                          <a:effectLst/>
                          <a:latin typeface="+mj-ea"/>
                          <a:ea typeface="+mn-ea"/>
                          <a:cs typeface="+mn-cs"/>
                        </a:rPr>
                        <a:t>学校での感染防止対策</a:t>
                      </a:r>
                    </a:p>
                  </a:txBody>
                  <a:tcPr/>
                </a:tc>
                <a:tc>
                  <a:txBody>
                    <a:bodyPr/>
                    <a:lstStyle/>
                    <a:p>
                      <a:r>
                        <a:rPr kumimoji="1" lang="ja-JP" altLang="en-US" sz="1200" dirty="0">
                          <a:solidFill>
                            <a:schemeClr val="tx1"/>
                          </a:solidFill>
                          <a:latin typeface="+mn-ea"/>
                          <a:ea typeface="+mn-ea"/>
                        </a:rPr>
                        <a:t>　府立学校の本格的再開にあたっての感染防止対策の実施</a:t>
                      </a:r>
                    </a:p>
                  </a:txBody>
                  <a:tcPr/>
                </a:tc>
                <a:tc>
                  <a:txBody>
                    <a:bodyPr/>
                    <a:lstStyle/>
                    <a:p>
                      <a:pPr algn="r"/>
                      <a:r>
                        <a:rPr kumimoji="1" lang="en-US" altLang="ja-JP" sz="1200" dirty="0">
                          <a:solidFill>
                            <a:schemeClr val="tx1"/>
                          </a:solidFill>
                          <a:latin typeface="+mn-ea"/>
                          <a:ea typeface="+mn-ea"/>
                        </a:rPr>
                        <a:t>832,631</a:t>
                      </a:r>
                    </a:p>
                  </a:txBody>
                  <a:tcPr/>
                </a:tc>
                <a:extLst>
                  <a:ext uri="{0D108BD9-81ED-4DB2-BD59-A6C34878D82A}">
                    <a16:rowId xmlns:a16="http://schemas.microsoft.com/office/drawing/2014/main" val="2046514836"/>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895224368"/>
              </p:ext>
            </p:extLst>
          </p:nvPr>
        </p:nvGraphicFramePr>
        <p:xfrm>
          <a:off x="206062" y="3033000"/>
          <a:ext cx="8822028" cy="126000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a:solidFill>
                            <a:schemeClr val="tx1"/>
                          </a:solidFill>
                        </a:rPr>
                        <a:t>■　福祉施設等での対策</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468000">
                <a:tc>
                  <a:txBody>
                    <a:bodyPr/>
                    <a:lstStyle/>
                    <a:p>
                      <a:r>
                        <a:rPr kumimoji="1" lang="ja-JP" altLang="en-US" sz="1200" dirty="0">
                          <a:solidFill>
                            <a:schemeClr val="tx1"/>
                          </a:solidFill>
                          <a:latin typeface="+mn-ea"/>
                          <a:ea typeface="+mn-ea"/>
                        </a:rPr>
                        <a:t>福祉施設における対策の推進</a:t>
                      </a:r>
                    </a:p>
                  </a:txBody>
                  <a:tcPr anchor="ctr"/>
                </a:tc>
                <a:tc>
                  <a:txBody>
                    <a:bodyPr/>
                    <a:lstStyle/>
                    <a:p>
                      <a:r>
                        <a:rPr kumimoji="1" lang="ja-JP" altLang="en-US" sz="1200" dirty="0">
                          <a:solidFill>
                            <a:schemeClr val="tx1"/>
                          </a:solidFill>
                          <a:latin typeface="+mn-ea"/>
                          <a:ea typeface="+mn-ea"/>
                        </a:rPr>
                        <a:t>　介護施設等における感染拡大防止対策の支援、介護施設・障がい福祉サービス事業者等の職員への慰労金の給付、応援職員派遣体制の整備　等</a:t>
                      </a:r>
                    </a:p>
                  </a:txBody>
                  <a:tcPr/>
                </a:tc>
                <a:tc>
                  <a:txBody>
                    <a:bodyPr/>
                    <a:lstStyle/>
                    <a:p>
                      <a:pPr algn="r"/>
                      <a:r>
                        <a:rPr kumimoji="1" lang="en-US" altLang="ja-JP" sz="1200" dirty="0">
                          <a:solidFill>
                            <a:schemeClr val="tx1"/>
                          </a:solidFill>
                          <a:latin typeface="+mn-ea"/>
                          <a:ea typeface="+mn-ea"/>
                        </a:rPr>
                        <a:t>33,065,980</a:t>
                      </a:r>
                    </a:p>
                  </a:txBody>
                  <a:tcPr/>
                </a:tc>
                <a:extLst>
                  <a:ext uri="{0D108BD9-81ED-4DB2-BD59-A6C34878D82A}">
                    <a16:rowId xmlns:a16="http://schemas.microsoft.com/office/drawing/2014/main" val="232911098"/>
                  </a:ext>
                </a:extLst>
              </a:tr>
              <a:tr h="468000">
                <a:tc>
                  <a:txBody>
                    <a:bodyPr/>
                    <a:lstStyle/>
                    <a:p>
                      <a:r>
                        <a:rPr kumimoji="1" lang="ja-JP" altLang="en-US" sz="1200" dirty="0">
                          <a:solidFill>
                            <a:schemeClr val="tx1"/>
                          </a:solidFill>
                          <a:latin typeface="+mn-ea"/>
                          <a:ea typeface="+mn-ea"/>
                        </a:rPr>
                        <a:t>高齢者・障がい者の生活支援</a:t>
                      </a:r>
                    </a:p>
                  </a:txBody>
                  <a:tcPr anchor="ctr"/>
                </a:tc>
                <a:tc>
                  <a:txBody>
                    <a:bodyPr/>
                    <a:lstStyle/>
                    <a:p>
                      <a:r>
                        <a:rPr kumimoji="1" lang="ja-JP" altLang="en-US" sz="1200" dirty="0">
                          <a:solidFill>
                            <a:schemeClr val="tx1"/>
                          </a:solidFill>
                          <a:latin typeface="+mn-ea"/>
                          <a:ea typeface="+mn-ea"/>
                        </a:rPr>
                        <a:t>　外出自粛期間中の高齢者・障がい者の見守り活動への補助、就労系障がい福祉サービス等への支援、聴覚障がい者に対する遠隔手話サービスの実施　等</a:t>
                      </a:r>
                    </a:p>
                  </a:txBody>
                  <a:tcPr/>
                </a:tc>
                <a:tc>
                  <a:txBody>
                    <a:bodyPr/>
                    <a:lstStyle/>
                    <a:p>
                      <a:pPr algn="r"/>
                      <a:r>
                        <a:rPr kumimoji="1" lang="en-US" altLang="ja-JP" sz="1200" dirty="0">
                          <a:solidFill>
                            <a:schemeClr val="tx1"/>
                          </a:solidFill>
                          <a:latin typeface="+mn-ea"/>
                          <a:ea typeface="+mn-ea"/>
                        </a:rPr>
                        <a:t>420,756</a:t>
                      </a:r>
                    </a:p>
                  </a:txBody>
                  <a:tcPr/>
                </a:tc>
                <a:extLst>
                  <a:ext uri="{0D108BD9-81ED-4DB2-BD59-A6C34878D82A}">
                    <a16:rowId xmlns:a16="http://schemas.microsoft.com/office/drawing/2014/main" val="2181630508"/>
                  </a:ext>
                </a:extLst>
              </a:tr>
            </a:tbl>
          </a:graphicData>
        </a:graphic>
      </p:graphicFrame>
      <p:graphicFrame>
        <p:nvGraphicFramePr>
          <p:cNvPr id="8" name="表 7"/>
          <p:cNvGraphicFramePr>
            <a:graphicFrameLocks noGrp="1"/>
          </p:cNvGraphicFramePr>
          <p:nvPr/>
        </p:nvGraphicFramePr>
        <p:xfrm>
          <a:off x="206062" y="4600938"/>
          <a:ext cx="8822028" cy="79200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a:t>■　雇用対策</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468000">
                <a:tc>
                  <a:txBody>
                    <a:bodyPr/>
                    <a:lstStyle/>
                    <a:p>
                      <a:r>
                        <a:rPr kumimoji="1" lang="ja-JP" altLang="en-US" sz="1200" dirty="0">
                          <a:solidFill>
                            <a:schemeClr val="tx1"/>
                          </a:solidFill>
                          <a:latin typeface="+mn-ea"/>
                          <a:ea typeface="+mn-ea"/>
                        </a:rPr>
                        <a:t>民間人材サービス事業者と連携した緊急雇用対策</a:t>
                      </a:r>
                    </a:p>
                  </a:txBody>
                  <a:tcPr/>
                </a:tc>
                <a:tc>
                  <a:txBody>
                    <a:bodyPr/>
                    <a:lstStyle/>
                    <a:p>
                      <a:r>
                        <a:rPr kumimoji="1" lang="ja-JP" altLang="en-US" sz="1200" dirty="0">
                          <a:solidFill>
                            <a:schemeClr val="tx1"/>
                          </a:solidFill>
                          <a:latin typeface="+mn-ea"/>
                          <a:ea typeface="+mn-ea"/>
                        </a:rPr>
                        <a:t>　緊急雇用対策特設</a:t>
                      </a:r>
                      <a:r>
                        <a:rPr kumimoji="1" lang="en-US" altLang="ja-JP" sz="1200" dirty="0">
                          <a:solidFill>
                            <a:schemeClr val="tx1"/>
                          </a:solidFill>
                          <a:latin typeface="+mn-ea"/>
                          <a:ea typeface="+mn-ea"/>
                        </a:rPr>
                        <a:t>HP</a:t>
                      </a:r>
                      <a:r>
                        <a:rPr kumimoji="1" lang="ja-JP" altLang="en-US" sz="1200" dirty="0">
                          <a:solidFill>
                            <a:schemeClr val="tx1"/>
                          </a:solidFill>
                          <a:latin typeface="+mn-ea"/>
                          <a:ea typeface="+mn-ea"/>
                        </a:rPr>
                        <a:t>「にであう」の機能強化、</a:t>
                      </a:r>
                      <a:r>
                        <a:rPr kumimoji="1" lang="ja-JP" altLang="en-US" sz="1200" b="0" dirty="0">
                          <a:solidFill>
                            <a:schemeClr val="tx1"/>
                          </a:solidFill>
                          <a:latin typeface="+mn-ea"/>
                          <a:ea typeface="+mn-ea"/>
                        </a:rPr>
                        <a:t>事業者の採用意欲向上に資するための支援金支給　等</a:t>
                      </a:r>
                    </a:p>
                  </a:txBody>
                  <a:tcPr/>
                </a:tc>
                <a:tc>
                  <a:txBody>
                    <a:bodyPr/>
                    <a:lstStyle/>
                    <a:p>
                      <a:pPr algn="r"/>
                      <a:r>
                        <a:rPr kumimoji="1" lang="en-US" altLang="ja-JP" sz="1200" dirty="0">
                          <a:solidFill>
                            <a:schemeClr val="tx1"/>
                          </a:solidFill>
                          <a:latin typeface="+mn-ea"/>
                          <a:ea typeface="+mn-ea"/>
                        </a:rPr>
                        <a:t>259,611</a:t>
                      </a:r>
                    </a:p>
                  </a:txBody>
                  <a:tcPr/>
                </a:tc>
                <a:extLst>
                  <a:ext uri="{0D108BD9-81ED-4DB2-BD59-A6C34878D82A}">
                    <a16:rowId xmlns:a16="http://schemas.microsoft.com/office/drawing/2014/main" val="232911098"/>
                  </a:ext>
                </a:extLst>
              </a:tr>
            </a:tbl>
          </a:graphicData>
        </a:graphic>
      </p:graphicFrame>
      <p:sp>
        <p:nvSpPr>
          <p:cNvPr id="10" name="テキスト ボックス 9"/>
          <p:cNvSpPr txBox="1"/>
          <p:nvPr/>
        </p:nvSpPr>
        <p:spPr>
          <a:xfrm>
            <a:off x="7356678" y="407408"/>
            <a:ext cx="2575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lang="ja-JP" altLang="en-US" sz="1200" dirty="0">
                <a:solidFill>
                  <a:prstClr val="black"/>
                </a:solidFill>
                <a:latin typeface="Calibri"/>
                <a:ea typeface="ＭＳ Ｐゴシック" panose="020B0600070205080204" pitchFamily="50" charset="-128"/>
              </a:rPr>
              <a:t>決算</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額の単位は千円</a:t>
            </a:r>
          </a:p>
        </p:txBody>
      </p:sp>
      <p:sp>
        <p:nvSpPr>
          <p:cNvPr id="11" name="テキスト ボックス 10"/>
          <p:cNvSpPr txBox="1"/>
          <p:nvPr/>
        </p:nvSpPr>
        <p:spPr>
          <a:xfrm>
            <a:off x="206062" y="375272"/>
            <a:ext cx="3065172" cy="276999"/>
          </a:xfrm>
          <a:prstGeom prst="rect">
            <a:avLst/>
          </a:prstGeom>
          <a:noFill/>
        </p:spPr>
        <p:txBody>
          <a:bodyPr wrap="square" rtlCol="0">
            <a:spAutoFit/>
          </a:bodyPr>
          <a:lstStyle/>
          <a:p>
            <a:r>
              <a:rPr kumimoji="1" lang="en-US" altLang="ja-JP" sz="1200" dirty="0"/>
              <a:t>【</a:t>
            </a:r>
            <a:r>
              <a:rPr lang="ja-JP" altLang="en-US" sz="1200" dirty="0"/>
              <a:t>令和２</a:t>
            </a:r>
            <a:r>
              <a:rPr lang="ja-JP" altLang="en-US" sz="1200" dirty="0">
                <a:latin typeface="+mj-ea"/>
              </a:rPr>
              <a:t>（</a:t>
            </a:r>
            <a:r>
              <a:rPr lang="en-US" altLang="ja-JP" sz="1200" dirty="0">
                <a:latin typeface="+mj-ea"/>
              </a:rPr>
              <a:t>2020</a:t>
            </a:r>
            <a:r>
              <a:rPr lang="ja-JP" altLang="en-US" sz="1200" dirty="0">
                <a:latin typeface="+mj-ea"/>
              </a:rPr>
              <a:t>）</a:t>
            </a:r>
            <a:r>
              <a:rPr lang="ja-JP" altLang="en-US" sz="1200" dirty="0"/>
              <a:t>年度　決算額</a:t>
            </a:r>
            <a:r>
              <a:rPr kumimoji="1" lang="en-US" altLang="ja-JP" sz="1200" dirty="0"/>
              <a:t>】</a:t>
            </a:r>
            <a:endParaRPr kumimoji="1" lang="ja-JP" altLang="en-US" sz="1200" dirty="0"/>
          </a:p>
        </p:txBody>
      </p:sp>
      <p:sp>
        <p:nvSpPr>
          <p:cNvPr id="9" name="角丸四角形 8"/>
          <p:cNvSpPr/>
          <p:nvPr/>
        </p:nvSpPr>
        <p:spPr>
          <a:xfrm>
            <a:off x="-4" y="0"/>
            <a:ext cx="3794081" cy="27699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令和</a:t>
            </a:r>
            <a:r>
              <a:rPr lang="ja-JP" altLang="en-US" sz="1400" b="1" dirty="0">
                <a:solidFill>
                  <a:schemeClr val="bg1"/>
                </a:solidFill>
                <a:latin typeface="ＭＳ Ｐゴシック" panose="020B0600070205080204" pitchFamily="50" charset="-128"/>
                <a:ea typeface="ＭＳ Ｐゴシック" panose="020B0600070205080204" pitchFamily="50" charset="-128"/>
              </a:rPr>
              <a:t>２</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a:t>
            </a:r>
            <a:r>
              <a:rPr lang="en-US" altLang="ja-JP" sz="1400" b="1" dirty="0">
                <a:solidFill>
                  <a:schemeClr val="bg1"/>
                </a:solidFill>
                <a:latin typeface="ＭＳ Ｐゴシック" panose="020B0600070205080204" pitchFamily="50" charset="-128"/>
                <a:ea typeface="ＭＳ Ｐゴシック" panose="020B0600070205080204" pitchFamily="50" charset="-128"/>
              </a:rPr>
              <a:t>2020</a:t>
            </a:r>
            <a:r>
              <a:rPr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年度決算の主な取組</a:t>
            </a:r>
            <a:r>
              <a:rPr lang="ja-JP" altLang="en-US" sz="1400" b="1" dirty="0">
                <a:solidFill>
                  <a:schemeClr val="bg1"/>
                </a:solidFill>
                <a:latin typeface="ＭＳ Ｐゴシック" panose="020B0600070205080204" pitchFamily="50" charset="-128"/>
                <a:ea typeface="ＭＳ Ｐゴシック" panose="020B0600070205080204" pitchFamily="50" charset="-128"/>
              </a:rPr>
              <a:t>（府）</a:t>
            </a:r>
            <a:endPar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031382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928582696"/>
              </p:ext>
            </p:extLst>
          </p:nvPr>
        </p:nvGraphicFramePr>
        <p:xfrm>
          <a:off x="160986" y="3162620"/>
          <a:ext cx="8790509" cy="1421412"/>
        </p:xfrm>
        <a:graphic>
          <a:graphicData uri="http://schemas.openxmlformats.org/drawingml/2006/table">
            <a:tbl>
              <a:tblPr firstRow="1">
                <a:tableStyleId>{BDBED569-4797-4DF1-A0F4-6AAB3CD982D8}</a:tableStyleId>
              </a:tblPr>
              <a:tblGrid>
                <a:gridCol w="1752918">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433999">
                  <a:extLst>
                    <a:ext uri="{9D8B030D-6E8A-4147-A177-3AD203B41FA5}">
                      <a16:colId xmlns:a16="http://schemas.microsoft.com/office/drawing/2014/main" val="3293235629"/>
                    </a:ext>
                  </a:extLst>
                </a:gridCol>
              </a:tblGrid>
              <a:tr h="297548">
                <a:tc gridSpan="3">
                  <a:txBody>
                    <a:bodyPr/>
                    <a:lstStyle/>
                    <a:p>
                      <a:r>
                        <a:rPr kumimoji="1" lang="ja-JP" altLang="en-US" sz="1200" dirty="0">
                          <a:solidFill>
                            <a:schemeClr val="tx1"/>
                          </a:solidFill>
                        </a:rPr>
                        <a:t>■　その他の取組</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264487">
                <a:tc>
                  <a:txBody>
                    <a:bodyPr/>
                    <a:lstStyle/>
                    <a:p>
                      <a:pPr algn="ctr"/>
                      <a:r>
                        <a:rPr kumimoji="1" lang="ja-JP" altLang="en-US" sz="1200" dirty="0">
                          <a:solidFill>
                            <a:schemeClr val="tx1"/>
                          </a:solidFill>
                        </a:rPr>
                        <a:t>事業名</a:t>
                      </a:r>
                    </a:p>
                  </a:txBody>
                  <a:tcPr/>
                </a:tc>
                <a:tc>
                  <a:txBody>
                    <a:bodyPr/>
                    <a:lstStyle/>
                    <a:p>
                      <a:pPr algn="ctr"/>
                      <a:r>
                        <a:rPr kumimoji="1" lang="ja-JP" altLang="en-US" sz="1200" dirty="0">
                          <a:solidFill>
                            <a:schemeClr val="tx1"/>
                          </a:solidFill>
                        </a:rPr>
                        <a:t>概要</a:t>
                      </a:r>
                    </a:p>
                  </a:txBody>
                  <a:tcPr/>
                </a:tc>
                <a:tc>
                  <a:txBody>
                    <a:bodyPr/>
                    <a:lstStyle/>
                    <a:p>
                      <a:pPr algn="ctr"/>
                      <a:r>
                        <a:rPr kumimoji="1" lang="ja-JP" altLang="en-US" sz="1200" spc="-70" baseline="0" dirty="0">
                          <a:solidFill>
                            <a:schemeClr val="tx1"/>
                          </a:solidFill>
                        </a:rPr>
                        <a:t>決算額</a:t>
                      </a:r>
                      <a:r>
                        <a:rPr kumimoji="1" lang="en-US" altLang="ja-JP" sz="1200" spc="-70" baseline="0" dirty="0">
                          <a:solidFill>
                            <a:schemeClr val="tx1"/>
                          </a:solidFill>
                        </a:rPr>
                        <a:t>※</a:t>
                      </a:r>
                    </a:p>
                  </a:txBody>
                  <a:tcPr/>
                </a:tc>
                <a:extLst>
                  <a:ext uri="{0D108BD9-81ED-4DB2-BD59-A6C34878D82A}">
                    <a16:rowId xmlns:a16="http://schemas.microsoft.com/office/drawing/2014/main" val="3083904646"/>
                  </a:ext>
                </a:extLst>
              </a:tr>
              <a:tr h="39234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zh-TW" altLang="en-US" sz="1200" dirty="0">
                          <a:solidFill>
                            <a:schemeClr val="tx1"/>
                          </a:solidFill>
                          <a:latin typeface="ＭＳ Ｐゴシック" panose="020B0600070205080204" pitchFamily="50" charset="-128"/>
                          <a:ea typeface="ＭＳ Ｐゴシック" panose="020B0600070205080204" pitchFamily="50" charset="-128"/>
                        </a:rPr>
                        <a:t>非常勤職員</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の</a:t>
                      </a:r>
                      <a:r>
                        <a:rPr kumimoji="1" lang="zh-TW" altLang="en-US" sz="1200" dirty="0">
                          <a:solidFill>
                            <a:schemeClr val="tx1"/>
                          </a:solidFill>
                          <a:latin typeface="ＭＳ Ｐゴシック" panose="020B0600070205080204" pitchFamily="50" charset="-128"/>
                          <a:ea typeface="ＭＳ Ｐゴシック" panose="020B0600070205080204" pitchFamily="50" charset="-128"/>
                        </a:rPr>
                        <a:t>緊急雇用</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就労機会を失った者に対する支援として、非常勤職員を雇用</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64,658</a:t>
                      </a:r>
                    </a:p>
                  </a:txBody>
                  <a:tcPr anchor="ctr"/>
                </a:tc>
                <a:extLst>
                  <a:ext uri="{0D108BD9-81ED-4DB2-BD59-A6C34878D82A}">
                    <a16:rowId xmlns:a16="http://schemas.microsoft.com/office/drawing/2014/main" val="1563971562"/>
                  </a:ext>
                </a:extLst>
              </a:tr>
              <a:tr h="4297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庁内テレワークの推進</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緊急時だけでなく職員が「どこでも職場と同様に働く」ことができるよう、環境整備を実施</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123,384</a:t>
                      </a:r>
                    </a:p>
                  </a:txBody>
                  <a:tcPr anchor="ctr"/>
                </a:tc>
                <a:extLst>
                  <a:ext uri="{0D108BD9-81ED-4DB2-BD59-A6C34878D82A}">
                    <a16:rowId xmlns:a16="http://schemas.microsoft.com/office/drawing/2014/main" val="422631171"/>
                  </a:ext>
                </a:extLst>
              </a:tr>
            </a:tbl>
          </a:graphicData>
        </a:graphic>
      </p:graphicFrame>
      <p:sp>
        <p:nvSpPr>
          <p:cNvPr id="25" name="テキスト ボックス 24"/>
          <p:cNvSpPr txBox="1"/>
          <p:nvPr/>
        </p:nvSpPr>
        <p:spPr>
          <a:xfrm>
            <a:off x="7150616" y="419147"/>
            <a:ext cx="2575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lang="ja-JP" altLang="en-US" sz="1200" dirty="0">
                <a:solidFill>
                  <a:prstClr val="black"/>
                </a:solidFill>
                <a:latin typeface="Calibri"/>
                <a:ea typeface="ＭＳ Ｐゴシック" panose="020B0600070205080204" pitchFamily="50" charset="-128"/>
              </a:rPr>
              <a:t>決算</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額の単位は千円</a:t>
            </a:r>
          </a:p>
        </p:txBody>
      </p:sp>
      <p:sp>
        <p:nvSpPr>
          <p:cNvPr id="26" name="テキスト ボックス 25"/>
          <p:cNvSpPr txBox="1"/>
          <p:nvPr/>
        </p:nvSpPr>
        <p:spPr>
          <a:xfrm>
            <a:off x="0" y="401079"/>
            <a:ext cx="3065172" cy="276999"/>
          </a:xfrm>
          <a:prstGeom prst="rect">
            <a:avLst/>
          </a:prstGeom>
          <a:noFill/>
        </p:spPr>
        <p:txBody>
          <a:bodyPr wrap="square" rtlCol="0">
            <a:spAutoFit/>
          </a:bodyPr>
          <a:lstStyle/>
          <a:p>
            <a:r>
              <a:rPr kumimoji="1" lang="en-US" altLang="ja-JP" sz="1200" dirty="0"/>
              <a:t>【</a:t>
            </a:r>
            <a:r>
              <a:rPr lang="ja-JP" altLang="en-US" sz="1200" dirty="0"/>
              <a:t>令和２</a:t>
            </a:r>
            <a:r>
              <a:rPr lang="ja-JP" altLang="en-US" sz="1200" dirty="0">
                <a:latin typeface="+mj-ea"/>
              </a:rPr>
              <a:t>（</a:t>
            </a:r>
            <a:r>
              <a:rPr lang="en-US" altLang="ja-JP" sz="1200" dirty="0">
                <a:latin typeface="+mj-ea"/>
              </a:rPr>
              <a:t>2020</a:t>
            </a:r>
            <a:r>
              <a:rPr lang="ja-JP" altLang="en-US" sz="1200" dirty="0">
                <a:latin typeface="+mj-ea"/>
              </a:rPr>
              <a:t>）</a:t>
            </a:r>
            <a:r>
              <a:rPr lang="ja-JP" altLang="en-US" sz="1200" dirty="0"/>
              <a:t>年度　決算額</a:t>
            </a:r>
            <a:r>
              <a:rPr kumimoji="1" lang="en-US" altLang="ja-JP" sz="1200" dirty="0"/>
              <a:t>】</a:t>
            </a:r>
            <a:endParaRPr kumimoji="1" lang="ja-JP" altLang="en-US" sz="1200" dirty="0"/>
          </a:p>
        </p:txBody>
      </p:sp>
      <p:graphicFrame>
        <p:nvGraphicFramePr>
          <p:cNvPr id="8" name="表 7">
            <a:extLst>
              <a:ext uri="{FF2B5EF4-FFF2-40B4-BE49-F238E27FC236}">
                <a16:creationId xmlns:a16="http://schemas.microsoft.com/office/drawing/2014/main" id="{E9F0D6BF-B9BD-4FFC-A738-2324421A7CEB}"/>
              </a:ext>
            </a:extLst>
          </p:cNvPr>
          <p:cNvGraphicFramePr>
            <a:graphicFrameLocks noGrp="1"/>
          </p:cNvGraphicFramePr>
          <p:nvPr>
            <p:extLst>
              <p:ext uri="{D42A27DB-BD31-4B8C-83A1-F6EECF244321}">
                <p14:modId xmlns:p14="http://schemas.microsoft.com/office/powerpoint/2010/main" val="670353767"/>
              </p:ext>
            </p:extLst>
          </p:nvPr>
        </p:nvGraphicFramePr>
        <p:xfrm>
          <a:off x="160986" y="802158"/>
          <a:ext cx="8822028" cy="211320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a:solidFill>
                            <a:schemeClr val="tx1"/>
                          </a:solidFill>
                        </a:rPr>
                        <a:t>■　生活者支援</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288000">
                <a:tc>
                  <a:txBody>
                    <a:bodyPr/>
                    <a:lstStyle/>
                    <a:p>
                      <a:r>
                        <a:rPr kumimoji="1" lang="ja-JP" altLang="en-US" sz="1200" dirty="0">
                          <a:solidFill>
                            <a:schemeClr val="tx1"/>
                          </a:solidFill>
                          <a:latin typeface="+mn-ea"/>
                          <a:ea typeface="+mn-ea"/>
                        </a:rPr>
                        <a:t>生活資金の貸付け</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生活福祉資金の貸付け</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141,498,000</a:t>
                      </a:r>
                    </a:p>
                  </a:txBody>
                  <a:tcPr/>
                </a:tc>
                <a:extLst>
                  <a:ext uri="{0D108BD9-81ED-4DB2-BD59-A6C34878D82A}">
                    <a16:rowId xmlns:a16="http://schemas.microsoft.com/office/drawing/2014/main" val="2510213495"/>
                  </a:ext>
                </a:extLst>
              </a:tr>
              <a:tr h="288000">
                <a:tc>
                  <a:txBody>
                    <a:bodyPr/>
                    <a:lstStyle/>
                    <a:p>
                      <a:r>
                        <a:rPr kumimoji="1" lang="ja-JP" altLang="en-US" sz="1200" dirty="0">
                          <a:solidFill>
                            <a:schemeClr val="tx1"/>
                          </a:solidFill>
                          <a:latin typeface="+mn-ea"/>
                          <a:ea typeface="+mn-ea"/>
                        </a:rPr>
                        <a:t>給付金の支給</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ひとり親家庭への特別給付金の支給</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184,486</a:t>
                      </a:r>
                    </a:p>
                  </a:txBody>
                  <a:tcPr/>
                </a:tc>
                <a:extLst>
                  <a:ext uri="{0D108BD9-81ED-4DB2-BD59-A6C34878D82A}">
                    <a16:rowId xmlns:a16="http://schemas.microsoft.com/office/drawing/2014/main" val="150257784"/>
                  </a:ext>
                </a:extLst>
              </a:tr>
              <a:tr h="288000">
                <a:tc>
                  <a:txBody>
                    <a:bodyPr/>
                    <a:lstStyle/>
                    <a:p>
                      <a:r>
                        <a:rPr kumimoji="1" lang="ja-JP" altLang="en-US" sz="1200" dirty="0">
                          <a:solidFill>
                            <a:schemeClr val="tx1"/>
                          </a:solidFill>
                          <a:latin typeface="+mn-ea"/>
                          <a:ea typeface="+mn-ea"/>
                        </a:rPr>
                        <a:t>子どもの学習支援</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保育所等に在籍する３歳児以上の子どもたち・公立学校園及び私立学校園に在籍する幼児児童生徒に対して図書カードを配付</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2,255,090</a:t>
                      </a:r>
                    </a:p>
                  </a:txBody>
                  <a:tcPr/>
                </a:tc>
                <a:extLst>
                  <a:ext uri="{0D108BD9-81ED-4DB2-BD59-A6C34878D82A}">
                    <a16:rowId xmlns:a16="http://schemas.microsoft.com/office/drawing/2014/main" val="2707537973"/>
                  </a:ext>
                </a:extLst>
              </a:tr>
              <a:tr h="288000">
                <a:tc>
                  <a:txBody>
                    <a:bodyPr/>
                    <a:lstStyle/>
                    <a:p>
                      <a:r>
                        <a:rPr kumimoji="1" lang="ja-JP" altLang="en-US" sz="1200" dirty="0">
                          <a:solidFill>
                            <a:schemeClr val="tx1"/>
                          </a:solidFill>
                          <a:latin typeface="+mn-ea"/>
                          <a:ea typeface="+mn-ea"/>
                        </a:rPr>
                        <a:t>自殺対策の強化</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自殺予防電話相談を実施</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14,861</a:t>
                      </a:r>
                    </a:p>
                  </a:txBody>
                  <a:tcPr/>
                </a:tc>
                <a:extLst>
                  <a:ext uri="{0D108BD9-81ED-4DB2-BD59-A6C34878D82A}">
                    <a16:rowId xmlns:a16="http://schemas.microsoft.com/office/drawing/2014/main" val="232911098"/>
                  </a:ext>
                </a:extLst>
              </a:tr>
              <a:tr h="468000">
                <a:tc>
                  <a:txBody>
                    <a:bodyPr/>
                    <a:lstStyle/>
                    <a:p>
                      <a:r>
                        <a:rPr kumimoji="1" lang="zh-TW" altLang="en-US" sz="1200" dirty="0">
                          <a:solidFill>
                            <a:schemeClr val="tx1"/>
                          </a:solidFill>
                          <a:latin typeface="ＭＳ Ｐゴシック" panose="020B0600070205080204" pitchFamily="50" charset="-128"/>
                          <a:ea typeface="ＭＳ Ｐゴシック" panose="020B0600070205080204" pitchFamily="50" charset="-128"/>
                        </a:rPr>
                        <a:t>社会課題解決活動支援</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コロナ禍で顕在化した社会的課題に対し、民間・</a:t>
                      </a:r>
                      <a:r>
                        <a:rPr kumimoji="1" lang="en-US" altLang="ja-JP" sz="1200" dirty="0">
                          <a:solidFill>
                            <a:schemeClr val="tx1"/>
                          </a:solidFill>
                          <a:latin typeface="+mn-ea"/>
                          <a:ea typeface="+mn-ea"/>
                        </a:rPr>
                        <a:t>NPO</a:t>
                      </a:r>
                      <a:r>
                        <a:rPr kumimoji="1" lang="ja-JP" altLang="en-US" sz="1200" dirty="0">
                          <a:solidFill>
                            <a:schemeClr val="tx1"/>
                          </a:solidFill>
                          <a:latin typeface="+mn-ea"/>
                          <a:ea typeface="+mn-ea"/>
                        </a:rPr>
                        <a:t>法人などと連携し、早期に解決する取組を推進</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1,628</a:t>
                      </a:r>
                    </a:p>
                  </a:txBody>
                  <a:tcPr/>
                </a:tc>
                <a:extLst>
                  <a:ext uri="{0D108BD9-81ED-4DB2-BD59-A6C34878D82A}">
                    <a16:rowId xmlns:a16="http://schemas.microsoft.com/office/drawing/2014/main" val="319530735"/>
                  </a:ext>
                </a:extLst>
              </a:tr>
            </a:tbl>
          </a:graphicData>
        </a:graphic>
      </p:graphicFrame>
      <p:sp>
        <p:nvSpPr>
          <p:cNvPr id="10" name="角丸四角形 9"/>
          <p:cNvSpPr/>
          <p:nvPr/>
        </p:nvSpPr>
        <p:spPr>
          <a:xfrm>
            <a:off x="-4" y="0"/>
            <a:ext cx="3794081" cy="27699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令和</a:t>
            </a:r>
            <a:r>
              <a:rPr lang="ja-JP" altLang="en-US" sz="1400" b="1" dirty="0">
                <a:solidFill>
                  <a:schemeClr val="bg1"/>
                </a:solidFill>
                <a:latin typeface="ＭＳ Ｐゴシック" panose="020B0600070205080204" pitchFamily="50" charset="-128"/>
                <a:ea typeface="ＭＳ Ｐゴシック" panose="020B0600070205080204" pitchFamily="50" charset="-128"/>
              </a:rPr>
              <a:t>２</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a:t>
            </a:r>
            <a:r>
              <a:rPr lang="en-US" altLang="ja-JP" sz="1400" b="1" dirty="0">
                <a:solidFill>
                  <a:schemeClr val="bg1"/>
                </a:solidFill>
                <a:latin typeface="ＭＳ Ｐゴシック" panose="020B0600070205080204" pitchFamily="50" charset="-128"/>
                <a:ea typeface="ＭＳ Ｐゴシック" panose="020B0600070205080204" pitchFamily="50" charset="-128"/>
              </a:rPr>
              <a:t>2020</a:t>
            </a:r>
            <a:r>
              <a:rPr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年度決算の主な取組</a:t>
            </a:r>
            <a:r>
              <a:rPr lang="ja-JP" altLang="en-US" sz="1400" b="1" dirty="0">
                <a:solidFill>
                  <a:schemeClr val="bg1"/>
                </a:solidFill>
                <a:latin typeface="ＭＳ Ｐゴシック" panose="020B0600070205080204" pitchFamily="50" charset="-128"/>
                <a:ea typeface="ＭＳ Ｐゴシック" panose="020B0600070205080204" pitchFamily="50" charset="-128"/>
              </a:rPr>
              <a:t>（府）</a:t>
            </a:r>
            <a:endPar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022776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041764285"/>
              </p:ext>
            </p:extLst>
          </p:nvPr>
        </p:nvGraphicFramePr>
        <p:xfrm>
          <a:off x="206062" y="682582"/>
          <a:ext cx="8822028" cy="1569174"/>
        </p:xfrm>
        <a:graphic>
          <a:graphicData uri="http://schemas.openxmlformats.org/drawingml/2006/table">
            <a:tbl>
              <a:tblPr firstRow="1">
                <a:tableStyleId>{BDBED569-4797-4DF1-A0F4-6AAB3CD982D8}</a:tableStyleId>
              </a:tblPr>
              <a:tblGrid>
                <a:gridCol w="2189408">
                  <a:extLst>
                    <a:ext uri="{9D8B030D-6E8A-4147-A177-3AD203B41FA5}">
                      <a16:colId xmlns:a16="http://schemas.microsoft.com/office/drawing/2014/main" val="2221269392"/>
                    </a:ext>
                  </a:extLst>
                </a:gridCol>
                <a:gridCol w="5616471">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289014">
                <a:tc gridSpan="3">
                  <a:txBody>
                    <a:bodyPr/>
                    <a:lstStyle/>
                    <a:p>
                      <a:r>
                        <a:rPr kumimoji="1" lang="ja-JP" altLang="en-US" sz="1200" dirty="0">
                          <a:solidFill>
                            <a:schemeClr val="tx1"/>
                          </a:solidFill>
                        </a:rPr>
                        <a:t>■　医療関連</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244699">
                <a:tc>
                  <a:txBody>
                    <a:bodyPr/>
                    <a:lstStyle/>
                    <a:p>
                      <a:pPr algn="ctr"/>
                      <a:r>
                        <a:rPr kumimoji="1" lang="ja-JP" altLang="en-US" sz="1200" dirty="0">
                          <a:solidFill>
                            <a:schemeClr val="tx1"/>
                          </a:solidFill>
                        </a:rPr>
                        <a:t>事業名</a:t>
                      </a:r>
                    </a:p>
                  </a:txBody>
                  <a:tcPr/>
                </a:tc>
                <a:tc>
                  <a:txBody>
                    <a:bodyPr/>
                    <a:lstStyle/>
                    <a:p>
                      <a:pPr algn="ctr"/>
                      <a:r>
                        <a:rPr kumimoji="1" lang="ja-JP" altLang="en-US" sz="1200" dirty="0">
                          <a:solidFill>
                            <a:schemeClr val="tx1"/>
                          </a:solidFill>
                        </a:rPr>
                        <a:t>概要</a:t>
                      </a:r>
                    </a:p>
                  </a:txBody>
                  <a:tcPr/>
                </a:tc>
                <a:tc>
                  <a:txBody>
                    <a:bodyPr/>
                    <a:lstStyle/>
                    <a:p>
                      <a:pPr algn="ctr"/>
                      <a:r>
                        <a:rPr kumimoji="1" lang="ja-JP" altLang="en-US" sz="1200" spc="-70" baseline="0" dirty="0">
                          <a:solidFill>
                            <a:schemeClr val="tx1"/>
                          </a:solidFill>
                        </a:rPr>
                        <a:t>決算額</a:t>
                      </a:r>
                      <a:r>
                        <a:rPr kumimoji="1" lang="en-US" altLang="ja-JP" sz="1200" spc="-70" baseline="0" dirty="0">
                          <a:solidFill>
                            <a:schemeClr val="tx1"/>
                          </a:solidFill>
                        </a:rPr>
                        <a:t>※</a:t>
                      </a:r>
                    </a:p>
                  </a:txBody>
                  <a:tcPr/>
                </a:tc>
                <a:extLst>
                  <a:ext uri="{0D108BD9-81ED-4DB2-BD59-A6C34878D82A}">
                    <a16:rowId xmlns:a16="http://schemas.microsoft.com/office/drawing/2014/main" val="2682215824"/>
                  </a:ext>
                </a:extLst>
              </a:tr>
              <a:tr h="25690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a:solidFill>
                            <a:schemeClr val="tx1"/>
                          </a:solidFill>
                          <a:effectLst/>
                          <a:latin typeface="+mj-ea"/>
                          <a:ea typeface="+mn-ea"/>
                          <a:cs typeface="+mn-cs"/>
                        </a:rPr>
                        <a:t>検査体制の整備</a:t>
                      </a:r>
                    </a:p>
                  </a:txBody>
                  <a:tcPr/>
                </a:tc>
                <a:tc>
                  <a:txBody>
                    <a:bodyPr/>
                    <a:lstStyle/>
                    <a:p>
                      <a:r>
                        <a:rPr kumimoji="1" lang="ja-JP" altLang="en-US" sz="1200" dirty="0">
                          <a:solidFill>
                            <a:schemeClr val="tx1"/>
                          </a:solidFill>
                          <a:latin typeface="+mn-ea"/>
                          <a:ea typeface="+mn-ea"/>
                        </a:rPr>
                        <a:t>　検査体制の整備</a:t>
                      </a:r>
                    </a:p>
                  </a:txBody>
                  <a:tcPr/>
                </a:tc>
                <a:tc>
                  <a:txBody>
                    <a:bodyPr/>
                    <a:lstStyle/>
                    <a:p>
                      <a:pPr algn="r"/>
                      <a:r>
                        <a:rPr kumimoji="1" lang="en-US" altLang="ja-JP" sz="1200" dirty="0">
                          <a:solidFill>
                            <a:schemeClr val="tx1"/>
                          </a:solidFill>
                          <a:latin typeface="+mn-ea"/>
                          <a:ea typeface="+mn-ea"/>
                        </a:rPr>
                        <a:t>30,258,532</a:t>
                      </a:r>
                    </a:p>
                  </a:txBody>
                  <a:tcPr anchor="ctr"/>
                </a:tc>
                <a:extLst>
                  <a:ext uri="{0D108BD9-81ED-4DB2-BD59-A6C34878D82A}">
                    <a16:rowId xmlns:a16="http://schemas.microsoft.com/office/drawing/2014/main" val="3152263511"/>
                  </a:ext>
                </a:extLst>
              </a:tr>
              <a:tr h="256901">
                <a:tc>
                  <a:txBody>
                    <a:bodyPr/>
                    <a:lstStyle/>
                    <a:p>
                      <a:r>
                        <a:rPr kumimoji="1" lang="ja-JP" altLang="en-US" sz="1200" dirty="0">
                          <a:solidFill>
                            <a:schemeClr val="tx1"/>
                          </a:solidFill>
                          <a:latin typeface="+mn-ea"/>
                          <a:ea typeface="+mn-ea"/>
                        </a:rPr>
                        <a:t>医療・療養体制の確保</a:t>
                      </a:r>
                    </a:p>
                  </a:txBody>
                  <a:tcPr/>
                </a:tc>
                <a:tc>
                  <a:txBody>
                    <a:bodyPr/>
                    <a:lstStyle/>
                    <a:p>
                      <a:r>
                        <a:rPr kumimoji="1" lang="ja-JP" altLang="en-US" sz="1200" dirty="0">
                          <a:solidFill>
                            <a:schemeClr val="tx1"/>
                          </a:solidFill>
                          <a:latin typeface="+mn-ea"/>
                          <a:ea typeface="+mn-ea"/>
                        </a:rPr>
                        <a:t>　病床確保、病院への支援（協力金、機器整備）、宿泊療養施設確保、新型コロナウイルス助け合い基金を活用した医療従事者等への応援金支給　等</a:t>
                      </a:r>
                    </a:p>
                  </a:txBody>
                  <a:tcPr/>
                </a:tc>
                <a:tc>
                  <a:txBody>
                    <a:bodyPr/>
                    <a:lstStyle/>
                    <a:p>
                      <a:pPr algn="r"/>
                      <a:r>
                        <a:rPr kumimoji="1" lang="en-US" altLang="ja-JP" sz="1200">
                          <a:solidFill>
                            <a:schemeClr val="tx1"/>
                          </a:solidFill>
                          <a:latin typeface="+mn-ea"/>
                          <a:ea typeface="+mn-ea"/>
                        </a:rPr>
                        <a:t>274,192,922</a:t>
                      </a:r>
                      <a:endParaRPr kumimoji="1" lang="en-US" altLang="ja-JP" sz="1200" dirty="0">
                        <a:solidFill>
                          <a:schemeClr val="tx1"/>
                        </a:solidFill>
                        <a:latin typeface="+mn-ea"/>
                        <a:ea typeface="+mn-ea"/>
                      </a:endParaRPr>
                    </a:p>
                  </a:txBody>
                  <a:tcPr anchor="ctr"/>
                </a:tc>
                <a:extLst>
                  <a:ext uri="{0D108BD9-81ED-4DB2-BD59-A6C34878D82A}">
                    <a16:rowId xmlns:a16="http://schemas.microsoft.com/office/drawing/2014/main" val="3043177727"/>
                  </a:ext>
                </a:extLst>
              </a:tr>
              <a:tr h="256901">
                <a:tc>
                  <a:txBody>
                    <a:bodyPr/>
                    <a:lstStyle/>
                    <a:p>
                      <a:r>
                        <a:rPr kumimoji="1" lang="ja-JP" altLang="en-US" sz="1200" dirty="0">
                          <a:solidFill>
                            <a:schemeClr val="tx1"/>
                          </a:solidFill>
                          <a:latin typeface="+mn-ea"/>
                          <a:ea typeface="+mn-ea"/>
                        </a:rPr>
                        <a:t>ワクチン接種体制の確保</a:t>
                      </a:r>
                    </a:p>
                  </a:txBody>
                  <a:tcPr/>
                </a:tc>
                <a:tc>
                  <a:txBody>
                    <a:bodyPr/>
                    <a:lstStyle/>
                    <a:p>
                      <a:r>
                        <a:rPr kumimoji="1" lang="ja-JP" altLang="en-US" sz="1200" dirty="0">
                          <a:solidFill>
                            <a:schemeClr val="tx1"/>
                          </a:solidFill>
                          <a:latin typeface="+mn-ea"/>
                          <a:ea typeface="+mn-ea"/>
                        </a:rPr>
                        <a:t>　ワクチン接種体制確保（府による接種会場の運営や個別接種促進等の支援　等）</a:t>
                      </a:r>
                    </a:p>
                  </a:txBody>
                  <a:tcPr/>
                </a:tc>
                <a:tc>
                  <a:txBody>
                    <a:bodyPr/>
                    <a:lstStyle/>
                    <a:p>
                      <a:pPr algn="r"/>
                      <a:r>
                        <a:rPr kumimoji="1" lang="en-US" altLang="ja-JP" sz="1200" dirty="0">
                          <a:solidFill>
                            <a:schemeClr val="tx1"/>
                          </a:solidFill>
                          <a:latin typeface="+mn-ea"/>
                          <a:ea typeface="+mn-ea"/>
                        </a:rPr>
                        <a:t>17,830,327 </a:t>
                      </a:r>
                    </a:p>
                  </a:txBody>
                  <a:tcPr anchor="ctr"/>
                </a:tc>
                <a:extLst>
                  <a:ext uri="{0D108BD9-81ED-4DB2-BD59-A6C34878D82A}">
                    <a16:rowId xmlns:a16="http://schemas.microsoft.com/office/drawing/2014/main" val="232911098"/>
                  </a:ext>
                </a:extLst>
              </a:tr>
            </a:tbl>
          </a:graphicData>
        </a:graphic>
      </p:graphicFrame>
      <p:graphicFrame>
        <p:nvGraphicFramePr>
          <p:cNvPr id="12" name="表 11"/>
          <p:cNvGraphicFramePr>
            <a:graphicFrameLocks noGrp="1"/>
          </p:cNvGraphicFramePr>
          <p:nvPr/>
        </p:nvGraphicFramePr>
        <p:xfrm>
          <a:off x="206062" y="2343859"/>
          <a:ext cx="8822028" cy="790923"/>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a:solidFill>
                            <a:schemeClr val="tx1"/>
                          </a:solidFill>
                        </a:rPr>
                        <a:t>■　府民の感染防止対策・リスクコミュニケーション</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466923">
                <a:tc>
                  <a:txBody>
                    <a:bodyPr/>
                    <a:lstStyle/>
                    <a:p>
                      <a:r>
                        <a:rPr kumimoji="1" lang="ja-JP" altLang="en-US" sz="1200" dirty="0">
                          <a:solidFill>
                            <a:schemeClr val="tx1"/>
                          </a:solidFill>
                          <a:latin typeface="+mn-ea"/>
                          <a:ea typeface="+mn-ea"/>
                        </a:rPr>
                        <a:t>飲食店等における感染防止対策</a:t>
                      </a:r>
                    </a:p>
                  </a:txBody>
                  <a:tcPr/>
                </a:tc>
                <a:tc>
                  <a:txBody>
                    <a:bodyPr/>
                    <a:lstStyle/>
                    <a:p>
                      <a:r>
                        <a:rPr kumimoji="1" lang="ja-JP" altLang="en-US" sz="1200" dirty="0">
                          <a:solidFill>
                            <a:schemeClr val="tx1"/>
                          </a:solidFill>
                          <a:latin typeface="+mn-ea"/>
                          <a:ea typeface="+mn-ea"/>
                        </a:rPr>
                        <a:t>　感染防止宣言ステッカーシステムや大阪コロナ追跡システムの運営、実効性確保に向けた</a:t>
                      </a:r>
                      <a:r>
                        <a:rPr kumimoji="1" lang="ja-JP" altLang="en-US" sz="1200" strike="noStrike" dirty="0">
                          <a:solidFill>
                            <a:schemeClr val="tx1"/>
                          </a:solidFill>
                          <a:latin typeface="+mn-ea"/>
                          <a:ea typeface="+mn-ea"/>
                        </a:rPr>
                        <a:t>飲食店</a:t>
                      </a:r>
                      <a:r>
                        <a:rPr kumimoji="1" lang="ja-JP" altLang="en-US" sz="1200" dirty="0">
                          <a:solidFill>
                            <a:schemeClr val="tx1"/>
                          </a:solidFill>
                          <a:latin typeface="+mn-ea"/>
                          <a:ea typeface="+mn-ea"/>
                        </a:rPr>
                        <a:t>への現地調査　</a:t>
                      </a:r>
                      <a:r>
                        <a:rPr kumimoji="1" lang="ja-JP" altLang="en-US" sz="1200" b="0" dirty="0">
                          <a:solidFill>
                            <a:schemeClr val="tx1"/>
                          </a:solidFill>
                          <a:latin typeface="+mn-ea"/>
                          <a:ea typeface="+mn-ea"/>
                        </a:rPr>
                        <a:t>等</a:t>
                      </a:r>
                      <a:endParaRPr kumimoji="1" lang="ja-JP" altLang="en-US" sz="1200" dirty="0">
                        <a:solidFill>
                          <a:schemeClr val="tx1"/>
                        </a:solidFill>
                        <a:latin typeface="+mn-ea"/>
                        <a:ea typeface="+mn-ea"/>
                      </a:endParaRPr>
                    </a:p>
                  </a:txBody>
                  <a:tcPr/>
                </a:tc>
                <a:tc>
                  <a:txBody>
                    <a:bodyPr/>
                    <a:lstStyle/>
                    <a:p>
                      <a:pPr algn="r"/>
                      <a:r>
                        <a:rPr kumimoji="1" lang="en-US" altLang="ja-JP" sz="1200" dirty="0">
                          <a:solidFill>
                            <a:schemeClr val="tx1"/>
                          </a:solidFill>
                          <a:latin typeface="+mn-ea"/>
                          <a:ea typeface="+mn-ea"/>
                        </a:rPr>
                        <a:t>2,656,305</a:t>
                      </a:r>
                    </a:p>
                  </a:txBody>
                  <a:tcPr anchor="ctr"/>
                </a:tc>
                <a:extLst>
                  <a:ext uri="{0D108BD9-81ED-4DB2-BD59-A6C34878D82A}">
                    <a16:rowId xmlns:a16="http://schemas.microsoft.com/office/drawing/2014/main" val="232911098"/>
                  </a:ext>
                </a:extLst>
              </a:tr>
            </a:tbl>
          </a:graphicData>
        </a:graphic>
      </p:graphicFrame>
      <p:sp>
        <p:nvSpPr>
          <p:cNvPr id="14" name="テキスト ボックス 13"/>
          <p:cNvSpPr txBox="1"/>
          <p:nvPr/>
        </p:nvSpPr>
        <p:spPr>
          <a:xfrm>
            <a:off x="7266525" y="425667"/>
            <a:ext cx="2575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lang="ja-JP" altLang="en-US" sz="1200" dirty="0">
                <a:solidFill>
                  <a:prstClr val="black"/>
                </a:solidFill>
                <a:latin typeface="Calibri"/>
                <a:ea typeface="ＭＳ Ｐゴシック" panose="020B0600070205080204" pitchFamily="50" charset="-128"/>
              </a:rPr>
              <a:t>決算</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額の単位は千円</a:t>
            </a:r>
          </a:p>
        </p:txBody>
      </p:sp>
      <p:graphicFrame>
        <p:nvGraphicFramePr>
          <p:cNvPr id="15" name="表 14"/>
          <p:cNvGraphicFramePr>
            <a:graphicFrameLocks noGrp="1"/>
          </p:cNvGraphicFramePr>
          <p:nvPr>
            <p:extLst>
              <p:ext uri="{D42A27DB-BD31-4B8C-83A1-F6EECF244321}">
                <p14:modId xmlns:p14="http://schemas.microsoft.com/office/powerpoint/2010/main" val="1517906607"/>
              </p:ext>
            </p:extLst>
          </p:nvPr>
        </p:nvGraphicFramePr>
        <p:xfrm>
          <a:off x="206062" y="3337573"/>
          <a:ext cx="8822028" cy="295200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a:solidFill>
                            <a:schemeClr val="tx1"/>
                          </a:solidFill>
                        </a:rPr>
                        <a:t>■　事業継続支援</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国内旅行の</a:t>
                      </a:r>
                      <a:r>
                        <a:rPr kumimoji="1" lang="ja-JP" altLang="en-US" sz="1200" strike="noStrike" dirty="0">
                          <a:solidFill>
                            <a:schemeClr val="tx1"/>
                          </a:solidFill>
                          <a:latin typeface="+mn-ea"/>
                          <a:ea typeface="+mn-ea"/>
                        </a:rPr>
                        <a:t>観光</a:t>
                      </a:r>
                      <a:r>
                        <a:rPr kumimoji="1" lang="ja-JP" altLang="en-US" sz="1200" dirty="0">
                          <a:solidFill>
                            <a:schemeClr val="tx1"/>
                          </a:solidFill>
                          <a:latin typeface="+mn-ea"/>
                          <a:ea typeface="+mn-ea"/>
                        </a:rPr>
                        <a:t>消費の喚起</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クーポン配布により観光需要を喚起するキャンペーン、宿泊事業者が行う感染防止対策への補助　等</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4,136,741</a:t>
                      </a:r>
                    </a:p>
                  </a:txBody>
                  <a:tcPr anchor="ctr"/>
                </a:tc>
                <a:extLst>
                  <a:ext uri="{0D108BD9-81ED-4DB2-BD59-A6C34878D82A}">
                    <a16:rowId xmlns:a16="http://schemas.microsoft.com/office/drawing/2014/main" val="232911098"/>
                  </a:ext>
                </a:extLst>
              </a:tr>
              <a:tr h="28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文化芸術活動への支援</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公演・展示にかかる施設使用料補助、公演機会の創出、文化芸術の魅力発信</a:t>
                      </a:r>
                      <a:endParaRPr kumimoji="1" lang="ja-JP" altLang="en-US" sz="1200" strike="sngStrike" dirty="0">
                        <a:solidFill>
                          <a:schemeClr val="tx1"/>
                        </a:solidFill>
                        <a:latin typeface="+mn-ea"/>
                        <a:ea typeface="+mn-ea"/>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145,140</a:t>
                      </a:r>
                    </a:p>
                  </a:txBody>
                  <a:tcPr anchor="ctr"/>
                </a:tc>
                <a:extLst>
                  <a:ext uri="{0D108BD9-81ED-4DB2-BD59-A6C34878D82A}">
                    <a16:rowId xmlns:a16="http://schemas.microsoft.com/office/drawing/2014/main" val="646272003"/>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中小企業向け融資</a:t>
                      </a:r>
                      <a:endParaRPr kumimoji="1" lang="en-US" altLang="ja-JP" sz="1200" dirty="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（コロナ関連）</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制度融資預託金（コロナ預託）、新型コロナウイルス感染症対応資金融資利子補給金</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630,572,341</a:t>
                      </a:r>
                    </a:p>
                  </a:txBody>
                  <a:tcPr anchor="ctr"/>
                </a:tc>
                <a:extLst>
                  <a:ext uri="{0D108BD9-81ED-4DB2-BD59-A6C34878D82A}">
                    <a16:rowId xmlns:a16="http://schemas.microsoft.com/office/drawing/2014/main" val="662517920"/>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事業者への支援金・協力金の支給</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中小企業等一時支援金、営業時間短縮協力金、酒類販売事業者への支援金</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759,612,243</a:t>
                      </a:r>
                    </a:p>
                  </a:txBody>
                  <a:tcPr anchor="ctr"/>
                </a:tc>
                <a:extLst>
                  <a:ext uri="{0D108BD9-81ED-4DB2-BD59-A6C34878D82A}">
                    <a16:rowId xmlns:a16="http://schemas.microsoft.com/office/drawing/2014/main" val="768795267"/>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事業者による感染防止対策の支援</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飲食店等やバス・タクシー事業者が実施する感染防止対策への補助</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2,187,943</a:t>
                      </a:r>
                    </a:p>
                  </a:txBody>
                  <a:tcPr anchor="ctr"/>
                </a:tc>
                <a:extLst>
                  <a:ext uri="{0D108BD9-81ED-4DB2-BD59-A6C34878D82A}">
                    <a16:rowId xmlns:a16="http://schemas.microsoft.com/office/drawing/2014/main" val="3175957856"/>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中小企業の</a:t>
                      </a:r>
                      <a:r>
                        <a:rPr kumimoji="1" lang="en-US" altLang="ja-JP" sz="1200" dirty="0">
                          <a:solidFill>
                            <a:schemeClr val="tx1"/>
                          </a:solidFill>
                          <a:latin typeface="+mn-ea"/>
                          <a:ea typeface="+mn-ea"/>
                        </a:rPr>
                        <a:t>DX</a:t>
                      </a:r>
                      <a:r>
                        <a:rPr kumimoji="1" lang="ja-JP" altLang="en-US" sz="1200" dirty="0">
                          <a:solidFill>
                            <a:schemeClr val="tx1"/>
                          </a:solidFill>
                          <a:latin typeface="+mn-ea"/>
                          <a:ea typeface="+mn-ea"/>
                        </a:rPr>
                        <a:t>支援</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中小企業の</a:t>
                      </a:r>
                      <a:r>
                        <a:rPr kumimoji="1" lang="en-US" altLang="ja-JP" sz="1200" dirty="0">
                          <a:solidFill>
                            <a:schemeClr val="tx1"/>
                          </a:solidFill>
                          <a:latin typeface="+mn-ea"/>
                          <a:ea typeface="+mn-ea"/>
                        </a:rPr>
                        <a:t>DX</a:t>
                      </a:r>
                      <a:r>
                        <a:rPr kumimoji="1" lang="ja-JP" altLang="en-US" sz="1200" dirty="0">
                          <a:solidFill>
                            <a:schemeClr val="tx1"/>
                          </a:solidFill>
                          <a:latin typeface="+mn-ea"/>
                          <a:ea typeface="+mn-ea"/>
                        </a:rPr>
                        <a:t>推進に向けた人材育成講座・専門家派遣の実施、初期の研究開発への助成　等</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35,607</a:t>
                      </a:r>
                    </a:p>
                  </a:txBody>
                  <a:tcPr anchor="ctr"/>
                </a:tc>
                <a:extLst>
                  <a:ext uri="{0D108BD9-81ED-4DB2-BD59-A6C34878D82A}">
                    <a16:rowId xmlns:a16="http://schemas.microsoft.com/office/drawing/2014/main" val="3778710728"/>
                  </a:ext>
                </a:extLst>
              </a:tr>
            </a:tbl>
          </a:graphicData>
        </a:graphic>
      </p:graphicFrame>
      <p:sp>
        <p:nvSpPr>
          <p:cNvPr id="9" name="テキスト ボックス 8"/>
          <p:cNvSpPr txBox="1"/>
          <p:nvPr/>
        </p:nvSpPr>
        <p:spPr>
          <a:xfrm>
            <a:off x="115909" y="407599"/>
            <a:ext cx="3065172" cy="276999"/>
          </a:xfrm>
          <a:prstGeom prst="rect">
            <a:avLst/>
          </a:prstGeom>
          <a:noFill/>
        </p:spPr>
        <p:txBody>
          <a:bodyPr wrap="square" rtlCol="0">
            <a:spAutoFit/>
          </a:bodyPr>
          <a:lstStyle/>
          <a:p>
            <a:r>
              <a:rPr kumimoji="1" lang="en-US" altLang="ja-JP" sz="1200" dirty="0"/>
              <a:t>【</a:t>
            </a:r>
            <a:r>
              <a:rPr lang="ja-JP" altLang="en-US" sz="1200" dirty="0"/>
              <a:t>令和３</a:t>
            </a:r>
            <a:r>
              <a:rPr lang="ja-JP" altLang="en-US" sz="1200" dirty="0">
                <a:latin typeface="+mj-ea"/>
              </a:rPr>
              <a:t>（</a:t>
            </a:r>
            <a:r>
              <a:rPr lang="en-US" altLang="ja-JP" sz="1200" dirty="0">
                <a:latin typeface="+mj-ea"/>
              </a:rPr>
              <a:t>2021</a:t>
            </a:r>
            <a:r>
              <a:rPr lang="ja-JP" altLang="en-US" sz="1200" dirty="0">
                <a:latin typeface="+mj-ea"/>
              </a:rPr>
              <a:t>）</a:t>
            </a:r>
            <a:r>
              <a:rPr lang="ja-JP" altLang="en-US" sz="1200" dirty="0"/>
              <a:t>年度　決算額</a:t>
            </a:r>
            <a:r>
              <a:rPr kumimoji="1" lang="en-US" altLang="ja-JP" sz="1200" dirty="0"/>
              <a:t>】</a:t>
            </a:r>
            <a:endParaRPr kumimoji="1" lang="ja-JP" altLang="en-US" sz="1200" dirty="0"/>
          </a:p>
        </p:txBody>
      </p:sp>
      <p:sp>
        <p:nvSpPr>
          <p:cNvPr id="10" name="角丸四角形 9"/>
          <p:cNvSpPr/>
          <p:nvPr/>
        </p:nvSpPr>
        <p:spPr>
          <a:xfrm>
            <a:off x="-4" y="0"/>
            <a:ext cx="3794081" cy="27699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令和</a:t>
            </a:r>
            <a:r>
              <a:rPr lang="ja-JP" altLang="en-US" sz="1400" b="1" noProof="0" dirty="0">
                <a:solidFill>
                  <a:schemeClr val="bg1"/>
                </a:solidFill>
                <a:latin typeface="ＭＳ Ｐゴシック" panose="020B0600070205080204" pitchFamily="50" charset="-128"/>
                <a:ea typeface="ＭＳ Ｐゴシック" panose="020B0600070205080204" pitchFamily="50" charset="-128"/>
              </a:rPr>
              <a:t>３</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a:t>
            </a:r>
            <a:r>
              <a:rPr lang="en-US" altLang="ja-JP" sz="1400" b="1" noProof="0" dirty="0">
                <a:solidFill>
                  <a:schemeClr val="bg1"/>
                </a:solidFill>
                <a:latin typeface="ＭＳ Ｐゴシック" panose="020B0600070205080204" pitchFamily="50" charset="-128"/>
                <a:ea typeface="ＭＳ Ｐゴシック" panose="020B0600070205080204" pitchFamily="50" charset="-128"/>
              </a:rPr>
              <a:t>2021</a:t>
            </a:r>
            <a:r>
              <a:rPr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年度決算の主な取組</a:t>
            </a:r>
            <a:r>
              <a:rPr lang="ja-JP" altLang="en-US" sz="1400" b="1" dirty="0">
                <a:solidFill>
                  <a:schemeClr val="bg1"/>
                </a:solidFill>
                <a:latin typeface="ＭＳ Ｐゴシック" panose="020B0600070205080204" pitchFamily="50" charset="-128"/>
                <a:ea typeface="ＭＳ Ｐゴシック" panose="020B0600070205080204" pitchFamily="50" charset="-128"/>
              </a:rPr>
              <a:t>（府）</a:t>
            </a:r>
            <a:endPar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184424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206062" y="695462"/>
          <a:ext cx="8822028" cy="1479847"/>
        </p:xfrm>
        <a:graphic>
          <a:graphicData uri="http://schemas.openxmlformats.org/drawingml/2006/table">
            <a:tbl>
              <a:tblPr firstRow="1">
                <a:tableStyleId>{BDBED569-4797-4DF1-A0F4-6AAB3CD982D8}</a:tableStyleId>
              </a:tblPr>
              <a:tblGrid>
                <a:gridCol w="2189408">
                  <a:extLst>
                    <a:ext uri="{9D8B030D-6E8A-4147-A177-3AD203B41FA5}">
                      <a16:colId xmlns:a16="http://schemas.microsoft.com/office/drawing/2014/main" val="2221269392"/>
                    </a:ext>
                  </a:extLst>
                </a:gridCol>
                <a:gridCol w="5616471">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a:t>■　学校での対策</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262236">
                <a:tc>
                  <a:txBody>
                    <a:bodyPr/>
                    <a:lstStyle/>
                    <a:p>
                      <a:pPr algn="ctr"/>
                      <a:r>
                        <a:rPr kumimoji="1" lang="ja-JP" altLang="en-US" sz="1200" dirty="0"/>
                        <a:t>事業名</a:t>
                      </a:r>
                    </a:p>
                  </a:txBody>
                  <a:tcPr/>
                </a:tc>
                <a:tc>
                  <a:txBody>
                    <a:bodyPr/>
                    <a:lstStyle/>
                    <a:p>
                      <a:pPr algn="ctr"/>
                      <a:r>
                        <a:rPr kumimoji="1" lang="ja-JP" altLang="en-US" sz="1200" dirty="0"/>
                        <a:t>概要</a:t>
                      </a:r>
                    </a:p>
                  </a:txBody>
                  <a:tcPr/>
                </a:tc>
                <a:tc>
                  <a:txBody>
                    <a:bodyPr/>
                    <a:lstStyle/>
                    <a:p>
                      <a:pPr algn="ctr"/>
                      <a:r>
                        <a:rPr kumimoji="1" lang="ja-JP" altLang="en-US" sz="1200" spc="-70" baseline="0" dirty="0"/>
                        <a:t>決算額</a:t>
                      </a:r>
                      <a:r>
                        <a:rPr kumimoji="1" lang="en-US" altLang="ja-JP" sz="1200" spc="-70" baseline="0" dirty="0"/>
                        <a:t>※</a:t>
                      </a:r>
                    </a:p>
                  </a:txBody>
                  <a:tcPr/>
                </a:tc>
                <a:extLst>
                  <a:ext uri="{0D108BD9-81ED-4DB2-BD59-A6C34878D82A}">
                    <a16:rowId xmlns:a16="http://schemas.microsoft.com/office/drawing/2014/main" val="2682215824"/>
                  </a:ext>
                </a:extLst>
              </a:tr>
              <a:tr h="288000">
                <a:tc>
                  <a:txBody>
                    <a:bodyPr/>
                    <a:lstStyle/>
                    <a:p>
                      <a:r>
                        <a:rPr kumimoji="1" lang="ja-JP" altLang="en-US" sz="1200" dirty="0">
                          <a:latin typeface="+mn-ea"/>
                          <a:ea typeface="+mn-ea"/>
                        </a:rPr>
                        <a:t>スマートスクールの推進</a:t>
                      </a:r>
                    </a:p>
                  </a:txBody>
                  <a:tcPr/>
                </a:tc>
                <a:tc>
                  <a:txBody>
                    <a:bodyPr/>
                    <a:lstStyle/>
                    <a:p>
                      <a:r>
                        <a:rPr kumimoji="1" lang="ja-JP" altLang="en-US" sz="1200" dirty="0">
                          <a:latin typeface="+mn-ea"/>
                          <a:ea typeface="+mn-ea"/>
                        </a:rPr>
                        <a:t>　府立高校等に児童生徒１人１台の端末整備、</a:t>
                      </a:r>
                      <a:r>
                        <a:rPr kumimoji="1" lang="en-US" altLang="ja-JP" sz="1200" dirty="0">
                          <a:latin typeface="+mn-ea"/>
                          <a:ea typeface="+mn-ea"/>
                        </a:rPr>
                        <a:t>ICT</a:t>
                      </a:r>
                      <a:r>
                        <a:rPr kumimoji="1" lang="ja-JP" altLang="en-US" sz="1200" dirty="0">
                          <a:latin typeface="+mn-ea"/>
                          <a:ea typeface="+mn-ea"/>
                        </a:rPr>
                        <a:t>環境整備　等</a:t>
                      </a:r>
                    </a:p>
                  </a:txBody>
                  <a:tcPr/>
                </a:tc>
                <a:tc>
                  <a:txBody>
                    <a:bodyPr/>
                    <a:lstStyle/>
                    <a:p>
                      <a:pPr algn="r"/>
                      <a:r>
                        <a:rPr kumimoji="1" lang="en-US" altLang="ja-JP" sz="1200" dirty="0">
                          <a:latin typeface="+mn-ea"/>
                          <a:ea typeface="+mn-ea"/>
                        </a:rPr>
                        <a:t>2,233,551 </a:t>
                      </a:r>
                    </a:p>
                  </a:txBody>
                  <a:tcPr/>
                </a:tc>
                <a:extLst>
                  <a:ext uri="{0D108BD9-81ED-4DB2-BD59-A6C34878D82A}">
                    <a16:rowId xmlns:a16="http://schemas.microsoft.com/office/drawing/2014/main" val="232911098"/>
                  </a:ext>
                </a:extLst>
              </a:tr>
              <a:tr h="3192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a:solidFill>
                            <a:srgbClr val="000000"/>
                          </a:solidFill>
                          <a:effectLst/>
                          <a:latin typeface="+mj-ea"/>
                          <a:ea typeface="+mn-ea"/>
                          <a:cs typeface="+mn-cs"/>
                        </a:rPr>
                        <a:t>保護者の負担軽減</a:t>
                      </a:r>
                    </a:p>
                  </a:txBody>
                  <a:tcPr/>
                </a:tc>
                <a:tc>
                  <a:txBody>
                    <a:bodyPr/>
                    <a:lstStyle/>
                    <a:p>
                      <a:r>
                        <a:rPr kumimoji="1" lang="ja-JP" altLang="en-US" sz="1200" dirty="0">
                          <a:latin typeface="+mn-ea"/>
                          <a:ea typeface="+mn-ea"/>
                        </a:rPr>
                        <a:t>　修学旅行キャンセル料の支援</a:t>
                      </a:r>
                    </a:p>
                  </a:txBody>
                  <a:tcPr/>
                </a:tc>
                <a:tc>
                  <a:txBody>
                    <a:bodyPr/>
                    <a:lstStyle/>
                    <a:p>
                      <a:pPr algn="r"/>
                      <a:r>
                        <a:rPr kumimoji="1" lang="en-US" altLang="ja-JP" sz="1200" dirty="0">
                          <a:latin typeface="+mn-ea"/>
                          <a:ea typeface="+mn-ea"/>
                        </a:rPr>
                        <a:t>38,674</a:t>
                      </a:r>
                    </a:p>
                  </a:txBody>
                  <a:tcPr/>
                </a:tc>
                <a:extLst>
                  <a:ext uri="{0D108BD9-81ED-4DB2-BD59-A6C34878D82A}">
                    <a16:rowId xmlns:a16="http://schemas.microsoft.com/office/drawing/2014/main" val="4116550198"/>
                  </a:ext>
                </a:extLst>
              </a:tr>
              <a:tr h="24045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a:solidFill>
                            <a:srgbClr val="000000"/>
                          </a:solidFill>
                          <a:effectLst/>
                          <a:latin typeface="+mj-ea"/>
                          <a:ea typeface="+mn-ea"/>
                          <a:cs typeface="+mn-cs"/>
                        </a:rPr>
                        <a:t>学校での感染防止対策</a:t>
                      </a:r>
                    </a:p>
                  </a:txBody>
                  <a:tcPr/>
                </a:tc>
                <a:tc>
                  <a:txBody>
                    <a:bodyPr/>
                    <a:lstStyle/>
                    <a:p>
                      <a:r>
                        <a:rPr kumimoji="1" lang="ja-JP" altLang="en-US" sz="1200" dirty="0">
                          <a:latin typeface="+mn-ea"/>
                          <a:ea typeface="+mn-ea"/>
                        </a:rPr>
                        <a:t>　府立学校の感染症対策支援</a:t>
                      </a:r>
                    </a:p>
                  </a:txBody>
                  <a:tcPr/>
                </a:tc>
                <a:tc>
                  <a:txBody>
                    <a:bodyPr/>
                    <a:lstStyle/>
                    <a:p>
                      <a:pPr algn="r"/>
                      <a:r>
                        <a:rPr kumimoji="1" lang="en-US" altLang="ja-JP" sz="1200" dirty="0">
                          <a:latin typeface="+mn-ea"/>
                          <a:ea typeface="+mn-ea"/>
                        </a:rPr>
                        <a:t>437,360</a:t>
                      </a:r>
                    </a:p>
                  </a:txBody>
                  <a:tcPr/>
                </a:tc>
                <a:extLst>
                  <a:ext uri="{0D108BD9-81ED-4DB2-BD59-A6C34878D82A}">
                    <a16:rowId xmlns:a16="http://schemas.microsoft.com/office/drawing/2014/main" val="2046514836"/>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137152267"/>
              </p:ext>
            </p:extLst>
          </p:nvPr>
        </p:nvGraphicFramePr>
        <p:xfrm>
          <a:off x="206062" y="2286318"/>
          <a:ext cx="8822028" cy="79200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a:solidFill>
                            <a:schemeClr val="tx1"/>
                          </a:solidFill>
                        </a:rPr>
                        <a:t>■　福祉施設等での対策</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468000">
                <a:tc>
                  <a:txBody>
                    <a:bodyPr/>
                    <a:lstStyle/>
                    <a:p>
                      <a:r>
                        <a:rPr kumimoji="1" lang="ja-JP" altLang="en-US" sz="1200" dirty="0">
                          <a:solidFill>
                            <a:schemeClr val="tx1"/>
                          </a:solidFill>
                          <a:latin typeface="+mn-ea"/>
                          <a:ea typeface="+mn-ea"/>
                        </a:rPr>
                        <a:t>福祉施設における対策の推進</a:t>
                      </a:r>
                    </a:p>
                  </a:txBody>
                  <a:tcPr anchor="ctr"/>
                </a:tc>
                <a:tc>
                  <a:txBody>
                    <a:bodyPr/>
                    <a:lstStyle/>
                    <a:p>
                      <a:r>
                        <a:rPr kumimoji="1" lang="ja-JP" altLang="en-US" sz="1200" dirty="0">
                          <a:solidFill>
                            <a:schemeClr val="tx1"/>
                          </a:solidFill>
                          <a:latin typeface="+mn-ea"/>
                          <a:ea typeface="+mn-ea"/>
                        </a:rPr>
                        <a:t>　介護施設等における感染拡大防止対策の支援、介護施設職員等慰労金の給付、高齢者施設等での施設内療養に対する補助、応援職員派遣体制の整備　等</a:t>
                      </a:r>
                    </a:p>
                  </a:txBody>
                  <a:tcPr/>
                </a:tc>
                <a:tc>
                  <a:txBody>
                    <a:bodyPr/>
                    <a:lstStyle/>
                    <a:p>
                      <a:pPr algn="r"/>
                      <a:r>
                        <a:rPr kumimoji="1" lang="en-US" altLang="ja-JP" sz="1200" dirty="0">
                          <a:solidFill>
                            <a:schemeClr val="tx1"/>
                          </a:solidFill>
                          <a:latin typeface="+mn-ea"/>
                          <a:ea typeface="+mn-ea"/>
                        </a:rPr>
                        <a:t>2,614,126</a:t>
                      </a:r>
                    </a:p>
                  </a:txBody>
                  <a:tcPr/>
                </a:tc>
                <a:extLst>
                  <a:ext uri="{0D108BD9-81ED-4DB2-BD59-A6C34878D82A}">
                    <a16:rowId xmlns:a16="http://schemas.microsoft.com/office/drawing/2014/main" val="232911098"/>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3166587231"/>
              </p:ext>
            </p:extLst>
          </p:nvPr>
        </p:nvGraphicFramePr>
        <p:xfrm>
          <a:off x="206062" y="4140877"/>
          <a:ext cx="8822028" cy="165600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a:solidFill>
                            <a:schemeClr val="tx1"/>
                          </a:solidFill>
                        </a:rPr>
                        <a:t>■　生活者支援</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288000">
                <a:tc>
                  <a:txBody>
                    <a:bodyPr/>
                    <a:lstStyle/>
                    <a:p>
                      <a:r>
                        <a:rPr kumimoji="1" lang="ja-JP" altLang="en-US" sz="1200" dirty="0">
                          <a:solidFill>
                            <a:schemeClr val="tx1"/>
                          </a:solidFill>
                          <a:latin typeface="+mn-ea"/>
                          <a:ea typeface="+mn-ea"/>
                        </a:rPr>
                        <a:t>生活資金の貸付け</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生活福祉資金の貸付け</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96,924,914</a:t>
                      </a:r>
                    </a:p>
                  </a:txBody>
                  <a:tcPr/>
                </a:tc>
                <a:extLst>
                  <a:ext uri="{0D108BD9-81ED-4DB2-BD59-A6C34878D82A}">
                    <a16:rowId xmlns:a16="http://schemas.microsoft.com/office/drawing/2014/main" val="2510213495"/>
                  </a:ext>
                </a:extLst>
              </a:tr>
              <a:tr h="288000">
                <a:tc>
                  <a:txBody>
                    <a:bodyPr/>
                    <a:lstStyle/>
                    <a:p>
                      <a:r>
                        <a:rPr kumimoji="1" lang="ja-JP" altLang="en-US" sz="1200" dirty="0">
                          <a:solidFill>
                            <a:schemeClr val="tx1"/>
                          </a:solidFill>
                          <a:latin typeface="+mn-ea"/>
                          <a:ea typeface="+mn-ea"/>
                        </a:rPr>
                        <a:t>給付金の支給</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ひとり親家庭への特別給付金の支給</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90,413</a:t>
                      </a:r>
                    </a:p>
                  </a:txBody>
                  <a:tcPr/>
                </a:tc>
                <a:extLst>
                  <a:ext uri="{0D108BD9-81ED-4DB2-BD59-A6C34878D82A}">
                    <a16:rowId xmlns:a16="http://schemas.microsoft.com/office/drawing/2014/main" val="150257784"/>
                  </a:ext>
                </a:extLst>
              </a:tr>
              <a:tr h="288000">
                <a:tc>
                  <a:txBody>
                    <a:bodyPr/>
                    <a:lstStyle/>
                    <a:p>
                      <a:r>
                        <a:rPr kumimoji="1" lang="ja-JP" altLang="en-US" sz="1200" dirty="0">
                          <a:solidFill>
                            <a:schemeClr val="tx1"/>
                          </a:solidFill>
                          <a:latin typeface="+mn-ea"/>
                          <a:ea typeface="+mn-ea"/>
                        </a:rPr>
                        <a:t>自殺対策の強化</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自殺対策を強化するため、</a:t>
                      </a:r>
                      <a:r>
                        <a:rPr kumimoji="1" lang="en-US" altLang="ja-JP" sz="1200" dirty="0">
                          <a:solidFill>
                            <a:schemeClr val="tx1"/>
                          </a:solidFill>
                          <a:latin typeface="+mn-ea"/>
                          <a:ea typeface="+mn-ea"/>
                        </a:rPr>
                        <a:t>40</a:t>
                      </a:r>
                      <a:r>
                        <a:rPr kumimoji="1" lang="ja-JP" altLang="en-US" sz="1200" dirty="0">
                          <a:solidFill>
                            <a:schemeClr val="tx1"/>
                          </a:solidFill>
                          <a:latin typeface="+mn-ea"/>
                          <a:ea typeface="+mn-ea"/>
                        </a:rPr>
                        <a:t>歳未満の若年者層に対して、</a:t>
                      </a:r>
                      <a:r>
                        <a:rPr kumimoji="1" lang="en-US" altLang="ja-JP" sz="1200" dirty="0">
                          <a:solidFill>
                            <a:schemeClr val="tx1"/>
                          </a:solidFill>
                          <a:latin typeface="+mn-ea"/>
                          <a:ea typeface="+mn-ea"/>
                        </a:rPr>
                        <a:t>SNS</a:t>
                      </a:r>
                      <a:r>
                        <a:rPr kumimoji="1" lang="ja-JP" altLang="en-US" sz="1200" dirty="0">
                          <a:solidFill>
                            <a:schemeClr val="tx1"/>
                          </a:solidFill>
                          <a:latin typeface="+mn-ea"/>
                          <a:ea typeface="+mn-ea"/>
                        </a:rPr>
                        <a:t>相談を実施</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35,660</a:t>
                      </a:r>
                    </a:p>
                  </a:txBody>
                  <a:tcPr/>
                </a:tc>
                <a:extLst>
                  <a:ext uri="{0D108BD9-81ED-4DB2-BD59-A6C34878D82A}">
                    <a16:rowId xmlns:a16="http://schemas.microsoft.com/office/drawing/2014/main" val="232911098"/>
                  </a:ext>
                </a:extLst>
              </a:tr>
              <a:tr h="468000">
                <a:tc>
                  <a:txBody>
                    <a:bodyPr/>
                    <a:lstStyle/>
                    <a:p>
                      <a:r>
                        <a:rPr kumimoji="1" lang="zh-TW" altLang="en-US" sz="1200" dirty="0">
                          <a:solidFill>
                            <a:schemeClr val="tx1"/>
                          </a:solidFill>
                          <a:latin typeface="ＭＳ Ｐゴシック" panose="020B0600070205080204" pitchFamily="50" charset="-128"/>
                          <a:ea typeface="ＭＳ Ｐゴシック" panose="020B0600070205080204" pitchFamily="50" charset="-128"/>
                        </a:rPr>
                        <a:t>社会課題解決活動支援</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コロナ禍で顕在化した社会的課題に対し、民間・</a:t>
                      </a:r>
                      <a:r>
                        <a:rPr kumimoji="1" lang="en-US" altLang="ja-JP" sz="1200" dirty="0">
                          <a:solidFill>
                            <a:schemeClr val="tx1"/>
                          </a:solidFill>
                          <a:latin typeface="+mn-ea"/>
                          <a:ea typeface="+mn-ea"/>
                        </a:rPr>
                        <a:t>NPO</a:t>
                      </a:r>
                      <a:r>
                        <a:rPr kumimoji="1" lang="ja-JP" altLang="en-US" sz="1200" dirty="0">
                          <a:solidFill>
                            <a:schemeClr val="tx1"/>
                          </a:solidFill>
                          <a:latin typeface="+mn-ea"/>
                          <a:ea typeface="+mn-ea"/>
                        </a:rPr>
                        <a:t>法人などと連携し、早期に解決する取組を推進</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2,564</a:t>
                      </a:r>
                    </a:p>
                  </a:txBody>
                  <a:tcPr/>
                </a:tc>
                <a:extLst>
                  <a:ext uri="{0D108BD9-81ED-4DB2-BD59-A6C34878D82A}">
                    <a16:rowId xmlns:a16="http://schemas.microsoft.com/office/drawing/2014/main" val="319530735"/>
                  </a:ext>
                </a:extLst>
              </a:tr>
            </a:tbl>
          </a:graphicData>
        </a:graphic>
      </p:graphicFrame>
      <p:graphicFrame>
        <p:nvGraphicFramePr>
          <p:cNvPr id="8" name="表 7"/>
          <p:cNvGraphicFramePr>
            <a:graphicFrameLocks noGrp="1"/>
          </p:cNvGraphicFramePr>
          <p:nvPr/>
        </p:nvGraphicFramePr>
        <p:xfrm>
          <a:off x="206062" y="3171386"/>
          <a:ext cx="8822028" cy="79200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a:t>■　雇用対策</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468000">
                <a:tc>
                  <a:txBody>
                    <a:bodyPr/>
                    <a:lstStyle/>
                    <a:p>
                      <a:r>
                        <a:rPr kumimoji="1" lang="ja-JP" altLang="en-US" sz="1200" dirty="0">
                          <a:solidFill>
                            <a:schemeClr val="tx1"/>
                          </a:solidFill>
                          <a:latin typeface="+mn-ea"/>
                          <a:ea typeface="+mn-ea"/>
                        </a:rPr>
                        <a:t>民間人材サービス事業者と連携した緊急雇用対策</a:t>
                      </a:r>
                    </a:p>
                  </a:txBody>
                  <a:tcPr/>
                </a:tc>
                <a:tc>
                  <a:txBody>
                    <a:bodyPr/>
                    <a:lstStyle/>
                    <a:p>
                      <a:r>
                        <a:rPr kumimoji="1" lang="ja-JP" altLang="en-US" sz="1200" dirty="0">
                          <a:solidFill>
                            <a:schemeClr val="tx1"/>
                          </a:solidFill>
                          <a:latin typeface="+mn-ea"/>
                          <a:ea typeface="+mn-ea"/>
                        </a:rPr>
                        <a:t>　緊急雇用対策特設</a:t>
                      </a:r>
                      <a:r>
                        <a:rPr kumimoji="1" lang="en-US" altLang="ja-JP" sz="1200" dirty="0">
                          <a:solidFill>
                            <a:schemeClr val="tx1"/>
                          </a:solidFill>
                          <a:latin typeface="+mn-ea"/>
                          <a:ea typeface="+mn-ea"/>
                        </a:rPr>
                        <a:t>HP</a:t>
                      </a:r>
                      <a:r>
                        <a:rPr kumimoji="1" lang="ja-JP" altLang="en-US" sz="1200" dirty="0">
                          <a:solidFill>
                            <a:schemeClr val="tx1"/>
                          </a:solidFill>
                          <a:latin typeface="+mn-ea"/>
                          <a:ea typeface="+mn-ea"/>
                        </a:rPr>
                        <a:t>「にであう」の機能強化、</a:t>
                      </a:r>
                      <a:r>
                        <a:rPr kumimoji="1" lang="ja-JP" altLang="en-US" sz="1200" b="0" dirty="0">
                          <a:solidFill>
                            <a:schemeClr val="tx1"/>
                          </a:solidFill>
                          <a:latin typeface="+mn-ea"/>
                          <a:ea typeface="+mn-ea"/>
                        </a:rPr>
                        <a:t>事業者の採用意欲向上に資するための支援金支給　等</a:t>
                      </a:r>
                    </a:p>
                  </a:txBody>
                  <a:tcPr/>
                </a:tc>
                <a:tc>
                  <a:txBody>
                    <a:bodyPr/>
                    <a:lstStyle/>
                    <a:p>
                      <a:pPr algn="r"/>
                      <a:r>
                        <a:rPr kumimoji="1" lang="en-US" altLang="ja-JP" sz="1200" dirty="0">
                          <a:solidFill>
                            <a:schemeClr val="tx1"/>
                          </a:solidFill>
                          <a:latin typeface="+mn-ea"/>
                          <a:ea typeface="+mn-ea"/>
                        </a:rPr>
                        <a:t>3,821,155</a:t>
                      </a:r>
                    </a:p>
                  </a:txBody>
                  <a:tcPr/>
                </a:tc>
                <a:extLst>
                  <a:ext uri="{0D108BD9-81ED-4DB2-BD59-A6C34878D82A}">
                    <a16:rowId xmlns:a16="http://schemas.microsoft.com/office/drawing/2014/main" val="232911098"/>
                  </a:ext>
                </a:extLst>
              </a:tr>
            </a:tbl>
          </a:graphicData>
        </a:graphic>
      </p:graphicFrame>
      <p:sp>
        <p:nvSpPr>
          <p:cNvPr id="10" name="テキスト ボックス 9"/>
          <p:cNvSpPr txBox="1"/>
          <p:nvPr/>
        </p:nvSpPr>
        <p:spPr>
          <a:xfrm>
            <a:off x="7356678" y="407408"/>
            <a:ext cx="2575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lang="ja-JP" altLang="en-US" sz="1200" dirty="0">
                <a:solidFill>
                  <a:prstClr val="black"/>
                </a:solidFill>
                <a:latin typeface="Calibri"/>
                <a:ea typeface="ＭＳ Ｐゴシック" panose="020B0600070205080204" pitchFamily="50" charset="-128"/>
              </a:rPr>
              <a:t>決算</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額の単位は千円</a:t>
            </a:r>
          </a:p>
        </p:txBody>
      </p:sp>
      <p:sp>
        <p:nvSpPr>
          <p:cNvPr id="11" name="テキスト ボックス 10"/>
          <p:cNvSpPr txBox="1"/>
          <p:nvPr/>
        </p:nvSpPr>
        <p:spPr>
          <a:xfrm>
            <a:off x="206062" y="389340"/>
            <a:ext cx="3065172" cy="276999"/>
          </a:xfrm>
          <a:prstGeom prst="rect">
            <a:avLst/>
          </a:prstGeom>
          <a:noFill/>
        </p:spPr>
        <p:txBody>
          <a:bodyPr wrap="square" rtlCol="0">
            <a:spAutoFit/>
          </a:bodyPr>
          <a:lstStyle/>
          <a:p>
            <a:r>
              <a:rPr kumimoji="1" lang="en-US" altLang="ja-JP" sz="1200" dirty="0"/>
              <a:t>【</a:t>
            </a:r>
            <a:r>
              <a:rPr lang="ja-JP" altLang="en-US" sz="1200" dirty="0"/>
              <a:t>令和３</a:t>
            </a:r>
            <a:r>
              <a:rPr lang="ja-JP" altLang="en-US" sz="1200" dirty="0">
                <a:latin typeface="+mj-ea"/>
              </a:rPr>
              <a:t>（</a:t>
            </a:r>
            <a:r>
              <a:rPr lang="en-US" altLang="ja-JP" sz="1200" dirty="0">
                <a:latin typeface="+mj-ea"/>
              </a:rPr>
              <a:t>2021</a:t>
            </a:r>
            <a:r>
              <a:rPr lang="ja-JP" altLang="en-US" sz="1200" dirty="0">
                <a:latin typeface="+mj-ea"/>
              </a:rPr>
              <a:t>）</a:t>
            </a:r>
            <a:r>
              <a:rPr lang="ja-JP" altLang="en-US" sz="1200" dirty="0"/>
              <a:t>年度　決算額</a:t>
            </a:r>
            <a:r>
              <a:rPr kumimoji="1" lang="en-US" altLang="ja-JP" sz="1200" dirty="0"/>
              <a:t>】</a:t>
            </a:r>
            <a:endParaRPr kumimoji="1" lang="ja-JP" altLang="en-US" sz="1200" dirty="0"/>
          </a:p>
        </p:txBody>
      </p:sp>
      <p:sp>
        <p:nvSpPr>
          <p:cNvPr id="14" name="角丸四角形 13"/>
          <p:cNvSpPr/>
          <p:nvPr/>
        </p:nvSpPr>
        <p:spPr>
          <a:xfrm>
            <a:off x="-4" y="0"/>
            <a:ext cx="3794081" cy="27699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令和</a:t>
            </a:r>
            <a:r>
              <a:rPr lang="ja-JP" altLang="en-US" sz="1400" b="1" noProof="0" dirty="0">
                <a:solidFill>
                  <a:schemeClr val="bg1"/>
                </a:solidFill>
                <a:latin typeface="ＭＳ Ｐゴシック" panose="020B0600070205080204" pitchFamily="50" charset="-128"/>
                <a:ea typeface="ＭＳ Ｐゴシック" panose="020B0600070205080204" pitchFamily="50" charset="-128"/>
              </a:rPr>
              <a:t>３</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a:t>
            </a:r>
            <a:r>
              <a:rPr lang="en-US" altLang="ja-JP" sz="1400" b="1" noProof="0" dirty="0">
                <a:solidFill>
                  <a:schemeClr val="bg1"/>
                </a:solidFill>
                <a:latin typeface="ＭＳ Ｐゴシック" panose="020B0600070205080204" pitchFamily="50" charset="-128"/>
                <a:ea typeface="ＭＳ Ｐゴシック" panose="020B0600070205080204" pitchFamily="50" charset="-128"/>
              </a:rPr>
              <a:t>2021</a:t>
            </a:r>
            <a:r>
              <a:rPr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年度決算の主な取組</a:t>
            </a:r>
            <a:r>
              <a:rPr lang="ja-JP" altLang="en-US" sz="1400" b="1" dirty="0">
                <a:solidFill>
                  <a:schemeClr val="bg1"/>
                </a:solidFill>
                <a:latin typeface="ＭＳ Ｐゴシック" panose="020B0600070205080204" pitchFamily="50" charset="-128"/>
                <a:ea typeface="ＭＳ Ｐゴシック" panose="020B0600070205080204" pitchFamily="50" charset="-128"/>
              </a:rPr>
              <a:t>（府）</a:t>
            </a:r>
            <a:endPar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741834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257619697"/>
              </p:ext>
            </p:extLst>
          </p:nvPr>
        </p:nvGraphicFramePr>
        <p:xfrm>
          <a:off x="206062" y="696146"/>
          <a:ext cx="8822028" cy="1851204"/>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297548">
                <a:tc gridSpan="3">
                  <a:txBody>
                    <a:bodyPr/>
                    <a:lstStyle/>
                    <a:p>
                      <a:r>
                        <a:rPr kumimoji="1" lang="ja-JP" altLang="en-US" sz="1200" dirty="0">
                          <a:solidFill>
                            <a:schemeClr val="tx1"/>
                          </a:solidFill>
                        </a:rPr>
                        <a:t>■　その他の取組</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264487">
                <a:tc>
                  <a:txBody>
                    <a:bodyPr/>
                    <a:lstStyle/>
                    <a:p>
                      <a:pPr algn="ctr"/>
                      <a:r>
                        <a:rPr kumimoji="1" lang="ja-JP" altLang="en-US" sz="1200" dirty="0">
                          <a:solidFill>
                            <a:schemeClr val="tx1"/>
                          </a:solidFill>
                        </a:rPr>
                        <a:t>事業名</a:t>
                      </a:r>
                    </a:p>
                  </a:txBody>
                  <a:tcPr/>
                </a:tc>
                <a:tc>
                  <a:txBody>
                    <a:bodyPr/>
                    <a:lstStyle/>
                    <a:p>
                      <a:pPr algn="ctr"/>
                      <a:r>
                        <a:rPr kumimoji="1" lang="ja-JP" altLang="en-US" sz="1200" dirty="0">
                          <a:solidFill>
                            <a:schemeClr val="tx1"/>
                          </a:solidFill>
                        </a:rPr>
                        <a:t>概要</a:t>
                      </a:r>
                    </a:p>
                  </a:txBody>
                  <a:tcPr/>
                </a:tc>
                <a:tc>
                  <a:txBody>
                    <a:bodyPr/>
                    <a:lstStyle/>
                    <a:p>
                      <a:pPr algn="ctr"/>
                      <a:r>
                        <a:rPr kumimoji="1" lang="ja-JP" altLang="en-US" sz="1200" spc="-70" baseline="0" dirty="0">
                          <a:solidFill>
                            <a:schemeClr val="tx1"/>
                          </a:solidFill>
                        </a:rPr>
                        <a:t>決算額</a:t>
                      </a:r>
                      <a:r>
                        <a:rPr kumimoji="1" lang="en-US" altLang="ja-JP" sz="1200" spc="-70" baseline="0" dirty="0">
                          <a:solidFill>
                            <a:schemeClr val="tx1"/>
                          </a:solidFill>
                        </a:rPr>
                        <a:t>※</a:t>
                      </a:r>
                    </a:p>
                  </a:txBody>
                  <a:tcPr/>
                </a:tc>
                <a:extLst>
                  <a:ext uri="{0D108BD9-81ED-4DB2-BD59-A6C34878D82A}">
                    <a16:rowId xmlns:a16="http://schemas.microsoft.com/office/drawing/2014/main" val="3083904646"/>
                  </a:ext>
                </a:extLst>
              </a:tr>
              <a:tr h="39234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zh-TW" altLang="en-US" sz="1200" dirty="0">
                          <a:solidFill>
                            <a:schemeClr val="tx1"/>
                          </a:solidFill>
                          <a:latin typeface="ＭＳ Ｐゴシック" panose="020B0600070205080204" pitchFamily="50" charset="-128"/>
                          <a:ea typeface="ＭＳ Ｐゴシック" panose="020B0600070205080204" pitchFamily="50" charset="-128"/>
                        </a:rPr>
                        <a:t>非常勤職員</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の</a:t>
                      </a:r>
                      <a:r>
                        <a:rPr kumimoji="1" lang="zh-TW" altLang="en-US" sz="1200" dirty="0">
                          <a:solidFill>
                            <a:schemeClr val="tx1"/>
                          </a:solidFill>
                          <a:latin typeface="ＭＳ Ｐゴシック" panose="020B0600070205080204" pitchFamily="50" charset="-128"/>
                          <a:ea typeface="ＭＳ Ｐゴシック" panose="020B0600070205080204" pitchFamily="50" charset="-128"/>
                        </a:rPr>
                        <a:t>緊急雇用</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就労機会を失った者に対する支援として、非常勤職員を雇用</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52,212</a:t>
                      </a:r>
                    </a:p>
                  </a:txBody>
                  <a:tcPr anchor="ctr"/>
                </a:tc>
                <a:extLst>
                  <a:ext uri="{0D108BD9-81ED-4DB2-BD59-A6C34878D82A}">
                    <a16:rowId xmlns:a16="http://schemas.microsoft.com/office/drawing/2014/main" val="1563971562"/>
                  </a:ext>
                </a:extLst>
              </a:tr>
              <a:tr h="4297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庁内テレワークの推進</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緊急時だけでなく職員が「どこでも職場と同様に働く」ことができるよう、環境整備を実施</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124,955</a:t>
                      </a:r>
                    </a:p>
                  </a:txBody>
                  <a:tcPr anchor="ctr"/>
                </a:tc>
                <a:extLst>
                  <a:ext uri="{0D108BD9-81ED-4DB2-BD59-A6C34878D82A}">
                    <a16:rowId xmlns:a16="http://schemas.microsoft.com/office/drawing/2014/main" val="422631171"/>
                  </a:ext>
                </a:extLst>
              </a:tr>
              <a:tr h="4297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行政</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DX</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の推進</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行政手続きのオンライン化等</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28,115</a:t>
                      </a:r>
                    </a:p>
                  </a:txBody>
                  <a:tcPr anchor="ctr"/>
                </a:tc>
                <a:extLst>
                  <a:ext uri="{0D108BD9-81ED-4DB2-BD59-A6C34878D82A}">
                    <a16:rowId xmlns:a16="http://schemas.microsoft.com/office/drawing/2014/main" val="803384614"/>
                  </a:ext>
                </a:extLst>
              </a:tr>
            </a:tbl>
          </a:graphicData>
        </a:graphic>
      </p:graphicFrame>
      <p:sp>
        <p:nvSpPr>
          <p:cNvPr id="25" name="テキスト ボックス 24"/>
          <p:cNvSpPr txBox="1"/>
          <p:nvPr/>
        </p:nvSpPr>
        <p:spPr>
          <a:xfrm>
            <a:off x="7150616" y="419147"/>
            <a:ext cx="2575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lang="ja-JP" altLang="en-US" sz="1200" dirty="0">
                <a:solidFill>
                  <a:prstClr val="black"/>
                </a:solidFill>
                <a:latin typeface="Calibri"/>
                <a:ea typeface="ＭＳ Ｐゴシック" panose="020B0600070205080204" pitchFamily="50" charset="-128"/>
              </a:rPr>
              <a:t>決算</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額の単位は千円</a:t>
            </a:r>
          </a:p>
        </p:txBody>
      </p:sp>
      <p:sp>
        <p:nvSpPr>
          <p:cNvPr id="26" name="テキスト ボックス 25"/>
          <p:cNvSpPr txBox="1"/>
          <p:nvPr/>
        </p:nvSpPr>
        <p:spPr>
          <a:xfrm>
            <a:off x="0" y="401079"/>
            <a:ext cx="3065172" cy="276999"/>
          </a:xfrm>
          <a:prstGeom prst="rect">
            <a:avLst/>
          </a:prstGeom>
          <a:noFill/>
        </p:spPr>
        <p:txBody>
          <a:bodyPr wrap="square" rtlCol="0">
            <a:spAutoFit/>
          </a:bodyPr>
          <a:lstStyle/>
          <a:p>
            <a:r>
              <a:rPr kumimoji="1" lang="en-US" altLang="ja-JP" sz="1200" dirty="0"/>
              <a:t>【</a:t>
            </a:r>
            <a:r>
              <a:rPr lang="ja-JP" altLang="en-US" sz="1200" dirty="0"/>
              <a:t>令和３</a:t>
            </a:r>
            <a:r>
              <a:rPr lang="ja-JP" altLang="en-US" sz="1200" dirty="0">
                <a:latin typeface="+mj-ea"/>
              </a:rPr>
              <a:t>（</a:t>
            </a:r>
            <a:r>
              <a:rPr lang="en-US" altLang="ja-JP" sz="1200" dirty="0">
                <a:latin typeface="+mj-ea"/>
              </a:rPr>
              <a:t>2021</a:t>
            </a:r>
            <a:r>
              <a:rPr lang="ja-JP" altLang="en-US" sz="1200" dirty="0">
                <a:latin typeface="+mj-ea"/>
              </a:rPr>
              <a:t>）</a:t>
            </a:r>
            <a:r>
              <a:rPr lang="ja-JP" altLang="en-US" sz="1200" dirty="0"/>
              <a:t>年度　決算額</a:t>
            </a:r>
            <a:r>
              <a:rPr kumimoji="1" lang="en-US" altLang="ja-JP" sz="1200" dirty="0"/>
              <a:t>】</a:t>
            </a:r>
            <a:endParaRPr kumimoji="1" lang="ja-JP" altLang="en-US" sz="1200" dirty="0"/>
          </a:p>
        </p:txBody>
      </p:sp>
      <p:sp>
        <p:nvSpPr>
          <p:cNvPr id="8" name="角丸四角形 7"/>
          <p:cNvSpPr/>
          <p:nvPr/>
        </p:nvSpPr>
        <p:spPr>
          <a:xfrm>
            <a:off x="-4" y="0"/>
            <a:ext cx="3794081" cy="27699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令和</a:t>
            </a:r>
            <a:r>
              <a:rPr lang="ja-JP" altLang="en-US" sz="1400" b="1" noProof="0" dirty="0">
                <a:solidFill>
                  <a:schemeClr val="bg1"/>
                </a:solidFill>
                <a:latin typeface="ＭＳ Ｐゴシック" panose="020B0600070205080204" pitchFamily="50" charset="-128"/>
                <a:ea typeface="ＭＳ Ｐゴシック" panose="020B0600070205080204" pitchFamily="50" charset="-128"/>
              </a:rPr>
              <a:t>３</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a:t>
            </a:r>
            <a:r>
              <a:rPr lang="en-US" altLang="ja-JP" sz="1400" b="1" noProof="0" dirty="0">
                <a:solidFill>
                  <a:schemeClr val="bg1"/>
                </a:solidFill>
                <a:latin typeface="ＭＳ Ｐゴシック" panose="020B0600070205080204" pitchFamily="50" charset="-128"/>
                <a:ea typeface="ＭＳ Ｐゴシック" panose="020B0600070205080204" pitchFamily="50" charset="-128"/>
              </a:rPr>
              <a:t>2021</a:t>
            </a:r>
            <a:r>
              <a:rPr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年度決算の主な取組</a:t>
            </a:r>
            <a:r>
              <a:rPr lang="ja-JP" altLang="en-US" sz="1400" b="1" dirty="0">
                <a:solidFill>
                  <a:schemeClr val="bg1"/>
                </a:solidFill>
                <a:latin typeface="ＭＳ Ｐゴシック" panose="020B0600070205080204" pitchFamily="50" charset="-128"/>
                <a:ea typeface="ＭＳ Ｐゴシック" panose="020B0600070205080204" pitchFamily="50" charset="-128"/>
              </a:rPr>
              <a:t>（府）</a:t>
            </a:r>
            <a:endPar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013223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531724320"/>
              </p:ext>
            </p:extLst>
          </p:nvPr>
        </p:nvGraphicFramePr>
        <p:xfrm>
          <a:off x="206062" y="721220"/>
          <a:ext cx="8822028" cy="2723040"/>
        </p:xfrm>
        <a:graphic>
          <a:graphicData uri="http://schemas.openxmlformats.org/drawingml/2006/table">
            <a:tbl>
              <a:tblPr firstRow="1">
                <a:tableStyleId>{BDBED569-4797-4DF1-A0F4-6AAB3CD982D8}</a:tableStyleId>
              </a:tblPr>
              <a:tblGrid>
                <a:gridCol w="2189408">
                  <a:extLst>
                    <a:ext uri="{9D8B030D-6E8A-4147-A177-3AD203B41FA5}">
                      <a16:colId xmlns:a16="http://schemas.microsoft.com/office/drawing/2014/main" val="2221269392"/>
                    </a:ext>
                  </a:extLst>
                </a:gridCol>
                <a:gridCol w="5616471">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a:solidFill>
                            <a:schemeClr val="tx1"/>
                          </a:solidFill>
                        </a:rPr>
                        <a:t>■　医療関連</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253197">
                <a:tc>
                  <a:txBody>
                    <a:bodyPr/>
                    <a:lstStyle/>
                    <a:p>
                      <a:pPr algn="ctr"/>
                      <a:r>
                        <a:rPr kumimoji="1" lang="ja-JP" altLang="en-US" sz="1200" dirty="0">
                          <a:solidFill>
                            <a:schemeClr val="tx1"/>
                          </a:solidFill>
                        </a:rPr>
                        <a:t>事業名</a:t>
                      </a:r>
                    </a:p>
                  </a:txBody>
                  <a:tcPr/>
                </a:tc>
                <a:tc>
                  <a:txBody>
                    <a:bodyPr/>
                    <a:lstStyle/>
                    <a:p>
                      <a:pPr algn="ctr"/>
                      <a:r>
                        <a:rPr kumimoji="1" lang="ja-JP" altLang="en-US" sz="1200" dirty="0">
                          <a:solidFill>
                            <a:schemeClr val="tx1"/>
                          </a:solidFill>
                        </a:rPr>
                        <a:t>概要</a:t>
                      </a:r>
                    </a:p>
                  </a:txBody>
                  <a:tcPr/>
                </a:tc>
                <a:tc>
                  <a:txBody>
                    <a:bodyPr/>
                    <a:lstStyle/>
                    <a:p>
                      <a:pPr algn="ctr"/>
                      <a:r>
                        <a:rPr kumimoji="1" lang="ja-JP" altLang="en-US" sz="1200" spc="-70" baseline="0" dirty="0">
                          <a:solidFill>
                            <a:schemeClr val="tx1"/>
                          </a:solidFill>
                        </a:rPr>
                        <a:t>予算額</a:t>
                      </a:r>
                      <a:r>
                        <a:rPr kumimoji="1" lang="en-US" altLang="ja-JP" sz="1200" spc="-70" baseline="0" dirty="0">
                          <a:solidFill>
                            <a:schemeClr val="tx1"/>
                          </a:solidFill>
                        </a:rPr>
                        <a:t>※</a:t>
                      </a:r>
                    </a:p>
                  </a:txBody>
                  <a:tcPr/>
                </a:tc>
                <a:extLst>
                  <a:ext uri="{0D108BD9-81ED-4DB2-BD59-A6C34878D82A}">
                    <a16:rowId xmlns:a16="http://schemas.microsoft.com/office/drawing/2014/main" val="2682215824"/>
                  </a:ext>
                </a:extLst>
              </a:tr>
              <a:tr h="288000">
                <a:tc>
                  <a:txBody>
                    <a:bodyPr/>
                    <a:lstStyle/>
                    <a:p>
                      <a:r>
                        <a:rPr kumimoji="1" lang="ja-JP" altLang="en-US" sz="1200" dirty="0">
                          <a:solidFill>
                            <a:schemeClr val="tx1"/>
                          </a:solidFill>
                          <a:latin typeface="+mn-ea"/>
                          <a:ea typeface="+mn-ea"/>
                        </a:rPr>
                        <a:t>ワクチン接種体制の確保</a:t>
                      </a:r>
                    </a:p>
                  </a:txBody>
                  <a:tcPr/>
                </a:tc>
                <a:tc>
                  <a:txBody>
                    <a:bodyPr/>
                    <a:lstStyle/>
                    <a:p>
                      <a:r>
                        <a:rPr kumimoji="1" lang="ja-JP" altLang="en-US" sz="1200">
                          <a:solidFill>
                            <a:schemeClr val="tx1"/>
                          </a:solidFill>
                          <a:latin typeface="+mn-ea"/>
                          <a:ea typeface="+mn-ea"/>
                        </a:rPr>
                        <a:t>　ワクチン接種体制確保（府による接種会場の運営や個別接種促進等の支援　等）</a:t>
                      </a:r>
                      <a:endParaRPr kumimoji="1" lang="ja-JP" altLang="en-US" sz="1200" dirty="0">
                        <a:solidFill>
                          <a:schemeClr val="tx1"/>
                        </a:solidFill>
                        <a:latin typeface="+mn-ea"/>
                        <a:ea typeface="+mn-ea"/>
                      </a:endParaRPr>
                    </a:p>
                  </a:txBody>
                  <a:tcPr/>
                </a:tc>
                <a:tc>
                  <a:txBody>
                    <a:bodyPr/>
                    <a:lstStyle/>
                    <a:p>
                      <a:pPr algn="r"/>
                      <a:r>
                        <a:rPr kumimoji="1" lang="en-US" altLang="ja-JP" sz="1200" dirty="0">
                          <a:solidFill>
                            <a:schemeClr val="tx1"/>
                          </a:solidFill>
                          <a:latin typeface="+mn-ea"/>
                          <a:ea typeface="+mn-ea"/>
                        </a:rPr>
                        <a:t>20,990,453 </a:t>
                      </a:r>
                    </a:p>
                  </a:txBody>
                  <a:tcPr/>
                </a:tc>
                <a:extLst>
                  <a:ext uri="{0D108BD9-81ED-4DB2-BD59-A6C34878D82A}">
                    <a16:rowId xmlns:a16="http://schemas.microsoft.com/office/drawing/2014/main" val="232911098"/>
                  </a:ext>
                </a:extLst>
              </a:tr>
              <a:tr h="64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a:solidFill>
                            <a:schemeClr val="tx1"/>
                          </a:solidFill>
                          <a:effectLst/>
                          <a:latin typeface="+mj-ea"/>
                          <a:ea typeface="+mn-ea"/>
                          <a:cs typeface="+mn-cs"/>
                        </a:rPr>
                        <a:t>相談・検査体制の整備・充実</a:t>
                      </a:r>
                    </a:p>
                  </a:txBody>
                  <a:tcPr/>
                </a:tc>
                <a:tc>
                  <a:txBody>
                    <a:bodyPr/>
                    <a:lstStyle/>
                    <a:p>
                      <a:r>
                        <a:rPr kumimoji="1" lang="ja-JP" altLang="en-US" sz="1200" dirty="0">
                          <a:solidFill>
                            <a:schemeClr val="tx1"/>
                          </a:solidFill>
                          <a:latin typeface="+mn-ea"/>
                          <a:ea typeface="+mn-ea"/>
                        </a:rPr>
                        <a:t>　相談体制の充実強化（自宅待機</a:t>
                      </a:r>
                      <a:r>
                        <a:rPr kumimoji="1" lang="en-US" altLang="ja-JP" sz="1200" dirty="0">
                          <a:solidFill>
                            <a:schemeClr val="tx1"/>
                          </a:solidFill>
                          <a:latin typeface="+mn-ea"/>
                          <a:ea typeface="+mn-ea"/>
                        </a:rPr>
                        <a:t>SOS</a:t>
                      </a:r>
                      <a:r>
                        <a:rPr kumimoji="1" lang="ja-JP" altLang="en-US" sz="1200" dirty="0" err="1">
                          <a:solidFill>
                            <a:schemeClr val="tx1"/>
                          </a:solidFill>
                          <a:latin typeface="+mn-ea"/>
                          <a:ea typeface="+mn-ea"/>
                        </a:rPr>
                        <a:t>、</a:t>
                      </a:r>
                      <a:r>
                        <a:rPr kumimoji="1" lang="ja-JP" altLang="en-US" sz="1200" dirty="0">
                          <a:solidFill>
                            <a:schemeClr val="tx1"/>
                          </a:solidFill>
                          <a:latin typeface="+mn-ea"/>
                          <a:ea typeface="+mn-ea"/>
                        </a:rPr>
                        <a:t>自殺相談窓口、</a:t>
                      </a:r>
                      <a:r>
                        <a:rPr kumimoji="1" lang="en-US" altLang="ja-JP" sz="1200" dirty="0">
                          <a:solidFill>
                            <a:schemeClr val="tx1"/>
                          </a:solidFill>
                          <a:latin typeface="+mn-ea"/>
                          <a:ea typeface="+mn-ea"/>
                        </a:rPr>
                        <a:t>SNS</a:t>
                      </a:r>
                      <a:r>
                        <a:rPr kumimoji="1" lang="ja-JP" altLang="en-US" sz="1200" dirty="0">
                          <a:solidFill>
                            <a:schemeClr val="tx1"/>
                          </a:solidFill>
                          <a:latin typeface="+mn-ea"/>
                          <a:ea typeface="+mn-ea"/>
                        </a:rPr>
                        <a:t>相談窓口等）、検査体制の整備（スマホ検査センターの運営、医療機関等への</a:t>
                      </a:r>
                      <a:r>
                        <a:rPr kumimoji="1" lang="en-US" altLang="ja-JP" sz="1200" dirty="0">
                          <a:solidFill>
                            <a:schemeClr val="tx1"/>
                          </a:solidFill>
                          <a:latin typeface="+mn-ea"/>
                          <a:ea typeface="+mn-ea"/>
                        </a:rPr>
                        <a:t>PCR</a:t>
                      </a:r>
                      <a:r>
                        <a:rPr kumimoji="1" lang="ja-JP" altLang="en-US" sz="1200" dirty="0">
                          <a:solidFill>
                            <a:schemeClr val="tx1"/>
                          </a:solidFill>
                          <a:latin typeface="+mn-ea"/>
                          <a:ea typeface="+mn-ea"/>
                        </a:rPr>
                        <a:t>検査機器補助、無料検査事業の実施　等）</a:t>
                      </a:r>
                    </a:p>
                  </a:txBody>
                  <a:tcPr/>
                </a:tc>
                <a:tc>
                  <a:txBody>
                    <a:bodyPr/>
                    <a:lstStyle/>
                    <a:p>
                      <a:pPr algn="r"/>
                      <a:r>
                        <a:rPr kumimoji="1" lang="en-US" altLang="ja-JP" sz="1200" dirty="0">
                          <a:solidFill>
                            <a:schemeClr val="tx1"/>
                          </a:solidFill>
                          <a:latin typeface="+mn-ea"/>
                          <a:ea typeface="+mn-ea"/>
                        </a:rPr>
                        <a:t>54,508,703</a:t>
                      </a:r>
                    </a:p>
                  </a:txBody>
                  <a:tcPr/>
                </a:tc>
                <a:extLst>
                  <a:ext uri="{0D108BD9-81ED-4DB2-BD59-A6C34878D82A}">
                    <a16:rowId xmlns:a16="http://schemas.microsoft.com/office/drawing/2014/main" val="4116550198"/>
                  </a:ext>
                </a:extLst>
              </a:tr>
              <a:tr h="552727">
                <a:tc>
                  <a:txBody>
                    <a:bodyPr/>
                    <a:lstStyle/>
                    <a:p>
                      <a:r>
                        <a:rPr kumimoji="1" lang="ja-JP" altLang="en-US" sz="1200" dirty="0">
                          <a:solidFill>
                            <a:schemeClr val="tx1"/>
                          </a:solidFill>
                          <a:latin typeface="+mn-ea"/>
                          <a:ea typeface="+mn-ea"/>
                        </a:rPr>
                        <a:t>医療・療養体制の確保</a:t>
                      </a:r>
                    </a:p>
                  </a:txBody>
                  <a:tcPr/>
                </a:tc>
                <a:tc>
                  <a:txBody>
                    <a:bodyPr/>
                    <a:lstStyle/>
                    <a:p>
                      <a:r>
                        <a:rPr kumimoji="1" lang="ja-JP" altLang="en-US" sz="1200" dirty="0">
                          <a:solidFill>
                            <a:schemeClr val="tx1"/>
                          </a:solidFill>
                          <a:latin typeface="+mn-ea"/>
                          <a:ea typeface="+mn-ea"/>
                        </a:rPr>
                        <a:t>　医療機関への支援（病床確保経費補助、医療機器等の整備補助、クラスターが発生した医療機関への専門家派遣　等）、医療従事者への支援（特殊勤務手当の支給、助け合い基金を活用した支援金贈呈　等）、入院・療養体制の確保（宿泊療養施設の健康管理体制確保、軽症者宿泊施設確保、自宅療養者の生活支援　等）、医療施設等の運営（大阪コロナ重症センター、入院患者待機ステーション、大阪コロナ大規模医療・療養センター）　等</a:t>
                      </a:r>
                    </a:p>
                  </a:txBody>
                  <a:tcPr/>
                </a:tc>
                <a:tc>
                  <a:txBody>
                    <a:bodyPr/>
                    <a:lstStyle/>
                    <a:p>
                      <a:pPr algn="r"/>
                      <a:r>
                        <a:rPr kumimoji="1" lang="en-US" altLang="ja-JP" sz="1200" dirty="0">
                          <a:solidFill>
                            <a:schemeClr val="tx1"/>
                          </a:solidFill>
                          <a:latin typeface="+mn-ea"/>
                          <a:ea typeface="+mn-ea"/>
                        </a:rPr>
                        <a:t>292,541,214</a:t>
                      </a:r>
                    </a:p>
                  </a:txBody>
                  <a:tcPr/>
                </a:tc>
                <a:extLst>
                  <a:ext uri="{0D108BD9-81ED-4DB2-BD59-A6C34878D82A}">
                    <a16:rowId xmlns:a16="http://schemas.microsoft.com/office/drawing/2014/main" val="2622269142"/>
                  </a:ext>
                </a:extLst>
              </a:tr>
            </a:tbl>
          </a:graphicData>
        </a:graphic>
      </p:graphicFrame>
      <p:graphicFrame>
        <p:nvGraphicFramePr>
          <p:cNvPr id="12" name="表 11"/>
          <p:cNvGraphicFramePr>
            <a:graphicFrameLocks noGrp="1"/>
          </p:cNvGraphicFramePr>
          <p:nvPr/>
        </p:nvGraphicFramePr>
        <p:xfrm>
          <a:off x="206062" y="3451921"/>
          <a:ext cx="8822028" cy="78120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a:t>■　府民の感染防止対策・リスクコミュニケーション</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457200">
                <a:tc>
                  <a:txBody>
                    <a:bodyPr/>
                    <a:lstStyle/>
                    <a:p>
                      <a:r>
                        <a:rPr kumimoji="1" lang="ja-JP" altLang="en-US" sz="1200" dirty="0">
                          <a:solidFill>
                            <a:schemeClr val="tx1"/>
                          </a:solidFill>
                          <a:latin typeface="+mn-ea"/>
                          <a:ea typeface="+mn-ea"/>
                        </a:rPr>
                        <a:t>飲食店等における感染防止対策</a:t>
                      </a:r>
                    </a:p>
                  </a:txBody>
                  <a:tcPr/>
                </a:tc>
                <a:tc>
                  <a:txBody>
                    <a:bodyPr/>
                    <a:lstStyle/>
                    <a:p>
                      <a:r>
                        <a:rPr kumimoji="1" lang="ja-JP" altLang="en-US" sz="1200" dirty="0">
                          <a:solidFill>
                            <a:schemeClr val="tx1"/>
                          </a:solidFill>
                          <a:latin typeface="+mn-ea"/>
                          <a:ea typeface="+mn-ea"/>
                        </a:rPr>
                        <a:t>　感染防止認証ゴールドステッカー等の運営や実効性確保に向けた</a:t>
                      </a:r>
                      <a:r>
                        <a:rPr kumimoji="1" lang="ja-JP" altLang="en-US" sz="1200" strike="noStrike" dirty="0">
                          <a:solidFill>
                            <a:schemeClr val="tx1"/>
                          </a:solidFill>
                          <a:latin typeface="+mn-ea"/>
                          <a:ea typeface="+mn-ea"/>
                        </a:rPr>
                        <a:t>飲食店</a:t>
                      </a:r>
                      <a:r>
                        <a:rPr kumimoji="1" lang="ja-JP" altLang="en-US" sz="1200" dirty="0">
                          <a:solidFill>
                            <a:schemeClr val="tx1"/>
                          </a:solidFill>
                          <a:latin typeface="+mn-ea"/>
                          <a:ea typeface="+mn-ea"/>
                        </a:rPr>
                        <a:t>への現地調査等を実施</a:t>
                      </a:r>
                    </a:p>
                  </a:txBody>
                  <a:tcPr/>
                </a:tc>
                <a:tc>
                  <a:txBody>
                    <a:bodyPr/>
                    <a:lstStyle/>
                    <a:p>
                      <a:pPr algn="r"/>
                      <a:r>
                        <a:rPr kumimoji="1" lang="en-US" altLang="ja-JP" sz="1200" dirty="0">
                          <a:solidFill>
                            <a:schemeClr val="tx1"/>
                          </a:solidFill>
                          <a:latin typeface="+mn-ea"/>
                          <a:ea typeface="+mn-ea"/>
                        </a:rPr>
                        <a:t>1,079,825</a:t>
                      </a:r>
                    </a:p>
                  </a:txBody>
                  <a:tcPr/>
                </a:tc>
                <a:extLst>
                  <a:ext uri="{0D108BD9-81ED-4DB2-BD59-A6C34878D82A}">
                    <a16:rowId xmlns:a16="http://schemas.microsoft.com/office/drawing/2014/main" val="232911098"/>
                  </a:ext>
                </a:extLst>
              </a:tr>
            </a:tbl>
          </a:graphicData>
        </a:graphic>
      </p:graphicFrame>
      <p:sp>
        <p:nvSpPr>
          <p:cNvPr id="8" name="テキスト ボックス 7"/>
          <p:cNvSpPr txBox="1"/>
          <p:nvPr/>
        </p:nvSpPr>
        <p:spPr>
          <a:xfrm>
            <a:off x="7306867" y="438547"/>
            <a:ext cx="2575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予算額の単位は千円</a:t>
            </a:r>
          </a:p>
        </p:txBody>
      </p:sp>
      <p:sp>
        <p:nvSpPr>
          <p:cNvPr id="9" name="テキスト ボックス 8"/>
          <p:cNvSpPr txBox="1"/>
          <p:nvPr/>
        </p:nvSpPr>
        <p:spPr>
          <a:xfrm>
            <a:off x="115908" y="407599"/>
            <a:ext cx="3287691" cy="276999"/>
          </a:xfrm>
          <a:prstGeom prst="rect">
            <a:avLst/>
          </a:prstGeom>
          <a:noFill/>
        </p:spPr>
        <p:txBody>
          <a:bodyPr wrap="square" rtlCol="0">
            <a:spAutoFit/>
          </a:bodyPr>
          <a:lstStyle/>
          <a:p>
            <a:r>
              <a:rPr kumimoji="1" lang="en-US" altLang="ja-JP" sz="1200" dirty="0"/>
              <a:t>【</a:t>
            </a:r>
            <a:r>
              <a:rPr lang="ja-JP" altLang="en-US" sz="1200" dirty="0"/>
              <a:t>令和</a:t>
            </a:r>
            <a:r>
              <a:rPr lang="ja-JP" altLang="en-US" sz="1200" dirty="0">
                <a:latin typeface="+mj-ea"/>
                <a:ea typeface="+mj-ea"/>
              </a:rPr>
              <a:t>４（</a:t>
            </a:r>
            <a:r>
              <a:rPr lang="en-US" altLang="ja-JP" sz="1200" dirty="0">
                <a:latin typeface="+mj-ea"/>
                <a:ea typeface="+mj-ea"/>
              </a:rPr>
              <a:t>2022</a:t>
            </a:r>
            <a:r>
              <a:rPr lang="ja-JP" altLang="en-US" sz="1200" dirty="0">
                <a:latin typeface="+mj-ea"/>
                <a:ea typeface="+mj-ea"/>
              </a:rPr>
              <a:t>）</a:t>
            </a:r>
            <a:r>
              <a:rPr lang="ja-JP" altLang="en-US" sz="1200" dirty="0"/>
              <a:t>年度当初予算（知事重点事業）</a:t>
            </a:r>
            <a:r>
              <a:rPr kumimoji="1" lang="en-US" altLang="ja-JP" sz="1200" dirty="0"/>
              <a:t>】</a:t>
            </a:r>
            <a:endParaRPr kumimoji="1" lang="ja-JP" altLang="en-US" sz="1200" dirty="0"/>
          </a:p>
        </p:txBody>
      </p:sp>
      <p:sp>
        <p:nvSpPr>
          <p:cNvPr id="11" name="角丸四角形 10"/>
          <p:cNvSpPr/>
          <p:nvPr/>
        </p:nvSpPr>
        <p:spPr>
          <a:xfrm>
            <a:off x="-4" y="0"/>
            <a:ext cx="3794081" cy="27699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令和</a:t>
            </a:r>
            <a:r>
              <a:rPr lang="ja-JP" altLang="en-US" sz="1400" b="1" dirty="0">
                <a:solidFill>
                  <a:schemeClr val="bg1"/>
                </a:solidFill>
                <a:latin typeface="ＭＳ Ｐゴシック" panose="020B0600070205080204" pitchFamily="50" charset="-128"/>
                <a:ea typeface="ＭＳ Ｐゴシック" panose="020B0600070205080204" pitchFamily="50" charset="-128"/>
              </a:rPr>
              <a:t>４</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a:t>
            </a:r>
            <a:r>
              <a:rPr lang="en-US" altLang="ja-JP" sz="1400" b="1" dirty="0">
                <a:solidFill>
                  <a:schemeClr val="bg1"/>
                </a:solidFill>
                <a:latin typeface="ＭＳ Ｐゴシック" panose="020B0600070205080204" pitchFamily="50" charset="-128"/>
                <a:ea typeface="ＭＳ Ｐゴシック" panose="020B0600070205080204" pitchFamily="50" charset="-128"/>
              </a:rPr>
              <a:t>2022</a:t>
            </a:r>
            <a:r>
              <a:rPr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年度予算の主な取組</a:t>
            </a:r>
            <a:r>
              <a:rPr lang="ja-JP" altLang="en-US" sz="1400" b="1" dirty="0">
                <a:solidFill>
                  <a:schemeClr val="bg1"/>
                </a:solidFill>
                <a:latin typeface="ＭＳ Ｐゴシック" panose="020B0600070205080204" pitchFamily="50" charset="-128"/>
                <a:ea typeface="ＭＳ Ｐゴシック" panose="020B0600070205080204" pitchFamily="50" charset="-128"/>
              </a:rPr>
              <a:t>（府）</a:t>
            </a:r>
            <a:endPar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49338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204094" y="748737"/>
            <a:ext cx="3807924" cy="374571"/>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Meiryo UI" panose="020B0604030504040204" pitchFamily="50" charset="-128"/>
                <a:ea typeface="Meiryo UI" panose="020B0604030504040204" pitchFamily="50" charset="-128"/>
              </a:rPr>
              <a:t>相談・検査体制の整備</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59449" y="174552"/>
            <a:ext cx="81612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Meiryo UI" panose="020B0604030504040204" pitchFamily="50" charset="-128"/>
                <a:ea typeface="Meiryo UI" panose="020B0604030504040204" pitchFamily="50" charset="-128"/>
              </a:rPr>
              <a:t>２　これまでの取組　</a:t>
            </a:r>
            <a:r>
              <a:rPr lang="ja-JP" altLang="en-US" sz="2000" dirty="0" err="1">
                <a:latin typeface="Meiryo UI" panose="020B0604030504040204" pitchFamily="50" charset="-128"/>
                <a:ea typeface="Meiryo UI" panose="020B0604030504040204" pitchFamily="50" charset="-128"/>
              </a:rPr>
              <a:t>ー</a:t>
            </a:r>
            <a:r>
              <a:rPr lang="ja-JP" altLang="en-US" sz="2000" dirty="0">
                <a:latin typeface="Meiryo UI" panose="020B0604030504040204" pitchFamily="50" charset="-128"/>
                <a:ea typeface="Meiryo UI" panose="020B0604030504040204" pitchFamily="50" charset="-128"/>
              </a:rPr>
              <a:t>（２）保健・医療療養体制の整備、高齢者施設対策</a:t>
            </a:r>
            <a:endPar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cxnSp>
        <p:nvCxnSpPr>
          <p:cNvPr id="24" name="直線コネクタ 23"/>
          <p:cNvCxnSpPr/>
          <p:nvPr/>
        </p:nvCxnSpPr>
        <p:spPr>
          <a:xfrm>
            <a:off x="204093" y="6573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247635" y="1200134"/>
            <a:ext cx="5135450" cy="1066959"/>
          </a:xfrm>
          <a:prstGeom prst="rect">
            <a:avLst/>
          </a:prstGeom>
        </p:spPr>
        <p:txBody>
          <a:bodyPr wrap="square">
            <a:spAutoFit/>
          </a:bodyPr>
          <a:lstStyle/>
          <a:p>
            <a:pPr marR="0" lvl="0" algn="l" defTabSz="914400" rtl="0" eaLnBrk="1" fontAlgn="auto" latinLnBrk="0" hangingPunct="1">
              <a:lnSpc>
                <a:spcPts val="1900"/>
              </a:lnSpc>
              <a:spcBef>
                <a:spcPts val="0"/>
              </a:spcBef>
              <a:buClrTx/>
              <a:buSzTx/>
              <a:tabLst/>
              <a:defRPr/>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相談窓口の設置</a:t>
            </a:r>
            <a:r>
              <a:rPr lang="en-US" altLang="ja-JP"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ja-JP" altLang="en-US" sz="1400" dirty="0">
                <a:latin typeface="Meiryo UI" panose="020B0604030504040204" pitchFamily="50" charset="-128"/>
                <a:ea typeface="Meiryo UI" panose="020B0604030504040204" pitchFamily="50" charset="-128"/>
              </a:rPr>
              <a:t>　有症状者に受診可能な医療機関を案内する</a:t>
            </a:r>
            <a:r>
              <a:rPr lang="ja-JP" altLang="en-US" sz="1400" b="1" dirty="0">
                <a:latin typeface="Meiryo UI" panose="020B0604030504040204" pitchFamily="50" charset="-128"/>
                <a:ea typeface="Meiryo UI" panose="020B0604030504040204" pitchFamily="50" charset="-128"/>
              </a:rPr>
              <a:t>　「発熱者</a:t>
            </a:r>
            <a:r>
              <a:rPr lang="en-US" altLang="ja-JP" sz="1400" b="1" dirty="0">
                <a:latin typeface="Meiryo UI" panose="020B0604030504040204" pitchFamily="50" charset="-128"/>
                <a:ea typeface="Meiryo UI" panose="020B0604030504040204" pitchFamily="50" charset="-128"/>
              </a:rPr>
              <a:t>SOS</a:t>
            </a:r>
            <a:r>
              <a:rPr lang="ja-JP" altLang="en-US"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や、　</a:t>
            </a:r>
            <a:endParaRPr lang="en-US" altLang="ja-JP" sz="1400" dirty="0">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ja-JP" altLang="en-US" sz="1400" dirty="0">
                <a:latin typeface="Meiryo UI" panose="020B0604030504040204" pitchFamily="50" charset="-128"/>
                <a:ea typeface="Meiryo UI" panose="020B0604030504040204" pitchFamily="50" charset="-128"/>
              </a:rPr>
              <a:t>　自宅療養者への支援の受付等を行う　</a:t>
            </a:r>
            <a:r>
              <a:rPr lang="ja-JP" altLang="en-US" sz="1400" b="1" dirty="0">
                <a:latin typeface="Meiryo UI" panose="020B0604030504040204" pitchFamily="50" charset="-128"/>
                <a:ea typeface="Meiryo UI" panose="020B0604030504040204" pitchFamily="50" charset="-128"/>
              </a:rPr>
              <a:t>「自宅待機</a:t>
            </a:r>
            <a:r>
              <a:rPr lang="en-US" altLang="ja-JP" sz="1400" b="1" dirty="0">
                <a:latin typeface="Meiryo UI" panose="020B0604030504040204" pitchFamily="50" charset="-128"/>
                <a:ea typeface="Meiryo UI" panose="020B0604030504040204" pitchFamily="50" charset="-128"/>
              </a:rPr>
              <a:t>SOS</a:t>
            </a:r>
            <a:r>
              <a:rPr lang="ja-JP" altLang="en-US"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など、</a:t>
            </a:r>
            <a:endParaRPr lang="en-US" altLang="ja-JP" sz="1400" dirty="0">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ja-JP" altLang="en-US" sz="1400" dirty="0">
                <a:latin typeface="Meiryo UI" panose="020B0604030504040204" pitchFamily="50" charset="-128"/>
                <a:ea typeface="Meiryo UI" panose="020B0604030504040204" pitchFamily="50" charset="-128"/>
              </a:rPr>
              <a:t>　府民の様々な相談に応じる体制を整備。</a:t>
            </a:r>
            <a:endParaRPr lang="en-US" altLang="ja-JP" sz="1400" dirty="0">
              <a:latin typeface="Meiryo UI" panose="020B0604030504040204" pitchFamily="50" charset="-128"/>
              <a:ea typeface="Meiryo UI" panose="020B0604030504040204" pitchFamily="50" charset="-128"/>
            </a:endParaRPr>
          </a:p>
        </p:txBody>
      </p:sp>
      <p:sp>
        <p:nvSpPr>
          <p:cNvPr id="26" name="角丸四角形 25"/>
          <p:cNvSpPr/>
          <p:nvPr/>
        </p:nvSpPr>
        <p:spPr>
          <a:xfrm>
            <a:off x="204094" y="3833886"/>
            <a:ext cx="3807924" cy="374571"/>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defRPr/>
            </a:pPr>
            <a:r>
              <a:rPr lang="ja-JP" altLang="en-US" sz="1600" b="1" dirty="0">
                <a:solidFill>
                  <a:prstClr val="black"/>
                </a:solidFill>
                <a:latin typeface="Meiryo UI" panose="020B0604030504040204" pitchFamily="50" charset="-128"/>
                <a:ea typeface="Meiryo UI" panose="020B0604030504040204" pitchFamily="50" charset="-128"/>
              </a:rPr>
              <a:t>医療療養体制の整備</a:t>
            </a:r>
          </a:p>
        </p:txBody>
      </p:sp>
      <p:sp>
        <p:nvSpPr>
          <p:cNvPr id="29" name="正方形/長方形 28"/>
          <p:cNvSpPr/>
          <p:nvPr/>
        </p:nvSpPr>
        <p:spPr>
          <a:xfrm>
            <a:off x="267012" y="2334468"/>
            <a:ext cx="5210303" cy="1310615"/>
          </a:xfrm>
          <a:prstGeom prst="rect">
            <a:avLst/>
          </a:prstGeom>
        </p:spPr>
        <p:txBody>
          <a:bodyPr wrap="square">
            <a:spAutoFit/>
          </a:bodyPr>
          <a:lstStyle/>
          <a:p>
            <a:pPr marR="0" lvl="0" algn="l" defTabSz="914400" rtl="0" eaLnBrk="1" fontAlgn="auto" latinLnBrk="0" hangingPunct="1">
              <a:lnSpc>
                <a:spcPts val="1900"/>
              </a:lnSpc>
              <a:spcBef>
                <a:spcPts val="0"/>
              </a:spcBef>
              <a:buClrTx/>
              <a:buSzTx/>
              <a:tabLst/>
              <a:defRPr/>
            </a:pPr>
            <a:r>
              <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検査体制の整備</a:t>
            </a:r>
            <a:r>
              <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p>
          <a:p>
            <a:pPr marR="0" lvl="0" algn="l" defTabSz="914400" rtl="0" eaLnBrk="1" fontAlgn="auto" latinLnBrk="0" hangingPunct="1">
              <a:lnSpc>
                <a:spcPts val="1900"/>
              </a:lnSpc>
              <a:spcBef>
                <a:spcPts val="0"/>
              </a:spcBef>
              <a:buClrTx/>
              <a:buSzTx/>
              <a:tabLst/>
              <a:defRPr/>
            </a:pPr>
            <a:r>
              <a:rPr lang="ja-JP" altLang="en-US" sz="1400" dirty="0">
                <a:latin typeface="Meiryo UI" panose="020B0604030504040204" pitchFamily="50" charset="-128"/>
                <a:ea typeface="Meiryo UI" panose="020B0604030504040204" pitchFamily="50" charset="-128"/>
              </a:rPr>
              <a:t>　第１波では、帰国者・接触者外来やドライブスルー方式での</a:t>
            </a:r>
            <a:endParaRPr lang="en-US" altLang="ja-JP" sz="1400" dirty="0">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ja-JP" altLang="en-US" sz="1400" dirty="0">
                <a:latin typeface="Meiryo UI" panose="020B0604030504040204" pitchFamily="50" charset="-128"/>
                <a:ea typeface="Meiryo UI" panose="020B0604030504040204" pitchFamily="50" charset="-128"/>
              </a:rPr>
              <a:t>　検体採取や大阪健康安全基盤研究所等での検査体制を整備、</a:t>
            </a:r>
            <a:endParaRPr lang="en-US" altLang="ja-JP" sz="1400" dirty="0">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ja-JP" altLang="en-US" sz="1400" dirty="0">
                <a:latin typeface="Meiryo UI" panose="020B0604030504040204" pitchFamily="50" charset="-128"/>
                <a:ea typeface="Meiryo UI" panose="020B0604030504040204" pitchFamily="50" charset="-128"/>
              </a:rPr>
              <a:t>　その後、</a:t>
            </a:r>
            <a:r>
              <a:rPr lang="ja-JP" altLang="en-US" sz="1400" b="1" dirty="0">
                <a:latin typeface="Meiryo UI" panose="020B0604030504040204" pitchFamily="50" charset="-128"/>
                <a:ea typeface="Meiryo UI" panose="020B0604030504040204" pitchFamily="50" charset="-128"/>
              </a:rPr>
              <a:t>無料検査場の設置や診療・検査医療機関の指定</a:t>
            </a:r>
            <a:r>
              <a:rPr lang="ja-JP" altLang="en-US" sz="1400" dirty="0">
                <a:latin typeface="Meiryo UI" panose="020B0604030504040204" pitchFamily="50" charset="-128"/>
                <a:ea typeface="Meiryo UI" panose="020B0604030504040204" pitchFamily="50" charset="-128"/>
              </a:rPr>
              <a:t>など、</a:t>
            </a:r>
            <a:endParaRPr lang="en-US" altLang="ja-JP" sz="1400" dirty="0">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ja-JP" altLang="en-US" sz="1400" dirty="0">
                <a:latin typeface="Meiryo UI" panose="020B0604030504040204" pitchFamily="50" charset="-128"/>
                <a:ea typeface="Meiryo UI" panose="020B0604030504040204" pitchFamily="50" charset="-128"/>
              </a:rPr>
              <a:t>  検査体制を順次拡充。</a:t>
            </a:r>
            <a:endParaRPr kumimoji="1" lang="en-US" altLang="ja-JP"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1" name="正方形/長方形 30"/>
          <p:cNvSpPr/>
          <p:nvPr/>
        </p:nvSpPr>
        <p:spPr>
          <a:xfrm>
            <a:off x="204093" y="4275832"/>
            <a:ext cx="5072041" cy="1797928"/>
          </a:xfrm>
          <a:prstGeom prst="rect">
            <a:avLst/>
          </a:prstGeom>
        </p:spPr>
        <p:txBody>
          <a:bodyPr wrap="square">
            <a:spAutoFit/>
          </a:bodyPr>
          <a:lstStyle/>
          <a:p>
            <a:pPr marR="0" lvl="0" algn="l" defTabSz="914400" rtl="0" eaLnBrk="1" fontAlgn="auto" latinLnBrk="0" hangingPunct="1">
              <a:lnSpc>
                <a:spcPts val="1900"/>
              </a:lnSpc>
              <a:spcBef>
                <a:spcPts val="0"/>
              </a:spcBef>
              <a:buClrTx/>
              <a:buSzTx/>
              <a:tabLst/>
              <a:defRPr/>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病床確保等</a:t>
            </a:r>
            <a:r>
              <a:rPr lang="en-US" altLang="ja-JP"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ja-JP" altLang="en-US" sz="1400" dirty="0">
                <a:latin typeface="Meiryo UI" panose="020B0604030504040204" pitchFamily="50" charset="-128"/>
                <a:ea typeface="Meiryo UI" panose="020B0604030504040204" pitchFamily="50" charset="-128"/>
              </a:rPr>
              <a:t>　医療機関に対し、</a:t>
            </a:r>
            <a:r>
              <a:rPr lang="ja-JP" altLang="en-US" sz="1400" b="1" dirty="0">
                <a:latin typeface="Meiryo UI" panose="020B0604030504040204" pitchFamily="50" charset="-128"/>
                <a:ea typeface="Meiryo UI" panose="020B0604030504040204" pitchFamily="50" charset="-128"/>
              </a:rPr>
              <a:t>フェーズに応じた病床確保</a:t>
            </a:r>
            <a:r>
              <a:rPr lang="ja-JP" altLang="en-US" sz="1400" dirty="0">
                <a:latin typeface="Meiryo UI" panose="020B0604030504040204" pitchFamily="50" charset="-128"/>
                <a:ea typeface="Meiryo UI" panose="020B0604030504040204" pitchFamily="50" charset="-128"/>
              </a:rPr>
              <a:t>を要請。</a:t>
            </a:r>
            <a:endParaRPr lang="en-US" altLang="ja-JP" sz="1400" dirty="0">
              <a:latin typeface="Meiryo UI" panose="020B0604030504040204" pitchFamily="50" charset="-128"/>
              <a:ea typeface="Meiryo UI" panose="020B0604030504040204" pitchFamily="50" charset="-128"/>
            </a:endParaRPr>
          </a:p>
          <a:p>
            <a:pPr lvl="0">
              <a:lnSpc>
                <a:spcPts val="1900"/>
              </a:lnSpc>
              <a:defRPr/>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lvl="0">
              <a:lnSpc>
                <a:spcPts val="1900"/>
              </a:lnSpc>
              <a:defRPr/>
            </a:pPr>
            <a:r>
              <a:rPr lang="ja-JP" altLang="en-US" sz="1400" b="1" dirty="0">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a:p>
            <a:pPr lvl="0">
              <a:lnSpc>
                <a:spcPts val="1900"/>
              </a:lnSpc>
              <a:defRPr/>
            </a:pPr>
            <a:r>
              <a:rPr lang="ja-JP" altLang="en-US" sz="1400" b="1" dirty="0">
                <a:latin typeface="Meiryo UI" panose="020B0604030504040204" pitchFamily="50" charset="-128"/>
                <a:ea typeface="Meiryo UI" panose="020B0604030504040204" pitchFamily="50" charset="-128"/>
              </a:rPr>
              <a:t>　コロナ専門病院</a:t>
            </a:r>
            <a:r>
              <a:rPr lang="ja-JP" altLang="en-US" sz="1400" dirty="0">
                <a:latin typeface="Meiryo UI" panose="020B0604030504040204" pitchFamily="50" charset="-128"/>
                <a:ea typeface="Meiryo UI" panose="020B0604030504040204" pitchFamily="50" charset="-128"/>
              </a:rPr>
              <a:t>（十三市民病院など）の運営。</a:t>
            </a:r>
            <a:endParaRPr lang="en-US" altLang="ja-JP" sz="1400" dirty="0">
              <a:latin typeface="Meiryo UI" panose="020B0604030504040204" pitchFamily="50" charset="-128"/>
              <a:ea typeface="Meiryo UI" panose="020B0604030504040204" pitchFamily="50" charset="-128"/>
            </a:endParaRPr>
          </a:p>
          <a:p>
            <a:pPr lvl="0">
              <a:lnSpc>
                <a:spcPts val="1900"/>
              </a:lnSpc>
              <a:defRPr/>
            </a:pPr>
            <a:r>
              <a:rPr lang="ja-JP" altLang="en-US" sz="1400" dirty="0">
                <a:latin typeface="Meiryo UI" panose="020B0604030504040204" pitchFamily="50" charset="-128"/>
                <a:ea typeface="Meiryo UI" panose="020B0604030504040204" pitchFamily="50" charset="-128"/>
              </a:rPr>
              <a:t>　大阪コロナ重症センターの設置。</a:t>
            </a:r>
            <a:endParaRPr lang="en-US" altLang="ja-JP" sz="1400" dirty="0">
              <a:latin typeface="Meiryo UI" panose="020B0604030504040204" pitchFamily="50" charset="-128"/>
              <a:ea typeface="Meiryo UI" panose="020B0604030504040204" pitchFamily="50" charset="-128"/>
            </a:endParaRPr>
          </a:p>
          <a:p>
            <a:pPr lvl="0">
              <a:lnSpc>
                <a:spcPts val="1900"/>
              </a:lnSpc>
              <a:defRPr/>
            </a:pPr>
            <a:r>
              <a:rPr lang="ja-JP" altLang="en-US" sz="1400" dirty="0">
                <a:latin typeface="Meiryo UI" panose="020B0604030504040204" pitchFamily="50" charset="-128"/>
                <a:ea typeface="Meiryo UI" panose="020B0604030504040204" pitchFamily="50" charset="-128"/>
              </a:rPr>
              <a:t>　入院患者待機ステーションの設置。</a:t>
            </a:r>
            <a:endParaRPr lang="en-US" altLang="ja-JP" sz="1400" dirty="0">
              <a:latin typeface="Meiryo UI" panose="020B0604030504040204" pitchFamily="50" charset="-128"/>
              <a:ea typeface="Meiryo UI" panose="020B0604030504040204" pitchFamily="50" charset="-128"/>
            </a:endParaRPr>
          </a:p>
        </p:txBody>
      </p:sp>
      <p:sp>
        <p:nvSpPr>
          <p:cNvPr id="32" name="正方形/長方形 31"/>
          <p:cNvSpPr/>
          <p:nvPr/>
        </p:nvSpPr>
        <p:spPr>
          <a:xfrm>
            <a:off x="5758131" y="3057064"/>
            <a:ext cx="3126936" cy="335989"/>
          </a:xfrm>
          <a:prstGeom prst="rect">
            <a:avLst/>
          </a:prstGeom>
        </p:spPr>
        <p:txBody>
          <a:bodyPr wrap="square">
            <a:spAutoFit/>
          </a:bodyPr>
          <a:lstStyle/>
          <a:p>
            <a:pPr lvl="0" algn="ctr">
              <a:lnSpc>
                <a:spcPts val="1900"/>
              </a:lnSpc>
              <a:defRPr/>
            </a:pPr>
            <a:r>
              <a:rPr lang="ja-JP" altLang="en-US" sz="1000" b="1" dirty="0">
                <a:solidFill>
                  <a:prstClr val="black"/>
                </a:solidFill>
                <a:latin typeface="Meiryo UI" panose="020B0604030504040204" pitchFamily="50" charset="-128"/>
                <a:ea typeface="Meiryo UI" panose="020B0604030504040204" pitchFamily="50" charset="-128"/>
              </a:rPr>
              <a:t>確保病床の推移（重症）</a:t>
            </a:r>
            <a:endParaRPr kumimoji="1" lang="en-US" altLang="ja-JP"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 name="正方形/長方形 32"/>
          <p:cNvSpPr/>
          <p:nvPr/>
        </p:nvSpPr>
        <p:spPr>
          <a:xfrm>
            <a:off x="5945081" y="4921286"/>
            <a:ext cx="3295297" cy="335989"/>
          </a:xfrm>
          <a:prstGeom prst="rect">
            <a:avLst/>
          </a:prstGeom>
        </p:spPr>
        <p:txBody>
          <a:bodyPr wrap="square">
            <a:spAutoFit/>
          </a:bodyPr>
          <a:lstStyle/>
          <a:p>
            <a:pPr lvl="0" algn="ctr">
              <a:lnSpc>
                <a:spcPts val="1900"/>
              </a:lnSpc>
              <a:defRPr/>
            </a:pPr>
            <a:r>
              <a:rPr lang="ja-JP" altLang="en-US" sz="1000" b="1" dirty="0">
                <a:solidFill>
                  <a:prstClr val="black"/>
                </a:solidFill>
                <a:latin typeface="Meiryo UI" panose="020B0604030504040204" pitchFamily="50" charset="-128"/>
                <a:ea typeface="Meiryo UI" panose="020B0604030504040204" pitchFamily="50" charset="-128"/>
              </a:rPr>
              <a:t>確保病床の推移（軽症・中等症）</a:t>
            </a:r>
            <a:endParaRPr kumimoji="1" lang="en-US" altLang="ja-JP"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4" name="図 6" descr="eDSC01285">
            <a:extLst>
              <a:ext uri="{FF2B5EF4-FFF2-40B4-BE49-F238E27FC236}">
                <a16:creationId xmlns:a16="http://schemas.microsoft.com/office/drawing/2014/main" id="{6FBAF8E3-C6F5-46A1-B7D5-43BDAE3FBE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1132" y="5539059"/>
            <a:ext cx="1831668" cy="1219352"/>
          </a:xfrm>
          <a:prstGeom prst="rect">
            <a:avLst/>
          </a:prstGeom>
          <a:noFill/>
          <a:effectLst>
            <a:softEdge rad="112522"/>
          </a:effectLst>
          <a:extLst>
            <a:ext uri="{909E8E84-426E-40DD-AFC4-6F175D3DCCD1}">
              <a14:hiddenFill xmlns:a14="http://schemas.microsoft.com/office/drawing/2010/main">
                <a:solidFill>
                  <a:srgbClr val="FFFFFF"/>
                </a:solidFill>
              </a14:hiddenFill>
            </a:ext>
          </a:extLst>
        </p:spPr>
      </p:pic>
      <p:sp>
        <p:nvSpPr>
          <p:cNvPr id="37" name="Rectangle 10">
            <a:extLst>
              <a:ext uri="{FF2B5EF4-FFF2-40B4-BE49-F238E27FC236}">
                <a16:creationId xmlns:a16="http://schemas.microsoft.com/office/drawing/2014/main" id="{D74A34E8-4291-45E8-9BD5-FB18FEEE7567}"/>
              </a:ext>
            </a:extLst>
          </p:cNvPr>
          <p:cNvSpPr>
            <a:spLocks noChangeArrowheads="1"/>
          </p:cNvSpPr>
          <p:nvPr/>
        </p:nvSpPr>
        <p:spPr bwMode="auto">
          <a:xfrm>
            <a:off x="1631983" y="6488247"/>
            <a:ext cx="181646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371" rtl="0" eaLnBrk="0" fontAlgn="base" latinLnBrk="0" hangingPunct="0">
              <a:lnSpc>
                <a:spcPct val="100000"/>
              </a:lnSpc>
              <a:spcBef>
                <a:spcPct val="0"/>
              </a:spcBef>
              <a:spcAft>
                <a:spcPct val="0"/>
              </a:spcAft>
              <a:buClrTx/>
              <a:buSzTx/>
              <a:buFontTx/>
              <a:buNone/>
              <a:tabLst/>
              <a:defRPr/>
            </a:pPr>
            <a:r>
              <a:rPr lang="ja-JP" altLang="en-US" sz="900" noProof="0" dirty="0">
                <a:latin typeface="Meiryo UI" panose="020B0604030504040204" pitchFamily="50" charset="-128"/>
                <a:ea typeface="Meiryo UI" panose="020B0604030504040204" pitchFamily="50" charset="-128"/>
                <a:cs typeface="Times New Roman" panose="02020603050405020304" pitchFamily="18" charset="0"/>
              </a:rPr>
              <a:t>大阪コロナ重症センター</a:t>
            </a:r>
            <a:endParaRPr kumimoji="1" lang="ja-JP"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5" name="正方形/長方形 24"/>
          <p:cNvSpPr/>
          <p:nvPr/>
        </p:nvSpPr>
        <p:spPr>
          <a:xfrm>
            <a:off x="5504559" y="687849"/>
            <a:ext cx="3126936" cy="335989"/>
          </a:xfrm>
          <a:prstGeom prst="rect">
            <a:avLst/>
          </a:prstGeom>
        </p:spPr>
        <p:txBody>
          <a:bodyPr wrap="square">
            <a:spAutoFit/>
          </a:bodyPr>
          <a:lstStyle/>
          <a:p>
            <a:pPr lvl="0" algn="ctr">
              <a:lnSpc>
                <a:spcPts val="1900"/>
              </a:lnSpc>
              <a:defRPr/>
            </a:pPr>
            <a:r>
              <a:rPr lang="ja-JP" altLang="en-US" sz="1000" b="1" dirty="0">
                <a:solidFill>
                  <a:prstClr val="black"/>
                </a:solidFill>
                <a:latin typeface="Meiryo UI" panose="020B0604030504040204" pitchFamily="50" charset="-128"/>
                <a:ea typeface="Meiryo UI" panose="020B0604030504040204" pitchFamily="50" charset="-128"/>
              </a:rPr>
              <a:t>診療・検査医療機関数と検査件数の推移</a:t>
            </a:r>
            <a:endParaRPr kumimoji="1" lang="en-US" altLang="ja-JP"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5280672" y="2991758"/>
            <a:ext cx="565913"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（床）</a:t>
            </a:r>
          </a:p>
        </p:txBody>
      </p:sp>
      <p:sp>
        <p:nvSpPr>
          <p:cNvPr id="16" name="テキスト ボックス 15"/>
          <p:cNvSpPr txBox="1"/>
          <p:nvPr/>
        </p:nvSpPr>
        <p:spPr>
          <a:xfrm>
            <a:off x="5212590" y="2756734"/>
            <a:ext cx="4651327"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）診療・検査医療機関は第</a:t>
            </a:r>
            <a:r>
              <a:rPr lang="ja-JP" altLang="en-US" sz="700" dirty="0">
                <a:latin typeface="Meiryo UI" panose="020B0604030504040204" pitchFamily="50" charset="-128"/>
                <a:ea typeface="Meiryo UI" panose="020B0604030504040204" pitchFamily="50" charset="-128"/>
              </a:rPr>
              <a:t>三波から指定開始、期間数は最大件数の検査を実施した日時点</a:t>
            </a:r>
            <a:endParaRPr kumimoji="1" lang="ja-JP" altLang="en-US" sz="700" dirty="0">
              <a:latin typeface="Meiryo UI" panose="020B0604030504040204" pitchFamily="50" charset="-128"/>
              <a:ea typeface="Meiryo UI" panose="020B0604030504040204" pitchFamily="50" charset="-128"/>
            </a:endParaRPr>
          </a:p>
        </p:txBody>
      </p:sp>
      <p:sp>
        <p:nvSpPr>
          <p:cNvPr id="42" name="角丸四角形 41"/>
          <p:cNvSpPr/>
          <p:nvPr/>
        </p:nvSpPr>
        <p:spPr>
          <a:xfrm>
            <a:off x="359448" y="4996588"/>
            <a:ext cx="3298151" cy="234069"/>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ts val="1300"/>
              </a:lnSpc>
              <a:defRPr/>
            </a:pPr>
            <a:r>
              <a:rPr lang="ja-JP" altLang="en-US" sz="1200" b="1" spc="-30" dirty="0">
                <a:solidFill>
                  <a:schemeClr val="bg1"/>
                </a:solidFill>
                <a:latin typeface="Meiryo UI" panose="020B0604030504040204" pitchFamily="50" charset="-128"/>
                <a:ea typeface="Meiryo UI" panose="020B0604030504040204" pitchFamily="50" charset="-128"/>
              </a:rPr>
              <a:t>以下の取組を他都道府県に先行して実施</a:t>
            </a:r>
          </a:p>
        </p:txBody>
      </p:sp>
      <p:pic>
        <p:nvPicPr>
          <p:cNvPr id="5" name="図 4"/>
          <p:cNvPicPr>
            <a:picLocks noChangeAspect="1"/>
          </p:cNvPicPr>
          <p:nvPr/>
        </p:nvPicPr>
        <p:blipFill>
          <a:blip r:embed="rId3"/>
          <a:stretch>
            <a:fillRect/>
          </a:stretch>
        </p:blipFill>
        <p:spPr>
          <a:xfrm>
            <a:off x="5310371" y="931715"/>
            <a:ext cx="3816427" cy="1798476"/>
          </a:xfrm>
          <a:prstGeom prst="rect">
            <a:avLst/>
          </a:prstGeom>
        </p:spPr>
      </p:pic>
      <p:pic>
        <p:nvPicPr>
          <p:cNvPr id="11" name="図 10"/>
          <p:cNvPicPr>
            <a:picLocks noChangeAspect="1"/>
          </p:cNvPicPr>
          <p:nvPr/>
        </p:nvPicPr>
        <p:blipFill>
          <a:blip r:embed="rId4"/>
          <a:stretch>
            <a:fillRect/>
          </a:stretch>
        </p:blipFill>
        <p:spPr>
          <a:xfrm>
            <a:off x="5243982" y="2918495"/>
            <a:ext cx="3749365" cy="1975275"/>
          </a:xfrm>
          <a:prstGeom prst="rect">
            <a:avLst/>
          </a:prstGeom>
        </p:spPr>
      </p:pic>
      <p:pic>
        <p:nvPicPr>
          <p:cNvPr id="14" name="図 13"/>
          <p:cNvPicPr>
            <a:picLocks noChangeAspect="1"/>
          </p:cNvPicPr>
          <p:nvPr/>
        </p:nvPicPr>
        <p:blipFill>
          <a:blip r:embed="rId5"/>
          <a:stretch>
            <a:fillRect/>
          </a:stretch>
        </p:blipFill>
        <p:spPr>
          <a:xfrm>
            <a:off x="5185422" y="4880353"/>
            <a:ext cx="3895682" cy="1896020"/>
          </a:xfrm>
          <a:prstGeom prst="rect">
            <a:avLst/>
          </a:prstGeom>
        </p:spPr>
      </p:pic>
      <p:sp>
        <p:nvSpPr>
          <p:cNvPr id="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530464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204358" y="3862523"/>
          <a:ext cx="8822028" cy="1260000"/>
        </p:xfrm>
        <a:graphic>
          <a:graphicData uri="http://schemas.openxmlformats.org/drawingml/2006/table">
            <a:tbl>
              <a:tblPr firstRow="1">
                <a:tableStyleId>{BDBED569-4797-4DF1-A0F4-6AAB3CD982D8}</a:tableStyleId>
              </a:tblPr>
              <a:tblGrid>
                <a:gridCol w="2189408">
                  <a:extLst>
                    <a:ext uri="{9D8B030D-6E8A-4147-A177-3AD203B41FA5}">
                      <a16:colId xmlns:a16="http://schemas.microsoft.com/office/drawing/2014/main" val="2221269392"/>
                    </a:ext>
                  </a:extLst>
                </a:gridCol>
                <a:gridCol w="5616471">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a:t>■　学校での対策</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468000">
                <a:tc>
                  <a:txBody>
                    <a:bodyPr/>
                    <a:lstStyle/>
                    <a:p>
                      <a:r>
                        <a:rPr kumimoji="1" lang="ja-JP" altLang="en-US" sz="1200" dirty="0">
                          <a:latin typeface="+mn-ea"/>
                          <a:ea typeface="+mn-ea"/>
                        </a:rPr>
                        <a:t>スマートスクールの推進</a:t>
                      </a:r>
                    </a:p>
                  </a:txBody>
                  <a:tcPr/>
                </a:tc>
                <a:tc>
                  <a:txBody>
                    <a:bodyPr/>
                    <a:lstStyle/>
                    <a:p>
                      <a:r>
                        <a:rPr kumimoji="1" lang="ja-JP" altLang="en-US" sz="1200" dirty="0">
                          <a:latin typeface="+mn-ea"/>
                          <a:ea typeface="+mn-ea"/>
                        </a:rPr>
                        <a:t>　府立高校等に児童生徒１人１台の端末整備、</a:t>
                      </a:r>
                      <a:r>
                        <a:rPr kumimoji="1" lang="en-US" altLang="ja-JP" sz="1200" dirty="0">
                          <a:latin typeface="+mn-ea"/>
                          <a:ea typeface="+mn-ea"/>
                        </a:rPr>
                        <a:t>GIGA</a:t>
                      </a:r>
                      <a:r>
                        <a:rPr kumimoji="1" lang="ja-JP" altLang="en-US" sz="1200" dirty="0">
                          <a:latin typeface="+mn-ea"/>
                          <a:ea typeface="+mn-ea"/>
                        </a:rPr>
                        <a:t>スクール運営支援センター設置（ネットワーク障害等の問合せに対応）　等</a:t>
                      </a:r>
                    </a:p>
                  </a:txBody>
                  <a:tcPr/>
                </a:tc>
                <a:tc>
                  <a:txBody>
                    <a:bodyPr/>
                    <a:lstStyle/>
                    <a:p>
                      <a:pPr algn="r"/>
                      <a:r>
                        <a:rPr kumimoji="1" lang="en-US" altLang="ja-JP" sz="1200" dirty="0">
                          <a:latin typeface="+mn-ea"/>
                          <a:ea typeface="+mn-ea"/>
                        </a:rPr>
                        <a:t>3,447,481 </a:t>
                      </a:r>
                    </a:p>
                  </a:txBody>
                  <a:tcPr/>
                </a:tc>
                <a:extLst>
                  <a:ext uri="{0D108BD9-81ED-4DB2-BD59-A6C34878D82A}">
                    <a16:rowId xmlns:a16="http://schemas.microsoft.com/office/drawing/2014/main" val="232911098"/>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a:solidFill>
                            <a:srgbClr val="000000"/>
                          </a:solidFill>
                          <a:effectLst/>
                          <a:latin typeface="+mj-ea"/>
                          <a:ea typeface="+mn-ea"/>
                          <a:cs typeface="+mn-cs"/>
                        </a:rPr>
                        <a:t>スクールカウンセラーの配置</a:t>
                      </a:r>
                    </a:p>
                  </a:txBody>
                  <a:tcPr/>
                </a:tc>
                <a:tc>
                  <a:txBody>
                    <a:bodyPr/>
                    <a:lstStyle/>
                    <a:p>
                      <a:r>
                        <a:rPr kumimoji="1" lang="ja-JP" altLang="en-US" sz="1200" dirty="0">
                          <a:latin typeface="+mn-ea"/>
                          <a:ea typeface="+mn-ea"/>
                        </a:rPr>
                        <a:t>　児童・生徒の心のケアや保護者等の悩み相談、教職員への助言・援助等を実施するため、スクールカウンセラーを配置</a:t>
                      </a:r>
                    </a:p>
                  </a:txBody>
                  <a:tcPr/>
                </a:tc>
                <a:tc>
                  <a:txBody>
                    <a:bodyPr/>
                    <a:lstStyle/>
                    <a:p>
                      <a:pPr algn="r"/>
                      <a:r>
                        <a:rPr kumimoji="1" lang="en-US" altLang="ja-JP" sz="1200" dirty="0">
                          <a:latin typeface="+mn-ea"/>
                          <a:ea typeface="+mn-ea"/>
                        </a:rPr>
                        <a:t>460,155</a:t>
                      </a:r>
                    </a:p>
                  </a:txBody>
                  <a:tcPr/>
                </a:tc>
                <a:extLst>
                  <a:ext uri="{0D108BD9-81ED-4DB2-BD59-A6C34878D82A}">
                    <a16:rowId xmlns:a16="http://schemas.microsoft.com/office/drawing/2014/main" val="4116550198"/>
                  </a:ext>
                </a:extLst>
              </a:tr>
            </a:tbl>
          </a:graphicData>
        </a:graphic>
      </p:graphicFrame>
      <p:graphicFrame>
        <p:nvGraphicFramePr>
          <p:cNvPr id="12" name="表 11"/>
          <p:cNvGraphicFramePr>
            <a:graphicFrameLocks noGrp="1"/>
          </p:cNvGraphicFramePr>
          <p:nvPr/>
        </p:nvGraphicFramePr>
        <p:xfrm>
          <a:off x="204358" y="5130323"/>
          <a:ext cx="8822028" cy="79200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a:t>■　高齢者施設等での対策</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468000">
                <a:tc>
                  <a:txBody>
                    <a:bodyPr/>
                    <a:lstStyle/>
                    <a:p>
                      <a:r>
                        <a:rPr kumimoji="1" lang="ja-JP" altLang="en-US" sz="1200" dirty="0">
                          <a:solidFill>
                            <a:schemeClr val="tx1"/>
                          </a:solidFill>
                          <a:latin typeface="+mn-ea"/>
                          <a:ea typeface="+mn-ea"/>
                        </a:rPr>
                        <a:t>福祉施設における感染防止策の推進</a:t>
                      </a:r>
                    </a:p>
                  </a:txBody>
                  <a:tcPr/>
                </a:tc>
                <a:tc>
                  <a:txBody>
                    <a:bodyPr/>
                    <a:lstStyle/>
                    <a:p>
                      <a:r>
                        <a:rPr kumimoji="1" lang="ja-JP" altLang="en-US" sz="1200" dirty="0">
                          <a:solidFill>
                            <a:schemeClr val="tx1"/>
                          </a:solidFill>
                          <a:latin typeface="+mn-ea"/>
                          <a:ea typeface="+mn-ea"/>
                        </a:rPr>
                        <a:t>　介護施設等の個室化改修、簡易陰圧装置・換気設備の設置、衛生用品購入等かかり増し経費の補助、応援職員派遣体制の整備　等</a:t>
                      </a:r>
                    </a:p>
                  </a:txBody>
                  <a:tcPr/>
                </a:tc>
                <a:tc>
                  <a:txBody>
                    <a:bodyPr/>
                    <a:lstStyle/>
                    <a:p>
                      <a:pPr algn="r"/>
                      <a:r>
                        <a:rPr kumimoji="1" lang="en-US" altLang="ja-JP" sz="1200" dirty="0">
                          <a:solidFill>
                            <a:schemeClr val="tx1"/>
                          </a:solidFill>
                          <a:latin typeface="+mn-ea"/>
                          <a:ea typeface="+mn-ea"/>
                        </a:rPr>
                        <a:t>6,601,621</a:t>
                      </a:r>
                    </a:p>
                  </a:txBody>
                  <a:tcPr/>
                </a:tc>
                <a:extLst>
                  <a:ext uri="{0D108BD9-81ED-4DB2-BD59-A6C34878D82A}">
                    <a16:rowId xmlns:a16="http://schemas.microsoft.com/office/drawing/2014/main" val="232911098"/>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677847528"/>
              </p:ext>
            </p:extLst>
          </p:nvPr>
        </p:nvGraphicFramePr>
        <p:xfrm>
          <a:off x="206062" y="698638"/>
          <a:ext cx="8822028" cy="315836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a:solidFill>
                            <a:schemeClr val="tx1"/>
                          </a:solidFill>
                        </a:rPr>
                        <a:t>■　事業継続支援</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265249">
                <a:tc>
                  <a:txBody>
                    <a:bodyPr/>
                    <a:lstStyle/>
                    <a:p>
                      <a:pPr algn="ctr"/>
                      <a:r>
                        <a:rPr kumimoji="1" lang="ja-JP" altLang="en-US" sz="1200" dirty="0">
                          <a:solidFill>
                            <a:schemeClr val="tx1"/>
                          </a:solidFill>
                        </a:rPr>
                        <a:t>事業名</a:t>
                      </a:r>
                    </a:p>
                  </a:txBody>
                  <a:tcPr/>
                </a:tc>
                <a:tc>
                  <a:txBody>
                    <a:bodyPr/>
                    <a:lstStyle/>
                    <a:p>
                      <a:pPr algn="ctr"/>
                      <a:r>
                        <a:rPr kumimoji="1" lang="ja-JP" altLang="en-US" sz="1200" dirty="0">
                          <a:solidFill>
                            <a:schemeClr val="tx1"/>
                          </a:solidFill>
                        </a:rPr>
                        <a:t>概要</a:t>
                      </a:r>
                    </a:p>
                  </a:txBody>
                  <a:tcPr/>
                </a:tc>
                <a:tc>
                  <a:txBody>
                    <a:bodyPr/>
                    <a:lstStyle/>
                    <a:p>
                      <a:pPr algn="ctr"/>
                      <a:r>
                        <a:rPr kumimoji="1" lang="ja-JP" altLang="en-US" sz="1200" spc="-70" baseline="0" dirty="0">
                          <a:solidFill>
                            <a:schemeClr val="tx1"/>
                          </a:solidFill>
                        </a:rPr>
                        <a:t>予算額</a:t>
                      </a:r>
                      <a:r>
                        <a:rPr kumimoji="1" lang="en-US" altLang="ja-JP" sz="1200" spc="-70" baseline="0" dirty="0">
                          <a:solidFill>
                            <a:schemeClr val="tx1"/>
                          </a:solidFill>
                        </a:rPr>
                        <a:t>※</a:t>
                      </a:r>
                    </a:p>
                  </a:txBody>
                  <a:tcPr/>
                </a:tc>
                <a:extLst>
                  <a:ext uri="{0D108BD9-81ED-4DB2-BD59-A6C34878D82A}">
                    <a16:rowId xmlns:a16="http://schemas.microsoft.com/office/drawing/2014/main" val="892106654"/>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国内旅行の</a:t>
                      </a:r>
                      <a:r>
                        <a:rPr kumimoji="1" lang="ja-JP" altLang="en-US" sz="1200" strike="noStrike" dirty="0">
                          <a:solidFill>
                            <a:schemeClr val="tx1"/>
                          </a:solidFill>
                          <a:latin typeface="+mn-ea"/>
                          <a:ea typeface="+mn-ea"/>
                        </a:rPr>
                        <a:t>観光</a:t>
                      </a:r>
                      <a:r>
                        <a:rPr kumimoji="1" lang="ja-JP" altLang="en-US" sz="1200" dirty="0">
                          <a:solidFill>
                            <a:schemeClr val="tx1"/>
                          </a:solidFill>
                          <a:latin typeface="+mn-ea"/>
                          <a:ea typeface="+mn-ea"/>
                        </a:rPr>
                        <a:t>消費の喚起</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府内に観光客を呼び込み、府域内を周遊させる仕組みを構築し、府内全域での観光消費を促進</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1,000,000</a:t>
                      </a:r>
                    </a:p>
                  </a:txBody>
                  <a:tcPr/>
                </a:tc>
                <a:extLst>
                  <a:ext uri="{0D108BD9-81ED-4DB2-BD59-A6C34878D82A}">
                    <a16:rowId xmlns:a16="http://schemas.microsoft.com/office/drawing/2014/main" val="232911098"/>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商店街の活性化</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オンラインショップや大阪府商店街ポータルサイトを</a:t>
                      </a:r>
                      <a:r>
                        <a:rPr kumimoji="1" lang="ja-JP" altLang="en-US" sz="1200" strike="noStrike" dirty="0">
                          <a:solidFill>
                            <a:schemeClr val="tx1"/>
                          </a:solidFill>
                          <a:latin typeface="+mn-ea"/>
                          <a:ea typeface="+mn-ea"/>
                        </a:rPr>
                        <a:t>活用し府内商店街のデジタル化の推進等</a:t>
                      </a:r>
                      <a:r>
                        <a:rPr kumimoji="1" lang="ja-JP" altLang="en-US" sz="1200" dirty="0">
                          <a:solidFill>
                            <a:schemeClr val="tx1"/>
                          </a:solidFill>
                          <a:latin typeface="+mn-ea"/>
                          <a:ea typeface="+mn-ea"/>
                        </a:rPr>
                        <a:t>、国の「がんばろう！商店街事業」と連動したイベント実施　等</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412,218</a:t>
                      </a:r>
                    </a:p>
                  </a:txBody>
                  <a:tcPr/>
                </a:tc>
                <a:extLst>
                  <a:ext uri="{0D108BD9-81ED-4DB2-BD59-A6C34878D82A}">
                    <a16:rowId xmlns:a16="http://schemas.microsoft.com/office/drawing/2014/main" val="422631171"/>
                  </a:ext>
                </a:extLst>
              </a:tr>
              <a:tr h="28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文化芸術活動への支援</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公演・展示にかかる施設使用料補助、公演機会の創出、文化芸術の魅力発信</a:t>
                      </a:r>
                      <a:endParaRPr kumimoji="1" lang="ja-JP" altLang="en-US" sz="1200" strike="sngStrike" dirty="0">
                        <a:solidFill>
                          <a:schemeClr val="tx1"/>
                        </a:solidFill>
                        <a:latin typeface="+mn-ea"/>
                        <a:ea typeface="+mn-ea"/>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300,000</a:t>
                      </a:r>
                    </a:p>
                  </a:txBody>
                  <a:tcPr/>
                </a:tc>
                <a:extLst>
                  <a:ext uri="{0D108BD9-81ED-4DB2-BD59-A6C34878D82A}">
                    <a16:rowId xmlns:a16="http://schemas.microsoft.com/office/drawing/2014/main" val="646272003"/>
                  </a:ext>
                </a:extLst>
              </a:tr>
              <a:tr h="4572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新事業展開チャレンジ支援</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中小・小規模事業者の新事業展開を、計画策定から実行段階までの課題解決に向けて伴走支援</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44,000</a:t>
                      </a:r>
                    </a:p>
                  </a:txBody>
                  <a:tcPr/>
                </a:tc>
                <a:extLst>
                  <a:ext uri="{0D108BD9-81ED-4DB2-BD59-A6C34878D82A}">
                    <a16:rowId xmlns:a16="http://schemas.microsoft.com/office/drawing/2014/main" val="9462843"/>
                  </a:ext>
                </a:extLst>
              </a:tr>
              <a:tr h="28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中小企業の</a:t>
                      </a:r>
                      <a:r>
                        <a:rPr kumimoji="1" lang="en-US" altLang="ja-JP" sz="1200" dirty="0">
                          <a:solidFill>
                            <a:schemeClr val="tx1"/>
                          </a:solidFill>
                          <a:latin typeface="+mn-ea"/>
                          <a:ea typeface="+mn-ea"/>
                        </a:rPr>
                        <a:t>DX</a:t>
                      </a:r>
                      <a:r>
                        <a:rPr kumimoji="1" lang="ja-JP" altLang="en-US" sz="1200" dirty="0">
                          <a:solidFill>
                            <a:schemeClr val="tx1"/>
                          </a:solidFill>
                          <a:latin typeface="+mn-ea"/>
                          <a:ea typeface="+mn-ea"/>
                        </a:rPr>
                        <a:t>支援</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a:t>
                      </a:r>
                      <a:r>
                        <a:rPr kumimoji="1" lang="ja-JP" altLang="en-US" sz="1200" u="none" dirty="0">
                          <a:solidFill>
                            <a:schemeClr val="tx1"/>
                          </a:solidFill>
                          <a:latin typeface="+mn-ea"/>
                          <a:ea typeface="+mn-ea"/>
                        </a:rPr>
                        <a:t>中小企業の</a:t>
                      </a:r>
                      <a:r>
                        <a:rPr kumimoji="1" lang="en-US" altLang="ja-JP" sz="1200" u="none" dirty="0">
                          <a:solidFill>
                            <a:schemeClr val="tx1"/>
                          </a:solidFill>
                          <a:latin typeface="+mn-ea"/>
                          <a:ea typeface="+mn-ea"/>
                        </a:rPr>
                        <a:t>DX</a:t>
                      </a:r>
                      <a:r>
                        <a:rPr kumimoji="1" lang="ja-JP" altLang="en-US" sz="1200" u="none" dirty="0">
                          <a:solidFill>
                            <a:schemeClr val="tx1"/>
                          </a:solidFill>
                          <a:latin typeface="+mn-ea"/>
                          <a:ea typeface="+mn-ea"/>
                        </a:rPr>
                        <a:t>推進について、課題に応じた</a:t>
                      </a:r>
                      <a:r>
                        <a:rPr kumimoji="1" lang="ja-JP" altLang="en-US" sz="1200" u="none" strike="noStrike" dirty="0">
                          <a:solidFill>
                            <a:schemeClr val="tx1"/>
                          </a:solidFill>
                          <a:latin typeface="+mn-ea"/>
                          <a:ea typeface="+mn-ea"/>
                        </a:rPr>
                        <a:t>講座・伴走支援の</a:t>
                      </a:r>
                      <a:r>
                        <a:rPr kumimoji="1" lang="ja-JP" altLang="en-US" sz="1200" u="none" dirty="0">
                          <a:solidFill>
                            <a:schemeClr val="tx1"/>
                          </a:solidFill>
                          <a:latin typeface="+mn-ea"/>
                          <a:ea typeface="+mn-ea"/>
                        </a:rPr>
                        <a:t>実施、初期の技術開発への助成　等</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26,658</a:t>
                      </a:r>
                    </a:p>
                  </a:txBody>
                  <a:tcPr/>
                </a:tc>
                <a:extLst>
                  <a:ext uri="{0D108BD9-81ED-4DB2-BD59-A6C34878D82A}">
                    <a16:rowId xmlns:a16="http://schemas.microsoft.com/office/drawing/2014/main" val="2121034817"/>
                  </a:ext>
                </a:extLst>
              </a:tr>
              <a:tr h="396000">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kumimoji="1" lang="ja-JP" altLang="en-US" sz="1200" dirty="0">
                          <a:solidFill>
                            <a:schemeClr val="tx1"/>
                          </a:solidFill>
                          <a:latin typeface="+mn-ea"/>
                          <a:ea typeface="+mn-ea"/>
                        </a:rPr>
                        <a:t>中小企業向け制度融資</a:t>
                      </a:r>
                      <a:endParaRPr kumimoji="1" lang="en-US" altLang="ja-JP" sz="1200" dirty="0">
                        <a:solidFill>
                          <a:schemeClr val="tx1"/>
                        </a:solidFill>
                        <a:latin typeface="+mn-ea"/>
                        <a:ea typeface="+mn-ea"/>
                      </a:endParaRPr>
                    </a:p>
                    <a:p>
                      <a:pPr marL="0" marR="0" lvl="0" indent="0" algn="l" defTabSz="685800" rtl="0" eaLnBrk="1" fontAlgn="auto" latinLnBrk="0" hangingPunct="1">
                        <a:lnSpc>
                          <a:spcPts val="1300"/>
                        </a:lnSpc>
                        <a:spcBef>
                          <a:spcPts val="0"/>
                        </a:spcBef>
                        <a:spcAft>
                          <a:spcPts val="0"/>
                        </a:spcAft>
                        <a:buClrTx/>
                        <a:buSzTx/>
                        <a:buFontTx/>
                        <a:buNone/>
                        <a:tabLst/>
                        <a:defRPr/>
                      </a:pPr>
                      <a:r>
                        <a:rPr kumimoji="1" lang="ja-JP" altLang="en-US" sz="1200" dirty="0">
                          <a:solidFill>
                            <a:schemeClr val="tx1"/>
                          </a:solidFill>
                          <a:latin typeface="+mn-ea"/>
                          <a:ea typeface="+mn-ea"/>
                        </a:rPr>
                        <a:t>（コロナ関連）</a:t>
                      </a:r>
                    </a:p>
                  </a:txBody>
                  <a:tcPr/>
                </a:tc>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kumimoji="1" lang="ja-JP" altLang="en-US" sz="1200" dirty="0">
                          <a:solidFill>
                            <a:schemeClr val="tx1"/>
                          </a:solidFill>
                          <a:latin typeface="+mn-ea"/>
                          <a:ea typeface="+mn-ea"/>
                        </a:rPr>
                        <a:t>　制度融資（新型コロナウイルス感染症関連融資）を実施</a:t>
                      </a:r>
                    </a:p>
                  </a:txBody>
                  <a:tcPr/>
                </a:tc>
                <a:tc>
                  <a:txBody>
                    <a:bodyPr/>
                    <a:lstStyle/>
                    <a:p>
                      <a:pPr marL="0" marR="0" lvl="0" indent="0" algn="r" defTabSz="685800" rtl="0" eaLnBrk="1" fontAlgn="auto" latinLnBrk="0" hangingPunct="1">
                        <a:lnSpc>
                          <a:spcPts val="1300"/>
                        </a:lnSpc>
                        <a:spcBef>
                          <a:spcPts val="0"/>
                        </a:spcBef>
                        <a:spcAft>
                          <a:spcPts val="0"/>
                        </a:spcAft>
                        <a:buClrTx/>
                        <a:buSzTx/>
                        <a:buFontTx/>
                        <a:buNone/>
                        <a:tabLst/>
                        <a:defRPr/>
                      </a:pPr>
                      <a:r>
                        <a:rPr kumimoji="1" lang="en-US" altLang="ja-JP" sz="1200" dirty="0">
                          <a:solidFill>
                            <a:schemeClr val="tx1"/>
                          </a:solidFill>
                          <a:latin typeface="+mn-ea"/>
                          <a:ea typeface="+mn-ea"/>
                        </a:rPr>
                        <a:t>752,880,500</a:t>
                      </a:r>
                      <a:r>
                        <a:rPr kumimoji="1" lang="ja-JP" altLang="en-US" sz="1200" dirty="0">
                          <a:solidFill>
                            <a:schemeClr val="tx1"/>
                          </a:solidFill>
                          <a:latin typeface="+mn-ea"/>
                          <a:ea typeface="+mn-ea"/>
                        </a:rPr>
                        <a:t>千円の内数</a:t>
                      </a:r>
                      <a:endParaRPr kumimoji="1" lang="en-US" altLang="ja-JP" sz="1200" dirty="0">
                        <a:solidFill>
                          <a:schemeClr val="tx1"/>
                        </a:solidFill>
                        <a:latin typeface="+mn-ea"/>
                        <a:ea typeface="+mn-ea"/>
                      </a:endParaRPr>
                    </a:p>
                  </a:txBody>
                  <a:tcPr/>
                </a:tc>
                <a:extLst>
                  <a:ext uri="{0D108BD9-81ED-4DB2-BD59-A6C34878D82A}">
                    <a16:rowId xmlns:a16="http://schemas.microsoft.com/office/drawing/2014/main" val="662517920"/>
                  </a:ext>
                </a:extLst>
              </a:tr>
            </a:tbl>
          </a:graphicData>
        </a:graphic>
      </p:graphicFrame>
      <p:sp>
        <p:nvSpPr>
          <p:cNvPr id="13" name="テキスト ボックス 12"/>
          <p:cNvSpPr txBox="1"/>
          <p:nvPr/>
        </p:nvSpPr>
        <p:spPr>
          <a:xfrm>
            <a:off x="7306867" y="438547"/>
            <a:ext cx="2575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予算額の単位は千円</a:t>
            </a:r>
          </a:p>
        </p:txBody>
      </p:sp>
      <p:sp>
        <p:nvSpPr>
          <p:cNvPr id="16" name="テキスト ボックス 15"/>
          <p:cNvSpPr txBox="1"/>
          <p:nvPr/>
        </p:nvSpPr>
        <p:spPr>
          <a:xfrm>
            <a:off x="115908" y="407599"/>
            <a:ext cx="3427391" cy="276999"/>
          </a:xfrm>
          <a:prstGeom prst="rect">
            <a:avLst/>
          </a:prstGeom>
          <a:noFill/>
        </p:spPr>
        <p:txBody>
          <a:bodyPr wrap="square" rtlCol="0">
            <a:spAutoFit/>
          </a:bodyPr>
          <a:lstStyle/>
          <a:p>
            <a:r>
              <a:rPr kumimoji="1" lang="en-US" altLang="ja-JP" sz="1200" dirty="0"/>
              <a:t>【</a:t>
            </a:r>
            <a:r>
              <a:rPr lang="ja-JP" altLang="en-US" sz="1200" dirty="0"/>
              <a:t>令和</a:t>
            </a:r>
            <a:r>
              <a:rPr lang="ja-JP" altLang="en-US" sz="1200" dirty="0">
                <a:latin typeface="+mj-ea"/>
              </a:rPr>
              <a:t>４（</a:t>
            </a:r>
            <a:r>
              <a:rPr lang="en-US" altLang="ja-JP" sz="1200" dirty="0">
                <a:latin typeface="+mj-ea"/>
              </a:rPr>
              <a:t>2022</a:t>
            </a:r>
            <a:r>
              <a:rPr lang="ja-JP" altLang="en-US" sz="1200" dirty="0">
                <a:latin typeface="+mj-ea"/>
              </a:rPr>
              <a:t>）</a:t>
            </a:r>
            <a:r>
              <a:rPr lang="ja-JP" altLang="en-US" sz="1200" dirty="0"/>
              <a:t>年度当初予算（知事重点事業）</a:t>
            </a:r>
            <a:r>
              <a:rPr kumimoji="1" lang="en-US" altLang="ja-JP" sz="1200" dirty="0"/>
              <a:t>】</a:t>
            </a:r>
            <a:endParaRPr kumimoji="1" lang="ja-JP" altLang="en-US" sz="1200" dirty="0"/>
          </a:p>
        </p:txBody>
      </p:sp>
      <p:sp>
        <p:nvSpPr>
          <p:cNvPr id="11" name="角丸四角形 10"/>
          <p:cNvSpPr/>
          <p:nvPr/>
        </p:nvSpPr>
        <p:spPr>
          <a:xfrm>
            <a:off x="-4" y="0"/>
            <a:ext cx="3794081" cy="27699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令和</a:t>
            </a:r>
            <a:r>
              <a:rPr lang="ja-JP" altLang="en-US" sz="1400" b="1" dirty="0">
                <a:solidFill>
                  <a:schemeClr val="bg1"/>
                </a:solidFill>
                <a:latin typeface="ＭＳ Ｐゴシック" panose="020B0600070205080204" pitchFamily="50" charset="-128"/>
                <a:ea typeface="ＭＳ Ｐゴシック" panose="020B0600070205080204" pitchFamily="50" charset="-128"/>
              </a:rPr>
              <a:t>４</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a:t>
            </a:r>
            <a:r>
              <a:rPr lang="en-US" altLang="ja-JP" sz="1400" b="1" dirty="0">
                <a:solidFill>
                  <a:schemeClr val="bg1"/>
                </a:solidFill>
                <a:latin typeface="ＭＳ Ｐゴシック" panose="020B0600070205080204" pitchFamily="50" charset="-128"/>
                <a:ea typeface="ＭＳ Ｐゴシック" panose="020B0600070205080204" pitchFamily="50" charset="-128"/>
              </a:rPr>
              <a:t>2022</a:t>
            </a:r>
            <a:r>
              <a:rPr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年度予算の主な取組</a:t>
            </a:r>
            <a:r>
              <a:rPr lang="ja-JP" altLang="en-US" sz="1400" b="1" dirty="0">
                <a:solidFill>
                  <a:schemeClr val="bg1"/>
                </a:solidFill>
                <a:latin typeface="ＭＳ Ｐゴシック" panose="020B0600070205080204" pitchFamily="50" charset="-128"/>
                <a:ea typeface="ＭＳ Ｐゴシック" panose="020B0600070205080204" pitchFamily="50" charset="-128"/>
              </a:rPr>
              <a:t>（府）</a:t>
            </a:r>
            <a:endPar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996301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3441573817"/>
              </p:ext>
            </p:extLst>
          </p:nvPr>
        </p:nvGraphicFramePr>
        <p:xfrm>
          <a:off x="204358" y="2075764"/>
          <a:ext cx="8822028" cy="230400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a:solidFill>
                            <a:schemeClr val="tx1"/>
                          </a:solidFill>
                        </a:rPr>
                        <a:t>■　生活者支援</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居住安定確保の促進</a:t>
                      </a:r>
                    </a:p>
                    <a:p>
                      <a:endParaRPr kumimoji="1" lang="ja-JP" altLang="en-US" sz="1200" dirty="0">
                        <a:solidFill>
                          <a:schemeClr val="tx1"/>
                        </a:solidFill>
                        <a:latin typeface="+mn-ea"/>
                        <a:ea typeface="+mn-ea"/>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住宅確保要配慮者（高齢者、障がい者、低額所得者等）が安心して住まいを確保できるよう、市区町村単位の居住支援協議会設立の促進など</a:t>
                      </a:r>
                      <a:r>
                        <a:rPr lang="ja-JP" altLang="en-US" sz="1200" dirty="0">
                          <a:solidFill>
                            <a:schemeClr val="tx1"/>
                          </a:solidFill>
                        </a:rPr>
                        <a:t>体制構築を支援</a:t>
                      </a:r>
                      <a:endParaRPr kumimoji="1" lang="ja-JP" altLang="en-US" sz="1200" dirty="0">
                        <a:solidFill>
                          <a:schemeClr val="tx1"/>
                        </a:solidFill>
                        <a:latin typeface="+mn-ea"/>
                        <a:ea typeface="+mn-ea"/>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28,346</a:t>
                      </a:r>
                    </a:p>
                  </a:txBody>
                  <a:tcPr/>
                </a:tc>
                <a:extLst>
                  <a:ext uri="{0D108BD9-81ED-4DB2-BD59-A6C34878D82A}">
                    <a16:rowId xmlns:a16="http://schemas.microsoft.com/office/drawing/2014/main" val="232911098"/>
                  </a:ext>
                </a:extLst>
              </a:tr>
              <a:tr h="28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女性のための相談・支援</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ドーンセンターでの相談窓口や交流の場の提供、</a:t>
                      </a:r>
                      <a:r>
                        <a:rPr kumimoji="1" lang="en-US" altLang="ja-JP" sz="1200" dirty="0">
                          <a:solidFill>
                            <a:schemeClr val="tx1"/>
                          </a:solidFill>
                          <a:latin typeface="+mn-ea"/>
                          <a:ea typeface="+mn-ea"/>
                        </a:rPr>
                        <a:t>SNS</a:t>
                      </a:r>
                      <a:r>
                        <a:rPr kumimoji="1" lang="ja-JP" altLang="en-US" sz="1200" dirty="0">
                          <a:solidFill>
                            <a:schemeClr val="tx1"/>
                          </a:solidFill>
                          <a:latin typeface="+mn-ea"/>
                          <a:ea typeface="+mn-ea"/>
                        </a:rPr>
                        <a:t>相談の実施　等</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20,003</a:t>
                      </a:r>
                    </a:p>
                  </a:txBody>
                  <a:tcPr/>
                </a:tc>
                <a:extLst>
                  <a:ext uri="{0D108BD9-81ED-4DB2-BD59-A6C34878D82A}">
                    <a16:rowId xmlns:a16="http://schemas.microsoft.com/office/drawing/2014/main" val="422631171"/>
                  </a:ext>
                </a:extLst>
              </a:tr>
              <a:tr h="28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若年層の自殺対策強化</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若年層向け</a:t>
                      </a:r>
                      <a:r>
                        <a:rPr kumimoji="1" lang="en-US" altLang="ja-JP" sz="1200" dirty="0">
                          <a:solidFill>
                            <a:schemeClr val="tx1"/>
                          </a:solidFill>
                          <a:latin typeface="+mn-ea"/>
                          <a:ea typeface="+mn-ea"/>
                        </a:rPr>
                        <a:t>SNS</a:t>
                      </a:r>
                      <a:r>
                        <a:rPr kumimoji="1" lang="ja-JP" altLang="en-US" sz="1200" dirty="0">
                          <a:solidFill>
                            <a:schemeClr val="tx1"/>
                          </a:solidFill>
                          <a:latin typeface="+mn-ea"/>
                          <a:ea typeface="+mn-ea"/>
                        </a:rPr>
                        <a:t>相談の実施、自殺防止の呼びかけと相談窓口周知の広報啓発　等</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58,552</a:t>
                      </a:r>
                    </a:p>
                  </a:txBody>
                  <a:tcPr/>
                </a:tc>
                <a:extLst>
                  <a:ext uri="{0D108BD9-81ED-4DB2-BD59-A6C34878D82A}">
                    <a16:rowId xmlns:a16="http://schemas.microsoft.com/office/drawing/2014/main" val="646272003"/>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ウィズコロナ、ポストコロナに対応した地域活動モデルの開発</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ウィズコロナに加え、ポストコロナも見据えた府民の孤立や不安解消のための地域活動を</a:t>
                      </a:r>
                      <a:r>
                        <a:rPr kumimoji="1" lang="ja-JP" altLang="en-US" sz="1200" strike="noStrike" dirty="0">
                          <a:solidFill>
                            <a:schemeClr val="tx1"/>
                          </a:solidFill>
                          <a:latin typeface="+mn-ea"/>
                          <a:ea typeface="+mn-ea"/>
                        </a:rPr>
                        <a:t>行う団体に対して助成</a:t>
                      </a:r>
                      <a:endParaRPr kumimoji="1" lang="ja-JP" altLang="en-US" sz="1200" strike="sngStrike" dirty="0">
                        <a:solidFill>
                          <a:schemeClr val="tx1"/>
                        </a:solidFill>
                        <a:latin typeface="+mn-ea"/>
                        <a:ea typeface="+mn-ea"/>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40,000</a:t>
                      </a:r>
                    </a:p>
                  </a:txBody>
                  <a:tcPr/>
                </a:tc>
                <a:extLst>
                  <a:ext uri="{0D108BD9-81ED-4DB2-BD59-A6C34878D82A}">
                    <a16:rowId xmlns:a16="http://schemas.microsoft.com/office/drawing/2014/main" val="2711628879"/>
                  </a:ext>
                </a:extLst>
              </a:tr>
              <a:tr h="46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zh-TW" altLang="en-US" sz="1200" dirty="0">
                          <a:solidFill>
                            <a:schemeClr val="tx1"/>
                          </a:solidFill>
                          <a:latin typeface="ＭＳ Ｐゴシック" panose="020B0600070205080204" pitchFamily="50" charset="-128"/>
                          <a:ea typeface="ＭＳ Ｐゴシック" panose="020B0600070205080204" pitchFamily="50" charset="-128"/>
                        </a:rPr>
                        <a:t>社会課題解決活動支援</a:t>
                      </a:r>
                      <a:endParaRPr kumimoji="1" lang="ja-JP" altLang="en-US" sz="1200" dirty="0">
                        <a:solidFill>
                          <a:schemeClr val="tx1"/>
                        </a:solidFill>
                        <a:latin typeface="ＭＳ Ｐゴシック" panose="020B0600070205080204" pitchFamily="50" charset="-128"/>
                        <a:ea typeface="+mn-ea"/>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コロナ禍で顕在化した社会的課題に対し、民間・</a:t>
                      </a:r>
                      <a:r>
                        <a:rPr kumimoji="1" lang="en-US" altLang="ja-JP" sz="1200" dirty="0">
                          <a:solidFill>
                            <a:schemeClr val="tx1"/>
                          </a:solidFill>
                          <a:latin typeface="+mn-ea"/>
                          <a:ea typeface="+mn-ea"/>
                        </a:rPr>
                        <a:t>NPO</a:t>
                      </a:r>
                      <a:r>
                        <a:rPr kumimoji="1" lang="ja-JP" altLang="en-US" sz="1200" dirty="0">
                          <a:solidFill>
                            <a:schemeClr val="tx1"/>
                          </a:solidFill>
                          <a:latin typeface="+mn-ea"/>
                          <a:ea typeface="+mn-ea"/>
                        </a:rPr>
                        <a:t>法人などと連携し、早期に解決する取組を推進</a:t>
                      </a:r>
                      <a:endParaRPr kumimoji="1" lang="ja-JP" altLang="en-US" sz="1200" strike="sngStrike" dirty="0">
                        <a:solidFill>
                          <a:schemeClr val="tx1"/>
                        </a:solidFill>
                        <a:latin typeface="+mn-ea"/>
                        <a:ea typeface="+mn-ea"/>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2,787</a:t>
                      </a:r>
                    </a:p>
                  </a:txBody>
                  <a:tcPr/>
                </a:tc>
                <a:extLst>
                  <a:ext uri="{0D108BD9-81ED-4DB2-BD59-A6C34878D82A}">
                    <a16:rowId xmlns:a16="http://schemas.microsoft.com/office/drawing/2014/main" val="1668873869"/>
                  </a:ext>
                </a:extLst>
              </a:tr>
            </a:tbl>
          </a:graphicData>
        </a:graphic>
      </p:graphicFrame>
      <p:graphicFrame>
        <p:nvGraphicFramePr>
          <p:cNvPr id="8" name="表 7"/>
          <p:cNvGraphicFramePr>
            <a:graphicFrameLocks noGrp="1"/>
          </p:cNvGraphicFramePr>
          <p:nvPr/>
        </p:nvGraphicFramePr>
        <p:xfrm>
          <a:off x="204358" y="711275"/>
          <a:ext cx="8822028" cy="135432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a:t>■　雇用対策</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175339">
                <a:tc>
                  <a:txBody>
                    <a:bodyPr/>
                    <a:lstStyle/>
                    <a:p>
                      <a:pPr algn="ctr"/>
                      <a:r>
                        <a:rPr kumimoji="1" lang="ja-JP" altLang="en-US" sz="1200" dirty="0"/>
                        <a:t>事業名</a:t>
                      </a:r>
                    </a:p>
                  </a:txBody>
                  <a:tcPr/>
                </a:tc>
                <a:tc>
                  <a:txBody>
                    <a:bodyPr/>
                    <a:lstStyle/>
                    <a:p>
                      <a:pPr algn="ctr"/>
                      <a:r>
                        <a:rPr kumimoji="1" lang="ja-JP" altLang="en-US" sz="1200" dirty="0"/>
                        <a:t>概要</a:t>
                      </a:r>
                    </a:p>
                  </a:txBody>
                  <a:tcPr/>
                </a:tc>
                <a:tc>
                  <a:txBody>
                    <a:bodyPr/>
                    <a:lstStyle/>
                    <a:p>
                      <a:pPr algn="ctr"/>
                      <a:r>
                        <a:rPr kumimoji="1" lang="ja-JP" altLang="en-US" sz="1200" spc="-70" baseline="0" dirty="0"/>
                        <a:t>予算額</a:t>
                      </a:r>
                      <a:r>
                        <a:rPr kumimoji="1" lang="en-US" altLang="ja-JP" sz="1200" spc="-70" baseline="0" dirty="0"/>
                        <a:t>※</a:t>
                      </a:r>
                    </a:p>
                  </a:txBody>
                  <a:tcPr/>
                </a:tc>
                <a:extLst>
                  <a:ext uri="{0D108BD9-81ED-4DB2-BD59-A6C34878D82A}">
                    <a16:rowId xmlns:a16="http://schemas.microsoft.com/office/drawing/2014/main" val="3521778818"/>
                  </a:ext>
                </a:extLst>
              </a:tr>
              <a:tr h="468000">
                <a:tc>
                  <a:txBody>
                    <a:bodyPr/>
                    <a:lstStyle/>
                    <a:p>
                      <a:r>
                        <a:rPr kumimoji="1" lang="ja-JP" altLang="en-US" sz="1200" dirty="0">
                          <a:solidFill>
                            <a:schemeClr val="tx1"/>
                          </a:solidFill>
                          <a:latin typeface="+mn-ea"/>
                          <a:ea typeface="+mn-ea"/>
                        </a:rPr>
                        <a:t>民間人材サービス事業者と</a:t>
                      </a:r>
                      <a:endParaRPr kumimoji="1" lang="en-US" altLang="ja-JP" sz="1200" dirty="0">
                        <a:solidFill>
                          <a:schemeClr val="tx1"/>
                        </a:solidFill>
                        <a:latin typeface="+mn-ea"/>
                        <a:ea typeface="+mn-ea"/>
                      </a:endParaRPr>
                    </a:p>
                    <a:p>
                      <a:r>
                        <a:rPr kumimoji="1" lang="ja-JP" altLang="en-US" sz="1200" dirty="0">
                          <a:solidFill>
                            <a:schemeClr val="tx1"/>
                          </a:solidFill>
                          <a:latin typeface="+mn-ea"/>
                          <a:ea typeface="+mn-ea"/>
                        </a:rPr>
                        <a:t>連携した緊急雇用対策</a:t>
                      </a:r>
                    </a:p>
                  </a:txBody>
                  <a:tcPr/>
                </a:tc>
                <a:tc>
                  <a:txBody>
                    <a:bodyPr/>
                    <a:lstStyle/>
                    <a:p>
                      <a:r>
                        <a:rPr kumimoji="1" lang="ja-JP" altLang="en-US" sz="1200" dirty="0">
                          <a:solidFill>
                            <a:schemeClr val="tx1"/>
                          </a:solidFill>
                          <a:latin typeface="+mn-ea"/>
                          <a:ea typeface="+mn-ea"/>
                        </a:rPr>
                        <a:t>　緊急雇用対策特設</a:t>
                      </a:r>
                      <a:r>
                        <a:rPr kumimoji="1" lang="en-US" altLang="ja-JP" sz="1200" dirty="0">
                          <a:solidFill>
                            <a:schemeClr val="tx1"/>
                          </a:solidFill>
                          <a:latin typeface="+mn-ea"/>
                          <a:ea typeface="+mn-ea"/>
                        </a:rPr>
                        <a:t>HP</a:t>
                      </a:r>
                      <a:r>
                        <a:rPr kumimoji="1" lang="ja-JP" altLang="en-US" sz="1200" dirty="0">
                          <a:solidFill>
                            <a:schemeClr val="tx1"/>
                          </a:solidFill>
                          <a:latin typeface="+mn-ea"/>
                          <a:ea typeface="+mn-ea"/>
                        </a:rPr>
                        <a:t>「にであう」の機能強化、事業者の</a:t>
                      </a:r>
                      <a:r>
                        <a:rPr kumimoji="1" lang="ja-JP" altLang="en-US" sz="1200" b="0" dirty="0">
                          <a:solidFill>
                            <a:schemeClr val="tx1"/>
                          </a:solidFill>
                          <a:latin typeface="+mn-ea"/>
                          <a:ea typeface="+mn-ea"/>
                        </a:rPr>
                        <a:t>採用意欲向上に資するための</a:t>
                      </a:r>
                      <a:r>
                        <a:rPr kumimoji="1" lang="ja-JP" altLang="en-US" sz="1200" dirty="0">
                          <a:solidFill>
                            <a:schemeClr val="tx1"/>
                          </a:solidFill>
                          <a:latin typeface="+mn-ea"/>
                          <a:ea typeface="+mn-ea"/>
                        </a:rPr>
                        <a:t>支援金支給　等</a:t>
                      </a:r>
                    </a:p>
                  </a:txBody>
                  <a:tcPr/>
                </a:tc>
                <a:tc>
                  <a:txBody>
                    <a:bodyPr/>
                    <a:lstStyle/>
                    <a:p>
                      <a:pPr algn="r"/>
                      <a:r>
                        <a:rPr kumimoji="1" lang="en-US" altLang="ja-JP" sz="1200" dirty="0">
                          <a:solidFill>
                            <a:schemeClr val="tx1"/>
                          </a:solidFill>
                          <a:latin typeface="+mn-ea"/>
                          <a:ea typeface="+mn-ea"/>
                        </a:rPr>
                        <a:t>3,630,158</a:t>
                      </a:r>
                    </a:p>
                  </a:txBody>
                  <a:tcPr/>
                </a:tc>
                <a:extLst>
                  <a:ext uri="{0D108BD9-81ED-4DB2-BD59-A6C34878D82A}">
                    <a16:rowId xmlns:a16="http://schemas.microsoft.com/office/drawing/2014/main" val="232911098"/>
                  </a:ext>
                </a:extLst>
              </a:tr>
              <a:tr h="288000">
                <a:tc>
                  <a:txBody>
                    <a:bodyPr/>
                    <a:lstStyle/>
                    <a:p>
                      <a:r>
                        <a:rPr kumimoji="1" lang="en-US" altLang="ja-JP" sz="1200" dirty="0">
                          <a:solidFill>
                            <a:schemeClr val="tx1"/>
                          </a:solidFill>
                          <a:latin typeface="+mn-ea"/>
                          <a:ea typeface="+mn-ea"/>
                        </a:rPr>
                        <a:t>DX</a:t>
                      </a:r>
                      <a:r>
                        <a:rPr kumimoji="1" lang="ja-JP" altLang="en-US" sz="1200" dirty="0">
                          <a:solidFill>
                            <a:schemeClr val="tx1"/>
                          </a:solidFill>
                          <a:latin typeface="+mn-ea"/>
                          <a:ea typeface="+mn-ea"/>
                        </a:rPr>
                        <a:t>人材の活躍推進</a:t>
                      </a:r>
                    </a:p>
                  </a:txBody>
                  <a:tcPr/>
                </a:tc>
                <a:tc>
                  <a:txBody>
                    <a:bodyPr/>
                    <a:lstStyle/>
                    <a:p>
                      <a:r>
                        <a:rPr kumimoji="1" lang="ja-JP" altLang="en-US" sz="1200" dirty="0">
                          <a:solidFill>
                            <a:schemeClr val="tx1"/>
                          </a:solidFill>
                          <a:latin typeface="+mn-ea"/>
                          <a:ea typeface="+mn-ea"/>
                        </a:rPr>
                        <a:t>　</a:t>
                      </a:r>
                      <a:r>
                        <a:rPr kumimoji="1" lang="en-US" altLang="ja-JP" sz="1200" dirty="0">
                          <a:solidFill>
                            <a:schemeClr val="tx1"/>
                          </a:solidFill>
                          <a:latin typeface="+mn-ea"/>
                          <a:ea typeface="+mn-ea"/>
                        </a:rPr>
                        <a:t>DX</a:t>
                      </a:r>
                      <a:r>
                        <a:rPr kumimoji="1" lang="ja-JP" altLang="en-US" sz="1200" dirty="0">
                          <a:solidFill>
                            <a:schemeClr val="tx1"/>
                          </a:solidFill>
                          <a:latin typeface="+mn-ea"/>
                          <a:ea typeface="+mn-ea"/>
                        </a:rPr>
                        <a:t>スキル習得に関する総合案内窓口「</a:t>
                      </a:r>
                      <a:r>
                        <a:rPr kumimoji="1" lang="en-US" altLang="ja-JP" sz="1200" dirty="0">
                          <a:solidFill>
                            <a:schemeClr val="tx1"/>
                          </a:solidFill>
                          <a:latin typeface="+mn-ea"/>
                          <a:ea typeface="+mn-ea"/>
                        </a:rPr>
                        <a:t>DX</a:t>
                      </a:r>
                      <a:r>
                        <a:rPr kumimoji="1" lang="ja-JP" altLang="en-US" sz="1200" dirty="0">
                          <a:solidFill>
                            <a:schemeClr val="tx1"/>
                          </a:solidFill>
                          <a:latin typeface="+mn-ea"/>
                          <a:ea typeface="+mn-ea"/>
                        </a:rPr>
                        <a:t>人材ラボ」の設置</a:t>
                      </a:r>
                    </a:p>
                  </a:txBody>
                  <a:tcPr/>
                </a:tc>
                <a:tc>
                  <a:txBody>
                    <a:bodyPr/>
                    <a:lstStyle/>
                    <a:p>
                      <a:pPr algn="r"/>
                      <a:r>
                        <a:rPr kumimoji="1" lang="en-US" altLang="ja-JP" sz="1200" dirty="0">
                          <a:solidFill>
                            <a:schemeClr val="tx1"/>
                          </a:solidFill>
                          <a:latin typeface="+mn-ea"/>
                          <a:ea typeface="+mn-ea"/>
                        </a:rPr>
                        <a:t>10,000</a:t>
                      </a:r>
                    </a:p>
                  </a:txBody>
                  <a:tcPr/>
                </a:tc>
                <a:extLst>
                  <a:ext uri="{0D108BD9-81ED-4DB2-BD59-A6C34878D82A}">
                    <a16:rowId xmlns:a16="http://schemas.microsoft.com/office/drawing/2014/main" val="322997317"/>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355112250"/>
              </p:ext>
            </p:extLst>
          </p:nvPr>
        </p:nvGraphicFramePr>
        <p:xfrm>
          <a:off x="204358" y="4389607"/>
          <a:ext cx="8822028" cy="612000"/>
        </p:xfrm>
        <a:graphic>
          <a:graphicData uri="http://schemas.openxmlformats.org/drawingml/2006/table">
            <a:tbl>
              <a:tblPr firstRow="1">
                <a:tableStyleId>{BDBED569-4797-4DF1-A0F4-6AAB3CD982D8}</a:tableStyleId>
              </a:tblPr>
              <a:tblGrid>
                <a:gridCol w="2202287">
                  <a:extLst>
                    <a:ext uri="{9D8B030D-6E8A-4147-A177-3AD203B41FA5}">
                      <a16:colId xmlns:a16="http://schemas.microsoft.com/office/drawing/2014/main" val="2221269392"/>
                    </a:ext>
                  </a:extLst>
                </a:gridCol>
                <a:gridCol w="5603592">
                  <a:extLst>
                    <a:ext uri="{9D8B030D-6E8A-4147-A177-3AD203B41FA5}">
                      <a16:colId xmlns:a16="http://schemas.microsoft.com/office/drawing/2014/main" val="2013097743"/>
                    </a:ext>
                  </a:extLst>
                </a:gridCol>
                <a:gridCol w="1016149">
                  <a:extLst>
                    <a:ext uri="{9D8B030D-6E8A-4147-A177-3AD203B41FA5}">
                      <a16:colId xmlns:a16="http://schemas.microsoft.com/office/drawing/2014/main" val="3293235629"/>
                    </a:ext>
                  </a:extLst>
                </a:gridCol>
              </a:tblGrid>
              <a:tr h="324000">
                <a:tc gridSpan="3">
                  <a:txBody>
                    <a:bodyPr/>
                    <a:lstStyle/>
                    <a:p>
                      <a:r>
                        <a:rPr kumimoji="1" lang="ja-JP" altLang="en-US" sz="1200" dirty="0">
                          <a:solidFill>
                            <a:schemeClr val="tx1"/>
                          </a:solidFill>
                        </a:rPr>
                        <a:t>■　その他の取組</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4017255763"/>
                  </a:ext>
                </a:extLst>
              </a:tr>
              <a:tr h="28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感染症対策研究の推進</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　大阪公立大学において、感染症に関する調査研究を実施</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n-ea"/>
                          <a:ea typeface="+mn-ea"/>
                        </a:rPr>
                        <a:t>31,219</a:t>
                      </a:r>
                    </a:p>
                  </a:txBody>
                  <a:tcPr/>
                </a:tc>
                <a:extLst>
                  <a:ext uri="{0D108BD9-81ED-4DB2-BD59-A6C34878D82A}">
                    <a16:rowId xmlns:a16="http://schemas.microsoft.com/office/drawing/2014/main" val="232911098"/>
                  </a:ext>
                </a:extLst>
              </a:tr>
            </a:tbl>
          </a:graphicData>
        </a:graphic>
      </p:graphicFrame>
      <p:sp>
        <p:nvSpPr>
          <p:cNvPr id="13" name="テキスト ボックス 12"/>
          <p:cNvSpPr txBox="1"/>
          <p:nvPr/>
        </p:nvSpPr>
        <p:spPr>
          <a:xfrm>
            <a:off x="7306867" y="438547"/>
            <a:ext cx="2575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予算額の単位は千円</a:t>
            </a:r>
          </a:p>
        </p:txBody>
      </p:sp>
      <p:sp>
        <p:nvSpPr>
          <p:cNvPr id="16" name="テキスト ボックス 15"/>
          <p:cNvSpPr txBox="1"/>
          <p:nvPr/>
        </p:nvSpPr>
        <p:spPr>
          <a:xfrm>
            <a:off x="115908" y="407599"/>
            <a:ext cx="3363891" cy="276999"/>
          </a:xfrm>
          <a:prstGeom prst="rect">
            <a:avLst/>
          </a:prstGeom>
          <a:noFill/>
        </p:spPr>
        <p:txBody>
          <a:bodyPr wrap="square" rtlCol="0">
            <a:spAutoFit/>
          </a:bodyPr>
          <a:lstStyle/>
          <a:p>
            <a:r>
              <a:rPr kumimoji="1" lang="en-US" altLang="ja-JP" sz="1200" dirty="0"/>
              <a:t>【</a:t>
            </a:r>
            <a:r>
              <a:rPr lang="ja-JP" altLang="en-US" sz="1200" dirty="0"/>
              <a:t>令和</a:t>
            </a:r>
            <a:r>
              <a:rPr lang="ja-JP" altLang="en-US" sz="1200" dirty="0">
                <a:latin typeface="+mj-ea"/>
              </a:rPr>
              <a:t>４（</a:t>
            </a:r>
            <a:r>
              <a:rPr lang="en-US" altLang="ja-JP" sz="1200" dirty="0">
                <a:latin typeface="+mj-ea"/>
              </a:rPr>
              <a:t>2022</a:t>
            </a:r>
            <a:r>
              <a:rPr lang="ja-JP" altLang="en-US" sz="1200" dirty="0">
                <a:latin typeface="+mj-ea"/>
              </a:rPr>
              <a:t>）</a:t>
            </a:r>
            <a:r>
              <a:rPr lang="ja-JP" altLang="en-US" sz="1200" dirty="0"/>
              <a:t>年度当初予算（知事重点事業）</a:t>
            </a:r>
            <a:r>
              <a:rPr kumimoji="1" lang="en-US" altLang="ja-JP" sz="1200" dirty="0"/>
              <a:t>】</a:t>
            </a:r>
            <a:endParaRPr kumimoji="1" lang="ja-JP" altLang="en-US" sz="1200" dirty="0"/>
          </a:p>
        </p:txBody>
      </p:sp>
      <p:sp>
        <p:nvSpPr>
          <p:cNvPr id="11" name="角丸四角形 10"/>
          <p:cNvSpPr/>
          <p:nvPr/>
        </p:nvSpPr>
        <p:spPr>
          <a:xfrm>
            <a:off x="-4" y="0"/>
            <a:ext cx="3794081" cy="27699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令和</a:t>
            </a:r>
            <a:r>
              <a:rPr lang="ja-JP" altLang="en-US" sz="1400" b="1" dirty="0">
                <a:solidFill>
                  <a:schemeClr val="bg1"/>
                </a:solidFill>
                <a:latin typeface="ＭＳ Ｐゴシック" panose="020B0600070205080204" pitchFamily="50" charset="-128"/>
                <a:ea typeface="ＭＳ Ｐゴシック" panose="020B0600070205080204" pitchFamily="50" charset="-128"/>
              </a:rPr>
              <a:t>４</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a:t>
            </a:r>
            <a:r>
              <a:rPr lang="en-US" altLang="ja-JP" sz="1400" b="1" dirty="0">
                <a:solidFill>
                  <a:schemeClr val="bg1"/>
                </a:solidFill>
                <a:latin typeface="ＭＳ Ｐゴシック" panose="020B0600070205080204" pitchFamily="50" charset="-128"/>
                <a:ea typeface="ＭＳ Ｐゴシック" panose="020B0600070205080204" pitchFamily="50" charset="-128"/>
              </a:rPr>
              <a:t>2022</a:t>
            </a:r>
            <a:r>
              <a:rPr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年度予算の主な取組（</a:t>
            </a:r>
            <a:r>
              <a:rPr lang="ja-JP" altLang="en-US" sz="1400" b="1" dirty="0">
                <a:solidFill>
                  <a:schemeClr val="bg1"/>
                </a:solidFill>
                <a:latin typeface="ＭＳ Ｐゴシック" panose="020B0600070205080204" pitchFamily="50" charset="-128"/>
                <a:ea typeface="ＭＳ Ｐゴシック" panose="020B0600070205080204" pitchFamily="50" charset="-128"/>
              </a:rPr>
              <a:t>府）</a:t>
            </a:r>
            <a:endPar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357884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25A7B988-A8FA-415D-B419-0E99B0BEAC83}"/>
              </a:ext>
            </a:extLst>
          </p:cNvPr>
          <p:cNvSpPr/>
          <p:nvPr/>
        </p:nvSpPr>
        <p:spPr>
          <a:xfrm>
            <a:off x="229831" y="714196"/>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１号補正（</a:t>
            </a:r>
            <a:r>
              <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3/31 </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専決）</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○施設内療養を行う高齢者施設への支援</a:t>
            </a:r>
          </a:p>
        </p:txBody>
      </p:sp>
      <p:sp>
        <p:nvSpPr>
          <p:cNvPr id="37" name="角丸四角形 57">
            <a:extLst>
              <a:ext uri="{FF2B5EF4-FFF2-40B4-BE49-F238E27FC236}">
                <a16:creationId xmlns:a16="http://schemas.microsoft.com/office/drawing/2014/main" id="{E3AE1375-3FB2-4C0D-8D8F-657377E75247}"/>
              </a:ext>
            </a:extLst>
          </p:cNvPr>
          <p:cNvSpPr/>
          <p:nvPr/>
        </p:nvSpPr>
        <p:spPr>
          <a:xfrm>
            <a:off x="7152646" y="711247"/>
            <a:ext cx="1555200" cy="359918"/>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67</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22</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p>
        </p:txBody>
      </p:sp>
      <p:sp>
        <p:nvSpPr>
          <p:cNvPr id="38" name="角丸四角形 57">
            <a:extLst>
              <a:ext uri="{FF2B5EF4-FFF2-40B4-BE49-F238E27FC236}">
                <a16:creationId xmlns:a16="http://schemas.microsoft.com/office/drawing/2014/main" id="{E3AE1375-3FB2-4C0D-8D8F-657377E75247}"/>
              </a:ext>
            </a:extLst>
          </p:cNvPr>
          <p:cNvSpPr/>
          <p:nvPr/>
        </p:nvSpPr>
        <p:spPr>
          <a:xfrm>
            <a:off x="7152646" y="1115469"/>
            <a:ext cx="1555200" cy="339304"/>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（府負担なし）</a:t>
            </a:r>
          </a:p>
        </p:txBody>
      </p:sp>
      <p:sp>
        <p:nvSpPr>
          <p:cNvPr id="39" name="正方形/長方形 38">
            <a:extLst>
              <a:ext uri="{FF2B5EF4-FFF2-40B4-BE49-F238E27FC236}">
                <a16:creationId xmlns:a16="http://schemas.microsoft.com/office/drawing/2014/main" id="{25A7B988-A8FA-415D-B419-0E99B0BEAC83}"/>
              </a:ext>
            </a:extLst>
          </p:cNvPr>
          <p:cNvSpPr/>
          <p:nvPr/>
        </p:nvSpPr>
        <p:spPr>
          <a:xfrm>
            <a:off x="229831" y="1113595"/>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２号補正（</a:t>
            </a:r>
            <a:r>
              <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6/9 </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○ひとり親家庭への臨時特別給付金</a:t>
            </a:r>
          </a:p>
        </p:txBody>
      </p:sp>
      <p:sp>
        <p:nvSpPr>
          <p:cNvPr id="40" name="角丸四角形 57">
            <a:extLst>
              <a:ext uri="{FF2B5EF4-FFF2-40B4-BE49-F238E27FC236}">
                <a16:creationId xmlns:a16="http://schemas.microsoft.com/office/drawing/2014/main" id="{E3AE1375-3FB2-4C0D-8D8F-657377E75247}"/>
              </a:ext>
            </a:extLst>
          </p:cNvPr>
          <p:cNvSpPr/>
          <p:nvPr/>
        </p:nvSpPr>
        <p:spPr>
          <a:xfrm>
            <a:off x="7152646" y="1514340"/>
            <a:ext cx="1555200" cy="344437"/>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7</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（府負担なし）</a:t>
            </a:r>
          </a:p>
        </p:txBody>
      </p:sp>
      <p:sp>
        <p:nvSpPr>
          <p:cNvPr id="41" name="正方形/長方形 40">
            <a:extLst>
              <a:ext uri="{FF2B5EF4-FFF2-40B4-BE49-F238E27FC236}">
                <a16:creationId xmlns:a16="http://schemas.microsoft.com/office/drawing/2014/main" id="{25A7B988-A8FA-415D-B419-0E99B0BEAC83}"/>
              </a:ext>
            </a:extLst>
          </p:cNvPr>
          <p:cNvSpPr/>
          <p:nvPr/>
        </p:nvSpPr>
        <p:spPr>
          <a:xfrm>
            <a:off x="245640" y="1516404"/>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３号補正（</a:t>
            </a:r>
            <a:r>
              <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6/9 </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○府立学校における感染症対策</a:t>
            </a:r>
          </a:p>
        </p:txBody>
      </p:sp>
      <p:sp>
        <p:nvSpPr>
          <p:cNvPr id="44" name="正方形/長方形 43">
            <a:extLst>
              <a:ext uri="{FF2B5EF4-FFF2-40B4-BE49-F238E27FC236}">
                <a16:creationId xmlns:a16="http://schemas.microsoft.com/office/drawing/2014/main" id="{25A7B988-A8FA-415D-B419-0E99B0BEAC83}"/>
              </a:ext>
            </a:extLst>
          </p:cNvPr>
          <p:cNvSpPr/>
          <p:nvPr/>
        </p:nvSpPr>
        <p:spPr>
          <a:xfrm>
            <a:off x="245640" y="1939098"/>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５号補正（</a:t>
            </a:r>
            <a:r>
              <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8/24 </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専決）</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○観光産業の早期回復に向けた大阪の魅力発信</a:t>
            </a:r>
          </a:p>
        </p:txBody>
      </p:sp>
      <p:sp>
        <p:nvSpPr>
          <p:cNvPr id="45" name="角丸四角形 57">
            <a:extLst>
              <a:ext uri="{FF2B5EF4-FFF2-40B4-BE49-F238E27FC236}">
                <a16:creationId xmlns:a16="http://schemas.microsoft.com/office/drawing/2014/main" id="{E3AE1375-3FB2-4C0D-8D8F-657377E75247}"/>
              </a:ext>
            </a:extLst>
          </p:cNvPr>
          <p:cNvSpPr/>
          <p:nvPr/>
        </p:nvSpPr>
        <p:spPr>
          <a:xfrm>
            <a:off x="7152646" y="1935784"/>
            <a:ext cx="1555200" cy="344094"/>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（府負担なし）</a:t>
            </a:r>
          </a:p>
        </p:txBody>
      </p:sp>
      <p:sp>
        <p:nvSpPr>
          <p:cNvPr id="46" name="正方形/長方形 45">
            <a:extLst>
              <a:ext uri="{FF2B5EF4-FFF2-40B4-BE49-F238E27FC236}">
                <a16:creationId xmlns:a16="http://schemas.microsoft.com/office/drawing/2014/main" id="{25A7B988-A8FA-415D-B419-0E99B0BEAC83}"/>
              </a:ext>
            </a:extLst>
          </p:cNvPr>
          <p:cNvSpPr/>
          <p:nvPr/>
        </p:nvSpPr>
        <p:spPr>
          <a:xfrm>
            <a:off x="229831" y="2340362"/>
            <a:ext cx="6840000" cy="648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６号補正（</a:t>
            </a:r>
            <a:r>
              <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10/26</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○インフルエンザワクチンの無償化、抗原定性検査キットの確保、休日等の診療・検査体制の整備、</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オンライン診療体制の整備　など</a:t>
            </a:r>
          </a:p>
        </p:txBody>
      </p:sp>
      <p:sp>
        <p:nvSpPr>
          <p:cNvPr id="47" name="角丸四角形 57">
            <a:extLst>
              <a:ext uri="{FF2B5EF4-FFF2-40B4-BE49-F238E27FC236}">
                <a16:creationId xmlns:a16="http://schemas.microsoft.com/office/drawing/2014/main" id="{E3AE1375-3FB2-4C0D-8D8F-657377E75247}"/>
              </a:ext>
            </a:extLst>
          </p:cNvPr>
          <p:cNvSpPr/>
          <p:nvPr/>
        </p:nvSpPr>
        <p:spPr>
          <a:xfrm>
            <a:off x="7152646" y="2340362"/>
            <a:ext cx="1555200" cy="648000"/>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1,203</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255</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p>
        </p:txBody>
      </p:sp>
      <p:sp>
        <p:nvSpPr>
          <p:cNvPr id="48" name="正方形/長方形 47">
            <a:extLst>
              <a:ext uri="{FF2B5EF4-FFF2-40B4-BE49-F238E27FC236}">
                <a16:creationId xmlns:a16="http://schemas.microsoft.com/office/drawing/2014/main" id="{25A7B988-A8FA-415D-B419-0E99B0BEAC83}"/>
              </a:ext>
            </a:extLst>
          </p:cNvPr>
          <p:cNvSpPr/>
          <p:nvPr/>
        </p:nvSpPr>
        <p:spPr>
          <a:xfrm>
            <a:off x="229831" y="3029626"/>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８号補正（</a:t>
            </a:r>
            <a:r>
              <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11/1</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○観光関連事業者への支援</a:t>
            </a:r>
          </a:p>
        </p:txBody>
      </p:sp>
      <p:sp>
        <p:nvSpPr>
          <p:cNvPr id="49" name="角丸四角形 57">
            <a:extLst>
              <a:ext uri="{FF2B5EF4-FFF2-40B4-BE49-F238E27FC236}">
                <a16:creationId xmlns:a16="http://schemas.microsoft.com/office/drawing/2014/main" id="{E3AE1375-3FB2-4C0D-8D8F-657377E75247}"/>
              </a:ext>
            </a:extLst>
          </p:cNvPr>
          <p:cNvSpPr/>
          <p:nvPr/>
        </p:nvSpPr>
        <p:spPr>
          <a:xfrm>
            <a:off x="7152646" y="3029626"/>
            <a:ext cx="1555200" cy="370122"/>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37</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（府負担なし）</a:t>
            </a:r>
          </a:p>
        </p:txBody>
      </p:sp>
      <p:sp>
        <p:nvSpPr>
          <p:cNvPr id="50" name="正方形/長方形 49">
            <a:extLst>
              <a:ext uri="{FF2B5EF4-FFF2-40B4-BE49-F238E27FC236}">
                <a16:creationId xmlns:a16="http://schemas.microsoft.com/office/drawing/2014/main" id="{25A7B988-A8FA-415D-B419-0E99B0BEAC83}"/>
              </a:ext>
            </a:extLst>
          </p:cNvPr>
          <p:cNvSpPr/>
          <p:nvPr/>
        </p:nvSpPr>
        <p:spPr>
          <a:xfrm>
            <a:off x="237064" y="3450110"/>
            <a:ext cx="6840000" cy="3600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750" tIns="0" rIns="0" bIns="0" rtlCol="0" anchor="ctr"/>
          <a:lstStyle/>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９号補正（</a:t>
            </a:r>
            <a:r>
              <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12/20</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議決）</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27862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○施設内療養を行う高齢者施設への支援、観光関連事業者への支援　など</a:t>
            </a:r>
          </a:p>
        </p:txBody>
      </p:sp>
      <p:sp>
        <p:nvSpPr>
          <p:cNvPr id="51" name="角丸四角形 57">
            <a:extLst>
              <a:ext uri="{FF2B5EF4-FFF2-40B4-BE49-F238E27FC236}">
                <a16:creationId xmlns:a16="http://schemas.microsoft.com/office/drawing/2014/main" id="{E3AE1375-3FB2-4C0D-8D8F-657377E75247}"/>
              </a:ext>
            </a:extLst>
          </p:cNvPr>
          <p:cNvSpPr/>
          <p:nvPr/>
        </p:nvSpPr>
        <p:spPr>
          <a:xfrm>
            <a:off x="7152646" y="3450110"/>
            <a:ext cx="1555200" cy="370122"/>
          </a:xfrm>
          <a:prstGeom prst="round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1938" tIns="0" rIns="21938" bIns="0" rtlCol="0" anchor="ctr"/>
          <a:lstStyle/>
          <a:p>
            <a:pPr marL="0" marR="0" lvl="0" indent="0" algn="ctr" defTabSz="278620" rtl="0" eaLnBrk="1" fontAlgn="auto" latinLnBrk="0" hangingPunct="1">
              <a:lnSpc>
                <a:spcPts val="12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292</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endPar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278620" rtl="0" eaLnBrk="1" fontAlgn="auto" latinLnBrk="0" hangingPunct="1">
              <a:lnSpc>
                <a:spcPts val="12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（府負担</a:t>
            </a:r>
            <a:r>
              <a:rPr kumimoji="0"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45</a:t>
            </a:r>
            <a:r>
              <a:rPr kumimoji="0"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億円）</a:t>
            </a:r>
          </a:p>
        </p:txBody>
      </p:sp>
      <p:sp>
        <p:nvSpPr>
          <p:cNvPr id="20" name="テキスト ボックス 19"/>
          <p:cNvSpPr txBox="1"/>
          <p:nvPr/>
        </p:nvSpPr>
        <p:spPr>
          <a:xfrm>
            <a:off x="113761" y="409758"/>
            <a:ext cx="3065172" cy="276999"/>
          </a:xfrm>
          <a:prstGeom prst="rect">
            <a:avLst/>
          </a:prstGeom>
          <a:noFill/>
        </p:spPr>
        <p:txBody>
          <a:bodyPr wrap="square" rtlCol="0">
            <a:spAutoFit/>
          </a:bodyPr>
          <a:lstStyle/>
          <a:p>
            <a:r>
              <a:rPr kumimoji="1" lang="en-US" altLang="ja-JP" sz="1200" dirty="0"/>
              <a:t>【</a:t>
            </a:r>
            <a:r>
              <a:rPr lang="ja-JP" altLang="en-US" sz="1200" dirty="0"/>
              <a:t>令和</a:t>
            </a:r>
            <a:r>
              <a:rPr lang="ja-JP" altLang="en-US" sz="1200" dirty="0">
                <a:latin typeface="+mj-ea"/>
              </a:rPr>
              <a:t>４（</a:t>
            </a:r>
            <a:r>
              <a:rPr lang="en-US" altLang="ja-JP" sz="1200" dirty="0">
                <a:latin typeface="+mj-ea"/>
              </a:rPr>
              <a:t>2022</a:t>
            </a:r>
            <a:r>
              <a:rPr lang="ja-JP" altLang="en-US" sz="1200" dirty="0">
                <a:latin typeface="+mj-ea"/>
              </a:rPr>
              <a:t>）</a:t>
            </a:r>
            <a:r>
              <a:rPr lang="ja-JP" altLang="en-US" sz="1200" dirty="0"/>
              <a:t>年度補正予算</a:t>
            </a:r>
            <a:r>
              <a:rPr kumimoji="1" lang="en-US" altLang="ja-JP" sz="1200" dirty="0"/>
              <a:t>】</a:t>
            </a:r>
            <a:endParaRPr kumimoji="1" lang="ja-JP" altLang="en-US" sz="1200" dirty="0"/>
          </a:p>
        </p:txBody>
      </p:sp>
      <p:sp>
        <p:nvSpPr>
          <p:cNvPr id="21" name="テキスト ボックス 20"/>
          <p:cNvSpPr txBox="1"/>
          <p:nvPr/>
        </p:nvSpPr>
        <p:spPr>
          <a:xfrm>
            <a:off x="7544467" y="399107"/>
            <a:ext cx="1245854"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２月補正予算除く</a:t>
            </a:r>
          </a:p>
        </p:txBody>
      </p:sp>
      <p:sp>
        <p:nvSpPr>
          <p:cNvPr id="24" name="角丸四角形 23"/>
          <p:cNvSpPr/>
          <p:nvPr/>
        </p:nvSpPr>
        <p:spPr>
          <a:xfrm>
            <a:off x="-4" y="0"/>
            <a:ext cx="3794081" cy="27699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令和</a:t>
            </a:r>
            <a:r>
              <a:rPr lang="ja-JP" altLang="en-US" sz="1400" b="1" dirty="0">
                <a:solidFill>
                  <a:schemeClr val="bg1"/>
                </a:solidFill>
                <a:latin typeface="ＭＳ Ｐゴシック" panose="020B0600070205080204" pitchFamily="50" charset="-128"/>
                <a:ea typeface="ＭＳ Ｐゴシック" panose="020B0600070205080204" pitchFamily="50" charset="-128"/>
              </a:rPr>
              <a:t>４</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a:t>
            </a:r>
            <a:r>
              <a:rPr lang="en-US" altLang="ja-JP" sz="1400" b="1" dirty="0">
                <a:solidFill>
                  <a:schemeClr val="bg1"/>
                </a:solidFill>
                <a:latin typeface="ＭＳ Ｐゴシック" panose="020B0600070205080204" pitchFamily="50" charset="-128"/>
                <a:ea typeface="ＭＳ Ｐゴシック" panose="020B0600070205080204" pitchFamily="50" charset="-128"/>
              </a:rPr>
              <a:t>2022</a:t>
            </a:r>
            <a:r>
              <a:rPr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年度予算の主な取組</a:t>
            </a:r>
            <a:r>
              <a:rPr lang="ja-JP" altLang="en-US" sz="1400" b="1" dirty="0">
                <a:solidFill>
                  <a:schemeClr val="bg1"/>
                </a:solidFill>
                <a:latin typeface="ＭＳ Ｐゴシック" panose="020B0600070205080204" pitchFamily="50" charset="-128"/>
                <a:ea typeface="ＭＳ Ｐゴシック" panose="020B0600070205080204" pitchFamily="50" charset="-128"/>
              </a:rPr>
              <a:t>（府）</a:t>
            </a:r>
            <a:endPar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endParaRPr>
          </a:p>
        </p:txBody>
      </p:sp>
      <p:sp>
        <p:nvSpPr>
          <p:cNvPr id="1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110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434778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 y="0"/>
            <a:ext cx="4320000" cy="31946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令和２（</a:t>
            </a:r>
            <a:r>
              <a:rPr kumimoji="1" lang="en-US" altLang="ja-JP"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）年度決算の主な取組（市）</a:t>
            </a:r>
          </a:p>
        </p:txBody>
      </p:sp>
      <p:sp>
        <p:nvSpPr>
          <p:cNvPr id="4" name="正方形/長方形 3"/>
          <p:cNvSpPr/>
          <p:nvPr/>
        </p:nvSpPr>
        <p:spPr>
          <a:xfrm>
            <a:off x="1758049" y="487545"/>
            <a:ext cx="569180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新型コロナウイルス感染症対策関連経費（決算）</a:t>
            </a: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2046" y="1102825"/>
            <a:ext cx="7279907" cy="5210719"/>
          </a:xfrm>
          <a:prstGeom prst="rect">
            <a:avLst/>
          </a:prstGeom>
        </p:spPr>
      </p:pic>
      <p:sp>
        <p:nvSpPr>
          <p:cNvPr id="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111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935062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 y="0"/>
            <a:ext cx="4320000" cy="31946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令和３（</a:t>
            </a:r>
            <a:r>
              <a:rPr kumimoji="1" lang="en-US" altLang="ja-JP"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）年度決算の主な取組（市）</a:t>
            </a:r>
          </a:p>
        </p:txBody>
      </p:sp>
      <p:sp>
        <p:nvSpPr>
          <p:cNvPr id="4" name="正方形/長方形 3"/>
          <p:cNvSpPr/>
          <p:nvPr/>
        </p:nvSpPr>
        <p:spPr>
          <a:xfrm>
            <a:off x="1709108" y="402341"/>
            <a:ext cx="576469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新型コロナウイルス感染症対策関連経費（決算）</a:t>
            </a:r>
          </a:p>
        </p:txBody>
      </p:sp>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777" y="956533"/>
            <a:ext cx="7216446" cy="5583563"/>
          </a:xfrm>
          <a:prstGeom prst="rect">
            <a:avLst/>
          </a:prstGeom>
        </p:spPr>
      </p:pic>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112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739964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 y="0"/>
            <a:ext cx="4320000" cy="31946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令和４（</a:t>
            </a:r>
            <a:r>
              <a:rPr kumimoji="1" lang="en-US" altLang="ja-JP"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400" b="1"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）年度予算の主な取組（市）</a:t>
            </a:r>
          </a:p>
        </p:txBody>
      </p:sp>
      <p:sp>
        <p:nvSpPr>
          <p:cNvPr id="5" name="正方形/長方形 4"/>
          <p:cNvSpPr/>
          <p:nvPr/>
        </p:nvSpPr>
        <p:spPr>
          <a:xfrm>
            <a:off x="0" y="433144"/>
            <a:ext cx="9144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新型コロナウイルス感染症対策関連経費（当初予算＋補正予算）</a:t>
            </a:r>
          </a:p>
        </p:txBody>
      </p:sp>
      <p:pic>
        <p:nvPicPr>
          <p:cNvPr id="4" name="図 3"/>
          <p:cNvPicPr>
            <a:picLocks noChangeAspect="1"/>
          </p:cNvPicPr>
          <p:nvPr/>
        </p:nvPicPr>
        <p:blipFill>
          <a:blip r:embed="rId2"/>
          <a:stretch>
            <a:fillRect/>
          </a:stretch>
        </p:blipFill>
        <p:spPr>
          <a:xfrm>
            <a:off x="678201" y="946931"/>
            <a:ext cx="7787597" cy="5747250"/>
          </a:xfrm>
          <a:prstGeom prst="rect">
            <a:avLst/>
          </a:prstGeom>
        </p:spPr>
      </p:pic>
      <p:sp>
        <p:nvSpPr>
          <p:cNvPr id="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113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5815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189579" y="3247813"/>
            <a:ext cx="3807924" cy="374571"/>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Meiryo UI" panose="020B0604030504040204" pitchFamily="50" charset="-128"/>
                <a:ea typeface="Meiryo UI" panose="020B0604030504040204" pitchFamily="50" charset="-128"/>
              </a:rPr>
              <a:t>保健所体制の整備</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59449" y="174552"/>
            <a:ext cx="81612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Meiryo UI" panose="020B0604030504040204" pitchFamily="50" charset="-128"/>
                <a:ea typeface="Meiryo UI" panose="020B0604030504040204" pitchFamily="50" charset="-128"/>
              </a:rPr>
              <a:t>２　これまでの取組　</a:t>
            </a:r>
            <a:r>
              <a:rPr lang="ja-JP" altLang="en-US" sz="2000" dirty="0" err="1">
                <a:latin typeface="Meiryo UI" panose="020B0604030504040204" pitchFamily="50" charset="-128"/>
                <a:ea typeface="Meiryo UI" panose="020B0604030504040204" pitchFamily="50" charset="-128"/>
              </a:rPr>
              <a:t>ー</a:t>
            </a:r>
            <a:r>
              <a:rPr lang="ja-JP" altLang="en-US" sz="2000" dirty="0">
                <a:latin typeface="Meiryo UI" panose="020B0604030504040204" pitchFamily="50" charset="-128"/>
                <a:ea typeface="Meiryo UI" panose="020B0604030504040204" pitchFamily="50" charset="-128"/>
              </a:rPr>
              <a:t>（２）保健・医療療養体制の整備、高齢者施設対策</a:t>
            </a:r>
            <a:endPar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cxnSp>
        <p:nvCxnSpPr>
          <p:cNvPr id="24" name="直線コネクタ 23"/>
          <p:cNvCxnSpPr/>
          <p:nvPr/>
        </p:nvCxnSpPr>
        <p:spPr>
          <a:xfrm>
            <a:off x="204093" y="6573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247634" y="3630484"/>
            <a:ext cx="8939906" cy="823302"/>
          </a:xfrm>
          <a:prstGeom prst="rect">
            <a:avLst/>
          </a:prstGeom>
        </p:spPr>
        <p:txBody>
          <a:bodyPr wrap="square">
            <a:spAutoFit/>
          </a:bodyPr>
          <a:lstStyle/>
          <a:p>
            <a:pPr marR="0" lvl="0" algn="l" defTabSz="914400" rtl="0" eaLnBrk="1" fontAlgn="auto" latinLnBrk="0" hangingPunct="1">
              <a:lnSpc>
                <a:spcPts val="1900"/>
              </a:lnSpc>
              <a:spcBef>
                <a:spcPts val="0"/>
              </a:spcBef>
              <a:buClrTx/>
              <a:buSzTx/>
              <a:tabLst/>
              <a:defRPr/>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患者情報一元化</a:t>
            </a:r>
            <a:r>
              <a:rPr lang="en-US" altLang="ja-JP" sz="1400" b="1" dirty="0">
                <a:solidFill>
                  <a:prstClr val="black"/>
                </a:solidFill>
                <a:latin typeface="Meiryo UI" panose="020B0604030504040204" pitchFamily="50" charset="-128"/>
                <a:ea typeface="Meiryo UI" panose="020B0604030504040204" pitchFamily="50" charset="-128"/>
              </a:rPr>
              <a:t>】</a:t>
            </a:r>
          </a:p>
          <a:p>
            <a:pPr marR="0" lvl="0" algn="l" defTabSz="914400" rtl="0" eaLnBrk="1" fontAlgn="auto" latinLnBrk="0" hangingPunct="1">
              <a:lnSpc>
                <a:spcPts val="1900"/>
              </a:lnSpc>
              <a:spcBef>
                <a:spcPts val="0"/>
              </a:spcBef>
              <a:buClrTx/>
              <a:buSzTx/>
              <a:tabLst/>
              <a:defRPr/>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rPr>
              <a:t>患者情報を府に一元化</a:t>
            </a:r>
            <a:r>
              <a:rPr lang="ja-JP" altLang="en-US" sz="1400" dirty="0">
                <a:solidFill>
                  <a:prstClr val="black"/>
                </a:solidFill>
                <a:latin typeface="Meiryo UI" panose="020B0604030504040204" pitchFamily="50" charset="-128"/>
                <a:ea typeface="Meiryo UI" panose="020B0604030504040204" pitchFamily="50" charset="-128"/>
              </a:rPr>
              <a:t>し、府が司令塔となり、府内全体の感染動向の把握や、病床確保・入院調整、検査体制整備等の広域的な対応を推進。</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36" name="角丸四角形 35"/>
          <p:cNvSpPr/>
          <p:nvPr/>
        </p:nvSpPr>
        <p:spPr>
          <a:xfrm>
            <a:off x="204093" y="5273962"/>
            <a:ext cx="3807924" cy="374571"/>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noProof="0" dirty="0">
                <a:solidFill>
                  <a:schemeClr val="tx1"/>
                </a:solidFill>
                <a:latin typeface="Meiryo UI" panose="020B0604030504040204" pitchFamily="50" charset="-128"/>
                <a:ea typeface="Meiryo UI" panose="020B0604030504040204" pitchFamily="50" charset="-128"/>
              </a:rPr>
              <a:t>高齢者施設対策</a:t>
            </a:r>
            <a:endPar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21" name="正方形/長方形 20"/>
          <p:cNvSpPr/>
          <p:nvPr/>
        </p:nvSpPr>
        <p:spPr>
          <a:xfrm>
            <a:off x="247633" y="5904289"/>
            <a:ext cx="9183210" cy="823302"/>
          </a:xfrm>
          <a:prstGeom prst="rect">
            <a:avLst/>
          </a:prstGeom>
        </p:spPr>
        <p:txBody>
          <a:bodyPr wrap="square">
            <a:spAutoFit/>
          </a:bodyPr>
          <a:lstStyle/>
          <a:p>
            <a:pPr marR="0" lvl="0" algn="l" defTabSz="914400" rtl="0" eaLnBrk="1" fontAlgn="auto" latinLnBrk="0" hangingPunct="1">
              <a:lnSpc>
                <a:spcPts val="1900"/>
              </a:lnSpc>
              <a:spcBef>
                <a:spcPts val="0"/>
              </a:spcBef>
              <a:buClrTx/>
              <a:buSzTx/>
              <a:tabLst/>
              <a:defRPr/>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感染拡大防止</a:t>
            </a:r>
            <a:r>
              <a:rPr lang="en-US" altLang="ja-JP"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OCRT</a:t>
            </a:r>
            <a:r>
              <a:rPr lang="ja-JP" altLang="en-US" sz="1400" dirty="0">
                <a:latin typeface="Meiryo UI" panose="020B0604030504040204" pitchFamily="50" charset="-128"/>
                <a:ea typeface="Meiryo UI" panose="020B0604030504040204" pitchFamily="50" charset="-128"/>
              </a:rPr>
              <a:t>（高齢者施設等クラスター対応強化チーム）による助言、</a:t>
            </a:r>
            <a:r>
              <a:rPr lang="ja-JP" altLang="en-US" sz="1400" b="1" dirty="0">
                <a:latin typeface="Meiryo UI" panose="020B0604030504040204" pitchFamily="50" charset="-128"/>
                <a:ea typeface="Meiryo UI" panose="020B0604030504040204" pitchFamily="50" charset="-128"/>
              </a:rPr>
              <a:t>感染発生時対応訓練</a:t>
            </a:r>
            <a:r>
              <a:rPr lang="ja-JP" altLang="en-US" sz="1400" dirty="0">
                <a:latin typeface="Meiryo UI" panose="020B0604030504040204" pitchFamily="50" charset="-128"/>
                <a:ea typeface="Meiryo UI" panose="020B0604030504040204" pitchFamily="50" charset="-128"/>
              </a:rPr>
              <a:t>の促進。</a:t>
            </a:r>
            <a:endParaRPr lang="en-US" altLang="ja-JP" sz="1400" dirty="0">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検査体制</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a:t>
            </a:r>
            <a:r>
              <a:rPr lang="ja-JP" altLang="en-US" sz="1400" spc="-100" dirty="0">
                <a:latin typeface="Meiryo UI" panose="020B0604030504040204" pitchFamily="50" charset="-128"/>
                <a:ea typeface="Meiryo UI" panose="020B0604030504040204" pitchFamily="50" charset="-128"/>
              </a:rPr>
              <a:t>陽性者発生時の</a:t>
            </a:r>
            <a:r>
              <a:rPr lang="ja-JP" altLang="en-US" sz="1400" b="1" spc="-100" dirty="0">
                <a:latin typeface="Meiryo UI" panose="020B0604030504040204" pitchFamily="50" charset="-128"/>
                <a:ea typeface="Meiryo UI" panose="020B0604030504040204" pitchFamily="50" charset="-128"/>
              </a:rPr>
              <a:t>全数検査</a:t>
            </a:r>
            <a:r>
              <a:rPr lang="ja-JP" altLang="en-US" sz="1400" spc="-100" dirty="0">
                <a:latin typeface="Meiryo UI" panose="020B0604030504040204" pitchFamily="50" charset="-128"/>
                <a:ea typeface="Meiryo UI" panose="020B0604030504040204" pitchFamily="50" charset="-128"/>
              </a:rPr>
              <a:t>や</a:t>
            </a:r>
            <a:r>
              <a:rPr lang="ja-JP" altLang="en-US" sz="1400" b="1" spc="-100" dirty="0">
                <a:latin typeface="Meiryo UI" panose="020B0604030504040204" pitchFamily="50" charset="-128"/>
                <a:ea typeface="Meiryo UI" panose="020B0604030504040204" pitchFamily="50" charset="-128"/>
              </a:rPr>
              <a:t>従業者の頻回検査</a:t>
            </a:r>
            <a:r>
              <a:rPr lang="ja-JP" altLang="en-US" sz="1400" spc="-100" dirty="0">
                <a:latin typeface="Meiryo UI" panose="020B0604030504040204" pitchFamily="50" charset="-128"/>
                <a:ea typeface="Meiryo UI" panose="020B0604030504040204" pitchFamily="50" charset="-128"/>
              </a:rPr>
              <a:t>の実施、</a:t>
            </a:r>
            <a:r>
              <a:rPr lang="ja-JP" altLang="en-US" sz="1400" b="1" spc="-100" dirty="0">
                <a:latin typeface="Meiryo UI" panose="020B0604030504040204" pitchFamily="50" charset="-128"/>
                <a:ea typeface="Meiryo UI" panose="020B0604030504040204" pitchFamily="50" charset="-128"/>
              </a:rPr>
              <a:t>高齢者施設等「スマホ検査センター」　</a:t>
            </a:r>
            <a:r>
              <a:rPr lang="ja-JP" altLang="en-US" sz="1400" b="1" dirty="0">
                <a:latin typeface="Meiryo UI" panose="020B0604030504040204" pitchFamily="50" charset="-128"/>
                <a:ea typeface="Meiryo UI" panose="020B0604030504040204" pitchFamily="50" charset="-128"/>
              </a:rPr>
              <a:t>　　　　　　　　</a:t>
            </a:r>
            <a:r>
              <a:rPr lang="ja-JP" altLang="en-US" sz="1400" spc="-100" dirty="0">
                <a:latin typeface="Meiryo UI" panose="020B0604030504040204" pitchFamily="50" charset="-128"/>
                <a:ea typeface="Meiryo UI" panose="020B0604030504040204" pitchFamily="50" charset="-128"/>
              </a:rPr>
              <a:t>の設置。</a:t>
            </a:r>
            <a:endParaRPr lang="en-US" altLang="ja-JP" sz="1400" spc="-100" dirty="0">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医療・療養体制</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協力医療機関との連携強化</a:t>
            </a:r>
            <a:r>
              <a:rPr lang="ja-JP" altLang="en-US"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往診体制による早期治療</a:t>
            </a:r>
            <a:r>
              <a:rPr lang="ja-JP" altLang="en-US"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施設内療養支援。</a:t>
            </a:r>
            <a:endParaRPr lang="en-US" altLang="ja-JP" sz="1400" dirty="0">
              <a:latin typeface="Meiryo UI" panose="020B0604030504040204" pitchFamily="50" charset="-128"/>
              <a:ea typeface="Meiryo UI" panose="020B0604030504040204" pitchFamily="50" charset="-128"/>
            </a:endParaRPr>
          </a:p>
        </p:txBody>
      </p:sp>
      <p:sp>
        <p:nvSpPr>
          <p:cNvPr id="31" name="角丸四角形 30"/>
          <p:cNvSpPr/>
          <p:nvPr/>
        </p:nvSpPr>
        <p:spPr>
          <a:xfrm>
            <a:off x="204093" y="768181"/>
            <a:ext cx="3807924" cy="374571"/>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defRPr/>
            </a:pPr>
            <a:r>
              <a:rPr lang="ja-JP" altLang="en-US" sz="1600" b="1" dirty="0">
                <a:solidFill>
                  <a:prstClr val="black"/>
                </a:solidFill>
                <a:latin typeface="Meiryo UI" panose="020B0604030504040204" pitchFamily="50" charset="-128"/>
                <a:ea typeface="Meiryo UI" panose="020B0604030504040204" pitchFamily="50" charset="-128"/>
              </a:rPr>
              <a:t>医療療養体制の整備</a:t>
            </a:r>
          </a:p>
        </p:txBody>
      </p:sp>
      <p:sp>
        <p:nvSpPr>
          <p:cNvPr id="32" name="正方形/長方形 31"/>
          <p:cNvSpPr/>
          <p:nvPr/>
        </p:nvSpPr>
        <p:spPr>
          <a:xfrm>
            <a:off x="247633" y="2652284"/>
            <a:ext cx="7720710" cy="579646"/>
          </a:xfrm>
          <a:prstGeom prst="rect">
            <a:avLst/>
          </a:prstGeom>
        </p:spPr>
        <p:txBody>
          <a:bodyPr wrap="square">
            <a:spAutoFit/>
          </a:bodyPr>
          <a:lstStyle/>
          <a:p>
            <a:pPr marR="0" lvl="0" algn="l" defTabSz="914400" rtl="0" eaLnBrk="1" fontAlgn="auto" latinLnBrk="0" hangingPunct="1">
              <a:lnSpc>
                <a:spcPts val="1900"/>
              </a:lnSpc>
              <a:spcBef>
                <a:spcPts val="0"/>
              </a:spcBef>
              <a:buClrTx/>
              <a:buSzTx/>
              <a:tabLst/>
              <a:defRPr/>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自宅療養</a:t>
            </a: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rPr>
              <a:t>配食サービス</a:t>
            </a:r>
            <a:r>
              <a:rPr lang="ja-JP" altLang="en-US" sz="1400" dirty="0">
                <a:solidFill>
                  <a:prstClr val="black"/>
                </a:solidFill>
                <a:latin typeface="Meiryo UI" panose="020B0604030504040204" pitchFamily="50" charset="-128"/>
                <a:ea typeface="Meiryo UI" panose="020B0604030504040204" pitchFamily="50" charset="-128"/>
              </a:rPr>
              <a:t>や</a:t>
            </a:r>
            <a:r>
              <a:rPr lang="ja-JP" altLang="en-US" sz="1400" b="1" dirty="0">
                <a:solidFill>
                  <a:prstClr val="black"/>
                </a:solidFill>
                <a:latin typeface="Meiryo UI" panose="020B0604030504040204" pitchFamily="50" charset="-128"/>
                <a:ea typeface="Meiryo UI" panose="020B0604030504040204" pitchFamily="50" charset="-128"/>
              </a:rPr>
              <a:t>パルスオキシメーターの貸与</a:t>
            </a:r>
            <a:r>
              <a:rPr lang="ja-JP" altLang="en-US" sz="1400" dirty="0">
                <a:solidFill>
                  <a:prstClr val="black"/>
                </a:solidFill>
                <a:latin typeface="Meiryo UI" panose="020B0604030504040204" pitchFamily="50" charset="-128"/>
                <a:ea typeface="Meiryo UI" panose="020B0604030504040204" pitchFamily="50" charset="-128"/>
              </a:rPr>
              <a:t>を実施するとともに、</a:t>
            </a:r>
            <a:r>
              <a:rPr lang="ja-JP" altLang="en-US" sz="1400" b="1" dirty="0">
                <a:solidFill>
                  <a:prstClr val="black"/>
                </a:solidFill>
                <a:latin typeface="Meiryo UI" panose="020B0604030504040204" pitchFamily="50" charset="-128"/>
                <a:ea typeface="Meiryo UI" panose="020B0604030504040204" pitchFamily="50" charset="-128"/>
              </a:rPr>
              <a:t>オンライン診療や往診体制</a:t>
            </a:r>
            <a:r>
              <a:rPr lang="ja-JP" altLang="en-US" sz="1400" dirty="0">
                <a:solidFill>
                  <a:prstClr val="black"/>
                </a:solidFill>
                <a:latin typeface="Meiryo UI" panose="020B0604030504040204" pitchFamily="50" charset="-128"/>
                <a:ea typeface="Meiryo UI" panose="020B0604030504040204" pitchFamily="50" charset="-128"/>
              </a:rPr>
              <a:t>を整備。</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204093" y="1156125"/>
            <a:ext cx="8603088" cy="579646"/>
          </a:xfrm>
          <a:prstGeom prst="rect">
            <a:avLst/>
          </a:prstGeom>
        </p:spPr>
        <p:txBody>
          <a:bodyPr wrap="square">
            <a:spAutoFit/>
          </a:bodyPr>
          <a:lstStyle/>
          <a:p>
            <a:pPr marR="0" lvl="0" algn="l" defTabSz="914400" rtl="0" eaLnBrk="1" fontAlgn="auto" latinLnBrk="0" hangingPunct="1">
              <a:lnSpc>
                <a:spcPts val="1900"/>
              </a:lnSpc>
              <a:spcBef>
                <a:spcPts val="0"/>
              </a:spcBef>
              <a:buClrTx/>
              <a:buSzTx/>
              <a:tabLst/>
              <a:defRPr/>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入院調整</a:t>
            </a: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rPr>
              <a:t>大阪府入院フォローアップセンター</a:t>
            </a:r>
            <a:r>
              <a:rPr lang="ja-JP" altLang="en-US" sz="1400" dirty="0">
                <a:solidFill>
                  <a:prstClr val="black"/>
                </a:solidFill>
                <a:latin typeface="Meiryo UI" panose="020B0604030504040204" pitchFamily="50" charset="-128"/>
                <a:ea typeface="Meiryo UI" panose="020B0604030504040204" pitchFamily="50" charset="-128"/>
              </a:rPr>
              <a:t>による広域的な入院調整を実施。</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221300" y="1662573"/>
            <a:ext cx="5326879" cy="1066959"/>
          </a:xfrm>
          <a:prstGeom prst="rect">
            <a:avLst/>
          </a:prstGeom>
        </p:spPr>
        <p:txBody>
          <a:bodyPr wrap="square">
            <a:spAutoFit/>
          </a:bodyPr>
          <a:lstStyle/>
          <a:p>
            <a:pPr marR="0" lvl="0" algn="l" defTabSz="914400" rtl="0" eaLnBrk="1" fontAlgn="auto" latinLnBrk="0" hangingPunct="1">
              <a:lnSpc>
                <a:spcPts val="1900"/>
              </a:lnSpc>
              <a:spcBef>
                <a:spcPts val="0"/>
              </a:spcBef>
              <a:buClrTx/>
              <a:buSzTx/>
              <a:tabLst/>
              <a:defRPr/>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宿泊療養</a:t>
            </a:r>
            <a:r>
              <a:rPr lang="en-US" altLang="ja-JP"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ja-JP" altLang="en-US" sz="1400" dirty="0">
                <a:latin typeface="Meiryo UI" panose="020B0604030504040204" pitchFamily="50" charset="-128"/>
                <a:ea typeface="Meiryo UI" panose="020B0604030504040204" pitchFamily="50" charset="-128"/>
              </a:rPr>
              <a:t>　感染規模に応じて宿泊療養施設を確保。また、診療型宿泊療養施設</a:t>
            </a:r>
            <a:endParaRPr lang="en-US" altLang="ja-JP" sz="1400" dirty="0">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ja-JP" altLang="en-US" sz="1400" dirty="0">
                <a:latin typeface="Meiryo UI" panose="020B0604030504040204" pitchFamily="50" charset="-128"/>
                <a:ea typeface="Meiryo UI" panose="020B0604030504040204" pitchFamily="50" charset="-128"/>
              </a:rPr>
              <a:t>  や高齢者に特化した「臨時の医療施設・スマイル」、「大阪コロナ高齢者</a:t>
            </a:r>
            <a:endParaRPr lang="en-US" altLang="ja-JP" sz="1400" dirty="0">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ja-JP" altLang="en-US" sz="1400" dirty="0">
                <a:latin typeface="Meiryo UI" panose="020B0604030504040204" pitchFamily="50" charset="-128"/>
                <a:ea typeface="Meiryo UI" panose="020B0604030504040204" pitchFamily="50" charset="-128"/>
              </a:rPr>
              <a:t>  医療介護臨時センター・</a:t>
            </a:r>
            <a:r>
              <a:rPr lang="ja-JP" altLang="en-US" sz="1400" dirty="0" err="1">
                <a:latin typeface="Meiryo UI" panose="020B0604030504040204" pitchFamily="50" charset="-128"/>
                <a:ea typeface="Meiryo UI" panose="020B0604030504040204" pitchFamily="50" charset="-128"/>
              </a:rPr>
              <a:t>ほ</a:t>
            </a:r>
            <a:r>
              <a:rPr lang="ja-JP" altLang="en-US" sz="1400" dirty="0">
                <a:latin typeface="Meiryo UI" panose="020B0604030504040204" pitchFamily="50" charset="-128"/>
                <a:ea typeface="Meiryo UI" panose="020B0604030504040204" pitchFamily="50" charset="-128"/>
              </a:rPr>
              <a:t>うせんか」を設置。</a:t>
            </a:r>
            <a:endParaRPr lang="en-US" altLang="ja-JP" sz="1400" dirty="0">
              <a:latin typeface="Meiryo UI" panose="020B0604030504040204" pitchFamily="50" charset="-128"/>
              <a:ea typeface="Meiryo UI" panose="020B0604030504040204" pitchFamily="50" charset="-128"/>
            </a:endParaRPr>
          </a:p>
        </p:txBody>
      </p:sp>
      <p:sp>
        <p:nvSpPr>
          <p:cNvPr id="40" name="正方形/長方形 39"/>
          <p:cNvSpPr/>
          <p:nvPr/>
        </p:nvSpPr>
        <p:spPr>
          <a:xfrm>
            <a:off x="247633" y="4407610"/>
            <a:ext cx="8939908" cy="823302"/>
          </a:xfrm>
          <a:prstGeom prst="rect">
            <a:avLst/>
          </a:prstGeom>
        </p:spPr>
        <p:txBody>
          <a:bodyPr wrap="square">
            <a:spAutoFit/>
          </a:bodyPr>
          <a:lstStyle/>
          <a:p>
            <a:pPr marR="0" lvl="0" algn="l" defTabSz="914400" rtl="0" eaLnBrk="1" fontAlgn="auto" latinLnBrk="0" hangingPunct="1">
              <a:lnSpc>
                <a:spcPts val="1900"/>
              </a:lnSpc>
              <a:spcBef>
                <a:spcPts val="0"/>
              </a:spcBef>
              <a:buClrTx/>
              <a:buSzTx/>
              <a:tabLst/>
              <a:defRPr/>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体制強化</a:t>
            </a:r>
            <a:r>
              <a:rPr lang="en-US" altLang="ja-JP" sz="1400" b="1" dirty="0">
                <a:latin typeface="Meiryo UI" panose="020B0604030504040204" pitchFamily="50" charset="-128"/>
                <a:ea typeface="Meiryo UI" panose="020B0604030504040204" pitchFamily="50" charset="-128"/>
              </a:rPr>
              <a:t>】</a:t>
            </a:r>
          </a:p>
          <a:p>
            <a:pPr marR="0" lvl="0" algn="l" defTabSz="914400" rtl="0" eaLnBrk="1" fontAlgn="auto" latinLnBrk="0" hangingPunct="1">
              <a:lnSpc>
                <a:spcPts val="1900"/>
              </a:lnSpc>
              <a:spcBef>
                <a:spcPts val="0"/>
              </a:spcBef>
              <a:buClrTx/>
              <a:buSzTx/>
              <a:tabLst/>
              <a:defRPr/>
            </a:pPr>
            <a:r>
              <a:rPr lang="ja-JP" altLang="en-US" sz="1400" dirty="0">
                <a:latin typeface="Meiryo UI" panose="020B0604030504040204" pitchFamily="50" charset="-128"/>
                <a:ea typeface="Meiryo UI" panose="020B0604030504040204" pitchFamily="50" charset="-128"/>
              </a:rPr>
              <a:t>　保健所業務逼迫に伴い、</a:t>
            </a:r>
            <a:r>
              <a:rPr lang="ja-JP" altLang="en-US" sz="1400" b="1" dirty="0">
                <a:latin typeface="Meiryo UI" panose="020B0604030504040204" pitchFamily="50" charset="-128"/>
                <a:ea typeface="Meiryo UI" panose="020B0604030504040204" pitchFamily="50" charset="-128"/>
              </a:rPr>
              <a:t>全庁からの応援職員や外部人材等</a:t>
            </a:r>
            <a:r>
              <a:rPr lang="ja-JP" altLang="en-US" sz="1400" dirty="0">
                <a:latin typeface="Meiryo UI" panose="020B0604030504040204" pitchFamily="50" charset="-128"/>
                <a:ea typeface="Meiryo UI" panose="020B0604030504040204" pitchFamily="50" charset="-128"/>
              </a:rPr>
              <a:t>による保健所業務の支援体制を整備するとともに、</a:t>
            </a:r>
            <a:endParaRPr lang="en-US" altLang="ja-JP" sz="1400" dirty="0">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ja-JP" altLang="en-US" sz="1400" dirty="0">
                <a:latin typeface="Meiryo UI" panose="020B0604030504040204" pitchFamily="50" charset="-128"/>
                <a:ea typeface="Meiryo UI" panose="020B0604030504040204" pitchFamily="50" charset="-128"/>
              </a:rPr>
              <a:t>　段階的な</a:t>
            </a:r>
            <a:r>
              <a:rPr lang="ja-JP" altLang="en-US" sz="1400" b="1" dirty="0">
                <a:latin typeface="Meiryo UI" panose="020B0604030504040204" pitchFamily="50" charset="-128"/>
                <a:ea typeface="Meiryo UI" panose="020B0604030504040204" pitchFamily="50" charset="-128"/>
              </a:rPr>
              <a:t>保健所業務の一元化・重点化</a:t>
            </a:r>
            <a:r>
              <a:rPr lang="ja-JP" altLang="en-US" sz="1400" dirty="0">
                <a:latin typeface="Meiryo UI" panose="020B0604030504040204" pitchFamily="50" charset="-128"/>
                <a:ea typeface="Meiryo UI" panose="020B0604030504040204" pitchFamily="50" charset="-128"/>
              </a:rPr>
              <a:t>（ファーストタッチの対象者の重点化など）を実施。</a:t>
            </a:r>
            <a:endParaRPr lang="en-US" altLang="ja-JP" sz="1400" dirty="0">
              <a:latin typeface="Meiryo UI" panose="020B0604030504040204" pitchFamily="50" charset="-128"/>
              <a:ea typeface="Meiryo UI" panose="020B0604030504040204" pitchFamily="50" charset="-128"/>
            </a:endParaRPr>
          </a:p>
        </p:txBody>
      </p:sp>
      <p:sp>
        <p:nvSpPr>
          <p:cNvPr id="18" name="正方形/長方形 17"/>
          <p:cNvSpPr/>
          <p:nvPr/>
        </p:nvSpPr>
        <p:spPr>
          <a:xfrm>
            <a:off x="221300" y="5621639"/>
            <a:ext cx="8939908" cy="335989"/>
          </a:xfrm>
          <a:prstGeom prst="rect">
            <a:avLst/>
          </a:prstGeom>
        </p:spPr>
        <p:txBody>
          <a:bodyPr wrap="square">
            <a:spAutoFit/>
          </a:bodyPr>
          <a:lstStyle/>
          <a:p>
            <a:pPr marR="0" lvl="0" algn="l" defTabSz="914400" rtl="0" eaLnBrk="1" fontAlgn="auto" latinLnBrk="0" hangingPunct="1">
              <a:lnSpc>
                <a:spcPts val="1900"/>
              </a:lnSpc>
              <a:spcBef>
                <a:spcPts val="0"/>
              </a:spcBef>
              <a:buClrTx/>
              <a:buSzTx/>
              <a:tabLst/>
              <a:defRPr/>
            </a:pPr>
            <a:r>
              <a:rPr lang="ja-JP" altLang="en-US" sz="1400" dirty="0">
                <a:solidFill>
                  <a:prstClr val="black"/>
                </a:solidFill>
                <a:latin typeface="Meiryo UI" panose="020B0604030504040204" pitchFamily="50" charset="-128"/>
                <a:ea typeface="Meiryo UI" panose="020B0604030504040204" pitchFamily="50" charset="-128"/>
              </a:rPr>
              <a:t>高齢者施設における感染防止、検査体制、医療</a:t>
            </a:r>
            <a:r>
              <a:rPr lang="ja-JP" altLang="en-US" sz="1400" strike="sngStrike"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療養体制の整備などの対策を強化。</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9" name="角丸四角形 18"/>
          <p:cNvSpPr/>
          <p:nvPr/>
        </p:nvSpPr>
        <p:spPr>
          <a:xfrm>
            <a:off x="7599690" y="6196444"/>
            <a:ext cx="864000" cy="2138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50" b="1" spc="-30" noProof="0" dirty="0">
                <a:solidFill>
                  <a:schemeClr val="bg1"/>
                </a:solidFill>
                <a:latin typeface="Meiryo UI" panose="020B0604030504040204" pitchFamily="50" charset="-128"/>
                <a:ea typeface="Meiryo UI" panose="020B0604030504040204" pitchFamily="50" charset="-128"/>
              </a:rPr>
              <a:t>大阪府独自</a:t>
            </a:r>
            <a:endParaRPr kumimoji="1" lang="ja-JP" altLang="en-US" sz="1050" b="1" i="0" u="none" kern="1200" cap="none" spc="-30" normalizeH="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20" name="角丸四角形 19"/>
          <p:cNvSpPr/>
          <p:nvPr/>
        </p:nvSpPr>
        <p:spPr>
          <a:xfrm>
            <a:off x="7364393" y="6463543"/>
            <a:ext cx="1728000" cy="210754"/>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50" b="1" spc="-30" noProof="0" dirty="0">
                <a:solidFill>
                  <a:schemeClr val="bg1"/>
                </a:solidFill>
                <a:latin typeface="Meiryo UI" panose="020B0604030504040204" pitchFamily="50" charset="-128"/>
                <a:ea typeface="Meiryo UI" panose="020B0604030504040204" pitchFamily="50" charset="-128"/>
              </a:rPr>
              <a:t>大阪府</a:t>
            </a:r>
            <a:r>
              <a:rPr lang="ja-JP" altLang="en-US" sz="1050" b="1" spc="-30" noProof="0" dirty="0">
                <a:solidFill>
                  <a:schemeClr val="bg1"/>
                </a:solidFill>
                <a:latin typeface="Meiryo UI" panose="020B0604030504040204" pitchFamily="50" charset="-128"/>
                <a:ea typeface="Meiryo UI" panose="020B0604030504040204" pitchFamily="50" charset="-128"/>
              </a:rPr>
              <a:t>独自の国上乗せ補助</a:t>
            </a:r>
            <a:endParaRPr kumimoji="1" lang="ja-JP" altLang="en-US" sz="1050" b="1" i="0" u="none" kern="1200" cap="none" spc="-30" normalizeH="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23" name="角丸四角形 22"/>
          <p:cNvSpPr/>
          <p:nvPr/>
        </p:nvSpPr>
        <p:spPr>
          <a:xfrm>
            <a:off x="1879292" y="3664038"/>
            <a:ext cx="864000" cy="2138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50" b="1" spc="-30" noProof="0" dirty="0">
                <a:solidFill>
                  <a:schemeClr val="bg1"/>
                </a:solidFill>
                <a:latin typeface="Meiryo UI" panose="020B0604030504040204" pitchFamily="50" charset="-128"/>
                <a:ea typeface="Meiryo UI" panose="020B0604030504040204" pitchFamily="50" charset="-128"/>
              </a:rPr>
              <a:t>大阪府独自</a:t>
            </a:r>
            <a:endParaRPr kumimoji="1" lang="ja-JP" altLang="en-US" sz="1050" b="1" i="0" u="none" kern="1200" cap="none" spc="-30" normalizeH="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25" name="角丸四角形 24"/>
          <p:cNvSpPr/>
          <p:nvPr/>
        </p:nvSpPr>
        <p:spPr>
          <a:xfrm>
            <a:off x="1247541" y="1203217"/>
            <a:ext cx="1692000" cy="2138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ts val="1300"/>
              </a:lnSpc>
              <a:defRPr/>
            </a:pPr>
            <a:r>
              <a:rPr lang="ja-JP" altLang="en-US" sz="1050" b="1" spc="-30" dirty="0">
                <a:solidFill>
                  <a:schemeClr val="bg1"/>
                </a:solidFill>
                <a:latin typeface="Meiryo UI" panose="020B0604030504040204" pitchFamily="50" charset="-128"/>
                <a:ea typeface="Meiryo UI" panose="020B0604030504040204" pitchFamily="50" charset="-128"/>
              </a:rPr>
              <a:t>他都道府県に先行して実施</a:t>
            </a:r>
          </a:p>
        </p:txBody>
      </p:sp>
      <p:sp>
        <p:nvSpPr>
          <p:cNvPr id="39" name="正方形/長方形 38"/>
          <p:cNvSpPr/>
          <p:nvPr/>
        </p:nvSpPr>
        <p:spPr>
          <a:xfrm>
            <a:off x="5736871" y="723743"/>
            <a:ext cx="3126936" cy="335989"/>
          </a:xfrm>
          <a:prstGeom prst="rect">
            <a:avLst/>
          </a:prstGeom>
        </p:spPr>
        <p:txBody>
          <a:bodyPr wrap="square">
            <a:spAutoFit/>
          </a:bodyPr>
          <a:lstStyle/>
          <a:p>
            <a:pPr lvl="0" algn="ctr">
              <a:lnSpc>
                <a:spcPts val="1900"/>
              </a:lnSpc>
              <a:defRPr/>
            </a:pPr>
            <a:r>
              <a:rPr lang="ja-JP" altLang="en-US" sz="1000" b="1" dirty="0">
                <a:solidFill>
                  <a:prstClr val="black"/>
                </a:solidFill>
                <a:latin typeface="Meiryo UI" panose="020B0604030504040204" pitchFamily="50" charset="-128"/>
                <a:ea typeface="Meiryo UI" panose="020B0604030504040204" pitchFamily="50" charset="-128"/>
              </a:rPr>
              <a:t>宿泊療養施設の確保居室数</a:t>
            </a:r>
            <a:endParaRPr kumimoji="1" lang="en-US" altLang="ja-JP"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5545157" y="740131"/>
            <a:ext cx="3462828" cy="2145978"/>
          </a:xfrm>
          <a:prstGeom prst="rect">
            <a:avLst/>
          </a:prstGeom>
        </p:spPr>
      </p:pic>
      <p:sp>
        <p:nvSpPr>
          <p:cNvPr id="2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70801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204094" y="748737"/>
            <a:ext cx="3807924" cy="374571"/>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noProof="0" dirty="0">
                <a:solidFill>
                  <a:prstClr val="black"/>
                </a:solidFill>
                <a:latin typeface="Meiryo UI" panose="020B0604030504040204" pitchFamily="50" charset="-128"/>
                <a:ea typeface="Meiryo UI" panose="020B0604030504040204" pitchFamily="50" charset="-128"/>
              </a:rPr>
              <a:t>事業継続対策</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59449" y="174552"/>
            <a:ext cx="252344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Meiryo UI" panose="020B0604030504040204" pitchFamily="50" charset="-128"/>
                <a:ea typeface="Meiryo UI" panose="020B0604030504040204" pitchFamily="50" charset="-128"/>
              </a:rPr>
              <a:t>２　これまでの取組　</a:t>
            </a:r>
            <a:r>
              <a:rPr lang="ja-JP" altLang="en-US" sz="2000" dirty="0" err="1">
                <a:latin typeface="Meiryo UI" panose="020B0604030504040204" pitchFamily="50" charset="-128"/>
                <a:ea typeface="Meiryo UI" panose="020B0604030504040204" pitchFamily="50" charset="-128"/>
              </a:rPr>
              <a:t>ー</a:t>
            </a:r>
            <a:endPar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cxnSp>
        <p:nvCxnSpPr>
          <p:cNvPr id="24" name="直線コネクタ 23"/>
          <p:cNvCxnSpPr/>
          <p:nvPr/>
        </p:nvCxnSpPr>
        <p:spPr>
          <a:xfrm>
            <a:off x="204093" y="6573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204091" y="2888443"/>
            <a:ext cx="3807924" cy="374571"/>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学校での対策</a:t>
            </a:r>
          </a:p>
        </p:txBody>
      </p:sp>
      <p:sp>
        <p:nvSpPr>
          <p:cNvPr id="38" name="角丸四角形 37"/>
          <p:cNvSpPr/>
          <p:nvPr/>
        </p:nvSpPr>
        <p:spPr>
          <a:xfrm>
            <a:off x="204091" y="4365036"/>
            <a:ext cx="3807924" cy="374571"/>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Meiryo UI" panose="020B0604030504040204" pitchFamily="50" charset="-128"/>
                <a:ea typeface="Meiryo UI" panose="020B0604030504040204" pitchFamily="50" charset="-128"/>
              </a:rPr>
              <a:t>雇用対策</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9" name="角丸四角形 38"/>
          <p:cNvSpPr/>
          <p:nvPr/>
        </p:nvSpPr>
        <p:spPr>
          <a:xfrm>
            <a:off x="204091" y="5261178"/>
            <a:ext cx="3807924" cy="374571"/>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noProof="0" dirty="0">
                <a:solidFill>
                  <a:prstClr val="black"/>
                </a:solidFill>
                <a:latin typeface="Meiryo UI" panose="020B0604030504040204" pitchFamily="50" charset="-128"/>
                <a:ea typeface="Meiryo UI" panose="020B0604030504040204" pitchFamily="50" charset="-128"/>
              </a:rPr>
              <a:t>生活者支援</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正方形/長方形 18"/>
          <p:cNvSpPr/>
          <p:nvPr/>
        </p:nvSpPr>
        <p:spPr>
          <a:xfrm>
            <a:off x="204092" y="1184881"/>
            <a:ext cx="9287074" cy="1554272"/>
          </a:xfrm>
          <a:prstGeom prst="rect">
            <a:avLst/>
          </a:prstGeom>
        </p:spPr>
        <p:txBody>
          <a:bodyPr wrap="square">
            <a:spAutoFit/>
          </a:bodyPr>
          <a:lstStyle/>
          <a:p>
            <a:pPr marR="0" lvl="0" algn="l" defTabSz="914400" rtl="0" eaLnBrk="1" fontAlgn="auto" latinLnBrk="0" hangingPunct="1">
              <a:lnSpc>
                <a:spcPts val="1900"/>
              </a:lnSpc>
              <a:spcBef>
                <a:spcPts val="0"/>
              </a:spcBef>
              <a:buClrTx/>
              <a:buSzTx/>
              <a:tabLst/>
              <a:defRPr/>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資金の支援</a:t>
            </a: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休業要請支援金（府）、休業要請外支援金（府）、営業時間短縮協力金（府市）、</a:t>
            </a:r>
            <a:endParaRPr lang="en-US" altLang="ja-JP" sz="1400" dirty="0">
              <a:solidFill>
                <a:prstClr val="black"/>
              </a:solidFill>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ja-JP" altLang="en-US" sz="1400" dirty="0">
                <a:solidFill>
                  <a:prstClr val="black"/>
                </a:solidFill>
                <a:latin typeface="Meiryo UI" panose="020B0604030504040204" pitchFamily="50" charset="-128"/>
                <a:ea typeface="Meiryo UI" panose="020B0604030504040204" pitchFamily="50" charset="-128"/>
              </a:rPr>
              <a:t>　　　　　　　　　　中小法人・個人事業者等への一時支援金（府市）、セーフティネット融資</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府</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等</a:t>
            </a:r>
            <a:endParaRPr lang="en-US" altLang="ja-JP" sz="1400" dirty="0">
              <a:solidFill>
                <a:prstClr val="black"/>
              </a:solidFill>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飲食店支援</a:t>
            </a: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感染防止認証ゴールドステッカー</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府</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少人数利用飲食店応援キャンペーン（府市）</a:t>
            </a:r>
            <a:r>
              <a:rPr lang="en-US" altLang="ja-JP" sz="1400" dirty="0">
                <a:solidFill>
                  <a:prstClr val="black"/>
                </a:solidFill>
                <a:latin typeface="Meiryo UI" panose="020B0604030504040204" pitchFamily="50" charset="-128"/>
                <a:ea typeface="Meiryo UI" panose="020B0604030504040204" pitchFamily="50" charset="-128"/>
              </a:rPr>
              <a:t>､</a:t>
            </a:r>
          </a:p>
          <a:p>
            <a:pPr marR="0" lvl="0" algn="l" defTabSz="914400" rtl="0" eaLnBrk="1" fontAlgn="auto" latinLnBrk="0" hangingPunct="1">
              <a:lnSpc>
                <a:spcPts val="1900"/>
              </a:lnSpc>
              <a:spcBef>
                <a:spcPts val="0"/>
              </a:spcBef>
              <a:buClrTx/>
              <a:buSzTx/>
              <a:tabLst/>
              <a:defRPr/>
            </a:pPr>
            <a:r>
              <a:rPr lang="ja-JP" altLang="en-US" sz="1400" dirty="0">
                <a:solidFill>
                  <a:prstClr val="black"/>
                </a:solidFill>
                <a:latin typeface="Meiryo UI" panose="020B0604030504040204" pitchFamily="50" charset="-128"/>
                <a:ea typeface="Meiryo UI" panose="020B0604030504040204" pitchFamily="50" charset="-128"/>
              </a:rPr>
              <a:t>　　　　　　　　　　上下水道料金の特例減免</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市</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等</a:t>
            </a:r>
            <a:endParaRPr lang="en-US" altLang="ja-JP" sz="1400" dirty="0">
              <a:solidFill>
                <a:prstClr val="black"/>
              </a:solidFill>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観光・宿泊業支援</a:t>
            </a: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spc="-40" dirty="0">
                <a:solidFill>
                  <a:prstClr val="black"/>
                </a:solidFill>
                <a:latin typeface="Meiryo UI" panose="020B0604030504040204" pitchFamily="50" charset="-128"/>
                <a:ea typeface="Meiryo UI" panose="020B0604030504040204" pitchFamily="50" charset="-128"/>
              </a:rPr>
              <a:t>　</a:t>
            </a:r>
            <a:r>
              <a:rPr lang="ja-JP" altLang="en-US" sz="1400" spc="-40" dirty="0">
                <a:solidFill>
                  <a:prstClr val="black"/>
                </a:solidFill>
                <a:latin typeface="Meiryo UI" panose="020B0604030504040204" pitchFamily="50" charset="-128"/>
                <a:ea typeface="Meiryo UI" panose="020B0604030504040204" pitchFamily="50" charset="-128"/>
              </a:rPr>
              <a:t>いらっしゃいキャンペーン（府市）、買い物応援キャンペーン（市）、商品券を活用した需要喚起（市）等</a:t>
            </a:r>
            <a:endParaRPr lang="en-US" altLang="ja-JP" sz="1400" spc="-40" dirty="0">
              <a:solidFill>
                <a:prstClr val="black"/>
              </a:solidFill>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文化芸術活動支援</a:t>
            </a: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会場費等の補助（府市）、活動機会の創出（府市）等</a:t>
            </a:r>
            <a:endParaRPr lang="en-US" altLang="ja-JP" sz="1400" b="1" dirty="0">
              <a:solidFill>
                <a:prstClr val="black"/>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219613" y="4828336"/>
            <a:ext cx="9287074" cy="335989"/>
          </a:xfrm>
          <a:prstGeom prst="rect">
            <a:avLst/>
          </a:prstGeom>
        </p:spPr>
        <p:txBody>
          <a:bodyPr wrap="square">
            <a:spAutoFit/>
          </a:bodyPr>
          <a:lstStyle/>
          <a:p>
            <a:pPr marR="0" lvl="0" algn="l" defTabSz="914400" rtl="0" eaLnBrk="1" fontAlgn="auto" latinLnBrk="0" hangingPunct="1">
              <a:lnSpc>
                <a:spcPts val="1900"/>
              </a:lnSpc>
              <a:spcBef>
                <a:spcPts val="0"/>
              </a:spcBef>
              <a:buClrTx/>
              <a:buSzTx/>
              <a:tabLst/>
              <a:defRPr/>
            </a:pPr>
            <a:r>
              <a:rPr lang="ja-JP" altLang="en-US" sz="1400" b="1" dirty="0">
                <a:solidFill>
                  <a:prstClr val="black"/>
                </a:solidFill>
                <a:latin typeface="Meiryo UI" panose="020B0604030504040204" pitchFamily="50" charset="-128"/>
                <a:ea typeface="Meiryo UI" panose="020B0604030504040204" pitchFamily="50" charset="-128"/>
              </a:rPr>
              <a:t>雇用促進支援金、職場体験やスキルアップ支援の実施、</a:t>
            </a:r>
            <a:r>
              <a:rPr lang="en-US" altLang="ja-JP" sz="1400" b="1" dirty="0">
                <a:solidFill>
                  <a:prstClr val="black"/>
                </a:solidFill>
                <a:latin typeface="Meiryo UI" panose="020B0604030504040204" pitchFamily="50" charset="-128"/>
                <a:ea typeface="Meiryo UI" panose="020B0604030504040204" pitchFamily="50" charset="-128"/>
              </a:rPr>
              <a:t>DX</a:t>
            </a:r>
            <a:r>
              <a:rPr lang="ja-JP" altLang="en-US" sz="1400" b="1" dirty="0">
                <a:solidFill>
                  <a:prstClr val="black"/>
                </a:solidFill>
                <a:latin typeface="Meiryo UI" panose="020B0604030504040204" pitchFamily="50" charset="-128"/>
                <a:ea typeface="Meiryo UI" panose="020B0604030504040204" pitchFamily="50" charset="-128"/>
              </a:rPr>
              <a:t>人材の育成支援</a:t>
            </a:r>
            <a:r>
              <a:rPr lang="ja-JP" altLang="en-US" sz="1400" dirty="0">
                <a:solidFill>
                  <a:prstClr val="black"/>
                </a:solidFill>
                <a:latin typeface="Meiryo UI" panose="020B0604030504040204" pitchFamily="50" charset="-128"/>
                <a:ea typeface="Meiryo UI" panose="020B0604030504040204" pitchFamily="50" charset="-128"/>
              </a:rPr>
              <a:t>（いずれも府）　等</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219613" y="3330607"/>
            <a:ext cx="9287074" cy="823302"/>
          </a:xfrm>
          <a:prstGeom prst="rect">
            <a:avLst/>
          </a:prstGeom>
        </p:spPr>
        <p:txBody>
          <a:bodyPr wrap="square">
            <a:spAutoFit/>
          </a:bodyPr>
          <a:lstStyle/>
          <a:p>
            <a:pPr marR="0" lvl="0" algn="l" defTabSz="914400" rtl="0" eaLnBrk="1" fontAlgn="auto" latinLnBrk="0" hangingPunct="1">
              <a:lnSpc>
                <a:spcPts val="1900"/>
              </a:lnSpc>
              <a:spcBef>
                <a:spcPts val="0"/>
              </a:spcBef>
              <a:buClrTx/>
              <a:buSzTx/>
              <a:tabLst/>
              <a:defRPr/>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感染拡大防止</a:t>
            </a:r>
            <a:r>
              <a:rPr lang="en-US" altLang="ja-JP"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学校園の臨時休業（府市）、学校園での感染防止対策の徹底（府市）等</a:t>
            </a:r>
            <a:endParaRPr lang="en-US" altLang="ja-JP" sz="1400" dirty="0">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保護者の負担軽減</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学校給食の無償化</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府：支援学校等、市：小中学校</a:t>
            </a:r>
            <a:r>
              <a:rPr lang="en-US" altLang="ja-JP" sz="1400" dirty="0">
                <a:latin typeface="Meiryo UI" panose="020B0604030504040204" pitchFamily="50" charset="-128"/>
                <a:ea typeface="Meiryo UI" panose="020B0604030504040204" pitchFamily="50" charset="-128"/>
              </a:rPr>
              <a:t>)</a:t>
            </a:r>
            <a:r>
              <a:rPr lang="ja-JP" altLang="en-US" sz="1400" dirty="0" err="1">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修学旅行等のキャンセル料支援</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府市</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等</a:t>
            </a:r>
            <a:endParaRPr lang="en-US" altLang="ja-JP" sz="1400" dirty="0">
              <a:latin typeface="Meiryo UI" panose="020B0604030504040204" pitchFamily="50" charset="-128"/>
              <a:ea typeface="Meiryo UI" panose="020B0604030504040204" pitchFamily="50" charset="-128"/>
            </a:endParaRPr>
          </a:p>
          <a:p>
            <a:pPr lvl="0">
              <a:lnSpc>
                <a:spcPts val="1900"/>
              </a:lnSpc>
              <a:defRPr/>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学習環境の整備</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オンライン学習の実施</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府：府立高校等、市：小中学校</a:t>
            </a:r>
            <a:r>
              <a:rPr lang="en-US" altLang="ja-JP" sz="1400" dirty="0">
                <a:latin typeface="Meiryo UI" panose="020B0604030504040204" pitchFamily="50" charset="-128"/>
                <a:ea typeface="Meiryo UI" panose="020B0604030504040204" pitchFamily="50" charset="-128"/>
              </a:rPr>
              <a:t>)</a:t>
            </a:r>
            <a:r>
              <a:rPr lang="ja-JP" altLang="en-US" sz="1400" dirty="0" err="1">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スクールサポートスタッフ等の配置</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府市</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等</a:t>
            </a:r>
            <a:endParaRPr lang="en-US" altLang="ja-JP" sz="1400" dirty="0">
              <a:latin typeface="Meiryo UI" panose="020B0604030504040204" pitchFamily="50" charset="-128"/>
              <a:ea typeface="Meiryo UI" panose="020B0604030504040204" pitchFamily="50" charset="-128"/>
            </a:endParaRPr>
          </a:p>
        </p:txBody>
      </p:sp>
      <p:sp>
        <p:nvSpPr>
          <p:cNvPr id="15" name="正方形/長方形 14"/>
          <p:cNvSpPr/>
          <p:nvPr/>
        </p:nvSpPr>
        <p:spPr>
          <a:xfrm>
            <a:off x="204091" y="5729819"/>
            <a:ext cx="9287074" cy="1066959"/>
          </a:xfrm>
          <a:prstGeom prst="rect">
            <a:avLst/>
          </a:prstGeom>
        </p:spPr>
        <p:txBody>
          <a:bodyPr wrap="square">
            <a:spAutoFit/>
          </a:bodyPr>
          <a:lstStyle/>
          <a:p>
            <a:pPr marR="0" lvl="0" algn="l" defTabSz="914400" rtl="0" eaLnBrk="1" fontAlgn="auto" latinLnBrk="0" hangingPunct="1">
              <a:lnSpc>
                <a:spcPts val="1900"/>
              </a:lnSpc>
              <a:spcBef>
                <a:spcPts val="0"/>
              </a:spcBef>
              <a:buClrTx/>
              <a:buSzTx/>
              <a:tabLst/>
              <a:defRPr/>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給付金、支援金</a:t>
            </a: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全ての市民に対する定額給付金（市）、子育て世帯や所得減少世帯等に対する給付金（市）、</a:t>
            </a:r>
            <a:endParaRPr lang="en-US" altLang="ja-JP" sz="1400" dirty="0">
              <a:solidFill>
                <a:prstClr val="black"/>
              </a:solidFill>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ja-JP" altLang="en-US" sz="1400" dirty="0">
                <a:solidFill>
                  <a:prstClr val="black"/>
                </a:solidFill>
                <a:latin typeface="Meiryo UI" panose="020B0604030504040204" pitchFamily="50" charset="-128"/>
                <a:ea typeface="Meiryo UI" panose="020B0604030504040204" pitchFamily="50" charset="-128"/>
              </a:rPr>
              <a:t>　　　　　　　　　　　　 生活困窮者自立支援金（府市）、住居確保給付金の対象拡大（府市）　等</a:t>
            </a:r>
            <a:endParaRPr lang="en-US" altLang="ja-JP" sz="1400" dirty="0">
              <a:solidFill>
                <a:prstClr val="black"/>
              </a:solidFill>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公共料金の減免</a:t>
            </a: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上下水道の減免（市）、府営住宅における家賃減額（府）　等</a:t>
            </a:r>
            <a:endParaRPr lang="en-US" altLang="ja-JP" sz="1400" dirty="0">
              <a:solidFill>
                <a:prstClr val="black"/>
              </a:solidFill>
              <a:latin typeface="Meiryo UI" panose="020B0604030504040204" pitchFamily="50" charset="-128"/>
              <a:ea typeface="Meiryo UI" panose="020B0604030504040204" pitchFamily="50" charset="-128"/>
            </a:endParaRPr>
          </a:p>
          <a:p>
            <a:pPr marR="0" lvl="0" algn="l" defTabSz="914400" rtl="0" eaLnBrk="1" fontAlgn="auto" latinLnBrk="0" hangingPunct="1">
              <a:lnSpc>
                <a:spcPts val="1900"/>
              </a:lnSpc>
              <a:spcBef>
                <a:spcPts val="0"/>
              </a:spcBef>
              <a:buClrTx/>
              <a:buSzTx/>
              <a:tabLst/>
              <a:defRPr/>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その他</a:t>
            </a: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子どもたちへの図書カードの配付（府）、　各種相談体制（児童虐待、</a:t>
            </a:r>
            <a:r>
              <a:rPr lang="en-US" altLang="ja-JP" sz="1400" dirty="0">
                <a:solidFill>
                  <a:prstClr val="black"/>
                </a:solidFill>
                <a:latin typeface="Meiryo UI" panose="020B0604030504040204" pitchFamily="50" charset="-128"/>
                <a:ea typeface="Meiryo UI" panose="020B0604030504040204" pitchFamily="50" charset="-128"/>
              </a:rPr>
              <a:t>DV</a:t>
            </a:r>
            <a:r>
              <a:rPr lang="ja-JP" altLang="en-US" sz="1400" dirty="0" err="1">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自殺等）の強化（府市）　等</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204891" y="27111"/>
            <a:ext cx="504817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noProof="0" dirty="0">
                <a:latin typeface="Meiryo UI" panose="020B0604030504040204" pitchFamily="50" charset="-128"/>
                <a:ea typeface="Meiryo UI" panose="020B0604030504040204" pitchFamily="50" charset="-128"/>
              </a:rPr>
              <a:t>（３）事業継続対策　　（４）学校での対策</a:t>
            </a:r>
            <a:endParaRPr lang="en-US" altLang="ja-JP" sz="2000" noProof="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dirty="0">
                <a:ln>
                  <a:noFill/>
                </a:ln>
                <a:effectLst/>
                <a:uLnTx/>
                <a:uFillTx/>
                <a:latin typeface="Meiryo UI" panose="020B0604030504040204" pitchFamily="50" charset="-128"/>
                <a:ea typeface="Meiryo UI" panose="020B0604030504040204" pitchFamily="50" charset="-128"/>
              </a:rPr>
              <a:t>（５）雇用対策　　　　　</a:t>
            </a:r>
            <a:r>
              <a:rPr lang="ja-JP" altLang="en-US" sz="2000" dirty="0">
                <a:latin typeface="Meiryo UI" panose="020B0604030504040204" pitchFamily="50" charset="-128"/>
                <a:ea typeface="Meiryo UI" panose="020B0604030504040204" pitchFamily="50" charset="-128"/>
              </a:rPr>
              <a:t>（６）生活者支援</a:t>
            </a:r>
            <a:endPar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64893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359449" y="759441"/>
            <a:ext cx="3807924" cy="374571"/>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a:t>
            </a:r>
          </a:p>
        </p:txBody>
      </p:sp>
      <p:sp>
        <p:nvSpPr>
          <p:cNvPr id="22" name="テキスト ボックス 21"/>
          <p:cNvSpPr txBox="1"/>
          <p:nvPr/>
        </p:nvSpPr>
        <p:spPr>
          <a:xfrm>
            <a:off x="359449" y="174552"/>
            <a:ext cx="75237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２</a:t>
            </a: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これまでの取組</a:t>
            </a:r>
            <a:r>
              <a:rPr lang="ja-JP" altLang="en-US" sz="2000" dirty="0">
                <a:latin typeface="Meiryo UI" panose="020B0604030504040204" pitchFamily="50" charset="-128"/>
                <a:ea typeface="Meiryo UI" panose="020B0604030504040204" pitchFamily="50" charset="-128"/>
              </a:rPr>
              <a:t>　　</a:t>
            </a: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新型コロナウイルス感染症関連事業費</a:t>
            </a:r>
          </a:p>
        </p:txBody>
      </p:sp>
      <p:cxnSp>
        <p:nvCxnSpPr>
          <p:cNvPr id="24" name="直線コネクタ 23"/>
          <p:cNvCxnSpPr/>
          <p:nvPr/>
        </p:nvCxnSpPr>
        <p:spPr>
          <a:xfrm>
            <a:off x="204093" y="6573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4844757" y="765585"/>
            <a:ext cx="3807924" cy="374571"/>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a:t>
            </a:r>
          </a:p>
        </p:txBody>
      </p:sp>
      <p:sp>
        <p:nvSpPr>
          <p:cNvPr id="7" name="タイトル 1"/>
          <p:cNvSpPr txBox="1">
            <a:spLocks/>
          </p:cNvSpPr>
          <p:nvPr/>
        </p:nvSpPr>
        <p:spPr>
          <a:xfrm>
            <a:off x="-128429" y="1444638"/>
            <a:ext cx="4783680" cy="519730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令和元（</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2019</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）年度　　</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21</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億円</a:t>
            </a: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主要事業</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p>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生活福祉資金貸付事業費（</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21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億円）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100"/>
              </a:lnSpc>
              <a:spcBef>
                <a:spcPct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1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令和２（</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2020</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）年度　　</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11,891</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億円</a:t>
            </a: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主要事業</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制度融資預託金（</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6,926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億円）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生活福祉資金貸付事業（</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1,415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億円）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入院病床確保（</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834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億円）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100"/>
              </a:lnSpc>
              <a:spcBef>
                <a:spcPct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1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令和３（</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2021</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）年度　　</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18,344</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億円</a:t>
            </a: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主要事業</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p>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営業時間短縮協力金（</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7,421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億円）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制度融資預託金（</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6,058</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億円）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入院病床確保（</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1,969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億円）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生活福祉資金貸付事業費（</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969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億円）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sp>
        <p:nvSpPr>
          <p:cNvPr id="8" name="テキスト ボックス 7"/>
          <p:cNvSpPr txBox="1"/>
          <p:nvPr/>
        </p:nvSpPr>
        <p:spPr>
          <a:xfrm>
            <a:off x="2207457" y="6536937"/>
            <a:ext cx="33072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財政ノート（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年９月）</a:t>
            </a:r>
          </a:p>
        </p:txBody>
      </p:sp>
      <p:sp>
        <p:nvSpPr>
          <p:cNvPr id="10" name="タイトル 1"/>
          <p:cNvSpPr txBox="1">
            <a:spLocks/>
          </p:cNvSpPr>
          <p:nvPr/>
        </p:nvSpPr>
        <p:spPr>
          <a:xfrm>
            <a:off x="4609931" y="1444637"/>
            <a:ext cx="4197250" cy="5177139"/>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1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令和元（</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2019</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）年度　　　５　億円</a:t>
            </a: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100"/>
              </a:lnSpc>
              <a:spcBef>
                <a:spcPct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主要事業</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a:t>
            </a:r>
          </a:p>
          <a:p>
            <a:pPr marL="0" marR="0" lvl="0" indent="0" algn="l" defTabSz="914400" rtl="0" eaLnBrk="1" fontAlgn="auto" latinLnBrk="0" hangingPunct="1">
              <a:lnSpc>
                <a:spcPts val="2100"/>
              </a:lnSpc>
              <a:spcBef>
                <a:spcPct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　　</a:t>
            </a:r>
            <a:r>
              <a:rPr lang="ja-JP" altLang="en-US" sz="1400" dirty="0">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学校休業時における発注済給食食材費の負担</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100"/>
              </a:lnSpc>
              <a:spcBef>
                <a:spcPct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　 　　 </a:t>
            </a:r>
            <a:r>
              <a:rPr lang="ja-JP" altLang="en-US" sz="1400" dirty="0">
                <a:latin typeface="Meiryo UI" panose="020B0604030504040204" pitchFamily="50" charset="-128"/>
                <a:ea typeface="Meiryo UI" panose="020B0604030504040204" pitchFamily="50" charset="-128"/>
              </a:rPr>
              <a:t>（</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1</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億円）</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100"/>
              </a:lnSpc>
              <a:spcBef>
                <a:spcPct val="0"/>
              </a:spcBef>
              <a:spcAft>
                <a:spcPts val="0"/>
              </a:spcAft>
              <a:buClrTx/>
              <a:buSzTx/>
              <a:buFontTx/>
              <a:buNone/>
              <a:tabLst/>
              <a:defRPr/>
            </a:pP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1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令和２（</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2020</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）年度　  </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3,599</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億円</a:t>
            </a: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1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主要事業</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1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特別定額給付金（</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2,750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億円）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1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感染拡大防止に向けた営業時間短縮協力金等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1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437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億円）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1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学校教育</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ICT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活用事業（</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73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億円）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1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1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令和３（</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2021</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）年度　　</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1,959</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億円</a:t>
            </a: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1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主要事業</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p>
          <a:p>
            <a:pPr marL="0" marR="0" lvl="0" indent="0" algn="l" defTabSz="914400" rtl="0" eaLnBrk="1" fontAlgn="auto" latinLnBrk="0" hangingPunct="1">
              <a:lnSpc>
                <a:spcPts val="21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住民税非課税世帯等に対する臨時特別給付金</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1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414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億円）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1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飲食店等に対する営業時間短縮等協力金</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1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367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億円）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1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子育て世帯への臨時特別給付金（</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333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億円）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25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p>
        </p:txBody>
      </p:sp>
      <p:sp>
        <p:nvSpPr>
          <p:cNvPr id="13" name="テキスト ボックス 12"/>
          <p:cNvSpPr txBox="1"/>
          <p:nvPr/>
        </p:nvSpPr>
        <p:spPr>
          <a:xfrm>
            <a:off x="6063376" y="1154447"/>
            <a:ext cx="2873025"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金額は、いずれも決算額</a:t>
            </a:r>
          </a:p>
        </p:txBody>
      </p:sp>
      <p:sp>
        <p:nvSpPr>
          <p:cNvPr id="11" name="テキスト ボックス 10"/>
          <p:cNvSpPr txBox="1"/>
          <p:nvPr/>
        </p:nvSpPr>
        <p:spPr>
          <a:xfrm>
            <a:off x="1400088" y="1193635"/>
            <a:ext cx="2873025"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金額は、いずれも決算額</a:t>
            </a:r>
          </a:p>
        </p:txBody>
      </p:sp>
      <p:sp>
        <p:nvSpPr>
          <p:cNvPr id="1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91154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0456" y="1145067"/>
            <a:ext cx="8481657" cy="19967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タイトル 1"/>
          <p:cNvSpPr txBox="1">
            <a:spLocks/>
          </p:cNvSpPr>
          <p:nvPr/>
        </p:nvSpPr>
        <p:spPr>
          <a:xfrm>
            <a:off x="555212" y="4102310"/>
            <a:ext cx="797596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都道府県と保健所設置市等で構成する連携協議会の設置。（</a:t>
            </a:r>
            <a:r>
              <a:rPr lang="en-US" altLang="ja-JP" sz="1800" b="1" dirty="0">
                <a:latin typeface="Meiryo UI" panose="020B0604030504040204" pitchFamily="50" charset="-128"/>
                <a:ea typeface="Meiryo UI" panose="020B0604030504040204" pitchFamily="50" charset="-128"/>
              </a:rPr>
              <a:t>2023</a:t>
            </a:r>
            <a:r>
              <a:rPr lang="ja-JP" altLang="en-US" sz="1800" b="1" dirty="0">
                <a:latin typeface="Meiryo UI" panose="020B0604030504040204" pitchFamily="50" charset="-128"/>
                <a:ea typeface="Meiryo UI" panose="020B0604030504040204" pitchFamily="50" charset="-128"/>
              </a:rPr>
              <a:t>年４月）</a:t>
            </a:r>
            <a:endParaRPr kumimoji="1" lang="en-US" altLang="ja-JP"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270457" y="278586"/>
            <a:ext cx="343235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Meiryo UI" panose="020B0604030504040204" pitchFamily="50" charset="-128"/>
                <a:ea typeface="Meiryo UI" panose="020B0604030504040204" pitchFamily="50" charset="-128"/>
              </a:rPr>
              <a:t>３</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今後の感染症対策について</a:t>
            </a:r>
          </a:p>
        </p:txBody>
      </p:sp>
      <p:sp>
        <p:nvSpPr>
          <p:cNvPr id="13" name="タイトル 1"/>
          <p:cNvSpPr txBox="1">
            <a:spLocks/>
          </p:cNvSpPr>
          <p:nvPr/>
        </p:nvSpPr>
        <p:spPr>
          <a:xfrm>
            <a:off x="555212" y="4648081"/>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lang="ja-JP" altLang="en-US" sz="1800" b="1" noProof="0" dirty="0">
                <a:latin typeface="Meiryo UI" panose="020B0604030504040204" pitchFamily="50" charset="-128"/>
                <a:ea typeface="Meiryo UI" panose="020B0604030504040204" pitchFamily="50" charset="-128"/>
              </a:rPr>
              <a:t>感染症予防計画改定と第８次医療計画の策定。</a:t>
            </a:r>
            <a:r>
              <a:rPr lang="ja-JP" altLang="en-US" sz="1800" b="1" dirty="0">
                <a:latin typeface="Meiryo UI" panose="020B0604030504040204" pitchFamily="50" charset="-128"/>
                <a:ea typeface="Meiryo UI" panose="020B0604030504040204" pitchFamily="50" charset="-128"/>
              </a:rPr>
              <a:t>（</a:t>
            </a:r>
            <a:r>
              <a:rPr lang="en-US" altLang="ja-JP" sz="1800" b="1" dirty="0">
                <a:latin typeface="Meiryo UI" panose="020B0604030504040204" pitchFamily="50" charset="-128"/>
                <a:ea typeface="Meiryo UI" panose="020B0604030504040204" pitchFamily="50" charset="-128"/>
              </a:rPr>
              <a:t>2023</a:t>
            </a:r>
            <a:r>
              <a:rPr lang="ja-JP" altLang="en-US" sz="1800" b="1" dirty="0">
                <a:latin typeface="Meiryo UI" panose="020B0604030504040204" pitchFamily="50" charset="-128"/>
                <a:ea typeface="Meiryo UI" panose="020B0604030504040204" pitchFamily="50" charset="-128"/>
              </a:rPr>
              <a:t>年度中）</a:t>
            </a:r>
            <a:endParaRPr kumimoji="1" lang="en-US" altLang="ja-JP"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4" name="タイトル 1"/>
          <p:cNvSpPr txBox="1">
            <a:spLocks/>
          </p:cNvSpPr>
          <p:nvPr/>
        </p:nvSpPr>
        <p:spPr>
          <a:xfrm>
            <a:off x="540698" y="5264780"/>
            <a:ext cx="7990473"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500"/>
              </a:lnSpc>
              <a:spcBef>
                <a:spcPct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lang="ja-JP" altLang="en-US" sz="1800" b="1" noProof="0" dirty="0">
                <a:latin typeface="Meiryo UI" panose="020B0604030504040204" pitchFamily="50" charset="-128"/>
                <a:ea typeface="Meiryo UI" panose="020B0604030504040204" pitchFamily="50" charset="-128"/>
              </a:rPr>
              <a:t>医療機関等と医療提供体制確保等に関する協定を締結。</a:t>
            </a:r>
            <a:r>
              <a:rPr lang="ja-JP" altLang="en-US" sz="1800" b="1" dirty="0">
                <a:latin typeface="Meiryo UI" panose="020B0604030504040204" pitchFamily="50" charset="-128"/>
                <a:ea typeface="Meiryo UI" panose="020B0604030504040204" pitchFamily="50" charset="-128"/>
              </a:rPr>
              <a:t>（</a:t>
            </a:r>
            <a:r>
              <a:rPr lang="en-US" altLang="ja-JP" sz="1800" b="1" dirty="0">
                <a:latin typeface="Meiryo UI" panose="020B0604030504040204" pitchFamily="50" charset="-128"/>
                <a:ea typeface="Meiryo UI" panose="020B0604030504040204" pitchFamily="50" charset="-128"/>
              </a:rPr>
              <a:t>2024</a:t>
            </a:r>
            <a:r>
              <a:rPr lang="ja-JP" altLang="en-US" sz="1800" b="1" dirty="0">
                <a:latin typeface="Meiryo UI" panose="020B0604030504040204" pitchFamily="50" charset="-128"/>
                <a:ea typeface="Meiryo UI" panose="020B0604030504040204" pitchFamily="50" charset="-128"/>
              </a:rPr>
              <a:t>年４月～）</a:t>
            </a:r>
            <a:endParaRPr kumimoji="1" lang="en-US" altLang="ja-JP"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8" name="テキスト ボックス 5"/>
          <p:cNvSpPr txBox="1"/>
          <p:nvPr/>
        </p:nvSpPr>
        <p:spPr>
          <a:xfrm>
            <a:off x="523937" y="6266485"/>
            <a:ext cx="8039776" cy="36163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2100"/>
              </a:lnSpc>
              <a:spcBef>
                <a:spcPts val="0"/>
              </a:spcBef>
              <a:spcAft>
                <a:spcPts val="0"/>
              </a:spcAft>
              <a:buClrTx/>
              <a:buSzTx/>
              <a:buFontTx/>
              <a:buNone/>
              <a:tabLst/>
              <a:defRPr/>
            </a:pPr>
            <a:r>
              <a:rPr lang="ja-JP" altLang="en-US" sz="2000" dirty="0">
                <a:solidFill>
                  <a:prstClr val="black"/>
                </a:solidFill>
                <a:latin typeface="Meiryo UI" panose="020B0604030504040204" pitchFamily="50" charset="-128"/>
                <a:ea typeface="Meiryo UI" panose="020B0604030504040204" pitchFamily="50" charset="-128"/>
              </a:rPr>
              <a:t>⇒　</a:t>
            </a:r>
            <a:r>
              <a:rPr lang="ja-JP" altLang="en-US" sz="2000" b="1" dirty="0">
                <a:solidFill>
                  <a:prstClr val="black"/>
                </a:solidFill>
                <a:latin typeface="Meiryo UI" panose="020B0604030504040204" pitchFamily="50" charset="-128"/>
                <a:ea typeface="Meiryo UI" panose="020B0604030504040204" pitchFamily="50" charset="-128"/>
              </a:rPr>
              <a:t>コロナの経験を、今後の感染症によるパンデミックに活かしていく。</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角丸四角形 10"/>
          <p:cNvSpPr/>
          <p:nvPr/>
        </p:nvSpPr>
        <p:spPr>
          <a:xfrm>
            <a:off x="122683" y="1411137"/>
            <a:ext cx="8408489" cy="6650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defTabSz="914400" rtl="0" eaLnBrk="1" fontAlgn="auto" latinLnBrk="0" hangingPunct="1">
              <a:lnSpc>
                <a:spcPts val="2500"/>
              </a:lnSpc>
              <a:spcBef>
                <a:spcPts val="0"/>
              </a:spcBef>
              <a:spcAft>
                <a:spcPts val="0"/>
              </a:spcAft>
              <a:buClrTx/>
              <a:buSzTx/>
              <a:buFontTx/>
              <a:buNone/>
              <a:tabLst/>
              <a:defRPr/>
            </a:pPr>
            <a:r>
              <a:rPr lang="ja-JP" altLang="en-US" b="1" dirty="0">
                <a:solidFill>
                  <a:schemeClr val="tx1"/>
                </a:solidFill>
                <a:latin typeface="Meiryo UI" panose="020B0604030504040204" pitchFamily="50" charset="-128"/>
                <a:ea typeface="Meiryo UI" panose="020B0604030504040204" pitchFamily="50" charset="-128"/>
              </a:rPr>
              <a:t>　　　◆行政の関与を前提とした限られた医療機関による特別な対応から</a:t>
            </a:r>
            <a:endParaRPr lang="en-US" altLang="ja-JP" b="1" dirty="0">
              <a:solidFill>
                <a:schemeClr val="tx1"/>
              </a:solidFill>
              <a:latin typeface="Meiryo UI" panose="020B0604030504040204" pitchFamily="50" charset="-128"/>
              <a:ea typeface="Meiryo UI" panose="020B0604030504040204" pitchFamily="50" charset="-128"/>
            </a:endParaRPr>
          </a:p>
          <a:p>
            <a:pPr marL="0" marR="0" lvl="0" indent="0" defTabSz="914400" rtl="0" eaLnBrk="1" fontAlgn="auto" latinLnBrk="0" hangingPunct="1">
              <a:lnSpc>
                <a:spcPts val="2500"/>
              </a:lnSpc>
              <a:spcBef>
                <a:spcPts val="0"/>
              </a:spcBef>
              <a:spcAft>
                <a:spcPts val="0"/>
              </a:spcAft>
              <a:buClrTx/>
              <a:buSzTx/>
              <a:buFontTx/>
              <a:buNone/>
              <a:tabLst/>
              <a:defRPr/>
            </a:pPr>
            <a:r>
              <a:rPr lang="ja-JP" altLang="en-US" b="1" dirty="0">
                <a:solidFill>
                  <a:schemeClr val="tx1"/>
                </a:solidFill>
                <a:latin typeface="Meiryo UI" panose="020B0604030504040204" pitchFamily="50" charset="-128"/>
                <a:ea typeface="Meiryo UI" panose="020B0604030504040204" pitchFamily="50" charset="-128"/>
              </a:rPr>
              <a:t>　 　　　幅広い医療機関による自律的な対応へ移行。</a:t>
            </a:r>
            <a:endParaRPr lang="en-US" altLang="ja-JP" b="1" dirty="0">
              <a:solidFill>
                <a:schemeClr val="tx1"/>
              </a:solidFill>
              <a:latin typeface="Meiryo UI" panose="020B0604030504040204" pitchFamily="50" charset="-128"/>
              <a:ea typeface="Meiryo UI" panose="020B0604030504040204" pitchFamily="50" charset="-128"/>
            </a:endParaRPr>
          </a:p>
        </p:txBody>
      </p:sp>
      <p:sp>
        <p:nvSpPr>
          <p:cNvPr id="12" name="角丸四角形 11"/>
          <p:cNvSpPr/>
          <p:nvPr/>
        </p:nvSpPr>
        <p:spPr>
          <a:xfrm>
            <a:off x="508582" y="990933"/>
            <a:ext cx="6069639" cy="343137"/>
          </a:xfrm>
          <a:prstGeom prst="roundRect">
            <a:avLst/>
          </a:prstGeom>
          <a:solidFill>
            <a:srgbClr val="00206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noProof="0" dirty="0">
                <a:solidFill>
                  <a:schemeClr val="bg1"/>
                </a:solidFill>
                <a:latin typeface="Meiryo UI" panose="020B0604030504040204" pitchFamily="50" charset="-128"/>
                <a:ea typeface="Meiryo UI" panose="020B0604030504040204" pitchFamily="50" charset="-128"/>
              </a:rPr>
              <a:t>　</a:t>
            </a:r>
            <a:r>
              <a:rPr lang="ja-JP" altLang="en-US" sz="1600" b="1" dirty="0">
                <a:solidFill>
                  <a:schemeClr val="bg1"/>
                </a:solidFill>
                <a:latin typeface="Meiryo UI" panose="020B0604030504040204" pitchFamily="50" charset="-128"/>
                <a:ea typeface="Meiryo UI" panose="020B0604030504040204" pitchFamily="50" charset="-128"/>
              </a:rPr>
              <a:t>５類感染症への位置づけ変更後の新型コロナ対策</a:t>
            </a:r>
            <a:endParaRPr lang="en-US" altLang="ja-JP" sz="1600" b="1" noProof="0" dirty="0">
              <a:solidFill>
                <a:schemeClr val="bg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270456" y="3628273"/>
            <a:ext cx="8481657" cy="24096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23937" y="3445658"/>
            <a:ext cx="6054283" cy="343137"/>
          </a:xfrm>
          <a:prstGeom prst="roundRect">
            <a:avLst/>
          </a:prstGeom>
          <a:solidFill>
            <a:srgbClr val="00206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lvl="0">
              <a:defRPr/>
            </a:pPr>
            <a:r>
              <a:rPr lang="ja-JP" altLang="en-US" sz="1600" b="1" dirty="0">
                <a:solidFill>
                  <a:schemeClr val="bg1"/>
                </a:solidFill>
                <a:latin typeface="Meiryo UI" panose="020B0604030504040204" pitchFamily="50" charset="-128"/>
                <a:ea typeface="Meiryo UI" panose="020B0604030504040204" pitchFamily="50" charset="-128"/>
              </a:rPr>
              <a:t>　新型コロナ対応の経験を踏まえた感染症対策の強化</a:t>
            </a:r>
          </a:p>
        </p:txBody>
      </p:sp>
      <p:sp>
        <p:nvSpPr>
          <p:cNvPr id="17" name="角丸四角形 16"/>
          <p:cNvSpPr/>
          <p:nvPr/>
        </p:nvSpPr>
        <p:spPr>
          <a:xfrm>
            <a:off x="854894" y="2208552"/>
            <a:ext cx="5724996" cy="66507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285750" marR="0" lvl="0" indent="-285750" defTabSz="914400" rtl="0" eaLnBrk="1" fontAlgn="auto" latinLnBrk="0" hangingPunct="1">
              <a:lnSpc>
                <a:spcPts val="2500"/>
              </a:lnSpc>
              <a:spcBef>
                <a:spcPts val="0"/>
              </a:spcBef>
              <a:spcAft>
                <a:spcPts val="0"/>
              </a:spcAft>
              <a:buClrTx/>
              <a:buSzTx/>
              <a:buFont typeface="Wingdings" panose="05000000000000000000" pitchFamily="2" charset="2"/>
              <a:buChar char="p"/>
              <a:tabLst/>
              <a:defRPr/>
            </a:pPr>
            <a:r>
              <a:rPr lang="ja-JP" altLang="en-US" sz="1400" dirty="0">
                <a:solidFill>
                  <a:prstClr val="black"/>
                </a:solidFill>
                <a:latin typeface="Meiryo UI" panose="020B0604030504040204" pitchFamily="50" charset="-128"/>
                <a:ea typeface="Meiryo UI" panose="020B0604030504040204" pitchFamily="50" charset="-128"/>
              </a:rPr>
              <a:t>オール医療提供体制の構築を推進。</a:t>
            </a:r>
            <a:endParaRPr lang="en-US" altLang="ja-JP" sz="1400" dirty="0">
              <a:solidFill>
                <a:prstClr val="black"/>
              </a:solidFill>
              <a:latin typeface="Meiryo UI" panose="020B0604030504040204" pitchFamily="50" charset="-128"/>
              <a:ea typeface="Meiryo UI" panose="020B0604030504040204" pitchFamily="50" charset="-128"/>
            </a:endParaRPr>
          </a:p>
          <a:p>
            <a:pPr marL="285750" marR="0" lvl="0" indent="-285750" defTabSz="914400" rtl="0" eaLnBrk="1" fontAlgn="auto" latinLnBrk="0" hangingPunct="1">
              <a:lnSpc>
                <a:spcPts val="2500"/>
              </a:lnSpc>
              <a:spcBef>
                <a:spcPts val="0"/>
              </a:spcBef>
              <a:spcAft>
                <a:spcPts val="0"/>
              </a:spcAft>
              <a:buClrTx/>
              <a:buSzTx/>
              <a:buFont typeface="Wingdings" panose="05000000000000000000" pitchFamily="2" charset="2"/>
              <a:buChar char="p"/>
              <a:tabLst/>
              <a:defRPr/>
            </a:pPr>
            <a:r>
              <a:rPr lang="ja-JP" altLang="en-US" sz="1400" dirty="0">
                <a:solidFill>
                  <a:prstClr val="black"/>
                </a:solidFill>
                <a:latin typeface="Meiryo UI" panose="020B0604030504040204" pitchFamily="50" charset="-128"/>
                <a:ea typeface="Meiryo UI" panose="020B0604030504040204" pitchFamily="50" charset="-128"/>
              </a:rPr>
              <a:t>高齢者施設等や高齢者に関わる事業者等の感染症対応力の向上。</a:t>
            </a:r>
            <a:endParaRPr lang="en-US" altLang="ja-JP" sz="1400" dirty="0">
              <a:solidFill>
                <a:prstClr val="black"/>
              </a:solidFill>
              <a:latin typeface="Meiryo UI" panose="020B0604030504040204" pitchFamily="50" charset="-128"/>
              <a:ea typeface="Meiryo UI" panose="020B0604030504040204" pitchFamily="50" charset="-128"/>
            </a:endParaRPr>
          </a:p>
          <a:p>
            <a:pPr marL="285750" marR="0" lvl="0" indent="-285750" defTabSz="914400" rtl="0" eaLnBrk="1" fontAlgn="auto" latinLnBrk="0" hangingPunct="1">
              <a:lnSpc>
                <a:spcPts val="2500"/>
              </a:lnSpc>
              <a:spcBef>
                <a:spcPts val="0"/>
              </a:spcBef>
              <a:spcAft>
                <a:spcPts val="0"/>
              </a:spcAft>
              <a:buClrTx/>
              <a:buSzTx/>
              <a:buFont typeface="Wingdings" panose="05000000000000000000" pitchFamily="2" charset="2"/>
              <a:buChar char="p"/>
              <a:tabLst/>
              <a:defRPr/>
            </a:pPr>
            <a:r>
              <a:rPr lang="ja-JP" altLang="en-US" sz="1400" dirty="0">
                <a:solidFill>
                  <a:prstClr val="black"/>
                </a:solidFill>
                <a:latin typeface="Meiryo UI" panose="020B0604030504040204" pitchFamily="50" charset="-128"/>
                <a:ea typeface="Meiryo UI" panose="020B0604030504040204" pitchFamily="50" charset="-128"/>
              </a:rPr>
              <a:t>新型コロナの特性（高い伝播性）に備えた自主的対応の徹底。</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88097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17246</Words>
  <Application>Microsoft Office PowerPoint</Application>
  <PresentationFormat>画面に合わせる (4:3)</PresentationFormat>
  <Paragraphs>3076</Paragraphs>
  <Slides>55</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55</vt:i4>
      </vt:variant>
    </vt:vector>
  </HeadingPairs>
  <TitlesOfParts>
    <vt:vector size="64" baseType="lpstr">
      <vt:lpstr>BIZ UDゴシック</vt:lpstr>
      <vt:lpstr>Meiryo UI</vt:lpstr>
      <vt:lpstr>ＭＳ Ｐゴシック</vt:lpstr>
      <vt:lpstr>游ゴシック</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2023-06-16T02:12:58Z</dcterms:created>
  <dcterms:modified xsi:type="dcterms:W3CDTF">2023-06-16T02:13:04Z</dcterms:modified>
</cp:coreProperties>
</file>