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handoutMasterIdLst>
    <p:handoutMasterId r:id="rId51"/>
  </p:handoutMasterIdLst>
  <p:sldIdLst>
    <p:sldId id="3004" r:id="rId2"/>
    <p:sldId id="3005" r:id="rId3"/>
    <p:sldId id="3006" r:id="rId4"/>
    <p:sldId id="3007" r:id="rId5"/>
    <p:sldId id="3008" r:id="rId6"/>
    <p:sldId id="3009" r:id="rId7"/>
    <p:sldId id="3010" r:id="rId8"/>
    <p:sldId id="3011" r:id="rId9"/>
    <p:sldId id="3012" r:id="rId10"/>
    <p:sldId id="3013" r:id="rId11"/>
    <p:sldId id="3014" r:id="rId12"/>
    <p:sldId id="3015" r:id="rId13"/>
    <p:sldId id="3016" r:id="rId14"/>
    <p:sldId id="3017" r:id="rId15"/>
    <p:sldId id="3018" r:id="rId16"/>
    <p:sldId id="3019" r:id="rId17"/>
    <p:sldId id="3020" r:id="rId18"/>
    <p:sldId id="3021" r:id="rId19"/>
    <p:sldId id="3022" r:id="rId20"/>
    <p:sldId id="3023" r:id="rId21"/>
    <p:sldId id="3024" r:id="rId22"/>
    <p:sldId id="3025" r:id="rId23"/>
    <p:sldId id="3026" r:id="rId24"/>
    <p:sldId id="3027" r:id="rId25"/>
    <p:sldId id="3028" r:id="rId26"/>
    <p:sldId id="3029" r:id="rId27"/>
    <p:sldId id="3030" r:id="rId28"/>
    <p:sldId id="3031" r:id="rId29"/>
    <p:sldId id="3032" r:id="rId30"/>
    <p:sldId id="3033" r:id="rId31"/>
    <p:sldId id="3034" r:id="rId32"/>
    <p:sldId id="3035" r:id="rId33"/>
    <p:sldId id="3036" r:id="rId34"/>
    <p:sldId id="3037" r:id="rId35"/>
    <p:sldId id="3038" r:id="rId36"/>
    <p:sldId id="3039" r:id="rId37"/>
    <p:sldId id="3040" r:id="rId38"/>
    <p:sldId id="3041" r:id="rId39"/>
    <p:sldId id="3042" r:id="rId40"/>
    <p:sldId id="3043" r:id="rId41"/>
    <p:sldId id="3044" r:id="rId42"/>
    <p:sldId id="3045" r:id="rId43"/>
    <p:sldId id="3046" r:id="rId44"/>
    <p:sldId id="3047" r:id="rId45"/>
    <p:sldId id="3048" r:id="rId46"/>
    <p:sldId id="3049" r:id="rId47"/>
    <p:sldId id="3050" r:id="rId48"/>
    <p:sldId id="3051"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9" d="100"/>
          <a:sy n="59" d="100"/>
        </p:scale>
        <p:origin x="1212" y="72"/>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19272787236675"/>
          <c:y val="0.30523441727751266"/>
          <c:w val="0.58456555496008022"/>
          <c:h val="0.6459118717609067"/>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67503511014002826"/>
          <c:y val="0.14723145401746002"/>
          <c:w val="0.2494208223972004"/>
          <c:h val="0.2910885097696120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504262288"/>
        <c:axId val="504264584"/>
      </c:barChart>
      <c:catAx>
        <c:axId val="50426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4264584"/>
        <c:crosses val="autoZero"/>
        <c:auto val="1"/>
        <c:lblAlgn val="ctr"/>
        <c:lblOffset val="100"/>
        <c:noMultiLvlLbl val="0"/>
      </c:catAx>
      <c:valAx>
        <c:axId val="504264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426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0.02642</cdr:y>
    </cdr:from>
    <cdr:to>
      <cdr:x>0.06593</cdr:x>
      <cdr:y>0.13208</cdr:y>
    </cdr:to>
    <cdr:sp macro="" textlink="">
      <cdr:nvSpPr>
        <cdr:cNvPr id="2" name="テキスト ボックス 1"/>
        <cdr:cNvSpPr txBox="1"/>
      </cdr:nvSpPr>
      <cdr:spPr>
        <a:xfrm xmlns:a="http://schemas.openxmlformats.org/drawingml/2006/main">
          <a:off x="0" y="66675"/>
          <a:ext cx="40005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2023/12/25</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2023/12/25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5659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084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900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282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6503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5213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288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8778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8497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4206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1343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2023/12/25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2023/12/25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2023/12/25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63783" y="3036384"/>
            <a:ext cx="6761018"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17</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人材マネジメント</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667</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527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2487" y="986875"/>
            <a:ext cx="8799377"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全国に先駆けて行財政改革に取り組み、事務事業や出先機関の見直し、アウトソーシングの実施等の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事務効率化、独立行政法人化等を推進することで、効率的かつ効果的な組織体制を構築。</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月時点の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万人あたり職員数</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は、全都道府県で最少となっている。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62175" y="2100083"/>
            <a:ext cx="8639999" cy="1369606"/>
          </a:xfrm>
          <a:prstGeom prst="rect">
            <a:avLst/>
          </a:prstGeom>
          <a:noFill/>
        </p:spPr>
        <p:txBody>
          <a:bodyPr wrap="square" rtlCol="0">
            <a:spAutoFit/>
          </a:bodyPr>
          <a:lstStyle/>
          <a:p>
            <a:r>
              <a:rPr lang="ja-JP" altLang="en-US" sz="1400" b="1" u="sng" dirty="0">
                <a:effectLst>
                  <a:outerShdw blurRad="38100" dist="38100" dir="2700000" algn="tl">
                    <a:srgbClr val="000000">
                      <a:alpha val="43137"/>
                    </a:srgbClr>
                  </a:outerShdw>
                </a:effectLst>
              </a:rPr>
              <a:t>■</a:t>
            </a:r>
            <a:r>
              <a:rPr lang="ja-JP" altLang="en-US" sz="1400" b="1" u="sng" dirty="0"/>
              <a:t>現「職員数管理目標」（</a:t>
            </a:r>
            <a:r>
              <a:rPr lang="en-US" altLang="ja-JP" sz="1400" b="1" u="sng" dirty="0"/>
              <a:t>2018</a:t>
            </a:r>
            <a:r>
              <a:rPr lang="ja-JP" altLang="en-US" sz="1400" b="1" u="sng" dirty="0"/>
              <a:t>年度～</a:t>
            </a:r>
            <a:r>
              <a:rPr lang="en-US" altLang="ja-JP" sz="1400" b="1" u="sng" dirty="0"/>
              <a:t>2022</a:t>
            </a:r>
            <a:r>
              <a:rPr lang="ja-JP" altLang="en-US" sz="1400" b="1" u="sng" dirty="0"/>
              <a:t>年度）の進捗状況</a:t>
            </a:r>
            <a:endParaRPr lang="en-US" altLang="ja-JP" sz="1400" b="1" u="sng" dirty="0"/>
          </a:p>
          <a:p>
            <a:pPr>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年度までの間、職員数管理目標を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8,465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人とし、出先機関の統廃合や指定管理者の導入などに取り組んだことにより、新たな行政需要（万博・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ｽﾏｰﾄｼﾃｨなど）へ対応してきた。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しかしながら、目標策定時には想定していなかった新型コロナウイルス感染症への対応のため、コロナ就職氷河期に備え採用を拡大（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年度当初）した職員も活用しながら、必要な増員を行った。その結果として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年度当初の職員数は管理目標を超過しているものの、全国トップレベルのスリムな組織体制を維持している。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70890" y="649352"/>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⑤職員数の適正管理</a:t>
            </a:r>
            <a:endParaRPr lang="en-US" altLang="ja-JP" b="1"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20" name="テキスト ボックス 19"/>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4095" y="6619000"/>
            <a:ext cx="4176464" cy="215444"/>
          </a:xfrm>
          <a:prstGeom prst="rect">
            <a:avLst/>
          </a:prstGeom>
          <a:noFill/>
          <a:ln>
            <a:noFill/>
            <a:prstDash val="dash"/>
          </a:ln>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グロス職員数＝常勤職員数（フルタイム再任用数含む）＋常勤換算後の短時間再任用数</a:t>
            </a:r>
          </a:p>
        </p:txBody>
      </p:sp>
      <p:sp>
        <p:nvSpPr>
          <p:cNvPr id="2" name="正方形/長方形 1"/>
          <p:cNvSpPr/>
          <p:nvPr/>
        </p:nvSpPr>
        <p:spPr>
          <a:xfrm>
            <a:off x="654094" y="1770536"/>
            <a:ext cx="7346906" cy="215444"/>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本頁における「職員数」とは、「総務省地方公共団体定員管理調査」における「一般行政部門＋学校以外の教育部門＋公営企業等会計部門の合計」を用いた職員数である</a:t>
            </a:r>
            <a:endParaRPr lang="ja-JP" altLang="en-US" sz="800" dirty="0"/>
          </a:p>
        </p:txBody>
      </p:sp>
      <p:sp>
        <p:nvSpPr>
          <p:cNvPr id="21" name="スライド番号プレースホルダー 3"/>
          <p:cNvSpPr txBox="1">
            <a:spLocks/>
          </p:cNvSpPr>
          <p:nvPr/>
        </p:nvSpPr>
        <p:spPr>
          <a:xfrm>
            <a:off x="6869021" y="643985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676</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312753" y="3452195"/>
            <a:ext cx="8224217" cy="3029975"/>
          </a:xfrm>
          <a:prstGeom prst="rect">
            <a:avLst/>
          </a:prstGeom>
        </p:spPr>
      </p:pic>
    </p:spTree>
    <p:extLst>
      <p:ext uri="{BB962C8B-B14F-4D97-AF65-F5344CB8AC3E}">
        <p14:creationId xmlns:p14="http://schemas.microsoft.com/office/powerpoint/2010/main" val="76021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7" name="正方形/長方形 6"/>
          <p:cNvSpPr/>
          <p:nvPr/>
        </p:nvSpPr>
        <p:spPr>
          <a:xfrm>
            <a:off x="251520" y="673599"/>
            <a:ext cx="471471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⑥大阪市及び府内市町村との人事交流</a:t>
            </a:r>
            <a:endParaRPr lang="en-US" altLang="ja-JP" b="1" dirty="0">
              <a:latin typeface="Meiryo UI" panose="020B0604030504040204" pitchFamily="50" charset="-128"/>
              <a:ea typeface="Meiryo UI" panose="020B0604030504040204" pitchFamily="50" charset="-128"/>
            </a:endParaRPr>
          </a:p>
        </p:txBody>
      </p:sp>
      <p:sp>
        <p:nvSpPr>
          <p:cNvPr id="3" name="正方形/長方形 2"/>
          <p:cNvSpPr/>
          <p:nvPr/>
        </p:nvSpPr>
        <p:spPr>
          <a:xfrm>
            <a:off x="381000" y="1169284"/>
            <a:ext cx="8677275" cy="4762842"/>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（１）大阪府・大阪市間の人事交流の拡大</a:t>
            </a:r>
            <a:endParaRPr lang="en-US" altLang="ja-JP" sz="14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人数は、府→市、市→府の合計数）</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（２）組織の共同設置やカウンターパート部門職員の相互併任等による府市連携の推進</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≪府市併任職員数≫</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（３）府内市町村等への職員派遣の実施（上記</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の大阪市との人事交流以外に係るもの）</a:t>
            </a:r>
            <a:endParaRPr lang="en-US" altLang="ja-JP" sz="1400" dirty="0">
              <a:latin typeface="Meiryo UI" panose="020B0604030504040204" pitchFamily="50" charset="-128"/>
              <a:ea typeface="Meiryo UI" panose="020B0604030504040204" pitchFamily="50" charset="-128"/>
            </a:endParaRPr>
          </a:p>
          <a:p>
            <a:pPr>
              <a:defRPr/>
            </a:pPr>
            <a:endParaRPr lang="en-US" altLang="ja-JP" sz="1600" dirty="0">
              <a:latin typeface="Meiryo UI" panose="020B0604030504040204" pitchFamily="50" charset="-128"/>
              <a:ea typeface="Meiryo UI" panose="020B0604030504040204" pitchFamily="50" charset="-128"/>
            </a:endParaRPr>
          </a:p>
          <a:p>
            <a:pPr>
              <a:defRPr/>
            </a:pPr>
            <a:endParaRPr lang="en-US" altLang="ja-JP" sz="1600" dirty="0">
              <a:latin typeface="Meiryo UI" panose="020B0604030504040204" pitchFamily="50" charset="-128"/>
              <a:ea typeface="Meiryo UI" panose="020B0604030504040204" pitchFamily="50" charset="-128"/>
            </a:endParaRPr>
          </a:p>
          <a:p>
            <a:pPr>
              <a:defRPr/>
            </a:pPr>
            <a:endParaRPr lang="en-US" altLang="ja-JP" sz="1600" dirty="0">
              <a:latin typeface="Meiryo UI" panose="020B0604030504040204" pitchFamily="50" charset="-128"/>
              <a:ea typeface="Meiryo UI" panose="020B0604030504040204" pitchFamily="50" charset="-128"/>
            </a:endParaRPr>
          </a:p>
          <a:p>
            <a:pPr>
              <a:defRPr/>
            </a:pPr>
            <a:endParaRPr lang="en-US" altLang="ja-JP" sz="1600" dirty="0">
              <a:latin typeface="Meiryo UI" panose="020B0604030504040204" pitchFamily="50" charset="-128"/>
              <a:ea typeface="Meiryo UI" panose="020B0604030504040204" pitchFamily="50" charset="-128"/>
            </a:endParaRPr>
          </a:p>
          <a:p>
            <a:pPr>
              <a:defRPr/>
            </a:pP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nvGraphicFramePr>
        <p:xfrm>
          <a:off x="1123950" y="1539875"/>
          <a:ext cx="6096000" cy="609600"/>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1122468910"/>
                    </a:ext>
                  </a:extLst>
                </a:gridCol>
                <a:gridCol w="1524000">
                  <a:extLst>
                    <a:ext uri="{9D8B030D-6E8A-4147-A177-3AD203B41FA5}">
                      <a16:colId xmlns:a16="http://schemas.microsoft.com/office/drawing/2014/main" val="2500889538"/>
                    </a:ext>
                  </a:extLst>
                </a:gridCol>
                <a:gridCol w="1524000">
                  <a:extLst>
                    <a:ext uri="{9D8B030D-6E8A-4147-A177-3AD203B41FA5}">
                      <a16:colId xmlns:a16="http://schemas.microsoft.com/office/drawing/2014/main" val="1664222589"/>
                    </a:ext>
                  </a:extLst>
                </a:gridCol>
                <a:gridCol w="1524000">
                  <a:extLst>
                    <a:ext uri="{9D8B030D-6E8A-4147-A177-3AD203B41FA5}">
                      <a16:colId xmlns:a16="http://schemas.microsoft.com/office/drawing/2014/main" val="1362422666"/>
                    </a:ext>
                  </a:extLst>
                </a:gridCol>
              </a:tblGrid>
              <a:tr h="282575">
                <a:tc>
                  <a:txBody>
                    <a:bodyPr/>
                    <a:lstStyle/>
                    <a:p>
                      <a:pPr algn="ctr"/>
                      <a:r>
                        <a:rPr kumimoji="1" lang="en-US" altLang="ja-JP" sz="1400" dirty="0">
                          <a:latin typeface="Meiryo UI" panose="020B0604030504040204" pitchFamily="50" charset="-128"/>
                          <a:ea typeface="Meiryo UI" panose="020B0604030504040204" pitchFamily="50" charset="-128"/>
                        </a:rPr>
                        <a:t>2011</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1105038620"/>
                  </a:ext>
                </a:extLst>
              </a:tr>
              <a:tr h="282575">
                <a:tc>
                  <a:txBody>
                    <a:bodyPr/>
                    <a:lstStyle/>
                    <a:p>
                      <a:pPr algn="ct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4272571359"/>
                  </a:ext>
                </a:extLst>
              </a:tr>
            </a:tbl>
          </a:graphicData>
        </a:graphic>
      </p:graphicFrame>
      <p:graphicFrame>
        <p:nvGraphicFramePr>
          <p:cNvPr id="14" name="表 13"/>
          <p:cNvGraphicFramePr>
            <a:graphicFrameLocks noGrp="1"/>
          </p:cNvGraphicFramePr>
          <p:nvPr/>
        </p:nvGraphicFramePr>
        <p:xfrm>
          <a:off x="1123950" y="3203345"/>
          <a:ext cx="6096000" cy="609600"/>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1122468910"/>
                    </a:ext>
                  </a:extLst>
                </a:gridCol>
                <a:gridCol w="1524000">
                  <a:extLst>
                    <a:ext uri="{9D8B030D-6E8A-4147-A177-3AD203B41FA5}">
                      <a16:colId xmlns:a16="http://schemas.microsoft.com/office/drawing/2014/main" val="2500889538"/>
                    </a:ext>
                  </a:extLst>
                </a:gridCol>
                <a:gridCol w="1524000">
                  <a:extLst>
                    <a:ext uri="{9D8B030D-6E8A-4147-A177-3AD203B41FA5}">
                      <a16:colId xmlns:a16="http://schemas.microsoft.com/office/drawing/2014/main" val="1664222589"/>
                    </a:ext>
                  </a:extLst>
                </a:gridCol>
                <a:gridCol w="1524000">
                  <a:extLst>
                    <a:ext uri="{9D8B030D-6E8A-4147-A177-3AD203B41FA5}">
                      <a16:colId xmlns:a16="http://schemas.microsoft.com/office/drawing/2014/main" val="1362422666"/>
                    </a:ext>
                  </a:extLst>
                </a:gridCol>
              </a:tblGrid>
              <a:tr h="282575">
                <a:tc>
                  <a:txBody>
                    <a:bodyPr/>
                    <a:lstStyle/>
                    <a:p>
                      <a:pPr algn="ctr"/>
                      <a:r>
                        <a:rPr kumimoji="1" lang="en-US" altLang="ja-JP" sz="1400" dirty="0">
                          <a:latin typeface="Meiryo UI" panose="020B0604030504040204" pitchFamily="50" charset="-128"/>
                          <a:ea typeface="Meiryo UI" panose="020B0604030504040204" pitchFamily="50" charset="-128"/>
                        </a:rPr>
                        <a:t>2011</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1105038620"/>
                  </a:ext>
                </a:extLst>
              </a:tr>
              <a:tr h="282575">
                <a:tc>
                  <a:txBody>
                    <a:bodyPr/>
                    <a:lstStyle/>
                    <a:p>
                      <a:pPr algn="ct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247</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304</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1,137</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4272571359"/>
                  </a:ext>
                </a:extLst>
              </a:tr>
            </a:tbl>
          </a:graphicData>
        </a:graphic>
      </p:graphicFrame>
      <p:graphicFrame>
        <p:nvGraphicFramePr>
          <p:cNvPr id="9" name="表 8"/>
          <p:cNvGraphicFramePr>
            <a:graphicFrameLocks noGrp="1"/>
          </p:cNvGraphicFramePr>
          <p:nvPr/>
        </p:nvGraphicFramePr>
        <p:xfrm>
          <a:off x="1123950" y="4481375"/>
          <a:ext cx="6096000" cy="1112520"/>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2870666959"/>
                    </a:ext>
                  </a:extLst>
                </a:gridCol>
                <a:gridCol w="1219200">
                  <a:extLst>
                    <a:ext uri="{9D8B030D-6E8A-4147-A177-3AD203B41FA5}">
                      <a16:colId xmlns:a16="http://schemas.microsoft.com/office/drawing/2014/main" val="4266789896"/>
                    </a:ext>
                  </a:extLst>
                </a:gridCol>
                <a:gridCol w="1219200">
                  <a:extLst>
                    <a:ext uri="{9D8B030D-6E8A-4147-A177-3AD203B41FA5}">
                      <a16:colId xmlns:a16="http://schemas.microsoft.com/office/drawing/2014/main" val="2157459904"/>
                    </a:ext>
                  </a:extLst>
                </a:gridCol>
                <a:gridCol w="1219200">
                  <a:extLst>
                    <a:ext uri="{9D8B030D-6E8A-4147-A177-3AD203B41FA5}">
                      <a16:colId xmlns:a16="http://schemas.microsoft.com/office/drawing/2014/main" val="2798036944"/>
                    </a:ext>
                  </a:extLst>
                </a:gridCol>
                <a:gridCol w="1219200">
                  <a:extLst>
                    <a:ext uri="{9D8B030D-6E8A-4147-A177-3AD203B41FA5}">
                      <a16:colId xmlns:a16="http://schemas.microsoft.com/office/drawing/2014/main" val="976833899"/>
                    </a:ext>
                  </a:extLst>
                </a:gridCol>
              </a:tblGrid>
              <a:tr h="370840">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2011</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年度</a:t>
                      </a:r>
                    </a:p>
                  </a:txBody>
                  <a:tcPr/>
                </a:tc>
                <a:extLst>
                  <a:ext uri="{0D108BD9-81ED-4DB2-BD59-A6C34878D82A}">
                    <a16:rowId xmlns:a16="http://schemas.microsoft.com/office/drawing/2014/main" val="3643028512"/>
                  </a:ext>
                </a:extLst>
              </a:tr>
              <a:tr h="370840">
                <a:tc>
                  <a:txBody>
                    <a:bodyPr/>
                    <a:lstStyle/>
                    <a:p>
                      <a:pPr algn="ctr"/>
                      <a:r>
                        <a:rPr kumimoji="1" lang="ja-JP" altLang="en-US" sz="1400" dirty="0">
                          <a:latin typeface="Meiryo UI" panose="020B0604030504040204" pitchFamily="50" charset="-128"/>
                          <a:ea typeface="Meiryo UI" panose="020B0604030504040204" pitchFamily="50" charset="-128"/>
                        </a:rPr>
                        <a:t>職員派遣</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79</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28921474"/>
                  </a:ext>
                </a:extLst>
              </a:tr>
              <a:tr h="370840">
                <a:tc>
                  <a:txBody>
                    <a:bodyPr/>
                    <a:lstStyle/>
                    <a:p>
                      <a:pPr algn="ctr"/>
                      <a:r>
                        <a:rPr kumimoji="1" lang="ja-JP" altLang="en-US" sz="1400" dirty="0">
                          <a:latin typeface="Meiryo UI" panose="020B0604030504040204" pitchFamily="50" charset="-128"/>
                          <a:ea typeface="Meiryo UI" panose="020B0604030504040204" pitchFamily="50" charset="-128"/>
                        </a:rPr>
                        <a:t>副長</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名</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837433452"/>
                  </a:ext>
                </a:extLst>
              </a:tr>
            </a:tbl>
          </a:graphicData>
        </a:graphic>
      </p:graphicFrame>
      <p:sp>
        <p:nvSpPr>
          <p:cNvPr id="15" name="正方形/長方形 14"/>
          <p:cNvSpPr/>
          <p:nvPr/>
        </p:nvSpPr>
        <p:spPr>
          <a:xfrm>
            <a:off x="4966235" y="5672036"/>
            <a:ext cx="2367956"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「派遣」には、割愛派遣、人事交流を含む。</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677</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6705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8" name="正方形/長方形 7"/>
          <p:cNvSpPr/>
          <p:nvPr/>
        </p:nvSpPr>
        <p:spPr>
          <a:xfrm>
            <a:off x="276013" y="678907"/>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⑦民間企業等への交流派遣</a:t>
            </a:r>
            <a:endParaRPr lang="en-US" altLang="ja-JP" b="1" dirty="0">
              <a:latin typeface="Meiryo UI" panose="020B0604030504040204" pitchFamily="50" charset="-128"/>
              <a:ea typeface="Meiryo UI" panose="020B0604030504040204" pitchFamily="50" charset="-128"/>
            </a:endParaRPr>
          </a:p>
        </p:txBody>
      </p:sp>
      <p:sp>
        <p:nvSpPr>
          <p:cNvPr id="9" name="正方形/長方形 8"/>
          <p:cNvSpPr/>
          <p:nvPr/>
        </p:nvSpPr>
        <p:spPr>
          <a:xfrm>
            <a:off x="349057" y="1072729"/>
            <a:ext cx="8552328" cy="1046440"/>
          </a:xfrm>
          <a:prstGeom prst="rect">
            <a:avLst/>
          </a:prstGeom>
        </p:spPr>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府の職員</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民間企業での実務を経験させることを通じて、効率的かつ機動的な業務遂行の手法や、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府政の課題に的確に対応するために必要な知識及び能力を有する人材の育成を図る</a:t>
            </a:r>
            <a:r>
              <a:rPr lang="ja-JP" altLang="en-US" sz="1600" dirty="0">
                <a:latin typeface="Meiryo UI" panose="020B0604030504040204" pitchFamily="50" charset="-128"/>
                <a:ea typeface="Meiryo UI" panose="020B0604030504040204" pitchFamily="50" charset="-128"/>
              </a:rPr>
              <a:t>ため、人事</a:t>
            </a:r>
            <a:r>
              <a:rPr lang="ja-JP" altLang="ja-JP" sz="1600" dirty="0">
                <a:latin typeface="Meiryo UI" panose="020B0604030504040204" pitchFamily="50" charset="-128"/>
                <a:ea typeface="Meiryo UI" panose="020B0604030504040204" pitchFamily="50" charset="-128"/>
              </a:rPr>
              <a:t>交流</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実施。</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2022.4</a:t>
            </a:r>
            <a:r>
              <a:rPr lang="ja-JP" altLang="en-US" sz="1400" dirty="0">
                <a:latin typeface="Meiryo UI" panose="020B0604030504040204" pitchFamily="50" charset="-128"/>
                <a:ea typeface="Meiryo UI" panose="020B0604030504040204" pitchFamily="50" charset="-128"/>
              </a:rPr>
              <a:t>現在　</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団体・</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名</a:t>
            </a:r>
          </a:p>
        </p:txBody>
      </p:sp>
      <p:sp>
        <p:nvSpPr>
          <p:cNvPr id="10" name="テキスト ボックス 9"/>
          <p:cNvSpPr txBox="1"/>
          <p:nvPr/>
        </p:nvSpPr>
        <p:spPr>
          <a:xfrm>
            <a:off x="4394782" y="5597026"/>
            <a:ext cx="290067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出典：大阪府人事行政の運営等の概要</a:t>
            </a:r>
            <a:r>
              <a:rPr lang="en-US" altLang="ja-JP" sz="8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各年度</a:t>
            </a:r>
            <a:r>
              <a:rPr lang="en-US" altLang="ja-JP" sz="800" dirty="0">
                <a:solidFill>
                  <a:prstClr val="black"/>
                </a:solidFill>
                <a:latin typeface="Meiryo UI" panose="020B0604030504040204" pitchFamily="50" charset="-128"/>
                <a:ea typeface="Meiryo UI" panose="020B0604030504040204" pitchFamily="50" charset="-128"/>
              </a:rPr>
              <a:t>4</a:t>
            </a:r>
            <a:r>
              <a:rPr lang="ja-JP" altLang="en-US" sz="800" dirty="0">
                <a:solidFill>
                  <a:prstClr val="black"/>
                </a:solidFill>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rPr>
              <a:t>日現在）</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806455" y="2296525"/>
            <a:ext cx="5412800" cy="3253439"/>
          </a:xfrm>
          <a:prstGeom prst="rect">
            <a:avLst/>
          </a:prstGeom>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678</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1548000" y="2052000"/>
            <a:ext cx="79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900" dirty="0">
                <a:solidFill>
                  <a:schemeClr val="tx1"/>
                </a:solidFill>
                <a:latin typeface="Meiryo UI" panose="020B0604030504040204" pitchFamily="50" charset="-128"/>
                <a:ea typeface="Meiryo UI" panose="020B0604030504040204" pitchFamily="50" charset="-128"/>
              </a:rPr>
              <a:t>（名・団体）</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702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0975" y="1587851"/>
            <a:ext cx="8852889" cy="1041135"/>
          </a:xfrm>
          <a:prstGeom prst="rect">
            <a:avLst/>
          </a:prstGeom>
          <a:solidFill>
            <a:schemeClr val="accent6">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endParaRPr kumimoji="1" lang="ja-JP" altLang="en-US" sz="1300" b="1"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80975" y="2968582"/>
            <a:ext cx="8865531" cy="3844594"/>
          </a:xfrm>
          <a:prstGeom prst="rect">
            <a:avLst/>
          </a:prstGeom>
          <a:solidFill>
            <a:schemeClr val="accent6">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額縁 7"/>
          <p:cNvSpPr/>
          <p:nvPr/>
        </p:nvSpPr>
        <p:spPr>
          <a:xfrm>
            <a:off x="251520" y="3034817"/>
            <a:ext cx="2440757" cy="213844"/>
          </a:xfrm>
          <a:prstGeom prst="beve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リニューアルバージョン</a:t>
            </a:r>
            <a:r>
              <a:rPr lang="en-US" altLang="ja-JP" sz="1200" b="1" dirty="0">
                <a:latin typeface="Meiryo UI" panose="020B0604030504040204" pitchFamily="50" charset="-128"/>
                <a:ea typeface="Meiryo UI" panose="020B0604030504040204" pitchFamily="50" charset="-128"/>
              </a:rPr>
              <a:t>(2021.3</a:t>
            </a:r>
            <a:r>
              <a:rPr lang="ja-JP" altLang="en-US"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769543" y="2660732"/>
            <a:ext cx="2165786" cy="276999"/>
          </a:xfrm>
          <a:prstGeom prst="rect">
            <a:avLst/>
          </a:prstGeom>
          <a:solidFill>
            <a:schemeClr val="bg1"/>
          </a:solid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これまでの取組の定着・発展</a:t>
            </a:r>
          </a:p>
        </p:txBody>
      </p:sp>
      <p:sp>
        <p:nvSpPr>
          <p:cNvPr id="14" name="テキスト ボックス 13"/>
          <p:cNvSpPr txBox="1"/>
          <p:nvPr/>
        </p:nvSpPr>
        <p:spPr>
          <a:xfrm>
            <a:off x="5140692" y="2657239"/>
            <a:ext cx="3760693" cy="276999"/>
          </a:xfrm>
          <a:prstGeom prst="rect">
            <a:avLst/>
          </a:prstGeom>
          <a:solidFill>
            <a:schemeClr val="bg1"/>
          </a:solid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新しい生活様式の実践をはじめとした新たな対応</a:t>
            </a:r>
          </a:p>
        </p:txBody>
      </p:sp>
      <p:sp>
        <p:nvSpPr>
          <p:cNvPr id="16" name="正方形/長方形 15"/>
          <p:cNvSpPr/>
          <p:nvPr/>
        </p:nvSpPr>
        <p:spPr>
          <a:xfrm>
            <a:off x="251520" y="1655735"/>
            <a:ext cx="3929955" cy="929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第１弾</a:t>
            </a:r>
            <a:r>
              <a:rPr kumimoji="1" lang="en-US" altLang="ja-JP" sz="1200" b="1" dirty="0">
                <a:solidFill>
                  <a:schemeClr val="tx1"/>
                </a:solidFill>
                <a:latin typeface="Meiryo UI" panose="020B0604030504040204" pitchFamily="50" charset="-128"/>
                <a:ea typeface="Meiryo UI" panose="020B0604030504040204" pitchFamily="50" charset="-128"/>
              </a:rPr>
              <a:t>(2016.11)】</a:t>
            </a:r>
            <a:r>
              <a:rPr kumimoji="1" lang="ja-JP" altLang="en-US" sz="1200" b="1" dirty="0">
                <a:solidFill>
                  <a:schemeClr val="tx1"/>
                </a:solidFill>
                <a:latin typeface="Meiryo UI" panose="020B0604030504040204" pitchFamily="50" charset="-128"/>
                <a:ea typeface="Meiryo UI" panose="020B0604030504040204" pitchFamily="50" charset="-128"/>
              </a:rPr>
              <a:t>３つのキーワードを下に取組を展開</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上司の働き方をかえる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柔軟な働き方を提案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長時間労働を是正</a:t>
            </a:r>
          </a:p>
        </p:txBody>
      </p:sp>
      <p:sp>
        <p:nvSpPr>
          <p:cNvPr id="18" name="正方形/長方形 17"/>
          <p:cNvSpPr/>
          <p:nvPr/>
        </p:nvSpPr>
        <p:spPr>
          <a:xfrm>
            <a:off x="5046424" y="1666890"/>
            <a:ext cx="3907075" cy="899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第２弾</a:t>
            </a:r>
            <a:r>
              <a:rPr kumimoji="1" lang="en-US" altLang="ja-JP" sz="1200" b="1" dirty="0">
                <a:solidFill>
                  <a:schemeClr val="tx1"/>
                </a:solidFill>
                <a:latin typeface="Meiryo UI" panose="020B0604030504040204" pitchFamily="50" charset="-128"/>
                <a:ea typeface="Meiryo UI" panose="020B0604030504040204" pitchFamily="50" charset="-128"/>
              </a:rPr>
              <a:t>(2017.9)】</a:t>
            </a:r>
            <a:r>
              <a:rPr kumimoji="1" lang="ja-JP" altLang="en-US" sz="1200" b="1" dirty="0">
                <a:solidFill>
                  <a:schemeClr val="tx1"/>
                </a:solidFill>
                <a:latin typeface="Meiryo UI" panose="020B0604030504040204" pitchFamily="50" charset="-128"/>
                <a:ea typeface="Meiryo UI" panose="020B0604030504040204" pitchFamily="50" charset="-128"/>
              </a:rPr>
              <a:t>４つの視点から取組を強化</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仕事の手間に潜むムダをスリム化</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制約をなくし、柔軟な働き方を提案</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長時間労働を抑制</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050" dirty="0">
                <a:solidFill>
                  <a:schemeClr val="tx1"/>
                </a:solidFill>
                <a:latin typeface="Meiryo UI" panose="020B0604030504040204" pitchFamily="50" charset="-128"/>
                <a:ea typeface="Meiryo UI" panose="020B0604030504040204" pitchFamily="50" charset="-128"/>
              </a:rPr>
              <a:t>知識や経験を補う</a:t>
            </a:r>
          </a:p>
        </p:txBody>
      </p:sp>
      <p:sp>
        <p:nvSpPr>
          <p:cNvPr id="19" name="右矢印 18"/>
          <p:cNvSpPr/>
          <p:nvPr/>
        </p:nvSpPr>
        <p:spPr>
          <a:xfrm>
            <a:off x="4302772" y="1720199"/>
            <a:ext cx="538720" cy="755308"/>
          </a:xfrm>
          <a:prstGeom prst="rightArrow">
            <a:avLst>
              <a:gd name="adj1" fmla="val 58510"/>
              <a:gd name="adj2" fmla="val 50000"/>
            </a:avLst>
          </a:prstGeom>
          <a:solidFill>
            <a:schemeClr val="accent1">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270890" y="3459698"/>
            <a:ext cx="5072544" cy="3293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p:cNvSpPr/>
          <p:nvPr/>
        </p:nvSpPr>
        <p:spPr>
          <a:xfrm>
            <a:off x="5397475" y="3437171"/>
            <a:ext cx="3596224" cy="33164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横巻き 22"/>
          <p:cNvSpPr/>
          <p:nvPr/>
        </p:nvSpPr>
        <p:spPr>
          <a:xfrm>
            <a:off x="2049672" y="3248214"/>
            <a:ext cx="1804564" cy="36817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組織風土改革</a:t>
            </a:r>
          </a:p>
        </p:txBody>
      </p:sp>
      <p:sp>
        <p:nvSpPr>
          <p:cNvPr id="24" name="横巻き 23"/>
          <p:cNvSpPr/>
          <p:nvPr/>
        </p:nvSpPr>
        <p:spPr>
          <a:xfrm>
            <a:off x="6285231" y="3227302"/>
            <a:ext cx="1964615" cy="36817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柔軟な働き方の実施</a:t>
            </a:r>
          </a:p>
        </p:txBody>
      </p:sp>
      <p:sp>
        <p:nvSpPr>
          <p:cNvPr id="28" name="正方形/長方形 27"/>
          <p:cNvSpPr/>
          <p:nvPr/>
        </p:nvSpPr>
        <p:spPr>
          <a:xfrm>
            <a:off x="5526119" y="3759426"/>
            <a:ext cx="3338939" cy="2919130"/>
          </a:xfrm>
          <a:prstGeom prst="rect">
            <a:avLst/>
          </a:prstGeom>
        </p:spPr>
        <p:style>
          <a:lnRef idx="2">
            <a:schemeClr val="accent6"/>
          </a:lnRef>
          <a:fillRef idx="1">
            <a:schemeClr val="lt1"/>
          </a:fillRef>
          <a:effectRef idx="0">
            <a:schemeClr val="accent6"/>
          </a:effectRef>
          <a:fontRef idx="minor">
            <a:schemeClr val="dk1"/>
          </a:fontRef>
        </p:style>
        <p:txBody>
          <a:bodyPr bIns="0" rtlCol="0" anchor="ctr"/>
          <a:lstStyle/>
          <a:p>
            <a:pPr>
              <a:lnSpc>
                <a:spcPts val="800"/>
              </a:lnSpc>
            </a:pP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勤務時間の柔軟化</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昼休み時間の分散化の拡充　</a:t>
            </a:r>
            <a:r>
              <a:rPr kumimoji="1" lang="en-US" altLang="ja-JP" sz="1050" dirty="0">
                <a:latin typeface="Meiryo UI" panose="020B0604030504040204" pitchFamily="50" charset="-128"/>
                <a:ea typeface="Meiryo UI" panose="020B0604030504040204" pitchFamily="50" charset="-128"/>
              </a:rPr>
              <a:t>2021.4</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フレックスタイム制度の導入　</a:t>
            </a:r>
            <a:r>
              <a:rPr kumimoji="1" lang="en-US" altLang="ja-JP" sz="1050" dirty="0">
                <a:latin typeface="Meiryo UI" panose="020B0604030504040204" pitchFamily="50" charset="-128"/>
                <a:ea typeface="Meiryo UI" panose="020B0604030504040204" pitchFamily="50" charset="-128"/>
              </a:rPr>
              <a:t>2022.1</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テレワーク（在宅勤務）の定着</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・定着化に向けたガイドライン策定</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2022.3</a:t>
            </a:r>
            <a:r>
              <a:rPr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会議の効率化</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p>
          <a:p>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(WEB</a:t>
            </a:r>
            <a:r>
              <a:rPr kumimoji="1" lang="ja-JP" altLang="en-US" sz="1200" b="1" dirty="0">
                <a:latin typeface="Meiryo UI" panose="020B0604030504040204" pitchFamily="50" charset="-128"/>
                <a:ea typeface="Meiryo UI" panose="020B0604030504040204" pitchFamily="50" charset="-128"/>
              </a:rPr>
              <a:t>会議、ペーパ</a:t>
            </a:r>
            <a:r>
              <a:rPr kumimoji="1" lang="ja-JP" altLang="en-US" sz="1200" b="1" dirty="0">
                <a:solidFill>
                  <a:srgbClr val="0070C0"/>
                </a:solidFill>
                <a:latin typeface="Meiryo UI" panose="020B0604030504040204" pitchFamily="50" charset="-128"/>
                <a:ea typeface="Meiryo UI" panose="020B0604030504040204" pitchFamily="50" charset="-128"/>
              </a:rPr>
              <a:t>ー</a:t>
            </a:r>
            <a:r>
              <a:rPr kumimoji="1" lang="ja-JP" altLang="en-US" sz="1200" b="1" dirty="0">
                <a:latin typeface="Meiryo UI" panose="020B0604030504040204" pitchFamily="50" charset="-128"/>
                <a:ea typeface="Meiryo UI" panose="020B0604030504040204" pitchFamily="50" charset="-128"/>
              </a:rPr>
              <a:t>レス会議）</a:t>
            </a:r>
            <a:endParaRPr kumimoji="1" lang="en-US" altLang="ja-JP" sz="12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Microsoft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Teams</a:t>
            </a:r>
            <a:r>
              <a:rPr kumimoji="1" lang="ja-JP" altLang="en-US" sz="1050" dirty="0">
                <a:latin typeface="Meiryo UI" panose="020B0604030504040204" pitchFamily="50" charset="-128"/>
                <a:ea typeface="Meiryo UI" panose="020B0604030504040204" pitchFamily="50" charset="-128"/>
              </a:rPr>
              <a:t>の導入　</a:t>
            </a:r>
            <a:r>
              <a:rPr kumimoji="1" lang="en-US" altLang="ja-JP" sz="1050" dirty="0">
                <a:latin typeface="Meiryo UI" panose="020B0604030504040204" pitchFamily="50" charset="-128"/>
                <a:ea typeface="Meiryo UI" panose="020B0604030504040204" pitchFamily="50" charset="-128"/>
              </a:rPr>
              <a:t>2021.3</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ペーパレス用タブレットの導入　</a:t>
            </a:r>
            <a:r>
              <a:rPr kumimoji="1" lang="en-US" altLang="ja-JP" sz="1050" dirty="0">
                <a:latin typeface="Meiryo UI" panose="020B0604030504040204" pitchFamily="50" charset="-128"/>
                <a:ea typeface="Meiryo UI" panose="020B0604030504040204" pitchFamily="50" charset="-128"/>
              </a:rPr>
              <a:t>2021.3</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モバイルワークの推進</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タブレット端末の機能改善　</a:t>
            </a:r>
            <a:r>
              <a:rPr kumimoji="1" lang="en-US" altLang="ja-JP" sz="1050" dirty="0">
                <a:latin typeface="Meiryo UI" panose="020B0604030504040204" pitchFamily="50" charset="-128"/>
                <a:ea typeface="Meiryo UI" panose="020B0604030504040204" pitchFamily="50" charset="-128"/>
              </a:rPr>
              <a:t>2021.8</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サテライトオフィスの拡充</a:t>
            </a:r>
            <a:endParaRPr kumimoji="1" lang="en-US" altLang="ja-JP" sz="12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大手前庁舎　</a:t>
            </a:r>
            <a:r>
              <a:rPr kumimoji="1" lang="en-US" altLang="ja-JP" sz="1050" dirty="0">
                <a:latin typeface="Meiryo UI" panose="020B0604030504040204" pitchFamily="50" charset="-128"/>
                <a:ea typeface="Meiryo UI" panose="020B0604030504040204" pitchFamily="50" charset="-128"/>
              </a:rPr>
              <a:t>2021.4</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咲洲庁舎　　 </a:t>
            </a:r>
            <a:r>
              <a:rPr kumimoji="1" lang="en-US" altLang="ja-JP" sz="1050" dirty="0">
                <a:latin typeface="Meiryo UI" panose="020B0604030504040204" pitchFamily="50" charset="-128"/>
                <a:ea typeface="Meiryo UI" panose="020B0604030504040204" pitchFamily="50" charset="-128"/>
              </a:rPr>
              <a:t>2021.5</a:t>
            </a:r>
            <a:r>
              <a:rPr kumimoji="1" lang="ja-JP" altLang="en-US" sz="1050" dirty="0">
                <a:latin typeface="Meiryo UI" panose="020B0604030504040204" pitchFamily="50" charset="-128"/>
                <a:ea typeface="Meiryo UI" panose="020B0604030504040204" pitchFamily="50" charset="-128"/>
              </a:rPr>
              <a:t>～</a:t>
            </a:r>
          </a:p>
        </p:txBody>
      </p:sp>
      <p:sp>
        <p:nvSpPr>
          <p:cNvPr id="29" name="角丸四角形 28"/>
          <p:cNvSpPr/>
          <p:nvPr/>
        </p:nvSpPr>
        <p:spPr>
          <a:xfrm>
            <a:off x="5600719" y="3654522"/>
            <a:ext cx="1988196" cy="248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新しい生活様式の実践</a:t>
            </a:r>
          </a:p>
        </p:txBody>
      </p:sp>
      <p:sp>
        <p:nvSpPr>
          <p:cNvPr id="31" name="正方形/長方形 30"/>
          <p:cNvSpPr/>
          <p:nvPr/>
        </p:nvSpPr>
        <p:spPr>
          <a:xfrm>
            <a:off x="332541" y="3753374"/>
            <a:ext cx="2530629" cy="17225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イクボス運動の展開</a:t>
            </a:r>
            <a:endParaRPr kumimoji="1" lang="en-US" altLang="ja-JP" sz="12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2022.6</a:t>
            </a:r>
            <a:r>
              <a:rPr kumimoji="1" lang="ja-JP" altLang="en-US" sz="1050" dirty="0">
                <a:latin typeface="Meiryo UI" panose="020B0604030504040204" pitchFamily="50" charset="-128"/>
                <a:ea typeface="Meiryo UI" panose="020B0604030504040204" pitchFamily="50" charset="-128"/>
              </a:rPr>
              <a:t>～知事によるイクボス宣言の</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実施</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上司のマネジメント力の発揮　　　　　　　　　</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グループ長等の　　　　　　　　　　マネジメント力の向上</a:t>
            </a:r>
            <a:endParaRPr kumimoji="1" lang="en-US" altLang="ja-JP" sz="12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20348" y="5702550"/>
            <a:ext cx="2532088" cy="9760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ts val="1000"/>
              </a:lnSpc>
              <a:buFont typeface="Wingdings" panose="05000000000000000000" pitchFamily="2" charset="2"/>
              <a:buChar char="Ø"/>
            </a:pP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200" b="1" dirty="0">
                <a:latin typeface="Meiryo UI" panose="020B0604030504040204" pitchFamily="50" charset="-128"/>
                <a:ea typeface="Meiryo UI" panose="020B0604030504040204" pitchFamily="50" charset="-128"/>
              </a:rPr>
              <a:t>AI</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RPA</a:t>
            </a:r>
            <a:r>
              <a:rPr kumimoji="1" lang="ja-JP" altLang="en-US" sz="1200" b="1" dirty="0">
                <a:latin typeface="Meiryo UI" panose="020B0604030504040204" pitchFamily="50" charset="-128"/>
                <a:ea typeface="Meiryo UI" panose="020B0604030504040204" pitchFamily="50" charset="-128"/>
              </a:rPr>
              <a:t>を活用した業務の</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効率化</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p>
          <a:p>
            <a:endParaRPr kumimoji="1"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　会議の効率化</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（再掲）</a:t>
            </a:r>
            <a:endParaRPr kumimoji="1" lang="en-US" altLang="ja-JP" sz="12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981077" y="3759427"/>
            <a:ext cx="2287757" cy="2919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8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パソコン一斉シャットダウン</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システムの構築</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重点</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050" dirty="0">
                <a:solidFill>
                  <a:schemeClr val="tx1"/>
                </a:solidFill>
                <a:latin typeface="Meiryo UI" panose="020B0604030504040204" pitchFamily="50" charset="-128"/>
                <a:ea typeface="Meiryo UI" panose="020B0604030504040204" pitchFamily="50" charset="-128"/>
              </a:rPr>
              <a:t>　　　・運用開始　　</a:t>
            </a:r>
            <a:r>
              <a:rPr kumimoji="1" lang="en-US" altLang="ja-JP" sz="1050" dirty="0">
                <a:solidFill>
                  <a:schemeClr val="tx1"/>
                </a:solidFill>
                <a:latin typeface="Meiryo UI" panose="020B0604030504040204" pitchFamily="50" charset="-128"/>
                <a:ea typeface="Meiryo UI" panose="020B0604030504040204" pitchFamily="50" charset="-128"/>
              </a:rPr>
              <a:t>2022.1</a:t>
            </a: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800"/>
              </a:lnSpc>
            </a:pPr>
            <a:endParaRPr kumimoji="1" lang="en-US" altLang="ja-JP" sz="105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定時退庁の取組</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8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時間外勤務の見える化</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8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過重労働ゼロに向けた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改善措置</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8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年次休暇の取得促進</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285750" indent="-285750">
              <a:lnSpc>
                <a:spcPts val="800"/>
              </a:lnSpc>
              <a:buFont typeface="Wingdings" panose="05000000000000000000" pitchFamily="2" charset="2"/>
              <a:buChar char="Ø"/>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solidFill>
                  <a:schemeClr val="tx1"/>
                </a:solidFill>
                <a:latin typeface="Meiryo UI" panose="020B0604030504040204" pitchFamily="50" charset="-128"/>
                <a:ea typeface="Meiryo UI" panose="020B0604030504040204" pitchFamily="50" charset="-128"/>
              </a:rPr>
              <a:t>キャリア形成に対する支援</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4" name="角丸四角形 33"/>
          <p:cNvSpPr/>
          <p:nvPr/>
        </p:nvSpPr>
        <p:spPr>
          <a:xfrm>
            <a:off x="3030382" y="3654522"/>
            <a:ext cx="1599283" cy="243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職員の意識改革</a:t>
            </a:r>
          </a:p>
        </p:txBody>
      </p:sp>
      <p:sp>
        <p:nvSpPr>
          <p:cNvPr id="35" name="角丸四角形 34"/>
          <p:cNvSpPr/>
          <p:nvPr/>
        </p:nvSpPr>
        <p:spPr>
          <a:xfrm>
            <a:off x="402788" y="5593944"/>
            <a:ext cx="2289489" cy="192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ＩＴ活用による業務効率化</a:t>
            </a:r>
          </a:p>
        </p:txBody>
      </p:sp>
      <p:sp>
        <p:nvSpPr>
          <p:cNvPr id="36" name="角丸四角形 35"/>
          <p:cNvSpPr/>
          <p:nvPr/>
        </p:nvSpPr>
        <p:spPr>
          <a:xfrm>
            <a:off x="419015" y="3658934"/>
            <a:ext cx="1968545" cy="225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上司の働き方を変える</a:t>
            </a:r>
          </a:p>
        </p:txBody>
      </p:sp>
      <p:sp>
        <p:nvSpPr>
          <p:cNvPr id="37" name="下矢印 36"/>
          <p:cNvSpPr/>
          <p:nvPr/>
        </p:nvSpPr>
        <p:spPr>
          <a:xfrm>
            <a:off x="4045587" y="2670969"/>
            <a:ext cx="1061730" cy="279694"/>
          </a:xfrm>
          <a:prstGeom prst="downArrow">
            <a:avLst>
              <a:gd name="adj1" fmla="val 50000"/>
              <a:gd name="adj2" fmla="val 31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38" name="テキスト ボックス 37"/>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39" name="正方形/長方形 38"/>
          <p:cNvSpPr/>
          <p:nvPr/>
        </p:nvSpPr>
        <p:spPr>
          <a:xfrm>
            <a:off x="270890" y="649352"/>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⑧働き方改革の推進</a:t>
            </a:r>
            <a:endParaRPr lang="en-US" altLang="ja-JP"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343039" y="988539"/>
            <a:ext cx="8749817"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rPr>
              <a:t>月に「大阪府庁版働き方改革（第１弾）」を取りまとめ、長時間労働の是正や柔軟な働</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き方ができる環境づくりを推進。 以降、第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弾、リニューアルバージョンにより、取組を拡充。</a:t>
            </a:r>
            <a:endParaRPr lang="en-US" altLang="ja-JP" sz="1600" dirty="0">
              <a:latin typeface="Meiryo UI" panose="020B0604030504040204" pitchFamily="50" charset="-128"/>
              <a:ea typeface="Meiryo UI" panose="020B0604030504040204" pitchFamily="50" charset="-128"/>
            </a:endParaRP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679</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250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520" y="1158331"/>
            <a:ext cx="8725111"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女性職員の活躍促進に向け、「大阪府における女性職員の活躍の推進に関する特定事業主行動計</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画」に基づき、</a:t>
            </a:r>
            <a:r>
              <a:rPr lang="ja-JP" altLang="ja-JP" sz="1600" dirty="0">
                <a:latin typeface="Meiryo UI" panose="020B0604030504040204" pitchFamily="50" charset="-128"/>
                <a:ea typeface="Meiryo UI" panose="020B0604030504040204" pitchFamily="50" charset="-128"/>
              </a:rPr>
              <a:t>女性職員の個性と能力を更に引き出すことができるよう</a:t>
            </a:r>
            <a:r>
              <a:rPr lang="ja-JP" altLang="en-US" sz="1600" dirty="0">
                <a:latin typeface="Meiryo UI" panose="020B0604030504040204" pitchFamily="50" charset="-128"/>
                <a:ea typeface="Meiryo UI" panose="020B0604030504040204" pitchFamily="50" charset="-128"/>
              </a:rPr>
              <a:t>、さまざまな取組を推進。</a:t>
            </a:r>
            <a:endParaRPr lang="en-US" altLang="ja-JP"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117193" y="1853059"/>
            <a:ext cx="7998107"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a:t>
            </a:r>
            <a:r>
              <a:rPr lang="ja-JP" altLang="en-US" sz="1400" b="1" dirty="0">
                <a:latin typeface="Meiryo UI" panose="020B0604030504040204" pitchFamily="50" charset="-128"/>
                <a:ea typeface="Meiryo UI" panose="020B0604030504040204" pitchFamily="50" charset="-128"/>
              </a:rPr>
              <a:t>これまでの主な取組</a:t>
            </a:r>
            <a:r>
              <a:rPr lang="ja-JP" altLang="en-US" sz="1000" dirty="0">
                <a:latin typeface="Meiryo UI" panose="020B0604030504040204" pitchFamily="50" charset="-128"/>
                <a:ea typeface="Meiryo UI" panose="020B0604030504040204" pitchFamily="50" charset="-128"/>
              </a:rPr>
              <a:t>（出典：大阪府における女性職員の活躍の推進に関する特定事業主行動計画（</a:t>
            </a:r>
            <a:r>
              <a:rPr lang="en-US" altLang="ja-JP" sz="1000" dirty="0">
                <a:latin typeface="Meiryo UI" panose="020B0604030504040204" pitchFamily="50" charset="-128"/>
                <a:ea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138771" y="2234080"/>
          <a:ext cx="8950607" cy="4348480"/>
        </p:xfrm>
        <a:graphic>
          <a:graphicData uri="http://schemas.openxmlformats.org/drawingml/2006/table">
            <a:tbl>
              <a:tblPr firstRow="1" bandRow="1">
                <a:tableStyleId>{93296810-A885-4BE3-A3E7-6D5BEEA58F35}</a:tableStyleId>
              </a:tblPr>
              <a:tblGrid>
                <a:gridCol w="338185">
                  <a:extLst>
                    <a:ext uri="{9D8B030D-6E8A-4147-A177-3AD203B41FA5}">
                      <a16:colId xmlns:a16="http://schemas.microsoft.com/office/drawing/2014/main" val="4138912946"/>
                    </a:ext>
                  </a:extLst>
                </a:gridCol>
                <a:gridCol w="2982788">
                  <a:extLst>
                    <a:ext uri="{9D8B030D-6E8A-4147-A177-3AD203B41FA5}">
                      <a16:colId xmlns:a16="http://schemas.microsoft.com/office/drawing/2014/main" val="1627533916"/>
                    </a:ext>
                  </a:extLst>
                </a:gridCol>
                <a:gridCol w="5629634">
                  <a:extLst>
                    <a:ext uri="{9D8B030D-6E8A-4147-A177-3AD203B41FA5}">
                      <a16:colId xmlns:a16="http://schemas.microsoft.com/office/drawing/2014/main" val="4176388545"/>
                    </a:ext>
                  </a:extLst>
                </a:gridCol>
              </a:tblGrid>
              <a:tr h="16295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1" dirty="0">
                          <a:latin typeface="Meiryo UI" panose="020B0604030504040204" pitchFamily="50" charset="-128"/>
                          <a:ea typeface="Meiryo UI" panose="020B0604030504040204" pitchFamily="50" charset="-128"/>
                        </a:rPr>
                        <a:t>１　働きやすい職場環境づくり</a:t>
                      </a:r>
                      <a:endParaRPr lang="ja-JP" altLang="ja-JP" sz="1200" b="1"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666599993"/>
                  </a:ext>
                </a:extLst>
              </a:tr>
              <a:tr h="207110">
                <a:tc rowSpan="5">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rPr>
                        <a:t>①</a:t>
                      </a:r>
                      <a:r>
                        <a:rPr lang="ja-JP" altLang="ja-JP" sz="1200" kern="100" dirty="0">
                          <a:latin typeface="Meiryo UI" panose="020B0604030504040204" pitchFamily="50" charset="-128"/>
                          <a:ea typeface="Meiryo UI" panose="020B0604030504040204" pitchFamily="50" charset="-128"/>
                        </a:rPr>
                        <a:t>休暇・休業制度の整備・改善</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rPr>
                        <a:t>・育児休業制度（</a:t>
                      </a:r>
                      <a:r>
                        <a:rPr lang="en-US" altLang="ja-JP" sz="1200" kern="100" dirty="0">
                          <a:latin typeface="Meiryo UI" panose="020B0604030504040204" pitchFamily="50" charset="-128"/>
                          <a:ea typeface="Meiryo UI" panose="020B0604030504040204" pitchFamily="50" charset="-128"/>
                        </a:rPr>
                        <a:t>1992</a:t>
                      </a:r>
                      <a:r>
                        <a:rPr lang="ja-JP" altLang="en-US" sz="1200" kern="100" dirty="0">
                          <a:latin typeface="Meiryo UI" panose="020B0604030504040204" pitchFamily="50" charset="-128"/>
                          <a:ea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rPr>
                        <a:t>1</a:t>
                      </a:r>
                      <a:r>
                        <a:rPr lang="ja-JP" altLang="en-US" sz="1200" kern="100" dirty="0">
                          <a:latin typeface="Meiryo UI" panose="020B0604030504040204" pitchFamily="50" charset="-128"/>
                          <a:ea typeface="Meiryo UI" panose="020B0604030504040204" pitchFamily="50" charset="-128"/>
                        </a:rPr>
                        <a:t>歳まで、</a:t>
                      </a:r>
                      <a:r>
                        <a:rPr lang="en-US" altLang="ja-JP" sz="1200" kern="100" dirty="0">
                          <a:latin typeface="Meiryo UI" panose="020B0604030504040204" pitchFamily="50" charset="-128"/>
                          <a:ea typeface="Meiryo UI" panose="020B0604030504040204" pitchFamily="50" charset="-128"/>
                        </a:rPr>
                        <a:t>2002</a:t>
                      </a:r>
                      <a:r>
                        <a:rPr lang="ja-JP" altLang="en-US" sz="1200" kern="100" dirty="0">
                          <a:latin typeface="Meiryo UI" panose="020B0604030504040204" pitchFamily="50" charset="-128"/>
                          <a:ea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rPr>
                        <a:t>3</a:t>
                      </a:r>
                      <a:r>
                        <a:rPr lang="ja-JP" altLang="en-US" sz="1200" kern="100" dirty="0">
                          <a:latin typeface="Meiryo UI" panose="020B0604030504040204" pitchFamily="50" charset="-128"/>
                          <a:ea typeface="Meiryo UI" panose="020B0604030504040204" pitchFamily="50" charset="-128"/>
                        </a:rPr>
                        <a:t>歳までに拡充）　</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rPr>
                        <a:t>・育児短時間勤務制度（</a:t>
                      </a:r>
                      <a:r>
                        <a:rPr lang="en-US" altLang="ja-JP" sz="1200" kern="100" dirty="0">
                          <a:latin typeface="Meiryo UI" panose="020B0604030504040204" pitchFamily="50" charset="-128"/>
                          <a:ea typeface="Meiryo UI" panose="020B0604030504040204" pitchFamily="50" charset="-128"/>
                        </a:rPr>
                        <a:t>2008</a:t>
                      </a:r>
                      <a:r>
                        <a:rPr lang="ja-JP" altLang="en-US" sz="1200" kern="100" dirty="0">
                          <a:latin typeface="Meiryo UI" panose="020B0604030504040204" pitchFamily="50" charset="-128"/>
                          <a:ea typeface="Meiryo UI" panose="020B0604030504040204" pitchFamily="50" charset="-128"/>
                        </a:rPr>
                        <a:t>～）　・子育て部分休暇制度（</a:t>
                      </a:r>
                      <a:r>
                        <a:rPr lang="en-US" altLang="ja-JP" sz="1200" kern="100" dirty="0">
                          <a:latin typeface="Meiryo UI" panose="020B0604030504040204" pitchFamily="50" charset="-128"/>
                          <a:ea typeface="Meiryo UI" panose="020B0604030504040204" pitchFamily="50" charset="-128"/>
                        </a:rPr>
                        <a:t>2020</a:t>
                      </a:r>
                      <a:r>
                        <a:rPr lang="ja-JP" altLang="en-US" sz="1200" kern="100" dirty="0">
                          <a:latin typeface="Meiryo UI" panose="020B0604030504040204" pitchFamily="50" charset="-128"/>
                          <a:ea typeface="Meiryo UI" panose="020B0604030504040204" pitchFamily="50" charset="-128"/>
                        </a:rPr>
                        <a:t>～）　等</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38415319"/>
                  </a:ext>
                </a:extLst>
              </a:tr>
              <a:tr h="182345">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dirty="0">
                          <a:latin typeface="Meiryo UI" panose="020B0604030504040204" pitchFamily="50" charset="-128"/>
                          <a:ea typeface="Meiryo UI" panose="020B0604030504040204" pitchFamily="50" charset="-128"/>
                        </a:rPr>
                        <a:t>②</a:t>
                      </a:r>
                      <a:r>
                        <a:rPr lang="ja-JP" altLang="ja-JP" sz="1200" dirty="0">
                          <a:latin typeface="Meiryo UI" panose="020B0604030504040204" pitchFamily="50" charset="-128"/>
                          <a:ea typeface="Meiryo UI" panose="020B0604030504040204" pitchFamily="50" charset="-128"/>
                        </a:rPr>
                        <a:t>育児休業等を取得しやすい職場環境づくり</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nSpc>
                          <a:spcPts val="1800"/>
                        </a:lnSpc>
                      </a:pPr>
                      <a:r>
                        <a:rPr lang="ja-JP" altLang="en-US" sz="1200" dirty="0">
                          <a:latin typeface="Meiryo UI" panose="020B0604030504040204" pitchFamily="50" charset="-128"/>
                          <a:ea typeface="Meiryo UI" panose="020B0604030504040204" pitchFamily="50" charset="-128"/>
                        </a:rPr>
                        <a:t>・配偶者の育児参加休暇の取得促進（</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01581713"/>
                  </a:ext>
                </a:extLst>
              </a:tr>
              <a:tr h="205205">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③</a:t>
                      </a:r>
                      <a:r>
                        <a:rPr lang="ja-JP" altLang="ja-JP" sz="1200" dirty="0">
                          <a:latin typeface="Meiryo UI" panose="020B0604030504040204" pitchFamily="50" charset="-128"/>
                          <a:ea typeface="Meiryo UI" panose="020B0604030504040204" pitchFamily="50" charset="-128"/>
                        </a:rPr>
                        <a:t>時間外勤務の縮減</a:t>
                      </a:r>
                      <a:endParaRPr lang="en-US" altLang="ja-JP"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・所属ごとの時間外勤務数の上限設定（</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・パソコン一斉シャットダウンシステムの導入（</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47547116"/>
                  </a:ext>
                </a:extLst>
              </a:tr>
              <a:tr h="119417">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dirty="0">
                          <a:latin typeface="Meiryo UI" panose="020B0604030504040204" pitchFamily="50" charset="-128"/>
                          <a:ea typeface="Meiryo UI" panose="020B0604030504040204" pitchFamily="50" charset="-128"/>
                        </a:rPr>
                        <a:t>⓸</a:t>
                      </a:r>
                      <a:r>
                        <a:rPr lang="ja-JP" altLang="ja-JP" sz="1200" dirty="0">
                          <a:latin typeface="Meiryo UI" panose="020B0604030504040204" pitchFamily="50" charset="-128"/>
                          <a:ea typeface="Meiryo UI" panose="020B0604030504040204" pitchFamily="50" charset="-128"/>
                        </a:rPr>
                        <a:t>ハラスメントのない職場づくり</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nSpc>
                          <a:spcPts val="1800"/>
                        </a:lnSpc>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職場におけるセクハラ防止対応指針</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1999</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～）、パワハラ防止対応指針（</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2010</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a:lnSpc>
                          <a:spcPts val="1800"/>
                        </a:lnSpc>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　</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妊娠・出産・育児・介護に関するハラスメントの</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防止</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対応指針</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2017</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～）の策定</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a:lnSpc>
                          <a:spcPts val="1800"/>
                        </a:lnSpc>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・相談体制の充実　等</a:t>
                      </a:r>
                    </a:p>
                  </a:txBody>
                  <a:tcPr/>
                </a:tc>
                <a:extLst>
                  <a:ext uri="{0D108BD9-81ED-4DB2-BD59-A6C34878D82A}">
                    <a16:rowId xmlns:a16="http://schemas.microsoft.com/office/drawing/2014/main" val="4219993000"/>
                  </a:ext>
                </a:extLst>
              </a:tr>
              <a:tr h="142277">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dirty="0">
                          <a:latin typeface="Meiryo UI" panose="020B0604030504040204" pitchFamily="50" charset="-128"/>
                          <a:ea typeface="Meiryo UI" panose="020B0604030504040204" pitchFamily="50" charset="-128"/>
                        </a:rPr>
                        <a:t>⑤</a:t>
                      </a:r>
                      <a:r>
                        <a:rPr lang="ja-JP" altLang="ja-JP" sz="1200" dirty="0">
                          <a:latin typeface="Meiryo UI" panose="020B0604030504040204" pitchFamily="50" charset="-128"/>
                          <a:ea typeface="Meiryo UI" panose="020B0604030504040204" pitchFamily="50" charset="-128"/>
                        </a:rPr>
                        <a:t>テレワークの推進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nSpc>
                          <a:spcPts val="1800"/>
                        </a:lnSpc>
                      </a:pPr>
                      <a:r>
                        <a:rPr lang="ja-JP" altLang="en-US" sz="1200" dirty="0">
                          <a:latin typeface="Meiryo UI" panose="020B0604030504040204" pitchFamily="50" charset="-128"/>
                          <a:ea typeface="Meiryo UI" panose="020B0604030504040204" pitchFamily="50" charset="-128"/>
                        </a:rPr>
                        <a:t>・サテライトオフィスの設置（</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～）、テレワークシステムの導入（</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6982535"/>
                  </a:ext>
                </a:extLst>
              </a:tr>
              <a:tr h="0">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ja-JP" sz="1200" b="1" dirty="0">
                          <a:solidFill>
                            <a:schemeClr val="bg1"/>
                          </a:solidFill>
                          <a:latin typeface="Meiryo UI" panose="020B0604030504040204" pitchFamily="50" charset="-128"/>
                          <a:ea typeface="Meiryo UI" panose="020B0604030504040204" pitchFamily="50" charset="-128"/>
                        </a:rPr>
                        <a:t>２　女性職員の幅広い分野への任用等</a:t>
                      </a:r>
                    </a:p>
                  </a:txBody>
                  <a:tcPr>
                    <a:solidFill>
                      <a:schemeClr val="accent6"/>
                    </a:solidFill>
                  </a:tcPr>
                </a:tc>
                <a:tc hMerge="1">
                  <a:txBody>
                    <a:bodyPr/>
                    <a:lstStyle/>
                    <a:p>
                      <a:endParaRPr kumimoji="1" lang="ja-JP" alt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4028587716"/>
                  </a:ext>
                </a:extLst>
              </a:tr>
              <a:tr h="0">
                <a:tc rowSpan="4">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①</a:t>
                      </a:r>
                      <a:r>
                        <a:rPr lang="ja-JP" altLang="ja-JP" sz="1200" dirty="0">
                          <a:latin typeface="Meiryo UI" panose="020B0604030504040204" pitchFamily="50" charset="-128"/>
                          <a:ea typeface="Meiryo UI" panose="020B0604030504040204" pitchFamily="50" charset="-128"/>
                        </a:rPr>
                        <a:t>女性職員の複数配置</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名以上の所属には原則として女性職員を複数配置（</a:t>
                      </a:r>
                      <a:r>
                        <a:rPr kumimoji="1" lang="en-US" altLang="ja-JP" sz="1200" dirty="0">
                          <a:latin typeface="Meiryo UI" panose="020B0604030504040204" pitchFamily="50" charset="-128"/>
                          <a:ea typeface="Meiryo UI" panose="020B0604030504040204" pitchFamily="50" charset="-128"/>
                        </a:rPr>
                        <a:t>2004</a:t>
                      </a:r>
                      <a:r>
                        <a:rPr kumimoji="1" lang="ja-JP" altLang="en-US"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83664277"/>
                  </a:ext>
                </a:extLst>
              </a:tr>
              <a:tr h="0">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②</a:t>
                      </a:r>
                      <a:r>
                        <a:rPr lang="ja-JP" altLang="ja-JP" sz="1200" dirty="0">
                          <a:latin typeface="Meiryo UI" panose="020B0604030504040204" pitchFamily="50" charset="-128"/>
                          <a:ea typeface="Meiryo UI" panose="020B0604030504040204" pitchFamily="50" charset="-128"/>
                        </a:rPr>
                        <a:t>性別に関わらない能力本位の登用</a:t>
                      </a:r>
                    </a:p>
                  </a:txBody>
                  <a:tcPr/>
                </a:tc>
                <a:tc>
                  <a:txBody>
                    <a:bodyPr/>
                    <a:lstStyle/>
                    <a:p>
                      <a:pPr>
                        <a:lnSpc>
                          <a:spcPts val="1800"/>
                        </a:lnSpc>
                      </a:pPr>
                      <a:r>
                        <a:rPr kumimoji="1" lang="ja-JP" altLang="en-US" sz="1200" dirty="0">
                          <a:latin typeface="Meiryo UI" panose="020B0604030504040204" pitchFamily="50" charset="-128"/>
                          <a:ea typeface="Meiryo UI" panose="020B0604030504040204" pitchFamily="50" charset="-128"/>
                        </a:rPr>
                        <a:t>・平等取扱の原則や成績主義の原則等に基づき、性別に関わらない能力本位の登用</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11247275"/>
                  </a:ext>
                </a:extLst>
              </a:tr>
              <a:tr h="0">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③</a:t>
                      </a:r>
                      <a:r>
                        <a:rPr lang="ja-JP" altLang="ja-JP" sz="1200" dirty="0">
                          <a:latin typeface="Meiryo UI" panose="020B0604030504040204" pitchFamily="50" charset="-128"/>
                          <a:ea typeface="Meiryo UI" panose="020B0604030504040204" pitchFamily="50" charset="-128"/>
                        </a:rPr>
                        <a:t>主査級昇任考査の制度改正</a:t>
                      </a:r>
                    </a:p>
                  </a:txBody>
                  <a:tcPr/>
                </a:tc>
                <a:tc>
                  <a:txBody>
                    <a:bodyPr/>
                    <a:lstStyle/>
                    <a:p>
                      <a:pPr>
                        <a:lnSpc>
                          <a:spcPts val="1800"/>
                        </a:lnSpc>
                      </a:pPr>
                      <a:r>
                        <a:rPr kumimoji="1" lang="ja-JP" altLang="en-US" sz="1200" dirty="0">
                          <a:latin typeface="Meiryo UI" panose="020B0604030504040204" pitchFamily="50" charset="-128"/>
                          <a:ea typeface="Meiryo UI" panose="020B0604030504040204" pitchFamily="50" charset="-128"/>
                        </a:rPr>
                        <a:t>・出産や育児等と昇任考査の受験勉強が両立しやすくなるよう、行政専門科目の早期</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受験制度の導入・資格試験化等（</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～）等</a:t>
                      </a:r>
                      <a:endParaRPr lang="ja-JP"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2540372"/>
                  </a:ext>
                </a:extLst>
              </a:tr>
              <a:tr h="0">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⓸</a:t>
                      </a:r>
                      <a:r>
                        <a:rPr lang="ja-JP" altLang="ja-JP" sz="1200" dirty="0">
                          <a:latin typeface="Meiryo UI" panose="020B0604030504040204" pitchFamily="50" charset="-128"/>
                          <a:ea typeface="Meiryo UI" panose="020B0604030504040204" pitchFamily="50" charset="-128"/>
                        </a:rPr>
                        <a:t>キャリア形成支援</a:t>
                      </a:r>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・採用</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年目、</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年目の女性職員を対象に女性活躍推進研修を実施 等　　　　　　　　　　　　　　　　　　　　　　　　　　　</a:t>
                      </a:r>
                      <a:endParaRPr lang="ja-JP"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45107142"/>
                  </a:ext>
                </a:extLst>
              </a:tr>
            </a:tbl>
          </a:graphicData>
        </a:graphic>
      </p:graphicFrame>
      <p:sp>
        <p:nvSpPr>
          <p:cNvPr id="12" name="正方形/長方形 11"/>
          <p:cNvSpPr/>
          <p:nvPr/>
        </p:nvSpPr>
        <p:spPr>
          <a:xfrm>
            <a:off x="229940" y="679047"/>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⑨女性職員の活躍促進</a:t>
            </a:r>
            <a:endParaRPr lang="en-US" altLang="ja-JP"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0" name="テキスト ボックス 9"/>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680</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767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70890" y="681942"/>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⑩人材育成、活用</a:t>
            </a:r>
            <a:endParaRPr lang="en-US" altLang="ja-JP" b="1" dirty="0">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BEE3959-8C51-467E-B173-89629C46FF30}"/>
              </a:ext>
            </a:extLst>
          </p:cNvPr>
          <p:cNvSpPr txBox="1"/>
          <p:nvPr/>
        </p:nvSpPr>
        <p:spPr>
          <a:xfrm>
            <a:off x="388747" y="1037282"/>
            <a:ext cx="8621901" cy="1815882"/>
          </a:xfrm>
          <a:prstGeom prst="rect">
            <a:avLst/>
          </a:prstGeom>
          <a:noFill/>
          <a:ln w="12700">
            <a:solidFill>
              <a:schemeClr val="tx1"/>
            </a:solidFill>
          </a:ln>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大阪府職員基本条例</a:t>
            </a:r>
            <a:r>
              <a:rPr lang="en-US" altLang="ja-JP" sz="1600" b="1" dirty="0">
                <a:latin typeface="Meiryo UI" panose="020B0604030504040204" pitchFamily="50" charset="-128"/>
                <a:ea typeface="Meiryo UI" panose="020B0604030504040204" pitchFamily="50" charset="-128"/>
              </a:rPr>
              <a:t>】</a:t>
            </a: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政策の立案に関する優れた能力を有し、自律性を備えた職員を育成</a:t>
            </a:r>
            <a:r>
              <a:rPr lang="ja-JP" altLang="en-US" sz="1600" dirty="0">
                <a:latin typeface="Meiryo UI" panose="020B0604030504040204" pitchFamily="50" charset="-128"/>
                <a:ea typeface="Meiryo UI" panose="020B0604030504040204" pitchFamily="50" charset="-128"/>
              </a:rPr>
              <a:t>するとともに、その能力を最大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限に発揮することができる機会を与える等、能力と実績に応じた人事を徹底し、意欲と誇りにあふれる職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員が府民のために全力を尽くすことができる組織を実現することをめざす。</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➣任命権者は、</a:t>
            </a:r>
            <a:r>
              <a:rPr lang="ja-JP" altLang="en-US" sz="1600" b="1" u="sng" dirty="0">
                <a:solidFill>
                  <a:srgbClr val="000000"/>
                </a:solidFill>
                <a:latin typeface="Meiryo UI" panose="020B0604030504040204" pitchFamily="50" charset="-128"/>
                <a:ea typeface="Meiryo UI" panose="020B0604030504040204" pitchFamily="50" charset="-128"/>
              </a:rPr>
              <a:t>職員の自発的なキャリア形成（職務を通じた資質及び能力の向上をいう。）を</a:t>
            </a:r>
            <a:r>
              <a:rPr lang="ja-JP" altLang="en-US" sz="1600" b="1" u="sng" dirty="0" err="1">
                <a:solidFill>
                  <a:srgbClr val="000000"/>
                </a:solidFill>
                <a:latin typeface="Meiryo UI" panose="020B0604030504040204" pitchFamily="50" charset="-128"/>
                <a:ea typeface="Meiryo UI" panose="020B0604030504040204" pitchFamily="50" charset="-128"/>
              </a:rPr>
              <a:t>促進す</a:t>
            </a:r>
            <a:endParaRPr lang="en-US" altLang="ja-JP" sz="1600" b="1" u="sng" dirty="0">
              <a:solidFill>
                <a:srgbClr val="000000"/>
              </a:solidFill>
              <a:latin typeface="Meiryo UI" panose="020B0604030504040204" pitchFamily="50" charset="-128"/>
              <a:ea typeface="Meiryo UI" panose="020B0604030504040204" pitchFamily="50" charset="-128"/>
            </a:endParaRPr>
          </a:p>
          <a:p>
            <a:r>
              <a:rPr lang="ja-JP" altLang="en-US" sz="1600" b="1" u="sng" dirty="0">
                <a:solidFill>
                  <a:srgbClr val="000000"/>
                </a:solidFill>
                <a:latin typeface="Meiryo UI" panose="020B0604030504040204" pitchFamily="50" charset="-128"/>
                <a:ea typeface="Meiryo UI" panose="020B0604030504040204" pitchFamily="50" charset="-128"/>
              </a:rPr>
              <a:t>　るため、任用との連携を考慮しながら職員の研修を行うとともに、職員の自己啓発への支援を行う</a:t>
            </a:r>
            <a:r>
              <a:rPr lang="ja-JP" altLang="en-US" sz="1600" dirty="0">
                <a:solidFill>
                  <a:srgbClr val="000000"/>
                </a:solidFill>
                <a:latin typeface="Meiryo UI" panose="020B0604030504040204" pitchFamily="50" charset="-128"/>
                <a:ea typeface="Meiryo UI" panose="020B0604030504040204" pitchFamily="50" charset="-128"/>
              </a:rPr>
              <a:t>も</a:t>
            </a:r>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のとする。</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2" name="下矢印 1"/>
          <p:cNvSpPr/>
          <p:nvPr/>
        </p:nvSpPr>
        <p:spPr>
          <a:xfrm>
            <a:off x="3677042" y="2778463"/>
            <a:ext cx="1798820" cy="371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BEE3959-8C51-467E-B173-89629C46FF30}"/>
              </a:ext>
            </a:extLst>
          </p:cNvPr>
          <p:cNvSpPr txBox="1"/>
          <p:nvPr/>
        </p:nvSpPr>
        <p:spPr>
          <a:xfrm>
            <a:off x="388743" y="4580353"/>
            <a:ext cx="8621901" cy="830997"/>
          </a:xfrm>
          <a:prstGeom prst="rect">
            <a:avLst/>
          </a:prstGeom>
          <a:noFill/>
          <a:ln w="12700">
            <a:noFill/>
          </a:ln>
        </p:spPr>
        <p:txBody>
          <a:bodyPr wrap="square">
            <a:spAutoFit/>
          </a:bodyPr>
          <a:lstStyle/>
          <a:p>
            <a:r>
              <a:rPr lang="en-US" altLang="ja-JP" sz="1600" b="1" dirty="0">
                <a:latin typeface="Meiryo UI" panose="020B0604030504040204" pitchFamily="50" charset="-128"/>
                <a:ea typeface="Meiryo UI" panose="020B0604030504040204" pitchFamily="50" charset="-128"/>
              </a:rPr>
              <a:t>【Off-JT】</a:t>
            </a: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毎年、職員研修計画を策定の上、センター研修（人事局実施）、職場研修・部局等研修、自主研修を実施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職務遂行上必要となる能力のうち、全庁的に共通する基本的能力及び専門的能力を養成）。</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BEE3959-8C51-467E-B173-89629C46FF30}"/>
              </a:ext>
            </a:extLst>
          </p:cNvPr>
          <p:cNvSpPr txBox="1"/>
          <p:nvPr/>
        </p:nvSpPr>
        <p:spPr>
          <a:xfrm>
            <a:off x="668380" y="5407254"/>
            <a:ext cx="7816143" cy="830997"/>
          </a:xfrm>
          <a:prstGeom prst="rect">
            <a:avLst/>
          </a:prstGeom>
          <a:noFill/>
          <a:ln w="12700">
            <a:noFill/>
          </a:ln>
        </p:spPr>
        <p:txBody>
          <a:bodyPr wrap="square">
            <a:spAutoFit/>
          </a:bodyPr>
          <a:lstStyle/>
          <a:p>
            <a:r>
              <a:rPr lang="ja-JP" altLang="en-US" sz="1200" b="1" dirty="0">
                <a:latin typeface="Meiryo UI" panose="020B0604030504040204" pitchFamily="50" charset="-128"/>
                <a:ea typeface="Meiryo UI" panose="020B0604030504040204" pitchFamily="50" charset="-128"/>
              </a:rPr>
              <a:t>＜センター研修について＞</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大阪府の職員研修は、大阪版市場化テストを経て、</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年度から人事局が行うセンター研修のほとんどの業務を包括的に</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民間事業者に委託（現在は第５期の事業者）。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民間事業者の提案やコンテンツ等を適宜活用しつつ、職員の能力を最大限に引き出す研修を効率的・効果的に実施。</a:t>
            </a:r>
            <a:endParaRPr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BEE3959-8C51-467E-B173-89629C46FF30}"/>
              </a:ext>
            </a:extLst>
          </p:cNvPr>
          <p:cNvSpPr txBox="1"/>
          <p:nvPr/>
        </p:nvSpPr>
        <p:spPr>
          <a:xfrm>
            <a:off x="388744" y="3168677"/>
            <a:ext cx="8621901" cy="584775"/>
          </a:xfrm>
          <a:prstGeom prst="rect">
            <a:avLst/>
          </a:prstGeom>
          <a:noFill/>
          <a:ln w="12700">
            <a:noFill/>
          </a:ln>
        </p:spPr>
        <p:txBody>
          <a:bodyPr wrap="square">
            <a:spAutoFit/>
          </a:bodyPr>
          <a:lstStyle/>
          <a:p>
            <a:r>
              <a:rPr lang="ja-JP" altLang="en-US" sz="1600" b="1" dirty="0">
                <a:latin typeface="Meiryo UI" panose="020B0604030504040204" pitchFamily="50" charset="-128"/>
                <a:ea typeface="Meiryo UI" panose="020B0604030504040204" pitchFamily="50" charset="-128"/>
              </a:rPr>
              <a:t>　人材育成にあたっては、</a:t>
            </a:r>
            <a:r>
              <a:rPr lang="ja-JP" altLang="en-US" sz="1600" b="1" u="sng" dirty="0">
                <a:latin typeface="Meiryo UI" panose="020B0604030504040204" pitchFamily="50" charset="-128"/>
                <a:ea typeface="Meiryo UI" panose="020B0604030504040204" pitchFamily="50" charset="-128"/>
              </a:rPr>
              <a:t>各職場での実務を通じた育成</a:t>
            </a:r>
            <a:r>
              <a:rPr lang="en-US" altLang="ja-JP" sz="1600" b="1" u="sng" dirty="0">
                <a:latin typeface="Meiryo UI" panose="020B0604030504040204" pitchFamily="50" charset="-128"/>
                <a:ea typeface="Meiryo UI" panose="020B0604030504040204" pitchFamily="50" charset="-128"/>
              </a:rPr>
              <a:t>(OJT)</a:t>
            </a:r>
            <a:r>
              <a:rPr lang="ja-JP" altLang="en-US" sz="1600" b="1" dirty="0">
                <a:latin typeface="Meiryo UI" panose="020B0604030504040204" pitchFamily="50" charset="-128"/>
                <a:ea typeface="Meiryo UI" panose="020B0604030504040204" pitchFamily="50" charset="-128"/>
              </a:rPr>
              <a:t>と</a:t>
            </a:r>
            <a:r>
              <a:rPr lang="ja-JP" altLang="en-US" sz="1600" b="1" u="sng" dirty="0">
                <a:latin typeface="Meiryo UI" panose="020B0604030504040204" pitchFamily="50" charset="-128"/>
                <a:ea typeface="Meiryo UI" panose="020B0604030504040204" pitchFamily="50" charset="-128"/>
              </a:rPr>
              <a:t>職場外での研修である</a:t>
            </a:r>
            <a:r>
              <a:rPr lang="en-US" altLang="ja-JP" sz="1600" b="1" u="sng" dirty="0">
                <a:latin typeface="Meiryo UI" panose="020B0604030504040204" pitchFamily="50" charset="-128"/>
                <a:ea typeface="Meiryo UI" panose="020B0604030504040204" pitchFamily="50" charset="-128"/>
              </a:rPr>
              <a:t>(off-JT)</a:t>
            </a:r>
            <a:r>
              <a:rPr lang="ja-JP" altLang="en-US" sz="1600" b="1" dirty="0">
                <a:latin typeface="Meiryo UI" panose="020B0604030504040204" pitchFamily="50" charset="-128"/>
                <a:ea typeface="Meiryo UI" panose="020B0604030504040204" pitchFamily="50" charset="-128"/>
              </a:rPr>
              <a:t>を</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適切に連携させた取組を実施。</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BEE3959-8C51-467E-B173-89629C46FF30}"/>
              </a:ext>
            </a:extLst>
          </p:cNvPr>
          <p:cNvSpPr txBox="1"/>
          <p:nvPr/>
        </p:nvSpPr>
        <p:spPr>
          <a:xfrm>
            <a:off x="388744" y="3780134"/>
            <a:ext cx="8621901" cy="800219"/>
          </a:xfrm>
          <a:prstGeom prst="rect">
            <a:avLst/>
          </a:prstGeom>
          <a:noFill/>
          <a:ln w="12700">
            <a:noFill/>
          </a:ln>
        </p:spPr>
        <p:txBody>
          <a:bodyPr wrap="square">
            <a:spAutoFit/>
          </a:bodyPr>
          <a:lstStyle/>
          <a:p>
            <a:r>
              <a:rPr lang="en-US" altLang="ja-JP" sz="1600" b="1" dirty="0">
                <a:latin typeface="Meiryo UI" panose="020B0604030504040204" pitchFamily="50" charset="-128"/>
                <a:ea typeface="Meiryo UI" panose="020B0604030504040204" pitchFamily="50" charset="-128"/>
              </a:rPr>
              <a:t>【OJT】</a:t>
            </a: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幅広い視野と専門領域を併せ持った職員を育成するため、行政職においては、本庁・現場、官房系所属と事業系所</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属など、幅広い分野での経験を積むことで、複数の専門領域を確立させることをめざす基本的なキャリアパスを設定。</a:t>
            </a:r>
            <a:endParaRPr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BEE3959-8C51-467E-B173-89629C46FF30}"/>
              </a:ext>
            </a:extLst>
          </p:cNvPr>
          <p:cNvSpPr txBox="1"/>
          <p:nvPr/>
        </p:nvSpPr>
        <p:spPr>
          <a:xfrm>
            <a:off x="129084" y="6306198"/>
            <a:ext cx="8894733" cy="338554"/>
          </a:xfrm>
          <a:prstGeom prst="rect">
            <a:avLst/>
          </a:prstGeom>
          <a:noFill/>
          <a:ln w="12700">
            <a:noFill/>
          </a:ln>
        </p:spPr>
        <p:txBody>
          <a:bodyPr wrap="square">
            <a:spAutoFit/>
          </a:bodyPr>
          <a:lstStyle/>
          <a:p>
            <a:r>
              <a:rPr lang="ja-JP" altLang="en-US" sz="1600" b="1" dirty="0">
                <a:latin typeface="Meiryo UI" panose="020B0604030504040204" pitchFamily="50" charset="-128"/>
                <a:ea typeface="Meiryo UI" panose="020B0604030504040204" pitchFamily="50" charset="-128"/>
              </a:rPr>
              <a:t>☞職員のキャリアデザイン形成を支援するため、センター研修や自主研修・キャリアクリエイト制度等を実施。</a:t>
            </a:r>
            <a:endParaRPr lang="en-US" altLang="ja-JP" sz="1600" b="1"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681</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502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76013" y="602590"/>
            <a:ext cx="7166693"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令和５年度 大阪府職員研修体系図</a:t>
            </a:r>
            <a:r>
              <a:rPr lang="en-US" altLang="ja-JP" sz="16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年度職員研修計画　一部を加工）</a:t>
            </a:r>
            <a:endParaRPr lang="en-US" altLang="ja-JP" sz="1600" dirty="0">
              <a:latin typeface="Meiryo UI" panose="020B0604030504040204" pitchFamily="50" charset="-128"/>
              <a:ea typeface="Meiryo UI" panose="020B0604030504040204" pitchFamily="50" charset="-128"/>
            </a:endParaRPr>
          </a:p>
        </p:txBody>
      </p:sp>
      <p:sp>
        <p:nvSpPr>
          <p:cNvPr id="43" name="正方形/長方形 42"/>
          <p:cNvSpPr/>
          <p:nvPr/>
        </p:nvSpPr>
        <p:spPr>
          <a:xfrm>
            <a:off x="319556" y="5971644"/>
            <a:ext cx="8356921" cy="769441"/>
          </a:xfrm>
          <a:prstGeom prst="rect">
            <a:avLst/>
          </a:prstGeom>
          <a:solidFill>
            <a:schemeClr val="accent2">
              <a:lumMod val="20000"/>
              <a:lumOff val="80000"/>
            </a:schemeClr>
          </a:solidFill>
          <a:ln w="19050">
            <a:solidFill>
              <a:schemeClr val="tx1"/>
            </a:solidFill>
          </a:ln>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ラーニングを活用する等、研修の充実に向け、毎年カリキュラム、実施方法などの見直しを実施。</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・新規採用職員に対してジョブトレーナー制度を導入（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年度まで、採用</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年目の行政職職員を対象に、１ヶ月程度の民間企業への派遣研修を実施。</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年度からは、公民戦略連携デスクにおける体験実習に組替え、引続き公民の在り方について学ぶ機会を提供。</a:t>
            </a:r>
            <a:endParaRPr lang="en-US" altLang="ja-JP" sz="1100" dirty="0">
              <a:latin typeface="Meiryo UI" panose="020B0604030504040204" pitchFamily="50" charset="-128"/>
              <a:ea typeface="Meiryo UI" panose="020B0604030504040204" pitchFamily="50" charset="-128"/>
            </a:endParaRPr>
          </a:p>
        </p:txBody>
      </p:sp>
      <p:sp>
        <p:nvSpPr>
          <p:cNvPr id="44" name="正方形/長方形 43"/>
          <p:cNvSpPr/>
          <p:nvPr/>
        </p:nvSpPr>
        <p:spPr>
          <a:xfrm>
            <a:off x="193393" y="5676987"/>
            <a:ext cx="7998107"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■これまでの主な取組</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例</a:t>
            </a:r>
            <a:r>
              <a:rPr lang="en-US" altLang="ja-JP" sz="1400" b="1"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326967" y="942487"/>
            <a:ext cx="8349510" cy="4749013"/>
          </a:xfrm>
          <a:prstGeom prst="rect">
            <a:avLst/>
          </a:prstGeom>
        </p:spPr>
      </p:pic>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682</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6913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95250" y="758011"/>
            <a:ext cx="8963025" cy="5968253"/>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76013" y="1323199"/>
            <a:ext cx="4213267" cy="3373434"/>
          </a:xfrm>
          <a:prstGeom prst="roundRect">
            <a:avLst>
              <a:gd name="adj" fmla="val 665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37599" y="1323199"/>
            <a:ext cx="4152048" cy="3373434"/>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253" y="4811302"/>
            <a:ext cx="4202027" cy="1671769"/>
          </a:xfrm>
          <a:prstGeom prst="roundRect">
            <a:avLst>
              <a:gd name="adj" fmla="val 1308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637599" y="4800683"/>
            <a:ext cx="4152048" cy="1682388"/>
          </a:xfrm>
          <a:prstGeom prst="roundRect">
            <a:avLst>
              <a:gd name="adj" fmla="val 9198"/>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75320" y="623138"/>
            <a:ext cx="2731653"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職員のキャリアデザイン支援</a:t>
            </a:r>
            <a:r>
              <a:rPr lang="en-US" altLang="ja-JP" sz="1600" b="1"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76013" y="1330249"/>
            <a:ext cx="4330237" cy="2877711"/>
          </a:xfrm>
          <a:prstGeom prst="rect">
            <a:avLst/>
          </a:prstGeom>
        </p:spPr>
        <p:txBody>
          <a:bodyPr wrap="square">
            <a:spAutoFit/>
          </a:bodyPr>
          <a:lstStyle/>
          <a:p>
            <a:pPr algn="ctr"/>
            <a:r>
              <a:rPr lang="ja-JP" altLang="en-US" sz="1500" b="1" u="sng" dirty="0">
                <a:latin typeface="Meiryo UI" panose="020B0604030504040204" pitchFamily="50" charset="-128"/>
                <a:ea typeface="Meiryo UI" panose="020B0604030504040204" pitchFamily="50" charset="-128"/>
              </a:rPr>
              <a:t>キャリアクリエイト制度 </a:t>
            </a:r>
            <a:endParaRPr lang="en-US" altLang="ja-JP" sz="1500" b="1" u="sng"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事業化や希望所属へチャレンジ！</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pPr marL="228600" indent="-228600">
              <a:buAutoNum type="arabicParenBoth"/>
            </a:pPr>
            <a:r>
              <a:rPr lang="ja-JP" altLang="en-US" sz="1100" dirty="0">
                <a:latin typeface="Meiryo UI" panose="020B0604030504040204" pitchFamily="50" charset="-128"/>
                <a:ea typeface="Meiryo UI" panose="020B0604030504040204" pitchFamily="50" charset="-128"/>
              </a:rPr>
              <a:t>ベンチャーコース </a:t>
            </a:r>
            <a:r>
              <a:rPr lang="ja-JP" altLang="en-US" sz="900" dirty="0">
                <a:latin typeface="Meiryo UI" panose="020B0604030504040204" pitchFamily="50" charset="-128"/>
                <a:ea typeface="Meiryo UI" panose="020B0604030504040204" pitchFamily="50" charset="-128"/>
              </a:rPr>
              <a:t>（提案型は</a:t>
            </a:r>
            <a:r>
              <a:rPr lang="en-US" altLang="ja-JP" sz="900" dirty="0">
                <a:latin typeface="Meiryo UI" panose="020B0604030504040204" pitchFamily="50" charset="-128"/>
                <a:ea typeface="Meiryo UI" panose="020B0604030504040204" pitchFamily="50" charset="-128"/>
              </a:rPr>
              <a:t>2009</a:t>
            </a:r>
            <a:r>
              <a:rPr lang="ja-JP" altLang="en-US" sz="900" dirty="0">
                <a:latin typeface="Meiryo UI" panose="020B0604030504040204" pitchFamily="50" charset="-128"/>
                <a:ea typeface="Meiryo UI" panose="020B0604030504040204" pitchFamily="50" charset="-128"/>
              </a:rPr>
              <a:t>年度～、公募型は</a:t>
            </a:r>
            <a:r>
              <a:rPr lang="en-US" altLang="ja-JP" sz="900" dirty="0">
                <a:latin typeface="Meiryo UI" panose="020B0604030504040204" pitchFamily="50" charset="-128"/>
                <a:ea typeface="Meiryo UI" panose="020B0604030504040204" pitchFamily="50" charset="-128"/>
              </a:rPr>
              <a:t>1998</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創意工夫あふれる提案を行い、新たな事業を実現！   </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①提案型（新規事業の提案）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②公募型（所属が提示する事業に対する改善方策等の提案）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の２パターンで実施。選考の上、所属に配属の上、事業化に取組む。</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リクルートコース </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2008</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積極的に職務に取り組み、主体的にキャリアを描く職員の中から選考</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を実施し、希望する所属へ配置。</a:t>
            </a:r>
          </a:p>
        </p:txBody>
      </p:sp>
      <p:sp>
        <p:nvSpPr>
          <p:cNvPr id="15" name="正方形/長方形 14"/>
          <p:cNvSpPr/>
          <p:nvPr/>
        </p:nvSpPr>
        <p:spPr>
          <a:xfrm>
            <a:off x="4626841" y="1388784"/>
            <a:ext cx="4098060" cy="2046714"/>
          </a:xfrm>
          <a:prstGeom prst="rect">
            <a:avLst/>
          </a:prstGeom>
        </p:spPr>
        <p:txBody>
          <a:bodyPr wrap="square">
            <a:spAutoFit/>
          </a:bodyPr>
          <a:lstStyle/>
          <a:p>
            <a:pPr algn="ctr"/>
            <a:r>
              <a:rPr lang="ja-JP" altLang="en-US" sz="1500" b="1" u="sng" dirty="0">
                <a:latin typeface="Meiryo UI" panose="020B0604030504040204" pitchFamily="50" charset="-128"/>
                <a:ea typeface="Meiryo UI" panose="020B0604030504040204" pitchFamily="50" charset="-128"/>
              </a:rPr>
              <a:t>キャリアシート </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年度～）</a:t>
            </a:r>
            <a:r>
              <a:rPr lang="ja-JP" altLang="en-US" sz="1500" b="1" u="sng" dirty="0">
                <a:latin typeface="Meiryo UI" panose="020B0604030504040204" pitchFamily="50" charset="-128"/>
                <a:ea typeface="Meiryo UI" panose="020B0604030504040204" pitchFamily="50" charset="-128"/>
              </a:rPr>
              <a:t>・キャリア面談</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2009</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主体的なキャリアデザインをサポート！ </a:t>
            </a:r>
            <a:endParaRPr lang="en-US" altLang="ja-JP" sz="11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自律的なキャリア形成を図るため、 キャリアシート</a:t>
            </a:r>
            <a:r>
              <a:rPr lang="en-US" altLang="ja-JP" sz="8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の作成とキャリア面談</a:t>
            </a:r>
            <a:r>
              <a:rPr lang="en-US" altLang="ja-JP" sz="8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を実施。</a:t>
            </a:r>
            <a:endParaRPr lang="en-US" altLang="ja-JP" sz="11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）キャリアシートとは、職員自身がこれまでのキャリア、健康 状態や家庭の状況</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保育・介護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等</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を踏まえた現状を振り返った上で、将来像を描き、その内容をキャリアシートに記入することに</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より、職員の自律的なキャリ ア形成を図るためのツール。</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現在、入庁</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年目・</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年目・</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年目の職員、及び課長級までの昇任者は提出が必須。それ以</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外の職員は任意提出。</a:t>
            </a:r>
            <a:endParaRPr lang="en-US" altLang="ja-JP" sz="8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）キャリア面談は、現在、入庁４年目の職員を対象に実施している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）提出者数は、対象職員のうち</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年度までに提出実績のある職員</a:t>
            </a:r>
          </a:p>
        </p:txBody>
      </p:sp>
      <p:sp>
        <p:nvSpPr>
          <p:cNvPr id="16" name="正方形/長方形 15"/>
          <p:cNvSpPr/>
          <p:nvPr/>
        </p:nvSpPr>
        <p:spPr>
          <a:xfrm>
            <a:off x="312987" y="4835280"/>
            <a:ext cx="4166450" cy="1138773"/>
          </a:xfrm>
          <a:prstGeom prst="rect">
            <a:avLst/>
          </a:prstGeom>
        </p:spPr>
        <p:txBody>
          <a:bodyPr wrap="square">
            <a:spAutoFit/>
          </a:bodyPr>
          <a:lstStyle/>
          <a:p>
            <a:pPr algn="ctr"/>
            <a:r>
              <a:rPr lang="ja-JP" altLang="en-US" sz="1500" b="1" u="sng" dirty="0">
                <a:latin typeface="Meiryo UI" panose="020B0604030504040204" pitchFamily="50" charset="-128"/>
                <a:ea typeface="Meiryo UI" panose="020B0604030504040204" pitchFamily="50" charset="-128"/>
              </a:rPr>
              <a:t>技術職エントリー制度 </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行政職の職域へチャレンジ！ </a:t>
            </a:r>
            <a:endParaRPr lang="en-US" altLang="ja-JP" sz="11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技術職の課長級職員が希望する行政職の職域を選択し、選考に合格した職員を希望する職域の課長級の職へ配置。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職種にこだわらない適材適所の任用で、技術職職員の登用機会を拡大。</a:t>
            </a:r>
            <a:endParaRPr lang="en-US" altLang="ja-JP"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697174" y="4800683"/>
            <a:ext cx="4092473" cy="1184940"/>
          </a:xfrm>
          <a:prstGeom prst="rect">
            <a:avLst/>
          </a:prstGeom>
        </p:spPr>
        <p:txBody>
          <a:bodyPr wrap="square">
            <a:spAutoFit/>
          </a:bodyPr>
          <a:lstStyle/>
          <a:p>
            <a:pPr algn="ctr"/>
            <a:r>
              <a:rPr lang="ja-JP" altLang="en-US" sz="1500" b="1" u="sng" dirty="0">
                <a:latin typeface="Meiryo UI" panose="020B0604030504040204" pitchFamily="50" charset="-128"/>
                <a:ea typeface="Meiryo UI" panose="020B0604030504040204" pitchFamily="50" charset="-128"/>
              </a:rPr>
              <a:t>Ｅ－ボードシステム</a:t>
            </a:r>
            <a:r>
              <a:rPr lang="ja-JP" altLang="en-US" sz="1300" b="1" u="sng" dirty="0">
                <a:latin typeface="Meiryo UI" panose="020B0604030504040204" pitchFamily="50" charset="-128"/>
                <a:ea typeface="Meiryo UI" panose="020B0604030504040204" pitchFamily="50" charset="-128"/>
              </a:rPr>
              <a:t>～やる気掲示板～</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2001</a:t>
            </a:r>
            <a:r>
              <a:rPr lang="ja-JP" altLang="en-US" sz="900" dirty="0">
                <a:latin typeface="Meiryo UI" panose="020B0604030504040204" pitchFamily="50" charset="-128"/>
                <a:ea typeface="Meiryo UI" panose="020B0604030504040204" pitchFamily="50" charset="-128"/>
              </a:rPr>
              <a:t>年度～）</a:t>
            </a:r>
            <a:r>
              <a:rPr lang="ja-JP" altLang="en-US" sz="1500" b="1" u="sng" dirty="0">
                <a:latin typeface="Meiryo UI" panose="020B0604030504040204" pitchFamily="50" charset="-128"/>
                <a:ea typeface="Meiryo UI" panose="020B0604030504040204" pitchFamily="50" charset="-128"/>
              </a:rPr>
              <a:t> </a:t>
            </a:r>
            <a:endParaRPr lang="en-US" altLang="ja-JP" sz="1500" b="1" u="sng"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職員と所属をマッチング！</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職員の有する資格、特技又は職務上の経験等をシステム上で公開することにより、職員の自己啓発に対する動機付けを図るとともに、所属が求める資格等をマッチングさせることにより、人的資源を最大限に活用。</a:t>
            </a:r>
          </a:p>
        </p:txBody>
      </p:sp>
      <p:graphicFrame>
        <p:nvGraphicFramePr>
          <p:cNvPr id="2" name="表 1"/>
          <p:cNvGraphicFramePr>
            <a:graphicFrameLocks noGrp="1"/>
          </p:cNvGraphicFramePr>
          <p:nvPr>
            <p:extLst>
              <p:ext uri="{D42A27DB-BD31-4B8C-83A1-F6EECF244321}">
                <p14:modId xmlns:p14="http://schemas.microsoft.com/office/powerpoint/2010/main" val="3961774552"/>
              </p:ext>
            </p:extLst>
          </p:nvPr>
        </p:nvGraphicFramePr>
        <p:xfrm>
          <a:off x="1737297" y="2836832"/>
          <a:ext cx="1971673" cy="640080"/>
        </p:xfrm>
        <a:graphic>
          <a:graphicData uri="http://schemas.openxmlformats.org/drawingml/2006/table">
            <a:tbl>
              <a:tblPr firstRow="1" bandRow="1">
                <a:tableStyleId>{00A15C55-8517-42AA-B614-E9B94910E393}</a:tableStyleId>
              </a:tblPr>
              <a:tblGrid>
                <a:gridCol w="876298">
                  <a:extLst>
                    <a:ext uri="{9D8B030D-6E8A-4147-A177-3AD203B41FA5}">
                      <a16:colId xmlns:a16="http://schemas.microsoft.com/office/drawing/2014/main" val="1873102481"/>
                    </a:ext>
                  </a:extLst>
                </a:gridCol>
                <a:gridCol w="571500">
                  <a:extLst>
                    <a:ext uri="{9D8B030D-6E8A-4147-A177-3AD203B41FA5}">
                      <a16:colId xmlns:a16="http://schemas.microsoft.com/office/drawing/2014/main" val="1967091009"/>
                    </a:ext>
                  </a:extLst>
                </a:gridCol>
                <a:gridCol w="523875">
                  <a:extLst>
                    <a:ext uri="{9D8B030D-6E8A-4147-A177-3AD203B41FA5}">
                      <a16:colId xmlns:a16="http://schemas.microsoft.com/office/drawing/2014/main" val="2567604011"/>
                    </a:ext>
                  </a:extLst>
                </a:gridCol>
              </a:tblGrid>
              <a:tr h="196855">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年度実績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応募数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配置数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①提案型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r h="196855">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②公募型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38</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22</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406260826"/>
              </p:ext>
            </p:extLst>
          </p:nvPr>
        </p:nvGraphicFramePr>
        <p:xfrm>
          <a:off x="1737297" y="4171152"/>
          <a:ext cx="1971673" cy="426720"/>
        </p:xfrm>
        <a:graphic>
          <a:graphicData uri="http://schemas.openxmlformats.org/drawingml/2006/table">
            <a:tbl>
              <a:tblPr firstRow="1" bandRow="1">
                <a:tableStyleId>{00A15C55-8517-42AA-B614-E9B94910E393}</a:tableStyleId>
              </a:tblPr>
              <a:tblGrid>
                <a:gridCol w="876298">
                  <a:extLst>
                    <a:ext uri="{9D8B030D-6E8A-4147-A177-3AD203B41FA5}">
                      <a16:colId xmlns:a16="http://schemas.microsoft.com/office/drawing/2014/main" val="1873102481"/>
                    </a:ext>
                  </a:extLst>
                </a:gridCol>
                <a:gridCol w="571500">
                  <a:extLst>
                    <a:ext uri="{9D8B030D-6E8A-4147-A177-3AD203B41FA5}">
                      <a16:colId xmlns:a16="http://schemas.microsoft.com/office/drawing/2014/main" val="1967091009"/>
                    </a:ext>
                  </a:extLst>
                </a:gridCol>
                <a:gridCol w="523875">
                  <a:extLst>
                    <a:ext uri="{9D8B030D-6E8A-4147-A177-3AD203B41FA5}">
                      <a16:colId xmlns:a16="http://schemas.microsoft.com/office/drawing/2014/main" val="2567604011"/>
                    </a:ext>
                  </a:extLst>
                </a:gridCol>
              </a:tblGrid>
              <a:tr h="196855">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年度実績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応募数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配置数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リクルートコース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16</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9</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bl>
          </a:graphicData>
        </a:graphic>
      </p:graphicFrame>
      <p:graphicFrame>
        <p:nvGraphicFramePr>
          <p:cNvPr id="20" name="表 19"/>
          <p:cNvGraphicFramePr>
            <a:graphicFrameLocks noGrp="1"/>
          </p:cNvGraphicFramePr>
          <p:nvPr/>
        </p:nvGraphicFramePr>
        <p:xfrm>
          <a:off x="5730885" y="3487667"/>
          <a:ext cx="2175927" cy="860435"/>
        </p:xfrm>
        <a:graphic>
          <a:graphicData uri="http://schemas.openxmlformats.org/drawingml/2006/table">
            <a:tbl>
              <a:tblPr firstRow="1" bandRow="1">
                <a:tableStyleId>{00A15C55-8517-42AA-B614-E9B94910E393}</a:tableStyleId>
              </a:tblPr>
              <a:tblGrid>
                <a:gridCol w="1223427">
                  <a:extLst>
                    <a:ext uri="{9D8B030D-6E8A-4147-A177-3AD203B41FA5}">
                      <a16:colId xmlns:a16="http://schemas.microsoft.com/office/drawing/2014/main" val="1873102481"/>
                    </a:ext>
                  </a:extLst>
                </a:gridCol>
                <a:gridCol w="952500">
                  <a:extLst>
                    <a:ext uri="{9D8B030D-6E8A-4147-A177-3AD203B41FA5}">
                      <a16:colId xmlns:a16="http://schemas.microsoft.com/office/drawing/2014/main" val="1967091009"/>
                    </a:ext>
                  </a:extLst>
                </a:gridCol>
              </a:tblGrid>
              <a:tr h="196855">
                <a:tc>
                  <a:txBody>
                    <a:bodyPr/>
                    <a:lstStyle/>
                    <a:p>
                      <a:pPr algn="ct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年度実績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対象職員数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r h="196855">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キャリアシート提出者数</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r h="196855">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キャリアシート提出率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191918"/>
                  </a:ext>
                </a:extLst>
              </a:tr>
            </a:tbl>
          </a:graphicData>
        </a:graphic>
      </p:graphicFrame>
      <p:graphicFrame>
        <p:nvGraphicFramePr>
          <p:cNvPr id="21" name="表 20"/>
          <p:cNvGraphicFramePr>
            <a:graphicFrameLocks noGrp="1"/>
          </p:cNvGraphicFramePr>
          <p:nvPr/>
        </p:nvGraphicFramePr>
        <p:xfrm>
          <a:off x="813098" y="5973114"/>
          <a:ext cx="3238501" cy="426720"/>
        </p:xfrm>
        <a:graphic>
          <a:graphicData uri="http://schemas.openxmlformats.org/drawingml/2006/table">
            <a:tbl>
              <a:tblPr firstRow="1" bandRow="1">
                <a:tableStyleId>{00A15C55-8517-42AA-B614-E9B94910E393}</a:tableStyleId>
              </a:tblPr>
              <a:tblGrid>
                <a:gridCol w="1171575">
                  <a:extLst>
                    <a:ext uri="{9D8B030D-6E8A-4147-A177-3AD203B41FA5}">
                      <a16:colId xmlns:a16="http://schemas.microsoft.com/office/drawing/2014/main" val="1873102481"/>
                    </a:ext>
                  </a:extLst>
                </a:gridCol>
                <a:gridCol w="695693">
                  <a:extLst>
                    <a:ext uri="{9D8B030D-6E8A-4147-A177-3AD203B41FA5}">
                      <a16:colId xmlns:a16="http://schemas.microsoft.com/office/drawing/2014/main" val="1967091009"/>
                    </a:ext>
                  </a:extLst>
                </a:gridCol>
                <a:gridCol w="617347">
                  <a:extLst>
                    <a:ext uri="{9D8B030D-6E8A-4147-A177-3AD203B41FA5}">
                      <a16:colId xmlns:a16="http://schemas.microsoft.com/office/drawing/2014/main" val="2567604011"/>
                    </a:ext>
                  </a:extLst>
                </a:gridCol>
                <a:gridCol w="753886">
                  <a:extLst>
                    <a:ext uri="{9D8B030D-6E8A-4147-A177-3AD203B41FA5}">
                      <a16:colId xmlns:a16="http://schemas.microsoft.com/office/drawing/2014/main" val="3465554338"/>
                    </a:ext>
                  </a:extLst>
                </a:gridCol>
              </a:tblGrid>
              <a:tr h="174896">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年度実績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申込者数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受験者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最終合格者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62223">
                <a:tc>
                  <a:txBody>
                    <a:bodyPr/>
                    <a:lstStyle/>
                    <a:p>
                      <a:pPr algn="ctr"/>
                      <a:r>
                        <a:rPr kumimoji="1" lang="ja-JP" altLang="en-US" sz="800" dirty="0">
                          <a:latin typeface="Meiryo UI" panose="020B0604030504040204" pitchFamily="50" charset="-128"/>
                          <a:ea typeface="Meiryo UI" panose="020B0604030504040204" pitchFamily="50" charset="-128"/>
                        </a:rPr>
                        <a:t>技術職エントリー制度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0</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bl>
          </a:graphicData>
        </a:graphic>
      </p:graphicFrame>
      <p:graphicFrame>
        <p:nvGraphicFramePr>
          <p:cNvPr id="22" name="表 21"/>
          <p:cNvGraphicFramePr>
            <a:graphicFrameLocks noGrp="1"/>
          </p:cNvGraphicFramePr>
          <p:nvPr/>
        </p:nvGraphicFramePr>
        <p:xfrm>
          <a:off x="5809599" y="5977687"/>
          <a:ext cx="1867621" cy="426720"/>
        </p:xfrm>
        <a:graphic>
          <a:graphicData uri="http://schemas.openxmlformats.org/drawingml/2006/table">
            <a:tbl>
              <a:tblPr firstRow="1" bandRow="1">
                <a:tableStyleId>{00A15C55-8517-42AA-B614-E9B94910E393}</a:tableStyleId>
              </a:tblPr>
              <a:tblGrid>
                <a:gridCol w="1066708">
                  <a:extLst>
                    <a:ext uri="{9D8B030D-6E8A-4147-A177-3AD203B41FA5}">
                      <a16:colId xmlns:a16="http://schemas.microsoft.com/office/drawing/2014/main" val="1873102481"/>
                    </a:ext>
                  </a:extLst>
                </a:gridCol>
                <a:gridCol w="800913">
                  <a:extLst>
                    <a:ext uri="{9D8B030D-6E8A-4147-A177-3AD203B41FA5}">
                      <a16:colId xmlns:a16="http://schemas.microsoft.com/office/drawing/2014/main" val="1967091009"/>
                    </a:ext>
                  </a:extLst>
                </a:gridCol>
              </a:tblGrid>
              <a:tr h="196855">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a:t>
                      </a:r>
                      <a:r>
                        <a:rPr kumimoji="1" lang="en-US" altLang="ja-JP" sz="800" b="0" dirty="0">
                          <a:solidFill>
                            <a:schemeClr val="tx1"/>
                          </a:solidFill>
                          <a:latin typeface="Meiryo UI" panose="020B0604030504040204" pitchFamily="50" charset="-128"/>
                          <a:ea typeface="Meiryo UI" panose="020B0604030504040204" pitchFamily="50" charset="-128"/>
                        </a:rPr>
                        <a:t>11</a:t>
                      </a:r>
                      <a:r>
                        <a:rPr kumimoji="1" lang="ja-JP" altLang="en-US" sz="800" b="0" dirty="0">
                          <a:solidFill>
                            <a:schemeClr val="tx1"/>
                          </a:solidFill>
                          <a:latin typeface="Meiryo UI" panose="020B0604030504040204" pitchFamily="50" charset="-128"/>
                          <a:ea typeface="Meiryo UI" panose="020B0604030504040204" pitchFamily="50" charset="-128"/>
                        </a:rPr>
                        <a:t>月現在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登録者数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ボードシステム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2077</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bl>
          </a:graphicData>
        </a:graphic>
      </p:graphicFrame>
      <p:sp>
        <p:nvSpPr>
          <p:cNvPr id="23" name="テキスト ボックス 22">
            <a:extLst>
              <a:ext uri="{FF2B5EF4-FFF2-40B4-BE49-F238E27FC236}">
                <a16:creationId xmlns:a16="http://schemas.microsoft.com/office/drawing/2014/main" id="{FBEE3959-8C51-467E-B173-89629C46FF30}"/>
              </a:ext>
            </a:extLst>
          </p:cNvPr>
          <p:cNvSpPr txBox="1"/>
          <p:nvPr/>
        </p:nvSpPr>
        <p:spPr>
          <a:xfrm>
            <a:off x="95250" y="1003559"/>
            <a:ext cx="8694397" cy="307777"/>
          </a:xfrm>
          <a:prstGeom prst="rect">
            <a:avLst/>
          </a:prstGeom>
          <a:solidFill>
            <a:schemeClr val="bg1">
              <a:alpha val="50000"/>
            </a:schemeClr>
          </a:solidFill>
          <a:ln w="12700">
            <a:solidFill>
              <a:schemeClr val="bg1">
                <a:alpha val="0"/>
              </a:schemeClr>
            </a:solidFill>
          </a:ln>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職員が持つアイデアや意欲、向上心を喚起し、主体的なキャリア形成を支援するため、以下の施策を実施。</a:t>
            </a:r>
            <a:endParaRPr lang="en-US" altLang="ja-JP" sz="1400" b="1" dirty="0">
              <a:latin typeface="Meiryo UI" panose="020B0604030504040204" pitchFamily="50" charset="-128"/>
              <a:ea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683</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6368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76013" y="149610"/>
            <a:ext cx="4129657"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３．成果（現時点の到達点）</a:t>
            </a:r>
            <a:endParaRPr kumimoji="1" lang="ja-JP" altLang="en-US" sz="2400"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246074" y="698634"/>
            <a:ext cx="990812" cy="338554"/>
          </a:xfrm>
          <a:prstGeom prst="rect">
            <a:avLst/>
          </a:prstGeom>
          <a:solidFill>
            <a:schemeClr val="accent2">
              <a:lumMod val="75000"/>
            </a:schemeClr>
          </a:solidFill>
        </p:spPr>
        <p:txBody>
          <a:bodyPr wrap="square" rtlCol="0">
            <a:sp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職員数</a:t>
            </a:r>
          </a:p>
        </p:txBody>
      </p:sp>
      <p:sp>
        <p:nvSpPr>
          <p:cNvPr id="25" name="テキスト ボックス 24"/>
          <p:cNvSpPr txBox="1"/>
          <p:nvPr/>
        </p:nvSpPr>
        <p:spPr>
          <a:xfrm>
            <a:off x="276014" y="4006254"/>
            <a:ext cx="2106960" cy="89255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300" dirty="0">
                <a:solidFill>
                  <a:prstClr val="black"/>
                </a:solidFill>
                <a:latin typeface="Meiryo UI" panose="020B0604030504040204" pitchFamily="50" charset="-128"/>
                <a:ea typeface="Meiryo UI" panose="020B0604030504040204" pitchFamily="50" charset="-128"/>
              </a:rPr>
              <a:t>（参考）人口</a:t>
            </a:r>
            <a:r>
              <a:rPr lang="en-US" altLang="ja-JP" sz="1300" dirty="0">
                <a:solidFill>
                  <a:prstClr val="black"/>
                </a:solidFill>
                <a:latin typeface="Meiryo UI" panose="020B0604030504040204" pitchFamily="50" charset="-128"/>
                <a:ea typeface="Meiryo UI" panose="020B0604030504040204" pitchFamily="50" charset="-128"/>
              </a:rPr>
              <a:t>10</a:t>
            </a:r>
            <a:r>
              <a:rPr lang="ja-JP" altLang="en-US" sz="1300" dirty="0">
                <a:solidFill>
                  <a:prstClr val="black"/>
                </a:solidFill>
                <a:latin typeface="Meiryo UI" panose="020B0604030504040204" pitchFamily="50" charset="-128"/>
                <a:ea typeface="Meiryo UI" panose="020B0604030504040204" pitchFamily="50" charset="-128"/>
              </a:rPr>
              <a:t>万人あたり</a:t>
            </a:r>
            <a:endParaRPr lang="en-US" altLang="ja-JP" sz="1300" dirty="0">
              <a:solidFill>
                <a:prstClr val="black"/>
              </a:solidFill>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300" dirty="0">
                <a:solidFill>
                  <a:prstClr val="black"/>
                </a:solidFill>
                <a:latin typeface="Meiryo UI" panose="020B0604030504040204" pitchFamily="50" charset="-128"/>
                <a:ea typeface="Meiryo UI" panose="020B0604030504040204" pitchFamily="50" charset="-128"/>
              </a:rPr>
              <a:t>　　職員数が少ない上位</a:t>
            </a:r>
            <a:r>
              <a:rPr lang="en-US" altLang="ja-JP" sz="1300" dirty="0">
                <a:solidFill>
                  <a:prstClr val="black"/>
                </a:solidFill>
                <a:latin typeface="Meiryo UI" panose="020B0604030504040204" pitchFamily="50" charset="-128"/>
                <a:ea typeface="Meiryo UI" panose="020B0604030504040204" pitchFamily="50" charset="-128"/>
              </a:rPr>
              <a:t>5</a:t>
            </a:r>
            <a:r>
              <a:rPr lang="ja-JP" altLang="en-US" sz="1300" dirty="0">
                <a:solidFill>
                  <a:prstClr val="black"/>
                </a:solidFill>
                <a:latin typeface="Meiryo UI" panose="020B0604030504040204" pitchFamily="50" charset="-128"/>
                <a:ea typeface="Meiryo UI" panose="020B0604030504040204" pitchFamily="50" charset="-128"/>
              </a:rPr>
              <a:t>団</a:t>
            </a:r>
            <a:endParaRPr lang="en-US" altLang="ja-JP" sz="1300" dirty="0">
              <a:solidFill>
                <a:prstClr val="black"/>
              </a:solidFill>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300" dirty="0">
                <a:solidFill>
                  <a:prstClr val="black"/>
                </a:solidFill>
                <a:latin typeface="Meiryo UI" panose="020B0604030504040204" pitchFamily="50" charset="-128"/>
                <a:ea typeface="Meiryo UI" panose="020B0604030504040204" pitchFamily="50" charset="-128"/>
              </a:rPr>
              <a:t>　　体の人数変化</a:t>
            </a:r>
            <a:endParaRPr lang="en-US" altLang="ja-JP" sz="1300" dirty="0">
              <a:solidFill>
                <a:prstClr val="black"/>
              </a:solidFill>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2008</a:t>
            </a:r>
            <a:r>
              <a:rPr kumimoji="1" lang="ja-JP" altLang="en-US" sz="13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ー</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a:t>
            </a:r>
          </a:p>
        </p:txBody>
      </p:sp>
      <p:sp>
        <p:nvSpPr>
          <p:cNvPr id="17" name="テキスト ボックス 16"/>
          <p:cNvSpPr txBox="1"/>
          <p:nvPr/>
        </p:nvSpPr>
        <p:spPr>
          <a:xfrm>
            <a:off x="276013" y="1075661"/>
            <a:ext cx="83164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○人口</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万人あたり職員数でみると、</a:t>
            </a:r>
            <a:r>
              <a:rPr lang="ja-JP" altLang="en-US" sz="1400" dirty="0">
                <a:solidFill>
                  <a:prstClr val="black"/>
                </a:solidFill>
                <a:latin typeface="Meiryo UI" panose="020B0604030504040204" pitchFamily="50" charset="-128"/>
                <a:ea typeface="Meiryo UI" panose="020B0604030504040204" pitchFamily="50" charset="-128"/>
              </a:rPr>
              <a:t>現在（</a:t>
            </a:r>
            <a:r>
              <a:rPr lang="en-US" altLang="ja-JP" sz="1400" dirty="0">
                <a:solidFill>
                  <a:prstClr val="black"/>
                </a:solidFill>
                <a:latin typeface="Meiryo UI" panose="020B0604030504040204" pitchFamily="50" charset="-128"/>
                <a:ea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rPr>
              <a:t>年度）においても、全国一スリムな体制を維持している。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552451" y="1412848"/>
            <a:ext cx="8134349" cy="2342899"/>
          </a:xfrm>
          <a:prstGeom prst="rect">
            <a:avLst/>
          </a:prstGeom>
        </p:spPr>
      </p:pic>
      <p:sp>
        <p:nvSpPr>
          <p:cNvPr id="38" name="正方形/長方形 37"/>
          <p:cNvSpPr/>
          <p:nvPr/>
        </p:nvSpPr>
        <p:spPr>
          <a:xfrm>
            <a:off x="4969708" y="1798574"/>
            <a:ext cx="3845852" cy="3693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職員数は、 「総務省地方公共団体定員管理調査」における「一般行政部門</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＋学校以外の教育部門＋公営企業等会計部門の合計」を用いている</a:t>
            </a:r>
            <a:endParaRPr lang="ja-JP" altLang="en-US" sz="900" dirty="0"/>
          </a:p>
        </p:txBody>
      </p:sp>
      <p:sp>
        <p:nvSpPr>
          <p:cNvPr id="16" name="スライド番号プレースホルダー 3"/>
          <p:cNvSpPr txBox="1">
            <a:spLocks/>
          </p:cNvSpPr>
          <p:nvPr/>
        </p:nvSpPr>
        <p:spPr>
          <a:xfrm>
            <a:off x="6909465" y="634240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684</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16000" y="136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（人）</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298371" y="3919233"/>
            <a:ext cx="6517189" cy="2810500"/>
          </a:xfrm>
          <a:prstGeom prst="rect">
            <a:avLst/>
          </a:prstGeom>
        </p:spPr>
      </p:pic>
    </p:spTree>
    <p:extLst>
      <p:ext uri="{BB962C8B-B14F-4D97-AF65-F5344CB8AC3E}">
        <p14:creationId xmlns:p14="http://schemas.microsoft.com/office/powerpoint/2010/main" val="391186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7702" y="1264695"/>
            <a:ext cx="2652692" cy="2360530"/>
          </a:xfrm>
          <a:prstGeom prst="rect">
            <a:avLst/>
          </a:prstGeom>
        </p:spPr>
      </p:pic>
      <p:pic>
        <p:nvPicPr>
          <p:cNvPr id="5" name="図 4"/>
          <p:cNvPicPr>
            <a:picLocks noChangeAspect="1"/>
          </p:cNvPicPr>
          <p:nvPr/>
        </p:nvPicPr>
        <p:blipFill>
          <a:blip r:embed="rId3"/>
          <a:stretch>
            <a:fillRect/>
          </a:stretch>
        </p:blipFill>
        <p:spPr>
          <a:xfrm>
            <a:off x="407937" y="3888797"/>
            <a:ext cx="2632221" cy="2016184"/>
          </a:xfrm>
          <a:prstGeom prst="rect">
            <a:avLst/>
          </a:prstGeom>
        </p:spPr>
      </p:pic>
      <p:pic>
        <p:nvPicPr>
          <p:cNvPr id="6" name="図 5"/>
          <p:cNvPicPr>
            <a:picLocks noChangeAspect="1"/>
          </p:cNvPicPr>
          <p:nvPr/>
        </p:nvPicPr>
        <p:blipFill>
          <a:blip r:embed="rId4"/>
          <a:stretch>
            <a:fillRect/>
          </a:stretch>
        </p:blipFill>
        <p:spPr>
          <a:xfrm>
            <a:off x="3452295" y="2229516"/>
            <a:ext cx="2592002" cy="1287698"/>
          </a:xfrm>
          <a:prstGeom prst="rect">
            <a:avLst/>
          </a:prstGeom>
        </p:spPr>
      </p:pic>
      <p:pic>
        <p:nvPicPr>
          <p:cNvPr id="7" name="図 6"/>
          <p:cNvPicPr>
            <a:picLocks noChangeAspect="1"/>
          </p:cNvPicPr>
          <p:nvPr/>
        </p:nvPicPr>
        <p:blipFill>
          <a:blip r:embed="rId5"/>
          <a:stretch>
            <a:fillRect/>
          </a:stretch>
        </p:blipFill>
        <p:spPr>
          <a:xfrm>
            <a:off x="3452294" y="4676083"/>
            <a:ext cx="2592003" cy="1228898"/>
          </a:xfrm>
          <a:prstGeom prst="rect">
            <a:avLst/>
          </a:prstGeom>
        </p:spPr>
      </p:pic>
      <p:pic>
        <p:nvPicPr>
          <p:cNvPr id="8" name="図 7"/>
          <p:cNvPicPr>
            <a:picLocks noChangeAspect="1"/>
          </p:cNvPicPr>
          <p:nvPr/>
        </p:nvPicPr>
        <p:blipFill>
          <a:blip r:embed="rId6"/>
          <a:stretch>
            <a:fillRect/>
          </a:stretch>
        </p:blipFill>
        <p:spPr>
          <a:xfrm>
            <a:off x="6478353" y="2237881"/>
            <a:ext cx="2608546" cy="1291505"/>
          </a:xfrm>
          <a:prstGeom prst="rect">
            <a:avLst/>
          </a:prstGeom>
        </p:spPr>
      </p:pic>
      <p:pic>
        <p:nvPicPr>
          <p:cNvPr id="9" name="図 8"/>
          <p:cNvPicPr>
            <a:picLocks noChangeAspect="1"/>
          </p:cNvPicPr>
          <p:nvPr/>
        </p:nvPicPr>
        <p:blipFill>
          <a:blip r:embed="rId7"/>
          <a:stretch>
            <a:fillRect/>
          </a:stretch>
        </p:blipFill>
        <p:spPr>
          <a:xfrm>
            <a:off x="6422449" y="4676083"/>
            <a:ext cx="2616088" cy="1250102"/>
          </a:xfrm>
          <a:prstGeom prst="rect">
            <a:avLst/>
          </a:prstGeom>
        </p:spPr>
      </p:pic>
      <p:sp>
        <p:nvSpPr>
          <p:cNvPr id="10" name="二等辺三角形 9"/>
          <p:cNvSpPr/>
          <p:nvPr/>
        </p:nvSpPr>
        <p:spPr>
          <a:xfrm rot="5400000">
            <a:off x="1991087" y="3778981"/>
            <a:ext cx="2582512" cy="19526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401007" y="962833"/>
            <a:ext cx="895520" cy="261610"/>
          </a:xfrm>
          <a:prstGeom prst="rect">
            <a:avLst/>
          </a:prstGeom>
          <a:solidFill>
            <a:schemeClr val="accent1">
              <a:lumMod val="40000"/>
              <a:lumOff val="60000"/>
            </a:schemeClr>
          </a:solidFill>
          <a:ln>
            <a:noFill/>
          </a:ln>
        </p:spPr>
        <p:txBody>
          <a:bodyPr wrap="square" rtlCol="0">
            <a:spAutoFit/>
          </a:bodyPr>
          <a:lstStyle/>
          <a:p>
            <a:pPr lvl="0" algn="ctr">
              <a:defRPr/>
            </a:pPr>
            <a:r>
              <a:rPr lang="en-US" altLang="ja-JP" sz="1100" dirty="0">
                <a:latin typeface="Meiryo UI" panose="020B0604030504040204" pitchFamily="50" charset="-128"/>
                <a:ea typeface="Meiryo UI" panose="020B0604030504040204" pitchFamily="50" charset="-128"/>
              </a:rPr>
              <a:t>1994</a:t>
            </a:r>
            <a:r>
              <a:rPr lang="ja-JP" altLang="en-US" sz="1100" dirty="0">
                <a:latin typeface="Meiryo UI" panose="020B0604030504040204" pitchFamily="50" charset="-128"/>
                <a:ea typeface="Meiryo UI" panose="020B0604030504040204" pitchFamily="50" charset="-128"/>
              </a:rPr>
              <a:t>年度</a:t>
            </a:r>
          </a:p>
        </p:txBody>
      </p:sp>
      <p:sp>
        <p:nvSpPr>
          <p:cNvPr id="12" name="テキスト ボックス 11"/>
          <p:cNvSpPr txBox="1"/>
          <p:nvPr/>
        </p:nvSpPr>
        <p:spPr>
          <a:xfrm>
            <a:off x="4341870" y="909033"/>
            <a:ext cx="895520" cy="261610"/>
          </a:xfrm>
          <a:prstGeom prst="rect">
            <a:avLst/>
          </a:prstGeom>
          <a:solidFill>
            <a:schemeClr val="accent1">
              <a:lumMod val="40000"/>
              <a:lumOff val="60000"/>
            </a:schemeClr>
          </a:solidFill>
          <a:ln>
            <a:noFill/>
          </a:ln>
        </p:spPr>
        <p:txBody>
          <a:bodyPr wrap="square" rtlCol="0">
            <a:spAutoFit/>
          </a:bodyPr>
          <a:lstStyle/>
          <a:p>
            <a:pPr lvl="0" algn="ctr">
              <a:defRPr/>
            </a:pPr>
            <a:r>
              <a:rPr lang="en-US" altLang="ja-JP" sz="1100" dirty="0">
                <a:latin typeface="Meiryo UI" panose="020B0604030504040204" pitchFamily="50" charset="-128"/>
                <a:ea typeface="Meiryo UI" panose="020B0604030504040204" pitchFamily="50" charset="-128"/>
              </a:rPr>
              <a:t>2008</a:t>
            </a:r>
            <a:r>
              <a:rPr lang="ja-JP" altLang="en-US" sz="1100" dirty="0">
                <a:latin typeface="Meiryo UI" panose="020B0604030504040204" pitchFamily="50" charset="-128"/>
                <a:ea typeface="Meiryo UI" panose="020B0604030504040204" pitchFamily="50" charset="-128"/>
              </a:rPr>
              <a:t>年度</a:t>
            </a:r>
          </a:p>
        </p:txBody>
      </p:sp>
      <p:sp>
        <p:nvSpPr>
          <p:cNvPr id="13" name="テキスト ボックス 12"/>
          <p:cNvSpPr txBox="1"/>
          <p:nvPr/>
        </p:nvSpPr>
        <p:spPr>
          <a:xfrm>
            <a:off x="7282733" y="909033"/>
            <a:ext cx="895520" cy="261610"/>
          </a:xfrm>
          <a:prstGeom prst="rect">
            <a:avLst/>
          </a:prstGeom>
          <a:solidFill>
            <a:schemeClr val="accent1">
              <a:lumMod val="40000"/>
              <a:lumOff val="60000"/>
            </a:schemeClr>
          </a:solidFill>
          <a:ln>
            <a:noFill/>
          </a:ln>
        </p:spPr>
        <p:txBody>
          <a:bodyPr wrap="square" rtlCol="0">
            <a:spAutoFit/>
          </a:bodyPr>
          <a:lstStyle/>
          <a:p>
            <a:pPr lvl="0" algn="ctr">
              <a:defRPr/>
            </a:pP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年度</a:t>
            </a:r>
          </a:p>
        </p:txBody>
      </p:sp>
      <p:sp>
        <p:nvSpPr>
          <p:cNvPr id="14" name="テキスト ボックス 13"/>
          <p:cNvSpPr txBox="1"/>
          <p:nvPr/>
        </p:nvSpPr>
        <p:spPr>
          <a:xfrm>
            <a:off x="24464" y="1967020"/>
            <a:ext cx="353943" cy="904875"/>
          </a:xfrm>
          <a:prstGeom prst="rect">
            <a:avLst/>
          </a:prstGeom>
          <a:solidFill>
            <a:schemeClr val="accent5">
              <a:lumMod val="40000"/>
              <a:lumOff val="60000"/>
            </a:schemeClr>
          </a:solidFill>
          <a:ln>
            <a:solidFill>
              <a:schemeClr val="tx1"/>
            </a:solidFill>
          </a:ln>
        </p:spPr>
        <p:txBody>
          <a:bodyPr vert="eaVert" wrap="square" rtlCol="0">
            <a:spAutoFit/>
          </a:bodyPr>
          <a:lstStyle/>
          <a:p>
            <a:r>
              <a:rPr kumimoji="1" lang="ja-JP" altLang="en-US" sz="1100" dirty="0">
                <a:latin typeface="Meiryo UI" panose="020B0604030504040204" pitchFamily="50" charset="-128"/>
                <a:ea typeface="Meiryo UI" panose="020B0604030504040204" pitchFamily="50" charset="-128"/>
              </a:rPr>
              <a:t>一般行政職</a:t>
            </a:r>
          </a:p>
        </p:txBody>
      </p:sp>
      <p:sp>
        <p:nvSpPr>
          <p:cNvPr id="15" name="テキスト ボックス 14"/>
          <p:cNvSpPr txBox="1"/>
          <p:nvPr/>
        </p:nvSpPr>
        <p:spPr>
          <a:xfrm>
            <a:off x="28070" y="4570070"/>
            <a:ext cx="353943" cy="904875"/>
          </a:xfrm>
          <a:prstGeom prst="rect">
            <a:avLst/>
          </a:prstGeom>
          <a:solidFill>
            <a:schemeClr val="accent5">
              <a:lumMod val="40000"/>
              <a:lumOff val="60000"/>
            </a:schemeClr>
          </a:solidFill>
          <a:ln>
            <a:solidFill>
              <a:schemeClr val="tx1"/>
            </a:solidFill>
          </a:ln>
        </p:spPr>
        <p:txBody>
          <a:bodyPr vert="eaVert" wrap="square" rtlCol="0">
            <a:spAutoFit/>
          </a:bodyPr>
          <a:lstStyle/>
          <a:p>
            <a:pPr algn="ctr"/>
            <a:r>
              <a:rPr kumimoji="1" lang="ja-JP" altLang="en-US" sz="1100" dirty="0">
                <a:latin typeface="Meiryo UI" panose="020B0604030504040204" pitchFamily="50" charset="-128"/>
                <a:ea typeface="Meiryo UI" panose="020B0604030504040204" pitchFamily="50" charset="-128"/>
              </a:rPr>
              <a:t>技術職</a:t>
            </a:r>
          </a:p>
        </p:txBody>
      </p:sp>
      <p:sp>
        <p:nvSpPr>
          <p:cNvPr id="16" name="二等辺三角形 15"/>
          <p:cNvSpPr/>
          <p:nvPr/>
        </p:nvSpPr>
        <p:spPr>
          <a:xfrm rot="5400000">
            <a:off x="4970069" y="3778981"/>
            <a:ext cx="2582512" cy="19526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76013" y="149610"/>
            <a:ext cx="4129657"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３．成果（現時点の到達点）</a:t>
            </a:r>
            <a:endParaRPr kumimoji="1" lang="ja-JP" altLang="en-US" sz="2400" dirty="0">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311104" y="658581"/>
            <a:ext cx="29020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■府職員の年齢構成の変化</a:t>
            </a:r>
          </a:p>
        </p:txBody>
      </p:sp>
      <p:graphicFrame>
        <p:nvGraphicFramePr>
          <p:cNvPr id="20" name="表 19"/>
          <p:cNvGraphicFramePr>
            <a:graphicFrameLocks noGrp="1"/>
          </p:cNvGraphicFramePr>
          <p:nvPr/>
        </p:nvGraphicFramePr>
        <p:xfrm>
          <a:off x="591232" y="3554085"/>
          <a:ext cx="2343151" cy="183855"/>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3721407328"/>
                    </a:ext>
                  </a:extLst>
                </a:gridCol>
                <a:gridCol w="595313">
                  <a:extLst>
                    <a:ext uri="{9D8B030D-6E8A-4147-A177-3AD203B41FA5}">
                      <a16:colId xmlns:a16="http://schemas.microsoft.com/office/drawing/2014/main" val="3713802658"/>
                    </a:ext>
                  </a:extLst>
                </a:gridCol>
                <a:gridCol w="581025">
                  <a:extLst>
                    <a:ext uri="{9D8B030D-6E8A-4147-A177-3AD203B41FA5}">
                      <a16:colId xmlns:a16="http://schemas.microsoft.com/office/drawing/2014/main" val="1613769138"/>
                    </a:ext>
                  </a:extLst>
                </a:gridCol>
                <a:gridCol w="595313">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graphicFrame>
        <p:nvGraphicFramePr>
          <p:cNvPr id="24" name="表 23"/>
          <p:cNvGraphicFramePr>
            <a:graphicFrameLocks noGrp="1"/>
          </p:cNvGraphicFramePr>
          <p:nvPr/>
        </p:nvGraphicFramePr>
        <p:xfrm>
          <a:off x="552471" y="5926185"/>
          <a:ext cx="2343151" cy="183855"/>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3721407328"/>
                    </a:ext>
                  </a:extLst>
                </a:gridCol>
                <a:gridCol w="595313">
                  <a:extLst>
                    <a:ext uri="{9D8B030D-6E8A-4147-A177-3AD203B41FA5}">
                      <a16:colId xmlns:a16="http://schemas.microsoft.com/office/drawing/2014/main" val="3713802658"/>
                    </a:ext>
                  </a:extLst>
                </a:gridCol>
                <a:gridCol w="581025">
                  <a:extLst>
                    <a:ext uri="{9D8B030D-6E8A-4147-A177-3AD203B41FA5}">
                      <a16:colId xmlns:a16="http://schemas.microsoft.com/office/drawing/2014/main" val="1613769138"/>
                    </a:ext>
                  </a:extLst>
                </a:gridCol>
                <a:gridCol w="595313">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graphicFrame>
        <p:nvGraphicFramePr>
          <p:cNvPr id="25" name="表 24"/>
          <p:cNvGraphicFramePr>
            <a:graphicFrameLocks noGrp="1"/>
          </p:cNvGraphicFramePr>
          <p:nvPr/>
        </p:nvGraphicFramePr>
        <p:xfrm>
          <a:off x="3618055" y="5926185"/>
          <a:ext cx="2343151" cy="183855"/>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3721407328"/>
                    </a:ext>
                  </a:extLst>
                </a:gridCol>
                <a:gridCol w="595313">
                  <a:extLst>
                    <a:ext uri="{9D8B030D-6E8A-4147-A177-3AD203B41FA5}">
                      <a16:colId xmlns:a16="http://schemas.microsoft.com/office/drawing/2014/main" val="3713802658"/>
                    </a:ext>
                  </a:extLst>
                </a:gridCol>
                <a:gridCol w="581025">
                  <a:extLst>
                    <a:ext uri="{9D8B030D-6E8A-4147-A177-3AD203B41FA5}">
                      <a16:colId xmlns:a16="http://schemas.microsoft.com/office/drawing/2014/main" val="1613769138"/>
                    </a:ext>
                  </a:extLst>
                </a:gridCol>
                <a:gridCol w="595313">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graphicFrame>
        <p:nvGraphicFramePr>
          <p:cNvPr id="26" name="表 25"/>
          <p:cNvGraphicFramePr>
            <a:graphicFrameLocks noGrp="1"/>
          </p:cNvGraphicFramePr>
          <p:nvPr/>
        </p:nvGraphicFramePr>
        <p:xfrm>
          <a:off x="6558917" y="5928042"/>
          <a:ext cx="2343151" cy="183855"/>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3721407328"/>
                    </a:ext>
                  </a:extLst>
                </a:gridCol>
                <a:gridCol w="595313">
                  <a:extLst>
                    <a:ext uri="{9D8B030D-6E8A-4147-A177-3AD203B41FA5}">
                      <a16:colId xmlns:a16="http://schemas.microsoft.com/office/drawing/2014/main" val="3713802658"/>
                    </a:ext>
                  </a:extLst>
                </a:gridCol>
                <a:gridCol w="581025">
                  <a:extLst>
                    <a:ext uri="{9D8B030D-6E8A-4147-A177-3AD203B41FA5}">
                      <a16:colId xmlns:a16="http://schemas.microsoft.com/office/drawing/2014/main" val="1613769138"/>
                    </a:ext>
                  </a:extLst>
                </a:gridCol>
                <a:gridCol w="595313">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graphicFrame>
        <p:nvGraphicFramePr>
          <p:cNvPr id="27" name="表 26"/>
          <p:cNvGraphicFramePr>
            <a:graphicFrameLocks noGrp="1"/>
          </p:cNvGraphicFramePr>
          <p:nvPr/>
        </p:nvGraphicFramePr>
        <p:xfrm>
          <a:off x="3630303" y="3554085"/>
          <a:ext cx="2330903" cy="183855"/>
        </p:xfrm>
        <a:graphic>
          <a:graphicData uri="http://schemas.openxmlformats.org/drawingml/2006/table">
            <a:tbl>
              <a:tblPr firstRow="1" bandRow="1">
                <a:tableStyleId>{5C22544A-7EE6-4342-B048-85BDC9FD1C3A}</a:tableStyleId>
              </a:tblPr>
              <a:tblGrid>
                <a:gridCol w="568513">
                  <a:extLst>
                    <a:ext uri="{9D8B030D-6E8A-4147-A177-3AD203B41FA5}">
                      <a16:colId xmlns:a16="http://schemas.microsoft.com/office/drawing/2014/main" val="3721407328"/>
                    </a:ext>
                  </a:extLst>
                </a:gridCol>
                <a:gridCol w="592201">
                  <a:extLst>
                    <a:ext uri="{9D8B030D-6E8A-4147-A177-3AD203B41FA5}">
                      <a16:colId xmlns:a16="http://schemas.microsoft.com/office/drawing/2014/main" val="3713802658"/>
                    </a:ext>
                  </a:extLst>
                </a:gridCol>
                <a:gridCol w="577988">
                  <a:extLst>
                    <a:ext uri="{9D8B030D-6E8A-4147-A177-3AD203B41FA5}">
                      <a16:colId xmlns:a16="http://schemas.microsoft.com/office/drawing/2014/main" val="1613769138"/>
                    </a:ext>
                  </a:extLst>
                </a:gridCol>
                <a:gridCol w="592201">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graphicFrame>
        <p:nvGraphicFramePr>
          <p:cNvPr id="28" name="表 27"/>
          <p:cNvGraphicFramePr>
            <a:graphicFrameLocks noGrp="1"/>
          </p:cNvGraphicFramePr>
          <p:nvPr/>
        </p:nvGraphicFramePr>
        <p:xfrm>
          <a:off x="6638045" y="3578005"/>
          <a:ext cx="2330903" cy="183855"/>
        </p:xfrm>
        <a:graphic>
          <a:graphicData uri="http://schemas.openxmlformats.org/drawingml/2006/table">
            <a:tbl>
              <a:tblPr firstRow="1" bandRow="1">
                <a:tableStyleId>{5C22544A-7EE6-4342-B048-85BDC9FD1C3A}</a:tableStyleId>
              </a:tblPr>
              <a:tblGrid>
                <a:gridCol w="568513">
                  <a:extLst>
                    <a:ext uri="{9D8B030D-6E8A-4147-A177-3AD203B41FA5}">
                      <a16:colId xmlns:a16="http://schemas.microsoft.com/office/drawing/2014/main" val="3721407328"/>
                    </a:ext>
                  </a:extLst>
                </a:gridCol>
                <a:gridCol w="592201">
                  <a:extLst>
                    <a:ext uri="{9D8B030D-6E8A-4147-A177-3AD203B41FA5}">
                      <a16:colId xmlns:a16="http://schemas.microsoft.com/office/drawing/2014/main" val="3713802658"/>
                    </a:ext>
                  </a:extLst>
                </a:gridCol>
                <a:gridCol w="577988">
                  <a:extLst>
                    <a:ext uri="{9D8B030D-6E8A-4147-A177-3AD203B41FA5}">
                      <a16:colId xmlns:a16="http://schemas.microsoft.com/office/drawing/2014/main" val="1613769138"/>
                    </a:ext>
                  </a:extLst>
                </a:gridCol>
                <a:gridCol w="592201">
                  <a:extLst>
                    <a:ext uri="{9D8B030D-6E8A-4147-A177-3AD203B41FA5}">
                      <a16:colId xmlns:a16="http://schemas.microsoft.com/office/drawing/2014/main" val="3022853893"/>
                    </a:ext>
                  </a:extLst>
                </a:gridCol>
              </a:tblGrid>
              <a:tr h="183855">
                <a:tc>
                  <a:txBody>
                    <a:bodyPr/>
                    <a:lstStyle/>
                    <a:p>
                      <a:pPr algn="ctr"/>
                      <a:r>
                        <a:rPr kumimoji="1" lang="en-US" altLang="ja-JP" sz="600" b="0" dirty="0">
                          <a:solidFill>
                            <a:schemeClr val="tx1"/>
                          </a:solidFill>
                          <a:latin typeface="+mj-ea"/>
                          <a:ea typeface="+mj-ea"/>
                        </a:rPr>
                        <a:t>20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30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40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tc>
                  <a:txBody>
                    <a:bodyPr/>
                    <a:lstStyle/>
                    <a:p>
                      <a:pPr algn="ctr"/>
                      <a:r>
                        <a:rPr kumimoji="1" lang="en-US" altLang="ja-JP" sz="600" b="0" dirty="0">
                          <a:solidFill>
                            <a:schemeClr val="tx1"/>
                          </a:solidFill>
                          <a:latin typeface="+mj-ea"/>
                          <a:ea typeface="+mj-ea"/>
                        </a:rPr>
                        <a:t>50</a:t>
                      </a:r>
                      <a:r>
                        <a:rPr kumimoji="1" lang="ja-JP" altLang="en-US" sz="600" b="0" dirty="0">
                          <a:solidFill>
                            <a:schemeClr val="tx1"/>
                          </a:solidFill>
                          <a:latin typeface="+mj-ea"/>
                          <a:ea typeface="+mj-ea"/>
                        </a:rPr>
                        <a:t>代</a:t>
                      </a:r>
                    </a:p>
                  </a:txBody>
                  <a:tcP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137035540"/>
                  </a:ext>
                </a:extLst>
              </a:tr>
            </a:tbl>
          </a:graphicData>
        </a:graphic>
      </p:graphicFrame>
      <p:sp>
        <p:nvSpPr>
          <p:cNvPr id="29" name="テキスト ボックス 28">
            <a:extLst>
              <a:ext uri="{FF2B5EF4-FFF2-40B4-BE49-F238E27FC236}">
                <a16:creationId xmlns:a16="http://schemas.microsoft.com/office/drawing/2014/main" id="{FBEE3959-8C51-467E-B173-89629C46FF30}"/>
              </a:ext>
            </a:extLst>
          </p:cNvPr>
          <p:cNvSpPr txBox="1"/>
          <p:nvPr/>
        </p:nvSpPr>
        <p:spPr>
          <a:xfrm>
            <a:off x="143804" y="6087100"/>
            <a:ext cx="8894733" cy="738664"/>
          </a:xfrm>
          <a:prstGeom prst="rect">
            <a:avLst/>
          </a:prstGeom>
          <a:noFill/>
          <a:ln w="12700">
            <a:noFill/>
          </a:ln>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課題</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現在の</a:t>
            </a: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歳代が、今後</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年以内に幹部職員の適齢期となってくるが、極端な採用抑制を行い、大幅な人員</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削減を行った影響により、特に一般行政職において、この世代の職員の層が圧倒的に薄い。</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また、技術職についても、職種ごとで状況は異なるものの、年齢層が歪な職種も存在する。</a:t>
            </a:r>
            <a:endParaRPr lang="en-US" altLang="ja-JP" sz="1400"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6316094" y="4676083"/>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318017" y="2229516"/>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358544" y="4676083"/>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11104" y="3914499"/>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01579" y="1363069"/>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358956" y="2237881"/>
            <a:ext cx="6000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30667" y="1363069"/>
            <a:ext cx="1005403" cy="215444"/>
          </a:xfrm>
          <a:prstGeom prst="rect">
            <a:avLst/>
          </a:prstGeom>
          <a:solidFill>
            <a:schemeClr val="bg1"/>
          </a:solidFill>
        </p:spPr>
        <p:txBody>
          <a:bodyPr wrap="none" rtlCol="0">
            <a:spAutoFit/>
          </a:bodyPr>
          <a:lstStyle/>
          <a:p>
            <a:r>
              <a:rPr kumimoji="1" lang="en-US" altLang="ja-JP" sz="800" dirty="0"/>
              <a:t>1994</a:t>
            </a:r>
            <a:r>
              <a:rPr kumimoji="1" lang="ja-JP" altLang="en-US" sz="800" dirty="0"/>
              <a:t>年</a:t>
            </a:r>
            <a:r>
              <a:rPr kumimoji="1" lang="en-US" altLang="ja-JP" sz="800" dirty="0"/>
              <a:t>5</a:t>
            </a:r>
            <a:r>
              <a:rPr kumimoji="1" lang="ja-JP" altLang="en-US" sz="800" dirty="0"/>
              <a:t>月</a:t>
            </a:r>
            <a:r>
              <a:rPr kumimoji="1" lang="en-US" altLang="ja-JP" sz="800" dirty="0"/>
              <a:t>1</a:t>
            </a:r>
            <a:r>
              <a:rPr kumimoji="1" lang="ja-JP" altLang="en-US" sz="800" dirty="0"/>
              <a:t>日時点</a:t>
            </a:r>
          </a:p>
        </p:txBody>
      </p:sp>
      <p:sp>
        <p:nvSpPr>
          <p:cNvPr id="32" name="テキスト ボックス 31"/>
          <p:cNvSpPr txBox="1"/>
          <p:nvPr/>
        </p:nvSpPr>
        <p:spPr>
          <a:xfrm>
            <a:off x="8087300" y="2251120"/>
            <a:ext cx="1056700" cy="215444"/>
          </a:xfrm>
          <a:prstGeom prst="rect">
            <a:avLst/>
          </a:prstGeom>
          <a:solidFill>
            <a:schemeClr val="bg1"/>
          </a:solidFill>
        </p:spPr>
        <p:txBody>
          <a:bodyPr wrap="none" rtlCol="0">
            <a:spAutoFit/>
          </a:bodyPr>
          <a:lstStyle/>
          <a:p>
            <a:r>
              <a:rPr kumimoji="1" lang="en-US" altLang="ja-JP" sz="800" dirty="0"/>
              <a:t>2022</a:t>
            </a:r>
            <a:r>
              <a:rPr kumimoji="1" lang="ja-JP" altLang="en-US" sz="800" dirty="0"/>
              <a:t>年</a:t>
            </a:r>
            <a:r>
              <a:rPr kumimoji="1" lang="en-US" altLang="ja-JP" sz="800" dirty="0"/>
              <a:t>4</a:t>
            </a:r>
            <a:r>
              <a:rPr kumimoji="1" lang="ja-JP" altLang="en-US" sz="800" dirty="0"/>
              <a:t>月</a:t>
            </a:r>
            <a:r>
              <a:rPr kumimoji="1" lang="en-US" altLang="ja-JP" sz="800" dirty="0"/>
              <a:t>15</a:t>
            </a:r>
            <a:r>
              <a:rPr kumimoji="1" lang="ja-JP" altLang="en-US" sz="800" dirty="0"/>
              <a:t>日時点</a:t>
            </a:r>
          </a:p>
        </p:txBody>
      </p:sp>
      <p:sp>
        <p:nvSpPr>
          <p:cNvPr id="33" name="テキスト ボックス 32"/>
          <p:cNvSpPr txBox="1"/>
          <p:nvPr/>
        </p:nvSpPr>
        <p:spPr>
          <a:xfrm>
            <a:off x="5095139" y="2238603"/>
            <a:ext cx="1021478" cy="215444"/>
          </a:xfrm>
          <a:prstGeom prst="rect">
            <a:avLst/>
          </a:prstGeom>
          <a:solidFill>
            <a:schemeClr val="bg1"/>
          </a:solidFill>
        </p:spPr>
        <p:txBody>
          <a:bodyPr wrap="square" rtlCol="0">
            <a:spAutoFit/>
          </a:bodyPr>
          <a:lstStyle/>
          <a:p>
            <a:r>
              <a:rPr kumimoji="1" lang="en-US" altLang="ja-JP" sz="800" dirty="0"/>
              <a:t>2008</a:t>
            </a:r>
            <a:r>
              <a:rPr kumimoji="1" lang="ja-JP" altLang="en-US" sz="800" dirty="0"/>
              <a:t>年</a:t>
            </a:r>
            <a:r>
              <a:rPr kumimoji="1" lang="en-US" altLang="ja-JP" sz="800" dirty="0"/>
              <a:t>5</a:t>
            </a:r>
            <a:r>
              <a:rPr kumimoji="1" lang="ja-JP" altLang="en-US" sz="800" dirty="0"/>
              <a:t>月</a:t>
            </a:r>
            <a:r>
              <a:rPr kumimoji="1" lang="en-US" altLang="ja-JP" sz="800" dirty="0"/>
              <a:t>1</a:t>
            </a:r>
            <a:r>
              <a:rPr kumimoji="1" lang="ja-JP" altLang="en-US" sz="800" dirty="0"/>
              <a:t>日時点</a:t>
            </a:r>
          </a:p>
        </p:txBody>
      </p:sp>
      <p:sp>
        <p:nvSpPr>
          <p:cNvPr id="34" name="テキスト ボックス 33"/>
          <p:cNvSpPr txBox="1"/>
          <p:nvPr/>
        </p:nvSpPr>
        <p:spPr>
          <a:xfrm>
            <a:off x="1997035" y="3932955"/>
            <a:ext cx="1005403" cy="215444"/>
          </a:xfrm>
          <a:prstGeom prst="rect">
            <a:avLst/>
          </a:prstGeom>
          <a:solidFill>
            <a:schemeClr val="bg1"/>
          </a:solidFill>
        </p:spPr>
        <p:txBody>
          <a:bodyPr wrap="none" rtlCol="0">
            <a:spAutoFit/>
          </a:bodyPr>
          <a:lstStyle/>
          <a:p>
            <a:r>
              <a:rPr kumimoji="1" lang="en-US" altLang="ja-JP" sz="800" dirty="0"/>
              <a:t>1994</a:t>
            </a:r>
            <a:r>
              <a:rPr kumimoji="1" lang="ja-JP" altLang="en-US" sz="800" dirty="0"/>
              <a:t>年</a:t>
            </a:r>
            <a:r>
              <a:rPr kumimoji="1" lang="en-US" altLang="ja-JP" sz="800" dirty="0"/>
              <a:t>5</a:t>
            </a:r>
            <a:r>
              <a:rPr kumimoji="1" lang="ja-JP" altLang="en-US" sz="800" dirty="0"/>
              <a:t>月</a:t>
            </a:r>
            <a:r>
              <a:rPr kumimoji="1" lang="en-US" altLang="ja-JP" sz="800" dirty="0"/>
              <a:t>1</a:t>
            </a:r>
            <a:r>
              <a:rPr kumimoji="1" lang="ja-JP" altLang="en-US" sz="800" dirty="0"/>
              <a:t>日時点</a:t>
            </a:r>
          </a:p>
        </p:txBody>
      </p:sp>
      <p:sp>
        <p:nvSpPr>
          <p:cNvPr id="41" name="テキスト ボックス 40"/>
          <p:cNvSpPr txBox="1"/>
          <p:nvPr/>
        </p:nvSpPr>
        <p:spPr>
          <a:xfrm>
            <a:off x="5022819" y="4676083"/>
            <a:ext cx="1021478" cy="215444"/>
          </a:xfrm>
          <a:prstGeom prst="rect">
            <a:avLst/>
          </a:prstGeom>
          <a:solidFill>
            <a:schemeClr val="bg1"/>
          </a:solidFill>
        </p:spPr>
        <p:txBody>
          <a:bodyPr wrap="square" rtlCol="0">
            <a:spAutoFit/>
          </a:bodyPr>
          <a:lstStyle/>
          <a:p>
            <a:r>
              <a:rPr kumimoji="1" lang="en-US" altLang="ja-JP" sz="800" dirty="0"/>
              <a:t>2008</a:t>
            </a:r>
            <a:r>
              <a:rPr kumimoji="1" lang="ja-JP" altLang="en-US" sz="800" dirty="0"/>
              <a:t>年</a:t>
            </a:r>
            <a:r>
              <a:rPr kumimoji="1" lang="en-US" altLang="ja-JP" sz="800" dirty="0"/>
              <a:t>5</a:t>
            </a:r>
            <a:r>
              <a:rPr kumimoji="1" lang="ja-JP" altLang="en-US" sz="800" dirty="0"/>
              <a:t>月</a:t>
            </a:r>
            <a:r>
              <a:rPr kumimoji="1" lang="en-US" altLang="ja-JP" sz="800" dirty="0"/>
              <a:t>1</a:t>
            </a:r>
            <a:r>
              <a:rPr kumimoji="1" lang="ja-JP" altLang="en-US" sz="800" dirty="0"/>
              <a:t>日時点</a:t>
            </a:r>
          </a:p>
        </p:txBody>
      </p:sp>
      <p:sp>
        <p:nvSpPr>
          <p:cNvPr id="42" name="テキスト ボックス 41"/>
          <p:cNvSpPr txBox="1"/>
          <p:nvPr/>
        </p:nvSpPr>
        <p:spPr>
          <a:xfrm>
            <a:off x="7981837" y="4674226"/>
            <a:ext cx="1056700" cy="215444"/>
          </a:xfrm>
          <a:prstGeom prst="rect">
            <a:avLst/>
          </a:prstGeom>
          <a:solidFill>
            <a:schemeClr val="bg1"/>
          </a:solidFill>
        </p:spPr>
        <p:txBody>
          <a:bodyPr wrap="none" rtlCol="0">
            <a:spAutoFit/>
          </a:bodyPr>
          <a:lstStyle/>
          <a:p>
            <a:r>
              <a:rPr kumimoji="1" lang="en-US" altLang="ja-JP" sz="800" dirty="0"/>
              <a:t>2022</a:t>
            </a:r>
            <a:r>
              <a:rPr kumimoji="1" lang="ja-JP" altLang="en-US" sz="800" dirty="0"/>
              <a:t>年</a:t>
            </a:r>
            <a:r>
              <a:rPr kumimoji="1" lang="en-US" altLang="ja-JP" sz="800" dirty="0"/>
              <a:t>4</a:t>
            </a:r>
            <a:r>
              <a:rPr kumimoji="1" lang="ja-JP" altLang="en-US" sz="800" dirty="0"/>
              <a:t>月</a:t>
            </a:r>
            <a:r>
              <a:rPr kumimoji="1" lang="en-US" altLang="ja-JP" sz="800" dirty="0"/>
              <a:t>15</a:t>
            </a:r>
            <a:r>
              <a:rPr kumimoji="1" lang="ja-JP" altLang="en-US" sz="800" dirty="0"/>
              <a:t>日時点</a:t>
            </a:r>
          </a:p>
        </p:txBody>
      </p:sp>
      <p:sp>
        <p:nvSpPr>
          <p:cNvPr id="4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685</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2808000" y="3492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5760000" y="3492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784000" y="3492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2771800" y="5841296"/>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5723800" y="5841296"/>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8747800" y="5841296"/>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679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3783" y="3036384"/>
            <a:ext cx="6761018"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（１）大阪府庁での取組</a:t>
            </a: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668</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5071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8858" y="1772816"/>
            <a:ext cx="8986283" cy="5023539"/>
          </a:xfrm>
          <a:prstGeom prst="rect">
            <a:avLst/>
          </a:prstGeom>
        </p:spPr>
      </p:pic>
      <p:sp>
        <p:nvSpPr>
          <p:cNvPr id="3" name="テキスト ボックス 2"/>
          <p:cNvSpPr txBox="1"/>
          <p:nvPr/>
        </p:nvSpPr>
        <p:spPr>
          <a:xfrm>
            <a:off x="276013" y="149610"/>
            <a:ext cx="4129657"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３．成果（現時点の到達点）</a:t>
            </a:r>
            <a:endParaRPr kumimoji="1" lang="ja-JP" altLang="en-US" sz="2400"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276013" y="692139"/>
            <a:ext cx="3095837" cy="338554"/>
          </a:xfrm>
          <a:prstGeom prst="rect">
            <a:avLst/>
          </a:prstGeom>
          <a:solidFill>
            <a:schemeClr val="accent2">
              <a:lumMod val="75000"/>
            </a:schemeClr>
          </a:solidFill>
        </p:spPr>
        <p:txBody>
          <a:bodyPr wrap="square" rtlCol="0">
            <a:sp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働き方改革・女性職員の活躍促進</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189406" y="1593579"/>
            <a:ext cx="2774164" cy="215444"/>
          </a:xfrm>
          <a:prstGeom prst="rect">
            <a:avLst/>
          </a:prstGeom>
        </p:spPr>
        <p:txBody>
          <a:bodyPr wrap="square">
            <a:spAutoFit/>
          </a:bodyPr>
          <a:lstStyle/>
          <a:p>
            <a:r>
              <a:rPr lang="ja-JP" altLang="en-US" sz="800" dirty="0"/>
              <a:t>出典：総務省「地方公共団体の勤務条件等に関する調査」</a:t>
            </a:r>
          </a:p>
        </p:txBody>
      </p:sp>
      <p:sp>
        <p:nvSpPr>
          <p:cNvPr id="11" name="テキスト ボックス 10"/>
          <p:cNvSpPr txBox="1"/>
          <p:nvPr/>
        </p:nvSpPr>
        <p:spPr>
          <a:xfrm>
            <a:off x="276013" y="1064287"/>
            <a:ext cx="8026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○時間外勤務時間数は、近年、新型コロナウイルス感染症への対応に伴い増加している。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○男性の育児休業取得率及び育児参加休暇取得率は、他府県と同様に増加傾向。</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スライド番号プレースホルダー 3"/>
          <p:cNvSpPr txBox="1">
            <a:spLocks/>
          </p:cNvSpPr>
          <p:nvPr/>
        </p:nvSpPr>
        <p:spPr>
          <a:xfrm>
            <a:off x="7083749" y="641175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686</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5706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576452" y="702939"/>
            <a:ext cx="3910798" cy="307777"/>
          </a:xfrm>
          <a:prstGeom prst="rect">
            <a:avLst/>
          </a:prstGeom>
          <a:noFill/>
        </p:spPr>
        <p:txBody>
          <a:bodyPr wrap="square" rtlCol="0">
            <a:spAutoFit/>
          </a:bodyPr>
          <a:lstStyle/>
          <a:p>
            <a:pPr lvl="0">
              <a:defRPr/>
            </a:pPr>
            <a:r>
              <a:rPr lang="ja-JP" altLang="en-US" sz="1400" dirty="0">
                <a:latin typeface="Meiryo UI" panose="020B0604030504040204" pitchFamily="50" charset="-128"/>
                <a:ea typeface="Meiryo UI" panose="020B0604030504040204" pitchFamily="50" charset="-128"/>
              </a:rPr>
              <a:t>○課長級以上に占める女性職員の割合</a:t>
            </a:r>
          </a:p>
        </p:txBody>
      </p:sp>
      <p:cxnSp>
        <p:nvCxnSpPr>
          <p:cNvPr id="7" name="直線コネクタ 6">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276013" y="149610"/>
            <a:ext cx="4129657"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３．成果（現時点の到達点）</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44801" y="3489790"/>
            <a:ext cx="2117243" cy="276999"/>
          </a:xfrm>
          <a:prstGeom prst="rect">
            <a:avLst/>
          </a:prstGeom>
          <a:noFill/>
        </p:spPr>
        <p:txBody>
          <a:bodyPr wrap="square" rtlCol="0">
            <a:spAutoFit/>
          </a:bodyPr>
          <a:lstStyle/>
          <a:p>
            <a:pPr lvl="0">
              <a:defRPr/>
            </a:pPr>
            <a:r>
              <a:rPr lang="ja-JP" altLang="en-US" sz="1200" dirty="0">
                <a:latin typeface="Meiryo UI" panose="020B0604030504040204" pitchFamily="50" charset="-128"/>
                <a:ea typeface="Meiryo UI" panose="020B0604030504040204" pitchFamily="50" charset="-128"/>
              </a:rPr>
              <a:t>（参考）他府県との比較</a:t>
            </a:r>
          </a:p>
        </p:txBody>
      </p:sp>
      <p:sp>
        <p:nvSpPr>
          <p:cNvPr id="13" name="正方形/長方形 12"/>
          <p:cNvSpPr/>
          <p:nvPr/>
        </p:nvSpPr>
        <p:spPr>
          <a:xfrm>
            <a:off x="276013" y="3298717"/>
            <a:ext cx="3455190" cy="221850"/>
          </a:xfrm>
          <a:prstGeom prst="rect">
            <a:avLst/>
          </a:prstGeom>
        </p:spPr>
        <p:txBody>
          <a:bodyPr wrap="square">
            <a:spAutoFit/>
          </a:bodyPr>
          <a:lstStyle/>
          <a:p>
            <a:pPr indent="101600">
              <a:lnSpc>
                <a:spcPts val="1000"/>
              </a:lnSpc>
            </a:pP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出典</a:t>
            </a:r>
            <a:r>
              <a:rPr lang="ja-JP"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a:latin typeface="Meiryo UI" panose="020B0604030504040204" pitchFamily="50" charset="-128"/>
                <a:ea typeface="Meiryo UI" panose="020B0604030504040204" pitchFamily="50" charset="-128"/>
              </a:rPr>
              <a:t>大阪府の男女共同参画の現状と施策　年次報告書をもとに作成 </a:t>
            </a:r>
            <a:endParaRPr lang="en-US" altLang="ja-JP"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76013" y="698611"/>
            <a:ext cx="3257762" cy="307777"/>
          </a:xfrm>
          <a:prstGeom prst="rect">
            <a:avLst/>
          </a:prstGeom>
          <a:noFill/>
        </p:spPr>
        <p:txBody>
          <a:bodyPr wrap="square" rtlCol="0">
            <a:spAutoFit/>
          </a:bodyPr>
          <a:lstStyle/>
          <a:p>
            <a:pPr lvl="0">
              <a:defRPr/>
            </a:pPr>
            <a:r>
              <a:rPr lang="ja-JP" altLang="en-US" sz="1400" dirty="0">
                <a:latin typeface="Meiryo UI" panose="020B0604030504040204" pitchFamily="50" charset="-128"/>
                <a:ea typeface="Meiryo UI" panose="020B0604030504040204" pitchFamily="50" charset="-128"/>
              </a:rPr>
              <a:t>○主査級以上に占める女性職員の割合</a:t>
            </a:r>
          </a:p>
        </p:txBody>
      </p:sp>
      <p:sp>
        <p:nvSpPr>
          <p:cNvPr id="18" name="正方形/長方形 17"/>
          <p:cNvSpPr/>
          <p:nvPr/>
        </p:nvSpPr>
        <p:spPr>
          <a:xfrm>
            <a:off x="2375498" y="6616654"/>
            <a:ext cx="5922923"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出典：各都道府県HP、及び内閣府　女性活躍推進法「見える化サイト」特定事業主行動計画・情報公表都道府県の状況を基に作成</a:t>
            </a:r>
          </a:p>
        </p:txBody>
      </p:sp>
      <p:pic>
        <p:nvPicPr>
          <p:cNvPr id="5" name="図 4"/>
          <p:cNvPicPr>
            <a:picLocks noChangeAspect="1"/>
          </p:cNvPicPr>
          <p:nvPr/>
        </p:nvPicPr>
        <p:blipFill>
          <a:blip r:embed="rId2"/>
          <a:stretch>
            <a:fillRect/>
          </a:stretch>
        </p:blipFill>
        <p:spPr>
          <a:xfrm>
            <a:off x="1888900" y="3489790"/>
            <a:ext cx="6626926" cy="3072650"/>
          </a:xfrm>
          <a:prstGeom prst="rect">
            <a:avLst/>
          </a:prstGeom>
        </p:spPr>
      </p:pic>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687</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77624" y="1015550"/>
            <a:ext cx="3968840" cy="2274005"/>
          </a:xfrm>
          <a:prstGeom prst="rect">
            <a:avLst/>
          </a:prstGeom>
        </p:spPr>
      </p:pic>
      <p:pic>
        <p:nvPicPr>
          <p:cNvPr id="3" name="図 2"/>
          <p:cNvPicPr>
            <a:picLocks noChangeAspect="1"/>
          </p:cNvPicPr>
          <p:nvPr/>
        </p:nvPicPr>
        <p:blipFill>
          <a:blip r:embed="rId4"/>
          <a:stretch>
            <a:fillRect/>
          </a:stretch>
        </p:blipFill>
        <p:spPr>
          <a:xfrm>
            <a:off x="4547621" y="988402"/>
            <a:ext cx="4115157" cy="2298391"/>
          </a:xfrm>
          <a:prstGeom prst="rect">
            <a:avLst/>
          </a:prstGeom>
        </p:spPr>
      </p:pic>
    </p:spTree>
    <p:extLst>
      <p:ext uri="{BB962C8B-B14F-4D97-AF65-F5344CB8AC3E}">
        <p14:creationId xmlns:p14="http://schemas.microsoft.com/office/powerpoint/2010/main" val="172148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6013" y="149610"/>
            <a:ext cx="4799712"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３．成果（今後の方向性について）</a:t>
            </a:r>
            <a:endParaRPr kumimoji="1" lang="ja-JP" altLang="en-US" sz="2400"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665016" y="3286222"/>
            <a:ext cx="8035637" cy="1077218"/>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600" dirty="0">
                <a:solidFill>
                  <a:schemeClr val="tx1"/>
                </a:solidFill>
                <a:latin typeface="Meiryo UI" panose="020B0604030504040204" pitchFamily="50" charset="-128"/>
                <a:ea typeface="Meiryo UI" panose="020B0604030504040204" pitchFamily="50" charset="-128"/>
              </a:rPr>
              <a:t>・過去、極端な採用抑制を行い、大幅な人員削減を行った影響により、行政職を中心に現在</a:t>
            </a:r>
            <a:r>
              <a:rPr lang="en-US" altLang="ja-JP" sz="1600" dirty="0">
                <a:solidFill>
                  <a:schemeClr val="tx1"/>
                </a:solidFill>
                <a:latin typeface="Meiryo UI" panose="020B0604030504040204" pitchFamily="50" charset="-128"/>
                <a:ea typeface="Meiryo UI" panose="020B0604030504040204" pitchFamily="50" charset="-128"/>
              </a:rPr>
              <a:t>40</a:t>
            </a:r>
            <a:r>
              <a:rPr lang="ja-JP" altLang="en-US" sz="1600" dirty="0">
                <a:solidFill>
                  <a:schemeClr val="tx1"/>
                </a:solidFill>
                <a:latin typeface="Meiryo UI" panose="020B0604030504040204" pitchFamily="50" charset="-128"/>
                <a:ea typeface="Meiryo UI" panose="020B0604030504040204" pitchFamily="50" charset="-128"/>
              </a:rPr>
              <a:t>歳代の職員の層が極めて薄く、これらの世代が、今後、</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年以内に幹部職員の適齢期となってくる。</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spc="-30" dirty="0">
                <a:solidFill>
                  <a:schemeClr val="tx1"/>
                </a:solidFill>
                <a:latin typeface="Meiryo UI" panose="020B0604030504040204" pitchFamily="50" charset="-128"/>
                <a:ea typeface="Meiryo UI" panose="020B0604030504040204" pitchFamily="50" charset="-128"/>
              </a:rPr>
              <a:t>・社会のニーズが多様化、高度化する中で、より効果的に施策を推進していくため、人材の確保・育成が必要。</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65017" y="1032105"/>
            <a:ext cx="8035637" cy="1815882"/>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600" dirty="0">
                <a:solidFill>
                  <a:schemeClr val="tx1"/>
                </a:solidFill>
                <a:latin typeface="Meiryo UI" panose="020B0604030504040204" pitchFamily="50" charset="-128"/>
                <a:ea typeface="Meiryo UI" panose="020B0604030504040204" pitchFamily="50" charset="-128"/>
              </a:rPr>
              <a:t>・職員数管理目標等に基づき組織のスリム化を推進。</a:t>
            </a:r>
          </a:p>
          <a:p>
            <a:pPr>
              <a:defRPr/>
            </a:pPr>
            <a:r>
              <a:rPr lang="ja-JP" altLang="en-US" sz="1600" dirty="0">
                <a:solidFill>
                  <a:schemeClr val="tx1"/>
                </a:solidFill>
                <a:latin typeface="Meiryo UI" panose="020B0604030504040204" pitchFamily="50" charset="-128"/>
                <a:ea typeface="Meiryo UI" panose="020B0604030504040204" pitchFamily="50" charset="-128"/>
              </a:rPr>
              <a:t>・府独自の給与制度改革による「職務給の原則」の徹底、採用試験制度の見直しによる府として求める人材の獲得等を実施。</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・任期付職員の任用等、外部人材の登用により、行政では得られない知識や経験、人脈を活かした施策の実現など、府組織の活性化に寄与。</a:t>
            </a:r>
          </a:p>
          <a:p>
            <a:pPr>
              <a:defRPr/>
            </a:pPr>
            <a:r>
              <a:rPr lang="ja-JP" altLang="en-US" sz="1600" dirty="0">
                <a:solidFill>
                  <a:schemeClr val="tx1"/>
                </a:solidFill>
                <a:latin typeface="Meiryo UI" panose="020B0604030504040204" pitchFamily="50" charset="-128"/>
                <a:ea typeface="Meiryo UI" panose="020B0604030504040204" pitchFamily="50" charset="-128"/>
              </a:rPr>
              <a:t>・フレックスタイム制度の導入やテレワークの推進など、職員が働きやすい環境づくりに向けた取組を推進。</a:t>
            </a:r>
          </a:p>
        </p:txBody>
      </p:sp>
      <p:sp>
        <p:nvSpPr>
          <p:cNvPr id="9" name="正方形/長方形 8"/>
          <p:cNvSpPr>
            <a:spLocks/>
          </p:cNvSpPr>
          <p:nvPr/>
        </p:nvSpPr>
        <p:spPr>
          <a:xfrm>
            <a:off x="665017" y="4822338"/>
            <a:ext cx="8035637" cy="1569660"/>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600" dirty="0">
                <a:solidFill>
                  <a:schemeClr val="tx1"/>
                </a:solidFill>
                <a:latin typeface="Meiryo UI" panose="020B0604030504040204" pitchFamily="50" charset="-128"/>
                <a:ea typeface="Meiryo UI" panose="020B0604030504040204" pitchFamily="50" charset="-128"/>
              </a:rPr>
              <a:t>・昇任意欲の向上を図りつつ、適正な競争を確保した上で、優秀な人材を幹部職員として登用できる組織・職制や人事制度を構築する。</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優秀な人材の確保に努めるとともに、行政ニーズへの対応に必要な専門性を持った職員を育成するため、従来の研修手法に加え、大学等の場を活用した専門知識の習得、民間企業等での実務経験を通じた知見の獲得やノウハウの蓄積、柔軟な人事配置による専門性の向上など、多様な手法に取り組んでいく。</a:t>
            </a:r>
          </a:p>
        </p:txBody>
      </p:sp>
      <p:sp>
        <p:nvSpPr>
          <p:cNvPr id="15" name="下矢印 14"/>
          <p:cNvSpPr/>
          <p:nvPr/>
        </p:nvSpPr>
        <p:spPr>
          <a:xfrm>
            <a:off x="3966038" y="2897382"/>
            <a:ext cx="1156504" cy="375534"/>
          </a:xfrm>
          <a:prstGeom prst="downArrow">
            <a:avLst>
              <a:gd name="adj1" fmla="val 62236"/>
              <a:gd name="adj2" fmla="val 65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3966038" y="4433498"/>
            <a:ext cx="1156504" cy="375534"/>
          </a:xfrm>
          <a:prstGeom prst="downArrow">
            <a:avLst>
              <a:gd name="adj1" fmla="val 62236"/>
              <a:gd name="adj2" fmla="val 65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5">
            <a:extLst>
              <a:ext uri="{FF2B5EF4-FFF2-40B4-BE49-F238E27FC236}">
                <a16:creationId xmlns:a16="http://schemas.microsoft.com/office/drawing/2014/main" id="{30247196-DFF0-C536-9883-E7D00C0E5437}"/>
              </a:ext>
            </a:extLst>
          </p:cNvPr>
          <p:cNvSpPr/>
          <p:nvPr/>
        </p:nvSpPr>
        <p:spPr>
          <a:xfrm>
            <a:off x="665018" y="782746"/>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成　果</a:t>
            </a:r>
          </a:p>
        </p:txBody>
      </p:sp>
      <p:sp>
        <p:nvSpPr>
          <p:cNvPr id="7" name="角丸四角形 35">
            <a:extLst>
              <a:ext uri="{FF2B5EF4-FFF2-40B4-BE49-F238E27FC236}">
                <a16:creationId xmlns:a16="http://schemas.microsoft.com/office/drawing/2014/main" id="{AE470A2E-30E2-04F7-2D49-89F4699A3E55}"/>
              </a:ext>
            </a:extLst>
          </p:cNvPr>
          <p:cNvSpPr/>
          <p:nvPr/>
        </p:nvSpPr>
        <p:spPr>
          <a:xfrm>
            <a:off x="665018" y="3100478"/>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課　題</a:t>
            </a:r>
            <a:endParaRPr kumimoji="1" lang="ja-JP" altLang="en-US" sz="1400" b="1" dirty="0">
              <a:latin typeface="Meiryo UI" panose="020B0604030504040204" pitchFamily="50" charset="-128"/>
              <a:ea typeface="Meiryo UI" panose="020B0604030504040204" pitchFamily="50" charset="-128"/>
            </a:endParaRPr>
          </a:p>
        </p:txBody>
      </p:sp>
      <p:sp>
        <p:nvSpPr>
          <p:cNvPr id="10" name="角丸四角形 35">
            <a:extLst>
              <a:ext uri="{FF2B5EF4-FFF2-40B4-BE49-F238E27FC236}">
                <a16:creationId xmlns:a16="http://schemas.microsoft.com/office/drawing/2014/main" id="{1DB3368E-4E5C-7196-133A-FFA611552DB6}"/>
              </a:ext>
            </a:extLst>
          </p:cNvPr>
          <p:cNvSpPr/>
          <p:nvPr/>
        </p:nvSpPr>
        <p:spPr>
          <a:xfrm>
            <a:off x="665016" y="4571423"/>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今　後</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688</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357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3783" y="3036384"/>
            <a:ext cx="6761018" cy="546970"/>
          </a:xfrm>
          <a:prstGeom prst="rect">
            <a:avLst/>
          </a:prstGeom>
          <a:noFill/>
        </p:spPr>
        <p:txBody>
          <a:bodyPr wrap="square" lIns="27000" tIns="27000" rIns="27000" bIns="27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（２）大阪市役所での取組</a:t>
            </a: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689</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480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664694"/>
            <a:ext cx="5659883" cy="423859"/>
          </a:xfrm>
          <a:prstGeom prst="rect">
            <a:avLst/>
          </a:prstGeom>
          <a:noFill/>
        </p:spPr>
        <p:txBody>
          <a:bodyPr wrap="square" lIns="27000" tIns="27000" rIns="27000" bIns="27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大阪市における人材マネジメントの方向性</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p:cNvSpPr txBox="1"/>
          <p:nvPr/>
        </p:nvSpPr>
        <p:spPr>
          <a:xfrm>
            <a:off x="154546" y="1099129"/>
            <a:ext cx="87228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新たな市民ニーズや行政課題のほか、非常時にも柔軟に対応できるような柔軟かつ安定的な組織体制を構築しつつ、職員の意欲・能力・実績や中長期的な人材育成等を重視した人事施策を実施していく。</a:t>
            </a:r>
          </a:p>
        </p:txBody>
      </p:sp>
      <p:sp>
        <p:nvSpPr>
          <p:cNvPr id="7" name="テキスト ボックス 6"/>
          <p:cNvSpPr txBox="1"/>
          <p:nvPr/>
        </p:nvSpPr>
        <p:spPr>
          <a:xfrm>
            <a:off x="251522" y="62400"/>
            <a:ext cx="20151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zh-TW"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総論</a:t>
            </a:r>
          </a:p>
        </p:txBody>
      </p:sp>
      <p:cxnSp>
        <p:nvCxnSpPr>
          <p:cNvPr id="8" name="直線コネクタ 7"/>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40574" y="2143347"/>
            <a:ext cx="8847786" cy="4334348"/>
          </a:xfrm>
          <a:prstGeom prst="roundRect">
            <a:avLst>
              <a:gd name="adj" fmla="val 963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251520" y="2325362"/>
            <a:ext cx="874734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＜主なメニュー＞</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■人員マネジメント</a:t>
            </a:r>
            <a:endParaRPr kumimoji="1" lang="en-US" altLang="ja-JP"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スクラップ・アンド・ビルドを徹底し、スリムで効果的な業務執行体制を構築するとともに、重点施策の推進に必要な人員・人材を確保。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■人材育成</a:t>
            </a:r>
            <a:endParaRPr kumimoji="1" lang="en-US" altLang="ja-JP"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複雑・多様化する行政ニーズに対応できる専門性やチャレンジ精神のある職員を育成するため、「</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OJT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（職場研修）」「</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Off-JT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（職場外研修）」「自己啓発」を機能させて取組を実施。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■人事評価</a:t>
            </a:r>
            <a:endParaRPr kumimoji="1" lang="en-US" altLang="ja-JP"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職員の執務意欲の向上や組織の活性化を図ることを目的に実施し、その結果を異動・昇任・給与など人事給与制度全般に活用。</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■人事配置</a:t>
            </a:r>
            <a:endParaRPr kumimoji="1" lang="en-US" altLang="ja-JP" sz="16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組織としての最大限のパフォーマンスを実現するため、客観的な評価のもと、意欲、能力、実績を重視するとともに、中長期的な視点での人材育成も見据えた適材適所の人員配置を実施。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690</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263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62400"/>
            <a:ext cx="20151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zh-TW"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総論</a:t>
            </a: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51522" y="620687"/>
            <a:ext cx="8625894" cy="1746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角丸四角形 7"/>
          <p:cNvSpPr/>
          <p:nvPr/>
        </p:nvSpPr>
        <p:spPr>
          <a:xfrm>
            <a:off x="242694" y="2932818"/>
            <a:ext cx="8625894" cy="13746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角丸四角形 8"/>
          <p:cNvSpPr/>
          <p:nvPr/>
        </p:nvSpPr>
        <p:spPr>
          <a:xfrm>
            <a:off x="251520" y="4860549"/>
            <a:ext cx="8625895" cy="17144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角丸四角形 5"/>
          <p:cNvSpPr/>
          <p:nvPr/>
        </p:nvSpPr>
        <p:spPr>
          <a:xfrm>
            <a:off x="251519" y="620688"/>
            <a:ext cx="1559863" cy="270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改革前の状況</a:t>
            </a:r>
          </a:p>
        </p:txBody>
      </p:sp>
      <p:sp>
        <p:nvSpPr>
          <p:cNvPr id="10" name="角丸四角形 9"/>
          <p:cNvSpPr/>
          <p:nvPr/>
        </p:nvSpPr>
        <p:spPr>
          <a:xfrm>
            <a:off x="242694" y="2932818"/>
            <a:ext cx="1568689" cy="289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取組内容・手法</a:t>
            </a:r>
          </a:p>
        </p:txBody>
      </p:sp>
      <p:sp>
        <p:nvSpPr>
          <p:cNvPr id="11" name="角丸四角形 10"/>
          <p:cNvSpPr/>
          <p:nvPr/>
        </p:nvSpPr>
        <p:spPr>
          <a:xfrm>
            <a:off x="242694" y="4860548"/>
            <a:ext cx="1708026" cy="3321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取組開始後の現状</a:t>
            </a:r>
          </a:p>
        </p:txBody>
      </p:sp>
      <p:sp>
        <p:nvSpPr>
          <p:cNvPr id="12" name="下矢印 11"/>
          <p:cNvSpPr/>
          <p:nvPr/>
        </p:nvSpPr>
        <p:spPr>
          <a:xfrm>
            <a:off x="3851920" y="2437373"/>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下矢印 12"/>
          <p:cNvSpPr/>
          <p:nvPr/>
        </p:nvSpPr>
        <p:spPr>
          <a:xfrm>
            <a:off x="3851920" y="4365104"/>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260346" y="899841"/>
            <a:ext cx="861706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・大阪市はかつて、政令指定都市の中でも財政規模や人口規模において、突出した存在であったが、人口や企業数の減少、あるいは税収の大幅な落ち込みなど、他都市よりも厳しい状況に直面していた。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・広域的役割として求められるインフラ整備やきめ細かな市民サービスの提供に対応するため、人口あたり職員数は他都市と比べて突出して多い状況であった。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・職員の給与体系は、原則として毎年全員が昇給し、勤続年数等で特別昇給が運用されるなど、年功序列の給与体系であった。</a:t>
            </a:r>
          </a:p>
        </p:txBody>
      </p:sp>
      <p:sp>
        <p:nvSpPr>
          <p:cNvPr id="16" name="テキスト ボックス 15"/>
          <p:cNvSpPr txBox="1"/>
          <p:nvPr/>
        </p:nvSpPr>
        <p:spPr>
          <a:xfrm>
            <a:off x="242694" y="5216225"/>
            <a:ext cx="86347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・改革の取組の結果、職員数は、約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％削減するなど大幅な削減を実現してきた。市民１万人あたりの職員数についても、現在は、おおむね政令指定都市平均となった。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・テレワークの推進や時差勤務制度等の導入など、多様化するニーズに合わせた柔軟な働き方を推進している。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・人材育成基本方針を策定・改訂し、人材育成・職場風土改革に取り組むとともに、自己申告制度や庁内公募・庁内</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制度など職員の主体的なキャリア形成を支援している。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・「相対評価」を導入し、その結果を異動、昇任、給与などに反映している。女性管理職の登用率も堅調に推移している。</a:t>
            </a:r>
          </a:p>
        </p:txBody>
      </p:sp>
      <p:sp>
        <p:nvSpPr>
          <p:cNvPr id="18" name="テキスト ボックス 17"/>
          <p:cNvSpPr txBox="1"/>
          <p:nvPr/>
        </p:nvSpPr>
        <p:spPr>
          <a:xfrm>
            <a:off x="251519" y="3190397"/>
            <a:ext cx="861706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・職員数の削減、人件費の削減など、これまで市政改革の取組により着実に成果を上げてきた。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・職員の生産性を上げ、市民サービス向上に向けた働き方改革を推進するとともに次代を担う職員の育成にも取り組んできた。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・職務と責任に応じた給料の原則を徹底し、勤務成績を反映したきめ細かい昇給制度を導入するなど、成績主義の給与体系を構築してきた。</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691</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9184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棒グラフ&#10;&#10;自動的に生成された説明">
            <a:extLst>
              <a:ext uri="{FF2B5EF4-FFF2-40B4-BE49-F238E27FC236}">
                <a16:creationId xmlns:a16="http://schemas.microsoft.com/office/drawing/2014/main" id="{DE4BA822-A9D1-4F12-9B83-D19E763789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581" y="2454548"/>
            <a:ext cx="8422906" cy="3199271"/>
          </a:xfrm>
          <a:prstGeom prst="rect">
            <a:avLst/>
          </a:prstGeom>
        </p:spPr>
      </p:pic>
      <p:sp>
        <p:nvSpPr>
          <p:cNvPr id="5" name="Text Box 7"/>
          <p:cNvSpPr txBox="1">
            <a:spLocks noChangeArrowheads="1"/>
          </p:cNvSpPr>
          <p:nvPr/>
        </p:nvSpPr>
        <p:spPr bwMode="auto">
          <a:xfrm>
            <a:off x="690195" y="5661781"/>
            <a:ext cx="814144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※常住人口、昼間人口は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年国勢調査による（堺市は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年度の堺市及び美原町の合計)職員数は、総務省定員管理調査ベース（</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年4月現在）</a:t>
            </a:r>
          </a:p>
        </p:txBody>
      </p:sp>
      <p:sp>
        <p:nvSpPr>
          <p:cNvPr id="6" name="Text Box 8"/>
          <p:cNvSpPr txBox="1">
            <a:spLocks noChangeArrowheads="1"/>
          </p:cNvSpPr>
          <p:nvPr/>
        </p:nvSpPr>
        <p:spPr bwMode="auto">
          <a:xfrm>
            <a:off x="4282856" y="2038952"/>
            <a:ext cx="46636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出典：「市政改革マニフェスト（市政改革基本方針）」（</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年2月）を加工</a:t>
            </a:r>
          </a:p>
        </p:txBody>
      </p:sp>
      <p:sp>
        <p:nvSpPr>
          <p:cNvPr id="7" name="角丸四角形 6"/>
          <p:cNvSpPr/>
          <p:nvPr/>
        </p:nvSpPr>
        <p:spPr>
          <a:xfrm>
            <a:off x="5784197" y="4937878"/>
            <a:ext cx="280115" cy="4579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8C9A910C-B33C-4325-AED2-E8D0A87250A4}"/>
              </a:ext>
            </a:extLst>
          </p:cNvPr>
          <p:cNvSpPr txBox="1"/>
          <p:nvPr/>
        </p:nvSpPr>
        <p:spPr>
          <a:xfrm>
            <a:off x="690195" y="1019224"/>
            <a:ext cx="8256292" cy="541287"/>
          </a:xfrm>
          <a:prstGeom prst="rect">
            <a:avLst/>
          </a:prstGeom>
          <a:noFill/>
        </p:spPr>
        <p:txBody>
          <a:bodyPr wrap="square" lIns="27000" tIns="27000" rIns="27000" bIns="27000" rtlCol="0">
            <a:noAutofit/>
          </a:bodyPr>
          <a:lstStyle/>
          <a:p>
            <a:pPr marL="0" marR="0" lvl="0" indent="0" algn="l" defTabSz="914400" rtl="0" eaLnBrk="1" fontAlgn="auto" latinLnBrk="0" hangingPunct="1">
              <a:lnSpc>
                <a:spcPts val="2625"/>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本市は昼間流入人口の割合が高いものの、</a:t>
            </a: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人口１万人あたりの職員数が</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他都市と比較して多い状況にあった。</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CE938D8F-9351-FBF2-63F0-44B78AE05C7F}"/>
              </a:ext>
            </a:extLst>
          </p:cNvPr>
          <p:cNvCxnSpPr/>
          <p:nvPr/>
        </p:nvCxnSpPr>
        <p:spPr>
          <a:xfrm>
            <a:off x="296622" y="687775"/>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5" name="テキスト ボックス 14">
            <a:extLst>
              <a:ext uri="{FF2B5EF4-FFF2-40B4-BE49-F238E27FC236}">
                <a16:creationId xmlns:a16="http://schemas.microsoft.com/office/drawing/2014/main" id="{FA6C641F-1F4B-49A0-BE6C-2A94A6F1768E}"/>
              </a:ext>
            </a:extLst>
          </p:cNvPr>
          <p:cNvSpPr txBox="1"/>
          <p:nvPr/>
        </p:nvSpPr>
        <p:spPr>
          <a:xfrm>
            <a:off x="423465" y="268545"/>
            <a:ext cx="7168826" cy="502788"/>
          </a:xfrm>
          <a:prstGeom prst="rect">
            <a:avLst/>
          </a:prstGeom>
          <a:noFill/>
        </p:spPr>
        <p:txBody>
          <a:bodyPr wrap="square" lIns="27000" tIns="27000" rIns="27000" bIns="27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２．改革前の大阪市の状況</a:t>
            </a:r>
            <a:endParaRPr kumimoji="1" lang="ja-JP" altLang="en-US" sz="1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692</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468000" y="237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900" b="1" dirty="0">
                <a:solidFill>
                  <a:schemeClr val="tx1"/>
                </a:solidFill>
                <a:latin typeface="Meiryo UI" panose="020B0604030504040204" pitchFamily="50" charset="-128"/>
                <a:ea typeface="Meiryo UI" panose="020B0604030504040204" pitchFamily="50" charset="-128"/>
              </a:rPr>
              <a:t>（人）</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1364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0532"/>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cxnSp>
        <p:nvCxnSpPr>
          <p:cNvPr id="3" name="直線コネクタ 2"/>
          <p:cNvCxnSpPr/>
          <p:nvPr/>
        </p:nvCxnSpPr>
        <p:spPr>
          <a:xfrm>
            <a:off x="152314" y="4281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57902619"/>
              </p:ext>
            </p:extLst>
          </p:nvPr>
        </p:nvGraphicFramePr>
        <p:xfrm>
          <a:off x="152314" y="470212"/>
          <a:ext cx="8853141" cy="6207811"/>
        </p:xfrm>
        <a:graphic>
          <a:graphicData uri="http://schemas.openxmlformats.org/drawingml/2006/table">
            <a:tbl>
              <a:tblPr firstRow="1" bandRow="1">
                <a:tableStyleId>{5C22544A-7EE6-4342-B048-85BDC9FD1C3A}</a:tableStyleId>
              </a:tblPr>
              <a:tblGrid>
                <a:gridCol w="1441355">
                  <a:extLst>
                    <a:ext uri="{9D8B030D-6E8A-4147-A177-3AD203B41FA5}">
                      <a16:colId xmlns:a16="http://schemas.microsoft.com/office/drawing/2014/main" val="20000"/>
                    </a:ext>
                  </a:extLst>
                </a:gridCol>
                <a:gridCol w="2717074">
                  <a:extLst>
                    <a:ext uri="{9D8B030D-6E8A-4147-A177-3AD203B41FA5}">
                      <a16:colId xmlns:a16="http://schemas.microsoft.com/office/drawing/2014/main" val="2991940651"/>
                    </a:ext>
                  </a:extLst>
                </a:gridCol>
                <a:gridCol w="4694712">
                  <a:extLst>
                    <a:ext uri="{9D8B030D-6E8A-4147-A177-3AD203B41FA5}">
                      <a16:colId xmlns:a16="http://schemas.microsoft.com/office/drawing/2014/main" val="20001"/>
                    </a:ext>
                  </a:extLst>
                </a:gridCol>
              </a:tblGrid>
              <a:tr h="325346">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取組の方向性</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課題</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施策・取組</a:t>
                      </a:r>
                    </a:p>
                  </a:txBody>
                  <a:tcPr anchor="ctr"/>
                </a:tc>
                <a:extLst>
                  <a:ext uri="{0D108BD9-81ED-4DB2-BD59-A6C34878D82A}">
                    <a16:rowId xmlns:a16="http://schemas.microsoft.com/office/drawing/2014/main" val="10000"/>
                  </a:ext>
                </a:extLst>
              </a:tr>
              <a:tr h="205096">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①職員数の削減の取組</a:t>
                      </a: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人口１万人あたりの職員数が他都市と比較して多い。</a:t>
                      </a:r>
                    </a:p>
                  </a:txBody>
                  <a:tcPr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職員採用の凍結、</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共通管理業務の集約及び民間への業務委託、早期退職制度の導入、経営形態の変更や施策事業の再構築など。</a:t>
                      </a:r>
                    </a:p>
                  </a:txBody>
                  <a:tcPr anchor="ctr"/>
                </a:tc>
                <a:extLst>
                  <a:ext uri="{0D108BD9-81ED-4DB2-BD59-A6C34878D82A}">
                    <a16:rowId xmlns:a16="http://schemas.microsoft.com/office/drawing/2014/main" val="370661504"/>
                  </a:ext>
                </a:extLst>
              </a:tr>
              <a:tr h="205096">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②給与制度改革</a:t>
                      </a: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職務・責任と給与の関係をより明確にする必要。</a:t>
                      </a:r>
                    </a:p>
                  </a:txBody>
                  <a:tcPr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・役職間の給料月額の「重なり」幅の縮減（</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・幹部職員への「定額制」の導入（同上）</a:t>
                      </a: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・技能労務職員の給与水準の見直し（同上）　など。</a:t>
                      </a:r>
                    </a:p>
                  </a:txBody>
                  <a:tcPr anchor="ctr"/>
                </a:tc>
                <a:extLst>
                  <a:ext uri="{0D108BD9-81ED-4DB2-BD59-A6C34878D82A}">
                    <a16:rowId xmlns:a16="http://schemas.microsoft.com/office/drawing/2014/main" val="2815131032"/>
                  </a:ext>
                </a:extLst>
              </a:tr>
              <a:tr h="332202">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③職員採用</a:t>
                      </a: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組織を活性化させるため、多様な人材の確保が必要。</a:t>
                      </a:r>
                    </a:p>
                  </a:txBody>
                  <a:tcPr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採用戦略、採用試験の改革　など。</a:t>
                      </a:r>
                    </a:p>
                  </a:txBody>
                  <a:tcPr anchor="ctr"/>
                </a:tc>
                <a:extLst>
                  <a:ext uri="{0D108BD9-81ED-4DB2-BD59-A6C34878D82A}">
                    <a16:rowId xmlns:a16="http://schemas.microsoft.com/office/drawing/2014/main" val="1759260245"/>
                  </a:ext>
                </a:extLst>
              </a:tr>
              <a:tr h="141310">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④人事評価制度の見直し</a:t>
                      </a: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懲戒処分を受けた職員等が高い評価を受けるなど、本来、指導育成の必要な職員が、標準区分に位置づけられている可能性があることから、より適切な評価が必要。</a:t>
                      </a:r>
                    </a:p>
                  </a:txBody>
                  <a:tcPr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「相対評価」を導入し、前年度の評価結果に応じ、勤勉手当に差を設けるほか、任用、研修などにも反映</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1200" dirty="0">
                          <a:latin typeface="Meiryo UI" panose="020B0604030504040204" pitchFamily="50" charset="-128"/>
                          <a:ea typeface="Meiryo UI" panose="020B0604030504040204" pitchFamily="50" charset="-128"/>
                          <a:cs typeface="Meiryo UI" panose="020B0604030504040204" pitchFamily="50" charset="-128"/>
                        </a:rPr>
                        <a:t>2012</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年度試行導入、</a:t>
                      </a:r>
                      <a:r>
                        <a:rPr kumimoji="1" lang="en-US" altLang="zh-TW" sz="1200" dirty="0">
                          <a:latin typeface="Meiryo UI" panose="020B0604030504040204" pitchFamily="50" charset="-128"/>
                          <a:ea typeface="Meiryo UI" panose="020B0604030504040204" pitchFamily="50" charset="-128"/>
                          <a:cs typeface="Meiryo UI" panose="020B0604030504040204" pitchFamily="50" charset="-128"/>
                        </a:rPr>
                        <a:t>2013</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年度～本格実施）</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endParaRPr kumimoji="1" lang="zh-TW"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88549328"/>
                  </a:ext>
                </a:extLst>
              </a:tr>
              <a:tr h="49775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⑤外部人材の登用</a:t>
                      </a:r>
                    </a:p>
                  </a:txBody>
                  <a:tcPr anchor="ct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時代の変化に的確に対応するため、人材の流動性・多様性が必要。</a:t>
                      </a:r>
                    </a:p>
                  </a:txBody>
                  <a:tcPr anchor="ctr"/>
                </a:tc>
                <a:tc>
                  <a:txBody>
                    <a:bodyP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大阪市の内部の人材だけでなく、外部の人材も対象とした公募を実施。</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職員基本条例</a:t>
                      </a:r>
                      <a:r>
                        <a:rPr lang="en-US" altLang="ja-JP" sz="1200" dirty="0">
                          <a:solidFill>
                            <a:schemeClr val="tx1"/>
                          </a:solidFill>
                          <a:latin typeface="Meiryo UI" panose="020B0604030504040204" pitchFamily="50" charset="-128"/>
                          <a:ea typeface="Meiryo UI" panose="020B0604030504040204" pitchFamily="50" charset="-128"/>
                        </a:rPr>
                        <a:t>(2012.6</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err="1">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市立学校活性化条例</a:t>
                      </a:r>
                      <a:r>
                        <a:rPr lang="en-US" altLang="ja-JP" sz="1200" dirty="0">
                          <a:solidFill>
                            <a:schemeClr val="tx1"/>
                          </a:solidFill>
                          <a:latin typeface="Meiryo UI" panose="020B0604030504040204" pitchFamily="50" charset="-128"/>
                          <a:ea typeface="Meiryo UI" panose="020B0604030504040204" pitchFamily="50" charset="-128"/>
                        </a:rPr>
                        <a:t>(2012.7</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426635">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⑥女性職員の管理職登用</a:t>
                      </a:r>
                    </a:p>
                  </a:txBody>
                  <a:tcPr anchor="ct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女性職員のさらなる活躍推進が必要。</a:t>
                      </a:r>
                    </a:p>
                  </a:txBody>
                  <a:tcPr anchor="ct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女性職員の管理職への積極的な登用。</a:t>
                      </a:r>
                      <a:endParaRPr lang="en-US" altLang="ja-JP"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740229">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⑦府市間</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、局区間</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の人事交流</a:t>
                      </a: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・府市連携の推進が必要。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・幅広い知識・経験のある職員の育成が必要。</a:t>
                      </a:r>
                    </a:p>
                  </a:txBody>
                  <a:tcPr anchor="ctr"/>
                </a:tc>
                <a:tc>
                  <a:txBody>
                    <a:bodyPr/>
                    <a:lstStyle/>
                    <a:p>
                      <a:pPr>
                        <a:lnSpc>
                          <a:spcPts val="1320"/>
                        </a:lnSpc>
                      </a:pPr>
                      <a:r>
                        <a:rPr lang="ja-JP" altLang="en-US" sz="1200" b="0" dirty="0">
                          <a:solidFill>
                            <a:schemeClr val="tx1"/>
                          </a:solidFill>
                          <a:latin typeface="Meiryo UI" panose="020B0604030504040204" pitchFamily="50" charset="-128"/>
                          <a:ea typeface="Meiryo UI" panose="020B0604030504040204" pitchFamily="50" charset="-128"/>
                        </a:rPr>
                        <a:t>・大阪府との人事交流の拡大。</a:t>
                      </a:r>
                      <a:endParaRPr lang="en-US" altLang="ja-JP" sz="1200" b="0" dirty="0">
                        <a:solidFill>
                          <a:schemeClr val="tx1"/>
                        </a:solidFill>
                        <a:latin typeface="Meiryo UI" panose="020B0604030504040204" pitchFamily="50" charset="-128"/>
                        <a:ea typeface="Meiryo UI" panose="020B0604030504040204" pitchFamily="50" charset="-128"/>
                      </a:endParaRPr>
                    </a:p>
                    <a:p>
                      <a:pPr>
                        <a:lnSpc>
                          <a:spcPts val="1320"/>
                        </a:lnSpc>
                      </a:pPr>
                      <a:r>
                        <a:rPr lang="ja-JP" altLang="en-US" sz="1200" b="0" dirty="0">
                          <a:solidFill>
                            <a:schemeClr val="tx1"/>
                          </a:solidFill>
                          <a:latin typeface="Meiryo UI" panose="020B0604030504040204" pitchFamily="50" charset="-128"/>
                          <a:ea typeface="Meiryo UI" panose="020B0604030504040204" pitchFamily="50" charset="-128"/>
                        </a:rPr>
                        <a:t>・人事交流の拡大に加え、組織の共同設置やカウンターパート部門職員の相互併任等により、積極的に人事面での府市連携を推進。</a:t>
                      </a:r>
                      <a:endParaRPr lang="en-US" altLang="ja-JP" sz="1200" b="0" dirty="0">
                        <a:solidFill>
                          <a:schemeClr val="tx1"/>
                        </a:solidFill>
                        <a:latin typeface="Meiryo UI" panose="020B0604030504040204" pitchFamily="50" charset="-128"/>
                        <a:ea typeface="Meiryo UI" panose="020B0604030504040204" pitchFamily="50" charset="-128"/>
                      </a:endParaRPr>
                    </a:p>
                    <a:p>
                      <a:pPr>
                        <a:lnSpc>
                          <a:spcPts val="1320"/>
                        </a:lnSpc>
                      </a:pPr>
                      <a:r>
                        <a:rPr lang="ja-JP" altLang="en-US" sz="1200" b="0" dirty="0">
                          <a:solidFill>
                            <a:schemeClr val="tx1"/>
                          </a:solidFill>
                          <a:latin typeface="Meiryo UI" panose="020B0604030504040204" pitchFamily="50" charset="-128"/>
                          <a:ea typeface="Meiryo UI" panose="020B0604030504040204" pitchFamily="50" charset="-128"/>
                        </a:rPr>
                        <a:t>・局・室と区役所間の人事交流。</a:t>
                      </a:r>
                    </a:p>
                  </a:txBody>
                  <a:tcPr anchor="ctr"/>
                </a:tc>
                <a:extLst>
                  <a:ext uri="{0D108BD9-81ED-4DB2-BD59-A6C34878D82A}">
                    <a16:rowId xmlns:a16="http://schemas.microsoft.com/office/drawing/2014/main" val="4245387095"/>
                  </a:ext>
                </a:extLst>
              </a:tr>
              <a:tr h="537924">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⑧人材育成</a:t>
                      </a:r>
                    </a:p>
                  </a:txBody>
                  <a:tcPr anchor="ct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・専門性や行動力のある職員の育成が必要。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・主体的なキャリア形成による自律的な職員の育成が必要。</a:t>
                      </a:r>
                    </a:p>
                  </a:txBody>
                  <a:tcPr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・人材育成基本方針改訂（</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・コロナと共存かつ時間や場所にとらわれない研修実施手法を推進。</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キャリアデザイン支援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・自己申告制度、キャリアデザイン研修、キャリア相談の実施。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・庁内公募、庁内</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制度の実施。</a:t>
                      </a:r>
                    </a:p>
                  </a:txBody>
                  <a:tcPr anchor="ctr"/>
                </a:tc>
                <a:extLst>
                  <a:ext uri="{0D108BD9-81ED-4DB2-BD59-A6C34878D82A}">
                    <a16:rowId xmlns:a16="http://schemas.microsoft.com/office/drawing/2014/main" val="4118528468"/>
                  </a:ext>
                </a:extLst>
              </a:tr>
              <a:tr h="949263">
                <a:tc>
                  <a:txBody>
                    <a:bodyPr/>
                    <a:lstStyle/>
                    <a:p>
                      <a:pP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⑨職員の</a:t>
                      </a:r>
                      <a:r>
                        <a:rPr kumimoji="1" lang="en-US" altLang="ja-JP" sz="1400" dirty="0" err="1">
                          <a:latin typeface="Meiryo UI" panose="020B0604030504040204" pitchFamily="50" charset="-128"/>
                          <a:ea typeface="Meiryo UI" panose="020B0604030504040204" pitchFamily="50" charset="-128"/>
                          <a:cs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向上、労働生産性の向上</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働き方改革</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・長時間労働が多い。</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・働く意欲・能力を存分に発揮できる環境や職員のニーズに合った働き方に関する制度の構築が必要。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・管理層の意識啓発（イクボス宣言・階層別研修・イクボス説明書）。</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・長時間労働の是正に向けた取組。</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（定時退庁、時間外勤務の見える化、時間外勤務縮減に係る指針の策定、</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ワーク・ライフ・</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バランス推進期間の設定など）</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a:lnSpc>
                          <a:spcPts val="12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・柔軟な働き方の推進（時差勤務制度、テレワークの推進、昼休憩時間の柔軟化）。</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387649788"/>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693</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7246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372424" y="650239"/>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①職員数の削減</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474023" y="1030693"/>
            <a:ext cx="8427361"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厳しい財政状況に直面していたことから、これまで長年にわたり市政改革を推進し、職員数の削減に取り組んできた。</a:t>
            </a:r>
          </a:p>
        </p:txBody>
      </p:sp>
      <p:pic>
        <p:nvPicPr>
          <p:cNvPr id="15" name="図 14"/>
          <p:cNvPicPr>
            <a:picLocks noChangeAspect="1"/>
          </p:cNvPicPr>
          <p:nvPr/>
        </p:nvPicPr>
        <p:blipFill>
          <a:blip r:embed="rId2"/>
          <a:stretch>
            <a:fillRect/>
          </a:stretch>
        </p:blipFill>
        <p:spPr>
          <a:xfrm>
            <a:off x="263158" y="1349592"/>
            <a:ext cx="8626588" cy="5279594"/>
          </a:xfrm>
          <a:prstGeom prst="rect">
            <a:avLst/>
          </a:prstGeom>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694</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1435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387292" y="661361"/>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①職員数の削減</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387292" y="907325"/>
            <a:ext cx="8560661" cy="5500122"/>
          </a:xfrm>
          <a:prstGeom prst="rect">
            <a:avLst/>
          </a:prstGeom>
        </p:spPr>
      </p:pic>
      <p:sp>
        <p:nvSpPr>
          <p:cNvPr id="8" name="正方形/長方形 7"/>
          <p:cNvSpPr/>
          <p:nvPr/>
        </p:nvSpPr>
        <p:spPr>
          <a:xfrm>
            <a:off x="6544834" y="1073018"/>
            <a:ext cx="128772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695</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6546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664694"/>
            <a:ext cx="5659883" cy="423859"/>
          </a:xfrm>
          <a:prstGeom prst="rect">
            <a:avLst/>
          </a:prstGeom>
          <a:noFill/>
        </p:spPr>
        <p:txBody>
          <a:bodyPr wrap="square" lIns="27000" tIns="27000" rIns="27000" bIns="27000" rtlCol="0" anchor="ctr" anchorCtr="0">
            <a:spAutoFit/>
          </a:bodyPr>
          <a:lstStyle/>
          <a:p>
            <a:r>
              <a:rPr lang="ja-JP" altLang="en-US" sz="2400" b="1" dirty="0">
                <a:latin typeface="Meiryo UI" panose="020B0604030504040204" pitchFamily="50" charset="-128"/>
                <a:ea typeface="Meiryo UI" panose="020B0604030504040204" pitchFamily="50" charset="-128"/>
              </a:rPr>
              <a:t>大阪府における人材マネジメントの方向性</a:t>
            </a:r>
            <a:endParaRPr lang="en-US" altLang="ja-JP"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51522" y="62400"/>
            <a:ext cx="201516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１．</a:t>
            </a:r>
            <a:r>
              <a:rPr lang="zh-TW" altLang="en-US" sz="2400" dirty="0">
                <a:latin typeface="Meiryo UI" panose="020B0604030504040204" pitchFamily="50" charset="-128"/>
                <a:ea typeface="Meiryo UI" panose="020B0604030504040204" pitchFamily="50" charset="-128"/>
              </a:rPr>
              <a:t>総論</a:t>
            </a:r>
          </a:p>
        </p:txBody>
      </p:sp>
      <p:cxnSp>
        <p:nvCxnSpPr>
          <p:cNvPr id="8" name="直線コネクタ 7"/>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140574" y="2092501"/>
            <a:ext cx="8847786" cy="44075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4798" y="2261362"/>
            <a:ext cx="8858286" cy="4062651"/>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　＜主なメニュー＞</a:t>
            </a:r>
            <a:endParaRPr lang="en-US" altLang="ja-JP" b="1" dirty="0">
              <a:latin typeface="BIZ UDゴシック" panose="020B0400000000000000" pitchFamily="49" charset="-128"/>
              <a:ea typeface="BIZ UDゴシック" panose="020B0400000000000000" pitchFamily="49" charset="-128"/>
            </a:endParaRPr>
          </a:p>
          <a:p>
            <a:r>
              <a:rPr lang="ja-JP" altLang="en-US" sz="1600" b="1" u="sng" dirty="0">
                <a:latin typeface="BIZ UDゴシック" panose="020B0400000000000000" pitchFamily="49" charset="-128"/>
                <a:ea typeface="BIZ UDゴシック" panose="020B0400000000000000" pitchFamily="49" charset="-128"/>
              </a:rPr>
              <a:t>■人材確保</a:t>
            </a:r>
            <a:endParaRPr lang="en-US" altLang="ja-JP" sz="1600" b="1" u="sng" dirty="0">
              <a:latin typeface="BIZ UDゴシック" panose="020B0400000000000000" pitchFamily="49" charset="-128"/>
              <a:ea typeface="BIZ UDゴシック" panose="020B0400000000000000" pitchFamily="49" charset="-128"/>
            </a:endParaRPr>
          </a:p>
          <a:p>
            <a:r>
              <a:rPr lang="ja-JP" altLang="en-US" sz="1600" dirty="0">
                <a:latin typeface="Meiryo UI" panose="020B0604030504040204" pitchFamily="50" charset="-128"/>
                <a:ea typeface="Meiryo UI" panose="020B0604030504040204" pitchFamily="50" charset="-128"/>
              </a:rPr>
              <a:t>多様な価値観を尊重し、改革マインドを持ってチャレンジする自律型の人材を幅広く確保できる試験の実施。</a:t>
            </a:r>
            <a:endParaRPr lang="en-US" altLang="ja-JP" sz="16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600" b="1" u="sng" dirty="0">
                <a:latin typeface="BIZ UDゴシック" panose="020B0400000000000000" pitchFamily="49" charset="-128"/>
                <a:ea typeface="BIZ UDゴシック" panose="020B0400000000000000" pitchFamily="49" charset="-128"/>
              </a:rPr>
              <a:t>■人材育成</a:t>
            </a:r>
            <a:endParaRPr lang="en-US" altLang="ja-JP" sz="1600" b="1" u="sng" dirty="0">
              <a:latin typeface="BIZ UDゴシック" panose="020B0400000000000000" pitchFamily="49" charset="-128"/>
              <a:ea typeface="BIZ UDゴシック" panose="020B0400000000000000" pitchFamily="49" charset="-128"/>
            </a:endParaRPr>
          </a:p>
          <a:p>
            <a:r>
              <a:rPr lang="ja-JP" altLang="en-US" sz="1600" dirty="0">
                <a:latin typeface="Meiryo UI" panose="020B0604030504040204" pitchFamily="50" charset="-128"/>
                <a:ea typeface="Meiryo UI" panose="020B0604030504040204" pitchFamily="50" charset="-128"/>
              </a:rPr>
              <a:t>各職場での実務を通じた育成（</a:t>
            </a:r>
            <a:r>
              <a:rPr lang="en-US" altLang="ja-JP" sz="1600" dirty="0">
                <a:latin typeface="Meiryo UI" panose="020B0604030504040204" pitchFamily="50" charset="-128"/>
                <a:ea typeface="Meiryo UI" panose="020B0604030504040204" pitchFamily="50" charset="-128"/>
              </a:rPr>
              <a:t>OJT</a:t>
            </a:r>
            <a:r>
              <a:rPr lang="ja-JP" altLang="en-US" sz="1600" dirty="0">
                <a:latin typeface="Meiryo UI" panose="020B0604030504040204" pitchFamily="50" charset="-128"/>
                <a:ea typeface="Meiryo UI" panose="020B0604030504040204" pitchFamily="50" charset="-128"/>
              </a:rPr>
              <a:t>）と職場外での研修（</a:t>
            </a:r>
            <a:r>
              <a:rPr lang="en-US" altLang="ja-JP" sz="1600" dirty="0">
                <a:latin typeface="Meiryo UI" panose="020B0604030504040204" pitchFamily="50" charset="-128"/>
                <a:ea typeface="Meiryo UI" panose="020B0604030504040204" pitchFamily="50" charset="-128"/>
              </a:rPr>
              <a:t>off-JT</a:t>
            </a:r>
            <a:r>
              <a:rPr lang="ja-JP" altLang="en-US" sz="1600" dirty="0">
                <a:latin typeface="Meiryo UI" panose="020B0604030504040204" pitchFamily="50" charset="-128"/>
                <a:ea typeface="Meiryo UI" panose="020B0604030504040204" pitchFamily="50" charset="-128"/>
              </a:rPr>
              <a:t>）を適切に連携させた取組を実施。</a:t>
            </a:r>
          </a:p>
          <a:p>
            <a:endParaRPr lang="en-US" altLang="ja-JP" sz="800" b="1" u="sng" dirty="0">
              <a:latin typeface="BIZ UDゴシック" panose="020B0400000000000000" pitchFamily="49" charset="-128"/>
              <a:ea typeface="BIZ UDゴシック" panose="020B0400000000000000" pitchFamily="49" charset="-128"/>
            </a:endParaRPr>
          </a:p>
          <a:p>
            <a:r>
              <a:rPr lang="ja-JP" altLang="en-US" sz="1600" b="1" u="sng" dirty="0">
                <a:latin typeface="BIZ UDゴシック" panose="020B0400000000000000" pitchFamily="49" charset="-128"/>
                <a:ea typeface="BIZ UDゴシック" panose="020B0400000000000000" pitchFamily="49" charset="-128"/>
              </a:rPr>
              <a:t>■人事評価</a:t>
            </a:r>
            <a:endParaRPr lang="en-US" altLang="ja-JP" sz="1600" b="1" u="sng" dirty="0">
              <a:latin typeface="BIZ UDゴシック" panose="020B0400000000000000" pitchFamily="49" charset="-128"/>
              <a:ea typeface="BIZ UDゴシック" panose="020B0400000000000000" pitchFamily="49" charset="-128"/>
            </a:endParaRPr>
          </a:p>
          <a:p>
            <a:r>
              <a:rPr lang="ja-JP" altLang="en-US" sz="1600" dirty="0">
                <a:latin typeface="Meiryo UI" panose="020B0604030504040204" pitchFamily="50" charset="-128"/>
                <a:ea typeface="Meiryo UI" panose="020B0604030504040204" pitchFamily="50" charset="-128"/>
              </a:rPr>
              <a:t>職員の資質、能力及び執務意欲の向上を図ることを目的に実施し、その結果を異動・昇任・給与など人事給与制度全般に活用。引き続き、よりよい人事評価制度となるよう検討。</a:t>
            </a:r>
            <a:endParaRPr lang="en-US" altLang="ja-JP" sz="1600" dirty="0">
              <a:latin typeface="Meiryo UI" panose="020B0604030504040204" pitchFamily="50" charset="-128"/>
              <a:ea typeface="Meiryo UI" panose="020B0604030504040204" pitchFamily="50" charset="-128"/>
            </a:endParaRPr>
          </a:p>
          <a:p>
            <a:endParaRPr lang="en-US" altLang="ja-JP" sz="800" b="1" u="sng" dirty="0">
              <a:latin typeface="BIZ UDゴシック" panose="020B0400000000000000" pitchFamily="49" charset="-128"/>
              <a:ea typeface="BIZ UDゴシック" panose="020B0400000000000000" pitchFamily="49" charset="-128"/>
            </a:endParaRPr>
          </a:p>
          <a:p>
            <a:r>
              <a:rPr lang="ja-JP" altLang="en-US" sz="1600" b="1" u="sng" dirty="0">
                <a:latin typeface="BIZ UDゴシック" panose="020B0400000000000000" pitchFamily="49" charset="-128"/>
                <a:ea typeface="BIZ UDゴシック" panose="020B0400000000000000" pitchFamily="49" charset="-128"/>
              </a:rPr>
              <a:t>■人事配置</a:t>
            </a:r>
            <a:endParaRPr lang="en-US" altLang="ja-JP" sz="1600" b="1" u="sng" dirty="0">
              <a:latin typeface="BIZ UDゴシック" panose="020B0400000000000000" pitchFamily="49" charset="-128"/>
              <a:ea typeface="BIZ UDゴシック" panose="020B0400000000000000" pitchFamily="49" charset="-128"/>
            </a:endParaRPr>
          </a:p>
          <a:p>
            <a:r>
              <a:rPr lang="ja-JP" altLang="en-US" sz="1600" dirty="0">
                <a:latin typeface="Meiryo UI" panose="020B0604030504040204" pitchFamily="50" charset="-128"/>
                <a:ea typeface="Meiryo UI" panose="020B0604030504040204" pitchFamily="50" charset="-128"/>
              </a:rPr>
              <a:t>幅広い視野と専門領域を併せ持った職員を育成するとともに、組織パフォーマンスを最大限発揮できるよう、適材適所の人員配置を実施。</a:t>
            </a:r>
          </a:p>
          <a:p>
            <a:endParaRPr lang="en-US" altLang="ja-JP" sz="800" b="1" u="sng" dirty="0">
              <a:latin typeface="BIZ UDゴシック" panose="020B0400000000000000" pitchFamily="49" charset="-128"/>
              <a:ea typeface="BIZ UDゴシック" panose="020B0400000000000000" pitchFamily="49" charset="-128"/>
            </a:endParaRPr>
          </a:p>
          <a:p>
            <a:r>
              <a:rPr lang="ja-JP" altLang="en-US" sz="1600" b="1" u="sng" dirty="0">
                <a:latin typeface="BIZ UDゴシック" panose="020B0400000000000000" pitchFamily="49" charset="-128"/>
                <a:ea typeface="BIZ UDゴシック" panose="020B0400000000000000" pitchFamily="49" charset="-128"/>
              </a:rPr>
              <a:t>■昇任</a:t>
            </a:r>
            <a:endParaRPr lang="en-US" altLang="ja-JP" sz="1600" b="1" u="sng" dirty="0">
              <a:latin typeface="BIZ UDゴシック" panose="020B0400000000000000" pitchFamily="49" charset="-128"/>
              <a:ea typeface="BIZ UDゴシック" panose="020B0400000000000000" pitchFamily="49" charset="-128"/>
            </a:endParaRPr>
          </a:p>
          <a:p>
            <a:r>
              <a:rPr lang="ja-JP" altLang="en-US" sz="1600" dirty="0">
                <a:latin typeface="Meiryo UI" panose="020B0604030504040204" pitchFamily="50" charset="-128"/>
                <a:ea typeface="Meiryo UI" panose="020B0604030504040204" pitchFamily="50" charset="-128"/>
              </a:rPr>
              <a:t>職員の能力育成と資質の向上、適材適所の配置による能力の活用、組織全体の活力向上に加え、将来を見据えた人材育成や職員のモラール向上もその目的として、能力実績に応じた選抜による昇任を実施。</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3765" y="1155998"/>
            <a:ext cx="8641404" cy="830997"/>
          </a:xfrm>
          <a:prstGeom prst="rect">
            <a:avLst/>
          </a:prstGeom>
          <a:no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府民ニーズを的確に把握し、これに対応する質の高い行政サービスを安定的かつ持続的に提供するために、職員の能力を最大限に引き出すとともに、発揮させ、職員の成長が組織力の向上につながるよう、多様な人材の確保、育成、評価、配置、昇任等を戦略的に実施していく。</a:t>
            </a:r>
            <a:endParaRPr kumimoji="1" lang="ja-JP" altLang="en-US" sz="1600" dirty="0"/>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669</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3735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137220" y="1085463"/>
            <a:ext cx="3133937"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「職務給の原則」の徹底（</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役職間の給料月額の「重なり」幅を縮減し、職務と責任に応じた給与水準を確立。</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図１</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部長級以上の「幹部職員」について、その職務・職責をより明確に給料月額に反映させるため、給料月額の「定額制」を導入。</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民間の同一の職種又は相当する職種の水準を考慮した大阪府の技能労務職給料表に準じた。</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給料表に変更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図２</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50" name="正方形/長方形 49"/>
          <p:cNvSpPr/>
          <p:nvPr/>
        </p:nvSpPr>
        <p:spPr>
          <a:xfrm>
            <a:off x="396532" y="663703"/>
            <a:ext cx="517106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②給与制度改革</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pic>
        <p:nvPicPr>
          <p:cNvPr id="10" name="図 9"/>
          <p:cNvPicPr>
            <a:picLocks noChangeAspect="1"/>
          </p:cNvPicPr>
          <p:nvPr/>
        </p:nvPicPr>
        <p:blipFill rotWithShape="1">
          <a:blip r:embed="rId2"/>
          <a:srcRect t="2642" b="1953"/>
          <a:stretch/>
        </p:blipFill>
        <p:spPr>
          <a:xfrm>
            <a:off x="3396991" y="1147205"/>
            <a:ext cx="5575833" cy="5096263"/>
          </a:xfrm>
          <a:prstGeom prst="rect">
            <a:avLst/>
          </a:prstGeom>
        </p:spPr>
      </p:pic>
      <p:sp>
        <p:nvSpPr>
          <p:cNvPr id="28" name="角丸四角形 27"/>
          <p:cNvSpPr/>
          <p:nvPr/>
        </p:nvSpPr>
        <p:spPr>
          <a:xfrm>
            <a:off x="3543088" y="855430"/>
            <a:ext cx="4365934" cy="25386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図１：改正前後の行政職給料表　給料月額の「重なり」比較</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角丸四角形 28"/>
          <p:cNvSpPr/>
          <p:nvPr/>
        </p:nvSpPr>
        <p:spPr>
          <a:xfrm>
            <a:off x="7535225" y="5325267"/>
            <a:ext cx="1929768" cy="29971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給料月額については、</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年８月１日現在</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696</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348000" y="11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900" b="1" dirty="0">
                <a:solidFill>
                  <a:schemeClr val="tx1"/>
                </a:solidFill>
                <a:latin typeface="Meiryo UI" panose="020B0604030504040204" pitchFamily="50" charset="-128"/>
                <a:ea typeface="Meiryo UI" panose="020B0604030504040204" pitchFamily="50" charset="-128"/>
              </a:rPr>
              <a:t>（円）</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03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438863" y="721045"/>
            <a:ext cx="517106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②給与制度改革</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12" name="テキスト ボックス 11"/>
          <p:cNvSpPr txBox="1"/>
          <p:nvPr/>
        </p:nvSpPr>
        <p:spPr>
          <a:xfrm>
            <a:off x="341578" y="1246459"/>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（前頁からの続き）</a:t>
            </a:r>
          </a:p>
        </p:txBody>
      </p:sp>
      <p:sp>
        <p:nvSpPr>
          <p:cNvPr id="13" name="角丸四角形 12"/>
          <p:cNvSpPr/>
          <p:nvPr/>
        </p:nvSpPr>
        <p:spPr>
          <a:xfrm>
            <a:off x="704613" y="1615500"/>
            <a:ext cx="4136751" cy="31646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図２：技能労務職給料表　給料月額「重なり」見直し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2"/>
          <a:stretch>
            <a:fillRect/>
          </a:stretch>
        </p:blipFill>
        <p:spPr>
          <a:xfrm>
            <a:off x="952066" y="2024002"/>
            <a:ext cx="7248772" cy="4566300"/>
          </a:xfrm>
          <a:prstGeom prst="rect">
            <a:avLst/>
          </a:prstGeom>
        </p:spPr>
      </p:pic>
      <p:sp>
        <p:nvSpPr>
          <p:cNvPr id="9" name="正方形/長方形 8"/>
          <p:cNvSpPr/>
          <p:nvPr/>
        </p:nvSpPr>
        <p:spPr>
          <a:xfrm>
            <a:off x="1024906" y="2988695"/>
            <a:ext cx="72366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612872" y="2988695"/>
            <a:ext cx="72366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697</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07832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555068" y="2738481"/>
            <a:ext cx="7346317" cy="1554615"/>
          </a:xfrm>
          <a:prstGeom prst="rect">
            <a:avLst/>
          </a:prstGeom>
        </p:spPr>
      </p:pic>
      <p:cxnSp>
        <p:nvCxnSpPr>
          <p:cNvPr id="3" name="直線コネクタ 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51520" y="180578"/>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269038" y="648991"/>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③職員採用</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379727" y="969785"/>
            <a:ext cx="6706873" cy="18928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多様な人材の確保をめざし、試験制度改革に取り組んできた。</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・大学卒程度試験では、法学部出身者に限らない幅広い素養を持った学生を確保。</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・社会人経験者試験では、民間企業出身者をはじめとする多様な人材を確保。</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（具体的取組）</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2011</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　社会人経験者区分採用試験の実施。</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2012</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　民間企業等で実施されているエントリーシート方式の導入</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教養試験の廃止。</a:t>
            </a:r>
            <a:endParaRPr kumimoji="1" lang="en-US"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多くの民間企業の採用試験で活用されている適性試験を導入。</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グラフ 10"/>
          <p:cNvGraphicFramePr>
            <a:graphicFrameLocks/>
          </p:cNvGraphicFramePr>
          <p:nvPr/>
        </p:nvGraphicFramePr>
        <p:xfrm>
          <a:off x="3745838" y="3716235"/>
          <a:ext cx="3638550" cy="3292974"/>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151614" y="4170740"/>
            <a:ext cx="35958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大卒程度試験合格者の専攻状況（</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R3</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 name="テキスト ボックス 13"/>
          <p:cNvSpPr txBox="1"/>
          <p:nvPr/>
        </p:nvSpPr>
        <p:spPr>
          <a:xfrm>
            <a:off x="3236717" y="4178938"/>
            <a:ext cx="35958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社会人経験者試験合格者の職歴状況（</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R3</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5" name="テキスト ボックス 14"/>
          <p:cNvSpPr txBox="1"/>
          <p:nvPr/>
        </p:nvSpPr>
        <p:spPr>
          <a:xfrm>
            <a:off x="6334366" y="1167319"/>
            <a:ext cx="23111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大卒程度試験の平均申込者数</a:t>
            </a:r>
          </a:p>
        </p:txBody>
      </p:sp>
      <p:sp>
        <p:nvSpPr>
          <p:cNvPr id="20" name="テキスト ボックス 19"/>
          <p:cNvSpPr txBox="1"/>
          <p:nvPr/>
        </p:nvSpPr>
        <p:spPr>
          <a:xfrm>
            <a:off x="276012" y="2907544"/>
            <a:ext cx="13204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大卒程度試験の</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申込者数の推移</a:t>
            </a:r>
          </a:p>
        </p:txBody>
      </p:sp>
      <p:sp>
        <p:nvSpPr>
          <p:cNvPr id="21" name="テキスト ボックス 20"/>
          <p:cNvSpPr txBox="1"/>
          <p:nvPr/>
        </p:nvSpPr>
        <p:spPr>
          <a:xfrm>
            <a:off x="365740" y="3401495"/>
            <a:ext cx="132042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申込者数　（人）</a:t>
            </a:r>
          </a:p>
        </p:txBody>
      </p:sp>
      <p:sp>
        <p:nvSpPr>
          <p:cNvPr id="23" name="テキスト ボックス 22"/>
          <p:cNvSpPr txBox="1"/>
          <p:nvPr/>
        </p:nvSpPr>
        <p:spPr>
          <a:xfrm>
            <a:off x="6396922" y="4436856"/>
            <a:ext cx="2787321" cy="400110"/>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（参考）事務職採用者の平均残存率</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年度採用データに基づき算出）</a:t>
            </a:r>
          </a:p>
        </p:txBody>
      </p:sp>
      <p:pic>
        <p:nvPicPr>
          <p:cNvPr id="2" name="図 1"/>
          <p:cNvPicPr>
            <a:picLocks noChangeAspect="1"/>
          </p:cNvPicPr>
          <p:nvPr/>
        </p:nvPicPr>
        <p:blipFill>
          <a:blip r:embed="rId5"/>
          <a:stretch>
            <a:fillRect/>
          </a:stretch>
        </p:blipFill>
        <p:spPr>
          <a:xfrm>
            <a:off x="6539744" y="4879100"/>
            <a:ext cx="2455414" cy="1383388"/>
          </a:xfrm>
          <a:prstGeom prst="rect">
            <a:avLst/>
          </a:prstGeom>
        </p:spPr>
      </p:pic>
      <p:pic>
        <p:nvPicPr>
          <p:cNvPr id="6" name="図 5"/>
          <p:cNvPicPr>
            <a:picLocks noChangeAspect="1"/>
          </p:cNvPicPr>
          <p:nvPr/>
        </p:nvPicPr>
        <p:blipFill>
          <a:blip r:embed="rId6"/>
          <a:stretch>
            <a:fillRect/>
          </a:stretch>
        </p:blipFill>
        <p:spPr>
          <a:xfrm>
            <a:off x="6247826" y="1485615"/>
            <a:ext cx="2530059" cy="969348"/>
          </a:xfrm>
          <a:prstGeom prst="rect">
            <a:avLst/>
          </a:prstGeom>
        </p:spPr>
      </p:pic>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698</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7"/>
          <a:stretch>
            <a:fillRect/>
          </a:stretch>
        </p:blipFill>
        <p:spPr>
          <a:xfrm>
            <a:off x="7450" y="4293096"/>
            <a:ext cx="4340728" cy="2743438"/>
          </a:xfrm>
          <a:prstGeom prst="rect">
            <a:avLst/>
          </a:prstGeom>
        </p:spPr>
      </p:pic>
      <p:pic>
        <p:nvPicPr>
          <p:cNvPr id="10" name="図 9"/>
          <p:cNvPicPr>
            <a:picLocks noChangeAspect="1"/>
          </p:cNvPicPr>
          <p:nvPr/>
        </p:nvPicPr>
        <p:blipFill>
          <a:blip r:embed="rId8"/>
          <a:stretch>
            <a:fillRect/>
          </a:stretch>
        </p:blipFill>
        <p:spPr>
          <a:xfrm>
            <a:off x="3853755" y="3897513"/>
            <a:ext cx="3042168" cy="2743438"/>
          </a:xfrm>
          <a:prstGeom prst="rect">
            <a:avLst/>
          </a:prstGeom>
        </p:spPr>
      </p:pic>
    </p:spTree>
    <p:extLst>
      <p:ext uri="{BB962C8B-B14F-4D97-AF65-F5344CB8AC3E}">
        <p14:creationId xmlns:p14="http://schemas.microsoft.com/office/powerpoint/2010/main" val="30422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427183" y="846027"/>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市長部局の事務職員数</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2" name="グラフ 21"/>
          <p:cNvGraphicFramePr>
            <a:graphicFrameLocks/>
          </p:cNvGraphicFramePr>
          <p:nvPr/>
        </p:nvGraphicFramePr>
        <p:xfrm>
          <a:off x="1584660" y="2700655"/>
          <a:ext cx="7233976" cy="1430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表 1"/>
          <p:cNvGraphicFramePr>
            <a:graphicFrameLocks noGrp="1"/>
          </p:cNvGraphicFramePr>
          <p:nvPr>
            <p:extLst>
              <p:ext uri="{D42A27DB-BD31-4B8C-83A1-F6EECF244321}">
                <p14:modId xmlns:p14="http://schemas.microsoft.com/office/powerpoint/2010/main" val="1728839050"/>
              </p:ext>
            </p:extLst>
          </p:nvPr>
        </p:nvGraphicFramePr>
        <p:xfrm>
          <a:off x="544286" y="1396996"/>
          <a:ext cx="8044545" cy="4503060"/>
        </p:xfrm>
        <a:graphic>
          <a:graphicData uri="http://schemas.openxmlformats.org/drawingml/2006/table">
            <a:tbl>
              <a:tblPr firstRow="1" bandRow="1">
                <a:tableStyleId>{5C22544A-7EE6-4342-B048-85BDC9FD1C3A}</a:tableStyleId>
              </a:tblPr>
              <a:tblGrid>
                <a:gridCol w="1632857">
                  <a:extLst>
                    <a:ext uri="{9D8B030D-6E8A-4147-A177-3AD203B41FA5}">
                      <a16:colId xmlns:a16="http://schemas.microsoft.com/office/drawing/2014/main" val="122845889"/>
                    </a:ext>
                  </a:extLst>
                </a:gridCol>
                <a:gridCol w="1584961">
                  <a:extLst>
                    <a:ext uri="{9D8B030D-6E8A-4147-A177-3AD203B41FA5}">
                      <a16:colId xmlns:a16="http://schemas.microsoft.com/office/drawing/2014/main" val="2489738717"/>
                    </a:ext>
                  </a:extLst>
                </a:gridCol>
                <a:gridCol w="1608909">
                  <a:extLst>
                    <a:ext uri="{9D8B030D-6E8A-4147-A177-3AD203B41FA5}">
                      <a16:colId xmlns:a16="http://schemas.microsoft.com/office/drawing/2014/main" val="1334282699"/>
                    </a:ext>
                  </a:extLst>
                </a:gridCol>
                <a:gridCol w="1608909">
                  <a:extLst>
                    <a:ext uri="{9D8B030D-6E8A-4147-A177-3AD203B41FA5}">
                      <a16:colId xmlns:a16="http://schemas.microsoft.com/office/drawing/2014/main" val="3213260149"/>
                    </a:ext>
                  </a:extLst>
                </a:gridCol>
                <a:gridCol w="1608909">
                  <a:extLst>
                    <a:ext uri="{9D8B030D-6E8A-4147-A177-3AD203B41FA5}">
                      <a16:colId xmlns:a16="http://schemas.microsoft.com/office/drawing/2014/main" val="1830310457"/>
                    </a:ext>
                  </a:extLst>
                </a:gridCol>
              </a:tblGrid>
              <a:tr h="632610">
                <a:tc>
                  <a:txBody>
                    <a:bodyPr/>
                    <a:lstStyle/>
                    <a:p>
                      <a:pPr algn="ctr"/>
                      <a:endParaRPr kumimoji="1" lang="ja-JP" altLang="en-US" dirty="0"/>
                    </a:p>
                  </a:txBody>
                  <a:tcPr anchor="ctr"/>
                </a:tc>
                <a:tc>
                  <a:txBody>
                    <a:bodyPr/>
                    <a:lstStyle/>
                    <a:p>
                      <a:pPr algn="ctr"/>
                      <a:r>
                        <a:rPr kumimoji="1" lang="ja-JP" altLang="en-US" dirty="0"/>
                        <a:t>２０１８年度</a:t>
                      </a:r>
                    </a:p>
                  </a:txBody>
                  <a:tcPr anchor="ctr"/>
                </a:tc>
                <a:tc>
                  <a:txBody>
                    <a:bodyPr/>
                    <a:lstStyle/>
                    <a:p>
                      <a:pPr algn="ctr"/>
                      <a:r>
                        <a:rPr kumimoji="1" lang="ja-JP" altLang="en-US" dirty="0"/>
                        <a:t>２０１９年度</a:t>
                      </a:r>
                    </a:p>
                  </a:txBody>
                  <a:tcPr anchor="ctr"/>
                </a:tc>
                <a:tc>
                  <a:txBody>
                    <a:bodyPr/>
                    <a:lstStyle/>
                    <a:p>
                      <a:pPr algn="ctr"/>
                      <a:r>
                        <a:rPr kumimoji="1" lang="ja-JP" altLang="en-US" dirty="0"/>
                        <a:t>２０２０年度</a:t>
                      </a:r>
                    </a:p>
                  </a:txBody>
                  <a:tcPr anchor="ctr"/>
                </a:tc>
                <a:tc>
                  <a:txBody>
                    <a:bodyPr/>
                    <a:lstStyle/>
                    <a:p>
                      <a:pPr algn="ctr"/>
                      <a:r>
                        <a:rPr kumimoji="1" lang="ja-JP" altLang="en-US" dirty="0"/>
                        <a:t>２０２１年度</a:t>
                      </a:r>
                    </a:p>
                  </a:txBody>
                  <a:tcPr anchor="ctr"/>
                </a:tc>
                <a:extLst>
                  <a:ext uri="{0D108BD9-81ED-4DB2-BD59-A6C34878D82A}">
                    <a16:rowId xmlns:a16="http://schemas.microsoft.com/office/drawing/2014/main" val="1651499202"/>
                  </a:ext>
                </a:extLst>
              </a:tr>
              <a:tr h="632610">
                <a:tc>
                  <a:txBody>
                    <a:bodyPr/>
                    <a:lstStyle/>
                    <a:p>
                      <a:pPr algn="ctr"/>
                      <a:r>
                        <a:rPr kumimoji="1" lang="ja-JP" altLang="en-US" dirty="0"/>
                        <a:t>職員数</a:t>
                      </a:r>
                      <a:r>
                        <a:rPr kumimoji="1" lang="en-US" altLang="ja-JP" dirty="0"/>
                        <a:t>(10/1)</a:t>
                      </a:r>
                      <a:endParaRPr kumimoji="1" lang="ja-JP" altLang="en-US" dirty="0"/>
                    </a:p>
                  </a:txBody>
                  <a:tcPr anchor="ctr"/>
                </a:tc>
                <a:tc>
                  <a:txBody>
                    <a:bodyPr/>
                    <a:lstStyle/>
                    <a:p>
                      <a:pPr algn="ctr"/>
                      <a:r>
                        <a:rPr kumimoji="1" lang="en-US" altLang="ja-JP" dirty="0"/>
                        <a:t>7,359</a:t>
                      </a:r>
                      <a:endParaRPr kumimoji="1" lang="ja-JP" altLang="en-US" dirty="0"/>
                    </a:p>
                  </a:txBody>
                  <a:tcPr anchor="ctr"/>
                </a:tc>
                <a:tc>
                  <a:txBody>
                    <a:bodyPr/>
                    <a:lstStyle/>
                    <a:p>
                      <a:pPr algn="ctr"/>
                      <a:r>
                        <a:rPr kumimoji="1" lang="en-US" altLang="ja-JP" dirty="0"/>
                        <a:t>7,325</a:t>
                      </a:r>
                      <a:endParaRPr kumimoji="1" lang="ja-JP" altLang="en-US" dirty="0"/>
                    </a:p>
                  </a:txBody>
                  <a:tcPr anchor="ctr"/>
                </a:tc>
                <a:tc>
                  <a:txBody>
                    <a:bodyPr/>
                    <a:lstStyle/>
                    <a:p>
                      <a:pPr algn="ctr"/>
                      <a:r>
                        <a:rPr kumimoji="1" lang="en-US" altLang="ja-JP" dirty="0"/>
                        <a:t>7,241</a:t>
                      </a:r>
                      <a:endParaRPr kumimoji="1" lang="ja-JP" altLang="en-US" dirty="0"/>
                    </a:p>
                  </a:txBody>
                  <a:tcPr anchor="ctr"/>
                </a:tc>
                <a:tc>
                  <a:txBody>
                    <a:bodyPr/>
                    <a:lstStyle/>
                    <a:p>
                      <a:pPr algn="ctr"/>
                      <a:r>
                        <a:rPr kumimoji="1" lang="en-US" altLang="ja-JP" dirty="0"/>
                        <a:t>7,252</a:t>
                      </a:r>
                      <a:endParaRPr kumimoji="1" lang="ja-JP" altLang="en-US" dirty="0"/>
                    </a:p>
                  </a:txBody>
                  <a:tcPr anchor="ctr"/>
                </a:tc>
                <a:extLst>
                  <a:ext uri="{0D108BD9-81ED-4DB2-BD59-A6C34878D82A}">
                    <a16:rowId xmlns:a16="http://schemas.microsoft.com/office/drawing/2014/main" val="1566599817"/>
                  </a:ext>
                </a:extLst>
              </a:tr>
              <a:tr h="632610">
                <a:tc>
                  <a:txBody>
                    <a:bodyPr/>
                    <a:lstStyle/>
                    <a:p>
                      <a:pPr algn="ctr"/>
                      <a:r>
                        <a:rPr kumimoji="1" lang="ja-JP" altLang="en-US" dirty="0"/>
                        <a:t>新規採用者数</a:t>
                      </a:r>
                    </a:p>
                  </a:txBody>
                  <a:tcPr anchor="ctr"/>
                </a:tc>
                <a:tc>
                  <a:txBody>
                    <a:bodyPr/>
                    <a:lstStyle/>
                    <a:p>
                      <a:pPr algn="ctr"/>
                      <a:r>
                        <a:rPr kumimoji="1" lang="en-US" altLang="ja-JP" dirty="0"/>
                        <a:t>120</a:t>
                      </a:r>
                      <a:endParaRPr kumimoji="1" lang="ja-JP" altLang="en-US" dirty="0"/>
                    </a:p>
                  </a:txBody>
                  <a:tcPr anchor="ctr"/>
                </a:tc>
                <a:tc>
                  <a:txBody>
                    <a:bodyPr/>
                    <a:lstStyle/>
                    <a:p>
                      <a:pPr algn="ctr"/>
                      <a:r>
                        <a:rPr kumimoji="1" lang="en-US" altLang="ja-JP" dirty="0"/>
                        <a:t>159</a:t>
                      </a:r>
                      <a:endParaRPr kumimoji="1" lang="ja-JP" altLang="en-US" dirty="0"/>
                    </a:p>
                  </a:txBody>
                  <a:tcPr anchor="ctr"/>
                </a:tc>
                <a:tc>
                  <a:txBody>
                    <a:bodyPr/>
                    <a:lstStyle/>
                    <a:p>
                      <a:pPr algn="ctr"/>
                      <a:r>
                        <a:rPr kumimoji="1" lang="en-US" altLang="ja-JP" dirty="0"/>
                        <a:t>169</a:t>
                      </a:r>
                      <a:endParaRPr kumimoji="1" lang="ja-JP" altLang="en-US" dirty="0"/>
                    </a:p>
                  </a:txBody>
                  <a:tcPr anchor="ctr"/>
                </a:tc>
                <a:tc>
                  <a:txBody>
                    <a:bodyPr/>
                    <a:lstStyle/>
                    <a:p>
                      <a:pPr algn="ctr"/>
                      <a:r>
                        <a:rPr kumimoji="1" lang="en-US" altLang="ja-JP" dirty="0"/>
                        <a:t>266</a:t>
                      </a:r>
                      <a:endParaRPr kumimoji="1" lang="ja-JP" altLang="en-US" dirty="0"/>
                    </a:p>
                  </a:txBody>
                  <a:tcPr anchor="ctr"/>
                </a:tc>
                <a:extLst>
                  <a:ext uri="{0D108BD9-81ED-4DB2-BD59-A6C34878D82A}">
                    <a16:rowId xmlns:a16="http://schemas.microsoft.com/office/drawing/2014/main" val="2167746900"/>
                  </a:ext>
                </a:extLst>
              </a:tr>
              <a:tr h="707400">
                <a:tc>
                  <a:txBody>
                    <a:bodyPr/>
                    <a:lstStyle/>
                    <a:p>
                      <a:pPr algn="ctr"/>
                      <a:r>
                        <a:rPr kumimoji="1" lang="ja-JP" altLang="en-US" dirty="0"/>
                        <a:t>うち</a:t>
                      </a:r>
                      <a:endParaRPr kumimoji="1" lang="en-US" altLang="ja-JP" dirty="0"/>
                    </a:p>
                    <a:p>
                      <a:pPr algn="ctr"/>
                      <a:r>
                        <a:rPr kumimoji="1" lang="ja-JP" altLang="en-US" dirty="0"/>
                        <a:t>中途採用者数</a:t>
                      </a:r>
                    </a:p>
                  </a:txBody>
                  <a:tcPr anchor="ctr"/>
                </a:tc>
                <a:tc>
                  <a:txBody>
                    <a:bodyPr/>
                    <a:lstStyle/>
                    <a:p>
                      <a:pPr algn="ctr"/>
                      <a:r>
                        <a:rPr kumimoji="1" lang="en-US" altLang="ja-JP" dirty="0"/>
                        <a:t>44</a:t>
                      </a:r>
                      <a:endParaRPr kumimoji="1" lang="ja-JP" altLang="en-US" dirty="0"/>
                    </a:p>
                  </a:txBody>
                  <a:tcPr anchor="ctr"/>
                </a:tc>
                <a:tc>
                  <a:txBody>
                    <a:bodyPr/>
                    <a:lstStyle/>
                    <a:p>
                      <a:pPr algn="ctr"/>
                      <a:r>
                        <a:rPr kumimoji="1" lang="en-US" altLang="ja-JP" dirty="0"/>
                        <a:t>39</a:t>
                      </a:r>
                      <a:endParaRPr kumimoji="1" lang="ja-JP" altLang="en-US" dirty="0"/>
                    </a:p>
                  </a:txBody>
                  <a:tcPr anchor="ctr"/>
                </a:tc>
                <a:tc>
                  <a:txBody>
                    <a:bodyPr/>
                    <a:lstStyle/>
                    <a:p>
                      <a:pPr algn="ctr"/>
                      <a:r>
                        <a:rPr kumimoji="1" lang="en-US" altLang="ja-JP" dirty="0"/>
                        <a:t>22</a:t>
                      </a:r>
                      <a:endParaRPr kumimoji="1" lang="ja-JP" altLang="en-US" dirty="0"/>
                    </a:p>
                  </a:txBody>
                  <a:tcPr anchor="ctr"/>
                </a:tc>
                <a:tc>
                  <a:txBody>
                    <a:bodyPr/>
                    <a:lstStyle/>
                    <a:p>
                      <a:pPr algn="ctr"/>
                      <a:r>
                        <a:rPr kumimoji="1" lang="en-US" altLang="ja-JP" dirty="0"/>
                        <a:t>28</a:t>
                      </a:r>
                      <a:endParaRPr kumimoji="1" lang="ja-JP" altLang="en-US" dirty="0"/>
                    </a:p>
                  </a:txBody>
                  <a:tcPr anchor="ctr"/>
                </a:tc>
                <a:extLst>
                  <a:ext uri="{0D108BD9-81ED-4DB2-BD59-A6C34878D82A}">
                    <a16:rowId xmlns:a16="http://schemas.microsoft.com/office/drawing/2014/main" val="1411140854"/>
                  </a:ext>
                </a:extLst>
              </a:tr>
              <a:tr h="632610">
                <a:tc>
                  <a:txBody>
                    <a:bodyPr/>
                    <a:lstStyle/>
                    <a:p>
                      <a:pPr algn="ctr"/>
                      <a:r>
                        <a:rPr kumimoji="1" lang="ja-JP" altLang="en-US" dirty="0"/>
                        <a:t>定年退職者数</a:t>
                      </a:r>
                    </a:p>
                  </a:txBody>
                  <a:tcPr anchor="ctr"/>
                </a:tc>
                <a:tc>
                  <a:txBody>
                    <a:bodyPr/>
                    <a:lstStyle/>
                    <a:p>
                      <a:pPr algn="ctr"/>
                      <a:r>
                        <a:rPr kumimoji="1" lang="en-US" altLang="ja-JP" dirty="0"/>
                        <a:t>103</a:t>
                      </a:r>
                      <a:endParaRPr kumimoji="1" lang="ja-JP" altLang="en-US" dirty="0"/>
                    </a:p>
                  </a:txBody>
                  <a:tcPr anchor="ctr"/>
                </a:tc>
                <a:tc>
                  <a:txBody>
                    <a:bodyPr/>
                    <a:lstStyle/>
                    <a:p>
                      <a:pPr algn="ctr"/>
                      <a:r>
                        <a:rPr kumimoji="1" lang="en-US" altLang="ja-JP" dirty="0"/>
                        <a:t>141</a:t>
                      </a:r>
                      <a:endParaRPr kumimoji="1" lang="ja-JP" altLang="en-US" dirty="0"/>
                    </a:p>
                  </a:txBody>
                  <a:tcPr anchor="ctr"/>
                </a:tc>
                <a:tc>
                  <a:txBody>
                    <a:bodyPr/>
                    <a:lstStyle/>
                    <a:p>
                      <a:pPr algn="ctr"/>
                      <a:r>
                        <a:rPr kumimoji="1" lang="en-US" altLang="ja-JP" dirty="0"/>
                        <a:t>133</a:t>
                      </a:r>
                      <a:endParaRPr kumimoji="1" lang="ja-JP" altLang="en-US" dirty="0"/>
                    </a:p>
                  </a:txBody>
                  <a:tcPr anchor="ctr"/>
                </a:tc>
                <a:tc>
                  <a:txBody>
                    <a:bodyPr/>
                    <a:lstStyle/>
                    <a:p>
                      <a:pPr algn="ctr"/>
                      <a:r>
                        <a:rPr kumimoji="1" lang="en-US" altLang="ja-JP" dirty="0"/>
                        <a:t>159</a:t>
                      </a:r>
                      <a:endParaRPr kumimoji="1" lang="ja-JP" altLang="en-US" dirty="0"/>
                    </a:p>
                  </a:txBody>
                  <a:tcPr anchor="ctr"/>
                </a:tc>
                <a:extLst>
                  <a:ext uri="{0D108BD9-81ED-4DB2-BD59-A6C34878D82A}">
                    <a16:rowId xmlns:a16="http://schemas.microsoft.com/office/drawing/2014/main" val="2220789271"/>
                  </a:ext>
                </a:extLst>
              </a:tr>
              <a:tr h="632610">
                <a:tc>
                  <a:txBody>
                    <a:bodyPr/>
                    <a:lstStyle/>
                    <a:p>
                      <a:pPr algn="ctr"/>
                      <a:r>
                        <a:rPr kumimoji="1" lang="ja-JP" altLang="en-US" dirty="0"/>
                        <a:t>早期退職者数</a:t>
                      </a:r>
                    </a:p>
                  </a:txBody>
                  <a:tcPr anchor="ctr"/>
                </a:tc>
                <a:tc>
                  <a:txBody>
                    <a:bodyPr/>
                    <a:lstStyle/>
                    <a:p>
                      <a:pPr algn="ctr"/>
                      <a:r>
                        <a:rPr kumimoji="1" lang="en-US" altLang="ja-JP" dirty="0"/>
                        <a:t>46</a:t>
                      </a:r>
                      <a:endParaRPr kumimoji="1" lang="ja-JP" altLang="en-US" dirty="0"/>
                    </a:p>
                  </a:txBody>
                  <a:tcPr anchor="ctr"/>
                </a:tc>
                <a:tc>
                  <a:txBody>
                    <a:bodyPr/>
                    <a:lstStyle/>
                    <a:p>
                      <a:pPr algn="ctr"/>
                      <a:r>
                        <a:rPr kumimoji="1" lang="en-US" altLang="ja-JP" dirty="0"/>
                        <a:t>49</a:t>
                      </a:r>
                      <a:endParaRPr kumimoji="1" lang="ja-JP" altLang="en-US" dirty="0"/>
                    </a:p>
                  </a:txBody>
                  <a:tcPr anchor="ctr"/>
                </a:tc>
                <a:tc>
                  <a:txBody>
                    <a:bodyPr/>
                    <a:lstStyle/>
                    <a:p>
                      <a:pPr algn="ctr"/>
                      <a:r>
                        <a:rPr kumimoji="1" lang="en-US" altLang="ja-JP" dirty="0"/>
                        <a:t>52</a:t>
                      </a:r>
                      <a:endParaRPr kumimoji="1" lang="ja-JP" altLang="en-US" dirty="0"/>
                    </a:p>
                  </a:txBody>
                  <a:tcPr anchor="ctr"/>
                </a:tc>
                <a:tc>
                  <a:txBody>
                    <a:bodyPr/>
                    <a:lstStyle/>
                    <a:p>
                      <a:pPr algn="ctr"/>
                      <a:r>
                        <a:rPr kumimoji="1" lang="en-US" altLang="ja-JP" dirty="0"/>
                        <a:t>64</a:t>
                      </a:r>
                      <a:endParaRPr kumimoji="1" lang="ja-JP" altLang="en-US" dirty="0"/>
                    </a:p>
                  </a:txBody>
                  <a:tcPr anchor="ctr"/>
                </a:tc>
                <a:extLst>
                  <a:ext uri="{0D108BD9-81ED-4DB2-BD59-A6C34878D82A}">
                    <a16:rowId xmlns:a16="http://schemas.microsoft.com/office/drawing/2014/main" val="2791685877"/>
                  </a:ext>
                </a:extLst>
              </a:tr>
              <a:tr h="632610">
                <a:tc>
                  <a:txBody>
                    <a:bodyPr/>
                    <a:lstStyle/>
                    <a:p>
                      <a:pPr algn="ctr"/>
                      <a:r>
                        <a:rPr kumimoji="1" lang="ja-JP" altLang="en-US" dirty="0"/>
                        <a:t>普通退職者数</a:t>
                      </a:r>
                    </a:p>
                  </a:txBody>
                  <a:tcPr anchor="ctr"/>
                </a:tc>
                <a:tc>
                  <a:txBody>
                    <a:bodyPr/>
                    <a:lstStyle/>
                    <a:p>
                      <a:pPr algn="ctr"/>
                      <a:r>
                        <a:rPr kumimoji="1" lang="en-US" altLang="ja-JP" dirty="0"/>
                        <a:t>59</a:t>
                      </a:r>
                      <a:endParaRPr kumimoji="1" lang="ja-JP" altLang="en-US" dirty="0"/>
                    </a:p>
                  </a:txBody>
                  <a:tcPr anchor="ctr"/>
                </a:tc>
                <a:tc>
                  <a:txBody>
                    <a:bodyPr/>
                    <a:lstStyle/>
                    <a:p>
                      <a:pPr algn="ctr"/>
                      <a:r>
                        <a:rPr kumimoji="1" lang="en-US" altLang="ja-JP" dirty="0"/>
                        <a:t>63</a:t>
                      </a:r>
                      <a:endParaRPr kumimoji="1" lang="ja-JP" altLang="en-US" dirty="0"/>
                    </a:p>
                  </a:txBody>
                  <a:tcPr anchor="ctr"/>
                </a:tc>
                <a:tc>
                  <a:txBody>
                    <a:bodyPr/>
                    <a:lstStyle/>
                    <a:p>
                      <a:pPr algn="ctr"/>
                      <a:r>
                        <a:rPr kumimoji="1" lang="en-US" altLang="ja-JP" dirty="0"/>
                        <a:t>64</a:t>
                      </a:r>
                      <a:endParaRPr kumimoji="1" lang="ja-JP" altLang="en-US" dirty="0"/>
                    </a:p>
                  </a:txBody>
                  <a:tcPr anchor="ctr"/>
                </a:tc>
                <a:tc>
                  <a:txBody>
                    <a:bodyPr/>
                    <a:lstStyle/>
                    <a:p>
                      <a:pPr algn="ctr"/>
                      <a:r>
                        <a:rPr kumimoji="1" lang="en-US" altLang="ja-JP" dirty="0"/>
                        <a:t>81</a:t>
                      </a:r>
                      <a:endParaRPr kumimoji="1" lang="ja-JP" altLang="en-US" dirty="0"/>
                    </a:p>
                  </a:txBody>
                  <a:tcPr anchor="ctr"/>
                </a:tc>
                <a:extLst>
                  <a:ext uri="{0D108BD9-81ED-4DB2-BD59-A6C34878D82A}">
                    <a16:rowId xmlns:a16="http://schemas.microsoft.com/office/drawing/2014/main" val="4097883651"/>
                  </a:ext>
                </a:extLst>
              </a:tr>
            </a:tbl>
          </a:graphicData>
        </a:graphic>
      </p:graphicFrame>
      <p:sp>
        <p:nvSpPr>
          <p:cNvPr id="8" name="正方形/長方形 7"/>
          <p:cNvSpPr/>
          <p:nvPr/>
        </p:nvSpPr>
        <p:spPr>
          <a:xfrm>
            <a:off x="774091" y="6081693"/>
            <a:ext cx="80445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早期退職者：退職手当の加算の特例措置を受けて、</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50</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歳以上で退職した者</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7760526" y="969138"/>
            <a:ext cx="105811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（単位：人</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699</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2027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76013" y="655768"/>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④人事評価制度の見直し</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377057" y="1122713"/>
            <a:ext cx="8524328" cy="830997"/>
          </a:xfrm>
          <a:prstGeom prst="rect">
            <a:avLst/>
          </a:prstGeom>
        </p:spPr>
        <p:txBody>
          <a:bodyPr wrap="square">
            <a:spAutoFit/>
          </a:bodyPr>
          <a:lstStyle/>
          <a:p>
            <a:pPr marL="324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分布の割合を定めて区分し、職員がどの区分に属するか評価する「相対評価」を導入。（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年度試行導入、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年度～本格実施）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4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前年度の評価結果に応じ、勤勉手当に差を設けるほか、任用、研修などにも反映。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858957" y="2485730"/>
          <a:ext cx="7316913" cy="1296144"/>
        </p:xfrm>
        <a:graphic>
          <a:graphicData uri="http://schemas.openxmlformats.org/drawingml/2006/table">
            <a:tbl>
              <a:tblPr firstRow="1" firstCol="1" bandRow="1">
                <a:tableStyleId>{5C22544A-7EE6-4342-B048-85BDC9FD1C3A}</a:tableStyleId>
              </a:tblPr>
              <a:tblGrid>
                <a:gridCol w="1219346">
                  <a:extLst>
                    <a:ext uri="{9D8B030D-6E8A-4147-A177-3AD203B41FA5}">
                      <a16:colId xmlns:a16="http://schemas.microsoft.com/office/drawing/2014/main" val="20000"/>
                    </a:ext>
                  </a:extLst>
                </a:gridCol>
                <a:gridCol w="1219346">
                  <a:extLst>
                    <a:ext uri="{9D8B030D-6E8A-4147-A177-3AD203B41FA5}">
                      <a16:colId xmlns:a16="http://schemas.microsoft.com/office/drawing/2014/main" val="20001"/>
                    </a:ext>
                  </a:extLst>
                </a:gridCol>
                <a:gridCol w="1219346">
                  <a:extLst>
                    <a:ext uri="{9D8B030D-6E8A-4147-A177-3AD203B41FA5}">
                      <a16:colId xmlns:a16="http://schemas.microsoft.com/office/drawing/2014/main" val="20002"/>
                    </a:ext>
                  </a:extLst>
                </a:gridCol>
                <a:gridCol w="1219346">
                  <a:extLst>
                    <a:ext uri="{9D8B030D-6E8A-4147-A177-3AD203B41FA5}">
                      <a16:colId xmlns:a16="http://schemas.microsoft.com/office/drawing/2014/main" val="20003"/>
                    </a:ext>
                  </a:extLst>
                </a:gridCol>
                <a:gridCol w="1219346">
                  <a:extLst>
                    <a:ext uri="{9D8B030D-6E8A-4147-A177-3AD203B41FA5}">
                      <a16:colId xmlns:a16="http://schemas.microsoft.com/office/drawing/2014/main" val="20004"/>
                    </a:ext>
                  </a:extLst>
                </a:gridCol>
                <a:gridCol w="1220183">
                  <a:extLst>
                    <a:ext uri="{9D8B030D-6E8A-4147-A177-3AD203B41FA5}">
                      <a16:colId xmlns:a16="http://schemas.microsoft.com/office/drawing/2014/main" val="20005"/>
                    </a:ext>
                  </a:extLst>
                </a:gridCol>
              </a:tblGrid>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第一区分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第二区分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第三区分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第四区分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第五区分</a:t>
                      </a:r>
                    </a:p>
                  </a:txBody>
                  <a:tcPr marL="68580" marR="68580" marT="0" marB="0" anchor="ctr"/>
                </a:tc>
                <a:extLst>
                  <a:ext uri="{0D108BD9-81ED-4DB2-BD59-A6C34878D82A}">
                    <a16:rowId xmlns:a16="http://schemas.microsoft.com/office/drawing/2014/main" val="10000"/>
                  </a:ext>
                </a:extLst>
              </a:tr>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分布の割合</a:t>
                      </a: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32048">
                <a:tc>
                  <a:txBody>
                    <a:bodyPr/>
                    <a:lstStyle/>
                    <a:p>
                      <a:pPr marL="0" algn="ctr" defTabSz="914400" rtl="0" eaLnBrk="1" latinLnBrk="0" hangingPunct="1">
                        <a:spcAft>
                          <a:spcPts val="0"/>
                        </a:spcAft>
                      </a:pPr>
                      <a:r>
                        <a:rPr kumimoji="1" lang="en-US" alt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実績</a:t>
                      </a:r>
                      <a:endParaRPr kumimoji="1"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839</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3,017</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9,030</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1,540</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739</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9" name="角丸四角形 8"/>
          <p:cNvSpPr/>
          <p:nvPr/>
        </p:nvSpPr>
        <p:spPr>
          <a:xfrm>
            <a:off x="642933" y="2107557"/>
            <a:ext cx="6191820" cy="37817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分布の割合と</a:t>
            </a:r>
            <a:r>
              <a:rPr kumimoji="1"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（分布の割合は条例に記載：第一区分が最上位）</a:t>
            </a:r>
          </a:p>
        </p:txBody>
      </p:sp>
      <p:sp>
        <p:nvSpPr>
          <p:cNvPr id="10" name="角丸四角形 9"/>
          <p:cNvSpPr/>
          <p:nvPr/>
        </p:nvSpPr>
        <p:spPr>
          <a:xfrm>
            <a:off x="783919" y="4151649"/>
            <a:ext cx="7083732" cy="378173"/>
          </a:xfrm>
          <a:prstGeom prst="roundRect">
            <a:avLst>
              <a:gd name="adj" fmla="val 0"/>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モデルによる勤勉手当の差　（第一区分</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最上位</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と第五区分</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最下位</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の支給額差）</a:t>
            </a:r>
          </a:p>
        </p:txBody>
      </p:sp>
      <p:graphicFrame>
        <p:nvGraphicFramePr>
          <p:cNvPr id="11" name="表 10"/>
          <p:cNvGraphicFramePr>
            <a:graphicFrameLocks noGrp="1"/>
          </p:cNvGraphicFramePr>
          <p:nvPr/>
        </p:nvGraphicFramePr>
        <p:xfrm>
          <a:off x="858957" y="4506982"/>
          <a:ext cx="7316912" cy="838390"/>
        </p:xfrm>
        <a:graphic>
          <a:graphicData uri="http://schemas.openxmlformats.org/drawingml/2006/table">
            <a:tbl>
              <a:tblPr>
                <a:tableStyleId>{5C22544A-7EE6-4342-B048-85BDC9FD1C3A}</a:tableStyleId>
              </a:tblPr>
              <a:tblGrid>
                <a:gridCol w="843837">
                  <a:extLst>
                    <a:ext uri="{9D8B030D-6E8A-4147-A177-3AD203B41FA5}">
                      <a16:colId xmlns:a16="http://schemas.microsoft.com/office/drawing/2014/main" val="20000"/>
                    </a:ext>
                  </a:extLst>
                </a:gridCol>
                <a:gridCol w="740068">
                  <a:extLst>
                    <a:ext uri="{9D8B030D-6E8A-4147-A177-3AD203B41FA5}">
                      <a16:colId xmlns:a16="http://schemas.microsoft.com/office/drawing/2014/main" val="20001"/>
                    </a:ext>
                  </a:extLst>
                </a:gridCol>
                <a:gridCol w="740068">
                  <a:extLst>
                    <a:ext uri="{9D8B030D-6E8A-4147-A177-3AD203B41FA5}">
                      <a16:colId xmlns:a16="http://schemas.microsoft.com/office/drawing/2014/main" val="2277781001"/>
                    </a:ext>
                  </a:extLst>
                </a:gridCol>
                <a:gridCol w="802459">
                  <a:extLst>
                    <a:ext uri="{9D8B030D-6E8A-4147-A177-3AD203B41FA5}">
                      <a16:colId xmlns:a16="http://schemas.microsoft.com/office/drawing/2014/main" val="20002"/>
                    </a:ext>
                  </a:extLst>
                </a:gridCol>
                <a:gridCol w="802459">
                  <a:extLst>
                    <a:ext uri="{9D8B030D-6E8A-4147-A177-3AD203B41FA5}">
                      <a16:colId xmlns:a16="http://schemas.microsoft.com/office/drawing/2014/main" val="20003"/>
                    </a:ext>
                  </a:extLst>
                </a:gridCol>
                <a:gridCol w="801142">
                  <a:extLst>
                    <a:ext uri="{9D8B030D-6E8A-4147-A177-3AD203B41FA5}">
                      <a16:colId xmlns:a16="http://schemas.microsoft.com/office/drawing/2014/main" val="20004"/>
                    </a:ext>
                  </a:extLst>
                </a:gridCol>
                <a:gridCol w="655121">
                  <a:extLst>
                    <a:ext uri="{9D8B030D-6E8A-4147-A177-3AD203B41FA5}">
                      <a16:colId xmlns:a16="http://schemas.microsoft.com/office/drawing/2014/main" val="20005"/>
                    </a:ext>
                  </a:extLst>
                </a:gridCol>
                <a:gridCol w="655121">
                  <a:extLst>
                    <a:ext uri="{9D8B030D-6E8A-4147-A177-3AD203B41FA5}">
                      <a16:colId xmlns:a16="http://schemas.microsoft.com/office/drawing/2014/main" val="20006"/>
                    </a:ext>
                  </a:extLst>
                </a:gridCol>
                <a:gridCol w="633033">
                  <a:extLst>
                    <a:ext uri="{9D8B030D-6E8A-4147-A177-3AD203B41FA5}">
                      <a16:colId xmlns:a16="http://schemas.microsoft.com/office/drawing/2014/main" val="3668254415"/>
                    </a:ext>
                  </a:extLst>
                </a:gridCol>
                <a:gridCol w="643604">
                  <a:extLst>
                    <a:ext uri="{9D8B030D-6E8A-4147-A177-3AD203B41FA5}">
                      <a16:colId xmlns:a16="http://schemas.microsoft.com/office/drawing/2014/main" val="3393356438"/>
                    </a:ext>
                  </a:extLst>
                </a:gridCol>
              </a:tblGrid>
              <a:tr h="187744">
                <a:tc rowSpan="2">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職　階</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区長</a:t>
                      </a:r>
                      <a:endParaRPr lang="en-US" alt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局長級</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部長級</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a:t>
                      </a: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級</a:t>
                      </a:r>
                      <a:endPar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a:t>
                      </a:r>
                      <a:r>
                        <a:rPr lang="ja-JP" altLang="en-US"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代理級</a:t>
                      </a:r>
                      <a:endParaRPr lang="ja-JP"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rowSpan="2">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係長級</a:t>
                      </a:r>
                      <a:endPar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gridSpan="3">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係員</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hMerge="1">
                  <a:txBody>
                    <a:bodyPr/>
                    <a:lstStyle/>
                    <a:p>
                      <a:pPr algn="ctr" fontAlgn="ct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hMerge="1">
                  <a:txBody>
                    <a:bodyPr/>
                    <a:lstStyle/>
                    <a:p>
                      <a:pPr algn="ctr" fontAlgn="ct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extLst>
                  <a:ext uri="{0D108BD9-81ED-4DB2-BD59-A6C34878D82A}">
                    <a16:rowId xmlns:a16="http://schemas.microsoft.com/office/drawing/2014/main" val="10000"/>
                  </a:ext>
                </a:extLst>
              </a:tr>
              <a:tr h="24728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３級</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２級</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１級</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extLst>
                  <a:ext uri="{0D108BD9-81ED-4DB2-BD59-A6C34878D82A}">
                    <a16:rowId xmlns:a16="http://schemas.microsoft.com/office/drawing/2014/main" val="3363405215"/>
                  </a:ext>
                </a:extLst>
              </a:tr>
              <a:tr h="368223">
                <a:tc>
                  <a:txBody>
                    <a:bodyPr/>
                    <a:lstStyle/>
                    <a:p>
                      <a:pPr marL="0" algn="ctr" defTabSz="914400" rtl="0" eaLnBrk="1" fontAlgn="ctr" latinLnBrk="0" hangingPunct="1">
                        <a:spcAft>
                          <a:spcPts val="0"/>
                        </a:spcAft>
                      </a:pPr>
                      <a:r>
                        <a:rPr kumimoji="1" lang="ja-JP" altLang="en-US"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支給額差</a:t>
                      </a:r>
                      <a:endParaRPr kumimoji="1"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marL="0" algn="ctr" defTabSz="914400" rtl="0" eaLnBrk="1" fontAlgn="ctr"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bl>
          </a:graphicData>
        </a:graphic>
      </p:graphicFrame>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700</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4698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表 76"/>
          <p:cNvGraphicFramePr>
            <a:graphicFrameLocks noGrp="1"/>
          </p:cNvGraphicFramePr>
          <p:nvPr/>
        </p:nvGraphicFramePr>
        <p:xfrm>
          <a:off x="251520" y="1256472"/>
          <a:ext cx="8568951" cy="5318133"/>
        </p:xfrm>
        <a:graphic>
          <a:graphicData uri="http://schemas.openxmlformats.org/drawingml/2006/table">
            <a:tbl>
              <a:tblPr firstRow="1" bandRow="1">
                <a:tableStyleId>{5C22544A-7EE6-4342-B048-85BDC9FD1C3A}</a:tableStyleId>
              </a:tblPr>
              <a:tblGrid>
                <a:gridCol w="664832">
                  <a:extLst>
                    <a:ext uri="{9D8B030D-6E8A-4147-A177-3AD203B41FA5}">
                      <a16:colId xmlns:a16="http://schemas.microsoft.com/office/drawing/2014/main" val="20000"/>
                    </a:ext>
                  </a:extLst>
                </a:gridCol>
                <a:gridCol w="4375728">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2683798">
                <a:tc>
                  <a:txBody>
                    <a:bodyPr/>
                    <a:lstStyle/>
                    <a:p>
                      <a:pPr algn="ctr"/>
                      <a:r>
                        <a:rPr kumimoji="1" lang="ja-JP" altLang="en-US" b="0" dirty="0">
                          <a:solidFill>
                            <a:schemeClr val="tx1"/>
                          </a:solidFill>
                        </a:rPr>
                        <a:t>区長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kumimoji="1" lang="ja-JP" altLang="en-US" sz="1300" b="0" dirty="0">
                          <a:solidFill>
                            <a:schemeClr val="tx1"/>
                          </a:solidFill>
                        </a:rPr>
                        <a:t>・</a:t>
                      </a:r>
                      <a:r>
                        <a:rPr kumimoji="1" lang="en-US" altLang="ja-JP" sz="1300" b="0" dirty="0">
                          <a:solidFill>
                            <a:schemeClr val="tx1"/>
                          </a:solidFill>
                        </a:rPr>
                        <a:t>2011</a:t>
                      </a:r>
                      <a:r>
                        <a:rPr kumimoji="1" lang="ja-JP" altLang="en-US" sz="1300" b="0" dirty="0">
                          <a:solidFill>
                            <a:schemeClr val="tx1"/>
                          </a:solidFill>
                        </a:rPr>
                        <a:t>年度　　</a:t>
                      </a:r>
                      <a:r>
                        <a:rPr kumimoji="1" lang="en-US" altLang="ja-JP" sz="1300" b="0" dirty="0">
                          <a:solidFill>
                            <a:schemeClr val="tx1"/>
                          </a:solidFill>
                        </a:rPr>
                        <a:t>24</a:t>
                      </a:r>
                      <a:r>
                        <a:rPr kumimoji="1" lang="ja-JP" altLang="en-US" sz="1300" b="0" dirty="0">
                          <a:solidFill>
                            <a:schemeClr val="tx1"/>
                          </a:solidFill>
                        </a:rPr>
                        <a:t>区役所の全区長の公募を実施</a:t>
                      </a:r>
                    </a:p>
                    <a:p>
                      <a:pPr>
                        <a:lnSpc>
                          <a:spcPts val="1500"/>
                        </a:lnSpc>
                      </a:pPr>
                      <a:r>
                        <a:rPr kumimoji="1" lang="ja-JP" altLang="en-US" sz="1300" b="0" dirty="0">
                          <a:solidFill>
                            <a:schemeClr val="tx1"/>
                          </a:solidFill>
                        </a:rPr>
                        <a:t>・</a:t>
                      </a:r>
                      <a:r>
                        <a:rPr kumimoji="1" lang="en-US" altLang="ja-JP" sz="1300" b="0" dirty="0">
                          <a:solidFill>
                            <a:schemeClr val="tx1"/>
                          </a:solidFill>
                        </a:rPr>
                        <a:t>2012</a:t>
                      </a:r>
                      <a:r>
                        <a:rPr kumimoji="1" lang="ja-JP" altLang="en-US" sz="1300" b="0" dirty="0">
                          <a:solidFill>
                            <a:schemeClr val="tx1"/>
                          </a:solidFill>
                        </a:rPr>
                        <a:t>年度　　</a:t>
                      </a:r>
                      <a:r>
                        <a:rPr kumimoji="1" lang="en-US" altLang="ja-JP" sz="1300" b="0" dirty="0">
                          <a:solidFill>
                            <a:schemeClr val="tx1"/>
                          </a:solidFill>
                        </a:rPr>
                        <a:t>18</a:t>
                      </a:r>
                      <a:r>
                        <a:rPr kumimoji="1" lang="ja-JP" altLang="en-US" sz="1300" b="0" dirty="0">
                          <a:solidFill>
                            <a:schemeClr val="tx1"/>
                          </a:solidFill>
                        </a:rPr>
                        <a:t>名の外部人材が区長に就任</a:t>
                      </a:r>
                      <a:endParaRPr kumimoji="1" lang="en-US" altLang="ja-JP" sz="1300" b="0" dirty="0">
                        <a:solidFill>
                          <a:schemeClr val="tx1"/>
                        </a:solidFill>
                      </a:endParaRPr>
                    </a:p>
                    <a:p>
                      <a:pPr>
                        <a:lnSpc>
                          <a:spcPts val="1500"/>
                        </a:lnSpc>
                      </a:pPr>
                      <a:r>
                        <a:rPr kumimoji="1" lang="ja-JP" altLang="en-US" sz="1300" b="0" dirty="0">
                          <a:solidFill>
                            <a:schemeClr val="tx1"/>
                          </a:solidFill>
                        </a:rPr>
                        <a:t>・</a:t>
                      </a:r>
                      <a:r>
                        <a:rPr kumimoji="1" lang="en-US" altLang="ja-JP" sz="1300" b="0" dirty="0">
                          <a:solidFill>
                            <a:schemeClr val="tx1"/>
                          </a:solidFill>
                        </a:rPr>
                        <a:t>2015</a:t>
                      </a:r>
                      <a:r>
                        <a:rPr kumimoji="1" lang="ja-JP" altLang="en-US" sz="1300" b="0" dirty="0">
                          <a:solidFill>
                            <a:schemeClr val="tx1"/>
                          </a:solidFill>
                        </a:rPr>
                        <a:t>年度～　</a:t>
                      </a:r>
                      <a:r>
                        <a:rPr kumimoji="1" lang="en-US" altLang="ja-JP" sz="1300" b="0" dirty="0">
                          <a:solidFill>
                            <a:schemeClr val="tx1"/>
                          </a:solidFill>
                        </a:rPr>
                        <a:t>18</a:t>
                      </a:r>
                      <a:r>
                        <a:rPr kumimoji="1" lang="ja-JP" altLang="en-US" sz="1300" b="0" dirty="0">
                          <a:solidFill>
                            <a:schemeClr val="tx1"/>
                          </a:solidFill>
                        </a:rPr>
                        <a:t>区役所の区長の公募を実施</a:t>
                      </a:r>
                      <a:endParaRPr lang="en-US" altLang="ja-JP" sz="1300" b="0" dirty="0">
                        <a:solidFill>
                          <a:schemeClr val="tx1"/>
                        </a:solidFill>
                        <a:latin typeface="+mj-ea"/>
                        <a:ea typeface="+mj-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b="0" dirty="0">
                          <a:solidFill>
                            <a:schemeClr val="tx1"/>
                          </a:solidFill>
                          <a:latin typeface="+mj-ea"/>
                          <a:ea typeface="+mj-ea"/>
                        </a:rPr>
                        <a:t>・</a:t>
                      </a:r>
                      <a:r>
                        <a:rPr lang="en-US" altLang="ja-JP" sz="1300" b="0" dirty="0">
                          <a:solidFill>
                            <a:schemeClr val="tx1"/>
                          </a:solidFill>
                          <a:latin typeface="+mj-ea"/>
                          <a:ea typeface="+mj-ea"/>
                        </a:rPr>
                        <a:t>2016</a:t>
                      </a:r>
                      <a:r>
                        <a:rPr lang="ja-JP" altLang="en-US" sz="1300" b="0" dirty="0">
                          <a:solidFill>
                            <a:schemeClr val="tx1"/>
                          </a:solidFill>
                          <a:latin typeface="+mj-ea"/>
                          <a:ea typeface="+mj-ea"/>
                        </a:rPr>
                        <a:t>年度～　</a:t>
                      </a:r>
                      <a:r>
                        <a:rPr lang="en-US" altLang="ja-JP" sz="1300" b="0" dirty="0">
                          <a:solidFill>
                            <a:schemeClr val="tx1"/>
                          </a:solidFill>
                          <a:latin typeface="+mj-ea"/>
                          <a:ea typeface="+mj-ea"/>
                        </a:rPr>
                        <a:t>5</a:t>
                      </a:r>
                      <a:r>
                        <a:rPr lang="ja-JP" altLang="en-US" sz="1300" b="0" dirty="0">
                          <a:solidFill>
                            <a:schemeClr val="tx1"/>
                          </a:solidFill>
                          <a:latin typeface="+mj-ea"/>
                          <a:ea typeface="+mj-ea"/>
                        </a:rPr>
                        <a:t>名の外部人材が区長に就任</a:t>
                      </a:r>
                      <a:endParaRPr lang="en-US" altLang="ja-JP" sz="1300" b="0" dirty="0">
                        <a:solidFill>
                          <a:schemeClr val="tx1"/>
                        </a:solidFill>
                        <a:latin typeface="+mj-ea"/>
                        <a:ea typeface="+mj-ea"/>
                      </a:endParaRPr>
                    </a:p>
                    <a:p>
                      <a:pPr>
                        <a:lnSpc>
                          <a:spcPts val="1500"/>
                        </a:lnSpc>
                        <a:spcAft>
                          <a:spcPts val="0"/>
                        </a:spcAft>
                      </a:pPr>
                      <a:r>
                        <a:rPr lang="ja-JP" altLang="en-US" sz="1300" b="0" dirty="0">
                          <a:solidFill>
                            <a:schemeClr val="tx1"/>
                          </a:solidFill>
                          <a:latin typeface="+mj-ea"/>
                          <a:ea typeface="+mj-ea"/>
                        </a:rPr>
                        <a:t>・</a:t>
                      </a:r>
                      <a:r>
                        <a:rPr lang="en-US" altLang="ja-JP" sz="1300" b="0" dirty="0">
                          <a:solidFill>
                            <a:schemeClr val="tx1"/>
                          </a:solidFill>
                          <a:latin typeface="+mj-ea"/>
                          <a:ea typeface="+mj-ea"/>
                        </a:rPr>
                        <a:t>2018</a:t>
                      </a:r>
                      <a:r>
                        <a:rPr lang="ja-JP" altLang="ja-JP" sz="1300" b="0" dirty="0">
                          <a:solidFill>
                            <a:schemeClr val="tx1"/>
                          </a:solidFill>
                          <a:latin typeface="+mj-ea"/>
                          <a:ea typeface="+mj-ea"/>
                        </a:rPr>
                        <a:t>年度～　</a:t>
                      </a:r>
                      <a:r>
                        <a:rPr lang="en-US" altLang="ja-JP" sz="1300" b="0" dirty="0">
                          <a:solidFill>
                            <a:schemeClr val="tx1"/>
                          </a:solidFill>
                          <a:latin typeface="+mj-ea"/>
                          <a:ea typeface="+mj-ea"/>
                        </a:rPr>
                        <a:t>20</a:t>
                      </a:r>
                      <a:r>
                        <a:rPr lang="ja-JP" altLang="ja-JP" sz="1300" b="0" dirty="0">
                          <a:solidFill>
                            <a:schemeClr val="tx1"/>
                          </a:solidFill>
                          <a:latin typeface="+mj-ea"/>
                          <a:ea typeface="+mj-ea"/>
                        </a:rPr>
                        <a:t>区役所の区長の公募を実施</a:t>
                      </a:r>
                    </a:p>
                    <a:p>
                      <a:pPr>
                        <a:lnSpc>
                          <a:spcPts val="1500"/>
                        </a:lnSpc>
                        <a:spcAft>
                          <a:spcPts val="0"/>
                        </a:spcAft>
                      </a:pPr>
                      <a:r>
                        <a:rPr lang="ja-JP" altLang="ja-JP" sz="1300" b="0" dirty="0">
                          <a:solidFill>
                            <a:schemeClr val="tx1"/>
                          </a:solidFill>
                          <a:latin typeface="+mj-ea"/>
                          <a:ea typeface="+mj-ea"/>
                        </a:rPr>
                        <a:t>・</a:t>
                      </a:r>
                      <a:r>
                        <a:rPr lang="en-US" altLang="ja-JP" sz="1300" b="0" dirty="0">
                          <a:solidFill>
                            <a:schemeClr val="tx1"/>
                          </a:solidFill>
                          <a:latin typeface="+mj-ea"/>
                          <a:ea typeface="+mj-ea"/>
                        </a:rPr>
                        <a:t>2019</a:t>
                      </a:r>
                      <a:r>
                        <a:rPr lang="ja-JP" altLang="ja-JP" sz="1300" b="0" dirty="0">
                          <a:solidFill>
                            <a:schemeClr val="tx1"/>
                          </a:solidFill>
                          <a:latin typeface="+mj-ea"/>
                          <a:ea typeface="+mj-ea"/>
                        </a:rPr>
                        <a:t>年度～　</a:t>
                      </a:r>
                      <a:r>
                        <a:rPr lang="en-US" altLang="ja-JP" sz="1300" b="0" dirty="0">
                          <a:solidFill>
                            <a:schemeClr val="tx1"/>
                          </a:solidFill>
                          <a:latin typeface="+mj-ea"/>
                          <a:ea typeface="+mj-ea"/>
                        </a:rPr>
                        <a:t>10</a:t>
                      </a:r>
                      <a:r>
                        <a:rPr lang="ja-JP" altLang="ja-JP" sz="1300" b="0" dirty="0">
                          <a:solidFill>
                            <a:schemeClr val="tx1"/>
                          </a:solidFill>
                          <a:latin typeface="+mj-ea"/>
                          <a:ea typeface="+mj-ea"/>
                        </a:rPr>
                        <a:t>名の外部人材が区長に就任</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300" b="0" baseline="0" dirty="0">
                        <a:solidFill>
                          <a:srgbClr val="FF0000"/>
                        </a:solidFill>
                      </a:endParaRPr>
                    </a:p>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4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r>
                        <a:rPr kumimoji="1" lang="ja-JP" altLang="en-US" sz="1000" b="0" dirty="0">
                          <a:solidFill>
                            <a:schemeClr val="tx1"/>
                          </a:solidFill>
                        </a:rPr>
                        <a:t>　（但し、後に</a:t>
                      </a:r>
                      <a:r>
                        <a:rPr kumimoji="1" lang="en-US" altLang="ja-JP" sz="1000" b="0" dirty="0">
                          <a:solidFill>
                            <a:schemeClr val="tx1"/>
                          </a:solidFill>
                        </a:rPr>
                        <a:t>1</a:t>
                      </a:r>
                      <a:r>
                        <a:rPr kumimoji="1" lang="ja-JP" altLang="en-US" sz="1000" b="0" dirty="0">
                          <a:solidFill>
                            <a:schemeClr val="tx1"/>
                          </a:solidFill>
                        </a:rPr>
                        <a:t>名が分限免職となるほか、任期を待たず</a:t>
                      </a:r>
                      <a:r>
                        <a:rPr kumimoji="1" lang="en-US" altLang="ja-JP" sz="1000" b="0" dirty="0">
                          <a:solidFill>
                            <a:schemeClr val="tx1"/>
                          </a:solidFill>
                        </a:rPr>
                        <a:t>2</a:t>
                      </a:r>
                      <a:r>
                        <a:rPr kumimoji="1" lang="ja-JP" altLang="en-US" sz="1000" b="0" dirty="0">
                          <a:solidFill>
                            <a:schemeClr val="tx1"/>
                          </a:solidFill>
                        </a:rPr>
                        <a:t>名が退職、</a:t>
                      </a:r>
                      <a:r>
                        <a:rPr kumimoji="1" lang="en-US" altLang="ja-JP" sz="1000" b="0" dirty="0">
                          <a:solidFill>
                            <a:schemeClr val="tx1"/>
                          </a:solidFill>
                        </a:rPr>
                        <a:t>2</a:t>
                      </a:r>
                      <a:r>
                        <a:rPr kumimoji="1" lang="ja-JP" altLang="en-US" sz="1000" b="0" dirty="0">
                          <a:solidFill>
                            <a:schemeClr val="tx1"/>
                          </a:solidFill>
                        </a:rPr>
                        <a:t>名</a:t>
                      </a:r>
                      <a:endParaRPr kumimoji="1" lang="en-US" altLang="ja-JP" sz="1000" b="0" dirty="0">
                        <a:solidFill>
                          <a:schemeClr val="tx1"/>
                        </a:solidFill>
                      </a:endParaRPr>
                    </a:p>
                    <a:p>
                      <a:pPr>
                        <a:lnSpc>
                          <a:spcPts val="1500"/>
                        </a:lnSpc>
                      </a:pPr>
                      <a:r>
                        <a:rPr kumimoji="1" lang="ja-JP" altLang="en-US" sz="1000" b="0" dirty="0">
                          <a:solidFill>
                            <a:schemeClr val="tx1"/>
                          </a:solidFill>
                        </a:rPr>
                        <a:t>　　が異動）</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76266">
                <a:tc>
                  <a:txBody>
                    <a:bodyPr/>
                    <a:lstStyle/>
                    <a:p>
                      <a:pPr algn="ctr"/>
                      <a:r>
                        <a:rPr kumimoji="1" lang="ja-JP" altLang="en-US" b="0" dirty="0">
                          <a:solidFill>
                            <a:schemeClr val="tx1"/>
                          </a:solidFill>
                        </a:rPr>
                        <a:t>局長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300" dirty="0">
                          <a:solidFill>
                            <a:schemeClr val="tx1"/>
                          </a:solidFill>
                        </a:rPr>
                        <a:t>・</a:t>
                      </a:r>
                      <a:r>
                        <a:rPr lang="en-US" altLang="ja-JP" sz="1300" dirty="0">
                          <a:solidFill>
                            <a:schemeClr val="tx1"/>
                          </a:solidFill>
                        </a:rPr>
                        <a:t>2012</a:t>
                      </a:r>
                      <a:r>
                        <a:rPr lang="ja-JP" altLang="en-US" sz="1300" dirty="0">
                          <a:solidFill>
                            <a:schemeClr val="tx1"/>
                          </a:solidFill>
                        </a:rPr>
                        <a:t>年度～　</a:t>
                      </a:r>
                      <a:r>
                        <a:rPr lang="en-US" altLang="ja-JP" sz="1300" dirty="0">
                          <a:solidFill>
                            <a:schemeClr val="tx1"/>
                          </a:solidFill>
                        </a:rPr>
                        <a:t>26</a:t>
                      </a:r>
                      <a:r>
                        <a:rPr lang="ja-JP" altLang="en-US" sz="1300" dirty="0">
                          <a:solidFill>
                            <a:schemeClr val="tx1"/>
                          </a:solidFill>
                        </a:rPr>
                        <a:t>局中</a:t>
                      </a:r>
                      <a:r>
                        <a:rPr lang="en-US" altLang="ja-JP" sz="1300" dirty="0">
                          <a:solidFill>
                            <a:schemeClr val="tx1"/>
                          </a:solidFill>
                        </a:rPr>
                        <a:t>9</a:t>
                      </a:r>
                      <a:r>
                        <a:rPr lang="ja-JP" altLang="en-US" sz="1300" dirty="0">
                          <a:solidFill>
                            <a:schemeClr val="tx1"/>
                          </a:solidFill>
                        </a:rPr>
                        <a:t>局の局長の公募を実施</a:t>
                      </a:r>
                    </a:p>
                    <a:p>
                      <a:pPr>
                        <a:lnSpc>
                          <a:spcPts val="1500"/>
                        </a:lnSpc>
                        <a:buNone/>
                      </a:pPr>
                      <a:r>
                        <a:rPr lang="ja-JP" altLang="en-US" sz="1300" dirty="0">
                          <a:solidFill>
                            <a:schemeClr val="tx1"/>
                          </a:solidFill>
                        </a:rPr>
                        <a:t>・</a:t>
                      </a:r>
                      <a:r>
                        <a:rPr lang="en-US" altLang="ja-JP" sz="1300" dirty="0">
                          <a:solidFill>
                            <a:schemeClr val="tx1"/>
                          </a:solidFill>
                        </a:rPr>
                        <a:t>2013</a:t>
                      </a:r>
                      <a:r>
                        <a:rPr lang="ja-JP" altLang="en-US" sz="1300" dirty="0">
                          <a:solidFill>
                            <a:schemeClr val="tx1"/>
                          </a:solidFill>
                        </a:rPr>
                        <a:t>年度～　</a:t>
                      </a:r>
                      <a:r>
                        <a:rPr lang="en-US" altLang="ja-JP" sz="1300" dirty="0">
                          <a:solidFill>
                            <a:schemeClr val="tx1"/>
                          </a:solidFill>
                        </a:rPr>
                        <a:t>2</a:t>
                      </a:r>
                      <a:r>
                        <a:rPr lang="ja-JP" altLang="en-US" sz="1300" dirty="0">
                          <a:solidFill>
                            <a:schemeClr val="tx1"/>
                          </a:solidFill>
                        </a:rPr>
                        <a:t>名の外部人材が局長に就任</a:t>
                      </a:r>
                      <a:endParaRPr lang="en-US" altLang="ja-JP" sz="1300" dirty="0">
                        <a:solidFill>
                          <a:schemeClr val="tx1"/>
                        </a:solidFill>
                      </a:endParaRPr>
                    </a:p>
                    <a:p>
                      <a:pPr>
                        <a:lnSpc>
                          <a:spcPts val="1500"/>
                        </a:lnSpc>
                        <a:buNone/>
                      </a:pPr>
                      <a:r>
                        <a:rPr lang="ja-JP" altLang="en-US" sz="1300" dirty="0">
                          <a:solidFill>
                            <a:schemeClr val="tx1"/>
                          </a:solidFill>
                        </a:rPr>
                        <a:t>　　　　　　　　（行政委員会事務局長、経済戦略局長）</a:t>
                      </a:r>
                      <a:endParaRPr lang="en-US" altLang="ja-JP" sz="1300" dirty="0">
                        <a:solidFill>
                          <a:schemeClr val="tx1"/>
                        </a:solidFill>
                      </a:endParaRPr>
                    </a:p>
                    <a:p>
                      <a:pPr>
                        <a:lnSpc>
                          <a:spcPct val="100000"/>
                        </a:lnSpc>
                        <a:buNone/>
                      </a:pPr>
                      <a:r>
                        <a:rPr lang="ja-JP" altLang="en-US" sz="1300" dirty="0">
                          <a:solidFill>
                            <a:schemeClr val="tx1"/>
                          </a:solidFill>
                        </a:rPr>
                        <a:t>・</a:t>
                      </a:r>
                      <a:r>
                        <a:rPr lang="en-US" altLang="ja-JP" sz="1300" dirty="0">
                          <a:solidFill>
                            <a:schemeClr val="tx1"/>
                          </a:solidFill>
                        </a:rPr>
                        <a:t>2015</a:t>
                      </a:r>
                      <a:r>
                        <a:rPr lang="ja-JP" altLang="en-US" sz="1300" dirty="0">
                          <a:solidFill>
                            <a:schemeClr val="tx1"/>
                          </a:solidFill>
                        </a:rPr>
                        <a:t>年度～　</a:t>
                      </a:r>
                      <a:r>
                        <a:rPr lang="en-US" altLang="ja-JP" sz="1300" dirty="0">
                          <a:solidFill>
                            <a:schemeClr val="tx1"/>
                          </a:solidFill>
                        </a:rPr>
                        <a:t>22</a:t>
                      </a:r>
                      <a:r>
                        <a:rPr lang="ja-JP" altLang="en-US" sz="1300" dirty="0">
                          <a:solidFill>
                            <a:schemeClr val="tx1"/>
                          </a:solidFill>
                        </a:rPr>
                        <a:t>局の局長の公募を実施</a:t>
                      </a:r>
                      <a:endParaRPr lang="en-US" altLang="ja-JP" sz="1300" dirty="0">
                        <a:solidFill>
                          <a:schemeClr val="tx1"/>
                        </a:solidFill>
                      </a:endParaRPr>
                    </a:p>
                    <a:p>
                      <a:pPr>
                        <a:lnSpc>
                          <a:spcPct val="100000"/>
                        </a:lnSpc>
                        <a:buNone/>
                      </a:pPr>
                      <a:r>
                        <a:rPr lang="ja-JP" altLang="en-US" sz="1300" dirty="0">
                          <a:solidFill>
                            <a:schemeClr val="tx1"/>
                          </a:solidFill>
                        </a:rPr>
                        <a:t>　　　　　　　</a:t>
                      </a:r>
                      <a:r>
                        <a:rPr lang="ja-JP" altLang="en-US" sz="1300" baseline="0" dirty="0">
                          <a:solidFill>
                            <a:schemeClr val="tx1"/>
                          </a:solidFill>
                        </a:rPr>
                        <a:t> </a:t>
                      </a:r>
                      <a:r>
                        <a:rPr lang="en-US" altLang="ja-JP" sz="1300" dirty="0">
                          <a:solidFill>
                            <a:schemeClr val="tx1"/>
                          </a:solidFill>
                        </a:rPr>
                        <a:t>2</a:t>
                      </a:r>
                      <a:r>
                        <a:rPr lang="ja-JP" altLang="en-US" sz="1300" dirty="0">
                          <a:solidFill>
                            <a:schemeClr val="tx1"/>
                          </a:solidFill>
                        </a:rPr>
                        <a:t>名の外部人材が局長に就任</a:t>
                      </a:r>
                      <a:endParaRPr lang="en-US" altLang="ja-JP" sz="1300" dirty="0">
                        <a:solidFill>
                          <a:schemeClr val="tx1"/>
                        </a:solidFill>
                      </a:endParaRPr>
                    </a:p>
                    <a:p>
                      <a:pPr>
                        <a:lnSpc>
                          <a:spcPct val="100000"/>
                        </a:lnSpc>
                        <a:buNone/>
                      </a:pPr>
                      <a:r>
                        <a:rPr lang="ja-JP" altLang="en-US" sz="1300" dirty="0">
                          <a:solidFill>
                            <a:schemeClr val="tx1"/>
                          </a:solidFill>
                        </a:rPr>
                        <a:t>　　　　　　　</a:t>
                      </a:r>
                      <a:r>
                        <a:rPr lang="ja-JP" altLang="en-US" sz="1300" baseline="0" dirty="0">
                          <a:solidFill>
                            <a:schemeClr val="tx1"/>
                          </a:solidFill>
                        </a:rPr>
                        <a:t>   </a:t>
                      </a:r>
                      <a:r>
                        <a:rPr lang="ja-JP" altLang="en-US" sz="1300" dirty="0">
                          <a:solidFill>
                            <a:schemeClr val="tx1"/>
                          </a:solidFill>
                        </a:rPr>
                        <a:t>（都市整備局長、行政委員会事務局長）</a:t>
                      </a:r>
                      <a:endParaRPr lang="en-US" altLang="ja-JP" sz="1300" dirty="0">
                        <a:solidFill>
                          <a:schemeClr val="tx1"/>
                        </a:solidFill>
                      </a:endParaRPr>
                    </a:p>
                    <a:p>
                      <a:pPr algn="l">
                        <a:spcAft>
                          <a:spcPts val="0"/>
                        </a:spcAft>
                      </a:pPr>
                      <a:r>
                        <a:rPr lang="ja-JP" altLang="en-US" sz="1300" dirty="0">
                          <a:solidFill>
                            <a:schemeClr val="tx1"/>
                          </a:solidFill>
                        </a:rPr>
                        <a:t>・</a:t>
                      </a:r>
                      <a:r>
                        <a:rPr lang="en-US" altLang="ja-JP" sz="1300" dirty="0">
                          <a:latin typeface="+mn-ea"/>
                          <a:ea typeface="+mn-ea"/>
                        </a:rPr>
                        <a:t>2018</a:t>
                      </a:r>
                      <a:r>
                        <a:rPr lang="ja-JP" altLang="ja-JP" sz="1300" dirty="0">
                          <a:latin typeface="+mn-ea"/>
                          <a:ea typeface="+mn-ea"/>
                        </a:rPr>
                        <a:t>年度～　</a:t>
                      </a:r>
                      <a:r>
                        <a:rPr lang="en-US" altLang="ja-JP" sz="1300" dirty="0">
                          <a:latin typeface="+mn-ea"/>
                          <a:ea typeface="+mn-ea"/>
                        </a:rPr>
                        <a:t>13</a:t>
                      </a:r>
                      <a:r>
                        <a:rPr lang="ja-JP" altLang="ja-JP" sz="1300" dirty="0">
                          <a:latin typeface="+mn-ea"/>
                          <a:ea typeface="+mn-ea"/>
                        </a:rPr>
                        <a:t>局の局長の公募を実施</a:t>
                      </a:r>
                    </a:p>
                    <a:p>
                      <a:pPr algn="l">
                        <a:spcAft>
                          <a:spcPts val="0"/>
                        </a:spcAft>
                      </a:pPr>
                      <a:r>
                        <a:rPr lang="ja-JP" altLang="ja-JP" sz="1300" dirty="0">
                          <a:latin typeface="+mn-ea"/>
                          <a:ea typeface="+mn-ea"/>
                        </a:rPr>
                        <a:t>　　　　　　　</a:t>
                      </a:r>
                      <a:r>
                        <a:rPr lang="en-US" altLang="ja-JP" sz="1300" baseline="0" dirty="0">
                          <a:latin typeface="+mn-ea"/>
                          <a:ea typeface="+mn-ea"/>
                        </a:rPr>
                        <a:t> </a:t>
                      </a:r>
                      <a:r>
                        <a:rPr lang="en-US" altLang="ja-JP" sz="1300" dirty="0">
                          <a:latin typeface="+mn-ea"/>
                          <a:ea typeface="+mn-ea"/>
                        </a:rPr>
                        <a:t>1</a:t>
                      </a:r>
                      <a:r>
                        <a:rPr lang="ja-JP" altLang="ja-JP" sz="1300" dirty="0">
                          <a:latin typeface="+mn-ea"/>
                          <a:ea typeface="+mn-ea"/>
                        </a:rPr>
                        <a:t>名の外部人材が局長に就任</a:t>
                      </a:r>
                    </a:p>
                    <a:p>
                      <a:pPr algn="l">
                        <a:spcAft>
                          <a:spcPts val="0"/>
                        </a:spcAft>
                      </a:pPr>
                      <a:r>
                        <a:rPr lang="ja-JP" altLang="ja-JP" sz="1300" dirty="0">
                          <a:latin typeface="+mn-ea"/>
                          <a:ea typeface="+mn-ea"/>
                        </a:rPr>
                        <a:t>　　　　　　　</a:t>
                      </a:r>
                      <a:r>
                        <a:rPr lang="en-US" altLang="ja-JP" sz="1300" baseline="0" dirty="0">
                          <a:latin typeface="+mn-ea"/>
                          <a:ea typeface="+mn-ea"/>
                        </a:rPr>
                        <a:t>   </a:t>
                      </a:r>
                      <a:r>
                        <a:rPr lang="ja-JP" altLang="ja-JP" sz="1300" dirty="0">
                          <a:latin typeface="+mn-ea"/>
                          <a:ea typeface="+mn-ea"/>
                        </a:rPr>
                        <a:t>（経済戦略局長）</a:t>
                      </a:r>
                    </a:p>
                    <a:p>
                      <a:pPr>
                        <a:lnSpc>
                          <a:spcPct val="100000"/>
                        </a:lnSpc>
                        <a:buNone/>
                      </a:pPr>
                      <a:endParaRPr lang="en-US" altLang="ja-JP" sz="1300" dirty="0">
                        <a:solidFill>
                          <a:srgbClr val="FF0000"/>
                        </a:solidFill>
                      </a:endParaRPr>
                    </a:p>
                    <a:p>
                      <a:pPr>
                        <a:lnSpc>
                          <a:spcPct val="100000"/>
                        </a:lnSpc>
                        <a:buNone/>
                      </a:pPr>
                      <a:endParaRPr lang="en-US" altLang="ja-JP" sz="1300" dirty="0">
                        <a:solidFill>
                          <a:schemeClr val="tx1"/>
                        </a:solidFill>
                      </a:endParaRPr>
                    </a:p>
                    <a:p>
                      <a:pPr>
                        <a:lnSpc>
                          <a:spcPts val="1500"/>
                        </a:lnSpc>
                        <a:buNone/>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4" name="テキスト ボックス 53"/>
          <p:cNvSpPr txBox="1"/>
          <p:nvPr/>
        </p:nvSpPr>
        <p:spPr>
          <a:xfrm>
            <a:off x="986369" y="2530659"/>
            <a:ext cx="3672408" cy="739552"/>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（参考）他都市の状況</a:t>
            </a:r>
            <a:endPar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新潟市　</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区長の公募を実施</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名の外部人材を登用</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堺市　   </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区長の公募を実施</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外部人材を登用</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その他　横浜市・川崎市・千葉市で庁内公募実績あり</a:t>
            </a:r>
            <a:endPar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5" name="正方形/長方形 54"/>
          <p:cNvSpPr/>
          <p:nvPr/>
        </p:nvSpPr>
        <p:spPr>
          <a:xfrm>
            <a:off x="5434640" y="1248646"/>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＜応募者数＞</a:t>
            </a:r>
          </a:p>
        </p:txBody>
      </p:sp>
      <p:sp>
        <p:nvSpPr>
          <p:cNvPr id="56" name="正方形/長方形 55"/>
          <p:cNvSpPr/>
          <p:nvPr/>
        </p:nvSpPr>
        <p:spPr>
          <a:xfrm>
            <a:off x="7356010" y="1261718"/>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＜就任者数＞</a:t>
            </a:r>
          </a:p>
        </p:txBody>
      </p:sp>
      <p:sp>
        <p:nvSpPr>
          <p:cNvPr id="63" name="正方形/長方形 62"/>
          <p:cNvSpPr/>
          <p:nvPr/>
        </p:nvSpPr>
        <p:spPr>
          <a:xfrm>
            <a:off x="513654" y="937163"/>
            <a:ext cx="7166693"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幹部ポストは市役所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内部だけでなく、外部人材も対象として公募。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015343" y="5982037"/>
            <a:ext cx="3672408" cy="411257"/>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（参考）他都市の状況</a:t>
            </a:r>
            <a:endPar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政令指定都市では大阪市のみ</a:t>
            </a:r>
            <a:endPar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43" name="グラフ 42">
            <a:extLst>
              <a:ext uri="{FF2B5EF4-FFF2-40B4-BE49-F238E27FC236}">
                <a16:creationId xmlns:a16="http://schemas.microsoft.com/office/drawing/2014/main" id="{C22A189B-ECCB-4628-90CB-D6C32C178FDE}"/>
              </a:ext>
            </a:extLst>
          </p:cNvPr>
          <p:cNvGraphicFramePr>
            <a:graphicFrameLocks/>
          </p:cNvGraphicFramePr>
          <p:nvPr/>
        </p:nvGraphicFramePr>
        <p:xfrm>
          <a:off x="2760202" y="2323177"/>
          <a:ext cx="2124000" cy="1836000"/>
        </p:xfrm>
        <a:graphic>
          <a:graphicData uri="http://schemas.openxmlformats.org/drawingml/2006/chart">
            <c:chart xmlns:c="http://schemas.openxmlformats.org/drawingml/2006/chart" xmlns:r="http://schemas.openxmlformats.org/officeDocument/2006/relationships" r:id="rId2"/>
          </a:graphicData>
        </a:graphic>
      </p:graphicFrame>
      <p:sp>
        <p:nvSpPr>
          <p:cNvPr id="34" name="テキスト ボックス 33"/>
          <p:cNvSpPr txBox="1"/>
          <p:nvPr/>
        </p:nvSpPr>
        <p:spPr>
          <a:xfrm>
            <a:off x="191717" y="6593695"/>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（次頁に続く）</a:t>
            </a:r>
          </a:p>
        </p:txBody>
      </p:sp>
      <p:sp>
        <p:nvSpPr>
          <p:cNvPr id="44" name="正方形/長方形 43"/>
          <p:cNvSpPr/>
          <p:nvPr/>
        </p:nvSpPr>
        <p:spPr>
          <a:xfrm>
            <a:off x="5434640" y="4031977"/>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＜応募者数＞</a:t>
            </a:r>
          </a:p>
        </p:txBody>
      </p:sp>
      <p:sp>
        <p:nvSpPr>
          <p:cNvPr id="45" name="正方形/長方形 44"/>
          <p:cNvSpPr/>
          <p:nvPr/>
        </p:nvSpPr>
        <p:spPr>
          <a:xfrm>
            <a:off x="7356010" y="4045049"/>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＜就任者数＞</a:t>
            </a:r>
          </a:p>
        </p:txBody>
      </p:sp>
      <p:sp>
        <p:nvSpPr>
          <p:cNvPr id="50" name="正方形/長方形 49"/>
          <p:cNvSpPr/>
          <p:nvPr/>
        </p:nvSpPr>
        <p:spPr>
          <a:xfrm>
            <a:off x="268845" y="618971"/>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⑤外部人材の登用</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3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701</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4797079" y="1473262"/>
            <a:ext cx="4419983" cy="2328874"/>
          </a:xfrm>
          <a:prstGeom prst="rect">
            <a:avLst/>
          </a:prstGeom>
        </p:spPr>
      </p:pic>
      <p:pic>
        <p:nvPicPr>
          <p:cNvPr id="6" name="図 5"/>
          <p:cNvPicPr>
            <a:picLocks noChangeAspect="1"/>
          </p:cNvPicPr>
          <p:nvPr/>
        </p:nvPicPr>
        <p:blipFill>
          <a:blip r:embed="rId4"/>
          <a:stretch>
            <a:fillRect/>
          </a:stretch>
        </p:blipFill>
        <p:spPr>
          <a:xfrm>
            <a:off x="5369031" y="4111521"/>
            <a:ext cx="3883489" cy="2371550"/>
          </a:xfrm>
          <a:prstGeom prst="rect">
            <a:avLst/>
          </a:prstGeom>
        </p:spPr>
      </p:pic>
    </p:spTree>
    <p:extLst>
      <p:ext uri="{BB962C8B-B14F-4D97-AF65-F5344CB8AC3E}">
        <p14:creationId xmlns:p14="http://schemas.microsoft.com/office/powerpoint/2010/main" val="57887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5467316" y="1594666"/>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＜応募者数＞</a:t>
            </a:r>
          </a:p>
        </p:txBody>
      </p:sp>
      <p:sp>
        <p:nvSpPr>
          <p:cNvPr id="56" name="正方形/長方形 55"/>
          <p:cNvSpPr/>
          <p:nvPr/>
        </p:nvSpPr>
        <p:spPr>
          <a:xfrm>
            <a:off x="7375020" y="1598954"/>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＜就任者数＞</a:t>
            </a:r>
          </a:p>
        </p:txBody>
      </p:sp>
      <p:sp>
        <p:nvSpPr>
          <p:cNvPr id="38" name="テキスト ボックス 37"/>
          <p:cNvSpPr txBox="1"/>
          <p:nvPr/>
        </p:nvSpPr>
        <p:spPr>
          <a:xfrm>
            <a:off x="1051332" y="3424664"/>
            <a:ext cx="3672408" cy="442035"/>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（参考）他都市の状況</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横浜市・新潟市・堺市などで校長公募を実施</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51" name="表 50"/>
          <p:cNvGraphicFramePr>
            <a:graphicFrameLocks noGrp="1"/>
          </p:cNvGraphicFramePr>
          <p:nvPr/>
        </p:nvGraphicFramePr>
        <p:xfrm>
          <a:off x="251520" y="1966075"/>
          <a:ext cx="8568951" cy="2431281"/>
        </p:xfrm>
        <a:graphic>
          <a:graphicData uri="http://schemas.openxmlformats.org/drawingml/2006/table">
            <a:tbl>
              <a:tblPr firstRow="1" bandRow="1">
                <a:tableStyleId>{5C22544A-7EE6-4342-B048-85BDC9FD1C3A}</a:tableStyleId>
              </a:tblPr>
              <a:tblGrid>
                <a:gridCol w="664832">
                  <a:extLst>
                    <a:ext uri="{9D8B030D-6E8A-4147-A177-3AD203B41FA5}">
                      <a16:colId xmlns:a16="http://schemas.microsoft.com/office/drawing/2014/main" val="20000"/>
                    </a:ext>
                  </a:extLst>
                </a:gridCol>
                <a:gridCol w="4375728">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2431281">
                <a:tc>
                  <a:txBody>
                    <a:bodyPr/>
                    <a:lstStyle/>
                    <a:p>
                      <a:pPr algn="ctr"/>
                      <a:r>
                        <a:rPr kumimoji="1" lang="ja-JP" altLang="en-US" b="0" dirty="0">
                          <a:solidFill>
                            <a:schemeClr val="tx1"/>
                          </a:solidFill>
                        </a:rPr>
                        <a:t>校長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400" b="0" dirty="0">
                          <a:solidFill>
                            <a:schemeClr val="tx1"/>
                          </a:solidFill>
                          <a:latin typeface="+mn-ea"/>
                          <a:ea typeface="+mn-ea"/>
                        </a:rPr>
                        <a:t>・</a:t>
                      </a:r>
                      <a:r>
                        <a:rPr lang="en-US" altLang="ja-JP" sz="1400" b="0" dirty="0">
                          <a:solidFill>
                            <a:schemeClr val="tx1"/>
                          </a:solidFill>
                          <a:latin typeface="+mn-ea"/>
                          <a:ea typeface="+mn-ea"/>
                        </a:rPr>
                        <a:t>2012</a:t>
                      </a:r>
                      <a:r>
                        <a:rPr lang="ja-JP" altLang="en-US" sz="1400" b="0" dirty="0">
                          <a:solidFill>
                            <a:schemeClr val="tx1"/>
                          </a:solidFill>
                          <a:latin typeface="+mn-ea"/>
                          <a:ea typeface="+mn-ea"/>
                        </a:rPr>
                        <a:t>年度～　</a:t>
                      </a:r>
                      <a:r>
                        <a:rPr lang="en-US" altLang="ja-JP" sz="1400" b="0" dirty="0">
                          <a:solidFill>
                            <a:schemeClr val="tx1"/>
                          </a:solidFill>
                          <a:latin typeface="+mn-ea"/>
                          <a:ea typeface="+mn-ea"/>
                        </a:rPr>
                        <a:t>443</a:t>
                      </a:r>
                      <a:r>
                        <a:rPr lang="ja-JP" altLang="en-US" sz="1400" b="0" dirty="0">
                          <a:solidFill>
                            <a:schemeClr val="tx1"/>
                          </a:solidFill>
                          <a:latin typeface="+mn-ea"/>
                          <a:ea typeface="+mn-ea"/>
                        </a:rPr>
                        <a:t>校長中</a:t>
                      </a:r>
                      <a:r>
                        <a:rPr lang="en-US" altLang="ja-JP" sz="1400" b="0" dirty="0">
                          <a:solidFill>
                            <a:schemeClr val="tx1"/>
                          </a:solidFill>
                          <a:latin typeface="+mn-ea"/>
                          <a:ea typeface="+mn-ea"/>
                        </a:rPr>
                        <a:t>119</a:t>
                      </a:r>
                      <a:r>
                        <a:rPr lang="ja-JP" altLang="en-US" sz="1400" b="0" dirty="0">
                          <a:solidFill>
                            <a:schemeClr val="tx1"/>
                          </a:solidFill>
                          <a:latin typeface="+mn-ea"/>
                          <a:ea typeface="+mn-ea"/>
                        </a:rPr>
                        <a:t>校の校長の公募を実施</a:t>
                      </a:r>
                    </a:p>
                    <a:p>
                      <a:pPr>
                        <a:lnSpc>
                          <a:spcPts val="1500"/>
                        </a:lnSpc>
                        <a:buNone/>
                      </a:pPr>
                      <a:r>
                        <a:rPr lang="ja-JP" altLang="en-US" sz="1400" b="0" dirty="0">
                          <a:solidFill>
                            <a:schemeClr val="tx1"/>
                          </a:solidFill>
                          <a:latin typeface="+mn-ea"/>
                          <a:ea typeface="+mn-ea"/>
                        </a:rPr>
                        <a:t>・</a:t>
                      </a:r>
                      <a:r>
                        <a:rPr lang="en-US" altLang="ja-JP" sz="1400" b="0" dirty="0">
                          <a:solidFill>
                            <a:schemeClr val="tx1"/>
                          </a:solidFill>
                          <a:latin typeface="+mn-ea"/>
                          <a:ea typeface="+mn-ea"/>
                        </a:rPr>
                        <a:t>2013</a:t>
                      </a:r>
                      <a:r>
                        <a:rPr lang="ja-JP" altLang="en-US" sz="1400" b="0" dirty="0">
                          <a:solidFill>
                            <a:schemeClr val="tx1"/>
                          </a:solidFill>
                          <a:latin typeface="+mn-ea"/>
                          <a:ea typeface="+mn-ea"/>
                        </a:rPr>
                        <a:t>年度～　</a:t>
                      </a:r>
                      <a:r>
                        <a:rPr lang="en-US" altLang="ja-JP" sz="1400" b="0" dirty="0">
                          <a:solidFill>
                            <a:schemeClr val="tx1"/>
                          </a:solidFill>
                          <a:latin typeface="+mn-ea"/>
                          <a:ea typeface="+mn-ea"/>
                        </a:rPr>
                        <a:t>23</a:t>
                      </a:r>
                      <a:r>
                        <a:rPr lang="ja-JP" altLang="en-US" sz="1400" b="0" dirty="0">
                          <a:solidFill>
                            <a:schemeClr val="tx1"/>
                          </a:solidFill>
                          <a:latin typeface="+mn-ea"/>
                          <a:ea typeface="+mn-ea"/>
                        </a:rPr>
                        <a:t>名の外部人材が校長に就任</a:t>
                      </a:r>
                      <a:endParaRPr lang="en-US" altLang="ja-JP" sz="1400" b="0" dirty="0">
                        <a:solidFill>
                          <a:schemeClr val="tx1"/>
                        </a:solidFill>
                        <a:latin typeface="+mn-ea"/>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0" dirty="0">
                          <a:solidFill>
                            <a:schemeClr val="tx1"/>
                          </a:solidFill>
                          <a:latin typeface="+mn-ea"/>
                          <a:ea typeface="+mn-ea"/>
                        </a:rPr>
                        <a:t>・</a:t>
                      </a:r>
                      <a:r>
                        <a:rPr lang="en-US" altLang="ja-JP" sz="1400" b="0" dirty="0">
                          <a:solidFill>
                            <a:schemeClr val="tx1"/>
                          </a:solidFill>
                          <a:latin typeface="+mn-ea"/>
                          <a:ea typeface="+mn-ea"/>
                        </a:rPr>
                        <a:t>2014</a:t>
                      </a:r>
                      <a:r>
                        <a:rPr lang="ja-JP" altLang="en-US" sz="1400" b="0" dirty="0">
                          <a:solidFill>
                            <a:schemeClr val="tx1"/>
                          </a:solidFill>
                          <a:latin typeface="+mn-ea"/>
                          <a:ea typeface="+mn-ea"/>
                        </a:rPr>
                        <a:t>年度～　</a:t>
                      </a:r>
                      <a:r>
                        <a:rPr lang="en-US" altLang="ja-JP" sz="1400" b="0" dirty="0">
                          <a:solidFill>
                            <a:schemeClr val="tx1"/>
                          </a:solidFill>
                          <a:latin typeface="+mn-ea"/>
                          <a:ea typeface="+mn-ea"/>
                        </a:rPr>
                        <a:t>11</a:t>
                      </a:r>
                      <a:r>
                        <a:rPr lang="ja-JP" altLang="en-US" sz="1400" b="0" dirty="0">
                          <a:solidFill>
                            <a:schemeClr val="tx1"/>
                          </a:solidFill>
                          <a:latin typeface="+mn-ea"/>
                          <a:ea typeface="+mn-ea"/>
                        </a:rPr>
                        <a:t>名の外部人材が校長に就任</a:t>
                      </a:r>
                      <a:endParaRPr lang="en-US" altLang="ja-JP" sz="1400" b="0" dirty="0">
                        <a:solidFill>
                          <a:schemeClr val="tx1"/>
                        </a:solidFill>
                        <a:latin typeface="+mn-ea"/>
                        <a:ea typeface="+mn-ea"/>
                      </a:endParaRPr>
                    </a:p>
                    <a:p>
                      <a:pPr algn="l">
                        <a:lnSpc>
                          <a:spcPts val="1500"/>
                        </a:lnSpc>
                        <a:spcAft>
                          <a:spcPts val="0"/>
                        </a:spcAft>
                      </a:pPr>
                      <a:r>
                        <a:rPr lang="ja-JP" altLang="en-US" sz="1400" b="0" dirty="0">
                          <a:solidFill>
                            <a:schemeClr val="tx1"/>
                          </a:solidFill>
                          <a:latin typeface="+mn-ea"/>
                          <a:ea typeface="+mn-ea"/>
                        </a:rPr>
                        <a:t>・</a:t>
                      </a:r>
                      <a:r>
                        <a:rPr lang="en-US" altLang="ja-JP" sz="1400" b="0" dirty="0">
                          <a:solidFill>
                            <a:schemeClr val="tx1"/>
                          </a:solidFill>
                          <a:latin typeface="+mn-ea"/>
                          <a:ea typeface="+mn-ea"/>
                        </a:rPr>
                        <a:t>2019</a:t>
                      </a:r>
                      <a:r>
                        <a:rPr lang="ja-JP" altLang="ja-JP" sz="1400" b="0" dirty="0">
                          <a:solidFill>
                            <a:schemeClr val="tx1"/>
                          </a:solidFill>
                          <a:latin typeface="+mn-ea"/>
                          <a:ea typeface="+mn-ea"/>
                        </a:rPr>
                        <a:t>年度～　</a:t>
                      </a:r>
                      <a:r>
                        <a:rPr lang="en-US" altLang="ja-JP" sz="1400" b="0" dirty="0">
                          <a:solidFill>
                            <a:schemeClr val="tx1"/>
                          </a:solidFill>
                          <a:latin typeface="+mn-ea"/>
                          <a:ea typeface="+mn-ea"/>
                        </a:rPr>
                        <a:t>5</a:t>
                      </a:r>
                      <a:r>
                        <a:rPr lang="ja-JP" altLang="ja-JP" sz="1400" b="0" dirty="0">
                          <a:solidFill>
                            <a:schemeClr val="tx1"/>
                          </a:solidFill>
                          <a:latin typeface="+mn-ea"/>
                          <a:ea typeface="+mn-ea"/>
                        </a:rPr>
                        <a:t>名の外部人材が校長に就任</a:t>
                      </a:r>
                    </a:p>
                    <a:p>
                      <a:pPr algn="l">
                        <a:lnSpc>
                          <a:spcPts val="1500"/>
                        </a:lnSpc>
                        <a:spcAft>
                          <a:spcPts val="0"/>
                        </a:spcAft>
                      </a:pPr>
                      <a:r>
                        <a:rPr lang="ja-JP" altLang="ja-JP" sz="1400" b="0" dirty="0">
                          <a:solidFill>
                            <a:schemeClr val="tx1"/>
                          </a:solidFill>
                          <a:latin typeface="+mn-ea"/>
                          <a:ea typeface="+mn-ea"/>
                        </a:rPr>
                        <a:t>　　　　　　　　　　　　　　　　　　　</a:t>
                      </a:r>
                      <a:r>
                        <a:rPr lang="ja-JP" altLang="ja-JP" sz="1300" b="0" dirty="0">
                          <a:solidFill>
                            <a:schemeClr val="tx1"/>
                          </a:solidFill>
                          <a:latin typeface="+mn-ea"/>
                          <a:ea typeface="+mn-ea"/>
                        </a:rPr>
                        <a:t>　　　　（予定含む）</a:t>
                      </a: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400" u="none"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　　　　　　　　　　　　　　　　　　　　　　　</a:t>
                      </a: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r>
                        <a:rPr lang="ja-JP" altLang="en-US" sz="1000" dirty="0">
                          <a:solidFill>
                            <a:schemeClr val="tx1"/>
                          </a:solidFill>
                        </a:rPr>
                        <a:t>　　</a:t>
                      </a:r>
                      <a:endParaRPr lang="en-US" altLang="ja-JP" sz="1000" dirty="0">
                        <a:solidFill>
                          <a:schemeClr val="tx1"/>
                        </a:solidFill>
                      </a:endParaRPr>
                    </a:p>
                    <a:p>
                      <a:pPr>
                        <a:lnSpc>
                          <a:spcPts val="1500"/>
                        </a:lnSpc>
                        <a:buNone/>
                      </a:pPr>
                      <a:r>
                        <a:rPr lang="ja-JP" altLang="en-US" sz="1000" dirty="0">
                          <a:solidFill>
                            <a:schemeClr val="tx1"/>
                          </a:solidFill>
                        </a:rPr>
                        <a:t>　（但し、後に </a:t>
                      </a:r>
                      <a:r>
                        <a:rPr lang="en-US" altLang="ja-JP" sz="1000" dirty="0">
                          <a:solidFill>
                            <a:schemeClr val="tx1"/>
                          </a:solidFill>
                        </a:rPr>
                        <a:t>1</a:t>
                      </a:r>
                      <a:r>
                        <a:rPr lang="ja-JP" altLang="en-US" sz="1000" dirty="0">
                          <a:solidFill>
                            <a:schemeClr val="tx1"/>
                          </a:solidFill>
                        </a:rPr>
                        <a:t>名が懲戒免職となるほか、任期を待たず</a:t>
                      </a:r>
                      <a:r>
                        <a:rPr lang="en-US" altLang="ja-JP" sz="1200" u="none" dirty="0">
                          <a:solidFill>
                            <a:schemeClr val="tx1"/>
                          </a:solidFill>
                        </a:rPr>
                        <a:t>6</a:t>
                      </a:r>
                      <a:r>
                        <a:rPr lang="ja-JP" altLang="en-US" sz="1000" dirty="0">
                          <a:solidFill>
                            <a:schemeClr val="tx1"/>
                          </a:solidFill>
                        </a:rPr>
                        <a:t>名が退職。）</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0" name="テキスト ボックス 39"/>
          <p:cNvSpPr txBox="1"/>
          <p:nvPr/>
        </p:nvSpPr>
        <p:spPr>
          <a:xfrm>
            <a:off x="270138" y="1589357"/>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（前頁からの続き）</a:t>
            </a:r>
          </a:p>
        </p:txBody>
      </p:sp>
      <p:sp>
        <p:nvSpPr>
          <p:cNvPr id="29" name="正方形/長方形 28"/>
          <p:cNvSpPr/>
          <p:nvPr/>
        </p:nvSpPr>
        <p:spPr>
          <a:xfrm>
            <a:off x="268845" y="618971"/>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⑤外部人材の登用</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2" name="直線コネクタ 41">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3" name="テキスト ボックス 4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702</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5216273" y="1996563"/>
            <a:ext cx="3676207" cy="2280102"/>
          </a:xfrm>
          <a:prstGeom prst="rect">
            <a:avLst/>
          </a:prstGeom>
        </p:spPr>
      </p:pic>
    </p:spTree>
    <p:extLst>
      <p:ext uri="{BB962C8B-B14F-4D97-AF65-F5344CB8AC3E}">
        <p14:creationId xmlns:p14="http://schemas.microsoft.com/office/powerpoint/2010/main" val="281492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39018" y="1161070"/>
            <a:ext cx="391079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○課長級以上に占める女性職員の割合</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全職種における割合（交通局、水道局、学校園職員、他都市等への派遣職員を除く）</a:t>
            </a:r>
          </a:p>
        </p:txBody>
      </p:sp>
      <p:cxnSp>
        <p:nvCxnSpPr>
          <p:cNvPr id="7" name="直線コネクタ 6">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57591" y="3924301"/>
            <a:ext cx="21172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（参考）他都市との比較</a:t>
            </a:r>
          </a:p>
        </p:txBody>
      </p:sp>
      <p:sp>
        <p:nvSpPr>
          <p:cNvPr id="16" name="テキスト ボックス 15"/>
          <p:cNvSpPr txBox="1"/>
          <p:nvPr/>
        </p:nvSpPr>
        <p:spPr>
          <a:xfrm>
            <a:off x="543807" y="1170988"/>
            <a:ext cx="4570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○係長級以上に占める女性職員の割合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全職種における割合（交通局、水道局、学校園職員、他都市等への派遣職員を除く）</a:t>
            </a:r>
          </a:p>
        </p:txBody>
      </p:sp>
      <p:sp>
        <p:nvSpPr>
          <p:cNvPr id="18" name="正方形/長方形 17"/>
          <p:cNvSpPr/>
          <p:nvPr/>
        </p:nvSpPr>
        <p:spPr>
          <a:xfrm>
            <a:off x="1129745" y="6516764"/>
            <a:ext cx="5922923"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出典：各都市HP、及び</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a:t>
            </a:r>
            <a:r>
              <a:rPr kumimoji="1" lang="ja-JP"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大都市人事担当課長会議（春季）</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資料を基に作成</a:t>
            </a:r>
          </a:p>
        </p:txBody>
      </p:sp>
      <p:sp>
        <p:nvSpPr>
          <p:cNvPr id="14" name="正方形/長方形 13"/>
          <p:cNvSpPr/>
          <p:nvPr/>
        </p:nvSpPr>
        <p:spPr>
          <a:xfrm>
            <a:off x="4796609" y="2609425"/>
            <a:ext cx="42862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6.6</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正方形/長方形 25"/>
          <p:cNvSpPr/>
          <p:nvPr/>
        </p:nvSpPr>
        <p:spPr>
          <a:xfrm>
            <a:off x="3934484" y="1666570"/>
            <a:ext cx="42862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27.2</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4" name="正方形/長方形 33"/>
          <p:cNvSpPr/>
          <p:nvPr/>
        </p:nvSpPr>
        <p:spPr>
          <a:xfrm>
            <a:off x="7954427" y="1590950"/>
            <a:ext cx="42862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18.9</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5" name="正方形/長方形 34"/>
          <p:cNvSpPr/>
          <p:nvPr/>
        </p:nvSpPr>
        <p:spPr>
          <a:xfrm>
            <a:off x="710464" y="2097060"/>
            <a:ext cx="42862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19.1</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2" name="表 1"/>
          <p:cNvGraphicFramePr>
            <a:graphicFrameLocks noGrp="1"/>
          </p:cNvGraphicFramePr>
          <p:nvPr/>
        </p:nvGraphicFramePr>
        <p:xfrm>
          <a:off x="1119786" y="4206771"/>
          <a:ext cx="7277966" cy="2252765"/>
        </p:xfrm>
        <a:graphic>
          <a:graphicData uri="http://schemas.openxmlformats.org/drawingml/2006/table">
            <a:tbl>
              <a:tblPr>
                <a:tableStyleId>{5C22544A-7EE6-4342-B048-85BDC9FD1C3A}</a:tableStyleId>
              </a:tblPr>
              <a:tblGrid>
                <a:gridCol w="671987">
                  <a:extLst>
                    <a:ext uri="{9D8B030D-6E8A-4147-A177-3AD203B41FA5}">
                      <a16:colId xmlns:a16="http://schemas.microsoft.com/office/drawing/2014/main" val="3613510486"/>
                    </a:ext>
                  </a:extLst>
                </a:gridCol>
                <a:gridCol w="2072911">
                  <a:extLst>
                    <a:ext uri="{9D8B030D-6E8A-4147-A177-3AD203B41FA5}">
                      <a16:colId xmlns:a16="http://schemas.microsoft.com/office/drawing/2014/main" val="1812743372"/>
                    </a:ext>
                  </a:extLst>
                </a:gridCol>
                <a:gridCol w="1287027">
                  <a:extLst>
                    <a:ext uri="{9D8B030D-6E8A-4147-A177-3AD203B41FA5}">
                      <a16:colId xmlns:a16="http://schemas.microsoft.com/office/drawing/2014/main" val="3108518461"/>
                    </a:ext>
                  </a:extLst>
                </a:gridCol>
                <a:gridCol w="1013676">
                  <a:extLst>
                    <a:ext uri="{9D8B030D-6E8A-4147-A177-3AD203B41FA5}">
                      <a16:colId xmlns:a16="http://schemas.microsoft.com/office/drawing/2014/main" val="4160951533"/>
                    </a:ext>
                  </a:extLst>
                </a:gridCol>
                <a:gridCol w="1207300">
                  <a:extLst>
                    <a:ext uri="{9D8B030D-6E8A-4147-A177-3AD203B41FA5}">
                      <a16:colId xmlns:a16="http://schemas.microsoft.com/office/drawing/2014/main" val="1383584779"/>
                    </a:ext>
                  </a:extLst>
                </a:gridCol>
                <a:gridCol w="1025065">
                  <a:extLst>
                    <a:ext uri="{9D8B030D-6E8A-4147-A177-3AD203B41FA5}">
                      <a16:colId xmlns:a16="http://schemas.microsoft.com/office/drawing/2014/main" val="3023134151"/>
                    </a:ext>
                  </a:extLst>
                </a:gridCol>
              </a:tblGrid>
              <a:tr h="255886">
                <a:tc>
                  <a:txBody>
                    <a:bodyPr/>
                    <a:lstStyle/>
                    <a:p>
                      <a:pPr algn="ctr" fontAlgn="ctr"/>
                      <a:r>
                        <a:rPr lang="ja-JP" altLang="en-US" sz="1100" u="none" strike="noStrike">
                          <a:effectLst/>
                        </a:rPr>
                        <a:t>　</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ja-JP" altLang="en-US" sz="1100" u="none" strike="noStrike">
                          <a:effectLst/>
                        </a:rPr>
                        <a:t>目標項目</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ja-JP" altLang="en-US" sz="1100" u="none" strike="noStrike">
                          <a:effectLst/>
                        </a:rPr>
                        <a:t>数値目標</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ja-JP" altLang="en-US" sz="1100" u="none" strike="noStrike">
                          <a:effectLst/>
                        </a:rPr>
                        <a:t>目標時期</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ja-JP" altLang="en-US" sz="1100" u="none" strike="noStrike" dirty="0">
                          <a:effectLst/>
                        </a:rPr>
                        <a:t>最新値</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ja-JP" altLang="en-US" sz="1100" u="none" strike="noStrike">
                          <a:effectLst/>
                        </a:rPr>
                        <a:t>時点</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4038371970"/>
                  </a:ext>
                </a:extLst>
              </a:tr>
              <a:tr h="329960">
                <a:tc>
                  <a:txBody>
                    <a:bodyPr/>
                    <a:lstStyle/>
                    <a:p>
                      <a:pPr algn="ctr" fontAlgn="ctr"/>
                      <a:r>
                        <a:rPr lang="ja-JP" altLang="en-US" sz="1100" u="none" strike="noStrike">
                          <a:effectLst/>
                        </a:rPr>
                        <a:t>横浜市</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l" fontAlgn="ctr"/>
                      <a:r>
                        <a:rPr lang="ja-JP" altLang="en-US" sz="1100" u="none" strike="noStrike">
                          <a:effectLst/>
                        </a:rPr>
                        <a:t>管理職に占める女性の割合</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30%</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2026</a:t>
                      </a:r>
                      <a:r>
                        <a:rPr lang="ja-JP" altLang="en-US" sz="1100" u="none" strike="noStrike" dirty="0">
                          <a:effectLst/>
                        </a:rPr>
                        <a:t>年</a:t>
                      </a:r>
                      <a:r>
                        <a:rPr lang="en-US" altLang="ja-JP" sz="1100" u="none" strike="noStrike" dirty="0">
                          <a:effectLst/>
                        </a:rPr>
                        <a:t>4</a:t>
                      </a:r>
                      <a:r>
                        <a:rPr lang="ja-JP" altLang="en-US" sz="1100" u="none" strike="noStrike" dirty="0">
                          <a:effectLst/>
                        </a:rPr>
                        <a:t>月</a:t>
                      </a:r>
                      <a:r>
                        <a:rPr lang="en-US" altLang="ja-JP" sz="1100" u="none" strike="noStrike" dirty="0">
                          <a:effectLst/>
                        </a:rPr>
                        <a:t>1</a:t>
                      </a:r>
                      <a:r>
                        <a:rPr lang="ja-JP" altLang="en-US" sz="1100" u="none" strike="noStrike" dirty="0">
                          <a:effectLst/>
                        </a:rPr>
                        <a:t>日</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18.9%</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2022</a:t>
                      </a:r>
                      <a:r>
                        <a:rPr lang="ja-JP" altLang="en-US" sz="1100" u="none" strike="noStrike" dirty="0">
                          <a:effectLst/>
                        </a:rPr>
                        <a:t>年４月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1879319403"/>
                  </a:ext>
                </a:extLst>
              </a:tr>
              <a:tr h="329960">
                <a:tc>
                  <a:txBody>
                    <a:bodyPr/>
                    <a:lstStyle/>
                    <a:p>
                      <a:pPr algn="ctr" fontAlgn="ctr"/>
                      <a:r>
                        <a:rPr lang="ja-JP" altLang="en-US" sz="1100" u="none" strike="noStrike">
                          <a:effectLst/>
                        </a:rPr>
                        <a:t>名古屋市</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l" fontAlgn="ctr"/>
                      <a:r>
                        <a:rPr lang="ja-JP" altLang="en-US" sz="1100" u="none" strike="noStrike">
                          <a:effectLst/>
                        </a:rPr>
                        <a:t>管理職に占める女性の割合</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15%</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2025</a:t>
                      </a:r>
                      <a:r>
                        <a:rPr lang="ja-JP" altLang="en-US" sz="1100" u="none" strike="noStrike" dirty="0">
                          <a:effectLst/>
                        </a:rPr>
                        <a:t>年</a:t>
                      </a:r>
                      <a:r>
                        <a:rPr lang="en-US" altLang="ja-JP" sz="1100" u="none" strike="noStrike" dirty="0">
                          <a:effectLst/>
                        </a:rPr>
                        <a:t>3</a:t>
                      </a:r>
                      <a:r>
                        <a:rPr lang="ja-JP" altLang="en-US" sz="1100" u="none" strike="noStrike" dirty="0">
                          <a:effectLst/>
                        </a:rPr>
                        <a:t>月</a:t>
                      </a:r>
                      <a:r>
                        <a:rPr lang="en-US" altLang="ja-JP" sz="1100" u="none" strike="noStrike" dirty="0">
                          <a:effectLst/>
                        </a:rPr>
                        <a:t>31</a:t>
                      </a:r>
                      <a:r>
                        <a:rPr lang="ja-JP" altLang="en-US" sz="1100" u="none" strike="noStrike" dirty="0">
                          <a:effectLst/>
                        </a:rPr>
                        <a:t>日</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13.1%</a:t>
                      </a:r>
                      <a:endParaRPr lang="en-US" altLang="ja-JP"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2022</a:t>
                      </a:r>
                      <a:r>
                        <a:rPr lang="ja-JP" altLang="en-US" sz="1100" u="none" strike="noStrike" dirty="0">
                          <a:effectLst/>
                        </a:rPr>
                        <a:t>年４月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4276761494"/>
                  </a:ext>
                </a:extLst>
              </a:tr>
              <a:tr h="654057">
                <a:tc>
                  <a:txBody>
                    <a:bodyPr/>
                    <a:lstStyle/>
                    <a:p>
                      <a:pPr algn="ctr" fontAlgn="ctr"/>
                      <a:r>
                        <a:rPr lang="ja-JP" altLang="en-US" sz="1100" u="none" strike="noStrike">
                          <a:effectLst/>
                        </a:rPr>
                        <a:t>大阪市</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l" fontAlgn="ctr"/>
                      <a:r>
                        <a:rPr lang="ja-JP" altLang="en-US" sz="1100" u="none" strike="noStrike">
                          <a:effectLst/>
                        </a:rPr>
                        <a:t>管理職に占める女性職員の割合</a:t>
                      </a:r>
                      <a:br>
                        <a:rPr lang="ja-JP" altLang="en-US" sz="1100" u="none" strike="noStrike">
                          <a:effectLst/>
                        </a:rPr>
                      </a:br>
                      <a:r>
                        <a:rPr lang="en-US" altLang="ja-JP" sz="1100" u="none" strike="noStrike">
                          <a:effectLst/>
                        </a:rPr>
                        <a:t>※</a:t>
                      </a:r>
                      <a:r>
                        <a:rPr lang="ja-JP" altLang="en-US" sz="1100" u="none" strike="noStrike">
                          <a:effectLst/>
                        </a:rPr>
                        <a:t>事務系職員</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zh-TW" altLang="en-US" sz="1100" u="none" strike="noStrike">
                          <a:effectLst/>
                        </a:rPr>
                        <a:t>課長級以上　</a:t>
                      </a:r>
                      <a:r>
                        <a:rPr lang="en-US" altLang="zh-TW" sz="1100" u="none" strike="noStrike">
                          <a:effectLst/>
                        </a:rPr>
                        <a:t>20%</a:t>
                      </a:r>
                      <a:br>
                        <a:rPr lang="en-US" altLang="zh-TW" sz="1100" u="none" strike="noStrike">
                          <a:effectLst/>
                        </a:rPr>
                      </a:br>
                      <a:r>
                        <a:rPr lang="zh-TW" altLang="en-US" sz="1100" u="none" strike="noStrike">
                          <a:effectLst/>
                        </a:rPr>
                        <a:t>係長級以上　</a:t>
                      </a:r>
                      <a:r>
                        <a:rPr lang="en-US" altLang="zh-TW" sz="1100" u="none" strike="noStrike">
                          <a:effectLst/>
                        </a:rPr>
                        <a:t>30%</a:t>
                      </a:r>
                      <a:endParaRPr lang="en-US" altLang="zh-TW"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2026</a:t>
                      </a:r>
                      <a:r>
                        <a:rPr lang="ja-JP" altLang="en-US" sz="1100" u="none" strike="noStrike" dirty="0">
                          <a:effectLst/>
                        </a:rPr>
                        <a:t>年</a:t>
                      </a:r>
                      <a:r>
                        <a:rPr lang="en-US" altLang="ja-JP" sz="1100" u="none" strike="noStrike" dirty="0">
                          <a:effectLst/>
                        </a:rPr>
                        <a:t>3</a:t>
                      </a:r>
                      <a:r>
                        <a:rPr lang="ja-JP" altLang="en-US" sz="1100" u="none" strike="noStrike" dirty="0">
                          <a:effectLst/>
                        </a:rPr>
                        <a:t>月</a:t>
                      </a:r>
                      <a:r>
                        <a:rPr lang="en-US" altLang="ja-JP" sz="1100" u="none" strike="noStrike" dirty="0">
                          <a:effectLst/>
                        </a:rPr>
                        <a:t>31</a:t>
                      </a:r>
                      <a:r>
                        <a:rPr lang="ja-JP" altLang="en-US" sz="1100" u="none" strike="noStrike" dirty="0">
                          <a:effectLst/>
                        </a:rPr>
                        <a:t>日</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zh-TW" altLang="en-US" sz="1100" u="none" strike="noStrike" dirty="0">
                          <a:effectLst/>
                        </a:rPr>
                        <a:t>課長級以上　</a:t>
                      </a:r>
                      <a:r>
                        <a:rPr lang="en-US" altLang="zh-TW" sz="1100" u="none" strike="noStrike" dirty="0">
                          <a:effectLst/>
                        </a:rPr>
                        <a:t>20.7%</a:t>
                      </a:r>
                      <a:br>
                        <a:rPr lang="en-US" altLang="zh-TW" sz="1100" u="none" strike="noStrike" dirty="0">
                          <a:effectLst/>
                        </a:rPr>
                      </a:br>
                      <a:r>
                        <a:rPr lang="zh-TW" altLang="en-US" sz="1100" u="none" strike="noStrike" dirty="0">
                          <a:effectLst/>
                        </a:rPr>
                        <a:t>係長級以上　</a:t>
                      </a:r>
                      <a:r>
                        <a:rPr lang="en-US" altLang="zh-TW" sz="1100" u="none" strike="noStrike" dirty="0">
                          <a:effectLst/>
                        </a:rPr>
                        <a:t>29.0%</a:t>
                      </a:r>
                      <a:endParaRPr lang="en-US" altLang="zh-TW"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2022</a:t>
                      </a:r>
                      <a:r>
                        <a:rPr lang="ja-JP" altLang="en-US" sz="1100" u="none" strike="noStrike" dirty="0">
                          <a:effectLst/>
                        </a:rPr>
                        <a:t>年</a:t>
                      </a:r>
                      <a:r>
                        <a:rPr lang="en-US" altLang="ja-JP" sz="1100" u="none" strike="noStrike" dirty="0">
                          <a:effectLst/>
                        </a:rPr>
                        <a:t>10</a:t>
                      </a:r>
                      <a:r>
                        <a:rPr lang="ja-JP" altLang="en-US" sz="1100" u="none" strike="noStrike" dirty="0">
                          <a:effectLst/>
                        </a:rPr>
                        <a:t>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3976088405"/>
                  </a:ext>
                </a:extLst>
              </a:tr>
              <a:tr h="330011">
                <a:tc>
                  <a:txBody>
                    <a:bodyPr/>
                    <a:lstStyle/>
                    <a:p>
                      <a:pPr algn="ctr" fontAlgn="ctr"/>
                      <a:r>
                        <a:rPr lang="ja-JP" altLang="en-US" sz="1100" u="none" strike="noStrike">
                          <a:effectLst/>
                        </a:rPr>
                        <a:t>京都市</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l" fontAlgn="ctr"/>
                      <a:r>
                        <a:rPr lang="ja-JP" altLang="en-US" sz="1100" u="none" strike="noStrike">
                          <a:effectLst/>
                        </a:rPr>
                        <a:t>管理職員（課長～局長級職員）に占める女性職員の割合</a:t>
                      </a:r>
                      <a:endParaRPr lang="ja-JP" altLang="en-US"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25%</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2025</a:t>
                      </a:r>
                      <a:r>
                        <a:rPr lang="ja-JP" altLang="en-US" sz="1100" u="none" strike="noStrike" dirty="0">
                          <a:effectLst/>
                        </a:rPr>
                        <a:t>年</a:t>
                      </a:r>
                      <a:r>
                        <a:rPr lang="en-US" altLang="ja-JP" sz="1100" u="none" strike="noStrike" dirty="0">
                          <a:effectLst/>
                        </a:rPr>
                        <a:t>4</a:t>
                      </a:r>
                      <a:r>
                        <a:rPr lang="ja-JP" altLang="en-US" sz="1100" u="none" strike="noStrike" dirty="0">
                          <a:effectLst/>
                        </a:rPr>
                        <a:t>月</a:t>
                      </a:r>
                      <a:r>
                        <a:rPr lang="en-US" altLang="ja-JP" sz="1100" u="none" strike="noStrike" dirty="0">
                          <a:effectLst/>
                        </a:rPr>
                        <a:t>1</a:t>
                      </a:r>
                      <a:r>
                        <a:rPr lang="ja-JP" altLang="en-US" sz="1100" u="none" strike="noStrike" dirty="0">
                          <a:effectLst/>
                        </a:rPr>
                        <a:t>日</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14.5%</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2022</a:t>
                      </a:r>
                      <a:r>
                        <a:rPr lang="ja-JP" altLang="en-US" sz="1100" u="none" strike="noStrike" dirty="0">
                          <a:effectLst/>
                        </a:rPr>
                        <a:t>年４月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1526212208"/>
                  </a:ext>
                </a:extLst>
              </a:tr>
              <a:tr h="330011">
                <a:tc>
                  <a:txBody>
                    <a:bodyPr/>
                    <a:lstStyle/>
                    <a:p>
                      <a:pPr algn="ctr" fontAlgn="ctr"/>
                      <a:r>
                        <a:rPr lang="ja-JP" altLang="en-US" sz="1100" u="none" strike="noStrike" dirty="0">
                          <a:effectLst/>
                        </a:rPr>
                        <a:t>神戸市</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l" fontAlgn="ctr"/>
                      <a:r>
                        <a:rPr lang="ja-JP" altLang="en-US" sz="1100" u="none" strike="noStrike" dirty="0">
                          <a:effectLst/>
                        </a:rPr>
                        <a:t>管理的地位等にある職員に占める女性職員の割合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25%</a:t>
                      </a:r>
                      <a:endParaRPr lang="en-US" altLang="ja-JP"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2026</a:t>
                      </a:r>
                      <a:r>
                        <a:rPr lang="ja-JP" altLang="en-US" sz="1100" u="none" strike="noStrike" dirty="0">
                          <a:effectLst/>
                        </a:rPr>
                        <a:t>年</a:t>
                      </a:r>
                      <a:r>
                        <a:rPr lang="en-US" altLang="ja-JP" sz="1100" u="none" strike="noStrike" dirty="0">
                          <a:effectLst/>
                        </a:rPr>
                        <a:t>3</a:t>
                      </a:r>
                      <a:r>
                        <a:rPr lang="ja-JP" altLang="en-US" sz="1100" u="none" strike="noStrike" dirty="0">
                          <a:effectLst/>
                        </a:rPr>
                        <a:t>月</a:t>
                      </a:r>
                      <a:r>
                        <a:rPr lang="en-US" altLang="ja-JP" sz="1100" u="none" strike="noStrike" dirty="0">
                          <a:effectLst/>
                        </a:rPr>
                        <a:t>31</a:t>
                      </a:r>
                      <a:r>
                        <a:rPr lang="ja-JP" altLang="en-US" sz="1100" u="none" strike="noStrike" dirty="0">
                          <a:effectLst/>
                        </a:rPr>
                        <a:t>日</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a:effectLst/>
                        </a:rPr>
                        <a:t>17.6%</a:t>
                      </a:r>
                      <a:endParaRPr lang="en-US" altLang="ja-JP" sz="1100" b="0" i="0" u="none" strike="noStrike">
                        <a:effectLst/>
                        <a:latin typeface="ＭＳ 明朝" panose="02020609040205080304" pitchFamily="17" charset="-128"/>
                        <a:ea typeface="ＭＳ 明朝" panose="02020609040205080304" pitchFamily="17" charset="-128"/>
                      </a:endParaRPr>
                    </a:p>
                  </a:txBody>
                  <a:tcPr marL="6171" marR="6171" marT="6171" marB="0" anchor="ctr"/>
                </a:tc>
                <a:tc>
                  <a:txBody>
                    <a:bodyPr/>
                    <a:lstStyle/>
                    <a:p>
                      <a:pPr algn="ctr" fontAlgn="ctr"/>
                      <a:r>
                        <a:rPr lang="en-US" altLang="ja-JP" sz="1100" u="none" strike="noStrike" dirty="0">
                          <a:effectLst/>
                        </a:rPr>
                        <a:t>2022</a:t>
                      </a:r>
                      <a:r>
                        <a:rPr lang="ja-JP" altLang="en-US" sz="1100" u="none" strike="noStrike" dirty="0">
                          <a:effectLst/>
                        </a:rPr>
                        <a:t>年４月</a:t>
                      </a:r>
                      <a:endParaRPr lang="ja-JP" altLang="en-US" sz="1100" b="0" i="0" u="none" strike="noStrike" dirty="0">
                        <a:effectLst/>
                        <a:latin typeface="ＭＳ 明朝" panose="02020609040205080304" pitchFamily="17" charset="-128"/>
                        <a:ea typeface="ＭＳ 明朝" panose="02020609040205080304" pitchFamily="17" charset="-128"/>
                      </a:endParaRPr>
                    </a:p>
                  </a:txBody>
                  <a:tcPr marL="6171" marR="6171" marT="6171" marB="0" anchor="ctr"/>
                </a:tc>
                <a:extLst>
                  <a:ext uri="{0D108BD9-81ED-4DB2-BD59-A6C34878D82A}">
                    <a16:rowId xmlns:a16="http://schemas.microsoft.com/office/drawing/2014/main" val="1984417800"/>
                  </a:ext>
                </a:extLst>
              </a:tr>
            </a:tbl>
          </a:graphicData>
        </a:graphic>
      </p:graphicFrame>
      <p:sp>
        <p:nvSpPr>
          <p:cNvPr id="25" name="テキスト ボックス 24"/>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36" name="正方形/長方形 35"/>
          <p:cNvSpPr/>
          <p:nvPr/>
        </p:nvSpPr>
        <p:spPr>
          <a:xfrm>
            <a:off x="251520" y="640029"/>
            <a:ext cx="362537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⑥女性職員の積極的な登用</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406713" y="890845"/>
            <a:ext cx="816305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一人一人の女性が、その個性と能力を引き出すことができるよう、積極的に女性職員を管理職へ登用。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703</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328679" y="1604643"/>
            <a:ext cx="5090601" cy="3151905"/>
          </a:xfrm>
          <a:prstGeom prst="rect">
            <a:avLst/>
          </a:prstGeom>
        </p:spPr>
      </p:pic>
      <p:pic>
        <p:nvPicPr>
          <p:cNvPr id="4" name="図 3"/>
          <p:cNvPicPr>
            <a:picLocks noChangeAspect="1"/>
          </p:cNvPicPr>
          <p:nvPr/>
        </p:nvPicPr>
        <p:blipFill>
          <a:blip r:embed="rId4"/>
          <a:stretch>
            <a:fillRect/>
          </a:stretch>
        </p:blipFill>
        <p:spPr>
          <a:xfrm>
            <a:off x="4363109" y="1614967"/>
            <a:ext cx="5127180" cy="3170195"/>
          </a:xfrm>
          <a:prstGeom prst="rect">
            <a:avLst/>
          </a:prstGeom>
        </p:spPr>
      </p:pic>
    </p:spTree>
    <p:extLst>
      <p:ext uri="{BB962C8B-B14F-4D97-AF65-F5344CB8AC3E}">
        <p14:creationId xmlns:p14="http://schemas.microsoft.com/office/powerpoint/2010/main" val="1812845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551754" y="1438768"/>
          <a:ext cx="8099713" cy="4970195"/>
        </p:xfrm>
        <a:graphic>
          <a:graphicData uri="http://schemas.openxmlformats.org/drawingml/2006/table">
            <a:tbl>
              <a:tblPr firstRow="1" bandRow="1">
                <a:tableStyleId>{5C22544A-7EE6-4342-B048-85BDC9FD1C3A}</a:tableStyleId>
              </a:tblPr>
              <a:tblGrid>
                <a:gridCol w="727333">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6393783">
                  <a:extLst>
                    <a:ext uri="{9D8B030D-6E8A-4147-A177-3AD203B41FA5}">
                      <a16:colId xmlns:a16="http://schemas.microsoft.com/office/drawing/2014/main" val="20002"/>
                    </a:ext>
                  </a:extLst>
                </a:gridCol>
              </a:tblGrid>
              <a:tr h="369990">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a:r>
                        <a:rPr kumimoji="1" lang="ja-JP" altLang="en-US" sz="1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9701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人事異動</a:t>
                      </a:r>
                      <a:endParaRPr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大阪府との人事交流の拡大</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a:solidFill>
                            <a:schemeClr val="tx1"/>
                          </a:solidFill>
                        </a:rPr>
                        <a:t>2011</a:t>
                      </a:r>
                      <a:r>
                        <a:rPr lang="ja-JP" altLang="en-US" sz="1050" b="0" dirty="0">
                          <a:solidFill>
                            <a:schemeClr val="tx1"/>
                          </a:solidFill>
                        </a:rPr>
                        <a:t>年度</a:t>
                      </a:r>
                      <a:r>
                        <a:rPr lang="en-US" altLang="ja-JP" sz="1050" b="0" dirty="0">
                          <a:solidFill>
                            <a:schemeClr val="tx1"/>
                          </a:solidFill>
                        </a:rPr>
                        <a:t>	 2014</a:t>
                      </a:r>
                      <a:r>
                        <a:rPr lang="ja-JP" altLang="en-US" sz="1050" b="0" dirty="0">
                          <a:solidFill>
                            <a:schemeClr val="tx1"/>
                          </a:solidFill>
                        </a:rPr>
                        <a:t>年度</a:t>
                      </a:r>
                      <a:r>
                        <a:rPr lang="en-US" altLang="ja-JP" sz="1050" b="0" dirty="0">
                          <a:solidFill>
                            <a:schemeClr val="tx1"/>
                          </a:solidFill>
                        </a:rPr>
                        <a:t>	</a:t>
                      </a:r>
                      <a:r>
                        <a:rPr lang="ja-JP" altLang="en-US" sz="1050" b="0" baseline="0" dirty="0">
                          <a:solidFill>
                            <a:schemeClr val="tx1"/>
                          </a:solidFill>
                        </a:rPr>
                        <a:t> </a:t>
                      </a:r>
                      <a:r>
                        <a:rPr lang="en-US" altLang="ja-JP" sz="1050" b="0" dirty="0">
                          <a:solidFill>
                            <a:schemeClr val="tx1"/>
                          </a:solidFill>
                        </a:rPr>
                        <a:t>2017</a:t>
                      </a:r>
                      <a:r>
                        <a:rPr lang="ja-JP" altLang="en-US" sz="1050" b="0" dirty="0">
                          <a:solidFill>
                            <a:schemeClr val="tx1"/>
                          </a:solidFill>
                        </a:rPr>
                        <a:t>年度 　　　 </a:t>
                      </a:r>
                      <a:r>
                        <a:rPr lang="en-US" altLang="ja-JP" sz="1050" b="0" dirty="0">
                          <a:solidFill>
                            <a:schemeClr val="tx1"/>
                          </a:solidFill>
                        </a:rPr>
                        <a:t>2022</a:t>
                      </a:r>
                      <a:r>
                        <a:rPr lang="ja-JP" altLang="en-US" sz="1050" b="0" dirty="0">
                          <a:solidFill>
                            <a:schemeClr val="tx1"/>
                          </a:solidFill>
                        </a:rPr>
                        <a:t>年度</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　　　</a:t>
                      </a:r>
                      <a:r>
                        <a:rPr lang="en-US" altLang="ja-JP" sz="1050" b="0" dirty="0">
                          <a:solidFill>
                            <a:schemeClr val="tx1"/>
                          </a:solidFill>
                        </a:rPr>
                        <a:t>36</a:t>
                      </a:r>
                      <a:r>
                        <a:rPr lang="ja-JP" altLang="en-US" sz="1050" b="0" dirty="0">
                          <a:solidFill>
                            <a:schemeClr val="tx1"/>
                          </a:solidFill>
                        </a:rPr>
                        <a:t>名</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76</a:t>
                      </a:r>
                      <a:r>
                        <a:rPr lang="ja-JP" altLang="en-US" sz="1050" b="0" dirty="0">
                          <a:solidFill>
                            <a:schemeClr val="tx1"/>
                          </a:solidFill>
                        </a:rPr>
                        <a:t>名</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76</a:t>
                      </a:r>
                      <a:r>
                        <a:rPr lang="ja-JP" altLang="en-US" sz="1050" b="0" dirty="0">
                          <a:solidFill>
                            <a:schemeClr val="tx1"/>
                          </a:solidFill>
                        </a:rPr>
                        <a:t>名　　　</a:t>
                      </a:r>
                      <a:r>
                        <a:rPr lang="ja-JP" altLang="en-US" sz="1050" b="0" baseline="0" dirty="0">
                          <a:solidFill>
                            <a:schemeClr val="tx1"/>
                          </a:solidFill>
                        </a:rPr>
                        <a:t>      </a:t>
                      </a:r>
                      <a:r>
                        <a:rPr lang="ja-JP" altLang="en-US" sz="1050" b="0" dirty="0">
                          <a:solidFill>
                            <a:schemeClr val="tx1"/>
                          </a:solidFill>
                        </a:rPr>
                        <a:t>　</a:t>
                      </a:r>
                      <a:r>
                        <a:rPr lang="en-US" altLang="ja-JP" sz="1050" b="0" dirty="0">
                          <a:solidFill>
                            <a:schemeClr val="tx1"/>
                          </a:solidFill>
                        </a:rPr>
                        <a:t>94</a:t>
                      </a:r>
                      <a:r>
                        <a:rPr lang="ja-JP" altLang="en-US" sz="1050" b="0" dirty="0">
                          <a:solidFill>
                            <a:schemeClr val="tx1"/>
                          </a:solidFill>
                        </a:rPr>
                        <a:t>名</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b="0" dirty="0">
                        <a:solidFill>
                          <a:schemeClr val="tx1"/>
                        </a:solidFill>
                      </a:endParaRPr>
                    </a:p>
                    <a:p>
                      <a:pPr>
                        <a:lnSpc>
                          <a:spcPts val="1320"/>
                        </a:lnSpc>
                      </a:pPr>
                      <a:r>
                        <a:rPr lang="ja-JP" altLang="en-US" sz="1050" b="0" dirty="0">
                          <a:solidFill>
                            <a:schemeClr val="tx1"/>
                          </a:solidFill>
                        </a:rPr>
                        <a:t>・人事交流の拡大に加え、組織の共同設置やカウンターパート部門職員の相互併任等により、積極的に人事面での府市連携を推進。</a:t>
                      </a:r>
                    </a:p>
                    <a:p>
                      <a:pPr>
                        <a:lnSpc>
                          <a:spcPts val="1320"/>
                        </a:lnSpc>
                      </a:pPr>
                      <a:endParaRPr lang="en-US" altLang="ja-JP" sz="1050" b="0" dirty="0">
                        <a:solidFill>
                          <a:schemeClr val="tx1"/>
                        </a:solidFill>
                      </a:endParaRPr>
                    </a:p>
                    <a:p>
                      <a:pPr>
                        <a:lnSpc>
                          <a:spcPts val="1320"/>
                        </a:lnSpc>
                      </a:pPr>
                      <a:r>
                        <a:rPr lang="ja-JP" altLang="en-US" sz="1050" b="0" dirty="0">
                          <a:solidFill>
                            <a:schemeClr val="tx1"/>
                          </a:solidFill>
                        </a:rPr>
                        <a:t>≪府市併任職員数≫</a:t>
                      </a:r>
                    </a:p>
                    <a:p>
                      <a:pPr>
                        <a:lnSpc>
                          <a:spcPts val="1320"/>
                        </a:lnSpc>
                      </a:pPr>
                      <a:r>
                        <a:rPr lang="ja-JP" altLang="en-US" sz="1050" b="0" dirty="0">
                          <a:solidFill>
                            <a:schemeClr val="tx1"/>
                          </a:solidFill>
                        </a:rPr>
                        <a:t>　　</a:t>
                      </a:r>
                      <a:r>
                        <a:rPr lang="en-US" altLang="ja-JP" sz="1050" b="0" dirty="0">
                          <a:solidFill>
                            <a:schemeClr val="tx1"/>
                          </a:solidFill>
                        </a:rPr>
                        <a:t>2011</a:t>
                      </a:r>
                      <a:r>
                        <a:rPr lang="ja-JP" altLang="en-US" sz="1050" b="0" dirty="0">
                          <a:solidFill>
                            <a:schemeClr val="tx1"/>
                          </a:solidFill>
                        </a:rPr>
                        <a:t>年度 ：   </a:t>
                      </a:r>
                      <a:r>
                        <a:rPr lang="en-US" altLang="ja-JP" sz="1050" b="0" dirty="0">
                          <a:solidFill>
                            <a:schemeClr val="tx1"/>
                          </a:solidFill>
                        </a:rPr>
                        <a:t>37</a:t>
                      </a:r>
                      <a:r>
                        <a:rPr lang="ja-JP" altLang="en-US" sz="1050" b="0" dirty="0">
                          <a:solidFill>
                            <a:schemeClr val="tx1"/>
                          </a:solidFill>
                        </a:rPr>
                        <a:t>名 （事業連携</a:t>
                      </a:r>
                      <a:r>
                        <a:rPr lang="en-US" altLang="ja-JP" sz="1050" b="0" dirty="0">
                          <a:solidFill>
                            <a:schemeClr val="tx1"/>
                          </a:solidFill>
                        </a:rPr>
                        <a:t>37</a:t>
                      </a:r>
                      <a:r>
                        <a:rPr lang="ja-JP" altLang="en-US" sz="1050" b="0" dirty="0">
                          <a:solidFill>
                            <a:schemeClr val="tx1"/>
                          </a:solidFill>
                        </a:rPr>
                        <a:t>名）</a:t>
                      </a:r>
                      <a:endParaRPr lang="en-US" altLang="ja-JP" sz="105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050" b="0" dirty="0">
                          <a:solidFill>
                            <a:schemeClr val="tx1"/>
                          </a:solidFill>
                        </a:rPr>
                        <a:t>　　</a:t>
                      </a:r>
                      <a:r>
                        <a:rPr lang="en-US" altLang="ja-JP" sz="1050" b="0" dirty="0">
                          <a:solidFill>
                            <a:schemeClr val="tx1"/>
                          </a:solidFill>
                        </a:rPr>
                        <a:t>2014</a:t>
                      </a:r>
                      <a:r>
                        <a:rPr lang="ja-JP" altLang="en-US" sz="1050" b="0" dirty="0">
                          <a:solidFill>
                            <a:schemeClr val="tx1"/>
                          </a:solidFill>
                        </a:rPr>
                        <a:t>年度 ： </a:t>
                      </a:r>
                      <a:r>
                        <a:rPr lang="en-US" altLang="ja-JP" sz="1050" b="0" dirty="0">
                          <a:solidFill>
                            <a:schemeClr val="tx1"/>
                          </a:solidFill>
                        </a:rPr>
                        <a:t>247</a:t>
                      </a:r>
                      <a:r>
                        <a:rPr lang="ja-JP" altLang="en-US" sz="1050" b="0" dirty="0">
                          <a:solidFill>
                            <a:schemeClr val="tx1"/>
                          </a:solidFill>
                        </a:rPr>
                        <a:t>名 （共同設置</a:t>
                      </a:r>
                      <a:r>
                        <a:rPr lang="en-US" altLang="ja-JP" sz="1050" b="0" dirty="0">
                          <a:solidFill>
                            <a:schemeClr val="tx1"/>
                          </a:solidFill>
                        </a:rPr>
                        <a:t>100</a:t>
                      </a:r>
                      <a:r>
                        <a:rPr lang="ja-JP" altLang="en-US" sz="1050" b="0" dirty="0">
                          <a:solidFill>
                            <a:schemeClr val="tx1"/>
                          </a:solidFill>
                        </a:rPr>
                        <a:t>名、一体運営</a:t>
                      </a:r>
                      <a:r>
                        <a:rPr lang="en-US" altLang="ja-JP" sz="1050" b="0" dirty="0">
                          <a:solidFill>
                            <a:schemeClr val="tx1"/>
                          </a:solidFill>
                        </a:rPr>
                        <a:t>28</a:t>
                      </a:r>
                      <a:r>
                        <a:rPr lang="ja-JP" altLang="en-US" sz="1050" b="0" dirty="0">
                          <a:solidFill>
                            <a:schemeClr val="tx1"/>
                          </a:solidFill>
                        </a:rPr>
                        <a:t>名、事業連携</a:t>
                      </a:r>
                      <a:r>
                        <a:rPr lang="en-US" altLang="ja-JP" sz="1050" b="0" dirty="0">
                          <a:solidFill>
                            <a:schemeClr val="tx1"/>
                          </a:solidFill>
                        </a:rPr>
                        <a:t>119</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　　</a:t>
                      </a:r>
                      <a:r>
                        <a:rPr lang="en-US" altLang="ja-JP" sz="1050" b="0" dirty="0">
                          <a:solidFill>
                            <a:schemeClr val="tx1"/>
                          </a:solidFill>
                        </a:rPr>
                        <a:t>2017</a:t>
                      </a:r>
                      <a:r>
                        <a:rPr lang="ja-JP" altLang="en-US" sz="1050" b="0" dirty="0">
                          <a:solidFill>
                            <a:schemeClr val="tx1"/>
                          </a:solidFill>
                        </a:rPr>
                        <a:t>年度 ： </a:t>
                      </a:r>
                      <a:r>
                        <a:rPr lang="en-US" altLang="ja-JP" sz="1050" b="0" dirty="0">
                          <a:solidFill>
                            <a:schemeClr val="tx1"/>
                          </a:solidFill>
                        </a:rPr>
                        <a:t>304</a:t>
                      </a:r>
                      <a:r>
                        <a:rPr lang="ja-JP" altLang="en-US" sz="1050" b="0" dirty="0">
                          <a:solidFill>
                            <a:schemeClr val="tx1"/>
                          </a:solidFill>
                        </a:rPr>
                        <a:t>名 （共同設置</a:t>
                      </a:r>
                      <a:r>
                        <a:rPr lang="en-US" altLang="ja-JP" sz="1050" b="0" dirty="0">
                          <a:solidFill>
                            <a:schemeClr val="tx1"/>
                          </a:solidFill>
                        </a:rPr>
                        <a:t>134</a:t>
                      </a:r>
                      <a:r>
                        <a:rPr lang="ja-JP" altLang="en-US" sz="1050" b="0" dirty="0">
                          <a:solidFill>
                            <a:schemeClr val="tx1"/>
                          </a:solidFill>
                        </a:rPr>
                        <a:t>名、一体運営</a:t>
                      </a:r>
                      <a:r>
                        <a:rPr lang="en-US" altLang="ja-JP" sz="1050" b="0" dirty="0">
                          <a:solidFill>
                            <a:schemeClr val="tx1"/>
                          </a:solidFill>
                        </a:rPr>
                        <a:t>39</a:t>
                      </a:r>
                      <a:r>
                        <a:rPr lang="ja-JP" altLang="en-US" sz="1050" b="0" dirty="0">
                          <a:solidFill>
                            <a:schemeClr val="tx1"/>
                          </a:solidFill>
                        </a:rPr>
                        <a:t>名、事業連携</a:t>
                      </a:r>
                      <a:r>
                        <a:rPr lang="en-US" altLang="ja-JP" sz="1050" b="0" dirty="0">
                          <a:solidFill>
                            <a:schemeClr val="tx1"/>
                          </a:solidFill>
                        </a:rPr>
                        <a:t>131</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　　</a:t>
                      </a:r>
                      <a:r>
                        <a:rPr lang="en-US" altLang="ja-JP" sz="1050" b="0" dirty="0">
                          <a:solidFill>
                            <a:schemeClr val="tx1"/>
                          </a:solidFill>
                        </a:rPr>
                        <a:t>2022</a:t>
                      </a:r>
                      <a:r>
                        <a:rPr lang="ja-JP" altLang="en-US" sz="1050" b="0" dirty="0">
                          <a:solidFill>
                            <a:schemeClr val="tx1"/>
                          </a:solidFill>
                        </a:rPr>
                        <a:t>年度：</a:t>
                      </a:r>
                      <a:r>
                        <a:rPr lang="en-US" altLang="ja-JP" sz="1050" b="0" dirty="0">
                          <a:solidFill>
                            <a:schemeClr val="tx1"/>
                          </a:solidFill>
                        </a:rPr>
                        <a:t>1,137</a:t>
                      </a:r>
                      <a:r>
                        <a:rPr lang="ja-JP" altLang="en-US" sz="1050" b="0" dirty="0">
                          <a:solidFill>
                            <a:schemeClr val="tx1"/>
                          </a:solidFill>
                        </a:rPr>
                        <a:t>名（共同設置</a:t>
                      </a:r>
                      <a:r>
                        <a:rPr lang="en-US" altLang="ja-JP" sz="1050" b="0" dirty="0">
                          <a:solidFill>
                            <a:schemeClr val="tx1"/>
                          </a:solidFill>
                        </a:rPr>
                        <a:t>1,034</a:t>
                      </a:r>
                      <a:r>
                        <a:rPr lang="ja-JP" altLang="en-US" sz="1050" b="0" dirty="0">
                          <a:solidFill>
                            <a:schemeClr val="tx1"/>
                          </a:solidFill>
                        </a:rPr>
                        <a:t>名、一体運営</a:t>
                      </a:r>
                      <a:r>
                        <a:rPr lang="en-US" altLang="ja-JP" sz="1050" b="0" dirty="0">
                          <a:solidFill>
                            <a:schemeClr val="tx1"/>
                          </a:solidFill>
                        </a:rPr>
                        <a:t>45</a:t>
                      </a:r>
                      <a:r>
                        <a:rPr lang="ja-JP" altLang="en-US" sz="1050" b="0" dirty="0">
                          <a:solidFill>
                            <a:schemeClr val="tx1"/>
                          </a:solidFill>
                        </a:rPr>
                        <a:t>名、事業連携</a:t>
                      </a:r>
                      <a:r>
                        <a:rPr lang="en-US" altLang="ja-JP" sz="1050" b="0" dirty="0">
                          <a:solidFill>
                            <a:schemeClr val="tx1"/>
                          </a:solidFill>
                        </a:rPr>
                        <a:t>58</a:t>
                      </a:r>
                      <a:r>
                        <a:rPr lang="ja-JP" altLang="en-US" sz="1050" b="0" dirty="0">
                          <a:solidFill>
                            <a:schemeClr val="tx1"/>
                          </a:solidFill>
                        </a:rPr>
                        <a:t>名）</a:t>
                      </a:r>
                      <a:endParaRPr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3186">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局・室と区役所間の人事交流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a:solidFill>
                            <a:schemeClr val="tx1"/>
                          </a:solidFill>
                        </a:rPr>
                        <a:t>【</a:t>
                      </a:r>
                      <a:r>
                        <a:rPr lang="ja-JP" altLang="en-US" sz="1050" b="0" dirty="0">
                          <a:solidFill>
                            <a:schemeClr val="tx1"/>
                          </a:solidFill>
                        </a:rPr>
                        <a:t>局・室→区</a:t>
                      </a:r>
                      <a:r>
                        <a:rPr lang="en-US" altLang="ja-JP" sz="1050" b="0" dirty="0">
                          <a:solidFill>
                            <a:schemeClr val="tx1"/>
                          </a:solidFill>
                        </a:rPr>
                        <a:t>】</a:t>
                      </a:r>
                      <a:r>
                        <a:rPr lang="ja-JP" altLang="en-US" sz="1050" b="0" dirty="0">
                          <a:solidFill>
                            <a:schemeClr val="tx1"/>
                          </a:solidFill>
                        </a:rPr>
                        <a:t>　</a:t>
                      </a:r>
                      <a:r>
                        <a:rPr lang="en-US" altLang="ja-JP" sz="1050" b="0" dirty="0">
                          <a:solidFill>
                            <a:schemeClr val="tx1"/>
                          </a:solidFill>
                        </a:rPr>
                        <a:t>2018</a:t>
                      </a:r>
                      <a:r>
                        <a:rPr lang="ja-JP" altLang="en-US" sz="1050" b="0" dirty="0">
                          <a:solidFill>
                            <a:schemeClr val="tx1"/>
                          </a:solidFill>
                        </a:rPr>
                        <a:t>年度　　</a:t>
                      </a:r>
                      <a:r>
                        <a:rPr lang="ja-JP" altLang="en-US" sz="1050" b="0" baseline="0" dirty="0">
                          <a:solidFill>
                            <a:schemeClr val="tx1"/>
                          </a:solidFill>
                        </a:rPr>
                        <a:t> </a:t>
                      </a:r>
                      <a:r>
                        <a:rPr lang="en-US" altLang="ja-JP" sz="1050" b="0" dirty="0">
                          <a:solidFill>
                            <a:schemeClr val="tx1"/>
                          </a:solidFill>
                        </a:rPr>
                        <a:t>2019</a:t>
                      </a:r>
                      <a:r>
                        <a:rPr lang="ja-JP" altLang="en-US" sz="1050" b="0" dirty="0">
                          <a:solidFill>
                            <a:schemeClr val="tx1"/>
                          </a:solidFill>
                        </a:rPr>
                        <a:t>年度　　　</a:t>
                      </a:r>
                      <a:r>
                        <a:rPr lang="en-US" altLang="ja-JP" sz="1050" b="0" dirty="0">
                          <a:solidFill>
                            <a:schemeClr val="tx1"/>
                          </a:solidFill>
                        </a:rPr>
                        <a:t>2020</a:t>
                      </a:r>
                      <a:r>
                        <a:rPr lang="ja-JP" altLang="en-US" sz="1050" b="0" dirty="0">
                          <a:solidFill>
                            <a:schemeClr val="tx1"/>
                          </a:solidFill>
                        </a:rPr>
                        <a:t>年度　 　　</a:t>
                      </a:r>
                      <a:r>
                        <a:rPr lang="en-US" altLang="ja-JP" sz="1050" b="0" dirty="0">
                          <a:solidFill>
                            <a:schemeClr val="tx1"/>
                          </a:solidFill>
                        </a:rPr>
                        <a:t>2021</a:t>
                      </a:r>
                      <a:r>
                        <a:rPr lang="ja-JP" altLang="en-US" sz="1050" b="0" dirty="0">
                          <a:solidFill>
                            <a:schemeClr val="tx1"/>
                          </a:solidFill>
                        </a:rPr>
                        <a:t>年度　　　</a:t>
                      </a:r>
                      <a:r>
                        <a:rPr lang="en-US" altLang="ja-JP" sz="1050" b="0" dirty="0">
                          <a:solidFill>
                            <a:schemeClr val="tx1"/>
                          </a:solidFill>
                        </a:rPr>
                        <a:t>2022</a:t>
                      </a:r>
                      <a:r>
                        <a:rPr lang="ja-JP" altLang="en-US" sz="1050" b="0" dirty="0">
                          <a:solidFill>
                            <a:schemeClr val="tx1"/>
                          </a:solidFill>
                        </a:rPr>
                        <a:t>年度</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課長級　　　　　　</a:t>
                      </a:r>
                      <a:r>
                        <a:rPr lang="en-US" altLang="ja-JP" sz="1050" b="0" dirty="0">
                          <a:solidFill>
                            <a:schemeClr val="tx1"/>
                          </a:solidFill>
                        </a:rPr>
                        <a:t>25</a:t>
                      </a:r>
                      <a:r>
                        <a:rPr lang="ja-JP" altLang="en-US" sz="1050" b="0" dirty="0">
                          <a:solidFill>
                            <a:schemeClr val="tx1"/>
                          </a:solidFill>
                        </a:rPr>
                        <a:t>名　　　　　</a:t>
                      </a:r>
                      <a:r>
                        <a:rPr lang="en-US" altLang="ja-JP" sz="1050" b="0" dirty="0">
                          <a:solidFill>
                            <a:schemeClr val="tx1"/>
                          </a:solidFill>
                        </a:rPr>
                        <a:t>16</a:t>
                      </a:r>
                      <a:r>
                        <a:rPr lang="ja-JP" altLang="en-US" sz="1050" b="0" dirty="0">
                          <a:solidFill>
                            <a:schemeClr val="tx1"/>
                          </a:solidFill>
                        </a:rPr>
                        <a:t>名　　　　　</a:t>
                      </a:r>
                      <a:r>
                        <a:rPr lang="en-US" altLang="ja-JP" sz="1050" b="0" dirty="0">
                          <a:solidFill>
                            <a:schemeClr val="tx1"/>
                          </a:solidFill>
                        </a:rPr>
                        <a:t>17</a:t>
                      </a:r>
                      <a:r>
                        <a:rPr lang="ja-JP" altLang="en-US" sz="1050" b="0" dirty="0">
                          <a:solidFill>
                            <a:schemeClr val="tx1"/>
                          </a:solidFill>
                        </a:rPr>
                        <a:t>名　　　　　</a:t>
                      </a:r>
                      <a:r>
                        <a:rPr lang="en-US" altLang="ja-JP" sz="1050" b="0" baseline="0" dirty="0">
                          <a:solidFill>
                            <a:schemeClr val="tx1"/>
                          </a:solidFill>
                        </a:rPr>
                        <a:t>16</a:t>
                      </a:r>
                      <a:r>
                        <a:rPr lang="ja-JP" altLang="en-US" sz="1050" b="0" dirty="0">
                          <a:solidFill>
                            <a:schemeClr val="tx1"/>
                          </a:solidFill>
                        </a:rPr>
                        <a:t>名　　　　　</a:t>
                      </a:r>
                      <a:r>
                        <a:rPr lang="en-US" altLang="ja-JP" sz="1050" b="0" dirty="0">
                          <a:solidFill>
                            <a:schemeClr val="tx1"/>
                          </a:solidFill>
                        </a:rPr>
                        <a:t>15</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課長代理級　    　　</a:t>
                      </a:r>
                      <a:r>
                        <a:rPr lang="en-US" altLang="ja-JP" sz="1050" b="0" dirty="0">
                          <a:solidFill>
                            <a:schemeClr val="tx1"/>
                          </a:solidFill>
                        </a:rPr>
                        <a:t>13</a:t>
                      </a:r>
                      <a:r>
                        <a:rPr lang="ja-JP" altLang="en-US" sz="1050" b="0" dirty="0">
                          <a:solidFill>
                            <a:schemeClr val="tx1"/>
                          </a:solidFill>
                        </a:rPr>
                        <a:t>名　　　　　</a:t>
                      </a:r>
                      <a:r>
                        <a:rPr lang="en-US" altLang="ja-JP" sz="1050" b="0" dirty="0">
                          <a:solidFill>
                            <a:schemeClr val="tx1"/>
                          </a:solidFill>
                        </a:rPr>
                        <a:t>11</a:t>
                      </a:r>
                      <a:r>
                        <a:rPr lang="ja-JP" altLang="en-US" sz="1050" b="0" dirty="0">
                          <a:solidFill>
                            <a:schemeClr val="tx1"/>
                          </a:solidFill>
                        </a:rPr>
                        <a:t>名　　　　　</a:t>
                      </a:r>
                      <a:r>
                        <a:rPr lang="en-US" altLang="ja-JP" sz="1050" b="0" dirty="0">
                          <a:solidFill>
                            <a:schemeClr val="tx1"/>
                          </a:solidFill>
                        </a:rPr>
                        <a:t>18</a:t>
                      </a:r>
                      <a:r>
                        <a:rPr lang="ja-JP" altLang="en-US" sz="1050" b="0" dirty="0">
                          <a:solidFill>
                            <a:schemeClr val="tx1"/>
                          </a:solidFill>
                        </a:rPr>
                        <a:t>名　　　　　</a:t>
                      </a:r>
                      <a:r>
                        <a:rPr lang="en-US" altLang="ja-JP" sz="1050" b="0" dirty="0">
                          <a:solidFill>
                            <a:schemeClr val="tx1"/>
                          </a:solidFill>
                        </a:rPr>
                        <a:t>14</a:t>
                      </a:r>
                      <a:r>
                        <a:rPr lang="ja-JP" altLang="en-US" sz="1050" b="0" dirty="0">
                          <a:solidFill>
                            <a:schemeClr val="tx1"/>
                          </a:solidFill>
                        </a:rPr>
                        <a:t>名　　　　　</a:t>
                      </a:r>
                      <a:r>
                        <a:rPr lang="en-US" altLang="ja-JP" sz="1050" b="0" dirty="0">
                          <a:solidFill>
                            <a:schemeClr val="tx1"/>
                          </a:solidFill>
                        </a:rPr>
                        <a:t>13</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係長級　　　　　　</a:t>
                      </a:r>
                      <a:r>
                        <a:rPr lang="en-US" altLang="ja-JP" sz="1050" b="0" dirty="0">
                          <a:solidFill>
                            <a:schemeClr val="tx1"/>
                          </a:solidFill>
                        </a:rPr>
                        <a:t>59</a:t>
                      </a:r>
                      <a:r>
                        <a:rPr lang="ja-JP" altLang="en-US" sz="1050" b="0" dirty="0">
                          <a:solidFill>
                            <a:schemeClr val="tx1"/>
                          </a:solidFill>
                        </a:rPr>
                        <a:t>名　　　　　</a:t>
                      </a:r>
                      <a:r>
                        <a:rPr lang="en-US" altLang="ja-JP" sz="1050" b="0" dirty="0">
                          <a:solidFill>
                            <a:schemeClr val="tx1"/>
                          </a:solidFill>
                        </a:rPr>
                        <a:t>58</a:t>
                      </a:r>
                      <a:r>
                        <a:rPr lang="ja-JP" altLang="en-US" sz="1050" b="0" dirty="0">
                          <a:solidFill>
                            <a:schemeClr val="tx1"/>
                          </a:solidFill>
                        </a:rPr>
                        <a:t>名　　　　　</a:t>
                      </a:r>
                      <a:r>
                        <a:rPr lang="en-US" altLang="ja-JP" sz="1050" b="0" dirty="0">
                          <a:solidFill>
                            <a:schemeClr val="tx1"/>
                          </a:solidFill>
                        </a:rPr>
                        <a:t>44</a:t>
                      </a:r>
                      <a:r>
                        <a:rPr lang="ja-JP" altLang="en-US" sz="1050" b="0" dirty="0">
                          <a:solidFill>
                            <a:schemeClr val="tx1"/>
                          </a:solidFill>
                        </a:rPr>
                        <a:t>名　　　　　</a:t>
                      </a:r>
                      <a:r>
                        <a:rPr lang="en-US" altLang="ja-JP" sz="1050" b="0" dirty="0">
                          <a:solidFill>
                            <a:schemeClr val="tx1"/>
                          </a:solidFill>
                        </a:rPr>
                        <a:t>51</a:t>
                      </a:r>
                      <a:r>
                        <a:rPr lang="ja-JP" altLang="en-US" sz="1050" b="0" dirty="0">
                          <a:solidFill>
                            <a:schemeClr val="tx1"/>
                          </a:solidFill>
                        </a:rPr>
                        <a:t>名　　　　　</a:t>
                      </a:r>
                      <a:r>
                        <a:rPr lang="en-US" altLang="ja-JP" sz="1050" b="0" dirty="0">
                          <a:solidFill>
                            <a:schemeClr val="tx1"/>
                          </a:solidFill>
                        </a:rPr>
                        <a:t>48</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係員　　　　</a:t>
                      </a:r>
                      <a:r>
                        <a:rPr lang="ja-JP" altLang="en-US" sz="1050" b="0" baseline="0" dirty="0">
                          <a:solidFill>
                            <a:schemeClr val="tx1"/>
                          </a:solidFill>
                        </a:rPr>
                        <a:t>  </a:t>
                      </a:r>
                      <a:r>
                        <a:rPr lang="ja-JP" altLang="en-US" sz="1050" b="0" dirty="0">
                          <a:solidFill>
                            <a:schemeClr val="tx1"/>
                          </a:solidFill>
                        </a:rPr>
                        <a:t>　　</a:t>
                      </a:r>
                      <a:r>
                        <a:rPr lang="en-US" altLang="ja-JP" sz="1050" b="0" baseline="0" dirty="0">
                          <a:solidFill>
                            <a:schemeClr val="tx1"/>
                          </a:solidFill>
                        </a:rPr>
                        <a:t>120</a:t>
                      </a:r>
                      <a:r>
                        <a:rPr lang="ja-JP" altLang="en-US" sz="1050" b="0" baseline="0" dirty="0">
                          <a:solidFill>
                            <a:schemeClr val="tx1"/>
                          </a:solidFill>
                        </a:rPr>
                        <a:t>名　　 　　  </a:t>
                      </a:r>
                      <a:r>
                        <a:rPr lang="en-US" altLang="ja-JP" sz="1050" b="0" baseline="0" dirty="0">
                          <a:solidFill>
                            <a:schemeClr val="tx1"/>
                          </a:solidFill>
                        </a:rPr>
                        <a:t>89</a:t>
                      </a:r>
                      <a:r>
                        <a:rPr lang="ja-JP" altLang="en-US" sz="1050" b="0" baseline="0" dirty="0">
                          <a:solidFill>
                            <a:schemeClr val="tx1"/>
                          </a:solidFill>
                        </a:rPr>
                        <a:t>名　　　　　</a:t>
                      </a:r>
                      <a:r>
                        <a:rPr lang="en-US" altLang="ja-JP" sz="1050" b="0" baseline="0" dirty="0">
                          <a:solidFill>
                            <a:schemeClr val="tx1"/>
                          </a:solidFill>
                        </a:rPr>
                        <a:t>98</a:t>
                      </a:r>
                      <a:r>
                        <a:rPr lang="ja-JP" altLang="en-US" sz="1050" b="0" baseline="0" dirty="0">
                          <a:solidFill>
                            <a:schemeClr val="tx1"/>
                          </a:solidFill>
                        </a:rPr>
                        <a:t>名　　　　　</a:t>
                      </a:r>
                      <a:r>
                        <a:rPr lang="en-US" altLang="ja-JP" sz="1050" b="0" baseline="0" dirty="0">
                          <a:solidFill>
                            <a:schemeClr val="tx1"/>
                          </a:solidFill>
                        </a:rPr>
                        <a:t>61</a:t>
                      </a:r>
                      <a:r>
                        <a:rPr lang="ja-JP" altLang="en-US" sz="1050" b="0" baseline="0" dirty="0">
                          <a:solidFill>
                            <a:schemeClr val="tx1"/>
                          </a:solidFill>
                        </a:rPr>
                        <a:t>名　　　　　</a:t>
                      </a:r>
                      <a:r>
                        <a:rPr lang="en-US" altLang="ja-JP" sz="1050" b="0" baseline="0" dirty="0">
                          <a:solidFill>
                            <a:schemeClr val="tx1"/>
                          </a:solidFill>
                        </a:rPr>
                        <a:t>61</a:t>
                      </a:r>
                      <a:r>
                        <a:rPr lang="ja-JP" altLang="en-US" sz="1050" b="0" baseline="0" dirty="0">
                          <a:solidFill>
                            <a:schemeClr val="tx1"/>
                          </a:solidFill>
                        </a:rPr>
                        <a:t>名</a:t>
                      </a:r>
                      <a:endParaRPr lang="en-US" altLang="ja-JP" sz="1050" b="0" dirty="0">
                        <a:solidFill>
                          <a:schemeClr val="tx1"/>
                        </a:solidFill>
                      </a:endParaRPr>
                    </a:p>
                    <a:p>
                      <a:pPr>
                        <a:lnSpc>
                          <a:spcPts val="1320"/>
                        </a:lnSpc>
                      </a:pPr>
                      <a:endParaRPr lang="en-US" altLang="ja-JP" sz="1050" b="0" dirty="0">
                        <a:solidFill>
                          <a:schemeClr val="tx1"/>
                        </a:solidFill>
                      </a:endParaRPr>
                    </a:p>
                    <a:p>
                      <a:pPr>
                        <a:lnSpc>
                          <a:spcPts val="1320"/>
                        </a:lnSpc>
                      </a:pPr>
                      <a:r>
                        <a:rPr lang="en-US" altLang="ja-JP" sz="1050" b="0" dirty="0">
                          <a:solidFill>
                            <a:schemeClr val="tx1"/>
                          </a:solidFill>
                        </a:rPr>
                        <a:t>【</a:t>
                      </a:r>
                      <a:r>
                        <a:rPr lang="ja-JP" altLang="en-US" sz="1050" b="0" dirty="0">
                          <a:solidFill>
                            <a:schemeClr val="tx1"/>
                          </a:solidFill>
                        </a:rPr>
                        <a:t>区→局・室</a:t>
                      </a:r>
                      <a:r>
                        <a:rPr lang="en-US" altLang="ja-JP" sz="1050" b="0" dirty="0">
                          <a:solidFill>
                            <a:schemeClr val="tx1"/>
                          </a:solidFill>
                        </a:rPr>
                        <a:t>】</a:t>
                      </a:r>
                      <a:r>
                        <a:rPr lang="ja-JP" altLang="en-US" sz="1050" b="0" dirty="0">
                          <a:solidFill>
                            <a:schemeClr val="tx1"/>
                          </a:solidFill>
                        </a:rPr>
                        <a:t>　</a:t>
                      </a:r>
                      <a:r>
                        <a:rPr lang="en-US" altLang="ja-JP" sz="1050" b="0" dirty="0">
                          <a:solidFill>
                            <a:schemeClr val="tx1"/>
                          </a:solidFill>
                        </a:rPr>
                        <a:t>2018</a:t>
                      </a:r>
                      <a:r>
                        <a:rPr lang="ja-JP" altLang="en-US" sz="1050" b="0" dirty="0">
                          <a:solidFill>
                            <a:schemeClr val="tx1"/>
                          </a:solidFill>
                        </a:rPr>
                        <a:t>年度　　</a:t>
                      </a:r>
                      <a:r>
                        <a:rPr lang="en-US" altLang="ja-JP" sz="1050" b="0" dirty="0">
                          <a:solidFill>
                            <a:schemeClr val="tx1"/>
                          </a:solidFill>
                        </a:rPr>
                        <a:t>2019</a:t>
                      </a:r>
                      <a:r>
                        <a:rPr lang="ja-JP" altLang="en-US" sz="1050" b="0" dirty="0">
                          <a:solidFill>
                            <a:schemeClr val="tx1"/>
                          </a:solidFill>
                        </a:rPr>
                        <a:t>年度　　 　</a:t>
                      </a:r>
                      <a:r>
                        <a:rPr lang="en-US" altLang="ja-JP" sz="1050" b="0" dirty="0">
                          <a:solidFill>
                            <a:schemeClr val="tx1"/>
                          </a:solidFill>
                        </a:rPr>
                        <a:t>2020</a:t>
                      </a:r>
                      <a:r>
                        <a:rPr lang="ja-JP" altLang="en-US" sz="1050" b="0" dirty="0">
                          <a:solidFill>
                            <a:schemeClr val="tx1"/>
                          </a:solidFill>
                        </a:rPr>
                        <a:t>年度　　 　</a:t>
                      </a:r>
                      <a:r>
                        <a:rPr lang="en-US" altLang="ja-JP" sz="1050" b="0" dirty="0">
                          <a:solidFill>
                            <a:schemeClr val="tx1"/>
                          </a:solidFill>
                        </a:rPr>
                        <a:t>2021</a:t>
                      </a:r>
                      <a:r>
                        <a:rPr lang="ja-JP" altLang="en-US" sz="1050" b="0" dirty="0">
                          <a:solidFill>
                            <a:schemeClr val="tx1"/>
                          </a:solidFill>
                        </a:rPr>
                        <a:t>年度　</a:t>
                      </a:r>
                      <a:r>
                        <a:rPr lang="ja-JP" altLang="en-US" sz="1050" b="0" baseline="0" dirty="0">
                          <a:solidFill>
                            <a:schemeClr val="tx1"/>
                          </a:solidFill>
                        </a:rPr>
                        <a:t>　</a:t>
                      </a:r>
                      <a:r>
                        <a:rPr lang="ja-JP" altLang="en-US" sz="1050" b="0" dirty="0">
                          <a:solidFill>
                            <a:schemeClr val="tx1"/>
                          </a:solidFill>
                        </a:rPr>
                        <a:t>　</a:t>
                      </a:r>
                      <a:r>
                        <a:rPr lang="en-US" altLang="ja-JP" sz="1050" b="0" dirty="0">
                          <a:solidFill>
                            <a:schemeClr val="tx1"/>
                          </a:solidFill>
                        </a:rPr>
                        <a:t>2022</a:t>
                      </a:r>
                      <a:r>
                        <a:rPr lang="ja-JP" altLang="en-US" sz="1050" b="0" dirty="0">
                          <a:solidFill>
                            <a:schemeClr val="tx1"/>
                          </a:solidFill>
                        </a:rPr>
                        <a:t>年度</a:t>
                      </a:r>
                      <a:endParaRPr lang="en-US" altLang="ja-JP" sz="1050" b="0" dirty="0">
                        <a:solidFill>
                          <a:schemeClr val="tx1"/>
                        </a:solidFill>
                      </a:endParaRPr>
                    </a:p>
                    <a:p>
                      <a:pPr>
                        <a:lnSpc>
                          <a:spcPts val="1320"/>
                        </a:lnSpc>
                      </a:pPr>
                      <a:r>
                        <a:rPr lang="ja-JP" altLang="en-US" sz="1050" b="0" dirty="0">
                          <a:solidFill>
                            <a:schemeClr val="tx1"/>
                          </a:solidFill>
                        </a:rPr>
                        <a:t>課長級　　　　　</a:t>
                      </a:r>
                      <a:r>
                        <a:rPr lang="ja-JP" altLang="en-US" sz="1050" b="0" baseline="0" dirty="0">
                          <a:solidFill>
                            <a:schemeClr val="tx1"/>
                          </a:solidFill>
                        </a:rPr>
                        <a:t>  </a:t>
                      </a:r>
                      <a:r>
                        <a:rPr lang="ja-JP" altLang="en-US" sz="1050" b="0" dirty="0">
                          <a:solidFill>
                            <a:schemeClr val="tx1"/>
                          </a:solidFill>
                        </a:rPr>
                        <a:t>　</a:t>
                      </a:r>
                      <a:r>
                        <a:rPr lang="en-US" altLang="ja-JP" sz="1050" b="0" dirty="0">
                          <a:solidFill>
                            <a:schemeClr val="tx1"/>
                          </a:solidFill>
                        </a:rPr>
                        <a:t>8</a:t>
                      </a:r>
                      <a:r>
                        <a:rPr lang="ja-JP" altLang="en-US" sz="1050" b="0" dirty="0">
                          <a:solidFill>
                            <a:schemeClr val="tx1"/>
                          </a:solidFill>
                        </a:rPr>
                        <a:t>名　　　　　</a:t>
                      </a:r>
                      <a:r>
                        <a:rPr lang="en-US" altLang="ja-JP" sz="1050" b="0" dirty="0">
                          <a:solidFill>
                            <a:schemeClr val="tx1"/>
                          </a:solidFill>
                        </a:rPr>
                        <a:t>11</a:t>
                      </a:r>
                      <a:r>
                        <a:rPr lang="ja-JP" altLang="en-US" sz="1050" b="0" dirty="0">
                          <a:solidFill>
                            <a:schemeClr val="tx1"/>
                          </a:solidFill>
                        </a:rPr>
                        <a:t>名　　　　　</a:t>
                      </a:r>
                      <a:r>
                        <a:rPr lang="en-US" altLang="ja-JP" sz="1050" b="0" dirty="0">
                          <a:solidFill>
                            <a:schemeClr val="tx1"/>
                          </a:solidFill>
                        </a:rPr>
                        <a:t>13</a:t>
                      </a:r>
                      <a:r>
                        <a:rPr lang="ja-JP" altLang="en-US" sz="1050" b="0" dirty="0">
                          <a:solidFill>
                            <a:schemeClr val="tx1"/>
                          </a:solidFill>
                        </a:rPr>
                        <a:t>名　　　　　</a:t>
                      </a:r>
                      <a:r>
                        <a:rPr lang="ja-JP" altLang="en-US" sz="1050" b="0" baseline="0" dirty="0">
                          <a:solidFill>
                            <a:schemeClr val="tx1"/>
                          </a:solidFill>
                        </a:rPr>
                        <a:t> </a:t>
                      </a:r>
                      <a:r>
                        <a:rPr lang="ja-JP" altLang="en-US" sz="1050" b="0" dirty="0">
                          <a:solidFill>
                            <a:schemeClr val="tx1"/>
                          </a:solidFill>
                        </a:rPr>
                        <a:t> </a:t>
                      </a:r>
                      <a:r>
                        <a:rPr lang="en-US" altLang="ja-JP" sz="1050" b="0" dirty="0">
                          <a:solidFill>
                            <a:schemeClr val="tx1"/>
                          </a:solidFill>
                        </a:rPr>
                        <a:t>8</a:t>
                      </a:r>
                      <a:r>
                        <a:rPr lang="ja-JP" altLang="en-US" sz="1050" b="0" dirty="0">
                          <a:solidFill>
                            <a:schemeClr val="tx1"/>
                          </a:solidFill>
                        </a:rPr>
                        <a:t>名　　　　　  </a:t>
                      </a:r>
                      <a:r>
                        <a:rPr lang="en-US" altLang="ja-JP" sz="1050" b="0" dirty="0">
                          <a:solidFill>
                            <a:schemeClr val="tx1"/>
                          </a:solidFill>
                        </a:rPr>
                        <a:t>6</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課長代理級　    　  </a:t>
                      </a:r>
                      <a:r>
                        <a:rPr lang="ja-JP" altLang="en-US" sz="1050" b="0" baseline="0" dirty="0">
                          <a:solidFill>
                            <a:schemeClr val="tx1"/>
                          </a:solidFill>
                        </a:rPr>
                        <a:t> </a:t>
                      </a:r>
                      <a:r>
                        <a:rPr lang="en-US" altLang="ja-JP" sz="1050" b="0" dirty="0">
                          <a:solidFill>
                            <a:schemeClr val="tx1"/>
                          </a:solidFill>
                        </a:rPr>
                        <a:t>15</a:t>
                      </a:r>
                      <a:r>
                        <a:rPr lang="ja-JP" altLang="en-US" sz="1050" b="0" dirty="0">
                          <a:solidFill>
                            <a:schemeClr val="tx1"/>
                          </a:solidFill>
                        </a:rPr>
                        <a:t>名　　　　　  </a:t>
                      </a:r>
                      <a:r>
                        <a:rPr lang="en-US" altLang="ja-JP" sz="1050" b="0" dirty="0">
                          <a:solidFill>
                            <a:schemeClr val="tx1"/>
                          </a:solidFill>
                        </a:rPr>
                        <a:t>9</a:t>
                      </a:r>
                      <a:r>
                        <a:rPr lang="ja-JP" altLang="en-US" sz="1050" b="0" dirty="0">
                          <a:solidFill>
                            <a:schemeClr val="tx1"/>
                          </a:solidFill>
                        </a:rPr>
                        <a:t>名　　　　　</a:t>
                      </a:r>
                      <a:r>
                        <a:rPr lang="en-US" altLang="ja-JP" sz="1050" b="0" dirty="0">
                          <a:solidFill>
                            <a:schemeClr val="tx1"/>
                          </a:solidFill>
                        </a:rPr>
                        <a:t>15</a:t>
                      </a:r>
                      <a:r>
                        <a:rPr lang="ja-JP" altLang="en-US" sz="1050" b="0" dirty="0">
                          <a:solidFill>
                            <a:schemeClr val="tx1"/>
                          </a:solidFill>
                        </a:rPr>
                        <a:t>名　　　　　</a:t>
                      </a:r>
                      <a:r>
                        <a:rPr lang="en-US" altLang="ja-JP" sz="1050" b="0" dirty="0">
                          <a:solidFill>
                            <a:schemeClr val="tx1"/>
                          </a:solidFill>
                        </a:rPr>
                        <a:t>15</a:t>
                      </a:r>
                      <a:r>
                        <a:rPr lang="ja-JP" altLang="en-US" sz="1050" b="0" dirty="0">
                          <a:solidFill>
                            <a:schemeClr val="tx1"/>
                          </a:solidFill>
                        </a:rPr>
                        <a:t>名　　</a:t>
                      </a:r>
                      <a:r>
                        <a:rPr lang="ja-JP" altLang="en-US" sz="1050" b="0" baseline="0" dirty="0">
                          <a:solidFill>
                            <a:schemeClr val="tx1"/>
                          </a:solidFill>
                        </a:rPr>
                        <a:t>             </a:t>
                      </a:r>
                      <a:r>
                        <a:rPr lang="en-US" altLang="ja-JP" sz="1050" b="0" dirty="0">
                          <a:solidFill>
                            <a:schemeClr val="tx1"/>
                          </a:solidFill>
                        </a:rPr>
                        <a:t>8</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係長級　　　　　  </a:t>
                      </a:r>
                      <a:r>
                        <a:rPr lang="ja-JP" altLang="en-US" sz="1050" b="0" baseline="0" dirty="0">
                          <a:solidFill>
                            <a:schemeClr val="tx1"/>
                          </a:solidFill>
                        </a:rPr>
                        <a:t> </a:t>
                      </a:r>
                      <a:r>
                        <a:rPr lang="en-US" altLang="ja-JP" sz="1050" b="0" baseline="0" dirty="0">
                          <a:solidFill>
                            <a:schemeClr val="tx1"/>
                          </a:solidFill>
                        </a:rPr>
                        <a:t>36</a:t>
                      </a:r>
                      <a:r>
                        <a:rPr lang="ja-JP" altLang="en-US" sz="1050" b="0" baseline="0" dirty="0">
                          <a:solidFill>
                            <a:schemeClr val="tx1"/>
                          </a:solidFill>
                        </a:rPr>
                        <a:t>名　   　 　　</a:t>
                      </a:r>
                      <a:r>
                        <a:rPr lang="en-US" altLang="ja-JP" sz="1050" b="0" baseline="0" dirty="0">
                          <a:solidFill>
                            <a:schemeClr val="tx1"/>
                          </a:solidFill>
                        </a:rPr>
                        <a:t>46</a:t>
                      </a:r>
                      <a:r>
                        <a:rPr lang="ja-JP" altLang="en-US" sz="1050" b="0" baseline="0" dirty="0">
                          <a:solidFill>
                            <a:schemeClr val="tx1"/>
                          </a:solidFill>
                        </a:rPr>
                        <a:t>名　　 　　   </a:t>
                      </a:r>
                      <a:r>
                        <a:rPr lang="en-US" altLang="ja-JP" sz="1050" b="0" baseline="0" dirty="0">
                          <a:solidFill>
                            <a:schemeClr val="tx1"/>
                          </a:solidFill>
                        </a:rPr>
                        <a:t>42</a:t>
                      </a:r>
                      <a:r>
                        <a:rPr lang="ja-JP" altLang="en-US" sz="1050" b="0" baseline="0" dirty="0">
                          <a:solidFill>
                            <a:schemeClr val="tx1"/>
                          </a:solidFill>
                        </a:rPr>
                        <a:t>名　　　　　</a:t>
                      </a:r>
                      <a:r>
                        <a:rPr lang="en-US" altLang="ja-JP" sz="1050" b="0" baseline="0" dirty="0">
                          <a:solidFill>
                            <a:schemeClr val="tx1"/>
                          </a:solidFill>
                        </a:rPr>
                        <a:t>44</a:t>
                      </a:r>
                      <a:r>
                        <a:rPr lang="ja-JP" altLang="en-US" sz="1050" b="0" baseline="0" dirty="0">
                          <a:solidFill>
                            <a:schemeClr val="tx1"/>
                          </a:solidFill>
                        </a:rPr>
                        <a:t>名　　　  　  </a:t>
                      </a:r>
                      <a:r>
                        <a:rPr lang="en-US" altLang="ja-JP" sz="1050" b="0" baseline="0" dirty="0">
                          <a:solidFill>
                            <a:schemeClr val="tx1"/>
                          </a:solidFill>
                        </a:rPr>
                        <a:t>48</a:t>
                      </a:r>
                      <a:r>
                        <a:rPr lang="ja-JP" altLang="en-US" sz="1050" b="0" baseline="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係員　　　　　　 </a:t>
                      </a:r>
                      <a:r>
                        <a:rPr lang="ja-JP" altLang="en-US" sz="1050" b="0" baseline="0" dirty="0">
                          <a:solidFill>
                            <a:schemeClr val="tx1"/>
                          </a:solidFill>
                        </a:rPr>
                        <a:t> </a:t>
                      </a:r>
                      <a:r>
                        <a:rPr lang="en-US" altLang="ja-JP" sz="1050" b="0" baseline="0" dirty="0">
                          <a:solidFill>
                            <a:schemeClr val="tx1"/>
                          </a:solidFill>
                        </a:rPr>
                        <a:t>108</a:t>
                      </a:r>
                      <a:r>
                        <a:rPr lang="ja-JP" altLang="en-US" sz="1050" b="0" baseline="0" dirty="0">
                          <a:solidFill>
                            <a:schemeClr val="tx1"/>
                          </a:solidFill>
                        </a:rPr>
                        <a:t>名　　  　   </a:t>
                      </a:r>
                      <a:r>
                        <a:rPr lang="en-US" altLang="ja-JP" sz="1050" b="0" baseline="0" dirty="0">
                          <a:solidFill>
                            <a:schemeClr val="tx1"/>
                          </a:solidFill>
                        </a:rPr>
                        <a:t>105</a:t>
                      </a:r>
                      <a:r>
                        <a:rPr lang="ja-JP" altLang="en-US" sz="1050" b="0" baseline="0" dirty="0">
                          <a:solidFill>
                            <a:schemeClr val="tx1"/>
                          </a:solidFill>
                        </a:rPr>
                        <a:t>名　　　 　 </a:t>
                      </a:r>
                      <a:r>
                        <a:rPr lang="en-US" altLang="ja-JP" sz="1050" b="0" baseline="0" dirty="0">
                          <a:solidFill>
                            <a:schemeClr val="tx1"/>
                          </a:solidFill>
                        </a:rPr>
                        <a:t>110</a:t>
                      </a:r>
                      <a:r>
                        <a:rPr lang="ja-JP" altLang="en-US" sz="1050" b="0" baseline="0" dirty="0">
                          <a:solidFill>
                            <a:schemeClr val="tx1"/>
                          </a:solidFill>
                        </a:rPr>
                        <a:t>名　　　 　</a:t>
                      </a:r>
                      <a:r>
                        <a:rPr lang="en-US" altLang="ja-JP" sz="1050" b="0" baseline="0" dirty="0">
                          <a:solidFill>
                            <a:schemeClr val="tx1"/>
                          </a:solidFill>
                        </a:rPr>
                        <a:t>104</a:t>
                      </a:r>
                      <a:r>
                        <a:rPr lang="ja-JP" altLang="en-US" sz="1050" b="0" baseline="0" dirty="0">
                          <a:solidFill>
                            <a:schemeClr val="tx1"/>
                          </a:solidFill>
                        </a:rPr>
                        <a:t>名　　　   　 </a:t>
                      </a:r>
                      <a:r>
                        <a:rPr lang="en-US" altLang="ja-JP" sz="1050" b="0" baseline="0" dirty="0">
                          <a:solidFill>
                            <a:schemeClr val="tx1"/>
                          </a:solidFill>
                        </a:rPr>
                        <a:t>90</a:t>
                      </a:r>
                      <a:r>
                        <a:rPr lang="ja-JP" altLang="en-US" sz="1050" b="0" baseline="0" dirty="0">
                          <a:solidFill>
                            <a:schemeClr val="tx1"/>
                          </a:solidFill>
                        </a:rPr>
                        <a:t>名</a:t>
                      </a:r>
                      <a:endParaRPr lang="en-US" altLang="ja-JP" sz="105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602133"/>
                  </a:ext>
                </a:extLst>
              </a:tr>
            </a:tbl>
          </a:graphicData>
        </a:graphic>
      </p:graphicFrame>
      <p:sp>
        <p:nvSpPr>
          <p:cNvPr id="25" name="正方形/長方形 24"/>
          <p:cNvSpPr/>
          <p:nvPr/>
        </p:nvSpPr>
        <p:spPr>
          <a:xfrm>
            <a:off x="251520" y="640029"/>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⑦府市間、局区間の人事交流</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29" name="テキスト ボックス 28"/>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15" name="正方形/長方形 14"/>
          <p:cNvSpPr/>
          <p:nvPr/>
        </p:nvSpPr>
        <p:spPr>
          <a:xfrm>
            <a:off x="551754" y="915549"/>
            <a:ext cx="8163057"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人事面において府市連携を推進し、人事交流の拡大を図るとともに、幅広い知識や経験を有し、市政を多角的にみつめることができる人材を育成するため、局区間の人事交流を実施している。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p:cNvGrpSpPr/>
          <p:nvPr/>
        </p:nvGrpSpPr>
        <p:grpSpPr>
          <a:xfrm>
            <a:off x="3129598" y="2076108"/>
            <a:ext cx="2028665" cy="339368"/>
            <a:chOff x="4932040" y="3017624"/>
            <a:chExt cx="1808684" cy="339368"/>
          </a:xfrm>
        </p:grpSpPr>
        <p:sp>
          <p:nvSpPr>
            <p:cNvPr id="17" name="二等辺三角形 16"/>
            <p:cNvSpPr/>
            <p:nvPr/>
          </p:nvSpPr>
          <p:spPr>
            <a:xfrm rot="5400000">
              <a:off x="4806044" y="314362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二等辺三角形 17"/>
            <p:cNvSpPr/>
            <p:nvPr/>
          </p:nvSpPr>
          <p:spPr>
            <a:xfrm rot="5400000">
              <a:off x="5626627" y="315088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二等辺三角形 21"/>
            <p:cNvSpPr/>
            <p:nvPr/>
          </p:nvSpPr>
          <p:spPr>
            <a:xfrm rot="5400000">
              <a:off x="6542720" y="315898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704</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5797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7" name="正方形/長方形 6"/>
          <p:cNvSpPr/>
          <p:nvPr/>
        </p:nvSpPr>
        <p:spPr>
          <a:xfrm>
            <a:off x="406834" y="656587"/>
            <a:ext cx="71666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⑧人材育成</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9" name="表 28">
            <a:extLst>
              <a:ext uri="{FF2B5EF4-FFF2-40B4-BE49-F238E27FC236}">
                <a16:creationId xmlns:a16="http://schemas.microsoft.com/office/drawing/2014/main" id="{2EC65D27-2FEB-69E1-1AC2-D9FA08FF0476}"/>
              </a:ext>
            </a:extLst>
          </p:cNvPr>
          <p:cNvGraphicFramePr>
            <a:graphicFrameLocks noGrp="1"/>
          </p:cNvGraphicFramePr>
          <p:nvPr>
            <p:extLst>
              <p:ext uri="{D42A27DB-BD31-4B8C-83A1-F6EECF244321}">
                <p14:modId xmlns:p14="http://schemas.microsoft.com/office/powerpoint/2010/main" val="452927464"/>
              </p:ext>
            </p:extLst>
          </p:nvPr>
        </p:nvGraphicFramePr>
        <p:xfrm>
          <a:off x="495995" y="1528035"/>
          <a:ext cx="8283687" cy="5085223"/>
        </p:xfrm>
        <a:graphic>
          <a:graphicData uri="http://schemas.openxmlformats.org/drawingml/2006/table">
            <a:tbl>
              <a:tblPr firstRow="1" bandRow="1">
                <a:tableStyleId>{5C22544A-7EE6-4342-B048-85BDC9FD1C3A}</a:tableStyleId>
              </a:tblPr>
              <a:tblGrid>
                <a:gridCol w="522182">
                  <a:extLst>
                    <a:ext uri="{9D8B030D-6E8A-4147-A177-3AD203B41FA5}">
                      <a16:colId xmlns:a16="http://schemas.microsoft.com/office/drawing/2014/main" val="20000"/>
                    </a:ext>
                  </a:extLst>
                </a:gridCol>
                <a:gridCol w="4109100">
                  <a:extLst>
                    <a:ext uri="{9D8B030D-6E8A-4147-A177-3AD203B41FA5}">
                      <a16:colId xmlns:a16="http://schemas.microsoft.com/office/drawing/2014/main" val="20001"/>
                    </a:ext>
                  </a:extLst>
                </a:gridCol>
                <a:gridCol w="3652405">
                  <a:extLst>
                    <a:ext uri="{9D8B030D-6E8A-4147-A177-3AD203B41FA5}">
                      <a16:colId xmlns:a16="http://schemas.microsoft.com/office/drawing/2014/main" val="20002"/>
                    </a:ext>
                  </a:extLst>
                </a:gridCol>
              </a:tblGrid>
              <a:tr h="385512">
                <a:tc gridSpan="2">
                  <a:txBody>
                    <a:bodyPr/>
                    <a:lstStyle/>
                    <a:p>
                      <a:pPr algn="ctr"/>
                      <a:r>
                        <a:rPr kumimoji="1" lang="ja-JP" altLang="en-US" sz="1600" dirty="0">
                          <a:latin typeface="Meiryo UI" panose="020B0604030504040204" pitchFamily="50" charset="-128"/>
                          <a:ea typeface="Meiryo UI" panose="020B0604030504040204" pitchFamily="50" charset="-128"/>
                        </a:rPr>
                        <a:t>大阪市人材育成基本方針</a:t>
                      </a:r>
                    </a:p>
                  </a:txBody>
                  <a:tcPr anchor="ctr"/>
                </a:tc>
                <a:tc hMerge="1">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大阪市人材育成基本方針</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職員人材開発センター事業</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（主なもの）</a:t>
                      </a:r>
                    </a:p>
                  </a:txBody>
                  <a:tcPr anchor="ctr"/>
                </a:tc>
                <a:extLst>
                  <a:ext uri="{0D108BD9-81ED-4DB2-BD59-A6C34878D82A}">
                    <a16:rowId xmlns:a16="http://schemas.microsoft.com/office/drawing/2014/main" val="10000"/>
                  </a:ext>
                </a:extLst>
              </a:tr>
              <a:tr h="3062221">
                <a:tc>
                  <a:txBody>
                    <a:bodyPr/>
                    <a:lstStyle/>
                    <a:p>
                      <a:pPr algn="ctr">
                        <a:lnSpc>
                          <a:spcPts val="12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めざす職員像と求められる能力</a:t>
                      </a:r>
                    </a:p>
                  </a:txBody>
                  <a:tcPr vert="eaVert" anchor="ctr"/>
                </a:tc>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txBody>
                  <a:tcPr anchor="ctr"/>
                </a:tc>
                <a:tc>
                  <a:txBody>
                    <a:bodyPr/>
                    <a:lstStyle/>
                    <a:p>
                      <a:r>
                        <a:rPr kumimoji="1" lang="ja-JP" altLang="en-US" sz="1400" dirty="0">
                          <a:solidFill>
                            <a:schemeClr val="tx1"/>
                          </a:solidFill>
                        </a:rPr>
                        <a:t> </a:t>
                      </a:r>
                      <a:r>
                        <a:rPr kumimoji="1" lang="ja-JP" altLang="en-US" sz="1200" dirty="0">
                          <a:solidFill>
                            <a:schemeClr val="tx1"/>
                          </a:solidFill>
                        </a:rPr>
                        <a:t>（</a:t>
                      </a:r>
                      <a:r>
                        <a:rPr kumimoji="1" lang="ja-JP" altLang="en-US" sz="1100" dirty="0">
                          <a:solidFill>
                            <a:schemeClr val="tx1"/>
                          </a:solidFill>
                          <a:latin typeface="Meiryo UI" panose="020B0604030504040204" pitchFamily="50" charset="-128"/>
                          <a:ea typeface="Meiryo UI" panose="020B0604030504040204" pitchFamily="50" charset="-128"/>
                        </a:rPr>
                        <a:t>基本的な知識・能力の習得）</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→各階層別研修</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（自己啓発支援）</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→夜間スキルアップ講座、</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大学院受講支援制度、等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（専門性の維持・向上）</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E</a:t>
                      </a:r>
                      <a:r>
                        <a:rPr kumimoji="1" lang="ja-JP" altLang="en-US" sz="1200" dirty="0">
                          <a:solidFill>
                            <a:schemeClr val="tx1"/>
                          </a:solidFill>
                          <a:latin typeface="Meiryo UI" panose="020B0604030504040204" pitchFamily="50" charset="-128"/>
                          <a:ea typeface="Meiryo UI" panose="020B0604030504040204" pitchFamily="50" charset="-128"/>
                        </a:rPr>
                        <a:t>ラーニングシステム、福祉職員研修、等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（政策の企画立案力の育成）</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→政策立案力向上研修、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企画・発想力向上研修、海外研修、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民間企業との人事交流研修、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自治大学校派遣研修、等</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0661504"/>
                  </a:ext>
                </a:extLst>
              </a:tr>
              <a:tr h="1637490">
                <a:tc>
                  <a:txBody>
                    <a:bodyPr/>
                    <a:lstStyle/>
                    <a:p>
                      <a:pPr algn="ctr">
                        <a:lnSpc>
                          <a:spcPts val="12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人材育成の基本的な</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考え方</a:t>
                      </a:r>
                    </a:p>
                  </a:txBody>
                  <a:tcPr marL="72000" marR="72000" vert="eaVert" anchor="ctr"/>
                </a:tc>
                <a:tc>
                  <a:txBody>
                    <a:bodyPr/>
                    <a:lstStyle/>
                    <a:p>
                      <a:endParaRPr kumimoji="1" lang="en-US" altLang="ja-JP" sz="1200" dirty="0"/>
                    </a:p>
                    <a:p>
                      <a:r>
                        <a:rPr kumimoji="1" lang="ja-JP" altLang="en-US" sz="1200" dirty="0"/>
                        <a:t>　</a:t>
                      </a:r>
                      <a:endParaRPr kumimoji="1" lang="en-US" altLang="ja-JP" sz="1200" dirty="0"/>
                    </a:p>
                    <a:p>
                      <a:r>
                        <a:rPr kumimoji="1" lang="ja-JP" altLang="en-US" sz="1200" dirty="0"/>
                        <a:t>　</a:t>
                      </a:r>
                      <a:endParaRPr kumimoji="1" lang="en-US" altLang="ja-JP" sz="1200" dirty="0"/>
                    </a:p>
                    <a:p>
                      <a:endParaRPr kumimoji="1" lang="en-US" altLang="ja-JP" sz="1200" dirty="0"/>
                    </a:p>
                    <a:p>
                      <a:endParaRPr kumimoji="1" lang="en-US" altLang="ja-JP" sz="1200" dirty="0"/>
                    </a:p>
                    <a:p>
                      <a:r>
                        <a:rPr kumimoji="1" lang="ja-JP" altLang="en-US" sz="1200" dirty="0"/>
                        <a:t>　</a:t>
                      </a:r>
                      <a:endParaRPr kumimoji="1" lang="en-US" altLang="ja-JP" sz="1200" dirty="0"/>
                    </a:p>
                    <a:p>
                      <a:pPr marL="0" marR="0" indent="0" algn="l" defTabSz="914400" rtl="0" eaLnBrk="1" fontAlgn="auto" latinLnBrk="0" hangingPunct="1">
                        <a:lnSpc>
                          <a:spcPts val="12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7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（所属人材育成支援）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ラーニングシステム（再掲）、</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職場人材育成ガイドブック</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（キャリア形成支援）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→キャリアデザイン研修、キャリア相談、</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メンター制度</a:t>
                      </a:r>
                    </a:p>
                  </a:txBody>
                  <a:tcPr anchor="ctr"/>
                </a:tc>
                <a:extLst>
                  <a:ext uri="{0D108BD9-81ED-4DB2-BD59-A6C34878D82A}">
                    <a16:rowId xmlns:a16="http://schemas.microsoft.com/office/drawing/2014/main" val="1759260245"/>
                  </a:ext>
                </a:extLst>
              </a:tr>
            </a:tbl>
          </a:graphicData>
        </a:graphic>
      </p:graphicFrame>
      <p:grpSp>
        <p:nvGrpSpPr>
          <p:cNvPr id="5" name="グループ化 4"/>
          <p:cNvGrpSpPr/>
          <p:nvPr/>
        </p:nvGrpSpPr>
        <p:grpSpPr>
          <a:xfrm>
            <a:off x="1009556" y="1995464"/>
            <a:ext cx="3805916" cy="2771009"/>
            <a:chOff x="960762" y="1705421"/>
            <a:chExt cx="3389981" cy="3093033"/>
          </a:xfrm>
        </p:grpSpPr>
        <p:sp>
          <p:nvSpPr>
            <p:cNvPr id="30" name="正方形/長方形 29">
              <a:extLst>
                <a:ext uri="{FF2B5EF4-FFF2-40B4-BE49-F238E27FC236}">
                  <a16:creationId xmlns:a16="http://schemas.microsoft.com/office/drawing/2014/main" id="{5D107EC1-6F8A-0005-41D5-015FF13CBFC2}"/>
                </a:ext>
              </a:extLst>
            </p:cNvPr>
            <p:cNvSpPr/>
            <p:nvPr/>
          </p:nvSpPr>
          <p:spPr>
            <a:xfrm>
              <a:off x="960763" y="1705421"/>
              <a:ext cx="2720901" cy="252000"/>
            </a:xfrm>
            <a:prstGeom prst="rect">
              <a:avLst/>
            </a:prstGeom>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めざす職員像</a:t>
              </a:r>
              <a:endParaRPr kumimoji="1" lang="ja-JP" altLang="en-US" sz="1050" b="0" i="0" u="none" strike="noStrike" kern="100" cap="none" spc="0" normalizeH="0" baseline="0" noProof="0" dirty="0">
                <a:ln>
                  <a:noFill/>
                </a:ln>
                <a:solidFill>
                  <a:prstClr val="white"/>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1" name="角丸四角形 9">
              <a:extLst>
                <a:ext uri="{FF2B5EF4-FFF2-40B4-BE49-F238E27FC236}">
                  <a16:creationId xmlns:a16="http://schemas.microsoft.com/office/drawing/2014/main" id="{6772AF4A-5EAE-E4AE-21C9-7B781F5EBD1B}"/>
                </a:ext>
              </a:extLst>
            </p:cNvPr>
            <p:cNvSpPr/>
            <p:nvPr/>
          </p:nvSpPr>
          <p:spPr>
            <a:xfrm>
              <a:off x="960763" y="1986078"/>
              <a:ext cx="3238258" cy="231301"/>
            </a:xfrm>
            <a:prstGeom prst="roundRect">
              <a:avLst/>
            </a:prstGeom>
            <a:ln w="12700">
              <a:solidFill>
                <a:srgbClr val="002060"/>
              </a:solidFill>
            </a:ln>
          </p:spPr>
          <p:style>
            <a:lnRef idx="2">
              <a:schemeClr val="dk1"/>
            </a:lnRef>
            <a:fillRef idx="1">
              <a:schemeClr val="lt1"/>
            </a:fillRef>
            <a:effectRef idx="0">
              <a:schemeClr val="dk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自ら学び考え行動する</a:t>
              </a:r>
              <a:r>
                <a:rPr kumimoji="1" lang="en-US" altLang="ja-JP" sz="12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a:t>
              </a:r>
              <a:r>
                <a:rPr kumimoji="1" lang="ja-JP" altLang="en-US" sz="12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自律した職員</a:t>
              </a:r>
              <a:r>
                <a:rPr kumimoji="1" lang="en-US" altLang="ja-JP" sz="12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096B195E-4AB1-CA97-201F-F56A4AB513CC}"/>
                </a:ext>
              </a:extLst>
            </p:cNvPr>
            <p:cNvSpPr/>
            <p:nvPr/>
          </p:nvSpPr>
          <p:spPr>
            <a:xfrm>
              <a:off x="960763" y="2421303"/>
              <a:ext cx="2720901" cy="252000"/>
            </a:xfrm>
            <a:prstGeom prst="rect">
              <a:avLst/>
            </a:prstGeom>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職員に求められる</a:t>
              </a:r>
              <a:r>
                <a:rPr kumimoji="1" lang="en-US" altLang="ja-JP"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a:t>
              </a:r>
              <a:r>
                <a:rPr kumimoji="1" lang="ja-JP" altLang="en-US"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行動姿勢</a:t>
              </a:r>
              <a:r>
                <a:rPr kumimoji="1" lang="en-US" altLang="ja-JP"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a:t>
              </a:r>
              <a:endParaRPr kumimoji="1" lang="ja-JP" altLang="en-US" sz="1050" b="0" i="0" u="none" strike="noStrike" kern="100" cap="none" spc="0" normalizeH="0" baseline="0" noProof="0" dirty="0">
                <a:ln>
                  <a:noFill/>
                </a:ln>
                <a:solidFill>
                  <a:prstClr val="white"/>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3" name="角丸四角形 11">
              <a:extLst>
                <a:ext uri="{FF2B5EF4-FFF2-40B4-BE49-F238E27FC236}">
                  <a16:creationId xmlns:a16="http://schemas.microsoft.com/office/drawing/2014/main" id="{4A7C77CF-1E50-48E2-5C47-95A5B05E336F}"/>
                </a:ext>
              </a:extLst>
            </p:cNvPr>
            <p:cNvSpPr/>
            <p:nvPr/>
          </p:nvSpPr>
          <p:spPr>
            <a:xfrm>
              <a:off x="960764" y="2757812"/>
              <a:ext cx="977706" cy="280777"/>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市民志向</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4" name="角丸四角形 12">
              <a:extLst>
                <a:ext uri="{FF2B5EF4-FFF2-40B4-BE49-F238E27FC236}">
                  <a16:creationId xmlns:a16="http://schemas.microsoft.com/office/drawing/2014/main" id="{A2EAD9F9-80CD-96E0-8245-A401BD31188F}"/>
                </a:ext>
              </a:extLst>
            </p:cNvPr>
            <p:cNvSpPr/>
            <p:nvPr/>
          </p:nvSpPr>
          <p:spPr>
            <a:xfrm>
              <a:off x="1978664" y="2748710"/>
              <a:ext cx="1272587" cy="280777"/>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チャレンジ精神</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5" name="角丸四角形 13">
              <a:extLst>
                <a:ext uri="{FF2B5EF4-FFF2-40B4-BE49-F238E27FC236}">
                  <a16:creationId xmlns:a16="http://schemas.microsoft.com/office/drawing/2014/main" id="{732EDCBE-4E6A-F015-CB2F-527121ACE020}"/>
                </a:ext>
              </a:extLst>
            </p:cNvPr>
            <p:cNvSpPr/>
            <p:nvPr/>
          </p:nvSpPr>
          <p:spPr>
            <a:xfrm>
              <a:off x="3243838" y="2755400"/>
              <a:ext cx="955183" cy="280777"/>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プロ意識</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B6749ACA-C8F2-27B3-68C5-2A0911C03AEB}"/>
                </a:ext>
              </a:extLst>
            </p:cNvPr>
            <p:cNvSpPr/>
            <p:nvPr/>
          </p:nvSpPr>
          <p:spPr>
            <a:xfrm>
              <a:off x="960763" y="3895765"/>
              <a:ext cx="2893474" cy="252000"/>
            </a:xfrm>
            <a:prstGeom prst="rect">
              <a:avLst/>
            </a:prstGeom>
            <a:solidFill>
              <a:schemeClr val="tx1"/>
            </a:solidFill>
            <a:ln w="9525" cap="flat" cmpd="sng" algn="ctr">
              <a:solidFill>
                <a:srgbClr val="4F81BD">
                  <a:shade val="95000"/>
                  <a:satMod val="10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現状において職員が強化するべき能力</a:t>
              </a:r>
              <a:endParaRPr kumimoji="1"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37" name="角丸四角形 15">
              <a:extLst>
                <a:ext uri="{FF2B5EF4-FFF2-40B4-BE49-F238E27FC236}">
                  <a16:creationId xmlns:a16="http://schemas.microsoft.com/office/drawing/2014/main" id="{8558216D-7C96-671E-6235-8B3DED6ACB73}"/>
                </a:ext>
              </a:extLst>
            </p:cNvPr>
            <p:cNvSpPr/>
            <p:nvPr/>
          </p:nvSpPr>
          <p:spPr>
            <a:xfrm>
              <a:off x="960763" y="4232014"/>
              <a:ext cx="1581669" cy="252000"/>
            </a:xfrm>
            <a:prstGeom prst="roundRect">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60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専門性の維持・向上</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8" name="角丸四角形 16">
              <a:extLst>
                <a:ext uri="{FF2B5EF4-FFF2-40B4-BE49-F238E27FC236}">
                  <a16:creationId xmlns:a16="http://schemas.microsoft.com/office/drawing/2014/main" id="{2678E46B-B453-0657-B650-64C544D35D17}"/>
                </a:ext>
              </a:extLst>
            </p:cNvPr>
            <p:cNvSpPr/>
            <p:nvPr/>
          </p:nvSpPr>
          <p:spPr>
            <a:xfrm>
              <a:off x="2553202" y="4243989"/>
              <a:ext cx="1797541" cy="252000"/>
            </a:xfrm>
            <a:prstGeom prst="roundRect">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54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60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政策の企画立案・推進</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39" name="角丸四角形 18">
              <a:extLst>
                <a:ext uri="{FF2B5EF4-FFF2-40B4-BE49-F238E27FC236}">
                  <a16:creationId xmlns:a16="http://schemas.microsoft.com/office/drawing/2014/main" id="{CF65CF26-2D07-1A6C-6F91-87708939D826}"/>
                </a:ext>
              </a:extLst>
            </p:cNvPr>
            <p:cNvSpPr/>
            <p:nvPr/>
          </p:nvSpPr>
          <p:spPr>
            <a:xfrm>
              <a:off x="960762" y="4546454"/>
              <a:ext cx="1286289" cy="252000"/>
            </a:xfrm>
            <a:prstGeom prst="roundRect">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60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組織力の向上</a:t>
              </a:r>
              <a:r>
                <a:rPr kumimoji="1" 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 </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90CD4868-F90B-9742-FB3F-B6EE3B565A3E}"/>
                </a:ext>
              </a:extLst>
            </p:cNvPr>
            <p:cNvSpPr/>
            <p:nvPr/>
          </p:nvSpPr>
          <p:spPr>
            <a:xfrm>
              <a:off x="960762" y="3162861"/>
              <a:ext cx="2720901" cy="252000"/>
            </a:xfrm>
            <a:prstGeom prst="rect">
              <a:avLst/>
            </a:prstGeom>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游ゴシック" panose="020F0502020204030204"/>
                  <a:ea typeface="ＭＳ ゴシック" panose="020B0609070205080204" pitchFamily="49" charset="-128"/>
                  <a:cs typeface="Times New Roman" panose="02020603050405020304" pitchFamily="18" charset="0"/>
                </a:rPr>
                <a:t>職員に求められる能力</a:t>
              </a:r>
              <a:endParaRPr kumimoji="1" lang="ja-JP" altLang="en-US" sz="1050" b="0" i="0" u="none" strike="noStrike" kern="100" cap="none" spc="0" normalizeH="0" baseline="0" noProof="0" dirty="0">
                <a:ln>
                  <a:noFill/>
                </a:ln>
                <a:solidFill>
                  <a:prstClr val="white"/>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41" name="角丸四角形 11">
              <a:extLst>
                <a:ext uri="{FF2B5EF4-FFF2-40B4-BE49-F238E27FC236}">
                  <a16:creationId xmlns:a16="http://schemas.microsoft.com/office/drawing/2014/main" id="{CB3E3E94-B8FD-1496-2899-F9364DDE94ED}"/>
                </a:ext>
              </a:extLst>
            </p:cNvPr>
            <p:cNvSpPr/>
            <p:nvPr/>
          </p:nvSpPr>
          <p:spPr>
            <a:xfrm>
              <a:off x="966724" y="3472825"/>
              <a:ext cx="1114739" cy="305091"/>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職務遂行能力</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42" name="角丸四角形 12">
              <a:extLst>
                <a:ext uri="{FF2B5EF4-FFF2-40B4-BE49-F238E27FC236}">
                  <a16:creationId xmlns:a16="http://schemas.microsoft.com/office/drawing/2014/main" id="{59693B2B-FD5A-9CA2-2A09-1E7B32275EEC}"/>
                </a:ext>
              </a:extLst>
            </p:cNvPr>
            <p:cNvSpPr/>
            <p:nvPr/>
          </p:nvSpPr>
          <p:spPr>
            <a:xfrm>
              <a:off x="2081463" y="3493487"/>
              <a:ext cx="1114739" cy="276959"/>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対人関係能力</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43" name="角丸四角形 12">
              <a:extLst>
                <a:ext uri="{FF2B5EF4-FFF2-40B4-BE49-F238E27FC236}">
                  <a16:creationId xmlns:a16="http://schemas.microsoft.com/office/drawing/2014/main" id="{8A4BE3C7-30D8-C4C9-F511-DBFF9C822F9B}"/>
                </a:ext>
              </a:extLst>
            </p:cNvPr>
            <p:cNvSpPr/>
            <p:nvPr/>
          </p:nvSpPr>
          <p:spPr>
            <a:xfrm>
              <a:off x="3196202" y="3487675"/>
              <a:ext cx="1114739" cy="276959"/>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概念化能力</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grpSp>
      <p:grpSp>
        <p:nvGrpSpPr>
          <p:cNvPr id="8" name="グループ化 7"/>
          <p:cNvGrpSpPr/>
          <p:nvPr/>
        </p:nvGrpSpPr>
        <p:grpSpPr>
          <a:xfrm>
            <a:off x="1016250" y="4981755"/>
            <a:ext cx="3659975" cy="1393710"/>
            <a:chOff x="960762" y="5007669"/>
            <a:chExt cx="3238259" cy="1688362"/>
          </a:xfrm>
        </p:grpSpPr>
        <p:sp>
          <p:nvSpPr>
            <p:cNvPr id="44" name="正方形/長方形 43">
              <a:extLst>
                <a:ext uri="{FF2B5EF4-FFF2-40B4-BE49-F238E27FC236}">
                  <a16:creationId xmlns:a16="http://schemas.microsoft.com/office/drawing/2014/main" id="{638B4961-FEE4-6A11-9A95-C617954777BB}"/>
                </a:ext>
              </a:extLst>
            </p:cNvPr>
            <p:cNvSpPr/>
            <p:nvPr/>
          </p:nvSpPr>
          <p:spPr>
            <a:xfrm>
              <a:off x="966248" y="5007669"/>
              <a:ext cx="2893474" cy="252000"/>
            </a:xfrm>
            <a:prstGeom prst="rect">
              <a:avLst/>
            </a:prstGeom>
            <a:solidFill>
              <a:schemeClr val="tx1"/>
            </a:solidFill>
            <a:ln w="9525" cap="flat" cmpd="sng" algn="ctr">
              <a:solidFill>
                <a:srgbClr val="4F81BD">
                  <a:shade val="95000"/>
                  <a:satMod val="10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人材育成を推進する枠組</a:t>
              </a:r>
              <a:endParaRPr kumimoji="1"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1BCA4FF7-4392-D092-B976-5744F0102EE0}"/>
                </a:ext>
              </a:extLst>
            </p:cNvPr>
            <p:cNvSpPr/>
            <p:nvPr/>
          </p:nvSpPr>
          <p:spPr>
            <a:xfrm>
              <a:off x="960762" y="5741382"/>
              <a:ext cx="2893474" cy="252000"/>
            </a:xfrm>
            <a:prstGeom prst="rect">
              <a:avLst/>
            </a:prstGeom>
            <a:solidFill>
              <a:schemeClr val="tx1"/>
            </a:solidFill>
            <a:ln w="9525" cap="flat" cmpd="sng" algn="ctr">
              <a:solidFill>
                <a:srgbClr val="4F81BD">
                  <a:shade val="95000"/>
                  <a:satMod val="10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人材育成の進め方</a:t>
              </a:r>
              <a:endParaRPr kumimoji="1"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47" name="正方形/長方形 46">
              <a:extLst>
                <a:ext uri="{FF2B5EF4-FFF2-40B4-BE49-F238E27FC236}">
                  <a16:creationId xmlns:a16="http://schemas.microsoft.com/office/drawing/2014/main" id="{F8229260-493D-0205-C87B-4F29085102FA}"/>
                </a:ext>
              </a:extLst>
            </p:cNvPr>
            <p:cNvSpPr/>
            <p:nvPr/>
          </p:nvSpPr>
          <p:spPr>
            <a:xfrm>
              <a:off x="960762" y="6444031"/>
              <a:ext cx="2893474" cy="252000"/>
            </a:xfrm>
            <a:prstGeom prst="rect">
              <a:avLst/>
            </a:prstGeom>
            <a:solidFill>
              <a:schemeClr val="tx1"/>
            </a:solidFill>
            <a:ln w="9525" cap="flat" cmpd="sng" algn="ctr">
              <a:solidFill>
                <a:srgbClr val="4F81BD">
                  <a:shade val="95000"/>
                  <a:satMod val="105000"/>
                </a:srgbClr>
              </a:solidFill>
              <a:prstDash val="solid"/>
            </a:ln>
            <a:effectLst/>
          </p:spPr>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キャリア形成を通じた人材育成</a:t>
              </a:r>
              <a:endParaRPr kumimoji="1"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角丸四角形 11">
              <a:extLst>
                <a:ext uri="{FF2B5EF4-FFF2-40B4-BE49-F238E27FC236}">
                  <a16:creationId xmlns:a16="http://schemas.microsoft.com/office/drawing/2014/main" id="{CB3E3E94-B8FD-1496-2899-F9364DDE94ED}"/>
                </a:ext>
              </a:extLst>
            </p:cNvPr>
            <p:cNvSpPr/>
            <p:nvPr/>
          </p:nvSpPr>
          <p:spPr>
            <a:xfrm>
              <a:off x="985159" y="5380321"/>
              <a:ext cx="1804993" cy="277974"/>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游ゴシック" panose="020F0502020204030204"/>
                  <a:ea typeface="ＭＳ ゴシック" panose="020B0609070205080204" pitchFamily="49" charset="-128"/>
                  <a:cs typeface="Times New Roman" panose="02020603050405020304" pitchFamily="18" charset="0"/>
                </a:rPr>
                <a:t>人材育成は職場が基本</a:t>
              </a:r>
              <a:endParaRPr kumimoji="1" lang="ja-JP" altLang="en-US" sz="1050" b="0" i="0" u="none" strike="noStrike" kern="100" cap="none" spc="0" normalizeH="0" baseline="0" noProof="0" dirty="0">
                <a:ln>
                  <a:noFill/>
                </a:ln>
                <a:solidFill>
                  <a:prstClr val="black"/>
                </a:solidFill>
                <a:effectLst/>
                <a:uLnTx/>
                <a:uFillTx/>
                <a:latin typeface="游ゴシック" panose="020F0502020204030204"/>
                <a:ea typeface="ＭＳ 明朝" panose="02020609040205080304" pitchFamily="17" charset="-128"/>
                <a:cs typeface="Times New Roman" panose="02020603050405020304" pitchFamily="18" charset="0"/>
              </a:endParaRPr>
            </a:p>
          </p:txBody>
        </p:sp>
        <p:sp>
          <p:nvSpPr>
            <p:cNvPr id="28" name="角丸四角形 12">
              <a:extLst>
                <a:ext uri="{FF2B5EF4-FFF2-40B4-BE49-F238E27FC236}">
                  <a16:creationId xmlns:a16="http://schemas.microsoft.com/office/drawing/2014/main" id="{8A4BE3C7-30D8-C4C9-F511-DBFF9C822F9B}"/>
                </a:ext>
              </a:extLst>
            </p:cNvPr>
            <p:cNvSpPr/>
            <p:nvPr/>
          </p:nvSpPr>
          <p:spPr>
            <a:xfrm>
              <a:off x="985159" y="6071379"/>
              <a:ext cx="3213862" cy="300047"/>
            </a:xfrm>
            <a:prstGeom prst="round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OJT</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Off-JT</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」「自己啓発」を機能させる</a:t>
              </a:r>
              <a:endParaRPr kumimoji="1"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
        <p:nvSpPr>
          <p:cNvPr id="46" name="正方形/長方形 45"/>
          <p:cNvSpPr/>
          <p:nvPr/>
        </p:nvSpPr>
        <p:spPr>
          <a:xfrm>
            <a:off x="406834" y="994758"/>
            <a:ext cx="8406461"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複雑・多様化する行政ニーズに対応できる専門性やチャレンジ精神のある職員を育成するため、様々な取組を実施している。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705</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908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62400"/>
            <a:ext cx="201516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１．</a:t>
            </a:r>
            <a:r>
              <a:rPr lang="zh-TW" altLang="en-US" sz="2400" dirty="0">
                <a:latin typeface="Meiryo UI" panose="020B0604030504040204" pitchFamily="50" charset="-128"/>
                <a:ea typeface="Meiryo UI" panose="020B0604030504040204" pitchFamily="50" charset="-128"/>
              </a:rPr>
              <a:t>総論</a:t>
            </a: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51522" y="620687"/>
            <a:ext cx="8649588" cy="28464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角丸四角形 7"/>
          <p:cNvSpPr/>
          <p:nvPr/>
        </p:nvSpPr>
        <p:spPr>
          <a:xfrm>
            <a:off x="251520" y="3784617"/>
            <a:ext cx="8668754" cy="29510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1520" y="620688"/>
            <a:ext cx="1654552"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改革前の状況</a:t>
            </a:r>
          </a:p>
        </p:txBody>
      </p:sp>
      <p:sp>
        <p:nvSpPr>
          <p:cNvPr id="10" name="角丸四角形 9"/>
          <p:cNvSpPr/>
          <p:nvPr/>
        </p:nvSpPr>
        <p:spPr>
          <a:xfrm>
            <a:off x="251520" y="3781924"/>
            <a:ext cx="2517131"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取組内容・手法、現状</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3875447" y="3516684"/>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37136" y="1160039"/>
            <a:ext cx="8497522" cy="2308324"/>
          </a:xfrm>
          <a:prstGeom prst="rect">
            <a:avLst/>
          </a:prstGeom>
          <a:noFill/>
        </p:spPr>
        <p:txBody>
          <a:bodyPr wrap="square" rtlCol="0">
            <a:spAutoFit/>
          </a:bodyPr>
          <a:lstStyle/>
          <a:p>
            <a:pPr>
              <a:tabLst>
                <a:tab pos="363538" algn="l"/>
              </a:tabLst>
            </a:pPr>
            <a:r>
              <a:rPr lang="ja-JP" altLang="en-US" sz="1600" dirty="0"/>
              <a:t>・</a:t>
            </a:r>
            <a:r>
              <a:rPr lang="ja-JP" altLang="en-US" sz="1600" dirty="0">
                <a:latin typeface="Meiryo UI" panose="020B0604030504040204" pitchFamily="50" charset="-128"/>
                <a:ea typeface="Meiryo UI" panose="020B0604030504040204" pitchFamily="50" charset="-128"/>
              </a:rPr>
              <a:t>大阪府では、</a:t>
            </a:r>
            <a:r>
              <a:rPr lang="en-US" altLang="ja-JP" sz="1600" dirty="0">
                <a:latin typeface="Meiryo UI" panose="020B0604030504040204" pitchFamily="50" charset="-128"/>
                <a:ea typeface="Meiryo UI" panose="020B0604030504040204" pitchFamily="50" charset="-128"/>
              </a:rPr>
              <a:t>1995</a:t>
            </a:r>
            <a:r>
              <a:rPr lang="ja-JP" altLang="en-US" sz="1600" dirty="0">
                <a:latin typeface="Meiryo UI" panose="020B0604030504040204" pitchFamily="50" charset="-128"/>
                <a:ea typeface="Meiryo UI" panose="020B0604030504040204" pitchFamily="50" charset="-128"/>
              </a:rPr>
              <a:t>年度から全国に先駆けて行財政改革に取り組み、人件費の削減のほか、計画的</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　な職員数の削減にも取り組み、</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年度の時点で、人口</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万人あたりの職員数</a:t>
            </a:r>
            <a:r>
              <a:rPr lang="en-US" altLang="ja-JP" sz="8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127</a:t>
            </a:r>
            <a:r>
              <a:rPr lang="ja-JP" altLang="en-US" sz="1600" dirty="0">
                <a:latin typeface="Meiryo UI" panose="020B0604030504040204" pitchFamily="50" charset="-128"/>
                <a:ea typeface="Meiryo UI" panose="020B0604030504040204" pitchFamily="50" charset="-128"/>
              </a:rPr>
              <a:t>人（全</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　国平均</a:t>
            </a:r>
            <a:r>
              <a:rPr lang="en-US" altLang="ja-JP" sz="1600" dirty="0">
                <a:latin typeface="Meiryo UI" panose="020B0604030504040204" pitchFamily="50" charset="-128"/>
                <a:ea typeface="Meiryo UI" panose="020B0604030504040204" pitchFamily="50" charset="-128"/>
              </a:rPr>
              <a:t>291</a:t>
            </a:r>
            <a:r>
              <a:rPr lang="ja-JP" altLang="en-US" sz="1600" dirty="0">
                <a:latin typeface="Meiryo UI" panose="020B0604030504040204" pitchFamily="50" charset="-128"/>
                <a:ea typeface="Meiryo UI" panose="020B0604030504040204" pitchFamily="50" charset="-128"/>
              </a:rPr>
              <a:t>人）と全国的にもコンパクトな組織となっていた。</a:t>
            </a:r>
            <a:endParaRPr lang="en-US" altLang="ja-JP" sz="1600" b="1" u="sng"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・一方で、以下のような課題・背景も存在。</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■給与制度：年功序列的な部分があるなど、「頑張った人が報われる」制度とは必ずしもなっていない。</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■職員採用試験：優秀な人材の確保のため、民間志望者の取り込みも必要。</a:t>
            </a:r>
            <a:endParaRPr lang="en-US" altLang="ja-JP" sz="1600" strike="sngStrike"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■人事評価制度：絶対評価を実施。一層の職員の奮起と切磋琢磨が必要。</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■優秀な人材の確保：行政の高度化、多様化、グローバル化などが進展していく中、時代の変化に的</a:t>
            </a:r>
            <a:endParaRPr lang="en-US" altLang="ja-JP" sz="1600" dirty="0">
              <a:latin typeface="Meiryo UI" panose="020B0604030504040204" pitchFamily="50" charset="-128"/>
              <a:ea typeface="Meiryo UI" panose="020B0604030504040204" pitchFamily="50" charset="-128"/>
            </a:endParaRPr>
          </a:p>
          <a:p>
            <a:pPr>
              <a:tabLst>
                <a:tab pos="363538" algn="l"/>
              </a:tabLst>
            </a:pPr>
            <a:r>
              <a:rPr lang="ja-JP" altLang="en-US" sz="1600" dirty="0">
                <a:latin typeface="Meiryo UI" panose="020B0604030504040204" pitchFamily="50" charset="-128"/>
                <a:ea typeface="Meiryo UI" panose="020B0604030504040204" pitchFamily="50" charset="-128"/>
              </a:rPr>
              <a:t>　　　　　　　　　　　　　　 確に対応できる、「コスト意識」や「経営感覚」を兼ね備えた人材の不足。</a:t>
            </a:r>
            <a:endParaRPr lang="en-US" altLang="ja-JP"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20699" y="4282221"/>
            <a:ext cx="8449207" cy="181588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年度以降も、組織戦略（</a:t>
            </a:r>
            <a:r>
              <a:rPr lang="en-US" altLang="ja-JP" sz="1600" dirty="0">
                <a:latin typeface="Meiryo UI" panose="020B0604030504040204" pitchFamily="50" charset="-128"/>
                <a:ea typeface="Meiryo UI" panose="020B0604030504040204" pitchFamily="50" charset="-128"/>
              </a:rPr>
              <a:t>2009</a:t>
            </a:r>
            <a:r>
              <a:rPr lang="ja-JP" altLang="en-US" sz="1600" dirty="0">
                <a:latin typeface="Meiryo UI" panose="020B0604030504040204" pitchFamily="50" charset="-128"/>
                <a:ea typeface="Meiryo UI" panose="020B0604030504040204" pitchFamily="50" charset="-128"/>
              </a:rPr>
              <a:t>年度）や職員数管理目標（</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基づき組織のスリム化を推進。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・また、透明性を高め、頑張った人が報われ、能力、資質及び執務意欲向上につながるよう、府独自の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給与制度改革による「職務給の原則」の徹底、採用試験制度の見直しによる府として求める人材の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獲得、相対評価の導入と評価結果の給与・任用・研修等への反映などを実施。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・さらに、庁内外を問わずより優秀な人材を確保するための部長公募の実施や、女性職員が活躍しや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すい職場づくり、庁内の人材育成など、組織のパフォーマンス向上のための取組も積極的に展開。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364309" y="1716613"/>
            <a:ext cx="3470349" cy="307777"/>
          </a:xfrm>
          <a:prstGeom prst="rect">
            <a:avLst/>
          </a:prstGeom>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「総務省地方公共団体定員管理調査における「「一般行政部門＋学校以外の教育部門</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＋公営企業等会計部門の合計」を用いた</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万人あたり職員数</a:t>
            </a:r>
            <a:endParaRPr lang="ja-JP" altLang="en-US" sz="700" dirty="0"/>
          </a:p>
        </p:txBody>
      </p:sp>
      <p:sp>
        <p:nvSpPr>
          <p:cNvPr id="22" name="テキスト ボックス 21"/>
          <p:cNvSpPr txBox="1"/>
          <p:nvPr/>
        </p:nvSpPr>
        <p:spPr>
          <a:xfrm>
            <a:off x="337136" y="6010931"/>
            <a:ext cx="8580411"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rPr>
              <a:t>年度以降も、現在に至るまで、全国トップクラスのスリムな組織体制を維持。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・フレックスタイム制度の導入やテレワークの推進など、職員が働きやすい環境づくりに向けた取組を推進。</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670</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08938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0703" y="1175766"/>
            <a:ext cx="4202210" cy="4323515"/>
          </a:xfrm>
          <a:prstGeom prst="roundRect">
            <a:avLst>
              <a:gd name="adj" fmla="val 665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12" name="正方形/長方形 11"/>
          <p:cNvSpPr/>
          <p:nvPr/>
        </p:nvSpPr>
        <p:spPr>
          <a:xfrm>
            <a:off x="175320" y="623138"/>
            <a:ext cx="273165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職員のキャリアデザイン支援</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154802" y="1166901"/>
            <a:ext cx="4223108" cy="38010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庁内公募・庁内</a:t>
            </a:r>
            <a:r>
              <a:rPr kumimoji="1"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a:t>
            </a:r>
            <a:r>
              <a:rPr kumimoji="1"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 </a:t>
            </a:r>
            <a:endParaRPr kumimoji="1"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希望する職務へのチャレンジ！</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庁内公募制度</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職員一人ひとりの能力を最大限に引き出し、人材の効果的・効率的</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な活用を行うとともに、職員の勤務意欲及び行政サービスの向上に資す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る</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ことを目的として実施。</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各所属において公募する職の選定を行ったうえで、その職を希望する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職員を募集。（課長以下）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職員が主体的にキャリア形成意識を持って自らの能力開発に取り組む</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とともに、適材適所の人事配置を行うことで、より効果的な人材の活用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と組織の活性化を図ることを目的として実施。</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職員が人事異動先として希望する所属を指定して申込み、その所属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の選考を受ける。（係長級以下）</a:t>
            </a:r>
          </a:p>
        </p:txBody>
      </p:sp>
      <p:grpSp>
        <p:nvGrpSpPr>
          <p:cNvPr id="3" name="グループ化 2"/>
          <p:cNvGrpSpPr/>
          <p:nvPr/>
        </p:nvGrpSpPr>
        <p:grpSpPr>
          <a:xfrm>
            <a:off x="4492311" y="1166900"/>
            <a:ext cx="4324570" cy="4323516"/>
            <a:chOff x="4620904" y="1319764"/>
            <a:chExt cx="4176572" cy="2989462"/>
          </a:xfrm>
        </p:grpSpPr>
        <p:sp>
          <p:nvSpPr>
            <p:cNvPr id="6" name="角丸四角形 5"/>
            <p:cNvSpPr/>
            <p:nvPr/>
          </p:nvSpPr>
          <p:spPr>
            <a:xfrm>
              <a:off x="4633166" y="1319764"/>
              <a:ext cx="4152048" cy="2989462"/>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a:off x="4620904" y="1320744"/>
              <a:ext cx="4176572" cy="18195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自己申告制度</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主体的なキャリアデザインをサポート！ </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職員一人ひとりが、自分自身のキャリアを自らデザインしながら、主体的に能力開発に取り組むとともに、職員の意向等も考慮した中長期的な視点での人材育成や適材適所の人事配置、</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OJT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OFF-JT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を通じた能力開発の支援を実施することで、より効果的な人材の活用と組織の活性化を図ることを目的として実施。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≪対象職員≫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一般行政職の事務職員、技術職員、福祉職員、介護福祉職員、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社会教育主事</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の課長級、課長代理級、係長級、係員の職員、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及び保健師の係長級、係員の</a:t>
              </a:r>
              <a:r>
                <a:rPr kumimoji="1"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全職員を対象として実施。</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キャリアデザインシートは、その記載を通じて、職員一人ひとりが自分自身のキャリア</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を自らデザインしながら、主体的に能力開発に取り組む契機にするとともに、職員の意向等も考慮した中長期的な視点での人材育成や適材適所の人事配置、</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OJT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OFF-JT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を通じた能力開発の支援を実施するための重要な参考資料です。</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aphicFrame>
        <p:nvGraphicFramePr>
          <p:cNvPr id="2" name="表 1"/>
          <p:cNvGraphicFramePr>
            <a:graphicFrameLocks noGrp="1"/>
          </p:cNvGraphicFramePr>
          <p:nvPr/>
        </p:nvGraphicFramePr>
        <p:xfrm>
          <a:off x="631948" y="2670496"/>
          <a:ext cx="3676902" cy="1077801"/>
        </p:xfrm>
        <a:graphic>
          <a:graphicData uri="http://schemas.openxmlformats.org/drawingml/2006/table">
            <a:tbl>
              <a:tblPr firstRow="1" bandRow="1">
                <a:tableStyleId>{00A15C55-8517-42AA-B614-E9B94910E393}</a:tableStyleId>
              </a:tblPr>
              <a:tblGrid>
                <a:gridCol w="1016137">
                  <a:extLst>
                    <a:ext uri="{9D8B030D-6E8A-4147-A177-3AD203B41FA5}">
                      <a16:colId xmlns:a16="http://schemas.microsoft.com/office/drawing/2014/main" val="1873102481"/>
                    </a:ext>
                  </a:extLst>
                </a:gridCol>
                <a:gridCol w="927759">
                  <a:extLst>
                    <a:ext uri="{9D8B030D-6E8A-4147-A177-3AD203B41FA5}">
                      <a16:colId xmlns:a16="http://schemas.microsoft.com/office/drawing/2014/main" val="1967091009"/>
                    </a:ext>
                  </a:extLst>
                </a:gridCol>
                <a:gridCol w="914400">
                  <a:extLst>
                    <a:ext uri="{9D8B030D-6E8A-4147-A177-3AD203B41FA5}">
                      <a16:colId xmlns:a16="http://schemas.microsoft.com/office/drawing/2014/main" val="2567604011"/>
                    </a:ext>
                  </a:extLst>
                </a:gridCol>
                <a:gridCol w="818606">
                  <a:extLst>
                    <a:ext uri="{9D8B030D-6E8A-4147-A177-3AD203B41FA5}">
                      <a16:colId xmlns:a16="http://schemas.microsoft.com/office/drawing/2014/main" val="112633978"/>
                    </a:ext>
                  </a:extLst>
                </a:gridCol>
              </a:tblGrid>
              <a:tr h="189527">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ポストレベル</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公募する職の数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申込者数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合格者数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83962">
                <a:tc>
                  <a:txBody>
                    <a:bodyPr/>
                    <a:lstStyle/>
                    <a:p>
                      <a:pPr algn="ctr"/>
                      <a:r>
                        <a:rPr kumimoji="1" lang="ja-JP" altLang="en-US" sz="800" dirty="0">
                          <a:latin typeface="Meiryo UI" panose="020B0604030504040204" pitchFamily="50" charset="-128"/>
                          <a:ea typeface="Meiryo UI" panose="020B0604030504040204" pitchFamily="50" charset="-128"/>
                        </a:rPr>
                        <a:t>課長級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0</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r h="224361">
                <a:tc>
                  <a:txBody>
                    <a:bodyPr/>
                    <a:lstStyle/>
                    <a:p>
                      <a:pPr algn="ctr"/>
                      <a:r>
                        <a:rPr kumimoji="1" lang="ja-JP" altLang="en-US" sz="800" dirty="0">
                          <a:latin typeface="Meiryo UI" panose="020B0604030504040204" pitchFamily="50" charset="-128"/>
                          <a:ea typeface="Meiryo UI" panose="020B0604030504040204" pitchFamily="50" charset="-128"/>
                        </a:rPr>
                        <a:t>課長代理級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9</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4</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284318"/>
                  </a:ext>
                </a:extLst>
              </a:tr>
              <a:tr h="183962">
                <a:tc>
                  <a:txBody>
                    <a:bodyPr/>
                    <a:lstStyle/>
                    <a:p>
                      <a:pPr algn="ctr"/>
                      <a:r>
                        <a:rPr kumimoji="1" lang="ja-JP" altLang="en-US" sz="800" dirty="0">
                          <a:latin typeface="Meiryo UI" panose="020B0604030504040204" pitchFamily="50" charset="-128"/>
                          <a:ea typeface="Meiryo UI" panose="020B0604030504040204" pitchFamily="50" charset="-128"/>
                        </a:rPr>
                        <a:t>係長級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72</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101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61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856828"/>
                  </a:ext>
                </a:extLst>
              </a:tr>
              <a:tr h="183962">
                <a:tc>
                  <a:txBody>
                    <a:bodyPr/>
                    <a:lstStyle/>
                    <a:p>
                      <a:pPr algn="ctr"/>
                      <a:r>
                        <a:rPr kumimoji="1" lang="ja-JP" altLang="en-US" sz="800" dirty="0">
                          <a:latin typeface="Meiryo UI" panose="020B0604030504040204" pitchFamily="50" charset="-128"/>
                          <a:ea typeface="Meiryo UI" panose="020B0604030504040204" pitchFamily="50" charset="-128"/>
                        </a:rPr>
                        <a:t>係員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81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150</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79</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bl>
          </a:graphicData>
        </a:graphic>
      </p:graphicFrame>
      <p:sp>
        <p:nvSpPr>
          <p:cNvPr id="23" name="テキスト ボックス 22">
            <a:extLst>
              <a:ext uri="{FF2B5EF4-FFF2-40B4-BE49-F238E27FC236}">
                <a16:creationId xmlns:a16="http://schemas.microsoft.com/office/drawing/2014/main" id="{FBEE3959-8C51-467E-B173-89629C46FF30}"/>
              </a:ext>
            </a:extLst>
          </p:cNvPr>
          <p:cNvSpPr txBox="1"/>
          <p:nvPr/>
        </p:nvSpPr>
        <p:spPr>
          <a:xfrm>
            <a:off x="-183424" y="879752"/>
            <a:ext cx="8694397" cy="307777"/>
          </a:xfrm>
          <a:prstGeom prst="rect">
            <a:avLst/>
          </a:prstGeom>
          <a:solidFill>
            <a:schemeClr val="bg1">
              <a:alpha val="50000"/>
            </a:schemeClr>
          </a:solidFill>
          <a:ln w="12700">
            <a:solidFill>
              <a:schemeClr val="bg1">
                <a:alpha val="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職員が持つアイデアや意欲、向上心を喚起し、主体的なキャリア形成を支援するため、以下の施策を実施。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5" name="表 24"/>
          <p:cNvGraphicFramePr>
            <a:graphicFrameLocks noGrp="1"/>
          </p:cNvGraphicFramePr>
          <p:nvPr/>
        </p:nvGraphicFramePr>
        <p:xfrm>
          <a:off x="1189504" y="4786557"/>
          <a:ext cx="2153703" cy="640080"/>
        </p:xfrm>
        <a:graphic>
          <a:graphicData uri="http://schemas.openxmlformats.org/drawingml/2006/table">
            <a:tbl>
              <a:tblPr firstRow="1" bandRow="1">
                <a:tableStyleId>{00A15C55-8517-42AA-B614-E9B94910E393}</a:tableStyleId>
              </a:tblPr>
              <a:tblGrid>
                <a:gridCol w="765399">
                  <a:extLst>
                    <a:ext uri="{9D8B030D-6E8A-4147-A177-3AD203B41FA5}">
                      <a16:colId xmlns:a16="http://schemas.microsoft.com/office/drawing/2014/main" val="1873102481"/>
                    </a:ext>
                  </a:extLst>
                </a:gridCol>
                <a:gridCol w="669701">
                  <a:extLst>
                    <a:ext uri="{9D8B030D-6E8A-4147-A177-3AD203B41FA5}">
                      <a16:colId xmlns:a16="http://schemas.microsoft.com/office/drawing/2014/main" val="2567604011"/>
                    </a:ext>
                  </a:extLst>
                </a:gridCol>
                <a:gridCol w="718603">
                  <a:extLst>
                    <a:ext uri="{9D8B030D-6E8A-4147-A177-3AD203B41FA5}">
                      <a16:colId xmlns:a16="http://schemas.microsoft.com/office/drawing/2014/main" val="112633978"/>
                    </a:ext>
                  </a:extLst>
                </a:gridCol>
              </a:tblGrid>
              <a:tr h="196855">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ポストレベル</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申込者数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合格者数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ja-JP" altLang="en-US" sz="800" dirty="0">
                          <a:latin typeface="Meiryo UI" panose="020B0604030504040204" pitchFamily="50" charset="-128"/>
                          <a:ea typeface="Meiryo UI" panose="020B0604030504040204" pitchFamily="50" charset="-128"/>
                        </a:rPr>
                        <a:t>係長級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856828"/>
                  </a:ext>
                </a:extLst>
              </a:tr>
              <a:tr h="196855">
                <a:tc>
                  <a:txBody>
                    <a:bodyPr/>
                    <a:lstStyle/>
                    <a:p>
                      <a:pPr algn="ctr"/>
                      <a:r>
                        <a:rPr kumimoji="1" lang="ja-JP" altLang="en-US" sz="800" dirty="0">
                          <a:latin typeface="Meiryo UI" panose="020B0604030504040204" pitchFamily="50" charset="-128"/>
                          <a:ea typeface="Meiryo UI" panose="020B0604030504040204" pitchFamily="50" charset="-128"/>
                        </a:rPr>
                        <a:t>係員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5</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3</a:t>
                      </a:r>
                      <a:endParaRPr kumimoji="1" lang="ja-JP" altLang="en-US" sz="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bl>
          </a:graphicData>
        </a:graphic>
      </p:graphicFrame>
      <p:grpSp>
        <p:nvGrpSpPr>
          <p:cNvPr id="7" name="グループ化 6"/>
          <p:cNvGrpSpPr/>
          <p:nvPr/>
        </p:nvGrpSpPr>
        <p:grpSpPr>
          <a:xfrm>
            <a:off x="154802" y="5524334"/>
            <a:ext cx="8649383" cy="1338828"/>
            <a:chOff x="4599847" y="4137193"/>
            <a:chExt cx="4134896" cy="2706141"/>
          </a:xfrm>
        </p:grpSpPr>
        <p:sp>
          <p:nvSpPr>
            <p:cNvPr id="16" name="角丸四角形 15"/>
            <p:cNvSpPr/>
            <p:nvPr/>
          </p:nvSpPr>
          <p:spPr>
            <a:xfrm>
              <a:off x="4609689" y="4211918"/>
              <a:ext cx="4125054" cy="2506358"/>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4599847" y="4137193"/>
              <a:ext cx="4098060" cy="27061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政策研究会</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政策形成に必要な能力向上をサポート！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政における問題の解決や政策形成に必要な知識及び能力の向上を図るとともに、他部署職員との討議や共同研究を通じて組織横断的なネットワークの形成や仕事を見直すきっかけづくりにつなげていくことを目的として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≪対象職員≫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行政職給料表２級在級４年以上または３級の事務・技術・福祉で、政策の企画立案を担う職員、将来そのような事務を担うことを期待する職員として、所属長（区長・局長）が推薦する者のうちから、</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名程度を総務局長が決定。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9" name="正方形/長方形 18"/>
          <p:cNvSpPr/>
          <p:nvPr/>
        </p:nvSpPr>
        <p:spPr>
          <a:xfrm>
            <a:off x="4470131" y="3591456"/>
            <a:ext cx="4334054" cy="10706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キャリアデザイン研修</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キャリア相談の実施</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これまでの仕事経験をふり返り、自身の価値観や強み弱みを理解し、今後のキャリア形成について考えることで、自己啓発意識を高め、組織の求める自律的な職員を育成。</a:t>
            </a:r>
          </a:p>
        </p:txBody>
      </p:sp>
      <p:graphicFrame>
        <p:nvGraphicFramePr>
          <p:cNvPr id="20" name="表 19"/>
          <p:cNvGraphicFramePr>
            <a:graphicFrameLocks noGrp="1"/>
          </p:cNvGraphicFramePr>
          <p:nvPr/>
        </p:nvGraphicFramePr>
        <p:xfrm>
          <a:off x="5301502" y="4662071"/>
          <a:ext cx="2669147" cy="727348"/>
        </p:xfrm>
        <a:graphic>
          <a:graphicData uri="http://schemas.openxmlformats.org/drawingml/2006/table">
            <a:tbl>
              <a:tblPr firstRow="1" bandRow="1">
                <a:tableStyleId>{00A15C55-8517-42AA-B614-E9B94910E393}</a:tableStyleId>
              </a:tblPr>
              <a:tblGrid>
                <a:gridCol w="1589145">
                  <a:extLst>
                    <a:ext uri="{9D8B030D-6E8A-4147-A177-3AD203B41FA5}">
                      <a16:colId xmlns:a16="http://schemas.microsoft.com/office/drawing/2014/main" val="3191992910"/>
                    </a:ext>
                  </a:extLst>
                </a:gridCol>
                <a:gridCol w="1080002">
                  <a:extLst>
                    <a:ext uri="{9D8B030D-6E8A-4147-A177-3AD203B41FA5}">
                      <a16:colId xmlns:a16="http://schemas.microsoft.com/office/drawing/2014/main" val="2606465152"/>
                    </a:ext>
                  </a:extLst>
                </a:gridCol>
              </a:tblGrid>
              <a:tr h="166881">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rPr>
                        <a:t>2022</a:t>
                      </a:r>
                      <a:r>
                        <a:rPr kumimoji="1" lang="ja-JP" altLang="en-US" sz="800" b="0" dirty="0">
                          <a:solidFill>
                            <a:schemeClr val="tx1"/>
                          </a:solidFill>
                          <a:latin typeface="Meiryo UI" panose="020B0604030504040204" pitchFamily="50" charset="-128"/>
                          <a:ea typeface="Meiryo UI" panose="020B0604030504040204" pitchFamily="50" charset="-128"/>
                        </a:rPr>
                        <a:t>年度実績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受講者数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685200"/>
                  </a:ext>
                </a:extLst>
              </a:tr>
              <a:tr h="300628">
                <a:tc>
                  <a:txBody>
                    <a:bodyPr/>
                    <a:lstStyle/>
                    <a:p>
                      <a:pPr algn="ctr"/>
                      <a:r>
                        <a:rPr kumimoji="1" lang="ja-JP" altLang="en-US" sz="800" dirty="0">
                          <a:latin typeface="Meiryo UI" panose="020B0604030504040204" pitchFamily="50" charset="-128"/>
                          <a:ea typeface="Meiryo UI" panose="020B0604030504040204" pitchFamily="50" charset="-128"/>
                        </a:rPr>
                        <a:t>キャリアデザイン研修</a:t>
                      </a:r>
                      <a:endParaRPr kumimoji="1" lang="en-US" altLang="ja-JP"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CB"/>
                    </a:solidFill>
                  </a:tcPr>
                </a:tc>
                <a:tc>
                  <a:txBody>
                    <a:bodyPr/>
                    <a:lstStyle/>
                    <a:p>
                      <a:pPr algn="ctr"/>
                      <a:r>
                        <a:rPr kumimoji="1" lang="en-US" altLang="ja-JP" sz="800" dirty="0">
                          <a:latin typeface="Meiryo UI" panose="020B0604030504040204" pitchFamily="50" charset="-128"/>
                          <a:ea typeface="Meiryo UI" panose="020B0604030504040204" pitchFamily="50" charset="-128"/>
                        </a:rPr>
                        <a:t>586</a:t>
                      </a:r>
                      <a:r>
                        <a:rPr kumimoji="1" lang="ja-JP" altLang="en-US" sz="800" dirty="0">
                          <a:latin typeface="Meiryo UI" panose="020B0604030504040204" pitchFamily="50" charset="-128"/>
                          <a:ea typeface="Meiryo UI" panose="020B0604030504040204" pitchFamily="50" charset="-128"/>
                        </a:rPr>
                        <a:t>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805366"/>
                  </a:ext>
                </a:extLst>
              </a:tr>
              <a:tr h="166881">
                <a:tc>
                  <a:txBody>
                    <a:bodyPr/>
                    <a:lstStyle/>
                    <a:p>
                      <a:pPr algn="ctr"/>
                      <a:r>
                        <a:rPr kumimoji="1" lang="ja-JP" altLang="en-US" sz="800" dirty="0">
                          <a:latin typeface="Meiryo UI" panose="020B0604030504040204" pitchFamily="50" charset="-128"/>
                          <a:ea typeface="Meiryo UI" panose="020B0604030504040204" pitchFamily="50" charset="-128"/>
                        </a:rPr>
                        <a:t>キャリア相談（面談・メール相談）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Meiryo UI" panose="020B0604030504040204" pitchFamily="50" charset="-128"/>
                          <a:ea typeface="Meiryo UI" panose="020B0604030504040204" pitchFamily="50" charset="-128"/>
                        </a:rPr>
                        <a:t>51</a:t>
                      </a:r>
                      <a:r>
                        <a:rPr kumimoji="1" lang="ja-JP" altLang="en-US" sz="800" dirty="0">
                          <a:latin typeface="Meiryo UI" panose="020B0604030504040204" pitchFamily="50" charset="-128"/>
                          <a:ea typeface="Meiryo UI" panose="020B0604030504040204" pitchFamily="50" charset="-128"/>
                        </a:rPr>
                        <a:t>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357260"/>
                  </a:ext>
                </a:extLst>
              </a:tr>
            </a:tbl>
          </a:graphicData>
        </a:graphic>
      </p:graphicFrame>
      <p:sp>
        <p:nvSpPr>
          <p:cNvPr id="21" name="テキスト ボックス 20"/>
          <p:cNvSpPr txBox="1"/>
          <p:nvPr/>
        </p:nvSpPr>
        <p:spPr>
          <a:xfrm>
            <a:off x="3234135" y="5245111"/>
            <a:ext cx="11127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p>
        </p:txBody>
      </p:sp>
      <p:sp>
        <p:nvSpPr>
          <p:cNvPr id="22" name="テキスト ボックス 21"/>
          <p:cNvSpPr txBox="1"/>
          <p:nvPr/>
        </p:nvSpPr>
        <p:spPr>
          <a:xfrm>
            <a:off x="3429452" y="3724219"/>
            <a:ext cx="11127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年度実績）</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706</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63437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292359" y="6313133"/>
            <a:ext cx="8609026" cy="389261"/>
          </a:xfrm>
          <a:prstGeom prst="roundRect">
            <a:avLst/>
          </a:prstGeom>
          <a:ln w="6350">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各所属においても独自の取組を実施。</a:t>
            </a:r>
            <a:endParaRPr kumimoji="1" lang="en-US" altLang="ja-JP" sz="13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（ノー残業デーの追加、休暇促進のための記念日休暇の設定など）</a:t>
            </a:r>
          </a:p>
        </p:txBody>
      </p:sp>
      <p:sp>
        <p:nvSpPr>
          <p:cNvPr id="59" name="正方形/長方形 58"/>
          <p:cNvSpPr/>
          <p:nvPr/>
        </p:nvSpPr>
        <p:spPr>
          <a:xfrm>
            <a:off x="284530" y="670133"/>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⑨働き方改革（ワーク・ライフ・バランスの推進）</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1" name="正方形/長方形 60"/>
          <p:cNvSpPr/>
          <p:nvPr/>
        </p:nvSpPr>
        <p:spPr>
          <a:xfrm>
            <a:off x="419612" y="1010956"/>
            <a:ext cx="856895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職員のワーク・ライフ・バランスの推進を図るため、全庁をあげて働き方改革を推進。	</a:t>
            </a:r>
          </a:p>
        </p:txBody>
      </p:sp>
      <p:sp>
        <p:nvSpPr>
          <p:cNvPr id="63" name="正方形/長方形 62"/>
          <p:cNvSpPr/>
          <p:nvPr/>
        </p:nvSpPr>
        <p:spPr>
          <a:xfrm>
            <a:off x="419611" y="1653038"/>
            <a:ext cx="8481773" cy="112565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4" name="角丸四角形 63"/>
          <p:cNvSpPr/>
          <p:nvPr/>
        </p:nvSpPr>
        <p:spPr>
          <a:xfrm>
            <a:off x="3389130" y="1942797"/>
            <a:ext cx="2318633" cy="758422"/>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イクボス宣言</a:t>
            </a:r>
            <a:endParaRPr kumimoji="1" lang="en-US" altLang="ja-JP"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5</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月）</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zh-TW"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市長、副市長、所属長一同</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に</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よる宣言を実施。</a:t>
            </a:r>
          </a:p>
        </p:txBody>
      </p:sp>
      <p:sp>
        <p:nvSpPr>
          <p:cNvPr id="65" name="角丸四角形 64"/>
          <p:cNvSpPr/>
          <p:nvPr/>
        </p:nvSpPr>
        <p:spPr>
          <a:xfrm>
            <a:off x="6014097" y="1942797"/>
            <a:ext cx="2628274" cy="758422"/>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a:t>
            </a:r>
            <a:endParaRPr kumimoji="1" lang="en-US" altLang="ja-JP" sz="1100" b="0" i="0" u="sng"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プランの策定</a:t>
            </a:r>
            <a:r>
              <a:rPr kumimoji="1"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年５月）</a:t>
            </a:r>
            <a:endParaRPr kumimoji="1" lang="en-US" altLang="ja-JP"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・市全体で実施するワーク・ライフ・</a:t>
            </a:r>
            <a:endParaRPr kumimoji="1" lang="en-US"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バランスに関する取組を策定。</a:t>
            </a:r>
          </a:p>
        </p:txBody>
      </p:sp>
      <p:sp>
        <p:nvSpPr>
          <p:cNvPr id="70" name="角丸四角形 69"/>
          <p:cNvSpPr/>
          <p:nvPr/>
        </p:nvSpPr>
        <p:spPr>
          <a:xfrm>
            <a:off x="774159" y="1916527"/>
            <a:ext cx="2243439" cy="758422"/>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特定事業主行動計画の改訂</a:t>
            </a:r>
            <a:endParaRPr kumimoji="1" lang="en-US" altLang="ja-JP" sz="1100" b="0" i="0" u="sng"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2021</a:t>
            </a:r>
            <a:r>
              <a:rPr kumimoji="1" lang="ja-JP"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r>
              <a:rPr kumimoji="1" lang="ja-JP"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月</a:t>
            </a:r>
            <a:r>
              <a:rPr kumimoji="1" lang="ja-JP" altLang="en-US"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・次世代育成支援法、女性活躍</a:t>
            </a:r>
            <a:endParaRPr kumimoji="1" lang="en-US" altLang="ja-JP"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推進法の取組を記載。</a:t>
            </a:r>
          </a:p>
        </p:txBody>
      </p:sp>
      <p:sp>
        <p:nvSpPr>
          <p:cNvPr id="71" name="円/楕円 70"/>
          <p:cNvSpPr/>
          <p:nvPr/>
        </p:nvSpPr>
        <p:spPr>
          <a:xfrm>
            <a:off x="3126534" y="1396071"/>
            <a:ext cx="2785739" cy="456826"/>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全体方針等</a:t>
            </a:r>
          </a:p>
        </p:txBody>
      </p:sp>
      <p:sp>
        <p:nvSpPr>
          <p:cNvPr id="72" name="角丸四角形 71"/>
          <p:cNvSpPr/>
          <p:nvPr/>
        </p:nvSpPr>
        <p:spPr>
          <a:xfrm>
            <a:off x="284530" y="3606015"/>
            <a:ext cx="3104600" cy="702014"/>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時差勤務制度の導入</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7</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月）</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・職員の希望に</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年度からは最大１時間の</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範囲で９種類）</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応じて、公務に支障のない</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範囲で５種類の勤務時間を選択可能とする。</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3" name="角丸四角形 72"/>
          <p:cNvSpPr/>
          <p:nvPr/>
        </p:nvSpPr>
        <p:spPr>
          <a:xfrm>
            <a:off x="284993" y="4417286"/>
            <a:ext cx="3119134" cy="907660"/>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テレワークの推進</a:t>
            </a:r>
            <a:endParaRPr kumimoji="1" lang="en-US" altLang="ja-JP"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2015</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年～人事室、</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2017</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年～全所属モデル実施</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年～本格実施</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・育児、介護などの理由がある職員について、</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年度からは理由を問わず）</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在宅勤務を可</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能とする。</a:t>
            </a:r>
          </a:p>
        </p:txBody>
      </p:sp>
      <p:sp>
        <p:nvSpPr>
          <p:cNvPr id="74" name="角丸四角形 73"/>
          <p:cNvSpPr/>
          <p:nvPr/>
        </p:nvSpPr>
        <p:spPr>
          <a:xfrm>
            <a:off x="292359" y="5415758"/>
            <a:ext cx="3087684" cy="852633"/>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休憩時間の選択制の導入</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2018</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endPar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・職員の希望に応じて、公務に支障のない</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範囲で３種類</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年度からは７種類）</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休憩時間を選択可能とする。</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市役所本庁</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舎のみ</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年度から全庁舎に拡充）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5" name="円/楕円 74"/>
          <p:cNvSpPr/>
          <p:nvPr/>
        </p:nvSpPr>
        <p:spPr>
          <a:xfrm>
            <a:off x="354713" y="2859114"/>
            <a:ext cx="2675488" cy="642566"/>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多様化するニーズに</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合わせた柔軟な</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働き方の推進</a:t>
            </a:r>
          </a:p>
        </p:txBody>
      </p:sp>
      <p:sp>
        <p:nvSpPr>
          <p:cNvPr id="76" name="角丸四角形 75"/>
          <p:cNvSpPr/>
          <p:nvPr/>
        </p:nvSpPr>
        <p:spPr>
          <a:xfrm>
            <a:off x="3526102" y="3632659"/>
            <a:ext cx="2515836" cy="1144861"/>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イクボス研修・階層別研修</a:t>
            </a:r>
            <a:endParaRPr kumimoji="1" lang="en-US" altLang="ja-JP"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・課長級に対して、イクボスの意識を</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醸成するため、新規で研修を実施。</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各階別研修でワーク・ライフ・バラ</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ンスに関する研修を実施。</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角丸四角形 76"/>
          <p:cNvSpPr/>
          <p:nvPr/>
        </p:nvSpPr>
        <p:spPr>
          <a:xfrm>
            <a:off x="3501560" y="4928665"/>
            <a:ext cx="2540378" cy="907660"/>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イクボス説明書</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2017</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1</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月）</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・上司と部下とのコミュニケーション</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を促進するための手引書を作成し、</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庁内ポータルに掲載。</a:t>
            </a:r>
          </a:p>
        </p:txBody>
      </p:sp>
      <p:sp>
        <p:nvSpPr>
          <p:cNvPr id="78" name="円/楕円 77"/>
          <p:cNvSpPr/>
          <p:nvPr/>
        </p:nvSpPr>
        <p:spPr>
          <a:xfrm>
            <a:off x="3568277" y="2882467"/>
            <a:ext cx="2332119" cy="642566"/>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管理職の</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意識啓発</a:t>
            </a:r>
          </a:p>
        </p:txBody>
      </p:sp>
      <p:sp>
        <p:nvSpPr>
          <p:cNvPr id="79" name="角丸四角形 78"/>
          <p:cNvSpPr/>
          <p:nvPr/>
        </p:nvSpPr>
        <p:spPr>
          <a:xfrm>
            <a:off x="6194366" y="5139350"/>
            <a:ext cx="2707019" cy="1076400"/>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ワーク・ライフ・バランス推進期間の設定</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2015</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年～）</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・７～８月を推進期間として設定し、定時</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退庁の促進ややむを得ない時間外勤務に</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rPr>
              <a:t>　ついて朝への振替を推進。</a:t>
            </a:r>
          </a:p>
        </p:txBody>
      </p:sp>
      <p:sp>
        <p:nvSpPr>
          <p:cNvPr id="80" name="角丸四角形 79"/>
          <p:cNvSpPr/>
          <p:nvPr/>
        </p:nvSpPr>
        <p:spPr>
          <a:xfrm>
            <a:off x="6194366" y="3609410"/>
            <a:ext cx="2707019" cy="1466266"/>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時間外勤務の縮減にかかる指針の改訂</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2016</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年６月、</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2019</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・ノー残業デーの追加のほか、一定の時</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間外勤務をした職員に対する所属長の</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報告義務等を記載。</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・時間外勤務に上限時間を設けるととも</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に総務局によるモニタリングを制度化</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2019</a:t>
            </a:r>
            <a:r>
              <a:rPr kumimoji="1"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p>
        </p:txBody>
      </p:sp>
      <p:sp>
        <p:nvSpPr>
          <p:cNvPr id="81" name="円/楕円 80"/>
          <p:cNvSpPr/>
          <p:nvPr/>
        </p:nvSpPr>
        <p:spPr>
          <a:xfrm>
            <a:off x="6253743" y="2892537"/>
            <a:ext cx="2679033" cy="639399"/>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長時間労働の是正</a:t>
            </a:r>
          </a:p>
        </p:txBody>
      </p:sp>
      <p:cxnSp>
        <p:nvCxnSpPr>
          <p:cNvPr id="28" name="直線コネクタ 27">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33" name="テキスト ボックス 32"/>
          <p:cNvSpPr txBox="1"/>
          <p:nvPr/>
        </p:nvSpPr>
        <p:spPr>
          <a:xfrm>
            <a:off x="276013" y="149610"/>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３．これまでの改革取組</a:t>
            </a: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707</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4757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76875" y="910596"/>
            <a:ext cx="4241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複数の項目を指摘している案件があるため、受付件数とは一致しない</a:t>
            </a:r>
          </a:p>
        </p:txBody>
      </p:sp>
      <p:cxnSp>
        <p:nvCxnSpPr>
          <p:cNvPr id="7" name="直線コネクタ 6">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276013" y="14961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参考資料</a:t>
            </a:r>
          </a:p>
        </p:txBody>
      </p:sp>
      <p:sp>
        <p:nvSpPr>
          <p:cNvPr id="9" name="正方形/長方形 8"/>
          <p:cNvSpPr/>
          <p:nvPr/>
        </p:nvSpPr>
        <p:spPr>
          <a:xfrm>
            <a:off x="1506220" y="199696"/>
            <a:ext cx="774254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公益通報通報制度受付状況</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大かっこ 2"/>
          <p:cNvSpPr/>
          <p:nvPr/>
        </p:nvSpPr>
        <p:spPr>
          <a:xfrm>
            <a:off x="725170" y="6096825"/>
            <a:ext cx="685800" cy="520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喫煙や勤務態度不良など</a:t>
            </a:r>
          </a:p>
        </p:txBody>
      </p:sp>
      <p:sp>
        <p:nvSpPr>
          <p:cNvPr id="11" name="大かっこ 10"/>
          <p:cNvSpPr/>
          <p:nvPr/>
        </p:nvSpPr>
        <p:spPr>
          <a:xfrm>
            <a:off x="1631420" y="6096825"/>
            <a:ext cx="619760" cy="520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サービス残業など</a:t>
            </a:r>
          </a:p>
        </p:txBody>
      </p:sp>
      <p:sp>
        <p:nvSpPr>
          <p:cNvPr id="12" name="大かっこ 11"/>
          <p:cNvSpPr/>
          <p:nvPr/>
        </p:nvSpPr>
        <p:spPr>
          <a:xfrm>
            <a:off x="5372613" y="6106350"/>
            <a:ext cx="745612" cy="520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公金の取扱い、市民対応など</a:t>
            </a:r>
          </a:p>
        </p:txBody>
      </p:sp>
      <p:sp>
        <p:nvSpPr>
          <p:cNvPr id="13" name="大かっこ 12"/>
          <p:cNvSpPr/>
          <p:nvPr/>
        </p:nvSpPr>
        <p:spPr>
          <a:xfrm>
            <a:off x="2714095" y="6096825"/>
            <a:ext cx="619760" cy="520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パワハラ、セクハラなど</a:t>
            </a:r>
          </a:p>
        </p:txBody>
      </p:sp>
      <p:sp>
        <p:nvSpPr>
          <p:cNvPr id="14" name="大かっこ 13"/>
          <p:cNvSpPr/>
          <p:nvPr/>
        </p:nvSpPr>
        <p:spPr>
          <a:xfrm>
            <a:off x="7068062" y="6102920"/>
            <a:ext cx="674431" cy="5207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委託業者の不正、契約不履行など</a:t>
            </a:r>
          </a:p>
        </p:txBody>
      </p:sp>
      <p:sp>
        <p:nvSpPr>
          <p:cNvPr id="15" name="スライド番号プレースホルダー 3"/>
          <p:cNvSpPr txBox="1">
            <a:spLocks/>
          </p:cNvSpPr>
          <p:nvPr/>
        </p:nvSpPr>
        <p:spPr>
          <a:xfrm>
            <a:off x="8460432" y="654845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54472" y="910097"/>
            <a:ext cx="9035055" cy="5255207"/>
          </a:xfrm>
          <a:prstGeom prst="rect">
            <a:avLst/>
          </a:prstGeom>
        </p:spPr>
      </p:pic>
    </p:spTree>
    <p:extLst>
      <p:ext uri="{BB962C8B-B14F-4D97-AF65-F5344CB8AC3E}">
        <p14:creationId xmlns:p14="http://schemas.microsoft.com/office/powerpoint/2010/main" val="140228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76013" y="149610"/>
            <a:ext cx="41296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３．成果（現時点の到達点）</a:t>
            </a: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51520" y="1121646"/>
            <a:ext cx="864986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職員数は、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47,470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35,827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削減した。</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276013" y="742568"/>
            <a:ext cx="990812" cy="33855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職員数</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709</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76013" y="1465294"/>
            <a:ext cx="8449788" cy="5200339"/>
          </a:xfrm>
          <a:prstGeom prst="rect">
            <a:avLst/>
          </a:prstGeom>
        </p:spPr>
      </p:pic>
    </p:spTree>
    <p:extLst>
      <p:ext uri="{BB962C8B-B14F-4D97-AF65-F5344CB8AC3E}">
        <p14:creationId xmlns:p14="http://schemas.microsoft.com/office/powerpoint/2010/main" val="4061842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76013" y="149610"/>
            <a:ext cx="41296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３．成果（現時点の到達点）</a:t>
            </a: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387387" y="1344314"/>
            <a:ext cx="837813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職員削減の結果、市民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万人あたりの職員数は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180.6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130.2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人となり、他都市（横浜市、名古屋市、京都市、神戸市）並み（</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139.8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人）となった。しかし、一般行政部門における技能労務職員の職員数については、市民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人であり、他都市（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人）と比較して依然として多い状況にある。</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Text Box 8"/>
          <p:cNvSpPr txBox="1">
            <a:spLocks noChangeArrowheads="1"/>
          </p:cNvSpPr>
          <p:nvPr/>
        </p:nvSpPr>
        <p:spPr bwMode="auto">
          <a:xfrm>
            <a:off x="5519474" y="1000563"/>
            <a:ext cx="338191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出典：「市政改革プラン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年４月）を加工</a:t>
            </a:r>
          </a:p>
        </p:txBody>
      </p:sp>
      <p:sp>
        <p:nvSpPr>
          <p:cNvPr id="28" name="テキスト ボックス 27"/>
          <p:cNvSpPr txBox="1"/>
          <p:nvPr/>
        </p:nvSpPr>
        <p:spPr>
          <a:xfrm>
            <a:off x="276013" y="808517"/>
            <a:ext cx="1812807" cy="33855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他都市との比較</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710</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530F240E-33F8-8743-B6C2-AC85BF039546}"/>
              </a:ext>
            </a:extLst>
          </p:cNvPr>
          <p:cNvPicPr>
            <a:picLocks noChangeAspect="1"/>
          </p:cNvPicPr>
          <p:nvPr/>
        </p:nvPicPr>
        <p:blipFill>
          <a:blip r:embed="rId3"/>
          <a:stretch>
            <a:fillRect/>
          </a:stretch>
        </p:blipFill>
        <p:spPr>
          <a:xfrm>
            <a:off x="683983" y="2700000"/>
            <a:ext cx="8050011" cy="3780000"/>
          </a:xfrm>
          <a:prstGeom prst="rect">
            <a:avLst/>
          </a:prstGeom>
        </p:spPr>
      </p:pic>
    </p:spTree>
    <p:extLst>
      <p:ext uri="{BB962C8B-B14F-4D97-AF65-F5344CB8AC3E}">
        <p14:creationId xmlns:p14="http://schemas.microsoft.com/office/powerpoint/2010/main" val="3498401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02364" y="1540982"/>
            <a:ext cx="8553429" cy="5047926"/>
          </a:xfrm>
          <a:prstGeom prst="rect">
            <a:avLst/>
          </a:prstGeom>
        </p:spPr>
      </p:pic>
      <p:sp>
        <p:nvSpPr>
          <p:cNvPr id="3" name="テキスト ボックス 2"/>
          <p:cNvSpPr txBox="1"/>
          <p:nvPr/>
        </p:nvSpPr>
        <p:spPr>
          <a:xfrm>
            <a:off x="276013" y="149610"/>
            <a:ext cx="41296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３．成果（現時点の到達点）</a:t>
            </a:r>
          </a:p>
        </p:txBody>
      </p:sp>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a:xfrm>
            <a:off x="276012" y="712720"/>
            <a:ext cx="3423151"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（参考）市職員の年齢構成の変化</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 name="正方形/長方形 10"/>
          <p:cNvSpPr/>
          <p:nvPr/>
        </p:nvSpPr>
        <p:spPr>
          <a:xfrm>
            <a:off x="1062722" y="1080402"/>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19" name="正方形/長方形 18"/>
          <p:cNvSpPr/>
          <p:nvPr/>
        </p:nvSpPr>
        <p:spPr>
          <a:xfrm>
            <a:off x="4126613" y="1080402"/>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0" name="正方形/長方形 19"/>
          <p:cNvSpPr/>
          <p:nvPr/>
        </p:nvSpPr>
        <p:spPr>
          <a:xfrm>
            <a:off x="7190504" y="1051274"/>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1" name="正方形/長方形 20"/>
          <p:cNvSpPr/>
          <p:nvPr/>
        </p:nvSpPr>
        <p:spPr>
          <a:xfrm rot="5400000">
            <a:off x="-315736" y="2433904"/>
            <a:ext cx="1080655" cy="342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事務職</a:t>
            </a:r>
          </a:p>
        </p:txBody>
      </p:sp>
      <p:sp>
        <p:nvSpPr>
          <p:cNvPr id="22" name="フローチャート: 抜出し 21"/>
          <p:cNvSpPr/>
          <p:nvPr/>
        </p:nvSpPr>
        <p:spPr>
          <a:xfrm rot="5400000">
            <a:off x="1978042" y="3857168"/>
            <a:ext cx="2680858" cy="120408"/>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フローチャート: 抜出し 22"/>
          <p:cNvSpPr/>
          <p:nvPr/>
        </p:nvSpPr>
        <p:spPr>
          <a:xfrm rot="5400000">
            <a:off x="4945862" y="3857168"/>
            <a:ext cx="2680858" cy="120408"/>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p:cNvSpPr/>
          <p:nvPr/>
        </p:nvSpPr>
        <p:spPr>
          <a:xfrm rot="5400000">
            <a:off x="-315736" y="5110241"/>
            <a:ext cx="1080655" cy="342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技術職</a:t>
            </a:r>
          </a:p>
        </p:txBody>
      </p:sp>
      <p:sp>
        <p:nvSpPr>
          <p:cNvPr id="35" name="正方形/長方形 34"/>
          <p:cNvSpPr/>
          <p:nvPr/>
        </p:nvSpPr>
        <p:spPr>
          <a:xfrm>
            <a:off x="437391" y="1582289"/>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453197" y="1587490"/>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340386" y="1585883"/>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80395" y="4283207"/>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352493" y="4283207"/>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360539" y="4287634"/>
            <a:ext cx="72366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711</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2844000" y="360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5796000" y="360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8748000" y="360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2808512" y="6237312"/>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5760512" y="6237312"/>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8712512" y="6237312"/>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5574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6013" y="149610"/>
            <a:ext cx="41296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３．成果（現時点の到達点）</a:t>
            </a:r>
          </a:p>
        </p:txBody>
      </p:sp>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a:xfrm>
            <a:off x="276012" y="712720"/>
            <a:ext cx="3423151"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（参考）市職員の年齢構成の変化</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 name="正方形/長方形 10"/>
          <p:cNvSpPr/>
          <p:nvPr/>
        </p:nvSpPr>
        <p:spPr>
          <a:xfrm>
            <a:off x="1062722" y="1080402"/>
            <a:ext cx="1080655" cy="265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19" name="正方形/長方形 18"/>
          <p:cNvSpPr/>
          <p:nvPr/>
        </p:nvSpPr>
        <p:spPr>
          <a:xfrm>
            <a:off x="4126613" y="1080402"/>
            <a:ext cx="1080655" cy="265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0" name="正方形/長方形 19"/>
          <p:cNvSpPr/>
          <p:nvPr/>
        </p:nvSpPr>
        <p:spPr>
          <a:xfrm>
            <a:off x="7190504" y="1076371"/>
            <a:ext cx="1080655" cy="268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graphicFrame>
        <p:nvGraphicFramePr>
          <p:cNvPr id="28" name="表 27"/>
          <p:cNvGraphicFramePr>
            <a:graphicFrameLocks noGrp="1"/>
          </p:cNvGraphicFramePr>
          <p:nvPr/>
        </p:nvGraphicFramePr>
        <p:xfrm>
          <a:off x="769054" y="3634640"/>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29" name="表 28"/>
          <p:cNvGraphicFramePr>
            <a:graphicFrameLocks noGrp="1"/>
          </p:cNvGraphicFramePr>
          <p:nvPr/>
        </p:nvGraphicFramePr>
        <p:xfrm>
          <a:off x="3709941" y="3634640"/>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30" name="表 29"/>
          <p:cNvGraphicFramePr>
            <a:graphicFrameLocks noGrp="1"/>
          </p:cNvGraphicFramePr>
          <p:nvPr/>
        </p:nvGraphicFramePr>
        <p:xfrm>
          <a:off x="6650828" y="3634640"/>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sp>
        <p:nvSpPr>
          <p:cNvPr id="23" name="正方形/長方形 22"/>
          <p:cNvSpPr/>
          <p:nvPr/>
        </p:nvSpPr>
        <p:spPr>
          <a:xfrm>
            <a:off x="276012" y="3914582"/>
            <a:ext cx="3372097" cy="2815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（参考）市職員の職種別割合</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24" name="正方形/長方形 23"/>
          <p:cNvSpPr/>
          <p:nvPr/>
        </p:nvSpPr>
        <p:spPr>
          <a:xfrm>
            <a:off x="1062721" y="4247465"/>
            <a:ext cx="1080655" cy="252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5" name="正方形/長方形 24"/>
          <p:cNvSpPr/>
          <p:nvPr/>
        </p:nvSpPr>
        <p:spPr>
          <a:xfrm>
            <a:off x="4126612" y="4286611"/>
            <a:ext cx="1080655" cy="21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6" name="正方形/長方形 25"/>
          <p:cNvSpPr/>
          <p:nvPr/>
        </p:nvSpPr>
        <p:spPr>
          <a:xfrm>
            <a:off x="7190501" y="4286611"/>
            <a:ext cx="1080657" cy="21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33" name="正方形/長方形 32"/>
          <p:cNvSpPr/>
          <p:nvPr/>
        </p:nvSpPr>
        <p:spPr>
          <a:xfrm>
            <a:off x="4829309" y="6600267"/>
            <a:ext cx="357491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その他専門：</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消防吏員</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社会福祉</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保育士</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保健師</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薬剤師</a:t>
            </a:r>
            <a:r>
              <a:rPr kumimoji="1" lang="ja-JP" altLang="en-US"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など</a:t>
            </a:r>
            <a:endParaRPr kumimoji="1" lang="en-US" altLang="ja-JP" sz="900" b="0" i="0" u="none" strike="noStrike" kern="1200" cap="none" spc="-3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pic>
        <p:nvPicPr>
          <p:cNvPr id="6" name="図 5"/>
          <p:cNvPicPr>
            <a:picLocks noChangeAspect="1"/>
          </p:cNvPicPr>
          <p:nvPr/>
        </p:nvPicPr>
        <p:blipFill>
          <a:blip r:embed="rId2"/>
          <a:stretch>
            <a:fillRect/>
          </a:stretch>
        </p:blipFill>
        <p:spPr>
          <a:xfrm>
            <a:off x="27038" y="1417298"/>
            <a:ext cx="9089924" cy="2152075"/>
          </a:xfrm>
          <a:prstGeom prst="rect">
            <a:avLst/>
          </a:prstGeom>
        </p:spPr>
      </p:pic>
      <p:sp>
        <p:nvSpPr>
          <p:cNvPr id="21" name="スライド番号プレースホルダー 3"/>
          <p:cNvSpPr txBox="1">
            <a:spLocks/>
          </p:cNvSpPr>
          <p:nvPr/>
        </p:nvSpPr>
        <p:spPr>
          <a:xfrm>
            <a:off x="7038909" y="653312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712</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2808512" y="342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5760512" y="342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8712512" y="3420000"/>
            <a:ext cx="46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（歳）</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38022" y="4497846"/>
            <a:ext cx="2840982" cy="2243522"/>
          </a:xfrm>
          <a:prstGeom prst="rect">
            <a:avLst/>
          </a:prstGeom>
        </p:spPr>
      </p:pic>
      <p:pic>
        <p:nvPicPr>
          <p:cNvPr id="5" name="図 4"/>
          <p:cNvPicPr>
            <a:picLocks noChangeAspect="1"/>
          </p:cNvPicPr>
          <p:nvPr/>
        </p:nvPicPr>
        <p:blipFill>
          <a:blip r:embed="rId4"/>
          <a:stretch>
            <a:fillRect/>
          </a:stretch>
        </p:blipFill>
        <p:spPr>
          <a:xfrm>
            <a:off x="3305952" y="4484354"/>
            <a:ext cx="2840982" cy="2231329"/>
          </a:xfrm>
          <a:prstGeom prst="rect">
            <a:avLst/>
          </a:prstGeom>
        </p:spPr>
      </p:pic>
      <p:pic>
        <p:nvPicPr>
          <p:cNvPr id="7" name="図 6"/>
          <p:cNvPicPr>
            <a:picLocks noChangeAspect="1"/>
          </p:cNvPicPr>
          <p:nvPr/>
        </p:nvPicPr>
        <p:blipFill>
          <a:blip r:embed="rId5"/>
          <a:stretch>
            <a:fillRect/>
          </a:stretch>
        </p:blipFill>
        <p:spPr>
          <a:xfrm>
            <a:off x="6300192" y="4516135"/>
            <a:ext cx="2877561" cy="2225233"/>
          </a:xfrm>
          <a:prstGeom prst="rect">
            <a:avLst/>
          </a:prstGeom>
        </p:spPr>
      </p:pic>
    </p:spTree>
    <p:extLst>
      <p:ext uri="{BB962C8B-B14F-4D97-AF65-F5344CB8AC3E}">
        <p14:creationId xmlns:p14="http://schemas.microsoft.com/office/powerpoint/2010/main" val="2969142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76013" y="149610"/>
            <a:ext cx="41296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３．成果（現時点の到達点）</a:t>
            </a: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483433" y="1133263"/>
            <a:ext cx="8225137" cy="923330"/>
          </a:xfrm>
          <a:prstGeom prst="rect">
            <a:avLst/>
          </a:prstGeom>
          <a:ln>
            <a:solidFill>
              <a:srgbClr val="000000">
                <a:alpha val="0"/>
              </a:srgb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男性の育児休業等をはじめ、出産・育児等に係る各制度の取得率は増加傾向にある。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時間外勤務時間については、平成</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月より時間外勤務の上限時間を導入しているところであるが、新型コロナ関連業務等の特例業務の発生により増加している。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483433" y="2121899"/>
            <a:ext cx="3142822"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〇 </a:t>
            </a:r>
            <a:r>
              <a:rPr kumimoji="0" lang="ja-JP" altLang="ja-JP"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数値目標及び実績値</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4" name="正方形/長方形 13"/>
          <p:cNvSpPr/>
          <p:nvPr/>
        </p:nvSpPr>
        <p:spPr>
          <a:xfrm>
            <a:off x="483433" y="4779416"/>
            <a:ext cx="3872002"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〇 年次有給休暇及び時間外勤務の状況</a:t>
            </a:r>
          </a:p>
        </p:txBody>
      </p:sp>
      <p:graphicFrame>
        <p:nvGraphicFramePr>
          <p:cNvPr id="2" name="表 1"/>
          <p:cNvGraphicFramePr>
            <a:graphicFrameLocks noGrp="1"/>
          </p:cNvGraphicFramePr>
          <p:nvPr/>
        </p:nvGraphicFramePr>
        <p:xfrm>
          <a:off x="644780" y="2448982"/>
          <a:ext cx="7624737" cy="2226767"/>
        </p:xfrm>
        <a:graphic>
          <a:graphicData uri="http://schemas.openxmlformats.org/drawingml/2006/table">
            <a:tbl>
              <a:tblPr firstRow="1" bandRow="1">
                <a:tableStyleId>{5C22544A-7EE6-4342-B048-85BDC9FD1C3A}</a:tableStyleId>
              </a:tblPr>
              <a:tblGrid>
                <a:gridCol w="3099552">
                  <a:extLst>
                    <a:ext uri="{9D8B030D-6E8A-4147-A177-3AD203B41FA5}">
                      <a16:colId xmlns:a16="http://schemas.microsoft.com/office/drawing/2014/main" val="658157158"/>
                    </a:ext>
                  </a:extLst>
                </a:gridCol>
                <a:gridCol w="1473263">
                  <a:extLst>
                    <a:ext uri="{9D8B030D-6E8A-4147-A177-3AD203B41FA5}">
                      <a16:colId xmlns:a16="http://schemas.microsoft.com/office/drawing/2014/main" val="1845188617"/>
                    </a:ext>
                  </a:extLst>
                </a:gridCol>
                <a:gridCol w="1523361">
                  <a:extLst>
                    <a:ext uri="{9D8B030D-6E8A-4147-A177-3AD203B41FA5}">
                      <a16:colId xmlns:a16="http://schemas.microsoft.com/office/drawing/2014/main" val="2281508940"/>
                    </a:ext>
                  </a:extLst>
                </a:gridCol>
                <a:gridCol w="1528561">
                  <a:extLst>
                    <a:ext uri="{9D8B030D-6E8A-4147-A177-3AD203B41FA5}">
                      <a16:colId xmlns:a16="http://schemas.microsoft.com/office/drawing/2014/main" val="230297882"/>
                    </a:ext>
                  </a:extLst>
                </a:gridCol>
              </a:tblGrid>
              <a:tr h="481085">
                <a:tc>
                  <a:txBody>
                    <a:bodyPr/>
                    <a:lstStyle/>
                    <a:p>
                      <a:pPr algn="ctr"/>
                      <a:r>
                        <a:rPr kumimoji="1" lang="ja-JP" altLang="en-US" sz="1200" dirty="0">
                          <a:latin typeface="+mn-ea"/>
                          <a:ea typeface="+mn-ea"/>
                        </a:rPr>
                        <a:t>項目</a:t>
                      </a:r>
                    </a:p>
                  </a:txBody>
                  <a:tcPr anchor="ctr"/>
                </a:tc>
                <a:tc>
                  <a:txBody>
                    <a:bodyPr/>
                    <a:lstStyle/>
                    <a:p>
                      <a:pPr algn="ctr"/>
                      <a:r>
                        <a:rPr kumimoji="1" lang="ja-JP" altLang="en-US" sz="1200" dirty="0">
                          <a:latin typeface="+mn-ea"/>
                          <a:ea typeface="+mn-ea"/>
                        </a:rPr>
                        <a:t>数値目標</a:t>
                      </a:r>
                      <a:endParaRPr kumimoji="1" lang="en-US" altLang="ja-JP" sz="1200" dirty="0">
                        <a:latin typeface="+mn-ea"/>
                        <a:ea typeface="+mn-ea"/>
                      </a:endParaRPr>
                    </a:p>
                    <a:p>
                      <a:pPr algn="ctr"/>
                      <a:r>
                        <a:rPr kumimoji="1" lang="ja-JP" altLang="en-US" sz="1200" dirty="0">
                          <a:latin typeface="+mn-ea"/>
                          <a:ea typeface="+mn-ea"/>
                        </a:rPr>
                        <a:t>（令和</a:t>
                      </a:r>
                      <a:r>
                        <a:rPr kumimoji="1" lang="en-US" altLang="ja-JP" sz="1200" dirty="0">
                          <a:latin typeface="+mn-ea"/>
                          <a:ea typeface="+mn-ea"/>
                        </a:rPr>
                        <a:t>7</a:t>
                      </a:r>
                      <a:r>
                        <a:rPr kumimoji="1" lang="ja-JP" altLang="en-US" sz="1200" dirty="0">
                          <a:latin typeface="+mn-ea"/>
                          <a:ea typeface="+mn-ea"/>
                        </a:rPr>
                        <a:t>年度末）</a:t>
                      </a:r>
                    </a:p>
                  </a:txBody>
                  <a:tcPr anchor="ctr"/>
                </a:tc>
                <a:tc>
                  <a:txBody>
                    <a:bodyPr/>
                    <a:lstStyle/>
                    <a:p>
                      <a:pPr algn="ctr"/>
                      <a:r>
                        <a:rPr kumimoji="1" lang="en-US" altLang="ja-JP" sz="1200" dirty="0">
                          <a:latin typeface="+mn-ea"/>
                          <a:ea typeface="+mn-ea"/>
                        </a:rPr>
                        <a:t>2020</a:t>
                      </a:r>
                      <a:r>
                        <a:rPr kumimoji="1" lang="ja-JP" altLang="en-US" sz="1200" dirty="0">
                          <a:latin typeface="+mn-ea"/>
                          <a:ea typeface="+mn-ea"/>
                        </a:rPr>
                        <a:t>年度</a:t>
                      </a:r>
                      <a:r>
                        <a:rPr kumimoji="1" lang="zh-TW" altLang="en-US" sz="1200" dirty="0">
                          <a:latin typeface="ＭＳ Ｐゴシック" panose="020B0600070205080204" pitchFamily="50" charset="-128"/>
                          <a:ea typeface="ＭＳ Ｐゴシック" panose="020B0600070205080204" pitchFamily="50" charset="-128"/>
                        </a:rPr>
                        <a:t>実績</a:t>
                      </a:r>
                      <a:endParaRPr kumimoji="1" lang="en-US" altLang="zh-TW" sz="1200" dirty="0">
                        <a:latin typeface="ＭＳ Ｐゴシック" panose="020B0600070205080204" pitchFamily="50" charset="-128"/>
                        <a:ea typeface="ＭＳ Ｐゴシック" panose="020B0600070205080204" pitchFamily="50" charset="-128"/>
                      </a:endParaRPr>
                    </a:p>
                    <a:p>
                      <a:pPr algn="ctr"/>
                      <a:r>
                        <a:rPr kumimoji="1" lang="ja-JP" altLang="en-US" sz="1200" dirty="0">
                          <a:latin typeface="+mn-ea"/>
                          <a:ea typeface="+mn-ea"/>
                        </a:rPr>
                        <a:t>（令和</a:t>
                      </a:r>
                      <a:r>
                        <a:rPr kumimoji="1" lang="en-US" altLang="ja-JP" sz="1200" dirty="0">
                          <a:latin typeface="+mn-ea"/>
                          <a:ea typeface="+mn-ea"/>
                        </a:rPr>
                        <a:t>2</a:t>
                      </a:r>
                      <a:r>
                        <a:rPr kumimoji="1" lang="ja-JP" altLang="en-US" sz="1200" dirty="0">
                          <a:latin typeface="+mn-ea"/>
                          <a:ea typeface="+mn-ea"/>
                        </a:rPr>
                        <a:t>年度）</a:t>
                      </a:r>
                      <a:endParaRPr kumimoji="1" lang="zh-TW" altLang="en-US" sz="1200" dirty="0">
                        <a:latin typeface="+mn-ea"/>
                        <a:ea typeface="+mn-ea"/>
                      </a:endParaRPr>
                    </a:p>
                  </a:txBody>
                  <a:tcPr anchor="ctr"/>
                </a:tc>
                <a:tc>
                  <a:txBody>
                    <a:bodyPr/>
                    <a:lstStyle/>
                    <a:p>
                      <a:pPr algn="ctr"/>
                      <a:r>
                        <a:rPr kumimoji="1" lang="en-US" altLang="ja-JP" sz="1200" dirty="0">
                          <a:latin typeface="+mn-ea"/>
                          <a:ea typeface="+mn-ea"/>
                        </a:rPr>
                        <a:t>2021</a:t>
                      </a:r>
                      <a:r>
                        <a:rPr kumimoji="1" lang="ja-JP" altLang="en-US" sz="1200" dirty="0">
                          <a:latin typeface="+mn-ea"/>
                          <a:ea typeface="+mn-ea"/>
                        </a:rPr>
                        <a:t>年度実績</a:t>
                      </a:r>
                      <a:endParaRPr kumimoji="1" lang="en-US" altLang="zh-TW" sz="1200" dirty="0">
                        <a:latin typeface="+mn-ea"/>
                        <a:ea typeface="+mn-ea"/>
                      </a:endParaRPr>
                    </a:p>
                    <a:p>
                      <a:pPr algn="ctr"/>
                      <a:r>
                        <a:rPr kumimoji="1" lang="ja-JP" altLang="en-US" sz="1200" dirty="0">
                          <a:latin typeface="+mn-ea"/>
                          <a:ea typeface="+mn-ea"/>
                        </a:rPr>
                        <a:t>（</a:t>
                      </a:r>
                      <a:r>
                        <a:rPr kumimoji="1" lang="zh-TW" altLang="en-US" sz="1200" dirty="0">
                          <a:latin typeface="ＭＳ Ｐゴシック" panose="020B0600070205080204" pitchFamily="50" charset="-128"/>
                          <a:ea typeface="ＭＳ Ｐゴシック" panose="020B0600070205080204" pitchFamily="50" charset="-128"/>
                        </a:rPr>
                        <a:t>令和</a:t>
                      </a:r>
                      <a:r>
                        <a:rPr kumimoji="1" lang="en-US" altLang="zh-TW" sz="1200" dirty="0">
                          <a:latin typeface="ＭＳ Ｐゴシック" panose="020B0600070205080204" pitchFamily="50" charset="-128"/>
                          <a:ea typeface="ＭＳ Ｐゴシック" panose="020B0600070205080204" pitchFamily="50" charset="-128"/>
                        </a:rPr>
                        <a:t>3</a:t>
                      </a:r>
                      <a:r>
                        <a:rPr kumimoji="1" lang="zh-TW" altLang="en-US" sz="1200" dirty="0">
                          <a:latin typeface="ＭＳ Ｐゴシック" panose="020B0600070205080204" pitchFamily="50" charset="-128"/>
                          <a:ea typeface="ＭＳ Ｐゴシック" panose="020B0600070205080204" pitchFamily="50" charset="-128"/>
                        </a:rPr>
                        <a:t>年度</a:t>
                      </a:r>
                      <a:r>
                        <a:rPr kumimoji="1" lang="ja-JP" altLang="en-US" sz="1200" dirty="0">
                          <a:latin typeface="+mn-ea"/>
                          <a:ea typeface="+mn-ea"/>
                        </a:rPr>
                        <a:t>）</a:t>
                      </a:r>
                    </a:p>
                  </a:txBody>
                  <a:tcPr anchor="ctr"/>
                </a:tc>
                <a:extLst>
                  <a:ext uri="{0D108BD9-81ED-4DB2-BD59-A6C34878D82A}">
                    <a16:rowId xmlns:a16="http://schemas.microsoft.com/office/drawing/2014/main" val="2874487381"/>
                  </a:ext>
                </a:extLst>
              </a:tr>
              <a:tr h="383538">
                <a:tc>
                  <a:txBody>
                    <a:bodyPr/>
                    <a:lstStyle/>
                    <a:p>
                      <a:r>
                        <a:rPr kumimoji="1" lang="ja-JP" altLang="en-US" sz="1200" dirty="0">
                          <a:latin typeface="+mn-ea"/>
                          <a:ea typeface="+mn-ea"/>
                        </a:rPr>
                        <a:t>男性の育児休業等の取得率</a:t>
                      </a:r>
                    </a:p>
                  </a:txBody>
                  <a:tcPr anchor="ctr"/>
                </a:tc>
                <a:tc>
                  <a:txBody>
                    <a:bodyPr/>
                    <a:lstStyle/>
                    <a:p>
                      <a:pPr algn="r"/>
                      <a:r>
                        <a:rPr kumimoji="1" lang="en-US" altLang="ja-JP" sz="1400" dirty="0">
                          <a:latin typeface="+mn-ea"/>
                          <a:ea typeface="+mn-ea"/>
                        </a:rPr>
                        <a:t>30</a:t>
                      </a:r>
                      <a:r>
                        <a:rPr kumimoji="1" lang="ja-JP" altLang="en-US" sz="1400" dirty="0">
                          <a:latin typeface="+mn-ea"/>
                          <a:ea typeface="+mn-ea"/>
                        </a:rPr>
                        <a:t>％</a:t>
                      </a:r>
                    </a:p>
                  </a:txBody>
                  <a:tcPr anchor="ctr"/>
                </a:tc>
                <a:tc>
                  <a:txBody>
                    <a:bodyPr/>
                    <a:lstStyle/>
                    <a:p>
                      <a:pPr algn="r"/>
                      <a:r>
                        <a:rPr lang="en-US" altLang="ja-JP" sz="1400" dirty="0">
                          <a:effectLst/>
                          <a:latin typeface="+mn-ea"/>
                          <a:ea typeface="+mn-ea"/>
                        </a:rPr>
                        <a:t>16.1%</a:t>
                      </a:r>
                      <a:endParaRPr kumimoji="1" lang="ja-JP" altLang="en-US" sz="1400" dirty="0">
                        <a:latin typeface="+mn-ea"/>
                        <a:ea typeface="+mn-ea"/>
                      </a:endParaRPr>
                    </a:p>
                  </a:txBody>
                  <a:tcPr anchor="ctr"/>
                </a:tc>
                <a:tc>
                  <a:txBody>
                    <a:bodyPr/>
                    <a:lstStyle/>
                    <a:p>
                      <a:pPr algn="r"/>
                      <a:r>
                        <a:rPr kumimoji="1" lang="en-US" altLang="ja-JP" sz="1400" dirty="0">
                          <a:latin typeface="+mn-ea"/>
                          <a:ea typeface="+mn-ea"/>
                        </a:rPr>
                        <a:t>28.8</a:t>
                      </a:r>
                      <a:r>
                        <a:rPr lang="en-US" altLang="ja-JP" sz="1400" dirty="0">
                          <a:effectLst/>
                          <a:latin typeface="+mn-ea"/>
                          <a:ea typeface="+mn-ea"/>
                        </a:rPr>
                        <a:t>%</a:t>
                      </a:r>
                      <a:endParaRPr kumimoji="1" lang="ja-JP" altLang="en-US" sz="1400" dirty="0">
                        <a:latin typeface="+mn-ea"/>
                        <a:ea typeface="+mn-ea"/>
                      </a:endParaRPr>
                    </a:p>
                  </a:txBody>
                  <a:tcPr anchor="ctr"/>
                </a:tc>
                <a:extLst>
                  <a:ext uri="{0D108BD9-81ED-4DB2-BD59-A6C34878D82A}">
                    <a16:rowId xmlns:a16="http://schemas.microsoft.com/office/drawing/2014/main" val="702845248"/>
                  </a:ext>
                </a:extLst>
              </a:tr>
              <a:tr h="340536">
                <a:tc>
                  <a:txBody>
                    <a:bodyPr/>
                    <a:lstStyle/>
                    <a:p>
                      <a:r>
                        <a:rPr kumimoji="1" lang="ja-JP" altLang="en-US" sz="1200" dirty="0">
                          <a:latin typeface="+mn-ea"/>
                          <a:ea typeface="+mn-ea"/>
                        </a:rPr>
                        <a:t>配偶者分べん休暇の完全取得率</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80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56.1</a:t>
                      </a:r>
                      <a:r>
                        <a:rPr lang="en-US" altLang="ja-JP" sz="1400" dirty="0">
                          <a:effectLst/>
                          <a:latin typeface="+mn-ea"/>
                          <a:ea typeface="+mn-ea"/>
                        </a:rPr>
                        <a:t>%</a:t>
                      </a:r>
                      <a:endParaRPr kumimoji="1" lang="ja-JP" altLang="en-US" sz="1400" dirty="0">
                        <a:latin typeface="+mn-ea"/>
                        <a:ea typeface="+mn-ea"/>
                      </a:endParaRPr>
                    </a:p>
                  </a:txBody>
                  <a:tcPr anchor="ctr"/>
                </a:tc>
                <a:tc>
                  <a:txBody>
                    <a:bodyPr/>
                    <a:lstStyle/>
                    <a:p>
                      <a:pPr algn="r"/>
                      <a:r>
                        <a:rPr lang="en-US" altLang="ja-JP" sz="1400" dirty="0">
                          <a:effectLst/>
                          <a:latin typeface="+mn-ea"/>
                          <a:ea typeface="+mn-ea"/>
                        </a:rPr>
                        <a:t>69.3%</a:t>
                      </a:r>
                      <a:endParaRPr kumimoji="1" lang="ja-JP" altLang="en-US" sz="1400" dirty="0">
                        <a:latin typeface="+mn-ea"/>
                        <a:ea typeface="+mn-ea"/>
                      </a:endParaRPr>
                    </a:p>
                  </a:txBody>
                  <a:tcPr anchor="ctr"/>
                </a:tc>
                <a:extLst>
                  <a:ext uri="{0D108BD9-81ED-4DB2-BD59-A6C34878D82A}">
                    <a16:rowId xmlns:a16="http://schemas.microsoft.com/office/drawing/2014/main" val="3262755199"/>
                  </a:ext>
                </a:extLst>
              </a:tr>
              <a:tr h="340536">
                <a:tc>
                  <a:txBody>
                    <a:bodyPr/>
                    <a:lstStyle/>
                    <a:p>
                      <a:r>
                        <a:rPr kumimoji="1" lang="ja-JP" altLang="en-US" sz="1200" dirty="0">
                          <a:latin typeface="+mn-ea"/>
                          <a:ea typeface="+mn-ea"/>
                        </a:rPr>
                        <a:t>配偶者分べん休暇の取得率</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100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72.3</a:t>
                      </a:r>
                      <a:r>
                        <a:rPr lang="en-US" altLang="ja-JP" sz="1400" dirty="0">
                          <a:effectLst/>
                          <a:latin typeface="+mn-ea"/>
                          <a:ea typeface="+mn-ea"/>
                        </a:rPr>
                        <a:t>%</a:t>
                      </a:r>
                      <a:endParaRPr kumimoji="1" lang="ja-JP" altLang="en-US" sz="1400" dirty="0">
                        <a:latin typeface="+mn-ea"/>
                        <a:ea typeface="+mn-ea"/>
                      </a:endParaRPr>
                    </a:p>
                  </a:txBody>
                  <a:tcPr anchor="ctr"/>
                </a:tc>
                <a:tc>
                  <a:txBody>
                    <a:bodyPr/>
                    <a:lstStyle/>
                    <a:p>
                      <a:pPr algn="r"/>
                      <a:r>
                        <a:rPr kumimoji="1" lang="en-US" altLang="ja-JP" sz="1400" dirty="0">
                          <a:effectLst/>
                          <a:latin typeface="+mn-ea"/>
                          <a:ea typeface="+mn-ea"/>
                        </a:rPr>
                        <a:t>83.7</a:t>
                      </a:r>
                      <a:r>
                        <a:rPr lang="en-US" altLang="ja-JP" sz="1400" dirty="0">
                          <a:effectLst/>
                          <a:latin typeface="+mn-ea"/>
                          <a:ea typeface="+mn-ea"/>
                        </a:rPr>
                        <a:t>%</a:t>
                      </a:r>
                      <a:endParaRPr kumimoji="1" lang="ja-JP" altLang="en-US" sz="1400" dirty="0">
                        <a:latin typeface="+mn-ea"/>
                        <a:ea typeface="+mn-ea"/>
                      </a:endParaRPr>
                    </a:p>
                  </a:txBody>
                  <a:tcPr anchor="ctr"/>
                </a:tc>
                <a:extLst>
                  <a:ext uri="{0D108BD9-81ED-4DB2-BD59-A6C34878D82A}">
                    <a16:rowId xmlns:a16="http://schemas.microsoft.com/office/drawing/2014/main" val="3142201561"/>
                  </a:ext>
                </a:extLst>
              </a:tr>
              <a:tr h="340536">
                <a:tc>
                  <a:txBody>
                    <a:bodyPr/>
                    <a:lstStyle/>
                    <a:p>
                      <a:r>
                        <a:rPr kumimoji="1" lang="ja-JP" altLang="en-US" sz="1200" dirty="0">
                          <a:latin typeface="+mn-ea"/>
                          <a:ea typeface="+mn-ea"/>
                        </a:rPr>
                        <a:t>育児参加休暇の完全取得率</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50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40.7</a:t>
                      </a:r>
                      <a:r>
                        <a:rPr lang="en-US" altLang="ja-JP" sz="1400" dirty="0">
                          <a:effectLst/>
                          <a:latin typeface="+mn-ea"/>
                          <a:ea typeface="+mn-ea"/>
                        </a:rPr>
                        <a:t>%</a:t>
                      </a:r>
                      <a:endParaRPr kumimoji="1" lang="ja-JP" altLang="en-US" sz="1400" dirty="0">
                        <a:latin typeface="+mn-ea"/>
                        <a:ea typeface="+mn-ea"/>
                      </a:endParaRPr>
                    </a:p>
                  </a:txBody>
                  <a:tcPr anchor="ctr"/>
                </a:tc>
                <a:tc>
                  <a:txBody>
                    <a:bodyPr/>
                    <a:lstStyle/>
                    <a:p>
                      <a:pPr algn="r"/>
                      <a:r>
                        <a:rPr kumimoji="1" lang="en-US" altLang="ja-JP" sz="1400" dirty="0">
                          <a:latin typeface="+mn-ea"/>
                          <a:ea typeface="+mn-ea"/>
                        </a:rPr>
                        <a:t>51.5</a:t>
                      </a:r>
                      <a:r>
                        <a:rPr lang="en-US" altLang="ja-JP" sz="1400" dirty="0">
                          <a:effectLst/>
                          <a:latin typeface="+mn-ea"/>
                          <a:ea typeface="+mn-ea"/>
                        </a:rPr>
                        <a:t>%</a:t>
                      </a:r>
                      <a:endParaRPr kumimoji="1" lang="ja-JP" altLang="en-US" sz="1400" dirty="0">
                        <a:latin typeface="+mn-ea"/>
                        <a:ea typeface="+mn-ea"/>
                      </a:endParaRPr>
                    </a:p>
                  </a:txBody>
                  <a:tcPr anchor="ctr"/>
                </a:tc>
                <a:extLst>
                  <a:ext uri="{0D108BD9-81ED-4DB2-BD59-A6C34878D82A}">
                    <a16:rowId xmlns:a16="http://schemas.microsoft.com/office/drawing/2014/main" val="1725714709"/>
                  </a:ext>
                </a:extLst>
              </a:tr>
              <a:tr h="340536">
                <a:tc>
                  <a:txBody>
                    <a:bodyPr/>
                    <a:lstStyle/>
                    <a:p>
                      <a:r>
                        <a:rPr kumimoji="1" lang="ja-JP" altLang="en-US" sz="1200" dirty="0">
                          <a:latin typeface="+mn-ea"/>
                          <a:ea typeface="+mn-ea"/>
                        </a:rPr>
                        <a:t>育児参加休暇の取得率</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100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73.6</a:t>
                      </a:r>
                      <a:r>
                        <a:rPr lang="en-US" altLang="ja-JP" sz="1400" dirty="0">
                          <a:effectLst/>
                          <a:latin typeface="+mn-ea"/>
                          <a:ea typeface="+mn-ea"/>
                        </a:rPr>
                        <a:t>%</a:t>
                      </a:r>
                      <a:endParaRPr kumimoji="1" lang="ja-JP" altLang="en-US" sz="1400" dirty="0">
                        <a:latin typeface="+mn-ea"/>
                        <a:ea typeface="+mn-ea"/>
                      </a:endParaRPr>
                    </a:p>
                  </a:txBody>
                  <a:tcPr anchor="ctr"/>
                </a:tc>
                <a:tc>
                  <a:txBody>
                    <a:bodyPr/>
                    <a:lstStyle/>
                    <a:p>
                      <a:pPr algn="r"/>
                      <a:r>
                        <a:rPr kumimoji="1" lang="en-US" altLang="ja-JP" sz="1400" dirty="0">
                          <a:latin typeface="+mn-ea"/>
                          <a:ea typeface="+mn-ea"/>
                        </a:rPr>
                        <a:t>76.7</a:t>
                      </a:r>
                      <a:r>
                        <a:rPr lang="en-US" altLang="ja-JP" sz="1400" dirty="0">
                          <a:effectLst/>
                          <a:latin typeface="+mn-ea"/>
                          <a:ea typeface="+mn-ea"/>
                        </a:rPr>
                        <a:t>%</a:t>
                      </a:r>
                      <a:endParaRPr kumimoji="1" lang="ja-JP" altLang="en-US" sz="1400" dirty="0">
                        <a:latin typeface="+mn-ea"/>
                        <a:ea typeface="+mn-ea"/>
                      </a:endParaRPr>
                    </a:p>
                  </a:txBody>
                  <a:tcPr anchor="ctr"/>
                </a:tc>
                <a:extLst>
                  <a:ext uri="{0D108BD9-81ED-4DB2-BD59-A6C34878D82A}">
                    <a16:rowId xmlns:a16="http://schemas.microsoft.com/office/drawing/2014/main" val="145555719"/>
                  </a:ext>
                </a:extLst>
              </a:tr>
            </a:tbl>
          </a:graphicData>
        </a:graphic>
      </p:graphicFrame>
      <p:graphicFrame>
        <p:nvGraphicFramePr>
          <p:cNvPr id="16" name="表 15"/>
          <p:cNvGraphicFramePr>
            <a:graphicFrameLocks noGrp="1"/>
          </p:cNvGraphicFramePr>
          <p:nvPr/>
        </p:nvGraphicFramePr>
        <p:xfrm>
          <a:off x="644779" y="5117970"/>
          <a:ext cx="7624737" cy="1154618"/>
        </p:xfrm>
        <a:graphic>
          <a:graphicData uri="http://schemas.openxmlformats.org/drawingml/2006/table">
            <a:tbl>
              <a:tblPr firstRow="1" bandRow="1">
                <a:tableStyleId>{5C22544A-7EE6-4342-B048-85BDC9FD1C3A}</a:tableStyleId>
              </a:tblPr>
              <a:tblGrid>
                <a:gridCol w="2263278">
                  <a:extLst>
                    <a:ext uri="{9D8B030D-6E8A-4147-A177-3AD203B41FA5}">
                      <a16:colId xmlns:a16="http://schemas.microsoft.com/office/drawing/2014/main" val="658157158"/>
                    </a:ext>
                  </a:extLst>
                </a:gridCol>
                <a:gridCol w="1367852">
                  <a:extLst>
                    <a:ext uri="{9D8B030D-6E8A-4147-A177-3AD203B41FA5}">
                      <a16:colId xmlns:a16="http://schemas.microsoft.com/office/drawing/2014/main" val="1845188617"/>
                    </a:ext>
                  </a:extLst>
                </a:gridCol>
                <a:gridCol w="1384662">
                  <a:extLst>
                    <a:ext uri="{9D8B030D-6E8A-4147-A177-3AD203B41FA5}">
                      <a16:colId xmlns:a16="http://schemas.microsoft.com/office/drawing/2014/main" val="2259750069"/>
                    </a:ext>
                  </a:extLst>
                </a:gridCol>
                <a:gridCol w="1314995">
                  <a:extLst>
                    <a:ext uri="{9D8B030D-6E8A-4147-A177-3AD203B41FA5}">
                      <a16:colId xmlns:a16="http://schemas.microsoft.com/office/drawing/2014/main" val="2281508940"/>
                    </a:ext>
                  </a:extLst>
                </a:gridCol>
                <a:gridCol w="1293950">
                  <a:extLst>
                    <a:ext uri="{9D8B030D-6E8A-4147-A177-3AD203B41FA5}">
                      <a16:colId xmlns:a16="http://schemas.microsoft.com/office/drawing/2014/main" val="230297882"/>
                    </a:ext>
                  </a:extLst>
                </a:gridCol>
              </a:tblGrid>
              <a:tr h="416682">
                <a:tc>
                  <a:txBody>
                    <a:bodyPr/>
                    <a:lstStyle/>
                    <a:p>
                      <a:pPr algn="ctr"/>
                      <a:r>
                        <a:rPr kumimoji="1" lang="ja-JP" altLang="en-US" sz="1200" dirty="0">
                          <a:latin typeface="+mn-ea"/>
                          <a:ea typeface="+mn-ea"/>
                        </a:rPr>
                        <a:t>項目</a:t>
                      </a:r>
                    </a:p>
                  </a:txBody>
                  <a:tcPr anchor="ctr"/>
                </a:tc>
                <a:tc>
                  <a:txBody>
                    <a:bodyPr/>
                    <a:lstStyle/>
                    <a:p>
                      <a:pPr algn="ctr"/>
                      <a:r>
                        <a:rPr kumimoji="1" lang="en-US" altLang="ja-JP" sz="1200" dirty="0">
                          <a:solidFill>
                            <a:schemeClr val="bg1"/>
                          </a:solidFill>
                          <a:latin typeface="+mn-ea"/>
                          <a:ea typeface="+mn-ea"/>
                        </a:rPr>
                        <a:t>2008</a:t>
                      </a:r>
                      <a:r>
                        <a:rPr kumimoji="1" lang="ja-JP" altLang="en-US" sz="1200" dirty="0">
                          <a:solidFill>
                            <a:schemeClr val="bg1"/>
                          </a:solidFill>
                          <a:latin typeface="+mn-ea"/>
                          <a:ea typeface="+mn-ea"/>
                        </a:rPr>
                        <a:t>年度</a:t>
                      </a:r>
                      <a:endParaRPr kumimoji="1" lang="en-US" altLang="ja-JP" sz="1200" dirty="0">
                        <a:solidFill>
                          <a:schemeClr val="bg1"/>
                        </a:solidFill>
                        <a:latin typeface="+mn-ea"/>
                        <a:ea typeface="+mn-ea"/>
                      </a:endParaRPr>
                    </a:p>
                    <a:p>
                      <a:pPr algn="ctr"/>
                      <a:r>
                        <a:rPr kumimoji="1" lang="ja-JP" altLang="en-US" sz="1200" dirty="0">
                          <a:solidFill>
                            <a:schemeClr val="bg1"/>
                          </a:solidFill>
                          <a:latin typeface="+mn-ea"/>
                          <a:ea typeface="+mn-ea"/>
                        </a:rPr>
                        <a:t>（平成</a:t>
                      </a:r>
                      <a:r>
                        <a:rPr kumimoji="1" lang="en-US" altLang="ja-JP" sz="1200" dirty="0">
                          <a:solidFill>
                            <a:schemeClr val="bg1"/>
                          </a:solidFill>
                          <a:latin typeface="+mn-ea"/>
                          <a:ea typeface="+mn-ea"/>
                        </a:rPr>
                        <a:t>20</a:t>
                      </a:r>
                      <a:r>
                        <a:rPr kumimoji="1" lang="ja-JP" altLang="en-US" sz="1200" dirty="0">
                          <a:solidFill>
                            <a:schemeClr val="bg1"/>
                          </a:solidFill>
                          <a:latin typeface="+mn-ea"/>
                          <a:ea typeface="+mn-ea"/>
                        </a:rPr>
                        <a:t>年度）</a:t>
                      </a:r>
                    </a:p>
                  </a:txBody>
                  <a:tcPr anchor="ctr"/>
                </a:tc>
                <a:tc>
                  <a:txBody>
                    <a:bodyPr/>
                    <a:lstStyle/>
                    <a:p>
                      <a:pPr algn="ctr"/>
                      <a:r>
                        <a:rPr kumimoji="1" lang="en-US" altLang="ja-JP" sz="1200" dirty="0">
                          <a:solidFill>
                            <a:schemeClr val="bg1"/>
                          </a:solidFill>
                          <a:latin typeface="+mn-ea"/>
                          <a:ea typeface="+mn-ea"/>
                        </a:rPr>
                        <a:t>2014</a:t>
                      </a:r>
                      <a:r>
                        <a:rPr kumimoji="1" lang="ja-JP" altLang="en-US" sz="1200" dirty="0">
                          <a:solidFill>
                            <a:schemeClr val="bg1"/>
                          </a:solidFill>
                          <a:latin typeface="+mn-ea"/>
                          <a:ea typeface="+mn-ea"/>
                        </a:rPr>
                        <a:t>年度</a:t>
                      </a:r>
                    </a:p>
                    <a:p>
                      <a:pPr algn="ctr"/>
                      <a:r>
                        <a:rPr kumimoji="1" lang="ja-JP" altLang="en-US" sz="1200" dirty="0">
                          <a:solidFill>
                            <a:schemeClr val="bg1"/>
                          </a:solidFill>
                          <a:latin typeface="+mn-ea"/>
                          <a:ea typeface="+mn-ea"/>
                        </a:rPr>
                        <a:t>（平成</a:t>
                      </a:r>
                      <a:r>
                        <a:rPr kumimoji="1" lang="en-US" altLang="ja-JP" sz="1200" dirty="0">
                          <a:solidFill>
                            <a:schemeClr val="bg1"/>
                          </a:solidFill>
                          <a:latin typeface="+mn-ea"/>
                          <a:ea typeface="+mn-ea"/>
                        </a:rPr>
                        <a:t>26</a:t>
                      </a:r>
                      <a:r>
                        <a:rPr kumimoji="1" lang="ja-JP" altLang="en-US" sz="1200" dirty="0">
                          <a:solidFill>
                            <a:schemeClr val="bg1"/>
                          </a:solidFill>
                          <a:latin typeface="+mn-ea"/>
                          <a:ea typeface="+mn-ea"/>
                        </a:rPr>
                        <a:t>年度）</a:t>
                      </a:r>
                    </a:p>
                  </a:txBody>
                  <a:tcPr anchor="ctr"/>
                </a:tc>
                <a:tc>
                  <a:txBody>
                    <a:bodyPr/>
                    <a:lstStyle/>
                    <a:p>
                      <a:pPr algn="ctr"/>
                      <a:r>
                        <a:rPr kumimoji="1" lang="en-US" altLang="ja-JP" sz="1200" dirty="0">
                          <a:latin typeface="+mn-ea"/>
                          <a:ea typeface="+mn-ea"/>
                        </a:rPr>
                        <a:t>2018</a:t>
                      </a:r>
                      <a:r>
                        <a:rPr kumimoji="1" lang="ja-JP" altLang="en-US" sz="1200" dirty="0">
                          <a:latin typeface="+mn-ea"/>
                          <a:ea typeface="+mn-ea"/>
                        </a:rPr>
                        <a:t>年度</a:t>
                      </a:r>
                      <a:endParaRPr kumimoji="1" lang="en-US" altLang="ja-JP" sz="1200" dirty="0">
                        <a:latin typeface="+mn-ea"/>
                        <a:ea typeface="+mn-ea"/>
                      </a:endParaRPr>
                    </a:p>
                    <a:p>
                      <a:pPr algn="ctr"/>
                      <a:r>
                        <a:rPr kumimoji="1" lang="ja-JP" altLang="en-US" sz="1200" dirty="0">
                          <a:latin typeface="+mn-ea"/>
                          <a:ea typeface="+mn-ea"/>
                        </a:rPr>
                        <a:t>（平成</a:t>
                      </a:r>
                      <a:r>
                        <a:rPr kumimoji="1" lang="en-US" altLang="ja-JP" sz="1200" dirty="0">
                          <a:latin typeface="+mn-ea"/>
                          <a:ea typeface="+mn-ea"/>
                        </a:rPr>
                        <a:t>30</a:t>
                      </a:r>
                      <a:r>
                        <a:rPr kumimoji="1" lang="ja-JP" altLang="en-US" sz="1200" dirty="0">
                          <a:latin typeface="+mn-ea"/>
                          <a:ea typeface="+mn-ea"/>
                        </a:rPr>
                        <a:t>年度）</a:t>
                      </a:r>
                    </a:p>
                  </a:txBody>
                  <a:tcPr anchor="ctr"/>
                </a:tc>
                <a:tc>
                  <a:txBody>
                    <a:bodyPr/>
                    <a:lstStyle/>
                    <a:p>
                      <a:pPr algn="ctr"/>
                      <a:r>
                        <a:rPr kumimoji="1" lang="en-US" altLang="ja-JP" sz="1200" dirty="0">
                          <a:latin typeface="+mn-ea"/>
                          <a:ea typeface="+mn-ea"/>
                        </a:rPr>
                        <a:t>2021</a:t>
                      </a:r>
                      <a:r>
                        <a:rPr kumimoji="1" lang="ja-JP" altLang="en-US" sz="1200" dirty="0">
                          <a:latin typeface="+mn-ea"/>
                          <a:ea typeface="+mn-ea"/>
                        </a:rPr>
                        <a:t>年度</a:t>
                      </a:r>
                      <a:endParaRPr kumimoji="1" lang="en-US" altLang="ja-JP" sz="1200" dirty="0">
                        <a:latin typeface="+mn-ea"/>
                        <a:ea typeface="+mn-ea"/>
                      </a:endParaRPr>
                    </a:p>
                    <a:p>
                      <a:pPr algn="ctr"/>
                      <a:r>
                        <a:rPr kumimoji="1" lang="ja-JP" altLang="en-US" sz="1200" dirty="0">
                          <a:latin typeface="+mn-ea"/>
                          <a:ea typeface="+mn-ea"/>
                        </a:rPr>
                        <a:t>（令和</a:t>
                      </a:r>
                      <a:r>
                        <a:rPr kumimoji="1" lang="en-US" altLang="ja-JP" sz="1200" dirty="0">
                          <a:latin typeface="+mn-ea"/>
                          <a:ea typeface="+mn-ea"/>
                        </a:rPr>
                        <a:t>3</a:t>
                      </a:r>
                      <a:r>
                        <a:rPr kumimoji="1" lang="ja-JP" altLang="en-US" sz="1200" dirty="0">
                          <a:latin typeface="+mn-ea"/>
                          <a:ea typeface="+mn-ea"/>
                        </a:rPr>
                        <a:t>年度）</a:t>
                      </a:r>
                    </a:p>
                  </a:txBody>
                  <a:tcPr anchor="ctr"/>
                </a:tc>
                <a:extLst>
                  <a:ext uri="{0D108BD9-81ED-4DB2-BD59-A6C34878D82A}">
                    <a16:rowId xmlns:a16="http://schemas.microsoft.com/office/drawing/2014/main" val="2874487381"/>
                  </a:ext>
                </a:extLst>
              </a:tr>
              <a:tr h="392618">
                <a:tc>
                  <a:txBody>
                    <a:bodyPr/>
                    <a:lstStyle/>
                    <a:p>
                      <a:pPr algn="l" fontAlgn="ctr"/>
                      <a:r>
                        <a:rPr lang="ja-JP" altLang="en-US" sz="1200" u="none" strike="noStrike" dirty="0">
                          <a:effectLst/>
                          <a:latin typeface="+mn-ea"/>
                          <a:ea typeface="+mn-ea"/>
                        </a:rPr>
                        <a:t>年次有給休暇平均取得日数</a:t>
                      </a:r>
                      <a:endParaRPr lang="en-US" altLang="ja-JP" sz="1200" u="none" strike="noStrike" dirty="0">
                        <a:effectLst/>
                        <a:latin typeface="+mn-ea"/>
                        <a:ea typeface="+mn-ea"/>
                      </a:endParaRPr>
                    </a:p>
                  </a:txBody>
                  <a:tcPr anchor="ctr"/>
                </a:tc>
                <a:tc>
                  <a:txBody>
                    <a:bodyPr/>
                    <a:lstStyle/>
                    <a:p>
                      <a:pPr algn="r"/>
                      <a:r>
                        <a:rPr kumimoji="1" lang="en-US" altLang="ja-JP" sz="1400" dirty="0">
                          <a:solidFill>
                            <a:schemeClr val="tx1"/>
                          </a:solidFill>
                          <a:latin typeface="+mn-ea"/>
                          <a:ea typeface="+mn-ea"/>
                        </a:rPr>
                        <a:t>16.1</a:t>
                      </a:r>
                      <a:r>
                        <a:rPr kumimoji="1" lang="ja-JP" altLang="en-US" sz="1400" dirty="0">
                          <a:solidFill>
                            <a:schemeClr val="tx1"/>
                          </a:solidFill>
                          <a:latin typeface="+mn-ea"/>
                          <a:ea typeface="+mn-ea"/>
                        </a:rPr>
                        <a:t>日</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n-ea"/>
                          <a:ea typeface="+mn-ea"/>
                        </a:rPr>
                        <a:t>14.6</a:t>
                      </a:r>
                      <a:r>
                        <a:rPr kumimoji="1" lang="ja-JP" altLang="en-US" sz="1400" dirty="0">
                          <a:solidFill>
                            <a:schemeClr val="tx1"/>
                          </a:solidFill>
                          <a:latin typeface="+mn-ea"/>
                          <a:ea typeface="+mn-ea"/>
                        </a:rPr>
                        <a:t>日</a:t>
                      </a:r>
                    </a:p>
                  </a:txBody>
                  <a:tcPr anchor="ctr"/>
                </a:tc>
                <a:tc>
                  <a:txBody>
                    <a:bodyPr/>
                    <a:lstStyle/>
                    <a:p>
                      <a:pPr algn="r"/>
                      <a:r>
                        <a:rPr kumimoji="1" lang="en-US" altLang="ja-JP" sz="1400" dirty="0">
                          <a:latin typeface="+mn-ea"/>
                          <a:ea typeface="+mn-ea"/>
                        </a:rPr>
                        <a:t>15.4</a:t>
                      </a:r>
                      <a:r>
                        <a:rPr kumimoji="1" lang="ja-JP" altLang="en-US" sz="1400" dirty="0">
                          <a:latin typeface="+mn-ea"/>
                          <a:ea typeface="+mn-ea"/>
                        </a:rPr>
                        <a:t>日</a:t>
                      </a:r>
                    </a:p>
                  </a:txBody>
                  <a:tcPr anchor="ctr"/>
                </a:tc>
                <a:tc>
                  <a:txBody>
                    <a:bodyPr/>
                    <a:lstStyle/>
                    <a:p>
                      <a:pPr algn="r"/>
                      <a:r>
                        <a:rPr kumimoji="1" lang="en-US" altLang="ja-JP" sz="1400" dirty="0">
                          <a:latin typeface="+mn-ea"/>
                          <a:ea typeface="+mn-ea"/>
                        </a:rPr>
                        <a:t>15.8</a:t>
                      </a:r>
                      <a:r>
                        <a:rPr kumimoji="1" lang="ja-JP" altLang="en-US" sz="1400" dirty="0">
                          <a:latin typeface="+mn-ea"/>
                          <a:ea typeface="+mn-ea"/>
                        </a:rPr>
                        <a:t>日</a:t>
                      </a:r>
                    </a:p>
                  </a:txBody>
                  <a:tcPr anchor="ctr"/>
                </a:tc>
                <a:extLst>
                  <a:ext uri="{0D108BD9-81ED-4DB2-BD59-A6C34878D82A}">
                    <a16:rowId xmlns:a16="http://schemas.microsoft.com/office/drawing/2014/main" val="702845248"/>
                  </a:ext>
                </a:extLst>
              </a:tr>
              <a:tr h="261257">
                <a:tc>
                  <a:txBody>
                    <a:bodyPr/>
                    <a:lstStyle/>
                    <a:p>
                      <a:pPr algn="l"/>
                      <a:r>
                        <a:rPr kumimoji="1" lang="ja-JP" altLang="en-US" sz="1200" dirty="0">
                          <a:latin typeface="+mn-ea"/>
                          <a:ea typeface="+mn-ea"/>
                        </a:rPr>
                        <a:t>時間外勤務時間数</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n-ea"/>
                          <a:ea typeface="+mn-ea"/>
                        </a:rPr>
                        <a:t>112</a:t>
                      </a:r>
                      <a:r>
                        <a:rPr kumimoji="1" lang="ja-JP" altLang="en-US" sz="1400" dirty="0">
                          <a:solidFill>
                            <a:schemeClr val="tx1"/>
                          </a:solidFill>
                          <a:latin typeface="+mn-ea"/>
                          <a:ea typeface="+mn-ea"/>
                        </a:rPr>
                        <a:t>時間</a:t>
                      </a:r>
                    </a:p>
                  </a:txBody>
                  <a:tcPr anchor="ctr"/>
                </a:tc>
                <a:tc>
                  <a:txBody>
                    <a:bodyPr/>
                    <a:lstStyle/>
                    <a:p>
                      <a:pPr algn="r"/>
                      <a:r>
                        <a:rPr kumimoji="1" lang="en-US" altLang="ja-JP" sz="1400" dirty="0">
                          <a:solidFill>
                            <a:schemeClr val="tx1"/>
                          </a:solidFill>
                          <a:latin typeface="+mn-ea"/>
                          <a:ea typeface="+mn-ea"/>
                        </a:rPr>
                        <a:t>106</a:t>
                      </a:r>
                      <a:r>
                        <a:rPr kumimoji="1" lang="ja-JP" altLang="en-US" sz="1400" dirty="0">
                          <a:solidFill>
                            <a:schemeClr val="tx1"/>
                          </a:solidFill>
                          <a:latin typeface="+mn-ea"/>
                          <a:ea typeface="+mn-ea"/>
                        </a:rPr>
                        <a:t>時間</a:t>
                      </a:r>
                    </a:p>
                  </a:txBody>
                  <a:tcPr anchor="ctr"/>
                </a:tc>
                <a:tc>
                  <a:txBody>
                    <a:bodyPr/>
                    <a:lstStyle/>
                    <a:p>
                      <a:pPr algn="r"/>
                      <a:r>
                        <a:rPr kumimoji="1" lang="en-US" altLang="ja-JP" sz="1400" dirty="0">
                          <a:latin typeface="+mn-ea"/>
                          <a:ea typeface="+mn-ea"/>
                        </a:rPr>
                        <a:t>124</a:t>
                      </a:r>
                      <a:r>
                        <a:rPr kumimoji="1" lang="ja-JP" altLang="en-US" sz="1400" dirty="0">
                          <a:latin typeface="+mn-ea"/>
                          <a:ea typeface="+mn-ea"/>
                        </a:rPr>
                        <a:t>時間</a:t>
                      </a:r>
                    </a:p>
                  </a:txBody>
                  <a:tcPr anchor="ctr"/>
                </a:tc>
                <a:tc>
                  <a:txBody>
                    <a:bodyPr/>
                    <a:lstStyle/>
                    <a:p>
                      <a:pPr algn="r"/>
                      <a:r>
                        <a:rPr lang="en-US" altLang="ja-JP" sz="1400" dirty="0">
                          <a:effectLst/>
                          <a:latin typeface="+mn-ea"/>
                          <a:ea typeface="+mn-ea"/>
                        </a:rPr>
                        <a:t>135</a:t>
                      </a:r>
                      <a:r>
                        <a:rPr lang="ja-JP" altLang="en-US" sz="1400" dirty="0">
                          <a:effectLst/>
                          <a:latin typeface="+mn-ea"/>
                          <a:ea typeface="+mn-ea"/>
                        </a:rPr>
                        <a:t>時間</a:t>
                      </a:r>
                      <a:endParaRPr kumimoji="1" lang="ja-JP" altLang="en-US" sz="1400" dirty="0">
                        <a:latin typeface="+mn-ea"/>
                        <a:ea typeface="+mn-ea"/>
                      </a:endParaRPr>
                    </a:p>
                  </a:txBody>
                  <a:tcPr anchor="ctr"/>
                </a:tc>
                <a:extLst>
                  <a:ext uri="{0D108BD9-81ED-4DB2-BD59-A6C34878D82A}">
                    <a16:rowId xmlns:a16="http://schemas.microsoft.com/office/drawing/2014/main" val="3262755199"/>
                  </a:ext>
                </a:extLst>
              </a:tr>
            </a:tbl>
          </a:graphicData>
        </a:graphic>
      </p:graphicFrame>
      <p:sp>
        <p:nvSpPr>
          <p:cNvPr id="12" name="テキスト ボックス 11"/>
          <p:cNvSpPr txBox="1"/>
          <p:nvPr/>
        </p:nvSpPr>
        <p:spPr>
          <a:xfrm>
            <a:off x="251520" y="759971"/>
            <a:ext cx="3148998" cy="338554"/>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特定事業主行動計画の進捗等</a:t>
            </a:r>
          </a:p>
        </p:txBody>
      </p:sp>
      <p:sp>
        <p:nvSpPr>
          <p:cNvPr id="3" name="テキスト ボックス 2"/>
          <p:cNvSpPr txBox="1"/>
          <p:nvPr/>
        </p:nvSpPr>
        <p:spPr>
          <a:xfrm>
            <a:off x="3974364" y="2668628"/>
            <a:ext cx="1107996" cy="246221"/>
          </a:xfrm>
          <a:prstGeom prst="rect">
            <a:avLst/>
          </a:prstGeom>
          <a:solidFill>
            <a:schemeClr val="accent1"/>
          </a:solidFill>
        </p:spPr>
        <p:txBody>
          <a:bodyPr wrap="none" rtlCol="0">
            <a:spAutoFit/>
          </a:bodyPr>
          <a:lstStyle/>
          <a:p>
            <a:r>
              <a:rPr kumimoji="1" lang="ja-JP" altLang="en-US" sz="1000" dirty="0">
                <a:solidFill>
                  <a:schemeClr val="bg1"/>
                </a:solidFill>
              </a:rPr>
              <a:t>（</a:t>
            </a:r>
            <a:r>
              <a:rPr kumimoji="1" lang="en-US" altLang="ja-JP" sz="1000" dirty="0">
                <a:solidFill>
                  <a:schemeClr val="bg1"/>
                </a:solidFill>
              </a:rPr>
              <a:t>2025</a:t>
            </a:r>
            <a:r>
              <a:rPr kumimoji="1" lang="ja-JP" altLang="en-US" sz="1000" dirty="0">
                <a:solidFill>
                  <a:schemeClr val="bg1"/>
                </a:solidFill>
              </a:rPr>
              <a:t>年度末）</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713</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15779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6013" y="149610"/>
            <a:ext cx="4799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３．成果（今後の方向性について）</a:t>
            </a:r>
          </a:p>
        </p:txBody>
      </p:sp>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665017" y="3143876"/>
            <a:ext cx="8035637" cy="1188000"/>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災害や感染症拡大などの突発的な事態にも柔軟に対応できるよう、加えてワーク・ライフ・バランスの観点からも人員の確保が必要。</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・行政課題の複雑化・多様化・専門分化が進む中、専門的な知識や技術をもった人材の確保、育成が必要。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デジタル人材など</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665017" y="1032105"/>
            <a:ext cx="8035637" cy="1620000"/>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・技能職員を除いた一般行政部門に関して、いわゆる五大市で夜間人口１万人あたりの職員数がほぼ同じような水準まで削減できている。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（本市重点施策の推進にあたっては、必要人員を確保するため、専門職を含め職員を増員し体制強化）</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・人材育成基本方針を策定・改訂し、めざす職員像等を示しながら、人材育成・職場風土改革に取り組んでいる。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a:spLocks/>
          </p:cNvSpPr>
          <p:nvPr/>
        </p:nvSpPr>
        <p:spPr>
          <a:xfrm>
            <a:off x="665017" y="4822338"/>
            <a:ext cx="8035637" cy="1354217"/>
          </a:xfrm>
          <a:prstGeom prst="rect">
            <a:avLst/>
          </a:prstGeom>
          <a:solidFill>
            <a:schemeClr val="accent3">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・柔軟かつ安定した、</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スリムで効果的な業務執行体制を支えるのは組織を構成</a:t>
            </a:r>
            <a:r>
              <a:rPr kumimoji="1" lang="ja-JP" altLang="en-US" sz="1600" b="0" i="0" u="none" strike="noStrike" kern="1200" cap="none" spc="-3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 </a:t>
            </a:r>
            <a:r>
              <a:rPr kumimoji="1" lang="ja-JP" altLang="en-US" sz="1800" b="1" i="0" u="none" strike="noStrike" kern="1200" cap="none" spc="-3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 </a:t>
            </a:r>
            <a:r>
              <a:rPr kumimoji="1" lang="ja-JP" altLang="en-US" sz="1600" b="0" i="0" u="none" strike="noStrike" kern="1200" cap="none" spc="-3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であること</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から、スクラップ・アンド・ビルドを徹底した上で、引き続き</a:t>
            </a:r>
            <a:r>
              <a:rPr kumimoji="1" lang="ja-JP" altLang="en-US" sz="1600" b="0" i="0" u="sng"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必要な人員はしっかりと確保し、次世代を担う優秀な人材を確保・育成していく</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全ての職員が一人一人の能力を最大限に発揮しながら、自らのライフステージに応じた多様な働き方を選択でき、安心して働き続けられる魅力ある職場環境を実現していく</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下矢印 14"/>
          <p:cNvSpPr/>
          <p:nvPr/>
        </p:nvSpPr>
        <p:spPr>
          <a:xfrm>
            <a:off x="3979893" y="2725613"/>
            <a:ext cx="1156504" cy="375534"/>
          </a:xfrm>
          <a:prstGeom prst="downArrow">
            <a:avLst>
              <a:gd name="adj1" fmla="val 62236"/>
              <a:gd name="adj2" fmla="val 65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下矢印 15"/>
          <p:cNvSpPr/>
          <p:nvPr/>
        </p:nvSpPr>
        <p:spPr>
          <a:xfrm>
            <a:off x="3966038" y="4400362"/>
            <a:ext cx="1156504" cy="375534"/>
          </a:xfrm>
          <a:prstGeom prst="downArrow">
            <a:avLst>
              <a:gd name="adj1" fmla="val 62236"/>
              <a:gd name="adj2" fmla="val 65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角丸四角形 35">
            <a:extLst>
              <a:ext uri="{FF2B5EF4-FFF2-40B4-BE49-F238E27FC236}">
                <a16:creationId xmlns:a16="http://schemas.microsoft.com/office/drawing/2014/main" id="{30247196-DFF0-C536-9883-E7D00C0E5437}"/>
              </a:ext>
            </a:extLst>
          </p:cNvPr>
          <p:cNvSpPr/>
          <p:nvPr/>
        </p:nvSpPr>
        <p:spPr>
          <a:xfrm>
            <a:off x="665018" y="782746"/>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成　果</a:t>
            </a:r>
          </a:p>
        </p:txBody>
      </p:sp>
      <p:sp>
        <p:nvSpPr>
          <p:cNvPr id="7" name="角丸四角形 35">
            <a:extLst>
              <a:ext uri="{FF2B5EF4-FFF2-40B4-BE49-F238E27FC236}">
                <a16:creationId xmlns:a16="http://schemas.microsoft.com/office/drawing/2014/main" id="{AE470A2E-30E2-04F7-2D49-89F4699A3E55}"/>
              </a:ext>
            </a:extLst>
          </p:cNvPr>
          <p:cNvSpPr/>
          <p:nvPr/>
        </p:nvSpPr>
        <p:spPr>
          <a:xfrm>
            <a:off x="665018" y="2895601"/>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　題</a:t>
            </a:r>
          </a:p>
        </p:txBody>
      </p:sp>
      <p:sp>
        <p:nvSpPr>
          <p:cNvPr id="10" name="角丸四角形 35">
            <a:extLst>
              <a:ext uri="{FF2B5EF4-FFF2-40B4-BE49-F238E27FC236}">
                <a16:creationId xmlns:a16="http://schemas.microsoft.com/office/drawing/2014/main" id="{1DB3368E-4E5C-7196-133A-FFA611552DB6}"/>
              </a:ext>
            </a:extLst>
          </p:cNvPr>
          <p:cNvSpPr/>
          <p:nvPr/>
        </p:nvSpPr>
        <p:spPr>
          <a:xfrm>
            <a:off x="665018" y="4622202"/>
            <a:ext cx="1330038" cy="22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今　後</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714</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0298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143" y="236658"/>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897980505"/>
              </p:ext>
            </p:extLst>
          </p:nvPr>
        </p:nvGraphicFramePr>
        <p:xfrm>
          <a:off x="118143" y="698323"/>
          <a:ext cx="8906435" cy="5891766"/>
        </p:xfrm>
        <a:graphic>
          <a:graphicData uri="http://schemas.openxmlformats.org/drawingml/2006/table">
            <a:tbl>
              <a:tblPr firstRow="1" bandRow="1">
                <a:tableStyleId>{5C22544A-7EE6-4342-B048-85BDC9FD1C3A}</a:tableStyleId>
              </a:tblPr>
              <a:tblGrid>
                <a:gridCol w="2367238">
                  <a:extLst>
                    <a:ext uri="{9D8B030D-6E8A-4147-A177-3AD203B41FA5}">
                      <a16:colId xmlns:a16="http://schemas.microsoft.com/office/drawing/2014/main" val="20000"/>
                    </a:ext>
                  </a:extLst>
                </a:gridCol>
                <a:gridCol w="6539197">
                  <a:extLst>
                    <a:ext uri="{9D8B030D-6E8A-4147-A177-3AD203B41FA5}">
                      <a16:colId xmlns:a16="http://schemas.microsoft.com/office/drawing/2014/main" val="20001"/>
                    </a:ext>
                  </a:extLst>
                </a:gridCol>
              </a:tblGrid>
              <a:tr h="329005">
                <a:tc gridSpan="2">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主な取組内容</a:t>
                      </a:r>
                    </a:p>
                  </a:txBody>
                  <a:tcPr anchor="ctr"/>
                </a:tc>
                <a:tc hMerge="1">
                  <a:txBody>
                    <a:bodyPr/>
                    <a:lstStyle/>
                    <a:p>
                      <a:pPr algn="ctr">
                        <a:lnSpc>
                          <a:spcPts val="1300"/>
                        </a:lnSpc>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19167">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①府独自の給与制度改革</a:t>
                      </a:r>
                    </a:p>
                  </a:txBody>
                  <a:tcPr anchor="ctr"/>
                </a:tc>
                <a:tc>
                  <a:txBody>
                    <a:bodyPr/>
                    <a:lstStyle/>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rPr>
                        <a:t>・給料表を再編し、１つの役職に１つの職務の級を割り当て、昇任しない限り昇格しない</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rPr>
                        <a:t>　制度に変更（</a:t>
                      </a:r>
                      <a:r>
                        <a:rPr lang="en-US" altLang="ja-JP" sz="1200" dirty="0">
                          <a:solidFill>
                            <a:schemeClr val="tx1"/>
                          </a:solidFill>
                          <a:latin typeface="メイリオ" panose="020B0604030504040204" pitchFamily="50" charset="-128"/>
                          <a:ea typeface="メイリオ" panose="020B0604030504040204" pitchFamily="50" charset="-128"/>
                        </a:rPr>
                        <a:t>2011</a:t>
                      </a:r>
                      <a:r>
                        <a:rPr lang="ja-JP" altLang="en-US" sz="1200" dirty="0">
                          <a:solidFill>
                            <a:schemeClr val="tx1"/>
                          </a:solidFill>
                          <a:latin typeface="メイリオ" panose="020B0604030504040204" pitchFamily="50" charset="-128"/>
                          <a:ea typeface="メイリオ" panose="020B0604030504040204" pitchFamily="50" charset="-128"/>
                        </a:rPr>
                        <a:t>年度～）。</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rPr>
                        <a:t>・部長級、次長級の定期昇給を廃止し、「定額制」に変更</a:t>
                      </a:r>
                      <a:r>
                        <a:rPr lang="ja-JP" altLang="en-US" sz="1200" b="0" dirty="0">
                          <a:solidFill>
                            <a:schemeClr val="tx1"/>
                          </a:solidFill>
                          <a:latin typeface="Meiryo UI" panose="020B0604030504040204" pitchFamily="50" charset="-128"/>
                          <a:ea typeface="Meiryo UI" panose="020B0604030504040204" pitchFamily="50" charset="-128"/>
                        </a:rPr>
                        <a:t>（同上）。</a:t>
                      </a:r>
                    </a:p>
                  </a:txBody>
                  <a:tcPr anchor="ctr"/>
                </a:tc>
                <a:extLst>
                  <a:ext uri="{0D108BD9-81ED-4DB2-BD59-A6C34878D82A}">
                    <a16:rowId xmlns:a16="http://schemas.microsoft.com/office/drawing/2014/main" val="874628213"/>
                  </a:ext>
                </a:extLst>
              </a:tr>
              <a:tr h="319167">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②職員採用試験の見直し</a:t>
                      </a:r>
                    </a:p>
                  </a:txBody>
                  <a:tcPr anchor="ctr"/>
                </a:tc>
                <a:tc>
                  <a:txBody>
                    <a:bodyPr/>
                    <a:lstStyle/>
                    <a:p>
                      <a:pPr lvl="0">
                        <a:lnSpc>
                          <a:spcPts val="1300"/>
                        </a:lnSpc>
                        <a:defRPr/>
                      </a:pP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・エントリーシートの導入、択一・記述式試験の廃止等、試験制度を再構築（</a:t>
                      </a:r>
                      <a:r>
                        <a:rPr lang="en-US" altLang="ja-JP"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2011</a:t>
                      </a: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0">
                        <a:lnSpc>
                          <a:spcPts val="1300"/>
                        </a:lnSpc>
                        <a:defRPr/>
                      </a:pP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・より優秀な人材を確保するため、</a:t>
                      </a:r>
                      <a:r>
                        <a:rPr lang="en-US" altLang="ja-JP"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SPI</a:t>
                      </a: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３（適正試験）の追加など、試験内容の一部見直し（</a:t>
                      </a:r>
                      <a:r>
                        <a:rPr lang="en-US" altLang="ja-JP"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2015</a:t>
                      </a: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2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19278675"/>
                  </a:ext>
                </a:extLst>
              </a:tr>
              <a:tr h="319167">
                <a:tc>
                  <a:txBody>
                    <a:bodyPr/>
                    <a:lstStyle/>
                    <a:p>
                      <a:pPr>
                        <a:lnSpc>
                          <a:spcPts val="12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③人事評価制度の見直し</a:t>
                      </a:r>
                    </a:p>
                  </a:txBody>
                  <a:tcPr anchor="ctr"/>
                </a:tc>
                <a:tc>
                  <a:txBody>
                    <a:bodyPr/>
                    <a:lstStyle/>
                    <a:p>
                      <a:pPr marL="133350" marR="0" lvl="0" indent="-26670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Meiryo UI" pitchFamily="50" charset="-128"/>
                        </a:rPr>
                        <a:t>・「相対評価」を導入し、前年度の評価結果に応じ、勤勉手当に差を設けるほか、任用、研修などにも反映（</a:t>
                      </a:r>
                      <a:r>
                        <a:rPr lang="en-US" altLang="ja-JP" sz="1200" dirty="0">
                          <a:solidFill>
                            <a:schemeClr val="tx1"/>
                          </a:solidFill>
                          <a:latin typeface="メイリオ" panose="020B0604030504040204" pitchFamily="50" charset="-128"/>
                          <a:ea typeface="メイリオ" panose="020B0604030504040204" pitchFamily="50" charset="-128"/>
                          <a:cs typeface="Meiryo UI" pitchFamily="50" charset="-128"/>
                        </a:rPr>
                        <a:t>2012</a:t>
                      </a:r>
                      <a:r>
                        <a:rPr lang="ja-JP" altLang="en-US" sz="1200" dirty="0">
                          <a:solidFill>
                            <a:schemeClr val="tx1"/>
                          </a:solidFill>
                          <a:latin typeface="メイリオ" panose="020B0604030504040204" pitchFamily="50" charset="-128"/>
                          <a:ea typeface="メイリオ" panose="020B0604030504040204" pitchFamily="50" charset="-128"/>
                          <a:cs typeface="Meiryo UI" pitchFamily="50" charset="-128"/>
                        </a:rPr>
                        <a:t>年度</a:t>
                      </a:r>
                      <a:r>
                        <a:rPr lang="zh-TW" altLang="en-US" sz="1200" dirty="0">
                          <a:solidFill>
                            <a:schemeClr val="tx1"/>
                          </a:solidFill>
                          <a:latin typeface="メイリオ" panose="020B0604030504040204" pitchFamily="50" charset="-128"/>
                          <a:ea typeface="メイリオ" panose="020B0604030504040204" pitchFamily="50" charset="-128"/>
                          <a:cs typeface="Meiryo UI" pitchFamily="50" charset="-128"/>
                        </a:rPr>
                        <a:t>試行導入、</a:t>
                      </a:r>
                      <a:r>
                        <a:rPr lang="en-US" altLang="zh-TW" sz="1200" dirty="0">
                          <a:solidFill>
                            <a:schemeClr val="tx1"/>
                          </a:solidFill>
                          <a:latin typeface="メイリオ" panose="020B0604030504040204" pitchFamily="50" charset="-128"/>
                          <a:ea typeface="メイリオ" panose="020B0604030504040204" pitchFamily="50" charset="-128"/>
                          <a:cs typeface="Meiryo UI" pitchFamily="50" charset="-128"/>
                        </a:rPr>
                        <a:t>2013</a:t>
                      </a:r>
                      <a:r>
                        <a:rPr lang="zh-TW" altLang="en-US" sz="1200" dirty="0">
                          <a:solidFill>
                            <a:schemeClr val="tx1"/>
                          </a:solidFill>
                          <a:latin typeface="メイリオ" panose="020B0604030504040204" pitchFamily="50" charset="-128"/>
                          <a:ea typeface="メイリオ" panose="020B0604030504040204" pitchFamily="50" charset="-128"/>
                          <a:cs typeface="Meiryo UI" pitchFamily="50" charset="-128"/>
                        </a:rPr>
                        <a:t>年度～本格実施</a:t>
                      </a:r>
                      <a:r>
                        <a:rPr lang="ja-JP" altLang="en-US" sz="1200" dirty="0">
                          <a:solidFill>
                            <a:schemeClr val="tx1"/>
                          </a:solidFill>
                          <a:latin typeface="メイリオ" panose="020B0604030504040204" pitchFamily="50" charset="-128"/>
                          <a:ea typeface="メイリオ" panose="020B0604030504040204" pitchFamily="50" charset="-128"/>
                          <a:cs typeface="Meiryo UI"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Meiryo UI" pitchFamily="50" charset="-128"/>
                      </a:endParaRPr>
                    </a:p>
                  </a:txBody>
                  <a:tcPr anchor="ctr"/>
                </a:tc>
                <a:extLst>
                  <a:ext uri="{0D108BD9-81ED-4DB2-BD59-A6C34878D82A}">
                    <a16:rowId xmlns:a16="http://schemas.microsoft.com/office/drawing/2014/main" val="1899627719"/>
                  </a:ext>
                </a:extLst>
              </a:tr>
              <a:tr h="319167">
                <a:tc>
                  <a:txBody>
                    <a:bodyPr/>
                    <a:lstStyle/>
                    <a:p>
                      <a:pPr>
                        <a:lnSpc>
                          <a:spcPts val="13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④外部人材の受入れ</a:t>
                      </a:r>
                    </a:p>
                  </a:txBody>
                  <a:tcPr anchor="ctr"/>
                </a:tc>
                <a:tc>
                  <a:txBody>
                    <a:bodyPr/>
                    <a:lstStyle/>
                    <a:p>
                      <a:pPr>
                        <a:lnSpc>
                          <a:spcPts val="1300"/>
                        </a:lnSpc>
                      </a:pPr>
                      <a:r>
                        <a:rPr lang="ja-JP" altLang="en-US" sz="1200" b="0" dirty="0">
                          <a:solidFill>
                            <a:schemeClr val="tx1"/>
                          </a:solidFill>
                          <a:latin typeface="Meiryo UI" panose="020B0604030504040204" pitchFamily="50" charset="-128"/>
                          <a:ea typeface="Meiryo UI" panose="020B0604030504040204" pitchFamily="50" charset="-128"/>
                        </a:rPr>
                        <a:t>・部長公募の実施（</a:t>
                      </a:r>
                      <a:r>
                        <a:rPr lang="en-US" altLang="ja-JP" sz="1200" b="0" dirty="0">
                          <a:solidFill>
                            <a:schemeClr val="tx1"/>
                          </a:solidFill>
                          <a:latin typeface="Meiryo UI" panose="020B0604030504040204" pitchFamily="50" charset="-128"/>
                          <a:ea typeface="Meiryo UI" panose="020B0604030504040204" pitchFamily="50" charset="-128"/>
                        </a:rPr>
                        <a:t>2011</a:t>
                      </a:r>
                      <a:r>
                        <a:rPr lang="ja-JP" altLang="en-US" sz="1200" b="0" dirty="0">
                          <a:solidFill>
                            <a:schemeClr val="tx1"/>
                          </a:solidFill>
                          <a:latin typeface="Meiryo UI" panose="020B0604030504040204" pitchFamily="50" charset="-128"/>
                          <a:ea typeface="Meiryo UI" panose="020B0604030504040204" pitchFamily="50" charset="-128"/>
                        </a:rPr>
                        <a:t>年度～）。</a:t>
                      </a:r>
                      <a:endParaRPr lang="en-US" altLang="ja-JP" sz="1200" b="0" dirty="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b="0" dirty="0">
                          <a:solidFill>
                            <a:schemeClr val="tx1"/>
                          </a:solidFill>
                          <a:latin typeface="Meiryo UI" panose="020B0604030504040204" pitchFamily="50" charset="-128"/>
                          <a:ea typeface="Meiryo UI" panose="020B0604030504040204" pitchFamily="50" charset="-128"/>
                        </a:rPr>
                        <a:t>・任期付き職員として幹部職員の一部を民間から採用（</a:t>
                      </a:r>
                      <a:r>
                        <a:rPr lang="en-US" altLang="ja-JP" sz="1200" b="0" dirty="0">
                          <a:solidFill>
                            <a:schemeClr val="tx1"/>
                          </a:solidFill>
                          <a:latin typeface="Meiryo UI" panose="020B0604030504040204" pitchFamily="50" charset="-128"/>
                          <a:ea typeface="Meiryo UI" panose="020B0604030504040204" pitchFamily="50" charset="-128"/>
                        </a:rPr>
                        <a:t>2011</a:t>
                      </a:r>
                      <a:r>
                        <a:rPr lang="ja-JP" altLang="en-US" sz="1200" b="0" dirty="0">
                          <a:solidFill>
                            <a:schemeClr val="tx1"/>
                          </a:solidFill>
                          <a:latin typeface="Meiryo UI" panose="020B0604030504040204" pitchFamily="50" charset="-128"/>
                          <a:ea typeface="Meiryo UI" panose="020B0604030504040204" pitchFamily="50" charset="-128"/>
                        </a:rPr>
                        <a:t>年度～）。</a:t>
                      </a:r>
                      <a:endParaRPr lang="en-US" altLang="ja-JP" sz="1200" b="0" dirty="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b="0" dirty="0">
                          <a:solidFill>
                            <a:schemeClr val="tx1"/>
                          </a:solidFill>
                          <a:latin typeface="Meiryo UI" panose="020B0604030504040204" pitchFamily="50" charset="-128"/>
                          <a:ea typeface="Meiryo UI" panose="020B0604030504040204" pitchFamily="50" charset="-128"/>
                        </a:rPr>
                        <a:t>・民間交流員の受入れの拡大。</a:t>
                      </a:r>
                      <a:endParaRPr lang="ja-JP" altLang="en-US" sz="1200" b="0" strike="sng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3344044"/>
                  </a:ext>
                </a:extLst>
              </a:tr>
              <a:tr h="319167">
                <a:tc>
                  <a:txBody>
                    <a:bodyPr/>
                    <a:lstStyle/>
                    <a:p>
                      <a:pPr>
                        <a:lnSpc>
                          <a:spcPts val="13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⑤職員数の適正管理</a:t>
                      </a: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・「組織戦略」</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(2009.8</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）、「職員数管理目標」</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(2013.3</a:t>
                      </a:r>
                      <a:r>
                        <a:rPr kumimoji="1"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kumimoji="1"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2023.3)</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に基づき、職員数を適正管理。</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年度は、人口</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万人あたりの職員数</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一般行政部門＋学校以外の教育部門＋公営企業等会計部門の合計）</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人と全国トップレベルのスリムな組織体制を維持。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372445961"/>
                  </a:ext>
                </a:extLst>
              </a:tr>
              <a:tr h="451171">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⑥大阪市及び府内市町村との人事交流</a:t>
                      </a:r>
                    </a:p>
                  </a:txBody>
                  <a:tcPr anchor="ct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・大阪府市間の人事交流の拡大。</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dirty="0">
                          <a:solidFill>
                            <a:schemeClr val="tx1"/>
                          </a:solidFill>
                          <a:latin typeface="Meiryo UI" panose="020B0604030504040204" pitchFamily="50" charset="-128"/>
                          <a:ea typeface="Meiryo UI" panose="020B0604030504040204" pitchFamily="50" charset="-128"/>
                        </a:rPr>
                        <a:t>・組織の共同設置やカウンターパート部門職員の相互併任。</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200" dirty="0">
                          <a:solidFill>
                            <a:schemeClr val="tx1"/>
                          </a:solidFill>
                          <a:latin typeface="Meiryo UI" panose="020B0604030504040204" pitchFamily="50" charset="-128"/>
                          <a:ea typeface="Meiryo UI" panose="020B0604030504040204" pitchFamily="50" charset="-128"/>
                        </a:rPr>
                        <a:t>・府内市町村への職員派遣の実施。</a:t>
                      </a:r>
                      <a:endParaRPr lang="ja-JP" altLang="en-US"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22912390"/>
                  </a:ext>
                </a:extLst>
              </a:tr>
              <a:tr h="269186">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⑦民間企業等への交流派遣</a:t>
                      </a:r>
                    </a:p>
                  </a:txBody>
                  <a:tcPr anchor="ct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・民間企業への交流派遣の実施。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870066785"/>
                  </a:ext>
                </a:extLst>
              </a:tr>
              <a:tr h="628101">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⑧働き方改革の推進</a:t>
                      </a:r>
                    </a:p>
                  </a:txBody>
                  <a:tcPr anchor="ctr"/>
                </a:tc>
                <a:tc>
                  <a:txBody>
                    <a:bodyPr/>
                    <a:lstStyle/>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・大阪府府庁版働き方改革</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弾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・大阪府府庁版働き方改革</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弾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・大阪府府庁版働き方改革</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リニューアルバージョン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tc>
                <a:extLst>
                  <a:ext uri="{0D108BD9-81ED-4DB2-BD59-A6C34878D82A}">
                    <a16:rowId xmlns:a16="http://schemas.microsoft.com/office/drawing/2014/main" val="4118528468"/>
                  </a:ext>
                </a:extLst>
              </a:tr>
              <a:tr h="373584">
                <a:tc>
                  <a:txBody>
                    <a:bodyPr/>
                    <a:lstStyle/>
                    <a:p>
                      <a:pPr>
                        <a:lnSpc>
                          <a:spcPts val="12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⑨女性職員の活躍促進</a:t>
                      </a:r>
                    </a:p>
                  </a:txBody>
                  <a:tcPr anchor="ctr"/>
                </a:tc>
                <a:tc>
                  <a:txBody>
                    <a:bodyPr/>
                    <a:lstStyle/>
                    <a:p>
                      <a:pPr marL="0" algn="l" defTabSz="914400" rtl="0" eaLnBrk="1" latinLnBrk="0" hangingPunct="1">
                        <a:lnSpc>
                          <a:spcPts val="13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・「大阪府における女性職員の活躍の推進に関する特定事業主行動計画」に基づき取組を推進。</a:t>
                      </a:r>
                      <a:endParaRPr kumimoji="1" lang="en-US" alt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2503999661"/>
                  </a:ext>
                </a:extLst>
              </a:tr>
              <a:tr h="457533">
                <a:tc>
                  <a:txBody>
                    <a:bodyPr/>
                    <a:lstStyle/>
                    <a:p>
                      <a:pPr>
                        <a:lnSpc>
                          <a:spcPts val="1200"/>
                        </a:lnSpc>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⑩人材育成、活用</a:t>
                      </a:r>
                    </a:p>
                  </a:txBody>
                  <a:tcPr anchor="ctr"/>
                </a:tc>
                <a:tc>
                  <a:txBody>
                    <a:bodyPr/>
                    <a:lstStyle/>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・大阪府職員研修規程に基づき、毎年、職員研修計画を策定の上、センター研修（人事局実施）、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職場研修・部局等研修、自主研修を実施。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・職員のキャリアデザインを支援（キャリアクリエイト制度、キャリアシート作成・面談、技術職エントリー制度、</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a:lnSpc>
                          <a:spcPts val="1300"/>
                        </a:lnSpc>
                      </a:pPr>
                      <a:r>
                        <a:rPr kumimoji="1" lang="en-US" altLang="ja-JP" sz="1200" kern="1200" baseline="0" dirty="0">
                          <a:solidFill>
                            <a:schemeClr val="tx1"/>
                          </a:solidFill>
                          <a:latin typeface="Meiryo UI" panose="020B0604030504040204" pitchFamily="50" charset="-128"/>
                          <a:ea typeface="Meiryo UI" panose="020B0604030504040204" pitchFamily="50" charset="-128"/>
                          <a:cs typeface="+mn-cs"/>
                        </a:rPr>
                        <a:t>  E</a:t>
                      </a:r>
                      <a:r>
                        <a:rPr kumimoji="1" lang="ja-JP" altLang="en-US" sz="1200" kern="1200" baseline="0" dirty="0">
                          <a:solidFill>
                            <a:schemeClr val="tx1"/>
                          </a:solidFill>
                          <a:latin typeface="Meiryo UI" panose="020B0604030504040204" pitchFamily="50" charset="-128"/>
                          <a:ea typeface="Meiryo UI" panose="020B0604030504040204" pitchFamily="50" charset="-128"/>
                          <a:cs typeface="+mn-cs"/>
                        </a:rPr>
                        <a:t>ボードシステム）。</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387649788"/>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671</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8712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37" y="2327512"/>
            <a:ext cx="8510663" cy="3386442"/>
          </a:xfrm>
          <a:prstGeom prst="rect">
            <a:avLst/>
          </a:prstGeom>
          <a:noFill/>
          <a:extLst>
            <a:ext uri="{909E8E84-426E-40DD-AFC4-6F175D3DCCD1}">
              <a14:hiddenFill xmlns:a14="http://schemas.microsoft.com/office/drawing/2010/main">
                <a:solidFill>
                  <a:srgbClr val="FFFFFF"/>
                </a:solidFill>
              </a14:hiddenFill>
            </a:ext>
          </a:extLst>
        </p:spPr>
      </p:pic>
      <p:sp>
        <p:nvSpPr>
          <p:cNvPr id="63" name="正方形/長方形 62"/>
          <p:cNvSpPr/>
          <p:nvPr/>
        </p:nvSpPr>
        <p:spPr>
          <a:xfrm>
            <a:off x="349860" y="1106045"/>
            <a:ext cx="8670153" cy="1077218"/>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「職務給の原則」の徹底（</a:t>
            </a:r>
            <a:r>
              <a:rPr lang="en-US" altLang="ja-JP" sz="1600" dirty="0">
                <a:latin typeface="メイリオ" panose="020B0604030504040204" pitchFamily="50" charset="-128"/>
                <a:ea typeface="メイリオ" panose="020B0604030504040204" pitchFamily="50" charset="-128"/>
              </a:rPr>
              <a:t>2011</a:t>
            </a:r>
            <a:r>
              <a:rPr lang="ja-JP" altLang="en-US" sz="1600" dirty="0">
                <a:latin typeface="メイリオ" panose="020B0604030504040204" pitchFamily="50" charset="-128"/>
                <a:ea typeface="メイリオ" panose="020B0604030504040204" pitchFamily="50" charset="-128"/>
              </a:rPr>
              <a:t>年度～）</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 給料表を再編し、１つの役職に１つの職務の級を割り当て。昇任しない限り昇格しない</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制度に変更。</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 部長級、次長級については、定期昇給を廃止し、「定額制」に変更。</a:t>
            </a:r>
            <a:endParaRPr lang="en-US" altLang="ja-JP" sz="1600"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276013" y="644994"/>
            <a:ext cx="5171060"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①府独自の給与制度改革</a:t>
            </a:r>
            <a:endParaRPr lang="en-US" altLang="ja-JP" b="1" dirty="0">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0" name="正方形/長方形 9"/>
          <p:cNvSpPr/>
          <p:nvPr/>
        </p:nvSpPr>
        <p:spPr>
          <a:xfrm>
            <a:off x="757669" y="5805264"/>
            <a:ext cx="777587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「職務の級」は、役職等の職務の複雑、困難及び責任の度に応じて設定する給料表の区分。</a:t>
            </a:r>
          </a:p>
        </p:txBody>
      </p:sp>
      <p:cxnSp>
        <p:nvCxnSpPr>
          <p:cNvPr id="11" name="直線コネクタ 10"/>
          <p:cNvCxnSpPr/>
          <p:nvPr/>
        </p:nvCxnSpPr>
        <p:spPr>
          <a:xfrm>
            <a:off x="1228725" y="3991356"/>
            <a:ext cx="0" cy="743712"/>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475779" y="4309872"/>
            <a:ext cx="0" cy="3962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084216" y="4322064"/>
            <a:ext cx="0" cy="39624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707904" y="3962400"/>
            <a:ext cx="620256" cy="768096"/>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707904" y="3545988"/>
            <a:ext cx="620256" cy="118450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507872" y="3990253"/>
            <a:ext cx="0" cy="7768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567920" y="3976326"/>
            <a:ext cx="660264" cy="7768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76256" y="3545988"/>
            <a:ext cx="631616" cy="1179156"/>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464320" y="3990253"/>
            <a:ext cx="620256" cy="7280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228184" y="3551891"/>
            <a:ext cx="636354" cy="1154221"/>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969371" y="4004868"/>
            <a:ext cx="0" cy="711012"/>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772028" y="3976326"/>
            <a:ext cx="0" cy="768096"/>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41490" y="3991356"/>
            <a:ext cx="0" cy="733788"/>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464320" y="4004868"/>
            <a:ext cx="0" cy="720276"/>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672</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927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276013" y="1030693"/>
            <a:ext cx="8867987" cy="584775"/>
          </a:xfrm>
          <a:prstGeom prst="rect">
            <a:avLst/>
          </a:prstGeom>
        </p:spPr>
        <p:txBody>
          <a:bodyPr wrap="square">
            <a:spAutoFit/>
          </a:bodyPr>
          <a:lstStyle/>
          <a:p>
            <a:pPr lvl="0">
              <a:defRPr/>
            </a:pPr>
            <a:r>
              <a:rPr lang="ja-JP" altLang="en-US" sz="1600" dirty="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エントリーシートの導入や、択一・記述式試験の廃止等、</a:t>
            </a:r>
            <a:r>
              <a:rPr lang="ja-JP" altLang="en-US" sz="1600" dirty="0">
                <a:solidFill>
                  <a:prstClr val="black"/>
                </a:solidFill>
                <a:latin typeface="Meiryo UI" panose="020B0604030504040204" pitchFamily="50" charset="-128"/>
                <a:ea typeface="Meiryo UI" panose="020B0604030504040204" pitchFamily="50" charset="-128"/>
              </a:rPr>
              <a:t>府として求める人材をより確実に獲得できる</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試験制度へ再構築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年に、より優秀な人材を確保できるよう、試験内容の一部見直し等を実施。</a:t>
            </a:r>
            <a:endParaRPr lang="en-US" altLang="ja-JP" sz="1600" dirty="0">
              <a:latin typeface="Meiryo UI" panose="020B0604030504040204" pitchFamily="50" charset="-128"/>
              <a:ea typeface="Meiryo UI" panose="020B0604030504040204" pitchFamily="50" charset="-128"/>
            </a:endParaRPr>
          </a:p>
        </p:txBody>
      </p:sp>
      <p:graphicFrame>
        <p:nvGraphicFramePr>
          <p:cNvPr id="43" name="グラフ 42">
            <a:extLst>
              <a:ext uri="{FF2B5EF4-FFF2-40B4-BE49-F238E27FC236}">
                <a16:creationId xmlns:a16="http://schemas.microsoft.com/office/drawing/2014/main" id="{C22A189B-ECCB-4628-90CB-D6C32C178FDE}"/>
              </a:ext>
            </a:extLst>
          </p:cNvPr>
          <p:cNvGraphicFramePr>
            <a:graphicFrameLocks/>
          </p:cNvGraphicFramePr>
          <p:nvPr/>
        </p:nvGraphicFramePr>
        <p:xfrm>
          <a:off x="2760202" y="2323177"/>
          <a:ext cx="2124000" cy="1836000"/>
        </p:xfrm>
        <a:graphic>
          <a:graphicData uri="http://schemas.openxmlformats.org/drawingml/2006/chart">
            <c:chart xmlns:c="http://schemas.openxmlformats.org/drawingml/2006/chart" xmlns:r="http://schemas.openxmlformats.org/officeDocument/2006/relationships" r:id="rId2"/>
          </a:graphicData>
        </a:graphic>
      </p:graphicFrame>
      <p:sp>
        <p:nvSpPr>
          <p:cNvPr id="50" name="正方形/長方形 49"/>
          <p:cNvSpPr/>
          <p:nvPr/>
        </p:nvSpPr>
        <p:spPr>
          <a:xfrm>
            <a:off x="268845" y="618971"/>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②職員採用試験の見直し</a:t>
            </a:r>
            <a:endParaRPr lang="en-US" altLang="ja-JP" b="1" dirty="0">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52588" y="5058560"/>
            <a:ext cx="3009898" cy="492443"/>
          </a:xfrm>
          <a:prstGeom prst="rect">
            <a:avLst/>
          </a:prstGeom>
          <a:noFill/>
        </p:spPr>
        <p:txBody>
          <a:bodyPr wrap="square"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2011</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年の見直し後、申込者数の平均は、約３倍に増加。</a:t>
            </a:r>
          </a:p>
        </p:txBody>
      </p:sp>
      <p:pic>
        <p:nvPicPr>
          <p:cNvPr id="12" name="図 11"/>
          <p:cNvPicPr>
            <a:picLocks noChangeAspect="1"/>
          </p:cNvPicPr>
          <p:nvPr/>
        </p:nvPicPr>
        <p:blipFill>
          <a:blip r:embed="rId3"/>
          <a:stretch>
            <a:fillRect/>
          </a:stretch>
        </p:blipFill>
        <p:spPr>
          <a:xfrm>
            <a:off x="4046297" y="4874229"/>
            <a:ext cx="4447063" cy="1840896"/>
          </a:xfrm>
          <a:prstGeom prst="rect">
            <a:avLst/>
          </a:prstGeom>
          <a:ln>
            <a:solidFill>
              <a:schemeClr val="accent1"/>
            </a:solidFill>
          </a:ln>
        </p:spPr>
      </p:pic>
      <p:pic>
        <p:nvPicPr>
          <p:cNvPr id="2" name="図 1"/>
          <p:cNvPicPr>
            <a:picLocks noChangeAspect="1"/>
          </p:cNvPicPr>
          <p:nvPr/>
        </p:nvPicPr>
        <p:blipFill>
          <a:blip r:embed="rId4"/>
          <a:stretch>
            <a:fillRect/>
          </a:stretch>
        </p:blipFill>
        <p:spPr>
          <a:xfrm>
            <a:off x="752588" y="1690762"/>
            <a:ext cx="8148797" cy="2923426"/>
          </a:xfrm>
          <a:prstGeom prst="rect">
            <a:avLst/>
          </a:prstGeom>
        </p:spPr>
      </p:pic>
      <p:sp>
        <p:nvSpPr>
          <p:cNvPr id="10" name="正方形/長方形 9"/>
          <p:cNvSpPr/>
          <p:nvPr/>
        </p:nvSpPr>
        <p:spPr>
          <a:xfrm>
            <a:off x="411627" y="4750783"/>
            <a:ext cx="28581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行政職大学卒程度　申込状況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673</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383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76013" y="655768"/>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③人事評価制度の見直し</a:t>
            </a:r>
            <a:endParaRPr lang="en-US" altLang="ja-JP" b="1" dirty="0">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7" name="正方形/長方形 6"/>
          <p:cNvSpPr/>
          <p:nvPr/>
        </p:nvSpPr>
        <p:spPr>
          <a:xfrm>
            <a:off x="377057" y="1122713"/>
            <a:ext cx="8524328" cy="830997"/>
          </a:xfrm>
          <a:prstGeom prst="rect">
            <a:avLst/>
          </a:prstGeom>
        </p:spPr>
        <p:txBody>
          <a:bodyPr wrap="square">
            <a:spAutoFit/>
          </a:bodyPr>
          <a:lstStyle/>
          <a:p>
            <a:pPr marL="324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分布の割合を定めて区分し、職員がどの区分に属するか評価する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「相対評価」を導入（</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年度試行導入、</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年度～本格実施）。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24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前年度の評価結果に応じ、勤勉手当に差を設けるほか、任用、研修などにも反映。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858957" y="2485730"/>
          <a:ext cx="7316913" cy="1296144"/>
        </p:xfrm>
        <a:graphic>
          <a:graphicData uri="http://schemas.openxmlformats.org/drawingml/2006/table">
            <a:tbl>
              <a:tblPr firstRow="1" firstCol="1" bandRow="1">
                <a:tableStyleId>{5C22544A-7EE6-4342-B048-85BDC9FD1C3A}</a:tableStyleId>
              </a:tblPr>
              <a:tblGrid>
                <a:gridCol w="1219346">
                  <a:extLst>
                    <a:ext uri="{9D8B030D-6E8A-4147-A177-3AD203B41FA5}">
                      <a16:colId xmlns:a16="http://schemas.microsoft.com/office/drawing/2014/main" val="20000"/>
                    </a:ext>
                  </a:extLst>
                </a:gridCol>
                <a:gridCol w="1219346">
                  <a:extLst>
                    <a:ext uri="{9D8B030D-6E8A-4147-A177-3AD203B41FA5}">
                      <a16:colId xmlns:a16="http://schemas.microsoft.com/office/drawing/2014/main" val="20001"/>
                    </a:ext>
                  </a:extLst>
                </a:gridCol>
                <a:gridCol w="1219346">
                  <a:extLst>
                    <a:ext uri="{9D8B030D-6E8A-4147-A177-3AD203B41FA5}">
                      <a16:colId xmlns:a16="http://schemas.microsoft.com/office/drawing/2014/main" val="20002"/>
                    </a:ext>
                  </a:extLst>
                </a:gridCol>
                <a:gridCol w="1219346">
                  <a:extLst>
                    <a:ext uri="{9D8B030D-6E8A-4147-A177-3AD203B41FA5}">
                      <a16:colId xmlns:a16="http://schemas.microsoft.com/office/drawing/2014/main" val="20003"/>
                    </a:ext>
                  </a:extLst>
                </a:gridCol>
                <a:gridCol w="1219346">
                  <a:extLst>
                    <a:ext uri="{9D8B030D-6E8A-4147-A177-3AD203B41FA5}">
                      <a16:colId xmlns:a16="http://schemas.microsoft.com/office/drawing/2014/main" val="20004"/>
                    </a:ext>
                  </a:extLst>
                </a:gridCol>
                <a:gridCol w="1220183">
                  <a:extLst>
                    <a:ext uri="{9D8B030D-6E8A-4147-A177-3AD203B41FA5}">
                      <a16:colId xmlns:a16="http://schemas.microsoft.com/office/drawing/2014/main" val="20005"/>
                    </a:ext>
                  </a:extLst>
                </a:gridCol>
              </a:tblGrid>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第一区分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第二区分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第三区分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第四区分</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第五区分</a:t>
                      </a:r>
                    </a:p>
                  </a:txBody>
                  <a:tcPr marL="68580" marR="68580" marT="0" marB="0" anchor="ctr"/>
                </a:tc>
                <a:extLst>
                  <a:ext uri="{0D108BD9-81ED-4DB2-BD59-A6C34878D82A}">
                    <a16:rowId xmlns:a16="http://schemas.microsoft.com/office/drawing/2014/main" val="10000"/>
                  </a:ext>
                </a:extLst>
              </a:tr>
              <a:tr h="43204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分布の割合</a:t>
                      </a: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32048">
                <a:tc>
                  <a:txBody>
                    <a:bodyPr/>
                    <a:lstStyle/>
                    <a:p>
                      <a:pPr marL="0" algn="ctr" defTabSz="914400" rtl="0" eaLnBrk="1" latinLnBrk="0" hangingPunct="1">
                        <a:spcAft>
                          <a:spcPts val="0"/>
                        </a:spcAft>
                      </a:pPr>
                      <a:r>
                        <a:rPr kumimoji="1" lang="en-US" alt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実績</a:t>
                      </a:r>
                      <a:endParaRPr kumimoji="1" lang="ja-JP" sz="1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486</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1,711</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5,136</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845</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spcAft>
                          <a:spcPts val="0"/>
                        </a:spcAft>
                      </a:pPr>
                      <a:r>
                        <a:rPr kumimoji="1"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9" name="角丸四角形 8"/>
          <p:cNvSpPr/>
          <p:nvPr/>
        </p:nvSpPr>
        <p:spPr>
          <a:xfrm>
            <a:off x="642933" y="2107557"/>
            <a:ext cx="6191820" cy="37817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分布の割合と</a:t>
            </a:r>
            <a:r>
              <a:rPr kumimoji="1" lang="en-US" altLang="ja-JP"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年度実績</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（分布の割合は条例に記載：第一区分が最上位）</a:t>
            </a:r>
          </a:p>
        </p:txBody>
      </p:sp>
      <p:sp>
        <p:nvSpPr>
          <p:cNvPr id="10" name="角丸四角形 9"/>
          <p:cNvSpPr/>
          <p:nvPr/>
        </p:nvSpPr>
        <p:spPr>
          <a:xfrm>
            <a:off x="783919" y="4151649"/>
            <a:ext cx="7083732" cy="378173"/>
          </a:xfrm>
          <a:prstGeom prst="roundRect">
            <a:avLst>
              <a:gd name="adj" fmla="val 0"/>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モデルによる勤勉手当の差　（第一区分</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最上位</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と第五区分</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最下位</a:t>
            </a:r>
            <a:r>
              <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の支給額差）</a:t>
            </a:r>
          </a:p>
        </p:txBody>
      </p:sp>
      <p:graphicFrame>
        <p:nvGraphicFramePr>
          <p:cNvPr id="11" name="表 10"/>
          <p:cNvGraphicFramePr>
            <a:graphicFrameLocks noGrp="1"/>
          </p:cNvGraphicFramePr>
          <p:nvPr/>
        </p:nvGraphicFramePr>
        <p:xfrm>
          <a:off x="858957" y="4501954"/>
          <a:ext cx="7200800" cy="1152128"/>
        </p:xfrm>
        <a:graphic>
          <a:graphicData uri="http://schemas.openxmlformats.org/drawingml/2006/table">
            <a:tbl>
              <a:tblPr>
                <a:tableStyleId>{5C22544A-7EE6-4342-B048-85BDC9FD1C3A}</a:tableStyleId>
              </a:tblPr>
              <a:tblGrid>
                <a:gridCol w="1018311">
                  <a:extLst>
                    <a:ext uri="{9D8B030D-6E8A-4147-A177-3AD203B41FA5}">
                      <a16:colId xmlns:a16="http://schemas.microsoft.com/office/drawing/2014/main" val="20000"/>
                    </a:ext>
                  </a:extLst>
                </a:gridCol>
                <a:gridCol w="1124385">
                  <a:extLst>
                    <a:ext uri="{9D8B030D-6E8A-4147-A177-3AD203B41FA5}">
                      <a16:colId xmlns:a16="http://schemas.microsoft.com/office/drawing/2014/main" val="20001"/>
                    </a:ext>
                  </a:extLst>
                </a:gridCol>
                <a:gridCol w="10976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tblGrid>
              <a:tr h="651037">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職　階</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部長</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次長</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a:t>
                      </a:r>
                    </a:p>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55</a:t>
                      </a: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課長補佐</a:t>
                      </a:r>
                    </a:p>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45</a:t>
                      </a: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主査</a:t>
                      </a:r>
                    </a:p>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ja-JP"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主事</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歳）</a:t>
                      </a:r>
                      <a:endParaRPr lang="en-US" altLang="ja-JP" sz="14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extLst>
                  <a:ext uri="{0D108BD9-81ED-4DB2-BD59-A6C34878D82A}">
                    <a16:rowId xmlns:a16="http://schemas.microsoft.com/office/drawing/2014/main" val="10000"/>
                  </a:ext>
                </a:extLst>
              </a:tr>
              <a:tr h="501091">
                <a:tc>
                  <a:txBody>
                    <a:bodyPr/>
                    <a:lstStyle/>
                    <a:p>
                      <a:pPr marL="0" algn="ctr" defTabSz="914400" rtl="0" eaLnBrk="1" fontAlgn="ctr" latinLnBrk="0" hangingPunct="1">
                        <a:spcAft>
                          <a:spcPts val="0"/>
                        </a:spcAft>
                      </a:pPr>
                      <a:r>
                        <a:rPr kumimoji="1" lang="ja-JP" altLang="en-US"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支給額差</a:t>
                      </a:r>
                      <a:endParaRPr kumimoji="1"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marL="0" algn="ctr" defTabSz="914400" rtl="0" eaLnBrk="1" fontAlgn="ctr" latinLnBrk="0" hangingPunct="1">
                        <a:spcAft>
                          <a:spcPts val="0"/>
                        </a:spcAft>
                      </a:pP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１５６</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万円</a:t>
                      </a: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１４０</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ja-JP" altLang="en-US" sz="14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１０１</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４４</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３０</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tc>
                  <a:txBody>
                    <a:bodyPr/>
                    <a:lstStyle/>
                    <a:p>
                      <a:pPr marL="0" algn="ctr" defTabSz="914400" rtl="0" eaLnBrk="1" fontAlgn="ctr" latinLnBrk="0" hangingPunct="1">
                        <a:spcAft>
                          <a:spcPts val="0"/>
                        </a:spcAft>
                      </a:pPr>
                      <a:r>
                        <a:rPr kumimoji="1"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１８</a:t>
                      </a:r>
                      <a:r>
                        <a:rPr kumimoji="1"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p>
                  </a:txBody>
                  <a:tcPr marL="9525" marR="9525" marT="9525" marB="0" anchor="ct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4259095" y="5808945"/>
            <a:ext cx="41928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年度（人事委員会勧告反映前）の参考モデル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年度の実施結果に基づくもの）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674</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042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513653" y="969320"/>
            <a:ext cx="8387732" cy="1815882"/>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部長の職については、庁内外を問わず広く人材を募集し、より優秀な人材を確保。</a:t>
            </a:r>
            <a:endParaRPr lang="en-US" altLang="ja-JP" sz="1600" dirty="0">
              <a:latin typeface="Meiryo UI" panose="020B0604030504040204" pitchFamily="50" charset="-128"/>
              <a:ea typeface="Meiryo UI" panose="020B0604030504040204" pitchFamily="50" charset="-128"/>
            </a:endParaRPr>
          </a:p>
          <a:p>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2022.4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現在、部長ポスト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名中、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名が公募部長、うち１人が外部人材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部長公募以外にも、任期付き職員として、幹部職員の一部を任用。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2022.4</a:t>
            </a:r>
            <a:r>
              <a:rPr lang="ja-JP" altLang="en-US" sz="1400" dirty="0">
                <a:latin typeface="Meiryo UI" panose="020B0604030504040204" pitchFamily="50" charset="-128"/>
                <a:ea typeface="Meiryo UI" panose="020B0604030504040204" pitchFamily="50" charset="-128"/>
              </a:rPr>
              <a:t>現在、次長級</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名、課長級</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民間企業ならではの知識、コスト意識や経営感覚を府政に反映させるため、民間企業に勤務する</a:t>
            </a:r>
            <a:endParaRPr lang="en-US" altLang="ja-JP" sz="1600" dirty="0">
              <a:solidFill>
                <a:srgbClr val="000000"/>
              </a:solidFill>
              <a:latin typeface="Meiryo UI" panose="020B0604030504040204" pitchFamily="50" charset="-128"/>
              <a:ea typeface="Meiryo UI" panose="020B0604030504040204" pitchFamily="50" charset="-128"/>
            </a:endParaRPr>
          </a:p>
          <a:p>
            <a:r>
              <a:rPr lang="en-US" altLang="ja-JP" sz="1600" dirty="0">
                <a:solidFill>
                  <a:srgbClr val="000000"/>
                </a:solidFill>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職員を民間交流員として受入れ。</a:t>
            </a:r>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rPr>
              <a:t>2022.4</a:t>
            </a:r>
            <a:r>
              <a:rPr lang="ja-JP" altLang="en-US" sz="1400" dirty="0">
                <a:solidFill>
                  <a:srgbClr val="000000"/>
                </a:solidFill>
                <a:latin typeface="Meiryo UI" panose="020B0604030504040204" pitchFamily="50" charset="-128"/>
                <a:ea typeface="Meiryo UI" panose="020B0604030504040204" pitchFamily="50" charset="-128"/>
              </a:rPr>
              <a:t>現在、</a:t>
            </a:r>
            <a:r>
              <a:rPr lang="en-US" altLang="ja-JP" sz="1400" dirty="0">
                <a:solidFill>
                  <a:srgbClr val="000000"/>
                </a:solidFill>
                <a:latin typeface="Meiryo UI" panose="020B0604030504040204" pitchFamily="50" charset="-128"/>
                <a:ea typeface="Meiryo UI" panose="020B0604030504040204" pitchFamily="50" charset="-128"/>
              </a:rPr>
              <a:t>24</a:t>
            </a:r>
            <a:r>
              <a:rPr lang="ja-JP" altLang="en-US" sz="1400" dirty="0">
                <a:solidFill>
                  <a:srgbClr val="000000"/>
                </a:solidFill>
                <a:latin typeface="Meiryo UI" panose="020B0604030504040204" pitchFamily="50" charset="-128"/>
                <a:ea typeface="Meiryo UI" panose="020B0604030504040204" pitchFamily="50" charset="-128"/>
              </a:rPr>
              <a:t>団体・</a:t>
            </a:r>
            <a:r>
              <a:rPr lang="en-US" altLang="ja-JP" sz="1400" dirty="0">
                <a:latin typeface="Meiryo UI" panose="020B0604030504040204" pitchFamily="50" charset="-128"/>
                <a:ea typeface="Meiryo UI" panose="020B0604030504040204" pitchFamily="50" charset="-128"/>
              </a:rPr>
              <a:t>27</a:t>
            </a:r>
            <a:r>
              <a:rPr lang="ja-JP" altLang="en-US" sz="1400" dirty="0">
                <a:solidFill>
                  <a:srgbClr val="000000"/>
                </a:solidFill>
                <a:latin typeface="Meiryo UI" panose="020B0604030504040204" pitchFamily="50" charset="-128"/>
                <a:ea typeface="Meiryo UI" panose="020B0604030504040204" pitchFamily="50" charset="-128"/>
              </a:rPr>
              <a:t>名</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268845" y="618971"/>
            <a:ext cx="716669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④外部人材の受入れ</a:t>
            </a:r>
            <a:endParaRPr lang="en-US" altLang="ja-JP" b="1" dirty="0">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3" name="テキスト ボックス 52"/>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nvGraphicFramePr>
        <p:xfrm>
          <a:off x="149797" y="3339453"/>
          <a:ext cx="4641278" cy="3260338"/>
        </p:xfrm>
        <a:graphic>
          <a:graphicData uri="http://schemas.openxmlformats.org/drawingml/2006/table">
            <a:tbl>
              <a:tblPr firstRow="1" bandRow="1">
                <a:tableStyleId>{5C22544A-7EE6-4342-B048-85BDC9FD1C3A}</a:tableStyleId>
              </a:tblPr>
              <a:tblGrid>
                <a:gridCol w="615787">
                  <a:extLst>
                    <a:ext uri="{9D8B030D-6E8A-4147-A177-3AD203B41FA5}">
                      <a16:colId xmlns:a16="http://schemas.microsoft.com/office/drawing/2014/main" val="20000"/>
                    </a:ext>
                  </a:extLst>
                </a:gridCol>
                <a:gridCol w="1161826">
                  <a:extLst>
                    <a:ext uri="{9D8B030D-6E8A-4147-A177-3AD203B41FA5}">
                      <a16:colId xmlns:a16="http://schemas.microsoft.com/office/drawing/2014/main" val="20001"/>
                    </a:ext>
                  </a:extLst>
                </a:gridCol>
                <a:gridCol w="688489">
                  <a:extLst>
                    <a:ext uri="{9D8B030D-6E8A-4147-A177-3AD203B41FA5}">
                      <a16:colId xmlns:a16="http://schemas.microsoft.com/office/drawing/2014/main" val="20002"/>
                    </a:ext>
                  </a:extLst>
                </a:gridCol>
                <a:gridCol w="727376">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33027">
                <a:tc>
                  <a:txBody>
                    <a:bodyPr/>
                    <a:lstStyle/>
                    <a:p>
                      <a:pPr algn="ctr">
                        <a:spcAft>
                          <a:spcPts val="0"/>
                        </a:spcAft>
                      </a:pPr>
                      <a:r>
                        <a:rPr lang="ja-JP" sz="900" kern="0" dirty="0">
                          <a:effectLst/>
                        </a:rPr>
                        <a:t>実施年</a:t>
                      </a:r>
                      <a:r>
                        <a:rPr lang="ja-JP" altLang="en-US" sz="900" kern="0" dirty="0">
                          <a:effectLst/>
                        </a:rPr>
                        <a:t>度</a:t>
                      </a:r>
                      <a:endParaRPr lang="ja-JP" sz="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900" kern="0" dirty="0">
                          <a:effectLst/>
                        </a:rPr>
                        <a:t>募集ポスト</a:t>
                      </a:r>
                      <a:endParaRPr lang="ja-JP" sz="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900" kern="0" dirty="0">
                          <a:effectLst/>
                        </a:rPr>
                        <a:t>申込者数</a:t>
                      </a:r>
                      <a:endParaRPr lang="ja-JP" sz="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900" kern="0" dirty="0">
                          <a:effectLst/>
                        </a:rPr>
                        <a:t>一次</a:t>
                      </a:r>
                      <a:endParaRPr lang="en-US" altLang="ja-JP" sz="900" kern="0" dirty="0">
                        <a:effectLst/>
                      </a:endParaRPr>
                    </a:p>
                    <a:p>
                      <a:pPr algn="ctr">
                        <a:spcAft>
                          <a:spcPts val="0"/>
                        </a:spcAft>
                      </a:pPr>
                      <a:r>
                        <a:rPr lang="ja-JP" sz="900" kern="0" dirty="0">
                          <a:effectLst/>
                        </a:rPr>
                        <a:t>合格者数</a:t>
                      </a:r>
                      <a:endParaRPr lang="ja-JP" sz="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900" kern="1200" dirty="0">
                          <a:effectLst/>
                        </a:rPr>
                        <a:t>二次</a:t>
                      </a:r>
                      <a:endParaRPr lang="en-US" altLang="ja-JP" sz="900" kern="1200" dirty="0">
                        <a:effectLst/>
                      </a:endParaRPr>
                    </a:p>
                    <a:p>
                      <a:pPr algn="ctr">
                        <a:spcAft>
                          <a:spcPts val="0"/>
                        </a:spcAft>
                      </a:pPr>
                      <a:r>
                        <a:rPr lang="ja-JP" sz="900" kern="1200" dirty="0">
                          <a:effectLst/>
                        </a:rPr>
                        <a:t>合格者数</a:t>
                      </a:r>
                      <a:endParaRPr lang="ja-JP" sz="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900" kern="0" dirty="0">
                          <a:effectLst/>
                        </a:rPr>
                        <a:t>最終合格者</a:t>
                      </a:r>
                      <a:endParaRPr lang="ja-JP" sz="800"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201160">
                <a:tc>
                  <a:txBody>
                    <a:bodyPr/>
                    <a:lstStyle/>
                    <a:p>
                      <a:pPr algn="ctr">
                        <a:spcAft>
                          <a:spcPts val="0"/>
                        </a:spcAft>
                      </a:pPr>
                      <a:r>
                        <a:rPr lang="en-US" altLang="ja-JP" sz="800" kern="100" dirty="0">
                          <a:solidFill>
                            <a:schemeClr val="tx1"/>
                          </a:solidFill>
                          <a:effectLst/>
                          <a:latin typeface="+mn-lt"/>
                          <a:ea typeface="ＭＳ 明朝"/>
                          <a:cs typeface="Calibri" panose="020F0502020204030204" pitchFamily="34" charset="0"/>
                        </a:rPr>
                        <a:t>2011</a:t>
                      </a:r>
                      <a:endParaRPr lang="ja-JP" sz="800" kern="100" dirty="0">
                        <a:solidFill>
                          <a:schemeClr val="tx1"/>
                        </a:solidFill>
                        <a:effectLst/>
                        <a:latin typeface="+mn-lt"/>
                        <a:ea typeface="ＭＳ 明朝"/>
                        <a:cs typeface="Calibri" panose="020F0502020204030204" pitchFamily="34" charset="0"/>
                      </a:endParaRPr>
                    </a:p>
                  </a:txBody>
                  <a:tcPr marL="68580" marR="68580" marT="0" marB="0" anchor="ctr"/>
                </a:tc>
                <a:tc>
                  <a:txBody>
                    <a:bodyPr/>
                    <a:lstStyle/>
                    <a:p>
                      <a:pPr algn="ctr">
                        <a:spcAft>
                          <a:spcPts val="0"/>
                        </a:spcAft>
                      </a:pPr>
                      <a:r>
                        <a:rPr lang="ja-JP" sz="800" kern="0" dirty="0">
                          <a:solidFill>
                            <a:schemeClr val="tx1"/>
                          </a:solidFill>
                          <a:effectLst/>
                        </a:rPr>
                        <a:t>商工労働部長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１３名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８名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２名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800" kern="0" dirty="0">
                          <a:solidFill>
                            <a:schemeClr val="tx1"/>
                          </a:solidFill>
                          <a:effectLst/>
                        </a:rPr>
                        <a:t>　</a:t>
                      </a:r>
                      <a:r>
                        <a:rPr lang="ja-JP" sz="800" kern="0" dirty="0">
                          <a:solidFill>
                            <a:schemeClr val="tx1"/>
                          </a:solidFill>
                          <a:effectLst/>
                        </a:rPr>
                        <a:t>外部</a:t>
                      </a:r>
                      <a:r>
                        <a:rPr kumimoji="1" lang="ja-JP" altLang="en-US" sz="800" kern="0" dirty="0">
                          <a:solidFill>
                            <a:schemeClr val="tx1"/>
                          </a:solidFill>
                          <a:effectLst/>
                          <a:latin typeface="+mn-lt"/>
                          <a:ea typeface="+mn-ea"/>
                          <a:cs typeface="+mn-cs"/>
                        </a:rPr>
                        <a:t>人材</a:t>
                      </a:r>
                      <a:endParaRPr kumimoji="1" lang="ja-JP" sz="800" kern="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204178">
                <a:tc>
                  <a:txBody>
                    <a:bodyPr/>
                    <a:lstStyle/>
                    <a:p>
                      <a:pPr algn="ctr">
                        <a:spcAft>
                          <a:spcPts val="0"/>
                        </a:spcAft>
                      </a:pPr>
                      <a:r>
                        <a:rPr lang="en-US" altLang="ja-JP" sz="800" kern="0" dirty="0">
                          <a:solidFill>
                            <a:schemeClr val="tx1"/>
                          </a:solidFill>
                          <a:effectLst/>
                          <a:latin typeface="+mn-lt"/>
                          <a:ea typeface="+mn-ea"/>
                          <a:cs typeface="+mn-cs"/>
                        </a:rPr>
                        <a:t>2012</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福祉部長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３０名（２名）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１０名（２名）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４名（２名）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800" kern="0" dirty="0">
                          <a:solidFill>
                            <a:schemeClr val="tx1"/>
                          </a:solidFill>
                          <a:effectLst/>
                        </a:rPr>
                        <a:t>　</a:t>
                      </a:r>
                      <a:r>
                        <a:rPr lang="ja-JP" sz="800" kern="0" dirty="0">
                          <a:solidFill>
                            <a:schemeClr val="tx1"/>
                          </a:solidFill>
                          <a:effectLst/>
                        </a:rPr>
                        <a:t>府職員</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r h="201160">
                <a:tc rowSpan="2">
                  <a:txBody>
                    <a:bodyPr/>
                    <a:lstStyle/>
                    <a:p>
                      <a:pPr algn="ctr">
                        <a:spcAft>
                          <a:spcPts val="0"/>
                        </a:spcAft>
                      </a:pPr>
                      <a:r>
                        <a:rPr lang="en-US" altLang="ja-JP" sz="800" kern="0" dirty="0">
                          <a:solidFill>
                            <a:schemeClr val="tx1"/>
                          </a:solidFill>
                          <a:effectLst/>
                          <a:latin typeface="+mn-lt"/>
                          <a:ea typeface="+mn-ea"/>
                          <a:cs typeface="+mn-cs"/>
                        </a:rPr>
                        <a:t>2013</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健康医療部長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２名（１名）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２名（１名）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ja-JP" sz="800" kern="0" dirty="0">
                          <a:solidFill>
                            <a:schemeClr val="tx1"/>
                          </a:solidFill>
                          <a:effectLst/>
                        </a:rPr>
                        <a:t>２名（１名）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spcAft>
                          <a:spcPts val="0"/>
                        </a:spcAft>
                      </a:pPr>
                      <a:r>
                        <a:rPr lang="ja-JP" altLang="en-US" sz="800" kern="0" dirty="0">
                          <a:solidFill>
                            <a:schemeClr val="tx1"/>
                          </a:solidFill>
                          <a:effectLst/>
                        </a:rPr>
                        <a:t>　</a:t>
                      </a:r>
                      <a:r>
                        <a:rPr lang="ja-JP" sz="800" kern="0" dirty="0">
                          <a:solidFill>
                            <a:schemeClr val="tx1"/>
                          </a:solidFill>
                          <a:effectLst/>
                        </a:rPr>
                        <a:t>外部</a:t>
                      </a:r>
                      <a:r>
                        <a:rPr lang="ja-JP" altLang="en-US" sz="800" kern="0" dirty="0">
                          <a:solidFill>
                            <a:schemeClr val="tx1"/>
                          </a:solidFill>
                          <a:effectLst/>
                        </a:rPr>
                        <a:t>人材</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3"/>
                  </a:ext>
                </a:extLst>
              </a:tr>
              <a:tr h="201160">
                <a:tc vMerge="1">
                  <a:txBody>
                    <a:bodyPr/>
                    <a:lstStyle/>
                    <a:p>
                      <a:endParaRPr kumimoji="1" lang="ja-JP" altLang="en-US"/>
                    </a:p>
                  </a:txBody>
                  <a:tcPr/>
                </a:tc>
                <a:tc>
                  <a:txBody>
                    <a:bodyPr/>
                    <a:lstStyle/>
                    <a:p>
                      <a:pPr algn="ctr">
                        <a:lnSpc>
                          <a:spcPts val="1255"/>
                        </a:lnSpc>
                        <a:spcAft>
                          <a:spcPts val="0"/>
                        </a:spcAft>
                      </a:pPr>
                      <a:r>
                        <a:rPr lang="ja-JP" sz="800" kern="0" dirty="0">
                          <a:solidFill>
                            <a:schemeClr val="tx1"/>
                          </a:solidFill>
                          <a:effectLst/>
                        </a:rPr>
                        <a:t>住宅まちづくり部長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800" kern="0" dirty="0">
                          <a:solidFill>
                            <a:schemeClr val="tx1"/>
                          </a:solidFill>
                          <a:effectLst/>
                        </a:rPr>
                        <a:t>１１名（３名）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800" kern="0" dirty="0">
                          <a:solidFill>
                            <a:schemeClr val="tx1"/>
                          </a:solidFill>
                          <a:effectLst/>
                        </a:rPr>
                        <a:t>６名（３名）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255"/>
                        </a:lnSpc>
                        <a:spcAft>
                          <a:spcPts val="0"/>
                        </a:spcAft>
                      </a:pPr>
                      <a:r>
                        <a:rPr lang="ja-JP" sz="800" kern="0" dirty="0">
                          <a:solidFill>
                            <a:schemeClr val="tx1"/>
                          </a:solidFill>
                          <a:effectLst/>
                        </a:rPr>
                        <a:t>３名（２名）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255"/>
                        </a:lnSpc>
                        <a:spcAft>
                          <a:spcPts val="0"/>
                        </a:spcAft>
                      </a:pPr>
                      <a:r>
                        <a:rPr lang="ja-JP" altLang="en-US" sz="800" kern="0" dirty="0">
                          <a:solidFill>
                            <a:schemeClr val="tx1"/>
                          </a:solidFill>
                          <a:effectLst/>
                        </a:rPr>
                        <a:t>　</a:t>
                      </a:r>
                      <a:r>
                        <a:rPr lang="ja-JP" sz="800" kern="0" dirty="0">
                          <a:solidFill>
                            <a:schemeClr val="tx1"/>
                          </a:solidFill>
                          <a:effectLst/>
                        </a:rPr>
                        <a:t>府職員</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4"/>
                  </a:ext>
                </a:extLst>
              </a:tr>
              <a:tr h="226058">
                <a:tc rowSpan="3">
                  <a:txBody>
                    <a:bodyPr/>
                    <a:lstStyle/>
                    <a:p>
                      <a:pPr algn="ctr">
                        <a:lnSpc>
                          <a:spcPts val="1690"/>
                        </a:lnSpc>
                        <a:spcAft>
                          <a:spcPts val="0"/>
                        </a:spcAft>
                      </a:pPr>
                      <a:r>
                        <a:rPr lang="en-US" altLang="ja-JP" sz="800" kern="0" dirty="0">
                          <a:solidFill>
                            <a:schemeClr val="tx1"/>
                          </a:solidFill>
                          <a:effectLst/>
                          <a:latin typeface="+mn-lt"/>
                          <a:ea typeface="+mn-ea"/>
                          <a:cs typeface="+mn-cs"/>
                        </a:rPr>
                        <a:t>2016</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690"/>
                        </a:lnSpc>
                        <a:spcAft>
                          <a:spcPts val="0"/>
                        </a:spcAft>
                      </a:pPr>
                      <a:r>
                        <a:rPr lang="ja-JP" sz="800" kern="0" dirty="0">
                          <a:solidFill>
                            <a:schemeClr val="tx1"/>
                          </a:solidFill>
                          <a:effectLst/>
                        </a:rPr>
                        <a:t>商工労働部長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800" kern="0" dirty="0">
                          <a:solidFill>
                            <a:schemeClr val="tx1"/>
                          </a:solidFill>
                          <a:effectLst/>
                        </a:rPr>
                        <a:t>６</a:t>
                      </a:r>
                      <a:r>
                        <a:rPr lang="ja-JP" sz="800" kern="0" dirty="0">
                          <a:solidFill>
                            <a:schemeClr val="tx1"/>
                          </a:solidFill>
                          <a:effectLst/>
                        </a:rPr>
                        <a:t>名（</a:t>
                      </a:r>
                      <a:r>
                        <a:rPr lang="ja-JP" altLang="en-US" sz="800" kern="0" dirty="0">
                          <a:solidFill>
                            <a:schemeClr val="tx1"/>
                          </a:solidFill>
                          <a:effectLst/>
                        </a:rPr>
                        <a:t>２</a:t>
                      </a:r>
                      <a:r>
                        <a:rPr lang="ja-JP" sz="800" kern="0" dirty="0">
                          <a:solidFill>
                            <a:schemeClr val="tx1"/>
                          </a:solidFill>
                          <a:effectLst/>
                        </a:rPr>
                        <a:t>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800" kern="0" dirty="0">
                          <a:solidFill>
                            <a:schemeClr val="tx1"/>
                          </a:solidFill>
                          <a:effectLst/>
                        </a:rPr>
                        <a:t>３</a:t>
                      </a:r>
                      <a:r>
                        <a:rPr lang="ja-JP" sz="800" kern="0" dirty="0">
                          <a:solidFill>
                            <a:schemeClr val="tx1"/>
                          </a:solidFill>
                          <a:effectLst/>
                        </a:rPr>
                        <a:t>名（</a:t>
                      </a:r>
                      <a:r>
                        <a:rPr lang="ja-JP" altLang="en-US" sz="800" kern="0" dirty="0">
                          <a:solidFill>
                            <a:schemeClr val="tx1"/>
                          </a:solidFill>
                          <a:effectLst/>
                        </a:rPr>
                        <a:t>２</a:t>
                      </a:r>
                      <a:r>
                        <a:rPr lang="ja-JP" sz="800" kern="0" dirty="0">
                          <a:solidFill>
                            <a:schemeClr val="tx1"/>
                          </a:solidFill>
                          <a:effectLst/>
                        </a:rPr>
                        <a:t>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３名（</a:t>
                      </a:r>
                      <a:r>
                        <a:rPr lang="ja-JP" altLang="en-US" sz="800" kern="0" dirty="0">
                          <a:solidFill>
                            <a:schemeClr val="tx1"/>
                          </a:solidFill>
                          <a:effectLst/>
                        </a:rPr>
                        <a:t>２</a:t>
                      </a:r>
                      <a:r>
                        <a:rPr lang="ja-JP" sz="800" kern="0" dirty="0">
                          <a:solidFill>
                            <a:schemeClr val="tx1"/>
                          </a:solidFill>
                          <a:effectLst/>
                        </a:rPr>
                        <a:t>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690"/>
                        </a:lnSpc>
                        <a:spcAft>
                          <a:spcPts val="0"/>
                        </a:spcAft>
                      </a:pPr>
                      <a:r>
                        <a:rPr lang="ja-JP" altLang="en-US" sz="800" kern="0" dirty="0">
                          <a:solidFill>
                            <a:schemeClr val="tx1"/>
                          </a:solidFill>
                          <a:effectLst/>
                        </a:rPr>
                        <a:t>　</a:t>
                      </a:r>
                      <a:r>
                        <a:rPr lang="ja-JP" sz="800" kern="0" dirty="0">
                          <a:solidFill>
                            <a:schemeClr val="tx1"/>
                          </a:solidFill>
                          <a:effectLst/>
                        </a:rPr>
                        <a:t>外部</a:t>
                      </a:r>
                      <a:r>
                        <a:rPr lang="ja-JP" altLang="en-US" sz="800" kern="0" dirty="0">
                          <a:solidFill>
                            <a:schemeClr val="tx1"/>
                          </a:solidFill>
                          <a:effectLst/>
                        </a:rPr>
                        <a:t>人材</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5"/>
                  </a:ext>
                </a:extLst>
              </a:tr>
              <a:tr h="201160">
                <a:tc vMerge="1">
                  <a:txBody>
                    <a:bodyPr/>
                    <a:lstStyle/>
                    <a:p>
                      <a:endParaRPr kumimoji="1" lang="ja-JP" altLang="en-US"/>
                    </a:p>
                  </a:txBody>
                  <a:tcPr/>
                </a:tc>
                <a:tc>
                  <a:txBody>
                    <a:bodyPr/>
                    <a:lstStyle/>
                    <a:p>
                      <a:pPr algn="ctr">
                        <a:lnSpc>
                          <a:spcPts val="1080"/>
                        </a:lnSpc>
                        <a:spcAft>
                          <a:spcPts val="0"/>
                        </a:spcAft>
                      </a:pPr>
                      <a:r>
                        <a:rPr lang="ja-JP" sz="800" kern="0" dirty="0">
                          <a:solidFill>
                            <a:schemeClr val="tx1"/>
                          </a:solidFill>
                          <a:effectLst/>
                        </a:rPr>
                        <a:t>環境農林水産部長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４名（４名）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４名（４名）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３名（</a:t>
                      </a:r>
                      <a:r>
                        <a:rPr lang="en-US" sz="800" kern="0" dirty="0">
                          <a:solidFill>
                            <a:schemeClr val="tx1"/>
                          </a:solidFill>
                          <a:effectLst/>
                        </a:rPr>
                        <a:t>3</a:t>
                      </a:r>
                      <a:r>
                        <a:rPr lang="ja-JP" sz="800" kern="0" dirty="0">
                          <a:solidFill>
                            <a:schemeClr val="tx1"/>
                          </a:solidFill>
                          <a:effectLst/>
                        </a:rPr>
                        <a:t>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080"/>
                        </a:lnSpc>
                        <a:spcAft>
                          <a:spcPts val="0"/>
                        </a:spcAft>
                      </a:pPr>
                      <a:r>
                        <a:rPr lang="ja-JP" altLang="en-US" sz="800" kern="0" dirty="0">
                          <a:solidFill>
                            <a:schemeClr val="tx1"/>
                          </a:solidFill>
                          <a:effectLst/>
                        </a:rPr>
                        <a:t>　</a:t>
                      </a:r>
                      <a:r>
                        <a:rPr lang="ja-JP" sz="800" kern="0" dirty="0">
                          <a:solidFill>
                            <a:schemeClr val="tx1"/>
                          </a:solidFill>
                          <a:effectLst/>
                        </a:rPr>
                        <a:t>府職員</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6"/>
                  </a:ext>
                </a:extLst>
              </a:tr>
              <a:tr h="201160">
                <a:tc vMerge="1">
                  <a:txBody>
                    <a:bodyPr/>
                    <a:lstStyle/>
                    <a:p>
                      <a:endParaRPr kumimoji="1" lang="ja-JP" altLang="en-US"/>
                    </a:p>
                  </a:txBody>
                  <a:tcPr/>
                </a:tc>
                <a:tc>
                  <a:txBody>
                    <a:bodyPr/>
                    <a:lstStyle/>
                    <a:p>
                      <a:pPr algn="ctr">
                        <a:lnSpc>
                          <a:spcPts val="1080"/>
                        </a:lnSpc>
                        <a:spcAft>
                          <a:spcPts val="0"/>
                        </a:spcAft>
                      </a:pPr>
                      <a:r>
                        <a:rPr lang="ja-JP" sz="800" kern="0" dirty="0">
                          <a:solidFill>
                            <a:schemeClr val="tx1"/>
                          </a:solidFill>
                          <a:effectLst/>
                        </a:rPr>
                        <a:t>住宅まちづくり部長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２名（１名）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１名（１名）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１名（</a:t>
                      </a:r>
                      <a:r>
                        <a:rPr lang="en-US" sz="800" kern="0" dirty="0">
                          <a:solidFill>
                            <a:schemeClr val="tx1"/>
                          </a:solidFill>
                          <a:effectLst/>
                        </a:rPr>
                        <a:t>1</a:t>
                      </a:r>
                      <a:r>
                        <a:rPr lang="ja-JP" sz="800" kern="0" dirty="0">
                          <a:solidFill>
                            <a:schemeClr val="tx1"/>
                          </a:solidFill>
                          <a:effectLst/>
                        </a:rPr>
                        <a:t>名）</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l">
                        <a:lnSpc>
                          <a:spcPts val="1080"/>
                        </a:lnSpc>
                        <a:spcAft>
                          <a:spcPts val="0"/>
                        </a:spcAft>
                      </a:pPr>
                      <a:r>
                        <a:rPr lang="ja-JP" altLang="en-US" sz="800" kern="0" dirty="0">
                          <a:solidFill>
                            <a:schemeClr val="tx1"/>
                          </a:solidFill>
                          <a:effectLst/>
                        </a:rPr>
                        <a:t>　</a:t>
                      </a:r>
                      <a:r>
                        <a:rPr lang="ja-JP" sz="800" kern="0" dirty="0">
                          <a:solidFill>
                            <a:schemeClr val="tx1"/>
                          </a:solidFill>
                          <a:effectLst/>
                        </a:rPr>
                        <a:t>府職員</a:t>
                      </a:r>
                      <a:endParaRPr lang="ja-JP" sz="800" kern="100" dirty="0">
                        <a:solidFill>
                          <a:schemeClr val="tx1"/>
                        </a:solidFill>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7"/>
                  </a:ext>
                </a:extLst>
              </a:tr>
              <a:tr h="201160">
                <a:tc rowSpan="2">
                  <a:txBody>
                    <a:bodyPr/>
                    <a:lstStyle/>
                    <a:p>
                      <a:pPr algn="ctr">
                        <a:lnSpc>
                          <a:spcPts val="1690"/>
                        </a:lnSpc>
                        <a:spcAft>
                          <a:spcPts val="0"/>
                        </a:spcAft>
                      </a:pPr>
                      <a:r>
                        <a:rPr lang="en-US" altLang="ja-JP" sz="800" kern="100" dirty="0">
                          <a:solidFill>
                            <a:schemeClr val="tx1"/>
                          </a:solidFill>
                          <a:effectLst/>
                          <a:latin typeface="+mn-lt"/>
                          <a:ea typeface="ＭＳ 明朝"/>
                          <a:cs typeface="Times New Roman"/>
                        </a:rPr>
                        <a:t>2018</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環境農林水産部長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１名（１名）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１名（１名）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１名（１名）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府職員</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3384649967"/>
                  </a:ext>
                </a:extLst>
              </a:tr>
              <a:tr h="201160">
                <a:tc vMerge="1">
                  <a:txBody>
                    <a:bodyPr/>
                    <a:lstStyle/>
                    <a:p>
                      <a:pPr algn="ctr">
                        <a:lnSpc>
                          <a:spcPts val="1690"/>
                        </a:lnSpc>
                        <a:spcAft>
                          <a:spcPts val="0"/>
                        </a:spcAft>
                      </a:pP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sz="800" kern="0" dirty="0">
                          <a:solidFill>
                            <a:schemeClr val="tx1"/>
                          </a:solidFill>
                          <a:effectLst/>
                        </a:rPr>
                        <a:t>住宅まちづくり部長</a:t>
                      </a:r>
                      <a:endParaRPr lang="ja-JP" sz="800" kern="100" dirty="0">
                        <a:solidFill>
                          <a:schemeClr val="tx1"/>
                        </a:solidFill>
                        <a:effectLst/>
                        <a:latin typeface="Century"/>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８名（５名）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６名（５名）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３名（２名）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外部人材</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378890000"/>
                  </a:ext>
                </a:extLst>
              </a:tr>
              <a:tr h="201160">
                <a:tc rowSpan="3">
                  <a:txBody>
                    <a:bodyPr/>
                    <a:lstStyle/>
                    <a:p>
                      <a:pPr algn="ctr">
                        <a:lnSpc>
                          <a:spcPts val="1690"/>
                        </a:lnSpc>
                        <a:spcAft>
                          <a:spcPts val="0"/>
                        </a:spcAft>
                      </a:pPr>
                      <a:r>
                        <a:rPr lang="en-US" altLang="ja-JP" sz="800" kern="100" dirty="0">
                          <a:solidFill>
                            <a:schemeClr val="tx1"/>
                          </a:solidFill>
                          <a:effectLst/>
                          <a:latin typeface="+mn-lt"/>
                          <a:ea typeface="ＭＳ 明朝"/>
                          <a:cs typeface="Times New Roman"/>
                        </a:rPr>
                        <a:t>2019</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福祉部長</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５名（４名）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３名（３名）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２名（２名）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府職員</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2481489214"/>
                  </a:ext>
                </a:extLst>
              </a:tr>
              <a:tr h="201160">
                <a:tc vMerge="1">
                  <a:txBody>
                    <a:bodyPr/>
                    <a:lstStyle/>
                    <a:p>
                      <a:pPr algn="ctr">
                        <a:lnSpc>
                          <a:spcPts val="1690"/>
                        </a:lnSpc>
                        <a:spcAft>
                          <a:spcPts val="0"/>
                        </a:spcAft>
                      </a:pP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商工労働部長</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１４名（３名）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５名（３名）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４名（３名）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府職員</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724538990"/>
                  </a:ext>
                </a:extLst>
              </a:tr>
              <a:tr h="284315">
                <a:tc vMerge="1">
                  <a:txBody>
                    <a:bodyPr/>
                    <a:lstStyle/>
                    <a:p>
                      <a:pPr algn="ctr">
                        <a:lnSpc>
                          <a:spcPts val="1690"/>
                        </a:lnSpc>
                        <a:spcAft>
                          <a:spcPts val="0"/>
                        </a:spcAft>
                      </a:pP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スマートシティ戦略部長</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１４名（外部のみ）</a:t>
                      </a:r>
                      <a:endParaRPr lang="ja-JP" sz="800" kern="100" dirty="0">
                        <a:solidFill>
                          <a:schemeClr val="tx1"/>
                        </a:solidFill>
                        <a:effectLst/>
                        <a:latin typeface="+mn-ea"/>
                        <a:ea typeface="+mn-ea"/>
                        <a:cs typeface="Times New Roman"/>
                      </a:endParaRPr>
                    </a:p>
                  </a:txBody>
                  <a:tcPr marL="68580" marR="68580" marT="0" marB="0" anchor="ct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lang="ja-JP" altLang="en-US" sz="800" kern="100" dirty="0">
                          <a:solidFill>
                            <a:schemeClr val="tx1"/>
                          </a:solidFill>
                          <a:effectLst/>
                          <a:latin typeface="+mn-ea"/>
                          <a:ea typeface="+mn-ea"/>
                          <a:cs typeface="Times New Roman"/>
                        </a:rPr>
                        <a:t>１１名（外部のみ）</a:t>
                      </a:r>
                      <a:endParaRPr lang="ja-JP" altLang="ja-JP" sz="800" kern="100" dirty="0">
                        <a:solidFill>
                          <a:schemeClr val="tx1"/>
                        </a:solidFill>
                        <a:effectLst/>
                        <a:latin typeface="+mn-ea"/>
                        <a:ea typeface="+mn-ea"/>
                        <a:cs typeface="Times New Roman"/>
                      </a:endParaRPr>
                    </a:p>
                  </a:txBody>
                  <a:tcPr marL="68580" marR="68580" marT="0" marB="0" anchor="ct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lang="ja-JP" altLang="en-US" sz="800" kern="100" dirty="0">
                          <a:solidFill>
                            <a:schemeClr val="tx1"/>
                          </a:solidFill>
                          <a:effectLst/>
                          <a:latin typeface="+mn-ea"/>
                          <a:ea typeface="+mn-ea"/>
                          <a:cs typeface="Times New Roman"/>
                        </a:rPr>
                        <a:t>３名（外部のみ）</a:t>
                      </a:r>
                      <a:endParaRPr lang="ja-JP" alt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外部人材</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2110326216"/>
                  </a:ext>
                </a:extLst>
              </a:tr>
              <a:tr h="201160">
                <a:tc rowSpan="2">
                  <a:txBody>
                    <a:bodyPr/>
                    <a:lstStyle/>
                    <a:p>
                      <a:pPr algn="ctr">
                        <a:lnSpc>
                          <a:spcPts val="1690"/>
                        </a:lnSpc>
                        <a:spcAft>
                          <a:spcPts val="0"/>
                        </a:spcAft>
                      </a:pPr>
                      <a:r>
                        <a:rPr lang="en-US" altLang="ja-JP" sz="800" kern="100" dirty="0">
                          <a:solidFill>
                            <a:schemeClr val="tx1"/>
                          </a:solidFill>
                          <a:effectLst/>
                          <a:latin typeface="+mn-lt"/>
                          <a:ea typeface="ＭＳ 明朝"/>
                          <a:cs typeface="Times New Roman"/>
                        </a:rPr>
                        <a:t>2021</a:t>
                      </a: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福祉部長</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３名（２名）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３名（２名）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２名（１名）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府職員</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764864410"/>
                  </a:ext>
                </a:extLst>
              </a:tr>
              <a:tr h="201160">
                <a:tc vMerge="1">
                  <a:txBody>
                    <a:bodyPr/>
                    <a:lstStyle/>
                    <a:p>
                      <a:pPr algn="ctr">
                        <a:lnSpc>
                          <a:spcPts val="1690"/>
                        </a:lnSpc>
                        <a:spcAft>
                          <a:spcPts val="0"/>
                        </a:spcAft>
                      </a:pPr>
                      <a:endParaRPr lang="ja-JP" sz="800" kern="100" dirty="0">
                        <a:solidFill>
                          <a:schemeClr val="tx1"/>
                        </a:solidFill>
                        <a:effectLst/>
                        <a:latin typeface="+mn-lt"/>
                        <a:ea typeface="ＭＳ 明朝"/>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環境農林水産部長</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４名（４名）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４名（４名）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ctr">
                        <a:lnSpc>
                          <a:spcPts val="1080"/>
                        </a:lnSpc>
                        <a:spcAft>
                          <a:spcPts val="0"/>
                        </a:spcAft>
                      </a:pPr>
                      <a:r>
                        <a:rPr lang="ja-JP" altLang="en-US" sz="800" kern="100" dirty="0">
                          <a:solidFill>
                            <a:schemeClr val="tx1"/>
                          </a:solidFill>
                          <a:effectLst/>
                          <a:latin typeface="+mn-ea"/>
                          <a:ea typeface="+mn-ea"/>
                          <a:cs typeface="Times New Roman"/>
                        </a:rPr>
                        <a:t>２名（２名）</a:t>
                      </a:r>
                      <a:endParaRPr lang="ja-JP" sz="800" kern="100" dirty="0">
                        <a:solidFill>
                          <a:schemeClr val="tx1"/>
                        </a:solidFill>
                        <a:effectLst/>
                        <a:latin typeface="+mn-ea"/>
                        <a:ea typeface="+mn-ea"/>
                        <a:cs typeface="Times New Roman"/>
                      </a:endParaRPr>
                    </a:p>
                  </a:txBody>
                  <a:tcPr marL="68580" marR="68580" marT="0" marB="0" anchor="ctr"/>
                </a:tc>
                <a:tc>
                  <a:txBody>
                    <a:bodyPr/>
                    <a:lstStyle/>
                    <a:p>
                      <a:pPr algn="l">
                        <a:lnSpc>
                          <a:spcPts val="1080"/>
                        </a:lnSpc>
                        <a:spcAft>
                          <a:spcPts val="0"/>
                        </a:spcAft>
                      </a:pPr>
                      <a:r>
                        <a:rPr lang="ja-JP" altLang="en-US" sz="800" kern="100" dirty="0">
                          <a:solidFill>
                            <a:schemeClr val="tx1"/>
                          </a:solidFill>
                          <a:effectLst/>
                          <a:latin typeface="+mn-ea"/>
                          <a:ea typeface="+mn-ea"/>
                          <a:cs typeface="Times New Roman"/>
                        </a:rPr>
                        <a:t>　府職員</a:t>
                      </a:r>
                      <a:endParaRPr lang="ja-JP" sz="800" kern="100" dirty="0">
                        <a:solidFill>
                          <a:schemeClr val="tx1"/>
                        </a:solidFill>
                        <a:effectLst/>
                        <a:latin typeface="+mn-ea"/>
                        <a:ea typeface="+mn-ea"/>
                        <a:cs typeface="Times New Roman"/>
                      </a:endParaRPr>
                    </a:p>
                  </a:txBody>
                  <a:tcPr marL="68580" marR="68580" marT="0" marB="0" anchor="ctr"/>
                </a:tc>
                <a:extLst>
                  <a:ext uri="{0D108BD9-81ED-4DB2-BD59-A6C34878D82A}">
                    <a16:rowId xmlns:a16="http://schemas.microsoft.com/office/drawing/2014/main" val="2301090233"/>
                  </a:ext>
                </a:extLst>
              </a:tr>
            </a:tbl>
          </a:graphicData>
        </a:graphic>
      </p:graphicFrame>
      <p:sp>
        <p:nvSpPr>
          <p:cNvPr id="9" name="テキスト ボックス 8"/>
          <p:cNvSpPr txBox="1"/>
          <p:nvPr/>
        </p:nvSpPr>
        <p:spPr>
          <a:xfrm>
            <a:off x="149797" y="3024062"/>
            <a:ext cx="19818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部長公募の</a:t>
            </a:r>
            <a:r>
              <a:rPr lang="ja-JP" altLang="en-US" sz="1400" dirty="0">
                <a:solidFill>
                  <a:prstClr val="black"/>
                </a:solidFill>
                <a:latin typeface="Meiryo UI" panose="020B0604030504040204" pitchFamily="50" charset="-128"/>
                <a:ea typeface="Meiryo UI" panose="020B0604030504040204" pitchFamily="50" charset="-128"/>
              </a:rPr>
              <a:t>実施状況</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886206" y="3031676"/>
            <a:ext cx="24334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○民間交流員の受入状況</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886206" y="6384347"/>
            <a:ext cx="33976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出典：大阪府人事行政の運営等の概要</a:t>
            </a:r>
            <a:r>
              <a:rPr lang="en-US" altLang="ja-JP" sz="8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各年度</a:t>
            </a:r>
            <a:r>
              <a:rPr lang="en-US" altLang="ja-JP" sz="800" dirty="0">
                <a:solidFill>
                  <a:prstClr val="black"/>
                </a:solidFill>
                <a:latin typeface="Meiryo UI" panose="020B0604030504040204" pitchFamily="50" charset="-128"/>
                <a:ea typeface="Meiryo UI" panose="020B0604030504040204" pitchFamily="50" charset="-128"/>
              </a:rPr>
              <a:t>4</a:t>
            </a:r>
            <a:r>
              <a:rPr lang="ja-JP" altLang="en-US" sz="800" dirty="0">
                <a:solidFill>
                  <a:prstClr val="black"/>
                </a:solidFill>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rPr>
              <a:t>日現在）</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876766" y="3360437"/>
            <a:ext cx="4267234" cy="2974620"/>
          </a:xfrm>
          <a:prstGeom prst="rect">
            <a:avLst/>
          </a:prstGeom>
        </p:spPr>
      </p:pic>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solidFill>
                  <a:schemeClr val="tx1"/>
                </a:solidFill>
                <a:latin typeface="ＭＳ Ｐゴシック" panose="020B0600070205080204" pitchFamily="50" charset="-128"/>
                <a:ea typeface="ＭＳ Ｐゴシック" panose="020B0600070205080204" pitchFamily="50" charset="-128"/>
              </a:rPr>
              <a:t>675</a:t>
            </a:r>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4932000" y="331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（名）</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2898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10969</Words>
  <Application>Microsoft Office PowerPoint</Application>
  <PresentationFormat>画面に合わせる (4:3)</PresentationFormat>
  <Paragraphs>1320</Paragraphs>
  <Slides>48</Slides>
  <Notes>11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48</vt:i4>
      </vt:variant>
    </vt:vector>
  </HeadingPairs>
  <TitlesOfParts>
    <vt:vector size="61" baseType="lpstr">
      <vt:lpstr>BIZ UDゴシック</vt:lpstr>
      <vt:lpstr>Meiryo UI</vt:lpstr>
      <vt:lpstr>ＭＳ Ｐゴシック</vt:lpstr>
      <vt:lpstr>ＭＳ ゴシック</vt:lpstr>
      <vt:lpstr>ＭＳ 明朝</vt:lpstr>
      <vt:lpstr>メイリオ</vt:lpstr>
      <vt:lpstr>游ゴシック</vt:lpstr>
      <vt:lpstr>游ゴシック Light</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2023-06-16T02:27:21Z</dcterms:created>
  <dcterms:modified xsi:type="dcterms:W3CDTF">2023-12-25T05:56:25Z</dcterms:modified>
</cp:coreProperties>
</file>